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2"/>
  </p:notesMasterIdLst>
  <p:sldIdLst>
    <p:sldId id="278" r:id="rId2"/>
    <p:sldId id="256" r:id="rId3"/>
    <p:sldId id="275" r:id="rId4"/>
    <p:sldId id="279" r:id="rId5"/>
    <p:sldId id="277" r:id="rId6"/>
    <p:sldId id="281" r:id="rId7"/>
    <p:sldId id="280" r:id="rId8"/>
    <p:sldId id="287" r:id="rId9"/>
    <p:sldId id="265" r:id="rId10"/>
    <p:sldId id="261" r:id="rId11"/>
    <p:sldId id="276" r:id="rId12"/>
    <p:sldId id="266" r:id="rId13"/>
    <p:sldId id="267" r:id="rId14"/>
    <p:sldId id="268" r:id="rId15"/>
    <p:sldId id="273" r:id="rId16"/>
    <p:sldId id="282" r:id="rId17"/>
    <p:sldId id="285" r:id="rId18"/>
    <p:sldId id="288" r:id="rId19"/>
    <p:sldId id="283" r:id="rId20"/>
    <p:sldId id="284" r:id="rId21"/>
  </p:sldIdLst>
  <p:sldSz cx="9144000" cy="6858000" type="screen4x3"/>
  <p:notesSz cx="6815138" cy="9823450"/>
  <p:defaultTextStyle>
    <a:defPPr>
      <a:defRPr lang="it-IT"/>
    </a:defPPr>
    <a:lvl1pPr algn="ctr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60033"/>
    <a:srgbClr val="FF3399"/>
    <a:srgbClr val="663300"/>
    <a:srgbClr val="FF3300"/>
    <a:srgbClr val="CCECFF"/>
    <a:srgbClr val="FFCC00"/>
    <a:srgbClr val="FF33CC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96" autoAdjust="0"/>
  </p:normalViewPr>
  <p:slideViewPr>
    <p:cSldViewPr snapToGrid="0">
      <p:cViewPr varScale="1">
        <p:scale>
          <a:sx n="57" d="100"/>
          <a:sy n="57" d="100"/>
        </p:scale>
        <p:origin x="1468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275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60800" y="0"/>
            <a:ext cx="295275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52500" y="736600"/>
            <a:ext cx="4911725" cy="36845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665663"/>
            <a:ext cx="5453062" cy="442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/>
              <a:t>Fare clic per modificare gli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31325"/>
            <a:ext cx="295275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40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60800" y="9331325"/>
            <a:ext cx="295275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61C3A86-6918-4761-B60F-EF2AF712069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22261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61C3A86-6918-4761-B60F-EF2AF7120695}" type="slidenum">
              <a:rPr lang="it-IT" smtClean="0"/>
              <a:pPr>
                <a:defRPr/>
              </a:pPr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1757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Biochimica    FA040</a:t>
            </a: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CTF 2010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5AB7D0-4E4F-43F9-9319-8AD083B8D24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8442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Biochimica    FA040</a:t>
            </a: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CTF 2010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D7F73D-C03F-4983-944C-36E75DE24E6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31890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11188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11188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Biochimica    FA040</a:t>
            </a: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CTF 2010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CACA33-8A9E-49A8-BC27-53C540E8ED6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01241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11188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2788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2788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6388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Biochimica    FA040</a:t>
            </a:r>
            <a:endParaRPr lang="it-IT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CTF 2010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47674E-2873-4ED7-BD76-FD94D1BED6E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571366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11188"/>
            <a:ext cx="77724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Biochimica    FA040</a:t>
            </a: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CTF 2010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758C3B-AF9A-49BB-B550-28F0F4B4157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4382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Biochimica    FA040</a:t>
            </a: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CTF 2010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8CC109-6D0B-4CEB-BBBC-EB59ECB40A9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96520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Biochimica    FA040</a:t>
            </a: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CTF 2010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817432-53D2-4589-90F6-29DE43DE5BA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7566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278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278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Biochimica    FA040</a:t>
            </a: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CTF 2010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D59D8D-87D1-4BD5-B361-FBB596FB950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80476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Biochimica    FA040</a:t>
            </a: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CTF 2010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665EF9-1750-4F20-A820-5D6C72AA06C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0708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Biochimica    FA040</a:t>
            </a: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CTF 2010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42D7AB-B12A-40D2-9CA9-A207A47CCA6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98323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Biochimica    FA040</a:t>
            </a: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CTF 2010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0F6C47-98BC-48FD-93A7-7B36DD2F886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185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Biochimica    FA040</a:t>
            </a: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CTF 2010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9A1439-26DD-43EE-BB33-90F1CA7D1DA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7195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Biochimica    FA040</a:t>
            </a: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CTF 2010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5CC39C-37C6-442A-8BBB-CA8BC4BA205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789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11188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8954" tIns="54478" rIns="108954" bIns="5447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2788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8954" tIns="54478" rIns="108954" bIns="5447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68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8954" tIns="54478" rIns="108954" bIns="54478" numCol="1" anchor="t" anchorCtr="0" compatLnSpc="1">
            <a:prstTxWarp prst="textNoShape">
              <a:avLst/>
            </a:prstTxWarp>
          </a:bodyPr>
          <a:lstStyle>
            <a:lvl1pPr algn="l">
              <a:defRPr sz="1500" smtClean="0"/>
            </a:lvl1pPr>
          </a:lstStyle>
          <a:p>
            <a:pPr>
              <a:defRPr/>
            </a:pPr>
            <a:r>
              <a:rPr lang="en-US"/>
              <a:t>Biochimica    FA040</a:t>
            </a:r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681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8954" tIns="54478" rIns="108954" bIns="54478" numCol="1" anchor="t" anchorCtr="0" compatLnSpc="1">
            <a:prstTxWarp prst="textNoShape">
              <a:avLst/>
            </a:prstTxWarp>
          </a:bodyPr>
          <a:lstStyle>
            <a:lvl1pPr>
              <a:defRPr sz="1500"/>
            </a:lvl1pPr>
          </a:lstStyle>
          <a:p>
            <a:pPr>
              <a:defRPr/>
            </a:pPr>
            <a:r>
              <a:rPr lang="it-IT"/>
              <a:t>CTF 2010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68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8954" tIns="54478" rIns="108954" bIns="54478" numCol="1" anchor="t" anchorCtr="0" compatLnSpc="1">
            <a:prstTxWarp prst="textNoShape">
              <a:avLst/>
            </a:prstTxWarp>
          </a:bodyPr>
          <a:lstStyle>
            <a:lvl1pPr algn="r">
              <a:defRPr sz="1500"/>
            </a:lvl1pPr>
          </a:lstStyle>
          <a:p>
            <a:pPr>
              <a:defRPr/>
            </a:pPr>
            <a:fld id="{E84AA707-791D-499B-8767-BE0C99DC76B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lvl1pPr algn="ctr" defTabSz="1087438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+mj-lt"/>
          <a:ea typeface="+mj-ea"/>
          <a:cs typeface="+mj-cs"/>
        </a:defRPr>
      </a:lvl1pPr>
      <a:lvl2pPr algn="ctr" defTabSz="1087438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Times New Roman" pitchFamily="18" charset="0"/>
        </a:defRPr>
      </a:lvl2pPr>
      <a:lvl3pPr algn="ctr" defTabSz="1087438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Times New Roman" pitchFamily="18" charset="0"/>
        </a:defRPr>
      </a:lvl3pPr>
      <a:lvl4pPr algn="ctr" defTabSz="1087438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Times New Roman" pitchFamily="18" charset="0"/>
        </a:defRPr>
      </a:lvl4pPr>
      <a:lvl5pPr algn="ctr" defTabSz="1087438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Times New Roman" pitchFamily="18" charset="0"/>
        </a:defRPr>
      </a:lvl5pPr>
      <a:lvl6pPr marL="457200" algn="ctr" defTabSz="1087438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Times New Roman" pitchFamily="18" charset="0"/>
        </a:defRPr>
      </a:lvl6pPr>
      <a:lvl7pPr marL="914400" algn="ctr" defTabSz="1087438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Times New Roman" pitchFamily="18" charset="0"/>
        </a:defRPr>
      </a:lvl7pPr>
      <a:lvl8pPr marL="1371600" algn="ctr" defTabSz="1087438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Times New Roman" pitchFamily="18" charset="0"/>
        </a:defRPr>
      </a:lvl8pPr>
      <a:lvl9pPr marL="1828800" algn="ctr" defTabSz="1087438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Times New Roman" pitchFamily="18" charset="0"/>
        </a:defRPr>
      </a:lvl9pPr>
    </p:titleStyle>
    <p:bodyStyle>
      <a:lvl1pPr marL="409575" indent="-409575" algn="l" defTabSz="1087438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  <a:ea typeface="+mn-ea"/>
          <a:cs typeface="+mn-cs"/>
        </a:defRPr>
      </a:lvl1pPr>
      <a:lvl2pPr marL="887413" indent="-344488" algn="l" defTabSz="1087438" rtl="0" eaLnBrk="0" fontAlgn="base" hangingPunct="0">
        <a:spcBef>
          <a:spcPct val="20000"/>
        </a:spcBef>
        <a:spcAft>
          <a:spcPct val="0"/>
        </a:spcAft>
        <a:buChar char="–"/>
        <a:defRPr sz="3400">
          <a:solidFill>
            <a:schemeClr val="tx1"/>
          </a:solidFill>
          <a:latin typeface="+mn-lt"/>
        </a:defRPr>
      </a:lvl2pPr>
      <a:lvl3pPr marL="1363663" indent="-276225" algn="l" defTabSz="1087438" rtl="0" eaLnBrk="0" fontAlgn="base" hangingPunct="0">
        <a:spcBef>
          <a:spcPct val="20000"/>
        </a:spcBef>
        <a:spcAft>
          <a:spcPct val="0"/>
        </a:spcAft>
        <a:buChar char="•"/>
        <a:defRPr sz="2900">
          <a:solidFill>
            <a:schemeClr val="tx1"/>
          </a:solidFill>
          <a:latin typeface="+mn-lt"/>
        </a:defRPr>
      </a:lvl3pPr>
      <a:lvl4pPr marL="1906588" indent="-273050" algn="l" defTabSz="1087438" rtl="0" eaLnBrk="0" fontAlgn="base" hangingPunct="0">
        <a:spcBef>
          <a:spcPct val="20000"/>
        </a:spcBef>
        <a:spcAft>
          <a:spcPct val="0"/>
        </a:spcAft>
        <a:buChar char="–"/>
        <a:defRPr sz="2300">
          <a:solidFill>
            <a:schemeClr val="tx1"/>
          </a:solidFill>
          <a:latin typeface="+mn-lt"/>
        </a:defRPr>
      </a:lvl4pPr>
      <a:lvl5pPr marL="2451100" indent="-271463" algn="l" defTabSz="1087438" rtl="0" eaLnBrk="0" fontAlgn="base" hangingPunct="0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5pPr>
      <a:lvl6pPr marL="2908300" indent="-271463" algn="l" defTabSz="1087438" rtl="0" eaLnBrk="0" fontAlgn="base" hangingPunct="0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6pPr>
      <a:lvl7pPr marL="3365500" indent="-271463" algn="l" defTabSz="1087438" rtl="0" eaLnBrk="0" fontAlgn="base" hangingPunct="0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7pPr>
      <a:lvl8pPr marL="3822700" indent="-271463" algn="l" defTabSz="1087438" rtl="0" eaLnBrk="0" fontAlgn="base" hangingPunct="0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8pPr>
      <a:lvl9pPr marL="4279900" indent="-271463" algn="l" defTabSz="1087438" rtl="0" eaLnBrk="0" fontAlgn="base" hangingPunct="0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00" name="Rectangle 36"/>
          <p:cNvSpPr>
            <a:spLocks noChangeArrowheads="1"/>
          </p:cNvSpPr>
          <p:nvPr/>
        </p:nvSpPr>
        <p:spPr bwMode="auto">
          <a:xfrm>
            <a:off x="157163" y="66675"/>
            <a:ext cx="8788400" cy="314325"/>
          </a:xfrm>
          <a:prstGeom prst="rect">
            <a:avLst/>
          </a:prstGeom>
          <a:solidFill>
            <a:schemeClr val="bg1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358775" lvl="2" algn="l" defTabSz="1087438">
              <a:spcBef>
                <a:spcPts val="575"/>
              </a:spcBef>
              <a:spcAft>
                <a:spcPts val="575"/>
              </a:spcAft>
              <a:defRPr/>
            </a:pPr>
            <a:r>
              <a:rPr lang="it-IT" sz="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I recettori di membrana e la trasduzione del segnale</a:t>
            </a:r>
          </a:p>
        </p:txBody>
      </p:sp>
      <p:sp>
        <p:nvSpPr>
          <p:cNvPr id="2053" name="Rectangle 136"/>
          <p:cNvSpPr>
            <a:spLocks noChangeArrowheads="1"/>
          </p:cNvSpPr>
          <p:nvPr/>
        </p:nvSpPr>
        <p:spPr bwMode="auto">
          <a:xfrm>
            <a:off x="161925" y="547688"/>
            <a:ext cx="8867775" cy="548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66700" indent="-266700" algn="just"/>
            <a:r>
              <a:rPr lang="it-IT" sz="1600" b="1" dirty="0">
                <a:solidFill>
                  <a:srgbClr val="FF3300"/>
                </a:solidFill>
                <a:latin typeface="Arial" charset="0"/>
              </a:rPr>
              <a:t>• </a:t>
            </a:r>
            <a:r>
              <a:rPr lang="it-IT" sz="1600" b="1" dirty="0">
                <a:latin typeface="Arial" charset="0"/>
              </a:rPr>
              <a:t> </a:t>
            </a:r>
            <a:r>
              <a:rPr lang="it-IT" sz="1600" b="1" spc="-40" dirty="0">
                <a:latin typeface="Arial" charset="0"/>
              </a:rPr>
              <a:t>I recettori di membrana recepiscono </a:t>
            </a:r>
            <a:r>
              <a:rPr lang="it-IT" sz="1600" b="1" spc="-40" dirty="0">
                <a:solidFill>
                  <a:srgbClr val="0066FF"/>
                </a:solidFill>
                <a:latin typeface="Arial" charset="0"/>
              </a:rPr>
              <a:t>segnali fisici</a:t>
            </a:r>
            <a:r>
              <a:rPr lang="it-IT" sz="1600" b="1" spc="-40" dirty="0">
                <a:latin typeface="Arial" charset="0"/>
              </a:rPr>
              <a:t> o </a:t>
            </a:r>
            <a:r>
              <a:rPr lang="it-IT" sz="1600" b="1" spc="-40" dirty="0">
                <a:solidFill>
                  <a:srgbClr val="0066FF"/>
                </a:solidFill>
                <a:latin typeface="Arial" charset="0"/>
              </a:rPr>
              <a:t>chimici</a:t>
            </a:r>
            <a:r>
              <a:rPr lang="it-IT" sz="1600" b="1" spc="-40" dirty="0">
                <a:latin typeface="Arial" charset="0"/>
              </a:rPr>
              <a:t> </a:t>
            </a:r>
            <a:r>
              <a:rPr lang="it-IT" sz="1600" spc="-40" dirty="0">
                <a:latin typeface="Arial" charset="0"/>
              </a:rPr>
              <a:t>provenienti dall’esterno della cellula</a:t>
            </a:r>
          </a:p>
          <a:p>
            <a:pPr marL="266700" indent="-266700" algn="just">
              <a:spcBef>
                <a:spcPct val="30000"/>
              </a:spcBef>
            </a:pPr>
            <a:r>
              <a:rPr lang="it-IT" sz="1600" dirty="0">
                <a:latin typeface="Arial" charset="0"/>
              </a:rPr>
              <a:t>° </a:t>
            </a:r>
            <a:r>
              <a:rPr lang="it-IT" sz="1600" b="1" dirty="0">
                <a:solidFill>
                  <a:srgbClr val="FF3300"/>
                </a:solidFill>
                <a:latin typeface="Arial" charset="0"/>
              </a:rPr>
              <a:t>messaggeri intercellulari</a:t>
            </a:r>
            <a:r>
              <a:rPr lang="it-IT" sz="1600" b="1" dirty="0">
                <a:latin typeface="Arial" charset="0"/>
              </a:rPr>
              <a:t> </a:t>
            </a:r>
            <a:r>
              <a:rPr lang="it-IT" sz="1600" dirty="0">
                <a:latin typeface="Arial" charset="0"/>
              </a:rPr>
              <a:t>(</a:t>
            </a:r>
            <a:r>
              <a:rPr lang="it-IT" sz="1600" b="1" dirty="0">
                <a:latin typeface="Arial" charset="0"/>
              </a:rPr>
              <a:t>ormoni</a:t>
            </a:r>
            <a:r>
              <a:rPr lang="it-IT" sz="1600" dirty="0">
                <a:latin typeface="Arial" charset="0"/>
              </a:rPr>
              <a:t> </a:t>
            </a:r>
            <a:r>
              <a:rPr lang="it-IT" sz="1600" dirty="0">
                <a:latin typeface="Arial" charset="0"/>
                <a:sym typeface="Wingdings" pitchFamily="2" charset="2"/>
              </a:rPr>
              <a:t> </a:t>
            </a:r>
            <a:r>
              <a:rPr lang="it-IT" sz="1600" b="1" dirty="0">
                <a:latin typeface="Arial" charset="0"/>
                <a:sym typeface="Wingdings" pitchFamily="2" charset="2"/>
              </a:rPr>
              <a:t>pri</a:t>
            </a:r>
            <a:r>
              <a:rPr lang="it-IT" sz="1600" b="1" dirty="0">
                <a:latin typeface="Arial" charset="0"/>
              </a:rPr>
              <a:t>mi messaggeri</a:t>
            </a:r>
            <a:r>
              <a:rPr lang="it-IT" sz="1600" dirty="0">
                <a:latin typeface="Arial" charset="0"/>
              </a:rPr>
              <a:t>.) che  legano a siti di legame sul dominio extracellulare di appositi recettori. </a:t>
            </a:r>
          </a:p>
          <a:p>
            <a:pPr marL="266700" indent="-266700" algn="just"/>
            <a:r>
              <a:rPr lang="it-IT" sz="1600" dirty="0">
                <a:latin typeface="Arial" charset="0"/>
              </a:rPr>
              <a:t>°  </a:t>
            </a:r>
            <a:r>
              <a:rPr lang="it-IT" sz="1600" b="1" dirty="0">
                <a:solidFill>
                  <a:srgbClr val="FF3300"/>
                </a:solidFill>
                <a:latin typeface="Arial" charset="0"/>
              </a:rPr>
              <a:t>piccole molecole di provenienza esogena</a:t>
            </a:r>
            <a:r>
              <a:rPr lang="it-IT" sz="1600" b="1" dirty="0">
                <a:latin typeface="Arial" charset="0"/>
              </a:rPr>
              <a:t> </a:t>
            </a:r>
            <a:r>
              <a:rPr lang="it-IT" sz="1600" dirty="0">
                <a:latin typeface="Arial" charset="0"/>
              </a:rPr>
              <a:t>(es. recettori del gusto/olfatto),  </a:t>
            </a:r>
          </a:p>
          <a:p>
            <a:pPr marL="266700" indent="-266700" algn="just">
              <a:spcBef>
                <a:spcPct val="30000"/>
              </a:spcBef>
            </a:pPr>
            <a:r>
              <a:rPr lang="it-IT" sz="1600" dirty="0">
                <a:latin typeface="Arial" charset="0"/>
              </a:rPr>
              <a:t> ° </a:t>
            </a:r>
            <a:r>
              <a:rPr lang="it-IT" sz="1600" b="1" dirty="0">
                <a:solidFill>
                  <a:srgbClr val="FF3300"/>
                </a:solidFill>
                <a:latin typeface="Arial" charset="0"/>
              </a:rPr>
              <a:t>fotoni</a:t>
            </a:r>
            <a:r>
              <a:rPr lang="it-IT" sz="1600" b="1" dirty="0">
                <a:latin typeface="Arial" charset="0"/>
              </a:rPr>
              <a:t> / </a:t>
            </a:r>
            <a:r>
              <a:rPr lang="it-IT" sz="1600" b="1" dirty="0">
                <a:solidFill>
                  <a:srgbClr val="FF3300"/>
                </a:solidFill>
                <a:latin typeface="Arial" charset="0"/>
              </a:rPr>
              <a:t>vibrazioni</a:t>
            </a:r>
            <a:r>
              <a:rPr lang="it-IT" sz="1600" b="1" dirty="0">
                <a:latin typeface="Arial" charset="0"/>
              </a:rPr>
              <a:t>  </a:t>
            </a:r>
            <a:r>
              <a:rPr lang="it-IT" sz="1600" dirty="0">
                <a:latin typeface="Arial" charset="0"/>
              </a:rPr>
              <a:t>(visione e udito)   </a:t>
            </a:r>
          </a:p>
          <a:p>
            <a:pPr marL="266700" indent="-266700" algn="just"/>
            <a:endParaRPr lang="it-IT" sz="1600" dirty="0">
              <a:latin typeface="Arial" charset="0"/>
            </a:endParaRPr>
          </a:p>
          <a:p>
            <a:pPr marL="266700" indent="-266700" algn="just"/>
            <a:r>
              <a:rPr lang="it-IT" sz="1800" dirty="0">
                <a:solidFill>
                  <a:srgbClr val="FF3300"/>
                </a:solidFill>
                <a:latin typeface="Arial" charset="0"/>
              </a:rPr>
              <a:t>•</a:t>
            </a:r>
            <a:r>
              <a:rPr lang="it-IT" sz="1600" dirty="0">
                <a:solidFill>
                  <a:srgbClr val="FF3300"/>
                </a:solidFill>
                <a:latin typeface="Arial" charset="0"/>
              </a:rPr>
              <a:t> </a:t>
            </a:r>
            <a:r>
              <a:rPr lang="it-IT" sz="1600" dirty="0">
                <a:latin typeface="Arial" charset="0"/>
              </a:rPr>
              <a:t> Esempi di </a:t>
            </a:r>
            <a:r>
              <a:rPr lang="it-IT" sz="1600" b="1" dirty="0">
                <a:latin typeface="Arial" charset="0"/>
              </a:rPr>
              <a:t>messaggeri intercellulari </a:t>
            </a:r>
            <a:r>
              <a:rPr lang="it-IT" sz="1600" dirty="0">
                <a:latin typeface="Arial" charset="0"/>
              </a:rPr>
              <a:t>sono ormoni di tre tipi: </a:t>
            </a:r>
          </a:p>
          <a:p>
            <a:pPr marL="266700" indent="-266700" algn="just">
              <a:spcBef>
                <a:spcPts val="600"/>
              </a:spcBef>
            </a:pPr>
            <a:r>
              <a:rPr lang="it-IT" sz="1600" dirty="0">
                <a:latin typeface="Arial" charset="0"/>
              </a:rPr>
              <a:t>   a) </a:t>
            </a:r>
            <a:r>
              <a:rPr lang="it-IT" sz="1600" b="1" dirty="0">
                <a:solidFill>
                  <a:srgbClr val="FF3300"/>
                </a:solidFill>
                <a:latin typeface="Arial" charset="0"/>
              </a:rPr>
              <a:t>steroidi</a:t>
            </a:r>
            <a:r>
              <a:rPr lang="it-IT" sz="1600" dirty="0">
                <a:latin typeface="Arial" charset="0"/>
              </a:rPr>
              <a:t>,  derivati dal colesterolo – lipofili, possono attraversare la membrana</a:t>
            </a:r>
          </a:p>
          <a:p>
            <a:pPr marL="266700" indent="-266700" algn="just">
              <a:spcBef>
                <a:spcPts val="600"/>
              </a:spcBef>
            </a:pPr>
            <a:r>
              <a:rPr lang="it-IT" sz="1600" dirty="0">
                <a:latin typeface="Arial" charset="0"/>
              </a:rPr>
              <a:t>   b) </a:t>
            </a:r>
            <a:r>
              <a:rPr lang="it-IT" sz="1600" b="1" dirty="0">
                <a:solidFill>
                  <a:srgbClr val="FF3300"/>
                </a:solidFill>
                <a:latin typeface="Arial" charset="0"/>
              </a:rPr>
              <a:t>piccole molecole organiche</a:t>
            </a:r>
            <a:r>
              <a:rPr lang="it-IT" sz="1600" dirty="0">
                <a:latin typeface="Arial" charset="0"/>
              </a:rPr>
              <a:t>, spesso derivate da aminoacidi, quali l’acetilcolina,</a:t>
            </a:r>
          </a:p>
          <a:p>
            <a:pPr marL="266700" indent="-266700" algn="just"/>
            <a:r>
              <a:rPr lang="it-IT" sz="1600" dirty="0">
                <a:latin typeface="Arial" charset="0"/>
              </a:rPr>
              <a:t>       il glutammato, l’acido </a:t>
            </a:r>
            <a:r>
              <a:rPr lang="it-IT" sz="1600" dirty="0">
                <a:latin typeface="Arial" charset="0"/>
                <a:sym typeface="Symbol" pitchFamily="18" charset="2"/>
              </a:rPr>
              <a:t></a:t>
            </a:r>
            <a:r>
              <a:rPr lang="it-IT" sz="1600" dirty="0">
                <a:latin typeface="Arial" charset="0"/>
              </a:rPr>
              <a:t>-</a:t>
            </a:r>
            <a:r>
              <a:rPr lang="it-IT" sz="1600" dirty="0" err="1">
                <a:latin typeface="Arial" charset="0"/>
              </a:rPr>
              <a:t>aminobutirico</a:t>
            </a:r>
            <a:r>
              <a:rPr lang="it-IT" sz="1600" dirty="0">
                <a:latin typeface="Arial" charset="0"/>
              </a:rPr>
              <a:t>, adrenalina, dopamina, istamina </a:t>
            </a:r>
          </a:p>
          <a:p>
            <a:pPr marL="266700" indent="-266700" algn="just">
              <a:spcBef>
                <a:spcPts val="600"/>
              </a:spcBef>
            </a:pPr>
            <a:r>
              <a:rPr lang="it-IT" sz="1600" dirty="0">
                <a:latin typeface="Arial" charset="0"/>
              </a:rPr>
              <a:t>   c) </a:t>
            </a:r>
            <a:r>
              <a:rPr lang="it-IT" sz="1600" b="1" dirty="0">
                <a:solidFill>
                  <a:srgbClr val="FF3300"/>
                </a:solidFill>
                <a:latin typeface="Arial" charset="0"/>
              </a:rPr>
              <a:t>peptidici</a:t>
            </a:r>
            <a:r>
              <a:rPr lang="it-IT" sz="1600" dirty="0">
                <a:latin typeface="Arial" charset="0"/>
              </a:rPr>
              <a:t> come il glucagone e l’insulina. </a:t>
            </a:r>
          </a:p>
          <a:p>
            <a:pPr marL="266700" indent="-266700" algn="just"/>
            <a:endParaRPr lang="it-IT" sz="1600" dirty="0">
              <a:latin typeface="Arial" charset="0"/>
            </a:endParaRPr>
          </a:p>
          <a:p>
            <a:pPr marL="266700" indent="-266700" algn="just"/>
            <a:r>
              <a:rPr lang="it-IT" sz="1800" dirty="0">
                <a:solidFill>
                  <a:srgbClr val="FF3300"/>
                </a:solidFill>
                <a:latin typeface="Arial" charset="0"/>
              </a:rPr>
              <a:t>•</a:t>
            </a:r>
            <a:r>
              <a:rPr lang="it-IT" sz="1600" dirty="0">
                <a:solidFill>
                  <a:srgbClr val="FF3300"/>
                </a:solidFill>
                <a:latin typeface="Arial" charset="0"/>
              </a:rPr>
              <a:t> </a:t>
            </a:r>
            <a:r>
              <a:rPr lang="it-IT" sz="1600" dirty="0">
                <a:latin typeface="Arial" charset="0"/>
              </a:rPr>
              <a:t> I rispettivi recettori </a:t>
            </a:r>
            <a:r>
              <a:rPr lang="it-IT" sz="1600" b="1" dirty="0">
                <a:solidFill>
                  <a:srgbClr val="FF3300"/>
                </a:solidFill>
                <a:latin typeface="Arial" charset="0"/>
              </a:rPr>
              <a:t>trasducono il segnale</a:t>
            </a:r>
            <a:r>
              <a:rPr lang="it-IT" sz="1600" b="1" dirty="0">
                <a:latin typeface="Arial" charset="0"/>
              </a:rPr>
              <a:t> </a:t>
            </a:r>
            <a:r>
              <a:rPr lang="it-IT" sz="1600" dirty="0">
                <a:latin typeface="Arial" charset="0"/>
              </a:rPr>
              <a:t>esterno a </a:t>
            </a:r>
            <a:r>
              <a:rPr lang="it-IT" sz="1600" b="1" dirty="0">
                <a:solidFill>
                  <a:srgbClr val="FF3300"/>
                </a:solidFill>
                <a:latin typeface="Arial" charset="0"/>
              </a:rPr>
              <a:t>segnali chimici intracellulari</a:t>
            </a:r>
            <a:r>
              <a:rPr lang="it-IT" sz="1600" dirty="0">
                <a:latin typeface="Arial" charset="0"/>
              </a:rPr>
              <a:t> (</a:t>
            </a:r>
            <a:r>
              <a:rPr lang="it-IT" sz="1600" b="1" dirty="0">
                <a:latin typeface="Arial" charset="0"/>
              </a:rPr>
              <a:t>secondi messaggeri</a:t>
            </a:r>
            <a:r>
              <a:rPr lang="it-IT" sz="1600" dirty="0">
                <a:latin typeface="Arial" charset="0"/>
              </a:rPr>
              <a:t>) che innescano cascate enzimatiche,  amplificando il segnale. </a:t>
            </a:r>
          </a:p>
          <a:p>
            <a:pPr marL="266700" indent="-266700" algn="just"/>
            <a:endParaRPr lang="it-IT" sz="1600" dirty="0">
              <a:latin typeface="Arial" charset="0"/>
            </a:endParaRPr>
          </a:p>
          <a:p>
            <a:pPr marL="266700" indent="-266700" algn="just"/>
            <a:r>
              <a:rPr lang="it-IT" sz="1800" dirty="0">
                <a:solidFill>
                  <a:srgbClr val="FF3300"/>
                </a:solidFill>
                <a:latin typeface="Arial" charset="0"/>
              </a:rPr>
              <a:t>•</a:t>
            </a:r>
            <a:r>
              <a:rPr lang="it-IT" sz="1600" dirty="0">
                <a:latin typeface="Arial" charset="0"/>
              </a:rPr>
              <a:t> Il </a:t>
            </a:r>
            <a:r>
              <a:rPr lang="it-IT" sz="1600" b="1" dirty="0">
                <a:latin typeface="Arial" charset="0"/>
              </a:rPr>
              <a:t>circuito molecolare </a:t>
            </a:r>
            <a:r>
              <a:rPr lang="it-IT" sz="1600" dirty="0">
                <a:latin typeface="Arial" charset="0"/>
              </a:rPr>
              <a:t>coinvolto nella trasduzione comprende </a:t>
            </a:r>
            <a:r>
              <a:rPr lang="it-IT" sz="1600" b="1" dirty="0">
                <a:solidFill>
                  <a:srgbClr val="FF3300"/>
                </a:solidFill>
                <a:latin typeface="Arial" charset="0"/>
              </a:rPr>
              <a:t>recettori</a:t>
            </a:r>
            <a:r>
              <a:rPr lang="it-IT" sz="1600" dirty="0">
                <a:latin typeface="Arial" charset="0"/>
              </a:rPr>
              <a:t>, </a:t>
            </a:r>
            <a:r>
              <a:rPr lang="it-IT" sz="1600" b="1" dirty="0">
                <a:solidFill>
                  <a:srgbClr val="FF3300"/>
                </a:solidFill>
                <a:latin typeface="Arial" charset="0"/>
              </a:rPr>
              <a:t>canali</a:t>
            </a:r>
            <a:r>
              <a:rPr lang="it-IT" sz="1600" dirty="0">
                <a:latin typeface="Arial" charset="0"/>
              </a:rPr>
              <a:t>, </a:t>
            </a:r>
            <a:r>
              <a:rPr lang="it-IT" sz="1600" b="1" dirty="0">
                <a:solidFill>
                  <a:srgbClr val="FF3300"/>
                </a:solidFill>
                <a:latin typeface="Arial" charset="0"/>
              </a:rPr>
              <a:t>enzimi</a:t>
            </a:r>
            <a:r>
              <a:rPr lang="it-IT" sz="1600" dirty="0">
                <a:latin typeface="Arial" charset="0"/>
              </a:rPr>
              <a:t> e </a:t>
            </a:r>
            <a:r>
              <a:rPr lang="it-IT" sz="1600" b="1" dirty="0">
                <a:solidFill>
                  <a:srgbClr val="FF3300"/>
                </a:solidFill>
                <a:latin typeface="Arial" charset="0"/>
              </a:rPr>
              <a:t>proteine regolatrici</a:t>
            </a:r>
            <a:r>
              <a:rPr lang="it-IT" sz="1600" b="1" dirty="0">
                <a:latin typeface="Arial" charset="0"/>
              </a:rPr>
              <a:t> </a:t>
            </a:r>
            <a:r>
              <a:rPr lang="it-IT" sz="1600" dirty="0">
                <a:latin typeface="Arial" charset="0"/>
              </a:rPr>
              <a:t>che agiscono in maniera altamente  integrata.  Il segnale, per essere utile </a:t>
            </a:r>
            <a:r>
              <a:rPr lang="it-IT" sz="1600" b="1" dirty="0">
                <a:solidFill>
                  <a:srgbClr val="FF0000"/>
                </a:solidFill>
                <a:latin typeface="Arial" charset="0"/>
              </a:rPr>
              <a:t>deve essere transiente</a:t>
            </a:r>
            <a:r>
              <a:rPr lang="it-IT" sz="1600" dirty="0">
                <a:latin typeface="Arial" charset="0"/>
              </a:rPr>
              <a:t>, la sua terminazione è inclusa nel circuito.</a:t>
            </a:r>
          </a:p>
          <a:p>
            <a:pPr marL="266700" indent="-266700" algn="just"/>
            <a:endParaRPr lang="it-IT" sz="1600" dirty="0">
              <a:latin typeface="Arial" charset="0"/>
            </a:endParaRPr>
          </a:p>
          <a:p>
            <a:pPr marL="266700" indent="-266700" algn="just"/>
            <a:r>
              <a:rPr lang="it-IT" sz="1600" dirty="0">
                <a:latin typeface="Arial" charset="0"/>
              </a:rPr>
              <a:t>             </a:t>
            </a:r>
            <a:r>
              <a:rPr lang="it-IT" sz="1600" b="1" dirty="0">
                <a:latin typeface="Arial" charset="0"/>
              </a:rPr>
              <a:t>TRASDUZIONE:       Informazione </a:t>
            </a:r>
            <a:r>
              <a:rPr lang="it-IT" sz="1600" b="1" dirty="0">
                <a:latin typeface="Arial" charset="0"/>
                <a:sym typeface="Wingdings" pitchFamily="2" charset="2"/>
              </a:rPr>
              <a:t> modificazioni chimiche</a:t>
            </a:r>
            <a:endParaRPr lang="it-IT" sz="1600" b="1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1061"/>
          <p:cNvGrpSpPr>
            <a:grpSpLocks/>
          </p:cNvGrpSpPr>
          <p:nvPr/>
        </p:nvGrpSpPr>
        <p:grpSpPr bwMode="auto">
          <a:xfrm>
            <a:off x="5453063" y="4294188"/>
            <a:ext cx="1314450" cy="682625"/>
            <a:chOff x="3153" y="2822"/>
            <a:chExt cx="828" cy="430"/>
          </a:xfrm>
        </p:grpSpPr>
        <p:grpSp>
          <p:nvGrpSpPr>
            <p:cNvPr id="8737" name="Group 864"/>
            <p:cNvGrpSpPr>
              <a:grpSpLocks/>
            </p:cNvGrpSpPr>
            <p:nvPr/>
          </p:nvGrpSpPr>
          <p:grpSpPr bwMode="auto">
            <a:xfrm rot="-1782286">
              <a:off x="3153" y="2966"/>
              <a:ext cx="336" cy="286"/>
              <a:chOff x="3483" y="2840"/>
              <a:chExt cx="336" cy="286"/>
            </a:xfrm>
          </p:grpSpPr>
          <p:sp>
            <p:nvSpPr>
              <p:cNvPr id="8816" name="Oval 830"/>
              <p:cNvSpPr>
                <a:spLocks noChangeArrowheads="1"/>
              </p:cNvSpPr>
              <p:nvPr/>
            </p:nvSpPr>
            <p:spPr bwMode="auto">
              <a:xfrm rot="-1000159">
                <a:off x="3615" y="2863"/>
                <a:ext cx="45" cy="29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817" name="Freeform 835"/>
              <p:cNvSpPr>
                <a:spLocks/>
              </p:cNvSpPr>
              <p:nvPr/>
            </p:nvSpPr>
            <p:spPr bwMode="auto">
              <a:xfrm rot="-1000159">
                <a:off x="3615" y="2900"/>
                <a:ext cx="16" cy="106"/>
              </a:xfrm>
              <a:custGeom>
                <a:avLst/>
                <a:gdLst>
                  <a:gd name="T0" fmla="*/ 0 w 17"/>
                  <a:gd name="T1" fmla="*/ 0 h 167"/>
                  <a:gd name="T2" fmla="*/ 0 w 17"/>
                  <a:gd name="T3" fmla="*/ 3 h 167"/>
                  <a:gd name="T4" fmla="*/ 0 w 17"/>
                  <a:gd name="T5" fmla="*/ 3 h 167"/>
                  <a:gd name="T6" fmla="*/ 8 w 17"/>
                  <a:gd name="T7" fmla="*/ 4 h 167"/>
                  <a:gd name="T8" fmla="*/ 8 w 17"/>
                  <a:gd name="T9" fmla="*/ 5 h 167"/>
                  <a:gd name="T10" fmla="*/ 8 w 17"/>
                  <a:gd name="T11" fmla="*/ 6 h 167"/>
                  <a:gd name="T12" fmla="*/ 8 w 17"/>
                  <a:gd name="T13" fmla="*/ 7 h 167"/>
                  <a:gd name="T14" fmla="*/ 8 w 17"/>
                  <a:gd name="T15" fmla="*/ 8 h 167"/>
                  <a:gd name="T16" fmla="*/ 8 w 17"/>
                  <a:gd name="T17" fmla="*/ 10 h 167"/>
                  <a:gd name="T18" fmla="*/ 8 w 17"/>
                  <a:gd name="T19" fmla="*/ 10 h 167"/>
                  <a:gd name="T20" fmla="*/ 8 w 17"/>
                  <a:gd name="T21" fmla="*/ 11 h 167"/>
                  <a:gd name="T22" fmla="*/ 8 w 17"/>
                  <a:gd name="T23" fmla="*/ 13 h 167"/>
                  <a:gd name="T24" fmla="*/ 12 w 17"/>
                  <a:gd name="T25" fmla="*/ 14 h 167"/>
                  <a:gd name="T26" fmla="*/ 12 w 17"/>
                  <a:gd name="T27" fmla="*/ 15 h 167"/>
                  <a:gd name="T28" fmla="*/ 8 w 17"/>
                  <a:gd name="T29" fmla="*/ 16 h 167"/>
                  <a:gd name="T30" fmla="*/ 8 w 17"/>
                  <a:gd name="T31" fmla="*/ 17 h 167"/>
                  <a:gd name="T32" fmla="*/ 8 w 17"/>
                  <a:gd name="T33" fmla="*/ 17 h 16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7"/>
                  <a:gd name="T52" fmla="*/ 0 h 167"/>
                  <a:gd name="T53" fmla="*/ 17 w 17"/>
                  <a:gd name="T54" fmla="*/ 167 h 16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7" h="167">
                    <a:moveTo>
                      <a:pt x="0" y="0"/>
                    </a:moveTo>
                    <a:lnTo>
                      <a:pt x="0" y="24"/>
                    </a:lnTo>
                    <a:lnTo>
                      <a:pt x="0" y="33"/>
                    </a:lnTo>
                    <a:lnTo>
                      <a:pt x="9" y="38"/>
                    </a:lnTo>
                    <a:lnTo>
                      <a:pt x="13" y="48"/>
                    </a:lnTo>
                    <a:lnTo>
                      <a:pt x="9" y="62"/>
                    </a:lnTo>
                    <a:lnTo>
                      <a:pt x="9" y="72"/>
                    </a:lnTo>
                    <a:lnTo>
                      <a:pt x="13" y="81"/>
                    </a:lnTo>
                    <a:lnTo>
                      <a:pt x="13" y="91"/>
                    </a:lnTo>
                    <a:lnTo>
                      <a:pt x="13" y="100"/>
                    </a:lnTo>
                    <a:lnTo>
                      <a:pt x="13" y="110"/>
                    </a:lnTo>
                    <a:lnTo>
                      <a:pt x="13" y="124"/>
                    </a:lnTo>
                    <a:lnTo>
                      <a:pt x="17" y="133"/>
                    </a:lnTo>
                    <a:lnTo>
                      <a:pt x="17" y="143"/>
                    </a:lnTo>
                    <a:lnTo>
                      <a:pt x="13" y="152"/>
                    </a:lnTo>
                    <a:lnTo>
                      <a:pt x="13" y="162"/>
                    </a:lnTo>
                    <a:lnTo>
                      <a:pt x="13" y="167"/>
                    </a:lnTo>
                  </a:path>
                </a:pathLst>
              </a:cu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818" name="Oval 851"/>
              <p:cNvSpPr>
                <a:spLocks noChangeArrowheads="1"/>
              </p:cNvSpPr>
              <p:nvPr/>
            </p:nvSpPr>
            <p:spPr bwMode="auto">
              <a:xfrm rot="-1000159">
                <a:off x="3614" y="3047"/>
                <a:ext cx="44" cy="30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8819" name="Group 863"/>
              <p:cNvGrpSpPr>
                <a:grpSpLocks/>
              </p:cNvGrpSpPr>
              <p:nvPr/>
            </p:nvGrpSpPr>
            <p:grpSpPr bwMode="auto">
              <a:xfrm rot="-952213">
                <a:off x="3483" y="2896"/>
                <a:ext cx="150" cy="230"/>
                <a:chOff x="3459" y="2878"/>
                <a:chExt cx="150" cy="230"/>
              </a:xfrm>
            </p:grpSpPr>
            <p:sp>
              <p:nvSpPr>
                <p:cNvPr id="8839" name="Oval 833"/>
                <p:cNvSpPr>
                  <a:spLocks noChangeArrowheads="1"/>
                </p:cNvSpPr>
                <p:nvPr/>
              </p:nvSpPr>
              <p:spPr bwMode="auto">
                <a:xfrm rot="-1000159">
                  <a:off x="3564" y="2878"/>
                  <a:ext cx="44" cy="29"/>
                </a:xfrm>
                <a:prstGeom prst="ellipse">
                  <a:avLst/>
                </a:prstGeom>
                <a:solidFill>
                  <a:srgbClr val="FF0000"/>
                </a:solidFill>
                <a:ln w="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840" name="Freeform 834"/>
                <p:cNvSpPr>
                  <a:spLocks/>
                </p:cNvSpPr>
                <p:nvPr/>
              </p:nvSpPr>
              <p:spPr bwMode="auto">
                <a:xfrm rot="-1000159">
                  <a:off x="3585" y="2907"/>
                  <a:ext cx="9" cy="100"/>
                </a:xfrm>
                <a:custGeom>
                  <a:avLst/>
                  <a:gdLst>
                    <a:gd name="T0" fmla="*/ 5 w 9"/>
                    <a:gd name="T1" fmla="*/ 0 h 157"/>
                    <a:gd name="T2" fmla="*/ 0 w 9"/>
                    <a:gd name="T3" fmla="*/ 2 h 157"/>
                    <a:gd name="T4" fmla="*/ 5 w 9"/>
                    <a:gd name="T5" fmla="*/ 3 h 157"/>
                    <a:gd name="T6" fmla="*/ 9 w 9"/>
                    <a:gd name="T7" fmla="*/ 4 h 157"/>
                    <a:gd name="T8" fmla="*/ 5 w 9"/>
                    <a:gd name="T9" fmla="*/ 5 h 157"/>
                    <a:gd name="T10" fmla="*/ 0 w 9"/>
                    <a:gd name="T11" fmla="*/ 6 h 157"/>
                    <a:gd name="T12" fmla="*/ 5 w 9"/>
                    <a:gd name="T13" fmla="*/ 7 h 157"/>
                    <a:gd name="T14" fmla="*/ 9 w 9"/>
                    <a:gd name="T15" fmla="*/ 8 h 157"/>
                    <a:gd name="T16" fmla="*/ 9 w 9"/>
                    <a:gd name="T17" fmla="*/ 10 h 157"/>
                    <a:gd name="T18" fmla="*/ 5 w 9"/>
                    <a:gd name="T19" fmla="*/ 11 h 157"/>
                    <a:gd name="T20" fmla="*/ 5 w 9"/>
                    <a:gd name="T21" fmla="*/ 11 h 157"/>
                    <a:gd name="T22" fmla="*/ 9 w 9"/>
                    <a:gd name="T23" fmla="*/ 13 h 157"/>
                    <a:gd name="T24" fmla="*/ 9 w 9"/>
                    <a:gd name="T25" fmla="*/ 14 h 157"/>
                    <a:gd name="T26" fmla="*/ 9 w 9"/>
                    <a:gd name="T27" fmla="*/ 15 h 157"/>
                    <a:gd name="T28" fmla="*/ 9 w 9"/>
                    <a:gd name="T29" fmla="*/ 16 h 157"/>
                    <a:gd name="T30" fmla="*/ 0 w 9"/>
                    <a:gd name="T31" fmla="*/ 16 h 157"/>
                    <a:gd name="T32" fmla="*/ 9 w 9"/>
                    <a:gd name="T33" fmla="*/ 17 h 15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9"/>
                    <a:gd name="T52" fmla="*/ 0 h 157"/>
                    <a:gd name="T53" fmla="*/ 9 w 9"/>
                    <a:gd name="T54" fmla="*/ 157 h 15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9" h="157">
                      <a:moveTo>
                        <a:pt x="5" y="0"/>
                      </a:moveTo>
                      <a:lnTo>
                        <a:pt x="0" y="15"/>
                      </a:lnTo>
                      <a:lnTo>
                        <a:pt x="5" y="29"/>
                      </a:lnTo>
                      <a:lnTo>
                        <a:pt x="9" y="38"/>
                      </a:lnTo>
                      <a:lnTo>
                        <a:pt x="5" y="48"/>
                      </a:lnTo>
                      <a:lnTo>
                        <a:pt x="0" y="57"/>
                      </a:lnTo>
                      <a:lnTo>
                        <a:pt x="5" y="67"/>
                      </a:lnTo>
                      <a:lnTo>
                        <a:pt x="9" y="77"/>
                      </a:lnTo>
                      <a:lnTo>
                        <a:pt x="9" y="91"/>
                      </a:lnTo>
                      <a:lnTo>
                        <a:pt x="5" y="105"/>
                      </a:lnTo>
                      <a:lnTo>
                        <a:pt x="5" y="115"/>
                      </a:lnTo>
                      <a:lnTo>
                        <a:pt x="9" y="124"/>
                      </a:lnTo>
                      <a:lnTo>
                        <a:pt x="9" y="134"/>
                      </a:lnTo>
                      <a:lnTo>
                        <a:pt x="9" y="143"/>
                      </a:lnTo>
                      <a:lnTo>
                        <a:pt x="9" y="153"/>
                      </a:lnTo>
                      <a:lnTo>
                        <a:pt x="0" y="153"/>
                      </a:lnTo>
                      <a:lnTo>
                        <a:pt x="9" y="157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841" name="Oval 836"/>
                <p:cNvSpPr>
                  <a:spLocks noChangeArrowheads="1"/>
                </p:cNvSpPr>
                <p:nvPr/>
              </p:nvSpPr>
              <p:spPr bwMode="auto">
                <a:xfrm rot="-1000159">
                  <a:off x="3512" y="2894"/>
                  <a:ext cx="44" cy="29"/>
                </a:xfrm>
                <a:prstGeom prst="ellipse">
                  <a:avLst/>
                </a:prstGeom>
                <a:solidFill>
                  <a:srgbClr val="FF0000"/>
                </a:solidFill>
                <a:ln w="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842" name="Freeform 837"/>
                <p:cNvSpPr>
                  <a:spLocks/>
                </p:cNvSpPr>
                <p:nvPr/>
              </p:nvSpPr>
              <p:spPr bwMode="auto">
                <a:xfrm rot="-1000159">
                  <a:off x="3533" y="2922"/>
                  <a:ext cx="10" cy="100"/>
                </a:xfrm>
                <a:custGeom>
                  <a:avLst/>
                  <a:gdLst>
                    <a:gd name="T0" fmla="*/ 4 w 9"/>
                    <a:gd name="T1" fmla="*/ 0 h 157"/>
                    <a:gd name="T2" fmla="*/ 0 w 9"/>
                    <a:gd name="T3" fmla="*/ 2 h 157"/>
                    <a:gd name="T4" fmla="*/ 4 w 9"/>
                    <a:gd name="T5" fmla="*/ 3 h 157"/>
                    <a:gd name="T6" fmla="*/ 14 w 9"/>
                    <a:gd name="T7" fmla="*/ 4 h 157"/>
                    <a:gd name="T8" fmla="*/ 4 w 9"/>
                    <a:gd name="T9" fmla="*/ 5 h 157"/>
                    <a:gd name="T10" fmla="*/ 0 w 9"/>
                    <a:gd name="T11" fmla="*/ 6 h 157"/>
                    <a:gd name="T12" fmla="*/ 4 w 9"/>
                    <a:gd name="T13" fmla="*/ 7 h 157"/>
                    <a:gd name="T14" fmla="*/ 14 w 9"/>
                    <a:gd name="T15" fmla="*/ 8 h 157"/>
                    <a:gd name="T16" fmla="*/ 14 w 9"/>
                    <a:gd name="T17" fmla="*/ 10 h 157"/>
                    <a:gd name="T18" fmla="*/ 4 w 9"/>
                    <a:gd name="T19" fmla="*/ 11 h 157"/>
                    <a:gd name="T20" fmla="*/ 4 w 9"/>
                    <a:gd name="T21" fmla="*/ 11 h 157"/>
                    <a:gd name="T22" fmla="*/ 14 w 9"/>
                    <a:gd name="T23" fmla="*/ 13 h 157"/>
                    <a:gd name="T24" fmla="*/ 14 w 9"/>
                    <a:gd name="T25" fmla="*/ 14 h 157"/>
                    <a:gd name="T26" fmla="*/ 14 w 9"/>
                    <a:gd name="T27" fmla="*/ 15 h 157"/>
                    <a:gd name="T28" fmla="*/ 14 w 9"/>
                    <a:gd name="T29" fmla="*/ 16 h 157"/>
                    <a:gd name="T30" fmla="*/ 0 w 9"/>
                    <a:gd name="T31" fmla="*/ 16 h 157"/>
                    <a:gd name="T32" fmla="*/ 14 w 9"/>
                    <a:gd name="T33" fmla="*/ 17 h 15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9"/>
                    <a:gd name="T52" fmla="*/ 0 h 157"/>
                    <a:gd name="T53" fmla="*/ 9 w 9"/>
                    <a:gd name="T54" fmla="*/ 157 h 15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9" h="157">
                      <a:moveTo>
                        <a:pt x="4" y="0"/>
                      </a:moveTo>
                      <a:lnTo>
                        <a:pt x="0" y="15"/>
                      </a:lnTo>
                      <a:lnTo>
                        <a:pt x="4" y="29"/>
                      </a:lnTo>
                      <a:lnTo>
                        <a:pt x="9" y="38"/>
                      </a:lnTo>
                      <a:lnTo>
                        <a:pt x="4" y="48"/>
                      </a:lnTo>
                      <a:lnTo>
                        <a:pt x="0" y="57"/>
                      </a:lnTo>
                      <a:lnTo>
                        <a:pt x="4" y="67"/>
                      </a:lnTo>
                      <a:lnTo>
                        <a:pt x="9" y="77"/>
                      </a:lnTo>
                      <a:lnTo>
                        <a:pt x="9" y="91"/>
                      </a:lnTo>
                      <a:lnTo>
                        <a:pt x="4" y="105"/>
                      </a:lnTo>
                      <a:lnTo>
                        <a:pt x="4" y="115"/>
                      </a:lnTo>
                      <a:lnTo>
                        <a:pt x="9" y="124"/>
                      </a:lnTo>
                      <a:lnTo>
                        <a:pt x="9" y="134"/>
                      </a:lnTo>
                      <a:lnTo>
                        <a:pt x="9" y="143"/>
                      </a:lnTo>
                      <a:lnTo>
                        <a:pt x="9" y="153"/>
                      </a:lnTo>
                      <a:lnTo>
                        <a:pt x="0" y="153"/>
                      </a:lnTo>
                      <a:lnTo>
                        <a:pt x="9" y="157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843" name="Freeform 838"/>
                <p:cNvSpPr>
                  <a:spLocks/>
                </p:cNvSpPr>
                <p:nvPr/>
              </p:nvSpPr>
              <p:spPr bwMode="auto">
                <a:xfrm rot="-1000159">
                  <a:off x="3564" y="2916"/>
                  <a:ext cx="16" cy="106"/>
                </a:xfrm>
                <a:custGeom>
                  <a:avLst/>
                  <a:gdLst>
                    <a:gd name="T0" fmla="*/ 0 w 17"/>
                    <a:gd name="T1" fmla="*/ 0 h 167"/>
                    <a:gd name="T2" fmla="*/ 0 w 17"/>
                    <a:gd name="T3" fmla="*/ 3 h 167"/>
                    <a:gd name="T4" fmla="*/ 0 w 17"/>
                    <a:gd name="T5" fmla="*/ 3 h 167"/>
                    <a:gd name="T6" fmla="*/ 8 w 17"/>
                    <a:gd name="T7" fmla="*/ 4 h 167"/>
                    <a:gd name="T8" fmla="*/ 8 w 17"/>
                    <a:gd name="T9" fmla="*/ 5 h 167"/>
                    <a:gd name="T10" fmla="*/ 8 w 17"/>
                    <a:gd name="T11" fmla="*/ 6 h 167"/>
                    <a:gd name="T12" fmla="*/ 8 w 17"/>
                    <a:gd name="T13" fmla="*/ 7 h 167"/>
                    <a:gd name="T14" fmla="*/ 8 w 17"/>
                    <a:gd name="T15" fmla="*/ 8 h 167"/>
                    <a:gd name="T16" fmla="*/ 8 w 17"/>
                    <a:gd name="T17" fmla="*/ 10 h 167"/>
                    <a:gd name="T18" fmla="*/ 8 w 17"/>
                    <a:gd name="T19" fmla="*/ 10 h 167"/>
                    <a:gd name="T20" fmla="*/ 8 w 17"/>
                    <a:gd name="T21" fmla="*/ 11 h 167"/>
                    <a:gd name="T22" fmla="*/ 8 w 17"/>
                    <a:gd name="T23" fmla="*/ 13 h 167"/>
                    <a:gd name="T24" fmla="*/ 12 w 17"/>
                    <a:gd name="T25" fmla="*/ 14 h 167"/>
                    <a:gd name="T26" fmla="*/ 12 w 17"/>
                    <a:gd name="T27" fmla="*/ 15 h 167"/>
                    <a:gd name="T28" fmla="*/ 8 w 17"/>
                    <a:gd name="T29" fmla="*/ 16 h 167"/>
                    <a:gd name="T30" fmla="*/ 8 w 17"/>
                    <a:gd name="T31" fmla="*/ 17 h 167"/>
                    <a:gd name="T32" fmla="*/ 8 w 17"/>
                    <a:gd name="T33" fmla="*/ 17 h 16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7"/>
                    <a:gd name="T52" fmla="*/ 0 h 167"/>
                    <a:gd name="T53" fmla="*/ 17 w 17"/>
                    <a:gd name="T54" fmla="*/ 167 h 16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7" h="167">
                      <a:moveTo>
                        <a:pt x="0" y="0"/>
                      </a:moveTo>
                      <a:lnTo>
                        <a:pt x="0" y="24"/>
                      </a:lnTo>
                      <a:lnTo>
                        <a:pt x="0" y="33"/>
                      </a:lnTo>
                      <a:lnTo>
                        <a:pt x="8" y="38"/>
                      </a:lnTo>
                      <a:lnTo>
                        <a:pt x="13" y="48"/>
                      </a:lnTo>
                      <a:lnTo>
                        <a:pt x="8" y="62"/>
                      </a:lnTo>
                      <a:lnTo>
                        <a:pt x="8" y="72"/>
                      </a:lnTo>
                      <a:lnTo>
                        <a:pt x="13" y="81"/>
                      </a:lnTo>
                      <a:lnTo>
                        <a:pt x="13" y="91"/>
                      </a:lnTo>
                      <a:lnTo>
                        <a:pt x="13" y="100"/>
                      </a:lnTo>
                      <a:lnTo>
                        <a:pt x="13" y="110"/>
                      </a:lnTo>
                      <a:lnTo>
                        <a:pt x="13" y="124"/>
                      </a:lnTo>
                      <a:lnTo>
                        <a:pt x="17" y="133"/>
                      </a:lnTo>
                      <a:lnTo>
                        <a:pt x="17" y="143"/>
                      </a:lnTo>
                      <a:lnTo>
                        <a:pt x="13" y="152"/>
                      </a:lnTo>
                      <a:lnTo>
                        <a:pt x="13" y="162"/>
                      </a:lnTo>
                      <a:lnTo>
                        <a:pt x="13" y="167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844" name="Oval 839"/>
                <p:cNvSpPr>
                  <a:spLocks noChangeArrowheads="1"/>
                </p:cNvSpPr>
                <p:nvPr/>
              </p:nvSpPr>
              <p:spPr bwMode="auto">
                <a:xfrm rot="-1000159">
                  <a:off x="3459" y="2909"/>
                  <a:ext cx="46" cy="29"/>
                </a:xfrm>
                <a:prstGeom prst="ellipse">
                  <a:avLst/>
                </a:prstGeom>
                <a:solidFill>
                  <a:srgbClr val="FF0000"/>
                </a:solidFill>
                <a:ln w="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845" name="Freeform 840"/>
                <p:cNvSpPr>
                  <a:spLocks/>
                </p:cNvSpPr>
                <p:nvPr/>
              </p:nvSpPr>
              <p:spPr bwMode="auto">
                <a:xfrm rot="-1000159">
                  <a:off x="3483" y="2938"/>
                  <a:ext cx="8" cy="100"/>
                </a:xfrm>
                <a:custGeom>
                  <a:avLst/>
                  <a:gdLst>
                    <a:gd name="T0" fmla="*/ 4 w 8"/>
                    <a:gd name="T1" fmla="*/ 0 h 157"/>
                    <a:gd name="T2" fmla="*/ 0 w 8"/>
                    <a:gd name="T3" fmla="*/ 2 h 157"/>
                    <a:gd name="T4" fmla="*/ 4 w 8"/>
                    <a:gd name="T5" fmla="*/ 3 h 157"/>
                    <a:gd name="T6" fmla="*/ 8 w 8"/>
                    <a:gd name="T7" fmla="*/ 4 h 157"/>
                    <a:gd name="T8" fmla="*/ 4 w 8"/>
                    <a:gd name="T9" fmla="*/ 5 h 157"/>
                    <a:gd name="T10" fmla="*/ 0 w 8"/>
                    <a:gd name="T11" fmla="*/ 6 h 157"/>
                    <a:gd name="T12" fmla="*/ 4 w 8"/>
                    <a:gd name="T13" fmla="*/ 7 h 157"/>
                    <a:gd name="T14" fmla="*/ 8 w 8"/>
                    <a:gd name="T15" fmla="*/ 8 h 157"/>
                    <a:gd name="T16" fmla="*/ 8 w 8"/>
                    <a:gd name="T17" fmla="*/ 10 h 157"/>
                    <a:gd name="T18" fmla="*/ 4 w 8"/>
                    <a:gd name="T19" fmla="*/ 11 h 157"/>
                    <a:gd name="T20" fmla="*/ 4 w 8"/>
                    <a:gd name="T21" fmla="*/ 11 h 157"/>
                    <a:gd name="T22" fmla="*/ 8 w 8"/>
                    <a:gd name="T23" fmla="*/ 13 h 157"/>
                    <a:gd name="T24" fmla="*/ 8 w 8"/>
                    <a:gd name="T25" fmla="*/ 14 h 157"/>
                    <a:gd name="T26" fmla="*/ 8 w 8"/>
                    <a:gd name="T27" fmla="*/ 15 h 157"/>
                    <a:gd name="T28" fmla="*/ 8 w 8"/>
                    <a:gd name="T29" fmla="*/ 16 h 157"/>
                    <a:gd name="T30" fmla="*/ 0 w 8"/>
                    <a:gd name="T31" fmla="*/ 16 h 157"/>
                    <a:gd name="T32" fmla="*/ 8 w 8"/>
                    <a:gd name="T33" fmla="*/ 17 h 15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8"/>
                    <a:gd name="T52" fmla="*/ 0 h 157"/>
                    <a:gd name="T53" fmla="*/ 8 w 8"/>
                    <a:gd name="T54" fmla="*/ 157 h 15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8" h="157">
                      <a:moveTo>
                        <a:pt x="4" y="0"/>
                      </a:moveTo>
                      <a:lnTo>
                        <a:pt x="0" y="15"/>
                      </a:lnTo>
                      <a:lnTo>
                        <a:pt x="4" y="29"/>
                      </a:lnTo>
                      <a:lnTo>
                        <a:pt x="8" y="38"/>
                      </a:lnTo>
                      <a:lnTo>
                        <a:pt x="4" y="48"/>
                      </a:lnTo>
                      <a:lnTo>
                        <a:pt x="0" y="57"/>
                      </a:lnTo>
                      <a:lnTo>
                        <a:pt x="4" y="67"/>
                      </a:lnTo>
                      <a:lnTo>
                        <a:pt x="8" y="77"/>
                      </a:lnTo>
                      <a:lnTo>
                        <a:pt x="8" y="91"/>
                      </a:lnTo>
                      <a:lnTo>
                        <a:pt x="4" y="105"/>
                      </a:lnTo>
                      <a:lnTo>
                        <a:pt x="4" y="115"/>
                      </a:lnTo>
                      <a:lnTo>
                        <a:pt x="8" y="124"/>
                      </a:lnTo>
                      <a:lnTo>
                        <a:pt x="8" y="134"/>
                      </a:lnTo>
                      <a:lnTo>
                        <a:pt x="8" y="143"/>
                      </a:lnTo>
                      <a:lnTo>
                        <a:pt x="8" y="153"/>
                      </a:lnTo>
                      <a:lnTo>
                        <a:pt x="0" y="153"/>
                      </a:lnTo>
                      <a:lnTo>
                        <a:pt x="8" y="157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846" name="Freeform 841"/>
                <p:cNvSpPr>
                  <a:spLocks/>
                </p:cNvSpPr>
                <p:nvPr/>
              </p:nvSpPr>
              <p:spPr bwMode="auto">
                <a:xfrm rot="-1000159">
                  <a:off x="3511" y="2931"/>
                  <a:ext cx="18" cy="106"/>
                </a:xfrm>
                <a:custGeom>
                  <a:avLst/>
                  <a:gdLst>
                    <a:gd name="T0" fmla="*/ 0 w 18"/>
                    <a:gd name="T1" fmla="*/ 0 h 167"/>
                    <a:gd name="T2" fmla="*/ 0 w 18"/>
                    <a:gd name="T3" fmla="*/ 3 h 167"/>
                    <a:gd name="T4" fmla="*/ 0 w 18"/>
                    <a:gd name="T5" fmla="*/ 3 h 167"/>
                    <a:gd name="T6" fmla="*/ 9 w 18"/>
                    <a:gd name="T7" fmla="*/ 4 h 167"/>
                    <a:gd name="T8" fmla="*/ 13 w 18"/>
                    <a:gd name="T9" fmla="*/ 5 h 167"/>
                    <a:gd name="T10" fmla="*/ 9 w 18"/>
                    <a:gd name="T11" fmla="*/ 6 h 167"/>
                    <a:gd name="T12" fmla="*/ 9 w 18"/>
                    <a:gd name="T13" fmla="*/ 7 h 167"/>
                    <a:gd name="T14" fmla="*/ 13 w 18"/>
                    <a:gd name="T15" fmla="*/ 8 h 167"/>
                    <a:gd name="T16" fmla="*/ 13 w 18"/>
                    <a:gd name="T17" fmla="*/ 10 h 167"/>
                    <a:gd name="T18" fmla="*/ 13 w 18"/>
                    <a:gd name="T19" fmla="*/ 10 h 167"/>
                    <a:gd name="T20" fmla="*/ 13 w 18"/>
                    <a:gd name="T21" fmla="*/ 11 h 167"/>
                    <a:gd name="T22" fmla="*/ 13 w 18"/>
                    <a:gd name="T23" fmla="*/ 13 h 167"/>
                    <a:gd name="T24" fmla="*/ 18 w 18"/>
                    <a:gd name="T25" fmla="*/ 14 h 167"/>
                    <a:gd name="T26" fmla="*/ 18 w 18"/>
                    <a:gd name="T27" fmla="*/ 15 h 167"/>
                    <a:gd name="T28" fmla="*/ 13 w 18"/>
                    <a:gd name="T29" fmla="*/ 16 h 167"/>
                    <a:gd name="T30" fmla="*/ 13 w 18"/>
                    <a:gd name="T31" fmla="*/ 17 h 167"/>
                    <a:gd name="T32" fmla="*/ 13 w 18"/>
                    <a:gd name="T33" fmla="*/ 17 h 16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8"/>
                    <a:gd name="T52" fmla="*/ 0 h 167"/>
                    <a:gd name="T53" fmla="*/ 18 w 18"/>
                    <a:gd name="T54" fmla="*/ 167 h 16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8" h="167">
                      <a:moveTo>
                        <a:pt x="0" y="0"/>
                      </a:moveTo>
                      <a:lnTo>
                        <a:pt x="0" y="24"/>
                      </a:lnTo>
                      <a:lnTo>
                        <a:pt x="0" y="33"/>
                      </a:lnTo>
                      <a:lnTo>
                        <a:pt x="9" y="38"/>
                      </a:lnTo>
                      <a:lnTo>
                        <a:pt x="13" y="48"/>
                      </a:lnTo>
                      <a:lnTo>
                        <a:pt x="9" y="62"/>
                      </a:lnTo>
                      <a:lnTo>
                        <a:pt x="9" y="72"/>
                      </a:lnTo>
                      <a:lnTo>
                        <a:pt x="13" y="81"/>
                      </a:lnTo>
                      <a:lnTo>
                        <a:pt x="13" y="91"/>
                      </a:lnTo>
                      <a:lnTo>
                        <a:pt x="13" y="100"/>
                      </a:lnTo>
                      <a:lnTo>
                        <a:pt x="13" y="110"/>
                      </a:lnTo>
                      <a:lnTo>
                        <a:pt x="13" y="124"/>
                      </a:lnTo>
                      <a:lnTo>
                        <a:pt x="18" y="133"/>
                      </a:lnTo>
                      <a:lnTo>
                        <a:pt x="18" y="143"/>
                      </a:lnTo>
                      <a:lnTo>
                        <a:pt x="13" y="152"/>
                      </a:lnTo>
                      <a:lnTo>
                        <a:pt x="13" y="162"/>
                      </a:lnTo>
                      <a:lnTo>
                        <a:pt x="13" y="167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847" name="Freeform 852"/>
                <p:cNvSpPr>
                  <a:spLocks/>
                </p:cNvSpPr>
                <p:nvPr/>
              </p:nvSpPr>
              <p:spPr bwMode="auto">
                <a:xfrm rot="-1000159">
                  <a:off x="3600" y="2957"/>
                  <a:ext cx="9" cy="100"/>
                </a:xfrm>
                <a:custGeom>
                  <a:avLst/>
                  <a:gdLst>
                    <a:gd name="T0" fmla="*/ 5 w 9"/>
                    <a:gd name="T1" fmla="*/ 17 h 157"/>
                    <a:gd name="T2" fmla="*/ 0 w 9"/>
                    <a:gd name="T3" fmla="*/ 15 h 157"/>
                    <a:gd name="T4" fmla="*/ 5 w 9"/>
                    <a:gd name="T5" fmla="*/ 13 h 157"/>
                    <a:gd name="T6" fmla="*/ 9 w 9"/>
                    <a:gd name="T7" fmla="*/ 13 h 157"/>
                    <a:gd name="T8" fmla="*/ 5 w 9"/>
                    <a:gd name="T9" fmla="*/ 11 h 157"/>
                    <a:gd name="T10" fmla="*/ 0 w 9"/>
                    <a:gd name="T11" fmla="*/ 11 h 157"/>
                    <a:gd name="T12" fmla="*/ 5 w 9"/>
                    <a:gd name="T13" fmla="*/ 10 h 157"/>
                    <a:gd name="T14" fmla="*/ 9 w 9"/>
                    <a:gd name="T15" fmla="*/ 8 h 157"/>
                    <a:gd name="T16" fmla="*/ 9 w 9"/>
                    <a:gd name="T17" fmla="*/ 7 h 157"/>
                    <a:gd name="T18" fmla="*/ 5 w 9"/>
                    <a:gd name="T19" fmla="*/ 6 h 157"/>
                    <a:gd name="T20" fmla="*/ 5 w 9"/>
                    <a:gd name="T21" fmla="*/ 4 h 157"/>
                    <a:gd name="T22" fmla="*/ 9 w 9"/>
                    <a:gd name="T23" fmla="*/ 4 h 157"/>
                    <a:gd name="T24" fmla="*/ 9 w 9"/>
                    <a:gd name="T25" fmla="*/ 3 h 157"/>
                    <a:gd name="T26" fmla="*/ 9 w 9"/>
                    <a:gd name="T27" fmla="*/ 2 h 157"/>
                    <a:gd name="T28" fmla="*/ 9 w 9"/>
                    <a:gd name="T29" fmla="*/ 1 h 157"/>
                    <a:gd name="T30" fmla="*/ 0 w 9"/>
                    <a:gd name="T31" fmla="*/ 1 h 157"/>
                    <a:gd name="T32" fmla="*/ 9 w 9"/>
                    <a:gd name="T33" fmla="*/ 0 h 15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9"/>
                    <a:gd name="T52" fmla="*/ 0 h 157"/>
                    <a:gd name="T53" fmla="*/ 9 w 9"/>
                    <a:gd name="T54" fmla="*/ 157 h 15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9" h="157">
                      <a:moveTo>
                        <a:pt x="5" y="157"/>
                      </a:moveTo>
                      <a:lnTo>
                        <a:pt x="0" y="143"/>
                      </a:lnTo>
                      <a:lnTo>
                        <a:pt x="5" y="129"/>
                      </a:lnTo>
                      <a:lnTo>
                        <a:pt x="9" y="119"/>
                      </a:lnTo>
                      <a:lnTo>
                        <a:pt x="5" y="110"/>
                      </a:lnTo>
                      <a:lnTo>
                        <a:pt x="0" y="100"/>
                      </a:lnTo>
                      <a:lnTo>
                        <a:pt x="5" y="91"/>
                      </a:lnTo>
                      <a:lnTo>
                        <a:pt x="9" y="81"/>
                      </a:lnTo>
                      <a:lnTo>
                        <a:pt x="9" y="67"/>
                      </a:lnTo>
                      <a:lnTo>
                        <a:pt x="5" y="53"/>
                      </a:lnTo>
                      <a:lnTo>
                        <a:pt x="5" y="43"/>
                      </a:lnTo>
                      <a:lnTo>
                        <a:pt x="9" y="34"/>
                      </a:lnTo>
                      <a:lnTo>
                        <a:pt x="9" y="24"/>
                      </a:lnTo>
                      <a:lnTo>
                        <a:pt x="9" y="15"/>
                      </a:lnTo>
                      <a:lnTo>
                        <a:pt x="9" y="5"/>
                      </a:lnTo>
                      <a:lnTo>
                        <a:pt x="0" y="5"/>
                      </a:lnTo>
                      <a:lnTo>
                        <a:pt x="9" y="0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848" name="Oval 854"/>
                <p:cNvSpPr>
                  <a:spLocks noChangeArrowheads="1"/>
                </p:cNvSpPr>
                <p:nvPr/>
              </p:nvSpPr>
              <p:spPr bwMode="auto">
                <a:xfrm rot="-1000159">
                  <a:off x="3562" y="3062"/>
                  <a:ext cx="44" cy="30"/>
                </a:xfrm>
                <a:prstGeom prst="ellipse">
                  <a:avLst/>
                </a:prstGeom>
                <a:solidFill>
                  <a:srgbClr val="FF0000"/>
                </a:solidFill>
                <a:ln w="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849" name="Freeform 855"/>
                <p:cNvSpPr>
                  <a:spLocks/>
                </p:cNvSpPr>
                <p:nvPr/>
              </p:nvSpPr>
              <p:spPr bwMode="auto">
                <a:xfrm rot="-1000159">
                  <a:off x="3548" y="2972"/>
                  <a:ext cx="10" cy="100"/>
                </a:xfrm>
                <a:custGeom>
                  <a:avLst/>
                  <a:gdLst>
                    <a:gd name="T0" fmla="*/ 4 w 9"/>
                    <a:gd name="T1" fmla="*/ 17 h 157"/>
                    <a:gd name="T2" fmla="*/ 0 w 9"/>
                    <a:gd name="T3" fmla="*/ 15 h 157"/>
                    <a:gd name="T4" fmla="*/ 4 w 9"/>
                    <a:gd name="T5" fmla="*/ 13 h 157"/>
                    <a:gd name="T6" fmla="*/ 14 w 9"/>
                    <a:gd name="T7" fmla="*/ 13 h 157"/>
                    <a:gd name="T8" fmla="*/ 4 w 9"/>
                    <a:gd name="T9" fmla="*/ 11 h 157"/>
                    <a:gd name="T10" fmla="*/ 0 w 9"/>
                    <a:gd name="T11" fmla="*/ 11 h 157"/>
                    <a:gd name="T12" fmla="*/ 4 w 9"/>
                    <a:gd name="T13" fmla="*/ 10 h 157"/>
                    <a:gd name="T14" fmla="*/ 14 w 9"/>
                    <a:gd name="T15" fmla="*/ 8 h 157"/>
                    <a:gd name="T16" fmla="*/ 14 w 9"/>
                    <a:gd name="T17" fmla="*/ 7 h 157"/>
                    <a:gd name="T18" fmla="*/ 4 w 9"/>
                    <a:gd name="T19" fmla="*/ 6 h 157"/>
                    <a:gd name="T20" fmla="*/ 4 w 9"/>
                    <a:gd name="T21" fmla="*/ 4 h 157"/>
                    <a:gd name="T22" fmla="*/ 14 w 9"/>
                    <a:gd name="T23" fmla="*/ 4 h 157"/>
                    <a:gd name="T24" fmla="*/ 14 w 9"/>
                    <a:gd name="T25" fmla="*/ 3 h 157"/>
                    <a:gd name="T26" fmla="*/ 14 w 9"/>
                    <a:gd name="T27" fmla="*/ 2 h 157"/>
                    <a:gd name="T28" fmla="*/ 14 w 9"/>
                    <a:gd name="T29" fmla="*/ 1 h 157"/>
                    <a:gd name="T30" fmla="*/ 0 w 9"/>
                    <a:gd name="T31" fmla="*/ 1 h 157"/>
                    <a:gd name="T32" fmla="*/ 14 w 9"/>
                    <a:gd name="T33" fmla="*/ 0 h 15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9"/>
                    <a:gd name="T52" fmla="*/ 0 h 157"/>
                    <a:gd name="T53" fmla="*/ 9 w 9"/>
                    <a:gd name="T54" fmla="*/ 157 h 15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9" h="157">
                      <a:moveTo>
                        <a:pt x="4" y="157"/>
                      </a:moveTo>
                      <a:lnTo>
                        <a:pt x="0" y="143"/>
                      </a:lnTo>
                      <a:lnTo>
                        <a:pt x="4" y="129"/>
                      </a:lnTo>
                      <a:lnTo>
                        <a:pt x="9" y="119"/>
                      </a:lnTo>
                      <a:lnTo>
                        <a:pt x="4" y="110"/>
                      </a:lnTo>
                      <a:lnTo>
                        <a:pt x="0" y="100"/>
                      </a:lnTo>
                      <a:lnTo>
                        <a:pt x="4" y="91"/>
                      </a:lnTo>
                      <a:lnTo>
                        <a:pt x="9" y="81"/>
                      </a:lnTo>
                      <a:lnTo>
                        <a:pt x="9" y="67"/>
                      </a:lnTo>
                      <a:lnTo>
                        <a:pt x="4" y="53"/>
                      </a:lnTo>
                      <a:lnTo>
                        <a:pt x="4" y="43"/>
                      </a:lnTo>
                      <a:lnTo>
                        <a:pt x="9" y="34"/>
                      </a:lnTo>
                      <a:lnTo>
                        <a:pt x="9" y="24"/>
                      </a:lnTo>
                      <a:lnTo>
                        <a:pt x="9" y="15"/>
                      </a:lnTo>
                      <a:lnTo>
                        <a:pt x="9" y="5"/>
                      </a:lnTo>
                      <a:lnTo>
                        <a:pt x="0" y="5"/>
                      </a:lnTo>
                      <a:lnTo>
                        <a:pt x="9" y="0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850" name="Freeform 856"/>
                <p:cNvSpPr>
                  <a:spLocks/>
                </p:cNvSpPr>
                <p:nvPr/>
              </p:nvSpPr>
              <p:spPr bwMode="auto">
                <a:xfrm rot="-1000159">
                  <a:off x="3575" y="2954"/>
                  <a:ext cx="16" cy="106"/>
                </a:xfrm>
                <a:custGeom>
                  <a:avLst/>
                  <a:gdLst>
                    <a:gd name="T0" fmla="*/ 0 w 17"/>
                    <a:gd name="T1" fmla="*/ 17 h 167"/>
                    <a:gd name="T2" fmla="*/ 0 w 17"/>
                    <a:gd name="T3" fmla="*/ 15 h 167"/>
                    <a:gd name="T4" fmla="*/ 0 w 17"/>
                    <a:gd name="T5" fmla="*/ 14 h 167"/>
                    <a:gd name="T6" fmla="*/ 8 w 17"/>
                    <a:gd name="T7" fmla="*/ 13 h 167"/>
                    <a:gd name="T8" fmla="*/ 8 w 17"/>
                    <a:gd name="T9" fmla="*/ 12 h 167"/>
                    <a:gd name="T10" fmla="*/ 8 w 17"/>
                    <a:gd name="T11" fmla="*/ 11 h 167"/>
                    <a:gd name="T12" fmla="*/ 8 w 17"/>
                    <a:gd name="T13" fmla="*/ 10 h 167"/>
                    <a:gd name="T14" fmla="*/ 8 w 17"/>
                    <a:gd name="T15" fmla="*/ 9 h 167"/>
                    <a:gd name="T16" fmla="*/ 8 w 17"/>
                    <a:gd name="T17" fmla="*/ 8 h 167"/>
                    <a:gd name="T18" fmla="*/ 8 w 17"/>
                    <a:gd name="T19" fmla="*/ 7 h 167"/>
                    <a:gd name="T20" fmla="*/ 8 w 17"/>
                    <a:gd name="T21" fmla="*/ 6 h 167"/>
                    <a:gd name="T22" fmla="*/ 8 w 17"/>
                    <a:gd name="T23" fmla="*/ 4 h 167"/>
                    <a:gd name="T24" fmla="*/ 12 w 17"/>
                    <a:gd name="T25" fmla="*/ 3 h 167"/>
                    <a:gd name="T26" fmla="*/ 12 w 17"/>
                    <a:gd name="T27" fmla="*/ 3 h 167"/>
                    <a:gd name="T28" fmla="*/ 8 w 17"/>
                    <a:gd name="T29" fmla="*/ 2 h 167"/>
                    <a:gd name="T30" fmla="*/ 8 w 17"/>
                    <a:gd name="T31" fmla="*/ 1 h 167"/>
                    <a:gd name="T32" fmla="*/ 8 w 17"/>
                    <a:gd name="T33" fmla="*/ 0 h 16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7"/>
                    <a:gd name="T52" fmla="*/ 0 h 167"/>
                    <a:gd name="T53" fmla="*/ 17 w 17"/>
                    <a:gd name="T54" fmla="*/ 167 h 16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7" h="167">
                      <a:moveTo>
                        <a:pt x="0" y="167"/>
                      </a:moveTo>
                      <a:lnTo>
                        <a:pt x="0" y="143"/>
                      </a:lnTo>
                      <a:lnTo>
                        <a:pt x="0" y="133"/>
                      </a:lnTo>
                      <a:lnTo>
                        <a:pt x="8" y="129"/>
                      </a:lnTo>
                      <a:lnTo>
                        <a:pt x="13" y="119"/>
                      </a:lnTo>
                      <a:lnTo>
                        <a:pt x="8" y="105"/>
                      </a:lnTo>
                      <a:lnTo>
                        <a:pt x="8" y="95"/>
                      </a:lnTo>
                      <a:lnTo>
                        <a:pt x="13" y="86"/>
                      </a:lnTo>
                      <a:lnTo>
                        <a:pt x="13" y="76"/>
                      </a:lnTo>
                      <a:lnTo>
                        <a:pt x="13" y="67"/>
                      </a:lnTo>
                      <a:lnTo>
                        <a:pt x="13" y="57"/>
                      </a:lnTo>
                      <a:lnTo>
                        <a:pt x="13" y="43"/>
                      </a:lnTo>
                      <a:lnTo>
                        <a:pt x="17" y="33"/>
                      </a:lnTo>
                      <a:lnTo>
                        <a:pt x="17" y="24"/>
                      </a:lnTo>
                      <a:lnTo>
                        <a:pt x="13" y="14"/>
                      </a:lnTo>
                      <a:lnTo>
                        <a:pt x="13" y="5"/>
                      </a:lnTo>
                      <a:lnTo>
                        <a:pt x="13" y="0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851" name="Oval 857"/>
                <p:cNvSpPr>
                  <a:spLocks noChangeArrowheads="1"/>
                </p:cNvSpPr>
                <p:nvPr/>
              </p:nvSpPr>
              <p:spPr bwMode="auto">
                <a:xfrm rot="-1000159">
                  <a:off x="3510" y="3078"/>
                  <a:ext cx="46" cy="30"/>
                </a:xfrm>
                <a:prstGeom prst="ellipse">
                  <a:avLst/>
                </a:prstGeom>
                <a:solidFill>
                  <a:srgbClr val="FF0000"/>
                </a:solidFill>
                <a:ln w="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852" name="Freeform 858"/>
                <p:cNvSpPr>
                  <a:spLocks/>
                </p:cNvSpPr>
                <p:nvPr/>
              </p:nvSpPr>
              <p:spPr bwMode="auto">
                <a:xfrm rot="-1000159">
                  <a:off x="3497" y="2988"/>
                  <a:ext cx="8" cy="100"/>
                </a:xfrm>
                <a:custGeom>
                  <a:avLst/>
                  <a:gdLst>
                    <a:gd name="T0" fmla="*/ 4 w 8"/>
                    <a:gd name="T1" fmla="*/ 17 h 157"/>
                    <a:gd name="T2" fmla="*/ 0 w 8"/>
                    <a:gd name="T3" fmla="*/ 15 h 157"/>
                    <a:gd name="T4" fmla="*/ 4 w 8"/>
                    <a:gd name="T5" fmla="*/ 13 h 157"/>
                    <a:gd name="T6" fmla="*/ 8 w 8"/>
                    <a:gd name="T7" fmla="*/ 13 h 157"/>
                    <a:gd name="T8" fmla="*/ 4 w 8"/>
                    <a:gd name="T9" fmla="*/ 11 h 157"/>
                    <a:gd name="T10" fmla="*/ 0 w 8"/>
                    <a:gd name="T11" fmla="*/ 11 h 157"/>
                    <a:gd name="T12" fmla="*/ 4 w 8"/>
                    <a:gd name="T13" fmla="*/ 10 h 157"/>
                    <a:gd name="T14" fmla="*/ 8 w 8"/>
                    <a:gd name="T15" fmla="*/ 8 h 157"/>
                    <a:gd name="T16" fmla="*/ 8 w 8"/>
                    <a:gd name="T17" fmla="*/ 7 h 157"/>
                    <a:gd name="T18" fmla="*/ 4 w 8"/>
                    <a:gd name="T19" fmla="*/ 6 h 157"/>
                    <a:gd name="T20" fmla="*/ 4 w 8"/>
                    <a:gd name="T21" fmla="*/ 4 h 157"/>
                    <a:gd name="T22" fmla="*/ 8 w 8"/>
                    <a:gd name="T23" fmla="*/ 4 h 157"/>
                    <a:gd name="T24" fmla="*/ 8 w 8"/>
                    <a:gd name="T25" fmla="*/ 3 h 157"/>
                    <a:gd name="T26" fmla="*/ 8 w 8"/>
                    <a:gd name="T27" fmla="*/ 2 h 157"/>
                    <a:gd name="T28" fmla="*/ 8 w 8"/>
                    <a:gd name="T29" fmla="*/ 1 h 157"/>
                    <a:gd name="T30" fmla="*/ 0 w 8"/>
                    <a:gd name="T31" fmla="*/ 1 h 157"/>
                    <a:gd name="T32" fmla="*/ 8 w 8"/>
                    <a:gd name="T33" fmla="*/ 0 h 15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8"/>
                    <a:gd name="T52" fmla="*/ 0 h 157"/>
                    <a:gd name="T53" fmla="*/ 8 w 8"/>
                    <a:gd name="T54" fmla="*/ 157 h 15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8" h="157">
                      <a:moveTo>
                        <a:pt x="4" y="157"/>
                      </a:moveTo>
                      <a:lnTo>
                        <a:pt x="0" y="143"/>
                      </a:lnTo>
                      <a:lnTo>
                        <a:pt x="4" y="129"/>
                      </a:lnTo>
                      <a:lnTo>
                        <a:pt x="8" y="119"/>
                      </a:lnTo>
                      <a:lnTo>
                        <a:pt x="4" y="110"/>
                      </a:lnTo>
                      <a:lnTo>
                        <a:pt x="0" y="100"/>
                      </a:lnTo>
                      <a:lnTo>
                        <a:pt x="4" y="91"/>
                      </a:lnTo>
                      <a:lnTo>
                        <a:pt x="8" y="81"/>
                      </a:lnTo>
                      <a:lnTo>
                        <a:pt x="8" y="67"/>
                      </a:lnTo>
                      <a:lnTo>
                        <a:pt x="4" y="53"/>
                      </a:lnTo>
                      <a:lnTo>
                        <a:pt x="4" y="43"/>
                      </a:lnTo>
                      <a:lnTo>
                        <a:pt x="8" y="34"/>
                      </a:lnTo>
                      <a:lnTo>
                        <a:pt x="8" y="24"/>
                      </a:lnTo>
                      <a:lnTo>
                        <a:pt x="8" y="15"/>
                      </a:lnTo>
                      <a:lnTo>
                        <a:pt x="8" y="5"/>
                      </a:lnTo>
                      <a:lnTo>
                        <a:pt x="0" y="5"/>
                      </a:lnTo>
                      <a:lnTo>
                        <a:pt x="8" y="0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853" name="Freeform 859"/>
                <p:cNvSpPr>
                  <a:spLocks/>
                </p:cNvSpPr>
                <p:nvPr/>
              </p:nvSpPr>
              <p:spPr bwMode="auto">
                <a:xfrm rot="-1000159">
                  <a:off x="3522" y="2969"/>
                  <a:ext cx="18" cy="106"/>
                </a:xfrm>
                <a:custGeom>
                  <a:avLst/>
                  <a:gdLst>
                    <a:gd name="T0" fmla="*/ 0 w 18"/>
                    <a:gd name="T1" fmla="*/ 17 h 167"/>
                    <a:gd name="T2" fmla="*/ 0 w 18"/>
                    <a:gd name="T3" fmla="*/ 15 h 167"/>
                    <a:gd name="T4" fmla="*/ 0 w 18"/>
                    <a:gd name="T5" fmla="*/ 14 h 167"/>
                    <a:gd name="T6" fmla="*/ 9 w 18"/>
                    <a:gd name="T7" fmla="*/ 13 h 167"/>
                    <a:gd name="T8" fmla="*/ 13 w 18"/>
                    <a:gd name="T9" fmla="*/ 12 h 167"/>
                    <a:gd name="T10" fmla="*/ 9 w 18"/>
                    <a:gd name="T11" fmla="*/ 11 h 167"/>
                    <a:gd name="T12" fmla="*/ 9 w 18"/>
                    <a:gd name="T13" fmla="*/ 10 h 167"/>
                    <a:gd name="T14" fmla="*/ 13 w 18"/>
                    <a:gd name="T15" fmla="*/ 9 h 167"/>
                    <a:gd name="T16" fmla="*/ 13 w 18"/>
                    <a:gd name="T17" fmla="*/ 8 h 167"/>
                    <a:gd name="T18" fmla="*/ 13 w 18"/>
                    <a:gd name="T19" fmla="*/ 7 h 167"/>
                    <a:gd name="T20" fmla="*/ 13 w 18"/>
                    <a:gd name="T21" fmla="*/ 6 h 167"/>
                    <a:gd name="T22" fmla="*/ 13 w 18"/>
                    <a:gd name="T23" fmla="*/ 4 h 167"/>
                    <a:gd name="T24" fmla="*/ 18 w 18"/>
                    <a:gd name="T25" fmla="*/ 3 h 167"/>
                    <a:gd name="T26" fmla="*/ 18 w 18"/>
                    <a:gd name="T27" fmla="*/ 3 h 167"/>
                    <a:gd name="T28" fmla="*/ 13 w 18"/>
                    <a:gd name="T29" fmla="*/ 2 h 167"/>
                    <a:gd name="T30" fmla="*/ 13 w 18"/>
                    <a:gd name="T31" fmla="*/ 1 h 167"/>
                    <a:gd name="T32" fmla="*/ 13 w 18"/>
                    <a:gd name="T33" fmla="*/ 0 h 16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8"/>
                    <a:gd name="T52" fmla="*/ 0 h 167"/>
                    <a:gd name="T53" fmla="*/ 18 w 18"/>
                    <a:gd name="T54" fmla="*/ 167 h 16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8" h="167">
                      <a:moveTo>
                        <a:pt x="0" y="167"/>
                      </a:moveTo>
                      <a:lnTo>
                        <a:pt x="0" y="143"/>
                      </a:lnTo>
                      <a:lnTo>
                        <a:pt x="0" y="133"/>
                      </a:lnTo>
                      <a:lnTo>
                        <a:pt x="9" y="129"/>
                      </a:lnTo>
                      <a:lnTo>
                        <a:pt x="13" y="119"/>
                      </a:lnTo>
                      <a:lnTo>
                        <a:pt x="9" y="105"/>
                      </a:lnTo>
                      <a:lnTo>
                        <a:pt x="9" y="95"/>
                      </a:lnTo>
                      <a:lnTo>
                        <a:pt x="13" y="86"/>
                      </a:lnTo>
                      <a:lnTo>
                        <a:pt x="13" y="76"/>
                      </a:lnTo>
                      <a:lnTo>
                        <a:pt x="13" y="67"/>
                      </a:lnTo>
                      <a:lnTo>
                        <a:pt x="13" y="57"/>
                      </a:lnTo>
                      <a:lnTo>
                        <a:pt x="13" y="43"/>
                      </a:lnTo>
                      <a:lnTo>
                        <a:pt x="18" y="33"/>
                      </a:lnTo>
                      <a:lnTo>
                        <a:pt x="18" y="24"/>
                      </a:lnTo>
                      <a:lnTo>
                        <a:pt x="13" y="14"/>
                      </a:lnTo>
                      <a:lnTo>
                        <a:pt x="13" y="5"/>
                      </a:lnTo>
                      <a:lnTo>
                        <a:pt x="13" y="0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grpSp>
            <p:nvGrpSpPr>
              <p:cNvPr id="8820" name="Group 862"/>
              <p:cNvGrpSpPr>
                <a:grpSpLocks/>
              </p:cNvGrpSpPr>
              <p:nvPr/>
            </p:nvGrpSpPr>
            <p:grpSpPr bwMode="auto">
              <a:xfrm rot="466295">
                <a:off x="3627" y="2840"/>
                <a:ext cx="192" cy="233"/>
                <a:chOff x="3627" y="2828"/>
                <a:chExt cx="192" cy="233"/>
              </a:xfrm>
            </p:grpSpPr>
            <p:sp>
              <p:nvSpPr>
                <p:cNvPr id="8821" name="Freeform 826"/>
                <p:cNvSpPr>
                  <a:spLocks/>
                </p:cNvSpPr>
                <p:nvPr/>
              </p:nvSpPr>
              <p:spPr bwMode="auto">
                <a:xfrm rot="-1000159">
                  <a:off x="3744" y="2857"/>
                  <a:ext cx="8" cy="99"/>
                </a:xfrm>
                <a:custGeom>
                  <a:avLst/>
                  <a:gdLst>
                    <a:gd name="T0" fmla="*/ 4 w 8"/>
                    <a:gd name="T1" fmla="*/ 0 h 157"/>
                    <a:gd name="T2" fmla="*/ 0 w 8"/>
                    <a:gd name="T3" fmla="*/ 2 h 157"/>
                    <a:gd name="T4" fmla="*/ 4 w 8"/>
                    <a:gd name="T5" fmla="*/ 3 h 157"/>
                    <a:gd name="T6" fmla="*/ 8 w 8"/>
                    <a:gd name="T7" fmla="*/ 4 h 157"/>
                    <a:gd name="T8" fmla="*/ 4 w 8"/>
                    <a:gd name="T9" fmla="*/ 5 h 157"/>
                    <a:gd name="T10" fmla="*/ 0 w 8"/>
                    <a:gd name="T11" fmla="*/ 6 h 157"/>
                    <a:gd name="T12" fmla="*/ 4 w 8"/>
                    <a:gd name="T13" fmla="*/ 6 h 157"/>
                    <a:gd name="T14" fmla="*/ 8 w 8"/>
                    <a:gd name="T15" fmla="*/ 8 h 157"/>
                    <a:gd name="T16" fmla="*/ 8 w 8"/>
                    <a:gd name="T17" fmla="*/ 9 h 157"/>
                    <a:gd name="T18" fmla="*/ 4 w 8"/>
                    <a:gd name="T19" fmla="*/ 10 h 157"/>
                    <a:gd name="T20" fmla="*/ 4 w 8"/>
                    <a:gd name="T21" fmla="*/ 11 h 157"/>
                    <a:gd name="T22" fmla="*/ 8 w 8"/>
                    <a:gd name="T23" fmla="*/ 13 h 157"/>
                    <a:gd name="T24" fmla="*/ 8 w 8"/>
                    <a:gd name="T25" fmla="*/ 13 h 157"/>
                    <a:gd name="T26" fmla="*/ 8 w 8"/>
                    <a:gd name="T27" fmla="*/ 15 h 157"/>
                    <a:gd name="T28" fmla="*/ 8 w 8"/>
                    <a:gd name="T29" fmla="*/ 15 h 157"/>
                    <a:gd name="T30" fmla="*/ 0 w 8"/>
                    <a:gd name="T31" fmla="*/ 15 h 157"/>
                    <a:gd name="T32" fmla="*/ 8 w 8"/>
                    <a:gd name="T33" fmla="*/ 16 h 15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8"/>
                    <a:gd name="T52" fmla="*/ 0 h 157"/>
                    <a:gd name="T53" fmla="*/ 8 w 8"/>
                    <a:gd name="T54" fmla="*/ 157 h 15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8" h="157">
                      <a:moveTo>
                        <a:pt x="4" y="0"/>
                      </a:moveTo>
                      <a:lnTo>
                        <a:pt x="0" y="14"/>
                      </a:lnTo>
                      <a:lnTo>
                        <a:pt x="4" y="28"/>
                      </a:lnTo>
                      <a:lnTo>
                        <a:pt x="8" y="38"/>
                      </a:lnTo>
                      <a:lnTo>
                        <a:pt x="4" y="47"/>
                      </a:lnTo>
                      <a:lnTo>
                        <a:pt x="0" y="57"/>
                      </a:lnTo>
                      <a:lnTo>
                        <a:pt x="4" y="66"/>
                      </a:lnTo>
                      <a:lnTo>
                        <a:pt x="8" y="76"/>
                      </a:lnTo>
                      <a:lnTo>
                        <a:pt x="8" y="90"/>
                      </a:lnTo>
                      <a:lnTo>
                        <a:pt x="4" y="104"/>
                      </a:lnTo>
                      <a:lnTo>
                        <a:pt x="4" y="114"/>
                      </a:lnTo>
                      <a:lnTo>
                        <a:pt x="8" y="123"/>
                      </a:lnTo>
                      <a:lnTo>
                        <a:pt x="8" y="133"/>
                      </a:lnTo>
                      <a:lnTo>
                        <a:pt x="8" y="142"/>
                      </a:lnTo>
                      <a:lnTo>
                        <a:pt x="8" y="152"/>
                      </a:lnTo>
                      <a:lnTo>
                        <a:pt x="0" y="152"/>
                      </a:lnTo>
                      <a:lnTo>
                        <a:pt x="8" y="157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822" name="Freeform 827"/>
                <p:cNvSpPr>
                  <a:spLocks/>
                </p:cNvSpPr>
                <p:nvPr/>
              </p:nvSpPr>
              <p:spPr bwMode="auto">
                <a:xfrm rot="-1000159">
                  <a:off x="3774" y="2849"/>
                  <a:ext cx="16" cy="106"/>
                </a:xfrm>
                <a:custGeom>
                  <a:avLst/>
                  <a:gdLst>
                    <a:gd name="T0" fmla="*/ 0 w 17"/>
                    <a:gd name="T1" fmla="*/ 0 h 167"/>
                    <a:gd name="T2" fmla="*/ 0 w 17"/>
                    <a:gd name="T3" fmla="*/ 3 h 167"/>
                    <a:gd name="T4" fmla="*/ 0 w 17"/>
                    <a:gd name="T5" fmla="*/ 4 h 167"/>
                    <a:gd name="T6" fmla="*/ 8 w 17"/>
                    <a:gd name="T7" fmla="*/ 4 h 167"/>
                    <a:gd name="T8" fmla="*/ 8 w 17"/>
                    <a:gd name="T9" fmla="*/ 5 h 167"/>
                    <a:gd name="T10" fmla="*/ 8 w 17"/>
                    <a:gd name="T11" fmla="*/ 6 h 167"/>
                    <a:gd name="T12" fmla="*/ 8 w 17"/>
                    <a:gd name="T13" fmla="*/ 7 h 167"/>
                    <a:gd name="T14" fmla="*/ 8 w 17"/>
                    <a:gd name="T15" fmla="*/ 8 h 167"/>
                    <a:gd name="T16" fmla="*/ 8 w 17"/>
                    <a:gd name="T17" fmla="*/ 10 h 167"/>
                    <a:gd name="T18" fmla="*/ 8 w 17"/>
                    <a:gd name="T19" fmla="*/ 10 h 167"/>
                    <a:gd name="T20" fmla="*/ 8 w 17"/>
                    <a:gd name="T21" fmla="*/ 11 h 167"/>
                    <a:gd name="T22" fmla="*/ 8 w 17"/>
                    <a:gd name="T23" fmla="*/ 13 h 167"/>
                    <a:gd name="T24" fmla="*/ 12 w 17"/>
                    <a:gd name="T25" fmla="*/ 14 h 167"/>
                    <a:gd name="T26" fmla="*/ 12 w 17"/>
                    <a:gd name="T27" fmla="*/ 15 h 167"/>
                    <a:gd name="T28" fmla="*/ 8 w 17"/>
                    <a:gd name="T29" fmla="*/ 16 h 167"/>
                    <a:gd name="T30" fmla="*/ 8 w 17"/>
                    <a:gd name="T31" fmla="*/ 17 h 167"/>
                    <a:gd name="T32" fmla="*/ 8 w 17"/>
                    <a:gd name="T33" fmla="*/ 17 h 16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7"/>
                    <a:gd name="T52" fmla="*/ 0 h 167"/>
                    <a:gd name="T53" fmla="*/ 17 w 17"/>
                    <a:gd name="T54" fmla="*/ 167 h 16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7" h="167">
                      <a:moveTo>
                        <a:pt x="0" y="0"/>
                      </a:moveTo>
                      <a:lnTo>
                        <a:pt x="0" y="24"/>
                      </a:lnTo>
                      <a:lnTo>
                        <a:pt x="0" y="34"/>
                      </a:lnTo>
                      <a:lnTo>
                        <a:pt x="8" y="38"/>
                      </a:lnTo>
                      <a:lnTo>
                        <a:pt x="12" y="48"/>
                      </a:lnTo>
                      <a:lnTo>
                        <a:pt x="8" y="62"/>
                      </a:lnTo>
                      <a:lnTo>
                        <a:pt x="8" y="72"/>
                      </a:lnTo>
                      <a:lnTo>
                        <a:pt x="12" y="81"/>
                      </a:lnTo>
                      <a:lnTo>
                        <a:pt x="12" y="91"/>
                      </a:lnTo>
                      <a:lnTo>
                        <a:pt x="12" y="100"/>
                      </a:lnTo>
                      <a:lnTo>
                        <a:pt x="12" y="110"/>
                      </a:lnTo>
                      <a:lnTo>
                        <a:pt x="12" y="124"/>
                      </a:lnTo>
                      <a:lnTo>
                        <a:pt x="17" y="134"/>
                      </a:lnTo>
                      <a:lnTo>
                        <a:pt x="17" y="143"/>
                      </a:lnTo>
                      <a:lnTo>
                        <a:pt x="12" y="153"/>
                      </a:lnTo>
                      <a:lnTo>
                        <a:pt x="12" y="162"/>
                      </a:lnTo>
                      <a:lnTo>
                        <a:pt x="12" y="167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823" name="Freeform 828"/>
                <p:cNvSpPr>
                  <a:spLocks/>
                </p:cNvSpPr>
                <p:nvPr/>
              </p:nvSpPr>
              <p:spPr bwMode="auto">
                <a:xfrm rot="-1000159">
                  <a:off x="3693" y="2873"/>
                  <a:ext cx="8" cy="99"/>
                </a:xfrm>
                <a:custGeom>
                  <a:avLst/>
                  <a:gdLst>
                    <a:gd name="T0" fmla="*/ 4 w 9"/>
                    <a:gd name="T1" fmla="*/ 0 h 157"/>
                    <a:gd name="T2" fmla="*/ 0 w 9"/>
                    <a:gd name="T3" fmla="*/ 2 h 157"/>
                    <a:gd name="T4" fmla="*/ 4 w 9"/>
                    <a:gd name="T5" fmla="*/ 3 h 157"/>
                    <a:gd name="T6" fmla="*/ 4 w 9"/>
                    <a:gd name="T7" fmla="*/ 4 h 157"/>
                    <a:gd name="T8" fmla="*/ 4 w 9"/>
                    <a:gd name="T9" fmla="*/ 5 h 157"/>
                    <a:gd name="T10" fmla="*/ 0 w 9"/>
                    <a:gd name="T11" fmla="*/ 6 h 157"/>
                    <a:gd name="T12" fmla="*/ 4 w 9"/>
                    <a:gd name="T13" fmla="*/ 6 h 157"/>
                    <a:gd name="T14" fmla="*/ 4 w 9"/>
                    <a:gd name="T15" fmla="*/ 8 h 157"/>
                    <a:gd name="T16" fmla="*/ 4 w 9"/>
                    <a:gd name="T17" fmla="*/ 9 h 157"/>
                    <a:gd name="T18" fmla="*/ 4 w 9"/>
                    <a:gd name="T19" fmla="*/ 10 h 157"/>
                    <a:gd name="T20" fmla="*/ 4 w 9"/>
                    <a:gd name="T21" fmla="*/ 11 h 157"/>
                    <a:gd name="T22" fmla="*/ 4 w 9"/>
                    <a:gd name="T23" fmla="*/ 13 h 157"/>
                    <a:gd name="T24" fmla="*/ 4 w 9"/>
                    <a:gd name="T25" fmla="*/ 13 h 157"/>
                    <a:gd name="T26" fmla="*/ 4 w 9"/>
                    <a:gd name="T27" fmla="*/ 15 h 157"/>
                    <a:gd name="T28" fmla="*/ 4 w 9"/>
                    <a:gd name="T29" fmla="*/ 15 h 157"/>
                    <a:gd name="T30" fmla="*/ 0 w 9"/>
                    <a:gd name="T31" fmla="*/ 15 h 157"/>
                    <a:gd name="T32" fmla="*/ 4 w 9"/>
                    <a:gd name="T33" fmla="*/ 16 h 15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9"/>
                    <a:gd name="T52" fmla="*/ 0 h 157"/>
                    <a:gd name="T53" fmla="*/ 9 w 9"/>
                    <a:gd name="T54" fmla="*/ 157 h 15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9" h="157">
                      <a:moveTo>
                        <a:pt x="5" y="0"/>
                      </a:moveTo>
                      <a:lnTo>
                        <a:pt x="0" y="14"/>
                      </a:lnTo>
                      <a:lnTo>
                        <a:pt x="5" y="28"/>
                      </a:lnTo>
                      <a:lnTo>
                        <a:pt x="9" y="38"/>
                      </a:lnTo>
                      <a:lnTo>
                        <a:pt x="5" y="47"/>
                      </a:lnTo>
                      <a:lnTo>
                        <a:pt x="0" y="57"/>
                      </a:lnTo>
                      <a:lnTo>
                        <a:pt x="5" y="66"/>
                      </a:lnTo>
                      <a:lnTo>
                        <a:pt x="9" y="76"/>
                      </a:lnTo>
                      <a:lnTo>
                        <a:pt x="9" y="90"/>
                      </a:lnTo>
                      <a:lnTo>
                        <a:pt x="5" y="104"/>
                      </a:lnTo>
                      <a:lnTo>
                        <a:pt x="5" y="114"/>
                      </a:lnTo>
                      <a:lnTo>
                        <a:pt x="9" y="123"/>
                      </a:lnTo>
                      <a:lnTo>
                        <a:pt x="9" y="133"/>
                      </a:lnTo>
                      <a:lnTo>
                        <a:pt x="9" y="142"/>
                      </a:lnTo>
                      <a:lnTo>
                        <a:pt x="9" y="152"/>
                      </a:lnTo>
                      <a:lnTo>
                        <a:pt x="0" y="152"/>
                      </a:lnTo>
                      <a:lnTo>
                        <a:pt x="9" y="157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824" name="Freeform 829"/>
                <p:cNvSpPr>
                  <a:spLocks/>
                </p:cNvSpPr>
                <p:nvPr/>
              </p:nvSpPr>
              <p:spPr bwMode="auto">
                <a:xfrm rot="-1000159">
                  <a:off x="3722" y="2865"/>
                  <a:ext cx="17" cy="106"/>
                </a:xfrm>
                <a:custGeom>
                  <a:avLst/>
                  <a:gdLst>
                    <a:gd name="T0" fmla="*/ 0 w 17"/>
                    <a:gd name="T1" fmla="*/ 0 h 167"/>
                    <a:gd name="T2" fmla="*/ 0 w 17"/>
                    <a:gd name="T3" fmla="*/ 3 h 167"/>
                    <a:gd name="T4" fmla="*/ 0 w 17"/>
                    <a:gd name="T5" fmla="*/ 4 h 167"/>
                    <a:gd name="T6" fmla="*/ 9 w 17"/>
                    <a:gd name="T7" fmla="*/ 4 h 167"/>
                    <a:gd name="T8" fmla="*/ 13 w 17"/>
                    <a:gd name="T9" fmla="*/ 5 h 167"/>
                    <a:gd name="T10" fmla="*/ 9 w 17"/>
                    <a:gd name="T11" fmla="*/ 6 h 167"/>
                    <a:gd name="T12" fmla="*/ 9 w 17"/>
                    <a:gd name="T13" fmla="*/ 7 h 167"/>
                    <a:gd name="T14" fmla="*/ 13 w 17"/>
                    <a:gd name="T15" fmla="*/ 8 h 167"/>
                    <a:gd name="T16" fmla="*/ 13 w 17"/>
                    <a:gd name="T17" fmla="*/ 10 h 167"/>
                    <a:gd name="T18" fmla="*/ 13 w 17"/>
                    <a:gd name="T19" fmla="*/ 10 h 167"/>
                    <a:gd name="T20" fmla="*/ 13 w 17"/>
                    <a:gd name="T21" fmla="*/ 11 h 167"/>
                    <a:gd name="T22" fmla="*/ 13 w 17"/>
                    <a:gd name="T23" fmla="*/ 13 h 167"/>
                    <a:gd name="T24" fmla="*/ 17 w 17"/>
                    <a:gd name="T25" fmla="*/ 14 h 167"/>
                    <a:gd name="T26" fmla="*/ 17 w 17"/>
                    <a:gd name="T27" fmla="*/ 15 h 167"/>
                    <a:gd name="T28" fmla="*/ 13 w 17"/>
                    <a:gd name="T29" fmla="*/ 16 h 167"/>
                    <a:gd name="T30" fmla="*/ 13 w 17"/>
                    <a:gd name="T31" fmla="*/ 17 h 167"/>
                    <a:gd name="T32" fmla="*/ 13 w 17"/>
                    <a:gd name="T33" fmla="*/ 17 h 16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7"/>
                    <a:gd name="T52" fmla="*/ 0 h 167"/>
                    <a:gd name="T53" fmla="*/ 17 w 17"/>
                    <a:gd name="T54" fmla="*/ 167 h 16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7" h="167">
                      <a:moveTo>
                        <a:pt x="0" y="0"/>
                      </a:moveTo>
                      <a:lnTo>
                        <a:pt x="0" y="24"/>
                      </a:lnTo>
                      <a:lnTo>
                        <a:pt x="0" y="34"/>
                      </a:lnTo>
                      <a:lnTo>
                        <a:pt x="9" y="38"/>
                      </a:lnTo>
                      <a:lnTo>
                        <a:pt x="13" y="48"/>
                      </a:lnTo>
                      <a:lnTo>
                        <a:pt x="9" y="62"/>
                      </a:lnTo>
                      <a:lnTo>
                        <a:pt x="9" y="72"/>
                      </a:lnTo>
                      <a:lnTo>
                        <a:pt x="13" y="81"/>
                      </a:lnTo>
                      <a:lnTo>
                        <a:pt x="13" y="91"/>
                      </a:lnTo>
                      <a:lnTo>
                        <a:pt x="13" y="100"/>
                      </a:lnTo>
                      <a:lnTo>
                        <a:pt x="13" y="110"/>
                      </a:lnTo>
                      <a:lnTo>
                        <a:pt x="13" y="124"/>
                      </a:lnTo>
                      <a:lnTo>
                        <a:pt x="17" y="134"/>
                      </a:lnTo>
                      <a:lnTo>
                        <a:pt x="17" y="143"/>
                      </a:lnTo>
                      <a:lnTo>
                        <a:pt x="13" y="153"/>
                      </a:lnTo>
                      <a:lnTo>
                        <a:pt x="13" y="162"/>
                      </a:lnTo>
                      <a:lnTo>
                        <a:pt x="13" y="167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825" name="Freeform 831"/>
                <p:cNvSpPr>
                  <a:spLocks/>
                </p:cNvSpPr>
                <p:nvPr/>
              </p:nvSpPr>
              <p:spPr bwMode="auto">
                <a:xfrm rot="-1000159">
                  <a:off x="3638" y="2891"/>
                  <a:ext cx="8" cy="100"/>
                </a:xfrm>
                <a:custGeom>
                  <a:avLst/>
                  <a:gdLst>
                    <a:gd name="T0" fmla="*/ 4 w 8"/>
                    <a:gd name="T1" fmla="*/ 0 h 157"/>
                    <a:gd name="T2" fmla="*/ 0 w 8"/>
                    <a:gd name="T3" fmla="*/ 2 h 157"/>
                    <a:gd name="T4" fmla="*/ 4 w 8"/>
                    <a:gd name="T5" fmla="*/ 3 h 157"/>
                    <a:gd name="T6" fmla="*/ 8 w 8"/>
                    <a:gd name="T7" fmla="*/ 4 h 157"/>
                    <a:gd name="T8" fmla="*/ 4 w 8"/>
                    <a:gd name="T9" fmla="*/ 5 h 157"/>
                    <a:gd name="T10" fmla="*/ 0 w 8"/>
                    <a:gd name="T11" fmla="*/ 6 h 157"/>
                    <a:gd name="T12" fmla="*/ 4 w 8"/>
                    <a:gd name="T13" fmla="*/ 7 h 157"/>
                    <a:gd name="T14" fmla="*/ 8 w 8"/>
                    <a:gd name="T15" fmla="*/ 8 h 157"/>
                    <a:gd name="T16" fmla="*/ 8 w 8"/>
                    <a:gd name="T17" fmla="*/ 10 h 157"/>
                    <a:gd name="T18" fmla="*/ 4 w 8"/>
                    <a:gd name="T19" fmla="*/ 11 h 157"/>
                    <a:gd name="T20" fmla="*/ 4 w 8"/>
                    <a:gd name="T21" fmla="*/ 11 h 157"/>
                    <a:gd name="T22" fmla="*/ 8 w 8"/>
                    <a:gd name="T23" fmla="*/ 13 h 157"/>
                    <a:gd name="T24" fmla="*/ 8 w 8"/>
                    <a:gd name="T25" fmla="*/ 14 h 157"/>
                    <a:gd name="T26" fmla="*/ 8 w 8"/>
                    <a:gd name="T27" fmla="*/ 15 h 157"/>
                    <a:gd name="T28" fmla="*/ 8 w 8"/>
                    <a:gd name="T29" fmla="*/ 16 h 157"/>
                    <a:gd name="T30" fmla="*/ 0 w 8"/>
                    <a:gd name="T31" fmla="*/ 16 h 157"/>
                    <a:gd name="T32" fmla="*/ 8 w 8"/>
                    <a:gd name="T33" fmla="*/ 17 h 15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8"/>
                    <a:gd name="T52" fmla="*/ 0 h 157"/>
                    <a:gd name="T53" fmla="*/ 8 w 8"/>
                    <a:gd name="T54" fmla="*/ 157 h 15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8" h="157">
                      <a:moveTo>
                        <a:pt x="4" y="0"/>
                      </a:moveTo>
                      <a:lnTo>
                        <a:pt x="0" y="15"/>
                      </a:lnTo>
                      <a:lnTo>
                        <a:pt x="4" y="29"/>
                      </a:lnTo>
                      <a:lnTo>
                        <a:pt x="8" y="38"/>
                      </a:lnTo>
                      <a:lnTo>
                        <a:pt x="4" y="48"/>
                      </a:lnTo>
                      <a:lnTo>
                        <a:pt x="0" y="57"/>
                      </a:lnTo>
                      <a:lnTo>
                        <a:pt x="4" y="67"/>
                      </a:lnTo>
                      <a:lnTo>
                        <a:pt x="8" y="77"/>
                      </a:lnTo>
                      <a:lnTo>
                        <a:pt x="8" y="91"/>
                      </a:lnTo>
                      <a:lnTo>
                        <a:pt x="4" y="105"/>
                      </a:lnTo>
                      <a:lnTo>
                        <a:pt x="4" y="115"/>
                      </a:lnTo>
                      <a:lnTo>
                        <a:pt x="8" y="124"/>
                      </a:lnTo>
                      <a:lnTo>
                        <a:pt x="8" y="134"/>
                      </a:lnTo>
                      <a:lnTo>
                        <a:pt x="8" y="143"/>
                      </a:lnTo>
                      <a:lnTo>
                        <a:pt x="8" y="153"/>
                      </a:lnTo>
                      <a:lnTo>
                        <a:pt x="0" y="153"/>
                      </a:lnTo>
                      <a:lnTo>
                        <a:pt x="8" y="157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826" name="Freeform 832"/>
                <p:cNvSpPr>
                  <a:spLocks/>
                </p:cNvSpPr>
                <p:nvPr/>
              </p:nvSpPr>
              <p:spPr bwMode="auto">
                <a:xfrm rot="-1000159">
                  <a:off x="3668" y="2884"/>
                  <a:ext cx="16" cy="106"/>
                </a:xfrm>
                <a:custGeom>
                  <a:avLst/>
                  <a:gdLst>
                    <a:gd name="T0" fmla="*/ 0 w 17"/>
                    <a:gd name="T1" fmla="*/ 0 h 167"/>
                    <a:gd name="T2" fmla="*/ 0 w 17"/>
                    <a:gd name="T3" fmla="*/ 3 h 167"/>
                    <a:gd name="T4" fmla="*/ 0 w 17"/>
                    <a:gd name="T5" fmla="*/ 3 h 167"/>
                    <a:gd name="T6" fmla="*/ 8 w 17"/>
                    <a:gd name="T7" fmla="*/ 4 h 167"/>
                    <a:gd name="T8" fmla="*/ 8 w 17"/>
                    <a:gd name="T9" fmla="*/ 5 h 167"/>
                    <a:gd name="T10" fmla="*/ 8 w 17"/>
                    <a:gd name="T11" fmla="*/ 6 h 167"/>
                    <a:gd name="T12" fmla="*/ 8 w 17"/>
                    <a:gd name="T13" fmla="*/ 7 h 167"/>
                    <a:gd name="T14" fmla="*/ 8 w 17"/>
                    <a:gd name="T15" fmla="*/ 8 h 167"/>
                    <a:gd name="T16" fmla="*/ 8 w 17"/>
                    <a:gd name="T17" fmla="*/ 10 h 167"/>
                    <a:gd name="T18" fmla="*/ 8 w 17"/>
                    <a:gd name="T19" fmla="*/ 10 h 167"/>
                    <a:gd name="T20" fmla="*/ 8 w 17"/>
                    <a:gd name="T21" fmla="*/ 11 h 167"/>
                    <a:gd name="T22" fmla="*/ 8 w 17"/>
                    <a:gd name="T23" fmla="*/ 13 h 167"/>
                    <a:gd name="T24" fmla="*/ 12 w 17"/>
                    <a:gd name="T25" fmla="*/ 14 h 167"/>
                    <a:gd name="T26" fmla="*/ 12 w 17"/>
                    <a:gd name="T27" fmla="*/ 15 h 167"/>
                    <a:gd name="T28" fmla="*/ 8 w 17"/>
                    <a:gd name="T29" fmla="*/ 16 h 167"/>
                    <a:gd name="T30" fmla="*/ 8 w 17"/>
                    <a:gd name="T31" fmla="*/ 17 h 167"/>
                    <a:gd name="T32" fmla="*/ 8 w 17"/>
                    <a:gd name="T33" fmla="*/ 17 h 16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7"/>
                    <a:gd name="T52" fmla="*/ 0 h 167"/>
                    <a:gd name="T53" fmla="*/ 17 w 17"/>
                    <a:gd name="T54" fmla="*/ 167 h 16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7" h="167">
                      <a:moveTo>
                        <a:pt x="0" y="0"/>
                      </a:moveTo>
                      <a:lnTo>
                        <a:pt x="0" y="24"/>
                      </a:lnTo>
                      <a:lnTo>
                        <a:pt x="0" y="33"/>
                      </a:lnTo>
                      <a:lnTo>
                        <a:pt x="8" y="38"/>
                      </a:lnTo>
                      <a:lnTo>
                        <a:pt x="12" y="48"/>
                      </a:lnTo>
                      <a:lnTo>
                        <a:pt x="8" y="62"/>
                      </a:lnTo>
                      <a:lnTo>
                        <a:pt x="8" y="72"/>
                      </a:lnTo>
                      <a:lnTo>
                        <a:pt x="12" y="81"/>
                      </a:lnTo>
                      <a:lnTo>
                        <a:pt x="12" y="91"/>
                      </a:lnTo>
                      <a:lnTo>
                        <a:pt x="12" y="100"/>
                      </a:lnTo>
                      <a:lnTo>
                        <a:pt x="12" y="110"/>
                      </a:lnTo>
                      <a:lnTo>
                        <a:pt x="12" y="124"/>
                      </a:lnTo>
                      <a:lnTo>
                        <a:pt x="17" y="133"/>
                      </a:lnTo>
                      <a:lnTo>
                        <a:pt x="17" y="143"/>
                      </a:lnTo>
                      <a:lnTo>
                        <a:pt x="12" y="152"/>
                      </a:lnTo>
                      <a:lnTo>
                        <a:pt x="12" y="162"/>
                      </a:lnTo>
                      <a:lnTo>
                        <a:pt x="12" y="167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827" name="Oval 842"/>
                <p:cNvSpPr>
                  <a:spLocks noChangeArrowheads="1"/>
                </p:cNvSpPr>
                <p:nvPr/>
              </p:nvSpPr>
              <p:spPr bwMode="auto">
                <a:xfrm rot="-1000159">
                  <a:off x="3775" y="3002"/>
                  <a:ext cx="44" cy="29"/>
                </a:xfrm>
                <a:prstGeom prst="ellipse">
                  <a:avLst/>
                </a:prstGeom>
                <a:solidFill>
                  <a:srgbClr val="FF0000"/>
                </a:solidFill>
                <a:ln w="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828" name="Freeform 843"/>
                <p:cNvSpPr>
                  <a:spLocks/>
                </p:cNvSpPr>
                <p:nvPr/>
              </p:nvSpPr>
              <p:spPr bwMode="auto">
                <a:xfrm rot="-1000159">
                  <a:off x="3761" y="2912"/>
                  <a:ext cx="8" cy="100"/>
                </a:xfrm>
                <a:custGeom>
                  <a:avLst/>
                  <a:gdLst>
                    <a:gd name="T0" fmla="*/ 4 w 8"/>
                    <a:gd name="T1" fmla="*/ 17 h 157"/>
                    <a:gd name="T2" fmla="*/ 0 w 8"/>
                    <a:gd name="T3" fmla="*/ 15 h 157"/>
                    <a:gd name="T4" fmla="*/ 4 w 8"/>
                    <a:gd name="T5" fmla="*/ 13 h 157"/>
                    <a:gd name="T6" fmla="*/ 8 w 8"/>
                    <a:gd name="T7" fmla="*/ 13 h 157"/>
                    <a:gd name="T8" fmla="*/ 4 w 8"/>
                    <a:gd name="T9" fmla="*/ 11 h 157"/>
                    <a:gd name="T10" fmla="*/ 0 w 8"/>
                    <a:gd name="T11" fmla="*/ 11 h 157"/>
                    <a:gd name="T12" fmla="*/ 4 w 8"/>
                    <a:gd name="T13" fmla="*/ 10 h 157"/>
                    <a:gd name="T14" fmla="*/ 8 w 8"/>
                    <a:gd name="T15" fmla="*/ 8 h 157"/>
                    <a:gd name="T16" fmla="*/ 8 w 8"/>
                    <a:gd name="T17" fmla="*/ 7 h 157"/>
                    <a:gd name="T18" fmla="*/ 4 w 8"/>
                    <a:gd name="T19" fmla="*/ 5 h 157"/>
                    <a:gd name="T20" fmla="*/ 4 w 8"/>
                    <a:gd name="T21" fmla="*/ 4 h 157"/>
                    <a:gd name="T22" fmla="*/ 8 w 8"/>
                    <a:gd name="T23" fmla="*/ 3 h 157"/>
                    <a:gd name="T24" fmla="*/ 8 w 8"/>
                    <a:gd name="T25" fmla="*/ 3 h 157"/>
                    <a:gd name="T26" fmla="*/ 8 w 8"/>
                    <a:gd name="T27" fmla="*/ 2 h 157"/>
                    <a:gd name="T28" fmla="*/ 8 w 8"/>
                    <a:gd name="T29" fmla="*/ 1 h 157"/>
                    <a:gd name="T30" fmla="*/ 0 w 8"/>
                    <a:gd name="T31" fmla="*/ 1 h 157"/>
                    <a:gd name="T32" fmla="*/ 8 w 8"/>
                    <a:gd name="T33" fmla="*/ 0 h 15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8"/>
                    <a:gd name="T52" fmla="*/ 0 h 157"/>
                    <a:gd name="T53" fmla="*/ 8 w 8"/>
                    <a:gd name="T54" fmla="*/ 157 h 15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8" h="157">
                      <a:moveTo>
                        <a:pt x="4" y="157"/>
                      </a:moveTo>
                      <a:lnTo>
                        <a:pt x="0" y="143"/>
                      </a:lnTo>
                      <a:lnTo>
                        <a:pt x="4" y="129"/>
                      </a:lnTo>
                      <a:lnTo>
                        <a:pt x="8" y="119"/>
                      </a:lnTo>
                      <a:lnTo>
                        <a:pt x="4" y="110"/>
                      </a:lnTo>
                      <a:lnTo>
                        <a:pt x="0" y="100"/>
                      </a:lnTo>
                      <a:lnTo>
                        <a:pt x="4" y="91"/>
                      </a:lnTo>
                      <a:lnTo>
                        <a:pt x="8" y="81"/>
                      </a:lnTo>
                      <a:lnTo>
                        <a:pt x="8" y="67"/>
                      </a:lnTo>
                      <a:lnTo>
                        <a:pt x="4" y="52"/>
                      </a:lnTo>
                      <a:lnTo>
                        <a:pt x="4" y="43"/>
                      </a:lnTo>
                      <a:lnTo>
                        <a:pt x="8" y="33"/>
                      </a:lnTo>
                      <a:lnTo>
                        <a:pt x="8" y="24"/>
                      </a:lnTo>
                      <a:lnTo>
                        <a:pt x="8" y="14"/>
                      </a:lnTo>
                      <a:lnTo>
                        <a:pt x="8" y="5"/>
                      </a:lnTo>
                      <a:lnTo>
                        <a:pt x="0" y="5"/>
                      </a:lnTo>
                      <a:lnTo>
                        <a:pt x="8" y="0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829" name="Freeform 844"/>
                <p:cNvSpPr>
                  <a:spLocks/>
                </p:cNvSpPr>
                <p:nvPr/>
              </p:nvSpPr>
              <p:spPr bwMode="auto">
                <a:xfrm rot="-1000159">
                  <a:off x="3788" y="2893"/>
                  <a:ext cx="16" cy="106"/>
                </a:xfrm>
                <a:custGeom>
                  <a:avLst/>
                  <a:gdLst>
                    <a:gd name="T0" fmla="*/ 0 w 17"/>
                    <a:gd name="T1" fmla="*/ 17 h 166"/>
                    <a:gd name="T2" fmla="*/ 0 w 17"/>
                    <a:gd name="T3" fmla="*/ 15 h 166"/>
                    <a:gd name="T4" fmla="*/ 0 w 17"/>
                    <a:gd name="T5" fmla="*/ 14 h 166"/>
                    <a:gd name="T6" fmla="*/ 8 w 17"/>
                    <a:gd name="T7" fmla="*/ 13 h 166"/>
                    <a:gd name="T8" fmla="*/ 8 w 17"/>
                    <a:gd name="T9" fmla="*/ 13 h 166"/>
                    <a:gd name="T10" fmla="*/ 8 w 17"/>
                    <a:gd name="T11" fmla="*/ 11 h 166"/>
                    <a:gd name="T12" fmla="*/ 8 w 17"/>
                    <a:gd name="T13" fmla="*/ 10 h 166"/>
                    <a:gd name="T14" fmla="*/ 8 w 17"/>
                    <a:gd name="T15" fmla="*/ 9 h 166"/>
                    <a:gd name="T16" fmla="*/ 8 w 17"/>
                    <a:gd name="T17" fmla="*/ 8 h 166"/>
                    <a:gd name="T18" fmla="*/ 8 w 17"/>
                    <a:gd name="T19" fmla="*/ 7 h 166"/>
                    <a:gd name="T20" fmla="*/ 8 w 17"/>
                    <a:gd name="T21" fmla="*/ 6 h 166"/>
                    <a:gd name="T22" fmla="*/ 8 w 17"/>
                    <a:gd name="T23" fmla="*/ 4 h 166"/>
                    <a:gd name="T24" fmla="*/ 12 w 17"/>
                    <a:gd name="T25" fmla="*/ 3 h 166"/>
                    <a:gd name="T26" fmla="*/ 12 w 17"/>
                    <a:gd name="T27" fmla="*/ 3 h 166"/>
                    <a:gd name="T28" fmla="*/ 8 w 17"/>
                    <a:gd name="T29" fmla="*/ 2 h 166"/>
                    <a:gd name="T30" fmla="*/ 8 w 17"/>
                    <a:gd name="T31" fmla="*/ 1 h 166"/>
                    <a:gd name="T32" fmla="*/ 8 w 17"/>
                    <a:gd name="T33" fmla="*/ 0 h 16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7"/>
                    <a:gd name="T52" fmla="*/ 0 h 166"/>
                    <a:gd name="T53" fmla="*/ 17 w 17"/>
                    <a:gd name="T54" fmla="*/ 166 h 16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7" h="166">
                      <a:moveTo>
                        <a:pt x="0" y="166"/>
                      </a:moveTo>
                      <a:lnTo>
                        <a:pt x="0" y="143"/>
                      </a:lnTo>
                      <a:lnTo>
                        <a:pt x="0" y="133"/>
                      </a:lnTo>
                      <a:lnTo>
                        <a:pt x="8" y="128"/>
                      </a:lnTo>
                      <a:lnTo>
                        <a:pt x="12" y="119"/>
                      </a:lnTo>
                      <a:lnTo>
                        <a:pt x="8" y="105"/>
                      </a:lnTo>
                      <a:lnTo>
                        <a:pt x="8" y="95"/>
                      </a:lnTo>
                      <a:lnTo>
                        <a:pt x="12" y="85"/>
                      </a:lnTo>
                      <a:lnTo>
                        <a:pt x="12" y="76"/>
                      </a:lnTo>
                      <a:lnTo>
                        <a:pt x="12" y="66"/>
                      </a:lnTo>
                      <a:lnTo>
                        <a:pt x="12" y="57"/>
                      </a:lnTo>
                      <a:lnTo>
                        <a:pt x="12" y="43"/>
                      </a:lnTo>
                      <a:lnTo>
                        <a:pt x="17" y="33"/>
                      </a:lnTo>
                      <a:lnTo>
                        <a:pt x="17" y="24"/>
                      </a:lnTo>
                      <a:lnTo>
                        <a:pt x="12" y="14"/>
                      </a:lnTo>
                      <a:lnTo>
                        <a:pt x="12" y="5"/>
                      </a:lnTo>
                      <a:lnTo>
                        <a:pt x="12" y="0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830" name="Oval 845"/>
                <p:cNvSpPr>
                  <a:spLocks noChangeArrowheads="1"/>
                </p:cNvSpPr>
                <p:nvPr/>
              </p:nvSpPr>
              <p:spPr bwMode="auto">
                <a:xfrm rot="-1000159">
                  <a:off x="3722" y="3017"/>
                  <a:ext cx="45" cy="29"/>
                </a:xfrm>
                <a:prstGeom prst="ellipse">
                  <a:avLst/>
                </a:prstGeom>
                <a:solidFill>
                  <a:srgbClr val="FF0000"/>
                </a:solidFill>
                <a:ln w="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831" name="Freeform 846"/>
                <p:cNvSpPr>
                  <a:spLocks/>
                </p:cNvSpPr>
                <p:nvPr/>
              </p:nvSpPr>
              <p:spPr bwMode="auto">
                <a:xfrm rot="-1000159">
                  <a:off x="3709" y="2927"/>
                  <a:ext cx="8" cy="100"/>
                </a:xfrm>
                <a:custGeom>
                  <a:avLst/>
                  <a:gdLst>
                    <a:gd name="T0" fmla="*/ 4 w 9"/>
                    <a:gd name="T1" fmla="*/ 17 h 157"/>
                    <a:gd name="T2" fmla="*/ 0 w 9"/>
                    <a:gd name="T3" fmla="*/ 15 h 157"/>
                    <a:gd name="T4" fmla="*/ 4 w 9"/>
                    <a:gd name="T5" fmla="*/ 13 h 157"/>
                    <a:gd name="T6" fmla="*/ 4 w 9"/>
                    <a:gd name="T7" fmla="*/ 13 h 157"/>
                    <a:gd name="T8" fmla="*/ 4 w 9"/>
                    <a:gd name="T9" fmla="*/ 11 h 157"/>
                    <a:gd name="T10" fmla="*/ 0 w 9"/>
                    <a:gd name="T11" fmla="*/ 11 h 157"/>
                    <a:gd name="T12" fmla="*/ 4 w 9"/>
                    <a:gd name="T13" fmla="*/ 10 h 157"/>
                    <a:gd name="T14" fmla="*/ 4 w 9"/>
                    <a:gd name="T15" fmla="*/ 8 h 157"/>
                    <a:gd name="T16" fmla="*/ 4 w 9"/>
                    <a:gd name="T17" fmla="*/ 7 h 157"/>
                    <a:gd name="T18" fmla="*/ 4 w 9"/>
                    <a:gd name="T19" fmla="*/ 5 h 157"/>
                    <a:gd name="T20" fmla="*/ 4 w 9"/>
                    <a:gd name="T21" fmla="*/ 4 h 157"/>
                    <a:gd name="T22" fmla="*/ 4 w 9"/>
                    <a:gd name="T23" fmla="*/ 3 h 157"/>
                    <a:gd name="T24" fmla="*/ 4 w 9"/>
                    <a:gd name="T25" fmla="*/ 3 h 157"/>
                    <a:gd name="T26" fmla="*/ 4 w 9"/>
                    <a:gd name="T27" fmla="*/ 2 h 157"/>
                    <a:gd name="T28" fmla="*/ 4 w 9"/>
                    <a:gd name="T29" fmla="*/ 1 h 157"/>
                    <a:gd name="T30" fmla="*/ 0 w 9"/>
                    <a:gd name="T31" fmla="*/ 1 h 157"/>
                    <a:gd name="T32" fmla="*/ 4 w 9"/>
                    <a:gd name="T33" fmla="*/ 0 h 15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9"/>
                    <a:gd name="T52" fmla="*/ 0 h 157"/>
                    <a:gd name="T53" fmla="*/ 9 w 9"/>
                    <a:gd name="T54" fmla="*/ 157 h 15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9" h="157">
                      <a:moveTo>
                        <a:pt x="5" y="157"/>
                      </a:moveTo>
                      <a:lnTo>
                        <a:pt x="0" y="143"/>
                      </a:lnTo>
                      <a:lnTo>
                        <a:pt x="5" y="129"/>
                      </a:lnTo>
                      <a:lnTo>
                        <a:pt x="9" y="119"/>
                      </a:lnTo>
                      <a:lnTo>
                        <a:pt x="5" y="110"/>
                      </a:lnTo>
                      <a:lnTo>
                        <a:pt x="0" y="100"/>
                      </a:lnTo>
                      <a:lnTo>
                        <a:pt x="5" y="91"/>
                      </a:lnTo>
                      <a:lnTo>
                        <a:pt x="9" y="81"/>
                      </a:lnTo>
                      <a:lnTo>
                        <a:pt x="9" y="67"/>
                      </a:lnTo>
                      <a:lnTo>
                        <a:pt x="5" y="52"/>
                      </a:lnTo>
                      <a:lnTo>
                        <a:pt x="5" y="43"/>
                      </a:lnTo>
                      <a:lnTo>
                        <a:pt x="9" y="33"/>
                      </a:lnTo>
                      <a:lnTo>
                        <a:pt x="9" y="24"/>
                      </a:lnTo>
                      <a:lnTo>
                        <a:pt x="9" y="14"/>
                      </a:lnTo>
                      <a:lnTo>
                        <a:pt x="9" y="5"/>
                      </a:lnTo>
                      <a:lnTo>
                        <a:pt x="0" y="5"/>
                      </a:lnTo>
                      <a:lnTo>
                        <a:pt x="9" y="0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832" name="Freeform 847"/>
                <p:cNvSpPr>
                  <a:spLocks/>
                </p:cNvSpPr>
                <p:nvPr/>
              </p:nvSpPr>
              <p:spPr bwMode="auto">
                <a:xfrm rot="-1000159">
                  <a:off x="3735" y="2909"/>
                  <a:ext cx="17" cy="106"/>
                </a:xfrm>
                <a:custGeom>
                  <a:avLst/>
                  <a:gdLst>
                    <a:gd name="T0" fmla="*/ 0 w 17"/>
                    <a:gd name="T1" fmla="*/ 17 h 166"/>
                    <a:gd name="T2" fmla="*/ 0 w 17"/>
                    <a:gd name="T3" fmla="*/ 15 h 166"/>
                    <a:gd name="T4" fmla="*/ 0 w 17"/>
                    <a:gd name="T5" fmla="*/ 14 h 166"/>
                    <a:gd name="T6" fmla="*/ 9 w 17"/>
                    <a:gd name="T7" fmla="*/ 13 h 166"/>
                    <a:gd name="T8" fmla="*/ 13 w 17"/>
                    <a:gd name="T9" fmla="*/ 13 h 166"/>
                    <a:gd name="T10" fmla="*/ 9 w 17"/>
                    <a:gd name="T11" fmla="*/ 11 h 166"/>
                    <a:gd name="T12" fmla="*/ 9 w 17"/>
                    <a:gd name="T13" fmla="*/ 10 h 166"/>
                    <a:gd name="T14" fmla="*/ 13 w 17"/>
                    <a:gd name="T15" fmla="*/ 9 h 166"/>
                    <a:gd name="T16" fmla="*/ 13 w 17"/>
                    <a:gd name="T17" fmla="*/ 8 h 166"/>
                    <a:gd name="T18" fmla="*/ 13 w 17"/>
                    <a:gd name="T19" fmla="*/ 7 h 166"/>
                    <a:gd name="T20" fmla="*/ 13 w 17"/>
                    <a:gd name="T21" fmla="*/ 6 h 166"/>
                    <a:gd name="T22" fmla="*/ 13 w 17"/>
                    <a:gd name="T23" fmla="*/ 4 h 166"/>
                    <a:gd name="T24" fmla="*/ 17 w 17"/>
                    <a:gd name="T25" fmla="*/ 3 h 166"/>
                    <a:gd name="T26" fmla="*/ 17 w 17"/>
                    <a:gd name="T27" fmla="*/ 3 h 166"/>
                    <a:gd name="T28" fmla="*/ 13 w 17"/>
                    <a:gd name="T29" fmla="*/ 2 h 166"/>
                    <a:gd name="T30" fmla="*/ 13 w 17"/>
                    <a:gd name="T31" fmla="*/ 1 h 166"/>
                    <a:gd name="T32" fmla="*/ 13 w 17"/>
                    <a:gd name="T33" fmla="*/ 0 h 16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7"/>
                    <a:gd name="T52" fmla="*/ 0 h 166"/>
                    <a:gd name="T53" fmla="*/ 17 w 17"/>
                    <a:gd name="T54" fmla="*/ 166 h 16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7" h="166">
                      <a:moveTo>
                        <a:pt x="0" y="166"/>
                      </a:moveTo>
                      <a:lnTo>
                        <a:pt x="0" y="143"/>
                      </a:lnTo>
                      <a:lnTo>
                        <a:pt x="0" y="133"/>
                      </a:lnTo>
                      <a:lnTo>
                        <a:pt x="9" y="128"/>
                      </a:lnTo>
                      <a:lnTo>
                        <a:pt x="13" y="119"/>
                      </a:lnTo>
                      <a:lnTo>
                        <a:pt x="9" y="105"/>
                      </a:lnTo>
                      <a:lnTo>
                        <a:pt x="9" y="95"/>
                      </a:lnTo>
                      <a:lnTo>
                        <a:pt x="13" y="85"/>
                      </a:lnTo>
                      <a:lnTo>
                        <a:pt x="13" y="76"/>
                      </a:lnTo>
                      <a:lnTo>
                        <a:pt x="13" y="66"/>
                      </a:lnTo>
                      <a:lnTo>
                        <a:pt x="13" y="57"/>
                      </a:lnTo>
                      <a:lnTo>
                        <a:pt x="13" y="43"/>
                      </a:lnTo>
                      <a:lnTo>
                        <a:pt x="17" y="33"/>
                      </a:lnTo>
                      <a:lnTo>
                        <a:pt x="17" y="24"/>
                      </a:lnTo>
                      <a:lnTo>
                        <a:pt x="13" y="14"/>
                      </a:lnTo>
                      <a:lnTo>
                        <a:pt x="13" y="5"/>
                      </a:lnTo>
                      <a:lnTo>
                        <a:pt x="13" y="0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833" name="Oval 848"/>
                <p:cNvSpPr>
                  <a:spLocks noChangeArrowheads="1"/>
                </p:cNvSpPr>
                <p:nvPr/>
              </p:nvSpPr>
              <p:spPr bwMode="auto">
                <a:xfrm rot="-1000159">
                  <a:off x="3666" y="3031"/>
                  <a:ext cx="45" cy="30"/>
                </a:xfrm>
                <a:prstGeom prst="ellipse">
                  <a:avLst/>
                </a:prstGeom>
                <a:solidFill>
                  <a:srgbClr val="FF0000"/>
                </a:solidFill>
                <a:ln w="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834" name="Freeform 849"/>
                <p:cNvSpPr>
                  <a:spLocks/>
                </p:cNvSpPr>
                <p:nvPr/>
              </p:nvSpPr>
              <p:spPr bwMode="auto">
                <a:xfrm rot="-1000159">
                  <a:off x="3653" y="2941"/>
                  <a:ext cx="8" cy="100"/>
                </a:xfrm>
                <a:custGeom>
                  <a:avLst/>
                  <a:gdLst>
                    <a:gd name="T0" fmla="*/ 4 w 8"/>
                    <a:gd name="T1" fmla="*/ 17 h 157"/>
                    <a:gd name="T2" fmla="*/ 0 w 8"/>
                    <a:gd name="T3" fmla="*/ 15 h 157"/>
                    <a:gd name="T4" fmla="*/ 4 w 8"/>
                    <a:gd name="T5" fmla="*/ 13 h 157"/>
                    <a:gd name="T6" fmla="*/ 8 w 8"/>
                    <a:gd name="T7" fmla="*/ 13 h 157"/>
                    <a:gd name="T8" fmla="*/ 4 w 8"/>
                    <a:gd name="T9" fmla="*/ 11 h 157"/>
                    <a:gd name="T10" fmla="*/ 0 w 8"/>
                    <a:gd name="T11" fmla="*/ 11 h 157"/>
                    <a:gd name="T12" fmla="*/ 4 w 8"/>
                    <a:gd name="T13" fmla="*/ 10 h 157"/>
                    <a:gd name="T14" fmla="*/ 8 w 8"/>
                    <a:gd name="T15" fmla="*/ 8 h 157"/>
                    <a:gd name="T16" fmla="*/ 8 w 8"/>
                    <a:gd name="T17" fmla="*/ 7 h 157"/>
                    <a:gd name="T18" fmla="*/ 4 w 8"/>
                    <a:gd name="T19" fmla="*/ 6 h 157"/>
                    <a:gd name="T20" fmla="*/ 4 w 8"/>
                    <a:gd name="T21" fmla="*/ 4 h 157"/>
                    <a:gd name="T22" fmla="*/ 8 w 8"/>
                    <a:gd name="T23" fmla="*/ 4 h 157"/>
                    <a:gd name="T24" fmla="*/ 8 w 8"/>
                    <a:gd name="T25" fmla="*/ 3 h 157"/>
                    <a:gd name="T26" fmla="*/ 8 w 8"/>
                    <a:gd name="T27" fmla="*/ 2 h 157"/>
                    <a:gd name="T28" fmla="*/ 8 w 8"/>
                    <a:gd name="T29" fmla="*/ 1 h 157"/>
                    <a:gd name="T30" fmla="*/ 0 w 8"/>
                    <a:gd name="T31" fmla="*/ 1 h 157"/>
                    <a:gd name="T32" fmla="*/ 8 w 8"/>
                    <a:gd name="T33" fmla="*/ 0 h 15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8"/>
                    <a:gd name="T52" fmla="*/ 0 h 157"/>
                    <a:gd name="T53" fmla="*/ 8 w 8"/>
                    <a:gd name="T54" fmla="*/ 157 h 15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8" h="157">
                      <a:moveTo>
                        <a:pt x="4" y="157"/>
                      </a:moveTo>
                      <a:lnTo>
                        <a:pt x="0" y="143"/>
                      </a:lnTo>
                      <a:lnTo>
                        <a:pt x="4" y="129"/>
                      </a:lnTo>
                      <a:lnTo>
                        <a:pt x="8" y="119"/>
                      </a:lnTo>
                      <a:lnTo>
                        <a:pt x="4" y="110"/>
                      </a:lnTo>
                      <a:lnTo>
                        <a:pt x="0" y="100"/>
                      </a:lnTo>
                      <a:lnTo>
                        <a:pt x="4" y="91"/>
                      </a:lnTo>
                      <a:lnTo>
                        <a:pt x="8" y="81"/>
                      </a:lnTo>
                      <a:lnTo>
                        <a:pt x="8" y="67"/>
                      </a:lnTo>
                      <a:lnTo>
                        <a:pt x="4" y="53"/>
                      </a:lnTo>
                      <a:lnTo>
                        <a:pt x="4" y="43"/>
                      </a:lnTo>
                      <a:lnTo>
                        <a:pt x="8" y="34"/>
                      </a:lnTo>
                      <a:lnTo>
                        <a:pt x="8" y="24"/>
                      </a:lnTo>
                      <a:lnTo>
                        <a:pt x="8" y="15"/>
                      </a:lnTo>
                      <a:lnTo>
                        <a:pt x="8" y="5"/>
                      </a:lnTo>
                      <a:lnTo>
                        <a:pt x="0" y="5"/>
                      </a:lnTo>
                      <a:lnTo>
                        <a:pt x="8" y="0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835" name="Freeform 850"/>
                <p:cNvSpPr>
                  <a:spLocks/>
                </p:cNvSpPr>
                <p:nvPr/>
              </p:nvSpPr>
              <p:spPr bwMode="auto">
                <a:xfrm rot="-1000159">
                  <a:off x="3679" y="2923"/>
                  <a:ext cx="16" cy="106"/>
                </a:xfrm>
                <a:custGeom>
                  <a:avLst/>
                  <a:gdLst>
                    <a:gd name="T0" fmla="*/ 0 w 17"/>
                    <a:gd name="T1" fmla="*/ 17 h 167"/>
                    <a:gd name="T2" fmla="*/ 0 w 17"/>
                    <a:gd name="T3" fmla="*/ 15 h 167"/>
                    <a:gd name="T4" fmla="*/ 0 w 17"/>
                    <a:gd name="T5" fmla="*/ 14 h 167"/>
                    <a:gd name="T6" fmla="*/ 8 w 17"/>
                    <a:gd name="T7" fmla="*/ 13 h 167"/>
                    <a:gd name="T8" fmla="*/ 8 w 17"/>
                    <a:gd name="T9" fmla="*/ 12 h 167"/>
                    <a:gd name="T10" fmla="*/ 8 w 17"/>
                    <a:gd name="T11" fmla="*/ 11 h 167"/>
                    <a:gd name="T12" fmla="*/ 8 w 17"/>
                    <a:gd name="T13" fmla="*/ 10 h 167"/>
                    <a:gd name="T14" fmla="*/ 8 w 17"/>
                    <a:gd name="T15" fmla="*/ 9 h 167"/>
                    <a:gd name="T16" fmla="*/ 8 w 17"/>
                    <a:gd name="T17" fmla="*/ 8 h 167"/>
                    <a:gd name="T18" fmla="*/ 8 w 17"/>
                    <a:gd name="T19" fmla="*/ 7 h 167"/>
                    <a:gd name="T20" fmla="*/ 8 w 17"/>
                    <a:gd name="T21" fmla="*/ 6 h 167"/>
                    <a:gd name="T22" fmla="*/ 8 w 17"/>
                    <a:gd name="T23" fmla="*/ 4 h 167"/>
                    <a:gd name="T24" fmla="*/ 12 w 17"/>
                    <a:gd name="T25" fmla="*/ 3 h 167"/>
                    <a:gd name="T26" fmla="*/ 12 w 17"/>
                    <a:gd name="T27" fmla="*/ 3 h 167"/>
                    <a:gd name="T28" fmla="*/ 8 w 17"/>
                    <a:gd name="T29" fmla="*/ 2 h 167"/>
                    <a:gd name="T30" fmla="*/ 8 w 17"/>
                    <a:gd name="T31" fmla="*/ 1 h 167"/>
                    <a:gd name="T32" fmla="*/ 8 w 17"/>
                    <a:gd name="T33" fmla="*/ 0 h 16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7"/>
                    <a:gd name="T52" fmla="*/ 0 h 167"/>
                    <a:gd name="T53" fmla="*/ 17 w 17"/>
                    <a:gd name="T54" fmla="*/ 167 h 16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7" h="167">
                      <a:moveTo>
                        <a:pt x="0" y="167"/>
                      </a:moveTo>
                      <a:lnTo>
                        <a:pt x="0" y="143"/>
                      </a:lnTo>
                      <a:lnTo>
                        <a:pt x="0" y="133"/>
                      </a:lnTo>
                      <a:lnTo>
                        <a:pt x="8" y="129"/>
                      </a:lnTo>
                      <a:lnTo>
                        <a:pt x="12" y="119"/>
                      </a:lnTo>
                      <a:lnTo>
                        <a:pt x="8" y="105"/>
                      </a:lnTo>
                      <a:lnTo>
                        <a:pt x="8" y="95"/>
                      </a:lnTo>
                      <a:lnTo>
                        <a:pt x="12" y="86"/>
                      </a:lnTo>
                      <a:lnTo>
                        <a:pt x="12" y="76"/>
                      </a:lnTo>
                      <a:lnTo>
                        <a:pt x="12" y="67"/>
                      </a:lnTo>
                      <a:lnTo>
                        <a:pt x="12" y="57"/>
                      </a:lnTo>
                      <a:lnTo>
                        <a:pt x="12" y="43"/>
                      </a:lnTo>
                      <a:lnTo>
                        <a:pt x="17" y="33"/>
                      </a:lnTo>
                      <a:lnTo>
                        <a:pt x="17" y="24"/>
                      </a:lnTo>
                      <a:lnTo>
                        <a:pt x="12" y="14"/>
                      </a:lnTo>
                      <a:lnTo>
                        <a:pt x="12" y="5"/>
                      </a:lnTo>
                      <a:lnTo>
                        <a:pt x="12" y="0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836" name="Freeform 853"/>
                <p:cNvSpPr>
                  <a:spLocks/>
                </p:cNvSpPr>
                <p:nvPr/>
              </p:nvSpPr>
              <p:spPr bwMode="auto">
                <a:xfrm rot="-1000159">
                  <a:off x="3627" y="2938"/>
                  <a:ext cx="16" cy="106"/>
                </a:xfrm>
                <a:custGeom>
                  <a:avLst/>
                  <a:gdLst>
                    <a:gd name="T0" fmla="*/ 0 w 17"/>
                    <a:gd name="T1" fmla="*/ 17 h 167"/>
                    <a:gd name="T2" fmla="*/ 0 w 17"/>
                    <a:gd name="T3" fmla="*/ 15 h 167"/>
                    <a:gd name="T4" fmla="*/ 0 w 17"/>
                    <a:gd name="T5" fmla="*/ 14 h 167"/>
                    <a:gd name="T6" fmla="*/ 8 w 17"/>
                    <a:gd name="T7" fmla="*/ 13 h 167"/>
                    <a:gd name="T8" fmla="*/ 8 w 17"/>
                    <a:gd name="T9" fmla="*/ 12 h 167"/>
                    <a:gd name="T10" fmla="*/ 8 w 17"/>
                    <a:gd name="T11" fmla="*/ 11 h 167"/>
                    <a:gd name="T12" fmla="*/ 8 w 17"/>
                    <a:gd name="T13" fmla="*/ 10 h 167"/>
                    <a:gd name="T14" fmla="*/ 8 w 17"/>
                    <a:gd name="T15" fmla="*/ 9 h 167"/>
                    <a:gd name="T16" fmla="*/ 8 w 17"/>
                    <a:gd name="T17" fmla="*/ 8 h 167"/>
                    <a:gd name="T18" fmla="*/ 8 w 17"/>
                    <a:gd name="T19" fmla="*/ 7 h 167"/>
                    <a:gd name="T20" fmla="*/ 8 w 17"/>
                    <a:gd name="T21" fmla="*/ 6 h 167"/>
                    <a:gd name="T22" fmla="*/ 8 w 17"/>
                    <a:gd name="T23" fmla="*/ 4 h 167"/>
                    <a:gd name="T24" fmla="*/ 12 w 17"/>
                    <a:gd name="T25" fmla="*/ 3 h 167"/>
                    <a:gd name="T26" fmla="*/ 12 w 17"/>
                    <a:gd name="T27" fmla="*/ 3 h 167"/>
                    <a:gd name="T28" fmla="*/ 8 w 17"/>
                    <a:gd name="T29" fmla="*/ 2 h 167"/>
                    <a:gd name="T30" fmla="*/ 8 w 17"/>
                    <a:gd name="T31" fmla="*/ 1 h 167"/>
                    <a:gd name="T32" fmla="*/ 8 w 17"/>
                    <a:gd name="T33" fmla="*/ 0 h 16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7"/>
                    <a:gd name="T52" fmla="*/ 0 h 167"/>
                    <a:gd name="T53" fmla="*/ 17 w 17"/>
                    <a:gd name="T54" fmla="*/ 167 h 16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7" h="167">
                      <a:moveTo>
                        <a:pt x="0" y="167"/>
                      </a:moveTo>
                      <a:lnTo>
                        <a:pt x="0" y="143"/>
                      </a:lnTo>
                      <a:lnTo>
                        <a:pt x="0" y="133"/>
                      </a:lnTo>
                      <a:lnTo>
                        <a:pt x="9" y="129"/>
                      </a:lnTo>
                      <a:lnTo>
                        <a:pt x="13" y="119"/>
                      </a:lnTo>
                      <a:lnTo>
                        <a:pt x="9" y="105"/>
                      </a:lnTo>
                      <a:lnTo>
                        <a:pt x="9" y="95"/>
                      </a:lnTo>
                      <a:lnTo>
                        <a:pt x="13" y="86"/>
                      </a:lnTo>
                      <a:lnTo>
                        <a:pt x="13" y="76"/>
                      </a:lnTo>
                      <a:lnTo>
                        <a:pt x="13" y="67"/>
                      </a:lnTo>
                      <a:lnTo>
                        <a:pt x="13" y="57"/>
                      </a:lnTo>
                      <a:lnTo>
                        <a:pt x="13" y="43"/>
                      </a:lnTo>
                      <a:lnTo>
                        <a:pt x="17" y="33"/>
                      </a:lnTo>
                      <a:lnTo>
                        <a:pt x="17" y="24"/>
                      </a:lnTo>
                      <a:lnTo>
                        <a:pt x="13" y="14"/>
                      </a:lnTo>
                      <a:lnTo>
                        <a:pt x="13" y="5"/>
                      </a:lnTo>
                      <a:lnTo>
                        <a:pt x="13" y="0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837" name="Oval 860"/>
                <p:cNvSpPr>
                  <a:spLocks noChangeArrowheads="1"/>
                </p:cNvSpPr>
                <p:nvPr/>
              </p:nvSpPr>
              <p:spPr bwMode="auto">
                <a:xfrm rot="-1000159">
                  <a:off x="3670" y="2843"/>
                  <a:ext cx="45" cy="30"/>
                </a:xfrm>
                <a:prstGeom prst="ellipse">
                  <a:avLst/>
                </a:prstGeom>
                <a:solidFill>
                  <a:srgbClr val="FF0000"/>
                </a:solidFill>
                <a:ln w="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838" name="Oval 861"/>
                <p:cNvSpPr>
                  <a:spLocks noChangeArrowheads="1"/>
                </p:cNvSpPr>
                <p:nvPr/>
              </p:nvSpPr>
              <p:spPr bwMode="auto">
                <a:xfrm rot="-1000159">
                  <a:off x="3723" y="2828"/>
                  <a:ext cx="44" cy="30"/>
                </a:xfrm>
                <a:prstGeom prst="ellipse">
                  <a:avLst/>
                </a:prstGeom>
                <a:solidFill>
                  <a:srgbClr val="FF0000"/>
                </a:solidFill>
                <a:ln w="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grpSp>
          <p:nvGrpSpPr>
            <p:cNvPr id="8738" name="Group 865"/>
            <p:cNvGrpSpPr>
              <a:grpSpLocks/>
            </p:cNvGrpSpPr>
            <p:nvPr/>
          </p:nvGrpSpPr>
          <p:grpSpPr bwMode="auto">
            <a:xfrm rot="135393">
              <a:off x="3387" y="2822"/>
              <a:ext cx="336" cy="286"/>
              <a:chOff x="3483" y="2840"/>
              <a:chExt cx="336" cy="286"/>
            </a:xfrm>
          </p:grpSpPr>
          <p:sp>
            <p:nvSpPr>
              <p:cNvPr id="8778" name="Oval 866"/>
              <p:cNvSpPr>
                <a:spLocks noChangeArrowheads="1"/>
              </p:cNvSpPr>
              <p:nvPr/>
            </p:nvSpPr>
            <p:spPr bwMode="auto">
              <a:xfrm rot="-1000159">
                <a:off x="3615" y="2863"/>
                <a:ext cx="45" cy="29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779" name="Freeform 867"/>
              <p:cNvSpPr>
                <a:spLocks/>
              </p:cNvSpPr>
              <p:nvPr/>
            </p:nvSpPr>
            <p:spPr bwMode="auto">
              <a:xfrm rot="-1000159">
                <a:off x="3615" y="2900"/>
                <a:ext cx="16" cy="106"/>
              </a:xfrm>
              <a:custGeom>
                <a:avLst/>
                <a:gdLst>
                  <a:gd name="T0" fmla="*/ 0 w 17"/>
                  <a:gd name="T1" fmla="*/ 0 h 167"/>
                  <a:gd name="T2" fmla="*/ 0 w 17"/>
                  <a:gd name="T3" fmla="*/ 3 h 167"/>
                  <a:gd name="T4" fmla="*/ 0 w 17"/>
                  <a:gd name="T5" fmla="*/ 3 h 167"/>
                  <a:gd name="T6" fmla="*/ 8 w 17"/>
                  <a:gd name="T7" fmla="*/ 4 h 167"/>
                  <a:gd name="T8" fmla="*/ 8 w 17"/>
                  <a:gd name="T9" fmla="*/ 5 h 167"/>
                  <a:gd name="T10" fmla="*/ 8 w 17"/>
                  <a:gd name="T11" fmla="*/ 6 h 167"/>
                  <a:gd name="T12" fmla="*/ 8 w 17"/>
                  <a:gd name="T13" fmla="*/ 7 h 167"/>
                  <a:gd name="T14" fmla="*/ 8 w 17"/>
                  <a:gd name="T15" fmla="*/ 8 h 167"/>
                  <a:gd name="T16" fmla="*/ 8 w 17"/>
                  <a:gd name="T17" fmla="*/ 10 h 167"/>
                  <a:gd name="T18" fmla="*/ 8 w 17"/>
                  <a:gd name="T19" fmla="*/ 10 h 167"/>
                  <a:gd name="T20" fmla="*/ 8 w 17"/>
                  <a:gd name="T21" fmla="*/ 11 h 167"/>
                  <a:gd name="T22" fmla="*/ 8 w 17"/>
                  <a:gd name="T23" fmla="*/ 13 h 167"/>
                  <a:gd name="T24" fmla="*/ 12 w 17"/>
                  <a:gd name="T25" fmla="*/ 14 h 167"/>
                  <a:gd name="T26" fmla="*/ 12 w 17"/>
                  <a:gd name="T27" fmla="*/ 15 h 167"/>
                  <a:gd name="T28" fmla="*/ 8 w 17"/>
                  <a:gd name="T29" fmla="*/ 16 h 167"/>
                  <a:gd name="T30" fmla="*/ 8 w 17"/>
                  <a:gd name="T31" fmla="*/ 17 h 167"/>
                  <a:gd name="T32" fmla="*/ 8 w 17"/>
                  <a:gd name="T33" fmla="*/ 17 h 16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7"/>
                  <a:gd name="T52" fmla="*/ 0 h 167"/>
                  <a:gd name="T53" fmla="*/ 17 w 17"/>
                  <a:gd name="T54" fmla="*/ 167 h 16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7" h="167">
                    <a:moveTo>
                      <a:pt x="0" y="0"/>
                    </a:moveTo>
                    <a:lnTo>
                      <a:pt x="0" y="24"/>
                    </a:lnTo>
                    <a:lnTo>
                      <a:pt x="0" y="33"/>
                    </a:lnTo>
                    <a:lnTo>
                      <a:pt x="9" y="38"/>
                    </a:lnTo>
                    <a:lnTo>
                      <a:pt x="13" y="48"/>
                    </a:lnTo>
                    <a:lnTo>
                      <a:pt x="9" y="62"/>
                    </a:lnTo>
                    <a:lnTo>
                      <a:pt x="9" y="72"/>
                    </a:lnTo>
                    <a:lnTo>
                      <a:pt x="13" y="81"/>
                    </a:lnTo>
                    <a:lnTo>
                      <a:pt x="13" y="91"/>
                    </a:lnTo>
                    <a:lnTo>
                      <a:pt x="13" y="100"/>
                    </a:lnTo>
                    <a:lnTo>
                      <a:pt x="13" y="110"/>
                    </a:lnTo>
                    <a:lnTo>
                      <a:pt x="13" y="124"/>
                    </a:lnTo>
                    <a:lnTo>
                      <a:pt x="17" y="133"/>
                    </a:lnTo>
                    <a:lnTo>
                      <a:pt x="17" y="143"/>
                    </a:lnTo>
                    <a:lnTo>
                      <a:pt x="13" y="152"/>
                    </a:lnTo>
                    <a:lnTo>
                      <a:pt x="13" y="162"/>
                    </a:lnTo>
                    <a:lnTo>
                      <a:pt x="13" y="167"/>
                    </a:lnTo>
                  </a:path>
                </a:pathLst>
              </a:cu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780" name="Oval 868"/>
              <p:cNvSpPr>
                <a:spLocks noChangeArrowheads="1"/>
              </p:cNvSpPr>
              <p:nvPr/>
            </p:nvSpPr>
            <p:spPr bwMode="auto">
              <a:xfrm rot="-1000159">
                <a:off x="3614" y="3047"/>
                <a:ext cx="44" cy="30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8781" name="Group 869"/>
              <p:cNvGrpSpPr>
                <a:grpSpLocks/>
              </p:cNvGrpSpPr>
              <p:nvPr/>
            </p:nvGrpSpPr>
            <p:grpSpPr bwMode="auto">
              <a:xfrm rot="-952213">
                <a:off x="3483" y="2896"/>
                <a:ext cx="150" cy="230"/>
                <a:chOff x="3459" y="2878"/>
                <a:chExt cx="150" cy="230"/>
              </a:xfrm>
            </p:grpSpPr>
            <p:sp>
              <p:nvSpPr>
                <p:cNvPr id="8801" name="Oval 870"/>
                <p:cNvSpPr>
                  <a:spLocks noChangeArrowheads="1"/>
                </p:cNvSpPr>
                <p:nvPr/>
              </p:nvSpPr>
              <p:spPr bwMode="auto">
                <a:xfrm rot="-1000159">
                  <a:off x="3564" y="2878"/>
                  <a:ext cx="44" cy="29"/>
                </a:xfrm>
                <a:prstGeom prst="ellipse">
                  <a:avLst/>
                </a:prstGeom>
                <a:solidFill>
                  <a:srgbClr val="FF0000"/>
                </a:solidFill>
                <a:ln w="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802" name="Freeform 871"/>
                <p:cNvSpPr>
                  <a:spLocks/>
                </p:cNvSpPr>
                <p:nvPr/>
              </p:nvSpPr>
              <p:spPr bwMode="auto">
                <a:xfrm rot="-1000159">
                  <a:off x="3585" y="2907"/>
                  <a:ext cx="9" cy="100"/>
                </a:xfrm>
                <a:custGeom>
                  <a:avLst/>
                  <a:gdLst>
                    <a:gd name="T0" fmla="*/ 5 w 9"/>
                    <a:gd name="T1" fmla="*/ 0 h 157"/>
                    <a:gd name="T2" fmla="*/ 0 w 9"/>
                    <a:gd name="T3" fmla="*/ 2 h 157"/>
                    <a:gd name="T4" fmla="*/ 5 w 9"/>
                    <a:gd name="T5" fmla="*/ 3 h 157"/>
                    <a:gd name="T6" fmla="*/ 9 w 9"/>
                    <a:gd name="T7" fmla="*/ 4 h 157"/>
                    <a:gd name="T8" fmla="*/ 5 w 9"/>
                    <a:gd name="T9" fmla="*/ 5 h 157"/>
                    <a:gd name="T10" fmla="*/ 0 w 9"/>
                    <a:gd name="T11" fmla="*/ 6 h 157"/>
                    <a:gd name="T12" fmla="*/ 5 w 9"/>
                    <a:gd name="T13" fmla="*/ 7 h 157"/>
                    <a:gd name="T14" fmla="*/ 9 w 9"/>
                    <a:gd name="T15" fmla="*/ 8 h 157"/>
                    <a:gd name="T16" fmla="*/ 9 w 9"/>
                    <a:gd name="T17" fmla="*/ 10 h 157"/>
                    <a:gd name="T18" fmla="*/ 5 w 9"/>
                    <a:gd name="T19" fmla="*/ 11 h 157"/>
                    <a:gd name="T20" fmla="*/ 5 w 9"/>
                    <a:gd name="T21" fmla="*/ 11 h 157"/>
                    <a:gd name="T22" fmla="*/ 9 w 9"/>
                    <a:gd name="T23" fmla="*/ 13 h 157"/>
                    <a:gd name="T24" fmla="*/ 9 w 9"/>
                    <a:gd name="T25" fmla="*/ 14 h 157"/>
                    <a:gd name="T26" fmla="*/ 9 w 9"/>
                    <a:gd name="T27" fmla="*/ 15 h 157"/>
                    <a:gd name="T28" fmla="*/ 9 w 9"/>
                    <a:gd name="T29" fmla="*/ 16 h 157"/>
                    <a:gd name="T30" fmla="*/ 0 w 9"/>
                    <a:gd name="T31" fmla="*/ 16 h 157"/>
                    <a:gd name="T32" fmla="*/ 9 w 9"/>
                    <a:gd name="T33" fmla="*/ 17 h 15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9"/>
                    <a:gd name="T52" fmla="*/ 0 h 157"/>
                    <a:gd name="T53" fmla="*/ 9 w 9"/>
                    <a:gd name="T54" fmla="*/ 157 h 15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9" h="157">
                      <a:moveTo>
                        <a:pt x="5" y="0"/>
                      </a:moveTo>
                      <a:lnTo>
                        <a:pt x="0" y="15"/>
                      </a:lnTo>
                      <a:lnTo>
                        <a:pt x="5" y="29"/>
                      </a:lnTo>
                      <a:lnTo>
                        <a:pt x="9" y="38"/>
                      </a:lnTo>
                      <a:lnTo>
                        <a:pt x="5" y="48"/>
                      </a:lnTo>
                      <a:lnTo>
                        <a:pt x="0" y="57"/>
                      </a:lnTo>
                      <a:lnTo>
                        <a:pt x="5" y="67"/>
                      </a:lnTo>
                      <a:lnTo>
                        <a:pt x="9" y="77"/>
                      </a:lnTo>
                      <a:lnTo>
                        <a:pt x="9" y="91"/>
                      </a:lnTo>
                      <a:lnTo>
                        <a:pt x="5" y="105"/>
                      </a:lnTo>
                      <a:lnTo>
                        <a:pt x="5" y="115"/>
                      </a:lnTo>
                      <a:lnTo>
                        <a:pt x="9" y="124"/>
                      </a:lnTo>
                      <a:lnTo>
                        <a:pt x="9" y="134"/>
                      </a:lnTo>
                      <a:lnTo>
                        <a:pt x="9" y="143"/>
                      </a:lnTo>
                      <a:lnTo>
                        <a:pt x="9" y="153"/>
                      </a:lnTo>
                      <a:lnTo>
                        <a:pt x="0" y="153"/>
                      </a:lnTo>
                      <a:lnTo>
                        <a:pt x="9" y="157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803" name="Oval 872"/>
                <p:cNvSpPr>
                  <a:spLocks noChangeArrowheads="1"/>
                </p:cNvSpPr>
                <p:nvPr/>
              </p:nvSpPr>
              <p:spPr bwMode="auto">
                <a:xfrm rot="-1000159">
                  <a:off x="3512" y="2894"/>
                  <a:ext cx="44" cy="29"/>
                </a:xfrm>
                <a:prstGeom prst="ellipse">
                  <a:avLst/>
                </a:prstGeom>
                <a:solidFill>
                  <a:srgbClr val="FF0000"/>
                </a:solidFill>
                <a:ln w="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804" name="Freeform 873"/>
                <p:cNvSpPr>
                  <a:spLocks/>
                </p:cNvSpPr>
                <p:nvPr/>
              </p:nvSpPr>
              <p:spPr bwMode="auto">
                <a:xfrm rot="-1000159">
                  <a:off x="3533" y="2922"/>
                  <a:ext cx="10" cy="100"/>
                </a:xfrm>
                <a:custGeom>
                  <a:avLst/>
                  <a:gdLst>
                    <a:gd name="T0" fmla="*/ 4 w 9"/>
                    <a:gd name="T1" fmla="*/ 0 h 157"/>
                    <a:gd name="T2" fmla="*/ 0 w 9"/>
                    <a:gd name="T3" fmla="*/ 2 h 157"/>
                    <a:gd name="T4" fmla="*/ 4 w 9"/>
                    <a:gd name="T5" fmla="*/ 3 h 157"/>
                    <a:gd name="T6" fmla="*/ 14 w 9"/>
                    <a:gd name="T7" fmla="*/ 4 h 157"/>
                    <a:gd name="T8" fmla="*/ 4 w 9"/>
                    <a:gd name="T9" fmla="*/ 5 h 157"/>
                    <a:gd name="T10" fmla="*/ 0 w 9"/>
                    <a:gd name="T11" fmla="*/ 6 h 157"/>
                    <a:gd name="T12" fmla="*/ 4 w 9"/>
                    <a:gd name="T13" fmla="*/ 7 h 157"/>
                    <a:gd name="T14" fmla="*/ 14 w 9"/>
                    <a:gd name="T15" fmla="*/ 8 h 157"/>
                    <a:gd name="T16" fmla="*/ 14 w 9"/>
                    <a:gd name="T17" fmla="*/ 10 h 157"/>
                    <a:gd name="T18" fmla="*/ 4 w 9"/>
                    <a:gd name="T19" fmla="*/ 11 h 157"/>
                    <a:gd name="T20" fmla="*/ 4 w 9"/>
                    <a:gd name="T21" fmla="*/ 11 h 157"/>
                    <a:gd name="T22" fmla="*/ 14 w 9"/>
                    <a:gd name="T23" fmla="*/ 13 h 157"/>
                    <a:gd name="T24" fmla="*/ 14 w 9"/>
                    <a:gd name="T25" fmla="*/ 14 h 157"/>
                    <a:gd name="T26" fmla="*/ 14 w 9"/>
                    <a:gd name="T27" fmla="*/ 15 h 157"/>
                    <a:gd name="T28" fmla="*/ 14 w 9"/>
                    <a:gd name="T29" fmla="*/ 16 h 157"/>
                    <a:gd name="T30" fmla="*/ 0 w 9"/>
                    <a:gd name="T31" fmla="*/ 16 h 157"/>
                    <a:gd name="T32" fmla="*/ 14 w 9"/>
                    <a:gd name="T33" fmla="*/ 17 h 15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9"/>
                    <a:gd name="T52" fmla="*/ 0 h 157"/>
                    <a:gd name="T53" fmla="*/ 9 w 9"/>
                    <a:gd name="T54" fmla="*/ 157 h 15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9" h="157">
                      <a:moveTo>
                        <a:pt x="4" y="0"/>
                      </a:moveTo>
                      <a:lnTo>
                        <a:pt x="0" y="15"/>
                      </a:lnTo>
                      <a:lnTo>
                        <a:pt x="4" y="29"/>
                      </a:lnTo>
                      <a:lnTo>
                        <a:pt x="9" y="38"/>
                      </a:lnTo>
                      <a:lnTo>
                        <a:pt x="4" y="48"/>
                      </a:lnTo>
                      <a:lnTo>
                        <a:pt x="0" y="57"/>
                      </a:lnTo>
                      <a:lnTo>
                        <a:pt x="4" y="67"/>
                      </a:lnTo>
                      <a:lnTo>
                        <a:pt x="9" y="77"/>
                      </a:lnTo>
                      <a:lnTo>
                        <a:pt x="9" y="91"/>
                      </a:lnTo>
                      <a:lnTo>
                        <a:pt x="4" y="105"/>
                      </a:lnTo>
                      <a:lnTo>
                        <a:pt x="4" y="115"/>
                      </a:lnTo>
                      <a:lnTo>
                        <a:pt x="9" y="124"/>
                      </a:lnTo>
                      <a:lnTo>
                        <a:pt x="9" y="134"/>
                      </a:lnTo>
                      <a:lnTo>
                        <a:pt x="9" y="143"/>
                      </a:lnTo>
                      <a:lnTo>
                        <a:pt x="9" y="153"/>
                      </a:lnTo>
                      <a:lnTo>
                        <a:pt x="0" y="153"/>
                      </a:lnTo>
                      <a:lnTo>
                        <a:pt x="9" y="157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805" name="Freeform 874"/>
                <p:cNvSpPr>
                  <a:spLocks/>
                </p:cNvSpPr>
                <p:nvPr/>
              </p:nvSpPr>
              <p:spPr bwMode="auto">
                <a:xfrm rot="-1000159">
                  <a:off x="3564" y="2916"/>
                  <a:ext cx="16" cy="106"/>
                </a:xfrm>
                <a:custGeom>
                  <a:avLst/>
                  <a:gdLst>
                    <a:gd name="T0" fmla="*/ 0 w 17"/>
                    <a:gd name="T1" fmla="*/ 0 h 167"/>
                    <a:gd name="T2" fmla="*/ 0 w 17"/>
                    <a:gd name="T3" fmla="*/ 3 h 167"/>
                    <a:gd name="T4" fmla="*/ 0 w 17"/>
                    <a:gd name="T5" fmla="*/ 3 h 167"/>
                    <a:gd name="T6" fmla="*/ 8 w 17"/>
                    <a:gd name="T7" fmla="*/ 4 h 167"/>
                    <a:gd name="T8" fmla="*/ 8 w 17"/>
                    <a:gd name="T9" fmla="*/ 5 h 167"/>
                    <a:gd name="T10" fmla="*/ 8 w 17"/>
                    <a:gd name="T11" fmla="*/ 6 h 167"/>
                    <a:gd name="T12" fmla="*/ 8 w 17"/>
                    <a:gd name="T13" fmla="*/ 7 h 167"/>
                    <a:gd name="T14" fmla="*/ 8 w 17"/>
                    <a:gd name="T15" fmla="*/ 8 h 167"/>
                    <a:gd name="T16" fmla="*/ 8 w 17"/>
                    <a:gd name="T17" fmla="*/ 10 h 167"/>
                    <a:gd name="T18" fmla="*/ 8 w 17"/>
                    <a:gd name="T19" fmla="*/ 10 h 167"/>
                    <a:gd name="T20" fmla="*/ 8 w 17"/>
                    <a:gd name="T21" fmla="*/ 11 h 167"/>
                    <a:gd name="T22" fmla="*/ 8 w 17"/>
                    <a:gd name="T23" fmla="*/ 13 h 167"/>
                    <a:gd name="T24" fmla="*/ 12 w 17"/>
                    <a:gd name="T25" fmla="*/ 14 h 167"/>
                    <a:gd name="T26" fmla="*/ 12 w 17"/>
                    <a:gd name="T27" fmla="*/ 15 h 167"/>
                    <a:gd name="T28" fmla="*/ 8 w 17"/>
                    <a:gd name="T29" fmla="*/ 16 h 167"/>
                    <a:gd name="T30" fmla="*/ 8 w 17"/>
                    <a:gd name="T31" fmla="*/ 17 h 167"/>
                    <a:gd name="T32" fmla="*/ 8 w 17"/>
                    <a:gd name="T33" fmla="*/ 17 h 16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7"/>
                    <a:gd name="T52" fmla="*/ 0 h 167"/>
                    <a:gd name="T53" fmla="*/ 17 w 17"/>
                    <a:gd name="T54" fmla="*/ 167 h 16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7" h="167">
                      <a:moveTo>
                        <a:pt x="0" y="0"/>
                      </a:moveTo>
                      <a:lnTo>
                        <a:pt x="0" y="24"/>
                      </a:lnTo>
                      <a:lnTo>
                        <a:pt x="0" y="33"/>
                      </a:lnTo>
                      <a:lnTo>
                        <a:pt x="8" y="38"/>
                      </a:lnTo>
                      <a:lnTo>
                        <a:pt x="13" y="48"/>
                      </a:lnTo>
                      <a:lnTo>
                        <a:pt x="8" y="62"/>
                      </a:lnTo>
                      <a:lnTo>
                        <a:pt x="8" y="72"/>
                      </a:lnTo>
                      <a:lnTo>
                        <a:pt x="13" y="81"/>
                      </a:lnTo>
                      <a:lnTo>
                        <a:pt x="13" y="91"/>
                      </a:lnTo>
                      <a:lnTo>
                        <a:pt x="13" y="100"/>
                      </a:lnTo>
                      <a:lnTo>
                        <a:pt x="13" y="110"/>
                      </a:lnTo>
                      <a:lnTo>
                        <a:pt x="13" y="124"/>
                      </a:lnTo>
                      <a:lnTo>
                        <a:pt x="17" y="133"/>
                      </a:lnTo>
                      <a:lnTo>
                        <a:pt x="17" y="143"/>
                      </a:lnTo>
                      <a:lnTo>
                        <a:pt x="13" y="152"/>
                      </a:lnTo>
                      <a:lnTo>
                        <a:pt x="13" y="162"/>
                      </a:lnTo>
                      <a:lnTo>
                        <a:pt x="13" y="167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806" name="Oval 875"/>
                <p:cNvSpPr>
                  <a:spLocks noChangeArrowheads="1"/>
                </p:cNvSpPr>
                <p:nvPr/>
              </p:nvSpPr>
              <p:spPr bwMode="auto">
                <a:xfrm rot="-1000159">
                  <a:off x="3459" y="2909"/>
                  <a:ext cx="46" cy="29"/>
                </a:xfrm>
                <a:prstGeom prst="ellipse">
                  <a:avLst/>
                </a:prstGeom>
                <a:solidFill>
                  <a:srgbClr val="FF0000"/>
                </a:solidFill>
                <a:ln w="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807" name="Freeform 876"/>
                <p:cNvSpPr>
                  <a:spLocks/>
                </p:cNvSpPr>
                <p:nvPr/>
              </p:nvSpPr>
              <p:spPr bwMode="auto">
                <a:xfrm rot="-1000159">
                  <a:off x="3483" y="2938"/>
                  <a:ext cx="8" cy="100"/>
                </a:xfrm>
                <a:custGeom>
                  <a:avLst/>
                  <a:gdLst>
                    <a:gd name="T0" fmla="*/ 4 w 8"/>
                    <a:gd name="T1" fmla="*/ 0 h 157"/>
                    <a:gd name="T2" fmla="*/ 0 w 8"/>
                    <a:gd name="T3" fmla="*/ 2 h 157"/>
                    <a:gd name="T4" fmla="*/ 4 w 8"/>
                    <a:gd name="T5" fmla="*/ 3 h 157"/>
                    <a:gd name="T6" fmla="*/ 8 w 8"/>
                    <a:gd name="T7" fmla="*/ 4 h 157"/>
                    <a:gd name="T8" fmla="*/ 4 w 8"/>
                    <a:gd name="T9" fmla="*/ 5 h 157"/>
                    <a:gd name="T10" fmla="*/ 0 w 8"/>
                    <a:gd name="T11" fmla="*/ 6 h 157"/>
                    <a:gd name="T12" fmla="*/ 4 w 8"/>
                    <a:gd name="T13" fmla="*/ 7 h 157"/>
                    <a:gd name="T14" fmla="*/ 8 w 8"/>
                    <a:gd name="T15" fmla="*/ 8 h 157"/>
                    <a:gd name="T16" fmla="*/ 8 w 8"/>
                    <a:gd name="T17" fmla="*/ 10 h 157"/>
                    <a:gd name="T18" fmla="*/ 4 w 8"/>
                    <a:gd name="T19" fmla="*/ 11 h 157"/>
                    <a:gd name="T20" fmla="*/ 4 w 8"/>
                    <a:gd name="T21" fmla="*/ 11 h 157"/>
                    <a:gd name="T22" fmla="*/ 8 w 8"/>
                    <a:gd name="T23" fmla="*/ 13 h 157"/>
                    <a:gd name="T24" fmla="*/ 8 w 8"/>
                    <a:gd name="T25" fmla="*/ 14 h 157"/>
                    <a:gd name="T26" fmla="*/ 8 w 8"/>
                    <a:gd name="T27" fmla="*/ 15 h 157"/>
                    <a:gd name="T28" fmla="*/ 8 w 8"/>
                    <a:gd name="T29" fmla="*/ 16 h 157"/>
                    <a:gd name="T30" fmla="*/ 0 w 8"/>
                    <a:gd name="T31" fmla="*/ 16 h 157"/>
                    <a:gd name="T32" fmla="*/ 8 w 8"/>
                    <a:gd name="T33" fmla="*/ 17 h 15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8"/>
                    <a:gd name="T52" fmla="*/ 0 h 157"/>
                    <a:gd name="T53" fmla="*/ 8 w 8"/>
                    <a:gd name="T54" fmla="*/ 157 h 15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8" h="157">
                      <a:moveTo>
                        <a:pt x="4" y="0"/>
                      </a:moveTo>
                      <a:lnTo>
                        <a:pt x="0" y="15"/>
                      </a:lnTo>
                      <a:lnTo>
                        <a:pt x="4" y="29"/>
                      </a:lnTo>
                      <a:lnTo>
                        <a:pt x="8" y="38"/>
                      </a:lnTo>
                      <a:lnTo>
                        <a:pt x="4" y="48"/>
                      </a:lnTo>
                      <a:lnTo>
                        <a:pt x="0" y="57"/>
                      </a:lnTo>
                      <a:lnTo>
                        <a:pt x="4" y="67"/>
                      </a:lnTo>
                      <a:lnTo>
                        <a:pt x="8" y="77"/>
                      </a:lnTo>
                      <a:lnTo>
                        <a:pt x="8" y="91"/>
                      </a:lnTo>
                      <a:lnTo>
                        <a:pt x="4" y="105"/>
                      </a:lnTo>
                      <a:lnTo>
                        <a:pt x="4" y="115"/>
                      </a:lnTo>
                      <a:lnTo>
                        <a:pt x="8" y="124"/>
                      </a:lnTo>
                      <a:lnTo>
                        <a:pt x="8" y="134"/>
                      </a:lnTo>
                      <a:lnTo>
                        <a:pt x="8" y="143"/>
                      </a:lnTo>
                      <a:lnTo>
                        <a:pt x="8" y="153"/>
                      </a:lnTo>
                      <a:lnTo>
                        <a:pt x="0" y="153"/>
                      </a:lnTo>
                      <a:lnTo>
                        <a:pt x="8" y="157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808" name="Freeform 877"/>
                <p:cNvSpPr>
                  <a:spLocks/>
                </p:cNvSpPr>
                <p:nvPr/>
              </p:nvSpPr>
              <p:spPr bwMode="auto">
                <a:xfrm rot="-1000159">
                  <a:off x="3511" y="2931"/>
                  <a:ext cx="18" cy="106"/>
                </a:xfrm>
                <a:custGeom>
                  <a:avLst/>
                  <a:gdLst>
                    <a:gd name="T0" fmla="*/ 0 w 18"/>
                    <a:gd name="T1" fmla="*/ 0 h 167"/>
                    <a:gd name="T2" fmla="*/ 0 w 18"/>
                    <a:gd name="T3" fmla="*/ 3 h 167"/>
                    <a:gd name="T4" fmla="*/ 0 w 18"/>
                    <a:gd name="T5" fmla="*/ 3 h 167"/>
                    <a:gd name="T6" fmla="*/ 9 w 18"/>
                    <a:gd name="T7" fmla="*/ 4 h 167"/>
                    <a:gd name="T8" fmla="*/ 13 w 18"/>
                    <a:gd name="T9" fmla="*/ 5 h 167"/>
                    <a:gd name="T10" fmla="*/ 9 w 18"/>
                    <a:gd name="T11" fmla="*/ 6 h 167"/>
                    <a:gd name="T12" fmla="*/ 9 w 18"/>
                    <a:gd name="T13" fmla="*/ 7 h 167"/>
                    <a:gd name="T14" fmla="*/ 13 w 18"/>
                    <a:gd name="T15" fmla="*/ 8 h 167"/>
                    <a:gd name="T16" fmla="*/ 13 w 18"/>
                    <a:gd name="T17" fmla="*/ 10 h 167"/>
                    <a:gd name="T18" fmla="*/ 13 w 18"/>
                    <a:gd name="T19" fmla="*/ 10 h 167"/>
                    <a:gd name="T20" fmla="*/ 13 w 18"/>
                    <a:gd name="T21" fmla="*/ 11 h 167"/>
                    <a:gd name="T22" fmla="*/ 13 w 18"/>
                    <a:gd name="T23" fmla="*/ 13 h 167"/>
                    <a:gd name="T24" fmla="*/ 18 w 18"/>
                    <a:gd name="T25" fmla="*/ 14 h 167"/>
                    <a:gd name="T26" fmla="*/ 18 w 18"/>
                    <a:gd name="T27" fmla="*/ 15 h 167"/>
                    <a:gd name="T28" fmla="*/ 13 w 18"/>
                    <a:gd name="T29" fmla="*/ 16 h 167"/>
                    <a:gd name="T30" fmla="*/ 13 w 18"/>
                    <a:gd name="T31" fmla="*/ 17 h 167"/>
                    <a:gd name="T32" fmla="*/ 13 w 18"/>
                    <a:gd name="T33" fmla="*/ 17 h 16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8"/>
                    <a:gd name="T52" fmla="*/ 0 h 167"/>
                    <a:gd name="T53" fmla="*/ 18 w 18"/>
                    <a:gd name="T54" fmla="*/ 167 h 16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8" h="167">
                      <a:moveTo>
                        <a:pt x="0" y="0"/>
                      </a:moveTo>
                      <a:lnTo>
                        <a:pt x="0" y="24"/>
                      </a:lnTo>
                      <a:lnTo>
                        <a:pt x="0" y="33"/>
                      </a:lnTo>
                      <a:lnTo>
                        <a:pt x="9" y="38"/>
                      </a:lnTo>
                      <a:lnTo>
                        <a:pt x="13" y="48"/>
                      </a:lnTo>
                      <a:lnTo>
                        <a:pt x="9" y="62"/>
                      </a:lnTo>
                      <a:lnTo>
                        <a:pt x="9" y="72"/>
                      </a:lnTo>
                      <a:lnTo>
                        <a:pt x="13" y="81"/>
                      </a:lnTo>
                      <a:lnTo>
                        <a:pt x="13" y="91"/>
                      </a:lnTo>
                      <a:lnTo>
                        <a:pt x="13" y="100"/>
                      </a:lnTo>
                      <a:lnTo>
                        <a:pt x="13" y="110"/>
                      </a:lnTo>
                      <a:lnTo>
                        <a:pt x="13" y="124"/>
                      </a:lnTo>
                      <a:lnTo>
                        <a:pt x="18" y="133"/>
                      </a:lnTo>
                      <a:lnTo>
                        <a:pt x="18" y="143"/>
                      </a:lnTo>
                      <a:lnTo>
                        <a:pt x="13" y="152"/>
                      </a:lnTo>
                      <a:lnTo>
                        <a:pt x="13" y="162"/>
                      </a:lnTo>
                      <a:lnTo>
                        <a:pt x="13" y="167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809" name="Freeform 878"/>
                <p:cNvSpPr>
                  <a:spLocks/>
                </p:cNvSpPr>
                <p:nvPr/>
              </p:nvSpPr>
              <p:spPr bwMode="auto">
                <a:xfrm rot="-1000159">
                  <a:off x="3600" y="2957"/>
                  <a:ext cx="9" cy="100"/>
                </a:xfrm>
                <a:custGeom>
                  <a:avLst/>
                  <a:gdLst>
                    <a:gd name="T0" fmla="*/ 5 w 9"/>
                    <a:gd name="T1" fmla="*/ 17 h 157"/>
                    <a:gd name="T2" fmla="*/ 0 w 9"/>
                    <a:gd name="T3" fmla="*/ 15 h 157"/>
                    <a:gd name="T4" fmla="*/ 5 w 9"/>
                    <a:gd name="T5" fmla="*/ 13 h 157"/>
                    <a:gd name="T6" fmla="*/ 9 w 9"/>
                    <a:gd name="T7" fmla="*/ 13 h 157"/>
                    <a:gd name="T8" fmla="*/ 5 w 9"/>
                    <a:gd name="T9" fmla="*/ 11 h 157"/>
                    <a:gd name="T10" fmla="*/ 0 w 9"/>
                    <a:gd name="T11" fmla="*/ 11 h 157"/>
                    <a:gd name="T12" fmla="*/ 5 w 9"/>
                    <a:gd name="T13" fmla="*/ 10 h 157"/>
                    <a:gd name="T14" fmla="*/ 9 w 9"/>
                    <a:gd name="T15" fmla="*/ 8 h 157"/>
                    <a:gd name="T16" fmla="*/ 9 w 9"/>
                    <a:gd name="T17" fmla="*/ 7 h 157"/>
                    <a:gd name="T18" fmla="*/ 5 w 9"/>
                    <a:gd name="T19" fmla="*/ 6 h 157"/>
                    <a:gd name="T20" fmla="*/ 5 w 9"/>
                    <a:gd name="T21" fmla="*/ 4 h 157"/>
                    <a:gd name="T22" fmla="*/ 9 w 9"/>
                    <a:gd name="T23" fmla="*/ 4 h 157"/>
                    <a:gd name="T24" fmla="*/ 9 w 9"/>
                    <a:gd name="T25" fmla="*/ 3 h 157"/>
                    <a:gd name="T26" fmla="*/ 9 w 9"/>
                    <a:gd name="T27" fmla="*/ 2 h 157"/>
                    <a:gd name="T28" fmla="*/ 9 w 9"/>
                    <a:gd name="T29" fmla="*/ 1 h 157"/>
                    <a:gd name="T30" fmla="*/ 0 w 9"/>
                    <a:gd name="T31" fmla="*/ 1 h 157"/>
                    <a:gd name="T32" fmla="*/ 9 w 9"/>
                    <a:gd name="T33" fmla="*/ 0 h 15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9"/>
                    <a:gd name="T52" fmla="*/ 0 h 157"/>
                    <a:gd name="T53" fmla="*/ 9 w 9"/>
                    <a:gd name="T54" fmla="*/ 157 h 15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9" h="157">
                      <a:moveTo>
                        <a:pt x="5" y="157"/>
                      </a:moveTo>
                      <a:lnTo>
                        <a:pt x="0" y="143"/>
                      </a:lnTo>
                      <a:lnTo>
                        <a:pt x="5" y="129"/>
                      </a:lnTo>
                      <a:lnTo>
                        <a:pt x="9" y="119"/>
                      </a:lnTo>
                      <a:lnTo>
                        <a:pt x="5" y="110"/>
                      </a:lnTo>
                      <a:lnTo>
                        <a:pt x="0" y="100"/>
                      </a:lnTo>
                      <a:lnTo>
                        <a:pt x="5" y="91"/>
                      </a:lnTo>
                      <a:lnTo>
                        <a:pt x="9" y="81"/>
                      </a:lnTo>
                      <a:lnTo>
                        <a:pt x="9" y="67"/>
                      </a:lnTo>
                      <a:lnTo>
                        <a:pt x="5" y="53"/>
                      </a:lnTo>
                      <a:lnTo>
                        <a:pt x="5" y="43"/>
                      </a:lnTo>
                      <a:lnTo>
                        <a:pt x="9" y="34"/>
                      </a:lnTo>
                      <a:lnTo>
                        <a:pt x="9" y="24"/>
                      </a:lnTo>
                      <a:lnTo>
                        <a:pt x="9" y="15"/>
                      </a:lnTo>
                      <a:lnTo>
                        <a:pt x="9" y="5"/>
                      </a:lnTo>
                      <a:lnTo>
                        <a:pt x="0" y="5"/>
                      </a:lnTo>
                      <a:lnTo>
                        <a:pt x="9" y="0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810" name="Oval 879"/>
                <p:cNvSpPr>
                  <a:spLocks noChangeArrowheads="1"/>
                </p:cNvSpPr>
                <p:nvPr/>
              </p:nvSpPr>
              <p:spPr bwMode="auto">
                <a:xfrm rot="-1000159">
                  <a:off x="3562" y="3062"/>
                  <a:ext cx="44" cy="30"/>
                </a:xfrm>
                <a:prstGeom prst="ellipse">
                  <a:avLst/>
                </a:prstGeom>
                <a:solidFill>
                  <a:srgbClr val="FF0000"/>
                </a:solidFill>
                <a:ln w="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811" name="Freeform 880"/>
                <p:cNvSpPr>
                  <a:spLocks/>
                </p:cNvSpPr>
                <p:nvPr/>
              </p:nvSpPr>
              <p:spPr bwMode="auto">
                <a:xfrm rot="-1000159">
                  <a:off x="3548" y="2972"/>
                  <a:ext cx="10" cy="100"/>
                </a:xfrm>
                <a:custGeom>
                  <a:avLst/>
                  <a:gdLst>
                    <a:gd name="T0" fmla="*/ 4 w 9"/>
                    <a:gd name="T1" fmla="*/ 17 h 157"/>
                    <a:gd name="T2" fmla="*/ 0 w 9"/>
                    <a:gd name="T3" fmla="*/ 15 h 157"/>
                    <a:gd name="T4" fmla="*/ 4 w 9"/>
                    <a:gd name="T5" fmla="*/ 13 h 157"/>
                    <a:gd name="T6" fmla="*/ 14 w 9"/>
                    <a:gd name="T7" fmla="*/ 13 h 157"/>
                    <a:gd name="T8" fmla="*/ 4 w 9"/>
                    <a:gd name="T9" fmla="*/ 11 h 157"/>
                    <a:gd name="T10" fmla="*/ 0 w 9"/>
                    <a:gd name="T11" fmla="*/ 11 h 157"/>
                    <a:gd name="T12" fmla="*/ 4 w 9"/>
                    <a:gd name="T13" fmla="*/ 10 h 157"/>
                    <a:gd name="T14" fmla="*/ 14 w 9"/>
                    <a:gd name="T15" fmla="*/ 8 h 157"/>
                    <a:gd name="T16" fmla="*/ 14 w 9"/>
                    <a:gd name="T17" fmla="*/ 7 h 157"/>
                    <a:gd name="T18" fmla="*/ 4 w 9"/>
                    <a:gd name="T19" fmla="*/ 6 h 157"/>
                    <a:gd name="T20" fmla="*/ 4 w 9"/>
                    <a:gd name="T21" fmla="*/ 4 h 157"/>
                    <a:gd name="T22" fmla="*/ 14 w 9"/>
                    <a:gd name="T23" fmla="*/ 4 h 157"/>
                    <a:gd name="T24" fmla="*/ 14 w 9"/>
                    <a:gd name="T25" fmla="*/ 3 h 157"/>
                    <a:gd name="T26" fmla="*/ 14 w 9"/>
                    <a:gd name="T27" fmla="*/ 2 h 157"/>
                    <a:gd name="T28" fmla="*/ 14 w 9"/>
                    <a:gd name="T29" fmla="*/ 1 h 157"/>
                    <a:gd name="T30" fmla="*/ 0 w 9"/>
                    <a:gd name="T31" fmla="*/ 1 h 157"/>
                    <a:gd name="T32" fmla="*/ 14 w 9"/>
                    <a:gd name="T33" fmla="*/ 0 h 15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9"/>
                    <a:gd name="T52" fmla="*/ 0 h 157"/>
                    <a:gd name="T53" fmla="*/ 9 w 9"/>
                    <a:gd name="T54" fmla="*/ 157 h 15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9" h="157">
                      <a:moveTo>
                        <a:pt x="4" y="157"/>
                      </a:moveTo>
                      <a:lnTo>
                        <a:pt x="0" y="143"/>
                      </a:lnTo>
                      <a:lnTo>
                        <a:pt x="4" y="129"/>
                      </a:lnTo>
                      <a:lnTo>
                        <a:pt x="9" y="119"/>
                      </a:lnTo>
                      <a:lnTo>
                        <a:pt x="4" y="110"/>
                      </a:lnTo>
                      <a:lnTo>
                        <a:pt x="0" y="100"/>
                      </a:lnTo>
                      <a:lnTo>
                        <a:pt x="4" y="91"/>
                      </a:lnTo>
                      <a:lnTo>
                        <a:pt x="9" y="81"/>
                      </a:lnTo>
                      <a:lnTo>
                        <a:pt x="9" y="67"/>
                      </a:lnTo>
                      <a:lnTo>
                        <a:pt x="4" y="53"/>
                      </a:lnTo>
                      <a:lnTo>
                        <a:pt x="4" y="43"/>
                      </a:lnTo>
                      <a:lnTo>
                        <a:pt x="9" y="34"/>
                      </a:lnTo>
                      <a:lnTo>
                        <a:pt x="9" y="24"/>
                      </a:lnTo>
                      <a:lnTo>
                        <a:pt x="9" y="15"/>
                      </a:lnTo>
                      <a:lnTo>
                        <a:pt x="9" y="5"/>
                      </a:lnTo>
                      <a:lnTo>
                        <a:pt x="0" y="5"/>
                      </a:lnTo>
                      <a:lnTo>
                        <a:pt x="9" y="0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812" name="Freeform 881"/>
                <p:cNvSpPr>
                  <a:spLocks/>
                </p:cNvSpPr>
                <p:nvPr/>
              </p:nvSpPr>
              <p:spPr bwMode="auto">
                <a:xfrm rot="-1000159">
                  <a:off x="3575" y="2954"/>
                  <a:ext cx="16" cy="106"/>
                </a:xfrm>
                <a:custGeom>
                  <a:avLst/>
                  <a:gdLst>
                    <a:gd name="T0" fmla="*/ 0 w 17"/>
                    <a:gd name="T1" fmla="*/ 17 h 167"/>
                    <a:gd name="T2" fmla="*/ 0 w 17"/>
                    <a:gd name="T3" fmla="*/ 15 h 167"/>
                    <a:gd name="T4" fmla="*/ 0 w 17"/>
                    <a:gd name="T5" fmla="*/ 14 h 167"/>
                    <a:gd name="T6" fmla="*/ 8 w 17"/>
                    <a:gd name="T7" fmla="*/ 13 h 167"/>
                    <a:gd name="T8" fmla="*/ 8 w 17"/>
                    <a:gd name="T9" fmla="*/ 12 h 167"/>
                    <a:gd name="T10" fmla="*/ 8 w 17"/>
                    <a:gd name="T11" fmla="*/ 11 h 167"/>
                    <a:gd name="T12" fmla="*/ 8 w 17"/>
                    <a:gd name="T13" fmla="*/ 10 h 167"/>
                    <a:gd name="T14" fmla="*/ 8 w 17"/>
                    <a:gd name="T15" fmla="*/ 9 h 167"/>
                    <a:gd name="T16" fmla="*/ 8 w 17"/>
                    <a:gd name="T17" fmla="*/ 8 h 167"/>
                    <a:gd name="T18" fmla="*/ 8 w 17"/>
                    <a:gd name="T19" fmla="*/ 7 h 167"/>
                    <a:gd name="T20" fmla="*/ 8 w 17"/>
                    <a:gd name="T21" fmla="*/ 6 h 167"/>
                    <a:gd name="T22" fmla="*/ 8 w 17"/>
                    <a:gd name="T23" fmla="*/ 4 h 167"/>
                    <a:gd name="T24" fmla="*/ 12 w 17"/>
                    <a:gd name="T25" fmla="*/ 3 h 167"/>
                    <a:gd name="T26" fmla="*/ 12 w 17"/>
                    <a:gd name="T27" fmla="*/ 3 h 167"/>
                    <a:gd name="T28" fmla="*/ 8 w 17"/>
                    <a:gd name="T29" fmla="*/ 2 h 167"/>
                    <a:gd name="T30" fmla="*/ 8 w 17"/>
                    <a:gd name="T31" fmla="*/ 1 h 167"/>
                    <a:gd name="T32" fmla="*/ 8 w 17"/>
                    <a:gd name="T33" fmla="*/ 0 h 16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7"/>
                    <a:gd name="T52" fmla="*/ 0 h 167"/>
                    <a:gd name="T53" fmla="*/ 17 w 17"/>
                    <a:gd name="T54" fmla="*/ 167 h 16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7" h="167">
                      <a:moveTo>
                        <a:pt x="0" y="167"/>
                      </a:moveTo>
                      <a:lnTo>
                        <a:pt x="0" y="143"/>
                      </a:lnTo>
                      <a:lnTo>
                        <a:pt x="0" y="133"/>
                      </a:lnTo>
                      <a:lnTo>
                        <a:pt x="8" y="129"/>
                      </a:lnTo>
                      <a:lnTo>
                        <a:pt x="13" y="119"/>
                      </a:lnTo>
                      <a:lnTo>
                        <a:pt x="8" y="105"/>
                      </a:lnTo>
                      <a:lnTo>
                        <a:pt x="8" y="95"/>
                      </a:lnTo>
                      <a:lnTo>
                        <a:pt x="13" y="86"/>
                      </a:lnTo>
                      <a:lnTo>
                        <a:pt x="13" y="76"/>
                      </a:lnTo>
                      <a:lnTo>
                        <a:pt x="13" y="67"/>
                      </a:lnTo>
                      <a:lnTo>
                        <a:pt x="13" y="57"/>
                      </a:lnTo>
                      <a:lnTo>
                        <a:pt x="13" y="43"/>
                      </a:lnTo>
                      <a:lnTo>
                        <a:pt x="17" y="33"/>
                      </a:lnTo>
                      <a:lnTo>
                        <a:pt x="17" y="24"/>
                      </a:lnTo>
                      <a:lnTo>
                        <a:pt x="13" y="14"/>
                      </a:lnTo>
                      <a:lnTo>
                        <a:pt x="13" y="5"/>
                      </a:lnTo>
                      <a:lnTo>
                        <a:pt x="13" y="0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813" name="Oval 882"/>
                <p:cNvSpPr>
                  <a:spLocks noChangeArrowheads="1"/>
                </p:cNvSpPr>
                <p:nvPr/>
              </p:nvSpPr>
              <p:spPr bwMode="auto">
                <a:xfrm rot="-1000159">
                  <a:off x="3510" y="3078"/>
                  <a:ext cx="46" cy="30"/>
                </a:xfrm>
                <a:prstGeom prst="ellipse">
                  <a:avLst/>
                </a:prstGeom>
                <a:solidFill>
                  <a:srgbClr val="FF0000"/>
                </a:solidFill>
                <a:ln w="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814" name="Freeform 883"/>
                <p:cNvSpPr>
                  <a:spLocks/>
                </p:cNvSpPr>
                <p:nvPr/>
              </p:nvSpPr>
              <p:spPr bwMode="auto">
                <a:xfrm rot="-1000159">
                  <a:off x="3497" y="2988"/>
                  <a:ext cx="8" cy="100"/>
                </a:xfrm>
                <a:custGeom>
                  <a:avLst/>
                  <a:gdLst>
                    <a:gd name="T0" fmla="*/ 4 w 8"/>
                    <a:gd name="T1" fmla="*/ 17 h 157"/>
                    <a:gd name="T2" fmla="*/ 0 w 8"/>
                    <a:gd name="T3" fmla="*/ 15 h 157"/>
                    <a:gd name="T4" fmla="*/ 4 w 8"/>
                    <a:gd name="T5" fmla="*/ 13 h 157"/>
                    <a:gd name="T6" fmla="*/ 8 w 8"/>
                    <a:gd name="T7" fmla="*/ 13 h 157"/>
                    <a:gd name="T8" fmla="*/ 4 w 8"/>
                    <a:gd name="T9" fmla="*/ 11 h 157"/>
                    <a:gd name="T10" fmla="*/ 0 w 8"/>
                    <a:gd name="T11" fmla="*/ 11 h 157"/>
                    <a:gd name="T12" fmla="*/ 4 w 8"/>
                    <a:gd name="T13" fmla="*/ 10 h 157"/>
                    <a:gd name="T14" fmla="*/ 8 w 8"/>
                    <a:gd name="T15" fmla="*/ 8 h 157"/>
                    <a:gd name="T16" fmla="*/ 8 w 8"/>
                    <a:gd name="T17" fmla="*/ 7 h 157"/>
                    <a:gd name="T18" fmla="*/ 4 w 8"/>
                    <a:gd name="T19" fmla="*/ 6 h 157"/>
                    <a:gd name="T20" fmla="*/ 4 w 8"/>
                    <a:gd name="T21" fmla="*/ 4 h 157"/>
                    <a:gd name="T22" fmla="*/ 8 w 8"/>
                    <a:gd name="T23" fmla="*/ 4 h 157"/>
                    <a:gd name="T24" fmla="*/ 8 w 8"/>
                    <a:gd name="T25" fmla="*/ 3 h 157"/>
                    <a:gd name="T26" fmla="*/ 8 w 8"/>
                    <a:gd name="T27" fmla="*/ 2 h 157"/>
                    <a:gd name="T28" fmla="*/ 8 w 8"/>
                    <a:gd name="T29" fmla="*/ 1 h 157"/>
                    <a:gd name="T30" fmla="*/ 0 w 8"/>
                    <a:gd name="T31" fmla="*/ 1 h 157"/>
                    <a:gd name="T32" fmla="*/ 8 w 8"/>
                    <a:gd name="T33" fmla="*/ 0 h 15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8"/>
                    <a:gd name="T52" fmla="*/ 0 h 157"/>
                    <a:gd name="T53" fmla="*/ 8 w 8"/>
                    <a:gd name="T54" fmla="*/ 157 h 15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8" h="157">
                      <a:moveTo>
                        <a:pt x="4" y="157"/>
                      </a:moveTo>
                      <a:lnTo>
                        <a:pt x="0" y="143"/>
                      </a:lnTo>
                      <a:lnTo>
                        <a:pt x="4" y="129"/>
                      </a:lnTo>
                      <a:lnTo>
                        <a:pt x="8" y="119"/>
                      </a:lnTo>
                      <a:lnTo>
                        <a:pt x="4" y="110"/>
                      </a:lnTo>
                      <a:lnTo>
                        <a:pt x="0" y="100"/>
                      </a:lnTo>
                      <a:lnTo>
                        <a:pt x="4" y="91"/>
                      </a:lnTo>
                      <a:lnTo>
                        <a:pt x="8" y="81"/>
                      </a:lnTo>
                      <a:lnTo>
                        <a:pt x="8" y="67"/>
                      </a:lnTo>
                      <a:lnTo>
                        <a:pt x="4" y="53"/>
                      </a:lnTo>
                      <a:lnTo>
                        <a:pt x="4" y="43"/>
                      </a:lnTo>
                      <a:lnTo>
                        <a:pt x="8" y="34"/>
                      </a:lnTo>
                      <a:lnTo>
                        <a:pt x="8" y="24"/>
                      </a:lnTo>
                      <a:lnTo>
                        <a:pt x="8" y="15"/>
                      </a:lnTo>
                      <a:lnTo>
                        <a:pt x="8" y="5"/>
                      </a:lnTo>
                      <a:lnTo>
                        <a:pt x="0" y="5"/>
                      </a:lnTo>
                      <a:lnTo>
                        <a:pt x="8" y="0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815" name="Freeform 884"/>
                <p:cNvSpPr>
                  <a:spLocks/>
                </p:cNvSpPr>
                <p:nvPr/>
              </p:nvSpPr>
              <p:spPr bwMode="auto">
                <a:xfrm rot="-1000159">
                  <a:off x="3522" y="2969"/>
                  <a:ext cx="18" cy="106"/>
                </a:xfrm>
                <a:custGeom>
                  <a:avLst/>
                  <a:gdLst>
                    <a:gd name="T0" fmla="*/ 0 w 18"/>
                    <a:gd name="T1" fmla="*/ 17 h 167"/>
                    <a:gd name="T2" fmla="*/ 0 w 18"/>
                    <a:gd name="T3" fmla="*/ 15 h 167"/>
                    <a:gd name="T4" fmla="*/ 0 w 18"/>
                    <a:gd name="T5" fmla="*/ 14 h 167"/>
                    <a:gd name="T6" fmla="*/ 9 w 18"/>
                    <a:gd name="T7" fmla="*/ 13 h 167"/>
                    <a:gd name="T8" fmla="*/ 13 w 18"/>
                    <a:gd name="T9" fmla="*/ 12 h 167"/>
                    <a:gd name="T10" fmla="*/ 9 w 18"/>
                    <a:gd name="T11" fmla="*/ 11 h 167"/>
                    <a:gd name="T12" fmla="*/ 9 w 18"/>
                    <a:gd name="T13" fmla="*/ 10 h 167"/>
                    <a:gd name="T14" fmla="*/ 13 w 18"/>
                    <a:gd name="T15" fmla="*/ 9 h 167"/>
                    <a:gd name="T16" fmla="*/ 13 w 18"/>
                    <a:gd name="T17" fmla="*/ 8 h 167"/>
                    <a:gd name="T18" fmla="*/ 13 w 18"/>
                    <a:gd name="T19" fmla="*/ 7 h 167"/>
                    <a:gd name="T20" fmla="*/ 13 w 18"/>
                    <a:gd name="T21" fmla="*/ 6 h 167"/>
                    <a:gd name="T22" fmla="*/ 13 w 18"/>
                    <a:gd name="T23" fmla="*/ 4 h 167"/>
                    <a:gd name="T24" fmla="*/ 18 w 18"/>
                    <a:gd name="T25" fmla="*/ 3 h 167"/>
                    <a:gd name="T26" fmla="*/ 18 w 18"/>
                    <a:gd name="T27" fmla="*/ 3 h 167"/>
                    <a:gd name="T28" fmla="*/ 13 w 18"/>
                    <a:gd name="T29" fmla="*/ 2 h 167"/>
                    <a:gd name="T30" fmla="*/ 13 w 18"/>
                    <a:gd name="T31" fmla="*/ 1 h 167"/>
                    <a:gd name="T32" fmla="*/ 13 w 18"/>
                    <a:gd name="T33" fmla="*/ 0 h 16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8"/>
                    <a:gd name="T52" fmla="*/ 0 h 167"/>
                    <a:gd name="T53" fmla="*/ 18 w 18"/>
                    <a:gd name="T54" fmla="*/ 167 h 16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8" h="167">
                      <a:moveTo>
                        <a:pt x="0" y="167"/>
                      </a:moveTo>
                      <a:lnTo>
                        <a:pt x="0" y="143"/>
                      </a:lnTo>
                      <a:lnTo>
                        <a:pt x="0" y="133"/>
                      </a:lnTo>
                      <a:lnTo>
                        <a:pt x="9" y="129"/>
                      </a:lnTo>
                      <a:lnTo>
                        <a:pt x="13" y="119"/>
                      </a:lnTo>
                      <a:lnTo>
                        <a:pt x="9" y="105"/>
                      </a:lnTo>
                      <a:lnTo>
                        <a:pt x="9" y="95"/>
                      </a:lnTo>
                      <a:lnTo>
                        <a:pt x="13" y="86"/>
                      </a:lnTo>
                      <a:lnTo>
                        <a:pt x="13" y="76"/>
                      </a:lnTo>
                      <a:lnTo>
                        <a:pt x="13" y="67"/>
                      </a:lnTo>
                      <a:lnTo>
                        <a:pt x="13" y="57"/>
                      </a:lnTo>
                      <a:lnTo>
                        <a:pt x="13" y="43"/>
                      </a:lnTo>
                      <a:lnTo>
                        <a:pt x="18" y="33"/>
                      </a:lnTo>
                      <a:lnTo>
                        <a:pt x="18" y="24"/>
                      </a:lnTo>
                      <a:lnTo>
                        <a:pt x="13" y="14"/>
                      </a:lnTo>
                      <a:lnTo>
                        <a:pt x="13" y="5"/>
                      </a:lnTo>
                      <a:lnTo>
                        <a:pt x="13" y="0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grpSp>
            <p:nvGrpSpPr>
              <p:cNvPr id="8782" name="Group 885"/>
              <p:cNvGrpSpPr>
                <a:grpSpLocks/>
              </p:cNvGrpSpPr>
              <p:nvPr/>
            </p:nvGrpSpPr>
            <p:grpSpPr bwMode="auto">
              <a:xfrm rot="466295">
                <a:off x="3627" y="2840"/>
                <a:ext cx="192" cy="233"/>
                <a:chOff x="3627" y="2828"/>
                <a:chExt cx="192" cy="233"/>
              </a:xfrm>
            </p:grpSpPr>
            <p:sp>
              <p:nvSpPr>
                <p:cNvPr id="8783" name="Freeform 886"/>
                <p:cNvSpPr>
                  <a:spLocks/>
                </p:cNvSpPr>
                <p:nvPr/>
              </p:nvSpPr>
              <p:spPr bwMode="auto">
                <a:xfrm rot="-1000159">
                  <a:off x="3744" y="2857"/>
                  <a:ext cx="8" cy="99"/>
                </a:xfrm>
                <a:custGeom>
                  <a:avLst/>
                  <a:gdLst>
                    <a:gd name="T0" fmla="*/ 4 w 8"/>
                    <a:gd name="T1" fmla="*/ 0 h 157"/>
                    <a:gd name="T2" fmla="*/ 0 w 8"/>
                    <a:gd name="T3" fmla="*/ 2 h 157"/>
                    <a:gd name="T4" fmla="*/ 4 w 8"/>
                    <a:gd name="T5" fmla="*/ 3 h 157"/>
                    <a:gd name="T6" fmla="*/ 8 w 8"/>
                    <a:gd name="T7" fmla="*/ 4 h 157"/>
                    <a:gd name="T8" fmla="*/ 4 w 8"/>
                    <a:gd name="T9" fmla="*/ 5 h 157"/>
                    <a:gd name="T10" fmla="*/ 0 w 8"/>
                    <a:gd name="T11" fmla="*/ 6 h 157"/>
                    <a:gd name="T12" fmla="*/ 4 w 8"/>
                    <a:gd name="T13" fmla="*/ 6 h 157"/>
                    <a:gd name="T14" fmla="*/ 8 w 8"/>
                    <a:gd name="T15" fmla="*/ 8 h 157"/>
                    <a:gd name="T16" fmla="*/ 8 w 8"/>
                    <a:gd name="T17" fmla="*/ 9 h 157"/>
                    <a:gd name="T18" fmla="*/ 4 w 8"/>
                    <a:gd name="T19" fmla="*/ 10 h 157"/>
                    <a:gd name="T20" fmla="*/ 4 w 8"/>
                    <a:gd name="T21" fmla="*/ 11 h 157"/>
                    <a:gd name="T22" fmla="*/ 8 w 8"/>
                    <a:gd name="T23" fmla="*/ 13 h 157"/>
                    <a:gd name="T24" fmla="*/ 8 w 8"/>
                    <a:gd name="T25" fmla="*/ 13 h 157"/>
                    <a:gd name="T26" fmla="*/ 8 w 8"/>
                    <a:gd name="T27" fmla="*/ 15 h 157"/>
                    <a:gd name="T28" fmla="*/ 8 w 8"/>
                    <a:gd name="T29" fmla="*/ 15 h 157"/>
                    <a:gd name="T30" fmla="*/ 0 w 8"/>
                    <a:gd name="T31" fmla="*/ 15 h 157"/>
                    <a:gd name="T32" fmla="*/ 8 w 8"/>
                    <a:gd name="T33" fmla="*/ 16 h 15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8"/>
                    <a:gd name="T52" fmla="*/ 0 h 157"/>
                    <a:gd name="T53" fmla="*/ 8 w 8"/>
                    <a:gd name="T54" fmla="*/ 157 h 15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8" h="157">
                      <a:moveTo>
                        <a:pt x="4" y="0"/>
                      </a:moveTo>
                      <a:lnTo>
                        <a:pt x="0" y="14"/>
                      </a:lnTo>
                      <a:lnTo>
                        <a:pt x="4" y="28"/>
                      </a:lnTo>
                      <a:lnTo>
                        <a:pt x="8" y="38"/>
                      </a:lnTo>
                      <a:lnTo>
                        <a:pt x="4" y="47"/>
                      </a:lnTo>
                      <a:lnTo>
                        <a:pt x="0" y="57"/>
                      </a:lnTo>
                      <a:lnTo>
                        <a:pt x="4" y="66"/>
                      </a:lnTo>
                      <a:lnTo>
                        <a:pt x="8" y="76"/>
                      </a:lnTo>
                      <a:lnTo>
                        <a:pt x="8" y="90"/>
                      </a:lnTo>
                      <a:lnTo>
                        <a:pt x="4" y="104"/>
                      </a:lnTo>
                      <a:lnTo>
                        <a:pt x="4" y="114"/>
                      </a:lnTo>
                      <a:lnTo>
                        <a:pt x="8" y="123"/>
                      </a:lnTo>
                      <a:lnTo>
                        <a:pt x="8" y="133"/>
                      </a:lnTo>
                      <a:lnTo>
                        <a:pt x="8" y="142"/>
                      </a:lnTo>
                      <a:lnTo>
                        <a:pt x="8" y="152"/>
                      </a:lnTo>
                      <a:lnTo>
                        <a:pt x="0" y="152"/>
                      </a:lnTo>
                      <a:lnTo>
                        <a:pt x="8" y="157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784" name="Freeform 887"/>
                <p:cNvSpPr>
                  <a:spLocks/>
                </p:cNvSpPr>
                <p:nvPr/>
              </p:nvSpPr>
              <p:spPr bwMode="auto">
                <a:xfrm rot="-1000159">
                  <a:off x="3774" y="2849"/>
                  <a:ext cx="16" cy="106"/>
                </a:xfrm>
                <a:custGeom>
                  <a:avLst/>
                  <a:gdLst>
                    <a:gd name="T0" fmla="*/ 0 w 17"/>
                    <a:gd name="T1" fmla="*/ 0 h 167"/>
                    <a:gd name="T2" fmla="*/ 0 w 17"/>
                    <a:gd name="T3" fmla="*/ 3 h 167"/>
                    <a:gd name="T4" fmla="*/ 0 w 17"/>
                    <a:gd name="T5" fmla="*/ 4 h 167"/>
                    <a:gd name="T6" fmla="*/ 8 w 17"/>
                    <a:gd name="T7" fmla="*/ 4 h 167"/>
                    <a:gd name="T8" fmla="*/ 8 w 17"/>
                    <a:gd name="T9" fmla="*/ 5 h 167"/>
                    <a:gd name="T10" fmla="*/ 8 w 17"/>
                    <a:gd name="T11" fmla="*/ 6 h 167"/>
                    <a:gd name="T12" fmla="*/ 8 w 17"/>
                    <a:gd name="T13" fmla="*/ 7 h 167"/>
                    <a:gd name="T14" fmla="*/ 8 w 17"/>
                    <a:gd name="T15" fmla="*/ 8 h 167"/>
                    <a:gd name="T16" fmla="*/ 8 w 17"/>
                    <a:gd name="T17" fmla="*/ 10 h 167"/>
                    <a:gd name="T18" fmla="*/ 8 w 17"/>
                    <a:gd name="T19" fmla="*/ 10 h 167"/>
                    <a:gd name="T20" fmla="*/ 8 w 17"/>
                    <a:gd name="T21" fmla="*/ 11 h 167"/>
                    <a:gd name="T22" fmla="*/ 8 w 17"/>
                    <a:gd name="T23" fmla="*/ 13 h 167"/>
                    <a:gd name="T24" fmla="*/ 12 w 17"/>
                    <a:gd name="T25" fmla="*/ 14 h 167"/>
                    <a:gd name="T26" fmla="*/ 12 w 17"/>
                    <a:gd name="T27" fmla="*/ 15 h 167"/>
                    <a:gd name="T28" fmla="*/ 8 w 17"/>
                    <a:gd name="T29" fmla="*/ 16 h 167"/>
                    <a:gd name="T30" fmla="*/ 8 w 17"/>
                    <a:gd name="T31" fmla="*/ 17 h 167"/>
                    <a:gd name="T32" fmla="*/ 8 w 17"/>
                    <a:gd name="T33" fmla="*/ 17 h 16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7"/>
                    <a:gd name="T52" fmla="*/ 0 h 167"/>
                    <a:gd name="T53" fmla="*/ 17 w 17"/>
                    <a:gd name="T54" fmla="*/ 167 h 16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7" h="167">
                      <a:moveTo>
                        <a:pt x="0" y="0"/>
                      </a:moveTo>
                      <a:lnTo>
                        <a:pt x="0" y="24"/>
                      </a:lnTo>
                      <a:lnTo>
                        <a:pt x="0" y="34"/>
                      </a:lnTo>
                      <a:lnTo>
                        <a:pt x="8" y="38"/>
                      </a:lnTo>
                      <a:lnTo>
                        <a:pt x="12" y="48"/>
                      </a:lnTo>
                      <a:lnTo>
                        <a:pt x="8" y="62"/>
                      </a:lnTo>
                      <a:lnTo>
                        <a:pt x="8" y="72"/>
                      </a:lnTo>
                      <a:lnTo>
                        <a:pt x="12" y="81"/>
                      </a:lnTo>
                      <a:lnTo>
                        <a:pt x="12" y="91"/>
                      </a:lnTo>
                      <a:lnTo>
                        <a:pt x="12" y="100"/>
                      </a:lnTo>
                      <a:lnTo>
                        <a:pt x="12" y="110"/>
                      </a:lnTo>
                      <a:lnTo>
                        <a:pt x="12" y="124"/>
                      </a:lnTo>
                      <a:lnTo>
                        <a:pt x="17" y="134"/>
                      </a:lnTo>
                      <a:lnTo>
                        <a:pt x="17" y="143"/>
                      </a:lnTo>
                      <a:lnTo>
                        <a:pt x="12" y="153"/>
                      </a:lnTo>
                      <a:lnTo>
                        <a:pt x="12" y="162"/>
                      </a:lnTo>
                      <a:lnTo>
                        <a:pt x="12" y="167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785" name="Freeform 888"/>
                <p:cNvSpPr>
                  <a:spLocks/>
                </p:cNvSpPr>
                <p:nvPr/>
              </p:nvSpPr>
              <p:spPr bwMode="auto">
                <a:xfrm rot="-1000159">
                  <a:off x="3693" y="2873"/>
                  <a:ext cx="8" cy="99"/>
                </a:xfrm>
                <a:custGeom>
                  <a:avLst/>
                  <a:gdLst>
                    <a:gd name="T0" fmla="*/ 4 w 9"/>
                    <a:gd name="T1" fmla="*/ 0 h 157"/>
                    <a:gd name="T2" fmla="*/ 0 w 9"/>
                    <a:gd name="T3" fmla="*/ 2 h 157"/>
                    <a:gd name="T4" fmla="*/ 4 w 9"/>
                    <a:gd name="T5" fmla="*/ 3 h 157"/>
                    <a:gd name="T6" fmla="*/ 4 w 9"/>
                    <a:gd name="T7" fmla="*/ 4 h 157"/>
                    <a:gd name="T8" fmla="*/ 4 w 9"/>
                    <a:gd name="T9" fmla="*/ 5 h 157"/>
                    <a:gd name="T10" fmla="*/ 0 w 9"/>
                    <a:gd name="T11" fmla="*/ 6 h 157"/>
                    <a:gd name="T12" fmla="*/ 4 w 9"/>
                    <a:gd name="T13" fmla="*/ 6 h 157"/>
                    <a:gd name="T14" fmla="*/ 4 w 9"/>
                    <a:gd name="T15" fmla="*/ 8 h 157"/>
                    <a:gd name="T16" fmla="*/ 4 w 9"/>
                    <a:gd name="T17" fmla="*/ 9 h 157"/>
                    <a:gd name="T18" fmla="*/ 4 w 9"/>
                    <a:gd name="T19" fmla="*/ 10 h 157"/>
                    <a:gd name="T20" fmla="*/ 4 w 9"/>
                    <a:gd name="T21" fmla="*/ 11 h 157"/>
                    <a:gd name="T22" fmla="*/ 4 w 9"/>
                    <a:gd name="T23" fmla="*/ 13 h 157"/>
                    <a:gd name="T24" fmla="*/ 4 w 9"/>
                    <a:gd name="T25" fmla="*/ 13 h 157"/>
                    <a:gd name="T26" fmla="*/ 4 w 9"/>
                    <a:gd name="T27" fmla="*/ 15 h 157"/>
                    <a:gd name="T28" fmla="*/ 4 w 9"/>
                    <a:gd name="T29" fmla="*/ 15 h 157"/>
                    <a:gd name="T30" fmla="*/ 0 w 9"/>
                    <a:gd name="T31" fmla="*/ 15 h 157"/>
                    <a:gd name="T32" fmla="*/ 4 w 9"/>
                    <a:gd name="T33" fmla="*/ 16 h 15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9"/>
                    <a:gd name="T52" fmla="*/ 0 h 157"/>
                    <a:gd name="T53" fmla="*/ 9 w 9"/>
                    <a:gd name="T54" fmla="*/ 157 h 15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9" h="157">
                      <a:moveTo>
                        <a:pt x="5" y="0"/>
                      </a:moveTo>
                      <a:lnTo>
                        <a:pt x="0" y="14"/>
                      </a:lnTo>
                      <a:lnTo>
                        <a:pt x="5" y="28"/>
                      </a:lnTo>
                      <a:lnTo>
                        <a:pt x="9" y="38"/>
                      </a:lnTo>
                      <a:lnTo>
                        <a:pt x="5" y="47"/>
                      </a:lnTo>
                      <a:lnTo>
                        <a:pt x="0" y="57"/>
                      </a:lnTo>
                      <a:lnTo>
                        <a:pt x="5" y="66"/>
                      </a:lnTo>
                      <a:lnTo>
                        <a:pt x="9" y="76"/>
                      </a:lnTo>
                      <a:lnTo>
                        <a:pt x="9" y="90"/>
                      </a:lnTo>
                      <a:lnTo>
                        <a:pt x="5" y="104"/>
                      </a:lnTo>
                      <a:lnTo>
                        <a:pt x="5" y="114"/>
                      </a:lnTo>
                      <a:lnTo>
                        <a:pt x="9" y="123"/>
                      </a:lnTo>
                      <a:lnTo>
                        <a:pt x="9" y="133"/>
                      </a:lnTo>
                      <a:lnTo>
                        <a:pt x="9" y="142"/>
                      </a:lnTo>
                      <a:lnTo>
                        <a:pt x="9" y="152"/>
                      </a:lnTo>
                      <a:lnTo>
                        <a:pt x="0" y="152"/>
                      </a:lnTo>
                      <a:lnTo>
                        <a:pt x="9" y="157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786" name="Freeform 889"/>
                <p:cNvSpPr>
                  <a:spLocks/>
                </p:cNvSpPr>
                <p:nvPr/>
              </p:nvSpPr>
              <p:spPr bwMode="auto">
                <a:xfrm rot="-1000159">
                  <a:off x="3722" y="2865"/>
                  <a:ext cx="17" cy="106"/>
                </a:xfrm>
                <a:custGeom>
                  <a:avLst/>
                  <a:gdLst>
                    <a:gd name="T0" fmla="*/ 0 w 17"/>
                    <a:gd name="T1" fmla="*/ 0 h 167"/>
                    <a:gd name="T2" fmla="*/ 0 w 17"/>
                    <a:gd name="T3" fmla="*/ 3 h 167"/>
                    <a:gd name="T4" fmla="*/ 0 w 17"/>
                    <a:gd name="T5" fmla="*/ 4 h 167"/>
                    <a:gd name="T6" fmla="*/ 9 w 17"/>
                    <a:gd name="T7" fmla="*/ 4 h 167"/>
                    <a:gd name="T8" fmla="*/ 13 w 17"/>
                    <a:gd name="T9" fmla="*/ 5 h 167"/>
                    <a:gd name="T10" fmla="*/ 9 w 17"/>
                    <a:gd name="T11" fmla="*/ 6 h 167"/>
                    <a:gd name="T12" fmla="*/ 9 w 17"/>
                    <a:gd name="T13" fmla="*/ 7 h 167"/>
                    <a:gd name="T14" fmla="*/ 13 w 17"/>
                    <a:gd name="T15" fmla="*/ 8 h 167"/>
                    <a:gd name="T16" fmla="*/ 13 w 17"/>
                    <a:gd name="T17" fmla="*/ 10 h 167"/>
                    <a:gd name="T18" fmla="*/ 13 w 17"/>
                    <a:gd name="T19" fmla="*/ 10 h 167"/>
                    <a:gd name="T20" fmla="*/ 13 w 17"/>
                    <a:gd name="T21" fmla="*/ 11 h 167"/>
                    <a:gd name="T22" fmla="*/ 13 w 17"/>
                    <a:gd name="T23" fmla="*/ 13 h 167"/>
                    <a:gd name="T24" fmla="*/ 17 w 17"/>
                    <a:gd name="T25" fmla="*/ 14 h 167"/>
                    <a:gd name="T26" fmla="*/ 17 w 17"/>
                    <a:gd name="T27" fmla="*/ 15 h 167"/>
                    <a:gd name="T28" fmla="*/ 13 w 17"/>
                    <a:gd name="T29" fmla="*/ 16 h 167"/>
                    <a:gd name="T30" fmla="*/ 13 w 17"/>
                    <a:gd name="T31" fmla="*/ 17 h 167"/>
                    <a:gd name="T32" fmla="*/ 13 w 17"/>
                    <a:gd name="T33" fmla="*/ 17 h 16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7"/>
                    <a:gd name="T52" fmla="*/ 0 h 167"/>
                    <a:gd name="T53" fmla="*/ 17 w 17"/>
                    <a:gd name="T54" fmla="*/ 167 h 16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7" h="167">
                      <a:moveTo>
                        <a:pt x="0" y="0"/>
                      </a:moveTo>
                      <a:lnTo>
                        <a:pt x="0" y="24"/>
                      </a:lnTo>
                      <a:lnTo>
                        <a:pt x="0" y="34"/>
                      </a:lnTo>
                      <a:lnTo>
                        <a:pt x="9" y="38"/>
                      </a:lnTo>
                      <a:lnTo>
                        <a:pt x="13" y="48"/>
                      </a:lnTo>
                      <a:lnTo>
                        <a:pt x="9" y="62"/>
                      </a:lnTo>
                      <a:lnTo>
                        <a:pt x="9" y="72"/>
                      </a:lnTo>
                      <a:lnTo>
                        <a:pt x="13" y="81"/>
                      </a:lnTo>
                      <a:lnTo>
                        <a:pt x="13" y="91"/>
                      </a:lnTo>
                      <a:lnTo>
                        <a:pt x="13" y="100"/>
                      </a:lnTo>
                      <a:lnTo>
                        <a:pt x="13" y="110"/>
                      </a:lnTo>
                      <a:lnTo>
                        <a:pt x="13" y="124"/>
                      </a:lnTo>
                      <a:lnTo>
                        <a:pt x="17" y="134"/>
                      </a:lnTo>
                      <a:lnTo>
                        <a:pt x="17" y="143"/>
                      </a:lnTo>
                      <a:lnTo>
                        <a:pt x="13" y="153"/>
                      </a:lnTo>
                      <a:lnTo>
                        <a:pt x="13" y="162"/>
                      </a:lnTo>
                      <a:lnTo>
                        <a:pt x="13" y="167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787" name="Freeform 890"/>
                <p:cNvSpPr>
                  <a:spLocks/>
                </p:cNvSpPr>
                <p:nvPr/>
              </p:nvSpPr>
              <p:spPr bwMode="auto">
                <a:xfrm rot="-1000159">
                  <a:off x="3638" y="2891"/>
                  <a:ext cx="8" cy="100"/>
                </a:xfrm>
                <a:custGeom>
                  <a:avLst/>
                  <a:gdLst>
                    <a:gd name="T0" fmla="*/ 4 w 8"/>
                    <a:gd name="T1" fmla="*/ 0 h 157"/>
                    <a:gd name="T2" fmla="*/ 0 w 8"/>
                    <a:gd name="T3" fmla="*/ 2 h 157"/>
                    <a:gd name="T4" fmla="*/ 4 w 8"/>
                    <a:gd name="T5" fmla="*/ 3 h 157"/>
                    <a:gd name="T6" fmla="*/ 8 w 8"/>
                    <a:gd name="T7" fmla="*/ 4 h 157"/>
                    <a:gd name="T8" fmla="*/ 4 w 8"/>
                    <a:gd name="T9" fmla="*/ 5 h 157"/>
                    <a:gd name="T10" fmla="*/ 0 w 8"/>
                    <a:gd name="T11" fmla="*/ 6 h 157"/>
                    <a:gd name="T12" fmla="*/ 4 w 8"/>
                    <a:gd name="T13" fmla="*/ 7 h 157"/>
                    <a:gd name="T14" fmla="*/ 8 w 8"/>
                    <a:gd name="T15" fmla="*/ 8 h 157"/>
                    <a:gd name="T16" fmla="*/ 8 w 8"/>
                    <a:gd name="T17" fmla="*/ 10 h 157"/>
                    <a:gd name="T18" fmla="*/ 4 w 8"/>
                    <a:gd name="T19" fmla="*/ 11 h 157"/>
                    <a:gd name="T20" fmla="*/ 4 w 8"/>
                    <a:gd name="T21" fmla="*/ 11 h 157"/>
                    <a:gd name="T22" fmla="*/ 8 w 8"/>
                    <a:gd name="T23" fmla="*/ 13 h 157"/>
                    <a:gd name="T24" fmla="*/ 8 w 8"/>
                    <a:gd name="T25" fmla="*/ 14 h 157"/>
                    <a:gd name="T26" fmla="*/ 8 w 8"/>
                    <a:gd name="T27" fmla="*/ 15 h 157"/>
                    <a:gd name="T28" fmla="*/ 8 w 8"/>
                    <a:gd name="T29" fmla="*/ 16 h 157"/>
                    <a:gd name="T30" fmla="*/ 0 w 8"/>
                    <a:gd name="T31" fmla="*/ 16 h 157"/>
                    <a:gd name="T32" fmla="*/ 8 w 8"/>
                    <a:gd name="T33" fmla="*/ 17 h 15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8"/>
                    <a:gd name="T52" fmla="*/ 0 h 157"/>
                    <a:gd name="T53" fmla="*/ 8 w 8"/>
                    <a:gd name="T54" fmla="*/ 157 h 15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8" h="157">
                      <a:moveTo>
                        <a:pt x="4" y="0"/>
                      </a:moveTo>
                      <a:lnTo>
                        <a:pt x="0" y="15"/>
                      </a:lnTo>
                      <a:lnTo>
                        <a:pt x="4" y="29"/>
                      </a:lnTo>
                      <a:lnTo>
                        <a:pt x="8" y="38"/>
                      </a:lnTo>
                      <a:lnTo>
                        <a:pt x="4" y="48"/>
                      </a:lnTo>
                      <a:lnTo>
                        <a:pt x="0" y="57"/>
                      </a:lnTo>
                      <a:lnTo>
                        <a:pt x="4" y="67"/>
                      </a:lnTo>
                      <a:lnTo>
                        <a:pt x="8" y="77"/>
                      </a:lnTo>
                      <a:lnTo>
                        <a:pt x="8" y="91"/>
                      </a:lnTo>
                      <a:lnTo>
                        <a:pt x="4" y="105"/>
                      </a:lnTo>
                      <a:lnTo>
                        <a:pt x="4" y="115"/>
                      </a:lnTo>
                      <a:lnTo>
                        <a:pt x="8" y="124"/>
                      </a:lnTo>
                      <a:lnTo>
                        <a:pt x="8" y="134"/>
                      </a:lnTo>
                      <a:lnTo>
                        <a:pt x="8" y="143"/>
                      </a:lnTo>
                      <a:lnTo>
                        <a:pt x="8" y="153"/>
                      </a:lnTo>
                      <a:lnTo>
                        <a:pt x="0" y="153"/>
                      </a:lnTo>
                      <a:lnTo>
                        <a:pt x="8" y="157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788" name="Freeform 891"/>
                <p:cNvSpPr>
                  <a:spLocks/>
                </p:cNvSpPr>
                <p:nvPr/>
              </p:nvSpPr>
              <p:spPr bwMode="auto">
                <a:xfrm rot="-1000159">
                  <a:off x="3668" y="2884"/>
                  <a:ext cx="16" cy="106"/>
                </a:xfrm>
                <a:custGeom>
                  <a:avLst/>
                  <a:gdLst>
                    <a:gd name="T0" fmla="*/ 0 w 17"/>
                    <a:gd name="T1" fmla="*/ 0 h 167"/>
                    <a:gd name="T2" fmla="*/ 0 w 17"/>
                    <a:gd name="T3" fmla="*/ 3 h 167"/>
                    <a:gd name="T4" fmla="*/ 0 w 17"/>
                    <a:gd name="T5" fmla="*/ 3 h 167"/>
                    <a:gd name="T6" fmla="*/ 8 w 17"/>
                    <a:gd name="T7" fmla="*/ 4 h 167"/>
                    <a:gd name="T8" fmla="*/ 8 w 17"/>
                    <a:gd name="T9" fmla="*/ 5 h 167"/>
                    <a:gd name="T10" fmla="*/ 8 w 17"/>
                    <a:gd name="T11" fmla="*/ 6 h 167"/>
                    <a:gd name="T12" fmla="*/ 8 w 17"/>
                    <a:gd name="T13" fmla="*/ 7 h 167"/>
                    <a:gd name="T14" fmla="*/ 8 w 17"/>
                    <a:gd name="T15" fmla="*/ 8 h 167"/>
                    <a:gd name="T16" fmla="*/ 8 w 17"/>
                    <a:gd name="T17" fmla="*/ 10 h 167"/>
                    <a:gd name="T18" fmla="*/ 8 w 17"/>
                    <a:gd name="T19" fmla="*/ 10 h 167"/>
                    <a:gd name="T20" fmla="*/ 8 w 17"/>
                    <a:gd name="T21" fmla="*/ 11 h 167"/>
                    <a:gd name="T22" fmla="*/ 8 w 17"/>
                    <a:gd name="T23" fmla="*/ 13 h 167"/>
                    <a:gd name="T24" fmla="*/ 12 w 17"/>
                    <a:gd name="T25" fmla="*/ 14 h 167"/>
                    <a:gd name="T26" fmla="*/ 12 w 17"/>
                    <a:gd name="T27" fmla="*/ 15 h 167"/>
                    <a:gd name="T28" fmla="*/ 8 w 17"/>
                    <a:gd name="T29" fmla="*/ 16 h 167"/>
                    <a:gd name="T30" fmla="*/ 8 w 17"/>
                    <a:gd name="T31" fmla="*/ 17 h 167"/>
                    <a:gd name="T32" fmla="*/ 8 w 17"/>
                    <a:gd name="T33" fmla="*/ 17 h 16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7"/>
                    <a:gd name="T52" fmla="*/ 0 h 167"/>
                    <a:gd name="T53" fmla="*/ 17 w 17"/>
                    <a:gd name="T54" fmla="*/ 167 h 16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7" h="167">
                      <a:moveTo>
                        <a:pt x="0" y="0"/>
                      </a:moveTo>
                      <a:lnTo>
                        <a:pt x="0" y="24"/>
                      </a:lnTo>
                      <a:lnTo>
                        <a:pt x="0" y="33"/>
                      </a:lnTo>
                      <a:lnTo>
                        <a:pt x="8" y="38"/>
                      </a:lnTo>
                      <a:lnTo>
                        <a:pt x="12" y="48"/>
                      </a:lnTo>
                      <a:lnTo>
                        <a:pt x="8" y="62"/>
                      </a:lnTo>
                      <a:lnTo>
                        <a:pt x="8" y="72"/>
                      </a:lnTo>
                      <a:lnTo>
                        <a:pt x="12" y="81"/>
                      </a:lnTo>
                      <a:lnTo>
                        <a:pt x="12" y="91"/>
                      </a:lnTo>
                      <a:lnTo>
                        <a:pt x="12" y="100"/>
                      </a:lnTo>
                      <a:lnTo>
                        <a:pt x="12" y="110"/>
                      </a:lnTo>
                      <a:lnTo>
                        <a:pt x="12" y="124"/>
                      </a:lnTo>
                      <a:lnTo>
                        <a:pt x="17" y="133"/>
                      </a:lnTo>
                      <a:lnTo>
                        <a:pt x="17" y="143"/>
                      </a:lnTo>
                      <a:lnTo>
                        <a:pt x="12" y="152"/>
                      </a:lnTo>
                      <a:lnTo>
                        <a:pt x="12" y="162"/>
                      </a:lnTo>
                      <a:lnTo>
                        <a:pt x="12" y="167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789" name="Oval 892"/>
                <p:cNvSpPr>
                  <a:spLocks noChangeArrowheads="1"/>
                </p:cNvSpPr>
                <p:nvPr/>
              </p:nvSpPr>
              <p:spPr bwMode="auto">
                <a:xfrm rot="-1000159">
                  <a:off x="3775" y="3002"/>
                  <a:ext cx="44" cy="29"/>
                </a:xfrm>
                <a:prstGeom prst="ellipse">
                  <a:avLst/>
                </a:prstGeom>
                <a:solidFill>
                  <a:srgbClr val="FF0000"/>
                </a:solidFill>
                <a:ln w="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790" name="Freeform 893"/>
                <p:cNvSpPr>
                  <a:spLocks/>
                </p:cNvSpPr>
                <p:nvPr/>
              </p:nvSpPr>
              <p:spPr bwMode="auto">
                <a:xfrm rot="-1000159">
                  <a:off x="3761" y="2912"/>
                  <a:ext cx="8" cy="100"/>
                </a:xfrm>
                <a:custGeom>
                  <a:avLst/>
                  <a:gdLst>
                    <a:gd name="T0" fmla="*/ 4 w 8"/>
                    <a:gd name="T1" fmla="*/ 17 h 157"/>
                    <a:gd name="T2" fmla="*/ 0 w 8"/>
                    <a:gd name="T3" fmla="*/ 15 h 157"/>
                    <a:gd name="T4" fmla="*/ 4 w 8"/>
                    <a:gd name="T5" fmla="*/ 13 h 157"/>
                    <a:gd name="T6" fmla="*/ 8 w 8"/>
                    <a:gd name="T7" fmla="*/ 13 h 157"/>
                    <a:gd name="T8" fmla="*/ 4 w 8"/>
                    <a:gd name="T9" fmla="*/ 11 h 157"/>
                    <a:gd name="T10" fmla="*/ 0 w 8"/>
                    <a:gd name="T11" fmla="*/ 11 h 157"/>
                    <a:gd name="T12" fmla="*/ 4 w 8"/>
                    <a:gd name="T13" fmla="*/ 10 h 157"/>
                    <a:gd name="T14" fmla="*/ 8 w 8"/>
                    <a:gd name="T15" fmla="*/ 8 h 157"/>
                    <a:gd name="T16" fmla="*/ 8 w 8"/>
                    <a:gd name="T17" fmla="*/ 7 h 157"/>
                    <a:gd name="T18" fmla="*/ 4 w 8"/>
                    <a:gd name="T19" fmla="*/ 5 h 157"/>
                    <a:gd name="T20" fmla="*/ 4 w 8"/>
                    <a:gd name="T21" fmla="*/ 4 h 157"/>
                    <a:gd name="T22" fmla="*/ 8 w 8"/>
                    <a:gd name="T23" fmla="*/ 3 h 157"/>
                    <a:gd name="T24" fmla="*/ 8 w 8"/>
                    <a:gd name="T25" fmla="*/ 3 h 157"/>
                    <a:gd name="T26" fmla="*/ 8 w 8"/>
                    <a:gd name="T27" fmla="*/ 2 h 157"/>
                    <a:gd name="T28" fmla="*/ 8 w 8"/>
                    <a:gd name="T29" fmla="*/ 1 h 157"/>
                    <a:gd name="T30" fmla="*/ 0 w 8"/>
                    <a:gd name="T31" fmla="*/ 1 h 157"/>
                    <a:gd name="T32" fmla="*/ 8 w 8"/>
                    <a:gd name="T33" fmla="*/ 0 h 15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8"/>
                    <a:gd name="T52" fmla="*/ 0 h 157"/>
                    <a:gd name="T53" fmla="*/ 8 w 8"/>
                    <a:gd name="T54" fmla="*/ 157 h 15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8" h="157">
                      <a:moveTo>
                        <a:pt x="4" y="157"/>
                      </a:moveTo>
                      <a:lnTo>
                        <a:pt x="0" y="143"/>
                      </a:lnTo>
                      <a:lnTo>
                        <a:pt x="4" y="129"/>
                      </a:lnTo>
                      <a:lnTo>
                        <a:pt x="8" y="119"/>
                      </a:lnTo>
                      <a:lnTo>
                        <a:pt x="4" y="110"/>
                      </a:lnTo>
                      <a:lnTo>
                        <a:pt x="0" y="100"/>
                      </a:lnTo>
                      <a:lnTo>
                        <a:pt x="4" y="91"/>
                      </a:lnTo>
                      <a:lnTo>
                        <a:pt x="8" y="81"/>
                      </a:lnTo>
                      <a:lnTo>
                        <a:pt x="8" y="67"/>
                      </a:lnTo>
                      <a:lnTo>
                        <a:pt x="4" y="52"/>
                      </a:lnTo>
                      <a:lnTo>
                        <a:pt x="4" y="43"/>
                      </a:lnTo>
                      <a:lnTo>
                        <a:pt x="8" y="33"/>
                      </a:lnTo>
                      <a:lnTo>
                        <a:pt x="8" y="24"/>
                      </a:lnTo>
                      <a:lnTo>
                        <a:pt x="8" y="14"/>
                      </a:lnTo>
                      <a:lnTo>
                        <a:pt x="8" y="5"/>
                      </a:lnTo>
                      <a:lnTo>
                        <a:pt x="0" y="5"/>
                      </a:lnTo>
                      <a:lnTo>
                        <a:pt x="8" y="0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791" name="Freeform 894"/>
                <p:cNvSpPr>
                  <a:spLocks/>
                </p:cNvSpPr>
                <p:nvPr/>
              </p:nvSpPr>
              <p:spPr bwMode="auto">
                <a:xfrm rot="-1000159">
                  <a:off x="3788" y="2893"/>
                  <a:ext cx="16" cy="106"/>
                </a:xfrm>
                <a:custGeom>
                  <a:avLst/>
                  <a:gdLst>
                    <a:gd name="T0" fmla="*/ 0 w 17"/>
                    <a:gd name="T1" fmla="*/ 17 h 166"/>
                    <a:gd name="T2" fmla="*/ 0 w 17"/>
                    <a:gd name="T3" fmla="*/ 15 h 166"/>
                    <a:gd name="T4" fmla="*/ 0 w 17"/>
                    <a:gd name="T5" fmla="*/ 14 h 166"/>
                    <a:gd name="T6" fmla="*/ 8 w 17"/>
                    <a:gd name="T7" fmla="*/ 13 h 166"/>
                    <a:gd name="T8" fmla="*/ 8 w 17"/>
                    <a:gd name="T9" fmla="*/ 13 h 166"/>
                    <a:gd name="T10" fmla="*/ 8 w 17"/>
                    <a:gd name="T11" fmla="*/ 11 h 166"/>
                    <a:gd name="T12" fmla="*/ 8 w 17"/>
                    <a:gd name="T13" fmla="*/ 10 h 166"/>
                    <a:gd name="T14" fmla="*/ 8 w 17"/>
                    <a:gd name="T15" fmla="*/ 9 h 166"/>
                    <a:gd name="T16" fmla="*/ 8 w 17"/>
                    <a:gd name="T17" fmla="*/ 8 h 166"/>
                    <a:gd name="T18" fmla="*/ 8 w 17"/>
                    <a:gd name="T19" fmla="*/ 7 h 166"/>
                    <a:gd name="T20" fmla="*/ 8 w 17"/>
                    <a:gd name="T21" fmla="*/ 6 h 166"/>
                    <a:gd name="T22" fmla="*/ 8 w 17"/>
                    <a:gd name="T23" fmla="*/ 4 h 166"/>
                    <a:gd name="T24" fmla="*/ 12 w 17"/>
                    <a:gd name="T25" fmla="*/ 3 h 166"/>
                    <a:gd name="T26" fmla="*/ 12 w 17"/>
                    <a:gd name="T27" fmla="*/ 3 h 166"/>
                    <a:gd name="T28" fmla="*/ 8 w 17"/>
                    <a:gd name="T29" fmla="*/ 2 h 166"/>
                    <a:gd name="T30" fmla="*/ 8 w 17"/>
                    <a:gd name="T31" fmla="*/ 1 h 166"/>
                    <a:gd name="T32" fmla="*/ 8 w 17"/>
                    <a:gd name="T33" fmla="*/ 0 h 16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7"/>
                    <a:gd name="T52" fmla="*/ 0 h 166"/>
                    <a:gd name="T53" fmla="*/ 17 w 17"/>
                    <a:gd name="T54" fmla="*/ 166 h 16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7" h="166">
                      <a:moveTo>
                        <a:pt x="0" y="166"/>
                      </a:moveTo>
                      <a:lnTo>
                        <a:pt x="0" y="143"/>
                      </a:lnTo>
                      <a:lnTo>
                        <a:pt x="0" y="133"/>
                      </a:lnTo>
                      <a:lnTo>
                        <a:pt x="8" y="128"/>
                      </a:lnTo>
                      <a:lnTo>
                        <a:pt x="12" y="119"/>
                      </a:lnTo>
                      <a:lnTo>
                        <a:pt x="8" y="105"/>
                      </a:lnTo>
                      <a:lnTo>
                        <a:pt x="8" y="95"/>
                      </a:lnTo>
                      <a:lnTo>
                        <a:pt x="12" y="85"/>
                      </a:lnTo>
                      <a:lnTo>
                        <a:pt x="12" y="76"/>
                      </a:lnTo>
                      <a:lnTo>
                        <a:pt x="12" y="66"/>
                      </a:lnTo>
                      <a:lnTo>
                        <a:pt x="12" y="57"/>
                      </a:lnTo>
                      <a:lnTo>
                        <a:pt x="12" y="43"/>
                      </a:lnTo>
                      <a:lnTo>
                        <a:pt x="17" y="33"/>
                      </a:lnTo>
                      <a:lnTo>
                        <a:pt x="17" y="24"/>
                      </a:lnTo>
                      <a:lnTo>
                        <a:pt x="12" y="14"/>
                      </a:lnTo>
                      <a:lnTo>
                        <a:pt x="12" y="5"/>
                      </a:lnTo>
                      <a:lnTo>
                        <a:pt x="12" y="0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792" name="Oval 895"/>
                <p:cNvSpPr>
                  <a:spLocks noChangeArrowheads="1"/>
                </p:cNvSpPr>
                <p:nvPr/>
              </p:nvSpPr>
              <p:spPr bwMode="auto">
                <a:xfrm rot="-1000159">
                  <a:off x="3722" y="3017"/>
                  <a:ext cx="45" cy="29"/>
                </a:xfrm>
                <a:prstGeom prst="ellipse">
                  <a:avLst/>
                </a:prstGeom>
                <a:solidFill>
                  <a:srgbClr val="FF0000"/>
                </a:solidFill>
                <a:ln w="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793" name="Freeform 896"/>
                <p:cNvSpPr>
                  <a:spLocks/>
                </p:cNvSpPr>
                <p:nvPr/>
              </p:nvSpPr>
              <p:spPr bwMode="auto">
                <a:xfrm rot="-1000159">
                  <a:off x="3709" y="2927"/>
                  <a:ext cx="8" cy="100"/>
                </a:xfrm>
                <a:custGeom>
                  <a:avLst/>
                  <a:gdLst>
                    <a:gd name="T0" fmla="*/ 4 w 9"/>
                    <a:gd name="T1" fmla="*/ 17 h 157"/>
                    <a:gd name="T2" fmla="*/ 0 w 9"/>
                    <a:gd name="T3" fmla="*/ 15 h 157"/>
                    <a:gd name="T4" fmla="*/ 4 w 9"/>
                    <a:gd name="T5" fmla="*/ 13 h 157"/>
                    <a:gd name="T6" fmla="*/ 4 w 9"/>
                    <a:gd name="T7" fmla="*/ 13 h 157"/>
                    <a:gd name="T8" fmla="*/ 4 w 9"/>
                    <a:gd name="T9" fmla="*/ 11 h 157"/>
                    <a:gd name="T10" fmla="*/ 0 w 9"/>
                    <a:gd name="T11" fmla="*/ 11 h 157"/>
                    <a:gd name="T12" fmla="*/ 4 w 9"/>
                    <a:gd name="T13" fmla="*/ 10 h 157"/>
                    <a:gd name="T14" fmla="*/ 4 w 9"/>
                    <a:gd name="T15" fmla="*/ 8 h 157"/>
                    <a:gd name="T16" fmla="*/ 4 w 9"/>
                    <a:gd name="T17" fmla="*/ 7 h 157"/>
                    <a:gd name="T18" fmla="*/ 4 w 9"/>
                    <a:gd name="T19" fmla="*/ 5 h 157"/>
                    <a:gd name="T20" fmla="*/ 4 w 9"/>
                    <a:gd name="T21" fmla="*/ 4 h 157"/>
                    <a:gd name="T22" fmla="*/ 4 w 9"/>
                    <a:gd name="T23" fmla="*/ 3 h 157"/>
                    <a:gd name="T24" fmla="*/ 4 w 9"/>
                    <a:gd name="T25" fmla="*/ 3 h 157"/>
                    <a:gd name="T26" fmla="*/ 4 w 9"/>
                    <a:gd name="T27" fmla="*/ 2 h 157"/>
                    <a:gd name="T28" fmla="*/ 4 w 9"/>
                    <a:gd name="T29" fmla="*/ 1 h 157"/>
                    <a:gd name="T30" fmla="*/ 0 w 9"/>
                    <a:gd name="T31" fmla="*/ 1 h 157"/>
                    <a:gd name="T32" fmla="*/ 4 w 9"/>
                    <a:gd name="T33" fmla="*/ 0 h 15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9"/>
                    <a:gd name="T52" fmla="*/ 0 h 157"/>
                    <a:gd name="T53" fmla="*/ 9 w 9"/>
                    <a:gd name="T54" fmla="*/ 157 h 15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9" h="157">
                      <a:moveTo>
                        <a:pt x="5" y="157"/>
                      </a:moveTo>
                      <a:lnTo>
                        <a:pt x="0" y="143"/>
                      </a:lnTo>
                      <a:lnTo>
                        <a:pt x="5" y="129"/>
                      </a:lnTo>
                      <a:lnTo>
                        <a:pt x="9" y="119"/>
                      </a:lnTo>
                      <a:lnTo>
                        <a:pt x="5" y="110"/>
                      </a:lnTo>
                      <a:lnTo>
                        <a:pt x="0" y="100"/>
                      </a:lnTo>
                      <a:lnTo>
                        <a:pt x="5" y="91"/>
                      </a:lnTo>
                      <a:lnTo>
                        <a:pt x="9" y="81"/>
                      </a:lnTo>
                      <a:lnTo>
                        <a:pt x="9" y="67"/>
                      </a:lnTo>
                      <a:lnTo>
                        <a:pt x="5" y="52"/>
                      </a:lnTo>
                      <a:lnTo>
                        <a:pt x="5" y="43"/>
                      </a:lnTo>
                      <a:lnTo>
                        <a:pt x="9" y="33"/>
                      </a:lnTo>
                      <a:lnTo>
                        <a:pt x="9" y="24"/>
                      </a:lnTo>
                      <a:lnTo>
                        <a:pt x="9" y="14"/>
                      </a:lnTo>
                      <a:lnTo>
                        <a:pt x="9" y="5"/>
                      </a:lnTo>
                      <a:lnTo>
                        <a:pt x="0" y="5"/>
                      </a:lnTo>
                      <a:lnTo>
                        <a:pt x="9" y="0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794" name="Freeform 897"/>
                <p:cNvSpPr>
                  <a:spLocks/>
                </p:cNvSpPr>
                <p:nvPr/>
              </p:nvSpPr>
              <p:spPr bwMode="auto">
                <a:xfrm rot="-1000159">
                  <a:off x="3735" y="2909"/>
                  <a:ext cx="17" cy="106"/>
                </a:xfrm>
                <a:custGeom>
                  <a:avLst/>
                  <a:gdLst>
                    <a:gd name="T0" fmla="*/ 0 w 17"/>
                    <a:gd name="T1" fmla="*/ 17 h 166"/>
                    <a:gd name="T2" fmla="*/ 0 w 17"/>
                    <a:gd name="T3" fmla="*/ 15 h 166"/>
                    <a:gd name="T4" fmla="*/ 0 w 17"/>
                    <a:gd name="T5" fmla="*/ 14 h 166"/>
                    <a:gd name="T6" fmla="*/ 9 w 17"/>
                    <a:gd name="T7" fmla="*/ 13 h 166"/>
                    <a:gd name="T8" fmla="*/ 13 w 17"/>
                    <a:gd name="T9" fmla="*/ 13 h 166"/>
                    <a:gd name="T10" fmla="*/ 9 w 17"/>
                    <a:gd name="T11" fmla="*/ 11 h 166"/>
                    <a:gd name="T12" fmla="*/ 9 w 17"/>
                    <a:gd name="T13" fmla="*/ 10 h 166"/>
                    <a:gd name="T14" fmla="*/ 13 w 17"/>
                    <a:gd name="T15" fmla="*/ 9 h 166"/>
                    <a:gd name="T16" fmla="*/ 13 w 17"/>
                    <a:gd name="T17" fmla="*/ 8 h 166"/>
                    <a:gd name="T18" fmla="*/ 13 w 17"/>
                    <a:gd name="T19" fmla="*/ 7 h 166"/>
                    <a:gd name="T20" fmla="*/ 13 w 17"/>
                    <a:gd name="T21" fmla="*/ 6 h 166"/>
                    <a:gd name="T22" fmla="*/ 13 w 17"/>
                    <a:gd name="T23" fmla="*/ 4 h 166"/>
                    <a:gd name="T24" fmla="*/ 17 w 17"/>
                    <a:gd name="T25" fmla="*/ 3 h 166"/>
                    <a:gd name="T26" fmla="*/ 17 w 17"/>
                    <a:gd name="T27" fmla="*/ 3 h 166"/>
                    <a:gd name="T28" fmla="*/ 13 w 17"/>
                    <a:gd name="T29" fmla="*/ 2 h 166"/>
                    <a:gd name="T30" fmla="*/ 13 w 17"/>
                    <a:gd name="T31" fmla="*/ 1 h 166"/>
                    <a:gd name="T32" fmla="*/ 13 w 17"/>
                    <a:gd name="T33" fmla="*/ 0 h 16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7"/>
                    <a:gd name="T52" fmla="*/ 0 h 166"/>
                    <a:gd name="T53" fmla="*/ 17 w 17"/>
                    <a:gd name="T54" fmla="*/ 166 h 16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7" h="166">
                      <a:moveTo>
                        <a:pt x="0" y="166"/>
                      </a:moveTo>
                      <a:lnTo>
                        <a:pt x="0" y="143"/>
                      </a:lnTo>
                      <a:lnTo>
                        <a:pt x="0" y="133"/>
                      </a:lnTo>
                      <a:lnTo>
                        <a:pt x="9" y="128"/>
                      </a:lnTo>
                      <a:lnTo>
                        <a:pt x="13" y="119"/>
                      </a:lnTo>
                      <a:lnTo>
                        <a:pt x="9" y="105"/>
                      </a:lnTo>
                      <a:lnTo>
                        <a:pt x="9" y="95"/>
                      </a:lnTo>
                      <a:lnTo>
                        <a:pt x="13" y="85"/>
                      </a:lnTo>
                      <a:lnTo>
                        <a:pt x="13" y="76"/>
                      </a:lnTo>
                      <a:lnTo>
                        <a:pt x="13" y="66"/>
                      </a:lnTo>
                      <a:lnTo>
                        <a:pt x="13" y="57"/>
                      </a:lnTo>
                      <a:lnTo>
                        <a:pt x="13" y="43"/>
                      </a:lnTo>
                      <a:lnTo>
                        <a:pt x="17" y="33"/>
                      </a:lnTo>
                      <a:lnTo>
                        <a:pt x="17" y="24"/>
                      </a:lnTo>
                      <a:lnTo>
                        <a:pt x="13" y="14"/>
                      </a:lnTo>
                      <a:lnTo>
                        <a:pt x="13" y="5"/>
                      </a:lnTo>
                      <a:lnTo>
                        <a:pt x="13" y="0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795" name="Oval 898"/>
                <p:cNvSpPr>
                  <a:spLocks noChangeArrowheads="1"/>
                </p:cNvSpPr>
                <p:nvPr/>
              </p:nvSpPr>
              <p:spPr bwMode="auto">
                <a:xfrm rot="-1000159">
                  <a:off x="3666" y="3031"/>
                  <a:ext cx="45" cy="30"/>
                </a:xfrm>
                <a:prstGeom prst="ellipse">
                  <a:avLst/>
                </a:prstGeom>
                <a:solidFill>
                  <a:srgbClr val="FF0000"/>
                </a:solidFill>
                <a:ln w="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796" name="Freeform 899"/>
                <p:cNvSpPr>
                  <a:spLocks/>
                </p:cNvSpPr>
                <p:nvPr/>
              </p:nvSpPr>
              <p:spPr bwMode="auto">
                <a:xfrm rot="-1000159">
                  <a:off x="3653" y="2941"/>
                  <a:ext cx="8" cy="100"/>
                </a:xfrm>
                <a:custGeom>
                  <a:avLst/>
                  <a:gdLst>
                    <a:gd name="T0" fmla="*/ 4 w 8"/>
                    <a:gd name="T1" fmla="*/ 17 h 157"/>
                    <a:gd name="T2" fmla="*/ 0 w 8"/>
                    <a:gd name="T3" fmla="*/ 15 h 157"/>
                    <a:gd name="T4" fmla="*/ 4 w 8"/>
                    <a:gd name="T5" fmla="*/ 13 h 157"/>
                    <a:gd name="T6" fmla="*/ 8 w 8"/>
                    <a:gd name="T7" fmla="*/ 13 h 157"/>
                    <a:gd name="T8" fmla="*/ 4 w 8"/>
                    <a:gd name="T9" fmla="*/ 11 h 157"/>
                    <a:gd name="T10" fmla="*/ 0 w 8"/>
                    <a:gd name="T11" fmla="*/ 11 h 157"/>
                    <a:gd name="T12" fmla="*/ 4 w 8"/>
                    <a:gd name="T13" fmla="*/ 10 h 157"/>
                    <a:gd name="T14" fmla="*/ 8 w 8"/>
                    <a:gd name="T15" fmla="*/ 8 h 157"/>
                    <a:gd name="T16" fmla="*/ 8 w 8"/>
                    <a:gd name="T17" fmla="*/ 7 h 157"/>
                    <a:gd name="T18" fmla="*/ 4 w 8"/>
                    <a:gd name="T19" fmla="*/ 6 h 157"/>
                    <a:gd name="T20" fmla="*/ 4 w 8"/>
                    <a:gd name="T21" fmla="*/ 4 h 157"/>
                    <a:gd name="T22" fmla="*/ 8 w 8"/>
                    <a:gd name="T23" fmla="*/ 4 h 157"/>
                    <a:gd name="T24" fmla="*/ 8 w 8"/>
                    <a:gd name="T25" fmla="*/ 3 h 157"/>
                    <a:gd name="T26" fmla="*/ 8 w 8"/>
                    <a:gd name="T27" fmla="*/ 2 h 157"/>
                    <a:gd name="T28" fmla="*/ 8 w 8"/>
                    <a:gd name="T29" fmla="*/ 1 h 157"/>
                    <a:gd name="T30" fmla="*/ 0 w 8"/>
                    <a:gd name="T31" fmla="*/ 1 h 157"/>
                    <a:gd name="T32" fmla="*/ 8 w 8"/>
                    <a:gd name="T33" fmla="*/ 0 h 15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8"/>
                    <a:gd name="T52" fmla="*/ 0 h 157"/>
                    <a:gd name="T53" fmla="*/ 8 w 8"/>
                    <a:gd name="T54" fmla="*/ 157 h 15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8" h="157">
                      <a:moveTo>
                        <a:pt x="4" y="157"/>
                      </a:moveTo>
                      <a:lnTo>
                        <a:pt x="0" y="143"/>
                      </a:lnTo>
                      <a:lnTo>
                        <a:pt x="4" y="129"/>
                      </a:lnTo>
                      <a:lnTo>
                        <a:pt x="8" y="119"/>
                      </a:lnTo>
                      <a:lnTo>
                        <a:pt x="4" y="110"/>
                      </a:lnTo>
                      <a:lnTo>
                        <a:pt x="0" y="100"/>
                      </a:lnTo>
                      <a:lnTo>
                        <a:pt x="4" y="91"/>
                      </a:lnTo>
                      <a:lnTo>
                        <a:pt x="8" y="81"/>
                      </a:lnTo>
                      <a:lnTo>
                        <a:pt x="8" y="67"/>
                      </a:lnTo>
                      <a:lnTo>
                        <a:pt x="4" y="53"/>
                      </a:lnTo>
                      <a:lnTo>
                        <a:pt x="4" y="43"/>
                      </a:lnTo>
                      <a:lnTo>
                        <a:pt x="8" y="34"/>
                      </a:lnTo>
                      <a:lnTo>
                        <a:pt x="8" y="24"/>
                      </a:lnTo>
                      <a:lnTo>
                        <a:pt x="8" y="15"/>
                      </a:lnTo>
                      <a:lnTo>
                        <a:pt x="8" y="5"/>
                      </a:lnTo>
                      <a:lnTo>
                        <a:pt x="0" y="5"/>
                      </a:lnTo>
                      <a:lnTo>
                        <a:pt x="8" y="0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797" name="Freeform 900"/>
                <p:cNvSpPr>
                  <a:spLocks/>
                </p:cNvSpPr>
                <p:nvPr/>
              </p:nvSpPr>
              <p:spPr bwMode="auto">
                <a:xfrm rot="-1000159">
                  <a:off x="3679" y="2923"/>
                  <a:ext cx="16" cy="106"/>
                </a:xfrm>
                <a:custGeom>
                  <a:avLst/>
                  <a:gdLst>
                    <a:gd name="T0" fmla="*/ 0 w 17"/>
                    <a:gd name="T1" fmla="*/ 17 h 167"/>
                    <a:gd name="T2" fmla="*/ 0 w 17"/>
                    <a:gd name="T3" fmla="*/ 15 h 167"/>
                    <a:gd name="T4" fmla="*/ 0 w 17"/>
                    <a:gd name="T5" fmla="*/ 14 h 167"/>
                    <a:gd name="T6" fmla="*/ 8 w 17"/>
                    <a:gd name="T7" fmla="*/ 13 h 167"/>
                    <a:gd name="T8" fmla="*/ 8 w 17"/>
                    <a:gd name="T9" fmla="*/ 12 h 167"/>
                    <a:gd name="T10" fmla="*/ 8 w 17"/>
                    <a:gd name="T11" fmla="*/ 11 h 167"/>
                    <a:gd name="T12" fmla="*/ 8 w 17"/>
                    <a:gd name="T13" fmla="*/ 10 h 167"/>
                    <a:gd name="T14" fmla="*/ 8 w 17"/>
                    <a:gd name="T15" fmla="*/ 9 h 167"/>
                    <a:gd name="T16" fmla="*/ 8 w 17"/>
                    <a:gd name="T17" fmla="*/ 8 h 167"/>
                    <a:gd name="T18" fmla="*/ 8 w 17"/>
                    <a:gd name="T19" fmla="*/ 7 h 167"/>
                    <a:gd name="T20" fmla="*/ 8 w 17"/>
                    <a:gd name="T21" fmla="*/ 6 h 167"/>
                    <a:gd name="T22" fmla="*/ 8 w 17"/>
                    <a:gd name="T23" fmla="*/ 4 h 167"/>
                    <a:gd name="T24" fmla="*/ 12 w 17"/>
                    <a:gd name="T25" fmla="*/ 3 h 167"/>
                    <a:gd name="T26" fmla="*/ 12 w 17"/>
                    <a:gd name="T27" fmla="*/ 3 h 167"/>
                    <a:gd name="T28" fmla="*/ 8 w 17"/>
                    <a:gd name="T29" fmla="*/ 2 h 167"/>
                    <a:gd name="T30" fmla="*/ 8 w 17"/>
                    <a:gd name="T31" fmla="*/ 1 h 167"/>
                    <a:gd name="T32" fmla="*/ 8 w 17"/>
                    <a:gd name="T33" fmla="*/ 0 h 16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7"/>
                    <a:gd name="T52" fmla="*/ 0 h 167"/>
                    <a:gd name="T53" fmla="*/ 17 w 17"/>
                    <a:gd name="T54" fmla="*/ 167 h 16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7" h="167">
                      <a:moveTo>
                        <a:pt x="0" y="167"/>
                      </a:moveTo>
                      <a:lnTo>
                        <a:pt x="0" y="143"/>
                      </a:lnTo>
                      <a:lnTo>
                        <a:pt x="0" y="133"/>
                      </a:lnTo>
                      <a:lnTo>
                        <a:pt x="8" y="129"/>
                      </a:lnTo>
                      <a:lnTo>
                        <a:pt x="12" y="119"/>
                      </a:lnTo>
                      <a:lnTo>
                        <a:pt x="8" y="105"/>
                      </a:lnTo>
                      <a:lnTo>
                        <a:pt x="8" y="95"/>
                      </a:lnTo>
                      <a:lnTo>
                        <a:pt x="12" y="86"/>
                      </a:lnTo>
                      <a:lnTo>
                        <a:pt x="12" y="76"/>
                      </a:lnTo>
                      <a:lnTo>
                        <a:pt x="12" y="67"/>
                      </a:lnTo>
                      <a:lnTo>
                        <a:pt x="12" y="57"/>
                      </a:lnTo>
                      <a:lnTo>
                        <a:pt x="12" y="43"/>
                      </a:lnTo>
                      <a:lnTo>
                        <a:pt x="17" y="33"/>
                      </a:lnTo>
                      <a:lnTo>
                        <a:pt x="17" y="24"/>
                      </a:lnTo>
                      <a:lnTo>
                        <a:pt x="12" y="14"/>
                      </a:lnTo>
                      <a:lnTo>
                        <a:pt x="12" y="5"/>
                      </a:lnTo>
                      <a:lnTo>
                        <a:pt x="12" y="0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798" name="Freeform 901"/>
                <p:cNvSpPr>
                  <a:spLocks/>
                </p:cNvSpPr>
                <p:nvPr/>
              </p:nvSpPr>
              <p:spPr bwMode="auto">
                <a:xfrm rot="-1000159">
                  <a:off x="3627" y="2938"/>
                  <a:ext cx="16" cy="106"/>
                </a:xfrm>
                <a:custGeom>
                  <a:avLst/>
                  <a:gdLst>
                    <a:gd name="T0" fmla="*/ 0 w 17"/>
                    <a:gd name="T1" fmla="*/ 17 h 167"/>
                    <a:gd name="T2" fmla="*/ 0 w 17"/>
                    <a:gd name="T3" fmla="*/ 15 h 167"/>
                    <a:gd name="T4" fmla="*/ 0 w 17"/>
                    <a:gd name="T5" fmla="*/ 14 h 167"/>
                    <a:gd name="T6" fmla="*/ 8 w 17"/>
                    <a:gd name="T7" fmla="*/ 13 h 167"/>
                    <a:gd name="T8" fmla="*/ 8 w 17"/>
                    <a:gd name="T9" fmla="*/ 12 h 167"/>
                    <a:gd name="T10" fmla="*/ 8 w 17"/>
                    <a:gd name="T11" fmla="*/ 11 h 167"/>
                    <a:gd name="T12" fmla="*/ 8 w 17"/>
                    <a:gd name="T13" fmla="*/ 10 h 167"/>
                    <a:gd name="T14" fmla="*/ 8 w 17"/>
                    <a:gd name="T15" fmla="*/ 9 h 167"/>
                    <a:gd name="T16" fmla="*/ 8 w 17"/>
                    <a:gd name="T17" fmla="*/ 8 h 167"/>
                    <a:gd name="T18" fmla="*/ 8 w 17"/>
                    <a:gd name="T19" fmla="*/ 7 h 167"/>
                    <a:gd name="T20" fmla="*/ 8 w 17"/>
                    <a:gd name="T21" fmla="*/ 6 h 167"/>
                    <a:gd name="T22" fmla="*/ 8 w 17"/>
                    <a:gd name="T23" fmla="*/ 4 h 167"/>
                    <a:gd name="T24" fmla="*/ 12 w 17"/>
                    <a:gd name="T25" fmla="*/ 3 h 167"/>
                    <a:gd name="T26" fmla="*/ 12 w 17"/>
                    <a:gd name="T27" fmla="*/ 3 h 167"/>
                    <a:gd name="T28" fmla="*/ 8 w 17"/>
                    <a:gd name="T29" fmla="*/ 2 h 167"/>
                    <a:gd name="T30" fmla="*/ 8 w 17"/>
                    <a:gd name="T31" fmla="*/ 1 h 167"/>
                    <a:gd name="T32" fmla="*/ 8 w 17"/>
                    <a:gd name="T33" fmla="*/ 0 h 16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7"/>
                    <a:gd name="T52" fmla="*/ 0 h 167"/>
                    <a:gd name="T53" fmla="*/ 17 w 17"/>
                    <a:gd name="T54" fmla="*/ 167 h 16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7" h="167">
                      <a:moveTo>
                        <a:pt x="0" y="167"/>
                      </a:moveTo>
                      <a:lnTo>
                        <a:pt x="0" y="143"/>
                      </a:lnTo>
                      <a:lnTo>
                        <a:pt x="0" y="133"/>
                      </a:lnTo>
                      <a:lnTo>
                        <a:pt x="9" y="129"/>
                      </a:lnTo>
                      <a:lnTo>
                        <a:pt x="13" y="119"/>
                      </a:lnTo>
                      <a:lnTo>
                        <a:pt x="9" y="105"/>
                      </a:lnTo>
                      <a:lnTo>
                        <a:pt x="9" y="95"/>
                      </a:lnTo>
                      <a:lnTo>
                        <a:pt x="13" y="86"/>
                      </a:lnTo>
                      <a:lnTo>
                        <a:pt x="13" y="76"/>
                      </a:lnTo>
                      <a:lnTo>
                        <a:pt x="13" y="67"/>
                      </a:lnTo>
                      <a:lnTo>
                        <a:pt x="13" y="57"/>
                      </a:lnTo>
                      <a:lnTo>
                        <a:pt x="13" y="43"/>
                      </a:lnTo>
                      <a:lnTo>
                        <a:pt x="17" y="33"/>
                      </a:lnTo>
                      <a:lnTo>
                        <a:pt x="17" y="24"/>
                      </a:lnTo>
                      <a:lnTo>
                        <a:pt x="13" y="14"/>
                      </a:lnTo>
                      <a:lnTo>
                        <a:pt x="13" y="5"/>
                      </a:lnTo>
                      <a:lnTo>
                        <a:pt x="13" y="0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799" name="Oval 902"/>
                <p:cNvSpPr>
                  <a:spLocks noChangeArrowheads="1"/>
                </p:cNvSpPr>
                <p:nvPr/>
              </p:nvSpPr>
              <p:spPr bwMode="auto">
                <a:xfrm rot="-1000159">
                  <a:off x="3670" y="2843"/>
                  <a:ext cx="45" cy="30"/>
                </a:xfrm>
                <a:prstGeom prst="ellipse">
                  <a:avLst/>
                </a:prstGeom>
                <a:solidFill>
                  <a:srgbClr val="FF0000"/>
                </a:solidFill>
                <a:ln w="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800" name="Oval 903"/>
                <p:cNvSpPr>
                  <a:spLocks noChangeArrowheads="1"/>
                </p:cNvSpPr>
                <p:nvPr/>
              </p:nvSpPr>
              <p:spPr bwMode="auto">
                <a:xfrm rot="-1000159">
                  <a:off x="3723" y="2828"/>
                  <a:ext cx="44" cy="30"/>
                </a:xfrm>
                <a:prstGeom prst="ellipse">
                  <a:avLst/>
                </a:prstGeom>
                <a:solidFill>
                  <a:srgbClr val="FF0000"/>
                </a:solidFill>
                <a:ln w="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grpSp>
          <p:nvGrpSpPr>
            <p:cNvPr id="8739" name="Group 904"/>
            <p:cNvGrpSpPr>
              <a:grpSpLocks/>
            </p:cNvGrpSpPr>
            <p:nvPr/>
          </p:nvGrpSpPr>
          <p:grpSpPr bwMode="auto">
            <a:xfrm rot="2323523">
              <a:off x="3645" y="2822"/>
              <a:ext cx="336" cy="286"/>
              <a:chOff x="3483" y="2840"/>
              <a:chExt cx="336" cy="286"/>
            </a:xfrm>
          </p:grpSpPr>
          <p:sp>
            <p:nvSpPr>
              <p:cNvPr id="8740" name="Oval 905"/>
              <p:cNvSpPr>
                <a:spLocks noChangeArrowheads="1"/>
              </p:cNvSpPr>
              <p:nvPr/>
            </p:nvSpPr>
            <p:spPr bwMode="auto">
              <a:xfrm rot="-1000159">
                <a:off x="3615" y="2863"/>
                <a:ext cx="45" cy="29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741" name="Freeform 906"/>
              <p:cNvSpPr>
                <a:spLocks/>
              </p:cNvSpPr>
              <p:nvPr/>
            </p:nvSpPr>
            <p:spPr bwMode="auto">
              <a:xfrm rot="-1000159">
                <a:off x="3615" y="2900"/>
                <a:ext cx="16" cy="106"/>
              </a:xfrm>
              <a:custGeom>
                <a:avLst/>
                <a:gdLst>
                  <a:gd name="T0" fmla="*/ 0 w 17"/>
                  <a:gd name="T1" fmla="*/ 0 h 167"/>
                  <a:gd name="T2" fmla="*/ 0 w 17"/>
                  <a:gd name="T3" fmla="*/ 3 h 167"/>
                  <a:gd name="T4" fmla="*/ 0 w 17"/>
                  <a:gd name="T5" fmla="*/ 3 h 167"/>
                  <a:gd name="T6" fmla="*/ 8 w 17"/>
                  <a:gd name="T7" fmla="*/ 4 h 167"/>
                  <a:gd name="T8" fmla="*/ 8 w 17"/>
                  <a:gd name="T9" fmla="*/ 5 h 167"/>
                  <a:gd name="T10" fmla="*/ 8 w 17"/>
                  <a:gd name="T11" fmla="*/ 6 h 167"/>
                  <a:gd name="T12" fmla="*/ 8 w 17"/>
                  <a:gd name="T13" fmla="*/ 7 h 167"/>
                  <a:gd name="T14" fmla="*/ 8 w 17"/>
                  <a:gd name="T15" fmla="*/ 8 h 167"/>
                  <a:gd name="T16" fmla="*/ 8 w 17"/>
                  <a:gd name="T17" fmla="*/ 10 h 167"/>
                  <a:gd name="T18" fmla="*/ 8 w 17"/>
                  <a:gd name="T19" fmla="*/ 10 h 167"/>
                  <a:gd name="T20" fmla="*/ 8 w 17"/>
                  <a:gd name="T21" fmla="*/ 11 h 167"/>
                  <a:gd name="T22" fmla="*/ 8 w 17"/>
                  <a:gd name="T23" fmla="*/ 13 h 167"/>
                  <a:gd name="T24" fmla="*/ 12 w 17"/>
                  <a:gd name="T25" fmla="*/ 14 h 167"/>
                  <a:gd name="T26" fmla="*/ 12 w 17"/>
                  <a:gd name="T27" fmla="*/ 15 h 167"/>
                  <a:gd name="T28" fmla="*/ 8 w 17"/>
                  <a:gd name="T29" fmla="*/ 16 h 167"/>
                  <a:gd name="T30" fmla="*/ 8 w 17"/>
                  <a:gd name="T31" fmla="*/ 17 h 167"/>
                  <a:gd name="T32" fmla="*/ 8 w 17"/>
                  <a:gd name="T33" fmla="*/ 17 h 16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7"/>
                  <a:gd name="T52" fmla="*/ 0 h 167"/>
                  <a:gd name="T53" fmla="*/ 17 w 17"/>
                  <a:gd name="T54" fmla="*/ 167 h 16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7" h="167">
                    <a:moveTo>
                      <a:pt x="0" y="0"/>
                    </a:moveTo>
                    <a:lnTo>
                      <a:pt x="0" y="24"/>
                    </a:lnTo>
                    <a:lnTo>
                      <a:pt x="0" y="33"/>
                    </a:lnTo>
                    <a:lnTo>
                      <a:pt x="9" y="38"/>
                    </a:lnTo>
                    <a:lnTo>
                      <a:pt x="13" y="48"/>
                    </a:lnTo>
                    <a:lnTo>
                      <a:pt x="9" y="62"/>
                    </a:lnTo>
                    <a:lnTo>
                      <a:pt x="9" y="72"/>
                    </a:lnTo>
                    <a:lnTo>
                      <a:pt x="13" y="81"/>
                    </a:lnTo>
                    <a:lnTo>
                      <a:pt x="13" y="91"/>
                    </a:lnTo>
                    <a:lnTo>
                      <a:pt x="13" y="100"/>
                    </a:lnTo>
                    <a:lnTo>
                      <a:pt x="13" y="110"/>
                    </a:lnTo>
                    <a:lnTo>
                      <a:pt x="13" y="124"/>
                    </a:lnTo>
                    <a:lnTo>
                      <a:pt x="17" y="133"/>
                    </a:lnTo>
                    <a:lnTo>
                      <a:pt x="17" y="143"/>
                    </a:lnTo>
                    <a:lnTo>
                      <a:pt x="13" y="152"/>
                    </a:lnTo>
                    <a:lnTo>
                      <a:pt x="13" y="162"/>
                    </a:lnTo>
                    <a:lnTo>
                      <a:pt x="13" y="167"/>
                    </a:lnTo>
                  </a:path>
                </a:pathLst>
              </a:cu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742" name="Oval 907"/>
              <p:cNvSpPr>
                <a:spLocks noChangeArrowheads="1"/>
              </p:cNvSpPr>
              <p:nvPr/>
            </p:nvSpPr>
            <p:spPr bwMode="auto">
              <a:xfrm rot="-1000159">
                <a:off x="3614" y="3047"/>
                <a:ext cx="44" cy="30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8743" name="Group 908"/>
              <p:cNvGrpSpPr>
                <a:grpSpLocks/>
              </p:cNvGrpSpPr>
              <p:nvPr/>
            </p:nvGrpSpPr>
            <p:grpSpPr bwMode="auto">
              <a:xfrm rot="-952213">
                <a:off x="3483" y="2896"/>
                <a:ext cx="150" cy="230"/>
                <a:chOff x="3459" y="2878"/>
                <a:chExt cx="150" cy="230"/>
              </a:xfrm>
            </p:grpSpPr>
            <p:sp>
              <p:nvSpPr>
                <p:cNvPr id="8763" name="Oval 909"/>
                <p:cNvSpPr>
                  <a:spLocks noChangeArrowheads="1"/>
                </p:cNvSpPr>
                <p:nvPr/>
              </p:nvSpPr>
              <p:spPr bwMode="auto">
                <a:xfrm rot="-1000159">
                  <a:off x="3564" y="2878"/>
                  <a:ext cx="44" cy="29"/>
                </a:xfrm>
                <a:prstGeom prst="ellipse">
                  <a:avLst/>
                </a:prstGeom>
                <a:solidFill>
                  <a:srgbClr val="FF0000"/>
                </a:solidFill>
                <a:ln w="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764" name="Freeform 910"/>
                <p:cNvSpPr>
                  <a:spLocks/>
                </p:cNvSpPr>
                <p:nvPr/>
              </p:nvSpPr>
              <p:spPr bwMode="auto">
                <a:xfrm rot="-1000159">
                  <a:off x="3585" y="2907"/>
                  <a:ext cx="9" cy="100"/>
                </a:xfrm>
                <a:custGeom>
                  <a:avLst/>
                  <a:gdLst>
                    <a:gd name="T0" fmla="*/ 5 w 9"/>
                    <a:gd name="T1" fmla="*/ 0 h 157"/>
                    <a:gd name="T2" fmla="*/ 0 w 9"/>
                    <a:gd name="T3" fmla="*/ 2 h 157"/>
                    <a:gd name="T4" fmla="*/ 5 w 9"/>
                    <a:gd name="T5" fmla="*/ 3 h 157"/>
                    <a:gd name="T6" fmla="*/ 9 w 9"/>
                    <a:gd name="T7" fmla="*/ 4 h 157"/>
                    <a:gd name="T8" fmla="*/ 5 w 9"/>
                    <a:gd name="T9" fmla="*/ 5 h 157"/>
                    <a:gd name="T10" fmla="*/ 0 w 9"/>
                    <a:gd name="T11" fmla="*/ 6 h 157"/>
                    <a:gd name="T12" fmla="*/ 5 w 9"/>
                    <a:gd name="T13" fmla="*/ 7 h 157"/>
                    <a:gd name="T14" fmla="*/ 9 w 9"/>
                    <a:gd name="T15" fmla="*/ 8 h 157"/>
                    <a:gd name="T16" fmla="*/ 9 w 9"/>
                    <a:gd name="T17" fmla="*/ 10 h 157"/>
                    <a:gd name="T18" fmla="*/ 5 w 9"/>
                    <a:gd name="T19" fmla="*/ 11 h 157"/>
                    <a:gd name="T20" fmla="*/ 5 w 9"/>
                    <a:gd name="T21" fmla="*/ 11 h 157"/>
                    <a:gd name="T22" fmla="*/ 9 w 9"/>
                    <a:gd name="T23" fmla="*/ 13 h 157"/>
                    <a:gd name="T24" fmla="*/ 9 w 9"/>
                    <a:gd name="T25" fmla="*/ 14 h 157"/>
                    <a:gd name="T26" fmla="*/ 9 w 9"/>
                    <a:gd name="T27" fmla="*/ 15 h 157"/>
                    <a:gd name="T28" fmla="*/ 9 w 9"/>
                    <a:gd name="T29" fmla="*/ 16 h 157"/>
                    <a:gd name="T30" fmla="*/ 0 w 9"/>
                    <a:gd name="T31" fmla="*/ 16 h 157"/>
                    <a:gd name="T32" fmla="*/ 9 w 9"/>
                    <a:gd name="T33" fmla="*/ 17 h 15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9"/>
                    <a:gd name="T52" fmla="*/ 0 h 157"/>
                    <a:gd name="T53" fmla="*/ 9 w 9"/>
                    <a:gd name="T54" fmla="*/ 157 h 15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9" h="157">
                      <a:moveTo>
                        <a:pt x="5" y="0"/>
                      </a:moveTo>
                      <a:lnTo>
                        <a:pt x="0" y="15"/>
                      </a:lnTo>
                      <a:lnTo>
                        <a:pt x="5" y="29"/>
                      </a:lnTo>
                      <a:lnTo>
                        <a:pt x="9" y="38"/>
                      </a:lnTo>
                      <a:lnTo>
                        <a:pt x="5" y="48"/>
                      </a:lnTo>
                      <a:lnTo>
                        <a:pt x="0" y="57"/>
                      </a:lnTo>
                      <a:lnTo>
                        <a:pt x="5" y="67"/>
                      </a:lnTo>
                      <a:lnTo>
                        <a:pt x="9" y="77"/>
                      </a:lnTo>
                      <a:lnTo>
                        <a:pt x="9" y="91"/>
                      </a:lnTo>
                      <a:lnTo>
                        <a:pt x="5" y="105"/>
                      </a:lnTo>
                      <a:lnTo>
                        <a:pt x="5" y="115"/>
                      </a:lnTo>
                      <a:lnTo>
                        <a:pt x="9" y="124"/>
                      </a:lnTo>
                      <a:lnTo>
                        <a:pt x="9" y="134"/>
                      </a:lnTo>
                      <a:lnTo>
                        <a:pt x="9" y="143"/>
                      </a:lnTo>
                      <a:lnTo>
                        <a:pt x="9" y="153"/>
                      </a:lnTo>
                      <a:lnTo>
                        <a:pt x="0" y="153"/>
                      </a:lnTo>
                      <a:lnTo>
                        <a:pt x="9" y="157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765" name="Oval 911"/>
                <p:cNvSpPr>
                  <a:spLocks noChangeArrowheads="1"/>
                </p:cNvSpPr>
                <p:nvPr/>
              </p:nvSpPr>
              <p:spPr bwMode="auto">
                <a:xfrm rot="-1000159">
                  <a:off x="3512" y="2894"/>
                  <a:ext cx="44" cy="29"/>
                </a:xfrm>
                <a:prstGeom prst="ellipse">
                  <a:avLst/>
                </a:prstGeom>
                <a:solidFill>
                  <a:srgbClr val="FF0000"/>
                </a:solidFill>
                <a:ln w="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766" name="Freeform 912"/>
                <p:cNvSpPr>
                  <a:spLocks/>
                </p:cNvSpPr>
                <p:nvPr/>
              </p:nvSpPr>
              <p:spPr bwMode="auto">
                <a:xfrm rot="-1000159">
                  <a:off x="3533" y="2922"/>
                  <a:ext cx="10" cy="100"/>
                </a:xfrm>
                <a:custGeom>
                  <a:avLst/>
                  <a:gdLst>
                    <a:gd name="T0" fmla="*/ 4 w 9"/>
                    <a:gd name="T1" fmla="*/ 0 h 157"/>
                    <a:gd name="T2" fmla="*/ 0 w 9"/>
                    <a:gd name="T3" fmla="*/ 2 h 157"/>
                    <a:gd name="T4" fmla="*/ 4 w 9"/>
                    <a:gd name="T5" fmla="*/ 3 h 157"/>
                    <a:gd name="T6" fmla="*/ 14 w 9"/>
                    <a:gd name="T7" fmla="*/ 4 h 157"/>
                    <a:gd name="T8" fmla="*/ 4 w 9"/>
                    <a:gd name="T9" fmla="*/ 5 h 157"/>
                    <a:gd name="T10" fmla="*/ 0 w 9"/>
                    <a:gd name="T11" fmla="*/ 6 h 157"/>
                    <a:gd name="T12" fmla="*/ 4 w 9"/>
                    <a:gd name="T13" fmla="*/ 7 h 157"/>
                    <a:gd name="T14" fmla="*/ 14 w 9"/>
                    <a:gd name="T15" fmla="*/ 8 h 157"/>
                    <a:gd name="T16" fmla="*/ 14 w 9"/>
                    <a:gd name="T17" fmla="*/ 10 h 157"/>
                    <a:gd name="T18" fmla="*/ 4 w 9"/>
                    <a:gd name="T19" fmla="*/ 11 h 157"/>
                    <a:gd name="T20" fmla="*/ 4 w 9"/>
                    <a:gd name="T21" fmla="*/ 11 h 157"/>
                    <a:gd name="T22" fmla="*/ 14 w 9"/>
                    <a:gd name="T23" fmla="*/ 13 h 157"/>
                    <a:gd name="T24" fmla="*/ 14 w 9"/>
                    <a:gd name="T25" fmla="*/ 14 h 157"/>
                    <a:gd name="T26" fmla="*/ 14 w 9"/>
                    <a:gd name="T27" fmla="*/ 15 h 157"/>
                    <a:gd name="T28" fmla="*/ 14 w 9"/>
                    <a:gd name="T29" fmla="*/ 16 h 157"/>
                    <a:gd name="T30" fmla="*/ 0 w 9"/>
                    <a:gd name="T31" fmla="*/ 16 h 157"/>
                    <a:gd name="T32" fmla="*/ 14 w 9"/>
                    <a:gd name="T33" fmla="*/ 17 h 15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9"/>
                    <a:gd name="T52" fmla="*/ 0 h 157"/>
                    <a:gd name="T53" fmla="*/ 9 w 9"/>
                    <a:gd name="T54" fmla="*/ 157 h 15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9" h="157">
                      <a:moveTo>
                        <a:pt x="4" y="0"/>
                      </a:moveTo>
                      <a:lnTo>
                        <a:pt x="0" y="15"/>
                      </a:lnTo>
                      <a:lnTo>
                        <a:pt x="4" y="29"/>
                      </a:lnTo>
                      <a:lnTo>
                        <a:pt x="9" y="38"/>
                      </a:lnTo>
                      <a:lnTo>
                        <a:pt x="4" y="48"/>
                      </a:lnTo>
                      <a:lnTo>
                        <a:pt x="0" y="57"/>
                      </a:lnTo>
                      <a:lnTo>
                        <a:pt x="4" y="67"/>
                      </a:lnTo>
                      <a:lnTo>
                        <a:pt x="9" y="77"/>
                      </a:lnTo>
                      <a:lnTo>
                        <a:pt x="9" y="91"/>
                      </a:lnTo>
                      <a:lnTo>
                        <a:pt x="4" y="105"/>
                      </a:lnTo>
                      <a:lnTo>
                        <a:pt x="4" y="115"/>
                      </a:lnTo>
                      <a:lnTo>
                        <a:pt x="9" y="124"/>
                      </a:lnTo>
                      <a:lnTo>
                        <a:pt x="9" y="134"/>
                      </a:lnTo>
                      <a:lnTo>
                        <a:pt x="9" y="143"/>
                      </a:lnTo>
                      <a:lnTo>
                        <a:pt x="9" y="153"/>
                      </a:lnTo>
                      <a:lnTo>
                        <a:pt x="0" y="153"/>
                      </a:lnTo>
                      <a:lnTo>
                        <a:pt x="9" y="157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767" name="Freeform 913"/>
                <p:cNvSpPr>
                  <a:spLocks/>
                </p:cNvSpPr>
                <p:nvPr/>
              </p:nvSpPr>
              <p:spPr bwMode="auto">
                <a:xfrm rot="-1000159">
                  <a:off x="3564" y="2916"/>
                  <a:ext cx="16" cy="106"/>
                </a:xfrm>
                <a:custGeom>
                  <a:avLst/>
                  <a:gdLst>
                    <a:gd name="T0" fmla="*/ 0 w 17"/>
                    <a:gd name="T1" fmla="*/ 0 h 167"/>
                    <a:gd name="T2" fmla="*/ 0 w 17"/>
                    <a:gd name="T3" fmla="*/ 3 h 167"/>
                    <a:gd name="T4" fmla="*/ 0 w 17"/>
                    <a:gd name="T5" fmla="*/ 3 h 167"/>
                    <a:gd name="T6" fmla="*/ 8 w 17"/>
                    <a:gd name="T7" fmla="*/ 4 h 167"/>
                    <a:gd name="T8" fmla="*/ 8 w 17"/>
                    <a:gd name="T9" fmla="*/ 5 h 167"/>
                    <a:gd name="T10" fmla="*/ 8 w 17"/>
                    <a:gd name="T11" fmla="*/ 6 h 167"/>
                    <a:gd name="T12" fmla="*/ 8 w 17"/>
                    <a:gd name="T13" fmla="*/ 7 h 167"/>
                    <a:gd name="T14" fmla="*/ 8 w 17"/>
                    <a:gd name="T15" fmla="*/ 8 h 167"/>
                    <a:gd name="T16" fmla="*/ 8 w 17"/>
                    <a:gd name="T17" fmla="*/ 10 h 167"/>
                    <a:gd name="T18" fmla="*/ 8 w 17"/>
                    <a:gd name="T19" fmla="*/ 10 h 167"/>
                    <a:gd name="T20" fmla="*/ 8 w 17"/>
                    <a:gd name="T21" fmla="*/ 11 h 167"/>
                    <a:gd name="T22" fmla="*/ 8 w 17"/>
                    <a:gd name="T23" fmla="*/ 13 h 167"/>
                    <a:gd name="T24" fmla="*/ 12 w 17"/>
                    <a:gd name="T25" fmla="*/ 14 h 167"/>
                    <a:gd name="T26" fmla="*/ 12 w 17"/>
                    <a:gd name="T27" fmla="*/ 15 h 167"/>
                    <a:gd name="T28" fmla="*/ 8 w 17"/>
                    <a:gd name="T29" fmla="*/ 16 h 167"/>
                    <a:gd name="T30" fmla="*/ 8 w 17"/>
                    <a:gd name="T31" fmla="*/ 17 h 167"/>
                    <a:gd name="T32" fmla="*/ 8 w 17"/>
                    <a:gd name="T33" fmla="*/ 17 h 16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7"/>
                    <a:gd name="T52" fmla="*/ 0 h 167"/>
                    <a:gd name="T53" fmla="*/ 17 w 17"/>
                    <a:gd name="T54" fmla="*/ 167 h 16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7" h="167">
                      <a:moveTo>
                        <a:pt x="0" y="0"/>
                      </a:moveTo>
                      <a:lnTo>
                        <a:pt x="0" y="24"/>
                      </a:lnTo>
                      <a:lnTo>
                        <a:pt x="0" y="33"/>
                      </a:lnTo>
                      <a:lnTo>
                        <a:pt x="8" y="38"/>
                      </a:lnTo>
                      <a:lnTo>
                        <a:pt x="13" y="48"/>
                      </a:lnTo>
                      <a:lnTo>
                        <a:pt x="8" y="62"/>
                      </a:lnTo>
                      <a:lnTo>
                        <a:pt x="8" y="72"/>
                      </a:lnTo>
                      <a:lnTo>
                        <a:pt x="13" y="81"/>
                      </a:lnTo>
                      <a:lnTo>
                        <a:pt x="13" y="91"/>
                      </a:lnTo>
                      <a:lnTo>
                        <a:pt x="13" y="100"/>
                      </a:lnTo>
                      <a:lnTo>
                        <a:pt x="13" y="110"/>
                      </a:lnTo>
                      <a:lnTo>
                        <a:pt x="13" y="124"/>
                      </a:lnTo>
                      <a:lnTo>
                        <a:pt x="17" y="133"/>
                      </a:lnTo>
                      <a:lnTo>
                        <a:pt x="17" y="143"/>
                      </a:lnTo>
                      <a:lnTo>
                        <a:pt x="13" y="152"/>
                      </a:lnTo>
                      <a:lnTo>
                        <a:pt x="13" y="162"/>
                      </a:lnTo>
                      <a:lnTo>
                        <a:pt x="13" y="167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768" name="Oval 914"/>
                <p:cNvSpPr>
                  <a:spLocks noChangeArrowheads="1"/>
                </p:cNvSpPr>
                <p:nvPr/>
              </p:nvSpPr>
              <p:spPr bwMode="auto">
                <a:xfrm rot="-1000159">
                  <a:off x="3459" y="2909"/>
                  <a:ext cx="46" cy="29"/>
                </a:xfrm>
                <a:prstGeom prst="ellipse">
                  <a:avLst/>
                </a:prstGeom>
                <a:solidFill>
                  <a:srgbClr val="FF0000"/>
                </a:solidFill>
                <a:ln w="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769" name="Freeform 915"/>
                <p:cNvSpPr>
                  <a:spLocks/>
                </p:cNvSpPr>
                <p:nvPr/>
              </p:nvSpPr>
              <p:spPr bwMode="auto">
                <a:xfrm rot="-1000159">
                  <a:off x="3483" y="2938"/>
                  <a:ext cx="8" cy="100"/>
                </a:xfrm>
                <a:custGeom>
                  <a:avLst/>
                  <a:gdLst>
                    <a:gd name="T0" fmla="*/ 4 w 8"/>
                    <a:gd name="T1" fmla="*/ 0 h 157"/>
                    <a:gd name="T2" fmla="*/ 0 w 8"/>
                    <a:gd name="T3" fmla="*/ 2 h 157"/>
                    <a:gd name="T4" fmla="*/ 4 w 8"/>
                    <a:gd name="T5" fmla="*/ 3 h 157"/>
                    <a:gd name="T6" fmla="*/ 8 w 8"/>
                    <a:gd name="T7" fmla="*/ 4 h 157"/>
                    <a:gd name="T8" fmla="*/ 4 w 8"/>
                    <a:gd name="T9" fmla="*/ 5 h 157"/>
                    <a:gd name="T10" fmla="*/ 0 w 8"/>
                    <a:gd name="T11" fmla="*/ 6 h 157"/>
                    <a:gd name="T12" fmla="*/ 4 w 8"/>
                    <a:gd name="T13" fmla="*/ 7 h 157"/>
                    <a:gd name="T14" fmla="*/ 8 w 8"/>
                    <a:gd name="T15" fmla="*/ 8 h 157"/>
                    <a:gd name="T16" fmla="*/ 8 w 8"/>
                    <a:gd name="T17" fmla="*/ 10 h 157"/>
                    <a:gd name="T18" fmla="*/ 4 w 8"/>
                    <a:gd name="T19" fmla="*/ 11 h 157"/>
                    <a:gd name="T20" fmla="*/ 4 w 8"/>
                    <a:gd name="T21" fmla="*/ 11 h 157"/>
                    <a:gd name="T22" fmla="*/ 8 w 8"/>
                    <a:gd name="T23" fmla="*/ 13 h 157"/>
                    <a:gd name="T24" fmla="*/ 8 w 8"/>
                    <a:gd name="T25" fmla="*/ 14 h 157"/>
                    <a:gd name="T26" fmla="*/ 8 w 8"/>
                    <a:gd name="T27" fmla="*/ 15 h 157"/>
                    <a:gd name="T28" fmla="*/ 8 w 8"/>
                    <a:gd name="T29" fmla="*/ 16 h 157"/>
                    <a:gd name="T30" fmla="*/ 0 w 8"/>
                    <a:gd name="T31" fmla="*/ 16 h 157"/>
                    <a:gd name="T32" fmla="*/ 8 w 8"/>
                    <a:gd name="T33" fmla="*/ 17 h 15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8"/>
                    <a:gd name="T52" fmla="*/ 0 h 157"/>
                    <a:gd name="T53" fmla="*/ 8 w 8"/>
                    <a:gd name="T54" fmla="*/ 157 h 15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8" h="157">
                      <a:moveTo>
                        <a:pt x="4" y="0"/>
                      </a:moveTo>
                      <a:lnTo>
                        <a:pt x="0" y="15"/>
                      </a:lnTo>
                      <a:lnTo>
                        <a:pt x="4" y="29"/>
                      </a:lnTo>
                      <a:lnTo>
                        <a:pt x="8" y="38"/>
                      </a:lnTo>
                      <a:lnTo>
                        <a:pt x="4" y="48"/>
                      </a:lnTo>
                      <a:lnTo>
                        <a:pt x="0" y="57"/>
                      </a:lnTo>
                      <a:lnTo>
                        <a:pt x="4" y="67"/>
                      </a:lnTo>
                      <a:lnTo>
                        <a:pt x="8" y="77"/>
                      </a:lnTo>
                      <a:lnTo>
                        <a:pt x="8" y="91"/>
                      </a:lnTo>
                      <a:lnTo>
                        <a:pt x="4" y="105"/>
                      </a:lnTo>
                      <a:lnTo>
                        <a:pt x="4" y="115"/>
                      </a:lnTo>
                      <a:lnTo>
                        <a:pt x="8" y="124"/>
                      </a:lnTo>
                      <a:lnTo>
                        <a:pt x="8" y="134"/>
                      </a:lnTo>
                      <a:lnTo>
                        <a:pt x="8" y="143"/>
                      </a:lnTo>
                      <a:lnTo>
                        <a:pt x="8" y="153"/>
                      </a:lnTo>
                      <a:lnTo>
                        <a:pt x="0" y="153"/>
                      </a:lnTo>
                      <a:lnTo>
                        <a:pt x="8" y="157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770" name="Freeform 916"/>
                <p:cNvSpPr>
                  <a:spLocks/>
                </p:cNvSpPr>
                <p:nvPr/>
              </p:nvSpPr>
              <p:spPr bwMode="auto">
                <a:xfrm rot="-1000159">
                  <a:off x="3511" y="2931"/>
                  <a:ext cx="18" cy="106"/>
                </a:xfrm>
                <a:custGeom>
                  <a:avLst/>
                  <a:gdLst>
                    <a:gd name="T0" fmla="*/ 0 w 18"/>
                    <a:gd name="T1" fmla="*/ 0 h 167"/>
                    <a:gd name="T2" fmla="*/ 0 w 18"/>
                    <a:gd name="T3" fmla="*/ 3 h 167"/>
                    <a:gd name="T4" fmla="*/ 0 w 18"/>
                    <a:gd name="T5" fmla="*/ 3 h 167"/>
                    <a:gd name="T6" fmla="*/ 9 w 18"/>
                    <a:gd name="T7" fmla="*/ 4 h 167"/>
                    <a:gd name="T8" fmla="*/ 13 w 18"/>
                    <a:gd name="T9" fmla="*/ 5 h 167"/>
                    <a:gd name="T10" fmla="*/ 9 w 18"/>
                    <a:gd name="T11" fmla="*/ 6 h 167"/>
                    <a:gd name="T12" fmla="*/ 9 w 18"/>
                    <a:gd name="T13" fmla="*/ 7 h 167"/>
                    <a:gd name="T14" fmla="*/ 13 w 18"/>
                    <a:gd name="T15" fmla="*/ 8 h 167"/>
                    <a:gd name="T16" fmla="*/ 13 w 18"/>
                    <a:gd name="T17" fmla="*/ 10 h 167"/>
                    <a:gd name="T18" fmla="*/ 13 w 18"/>
                    <a:gd name="T19" fmla="*/ 10 h 167"/>
                    <a:gd name="T20" fmla="*/ 13 w 18"/>
                    <a:gd name="T21" fmla="*/ 11 h 167"/>
                    <a:gd name="T22" fmla="*/ 13 w 18"/>
                    <a:gd name="T23" fmla="*/ 13 h 167"/>
                    <a:gd name="T24" fmla="*/ 18 w 18"/>
                    <a:gd name="T25" fmla="*/ 14 h 167"/>
                    <a:gd name="T26" fmla="*/ 18 w 18"/>
                    <a:gd name="T27" fmla="*/ 15 h 167"/>
                    <a:gd name="T28" fmla="*/ 13 w 18"/>
                    <a:gd name="T29" fmla="*/ 16 h 167"/>
                    <a:gd name="T30" fmla="*/ 13 w 18"/>
                    <a:gd name="T31" fmla="*/ 17 h 167"/>
                    <a:gd name="T32" fmla="*/ 13 w 18"/>
                    <a:gd name="T33" fmla="*/ 17 h 16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8"/>
                    <a:gd name="T52" fmla="*/ 0 h 167"/>
                    <a:gd name="T53" fmla="*/ 18 w 18"/>
                    <a:gd name="T54" fmla="*/ 167 h 16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8" h="167">
                      <a:moveTo>
                        <a:pt x="0" y="0"/>
                      </a:moveTo>
                      <a:lnTo>
                        <a:pt x="0" y="24"/>
                      </a:lnTo>
                      <a:lnTo>
                        <a:pt x="0" y="33"/>
                      </a:lnTo>
                      <a:lnTo>
                        <a:pt x="9" y="38"/>
                      </a:lnTo>
                      <a:lnTo>
                        <a:pt x="13" y="48"/>
                      </a:lnTo>
                      <a:lnTo>
                        <a:pt x="9" y="62"/>
                      </a:lnTo>
                      <a:lnTo>
                        <a:pt x="9" y="72"/>
                      </a:lnTo>
                      <a:lnTo>
                        <a:pt x="13" y="81"/>
                      </a:lnTo>
                      <a:lnTo>
                        <a:pt x="13" y="91"/>
                      </a:lnTo>
                      <a:lnTo>
                        <a:pt x="13" y="100"/>
                      </a:lnTo>
                      <a:lnTo>
                        <a:pt x="13" y="110"/>
                      </a:lnTo>
                      <a:lnTo>
                        <a:pt x="13" y="124"/>
                      </a:lnTo>
                      <a:lnTo>
                        <a:pt x="18" y="133"/>
                      </a:lnTo>
                      <a:lnTo>
                        <a:pt x="18" y="143"/>
                      </a:lnTo>
                      <a:lnTo>
                        <a:pt x="13" y="152"/>
                      </a:lnTo>
                      <a:lnTo>
                        <a:pt x="13" y="162"/>
                      </a:lnTo>
                      <a:lnTo>
                        <a:pt x="13" y="167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771" name="Freeform 917"/>
                <p:cNvSpPr>
                  <a:spLocks/>
                </p:cNvSpPr>
                <p:nvPr/>
              </p:nvSpPr>
              <p:spPr bwMode="auto">
                <a:xfrm rot="-1000159">
                  <a:off x="3600" y="2957"/>
                  <a:ext cx="9" cy="100"/>
                </a:xfrm>
                <a:custGeom>
                  <a:avLst/>
                  <a:gdLst>
                    <a:gd name="T0" fmla="*/ 5 w 9"/>
                    <a:gd name="T1" fmla="*/ 17 h 157"/>
                    <a:gd name="T2" fmla="*/ 0 w 9"/>
                    <a:gd name="T3" fmla="*/ 15 h 157"/>
                    <a:gd name="T4" fmla="*/ 5 w 9"/>
                    <a:gd name="T5" fmla="*/ 13 h 157"/>
                    <a:gd name="T6" fmla="*/ 9 w 9"/>
                    <a:gd name="T7" fmla="*/ 13 h 157"/>
                    <a:gd name="T8" fmla="*/ 5 w 9"/>
                    <a:gd name="T9" fmla="*/ 11 h 157"/>
                    <a:gd name="T10" fmla="*/ 0 w 9"/>
                    <a:gd name="T11" fmla="*/ 11 h 157"/>
                    <a:gd name="T12" fmla="*/ 5 w 9"/>
                    <a:gd name="T13" fmla="*/ 10 h 157"/>
                    <a:gd name="T14" fmla="*/ 9 w 9"/>
                    <a:gd name="T15" fmla="*/ 8 h 157"/>
                    <a:gd name="T16" fmla="*/ 9 w 9"/>
                    <a:gd name="T17" fmla="*/ 7 h 157"/>
                    <a:gd name="T18" fmla="*/ 5 w 9"/>
                    <a:gd name="T19" fmla="*/ 6 h 157"/>
                    <a:gd name="T20" fmla="*/ 5 w 9"/>
                    <a:gd name="T21" fmla="*/ 4 h 157"/>
                    <a:gd name="T22" fmla="*/ 9 w 9"/>
                    <a:gd name="T23" fmla="*/ 4 h 157"/>
                    <a:gd name="T24" fmla="*/ 9 w 9"/>
                    <a:gd name="T25" fmla="*/ 3 h 157"/>
                    <a:gd name="T26" fmla="*/ 9 w 9"/>
                    <a:gd name="T27" fmla="*/ 2 h 157"/>
                    <a:gd name="T28" fmla="*/ 9 w 9"/>
                    <a:gd name="T29" fmla="*/ 1 h 157"/>
                    <a:gd name="T30" fmla="*/ 0 w 9"/>
                    <a:gd name="T31" fmla="*/ 1 h 157"/>
                    <a:gd name="T32" fmla="*/ 9 w 9"/>
                    <a:gd name="T33" fmla="*/ 0 h 15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9"/>
                    <a:gd name="T52" fmla="*/ 0 h 157"/>
                    <a:gd name="T53" fmla="*/ 9 w 9"/>
                    <a:gd name="T54" fmla="*/ 157 h 15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9" h="157">
                      <a:moveTo>
                        <a:pt x="5" y="157"/>
                      </a:moveTo>
                      <a:lnTo>
                        <a:pt x="0" y="143"/>
                      </a:lnTo>
                      <a:lnTo>
                        <a:pt x="5" y="129"/>
                      </a:lnTo>
                      <a:lnTo>
                        <a:pt x="9" y="119"/>
                      </a:lnTo>
                      <a:lnTo>
                        <a:pt x="5" y="110"/>
                      </a:lnTo>
                      <a:lnTo>
                        <a:pt x="0" y="100"/>
                      </a:lnTo>
                      <a:lnTo>
                        <a:pt x="5" y="91"/>
                      </a:lnTo>
                      <a:lnTo>
                        <a:pt x="9" y="81"/>
                      </a:lnTo>
                      <a:lnTo>
                        <a:pt x="9" y="67"/>
                      </a:lnTo>
                      <a:lnTo>
                        <a:pt x="5" y="53"/>
                      </a:lnTo>
                      <a:lnTo>
                        <a:pt x="5" y="43"/>
                      </a:lnTo>
                      <a:lnTo>
                        <a:pt x="9" y="34"/>
                      </a:lnTo>
                      <a:lnTo>
                        <a:pt x="9" y="24"/>
                      </a:lnTo>
                      <a:lnTo>
                        <a:pt x="9" y="15"/>
                      </a:lnTo>
                      <a:lnTo>
                        <a:pt x="9" y="5"/>
                      </a:lnTo>
                      <a:lnTo>
                        <a:pt x="0" y="5"/>
                      </a:lnTo>
                      <a:lnTo>
                        <a:pt x="9" y="0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772" name="Oval 918"/>
                <p:cNvSpPr>
                  <a:spLocks noChangeArrowheads="1"/>
                </p:cNvSpPr>
                <p:nvPr/>
              </p:nvSpPr>
              <p:spPr bwMode="auto">
                <a:xfrm rot="-1000159">
                  <a:off x="3562" y="3062"/>
                  <a:ext cx="44" cy="30"/>
                </a:xfrm>
                <a:prstGeom prst="ellipse">
                  <a:avLst/>
                </a:prstGeom>
                <a:solidFill>
                  <a:srgbClr val="FF0000"/>
                </a:solidFill>
                <a:ln w="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773" name="Freeform 919"/>
                <p:cNvSpPr>
                  <a:spLocks/>
                </p:cNvSpPr>
                <p:nvPr/>
              </p:nvSpPr>
              <p:spPr bwMode="auto">
                <a:xfrm rot="-1000159">
                  <a:off x="3548" y="2972"/>
                  <a:ext cx="10" cy="100"/>
                </a:xfrm>
                <a:custGeom>
                  <a:avLst/>
                  <a:gdLst>
                    <a:gd name="T0" fmla="*/ 4 w 9"/>
                    <a:gd name="T1" fmla="*/ 17 h 157"/>
                    <a:gd name="T2" fmla="*/ 0 w 9"/>
                    <a:gd name="T3" fmla="*/ 15 h 157"/>
                    <a:gd name="T4" fmla="*/ 4 w 9"/>
                    <a:gd name="T5" fmla="*/ 13 h 157"/>
                    <a:gd name="T6" fmla="*/ 14 w 9"/>
                    <a:gd name="T7" fmla="*/ 13 h 157"/>
                    <a:gd name="T8" fmla="*/ 4 w 9"/>
                    <a:gd name="T9" fmla="*/ 11 h 157"/>
                    <a:gd name="T10" fmla="*/ 0 w 9"/>
                    <a:gd name="T11" fmla="*/ 11 h 157"/>
                    <a:gd name="T12" fmla="*/ 4 w 9"/>
                    <a:gd name="T13" fmla="*/ 10 h 157"/>
                    <a:gd name="T14" fmla="*/ 14 w 9"/>
                    <a:gd name="T15" fmla="*/ 8 h 157"/>
                    <a:gd name="T16" fmla="*/ 14 w 9"/>
                    <a:gd name="T17" fmla="*/ 7 h 157"/>
                    <a:gd name="T18" fmla="*/ 4 w 9"/>
                    <a:gd name="T19" fmla="*/ 6 h 157"/>
                    <a:gd name="T20" fmla="*/ 4 w 9"/>
                    <a:gd name="T21" fmla="*/ 4 h 157"/>
                    <a:gd name="T22" fmla="*/ 14 w 9"/>
                    <a:gd name="T23" fmla="*/ 4 h 157"/>
                    <a:gd name="T24" fmla="*/ 14 w 9"/>
                    <a:gd name="T25" fmla="*/ 3 h 157"/>
                    <a:gd name="T26" fmla="*/ 14 w 9"/>
                    <a:gd name="T27" fmla="*/ 2 h 157"/>
                    <a:gd name="T28" fmla="*/ 14 w 9"/>
                    <a:gd name="T29" fmla="*/ 1 h 157"/>
                    <a:gd name="T30" fmla="*/ 0 w 9"/>
                    <a:gd name="T31" fmla="*/ 1 h 157"/>
                    <a:gd name="T32" fmla="*/ 14 w 9"/>
                    <a:gd name="T33" fmla="*/ 0 h 15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9"/>
                    <a:gd name="T52" fmla="*/ 0 h 157"/>
                    <a:gd name="T53" fmla="*/ 9 w 9"/>
                    <a:gd name="T54" fmla="*/ 157 h 15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9" h="157">
                      <a:moveTo>
                        <a:pt x="4" y="157"/>
                      </a:moveTo>
                      <a:lnTo>
                        <a:pt x="0" y="143"/>
                      </a:lnTo>
                      <a:lnTo>
                        <a:pt x="4" y="129"/>
                      </a:lnTo>
                      <a:lnTo>
                        <a:pt x="9" y="119"/>
                      </a:lnTo>
                      <a:lnTo>
                        <a:pt x="4" y="110"/>
                      </a:lnTo>
                      <a:lnTo>
                        <a:pt x="0" y="100"/>
                      </a:lnTo>
                      <a:lnTo>
                        <a:pt x="4" y="91"/>
                      </a:lnTo>
                      <a:lnTo>
                        <a:pt x="9" y="81"/>
                      </a:lnTo>
                      <a:lnTo>
                        <a:pt x="9" y="67"/>
                      </a:lnTo>
                      <a:lnTo>
                        <a:pt x="4" y="53"/>
                      </a:lnTo>
                      <a:lnTo>
                        <a:pt x="4" y="43"/>
                      </a:lnTo>
                      <a:lnTo>
                        <a:pt x="9" y="34"/>
                      </a:lnTo>
                      <a:lnTo>
                        <a:pt x="9" y="24"/>
                      </a:lnTo>
                      <a:lnTo>
                        <a:pt x="9" y="15"/>
                      </a:lnTo>
                      <a:lnTo>
                        <a:pt x="9" y="5"/>
                      </a:lnTo>
                      <a:lnTo>
                        <a:pt x="0" y="5"/>
                      </a:lnTo>
                      <a:lnTo>
                        <a:pt x="9" y="0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774" name="Freeform 920"/>
                <p:cNvSpPr>
                  <a:spLocks/>
                </p:cNvSpPr>
                <p:nvPr/>
              </p:nvSpPr>
              <p:spPr bwMode="auto">
                <a:xfrm rot="-1000159">
                  <a:off x="3575" y="2954"/>
                  <a:ext cx="16" cy="106"/>
                </a:xfrm>
                <a:custGeom>
                  <a:avLst/>
                  <a:gdLst>
                    <a:gd name="T0" fmla="*/ 0 w 17"/>
                    <a:gd name="T1" fmla="*/ 17 h 167"/>
                    <a:gd name="T2" fmla="*/ 0 w 17"/>
                    <a:gd name="T3" fmla="*/ 15 h 167"/>
                    <a:gd name="T4" fmla="*/ 0 w 17"/>
                    <a:gd name="T5" fmla="*/ 14 h 167"/>
                    <a:gd name="T6" fmla="*/ 8 w 17"/>
                    <a:gd name="T7" fmla="*/ 13 h 167"/>
                    <a:gd name="T8" fmla="*/ 8 w 17"/>
                    <a:gd name="T9" fmla="*/ 12 h 167"/>
                    <a:gd name="T10" fmla="*/ 8 w 17"/>
                    <a:gd name="T11" fmla="*/ 11 h 167"/>
                    <a:gd name="T12" fmla="*/ 8 w 17"/>
                    <a:gd name="T13" fmla="*/ 10 h 167"/>
                    <a:gd name="T14" fmla="*/ 8 w 17"/>
                    <a:gd name="T15" fmla="*/ 9 h 167"/>
                    <a:gd name="T16" fmla="*/ 8 w 17"/>
                    <a:gd name="T17" fmla="*/ 8 h 167"/>
                    <a:gd name="T18" fmla="*/ 8 w 17"/>
                    <a:gd name="T19" fmla="*/ 7 h 167"/>
                    <a:gd name="T20" fmla="*/ 8 w 17"/>
                    <a:gd name="T21" fmla="*/ 6 h 167"/>
                    <a:gd name="T22" fmla="*/ 8 w 17"/>
                    <a:gd name="T23" fmla="*/ 4 h 167"/>
                    <a:gd name="T24" fmla="*/ 12 w 17"/>
                    <a:gd name="T25" fmla="*/ 3 h 167"/>
                    <a:gd name="T26" fmla="*/ 12 w 17"/>
                    <a:gd name="T27" fmla="*/ 3 h 167"/>
                    <a:gd name="T28" fmla="*/ 8 w 17"/>
                    <a:gd name="T29" fmla="*/ 2 h 167"/>
                    <a:gd name="T30" fmla="*/ 8 w 17"/>
                    <a:gd name="T31" fmla="*/ 1 h 167"/>
                    <a:gd name="T32" fmla="*/ 8 w 17"/>
                    <a:gd name="T33" fmla="*/ 0 h 16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7"/>
                    <a:gd name="T52" fmla="*/ 0 h 167"/>
                    <a:gd name="T53" fmla="*/ 17 w 17"/>
                    <a:gd name="T54" fmla="*/ 167 h 16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7" h="167">
                      <a:moveTo>
                        <a:pt x="0" y="167"/>
                      </a:moveTo>
                      <a:lnTo>
                        <a:pt x="0" y="143"/>
                      </a:lnTo>
                      <a:lnTo>
                        <a:pt x="0" y="133"/>
                      </a:lnTo>
                      <a:lnTo>
                        <a:pt x="8" y="129"/>
                      </a:lnTo>
                      <a:lnTo>
                        <a:pt x="13" y="119"/>
                      </a:lnTo>
                      <a:lnTo>
                        <a:pt x="8" y="105"/>
                      </a:lnTo>
                      <a:lnTo>
                        <a:pt x="8" y="95"/>
                      </a:lnTo>
                      <a:lnTo>
                        <a:pt x="13" y="86"/>
                      </a:lnTo>
                      <a:lnTo>
                        <a:pt x="13" y="76"/>
                      </a:lnTo>
                      <a:lnTo>
                        <a:pt x="13" y="67"/>
                      </a:lnTo>
                      <a:lnTo>
                        <a:pt x="13" y="57"/>
                      </a:lnTo>
                      <a:lnTo>
                        <a:pt x="13" y="43"/>
                      </a:lnTo>
                      <a:lnTo>
                        <a:pt x="17" y="33"/>
                      </a:lnTo>
                      <a:lnTo>
                        <a:pt x="17" y="24"/>
                      </a:lnTo>
                      <a:lnTo>
                        <a:pt x="13" y="14"/>
                      </a:lnTo>
                      <a:lnTo>
                        <a:pt x="13" y="5"/>
                      </a:lnTo>
                      <a:lnTo>
                        <a:pt x="13" y="0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775" name="Oval 921"/>
                <p:cNvSpPr>
                  <a:spLocks noChangeArrowheads="1"/>
                </p:cNvSpPr>
                <p:nvPr/>
              </p:nvSpPr>
              <p:spPr bwMode="auto">
                <a:xfrm rot="-1000159">
                  <a:off x="3510" y="3078"/>
                  <a:ext cx="46" cy="30"/>
                </a:xfrm>
                <a:prstGeom prst="ellipse">
                  <a:avLst/>
                </a:prstGeom>
                <a:solidFill>
                  <a:srgbClr val="FF0000"/>
                </a:solidFill>
                <a:ln w="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776" name="Freeform 922"/>
                <p:cNvSpPr>
                  <a:spLocks/>
                </p:cNvSpPr>
                <p:nvPr/>
              </p:nvSpPr>
              <p:spPr bwMode="auto">
                <a:xfrm rot="-1000159">
                  <a:off x="3497" y="2988"/>
                  <a:ext cx="8" cy="100"/>
                </a:xfrm>
                <a:custGeom>
                  <a:avLst/>
                  <a:gdLst>
                    <a:gd name="T0" fmla="*/ 4 w 8"/>
                    <a:gd name="T1" fmla="*/ 17 h 157"/>
                    <a:gd name="T2" fmla="*/ 0 w 8"/>
                    <a:gd name="T3" fmla="*/ 15 h 157"/>
                    <a:gd name="T4" fmla="*/ 4 w 8"/>
                    <a:gd name="T5" fmla="*/ 13 h 157"/>
                    <a:gd name="T6" fmla="*/ 8 w 8"/>
                    <a:gd name="T7" fmla="*/ 13 h 157"/>
                    <a:gd name="T8" fmla="*/ 4 w 8"/>
                    <a:gd name="T9" fmla="*/ 11 h 157"/>
                    <a:gd name="T10" fmla="*/ 0 w 8"/>
                    <a:gd name="T11" fmla="*/ 11 h 157"/>
                    <a:gd name="T12" fmla="*/ 4 w 8"/>
                    <a:gd name="T13" fmla="*/ 10 h 157"/>
                    <a:gd name="T14" fmla="*/ 8 w 8"/>
                    <a:gd name="T15" fmla="*/ 8 h 157"/>
                    <a:gd name="T16" fmla="*/ 8 w 8"/>
                    <a:gd name="T17" fmla="*/ 7 h 157"/>
                    <a:gd name="T18" fmla="*/ 4 w 8"/>
                    <a:gd name="T19" fmla="*/ 6 h 157"/>
                    <a:gd name="T20" fmla="*/ 4 w 8"/>
                    <a:gd name="T21" fmla="*/ 4 h 157"/>
                    <a:gd name="T22" fmla="*/ 8 w 8"/>
                    <a:gd name="T23" fmla="*/ 4 h 157"/>
                    <a:gd name="T24" fmla="*/ 8 w 8"/>
                    <a:gd name="T25" fmla="*/ 3 h 157"/>
                    <a:gd name="T26" fmla="*/ 8 w 8"/>
                    <a:gd name="T27" fmla="*/ 2 h 157"/>
                    <a:gd name="T28" fmla="*/ 8 w 8"/>
                    <a:gd name="T29" fmla="*/ 1 h 157"/>
                    <a:gd name="T30" fmla="*/ 0 w 8"/>
                    <a:gd name="T31" fmla="*/ 1 h 157"/>
                    <a:gd name="T32" fmla="*/ 8 w 8"/>
                    <a:gd name="T33" fmla="*/ 0 h 15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8"/>
                    <a:gd name="T52" fmla="*/ 0 h 157"/>
                    <a:gd name="T53" fmla="*/ 8 w 8"/>
                    <a:gd name="T54" fmla="*/ 157 h 15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8" h="157">
                      <a:moveTo>
                        <a:pt x="4" y="157"/>
                      </a:moveTo>
                      <a:lnTo>
                        <a:pt x="0" y="143"/>
                      </a:lnTo>
                      <a:lnTo>
                        <a:pt x="4" y="129"/>
                      </a:lnTo>
                      <a:lnTo>
                        <a:pt x="8" y="119"/>
                      </a:lnTo>
                      <a:lnTo>
                        <a:pt x="4" y="110"/>
                      </a:lnTo>
                      <a:lnTo>
                        <a:pt x="0" y="100"/>
                      </a:lnTo>
                      <a:lnTo>
                        <a:pt x="4" y="91"/>
                      </a:lnTo>
                      <a:lnTo>
                        <a:pt x="8" y="81"/>
                      </a:lnTo>
                      <a:lnTo>
                        <a:pt x="8" y="67"/>
                      </a:lnTo>
                      <a:lnTo>
                        <a:pt x="4" y="53"/>
                      </a:lnTo>
                      <a:lnTo>
                        <a:pt x="4" y="43"/>
                      </a:lnTo>
                      <a:lnTo>
                        <a:pt x="8" y="34"/>
                      </a:lnTo>
                      <a:lnTo>
                        <a:pt x="8" y="24"/>
                      </a:lnTo>
                      <a:lnTo>
                        <a:pt x="8" y="15"/>
                      </a:lnTo>
                      <a:lnTo>
                        <a:pt x="8" y="5"/>
                      </a:lnTo>
                      <a:lnTo>
                        <a:pt x="0" y="5"/>
                      </a:lnTo>
                      <a:lnTo>
                        <a:pt x="8" y="0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777" name="Freeform 923"/>
                <p:cNvSpPr>
                  <a:spLocks/>
                </p:cNvSpPr>
                <p:nvPr/>
              </p:nvSpPr>
              <p:spPr bwMode="auto">
                <a:xfrm rot="-1000159">
                  <a:off x="3522" y="2969"/>
                  <a:ext cx="18" cy="106"/>
                </a:xfrm>
                <a:custGeom>
                  <a:avLst/>
                  <a:gdLst>
                    <a:gd name="T0" fmla="*/ 0 w 18"/>
                    <a:gd name="T1" fmla="*/ 17 h 167"/>
                    <a:gd name="T2" fmla="*/ 0 w 18"/>
                    <a:gd name="T3" fmla="*/ 15 h 167"/>
                    <a:gd name="T4" fmla="*/ 0 w 18"/>
                    <a:gd name="T5" fmla="*/ 14 h 167"/>
                    <a:gd name="T6" fmla="*/ 9 w 18"/>
                    <a:gd name="T7" fmla="*/ 13 h 167"/>
                    <a:gd name="T8" fmla="*/ 13 w 18"/>
                    <a:gd name="T9" fmla="*/ 12 h 167"/>
                    <a:gd name="T10" fmla="*/ 9 w 18"/>
                    <a:gd name="T11" fmla="*/ 11 h 167"/>
                    <a:gd name="T12" fmla="*/ 9 w 18"/>
                    <a:gd name="T13" fmla="*/ 10 h 167"/>
                    <a:gd name="T14" fmla="*/ 13 w 18"/>
                    <a:gd name="T15" fmla="*/ 9 h 167"/>
                    <a:gd name="T16" fmla="*/ 13 w 18"/>
                    <a:gd name="T17" fmla="*/ 8 h 167"/>
                    <a:gd name="T18" fmla="*/ 13 w 18"/>
                    <a:gd name="T19" fmla="*/ 7 h 167"/>
                    <a:gd name="T20" fmla="*/ 13 w 18"/>
                    <a:gd name="T21" fmla="*/ 6 h 167"/>
                    <a:gd name="T22" fmla="*/ 13 w 18"/>
                    <a:gd name="T23" fmla="*/ 4 h 167"/>
                    <a:gd name="T24" fmla="*/ 18 w 18"/>
                    <a:gd name="T25" fmla="*/ 3 h 167"/>
                    <a:gd name="T26" fmla="*/ 18 w 18"/>
                    <a:gd name="T27" fmla="*/ 3 h 167"/>
                    <a:gd name="T28" fmla="*/ 13 w 18"/>
                    <a:gd name="T29" fmla="*/ 2 h 167"/>
                    <a:gd name="T30" fmla="*/ 13 w 18"/>
                    <a:gd name="T31" fmla="*/ 1 h 167"/>
                    <a:gd name="T32" fmla="*/ 13 w 18"/>
                    <a:gd name="T33" fmla="*/ 0 h 16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8"/>
                    <a:gd name="T52" fmla="*/ 0 h 167"/>
                    <a:gd name="T53" fmla="*/ 18 w 18"/>
                    <a:gd name="T54" fmla="*/ 167 h 16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8" h="167">
                      <a:moveTo>
                        <a:pt x="0" y="167"/>
                      </a:moveTo>
                      <a:lnTo>
                        <a:pt x="0" y="143"/>
                      </a:lnTo>
                      <a:lnTo>
                        <a:pt x="0" y="133"/>
                      </a:lnTo>
                      <a:lnTo>
                        <a:pt x="9" y="129"/>
                      </a:lnTo>
                      <a:lnTo>
                        <a:pt x="13" y="119"/>
                      </a:lnTo>
                      <a:lnTo>
                        <a:pt x="9" y="105"/>
                      </a:lnTo>
                      <a:lnTo>
                        <a:pt x="9" y="95"/>
                      </a:lnTo>
                      <a:lnTo>
                        <a:pt x="13" y="86"/>
                      </a:lnTo>
                      <a:lnTo>
                        <a:pt x="13" y="76"/>
                      </a:lnTo>
                      <a:lnTo>
                        <a:pt x="13" y="67"/>
                      </a:lnTo>
                      <a:lnTo>
                        <a:pt x="13" y="57"/>
                      </a:lnTo>
                      <a:lnTo>
                        <a:pt x="13" y="43"/>
                      </a:lnTo>
                      <a:lnTo>
                        <a:pt x="18" y="33"/>
                      </a:lnTo>
                      <a:lnTo>
                        <a:pt x="18" y="24"/>
                      </a:lnTo>
                      <a:lnTo>
                        <a:pt x="13" y="14"/>
                      </a:lnTo>
                      <a:lnTo>
                        <a:pt x="13" y="5"/>
                      </a:lnTo>
                      <a:lnTo>
                        <a:pt x="13" y="0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grpSp>
            <p:nvGrpSpPr>
              <p:cNvPr id="8744" name="Group 924"/>
              <p:cNvGrpSpPr>
                <a:grpSpLocks/>
              </p:cNvGrpSpPr>
              <p:nvPr/>
            </p:nvGrpSpPr>
            <p:grpSpPr bwMode="auto">
              <a:xfrm rot="466295">
                <a:off x="3627" y="2840"/>
                <a:ext cx="192" cy="233"/>
                <a:chOff x="3627" y="2828"/>
                <a:chExt cx="192" cy="233"/>
              </a:xfrm>
            </p:grpSpPr>
            <p:sp>
              <p:nvSpPr>
                <p:cNvPr id="8745" name="Freeform 925"/>
                <p:cNvSpPr>
                  <a:spLocks/>
                </p:cNvSpPr>
                <p:nvPr/>
              </p:nvSpPr>
              <p:spPr bwMode="auto">
                <a:xfrm rot="-1000159">
                  <a:off x="3744" y="2857"/>
                  <a:ext cx="8" cy="99"/>
                </a:xfrm>
                <a:custGeom>
                  <a:avLst/>
                  <a:gdLst>
                    <a:gd name="T0" fmla="*/ 4 w 8"/>
                    <a:gd name="T1" fmla="*/ 0 h 157"/>
                    <a:gd name="T2" fmla="*/ 0 w 8"/>
                    <a:gd name="T3" fmla="*/ 2 h 157"/>
                    <a:gd name="T4" fmla="*/ 4 w 8"/>
                    <a:gd name="T5" fmla="*/ 3 h 157"/>
                    <a:gd name="T6" fmla="*/ 8 w 8"/>
                    <a:gd name="T7" fmla="*/ 4 h 157"/>
                    <a:gd name="T8" fmla="*/ 4 w 8"/>
                    <a:gd name="T9" fmla="*/ 5 h 157"/>
                    <a:gd name="T10" fmla="*/ 0 w 8"/>
                    <a:gd name="T11" fmla="*/ 6 h 157"/>
                    <a:gd name="T12" fmla="*/ 4 w 8"/>
                    <a:gd name="T13" fmla="*/ 6 h 157"/>
                    <a:gd name="T14" fmla="*/ 8 w 8"/>
                    <a:gd name="T15" fmla="*/ 8 h 157"/>
                    <a:gd name="T16" fmla="*/ 8 w 8"/>
                    <a:gd name="T17" fmla="*/ 9 h 157"/>
                    <a:gd name="T18" fmla="*/ 4 w 8"/>
                    <a:gd name="T19" fmla="*/ 10 h 157"/>
                    <a:gd name="T20" fmla="*/ 4 w 8"/>
                    <a:gd name="T21" fmla="*/ 11 h 157"/>
                    <a:gd name="T22" fmla="*/ 8 w 8"/>
                    <a:gd name="T23" fmla="*/ 13 h 157"/>
                    <a:gd name="T24" fmla="*/ 8 w 8"/>
                    <a:gd name="T25" fmla="*/ 13 h 157"/>
                    <a:gd name="T26" fmla="*/ 8 w 8"/>
                    <a:gd name="T27" fmla="*/ 15 h 157"/>
                    <a:gd name="T28" fmla="*/ 8 w 8"/>
                    <a:gd name="T29" fmla="*/ 15 h 157"/>
                    <a:gd name="T30" fmla="*/ 0 w 8"/>
                    <a:gd name="T31" fmla="*/ 15 h 157"/>
                    <a:gd name="T32" fmla="*/ 8 w 8"/>
                    <a:gd name="T33" fmla="*/ 16 h 15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8"/>
                    <a:gd name="T52" fmla="*/ 0 h 157"/>
                    <a:gd name="T53" fmla="*/ 8 w 8"/>
                    <a:gd name="T54" fmla="*/ 157 h 15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8" h="157">
                      <a:moveTo>
                        <a:pt x="4" y="0"/>
                      </a:moveTo>
                      <a:lnTo>
                        <a:pt x="0" y="14"/>
                      </a:lnTo>
                      <a:lnTo>
                        <a:pt x="4" y="28"/>
                      </a:lnTo>
                      <a:lnTo>
                        <a:pt x="8" y="38"/>
                      </a:lnTo>
                      <a:lnTo>
                        <a:pt x="4" y="47"/>
                      </a:lnTo>
                      <a:lnTo>
                        <a:pt x="0" y="57"/>
                      </a:lnTo>
                      <a:lnTo>
                        <a:pt x="4" y="66"/>
                      </a:lnTo>
                      <a:lnTo>
                        <a:pt x="8" y="76"/>
                      </a:lnTo>
                      <a:lnTo>
                        <a:pt x="8" y="90"/>
                      </a:lnTo>
                      <a:lnTo>
                        <a:pt x="4" y="104"/>
                      </a:lnTo>
                      <a:lnTo>
                        <a:pt x="4" y="114"/>
                      </a:lnTo>
                      <a:lnTo>
                        <a:pt x="8" y="123"/>
                      </a:lnTo>
                      <a:lnTo>
                        <a:pt x="8" y="133"/>
                      </a:lnTo>
                      <a:lnTo>
                        <a:pt x="8" y="142"/>
                      </a:lnTo>
                      <a:lnTo>
                        <a:pt x="8" y="152"/>
                      </a:lnTo>
                      <a:lnTo>
                        <a:pt x="0" y="152"/>
                      </a:lnTo>
                      <a:lnTo>
                        <a:pt x="8" y="157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746" name="Freeform 926"/>
                <p:cNvSpPr>
                  <a:spLocks/>
                </p:cNvSpPr>
                <p:nvPr/>
              </p:nvSpPr>
              <p:spPr bwMode="auto">
                <a:xfrm rot="-1000159">
                  <a:off x="3774" y="2849"/>
                  <a:ext cx="16" cy="106"/>
                </a:xfrm>
                <a:custGeom>
                  <a:avLst/>
                  <a:gdLst>
                    <a:gd name="T0" fmla="*/ 0 w 17"/>
                    <a:gd name="T1" fmla="*/ 0 h 167"/>
                    <a:gd name="T2" fmla="*/ 0 w 17"/>
                    <a:gd name="T3" fmla="*/ 3 h 167"/>
                    <a:gd name="T4" fmla="*/ 0 w 17"/>
                    <a:gd name="T5" fmla="*/ 4 h 167"/>
                    <a:gd name="T6" fmla="*/ 8 w 17"/>
                    <a:gd name="T7" fmla="*/ 4 h 167"/>
                    <a:gd name="T8" fmla="*/ 8 w 17"/>
                    <a:gd name="T9" fmla="*/ 5 h 167"/>
                    <a:gd name="T10" fmla="*/ 8 w 17"/>
                    <a:gd name="T11" fmla="*/ 6 h 167"/>
                    <a:gd name="T12" fmla="*/ 8 w 17"/>
                    <a:gd name="T13" fmla="*/ 7 h 167"/>
                    <a:gd name="T14" fmla="*/ 8 w 17"/>
                    <a:gd name="T15" fmla="*/ 8 h 167"/>
                    <a:gd name="T16" fmla="*/ 8 w 17"/>
                    <a:gd name="T17" fmla="*/ 10 h 167"/>
                    <a:gd name="T18" fmla="*/ 8 w 17"/>
                    <a:gd name="T19" fmla="*/ 10 h 167"/>
                    <a:gd name="T20" fmla="*/ 8 w 17"/>
                    <a:gd name="T21" fmla="*/ 11 h 167"/>
                    <a:gd name="T22" fmla="*/ 8 w 17"/>
                    <a:gd name="T23" fmla="*/ 13 h 167"/>
                    <a:gd name="T24" fmla="*/ 12 w 17"/>
                    <a:gd name="T25" fmla="*/ 14 h 167"/>
                    <a:gd name="T26" fmla="*/ 12 w 17"/>
                    <a:gd name="T27" fmla="*/ 15 h 167"/>
                    <a:gd name="T28" fmla="*/ 8 w 17"/>
                    <a:gd name="T29" fmla="*/ 16 h 167"/>
                    <a:gd name="T30" fmla="*/ 8 w 17"/>
                    <a:gd name="T31" fmla="*/ 17 h 167"/>
                    <a:gd name="T32" fmla="*/ 8 w 17"/>
                    <a:gd name="T33" fmla="*/ 17 h 16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7"/>
                    <a:gd name="T52" fmla="*/ 0 h 167"/>
                    <a:gd name="T53" fmla="*/ 17 w 17"/>
                    <a:gd name="T54" fmla="*/ 167 h 16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7" h="167">
                      <a:moveTo>
                        <a:pt x="0" y="0"/>
                      </a:moveTo>
                      <a:lnTo>
                        <a:pt x="0" y="24"/>
                      </a:lnTo>
                      <a:lnTo>
                        <a:pt x="0" y="34"/>
                      </a:lnTo>
                      <a:lnTo>
                        <a:pt x="8" y="38"/>
                      </a:lnTo>
                      <a:lnTo>
                        <a:pt x="12" y="48"/>
                      </a:lnTo>
                      <a:lnTo>
                        <a:pt x="8" y="62"/>
                      </a:lnTo>
                      <a:lnTo>
                        <a:pt x="8" y="72"/>
                      </a:lnTo>
                      <a:lnTo>
                        <a:pt x="12" y="81"/>
                      </a:lnTo>
                      <a:lnTo>
                        <a:pt x="12" y="91"/>
                      </a:lnTo>
                      <a:lnTo>
                        <a:pt x="12" y="100"/>
                      </a:lnTo>
                      <a:lnTo>
                        <a:pt x="12" y="110"/>
                      </a:lnTo>
                      <a:lnTo>
                        <a:pt x="12" y="124"/>
                      </a:lnTo>
                      <a:lnTo>
                        <a:pt x="17" y="134"/>
                      </a:lnTo>
                      <a:lnTo>
                        <a:pt x="17" y="143"/>
                      </a:lnTo>
                      <a:lnTo>
                        <a:pt x="12" y="153"/>
                      </a:lnTo>
                      <a:lnTo>
                        <a:pt x="12" y="162"/>
                      </a:lnTo>
                      <a:lnTo>
                        <a:pt x="12" y="167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747" name="Freeform 927"/>
                <p:cNvSpPr>
                  <a:spLocks/>
                </p:cNvSpPr>
                <p:nvPr/>
              </p:nvSpPr>
              <p:spPr bwMode="auto">
                <a:xfrm rot="-1000159">
                  <a:off x="3693" y="2873"/>
                  <a:ext cx="8" cy="99"/>
                </a:xfrm>
                <a:custGeom>
                  <a:avLst/>
                  <a:gdLst>
                    <a:gd name="T0" fmla="*/ 4 w 9"/>
                    <a:gd name="T1" fmla="*/ 0 h 157"/>
                    <a:gd name="T2" fmla="*/ 0 w 9"/>
                    <a:gd name="T3" fmla="*/ 2 h 157"/>
                    <a:gd name="T4" fmla="*/ 4 w 9"/>
                    <a:gd name="T5" fmla="*/ 3 h 157"/>
                    <a:gd name="T6" fmla="*/ 4 w 9"/>
                    <a:gd name="T7" fmla="*/ 4 h 157"/>
                    <a:gd name="T8" fmla="*/ 4 w 9"/>
                    <a:gd name="T9" fmla="*/ 5 h 157"/>
                    <a:gd name="T10" fmla="*/ 0 w 9"/>
                    <a:gd name="T11" fmla="*/ 6 h 157"/>
                    <a:gd name="T12" fmla="*/ 4 w 9"/>
                    <a:gd name="T13" fmla="*/ 6 h 157"/>
                    <a:gd name="T14" fmla="*/ 4 w 9"/>
                    <a:gd name="T15" fmla="*/ 8 h 157"/>
                    <a:gd name="T16" fmla="*/ 4 w 9"/>
                    <a:gd name="T17" fmla="*/ 9 h 157"/>
                    <a:gd name="T18" fmla="*/ 4 w 9"/>
                    <a:gd name="T19" fmla="*/ 10 h 157"/>
                    <a:gd name="T20" fmla="*/ 4 w 9"/>
                    <a:gd name="T21" fmla="*/ 11 h 157"/>
                    <a:gd name="T22" fmla="*/ 4 w 9"/>
                    <a:gd name="T23" fmla="*/ 13 h 157"/>
                    <a:gd name="T24" fmla="*/ 4 w 9"/>
                    <a:gd name="T25" fmla="*/ 13 h 157"/>
                    <a:gd name="T26" fmla="*/ 4 w 9"/>
                    <a:gd name="T27" fmla="*/ 15 h 157"/>
                    <a:gd name="T28" fmla="*/ 4 w 9"/>
                    <a:gd name="T29" fmla="*/ 15 h 157"/>
                    <a:gd name="T30" fmla="*/ 0 w 9"/>
                    <a:gd name="T31" fmla="*/ 15 h 157"/>
                    <a:gd name="T32" fmla="*/ 4 w 9"/>
                    <a:gd name="T33" fmla="*/ 16 h 15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9"/>
                    <a:gd name="T52" fmla="*/ 0 h 157"/>
                    <a:gd name="T53" fmla="*/ 9 w 9"/>
                    <a:gd name="T54" fmla="*/ 157 h 15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9" h="157">
                      <a:moveTo>
                        <a:pt x="5" y="0"/>
                      </a:moveTo>
                      <a:lnTo>
                        <a:pt x="0" y="14"/>
                      </a:lnTo>
                      <a:lnTo>
                        <a:pt x="5" y="28"/>
                      </a:lnTo>
                      <a:lnTo>
                        <a:pt x="9" y="38"/>
                      </a:lnTo>
                      <a:lnTo>
                        <a:pt x="5" y="47"/>
                      </a:lnTo>
                      <a:lnTo>
                        <a:pt x="0" y="57"/>
                      </a:lnTo>
                      <a:lnTo>
                        <a:pt x="5" y="66"/>
                      </a:lnTo>
                      <a:lnTo>
                        <a:pt x="9" y="76"/>
                      </a:lnTo>
                      <a:lnTo>
                        <a:pt x="9" y="90"/>
                      </a:lnTo>
                      <a:lnTo>
                        <a:pt x="5" y="104"/>
                      </a:lnTo>
                      <a:lnTo>
                        <a:pt x="5" y="114"/>
                      </a:lnTo>
                      <a:lnTo>
                        <a:pt x="9" y="123"/>
                      </a:lnTo>
                      <a:lnTo>
                        <a:pt x="9" y="133"/>
                      </a:lnTo>
                      <a:lnTo>
                        <a:pt x="9" y="142"/>
                      </a:lnTo>
                      <a:lnTo>
                        <a:pt x="9" y="152"/>
                      </a:lnTo>
                      <a:lnTo>
                        <a:pt x="0" y="152"/>
                      </a:lnTo>
                      <a:lnTo>
                        <a:pt x="9" y="157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748" name="Freeform 928"/>
                <p:cNvSpPr>
                  <a:spLocks/>
                </p:cNvSpPr>
                <p:nvPr/>
              </p:nvSpPr>
              <p:spPr bwMode="auto">
                <a:xfrm rot="-1000159">
                  <a:off x="3722" y="2865"/>
                  <a:ext cx="17" cy="106"/>
                </a:xfrm>
                <a:custGeom>
                  <a:avLst/>
                  <a:gdLst>
                    <a:gd name="T0" fmla="*/ 0 w 17"/>
                    <a:gd name="T1" fmla="*/ 0 h 167"/>
                    <a:gd name="T2" fmla="*/ 0 w 17"/>
                    <a:gd name="T3" fmla="*/ 3 h 167"/>
                    <a:gd name="T4" fmla="*/ 0 w 17"/>
                    <a:gd name="T5" fmla="*/ 4 h 167"/>
                    <a:gd name="T6" fmla="*/ 9 w 17"/>
                    <a:gd name="T7" fmla="*/ 4 h 167"/>
                    <a:gd name="T8" fmla="*/ 13 w 17"/>
                    <a:gd name="T9" fmla="*/ 5 h 167"/>
                    <a:gd name="T10" fmla="*/ 9 w 17"/>
                    <a:gd name="T11" fmla="*/ 6 h 167"/>
                    <a:gd name="T12" fmla="*/ 9 w 17"/>
                    <a:gd name="T13" fmla="*/ 7 h 167"/>
                    <a:gd name="T14" fmla="*/ 13 w 17"/>
                    <a:gd name="T15" fmla="*/ 8 h 167"/>
                    <a:gd name="T16" fmla="*/ 13 w 17"/>
                    <a:gd name="T17" fmla="*/ 10 h 167"/>
                    <a:gd name="T18" fmla="*/ 13 w 17"/>
                    <a:gd name="T19" fmla="*/ 10 h 167"/>
                    <a:gd name="T20" fmla="*/ 13 w 17"/>
                    <a:gd name="T21" fmla="*/ 11 h 167"/>
                    <a:gd name="T22" fmla="*/ 13 w 17"/>
                    <a:gd name="T23" fmla="*/ 13 h 167"/>
                    <a:gd name="T24" fmla="*/ 17 w 17"/>
                    <a:gd name="T25" fmla="*/ 14 h 167"/>
                    <a:gd name="T26" fmla="*/ 17 w 17"/>
                    <a:gd name="T27" fmla="*/ 15 h 167"/>
                    <a:gd name="T28" fmla="*/ 13 w 17"/>
                    <a:gd name="T29" fmla="*/ 16 h 167"/>
                    <a:gd name="T30" fmla="*/ 13 w 17"/>
                    <a:gd name="T31" fmla="*/ 17 h 167"/>
                    <a:gd name="T32" fmla="*/ 13 w 17"/>
                    <a:gd name="T33" fmla="*/ 17 h 16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7"/>
                    <a:gd name="T52" fmla="*/ 0 h 167"/>
                    <a:gd name="T53" fmla="*/ 17 w 17"/>
                    <a:gd name="T54" fmla="*/ 167 h 16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7" h="167">
                      <a:moveTo>
                        <a:pt x="0" y="0"/>
                      </a:moveTo>
                      <a:lnTo>
                        <a:pt x="0" y="24"/>
                      </a:lnTo>
                      <a:lnTo>
                        <a:pt x="0" y="34"/>
                      </a:lnTo>
                      <a:lnTo>
                        <a:pt x="9" y="38"/>
                      </a:lnTo>
                      <a:lnTo>
                        <a:pt x="13" y="48"/>
                      </a:lnTo>
                      <a:lnTo>
                        <a:pt x="9" y="62"/>
                      </a:lnTo>
                      <a:lnTo>
                        <a:pt x="9" y="72"/>
                      </a:lnTo>
                      <a:lnTo>
                        <a:pt x="13" y="81"/>
                      </a:lnTo>
                      <a:lnTo>
                        <a:pt x="13" y="91"/>
                      </a:lnTo>
                      <a:lnTo>
                        <a:pt x="13" y="100"/>
                      </a:lnTo>
                      <a:lnTo>
                        <a:pt x="13" y="110"/>
                      </a:lnTo>
                      <a:lnTo>
                        <a:pt x="13" y="124"/>
                      </a:lnTo>
                      <a:lnTo>
                        <a:pt x="17" y="134"/>
                      </a:lnTo>
                      <a:lnTo>
                        <a:pt x="17" y="143"/>
                      </a:lnTo>
                      <a:lnTo>
                        <a:pt x="13" y="153"/>
                      </a:lnTo>
                      <a:lnTo>
                        <a:pt x="13" y="162"/>
                      </a:lnTo>
                      <a:lnTo>
                        <a:pt x="13" y="167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749" name="Freeform 929"/>
                <p:cNvSpPr>
                  <a:spLocks/>
                </p:cNvSpPr>
                <p:nvPr/>
              </p:nvSpPr>
              <p:spPr bwMode="auto">
                <a:xfrm rot="-1000159">
                  <a:off x="3638" y="2891"/>
                  <a:ext cx="8" cy="100"/>
                </a:xfrm>
                <a:custGeom>
                  <a:avLst/>
                  <a:gdLst>
                    <a:gd name="T0" fmla="*/ 4 w 8"/>
                    <a:gd name="T1" fmla="*/ 0 h 157"/>
                    <a:gd name="T2" fmla="*/ 0 w 8"/>
                    <a:gd name="T3" fmla="*/ 2 h 157"/>
                    <a:gd name="T4" fmla="*/ 4 w 8"/>
                    <a:gd name="T5" fmla="*/ 3 h 157"/>
                    <a:gd name="T6" fmla="*/ 8 w 8"/>
                    <a:gd name="T7" fmla="*/ 4 h 157"/>
                    <a:gd name="T8" fmla="*/ 4 w 8"/>
                    <a:gd name="T9" fmla="*/ 5 h 157"/>
                    <a:gd name="T10" fmla="*/ 0 w 8"/>
                    <a:gd name="T11" fmla="*/ 6 h 157"/>
                    <a:gd name="T12" fmla="*/ 4 w 8"/>
                    <a:gd name="T13" fmla="*/ 7 h 157"/>
                    <a:gd name="T14" fmla="*/ 8 w 8"/>
                    <a:gd name="T15" fmla="*/ 8 h 157"/>
                    <a:gd name="T16" fmla="*/ 8 w 8"/>
                    <a:gd name="T17" fmla="*/ 10 h 157"/>
                    <a:gd name="T18" fmla="*/ 4 w 8"/>
                    <a:gd name="T19" fmla="*/ 11 h 157"/>
                    <a:gd name="T20" fmla="*/ 4 w 8"/>
                    <a:gd name="T21" fmla="*/ 11 h 157"/>
                    <a:gd name="T22" fmla="*/ 8 w 8"/>
                    <a:gd name="T23" fmla="*/ 13 h 157"/>
                    <a:gd name="T24" fmla="*/ 8 w 8"/>
                    <a:gd name="T25" fmla="*/ 14 h 157"/>
                    <a:gd name="T26" fmla="*/ 8 w 8"/>
                    <a:gd name="T27" fmla="*/ 15 h 157"/>
                    <a:gd name="T28" fmla="*/ 8 w 8"/>
                    <a:gd name="T29" fmla="*/ 16 h 157"/>
                    <a:gd name="T30" fmla="*/ 0 w 8"/>
                    <a:gd name="T31" fmla="*/ 16 h 157"/>
                    <a:gd name="T32" fmla="*/ 8 w 8"/>
                    <a:gd name="T33" fmla="*/ 17 h 15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8"/>
                    <a:gd name="T52" fmla="*/ 0 h 157"/>
                    <a:gd name="T53" fmla="*/ 8 w 8"/>
                    <a:gd name="T54" fmla="*/ 157 h 15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8" h="157">
                      <a:moveTo>
                        <a:pt x="4" y="0"/>
                      </a:moveTo>
                      <a:lnTo>
                        <a:pt x="0" y="15"/>
                      </a:lnTo>
                      <a:lnTo>
                        <a:pt x="4" y="29"/>
                      </a:lnTo>
                      <a:lnTo>
                        <a:pt x="8" y="38"/>
                      </a:lnTo>
                      <a:lnTo>
                        <a:pt x="4" y="48"/>
                      </a:lnTo>
                      <a:lnTo>
                        <a:pt x="0" y="57"/>
                      </a:lnTo>
                      <a:lnTo>
                        <a:pt x="4" y="67"/>
                      </a:lnTo>
                      <a:lnTo>
                        <a:pt x="8" y="77"/>
                      </a:lnTo>
                      <a:lnTo>
                        <a:pt x="8" y="91"/>
                      </a:lnTo>
                      <a:lnTo>
                        <a:pt x="4" y="105"/>
                      </a:lnTo>
                      <a:lnTo>
                        <a:pt x="4" y="115"/>
                      </a:lnTo>
                      <a:lnTo>
                        <a:pt x="8" y="124"/>
                      </a:lnTo>
                      <a:lnTo>
                        <a:pt x="8" y="134"/>
                      </a:lnTo>
                      <a:lnTo>
                        <a:pt x="8" y="143"/>
                      </a:lnTo>
                      <a:lnTo>
                        <a:pt x="8" y="153"/>
                      </a:lnTo>
                      <a:lnTo>
                        <a:pt x="0" y="153"/>
                      </a:lnTo>
                      <a:lnTo>
                        <a:pt x="8" y="157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750" name="Freeform 930"/>
                <p:cNvSpPr>
                  <a:spLocks/>
                </p:cNvSpPr>
                <p:nvPr/>
              </p:nvSpPr>
              <p:spPr bwMode="auto">
                <a:xfrm rot="-1000159">
                  <a:off x="3668" y="2884"/>
                  <a:ext cx="16" cy="106"/>
                </a:xfrm>
                <a:custGeom>
                  <a:avLst/>
                  <a:gdLst>
                    <a:gd name="T0" fmla="*/ 0 w 17"/>
                    <a:gd name="T1" fmla="*/ 0 h 167"/>
                    <a:gd name="T2" fmla="*/ 0 w 17"/>
                    <a:gd name="T3" fmla="*/ 3 h 167"/>
                    <a:gd name="T4" fmla="*/ 0 w 17"/>
                    <a:gd name="T5" fmla="*/ 3 h 167"/>
                    <a:gd name="T6" fmla="*/ 8 w 17"/>
                    <a:gd name="T7" fmla="*/ 4 h 167"/>
                    <a:gd name="T8" fmla="*/ 8 w 17"/>
                    <a:gd name="T9" fmla="*/ 5 h 167"/>
                    <a:gd name="T10" fmla="*/ 8 w 17"/>
                    <a:gd name="T11" fmla="*/ 6 h 167"/>
                    <a:gd name="T12" fmla="*/ 8 w 17"/>
                    <a:gd name="T13" fmla="*/ 7 h 167"/>
                    <a:gd name="T14" fmla="*/ 8 w 17"/>
                    <a:gd name="T15" fmla="*/ 8 h 167"/>
                    <a:gd name="T16" fmla="*/ 8 w 17"/>
                    <a:gd name="T17" fmla="*/ 10 h 167"/>
                    <a:gd name="T18" fmla="*/ 8 w 17"/>
                    <a:gd name="T19" fmla="*/ 10 h 167"/>
                    <a:gd name="T20" fmla="*/ 8 w 17"/>
                    <a:gd name="T21" fmla="*/ 11 h 167"/>
                    <a:gd name="T22" fmla="*/ 8 w 17"/>
                    <a:gd name="T23" fmla="*/ 13 h 167"/>
                    <a:gd name="T24" fmla="*/ 12 w 17"/>
                    <a:gd name="T25" fmla="*/ 14 h 167"/>
                    <a:gd name="T26" fmla="*/ 12 w 17"/>
                    <a:gd name="T27" fmla="*/ 15 h 167"/>
                    <a:gd name="T28" fmla="*/ 8 w 17"/>
                    <a:gd name="T29" fmla="*/ 16 h 167"/>
                    <a:gd name="T30" fmla="*/ 8 w 17"/>
                    <a:gd name="T31" fmla="*/ 17 h 167"/>
                    <a:gd name="T32" fmla="*/ 8 w 17"/>
                    <a:gd name="T33" fmla="*/ 17 h 16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7"/>
                    <a:gd name="T52" fmla="*/ 0 h 167"/>
                    <a:gd name="T53" fmla="*/ 17 w 17"/>
                    <a:gd name="T54" fmla="*/ 167 h 16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7" h="167">
                      <a:moveTo>
                        <a:pt x="0" y="0"/>
                      </a:moveTo>
                      <a:lnTo>
                        <a:pt x="0" y="24"/>
                      </a:lnTo>
                      <a:lnTo>
                        <a:pt x="0" y="33"/>
                      </a:lnTo>
                      <a:lnTo>
                        <a:pt x="8" y="38"/>
                      </a:lnTo>
                      <a:lnTo>
                        <a:pt x="12" y="48"/>
                      </a:lnTo>
                      <a:lnTo>
                        <a:pt x="8" y="62"/>
                      </a:lnTo>
                      <a:lnTo>
                        <a:pt x="8" y="72"/>
                      </a:lnTo>
                      <a:lnTo>
                        <a:pt x="12" y="81"/>
                      </a:lnTo>
                      <a:lnTo>
                        <a:pt x="12" y="91"/>
                      </a:lnTo>
                      <a:lnTo>
                        <a:pt x="12" y="100"/>
                      </a:lnTo>
                      <a:lnTo>
                        <a:pt x="12" y="110"/>
                      </a:lnTo>
                      <a:lnTo>
                        <a:pt x="12" y="124"/>
                      </a:lnTo>
                      <a:lnTo>
                        <a:pt x="17" y="133"/>
                      </a:lnTo>
                      <a:lnTo>
                        <a:pt x="17" y="143"/>
                      </a:lnTo>
                      <a:lnTo>
                        <a:pt x="12" y="152"/>
                      </a:lnTo>
                      <a:lnTo>
                        <a:pt x="12" y="162"/>
                      </a:lnTo>
                      <a:lnTo>
                        <a:pt x="12" y="167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751" name="Oval 931"/>
                <p:cNvSpPr>
                  <a:spLocks noChangeArrowheads="1"/>
                </p:cNvSpPr>
                <p:nvPr/>
              </p:nvSpPr>
              <p:spPr bwMode="auto">
                <a:xfrm rot="-1000159">
                  <a:off x="3775" y="3002"/>
                  <a:ext cx="44" cy="29"/>
                </a:xfrm>
                <a:prstGeom prst="ellipse">
                  <a:avLst/>
                </a:prstGeom>
                <a:solidFill>
                  <a:srgbClr val="FF0000"/>
                </a:solidFill>
                <a:ln w="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" name="Freeform 932"/>
                <p:cNvSpPr>
                  <a:spLocks/>
                </p:cNvSpPr>
                <p:nvPr/>
              </p:nvSpPr>
              <p:spPr bwMode="auto">
                <a:xfrm rot="-1000159">
                  <a:off x="3761" y="2912"/>
                  <a:ext cx="8" cy="100"/>
                </a:xfrm>
                <a:custGeom>
                  <a:avLst/>
                  <a:gdLst>
                    <a:gd name="T0" fmla="*/ 4 w 8"/>
                    <a:gd name="T1" fmla="*/ 17 h 157"/>
                    <a:gd name="T2" fmla="*/ 0 w 8"/>
                    <a:gd name="T3" fmla="*/ 15 h 157"/>
                    <a:gd name="T4" fmla="*/ 4 w 8"/>
                    <a:gd name="T5" fmla="*/ 13 h 157"/>
                    <a:gd name="T6" fmla="*/ 8 w 8"/>
                    <a:gd name="T7" fmla="*/ 13 h 157"/>
                    <a:gd name="T8" fmla="*/ 4 w 8"/>
                    <a:gd name="T9" fmla="*/ 11 h 157"/>
                    <a:gd name="T10" fmla="*/ 0 w 8"/>
                    <a:gd name="T11" fmla="*/ 11 h 157"/>
                    <a:gd name="T12" fmla="*/ 4 w 8"/>
                    <a:gd name="T13" fmla="*/ 10 h 157"/>
                    <a:gd name="T14" fmla="*/ 8 w 8"/>
                    <a:gd name="T15" fmla="*/ 8 h 157"/>
                    <a:gd name="T16" fmla="*/ 8 w 8"/>
                    <a:gd name="T17" fmla="*/ 7 h 157"/>
                    <a:gd name="T18" fmla="*/ 4 w 8"/>
                    <a:gd name="T19" fmla="*/ 5 h 157"/>
                    <a:gd name="T20" fmla="*/ 4 w 8"/>
                    <a:gd name="T21" fmla="*/ 4 h 157"/>
                    <a:gd name="T22" fmla="*/ 8 w 8"/>
                    <a:gd name="T23" fmla="*/ 3 h 157"/>
                    <a:gd name="T24" fmla="*/ 8 w 8"/>
                    <a:gd name="T25" fmla="*/ 3 h 157"/>
                    <a:gd name="T26" fmla="*/ 8 w 8"/>
                    <a:gd name="T27" fmla="*/ 2 h 157"/>
                    <a:gd name="T28" fmla="*/ 8 w 8"/>
                    <a:gd name="T29" fmla="*/ 1 h 157"/>
                    <a:gd name="T30" fmla="*/ 0 w 8"/>
                    <a:gd name="T31" fmla="*/ 1 h 157"/>
                    <a:gd name="T32" fmla="*/ 8 w 8"/>
                    <a:gd name="T33" fmla="*/ 0 h 15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8"/>
                    <a:gd name="T52" fmla="*/ 0 h 157"/>
                    <a:gd name="T53" fmla="*/ 8 w 8"/>
                    <a:gd name="T54" fmla="*/ 157 h 15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8" h="157">
                      <a:moveTo>
                        <a:pt x="4" y="157"/>
                      </a:moveTo>
                      <a:lnTo>
                        <a:pt x="0" y="143"/>
                      </a:lnTo>
                      <a:lnTo>
                        <a:pt x="4" y="129"/>
                      </a:lnTo>
                      <a:lnTo>
                        <a:pt x="8" y="119"/>
                      </a:lnTo>
                      <a:lnTo>
                        <a:pt x="4" y="110"/>
                      </a:lnTo>
                      <a:lnTo>
                        <a:pt x="0" y="100"/>
                      </a:lnTo>
                      <a:lnTo>
                        <a:pt x="4" y="91"/>
                      </a:lnTo>
                      <a:lnTo>
                        <a:pt x="8" y="81"/>
                      </a:lnTo>
                      <a:lnTo>
                        <a:pt x="8" y="67"/>
                      </a:lnTo>
                      <a:lnTo>
                        <a:pt x="4" y="52"/>
                      </a:lnTo>
                      <a:lnTo>
                        <a:pt x="4" y="43"/>
                      </a:lnTo>
                      <a:lnTo>
                        <a:pt x="8" y="33"/>
                      </a:lnTo>
                      <a:lnTo>
                        <a:pt x="8" y="24"/>
                      </a:lnTo>
                      <a:lnTo>
                        <a:pt x="8" y="14"/>
                      </a:lnTo>
                      <a:lnTo>
                        <a:pt x="8" y="5"/>
                      </a:lnTo>
                      <a:lnTo>
                        <a:pt x="0" y="5"/>
                      </a:lnTo>
                      <a:lnTo>
                        <a:pt x="8" y="0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753" name="Freeform 933"/>
                <p:cNvSpPr>
                  <a:spLocks/>
                </p:cNvSpPr>
                <p:nvPr/>
              </p:nvSpPr>
              <p:spPr bwMode="auto">
                <a:xfrm rot="-1000159">
                  <a:off x="3788" y="2893"/>
                  <a:ext cx="16" cy="106"/>
                </a:xfrm>
                <a:custGeom>
                  <a:avLst/>
                  <a:gdLst>
                    <a:gd name="T0" fmla="*/ 0 w 17"/>
                    <a:gd name="T1" fmla="*/ 17 h 166"/>
                    <a:gd name="T2" fmla="*/ 0 w 17"/>
                    <a:gd name="T3" fmla="*/ 15 h 166"/>
                    <a:gd name="T4" fmla="*/ 0 w 17"/>
                    <a:gd name="T5" fmla="*/ 14 h 166"/>
                    <a:gd name="T6" fmla="*/ 8 w 17"/>
                    <a:gd name="T7" fmla="*/ 13 h 166"/>
                    <a:gd name="T8" fmla="*/ 8 w 17"/>
                    <a:gd name="T9" fmla="*/ 13 h 166"/>
                    <a:gd name="T10" fmla="*/ 8 w 17"/>
                    <a:gd name="T11" fmla="*/ 11 h 166"/>
                    <a:gd name="T12" fmla="*/ 8 w 17"/>
                    <a:gd name="T13" fmla="*/ 10 h 166"/>
                    <a:gd name="T14" fmla="*/ 8 w 17"/>
                    <a:gd name="T15" fmla="*/ 9 h 166"/>
                    <a:gd name="T16" fmla="*/ 8 w 17"/>
                    <a:gd name="T17" fmla="*/ 8 h 166"/>
                    <a:gd name="T18" fmla="*/ 8 w 17"/>
                    <a:gd name="T19" fmla="*/ 7 h 166"/>
                    <a:gd name="T20" fmla="*/ 8 w 17"/>
                    <a:gd name="T21" fmla="*/ 6 h 166"/>
                    <a:gd name="T22" fmla="*/ 8 w 17"/>
                    <a:gd name="T23" fmla="*/ 4 h 166"/>
                    <a:gd name="T24" fmla="*/ 12 w 17"/>
                    <a:gd name="T25" fmla="*/ 3 h 166"/>
                    <a:gd name="T26" fmla="*/ 12 w 17"/>
                    <a:gd name="T27" fmla="*/ 3 h 166"/>
                    <a:gd name="T28" fmla="*/ 8 w 17"/>
                    <a:gd name="T29" fmla="*/ 2 h 166"/>
                    <a:gd name="T30" fmla="*/ 8 w 17"/>
                    <a:gd name="T31" fmla="*/ 1 h 166"/>
                    <a:gd name="T32" fmla="*/ 8 w 17"/>
                    <a:gd name="T33" fmla="*/ 0 h 16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7"/>
                    <a:gd name="T52" fmla="*/ 0 h 166"/>
                    <a:gd name="T53" fmla="*/ 17 w 17"/>
                    <a:gd name="T54" fmla="*/ 166 h 16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7" h="166">
                      <a:moveTo>
                        <a:pt x="0" y="166"/>
                      </a:moveTo>
                      <a:lnTo>
                        <a:pt x="0" y="143"/>
                      </a:lnTo>
                      <a:lnTo>
                        <a:pt x="0" y="133"/>
                      </a:lnTo>
                      <a:lnTo>
                        <a:pt x="8" y="128"/>
                      </a:lnTo>
                      <a:lnTo>
                        <a:pt x="12" y="119"/>
                      </a:lnTo>
                      <a:lnTo>
                        <a:pt x="8" y="105"/>
                      </a:lnTo>
                      <a:lnTo>
                        <a:pt x="8" y="95"/>
                      </a:lnTo>
                      <a:lnTo>
                        <a:pt x="12" y="85"/>
                      </a:lnTo>
                      <a:lnTo>
                        <a:pt x="12" y="76"/>
                      </a:lnTo>
                      <a:lnTo>
                        <a:pt x="12" y="66"/>
                      </a:lnTo>
                      <a:lnTo>
                        <a:pt x="12" y="57"/>
                      </a:lnTo>
                      <a:lnTo>
                        <a:pt x="12" y="43"/>
                      </a:lnTo>
                      <a:lnTo>
                        <a:pt x="17" y="33"/>
                      </a:lnTo>
                      <a:lnTo>
                        <a:pt x="17" y="24"/>
                      </a:lnTo>
                      <a:lnTo>
                        <a:pt x="12" y="14"/>
                      </a:lnTo>
                      <a:lnTo>
                        <a:pt x="12" y="5"/>
                      </a:lnTo>
                      <a:lnTo>
                        <a:pt x="12" y="0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754" name="Oval 934"/>
                <p:cNvSpPr>
                  <a:spLocks noChangeArrowheads="1"/>
                </p:cNvSpPr>
                <p:nvPr/>
              </p:nvSpPr>
              <p:spPr bwMode="auto">
                <a:xfrm rot="-1000159">
                  <a:off x="3722" y="3017"/>
                  <a:ext cx="45" cy="29"/>
                </a:xfrm>
                <a:prstGeom prst="ellipse">
                  <a:avLst/>
                </a:prstGeom>
                <a:solidFill>
                  <a:srgbClr val="FF0000"/>
                </a:solidFill>
                <a:ln w="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755" name="Freeform 935"/>
                <p:cNvSpPr>
                  <a:spLocks/>
                </p:cNvSpPr>
                <p:nvPr/>
              </p:nvSpPr>
              <p:spPr bwMode="auto">
                <a:xfrm rot="-1000159">
                  <a:off x="3709" y="2927"/>
                  <a:ext cx="8" cy="100"/>
                </a:xfrm>
                <a:custGeom>
                  <a:avLst/>
                  <a:gdLst>
                    <a:gd name="T0" fmla="*/ 4 w 9"/>
                    <a:gd name="T1" fmla="*/ 17 h 157"/>
                    <a:gd name="T2" fmla="*/ 0 w 9"/>
                    <a:gd name="T3" fmla="*/ 15 h 157"/>
                    <a:gd name="T4" fmla="*/ 4 w 9"/>
                    <a:gd name="T5" fmla="*/ 13 h 157"/>
                    <a:gd name="T6" fmla="*/ 4 w 9"/>
                    <a:gd name="T7" fmla="*/ 13 h 157"/>
                    <a:gd name="T8" fmla="*/ 4 w 9"/>
                    <a:gd name="T9" fmla="*/ 11 h 157"/>
                    <a:gd name="T10" fmla="*/ 0 w 9"/>
                    <a:gd name="T11" fmla="*/ 11 h 157"/>
                    <a:gd name="T12" fmla="*/ 4 w 9"/>
                    <a:gd name="T13" fmla="*/ 10 h 157"/>
                    <a:gd name="T14" fmla="*/ 4 w 9"/>
                    <a:gd name="T15" fmla="*/ 8 h 157"/>
                    <a:gd name="T16" fmla="*/ 4 w 9"/>
                    <a:gd name="T17" fmla="*/ 7 h 157"/>
                    <a:gd name="T18" fmla="*/ 4 w 9"/>
                    <a:gd name="T19" fmla="*/ 5 h 157"/>
                    <a:gd name="T20" fmla="*/ 4 w 9"/>
                    <a:gd name="T21" fmla="*/ 4 h 157"/>
                    <a:gd name="T22" fmla="*/ 4 w 9"/>
                    <a:gd name="T23" fmla="*/ 3 h 157"/>
                    <a:gd name="T24" fmla="*/ 4 w 9"/>
                    <a:gd name="T25" fmla="*/ 3 h 157"/>
                    <a:gd name="T26" fmla="*/ 4 w 9"/>
                    <a:gd name="T27" fmla="*/ 2 h 157"/>
                    <a:gd name="T28" fmla="*/ 4 w 9"/>
                    <a:gd name="T29" fmla="*/ 1 h 157"/>
                    <a:gd name="T30" fmla="*/ 0 w 9"/>
                    <a:gd name="T31" fmla="*/ 1 h 157"/>
                    <a:gd name="T32" fmla="*/ 4 w 9"/>
                    <a:gd name="T33" fmla="*/ 0 h 15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9"/>
                    <a:gd name="T52" fmla="*/ 0 h 157"/>
                    <a:gd name="T53" fmla="*/ 9 w 9"/>
                    <a:gd name="T54" fmla="*/ 157 h 15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9" h="157">
                      <a:moveTo>
                        <a:pt x="5" y="157"/>
                      </a:moveTo>
                      <a:lnTo>
                        <a:pt x="0" y="143"/>
                      </a:lnTo>
                      <a:lnTo>
                        <a:pt x="5" y="129"/>
                      </a:lnTo>
                      <a:lnTo>
                        <a:pt x="9" y="119"/>
                      </a:lnTo>
                      <a:lnTo>
                        <a:pt x="5" y="110"/>
                      </a:lnTo>
                      <a:lnTo>
                        <a:pt x="0" y="100"/>
                      </a:lnTo>
                      <a:lnTo>
                        <a:pt x="5" y="91"/>
                      </a:lnTo>
                      <a:lnTo>
                        <a:pt x="9" y="81"/>
                      </a:lnTo>
                      <a:lnTo>
                        <a:pt x="9" y="67"/>
                      </a:lnTo>
                      <a:lnTo>
                        <a:pt x="5" y="52"/>
                      </a:lnTo>
                      <a:lnTo>
                        <a:pt x="5" y="43"/>
                      </a:lnTo>
                      <a:lnTo>
                        <a:pt x="9" y="33"/>
                      </a:lnTo>
                      <a:lnTo>
                        <a:pt x="9" y="24"/>
                      </a:lnTo>
                      <a:lnTo>
                        <a:pt x="9" y="14"/>
                      </a:lnTo>
                      <a:lnTo>
                        <a:pt x="9" y="5"/>
                      </a:lnTo>
                      <a:lnTo>
                        <a:pt x="0" y="5"/>
                      </a:lnTo>
                      <a:lnTo>
                        <a:pt x="9" y="0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756" name="Freeform 936"/>
                <p:cNvSpPr>
                  <a:spLocks/>
                </p:cNvSpPr>
                <p:nvPr/>
              </p:nvSpPr>
              <p:spPr bwMode="auto">
                <a:xfrm rot="-1000159">
                  <a:off x="3735" y="2909"/>
                  <a:ext cx="17" cy="106"/>
                </a:xfrm>
                <a:custGeom>
                  <a:avLst/>
                  <a:gdLst>
                    <a:gd name="T0" fmla="*/ 0 w 17"/>
                    <a:gd name="T1" fmla="*/ 17 h 166"/>
                    <a:gd name="T2" fmla="*/ 0 w 17"/>
                    <a:gd name="T3" fmla="*/ 15 h 166"/>
                    <a:gd name="T4" fmla="*/ 0 w 17"/>
                    <a:gd name="T5" fmla="*/ 14 h 166"/>
                    <a:gd name="T6" fmla="*/ 9 w 17"/>
                    <a:gd name="T7" fmla="*/ 13 h 166"/>
                    <a:gd name="T8" fmla="*/ 13 w 17"/>
                    <a:gd name="T9" fmla="*/ 13 h 166"/>
                    <a:gd name="T10" fmla="*/ 9 w 17"/>
                    <a:gd name="T11" fmla="*/ 11 h 166"/>
                    <a:gd name="T12" fmla="*/ 9 w 17"/>
                    <a:gd name="T13" fmla="*/ 10 h 166"/>
                    <a:gd name="T14" fmla="*/ 13 w 17"/>
                    <a:gd name="T15" fmla="*/ 9 h 166"/>
                    <a:gd name="T16" fmla="*/ 13 w 17"/>
                    <a:gd name="T17" fmla="*/ 8 h 166"/>
                    <a:gd name="T18" fmla="*/ 13 w 17"/>
                    <a:gd name="T19" fmla="*/ 7 h 166"/>
                    <a:gd name="T20" fmla="*/ 13 w 17"/>
                    <a:gd name="T21" fmla="*/ 6 h 166"/>
                    <a:gd name="T22" fmla="*/ 13 w 17"/>
                    <a:gd name="T23" fmla="*/ 4 h 166"/>
                    <a:gd name="T24" fmla="*/ 17 w 17"/>
                    <a:gd name="T25" fmla="*/ 3 h 166"/>
                    <a:gd name="T26" fmla="*/ 17 w 17"/>
                    <a:gd name="T27" fmla="*/ 3 h 166"/>
                    <a:gd name="T28" fmla="*/ 13 w 17"/>
                    <a:gd name="T29" fmla="*/ 2 h 166"/>
                    <a:gd name="T30" fmla="*/ 13 w 17"/>
                    <a:gd name="T31" fmla="*/ 1 h 166"/>
                    <a:gd name="T32" fmla="*/ 13 w 17"/>
                    <a:gd name="T33" fmla="*/ 0 h 16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7"/>
                    <a:gd name="T52" fmla="*/ 0 h 166"/>
                    <a:gd name="T53" fmla="*/ 17 w 17"/>
                    <a:gd name="T54" fmla="*/ 166 h 16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7" h="166">
                      <a:moveTo>
                        <a:pt x="0" y="166"/>
                      </a:moveTo>
                      <a:lnTo>
                        <a:pt x="0" y="143"/>
                      </a:lnTo>
                      <a:lnTo>
                        <a:pt x="0" y="133"/>
                      </a:lnTo>
                      <a:lnTo>
                        <a:pt x="9" y="128"/>
                      </a:lnTo>
                      <a:lnTo>
                        <a:pt x="13" y="119"/>
                      </a:lnTo>
                      <a:lnTo>
                        <a:pt x="9" y="105"/>
                      </a:lnTo>
                      <a:lnTo>
                        <a:pt x="9" y="95"/>
                      </a:lnTo>
                      <a:lnTo>
                        <a:pt x="13" y="85"/>
                      </a:lnTo>
                      <a:lnTo>
                        <a:pt x="13" y="76"/>
                      </a:lnTo>
                      <a:lnTo>
                        <a:pt x="13" y="66"/>
                      </a:lnTo>
                      <a:lnTo>
                        <a:pt x="13" y="57"/>
                      </a:lnTo>
                      <a:lnTo>
                        <a:pt x="13" y="43"/>
                      </a:lnTo>
                      <a:lnTo>
                        <a:pt x="17" y="33"/>
                      </a:lnTo>
                      <a:lnTo>
                        <a:pt x="17" y="24"/>
                      </a:lnTo>
                      <a:lnTo>
                        <a:pt x="13" y="14"/>
                      </a:lnTo>
                      <a:lnTo>
                        <a:pt x="13" y="5"/>
                      </a:lnTo>
                      <a:lnTo>
                        <a:pt x="13" y="0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757" name="Oval 937"/>
                <p:cNvSpPr>
                  <a:spLocks noChangeArrowheads="1"/>
                </p:cNvSpPr>
                <p:nvPr/>
              </p:nvSpPr>
              <p:spPr bwMode="auto">
                <a:xfrm rot="-1000159">
                  <a:off x="3666" y="3031"/>
                  <a:ext cx="45" cy="30"/>
                </a:xfrm>
                <a:prstGeom prst="ellipse">
                  <a:avLst/>
                </a:prstGeom>
                <a:solidFill>
                  <a:srgbClr val="FF0000"/>
                </a:solidFill>
                <a:ln w="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758" name="Freeform 938"/>
                <p:cNvSpPr>
                  <a:spLocks/>
                </p:cNvSpPr>
                <p:nvPr/>
              </p:nvSpPr>
              <p:spPr bwMode="auto">
                <a:xfrm rot="-1000159">
                  <a:off x="3653" y="2941"/>
                  <a:ext cx="8" cy="100"/>
                </a:xfrm>
                <a:custGeom>
                  <a:avLst/>
                  <a:gdLst>
                    <a:gd name="T0" fmla="*/ 4 w 8"/>
                    <a:gd name="T1" fmla="*/ 17 h 157"/>
                    <a:gd name="T2" fmla="*/ 0 w 8"/>
                    <a:gd name="T3" fmla="*/ 15 h 157"/>
                    <a:gd name="T4" fmla="*/ 4 w 8"/>
                    <a:gd name="T5" fmla="*/ 13 h 157"/>
                    <a:gd name="T6" fmla="*/ 8 w 8"/>
                    <a:gd name="T7" fmla="*/ 13 h 157"/>
                    <a:gd name="T8" fmla="*/ 4 w 8"/>
                    <a:gd name="T9" fmla="*/ 11 h 157"/>
                    <a:gd name="T10" fmla="*/ 0 w 8"/>
                    <a:gd name="T11" fmla="*/ 11 h 157"/>
                    <a:gd name="T12" fmla="*/ 4 w 8"/>
                    <a:gd name="T13" fmla="*/ 10 h 157"/>
                    <a:gd name="T14" fmla="*/ 8 w 8"/>
                    <a:gd name="T15" fmla="*/ 8 h 157"/>
                    <a:gd name="T16" fmla="*/ 8 w 8"/>
                    <a:gd name="T17" fmla="*/ 7 h 157"/>
                    <a:gd name="T18" fmla="*/ 4 w 8"/>
                    <a:gd name="T19" fmla="*/ 6 h 157"/>
                    <a:gd name="T20" fmla="*/ 4 w 8"/>
                    <a:gd name="T21" fmla="*/ 4 h 157"/>
                    <a:gd name="T22" fmla="*/ 8 w 8"/>
                    <a:gd name="T23" fmla="*/ 4 h 157"/>
                    <a:gd name="T24" fmla="*/ 8 w 8"/>
                    <a:gd name="T25" fmla="*/ 3 h 157"/>
                    <a:gd name="T26" fmla="*/ 8 w 8"/>
                    <a:gd name="T27" fmla="*/ 2 h 157"/>
                    <a:gd name="T28" fmla="*/ 8 w 8"/>
                    <a:gd name="T29" fmla="*/ 1 h 157"/>
                    <a:gd name="T30" fmla="*/ 0 w 8"/>
                    <a:gd name="T31" fmla="*/ 1 h 157"/>
                    <a:gd name="T32" fmla="*/ 8 w 8"/>
                    <a:gd name="T33" fmla="*/ 0 h 15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8"/>
                    <a:gd name="T52" fmla="*/ 0 h 157"/>
                    <a:gd name="T53" fmla="*/ 8 w 8"/>
                    <a:gd name="T54" fmla="*/ 157 h 15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8" h="157">
                      <a:moveTo>
                        <a:pt x="4" y="157"/>
                      </a:moveTo>
                      <a:lnTo>
                        <a:pt x="0" y="143"/>
                      </a:lnTo>
                      <a:lnTo>
                        <a:pt x="4" y="129"/>
                      </a:lnTo>
                      <a:lnTo>
                        <a:pt x="8" y="119"/>
                      </a:lnTo>
                      <a:lnTo>
                        <a:pt x="4" y="110"/>
                      </a:lnTo>
                      <a:lnTo>
                        <a:pt x="0" y="100"/>
                      </a:lnTo>
                      <a:lnTo>
                        <a:pt x="4" y="91"/>
                      </a:lnTo>
                      <a:lnTo>
                        <a:pt x="8" y="81"/>
                      </a:lnTo>
                      <a:lnTo>
                        <a:pt x="8" y="67"/>
                      </a:lnTo>
                      <a:lnTo>
                        <a:pt x="4" y="53"/>
                      </a:lnTo>
                      <a:lnTo>
                        <a:pt x="4" y="43"/>
                      </a:lnTo>
                      <a:lnTo>
                        <a:pt x="8" y="34"/>
                      </a:lnTo>
                      <a:lnTo>
                        <a:pt x="8" y="24"/>
                      </a:lnTo>
                      <a:lnTo>
                        <a:pt x="8" y="15"/>
                      </a:lnTo>
                      <a:lnTo>
                        <a:pt x="8" y="5"/>
                      </a:lnTo>
                      <a:lnTo>
                        <a:pt x="0" y="5"/>
                      </a:lnTo>
                      <a:lnTo>
                        <a:pt x="8" y="0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759" name="Freeform 939"/>
                <p:cNvSpPr>
                  <a:spLocks/>
                </p:cNvSpPr>
                <p:nvPr/>
              </p:nvSpPr>
              <p:spPr bwMode="auto">
                <a:xfrm rot="-1000159">
                  <a:off x="3679" y="2923"/>
                  <a:ext cx="16" cy="106"/>
                </a:xfrm>
                <a:custGeom>
                  <a:avLst/>
                  <a:gdLst>
                    <a:gd name="T0" fmla="*/ 0 w 17"/>
                    <a:gd name="T1" fmla="*/ 17 h 167"/>
                    <a:gd name="T2" fmla="*/ 0 w 17"/>
                    <a:gd name="T3" fmla="*/ 15 h 167"/>
                    <a:gd name="T4" fmla="*/ 0 w 17"/>
                    <a:gd name="T5" fmla="*/ 14 h 167"/>
                    <a:gd name="T6" fmla="*/ 8 w 17"/>
                    <a:gd name="T7" fmla="*/ 13 h 167"/>
                    <a:gd name="T8" fmla="*/ 8 w 17"/>
                    <a:gd name="T9" fmla="*/ 12 h 167"/>
                    <a:gd name="T10" fmla="*/ 8 w 17"/>
                    <a:gd name="T11" fmla="*/ 11 h 167"/>
                    <a:gd name="T12" fmla="*/ 8 w 17"/>
                    <a:gd name="T13" fmla="*/ 10 h 167"/>
                    <a:gd name="T14" fmla="*/ 8 w 17"/>
                    <a:gd name="T15" fmla="*/ 9 h 167"/>
                    <a:gd name="T16" fmla="*/ 8 w 17"/>
                    <a:gd name="T17" fmla="*/ 8 h 167"/>
                    <a:gd name="T18" fmla="*/ 8 w 17"/>
                    <a:gd name="T19" fmla="*/ 7 h 167"/>
                    <a:gd name="T20" fmla="*/ 8 w 17"/>
                    <a:gd name="T21" fmla="*/ 6 h 167"/>
                    <a:gd name="T22" fmla="*/ 8 w 17"/>
                    <a:gd name="T23" fmla="*/ 4 h 167"/>
                    <a:gd name="T24" fmla="*/ 12 w 17"/>
                    <a:gd name="T25" fmla="*/ 3 h 167"/>
                    <a:gd name="T26" fmla="*/ 12 w 17"/>
                    <a:gd name="T27" fmla="*/ 3 h 167"/>
                    <a:gd name="T28" fmla="*/ 8 w 17"/>
                    <a:gd name="T29" fmla="*/ 2 h 167"/>
                    <a:gd name="T30" fmla="*/ 8 w 17"/>
                    <a:gd name="T31" fmla="*/ 1 h 167"/>
                    <a:gd name="T32" fmla="*/ 8 w 17"/>
                    <a:gd name="T33" fmla="*/ 0 h 16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7"/>
                    <a:gd name="T52" fmla="*/ 0 h 167"/>
                    <a:gd name="T53" fmla="*/ 17 w 17"/>
                    <a:gd name="T54" fmla="*/ 167 h 16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7" h="167">
                      <a:moveTo>
                        <a:pt x="0" y="167"/>
                      </a:moveTo>
                      <a:lnTo>
                        <a:pt x="0" y="143"/>
                      </a:lnTo>
                      <a:lnTo>
                        <a:pt x="0" y="133"/>
                      </a:lnTo>
                      <a:lnTo>
                        <a:pt x="8" y="129"/>
                      </a:lnTo>
                      <a:lnTo>
                        <a:pt x="12" y="119"/>
                      </a:lnTo>
                      <a:lnTo>
                        <a:pt x="8" y="105"/>
                      </a:lnTo>
                      <a:lnTo>
                        <a:pt x="8" y="95"/>
                      </a:lnTo>
                      <a:lnTo>
                        <a:pt x="12" y="86"/>
                      </a:lnTo>
                      <a:lnTo>
                        <a:pt x="12" y="76"/>
                      </a:lnTo>
                      <a:lnTo>
                        <a:pt x="12" y="67"/>
                      </a:lnTo>
                      <a:lnTo>
                        <a:pt x="12" y="57"/>
                      </a:lnTo>
                      <a:lnTo>
                        <a:pt x="12" y="43"/>
                      </a:lnTo>
                      <a:lnTo>
                        <a:pt x="17" y="33"/>
                      </a:lnTo>
                      <a:lnTo>
                        <a:pt x="17" y="24"/>
                      </a:lnTo>
                      <a:lnTo>
                        <a:pt x="12" y="14"/>
                      </a:lnTo>
                      <a:lnTo>
                        <a:pt x="12" y="5"/>
                      </a:lnTo>
                      <a:lnTo>
                        <a:pt x="12" y="0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760" name="Freeform 940"/>
                <p:cNvSpPr>
                  <a:spLocks/>
                </p:cNvSpPr>
                <p:nvPr/>
              </p:nvSpPr>
              <p:spPr bwMode="auto">
                <a:xfrm rot="-1000159">
                  <a:off x="3627" y="2938"/>
                  <a:ext cx="16" cy="106"/>
                </a:xfrm>
                <a:custGeom>
                  <a:avLst/>
                  <a:gdLst>
                    <a:gd name="T0" fmla="*/ 0 w 17"/>
                    <a:gd name="T1" fmla="*/ 17 h 167"/>
                    <a:gd name="T2" fmla="*/ 0 w 17"/>
                    <a:gd name="T3" fmla="*/ 15 h 167"/>
                    <a:gd name="T4" fmla="*/ 0 w 17"/>
                    <a:gd name="T5" fmla="*/ 14 h 167"/>
                    <a:gd name="T6" fmla="*/ 8 w 17"/>
                    <a:gd name="T7" fmla="*/ 13 h 167"/>
                    <a:gd name="T8" fmla="*/ 8 w 17"/>
                    <a:gd name="T9" fmla="*/ 12 h 167"/>
                    <a:gd name="T10" fmla="*/ 8 w 17"/>
                    <a:gd name="T11" fmla="*/ 11 h 167"/>
                    <a:gd name="T12" fmla="*/ 8 w 17"/>
                    <a:gd name="T13" fmla="*/ 10 h 167"/>
                    <a:gd name="T14" fmla="*/ 8 w 17"/>
                    <a:gd name="T15" fmla="*/ 9 h 167"/>
                    <a:gd name="T16" fmla="*/ 8 w 17"/>
                    <a:gd name="T17" fmla="*/ 8 h 167"/>
                    <a:gd name="T18" fmla="*/ 8 w 17"/>
                    <a:gd name="T19" fmla="*/ 7 h 167"/>
                    <a:gd name="T20" fmla="*/ 8 w 17"/>
                    <a:gd name="T21" fmla="*/ 6 h 167"/>
                    <a:gd name="T22" fmla="*/ 8 w 17"/>
                    <a:gd name="T23" fmla="*/ 4 h 167"/>
                    <a:gd name="T24" fmla="*/ 12 w 17"/>
                    <a:gd name="T25" fmla="*/ 3 h 167"/>
                    <a:gd name="T26" fmla="*/ 12 w 17"/>
                    <a:gd name="T27" fmla="*/ 3 h 167"/>
                    <a:gd name="T28" fmla="*/ 8 w 17"/>
                    <a:gd name="T29" fmla="*/ 2 h 167"/>
                    <a:gd name="T30" fmla="*/ 8 w 17"/>
                    <a:gd name="T31" fmla="*/ 1 h 167"/>
                    <a:gd name="T32" fmla="*/ 8 w 17"/>
                    <a:gd name="T33" fmla="*/ 0 h 16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7"/>
                    <a:gd name="T52" fmla="*/ 0 h 167"/>
                    <a:gd name="T53" fmla="*/ 17 w 17"/>
                    <a:gd name="T54" fmla="*/ 167 h 16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7" h="167">
                      <a:moveTo>
                        <a:pt x="0" y="167"/>
                      </a:moveTo>
                      <a:lnTo>
                        <a:pt x="0" y="143"/>
                      </a:lnTo>
                      <a:lnTo>
                        <a:pt x="0" y="133"/>
                      </a:lnTo>
                      <a:lnTo>
                        <a:pt x="9" y="129"/>
                      </a:lnTo>
                      <a:lnTo>
                        <a:pt x="13" y="119"/>
                      </a:lnTo>
                      <a:lnTo>
                        <a:pt x="9" y="105"/>
                      </a:lnTo>
                      <a:lnTo>
                        <a:pt x="9" y="95"/>
                      </a:lnTo>
                      <a:lnTo>
                        <a:pt x="13" y="86"/>
                      </a:lnTo>
                      <a:lnTo>
                        <a:pt x="13" y="76"/>
                      </a:lnTo>
                      <a:lnTo>
                        <a:pt x="13" y="67"/>
                      </a:lnTo>
                      <a:lnTo>
                        <a:pt x="13" y="57"/>
                      </a:lnTo>
                      <a:lnTo>
                        <a:pt x="13" y="43"/>
                      </a:lnTo>
                      <a:lnTo>
                        <a:pt x="17" y="33"/>
                      </a:lnTo>
                      <a:lnTo>
                        <a:pt x="17" y="24"/>
                      </a:lnTo>
                      <a:lnTo>
                        <a:pt x="13" y="14"/>
                      </a:lnTo>
                      <a:lnTo>
                        <a:pt x="13" y="5"/>
                      </a:lnTo>
                      <a:lnTo>
                        <a:pt x="13" y="0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761" name="Oval 941"/>
                <p:cNvSpPr>
                  <a:spLocks noChangeArrowheads="1"/>
                </p:cNvSpPr>
                <p:nvPr/>
              </p:nvSpPr>
              <p:spPr bwMode="auto">
                <a:xfrm rot="-1000159">
                  <a:off x="3670" y="2843"/>
                  <a:ext cx="45" cy="30"/>
                </a:xfrm>
                <a:prstGeom prst="ellipse">
                  <a:avLst/>
                </a:prstGeom>
                <a:solidFill>
                  <a:srgbClr val="FF0000"/>
                </a:solidFill>
                <a:ln w="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762" name="Oval 942"/>
                <p:cNvSpPr>
                  <a:spLocks noChangeArrowheads="1"/>
                </p:cNvSpPr>
                <p:nvPr/>
              </p:nvSpPr>
              <p:spPr bwMode="auto">
                <a:xfrm rot="-1000159">
                  <a:off x="3723" y="2828"/>
                  <a:ext cx="44" cy="30"/>
                </a:xfrm>
                <a:prstGeom prst="ellipse">
                  <a:avLst/>
                </a:prstGeom>
                <a:solidFill>
                  <a:srgbClr val="FF0000"/>
                </a:solidFill>
                <a:ln w="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</p:grpSp>
      <p:grpSp>
        <p:nvGrpSpPr>
          <p:cNvPr id="8195" name="Group 1060"/>
          <p:cNvGrpSpPr>
            <a:grpSpLocks/>
          </p:cNvGrpSpPr>
          <p:nvPr/>
        </p:nvGrpSpPr>
        <p:grpSpPr bwMode="auto">
          <a:xfrm rot="-6066356">
            <a:off x="5005388" y="5446713"/>
            <a:ext cx="1343025" cy="720725"/>
            <a:chOff x="3297" y="2912"/>
            <a:chExt cx="846" cy="454"/>
          </a:xfrm>
        </p:grpSpPr>
        <p:grpSp>
          <p:nvGrpSpPr>
            <p:cNvPr id="8620" name="Group 943"/>
            <p:cNvGrpSpPr>
              <a:grpSpLocks/>
            </p:cNvGrpSpPr>
            <p:nvPr/>
          </p:nvGrpSpPr>
          <p:grpSpPr bwMode="auto">
            <a:xfrm rot="-1782286">
              <a:off x="3297" y="3080"/>
              <a:ext cx="336" cy="286"/>
              <a:chOff x="3483" y="2840"/>
              <a:chExt cx="336" cy="286"/>
            </a:xfrm>
          </p:grpSpPr>
          <p:sp>
            <p:nvSpPr>
              <p:cNvPr id="8699" name="Oval 944"/>
              <p:cNvSpPr>
                <a:spLocks noChangeArrowheads="1"/>
              </p:cNvSpPr>
              <p:nvPr/>
            </p:nvSpPr>
            <p:spPr bwMode="auto">
              <a:xfrm rot="-1000159">
                <a:off x="3615" y="2863"/>
                <a:ext cx="45" cy="29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700" name="Freeform 945"/>
              <p:cNvSpPr>
                <a:spLocks/>
              </p:cNvSpPr>
              <p:nvPr/>
            </p:nvSpPr>
            <p:spPr bwMode="auto">
              <a:xfrm rot="-1000159">
                <a:off x="3615" y="2900"/>
                <a:ext cx="16" cy="106"/>
              </a:xfrm>
              <a:custGeom>
                <a:avLst/>
                <a:gdLst>
                  <a:gd name="T0" fmla="*/ 0 w 17"/>
                  <a:gd name="T1" fmla="*/ 0 h 167"/>
                  <a:gd name="T2" fmla="*/ 0 w 17"/>
                  <a:gd name="T3" fmla="*/ 3 h 167"/>
                  <a:gd name="T4" fmla="*/ 0 w 17"/>
                  <a:gd name="T5" fmla="*/ 3 h 167"/>
                  <a:gd name="T6" fmla="*/ 8 w 17"/>
                  <a:gd name="T7" fmla="*/ 4 h 167"/>
                  <a:gd name="T8" fmla="*/ 8 w 17"/>
                  <a:gd name="T9" fmla="*/ 5 h 167"/>
                  <a:gd name="T10" fmla="*/ 8 w 17"/>
                  <a:gd name="T11" fmla="*/ 6 h 167"/>
                  <a:gd name="T12" fmla="*/ 8 w 17"/>
                  <a:gd name="T13" fmla="*/ 7 h 167"/>
                  <a:gd name="T14" fmla="*/ 8 w 17"/>
                  <a:gd name="T15" fmla="*/ 8 h 167"/>
                  <a:gd name="T16" fmla="*/ 8 w 17"/>
                  <a:gd name="T17" fmla="*/ 10 h 167"/>
                  <a:gd name="T18" fmla="*/ 8 w 17"/>
                  <a:gd name="T19" fmla="*/ 10 h 167"/>
                  <a:gd name="T20" fmla="*/ 8 w 17"/>
                  <a:gd name="T21" fmla="*/ 11 h 167"/>
                  <a:gd name="T22" fmla="*/ 8 w 17"/>
                  <a:gd name="T23" fmla="*/ 13 h 167"/>
                  <a:gd name="T24" fmla="*/ 12 w 17"/>
                  <a:gd name="T25" fmla="*/ 14 h 167"/>
                  <a:gd name="T26" fmla="*/ 12 w 17"/>
                  <a:gd name="T27" fmla="*/ 15 h 167"/>
                  <a:gd name="T28" fmla="*/ 8 w 17"/>
                  <a:gd name="T29" fmla="*/ 16 h 167"/>
                  <a:gd name="T30" fmla="*/ 8 w 17"/>
                  <a:gd name="T31" fmla="*/ 17 h 167"/>
                  <a:gd name="T32" fmla="*/ 8 w 17"/>
                  <a:gd name="T33" fmla="*/ 17 h 16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7"/>
                  <a:gd name="T52" fmla="*/ 0 h 167"/>
                  <a:gd name="T53" fmla="*/ 17 w 17"/>
                  <a:gd name="T54" fmla="*/ 167 h 16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7" h="167">
                    <a:moveTo>
                      <a:pt x="0" y="0"/>
                    </a:moveTo>
                    <a:lnTo>
                      <a:pt x="0" y="24"/>
                    </a:lnTo>
                    <a:lnTo>
                      <a:pt x="0" y="33"/>
                    </a:lnTo>
                    <a:lnTo>
                      <a:pt x="9" y="38"/>
                    </a:lnTo>
                    <a:lnTo>
                      <a:pt x="13" y="48"/>
                    </a:lnTo>
                    <a:lnTo>
                      <a:pt x="9" y="62"/>
                    </a:lnTo>
                    <a:lnTo>
                      <a:pt x="9" y="72"/>
                    </a:lnTo>
                    <a:lnTo>
                      <a:pt x="13" y="81"/>
                    </a:lnTo>
                    <a:lnTo>
                      <a:pt x="13" y="91"/>
                    </a:lnTo>
                    <a:lnTo>
                      <a:pt x="13" y="100"/>
                    </a:lnTo>
                    <a:lnTo>
                      <a:pt x="13" y="110"/>
                    </a:lnTo>
                    <a:lnTo>
                      <a:pt x="13" y="124"/>
                    </a:lnTo>
                    <a:lnTo>
                      <a:pt x="17" y="133"/>
                    </a:lnTo>
                    <a:lnTo>
                      <a:pt x="17" y="143"/>
                    </a:lnTo>
                    <a:lnTo>
                      <a:pt x="13" y="152"/>
                    </a:lnTo>
                    <a:lnTo>
                      <a:pt x="13" y="162"/>
                    </a:lnTo>
                    <a:lnTo>
                      <a:pt x="13" y="167"/>
                    </a:lnTo>
                  </a:path>
                </a:pathLst>
              </a:cu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701" name="Oval 946"/>
              <p:cNvSpPr>
                <a:spLocks noChangeArrowheads="1"/>
              </p:cNvSpPr>
              <p:nvPr/>
            </p:nvSpPr>
            <p:spPr bwMode="auto">
              <a:xfrm rot="-1000159">
                <a:off x="3614" y="3047"/>
                <a:ext cx="44" cy="30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8702" name="Group 947"/>
              <p:cNvGrpSpPr>
                <a:grpSpLocks/>
              </p:cNvGrpSpPr>
              <p:nvPr/>
            </p:nvGrpSpPr>
            <p:grpSpPr bwMode="auto">
              <a:xfrm rot="-952213">
                <a:off x="3483" y="2896"/>
                <a:ext cx="150" cy="230"/>
                <a:chOff x="3459" y="2878"/>
                <a:chExt cx="150" cy="230"/>
              </a:xfrm>
            </p:grpSpPr>
            <p:sp>
              <p:nvSpPr>
                <p:cNvPr id="8722" name="Oval 948"/>
                <p:cNvSpPr>
                  <a:spLocks noChangeArrowheads="1"/>
                </p:cNvSpPr>
                <p:nvPr/>
              </p:nvSpPr>
              <p:spPr bwMode="auto">
                <a:xfrm rot="-1000159">
                  <a:off x="3564" y="2878"/>
                  <a:ext cx="44" cy="29"/>
                </a:xfrm>
                <a:prstGeom prst="ellipse">
                  <a:avLst/>
                </a:prstGeom>
                <a:solidFill>
                  <a:srgbClr val="FF0000"/>
                </a:solidFill>
                <a:ln w="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723" name="Freeform 949"/>
                <p:cNvSpPr>
                  <a:spLocks/>
                </p:cNvSpPr>
                <p:nvPr/>
              </p:nvSpPr>
              <p:spPr bwMode="auto">
                <a:xfrm rot="-1000159">
                  <a:off x="3585" y="2907"/>
                  <a:ext cx="9" cy="100"/>
                </a:xfrm>
                <a:custGeom>
                  <a:avLst/>
                  <a:gdLst>
                    <a:gd name="T0" fmla="*/ 5 w 9"/>
                    <a:gd name="T1" fmla="*/ 0 h 157"/>
                    <a:gd name="T2" fmla="*/ 0 w 9"/>
                    <a:gd name="T3" fmla="*/ 2 h 157"/>
                    <a:gd name="T4" fmla="*/ 5 w 9"/>
                    <a:gd name="T5" fmla="*/ 3 h 157"/>
                    <a:gd name="T6" fmla="*/ 9 w 9"/>
                    <a:gd name="T7" fmla="*/ 4 h 157"/>
                    <a:gd name="T8" fmla="*/ 5 w 9"/>
                    <a:gd name="T9" fmla="*/ 5 h 157"/>
                    <a:gd name="T10" fmla="*/ 0 w 9"/>
                    <a:gd name="T11" fmla="*/ 6 h 157"/>
                    <a:gd name="T12" fmla="*/ 5 w 9"/>
                    <a:gd name="T13" fmla="*/ 7 h 157"/>
                    <a:gd name="T14" fmla="*/ 9 w 9"/>
                    <a:gd name="T15" fmla="*/ 8 h 157"/>
                    <a:gd name="T16" fmla="*/ 9 w 9"/>
                    <a:gd name="T17" fmla="*/ 10 h 157"/>
                    <a:gd name="T18" fmla="*/ 5 w 9"/>
                    <a:gd name="T19" fmla="*/ 11 h 157"/>
                    <a:gd name="T20" fmla="*/ 5 w 9"/>
                    <a:gd name="T21" fmla="*/ 11 h 157"/>
                    <a:gd name="T22" fmla="*/ 9 w 9"/>
                    <a:gd name="T23" fmla="*/ 13 h 157"/>
                    <a:gd name="T24" fmla="*/ 9 w 9"/>
                    <a:gd name="T25" fmla="*/ 14 h 157"/>
                    <a:gd name="T26" fmla="*/ 9 w 9"/>
                    <a:gd name="T27" fmla="*/ 15 h 157"/>
                    <a:gd name="T28" fmla="*/ 9 w 9"/>
                    <a:gd name="T29" fmla="*/ 16 h 157"/>
                    <a:gd name="T30" fmla="*/ 0 w 9"/>
                    <a:gd name="T31" fmla="*/ 16 h 157"/>
                    <a:gd name="T32" fmla="*/ 9 w 9"/>
                    <a:gd name="T33" fmla="*/ 17 h 15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9"/>
                    <a:gd name="T52" fmla="*/ 0 h 157"/>
                    <a:gd name="T53" fmla="*/ 9 w 9"/>
                    <a:gd name="T54" fmla="*/ 157 h 15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9" h="157">
                      <a:moveTo>
                        <a:pt x="5" y="0"/>
                      </a:moveTo>
                      <a:lnTo>
                        <a:pt x="0" y="15"/>
                      </a:lnTo>
                      <a:lnTo>
                        <a:pt x="5" y="29"/>
                      </a:lnTo>
                      <a:lnTo>
                        <a:pt x="9" y="38"/>
                      </a:lnTo>
                      <a:lnTo>
                        <a:pt x="5" y="48"/>
                      </a:lnTo>
                      <a:lnTo>
                        <a:pt x="0" y="57"/>
                      </a:lnTo>
                      <a:lnTo>
                        <a:pt x="5" y="67"/>
                      </a:lnTo>
                      <a:lnTo>
                        <a:pt x="9" y="77"/>
                      </a:lnTo>
                      <a:lnTo>
                        <a:pt x="9" y="91"/>
                      </a:lnTo>
                      <a:lnTo>
                        <a:pt x="5" y="105"/>
                      </a:lnTo>
                      <a:lnTo>
                        <a:pt x="5" y="115"/>
                      </a:lnTo>
                      <a:lnTo>
                        <a:pt x="9" y="124"/>
                      </a:lnTo>
                      <a:lnTo>
                        <a:pt x="9" y="134"/>
                      </a:lnTo>
                      <a:lnTo>
                        <a:pt x="9" y="143"/>
                      </a:lnTo>
                      <a:lnTo>
                        <a:pt x="9" y="153"/>
                      </a:lnTo>
                      <a:lnTo>
                        <a:pt x="0" y="153"/>
                      </a:lnTo>
                      <a:lnTo>
                        <a:pt x="9" y="157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724" name="Oval 950"/>
                <p:cNvSpPr>
                  <a:spLocks noChangeArrowheads="1"/>
                </p:cNvSpPr>
                <p:nvPr/>
              </p:nvSpPr>
              <p:spPr bwMode="auto">
                <a:xfrm rot="-1000159">
                  <a:off x="3512" y="2894"/>
                  <a:ext cx="44" cy="29"/>
                </a:xfrm>
                <a:prstGeom prst="ellipse">
                  <a:avLst/>
                </a:prstGeom>
                <a:solidFill>
                  <a:srgbClr val="FF0000"/>
                </a:solidFill>
                <a:ln w="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725" name="Freeform 951"/>
                <p:cNvSpPr>
                  <a:spLocks/>
                </p:cNvSpPr>
                <p:nvPr/>
              </p:nvSpPr>
              <p:spPr bwMode="auto">
                <a:xfrm rot="-1000159">
                  <a:off x="3533" y="2922"/>
                  <a:ext cx="10" cy="100"/>
                </a:xfrm>
                <a:custGeom>
                  <a:avLst/>
                  <a:gdLst>
                    <a:gd name="T0" fmla="*/ 4 w 9"/>
                    <a:gd name="T1" fmla="*/ 0 h 157"/>
                    <a:gd name="T2" fmla="*/ 0 w 9"/>
                    <a:gd name="T3" fmla="*/ 2 h 157"/>
                    <a:gd name="T4" fmla="*/ 4 w 9"/>
                    <a:gd name="T5" fmla="*/ 3 h 157"/>
                    <a:gd name="T6" fmla="*/ 14 w 9"/>
                    <a:gd name="T7" fmla="*/ 4 h 157"/>
                    <a:gd name="T8" fmla="*/ 4 w 9"/>
                    <a:gd name="T9" fmla="*/ 5 h 157"/>
                    <a:gd name="T10" fmla="*/ 0 w 9"/>
                    <a:gd name="T11" fmla="*/ 6 h 157"/>
                    <a:gd name="T12" fmla="*/ 4 w 9"/>
                    <a:gd name="T13" fmla="*/ 7 h 157"/>
                    <a:gd name="T14" fmla="*/ 14 w 9"/>
                    <a:gd name="T15" fmla="*/ 8 h 157"/>
                    <a:gd name="T16" fmla="*/ 14 w 9"/>
                    <a:gd name="T17" fmla="*/ 10 h 157"/>
                    <a:gd name="T18" fmla="*/ 4 w 9"/>
                    <a:gd name="T19" fmla="*/ 11 h 157"/>
                    <a:gd name="T20" fmla="*/ 4 w 9"/>
                    <a:gd name="T21" fmla="*/ 11 h 157"/>
                    <a:gd name="T22" fmla="*/ 14 w 9"/>
                    <a:gd name="T23" fmla="*/ 13 h 157"/>
                    <a:gd name="T24" fmla="*/ 14 w 9"/>
                    <a:gd name="T25" fmla="*/ 14 h 157"/>
                    <a:gd name="T26" fmla="*/ 14 w 9"/>
                    <a:gd name="T27" fmla="*/ 15 h 157"/>
                    <a:gd name="T28" fmla="*/ 14 w 9"/>
                    <a:gd name="T29" fmla="*/ 16 h 157"/>
                    <a:gd name="T30" fmla="*/ 0 w 9"/>
                    <a:gd name="T31" fmla="*/ 16 h 157"/>
                    <a:gd name="T32" fmla="*/ 14 w 9"/>
                    <a:gd name="T33" fmla="*/ 17 h 15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9"/>
                    <a:gd name="T52" fmla="*/ 0 h 157"/>
                    <a:gd name="T53" fmla="*/ 9 w 9"/>
                    <a:gd name="T54" fmla="*/ 157 h 15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9" h="157">
                      <a:moveTo>
                        <a:pt x="4" y="0"/>
                      </a:moveTo>
                      <a:lnTo>
                        <a:pt x="0" y="15"/>
                      </a:lnTo>
                      <a:lnTo>
                        <a:pt x="4" y="29"/>
                      </a:lnTo>
                      <a:lnTo>
                        <a:pt x="9" y="38"/>
                      </a:lnTo>
                      <a:lnTo>
                        <a:pt x="4" y="48"/>
                      </a:lnTo>
                      <a:lnTo>
                        <a:pt x="0" y="57"/>
                      </a:lnTo>
                      <a:lnTo>
                        <a:pt x="4" y="67"/>
                      </a:lnTo>
                      <a:lnTo>
                        <a:pt x="9" y="77"/>
                      </a:lnTo>
                      <a:lnTo>
                        <a:pt x="9" y="91"/>
                      </a:lnTo>
                      <a:lnTo>
                        <a:pt x="4" y="105"/>
                      </a:lnTo>
                      <a:lnTo>
                        <a:pt x="4" y="115"/>
                      </a:lnTo>
                      <a:lnTo>
                        <a:pt x="9" y="124"/>
                      </a:lnTo>
                      <a:lnTo>
                        <a:pt x="9" y="134"/>
                      </a:lnTo>
                      <a:lnTo>
                        <a:pt x="9" y="143"/>
                      </a:lnTo>
                      <a:lnTo>
                        <a:pt x="9" y="153"/>
                      </a:lnTo>
                      <a:lnTo>
                        <a:pt x="0" y="153"/>
                      </a:lnTo>
                      <a:lnTo>
                        <a:pt x="9" y="157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726" name="Freeform 952"/>
                <p:cNvSpPr>
                  <a:spLocks/>
                </p:cNvSpPr>
                <p:nvPr/>
              </p:nvSpPr>
              <p:spPr bwMode="auto">
                <a:xfrm rot="-1000159">
                  <a:off x="3564" y="2916"/>
                  <a:ext cx="16" cy="106"/>
                </a:xfrm>
                <a:custGeom>
                  <a:avLst/>
                  <a:gdLst>
                    <a:gd name="T0" fmla="*/ 0 w 17"/>
                    <a:gd name="T1" fmla="*/ 0 h 167"/>
                    <a:gd name="T2" fmla="*/ 0 w 17"/>
                    <a:gd name="T3" fmla="*/ 3 h 167"/>
                    <a:gd name="T4" fmla="*/ 0 w 17"/>
                    <a:gd name="T5" fmla="*/ 3 h 167"/>
                    <a:gd name="T6" fmla="*/ 8 w 17"/>
                    <a:gd name="T7" fmla="*/ 4 h 167"/>
                    <a:gd name="T8" fmla="*/ 8 w 17"/>
                    <a:gd name="T9" fmla="*/ 5 h 167"/>
                    <a:gd name="T10" fmla="*/ 8 w 17"/>
                    <a:gd name="T11" fmla="*/ 6 h 167"/>
                    <a:gd name="T12" fmla="*/ 8 w 17"/>
                    <a:gd name="T13" fmla="*/ 7 h 167"/>
                    <a:gd name="T14" fmla="*/ 8 w 17"/>
                    <a:gd name="T15" fmla="*/ 8 h 167"/>
                    <a:gd name="T16" fmla="*/ 8 w 17"/>
                    <a:gd name="T17" fmla="*/ 10 h 167"/>
                    <a:gd name="T18" fmla="*/ 8 w 17"/>
                    <a:gd name="T19" fmla="*/ 10 h 167"/>
                    <a:gd name="T20" fmla="*/ 8 w 17"/>
                    <a:gd name="T21" fmla="*/ 11 h 167"/>
                    <a:gd name="T22" fmla="*/ 8 w 17"/>
                    <a:gd name="T23" fmla="*/ 13 h 167"/>
                    <a:gd name="T24" fmla="*/ 12 w 17"/>
                    <a:gd name="T25" fmla="*/ 14 h 167"/>
                    <a:gd name="T26" fmla="*/ 12 w 17"/>
                    <a:gd name="T27" fmla="*/ 15 h 167"/>
                    <a:gd name="T28" fmla="*/ 8 w 17"/>
                    <a:gd name="T29" fmla="*/ 16 h 167"/>
                    <a:gd name="T30" fmla="*/ 8 w 17"/>
                    <a:gd name="T31" fmla="*/ 17 h 167"/>
                    <a:gd name="T32" fmla="*/ 8 w 17"/>
                    <a:gd name="T33" fmla="*/ 17 h 16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7"/>
                    <a:gd name="T52" fmla="*/ 0 h 167"/>
                    <a:gd name="T53" fmla="*/ 17 w 17"/>
                    <a:gd name="T54" fmla="*/ 167 h 16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7" h="167">
                      <a:moveTo>
                        <a:pt x="0" y="0"/>
                      </a:moveTo>
                      <a:lnTo>
                        <a:pt x="0" y="24"/>
                      </a:lnTo>
                      <a:lnTo>
                        <a:pt x="0" y="33"/>
                      </a:lnTo>
                      <a:lnTo>
                        <a:pt x="8" y="38"/>
                      </a:lnTo>
                      <a:lnTo>
                        <a:pt x="13" y="48"/>
                      </a:lnTo>
                      <a:lnTo>
                        <a:pt x="8" y="62"/>
                      </a:lnTo>
                      <a:lnTo>
                        <a:pt x="8" y="72"/>
                      </a:lnTo>
                      <a:lnTo>
                        <a:pt x="13" y="81"/>
                      </a:lnTo>
                      <a:lnTo>
                        <a:pt x="13" y="91"/>
                      </a:lnTo>
                      <a:lnTo>
                        <a:pt x="13" y="100"/>
                      </a:lnTo>
                      <a:lnTo>
                        <a:pt x="13" y="110"/>
                      </a:lnTo>
                      <a:lnTo>
                        <a:pt x="13" y="124"/>
                      </a:lnTo>
                      <a:lnTo>
                        <a:pt x="17" y="133"/>
                      </a:lnTo>
                      <a:lnTo>
                        <a:pt x="17" y="143"/>
                      </a:lnTo>
                      <a:lnTo>
                        <a:pt x="13" y="152"/>
                      </a:lnTo>
                      <a:lnTo>
                        <a:pt x="13" y="162"/>
                      </a:lnTo>
                      <a:lnTo>
                        <a:pt x="13" y="167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727" name="Oval 953"/>
                <p:cNvSpPr>
                  <a:spLocks noChangeArrowheads="1"/>
                </p:cNvSpPr>
                <p:nvPr/>
              </p:nvSpPr>
              <p:spPr bwMode="auto">
                <a:xfrm rot="-1000159">
                  <a:off x="3459" y="2909"/>
                  <a:ext cx="46" cy="29"/>
                </a:xfrm>
                <a:prstGeom prst="ellipse">
                  <a:avLst/>
                </a:prstGeom>
                <a:solidFill>
                  <a:srgbClr val="FF0000"/>
                </a:solidFill>
                <a:ln w="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728" name="Freeform 954"/>
                <p:cNvSpPr>
                  <a:spLocks/>
                </p:cNvSpPr>
                <p:nvPr/>
              </p:nvSpPr>
              <p:spPr bwMode="auto">
                <a:xfrm rot="-1000159">
                  <a:off x="3483" y="2938"/>
                  <a:ext cx="8" cy="100"/>
                </a:xfrm>
                <a:custGeom>
                  <a:avLst/>
                  <a:gdLst>
                    <a:gd name="T0" fmla="*/ 4 w 8"/>
                    <a:gd name="T1" fmla="*/ 0 h 157"/>
                    <a:gd name="T2" fmla="*/ 0 w 8"/>
                    <a:gd name="T3" fmla="*/ 2 h 157"/>
                    <a:gd name="T4" fmla="*/ 4 w 8"/>
                    <a:gd name="T5" fmla="*/ 3 h 157"/>
                    <a:gd name="T6" fmla="*/ 8 w 8"/>
                    <a:gd name="T7" fmla="*/ 4 h 157"/>
                    <a:gd name="T8" fmla="*/ 4 w 8"/>
                    <a:gd name="T9" fmla="*/ 5 h 157"/>
                    <a:gd name="T10" fmla="*/ 0 w 8"/>
                    <a:gd name="T11" fmla="*/ 6 h 157"/>
                    <a:gd name="T12" fmla="*/ 4 w 8"/>
                    <a:gd name="T13" fmla="*/ 7 h 157"/>
                    <a:gd name="T14" fmla="*/ 8 w 8"/>
                    <a:gd name="T15" fmla="*/ 8 h 157"/>
                    <a:gd name="T16" fmla="*/ 8 w 8"/>
                    <a:gd name="T17" fmla="*/ 10 h 157"/>
                    <a:gd name="T18" fmla="*/ 4 w 8"/>
                    <a:gd name="T19" fmla="*/ 11 h 157"/>
                    <a:gd name="T20" fmla="*/ 4 w 8"/>
                    <a:gd name="T21" fmla="*/ 11 h 157"/>
                    <a:gd name="T22" fmla="*/ 8 w 8"/>
                    <a:gd name="T23" fmla="*/ 13 h 157"/>
                    <a:gd name="T24" fmla="*/ 8 w 8"/>
                    <a:gd name="T25" fmla="*/ 14 h 157"/>
                    <a:gd name="T26" fmla="*/ 8 w 8"/>
                    <a:gd name="T27" fmla="*/ 15 h 157"/>
                    <a:gd name="T28" fmla="*/ 8 w 8"/>
                    <a:gd name="T29" fmla="*/ 16 h 157"/>
                    <a:gd name="T30" fmla="*/ 0 w 8"/>
                    <a:gd name="T31" fmla="*/ 16 h 157"/>
                    <a:gd name="T32" fmla="*/ 8 w 8"/>
                    <a:gd name="T33" fmla="*/ 17 h 15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8"/>
                    <a:gd name="T52" fmla="*/ 0 h 157"/>
                    <a:gd name="T53" fmla="*/ 8 w 8"/>
                    <a:gd name="T54" fmla="*/ 157 h 15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8" h="157">
                      <a:moveTo>
                        <a:pt x="4" y="0"/>
                      </a:moveTo>
                      <a:lnTo>
                        <a:pt x="0" y="15"/>
                      </a:lnTo>
                      <a:lnTo>
                        <a:pt x="4" y="29"/>
                      </a:lnTo>
                      <a:lnTo>
                        <a:pt x="8" y="38"/>
                      </a:lnTo>
                      <a:lnTo>
                        <a:pt x="4" y="48"/>
                      </a:lnTo>
                      <a:lnTo>
                        <a:pt x="0" y="57"/>
                      </a:lnTo>
                      <a:lnTo>
                        <a:pt x="4" y="67"/>
                      </a:lnTo>
                      <a:lnTo>
                        <a:pt x="8" y="77"/>
                      </a:lnTo>
                      <a:lnTo>
                        <a:pt x="8" y="91"/>
                      </a:lnTo>
                      <a:lnTo>
                        <a:pt x="4" y="105"/>
                      </a:lnTo>
                      <a:lnTo>
                        <a:pt x="4" y="115"/>
                      </a:lnTo>
                      <a:lnTo>
                        <a:pt x="8" y="124"/>
                      </a:lnTo>
                      <a:lnTo>
                        <a:pt x="8" y="134"/>
                      </a:lnTo>
                      <a:lnTo>
                        <a:pt x="8" y="143"/>
                      </a:lnTo>
                      <a:lnTo>
                        <a:pt x="8" y="153"/>
                      </a:lnTo>
                      <a:lnTo>
                        <a:pt x="0" y="153"/>
                      </a:lnTo>
                      <a:lnTo>
                        <a:pt x="8" y="157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729" name="Freeform 955"/>
                <p:cNvSpPr>
                  <a:spLocks/>
                </p:cNvSpPr>
                <p:nvPr/>
              </p:nvSpPr>
              <p:spPr bwMode="auto">
                <a:xfrm rot="-1000159">
                  <a:off x="3511" y="2931"/>
                  <a:ext cx="18" cy="106"/>
                </a:xfrm>
                <a:custGeom>
                  <a:avLst/>
                  <a:gdLst>
                    <a:gd name="T0" fmla="*/ 0 w 18"/>
                    <a:gd name="T1" fmla="*/ 0 h 167"/>
                    <a:gd name="T2" fmla="*/ 0 w 18"/>
                    <a:gd name="T3" fmla="*/ 3 h 167"/>
                    <a:gd name="T4" fmla="*/ 0 w 18"/>
                    <a:gd name="T5" fmla="*/ 3 h 167"/>
                    <a:gd name="T6" fmla="*/ 9 w 18"/>
                    <a:gd name="T7" fmla="*/ 4 h 167"/>
                    <a:gd name="T8" fmla="*/ 13 w 18"/>
                    <a:gd name="T9" fmla="*/ 5 h 167"/>
                    <a:gd name="T10" fmla="*/ 9 w 18"/>
                    <a:gd name="T11" fmla="*/ 6 h 167"/>
                    <a:gd name="T12" fmla="*/ 9 w 18"/>
                    <a:gd name="T13" fmla="*/ 7 h 167"/>
                    <a:gd name="T14" fmla="*/ 13 w 18"/>
                    <a:gd name="T15" fmla="*/ 8 h 167"/>
                    <a:gd name="T16" fmla="*/ 13 w 18"/>
                    <a:gd name="T17" fmla="*/ 10 h 167"/>
                    <a:gd name="T18" fmla="*/ 13 w 18"/>
                    <a:gd name="T19" fmla="*/ 10 h 167"/>
                    <a:gd name="T20" fmla="*/ 13 w 18"/>
                    <a:gd name="T21" fmla="*/ 11 h 167"/>
                    <a:gd name="T22" fmla="*/ 13 w 18"/>
                    <a:gd name="T23" fmla="*/ 13 h 167"/>
                    <a:gd name="T24" fmla="*/ 18 w 18"/>
                    <a:gd name="T25" fmla="*/ 14 h 167"/>
                    <a:gd name="T26" fmla="*/ 18 w 18"/>
                    <a:gd name="T27" fmla="*/ 15 h 167"/>
                    <a:gd name="T28" fmla="*/ 13 w 18"/>
                    <a:gd name="T29" fmla="*/ 16 h 167"/>
                    <a:gd name="T30" fmla="*/ 13 w 18"/>
                    <a:gd name="T31" fmla="*/ 17 h 167"/>
                    <a:gd name="T32" fmla="*/ 13 w 18"/>
                    <a:gd name="T33" fmla="*/ 17 h 16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8"/>
                    <a:gd name="T52" fmla="*/ 0 h 167"/>
                    <a:gd name="T53" fmla="*/ 18 w 18"/>
                    <a:gd name="T54" fmla="*/ 167 h 16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8" h="167">
                      <a:moveTo>
                        <a:pt x="0" y="0"/>
                      </a:moveTo>
                      <a:lnTo>
                        <a:pt x="0" y="24"/>
                      </a:lnTo>
                      <a:lnTo>
                        <a:pt x="0" y="33"/>
                      </a:lnTo>
                      <a:lnTo>
                        <a:pt x="9" y="38"/>
                      </a:lnTo>
                      <a:lnTo>
                        <a:pt x="13" y="48"/>
                      </a:lnTo>
                      <a:lnTo>
                        <a:pt x="9" y="62"/>
                      </a:lnTo>
                      <a:lnTo>
                        <a:pt x="9" y="72"/>
                      </a:lnTo>
                      <a:lnTo>
                        <a:pt x="13" y="81"/>
                      </a:lnTo>
                      <a:lnTo>
                        <a:pt x="13" y="91"/>
                      </a:lnTo>
                      <a:lnTo>
                        <a:pt x="13" y="100"/>
                      </a:lnTo>
                      <a:lnTo>
                        <a:pt x="13" y="110"/>
                      </a:lnTo>
                      <a:lnTo>
                        <a:pt x="13" y="124"/>
                      </a:lnTo>
                      <a:lnTo>
                        <a:pt x="18" y="133"/>
                      </a:lnTo>
                      <a:lnTo>
                        <a:pt x="18" y="143"/>
                      </a:lnTo>
                      <a:lnTo>
                        <a:pt x="13" y="152"/>
                      </a:lnTo>
                      <a:lnTo>
                        <a:pt x="13" y="162"/>
                      </a:lnTo>
                      <a:lnTo>
                        <a:pt x="13" y="167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730" name="Freeform 956"/>
                <p:cNvSpPr>
                  <a:spLocks/>
                </p:cNvSpPr>
                <p:nvPr/>
              </p:nvSpPr>
              <p:spPr bwMode="auto">
                <a:xfrm rot="-1000159">
                  <a:off x="3600" y="2957"/>
                  <a:ext cx="9" cy="100"/>
                </a:xfrm>
                <a:custGeom>
                  <a:avLst/>
                  <a:gdLst>
                    <a:gd name="T0" fmla="*/ 5 w 9"/>
                    <a:gd name="T1" fmla="*/ 17 h 157"/>
                    <a:gd name="T2" fmla="*/ 0 w 9"/>
                    <a:gd name="T3" fmla="*/ 15 h 157"/>
                    <a:gd name="T4" fmla="*/ 5 w 9"/>
                    <a:gd name="T5" fmla="*/ 13 h 157"/>
                    <a:gd name="T6" fmla="*/ 9 w 9"/>
                    <a:gd name="T7" fmla="*/ 13 h 157"/>
                    <a:gd name="T8" fmla="*/ 5 w 9"/>
                    <a:gd name="T9" fmla="*/ 11 h 157"/>
                    <a:gd name="T10" fmla="*/ 0 w 9"/>
                    <a:gd name="T11" fmla="*/ 11 h 157"/>
                    <a:gd name="T12" fmla="*/ 5 w 9"/>
                    <a:gd name="T13" fmla="*/ 10 h 157"/>
                    <a:gd name="T14" fmla="*/ 9 w 9"/>
                    <a:gd name="T15" fmla="*/ 8 h 157"/>
                    <a:gd name="T16" fmla="*/ 9 w 9"/>
                    <a:gd name="T17" fmla="*/ 7 h 157"/>
                    <a:gd name="T18" fmla="*/ 5 w 9"/>
                    <a:gd name="T19" fmla="*/ 6 h 157"/>
                    <a:gd name="T20" fmla="*/ 5 w 9"/>
                    <a:gd name="T21" fmla="*/ 4 h 157"/>
                    <a:gd name="T22" fmla="*/ 9 w 9"/>
                    <a:gd name="T23" fmla="*/ 4 h 157"/>
                    <a:gd name="T24" fmla="*/ 9 w 9"/>
                    <a:gd name="T25" fmla="*/ 3 h 157"/>
                    <a:gd name="T26" fmla="*/ 9 w 9"/>
                    <a:gd name="T27" fmla="*/ 2 h 157"/>
                    <a:gd name="T28" fmla="*/ 9 w 9"/>
                    <a:gd name="T29" fmla="*/ 1 h 157"/>
                    <a:gd name="T30" fmla="*/ 0 w 9"/>
                    <a:gd name="T31" fmla="*/ 1 h 157"/>
                    <a:gd name="T32" fmla="*/ 9 w 9"/>
                    <a:gd name="T33" fmla="*/ 0 h 15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9"/>
                    <a:gd name="T52" fmla="*/ 0 h 157"/>
                    <a:gd name="T53" fmla="*/ 9 w 9"/>
                    <a:gd name="T54" fmla="*/ 157 h 15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9" h="157">
                      <a:moveTo>
                        <a:pt x="5" y="157"/>
                      </a:moveTo>
                      <a:lnTo>
                        <a:pt x="0" y="143"/>
                      </a:lnTo>
                      <a:lnTo>
                        <a:pt x="5" y="129"/>
                      </a:lnTo>
                      <a:lnTo>
                        <a:pt x="9" y="119"/>
                      </a:lnTo>
                      <a:lnTo>
                        <a:pt x="5" y="110"/>
                      </a:lnTo>
                      <a:lnTo>
                        <a:pt x="0" y="100"/>
                      </a:lnTo>
                      <a:lnTo>
                        <a:pt x="5" y="91"/>
                      </a:lnTo>
                      <a:lnTo>
                        <a:pt x="9" y="81"/>
                      </a:lnTo>
                      <a:lnTo>
                        <a:pt x="9" y="67"/>
                      </a:lnTo>
                      <a:lnTo>
                        <a:pt x="5" y="53"/>
                      </a:lnTo>
                      <a:lnTo>
                        <a:pt x="5" y="43"/>
                      </a:lnTo>
                      <a:lnTo>
                        <a:pt x="9" y="34"/>
                      </a:lnTo>
                      <a:lnTo>
                        <a:pt x="9" y="24"/>
                      </a:lnTo>
                      <a:lnTo>
                        <a:pt x="9" y="15"/>
                      </a:lnTo>
                      <a:lnTo>
                        <a:pt x="9" y="5"/>
                      </a:lnTo>
                      <a:lnTo>
                        <a:pt x="0" y="5"/>
                      </a:lnTo>
                      <a:lnTo>
                        <a:pt x="9" y="0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731" name="Oval 957"/>
                <p:cNvSpPr>
                  <a:spLocks noChangeArrowheads="1"/>
                </p:cNvSpPr>
                <p:nvPr/>
              </p:nvSpPr>
              <p:spPr bwMode="auto">
                <a:xfrm rot="-1000159">
                  <a:off x="3562" y="3062"/>
                  <a:ext cx="44" cy="30"/>
                </a:xfrm>
                <a:prstGeom prst="ellipse">
                  <a:avLst/>
                </a:prstGeom>
                <a:solidFill>
                  <a:srgbClr val="FF0000"/>
                </a:solidFill>
                <a:ln w="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732" name="Freeform 958"/>
                <p:cNvSpPr>
                  <a:spLocks/>
                </p:cNvSpPr>
                <p:nvPr/>
              </p:nvSpPr>
              <p:spPr bwMode="auto">
                <a:xfrm rot="-1000159">
                  <a:off x="3548" y="2972"/>
                  <a:ext cx="10" cy="100"/>
                </a:xfrm>
                <a:custGeom>
                  <a:avLst/>
                  <a:gdLst>
                    <a:gd name="T0" fmla="*/ 4 w 9"/>
                    <a:gd name="T1" fmla="*/ 17 h 157"/>
                    <a:gd name="T2" fmla="*/ 0 w 9"/>
                    <a:gd name="T3" fmla="*/ 15 h 157"/>
                    <a:gd name="T4" fmla="*/ 4 w 9"/>
                    <a:gd name="T5" fmla="*/ 13 h 157"/>
                    <a:gd name="T6" fmla="*/ 14 w 9"/>
                    <a:gd name="T7" fmla="*/ 13 h 157"/>
                    <a:gd name="T8" fmla="*/ 4 w 9"/>
                    <a:gd name="T9" fmla="*/ 11 h 157"/>
                    <a:gd name="T10" fmla="*/ 0 w 9"/>
                    <a:gd name="T11" fmla="*/ 11 h 157"/>
                    <a:gd name="T12" fmla="*/ 4 w 9"/>
                    <a:gd name="T13" fmla="*/ 10 h 157"/>
                    <a:gd name="T14" fmla="*/ 14 w 9"/>
                    <a:gd name="T15" fmla="*/ 8 h 157"/>
                    <a:gd name="T16" fmla="*/ 14 w 9"/>
                    <a:gd name="T17" fmla="*/ 7 h 157"/>
                    <a:gd name="T18" fmla="*/ 4 w 9"/>
                    <a:gd name="T19" fmla="*/ 6 h 157"/>
                    <a:gd name="T20" fmla="*/ 4 w 9"/>
                    <a:gd name="T21" fmla="*/ 4 h 157"/>
                    <a:gd name="T22" fmla="*/ 14 w 9"/>
                    <a:gd name="T23" fmla="*/ 4 h 157"/>
                    <a:gd name="T24" fmla="*/ 14 w 9"/>
                    <a:gd name="T25" fmla="*/ 3 h 157"/>
                    <a:gd name="T26" fmla="*/ 14 w 9"/>
                    <a:gd name="T27" fmla="*/ 2 h 157"/>
                    <a:gd name="T28" fmla="*/ 14 w 9"/>
                    <a:gd name="T29" fmla="*/ 1 h 157"/>
                    <a:gd name="T30" fmla="*/ 0 w 9"/>
                    <a:gd name="T31" fmla="*/ 1 h 157"/>
                    <a:gd name="T32" fmla="*/ 14 w 9"/>
                    <a:gd name="T33" fmla="*/ 0 h 15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9"/>
                    <a:gd name="T52" fmla="*/ 0 h 157"/>
                    <a:gd name="T53" fmla="*/ 9 w 9"/>
                    <a:gd name="T54" fmla="*/ 157 h 15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9" h="157">
                      <a:moveTo>
                        <a:pt x="4" y="157"/>
                      </a:moveTo>
                      <a:lnTo>
                        <a:pt x="0" y="143"/>
                      </a:lnTo>
                      <a:lnTo>
                        <a:pt x="4" y="129"/>
                      </a:lnTo>
                      <a:lnTo>
                        <a:pt x="9" y="119"/>
                      </a:lnTo>
                      <a:lnTo>
                        <a:pt x="4" y="110"/>
                      </a:lnTo>
                      <a:lnTo>
                        <a:pt x="0" y="100"/>
                      </a:lnTo>
                      <a:lnTo>
                        <a:pt x="4" y="91"/>
                      </a:lnTo>
                      <a:lnTo>
                        <a:pt x="9" y="81"/>
                      </a:lnTo>
                      <a:lnTo>
                        <a:pt x="9" y="67"/>
                      </a:lnTo>
                      <a:lnTo>
                        <a:pt x="4" y="53"/>
                      </a:lnTo>
                      <a:lnTo>
                        <a:pt x="4" y="43"/>
                      </a:lnTo>
                      <a:lnTo>
                        <a:pt x="9" y="34"/>
                      </a:lnTo>
                      <a:lnTo>
                        <a:pt x="9" y="24"/>
                      </a:lnTo>
                      <a:lnTo>
                        <a:pt x="9" y="15"/>
                      </a:lnTo>
                      <a:lnTo>
                        <a:pt x="9" y="5"/>
                      </a:lnTo>
                      <a:lnTo>
                        <a:pt x="0" y="5"/>
                      </a:lnTo>
                      <a:lnTo>
                        <a:pt x="9" y="0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733" name="Freeform 959"/>
                <p:cNvSpPr>
                  <a:spLocks/>
                </p:cNvSpPr>
                <p:nvPr/>
              </p:nvSpPr>
              <p:spPr bwMode="auto">
                <a:xfrm rot="-1000159">
                  <a:off x="3575" y="2954"/>
                  <a:ext cx="16" cy="106"/>
                </a:xfrm>
                <a:custGeom>
                  <a:avLst/>
                  <a:gdLst>
                    <a:gd name="T0" fmla="*/ 0 w 17"/>
                    <a:gd name="T1" fmla="*/ 17 h 167"/>
                    <a:gd name="T2" fmla="*/ 0 w 17"/>
                    <a:gd name="T3" fmla="*/ 15 h 167"/>
                    <a:gd name="T4" fmla="*/ 0 w 17"/>
                    <a:gd name="T5" fmla="*/ 14 h 167"/>
                    <a:gd name="T6" fmla="*/ 8 w 17"/>
                    <a:gd name="T7" fmla="*/ 13 h 167"/>
                    <a:gd name="T8" fmla="*/ 8 w 17"/>
                    <a:gd name="T9" fmla="*/ 12 h 167"/>
                    <a:gd name="T10" fmla="*/ 8 w 17"/>
                    <a:gd name="T11" fmla="*/ 11 h 167"/>
                    <a:gd name="T12" fmla="*/ 8 w 17"/>
                    <a:gd name="T13" fmla="*/ 10 h 167"/>
                    <a:gd name="T14" fmla="*/ 8 w 17"/>
                    <a:gd name="T15" fmla="*/ 9 h 167"/>
                    <a:gd name="T16" fmla="*/ 8 w 17"/>
                    <a:gd name="T17" fmla="*/ 8 h 167"/>
                    <a:gd name="T18" fmla="*/ 8 w 17"/>
                    <a:gd name="T19" fmla="*/ 7 h 167"/>
                    <a:gd name="T20" fmla="*/ 8 w 17"/>
                    <a:gd name="T21" fmla="*/ 6 h 167"/>
                    <a:gd name="T22" fmla="*/ 8 w 17"/>
                    <a:gd name="T23" fmla="*/ 4 h 167"/>
                    <a:gd name="T24" fmla="*/ 12 w 17"/>
                    <a:gd name="T25" fmla="*/ 3 h 167"/>
                    <a:gd name="T26" fmla="*/ 12 w 17"/>
                    <a:gd name="T27" fmla="*/ 3 h 167"/>
                    <a:gd name="T28" fmla="*/ 8 w 17"/>
                    <a:gd name="T29" fmla="*/ 2 h 167"/>
                    <a:gd name="T30" fmla="*/ 8 w 17"/>
                    <a:gd name="T31" fmla="*/ 1 h 167"/>
                    <a:gd name="T32" fmla="*/ 8 w 17"/>
                    <a:gd name="T33" fmla="*/ 0 h 16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7"/>
                    <a:gd name="T52" fmla="*/ 0 h 167"/>
                    <a:gd name="T53" fmla="*/ 17 w 17"/>
                    <a:gd name="T54" fmla="*/ 167 h 16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7" h="167">
                      <a:moveTo>
                        <a:pt x="0" y="167"/>
                      </a:moveTo>
                      <a:lnTo>
                        <a:pt x="0" y="143"/>
                      </a:lnTo>
                      <a:lnTo>
                        <a:pt x="0" y="133"/>
                      </a:lnTo>
                      <a:lnTo>
                        <a:pt x="8" y="129"/>
                      </a:lnTo>
                      <a:lnTo>
                        <a:pt x="13" y="119"/>
                      </a:lnTo>
                      <a:lnTo>
                        <a:pt x="8" y="105"/>
                      </a:lnTo>
                      <a:lnTo>
                        <a:pt x="8" y="95"/>
                      </a:lnTo>
                      <a:lnTo>
                        <a:pt x="13" y="86"/>
                      </a:lnTo>
                      <a:lnTo>
                        <a:pt x="13" y="76"/>
                      </a:lnTo>
                      <a:lnTo>
                        <a:pt x="13" y="67"/>
                      </a:lnTo>
                      <a:lnTo>
                        <a:pt x="13" y="57"/>
                      </a:lnTo>
                      <a:lnTo>
                        <a:pt x="13" y="43"/>
                      </a:lnTo>
                      <a:lnTo>
                        <a:pt x="17" y="33"/>
                      </a:lnTo>
                      <a:lnTo>
                        <a:pt x="17" y="24"/>
                      </a:lnTo>
                      <a:lnTo>
                        <a:pt x="13" y="14"/>
                      </a:lnTo>
                      <a:lnTo>
                        <a:pt x="13" y="5"/>
                      </a:lnTo>
                      <a:lnTo>
                        <a:pt x="13" y="0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734" name="Oval 960"/>
                <p:cNvSpPr>
                  <a:spLocks noChangeArrowheads="1"/>
                </p:cNvSpPr>
                <p:nvPr/>
              </p:nvSpPr>
              <p:spPr bwMode="auto">
                <a:xfrm rot="-1000159">
                  <a:off x="3510" y="3078"/>
                  <a:ext cx="46" cy="30"/>
                </a:xfrm>
                <a:prstGeom prst="ellipse">
                  <a:avLst/>
                </a:prstGeom>
                <a:solidFill>
                  <a:srgbClr val="FF0000"/>
                </a:solidFill>
                <a:ln w="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735" name="Freeform 961"/>
                <p:cNvSpPr>
                  <a:spLocks/>
                </p:cNvSpPr>
                <p:nvPr/>
              </p:nvSpPr>
              <p:spPr bwMode="auto">
                <a:xfrm rot="-1000159">
                  <a:off x="3497" y="2988"/>
                  <a:ext cx="8" cy="100"/>
                </a:xfrm>
                <a:custGeom>
                  <a:avLst/>
                  <a:gdLst>
                    <a:gd name="T0" fmla="*/ 4 w 8"/>
                    <a:gd name="T1" fmla="*/ 17 h 157"/>
                    <a:gd name="T2" fmla="*/ 0 w 8"/>
                    <a:gd name="T3" fmla="*/ 15 h 157"/>
                    <a:gd name="T4" fmla="*/ 4 w 8"/>
                    <a:gd name="T5" fmla="*/ 13 h 157"/>
                    <a:gd name="T6" fmla="*/ 8 w 8"/>
                    <a:gd name="T7" fmla="*/ 13 h 157"/>
                    <a:gd name="T8" fmla="*/ 4 w 8"/>
                    <a:gd name="T9" fmla="*/ 11 h 157"/>
                    <a:gd name="T10" fmla="*/ 0 w 8"/>
                    <a:gd name="T11" fmla="*/ 11 h 157"/>
                    <a:gd name="T12" fmla="*/ 4 w 8"/>
                    <a:gd name="T13" fmla="*/ 10 h 157"/>
                    <a:gd name="T14" fmla="*/ 8 w 8"/>
                    <a:gd name="T15" fmla="*/ 8 h 157"/>
                    <a:gd name="T16" fmla="*/ 8 w 8"/>
                    <a:gd name="T17" fmla="*/ 7 h 157"/>
                    <a:gd name="T18" fmla="*/ 4 w 8"/>
                    <a:gd name="T19" fmla="*/ 6 h 157"/>
                    <a:gd name="T20" fmla="*/ 4 w 8"/>
                    <a:gd name="T21" fmla="*/ 4 h 157"/>
                    <a:gd name="T22" fmla="*/ 8 w 8"/>
                    <a:gd name="T23" fmla="*/ 4 h 157"/>
                    <a:gd name="T24" fmla="*/ 8 w 8"/>
                    <a:gd name="T25" fmla="*/ 3 h 157"/>
                    <a:gd name="T26" fmla="*/ 8 w 8"/>
                    <a:gd name="T27" fmla="*/ 2 h 157"/>
                    <a:gd name="T28" fmla="*/ 8 w 8"/>
                    <a:gd name="T29" fmla="*/ 1 h 157"/>
                    <a:gd name="T30" fmla="*/ 0 w 8"/>
                    <a:gd name="T31" fmla="*/ 1 h 157"/>
                    <a:gd name="T32" fmla="*/ 8 w 8"/>
                    <a:gd name="T33" fmla="*/ 0 h 15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8"/>
                    <a:gd name="T52" fmla="*/ 0 h 157"/>
                    <a:gd name="T53" fmla="*/ 8 w 8"/>
                    <a:gd name="T54" fmla="*/ 157 h 15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8" h="157">
                      <a:moveTo>
                        <a:pt x="4" y="157"/>
                      </a:moveTo>
                      <a:lnTo>
                        <a:pt x="0" y="143"/>
                      </a:lnTo>
                      <a:lnTo>
                        <a:pt x="4" y="129"/>
                      </a:lnTo>
                      <a:lnTo>
                        <a:pt x="8" y="119"/>
                      </a:lnTo>
                      <a:lnTo>
                        <a:pt x="4" y="110"/>
                      </a:lnTo>
                      <a:lnTo>
                        <a:pt x="0" y="100"/>
                      </a:lnTo>
                      <a:lnTo>
                        <a:pt x="4" y="91"/>
                      </a:lnTo>
                      <a:lnTo>
                        <a:pt x="8" y="81"/>
                      </a:lnTo>
                      <a:lnTo>
                        <a:pt x="8" y="67"/>
                      </a:lnTo>
                      <a:lnTo>
                        <a:pt x="4" y="53"/>
                      </a:lnTo>
                      <a:lnTo>
                        <a:pt x="4" y="43"/>
                      </a:lnTo>
                      <a:lnTo>
                        <a:pt x="8" y="34"/>
                      </a:lnTo>
                      <a:lnTo>
                        <a:pt x="8" y="24"/>
                      </a:lnTo>
                      <a:lnTo>
                        <a:pt x="8" y="15"/>
                      </a:lnTo>
                      <a:lnTo>
                        <a:pt x="8" y="5"/>
                      </a:lnTo>
                      <a:lnTo>
                        <a:pt x="0" y="5"/>
                      </a:lnTo>
                      <a:lnTo>
                        <a:pt x="8" y="0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736" name="Freeform 962"/>
                <p:cNvSpPr>
                  <a:spLocks/>
                </p:cNvSpPr>
                <p:nvPr/>
              </p:nvSpPr>
              <p:spPr bwMode="auto">
                <a:xfrm rot="-1000159">
                  <a:off x="3522" y="2969"/>
                  <a:ext cx="18" cy="106"/>
                </a:xfrm>
                <a:custGeom>
                  <a:avLst/>
                  <a:gdLst>
                    <a:gd name="T0" fmla="*/ 0 w 18"/>
                    <a:gd name="T1" fmla="*/ 17 h 167"/>
                    <a:gd name="T2" fmla="*/ 0 w 18"/>
                    <a:gd name="T3" fmla="*/ 15 h 167"/>
                    <a:gd name="T4" fmla="*/ 0 w 18"/>
                    <a:gd name="T5" fmla="*/ 14 h 167"/>
                    <a:gd name="T6" fmla="*/ 9 w 18"/>
                    <a:gd name="T7" fmla="*/ 13 h 167"/>
                    <a:gd name="T8" fmla="*/ 13 w 18"/>
                    <a:gd name="T9" fmla="*/ 12 h 167"/>
                    <a:gd name="T10" fmla="*/ 9 w 18"/>
                    <a:gd name="T11" fmla="*/ 11 h 167"/>
                    <a:gd name="T12" fmla="*/ 9 w 18"/>
                    <a:gd name="T13" fmla="*/ 10 h 167"/>
                    <a:gd name="T14" fmla="*/ 13 w 18"/>
                    <a:gd name="T15" fmla="*/ 9 h 167"/>
                    <a:gd name="T16" fmla="*/ 13 w 18"/>
                    <a:gd name="T17" fmla="*/ 8 h 167"/>
                    <a:gd name="T18" fmla="*/ 13 w 18"/>
                    <a:gd name="T19" fmla="*/ 7 h 167"/>
                    <a:gd name="T20" fmla="*/ 13 w 18"/>
                    <a:gd name="T21" fmla="*/ 6 h 167"/>
                    <a:gd name="T22" fmla="*/ 13 w 18"/>
                    <a:gd name="T23" fmla="*/ 4 h 167"/>
                    <a:gd name="T24" fmla="*/ 18 w 18"/>
                    <a:gd name="T25" fmla="*/ 3 h 167"/>
                    <a:gd name="T26" fmla="*/ 18 w 18"/>
                    <a:gd name="T27" fmla="*/ 3 h 167"/>
                    <a:gd name="T28" fmla="*/ 13 w 18"/>
                    <a:gd name="T29" fmla="*/ 2 h 167"/>
                    <a:gd name="T30" fmla="*/ 13 w 18"/>
                    <a:gd name="T31" fmla="*/ 1 h 167"/>
                    <a:gd name="T32" fmla="*/ 13 w 18"/>
                    <a:gd name="T33" fmla="*/ 0 h 16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8"/>
                    <a:gd name="T52" fmla="*/ 0 h 167"/>
                    <a:gd name="T53" fmla="*/ 18 w 18"/>
                    <a:gd name="T54" fmla="*/ 167 h 16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8" h="167">
                      <a:moveTo>
                        <a:pt x="0" y="167"/>
                      </a:moveTo>
                      <a:lnTo>
                        <a:pt x="0" y="143"/>
                      </a:lnTo>
                      <a:lnTo>
                        <a:pt x="0" y="133"/>
                      </a:lnTo>
                      <a:lnTo>
                        <a:pt x="9" y="129"/>
                      </a:lnTo>
                      <a:lnTo>
                        <a:pt x="13" y="119"/>
                      </a:lnTo>
                      <a:lnTo>
                        <a:pt x="9" y="105"/>
                      </a:lnTo>
                      <a:lnTo>
                        <a:pt x="9" y="95"/>
                      </a:lnTo>
                      <a:lnTo>
                        <a:pt x="13" y="86"/>
                      </a:lnTo>
                      <a:lnTo>
                        <a:pt x="13" y="76"/>
                      </a:lnTo>
                      <a:lnTo>
                        <a:pt x="13" y="67"/>
                      </a:lnTo>
                      <a:lnTo>
                        <a:pt x="13" y="57"/>
                      </a:lnTo>
                      <a:lnTo>
                        <a:pt x="13" y="43"/>
                      </a:lnTo>
                      <a:lnTo>
                        <a:pt x="18" y="33"/>
                      </a:lnTo>
                      <a:lnTo>
                        <a:pt x="18" y="24"/>
                      </a:lnTo>
                      <a:lnTo>
                        <a:pt x="13" y="14"/>
                      </a:lnTo>
                      <a:lnTo>
                        <a:pt x="13" y="5"/>
                      </a:lnTo>
                      <a:lnTo>
                        <a:pt x="13" y="0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grpSp>
            <p:nvGrpSpPr>
              <p:cNvPr id="8703" name="Group 963"/>
              <p:cNvGrpSpPr>
                <a:grpSpLocks/>
              </p:cNvGrpSpPr>
              <p:nvPr/>
            </p:nvGrpSpPr>
            <p:grpSpPr bwMode="auto">
              <a:xfrm rot="466295">
                <a:off x="3627" y="2840"/>
                <a:ext cx="192" cy="233"/>
                <a:chOff x="3627" y="2828"/>
                <a:chExt cx="192" cy="233"/>
              </a:xfrm>
            </p:grpSpPr>
            <p:sp>
              <p:nvSpPr>
                <p:cNvPr id="8704" name="Freeform 964"/>
                <p:cNvSpPr>
                  <a:spLocks/>
                </p:cNvSpPr>
                <p:nvPr/>
              </p:nvSpPr>
              <p:spPr bwMode="auto">
                <a:xfrm rot="-1000159">
                  <a:off x="3744" y="2857"/>
                  <a:ext cx="8" cy="99"/>
                </a:xfrm>
                <a:custGeom>
                  <a:avLst/>
                  <a:gdLst>
                    <a:gd name="T0" fmla="*/ 4 w 8"/>
                    <a:gd name="T1" fmla="*/ 0 h 157"/>
                    <a:gd name="T2" fmla="*/ 0 w 8"/>
                    <a:gd name="T3" fmla="*/ 2 h 157"/>
                    <a:gd name="T4" fmla="*/ 4 w 8"/>
                    <a:gd name="T5" fmla="*/ 3 h 157"/>
                    <a:gd name="T6" fmla="*/ 8 w 8"/>
                    <a:gd name="T7" fmla="*/ 4 h 157"/>
                    <a:gd name="T8" fmla="*/ 4 w 8"/>
                    <a:gd name="T9" fmla="*/ 5 h 157"/>
                    <a:gd name="T10" fmla="*/ 0 w 8"/>
                    <a:gd name="T11" fmla="*/ 6 h 157"/>
                    <a:gd name="T12" fmla="*/ 4 w 8"/>
                    <a:gd name="T13" fmla="*/ 6 h 157"/>
                    <a:gd name="T14" fmla="*/ 8 w 8"/>
                    <a:gd name="T15" fmla="*/ 8 h 157"/>
                    <a:gd name="T16" fmla="*/ 8 w 8"/>
                    <a:gd name="T17" fmla="*/ 9 h 157"/>
                    <a:gd name="T18" fmla="*/ 4 w 8"/>
                    <a:gd name="T19" fmla="*/ 10 h 157"/>
                    <a:gd name="T20" fmla="*/ 4 w 8"/>
                    <a:gd name="T21" fmla="*/ 11 h 157"/>
                    <a:gd name="T22" fmla="*/ 8 w 8"/>
                    <a:gd name="T23" fmla="*/ 13 h 157"/>
                    <a:gd name="T24" fmla="*/ 8 w 8"/>
                    <a:gd name="T25" fmla="*/ 13 h 157"/>
                    <a:gd name="T26" fmla="*/ 8 w 8"/>
                    <a:gd name="T27" fmla="*/ 15 h 157"/>
                    <a:gd name="T28" fmla="*/ 8 w 8"/>
                    <a:gd name="T29" fmla="*/ 15 h 157"/>
                    <a:gd name="T30" fmla="*/ 0 w 8"/>
                    <a:gd name="T31" fmla="*/ 15 h 157"/>
                    <a:gd name="T32" fmla="*/ 8 w 8"/>
                    <a:gd name="T33" fmla="*/ 16 h 15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8"/>
                    <a:gd name="T52" fmla="*/ 0 h 157"/>
                    <a:gd name="T53" fmla="*/ 8 w 8"/>
                    <a:gd name="T54" fmla="*/ 157 h 15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8" h="157">
                      <a:moveTo>
                        <a:pt x="4" y="0"/>
                      </a:moveTo>
                      <a:lnTo>
                        <a:pt x="0" y="14"/>
                      </a:lnTo>
                      <a:lnTo>
                        <a:pt x="4" y="28"/>
                      </a:lnTo>
                      <a:lnTo>
                        <a:pt x="8" y="38"/>
                      </a:lnTo>
                      <a:lnTo>
                        <a:pt x="4" y="47"/>
                      </a:lnTo>
                      <a:lnTo>
                        <a:pt x="0" y="57"/>
                      </a:lnTo>
                      <a:lnTo>
                        <a:pt x="4" y="66"/>
                      </a:lnTo>
                      <a:lnTo>
                        <a:pt x="8" y="76"/>
                      </a:lnTo>
                      <a:lnTo>
                        <a:pt x="8" y="90"/>
                      </a:lnTo>
                      <a:lnTo>
                        <a:pt x="4" y="104"/>
                      </a:lnTo>
                      <a:lnTo>
                        <a:pt x="4" y="114"/>
                      </a:lnTo>
                      <a:lnTo>
                        <a:pt x="8" y="123"/>
                      </a:lnTo>
                      <a:lnTo>
                        <a:pt x="8" y="133"/>
                      </a:lnTo>
                      <a:lnTo>
                        <a:pt x="8" y="142"/>
                      </a:lnTo>
                      <a:lnTo>
                        <a:pt x="8" y="152"/>
                      </a:lnTo>
                      <a:lnTo>
                        <a:pt x="0" y="152"/>
                      </a:lnTo>
                      <a:lnTo>
                        <a:pt x="8" y="157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705" name="Freeform 965"/>
                <p:cNvSpPr>
                  <a:spLocks/>
                </p:cNvSpPr>
                <p:nvPr/>
              </p:nvSpPr>
              <p:spPr bwMode="auto">
                <a:xfrm rot="-1000159">
                  <a:off x="3774" y="2849"/>
                  <a:ext cx="16" cy="106"/>
                </a:xfrm>
                <a:custGeom>
                  <a:avLst/>
                  <a:gdLst>
                    <a:gd name="T0" fmla="*/ 0 w 17"/>
                    <a:gd name="T1" fmla="*/ 0 h 167"/>
                    <a:gd name="T2" fmla="*/ 0 w 17"/>
                    <a:gd name="T3" fmla="*/ 3 h 167"/>
                    <a:gd name="T4" fmla="*/ 0 w 17"/>
                    <a:gd name="T5" fmla="*/ 4 h 167"/>
                    <a:gd name="T6" fmla="*/ 8 w 17"/>
                    <a:gd name="T7" fmla="*/ 4 h 167"/>
                    <a:gd name="T8" fmla="*/ 8 w 17"/>
                    <a:gd name="T9" fmla="*/ 5 h 167"/>
                    <a:gd name="T10" fmla="*/ 8 w 17"/>
                    <a:gd name="T11" fmla="*/ 6 h 167"/>
                    <a:gd name="T12" fmla="*/ 8 w 17"/>
                    <a:gd name="T13" fmla="*/ 7 h 167"/>
                    <a:gd name="T14" fmla="*/ 8 w 17"/>
                    <a:gd name="T15" fmla="*/ 8 h 167"/>
                    <a:gd name="T16" fmla="*/ 8 w 17"/>
                    <a:gd name="T17" fmla="*/ 10 h 167"/>
                    <a:gd name="T18" fmla="*/ 8 w 17"/>
                    <a:gd name="T19" fmla="*/ 10 h 167"/>
                    <a:gd name="T20" fmla="*/ 8 w 17"/>
                    <a:gd name="T21" fmla="*/ 11 h 167"/>
                    <a:gd name="T22" fmla="*/ 8 w 17"/>
                    <a:gd name="T23" fmla="*/ 13 h 167"/>
                    <a:gd name="T24" fmla="*/ 12 w 17"/>
                    <a:gd name="T25" fmla="*/ 14 h 167"/>
                    <a:gd name="T26" fmla="*/ 12 w 17"/>
                    <a:gd name="T27" fmla="*/ 15 h 167"/>
                    <a:gd name="T28" fmla="*/ 8 w 17"/>
                    <a:gd name="T29" fmla="*/ 16 h 167"/>
                    <a:gd name="T30" fmla="*/ 8 w 17"/>
                    <a:gd name="T31" fmla="*/ 17 h 167"/>
                    <a:gd name="T32" fmla="*/ 8 w 17"/>
                    <a:gd name="T33" fmla="*/ 17 h 16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7"/>
                    <a:gd name="T52" fmla="*/ 0 h 167"/>
                    <a:gd name="T53" fmla="*/ 17 w 17"/>
                    <a:gd name="T54" fmla="*/ 167 h 16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7" h="167">
                      <a:moveTo>
                        <a:pt x="0" y="0"/>
                      </a:moveTo>
                      <a:lnTo>
                        <a:pt x="0" y="24"/>
                      </a:lnTo>
                      <a:lnTo>
                        <a:pt x="0" y="34"/>
                      </a:lnTo>
                      <a:lnTo>
                        <a:pt x="8" y="38"/>
                      </a:lnTo>
                      <a:lnTo>
                        <a:pt x="12" y="48"/>
                      </a:lnTo>
                      <a:lnTo>
                        <a:pt x="8" y="62"/>
                      </a:lnTo>
                      <a:lnTo>
                        <a:pt x="8" y="72"/>
                      </a:lnTo>
                      <a:lnTo>
                        <a:pt x="12" y="81"/>
                      </a:lnTo>
                      <a:lnTo>
                        <a:pt x="12" y="91"/>
                      </a:lnTo>
                      <a:lnTo>
                        <a:pt x="12" y="100"/>
                      </a:lnTo>
                      <a:lnTo>
                        <a:pt x="12" y="110"/>
                      </a:lnTo>
                      <a:lnTo>
                        <a:pt x="12" y="124"/>
                      </a:lnTo>
                      <a:lnTo>
                        <a:pt x="17" y="134"/>
                      </a:lnTo>
                      <a:lnTo>
                        <a:pt x="17" y="143"/>
                      </a:lnTo>
                      <a:lnTo>
                        <a:pt x="12" y="153"/>
                      </a:lnTo>
                      <a:lnTo>
                        <a:pt x="12" y="162"/>
                      </a:lnTo>
                      <a:lnTo>
                        <a:pt x="12" y="167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706" name="Freeform 966"/>
                <p:cNvSpPr>
                  <a:spLocks/>
                </p:cNvSpPr>
                <p:nvPr/>
              </p:nvSpPr>
              <p:spPr bwMode="auto">
                <a:xfrm rot="-1000159">
                  <a:off x="3693" y="2873"/>
                  <a:ext cx="8" cy="99"/>
                </a:xfrm>
                <a:custGeom>
                  <a:avLst/>
                  <a:gdLst>
                    <a:gd name="T0" fmla="*/ 4 w 9"/>
                    <a:gd name="T1" fmla="*/ 0 h 157"/>
                    <a:gd name="T2" fmla="*/ 0 w 9"/>
                    <a:gd name="T3" fmla="*/ 2 h 157"/>
                    <a:gd name="T4" fmla="*/ 4 w 9"/>
                    <a:gd name="T5" fmla="*/ 3 h 157"/>
                    <a:gd name="T6" fmla="*/ 4 w 9"/>
                    <a:gd name="T7" fmla="*/ 4 h 157"/>
                    <a:gd name="T8" fmla="*/ 4 w 9"/>
                    <a:gd name="T9" fmla="*/ 5 h 157"/>
                    <a:gd name="T10" fmla="*/ 0 w 9"/>
                    <a:gd name="T11" fmla="*/ 6 h 157"/>
                    <a:gd name="T12" fmla="*/ 4 w 9"/>
                    <a:gd name="T13" fmla="*/ 6 h 157"/>
                    <a:gd name="T14" fmla="*/ 4 w 9"/>
                    <a:gd name="T15" fmla="*/ 8 h 157"/>
                    <a:gd name="T16" fmla="*/ 4 w 9"/>
                    <a:gd name="T17" fmla="*/ 9 h 157"/>
                    <a:gd name="T18" fmla="*/ 4 w 9"/>
                    <a:gd name="T19" fmla="*/ 10 h 157"/>
                    <a:gd name="T20" fmla="*/ 4 w 9"/>
                    <a:gd name="T21" fmla="*/ 11 h 157"/>
                    <a:gd name="T22" fmla="*/ 4 w 9"/>
                    <a:gd name="T23" fmla="*/ 13 h 157"/>
                    <a:gd name="T24" fmla="*/ 4 w 9"/>
                    <a:gd name="T25" fmla="*/ 13 h 157"/>
                    <a:gd name="T26" fmla="*/ 4 w 9"/>
                    <a:gd name="T27" fmla="*/ 15 h 157"/>
                    <a:gd name="T28" fmla="*/ 4 w 9"/>
                    <a:gd name="T29" fmla="*/ 15 h 157"/>
                    <a:gd name="T30" fmla="*/ 0 w 9"/>
                    <a:gd name="T31" fmla="*/ 15 h 157"/>
                    <a:gd name="T32" fmla="*/ 4 w 9"/>
                    <a:gd name="T33" fmla="*/ 16 h 15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9"/>
                    <a:gd name="T52" fmla="*/ 0 h 157"/>
                    <a:gd name="T53" fmla="*/ 9 w 9"/>
                    <a:gd name="T54" fmla="*/ 157 h 15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9" h="157">
                      <a:moveTo>
                        <a:pt x="5" y="0"/>
                      </a:moveTo>
                      <a:lnTo>
                        <a:pt x="0" y="14"/>
                      </a:lnTo>
                      <a:lnTo>
                        <a:pt x="5" y="28"/>
                      </a:lnTo>
                      <a:lnTo>
                        <a:pt x="9" y="38"/>
                      </a:lnTo>
                      <a:lnTo>
                        <a:pt x="5" y="47"/>
                      </a:lnTo>
                      <a:lnTo>
                        <a:pt x="0" y="57"/>
                      </a:lnTo>
                      <a:lnTo>
                        <a:pt x="5" y="66"/>
                      </a:lnTo>
                      <a:lnTo>
                        <a:pt x="9" y="76"/>
                      </a:lnTo>
                      <a:lnTo>
                        <a:pt x="9" y="90"/>
                      </a:lnTo>
                      <a:lnTo>
                        <a:pt x="5" y="104"/>
                      </a:lnTo>
                      <a:lnTo>
                        <a:pt x="5" y="114"/>
                      </a:lnTo>
                      <a:lnTo>
                        <a:pt x="9" y="123"/>
                      </a:lnTo>
                      <a:lnTo>
                        <a:pt x="9" y="133"/>
                      </a:lnTo>
                      <a:lnTo>
                        <a:pt x="9" y="142"/>
                      </a:lnTo>
                      <a:lnTo>
                        <a:pt x="9" y="152"/>
                      </a:lnTo>
                      <a:lnTo>
                        <a:pt x="0" y="152"/>
                      </a:lnTo>
                      <a:lnTo>
                        <a:pt x="9" y="157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707" name="Freeform 967"/>
                <p:cNvSpPr>
                  <a:spLocks/>
                </p:cNvSpPr>
                <p:nvPr/>
              </p:nvSpPr>
              <p:spPr bwMode="auto">
                <a:xfrm rot="-1000159">
                  <a:off x="3722" y="2865"/>
                  <a:ext cx="17" cy="106"/>
                </a:xfrm>
                <a:custGeom>
                  <a:avLst/>
                  <a:gdLst>
                    <a:gd name="T0" fmla="*/ 0 w 17"/>
                    <a:gd name="T1" fmla="*/ 0 h 167"/>
                    <a:gd name="T2" fmla="*/ 0 w 17"/>
                    <a:gd name="T3" fmla="*/ 3 h 167"/>
                    <a:gd name="T4" fmla="*/ 0 w 17"/>
                    <a:gd name="T5" fmla="*/ 4 h 167"/>
                    <a:gd name="T6" fmla="*/ 9 w 17"/>
                    <a:gd name="T7" fmla="*/ 4 h 167"/>
                    <a:gd name="T8" fmla="*/ 13 w 17"/>
                    <a:gd name="T9" fmla="*/ 5 h 167"/>
                    <a:gd name="T10" fmla="*/ 9 w 17"/>
                    <a:gd name="T11" fmla="*/ 6 h 167"/>
                    <a:gd name="T12" fmla="*/ 9 w 17"/>
                    <a:gd name="T13" fmla="*/ 7 h 167"/>
                    <a:gd name="T14" fmla="*/ 13 w 17"/>
                    <a:gd name="T15" fmla="*/ 8 h 167"/>
                    <a:gd name="T16" fmla="*/ 13 w 17"/>
                    <a:gd name="T17" fmla="*/ 10 h 167"/>
                    <a:gd name="T18" fmla="*/ 13 w 17"/>
                    <a:gd name="T19" fmla="*/ 10 h 167"/>
                    <a:gd name="T20" fmla="*/ 13 w 17"/>
                    <a:gd name="T21" fmla="*/ 11 h 167"/>
                    <a:gd name="T22" fmla="*/ 13 w 17"/>
                    <a:gd name="T23" fmla="*/ 13 h 167"/>
                    <a:gd name="T24" fmla="*/ 17 w 17"/>
                    <a:gd name="T25" fmla="*/ 14 h 167"/>
                    <a:gd name="T26" fmla="*/ 17 w 17"/>
                    <a:gd name="T27" fmla="*/ 15 h 167"/>
                    <a:gd name="T28" fmla="*/ 13 w 17"/>
                    <a:gd name="T29" fmla="*/ 16 h 167"/>
                    <a:gd name="T30" fmla="*/ 13 w 17"/>
                    <a:gd name="T31" fmla="*/ 17 h 167"/>
                    <a:gd name="T32" fmla="*/ 13 w 17"/>
                    <a:gd name="T33" fmla="*/ 17 h 16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7"/>
                    <a:gd name="T52" fmla="*/ 0 h 167"/>
                    <a:gd name="T53" fmla="*/ 17 w 17"/>
                    <a:gd name="T54" fmla="*/ 167 h 16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7" h="167">
                      <a:moveTo>
                        <a:pt x="0" y="0"/>
                      </a:moveTo>
                      <a:lnTo>
                        <a:pt x="0" y="24"/>
                      </a:lnTo>
                      <a:lnTo>
                        <a:pt x="0" y="34"/>
                      </a:lnTo>
                      <a:lnTo>
                        <a:pt x="9" y="38"/>
                      </a:lnTo>
                      <a:lnTo>
                        <a:pt x="13" y="48"/>
                      </a:lnTo>
                      <a:lnTo>
                        <a:pt x="9" y="62"/>
                      </a:lnTo>
                      <a:lnTo>
                        <a:pt x="9" y="72"/>
                      </a:lnTo>
                      <a:lnTo>
                        <a:pt x="13" y="81"/>
                      </a:lnTo>
                      <a:lnTo>
                        <a:pt x="13" y="91"/>
                      </a:lnTo>
                      <a:lnTo>
                        <a:pt x="13" y="100"/>
                      </a:lnTo>
                      <a:lnTo>
                        <a:pt x="13" y="110"/>
                      </a:lnTo>
                      <a:lnTo>
                        <a:pt x="13" y="124"/>
                      </a:lnTo>
                      <a:lnTo>
                        <a:pt x="17" y="134"/>
                      </a:lnTo>
                      <a:lnTo>
                        <a:pt x="17" y="143"/>
                      </a:lnTo>
                      <a:lnTo>
                        <a:pt x="13" y="153"/>
                      </a:lnTo>
                      <a:lnTo>
                        <a:pt x="13" y="162"/>
                      </a:lnTo>
                      <a:lnTo>
                        <a:pt x="13" y="167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708" name="Freeform 968"/>
                <p:cNvSpPr>
                  <a:spLocks/>
                </p:cNvSpPr>
                <p:nvPr/>
              </p:nvSpPr>
              <p:spPr bwMode="auto">
                <a:xfrm rot="-1000159">
                  <a:off x="3638" y="2891"/>
                  <a:ext cx="8" cy="100"/>
                </a:xfrm>
                <a:custGeom>
                  <a:avLst/>
                  <a:gdLst>
                    <a:gd name="T0" fmla="*/ 4 w 8"/>
                    <a:gd name="T1" fmla="*/ 0 h 157"/>
                    <a:gd name="T2" fmla="*/ 0 w 8"/>
                    <a:gd name="T3" fmla="*/ 2 h 157"/>
                    <a:gd name="T4" fmla="*/ 4 w 8"/>
                    <a:gd name="T5" fmla="*/ 3 h 157"/>
                    <a:gd name="T6" fmla="*/ 8 w 8"/>
                    <a:gd name="T7" fmla="*/ 4 h 157"/>
                    <a:gd name="T8" fmla="*/ 4 w 8"/>
                    <a:gd name="T9" fmla="*/ 5 h 157"/>
                    <a:gd name="T10" fmla="*/ 0 w 8"/>
                    <a:gd name="T11" fmla="*/ 6 h 157"/>
                    <a:gd name="T12" fmla="*/ 4 w 8"/>
                    <a:gd name="T13" fmla="*/ 7 h 157"/>
                    <a:gd name="T14" fmla="*/ 8 w 8"/>
                    <a:gd name="T15" fmla="*/ 8 h 157"/>
                    <a:gd name="T16" fmla="*/ 8 w 8"/>
                    <a:gd name="T17" fmla="*/ 10 h 157"/>
                    <a:gd name="T18" fmla="*/ 4 w 8"/>
                    <a:gd name="T19" fmla="*/ 11 h 157"/>
                    <a:gd name="T20" fmla="*/ 4 w 8"/>
                    <a:gd name="T21" fmla="*/ 11 h 157"/>
                    <a:gd name="T22" fmla="*/ 8 w 8"/>
                    <a:gd name="T23" fmla="*/ 13 h 157"/>
                    <a:gd name="T24" fmla="*/ 8 w 8"/>
                    <a:gd name="T25" fmla="*/ 14 h 157"/>
                    <a:gd name="T26" fmla="*/ 8 w 8"/>
                    <a:gd name="T27" fmla="*/ 15 h 157"/>
                    <a:gd name="T28" fmla="*/ 8 w 8"/>
                    <a:gd name="T29" fmla="*/ 16 h 157"/>
                    <a:gd name="T30" fmla="*/ 0 w 8"/>
                    <a:gd name="T31" fmla="*/ 16 h 157"/>
                    <a:gd name="T32" fmla="*/ 8 w 8"/>
                    <a:gd name="T33" fmla="*/ 17 h 15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8"/>
                    <a:gd name="T52" fmla="*/ 0 h 157"/>
                    <a:gd name="T53" fmla="*/ 8 w 8"/>
                    <a:gd name="T54" fmla="*/ 157 h 15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8" h="157">
                      <a:moveTo>
                        <a:pt x="4" y="0"/>
                      </a:moveTo>
                      <a:lnTo>
                        <a:pt x="0" y="15"/>
                      </a:lnTo>
                      <a:lnTo>
                        <a:pt x="4" y="29"/>
                      </a:lnTo>
                      <a:lnTo>
                        <a:pt x="8" y="38"/>
                      </a:lnTo>
                      <a:lnTo>
                        <a:pt x="4" y="48"/>
                      </a:lnTo>
                      <a:lnTo>
                        <a:pt x="0" y="57"/>
                      </a:lnTo>
                      <a:lnTo>
                        <a:pt x="4" y="67"/>
                      </a:lnTo>
                      <a:lnTo>
                        <a:pt x="8" y="77"/>
                      </a:lnTo>
                      <a:lnTo>
                        <a:pt x="8" y="91"/>
                      </a:lnTo>
                      <a:lnTo>
                        <a:pt x="4" y="105"/>
                      </a:lnTo>
                      <a:lnTo>
                        <a:pt x="4" y="115"/>
                      </a:lnTo>
                      <a:lnTo>
                        <a:pt x="8" y="124"/>
                      </a:lnTo>
                      <a:lnTo>
                        <a:pt x="8" y="134"/>
                      </a:lnTo>
                      <a:lnTo>
                        <a:pt x="8" y="143"/>
                      </a:lnTo>
                      <a:lnTo>
                        <a:pt x="8" y="153"/>
                      </a:lnTo>
                      <a:lnTo>
                        <a:pt x="0" y="153"/>
                      </a:lnTo>
                      <a:lnTo>
                        <a:pt x="8" y="157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709" name="Freeform 969"/>
                <p:cNvSpPr>
                  <a:spLocks/>
                </p:cNvSpPr>
                <p:nvPr/>
              </p:nvSpPr>
              <p:spPr bwMode="auto">
                <a:xfrm rot="-1000159">
                  <a:off x="3668" y="2884"/>
                  <a:ext cx="16" cy="106"/>
                </a:xfrm>
                <a:custGeom>
                  <a:avLst/>
                  <a:gdLst>
                    <a:gd name="T0" fmla="*/ 0 w 17"/>
                    <a:gd name="T1" fmla="*/ 0 h 167"/>
                    <a:gd name="T2" fmla="*/ 0 w 17"/>
                    <a:gd name="T3" fmla="*/ 3 h 167"/>
                    <a:gd name="T4" fmla="*/ 0 w 17"/>
                    <a:gd name="T5" fmla="*/ 3 h 167"/>
                    <a:gd name="T6" fmla="*/ 8 w 17"/>
                    <a:gd name="T7" fmla="*/ 4 h 167"/>
                    <a:gd name="T8" fmla="*/ 8 w 17"/>
                    <a:gd name="T9" fmla="*/ 5 h 167"/>
                    <a:gd name="T10" fmla="*/ 8 w 17"/>
                    <a:gd name="T11" fmla="*/ 6 h 167"/>
                    <a:gd name="T12" fmla="*/ 8 w 17"/>
                    <a:gd name="T13" fmla="*/ 7 h 167"/>
                    <a:gd name="T14" fmla="*/ 8 w 17"/>
                    <a:gd name="T15" fmla="*/ 8 h 167"/>
                    <a:gd name="T16" fmla="*/ 8 w 17"/>
                    <a:gd name="T17" fmla="*/ 10 h 167"/>
                    <a:gd name="T18" fmla="*/ 8 w 17"/>
                    <a:gd name="T19" fmla="*/ 10 h 167"/>
                    <a:gd name="T20" fmla="*/ 8 w 17"/>
                    <a:gd name="T21" fmla="*/ 11 h 167"/>
                    <a:gd name="T22" fmla="*/ 8 w 17"/>
                    <a:gd name="T23" fmla="*/ 13 h 167"/>
                    <a:gd name="T24" fmla="*/ 12 w 17"/>
                    <a:gd name="T25" fmla="*/ 14 h 167"/>
                    <a:gd name="T26" fmla="*/ 12 w 17"/>
                    <a:gd name="T27" fmla="*/ 15 h 167"/>
                    <a:gd name="T28" fmla="*/ 8 w 17"/>
                    <a:gd name="T29" fmla="*/ 16 h 167"/>
                    <a:gd name="T30" fmla="*/ 8 w 17"/>
                    <a:gd name="T31" fmla="*/ 17 h 167"/>
                    <a:gd name="T32" fmla="*/ 8 w 17"/>
                    <a:gd name="T33" fmla="*/ 17 h 16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7"/>
                    <a:gd name="T52" fmla="*/ 0 h 167"/>
                    <a:gd name="T53" fmla="*/ 17 w 17"/>
                    <a:gd name="T54" fmla="*/ 167 h 16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7" h="167">
                      <a:moveTo>
                        <a:pt x="0" y="0"/>
                      </a:moveTo>
                      <a:lnTo>
                        <a:pt x="0" y="24"/>
                      </a:lnTo>
                      <a:lnTo>
                        <a:pt x="0" y="33"/>
                      </a:lnTo>
                      <a:lnTo>
                        <a:pt x="8" y="38"/>
                      </a:lnTo>
                      <a:lnTo>
                        <a:pt x="12" y="48"/>
                      </a:lnTo>
                      <a:lnTo>
                        <a:pt x="8" y="62"/>
                      </a:lnTo>
                      <a:lnTo>
                        <a:pt x="8" y="72"/>
                      </a:lnTo>
                      <a:lnTo>
                        <a:pt x="12" y="81"/>
                      </a:lnTo>
                      <a:lnTo>
                        <a:pt x="12" y="91"/>
                      </a:lnTo>
                      <a:lnTo>
                        <a:pt x="12" y="100"/>
                      </a:lnTo>
                      <a:lnTo>
                        <a:pt x="12" y="110"/>
                      </a:lnTo>
                      <a:lnTo>
                        <a:pt x="12" y="124"/>
                      </a:lnTo>
                      <a:lnTo>
                        <a:pt x="17" y="133"/>
                      </a:lnTo>
                      <a:lnTo>
                        <a:pt x="17" y="143"/>
                      </a:lnTo>
                      <a:lnTo>
                        <a:pt x="12" y="152"/>
                      </a:lnTo>
                      <a:lnTo>
                        <a:pt x="12" y="162"/>
                      </a:lnTo>
                      <a:lnTo>
                        <a:pt x="12" y="167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710" name="Oval 970"/>
                <p:cNvSpPr>
                  <a:spLocks noChangeArrowheads="1"/>
                </p:cNvSpPr>
                <p:nvPr/>
              </p:nvSpPr>
              <p:spPr bwMode="auto">
                <a:xfrm rot="-1000159">
                  <a:off x="3775" y="3002"/>
                  <a:ext cx="44" cy="29"/>
                </a:xfrm>
                <a:prstGeom prst="ellipse">
                  <a:avLst/>
                </a:prstGeom>
                <a:solidFill>
                  <a:srgbClr val="FF0000"/>
                </a:solidFill>
                <a:ln w="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711" name="Freeform 971"/>
                <p:cNvSpPr>
                  <a:spLocks/>
                </p:cNvSpPr>
                <p:nvPr/>
              </p:nvSpPr>
              <p:spPr bwMode="auto">
                <a:xfrm rot="-1000159">
                  <a:off x="3761" y="2912"/>
                  <a:ext cx="8" cy="100"/>
                </a:xfrm>
                <a:custGeom>
                  <a:avLst/>
                  <a:gdLst>
                    <a:gd name="T0" fmla="*/ 4 w 8"/>
                    <a:gd name="T1" fmla="*/ 17 h 157"/>
                    <a:gd name="T2" fmla="*/ 0 w 8"/>
                    <a:gd name="T3" fmla="*/ 15 h 157"/>
                    <a:gd name="T4" fmla="*/ 4 w 8"/>
                    <a:gd name="T5" fmla="*/ 13 h 157"/>
                    <a:gd name="T6" fmla="*/ 8 w 8"/>
                    <a:gd name="T7" fmla="*/ 13 h 157"/>
                    <a:gd name="T8" fmla="*/ 4 w 8"/>
                    <a:gd name="T9" fmla="*/ 11 h 157"/>
                    <a:gd name="T10" fmla="*/ 0 w 8"/>
                    <a:gd name="T11" fmla="*/ 11 h 157"/>
                    <a:gd name="T12" fmla="*/ 4 w 8"/>
                    <a:gd name="T13" fmla="*/ 10 h 157"/>
                    <a:gd name="T14" fmla="*/ 8 w 8"/>
                    <a:gd name="T15" fmla="*/ 8 h 157"/>
                    <a:gd name="T16" fmla="*/ 8 w 8"/>
                    <a:gd name="T17" fmla="*/ 7 h 157"/>
                    <a:gd name="T18" fmla="*/ 4 w 8"/>
                    <a:gd name="T19" fmla="*/ 5 h 157"/>
                    <a:gd name="T20" fmla="*/ 4 w 8"/>
                    <a:gd name="T21" fmla="*/ 4 h 157"/>
                    <a:gd name="T22" fmla="*/ 8 w 8"/>
                    <a:gd name="T23" fmla="*/ 3 h 157"/>
                    <a:gd name="T24" fmla="*/ 8 w 8"/>
                    <a:gd name="T25" fmla="*/ 3 h 157"/>
                    <a:gd name="T26" fmla="*/ 8 w 8"/>
                    <a:gd name="T27" fmla="*/ 2 h 157"/>
                    <a:gd name="T28" fmla="*/ 8 w 8"/>
                    <a:gd name="T29" fmla="*/ 1 h 157"/>
                    <a:gd name="T30" fmla="*/ 0 w 8"/>
                    <a:gd name="T31" fmla="*/ 1 h 157"/>
                    <a:gd name="T32" fmla="*/ 8 w 8"/>
                    <a:gd name="T33" fmla="*/ 0 h 15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8"/>
                    <a:gd name="T52" fmla="*/ 0 h 157"/>
                    <a:gd name="T53" fmla="*/ 8 w 8"/>
                    <a:gd name="T54" fmla="*/ 157 h 15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8" h="157">
                      <a:moveTo>
                        <a:pt x="4" y="157"/>
                      </a:moveTo>
                      <a:lnTo>
                        <a:pt x="0" y="143"/>
                      </a:lnTo>
                      <a:lnTo>
                        <a:pt x="4" y="129"/>
                      </a:lnTo>
                      <a:lnTo>
                        <a:pt x="8" y="119"/>
                      </a:lnTo>
                      <a:lnTo>
                        <a:pt x="4" y="110"/>
                      </a:lnTo>
                      <a:lnTo>
                        <a:pt x="0" y="100"/>
                      </a:lnTo>
                      <a:lnTo>
                        <a:pt x="4" y="91"/>
                      </a:lnTo>
                      <a:lnTo>
                        <a:pt x="8" y="81"/>
                      </a:lnTo>
                      <a:lnTo>
                        <a:pt x="8" y="67"/>
                      </a:lnTo>
                      <a:lnTo>
                        <a:pt x="4" y="52"/>
                      </a:lnTo>
                      <a:lnTo>
                        <a:pt x="4" y="43"/>
                      </a:lnTo>
                      <a:lnTo>
                        <a:pt x="8" y="33"/>
                      </a:lnTo>
                      <a:lnTo>
                        <a:pt x="8" y="24"/>
                      </a:lnTo>
                      <a:lnTo>
                        <a:pt x="8" y="14"/>
                      </a:lnTo>
                      <a:lnTo>
                        <a:pt x="8" y="5"/>
                      </a:lnTo>
                      <a:lnTo>
                        <a:pt x="0" y="5"/>
                      </a:lnTo>
                      <a:lnTo>
                        <a:pt x="8" y="0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712" name="Freeform 972"/>
                <p:cNvSpPr>
                  <a:spLocks/>
                </p:cNvSpPr>
                <p:nvPr/>
              </p:nvSpPr>
              <p:spPr bwMode="auto">
                <a:xfrm rot="-1000159">
                  <a:off x="3788" y="2893"/>
                  <a:ext cx="16" cy="106"/>
                </a:xfrm>
                <a:custGeom>
                  <a:avLst/>
                  <a:gdLst>
                    <a:gd name="T0" fmla="*/ 0 w 17"/>
                    <a:gd name="T1" fmla="*/ 17 h 166"/>
                    <a:gd name="T2" fmla="*/ 0 w 17"/>
                    <a:gd name="T3" fmla="*/ 15 h 166"/>
                    <a:gd name="T4" fmla="*/ 0 w 17"/>
                    <a:gd name="T5" fmla="*/ 14 h 166"/>
                    <a:gd name="T6" fmla="*/ 8 w 17"/>
                    <a:gd name="T7" fmla="*/ 13 h 166"/>
                    <a:gd name="T8" fmla="*/ 8 w 17"/>
                    <a:gd name="T9" fmla="*/ 13 h 166"/>
                    <a:gd name="T10" fmla="*/ 8 w 17"/>
                    <a:gd name="T11" fmla="*/ 11 h 166"/>
                    <a:gd name="T12" fmla="*/ 8 w 17"/>
                    <a:gd name="T13" fmla="*/ 10 h 166"/>
                    <a:gd name="T14" fmla="*/ 8 w 17"/>
                    <a:gd name="T15" fmla="*/ 9 h 166"/>
                    <a:gd name="T16" fmla="*/ 8 w 17"/>
                    <a:gd name="T17" fmla="*/ 8 h 166"/>
                    <a:gd name="T18" fmla="*/ 8 w 17"/>
                    <a:gd name="T19" fmla="*/ 7 h 166"/>
                    <a:gd name="T20" fmla="*/ 8 w 17"/>
                    <a:gd name="T21" fmla="*/ 6 h 166"/>
                    <a:gd name="T22" fmla="*/ 8 w 17"/>
                    <a:gd name="T23" fmla="*/ 4 h 166"/>
                    <a:gd name="T24" fmla="*/ 12 w 17"/>
                    <a:gd name="T25" fmla="*/ 3 h 166"/>
                    <a:gd name="T26" fmla="*/ 12 w 17"/>
                    <a:gd name="T27" fmla="*/ 3 h 166"/>
                    <a:gd name="T28" fmla="*/ 8 w 17"/>
                    <a:gd name="T29" fmla="*/ 2 h 166"/>
                    <a:gd name="T30" fmla="*/ 8 w 17"/>
                    <a:gd name="T31" fmla="*/ 1 h 166"/>
                    <a:gd name="T32" fmla="*/ 8 w 17"/>
                    <a:gd name="T33" fmla="*/ 0 h 16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7"/>
                    <a:gd name="T52" fmla="*/ 0 h 166"/>
                    <a:gd name="T53" fmla="*/ 17 w 17"/>
                    <a:gd name="T54" fmla="*/ 166 h 16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7" h="166">
                      <a:moveTo>
                        <a:pt x="0" y="166"/>
                      </a:moveTo>
                      <a:lnTo>
                        <a:pt x="0" y="143"/>
                      </a:lnTo>
                      <a:lnTo>
                        <a:pt x="0" y="133"/>
                      </a:lnTo>
                      <a:lnTo>
                        <a:pt x="8" y="128"/>
                      </a:lnTo>
                      <a:lnTo>
                        <a:pt x="12" y="119"/>
                      </a:lnTo>
                      <a:lnTo>
                        <a:pt x="8" y="105"/>
                      </a:lnTo>
                      <a:lnTo>
                        <a:pt x="8" y="95"/>
                      </a:lnTo>
                      <a:lnTo>
                        <a:pt x="12" y="85"/>
                      </a:lnTo>
                      <a:lnTo>
                        <a:pt x="12" y="76"/>
                      </a:lnTo>
                      <a:lnTo>
                        <a:pt x="12" y="66"/>
                      </a:lnTo>
                      <a:lnTo>
                        <a:pt x="12" y="57"/>
                      </a:lnTo>
                      <a:lnTo>
                        <a:pt x="12" y="43"/>
                      </a:lnTo>
                      <a:lnTo>
                        <a:pt x="17" y="33"/>
                      </a:lnTo>
                      <a:lnTo>
                        <a:pt x="17" y="24"/>
                      </a:lnTo>
                      <a:lnTo>
                        <a:pt x="12" y="14"/>
                      </a:lnTo>
                      <a:lnTo>
                        <a:pt x="12" y="5"/>
                      </a:lnTo>
                      <a:lnTo>
                        <a:pt x="12" y="0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713" name="Oval 973"/>
                <p:cNvSpPr>
                  <a:spLocks noChangeArrowheads="1"/>
                </p:cNvSpPr>
                <p:nvPr/>
              </p:nvSpPr>
              <p:spPr bwMode="auto">
                <a:xfrm rot="-1000159">
                  <a:off x="3722" y="3017"/>
                  <a:ext cx="45" cy="29"/>
                </a:xfrm>
                <a:prstGeom prst="ellipse">
                  <a:avLst/>
                </a:prstGeom>
                <a:solidFill>
                  <a:srgbClr val="FF0000"/>
                </a:solidFill>
                <a:ln w="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714" name="Freeform 974"/>
                <p:cNvSpPr>
                  <a:spLocks/>
                </p:cNvSpPr>
                <p:nvPr/>
              </p:nvSpPr>
              <p:spPr bwMode="auto">
                <a:xfrm rot="-1000159">
                  <a:off x="3709" y="2927"/>
                  <a:ext cx="8" cy="100"/>
                </a:xfrm>
                <a:custGeom>
                  <a:avLst/>
                  <a:gdLst>
                    <a:gd name="T0" fmla="*/ 4 w 9"/>
                    <a:gd name="T1" fmla="*/ 17 h 157"/>
                    <a:gd name="T2" fmla="*/ 0 w 9"/>
                    <a:gd name="T3" fmla="*/ 15 h 157"/>
                    <a:gd name="T4" fmla="*/ 4 w 9"/>
                    <a:gd name="T5" fmla="*/ 13 h 157"/>
                    <a:gd name="T6" fmla="*/ 4 w 9"/>
                    <a:gd name="T7" fmla="*/ 13 h 157"/>
                    <a:gd name="T8" fmla="*/ 4 w 9"/>
                    <a:gd name="T9" fmla="*/ 11 h 157"/>
                    <a:gd name="T10" fmla="*/ 0 w 9"/>
                    <a:gd name="T11" fmla="*/ 11 h 157"/>
                    <a:gd name="T12" fmla="*/ 4 w 9"/>
                    <a:gd name="T13" fmla="*/ 10 h 157"/>
                    <a:gd name="T14" fmla="*/ 4 w 9"/>
                    <a:gd name="T15" fmla="*/ 8 h 157"/>
                    <a:gd name="T16" fmla="*/ 4 w 9"/>
                    <a:gd name="T17" fmla="*/ 7 h 157"/>
                    <a:gd name="T18" fmla="*/ 4 w 9"/>
                    <a:gd name="T19" fmla="*/ 5 h 157"/>
                    <a:gd name="T20" fmla="*/ 4 w 9"/>
                    <a:gd name="T21" fmla="*/ 4 h 157"/>
                    <a:gd name="T22" fmla="*/ 4 w 9"/>
                    <a:gd name="T23" fmla="*/ 3 h 157"/>
                    <a:gd name="T24" fmla="*/ 4 w 9"/>
                    <a:gd name="T25" fmla="*/ 3 h 157"/>
                    <a:gd name="T26" fmla="*/ 4 w 9"/>
                    <a:gd name="T27" fmla="*/ 2 h 157"/>
                    <a:gd name="T28" fmla="*/ 4 w 9"/>
                    <a:gd name="T29" fmla="*/ 1 h 157"/>
                    <a:gd name="T30" fmla="*/ 0 w 9"/>
                    <a:gd name="T31" fmla="*/ 1 h 157"/>
                    <a:gd name="T32" fmla="*/ 4 w 9"/>
                    <a:gd name="T33" fmla="*/ 0 h 15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9"/>
                    <a:gd name="T52" fmla="*/ 0 h 157"/>
                    <a:gd name="T53" fmla="*/ 9 w 9"/>
                    <a:gd name="T54" fmla="*/ 157 h 15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9" h="157">
                      <a:moveTo>
                        <a:pt x="5" y="157"/>
                      </a:moveTo>
                      <a:lnTo>
                        <a:pt x="0" y="143"/>
                      </a:lnTo>
                      <a:lnTo>
                        <a:pt x="5" y="129"/>
                      </a:lnTo>
                      <a:lnTo>
                        <a:pt x="9" y="119"/>
                      </a:lnTo>
                      <a:lnTo>
                        <a:pt x="5" y="110"/>
                      </a:lnTo>
                      <a:lnTo>
                        <a:pt x="0" y="100"/>
                      </a:lnTo>
                      <a:lnTo>
                        <a:pt x="5" y="91"/>
                      </a:lnTo>
                      <a:lnTo>
                        <a:pt x="9" y="81"/>
                      </a:lnTo>
                      <a:lnTo>
                        <a:pt x="9" y="67"/>
                      </a:lnTo>
                      <a:lnTo>
                        <a:pt x="5" y="52"/>
                      </a:lnTo>
                      <a:lnTo>
                        <a:pt x="5" y="43"/>
                      </a:lnTo>
                      <a:lnTo>
                        <a:pt x="9" y="33"/>
                      </a:lnTo>
                      <a:lnTo>
                        <a:pt x="9" y="24"/>
                      </a:lnTo>
                      <a:lnTo>
                        <a:pt x="9" y="14"/>
                      </a:lnTo>
                      <a:lnTo>
                        <a:pt x="9" y="5"/>
                      </a:lnTo>
                      <a:lnTo>
                        <a:pt x="0" y="5"/>
                      </a:lnTo>
                      <a:lnTo>
                        <a:pt x="9" y="0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715" name="Freeform 975"/>
                <p:cNvSpPr>
                  <a:spLocks/>
                </p:cNvSpPr>
                <p:nvPr/>
              </p:nvSpPr>
              <p:spPr bwMode="auto">
                <a:xfrm rot="-1000159">
                  <a:off x="3735" y="2909"/>
                  <a:ext cx="17" cy="106"/>
                </a:xfrm>
                <a:custGeom>
                  <a:avLst/>
                  <a:gdLst>
                    <a:gd name="T0" fmla="*/ 0 w 17"/>
                    <a:gd name="T1" fmla="*/ 17 h 166"/>
                    <a:gd name="T2" fmla="*/ 0 w 17"/>
                    <a:gd name="T3" fmla="*/ 15 h 166"/>
                    <a:gd name="T4" fmla="*/ 0 w 17"/>
                    <a:gd name="T5" fmla="*/ 14 h 166"/>
                    <a:gd name="T6" fmla="*/ 9 w 17"/>
                    <a:gd name="T7" fmla="*/ 13 h 166"/>
                    <a:gd name="T8" fmla="*/ 13 w 17"/>
                    <a:gd name="T9" fmla="*/ 13 h 166"/>
                    <a:gd name="T10" fmla="*/ 9 w 17"/>
                    <a:gd name="T11" fmla="*/ 11 h 166"/>
                    <a:gd name="T12" fmla="*/ 9 w 17"/>
                    <a:gd name="T13" fmla="*/ 10 h 166"/>
                    <a:gd name="T14" fmla="*/ 13 w 17"/>
                    <a:gd name="T15" fmla="*/ 9 h 166"/>
                    <a:gd name="T16" fmla="*/ 13 w 17"/>
                    <a:gd name="T17" fmla="*/ 8 h 166"/>
                    <a:gd name="T18" fmla="*/ 13 w 17"/>
                    <a:gd name="T19" fmla="*/ 7 h 166"/>
                    <a:gd name="T20" fmla="*/ 13 w 17"/>
                    <a:gd name="T21" fmla="*/ 6 h 166"/>
                    <a:gd name="T22" fmla="*/ 13 w 17"/>
                    <a:gd name="T23" fmla="*/ 4 h 166"/>
                    <a:gd name="T24" fmla="*/ 17 w 17"/>
                    <a:gd name="T25" fmla="*/ 3 h 166"/>
                    <a:gd name="T26" fmla="*/ 17 w 17"/>
                    <a:gd name="T27" fmla="*/ 3 h 166"/>
                    <a:gd name="T28" fmla="*/ 13 w 17"/>
                    <a:gd name="T29" fmla="*/ 2 h 166"/>
                    <a:gd name="T30" fmla="*/ 13 w 17"/>
                    <a:gd name="T31" fmla="*/ 1 h 166"/>
                    <a:gd name="T32" fmla="*/ 13 w 17"/>
                    <a:gd name="T33" fmla="*/ 0 h 16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7"/>
                    <a:gd name="T52" fmla="*/ 0 h 166"/>
                    <a:gd name="T53" fmla="*/ 17 w 17"/>
                    <a:gd name="T54" fmla="*/ 166 h 16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7" h="166">
                      <a:moveTo>
                        <a:pt x="0" y="166"/>
                      </a:moveTo>
                      <a:lnTo>
                        <a:pt x="0" y="143"/>
                      </a:lnTo>
                      <a:lnTo>
                        <a:pt x="0" y="133"/>
                      </a:lnTo>
                      <a:lnTo>
                        <a:pt x="9" y="128"/>
                      </a:lnTo>
                      <a:lnTo>
                        <a:pt x="13" y="119"/>
                      </a:lnTo>
                      <a:lnTo>
                        <a:pt x="9" y="105"/>
                      </a:lnTo>
                      <a:lnTo>
                        <a:pt x="9" y="95"/>
                      </a:lnTo>
                      <a:lnTo>
                        <a:pt x="13" y="85"/>
                      </a:lnTo>
                      <a:lnTo>
                        <a:pt x="13" y="76"/>
                      </a:lnTo>
                      <a:lnTo>
                        <a:pt x="13" y="66"/>
                      </a:lnTo>
                      <a:lnTo>
                        <a:pt x="13" y="57"/>
                      </a:lnTo>
                      <a:lnTo>
                        <a:pt x="13" y="43"/>
                      </a:lnTo>
                      <a:lnTo>
                        <a:pt x="17" y="33"/>
                      </a:lnTo>
                      <a:lnTo>
                        <a:pt x="17" y="24"/>
                      </a:lnTo>
                      <a:lnTo>
                        <a:pt x="13" y="14"/>
                      </a:lnTo>
                      <a:lnTo>
                        <a:pt x="13" y="5"/>
                      </a:lnTo>
                      <a:lnTo>
                        <a:pt x="13" y="0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716" name="Oval 976"/>
                <p:cNvSpPr>
                  <a:spLocks noChangeArrowheads="1"/>
                </p:cNvSpPr>
                <p:nvPr/>
              </p:nvSpPr>
              <p:spPr bwMode="auto">
                <a:xfrm rot="-1000159">
                  <a:off x="3666" y="3031"/>
                  <a:ext cx="45" cy="30"/>
                </a:xfrm>
                <a:prstGeom prst="ellipse">
                  <a:avLst/>
                </a:prstGeom>
                <a:solidFill>
                  <a:srgbClr val="FF0000"/>
                </a:solidFill>
                <a:ln w="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717" name="Freeform 977"/>
                <p:cNvSpPr>
                  <a:spLocks/>
                </p:cNvSpPr>
                <p:nvPr/>
              </p:nvSpPr>
              <p:spPr bwMode="auto">
                <a:xfrm rot="-1000159">
                  <a:off x="3653" y="2941"/>
                  <a:ext cx="8" cy="100"/>
                </a:xfrm>
                <a:custGeom>
                  <a:avLst/>
                  <a:gdLst>
                    <a:gd name="T0" fmla="*/ 4 w 8"/>
                    <a:gd name="T1" fmla="*/ 17 h 157"/>
                    <a:gd name="T2" fmla="*/ 0 w 8"/>
                    <a:gd name="T3" fmla="*/ 15 h 157"/>
                    <a:gd name="T4" fmla="*/ 4 w 8"/>
                    <a:gd name="T5" fmla="*/ 13 h 157"/>
                    <a:gd name="T6" fmla="*/ 8 w 8"/>
                    <a:gd name="T7" fmla="*/ 13 h 157"/>
                    <a:gd name="T8" fmla="*/ 4 w 8"/>
                    <a:gd name="T9" fmla="*/ 11 h 157"/>
                    <a:gd name="T10" fmla="*/ 0 w 8"/>
                    <a:gd name="T11" fmla="*/ 11 h 157"/>
                    <a:gd name="T12" fmla="*/ 4 w 8"/>
                    <a:gd name="T13" fmla="*/ 10 h 157"/>
                    <a:gd name="T14" fmla="*/ 8 w 8"/>
                    <a:gd name="T15" fmla="*/ 8 h 157"/>
                    <a:gd name="T16" fmla="*/ 8 w 8"/>
                    <a:gd name="T17" fmla="*/ 7 h 157"/>
                    <a:gd name="T18" fmla="*/ 4 w 8"/>
                    <a:gd name="T19" fmla="*/ 6 h 157"/>
                    <a:gd name="T20" fmla="*/ 4 w 8"/>
                    <a:gd name="T21" fmla="*/ 4 h 157"/>
                    <a:gd name="T22" fmla="*/ 8 w 8"/>
                    <a:gd name="T23" fmla="*/ 4 h 157"/>
                    <a:gd name="T24" fmla="*/ 8 w 8"/>
                    <a:gd name="T25" fmla="*/ 3 h 157"/>
                    <a:gd name="T26" fmla="*/ 8 w 8"/>
                    <a:gd name="T27" fmla="*/ 2 h 157"/>
                    <a:gd name="T28" fmla="*/ 8 w 8"/>
                    <a:gd name="T29" fmla="*/ 1 h 157"/>
                    <a:gd name="T30" fmla="*/ 0 w 8"/>
                    <a:gd name="T31" fmla="*/ 1 h 157"/>
                    <a:gd name="T32" fmla="*/ 8 w 8"/>
                    <a:gd name="T33" fmla="*/ 0 h 15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8"/>
                    <a:gd name="T52" fmla="*/ 0 h 157"/>
                    <a:gd name="T53" fmla="*/ 8 w 8"/>
                    <a:gd name="T54" fmla="*/ 157 h 15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8" h="157">
                      <a:moveTo>
                        <a:pt x="4" y="157"/>
                      </a:moveTo>
                      <a:lnTo>
                        <a:pt x="0" y="143"/>
                      </a:lnTo>
                      <a:lnTo>
                        <a:pt x="4" y="129"/>
                      </a:lnTo>
                      <a:lnTo>
                        <a:pt x="8" y="119"/>
                      </a:lnTo>
                      <a:lnTo>
                        <a:pt x="4" y="110"/>
                      </a:lnTo>
                      <a:lnTo>
                        <a:pt x="0" y="100"/>
                      </a:lnTo>
                      <a:lnTo>
                        <a:pt x="4" y="91"/>
                      </a:lnTo>
                      <a:lnTo>
                        <a:pt x="8" y="81"/>
                      </a:lnTo>
                      <a:lnTo>
                        <a:pt x="8" y="67"/>
                      </a:lnTo>
                      <a:lnTo>
                        <a:pt x="4" y="53"/>
                      </a:lnTo>
                      <a:lnTo>
                        <a:pt x="4" y="43"/>
                      </a:lnTo>
                      <a:lnTo>
                        <a:pt x="8" y="34"/>
                      </a:lnTo>
                      <a:lnTo>
                        <a:pt x="8" y="24"/>
                      </a:lnTo>
                      <a:lnTo>
                        <a:pt x="8" y="15"/>
                      </a:lnTo>
                      <a:lnTo>
                        <a:pt x="8" y="5"/>
                      </a:lnTo>
                      <a:lnTo>
                        <a:pt x="0" y="5"/>
                      </a:lnTo>
                      <a:lnTo>
                        <a:pt x="8" y="0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718" name="Freeform 978"/>
                <p:cNvSpPr>
                  <a:spLocks/>
                </p:cNvSpPr>
                <p:nvPr/>
              </p:nvSpPr>
              <p:spPr bwMode="auto">
                <a:xfrm rot="-1000159">
                  <a:off x="3679" y="2923"/>
                  <a:ext cx="16" cy="106"/>
                </a:xfrm>
                <a:custGeom>
                  <a:avLst/>
                  <a:gdLst>
                    <a:gd name="T0" fmla="*/ 0 w 17"/>
                    <a:gd name="T1" fmla="*/ 17 h 167"/>
                    <a:gd name="T2" fmla="*/ 0 w 17"/>
                    <a:gd name="T3" fmla="*/ 15 h 167"/>
                    <a:gd name="T4" fmla="*/ 0 w 17"/>
                    <a:gd name="T5" fmla="*/ 14 h 167"/>
                    <a:gd name="T6" fmla="*/ 8 w 17"/>
                    <a:gd name="T7" fmla="*/ 13 h 167"/>
                    <a:gd name="T8" fmla="*/ 8 w 17"/>
                    <a:gd name="T9" fmla="*/ 12 h 167"/>
                    <a:gd name="T10" fmla="*/ 8 w 17"/>
                    <a:gd name="T11" fmla="*/ 11 h 167"/>
                    <a:gd name="T12" fmla="*/ 8 w 17"/>
                    <a:gd name="T13" fmla="*/ 10 h 167"/>
                    <a:gd name="T14" fmla="*/ 8 w 17"/>
                    <a:gd name="T15" fmla="*/ 9 h 167"/>
                    <a:gd name="T16" fmla="*/ 8 w 17"/>
                    <a:gd name="T17" fmla="*/ 8 h 167"/>
                    <a:gd name="T18" fmla="*/ 8 w 17"/>
                    <a:gd name="T19" fmla="*/ 7 h 167"/>
                    <a:gd name="T20" fmla="*/ 8 w 17"/>
                    <a:gd name="T21" fmla="*/ 6 h 167"/>
                    <a:gd name="T22" fmla="*/ 8 w 17"/>
                    <a:gd name="T23" fmla="*/ 4 h 167"/>
                    <a:gd name="T24" fmla="*/ 12 w 17"/>
                    <a:gd name="T25" fmla="*/ 3 h 167"/>
                    <a:gd name="T26" fmla="*/ 12 w 17"/>
                    <a:gd name="T27" fmla="*/ 3 h 167"/>
                    <a:gd name="T28" fmla="*/ 8 w 17"/>
                    <a:gd name="T29" fmla="*/ 2 h 167"/>
                    <a:gd name="T30" fmla="*/ 8 w 17"/>
                    <a:gd name="T31" fmla="*/ 1 h 167"/>
                    <a:gd name="T32" fmla="*/ 8 w 17"/>
                    <a:gd name="T33" fmla="*/ 0 h 16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7"/>
                    <a:gd name="T52" fmla="*/ 0 h 167"/>
                    <a:gd name="T53" fmla="*/ 17 w 17"/>
                    <a:gd name="T54" fmla="*/ 167 h 16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7" h="167">
                      <a:moveTo>
                        <a:pt x="0" y="167"/>
                      </a:moveTo>
                      <a:lnTo>
                        <a:pt x="0" y="143"/>
                      </a:lnTo>
                      <a:lnTo>
                        <a:pt x="0" y="133"/>
                      </a:lnTo>
                      <a:lnTo>
                        <a:pt x="8" y="129"/>
                      </a:lnTo>
                      <a:lnTo>
                        <a:pt x="12" y="119"/>
                      </a:lnTo>
                      <a:lnTo>
                        <a:pt x="8" y="105"/>
                      </a:lnTo>
                      <a:lnTo>
                        <a:pt x="8" y="95"/>
                      </a:lnTo>
                      <a:lnTo>
                        <a:pt x="12" y="86"/>
                      </a:lnTo>
                      <a:lnTo>
                        <a:pt x="12" y="76"/>
                      </a:lnTo>
                      <a:lnTo>
                        <a:pt x="12" y="67"/>
                      </a:lnTo>
                      <a:lnTo>
                        <a:pt x="12" y="57"/>
                      </a:lnTo>
                      <a:lnTo>
                        <a:pt x="12" y="43"/>
                      </a:lnTo>
                      <a:lnTo>
                        <a:pt x="17" y="33"/>
                      </a:lnTo>
                      <a:lnTo>
                        <a:pt x="17" y="24"/>
                      </a:lnTo>
                      <a:lnTo>
                        <a:pt x="12" y="14"/>
                      </a:lnTo>
                      <a:lnTo>
                        <a:pt x="12" y="5"/>
                      </a:lnTo>
                      <a:lnTo>
                        <a:pt x="12" y="0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719" name="Freeform 979"/>
                <p:cNvSpPr>
                  <a:spLocks/>
                </p:cNvSpPr>
                <p:nvPr/>
              </p:nvSpPr>
              <p:spPr bwMode="auto">
                <a:xfrm rot="-1000159">
                  <a:off x="3627" y="2938"/>
                  <a:ext cx="16" cy="106"/>
                </a:xfrm>
                <a:custGeom>
                  <a:avLst/>
                  <a:gdLst>
                    <a:gd name="T0" fmla="*/ 0 w 17"/>
                    <a:gd name="T1" fmla="*/ 17 h 167"/>
                    <a:gd name="T2" fmla="*/ 0 w 17"/>
                    <a:gd name="T3" fmla="*/ 15 h 167"/>
                    <a:gd name="T4" fmla="*/ 0 w 17"/>
                    <a:gd name="T5" fmla="*/ 14 h 167"/>
                    <a:gd name="T6" fmla="*/ 8 w 17"/>
                    <a:gd name="T7" fmla="*/ 13 h 167"/>
                    <a:gd name="T8" fmla="*/ 8 w 17"/>
                    <a:gd name="T9" fmla="*/ 12 h 167"/>
                    <a:gd name="T10" fmla="*/ 8 w 17"/>
                    <a:gd name="T11" fmla="*/ 11 h 167"/>
                    <a:gd name="T12" fmla="*/ 8 w 17"/>
                    <a:gd name="T13" fmla="*/ 10 h 167"/>
                    <a:gd name="T14" fmla="*/ 8 w 17"/>
                    <a:gd name="T15" fmla="*/ 9 h 167"/>
                    <a:gd name="T16" fmla="*/ 8 w 17"/>
                    <a:gd name="T17" fmla="*/ 8 h 167"/>
                    <a:gd name="T18" fmla="*/ 8 w 17"/>
                    <a:gd name="T19" fmla="*/ 7 h 167"/>
                    <a:gd name="T20" fmla="*/ 8 w 17"/>
                    <a:gd name="T21" fmla="*/ 6 h 167"/>
                    <a:gd name="T22" fmla="*/ 8 w 17"/>
                    <a:gd name="T23" fmla="*/ 4 h 167"/>
                    <a:gd name="T24" fmla="*/ 12 w 17"/>
                    <a:gd name="T25" fmla="*/ 3 h 167"/>
                    <a:gd name="T26" fmla="*/ 12 w 17"/>
                    <a:gd name="T27" fmla="*/ 3 h 167"/>
                    <a:gd name="T28" fmla="*/ 8 w 17"/>
                    <a:gd name="T29" fmla="*/ 2 h 167"/>
                    <a:gd name="T30" fmla="*/ 8 w 17"/>
                    <a:gd name="T31" fmla="*/ 1 h 167"/>
                    <a:gd name="T32" fmla="*/ 8 w 17"/>
                    <a:gd name="T33" fmla="*/ 0 h 16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7"/>
                    <a:gd name="T52" fmla="*/ 0 h 167"/>
                    <a:gd name="T53" fmla="*/ 17 w 17"/>
                    <a:gd name="T54" fmla="*/ 167 h 16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7" h="167">
                      <a:moveTo>
                        <a:pt x="0" y="167"/>
                      </a:moveTo>
                      <a:lnTo>
                        <a:pt x="0" y="143"/>
                      </a:lnTo>
                      <a:lnTo>
                        <a:pt x="0" y="133"/>
                      </a:lnTo>
                      <a:lnTo>
                        <a:pt x="9" y="129"/>
                      </a:lnTo>
                      <a:lnTo>
                        <a:pt x="13" y="119"/>
                      </a:lnTo>
                      <a:lnTo>
                        <a:pt x="9" y="105"/>
                      </a:lnTo>
                      <a:lnTo>
                        <a:pt x="9" y="95"/>
                      </a:lnTo>
                      <a:lnTo>
                        <a:pt x="13" y="86"/>
                      </a:lnTo>
                      <a:lnTo>
                        <a:pt x="13" y="76"/>
                      </a:lnTo>
                      <a:lnTo>
                        <a:pt x="13" y="67"/>
                      </a:lnTo>
                      <a:lnTo>
                        <a:pt x="13" y="57"/>
                      </a:lnTo>
                      <a:lnTo>
                        <a:pt x="13" y="43"/>
                      </a:lnTo>
                      <a:lnTo>
                        <a:pt x="17" y="33"/>
                      </a:lnTo>
                      <a:lnTo>
                        <a:pt x="17" y="24"/>
                      </a:lnTo>
                      <a:lnTo>
                        <a:pt x="13" y="14"/>
                      </a:lnTo>
                      <a:lnTo>
                        <a:pt x="13" y="5"/>
                      </a:lnTo>
                      <a:lnTo>
                        <a:pt x="13" y="0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720" name="Oval 980"/>
                <p:cNvSpPr>
                  <a:spLocks noChangeArrowheads="1"/>
                </p:cNvSpPr>
                <p:nvPr/>
              </p:nvSpPr>
              <p:spPr bwMode="auto">
                <a:xfrm rot="-1000159">
                  <a:off x="3670" y="2843"/>
                  <a:ext cx="45" cy="30"/>
                </a:xfrm>
                <a:prstGeom prst="ellipse">
                  <a:avLst/>
                </a:prstGeom>
                <a:solidFill>
                  <a:srgbClr val="FF0000"/>
                </a:solidFill>
                <a:ln w="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721" name="Oval 981"/>
                <p:cNvSpPr>
                  <a:spLocks noChangeArrowheads="1"/>
                </p:cNvSpPr>
                <p:nvPr/>
              </p:nvSpPr>
              <p:spPr bwMode="auto">
                <a:xfrm rot="-1000159">
                  <a:off x="3723" y="2828"/>
                  <a:ext cx="44" cy="30"/>
                </a:xfrm>
                <a:prstGeom prst="ellipse">
                  <a:avLst/>
                </a:prstGeom>
                <a:solidFill>
                  <a:srgbClr val="FF0000"/>
                </a:solidFill>
                <a:ln w="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grpSp>
          <p:nvGrpSpPr>
            <p:cNvPr id="8621" name="Group 982"/>
            <p:cNvGrpSpPr>
              <a:grpSpLocks/>
            </p:cNvGrpSpPr>
            <p:nvPr/>
          </p:nvGrpSpPr>
          <p:grpSpPr bwMode="auto">
            <a:xfrm rot="135393">
              <a:off x="3537" y="2912"/>
              <a:ext cx="336" cy="286"/>
              <a:chOff x="3483" y="2840"/>
              <a:chExt cx="336" cy="286"/>
            </a:xfrm>
          </p:grpSpPr>
          <p:sp>
            <p:nvSpPr>
              <p:cNvPr id="8661" name="Oval 983"/>
              <p:cNvSpPr>
                <a:spLocks noChangeArrowheads="1"/>
              </p:cNvSpPr>
              <p:nvPr/>
            </p:nvSpPr>
            <p:spPr bwMode="auto">
              <a:xfrm rot="-1000159">
                <a:off x="3615" y="2863"/>
                <a:ext cx="45" cy="29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662" name="Freeform 984"/>
              <p:cNvSpPr>
                <a:spLocks/>
              </p:cNvSpPr>
              <p:nvPr/>
            </p:nvSpPr>
            <p:spPr bwMode="auto">
              <a:xfrm rot="-1000159">
                <a:off x="3615" y="2900"/>
                <a:ext cx="16" cy="106"/>
              </a:xfrm>
              <a:custGeom>
                <a:avLst/>
                <a:gdLst>
                  <a:gd name="T0" fmla="*/ 0 w 17"/>
                  <a:gd name="T1" fmla="*/ 0 h 167"/>
                  <a:gd name="T2" fmla="*/ 0 w 17"/>
                  <a:gd name="T3" fmla="*/ 3 h 167"/>
                  <a:gd name="T4" fmla="*/ 0 w 17"/>
                  <a:gd name="T5" fmla="*/ 3 h 167"/>
                  <a:gd name="T6" fmla="*/ 8 w 17"/>
                  <a:gd name="T7" fmla="*/ 4 h 167"/>
                  <a:gd name="T8" fmla="*/ 8 w 17"/>
                  <a:gd name="T9" fmla="*/ 5 h 167"/>
                  <a:gd name="T10" fmla="*/ 8 w 17"/>
                  <a:gd name="T11" fmla="*/ 6 h 167"/>
                  <a:gd name="T12" fmla="*/ 8 w 17"/>
                  <a:gd name="T13" fmla="*/ 7 h 167"/>
                  <a:gd name="T14" fmla="*/ 8 w 17"/>
                  <a:gd name="T15" fmla="*/ 8 h 167"/>
                  <a:gd name="T16" fmla="*/ 8 w 17"/>
                  <a:gd name="T17" fmla="*/ 10 h 167"/>
                  <a:gd name="T18" fmla="*/ 8 w 17"/>
                  <a:gd name="T19" fmla="*/ 10 h 167"/>
                  <a:gd name="T20" fmla="*/ 8 w 17"/>
                  <a:gd name="T21" fmla="*/ 11 h 167"/>
                  <a:gd name="T22" fmla="*/ 8 w 17"/>
                  <a:gd name="T23" fmla="*/ 13 h 167"/>
                  <a:gd name="T24" fmla="*/ 12 w 17"/>
                  <a:gd name="T25" fmla="*/ 14 h 167"/>
                  <a:gd name="T26" fmla="*/ 12 w 17"/>
                  <a:gd name="T27" fmla="*/ 15 h 167"/>
                  <a:gd name="T28" fmla="*/ 8 w 17"/>
                  <a:gd name="T29" fmla="*/ 16 h 167"/>
                  <a:gd name="T30" fmla="*/ 8 w 17"/>
                  <a:gd name="T31" fmla="*/ 17 h 167"/>
                  <a:gd name="T32" fmla="*/ 8 w 17"/>
                  <a:gd name="T33" fmla="*/ 17 h 16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7"/>
                  <a:gd name="T52" fmla="*/ 0 h 167"/>
                  <a:gd name="T53" fmla="*/ 17 w 17"/>
                  <a:gd name="T54" fmla="*/ 167 h 16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7" h="167">
                    <a:moveTo>
                      <a:pt x="0" y="0"/>
                    </a:moveTo>
                    <a:lnTo>
                      <a:pt x="0" y="24"/>
                    </a:lnTo>
                    <a:lnTo>
                      <a:pt x="0" y="33"/>
                    </a:lnTo>
                    <a:lnTo>
                      <a:pt x="9" y="38"/>
                    </a:lnTo>
                    <a:lnTo>
                      <a:pt x="13" y="48"/>
                    </a:lnTo>
                    <a:lnTo>
                      <a:pt x="9" y="62"/>
                    </a:lnTo>
                    <a:lnTo>
                      <a:pt x="9" y="72"/>
                    </a:lnTo>
                    <a:lnTo>
                      <a:pt x="13" y="81"/>
                    </a:lnTo>
                    <a:lnTo>
                      <a:pt x="13" y="91"/>
                    </a:lnTo>
                    <a:lnTo>
                      <a:pt x="13" y="100"/>
                    </a:lnTo>
                    <a:lnTo>
                      <a:pt x="13" y="110"/>
                    </a:lnTo>
                    <a:lnTo>
                      <a:pt x="13" y="124"/>
                    </a:lnTo>
                    <a:lnTo>
                      <a:pt x="17" y="133"/>
                    </a:lnTo>
                    <a:lnTo>
                      <a:pt x="17" y="143"/>
                    </a:lnTo>
                    <a:lnTo>
                      <a:pt x="13" y="152"/>
                    </a:lnTo>
                    <a:lnTo>
                      <a:pt x="13" y="162"/>
                    </a:lnTo>
                    <a:lnTo>
                      <a:pt x="13" y="167"/>
                    </a:lnTo>
                  </a:path>
                </a:pathLst>
              </a:cu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663" name="Oval 985"/>
              <p:cNvSpPr>
                <a:spLocks noChangeArrowheads="1"/>
              </p:cNvSpPr>
              <p:nvPr/>
            </p:nvSpPr>
            <p:spPr bwMode="auto">
              <a:xfrm rot="-1000159">
                <a:off x="3614" y="3047"/>
                <a:ext cx="44" cy="30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8664" name="Group 986"/>
              <p:cNvGrpSpPr>
                <a:grpSpLocks/>
              </p:cNvGrpSpPr>
              <p:nvPr/>
            </p:nvGrpSpPr>
            <p:grpSpPr bwMode="auto">
              <a:xfrm rot="-952213">
                <a:off x="3483" y="2896"/>
                <a:ext cx="150" cy="230"/>
                <a:chOff x="3459" y="2878"/>
                <a:chExt cx="150" cy="230"/>
              </a:xfrm>
            </p:grpSpPr>
            <p:sp>
              <p:nvSpPr>
                <p:cNvPr id="8684" name="Oval 987"/>
                <p:cNvSpPr>
                  <a:spLocks noChangeArrowheads="1"/>
                </p:cNvSpPr>
                <p:nvPr/>
              </p:nvSpPr>
              <p:spPr bwMode="auto">
                <a:xfrm rot="-1000159">
                  <a:off x="3564" y="2878"/>
                  <a:ext cx="44" cy="29"/>
                </a:xfrm>
                <a:prstGeom prst="ellipse">
                  <a:avLst/>
                </a:prstGeom>
                <a:solidFill>
                  <a:srgbClr val="FF0000"/>
                </a:solidFill>
                <a:ln w="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685" name="Freeform 988"/>
                <p:cNvSpPr>
                  <a:spLocks/>
                </p:cNvSpPr>
                <p:nvPr/>
              </p:nvSpPr>
              <p:spPr bwMode="auto">
                <a:xfrm rot="-1000159">
                  <a:off x="3585" y="2907"/>
                  <a:ext cx="9" cy="100"/>
                </a:xfrm>
                <a:custGeom>
                  <a:avLst/>
                  <a:gdLst>
                    <a:gd name="T0" fmla="*/ 5 w 9"/>
                    <a:gd name="T1" fmla="*/ 0 h 157"/>
                    <a:gd name="T2" fmla="*/ 0 w 9"/>
                    <a:gd name="T3" fmla="*/ 2 h 157"/>
                    <a:gd name="T4" fmla="*/ 5 w 9"/>
                    <a:gd name="T5" fmla="*/ 3 h 157"/>
                    <a:gd name="T6" fmla="*/ 9 w 9"/>
                    <a:gd name="T7" fmla="*/ 4 h 157"/>
                    <a:gd name="T8" fmla="*/ 5 w 9"/>
                    <a:gd name="T9" fmla="*/ 5 h 157"/>
                    <a:gd name="T10" fmla="*/ 0 w 9"/>
                    <a:gd name="T11" fmla="*/ 6 h 157"/>
                    <a:gd name="T12" fmla="*/ 5 w 9"/>
                    <a:gd name="T13" fmla="*/ 7 h 157"/>
                    <a:gd name="T14" fmla="*/ 9 w 9"/>
                    <a:gd name="T15" fmla="*/ 8 h 157"/>
                    <a:gd name="T16" fmla="*/ 9 w 9"/>
                    <a:gd name="T17" fmla="*/ 10 h 157"/>
                    <a:gd name="T18" fmla="*/ 5 w 9"/>
                    <a:gd name="T19" fmla="*/ 11 h 157"/>
                    <a:gd name="T20" fmla="*/ 5 w 9"/>
                    <a:gd name="T21" fmla="*/ 11 h 157"/>
                    <a:gd name="T22" fmla="*/ 9 w 9"/>
                    <a:gd name="T23" fmla="*/ 13 h 157"/>
                    <a:gd name="T24" fmla="*/ 9 w 9"/>
                    <a:gd name="T25" fmla="*/ 14 h 157"/>
                    <a:gd name="T26" fmla="*/ 9 w 9"/>
                    <a:gd name="T27" fmla="*/ 15 h 157"/>
                    <a:gd name="T28" fmla="*/ 9 w 9"/>
                    <a:gd name="T29" fmla="*/ 16 h 157"/>
                    <a:gd name="T30" fmla="*/ 0 w 9"/>
                    <a:gd name="T31" fmla="*/ 16 h 157"/>
                    <a:gd name="T32" fmla="*/ 9 w 9"/>
                    <a:gd name="T33" fmla="*/ 17 h 15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9"/>
                    <a:gd name="T52" fmla="*/ 0 h 157"/>
                    <a:gd name="T53" fmla="*/ 9 w 9"/>
                    <a:gd name="T54" fmla="*/ 157 h 15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9" h="157">
                      <a:moveTo>
                        <a:pt x="5" y="0"/>
                      </a:moveTo>
                      <a:lnTo>
                        <a:pt x="0" y="15"/>
                      </a:lnTo>
                      <a:lnTo>
                        <a:pt x="5" y="29"/>
                      </a:lnTo>
                      <a:lnTo>
                        <a:pt x="9" y="38"/>
                      </a:lnTo>
                      <a:lnTo>
                        <a:pt x="5" y="48"/>
                      </a:lnTo>
                      <a:lnTo>
                        <a:pt x="0" y="57"/>
                      </a:lnTo>
                      <a:lnTo>
                        <a:pt x="5" y="67"/>
                      </a:lnTo>
                      <a:lnTo>
                        <a:pt x="9" y="77"/>
                      </a:lnTo>
                      <a:lnTo>
                        <a:pt x="9" y="91"/>
                      </a:lnTo>
                      <a:lnTo>
                        <a:pt x="5" y="105"/>
                      </a:lnTo>
                      <a:lnTo>
                        <a:pt x="5" y="115"/>
                      </a:lnTo>
                      <a:lnTo>
                        <a:pt x="9" y="124"/>
                      </a:lnTo>
                      <a:lnTo>
                        <a:pt x="9" y="134"/>
                      </a:lnTo>
                      <a:lnTo>
                        <a:pt x="9" y="143"/>
                      </a:lnTo>
                      <a:lnTo>
                        <a:pt x="9" y="153"/>
                      </a:lnTo>
                      <a:lnTo>
                        <a:pt x="0" y="153"/>
                      </a:lnTo>
                      <a:lnTo>
                        <a:pt x="9" y="157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686" name="Oval 989"/>
                <p:cNvSpPr>
                  <a:spLocks noChangeArrowheads="1"/>
                </p:cNvSpPr>
                <p:nvPr/>
              </p:nvSpPr>
              <p:spPr bwMode="auto">
                <a:xfrm rot="-1000159">
                  <a:off x="3512" y="2894"/>
                  <a:ext cx="44" cy="29"/>
                </a:xfrm>
                <a:prstGeom prst="ellipse">
                  <a:avLst/>
                </a:prstGeom>
                <a:solidFill>
                  <a:srgbClr val="FF0000"/>
                </a:solidFill>
                <a:ln w="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687" name="Freeform 990"/>
                <p:cNvSpPr>
                  <a:spLocks/>
                </p:cNvSpPr>
                <p:nvPr/>
              </p:nvSpPr>
              <p:spPr bwMode="auto">
                <a:xfrm rot="-1000159">
                  <a:off x="3533" y="2922"/>
                  <a:ext cx="10" cy="100"/>
                </a:xfrm>
                <a:custGeom>
                  <a:avLst/>
                  <a:gdLst>
                    <a:gd name="T0" fmla="*/ 4 w 9"/>
                    <a:gd name="T1" fmla="*/ 0 h 157"/>
                    <a:gd name="T2" fmla="*/ 0 w 9"/>
                    <a:gd name="T3" fmla="*/ 2 h 157"/>
                    <a:gd name="T4" fmla="*/ 4 w 9"/>
                    <a:gd name="T5" fmla="*/ 3 h 157"/>
                    <a:gd name="T6" fmla="*/ 14 w 9"/>
                    <a:gd name="T7" fmla="*/ 4 h 157"/>
                    <a:gd name="T8" fmla="*/ 4 w 9"/>
                    <a:gd name="T9" fmla="*/ 5 h 157"/>
                    <a:gd name="T10" fmla="*/ 0 w 9"/>
                    <a:gd name="T11" fmla="*/ 6 h 157"/>
                    <a:gd name="T12" fmla="*/ 4 w 9"/>
                    <a:gd name="T13" fmla="*/ 7 h 157"/>
                    <a:gd name="T14" fmla="*/ 14 w 9"/>
                    <a:gd name="T15" fmla="*/ 8 h 157"/>
                    <a:gd name="T16" fmla="*/ 14 w 9"/>
                    <a:gd name="T17" fmla="*/ 10 h 157"/>
                    <a:gd name="T18" fmla="*/ 4 w 9"/>
                    <a:gd name="T19" fmla="*/ 11 h 157"/>
                    <a:gd name="T20" fmla="*/ 4 w 9"/>
                    <a:gd name="T21" fmla="*/ 11 h 157"/>
                    <a:gd name="T22" fmla="*/ 14 w 9"/>
                    <a:gd name="T23" fmla="*/ 13 h 157"/>
                    <a:gd name="T24" fmla="*/ 14 w 9"/>
                    <a:gd name="T25" fmla="*/ 14 h 157"/>
                    <a:gd name="T26" fmla="*/ 14 w 9"/>
                    <a:gd name="T27" fmla="*/ 15 h 157"/>
                    <a:gd name="T28" fmla="*/ 14 w 9"/>
                    <a:gd name="T29" fmla="*/ 16 h 157"/>
                    <a:gd name="T30" fmla="*/ 0 w 9"/>
                    <a:gd name="T31" fmla="*/ 16 h 157"/>
                    <a:gd name="T32" fmla="*/ 14 w 9"/>
                    <a:gd name="T33" fmla="*/ 17 h 15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9"/>
                    <a:gd name="T52" fmla="*/ 0 h 157"/>
                    <a:gd name="T53" fmla="*/ 9 w 9"/>
                    <a:gd name="T54" fmla="*/ 157 h 15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9" h="157">
                      <a:moveTo>
                        <a:pt x="4" y="0"/>
                      </a:moveTo>
                      <a:lnTo>
                        <a:pt x="0" y="15"/>
                      </a:lnTo>
                      <a:lnTo>
                        <a:pt x="4" y="29"/>
                      </a:lnTo>
                      <a:lnTo>
                        <a:pt x="9" y="38"/>
                      </a:lnTo>
                      <a:lnTo>
                        <a:pt x="4" y="48"/>
                      </a:lnTo>
                      <a:lnTo>
                        <a:pt x="0" y="57"/>
                      </a:lnTo>
                      <a:lnTo>
                        <a:pt x="4" y="67"/>
                      </a:lnTo>
                      <a:lnTo>
                        <a:pt x="9" y="77"/>
                      </a:lnTo>
                      <a:lnTo>
                        <a:pt x="9" y="91"/>
                      </a:lnTo>
                      <a:lnTo>
                        <a:pt x="4" y="105"/>
                      </a:lnTo>
                      <a:lnTo>
                        <a:pt x="4" y="115"/>
                      </a:lnTo>
                      <a:lnTo>
                        <a:pt x="9" y="124"/>
                      </a:lnTo>
                      <a:lnTo>
                        <a:pt x="9" y="134"/>
                      </a:lnTo>
                      <a:lnTo>
                        <a:pt x="9" y="143"/>
                      </a:lnTo>
                      <a:lnTo>
                        <a:pt x="9" y="153"/>
                      </a:lnTo>
                      <a:lnTo>
                        <a:pt x="0" y="153"/>
                      </a:lnTo>
                      <a:lnTo>
                        <a:pt x="9" y="157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688" name="Freeform 991"/>
                <p:cNvSpPr>
                  <a:spLocks/>
                </p:cNvSpPr>
                <p:nvPr/>
              </p:nvSpPr>
              <p:spPr bwMode="auto">
                <a:xfrm rot="-1000159">
                  <a:off x="3564" y="2916"/>
                  <a:ext cx="16" cy="106"/>
                </a:xfrm>
                <a:custGeom>
                  <a:avLst/>
                  <a:gdLst>
                    <a:gd name="T0" fmla="*/ 0 w 17"/>
                    <a:gd name="T1" fmla="*/ 0 h 167"/>
                    <a:gd name="T2" fmla="*/ 0 w 17"/>
                    <a:gd name="T3" fmla="*/ 3 h 167"/>
                    <a:gd name="T4" fmla="*/ 0 w 17"/>
                    <a:gd name="T5" fmla="*/ 3 h 167"/>
                    <a:gd name="T6" fmla="*/ 8 w 17"/>
                    <a:gd name="T7" fmla="*/ 4 h 167"/>
                    <a:gd name="T8" fmla="*/ 8 w 17"/>
                    <a:gd name="T9" fmla="*/ 5 h 167"/>
                    <a:gd name="T10" fmla="*/ 8 w 17"/>
                    <a:gd name="T11" fmla="*/ 6 h 167"/>
                    <a:gd name="T12" fmla="*/ 8 w 17"/>
                    <a:gd name="T13" fmla="*/ 7 h 167"/>
                    <a:gd name="T14" fmla="*/ 8 w 17"/>
                    <a:gd name="T15" fmla="*/ 8 h 167"/>
                    <a:gd name="T16" fmla="*/ 8 w 17"/>
                    <a:gd name="T17" fmla="*/ 10 h 167"/>
                    <a:gd name="T18" fmla="*/ 8 w 17"/>
                    <a:gd name="T19" fmla="*/ 10 h 167"/>
                    <a:gd name="T20" fmla="*/ 8 w 17"/>
                    <a:gd name="T21" fmla="*/ 11 h 167"/>
                    <a:gd name="T22" fmla="*/ 8 w 17"/>
                    <a:gd name="T23" fmla="*/ 13 h 167"/>
                    <a:gd name="T24" fmla="*/ 12 w 17"/>
                    <a:gd name="T25" fmla="*/ 14 h 167"/>
                    <a:gd name="T26" fmla="*/ 12 w 17"/>
                    <a:gd name="T27" fmla="*/ 15 h 167"/>
                    <a:gd name="T28" fmla="*/ 8 w 17"/>
                    <a:gd name="T29" fmla="*/ 16 h 167"/>
                    <a:gd name="T30" fmla="*/ 8 w 17"/>
                    <a:gd name="T31" fmla="*/ 17 h 167"/>
                    <a:gd name="T32" fmla="*/ 8 w 17"/>
                    <a:gd name="T33" fmla="*/ 17 h 16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7"/>
                    <a:gd name="T52" fmla="*/ 0 h 167"/>
                    <a:gd name="T53" fmla="*/ 17 w 17"/>
                    <a:gd name="T54" fmla="*/ 167 h 16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7" h="167">
                      <a:moveTo>
                        <a:pt x="0" y="0"/>
                      </a:moveTo>
                      <a:lnTo>
                        <a:pt x="0" y="24"/>
                      </a:lnTo>
                      <a:lnTo>
                        <a:pt x="0" y="33"/>
                      </a:lnTo>
                      <a:lnTo>
                        <a:pt x="8" y="38"/>
                      </a:lnTo>
                      <a:lnTo>
                        <a:pt x="13" y="48"/>
                      </a:lnTo>
                      <a:lnTo>
                        <a:pt x="8" y="62"/>
                      </a:lnTo>
                      <a:lnTo>
                        <a:pt x="8" y="72"/>
                      </a:lnTo>
                      <a:lnTo>
                        <a:pt x="13" y="81"/>
                      </a:lnTo>
                      <a:lnTo>
                        <a:pt x="13" y="91"/>
                      </a:lnTo>
                      <a:lnTo>
                        <a:pt x="13" y="100"/>
                      </a:lnTo>
                      <a:lnTo>
                        <a:pt x="13" y="110"/>
                      </a:lnTo>
                      <a:lnTo>
                        <a:pt x="13" y="124"/>
                      </a:lnTo>
                      <a:lnTo>
                        <a:pt x="17" y="133"/>
                      </a:lnTo>
                      <a:lnTo>
                        <a:pt x="17" y="143"/>
                      </a:lnTo>
                      <a:lnTo>
                        <a:pt x="13" y="152"/>
                      </a:lnTo>
                      <a:lnTo>
                        <a:pt x="13" y="162"/>
                      </a:lnTo>
                      <a:lnTo>
                        <a:pt x="13" y="167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689" name="Oval 992"/>
                <p:cNvSpPr>
                  <a:spLocks noChangeArrowheads="1"/>
                </p:cNvSpPr>
                <p:nvPr/>
              </p:nvSpPr>
              <p:spPr bwMode="auto">
                <a:xfrm rot="-1000159">
                  <a:off x="3459" y="2909"/>
                  <a:ext cx="46" cy="29"/>
                </a:xfrm>
                <a:prstGeom prst="ellipse">
                  <a:avLst/>
                </a:prstGeom>
                <a:solidFill>
                  <a:srgbClr val="FF0000"/>
                </a:solidFill>
                <a:ln w="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690" name="Freeform 993"/>
                <p:cNvSpPr>
                  <a:spLocks/>
                </p:cNvSpPr>
                <p:nvPr/>
              </p:nvSpPr>
              <p:spPr bwMode="auto">
                <a:xfrm rot="-1000159">
                  <a:off x="3483" y="2938"/>
                  <a:ext cx="8" cy="100"/>
                </a:xfrm>
                <a:custGeom>
                  <a:avLst/>
                  <a:gdLst>
                    <a:gd name="T0" fmla="*/ 4 w 8"/>
                    <a:gd name="T1" fmla="*/ 0 h 157"/>
                    <a:gd name="T2" fmla="*/ 0 w 8"/>
                    <a:gd name="T3" fmla="*/ 2 h 157"/>
                    <a:gd name="T4" fmla="*/ 4 w 8"/>
                    <a:gd name="T5" fmla="*/ 3 h 157"/>
                    <a:gd name="T6" fmla="*/ 8 w 8"/>
                    <a:gd name="T7" fmla="*/ 4 h 157"/>
                    <a:gd name="T8" fmla="*/ 4 w 8"/>
                    <a:gd name="T9" fmla="*/ 5 h 157"/>
                    <a:gd name="T10" fmla="*/ 0 w 8"/>
                    <a:gd name="T11" fmla="*/ 6 h 157"/>
                    <a:gd name="T12" fmla="*/ 4 w 8"/>
                    <a:gd name="T13" fmla="*/ 7 h 157"/>
                    <a:gd name="T14" fmla="*/ 8 w 8"/>
                    <a:gd name="T15" fmla="*/ 8 h 157"/>
                    <a:gd name="T16" fmla="*/ 8 w 8"/>
                    <a:gd name="T17" fmla="*/ 10 h 157"/>
                    <a:gd name="T18" fmla="*/ 4 w 8"/>
                    <a:gd name="T19" fmla="*/ 11 h 157"/>
                    <a:gd name="T20" fmla="*/ 4 w 8"/>
                    <a:gd name="T21" fmla="*/ 11 h 157"/>
                    <a:gd name="T22" fmla="*/ 8 w 8"/>
                    <a:gd name="T23" fmla="*/ 13 h 157"/>
                    <a:gd name="T24" fmla="*/ 8 w 8"/>
                    <a:gd name="T25" fmla="*/ 14 h 157"/>
                    <a:gd name="T26" fmla="*/ 8 w 8"/>
                    <a:gd name="T27" fmla="*/ 15 h 157"/>
                    <a:gd name="T28" fmla="*/ 8 w 8"/>
                    <a:gd name="T29" fmla="*/ 16 h 157"/>
                    <a:gd name="T30" fmla="*/ 0 w 8"/>
                    <a:gd name="T31" fmla="*/ 16 h 157"/>
                    <a:gd name="T32" fmla="*/ 8 w 8"/>
                    <a:gd name="T33" fmla="*/ 17 h 15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8"/>
                    <a:gd name="T52" fmla="*/ 0 h 157"/>
                    <a:gd name="T53" fmla="*/ 8 w 8"/>
                    <a:gd name="T54" fmla="*/ 157 h 15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8" h="157">
                      <a:moveTo>
                        <a:pt x="4" y="0"/>
                      </a:moveTo>
                      <a:lnTo>
                        <a:pt x="0" y="15"/>
                      </a:lnTo>
                      <a:lnTo>
                        <a:pt x="4" y="29"/>
                      </a:lnTo>
                      <a:lnTo>
                        <a:pt x="8" y="38"/>
                      </a:lnTo>
                      <a:lnTo>
                        <a:pt x="4" y="48"/>
                      </a:lnTo>
                      <a:lnTo>
                        <a:pt x="0" y="57"/>
                      </a:lnTo>
                      <a:lnTo>
                        <a:pt x="4" y="67"/>
                      </a:lnTo>
                      <a:lnTo>
                        <a:pt x="8" y="77"/>
                      </a:lnTo>
                      <a:lnTo>
                        <a:pt x="8" y="91"/>
                      </a:lnTo>
                      <a:lnTo>
                        <a:pt x="4" y="105"/>
                      </a:lnTo>
                      <a:lnTo>
                        <a:pt x="4" y="115"/>
                      </a:lnTo>
                      <a:lnTo>
                        <a:pt x="8" y="124"/>
                      </a:lnTo>
                      <a:lnTo>
                        <a:pt x="8" y="134"/>
                      </a:lnTo>
                      <a:lnTo>
                        <a:pt x="8" y="143"/>
                      </a:lnTo>
                      <a:lnTo>
                        <a:pt x="8" y="153"/>
                      </a:lnTo>
                      <a:lnTo>
                        <a:pt x="0" y="153"/>
                      </a:lnTo>
                      <a:lnTo>
                        <a:pt x="8" y="157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691" name="Freeform 994"/>
                <p:cNvSpPr>
                  <a:spLocks/>
                </p:cNvSpPr>
                <p:nvPr/>
              </p:nvSpPr>
              <p:spPr bwMode="auto">
                <a:xfrm rot="-1000159">
                  <a:off x="3511" y="2931"/>
                  <a:ext cx="18" cy="106"/>
                </a:xfrm>
                <a:custGeom>
                  <a:avLst/>
                  <a:gdLst>
                    <a:gd name="T0" fmla="*/ 0 w 18"/>
                    <a:gd name="T1" fmla="*/ 0 h 167"/>
                    <a:gd name="T2" fmla="*/ 0 w 18"/>
                    <a:gd name="T3" fmla="*/ 3 h 167"/>
                    <a:gd name="T4" fmla="*/ 0 w 18"/>
                    <a:gd name="T5" fmla="*/ 3 h 167"/>
                    <a:gd name="T6" fmla="*/ 9 w 18"/>
                    <a:gd name="T7" fmla="*/ 4 h 167"/>
                    <a:gd name="T8" fmla="*/ 13 w 18"/>
                    <a:gd name="T9" fmla="*/ 5 h 167"/>
                    <a:gd name="T10" fmla="*/ 9 w 18"/>
                    <a:gd name="T11" fmla="*/ 6 h 167"/>
                    <a:gd name="T12" fmla="*/ 9 w 18"/>
                    <a:gd name="T13" fmla="*/ 7 h 167"/>
                    <a:gd name="T14" fmla="*/ 13 w 18"/>
                    <a:gd name="T15" fmla="*/ 8 h 167"/>
                    <a:gd name="T16" fmla="*/ 13 w 18"/>
                    <a:gd name="T17" fmla="*/ 10 h 167"/>
                    <a:gd name="T18" fmla="*/ 13 w 18"/>
                    <a:gd name="T19" fmla="*/ 10 h 167"/>
                    <a:gd name="T20" fmla="*/ 13 w 18"/>
                    <a:gd name="T21" fmla="*/ 11 h 167"/>
                    <a:gd name="T22" fmla="*/ 13 w 18"/>
                    <a:gd name="T23" fmla="*/ 13 h 167"/>
                    <a:gd name="T24" fmla="*/ 18 w 18"/>
                    <a:gd name="T25" fmla="*/ 14 h 167"/>
                    <a:gd name="T26" fmla="*/ 18 w 18"/>
                    <a:gd name="T27" fmla="*/ 15 h 167"/>
                    <a:gd name="T28" fmla="*/ 13 w 18"/>
                    <a:gd name="T29" fmla="*/ 16 h 167"/>
                    <a:gd name="T30" fmla="*/ 13 w 18"/>
                    <a:gd name="T31" fmla="*/ 17 h 167"/>
                    <a:gd name="T32" fmla="*/ 13 w 18"/>
                    <a:gd name="T33" fmla="*/ 17 h 16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8"/>
                    <a:gd name="T52" fmla="*/ 0 h 167"/>
                    <a:gd name="T53" fmla="*/ 18 w 18"/>
                    <a:gd name="T54" fmla="*/ 167 h 16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8" h="167">
                      <a:moveTo>
                        <a:pt x="0" y="0"/>
                      </a:moveTo>
                      <a:lnTo>
                        <a:pt x="0" y="24"/>
                      </a:lnTo>
                      <a:lnTo>
                        <a:pt x="0" y="33"/>
                      </a:lnTo>
                      <a:lnTo>
                        <a:pt x="9" y="38"/>
                      </a:lnTo>
                      <a:lnTo>
                        <a:pt x="13" y="48"/>
                      </a:lnTo>
                      <a:lnTo>
                        <a:pt x="9" y="62"/>
                      </a:lnTo>
                      <a:lnTo>
                        <a:pt x="9" y="72"/>
                      </a:lnTo>
                      <a:lnTo>
                        <a:pt x="13" y="81"/>
                      </a:lnTo>
                      <a:lnTo>
                        <a:pt x="13" y="91"/>
                      </a:lnTo>
                      <a:lnTo>
                        <a:pt x="13" y="100"/>
                      </a:lnTo>
                      <a:lnTo>
                        <a:pt x="13" y="110"/>
                      </a:lnTo>
                      <a:lnTo>
                        <a:pt x="13" y="124"/>
                      </a:lnTo>
                      <a:lnTo>
                        <a:pt x="18" y="133"/>
                      </a:lnTo>
                      <a:lnTo>
                        <a:pt x="18" y="143"/>
                      </a:lnTo>
                      <a:lnTo>
                        <a:pt x="13" y="152"/>
                      </a:lnTo>
                      <a:lnTo>
                        <a:pt x="13" y="162"/>
                      </a:lnTo>
                      <a:lnTo>
                        <a:pt x="13" y="167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692" name="Freeform 995"/>
                <p:cNvSpPr>
                  <a:spLocks/>
                </p:cNvSpPr>
                <p:nvPr/>
              </p:nvSpPr>
              <p:spPr bwMode="auto">
                <a:xfrm rot="-1000159">
                  <a:off x="3600" y="2957"/>
                  <a:ext cx="9" cy="100"/>
                </a:xfrm>
                <a:custGeom>
                  <a:avLst/>
                  <a:gdLst>
                    <a:gd name="T0" fmla="*/ 5 w 9"/>
                    <a:gd name="T1" fmla="*/ 17 h 157"/>
                    <a:gd name="T2" fmla="*/ 0 w 9"/>
                    <a:gd name="T3" fmla="*/ 15 h 157"/>
                    <a:gd name="T4" fmla="*/ 5 w 9"/>
                    <a:gd name="T5" fmla="*/ 13 h 157"/>
                    <a:gd name="T6" fmla="*/ 9 w 9"/>
                    <a:gd name="T7" fmla="*/ 13 h 157"/>
                    <a:gd name="T8" fmla="*/ 5 w 9"/>
                    <a:gd name="T9" fmla="*/ 11 h 157"/>
                    <a:gd name="T10" fmla="*/ 0 w 9"/>
                    <a:gd name="T11" fmla="*/ 11 h 157"/>
                    <a:gd name="T12" fmla="*/ 5 w 9"/>
                    <a:gd name="T13" fmla="*/ 10 h 157"/>
                    <a:gd name="T14" fmla="*/ 9 w 9"/>
                    <a:gd name="T15" fmla="*/ 8 h 157"/>
                    <a:gd name="T16" fmla="*/ 9 w 9"/>
                    <a:gd name="T17" fmla="*/ 7 h 157"/>
                    <a:gd name="T18" fmla="*/ 5 w 9"/>
                    <a:gd name="T19" fmla="*/ 6 h 157"/>
                    <a:gd name="T20" fmla="*/ 5 w 9"/>
                    <a:gd name="T21" fmla="*/ 4 h 157"/>
                    <a:gd name="T22" fmla="*/ 9 w 9"/>
                    <a:gd name="T23" fmla="*/ 4 h 157"/>
                    <a:gd name="T24" fmla="*/ 9 w 9"/>
                    <a:gd name="T25" fmla="*/ 3 h 157"/>
                    <a:gd name="T26" fmla="*/ 9 w 9"/>
                    <a:gd name="T27" fmla="*/ 2 h 157"/>
                    <a:gd name="T28" fmla="*/ 9 w 9"/>
                    <a:gd name="T29" fmla="*/ 1 h 157"/>
                    <a:gd name="T30" fmla="*/ 0 w 9"/>
                    <a:gd name="T31" fmla="*/ 1 h 157"/>
                    <a:gd name="T32" fmla="*/ 9 w 9"/>
                    <a:gd name="T33" fmla="*/ 0 h 15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9"/>
                    <a:gd name="T52" fmla="*/ 0 h 157"/>
                    <a:gd name="T53" fmla="*/ 9 w 9"/>
                    <a:gd name="T54" fmla="*/ 157 h 15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9" h="157">
                      <a:moveTo>
                        <a:pt x="5" y="157"/>
                      </a:moveTo>
                      <a:lnTo>
                        <a:pt x="0" y="143"/>
                      </a:lnTo>
                      <a:lnTo>
                        <a:pt x="5" y="129"/>
                      </a:lnTo>
                      <a:lnTo>
                        <a:pt x="9" y="119"/>
                      </a:lnTo>
                      <a:lnTo>
                        <a:pt x="5" y="110"/>
                      </a:lnTo>
                      <a:lnTo>
                        <a:pt x="0" y="100"/>
                      </a:lnTo>
                      <a:lnTo>
                        <a:pt x="5" y="91"/>
                      </a:lnTo>
                      <a:lnTo>
                        <a:pt x="9" y="81"/>
                      </a:lnTo>
                      <a:lnTo>
                        <a:pt x="9" y="67"/>
                      </a:lnTo>
                      <a:lnTo>
                        <a:pt x="5" y="53"/>
                      </a:lnTo>
                      <a:lnTo>
                        <a:pt x="5" y="43"/>
                      </a:lnTo>
                      <a:lnTo>
                        <a:pt x="9" y="34"/>
                      </a:lnTo>
                      <a:lnTo>
                        <a:pt x="9" y="24"/>
                      </a:lnTo>
                      <a:lnTo>
                        <a:pt x="9" y="15"/>
                      </a:lnTo>
                      <a:lnTo>
                        <a:pt x="9" y="5"/>
                      </a:lnTo>
                      <a:lnTo>
                        <a:pt x="0" y="5"/>
                      </a:lnTo>
                      <a:lnTo>
                        <a:pt x="9" y="0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693" name="Oval 996"/>
                <p:cNvSpPr>
                  <a:spLocks noChangeArrowheads="1"/>
                </p:cNvSpPr>
                <p:nvPr/>
              </p:nvSpPr>
              <p:spPr bwMode="auto">
                <a:xfrm rot="-1000159">
                  <a:off x="3562" y="3062"/>
                  <a:ext cx="44" cy="30"/>
                </a:xfrm>
                <a:prstGeom prst="ellipse">
                  <a:avLst/>
                </a:prstGeom>
                <a:solidFill>
                  <a:srgbClr val="FF0000"/>
                </a:solidFill>
                <a:ln w="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694" name="Freeform 997"/>
                <p:cNvSpPr>
                  <a:spLocks/>
                </p:cNvSpPr>
                <p:nvPr/>
              </p:nvSpPr>
              <p:spPr bwMode="auto">
                <a:xfrm rot="-1000159">
                  <a:off x="3548" y="2972"/>
                  <a:ext cx="10" cy="100"/>
                </a:xfrm>
                <a:custGeom>
                  <a:avLst/>
                  <a:gdLst>
                    <a:gd name="T0" fmla="*/ 4 w 9"/>
                    <a:gd name="T1" fmla="*/ 17 h 157"/>
                    <a:gd name="T2" fmla="*/ 0 w 9"/>
                    <a:gd name="T3" fmla="*/ 15 h 157"/>
                    <a:gd name="T4" fmla="*/ 4 w 9"/>
                    <a:gd name="T5" fmla="*/ 13 h 157"/>
                    <a:gd name="T6" fmla="*/ 14 w 9"/>
                    <a:gd name="T7" fmla="*/ 13 h 157"/>
                    <a:gd name="T8" fmla="*/ 4 w 9"/>
                    <a:gd name="T9" fmla="*/ 11 h 157"/>
                    <a:gd name="T10" fmla="*/ 0 w 9"/>
                    <a:gd name="T11" fmla="*/ 11 h 157"/>
                    <a:gd name="T12" fmla="*/ 4 w 9"/>
                    <a:gd name="T13" fmla="*/ 10 h 157"/>
                    <a:gd name="T14" fmla="*/ 14 w 9"/>
                    <a:gd name="T15" fmla="*/ 8 h 157"/>
                    <a:gd name="T16" fmla="*/ 14 w 9"/>
                    <a:gd name="T17" fmla="*/ 7 h 157"/>
                    <a:gd name="T18" fmla="*/ 4 w 9"/>
                    <a:gd name="T19" fmla="*/ 6 h 157"/>
                    <a:gd name="T20" fmla="*/ 4 w 9"/>
                    <a:gd name="T21" fmla="*/ 4 h 157"/>
                    <a:gd name="T22" fmla="*/ 14 w 9"/>
                    <a:gd name="T23" fmla="*/ 4 h 157"/>
                    <a:gd name="T24" fmla="*/ 14 w 9"/>
                    <a:gd name="T25" fmla="*/ 3 h 157"/>
                    <a:gd name="T26" fmla="*/ 14 w 9"/>
                    <a:gd name="T27" fmla="*/ 2 h 157"/>
                    <a:gd name="T28" fmla="*/ 14 w 9"/>
                    <a:gd name="T29" fmla="*/ 1 h 157"/>
                    <a:gd name="T30" fmla="*/ 0 w 9"/>
                    <a:gd name="T31" fmla="*/ 1 h 157"/>
                    <a:gd name="T32" fmla="*/ 14 w 9"/>
                    <a:gd name="T33" fmla="*/ 0 h 15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9"/>
                    <a:gd name="T52" fmla="*/ 0 h 157"/>
                    <a:gd name="T53" fmla="*/ 9 w 9"/>
                    <a:gd name="T54" fmla="*/ 157 h 15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9" h="157">
                      <a:moveTo>
                        <a:pt x="4" y="157"/>
                      </a:moveTo>
                      <a:lnTo>
                        <a:pt x="0" y="143"/>
                      </a:lnTo>
                      <a:lnTo>
                        <a:pt x="4" y="129"/>
                      </a:lnTo>
                      <a:lnTo>
                        <a:pt x="9" y="119"/>
                      </a:lnTo>
                      <a:lnTo>
                        <a:pt x="4" y="110"/>
                      </a:lnTo>
                      <a:lnTo>
                        <a:pt x="0" y="100"/>
                      </a:lnTo>
                      <a:lnTo>
                        <a:pt x="4" y="91"/>
                      </a:lnTo>
                      <a:lnTo>
                        <a:pt x="9" y="81"/>
                      </a:lnTo>
                      <a:lnTo>
                        <a:pt x="9" y="67"/>
                      </a:lnTo>
                      <a:lnTo>
                        <a:pt x="4" y="53"/>
                      </a:lnTo>
                      <a:lnTo>
                        <a:pt x="4" y="43"/>
                      </a:lnTo>
                      <a:lnTo>
                        <a:pt x="9" y="34"/>
                      </a:lnTo>
                      <a:lnTo>
                        <a:pt x="9" y="24"/>
                      </a:lnTo>
                      <a:lnTo>
                        <a:pt x="9" y="15"/>
                      </a:lnTo>
                      <a:lnTo>
                        <a:pt x="9" y="5"/>
                      </a:lnTo>
                      <a:lnTo>
                        <a:pt x="0" y="5"/>
                      </a:lnTo>
                      <a:lnTo>
                        <a:pt x="9" y="0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695" name="Freeform 998"/>
                <p:cNvSpPr>
                  <a:spLocks/>
                </p:cNvSpPr>
                <p:nvPr/>
              </p:nvSpPr>
              <p:spPr bwMode="auto">
                <a:xfrm rot="-1000159">
                  <a:off x="3575" y="2954"/>
                  <a:ext cx="16" cy="106"/>
                </a:xfrm>
                <a:custGeom>
                  <a:avLst/>
                  <a:gdLst>
                    <a:gd name="T0" fmla="*/ 0 w 17"/>
                    <a:gd name="T1" fmla="*/ 17 h 167"/>
                    <a:gd name="T2" fmla="*/ 0 w 17"/>
                    <a:gd name="T3" fmla="*/ 15 h 167"/>
                    <a:gd name="T4" fmla="*/ 0 w 17"/>
                    <a:gd name="T5" fmla="*/ 14 h 167"/>
                    <a:gd name="T6" fmla="*/ 8 w 17"/>
                    <a:gd name="T7" fmla="*/ 13 h 167"/>
                    <a:gd name="T8" fmla="*/ 8 w 17"/>
                    <a:gd name="T9" fmla="*/ 12 h 167"/>
                    <a:gd name="T10" fmla="*/ 8 w 17"/>
                    <a:gd name="T11" fmla="*/ 11 h 167"/>
                    <a:gd name="T12" fmla="*/ 8 w 17"/>
                    <a:gd name="T13" fmla="*/ 10 h 167"/>
                    <a:gd name="T14" fmla="*/ 8 w 17"/>
                    <a:gd name="T15" fmla="*/ 9 h 167"/>
                    <a:gd name="T16" fmla="*/ 8 w 17"/>
                    <a:gd name="T17" fmla="*/ 8 h 167"/>
                    <a:gd name="T18" fmla="*/ 8 w 17"/>
                    <a:gd name="T19" fmla="*/ 7 h 167"/>
                    <a:gd name="T20" fmla="*/ 8 w 17"/>
                    <a:gd name="T21" fmla="*/ 6 h 167"/>
                    <a:gd name="T22" fmla="*/ 8 w 17"/>
                    <a:gd name="T23" fmla="*/ 4 h 167"/>
                    <a:gd name="T24" fmla="*/ 12 w 17"/>
                    <a:gd name="T25" fmla="*/ 3 h 167"/>
                    <a:gd name="T26" fmla="*/ 12 w 17"/>
                    <a:gd name="T27" fmla="*/ 3 h 167"/>
                    <a:gd name="T28" fmla="*/ 8 w 17"/>
                    <a:gd name="T29" fmla="*/ 2 h 167"/>
                    <a:gd name="T30" fmla="*/ 8 w 17"/>
                    <a:gd name="T31" fmla="*/ 1 h 167"/>
                    <a:gd name="T32" fmla="*/ 8 w 17"/>
                    <a:gd name="T33" fmla="*/ 0 h 16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7"/>
                    <a:gd name="T52" fmla="*/ 0 h 167"/>
                    <a:gd name="T53" fmla="*/ 17 w 17"/>
                    <a:gd name="T54" fmla="*/ 167 h 16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7" h="167">
                      <a:moveTo>
                        <a:pt x="0" y="167"/>
                      </a:moveTo>
                      <a:lnTo>
                        <a:pt x="0" y="143"/>
                      </a:lnTo>
                      <a:lnTo>
                        <a:pt x="0" y="133"/>
                      </a:lnTo>
                      <a:lnTo>
                        <a:pt x="8" y="129"/>
                      </a:lnTo>
                      <a:lnTo>
                        <a:pt x="13" y="119"/>
                      </a:lnTo>
                      <a:lnTo>
                        <a:pt x="8" y="105"/>
                      </a:lnTo>
                      <a:lnTo>
                        <a:pt x="8" y="95"/>
                      </a:lnTo>
                      <a:lnTo>
                        <a:pt x="13" y="86"/>
                      </a:lnTo>
                      <a:lnTo>
                        <a:pt x="13" y="76"/>
                      </a:lnTo>
                      <a:lnTo>
                        <a:pt x="13" y="67"/>
                      </a:lnTo>
                      <a:lnTo>
                        <a:pt x="13" y="57"/>
                      </a:lnTo>
                      <a:lnTo>
                        <a:pt x="13" y="43"/>
                      </a:lnTo>
                      <a:lnTo>
                        <a:pt x="17" y="33"/>
                      </a:lnTo>
                      <a:lnTo>
                        <a:pt x="17" y="24"/>
                      </a:lnTo>
                      <a:lnTo>
                        <a:pt x="13" y="14"/>
                      </a:lnTo>
                      <a:lnTo>
                        <a:pt x="13" y="5"/>
                      </a:lnTo>
                      <a:lnTo>
                        <a:pt x="13" y="0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696" name="Oval 999"/>
                <p:cNvSpPr>
                  <a:spLocks noChangeArrowheads="1"/>
                </p:cNvSpPr>
                <p:nvPr/>
              </p:nvSpPr>
              <p:spPr bwMode="auto">
                <a:xfrm rot="-1000159">
                  <a:off x="3510" y="3078"/>
                  <a:ext cx="46" cy="30"/>
                </a:xfrm>
                <a:prstGeom prst="ellipse">
                  <a:avLst/>
                </a:prstGeom>
                <a:solidFill>
                  <a:srgbClr val="FF0000"/>
                </a:solidFill>
                <a:ln w="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697" name="Freeform 1000"/>
                <p:cNvSpPr>
                  <a:spLocks/>
                </p:cNvSpPr>
                <p:nvPr/>
              </p:nvSpPr>
              <p:spPr bwMode="auto">
                <a:xfrm rot="-1000159">
                  <a:off x="3497" y="2988"/>
                  <a:ext cx="8" cy="100"/>
                </a:xfrm>
                <a:custGeom>
                  <a:avLst/>
                  <a:gdLst>
                    <a:gd name="T0" fmla="*/ 4 w 8"/>
                    <a:gd name="T1" fmla="*/ 17 h 157"/>
                    <a:gd name="T2" fmla="*/ 0 w 8"/>
                    <a:gd name="T3" fmla="*/ 15 h 157"/>
                    <a:gd name="T4" fmla="*/ 4 w 8"/>
                    <a:gd name="T5" fmla="*/ 13 h 157"/>
                    <a:gd name="T6" fmla="*/ 8 w 8"/>
                    <a:gd name="T7" fmla="*/ 13 h 157"/>
                    <a:gd name="T8" fmla="*/ 4 w 8"/>
                    <a:gd name="T9" fmla="*/ 11 h 157"/>
                    <a:gd name="T10" fmla="*/ 0 w 8"/>
                    <a:gd name="T11" fmla="*/ 11 h 157"/>
                    <a:gd name="T12" fmla="*/ 4 w 8"/>
                    <a:gd name="T13" fmla="*/ 10 h 157"/>
                    <a:gd name="T14" fmla="*/ 8 w 8"/>
                    <a:gd name="T15" fmla="*/ 8 h 157"/>
                    <a:gd name="T16" fmla="*/ 8 w 8"/>
                    <a:gd name="T17" fmla="*/ 7 h 157"/>
                    <a:gd name="T18" fmla="*/ 4 w 8"/>
                    <a:gd name="T19" fmla="*/ 6 h 157"/>
                    <a:gd name="T20" fmla="*/ 4 w 8"/>
                    <a:gd name="T21" fmla="*/ 4 h 157"/>
                    <a:gd name="T22" fmla="*/ 8 w 8"/>
                    <a:gd name="T23" fmla="*/ 4 h 157"/>
                    <a:gd name="T24" fmla="*/ 8 w 8"/>
                    <a:gd name="T25" fmla="*/ 3 h 157"/>
                    <a:gd name="T26" fmla="*/ 8 w 8"/>
                    <a:gd name="T27" fmla="*/ 2 h 157"/>
                    <a:gd name="T28" fmla="*/ 8 w 8"/>
                    <a:gd name="T29" fmla="*/ 1 h 157"/>
                    <a:gd name="T30" fmla="*/ 0 w 8"/>
                    <a:gd name="T31" fmla="*/ 1 h 157"/>
                    <a:gd name="T32" fmla="*/ 8 w 8"/>
                    <a:gd name="T33" fmla="*/ 0 h 15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8"/>
                    <a:gd name="T52" fmla="*/ 0 h 157"/>
                    <a:gd name="T53" fmla="*/ 8 w 8"/>
                    <a:gd name="T54" fmla="*/ 157 h 15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8" h="157">
                      <a:moveTo>
                        <a:pt x="4" y="157"/>
                      </a:moveTo>
                      <a:lnTo>
                        <a:pt x="0" y="143"/>
                      </a:lnTo>
                      <a:lnTo>
                        <a:pt x="4" y="129"/>
                      </a:lnTo>
                      <a:lnTo>
                        <a:pt x="8" y="119"/>
                      </a:lnTo>
                      <a:lnTo>
                        <a:pt x="4" y="110"/>
                      </a:lnTo>
                      <a:lnTo>
                        <a:pt x="0" y="100"/>
                      </a:lnTo>
                      <a:lnTo>
                        <a:pt x="4" y="91"/>
                      </a:lnTo>
                      <a:lnTo>
                        <a:pt x="8" y="81"/>
                      </a:lnTo>
                      <a:lnTo>
                        <a:pt x="8" y="67"/>
                      </a:lnTo>
                      <a:lnTo>
                        <a:pt x="4" y="53"/>
                      </a:lnTo>
                      <a:lnTo>
                        <a:pt x="4" y="43"/>
                      </a:lnTo>
                      <a:lnTo>
                        <a:pt x="8" y="34"/>
                      </a:lnTo>
                      <a:lnTo>
                        <a:pt x="8" y="24"/>
                      </a:lnTo>
                      <a:lnTo>
                        <a:pt x="8" y="15"/>
                      </a:lnTo>
                      <a:lnTo>
                        <a:pt x="8" y="5"/>
                      </a:lnTo>
                      <a:lnTo>
                        <a:pt x="0" y="5"/>
                      </a:lnTo>
                      <a:lnTo>
                        <a:pt x="8" y="0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698" name="Freeform 1001"/>
                <p:cNvSpPr>
                  <a:spLocks/>
                </p:cNvSpPr>
                <p:nvPr/>
              </p:nvSpPr>
              <p:spPr bwMode="auto">
                <a:xfrm rot="-1000159">
                  <a:off x="3522" y="2969"/>
                  <a:ext cx="18" cy="106"/>
                </a:xfrm>
                <a:custGeom>
                  <a:avLst/>
                  <a:gdLst>
                    <a:gd name="T0" fmla="*/ 0 w 18"/>
                    <a:gd name="T1" fmla="*/ 17 h 167"/>
                    <a:gd name="T2" fmla="*/ 0 w 18"/>
                    <a:gd name="T3" fmla="*/ 15 h 167"/>
                    <a:gd name="T4" fmla="*/ 0 w 18"/>
                    <a:gd name="T5" fmla="*/ 14 h 167"/>
                    <a:gd name="T6" fmla="*/ 9 w 18"/>
                    <a:gd name="T7" fmla="*/ 13 h 167"/>
                    <a:gd name="T8" fmla="*/ 13 w 18"/>
                    <a:gd name="T9" fmla="*/ 12 h 167"/>
                    <a:gd name="T10" fmla="*/ 9 w 18"/>
                    <a:gd name="T11" fmla="*/ 11 h 167"/>
                    <a:gd name="T12" fmla="*/ 9 w 18"/>
                    <a:gd name="T13" fmla="*/ 10 h 167"/>
                    <a:gd name="T14" fmla="*/ 13 w 18"/>
                    <a:gd name="T15" fmla="*/ 9 h 167"/>
                    <a:gd name="T16" fmla="*/ 13 w 18"/>
                    <a:gd name="T17" fmla="*/ 8 h 167"/>
                    <a:gd name="T18" fmla="*/ 13 w 18"/>
                    <a:gd name="T19" fmla="*/ 7 h 167"/>
                    <a:gd name="T20" fmla="*/ 13 w 18"/>
                    <a:gd name="T21" fmla="*/ 6 h 167"/>
                    <a:gd name="T22" fmla="*/ 13 w 18"/>
                    <a:gd name="T23" fmla="*/ 4 h 167"/>
                    <a:gd name="T24" fmla="*/ 18 w 18"/>
                    <a:gd name="T25" fmla="*/ 3 h 167"/>
                    <a:gd name="T26" fmla="*/ 18 w 18"/>
                    <a:gd name="T27" fmla="*/ 3 h 167"/>
                    <a:gd name="T28" fmla="*/ 13 w 18"/>
                    <a:gd name="T29" fmla="*/ 2 h 167"/>
                    <a:gd name="T30" fmla="*/ 13 w 18"/>
                    <a:gd name="T31" fmla="*/ 1 h 167"/>
                    <a:gd name="T32" fmla="*/ 13 w 18"/>
                    <a:gd name="T33" fmla="*/ 0 h 16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8"/>
                    <a:gd name="T52" fmla="*/ 0 h 167"/>
                    <a:gd name="T53" fmla="*/ 18 w 18"/>
                    <a:gd name="T54" fmla="*/ 167 h 16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8" h="167">
                      <a:moveTo>
                        <a:pt x="0" y="167"/>
                      </a:moveTo>
                      <a:lnTo>
                        <a:pt x="0" y="143"/>
                      </a:lnTo>
                      <a:lnTo>
                        <a:pt x="0" y="133"/>
                      </a:lnTo>
                      <a:lnTo>
                        <a:pt x="9" y="129"/>
                      </a:lnTo>
                      <a:lnTo>
                        <a:pt x="13" y="119"/>
                      </a:lnTo>
                      <a:lnTo>
                        <a:pt x="9" y="105"/>
                      </a:lnTo>
                      <a:lnTo>
                        <a:pt x="9" y="95"/>
                      </a:lnTo>
                      <a:lnTo>
                        <a:pt x="13" y="86"/>
                      </a:lnTo>
                      <a:lnTo>
                        <a:pt x="13" y="76"/>
                      </a:lnTo>
                      <a:lnTo>
                        <a:pt x="13" y="67"/>
                      </a:lnTo>
                      <a:lnTo>
                        <a:pt x="13" y="57"/>
                      </a:lnTo>
                      <a:lnTo>
                        <a:pt x="13" y="43"/>
                      </a:lnTo>
                      <a:lnTo>
                        <a:pt x="18" y="33"/>
                      </a:lnTo>
                      <a:lnTo>
                        <a:pt x="18" y="24"/>
                      </a:lnTo>
                      <a:lnTo>
                        <a:pt x="13" y="14"/>
                      </a:lnTo>
                      <a:lnTo>
                        <a:pt x="13" y="5"/>
                      </a:lnTo>
                      <a:lnTo>
                        <a:pt x="13" y="0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grpSp>
            <p:nvGrpSpPr>
              <p:cNvPr id="8665" name="Group 1002"/>
              <p:cNvGrpSpPr>
                <a:grpSpLocks/>
              </p:cNvGrpSpPr>
              <p:nvPr/>
            </p:nvGrpSpPr>
            <p:grpSpPr bwMode="auto">
              <a:xfrm rot="466295">
                <a:off x="3627" y="2840"/>
                <a:ext cx="192" cy="233"/>
                <a:chOff x="3627" y="2828"/>
                <a:chExt cx="192" cy="233"/>
              </a:xfrm>
            </p:grpSpPr>
            <p:sp>
              <p:nvSpPr>
                <p:cNvPr id="8666" name="Freeform 1003"/>
                <p:cNvSpPr>
                  <a:spLocks/>
                </p:cNvSpPr>
                <p:nvPr/>
              </p:nvSpPr>
              <p:spPr bwMode="auto">
                <a:xfrm rot="-1000159">
                  <a:off x="3744" y="2857"/>
                  <a:ext cx="8" cy="99"/>
                </a:xfrm>
                <a:custGeom>
                  <a:avLst/>
                  <a:gdLst>
                    <a:gd name="T0" fmla="*/ 4 w 8"/>
                    <a:gd name="T1" fmla="*/ 0 h 157"/>
                    <a:gd name="T2" fmla="*/ 0 w 8"/>
                    <a:gd name="T3" fmla="*/ 2 h 157"/>
                    <a:gd name="T4" fmla="*/ 4 w 8"/>
                    <a:gd name="T5" fmla="*/ 3 h 157"/>
                    <a:gd name="T6" fmla="*/ 8 w 8"/>
                    <a:gd name="T7" fmla="*/ 4 h 157"/>
                    <a:gd name="T8" fmla="*/ 4 w 8"/>
                    <a:gd name="T9" fmla="*/ 5 h 157"/>
                    <a:gd name="T10" fmla="*/ 0 w 8"/>
                    <a:gd name="T11" fmla="*/ 6 h 157"/>
                    <a:gd name="T12" fmla="*/ 4 w 8"/>
                    <a:gd name="T13" fmla="*/ 6 h 157"/>
                    <a:gd name="T14" fmla="*/ 8 w 8"/>
                    <a:gd name="T15" fmla="*/ 8 h 157"/>
                    <a:gd name="T16" fmla="*/ 8 w 8"/>
                    <a:gd name="T17" fmla="*/ 9 h 157"/>
                    <a:gd name="T18" fmla="*/ 4 w 8"/>
                    <a:gd name="T19" fmla="*/ 10 h 157"/>
                    <a:gd name="T20" fmla="*/ 4 w 8"/>
                    <a:gd name="T21" fmla="*/ 11 h 157"/>
                    <a:gd name="T22" fmla="*/ 8 w 8"/>
                    <a:gd name="T23" fmla="*/ 13 h 157"/>
                    <a:gd name="T24" fmla="*/ 8 w 8"/>
                    <a:gd name="T25" fmla="*/ 13 h 157"/>
                    <a:gd name="T26" fmla="*/ 8 w 8"/>
                    <a:gd name="T27" fmla="*/ 15 h 157"/>
                    <a:gd name="T28" fmla="*/ 8 w 8"/>
                    <a:gd name="T29" fmla="*/ 15 h 157"/>
                    <a:gd name="T30" fmla="*/ 0 w 8"/>
                    <a:gd name="T31" fmla="*/ 15 h 157"/>
                    <a:gd name="T32" fmla="*/ 8 w 8"/>
                    <a:gd name="T33" fmla="*/ 16 h 15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8"/>
                    <a:gd name="T52" fmla="*/ 0 h 157"/>
                    <a:gd name="T53" fmla="*/ 8 w 8"/>
                    <a:gd name="T54" fmla="*/ 157 h 15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8" h="157">
                      <a:moveTo>
                        <a:pt x="4" y="0"/>
                      </a:moveTo>
                      <a:lnTo>
                        <a:pt x="0" y="14"/>
                      </a:lnTo>
                      <a:lnTo>
                        <a:pt x="4" y="28"/>
                      </a:lnTo>
                      <a:lnTo>
                        <a:pt x="8" y="38"/>
                      </a:lnTo>
                      <a:lnTo>
                        <a:pt x="4" y="47"/>
                      </a:lnTo>
                      <a:lnTo>
                        <a:pt x="0" y="57"/>
                      </a:lnTo>
                      <a:lnTo>
                        <a:pt x="4" y="66"/>
                      </a:lnTo>
                      <a:lnTo>
                        <a:pt x="8" y="76"/>
                      </a:lnTo>
                      <a:lnTo>
                        <a:pt x="8" y="90"/>
                      </a:lnTo>
                      <a:lnTo>
                        <a:pt x="4" y="104"/>
                      </a:lnTo>
                      <a:lnTo>
                        <a:pt x="4" y="114"/>
                      </a:lnTo>
                      <a:lnTo>
                        <a:pt x="8" y="123"/>
                      </a:lnTo>
                      <a:lnTo>
                        <a:pt x="8" y="133"/>
                      </a:lnTo>
                      <a:lnTo>
                        <a:pt x="8" y="142"/>
                      </a:lnTo>
                      <a:lnTo>
                        <a:pt x="8" y="152"/>
                      </a:lnTo>
                      <a:lnTo>
                        <a:pt x="0" y="152"/>
                      </a:lnTo>
                      <a:lnTo>
                        <a:pt x="8" y="157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667" name="Freeform 1004"/>
                <p:cNvSpPr>
                  <a:spLocks/>
                </p:cNvSpPr>
                <p:nvPr/>
              </p:nvSpPr>
              <p:spPr bwMode="auto">
                <a:xfrm rot="-1000159">
                  <a:off x="3774" y="2849"/>
                  <a:ext cx="16" cy="106"/>
                </a:xfrm>
                <a:custGeom>
                  <a:avLst/>
                  <a:gdLst>
                    <a:gd name="T0" fmla="*/ 0 w 17"/>
                    <a:gd name="T1" fmla="*/ 0 h 167"/>
                    <a:gd name="T2" fmla="*/ 0 w 17"/>
                    <a:gd name="T3" fmla="*/ 3 h 167"/>
                    <a:gd name="T4" fmla="*/ 0 w 17"/>
                    <a:gd name="T5" fmla="*/ 4 h 167"/>
                    <a:gd name="T6" fmla="*/ 8 w 17"/>
                    <a:gd name="T7" fmla="*/ 4 h 167"/>
                    <a:gd name="T8" fmla="*/ 8 w 17"/>
                    <a:gd name="T9" fmla="*/ 5 h 167"/>
                    <a:gd name="T10" fmla="*/ 8 w 17"/>
                    <a:gd name="T11" fmla="*/ 6 h 167"/>
                    <a:gd name="T12" fmla="*/ 8 w 17"/>
                    <a:gd name="T13" fmla="*/ 7 h 167"/>
                    <a:gd name="T14" fmla="*/ 8 w 17"/>
                    <a:gd name="T15" fmla="*/ 8 h 167"/>
                    <a:gd name="T16" fmla="*/ 8 w 17"/>
                    <a:gd name="T17" fmla="*/ 10 h 167"/>
                    <a:gd name="T18" fmla="*/ 8 w 17"/>
                    <a:gd name="T19" fmla="*/ 10 h 167"/>
                    <a:gd name="T20" fmla="*/ 8 w 17"/>
                    <a:gd name="T21" fmla="*/ 11 h 167"/>
                    <a:gd name="T22" fmla="*/ 8 w 17"/>
                    <a:gd name="T23" fmla="*/ 13 h 167"/>
                    <a:gd name="T24" fmla="*/ 12 w 17"/>
                    <a:gd name="T25" fmla="*/ 14 h 167"/>
                    <a:gd name="T26" fmla="*/ 12 w 17"/>
                    <a:gd name="T27" fmla="*/ 15 h 167"/>
                    <a:gd name="T28" fmla="*/ 8 w 17"/>
                    <a:gd name="T29" fmla="*/ 16 h 167"/>
                    <a:gd name="T30" fmla="*/ 8 w 17"/>
                    <a:gd name="T31" fmla="*/ 17 h 167"/>
                    <a:gd name="T32" fmla="*/ 8 w 17"/>
                    <a:gd name="T33" fmla="*/ 17 h 16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7"/>
                    <a:gd name="T52" fmla="*/ 0 h 167"/>
                    <a:gd name="T53" fmla="*/ 17 w 17"/>
                    <a:gd name="T54" fmla="*/ 167 h 16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7" h="167">
                      <a:moveTo>
                        <a:pt x="0" y="0"/>
                      </a:moveTo>
                      <a:lnTo>
                        <a:pt x="0" y="24"/>
                      </a:lnTo>
                      <a:lnTo>
                        <a:pt x="0" y="34"/>
                      </a:lnTo>
                      <a:lnTo>
                        <a:pt x="8" y="38"/>
                      </a:lnTo>
                      <a:lnTo>
                        <a:pt x="12" y="48"/>
                      </a:lnTo>
                      <a:lnTo>
                        <a:pt x="8" y="62"/>
                      </a:lnTo>
                      <a:lnTo>
                        <a:pt x="8" y="72"/>
                      </a:lnTo>
                      <a:lnTo>
                        <a:pt x="12" y="81"/>
                      </a:lnTo>
                      <a:lnTo>
                        <a:pt x="12" y="91"/>
                      </a:lnTo>
                      <a:lnTo>
                        <a:pt x="12" y="100"/>
                      </a:lnTo>
                      <a:lnTo>
                        <a:pt x="12" y="110"/>
                      </a:lnTo>
                      <a:lnTo>
                        <a:pt x="12" y="124"/>
                      </a:lnTo>
                      <a:lnTo>
                        <a:pt x="17" y="134"/>
                      </a:lnTo>
                      <a:lnTo>
                        <a:pt x="17" y="143"/>
                      </a:lnTo>
                      <a:lnTo>
                        <a:pt x="12" y="153"/>
                      </a:lnTo>
                      <a:lnTo>
                        <a:pt x="12" y="162"/>
                      </a:lnTo>
                      <a:lnTo>
                        <a:pt x="12" y="167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668" name="Freeform 1005"/>
                <p:cNvSpPr>
                  <a:spLocks/>
                </p:cNvSpPr>
                <p:nvPr/>
              </p:nvSpPr>
              <p:spPr bwMode="auto">
                <a:xfrm rot="-1000159">
                  <a:off x="3693" y="2873"/>
                  <a:ext cx="8" cy="99"/>
                </a:xfrm>
                <a:custGeom>
                  <a:avLst/>
                  <a:gdLst>
                    <a:gd name="T0" fmla="*/ 4 w 9"/>
                    <a:gd name="T1" fmla="*/ 0 h 157"/>
                    <a:gd name="T2" fmla="*/ 0 w 9"/>
                    <a:gd name="T3" fmla="*/ 2 h 157"/>
                    <a:gd name="T4" fmla="*/ 4 w 9"/>
                    <a:gd name="T5" fmla="*/ 3 h 157"/>
                    <a:gd name="T6" fmla="*/ 4 w 9"/>
                    <a:gd name="T7" fmla="*/ 4 h 157"/>
                    <a:gd name="T8" fmla="*/ 4 w 9"/>
                    <a:gd name="T9" fmla="*/ 5 h 157"/>
                    <a:gd name="T10" fmla="*/ 0 w 9"/>
                    <a:gd name="T11" fmla="*/ 6 h 157"/>
                    <a:gd name="T12" fmla="*/ 4 w 9"/>
                    <a:gd name="T13" fmla="*/ 6 h 157"/>
                    <a:gd name="T14" fmla="*/ 4 w 9"/>
                    <a:gd name="T15" fmla="*/ 8 h 157"/>
                    <a:gd name="T16" fmla="*/ 4 w 9"/>
                    <a:gd name="T17" fmla="*/ 9 h 157"/>
                    <a:gd name="T18" fmla="*/ 4 w 9"/>
                    <a:gd name="T19" fmla="*/ 10 h 157"/>
                    <a:gd name="T20" fmla="*/ 4 w 9"/>
                    <a:gd name="T21" fmla="*/ 11 h 157"/>
                    <a:gd name="T22" fmla="*/ 4 w 9"/>
                    <a:gd name="T23" fmla="*/ 13 h 157"/>
                    <a:gd name="T24" fmla="*/ 4 w 9"/>
                    <a:gd name="T25" fmla="*/ 13 h 157"/>
                    <a:gd name="T26" fmla="*/ 4 w 9"/>
                    <a:gd name="T27" fmla="*/ 15 h 157"/>
                    <a:gd name="T28" fmla="*/ 4 w 9"/>
                    <a:gd name="T29" fmla="*/ 15 h 157"/>
                    <a:gd name="T30" fmla="*/ 0 w 9"/>
                    <a:gd name="T31" fmla="*/ 15 h 157"/>
                    <a:gd name="T32" fmla="*/ 4 w 9"/>
                    <a:gd name="T33" fmla="*/ 16 h 15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9"/>
                    <a:gd name="T52" fmla="*/ 0 h 157"/>
                    <a:gd name="T53" fmla="*/ 9 w 9"/>
                    <a:gd name="T54" fmla="*/ 157 h 15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9" h="157">
                      <a:moveTo>
                        <a:pt x="5" y="0"/>
                      </a:moveTo>
                      <a:lnTo>
                        <a:pt x="0" y="14"/>
                      </a:lnTo>
                      <a:lnTo>
                        <a:pt x="5" y="28"/>
                      </a:lnTo>
                      <a:lnTo>
                        <a:pt x="9" y="38"/>
                      </a:lnTo>
                      <a:lnTo>
                        <a:pt x="5" y="47"/>
                      </a:lnTo>
                      <a:lnTo>
                        <a:pt x="0" y="57"/>
                      </a:lnTo>
                      <a:lnTo>
                        <a:pt x="5" y="66"/>
                      </a:lnTo>
                      <a:lnTo>
                        <a:pt x="9" y="76"/>
                      </a:lnTo>
                      <a:lnTo>
                        <a:pt x="9" y="90"/>
                      </a:lnTo>
                      <a:lnTo>
                        <a:pt x="5" y="104"/>
                      </a:lnTo>
                      <a:lnTo>
                        <a:pt x="5" y="114"/>
                      </a:lnTo>
                      <a:lnTo>
                        <a:pt x="9" y="123"/>
                      </a:lnTo>
                      <a:lnTo>
                        <a:pt x="9" y="133"/>
                      </a:lnTo>
                      <a:lnTo>
                        <a:pt x="9" y="142"/>
                      </a:lnTo>
                      <a:lnTo>
                        <a:pt x="9" y="152"/>
                      </a:lnTo>
                      <a:lnTo>
                        <a:pt x="0" y="152"/>
                      </a:lnTo>
                      <a:lnTo>
                        <a:pt x="9" y="157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669" name="Freeform 1006"/>
                <p:cNvSpPr>
                  <a:spLocks/>
                </p:cNvSpPr>
                <p:nvPr/>
              </p:nvSpPr>
              <p:spPr bwMode="auto">
                <a:xfrm rot="-1000159">
                  <a:off x="3722" y="2865"/>
                  <a:ext cx="17" cy="106"/>
                </a:xfrm>
                <a:custGeom>
                  <a:avLst/>
                  <a:gdLst>
                    <a:gd name="T0" fmla="*/ 0 w 17"/>
                    <a:gd name="T1" fmla="*/ 0 h 167"/>
                    <a:gd name="T2" fmla="*/ 0 w 17"/>
                    <a:gd name="T3" fmla="*/ 3 h 167"/>
                    <a:gd name="T4" fmla="*/ 0 w 17"/>
                    <a:gd name="T5" fmla="*/ 4 h 167"/>
                    <a:gd name="T6" fmla="*/ 9 w 17"/>
                    <a:gd name="T7" fmla="*/ 4 h 167"/>
                    <a:gd name="T8" fmla="*/ 13 w 17"/>
                    <a:gd name="T9" fmla="*/ 5 h 167"/>
                    <a:gd name="T10" fmla="*/ 9 w 17"/>
                    <a:gd name="T11" fmla="*/ 6 h 167"/>
                    <a:gd name="T12" fmla="*/ 9 w 17"/>
                    <a:gd name="T13" fmla="*/ 7 h 167"/>
                    <a:gd name="T14" fmla="*/ 13 w 17"/>
                    <a:gd name="T15" fmla="*/ 8 h 167"/>
                    <a:gd name="T16" fmla="*/ 13 w 17"/>
                    <a:gd name="T17" fmla="*/ 10 h 167"/>
                    <a:gd name="T18" fmla="*/ 13 w 17"/>
                    <a:gd name="T19" fmla="*/ 10 h 167"/>
                    <a:gd name="T20" fmla="*/ 13 w 17"/>
                    <a:gd name="T21" fmla="*/ 11 h 167"/>
                    <a:gd name="T22" fmla="*/ 13 w 17"/>
                    <a:gd name="T23" fmla="*/ 13 h 167"/>
                    <a:gd name="T24" fmla="*/ 17 w 17"/>
                    <a:gd name="T25" fmla="*/ 14 h 167"/>
                    <a:gd name="T26" fmla="*/ 17 w 17"/>
                    <a:gd name="T27" fmla="*/ 15 h 167"/>
                    <a:gd name="T28" fmla="*/ 13 w 17"/>
                    <a:gd name="T29" fmla="*/ 16 h 167"/>
                    <a:gd name="T30" fmla="*/ 13 w 17"/>
                    <a:gd name="T31" fmla="*/ 17 h 167"/>
                    <a:gd name="T32" fmla="*/ 13 w 17"/>
                    <a:gd name="T33" fmla="*/ 17 h 16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7"/>
                    <a:gd name="T52" fmla="*/ 0 h 167"/>
                    <a:gd name="T53" fmla="*/ 17 w 17"/>
                    <a:gd name="T54" fmla="*/ 167 h 16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7" h="167">
                      <a:moveTo>
                        <a:pt x="0" y="0"/>
                      </a:moveTo>
                      <a:lnTo>
                        <a:pt x="0" y="24"/>
                      </a:lnTo>
                      <a:lnTo>
                        <a:pt x="0" y="34"/>
                      </a:lnTo>
                      <a:lnTo>
                        <a:pt x="9" y="38"/>
                      </a:lnTo>
                      <a:lnTo>
                        <a:pt x="13" y="48"/>
                      </a:lnTo>
                      <a:lnTo>
                        <a:pt x="9" y="62"/>
                      </a:lnTo>
                      <a:lnTo>
                        <a:pt x="9" y="72"/>
                      </a:lnTo>
                      <a:lnTo>
                        <a:pt x="13" y="81"/>
                      </a:lnTo>
                      <a:lnTo>
                        <a:pt x="13" y="91"/>
                      </a:lnTo>
                      <a:lnTo>
                        <a:pt x="13" y="100"/>
                      </a:lnTo>
                      <a:lnTo>
                        <a:pt x="13" y="110"/>
                      </a:lnTo>
                      <a:lnTo>
                        <a:pt x="13" y="124"/>
                      </a:lnTo>
                      <a:lnTo>
                        <a:pt x="17" y="134"/>
                      </a:lnTo>
                      <a:lnTo>
                        <a:pt x="17" y="143"/>
                      </a:lnTo>
                      <a:lnTo>
                        <a:pt x="13" y="153"/>
                      </a:lnTo>
                      <a:lnTo>
                        <a:pt x="13" y="162"/>
                      </a:lnTo>
                      <a:lnTo>
                        <a:pt x="13" y="167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670" name="Freeform 1007"/>
                <p:cNvSpPr>
                  <a:spLocks/>
                </p:cNvSpPr>
                <p:nvPr/>
              </p:nvSpPr>
              <p:spPr bwMode="auto">
                <a:xfrm rot="-1000159">
                  <a:off x="3638" y="2891"/>
                  <a:ext cx="8" cy="100"/>
                </a:xfrm>
                <a:custGeom>
                  <a:avLst/>
                  <a:gdLst>
                    <a:gd name="T0" fmla="*/ 4 w 8"/>
                    <a:gd name="T1" fmla="*/ 0 h 157"/>
                    <a:gd name="T2" fmla="*/ 0 w 8"/>
                    <a:gd name="T3" fmla="*/ 2 h 157"/>
                    <a:gd name="T4" fmla="*/ 4 w 8"/>
                    <a:gd name="T5" fmla="*/ 3 h 157"/>
                    <a:gd name="T6" fmla="*/ 8 w 8"/>
                    <a:gd name="T7" fmla="*/ 4 h 157"/>
                    <a:gd name="T8" fmla="*/ 4 w 8"/>
                    <a:gd name="T9" fmla="*/ 5 h 157"/>
                    <a:gd name="T10" fmla="*/ 0 w 8"/>
                    <a:gd name="T11" fmla="*/ 6 h 157"/>
                    <a:gd name="T12" fmla="*/ 4 w 8"/>
                    <a:gd name="T13" fmla="*/ 7 h 157"/>
                    <a:gd name="T14" fmla="*/ 8 w 8"/>
                    <a:gd name="T15" fmla="*/ 8 h 157"/>
                    <a:gd name="T16" fmla="*/ 8 w 8"/>
                    <a:gd name="T17" fmla="*/ 10 h 157"/>
                    <a:gd name="T18" fmla="*/ 4 w 8"/>
                    <a:gd name="T19" fmla="*/ 11 h 157"/>
                    <a:gd name="T20" fmla="*/ 4 w 8"/>
                    <a:gd name="T21" fmla="*/ 11 h 157"/>
                    <a:gd name="T22" fmla="*/ 8 w 8"/>
                    <a:gd name="T23" fmla="*/ 13 h 157"/>
                    <a:gd name="T24" fmla="*/ 8 w 8"/>
                    <a:gd name="T25" fmla="*/ 14 h 157"/>
                    <a:gd name="T26" fmla="*/ 8 w 8"/>
                    <a:gd name="T27" fmla="*/ 15 h 157"/>
                    <a:gd name="T28" fmla="*/ 8 w 8"/>
                    <a:gd name="T29" fmla="*/ 16 h 157"/>
                    <a:gd name="T30" fmla="*/ 0 w 8"/>
                    <a:gd name="T31" fmla="*/ 16 h 157"/>
                    <a:gd name="T32" fmla="*/ 8 w 8"/>
                    <a:gd name="T33" fmla="*/ 17 h 15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8"/>
                    <a:gd name="T52" fmla="*/ 0 h 157"/>
                    <a:gd name="T53" fmla="*/ 8 w 8"/>
                    <a:gd name="T54" fmla="*/ 157 h 15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8" h="157">
                      <a:moveTo>
                        <a:pt x="4" y="0"/>
                      </a:moveTo>
                      <a:lnTo>
                        <a:pt x="0" y="15"/>
                      </a:lnTo>
                      <a:lnTo>
                        <a:pt x="4" y="29"/>
                      </a:lnTo>
                      <a:lnTo>
                        <a:pt x="8" y="38"/>
                      </a:lnTo>
                      <a:lnTo>
                        <a:pt x="4" y="48"/>
                      </a:lnTo>
                      <a:lnTo>
                        <a:pt x="0" y="57"/>
                      </a:lnTo>
                      <a:lnTo>
                        <a:pt x="4" y="67"/>
                      </a:lnTo>
                      <a:lnTo>
                        <a:pt x="8" y="77"/>
                      </a:lnTo>
                      <a:lnTo>
                        <a:pt x="8" y="91"/>
                      </a:lnTo>
                      <a:lnTo>
                        <a:pt x="4" y="105"/>
                      </a:lnTo>
                      <a:lnTo>
                        <a:pt x="4" y="115"/>
                      </a:lnTo>
                      <a:lnTo>
                        <a:pt x="8" y="124"/>
                      </a:lnTo>
                      <a:lnTo>
                        <a:pt x="8" y="134"/>
                      </a:lnTo>
                      <a:lnTo>
                        <a:pt x="8" y="143"/>
                      </a:lnTo>
                      <a:lnTo>
                        <a:pt x="8" y="153"/>
                      </a:lnTo>
                      <a:lnTo>
                        <a:pt x="0" y="153"/>
                      </a:lnTo>
                      <a:lnTo>
                        <a:pt x="8" y="157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671" name="Freeform 1008"/>
                <p:cNvSpPr>
                  <a:spLocks/>
                </p:cNvSpPr>
                <p:nvPr/>
              </p:nvSpPr>
              <p:spPr bwMode="auto">
                <a:xfrm rot="-1000159">
                  <a:off x="3668" y="2884"/>
                  <a:ext cx="16" cy="106"/>
                </a:xfrm>
                <a:custGeom>
                  <a:avLst/>
                  <a:gdLst>
                    <a:gd name="T0" fmla="*/ 0 w 17"/>
                    <a:gd name="T1" fmla="*/ 0 h 167"/>
                    <a:gd name="T2" fmla="*/ 0 w 17"/>
                    <a:gd name="T3" fmla="*/ 3 h 167"/>
                    <a:gd name="T4" fmla="*/ 0 w 17"/>
                    <a:gd name="T5" fmla="*/ 3 h 167"/>
                    <a:gd name="T6" fmla="*/ 8 w 17"/>
                    <a:gd name="T7" fmla="*/ 4 h 167"/>
                    <a:gd name="T8" fmla="*/ 8 w 17"/>
                    <a:gd name="T9" fmla="*/ 5 h 167"/>
                    <a:gd name="T10" fmla="*/ 8 w 17"/>
                    <a:gd name="T11" fmla="*/ 6 h 167"/>
                    <a:gd name="T12" fmla="*/ 8 w 17"/>
                    <a:gd name="T13" fmla="*/ 7 h 167"/>
                    <a:gd name="T14" fmla="*/ 8 w 17"/>
                    <a:gd name="T15" fmla="*/ 8 h 167"/>
                    <a:gd name="T16" fmla="*/ 8 w 17"/>
                    <a:gd name="T17" fmla="*/ 10 h 167"/>
                    <a:gd name="T18" fmla="*/ 8 w 17"/>
                    <a:gd name="T19" fmla="*/ 10 h 167"/>
                    <a:gd name="T20" fmla="*/ 8 w 17"/>
                    <a:gd name="T21" fmla="*/ 11 h 167"/>
                    <a:gd name="T22" fmla="*/ 8 w 17"/>
                    <a:gd name="T23" fmla="*/ 13 h 167"/>
                    <a:gd name="T24" fmla="*/ 12 w 17"/>
                    <a:gd name="T25" fmla="*/ 14 h 167"/>
                    <a:gd name="T26" fmla="*/ 12 w 17"/>
                    <a:gd name="T27" fmla="*/ 15 h 167"/>
                    <a:gd name="T28" fmla="*/ 8 w 17"/>
                    <a:gd name="T29" fmla="*/ 16 h 167"/>
                    <a:gd name="T30" fmla="*/ 8 w 17"/>
                    <a:gd name="T31" fmla="*/ 17 h 167"/>
                    <a:gd name="T32" fmla="*/ 8 w 17"/>
                    <a:gd name="T33" fmla="*/ 17 h 16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7"/>
                    <a:gd name="T52" fmla="*/ 0 h 167"/>
                    <a:gd name="T53" fmla="*/ 17 w 17"/>
                    <a:gd name="T54" fmla="*/ 167 h 16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7" h="167">
                      <a:moveTo>
                        <a:pt x="0" y="0"/>
                      </a:moveTo>
                      <a:lnTo>
                        <a:pt x="0" y="24"/>
                      </a:lnTo>
                      <a:lnTo>
                        <a:pt x="0" y="33"/>
                      </a:lnTo>
                      <a:lnTo>
                        <a:pt x="8" y="38"/>
                      </a:lnTo>
                      <a:lnTo>
                        <a:pt x="12" y="48"/>
                      </a:lnTo>
                      <a:lnTo>
                        <a:pt x="8" y="62"/>
                      </a:lnTo>
                      <a:lnTo>
                        <a:pt x="8" y="72"/>
                      </a:lnTo>
                      <a:lnTo>
                        <a:pt x="12" y="81"/>
                      </a:lnTo>
                      <a:lnTo>
                        <a:pt x="12" y="91"/>
                      </a:lnTo>
                      <a:lnTo>
                        <a:pt x="12" y="100"/>
                      </a:lnTo>
                      <a:lnTo>
                        <a:pt x="12" y="110"/>
                      </a:lnTo>
                      <a:lnTo>
                        <a:pt x="12" y="124"/>
                      </a:lnTo>
                      <a:lnTo>
                        <a:pt x="17" y="133"/>
                      </a:lnTo>
                      <a:lnTo>
                        <a:pt x="17" y="143"/>
                      </a:lnTo>
                      <a:lnTo>
                        <a:pt x="12" y="152"/>
                      </a:lnTo>
                      <a:lnTo>
                        <a:pt x="12" y="162"/>
                      </a:lnTo>
                      <a:lnTo>
                        <a:pt x="12" y="167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672" name="Oval 1009"/>
                <p:cNvSpPr>
                  <a:spLocks noChangeArrowheads="1"/>
                </p:cNvSpPr>
                <p:nvPr/>
              </p:nvSpPr>
              <p:spPr bwMode="auto">
                <a:xfrm rot="-1000159">
                  <a:off x="3775" y="3002"/>
                  <a:ext cx="44" cy="29"/>
                </a:xfrm>
                <a:prstGeom prst="ellipse">
                  <a:avLst/>
                </a:prstGeom>
                <a:solidFill>
                  <a:srgbClr val="FF0000"/>
                </a:solidFill>
                <a:ln w="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673" name="Freeform 1010"/>
                <p:cNvSpPr>
                  <a:spLocks/>
                </p:cNvSpPr>
                <p:nvPr/>
              </p:nvSpPr>
              <p:spPr bwMode="auto">
                <a:xfrm rot="-1000159">
                  <a:off x="3761" y="2912"/>
                  <a:ext cx="8" cy="100"/>
                </a:xfrm>
                <a:custGeom>
                  <a:avLst/>
                  <a:gdLst>
                    <a:gd name="T0" fmla="*/ 4 w 8"/>
                    <a:gd name="T1" fmla="*/ 17 h 157"/>
                    <a:gd name="T2" fmla="*/ 0 w 8"/>
                    <a:gd name="T3" fmla="*/ 15 h 157"/>
                    <a:gd name="T4" fmla="*/ 4 w 8"/>
                    <a:gd name="T5" fmla="*/ 13 h 157"/>
                    <a:gd name="T6" fmla="*/ 8 w 8"/>
                    <a:gd name="T7" fmla="*/ 13 h 157"/>
                    <a:gd name="T8" fmla="*/ 4 w 8"/>
                    <a:gd name="T9" fmla="*/ 11 h 157"/>
                    <a:gd name="T10" fmla="*/ 0 w 8"/>
                    <a:gd name="T11" fmla="*/ 11 h 157"/>
                    <a:gd name="T12" fmla="*/ 4 w 8"/>
                    <a:gd name="T13" fmla="*/ 10 h 157"/>
                    <a:gd name="T14" fmla="*/ 8 w 8"/>
                    <a:gd name="T15" fmla="*/ 8 h 157"/>
                    <a:gd name="T16" fmla="*/ 8 w 8"/>
                    <a:gd name="T17" fmla="*/ 7 h 157"/>
                    <a:gd name="T18" fmla="*/ 4 w 8"/>
                    <a:gd name="T19" fmla="*/ 5 h 157"/>
                    <a:gd name="T20" fmla="*/ 4 w 8"/>
                    <a:gd name="T21" fmla="*/ 4 h 157"/>
                    <a:gd name="T22" fmla="*/ 8 w 8"/>
                    <a:gd name="T23" fmla="*/ 3 h 157"/>
                    <a:gd name="T24" fmla="*/ 8 w 8"/>
                    <a:gd name="T25" fmla="*/ 3 h 157"/>
                    <a:gd name="T26" fmla="*/ 8 w 8"/>
                    <a:gd name="T27" fmla="*/ 2 h 157"/>
                    <a:gd name="T28" fmla="*/ 8 w 8"/>
                    <a:gd name="T29" fmla="*/ 1 h 157"/>
                    <a:gd name="T30" fmla="*/ 0 w 8"/>
                    <a:gd name="T31" fmla="*/ 1 h 157"/>
                    <a:gd name="T32" fmla="*/ 8 w 8"/>
                    <a:gd name="T33" fmla="*/ 0 h 15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8"/>
                    <a:gd name="T52" fmla="*/ 0 h 157"/>
                    <a:gd name="T53" fmla="*/ 8 w 8"/>
                    <a:gd name="T54" fmla="*/ 157 h 15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8" h="157">
                      <a:moveTo>
                        <a:pt x="4" y="157"/>
                      </a:moveTo>
                      <a:lnTo>
                        <a:pt x="0" y="143"/>
                      </a:lnTo>
                      <a:lnTo>
                        <a:pt x="4" y="129"/>
                      </a:lnTo>
                      <a:lnTo>
                        <a:pt x="8" y="119"/>
                      </a:lnTo>
                      <a:lnTo>
                        <a:pt x="4" y="110"/>
                      </a:lnTo>
                      <a:lnTo>
                        <a:pt x="0" y="100"/>
                      </a:lnTo>
                      <a:lnTo>
                        <a:pt x="4" y="91"/>
                      </a:lnTo>
                      <a:lnTo>
                        <a:pt x="8" y="81"/>
                      </a:lnTo>
                      <a:lnTo>
                        <a:pt x="8" y="67"/>
                      </a:lnTo>
                      <a:lnTo>
                        <a:pt x="4" y="52"/>
                      </a:lnTo>
                      <a:lnTo>
                        <a:pt x="4" y="43"/>
                      </a:lnTo>
                      <a:lnTo>
                        <a:pt x="8" y="33"/>
                      </a:lnTo>
                      <a:lnTo>
                        <a:pt x="8" y="24"/>
                      </a:lnTo>
                      <a:lnTo>
                        <a:pt x="8" y="14"/>
                      </a:lnTo>
                      <a:lnTo>
                        <a:pt x="8" y="5"/>
                      </a:lnTo>
                      <a:lnTo>
                        <a:pt x="0" y="5"/>
                      </a:lnTo>
                      <a:lnTo>
                        <a:pt x="8" y="0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674" name="Freeform 1011"/>
                <p:cNvSpPr>
                  <a:spLocks/>
                </p:cNvSpPr>
                <p:nvPr/>
              </p:nvSpPr>
              <p:spPr bwMode="auto">
                <a:xfrm rot="-1000159">
                  <a:off x="3788" y="2893"/>
                  <a:ext cx="16" cy="106"/>
                </a:xfrm>
                <a:custGeom>
                  <a:avLst/>
                  <a:gdLst>
                    <a:gd name="T0" fmla="*/ 0 w 17"/>
                    <a:gd name="T1" fmla="*/ 17 h 166"/>
                    <a:gd name="T2" fmla="*/ 0 w 17"/>
                    <a:gd name="T3" fmla="*/ 15 h 166"/>
                    <a:gd name="T4" fmla="*/ 0 w 17"/>
                    <a:gd name="T5" fmla="*/ 14 h 166"/>
                    <a:gd name="T6" fmla="*/ 8 w 17"/>
                    <a:gd name="T7" fmla="*/ 13 h 166"/>
                    <a:gd name="T8" fmla="*/ 8 w 17"/>
                    <a:gd name="T9" fmla="*/ 13 h 166"/>
                    <a:gd name="T10" fmla="*/ 8 w 17"/>
                    <a:gd name="T11" fmla="*/ 11 h 166"/>
                    <a:gd name="T12" fmla="*/ 8 w 17"/>
                    <a:gd name="T13" fmla="*/ 10 h 166"/>
                    <a:gd name="T14" fmla="*/ 8 w 17"/>
                    <a:gd name="T15" fmla="*/ 9 h 166"/>
                    <a:gd name="T16" fmla="*/ 8 w 17"/>
                    <a:gd name="T17" fmla="*/ 8 h 166"/>
                    <a:gd name="T18" fmla="*/ 8 w 17"/>
                    <a:gd name="T19" fmla="*/ 7 h 166"/>
                    <a:gd name="T20" fmla="*/ 8 w 17"/>
                    <a:gd name="T21" fmla="*/ 6 h 166"/>
                    <a:gd name="T22" fmla="*/ 8 w 17"/>
                    <a:gd name="T23" fmla="*/ 4 h 166"/>
                    <a:gd name="T24" fmla="*/ 12 w 17"/>
                    <a:gd name="T25" fmla="*/ 3 h 166"/>
                    <a:gd name="T26" fmla="*/ 12 w 17"/>
                    <a:gd name="T27" fmla="*/ 3 h 166"/>
                    <a:gd name="T28" fmla="*/ 8 w 17"/>
                    <a:gd name="T29" fmla="*/ 2 h 166"/>
                    <a:gd name="T30" fmla="*/ 8 w 17"/>
                    <a:gd name="T31" fmla="*/ 1 h 166"/>
                    <a:gd name="T32" fmla="*/ 8 w 17"/>
                    <a:gd name="T33" fmla="*/ 0 h 16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7"/>
                    <a:gd name="T52" fmla="*/ 0 h 166"/>
                    <a:gd name="T53" fmla="*/ 17 w 17"/>
                    <a:gd name="T54" fmla="*/ 166 h 16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7" h="166">
                      <a:moveTo>
                        <a:pt x="0" y="166"/>
                      </a:moveTo>
                      <a:lnTo>
                        <a:pt x="0" y="143"/>
                      </a:lnTo>
                      <a:lnTo>
                        <a:pt x="0" y="133"/>
                      </a:lnTo>
                      <a:lnTo>
                        <a:pt x="8" y="128"/>
                      </a:lnTo>
                      <a:lnTo>
                        <a:pt x="12" y="119"/>
                      </a:lnTo>
                      <a:lnTo>
                        <a:pt x="8" y="105"/>
                      </a:lnTo>
                      <a:lnTo>
                        <a:pt x="8" y="95"/>
                      </a:lnTo>
                      <a:lnTo>
                        <a:pt x="12" y="85"/>
                      </a:lnTo>
                      <a:lnTo>
                        <a:pt x="12" y="76"/>
                      </a:lnTo>
                      <a:lnTo>
                        <a:pt x="12" y="66"/>
                      </a:lnTo>
                      <a:lnTo>
                        <a:pt x="12" y="57"/>
                      </a:lnTo>
                      <a:lnTo>
                        <a:pt x="12" y="43"/>
                      </a:lnTo>
                      <a:lnTo>
                        <a:pt x="17" y="33"/>
                      </a:lnTo>
                      <a:lnTo>
                        <a:pt x="17" y="24"/>
                      </a:lnTo>
                      <a:lnTo>
                        <a:pt x="12" y="14"/>
                      </a:lnTo>
                      <a:lnTo>
                        <a:pt x="12" y="5"/>
                      </a:lnTo>
                      <a:lnTo>
                        <a:pt x="12" y="0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675" name="Oval 1012"/>
                <p:cNvSpPr>
                  <a:spLocks noChangeArrowheads="1"/>
                </p:cNvSpPr>
                <p:nvPr/>
              </p:nvSpPr>
              <p:spPr bwMode="auto">
                <a:xfrm rot="-1000159">
                  <a:off x="3722" y="3017"/>
                  <a:ext cx="45" cy="29"/>
                </a:xfrm>
                <a:prstGeom prst="ellipse">
                  <a:avLst/>
                </a:prstGeom>
                <a:solidFill>
                  <a:srgbClr val="FF0000"/>
                </a:solidFill>
                <a:ln w="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676" name="Freeform 1013"/>
                <p:cNvSpPr>
                  <a:spLocks/>
                </p:cNvSpPr>
                <p:nvPr/>
              </p:nvSpPr>
              <p:spPr bwMode="auto">
                <a:xfrm rot="-1000159">
                  <a:off x="3709" y="2927"/>
                  <a:ext cx="8" cy="100"/>
                </a:xfrm>
                <a:custGeom>
                  <a:avLst/>
                  <a:gdLst>
                    <a:gd name="T0" fmla="*/ 4 w 9"/>
                    <a:gd name="T1" fmla="*/ 17 h 157"/>
                    <a:gd name="T2" fmla="*/ 0 w 9"/>
                    <a:gd name="T3" fmla="*/ 15 h 157"/>
                    <a:gd name="T4" fmla="*/ 4 w 9"/>
                    <a:gd name="T5" fmla="*/ 13 h 157"/>
                    <a:gd name="T6" fmla="*/ 4 w 9"/>
                    <a:gd name="T7" fmla="*/ 13 h 157"/>
                    <a:gd name="T8" fmla="*/ 4 w 9"/>
                    <a:gd name="T9" fmla="*/ 11 h 157"/>
                    <a:gd name="T10" fmla="*/ 0 w 9"/>
                    <a:gd name="T11" fmla="*/ 11 h 157"/>
                    <a:gd name="T12" fmla="*/ 4 w 9"/>
                    <a:gd name="T13" fmla="*/ 10 h 157"/>
                    <a:gd name="T14" fmla="*/ 4 w 9"/>
                    <a:gd name="T15" fmla="*/ 8 h 157"/>
                    <a:gd name="T16" fmla="*/ 4 w 9"/>
                    <a:gd name="T17" fmla="*/ 7 h 157"/>
                    <a:gd name="T18" fmla="*/ 4 w 9"/>
                    <a:gd name="T19" fmla="*/ 5 h 157"/>
                    <a:gd name="T20" fmla="*/ 4 w 9"/>
                    <a:gd name="T21" fmla="*/ 4 h 157"/>
                    <a:gd name="T22" fmla="*/ 4 w 9"/>
                    <a:gd name="T23" fmla="*/ 3 h 157"/>
                    <a:gd name="T24" fmla="*/ 4 w 9"/>
                    <a:gd name="T25" fmla="*/ 3 h 157"/>
                    <a:gd name="T26" fmla="*/ 4 w 9"/>
                    <a:gd name="T27" fmla="*/ 2 h 157"/>
                    <a:gd name="T28" fmla="*/ 4 w 9"/>
                    <a:gd name="T29" fmla="*/ 1 h 157"/>
                    <a:gd name="T30" fmla="*/ 0 w 9"/>
                    <a:gd name="T31" fmla="*/ 1 h 157"/>
                    <a:gd name="T32" fmla="*/ 4 w 9"/>
                    <a:gd name="T33" fmla="*/ 0 h 15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9"/>
                    <a:gd name="T52" fmla="*/ 0 h 157"/>
                    <a:gd name="T53" fmla="*/ 9 w 9"/>
                    <a:gd name="T54" fmla="*/ 157 h 15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9" h="157">
                      <a:moveTo>
                        <a:pt x="5" y="157"/>
                      </a:moveTo>
                      <a:lnTo>
                        <a:pt x="0" y="143"/>
                      </a:lnTo>
                      <a:lnTo>
                        <a:pt x="5" y="129"/>
                      </a:lnTo>
                      <a:lnTo>
                        <a:pt x="9" y="119"/>
                      </a:lnTo>
                      <a:lnTo>
                        <a:pt x="5" y="110"/>
                      </a:lnTo>
                      <a:lnTo>
                        <a:pt x="0" y="100"/>
                      </a:lnTo>
                      <a:lnTo>
                        <a:pt x="5" y="91"/>
                      </a:lnTo>
                      <a:lnTo>
                        <a:pt x="9" y="81"/>
                      </a:lnTo>
                      <a:lnTo>
                        <a:pt x="9" y="67"/>
                      </a:lnTo>
                      <a:lnTo>
                        <a:pt x="5" y="52"/>
                      </a:lnTo>
                      <a:lnTo>
                        <a:pt x="5" y="43"/>
                      </a:lnTo>
                      <a:lnTo>
                        <a:pt x="9" y="33"/>
                      </a:lnTo>
                      <a:lnTo>
                        <a:pt x="9" y="24"/>
                      </a:lnTo>
                      <a:lnTo>
                        <a:pt x="9" y="14"/>
                      </a:lnTo>
                      <a:lnTo>
                        <a:pt x="9" y="5"/>
                      </a:lnTo>
                      <a:lnTo>
                        <a:pt x="0" y="5"/>
                      </a:lnTo>
                      <a:lnTo>
                        <a:pt x="9" y="0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677" name="Freeform 1014"/>
                <p:cNvSpPr>
                  <a:spLocks/>
                </p:cNvSpPr>
                <p:nvPr/>
              </p:nvSpPr>
              <p:spPr bwMode="auto">
                <a:xfrm rot="-1000159">
                  <a:off x="3735" y="2909"/>
                  <a:ext cx="17" cy="106"/>
                </a:xfrm>
                <a:custGeom>
                  <a:avLst/>
                  <a:gdLst>
                    <a:gd name="T0" fmla="*/ 0 w 17"/>
                    <a:gd name="T1" fmla="*/ 17 h 166"/>
                    <a:gd name="T2" fmla="*/ 0 w 17"/>
                    <a:gd name="T3" fmla="*/ 15 h 166"/>
                    <a:gd name="T4" fmla="*/ 0 w 17"/>
                    <a:gd name="T5" fmla="*/ 14 h 166"/>
                    <a:gd name="T6" fmla="*/ 9 w 17"/>
                    <a:gd name="T7" fmla="*/ 13 h 166"/>
                    <a:gd name="T8" fmla="*/ 13 w 17"/>
                    <a:gd name="T9" fmla="*/ 13 h 166"/>
                    <a:gd name="T10" fmla="*/ 9 w 17"/>
                    <a:gd name="T11" fmla="*/ 11 h 166"/>
                    <a:gd name="T12" fmla="*/ 9 w 17"/>
                    <a:gd name="T13" fmla="*/ 10 h 166"/>
                    <a:gd name="T14" fmla="*/ 13 w 17"/>
                    <a:gd name="T15" fmla="*/ 9 h 166"/>
                    <a:gd name="T16" fmla="*/ 13 w 17"/>
                    <a:gd name="T17" fmla="*/ 8 h 166"/>
                    <a:gd name="T18" fmla="*/ 13 w 17"/>
                    <a:gd name="T19" fmla="*/ 7 h 166"/>
                    <a:gd name="T20" fmla="*/ 13 w 17"/>
                    <a:gd name="T21" fmla="*/ 6 h 166"/>
                    <a:gd name="T22" fmla="*/ 13 w 17"/>
                    <a:gd name="T23" fmla="*/ 4 h 166"/>
                    <a:gd name="T24" fmla="*/ 17 w 17"/>
                    <a:gd name="T25" fmla="*/ 3 h 166"/>
                    <a:gd name="T26" fmla="*/ 17 w 17"/>
                    <a:gd name="T27" fmla="*/ 3 h 166"/>
                    <a:gd name="T28" fmla="*/ 13 w 17"/>
                    <a:gd name="T29" fmla="*/ 2 h 166"/>
                    <a:gd name="T30" fmla="*/ 13 w 17"/>
                    <a:gd name="T31" fmla="*/ 1 h 166"/>
                    <a:gd name="T32" fmla="*/ 13 w 17"/>
                    <a:gd name="T33" fmla="*/ 0 h 16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7"/>
                    <a:gd name="T52" fmla="*/ 0 h 166"/>
                    <a:gd name="T53" fmla="*/ 17 w 17"/>
                    <a:gd name="T54" fmla="*/ 166 h 16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7" h="166">
                      <a:moveTo>
                        <a:pt x="0" y="166"/>
                      </a:moveTo>
                      <a:lnTo>
                        <a:pt x="0" y="143"/>
                      </a:lnTo>
                      <a:lnTo>
                        <a:pt x="0" y="133"/>
                      </a:lnTo>
                      <a:lnTo>
                        <a:pt x="9" y="128"/>
                      </a:lnTo>
                      <a:lnTo>
                        <a:pt x="13" y="119"/>
                      </a:lnTo>
                      <a:lnTo>
                        <a:pt x="9" y="105"/>
                      </a:lnTo>
                      <a:lnTo>
                        <a:pt x="9" y="95"/>
                      </a:lnTo>
                      <a:lnTo>
                        <a:pt x="13" y="85"/>
                      </a:lnTo>
                      <a:lnTo>
                        <a:pt x="13" y="76"/>
                      </a:lnTo>
                      <a:lnTo>
                        <a:pt x="13" y="66"/>
                      </a:lnTo>
                      <a:lnTo>
                        <a:pt x="13" y="57"/>
                      </a:lnTo>
                      <a:lnTo>
                        <a:pt x="13" y="43"/>
                      </a:lnTo>
                      <a:lnTo>
                        <a:pt x="17" y="33"/>
                      </a:lnTo>
                      <a:lnTo>
                        <a:pt x="17" y="24"/>
                      </a:lnTo>
                      <a:lnTo>
                        <a:pt x="13" y="14"/>
                      </a:lnTo>
                      <a:lnTo>
                        <a:pt x="13" y="5"/>
                      </a:lnTo>
                      <a:lnTo>
                        <a:pt x="13" y="0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678" name="Oval 1015"/>
                <p:cNvSpPr>
                  <a:spLocks noChangeArrowheads="1"/>
                </p:cNvSpPr>
                <p:nvPr/>
              </p:nvSpPr>
              <p:spPr bwMode="auto">
                <a:xfrm rot="-1000159">
                  <a:off x="3666" y="3031"/>
                  <a:ext cx="45" cy="30"/>
                </a:xfrm>
                <a:prstGeom prst="ellipse">
                  <a:avLst/>
                </a:prstGeom>
                <a:solidFill>
                  <a:srgbClr val="FF0000"/>
                </a:solidFill>
                <a:ln w="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679" name="Freeform 1016"/>
                <p:cNvSpPr>
                  <a:spLocks/>
                </p:cNvSpPr>
                <p:nvPr/>
              </p:nvSpPr>
              <p:spPr bwMode="auto">
                <a:xfrm rot="-1000159">
                  <a:off x="3653" y="2941"/>
                  <a:ext cx="8" cy="100"/>
                </a:xfrm>
                <a:custGeom>
                  <a:avLst/>
                  <a:gdLst>
                    <a:gd name="T0" fmla="*/ 4 w 8"/>
                    <a:gd name="T1" fmla="*/ 17 h 157"/>
                    <a:gd name="T2" fmla="*/ 0 w 8"/>
                    <a:gd name="T3" fmla="*/ 15 h 157"/>
                    <a:gd name="T4" fmla="*/ 4 w 8"/>
                    <a:gd name="T5" fmla="*/ 13 h 157"/>
                    <a:gd name="T6" fmla="*/ 8 w 8"/>
                    <a:gd name="T7" fmla="*/ 13 h 157"/>
                    <a:gd name="T8" fmla="*/ 4 w 8"/>
                    <a:gd name="T9" fmla="*/ 11 h 157"/>
                    <a:gd name="T10" fmla="*/ 0 w 8"/>
                    <a:gd name="T11" fmla="*/ 11 h 157"/>
                    <a:gd name="T12" fmla="*/ 4 w 8"/>
                    <a:gd name="T13" fmla="*/ 10 h 157"/>
                    <a:gd name="T14" fmla="*/ 8 w 8"/>
                    <a:gd name="T15" fmla="*/ 8 h 157"/>
                    <a:gd name="T16" fmla="*/ 8 w 8"/>
                    <a:gd name="T17" fmla="*/ 7 h 157"/>
                    <a:gd name="T18" fmla="*/ 4 w 8"/>
                    <a:gd name="T19" fmla="*/ 6 h 157"/>
                    <a:gd name="T20" fmla="*/ 4 w 8"/>
                    <a:gd name="T21" fmla="*/ 4 h 157"/>
                    <a:gd name="T22" fmla="*/ 8 w 8"/>
                    <a:gd name="T23" fmla="*/ 4 h 157"/>
                    <a:gd name="T24" fmla="*/ 8 w 8"/>
                    <a:gd name="T25" fmla="*/ 3 h 157"/>
                    <a:gd name="T26" fmla="*/ 8 w 8"/>
                    <a:gd name="T27" fmla="*/ 2 h 157"/>
                    <a:gd name="T28" fmla="*/ 8 w 8"/>
                    <a:gd name="T29" fmla="*/ 1 h 157"/>
                    <a:gd name="T30" fmla="*/ 0 w 8"/>
                    <a:gd name="T31" fmla="*/ 1 h 157"/>
                    <a:gd name="T32" fmla="*/ 8 w 8"/>
                    <a:gd name="T33" fmla="*/ 0 h 15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8"/>
                    <a:gd name="T52" fmla="*/ 0 h 157"/>
                    <a:gd name="T53" fmla="*/ 8 w 8"/>
                    <a:gd name="T54" fmla="*/ 157 h 15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8" h="157">
                      <a:moveTo>
                        <a:pt x="4" y="157"/>
                      </a:moveTo>
                      <a:lnTo>
                        <a:pt x="0" y="143"/>
                      </a:lnTo>
                      <a:lnTo>
                        <a:pt x="4" y="129"/>
                      </a:lnTo>
                      <a:lnTo>
                        <a:pt x="8" y="119"/>
                      </a:lnTo>
                      <a:lnTo>
                        <a:pt x="4" y="110"/>
                      </a:lnTo>
                      <a:lnTo>
                        <a:pt x="0" y="100"/>
                      </a:lnTo>
                      <a:lnTo>
                        <a:pt x="4" y="91"/>
                      </a:lnTo>
                      <a:lnTo>
                        <a:pt x="8" y="81"/>
                      </a:lnTo>
                      <a:lnTo>
                        <a:pt x="8" y="67"/>
                      </a:lnTo>
                      <a:lnTo>
                        <a:pt x="4" y="53"/>
                      </a:lnTo>
                      <a:lnTo>
                        <a:pt x="4" y="43"/>
                      </a:lnTo>
                      <a:lnTo>
                        <a:pt x="8" y="34"/>
                      </a:lnTo>
                      <a:lnTo>
                        <a:pt x="8" y="24"/>
                      </a:lnTo>
                      <a:lnTo>
                        <a:pt x="8" y="15"/>
                      </a:lnTo>
                      <a:lnTo>
                        <a:pt x="8" y="5"/>
                      </a:lnTo>
                      <a:lnTo>
                        <a:pt x="0" y="5"/>
                      </a:lnTo>
                      <a:lnTo>
                        <a:pt x="8" y="0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680" name="Freeform 1017"/>
                <p:cNvSpPr>
                  <a:spLocks/>
                </p:cNvSpPr>
                <p:nvPr/>
              </p:nvSpPr>
              <p:spPr bwMode="auto">
                <a:xfrm rot="-1000159">
                  <a:off x="3679" y="2923"/>
                  <a:ext cx="16" cy="106"/>
                </a:xfrm>
                <a:custGeom>
                  <a:avLst/>
                  <a:gdLst>
                    <a:gd name="T0" fmla="*/ 0 w 17"/>
                    <a:gd name="T1" fmla="*/ 17 h 167"/>
                    <a:gd name="T2" fmla="*/ 0 w 17"/>
                    <a:gd name="T3" fmla="*/ 15 h 167"/>
                    <a:gd name="T4" fmla="*/ 0 w 17"/>
                    <a:gd name="T5" fmla="*/ 14 h 167"/>
                    <a:gd name="T6" fmla="*/ 8 w 17"/>
                    <a:gd name="T7" fmla="*/ 13 h 167"/>
                    <a:gd name="T8" fmla="*/ 8 w 17"/>
                    <a:gd name="T9" fmla="*/ 12 h 167"/>
                    <a:gd name="T10" fmla="*/ 8 w 17"/>
                    <a:gd name="T11" fmla="*/ 11 h 167"/>
                    <a:gd name="T12" fmla="*/ 8 w 17"/>
                    <a:gd name="T13" fmla="*/ 10 h 167"/>
                    <a:gd name="T14" fmla="*/ 8 w 17"/>
                    <a:gd name="T15" fmla="*/ 9 h 167"/>
                    <a:gd name="T16" fmla="*/ 8 w 17"/>
                    <a:gd name="T17" fmla="*/ 8 h 167"/>
                    <a:gd name="T18" fmla="*/ 8 w 17"/>
                    <a:gd name="T19" fmla="*/ 7 h 167"/>
                    <a:gd name="T20" fmla="*/ 8 w 17"/>
                    <a:gd name="T21" fmla="*/ 6 h 167"/>
                    <a:gd name="T22" fmla="*/ 8 w 17"/>
                    <a:gd name="T23" fmla="*/ 4 h 167"/>
                    <a:gd name="T24" fmla="*/ 12 w 17"/>
                    <a:gd name="T25" fmla="*/ 3 h 167"/>
                    <a:gd name="T26" fmla="*/ 12 w 17"/>
                    <a:gd name="T27" fmla="*/ 3 h 167"/>
                    <a:gd name="T28" fmla="*/ 8 w 17"/>
                    <a:gd name="T29" fmla="*/ 2 h 167"/>
                    <a:gd name="T30" fmla="*/ 8 w 17"/>
                    <a:gd name="T31" fmla="*/ 1 h 167"/>
                    <a:gd name="T32" fmla="*/ 8 w 17"/>
                    <a:gd name="T33" fmla="*/ 0 h 16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7"/>
                    <a:gd name="T52" fmla="*/ 0 h 167"/>
                    <a:gd name="T53" fmla="*/ 17 w 17"/>
                    <a:gd name="T54" fmla="*/ 167 h 16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7" h="167">
                      <a:moveTo>
                        <a:pt x="0" y="167"/>
                      </a:moveTo>
                      <a:lnTo>
                        <a:pt x="0" y="143"/>
                      </a:lnTo>
                      <a:lnTo>
                        <a:pt x="0" y="133"/>
                      </a:lnTo>
                      <a:lnTo>
                        <a:pt x="8" y="129"/>
                      </a:lnTo>
                      <a:lnTo>
                        <a:pt x="12" y="119"/>
                      </a:lnTo>
                      <a:lnTo>
                        <a:pt x="8" y="105"/>
                      </a:lnTo>
                      <a:lnTo>
                        <a:pt x="8" y="95"/>
                      </a:lnTo>
                      <a:lnTo>
                        <a:pt x="12" y="86"/>
                      </a:lnTo>
                      <a:lnTo>
                        <a:pt x="12" y="76"/>
                      </a:lnTo>
                      <a:lnTo>
                        <a:pt x="12" y="67"/>
                      </a:lnTo>
                      <a:lnTo>
                        <a:pt x="12" y="57"/>
                      </a:lnTo>
                      <a:lnTo>
                        <a:pt x="12" y="43"/>
                      </a:lnTo>
                      <a:lnTo>
                        <a:pt x="17" y="33"/>
                      </a:lnTo>
                      <a:lnTo>
                        <a:pt x="17" y="24"/>
                      </a:lnTo>
                      <a:lnTo>
                        <a:pt x="12" y="14"/>
                      </a:lnTo>
                      <a:lnTo>
                        <a:pt x="12" y="5"/>
                      </a:lnTo>
                      <a:lnTo>
                        <a:pt x="12" y="0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681" name="Freeform 1018"/>
                <p:cNvSpPr>
                  <a:spLocks/>
                </p:cNvSpPr>
                <p:nvPr/>
              </p:nvSpPr>
              <p:spPr bwMode="auto">
                <a:xfrm rot="-1000159">
                  <a:off x="3627" y="2938"/>
                  <a:ext cx="16" cy="106"/>
                </a:xfrm>
                <a:custGeom>
                  <a:avLst/>
                  <a:gdLst>
                    <a:gd name="T0" fmla="*/ 0 w 17"/>
                    <a:gd name="T1" fmla="*/ 17 h 167"/>
                    <a:gd name="T2" fmla="*/ 0 w 17"/>
                    <a:gd name="T3" fmla="*/ 15 h 167"/>
                    <a:gd name="T4" fmla="*/ 0 w 17"/>
                    <a:gd name="T5" fmla="*/ 14 h 167"/>
                    <a:gd name="T6" fmla="*/ 8 w 17"/>
                    <a:gd name="T7" fmla="*/ 13 h 167"/>
                    <a:gd name="T8" fmla="*/ 8 w 17"/>
                    <a:gd name="T9" fmla="*/ 12 h 167"/>
                    <a:gd name="T10" fmla="*/ 8 w 17"/>
                    <a:gd name="T11" fmla="*/ 11 h 167"/>
                    <a:gd name="T12" fmla="*/ 8 w 17"/>
                    <a:gd name="T13" fmla="*/ 10 h 167"/>
                    <a:gd name="T14" fmla="*/ 8 w 17"/>
                    <a:gd name="T15" fmla="*/ 9 h 167"/>
                    <a:gd name="T16" fmla="*/ 8 w 17"/>
                    <a:gd name="T17" fmla="*/ 8 h 167"/>
                    <a:gd name="T18" fmla="*/ 8 w 17"/>
                    <a:gd name="T19" fmla="*/ 7 h 167"/>
                    <a:gd name="T20" fmla="*/ 8 w 17"/>
                    <a:gd name="T21" fmla="*/ 6 h 167"/>
                    <a:gd name="T22" fmla="*/ 8 w 17"/>
                    <a:gd name="T23" fmla="*/ 4 h 167"/>
                    <a:gd name="T24" fmla="*/ 12 w 17"/>
                    <a:gd name="T25" fmla="*/ 3 h 167"/>
                    <a:gd name="T26" fmla="*/ 12 w 17"/>
                    <a:gd name="T27" fmla="*/ 3 h 167"/>
                    <a:gd name="T28" fmla="*/ 8 w 17"/>
                    <a:gd name="T29" fmla="*/ 2 h 167"/>
                    <a:gd name="T30" fmla="*/ 8 w 17"/>
                    <a:gd name="T31" fmla="*/ 1 h 167"/>
                    <a:gd name="T32" fmla="*/ 8 w 17"/>
                    <a:gd name="T33" fmla="*/ 0 h 16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7"/>
                    <a:gd name="T52" fmla="*/ 0 h 167"/>
                    <a:gd name="T53" fmla="*/ 17 w 17"/>
                    <a:gd name="T54" fmla="*/ 167 h 16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7" h="167">
                      <a:moveTo>
                        <a:pt x="0" y="167"/>
                      </a:moveTo>
                      <a:lnTo>
                        <a:pt x="0" y="143"/>
                      </a:lnTo>
                      <a:lnTo>
                        <a:pt x="0" y="133"/>
                      </a:lnTo>
                      <a:lnTo>
                        <a:pt x="9" y="129"/>
                      </a:lnTo>
                      <a:lnTo>
                        <a:pt x="13" y="119"/>
                      </a:lnTo>
                      <a:lnTo>
                        <a:pt x="9" y="105"/>
                      </a:lnTo>
                      <a:lnTo>
                        <a:pt x="9" y="95"/>
                      </a:lnTo>
                      <a:lnTo>
                        <a:pt x="13" y="86"/>
                      </a:lnTo>
                      <a:lnTo>
                        <a:pt x="13" y="76"/>
                      </a:lnTo>
                      <a:lnTo>
                        <a:pt x="13" y="67"/>
                      </a:lnTo>
                      <a:lnTo>
                        <a:pt x="13" y="57"/>
                      </a:lnTo>
                      <a:lnTo>
                        <a:pt x="13" y="43"/>
                      </a:lnTo>
                      <a:lnTo>
                        <a:pt x="17" y="33"/>
                      </a:lnTo>
                      <a:lnTo>
                        <a:pt x="17" y="24"/>
                      </a:lnTo>
                      <a:lnTo>
                        <a:pt x="13" y="14"/>
                      </a:lnTo>
                      <a:lnTo>
                        <a:pt x="13" y="5"/>
                      </a:lnTo>
                      <a:lnTo>
                        <a:pt x="13" y="0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682" name="Oval 1019"/>
                <p:cNvSpPr>
                  <a:spLocks noChangeArrowheads="1"/>
                </p:cNvSpPr>
                <p:nvPr/>
              </p:nvSpPr>
              <p:spPr bwMode="auto">
                <a:xfrm rot="-1000159">
                  <a:off x="3670" y="2843"/>
                  <a:ext cx="45" cy="30"/>
                </a:xfrm>
                <a:prstGeom prst="ellipse">
                  <a:avLst/>
                </a:prstGeom>
                <a:solidFill>
                  <a:srgbClr val="FF0000"/>
                </a:solidFill>
                <a:ln w="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683" name="Oval 1020"/>
                <p:cNvSpPr>
                  <a:spLocks noChangeArrowheads="1"/>
                </p:cNvSpPr>
                <p:nvPr/>
              </p:nvSpPr>
              <p:spPr bwMode="auto">
                <a:xfrm rot="-1000159">
                  <a:off x="3723" y="2828"/>
                  <a:ext cx="44" cy="30"/>
                </a:xfrm>
                <a:prstGeom prst="ellipse">
                  <a:avLst/>
                </a:prstGeom>
                <a:solidFill>
                  <a:srgbClr val="FF0000"/>
                </a:solidFill>
                <a:ln w="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grpSp>
          <p:nvGrpSpPr>
            <p:cNvPr id="8622" name="Group 1021"/>
            <p:cNvGrpSpPr>
              <a:grpSpLocks/>
            </p:cNvGrpSpPr>
            <p:nvPr/>
          </p:nvGrpSpPr>
          <p:grpSpPr bwMode="auto">
            <a:xfrm rot="2323523">
              <a:off x="3807" y="2918"/>
              <a:ext cx="336" cy="286"/>
              <a:chOff x="3483" y="2840"/>
              <a:chExt cx="336" cy="286"/>
            </a:xfrm>
          </p:grpSpPr>
          <p:sp>
            <p:nvSpPr>
              <p:cNvPr id="8623" name="Oval 1022"/>
              <p:cNvSpPr>
                <a:spLocks noChangeArrowheads="1"/>
              </p:cNvSpPr>
              <p:nvPr/>
            </p:nvSpPr>
            <p:spPr bwMode="auto">
              <a:xfrm rot="-1000159">
                <a:off x="3615" y="2863"/>
                <a:ext cx="45" cy="29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624" name="Freeform 1023"/>
              <p:cNvSpPr>
                <a:spLocks/>
              </p:cNvSpPr>
              <p:nvPr/>
            </p:nvSpPr>
            <p:spPr bwMode="auto">
              <a:xfrm rot="-1000159">
                <a:off x="3615" y="2900"/>
                <a:ext cx="16" cy="106"/>
              </a:xfrm>
              <a:custGeom>
                <a:avLst/>
                <a:gdLst>
                  <a:gd name="T0" fmla="*/ 0 w 17"/>
                  <a:gd name="T1" fmla="*/ 0 h 167"/>
                  <a:gd name="T2" fmla="*/ 0 w 17"/>
                  <a:gd name="T3" fmla="*/ 3 h 167"/>
                  <a:gd name="T4" fmla="*/ 0 w 17"/>
                  <a:gd name="T5" fmla="*/ 3 h 167"/>
                  <a:gd name="T6" fmla="*/ 8 w 17"/>
                  <a:gd name="T7" fmla="*/ 4 h 167"/>
                  <a:gd name="T8" fmla="*/ 8 w 17"/>
                  <a:gd name="T9" fmla="*/ 5 h 167"/>
                  <a:gd name="T10" fmla="*/ 8 w 17"/>
                  <a:gd name="T11" fmla="*/ 6 h 167"/>
                  <a:gd name="T12" fmla="*/ 8 w 17"/>
                  <a:gd name="T13" fmla="*/ 7 h 167"/>
                  <a:gd name="T14" fmla="*/ 8 w 17"/>
                  <a:gd name="T15" fmla="*/ 8 h 167"/>
                  <a:gd name="T16" fmla="*/ 8 w 17"/>
                  <a:gd name="T17" fmla="*/ 10 h 167"/>
                  <a:gd name="T18" fmla="*/ 8 w 17"/>
                  <a:gd name="T19" fmla="*/ 10 h 167"/>
                  <a:gd name="T20" fmla="*/ 8 w 17"/>
                  <a:gd name="T21" fmla="*/ 11 h 167"/>
                  <a:gd name="T22" fmla="*/ 8 w 17"/>
                  <a:gd name="T23" fmla="*/ 13 h 167"/>
                  <a:gd name="T24" fmla="*/ 12 w 17"/>
                  <a:gd name="T25" fmla="*/ 14 h 167"/>
                  <a:gd name="T26" fmla="*/ 12 w 17"/>
                  <a:gd name="T27" fmla="*/ 15 h 167"/>
                  <a:gd name="T28" fmla="*/ 8 w 17"/>
                  <a:gd name="T29" fmla="*/ 16 h 167"/>
                  <a:gd name="T30" fmla="*/ 8 w 17"/>
                  <a:gd name="T31" fmla="*/ 17 h 167"/>
                  <a:gd name="T32" fmla="*/ 8 w 17"/>
                  <a:gd name="T33" fmla="*/ 17 h 16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7"/>
                  <a:gd name="T52" fmla="*/ 0 h 167"/>
                  <a:gd name="T53" fmla="*/ 17 w 17"/>
                  <a:gd name="T54" fmla="*/ 167 h 16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7" h="167">
                    <a:moveTo>
                      <a:pt x="0" y="0"/>
                    </a:moveTo>
                    <a:lnTo>
                      <a:pt x="0" y="24"/>
                    </a:lnTo>
                    <a:lnTo>
                      <a:pt x="0" y="33"/>
                    </a:lnTo>
                    <a:lnTo>
                      <a:pt x="9" y="38"/>
                    </a:lnTo>
                    <a:lnTo>
                      <a:pt x="13" y="48"/>
                    </a:lnTo>
                    <a:lnTo>
                      <a:pt x="9" y="62"/>
                    </a:lnTo>
                    <a:lnTo>
                      <a:pt x="9" y="72"/>
                    </a:lnTo>
                    <a:lnTo>
                      <a:pt x="13" y="81"/>
                    </a:lnTo>
                    <a:lnTo>
                      <a:pt x="13" y="91"/>
                    </a:lnTo>
                    <a:lnTo>
                      <a:pt x="13" y="100"/>
                    </a:lnTo>
                    <a:lnTo>
                      <a:pt x="13" y="110"/>
                    </a:lnTo>
                    <a:lnTo>
                      <a:pt x="13" y="124"/>
                    </a:lnTo>
                    <a:lnTo>
                      <a:pt x="17" y="133"/>
                    </a:lnTo>
                    <a:lnTo>
                      <a:pt x="17" y="143"/>
                    </a:lnTo>
                    <a:lnTo>
                      <a:pt x="13" y="152"/>
                    </a:lnTo>
                    <a:lnTo>
                      <a:pt x="13" y="162"/>
                    </a:lnTo>
                    <a:lnTo>
                      <a:pt x="13" y="167"/>
                    </a:lnTo>
                  </a:path>
                </a:pathLst>
              </a:cu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625" name="Oval 1024"/>
              <p:cNvSpPr>
                <a:spLocks noChangeArrowheads="1"/>
              </p:cNvSpPr>
              <p:nvPr/>
            </p:nvSpPr>
            <p:spPr bwMode="auto">
              <a:xfrm rot="-1000159">
                <a:off x="3614" y="3047"/>
                <a:ext cx="44" cy="30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8626" name="Group 1025"/>
              <p:cNvGrpSpPr>
                <a:grpSpLocks/>
              </p:cNvGrpSpPr>
              <p:nvPr/>
            </p:nvGrpSpPr>
            <p:grpSpPr bwMode="auto">
              <a:xfrm rot="-952213">
                <a:off x="3483" y="2896"/>
                <a:ext cx="150" cy="230"/>
                <a:chOff x="3459" y="2878"/>
                <a:chExt cx="150" cy="230"/>
              </a:xfrm>
            </p:grpSpPr>
            <p:sp>
              <p:nvSpPr>
                <p:cNvPr id="8646" name="Oval 1026"/>
                <p:cNvSpPr>
                  <a:spLocks noChangeArrowheads="1"/>
                </p:cNvSpPr>
                <p:nvPr/>
              </p:nvSpPr>
              <p:spPr bwMode="auto">
                <a:xfrm rot="-1000159">
                  <a:off x="3564" y="2878"/>
                  <a:ext cx="44" cy="29"/>
                </a:xfrm>
                <a:prstGeom prst="ellipse">
                  <a:avLst/>
                </a:prstGeom>
                <a:solidFill>
                  <a:srgbClr val="FF0000"/>
                </a:solidFill>
                <a:ln w="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647" name="Freeform 1027"/>
                <p:cNvSpPr>
                  <a:spLocks/>
                </p:cNvSpPr>
                <p:nvPr/>
              </p:nvSpPr>
              <p:spPr bwMode="auto">
                <a:xfrm rot="-1000159">
                  <a:off x="3585" y="2907"/>
                  <a:ext cx="9" cy="100"/>
                </a:xfrm>
                <a:custGeom>
                  <a:avLst/>
                  <a:gdLst>
                    <a:gd name="T0" fmla="*/ 5 w 9"/>
                    <a:gd name="T1" fmla="*/ 0 h 157"/>
                    <a:gd name="T2" fmla="*/ 0 w 9"/>
                    <a:gd name="T3" fmla="*/ 2 h 157"/>
                    <a:gd name="T4" fmla="*/ 5 w 9"/>
                    <a:gd name="T5" fmla="*/ 3 h 157"/>
                    <a:gd name="T6" fmla="*/ 9 w 9"/>
                    <a:gd name="T7" fmla="*/ 4 h 157"/>
                    <a:gd name="T8" fmla="*/ 5 w 9"/>
                    <a:gd name="T9" fmla="*/ 5 h 157"/>
                    <a:gd name="T10" fmla="*/ 0 w 9"/>
                    <a:gd name="T11" fmla="*/ 6 h 157"/>
                    <a:gd name="T12" fmla="*/ 5 w 9"/>
                    <a:gd name="T13" fmla="*/ 7 h 157"/>
                    <a:gd name="T14" fmla="*/ 9 w 9"/>
                    <a:gd name="T15" fmla="*/ 8 h 157"/>
                    <a:gd name="T16" fmla="*/ 9 w 9"/>
                    <a:gd name="T17" fmla="*/ 10 h 157"/>
                    <a:gd name="T18" fmla="*/ 5 w 9"/>
                    <a:gd name="T19" fmla="*/ 11 h 157"/>
                    <a:gd name="T20" fmla="*/ 5 w 9"/>
                    <a:gd name="T21" fmla="*/ 11 h 157"/>
                    <a:gd name="T22" fmla="*/ 9 w 9"/>
                    <a:gd name="T23" fmla="*/ 13 h 157"/>
                    <a:gd name="T24" fmla="*/ 9 w 9"/>
                    <a:gd name="T25" fmla="*/ 14 h 157"/>
                    <a:gd name="T26" fmla="*/ 9 w 9"/>
                    <a:gd name="T27" fmla="*/ 15 h 157"/>
                    <a:gd name="T28" fmla="*/ 9 w 9"/>
                    <a:gd name="T29" fmla="*/ 16 h 157"/>
                    <a:gd name="T30" fmla="*/ 0 w 9"/>
                    <a:gd name="T31" fmla="*/ 16 h 157"/>
                    <a:gd name="T32" fmla="*/ 9 w 9"/>
                    <a:gd name="T33" fmla="*/ 17 h 15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9"/>
                    <a:gd name="T52" fmla="*/ 0 h 157"/>
                    <a:gd name="T53" fmla="*/ 9 w 9"/>
                    <a:gd name="T54" fmla="*/ 157 h 15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9" h="157">
                      <a:moveTo>
                        <a:pt x="5" y="0"/>
                      </a:moveTo>
                      <a:lnTo>
                        <a:pt x="0" y="15"/>
                      </a:lnTo>
                      <a:lnTo>
                        <a:pt x="5" y="29"/>
                      </a:lnTo>
                      <a:lnTo>
                        <a:pt x="9" y="38"/>
                      </a:lnTo>
                      <a:lnTo>
                        <a:pt x="5" y="48"/>
                      </a:lnTo>
                      <a:lnTo>
                        <a:pt x="0" y="57"/>
                      </a:lnTo>
                      <a:lnTo>
                        <a:pt x="5" y="67"/>
                      </a:lnTo>
                      <a:lnTo>
                        <a:pt x="9" y="77"/>
                      </a:lnTo>
                      <a:lnTo>
                        <a:pt x="9" y="91"/>
                      </a:lnTo>
                      <a:lnTo>
                        <a:pt x="5" y="105"/>
                      </a:lnTo>
                      <a:lnTo>
                        <a:pt x="5" y="115"/>
                      </a:lnTo>
                      <a:lnTo>
                        <a:pt x="9" y="124"/>
                      </a:lnTo>
                      <a:lnTo>
                        <a:pt x="9" y="134"/>
                      </a:lnTo>
                      <a:lnTo>
                        <a:pt x="9" y="143"/>
                      </a:lnTo>
                      <a:lnTo>
                        <a:pt x="9" y="153"/>
                      </a:lnTo>
                      <a:lnTo>
                        <a:pt x="0" y="153"/>
                      </a:lnTo>
                      <a:lnTo>
                        <a:pt x="9" y="157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648" name="Oval 1028"/>
                <p:cNvSpPr>
                  <a:spLocks noChangeArrowheads="1"/>
                </p:cNvSpPr>
                <p:nvPr/>
              </p:nvSpPr>
              <p:spPr bwMode="auto">
                <a:xfrm rot="-1000159">
                  <a:off x="3512" y="2894"/>
                  <a:ext cx="44" cy="29"/>
                </a:xfrm>
                <a:prstGeom prst="ellipse">
                  <a:avLst/>
                </a:prstGeom>
                <a:solidFill>
                  <a:srgbClr val="FF0000"/>
                </a:solidFill>
                <a:ln w="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649" name="Freeform 1029"/>
                <p:cNvSpPr>
                  <a:spLocks/>
                </p:cNvSpPr>
                <p:nvPr/>
              </p:nvSpPr>
              <p:spPr bwMode="auto">
                <a:xfrm rot="-1000159">
                  <a:off x="3533" y="2922"/>
                  <a:ext cx="10" cy="100"/>
                </a:xfrm>
                <a:custGeom>
                  <a:avLst/>
                  <a:gdLst>
                    <a:gd name="T0" fmla="*/ 4 w 9"/>
                    <a:gd name="T1" fmla="*/ 0 h 157"/>
                    <a:gd name="T2" fmla="*/ 0 w 9"/>
                    <a:gd name="T3" fmla="*/ 2 h 157"/>
                    <a:gd name="T4" fmla="*/ 4 w 9"/>
                    <a:gd name="T5" fmla="*/ 3 h 157"/>
                    <a:gd name="T6" fmla="*/ 14 w 9"/>
                    <a:gd name="T7" fmla="*/ 4 h 157"/>
                    <a:gd name="T8" fmla="*/ 4 w 9"/>
                    <a:gd name="T9" fmla="*/ 5 h 157"/>
                    <a:gd name="T10" fmla="*/ 0 w 9"/>
                    <a:gd name="T11" fmla="*/ 6 h 157"/>
                    <a:gd name="T12" fmla="*/ 4 w 9"/>
                    <a:gd name="T13" fmla="*/ 7 h 157"/>
                    <a:gd name="T14" fmla="*/ 14 w 9"/>
                    <a:gd name="T15" fmla="*/ 8 h 157"/>
                    <a:gd name="T16" fmla="*/ 14 w 9"/>
                    <a:gd name="T17" fmla="*/ 10 h 157"/>
                    <a:gd name="T18" fmla="*/ 4 w 9"/>
                    <a:gd name="T19" fmla="*/ 11 h 157"/>
                    <a:gd name="T20" fmla="*/ 4 w 9"/>
                    <a:gd name="T21" fmla="*/ 11 h 157"/>
                    <a:gd name="T22" fmla="*/ 14 w 9"/>
                    <a:gd name="T23" fmla="*/ 13 h 157"/>
                    <a:gd name="T24" fmla="*/ 14 w 9"/>
                    <a:gd name="T25" fmla="*/ 14 h 157"/>
                    <a:gd name="T26" fmla="*/ 14 w 9"/>
                    <a:gd name="T27" fmla="*/ 15 h 157"/>
                    <a:gd name="T28" fmla="*/ 14 w 9"/>
                    <a:gd name="T29" fmla="*/ 16 h 157"/>
                    <a:gd name="T30" fmla="*/ 0 w 9"/>
                    <a:gd name="T31" fmla="*/ 16 h 157"/>
                    <a:gd name="T32" fmla="*/ 14 w 9"/>
                    <a:gd name="T33" fmla="*/ 17 h 15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9"/>
                    <a:gd name="T52" fmla="*/ 0 h 157"/>
                    <a:gd name="T53" fmla="*/ 9 w 9"/>
                    <a:gd name="T54" fmla="*/ 157 h 15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9" h="157">
                      <a:moveTo>
                        <a:pt x="4" y="0"/>
                      </a:moveTo>
                      <a:lnTo>
                        <a:pt x="0" y="15"/>
                      </a:lnTo>
                      <a:lnTo>
                        <a:pt x="4" y="29"/>
                      </a:lnTo>
                      <a:lnTo>
                        <a:pt x="9" y="38"/>
                      </a:lnTo>
                      <a:lnTo>
                        <a:pt x="4" y="48"/>
                      </a:lnTo>
                      <a:lnTo>
                        <a:pt x="0" y="57"/>
                      </a:lnTo>
                      <a:lnTo>
                        <a:pt x="4" y="67"/>
                      </a:lnTo>
                      <a:lnTo>
                        <a:pt x="9" y="77"/>
                      </a:lnTo>
                      <a:lnTo>
                        <a:pt x="9" y="91"/>
                      </a:lnTo>
                      <a:lnTo>
                        <a:pt x="4" y="105"/>
                      </a:lnTo>
                      <a:lnTo>
                        <a:pt x="4" y="115"/>
                      </a:lnTo>
                      <a:lnTo>
                        <a:pt x="9" y="124"/>
                      </a:lnTo>
                      <a:lnTo>
                        <a:pt x="9" y="134"/>
                      </a:lnTo>
                      <a:lnTo>
                        <a:pt x="9" y="143"/>
                      </a:lnTo>
                      <a:lnTo>
                        <a:pt x="9" y="153"/>
                      </a:lnTo>
                      <a:lnTo>
                        <a:pt x="0" y="153"/>
                      </a:lnTo>
                      <a:lnTo>
                        <a:pt x="9" y="157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650" name="Freeform 1030"/>
                <p:cNvSpPr>
                  <a:spLocks/>
                </p:cNvSpPr>
                <p:nvPr/>
              </p:nvSpPr>
              <p:spPr bwMode="auto">
                <a:xfrm rot="-1000159">
                  <a:off x="3564" y="2916"/>
                  <a:ext cx="16" cy="106"/>
                </a:xfrm>
                <a:custGeom>
                  <a:avLst/>
                  <a:gdLst>
                    <a:gd name="T0" fmla="*/ 0 w 17"/>
                    <a:gd name="T1" fmla="*/ 0 h 167"/>
                    <a:gd name="T2" fmla="*/ 0 w 17"/>
                    <a:gd name="T3" fmla="*/ 3 h 167"/>
                    <a:gd name="T4" fmla="*/ 0 w 17"/>
                    <a:gd name="T5" fmla="*/ 3 h 167"/>
                    <a:gd name="T6" fmla="*/ 8 w 17"/>
                    <a:gd name="T7" fmla="*/ 4 h 167"/>
                    <a:gd name="T8" fmla="*/ 8 w 17"/>
                    <a:gd name="T9" fmla="*/ 5 h 167"/>
                    <a:gd name="T10" fmla="*/ 8 w 17"/>
                    <a:gd name="T11" fmla="*/ 6 h 167"/>
                    <a:gd name="T12" fmla="*/ 8 w 17"/>
                    <a:gd name="T13" fmla="*/ 7 h 167"/>
                    <a:gd name="T14" fmla="*/ 8 w 17"/>
                    <a:gd name="T15" fmla="*/ 8 h 167"/>
                    <a:gd name="T16" fmla="*/ 8 w 17"/>
                    <a:gd name="T17" fmla="*/ 10 h 167"/>
                    <a:gd name="T18" fmla="*/ 8 w 17"/>
                    <a:gd name="T19" fmla="*/ 10 h 167"/>
                    <a:gd name="T20" fmla="*/ 8 w 17"/>
                    <a:gd name="T21" fmla="*/ 11 h 167"/>
                    <a:gd name="T22" fmla="*/ 8 w 17"/>
                    <a:gd name="T23" fmla="*/ 13 h 167"/>
                    <a:gd name="T24" fmla="*/ 12 w 17"/>
                    <a:gd name="T25" fmla="*/ 14 h 167"/>
                    <a:gd name="T26" fmla="*/ 12 w 17"/>
                    <a:gd name="T27" fmla="*/ 15 h 167"/>
                    <a:gd name="T28" fmla="*/ 8 w 17"/>
                    <a:gd name="T29" fmla="*/ 16 h 167"/>
                    <a:gd name="T30" fmla="*/ 8 w 17"/>
                    <a:gd name="T31" fmla="*/ 17 h 167"/>
                    <a:gd name="T32" fmla="*/ 8 w 17"/>
                    <a:gd name="T33" fmla="*/ 17 h 16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7"/>
                    <a:gd name="T52" fmla="*/ 0 h 167"/>
                    <a:gd name="T53" fmla="*/ 17 w 17"/>
                    <a:gd name="T54" fmla="*/ 167 h 16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7" h="167">
                      <a:moveTo>
                        <a:pt x="0" y="0"/>
                      </a:moveTo>
                      <a:lnTo>
                        <a:pt x="0" y="24"/>
                      </a:lnTo>
                      <a:lnTo>
                        <a:pt x="0" y="33"/>
                      </a:lnTo>
                      <a:lnTo>
                        <a:pt x="8" y="38"/>
                      </a:lnTo>
                      <a:lnTo>
                        <a:pt x="13" y="48"/>
                      </a:lnTo>
                      <a:lnTo>
                        <a:pt x="8" y="62"/>
                      </a:lnTo>
                      <a:lnTo>
                        <a:pt x="8" y="72"/>
                      </a:lnTo>
                      <a:lnTo>
                        <a:pt x="13" y="81"/>
                      </a:lnTo>
                      <a:lnTo>
                        <a:pt x="13" y="91"/>
                      </a:lnTo>
                      <a:lnTo>
                        <a:pt x="13" y="100"/>
                      </a:lnTo>
                      <a:lnTo>
                        <a:pt x="13" y="110"/>
                      </a:lnTo>
                      <a:lnTo>
                        <a:pt x="13" y="124"/>
                      </a:lnTo>
                      <a:lnTo>
                        <a:pt x="17" y="133"/>
                      </a:lnTo>
                      <a:lnTo>
                        <a:pt x="17" y="143"/>
                      </a:lnTo>
                      <a:lnTo>
                        <a:pt x="13" y="152"/>
                      </a:lnTo>
                      <a:lnTo>
                        <a:pt x="13" y="162"/>
                      </a:lnTo>
                      <a:lnTo>
                        <a:pt x="13" y="167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651" name="Oval 1031"/>
                <p:cNvSpPr>
                  <a:spLocks noChangeArrowheads="1"/>
                </p:cNvSpPr>
                <p:nvPr/>
              </p:nvSpPr>
              <p:spPr bwMode="auto">
                <a:xfrm rot="-1000159">
                  <a:off x="3459" y="2909"/>
                  <a:ext cx="46" cy="29"/>
                </a:xfrm>
                <a:prstGeom prst="ellipse">
                  <a:avLst/>
                </a:prstGeom>
                <a:solidFill>
                  <a:srgbClr val="FF0000"/>
                </a:solidFill>
                <a:ln w="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652" name="Freeform 1032"/>
                <p:cNvSpPr>
                  <a:spLocks/>
                </p:cNvSpPr>
                <p:nvPr/>
              </p:nvSpPr>
              <p:spPr bwMode="auto">
                <a:xfrm rot="-1000159">
                  <a:off x="3483" y="2938"/>
                  <a:ext cx="8" cy="100"/>
                </a:xfrm>
                <a:custGeom>
                  <a:avLst/>
                  <a:gdLst>
                    <a:gd name="T0" fmla="*/ 4 w 8"/>
                    <a:gd name="T1" fmla="*/ 0 h 157"/>
                    <a:gd name="T2" fmla="*/ 0 w 8"/>
                    <a:gd name="T3" fmla="*/ 2 h 157"/>
                    <a:gd name="T4" fmla="*/ 4 w 8"/>
                    <a:gd name="T5" fmla="*/ 3 h 157"/>
                    <a:gd name="T6" fmla="*/ 8 w 8"/>
                    <a:gd name="T7" fmla="*/ 4 h 157"/>
                    <a:gd name="T8" fmla="*/ 4 w 8"/>
                    <a:gd name="T9" fmla="*/ 5 h 157"/>
                    <a:gd name="T10" fmla="*/ 0 w 8"/>
                    <a:gd name="T11" fmla="*/ 6 h 157"/>
                    <a:gd name="T12" fmla="*/ 4 w 8"/>
                    <a:gd name="T13" fmla="*/ 7 h 157"/>
                    <a:gd name="T14" fmla="*/ 8 w 8"/>
                    <a:gd name="T15" fmla="*/ 8 h 157"/>
                    <a:gd name="T16" fmla="*/ 8 w 8"/>
                    <a:gd name="T17" fmla="*/ 10 h 157"/>
                    <a:gd name="T18" fmla="*/ 4 w 8"/>
                    <a:gd name="T19" fmla="*/ 11 h 157"/>
                    <a:gd name="T20" fmla="*/ 4 w 8"/>
                    <a:gd name="T21" fmla="*/ 11 h 157"/>
                    <a:gd name="T22" fmla="*/ 8 w 8"/>
                    <a:gd name="T23" fmla="*/ 13 h 157"/>
                    <a:gd name="T24" fmla="*/ 8 w 8"/>
                    <a:gd name="T25" fmla="*/ 14 h 157"/>
                    <a:gd name="T26" fmla="*/ 8 w 8"/>
                    <a:gd name="T27" fmla="*/ 15 h 157"/>
                    <a:gd name="T28" fmla="*/ 8 w 8"/>
                    <a:gd name="T29" fmla="*/ 16 h 157"/>
                    <a:gd name="T30" fmla="*/ 0 w 8"/>
                    <a:gd name="T31" fmla="*/ 16 h 157"/>
                    <a:gd name="T32" fmla="*/ 8 w 8"/>
                    <a:gd name="T33" fmla="*/ 17 h 15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8"/>
                    <a:gd name="T52" fmla="*/ 0 h 157"/>
                    <a:gd name="T53" fmla="*/ 8 w 8"/>
                    <a:gd name="T54" fmla="*/ 157 h 15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8" h="157">
                      <a:moveTo>
                        <a:pt x="4" y="0"/>
                      </a:moveTo>
                      <a:lnTo>
                        <a:pt x="0" y="15"/>
                      </a:lnTo>
                      <a:lnTo>
                        <a:pt x="4" y="29"/>
                      </a:lnTo>
                      <a:lnTo>
                        <a:pt x="8" y="38"/>
                      </a:lnTo>
                      <a:lnTo>
                        <a:pt x="4" y="48"/>
                      </a:lnTo>
                      <a:lnTo>
                        <a:pt x="0" y="57"/>
                      </a:lnTo>
                      <a:lnTo>
                        <a:pt x="4" y="67"/>
                      </a:lnTo>
                      <a:lnTo>
                        <a:pt x="8" y="77"/>
                      </a:lnTo>
                      <a:lnTo>
                        <a:pt x="8" y="91"/>
                      </a:lnTo>
                      <a:lnTo>
                        <a:pt x="4" y="105"/>
                      </a:lnTo>
                      <a:lnTo>
                        <a:pt x="4" y="115"/>
                      </a:lnTo>
                      <a:lnTo>
                        <a:pt x="8" y="124"/>
                      </a:lnTo>
                      <a:lnTo>
                        <a:pt x="8" y="134"/>
                      </a:lnTo>
                      <a:lnTo>
                        <a:pt x="8" y="143"/>
                      </a:lnTo>
                      <a:lnTo>
                        <a:pt x="8" y="153"/>
                      </a:lnTo>
                      <a:lnTo>
                        <a:pt x="0" y="153"/>
                      </a:lnTo>
                      <a:lnTo>
                        <a:pt x="8" y="157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653" name="Freeform 1033"/>
                <p:cNvSpPr>
                  <a:spLocks/>
                </p:cNvSpPr>
                <p:nvPr/>
              </p:nvSpPr>
              <p:spPr bwMode="auto">
                <a:xfrm rot="-1000159">
                  <a:off x="3511" y="2931"/>
                  <a:ext cx="18" cy="106"/>
                </a:xfrm>
                <a:custGeom>
                  <a:avLst/>
                  <a:gdLst>
                    <a:gd name="T0" fmla="*/ 0 w 18"/>
                    <a:gd name="T1" fmla="*/ 0 h 167"/>
                    <a:gd name="T2" fmla="*/ 0 w 18"/>
                    <a:gd name="T3" fmla="*/ 3 h 167"/>
                    <a:gd name="T4" fmla="*/ 0 w 18"/>
                    <a:gd name="T5" fmla="*/ 3 h 167"/>
                    <a:gd name="T6" fmla="*/ 9 w 18"/>
                    <a:gd name="T7" fmla="*/ 4 h 167"/>
                    <a:gd name="T8" fmla="*/ 13 w 18"/>
                    <a:gd name="T9" fmla="*/ 5 h 167"/>
                    <a:gd name="T10" fmla="*/ 9 w 18"/>
                    <a:gd name="T11" fmla="*/ 6 h 167"/>
                    <a:gd name="T12" fmla="*/ 9 w 18"/>
                    <a:gd name="T13" fmla="*/ 7 h 167"/>
                    <a:gd name="T14" fmla="*/ 13 w 18"/>
                    <a:gd name="T15" fmla="*/ 8 h 167"/>
                    <a:gd name="T16" fmla="*/ 13 w 18"/>
                    <a:gd name="T17" fmla="*/ 10 h 167"/>
                    <a:gd name="T18" fmla="*/ 13 w 18"/>
                    <a:gd name="T19" fmla="*/ 10 h 167"/>
                    <a:gd name="T20" fmla="*/ 13 w 18"/>
                    <a:gd name="T21" fmla="*/ 11 h 167"/>
                    <a:gd name="T22" fmla="*/ 13 w 18"/>
                    <a:gd name="T23" fmla="*/ 13 h 167"/>
                    <a:gd name="T24" fmla="*/ 18 w 18"/>
                    <a:gd name="T25" fmla="*/ 14 h 167"/>
                    <a:gd name="T26" fmla="*/ 18 w 18"/>
                    <a:gd name="T27" fmla="*/ 15 h 167"/>
                    <a:gd name="T28" fmla="*/ 13 w 18"/>
                    <a:gd name="T29" fmla="*/ 16 h 167"/>
                    <a:gd name="T30" fmla="*/ 13 w 18"/>
                    <a:gd name="T31" fmla="*/ 17 h 167"/>
                    <a:gd name="T32" fmla="*/ 13 w 18"/>
                    <a:gd name="T33" fmla="*/ 17 h 16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8"/>
                    <a:gd name="T52" fmla="*/ 0 h 167"/>
                    <a:gd name="T53" fmla="*/ 18 w 18"/>
                    <a:gd name="T54" fmla="*/ 167 h 16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8" h="167">
                      <a:moveTo>
                        <a:pt x="0" y="0"/>
                      </a:moveTo>
                      <a:lnTo>
                        <a:pt x="0" y="24"/>
                      </a:lnTo>
                      <a:lnTo>
                        <a:pt x="0" y="33"/>
                      </a:lnTo>
                      <a:lnTo>
                        <a:pt x="9" y="38"/>
                      </a:lnTo>
                      <a:lnTo>
                        <a:pt x="13" y="48"/>
                      </a:lnTo>
                      <a:lnTo>
                        <a:pt x="9" y="62"/>
                      </a:lnTo>
                      <a:lnTo>
                        <a:pt x="9" y="72"/>
                      </a:lnTo>
                      <a:lnTo>
                        <a:pt x="13" y="81"/>
                      </a:lnTo>
                      <a:lnTo>
                        <a:pt x="13" y="91"/>
                      </a:lnTo>
                      <a:lnTo>
                        <a:pt x="13" y="100"/>
                      </a:lnTo>
                      <a:lnTo>
                        <a:pt x="13" y="110"/>
                      </a:lnTo>
                      <a:lnTo>
                        <a:pt x="13" y="124"/>
                      </a:lnTo>
                      <a:lnTo>
                        <a:pt x="18" y="133"/>
                      </a:lnTo>
                      <a:lnTo>
                        <a:pt x="18" y="143"/>
                      </a:lnTo>
                      <a:lnTo>
                        <a:pt x="13" y="152"/>
                      </a:lnTo>
                      <a:lnTo>
                        <a:pt x="13" y="162"/>
                      </a:lnTo>
                      <a:lnTo>
                        <a:pt x="13" y="167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654" name="Freeform 1034"/>
                <p:cNvSpPr>
                  <a:spLocks/>
                </p:cNvSpPr>
                <p:nvPr/>
              </p:nvSpPr>
              <p:spPr bwMode="auto">
                <a:xfrm rot="-1000159">
                  <a:off x="3600" y="2957"/>
                  <a:ext cx="9" cy="100"/>
                </a:xfrm>
                <a:custGeom>
                  <a:avLst/>
                  <a:gdLst>
                    <a:gd name="T0" fmla="*/ 5 w 9"/>
                    <a:gd name="T1" fmla="*/ 17 h 157"/>
                    <a:gd name="T2" fmla="*/ 0 w 9"/>
                    <a:gd name="T3" fmla="*/ 15 h 157"/>
                    <a:gd name="T4" fmla="*/ 5 w 9"/>
                    <a:gd name="T5" fmla="*/ 13 h 157"/>
                    <a:gd name="T6" fmla="*/ 9 w 9"/>
                    <a:gd name="T7" fmla="*/ 13 h 157"/>
                    <a:gd name="T8" fmla="*/ 5 w 9"/>
                    <a:gd name="T9" fmla="*/ 11 h 157"/>
                    <a:gd name="T10" fmla="*/ 0 w 9"/>
                    <a:gd name="T11" fmla="*/ 11 h 157"/>
                    <a:gd name="T12" fmla="*/ 5 w 9"/>
                    <a:gd name="T13" fmla="*/ 10 h 157"/>
                    <a:gd name="T14" fmla="*/ 9 w 9"/>
                    <a:gd name="T15" fmla="*/ 8 h 157"/>
                    <a:gd name="T16" fmla="*/ 9 w 9"/>
                    <a:gd name="T17" fmla="*/ 7 h 157"/>
                    <a:gd name="T18" fmla="*/ 5 w 9"/>
                    <a:gd name="T19" fmla="*/ 6 h 157"/>
                    <a:gd name="T20" fmla="*/ 5 w 9"/>
                    <a:gd name="T21" fmla="*/ 4 h 157"/>
                    <a:gd name="T22" fmla="*/ 9 w 9"/>
                    <a:gd name="T23" fmla="*/ 4 h 157"/>
                    <a:gd name="T24" fmla="*/ 9 w 9"/>
                    <a:gd name="T25" fmla="*/ 3 h 157"/>
                    <a:gd name="T26" fmla="*/ 9 w 9"/>
                    <a:gd name="T27" fmla="*/ 2 h 157"/>
                    <a:gd name="T28" fmla="*/ 9 w 9"/>
                    <a:gd name="T29" fmla="*/ 1 h 157"/>
                    <a:gd name="T30" fmla="*/ 0 w 9"/>
                    <a:gd name="T31" fmla="*/ 1 h 157"/>
                    <a:gd name="T32" fmla="*/ 9 w 9"/>
                    <a:gd name="T33" fmla="*/ 0 h 15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9"/>
                    <a:gd name="T52" fmla="*/ 0 h 157"/>
                    <a:gd name="T53" fmla="*/ 9 w 9"/>
                    <a:gd name="T54" fmla="*/ 157 h 15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9" h="157">
                      <a:moveTo>
                        <a:pt x="5" y="157"/>
                      </a:moveTo>
                      <a:lnTo>
                        <a:pt x="0" y="143"/>
                      </a:lnTo>
                      <a:lnTo>
                        <a:pt x="5" y="129"/>
                      </a:lnTo>
                      <a:lnTo>
                        <a:pt x="9" y="119"/>
                      </a:lnTo>
                      <a:lnTo>
                        <a:pt x="5" y="110"/>
                      </a:lnTo>
                      <a:lnTo>
                        <a:pt x="0" y="100"/>
                      </a:lnTo>
                      <a:lnTo>
                        <a:pt x="5" y="91"/>
                      </a:lnTo>
                      <a:lnTo>
                        <a:pt x="9" y="81"/>
                      </a:lnTo>
                      <a:lnTo>
                        <a:pt x="9" y="67"/>
                      </a:lnTo>
                      <a:lnTo>
                        <a:pt x="5" y="53"/>
                      </a:lnTo>
                      <a:lnTo>
                        <a:pt x="5" y="43"/>
                      </a:lnTo>
                      <a:lnTo>
                        <a:pt x="9" y="34"/>
                      </a:lnTo>
                      <a:lnTo>
                        <a:pt x="9" y="24"/>
                      </a:lnTo>
                      <a:lnTo>
                        <a:pt x="9" y="15"/>
                      </a:lnTo>
                      <a:lnTo>
                        <a:pt x="9" y="5"/>
                      </a:lnTo>
                      <a:lnTo>
                        <a:pt x="0" y="5"/>
                      </a:lnTo>
                      <a:lnTo>
                        <a:pt x="9" y="0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655" name="Oval 1035"/>
                <p:cNvSpPr>
                  <a:spLocks noChangeArrowheads="1"/>
                </p:cNvSpPr>
                <p:nvPr/>
              </p:nvSpPr>
              <p:spPr bwMode="auto">
                <a:xfrm rot="-1000159">
                  <a:off x="3562" y="3062"/>
                  <a:ext cx="44" cy="30"/>
                </a:xfrm>
                <a:prstGeom prst="ellipse">
                  <a:avLst/>
                </a:prstGeom>
                <a:solidFill>
                  <a:srgbClr val="FF0000"/>
                </a:solidFill>
                <a:ln w="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656" name="Freeform 1036"/>
                <p:cNvSpPr>
                  <a:spLocks/>
                </p:cNvSpPr>
                <p:nvPr/>
              </p:nvSpPr>
              <p:spPr bwMode="auto">
                <a:xfrm rot="-1000159">
                  <a:off x="3548" y="2972"/>
                  <a:ext cx="10" cy="100"/>
                </a:xfrm>
                <a:custGeom>
                  <a:avLst/>
                  <a:gdLst>
                    <a:gd name="T0" fmla="*/ 4 w 9"/>
                    <a:gd name="T1" fmla="*/ 17 h 157"/>
                    <a:gd name="T2" fmla="*/ 0 w 9"/>
                    <a:gd name="T3" fmla="*/ 15 h 157"/>
                    <a:gd name="T4" fmla="*/ 4 w 9"/>
                    <a:gd name="T5" fmla="*/ 13 h 157"/>
                    <a:gd name="T6" fmla="*/ 14 w 9"/>
                    <a:gd name="T7" fmla="*/ 13 h 157"/>
                    <a:gd name="T8" fmla="*/ 4 w 9"/>
                    <a:gd name="T9" fmla="*/ 11 h 157"/>
                    <a:gd name="T10" fmla="*/ 0 w 9"/>
                    <a:gd name="T11" fmla="*/ 11 h 157"/>
                    <a:gd name="T12" fmla="*/ 4 w 9"/>
                    <a:gd name="T13" fmla="*/ 10 h 157"/>
                    <a:gd name="T14" fmla="*/ 14 w 9"/>
                    <a:gd name="T15" fmla="*/ 8 h 157"/>
                    <a:gd name="T16" fmla="*/ 14 w 9"/>
                    <a:gd name="T17" fmla="*/ 7 h 157"/>
                    <a:gd name="T18" fmla="*/ 4 w 9"/>
                    <a:gd name="T19" fmla="*/ 6 h 157"/>
                    <a:gd name="T20" fmla="*/ 4 w 9"/>
                    <a:gd name="T21" fmla="*/ 4 h 157"/>
                    <a:gd name="T22" fmla="*/ 14 w 9"/>
                    <a:gd name="T23" fmla="*/ 4 h 157"/>
                    <a:gd name="T24" fmla="*/ 14 w 9"/>
                    <a:gd name="T25" fmla="*/ 3 h 157"/>
                    <a:gd name="T26" fmla="*/ 14 w 9"/>
                    <a:gd name="T27" fmla="*/ 2 h 157"/>
                    <a:gd name="T28" fmla="*/ 14 w 9"/>
                    <a:gd name="T29" fmla="*/ 1 h 157"/>
                    <a:gd name="T30" fmla="*/ 0 w 9"/>
                    <a:gd name="T31" fmla="*/ 1 h 157"/>
                    <a:gd name="T32" fmla="*/ 14 w 9"/>
                    <a:gd name="T33" fmla="*/ 0 h 15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9"/>
                    <a:gd name="T52" fmla="*/ 0 h 157"/>
                    <a:gd name="T53" fmla="*/ 9 w 9"/>
                    <a:gd name="T54" fmla="*/ 157 h 15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9" h="157">
                      <a:moveTo>
                        <a:pt x="4" y="157"/>
                      </a:moveTo>
                      <a:lnTo>
                        <a:pt x="0" y="143"/>
                      </a:lnTo>
                      <a:lnTo>
                        <a:pt x="4" y="129"/>
                      </a:lnTo>
                      <a:lnTo>
                        <a:pt x="9" y="119"/>
                      </a:lnTo>
                      <a:lnTo>
                        <a:pt x="4" y="110"/>
                      </a:lnTo>
                      <a:lnTo>
                        <a:pt x="0" y="100"/>
                      </a:lnTo>
                      <a:lnTo>
                        <a:pt x="4" y="91"/>
                      </a:lnTo>
                      <a:lnTo>
                        <a:pt x="9" y="81"/>
                      </a:lnTo>
                      <a:lnTo>
                        <a:pt x="9" y="67"/>
                      </a:lnTo>
                      <a:lnTo>
                        <a:pt x="4" y="53"/>
                      </a:lnTo>
                      <a:lnTo>
                        <a:pt x="4" y="43"/>
                      </a:lnTo>
                      <a:lnTo>
                        <a:pt x="9" y="34"/>
                      </a:lnTo>
                      <a:lnTo>
                        <a:pt x="9" y="24"/>
                      </a:lnTo>
                      <a:lnTo>
                        <a:pt x="9" y="15"/>
                      </a:lnTo>
                      <a:lnTo>
                        <a:pt x="9" y="5"/>
                      </a:lnTo>
                      <a:lnTo>
                        <a:pt x="0" y="5"/>
                      </a:lnTo>
                      <a:lnTo>
                        <a:pt x="9" y="0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657" name="Freeform 1037"/>
                <p:cNvSpPr>
                  <a:spLocks/>
                </p:cNvSpPr>
                <p:nvPr/>
              </p:nvSpPr>
              <p:spPr bwMode="auto">
                <a:xfrm rot="-1000159">
                  <a:off x="3575" y="2954"/>
                  <a:ext cx="16" cy="106"/>
                </a:xfrm>
                <a:custGeom>
                  <a:avLst/>
                  <a:gdLst>
                    <a:gd name="T0" fmla="*/ 0 w 17"/>
                    <a:gd name="T1" fmla="*/ 17 h 167"/>
                    <a:gd name="T2" fmla="*/ 0 w 17"/>
                    <a:gd name="T3" fmla="*/ 15 h 167"/>
                    <a:gd name="T4" fmla="*/ 0 w 17"/>
                    <a:gd name="T5" fmla="*/ 14 h 167"/>
                    <a:gd name="T6" fmla="*/ 8 w 17"/>
                    <a:gd name="T7" fmla="*/ 13 h 167"/>
                    <a:gd name="T8" fmla="*/ 8 w 17"/>
                    <a:gd name="T9" fmla="*/ 12 h 167"/>
                    <a:gd name="T10" fmla="*/ 8 w 17"/>
                    <a:gd name="T11" fmla="*/ 11 h 167"/>
                    <a:gd name="T12" fmla="*/ 8 w 17"/>
                    <a:gd name="T13" fmla="*/ 10 h 167"/>
                    <a:gd name="T14" fmla="*/ 8 w 17"/>
                    <a:gd name="T15" fmla="*/ 9 h 167"/>
                    <a:gd name="T16" fmla="*/ 8 w 17"/>
                    <a:gd name="T17" fmla="*/ 8 h 167"/>
                    <a:gd name="T18" fmla="*/ 8 w 17"/>
                    <a:gd name="T19" fmla="*/ 7 h 167"/>
                    <a:gd name="T20" fmla="*/ 8 w 17"/>
                    <a:gd name="T21" fmla="*/ 6 h 167"/>
                    <a:gd name="T22" fmla="*/ 8 w 17"/>
                    <a:gd name="T23" fmla="*/ 4 h 167"/>
                    <a:gd name="T24" fmla="*/ 12 w 17"/>
                    <a:gd name="T25" fmla="*/ 3 h 167"/>
                    <a:gd name="T26" fmla="*/ 12 w 17"/>
                    <a:gd name="T27" fmla="*/ 3 h 167"/>
                    <a:gd name="T28" fmla="*/ 8 w 17"/>
                    <a:gd name="T29" fmla="*/ 2 h 167"/>
                    <a:gd name="T30" fmla="*/ 8 w 17"/>
                    <a:gd name="T31" fmla="*/ 1 h 167"/>
                    <a:gd name="T32" fmla="*/ 8 w 17"/>
                    <a:gd name="T33" fmla="*/ 0 h 16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7"/>
                    <a:gd name="T52" fmla="*/ 0 h 167"/>
                    <a:gd name="T53" fmla="*/ 17 w 17"/>
                    <a:gd name="T54" fmla="*/ 167 h 16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7" h="167">
                      <a:moveTo>
                        <a:pt x="0" y="167"/>
                      </a:moveTo>
                      <a:lnTo>
                        <a:pt x="0" y="143"/>
                      </a:lnTo>
                      <a:lnTo>
                        <a:pt x="0" y="133"/>
                      </a:lnTo>
                      <a:lnTo>
                        <a:pt x="8" y="129"/>
                      </a:lnTo>
                      <a:lnTo>
                        <a:pt x="13" y="119"/>
                      </a:lnTo>
                      <a:lnTo>
                        <a:pt x="8" y="105"/>
                      </a:lnTo>
                      <a:lnTo>
                        <a:pt x="8" y="95"/>
                      </a:lnTo>
                      <a:lnTo>
                        <a:pt x="13" y="86"/>
                      </a:lnTo>
                      <a:lnTo>
                        <a:pt x="13" y="76"/>
                      </a:lnTo>
                      <a:lnTo>
                        <a:pt x="13" y="67"/>
                      </a:lnTo>
                      <a:lnTo>
                        <a:pt x="13" y="57"/>
                      </a:lnTo>
                      <a:lnTo>
                        <a:pt x="13" y="43"/>
                      </a:lnTo>
                      <a:lnTo>
                        <a:pt x="17" y="33"/>
                      </a:lnTo>
                      <a:lnTo>
                        <a:pt x="17" y="24"/>
                      </a:lnTo>
                      <a:lnTo>
                        <a:pt x="13" y="14"/>
                      </a:lnTo>
                      <a:lnTo>
                        <a:pt x="13" y="5"/>
                      </a:lnTo>
                      <a:lnTo>
                        <a:pt x="13" y="0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658" name="Oval 1038"/>
                <p:cNvSpPr>
                  <a:spLocks noChangeArrowheads="1"/>
                </p:cNvSpPr>
                <p:nvPr/>
              </p:nvSpPr>
              <p:spPr bwMode="auto">
                <a:xfrm rot="-1000159">
                  <a:off x="3510" y="3078"/>
                  <a:ext cx="46" cy="30"/>
                </a:xfrm>
                <a:prstGeom prst="ellipse">
                  <a:avLst/>
                </a:prstGeom>
                <a:solidFill>
                  <a:srgbClr val="FF0000"/>
                </a:solidFill>
                <a:ln w="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659" name="Freeform 1039"/>
                <p:cNvSpPr>
                  <a:spLocks/>
                </p:cNvSpPr>
                <p:nvPr/>
              </p:nvSpPr>
              <p:spPr bwMode="auto">
                <a:xfrm rot="-1000159">
                  <a:off x="3497" y="2988"/>
                  <a:ext cx="8" cy="100"/>
                </a:xfrm>
                <a:custGeom>
                  <a:avLst/>
                  <a:gdLst>
                    <a:gd name="T0" fmla="*/ 4 w 8"/>
                    <a:gd name="T1" fmla="*/ 17 h 157"/>
                    <a:gd name="T2" fmla="*/ 0 w 8"/>
                    <a:gd name="T3" fmla="*/ 15 h 157"/>
                    <a:gd name="T4" fmla="*/ 4 w 8"/>
                    <a:gd name="T5" fmla="*/ 13 h 157"/>
                    <a:gd name="T6" fmla="*/ 8 w 8"/>
                    <a:gd name="T7" fmla="*/ 13 h 157"/>
                    <a:gd name="T8" fmla="*/ 4 w 8"/>
                    <a:gd name="T9" fmla="*/ 11 h 157"/>
                    <a:gd name="T10" fmla="*/ 0 w 8"/>
                    <a:gd name="T11" fmla="*/ 11 h 157"/>
                    <a:gd name="T12" fmla="*/ 4 w 8"/>
                    <a:gd name="T13" fmla="*/ 10 h 157"/>
                    <a:gd name="T14" fmla="*/ 8 w 8"/>
                    <a:gd name="T15" fmla="*/ 8 h 157"/>
                    <a:gd name="T16" fmla="*/ 8 w 8"/>
                    <a:gd name="T17" fmla="*/ 7 h 157"/>
                    <a:gd name="T18" fmla="*/ 4 w 8"/>
                    <a:gd name="T19" fmla="*/ 6 h 157"/>
                    <a:gd name="T20" fmla="*/ 4 w 8"/>
                    <a:gd name="T21" fmla="*/ 4 h 157"/>
                    <a:gd name="T22" fmla="*/ 8 w 8"/>
                    <a:gd name="T23" fmla="*/ 4 h 157"/>
                    <a:gd name="T24" fmla="*/ 8 w 8"/>
                    <a:gd name="T25" fmla="*/ 3 h 157"/>
                    <a:gd name="T26" fmla="*/ 8 w 8"/>
                    <a:gd name="T27" fmla="*/ 2 h 157"/>
                    <a:gd name="T28" fmla="*/ 8 w 8"/>
                    <a:gd name="T29" fmla="*/ 1 h 157"/>
                    <a:gd name="T30" fmla="*/ 0 w 8"/>
                    <a:gd name="T31" fmla="*/ 1 h 157"/>
                    <a:gd name="T32" fmla="*/ 8 w 8"/>
                    <a:gd name="T33" fmla="*/ 0 h 15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8"/>
                    <a:gd name="T52" fmla="*/ 0 h 157"/>
                    <a:gd name="T53" fmla="*/ 8 w 8"/>
                    <a:gd name="T54" fmla="*/ 157 h 15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8" h="157">
                      <a:moveTo>
                        <a:pt x="4" y="157"/>
                      </a:moveTo>
                      <a:lnTo>
                        <a:pt x="0" y="143"/>
                      </a:lnTo>
                      <a:lnTo>
                        <a:pt x="4" y="129"/>
                      </a:lnTo>
                      <a:lnTo>
                        <a:pt x="8" y="119"/>
                      </a:lnTo>
                      <a:lnTo>
                        <a:pt x="4" y="110"/>
                      </a:lnTo>
                      <a:lnTo>
                        <a:pt x="0" y="100"/>
                      </a:lnTo>
                      <a:lnTo>
                        <a:pt x="4" y="91"/>
                      </a:lnTo>
                      <a:lnTo>
                        <a:pt x="8" y="81"/>
                      </a:lnTo>
                      <a:lnTo>
                        <a:pt x="8" y="67"/>
                      </a:lnTo>
                      <a:lnTo>
                        <a:pt x="4" y="53"/>
                      </a:lnTo>
                      <a:lnTo>
                        <a:pt x="4" y="43"/>
                      </a:lnTo>
                      <a:lnTo>
                        <a:pt x="8" y="34"/>
                      </a:lnTo>
                      <a:lnTo>
                        <a:pt x="8" y="24"/>
                      </a:lnTo>
                      <a:lnTo>
                        <a:pt x="8" y="15"/>
                      </a:lnTo>
                      <a:lnTo>
                        <a:pt x="8" y="5"/>
                      </a:lnTo>
                      <a:lnTo>
                        <a:pt x="0" y="5"/>
                      </a:lnTo>
                      <a:lnTo>
                        <a:pt x="8" y="0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660" name="Freeform 1040"/>
                <p:cNvSpPr>
                  <a:spLocks/>
                </p:cNvSpPr>
                <p:nvPr/>
              </p:nvSpPr>
              <p:spPr bwMode="auto">
                <a:xfrm rot="-1000159">
                  <a:off x="3522" y="2969"/>
                  <a:ext cx="18" cy="106"/>
                </a:xfrm>
                <a:custGeom>
                  <a:avLst/>
                  <a:gdLst>
                    <a:gd name="T0" fmla="*/ 0 w 18"/>
                    <a:gd name="T1" fmla="*/ 17 h 167"/>
                    <a:gd name="T2" fmla="*/ 0 w 18"/>
                    <a:gd name="T3" fmla="*/ 15 h 167"/>
                    <a:gd name="T4" fmla="*/ 0 w 18"/>
                    <a:gd name="T5" fmla="*/ 14 h 167"/>
                    <a:gd name="T6" fmla="*/ 9 w 18"/>
                    <a:gd name="T7" fmla="*/ 13 h 167"/>
                    <a:gd name="T8" fmla="*/ 13 w 18"/>
                    <a:gd name="T9" fmla="*/ 12 h 167"/>
                    <a:gd name="T10" fmla="*/ 9 w 18"/>
                    <a:gd name="T11" fmla="*/ 11 h 167"/>
                    <a:gd name="T12" fmla="*/ 9 w 18"/>
                    <a:gd name="T13" fmla="*/ 10 h 167"/>
                    <a:gd name="T14" fmla="*/ 13 w 18"/>
                    <a:gd name="T15" fmla="*/ 9 h 167"/>
                    <a:gd name="T16" fmla="*/ 13 w 18"/>
                    <a:gd name="T17" fmla="*/ 8 h 167"/>
                    <a:gd name="T18" fmla="*/ 13 w 18"/>
                    <a:gd name="T19" fmla="*/ 7 h 167"/>
                    <a:gd name="T20" fmla="*/ 13 w 18"/>
                    <a:gd name="T21" fmla="*/ 6 h 167"/>
                    <a:gd name="T22" fmla="*/ 13 w 18"/>
                    <a:gd name="T23" fmla="*/ 4 h 167"/>
                    <a:gd name="T24" fmla="*/ 18 w 18"/>
                    <a:gd name="T25" fmla="*/ 3 h 167"/>
                    <a:gd name="T26" fmla="*/ 18 w 18"/>
                    <a:gd name="T27" fmla="*/ 3 h 167"/>
                    <a:gd name="T28" fmla="*/ 13 w 18"/>
                    <a:gd name="T29" fmla="*/ 2 h 167"/>
                    <a:gd name="T30" fmla="*/ 13 w 18"/>
                    <a:gd name="T31" fmla="*/ 1 h 167"/>
                    <a:gd name="T32" fmla="*/ 13 w 18"/>
                    <a:gd name="T33" fmla="*/ 0 h 16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8"/>
                    <a:gd name="T52" fmla="*/ 0 h 167"/>
                    <a:gd name="T53" fmla="*/ 18 w 18"/>
                    <a:gd name="T54" fmla="*/ 167 h 16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8" h="167">
                      <a:moveTo>
                        <a:pt x="0" y="167"/>
                      </a:moveTo>
                      <a:lnTo>
                        <a:pt x="0" y="143"/>
                      </a:lnTo>
                      <a:lnTo>
                        <a:pt x="0" y="133"/>
                      </a:lnTo>
                      <a:lnTo>
                        <a:pt x="9" y="129"/>
                      </a:lnTo>
                      <a:lnTo>
                        <a:pt x="13" y="119"/>
                      </a:lnTo>
                      <a:lnTo>
                        <a:pt x="9" y="105"/>
                      </a:lnTo>
                      <a:lnTo>
                        <a:pt x="9" y="95"/>
                      </a:lnTo>
                      <a:lnTo>
                        <a:pt x="13" y="86"/>
                      </a:lnTo>
                      <a:lnTo>
                        <a:pt x="13" y="76"/>
                      </a:lnTo>
                      <a:lnTo>
                        <a:pt x="13" y="67"/>
                      </a:lnTo>
                      <a:lnTo>
                        <a:pt x="13" y="57"/>
                      </a:lnTo>
                      <a:lnTo>
                        <a:pt x="13" y="43"/>
                      </a:lnTo>
                      <a:lnTo>
                        <a:pt x="18" y="33"/>
                      </a:lnTo>
                      <a:lnTo>
                        <a:pt x="18" y="24"/>
                      </a:lnTo>
                      <a:lnTo>
                        <a:pt x="13" y="14"/>
                      </a:lnTo>
                      <a:lnTo>
                        <a:pt x="13" y="5"/>
                      </a:lnTo>
                      <a:lnTo>
                        <a:pt x="13" y="0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grpSp>
            <p:nvGrpSpPr>
              <p:cNvPr id="8627" name="Group 1041"/>
              <p:cNvGrpSpPr>
                <a:grpSpLocks/>
              </p:cNvGrpSpPr>
              <p:nvPr/>
            </p:nvGrpSpPr>
            <p:grpSpPr bwMode="auto">
              <a:xfrm rot="466295">
                <a:off x="3627" y="2840"/>
                <a:ext cx="192" cy="233"/>
                <a:chOff x="3627" y="2828"/>
                <a:chExt cx="192" cy="233"/>
              </a:xfrm>
            </p:grpSpPr>
            <p:sp>
              <p:nvSpPr>
                <p:cNvPr id="8628" name="Freeform 1042"/>
                <p:cNvSpPr>
                  <a:spLocks/>
                </p:cNvSpPr>
                <p:nvPr/>
              </p:nvSpPr>
              <p:spPr bwMode="auto">
                <a:xfrm rot="-1000159">
                  <a:off x="3744" y="2857"/>
                  <a:ext cx="8" cy="99"/>
                </a:xfrm>
                <a:custGeom>
                  <a:avLst/>
                  <a:gdLst>
                    <a:gd name="T0" fmla="*/ 4 w 8"/>
                    <a:gd name="T1" fmla="*/ 0 h 157"/>
                    <a:gd name="T2" fmla="*/ 0 w 8"/>
                    <a:gd name="T3" fmla="*/ 2 h 157"/>
                    <a:gd name="T4" fmla="*/ 4 w 8"/>
                    <a:gd name="T5" fmla="*/ 3 h 157"/>
                    <a:gd name="T6" fmla="*/ 8 w 8"/>
                    <a:gd name="T7" fmla="*/ 4 h 157"/>
                    <a:gd name="T8" fmla="*/ 4 w 8"/>
                    <a:gd name="T9" fmla="*/ 5 h 157"/>
                    <a:gd name="T10" fmla="*/ 0 w 8"/>
                    <a:gd name="T11" fmla="*/ 6 h 157"/>
                    <a:gd name="T12" fmla="*/ 4 w 8"/>
                    <a:gd name="T13" fmla="*/ 6 h 157"/>
                    <a:gd name="T14" fmla="*/ 8 w 8"/>
                    <a:gd name="T15" fmla="*/ 8 h 157"/>
                    <a:gd name="T16" fmla="*/ 8 w 8"/>
                    <a:gd name="T17" fmla="*/ 9 h 157"/>
                    <a:gd name="T18" fmla="*/ 4 w 8"/>
                    <a:gd name="T19" fmla="*/ 10 h 157"/>
                    <a:gd name="T20" fmla="*/ 4 w 8"/>
                    <a:gd name="T21" fmla="*/ 11 h 157"/>
                    <a:gd name="T22" fmla="*/ 8 w 8"/>
                    <a:gd name="T23" fmla="*/ 13 h 157"/>
                    <a:gd name="T24" fmla="*/ 8 w 8"/>
                    <a:gd name="T25" fmla="*/ 13 h 157"/>
                    <a:gd name="T26" fmla="*/ 8 w 8"/>
                    <a:gd name="T27" fmla="*/ 15 h 157"/>
                    <a:gd name="T28" fmla="*/ 8 w 8"/>
                    <a:gd name="T29" fmla="*/ 15 h 157"/>
                    <a:gd name="T30" fmla="*/ 0 w 8"/>
                    <a:gd name="T31" fmla="*/ 15 h 157"/>
                    <a:gd name="T32" fmla="*/ 8 w 8"/>
                    <a:gd name="T33" fmla="*/ 16 h 15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8"/>
                    <a:gd name="T52" fmla="*/ 0 h 157"/>
                    <a:gd name="T53" fmla="*/ 8 w 8"/>
                    <a:gd name="T54" fmla="*/ 157 h 15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8" h="157">
                      <a:moveTo>
                        <a:pt x="4" y="0"/>
                      </a:moveTo>
                      <a:lnTo>
                        <a:pt x="0" y="14"/>
                      </a:lnTo>
                      <a:lnTo>
                        <a:pt x="4" y="28"/>
                      </a:lnTo>
                      <a:lnTo>
                        <a:pt x="8" y="38"/>
                      </a:lnTo>
                      <a:lnTo>
                        <a:pt x="4" y="47"/>
                      </a:lnTo>
                      <a:lnTo>
                        <a:pt x="0" y="57"/>
                      </a:lnTo>
                      <a:lnTo>
                        <a:pt x="4" y="66"/>
                      </a:lnTo>
                      <a:lnTo>
                        <a:pt x="8" y="76"/>
                      </a:lnTo>
                      <a:lnTo>
                        <a:pt x="8" y="90"/>
                      </a:lnTo>
                      <a:lnTo>
                        <a:pt x="4" y="104"/>
                      </a:lnTo>
                      <a:lnTo>
                        <a:pt x="4" y="114"/>
                      </a:lnTo>
                      <a:lnTo>
                        <a:pt x="8" y="123"/>
                      </a:lnTo>
                      <a:lnTo>
                        <a:pt x="8" y="133"/>
                      </a:lnTo>
                      <a:lnTo>
                        <a:pt x="8" y="142"/>
                      </a:lnTo>
                      <a:lnTo>
                        <a:pt x="8" y="152"/>
                      </a:lnTo>
                      <a:lnTo>
                        <a:pt x="0" y="152"/>
                      </a:lnTo>
                      <a:lnTo>
                        <a:pt x="8" y="157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629" name="Freeform 1043"/>
                <p:cNvSpPr>
                  <a:spLocks/>
                </p:cNvSpPr>
                <p:nvPr/>
              </p:nvSpPr>
              <p:spPr bwMode="auto">
                <a:xfrm rot="-1000159">
                  <a:off x="3774" y="2849"/>
                  <a:ext cx="16" cy="106"/>
                </a:xfrm>
                <a:custGeom>
                  <a:avLst/>
                  <a:gdLst>
                    <a:gd name="T0" fmla="*/ 0 w 17"/>
                    <a:gd name="T1" fmla="*/ 0 h 167"/>
                    <a:gd name="T2" fmla="*/ 0 w 17"/>
                    <a:gd name="T3" fmla="*/ 3 h 167"/>
                    <a:gd name="T4" fmla="*/ 0 w 17"/>
                    <a:gd name="T5" fmla="*/ 4 h 167"/>
                    <a:gd name="T6" fmla="*/ 8 w 17"/>
                    <a:gd name="T7" fmla="*/ 4 h 167"/>
                    <a:gd name="T8" fmla="*/ 8 w 17"/>
                    <a:gd name="T9" fmla="*/ 5 h 167"/>
                    <a:gd name="T10" fmla="*/ 8 w 17"/>
                    <a:gd name="T11" fmla="*/ 6 h 167"/>
                    <a:gd name="T12" fmla="*/ 8 w 17"/>
                    <a:gd name="T13" fmla="*/ 7 h 167"/>
                    <a:gd name="T14" fmla="*/ 8 w 17"/>
                    <a:gd name="T15" fmla="*/ 8 h 167"/>
                    <a:gd name="T16" fmla="*/ 8 w 17"/>
                    <a:gd name="T17" fmla="*/ 10 h 167"/>
                    <a:gd name="T18" fmla="*/ 8 w 17"/>
                    <a:gd name="T19" fmla="*/ 10 h 167"/>
                    <a:gd name="T20" fmla="*/ 8 w 17"/>
                    <a:gd name="T21" fmla="*/ 11 h 167"/>
                    <a:gd name="T22" fmla="*/ 8 w 17"/>
                    <a:gd name="T23" fmla="*/ 13 h 167"/>
                    <a:gd name="T24" fmla="*/ 12 w 17"/>
                    <a:gd name="T25" fmla="*/ 14 h 167"/>
                    <a:gd name="T26" fmla="*/ 12 w 17"/>
                    <a:gd name="T27" fmla="*/ 15 h 167"/>
                    <a:gd name="T28" fmla="*/ 8 w 17"/>
                    <a:gd name="T29" fmla="*/ 16 h 167"/>
                    <a:gd name="T30" fmla="*/ 8 w 17"/>
                    <a:gd name="T31" fmla="*/ 17 h 167"/>
                    <a:gd name="T32" fmla="*/ 8 w 17"/>
                    <a:gd name="T33" fmla="*/ 17 h 16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7"/>
                    <a:gd name="T52" fmla="*/ 0 h 167"/>
                    <a:gd name="T53" fmla="*/ 17 w 17"/>
                    <a:gd name="T54" fmla="*/ 167 h 16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7" h="167">
                      <a:moveTo>
                        <a:pt x="0" y="0"/>
                      </a:moveTo>
                      <a:lnTo>
                        <a:pt x="0" y="24"/>
                      </a:lnTo>
                      <a:lnTo>
                        <a:pt x="0" y="34"/>
                      </a:lnTo>
                      <a:lnTo>
                        <a:pt x="8" y="38"/>
                      </a:lnTo>
                      <a:lnTo>
                        <a:pt x="12" y="48"/>
                      </a:lnTo>
                      <a:lnTo>
                        <a:pt x="8" y="62"/>
                      </a:lnTo>
                      <a:lnTo>
                        <a:pt x="8" y="72"/>
                      </a:lnTo>
                      <a:lnTo>
                        <a:pt x="12" y="81"/>
                      </a:lnTo>
                      <a:lnTo>
                        <a:pt x="12" y="91"/>
                      </a:lnTo>
                      <a:lnTo>
                        <a:pt x="12" y="100"/>
                      </a:lnTo>
                      <a:lnTo>
                        <a:pt x="12" y="110"/>
                      </a:lnTo>
                      <a:lnTo>
                        <a:pt x="12" y="124"/>
                      </a:lnTo>
                      <a:lnTo>
                        <a:pt x="17" y="134"/>
                      </a:lnTo>
                      <a:lnTo>
                        <a:pt x="17" y="143"/>
                      </a:lnTo>
                      <a:lnTo>
                        <a:pt x="12" y="153"/>
                      </a:lnTo>
                      <a:lnTo>
                        <a:pt x="12" y="162"/>
                      </a:lnTo>
                      <a:lnTo>
                        <a:pt x="12" y="167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630" name="Freeform 1044"/>
                <p:cNvSpPr>
                  <a:spLocks/>
                </p:cNvSpPr>
                <p:nvPr/>
              </p:nvSpPr>
              <p:spPr bwMode="auto">
                <a:xfrm rot="-1000159">
                  <a:off x="3693" y="2873"/>
                  <a:ext cx="8" cy="99"/>
                </a:xfrm>
                <a:custGeom>
                  <a:avLst/>
                  <a:gdLst>
                    <a:gd name="T0" fmla="*/ 4 w 9"/>
                    <a:gd name="T1" fmla="*/ 0 h 157"/>
                    <a:gd name="T2" fmla="*/ 0 w 9"/>
                    <a:gd name="T3" fmla="*/ 2 h 157"/>
                    <a:gd name="T4" fmla="*/ 4 w 9"/>
                    <a:gd name="T5" fmla="*/ 3 h 157"/>
                    <a:gd name="T6" fmla="*/ 4 w 9"/>
                    <a:gd name="T7" fmla="*/ 4 h 157"/>
                    <a:gd name="T8" fmla="*/ 4 w 9"/>
                    <a:gd name="T9" fmla="*/ 5 h 157"/>
                    <a:gd name="T10" fmla="*/ 0 w 9"/>
                    <a:gd name="T11" fmla="*/ 6 h 157"/>
                    <a:gd name="T12" fmla="*/ 4 w 9"/>
                    <a:gd name="T13" fmla="*/ 6 h 157"/>
                    <a:gd name="T14" fmla="*/ 4 w 9"/>
                    <a:gd name="T15" fmla="*/ 8 h 157"/>
                    <a:gd name="T16" fmla="*/ 4 w 9"/>
                    <a:gd name="T17" fmla="*/ 9 h 157"/>
                    <a:gd name="T18" fmla="*/ 4 w 9"/>
                    <a:gd name="T19" fmla="*/ 10 h 157"/>
                    <a:gd name="T20" fmla="*/ 4 w 9"/>
                    <a:gd name="T21" fmla="*/ 11 h 157"/>
                    <a:gd name="T22" fmla="*/ 4 w 9"/>
                    <a:gd name="T23" fmla="*/ 13 h 157"/>
                    <a:gd name="T24" fmla="*/ 4 w 9"/>
                    <a:gd name="T25" fmla="*/ 13 h 157"/>
                    <a:gd name="T26" fmla="*/ 4 w 9"/>
                    <a:gd name="T27" fmla="*/ 15 h 157"/>
                    <a:gd name="T28" fmla="*/ 4 w 9"/>
                    <a:gd name="T29" fmla="*/ 15 h 157"/>
                    <a:gd name="T30" fmla="*/ 0 w 9"/>
                    <a:gd name="T31" fmla="*/ 15 h 157"/>
                    <a:gd name="T32" fmla="*/ 4 w 9"/>
                    <a:gd name="T33" fmla="*/ 16 h 15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9"/>
                    <a:gd name="T52" fmla="*/ 0 h 157"/>
                    <a:gd name="T53" fmla="*/ 9 w 9"/>
                    <a:gd name="T54" fmla="*/ 157 h 15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9" h="157">
                      <a:moveTo>
                        <a:pt x="5" y="0"/>
                      </a:moveTo>
                      <a:lnTo>
                        <a:pt x="0" y="14"/>
                      </a:lnTo>
                      <a:lnTo>
                        <a:pt x="5" y="28"/>
                      </a:lnTo>
                      <a:lnTo>
                        <a:pt x="9" y="38"/>
                      </a:lnTo>
                      <a:lnTo>
                        <a:pt x="5" y="47"/>
                      </a:lnTo>
                      <a:lnTo>
                        <a:pt x="0" y="57"/>
                      </a:lnTo>
                      <a:lnTo>
                        <a:pt x="5" y="66"/>
                      </a:lnTo>
                      <a:lnTo>
                        <a:pt x="9" y="76"/>
                      </a:lnTo>
                      <a:lnTo>
                        <a:pt x="9" y="90"/>
                      </a:lnTo>
                      <a:lnTo>
                        <a:pt x="5" y="104"/>
                      </a:lnTo>
                      <a:lnTo>
                        <a:pt x="5" y="114"/>
                      </a:lnTo>
                      <a:lnTo>
                        <a:pt x="9" y="123"/>
                      </a:lnTo>
                      <a:lnTo>
                        <a:pt x="9" y="133"/>
                      </a:lnTo>
                      <a:lnTo>
                        <a:pt x="9" y="142"/>
                      </a:lnTo>
                      <a:lnTo>
                        <a:pt x="9" y="152"/>
                      </a:lnTo>
                      <a:lnTo>
                        <a:pt x="0" y="152"/>
                      </a:lnTo>
                      <a:lnTo>
                        <a:pt x="9" y="157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631" name="Freeform 1045"/>
                <p:cNvSpPr>
                  <a:spLocks/>
                </p:cNvSpPr>
                <p:nvPr/>
              </p:nvSpPr>
              <p:spPr bwMode="auto">
                <a:xfrm rot="-1000159">
                  <a:off x="3722" y="2865"/>
                  <a:ext cx="17" cy="106"/>
                </a:xfrm>
                <a:custGeom>
                  <a:avLst/>
                  <a:gdLst>
                    <a:gd name="T0" fmla="*/ 0 w 17"/>
                    <a:gd name="T1" fmla="*/ 0 h 167"/>
                    <a:gd name="T2" fmla="*/ 0 w 17"/>
                    <a:gd name="T3" fmla="*/ 3 h 167"/>
                    <a:gd name="T4" fmla="*/ 0 w 17"/>
                    <a:gd name="T5" fmla="*/ 4 h 167"/>
                    <a:gd name="T6" fmla="*/ 9 w 17"/>
                    <a:gd name="T7" fmla="*/ 4 h 167"/>
                    <a:gd name="T8" fmla="*/ 13 w 17"/>
                    <a:gd name="T9" fmla="*/ 5 h 167"/>
                    <a:gd name="T10" fmla="*/ 9 w 17"/>
                    <a:gd name="T11" fmla="*/ 6 h 167"/>
                    <a:gd name="T12" fmla="*/ 9 w 17"/>
                    <a:gd name="T13" fmla="*/ 7 h 167"/>
                    <a:gd name="T14" fmla="*/ 13 w 17"/>
                    <a:gd name="T15" fmla="*/ 8 h 167"/>
                    <a:gd name="T16" fmla="*/ 13 w 17"/>
                    <a:gd name="T17" fmla="*/ 10 h 167"/>
                    <a:gd name="T18" fmla="*/ 13 w 17"/>
                    <a:gd name="T19" fmla="*/ 10 h 167"/>
                    <a:gd name="T20" fmla="*/ 13 w 17"/>
                    <a:gd name="T21" fmla="*/ 11 h 167"/>
                    <a:gd name="T22" fmla="*/ 13 w 17"/>
                    <a:gd name="T23" fmla="*/ 13 h 167"/>
                    <a:gd name="T24" fmla="*/ 17 w 17"/>
                    <a:gd name="T25" fmla="*/ 14 h 167"/>
                    <a:gd name="T26" fmla="*/ 17 w 17"/>
                    <a:gd name="T27" fmla="*/ 15 h 167"/>
                    <a:gd name="T28" fmla="*/ 13 w 17"/>
                    <a:gd name="T29" fmla="*/ 16 h 167"/>
                    <a:gd name="T30" fmla="*/ 13 w 17"/>
                    <a:gd name="T31" fmla="*/ 17 h 167"/>
                    <a:gd name="T32" fmla="*/ 13 w 17"/>
                    <a:gd name="T33" fmla="*/ 17 h 16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7"/>
                    <a:gd name="T52" fmla="*/ 0 h 167"/>
                    <a:gd name="T53" fmla="*/ 17 w 17"/>
                    <a:gd name="T54" fmla="*/ 167 h 16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7" h="167">
                      <a:moveTo>
                        <a:pt x="0" y="0"/>
                      </a:moveTo>
                      <a:lnTo>
                        <a:pt x="0" y="24"/>
                      </a:lnTo>
                      <a:lnTo>
                        <a:pt x="0" y="34"/>
                      </a:lnTo>
                      <a:lnTo>
                        <a:pt x="9" y="38"/>
                      </a:lnTo>
                      <a:lnTo>
                        <a:pt x="13" y="48"/>
                      </a:lnTo>
                      <a:lnTo>
                        <a:pt x="9" y="62"/>
                      </a:lnTo>
                      <a:lnTo>
                        <a:pt x="9" y="72"/>
                      </a:lnTo>
                      <a:lnTo>
                        <a:pt x="13" y="81"/>
                      </a:lnTo>
                      <a:lnTo>
                        <a:pt x="13" y="91"/>
                      </a:lnTo>
                      <a:lnTo>
                        <a:pt x="13" y="100"/>
                      </a:lnTo>
                      <a:lnTo>
                        <a:pt x="13" y="110"/>
                      </a:lnTo>
                      <a:lnTo>
                        <a:pt x="13" y="124"/>
                      </a:lnTo>
                      <a:lnTo>
                        <a:pt x="17" y="134"/>
                      </a:lnTo>
                      <a:lnTo>
                        <a:pt x="17" y="143"/>
                      </a:lnTo>
                      <a:lnTo>
                        <a:pt x="13" y="153"/>
                      </a:lnTo>
                      <a:lnTo>
                        <a:pt x="13" y="162"/>
                      </a:lnTo>
                      <a:lnTo>
                        <a:pt x="13" y="167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632" name="Freeform 1046"/>
                <p:cNvSpPr>
                  <a:spLocks/>
                </p:cNvSpPr>
                <p:nvPr/>
              </p:nvSpPr>
              <p:spPr bwMode="auto">
                <a:xfrm rot="-1000159">
                  <a:off x="3638" y="2891"/>
                  <a:ext cx="8" cy="100"/>
                </a:xfrm>
                <a:custGeom>
                  <a:avLst/>
                  <a:gdLst>
                    <a:gd name="T0" fmla="*/ 4 w 8"/>
                    <a:gd name="T1" fmla="*/ 0 h 157"/>
                    <a:gd name="T2" fmla="*/ 0 w 8"/>
                    <a:gd name="T3" fmla="*/ 2 h 157"/>
                    <a:gd name="T4" fmla="*/ 4 w 8"/>
                    <a:gd name="T5" fmla="*/ 3 h 157"/>
                    <a:gd name="T6" fmla="*/ 8 w 8"/>
                    <a:gd name="T7" fmla="*/ 4 h 157"/>
                    <a:gd name="T8" fmla="*/ 4 w 8"/>
                    <a:gd name="T9" fmla="*/ 5 h 157"/>
                    <a:gd name="T10" fmla="*/ 0 w 8"/>
                    <a:gd name="T11" fmla="*/ 6 h 157"/>
                    <a:gd name="T12" fmla="*/ 4 w 8"/>
                    <a:gd name="T13" fmla="*/ 7 h 157"/>
                    <a:gd name="T14" fmla="*/ 8 w 8"/>
                    <a:gd name="T15" fmla="*/ 8 h 157"/>
                    <a:gd name="T16" fmla="*/ 8 w 8"/>
                    <a:gd name="T17" fmla="*/ 10 h 157"/>
                    <a:gd name="T18" fmla="*/ 4 w 8"/>
                    <a:gd name="T19" fmla="*/ 11 h 157"/>
                    <a:gd name="T20" fmla="*/ 4 w 8"/>
                    <a:gd name="T21" fmla="*/ 11 h 157"/>
                    <a:gd name="T22" fmla="*/ 8 w 8"/>
                    <a:gd name="T23" fmla="*/ 13 h 157"/>
                    <a:gd name="T24" fmla="*/ 8 w 8"/>
                    <a:gd name="T25" fmla="*/ 14 h 157"/>
                    <a:gd name="T26" fmla="*/ 8 w 8"/>
                    <a:gd name="T27" fmla="*/ 15 h 157"/>
                    <a:gd name="T28" fmla="*/ 8 w 8"/>
                    <a:gd name="T29" fmla="*/ 16 h 157"/>
                    <a:gd name="T30" fmla="*/ 0 w 8"/>
                    <a:gd name="T31" fmla="*/ 16 h 157"/>
                    <a:gd name="T32" fmla="*/ 8 w 8"/>
                    <a:gd name="T33" fmla="*/ 17 h 15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8"/>
                    <a:gd name="T52" fmla="*/ 0 h 157"/>
                    <a:gd name="T53" fmla="*/ 8 w 8"/>
                    <a:gd name="T54" fmla="*/ 157 h 15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8" h="157">
                      <a:moveTo>
                        <a:pt x="4" y="0"/>
                      </a:moveTo>
                      <a:lnTo>
                        <a:pt x="0" y="15"/>
                      </a:lnTo>
                      <a:lnTo>
                        <a:pt x="4" y="29"/>
                      </a:lnTo>
                      <a:lnTo>
                        <a:pt x="8" y="38"/>
                      </a:lnTo>
                      <a:lnTo>
                        <a:pt x="4" y="48"/>
                      </a:lnTo>
                      <a:lnTo>
                        <a:pt x="0" y="57"/>
                      </a:lnTo>
                      <a:lnTo>
                        <a:pt x="4" y="67"/>
                      </a:lnTo>
                      <a:lnTo>
                        <a:pt x="8" y="77"/>
                      </a:lnTo>
                      <a:lnTo>
                        <a:pt x="8" y="91"/>
                      </a:lnTo>
                      <a:lnTo>
                        <a:pt x="4" y="105"/>
                      </a:lnTo>
                      <a:lnTo>
                        <a:pt x="4" y="115"/>
                      </a:lnTo>
                      <a:lnTo>
                        <a:pt x="8" y="124"/>
                      </a:lnTo>
                      <a:lnTo>
                        <a:pt x="8" y="134"/>
                      </a:lnTo>
                      <a:lnTo>
                        <a:pt x="8" y="143"/>
                      </a:lnTo>
                      <a:lnTo>
                        <a:pt x="8" y="153"/>
                      </a:lnTo>
                      <a:lnTo>
                        <a:pt x="0" y="153"/>
                      </a:lnTo>
                      <a:lnTo>
                        <a:pt x="8" y="157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633" name="Freeform 1047"/>
                <p:cNvSpPr>
                  <a:spLocks/>
                </p:cNvSpPr>
                <p:nvPr/>
              </p:nvSpPr>
              <p:spPr bwMode="auto">
                <a:xfrm rot="-1000159">
                  <a:off x="3668" y="2884"/>
                  <a:ext cx="16" cy="106"/>
                </a:xfrm>
                <a:custGeom>
                  <a:avLst/>
                  <a:gdLst>
                    <a:gd name="T0" fmla="*/ 0 w 17"/>
                    <a:gd name="T1" fmla="*/ 0 h 167"/>
                    <a:gd name="T2" fmla="*/ 0 w 17"/>
                    <a:gd name="T3" fmla="*/ 3 h 167"/>
                    <a:gd name="T4" fmla="*/ 0 w 17"/>
                    <a:gd name="T5" fmla="*/ 3 h 167"/>
                    <a:gd name="T6" fmla="*/ 8 w 17"/>
                    <a:gd name="T7" fmla="*/ 4 h 167"/>
                    <a:gd name="T8" fmla="*/ 8 w 17"/>
                    <a:gd name="T9" fmla="*/ 5 h 167"/>
                    <a:gd name="T10" fmla="*/ 8 w 17"/>
                    <a:gd name="T11" fmla="*/ 6 h 167"/>
                    <a:gd name="T12" fmla="*/ 8 w 17"/>
                    <a:gd name="T13" fmla="*/ 7 h 167"/>
                    <a:gd name="T14" fmla="*/ 8 w 17"/>
                    <a:gd name="T15" fmla="*/ 8 h 167"/>
                    <a:gd name="T16" fmla="*/ 8 w 17"/>
                    <a:gd name="T17" fmla="*/ 10 h 167"/>
                    <a:gd name="T18" fmla="*/ 8 w 17"/>
                    <a:gd name="T19" fmla="*/ 10 h 167"/>
                    <a:gd name="T20" fmla="*/ 8 w 17"/>
                    <a:gd name="T21" fmla="*/ 11 h 167"/>
                    <a:gd name="T22" fmla="*/ 8 w 17"/>
                    <a:gd name="T23" fmla="*/ 13 h 167"/>
                    <a:gd name="T24" fmla="*/ 12 w 17"/>
                    <a:gd name="T25" fmla="*/ 14 h 167"/>
                    <a:gd name="T26" fmla="*/ 12 w 17"/>
                    <a:gd name="T27" fmla="*/ 15 h 167"/>
                    <a:gd name="T28" fmla="*/ 8 w 17"/>
                    <a:gd name="T29" fmla="*/ 16 h 167"/>
                    <a:gd name="T30" fmla="*/ 8 w 17"/>
                    <a:gd name="T31" fmla="*/ 17 h 167"/>
                    <a:gd name="T32" fmla="*/ 8 w 17"/>
                    <a:gd name="T33" fmla="*/ 17 h 16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7"/>
                    <a:gd name="T52" fmla="*/ 0 h 167"/>
                    <a:gd name="T53" fmla="*/ 17 w 17"/>
                    <a:gd name="T54" fmla="*/ 167 h 16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7" h="167">
                      <a:moveTo>
                        <a:pt x="0" y="0"/>
                      </a:moveTo>
                      <a:lnTo>
                        <a:pt x="0" y="24"/>
                      </a:lnTo>
                      <a:lnTo>
                        <a:pt x="0" y="33"/>
                      </a:lnTo>
                      <a:lnTo>
                        <a:pt x="8" y="38"/>
                      </a:lnTo>
                      <a:lnTo>
                        <a:pt x="12" y="48"/>
                      </a:lnTo>
                      <a:lnTo>
                        <a:pt x="8" y="62"/>
                      </a:lnTo>
                      <a:lnTo>
                        <a:pt x="8" y="72"/>
                      </a:lnTo>
                      <a:lnTo>
                        <a:pt x="12" y="81"/>
                      </a:lnTo>
                      <a:lnTo>
                        <a:pt x="12" y="91"/>
                      </a:lnTo>
                      <a:lnTo>
                        <a:pt x="12" y="100"/>
                      </a:lnTo>
                      <a:lnTo>
                        <a:pt x="12" y="110"/>
                      </a:lnTo>
                      <a:lnTo>
                        <a:pt x="12" y="124"/>
                      </a:lnTo>
                      <a:lnTo>
                        <a:pt x="17" y="133"/>
                      </a:lnTo>
                      <a:lnTo>
                        <a:pt x="17" y="143"/>
                      </a:lnTo>
                      <a:lnTo>
                        <a:pt x="12" y="152"/>
                      </a:lnTo>
                      <a:lnTo>
                        <a:pt x="12" y="162"/>
                      </a:lnTo>
                      <a:lnTo>
                        <a:pt x="12" y="167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634" name="Oval 1048"/>
                <p:cNvSpPr>
                  <a:spLocks noChangeArrowheads="1"/>
                </p:cNvSpPr>
                <p:nvPr/>
              </p:nvSpPr>
              <p:spPr bwMode="auto">
                <a:xfrm rot="-1000159">
                  <a:off x="3775" y="3002"/>
                  <a:ext cx="44" cy="29"/>
                </a:xfrm>
                <a:prstGeom prst="ellipse">
                  <a:avLst/>
                </a:prstGeom>
                <a:solidFill>
                  <a:srgbClr val="FF0000"/>
                </a:solidFill>
                <a:ln w="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635" name="Freeform 1049"/>
                <p:cNvSpPr>
                  <a:spLocks/>
                </p:cNvSpPr>
                <p:nvPr/>
              </p:nvSpPr>
              <p:spPr bwMode="auto">
                <a:xfrm rot="-1000159">
                  <a:off x="3761" y="2912"/>
                  <a:ext cx="8" cy="100"/>
                </a:xfrm>
                <a:custGeom>
                  <a:avLst/>
                  <a:gdLst>
                    <a:gd name="T0" fmla="*/ 4 w 8"/>
                    <a:gd name="T1" fmla="*/ 17 h 157"/>
                    <a:gd name="T2" fmla="*/ 0 w 8"/>
                    <a:gd name="T3" fmla="*/ 15 h 157"/>
                    <a:gd name="T4" fmla="*/ 4 w 8"/>
                    <a:gd name="T5" fmla="*/ 13 h 157"/>
                    <a:gd name="T6" fmla="*/ 8 w 8"/>
                    <a:gd name="T7" fmla="*/ 13 h 157"/>
                    <a:gd name="T8" fmla="*/ 4 w 8"/>
                    <a:gd name="T9" fmla="*/ 11 h 157"/>
                    <a:gd name="T10" fmla="*/ 0 w 8"/>
                    <a:gd name="T11" fmla="*/ 11 h 157"/>
                    <a:gd name="T12" fmla="*/ 4 w 8"/>
                    <a:gd name="T13" fmla="*/ 10 h 157"/>
                    <a:gd name="T14" fmla="*/ 8 w 8"/>
                    <a:gd name="T15" fmla="*/ 8 h 157"/>
                    <a:gd name="T16" fmla="*/ 8 w 8"/>
                    <a:gd name="T17" fmla="*/ 7 h 157"/>
                    <a:gd name="T18" fmla="*/ 4 w 8"/>
                    <a:gd name="T19" fmla="*/ 5 h 157"/>
                    <a:gd name="T20" fmla="*/ 4 w 8"/>
                    <a:gd name="T21" fmla="*/ 4 h 157"/>
                    <a:gd name="T22" fmla="*/ 8 w 8"/>
                    <a:gd name="T23" fmla="*/ 3 h 157"/>
                    <a:gd name="T24" fmla="*/ 8 w 8"/>
                    <a:gd name="T25" fmla="*/ 3 h 157"/>
                    <a:gd name="T26" fmla="*/ 8 w 8"/>
                    <a:gd name="T27" fmla="*/ 2 h 157"/>
                    <a:gd name="T28" fmla="*/ 8 w 8"/>
                    <a:gd name="T29" fmla="*/ 1 h 157"/>
                    <a:gd name="T30" fmla="*/ 0 w 8"/>
                    <a:gd name="T31" fmla="*/ 1 h 157"/>
                    <a:gd name="T32" fmla="*/ 8 w 8"/>
                    <a:gd name="T33" fmla="*/ 0 h 15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8"/>
                    <a:gd name="T52" fmla="*/ 0 h 157"/>
                    <a:gd name="T53" fmla="*/ 8 w 8"/>
                    <a:gd name="T54" fmla="*/ 157 h 15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8" h="157">
                      <a:moveTo>
                        <a:pt x="4" y="157"/>
                      </a:moveTo>
                      <a:lnTo>
                        <a:pt x="0" y="143"/>
                      </a:lnTo>
                      <a:lnTo>
                        <a:pt x="4" y="129"/>
                      </a:lnTo>
                      <a:lnTo>
                        <a:pt x="8" y="119"/>
                      </a:lnTo>
                      <a:lnTo>
                        <a:pt x="4" y="110"/>
                      </a:lnTo>
                      <a:lnTo>
                        <a:pt x="0" y="100"/>
                      </a:lnTo>
                      <a:lnTo>
                        <a:pt x="4" y="91"/>
                      </a:lnTo>
                      <a:lnTo>
                        <a:pt x="8" y="81"/>
                      </a:lnTo>
                      <a:lnTo>
                        <a:pt x="8" y="67"/>
                      </a:lnTo>
                      <a:lnTo>
                        <a:pt x="4" y="52"/>
                      </a:lnTo>
                      <a:lnTo>
                        <a:pt x="4" y="43"/>
                      </a:lnTo>
                      <a:lnTo>
                        <a:pt x="8" y="33"/>
                      </a:lnTo>
                      <a:lnTo>
                        <a:pt x="8" y="24"/>
                      </a:lnTo>
                      <a:lnTo>
                        <a:pt x="8" y="14"/>
                      </a:lnTo>
                      <a:lnTo>
                        <a:pt x="8" y="5"/>
                      </a:lnTo>
                      <a:lnTo>
                        <a:pt x="0" y="5"/>
                      </a:lnTo>
                      <a:lnTo>
                        <a:pt x="8" y="0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636" name="Freeform 1050"/>
                <p:cNvSpPr>
                  <a:spLocks/>
                </p:cNvSpPr>
                <p:nvPr/>
              </p:nvSpPr>
              <p:spPr bwMode="auto">
                <a:xfrm rot="-1000159">
                  <a:off x="3788" y="2893"/>
                  <a:ext cx="16" cy="106"/>
                </a:xfrm>
                <a:custGeom>
                  <a:avLst/>
                  <a:gdLst>
                    <a:gd name="T0" fmla="*/ 0 w 17"/>
                    <a:gd name="T1" fmla="*/ 17 h 166"/>
                    <a:gd name="T2" fmla="*/ 0 w 17"/>
                    <a:gd name="T3" fmla="*/ 15 h 166"/>
                    <a:gd name="T4" fmla="*/ 0 w 17"/>
                    <a:gd name="T5" fmla="*/ 14 h 166"/>
                    <a:gd name="T6" fmla="*/ 8 w 17"/>
                    <a:gd name="T7" fmla="*/ 13 h 166"/>
                    <a:gd name="T8" fmla="*/ 8 w 17"/>
                    <a:gd name="T9" fmla="*/ 13 h 166"/>
                    <a:gd name="T10" fmla="*/ 8 w 17"/>
                    <a:gd name="T11" fmla="*/ 11 h 166"/>
                    <a:gd name="T12" fmla="*/ 8 w 17"/>
                    <a:gd name="T13" fmla="*/ 10 h 166"/>
                    <a:gd name="T14" fmla="*/ 8 w 17"/>
                    <a:gd name="T15" fmla="*/ 9 h 166"/>
                    <a:gd name="T16" fmla="*/ 8 w 17"/>
                    <a:gd name="T17" fmla="*/ 8 h 166"/>
                    <a:gd name="T18" fmla="*/ 8 w 17"/>
                    <a:gd name="T19" fmla="*/ 7 h 166"/>
                    <a:gd name="T20" fmla="*/ 8 w 17"/>
                    <a:gd name="T21" fmla="*/ 6 h 166"/>
                    <a:gd name="T22" fmla="*/ 8 w 17"/>
                    <a:gd name="T23" fmla="*/ 4 h 166"/>
                    <a:gd name="T24" fmla="*/ 12 w 17"/>
                    <a:gd name="T25" fmla="*/ 3 h 166"/>
                    <a:gd name="T26" fmla="*/ 12 w 17"/>
                    <a:gd name="T27" fmla="*/ 3 h 166"/>
                    <a:gd name="T28" fmla="*/ 8 w 17"/>
                    <a:gd name="T29" fmla="*/ 2 h 166"/>
                    <a:gd name="T30" fmla="*/ 8 w 17"/>
                    <a:gd name="T31" fmla="*/ 1 h 166"/>
                    <a:gd name="T32" fmla="*/ 8 w 17"/>
                    <a:gd name="T33" fmla="*/ 0 h 16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7"/>
                    <a:gd name="T52" fmla="*/ 0 h 166"/>
                    <a:gd name="T53" fmla="*/ 17 w 17"/>
                    <a:gd name="T54" fmla="*/ 166 h 16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7" h="166">
                      <a:moveTo>
                        <a:pt x="0" y="166"/>
                      </a:moveTo>
                      <a:lnTo>
                        <a:pt x="0" y="143"/>
                      </a:lnTo>
                      <a:lnTo>
                        <a:pt x="0" y="133"/>
                      </a:lnTo>
                      <a:lnTo>
                        <a:pt x="8" y="128"/>
                      </a:lnTo>
                      <a:lnTo>
                        <a:pt x="12" y="119"/>
                      </a:lnTo>
                      <a:lnTo>
                        <a:pt x="8" y="105"/>
                      </a:lnTo>
                      <a:lnTo>
                        <a:pt x="8" y="95"/>
                      </a:lnTo>
                      <a:lnTo>
                        <a:pt x="12" y="85"/>
                      </a:lnTo>
                      <a:lnTo>
                        <a:pt x="12" y="76"/>
                      </a:lnTo>
                      <a:lnTo>
                        <a:pt x="12" y="66"/>
                      </a:lnTo>
                      <a:lnTo>
                        <a:pt x="12" y="57"/>
                      </a:lnTo>
                      <a:lnTo>
                        <a:pt x="12" y="43"/>
                      </a:lnTo>
                      <a:lnTo>
                        <a:pt x="17" y="33"/>
                      </a:lnTo>
                      <a:lnTo>
                        <a:pt x="17" y="24"/>
                      </a:lnTo>
                      <a:lnTo>
                        <a:pt x="12" y="14"/>
                      </a:lnTo>
                      <a:lnTo>
                        <a:pt x="12" y="5"/>
                      </a:lnTo>
                      <a:lnTo>
                        <a:pt x="12" y="0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637" name="Oval 1051"/>
                <p:cNvSpPr>
                  <a:spLocks noChangeArrowheads="1"/>
                </p:cNvSpPr>
                <p:nvPr/>
              </p:nvSpPr>
              <p:spPr bwMode="auto">
                <a:xfrm rot="-1000159">
                  <a:off x="3722" y="3017"/>
                  <a:ext cx="45" cy="29"/>
                </a:xfrm>
                <a:prstGeom prst="ellipse">
                  <a:avLst/>
                </a:prstGeom>
                <a:solidFill>
                  <a:srgbClr val="FF0000"/>
                </a:solidFill>
                <a:ln w="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638" name="Freeform 1052"/>
                <p:cNvSpPr>
                  <a:spLocks/>
                </p:cNvSpPr>
                <p:nvPr/>
              </p:nvSpPr>
              <p:spPr bwMode="auto">
                <a:xfrm rot="-1000159">
                  <a:off x="3709" y="2927"/>
                  <a:ext cx="8" cy="100"/>
                </a:xfrm>
                <a:custGeom>
                  <a:avLst/>
                  <a:gdLst>
                    <a:gd name="T0" fmla="*/ 4 w 9"/>
                    <a:gd name="T1" fmla="*/ 17 h 157"/>
                    <a:gd name="T2" fmla="*/ 0 w 9"/>
                    <a:gd name="T3" fmla="*/ 15 h 157"/>
                    <a:gd name="T4" fmla="*/ 4 w 9"/>
                    <a:gd name="T5" fmla="*/ 13 h 157"/>
                    <a:gd name="T6" fmla="*/ 4 w 9"/>
                    <a:gd name="T7" fmla="*/ 13 h 157"/>
                    <a:gd name="T8" fmla="*/ 4 w 9"/>
                    <a:gd name="T9" fmla="*/ 11 h 157"/>
                    <a:gd name="T10" fmla="*/ 0 w 9"/>
                    <a:gd name="T11" fmla="*/ 11 h 157"/>
                    <a:gd name="T12" fmla="*/ 4 w 9"/>
                    <a:gd name="T13" fmla="*/ 10 h 157"/>
                    <a:gd name="T14" fmla="*/ 4 w 9"/>
                    <a:gd name="T15" fmla="*/ 8 h 157"/>
                    <a:gd name="T16" fmla="*/ 4 w 9"/>
                    <a:gd name="T17" fmla="*/ 7 h 157"/>
                    <a:gd name="T18" fmla="*/ 4 w 9"/>
                    <a:gd name="T19" fmla="*/ 5 h 157"/>
                    <a:gd name="T20" fmla="*/ 4 w 9"/>
                    <a:gd name="T21" fmla="*/ 4 h 157"/>
                    <a:gd name="T22" fmla="*/ 4 w 9"/>
                    <a:gd name="T23" fmla="*/ 3 h 157"/>
                    <a:gd name="T24" fmla="*/ 4 w 9"/>
                    <a:gd name="T25" fmla="*/ 3 h 157"/>
                    <a:gd name="T26" fmla="*/ 4 w 9"/>
                    <a:gd name="T27" fmla="*/ 2 h 157"/>
                    <a:gd name="T28" fmla="*/ 4 w 9"/>
                    <a:gd name="T29" fmla="*/ 1 h 157"/>
                    <a:gd name="T30" fmla="*/ 0 w 9"/>
                    <a:gd name="T31" fmla="*/ 1 h 157"/>
                    <a:gd name="T32" fmla="*/ 4 w 9"/>
                    <a:gd name="T33" fmla="*/ 0 h 15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9"/>
                    <a:gd name="T52" fmla="*/ 0 h 157"/>
                    <a:gd name="T53" fmla="*/ 9 w 9"/>
                    <a:gd name="T54" fmla="*/ 157 h 15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9" h="157">
                      <a:moveTo>
                        <a:pt x="5" y="157"/>
                      </a:moveTo>
                      <a:lnTo>
                        <a:pt x="0" y="143"/>
                      </a:lnTo>
                      <a:lnTo>
                        <a:pt x="5" y="129"/>
                      </a:lnTo>
                      <a:lnTo>
                        <a:pt x="9" y="119"/>
                      </a:lnTo>
                      <a:lnTo>
                        <a:pt x="5" y="110"/>
                      </a:lnTo>
                      <a:lnTo>
                        <a:pt x="0" y="100"/>
                      </a:lnTo>
                      <a:lnTo>
                        <a:pt x="5" y="91"/>
                      </a:lnTo>
                      <a:lnTo>
                        <a:pt x="9" y="81"/>
                      </a:lnTo>
                      <a:lnTo>
                        <a:pt x="9" y="67"/>
                      </a:lnTo>
                      <a:lnTo>
                        <a:pt x="5" y="52"/>
                      </a:lnTo>
                      <a:lnTo>
                        <a:pt x="5" y="43"/>
                      </a:lnTo>
                      <a:lnTo>
                        <a:pt x="9" y="33"/>
                      </a:lnTo>
                      <a:lnTo>
                        <a:pt x="9" y="24"/>
                      </a:lnTo>
                      <a:lnTo>
                        <a:pt x="9" y="14"/>
                      </a:lnTo>
                      <a:lnTo>
                        <a:pt x="9" y="5"/>
                      </a:lnTo>
                      <a:lnTo>
                        <a:pt x="0" y="5"/>
                      </a:lnTo>
                      <a:lnTo>
                        <a:pt x="9" y="0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639" name="Freeform 1053"/>
                <p:cNvSpPr>
                  <a:spLocks/>
                </p:cNvSpPr>
                <p:nvPr/>
              </p:nvSpPr>
              <p:spPr bwMode="auto">
                <a:xfrm rot="-1000159">
                  <a:off x="3735" y="2909"/>
                  <a:ext cx="17" cy="106"/>
                </a:xfrm>
                <a:custGeom>
                  <a:avLst/>
                  <a:gdLst>
                    <a:gd name="T0" fmla="*/ 0 w 17"/>
                    <a:gd name="T1" fmla="*/ 17 h 166"/>
                    <a:gd name="T2" fmla="*/ 0 w 17"/>
                    <a:gd name="T3" fmla="*/ 15 h 166"/>
                    <a:gd name="T4" fmla="*/ 0 w 17"/>
                    <a:gd name="T5" fmla="*/ 14 h 166"/>
                    <a:gd name="T6" fmla="*/ 9 w 17"/>
                    <a:gd name="T7" fmla="*/ 13 h 166"/>
                    <a:gd name="T8" fmla="*/ 13 w 17"/>
                    <a:gd name="T9" fmla="*/ 13 h 166"/>
                    <a:gd name="T10" fmla="*/ 9 w 17"/>
                    <a:gd name="T11" fmla="*/ 11 h 166"/>
                    <a:gd name="T12" fmla="*/ 9 w 17"/>
                    <a:gd name="T13" fmla="*/ 10 h 166"/>
                    <a:gd name="T14" fmla="*/ 13 w 17"/>
                    <a:gd name="T15" fmla="*/ 9 h 166"/>
                    <a:gd name="T16" fmla="*/ 13 w 17"/>
                    <a:gd name="T17" fmla="*/ 8 h 166"/>
                    <a:gd name="T18" fmla="*/ 13 w 17"/>
                    <a:gd name="T19" fmla="*/ 7 h 166"/>
                    <a:gd name="T20" fmla="*/ 13 w 17"/>
                    <a:gd name="T21" fmla="*/ 6 h 166"/>
                    <a:gd name="T22" fmla="*/ 13 w 17"/>
                    <a:gd name="T23" fmla="*/ 4 h 166"/>
                    <a:gd name="T24" fmla="*/ 17 w 17"/>
                    <a:gd name="T25" fmla="*/ 3 h 166"/>
                    <a:gd name="T26" fmla="*/ 17 w 17"/>
                    <a:gd name="T27" fmla="*/ 3 h 166"/>
                    <a:gd name="T28" fmla="*/ 13 w 17"/>
                    <a:gd name="T29" fmla="*/ 2 h 166"/>
                    <a:gd name="T30" fmla="*/ 13 w 17"/>
                    <a:gd name="T31" fmla="*/ 1 h 166"/>
                    <a:gd name="T32" fmla="*/ 13 w 17"/>
                    <a:gd name="T33" fmla="*/ 0 h 16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7"/>
                    <a:gd name="T52" fmla="*/ 0 h 166"/>
                    <a:gd name="T53" fmla="*/ 17 w 17"/>
                    <a:gd name="T54" fmla="*/ 166 h 16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7" h="166">
                      <a:moveTo>
                        <a:pt x="0" y="166"/>
                      </a:moveTo>
                      <a:lnTo>
                        <a:pt x="0" y="143"/>
                      </a:lnTo>
                      <a:lnTo>
                        <a:pt x="0" y="133"/>
                      </a:lnTo>
                      <a:lnTo>
                        <a:pt x="9" y="128"/>
                      </a:lnTo>
                      <a:lnTo>
                        <a:pt x="13" y="119"/>
                      </a:lnTo>
                      <a:lnTo>
                        <a:pt x="9" y="105"/>
                      </a:lnTo>
                      <a:lnTo>
                        <a:pt x="9" y="95"/>
                      </a:lnTo>
                      <a:lnTo>
                        <a:pt x="13" y="85"/>
                      </a:lnTo>
                      <a:lnTo>
                        <a:pt x="13" y="76"/>
                      </a:lnTo>
                      <a:lnTo>
                        <a:pt x="13" y="66"/>
                      </a:lnTo>
                      <a:lnTo>
                        <a:pt x="13" y="57"/>
                      </a:lnTo>
                      <a:lnTo>
                        <a:pt x="13" y="43"/>
                      </a:lnTo>
                      <a:lnTo>
                        <a:pt x="17" y="33"/>
                      </a:lnTo>
                      <a:lnTo>
                        <a:pt x="17" y="24"/>
                      </a:lnTo>
                      <a:lnTo>
                        <a:pt x="13" y="14"/>
                      </a:lnTo>
                      <a:lnTo>
                        <a:pt x="13" y="5"/>
                      </a:lnTo>
                      <a:lnTo>
                        <a:pt x="13" y="0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640" name="Oval 1054"/>
                <p:cNvSpPr>
                  <a:spLocks noChangeArrowheads="1"/>
                </p:cNvSpPr>
                <p:nvPr/>
              </p:nvSpPr>
              <p:spPr bwMode="auto">
                <a:xfrm rot="-1000159">
                  <a:off x="3666" y="3031"/>
                  <a:ext cx="45" cy="30"/>
                </a:xfrm>
                <a:prstGeom prst="ellipse">
                  <a:avLst/>
                </a:prstGeom>
                <a:solidFill>
                  <a:srgbClr val="FF0000"/>
                </a:solidFill>
                <a:ln w="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641" name="Freeform 1055"/>
                <p:cNvSpPr>
                  <a:spLocks/>
                </p:cNvSpPr>
                <p:nvPr/>
              </p:nvSpPr>
              <p:spPr bwMode="auto">
                <a:xfrm rot="-1000159">
                  <a:off x="3653" y="2941"/>
                  <a:ext cx="8" cy="100"/>
                </a:xfrm>
                <a:custGeom>
                  <a:avLst/>
                  <a:gdLst>
                    <a:gd name="T0" fmla="*/ 4 w 8"/>
                    <a:gd name="T1" fmla="*/ 17 h 157"/>
                    <a:gd name="T2" fmla="*/ 0 w 8"/>
                    <a:gd name="T3" fmla="*/ 15 h 157"/>
                    <a:gd name="T4" fmla="*/ 4 w 8"/>
                    <a:gd name="T5" fmla="*/ 13 h 157"/>
                    <a:gd name="T6" fmla="*/ 8 w 8"/>
                    <a:gd name="T7" fmla="*/ 13 h 157"/>
                    <a:gd name="T8" fmla="*/ 4 w 8"/>
                    <a:gd name="T9" fmla="*/ 11 h 157"/>
                    <a:gd name="T10" fmla="*/ 0 w 8"/>
                    <a:gd name="T11" fmla="*/ 11 h 157"/>
                    <a:gd name="T12" fmla="*/ 4 w 8"/>
                    <a:gd name="T13" fmla="*/ 10 h 157"/>
                    <a:gd name="T14" fmla="*/ 8 w 8"/>
                    <a:gd name="T15" fmla="*/ 8 h 157"/>
                    <a:gd name="T16" fmla="*/ 8 w 8"/>
                    <a:gd name="T17" fmla="*/ 7 h 157"/>
                    <a:gd name="T18" fmla="*/ 4 w 8"/>
                    <a:gd name="T19" fmla="*/ 6 h 157"/>
                    <a:gd name="T20" fmla="*/ 4 w 8"/>
                    <a:gd name="T21" fmla="*/ 4 h 157"/>
                    <a:gd name="T22" fmla="*/ 8 w 8"/>
                    <a:gd name="T23" fmla="*/ 4 h 157"/>
                    <a:gd name="T24" fmla="*/ 8 w 8"/>
                    <a:gd name="T25" fmla="*/ 3 h 157"/>
                    <a:gd name="T26" fmla="*/ 8 w 8"/>
                    <a:gd name="T27" fmla="*/ 2 h 157"/>
                    <a:gd name="T28" fmla="*/ 8 w 8"/>
                    <a:gd name="T29" fmla="*/ 1 h 157"/>
                    <a:gd name="T30" fmla="*/ 0 w 8"/>
                    <a:gd name="T31" fmla="*/ 1 h 157"/>
                    <a:gd name="T32" fmla="*/ 8 w 8"/>
                    <a:gd name="T33" fmla="*/ 0 h 15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8"/>
                    <a:gd name="T52" fmla="*/ 0 h 157"/>
                    <a:gd name="T53" fmla="*/ 8 w 8"/>
                    <a:gd name="T54" fmla="*/ 157 h 15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8" h="157">
                      <a:moveTo>
                        <a:pt x="4" y="157"/>
                      </a:moveTo>
                      <a:lnTo>
                        <a:pt x="0" y="143"/>
                      </a:lnTo>
                      <a:lnTo>
                        <a:pt x="4" y="129"/>
                      </a:lnTo>
                      <a:lnTo>
                        <a:pt x="8" y="119"/>
                      </a:lnTo>
                      <a:lnTo>
                        <a:pt x="4" y="110"/>
                      </a:lnTo>
                      <a:lnTo>
                        <a:pt x="0" y="100"/>
                      </a:lnTo>
                      <a:lnTo>
                        <a:pt x="4" y="91"/>
                      </a:lnTo>
                      <a:lnTo>
                        <a:pt x="8" y="81"/>
                      </a:lnTo>
                      <a:lnTo>
                        <a:pt x="8" y="67"/>
                      </a:lnTo>
                      <a:lnTo>
                        <a:pt x="4" y="53"/>
                      </a:lnTo>
                      <a:lnTo>
                        <a:pt x="4" y="43"/>
                      </a:lnTo>
                      <a:lnTo>
                        <a:pt x="8" y="34"/>
                      </a:lnTo>
                      <a:lnTo>
                        <a:pt x="8" y="24"/>
                      </a:lnTo>
                      <a:lnTo>
                        <a:pt x="8" y="15"/>
                      </a:lnTo>
                      <a:lnTo>
                        <a:pt x="8" y="5"/>
                      </a:lnTo>
                      <a:lnTo>
                        <a:pt x="0" y="5"/>
                      </a:lnTo>
                      <a:lnTo>
                        <a:pt x="8" y="0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642" name="Freeform 1056"/>
                <p:cNvSpPr>
                  <a:spLocks/>
                </p:cNvSpPr>
                <p:nvPr/>
              </p:nvSpPr>
              <p:spPr bwMode="auto">
                <a:xfrm rot="-1000159">
                  <a:off x="3679" y="2923"/>
                  <a:ext cx="16" cy="106"/>
                </a:xfrm>
                <a:custGeom>
                  <a:avLst/>
                  <a:gdLst>
                    <a:gd name="T0" fmla="*/ 0 w 17"/>
                    <a:gd name="T1" fmla="*/ 17 h 167"/>
                    <a:gd name="T2" fmla="*/ 0 w 17"/>
                    <a:gd name="T3" fmla="*/ 15 h 167"/>
                    <a:gd name="T4" fmla="*/ 0 w 17"/>
                    <a:gd name="T5" fmla="*/ 14 h 167"/>
                    <a:gd name="T6" fmla="*/ 8 w 17"/>
                    <a:gd name="T7" fmla="*/ 13 h 167"/>
                    <a:gd name="T8" fmla="*/ 8 w 17"/>
                    <a:gd name="T9" fmla="*/ 12 h 167"/>
                    <a:gd name="T10" fmla="*/ 8 w 17"/>
                    <a:gd name="T11" fmla="*/ 11 h 167"/>
                    <a:gd name="T12" fmla="*/ 8 w 17"/>
                    <a:gd name="T13" fmla="*/ 10 h 167"/>
                    <a:gd name="T14" fmla="*/ 8 w 17"/>
                    <a:gd name="T15" fmla="*/ 9 h 167"/>
                    <a:gd name="T16" fmla="*/ 8 w 17"/>
                    <a:gd name="T17" fmla="*/ 8 h 167"/>
                    <a:gd name="T18" fmla="*/ 8 w 17"/>
                    <a:gd name="T19" fmla="*/ 7 h 167"/>
                    <a:gd name="T20" fmla="*/ 8 w 17"/>
                    <a:gd name="T21" fmla="*/ 6 h 167"/>
                    <a:gd name="T22" fmla="*/ 8 w 17"/>
                    <a:gd name="T23" fmla="*/ 4 h 167"/>
                    <a:gd name="T24" fmla="*/ 12 w 17"/>
                    <a:gd name="T25" fmla="*/ 3 h 167"/>
                    <a:gd name="T26" fmla="*/ 12 w 17"/>
                    <a:gd name="T27" fmla="*/ 3 h 167"/>
                    <a:gd name="T28" fmla="*/ 8 w 17"/>
                    <a:gd name="T29" fmla="*/ 2 h 167"/>
                    <a:gd name="T30" fmla="*/ 8 w 17"/>
                    <a:gd name="T31" fmla="*/ 1 h 167"/>
                    <a:gd name="T32" fmla="*/ 8 w 17"/>
                    <a:gd name="T33" fmla="*/ 0 h 16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7"/>
                    <a:gd name="T52" fmla="*/ 0 h 167"/>
                    <a:gd name="T53" fmla="*/ 17 w 17"/>
                    <a:gd name="T54" fmla="*/ 167 h 16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7" h="167">
                      <a:moveTo>
                        <a:pt x="0" y="167"/>
                      </a:moveTo>
                      <a:lnTo>
                        <a:pt x="0" y="143"/>
                      </a:lnTo>
                      <a:lnTo>
                        <a:pt x="0" y="133"/>
                      </a:lnTo>
                      <a:lnTo>
                        <a:pt x="8" y="129"/>
                      </a:lnTo>
                      <a:lnTo>
                        <a:pt x="12" y="119"/>
                      </a:lnTo>
                      <a:lnTo>
                        <a:pt x="8" y="105"/>
                      </a:lnTo>
                      <a:lnTo>
                        <a:pt x="8" y="95"/>
                      </a:lnTo>
                      <a:lnTo>
                        <a:pt x="12" y="86"/>
                      </a:lnTo>
                      <a:lnTo>
                        <a:pt x="12" y="76"/>
                      </a:lnTo>
                      <a:lnTo>
                        <a:pt x="12" y="67"/>
                      </a:lnTo>
                      <a:lnTo>
                        <a:pt x="12" y="57"/>
                      </a:lnTo>
                      <a:lnTo>
                        <a:pt x="12" y="43"/>
                      </a:lnTo>
                      <a:lnTo>
                        <a:pt x="17" y="33"/>
                      </a:lnTo>
                      <a:lnTo>
                        <a:pt x="17" y="24"/>
                      </a:lnTo>
                      <a:lnTo>
                        <a:pt x="12" y="14"/>
                      </a:lnTo>
                      <a:lnTo>
                        <a:pt x="12" y="5"/>
                      </a:lnTo>
                      <a:lnTo>
                        <a:pt x="12" y="0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643" name="Freeform 1057"/>
                <p:cNvSpPr>
                  <a:spLocks/>
                </p:cNvSpPr>
                <p:nvPr/>
              </p:nvSpPr>
              <p:spPr bwMode="auto">
                <a:xfrm rot="-1000159">
                  <a:off x="3627" y="2938"/>
                  <a:ext cx="16" cy="106"/>
                </a:xfrm>
                <a:custGeom>
                  <a:avLst/>
                  <a:gdLst>
                    <a:gd name="T0" fmla="*/ 0 w 17"/>
                    <a:gd name="T1" fmla="*/ 17 h 167"/>
                    <a:gd name="T2" fmla="*/ 0 w 17"/>
                    <a:gd name="T3" fmla="*/ 15 h 167"/>
                    <a:gd name="T4" fmla="*/ 0 w 17"/>
                    <a:gd name="T5" fmla="*/ 14 h 167"/>
                    <a:gd name="T6" fmla="*/ 8 w 17"/>
                    <a:gd name="T7" fmla="*/ 13 h 167"/>
                    <a:gd name="T8" fmla="*/ 8 w 17"/>
                    <a:gd name="T9" fmla="*/ 12 h 167"/>
                    <a:gd name="T10" fmla="*/ 8 w 17"/>
                    <a:gd name="T11" fmla="*/ 11 h 167"/>
                    <a:gd name="T12" fmla="*/ 8 w 17"/>
                    <a:gd name="T13" fmla="*/ 10 h 167"/>
                    <a:gd name="T14" fmla="*/ 8 w 17"/>
                    <a:gd name="T15" fmla="*/ 9 h 167"/>
                    <a:gd name="T16" fmla="*/ 8 w 17"/>
                    <a:gd name="T17" fmla="*/ 8 h 167"/>
                    <a:gd name="T18" fmla="*/ 8 w 17"/>
                    <a:gd name="T19" fmla="*/ 7 h 167"/>
                    <a:gd name="T20" fmla="*/ 8 w 17"/>
                    <a:gd name="T21" fmla="*/ 6 h 167"/>
                    <a:gd name="T22" fmla="*/ 8 w 17"/>
                    <a:gd name="T23" fmla="*/ 4 h 167"/>
                    <a:gd name="T24" fmla="*/ 12 w 17"/>
                    <a:gd name="T25" fmla="*/ 3 h 167"/>
                    <a:gd name="T26" fmla="*/ 12 w 17"/>
                    <a:gd name="T27" fmla="*/ 3 h 167"/>
                    <a:gd name="T28" fmla="*/ 8 w 17"/>
                    <a:gd name="T29" fmla="*/ 2 h 167"/>
                    <a:gd name="T30" fmla="*/ 8 w 17"/>
                    <a:gd name="T31" fmla="*/ 1 h 167"/>
                    <a:gd name="T32" fmla="*/ 8 w 17"/>
                    <a:gd name="T33" fmla="*/ 0 h 16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7"/>
                    <a:gd name="T52" fmla="*/ 0 h 167"/>
                    <a:gd name="T53" fmla="*/ 17 w 17"/>
                    <a:gd name="T54" fmla="*/ 167 h 16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7" h="167">
                      <a:moveTo>
                        <a:pt x="0" y="167"/>
                      </a:moveTo>
                      <a:lnTo>
                        <a:pt x="0" y="143"/>
                      </a:lnTo>
                      <a:lnTo>
                        <a:pt x="0" y="133"/>
                      </a:lnTo>
                      <a:lnTo>
                        <a:pt x="9" y="129"/>
                      </a:lnTo>
                      <a:lnTo>
                        <a:pt x="13" y="119"/>
                      </a:lnTo>
                      <a:lnTo>
                        <a:pt x="9" y="105"/>
                      </a:lnTo>
                      <a:lnTo>
                        <a:pt x="9" y="95"/>
                      </a:lnTo>
                      <a:lnTo>
                        <a:pt x="13" y="86"/>
                      </a:lnTo>
                      <a:lnTo>
                        <a:pt x="13" y="76"/>
                      </a:lnTo>
                      <a:lnTo>
                        <a:pt x="13" y="67"/>
                      </a:lnTo>
                      <a:lnTo>
                        <a:pt x="13" y="57"/>
                      </a:lnTo>
                      <a:lnTo>
                        <a:pt x="13" y="43"/>
                      </a:lnTo>
                      <a:lnTo>
                        <a:pt x="17" y="33"/>
                      </a:lnTo>
                      <a:lnTo>
                        <a:pt x="17" y="24"/>
                      </a:lnTo>
                      <a:lnTo>
                        <a:pt x="13" y="14"/>
                      </a:lnTo>
                      <a:lnTo>
                        <a:pt x="13" y="5"/>
                      </a:lnTo>
                      <a:lnTo>
                        <a:pt x="13" y="0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644" name="Oval 1058"/>
                <p:cNvSpPr>
                  <a:spLocks noChangeArrowheads="1"/>
                </p:cNvSpPr>
                <p:nvPr/>
              </p:nvSpPr>
              <p:spPr bwMode="auto">
                <a:xfrm rot="-1000159">
                  <a:off x="3670" y="2843"/>
                  <a:ext cx="45" cy="30"/>
                </a:xfrm>
                <a:prstGeom prst="ellipse">
                  <a:avLst/>
                </a:prstGeom>
                <a:solidFill>
                  <a:srgbClr val="FF0000"/>
                </a:solidFill>
                <a:ln w="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645" name="Oval 1059"/>
                <p:cNvSpPr>
                  <a:spLocks noChangeArrowheads="1"/>
                </p:cNvSpPr>
                <p:nvPr/>
              </p:nvSpPr>
              <p:spPr bwMode="auto">
                <a:xfrm rot="-1000159">
                  <a:off x="3723" y="2828"/>
                  <a:ext cx="44" cy="30"/>
                </a:xfrm>
                <a:prstGeom prst="ellipse">
                  <a:avLst/>
                </a:prstGeom>
                <a:solidFill>
                  <a:srgbClr val="FF0000"/>
                </a:solidFill>
                <a:ln w="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</p:grpSp>
      <p:sp>
        <p:nvSpPr>
          <p:cNvPr id="8196" name="Rectangle 45"/>
          <p:cNvSpPr>
            <a:spLocks noChangeArrowheads="1"/>
          </p:cNvSpPr>
          <p:nvPr/>
        </p:nvSpPr>
        <p:spPr bwMode="auto">
          <a:xfrm>
            <a:off x="4230688" y="2767013"/>
            <a:ext cx="498475" cy="889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197" name="Freeform 276"/>
          <p:cNvSpPr>
            <a:spLocks/>
          </p:cNvSpPr>
          <p:nvPr/>
        </p:nvSpPr>
        <p:spPr bwMode="auto">
          <a:xfrm>
            <a:off x="2219325" y="2162175"/>
            <a:ext cx="20638" cy="396875"/>
          </a:xfrm>
          <a:custGeom>
            <a:avLst/>
            <a:gdLst>
              <a:gd name="T0" fmla="*/ 2147483647 w 8"/>
              <a:gd name="T1" fmla="*/ 0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0"/>
                </a:moveTo>
                <a:lnTo>
                  <a:pt x="0" y="14"/>
                </a:lnTo>
                <a:lnTo>
                  <a:pt x="4" y="28"/>
                </a:lnTo>
                <a:lnTo>
                  <a:pt x="8" y="38"/>
                </a:lnTo>
                <a:lnTo>
                  <a:pt x="4" y="47"/>
                </a:lnTo>
                <a:lnTo>
                  <a:pt x="0" y="57"/>
                </a:lnTo>
                <a:lnTo>
                  <a:pt x="4" y="67"/>
                </a:lnTo>
                <a:lnTo>
                  <a:pt x="8" y="76"/>
                </a:lnTo>
                <a:lnTo>
                  <a:pt x="8" y="90"/>
                </a:lnTo>
                <a:lnTo>
                  <a:pt x="4" y="105"/>
                </a:lnTo>
                <a:lnTo>
                  <a:pt x="4" y="114"/>
                </a:lnTo>
                <a:lnTo>
                  <a:pt x="8" y="124"/>
                </a:lnTo>
                <a:lnTo>
                  <a:pt x="8" y="133"/>
                </a:lnTo>
                <a:lnTo>
                  <a:pt x="8" y="143"/>
                </a:lnTo>
                <a:lnTo>
                  <a:pt x="8" y="152"/>
                </a:lnTo>
                <a:lnTo>
                  <a:pt x="0" y="152"/>
                </a:lnTo>
                <a:lnTo>
                  <a:pt x="8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198" name="Freeform 277"/>
          <p:cNvSpPr>
            <a:spLocks/>
          </p:cNvSpPr>
          <p:nvPr/>
        </p:nvSpPr>
        <p:spPr bwMode="auto">
          <a:xfrm>
            <a:off x="2297113" y="2174875"/>
            <a:ext cx="42862" cy="420688"/>
          </a:xfrm>
          <a:custGeom>
            <a:avLst/>
            <a:gdLst>
              <a:gd name="T0" fmla="*/ 0 w 17"/>
              <a:gd name="T1" fmla="*/ 0 h 166"/>
              <a:gd name="T2" fmla="*/ 0 w 17"/>
              <a:gd name="T3" fmla="*/ 2147483647 h 166"/>
              <a:gd name="T4" fmla="*/ 0 w 17"/>
              <a:gd name="T5" fmla="*/ 2147483647 h 166"/>
              <a:gd name="T6" fmla="*/ 2147483647 w 17"/>
              <a:gd name="T7" fmla="*/ 2147483647 h 166"/>
              <a:gd name="T8" fmla="*/ 2147483647 w 17"/>
              <a:gd name="T9" fmla="*/ 2147483647 h 166"/>
              <a:gd name="T10" fmla="*/ 2147483647 w 17"/>
              <a:gd name="T11" fmla="*/ 2147483647 h 166"/>
              <a:gd name="T12" fmla="*/ 2147483647 w 17"/>
              <a:gd name="T13" fmla="*/ 2147483647 h 166"/>
              <a:gd name="T14" fmla="*/ 2147483647 w 17"/>
              <a:gd name="T15" fmla="*/ 2147483647 h 166"/>
              <a:gd name="T16" fmla="*/ 2147483647 w 17"/>
              <a:gd name="T17" fmla="*/ 2147483647 h 166"/>
              <a:gd name="T18" fmla="*/ 2147483647 w 17"/>
              <a:gd name="T19" fmla="*/ 2147483647 h 166"/>
              <a:gd name="T20" fmla="*/ 2147483647 w 17"/>
              <a:gd name="T21" fmla="*/ 2147483647 h 166"/>
              <a:gd name="T22" fmla="*/ 2147483647 w 17"/>
              <a:gd name="T23" fmla="*/ 2147483647 h 166"/>
              <a:gd name="T24" fmla="*/ 2147483647 w 17"/>
              <a:gd name="T25" fmla="*/ 2147483647 h 166"/>
              <a:gd name="T26" fmla="*/ 2147483647 w 17"/>
              <a:gd name="T27" fmla="*/ 2147483647 h 166"/>
              <a:gd name="T28" fmla="*/ 2147483647 w 17"/>
              <a:gd name="T29" fmla="*/ 2147483647 h 166"/>
              <a:gd name="T30" fmla="*/ 2147483647 w 17"/>
              <a:gd name="T31" fmla="*/ 2147483647 h 166"/>
              <a:gd name="T32" fmla="*/ 2147483647 w 17"/>
              <a:gd name="T33" fmla="*/ 2147483647 h 16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6"/>
              <a:gd name="T53" fmla="*/ 17 w 17"/>
              <a:gd name="T54" fmla="*/ 166 h 16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6">
                <a:moveTo>
                  <a:pt x="0" y="0"/>
                </a:moveTo>
                <a:lnTo>
                  <a:pt x="0" y="23"/>
                </a:lnTo>
                <a:lnTo>
                  <a:pt x="0" y="33"/>
                </a:lnTo>
                <a:lnTo>
                  <a:pt x="8" y="38"/>
                </a:lnTo>
                <a:lnTo>
                  <a:pt x="12" y="47"/>
                </a:lnTo>
                <a:lnTo>
                  <a:pt x="8" y="62"/>
                </a:lnTo>
                <a:lnTo>
                  <a:pt x="8" y="71"/>
                </a:lnTo>
                <a:lnTo>
                  <a:pt x="12" y="81"/>
                </a:lnTo>
                <a:lnTo>
                  <a:pt x="12" y="90"/>
                </a:lnTo>
                <a:lnTo>
                  <a:pt x="12" y="100"/>
                </a:lnTo>
                <a:lnTo>
                  <a:pt x="12" y="109"/>
                </a:lnTo>
                <a:lnTo>
                  <a:pt x="12" y="123"/>
                </a:lnTo>
                <a:lnTo>
                  <a:pt x="17" y="133"/>
                </a:lnTo>
                <a:lnTo>
                  <a:pt x="17" y="142"/>
                </a:lnTo>
                <a:lnTo>
                  <a:pt x="12" y="152"/>
                </a:lnTo>
                <a:lnTo>
                  <a:pt x="12" y="162"/>
                </a:lnTo>
                <a:lnTo>
                  <a:pt x="12" y="166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199" name="Freeform 279"/>
          <p:cNvSpPr>
            <a:spLocks/>
          </p:cNvSpPr>
          <p:nvPr/>
        </p:nvSpPr>
        <p:spPr bwMode="auto">
          <a:xfrm>
            <a:off x="2074863" y="2162175"/>
            <a:ext cx="23812" cy="396875"/>
          </a:xfrm>
          <a:custGeom>
            <a:avLst/>
            <a:gdLst>
              <a:gd name="T0" fmla="*/ 2147483647 w 9"/>
              <a:gd name="T1" fmla="*/ 0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5" y="0"/>
                </a:moveTo>
                <a:lnTo>
                  <a:pt x="0" y="14"/>
                </a:lnTo>
                <a:lnTo>
                  <a:pt x="5" y="28"/>
                </a:lnTo>
                <a:lnTo>
                  <a:pt x="9" y="38"/>
                </a:lnTo>
                <a:lnTo>
                  <a:pt x="5" y="47"/>
                </a:lnTo>
                <a:lnTo>
                  <a:pt x="0" y="57"/>
                </a:lnTo>
                <a:lnTo>
                  <a:pt x="5" y="67"/>
                </a:lnTo>
                <a:lnTo>
                  <a:pt x="9" y="76"/>
                </a:lnTo>
                <a:lnTo>
                  <a:pt x="9" y="90"/>
                </a:lnTo>
                <a:lnTo>
                  <a:pt x="5" y="105"/>
                </a:lnTo>
                <a:lnTo>
                  <a:pt x="5" y="114"/>
                </a:lnTo>
                <a:lnTo>
                  <a:pt x="9" y="124"/>
                </a:lnTo>
                <a:lnTo>
                  <a:pt x="9" y="133"/>
                </a:lnTo>
                <a:lnTo>
                  <a:pt x="9" y="143"/>
                </a:lnTo>
                <a:lnTo>
                  <a:pt x="9" y="152"/>
                </a:lnTo>
                <a:lnTo>
                  <a:pt x="0" y="152"/>
                </a:lnTo>
                <a:lnTo>
                  <a:pt x="9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200" name="Freeform 280"/>
          <p:cNvSpPr>
            <a:spLocks/>
          </p:cNvSpPr>
          <p:nvPr/>
        </p:nvSpPr>
        <p:spPr bwMode="auto">
          <a:xfrm>
            <a:off x="2152650" y="2174875"/>
            <a:ext cx="42863" cy="420688"/>
          </a:xfrm>
          <a:custGeom>
            <a:avLst/>
            <a:gdLst>
              <a:gd name="T0" fmla="*/ 0 w 17"/>
              <a:gd name="T1" fmla="*/ 0 h 166"/>
              <a:gd name="T2" fmla="*/ 0 w 17"/>
              <a:gd name="T3" fmla="*/ 2147483647 h 166"/>
              <a:gd name="T4" fmla="*/ 0 w 17"/>
              <a:gd name="T5" fmla="*/ 2147483647 h 166"/>
              <a:gd name="T6" fmla="*/ 2147483647 w 17"/>
              <a:gd name="T7" fmla="*/ 2147483647 h 166"/>
              <a:gd name="T8" fmla="*/ 2147483647 w 17"/>
              <a:gd name="T9" fmla="*/ 2147483647 h 166"/>
              <a:gd name="T10" fmla="*/ 2147483647 w 17"/>
              <a:gd name="T11" fmla="*/ 2147483647 h 166"/>
              <a:gd name="T12" fmla="*/ 2147483647 w 17"/>
              <a:gd name="T13" fmla="*/ 2147483647 h 166"/>
              <a:gd name="T14" fmla="*/ 2147483647 w 17"/>
              <a:gd name="T15" fmla="*/ 2147483647 h 166"/>
              <a:gd name="T16" fmla="*/ 2147483647 w 17"/>
              <a:gd name="T17" fmla="*/ 2147483647 h 166"/>
              <a:gd name="T18" fmla="*/ 2147483647 w 17"/>
              <a:gd name="T19" fmla="*/ 2147483647 h 166"/>
              <a:gd name="T20" fmla="*/ 2147483647 w 17"/>
              <a:gd name="T21" fmla="*/ 2147483647 h 166"/>
              <a:gd name="T22" fmla="*/ 2147483647 w 17"/>
              <a:gd name="T23" fmla="*/ 2147483647 h 166"/>
              <a:gd name="T24" fmla="*/ 2147483647 w 17"/>
              <a:gd name="T25" fmla="*/ 2147483647 h 166"/>
              <a:gd name="T26" fmla="*/ 2147483647 w 17"/>
              <a:gd name="T27" fmla="*/ 2147483647 h 166"/>
              <a:gd name="T28" fmla="*/ 2147483647 w 17"/>
              <a:gd name="T29" fmla="*/ 2147483647 h 166"/>
              <a:gd name="T30" fmla="*/ 2147483647 w 17"/>
              <a:gd name="T31" fmla="*/ 2147483647 h 166"/>
              <a:gd name="T32" fmla="*/ 2147483647 w 17"/>
              <a:gd name="T33" fmla="*/ 2147483647 h 16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6"/>
              <a:gd name="T53" fmla="*/ 17 w 17"/>
              <a:gd name="T54" fmla="*/ 166 h 16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6">
                <a:moveTo>
                  <a:pt x="0" y="0"/>
                </a:moveTo>
                <a:lnTo>
                  <a:pt x="0" y="23"/>
                </a:lnTo>
                <a:lnTo>
                  <a:pt x="0" y="33"/>
                </a:lnTo>
                <a:lnTo>
                  <a:pt x="9" y="38"/>
                </a:lnTo>
                <a:lnTo>
                  <a:pt x="13" y="47"/>
                </a:lnTo>
                <a:lnTo>
                  <a:pt x="9" y="62"/>
                </a:lnTo>
                <a:lnTo>
                  <a:pt x="9" y="71"/>
                </a:lnTo>
                <a:lnTo>
                  <a:pt x="13" y="81"/>
                </a:lnTo>
                <a:lnTo>
                  <a:pt x="13" y="90"/>
                </a:lnTo>
                <a:lnTo>
                  <a:pt x="13" y="100"/>
                </a:lnTo>
                <a:lnTo>
                  <a:pt x="13" y="109"/>
                </a:lnTo>
                <a:lnTo>
                  <a:pt x="13" y="123"/>
                </a:lnTo>
                <a:lnTo>
                  <a:pt x="17" y="133"/>
                </a:lnTo>
                <a:lnTo>
                  <a:pt x="17" y="142"/>
                </a:lnTo>
                <a:lnTo>
                  <a:pt x="13" y="152"/>
                </a:lnTo>
                <a:lnTo>
                  <a:pt x="13" y="162"/>
                </a:lnTo>
                <a:lnTo>
                  <a:pt x="13" y="166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201" name="Freeform 282"/>
          <p:cNvSpPr>
            <a:spLocks/>
          </p:cNvSpPr>
          <p:nvPr/>
        </p:nvSpPr>
        <p:spPr bwMode="auto">
          <a:xfrm>
            <a:off x="1924050" y="2174875"/>
            <a:ext cx="20638" cy="396875"/>
          </a:xfrm>
          <a:custGeom>
            <a:avLst/>
            <a:gdLst>
              <a:gd name="T0" fmla="*/ 2147483647 w 8"/>
              <a:gd name="T1" fmla="*/ 0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0"/>
                </a:moveTo>
                <a:lnTo>
                  <a:pt x="0" y="14"/>
                </a:lnTo>
                <a:lnTo>
                  <a:pt x="4" y="28"/>
                </a:lnTo>
                <a:lnTo>
                  <a:pt x="8" y="38"/>
                </a:lnTo>
                <a:lnTo>
                  <a:pt x="4" y="47"/>
                </a:lnTo>
                <a:lnTo>
                  <a:pt x="0" y="57"/>
                </a:lnTo>
                <a:lnTo>
                  <a:pt x="4" y="66"/>
                </a:lnTo>
                <a:lnTo>
                  <a:pt x="8" y="76"/>
                </a:lnTo>
                <a:lnTo>
                  <a:pt x="8" y="90"/>
                </a:lnTo>
                <a:lnTo>
                  <a:pt x="4" y="104"/>
                </a:lnTo>
                <a:lnTo>
                  <a:pt x="4" y="114"/>
                </a:lnTo>
                <a:lnTo>
                  <a:pt x="8" y="123"/>
                </a:lnTo>
                <a:lnTo>
                  <a:pt x="8" y="133"/>
                </a:lnTo>
                <a:lnTo>
                  <a:pt x="8" y="142"/>
                </a:lnTo>
                <a:lnTo>
                  <a:pt x="8" y="152"/>
                </a:lnTo>
                <a:lnTo>
                  <a:pt x="0" y="152"/>
                </a:lnTo>
                <a:lnTo>
                  <a:pt x="8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202" name="Freeform 283"/>
          <p:cNvSpPr>
            <a:spLocks/>
          </p:cNvSpPr>
          <p:nvPr/>
        </p:nvSpPr>
        <p:spPr bwMode="auto">
          <a:xfrm>
            <a:off x="2000250" y="2184400"/>
            <a:ext cx="44450" cy="423863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4"/>
                </a:lnTo>
                <a:lnTo>
                  <a:pt x="8" y="38"/>
                </a:lnTo>
                <a:lnTo>
                  <a:pt x="12" y="48"/>
                </a:lnTo>
                <a:lnTo>
                  <a:pt x="8" y="62"/>
                </a:lnTo>
                <a:lnTo>
                  <a:pt x="8" y="72"/>
                </a:lnTo>
                <a:lnTo>
                  <a:pt x="12" y="81"/>
                </a:lnTo>
                <a:lnTo>
                  <a:pt x="12" y="91"/>
                </a:lnTo>
                <a:lnTo>
                  <a:pt x="12" y="100"/>
                </a:lnTo>
                <a:lnTo>
                  <a:pt x="12" y="110"/>
                </a:lnTo>
                <a:lnTo>
                  <a:pt x="12" y="124"/>
                </a:lnTo>
                <a:lnTo>
                  <a:pt x="17" y="134"/>
                </a:lnTo>
                <a:lnTo>
                  <a:pt x="17" y="143"/>
                </a:lnTo>
                <a:lnTo>
                  <a:pt x="12" y="153"/>
                </a:lnTo>
                <a:lnTo>
                  <a:pt x="12" y="162"/>
                </a:lnTo>
                <a:lnTo>
                  <a:pt x="12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203" name="Freeform 285"/>
          <p:cNvSpPr>
            <a:spLocks/>
          </p:cNvSpPr>
          <p:nvPr/>
        </p:nvSpPr>
        <p:spPr bwMode="auto">
          <a:xfrm>
            <a:off x="1779588" y="2174875"/>
            <a:ext cx="23812" cy="396875"/>
          </a:xfrm>
          <a:custGeom>
            <a:avLst/>
            <a:gdLst>
              <a:gd name="T0" fmla="*/ 2147483647 w 9"/>
              <a:gd name="T1" fmla="*/ 0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5" y="0"/>
                </a:moveTo>
                <a:lnTo>
                  <a:pt x="0" y="14"/>
                </a:lnTo>
                <a:lnTo>
                  <a:pt x="5" y="28"/>
                </a:lnTo>
                <a:lnTo>
                  <a:pt x="9" y="38"/>
                </a:lnTo>
                <a:lnTo>
                  <a:pt x="5" y="47"/>
                </a:lnTo>
                <a:lnTo>
                  <a:pt x="0" y="57"/>
                </a:lnTo>
                <a:lnTo>
                  <a:pt x="5" y="66"/>
                </a:lnTo>
                <a:lnTo>
                  <a:pt x="9" y="76"/>
                </a:lnTo>
                <a:lnTo>
                  <a:pt x="9" y="90"/>
                </a:lnTo>
                <a:lnTo>
                  <a:pt x="5" y="104"/>
                </a:lnTo>
                <a:lnTo>
                  <a:pt x="5" y="114"/>
                </a:lnTo>
                <a:lnTo>
                  <a:pt x="9" y="123"/>
                </a:lnTo>
                <a:lnTo>
                  <a:pt x="9" y="133"/>
                </a:lnTo>
                <a:lnTo>
                  <a:pt x="9" y="142"/>
                </a:lnTo>
                <a:lnTo>
                  <a:pt x="9" y="152"/>
                </a:lnTo>
                <a:lnTo>
                  <a:pt x="0" y="152"/>
                </a:lnTo>
                <a:lnTo>
                  <a:pt x="9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204" name="Freeform 286"/>
          <p:cNvSpPr>
            <a:spLocks/>
          </p:cNvSpPr>
          <p:nvPr/>
        </p:nvSpPr>
        <p:spPr bwMode="auto">
          <a:xfrm>
            <a:off x="1857375" y="2184400"/>
            <a:ext cx="42863" cy="423863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4"/>
                </a:lnTo>
                <a:lnTo>
                  <a:pt x="9" y="38"/>
                </a:lnTo>
                <a:lnTo>
                  <a:pt x="13" y="48"/>
                </a:lnTo>
                <a:lnTo>
                  <a:pt x="9" y="62"/>
                </a:lnTo>
                <a:lnTo>
                  <a:pt x="9" y="72"/>
                </a:lnTo>
                <a:lnTo>
                  <a:pt x="13" y="81"/>
                </a:lnTo>
                <a:lnTo>
                  <a:pt x="13" y="91"/>
                </a:lnTo>
                <a:lnTo>
                  <a:pt x="13" y="100"/>
                </a:lnTo>
                <a:lnTo>
                  <a:pt x="13" y="110"/>
                </a:lnTo>
                <a:lnTo>
                  <a:pt x="13" y="124"/>
                </a:lnTo>
                <a:lnTo>
                  <a:pt x="17" y="134"/>
                </a:lnTo>
                <a:lnTo>
                  <a:pt x="17" y="143"/>
                </a:lnTo>
                <a:lnTo>
                  <a:pt x="13" y="153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205" name="Freeform 288"/>
          <p:cNvSpPr>
            <a:spLocks/>
          </p:cNvSpPr>
          <p:nvPr/>
        </p:nvSpPr>
        <p:spPr bwMode="auto">
          <a:xfrm>
            <a:off x="1638300" y="2174875"/>
            <a:ext cx="23813" cy="396875"/>
          </a:xfrm>
          <a:custGeom>
            <a:avLst/>
            <a:gdLst>
              <a:gd name="T0" fmla="*/ 2147483647 w 9"/>
              <a:gd name="T1" fmla="*/ 0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4" y="0"/>
                </a:moveTo>
                <a:lnTo>
                  <a:pt x="0" y="14"/>
                </a:lnTo>
                <a:lnTo>
                  <a:pt x="4" y="28"/>
                </a:lnTo>
                <a:lnTo>
                  <a:pt x="9" y="38"/>
                </a:lnTo>
                <a:lnTo>
                  <a:pt x="4" y="47"/>
                </a:lnTo>
                <a:lnTo>
                  <a:pt x="0" y="57"/>
                </a:lnTo>
                <a:lnTo>
                  <a:pt x="4" y="66"/>
                </a:lnTo>
                <a:lnTo>
                  <a:pt x="9" y="76"/>
                </a:lnTo>
                <a:lnTo>
                  <a:pt x="9" y="90"/>
                </a:lnTo>
                <a:lnTo>
                  <a:pt x="4" y="104"/>
                </a:lnTo>
                <a:lnTo>
                  <a:pt x="4" y="114"/>
                </a:lnTo>
                <a:lnTo>
                  <a:pt x="9" y="123"/>
                </a:lnTo>
                <a:lnTo>
                  <a:pt x="9" y="133"/>
                </a:lnTo>
                <a:lnTo>
                  <a:pt x="9" y="142"/>
                </a:lnTo>
                <a:lnTo>
                  <a:pt x="9" y="152"/>
                </a:lnTo>
                <a:lnTo>
                  <a:pt x="0" y="152"/>
                </a:lnTo>
                <a:lnTo>
                  <a:pt x="9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206" name="Freeform 289"/>
          <p:cNvSpPr>
            <a:spLocks/>
          </p:cNvSpPr>
          <p:nvPr/>
        </p:nvSpPr>
        <p:spPr bwMode="auto">
          <a:xfrm>
            <a:off x="1716088" y="2184400"/>
            <a:ext cx="42862" cy="423863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4"/>
                </a:lnTo>
                <a:lnTo>
                  <a:pt x="8" y="38"/>
                </a:lnTo>
                <a:lnTo>
                  <a:pt x="13" y="48"/>
                </a:lnTo>
                <a:lnTo>
                  <a:pt x="8" y="62"/>
                </a:lnTo>
                <a:lnTo>
                  <a:pt x="8" y="72"/>
                </a:lnTo>
                <a:lnTo>
                  <a:pt x="13" y="81"/>
                </a:lnTo>
                <a:lnTo>
                  <a:pt x="13" y="91"/>
                </a:lnTo>
                <a:lnTo>
                  <a:pt x="13" y="100"/>
                </a:lnTo>
                <a:lnTo>
                  <a:pt x="13" y="110"/>
                </a:lnTo>
                <a:lnTo>
                  <a:pt x="13" y="124"/>
                </a:lnTo>
                <a:lnTo>
                  <a:pt x="17" y="134"/>
                </a:lnTo>
                <a:lnTo>
                  <a:pt x="17" y="143"/>
                </a:lnTo>
                <a:lnTo>
                  <a:pt x="13" y="153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207" name="Freeform 291"/>
          <p:cNvSpPr>
            <a:spLocks/>
          </p:cNvSpPr>
          <p:nvPr/>
        </p:nvSpPr>
        <p:spPr bwMode="auto">
          <a:xfrm>
            <a:off x="1497013" y="2174875"/>
            <a:ext cx="20637" cy="396875"/>
          </a:xfrm>
          <a:custGeom>
            <a:avLst/>
            <a:gdLst>
              <a:gd name="T0" fmla="*/ 2147483647 w 8"/>
              <a:gd name="T1" fmla="*/ 0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0"/>
                </a:moveTo>
                <a:lnTo>
                  <a:pt x="0" y="14"/>
                </a:lnTo>
                <a:lnTo>
                  <a:pt x="4" y="28"/>
                </a:lnTo>
                <a:lnTo>
                  <a:pt x="8" y="38"/>
                </a:lnTo>
                <a:lnTo>
                  <a:pt x="4" y="47"/>
                </a:lnTo>
                <a:lnTo>
                  <a:pt x="0" y="57"/>
                </a:lnTo>
                <a:lnTo>
                  <a:pt x="4" y="66"/>
                </a:lnTo>
                <a:lnTo>
                  <a:pt x="8" y="76"/>
                </a:lnTo>
                <a:lnTo>
                  <a:pt x="8" y="90"/>
                </a:lnTo>
                <a:lnTo>
                  <a:pt x="4" y="104"/>
                </a:lnTo>
                <a:lnTo>
                  <a:pt x="4" y="114"/>
                </a:lnTo>
                <a:lnTo>
                  <a:pt x="8" y="123"/>
                </a:lnTo>
                <a:lnTo>
                  <a:pt x="8" y="133"/>
                </a:lnTo>
                <a:lnTo>
                  <a:pt x="8" y="142"/>
                </a:lnTo>
                <a:lnTo>
                  <a:pt x="8" y="152"/>
                </a:lnTo>
                <a:lnTo>
                  <a:pt x="0" y="152"/>
                </a:lnTo>
                <a:lnTo>
                  <a:pt x="8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208" name="Freeform 292"/>
          <p:cNvSpPr>
            <a:spLocks/>
          </p:cNvSpPr>
          <p:nvPr/>
        </p:nvSpPr>
        <p:spPr bwMode="auto">
          <a:xfrm>
            <a:off x="1571625" y="2184400"/>
            <a:ext cx="46038" cy="423863"/>
          </a:xfrm>
          <a:custGeom>
            <a:avLst/>
            <a:gdLst>
              <a:gd name="T0" fmla="*/ 0 w 18"/>
              <a:gd name="T1" fmla="*/ 0 h 167"/>
              <a:gd name="T2" fmla="*/ 0 w 18"/>
              <a:gd name="T3" fmla="*/ 2147483647 h 167"/>
              <a:gd name="T4" fmla="*/ 0 w 18"/>
              <a:gd name="T5" fmla="*/ 2147483647 h 167"/>
              <a:gd name="T6" fmla="*/ 2147483647 w 18"/>
              <a:gd name="T7" fmla="*/ 2147483647 h 167"/>
              <a:gd name="T8" fmla="*/ 2147483647 w 18"/>
              <a:gd name="T9" fmla="*/ 2147483647 h 167"/>
              <a:gd name="T10" fmla="*/ 2147483647 w 18"/>
              <a:gd name="T11" fmla="*/ 2147483647 h 167"/>
              <a:gd name="T12" fmla="*/ 2147483647 w 18"/>
              <a:gd name="T13" fmla="*/ 2147483647 h 167"/>
              <a:gd name="T14" fmla="*/ 2147483647 w 18"/>
              <a:gd name="T15" fmla="*/ 2147483647 h 167"/>
              <a:gd name="T16" fmla="*/ 2147483647 w 18"/>
              <a:gd name="T17" fmla="*/ 2147483647 h 167"/>
              <a:gd name="T18" fmla="*/ 2147483647 w 18"/>
              <a:gd name="T19" fmla="*/ 2147483647 h 167"/>
              <a:gd name="T20" fmla="*/ 2147483647 w 18"/>
              <a:gd name="T21" fmla="*/ 2147483647 h 167"/>
              <a:gd name="T22" fmla="*/ 2147483647 w 18"/>
              <a:gd name="T23" fmla="*/ 2147483647 h 167"/>
              <a:gd name="T24" fmla="*/ 2147483647 w 18"/>
              <a:gd name="T25" fmla="*/ 2147483647 h 167"/>
              <a:gd name="T26" fmla="*/ 2147483647 w 18"/>
              <a:gd name="T27" fmla="*/ 2147483647 h 167"/>
              <a:gd name="T28" fmla="*/ 2147483647 w 18"/>
              <a:gd name="T29" fmla="*/ 2147483647 h 167"/>
              <a:gd name="T30" fmla="*/ 2147483647 w 18"/>
              <a:gd name="T31" fmla="*/ 2147483647 h 167"/>
              <a:gd name="T32" fmla="*/ 2147483647 w 18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8"/>
              <a:gd name="T52" fmla="*/ 0 h 167"/>
              <a:gd name="T53" fmla="*/ 18 w 18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8" h="167">
                <a:moveTo>
                  <a:pt x="0" y="0"/>
                </a:moveTo>
                <a:lnTo>
                  <a:pt x="0" y="24"/>
                </a:lnTo>
                <a:lnTo>
                  <a:pt x="0" y="34"/>
                </a:lnTo>
                <a:lnTo>
                  <a:pt x="9" y="38"/>
                </a:lnTo>
                <a:lnTo>
                  <a:pt x="13" y="48"/>
                </a:lnTo>
                <a:lnTo>
                  <a:pt x="9" y="62"/>
                </a:lnTo>
                <a:lnTo>
                  <a:pt x="9" y="72"/>
                </a:lnTo>
                <a:lnTo>
                  <a:pt x="13" y="81"/>
                </a:lnTo>
                <a:lnTo>
                  <a:pt x="13" y="91"/>
                </a:lnTo>
                <a:lnTo>
                  <a:pt x="13" y="100"/>
                </a:lnTo>
                <a:lnTo>
                  <a:pt x="13" y="110"/>
                </a:lnTo>
                <a:lnTo>
                  <a:pt x="13" y="124"/>
                </a:lnTo>
                <a:lnTo>
                  <a:pt x="18" y="134"/>
                </a:lnTo>
                <a:lnTo>
                  <a:pt x="18" y="143"/>
                </a:lnTo>
                <a:lnTo>
                  <a:pt x="13" y="153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209" name="Oval 293"/>
          <p:cNvSpPr>
            <a:spLocks noChangeArrowheads="1"/>
          </p:cNvSpPr>
          <p:nvPr/>
        </p:nvSpPr>
        <p:spPr bwMode="auto">
          <a:xfrm>
            <a:off x="2195513" y="2752725"/>
            <a:ext cx="119062" cy="11588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210" name="Freeform 294"/>
          <p:cNvSpPr>
            <a:spLocks/>
          </p:cNvSpPr>
          <p:nvPr/>
        </p:nvSpPr>
        <p:spPr bwMode="auto">
          <a:xfrm>
            <a:off x="2209800" y="2366963"/>
            <a:ext cx="20638" cy="398462"/>
          </a:xfrm>
          <a:custGeom>
            <a:avLst/>
            <a:gdLst>
              <a:gd name="T0" fmla="*/ 2147483647 w 8"/>
              <a:gd name="T1" fmla="*/ 2147483647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157"/>
                </a:moveTo>
                <a:lnTo>
                  <a:pt x="0" y="143"/>
                </a:lnTo>
                <a:lnTo>
                  <a:pt x="4" y="128"/>
                </a:lnTo>
                <a:lnTo>
                  <a:pt x="8" y="119"/>
                </a:lnTo>
                <a:lnTo>
                  <a:pt x="4" y="109"/>
                </a:lnTo>
                <a:lnTo>
                  <a:pt x="0" y="100"/>
                </a:lnTo>
                <a:lnTo>
                  <a:pt x="4" y="90"/>
                </a:lnTo>
                <a:lnTo>
                  <a:pt x="8" y="81"/>
                </a:lnTo>
                <a:lnTo>
                  <a:pt x="8" y="66"/>
                </a:lnTo>
                <a:lnTo>
                  <a:pt x="4" y="52"/>
                </a:lnTo>
                <a:lnTo>
                  <a:pt x="4" y="43"/>
                </a:lnTo>
                <a:lnTo>
                  <a:pt x="8" y="33"/>
                </a:lnTo>
                <a:lnTo>
                  <a:pt x="8" y="24"/>
                </a:lnTo>
                <a:lnTo>
                  <a:pt x="8" y="14"/>
                </a:lnTo>
                <a:lnTo>
                  <a:pt x="8" y="5"/>
                </a:lnTo>
                <a:lnTo>
                  <a:pt x="0" y="5"/>
                </a:lnTo>
                <a:lnTo>
                  <a:pt x="8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211" name="Freeform 295"/>
          <p:cNvSpPr>
            <a:spLocks/>
          </p:cNvSpPr>
          <p:nvPr/>
        </p:nvSpPr>
        <p:spPr bwMode="auto">
          <a:xfrm>
            <a:off x="2284413" y="2332038"/>
            <a:ext cx="42862" cy="420687"/>
          </a:xfrm>
          <a:custGeom>
            <a:avLst/>
            <a:gdLst>
              <a:gd name="T0" fmla="*/ 0 w 17"/>
              <a:gd name="T1" fmla="*/ 2147483647 h 166"/>
              <a:gd name="T2" fmla="*/ 0 w 17"/>
              <a:gd name="T3" fmla="*/ 2147483647 h 166"/>
              <a:gd name="T4" fmla="*/ 0 w 17"/>
              <a:gd name="T5" fmla="*/ 2147483647 h 166"/>
              <a:gd name="T6" fmla="*/ 2147483647 w 17"/>
              <a:gd name="T7" fmla="*/ 2147483647 h 166"/>
              <a:gd name="T8" fmla="*/ 2147483647 w 17"/>
              <a:gd name="T9" fmla="*/ 2147483647 h 166"/>
              <a:gd name="T10" fmla="*/ 2147483647 w 17"/>
              <a:gd name="T11" fmla="*/ 2147483647 h 166"/>
              <a:gd name="T12" fmla="*/ 2147483647 w 17"/>
              <a:gd name="T13" fmla="*/ 2147483647 h 166"/>
              <a:gd name="T14" fmla="*/ 2147483647 w 17"/>
              <a:gd name="T15" fmla="*/ 2147483647 h 166"/>
              <a:gd name="T16" fmla="*/ 2147483647 w 17"/>
              <a:gd name="T17" fmla="*/ 2147483647 h 166"/>
              <a:gd name="T18" fmla="*/ 2147483647 w 17"/>
              <a:gd name="T19" fmla="*/ 2147483647 h 166"/>
              <a:gd name="T20" fmla="*/ 2147483647 w 17"/>
              <a:gd name="T21" fmla="*/ 2147483647 h 166"/>
              <a:gd name="T22" fmla="*/ 2147483647 w 17"/>
              <a:gd name="T23" fmla="*/ 2147483647 h 166"/>
              <a:gd name="T24" fmla="*/ 2147483647 w 17"/>
              <a:gd name="T25" fmla="*/ 2147483647 h 166"/>
              <a:gd name="T26" fmla="*/ 2147483647 w 17"/>
              <a:gd name="T27" fmla="*/ 2147483647 h 166"/>
              <a:gd name="T28" fmla="*/ 2147483647 w 17"/>
              <a:gd name="T29" fmla="*/ 2147483647 h 166"/>
              <a:gd name="T30" fmla="*/ 2147483647 w 17"/>
              <a:gd name="T31" fmla="*/ 2147483647 h 166"/>
              <a:gd name="T32" fmla="*/ 2147483647 w 17"/>
              <a:gd name="T33" fmla="*/ 0 h 16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6"/>
              <a:gd name="T53" fmla="*/ 17 w 17"/>
              <a:gd name="T54" fmla="*/ 166 h 16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6">
                <a:moveTo>
                  <a:pt x="0" y="166"/>
                </a:moveTo>
                <a:lnTo>
                  <a:pt x="0" y="142"/>
                </a:lnTo>
                <a:lnTo>
                  <a:pt x="0" y="133"/>
                </a:lnTo>
                <a:lnTo>
                  <a:pt x="9" y="128"/>
                </a:lnTo>
                <a:lnTo>
                  <a:pt x="13" y="119"/>
                </a:lnTo>
                <a:lnTo>
                  <a:pt x="9" y="104"/>
                </a:lnTo>
                <a:lnTo>
                  <a:pt x="9" y="95"/>
                </a:lnTo>
                <a:lnTo>
                  <a:pt x="13" y="85"/>
                </a:lnTo>
                <a:lnTo>
                  <a:pt x="13" y="76"/>
                </a:lnTo>
                <a:lnTo>
                  <a:pt x="13" y="66"/>
                </a:lnTo>
                <a:lnTo>
                  <a:pt x="13" y="57"/>
                </a:lnTo>
                <a:lnTo>
                  <a:pt x="13" y="42"/>
                </a:lnTo>
                <a:lnTo>
                  <a:pt x="17" y="33"/>
                </a:lnTo>
                <a:lnTo>
                  <a:pt x="17" y="23"/>
                </a:lnTo>
                <a:lnTo>
                  <a:pt x="13" y="14"/>
                </a:lnTo>
                <a:lnTo>
                  <a:pt x="13" y="4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212" name="Oval 296"/>
          <p:cNvSpPr>
            <a:spLocks noChangeArrowheads="1"/>
          </p:cNvSpPr>
          <p:nvPr/>
        </p:nvSpPr>
        <p:spPr bwMode="auto">
          <a:xfrm>
            <a:off x="2054225" y="2752725"/>
            <a:ext cx="119063" cy="11588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213" name="Freeform 297"/>
          <p:cNvSpPr>
            <a:spLocks/>
          </p:cNvSpPr>
          <p:nvPr/>
        </p:nvSpPr>
        <p:spPr bwMode="auto">
          <a:xfrm>
            <a:off x="2065338" y="2366963"/>
            <a:ext cx="22225" cy="398462"/>
          </a:xfrm>
          <a:custGeom>
            <a:avLst/>
            <a:gdLst>
              <a:gd name="T0" fmla="*/ 2147483647 w 9"/>
              <a:gd name="T1" fmla="*/ 2147483647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4" y="157"/>
                </a:moveTo>
                <a:lnTo>
                  <a:pt x="0" y="143"/>
                </a:lnTo>
                <a:lnTo>
                  <a:pt x="4" y="128"/>
                </a:lnTo>
                <a:lnTo>
                  <a:pt x="9" y="119"/>
                </a:lnTo>
                <a:lnTo>
                  <a:pt x="4" y="109"/>
                </a:lnTo>
                <a:lnTo>
                  <a:pt x="0" y="100"/>
                </a:lnTo>
                <a:lnTo>
                  <a:pt x="4" y="90"/>
                </a:lnTo>
                <a:lnTo>
                  <a:pt x="9" y="81"/>
                </a:lnTo>
                <a:lnTo>
                  <a:pt x="9" y="66"/>
                </a:lnTo>
                <a:lnTo>
                  <a:pt x="4" y="52"/>
                </a:lnTo>
                <a:lnTo>
                  <a:pt x="4" y="43"/>
                </a:lnTo>
                <a:lnTo>
                  <a:pt x="9" y="33"/>
                </a:lnTo>
                <a:lnTo>
                  <a:pt x="9" y="24"/>
                </a:lnTo>
                <a:lnTo>
                  <a:pt x="9" y="14"/>
                </a:lnTo>
                <a:lnTo>
                  <a:pt x="9" y="5"/>
                </a:lnTo>
                <a:lnTo>
                  <a:pt x="0" y="5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214" name="Freeform 298"/>
          <p:cNvSpPr>
            <a:spLocks/>
          </p:cNvSpPr>
          <p:nvPr/>
        </p:nvSpPr>
        <p:spPr bwMode="auto">
          <a:xfrm>
            <a:off x="2141538" y="2332038"/>
            <a:ext cx="44450" cy="420687"/>
          </a:xfrm>
          <a:custGeom>
            <a:avLst/>
            <a:gdLst>
              <a:gd name="T0" fmla="*/ 0 w 17"/>
              <a:gd name="T1" fmla="*/ 2147483647 h 166"/>
              <a:gd name="T2" fmla="*/ 0 w 17"/>
              <a:gd name="T3" fmla="*/ 2147483647 h 166"/>
              <a:gd name="T4" fmla="*/ 0 w 17"/>
              <a:gd name="T5" fmla="*/ 2147483647 h 166"/>
              <a:gd name="T6" fmla="*/ 2147483647 w 17"/>
              <a:gd name="T7" fmla="*/ 2147483647 h 166"/>
              <a:gd name="T8" fmla="*/ 2147483647 w 17"/>
              <a:gd name="T9" fmla="*/ 2147483647 h 166"/>
              <a:gd name="T10" fmla="*/ 2147483647 w 17"/>
              <a:gd name="T11" fmla="*/ 2147483647 h 166"/>
              <a:gd name="T12" fmla="*/ 2147483647 w 17"/>
              <a:gd name="T13" fmla="*/ 2147483647 h 166"/>
              <a:gd name="T14" fmla="*/ 2147483647 w 17"/>
              <a:gd name="T15" fmla="*/ 2147483647 h 166"/>
              <a:gd name="T16" fmla="*/ 2147483647 w 17"/>
              <a:gd name="T17" fmla="*/ 2147483647 h 166"/>
              <a:gd name="T18" fmla="*/ 2147483647 w 17"/>
              <a:gd name="T19" fmla="*/ 2147483647 h 166"/>
              <a:gd name="T20" fmla="*/ 2147483647 w 17"/>
              <a:gd name="T21" fmla="*/ 2147483647 h 166"/>
              <a:gd name="T22" fmla="*/ 2147483647 w 17"/>
              <a:gd name="T23" fmla="*/ 2147483647 h 166"/>
              <a:gd name="T24" fmla="*/ 2147483647 w 17"/>
              <a:gd name="T25" fmla="*/ 2147483647 h 166"/>
              <a:gd name="T26" fmla="*/ 2147483647 w 17"/>
              <a:gd name="T27" fmla="*/ 2147483647 h 166"/>
              <a:gd name="T28" fmla="*/ 2147483647 w 17"/>
              <a:gd name="T29" fmla="*/ 2147483647 h 166"/>
              <a:gd name="T30" fmla="*/ 2147483647 w 17"/>
              <a:gd name="T31" fmla="*/ 2147483647 h 166"/>
              <a:gd name="T32" fmla="*/ 2147483647 w 17"/>
              <a:gd name="T33" fmla="*/ 0 h 16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6"/>
              <a:gd name="T53" fmla="*/ 17 w 17"/>
              <a:gd name="T54" fmla="*/ 166 h 16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6">
                <a:moveTo>
                  <a:pt x="0" y="166"/>
                </a:moveTo>
                <a:lnTo>
                  <a:pt x="0" y="142"/>
                </a:lnTo>
                <a:lnTo>
                  <a:pt x="0" y="133"/>
                </a:lnTo>
                <a:lnTo>
                  <a:pt x="9" y="128"/>
                </a:lnTo>
                <a:lnTo>
                  <a:pt x="13" y="119"/>
                </a:lnTo>
                <a:lnTo>
                  <a:pt x="9" y="104"/>
                </a:lnTo>
                <a:lnTo>
                  <a:pt x="9" y="95"/>
                </a:lnTo>
                <a:lnTo>
                  <a:pt x="13" y="85"/>
                </a:lnTo>
                <a:lnTo>
                  <a:pt x="13" y="76"/>
                </a:lnTo>
                <a:lnTo>
                  <a:pt x="13" y="66"/>
                </a:lnTo>
                <a:lnTo>
                  <a:pt x="13" y="57"/>
                </a:lnTo>
                <a:lnTo>
                  <a:pt x="13" y="42"/>
                </a:lnTo>
                <a:lnTo>
                  <a:pt x="17" y="33"/>
                </a:lnTo>
                <a:lnTo>
                  <a:pt x="17" y="23"/>
                </a:lnTo>
                <a:lnTo>
                  <a:pt x="13" y="14"/>
                </a:lnTo>
                <a:lnTo>
                  <a:pt x="13" y="4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215" name="Oval 299"/>
          <p:cNvSpPr>
            <a:spLocks noChangeArrowheads="1"/>
          </p:cNvSpPr>
          <p:nvPr/>
        </p:nvSpPr>
        <p:spPr bwMode="auto">
          <a:xfrm>
            <a:off x="1900238" y="2740025"/>
            <a:ext cx="119062" cy="11588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216" name="Freeform 300"/>
          <p:cNvSpPr>
            <a:spLocks/>
          </p:cNvSpPr>
          <p:nvPr/>
        </p:nvSpPr>
        <p:spPr bwMode="auto">
          <a:xfrm>
            <a:off x="1912938" y="2354263"/>
            <a:ext cx="20637" cy="398462"/>
          </a:xfrm>
          <a:custGeom>
            <a:avLst/>
            <a:gdLst>
              <a:gd name="T0" fmla="*/ 2147483647 w 8"/>
              <a:gd name="T1" fmla="*/ 2147483647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157"/>
                </a:moveTo>
                <a:lnTo>
                  <a:pt x="0" y="143"/>
                </a:lnTo>
                <a:lnTo>
                  <a:pt x="4" y="129"/>
                </a:lnTo>
                <a:lnTo>
                  <a:pt x="8" y="119"/>
                </a:lnTo>
                <a:lnTo>
                  <a:pt x="4" y="110"/>
                </a:lnTo>
                <a:lnTo>
                  <a:pt x="0" y="100"/>
                </a:lnTo>
                <a:lnTo>
                  <a:pt x="4" y="91"/>
                </a:lnTo>
                <a:lnTo>
                  <a:pt x="8" y="81"/>
                </a:lnTo>
                <a:lnTo>
                  <a:pt x="8" y="67"/>
                </a:lnTo>
                <a:lnTo>
                  <a:pt x="4" y="52"/>
                </a:lnTo>
                <a:lnTo>
                  <a:pt x="4" y="43"/>
                </a:lnTo>
                <a:lnTo>
                  <a:pt x="8" y="33"/>
                </a:lnTo>
                <a:lnTo>
                  <a:pt x="8" y="24"/>
                </a:lnTo>
                <a:lnTo>
                  <a:pt x="8" y="14"/>
                </a:lnTo>
                <a:lnTo>
                  <a:pt x="8" y="5"/>
                </a:lnTo>
                <a:lnTo>
                  <a:pt x="0" y="5"/>
                </a:lnTo>
                <a:lnTo>
                  <a:pt x="8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217" name="Freeform 301"/>
          <p:cNvSpPr>
            <a:spLocks/>
          </p:cNvSpPr>
          <p:nvPr/>
        </p:nvSpPr>
        <p:spPr bwMode="auto">
          <a:xfrm>
            <a:off x="1987550" y="2319338"/>
            <a:ext cx="44450" cy="420687"/>
          </a:xfrm>
          <a:custGeom>
            <a:avLst/>
            <a:gdLst>
              <a:gd name="T0" fmla="*/ 0 w 17"/>
              <a:gd name="T1" fmla="*/ 2147483647 h 166"/>
              <a:gd name="T2" fmla="*/ 0 w 17"/>
              <a:gd name="T3" fmla="*/ 2147483647 h 166"/>
              <a:gd name="T4" fmla="*/ 0 w 17"/>
              <a:gd name="T5" fmla="*/ 2147483647 h 166"/>
              <a:gd name="T6" fmla="*/ 2147483647 w 17"/>
              <a:gd name="T7" fmla="*/ 2147483647 h 166"/>
              <a:gd name="T8" fmla="*/ 2147483647 w 17"/>
              <a:gd name="T9" fmla="*/ 2147483647 h 166"/>
              <a:gd name="T10" fmla="*/ 2147483647 w 17"/>
              <a:gd name="T11" fmla="*/ 2147483647 h 166"/>
              <a:gd name="T12" fmla="*/ 2147483647 w 17"/>
              <a:gd name="T13" fmla="*/ 2147483647 h 166"/>
              <a:gd name="T14" fmla="*/ 2147483647 w 17"/>
              <a:gd name="T15" fmla="*/ 2147483647 h 166"/>
              <a:gd name="T16" fmla="*/ 2147483647 w 17"/>
              <a:gd name="T17" fmla="*/ 2147483647 h 166"/>
              <a:gd name="T18" fmla="*/ 2147483647 w 17"/>
              <a:gd name="T19" fmla="*/ 2147483647 h 166"/>
              <a:gd name="T20" fmla="*/ 2147483647 w 17"/>
              <a:gd name="T21" fmla="*/ 2147483647 h 166"/>
              <a:gd name="T22" fmla="*/ 2147483647 w 17"/>
              <a:gd name="T23" fmla="*/ 2147483647 h 166"/>
              <a:gd name="T24" fmla="*/ 2147483647 w 17"/>
              <a:gd name="T25" fmla="*/ 2147483647 h 166"/>
              <a:gd name="T26" fmla="*/ 2147483647 w 17"/>
              <a:gd name="T27" fmla="*/ 2147483647 h 166"/>
              <a:gd name="T28" fmla="*/ 2147483647 w 17"/>
              <a:gd name="T29" fmla="*/ 2147483647 h 166"/>
              <a:gd name="T30" fmla="*/ 2147483647 w 17"/>
              <a:gd name="T31" fmla="*/ 2147483647 h 166"/>
              <a:gd name="T32" fmla="*/ 2147483647 w 17"/>
              <a:gd name="T33" fmla="*/ 0 h 16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6"/>
              <a:gd name="T53" fmla="*/ 17 w 17"/>
              <a:gd name="T54" fmla="*/ 166 h 16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6">
                <a:moveTo>
                  <a:pt x="0" y="166"/>
                </a:moveTo>
                <a:lnTo>
                  <a:pt x="0" y="143"/>
                </a:lnTo>
                <a:lnTo>
                  <a:pt x="0" y="133"/>
                </a:lnTo>
                <a:lnTo>
                  <a:pt x="9" y="128"/>
                </a:lnTo>
                <a:lnTo>
                  <a:pt x="13" y="119"/>
                </a:lnTo>
                <a:lnTo>
                  <a:pt x="9" y="105"/>
                </a:lnTo>
                <a:lnTo>
                  <a:pt x="9" y="95"/>
                </a:lnTo>
                <a:lnTo>
                  <a:pt x="13" y="85"/>
                </a:lnTo>
                <a:lnTo>
                  <a:pt x="13" y="76"/>
                </a:lnTo>
                <a:lnTo>
                  <a:pt x="13" y="66"/>
                </a:lnTo>
                <a:lnTo>
                  <a:pt x="13" y="57"/>
                </a:lnTo>
                <a:lnTo>
                  <a:pt x="13" y="43"/>
                </a:lnTo>
                <a:lnTo>
                  <a:pt x="17" y="33"/>
                </a:lnTo>
                <a:lnTo>
                  <a:pt x="17" y="24"/>
                </a:lnTo>
                <a:lnTo>
                  <a:pt x="13" y="14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218" name="Oval 302"/>
          <p:cNvSpPr>
            <a:spLocks noChangeArrowheads="1"/>
          </p:cNvSpPr>
          <p:nvPr/>
        </p:nvSpPr>
        <p:spPr bwMode="auto">
          <a:xfrm>
            <a:off x="1758950" y="2740025"/>
            <a:ext cx="119063" cy="11588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219" name="Freeform 303"/>
          <p:cNvSpPr>
            <a:spLocks/>
          </p:cNvSpPr>
          <p:nvPr/>
        </p:nvSpPr>
        <p:spPr bwMode="auto">
          <a:xfrm>
            <a:off x="1770063" y="2354263"/>
            <a:ext cx="22225" cy="398462"/>
          </a:xfrm>
          <a:custGeom>
            <a:avLst/>
            <a:gdLst>
              <a:gd name="T0" fmla="*/ 2147483647 w 9"/>
              <a:gd name="T1" fmla="*/ 2147483647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4" y="157"/>
                </a:moveTo>
                <a:lnTo>
                  <a:pt x="0" y="143"/>
                </a:lnTo>
                <a:lnTo>
                  <a:pt x="4" y="129"/>
                </a:lnTo>
                <a:lnTo>
                  <a:pt x="9" y="119"/>
                </a:lnTo>
                <a:lnTo>
                  <a:pt x="4" y="110"/>
                </a:lnTo>
                <a:lnTo>
                  <a:pt x="0" y="100"/>
                </a:lnTo>
                <a:lnTo>
                  <a:pt x="4" y="91"/>
                </a:lnTo>
                <a:lnTo>
                  <a:pt x="9" y="81"/>
                </a:lnTo>
                <a:lnTo>
                  <a:pt x="9" y="67"/>
                </a:lnTo>
                <a:lnTo>
                  <a:pt x="4" y="52"/>
                </a:lnTo>
                <a:lnTo>
                  <a:pt x="4" y="43"/>
                </a:lnTo>
                <a:lnTo>
                  <a:pt x="9" y="33"/>
                </a:lnTo>
                <a:lnTo>
                  <a:pt x="9" y="24"/>
                </a:lnTo>
                <a:lnTo>
                  <a:pt x="9" y="14"/>
                </a:lnTo>
                <a:lnTo>
                  <a:pt x="9" y="5"/>
                </a:lnTo>
                <a:lnTo>
                  <a:pt x="0" y="5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220" name="Freeform 304"/>
          <p:cNvSpPr>
            <a:spLocks/>
          </p:cNvSpPr>
          <p:nvPr/>
        </p:nvSpPr>
        <p:spPr bwMode="auto">
          <a:xfrm>
            <a:off x="1846263" y="2319338"/>
            <a:ext cx="44450" cy="420687"/>
          </a:xfrm>
          <a:custGeom>
            <a:avLst/>
            <a:gdLst>
              <a:gd name="T0" fmla="*/ 0 w 17"/>
              <a:gd name="T1" fmla="*/ 2147483647 h 166"/>
              <a:gd name="T2" fmla="*/ 0 w 17"/>
              <a:gd name="T3" fmla="*/ 2147483647 h 166"/>
              <a:gd name="T4" fmla="*/ 0 w 17"/>
              <a:gd name="T5" fmla="*/ 2147483647 h 166"/>
              <a:gd name="T6" fmla="*/ 2147483647 w 17"/>
              <a:gd name="T7" fmla="*/ 2147483647 h 166"/>
              <a:gd name="T8" fmla="*/ 2147483647 w 17"/>
              <a:gd name="T9" fmla="*/ 2147483647 h 166"/>
              <a:gd name="T10" fmla="*/ 2147483647 w 17"/>
              <a:gd name="T11" fmla="*/ 2147483647 h 166"/>
              <a:gd name="T12" fmla="*/ 2147483647 w 17"/>
              <a:gd name="T13" fmla="*/ 2147483647 h 166"/>
              <a:gd name="T14" fmla="*/ 2147483647 w 17"/>
              <a:gd name="T15" fmla="*/ 2147483647 h 166"/>
              <a:gd name="T16" fmla="*/ 2147483647 w 17"/>
              <a:gd name="T17" fmla="*/ 2147483647 h 166"/>
              <a:gd name="T18" fmla="*/ 2147483647 w 17"/>
              <a:gd name="T19" fmla="*/ 2147483647 h 166"/>
              <a:gd name="T20" fmla="*/ 2147483647 w 17"/>
              <a:gd name="T21" fmla="*/ 2147483647 h 166"/>
              <a:gd name="T22" fmla="*/ 2147483647 w 17"/>
              <a:gd name="T23" fmla="*/ 2147483647 h 166"/>
              <a:gd name="T24" fmla="*/ 2147483647 w 17"/>
              <a:gd name="T25" fmla="*/ 2147483647 h 166"/>
              <a:gd name="T26" fmla="*/ 2147483647 w 17"/>
              <a:gd name="T27" fmla="*/ 2147483647 h 166"/>
              <a:gd name="T28" fmla="*/ 2147483647 w 17"/>
              <a:gd name="T29" fmla="*/ 2147483647 h 166"/>
              <a:gd name="T30" fmla="*/ 2147483647 w 17"/>
              <a:gd name="T31" fmla="*/ 2147483647 h 166"/>
              <a:gd name="T32" fmla="*/ 2147483647 w 17"/>
              <a:gd name="T33" fmla="*/ 0 h 16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6"/>
              <a:gd name="T53" fmla="*/ 17 w 17"/>
              <a:gd name="T54" fmla="*/ 166 h 16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6">
                <a:moveTo>
                  <a:pt x="0" y="166"/>
                </a:moveTo>
                <a:lnTo>
                  <a:pt x="0" y="143"/>
                </a:lnTo>
                <a:lnTo>
                  <a:pt x="0" y="133"/>
                </a:lnTo>
                <a:lnTo>
                  <a:pt x="8" y="128"/>
                </a:lnTo>
                <a:lnTo>
                  <a:pt x="13" y="119"/>
                </a:lnTo>
                <a:lnTo>
                  <a:pt x="8" y="105"/>
                </a:lnTo>
                <a:lnTo>
                  <a:pt x="8" y="95"/>
                </a:lnTo>
                <a:lnTo>
                  <a:pt x="13" y="85"/>
                </a:lnTo>
                <a:lnTo>
                  <a:pt x="13" y="76"/>
                </a:lnTo>
                <a:lnTo>
                  <a:pt x="13" y="66"/>
                </a:lnTo>
                <a:lnTo>
                  <a:pt x="13" y="57"/>
                </a:lnTo>
                <a:lnTo>
                  <a:pt x="13" y="43"/>
                </a:lnTo>
                <a:lnTo>
                  <a:pt x="17" y="33"/>
                </a:lnTo>
                <a:lnTo>
                  <a:pt x="17" y="24"/>
                </a:lnTo>
                <a:lnTo>
                  <a:pt x="13" y="14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221" name="Oval 305"/>
          <p:cNvSpPr>
            <a:spLocks noChangeArrowheads="1"/>
          </p:cNvSpPr>
          <p:nvPr/>
        </p:nvSpPr>
        <p:spPr bwMode="auto">
          <a:xfrm>
            <a:off x="1617663" y="2740025"/>
            <a:ext cx="119062" cy="11588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222" name="Freeform 306"/>
          <p:cNvSpPr>
            <a:spLocks/>
          </p:cNvSpPr>
          <p:nvPr/>
        </p:nvSpPr>
        <p:spPr bwMode="auto">
          <a:xfrm>
            <a:off x="1627188" y="2354263"/>
            <a:ext cx="20637" cy="398462"/>
          </a:xfrm>
          <a:custGeom>
            <a:avLst/>
            <a:gdLst>
              <a:gd name="T0" fmla="*/ 2147483647 w 8"/>
              <a:gd name="T1" fmla="*/ 2147483647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157"/>
                </a:moveTo>
                <a:lnTo>
                  <a:pt x="0" y="143"/>
                </a:lnTo>
                <a:lnTo>
                  <a:pt x="4" y="129"/>
                </a:lnTo>
                <a:lnTo>
                  <a:pt x="8" y="119"/>
                </a:lnTo>
                <a:lnTo>
                  <a:pt x="4" y="110"/>
                </a:lnTo>
                <a:lnTo>
                  <a:pt x="0" y="100"/>
                </a:lnTo>
                <a:lnTo>
                  <a:pt x="4" y="91"/>
                </a:lnTo>
                <a:lnTo>
                  <a:pt x="8" y="81"/>
                </a:lnTo>
                <a:lnTo>
                  <a:pt x="8" y="67"/>
                </a:lnTo>
                <a:lnTo>
                  <a:pt x="4" y="52"/>
                </a:lnTo>
                <a:lnTo>
                  <a:pt x="4" y="43"/>
                </a:lnTo>
                <a:lnTo>
                  <a:pt x="8" y="33"/>
                </a:lnTo>
                <a:lnTo>
                  <a:pt x="8" y="24"/>
                </a:lnTo>
                <a:lnTo>
                  <a:pt x="8" y="14"/>
                </a:lnTo>
                <a:lnTo>
                  <a:pt x="8" y="5"/>
                </a:lnTo>
                <a:lnTo>
                  <a:pt x="0" y="5"/>
                </a:lnTo>
                <a:lnTo>
                  <a:pt x="8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223" name="Freeform 307"/>
          <p:cNvSpPr>
            <a:spLocks/>
          </p:cNvSpPr>
          <p:nvPr/>
        </p:nvSpPr>
        <p:spPr bwMode="auto">
          <a:xfrm>
            <a:off x="1704975" y="2319338"/>
            <a:ext cx="44450" cy="420687"/>
          </a:xfrm>
          <a:custGeom>
            <a:avLst/>
            <a:gdLst>
              <a:gd name="T0" fmla="*/ 0 w 17"/>
              <a:gd name="T1" fmla="*/ 2147483647 h 166"/>
              <a:gd name="T2" fmla="*/ 0 w 17"/>
              <a:gd name="T3" fmla="*/ 2147483647 h 166"/>
              <a:gd name="T4" fmla="*/ 0 w 17"/>
              <a:gd name="T5" fmla="*/ 2147483647 h 166"/>
              <a:gd name="T6" fmla="*/ 2147483647 w 17"/>
              <a:gd name="T7" fmla="*/ 2147483647 h 166"/>
              <a:gd name="T8" fmla="*/ 2147483647 w 17"/>
              <a:gd name="T9" fmla="*/ 2147483647 h 166"/>
              <a:gd name="T10" fmla="*/ 2147483647 w 17"/>
              <a:gd name="T11" fmla="*/ 2147483647 h 166"/>
              <a:gd name="T12" fmla="*/ 2147483647 w 17"/>
              <a:gd name="T13" fmla="*/ 2147483647 h 166"/>
              <a:gd name="T14" fmla="*/ 2147483647 w 17"/>
              <a:gd name="T15" fmla="*/ 2147483647 h 166"/>
              <a:gd name="T16" fmla="*/ 2147483647 w 17"/>
              <a:gd name="T17" fmla="*/ 2147483647 h 166"/>
              <a:gd name="T18" fmla="*/ 2147483647 w 17"/>
              <a:gd name="T19" fmla="*/ 2147483647 h 166"/>
              <a:gd name="T20" fmla="*/ 2147483647 w 17"/>
              <a:gd name="T21" fmla="*/ 2147483647 h 166"/>
              <a:gd name="T22" fmla="*/ 2147483647 w 17"/>
              <a:gd name="T23" fmla="*/ 2147483647 h 166"/>
              <a:gd name="T24" fmla="*/ 2147483647 w 17"/>
              <a:gd name="T25" fmla="*/ 2147483647 h 166"/>
              <a:gd name="T26" fmla="*/ 2147483647 w 17"/>
              <a:gd name="T27" fmla="*/ 2147483647 h 166"/>
              <a:gd name="T28" fmla="*/ 2147483647 w 17"/>
              <a:gd name="T29" fmla="*/ 2147483647 h 166"/>
              <a:gd name="T30" fmla="*/ 2147483647 w 17"/>
              <a:gd name="T31" fmla="*/ 2147483647 h 166"/>
              <a:gd name="T32" fmla="*/ 2147483647 w 17"/>
              <a:gd name="T33" fmla="*/ 0 h 16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6"/>
              <a:gd name="T53" fmla="*/ 17 w 17"/>
              <a:gd name="T54" fmla="*/ 166 h 16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6">
                <a:moveTo>
                  <a:pt x="0" y="166"/>
                </a:moveTo>
                <a:lnTo>
                  <a:pt x="0" y="143"/>
                </a:lnTo>
                <a:lnTo>
                  <a:pt x="0" y="133"/>
                </a:lnTo>
                <a:lnTo>
                  <a:pt x="8" y="128"/>
                </a:lnTo>
                <a:lnTo>
                  <a:pt x="12" y="119"/>
                </a:lnTo>
                <a:lnTo>
                  <a:pt x="8" y="105"/>
                </a:lnTo>
                <a:lnTo>
                  <a:pt x="8" y="95"/>
                </a:lnTo>
                <a:lnTo>
                  <a:pt x="12" y="85"/>
                </a:lnTo>
                <a:lnTo>
                  <a:pt x="12" y="76"/>
                </a:lnTo>
                <a:lnTo>
                  <a:pt x="12" y="66"/>
                </a:lnTo>
                <a:lnTo>
                  <a:pt x="12" y="57"/>
                </a:lnTo>
                <a:lnTo>
                  <a:pt x="12" y="43"/>
                </a:lnTo>
                <a:lnTo>
                  <a:pt x="17" y="33"/>
                </a:lnTo>
                <a:lnTo>
                  <a:pt x="17" y="24"/>
                </a:lnTo>
                <a:lnTo>
                  <a:pt x="12" y="14"/>
                </a:lnTo>
                <a:lnTo>
                  <a:pt x="12" y="5"/>
                </a:lnTo>
                <a:lnTo>
                  <a:pt x="12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224" name="Oval 308"/>
          <p:cNvSpPr>
            <a:spLocks noChangeArrowheads="1"/>
          </p:cNvSpPr>
          <p:nvPr/>
        </p:nvSpPr>
        <p:spPr bwMode="auto">
          <a:xfrm>
            <a:off x="1473200" y="2740025"/>
            <a:ext cx="119063" cy="11588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225" name="Freeform 309"/>
          <p:cNvSpPr>
            <a:spLocks/>
          </p:cNvSpPr>
          <p:nvPr/>
        </p:nvSpPr>
        <p:spPr bwMode="auto">
          <a:xfrm>
            <a:off x="1484313" y="2354263"/>
            <a:ext cx="22225" cy="398462"/>
          </a:xfrm>
          <a:custGeom>
            <a:avLst/>
            <a:gdLst>
              <a:gd name="T0" fmla="*/ 2147483647 w 9"/>
              <a:gd name="T1" fmla="*/ 2147483647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5" y="157"/>
                </a:moveTo>
                <a:lnTo>
                  <a:pt x="0" y="143"/>
                </a:lnTo>
                <a:lnTo>
                  <a:pt x="5" y="129"/>
                </a:lnTo>
                <a:lnTo>
                  <a:pt x="9" y="119"/>
                </a:lnTo>
                <a:lnTo>
                  <a:pt x="5" y="110"/>
                </a:lnTo>
                <a:lnTo>
                  <a:pt x="0" y="100"/>
                </a:lnTo>
                <a:lnTo>
                  <a:pt x="5" y="91"/>
                </a:lnTo>
                <a:lnTo>
                  <a:pt x="9" y="81"/>
                </a:lnTo>
                <a:lnTo>
                  <a:pt x="9" y="67"/>
                </a:lnTo>
                <a:lnTo>
                  <a:pt x="5" y="52"/>
                </a:lnTo>
                <a:lnTo>
                  <a:pt x="5" y="43"/>
                </a:lnTo>
                <a:lnTo>
                  <a:pt x="9" y="33"/>
                </a:lnTo>
                <a:lnTo>
                  <a:pt x="9" y="24"/>
                </a:lnTo>
                <a:lnTo>
                  <a:pt x="9" y="14"/>
                </a:lnTo>
                <a:lnTo>
                  <a:pt x="9" y="5"/>
                </a:lnTo>
                <a:lnTo>
                  <a:pt x="0" y="5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226" name="Freeform 310"/>
          <p:cNvSpPr>
            <a:spLocks/>
          </p:cNvSpPr>
          <p:nvPr/>
        </p:nvSpPr>
        <p:spPr bwMode="auto">
          <a:xfrm>
            <a:off x="1560513" y="2319338"/>
            <a:ext cx="44450" cy="420687"/>
          </a:xfrm>
          <a:custGeom>
            <a:avLst/>
            <a:gdLst>
              <a:gd name="T0" fmla="*/ 0 w 17"/>
              <a:gd name="T1" fmla="*/ 2147483647 h 166"/>
              <a:gd name="T2" fmla="*/ 0 w 17"/>
              <a:gd name="T3" fmla="*/ 2147483647 h 166"/>
              <a:gd name="T4" fmla="*/ 0 w 17"/>
              <a:gd name="T5" fmla="*/ 2147483647 h 166"/>
              <a:gd name="T6" fmla="*/ 2147483647 w 17"/>
              <a:gd name="T7" fmla="*/ 2147483647 h 166"/>
              <a:gd name="T8" fmla="*/ 2147483647 w 17"/>
              <a:gd name="T9" fmla="*/ 2147483647 h 166"/>
              <a:gd name="T10" fmla="*/ 2147483647 w 17"/>
              <a:gd name="T11" fmla="*/ 2147483647 h 166"/>
              <a:gd name="T12" fmla="*/ 2147483647 w 17"/>
              <a:gd name="T13" fmla="*/ 2147483647 h 166"/>
              <a:gd name="T14" fmla="*/ 2147483647 w 17"/>
              <a:gd name="T15" fmla="*/ 2147483647 h 166"/>
              <a:gd name="T16" fmla="*/ 2147483647 w 17"/>
              <a:gd name="T17" fmla="*/ 2147483647 h 166"/>
              <a:gd name="T18" fmla="*/ 2147483647 w 17"/>
              <a:gd name="T19" fmla="*/ 2147483647 h 166"/>
              <a:gd name="T20" fmla="*/ 2147483647 w 17"/>
              <a:gd name="T21" fmla="*/ 2147483647 h 166"/>
              <a:gd name="T22" fmla="*/ 2147483647 w 17"/>
              <a:gd name="T23" fmla="*/ 2147483647 h 166"/>
              <a:gd name="T24" fmla="*/ 2147483647 w 17"/>
              <a:gd name="T25" fmla="*/ 2147483647 h 166"/>
              <a:gd name="T26" fmla="*/ 2147483647 w 17"/>
              <a:gd name="T27" fmla="*/ 2147483647 h 166"/>
              <a:gd name="T28" fmla="*/ 2147483647 w 17"/>
              <a:gd name="T29" fmla="*/ 2147483647 h 166"/>
              <a:gd name="T30" fmla="*/ 2147483647 w 17"/>
              <a:gd name="T31" fmla="*/ 2147483647 h 166"/>
              <a:gd name="T32" fmla="*/ 2147483647 w 17"/>
              <a:gd name="T33" fmla="*/ 0 h 16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6"/>
              <a:gd name="T53" fmla="*/ 17 w 17"/>
              <a:gd name="T54" fmla="*/ 166 h 16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6">
                <a:moveTo>
                  <a:pt x="0" y="166"/>
                </a:moveTo>
                <a:lnTo>
                  <a:pt x="0" y="143"/>
                </a:lnTo>
                <a:lnTo>
                  <a:pt x="0" y="133"/>
                </a:lnTo>
                <a:lnTo>
                  <a:pt x="9" y="128"/>
                </a:lnTo>
                <a:lnTo>
                  <a:pt x="13" y="119"/>
                </a:lnTo>
                <a:lnTo>
                  <a:pt x="9" y="105"/>
                </a:lnTo>
                <a:lnTo>
                  <a:pt x="9" y="95"/>
                </a:lnTo>
                <a:lnTo>
                  <a:pt x="13" y="85"/>
                </a:lnTo>
                <a:lnTo>
                  <a:pt x="13" y="76"/>
                </a:lnTo>
                <a:lnTo>
                  <a:pt x="13" y="66"/>
                </a:lnTo>
                <a:lnTo>
                  <a:pt x="13" y="57"/>
                </a:lnTo>
                <a:lnTo>
                  <a:pt x="13" y="43"/>
                </a:lnTo>
                <a:lnTo>
                  <a:pt x="17" y="33"/>
                </a:lnTo>
                <a:lnTo>
                  <a:pt x="17" y="24"/>
                </a:lnTo>
                <a:lnTo>
                  <a:pt x="13" y="14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227" name="Oval 347"/>
          <p:cNvSpPr>
            <a:spLocks noChangeArrowheads="1"/>
          </p:cNvSpPr>
          <p:nvPr/>
        </p:nvSpPr>
        <p:spPr bwMode="auto">
          <a:xfrm>
            <a:off x="3916363" y="2028825"/>
            <a:ext cx="119062" cy="11588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228" name="Freeform 348"/>
          <p:cNvSpPr>
            <a:spLocks/>
          </p:cNvSpPr>
          <p:nvPr/>
        </p:nvSpPr>
        <p:spPr bwMode="auto">
          <a:xfrm>
            <a:off x="3927475" y="2136775"/>
            <a:ext cx="22225" cy="398463"/>
          </a:xfrm>
          <a:custGeom>
            <a:avLst/>
            <a:gdLst>
              <a:gd name="T0" fmla="*/ 2147483647 w 9"/>
              <a:gd name="T1" fmla="*/ 0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5" y="0"/>
                </a:moveTo>
                <a:lnTo>
                  <a:pt x="0" y="15"/>
                </a:lnTo>
                <a:lnTo>
                  <a:pt x="5" y="29"/>
                </a:lnTo>
                <a:lnTo>
                  <a:pt x="9" y="38"/>
                </a:lnTo>
                <a:lnTo>
                  <a:pt x="5" y="48"/>
                </a:lnTo>
                <a:lnTo>
                  <a:pt x="0" y="57"/>
                </a:lnTo>
                <a:lnTo>
                  <a:pt x="5" y="67"/>
                </a:lnTo>
                <a:lnTo>
                  <a:pt x="9" y="77"/>
                </a:lnTo>
                <a:lnTo>
                  <a:pt x="9" y="91"/>
                </a:lnTo>
                <a:lnTo>
                  <a:pt x="5" y="105"/>
                </a:lnTo>
                <a:lnTo>
                  <a:pt x="5" y="115"/>
                </a:lnTo>
                <a:lnTo>
                  <a:pt x="9" y="124"/>
                </a:lnTo>
                <a:lnTo>
                  <a:pt x="9" y="134"/>
                </a:lnTo>
                <a:lnTo>
                  <a:pt x="9" y="143"/>
                </a:lnTo>
                <a:lnTo>
                  <a:pt x="9" y="153"/>
                </a:lnTo>
                <a:lnTo>
                  <a:pt x="0" y="153"/>
                </a:lnTo>
                <a:lnTo>
                  <a:pt x="9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229" name="Freeform 349"/>
          <p:cNvSpPr>
            <a:spLocks/>
          </p:cNvSpPr>
          <p:nvPr/>
        </p:nvSpPr>
        <p:spPr bwMode="auto">
          <a:xfrm>
            <a:off x="4003675" y="2149475"/>
            <a:ext cx="44450" cy="422275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9" y="38"/>
                </a:lnTo>
                <a:lnTo>
                  <a:pt x="13" y="48"/>
                </a:lnTo>
                <a:lnTo>
                  <a:pt x="9" y="62"/>
                </a:lnTo>
                <a:lnTo>
                  <a:pt x="9" y="72"/>
                </a:lnTo>
                <a:lnTo>
                  <a:pt x="13" y="81"/>
                </a:lnTo>
                <a:lnTo>
                  <a:pt x="13" y="91"/>
                </a:lnTo>
                <a:lnTo>
                  <a:pt x="13" y="100"/>
                </a:lnTo>
                <a:lnTo>
                  <a:pt x="13" y="110"/>
                </a:lnTo>
                <a:lnTo>
                  <a:pt x="13" y="124"/>
                </a:lnTo>
                <a:lnTo>
                  <a:pt x="17" y="133"/>
                </a:lnTo>
                <a:lnTo>
                  <a:pt x="17" y="143"/>
                </a:lnTo>
                <a:lnTo>
                  <a:pt x="13" y="152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230" name="Oval 350"/>
          <p:cNvSpPr>
            <a:spLocks noChangeArrowheads="1"/>
          </p:cNvSpPr>
          <p:nvPr/>
        </p:nvSpPr>
        <p:spPr bwMode="auto">
          <a:xfrm>
            <a:off x="3775075" y="2028825"/>
            <a:ext cx="119063" cy="11588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231" name="Freeform 351"/>
          <p:cNvSpPr>
            <a:spLocks/>
          </p:cNvSpPr>
          <p:nvPr/>
        </p:nvSpPr>
        <p:spPr bwMode="auto">
          <a:xfrm>
            <a:off x="3786188" y="2136775"/>
            <a:ext cx="22225" cy="398463"/>
          </a:xfrm>
          <a:custGeom>
            <a:avLst/>
            <a:gdLst>
              <a:gd name="T0" fmla="*/ 2147483647 w 9"/>
              <a:gd name="T1" fmla="*/ 0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4" y="0"/>
                </a:moveTo>
                <a:lnTo>
                  <a:pt x="0" y="15"/>
                </a:lnTo>
                <a:lnTo>
                  <a:pt x="4" y="29"/>
                </a:lnTo>
                <a:lnTo>
                  <a:pt x="9" y="38"/>
                </a:lnTo>
                <a:lnTo>
                  <a:pt x="4" y="48"/>
                </a:lnTo>
                <a:lnTo>
                  <a:pt x="0" y="57"/>
                </a:lnTo>
                <a:lnTo>
                  <a:pt x="4" y="67"/>
                </a:lnTo>
                <a:lnTo>
                  <a:pt x="9" y="77"/>
                </a:lnTo>
                <a:lnTo>
                  <a:pt x="9" y="91"/>
                </a:lnTo>
                <a:lnTo>
                  <a:pt x="4" y="105"/>
                </a:lnTo>
                <a:lnTo>
                  <a:pt x="4" y="115"/>
                </a:lnTo>
                <a:lnTo>
                  <a:pt x="9" y="124"/>
                </a:lnTo>
                <a:lnTo>
                  <a:pt x="9" y="134"/>
                </a:lnTo>
                <a:lnTo>
                  <a:pt x="9" y="143"/>
                </a:lnTo>
                <a:lnTo>
                  <a:pt x="9" y="153"/>
                </a:lnTo>
                <a:lnTo>
                  <a:pt x="0" y="153"/>
                </a:lnTo>
                <a:lnTo>
                  <a:pt x="9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232" name="Freeform 352"/>
          <p:cNvSpPr>
            <a:spLocks/>
          </p:cNvSpPr>
          <p:nvPr/>
        </p:nvSpPr>
        <p:spPr bwMode="auto">
          <a:xfrm>
            <a:off x="3862388" y="2149475"/>
            <a:ext cx="44450" cy="422275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8" y="38"/>
                </a:lnTo>
                <a:lnTo>
                  <a:pt x="13" y="48"/>
                </a:lnTo>
                <a:lnTo>
                  <a:pt x="8" y="62"/>
                </a:lnTo>
                <a:lnTo>
                  <a:pt x="8" y="72"/>
                </a:lnTo>
                <a:lnTo>
                  <a:pt x="13" y="81"/>
                </a:lnTo>
                <a:lnTo>
                  <a:pt x="13" y="91"/>
                </a:lnTo>
                <a:lnTo>
                  <a:pt x="13" y="100"/>
                </a:lnTo>
                <a:lnTo>
                  <a:pt x="13" y="110"/>
                </a:lnTo>
                <a:lnTo>
                  <a:pt x="13" y="124"/>
                </a:lnTo>
                <a:lnTo>
                  <a:pt x="17" y="133"/>
                </a:lnTo>
                <a:lnTo>
                  <a:pt x="17" y="143"/>
                </a:lnTo>
                <a:lnTo>
                  <a:pt x="13" y="152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233" name="Oval 353"/>
          <p:cNvSpPr>
            <a:spLocks noChangeArrowheads="1"/>
          </p:cNvSpPr>
          <p:nvPr/>
        </p:nvSpPr>
        <p:spPr bwMode="auto">
          <a:xfrm>
            <a:off x="3621088" y="2039938"/>
            <a:ext cx="1174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234" name="Freeform 354"/>
          <p:cNvSpPr>
            <a:spLocks/>
          </p:cNvSpPr>
          <p:nvPr/>
        </p:nvSpPr>
        <p:spPr bwMode="auto">
          <a:xfrm>
            <a:off x="3630613" y="1989138"/>
            <a:ext cx="42862" cy="558800"/>
          </a:xfrm>
          <a:custGeom>
            <a:avLst/>
            <a:gdLst>
              <a:gd name="T0" fmla="*/ 2147483647 w 9"/>
              <a:gd name="T1" fmla="*/ 0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5" y="0"/>
                </a:moveTo>
                <a:lnTo>
                  <a:pt x="0" y="14"/>
                </a:lnTo>
                <a:lnTo>
                  <a:pt x="5" y="29"/>
                </a:lnTo>
                <a:lnTo>
                  <a:pt x="9" y="38"/>
                </a:lnTo>
                <a:lnTo>
                  <a:pt x="5" y="48"/>
                </a:lnTo>
                <a:lnTo>
                  <a:pt x="0" y="57"/>
                </a:lnTo>
                <a:lnTo>
                  <a:pt x="5" y="67"/>
                </a:lnTo>
                <a:lnTo>
                  <a:pt x="9" y="76"/>
                </a:lnTo>
                <a:lnTo>
                  <a:pt x="9" y="91"/>
                </a:lnTo>
                <a:lnTo>
                  <a:pt x="5" y="105"/>
                </a:lnTo>
                <a:lnTo>
                  <a:pt x="5" y="114"/>
                </a:lnTo>
                <a:lnTo>
                  <a:pt x="9" y="124"/>
                </a:lnTo>
                <a:lnTo>
                  <a:pt x="9" y="133"/>
                </a:lnTo>
                <a:lnTo>
                  <a:pt x="9" y="143"/>
                </a:lnTo>
                <a:lnTo>
                  <a:pt x="9" y="152"/>
                </a:lnTo>
                <a:lnTo>
                  <a:pt x="0" y="152"/>
                </a:lnTo>
                <a:lnTo>
                  <a:pt x="9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235" name="Freeform 355"/>
          <p:cNvSpPr>
            <a:spLocks/>
          </p:cNvSpPr>
          <p:nvPr/>
        </p:nvSpPr>
        <p:spPr bwMode="auto">
          <a:xfrm>
            <a:off x="3708400" y="2162175"/>
            <a:ext cx="44450" cy="422275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9" y="38"/>
                </a:lnTo>
                <a:lnTo>
                  <a:pt x="13" y="47"/>
                </a:lnTo>
                <a:lnTo>
                  <a:pt x="9" y="62"/>
                </a:lnTo>
                <a:lnTo>
                  <a:pt x="9" y="71"/>
                </a:lnTo>
                <a:lnTo>
                  <a:pt x="13" y="81"/>
                </a:lnTo>
                <a:lnTo>
                  <a:pt x="13" y="90"/>
                </a:lnTo>
                <a:lnTo>
                  <a:pt x="13" y="100"/>
                </a:lnTo>
                <a:lnTo>
                  <a:pt x="13" y="109"/>
                </a:lnTo>
                <a:lnTo>
                  <a:pt x="13" y="124"/>
                </a:lnTo>
                <a:lnTo>
                  <a:pt x="17" y="133"/>
                </a:lnTo>
                <a:lnTo>
                  <a:pt x="17" y="143"/>
                </a:lnTo>
                <a:lnTo>
                  <a:pt x="13" y="152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236" name="Oval 356"/>
          <p:cNvSpPr>
            <a:spLocks noChangeArrowheads="1"/>
          </p:cNvSpPr>
          <p:nvPr/>
        </p:nvSpPr>
        <p:spPr bwMode="auto">
          <a:xfrm>
            <a:off x="3479800" y="2039938"/>
            <a:ext cx="1174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237" name="Freeform 357"/>
          <p:cNvSpPr>
            <a:spLocks/>
          </p:cNvSpPr>
          <p:nvPr/>
        </p:nvSpPr>
        <p:spPr bwMode="auto">
          <a:xfrm>
            <a:off x="3489325" y="2149475"/>
            <a:ext cx="23813" cy="398463"/>
          </a:xfrm>
          <a:custGeom>
            <a:avLst/>
            <a:gdLst>
              <a:gd name="T0" fmla="*/ 2147483647 w 9"/>
              <a:gd name="T1" fmla="*/ 0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4" y="0"/>
                </a:moveTo>
                <a:lnTo>
                  <a:pt x="0" y="14"/>
                </a:lnTo>
                <a:lnTo>
                  <a:pt x="4" y="29"/>
                </a:lnTo>
                <a:lnTo>
                  <a:pt x="9" y="38"/>
                </a:lnTo>
                <a:lnTo>
                  <a:pt x="4" y="48"/>
                </a:lnTo>
                <a:lnTo>
                  <a:pt x="0" y="57"/>
                </a:lnTo>
                <a:lnTo>
                  <a:pt x="4" y="67"/>
                </a:lnTo>
                <a:lnTo>
                  <a:pt x="9" y="76"/>
                </a:lnTo>
                <a:lnTo>
                  <a:pt x="9" y="91"/>
                </a:lnTo>
                <a:lnTo>
                  <a:pt x="4" y="105"/>
                </a:lnTo>
                <a:lnTo>
                  <a:pt x="4" y="114"/>
                </a:lnTo>
                <a:lnTo>
                  <a:pt x="9" y="124"/>
                </a:lnTo>
                <a:lnTo>
                  <a:pt x="9" y="133"/>
                </a:lnTo>
                <a:lnTo>
                  <a:pt x="9" y="143"/>
                </a:lnTo>
                <a:lnTo>
                  <a:pt x="9" y="152"/>
                </a:lnTo>
                <a:lnTo>
                  <a:pt x="0" y="152"/>
                </a:lnTo>
                <a:lnTo>
                  <a:pt x="9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238" name="Freeform 358"/>
          <p:cNvSpPr>
            <a:spLocks/>
          </p:cNvSpPr>
          <p:nvPr/>
        </p:nvSpPr>
        <p:spPr bwMode="auto">
          <a:xfrm>
            <a:off x="3567113" y="2162175"/>
            <a:ext cx="42862" cy="422275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8" y="38"/>
                </a:lnTo>
                <a:lnTo>
                  <a:pt x="13" y="47"/>
                </a:lnTo>
                <a:lnTo>
                  <a:pt x="8" y="62"/>
                </a:lnTo>
                <a:lnTo>
                  <a:pt x="8" y="71"/>
                </a:lnTo>
                <a:lnTo>
                  <a:pt x="13" y="81"/>
                </a:lnTo>
                <a:lnTo>
                  <a:pt x="13" y="90"/>
                </a:lnTo>
                <a:lnTo>
                  <a:pt x="13" y="100"/>
                </a:lnTo>
                <a:lnTo>
                  <a:pt x="13" y="109"/>
                </a:lnTo>
                <a:lnTo>
                  <a:pt x="13" y="124"/>
                </a:lnTo>
                <a:lnTo>
                  <a:pt x="17" y="133"/>
                </a:lnTo>
                <a:lnTo>
                  <a:pt x="17" y="143"/>
                </a:lnTo>
                <a:lnTo>
                  <a:pt x="13" y="152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239" name="Oval 359"/>
          <p:cNvSpPr>
            <a:spLocks noChangeArrowheads="1"/>
          </p:cNvSpPr>
          <p:nvPr/>
        </p:nvSpPr>
        <p:spPr bwMode="auto">
          <a:xfrm>
            <a:off x="3335338" y="2039938"/>
            <a:ext cx="120650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240" name="Freeform 360"/>
          <p:cNvSpPr>
            <a:spLocks/>
          </p:cNvSpPr>
          <p:nvPr/>
        </p:nvSpPr>
        <p:spPr bwMode="auto">
          <a:xfrm>
            <a:off x="3348038" y="2149475"/>
            <a:ext cx="20637" cy="398463"/>
          </a:xfrm>
          <a:custGeom>
            <a:avLst/>
            <a:gdLst>
              <a:gd name="T0" fmla="*/ 2147483647 w 8"/>
              <a:gd name="T1" fmla="*/ 0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0"/>
                </a:moveTo>
                <a:lnTo>
                  <a:pt x="0" y="14"/>
                </a:lnTo>
                <a:lnTo>
                  <a:pt x="4" y="29"/>
                </a:lnTo>
                <a:lnTo>
                  <a:pt x="8" y="38"/>
                </a:lnTo>
                <a:lnTo>
                  <a:pt x="4" y="48"/>
                </a:lnTo>
                <a:lnTo>
                  <a:pt x="0" y="57"/>
                </a:lnTo>
                <a:lnTo>
                  <a:pt x="4" y="67"/>
                </a:lnTo>
                <a:lnTo>
                  <a:pt x="8" y="76"/>
                </a:lnTo>
                <a:lnTo>
                  <a:pt x="8" y="91"/>
                </a:lnTo>
                <a:lnTo>
                  <a:pt x="4" y="105"/>
                </a:lnTo>
                <a:lnTo>
                  <a:pt x="4" y="114"/>
                </a:lnTo>
                <a:lnTo>
                  <a:pt x="8" y="124"/>
                </a:lnTo>
                <a:lnTo>
                  <a:pt x="8" y="133"/>
                </a:lnTo>
                <a:lnTo>
                  <a:pt x="8" y="143"/>
                </a:lnTo>
                <a:lnTo>
                  <a:pt x="8" y="152"/>
                </a:lnTo>
                <a:lnTo>
                  <a:pt x="0" y="152"/>
                </a:lnTo>
                <a:lnTo>
                  <a:pt x="8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241" name="Freeform 361"/>
          <p:cNvSpPr>
            <a:spLocks/>
          </p:cNvSpPr>
          <p:nvPr/>
        </p:nvSpPr>
        <p:spPr bwMode="auto">
          <a:xfrm>
            <a:off x="3425825" y="2162175"/>
            <a:ext cx="42863" cy="422275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8" y="38"/>
                </a:lnTo>
                <a:lnTo>
                  <a:pt x="12" y="47"/>
                </a:lnTo>
                <a:lnTo>
                  <a:pt x="8" y="62"/>
                </a:lnTo>
                <a:lnTo>
                  <a:pt x="8" y="71"/>
                </a:lnTo>
                <a:lnTo>
                  <a:pt x="12" y="81"/>
                </a:lnTo>
                <a:lnTo>
                  <a:pt x="12" y="90"/>
                </a:lnTo>
                <a:lnTo>
                  <a:pt x="12" y="100"/>
                </a:lnTo>
                <a:lnTo>
                  <a:pt x="12" y="109"/>
                </a:lnTo>
                <a:lnTo>
                  <a:pt x="12" y="124"/>
                </a:lnTo>
                <a:lnTo>
                  <a:pt x="17" y="133"/>
                </a:lnTo>
                <a:lnTo>
                  <a:pt x="17" y="143"/>
                </a:lnTo>
                <a:lnTo>
                  <a:pt x="12" y="152"/>
                </a:lnTo>
                <a:lnTo>
                  <a:pt x="12" y="162"/>
                </a:lnTo>
                <a:lnTo>
                  <a:pt x="12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242" name="Oval 362"/>
          <p:cNvSpPr>
            <a:spLocks noChangeArrowheads="1"/>
          </p:cNvSpPr>
          <p:nvPr/>
        </p:nvSpPr>
        <p:spPr bwMode="auto">
          <a:xfrm>
            <a:off x="3194050" y="2039938"/>
            <a:ext cx="119063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243" name="Freeform 363"/>
          <p:cNvSpPr>
            <a:spLocks/>
          </p:cNvSpPr>
          <p:nvPr/>
        </p:nvSpPr>
        <p:spPr bwMode="auto">
          <a:xfrm>
            <a:off x="3205163" y="2149475"/>
            <a:ext cx="22225" cy="398463"/>
          </a:xfrm>
          <a:custGeom>
            <a:avLst/>
            <a:gdLst>
              <a:gd name="T0" fmla="*/ 2147483647 w 9"/>
              <a:gd name="T1" fmla="*/ 0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5" y="0"/>
                </a:moveTo>
                <a:lnTo>
                  <a:pt x="0" y="14"/>
                </a:lnTo>
                <a:lnTo>
                  <a:pt x="5" y="29"/>
                </a:lnTo>
                <a:lnTo>
                  <a:pt x="9" y="38"/>
                </a:lnTo>
                <a:lnTo>
                  <a:pt x="5" y="48"/>
                </a:lnTo>
                <a:lnTo>
                  <a:pt x="0" y="57"/>
                </a:lnTo>
                <a:lnTo>
                  <a:pt x="5" y="67"/>
                </a:lnTo>
                <a:lnTo>
                  <a:pt x="9" y="76"/>
                </a:lnTo>
                <a:lnTo>
                  <a:pt x="9" y="91"/>
                </a:lnTo>
                <a:lnTo>
                  <a:pt x="5" y="105"/>
                </a:lnTo>
                <a:lnTo>
                  <a:pt x="5" y="114"/>
                </a:lnTo>
                <a:lnTo>
                  <a:pt x="9" y="124"/>
                </a:lnTo>
                <a:lnTo>
                  <a:pt x="9" y="133"/>
                </a:lnTo>
                <a:lnTo>
                  <a:pt x="9" y="143"/>
                </a:lnTo>
                <a:lnTo>
                  <a:pt x="9" y="152"/>
                </a:lnTo>
                <a:lnTo>
                  <a:pt x="0" y="152"/>
                </a:lnTo>
                <a:lnTo>
                  <a:pt x="9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244" name="Freeform 364"/>
          <p:cNvSpPr>
            <a:spLocks/>
          </p:cNvSpPr>
          <p:nvPr/>
        </p:nvSpPr>
        <p:spPr bwMode="auto">
          <a:xfrm>
            <a:off x="3281363" y="2162175"/>
            <a:ext cx="44450" cy="422275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9" y="38"/>
                </a:lnTo>
                <a:lnTo>
                  <a:pt x="13" y="47"/>
                </a:lnTo>
                <a:lnTo>
                  <a:pt x="9" y="62"/>
                </a:lnTo>
                <a:lnTo>
                  <a:pt x="9" y="71"/>
                </a:lnTo>
                <a:lnTo>
                  <a:pt x="13" y="81"/>
                </a:lnTo>
                <a:lnTo>
                  <a:pt x="13" y="90"/>
                </a:lnTo>
                <a:lnTo>
                  <a:pt x="13" y="100"/>
                </a:lnTo>
                <a:lnTo>
                  <a:pt x="13" y="109"/>
                </a:lnTo>
                <a:lnTo>
                  <a:pt x="13" y="124"/>
                </a:lnTo>
                <a:lnTo>
                  <a:pt x="17" y="133"/>
                </a:lnTo>
                <a:lnTo>
                  <a:pt x="17" y="143"/>
                </a:lnTo>
                <a:lnTo>
                  <a:pt x="13" y="152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245" name="Oval 365"/>
          <p:cNvSpPr>
            <a:spLocks noChangeArrowheads="1"/>
          </p:cNvSpPr>
          <p:nvPr/>
        </p:nvSpPr>
        <p:spPr bwMode="auto">
          <a:xfrm>
            <a:off x="3062288" y="2039938"/>
            <a:ext cx="119062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246" name="Freeform 366"/>
          <p:cNvSpPr>
            <a:spLocks/>
          </p:cNvSpPr>
          <p:nvPr/>
        </p:nvSpPr>
        <p:spPr bwMode="auto">
          <a:xfrm>
            <a:off x="3073400" y="2149475"/>
            <a:ext cx="22225" cy="398463"/>
          </a:xfrm>
          <a:custGeom>
            <a:avLst/>
            <a:gdLst>
              <a:gd name="T0" fmla="*/ 2147483647 w 9"/>
              <a:gd name="T1" fmla="*/ 0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4" y="0"/>
                </a:moveTo>
                <a:lnTo>
                  <a:pt x="0" y="14"/>
                </a:lnTo>
                <a:lnTo>
                  <a:pt x="4" y="29"/>
                </a:lnTo>
                <a:lnTo>
                  <a:pt x="9" y="38"/>
                </a:lnTo>
                <a:lnTo>
                  <a:pt x="4" y="48"/>
                </a:lnTo>
                <a:lnTo>
                  <a:pt x="0" y="57"/>
                </a:lnTo>
                <a:lnTo>
                  <a:pt x="4" y="67"/>
                </a:lnTo>
                <a:lnTo>
                  <a:pt x="9" y="76"/>
                </a:lnTo>
                <a:lnTo>
                  <a:pt x="9" y="91"/>
                </a:lnTo>
                <a:lnTo>
                  <a:pt x="4" y="105"/>
                </a:lnTo>
                <a:lnTo>
                  <a:pt x="4" y="114"/>
                </a:lnTo>
                <a:lnTo>
                  <a:pt x="9" y="124"/>
                </a:lnTo>
                <a:lnTo>
                  <a:pt x="9" y="133"/>
                </a:lnTo>
                <a:lnTo>
                  <a:pt x="9" y="143"/>
                </a:lnTo>
                <a:lnTo>
                  <a:pt x="9" y="152"/>
                </a:lnTo>
                <a:lnTo>
                  <a:pt x="0" y="152"/>
                </a:lnTo>
                <a:lnTo>
                  <a:pt x="9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247" name="Freeform 367"/>
          <p:cNvSpPr>
            <a:spLocks/>
          </p:cNvSpPr>
          <p:nvPr/>
        </p:nvSpPr>
        <p:spPr bwMode="auto">
          <a:xfrm>
            <a:off x="3149600" y="2162175"/>
            <a:ext cx="44450" cy="422275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9" y="38"/>
                </a:lnTo>
                <a:lnTo>
                  <a:pt x="13" y="47"/>
                </a:lnTo>
                <a:lnTo>
                  <a:pt x="9" y="62"/>
                </a:lnTo>
                <a:lnTo>
                  <a:pt x="9" y="71"/>
                </a:lnTo>
                <a:lnTo>
                  <a:pt x="13" y="81"/>
                </a:lnTo>
                <a:lnTo>
                  <a:pt x="13" y="90"/>
                </a:lnTo>
                <a:lnTo>
                  <a:pt x="13" y="100"/>
                </a:lnTo>
                <a:lnTo>
                  <a:pt x="13" y="109"/>
                </a:lnTo>
                <a:lnTo>
                  <a:pt x="13" y="124"/>
                </a:lnTo>
                <a:lnTo>
                  <a:pt x="17" y="133"/>
                </a:lnTo>
                <a:lnTo>
                  <a:pt x="17" y="143"/>
                </a:lnTo>
                <a:lnTo>
                  <a:pt x="13" y="152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248" name="Oval 368"/>
          <p:cNvSpPr>
            <a:spLocks noChangeArrowheads="1"/>
          </p:cNvSpPr>
          <p:nvPr/>
        </p:nvSpPr>
        <p:spPr bwMode="auto">
          <a:xfrm>
            <a:off x="2921000" y="2039938"/>
            <a:ext cx="119063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249" name="Freeform 369"/>
          <p:cNvSpPr>
            <a:spLocks/>
          </p:cNvSpPr>
          <p:nvPr/>
        </p:nvSpPr>
        <p:spPr bwMode="auto">
          <a:xfrm>
            <a:off x="2932113" y="2149475"/>
            <a:ext cx="20637" cy="398463"/>
          </a:xfrm>
          <a:custGeom>
            <a:avLst/>
            <a:gdLst>
              <a:gd name="T0" fmla="*/ 2147483647 w 8"/>
              <a:gd name="T1" fmla="*/ 0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0"/>
                </a:moveTo>
                <a:lnTo>
                  <a:pt x="0" y="14"/>
                </a:lnTo>
                <a:lnTo>
                  <a:pt x="4" y="29"/>
                </a:lnTo>
                <a:lnTo>
                  <a:pt x="8" y="38"/>
                </a:lnTo>
                <a:lnTo>
                  <a:pt x="4" y="48"/>
                </a:lnTo>
                <a:lnTo>
                  <a:pt x="0" y="57"/>
                </a:lnTo>
                <a:lnTo>
                  <a:pt x="4" y="67"/>
                </a:lnTo>
                <a:lnTo>
                  <a:pt x="8" y="76"/>
                </a:lnTo>
                <a:lnTo>
                  <a:pt x="8" y="91"/>
                </a:lnTo>
                <a:lnTo>
                  <a:pt x="4" y="105"/>
                </a:lnTo>
                <a:lnTo>
                  <a:pt x="4" y="114"/>
                </a:lnTo>
                <a:lnTo>
                  <a:pt x="8" y="124"/>
                </a:lnTo>
                <a:lnTo>
                  <a:pt x="8" y="133"/>
                </a:lnTo>
                <a:lnTo>
                  <a:pt x="8" y="143"/>
                </a:lnTo>
                <a:lnTo>
                  <a:pt x="8" y="152"/>
                </a:lnTo>
                <a:lnTo>
                  <a:pt x="0" y="152"/>
                </a:lnTo>
                <a:lnTo>
                  <a:pt x="8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250" name="Freeform 370"/>
          <p:cNvSpPr>
            <a:spLocks/>
          </p:cNvSpPr>
          <p:nvPr/>
        </p:nvSpPr>
        <p:spPr bwMode="auto">
          <a:xfrm>
            <a:off x="3008313" y="2162175"/>
            <a:ext cx="44450" cy="422275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8" y="38"/>
                </a:lnTo>
                <a:lnTo>
                  <a:pt x="12" y="47"/>
                </a:lnTo>
                <a:lnTo>
                  <a:pt x="8" y="62"/>
                </a:lnTo>
                <a:lnTo>
                  <a:pt x="8" y="71"/>
                </a:lnTo>
                <a:lnTo>
                  <a:pt x="12" y="81"/>
                </a:lnTo>
                <a:lnTo>
                  <a:pt x="12" y="90"/>
                </a:lnTo>
                <a:lnTo>
                  <a:pt x="12" y="100"/>
                </a:lnTo>
                <a:lnTo>
                  <a:pt x="12" y="109"/>
                </a:lnTo>
                <a:lnTo>
                  <a:pt x="12" y="124"/>
                </a:lnTo>
                <a:lnTo>
                  <a:pt x="17" y="133"/>
                </a:lnTo>
                <a:lnTo>
                  <a:pt x="17" y="143"/>
                </a:lnTo>
                <a:lnTo>
                  <a:pt x="12" y="152"/>
                </a:lnTo>
                <a:lnTo>
                  <a:pt x="12" y="162"/>
                </a:lnTo>
                <a:lnTo>
                  <a:pt x="12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251" name="Oval 371"/>
          <p:cNvSpPr>
            <a:spLocks noChangeArrowheads="1"/>
          </p:cNvSpPr>
          <p:nvPr/>
        </p:nvSpPr>
        <p:spPr bwMode="auto">
          <a:xfrm>
            <a:off x="2767013" y="2052638"/>
            <a:ext cx="119062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252" name="Freeform 372"/>
          <p:cNvSpPr>
            <a:spLocks/>
          </p:cNvSpPr>
          <p:nvPr/>
        </p:nvSpPr>
        <p:spPr bwMode="auto">
          <a:xfrm>
            <a:off x="2778125" y="2162175"/>
            <a:ext cx="22225" cy="396875"/>
          </a:xfrm>
          <a:custGeom>
            <a:avLst/>
            <a:gdLst>
              <a:gd name="T0" fmla="*/ 2147483647 w 9"/>
              <a:gd name="T1" fmla="*/ 0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4" y="0"/>
                </a:moveTo>
                <a:lnTo>
                  <a:pt x="0" y="14"/>
                </a:lnTo>
                <a:lnTo>
                  <a:pt x="4" y="28"/>
                </a:lnTo>
                <a:lnTo>
                  <a:pt x="9" y="38"/>
                </a:lnTo>
                <a:lnTo>
                  <a:pt x="4" y="47"/>
                </a:lnTo>
                <a:lnTo>
                  <a:pt x="0" y="57"/>
                </a:lnTo>
                <a:lnTo>
                  <a:pt x="4" y="67"/>
                </a:lnTo>
                <a:lnTo>
                  <a:pt x="9" y="76"/>
                </a:lnTo>
                <a:lnTo>
                  <a:pt x="9" y="90"/>
                </a:lnTo>
                <a:lnTo>
                  <a:pt x="4" y="105"/>
                </a:lnTo>
                <a:lnTo>
                  <a:pt x="4" y="114"/>
                </a:lnTo>
                <a:lnTo>
                  <a:pt x="9" y="124"/>
                </a:lnTo>
                <a:lnTo>
                  <a:pt x="9" y="133"/>
                </a:lnTo>
                <a:lnTo>
                  <a:pt x="9" y="143"/>
                </a:lnTo>
                <a:lnTo>
                  <a:pt x="9" y="152"/>
                </a:lnTo>
                <a:lnTo>
                  <a:pt x="0" y="152"/>
                </a:lnTo>
                <a:lnTo>
                  <a:pt x="9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253" name="Freeform 373"/>
          <p:cNvSpPr>
            <a:spLocks/>
          </p:cNvSpPr>
          <p:nvPr/>
        </p:nvSpPr>
        <p:spPr bwMode="auto">
          <a:xfrm>
            <a:off x="2854325" y="2174875"/>
            <a:ext cx="44450" cy="420688"/>
          </a:xfrm>
          <a:custGeom>
            <a:avLst/>
            <a:gdLst>
              <a:gd name="T0" fmla="*/ 0 w 17"/>
              <a:gd name="T1" fmla="*/ 0 h 166"/>
              <a:gd name="T2" fmla="*/ 0 w 17"/>
              <a:gd name="T3" fmla="*/ 2147483647 h 166"/>
              <a:gd name="T4" fmla="*/ 0 w 17"/>
              <a:gd name="T5" fmla="*/ 2147483647 h 166"/>
              <a:gd name="T6" fmla="*/ 2147483647 w 17"/>
              <a:gd name="T7" fmla="*/ 2147483647 h 166"/>
              <a:gd name="T8" fmla="*/ 2147483647 w 17"/>
              <a:gd name="T9" fmla="*/ 2147483647 h 166"/>
              <a:gd name="T10" fmla="*/ 2147483647 w 17"/>
              <a:gd name="T11" fmla="*/ 2147483647 h 166"/>
              <a:gd name="T12" fmla="*/ 2147483647 w 17"/>
              <a:gd name="T13" fmla="*/ 2147483647 h 166"/>
              <a:gd name="T14" fmla="*/ 2147483647 w 17"/>
              <a:gd name="T15" fmla="*/ 2147483647 h 166"/>
              <a:gd name="T16" fmla="*/ 2147483647 w 17"/>
              <a:gd name="T17" fmla="*/ 2147483647 h 166"/>
              <a:gd name="T18" fmla="*/ 2147483647 w 17"/>
              <a:gd name="T19" fmla="*/ 2147483647 h 166"/>
              <a:gd name="T20" fmla="*/ 2147483647 w 17"/>
              <a:gd name="T21" fmla="*/ 2147483647 h 166"/>
              <a:gd name="T22" fmla="*/ 2147483647 w 17"/>
              <a:gd name="T23" fmla="*/ 2147483647 h 166"/>
              <a:gd name="T24" fmla="*/ 2147483647 w 17"/>
              <a:gd name="T25" fmla="*/ 2147483647 h 166"/>
              <a:gd name="T26" fmla="*/ 2147483647 w 17"/>
              <a:gd name="T27" fmla="*/ 2147483647 h 166"/>
              <a:gd name="T28" fmla="*/ 2147483647 w 17"/>
              <a:gd name="T29" fmla="*/ 2147483647 h 166"/>
              <a:gd name="T30" fmla="*/ 2147483647 w 17"/>
              <a:gd name="T31" fmla="*/ 2147483647 h 166"/>
              <a:gd name="T32" fmla="*/ 2147483647 w 17"/>
              <a:gd name="T33" fmla="*/ 2147483647 h 16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6"/>
              <a:gd name="T53" fmla="*/ 17 w 17"/>
              <a:gd name="T54" fmla="*/ 166 h 16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6">
                <a:moveTo>
                  <a:pt x="0" y="0"/>
                </a:moveTo>
                <a:lnTo>
                  <a:pt x="0" y="23"/>
                </a:lnTo>
                <a:lnTo>
                  <a:pt x="0" y="33"/>
                </a:lnTo>
                <a:lnTo>
                  <a:pt x="8" y="38"/>
                </a:lnTo>
                <a:lnTo>
                  <a:pt x="13" y="47"/>
                </a:lnTo>
                <a:lnTo>
                  <a:pt x="8" y="62"/>
                </a:lnTo>
                <a:lnTo>
                  <a:pt x="8" y="71"/>
                </a:lnTo>
                <a:lnTo>
                  <a:pt x="13" y="81"/>
                </a:lnTo>
                <a:lnTo>
                  <a:pt x="13" y="90"/>
                </a:lnTo>
                <a:lnTo>
                  <a:pt x="13" y="100"/>
                </a:lnTo>
                <a:lnTo>
                  <a:pt x="13" y="109"/>
                </a:lnTo>
                <a:lnTo>
                  <a:pt x="13" y="123"/>
                </a:lnTo>
                <a:lnTo>
                  <a:pt x="17" y="133"/>
                </a:lnTo>
                <a:lnTo>
                  <a:pt x="17" y="142"/>
                </a:lnTo>
                <a:lnTo>
                  <a:pt x="13" y="152"/>
                </a:lnTo>
                <a:lnTo>
                  <a:pt x="13" y="162"/>
                </a:lnTo>
                <a:lnTo>
                  <a:pt x="13" y="166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254" name="Oval 374"/>
          <p:cNvSpPr>
            <a:spLocks noChangeArrowheads="1"/>
          </p:cNvSpPr>
          <p:nvPr/>
        </p:nvSpPr>
        <p:spPr bwMode="auto">
          <a:xfrm>
            <a:off x="2622550" y="2052638"/>
            <a:ext cx="122238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255" name="Freeform 375"/>
          <p:cNvSpPr>
            <a:spLocks/>
          </p:cNvSpPr>
          <p:nvPr/>
        </p:nvSpPr>
        <p:spPr bwMode="auto">
          <a:xfrm>
            <a:off x="2636838" y="2162175"/>
            <a:ext cx="19050" cy="396875"/>
          </a:xfrm>
          <a:custGeom>
            <a:avLst/>
            <a:gdLst>
              <a:gd name="T0" fmla="*/ 2147483647 w 8"/>
              <a:gd name="T1" fmla="*/ 0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0"/>
                </a:moveTo>
                <a:lnTo>
                  <a:pt x="0" y="14"/>
                </a:lnTo>
                <a:lnTo>
                  <a:pt x="4" y="28"/>
                </a:lnTo>
                <a:lnTo>
                  <a:pt x="8" y="38"/>
                </a:lnTo>
                <a:lnTo>
                  <a:pt x="4" y="47"/>
                </a:lnTo>
                <a:lnTo>
                  <a:pt x="0" y="57"/>
                </a:lnTo>
                <a:lnTo>
                  <a:pt x="4" y="67"/>
                </a:lnTo>
                <a:lnTo>
                  <a:pt x="8" y="76"/>
                </a:lnTo>
                <a:lnTo>
                  <a:pt x="8" y="90"/>
                </a:lnTo>
                <a:lnTo>
                  <a:pt x="4" y="105"/>
                </a:lnTo>
                <a:lnTo>
                  <a:pt x="4" y="114"/>
                </a:lnTo>
                <a:lnTo>
                  <a:pt x="8" y="124"/>
                </a:lnTo>
                <a:lnTo>
                  <a:pt x="8" y="133"/>
                </a:lnTo>
                <a:lnTo>
                  <a:pt x="8" y="143"/>
                </a:lnTo>
                <a:lnTo>
                  <a:pt x="8" y="152"/>
                </a:lnTo>
                <a:lnTo>
                  <a:pt x="0" y="152"/>
                </a:lnTo>
                <a:lnTo>
                  <a:pt x="8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256" name="Freeform 376"/>
          <p:cNvSpPr>
            <a:spLocks/>
          </p:cNvSpPr>
          <p:nvPr/>
        </p:nvSpPr>
        <p:spPr bwMode="auto">
          <a:xfrm>
            <a:off x="2713038" y="2174875"/>
            <a:ext cx="44450" cy="420688"/>
          </a:xfrm>
          <a:custGeom>
            <a:avLst/>
            <a:gdLst>
              <a:gd name="T0" fmla="*/ 0 w 17"/>
              <a:gd name="T1" fmla="*/ 0 h 166"/>
              <a:gd name="T2" fmla="*/ 0 w 17"/>
              <a:gd name="T3" fmla="*/ 2147483647 h 166"/>
              <a:gd name="T4" fmla="*/ 0 w 17"/>
              <a:gd name="T5" fmla="*/ 2147483647 h 166"/>
              <a:gd name="T6" fmla="*/ 2147483647 w 17"/>
              <a:gd name="T7" fmla="*/ 2147483647 h 166"/>
              <a:gd name="T8" fmla="*/ 2147483647 w 17"/>
              <a:gd name="T9" fmla="*/ 2147483647 h 166"/>
              <a:gd name="T10" fmla="*/ 2147483647 w 17"/>
              <a:gd name="T11" fmla="*/ 2147483647 h 166"/>
              <a:gd name="T12" fmla="*/ 2147483647 w 17"/>
              <a:gd name="T13" fmla="*/ 2147483647 h 166"/>
              <a:gd name="T14" fmla="*/ 2147483647 w 17"/>
              <a:gd name="T15" fmla="*/ 2147483647 h 166"/>
              <a:gd name="T16" fmla="*/ 2147483647 w 17"/>
              <a:gd name="T17" fmla="*/ 2147483647 h 166"/>
              <a:gd name="T18" fmla="*/ 2147483647 w 17"/>
              <a:gd name="T19" fmla="*/ 2147483647 h 166"/>
              <a:gd name="T20" fmla="*/ 2147483647 w 17"/>
              <a:gd name="T21" fmla="*/ 2147483647 h 166"/>
              <a:gd name="T22" fmla="*/ 2147483647 w 17"/>
              <a:gd name="T23" fmla="*/ 2147483647 h 166"/>
              <a:gd name="T24" fmla="*/ 2147483647 w 17"/>
              <a:gd name="T25" fmla="*/ 2147483647 h 166"/>
              <a:gd name="T26" fmla="*/ 2147483647 w 17"/>
              <a:gd name="T27" fmla="*/ 2147483647 h 166"/>
              <a:gd name="T28" fmla="*/ 2147483647 w 17"/>
              <a:gd name="T29" fmla="*/ 2147483647 h 166"/>
              <a:gd name="T30" fmla="*/ 2147483647 w 17"/>
              <a:gd name="T31" fmla="*/ 2147483647 h 166"/>
              <a:gd name="T32" fmla="*/ 2147483647 w 17"/>
              <a:gd name="T33" fmla="*/ 2147483647 h 16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6"/>
              <a:gd name="T53" fmla="*/ 17 w 17"/>
              <a:gd name="T54" fmla="*/ 166 h 16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6">
                <a:moveTo>
                  <a:pt x="0" y="0"/>
                </a:moveTo>
                <a:lnTo>
                  <a:pt x="0" y="23"/>
                </a:lnTo>
                <a:lnTo>
                  <a:pt x="0" y="33"/>
                </a:lnTo>
                <a:lnTo>
                  <a:pt x="8" y="38"/>
                </a:lnTo>
                <a:lnTo>
                  <a:pt x="12" y="47"/>
                </a:lnTo>
                <a:lnTo>
                  <a:pt x="8" y="62"/>
                </a:lnTo>
                <a:lnTo>
                  <a:pt x="8" y="71"/>
                </a:lnTo>
                <a:lnTo>
                  <a:pt x="12" y="81"/>
                </a:lnTo>
                <a:lnTo>
                  <a:pt x="12" y="90"/>
                </a:lnTo>
                <a:lnTo>
                  <a:pt x="12" y="100"/>
                </a:lnTo>
                <a:lnTo>
                  <a:pt x="12" y="109"/>
                </a:lnTo>
                <a:lnTo>
                  <a:pt x="12" y="123"/>
                </a:lnTo>
                <a:lnTo>
                  <a:pt x="17" y="133"/>
                </a:lnTo>
                <a:lnTo>
                  <a:pt x="17" y="142"/>
                </a:lnTo>
                <a:lnTo>
                  <a:pt x="12" y="152"/>
                </a:lnTo>
                <a:lnTo>
                  <a:pt x="12" y="162"/>
                </a:lnTo>
                <a:lnTo>
                  <a:pt x="12" y="166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257" name="Oval 377"/>
          <p:cNvSpPr>
            <a:spLocks noChangeArrowheads="1"/>
          </p:cNvSpPr>
          <p:nvPr/>
        </p:nvSpPr>
        <p:spPr bwMode="auto">
          <a:xfrm>
            <a:off x="2481263" y="2052638"/>
            <a:ext cx="119062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258" name="Freeform 378"/>
          <p:cNvSpPr>
            <a:spLocks/>
          </p:cNvSpPr>
          <p:nvPr/>
        </p:nvSpPr>
        <p:spPr bwMode="auto">
          <a:xfrm>
            <a:off x="2492375" y="2162175"/>
            <a:ext cx="22225" cy="396875"/>
          </a:xfrm>
          <a:custGeom>
            <a:avLst/>
            <a:gdLst>
              <a:gd name="T0" fmla="*/ 2147483647 w 9"/>
              <a:gd name="T1" fmla="*/ 0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5" y="0"/>
                </a:moveTo>
                <a:lnTo>
                  <a:pt x="0" y="14"/>
                </a:lnTo>
                <a:lnTo>
                  <a:pt x="5" y="28"/>
                </a:lnTo>
                <a:lnTo>
                  <a:pt x="9" y="38"/>
                </a:lnTo>
                <a:lnTo>
                  <a:pt x="5" y="47"/>
                </a:lnTo>
                <a:lnTo>
                  <a:pt x="0" y="57"/>
                </a:lnTo>
                <a:lnTo>
                  <a:pt x="5" y="67"/>
                </a:lnTo>
                <a:lnTo>
                  <a:pt x="9" y="76"/>
                </a:lnTo>
                <a:lnTo>
                  <a:pt x="9" y="90"/>
                </a:lnTo>
                <a:lnTo>
                  <a:pt x="5" y="105"/>
                </a:lnTo>
                <a:lnTo>
                  <a:pt x="5" y="114"/>
                </a:lnTo>
                <a:lnTo>
                  <a:pt x="9" y="124"/>
                </a:lnTo>
                <a:lnTo>
                  <a:pt x="9" y="133"/>
                </a:lnTo>
                <a:lnTo>
                  <a:pt x="9" y="143"/>
                </a:lnTo>
                <a:lnTo>
                  <a:pt x="9" y="152"/>
                </a:lnTo>
                <a:lnTo>
                  <a:pt x="0" y="152"/>
                </a:lnTo>
                <a:lnTo>
                  <a:pt x="9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259" name="Freeform 379"/>
          <p:cNvSpPr>
            <a:spLocks/>
          </p:cNvSpPr>
          <p:nvPr/>
        </p:nvSpPr>
        <p:spPr bwMode="auto">
          <a:xfrm>
            <a:off x="2568575" y="2174875"/>
            <a:ext cx="44450" cy="420688"/>
          </a:xfrm>
          <a:custGeom>
            <a:avLst/>
            <a:gdLst>
              <a:gd name="T0" fmla="*/ 0 w 17"/>
              <a:gd name="T1" fmla="*/ 0 h 166"/>
              <a:gd name="T2" fmla="*/ 0 w 17"/>
              <a:gd name="T3" fmla="*/ 2147483647 h 166"/>
              <a:gd name="T4" fmla="*/ 0 w 17"/>
              <a:gd name="T5" fmla="*/ 2147483647 h 166"/>
              <a:gd name="T6" fmla="*/ 2147483647 w 17"/>
              <a:gd name="T7" fmla="*/ 2147483647 h 166"/>
              <a:gd name="T8" fmla="*/ 2147483647 w 17"/>
              <a:gd name="T9" fmla="*/ 2147483647 h 166"/>
              <a:gd name="T10" fmla="*/ 2147483647 w 17"/>
              <a:gd name="T11" fmla="*/ 2147483647 h 166"/>
              <a:gd name="T12" fmla="*/ 2147483647 w 17"/>
              <a:gd name="T13" fmla="*/ 2147483647 h 166"/>
              <a:gd name="T14" fmla="*/ 2147483647 w 17"/>
              <a:gd name="T15" fmla="*/ 2147483647 h 166"/>
              <a:gd name="T16" fmla="*/ 2147483647 w 17"/>
              <a:gd name="T17" fmla="*/ 2147483647 h 166"/>
              <a:gd name="T18" fmla="*/ 2147483647 w 17"/>
              <a:gd name="T19" fmla="*/ 2147483647 h 166"/>
              <a:gd name="T20" fmla="*/ 2147483647 w 17"/>
              <a:gd name="T21" fmla="*/ 2147483647 h 166"/>
              <a:gd name="T22" fmla="*/ 2147483647 w 17"/>
              <a:gd name="T23" fmla="*/ 2147483647 h 166"/>
              <a:gd name="T24" fmla="*/ 2147483647 w 17"/>
              <a:gd name="T25" fmla="*/ 2147483647 h 166"/>
              <a:gd name="T26" fmla="*/ 2147483647 w 17"/>
              <a:gd name="T27" fmla="*/ 2147483647 h 166"/>
              <a:gd name="T28" fmla="*/ 2147483647 w 17"/>
              <a:gd name="T29" fmla="*/ 2147483647 h 166"/>
              <a:gd name="T30" fmla="*/ 2147483647 w 17"/>
              <a:gd name="T31" fmla="*/ 2147483647 h 166"/>
              <a:gd name="T32" fmla="*/ 2147483647 w 17"/>
              <a:gd name="T33" fmla="*/ 2147483647 h 16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6"/>
              <a:gd name="T53" fmla="*/ 17 w 17"/>
              <a:gd name="T54" fmla="*/ 166 h 16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6">
                <a:moveTo>
                  <a:pt x="0" y="0"/>
                </a:moveTo>
                <a:lnTo>
                  <a:pt x="0" y="23"/>
                </a:lnTo>
                <a:lnTo>
                  <a:pt x="0" y="33"/>
                </a:lnTo>
                <a:lnTo>
                  <a:pt x="9" y="38"/>
                </a:lnTo>
                <a:lnTo>
                  <a:pt x="13" y="47"/>
                </a:lnTo>
                <a:lnTo>
                  <a:pt x="9" y="62"/>
                </a:lnTo>
                <a:lnTo>
                  <a:pt x="9" y="71"/>
                </a:lnTo>
                <a:lnTo>
                  <a:pt x="13" y="81"/>
                </a:lnTo>
                <a:lnTo>
                  <a:pt x="13" y="90"/>
                </a:lnTo>
                <a:lnTo>
                  <a:pt x="13" y="100"/>
                </a:lnTo>
                <a:lnTo>
                  <a:pt x="13" y="109"/>
                </a:lnTo>
                <a:lnTo>
                  <a:pt x="13" y="123"/>
                </a:lnTo>
                <a:lnTo>
                  <a:pt x="17" y="133"/>
                </a:lnTo>
                <a:lnTo>
                  <a:pt x="17" y="142"/>
                </a:lnTo>
                <a:lnTo>
                  <a:pt x="13" y="152"/>
                </a:lnTo>
                <a:lnTo>
                  <a:pt x="13" y="162"/>
                </a:lnTo>
                <a:lnTo>
                  <a:pt x="13" y="166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260" name="Oval 380"/>
          <p:cNvSpPr>
            <a:spLocks noChangeArrowheads="1"/>
          </p:cNvSpPr>
          <p:nvPr/>
        </p:nvSpPr>
        <p:spPr bwMode="auto">
          <a:xfrm>
            <a:off x="2339975" y="2052638"/>
            <a:ext cx="119063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261" name="Freeform 381"/>
          <p:cNvSpPr>
            <a:spLocks/>
          </p:cNvSpPr>
          <p:nvPr/>
        </p:nvSpPr>
        <p:spPr bwMode="auto">
          <a:xfrm>
            <a:off x="2351088" y="2162175"/>
            <a:ext cx="20637" cy="396875"/>
          </a:xfrm>
          <a:custGeom>
            <a:avLst/>
            <a:gdLst>
              <a:gd name="T0" fmla="*/ 2147483647 w 8"/>
              <a:gd name="T1" fmla="*/ 0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0"/>
                </a:moveTo>
                <a:lnTo>
                  <a:pt x="0" y="14"/>
                </a:lnTo>
                <a:lnTo>
                  <a:pt x="4" y="28"/>
                </a:lnTo>
                <a:lnTo>
                  <a:pt x="8" y="38"/>
                </a:lnTo>
                <a:lnTo>
                  <a:pt x="4" y="47"/>
                </a:lnTo>
                <a:lnTo>
                  <a:pt x="0" y="57"/>
                </a:lnTo>
                <a:lnTo>
                  <a:pt x="4" y="67"/>
                </a:lnTo>
                <a:lnTo>
                  <a:pt x="8" y="76"/>
                </a:lnTo>
                <a:lnTo>
                  <a:pt x="8" y="90"/>
                </a:lnTo>
                <a:lnTo>
                  <a:pt x="4" y="105"/>
                </a:lnTo>
                <a:lnTo>
                  <a:pt x="4" y="114"/>
                </a:lnTo>
                <a:lnTo>
                  <a:pt x="8" y="124"/>
                </a:lnTo>
                <a:lnTo>
                  <a:pt x="8" y="133"/>
                </a:lnTo>
                <a:lnTo>
                  <a:pt x="8" y="143"/>
                </a:lnTo>
                <a:lnTo>
                  <a:pt x="8" y="152"/>
                </a:lnTo>
                <a:lnTo>
                  <a:pt x="0" y="152"/>
                </a:lnTo>
                <a:lnTo>
                  <a:pt x="8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262" name="Freeform 382"/>
          <p:cNvSpPr>
            <a:spLocks/>
          </p:cNvSpPr>
          <p:nvPr/>
        </p:nvSpPr>
        <p:spPr bwMode="auto">
          <a:xfrm>
            <a:off x="2427288" y="2174875"/>
            <a:ext cx="44450" cy="420688"/>
          </a:xfrm>
          <a:custGeom>
            <a:avLst/>
            <a:gdLst>
              <a:gd name="T0" fmla="*/ 0 w 17"/>
              <a:gd name="T1" fmla="*/ 0 h 166"/>
              <a:gd name="T2" fmla="*/ 0 w 17"/>
              <a:gd name="T3" fmla="*/ 2147483647 h 166"/>
              <a:gd name="T4" fmla="*/ 0 w 17"/>
              <a:gd name="T5" fmla="*/ 2147483647 h 166"/>
              <a:gd name="T6" fmla="*/ 2147483647 w 17"/>
              <a:gd name="T7" fmla="*/ 2147483647 h 166"/>
              <a:gd name="T8" fmla="*/ 2147483647 w 17"/>
              <a:gd name="T9" fmla="*/ 2147483647 h 166"/>
              <a:gd name="T10" fmla="*/ 2147483647 w 17"/>
              <a:gd name="T11" fmla="*/ 2147483647 h 166"/>
              <a:gd name="T12" fmla="*/ 2147483647 w 17"/>
              <a:gd name="T13" fmla="*/ 2147483647 h 166"/>
              <a:gd name="T14" fmla="*/ 2147483647 w 17"/>
              <a:gd name="T15" fmla="*/ 2147483647 h 166"/>
              <a:gd name="T16" fmla="*/ 2147483647 w 17"/>
              <a:gd name="T17" fmla="*/ 2147483647 h 166"/>
              <a:gd name="T18" fmla="*/ 2147483647 w 17"/>
              <a:gd name="T19" fmla="*/ 2147483647 h 166"/>
              <a:gd name="T20" fmla="*/ 2147483647 w 17"/>
              <a:gd name="T21" fmla="*/ 2147483647 h 166"/>
              <a:gd name="T22" fmla="*/ 2147483647 w 17"/>
              <a:gd name="T23" fmla="*/ 2147483647 h 166"/>
              <a:gd name="T24" fmla="*/ 2147483647 w 17"/>
              <a:gd name="T25" fmla="*/ 2147483647 h 166"/>
              <a:gd name="T26" fmla="*/ 2147483647 w 17"/>
              <a:gd name="T27" fmla="*/ 2147483647 h 166"/>
              <a:gd name="T28" fmla="*/ 2147483647 w 17"/>
              <a:gd name="T29" fmla="*/ 2147483647 h 166"/>
              <a:gd name="T30" fmla="*/ 2147483647 w 17"/>
              <a:gd name="T31" fmla="*/ 2147483647 h 166"/>
              <a:gd name="T32" fmla="*/ 2147483647 w 17"/>
              <a:gd name="T33" fmla="*/ 2147483647 h 16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6"/>
              <a:gd name="T53" fmla="*/ 17 w 17"/>
              <a:gd name="T54" fmla="*/ 166 h 16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6">
                <a:moveTo>
                  <a:pt x="0" y="0"/>
                </a:moveTo>
                <a:lnTo>
                  <a:pt x="0" y="23"/>
                </a:lnTo>
                <a:lnTo>
                  <a:pt x="0" y="33"/>
                </a:lnTo>
                <a:lnTo>
                  <a:pt x="8" y="38"/>
                </a:lnTo>
                <a:lnTo>
                  <a:pt x="13" y="47"/>
                </a:lnTo>
                <a:lnTo>
                  <a:pt x="8" y="62"/>
                </a:lnTo>
                <a:lnTo>
                  <a:pt x="8" y="71"/>
                </a:lnTo>
                <a:lnTo>
                  <a:pt x="13" y="81"/>
                </a:lnTo>
                <a:lnTo>
                  <a:pt x="13" y="90"/>
                </a:lnTo>
                <a:lnTo>
                  <a:pt x="13" y="100"/>
                </a:lnTo>
                <a:lnTo>
                  <a:pt x="13" y="109"/>
                </a:lnTo>
                <a:lnTo>
                  <a:pt x="13" y="123"/>
                </a:lnTo>
                <a:lnTo>
                  <a:pt x="17" y="133"/>
                </a:lnTo>
                <a:lnTo>
                  <a:pt x="17" y="142"/>
                </a:lnTo>
                <a:lnTo>
                  <a:pt x="13" y="152"/>
                </a:lnTo>
                <a:lnTo>
                  <a:pt x="13" y="162"/>
                </a:lnTo>
                <a:lnTo>
                  <a:pt x="13" y="166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263" name="Oval 383"/>
          <p:cNvSpPr>
            <a:spLocks noChangeArrowheads="1"/>
          </p:cNvSpPr>
          <p:nvPr/>
        </p:nvSpPr>
        <p:spPr bwMode="auto">
          <a:xfrm>
            <a:off x="3062288" y="2765425"/>
            <a:ext cx="119062" cy="11588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264" name="Freeform 384"/>
          <p:cNvSpPr>
            <a:spLocks/>
          </p:cNvSpPr>
          <p:nvPr/>
        </p:nvSpPr>
        <p:spPr bwMode="auto">
          <a:xfrm>
            <a:off x="3073400" y="2379663"/>
            <a:ext cx="22225" cy="398462"/>
          </a:xfrm>
          <a:custGeom>
            <a:avLst/>
            <a:gdLst>
              <a:gd name="T0" fmla="*/ 2147483647 w 9"/>
              <a:gd name="T1" fmla="*/ 2147483647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4" y="157"/>
                </a:moveTo>
                <a:lnTo>
                  <a:pt x="0" y="142"/>
                </a:lnTo>
                <a:lnTo>
                  <a:pt x="4" y="128"/>
                </a:lnTo>
                <a:lnTo>
                  <a:pt x="9" y="119"/>
                </a:lnTo>
                <a:lnTo>
                  <a:pt x="4" y="109"/>
                </a:lnTo>
                <a:lnTo>
                  <a:pt x="0" y="100"/>
                </a:lnTo>
                <a:lnTo>
                  <a:pt x="4" y="90"/>
                </a:lnTo>
                <a:lnTo>
                  <a:pt x="9" y="81"/>
                </a:lnTo>
                <a:lnTo>
                  <a:pt x="9" y="66"/>
                </a:lnTo>
                <a:lnTo>
                  <a:pt x="4" y="52"/>
                </a:lnTo>
                <a:lnTo>
                  <a:pt x="4" y="42"/>
                </a:lnTo>
                <a:lnTo>
                  <a:pt x="9" y="33"/>
                </a:lnTo>
                <a:lnTo>
                  <a:pt x="9" y="23"/>
                </a:lnTo>
                <a:lnTo>
                  <a:pt x="9" y="14"/>
                </a:lnTo>
                <a:lnTo>
                  <a:pt x="9" y="4"/>
                </a:lnTo>
                <a:lnTo>
                  <a:pt x="0" y="4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265" name="Freeform 385"/>
          <p:cNvSpPr>
            <a:spLocks/>
          </p:cNvSpPr>
          <p:nvPr/>
        </p:nvSpPr>
        <p:spPr bwMode="auto">
          <a:xfrm>
            <a:off x="3149600" y="2341563"/>
            <a:ext cx="44450" cy="423862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4"/>
                </a:lnTo>
                <a:lnTo>
                  <a:pt x="9" y="129"/>
                </a:lnTo>
                <a:lnTo>
                  <a:pt x="13" y="119"/>
                </a:lnTo>
                <a:lnTo>
                  <a:pt x="9" y="105"/>
                </a:lnTo>
                <a:lnTo>
                  <a:pt x="9" y="96"/>
                </a:lnTo>
                <a:lnTo>
                  <a:pt x="13" y="86"/>
                </a:lnTo>
                <a:lnTo>
                  <a:pt x="13" y="76"/>
                </a:lnTo>
                <a:lnTo>
                  <a:pt x="13" y="67"/>
                </a:lnTo>
                <a:lnTo>
                  <a:pt x="13" y="57"/>
                </a:lnTo>
                <a:lnTo>
                  <a:pt x="13" y="43"/>
                </a:lnTo>
                <a:lnTo>
                  <a:pt x="17" y="34"/>
                </a:lnTo>
                <a:lnTo>
                  <a:pt x="17" y="24"/>
                </a:lnTo>
                <a:lnTo>
                  <a:pt x="13" y="15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266" name="Oval 386"/>
          <p:cNvSpPr>
            <a:spLocks noChangeArrowheads="1"/>
          </p:cNvSpPr>
          <p:nvPr/>
        </p:nvSpPr>
        <p:spPr bwMode="auto">
          <a:xfrm>
            <a:off x="2921000" y="2765425"/>
            <a:ext cx="119063" cy="11588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267" name="Freeform 387"/>
          <p:cNvSpPr>
            <a:spLocks/>
          </p:cNvSpPr>
          <p:nvPr/>
        </p:nvSpPr>
        <p:spPr bwMode="auto">
          <a:xfrm>
            <a:off x="2932113" y="2379663"/>
            <a:ext cx="20637" cy="398462"/>
          </a:xfrm>
          <a:custGeom>
            <a:avLst/>
            <a:gdLst>
              <a:gd name="T0" fmla="*/ 2147483647 w 8"/>
              <a:gd name="T1" fmla="*/ 2147483647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157"/>
                </a:moveTo>
                <a:lnTo>
                  <a:pt x="0" y="142"/>
                </a:lnTo>
                <a:lnTo>
                  <a:pt x="4" y="128"/>
                </a:lnTo>
                <a:lnTo>
                  <a:pt x="8" y="119"/>
                </a:lnTo>
                <a:lnTo>
                  <a:pt x="4" y="109"/>
                </a:lnTo>
                <a:lnTo>
                  <a:pt x="0" y="100"/>
                </a:lnTo>
                <a:lnTo>
                  <a:pt x="4" y="90"/>
                </a:lnTo>
                <a:lnTo>
                  <a:pt x="8" y="81"/>
                </a:lnTo>
                <a:lnTo>
                  <a:pt x="8" y="66"/>
                </a:lnTo>
                <a:lnTo>
                  <a:pt x="4" y="52"/>
                </a:lnTo>
                <a:lnTo>
                  <a:pt x="4" y="42"/>
                </a:lnTo>
                <a:lnTo>
                  <a:pt x="8" y="33"/>
                </a:lnTo>
                <a:lnTo>
                  <a:pt x="8" y="23"/>
                </a:lnTo>
                <a:lnTo>
                  <a:pt x="8" y="14"/>
                </a:lnTo>
                <a:lnTo>
                  <a:pt x="8" y="4"/>
                </a:lnTo>
                <a:lnTo>
                  <a:pt x="0" y="4"/>
                </a:lnTo>
                <a:lnTo>
                  <a:pt x="8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268" name="Freeform 388"/>
          <p:cNvSpPr>
            <a:spLocks/>
          </p:cNvSpPr>
          <p:nvPr/>
        </p:nvSpPr>
        <p:spPr bwMode="auto">
          <a:xfrm>
            <a:off x="3008313" y="2341563"/>
            <a:ext cx="44450" cy="423862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4"/>
                </a:lnTo>
                <a:lnTo>
                  <a:pt x="8" y="129"/>
                </a:lnTo>
                <a:lnTo>
                  <a:pt x="12" y="119"/>
                </a:lnTo>
                <a:lnTo>
                  <a:pt x="8" y="105"/>
                </a:lnTo>
                <a:lnTo>
                  <a:pt x="8" y="96"/>
                </a:lnTo>
                <a:lnTo>
                  <a:pt x="12" y="86"/>
                </a:lnTo>
                <a:lnTo>
                  <a:pt x="12" y="76"/>
                </a:lnTo>
                <a:lnTo>
                  <a:pt x="12" y="67"/>
                </a:lnTo>
                <a:lnTo>
                  <a:pt x="12" y="57"/>
                </a:lnTo>
                <a:lnTo>
                  <a:pt x="12" y="43"/>
                </a:lnTo>
                <a:lnTo>
                  <a:pt x="17" y="34"/>
                </a:lnTo>
                <a:lnTo>
                  <a:pt x="17" y="24"/>
                </a:lnTo>
                <a:lnTo>
                  <a:pt x="12" y="15"/>
                </a:lnTo>
                <a:lnTo>
                  <a:pt x="12" y="5"/>
                </a:lnTo>
                <a:lnTo>
                  <a:pt x="12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269" name="Oval 389"/>
          <p:cNvSpPr>
            <a:spLocks noChangeArrowheads="1"/>
          </p:cNvSpPr>
          <p:nvPr/>
        </p:nvSpPr>
        <p:spPr bwMode="auto">
          <a:xfrm>
            <a:off x="2767013" y="2752725"/>
            <a:ext cx="119062" cy="11588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270" name="Freeform 390"/>
          <p:cNvSpPr>
            <a:spLocks/>
          </p:cNvSpPr>
          <p:nvPr/>
        </p:nvSpPr>
        <p:spPr bwMode="auto">
          <a:xfrm>
            <a:off x="2778125" y="2366963"/>
            <a:ext cx="22225" cy="398462"/>
          </a:xfrm>
          <a:custGeom>
            <a:avLst/>
            <a:gdLst>
              <a:gd name="T0" fmla="*/ 2147483647 w 9"/>
              <a:gd name="T1" fmla="*/ 2147483647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4" y="157"/>
                </a:moveTo>
                <a:lnTo>
                  <a:pt x="0" y="143"/>
                </a:lnTo>
                <a:lnTo>
                  <a:pt x="4" y="128"/>
                </a:lnTo>
                <a:lnTo>
                  <a:pt x="9" y="119"/>
                </a:lnTo>
                <a:lnTo>
                  <a:pt x="4" y="109"/>
                </a:lnTo>
                <a:lnTo>
                  <a:pt x="0" y="100"/>
                </a:lnTo>
                <a:lnTo>
                  <a:pt x="4" y="90"/>
                </a:lnTo>
                <a:lnTo>
                  <a:pt x="9" y="81"/>
                </a:lnTo>
                <a:lnTo>
                  <a:pt x="9" y="66"/>
                </a:lnTo>
                <a:lnTo>
                  <a:pt x="4" y="52"/>
                </a:lnTo>
                <a:lnTo>
                  <a:pt x="4" y="43"/>
                </a:lnTo>
                <a:lnTo>
                  <a:pt x="9" y="33"/>
                </a:lnTo>
                <a:lnTo>
                  <a:pt x="9" y="24"/>
                </a:lnTo>
                <a:lnTo>
                  <a:pt x="9" y="14"/>
                </a:lnTo>
                <a:lnTo>
                  <a:pt x="9" y="5"/>
                </a:lnTo>
                <a:lnTo>
                  <a:pt x="0" y="5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271" name="Freeform 391"/>
          <p:cNvSpPr>
            <a:spLocks/>
          </p:cNvSpPr>
          <p:nvPr/>
        </p:nvSpPr>
        <p:spPr bwMode="auto">
          <a:xfrm>
            <a:off x="2854325" y="2332038"/>
            <a:ext cx="44450" cy="420687"/>
          </a:xfrm>
          <a:custGeom>
            <a:avLst/>
            <a:gdLst>
              <a:gd name="T0" fmla="*/ 0 w 17"/>
              <a:gd name="T1" fmla="*/ 2147483647 h 166"/>
              <a:gd name="T2" fmla="*/ 0 w 17"/>
              <a:gd name="T3" fmla="*/ 2147483647 h 166"/>
              <a:gd name="T4" fmla="*/ 0 w 17"/>
              <a:gd name="T5" fmla="*/ 2147483647 h 166"/>
              <a:gd name="T6" fmla="*/ 2147483647 w 17"/>
              <a:gd name="T7" fmla="*/ 2147483647 h 166"/>
              <a:gd name="T8" fmla="*/ 2147483647 w 17"/>
              <a:gd name="T9" fmla="*/ 2147483647 h 166"/>
              <a:gd name="T10" fmla="*/ 2147483647 w 17"/>
              <a:gd name="T11" fmla="*/ 2147483647 h 166"/>
              <a:gd name="T12" fmla="*/ 2147483647 w 17"/>
              <a:gd name="T13" fmla="*/ 2147483647 h 166"/>
              <a:gd name="T14" fmla="*/ 2147483647 w 17"/>
              <a:gd name="T15" fmla="*/ 2147483647 h 166"/>
              <a:gd name="T16" fmla="*/ 2147483647 w 17"/>
              <a:gd name="T17" fmla="*/ 2147483647 h 166"/>
              <a:gd name="T18" fmla="*/ 2147483647 w 17"/>
              <a:gd name="T19" fmla="*/ 2147483647 h 166"/>
              <a:gd name="T20" fmla="*/ 2147483647 w 17"/>
              <a:gd name="T21" fmla="*/ 2147483647 h 166"/>
              <a:gd name="T22" fmla="*/ 2147483647 w 17"/>
              <a:gd name="T23" fmla="*/ 2147483647 h 166"/>
              <a:gd name="T24" fmla="*/ 2147483647 w 17"/>
              <a:gd name="T25" fmla="*/ 2147483647 h 166"/>
              <a:gd name="T26" fmla="*/ 2147483647 w 17"/>
              <a:gd name="T27" fmla="*/ 2147483647 h 166"/>
              <a:gd name="T28" fmla="*/ 2147483647 w 17"/>
              <a:gd name="T29" fmla="*/ 2147483647 h 166"/>
              <a:gd name="T30" fmla="*/ 2147483647 w 17"/>
              <a:gd name="T31" fmla="*/ 2147483647 h 166"/>
              <a:gd name="T32" fmla="*/ 2147483647 w 17"/>
              <a:gd name="T33" fmla="*/ 0 h 16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6"/>
              <a:gd name="T53" fmla="*/ 17 w 17"/>
              <a:gd name="T54" fmla="*/ 166 h 16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6">
                <a:moveTo>
                  <a:pt x="0" y="166"/>
                </a:moveTo>
                <a:lnTo>
                  <a:pt x="0" y="142"/>
                </a:lnTo>
                <a:lnTo>
                  <a:pt x="0" y="133"/>
                </a:lnTo>
                <a:lnTo>
                  <a:pt x="8" y="128"/>
                </a:lnTo>
                <a:lnTo>
                  <a:pt x="13" y="119"/>
                </a:lnTo>
                <a:lnTo>
                  <a:pt x="8" y="104"/>
                </a:lnTo>
                <a:lnTo>
                  <a:pt x="8" y="95"/>
                </a:lnTo>
                <a:lnTo>
                  <a:pt x="13" y="85"/>
                </a:lnTo>
                <a:lnTo>
                  <a:pt x="13" y="76"/>
                </a:lnTo>
                <a:lnTo>
                  <a:pt x="13" y="66"/>
                </a:lnTo>
                <a:lnTo>
                  <a:pt x="13" y="57"/>
                </a:lnTo>
                <a:lnTo>
                  <a:pt x="13" y="42"/>
                </a:lnTo>
                <a:lnTo>
                  <a:pt x="17" y="33"/>
                </a:lnTo>
                <a:lnTo>
                  <a:pt x="17" y="23"/>
                </a:lnTo>
                <a:lnTo>
                  <a:pt x="13" y="14"/>
                </a:lnTo>
                <a:lnTo>
                  <a:pt x="13" y="4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272" name="Oval 392"/>
          <p:cNvSpPr>
            <a:spLocks noChangeArrowheads="1"/>
          </p:cNvSpPr>
          <p:nvPr/>
        </p:nvSpPr>
        <p:spPr bwMode="auto">
          <a:xfrm>
            <a:off x="2622550" y="2752725"/>
            <a:ext cx="122238" cy="11588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273" name="Freeform 393"/>
          <p:cNvSpPr>
            <a:spLocks/>
          </p:cNvSpPr>
          <p:nvPr/>
        </p:nvSpPr>
        <p:spPr bwMode="auto">
          <a:xfrm>
            <a:off x="2636838" y="2366963"/>
            <a:ext cx="19050" cy="398462"/>
          </a:xfrm>
          <a:custGeom>
            <a:avLst/>
            <a:gdLst>
              <a:gd name="T0" fmla="*/ 2147483647 w 8"/>
              <a:gd name="T1" fmla="*/ 2147483647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157"/>
                </a:moveTo>
                <a:lnTo>
                  <a:pt x="0" y="143"/>
                </a:lnTo>
                <a:lnTo>
                  <a:pt x="4" y="128"/>
                </a:lnTo>
                <a:lnTo>
                  <a:pt x="8" y="119"/>
                </a:lnTo>
                <a:lnTo>
                  <a:pt x="4" y="109"/>
                </a:lnTo>
                <a:lnTo>
                  <a:pt x="0" y="100"/>
                </a:lnTo>
                <a:lnTo>
                  <a:pt x="4" y="90"/>
                </a:lnTo>
                <a:lnTo>
                  <a:pt x="8" y="81"/>
                </a:lnTo>
                <a:lnTo>
                  <a:pt x="8" y="66"/>
                </a:lnTo>
                <a:lnTo>
                  <a:pt x="4" y="52"/>
                </a:lnTo>
                <a:lnTo>
                  <a:pt x="4" y="43"/>
                </a:lnTo>
                <a:lnTo>
                  <a:pt x="8" y="33"/>
                </a:lnTo>
                <a:lnTo>
                  <a:pt x="8" y="24"/>
                </a:lnTo>
                <a:lnTo>
                  <a:pt x="8" y="14"/>
                </a:lnTo>
                <a:lnTo>
                  <a:pt x="8" y="5"/>
                </a:lnTo>
                <a:lnTo>
                  <a:pt x="0" y="5"/>
                </a:lnTo>
                <a:lnTo>
                  <a:pt x="8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274" name="Freeform 394"/>
          <p:cNvSpPr>
            <a:spLocks/>
          </p:cNvSpPr>
          <p:nvPr/>
        </p:nvSpPr>
        <p:spPr bwMode="auto">
          <a:xfrm>
            <a:off x="2713038" y="2332038"/>
            <a:ext cx="44450" cy="420687"/>
          </a:xfrm>
          <a:custGeom>
            <a:avLst/>
            <a:gdLst>
              <a:gd name="T0" fmla="*/ 0 w 17"/>
              <a:gd name="T1" fmla="*/ 2147483647 h 166"/>
              <a:gd name="T2" fmla="*/ 0 w 17"/>
              <a:gd name="T3" fmla="*/ 2147483647 h 166"/>
              <a:gd name="T4" fmla="*/ 0 w 17"/>
              <a:gd name="T5" fmla="*/ 2147483647 h 166"/>
              <a:gd name="T6" fmla="*/ 2147483647 w 17"/>
              <a:gd name="T7" fmla="*/ 2147483647 h 166"/>
              <a:gd name="T8" fmla="*/ 2147483647 w 17"/>
              <a:gd name="T9" fmla="*/ 2147483647 h 166"/>
              <a:gd name="T10" fmla="*/ 2147483647 w 17"/>
              <a:gd name="T11" fmla="*/ 2147483647 h 166"/>
              <a:gd name="T12" fmla="*/ 2147483647 w 17"/>
              <a:gd name="T13" fmla="*/ 2147483647 h 166"/>
              <a:gd name="T14" fmla="*/ 2147483647 w 17"/>
              <a:gd name="T15" fmla="*/ 2147483647 h 166"/>
              <a:gd name="T16" fmla="*/ 2147483647 w 17"/>
              <a:gd name="T17" fmla="*/ 2147483647 h 166"/>
              <a:gd name="T18" fmla="*/ 2147483647 w 17"/>
              <a:gd name="T19" fmla="*/ 2147483647 h 166"/>
              <a:gd name="T20" fmla="*/ 2147483647 w 17"/>
              <a:gd name="T21" fmla="*/ 2147483647 h 166"/>
              <a:gd name="T22" fmla="*/ 2147483647 w 17"/>
              <a:gd name="T23" fmla="*/ 2147483647 h 166"/>
              <a:gd name="T24" fmla="*/ 2147483647 w 17"/>
              <a:gd name="T25" fmla="*/ 2147483647 h 166"/>
              <a:gd name="T26" fmla="*/ 2147483647 w 17"/>
              <a:gd name="T27" fmla="*/ 2147483647 h 166"/>
              <a:gd name="T28" fmla="*/ 2147483647 w 17"/>
              <a:gd name="T29" fmla="*/ 2147483647 h 166"/>
              <a:gd name="T30" fmla="*/ 2147483647 w 17"/>
              <a:gd name="T31" fmla="*/ 2147483647 h 166"/>
              <a:gd name="T32" fmla="*/ 2147483647 w 17"/>
              <a:gd name="T33" fmla="*/ 0 h 16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6"/>
              <a:gd name="T53" fmla="*/ 17 w 17"/>
              <a:gd name="T54" fmla="*/ 166 h 16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6">
                <a:moveTo>
                  <a:pt x="0" y="166"/>
                </a:moveTo>
                <a:lnTo>
                  <a:pt x="0" y="142"/>
                </a:lnTo>
                <a:lnTo>
                  <a:pt x="0" y="133"/>
                </a:lnTo>
                <a:lnTo>
                  <a:pt x="8" y="128"/>
                </a:lnTo>
                <a:lnTo>
                  <a:pt x="12" y="119"/>
                </a:lnTo>
                <a:lnTo>
                  <a:pt x="8" y="104"/>
                </a:lnTo>
                <a:lnTo>
                  <a:pt x="8" y="95"/>
                </a:lnTo>
                <a:lnTo>
                  <a:pt x="12" y="85"/>
                </a:lnTo>
                <a:lnTo>
                  <a:pt x="12" y="76"/>
                </a:lnTo>
                <a:lnTo>
                  <a:pt x="12" y="66"/>
                </a:lnTo>
                <a:lnTo>
                  <a:pt x="12" y="57"/>
                </a:lnTo>
                <a:lnTo>
                  <a:pt x="12" y="42"/>
                </a:lnTo>
                <a:lnTo>
                  <a:pt x="17" y="33"/>
                </a:lnTo>
                <a:lnTo>
                  <a:pt x="17" y="23"/>
                </a:lnTo>
                <a:lnTo>
                  <a:pt x="12" y="14"/>
                </a:lnTo>
                <a:lnTo>
                  <a:pt x="12" y="4"/>
                </a:lnTo>
                <a:lnTo>
                  <a:pt x="12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275" name="Oval 395"/>
          <p:cNvSpPr>
            <a:spLocks noChangeArrowheads="1"/>
          </p:cNvSpPr>
          <p:nvPr/>
        </p:nvSpPr>
        <p:spPr bwMode="auto">
          <a:xfrm>
            <a:off x="2481263" y="2752725"/>
            <a:ext cx="119062" cy="11588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276" name="Freeform 396"/>
          <p:cNvSpPr>
            <a:spLocks/>
          </p:cNvSpPr>
          <p:nvPr/>
        </p:nvSpPr>
        <p:spPr bwMode="auto">
          <a:xfrm>
            <a:off x="2492375" y="2366963"/>
            <a:ext cx="22225" cy="398462"/>
          </a:xfrm>
          <a:custGeom>
            <a:avLst/>
            <a:gdLst>
              <a:gd name="T0" fmla="*/ 2147483647 w 9"/>
              <a:gd name="T1" fmla="*/ 2147483647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5" y="157"/>
                </a:moveTo>
                <a:lnTo>
                  <a:pt x="0" y="143"/>
                </a:lnTo>
                <a:lnTo>
                  <a:pt x="5" y="128"/>
                </a:lnTo>
                <a:lnTo>
                  <a:pt x="9" y="119"/>
                </a:lnTo>
                <a:lnTo>
                  <a:pt x="5" y="109"/>
                </a:lnTo>
                <a:lnTo>
                  <a:pt x="0" y="100"/>
                </a:lnTo>
                <a:lnTo>
                  <a:pt x="5" y="90"/>
                </a:lnTo>
                <a:lnTo>
                  <a:pt x="9" y="81"/>
                </a:lnTo>
                <a:lnTo>
                  <a:pt x="9" y="66"/>
                </a:lnTo>
                <a:lnTo>
                  <a:pt x="5" y="52"/>
                </a:lnTo>
                <a:lnTo>
                  <a:pt x="5" y="43"/>
                </a:lnTo>
                <a:lnTo>
                  <a:pt x="9" y="33"/>
                </a:lnTo>
                <a:lnTo>
                  <a:pt x="9" y="24"/>
                </a:lnTo>
                <a:lnTo>
                  <a:pt x="9" y="14"/>
                </a:lnTo>
                <a:lnTo>
                  <a:pt x="9" y="5"/>
                </a:lnTo>
                <a:lnTo>
                  <a:pt x="0" y="5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277" name="Freeform 397"/>
          <p:cNvSpPr>
            <a:spLocks/>
          </p:cNvSpPr>
          <p:nvPr/>
        </p:nvSpPr>
        <p:spPr bwMode="auto">
          <a:xfrm>
            <a:off x="2568575" y="2332038"/>
            <a:ext cx="44450" cy="420687"/>
          </a:xfrm>
          <a:custGeom>
            <a:avLst/>
            <a:gdLst>
              <a:gd name="T0" fmla="*/ 0 w 17"/>
              <a:gd name="T1" fmla="*/ 2147483647 h 166"/>
              <a:gd name="T2" fmla="*/ 0 w 17"/>
              <a:gd name="T3" fmla="*/ 2147483647 h 166"/>
              <a:gd name="T4" fmla="*/ 0 w 17"/>
              <a:gd name="T5" fmla="*/ 2147483647 h 166"/>
              <a:gd name="T6" fmla="*/ 2147483647 w 17"/>
              <a:gd name="T7" fmla="*/ 2147483647 h 166"/>
              <a:gd name="T8" fmla="*/ 2147483647 w 17"/>
              <a:gd name="T9" fmla="*/ 2147483647 h 166"/>
              <a:gd name="T10" fmla="*/ 2147483647 w 17"/>
              <a:gd name="T11" fmla="*/ 2147483647 h 166"/>
              <a:gd name="T12" fmla="*/ 2147483647 w 17"/>
              <a:gd name="T13" fmla="*/ 2147483647 h 166"/>
              <a:gd name="T14" fmla="*/ 2147483647 w 17"/>
              <a:gd name="T15" fmla="*/ 2147483647 h 166"/>
              <a:gd name="T16" fmla="*/ 2147483647 w 17"/>
              <a:gd name="T17" fmla="*/ 2147483647 h 166"/>
              <a:gd name="T18" fmla="*/ 2147483647 w 17"/>
              <a:gd name="T19" fmla="*/ 2147483647 h 166"/>
              <a:gd name="T20" fmla="*/ 2147483647 w 17"/>
              <a:gd name="T21" fmla="*/ 2147483647 h 166"/>
              <a:gd name="T22" fmla="*/ 2147483647 w 17"/>
              <a:gd name="T23" fmla="*/ 2147483647 h 166"/>
              <a:gd name="T24" fmla="*/ 2147483647 w 17"/>
              <a:gd name="T25" fmla="*/ 2147483647 h 166"/>
              <a:gd name="T26" fmla="*/ 2147483647 w 17"/>
              <a:gd name="T27" fmla="*/ 2147483647 h 166"/>
              <a:gd name="T28" fmla="*/ 2147483647 w 17"/>
              <a:gd name="T29" fmla="*/ 2147483647 h 166"/>
              <a:gd name="T30" fmla="*/ 2147483647 w 17"/>
              <a:gd name="T31" fmla="*/ 2147483647 h 166"/>
              <a:gd name="T32" fmla="*/ 2147483647 w 17"/>
              <a:gd name="T33" fmla="*/ 0 h 16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6"/>
              <a:gd name="T53" fmla="*/ 17 w 17"/>
              <a:gd name="T54" fmla="*/ 166 h 16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6">
                <a:moveTo>
                  <a:pt x="0" y="166"/>
                </a:moveTo>
                <a:lnTo>
                  <a:pt x="0" y="142"/>
                </a:lnTo>
                <a:lnTo>
                  <a:pt x="0" y="133"/>
                </a:lnTo>
                <a:lnTo>
                  <a:pt x="9" y="128"/>
                </a:lnTo>
                <a:lnTo>
                  <a:pt x="13" y="119"/>
                </a:lnTo>
                <a:lnTo>
                  <a:pt x="9" y="104"/>
                </a:lnTo>
                <a:lnTo>
                  <a:pt x="9" y="95"/>
                </a:lnTo>
                <a:lnTo>
                  <a:pt x="13" y="85"/>
                </a:lnTo>
                <a:lnTo>
                  <a:pt x="13" y="76"/>
                </a:lnTo>
                <a:lnTo>
                  <a:pt x="13" y="66"/>
                </a:lnTo>
                <a:lnTo>
                  <a:pt x="13" y="57"/>
                </a:lnTo>
                <a:lnTo>
                  <a:pt x="13" y="42"/>
                </a:lnTo>
                <a:lnTo>
                  <a:pt x="17" y="33"/>
                </a:lnTo>
                <a:lnTo>
                  <a:pt x="17" y="23"/>
                </a:lnTo>
                <a:lnTo>
                  <a:pt x="13" y="14"/>
                </a:lnTo>
                <a:lnTo>
                  <a:pt x="13" y="4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278" name="Oval 398"/>
          <p:cNvSpPr>
            <a:spLocks noChangeArrowheads="1"/>
          </p:cNvSpPr>
          <p:nvPr/>
        </p:nvSpPr>
        <p:spPr bwMode="auto">
          <a:xfrm>
            <a:off x="2339975" y="2752725"/>
            <a:ext cx="119063" cy="11588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279" name="Freeform 399"/>
          <p:cNvSpPr>
            <a:spLocks/>
          </p:cNvSpPr>
          <p:nvPr/>
        </p:nvSpPr>
        <p:spPr bwMode="auto">
          <a:xfrm>
            <a:off x="2351088" y="2366963"/>
            <a:ext cx="20637" cy="398462"/>
          </a:xfrm>
          <a:custGeom>
            <a:avLst/>
            <a:gdLst>
              <a:gd name="T0" fmla="*/ 2147483647 w 8"/>
              <a:gd name="T1" fmla="*/ 2147483647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157"/>
                </a:moveTo>
                <a:lnTo>
                  <a:pt x="0" y="143"/>
                </a:lnTo>
                <a:lnTo>
                  <a:pt x="4" y="128"/>
                </a:lnTo>
                <a:lnTo>
                  <a:pt x="8" y="119"/>
                </a:lnTo>
                <a:lnTo>
                  <a:pt x="4" y="109"/>
                </a:lnTo>
                <a:lnTo>
                  <a:pt x="0" y="100"/>
                </a:lnTo>
                <a:lnTo>
                  <a:pt x="4" y="90"/>
                </a:lnTo>
                <a:lnTo>
                  <a:pt x="8" y="81"/>
                </a:lnTo>
                <a:lnTo>
                  <a:pt x="8" y="66"/>
                </a:lnTo>
                <a:lnTo>
                  <a:pt x="4" y="52"/>
                </a:lnTo>
                <a:lnTo>
                  <a:pt x="4" y="43"/>
                </a:lnTo>
                <a:lnTo>
                  <a:pt x="8" y="33"/>
                </a:lnTo>
                <a:lnTo>
                  <a:pt x="8" y="24"/>
                </a:lnTo>
                <a:lnTo>
                  <a:pt x="8" y="14"/>
                </a:lnTo>
                <a:lnTo>
                  <a:pt x="8" y="5"/>
                </a:lnTo>
                <a:lnTo>
                  <a:pt x="0" y="5"/>
                </a:lnTo>
                <a:lnTo>
                  <a:pt x="8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280" name="Freeform 400"/>
          <p:cNvSpPr>
            <a:spLocks/>
          </p:cNvSpPr>
          <p:nvPr/>
        </p:nvSpPr>
        <p:spPr bwMode="auto">
          <a:xfrm>
            <a:off x="2427288" y="2332038"/>
            <a:ext cx="44450" cy="420687"/>
          </a:xfrm>
          <a:custGeom>
            <a:avLst/>
            <a:gdLst>
              <a:gd name="T0" fmla="*/ 0 w 17"/>
              <a:gd name="T1" fmla="*/ 2147483647 h 166"/>
              <a:gd name="T2" fmla="*/ 0 w 17"/>
              <a:gd name="T3" fmla="*/ 2147483647 h 166"/>
              <a:gd name="T4" fmla="*/ 0 w 17"/>
              <a:gd name="T5" fmla="*/ 2147483647 h 166"/>
              <a:gd name="T6" fmla="*/ 2147483647 w 17"/>
              <a:gd name="T7" fmla="*/ 2147483647 h 166"/>
              <a:gd name="T8" fmla="*/ 2147483647 w 17"/>
              <a:gd name="T9" fmla="*/ 2147483647 h 166"/>
              <a:gd name="T10" fmla="*/ 2147483647 w 17"/>
              <a:gd name="T11" fmla="*/ 2147483647 h 166"/>
              <a:gd name="T12" fmla="*/ 2147483647 w 17"/>
              <a:gd name="T13" fmla="*/ 2147483647 h 166"/>
              <a:gd name="T14" fmla="*/ 2147483647 w 17"/>
              <a:gd name="T15" fmla="*/ 2147483647 h 166"/>
              <a:gd name="T16" fmla="*/ 2147483647 w 17"/>
              <a:gd name="T17" fmla="*/ 2147483647 h 166"/>
              <a:gd name="T18" fmla="*/ 2147483647 w 17"/>
              <a:gd name="T19" fmla="*/ 2147483647 h 166"/>
              <a:gd name="T20" fmla="*/ 2147483647 w 17"/>
              <a:gd name="T21" fmla="*/ 2147483647 h 166"/>
              <a:gd name="T22" fmla="*/ 2147483647 w 17"/>
              <a:gd name="T23" fmla="*/ 2147483647 h 166"/>
              <a:gd name="T24" fmla="*/ 2147483647 w 17"/>
              <a:gd name="T25" fmla="*/ 2147483647 h 166"/>
              <a:gd name="T26" fmla="*/ 2147483647 w 17"/>
              <a:gd name="T27" fmla="*/ 2147483647 h 166"/>
              <a:gd name="T28" fmla="*/ 2147483647 w 17"/>
              <a:gd name="T29" fmla="*/ 2147483647 h 166"/>
              <a:gd name="T30" fmla="*/ 2147483647 w 17"/>
              <a:gd name="T31" fmla="*/ 2147483647 h 166"/>
              <a:gd name="T32" fmla="*/ 2147483647 w 17"/>
              <a:gd name="T33" fmla="*/ 0 h 16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6"/>
              <a:gd name="T53" fmla="*/ 17 w 17"/>
              <a:gd name="T54" fmla="*/ 166 h 16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6">
                <a:moveTo>
                  <a:pt x="0" y="166"/>
                </a:moveTo>
                <a:lnTo>
                  <a:pt x="0" y="142"/>
                </a:lnTo>
                <a:lnTo>
                  <a:pt x="0" y="133"/>
                </a:lnTo>
                <a:lnTo>
                  <a:pt x="8" y="128"/>
                </a:lnTo>
                <a:lnTo>
                  <a:pt x="13" y="119"/>
                </a:lnTo>
                <a:lnTo>
                  <a:pt x="8" y="104"/>
                </a:lnTo>
                <a:lnTo>
                  <a:pt x="8" y="95"/>
                </a:lnTo>
                <a:lnTo>
                  <a:pt x="13" y="85"/>
                </a:lnTo>
                <a:lnTo>
                  <a:pt x="13" y="76"/>
                </a:lnTo>
                <a:lnTo>
                  <a:pt x="13" y="66"/>
                </a:lnTo>
                <a:lnTo>
                  <a:pt x="13" y="57"/>
                </a:lnTo>
                <a:lnTo>
                  <a:pt x="13" y="42"/>
                </a:lnTo>
                <a:lnTo>
                  <a:pt x="17" y="33"/>
                </a:lnTo>
                <a:lnTo>
                  <a:pt x="17" y="23"/>
                </a:lnTo>
                <a:lnTo>
                  <a:pt x="13" y="14"/>
                </a:lnTo>
                <a:lnTo>
                  <a:pt x="13" y="4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281" name="Oval 401"/>
          <p:cNvSpPr>
            <a:spLocks noChangeArrowheads="1"/>
          </p:cNvSpPr>
          <p:nvPr/>
        </p:nvSpPr>
        <p:spPr bwMode="auto">
          <a:xfrm>
            <a:off x="1057275" y="1689100"/>
            <a:ext cx="423863" cy="439738"/>
          </a:xfrm>
          <a:prstGeom prst="ellipse">
            <a:avLst/>
          </a:prstGeom>
          <a:solidFill>
            <a:srgbClr val="800080"/>
          </a:solidFill>
          <a:ln w="0">
            <a:solidFill>
              <a:srgbClr val="80008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282" name="AutoShape 402"/>
          <p:cNvSpPr>
            <a:spLocks noChangeArrowheads="1"/>
          </p:cNvSpPr>
          <p:nvPr/>
        </p:nvSpPr>
        <p:spPr bwMode="auto">
          <a:xfrm>
            <a:off x="1079500" y="1922463"/>
            <a:ext cx="371475" cy="1031875"/>
          </a:xfrm>
          <a:prstGeom prst="roundRect">
            <a:avLst>
              <a:gd name="adj" fmla="val 12560"/>
            </a:avLst>
          </a:prstGeom>
          <a:solidFill>
            <a:srgbClr val="800080"/>
          </a:solidFill>
          <a:ln w="0">
            <a:solidFill>
              <a:srgbClr val="80008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283" name="Oval 403"/>
          <p:cNvSpPr>
            <a:spLocks noChangeArrowheads="1"/>
          </p:cNvSpPr>
          <p:nvPr/>
        </p:nvSpPr>
        <p:spPr bwMode="auto">
          <a:xfrm>
            <a:off x="1012825" y="2847975"/>
            <a:ext cx="481013" cy="431800"/>
          </a:xfrm>
          <a:prstGeom prst="ellipse">
            <a:avLst/>
          </a:prstGeom>
          <a:solidFill>
            <a:srgbClr val="800080"/>
          </a:solidFill>
          <a:ln w="0">
            <a:solidFill>
              <a:srgbClr val="80008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284" name="Freeform 405"/>
          <p:cNvSpPr>
            <a:spLocks/>
          </p:cNvSpPr>
          <p:nvPr/>
        </p:nvSpPr>
        <p:spPr bwMode="auto">
          <a:xfrm>
            <a:off x="579438" y="3081338"/>
            <a:ext cx="444500" cy="519112"/>
          </a:xfrm>
          <a:custGeom>
            <a:avLst/>
            <a:gdLst>
              <a:gd name="T0" fmla="*/ 2147483647 w 173"/>
              <a:gd name="T1" fmla="*/ 2147483647 h 205"/>
              <a:gd name="T2" fmla="*/ 2147483647 w 173"/>
              <a:gd name="T3" fmla="*/ 2147483647 h 205"/>
              <a:gd name="T4" fmla="*/ 2147483647 w 173"/>
              <a:gd name="T5" fmla="*/ 2147483647 h 205"/>
              <a:gd name="T6" fmla="*/ 2147483647 w 173"/>
              <a:gd name="T7" fmla="*/ 2147483647 h 205"/>
              <a:gd name="T8" fmla="*/ 2147483647 w 173"/>
              <a:gd name="T9" fmla="*/ 2147483647 h 205"/>
              <a:gd name="T10" fmla="*/ 2147483647 w 173"/>
              <a:gd name="T11" fmla="*/ 2147483647 h 205"/>
              <a:gd name="T12" fmla="*/ 2147483647 w 173"/>
              <a:gd name="T13" fmla="*/ 2147483647 h 205"/>
              <a:gd name="T14" fmla="*/ 2147483647 w 173"/>
              <a:gd name="T15" fmla="*/ 2147483647 h 205"/>
              <a:gd name="T16" fmla="*/ 2147483647 w 173"/>
              <a:gd name="T17" fmla="*/ 2147483647 h 205"/>
              <a:gd name="T18" fmla="*/ 2147483647 w 173"/>
              <a:gd name="T19" fmla="*/ 2147483647 h 205"/>
              <a:gd name="T20" fmla="*/ 2147483647 w 173"/>
              <a:gd name="T21" fmla="*/ 2147483647 h 205"/>
              <a:gd name="T22" fmla="*/ 2147483647 w 173"/>
              <a:gd name="T23" fmla="*/ 2147483647 h 205"/>
              <a:gd name="T24" fmla="*/ 2147483647 w 173"/>
              <a:gd name="T25" fmla="*/ 2147483647 h 205"/>
              <a:gd name="T26" fmla="*/ 2147483647 w 173"/>
              <a:gd name="T27" fmla="*/ 2147483647 h 205"/>
              <a:gd name="T28" fmla="*/ 2147483647 w 173"/>
              <a:gd name="T29" fmla="*/ 2147483647 h 205"/>
              <a:gd name="T30" fmla="*/ 2147483647 w 173"/>
              <a:gd name="T31" fmla="*/ 2147483647 h 205"/>
              <a:gd name="T32" fmla="*/ 2147483647 w 173"/>
              <a:gd name="T33" fmla="*/ 2147483647 h 205"/>
              <a:gd name="T34" fmla="*/ 2147483647 w 173"/>
              <a:gd name="T35" fmla="*/ 2147483647 h 205"/>
              <a:gd name="T36" fmla="*/ 2147483647 w 173"/>
              <a:gd name="T37" fmla="*/ 2147483647 h 205"/>
              <a:gd name="T38" fmla="*/ 0 w 173"/>
              <a:gd name="T39" fmla="*/ 2147483647 h 205"/>
              <a:gd name="T40" fmla="*/ 0 w 173"/>
              <a:gd name="T41" fmla="*/ 2147483647 h 205"/>
              <a:gd name="T42" fmla="*/ 2147483647 w 173"/>
              <a:gd name="T43" fmla="*/ 2147483647 h 205"/>
              <a:gd name="T44" fmla="*/ 2147483647 w 173"/>
              <a:gd name="T45" fmla="*/ 2147483647 h 205"/>
              <a:gd name="T46" fmla="*/ 2147483647 w 173"/>
              <a:gd name="T47" fmla="*/ 2147483647 h 205"/>
              <a:gd name="T48" fmla="*/ 2147483647 w 173"/>
              <a:gd name="T49" fmla="*/ 2147483647 h 205"/>
              <a:gd name="T50" fmla="*/ 2147483647 w 173"/>
              <a:gd name="T51" fmla="*/ 2147483647 h 205"/>
              <a:gd name="T52" fmla="*/ 2147483647 w 173"/>
              <a:gd name="T53" fmla="*/ 2147483647 h 205"/>
              <a:gd name="T54" fmla="*/ 2147483647 w 173"/>
              <a:gd name="T55" fmla="*/ 2147483647 h 205"/>
              <a:gd name="T56" fmla="*/ 2147483647 w 173"/>
              <a:gd name="T57" fmla="*/ 2147483647 h 205"/>
              <a:gd name="T58" fmla="*/ 2147483647 w 173"/>
              <a:gd name="T59" fmla="*/ 2147483647 h 205"/>
              <a:gd name="T60" fmla="*/ 2147483647 w 173"/>
              <a:gd name="T61" fmla="*/ 2147483647 h 205"/>
              <a:gd name="T62" fmla="*/ 2147483647 w 173"/>
              <a:gd name="T63" fmla="*/ 0 h 205"/>
              <a:gd name="T64" fmla="*/ 2147483647 w 173"/>
              <a:gd name="T65" fmla="*/ 2147483647 h 205"/>
              <a:gd name="T66" fmla="*/ 2147483647 w 173"/>
              <a:gd name="T67" fmla="*/ 2147483647 h 205"/>
              <a:gd name="T68" fmla="*/ 2147483647 w 173"/>
              <a:gd name="T69" fmla="*/ 2147483647 h 205"/>
              <a:gd name="T70" fmla="*/ 2147483647 w 173"/>
              <a:gd name="T71" fmla="*/ 2147483647 h 205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173"/>
              <a:gd name="T109" fmla="*/ 0 h 205"/>
              <a:gd name="T110" fmla="*/ 173 w 173"/>
              <a:gd name="T111" fmla="*/ 205 h 205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173" h="205">
                <a:moveTo>
                  <a:pt x="154" y="73"/>
                </a:moveTo>
                <a:lnTo>
                  <a:pt x="154" y="81"/>
                </a:lnTo>
                <a:lnTo>
                  <a:pt x="150" y="87"/>
                </a:lnTo>
                <a:lnTo>
                  <a:pt x="150" y="95"/>
                </a:lnTo>
                <a:lnTo>
                  <a:pt x="146" y="102"/>
                </a:lnTo>
                <a:lnTo>
                  <a:pt x="146" y="110"/>
                </a:lnTo>
                <a:lnTo>
                  <a:pt x="146" y="118"/>
                </a:lnTo>
                <a:lnTo>
                  <a:pt x="150" y="124"/>
                </a:lnTo>
                <a:lnTo>
                  <a:pt x="154" y="132"/>
                </a:lnTo>
                <a:lnTo>
                  <a:pt x="154" y="139"/>
                </a:lnTo>
                <a:lnTo>
                  <a:pt x="154" y="147"/>
                </a:lnTo>
                <a:lnTo>
                  <a:pt x="154" y="154"/>
                </a:lnTo>
                <a:lnTo>
                  <a:pt x="158" y="162"/>
                </a:lnTo>
                <a:lnTo>
                  <a:pt x="161" y="169"/>
                </a:lnTo>
                <a:lnTo>
                  <a:pt x="161" y="177"/>
                </a:lnTo>
                <a:lnTo>
                  <a:pt x="166" y="184"/>
                </a:lnTo>
                <a:lnTo>
                  <a:pt x="169" y="191"/>
                </a:lnTo>
                <a:lnTo>
                  <a:pt x="169" y="199"/>
                </a:lnTo>
                <a:lnTo>
                  <a:pt x="166" y="205"/>
                </a:lnTo>
                <a:lnTo>
                  <a:pt x="158" y="205"/>
                </a:lnTo>
                <a:lnTo>
                  <a:pt x="150" y="205"/>
                </a:lnTo>
                <a:lnTo>
                  <a:pt x="138" y="205"/>
                </a:lnTo>
                <a:lnTo>
                  <a:pt x="130" y="205"/>
                </a:lnTo>
                <a:lnTo>
                  <a:pt x="119" y="205"/>
                </a:lnTo>
                <a:lnTo>
                  <a:pt x="106" y="205"/>
                </a:lnTo>
                <a:lnTo>
                  <a:pt x="98" y="203"/>
                </a:lnTo>
                <a:lnTo>
                  <a:pt x="86" y="199"/>
                </a:lnTo>
                <a:lnTo>
                  <a:pt x="75" y="199"/>
                </a:lnTo>
                <a:lnTo>
                  <a:pt x="67" y="199"/>
                </a:lnTo>
                <a:lnTo>
                  <a:pt x="59" y="195"/>
                </a:lnTo>
                <a:lnTo>
                  <a:pt x="51" y="195"/>
                </a:lnTo>
                <a:lnTo>
                  <a:pt x="43" y="191"/>
                </a:lnTo>
                <a:lnTo>
                  <a:pt x="35" y="188"/>
                </a:lnTo>
                <a:lnTo>
                  <a:pt x="27" y="184"/>
                </a:lnTo>
                <a:lnTo>
                  <a:pt x="23" y="177"/>
                </a:lnTo>
                <a:lnTo>
                  <a:pt x="15" y="165"/>
                </a:lnTo>
                <a:lnTo>
                  <a:pt x="7" y="162"/>
                </a:lnTo>
                <a:lnTo>
                  <a:pt x="4" y="154"/>
                </a:lnTo>
                <a:lnTo>
                  <a:pt x="4" y="147"/>
                </a:lnTo>
                <a:lnTo>
                  <a:pt x="0" y="139"/>
                </a:lnTo>
                <a:lnTo>
                  <a:pt x="0" y="132"/>
                </a:lnTo>
                <a:lnTo>
                  <a:pt x="0" y="120"/>
                </a:lnTo>
                <a:lnTo>
                  <a:pt x="4" y="114"/>
                </a:lnTo>
                <a:lnTo>
                  <a:pt x="4" y="106"/>
                </a:lnTo>
                <a:lnTo>
                  <a:pt x="12" y="99"/>
                </a:lnTo>
                <a:lnTo>
                  <a:pt x="19" y="95"/>
                </a:lnTo>
                <a:lnTo>
                  <a:pt x="23" y="87"/>
                </a:lnTo>
                <a:lnTo>
                  <a:pt x="31" y="87"/>
                </a:lnTo>
                <a:lnTo>
                  <a:pt x="39" y="85"/>
                </a:lnTo>
                <a:lnTo>
                  <a:pt x="46" y="77"/>
                </a:lnTo>
                <a:lnTo>
                  <a:pt x="59" y="73"/>
                </a:lnTo>
                <a:lnTo>
                  <a:pt x="67" y="65"/>
                </a:lnTo>
                <a:lnTo>
                  <a:pt x="67" y="58"/>
                </a:lnTo>
                <a:lnTo>
                  <a:pt x="67" y="50"/>
                </a:lnTo>
                <a:lnTo>
                  <a:pt x="75" y="43"/>
                </a:lnTo>
                <a:lnTo>
                  <a:pt x="83" y="32"/>
                </a:lnTo>
                <a:lnTo>
                  <a:pt x="86" y="25"/>
                </a:lnTo>
                <a:lnTo>
                  <a:pt x="98" y="17"/>
                </a:lnTo>
                <a:lnTo>
                  <a:pt x="110" y="14"/>
                </a:lnTo>
                <a:lnTo>
                  <a:pt x="119" y="10"/>
                </a:lnTo>
                <a:lnTo>
                  <a:pt x="127" y="10"/>
                </a:lnTo>
                <a:lnTo>
                  <a:pt x="134" y="10"/>
                </a:lnTo>
                <a:lnTo>
                  <a:pt x="142" y="14"/>
                </a:lnTo>
                <a:lnTo>
                  <a:pt x="146" y="0"/>
                </a:lnTo>
                <a:lnTo>
                  <a:pt x="158" y="10"/>
                </a:lnTo>
                <a:lnTo>
                  <a:pt x="161" y="21"/>
                </a:lnTo>
                <a:lnTo>
                  <a:pt x="173" y="17"/>
                </a:lnTo>
                <a:lnTo>
                  <a:pt x="169" y="35"/>
                </a:lnTo>
                <a:lnTo>
                  <a:pt x="173" y="47"/>
                </a:lnTo>
                <a:lnTo>
                  <a:pt x="161" y="65"/>
                </a:lnTo>
                <a:lnTo>
                  <a:pt x="161" y="73"/>
                </a:lnTo>
                <a:lnTo>
                  <a:pt x="154" y="73"/>
                </a:lnTo>
                <a:close/>
              </a:path>
            </a:pathLst>
          </a:custGeom>
          <a:solidFill>
            <a:srgbClr val="808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285" name="Oval 407"/>
          <p:cNvSpPr>
            <a:spLocks noChangeArrowheads="1"/>
          </p:cNvSpPr>
          <p:nvPr/>
        </p:nvSpPr>
        <p:spPr bwMode="auto">
          <a:xfrm>
            <a:off x="5629275" y="2038350"/>
            <a:ext cx="119063" cy="11588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286" name="Freeform 408"/>
          <p:cNvSpPr>
            <a:spLocks/>
          </p:cNvSpPr>
          <p:nvPr/>
        </p:nvSpPr>
        <p:spPr bwMode="auto">
          <a:xfrm>
            <a:off x="5641975" y="2144713"/>
            <a:ext cx="20638" cy="400050"/>
          </a:xfrm>
          <a:custGeom>
            <a:avLst/>
            <a:gdLst>
              <a:gd name="T0" fmla="*/ 2147483647 w 8"/>
              <a:gd name="T1" fmla="*/ 0 h 158"/>
              <a:gd name="T2" fmla="*/ 0 w 8"/>
              <a:gd name="T3" fmla="*/ 2147483647 h 158"/>
              <a:gd name="T4" fmla="*/ 2147483647 w 8"/>
              <a:gd name="T5" fmla="*/ 2147483647 h 158"/>
              <a:gd name="T6" fmla="*/ 2147483647 w 8"/>
              <a:gd name="T7" fmla="*/ 2147483647 h 158"/>
              <a:gd name="T8" fmla="*/ 2147483647 w 8"/>
              <a:gd name="T9" fmla="*/ 2147483647 h 158"/>
              <a:gd name="T10" fmla="*/ 0 w 8"/>
              <a:gd name="T11" fmla="*/ 2147483647 h 158"/>
              <a:gd name="T12" fmla="*/ 2147483647 w 8"/>
              <a:gd name="T13" fmla="*/ 2147483647 h 158"/>
              <a:gd name="T14" fmla="*/ 2147483647 w 8"/>
              <a:gd name="T15" fmla="*/ 2147483647 h 158"/>
              <a:gd name="T16" fmla="*/ 2147483647 w 8"/>
              <a:gd name="T17" fmla="*/ 2147483647 h 158"/>
              <a:gd name="T18" fmla="*/ 2147483647 w 8"/>
              <a:gd name="T19" fmla="*/ 2147483647 h 158"/>
              <a:gd name="T20" fmla="*/ 2147483647 w 8"/>
              <a:gd name="T21" fmla="*/ 2147483647 h 158"/>
              <a:gd name="T22" fmla="*/ 2147483647 w 8"/>
              <a:gd name="T23" fmla="*/ 2147483647 h 158"/>
              <a:gd name="T24" fmla="*/ 2147483647 w 8"/>
              <a:gd name="T25" fmla="*/ 2147483647 h 158"/>
              <a:gd name="T26" fmla="*/ 2147483647 w 8"/>
              <a:gd name="T27" fmla="*/ 2147483647 h 158"/>
              <a:gd name="T28" fmla="*/ 2147483647 w 8"/>
              <a:gd name="T29" fmla="*/ 2147483647 h 158"/>
              <a:gd name="T30" fmla="*/ 0 w 8"/>
              <a:gd name="T31" fmla="*/ 2147483647 h 158"/>
              <a:gd name="T32" fmla="*/ 2147483647 w 8"/>
              <a:gd name="T33" fmla="*/ 2147483647 h 15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8"/>
              <a:gd name="T53" fmla="*/ 8 w 8"/>
              <a:gd name="T54" fmla="*/ 158 h 15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8">
                <a:moveTo>
                  <a:pt x="4" y="0"/>
                </a:moveTo>
                <a:lnTo>
                  <a:pt x="0" y="15"/>
                </a:lnTo>
                <a:lnTo>
                  <a:pt x="4" y="29"/>
                </a:lnTo>
                <a:lnTo>
                  <a:pt x="8" y="39"/>
                </a:lnTo>
                <a:lnTo>
                  <a:pt x="4" y="48"/>
                </a:lnTo>
                <a:lnTo>
                  <a:pt x="0" y="58"/>
                </a:lnTo>
                <a:lnTo>
                  <a:pt x="4" y="67"/>
                </a:lnTo>
                <a:lnTo>
                  <a:pt x="8" y="77"/>
                </a:lnTo>
                <a:lnTo>
                  <a:pt x="8" y="91"/>
                </a:lnTo>
                <a:lnTo>
                  <a:pt x="4" y="105"/>
                </a:lnTo>
                <a:lnTo>
                  <a:pt x="4" y="115"/>
                </a:lnTo>
                <a:lnTo>
                  <a:pt x="8" y="124"/>
                </a:lnTo>
                <a:lnTo>
                  <a:pt x="8" y="134"/>
                </a:lnTo>
                <a:lnTo>
                  <a:pt x="8" y="143"/>
                </a:lnTo>
                <a:lnTo>
                  <a:pt x="8" y="153"/>
                </a:lnTo>
                <a:lnTo>
                  <a:pt x="0" y="153"/>
                </a:lnTo>
                <a:lnTo>
                  <a:pt x="8" y="158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287" name="Freeform 409"/>
          <p:cNvSpPr>
            <a:spLocks/>
          </p:cNvSpPr>
          <p:nvPr/>
        </p:nvSpPr>
        <p:spPr bwMode="auto">
          <a:xfrm>
            <a:off x="5716588" y="2157413"/>
            <a:ext cx="44450" cy="422275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4"/>
                </a:lnTo>
                <a:lnTo>
                  <a:pt x="9" y="38"/>
                </a:lnTo>
                <a:lnTo>
                  <a:pt x="13" y="48"/>
                </a:lnTo>
                <a:lnTo>
                  <a:pt x="9" y="62"/>
                </a:lnTo>
                <a:lnTo>
                  <a:pt x="9" y="72"/>
                </a:lnTo>
                <a:lnTo>
                  <a:pt x="13" y="81"/>
                </a:lnTo>
                <a:lnTo>
                  <a:pt x="13" y="91"/>
                </a:lnTo>
                <a:lnTo>
                  <a:pt x="13" y="100"/>
                </a:lnTo>
                <a:lnTo>
                  <a:pt x="13" y="110"/>
                </a:lnTo>
                <a:lnTo>
                  <a:pt x="13" y="124"/>
                </a:lnTo>
                <a:lnTo>
                  <a:pt x="17" y="134"/>
                </a:lnTo>
                <a:lnTo>
                  <a:pt x="17" y="143"/>
                </a:lnTo>
                <a:lnTo>
                  <a:pt x="13" y="153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288" name="Oval 410"/>
          <p:cNvSpPr>
            <a:spLocks noChangeArrowheads="1"/>
          </p:cNvSpPr>
          <p:nvPr/>
        </p:nvSpPr>
        <p:spPr bwMode="auto">
          <a:xfrm>
            <a:off x="5487988" y="2038350"/>
            <a:ext cx="119062" cy="11588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289" name="Freeform 411"/>
          <p:cNvSpPr>
            <a:spLocks/>
          </p:cNvSpPr>
          <p:nvPr/>
        </p:nvSpPr>
        <p:spPr bwMode="auto">
          <a:xfrm>
            <a:off x="5499100" y="2144713"/>
            <a:ext cx="22225" cy="400050"/>
          </a:xfrm>
          <a:custGeom>
            <a:avLst/>
            <a:gdLst>
              <a:gd name="T0" fmla="*/ 2147483647 w 9"/>
              <a:gd name="T1" fmla="*/ 0 h 158"/>
              <a:gd name="T2" fmla="*/ 0 w 9"/>
              <a:gd name="T3" fmla="*/ 2147483647 h 158"/>
              <a:gd name="T4" fmla="*/ 2147483647 w 9"/>
              <a:gd name="T5" fmla="*/ 2147483647 h 158"/>
              <a:gd name="T6" fmla="*/ 2147483647 w 9"/>
              <a:gd name="T7" fmla="*/ 2147483647 h 158"/>
              <a:gd name="T8" fmla="*/ 2147483647 w 9"/>
              <a:gd name="T9" fmla="*/ 2147483647 h 158"/>
              <a:gd name="T10" fmla="*/ 0 w 9"/>
              <a:gd name="T11" fmla="*/ 2147483647 h 158"/>
              <a:gd name="T12" fmla="*/ 2147483647 w 9"/>
              <a:gd name="T13" fmla="*/ 2147483647 h 158"/>
              <a:gd name="T14" fmla="*/ 2147483647 w 9"/>
              <a:gd name="T15" fmla="*/ 2147483647 h 158"/>
              <a:gd name="T16" fmla="*/ 2147483647 w 9"/>
              <a:gd name="T17" fmla="*/ 2147483647 h 158"/>
              <a:gd name="T18" fmla="*/ 2147483647 w 9"/>
              <a:gd name="T19" fmla="*/ 2147483647 h 158"/>
              <a:gd name="T20" fmla="*/ 2147483647 w 9"/>
              <a:gd name="T21" fmla="*/ 2147483647 h 158"/>
              <a:gd name="T22" fmla="*/ 2147483647 w 9"/>
              <a:gd name="T23" fmla="*/ 2147483647 h 158"/>
              <a:gd name="T24" fmla="*/ 2147483647 w 9"/>
              <a:gd name="T25" fmla="*/ 2147483647 h 158"/>
              <a:gd name="T26" fmla="*/ 2147483647 w 9"/>
              <a:gd name="T27" fmla="*/ 2147483647 h 158"/>
              <a:gd name="T28" fmla="*/ 2147483647 w 9"/>
              <a:gd name="T29" fmla="*/ 2147483647 h 158"/>
              <a:gd name="T30" fmla="*/ 0 w 9"/>
              <a:gd name="T31" fmla="*/ 2147483647 h 158"/>
              <a:gd name="T32" fmla="*/ 2147483647 w 9"/>
              <a:gd name="T33" fmla="*/ 2147483647 h 15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8"/>
              <a:gd name="T53" fmla="*/ 9 w 9"/>
              <a:gd name="T54" fmla="*/ 158 h 15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8">
                <a:moveTo>
                  <a:pt x="4" y="0"/>
                </a:moveTo>
                <a:lnTo>
                  <a:pt x="0" y="15"/>
                </a:lnTo>
                <a:lnTo>
                  <a:pt x="4" y="29"/>
                </a:lnTo>
                <a:lnTo>
                  <a:pt x="9" y="39"/>
                </a:lnTo>
                <a:lnTo>
                  <a:pt x="4" y="48"/>
                </a:lnTo>
                <a:lnTo>
                  <a:pt x="0" y="58"/>
                </a:lnTo>
                <a:lnTo>
                  <a:pt x="4" y="67"/>
                </a:lnTo>
                <a:lnTo>
                  <a:pt x="9" y="77"/>
                </a:lnTo>
                <a:lnTo>
                  <a:pt x="9" y="91"/>
                </a:lnTo>
                <a:lnTo>
                  <a:pt x="4" y="105"/>
                </a:lnTo>
                <a:lnTo>
                  <a:pt x="4" y="115"/>
                </a:lnTo>
                <a:lnTo>
                  <a:pt x="9" y="124"/>
                </a:lnTo>
                <a:lnTo>
                  <a:pt x="9" y="134"/>
                </a:lnTo>
                <a:lnTo>
                  <a:pt x="9" y="143"/>
                </a:lnTo>
                <a:lnTo>
                  <a:pt x="9" y="153"/>
                </a:lnTo>
                <a:lnTo>
                  <a:pt x="0" y="153"/>
                </a:lnTo>
                <a:lnTo>
                  <a:pt x="9" y="158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290" name="Freeform 412"/>
          <p:cNvSpPr>
            <a:spLocks/>
          </p:cNvSpPr>
          <p:nvPr/>
        </p:nvSpPr>
        <p:spPr bwMode="auto">
          <a:xfrm>
            <a:off x="5575300" y="2157413"/>
            <a:ext cx="44450" cy="422275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4"/>
                </a:lnTo>
                <a:lnTo>
                  <a:pt x="9" y="38"/>
                </a:lnTo>
                <a:lnTo>
                  <a:pt x="13" y="48"/>
                </a:lnTo>
                <a:lnTo>
                  <a:pt x="9" y="62"/>
                </a:lnTo>
                <a:lnTo>
                  <a:pt x="9" y="72"/>
                </a:lnTo>
                <a:lnTo>
                  <a:pt x="13" y="81"/>
                </a:lnTo>
                <a:lnTo>
                  <a:pt x="13" y="91"/>
                </a:lnTo>
                <a:lnTo>
                  <a:pt x="13" y="100"/>
                </a:lnTo>
                <a:lnTo>
                  <a:pt x="13" y="110"/>
                </a:lnTo>
                <a:lnTo>
                  <a:pt x="13" y="124"/>
                </a:lnTo>
                <a:lnTo>
                  <a:pt x="17" y="134"/>
                </a:lnTo>
                <a:lnTo>
                  <a:pt x="17" y="143"/>
                </a:lnTo>
                <a:lnTo>
                  <a:pt x="13" y="153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291" name="Oval 413"/>
          <p:cNvSpPr>
            <a:spLocks noChangeArrowheads="1"/>
          </p:cNvSpPr>
          <p:nvPr/>
        </p:nvSpPr>
        <p:spPr bwMode="auto">
          <a:xfrm>
            <a:off x="5334000" y="2047875"/>
            <a:ext cx="1174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292" name="Freeform 414"/>
          <p:cNvSpPr>
            <a:spLocks/>
          </p:cNvSpPr>
          <p:nvPr/>
        </p:nvSpPr>
        <p:spPr bwMode="auto">
          <a:xfrm>
            <a:off x="5346700" y="2157413"/>
            <a:ext cx="20638" cy="396875"/>
          </a:xfrm>
          <a:custGeom>
            <a:avLst/>
            <a:gdLst>
              <a:gd name="T0" fmla="*/ 2147483647 w 8"/>
              <a:gd name="T1" fmla="*/ 0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0"/>
                </a:moveTo>
                <a:lnTo>
                  <a:pt x="0" y="15"/>
                </a:lnTo>
                <a:lnTo>
                  <a:pt x="4" y="29"/>
                </a:lnTo>
                <a:lnTo>
                  <a:pt x="8" y="38"/>
                </a:lnTo>
                <a:lnTo>
                  <a:pt x="4" y="48"/>
                </a:lnTo>
                <a:lnTo>
                  <a:pt x="0" y="57"/>
                </a:lnTo>
                <a:lnTo>
                  <a:pt x="4" y="67"/>
                </a:lnTo>
                <a:lnTo>
                  <a:pt x="8" y="76"/>
                </a:lnTo>
                <a:lnTo>
                  <a:pt x="8" y="91"/>
                </a:lnTo>
                <a:lnTo>
                  <a:pt x="4" y="105"/>
                </a:lnTo>
                <a:lnTo>
                  <a:pt x="4" y="115"/>
                </a:lnTo>
                <a:lnTo>
                  <a:pt x="8" y="124"/>
                </a:lnTo>
                <a:lnTo>
                  <a:pt x="8" y="134"/>
                </a:lnTo>
                <a:lnTo>
                  <a:pt x="8" y="143"/>
                </a:lnTo>
                <a:lnTo>
                  <a:pt x="8" y="153"/>
                </a:lnTo>
                <a:lnTo>
                  <a:pt x="0" y="153"/>
                </a:lnTo>
                <a:lnTo>
                  <a:pt x="8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293" name="Freeform 415"/>
          <p:cNvSpPr>
            <a:spLocks/>
          </p:cNvSpPr>
          <p:nvPr/>
        </p:nvSpPr>
        <p:spPr bwMode="auto">
          <a:xfrm>
            <a:off x="5421313" y="2170113"/>
            <a:ext cx="42862" cy="422275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9" y="38"/>
                </a:lnTo>
                <a:lnTo>
                  <a:pt x="13" y="48"/>
                </a:lnTo>
                <a:lnTo>
                  <a:pt x="9" y="62"/>
                </a:lnTo>
                <a:lnTo>
                  <a:pt x="9" y="71"/>
                </a:lnTo>
                <a:lnTo>
                  <a:pt x="13" y="81"/>
                </a:lnTo>
                <a:lnTo>
                  <a:pt x="13" y="91"/>
                </a:lnTo>
                <a:lnTo>
                  <a:pt x="13" y="100"/>
                </a:lnTo>
                <a:lnTo>
                  <a:pt x="13" y="110"/>
                </a:lnTo>
                <a:lnTo>
                  <a:pt x="13" y="124"/>
                </a:lnTo>
                <a:lnTo>
                  <a:pt x="17" y="133"/>
                </a:lnTo>
                <a:lnTo>
                  <a:pt x="17" y="143"/>
                </a:lnTo>
                <a:lnTo>
                  <a:pt x="13" y="152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294" name="Oval 416"/>
          <p:cNvSpPr>
            <a:spLocks noChangeArrowheads="1"/>
          </p:cNvSpPr>
          <p:nvPr/>
        </p:nvSpPr>
        <p:spPr bwMode="auto">
          <a:xfrm>
            <a:off x="5192713" y="2047875"/>
            <a:ext cx="1174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295" name="Freeform 417"/>
          <p:cNvSpPr>
            <a:spLocks/>
          </p:cNvSpPr>
          <p:nvPr/>
        </p:nvSpPr>
        <p:spPr bwMode="auto">
          <a:xfrm>
            <a:off x="5202238" y="2157413"/>
            <a:ext cx="23812" cy="396875"/>
          </a:xfrm>
          <a:custGeom>
            <a:avLst/>
            <a:gdLst>
              <a:gd name="T0" fmla="*/ 2147483647 w 9"/>
              <a:gd name="T1" fmla="*/ 0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4" y="0"/>
                </a:moveTo>
                <a:lnTo>
                  <a:pt x="0" y="15"/>
                </a:lnTo>
                <a:lnTo>
                  <a:pt x="4" y="29"/>
                </a:lnTo>
                <a:lnTo>
                  <a:pt x="9" y="38"/>
                </a:lnTo>
                <a:lnTo>
                  <a:pt x="4" y="48"/>
                </a:lnTo>
                <a:lnTo>
                  <a:pt x="0" y="57"/>
                </a:lnTo>
                <a:lnTo>
                  <a:pt x="4" y="67"/>
                </a:lnTo>
                <a:lnTo>
                  <a:pt x="9" y="76"/>
                </a:lnTo>
                <a:lnTo>
                  <a:pt x="9" y="91"/>
                </a:lnTo>
                <a:lnTo>
                  <a:pt x="4" y="105"/>
                </a:lnTo>
                <a:lnTo>
                  <a:pt x="4" y="115"/>
                </a:lnTo>
                <a:lnTo>
                  <a:pt x="9" y="124"/>
                </a:lnTo>
                <a:lnTo>
                  <a:pt x="9" y="134"/>
                </a:lnTo>
                <a:lnTo>
                  <a:pt x="9" y="143"/>
                </a:lnTo>
                <a:lnTo>
                  <a:pt x="9" y="153"/>
                </a:lnTo>
                <a:lnTo>
                  <a:pt x="0" y="153"/>
                </a:lnTo>
                <a:lnTo>
                  <a:pt x="9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296" name="Freeform 418"/>
          <p:cNvSpPr>
            <a:spLocks/>
          </p:cNvSpPr>
          <p:nvPr/>
        </p:nvSpPr>
        <p:spPr bwMode="auto">
          <a:xfrm>
            <a:off x="5280025" y="2170113"/>
            <a:ext cx="42863" cy="422275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8" y="38"/>
                </a:lnTo>
                <a:lnTo>
                  <a:pt x="13" y="48"/>
                </a:lnTo>
                <a:lnTo>
                  <a:pt x="8" y="62"/>
                </a:lnTo>
                <a:lnTo>
                  <a:pt x="8" y="71"/>
                </a:lnTo>
                <a:lnTo>
                  <a:pt x="13" y="81"/>
                </a:lnTo>
                <a:lnTo>
                  <a:pt x="13" y="91"/>
                </a:lnTo>
                <a:lnTo>
                  <a:pt x="13" y="100"/>
                </a:lnTo>
                <a:lnTo>
                  <a:pt x="13" y="110"/>
                </a:lnTo>
                <a:lnTo>
                  <a:pt x="13" y="124"/>
                </a:lnTo>
                <a:lnTo>
                  <a:pt x="17" y="133"/>
                </a:lnTo>
                <a:lnTo>
                  <a:pt x="17" y="143"/>
                </a:lnTo>
                <a:lnTo>
                  <a:pt x="13" y="152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297" name="Oval 419"/>
          <p:cNvSpPr>
            <a:spLocks noChangeArrowheads="1"/>
          </p:cNvSpPr>
          <p:nvPr/>
        </p:nvSpPr>
        <p:spPr bwMode="auto">
          <a:xfrm>
            <a:off x="5048250" y="2047875"/>
            <a:ext cx="120650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298" name="Freeform 420"/>
          <p:cNvSpPr>
            <a:spLocks/>
          </p:cNvSpPr>
          <p:nvPr/>
        </p:nvSpPr>
        <p:spPr bwMode="auto">
          <a:xfrm>
            <a:off x="5060950" y="2157413"/>
            <a:ext cx="20638" cy="396875"/>
          </a:xfrm>
          <a:custGeom>
            <a:avLst/>
            <a:gdLst>
              <a:gd name="T0" fmla="*/ 2147483647 w 8"/>
              <a:gd name="T1" fmla="*/ 0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0"/>
                </a:moveTo>
                <a:lnTo>
                  <a:pt x="0" y="15"/>
                </a:lnTo>
                <a:lnTo>
                  <a:pt x="4" y="29"/>
                </a:lnTo>
                <a:lnTo>
                  <a:pt x="8" y="38"/>
                </a:lnTo>
                <a:lnTo>
                  <a:pt x="4" y="48"/>
                </a:lnTo>
                <a:lnTo>
                  <a:pt x="0" y="57"/>
                </a:lnTo>
                <a:lnTo>
                  <a:pt x="4" y="67"/>
                </a:lnTo>
                <a:lnTo>
                  <a:pt x="8" y="76"/>
                </a:lnTo>
                <a:lnTo>
                  <a:pt x="8" y="91"/>
                </a:lnTo>
                <a:lnTo>
                  <a:pt x="4" y="105"/>
                </a:lnTo>
                <a:lnTo>
                  <a:pt x="4" y="115"/>
                </a:lnTo>
                <a:lnTo>
                  <a:pt x="8" y="124"/>
                </a:lnTo>
                <a:lnTo>
                  <a:pt x="8" y="134"/>
                </a:lnTo>
                <a:lnTo>
                  <a:pt x="8" y="143"/>
                </a:lnTo>
                <a:lnTo>
                  <a:pt x="8" y="153"/>
                </a:lnTo>
                <a:lnTo>
                  <a:pt x="0" y="153"/>
                </a:lnTo>
                <a:lnTo>
                  <a:pt x="8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299" name="Freeform 421"/>
          <p:cNvSpPr>
            <a:spLocks/>
          </p:cNvSpPr>
          <p:nvPr/>
        </p:nvSpPr>
        <p:spPr bwMode="auto">
          <a:xfrm>
            <a:off x="5138738" y="2170113"/>
            <a:ext cx="42862" cy="422275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8" y="38"/>
                </a:lnTo>
                <a:lnTo>
                  <a:pt x="12" y="48"/>
                </a:lnTo>
                <a:lnTo>
                  <a:pt x="8" y="62"/>
                </a:lnTo>
                <a:lnTo>
                  <a:pt x="8" y="71"/>
                </a:lnTo>
                <a:lnTo>
                  <a:pt x="12" y="81"/>
                </a:lnTo>
                <a:lnTo>
                  <a:pt x="12" y="91"/>
                </a:lnTo>
                <a:lnTo>
                  <a:pt x="12" y="100"/>
                </a:lnTo>
                <a:lnTo>
                  <a:pt x="12" y="110"/>
                </a:lnTo>
                <a:lnTo>
                  <a:pt x="12" y="124"/>
                </a:lnTo>
                <a:lnTo>
                  <a:pt x="17" y="133"/>
                </a:lnTo>
                <a:lnTo>
                  <a:pt x="17" y="143"/>
                </a:lnTo>
                <a:lnTo>
                  <a:pt x="12" y="152"/>
                </a:lnTo>
                <a:lnTo>
                  <a:pt x="12" y="162"/>
                </a:lnTo>
                <a:lnTo>
                  <a:pt x="12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300" name="Oval 422"/>
          <p:cNvSpPr>
            <a:spLocks noChangeArrowheads="1"/>
          </p:cNvSpPr>
          <p:nvPr/>
        </p:nvSpPr>
        <p:spPr bwMode="auto">
          <a:xfrm>
            <a:off x="4906963" y="2047875"/>
            <a:ext cx="1174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301" name="Freeform 423"/>
          <p:cNvSpPr>
            <a:spLocks/>
          </p:cNvSpPr>
          <p:nvPr/>
        </p:nvSpPr>
        <p:spPr bwMode="auto">
          <a:xfrm>
            <a:off x="4916488" y="2157413"/>
            <a:ext cx="23812" cy="396875"/>
          </a:xfrm>
          <a:custGeom>
            <a:avLst/>
            <a:gdLst>
              <a:gd name="T0" fmla="*/ 2147483647 w 9"/>
              <a:gd name="T1" fmla="*/ 0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5" y="0"/>
                </a:moveTo>
                <a:lnTo>
                  <a:pt x="0" y="15"/>
                </a:lnTo>
                <a:lnTo>
                  <a:pt x="5" y="29"/>
                </a:lnTo>
                <a:lnTo>
                  <a:pt x="9" y="38"/>
                </a:lnTo>
                <a:lnTo>
                  <a:pt x="5" y="48"/>
                </a:lnTo>
                <a:lnTo>
                  <a:pt x="0" y="57"/>
                </a:lnTo>
                <a:lnTo>
                  <a:pt x="5" y="67"/>
                </a:lnTo>
                <a:lnTo>
                  <a:pt x="9" y="76"/>
                </a:lnTo>
                <a:lnTo>
                  <a:pt x="9" y="91"/>
                </a:lnTo>
                <a:lnTo>
                  <a:pt x="5" y="105"/>
                </a:lnTo>
                <a:lnTo>
                  <a:pt x="5" y="115"/>
                </a:lnTo>
                <a:lnTo>
                  <a:pt x="9" y="124"/>
                </a:lnTo>
                <a:lnTo>
                  <a:pt x="9" y="134"/>
                </a:lnTo>
                <a:lnTo>
                  <a:pt x="9" y="143"/>
                </a:lnTo>
                <a:lnTo>
                  <a:pt x="9" y="153"/>
                </a:lnTo>
                <a:lnTo>
                  <a:pt x="0" y="153"/>
                </a:lnTo>
                <a:lnTo>
                  <a:pt x="9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302" name="Freeform 424"/>
          <p:cNvSpPr>
            <a:spLocks/>
          </p:cNvSpPr>
          <p:nvPr/>
        </p:nvSpPr>
        <p:spPr bwMode="auto">
          <a:xfrm>
            <a:off x="4994275" y="2170113"/>
            <a:ext cx="44450" cy="422275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9" y="38"/>
                </a:lnTo>
                <a:lnTo>
                  <a:pt x="13" y="48"/>
                </a:lnTo>
                <a:lnTo>
                  <a:pt x="9" y="62"/>
                </a:lnTo>
                <a:lnTo>
                  <a:pt x="9" y="71"/>
                </a:lnTo>
                <a:lnTo>
                  <a:pt x="13" y="81"/>
                </a:lnTo>
                <a:lnTo>
                  <a:pt x="13" y="91"/>
                </a:lnTo>
                <a:lnTo>
                  <a:pt x="13" y="100"/>
                </a:lnTo>
                <a:lnTo>
                  <a:pt x="13" y="110"/>
                </a:lnTo>
                <a:lnTo>
                  <a:pt x="13" y="124"/>
                </a:lnTo>
                <a:lnTo>
                  <a:pt x="17" y="133"/>
                </a:lnTo>
                <a:lnTo>
                  <a:pt x="17" y="143"/>
                </a:lnTo>
                <a:lnTo>
                  <a:pt x="13" y="152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303" name="Oval 425"/>
          <p:cNvSpPr>
            <a:spLocks noChangeArrowheads="1"/>
          </p:cNvSpPr>
          <p:nvPr/>
        </p:nvSpPr>
        <p:spPr bwMode="auto">
          <a:xfrm>
            <a:off x="5588000" y="2760663"/>
            <a:ext cx="119063" cy="11588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304" name="Freeform 426"/>
          <p:cNvSpPr>
            <a:spLocks/>
          </p:cNvSpPr>
          <p:nvPr/>
        </p:nvSpPr>
        <p:spPr bwMode="auto">
          <a:xfrm>
            <a:off x="5599113" y="2374900"/>
            <a:ext cx="22225" cy="396875"/>
          </a:xfrm>
          <a:custGeom>
            <a:avLst/>
            <a:gdLst>
              <a:gd name="T0" fmla="*/ 2147483647 w 9"/>
              <a:gd name="T1" fmla="*/ 2147483647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4" y="157"/>
                </a:moveTo>
                <a:lnTo>
                  <a:pt x="0" y="143"/>
                </a:lnTo>
                <a:lnTo>
                  <a:pt x="4" y="129"/>
                </a:lnTo>
                <a:lnTo>
                  <a:pt x="9" y="119"/>
                </a:lnTo>
                <a:lnTo>
                  <a:pt x="4" y="110"/>
                </a:lnTo>
                <a:lnTo>
                  <a:pt x="0" y="100"/>
                </a:lnTo>
                <a:lnTo>
                  <a:pt x="4" y="90"/>
                </a:lnTo>
                <a:lnTo>
                  <a:pt x="9" y="81"/>
                </a:lnTo>
                <a:lnTo>
                  <a:pt x="9" y="67"/>
                </a:lnTo>
                <a:lnTo>
                  <a:pt x="4" y="52"/>
                </a:lnTo>
                <a:lnTo>
                  <a:pt x="4" y="43"/>
                </a:lnTo>
                <a:lnTo>
                  <a:pt x="9" y="33"/>
                </a:lnTo>
                <a:lnTo>
                  <a:pt x="9" y="24"/>
                </a:lnTo>
                <a:lnTo>
                  <a:pt x="9" y="14"/>
                </a:lnTo>
                <a:lnTo>
                  <a:pt x="9" y="5"/>
                </a:lnTo>
                <a:lnTo>
                  <a:pt x="0" y="5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305" name="Freeform 427"/>
          <p:cNvSpPr>
            <a:spLocks/>
          </p:cNvSpPr>
          <p:nvPr/>
        </p:nvSpPr>
        <p:spPr bwMode="auto">
          <a:xfrm>
            <a:off x="5675313" y="2339975"/>
            <a:ext cx="44450" cy="420688"/>
          </a:xfrm>
          <a:custGeom>
            <a:avLst/>
            <a:gdLst>
              <a:gd name="T0" fmla="*/ 0 w 17"/>
              <a:gd name="T1" fmla="*/ 2147483647 h 166"/>
              <a:gd name="T2" fmla="*/ 0 w 17"/>
              <a:gd name="T3" fmla="*/ 2147483647 h 166"/>
              <a:gd name="T4" fmla="*/ 0 w 17"/>
              <a:gd name="T5" fmla="*/ 2147483647 h 166"/>
              <a:gd name="T6" fmla="*/ 2147483647 w 17"/>
              <a:gd name="T7" fmla="*/ 2147483647 h 166"/>
              <a:gd name="T8" fmla="*/ 2147483647 w 17"/>
              <a:gd name="T9" fmla="*/ 2147483647 h 166"/>
              <a:gd name="T10" fmla="*/ 2147483647 w 17"/>
              <a:gd name="T11" fmla="*/ 2147483647 h 166"/>
              <a:gd name="T12" fmla="*/ 2147483647 w 17"/>
              <a:gd name="T13" fmla="*/ 2147483647 h 166"/>
              <a:gd name="T14" fmla="*/ 2147483647 w 17"/>
              <a:gd name="T15" fmla="*/ 2147483647 h 166"/>
              <a:gd name="T16" fmla="*/ 2147483647 w 17"/>
              <a:gd name="T17" fmla="*/ 2147483647 h 166"/>
              <a:gd name="T18" fmla="*/ 2147483647 w 17"/>
              <a:gd name="T19" fmla="*/ 2147483647 h 166"/>
              <a:gd name="T20" fmla="*/ 2147483647 w 17"/>
              <a:gd name="T21" fmla="*/ 2147483647 h 166"/>
              <a:gd name="T22" fmla="*/ 2147483647 w 17"/>
              <a:gd name="T23" fmla="*/ 2147483647 h 166"/>
              <a:gd name="T24" fmla="*/ 2147483647 w 17"/>
              <a:gd name="T25" fmla="*/ 2147483647 h 166"/>
              <a:gd name="T26" fmla="*/ 2147483647 w 17"/>
              <a:gd name="T27" fmla="*/ 2147483647 h 166"/>
              <a:gd name="T28" fmla="*/ 2147483647 w 17"/>
              <a:gd name="T29" fmla="*/ 2147483647 h 166"/>
              <a:gd name="T30" fmla="*/ 2147483647 w 17"/>
              <a:gd name="T31" fmla="*/ 2147483647 h 166"/>
              <a:gd name="T32" fmla="*/ 2147483647 w 17"/>
              <a:gd name="T33" fmla="*/ 0 h 16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6"/>
              <a:gd name="T53" fmla="*/ 17 w 17"/>
              <a:gd name="T54" fmla="*/ 166 h 16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6">
                <a:moveTo>
                  <a:pt x="0" y="166"/>
                </a:moveTo>
                <a:lnTo>
                  <a:pt x="0" y="143"/>
                </a:lnTo>
                <a:lnTo>
                  <a:pt x="0" y="133"/>
                </a:lnTo>
                <a:lnTo>
                  <a:pt x="9" y="128"/>
                </a:lnTo>
                <a:lnTo>
                  <a:pt x="13" y="119"/>
                </a:lnTo>
                <a:lnTo>
                  <a:pt x="9" y="104"/>
                </a:lnTo>
                <a:lnTo>
                  <a:pt x="9" y="95"/>
                </a:lnTo>
                <a:lnTo>
                  <a:pt x="13" y="85"/>
                </a:lnTo>
                <a:lnTo>
                  <a:pt x="13" y="76"/>
                </a:lnTo>
                <a:lnTo>
                  <a:pt x="13" y="66"/>
                </a:lnTo>
                <a:lnTo>
                  <a:pt x="13" y="57"/>
                </a:lnTo>
                <a:lnTo>
                  <a:pt x="13" y="43"/>
                </a:lnTo>
                <a:lnTo>
                  <a:pt x="17" y="33"/>
                </a:lnTo>
                <a:lnTo>
                  <a:pt x="17" y="24"/>
                </a:lnTo>
                <a:lnTo>
                  <a:pt x="13" y="14"/>
                </a:lnTo>
                <a:lnTo>
                  <a:pt x="13" y="4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306" name="Oval 428"/>
          <p:cNvSpPr>
            <a:spLocks noChangeArrowheads="1"/>
          </p:cNvSpPr>
          <p:nvPr/>
        </p:nvSpPr>
        <p:spPr bwMode="auto">
          <a:xfrm>
            <a:off x="5446713" y="2760663"/>
            <a:ext cx="119062" cy="11588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307" name="Freeform 429"/>
          <p:cNvSpPr>
            <a:spLocks/>
          </p:cNvSpPr>
          <p:nvPr/>
        </p:nvSpPr>
        <p:spPr bwMode="auto">
          <a:xfrm>
            <a:off x="5457825" y="2374900"/>
            <a:ext cx="20638" cy="396875"/>
          </a:xfrm>
          <a:custGeom>
            <a:avLst/>
            <a:gdLst>
              <a:gd name="T0" fmla="*/ 2147483647 w 8"/>
              <a:gd name="T1" fmla="*/ 2147483647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157"/>
                </a:moveTo>
                <a:lnTo>
                  <a:pt x="0" y="143"/>
                </a:lnTo>
                <a:lnTo>
                  <a:pt x="4" y="129"/>
                </a:lnTo>
                <a:lnTo>
                  <a:pt x="8" y="119"/>
                </a:lnTo>
                <a:lnTo>
                  <a:pt x="4" y="110"/>
                </a:lnTo>
                <a:lnTo>
                  <a:pt x="0" y="100"/>
                </a:lnTo>
                <a:lnTo>
                  <a:pt x="4" y="90"/>
                </a:lnTo>
                <a:lnTo>
                  <a:pt x="8" y="81"/>
                </a:lnTo>
                <a:lnTo>
                  <a:pt x="8" y="67"/>
                </a:lnTo>
                <a:lnTo>
                  <a:pt x="4" y="52"/>
                </a:lnTo>
                <a:lnTo>
                  <a:pt x="4" y="43"/>
                </a:lnTo>
                <a:lnTo>
                  <a:pt x="8" y="33"/>
                </a:lnTo>
                <a:lnTo>
                  <a:pt x="8" y="24"/>
                </a:lnTo>
                <a:lnTo>
                  <a:pt x="8" y="14"/>
                </a:lnTo>
                <a:lnTo>
                  <a:pt x="8" y="5"/>
                </a:lnTo>
                <a:lnTo>
                  <a:pt x="0" y="5"/>
                </a:lnTo>
                <a:lnTo>
                  <a:pt x="8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308" name="Freeform 430"/>
          <p:cNvSpPr>
            <a:spLocks/>
          </p:cNvSpPr>
          <p:nvPr/>
        </p:nvSpPr>
        <p:spPr bwMode="auto">
          <a:xfrm>
            <a:off x="5534025" y="2339975"/>
            <a:ext cx="44450" cy="420688"/>
          </a:xfrm>
          <a:custGeom>
            <a:avLst/>
            <a:gdLst>
              <a:gd name="T0" fmla="*/ 0 w 17"/>
              <a:gd name="T1" fmla="*/ 2147483647 h 166"/>
              <a:gd name="T2" fmla="*/ 0 w 17"/>
              <a:gd name="T3" fmla="*/ 2147483647 h 166"/>
              <a:gd name="T4" fmla="*/ 0 w 17"/>
              <a:gd name="T5" fmla="*/ 2147483647 h 166"/>
              <a:gd name="T6" fmla="*/ 2147483647 w 17"/>
              <a:gd name="T7" fmla="*/ 2147483647 h 166"/>
              <a:gd name="T8" fmla="*/ 2147483647 w 17"/>
              <a:gd name="T9" fmla="*/ 2147483647 h 166"/>
              <a:gd name="T10" fmla="*/ 2147483647 w 17"/>
              <a:gd name="T11" fmla="*/ 2147483647 h 166"/>
              <a:gd name="T12" fmla="*/ 2147483647 w 17"/>
              <a:gd name="T13" fmla="*/ 2147483647 h 166"/>
              <a:gd name="T14" fmla="*/ 2147483647 w 17"/>
              <a:gd name="T15" fmla="*/ 2147483647 h 166"/>
              <a:gd name="T16" fmla="*/ 2147483647 w 17"/>
              <a:gd name="T17" fmla="*/ 2147483647 h 166"/>
              <a:gd name="T18" fmla="*/ 2147483647 w 17"/>
              <a:gd name="T19" fmla="*/ 2147483647 h 166"/>
              <a:gd name="T20" fmla="*/ 2147483647 w 17"/>
              <a:gd name="T21" fmla="*/ 2147483647 h 166"/>
              <a:gd name="T22" fmla="*/ 2147483647 w 17"/>
              <a:gd name="T23" fmla="*/ 2147483647 h 166"/>
              <a:gd name="T24" fmla="*/ 2147483647 w 17"/>
              <a:gd name="T25" fmla="*/ 2147483647 h 166"/>
              <a:gd name="T26" fmla="*/ 2147483647 w 17"/>
              <a:gd name="T27" fmla="*/ 2147483647 h 166"/>
              <a:gd name="T28" fmla="*/ 2147483647 w 17"/>
              <a:gd name="T29" fmla="*/ 2147483647 h 166"/>
              <a:gd name="T30" fmla="*/ 2147483647 w 17"/>
              <a:gd name="T31" fmla="*/ 2147483647 h 166"/>
              <a:gd name="T32" fmla="*/ 2147483647 w 17"/>
              <a:gd name="T33" fmla="*/ 0 h 16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6"/>
              <a:gd name="T53" fmla="*/ 17 w 17"/>
              <a:gd name="T54" fmla="*/ 166 h 16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6">
                <a:moveTo>
                  <a:pt x="0" y="166"/>
                </a:moveTo>
                <a:lnTo>
                  <a:pt x="0" y="143"/>
                </a:lnTo>
                <a:lnTo>
                  <a:pt x="0" y="133"/>
                </a:lnTo>
                <a:lnTo>
                  <a:pt x="8" y="128"/>
                </a:lnTo>
                <a:lnTo>
                  <a:pt x="12" y="119"/>
                </a:lnTo>
                <a:lnTo>
                  <a:pt x="8" y="104"/>
                </a:lnTo>
                <a:lnTo>
                  <a:pt x="8" y="95"/>
                </a:lnTo>
                <a:lnTo>
                  <a:pt x="12" y="85"/>
                </a:lnTo>
                <a:lnTo>
                  <a:pt x="12" y="76"/>
                </a:lnTo>
                <a:lnTo>
                  <a:pt x="12" y="66"/>
                </a:lnTo>
                <a:lnTo>
                  <a:pt x="12" y="57"/>
                </a:lnTo>
                <a:lnTo>
                  <a:pt x="12" y="43"/>
                </a:lnTo>
                <a:lnTo>
                  <a:pt x="17" y="33"/>
                </a:lnTo>
                <a:lnTo>
                  <a:pt x="17" y="24"/>
                </a:lnTo>
                <a:lnTo>
                  <a:pt x="12" y="14"/>
                </a:lnTo>
                <a:lnTo>
                  <a:pt x="12" y="4"/>
                </a:lnTo>
                <a:lnTo>
                  <a:pt x="12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309" name="Oval 431"/>
          <p:cNvSpPr>
            <a:spLocks noChangeArrowheads="1"/>
          </p:cNvSpPr>
          <p:nvPr/>
        </p:nvSpPr>
        <p:spPr bwMode="auto">
          <a:xfrm>
            <a:off x="5311775" y="2759075"/>
            <a:ext cx="117475" cy="11588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310" name="Freeform 432"/>
          <p:cNvSpPr>
            <a:spLocks/>
          </p:cNvSpPr>
          <p:nvPr/>
        </p:nvSpPr>
        <p:spPr bwMode="auto">
          <a:xfrm>
            <a:off x="5302250" y="2362200"/>
            <a:ext cx="23813" cy="398463"/>
          </a:xfrm>
          <a:custGeom>
            <a:avLst/>
            <a:gdLst>
              <a:gd name="T0" fmla="*/ 2147483647 w 9"/>
              <a:gd name="T1" fmla="*/ 2147483647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4" y="157"/>
                </a:moveTo>
                <a:lnTo>
                  <a:pt x="0" y="143"/>
                </a:lnTo>
                <a:lnTo>
                  <a:pt x="4" y="129"/>
                </a:lnTo>
                <a:lnTo>
                  <a:pt x="9" y="119"/>
                </a:lnTo>
                <a:lnTo>
                  <a:pt x="4" y="110"/>
                </a:lnTo>
                <a:lnTo>
                  <a:pt x="0" y="100"/>
                </a:lnTo>
                <a:lnTo>
                  <a:pt x="4" y="91"/>
                </a:lnTo>
                <a:lnTo>
                  <a:pt x="9" y="81"/>
                </a:lnTo>
                <a:lnTo>
                  <a:pt x="9" y="67"/>
                </a:lnTo>
                <a:lnTo>
                  <a:pt x="4" y="53"/>
                </a:lnTo>
                <a:lnTo>
                  <a:pt x="4" y="43"/>
                </a:lnTo>
                <a:lnTo>
                  <a:pt x="9" y="34"/>
                </a:lnTo>
                <a:lnTo>
                  <a:pt x="9" y="24"/>
                </a:lnTo>
                <a:lnTo>
                  <a:pt x="9" y="15"/>
                </a:lnTo>
                <a:lnTo>
                  <a:pt x="9" y="5"/>
                </a:lnTo>
                <a:lnTo>
                  <a:pt x="0" y="5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311" name="Freeform 433"/>
          <p:cNvSpPr>
            <a:spLocks/>
          </p:cNvSpPr>
          <p:nvPr/>
        </p:nvSpPr>
        <p:spPr bwMode="auto">
          <a:xfrm>
            <a:off x="5380038" y="2327275"/>
            <a:ext cx="44450" cy="422275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3"/>
                </a:lnTo>
                <a:lnTo>
                  <a:pt x="9" y="129"/>
                </a:lnTo>
                <a:lnTo>
                  <a:pt x="13" y="119"/>
                </a:lnTo>
                <a:lnTo>
                  <a:pt x="9" y="105"/>
                </a:lnTo>
                <a:lnTo>
                  <a:pt x="9" y="95"/>
                </a:lnTo>
                <a:lnTo>
                  <a:pt x="13" y="86"/>
                </a:lnTo>
                <a:lnTo>
                  <a:pt x="13" y="76"/>
                </a:lnTo>
                <a:lnTo>
                  <a:pt x="13" y="67"/>
                </a:lnTo>
                <a:lnTo>
                  <a:pt x="13" y="57"/>
                </a:lnTo>
                <a:lnTo>
                  <a:pt x="13" y="43"/>
                </a:lnTo>
                <a:lnTo>
                  <a:pt x="17" y="33"/>
                </a:lnTo>
                <a:lnTo>
                  <a:pt x="17" y="24"/>
                </a:lnTo>
                <a:lnTo>
                  <a:pt x="13" y="14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312" name="Oval 434"/>
          <p:cNvSpPr>
            <a:spLocks noChangeArrowheads="1"/>
          </p:cNvSpPr>
          <p:nvPr/>
        </p:nvSpPr>
        <p:spPr bwMode="auto">
          <a:xfrm>
            <a:off x="5151438" y="2749550"/>
            <a:ext cx="117475" cy="11588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313" name="Freeform 435"/>
          <p:cNvSpPr>
            <a:spLocks/>
          </p:cNvSpPr>
          <p:nvPr/>
        </p:nvSpPr>
        <p:spPr bwMode="auto">
          <a:xfrm>
            <a:off x="5160963" y="2362200"/>
            <a:ext cx="20637" cy="398463"/>
          </a:xfrm>
          <a:custGeom>
            <a:avLst/>
            <a:gdLst>
              <a:gd name="T0" fmla="*/ 2147483647 w 8"/>
              <a:gd name="T1" fmla="*/ 2147483647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157"/>
                </a:moveTo>
                <a:lnTo>
                  <a:pt x="0" y="143"/>
                </a:lnTo>
                <a:lnTo>
                  <a:pt x="4" y="129"/>
                </a:lnTo>
                <a:lnTo>
                  <a:pt x="8" y="119"/>
                </a:lnTo>
                <a:lnTo>
                  <a:pt x="4" y="110"/>
                </a:lnTo>
                <a:lnTo>
                  <a:pt x="0" y="100"/>
                </a:lnTo>
                <a:lnTo>
                  <a:pt x="4" y="91"/>
                </a:lnTo>
                <a:lnTo>
                  <a:pt x="8" y="81"/>
                </a:lnTo>
                <a:lnTo>
                  <a:pt x="8" y="67"/>
                </a:lnTo>
                <a:lnTo>
                  <a:pt x="4" y="53"/>
                </a:lnTo>
                <a:lnTo>
                  <a:pt x="4" y="43"/>
                </a:lnTo>
                <a:lnTo>
                  <a:pt x="8" y="34"/>
                </a:lnTo>
                <a:lnTo>
                  <a:pt x="8" y="24"/>
                </a:lnTo>
                <a:lnTo>
                  <a:pt x="8" y="15"/>
                </a:lnTo>
                <a:lnTo>
                  <a:pt x="8" y="5"/>
                </a:lnTo>
                <a:lnTo>
                  <a:pt x="0" y="5"/>
                </a:lnTo>
                <a:lnTo>
                  <a:pt x="8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314" name="Freeform 436"/>
          <p:cNvSpPr>
            <a:spLocks/>
          </p:cNvSpPr>
          <p:nvPr/>
        </p:nvSpPr>
        <p:spPr bwMode="auto">
          <a:xfrm>
            <a:off x="5238750" y="2327275"/>
            <a:ext cx="42863" cy="422275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3"/>
                </a:lnTo>
                <a:lnTo>
                  <a:pt x="8" y="129"/>
                </a:lnTo>
                <a:lnTo>
                  <a:pt x="12" y="119"/>
                </a:lnTo>
                <a:lnTo>
                  <a:pt x="8" y="105"/>
                </a:lnTo>
                <a:lnTo>
                  <a:pt x="8" y="95"/>
                </a:lnTo>
                <a:lnTo>
                  <a:pt x="12" y="86"/>
                </a:lnTo>
                <a:lnTo>
                  <a:pt x="12" y="76"/>
                </a:lnTo>
                <a:lnTo>
                  <a:pt x="12" y="67"/>
                </a:lnTo>
                <a:lnTo>
                  <a:pt x="12" y="57"/>
                </a:lnTo>
                <a:lnTo>
                  <a:pt x="12" y="43"/>
                </a:lnTo>
                <a:lnTo>
                  <a:pt x="17" y="33"/>
                </a:lnTo>
                <a:lnTo>
                  <a:pt x="17" y="24"/>
                </a:lnTo>
                <a:lnTo>
                  <a:pt x="12" y="14"/>
                </a:lnTo>
                <a:lnTo>
                  <a:pt x="12" y="5"/>
                </a:lnTo>
                <a:lnTo>
                  <a:pt x="12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315" name="Oval 437"/>
          <p:cNvSpPr>
            <a:spLocks noChangeArrowheads="1"/>
          </p:cNvSpPr>
          <p:nvPr/>
        </p:nvSpPr>
        <p:spPr bwMode="auto">
          <a:xfrm>
            <a:off x="5006975" y="2701925"/>
            <a:ext cx="119063" cy="11588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316" name="Freeform 438"/>
          <p:cNvSpPr>
            <a:spLocks/>
          </p:cNvSpPr>
          <p:nvPr/>
        </p:nvSpPr>
        <p:spPr bwMode="auto">
          <a:xfrm>
            <a:off x="5018088" y="2362200"/>
            <a:ext cx="22225" cy="398463"/>
          </a:xfrm>
          <a:custGeom>
            <a:avLst/>
            <a:gdLst>
              <a:gd name="T0" fmla="*/ 2147483647 w 9"/>
              <a:gd name="T1" fmla="*/ 2147483647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5" y="157"/>
                </a:moveTo>
                <a:lnTo>
                  <a:pt x="0" y="143"/>
                </a:lnTo>
                <a:lnTo>
                  <a:pt x="5" y="129"/>
                </a:lnTo>
                <a:lnTo>
                  <a:pt x="9" y="119"/>
                </a:lnTo>
                <a:lnTo>
                  <a:pt x="5" y="110"/>
                </a:lnTo>
                <a:lnTo>
                  <a:pt x="0" y="100"/>
                </a:lnTo>
                <a:lnTo>
                  <a:pt x="5" y="91"/>
                </a:lnTo>
                <a:lnTo>
                  <a:pt x="9" y="81"/>
                </a:lnTo>
                <a:lnTo>
                  <a:pt x="9" y="67"/>
                </a:lnTo>
                <a:lnTo>
                  <a:pt x="5" y="53"/>
                </a:lnTo>
                <a:lnTo>
                  <a:pt x="5" y="43"/>
                </a:lnTo>
                <a:lnTo>
                  <a:pt x="9" y="34"/>
                </a:lnTo>
                <a:lnTo>
                  <a:pt x="9" y="24"/>
                </a:lnTo>
                <a:lnTo>
                  <a:pt x="9" y="15"/>
                </a:lnTo>
                <a:lnTo>
                  <a:pt x="9" y="5"/>
                </a:lnTo>
                <a:lnTo>
                  <a:pt x="0" y="5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317" name="Freeform 439"/>
          <p:cNvSpPr>
            <a:spLocks/>
          </p:cNvSpPr>
          <p:nvPr/>
        </p:nvSpPr>
        <p:spPr bwMode="auto">
          <a:xfrm>
            <a:off x="5094288" y="2327275"/>
            <a:ext cx="44450" cy="422275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3"/>
                </a:lnTo>
                <a:lnTo>
                  <a:pt x="9" y="129"/>
                </a:lnTo>
                <a:lnTo>
                  <a:pt x="13" y="119"/>
                </a:lnTo>
                <a:lnTo>
                  <a:pt x="9" y="105"/>
                </a:lnTo>
                <a:lnTo>
                  <a:pt x="9" y="95"/>
                </a:lnTo>
                <a:lnTo>
                  <a:pt x="13" y="86"/>
                </a:lnTo>
                <a:lnTo>
                  <a:pt x="13" y="76"/>
                </a:lnTo>
                <a:lnTo>
                  <a:pt x="13" y="67"/>
                </a:lnTo>
                <a:lnTo>
                  <a:pt x="13" y="57"/>
                </a:lnTo>
                <a:lnTo>
                  <a:pt x="13" y="43"/>
                </a:lnTo>
                <a:lnTo>
                  <a:pt x="17" y="33"/>
                </a:lnTo>
                <a:lnTo>
                  <a:pt x="17" y="24"/>
                </a:lnTo>
                <a:lnTo>
                  <a:pt x="13" y="14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318" name="Oval 440"/>
          <p:cNvSpPr>
            <a:spLocks noChangeArrowheads="1"/>
          </p:cNvSpPr>
          <p:nvPr/>
        </p:nvSpPr>
        <p:spPr bwMode="auto">
          <a:xfrm>
            <a:off x="4865688" y="2701925"/>
            <a:ext cx="119062" cy="11588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319" name="Freeform 441"/>
          <p:cNvSpPr>
            <a:spLocks/>
          </p:cNvSpPr>
          <p:nvPr/>
        </p:nvSpPr>
        <p:spPr bwMode="auto">
          <a:xfrm>
            <a:off x="4875213" y="2362200"/>
            <a:ext cx="23812" cy="398463"/>
          </a:xfrm>
          <a:custGeom>
            <a:avLst/>
            <a:gdLst>
              <a:gd name="T0" fmla="*/ 2147483647 w 9"/>
              <a:gd name="T1" fmla="*/ 2147483647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4" y="157"/>
                </a:moveTo>
                <a:lnTo>
                  <a:pt x="0" y="143"/>
                </a:lnTo>
                <a:lnTo>
                  <a:pt x="4" y="129"/>
                </a:lnTo>
                <a:lnTo>
                  <a:pt x="9" y="119"/>
                </a:lnTo>
                <a:lnTo>
                  <a:pt x="4" y="110"/>
                </a:lnTo>
                <a:lnTo>
                  <a:pt x="0" y="100"/>
                </a:lnTo>
                <a:lnTo>
                  <a:pt x="4" y="91"/>
                </a:lnTo>
                <a:lnTo>
                  <a:pt x="9" y="81"/>
                </a:lnTo>
                <a:lnTo>
                  <a:pt x="9" y="67"/>
                </a:lnTo>
                <a:lnTo>
                  <a:pt x="4" y="53"/>
                </a:lnTo>
                <a:lnTo>
                  <a:pt x="4" y="43"/>
                </a:lnTo>
                <a:lnTo>
                  <a:pt x="9" y="34"/>
                </a:lnTo>
                <a:lnTo>
                  <a:pt x="9" y="24"/>
                </a:lnTo>
                <a:lnTo>
                  <a:pt x="9" y="15"/>
                </a:lnTo>
                <a:lnTo>
                  <a:pt x="9" y="5"/>
                </a:lnTo>
                <a:lnTo>
                  <a:pt x="0" y="5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320" name="Freeform 442"/>
          <p:cNvSpPr>
            <a:spLocks/>
          </p:cNvSpPr>
          <p:nvPr/>
        </p:nvSpPr>
        <p:spPr bwMode="auto">
          <a:xfrm>
            <a:off x="4953000" y="2327275"/>
            <a:ext cx="44450" cy="422275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3"/>
                </a:lnTo>
                <a:lnTo>
                  <a:pt x="8" y="129"/>
                </a:lnTo>
                <a:lnTo>
                  <a:pt x="13" y="119"/>
                </a:lnTo>
                <a:lnTo>
                  <a:pt x="8" y="105"/>
                </a:lnTo>
                <a:lnTo>
                  <a:pt x="8" y="95"/>
                </a:lnTo>
                <a:lnTo>
                  <a:pt x="13" y="86"/>
                </a:lnTo>
                <a:lnTo>
                  <a:pt x="13" y="76"/>
                </a:lnTo>
                <a:lnTo>
                  <a:pt x="13" y="67"/>
                </a:lnTo>
                <a:lnTo>
                  <a:pt x="13" y="57"/>
                </a:lnTo>
                <a:lnTo>
                  <a:pt x="13" y="43"/>
                </a:lnTo>
                <a:lnTo>
                  <a:pt x="17" y="33"/>
                </a:lnTo>
                <a:lnTo>
                  <a:pt x="17" y="24"/>
                </a:lnTo>
                <a:lnTo>
                  <a:pt x="13" y="14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321" name="Rectangle 444"/>
          <p:cNvSpPr>
            <a:spLocks noChangeArrowheads="1"/>
          </p:cNvSpPr>
          <p:nvPr/>
        </p:nvSpPr>
        <p:spPr bwMode="auto">
          <a:xfrm>
            <a:off x="211138" y="2862263"/>
            <a:ext cx="60007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it-IT" sz="1400" b="1">
                <a:solidFill>
                  <a:srgbClr val="FF3300"/>
                </a:solidFill>
                <a:latin typeface="Arial" charset="0"/>
              </a:rPr>
              <a:t>Citosol</a:t>
            </a:r>
            <a:endParaRPr lang="it-IT" sz="1400" b="1">
              <a:solidFill>
                <a:srgbClr val="FF3300"/>
              </a:solidFill>
            </a:endParaRPr>
          </a:p>
        </p:txBody>
      </p:sp>
      <p:sp>
        <p:nvSpPr>
          <p:cNvPr id="8322" name="Rectangle 445"/>
          <p:cNvSpPr>
            <a:spLocks noChangeArrowheads="1"/>
          </p:cNvSpPr>
          <p:nvPr/>
        </p:nvSpPr>
        <p:spPr bwMode="auto">
          <a:xfrm>
            <a:off x="4506913" y="1771650"/>
            <a:ext cx="1163637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it-IT" sz="1400" b="1">
                <a:solidFill>
                  <a:srgbClr val="FF3300"/>
                </a:solidFill>
                <a:latin typeface="Arial" charset="0"/>
              </a:rPr>
              <a:t>Extracellulare</a:t>
            </a:r>
            <a:endParaRPr lang="it-IT" sz="1400">
              <a:solidFill>
                <a:srgbClr val="FF3300"/>
              </a:solidFill>
            </a:endParaRPr>
          </a:p>
        </p:txBody>
      </p:sp>
      <p:sp>
        <p:nvSpPr>
          <p:cNvPr id="8323" name="Oval 446"/>
          <p:cNvSpPr>
            <a:spLocks noChangeArrowheads="1"/>
          </p:cNvSpPr>
          <p:nvPr/>
        </p:nvSpPr>
        <p:spPr bwMode="auto">
          <a:xfrm>
            <a:off x="4767263" y="2020888"/>
            <a:ext cx="119062" cy="11588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324" name="Freeform 447"/>
          <p:cNvSpPr>
            <a:spLocks/>
          </p:cNvSpPr>
          <p:nvPr/>
        </p:nvSpPr>
        <p:spPr bwMode="auto">
          <a:xfrm>
            <a:off x="4778375" y="2128838"/>
            <a:ext cx="23813" cy="398462"/>
          </a:xfrm>
          <a:custGeom>
            <a:avLst/>
            <a:gdLst>
              <a:gd name="T0" fmla="*/ 2147483647 w 9"/>
              <a:gd name="T1" fmla="*/ 0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5" y="0"/>
                </a:moveTo>
                <a:lnTo>
                  <a:pt x="0" y="14"/>
                </a:lnTo>
                <a:lnTo>
                  <a:pt x="5" y="29"/>
                </a:lnTo>
                <a:lnTo>
                  <a:pt x="9" y="38"/>
                </a:lnTo>
                <a:lnTo>
                  <a:pt x="5" y="48"/>
                </a:lnTo>
                <a:lnTo>
                  <a:pt x="0" y="57"/>
                </a:lnTo>
                <a:lnTo>
                  <a:pt x="5" y="67"/>
                </a:lnTo>
                <a:lnTo>
                  <a:pt x="9" y="76"/>
                </a:lnTo>
                <a:lnTo>
                  <a:pt x="9" y="91"/>
                </a:lnTo>
                <a:lnTo>
                  <a:pt x="5" y="105"/>
                </a:lnTo>
                <a:lnTo>
                  <a:pt x="5" y="114"/>
                </a:lnTo>
                <a:lnTo>
                  <a:pt x="9" y="124"/>
                </a:lnTo>
                <a:lnTo>
                  <a:pt x="9" y="133"/>
                </a:lnTo>
                <a:lnTo>
                  <a:pt x="9" y="143"/>
                </a:lnTo>
                <a:lnTo>
                  <a:pt x="9" y="153"/>
                </a:lnTo>
                <a:lnTo>
                  <a:pt x="0" y="153"/>
                </a:lnTo>
                <a:lnTo>
                  <a:pt x="9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325" name="Freeform 448"/>
          <p:cNvSpPr>
            <a:spLocks/>
          </p:cNvSpPr>
          <p:nvPr/>
        </p:nvSpPr>
        <p:spPr bwMode="auto">
          <a:xfrm>
            <a:off x="4856163" y="2141538"/>
            <a:ext cx="42862" cy="423862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9" y="38"/>
                </a:lnTo>
                <a:lnTo>
                  <a:pt x="13" y="48"/>
                </a:lnTo>
                <a:lnTo>
                  <a:pt x="9" y="62"/>
                </a:lnTo>
                <a:lnTo>
                  <a:pt x="9" y="71"/>
                </a:lnTo>
                <a:lnTo>
                  <a:pt x="13" y="81"/>
                </a:lnTo>
                <a:lnTo>
                  <a:pt x="13" y="90"/>
                </a:lnTo>
                <a:lnTo>
                  <a:pt x="13" y="100"/>
                </a:lnTo>
                <a:lnTo>
                  <a:pt x="13" y="109"/>
                </a:lnTo>
                <a:lnTo>
                  <a:pt x="13" y="124"/>
                </a:lnTo>
                <a:lnTo>
                  <a:pt x="17" y="133"/>
                </a:lnTo>
                <a:lnTo>
                  <a:pt x="17" y="143"/>
                </a:lnTo>
                <a:lnTo>
                  <a:pt x="13" y="152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326" name="Oval 449"/>
          <p:cNvSpPr>
            <a:spLocks noChangeArrowheads="1"/>
          </p:cNvSpPr>
          <p:nvPr/>
        </p:nvSpPr>
        <p:spPr bwMode="auto">
          <a:xfrm>
            <a:off x="4625975" y="2020888"/>
            <a:ext cx="119063" cy="11588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327" name="Freeform 450"/>
          <p:cNvSpPr>
            <a:spLocks/>
          </p:cNvSpPr>
          <p:nvPr/>
        </p:nvSpPr>
        <p:spPr bwMode="auto">
          <a:xfrm>
            <a:off x="4637088" y="2128838"/>
            <a:ext cx="22225" cy="398462"/>
          </a:xfrm>
          <a:custGeom>
            <a:avLst/>
            <a:gdLst>
              <a:gd name="T0" fmla="*/ 2147483647 w 9"/>
              <a:gd name="T1" fmla="*/ 0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4" y="0"/>
                </a:moveTo>
                <a:lnTo>
                  <a:pt x="0" y="14"/>
                </a:lnTo>
                <a:lnTo>
                  <a:pt x="4" y="29"/>
                </a:lnTo>
                <a:lnTo>
                  <a:pt x="9" y="38"/>
                </a:lnTo>
                <a:lnTo>
                  <a:pt x="4" y="48"/>
                </a:lnTo>
                <a:lnTo>
                  <a:pt x="0" y="57"/>
                </a:lnTo>
                <a:lnTo>
                  <a:pt x="4" y="67"/>
                </a:lnTo>
                <a:lnTo>
                  <a:pt x="9" y="76"/>
                </a:lnTo>
                <a:lnTo>
                  <a:pt x="9" y="91"/>
                </a:lnTo>
                <a:lnTo>
                  <a:pt x="4" y="105"/>
                </a:lnTo>
                <a:lnTo>
                  <a:pt x="4" y="114"/>
                </a:lnTo>
                <a:lnTo>
                  <a:pt x="9" y="124"/>
                </a:lnTo>
                <a:lnTo>
                  <a:pt x="9" y="133"/>
                </a:lnTo>
                <a:lnTo>
                  <a:pt x="9" y="143"/>
                </a:lnTo>
                <a:lnTo>
                  <a:pt x="9" y="153"/>
                </a:lnTo>
                <a:lnTo>
                  <a:pt x="0" y="153"/>
                </a:lnTo>
                <a:lnTo>
                  <a:pt x="9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328" name="Freeform 451"/>
          <p:cNvSpPr>
            <a:spLocks/>
          </p:cNvSpPr>
          <p:nvPr/>
        </p:nvSpPr>
        <p:spPr bwMode="auto">
          <a:xfrm>
            <a:off x="4713288" y="2141538"/>
            <a:ext cx="44450" cy="423862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8" y="38"/>
                </a:lnTo>
                <a:lnTo>
                  <a:pt x="13" y="48"/>
                </a:lnTo>
                <a:lnTo>
                  <a:pt x="8" y="62"/>
                </a:lnTo>
                <a:lnTo>
                  <a:pt x="8" y="71"/>
                </a:lnTo>
                <a:lnTo>
                  <a:pt x="13" y="81"/>
                </a:lnTo>
                <a:lnTo>
                  <a:pt x="13" y="90"/>
                </a:lnTo>
                <a:lnTo>
                  <a:pt x="13" y="100"/>
                </a:lnTo>
                <a:lnTo>
                  <a:pt x="13" y="109"/>
                </a:lnTo>
                <a:lnTo>
                  <a:pt x="13" y="124"/>
                </a:lnTo>
                <a:lnTo>
                  <a:pt x="17" y="133"/>
                </a:lnTo>
                <a:lnTo>
                  <a:pt x="17" y="143"/>
                </a:lnTo>
                <a:lnTo>
                  <a:pt x="13" y="152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329" name="Oval 452"/>
          <p:cNvSpPr>
            <a:spLocks noChangeArrowheads="1"/>
          </p:cNvSpPr>
          <p:nvPr/>
        </p:nvSpPr>
        <p:spPr bwMode="auto">
          <a:xfrm>
            <a:off x="4471988" y="2033588"/>
            <a:ext cx="119062" cy="11588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330" name="Freeform 453"/>
          <p:cNvSpPr>
            <a:spLocks/>
          </p:cNvSpPr>
          <p:nvPr/>
        </p:nvSpPr>
        <p:spPr bwMode="auto">
          <a:xfrm>
            <a:off x="4483100" y="2141538"/>
            <a:ext cx="22225" cy="398462"/>
          </a:xfrm>
          <a:custGeom>
            <a:avLst/>
            <a:gdLst>
              <a:gd name="T0" fmla="*/ 2147483647 w 9"/>
              <a:gd name="T1" fmla="*/ 0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5" y="0"/>
                </a:moveTo>
                <a:lnTo>
                  <a:pt x="0" y="14"/>
                </a:lnTo>
                <a:lnTo>
                  <a:pt x="5" y="28"/>
                </a:lnTo>
                <a:lnTo>
                  <a:pt x="9" y="38"/>
                </a:lnTo>
                <a:lnTo>
                  <a:pt x="5" y="48"/>
                </a:lnTo>
                <a:lnTo>
                  <a:pt x="0" y="57"/>
                </a:lnTo>
                <a:lnTo>
                  <a:pt x="5" y="67"/>
                </a:lnTo>
                <a:lnTo>
                  <a:pt x="9" y="76"/>
                </a:lnTo>
                <a:lnTo>
                  <a:pt x="9" y="90"/>
                </a:lnTo>
                <a:lnTo>
                  <a:pt x="5" y="105"/>
                </a:lnTo>
                <a:lnTo>
                  <a:pt x="5" y="114"/>
                </a:lnTo>
                <a:lnTo>
                  <a:pt x="9" y="124"/>
                </a:lnTo>
                <a:lnTo>
                  <a:pt x="9" y="133"/>
                </a:lnTo>
                <a:lnTo>
                  <a:pt x="9" y="143"/>
                </a:lnTo>
                <a:lnTo>
                  <a:pt x="9" y="152"/>
                </a:lnTo>
                <a:lnTo>
                  <a:pt x="0" y="152"/>
                </a:lnTo>
                <a:lnTo>
                  <a:pt x="9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331" name="Freeform 454"/>
          <p:cNvSpPr>
            <a:spLocks/>
          </p:cNvSpPr>
          <p:nvPr/>
        </p:nvSpPr>
        <p:spPr bwMode="auto">
          <a:xfrm>
            <a:off x="4559300" y="2154238"/>
            <a:ext cx="44450" cy="420687"/>
          </a:xfrm>
          <a:custGeom>
            <a:avLst/>
            <a:gdLst>
              <a:gd name="T0" fmla="*/ 0 w 17"/>
              <a:gd name="T1" fmla="*/ 0 h 166"/>
              <a:gd name="T2" fmla="*/ 0 w 17"/>
              <a:gd name="T3" fmla="*/ 2147483647 h 166"/>
              <a:gd name="T4" fmla="*/ 0 w 17"/>
              <a:gd name="T5" fmla="*/ 2147483647 h 166"/>
              <a:gd name="T6" fmla="*/ 2147483647 w 17"/>
              <a:gd name="T7" fmla="*/ 2147483647 h 166"/>
              <a:gd name="T8" fmla="*/ 2147483647 w 17"/>
              <a:gd name="T9" fmla="*/ 2147483647 h 166"/>
              <a:gd name="T10" fmla="*/ 2147483647 w 17"/>
              <a:gd name="T11" fmla="*/ 2147483647 h 166"/>
              <a:gd name="T12" fmla="*/ 2147483647 w 17"/>
              <a:gd name="T13" fmla="*/ 2147483647 h 166"/>
              <a:gd name="T14" fmla="*/ 2147483647 w 17"/>
              <a:gd name="T15" fmla="*/ 2147483647 h 166"/>
              <a:gd name="T16" fmla="*/ 2147483647 w 17"/>
              <a:gd name="T17" fmla="*/ 2147483647 h 166"/>
              <a:gd name="T18" fmla="*/ 2147483647 w 17"/>
              <a:gd name="T19" fmla="*/ 2147483647 h 166"/>
              <a:gd name="T20" fmla="*/ 2147483647 w 17"/>
              <a:gd name="T21" fmla="*/ 2147483647 h 166"/>
              <a:gd name="T22" fmla="*/ 2147483647 w 17"/>
              <a:gd name="T23" fmla="*/ 2147483647 h 166"/>
              <a:gd name="T24" fmla="*/ 2147483647 w 17"/>
              <a:gd name="T25" fmla="*/ 2147483647 h 166"/>
              <a:gd name="T26" fmla="*/ 2147483647 w 17"/>
              <a:gd name="T27" fmla="*/ 2147483647 h 166"/>
              <a:gd name="T28" fmla="*/ 2147483647 w 17"/>
              <a:gd name="T29" fmla="*/ 2147483647 h 166"/>
              <a:gd name="T30" fmla="*/ 2147483647 w 17"/>
              <a:gd name="T31" fmla="*/ 2147483647 h 166"/>
              <a:gd name="T32" fmla="*/ 2147483647 w 17"/>
              <a:gd name="T33" fmla="*/ 2147483647 h 16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6"/>
              <a:gd name="T53" fmla="*/ 17 w 17"/>
              <a:gd name="T54" fmla="*/ 166 h 16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6">
                <a:moveTo>
                  <a:pt x="0" y="0"/>
                </a:moveTo>
                <a:lnTo>
                  <a:pt x="0" y="23"/>
                </a:lnTo>
                <a:lnTo>
                  <a:pt x="0" y="33"/>
                </a:lnTo>
                <a:lnTo>
                  <a:pt x="9" y="38"/>
                </a:lnTo>
                <a:lnTo>
                  <a:pt x="13" y="47"/>
                </a:lnTo>
                <a:lnTo>
                  <a:pt x="9" y="62"/>
                </a:lnTo>
                <a:lnTo>
                  <a:pt x="9" y="71"/>
                </a:lnTo>
                <a:lnTo>
                  <a:pt x="13" y="81"/>
                </a:lnTo>
                <a:lnTo>
                  <a:pt x="13" y="90"/>
                </a:lnTo>
                <a:lnTo>
                  <a:pt x="13" y="100"/>
                </a:lnTo>
                <a:lnTo>
                  <a:pt x="13" y="109"/>
                </a:lnTo>
                <a:lnTo>
                  <a:pt x="13" y="123"/>
                </a:lnTo>
                <a:lnTo>
                  <a:pt x="17" y="133"/>
                </a:lnTo>
                <a:lnTo>
                  <a:pt x="17" y="143"/>
                </a:lnTo>
                <a:lnTo>
                  <a:pt x="13" y="152"/>
                </a:lnTo>
                <a:lnTo>
                  <a:pt x="13" y="162"/>
                </a:lnTo>
                <a:lnTo>
                  <a:pt x="13" y="166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332" name="Oval 455"/>
          <p:cNvSpPr>
            <a:spLocks noChangeArrowheads="1"/>
          </p:cNvSpPr>
          <p:nvPr/>
        </p:nvSpPr>
        <p:spPr bwMode="auto">
          <a:xfrm>
            <a:off x="4330700" y="2033588"/>
            <a:ext cx="119063" cy="11588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333" name="Freeform 456"/>
          <p:cNvSpPr>
            <a:spLocks/>
          </p:cNvSpPr>
          <p:nvPr/>
        </p:nvSpPr>
        <p:spPr bwMode="auto">
          <a:xfrm>
            <a:off x="4341813" y="2141538"/>
            <a:ext cx="19050" cy="398462"/>
          </a:xfrm>
          <a:custGeom>
            <a:avLst/>
            <a:gdLst>
              <a:gd name="T0" fmla="*/ 2147483647 w 8"/>
              <a:gd name="T1" fmla="*/ 0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0"/>
                </a:moveTo>
                <a:lnTo>
                  <a:pt x="0" y="14"/>
                </a:lnTo>
                <a:lnTo>
                  <a:pt x="4" y="28"/>
                </a:lnTo>
                <a:lnTo>
                  <a:pt x="8" y="38"/>
                </a:lnTo>
                <a:lnTo>
                  <a:pt x="4" y="48"/>
                </a:lnTo>
                <a:lnTo>
                  <a:pt x="0" y="57"/>
                </a:lnTo>
                <a:lnTo>
                  <a:pt x="4" y="67"/>
                </a:lnTo>
                <a:lnTo>
                  <a:pt x="8" y="76"/>
                </a:lnTo>
                <a:lnTo>
                  <a:pt x="8" y="90"/>
                </a:lnTo>
                <a:lnTo>
                  <a:pt x="4" y="105"/>
                </a:lnTo>
                <a:lnTo>
                  <a:pt x="4" y="114"/>
                </a:lnTo>
                <a:lnTo>
                  <a:pt x="8" y="124"/>
                </a:lnTo>
                <a:lnTo>
                  <a:pt x="8" y="133"/>
                </a:lnTo>
                <a:lnTo>
                  <a:pt x="8" y="143"/>
                </a:lnTo>
                <a:lnTo>
                  <a:pt x="8" y="152"/>
                </a:lnTo>
                <a:lnTo>
                  <a:pt x="0" y="152"/>
                </a:lnTo>
                <a:lnTo>
                  <a:pt x="8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334" name="Freeform 457"/>
          <p:cNvSpPr>
            <a:spLocks/>
          </p:cNvSpPr>
          <p:nvPr/>
        </p:nvSpPr>
        <p:spPr bwMode="auto">
          <a:xfrm>
            <a:off x="4418013" y="2154238"/>
            <a:ext cx="44450" cy="420687"/>
          </a:xfrm>
          <a:custGeom>
            <a:avLst/>
            <a:gdLst>
              <a:gd name="T0" fmla="*/ 0 w 17"/>
              <a:gd name="T1" fmla="*/ 0 h 166"/>
              <a:gd name="T2" fmla="*/ 0 w 17"/>
              <a:gd name="T3" fmla="*/ 2147483647 h 166"/>
              <a:gd name="T4" fmla="*/ 0 w 17"/>
              <a:gd name="T5" fmla="*/ 2147483647 h 166"/>
              <a:gd name="T6" fmla="*/ 2147483647 w 17"/>
              <a:gd name="T7" fmla="*/ 2147483647 h 166"/>
              <a:gd name="T8" fmla="*/ 2147483647 w 17"/>
              <a:gd name="T9" fmla="*/ 2147483647 h 166"/>
              <a:gd name="T10" fmla="*/ 2147483647 w 17"/>
              <a:gd name="T11" fmla="*/ 2147483647 h 166"/>
              <a:gd name="T12" fmla="*/ 2147483647 w 17"/>
              <a:gd name="T13" fmla="*/ 2147483647 h 166"/>
              <a:gd name="T14" fmla="*/ 2147483647 w 17"/>
              <a:gd name="T15" fmla="*/ 2147483647 h 166"/>
              <a:gd name="T16" fmla="*/ 2147483647 w 17"/>
              <a:gd name="T17" fmla="*/ 2147483647 h 166"/>
              <a:gd name="T18" fmla="*/ 2147483647 w 17"/>
              <a:gd name="T19" fmla="*/ 2147483647 h 166"/>
              <a:gd name="T20" fmla="*/ 2147483647 w 17"/>
              <a:gd name="T21" fmla="*/ 2147483647 h 166"/>
              <a:gd name="T22" fmla="*/ 2147483647 w 17"/>
              <a:gd name="T23" fmla="*/ 2147483647 h 166"/>
              <a:gd name="T24" fmla="*/ 2147483647 w 17"/>
              <a:gd name="T25" fmla="*/ 2147483647 h 166"/>
              <a:gd name="T26" fmla="*/ 2147483647 w 17"/>
              <a:gd name="T27" fmla="*/ 2147483647 h 166"/>
              <a:gd name="T28" fmla="*/ 2147483647 w 17"/>
              <a:gd name="T29" fmla="*/ 2147483647 h 166"/>
              <a:gd name="T30" fmla="*/ 2147483647 w 17"/>
              <a:gd name="T31" fmla="*/ 2147483647 h 166"/>
              <a:gd name="T32" fmla="*/ 2147483647 w 17"/>
              <a:gd name="T33" fmla="*/ 2147483647 h 16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6"/>
              <a:gd name="T53" fmla="*/ 17 w 17"/>
              <a:gd name="T54" fmla="*/ 166 h 16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6">
                <a:moveTo>
                  <a:pt x="0" y="0"/>
                </a:moveTo>
                <a:lnTo>
                  <a:pt x="0" y="23"/>
                </a:lnTo>
                <a:lnTo>
                  <a:pt x="0" y="33"/>
                </a:lnTo>
                <a:lnTo>
                  <a:pt x="8" y="38"/>
                </a:lnTo>
                <a:lnTo>
                  <a:pt x="13" y="47"/>
                </a:lnTo>
                <a:lnTo>
                  <a:pt x="8" y="62"/>
                </a:lnTo>
                <a:lnTo>
                  <a:pt x="8" y="71"/>
                </a:lnTo>
                <a:lnTo>
                  <a:pt x="13" y="81"/>
                </a:lnTo>
                <a:lnTo>
                  <a:pt x="13" y="90"/>
                </a:lnTo>
                <a:lnTo>
                  <a:pt x="13" y="100"/>
                </a:lnTo>
                <a:lnTo>
                  <a:pt x="13" y="109"/>
                </a:lnTo>
                <a:lnTo>
                  <a:pt x="13" y="123"/>
                </a:lnTo>
                <a:lnTo>
                  <a:pt x="17" y="133"/>
                </a:lnTo>
                <a:lnTo>
                  <a:pt x="17" y="143"/>
                </a:lnTo>
                <a:lnTo>
                  <a:pt x="13" y="152"/>
                </a:lnTo>
                <a:lnTo>
                  <a:pt x="13" y="162"/>
                </a:lnTo>
                <a:lnTo>
                  <a:pt x="13" y="166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335" name="Oval 458"/>
          <p:cNvSpPr>
            <a:spLocks noChangeArrowheads="1"/>
          </p:cNvSpPr>
          <p:nvPr/>
        </p:nvSpPr>
        <p:spPr bwMode="auto">
          <a:xfrm>
            <a:off x="4186238" y="2033588"/>
            <a:ext cx="119062" cy="11588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336" name="Freeform 459"/>
          <p:cNvSpPr>
            <a:spLocks/>
          </p:cNvSpPr>
          <p:nvPr/>
        </p:nvSpPr>
        <p:spPr bwMode="auto">
          <a:xfrm>
            <a:off x="4198938" y="2141538"/>
            <a:ext cx="20637" cy="398462"/>
          </a:xfrm>
          <a:custGeom>
            <a:avLst/>
            <a:gdLst>
              <a:gd name="T0" fmla="*/ 2147483647 w 8"/>
              <a:gd name="T1" fmla="*/ 0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0"/>
                </a:moveTo>
                <a:lnTo>
                  <a:pt x="0" y="14"/>
                </a:lnTo>
                <a:lnTo>
                  <a:pt x="4" y="28"/>
                </a:lnTo>
                <a:lnTo>
                  <a:pt x="8" y="38"/>
                </a:lnTo>
                <a:lnTo>
                  <a:pt x="4" y="48"/>
                </a:lnTo>
                <a:lnTo>
                  <a:pt x="0" y="57"/>
                </a:lnTo>
                <a:lnTo>
                  <a:pt x="4" y="67"/>
                </a:lnTo>
                <a:lnTo>
                  <a:pt x="8" y="76"/>
                </a:lnTo>
                <a:lnTo>
                  <a:pt x="8" y="90"/>
                </a:lnTo>
                <a:lnTo>
                  <a:pt x="4" y="105"/>
                </a:lnTo>
                <a:lnTo>
                  <a:pt x="4" y="114"/>
                </a:lnTo>
                <a:lnTo>
                  <a:pt x="8" y="124"/>
                </a:lnTo>
                <a:lnTo>
                  <a:pt x="8" y="133"/>
                </a:lnTo>
                <a:lnTo>
                  <a:pt x="8" y="143"/>
                </a:lnTo>
                <a:lnTo>
                  <a:pt x="8" y="152"/>
                </a:lnTo>
                <a:lnTo>
                  <a:pt x="0" y="152"/>
                </a:lnTo>
                <a:lnTo>
                  <a:pt x="8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337" name="Freeform 460"/>
          <p:cNvSpPr>
            <a:spLocks/>
          </p:cNvSpPr>
          <p:nvPr/>
        </p:nvSpPr>
        <p:spPr bwMode="auto">
          <a:xfrm>
            <a:off x="4273550" y="2154238"/>
            <a:ext cx="44450" cy="420687"/>
          </a:xfrm>
          <a:custGeom>
            <a:avLst/>
            <a:gdLst>
              <a:gd name="T0" fmla="*/ 0 w 17"/>
              <a:gd name="T1" fmla="*/ 0 h 166"/>
              <a:gd name="T2" fmla="*/ 0 w 17"/>
              <a:gd name="T3" fmla="*/ 2147483647 h 166"/>
              <a:gd name="T4" fmla="*/ 0 w 17"/>
              <a:gd name="T5" fmla="*/ 2147483647 h 166"/>
              <a:gd name="T6" fmla="*/ 2147483647 w 17"/>
              <a:gd name="T7" fmla="*/ 2147483647 h 166"/>
              <a:gd name="T8" fmla="*/ 2147483647 w 17"/>
              <a:gd name="T9" fmla="*/ 2147483647 h 166"/>
              <a:gd name="T10" fmla="*/ 2147483647 w 17"/>
              <a:gd name="T11" fmla="*/ 2147483647 h 166"/>
              <a:gd name="T12" fmla="*/ 2147483647 w 17"/>
              <a:gd name="T13" fmla="*/ 2147483647 h 166"/>
              <a:gd name="T14" fmla="*/ 2147483647 w 17"/>
              <a:gd name="T15" fmla="*/ 2147483647 h 166"/>
              <a:gd name="T16" fmla="*/ 2147483647 w 17"/>
              <a:gd name="T17" fmla="*/ 2147483647 h 166"/>
              <a:gd name="T18" fmla="*/ 2147483647 w 17"/>
              <a:gd name="T19" fmla="*/ 2147483647 h 166"/>
              <a:gd name="T20" fmla="*/ 2147483647 w 17"/>
              <a:gd name="T21" fmla="*/ 2147483647 h 166"/>
              <a:gd name="T22" fmla="*/ 2147483647 w 17"/>
              <a:gd name="T23" fmla="*/ 2147483647 h 166"/>
              <a:gd name="T24" fmla="*/ 2147483647 w 17"/>
              <a:gd name="T25" fmla="*/ 2147483647 h 166"/>
              <a:gd name="T26" fmla="*/ 2147483647 w 17"/>
              <a:gd name="T27" fmla="*/ 2147483647 h 166"/>
              <a:gd name="T28" fmla="*/ 2147483647 w 17"/>
              <a:gd name="T29" fmla="*/ 2147483647 h 166"/>
              <a:gd name="T30" fmla="*/ 2147483647 w 17"/>
              <a:gd name="T31" fmla="*/ 2147483647 h 166"/>
              <a:gd name="T32" fmla="*/ 2147483647 w 17"/>
              <a:gd name="T33" fmla="*/ 2147483647 h 16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6"/>
              <a:gd name="T53" fmla="*/ 17 w 17"/>
              <a:gd name="T54" fmla="*/ 166 h 16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6">
                <a:moveTo>
                  <a:pt x="0" y="0"/>
                </a:moveTo>
                <a:lnTo>
                  <a:pt x="0" y="23"/>
                </a:lnTo>
                <a:lnTo>
                  <a:pt x="0" y="33"/>
                </a:lnTo>
                <a:lnTo>
                  <a:pt x="9" y="38"/>
                </a:lnTo>
                <a:lnTo>
                  <a:pt x="13" y="47"/>
                </a:lnTo>
                <a:lnTo>
                  <a:pt x="9" y="62"/>
                </a:lnTo>
                <a:lnTo>
                  <a:pt x="9" y="71"/>
                </a:lnTo>
                <a:lnTo>
                  <a:pt x="13" y="81"/>
                </a:lnTo>
                <a:lnTo>
                  <a:pt x="13" y="90"/>
                </a:lnTo>
                <a:lnTo>
                  <a:pt x="13" y="100"/>
                </a:lnTo>
                <a:lnTo>
                  <a:pt x="13" y="109"/>
                </a:lnTo>
                <a:lnTo>
                  <a:pt x="13" y="123"/>
                </a:lnTo>
                <a:lnTo>
                  <a:pt x="17" y="133"/>
                </a:lnTo>
                <a:lnTo>
                  <a:pt x="17" y="143"/>
                </a:lnTo>
                <a:lnTo>
                  <a:pt x="13" y="152"/>
                </a:lnTo>
                <a:lnTo>
                  <a:pt x="13" y="162"/>
                </a:lnTo>
                <a:lnTo>
                  <a:pt x="13" y="166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338" name="Oval 461"/>
          <p:cNvSpPr>
            <a:spLocks noChangeArrowheads="1"/>
          </p:cNvSpPr>
          <p:nvPr/>
        </p:nvSpPr>
        <p:spPr bwMode="auto">
          <a:xfrm>
            <a:off x="4044950" y="2033588"/>
            <a:ext cx="119063" cy="11588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339" name="Freeform 462"/>
          <p:cNvSpPr>
            <a:spLocks/>
          </p:cNvSpPr>
          <p:nvPr/>
        </p:nvSpPr>
        <p:spPr bwMode="auto">
          <a:xfrm>
            <a:off x="4056063" y="2141538"/>
            <a:ext cx="22225" cy="398462"/>
          </a:xfrm>
          <a:custGeom>
            <a:avLst/>
            <a:gdLst>
              <a:gd name="T0" fmla="*/ 2147483647 w 9"/>
              <a:gd name="T1" fmla="*/ 0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4" y="0"/>
                </a:moveTo>
                <a:lnTo>
                  <a:pt x="0" y="14"/>
                </a:lnTo>
                <a:lnTo>
                  <a:pt x="4" y="28"/>
                </a:lnTo>
                <a:lnTo>
                  <a:pt x="9" y="38"/>
                </a:lnTo>
                <a:lnTo>
                  <a:pt x="4" y="48"/>
                </a:lnTo>
                <a:lnTo>
                  <a:pt x="0" y="57"/>
                </a:lnTo>
                <a:lnTo>
                  <a:pt x="4" y="67"/>
                </a:lnTo>
                <a:lnTo>
                  <a:pt x="9" y="76"/>
                </a:lnTo>
                <a:lnTo>
                  <a:pt x="9" y="90"/>
                </a:lnTo>
                <a:lnTo>
                  <a:pt x="4" y="105"/>
                </a:lnTo>
                <a:lnTo>
                  <a:pt x="4" y="114"/>
                </a:lnTo>
                <a:lnTo>
                  <a:pt x="9" y="124"/>
                </a:lnTo>
                <a:lnTo>
                  <a:pt x="9" y="133"/>
                </a:lnTo>
                <a:lnTo>
                  <a:pt x="9" y="143"/>
                </a:lnTo>
                <a:lnTo>
                  <a:pt x="9" y="152"/>
                </a:lnTo>
                <a:lnTo>
                  <a:pt x="0" y="152"/>
                </a:lnTo>
                <a:lnTo>
                  <a:pt x="9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340" name="Freeform 463"/>
          <p:cNvSpPr>
            <a:spLocks/>
          </p:cNvSpPr>
          <p:nvPr/>
        </p:nvSpPr>
        <p:spPr bwMode="auto">
          <a:xfrm>
            <a:off x="4132263" y="2154238"/>
            <a:ext cx="44450" cy="420687"/>
          </a:xfrm>
          <a:custGeom>
            <a:avLst/>
            <a:gdLst>
              <a:gd name="T0" fmla="*/ 0 w 17"/>
              <a:gd name="T1" fmla="*/ 0 h 166"/>
              <a:gd name="T2" fmla="*/ 0 w 17"/>
              <a:gd name="T3" fmla="*/ 2147483647 h 166"/>
              <a:gd name="T4" fmla="*/ 0 w 17"/>
              <a:gd name="T5" fmla="*/ 2147483647 h 166"/>
              <a:gd name="T6" fmla="*/ 2147483647 w 17"/>
              <a:gd name="T7" fmla="*/ 2147483647 h 166"/>
              <a:gd name="T8" fmla="*/ 2147483647 w 17"/>
              <a:gd name="T9" fmla="*/ 2147483647 h 166"/>
              <a:gd name="T10" fmla="*/ 2147483647 w 17"/>
              <a:gd name="T11" fmla="*/ 2147483647 h 166"/>
              <a:gd name="T12" fmla="*/ 2147483647 w 17"/>
              <a:gd name="T13" fmla="*/ 2147483647 h 166"/>
              <a:gd name="T14" fmla="*/ 2147483647 w 17"/>
              <a:gd name="T15" fmla="*/ 2147483647 h 166"/>
              <a:gd name="T16" fmla="*/ 2147483647 w 17"/>
              <a:gd name="T17" fmla="*/ 2147483647 h 166"/>
              <a:gd name="T18" fmla="*/ 2147483647 w 17"/>
              <a:gd name="T19" fmla="*/ 2147483647 h 166"/>
              <a:gd name="T20" fmla="*/ 2147483647 w 17"/>
              <a:gd name="T21" fmla="*/ 2147483647 h 166"/>
              <a:gd name="T22" fmla="*/ 2147483647 w 17"/>
              <a:gd name="T23" fmla="*/ 2147483647 h 166"/>
              <a:gd name="T24" fmla="*/ 2147483647 w 17"/>
              <a:gd name="T25" fmla="*/ 2147483647 h 166"/>
              <a:gd name="T26" fmla="*/ 2147483647 w 17"/>
              <a:gd name="T27" fmla="*/ 2147483647 h 166"/>
              <a:gd name="T28" fmla="*/ 2147483647 w 17"/>
              <a:gd name="T29" fmla="*/ 2147483647 h 166"/>
              <a:gd name="T30" fmla="*/ 2147483647 w 17"/>
              <a:gd name="T31" fmla="*/ 2147483647 h 166"/>
              <a:gd name="T32" fmla="*/ 2147483647 w 17"/>
              <a:gd name="T33" fmla="*/ 2147483647 h 16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6"/>
              <a:gd name="T53" fmla="*/ 17 w 17"/>
              <a:gd name="T54" fmla="*/ 166 h 16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6">
                <a:moveTo>
                  <a:pt x="0" y="0"/>
                </a:moveTo>
                <a:lnTo>
                  <a:pt x="0" y="23"/>
                </a:lnTo>
                <a:lnTo>
                  <a:pt x="0" y="33"/>
                </a:lnTo>
                <a:lnTo>
                  <a:pt x="9" y="38"/>
                </a:lnTo>
                <a:lnTo>
                  <a:pt x="13" y="47"/>
                </a:lnTo>
                <a:lnTo>
                  <a:pt x="9" y="62"/>
                </a:lnTo>
                <a:lnTo>
                  <a:pt x="9" y="71"/>
                </a:lnTo>
                <a:lnTo>
                  <a:pt x="13" y="81"/>
                </a:lnTo>
                <a:lnTo>
                  <a:pt x="13" y="90"/>
                </a:lnTo>
                <a:lnTo>
                  <a:pt x="13" y="100"/>
                </a:lnTo>
                <a:lnTo>
                  <a:pt x="13" y="109"/>
                </a:lnTo>
                <a:lnTo>
                  <a:pt x="13" y="123"/>
                </a:lnTo>
                <a:lnTo>
                  <a:pt x="17" y="133"/>
                </a:lnTo>
                <a:lnTo>
                  <a:pt x="17" y="143"/>
                </a:lnTo>
                <a:lnTo>
                  <a:pt x="13" y="152"/>
                </a:lnTo>
                <a:lnTo>
                  <a:pt x="13" y="162"/>
                </a:lnTo>
                <a:lnTo>
                  <a:pt x="13" y="166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341" name="Oval 464"/>
          <p:cNvSpPr>
            <a:spLocks noChangeArrowheads="1"/>
          </p:cNvSpPr>
          <p:nvPr/>
        </p:nvSpPr>
        <p:spPr bwMode="auto">
          <a:xfrm>
            <a:off x="4625975" y="2740025"/>
            <a:ext cx="120650" cy="11588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342" name="Freeform 465"/>
          <p:cNvSpPr>
            <a:spLocks/>
          </p:cNvSpPr>
          <p:nvPr/>
        </p:nvSpPr>
        <p:spPr bwMode="auto">
          <a:xfrm>
            <a:off x="4638675" y="2359025"/>
            <a:ext cx="20638" cy="398463"/>
          </a:xfrm>
          <a:custGeom>
            <a:avLst/>
            <a:gdLst>
              <a:gd name="T0" fmla="*/ 2147483647 w 8"/>
              <a:gd name="T1" fmla="*/ 2147483647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157"/>
                </a:moveTo>
                <a:lnTo>
                  <a:pt x="0" y="143"/>
                </a:lnTo>
                <a:lnTo>
                  <a:pt x="4" y="128"/>
                </a:lnTo>
                <a:lnTo>
                  <a:pt x="8" y="119"/>
                </a:lnTo>
                <a:lnTo>
                  <a:pt x="4" y="109"/>
                </a:lnTo>
                <a:lnTo>
                  <a:pt x="0" y="100"/>
                </a:lnTo>
                <a:lnTo>
                  <a:pt x="4" y="90"/>
                </a:lnTo>
                <a:lnTo>
                  <a:pt x="8" y="81"/>
                </a:lnTo>
                <a:lnTo>
                  <a:pt x="8" y="66"/>
                </a:lnTo>
                <a:lnTo>
                  <a:pt x="4" y="52"/>
                </a:lnTo>
                <a:lnTo>
                  <a:pt x="4" y="42"/>
                </a:lnTo>
                <a:lnTo>
                  <a:pt x="8" y="33"/>
                </a:lnTo>
                <a:lnTo>
                  <a:pt x="8" y="23"/>
                </a:lnTo>
                <a:lnTo>
                  <a:pt x="8" y="14"/>
                </a:lnTo>
                <a:lnTo>
                  <a:pt x="8" y="4"/>
                </a:lnTo>
                <a:lnTo>
                  <a:pt x="0" y="4"/>
                </a:lnTo>
                <a:lnTo>
                  <a:pt x="8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343" name="Freeform 466"/>
          <p:cNvSpPr>
            <a:spLocks/>
          </p:cNvSpPr>
          <p:nvPr/>
        </p:nvSpPr>
        <p:spPr bwMode="auto">
          <a:xfrm>
            <a:off x="4716463" y="2322513"/>
            <a:ext cx="44450" cy="422275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4"/>
                </a:lnTo>
                <a:lnTo>
                  <a:pt x="8" y="129"/>
                </a:lnTo>
                <a:lnTo>
                  <a:pt x="12" y="119"/>
                </a:lnTo>
                <a:lnTo>
                  <a:pt x="8" y="105"/>
                </a:lnTo>
                <a:lnTo>
                  <a:pt x="8" y="96"/>
                </a:lnTo>
                <a:lnTo>
                  <a:pt x="12" y="86"/>
                </a:lnTo>
                <a:lnTo>
                  <a:pt x="12" y="77"/>
                </a:lnTo>
                <a:lnTo>
                  <a:pt x="12" y="67"/>
                </a:lnTo>
                <a:lnTo>
                  <a:pt x="12" y="57"/>
                </a:lnTo>
                <a:lnTo>
                  <a:pt x="12" y="43"/>
                </a:lnTo>
                <a:lnTo>
                  <a:pt x="17" y="34"/>
                </a:lnTo>
                <a:lnTo>
                  <a:pt x="17" y="24"/>
                </a:lnTo>
                <a:lnTo>
                  <a:pt x="12" y="15"/>
                </a:lnTo>
                <a:lnTo>
                  <a:pt x="12" y="5"/>
                </a:lnTo>
                <a:lnTo>
                  <a:pt x="12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344" name="Oval 467"/>
          <p:cNvSpPr>
            <a:spLocks noChangeArrowheads="1"/>
          </p:cNvSpPr>
          <p:nvPr/>
        </p:nvSpPr>
        <p:spPr bwMode="auto">
          <a:xfrm>
            <a:off x="4479925" y="2732088"/>
            <a:ext cx="119063" cy="11588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345" name="Freeform 468"/>
          <p:cNvSpPr>
            <a:spLocks/>
          </p:cNvSpPr>
          <p:nvPr/>
        </p:nvSpPr>
        <p:spPr bwMode="auto">
          <a:xfrm>
            <a:off x="4489450" y="2346325"/>
            <a:ext cx="23813" cy="398463"/>
          </a:xfrm>
          <a:custGeom>
            <a:avLst/>
            <a:gdLst>
              <a:gd name="T0" fmla="*/ 2147483647 w 9"/>
              <a:gd name="T1" fmla="*/ 2147483647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4" y="157"/>
                </a:moveTo>
                <a:lnTo>
                  <a:pt x="0" y="143"/>
                </a:lnTo>
                <a:lnTo>
                  <a:pt x="4" y="128"/>
                </a:lnTo>
                <a:lnTo>
                  <a:pt x="9" y="119"/>
                </a:lnTo>
                <a:lnTo>
                  <a:pt x="4" y="109"/>
                </a:lnTo>
                <a:lnTo>
                  <a:pt x="0" y="100"/>
                </a:lnTo>
                <a:lnTo>
                  <a:pt x="4" y="90"/>
                </a:lnTo>
                <a:lnTo>
                  <a:pt x="9" y="81"/>
                </a:lnTo>
                <a:lnTo>
                  <a:pt x="9" y="67"/>
                </a:lnTo>
                <a:lnTo>
                  <a:pt x="4" y="52"/>
                </a:lnTo>
                <a:lnTo>
                  <a:pt x="4" y="43"/>
                </a:lnTo>
                <a:lnTo>
                  <a:pt x="9" y="33"/>
                </a:lnTo>
                <a:lnTo>
                  <a:pt x="9" y="24"/>
                </a:lnTo>
                <a:lnTo>
                  <a:pt x="9" y="14"/>
                </a:lnTo>
                <a:lnTo>
                  <a:pt x="9" y="5"/>
                </a:lnTo>
                <a:lnTo>
                  <a:pt x="0" y="5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346" name="Freeform 469"/>
          <p:cNvSpPr>
            <a:spLocks/>
          </p:cNvSpPr>
          <p:nvPr/>
        </p:nvSpPr>
        <p:spPr bwMode="auto">
          <a:xfrm>
            <a:off x="4567238" y="2311400"/>
            <a:ext cx="44450" cy="420688"/>
          </a:xfrm>
          <a:custGeom>
            <a:avLst/>
            <a:gdLst>
              <a:gd name="T0" fmla="*/ 0 w 17"/>
              <a:gd name="T1" fmla="*/ 2147483647 h 166"/>
              <a:gd name="T2" fmla="*/ 0 w 17"/>
              <a:gd name="T3" fmla="*/ 2147483647 h 166"/>
              <a:gd name="T4" fmla="*/ 0 w 17"/>
              <a:gd name="T5" fmla="*/ 2147483647 h 166"/>
              <a:gd name="T6" fmla="*/ 2147483647 w 17"/>
              <a:gd name="T7" fmla="*/ 2147483647 h 166"/>
              <a:gd name="T8" fmla="*/ 2147483647 w 17"/>
              <a:gd name="T9" fmla="*/ 2147483647 h 166"/>
              <a:gd name="T10" fmla="*/ 2147483647 w 17"/>
              <a:gd name="T11" fmla="*/ 2147483647 h 166"/>
              <a:gd name="T12" fmla="*/ 2147483647 w 17"/>
              <a:gd name="T13" fmla="*/ 2147483647 h 166"/>
              <a:gd name="T14" fmla="*/ 2147483647 w 17"/>
              <a:gd name="T15" fmla="*/ 2147483647 h 166"/>
              <a:gd name="T16" fmla="*/ 2147483647 w 17"/>
              <a:gd name="T17" fmla="*/ 2147483647 h 166"/>
              <a:gd name="T18" fmla="*/ 2147483647 w 17"/>
              <a:gd name="T19" fmla="*/ 2147483647 h 166"/>
              <a:gd name="T20" fmla="*/ 2147483647 w 17"/>
              <a:gd name="T21" fmla="*/ 2147483647 h 166"/>
              <a:gd name="T22" fmla="*/ 2147483647 w 17"/>
              <a:gd name="T23" fmla="*/ 2147483647 h 166"/>
              <a:gd name="T24" fmla="*/ 2147483647 w 17"/>
              <a:gd name="T25" fmla="*/ 2147483647 h 166"/>
              <a:gd name="T26" fmla="*/ 2147483647 w 17"/>
              <a:gd name="T27" fmla="*/ 2147483647 h 166"/>
              <a:gd name="T28" fmla="*/ 2147483647 w 17"/>
              <a:gd name="T29" fmla="*/ 2147483647 h 166"/>
              <a:gd name="T30" fmla="*/ 2147483647 w 17"/>
              <a:gd name="T31" fmla="*/ 2147483647 h 166"/>
              <a:gd name="T32" fmla="*/ 2147483647 w 17"/>
              <a:gd name="T33" fmla="*/ 0 h 16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6"/>
              <a:gd name="T53" fmla="*/ 17 w 17"/>
              <a:gd name="T54" fmla="*/ 166 h 16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6">
                <a:moveTo>
                  <a:pt x="0" y="166"/>
                </a:moveTo>
                <a:lnTo>
                  <a:pt x="0" y="142"/>
                </a:lnTo>
                <a:lnTo>
                  <a:pt x="0" y="133"/>
                </a:lnTo>
                <a:lnTo>
                  <a:pt x="9" y="128"/>
                </a:lnTo>
                <a:lnTo>
                  <a:pt x="13" y="119"/>
                </a:lnTo>
                <a:lnTo>
                  <a:pt x="9" y="104"/>
                </a:lnTo>
                <a:lnTo>
                  <a:pt x="9" y="95"/>
                </a:lnTo>
                <a:lnTo>
                  <a:pt x="13" y="85"/>
                </a:lnTo>
                <a:lnTo>
                  <a:pt x="13" y="76"/>
                </a:lnTo>
                <a:lnTo>
                  <a:pt x="13" y="66"/>
                </a:lnTo>
                <a:lnTo>
                  <a:pt x="13" y="57"/>
                </a:lnTo>
                <a:lnTo>
                  <a:pt x="13" y="42"/>
                </a:lnTo>
                <a:lnTo>
                  <a:pt x="17" y="33"/>
                </a:lnTo>
                <a:lnTo>
                  <a:pt x="17" y="23"/>
                </a:lnTo>
                <a:lnTo>
                  <a:pt x="13" y="14"/>
                </a:lnTo>
                <a:lnTo>
                  <a:pt x="13" y="4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347" name="Oval 475"/>
          <p:cNvSpPr>
            <a:spLocks noChangeArrowheads="1"/>
          </p:cNvSpPr>
          <p:nvPr/>
        </p:nvSpPr>
        <p:spPr bwMode="auto">
          <a:xfrm>
            <a:off x="4338638" y="2722563"/>
            <a:ext cx="117475" cy="11588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348" name="Freeform 476"/>
          <p:cNvSpPr>
            <a:spLocks/>
          </p:cNvSpPr>
          <p:nvPr/>
        </p:nvSpPr>
        <p:spPr bwMode="auto">
          <a:xfrm>
            <a:off x="4348163" y="2335213"/>
            <a:ext cx="20637" cy="396875"/>
          </a:xfrm>
          <a:custGeom>
            <a:avLst/>
            <a:gdLst>
              <a:gd name="T0" fmla="*/ 2147483647 w 8"/>
              <a:gd name="T1" fmla="*/ 2147483647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157"/>
                </a:moveTo>
                <a:lnTo>
                  <a:pt x="0" y="143"/>
                </a:lnTo>
                <a:lnTo>
                  <a:pt x="4" y="129"/>
                </a:lnTo>
                <a:lnTo>
                  <a:pt x="8" y="119"/>
                </a:lnTo>
                <a:lnTo>
                  <a:pt x="4" y="110"/>
                </a:lnTo>
                <a:lnTo>
                  <a:pt x="0" y="100"/>
                </a:lnTo>
                <a:lnTo>
                  <a:pt x="4" y="91"/>
                </a:lnTo>
                <a:lnTo>
                  <a:pt x="8" y="81"/>
                </a:lnTo>
                <a:lnTo>
                  <a:pt x="8" y="67"/>
                </a:lnTo>
                <a:lnTo>
                  <a:pt x="4" y="52"/>
                </a:lnTo>
                <a:lnTo>
                  <a:pt x="4" y="43"/>
                </a:lnTo>
                <a:lnTo>
                  <a:pt x="8" y="33"/>
                </a:lnTo>
                <a:lnTo>
                  <a:pt x="8" y="24"/>
                </a:lnTo>
                <a:lnTo>
                  <a:pt x="8" y="14"/>
                </a:lnTo>
                <a:lnTo>
                  <a:pt x="8" y="5"/>
                </a:lnTo>
                <a:lnTo>
                  <a:pt x="0" y="5"/>
                </a:lnTo>
                <a:lnTo>
                  <a:pt x="8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349" name="Freeform 477"/>
          <p:cNvSpPr>
            <a:spLocks/>
          </p:cNvSpPr>
          <p:nvPr/>
        </p:nvSpPr>
        <p:spPr bwMode="auto">
          <a:xfrm>
            <a:off x="4425950" y="2298700"/>
            <a:ext cx="44450" cy="423863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3"/>
                </a:lnTo>
                <a:lnTo>
                  <a:pt x="8" y="128"/>
                </a:lnTo>
                <a:lnTo>
                  <a:pt x="12" y="119"/>
                </a:lnTo>
                <a:lnTo>
                  <a:pt x="8" y="105"/>
                </a:lnTo>
                <a:lnTo>
                  <a:pt x="8" y="95"/>
                </a:lnTo>
                <a:lnTo>
                  <a:pt x="12" y="86"/>
                </a:lnTo>
                <a:lnTo>
                  <a:pt x="12" y="76"/>
                </a:lnTo>
                <a:lnTo>
                  <a:pt x="12" y="66"/>
                </a:lnTo>
                <a:lnTo>
                  <a:pt x="12" y="57"/>
                </a:lnTo>
                <a:lnTo>
                  <a:pt x="12" y="43"/>
                </a:lnTo>
                <a:lnTo>
                  <a:pt x="17" y="33"/>
                </a:lnTo>
                <a:lnTo>
                  <a:pt x="17" y="24"/>
                </a:lnTo>
                <a:lnTo>
                  <a:pt x="12" y="14"/>
                </a:lnTo>
                <a:lnTo>
                  <a:pt x="12" y="5"/>
                </a:lnTo>
                <a:lnTo>
                  <a:pt x="12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350" name="Oval 478"/>
          <p:cNvSpPr>
            <a:spLocks noChangeArrowheads="1"/>
          </p:cNvSpPr>
          <p:nvPr/>
        </p:nvSpPr>
        <p:spPr bwMode="auto">
          <a:xfrm>
            <a:off x="4194175" y="2722563"/>
            <a:ext cx="119063" cy="11588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351" name="Freeform 479"/>
          <p:cNvSpPr>
            <a:spLocks/>
          </p:cNvSpPr>
          <p:nvPr/>
        </p:nvSpPr>
        <p:spPr bwMode="auto">
          <a:xfrm>
            <a:off x="4205288" y="2335213"/>
            <a:ext cx="22225" cy="396875"/>
          </a:xfrm>
          <a:custGeom>
            <a:avLst/>
            <a:gdLst>
              <a:gd name="T0" fmla="*/ 2147483647 w 9"/>
              <a:gd name="T1" fmla="*/ 2147483647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5" y="157"/>
                </a:moveTo>
                <a:lnTo>
                  <a:pt x="0" y="143"/>
                </a:lnTo>
                <a:lnTo>
                  <a:pt x="5" y="129"/>
                </a:lnTo>
                <a:lnTo>
                  <a:pt x="9" y="119"/>
                </a:lnTo>
                <a:lnTo>
                  <a:pt x="5" y="110"/>
                </a:lnTo>
                <a:lnTo>
                  <a:pt x="0" y="100"/>
                </a:lnTo>
                <a:lnTo>
                  <a:pt x="5" y="91"/>
                </a:lnTo>
                <a:lnTo>
                  <a:pt x="9" y="81"/>
                </a:lnTo>
                <a:lnTo>
                  <a:pt x="9" y="67"/>
                </a:lnTo>
                <a:lnTo>
                  <a:pt x="5" y="52"/>
                </a:lnTo>
                <a:lnTo>
                  <a:pt x="5" y="43"/>
                </a:lnTo>
                <a:lnTo>
                  <a:pt x="9" y="33"/>
                </a:lnTo>
                <a:lnTo>
                  <a:pt x="9" y="24"/>
                </a:lnTo>
                <a:lnTo>
                  <a:pt x="9" y="14"/>
                </a:lnTo>
                <a:lnTo>
                  <a:pt x="9" y="5"/>
                </a:lnTo>
                <a:lnTo>
                  <a:pt x="0" y="5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352" name="Freeform 480"/>
          <p:cNvSpPr>
            <a:spLocks/>
          </p:cNvSpPr>
          <p:nvPr/>
        </p:nvSpPr>
        <p:spPr bwMode="auto">
          <a:xfrm>
            <a:off x="4281488" y="2298700"/>
            <a:ext cx="44450" cy="423863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3"/>
                </a:lnTo>
                <a:lnTo>
                  <a:pt x="9" y="128"/>
                </a:lnTo>
                <a:lnTo>
                  <a:pt x="13" y="119"/>
                </a:lnTo>
                <a:lnTo>
                  <a:pt x="9" y="105"/>
                </a:lnTo>
                <a:lnTo>
                  <a:pt x="9" y="95"/>
                </a:lnTo>
                <a:lnTo>
                  <a:pt x="13" y="86"/>
                </a:lnTo>
                <a:lnTo>
                  <a:pt x="13" y="76"/>
                </a:lnTo>
                <a:lnTo>
                  <a:pt x="13" y="66"/>
                </a:lnTo>
                <a:lnTo>
                  <a:pt x="13" y="57"/>
                </a:lnTo>
                <a:lnTo>
                  <a:pt x="13" y="43"/>
                </a:lnTo>
                <a:lnTo>
                  <a:pt x="17" y="33"/>
                </a:lnTo>
                <a:lnTo>
                  <a:pt x="17" y="24"/>
                </a:lnTo>
                <a:lnTo>
                  <a:pt x="13" y="14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353" name="Freeform 482"/>
          <p:cNvSpPr>
            <a:spLocks/>
          </p:cNvSpPr>
          <p:nvPr/>
        </p:nvSpPr>
        <p:spPr bwMode="auto">
          <a:xfrm>
            <a:off x="3927475" y="2346325"/>
            <a:ext cx="20638" cy="398463"/>
          </a:xfrm>
          <a:custGeom>
            <a:avLst/>
            <a:gdLst>
              <a:gd name="T0" fmla="*/ 2147483647 w 8"/>
              <a:gd name="T1" fmla="*/ 2147483647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157"/>
                </a:moveTo>
                <a:lnTo>
                  <a:pt x="0" y="143"/>
                </a:lnTo>
                <a:lnTo>
                  <a:pt x="4" y="128"/>
                </a:lnTo>
                <a:lnTo>
                  <a:pt x="8" y="119"/>
                </a:lnTo>
                <a:lnTo>
                  <a:pt x="4" y="109"/>
                </a:lnTo>
                <a:lnTo>
                  <a:pt x="0" y="100"/>
                </a:lnTo>
                <a:lnTo>
                  <a:pt x="4" y="90"/>
                </a:lnTo>
                <a:lnTo>
                  <a:pt x="8" y="81"/>
                </a:lnTo>
                <a:lnTo>
                  <a:pt x="8" y="67"/>
                </a:lnTo>
                <a:lnTo>
                  <a:pt x="4" y="52"/>
                </a:lnTo>
                <a:lnTo>
                  <a:pt x="4" y="43"/>
                </a:lnTo>
                <a:lnTo>
                  <a:pt x="8" y="33"/>
                </a:lnTo>
                <a:lnTo>
                  <a:pt x="8" y="24"/>
                </a:lnTo>
                <a:lnTo>
                  <a:pt x="8" y="14"/>
                </a:lnTo>
                <a:lnTo>
                  <a:pt x="8" y="5"/>
                </a:lnTo>
                <a:lnTo>
                  <a:pt x="0" y="5"/>
                </a:lnTo>
                <a:lnTo>
                  <a:pt x="8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354" name="Freeform 483"/>
          <p:cNvSpPr>
            <a:spLocks/>
          </p:cNvSpPr>
          <p:nvPr/>
        </p:nvSpPr>
        <p:spPr bwMode="auto">
          <a:xfrm>
            <a:off x="4003675" y="2311400"/>
            <a:ext cx="44450" cy="420688"/>
          </a:xfrm>
          <a:custGeom>
            <a:avLst/>
            <a:gdLst>
              <a:gd name="T0" fmla="*/ 0 w 17"/>
              <a:gd name="T1" fmla="*/ 2147483647 h 166"/>
              <a:gd name="T2" fmla="*/ 0 w 17"/>
              <a:gd name="T3" fmla="*/ 2147483647 h 166"/>
              <a:gd name="T4" fmla="*/ 0 w 17"/>
              <a:gd name="T5" fmla="*/ 2147483647 h 166"/>
              <a:gd name="T6" fmla="*/ 2147483647 w 17"/>
              <a:gd name="T7" fmla="*/ 2147483647 h 166"/>
              <a:gd name="T8" fmla="*/ 2147483647 w 17"/>
              <a:gd name="T9" fmla="*/ 2147483647 h 166"/>
              <a:gd name="T10" fmla="*/ 2147483647 w 17"/>
              <a:gd name="T11" fmla="*/ 2147483647 h 166"/>
              <a:gd name="T12" fmla="*/ 2147483647 w 17"/>
              <a:gd name="T13" fmla="*/ 2147483647 h 166"/>
              <a:gd name="T14" fmla="*/ 2147483647 w 17"/>
              <a:gd name="T15" fmla="*/ 2147483647 h 166"/>
              <a:gd name="T16" fmla="*/ 2147483647 w 17"/>
              <a:gd name="T17" fmla="*/ 2147483647 h 166"/>
              <a:gd name="T18" fmla="*/ 2147483647 w 17"/>
              <a:gd name="T19" fmla="*/ 2147483647 h 166"/>
              <a:gd name="T20" fmla="*/ 2147483647 w 17"/>
              <a:gd name="T21" fmla="*/ 2147483647 h 166"/>
              <a:gd name="T22" fmla="*/ 2147483647 w 17"/>
              <a:gd name="T23" fmla="*/ 2147483647 h 166"/>
              <a:gd name="T24" fmla="*/ 2147483647 w 17"/>
              <a:gd name="T25" fmla="*/ 2147483647 h 166"/>
              <a:gd name="T26" fmla="*/ 2147483647 w 17"/>
              <a:gd name="T27" fmla="*/ 2147483647 h 166"/>
              <a:gd name="T28" fmla="*/ 2147483647 w 17"/>
              <a:gd name="T29" fmla="*/ 2147483647 h 166"/>
              <a:gd name="T30" fmla="*/ 2147483647 w 17"/>
              <a:gd name="T31" fmla="*/ 2147483647 h 166"/>
              <a:gd name="T32" fmla="*/ 2147483647 w 17"/>
              <a:gd name="T33" fmla="*/ 0 h 16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6"/>
              <a:gd name="T53" fmla="*/ 17 w 17"/>
              <a:gd name="T54" fmla="*/ 166 h 16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6">
                <a:moveTo>
                  <a:pt x="0" y="166"/>
                </a:moveTo>
                <a:lnTo>
                  <a:pt x="0" y="142"/>
                </a:lnTo>
                <a:lnTo>
                  <a:pt x="0" y="133"/>
                </a:lnTo>
                <a:lnTo>
                  <a:pt x="8" y="128"/>
                </a:lnTo>
                <a:lnTo>
                  <a:pt x="12" y="119"/>
                </a:lnTo>
                <a:lnTo>
                  <a:pt x="8" y="104"/>
                </a:lnTo>
                <a:lnTo>
                  <a:pt x="8" y="95"/>
                </a:lnTo>
                <a:lnTo>
                  <a:pt x="12" y="85"/>
                </a:lnTo>
                <a:lnTo>
                  <a:pt x="12" y="76"/>
                </a:lnTo>
                <a:lnTo>
                  <a:pt x="12" y="66"/>
                </a:lnTo>
                <a:lnTo>
                  <a:pt x="12" y="57"/>
                </a:lnTo>
                <a:lnTo>
                  <a:pt x="12" y="42"/>
                </a:lnTo>
                <a:lnTo>
                  <a:pt x="17" y="33"/>
                </a:lnTo>
                <a:lnTo>
                  <a:pt x="17" y="23"/>
                </a:lnTo>
                <a:lnTo>
                  <a:pt x="12" y="14"/>
                </a:lnTo>
                <a:lnTo>
                  <a:pt x="12" y="4"/>
                </a:lnTo>
                <a:lnTo>
                  <a:pt x="12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grpSp>
        <p:nvGrpSpPr>
          <p:cNvPr id="23" name="Group 719"/>
          <p:cNvGrpSpPr>
            <a:grpSpLocks/>
          </p:cNvGrpSpPr>
          <p:nvPr/>
        </p:nvGrpSpPr>
        <p:grpSpPr bwMode="auto">
          <a:xfrm>
            <a:off x="4732338" y="2332038"/>
            <a:ext cx="163512" cy="528637"/>
            <a:chOff x="3046" y="2063"/>
            <a:chExt cx="103" cy="333"/>
          </a:xfrm>
        </p:grpSpPr>
        <p:sp>
          <p:nvSpPr>
            <p:cNvPr id="8617" name="Freeform 484"/>
            <p:cNvSpPr>
              <a:spLocks/>
            </p:cNvSpPr>
            <p:nvPr/>
          </p:nvSpPr>
          <p:spPr bwMode="auto">
            <a:xfrm>
              <a:off x="3046" y="2094"/>
              <a:ext cx="26" cy="297"/>
            </a:xfrm>
            <a:custGeom>
              <a:avLst/>
              <a:gdLst>
                <a:gd name="T0" fmla="*/ 595 w 10"/>
                <a:gd name="T1" fmla="*/ 3901 h 156"/>
                <a:gd name="T2" fmla="*/ 0 w 10"/>
                <a:gd name="T3" fmla="*/ 3549 h 156"/>
                <a:gd name="T4" fmla="*/ 595 w 10"/>
                <a:gd name="T5" fmla="*/ 3208 h 156"/>
                <a:gd name="T6" fmla="*/ 1196 w 10"/>
                <a:gd name="T7" fmla="*/ 2980 h 156"/>
                <a:gd name="T8" fmla="*/ 595 w 10"/>
                <a:gd name="T9" fmla="*/ 2732 h 156"/>
                <a:gd name="T10" fmla="*/ 0 w 10"/>
                <a:gd name="T11" fmla="*/ 2498 h 156"/>
                <a:gd name="T12" fmla="*/ 595 w 10"/>
                <a:gd name="T13" fmla="*/ 2250 h 156"/>
                <a:gd name="T14" fmla="*/ 824 w 10"/>
                <a:gd name="T15" fmla="*/ 1976 h 156"/>
                <a:gd name="T16" fmla="*/ 1196 w 10"/>
                <a:gd name="T17" fmla="*/ 1628 h 156"/>
                <a:gd name="T18" fmla="*/ 595 w 10"/>
                <a:gd name="T19" fmla="*/ 1298 h 156"/>
                <a:gd name="T20" fmla="*/ 595 w 10"/>
                <a:gd name="T21" fmla="*/ 1047 h 156"/>
                <a:gd name="T22" fmla="*/ 736 w 10"/>
                <a:gd name="T23" fmla="*/ 773 h 156"/>
                <a:gd name="T24" fmla="*/ 736 w 10"/>
                <a:gd name="T25" fmla="*/ 497 h 156"/>
                <a:gd name="T26" fmla="*/ 736 w 10"/>
                <a:gd name="T27" fmla="*/ 305 h 156"/>
                <a:gd name="T28" fmla="*/ 736 w 10"/>
                <a:gd name="T29" fmla="*/ 131 h 156"/>
                <a:gd name="T30" fmla="*/ 0 w 10"/>
                <a:gd name="T31" fmla="*/ 105 h 156"/>
                <a:gd name="T32" fmla="*/ 1196 w 10"/>
                <a:gd name="T33" fmla="*/ 0 h 156"/>
                <a:gd name="T34" fmla="*/ 595 w 10"/>
                <a:gd name="T35" fmla="*/ 3901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"/>
                <a:gd name="T55" fmla="*/ 0 h 156"/>
                <a:gd name="T56" fmla="*/ 10 w 10"/>
                <a:gd name="T57" fmla="*/ 156 h 1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" h="156">
                  <a:moveTo>
                    <a:pt x="5" y="156"/>
                  </a:moveTo>
                  <a:lnTo>
                    <a:pt x="0" y="142"/>
                  </a:lnTo>
                  <a:lnTo>
                    <a:pt x="5" y="128"/>
                  </a:lnTo>
                  <a:lnTo>
                    <a:pt x="10" y="119"/>
                  </a:lnTo>
                  <a:lnTo>
                    <a:pt x="5" y="109"/>
                  </a:lnTo>
                  <a:lnTo>
                    <a:pt x="0" y="100"/>
                  </a:lnTo>
                  <a:lnTo>
                    <a:pt x="5" y="90"/>
                  </a:lnTo>
                  <a:lnTo>
                    <a:pt x="7" y="79"/>
                  </a:lnTo>
                  <a:lnTo>
                    <a:pt x="10" y="65"/>
                  </a:lnTo>
                  <a:lnTo>
                    <a:pt x="5" y="52"/>
                  </a:lnTo>
                  <a:lnTo>
                    <a:pt x="5" y="42"/>
                  </a:lnTo>
                  <a:lnTo>
                    <a:pt x="6" y="31"/>
                  </a:lnTo>
                  <a:lnTo>
                    <a:pt x="6" y="20"/>
                  </a:lnTo>
                  <a:lnTo>
                    <a:pt x="6" y="12"/>
                  </a:lnTo>
                  <a:lnTo>
                    <a:pt x="6" y="5"/>
                  </a:lnTo>
                  <a:lnTo>
                    <a:pt x="0" y="4"/>
                  </a:lnTo>
                  <a:lnTo>
                    <a:pt x="10" y="0"/>
                  </a:lnTo>
                  <a:lnTo>
                    <a:pt x="5" y="156"/>
                  </a:lnTo>
                  <a:close/>
                </a:path>
              </a:pathLst>
            </a:custGeom>
            <a:solidFill>
              <a:srgbClr val="008000"/>
            </a:solidFill>
            <a:ln w="17463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618" name="Freeform 485"/>
            <p:cNvSpPr>
              <a:spLocks/>
            </p:cNvSpPr>
            <p:nvPr/>
          </p:nvSpPr>
          <p:spPr bwMode="auto">
            <a:xfrm>
              <a:off x="3110" y="2063"/>
              <a:ext cx="39" cy="319"/>
            </a:xfrm>
            <a:custGeom>
              <a:avLst/>
              <a:gdLst>
                <a:gd name="T0" fmla="*/ 0 w 15"/>
                <a:gd name="T1" fmla="*/ 4244 h 167"/>
                <a:gd name="T2" fmla="*/ 0 w 15"/>
                <a:gd name="T3" fmla="*/ 3631 h 167"/>
                <a:gd name="T4" fmla="*/ 824 w 15"/>
                <a:gd name="T5" fmla="*/ 3436 h 167"/>
                <a:gd name="T6" fmla="*/ 824 w 15"/>
                <a:gd name="T7" fmla="*/ 3207 h 167"/>
                <a:gd name="T8" fmla="*/ 967 w 15"/>
                <a:gd name="T9" fmla="*/ 2970 h 167"/>
                <a:gd name="T10" fmla="*/ 1056 w 15"/>
                <a:gd name="T11" fmla="*/ 2678 h 167"/>
                <a:gd name="T12" fmla="*/ 1427 w 15"/>
                <a:gd name="T13" fmla="*/ 2441 h 167"/>
                <a:gd name="T14" fmla="*/ 1547 w 15"/>
                <a:gd name="T15" fmla="*/ 2181 h 167"/>
                <a:gd name="T16" fmla="*/ 1547 w 15"/>
                <a:gd name="T17" fmla="*/ 1960 h 167"/>
                <a:gd name="T18" fmla="*/ 1547 w 15"/>
                <a:gd name="T19" fmla="*/ 1708 h 167"/>
                <a:gd name="T20" fmla="*/ 1547 w 15"/>
                <a:gd name="T21" fmla="*/ 1478 h 167"/>
                <a:gd name="T22" fmla="*/ 1547 w 15"/>
                <a:gd name="T23" fmla="*/ 1095 h 167"/>
                <a:gd name="T24" fmla="*/ 1778 w 15"/>
                <a:gd name="T25" fmla="*/ 789 h 167"/>
                <a:gd name="T26" fmla="*/ 1778 w 15"/>
                <a:gd name="T27" fmla="*/ 613 h 167"/>
                <a:gd name="T28" fmla="*/ 1547 w 15"/>
                <a:gd name="T29" fmla="*/ 384 h 167"/>
                <a:gd name="T30" fmla="*/ 1547 w 15"/>
                <a:gd name="T31" fmla="*/ 132 h 167"/>
                <a:gd name="T32" fmla="*/ 1547 w 15"/>
                <a:gd name="T33" fmla="*/ 0 h 167"/>
                <a:gd name="T34" fmla="*/ 0 w 15"/>
                <a:gd name="T35" fmla="*/ 4244 h 16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"/>
                <a:gd name="T55" fmla="*/ 0 h 167"/>
                <a:gd name="T56" fmla="*/ 15 w 15"/>
                <a:gd name="T57" fmla="*/ 167 h 16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" h="167">
                  <a:moveTo>
                    <a:pt x="0" y="167"/>
                  </a:moveTo>
                  <a:lnTo>
                    <a:pt x="0" y="143"/>
                  </a:lnTo>
                  <a:lnTo>
                    <a:pt x="7" y="135"/>
                  </a:lnTo>
                  <a:lnTo>
                    <a:pt x="7" y="126"/>
                  </a:lnTo>
                  <a:lnTo>
                    <a:pt x="8" y="117"/>
                  </a:lnTo>
                  <a:lnTo>
                    <a:pt x="9" y="105"/>
                  </a:lnTo>
                  <a:lnTo>
                    <a:pt x="12" y="96"/>
                  </a:lnTo>
                  <a:lnTo>
                    <a:pt x="13" y="86"/>
                  </a:lnTo>
                  <a:lnTo>
                    <a:pt x="13" y="77"/>
                  </a:lnTo>
                  <a:lnTo>
                    <a:pt x="13" y="67"/>
                  </a:lnTo>
                  <a:lnTo>
                    <a:pt x="13" y="58"/>
                  </a:lnTo>
                  <a:lnTo>
                    <a:pt x="13" y="43"/>
                  </a:lnTo>
                  <a:lnTo>
                    <a:pt x="15" y="31"/>
                  </a:lnTo>
                  <a:lnTo>
                    <a:pt x="15" y="24"/>
                  </a:lnTo>
                  <a:lnTo>
                    <a:pt x="13" y="15"/>
                  </a:lnTo>
                  <a:lnTo>
                    <a:pt x="13" y="5"/>
                  </a:lnTo>
                  <a:lnTo>
                    <a:pt x="13" y="0"/>
                  </a:lnTo>
                  <a:lnTo>
                    <a:pt x="0" y="167"/>
                  </a:lnTo>
                  <a:close/>
                </a:path>
              </a:pathLst>
            </a:custGeom>
            <a:solidFill>
              <a:srgbClr val="008000"/>
            </a:solidFill>
            <a:ln w="17463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619" name="Oval 486"/>
            <p:cNvSpPr>
              <a:spLocks noChangeArrowheads="1"/>
            </p:cNvSpPr>
            <p:nvPr/>
          </p:nvSpPr>
          <p:spPr bwMode="auto">
            <a:xfrm>
              <a:off x="3052" y="2346"/>
              <a:ext cx="76" cy="50"/>
            </a:xfrm>
            <a:prstGeom prst="ellipse">
              <a:avLst/>
            </a:prstGeom>
            <a:solidFill>
              <a:srgbClr val="000000"/>
            </a:solidFill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24" name="Group 682"/>
          <p:cNvGrpSpPr>
            <a:grpSpLocks/>
          </p:cNvGrpSpPr>
          <p:nvPr/>
        </p:nvGrpSpPr>
        <p:grpSpPr bwMode="auto">
          <a:xfrm>
            <a:off x="4621213" y="4330700"/>
            <a:ext cx="374650" cy="274638"/>
            <a:chOff x="3126" y="3243"/>
            <a:chExt cx="236" cy="173"/>
          </a:xfrm>
        </p:grpSpPr>
        <p:sp>
          <p:nvSpPr>
            <p:cNvPr id="8615" name="Rectangle 499"/>
            <p:cNvSpPr>
              <a:spLocks noChangeArrowheads="1"/>
            </p:cNvSpPr>
            <p:nvPr/>
          </p:nvSpPr>
          <p:spPr bwMode="auto">
            <a:xfrm>
              <a:off x="3126" y="3282"/>
              <a:ext cx="143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400" b="1">
                  <a:solidFill>
                    <a:srgbClr val="FF3399"/>
                  </a:solidFill>
                  <a:latin typeface="Arial" charset="0"/>
                </a:rPr>
                <a:t>Ca</a:t>
              </a:r>
              <a:endParaRPr lang="it-IT" sz="1400">
                <a:solidFill>
                  <a:srgbClr val="FF3399"/>
                </a:solidFill>
              </a:endParaRPr>
            </a:p>
          </p:txBody>
        </p:sp>
        <p:sp>
          <p:nvSpPr>
            <p:cNvPr id="8616" name="Rectangle 500"/>
            <p:cNvSpPr>
              <a:spLocks noChangeArrowheads="1"/>
            </p:cNvSpPr>
            <p:nvPr/>
          </p:nvSpPr>
          <p:spPr bwMode="auto">
            <a:xfrm>
              <a:off x="3250" y="3243"/>
              <a:ext cx="112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200" b="1">
                  <a:solidFill>
                    <a:srgbClr val="FF3399"/>
                  </a:solidFill>
                  <a:latin typeface="Arial" charset="0"/>
                </a:rPr>
                <a:t>++</a:t>
              </a:r>
              <a:endParaRPr lang="it-IT" sz="1200">
                <a:solidFill>
                  <a:srgbClr val="FF3399"/>
                </a:solidFill>
              </a:endParaRPr>
            </a:p>
          </p:txBody>
        </p:sp>
      </p:grpSp>
      <p:sp>
        <p:nvSpPr>
          <p:cNvPr id="8357" name="Oval 504"/>
          <p:cNvSpPr>
            <a:spLocks noChangeArrowheads="1"/>
          </p:cNvSpPr>
          <p:nvPr/>
        </p:nvSpPr>
        <p:spPr bwMode="auto">
          <a:xfrm>
            <a:off x="5729288" y="2770188"/>
            <a:ext cx="119062" cy="11588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358" name="Freeform 505"/>
          <p:cNvSpPr>
            <a:spLocks/>
          </p:cNvSpPr>
          <p:nvPr/>
        </p:nvSpPr>
        <p:spPr bwMode="auto">
          <a:xfrm>
            <a:off x="5740400" y="2382838"/>
            <a:ext cx="20638" cy="396875"/>
          </a:xfrm>
          <a:custGeom>
            <a:avLst/>
            <a:gdLst>
              <a:gd name="T0" fmla="*/ 2147483647 w 8"/>
              <a:gd name="T1" fmla="*/ 2147483647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157"/>
                </a:moveTo>
                <a:lnTo>
                  <a:pt x="0" y="143"/>
                </a:lnTo>
                <a:lnTo>
                  <a:pt x="4" y="129"/>
                </a:lnTo>
                <a:lnTo>
                  <a:pt x="8" y="119"/>
                </a:lnTo>
                <a:lnTo>
                  <a:pt x="4" y="110"/>
                </a:lnTo>
                <a:lnTo>
                  <a:pt x="0" y="100"/>
                </a:lnTo>
                <a:lnTo>
                  <a:pt x="4" y="91"/>
                </a:lnTo>
                <a:lnTo>
                  <a:pt x="8" y="81"/>
                </a:lnTo>
                <a:lnTo>
                  <a:pt x="8" y="67"/>
                </a:lnTo>
                <a:lnTo>
                  <a:pt x="4" y="53"/>
                </a:lnTo>
                <a:lnTo>
                  <a:pt x="4" y="43"/>
                </a:lnTo>
                <a:lnTo>
                  <a:pt x="8" y="33"/>
                </a:lnTo>
                <a:lnTo>
                  <a:pt x="8" y="24"/>
                </a:lnTo>
                <a:lnTo>
                  <a:pt x="8" y="14"/>
                </a:lnTo>
                <a:lnTo>
                  <a:pt x="8" y="5"/>
                </a:lnTo>
                <a:lnTo>
                  <a:pt x="0" y="5"/>
                </a:lnTo>
                <a:lnTo>
                  <a:pt x="8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359" name="Freeform 506"/>
          <p:cNvSpPr>
            <a:spLocks/>
          </p:cNvSpPr>
          <p:nvPr/>
        </p:nvSpPr>
        <p:spPr bwMode="auto">
          <a:xfrm>
            <a:off x="5816600" y="2346325"/>
            <a:ext cx="44450" cy="423863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3"/>
                </a:lnTo>
                <a:lnTo>
                  <a:pt x="8" y="128"/>
                </a:lnTo>
                <a:lnTo>
                  <a:pt x="13" y="119"/>
                </a:lnTo>
                <a:lnTo>
                  <a:pt x="8" y="105"/>
                </a:lnTo>
                <a:lnTo>
                  <a:pt x="8" y="95"/>
                </a:lnTo>
                <a:lnTo>
                  <a:pt x="13" y="86"/>
                </a:lnTo>
                <a:lnTo>
                  <a:pt x="13" y="76"/>
                </a:lnTo>
                <a:lnTo>
                  <a:pt x="13" y="67"/>
                </a:lnTo>
                <a:lnTo>
                  <a:pt x="13" y="57"/>
                </a:lnTo>
                <a:lnTo>
                  <a:pt x="13" y="43"/>
                </a:lnTo>
                <a:lnTo>
                  <a:pt x="17" y="33"/>
                </a:lnTo>
                <a:lnTo>
                  <a:pt x="17" y="24"/>
                </a:lnTo>
                <a:lnTo>
                  <a:pt x="13" y="14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360" name="Rectangle 515"/>
          <p:cNvSpPr>
            <a:spLocks noChangeArrowheads="1"/>
          </p:cNvSpPr>
          <p:nvPr/>
        </p:nvSpPr>
        <p:spPr bwMode="auto">
          <a:xfrm>
            <a:off x="708025" y="3286125"/>
            <a:ext cx="84138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it-IT" sz="1200" b="1">
                <a:solidFill>
                  <a:srgbClr val="FFFFFF"/>
                </a:solidFill>
                <a:latin typeface="Symbol" pitchFamily="18" charset="2"/>
              </a:rPr>
              <a:t>b</a:t>
            </a:r>
            <a:endParaRPr lang="it-IT" sz="1200"/>
          </a:p>
        </p:txBody>
      </p:sp>
      <p:sp>
        <p:nvSpPr>
          <p:cNvPr id="8361" name="Freeform 516"/>
          <p:cNvSpPr>
            <a:spLocks/>
          </p:cNvSpPr>
          <p:nvPr/>
        </p:nvSpPr>
        <p:spPr bwMode="auto">
          <a:xfrm>
            <a:off x="788988" y="3079750"/>
            <a:ext cx="273050" cy="222250"/>
          </a:xfrm>
          <a:custGeom>
            <a:avLst/>
            <a:gdLst>
              <a:gd name="T0" fmla="*/ 2147483647 w 68"/>
              <a:gd name="T1" fmla="*/ 2147483647 h 67"/>
              <a:gd name="T2" fmla="*/ 2147483647 w 68"/>
              <a:gd name="T3" fmla="*/ 2147483647 h 67"/>
              <a:gd name="T4" fmla="*/ 2147483647 w 68"/>
              <a:gd name="T5" fmla="*/ 2147483647 h 67"/>
              <a:gd name="T6" fmla="*/ 2147483647 w 68"/>
              <a:gd name="T7" fmla="*/ 2147483647 h 67"/>
              <a:gd name="T8" fmla="*/ 2147483647 w 68"/>
              <a:gd name="T9" fmla="*/ 2147483647 h 67"/>
              <a:gd name="T10" fmla="*/ 2147483647 w 68"/>
              <a:gd name="T11" fmla="*/ 2147483647 h 67"/>
              <a:gd name="T12" fmla="*/ 0 w 68"/>
              <a:gd name="T13" fmla="*/ 2147483647 h 67"/>
              <a:gd name="T14" fmla="*/ 0 w 68"/>
              <a:gd name="T15" fmla="*/ 2147483647 h 67"/>
              <a:gd name="T16" fmla="*/ 0 w 68"/>
              <a:gd name="T17" fmla="*/ 2147483647 h 67"/>
              <a:gd name="T18" fmla="*/ 0 w 68"/>
              <a:gd name="T19" fmla="*/ 2147483647 h 67"/>
              <a:gd name="T20" fmla="*/ 2147483647 w 68"/>
              <a:gd name="T21" fmla="*/ 2147483647 h 67"/>
              <a:gd name="T22" fmla="*/ 2147483647 w 68"/>
              <a:gd name="T23" fmla="*/ 2147483647 h 67"/>
              <a:gd name="T24" fmla="*/ 2147483647 w 68"/>
              <a:gd name="T25" fmla="*/ 2147483647 h 67"/>
              <a:gd name="T26" fmla="*/ 2147483647 w 68"/>
              <a:gd name="T27" fmla="*/ 2147483647 h 67"/>
              <a:gd name="T28" fmla="*/ 2147483647 w 68"/>
              <a:gd name="T29" fmla="*/ 2147483647 h 67"/>
              <a:gd name="T30" fmla="*/ 2147483647 w 68"/>
              <a:gd name="T31" fmla="*/ 2147483647 h 67"/>
              <a:gd name="T32" fmla="*/ 2147483647 w 68"/>
              <a:gd name="T33" fmla="*/ 2147483647 h 67"/>
              <a:gd name="T34" fmla="*/ 2147483647 w 68"/>
              <a:gd name="T35" fmla="*/ 2147483647 h 67"/>
              <a:gd name="T36" fmla="*/ 2147483647 w 68"/>
              <a:gd name="T37" fmla="*/ 2147483647 h 67"/>
              <a:gd name="T38" fmla="*/ 2147483647 w 68"/>
              <a:gd name="T39" fmla="*/ 2147483647 h 67"/>
              <a:gd name="T40" fmla="*/ 2147483647 w 68"/>
              <a:gd name="T41" fmla="*/ 2147483647 h 67"/>
              <a:gd name="T42" fmla="*/ 2147483647 w 68"/>
              <a:gd name="T43" fmla="*/ 2147483647 h 67"/>
              <a:gd name="T44" fmla="*/ 2147483647 w 68"/>
              <a:gd name="T45" fmla="*/ 2147483647 h 67"/>
              <a:gd name="T46" fmla="*/ 2147483647 w 68"/>
              <a:gd name="T47" fmla="*/ 2147483647 h 67"/>
              <a:gd name="T48" fmla="*/ 2147483647 w 68"/>
              <a:gd name="T49" fmla="*/ 2147483647 h 67"/>
              <a:gd name="T50" fmla="*/ 2147483647 w 68"/>
              <a:gd name="T51" fmla="*/ 2147483647 h 67"/>
              <a:gd name="T52" fmla="*/ 2147483647 w 68"/>
              <a:gd name="T53" fmla="*/ 2147483647 h 67"/>
              <a:gd name="T54" fmla="*/ 2147483647 w 68"/>
              <a:gd name="T55" fmla="*/ 2147483647 h 67"/>
              <a:gd name="T56" fmla="*/ 2147483647 w 68"/>
              <a:gd name="T57" fmla="*/ 2147483647 h 67"/>
              <a:gd name="T58" fmla="*/ 2147483647 w 68"/>
              <a:gd name="T59" fmla="*/ 2147483647 h 67"/>
              <a:gd name="T60" fmla="*/ 2147483647 w 68"/>
              <a:gd name="T61" fmla="*/ 2147483647 h 67"/>
              <a:gd name="T62" fmla="*/ 2147483647 w 68"/>
              <a:gd name="T63" fmla="*/ 2147483647 h 67"/>
              <a:gd name="T64" fmla="*/ 2147483647 w 68"/>
              <a:gd name="T65" fmla="*/ 2147483647 h 67"/>
              <a:gd name="T66" fmla="*/ 2147483647 w 68"/>
              <a:gd name="T67" fmla="*/ 2147483647 h 67"/>
              <a:gd name="T68" fmla="*/ 2147483647 w 68"/>
              <a:gd name="T69" fmla="*/ 2147483647 h 67"/>
              <a:gd name="T70" fmla="*/ 2147483647 w 68"/>
              <a:gd name="T71" fmla="*/ 2147483647 h 67"/>
              <a:gd name="T72" fmla="*/ 2147483647 w 68"/>
              <a:gd name="T73" fmla="*/ 0 h 67"/>
              <a:gd name="T74" fmla="*/ 2147483647 w 68"/>
              <a:gd name="T75" fmla="*/ 2147483647 h 67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68"/>
              <a:gd name="T115" fmla="*/ 0 h 67"/>
              <a:gd name="T116" fmla="*/ 68 w 68"/>
              <a:gd name="T117" fmla="*/ 67 h 67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68" h="67">
                <a:moveTo>
                  <a:pt x="36" y="3"/>
                </a:moveTo>
                <a:lnTo>
                  <a:pt x="17" y="12"/>
                </a:lnTo>
                <a:lnTo>
                  <a:pt x="13" y="12"/>
                </a:lnTo>
                <a:lnTo>
                  <a:pt x="10" y="17"/>
                </a:lnTo>
                <a:lnTo>
                  <a:pt x="6" y="22"/>
                </a:lnTo>
                <a:lnTo>
                  <a:pt x="4" y="26"/>
                </a:lnTo>
                <a:lnTo>
                  <a:pt x="0" y="31"/>
                </a:lnTo>
                <a:lnTo>
                  <a:pt x="0" y="36"/>
                </a:lnTo>
                <a:lnTo>
                  <a:pt x="0" y="41"/>
                </a:lnTo>
                <a:lnTo>
                  <a:pt x="0" y="46"/>
                </a:lnTo>
                <a:lnTo>
                  <a:pt x="2" y="50"/>
                </a:lnTo>
                <a:lnTo>
                  <a:pt x="8" y="53"/>
                </a:lnTo>
                <a:lnTo>
                  <a:pt x="8" y="57"/>
                </a:lnTo>
                <a:lnTo>
                  <a:pt x="13" y="60"/>
                </a:lnTo>
                <a:lnTo>
                  <a:pt x="17" y="60"/>
                </a:lnTo>
                <a:lnTo>
                  <a:pt x="21" y="60"/>
                </a:lnTo>
                <a:lnTo>
                  <a:pt x="25" y="60"/>
                </a:lnTo>
                <a:lnTo>
                  <a:pt x="30" y="65"/>
                </a:lnTo>
                <a:lnTo>
                  <a:pt x="34" y="67"/>
                </a:lnTo>
                <a:lnTo>
                  <a:pt x="40" y="67"/>
                </a:lnTo>
                <a:lnTo>
                  <a:pt x="47" y="67"/>
                </a:lnTo>
                <a:lnTo>
                  <a:pt x="51" y="67"/>
                </a:lnTo>
                <a:lnTo>
                  <a:pt x="53" y="62"/>
                </a:lnTo>
                <a:lnTo>
                  <a:pt x="57" y="60"/>
                </a:lnTo>
                <a:lnTo>
                  <a:pt x="62" y="55"/>
                </a:lnTo>
                <a:lnTo>
                  <a:pt x="64" y="50"/>
                </a:lnTo>
                <a:lnTo>
                  <a:pt x="66" y="43"/>
                </a:lnTo>
                <a:lnTo>
                  <a:pt x="68" y="38"/>
                </a:lnTo>
                <a:lnTo>
                  <a:pt x="66" y="31"/>
                </a:lnTo>
                <a:lnTo>
                  <a:pt x="66" y="26"/>
                </a:lnTo>
                <a:lnTo>
                  <a:pt x="64" y="22"/>
                </a:lnTo>
                <a:lnTo>
                  <a:pt x="62" y="17"/>
                </a:lnTo>
                <a:lnTo>
                  <a:pt x="62" y="12"/>
                </a:lnTo>
                <a:lnTo>
                  <a:pt x="57" y="7"/>
                </a:lnTo>
                <a:lnTo>
                  <a:pt x="53" y="3"/>
                </a:lnTo>
                <a:lnTo>
                  <a:pt x="49" y="3"/>
                </a:lnTo>
                <a:lnTo>
                  <a:pt x="45" y="0"/>
                </a:lnTo>
                <a:lnTo>
                  <a:pt x="36" y="3"/>
                </a:lnTo>
                <a:close/>
              </a:path>
            </a:pathLst>
          </a:custGeom>
          <a:solidFill>
            <a:srgbClr val="008080"/>
          </a:solidFill>
          <a:ln w="0">
            <a:solidFill>
              <a:srgbClr val="008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362" name="Oval 521"/>
          <p:cNvSpPr>
            <a:spLocks noChangeArrowheads="1"/>
          </p:cNvSpPr>
          <p:nvPr/>
        </p:nvSpPr>
        <p:spPr bwMode="auto">
          <a:xfrm>
            <a:off x="3351213" y="2762250"/>
            <a:ext cx="117475" cy="11588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363" name="Freeform 522"/>
          <p:cNvSpPr>
            <a:spLocks/>
          </p:cNvSpPr>
          <p:nvPr/>
        </p:nvSpPr>
        <p:spPr bwMode="auto">
          <a:xfrm>
            <a:off x="3360738" y="2378075"/>
            <a:ext cx="23812" cy="396875"/>
          </a:xfrm>
          <a:custGeom>
            <a:avLst/>
            <a:gdLst>
              <a:gd name="T0" fmla="*/ 2147483647 w 9"/>
              <a:gd name="T1" fmla="*/ 2147483647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5" y="157"/>
                </a:moveTo>
                <a:lnTo>
                  <a:pt x="0" y="143"/>
                </a:lnTo>
                <a:lnTo>
                  <a:pt x="5" y="128"/>
                </a:lnTo>
                <a:lnTo>
                  <a:pt x="9" y="119"/>
                </a:lnTo>
                <a:lnTo>
                  <a:pt x="5" y="109"/>
                </a:lnTo>
                <a:lnTo>
                  <a:pt x="0" y="100"/>
                </a:lnTo>
                <a:lnTo>
                  <a:pt x="5" y="90"/>
                </a:lnTo>
                <a:lnTo>
                  <a:pt x="9" y="81"/>
                </a:lnTo>
                <a:lnTo>
                  <a:pt x="9" y="66"/>
                </a:lnTo>
                <a:lnTo>
                  <a:pt x="5" y="52"/>
                </a:lnTo>
                <a:lnTo>
                  <a:pt x="5" y="43"/>
                </a:lnTo>
                <a:lnTo>
                  <a:pt x="9" y="33"/>
                </a:lnTo>
                <a:lnTo>
                  <a:pt x="9" y="24"/>
                </a:lnTo>
                <a:lnTo>
                  <a:pt x="9" y="14"/>
                </a:lnTo>
                <a:lnTo>
                  <a:pt x="9" y="5"/>
                </a:lnTo>
                <a:lnTo>
                  <a:pt x="0" y="5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364" name="Freeform 523"/>
          <p:cNvSpPr>
            <a:spLocks/>
          </p:cNvSpPr>
          <p:nvPr/>
        </p:nvSpPr>
        <p:spPr bwMode="auto">
          <a:xfrm>
            <a:off x="3438525" y="2339975"/>
            <a:ext cx="42863" cy="422275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4"/>
                </a:lnTo>
                <a:lnTo>
                  <a:pt x="9" y="129"/>
                </a:lnTo>
                <a:lnTo>
                  <a:pt x="13" y="120"/>
                </a:lnTo>
                <a:lnTo>
                  <a:pt x="9" y="105"/>
                </a:lnTo>
                <a:lnTo>
                  <a:pt x="9" y="96"/>
                </a:lnTo>
                <a:lnTo>
                  <a:pt x="13" y="86"/>
                </a:lnTo>
                <a:lnTo>
                  <a:pt x="13" y="77"/>
                </a:lnTo>
                <a:lnTo>
                  <a:pt x="13" y="67"/>
                </a:lnTo>
                <a:lnTo>
                  <a:pt x="13" y="58"/>
                </a:lnTo>
                <a:lnTo>
                  <a:pt x="13" y="43"/>
                </a:lnTo>
                <a:lnTo>
                  <a:pt x="17" y="34"/>
                </a:lnTo>
                <a:lnTo>
                  <a:pt x="17" y="24"/>
                </a:lnTo>
                <a:lnTo>
                  <a:pt x="13" y="15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365" name="Oval 524"/>
          <p:cNvSpPr>
            <a:spLocks noChangeArrowheads="1"/>
          </p:cNvSpPr>
          <p:nvPr/>
        </p:nvSpPr>
        <p:spPr bwMode="auto">
          <a:xfrm>
            <a:off x="3209925" y="2762250"/>
            <a:ext cx="117475" cy="11588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366" name="Freeform 525"/>
          <p:cNvSpPr>
            <a:spLocks/>
          </p:cNvSpPr>
          <p:nvPr/>
        </p:nvSpPr>
        <p:spPr bwMode="auto">
          <a:xfrm>
            <a:off x="3219450" y="2378075"/>
            <a:ext cx="20638" cy="396875"/>
          </a:xfrm>
          <a:custGeom>
            <a:avLst/>
            <a:gdLst>
              <a:gd name="T0" fmla="*/ 2147483647 w 8"/>
              <a:gd name="T1" fmla="*/ 2147483647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157"/>
                </a:moveTo>
                <a:lnTo>
                  <a:pt x="0" y="143"/>
                </a:lnTo>
                <a:lnTo>
                  <a:pt x="4" y="128"/>
                </a:lnTo>
                <a:lnTo>
                  <a:pt x="8" y="119"/>
                </a:lnTo>
                <a:lnTo>
                  <a:pt x="4" y="109"/>
                </a:lnTo>
                <a:lnTo>
                  <a:pt x="0" y="100"/>
                </a:lnTo>
                <a:lnTo>
                  <a:pt x="4" y="90"/>
                </a:lnTo>
                <a:lnTo>
                  <a:pt x="8" y="81"/>
                </a:lnTo>
                <a:lnTo>
                  <a:pt x="8" y="66"/>
                </a:lnTo>
                <a:lnTo>
                  <a:pt x="4" y="52"/>
                </a:lnTo>
                <a:lnTo>
                  <a:pt x="4" y="43"/>
                </a:lnTo>
                <a:lnTo>
                  <a:pt x="8" y="33"/>
                </a:lnTo>
                <a:lnTo>
                  <a:pt x="8" y="24"/>
                </a:lnTo>
                <a:lnTo>
                  <a:pt x="8" y="14"/>
                </a:lnTo>
                <a:lnTo>
                  <a:pt x="8" y="5"/>
                </a:lnTo>
                <a:lnTo>
                  <a:pt x="0" y="5"/>
                </a:lnTo>
                <a:lnTo>
                  <a:pt x="8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367" name="Freeform 526"/>
          <p:cNvSpPr>
            <a:spLocks/>
          </p:cNvSpPr>
          <p:nvPr/>
        </p:nvSpPr>
        <p:spPr bwMode="auto">
          <a:xfrm>
            <a:off x="3297238" y="2339975"/>
            <a:ext cx="42862" cy="422275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4"/>
                </a:lnTo>
                <a:lnTo>
                  <a:pt x="8" y="129"/>
                </a:lnTo>
                <a:lnTo>
                  <a:pt x="13" y="120"/>
                </a:lnTo>
                <a:lnTo>
                  <a:pt x="8" y="105"/>
                </a:lnTo>
                <a:lnTo>
                  <a:pt x="8" y="96"/>
                </a:lnTo>
                <a:lnTo>
                  <a:pt x="13" y="86"/>
                </a:lnTo>
                <a:lnTo>
                  <a:pt x="13" y="77"/>
                </a:lnTo>
                <a:lnTo>
                  <a:pt x="13" y="67"/>
                </a:lnTo>
                <a:lnTo>
                  <a:pt x="13" y="58"/>
                </a:lnTo>
                <a:lnTo>
                  <a:pt x="13" y="43"/>
                </a:lnTo>
                <a:lnTo>
                  <a:pt x="17" y="34"/>
                </a:lnTo>
                <a:lnTo>
                  <a:pt x="17" y="24"/>
                </a:lnTo>
                <a:lnTo>
                  <a:pt x="13" y="15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368" name="Oval 527"/>
          <p:cNvSpPr>
            <a:spLocks noChangeArrowheads="1"/>
          </p:cNvSpPr>
          <p:nvPr/>
        </p:nvSpPr>
        <p:spPr bwMode="auto">
          <a:xfrm>
            <a:off x="3638550" y="2749550"/>
            <a:ext cx="119063" cy="11588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369" name="Freeform 528"/>
          <p:cNvSpPr>
            <a:spLocks/>
          </p:cNvSpPr>
          <p:nvPr/>
        </p:nvSpPr>
        <p:spPr bwMode="auto">
          <a:xfrm>
            <a:off x="3649663" y="2362200"/>
            <a:ext cx="20637" cy="398463"/>
          </a:xfrm>
          <a:custGeom>
            <a:avLst/>
            <a:gdLst>
              <a:gd name="T0" fmla="*/ 2147483647 w 8"/>
              <a:gd name="T1" fmla="*/ 2147483647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157"/>
                </a:moveTo>
                <a:lnTo>
                  <a:pt x="0" y="143"/>
                </a:lnTo>
                <a:lnTo>
                  <a:pt x="4" y="129"/>
                </a:lnTo>
                <a:lnTo>
                  <a:pt x="8" y="119"/>
                </a:lnTo>
                <a:lnTo>
                  <a:pt x="4" y="110"/>
                </a:lnTo>
                <a:lnTo>
                  <a:pt x="0" y="100"/>
                </a:lnTo>
                <a:lnTo>
                  <a:pt x="4" y="91"/>
                </a:lnTo>
                <a:lnTo>
                  <a:pt x="8" y="81"/>
                </a:lnTo>
                <a:lnTo>
                  <a:pt x="8" y="67"/>
                </a:lnTo>
                <a:lnTo>
                  <a:pt x="4" y="53"/>
                </a:lnTo>
                <a:lnTo>
                  <a:pt x="4" y="43"/>
                </a:lnTo>
                <a:lnTo>
                  <a:pt x="8" y="34"/>
                </a:lnTo>
                <a:lnTo>
                  <a:pt x="8" y="24"/>
                </a:lnTo>
                <a:lnTo>
                  <a:pt x="8" y="15"/>
                </a:lnTo>
                <a:lnTo>
                  <a:pt x="8" y="5"/>
                </a:lnTo>
                <a:lnTo>
                  <a:pt x="0" y="5"/>
                </a:lnTo>
                <a:lnTo>
                  <a:pt x="8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370" name="Freeform 529"/>
          <p:cNvSpPr>
            <a:spLocks/>
          </p:cNvSpPr>
          <p:nvPr/>
        </p:nvSpPr>
        <p:spPr bwMode="auto">
          <a:xfrm>
            <a:off x="3725863" y="2327275"/>
            <a:ext cx="44450" cy="422275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3"/>
                </a:lnTo>
                <a:lnTo>
                  <a:pt x="8" y="129"/>
                </a:lnTo>
                <a:lnTo>
                  <a:pt x="12" y="119"/>
                </a:lnTo>
                <a:lnTo>
                  <a:pt x="8" y="105"/>
                </a:lnTo>
                <a:lnTo>
                  <a:pt x="8" y="95"/>
                </a:lnTo>
                <a:lnTo>
                  <a:pt x="12" y="86"/>
                </a:lnTo>
                <a:lnTo>
                  <a:pt x="12" y="76"/>
                </a:lnTo>
                <a:lnTo>
                  <a:pt x="12" y="67"/>
                </a:lnTo>
                <a:lnTo>
                  <a:pt x="12" y="57"/>
                </a:lnTo>
                <a:lnTo>
                  <a:pt x="12" y="43"/>
                </a:lnTo>
                <a:lnTo>
                  <a:pt x="17" y="33"/>
                </a:lnTo>
                <a:lnTo>
                  <a:pt x="17" y="24"/>
                </a:lnTo>
                <a:lnTo>
                  <a:pt x="12" y="14"/>
                </a:lnTo>
                <a:lnTo>
                  <a:pt x="12" y="5"/>
                </a:lnTo>
                <a:lnTo>
                  <a:pt x="12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371" name="Oval 530"/>
          <p:cNvSpPr>
            <a:spLocks noChangeArrowheads="1"/>
          </p:cNvSpPr>
          <p:nvPr/>
        </p:nvSpPr>
        <p:spPr bwMode="auto">
          <a:xfrm>
            <a:off x="3495675" y="2749550"/>
            <a:ext cx="117475" cy="11588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372" name="Freeform 531"/>
          <p:cNvSpPr>
            <a:spLocks/>
          </p:cNvSpPr>
          <p:nvPr/>
        </p:nvSpPr>
        <p:spPr bwMode="auto">
          <a:xfrm>
            <a:off x="3505200" y="2362200"/>
            <a:ext cx="23813" cy="398463"/>
          </a:xfrm>
          <a:custGeom>
            <a:avLst/>
            <a:gdLst>
              <a:gd name="T0" fmla="*/ 2147483647 w 9"/>
              <a:gd name="T1" fmla="*/ 2147483647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5" y="157"/>
                </a:moveTo>
                <a:lnTo>
                  <a:pt x="0" y="143"/>
                </a:lnTo>
                <a:lnTo>
                  <a:pt x="5" y="129"/>
                </a:lnTo>
                <a:lnTo>
                  <a:pt x="9" y="119"/>
                </a:lnTo>
                <a:lnTo>
                  <a:pt x="5" y="110"/>
                </a:lnTo>
                <a:lnTo>
                  <a:pt x="0" y="100"/>
                </a:lnTo>
                <a:lnTo>
                  <a:pt x="5" y="91"/>
                </a:lnTo>
                <a:lnTo>
                  <a:pt x="9" y="81"/>
                </a:lnTo>
                <a:lnTo>
                  <a:pt x="9" y="67"/>
                </a:lnTo>
                <a:lnTo>
                  <a:pt x="5" y="53"/>
                </a:lnTo>
                <a:lnTo>
                  <a:pt x="5" y="43"/>
                </a:lnTo>
                <a:lnTo>
                  <a:pt x="9" y="34"/>
                </a:lnTo>
                <a:lnTo>
                  <a:pt x="9" y="24"/>
                </a:lnTo>
                <a:lnTo>
                  <a:pt x="9" y="15"/>
                </a:lnTo>
                <a:lnTo>
                  <a:pt x="9" y="5"/>
                </a:lnTo>
                <a:lnTo>
                  <a:pt x="0" y="5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373" name="Freeform 532"/>
          <p:cNvSpPr>
            <a:spLocks/>
          </p:cNvSpPr>
          <p:nvPr/>
        </p:nvSpPr>
        <p:spPr bwMode="auto">
          <a:xfrm>
            <a:off x="3582988" y="2327275"/>
            <a:ext cx="42862" cy="422275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3"/>
                </a:lnTo>
                <a:lnTo>
                  <a:pt x="9" y="129"/>
                </a:lnTo>
                <a:lnTo>
                  <a:pt x="13" y="119"/>
                </a:lnTo>
                <a:lnTo>
                  <a:pt x="9" y="105"/>
                </a:lnTo>
                <a:lnTo>
                  <a:pt x="9" y="95"/>
                </a:lnTo>
                <a:lnTo>
                  <a:pt x="13" y="86"/>
                </a:lnTo>
                <a:lnTo>
                  <a:pt x="13" y="76"/>
                </a:lnTo>
                <a:lnTo>
                  <a:pt x="13" y="67"/>
                </a:lnTo>
                <a:lnTo>
                  <a:pt x="13" y="57"/>
                </a:lnTo>
                <a:lnTo>
                  <a:pt x="13" y="43"/>
                </a:lnTo>
                <a:lnTo>
                  <a:pt x="17" y="33"/>
                </a:lnTo>
                <a:lnTo>
                  <a:pt x="17" y="24"/>
                </a:lnTo>
                <a:lnTo>
                  <a:pt x="13" y="14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374" name="Oval 533"/>
          <p:cNvSpPr>
            <a:spLocks noChangeArrowheads="1"/>
          </p:cNvSpPr>
          <p:nvPr/>
        </p:nvSpPr>
        <p:spPr bwMode="auto">
          <a:xfrm>
            <a:off x="3783013" y="2740025"/>
            <a:ext cx="119062" cy="11588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375" name="Freeform 534"/>
          <p:cNvSpPr>
            <a:spLocks/>
          </p:cNvSpPr>
          <p:nvPr/>
        </p:nvSpPr>
        <p:spPr bwMode="auto">
          <a:xfrm>
            <a:off x="3792538" y="2352675"/>
            <a:ext cx="20637" cy="396875"/>
          </a:xfrm>
          <a:custGeom>
            <a:avLst/>
            <a:gdLst>
              <a:gd name="T0" fmla="*/ 2147483647 w 8"/>
              <a:gd name="T1" fmla="*/ 2147483647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157"/>
                </a:moveTo>
                <a:lnTo>
                  <a:pt x="0" y="143"/>
                </a:lnTo>
                <a:lnTo>
                  <a:pt x="4" y="129"/>
                </a:lnTo>
                <a:lnTo>
                  <a:pt x="8" y="119"/>
                </a:lnTo>
                <a:lnTo>
                  <a:pt x="4" y="110"/>
                </a:lnTo>
                <a:lnTo>
                  <a:pt x="0" y="100"/>
                </a:lnTo>
                <a:lnTo>
                  <a:pt x="4" y="91"/>
                </a:lnTo>
                <a:lnTo>
                  <a:pt x="8" y="81"/>
                </a:lnTo>
                <a:lnTo>
                  <a:pt x="8" y="67"/>
                </a:lnTo>
                <a:lnTo>
                  <a:pt x="4" y="53"/>
                </a:lnTo>
                <a:lnTo>
                  <a:pt x="4" y="43"/>
                </a:lnTo>
                <a:lnTo>
                  <a:pt x="8" y="34"/>
                </a:lnTo>
                <a:lnTo>
                  <a:pt x="8" y="24"/>
                </a:lnTo>
                <a:lnTo>
                  <a:pt x="8" y="15"/>
                </a:lnTo>
                <a:lnTo>
                  <a:pt x="8" y="5"/>
                </a:lnTo>
                <a:lnTo>
                  <a:pt x="0" y="5"/>
                </a:lnTo>
                <a:lnTo>
                  <a:pt x="8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376" name="Freeform 535"/>
          <p:cNvSpPr>
            <a:spLocks/>
          </p:cNvSpPr>
          <p:nvPr/>
        </p:nvSpPr>
        <p:spPr bwMode="auto">
          <a:xfrm>
            <a:off x="3870325" y="2316163"/>
            <a:ext cx="44450" cy="423862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3"/>
                </a:lnTo>
                <a:lnTo>
                  <a:pt x="8" y="129"/>
                </a:lnTo>
                <a:lnTo>
                  <a:pt x="13" y="119"/>
                </a:lnTo>
                <a:lnTo>
                  <a:pt x="8" y="105"/>
                </a:lnTo>
                <a:lnTo>
                  <a:pt x="8" y="95"/>
                </a:lnTo>
                <a:lnTo>
                  <a:pt x="13" y="86"/>
                </a:lnTo>
                <a:lnTo>
                  <a:pt x="13" y="76"/>
                </a:lnTo>
                <a:lnTo>
                  <a:pt x="13" y="67"/>
                </a:lnTo>
                <a:lnTo>
                  <a:pt x="13" y="57"/>
                </a:lnTo>
                <a:lnTo>
                  <a:pt x="13" y="43"/>
                </a:lnTo>
                <a:lnTo>
                  <a:pt x="17" y="33"/>
                </a:lnTo>
                <a:lnTo>
                  <a:pt x="17" y="24"/>
                </a:lnTo>
                <a:lnTo>
                  <a:pt x="13" y="14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377" name="Line 549"/>
          <p:cNvSpPr>
            <a:spLocks noChangeShapeType="1"/>
          </p:cNvSpPr>
          <p:nvPr/>
        </p:nvSpPr>
        <p:spPr bwMode="auto">
          <a:xfrm flipV="1">
            <a:off x="1247775" y="1638300"/>
            <a:ext cx="1588" cy="428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378" name="Line 550"/>
          <p:cNvSpPr>
            <a:spLocks noChangeShapeType="1"/>
          </p:cNvSpPr>
          <p:nvPr/>
        </p:nvSpPr>
        <p:spPr bwMode="auto">
          <a:xfrm flipH="1" flipV="1">
            <a:off x="1187450" y="1608138"/>
            <a:ext cx="60325" cy="301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379" name="Line 551"/>
          <p:cNvSpPr>
            <a:spLocks noChangeShapeType="1"/>
          </p:cNvSpPr>
          <p:nvPr/>
        </p:nvSpPr>
        <p:spPr bwMode="auto">
          <a:xfrm flipV="1">
            <a:off x="1257300" y="1600200"/>
            <a:ext cx="36513" cy="50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380" name="Line 552"/>
          <p:cNvSpPr>
            <a:spLocks noChangeShapeType="1"/>
          </p:cNvSpPr>
          <p:nvPr/>
        </p:nvSpPr>
        <p:spPr bwMode="auto">
          <a:xfrm flipH="1" flipV="1">
            <a:off x="1298575" y="1214438"/>
            <a:ext cx="23813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381" name="Line 553"/>
          <p:cNvSpPr>
            <a:spLocks noChangeShapeType="1"/>
          </p:cNvSpPr>
          <p:nvPr/>
        </p:nvSpPr>
        <p:spPr bwMode="auto">
          <a:xfrm flipV="1">
            <a:off x="1322388" y="1230313"/>
            <a:ext cx="58737" cy="301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382" name="Line 554"/>
          <p:cNvSpPr>
            <a:spLocks noChangeShapeType="1"/>
          </p:cNvSpPr>
          <p:nvPr/>
        </p:nvSpPr>
        <p:spPr bwMode="auto">
          <a:xfrm flipV="1">
            <a:off x="1119188" y="1697038"/>
            <a:ext cx="1587" cy="444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383" name="Line 555"/>
          <p:cNvSpPr>
            <a:spLocks noChangeShapeType="1"/>
          </p:cNvSpPr>
          <p:nvPr/>
        </p:nvSpPr>
        <p:spPr bwMode="auto">
          <a:xfrm flipV="1">
            <a:off x="1119188" y="1668463"/>
            <a:ext cx="58737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384" name="Line 556"/>
          <p:cNvSpPr>
            <a:spLocks noChangeShapeType="1"/>
          </p:cNvSpPr>
          <p:nvPr/>
        </p:nvSpPr>
        <p:spPr bwMode="auto">
          <a:xfrm flipH="1" flipV="1">
            <a:off x="1074738" y="1658938"/>
            <a:ext cx="36512" cy="523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385" name="Line 557"/>
          <p:cNvSpPr>
            <a:spLocks noChangeShapeType="1"/>
          </p:cNvSpPr>
          <p:nvPr/>
        </p:nvSpPr>
        <p:spPr bwMode="auto">
          <a:xfrm flipV="1">
            <a:off x="1074738" y="1622425"/>
            <a:ext cx="20637" cy="365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386" name="Line 558"/>
          <p:cNvSpPr>
            <a:spLocks noChangeShapeType="1"/>
          </p:cNvSpPr>
          <p:nvPr/>
        </p:nvSpPr>
        <p:spPr bwMode="auto">
          <a:xfrm flipH="1" flipV="1">
            <a:off x="1012825" y="1638300"/>
            <a:ext cx="61913" cy="301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387" name="Freeform 559"/>
          <p:cNvSpPr>
            <a:spLocks/>
          </p:cNvSpPr>
          <p:nvPr/>
        </p:nvSpPr>
        <p:spPr bwMode="auto">
          <a:xfrm>
            <a:off x="1157288" y="1901825"/>
            <a:ext cx="323850" cy="328613"/>
          </a:xfrm>
          <a:custGeom>
            <a:avLst/>
            <a:gdLst>
              <a:gd name="T0" fmla="*/ 0 w 126"/>
              <a:gd name="T1" fmla="*/ 2147483647 h 130"/>
              <a:gd name="T2" fmla="*/ 0 w 126"/>
              <a:gd name="T3" fmla="*/ 2147483647 h 130"/>
              <a:gd name="T4" fmla="*/ 0 w 126"/>
              <a:gd name="T5" fmla="*/ 2147483647 h 130"/>
              <a:gd name="T6" fmla="*/ 2147483647 w 126"/>
              <a:gd name="T7" fmla="*/ 2147483647 h 130"/>
              <a:gd name="T8" fmla="*/ 2147483647 w 126"/>
              <a:gd name="T9" fmla="*/ 2147483647 h 130"/>
              <a:gd name="T10" fmla="*/ 2147483647 w 126"/>
              <a:gd name="T11" fmla="*/ 2147483647 h 130"/>
              <a:gd name="T12" fmla="*/ 2147483647 w 126"/>
              <a:gd name="T13" fmla="*/ 2147483647 h 130"/>
              <a:gd name="T14" fmla="*/ 2147483647 w 126"/>
              <a:gd name="T15" fmla="*/ 2147483647 h 130"/>
              <a:gd name="T16" fmla="*/ 0 w 126"/>
              <a:gd name="T17" fmla="*/ 2147483647 h 130"/>
              <a:gd name="T18" fmla="*/ 0 w 126"/>
              <a:gd name="T19" fmla="*/ 2147483647 h 130"/>
              <a:gd name="T20" fmla="*/ 0 w 126"/>
              <a:gd name="T21" fmla="*/ 2147483647 h 130"/>
              <a:gd name="T22" fmla="*/ 0 w 126"/>
              <a:gd name="T23" fmla="*/ 2147483647 h 130"/>
              <a:gd name="T24" fmla="*/ 0 w 126"/>
              <a:gd name="T25" fmla="*/ 2147483647 h 130"/>
              <a:gd name="T26" fmla="*/ 0 w 126"/>
              <a:gd name="T27" fmla="*/ 2147483647 h 130"/>
              <a:gd name="T28" fmla="*/ 2147483647 w 126"/>
              <a:gd name="T29" fmla="*/ 2147483647 h 130"/>
              <a:gd name="T30" fmla="*/ 2147483647 w 126"/>
              <a:gd name="T31" fmla="*/ 2147483647 h 130"/>
              <a:gd name="T32" fmla="*/ 2147483647 w 126"/>
              <a:gd name="T33" fmla="*/ 2147483647 h 130"/>
              <a:gd name="T34" fmla="*/ 2147483647 w 126"/>
              <a:gd name="T35" fmla="*/ 2147483647 h 130"/>
              <a:gd name="T36" fmla="*/ 2147483647 w 126"/>
              <a:gd name="T37" fmla="*/ 2147483647 h 130"/>
              <a:gd name="T38" fmla="*/ 2147483647 w 126"/>
              <a:gd name="T39" fmla="*/ 2147483647 h 130"/>
              <a:gd name="T40" fmla="*/ 2147483647 w 126"/>
              <a:gd name="T41" fmla="*/ 2147483647 h 130"/>
              <a:gd name="T42" fmla="*/ 2147483647 w 126"/>
              <a:gd name="T43" fmla="*/ 2147483647 h 130"/>
              <a:gd name="T44" fmla="*/ 2147483647 w 126"/>
              <a:gd name="T45" fmla="*/ 2147483647 h 130"/>
              <a:gd name="T46" fmla="*/ 2147483647 w 126"/>
              <a:gd name="T47" fmla="*/ 2147483647 h 130"/>
              <a:gd name="T48" fmla="*/ 2147483647 w 126"/>
              <a:gd name="T49" fmla="*/ 0 h 130"/>
              <a:gd name="T50" fmla="*/ 2147483647 w 126"/>
              <a:gd name="T51" fmla="*/ 2147483647 h 130"/>
              <a:gd name="T52" fmla="*/ 2147483647 w 126"/>
              <a:gd name="T53" fmla="*/ 2147483647 h 130"/>
              <a:gd name="T54" fmla="*/ 2147483647 w 126"/>
              <a:gd name="T55" fmla="*/ 2147483647 h 130"/>
              <a:gd name="T56" fmla="*/ 2147483647 w 126"/>
              <a:gd name="T57" fmla="*/ 2147483647 h 130"/>
              <a:gd name="T58" fmla="*/ 2147483647 w 126"/>
              <a:gd name="T59" fmla="*/ 2147483647 h 130"/>
              <a:gd name="T60" fmla="*/ 2147483647 w 126"/>
              <a:gd name="T61" fmla="*/ 2147483647 h 130"/>
              <a:gd name="T62" fmla="*/ 2147483647 w 126"/>
              <a:gd name="T63" fmla="*/ 2147483647 h 130"/>
              <a:gd name="T64" fmla="*/ 2147483647 w 126"/>
              <a:gd name="T65" fmla="*/ 2147483647 h 130"/>
              <a:gd name="T66" fmla="*/ 2147483647 w 126"/>
              <a:gd name="T67" fmla="*/ 2147483647 h 130"/>
              <a:gd name="T68" fmla="*/ 2147483647 w 126"/>
              <a:gd name="T69" fmla="*/ 2147483647 h 130"/>
              <a:gd name="T70" fmla="*/ 2147483647 w 126"/>
              <a:gd name="T71" fmla="*/ 2147483647 h 130"/>
              <a:gd name="T72" fmla="*/ 2147483647 w 126"/>
              <a:gd name="T73" fmla="*/ 2147483647 h 130"/>
              <a:gd name="T74" fmla="*/ 2147483647 w 126"/>
              <a:gd name="T75" fmla="*/ 2147483647 h 130"/>
              <a:gd name="T76" fmla="*/ 2147483647 w 126"/>
              <a:gd name="T77" fmla="*/ 2147483647 h 130"/>
              <a:gd name="T78" fmla="*/ 2147483647 w 126"/>
              <a:gd name="T79" fmla="*/ 2147483647 h 130"/>
              <a:gd name="T80" fmla="*/ 2147483647 w 126"/>
              <a:gd name="T81" fmla="*/ 2147483647 h 130"/>
              <a:gd name="T82" fmla="*/ 2147483647 w 126"/>
              <a:gd name="T83" fmla="*/ 2147483647 h 130"/>
              <a:gd name="T84" fmla="*/ 2147483647 w 126"/>
              <a:gd name="T85" fmla="*/ 2147483647 h 130"/>
              <a:gd name="T86" fmla="*/ 2147483647 w 126"/>
              <a:gd name="T87" fmla="*/ 2147483647 h 130"/>
              <a:gd name="T88" fmla="*/ 2147483647 w 126"/>
              <a:gd name="T89" fmla="*/ 2147483647 h 130"/>
              <a:gd name="T90" fmla="*/ 2147483647 w 126"/>
              <a:gd name="T91" fmla="*/ 2147483647 h 130"/>
              <a:gd name="T92" fmla="*/ 2147483647 w 126"/>
              <a:gd name="T93" fmla="*/ 2147483647 h 130"/>
              <a:gd name="T94" fmla="*/ 2147483647 w 126"/>
              <a:gd name="T95" fmla="*/ 2147483647 h 130"/>
              <a:gd name="T96" fmla="*/ 2147483647 w 126"/>
              <a:gd name="T97" fmla="*/ 2147483647 h 130"/>
              <a:gd name="T98" fmla="*/ 2147483647 w 126"/>
              <a:gd name="T99" fmla="*/ 2147483647 h 130"/>
              <a:gd name="T100" fmla="*/ 2147483647 w 126"/>
              <a:gd name="T101" fmla="*/ 2147483647 h 130"/>
              <a:gd name="T102" fmla="*/ 0 w 126"/>
              <a:gd name="T103" fmla="*/ 2147483647 h 130"/>
              <a:gd name="T104" fmla="*/ 0 w 126"/>
              <a:gd name="T105" fmla="*/ 2147483647 h 13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26"/>
              <a:gd name="T160" fmla="*/ 0 h 130"/>
              <a:gd name="T161" fmla="*/ 126 w 126"/>
              <a:gd name="T162" fmla="*/ 130 h 130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26" h="130">
                <a:moveTo>
                  <a:pt x="0" y="116"/>
                </a:moveTo>
                <a:lnTo>
                  <a:pt x="0" y="112"/>
                </a:lnTo>
                <a:lnTo>
                  <a:pt x="0" y="101"/>
                </a:lnTo>
                <a:lnTo>
                  <a:pt x="1" y="95"/>
                </a:lnTo>
                <a:lnTo>
                  <a:pt x="2" y="88"/>
                </a:lnTo>
                <a:lnTo>
                  <a:pt x="1" y="81"/>
                </a:lnTo>
                <a:lnTo>
                  <a:pt x="2" y="75"/>
                </a:lnTo>
                <a:lnTo>
                  <a:pt x="1" y="68"/>
                </a:lnTo>
                <a:lnTo>
                  <a:pt x="0" y="62"/>
                </a:lnTo>
                <a:lnTo>
                  <a:pt x="0" y="54"/>
                </a:lnTo>
                <a:lnTo>
                  <a:pt x="0" y="47"/>
                </a:lnTo>
                <a:lnTo>
                  <a:pt x="0" y="40"/>
                </a:lnTo>
                <a:lnTo>
                  <a:pt x="0" y="33"/>
                </a:lnTo>
                <a:lnTo>
                  <a:pt x="0" y="26"/>
                </a:lnTo>
                <a:lnTo>
                  <a:pt x="6" y="19"/>
                </a:lnTo>
                <a:lnTo>
                  <a:pt x="13" y="12"/>
                </a:lnTo>
                <a:lnTo>
                  <a:pt x="26" y="8"/>
                </a:lnTo>
                <a:lnTo>
                  <a:pt x="39" y="4"/>
                </a:lnTo>
                <a:lnTo>
                  <a:pt x="50" y="4"/>
                </a:lnTo>
                <a:lnTo>
                  <a:pt x="61" y="4"/>
                </a:lnTo>
                <a:lnTo>
                  <a:pt x="72" y="4"/>
                </a:lnTo>
                <a:lnTo>
                  <a:pt x="83" y="6"/>
                </a:lnTo>
                <a:lnTo>
                  <a:pt x="95" y="4"/>
                </a:lnTo>
                <a:lnTo>
                  <a:pt x="105" y="4"/>
                </a:lnTo>
                <a:lnTo>
                  <a:pt x="117" y="0"/>
                </a:lnTo>
                <a:lnTo>
                  <a:pt x="118" y="4"/>
                </a:lnTo>
                <a:lnTo>
                  <a:pt x="122" y="11"/>
                </a:lnTo>
                <a:lnTo>
                  <a:pt x="122" y="16"/>
                </a:lnTo>
                <a:lnTo>
                  <a:pt x="124" y="23"/>
                </a:lnTo>
                <a:lnTo>
                  <a:pt x="124" y="28"/>
                </a:lnTo>
                <a:lnTo>
                  <a:pt x="122" y="35"/>
                </a:lnTo>
                <a:lnTo>
                  <a:pt x="122" y="40"/>
                </a:lnTo>
                <a:lnTo>
                  <a:pt x="122" y="49"/>
                </a:lnTo>
                <a:lnTo>
                  <a:pt x="126" y="59"/>
                </a:lnTo>
                <a:lnTo>
                  <a:pt x="125" y="66"/>
                </a:lnTo>
                <a:lnTo>
                  <a:pt x="122" y="73"/>
                </a:lnTo>
                <a:lnTo>
                  <a:pt x="111" y="76"/>
                </a:lnTo>
                <a:lnTo>
                  <a:pt x="100" y="76"/>
                </a:lnTo>
                <a:lnTo>
                  <a:pt x="89" y="83"/>
                </a:lnTo>
                <a:lnTo>
                  <a:pt x="83" y="90"/>
                </a:lnTo>
                <a:lnTo>
                  <a:pt x="82" y="96"/>
                </a:lnTo>
                <a:lnTo>
                  <a:pt x="84" y="104"/>
                </a:lnTo>
                <a:lnTo>
                  <a:pt x="82" y="114"/>
                </a:lnTo>
                <a:lnTo>
                  <a:pt x="78" y="123"/>
                </a:lnTo>
                <a:lnTo>
                  <a:pt x="72" y="127"/>
                </a:lnTo>
                <a:lnTo>
                  <a:pt x="61" y="130"/>
                </a:lnTo>
                <a:lnTo>
                  <a:pt x="50" y="130"/>
                </a:lnTo>
                <a:lnTo>
                  <a:pt x="39" y="130"/>
                </a:lnTo>
                <a:lnTo>
                  <a:pt x="28" y="130"/>
                </a:lnTo>
                <a:lnTo>
                  <a:pt x="17" y="127"/>
                </a:lnTo>
                <a:lnTo>
                  <a:pt x="5" y="125"/>
                </a:lnTo>
                <a:lnTo>
                  <a:pt x="0" y="125"/>
                </a:lnTo>
                <a:lnTo>
                  <a:pt x="0" y="116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388" name="Rectangle 561"/>
          <p:cNvSpPr>
            <a:spLocks noChangeArrowheads="1"/>
          </p:cNvSpPr>
          <p:nvPr/>
        </p:nvSpPr>
        <p:spPr bwMode="auto">
          <a:xfrm>
            <a:off x="1179513" y="2414588"/>
            <a:ext cx="1460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it-IT" sz="1600" b="1">
                <a:solidFill>
                  <a:srgbClr val="FFFFFF"/>
                </a:solidFill>
                <a:latin typeface="Arial" charset="0"/>
              </a:rPr>
              <a:t>R</a:t>
            </a:r>
            <a:endParaRPr lang="it-IT" sz="1600"/>
          </a:p>
        </p:txBody>
      </p:sp>
      <p:grpSp>
        <p:nvGrpSpPr>
          <p:cNvPr id="25" name="Group 710"/>
          <p:cNvGrpSpPr>
            <a:grpSpLocks/>
          </p:cNvGrpSpPr>
          <p:nvPr/>
        </p:nvGrpSpPr>
        <p:grpSpPr bwMode="auto">
          <a:xfrm>
            <a:off x="936625" y="3148013"/>
            <a:ext cx="725488" cy="523875"/>
            <a:chOff x="655" y="2577"/>
            <a:chExt cx="457" cy="330"/>
          </a:xfrm>
        </p:grpSpPr>
        <p:sp>
          <p:nvSpPr>
            <p:cNvPr id="8612" name="Freeform 404"/>
            <p:cNvSpPr>
              <a:spLocks/>
            </p:cNvSpPr>
            <p:nvPr/>
          </p:nvSpPr>
          <p:spPr bwMode="auto">
            <a:xfrm>
              <a:off x="655" y="2578"/>
              <a:ext cx="457" cy="329"/>
            </a:xfrm>
            <a:custGeom>
              <a:avLst/>
              <a:gdLst>
                <a:gd name="T0" fmla="*/ 502 w 282"/>
                <a:gd name="T1" fmla="*/ 1964 h 206"/>
                <a:gd name="T2" fmla="*/ 267 w 282"/>
                <a:gd name="T3" fmla="*/ 1789 h 206"/>
                <a:gd name="T4" fmla="*/ 165 w 282"/>
                <a:gd name="T5" fmla="*/ 1611 h 206"/>
                <a:gd name="T6" fmla="*/ 0 w 282"/>
                <a:gd name="T7" fmla="*/ 1405 h 206"/>
                <a:gd name="T8" fmla="*/ 0 w 282"/>
                <a:gd name="T9" fmla="*/ 1167 h 206"/>
                <a:gd name="T10" fmla="*/ 0 w 282"/>
                <a:gd name="T11" fmla="*/ 957 h 206"/>
                <a:gd name="T12" fmla="*/ 0 w 282"/>
                <a:gd name="T13" fmla="*/ 731 h 206"/>
                <a:gd name="T14" fmla="*/ 42 w 282"/>
                <a:gd name="T15" fmla="*/ 521 h 206"/>
                <a:gd name="T16" fmla="*/ 220 w 282"/>
                <a:gd name="T17" fmla="*/ 350 h 206"/>
                <a:gd name="T18" fmla="*/ 378 w 282"/>
                <a:gd name="T19" fmla="*/ 219 h 206"/>
                <a:gd name="T20" fmla="*/ 613 w 282"/>
                <a:gd name="T21" fmla="*/ 123 h 206"/>
                <a:gd name="T22" fmla="*/ 898 w 282"/>
                <a:gd name="T23" fmla="*/ 42 h 206"/>
                <a:gd name="T24" fmla="*/ 1118 w 282"/>
                <a:gd name="T25" fmla="*/ 42 h 206"/>
                <a:gd name="T26" fmla="*/ 1337 w 282"/>
                <a:gd name="T27" fmla="*/ 0 h 206"/>
                <a:gd name="T28" fmla="*/ 1679 w 282"/>
                <a:gd name="T29" fmla="*/ 0 h 206"/>
                <a:gd name="T30" fmla="*/ 1967 w 282"/>
                <a:gd name="T31" fmla="*/ 0 h 206"/>
                <a:gd name="T32" fmla="*/ 2248 w 282"/>
                <a:gd name="T33" fmla="*/ 42 h 206"/>
                <a:gd name="T34" fmla="*/ 2468 w 282"/>
                <a:gd name="T35" fmla="*/ 176 h 206"/>
                <a:gd name="T36" fmla="*/ 2697 w 282"/>
                <a:gd name="T37" fmla="*/ 260 h 206"/>
                <a:gd name="T38" fmla="*/ 2933 w 282"/>
                <a:gd name="T39" fmla="*/ 436 h 206"/>
                <a:gd name="T40" fmla="*/ 3043 w 282"/>
                <a:gd name="T41" fmla="*/ 612 h 206"/>
                <a:gd name="T42" fmla="*/ 3154 w 282"/>
                <a:gd name="T43" fmla="*/ 832 h 206"/>
                <a:gd name="T44" fmla="*/ 3154 w 282"/>
                <a:gd name="T45" fmla="*/ 1043 h 206"/>
                <a:gd name="T46" fmla="*/ 3154 w 282"/>
                <a:gd name="T47" fmla="*/ 1222 h 206"/>
                <a:gd name="T48" fmla="*/ 3099 w 282"/>
                <a:gd name="T49" fmla="*/ 1431 h 206"/>
                <a:gd name="T50" fmla="*/ 2988 w 282"/>
                <a:gd name="T51" fmla="*/ 1653 h 206"/>
                <a:gd name="T52" fmla="*/ 2933 w 282"/>
                <a:gd name="T53" fmla="*/ 1883 h 206"/>
                <a:gd name="T54" fmla="*/ 2697 w 282"/>
                <a:gd name="T55" fmla="*/ 2004 h 206"/>
                <a:gd name="T56" fmla="*/ 2468 w 282"/>
                <a:gd name="T57" fmla="*/ 2137 h 206"/>
                <a:gd name="T58" fmla="*/ 2248 w 282"/>
                <a:gd name="T59" fmla="*/ 2137 h 206"/>
                <a:gd name="T60" fmla="*/ 2201 w 282"/>
                <a:gd name="T61" fmla="*/ 1985 h 206"/>
                <a:gd name="T62" fmla="*/ 2138 w 282"/>
                <a:gd name="T63" fmla="*/ 1808 h 206"/>
                <a:gd name="T64" fmla="*/ 2303 w 282"/>
                <a:gd name="T65" fmla="*/ 1589 h 206"/>
                <a:gd name="T66" fmla="*/ 2489 w 282"/>
                <a:gd name="T67" fmla="*/ 1298 h 206"/>
                <a:gd name="T68" fmla="*/ 2345 w 282"/>
                <a:gd name="T69" fmla="*/ 906 h 206"/>
                <a:gd name="T70" fmla="*/ 2078 w 282"/>
                <a:gd name="T71" fmla="*/ 819 h 206"/>
                <a:gd name="T72" fmla="*/ 1967 w 282"/>
                <a:gd name="T73" fmla="*/ 832 h 206"/>
                <a:gd name="T74" fmla="*/ 1734 w 282"/>
                <a:gd name="T75" fmla="*/ 832 h 206"/>
                <a:gd name="T76" fmla="*/ 1520 w 282"/>
                <a:gd name="T77" fmla="*/ 832 h 206"/>
                <a:gd name="T78" fmla="*/ 1227 w 282"/>
                <a:gd name="T79" fmla="*/ 832 h 206"/>
                <a:gd name="T80" fmla="*/ 1008 w 282"/>
                <a:gd name="T81" fmla="*/ 915 h 206"/>
                <a:gd name="T82" fmla="*/ 809 w 282"/>
                <a:gd name="T83" fmla="*/ 906 h 206"/>
                <a:gd name="T84" fmla="*/ 775 w 282"/>
                <a:gd name="T85" fmla="*/ 1120 h 206"/>
                <a:gd name="T86" fmla="*/ 775 w 282"/>
                <a:gd name="T87" fmla="*/ 1351 h 206"/>
                <a:gd name="T88" fmla="*/ 869 w 282"/>
                <a:gd name="T89" fmla="*/ 1560 h 206"/>
                <a:gd name="T90" fmla="*/ 1063 w 282"/>
                <a:gd name="T91" fmla="*/ 1789 h 206"/>
                <a:gd name="T92" fmla="*/ 1063 w 282"/>
                <a:gd name="T93" fmla="*/ 1964 h 206"/>
                <a:gd name="T94" fmla="*/ 953 w 282"/>
                <a:gd name="T95" fmla="*/ 2137 h 206"/>
                <a:gd name="T96" fmla="*/ 668 w 282"/>
                <a:gd name="T97" fmla="*/ 2137 h 206"/>
                <a:gd name="T98" fmla="*/ 502 w 282"/>
                <a:gd name="T99" fmla="*/ 2047 h 206"/>
                <a:gd name="T100" fmla="*/ 613 w 282"/>
                <a:gd name="T101" fmla="*/ 1964 h 20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82"/>
                <a:gd name="T154" fmla="*/ 0 h 206"/>
                <a:gd name="T155" fmla="*/ 282 w 282"/>
                <a:gd name="T156" fmla="*/ 206 h 20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82" h="206">
                  <a:moveTo>
                    <a:pt x="55" y="189"/>
                  </a:moveTo>
                  <a:lnTo>
                    <a:pt x="45" y="189"/>
                  </a:lnTo>
                  <a:lnTo>
                    <a:pt x="34" y="181"/>
                  </a:lnTo>
                  <a:lnTo>
                    <a:pt x="24" y="172"/>
                  </a:lnTo>
                  <a:lnTo>
                    <a:pt x="20" y="164"/>
                  </a:lnTo>
                  <a:lnTo>
                    <a:pt x="15" y="155"/>
                  </a:lnTo>
                  <a:lnTo>
                    <a:pt x="4" y="142"/>
                  </a:lnTo>
                  <a:lnTo>
                    <a:pt x="0" y="135"/>
                  </a:lnTo>
                  <a:lnTo>
                    <a:pt x="0" y="122"/>
                  </a:lnTo>
                  <a:lnTo>
                    <a:pt x="0" y="113"/>
                  </a:lnTo>
                  <a:lnTo>
                    <a:pt x="0" y="105"/>
                  </a:lnTo>
                  <a:lnTo>
                    <a:pt x="0" y="92"/>
                  </a:lnTo>
                  <a:lnTo>
                    <a:pt x="0" y="80"/>
                  </a:lnTo>
                  <a:lnTo>
                    <a:pt x="0" y="71"/>
                  </a:lnTo>
                  <a:lnTo>
                    <a:pt x="0" y="59"/>
                  </a:lnTo>
                  <a:lnTo>
                    <a:pt x="4" y="50"/>
                  </a:lnTo>
                  <a:lnTo>
                    <a:pt x="9" y="42"/>
                  </a:lnTo>
                  <a:lnTo>
                    <a:pt x="20" y="34"/>
                  </a:lnTo>
                  <a:lnTo>
                    <a:pt x="20" y="25"/>
                  </a:lnTo>
                  <a:lnTo>
                    <a:pt x="34" y="21"/>
                  </a:lnTo>
                  <a:lnTo>
                    <a:pt x="45" y="17"/>
                  </a:lnTo>
                  <a:lnTo>
                    <a:pt x="55" y="12"/>
                  </a:lnTo>
                  <a:lnTo>
                    <a:pt x="66" y="8"/>
                  </a:lnTo>
                  <a:lnTo>
                    <a:pt x="80" y="4"/>
                  </a:lnTo>
                  <a:lnTo>
                    <a:pt x="90" y="4"/>
                  </a:lnTo>
                  <a:lnTo>
                    <a:pt x="100" y="4"/>
                  </a:lnTo>
                  <a:lnTo>
                    <a:pt x="110" y="4"/>
                  </a:lnTo>
                  <a:lnTo>
                    <a:pt x="120" y="0"/>
                  </a:lnTo>
                  <a:lnTo>
                    <a:pt x="136" y="0"/>
                  </a:lnTo>
                  <a:lnTo>
                    <a:pt x="150" y="0"/>
                  </a:lnTo>
                  <a:lnTo>
                    <a:pt x="161" y="0"/>
                  </a:lnTo>
                  <a:lnTo>
                    <a:pt x="176" y="0"/>
                  </a:lnTo>
                  <a:lnTo>
                    <a:pt x="191" y="4"/>
                  </a:lnTo>
                  <a:lnTo>
                    <a:pt x="201" y="4"/>
                  </a:lnTo>
                  <a:lnTo>
                    <a:pt x="211" y="8"/>
                  </a:lnTo>
                  <a:lnTo>
                    <a:pt x="221" y="17"/>
                  </a:lnTo>
                  <a:lnTo>
                    <a:pt x="231" y="21"/>
                  </a:lnTo>
                  <a:lnTo>
                    <a:pt x="241" y="25"/>
                  </a:lnTo>
                  <a:lnTo>
                    <a:pt x="252" y="38"/>
                  </a:lnTo>
                  <a:lnTo>
                    <a:pt x="262" y="42"/>
                  </a:lnTo>
                  <a:lnTo>
                    <a:pt x="262" y="50"/>
                  </a:lnTo>
                  <a:lnTo>
                    <a:pt x="272" y="59"/>
                  </a:lnTo>
                  <a:lnTo>
                    <a:pt x="277" y="67"/>
                  </a:lnTo>
                  <a:lnTo>
                    <a:pt x="282" y="80"/>
                  </a:lnTo>
                  <a:lnTo>
                    <a:pt x="282" y="88"/>
                  </a:lnTo>
                  <a:lnTo>
                    <a:pt x="282" y="100"/>
                  </a:lnTo>
                  <a:lnTo>
                    <a:pt x="282" y="109"/>
                  </a:lnTo>
                  <a:lnTo>
                    <a:pt x="282" y="118"/>
                  </a:lnTo>
                  <a:lnTo>
                    <a:pt x="282" y="130"/>
                  </a:lnTo>
                  <a:lnTo>
                    <a:pt x="277" y="138"/>
                  </a:lnTo>
                  <a:lnTo>
                    <a:pt x="272" y="151"/>
                  </a:lnTo>
                  <a:lnTo>
                    <a:pt x="267" y="159"/>
                  </a:lnTo>
                  <a:lnTo>
                    <a:pt x="262" y="172"/>
                  </a:lnTo>
                  <a:lnTo>
                    <a:pt x="262" y="181"/>
                  </a:lnTo>
                  <a:lnTo>
                    <a:pt x="252" y="189"/>
                  </a:lnTo>
                  <a:lnTo>
                    <a:pt x="241" y="193"/>
                  </a:lnTo>
                  <a:lnTo>
                    <a:pt x="231" y="197"/>
                  </a:lnTo>
                  <a:lnTo>
                    <a:pt x="221" y="206"/>
                  </a:lnTo>
                  <a:lnTo>
                    <a:pt x="211" y="206"/>
                  </a:lnTo>
                  <a:lnTo>
                    <a:pt x="201" y="206"/>
                  </a:lnTo>
                  <a:lnTo>
                    <a:pt x="200" y="200"/>
                  </a:lnTo>
                  <a:lnTo>
                    <a:pt x="197" y="191"/>
                  </a:lnTo>
                  <a:lnTo>
                    <a:pt x="195" y="184"/>
                  </a:lnTo>
                  <a:lnTo>
                    <a:pt x="191" y="174"/>
                  </a:lnTo>
                  <a:lnTo>
                    <a:pt x="189" y="162"/>
                  </a:lnTo>
                  <a:lnTo>
                    <a:pt x="206" y="153"/>
                  </a:lnTo>
                  <a:lnTo>
                    <a:pt x="214" y="134"/>
                  </a:lnTo>
                  <a:lnTo>
                    <a:pt x="223" y="125"/>
                  </a:lnTo>
                  <a:lnTo>
                    <a:pt x="216" y="103"/>
                  </a:lnTo>
                  <a:lnTo>
                    <a:pt x="210" y="87"/>
                  </a:lnTo>
                  <a:lnTo>
                    <a:pt x="195" y="81"/>
                  </a:lnTo>
                  <a:lnTo>
                    <a:pt x="186" y="79"/>
                  </a:lnTo>
                  <a:lnTo>
                    <a:pt x="182" y="80"/>
                  </a:lnTo>
                  <a:lnTo>
                    <a:pt x="176" y="80"/>
                  </a:lnTo>
                  <a:lnTo>
                    <a:pt x="166" y="76"/>
                  </a:lnTo>
                  <a:lnTo>
                    <a:pt x="155" y="80"/>
                  </a:lnTo>
                  <a:lnTo>
                    <a:pt x="145" y="80"/>
                  </a:lnTo>
                  <a:lnTo>
                    <a:pt x="136" y="80"/>
                  </a:lnTo>
                  <a:lnTo>
                    <a:pt x="126" y="80"/>
                  </a:lnTo>
                  <a:lnTo>
                    <a:pt x="110" y="80"/>
                  </a:lnTo>
                  <a:lnTo>
                    <a:pt x="100" y="80"/>
                  </a:lnTo>
                  <a:lnTo>
                    <a:pt x="90" y="88"/>
                  </a:lnTo>
                  <a:lnTo>
                    <a:pt x="80" y="88"/>
                  </a:lnTo>
                  <a:lnTo>
                    <a:pt x="72" y="87"/>
                  </a:lnTo>
                  <a:lnTo>
                    <a:pt x="71" y="96"/>
                  </a:lnTo>
                  <a:lnTo>
                    <a:pt x="69" y="108"/>
                  </a:lnTo>
                  <a:lnTo>
                    <a:pt x="69" y="117"/>
                  </a:lnTo>
                  <a:lnTo>
                    <a:pt x="69" y="130"/>
                  </a:lnTo>
                  <a:lnTo>
                    <a:pt x="73" y="142"/>
                  </a:lnTo>
                  <a:lnTo>
                    <a:pt x="78" y="150"/>
                  </a:lnTo>
                  <a:lnTo>
                    <a:pt x="84" y="165"/>
                  </a:lnTo>
                  <a:lnTo>
                    <a:pt x="95" y="172"/>
                  </a:lnTo>
                  <a:lnTo>
                    <a:pt x="95" y="181"/>
                  </a:lnTo>
                  <a:lnTo>
                    <a:pt x="95" y="189"/>
                  </a:lnTo>
                  <a:lnTo>
                    <a:pt x="90" y="197"/>
                  </a:lnTo>
                  <a:lnTo>
                    <a:pt x="85" y="206"/>
                  </a:lnTo>
                  <a:lnTo>
                    <a:pt x="69" y="206"/>
                  </a:lnTo>
                  <a:lnTo>
                    <a:pt x="60" y="206"/>
                  </a:lnTo>
                  <a:lnTo>
                    <a:pt x="50" y="206"/>
                  </a:lnTo>
                  <a:lnTo>
                    <a:pt x="45" y="197"/>
                  </a:lnTo>
                  <a:lnTo>
                    <a:pt x="40" y="189"/>
                  </a:lnTo>
                  <a:lnTo>
                    <a:pt x="55" y="189"/>
                  </a:lnTo>
                  <a:close/>
                </a:path>
              </a:pathLst>
            </a:custGeom>
            <a:solidFill>
              <a:srgbClr val="00FF00"/>
            </a:solidFill>
            <a:ln w="0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613" name="Rectangle 406"/>
            <p:cNvSpPr>
              <a:spLocks noChangeArrowheads="1"/>
            </p:cNvSpPr>
            <p:nvPr/>
          </p:nvSpPr>
          <p:spPr bwMode="auto">
            <a:xfrm>
              <a:off x="770" y="2722"/>
              <a:ext cx="20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200" b="1">
                  <a:solidFill>
                    <a:srgbClr val="000000"/>
                  </a:solidFill>
                  <a:latin typeface="Arial" charset="0"/>
                </a:rPr>
                <a:t>GDP</a:t>
              </a:r>
              <a:endParaRPr lang="it-IT" sz="1200" b="1"/>
            </a:p>
          </p:txBody>
        </p:sp>
        <p:sp>
          <p:nvSpPr>
            <p:cNvPr id="8614" name="Rectangle 566"/>
            <p:cNvSpPr>
              <a:spLocks noChangeArrowheads="1"/>
            </p:cNvSpPr>
            <p:nvPr/>
          </p:nvSpPr>
          <p:spPr bwMode="auto">
            <a:xfrm>
              <a:off x="822" y="2577"/>
              <a:ext cx="133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400" b="1">
                  <a:solidFill>
                    <a:srgbClr val="000000"/>
                  </a:solidFill>
                  <a:latin typeface="Symbol" pitchFamily="18" charset="2"/>
                </a:rPr>
                <a:t>a</a:t>
              </a:r>
              <a:r>
                <a:rPr lang="en-US" sz="14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s</a:t>
              </a:r>
              <a:endParaRPr lang="en-US" sz="1400">
                <a:latin typeface="Arial" charset="0"/>
                <a:cs typeface="Arial" charset="0"/>
              </a:endParaRPr>
            </a:p>
          </p:txBody>
        </p:sp>
      </p:grpSp>
      <p:grpSp>
        <p:nvGrpSpPr>
          <p:cNvPr id="26" name="Group 684"/>
          <p:cNvGrpSpPr>
            <a:grpSpLocks/>
          </p:cNvGrpSpPr>
          <p:nvPr/>
        </p:nvGrpSpPr>
        <p:grpSpPr bwMode="auto">
          <a:xfrm>
            <a:off x="4603750" y="3686175"/>
            <a:ext cx="209550" cy="325438"/>
            <a:chOff x="3179" y="3010"/>
            <a:chExt cx="132" cy="205"/>
          </a:xfrm>
        </p:grpSpPr>
        <p:sp>
          <p:nvSpPr>
            <p:cNvPr id="8608" name="Freeform 586"/>
            <p:cNvSpPr>
              <a:spLocks/>
            </p:cNvSpPr>
            <p:nvPr/>
          </p:nvSpPr>
          <p:spPr bwMode="auto">
            <a:xfrm>
              <a:off x="3179" y="3066"/>
              <a:ext cx="74" cy="90"/>
            </a:xfrm>
            <a:custGeom>
              <a:avLst/>
              <a:gdLst>
                <a:gd name="T0" fmla="*/ 251 w 46"/>
                <a:gd name="T1" fmla="*/ 601 h 56"/>
                <a:gd name="T2" fmla="*/ 0 w 46"/>
                <a:gd name="T3" fmla="*/ 460 h 56"/>
                <a:gd name="T4" fmla="*/ 0 w 46"/>
                <a:gd name="T5" fmla="*/ 141 h 56"/>
                <a:gd name="T6" fmla="*/ 233 w 46"/>
                <a:gd name="T7" fmla="*/ 0 h 56"/>
                <a:gd name="T8" fmla="*/ 494 w 46"/>
                <a:gd name="T9" fmla="*/ 129 h 56"/>
                <a:gd name="T10" fmla="*/ 494 w 46"/>
                <a:gd name="T11" fmla="*/ 460 h 56"/>
                <a:gd name="T12" fmla="*/ 251 w 46"/>
                <a:gd name="T13" fmla="*/ 601 h 5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6"/>
                <a:gd name="T22" fmla="*/ 0 h 56"/>
                <a:gd name="T23" fmla="*/ 46 w 46"/>
                <a:gd name="T24" fmla="*/ 56 h 5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6" h="56">
                  <a:moveTo>
                    <a:pt x="23" y="56"/>
                  </a:moveTo>
                  <a:lnTo>
                    <a:pt x="0" y="43"/>
                  </a:lnTo>
                  <a:lnTo>
                    <a:pt x="0" y="13"/>
                  </a:lnTo>
                  <a:lnTo>
                    <a:pt x="22" y="0"/>
                  </a:lnTo>
                  <a:lnTo>
                    <a:pt x="46" y="12"/>
                  </a:lnTo>
                  <a:lnTo>
                    <a:pt x="46" y="43"/>
                  </a:lnTo>
                  <a:lnTo>
                    <a:pt x="23" y="5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609" name="Oval 587"/>
            <p:cNvSpPr>
              <a:spLocks noChangeArrowheads="1"/>
            </p:cNvSpPr>
            <p:nvPr/>
          </p:nvSpPr>
          <p:spPr bwMode="auto">
            <a:xfrm>
              <a:off x="3190" y="3160"/>
              <a:ext cx="63" cy="55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610" name="Oval 588"/>
            <p:cNvSpPr>
              <a:spLocks noChangeArrowheads="1"/>
            </p:cNvSpPr>
            <p:nvPr/>
          </p:nvSpPr>
          <p:spPr bwMode="auto">
            <a:xfrm>
              <a:off x="3248" y="3127"/>
              <a:ext cx="63" cy="53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611" name="Oval 589"/>
            <p:cNvSpPr>
              <a:spLocks noChangeArrowheads="1"/>
            </p:cNvSpPr>
            <p:nvPr/>
          </p:nvSpPr>
          <p:spPr bwMode="auto">
            <a:xfrm>
              <a:off x="3182" y="3010"/>
              <a:ext cx="63" cy="5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8391" name="Rectangle 594"/>
          <p:cNvSpPr>
            <a:spLocks noChangeArrowheads="1"/>
          </p:cNvSpPr>
          <p:nvPr/>
        </p:nvSpPr>
        <p:spPr bwMode="auto">
          <a:xfrm>
            <a:off x="4910138" y="5848350"/>
            <a:ext cx="3810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it-IT" sz="1200">
                <a:solidFill>
                  <a:srgbClr val="000000"/>
                </a:solidFill>
              </a:rPr>
              <a:t> </a:t>
            </a:r>
            <a:endParaRPr lang="it-IT"/>
          </a:p>
        </p:txBody>
      </p:sp>
      <p:sp>
        <p:nvSpPr>
          <p:cNvPr id="8392" name="Rectangle 597"/>
          <p:cNvSpPr>
            <a:spLocks noChangeArrowheads="1"/>
          </p:cNvSpPr>
          <p:nvPr/>
        </p:nvSpPr>
        <p:spPr bwMode="auto">
          <a:xfrm>
            <a:off x="0" y="2995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8393" name="Rectangle 663"/>
          <p:cNvSpPr>
            <a:spLocks noChangeArrowheads="1"/>
          </p:cNvSpPr>
          <p:nvPr/>
        </p:nvSpPr>
        <p:spPr bwMode="auto">
          <a:xfrm>
            <a:off x="185738" y="255588"/>
            <a:ext cx="8788400" cy="284162"/>
          </a:xfrm>
          <a:prstGeom prst="rect">
            <a:avLst/>
          </a:prstGeom>
          <a:solidFill>
            <a:schemeClr val="bg1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358775" lvl="2" algn="l" defTabSz="1087438">
              <a:spcBef>
                <a:spcPts val="575"/>
              </a:spcBef>
              <a:spcAft>
                <a:spcPts val="575"/>
              </a:spcAft>
            </a:pPr>
            <a:r>
              <a:rPr lang="it-IT" sz="1800" b="1">
                <a:solidFill>
                  <a:schemeClr val="accent2"/>
                </a:solidFill>
                <a:latin typeface="Arial" charset="0"/>
              </a:rPr>
              <a:t>cascata del fosfoinositolo</a:t>
            </a:r>
          </a:p>
        </p:txBody>
      </p:sp>
      <p:sp>
        <p:nvSpPr>
          <p:cNvPr id="8394" name="Rectangle 664"/>
          <p:cNvSpPr>
            <a:spLocks noChangeArrowheads="1"/>
          </p:cNvSpPr>
          <p:nvPr/>
        </p:nvSpPr>
        <p:spPr bwMode="auto">
          <a:xfrm>
            <a:off x="123825" y="541338"/>
            <a:ext cx="8801100" cy="85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buFontTx/>
              <a:buChar char="•"/>
            </a:pPr>
            <a:r>
              <a:rPr lang="it-IT" sz="1800" b="1">
                <a:solidFill>
                  <a:srgbClr val="FF3300"/>
                </a:solidFill>
                <a:latin typeface="Arial" charset="0"/>
              </a:rPr>
              <a:t>  </a:t>
            </a:r>
            <a:r>
              <a:rPr lang="it-IT" sz="1600">
                <a:latin typeface="Arial" charset="0"/>
              </a:rPr>
              <a:t>Ormoni come la vasopressina stimolano un’altra cascata di trasduzione del segnale, sempre mediata da proteine G stimolatorie. In questo caso la subunità G</a:t>
            </a:r>
            <a:r>
              <a:rPr lang="it-IT" sz="1600">
                <a:latin typeface="Arial" charset="0"/>
                <a:sym typeface="Symbol" pitchFamily="18" charset="2"/>
              </a:rPr>
              <a:t></a:t>
            </a:r>
            <a:r>
              <a:rPr lang="it-IT" sz="1600">
                <a:latin typeface="Arial" charset="0"/>
              </a:rPr>
              <a:t>-GTP attiva</a:t>
            </a:r>
            <a:r>
              <a:rPr lang="it-IT" sz="1600" i="1">
                <a:latin typeface="Arial" charset="0"/>
              </a:rPr>
              <a:t> </a:t>
            </a:r>
            <a:r>
              <a:rPr lang="it-IT" sz="1600">
                <a:latin typeface="Arial" charset="0"/>
              </a:rPr>
              <a:t>una </a:t>
            </a:r>
            <a:r>
              <a:rPr lang="it-IT" sz="1600" i="1">
                <a:latin typeface="Arial" charset="0"/>
              </a:rPr>
              <a:t>fosfolipasi C </a:t>
            </a:r>
            <a:r>
              <a:rPr lang="it-IT" sz="1600">
                <a:latin typeface="Arial" charset="0"/>
              </a:rPr>
              <a:t>associata al lato interno della membrana</a:t>
            </a:r>
          </a:p>
        </p:txBody>
      </p:sp>
      <p:sp>
        <p:nvSpPr>
          <p:cNvPr id="8395" name="Oval 275"/>
          <p:cNvSpPr>
            <a:spLocks noChangeArrowheads="1"/>
          </p:cNvSpPr>
          <p:nvPr/>
        </p:nvSpPr>
        <p:spPr bwMode="auto">
          <a:xfrm>
            <a:off x="2209800" y="2052638"/>
            <a:ext cx="1174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396" name="Oval 278"/>
          <p:cNvSpPr>
            <a:spLocks noChangeArrowheads="1"/>
          </p:cNvSpPr>
          <p:nvPr/>
        </p:nvSpPr>
        <p:spPr bwMode="auto">
          <a:xfrm>
            <a:off x="2065338" y="2052638"/>
            <a:ext cx="1174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397" name="Oval 281"/>
          <p:cNvSpPr>
            <a:spLocks noChangeArrowheads="1"/>
          </p:cNvSpPr>
          <p:nvPr/>
        </p:nvSpPr>
        <p:spPr bwMode="auto">
          <a:xfrm>
            <a:off x="1912938" y="2065338"/>
            <a:ext cx="119062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398" name="Oval 284"/>
          <p:cNvSpPr>
            <a:spLocks noChangeArrowheads="1"/>
          </p:cNvSpPr>
          <p:nvPr/>
        </p:nvSpPr>
        <p:spPr bwMode="auto">
          <a:xfrm>
            <a:off x="1770063" y="2065338"/>
            <a:ext cx="1174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399" name="Oval 287"/>
          <p:cNvSpPr>
            <a:spLocks noChangeArrowheads="1"/>
          </p:cNvSpPr>
          <p:nvPr/>
        </p:nvSpPr>
        <p:spPr bwMode="auto">
          <a:xfrm>
            <a:off x="1627188" y="2065338"/>
            <a:ext cx="119062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400" name="Oval 290"/>
          <p:cNvSpPr>
            <a:spLocks noChangeArrowheads="1"/>
          </p:cNvSpPr>
          <p:nvPr/>
        </p:nvSpPr>
        <p:spPr bwMode="auto">
          <a:xfrm>
            <a:off x="1484313" y="2065338"/>
            <a:ext cx="120650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grpSp>
        <p:nvGrpSpPr>
          <p:cNvPr id="8401" name="Group 787"/>
          <p:cNvGrpSpPr>
            <a:grpSpLocks/>
          </p:cNvGrpSpPr>
          <p:nvPr/>
        </p:nvGrpSpPr>
        <p:grpSpPr bwMode="auto">
          <a:xfrm>
            <a:off x="223838" y="2017713"/>
            <a:ext cx="855662" cy="838200"/>
            <a:chOff x="159" y="1364"/>
            <a:chExt cx="539" cy="528"/>
          </a:xfrm>
        </p:grpSpPr>
        <p:sp>
          <p:nvSpPr>
            <p:cNvPr id="8572" name="Freeform 312"/>
            <p:cNvSpPr>
              <a:spLocks/>
            </p:cNvSpPr>
            <p:nvPr/>
          </p:nvSpPr>
          <p:spPr bwMode="auto">
            <a:xfrm>
              <a:off x="622" y="1433"/>
              <a:ext cx="13" cy="250"/>
            </a:xfrm>
            <a:custGeom>
              <a:avLst/>
              <a:gdLst>
                <a:gd name="T0" fmla="*/ 47 w 8"/>
                <a:gd name="T1" fmla="*/ 0 h 157"/>
                <a:gd name="T2" fmla="*/ 0 w 8"/>
                <a:gd name="T3" fmla="*/ 142 h 157"/>
                <a:gd name="T4" fmla="*/ 47 w 8"/>
                <a:gd name="T5" fmla="*/ 291 h 157"/>
                <a:gd name="T6" fmla="*/ 89 w 8"/>
                <a:gd name="T7" fmla="*/ 390 h 157"/>
                <a:gd name="T8" fmla="*/ 47 w 8"/>
                <a:gd name="T9" fmla="*/ 479 h 157"/>
                <a:gd name="T10" fmla="*/ 0 w 8"/>
                <a:gd name="T11" fmla="*/ 586 h 157"/>
                <a:gd name="T12" fmla="*/ 47 w 8"/>
                <a:gd name="T13" fmla="*/ 675 h 157"/>
                <a:gd name="T14" fmla="*/ 89 w 8"/>
                <a:gd name="T15" fmla="*/ 779 h 157"/>
                <a:gd name="T16" fmla="*/ 89 w 8"/>
                <a:gd name="T17" fmla="*/ 920 h 157"/>
                <a:gd name="T18" fmla="*/ 47 w 8"/>
                <a:gd name="T19" fmla="*/ 1065 h 157"/>
                <a:gd name="T20" fmla="*/ 47 w 8"/>
                <a:gd name="T21" fmla="*/ 1172 h 157"/>
                <a:gd name="T22" fmla="*/ 89 w 8"/>
                <a:gd name="T23" fmla="*/ 1260 h 157"/>
                <a:gd name="T24" fmla="*/ 89 w 8"/>
                <a:gd name="T25" fmla="*/ 1365 h 157"/>
                <a:gd name="T26" fmla="*/ 89 w 8"/>
                <a:gd name="T27" fmla="*/ 1452 h 157"/>
                <a:gd name="T28" fmla="*/ 89 w 8"/>
                <a:gd name="T29" fmla="*/ 1554 h 157"/>
                <a:gd name="T30" fmla="*/ 0 w 8"/>
                <a:gd name="T31" fmla="*/ 1554 h 157"/>
                <a:gd name="T32" fmla="*/ 89 w 8"/>
                <a:gd name="T33" fmla="*/ 1608 h 15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"/>
                <a:gd name="T52" fmla="*/ 0 h 157"/>
                <a:gd name="T53" fmla="*/ 8 w 8"/>
                <a:gd name="T54" fmla="*/ 157 h 15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" h="157">
                  <a:moveTo>
                    <a:pt x="4" y="0"/>
                  </a:moveTo>
                  <a:lnTo>
                    <a:pt x="0" y="14"/>
                  </a:lnTo>
                  <a:lnTo>
                    <a:pt x="4" y="28"/>
                  </a:lnTo>
                  <a:lnTo>
                    <a:pt x="8" y="38"/>
                  </a:lnTo>
                  <a:lnTo>
                    <a:pt x="4" y="47"/>
                  </a:lnTo>
                  <a:lnTo>
                    <a:pt x="0" y="57"/>
                  </a:lnTo>
                  <a:lnTo>
                    <a:pt x="4" y="66"/>
                  </a:lnTo>
                  <a:lnTo>
                    <a:pt x="8" y="76"/>
                  </a:lnTo>
                  <a:lnTo>
                    <a:pt x="8" y="90"/>
                  </a:lnTo>
                  <a:lnTo>
                    <a:pt x="4" y="104"/>
                  </a:lnTo>
                  <a:lnTo>
                    <a:pt x="4" y="114"/>
                  </a:lnTo>
                  <a:lnTo>
                    <a:pt x="8" y="123"/>
                  </a:lnTo>
                  <a:lnTo>
                    <a:pt x="8" y="133"/>
                  </a:lnTo>
                  <a:lnTo>
                    <a:pt x="8" y="142"/>
                  </a:lnTo>
                  <a:lnTo>
                    <a:pt x="8" y="152"/>
                  </a:lnTo>
                  <a:lnTo>
                    <a:pt x="0" y="152"/>
                  </a:lnTo>
                  <a:lnTo>
                    <a:pt x="8" y="157"/>
                  </a:lnTo>
                </a:path>
              </a:pathLst>
            </a:custGeom>
            <a:noFill/>
            <a:ln w="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573" name="Freeform 313"/>
            <p:cNvSpPr>
              <a:spLocks/>
            </p:cNvSpPr>
            <p:nvPr/>
          </p:nvSpPr>
          <p:spPr bwMode="auto">
            <a:xfrm>
              <a:off x="671" y="1439"/>
              <a:ext cx="27" cy="266"/>
            </a:xfrm>
            <a:custGeom>
              <a:avLst/>
              <a:gdLst>
                <a:gd name="T0" fmla="*/ 0 w 17"/>
                <a:gd name="T1" fmla="*/ 0 h 167"/>
                <a:gd name="T2" fmla="*/ 0 w 17"/>
                <a:gd name="T3" fmla="*/ 247 h 167"/>
                <a:gd name="T4" fmla="*/ 0 w 17"/>
                <a:gd name="T5" fmla="*/ 347 h 167"/>
                <a:gd name="T6" fmla="*/ 83 w 17"/>
                <a:gd name="T7" fmla="*/ 393 h 167"/>
                <a:gd name="T8" fmla="*/ 121 w 17"/>
                <a:gd name="T9" fmla="*/ 489 h 167"/>
                <a:gd name="T10" fmla="*/ 83 w 17"/>
                <a:gd name="T11" fmla="*/ 639 h 167"/>
                <a:gd name="T12" fmla="*/ 83 w 17"/>
                <a:gd name="T13" fmla="*/ 739 h 167"/>
                <a:gd name="T14" fmla="*/ 121 w 17"/>
                <a:gd name="T15" fmla="*/ 830 h 167"/>
                <a:gd name="T16" fmla="*/ 121 w 17"/>
                <a:gd name="T17" fmla="*/ 933 h 167"/>
                <a:gd name="T18" fmla="*/ 121 w 17"/>
                <a:gd name="T19" fmla="*/ 1023 h 167"/>
                <a:gd name="T20" fmla="*/ 121 w 17"/>
                <a:gd name="T21" fmla="*/ 1126 h 167"/>
                <a:gd name="T22" fmla="*/ 121 w 17"/>
                <a:gd name="T23" fmla="*/ 1274 h 167"/>
                <a:gd name="T24" fmla="*/ 172 w 17"/>
                <a:gd name="T25" fmla="*/ 1370 h 167"/>
                <a:gd name="T26" fmla="*/ 172 w 17"/>
                <a:gd name="T27" fmla="*/ 1467 h 167"/>
                <a:gd name="T28" fmla="*/ 121 w 17"/>
                <a:gd name="T29" fmla="*/ 1574 h 167"/>
                <a:gd name="T30" fmla="*/ 121 w 17"/>
                <a:gd name="T31" fmla="*/ 1661 h 167"/>
                <a:gd name="T32" fmla="*/ 121 w 17"/>
                <a:gd name="T33" fmla="*/ 1712 h 16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67"/>
                <a:gd name="T53" fmla="*/ 17 w 17"/>
                <a:gd name="T54" fmla="*/ 167 h 16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67">
                  <a:moveTo>
                    <a:pt x="0" y="0"/>
                  </a:moveTo>
                  <a:lnTo>
                    <a:pt x="0" y="24"/>
                  </a:lnTo>
                  <a:lnTo>
                    <a:pt x="0" y="34"/>
                  </a:lnTo>
                  <a:lnTo>
                    <a:pt x="8" y="38"/>
                  </a:lnTo>
                  <a:lnTo>
                    <a:pt x="12" y="48"/>
                  </a:lnTo>
                  <a:lnTo>
                    <a:pt x="8" y="62"/>
                  </a:lnTo>
                  <a:lnTo>
                    <a:pt x="8" y="72"/>
                  </a:lnTo>
                  <a:lnTo>
                    <a:pt x="12" y="81"/>
                  </a:lnTo>
                  <a:lnTo>
                    <a:pt x="12" y="91"/>
                  </a:lnTo>
                  <a:lnTo>
                    <a:pt x="12" y="100"/>
                  </a:lnTo>
                  <a:lnTo>
                    <a:pt x="12" y="110"/>
                  </a:lnTo>
                  <a:lnTo>
                    <a:pt x="12" y="124"/>
                  </a:lnTo>
                  <a:lnTo>
                    <a:pt x="17" y="134"/>
                  </a:lnTo>
                  <a:lnTo>
                    <a:pt x="17" y="143"/>
                  </a:lnTo>
                  <a:lnTo>
                    <a:pt x="12" y="153"/>
                  </a:lnTo>
                  <a:lnTo>
                    <a:pt x="12" y="162"/>
                  </a:lnTo>
                  <a:lnTo>
                    <a:pt x="12" y="167"/>
                  </a:lnTo>
                </a:path>
              </a:pathLst>
            </a:custGeom>
            <a:noFill/>
            <a:ln w="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574" name="Freeform 315"/>
            <p:cNvSpPr>
              <a:spLocks/>
            </p:cNvSpPr>
            <p:nvPr/>
          </p:nvSpPr>
          <p:spPr bwMode="auto">
            <a:xfrm>
              <a:off x="532" y="1433"/>
              <a:ext cx="14" cy="250"/>
            </a:xfrm>
            <a:custGeom>
              <a:avLst/>
              <a:gdLst>
                <a:gd name="T0" fmla="*/ 47 w 9"/>
                <a:gd name="T1" fmla="*/ 0 h 157"/>
                <a:gd name="T2" fmla="*/ 0 w 9"/>
                <a:gd name="T3" fmla="*/ 142 h 157"/>
                <a:gd name="T4" fmla="*/ 47 w 9"/>
                <a:gd name="T5" fmla="*/ 291 h 157"/>
                <a:gd name="T6" fmla="*/ 82 w 9"/>
                <a:gd name="T7" fmla="*/ 390 h 157"/>
                <a:gd name="T8" fmla="*/ 47 w 9"/>
                <a:gd name="T9" fmla="*/ 479 h 157"/>
                <a:gd name="T10" fmla="*/ 0 w 9"/>
                <a:gd name="T11" fmla="*/ 586 h 157"/>
                <a:gd name="T12" fmla="*/ 47 w 9"/>
                <a:gd name="T13" fmla="*/ 675 h 157"/>
                <a:gd name="T14" fmla="*/ 82 w 9"/>
                <a:gd name="T15" fmla="*/ 779 h 157"/>
                <a:gd name="T16" fmla="*/ 82 w 9"/>
                <a:gd name="T17" fmla="*/ 920 h 157"/>
                <a:gd name="T18" fmla="*/ 47 w 9"/>
                <a:gd name="T19" fmla="*/ 1065 h 157"/>
                <a:gd name="T20" fmla="*/ 47 w 9"/>
                <a:gd name="T21" fmla="*/ 1172 h 157"/>
                <a:gd name="T22" fmla="*/ 82 w 9"/>
                <a:gd name="T23" fmla="*/ 1260 h 157"/>
                <a:gd name="T24" fmla="*/ 82 w 9"/>
                <a:gd name="T25" fmla="*/ 1365 h 157"/>
                <a:gd name="T26" fmla="*/ 82 w 9"/>
                <a:gd name="T27" fmla="*/ 1452 h 157"/>
                <a:gd name="T28" fmla="*/ 82 w 9"/>
                <a:gd name="T29" fmla="*/ 1554 h 157"/>
                <a:gd name="T30" fmla="*/ 0 w 9"/>
                <a:gd name="T31" fmla="*/ 1554 h 157"/>
                <a:gd name="T32" fmla="*/ 82 w 9"/>
                <a:gd name="T33" fmla="*/ 1608 h 15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"/>
                <a:gd name="T52" fmla="*/ 0 h 157"/>
                <a:gd name="T53" fmla="*/ 9 w 9"/>
                <a:gd name="T54" fmla="*/ 157 h 15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" h="157">
                  <a:moveTo>
                    <a:pt x="5" y="0"/>
                  </a:moveTo>
                  <a:lnTo>
                    <a:pt x="0" y="14"/>
                  </a:lnTo>
                  <a:lnTo>
                    <a:pt x="5" y="28"/>
                  </a:lnTo>
                  <a:lnTo>
                    <a:pt x="9" y="38"/>
                  </a:lnTo>
                  <a:lnTo>
                    <a:pt x="5" y="47"/>
                  </a:lnTo>
                  <a:lnTo>
                    <a:pt x="0" y="57"/>
                  </a:lnTo>
                  <a:lnTo>
                    <a:pt x="5" y="66"/>
                  </a:lnTo>
                  <a:lnTo>
                    <a:pt x="9" y="76"/>
                  </a:lnTo>
                  <a:lnTo>
                    <a:pt x="9" y="90"/>
                  </a:lnTo>
                  <a:lnTo>
                    <a:pt x="5" y="104"/>
                  </a:lnTo>
                  <a:lnTo>
                    <a:pt x="5" y="114"/>
                  </a:lnTo>
                  <a:lnTo>
                    <a:pt x="9" y="123"/>
                  </a:lnTo>
                  <a:lnTo>
                    <a:pt x="9" y="133"/>
                  </a:lnTo>
                  <a:lnTo>
                    <a:pt x="9" y="142"/>
                  </a:lnTo>
                  <a:lnTo>
                    <a:pt x="9" y="152"/>
                  </a:lnTo>
                  <a:lnTo>
                    <a:pt x="0" y="152"/>
                  </a:lnTo>
                  <a:lnTo>
                    <a:pt x="9" y="157"/>
                  </a:lnTo>
                </a:path>
              </a:pathLst>
            </a:custGeom>
            <a:noFill/>
            <a:ln w="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575" name="Freeform 316"/>
            <p:cNvSpPr>
              <a:spLocks/>
            </p:cNvSpPr>
            <p:nvPr/>
          </p:nvSpPr>
          <p:spPr bwMode="auto">
            <a:xfrm>
              <a:off x="580" y="1439"/>
              <a:ext cx="28" cy="266"/>
            </a:xfrm>
            <a:custGeom>
              <a:avLst/>
              <a:gdLst>
                <a:gd name="T0" fmla="*/ 0 w 17"/>
                <a:gd name="T1" fmla="*/ 0 h 167"/>
                <a:gd name="T2" fmla="*/ 0 w 17"/>
                <a:gd name="T3" fmla="*/ 247 h 167"/>
                <a:gd name="T4" fmla="*/ 0 w 17"/>
                <a:gd name="T5" fmla="*/ 347 h 167"/>
                <a:gd name="T6" fmla="*/ 112 w 17"/>
                <a:gd name="T7" fmla="*/ 393 h 167"/>
                <a:gd name="T8" fmla="*/ 158 w 17"/>
                <a:gd name="T9" fmla="*/ 489 h 167"/>
                <a:gd name="T10" fmla="*/ 112 w 17"/>
                <a:gd name="T11" fmla="*/ 639 h 167"/>
                <a:gd name="T12" fmla="*/ 112 w 17"/>
                <a:gd name="T13" fmla="*/ 739 h 167"/>
                <a:gd name="T14" fmla="*/ 158 w 17"/>
                <a:gd name="T15" fmla="*/ 830 h 167"/>
                <a:gd name="T16" fmla="*/ 158 w 17"/>
                <a:gd name="T17" fmla="*/ 933 h 167"/>
                <a:gd name="T18" fmla="*/ 158 w 17"/>
                <a:gd name="T19" fmla="*/ 1023 h 167"/>
                <a:gd name="T20" fmla="*/ 158 w 17"/>
                <a:gd name="T21" fmla="*/ 1126 h 167"/>
                <a:gd name="T22" fmla="*/ 158 w 17"/>
                <a:gd name="T23" fmla="*/ 1274 h 167"/>
                <a:gd name="T24" fmla="*/ 206 w 17"/>
                <a:gd name="T25" fmla="*/ 1370 h 167"/>
                <a:gd name="T26" fmla="*/ 206 w 17"/>
                <a:gd name="T27" fmla="*/ 1467 h 167"/>
                <a:gd name="T28" fmla="*/ 158 w 17"/>
                <a:gd name="T29" fmla="*/ 1574 h 167"/>
                <a:gd name="T30" fmla="*/ 158 w 17"/>
                <a:gd name="T31" fmla="*/ 1661 h 167"/>
                <a:gd name="T32" fmla="*/ 158 w 17"/>
                <a:gd name="T33" fmla="*/ 1712 h 16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67"/>
                <a:gd name="T53" fmla="*/ 17 w 17"/>
                <a:gd name="T54" fmla="*/ 167 h 16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67">
                  <a:moveTo>
                    <a:pt x="0" y="0"/>
                  </a:moveTo>
                  <a:lnTo>
                    <a:pt x="0" y="24"/>
                  </a:lnTo>
                  <a:lnTo>
                    <a:pt x="0" y="34"/>
                  </a:lnTo>
                  <a:lnTo>
                    <a:pt x="9" y="38"/>
                  </a:lnTo>
                  <a:lnTo>
                    <a:pt x="13" y="48"/>
                  </a:lnTo>
                  <a:lnTo>
                    <a:pt x="9" y="62"/>
                  </a:lnTo>
                  <a:lnTo>
                    <a:pt x="9" y="72"/>
                  </a:lnTo>
                  <a:lnTo>
                    <a:pt x="13" y="81"/>
                  </a:lnTo>
                  <a:lnTo>
                    <a:pt x="13" y="91"/>
                  </a:lnTo>
                  <a:lnTo>
                    <a:pt x="13" y="100"/>
                  </a:lnTo>
                  <a:lnTo>
                    <a:pt x="13" y="110"/>
                  </a:lnTo>
                  <a:lnTo>
                    <a:pt x="13" y="124"/>
                  </a:lnTo>
                  <a:lnTo>
                    <a:pt x="17" y="134"/>
                  </a:lnTo>
                  <a:lnTo>
                    <a:pt x="17" y="143"/>
                  </a:lnTo>
                  <a:lnTo>
                    <a:pt x="13" y="153"/>
                  </a:lnTo>
                  <a:lnTo>
                    <a:pt x="13" y="162"/>
                  </a:lnTo>
                  <a:lnTo>
                    <a:pt x="13" y="167"/>
                  </a:lnTo>
                </a:path>
              </a:pathLst>
            </a:custGeom>
            <a:noFill/>
            <a:ln w="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576" name="Oval 317"/>
            <p:cNvSpPr>
              <a:spLocks noChangeArrowheads="1"/>
            </p:cNvSpPr>
            <p:nvPr/>
          </p:nvSpPr>
          <p:spPr bwMode="auto">
            <a:xfrm>
              <a:off x="430" y="1371"/>
              <a:ext cx="74" cy="73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77" name="Freeform 318"/>
            <p:cNvSpPr>
              <a:spLocks/>
            </p:cNvSpPr>
            <p:nvPr/>
          </p:nvSpPr>
          <p:spPr bwMode="auto">
            <a:xfrm>
              <a:off x="436" y="1439"/>
              <a:ext cx="13" cy="251"/>
            </a:xfrm>
            <a:custGeom>
              <a:avLst/>
              <a:gdLst>
                <a:gd name="T0" fmla="*/ 47 w 8"/>
                <a:gd name="T1" fmla="*/ 0 h 157"/>
                <a:gd name="T2" fmla="*/ 0 w 8"/>
                <a:gd name="T3" fmla="*/ 157 h 157"/>
                <a:gd name="T4" fmla="*/ 47 w 8"/>
                <a:gd name="T5" fmla="*/ 302 h 157"/>
                <a:gd name="T6" fmla="*/ 89 w 8"/>
                <a:gd name="T7" fmla="*/ 401 h 157"/>
                <a:gd name="T8" fmla="*/ 47 w 8"/>
                <a:gd name="T9" fmla="*/ 504 h 157"/>
                <a:gd name="T10" fmla="*/ 0 w 8"/>
                <a:gd name="T11" fmla="*/ 593 h 157"/>
                <a:gd name="T12" fmla="*/ 47 w 8"/>
                <a:gd name="T13" fmla="*/ 697 h 157"/>
                <a:gd name="T14" fmla="*/ 89 w 8"/>
                <a:gd name="T15" fmla="*/ 806 h 157"/>
                <a:gd name="T16" fmla="*/ 89 w 8"/>
                <a:gd name="T17" fmla="*/ 948 h 157"/>
                <a:gd name="T18" fmla="*/ 47 w 8"/>
                <a:gd name="T19" fmla="*/ 1098 h 157"/>
                <a:gd name="T20" fmla="*/ 47 w 8"/>
                <a:gd name="T21" fmla="*/ 1201 h 157"/>
                <a:gd name="T22" fmla="*/ 89 w 8"/>
                <a:gd name="T23" fmla="*/ 1297 h 157"/>
                <a:gd name="T24" fmla="*/ 89 w 8"/>
                <a:gd name="T25" fmla="*/ 1399 h 157"/>
                <a:gd name="T26" fmla="*/ 89 w 8"/>
                <a:gd name="T27" fmla="*/ 1495 h 157"/>
                <a:gd name="T28" fmla="*/ 89 w 8"/>
                <a:gd name="T29" fmla="*/ 1602 h 157"/>
                <a:gd name="T30" fmla="*/ 0 w 8"/>
                <a:gd name="T31" fmla="*/ 1602 h 157"/>
                <a:gd name="T32" fmla="*/ 89 w 8"/>
                <a:gd name="T33" fmla="*/ 1639 h 15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"/>
                <a:gd name="T52" fmla="*/ 0 h 157"/>
                <a:gd name="T53" fmla="*/ 8 w 8"/>
                <a:gd name="T54" fmla="*/ 157 h 15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" h="157">
                  <a:moveTo>
                    <a:pt x="4" y="0"/>
                  </a:moveTo>
                  <a:lnTo>
                    <a:pt x="0" y="15"/>
                  </a:lnTo>
                  <a:lnTo>
                    <a:pt x="4" y="29"/>
                  </a:lnTo>
                  <a:lnTo>
                    <a:pt x="8" y="38"/>
                  </a:lnTo>
                  <a:lnTo>
                    <a:pt x="4" y="48"/>
                  </a:lnTo>
                  <a:lnTo>
                    <a:pt x="0" y="57"/>
                  </a:lnTo>
                  <a:lnTo>
                    <a:pt x="4" y="67"/>
                  </a:lnTo>
                  <a:lnTo>
                    <a:pt x="8" y="77"/>
                  </a:lnTo>
                  <a:lnTo>
                    <a:pt x="8" y="91"/>
                  </a:lnTo>
                  <a:lnTo>
                    <a:pt x="4" y="105"/>
                  </a:lnTo>
                  <a:lnTo>
                    <a:pt x="4" y="115"/>
                  </a:lnTo>
                  <a:lnTo>
                    <a:pt x="8" y="124"/>
                  </a:lnTo>
                  <a:lnTo>
                    <a:pt x="8" y="134"/>
                  </a:lnTo>
                  <a:lnTo>
                    <a:pt x="8" y="143"/>
                  </a:lnTo>
                  <a:lnTo>
                    <a:pt x="8" y="153"/>
                  </a:lnTo>
                  <a:lnTo>
                    <a:pt x="0" y="153"/>
                  </a:lnTo>
                  <a:lnTo>
                    <a:pt x="8" y="157"/>
                  </a:lnTo>
                </a:path>
              </a:pathLst>
            </a:custGeom>
            <a:noFill/>
            <a:ln w="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578" name="Freeform 319"/>
            <p:cNvSpPr>
              <a:spLocks/>
            </p:cNvSpPr>
            <p:nvPr/>
          </p:nvSpPr>
          <p:spPr bwMode="auto">
            <a:xfrm>
              <a:off x="485" y="1447"/>
              <a:ext cx="27" cy="266"/>
            </a:xfrm>
            <a:custGeom>
              <a:avLst/>
              <a:gdLst>
                <a:gd name="T0" fmla="*/ 0 w 17"/>
                <a:gd name="T1" fmla="*/ 0 h 167"/>
                <a:gd name="T2" fmla="*/ 0 w 17"/>
                <a:gd name="T3" fmla="*/ 247 h 167"/>
                <a:gd name="T4" fmla="*/ 0 w 17"/>
                <a:gd name="T5" fmla="*/ 339 h 167"/>
                <a:gd name="T6" fmla="*/ 83 w 17"/>
                <a:gd name="T7" fmla="*/ 393 h 167"/>
                <a:gd name="T8" fmla="*/ 121 w 17"/>
                <a:gd name="T9" fmla="*/ 489 h 167"/>
                <a:gd name="T10" fmla="*/ 83 w 17"/>
                <a:gd name="T11" fmla="*/ 639 h 167"/>
                <a:gd name="T12" fmla="*/ 83 w 17"/>
                <a:gd name="T13" fmla="*/ 739 h 167"/>
                <a:gd name="T14" fmla="*/ 121 w 17"/>
                <a:gd name="T15" fmla="*/ 830 h 167"/>
                <a:gd name="T16" fmla="*/ 121 w 17"/>
                <a:gd name="T17" fmla="*/ 933 h 167"/>
                <a:gd name="T18" fmla="*/ 121 w 17"/>
                <a:gd name="T19" fmla="*/ 1023 h 167"/>
                <a:gd name="T20" fmla="*/ 121 w 17"/>
                <a:gd name="T21" fmla="*/ 1126 h 167"/>
                <a:gd name="T22" fmla="*/ 121 w 17"/>
                <a:gd name="T23" fmla="*/ 1274 h 167"/>
                <a:gd name="T24" fmla="*/ 172 w 17"/>
                <a:gd name="T25" fmla="*/ 1365 h 167"/>
                <a:gd name="T26" fmla="*/ 172 w 17"/>
                <a:gd name="T27" fmla="*/ 1467 h 167"/>
                <a:gd name="T28" fmla="*/ 121 w 17"/>
                <a:gd name="T29" fmla="*/ 1555 h 167"/>
                <a:gd name="T30" fmla="*/ 121 w 17"/>
                <a:gd name="T31" fmla="*/ 1661 h 167"/>
                <a:gd name="T32" fmla="*/ 121 w 17"/>
                <a:gd name="T33" fmla="*/ 1712 h 16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67"/>
                <a:gd name="T53" fmla="*/ 17 w 17"/>
                <a:gd name="T54" fmla="*/ 167 h 16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67">
                  <a:moveTo>
                    <a:pt x="0" y="0"/>
                  </a:moveTo>
                  <a:lnTo>
                    <a:pt x="0" y="24"/>
                  </a:lnTo>
                  <a:lnTo>
                    <a:pt x="0" y="33"/>
                  </a:lnTo>
                  <a:lnTo>
                    <a:pt x="8" y="38"/>
                  </a:lnTo>
                  <a:lnTo>
                    <a:pt x="12" y="48"/>
                  </a:lnTo>
                  <a:lnTo>
                    <a:pt x="8" y="62"/>
                  </a:lnTo>
                  <a:lnTo>
                    <a:pt x="8" y="72"/>
                  </a:lnTo>
                  <a:lnTo>
                    <a:pt x="12" y="81"/>
                  </a:lnTo>
                  <a:lnTo>
                    <a:pt x="12" y="91"/>
                  </a:lnTo>
                  <a:lnTo>
                    <a:pt x="12" y="100"/>
                  </a:lnTo>
                  <a:lnTo>
                    <a:pt x="12" y="110"/>
                  </a:lnTo>
                  <a:lnTo>
                    <a:pt x="12" y="124"/>
                  </a:lnTo>
                  <a:lnTo>
                    <a:pt x="17" y="133"/>
                  </a:lnTo>
                  <a:lnTo>
                    <a:pt x="17" y="143"/>
                  </a:lnTo>
                  <a:lnTo>
                    <a:pt x="12" y="152"/>
                  </a:lnTo>
                  <a:lnTo>
                    <a:pt x="12" y="162"/>
                  </a:lnTo>
                  <a:lnTo>
                    <a:pt x="12" y="167"/>
                  </a:lnTo>
                </a:path>
              </a:pathLst>
            </a:custGeom>
            <a:noFill/>
            <a:ln w="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579" name="Oval 320"/>
            <p:cNvSpPr>
              <a:spLocks noChangeArrowheads="1"/>
            </p:cNvSpPr>
            <p:nvPr/>
          </p:nvSpPr>
          <p:spPr bwMode="auto">
            <a:xfrm>
              <a:off x="339" y="1371"/>
              <a:ext cx="74" cy="73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80" name="Freeform 321"/>
            <p:cNvSpPr>
              <a:spLocks/>
            </p:cNvSpPr>
            <p:nvPr/>
          </p:nvSpPr>
          <p:spPr bwMode="auto">
            <a:xfrm>
              <a:off x="345" y="1439"/>
              <a:ext cx="15" cy="251"/>
            </a:xfrm>
            <a:custGeom>
              <a:avLst/>
              <a:gdLst>
                <a:gd name="T0" fmla="*/ 62 w 9"/>
                <a:gd name="T1" fmla="*/ 0 h 157"/>
                <a:gd name="T2" fmla="*/ 0 w 9"/>
                <a:gd name="T3" fmla="*/ 157 h 157"/>
                <a:gd name="T4" fmla="*/ 62 w 9"/>
                <a:gd name="T5" fmla="*/ 302 h 157"/>
                <a:gd name="T6" fmla="*/ 117 w 9"/>
                <a:gd name="T7" fmla="*/ 401 h 157"/>
                <a:gd name="T8" fmla="*/ 62 w 9"/>
                <a:gd name="T9" fmla="*/ 504 h 157"/>
                <a:gd name="T10" fmla="*/ 0 w 9"/>
                <a:gd name="T11" fmla="*/ 593 h 157"/>
                <a:gd name="T12" fmla="*/ 62 w 9"/>
                <a:gd name="T13" fmla="*/ 697 h 157"/>
                <a:gd name="T14" fmla="*/ 117 w 9"/>
                <a:gd name="T15" fmla="*/ 806 h 157"/>
                <a:gd name="T16" fmla="*/ 117 w 9"/>
                <a:gd name="T17" fmla="*/ 948 h 157"/>
                <a:gd name="T18" fmla="*/ 62 w 9"/>
                <a:gd name="T19" fmla="*/ 1098 h 157"/>
                <a:gd name="T20" fmla="*/ 62 w 9"/>
                <a:gd name="T21" fmla="*/ 1201 h 157"/>
                <a:gd name="T22" fmla="*/ 117 w 9"/>
                <a:gd name="T23" fmla="*/ 1297 h 157"/>
                <a:gd name="T24" fmla="*/ 117 w 9"/>
                <a:gd name="T25" fmla="*/ 1399 h 157"/>
                <a:gd name="T26" fmla="*/ 117 w 9"/>
                <a:gd name="T27" fmla="*/ 1495 h 157"/>
                <a:gd name="T28" fmla="*/ 117 w 9"/>
                <a:gd name="T29" fmla="*/ 1602 h 157"/>
                <a:gd name="T30" fmla="*/ 0 w 9"/>
                <a:gd name="T31" fmla="*/ 1602 h 157"/>
                <a:gd name="T32" fmla="*/ 117 w 9"/>
                <a:gd name="T33" fmla="*/ 1639 h 15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"/>
                <a:gd name="T52" fmla="*/ 0 h 157"/>
                <a:gd name="T53" fmla="*/ 9 w 9"/>
                <a:gd name="T54" fmla="*/ 157 h 15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" h="157">
                  <a:moveTo>
                    <a:pt x="5" y="0"/>
                  </a:moveTo>
                  <a:lnTo>
                    <a:pt x="0" y="15"/>
                  </a:lnTo>
                  <a:lnTo>
                    <a:pt x="5" y="29"/>
                  </a:lnTo>
                  <a:lnTo>
                    <a:pt x="9" y="38"/>
                  </a:lnTo>
                  <a:lnTo>
                    <a:pt x="5" y="48"/>
                  </a:lnTo>
                  <a:lnTo>
                    <a:pt x="0" y="57"/>
                  </a:lnTo>
                  <a:lnTo>
                    <a:pt x="5" y="67"/>
                  </a:lnTo>
                  <a:lnTo>
                    <a:pt x="9" y="77"/>
                  </a:lnTo>
                  <a:lnTo>
                    <a:pt x="9" y="91"/>
                  </a:lnTo>
                  <a:lnTo>
                    <a:pt x="5" y="105"/>
                  </a:lnTo>
                  <a:lnTo>
                    <a:pt x="5" y="115"/>
                  </a:lnTo>
                  <a:lnTo>
                    <a:pt x="9" y="124"/>
                  </a:lnTo>
                  <a:lnTo>
                    <a:pt x="9" y="134"/>
                  </a:lnTo>
                  <a:lnTo>
                    <a:pt x="9" y="143"/>
                  </a:lnTo>
                  <a:lnTo>
                    <a:pt x="9" y="153"/>
                  </a:lnTo>
                  <a:lnTo>
                    <a:pt x="0" y="153"/>
                  </a:lnTo>
                  <a:lnTo>
                    <a:pt x="9" y="157"/>
                  </a:lnTo>
                </a:path>
              </a:pathLst>
            </a:custGeom>
            <a:noFill/>
            <a:ln w="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581" name="Freeform 322"/>
            <p:cNvSpPr>
              <a:spLocks/>
            </p:cNvSpPr>
            <p:nvPr/>
          </p:nvSpPr>
          <p:spPr bwMode="auto">
            <a:xfrm>
              <a:off x="394" y="1447"/>
              <a:ext cx="27" cy="266"/>
            </a:xfrm>
            <a:custGeom>
              <a:avLst/>
              <a:gdLst>
                <a:gd name="T0" fmla="*/ 0 w 17"/>
                <a:gd name="T1" fmla="*/ 0 h 167"/>
                <a:gd name="T2" fmla="*/ 0 w 17"/>
                <a:gd name="T3" fmla="*/ 247 h 167"/>
                <a:gd name="T4" fmla="*/ 0 w 17"/>
                <a:gd name="T5" fmla="*/ 339 h 167"/>
                <a:gd name="T6" fmla="*/ 89 w 17"/>
                <a:gd name="T7" fmla="*/ 393 h 167"/>
                <a:gd name="T8" fmla="*/ 132 w 17"/>
                <a:gd name="T9" fmla="*/ 489 h 167"/>
                <a:gd name="T10" fmla="*/ 89 w 17"/>
                <a:gd name="T11" fmla="*/ 639 h 167"/>
                <a:gd name="T12" fmla="*/ 89 w 17"/>
                <a:gd name="T13" fmla="*/ 739 h 167"/>
                <a:gd name="T14" fmla="*/ 132 w 17"/>
                <a:gd name="T15" fmla="*/ 830 h 167"/>
                <a:gd name="T16" fmla="*/ 132 w 17"/>
                <a:gd name="T17" fmla="*/ 933 h 167"/>
                <a:gd name="T18" fmla="*/ 132 w 17"/>
                <a:gd name="T19" fmla="*/ 1023 h 167"/>
                <a:gd name="T20" fmla="*/ 132 w 17"/>
                <a:gd name="T21" fmla="*/ 1126 h 167"/>
                <a:gd name="T22" fmla="*/ 132 w 17"/>
                <a:gd name="T23" fmla="*/ 1274 h 167"/>
                <a:gd name="T24" fmla="*/ 172 w 17"/>
                <a:gd name="T25" fmla="*/ 1365 h 167"/>
                <a:gd name="T26" fmla="*/ 172 w 17"/>
                <a:gd name="T27" fmla="*/ 1467 h 167"/>
                <a:gd name="T28" fmla="*/ 132 w 17"/>
                <a:gd name="T29" fmla="*/ 1555 h 167"/>
                <a:gd name="T30" fmla="*/ 132 w 17"/>
                <a:gd name="T31" fmla="*/ 1661 h 167"/>
                <a:gd name="T32" fmla="*/ 132 w 17"/>
                <a:gd name="T33" fmla="*/ 1712 h 16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67"/>
                <a:gd name="T53" fmla="*/ 17 w 17"/>
                <a:gd name="T54" fmla="*/ 167 h 16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67">
                  <a:moveTo>
                    <a:pt x="0" y="0"/>
                  </a:moveTo>
                  <a:lnTo>
                    <a:pt x="0" y="24"/>
                  </a:lnTo>
                  <a:lnTo>
                    <a:pt x="0" y="33"/>
                  </a:lnTo>
                  <a:lnTo>
                    <a:pt x="9" y="38"/>
                  </a:lnTo>
                  <a:lnTo>
                    <a:pt x="13" y="48"/>
                  </a:lnTo>
                  <a:lnTo>
                    <a:pt x="9" y="62"/>
                  </a:lnTo>
                  <a:lnTo>
                    <a:pt x="9" y="72"/>
                  </a:lnTo>
                  <a:lnTo>
                    <a:pt x="13" y="81"/>
                  </a:lnTo>
                  <a:lnTo>
                    <a:pt x="13" y="91"/>
                  </a:lnTo>
                  <a:lnTo>
                    <a:pt x="13" y="100"/>
                  </a:lnTo>
                  <a:lnTo>
                    <a:pt x="13" y="110"/>
                  </a:lnTo>
                  <a:lnTo>
                    <a:pt x="13" y="124"/>
                  </a:lnTo>
                  <a:lnTo>
                    <a:pt x="17" y="133"/>
                  </a:lnTo>
                  <a:lnTo>
                    <a:pt x="17" y="143"/>
                  </a:lnTo>
                  <a:lnTo>
                    <a:pt x="13" y="152"/>
                  </a:lnTo>
                  <a:lnTo>
                    <a:pt x="13" y="162"/>
                  </a:lnTo>
                  <a:lnTo>
                    <a:pt x="13" y="167"/>
                  </a:lnTo>
                </a:path>
              </a:pathLst>
            </a:custGeom>
            <a:noFill/>
            <a:ln w="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582" name="Oval 323"/>
            <p:cNvSpPr>
              <a:spLocks noChangeArrowheads="1"/>
            </p:cNvSpPr>
            <p:nvPr/>
          </p:nvSpPr>
          <p:spPr bwMode="auto">
            <a:xfrm>
              <a:off x="250" y="1371"/>
              <a:ext cx="74" cy="73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83" name="Freeform 324"/>
            <p:cNvSpPr>
              <a:spLocks/>
            </p:cNvSpPr>
            <p:nvPr/>
          </p:nvSpPr>
          <p:spPr bwMode="auto">
            <a:xfrm>
              <a:off x="256" y="1439"/>
              <a:ext cx="15" cy="251"/>
            </a:xfrm>
            <a:custGeom>
              <a:avLst/>
              <a:gdLst>
                <a:gd name="T0" fmla="*/ 55 w 9"/>
                <a:gd name="T1" fmla="*/ 0 h 157"/>
                <a:gd name="T2" fmla="*/ 0 w 9"/>
                <a:gd name="T3" fmla="*/ 157 h 157"/>
                <a:gd name="T4" fmla="*/ 55 w 9"/>
                <a:gd name="T5" fmla="*/ 302 h 157"/>
                <a:gd name="T6" fmla="*/ 117 w 9"/>
                <a:gd name="T7" fmla="*/ 401 h 157"/>
                <a:gd name="T8" fmla="*/ 55 w 9"/>
                <a:gd name="T9" fmla="*/ 504 h 157"/>
                <a:gd name="T10" fmla="*/ 0 w 9"/>
                <a:gd name="T11" fmla="*/ 593 h 157"/>
                <a:gd name="T12" fmla="*/ 55 w 9"/>
                <a:gd name="T13" fmla="*/ 697 h 157"/>
                <a:gd name="T14" fmla="*/ 117 w 9"/>
                <a:gd name="T15" fmla="*/ 806 h 157"/>
                <a:gd name="T16" fmla="*/ 117 w 9"/>
                <a:gd name="T17" fmla="*/ 948 h 157"/>
                <a:gd name="T18" fmla="*/ 55 w 9"/>
                <a:gd name="T19" fmla="*/ 1098 h 157"/>
                <a:gd name="T20" fmla="*/ 55 w 9"/>
                <a:gd name="T21" fmla="*/ 1201 h 157"/>
                <a:gd name="T22" fmla="*/ 117 w 9"/>
                <a:gd name="T23" fmla="*/ 1297 h 157"/>
                <a:gd name="T24" fmla="*/ 117 w 9"/>
                <a:gd name="T25" fmla="*/ 1399 h 157"/>
                <a:gd name="T26" fmla="*/ 117 w 9"/>
                <a:gd name="T27" fmla="*/ 1495 h 157"/>
                <a:gd name="T28" fmla="*/ 117 w 9"/>
                <a:gd name="T29" fmla="*/ 1602 h 157"/>
                <a:gd name="T30" fmla="*/ 0 w 9"/>
                <a:gd name="T31" fmla="*/ 1602 h 157"/>
                <a:gd name="T32" fmla="*/ 117 w 9"/>
                <a:gd name="T33" fmla="*/ 1639 h 15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"/>
                <a:gd name="T52" fmla="*/ 0 h 157"/>
                <a:gd name="T53" fmla="*/ 9 w 9"/>
                <a:gd name="T54" fmla="*/ 157 h 15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" h="157">
                  <a:moveTo>
                    <a:pt x="4" y="0"/>
                  </a:moveTo>
                  <a:lnTo>
                    <a:pt x="0" y="15"/>
                  </a:lnTo>
                  <a:lnTo>
                    <a:pt x="4" y="29"/>
                  </a:lnTo>
                  <a:lnTo>
                    <a:pt x="9" y="38"/>
                  </a:lnTo>
                  <a:lnTo>
                    <a:pt x="4" y="48"/>
                  </a:lnTo>
                  <a:lnTo>
                    <a:pt x="0" y="57"/>
                  </a:lnTo>
                  <a:lnTo>
                    <a:pt x="4" y="67"/>
                  </a:lnTo>
                  <a:lnTo>
                    <a:pt x="9" y="77"/>
                  </a:lnTo>
                  <a:lnTo>
                    <a:pt x="9" y="91"/>
                  </a:lnTo>
                  <a:lnTo>
                    <a:pt x="4" y="105"/>
                  </a:lnTo>
                  <a:lnTo>
                    <a:pt x="4" y="115"/>
                  </a:lnTo>
                  <a:lnTo>
                    <a:pt x="9" y="124"/>
                  </a:lnTo>
                  <a:lnTo>
                    <a:pt x="9" y="134"/>
                  </a:lnTo>
                  <a:lnTo>
                    <a:pt x="9" y="143"/>
                  </a:lnTo>
                  <a:lnTo>
                    <a:pt x="9" y="153"/>
                  </a:lnTo>
                  <a:lnTo>
                    <a:pt x="0" y="153"/>
                  </a:lnTo>
                  <a:lnTo>
                    <a:pt x="9" y="157"/>
                  </a:lnTo>
                </a:path>
              </a:pathLst>
            </a:custGeom>
            <a:noFill/>
            <a:ln w="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584" name="Freeform 325"/>
            <p:cNvSpPr>
              <a:spLocks/>
            </p:cNvSpPr>
            <p:nvPr/>
          </p:nvSpPr>
          <p:spPr bwMode="auto">
            <a:xfrm>
              <a:off x="305" y="1447"/>
              <a:ext cx="27" cy="266"/>
            </a:xfrm>
            <a:custGeom>
              <a:avLst/>
              <a:gdLst>
                <a:gd name="T0" fmla="*/ 0 w 17"/>
                <a:gd name="T1" fmla="*/ 0 h 167"/>
                <a:gd name="T2" fmla="*/ 0 w 17"/>
                <a:gd name="T3" fmla="*/ 247 h 167"/>
                <a:gd name="T4" fmla="*/ 0 w 17"/>
                <a:gd name="T5" fmla="*/ 339 h 167"/>
                <a:gd name="T6" fmla="*/ 83 w 17"/>
                <a:gd name="T7" fmla="*/ 393 h 167"/>
                <a:gd name="T8" fmla="*/ 132 w 17"/>
                <a:gd name="T9" fmla="*/ 489 h 167"/>
                <a:gd name="T10" fmla="*/ 83 w 17"/>
                <a:gd name="T11" fmla="*/ 639 h 167"/>
                <a:gd name="T12" fmla="*/ 83 w 17"/>
                <a:gd name="T13" fmla="*/ 739 h 167"/>
                <a:gd name="T14" fmla="*/ 132 w 17"/>
                <a:gd name="T15" fmla="*/ 830 h 167"/>
                <a:gd name="T16" fmla="*/ 132 w 17"/>
                <a:gd name="T17" fmla="*/ 933 h 167"/>
                <a:gd name="T18" fmla="*/ 132 w 17"/>
                <a:gd name="T19" fmla="*/ 1023 h 167"/>
                <a:gd name="T20" fmla="*/ 132 w 17"/>
                <a:gd name="T21" fmla="*/ 1126 h 167"/>
                <a:gd name="T22" fmla="*/ 132 w 17"/>
                <a:gd name="T23" fmla="*/ 1274 h 167"/>
                <a:gd name="T24" fmla="*/ 172 w 17"/>
                <a:gd name="T25" fmla="*/ 1365 h 167"/>
                <a:gd name="T26" fmla="*/ 172 w 17"/>
                <a:gd name="T27" fmla="*/ 1467 h 167"/>
                <a:gd name="T28" fmla="*/ 132 w 17"/>
                <a:gd name="T29" fmla="*/ 1555 h 167"/>
                <a:gd name="T30" fmla="*/ 132 w 17"/>
                <a:gd name="T31" fmla="*/ 1661 h 167"/>
                <a:gd name="T32" fmla="*/ 132 w 17"/>
                <a:gd name="T33" fmla="*/ 1712 h 16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67"/>
                <a:gd name="T53" fmla="*/ 17 w 17"/>
                <a:gd name="T54" fmla="*/ 167 h 16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67">
                  <a:moveTo>
                    <a:pt x="0" y="0"/>
                  </a:moveTo>
                  <a:lnTo>
                    <a:pt x="0" y="24"/>
                  </a:lnTo>
                  <a:lnTo>
                    <a:pt x="0" y="33"/>
                  </a:lnTo>
                  <a:lnTo>
                    <a:pt x="8" y="38"/>
                  </a:lnTo>
                  <a:lnTo>
                    <a:pt x="13" y="48"/>
                  </a:lnTo>
                  <a:lnTo>
                    <a:pt x="8" y="62"/>
                  </a:lnTo>
                  <a:lnTo>
                    <a:pt x="8" y="72"/>
                  </a:lnTo>
                  <a:lnTo>
                    <a:pt x="13" y="81"/>
                  </a:lnTo>
                  <a:lnTo>
                    <a:pt x="13" y="91"/>
                  </a:lnTo>
                  <a:lnTo>
                    <a:pt x="13" y="100"/>
                  </a:lnTo>
                  <a:lnTo>
                    <a:pt x="13" y="110"/>
                  </a:lnTo>
                  <a:lnTo>
                    <a:pt x="13" y="124"/>
                  </a:lnTo>
                  <a:lnTo>
                    <a:pt x="17" y="133"/>
                  </a:lnTo>
                  <a:lnTo>
                    <a:pt x="17" y="143"/>
                  </a:lnTo>
                  <a:lnTo>
                    <a:pt x="13" y="152"/>
                  </a:lnTo>
                  <a:lnTo>
                    <a:pt x="13" y="162"/>
                  </a:lnTo>
                  <a:lnTo>
                    <a:pt x="13" y="167"/>
                  </a:lnTo>
                </a:path>
              </a:pathLst>
            </a:custGeom>
            <a:noFill/>
            <a:ln w="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585" name="Oval 326"/>
            <p:cNvSpPr>
              <a:spLocks noChangeArrowheads="1"/>
            </p:cNvSpPr>
            <p:nvPr/>
          </p:nvSpPr>
          <p:spPr bwMode="auto">
            <a:xfrm>
              <a:off x="159" y="1371"/>
              <a:ext cx="76" cy="73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86" name="Freeform 327"/>
            <p:cNvSpPr>
              <a:spLocks/>
            </p:cNvSpPr>
            <p:nvPr/>
          </p:nvSpPr>
          <p:spPr bwMode="auto">
            <a:xfrm>
              <a:off x="167" y="1439"/>
              <a:ext cx="13" cy="251"/>
            </a:xfrm>
            <a:custGeom>
              <a:avLst/>
              <a:gdLst>
                <a:gd name="T0" fmla="*/ 47 w 8"/>
                <a:gd name="T1" fmla="*/ 0 h 157"/>
                <a:gd name="T2" fmla="*/ 0 w 8"/>
                <a:gd name="T3" fmla="*/ 157 h 157"/>
                <a:gd name="T4" fmla="*/ 47 w 8"/>
                <a:gd name="T5" fmla="*/ 302 h 157"/>
                <a:gd name="T6" fmla="*/ 89 w 8"/>
                <a:gd name="T7" fmla="*/ 401 h 157"/>
                <a:gd name="T8" fmla="*/ 47 w 8"/>
                <a:gd name="T9" fmla="*/ 504 h 157"/>
                <a:gd name="T10" fmla="*/ 0 w 8"/>
                <a:gd name="T11" fmla="*/ 593 h 157"/>
                <a:gd name="T12" fmla="*/ 47 w 8"/>
                <a:gd name="T13" fmla="*/ 697 h 157"/>
                <a:gd name="T14" fmla="*/ 89 w 8"/>
                <a:gd name="T15" fmla="*/ 806 h 157"/>
                <a:gd name="T16" fmla="*/ 89 w 8"/>
                <a:gd name="T17" fmla="*/ 948 h 157"/>
                <a:gd name="T18" fmla="*/ 47 w 8"/>
                <a:gd name="T19" fmla="*/ 1098 h 157"/>
                <a:gd name="T20" fmla="*/ 47 w 8"/>
                <a:gd name="T21" fmla="*/ 1201 h 157"/>
                <a:gd name="T22" fmla="*/ 89 w 8"/>
                <a:gd name="T23" fmla="*/ 1297 h 157"/>
                <a:gd name="T24" fmla="*/ 89 w 8"/>
                <a:gd name="T25" fmla="*/ 1399 h 157"/>
                <a:gd name="T26" fmla="*/ 89 w 8"/>
                <a:gd name="T27" fmla="*/ 1495 h 157"/>
                <a:gd name="T28" fmla="*/ 89 w 8"/>
                <a:gd name="T29" fmla="*/ 1602 h 157"/>
                <a:gd name="T30" fmla="*/ 0 w 8"/>
                <a:gd name="T31" fmla="*/ 1602 h 157"/>
                <a:gd name="T32" fmla="*/ 89 w 8"/>
                <a:gd name="T33" fmla="*/ 1639 h 15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"/>
                <a:gd name="T52" fmla="*/ 0 h 157"/>
                <a:gd name="T53" fmla="*/ 8 w 8"/>
                <a:gd name="T54" fmla="*/ 157 h 15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" h="157">
                  <a:moveTo>
                    <a:pt x="4" y="0"/>
                  </a:moveTo>
                  <a:lnTo>
                    <a:pt x="0" y="15"/>
                  </a:lnTo>
                  <a:lnTo>
                    <a:pt x="4" y="29"/>
                  </a:lnTo>
                  <a:lnTo>
                    <a:pt x="8" y="38"/>
                  </a:lnTo>
                  <a:lnTo>
                    <a:pt x="4" y="48"/>
                  </a:lnTo>
                  <a:lnTo>
                    <a:pt x="0" y="57"/>
                  </a:lnTo>
                  <a:lnTo>
                    <a:pt x="4" y="67"/>
                  </a:lnTo>
                  <a:lnTo>
                    <a:pt x="8" y="77"/>
                  </a:lnTo>
                  <a:lnTo>
                    <a:pt x="8" y="91"/>
                  </a:lnTo>
                  <a:lnTo>
                    <a:pt x="4" y="105"/>
                  </a:lnTo>
                  <a:lnTo>
                    <a:pt x="4" y="115"/>
                  </a:lnTo>
                  <a:lnTo>
                    <a:pt x="8" y="124"/>
                  </a:lnTo>
                  <a:lnTo>
                    <a:pt x="8" y="134"/>
                  </a:lnTo>
                  <a:lnTo>
                    <a:pt x="8" y="143"/>
                  </a:lnTo>
                  <a:lnTo>
                    <a:pt x="8" y="153"/>
                  </a:lnTo>
                  <a:lnTo>
                    <a:pt x="0" y="153"/>
                  </a:lnTo>
                  <a:lnTo>
                    <a:pt x="8" y="157"/>
                  </a:lnTo>
                </a:path>
              </a:pathLst>
            </a:custGeom>
            <a:noFill/>
            <a:ln w="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587" name="Freeform 328"/>
            <p:cNvSpPr>
              <a:spLocks/>
            </p:cNvSpPr>
            <p:nvPr/>
          </p:nvSpPr>
          <p:spPr bwMode="auto">
            <a:xfrm>
              <a:off x="214" y="1447"/>
              <a:ext cx="29" cy="266"/>
            </a:xfrm>
            <a:custGeom>
              <a:avLst/>
              <a:gdLst>
                <a:gd name="T0" fmla="*/ 0 w 18"/>
                <a:gd name="T1" fmla="*/ 0 h 167"/>
                <a:gd name="T2" fmla="*/ 0 w 18"/>
                <a:gd name="T3" fmla="*/ 247 h 167"/>
                <a:gd name="T4" fmla="*/ 0 w 18"/>
                <a:gd name="T5" fmla="*/ 339 h 167"/>
                <a:gd name="T6" fmla="*/ 101 w 18"/>
                <a:gd name="T7" fmla="*/ 393 h 167"/>
                <a:gd name="T8" fmla="*/ 143 w 18"/>
                <a:gd name="T9" fmla="*/ 489 h 167"/>
                <a:gd name="T10" fmla="*/ 101 w 18"/>
                <a:gd name="T11" fmla="*/ 639 h 167"/>
                <a:gd name="T12" fmla="*/ 101 w 18"/>
                <a:gd name="T13" fmla="*/ 739 h 167"/>
                <a:gd name="T14" fmla="*/ 143 w 18"/>
                <a:gd name="T15" fmla="*/ 830 h 167"/>
                <a:gd name="T16" fmla="*/ 143 w 18"/>
                <a:gd name="T17" fmla="*/ 933 h 167"/>
                <a:gd name="T18" fmla="*/ 143 w 18"/>
                <a:gd name="T19" fmla="*/ 1023 h 167"/>
                <a:gd name="T20" fmla="*/ 143 w 18"/>
                <a:gd name="T21" fmla="*/ 1126 h 167"/>
                <a:gd name="T22" fmla="*/ 143 w 18"/>
                <a:gd name="T23" fmla="*/ 1274 h 167"/>
                <a:gd name="T24" fmla="*/ 197 w 18"/>
                <a:gd name="T25" fmla="*/ 1365 h 167"/>
                <a:gd name="T26" fmla="*/ 197 w 18"/>
                <a:gd name="T27" fmla="*/ 1467 h 167"/>
                <a:gd name="T28" fmla="*/ 143 w 18"/>
                <a:gd name="T29" fmla="*/ 1555 h 167"/>
                <a:gd name="T30" fmla="*/ 143 w 18"/>
                <a:gd name="T31" fmla="*/ 1661 h 167"/>
                <a:gd name="T32" fmla="*/ 143 w 18"/>
                <a:gd name="T33" fmla="*/ 1712 h 16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167"/>
                <a:gd name="T53" fmla="*/ 18 w 18"/>
                <a:gd name="T54" fmla="*/ 167 h 16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167">
                  <a:moveTo>
                    <a:pt x="0" y="0"/>
                  </a:moveTo>
                  <a:lnTo>
                    <a:pt x="0" y="24"/>
                  </a:lnTo>
                  <a:lnTo>
                    <a:pt x="0" y="33"/>
                  </a:lnTo>
                  <a:lnTo>
                    <a:pt x="9" y="38"/>
                  </a:lnTo>
                  <a:lnTo>
                    <a:pt x="13" y="48"/>
                  </a:lnTo>
                  <a:lnTo>
                    <a:pt x="9" y="62"/>
                  </a:lnTo>
                  <a:lnTo>
                    <a:pt x="9" y="72"/>
                  </a:lnTo>
                  <a:lnTo>
                    <a:pt x="13" y="81"/>
                  </a:lnTo>
                  <a:lnTo>
                    <a:pt x="13" y="91"/>
                  </a:lnTo>
                  <a:lnTo>
                    <a:pt x="13" y="100"/>
                  </a:lnTo>
                  <a:lnTo>
                    <a:pt x="13" y="110"/>
                  </a:lnTo>
                  <a:lnTo>
                    <a:pt x="13" y="124"/>
                  </a:lnTo>
                  <a:lnTo>
                    <a:pt x="18" y="133"/>
                  </a:lnTo>
                  <a:lnTo>
                    <a:pt x="18" y="143"/>
                  </a:lnTo>
                  <a:lnTo>
                    <a:pt x="13" y="152"/>
                  </a:lnTo>
                  <a:lnTo>
                    <a:pt x="13" y="162"/>
                  </a:lnTo>
                  <a:lnTo>
                    <a:pt x="13" y="167"/>
                  </a:lnTo>
                </a:path>
              </a:pathLst>
            </a:custGeom>
            <a:noFill/>
            <a:ln w="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588" name="Oval 329"/>
            <p:cNvSpPr>
              <a:spLocks noChangeArrowheads="1"/>
            </p:cNvSpPr>
            <p:nvPr/>
          </p:nvSpPr>
          <p:spPr bwMode="auto">
            <a:xfrm>
              <a:off x="616" y="1819"/>
              <a:ext cx="74" cy="73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89" name="Freeform 330"/>
            <p:cNvSpPr>
              <a:spLocks/>
            </p:cNvSpPr>
            <p:nvPr/>
          </p:nvSpPr>
          <p:spPr bwMode="auto">
            <a:xfrm>
              <a:off x="622" y="1576"/>
              <a:ext cx="13" cy="251"/>
            </a:xfrm>
            <a:custGeom>
              <a:avLst/>
              <a:gdLst>
                <a:gd name="T0" fmla="*/ 47 w 8"/>
                <a:gd name="T1" fmla="*/ 1639 h 157"/>
                <a:gd name="T2" fmla="*/ 0 w 8"/>
                <a:gd name="T3" fmla="*/ 1495 h 157"/>
                <a:gd name="T4" fmla="*/ 47 w 8"/>
                <a:gd name="T5" fmla="*/ 1345 h 157"/>
                <a:gd name="T6" fmla="*/ 89 w 8"/>
                <a:gd name="T7" fmla="*/ 1242 h 157"/>
                <a:gd name="T8" fmla="*/ 47 w 8"/>
                <a:gd name="T9" fmla="*/ 1148 h 157"/>
                <a:gd name="T10" fmla="*/ 0 w 8"/>
                <a:gd name="T11" fmla="*/ 1046 h 157"/>
                <a:gd name="T12" fmla="*/ 47 w 8"/>
                <a:gd name="T13" fmla="*/ 948 h 157"/>
                <a:gd name="T14" fmla="*/ 89 w 8"/>
                <a:gd name="T15" fmla="*/ 841 h 157"/>
                <a:gd name="T16" fmla="*/ 89 w 8"/>
                <a:gd name="T17" fmla="*/ 697 h 157"/>
                <a:gd name="T18" fmla="*/ 47 w 8"/>
                <a:gd name="T19" fmla="*/ 545 h 157"/>
                <a:gd name="T20" fmla="*/ 47 w 8"/>
                <a:gd name="T21" fmla="*/ 449 h 157"/>
                <a:gd name="T22" fmla="*/ 89 w 8"/>
                <a:gd name="T23" fmla="*/ 347 h 157"/>
                <a:gd name="T24" fmla="*/ 89 w 8"/>
                <a:gd name="T25" fmla="*/ 251 h 157"/>
                <a:gd name="T26" fmla="*/ 89 w 8"/>
                <a:gd name="T27" fmla="*/ 144 h 157"/>
                <a:gd name="T28" fmla="*/ 89 w 8"/>
                <a:gd name="T29" fmla="*/ 54 h 157"/>
                <a:gd name="T30" fmla="*/ 0 w 8"/>
                <a:gd name="T31" fmla="*/ 54 h 157"/>
                <a:gd name="T32" fmla="*/ 89 w 8"/>
                <a:gd name="T33" fmla="*/ 0 h 15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"/>
                <a:gd name="T52" fmla="*/ 0 h 157"/>
                <a:gd name="T53" fmla="*/ 8 w 8"/>
                <a:gd name="T54" fmla="*/ 157 h 15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" h="157">
                  <a:moveTo>
                    <a:pt x="4" y="157"/>
                  </a:moveTo>
                  <a:lnTo>
                    <a:pt x="0" y="143"/>
                  </a:lnTo>
                  <a:lnTo>
                    <a:pt x="4" y="129"/>
                  </a:lnTo>
                  <a:lnTo>
                    <a:pt x="8" y="119"/>
                  </a:lnTo>
                  <a:lnTo>
                    <a:pt x="4" y="110"/>
                  </a:lnTo>
                  <a:lnTo>
                    <a:pt x="0" y="100"/>
                  </a:lnTo>
                  <a:lnTo>
                    <a:pt x="4" y="91"/>
                  </a:lnTo>
                  <a:lnTo>
                    <a:pt x="8" y="81"/>
                  </a:lnTo>
                  <a:lnTo>
                    <a:pt x="8" y="67"/>
                  </a:lnTo>
                  <a:lnTo>
                    <a:pt x="4" y="52"/>
                  </a:lnTo>
                  <a:lnTo>
                    <a:pt x="4" y="43"/>
                  </a:lnTo>
                  <a:lnTo>
                    <a:pt x="8" y="33"/>
                  </a:lnTo>
                  <a:lnTo>
                    <a:pt x="8" y="24"/>
                  </a:lnTo>
                  <a:lnTo>
                    <a:pt x="8" y="14"/>
                  </a:lnTo>
                  <a:lnTo>
                    <a:pt x="8" y="5"/>
                  </a:lnTo>
                  <a:lnTo>
                    <a:pt x="0" y="5"/>
                  </a:lnTo>
                  <a:lnTo>
                    <a:pt x="8" y="0"/>
                  </a:lnTo>
                </a:path>
              </a:pathLst>
            </a:custGeom>
            <a:noFill/>
            <a:ln w="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590" name="Freeform 331"/>
            <p:cNvSpPr>
              <a:spLocks/>
            </p:cNvSpPr>
            <p:nvPr/>
          </p:nvSpPr>
          <p:spPr bwMode="auto">
            <a:xfrm>
              <a:off x="671" y="1554"/>
              <a:ext cx="27" cy="265"/>
            </a:xfrm>
            <a:custGeom>
              <a:avLst/>
              <a:gdLst>
                <a:gd name="T0" fmla="*/ 0 w 17"/>
                <a:gd name="T1" fmla="*/ 1721 h 166"/>
                <a:gd name="T2" fmla="*/ 0 w 17"/>
                <a:gd name="T3" fmla="*/ 1481 h 166"/>
                <a:gd name="T4" fmla="*/ 0 w 17"/>
                <a:gd name="T5" fmla="*/ 1376 h 166"/>
                <a:gd name="T6" fmla="*/ 83 w 17"/>
                <a:gd name="T7" fmla="*/ 1325 h 166"/>
                <a:gd name="T8" fmla="*/ 121 w 17"/>
                <a:gd name="T9" fmla="*/ 1234 h 166"/>
                <a:gd name="T10" fmla="*/ 83 w 17"/>
                <a:gd name="T11" fmla="*/ 1090 h 166"/>
                <a:gd name="T12" fmla="*/ 83 w 17"/>
                <a:gd name="T13" fmla="*/ 988 h 166"/>
                <a:gd name="T14" fmla="*/ 121 w 17"/>
                <a:gd name="T15" fmla="*/ 881 h 166"/>
                <a:gd name="T16" fmla="*/ 121 w 17"/>
                <a:gd name="T17" fmla="*/ 785 h 166"/>
                <a:gd name="T18" fmla="*/ 121 w 17"/>
                <a:gd name="T19" fmla="*/ 683 h 166"/>
                <a:gd name="T20" fmla="*/ 121 w 17"/>
                <a:gd name="T21" fmla="*/ 589 h 166"/>
                <a:gd name="T22" fmla="*/ 121 w 17"/>
                <a:gd name="T23" fmla="*/ 449 h 166"/>
                <a:gd name="T24" fmla="*/ 172 w 17"/>
                <a:gd name="T25" fmla="*/ 346 h 166"/>
                <a:gd name="T26" fmla="*/ 172 w 17"/>
                <a:gd name="T27" fmla="*/ 247 h 166"/>
                <a:gd name="T28" fmla="*/ 121 w 17"/>
                <a:gd name="T29" fmla="*/ 142 h 166"/>
                <a:gd name="T30" fmla="*/ 121 w 17"/>
                <a:gd name="T31" fmla="*/ 54 h 166"/>
                <a:gd name="T32" fmla="*/ 121 w 17"/>
                <a:gd name="T33" fmla="*/ 0 h 16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66"/>
                <a:gd name="T53" fmla="*/ 17 w 17"/>
                <a:gd name="T54" fmla="*/ 166 h 16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66">
                  <a:moveTo>
                    <a:pt x="0" y="166"/>
                  </a:moveTo>
                  <a:lnTo>
                    <a:pt x="0" y="143"/>
                  </a:lnTo>
                  <a:lnTo>
                    <a:pt x="0" y="133"/>
                  </a:lnTo>
                  <a:lnTo>
                    <a:pt x="8" y="128"/>
                  </a:lnTo>
                  <a:lnTo>
                    <a:pt x="12" y="119"/>
                  </a:lnTo>
                  <a:lnTo>
                    <a:pt x="8" y="105"/>
                  </a:lnTo>
                  <a:lnTo>
                    <a:pt x="8" y="95"/>
                  </a:lnTo>
                  <a:lnTo>
                    <a:pt x="12" y="85"/>
                  </a:lnTo>
                  <a:lnTo>
                    <a:pt x="12" y="76"/>
                  </a:lnTo>
                  <a:lnTo>
                    <a:pt x="12" y="66"/>
                  </a:lnTo>
                  <a:lnTo>
                    <a:pt x="12" y="57"/>
                  </a:lnTo>
                  <a:lnTo>
                    <a:pt x="12" y="43"/>
                  </a:lnTo>
                  <a:lnTo>
                    <a:pt x="17" y="33"/>
                  </a:lnTo>
                  <a:lnTo>
                    <a:pt x="17" y="24"/>
                  </a:lnTo>
                  <a:lnTo>
                    <a:pt x="12" y="14"/>
                  </a:lnTo>
                  <a:lnTo>
                    <a:pt x="12" y="5"/>
                  </a:lnTo>
                  <a:lnTo>
                    <a:pt x="12" y="0"/>
                  </a:lnTo>
                </a:path>
              </a:pathLst>
            </a:custGeom>
            <a:noFill/>
            <a:ln w="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591" name="Oval 332"/>
            <p:cNvSpPr>
              <a:spLocks noChangeArrowheads="1"/>
            </p:cNvSpPr>
            <p:nvPr/>
          </p:nvSpPr>
          <p:spPr bwMode="auto">
            <a:xfrm>
              <a:off x="525" y="1819"/>
              <a:ext cx="75" cy="73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92" name="Freeform 333"/>
            <p:cNvSpPr>
              <a:spLocks/>
            </p:cNvSpPr>
            <p:nvPr/>
          </p:nvSpPr>
          <p:spPr bwMode="auto">
            <a:xfrm>
              <a:off x="532" y="1576"/>
              <a:ext cx="14" cy="251"/>
            </a:xfrm>
            <a:custGeom>
              <a:avLst/>
              <a:gdLst>
                <a:gd name="T0" fmla="*/ 47 w 9"/>
                <a:gd name="T1" fmla="*/ 1639 h 157"/>
                <a:gd name="T2" fmla="*/ 0 w 9"/>
                <a:gd name="T3" fmla="*/ 1495 h 157"/>
                <a:gd name="T4" fmla="*/ 47 w 9"/>
                <a:gd name="T5" fmla="*/ 1345 h 157"/>
                <a:gd name="T6" fmla="*/ 82 w 9"/>
                <a:gd name="T7" fmla="*/ 1242 h 157"/>
                <a:gd name="T8" fmla="*/ 47 w 9"/>
                <a:gd name="T9" fmla="*/ 1148 h 157"/>
                <a:gd name="T10" fmla="*/ 0 w 9"/>
                <a:gd name="T11" fmla="*/ 1046 h 157"/>
                <a:gd name="T12" fmla="*/ 47 w 9"/>
                <a:gd name="T13" fmla="*/ 948 h 157"/>
                <a:gd name="T14" fmla="*/ 82 w 9"/>
                <a:gd name="T15" fmla="*/ 841 h 157"/>
                <a:gd name="T16" fmla="*/ 82 w 9"/>
                <a:gd name="T17" fmla="*/ 697 h 157"/>
                <a:gd name="T18" fmla="*/ 47 w 9"/>
                <a:gd name="T19" fmla="*/ 545 h 157"/>
                <a:gd name="T20" fmla="*/ 47 w 9"/>
                <a:gd name="T21" fmla="*/ 449 h 157"/>
                <a:gd name="T22" fmla="*/ 82 w 9"/>
                <a:gd name="T23" fmla="*/ 347 h 157"/>
                <a:gd name="T24" fmla="*/ 82 w 9"/>
                <a:gd name="T25" fmla="*/ 251 h 157"/>
                <a:gd name="T26" fmla="*/ 82 w 9"/>
                <a:gd name="T27" fmla="*/ 144 h 157"/>
                <a:gd name="T28" fmla="*/ 82 w 9"/>
                <a:gd name="T29" fmla="*/ 54 h 157"/>
                <a:gd name="T30" fmla="*/ 0 w 9"/>
                <a:gd name="T31" fmla="*/ 54 h 157"/>
                <a:gd name="T32" fmla="*/ 82 w 9"/>
                <a:gd name="T33" fmla="*/ 0 h 15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"/>
                <a:gd name="T52" fmla="*/ 0 h 157"/>
                <a:gd name="T53" fmla="*/ 9 w 9"/>
                <a:gd name="T54" fmla="*/ 157 h 15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" h="157">
                  <a:moveTo>
                    <a:pt x="5" y="157"/>
                  </a:moveTo>
                  <a:lnTo>
                    <a:pt x="0" y="143"/>
                  </a:lnTo>
                  <a:lnTo>
                    <a:pt x="5" y="129"/>
                  </a:lnTo>
                  <a:lnTo>
                    <a:pt x="9" y="119"/>
                  </a:lnTo>
                  <a:lnTo>
                    <a:pt x="5" y="110"/>
                  </a:lnTo>
                  <a:lnTo>
                    <a:pt x="0" y="100"/>
                  </a:lnTo>
                  <a:lnTo>
                    <a:pt x="5" y="91"/>
                  </a:lnTo>
                  <a:lnTo>
                    <a:pt x="9" y="81"/>
                  </a:lnTo>
                  <a:lnTo>
                    <a:pt x="9" y="67"/>
                  </a:lnTo>
                  <a:lnTo>
                    <a:pt x="5" y="52"/>
                  </a:lnTo>
                  <a:lnTo>
                    <a:pt x="5" y="43"/>
                  </a:lnTo>
                  <a:lnTo>
                    <a:pt x="9" y="33"/>
                  </a:lnTo>
                  <a:lnTo>
                    <a:pt x="9" y="24"/>
                  </a:lnTo>
                  <a:lnTo>
                    <a:pt x="9" y="14"/>
                  </a:lnTo>
                  <a:lnTo>
                    <a:pt x="9" y="5"/>
                  </a:lnTo>
                  <a:lnTo>
                    <a:pt x="0" y="5"/>
                  </a:lnTo>
                  <a:lnTo>
                    <a:pt x="9" y="0"/>
                  </a:lnTo>
                </a:path>
              </a:pathLst>
            </a:custGeom>
            <a:noFill/>
            <a:ln w="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593" name="Freeform 334"/>
            <p:cNvSpPr>
              <a:spLocks/>
            </p:cNvSpPr>
            <p:nvPr/>
          </p:nvSpPr>
          <p:spPr bwMode="auto">
            <a:xfrm>
              <a:off x="580" y="1554"/>
              <a:ext cx="28" cy="265"/>
            </a:xfrm>
            <a:custGeom>
              <a:avLst/>
              <a:gdLst>
                <a:gd name="T0" fmla="*/ 0 w 17"/>
                <a:gd name="T1" fmla="*/ 1721 h 166"/>
                <a:gd name="T2" fmla="*/ 0 w 17"/>
                <a:gd name="T3" fmla="*/ 1481 h 166"/>
                <a:gd name="T4" fmla="*/ 0 w 17"/>
                <a:gd name="T5" fmla="*/ 1376 h 166"/>
                <a:gd name="T6" fmla="*/ 112 w 17"/>
                <a:gd name="T7" fmla="*/ 1325 h 166"/>
                <a:gd name="T8" fmla="*/ 158 w 17"/>
                <a:gd name="T9" fmla="*/ 1234 h 166"/>
                <a:gd name="T10" fmla="*/ 112 w 17"/>
                <a:gd name="T11" fmla="*/ 1090 h 166"/>
                <a:gd name="T12" fmla="*/ 112 w 17"/>
                <a:gd name="T13" fmla="*/ 988 h 166"/>
                <a:gd name="T14" fmla="*/ 158 w 17"/>
                <a:gd name="T15" fmla="*/ 881 h 166"/>
                <a:gd name="T16" fmla="*/ 158 w 17"/>
                <a:gd name="T17" fmla="*/ 785 h 166"/>
                <a:gd name="T18" fmla="*/ 158 w 17"/>
                <a:gd name="T19" fmla="*/ 683 h 166"/>
                <a:gd name="T20" fmla="*/ 158 w 17"/>
                <a:gd name="T21" fmla="*/ 589 h 166"/>
                <a:gd name="T22" fmla="*/ 158 w 17"/>
                <a:gd name="T23" fmla="*/ 449 h 166"/>
                <a:gd name="T24" fmla="*/ 206 w 17"/>
                <a:gd name="T25" fmla="*/ 346 h 166"/>
                <a:gd name="T26" fmla="*/ 206 w 17"/>
                <a:gd name="T27" fmla="*/ 247 h 166"/>
                <a:gd name="T28" fmla="*/ 158 w 17"/>
                <a:gd name="T29" fmla="*/ 142 h 166"/>
                <a:gd name="T30" fmla="*/ 158 w 17"/>
                <a:gd name="T31" fmla="*/ 54 h 166"/>
                <a:gd name="T32" fmla="*/ 158 w 17"/>
                <a:gd name="T33" fmla="*/ 0 h 16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66"/>
                <a:gd name="T53" fmla="*/ 17 w 17"/>
                <a:gd name="T54" fmla="*/ 166 h 16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66">
                  <a:moveTo>
                    <a:pt x="0" y="166"/>
                  </a:moveTo>
                  <a:lnTo>
                    <a:pt x="0" y="143"/>
                  </a:lnTo>
                  <a:lnTo>
                    <a:pt x="0" y="133"/>
                  </a:lnTo>
                  <a:lnTo>
                    <a:pt x="9" y="128"/>
                  </a:lnTo>
                  <a:lnTo>
                    <a:pt x="13" y="119"/>
                  </a:lnTo>
                  <a:lnTo>
                    <a:pt x="9" y="105"/>
                  </a:lnTo>
                  <a:lnTo>
                    <a:pt x="9" y="95"/>
                  </a:lnTo>
                  <a:lnTo>
                    <a:pt x="13" y="85"/>
                  </a:lnTo>
                  <a:lnTo>
                    <a:pt x="13" y="76"/>
                  </a:lnTo>
                  <a:lnTo>
                    <a:pt x="13" y="66"/>
                  </a:lnTo>
                  <a:lnTo>
                    <a:pt x="13" y="57"/>
                  </a:lnTo>
                  <a:lnTo>
                    <a:pt x="13" y="43"/>
                  </a:lnTo>
                  <a:lnTo>
                    <a:pt x="17" y="33"/>
                  </a:lnTo>
                  <a:lnTo>
                    <a:pt x="17" y="24"/>
                  </a:lnTo>
                  <a:lnTo>
                    <a:pt x="13" y="14"/>
                  </a:lnTo>
                  <a:lnTo>
                    <a:pt x="13" y="5"/>
                  </a:lnTo>
                  <a:lnTo>
                    <a:pt x="13" y="0"/>
                  </a:lnTo>
                </a:path>
              </a:pathLst>
            </a:custGeom>
            <a:noFill/>
            <a:ln w="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594" name="Oval 335"/>
            <p:cNvSpPr>
              <a:spLocks noChangeArrowheads="1"/>
            </p:cNvSpPr>
            <p:nvPr/>
          </p:nvSpPr>
          <p:spPr bwMode="auto">
            <a:xfrm>
              <a:off x="430" y="1812"/>
              <a:ext cx="74" cy="74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95" name="Freeform 336"/>
            <p:cNvSpPr>
              <a:spLocks/>
            </p:cNvSpPr>
            <p:nvPr/>
          </p:nvSpPr>
          <p:spPr bwMode="auto">
            <a:xfrm>
              <a:off x="436" y="1568"/>
              <a:ext cx="13" cy="251"/>
            </a:xfrm>
            <a:custGeom>
              <a:avLst/>
              <a:gdLst>
                <a:gd name="T0" fmla="*/ 47 w 8"/>
                <a:gd name="T1" fmla="*/ 1639 h 157"/>
                <a:gd name="T2" fmla="*/ 0 w 8"/>
                <a:gd name="T3" fmla="*/ 1495 h 157"/>
                <a:gd name="T4" fmla="*/ 47 w 8"/>
                <a:gd name="T5" fmla="*/ 1345 h 157"/>
                <a:gd name="T6" fmla="*/ 89 w 8"/>
                <a:gd name="T7" fmla="*/ 1242 h 157"/>
                <a:gd name="T8" fmla="*/ 47 w 8"/>
                <a:gd name="T9" fmla="*/ 1148 h 157"/>
                <a:gd name="T10" fmla="*/ 0 w 8"/>
                <a:gd name="T11" fmla="*/ 1046 h 157"/>
                <a:gd name="T12" fmla="*/ 47 w 8"/>
                <a:gd name="T13" fmla="*/ 948 h 157"/>
                <a:gd name="T14" fmla="*/ 89 w 8"/>
                <a:gd name="T15" fmla="*/ 841 h 157"/>
                <a:gd name="T16" fmla="*/ 89 w 8"/>
                <a:gd name="T17" fmla="*/ 697 h 157"/>
                <a:gd name="T18" fmla="*/ 47 w 8"/>
                <a:gd name="T19" fmla="*/ 555 h 157"/>
                <a:gd name="T20" fmla="*/ 47 w 8"/>
                <a:gd name="T21" fmla="*/ 449 h 157"/>
                <a:gd name="T22" fmla="*/ 89 w 8"/>
                <a:gd name="T23" fmla="*/ 350 h 157"/>
                <a:gd name="T24" fmla="*/ 89 w 8"/>
                <a:gd name="T25" fmla="*/ 251 h 157"/>
                <a:gd name="T26" fmla="*/ 89 w 8"/>
                <a:gd name="T27" fmla="*/ 157 h 157"/>
                <a:gd name="T28" fmla="*/ 89 w 8"/>
                <a:gd name="T29" fmla="*/ 54 h 157"/>
                <a:gd name="T30" fmla="*/ 0 w 8"/>
                <a:gd name="T31" fmla="*/ 54 h 157"/>
                <a:gd name="T32" fmla="*/ 89 w 8"/>
                <a:gd name="T33" fmla="*/ 0 h 15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"/>
                <a:gd name="T52" fmla="*/ 0 h 157"/>
                <a:gd name="T53" fmla="*/ 8 w 8"/>
                <a:gd name="T54" fmla="*/ 157 h 15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" h="157">
                  <a:moveTo>
                    <a:pt x="4" y="157"/>
                  </a:moveTo>
                  <a:lnTo>
                    <a:pt x="0" y="143"/>
                  </a:lnTo>
                  <a:lnTo>
                    <a:pt x="4" y="129"/>
                  </a:lnTo>
                  <a:lnTo>
                    <a:pt x="8" y="119"/>
                  </a:lnTo>
                  <a:lnTo>
                    <a:pt x="4" y="110"/>
                  </a:lnTo>
                  <a:lnTo>
                    <a:pt x="0" y="100"/>
                  </a:lnTo>
                  <a:lnTo>
                    <a:pt x="4" y="91"/>
                  </a:lnTo>
                  <a:lnTo>
                    <a:pt x="8" y="81"/>
                  </a:lnTo>
                  <a:lnTo>
                    <a:pt x="8" y="67"/>
                  </a:lnTo>
                  <a:lnTo>
                    <a:pt x="4" y="53"/>
                  </a:lnTo>
                  <a:lnTo>
                    <a:pt x="4" y="43"/>
                  </a:lnTo>
                  <a:lnTo>
                    <a:pt x="8" y="34"/>
                  </a:lnTo>
                  <a:lnTo>
                    <a:pt x="8" y="24"/>
                  </a:lnTo>
                  <a:lnTo>
                    <a:pt x="8" y="15"/>
                  </a:lnTo>
                  <a:lnTo>
                    <a:pt x="8" y="5"/>
                  </a:lnTo>
                  <a:lnTo>
                    <a:pt x="0" y="5"/>
                  </a:lnTo>
                  <a:lnTo>
                    <a:pt x="8" y="0"/>
                  </a:lnTo>
                </a:path>
              </a:pathLst>
            </a:custGeom>
            <a:noFill/>
            <a:ln w="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596" name="Freeform 337"/>
            <p:cNvSpPr>
              <a:spLocks/>
            </p:cNvSpPr>
            <p:nvPr/>
          </p:nvSpPr>
          <p:spPr bwMode="auto">
            <a:xfrm>
              <a:off x="485" y="1546"/>
              <a:ext cx="27" cy="266"/>
            </a:xfrm>
            <a:custGeom>
              <a:avLst/>
              <a:gdLst>
                <a:gd name="T0" fmla="*/ 0 w 17"/>
                <a:gd name="T1" fmla="*/ 1712 h 167"/>
                <a:gd name="T2" fmla="*/ 0 w 17"/>
                <a:gd name="T3" fmla="*/ 1467 h 167"/>
                <a:gd name="T4" fmla="*/ 0 w 17"/>
                <a:gd name="T5" fmla="*/ 1365 h 167"/>
                <a:gd name="T6" fmla="*/ 83 w 17"/>
                <a:gd name="T7" fmla="*/ 1322 h 167"/>
                <a:gd name="T8" fmla="*/ 121 w 17"/>
                <a:gd name="T9" fmla="*/ 1225 h 167"/>
                <a:gd name="T10" fmla="*/ 83 w 17"/>
                <a:gd name="T11" fmla="*/ 1075 h 167"/>
                <a:gd name="T12" fmla="*/ 83 w 17"/>
                <a:gd name="T13" fmla="*/ 975 h 167"/>
                <a:gd name="T14" fmla="*/ 121 w 17"/>
                <a:gd name="T15" fmla="*/ 881 h 167"/>
                <a:gd name="T16" fmla="*/ 121 w 17"/>
                <a:gd name="T17" fmla="*/ 779 h 167"/>
                <a:gd name="T18" fmla="*/ 121 w 17"/>
                <a:gd name="T19" fmla="*/ 688 h 167"/>
                <a:gd name="T20" fmla="*/ 121 w 17"/>
                <a:gd name="T21" fmla="*/ 586 h 167"/>
                <a:gd name="T22" fmla="*/ 121 w 17"/>
                <a:gd name="T23" fmla="*/ 436 h 167"/>
                <a:gd name="T24" fmla="*/ 172 w 17"/>
                <a:gd name="T25" fmla="*/ 339 h 167"/>
                <a:gd name="T26" fmla="*/ 172 w 17"/>
                <a:gd name="T27" fmla="*/ 247 h 167"/>
                <a:gd name="T28" fmla="*/ 121 w 17"/>
                <a:gd name="T29" fmla="*/ 142 h 167"/>
                <a:gd name="T30" fmla="*/ 121 w 17"/>
                <a:gd name="T31" fmla="*/ 53 h 167"/>
                <a:gd name="T32" fmla="*/ 121 w 17"/>
                <a:gd name="T33" fmla="*/ 0 h 16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67"/>
                <a:gd name="T53" fmla="*/ 17 w 17"/>
                <a:gd name="T54" fmla="*/ 167 h 16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67">
                  <a:moveTo>
                    <a:pt x="0" y="167"/>
                  </a:moveTo>
                  <a:lnTo>
                    <a:pt x="0" y="143"/>
                  </a:lnTo>
                  <a:lnTo>
                    <a:pt x="0" y="133"/>
                  </a:lnTo>
                  <a:lnTo>
                    <a:pt x="8" y="129"/>
                  </a:lnTo>
                  <a:lnTo>
                    <a:pt x="12" y="119"/>
                  </a:lnTo>
                  <a:lnTo>
                    <a:pt x="8" y="105"/>
                  </a:lnTo>
                  <a:lnTo>
                    <a:pt x="8" y="95"/>
                  </a:lnTo>
                  <a:lnTo>
                    <a:pt x="12" y="86"/>
                  </a:lnTo>
                  <a:lnTo>
                    <a:pt x="12" y="76"/>
                  </a:lnTo>
                  <a:lnTo>
                    <a:pt x="12" y="67"/>
                  </a:lnTo>
                  <a:lnTo>
                    <a:pt x="12" y="57"/>
                  </a:lnTo>
                  <a:lnTo>
                    <a:pt x="12" y="43"/>
                  </a:lnTo>
                  <a:lnTo>
                    <a:pt x="17" y="33"/>
                  </a:lnTo>
                  <a:lnTo>
                    <a:pt x="17" y="24"/>
                  </a:lnTo>
                  <a:lnTo>
                    <a:pt x="12" y="14"/>
                  </a:lnTo>
                  <a:lnTo>
                    <a:pt x="12" y="5"/>
                  </a:lnTo>
                  <a:lnTo>
                    <a:pt x="12" y="0"/>
                  </a:lnTo>
                </a:path>
              </a:pathLst>
            </a:custGeom>
            <a:noFill/>
            <a:ln w="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597" name="Oval 338"/>
            <p:cNvSpPr>
              <a:spLocks noChangeArrowheads="1"/>
            </p:cNvSpPr>
            <p:nvPr/>
          </p:nvSpPr>
          <p:spPr bwMode="auto">
            <a:xfrm>
              <a:off x="339" y="1812"/>
              <a:ext cx="74" cy="74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98" name="Freeform 339"/>
            <p:cNvSpPr>
              <a:spLocks/>
            </p:cNvSpPr>
            <p:nvPr/>
          </p:nvSpPr>
          <p:spPr bwMode="auto">
            <a:xfrm>
              <a:off x="345" y="1568"/>
              <a:ext cx="15" cy="251"/>
            </a:xfrm>
            <a:custGeom>
              <a:avLst/>
              <a:gdLst>
                <a:gd name="T0" fmla="*/ 62 w 9"/>
                <a:gd name="T1" fmla="*/ 1639 h 157"/>
                <a:gd name="T2" fmla="*/ 0 w 9"/>
                <a:gd name="T3" fmla="*/ 1495 h 157"/>
                <a:gd name="T4" fmla="*/ 62 w 9"/>
                <a:gd name="T5" fmla="*/ 1345 h 157"/>
                <a:gd name="T6" fmla="*/ 117 w 9"/>
                <a:gd name="T7" fmla="*/ 1242 h 157"/>
                <a:gd name="T8" fmla="*/ 62 w 9"/>
                <a:gd name="T9" fmla="*/ 1148 h 157"/>
                <a:gd name="T10" fmla="*/ 0 w 9"/>
                <a:gd name="T11" fmla="*/ 1046 h 157"/>
                <a:gd name="T12" fmla="*/ 62 w 9"/>
                <a:gd name="T13" fmla="*/ 948 h 157"/>
                <a:gd name="T14" fmla="*/ 117 w 9"/>
                <a:gd name="T15" fmla="*/ 841 h 157"/>
                <a:gd name="T16" fmla="*/ 117 w 9"/>
                <a:gd name="T17" fmla="*/ 697 h 157"/>
                <a:gd name="T18" fmla="*/ 62 w 9"/>
                <a:gd name="T19" fmla="*/ 555 h 157"/>
                <a:gd name="T20" fmla="*/ 62 w 9"/>
                <a:gd name="T21" fmla="*/ 449 h 157"/>
                <a:gd name="T22" fmla="*/ 117 w 9"/>
                <a:gd name="T23" fmla="*/ 350 h 157"/>
                <a:gd name="T24" fmla="*/ 117 w 9"/>
                <a:gd name="T25" fmla="*/ 251 h 157"/>
                <a:gd name="T26" fmla="*/ 117 w 9"/>
                <a:gd name="T27" fmla="*/ 157 h 157"/>
                <a:gd name="T28" fmla="*/ 117 w 9"/>
                <a:gd name="T29" fmla="*/ 54 h 157"/>
                <a:gd name="T30" fmla="*/ 0 w 9"/>
                <a:gd name="T31" fmla="*/ 54 h 157"/>
                <a:gd name="T32" fmla="*/ 117 w 9"/>
                <a:gd name="T33" fmla="*/ 0 h 15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"/>
                <a:gd name="T52" fmla="*/ 0 h 157"/>
                <a:gd name="T53" fmla="*/ 9 w 9"/>
                <a:gd name="T54" fmla="*/ 157 h 15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" h="157">
                  <a:moveTo>
                    <a:pt x="5" y="157"/>
                  </a:moveTo>
                  <a:lnTo>
                    <a:pt x="0" y="143"/>
                  </a:lnTo>
                  <a:lnTo>
                    <a:pt x="5" y="129"/>
                  </a:lnTo>
                  <a:lnTo>
                    <a:pt x="9" y="119"/>
                  </a:lnTo>
                  <a:lnTo>
                    <a:pt x="5" y="110"/>
                  </a:lnTo>
                  <a:lnTo>
                    <a:pt x="0" y="100"/>
                  </a:lnTo>
                  <a:lnTo>
                    <a:pt x="5" y="91"/>
                  </a:lnTo>
                  <a:lnTo>
                    <a:pt x="9" y="81"/>
                  </a:lnTo>
                  <a:lnTo>
                    <a:pt x="9" y="67"/>
                  </a:lnTo>
                  <a:lnTo>
                    <a:pt x="5" y="53"/>
                  </a:lnTo>
                  <a:lnTo>
                    <a:pt x="5" y="43"/>
                  </a:lnTo>
                  <a:lnTo>
                    <a:pt x="9" y="34"/>
                  </a:lnTo>
                  <a:lnTo>
                    <a:pt x="9" y="24"/>
                  </a:lnTo>
                  <a:lnTo>
                    <a:pt x="9" y="15"/>
                  </a:lnTo>
                  <a:lnTo>
                    <a:pt x="9" y="5"/>
                  </a:lnTo>
                  <a:lnTo>
                    <a:pt x="0" y="5"/>
                  </a:lnTo>
                  <a:lnTo>
                    <a:pt x="9" y="0"/>
                  </a:lnTo>
                </a:path>
              </a:pathLst>
            </a:custGeom>
            <a:noFill/>
            <a:ln w="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599" name="Freeform 340"/>
            <p:cNvSpPr>
              <a:spLocks/>
            </p:cNvSpPr>
            <p:nvPr/>
          </p:nvSpPr>
          <p:spPr bwMode="auto">
            <a:xfrm>
              <a:off x="394" y="1546"/>
              <a:ext cx="27" cy="266"/>
            </a:xfrm>
            <a:custGeom>
              <a:avLst/>
              <a:gdLst>
                <a:gd name="T0" fmla="*/ 0 w 17"/>
                <a:gd name="T1" fmla="*/ 1712 h 167"/>
                <a:gd name="T2" fmla="*/ 0 w 17"/>
                <a:gd name="T3" fmla="*/ 1467 h 167"/>
                <a:gd name="T4" fmla="*/ 0 w 17"/>
                <a:gd name="T5" fmla="*/ 1365 h 167"/>
                <a:gd name="T6" fmla="*/ 89 w 17"/>
                <a:gd name="T7" fmla="*/ 1322 h 167"/>
                <a:gd name="T8" fmla="*/ 132 w 17"/>
                <a:gd name="T9" fmla="*/ 1225 h 167"/>
                <a:gd name="T10" fmla="*/ 89 w 17"/>
                <a:gd name="T11" fmla="*/ 1075 h 167"/>
                <a:gd name="T12" fmla="*/ 89 w 17"/>
                <a:gd name="T13" fmla="*/ 975 h 167"/>
                <a:gd name="T14" fmla="*/ 132 w 17"/>
                <a:gd name="T15" fmla="*/ 881 h 167"/>
                <a:gd name="T16" fmla="*/ 132 w 17"/>
                <a:gd name="T17" fmla="*/ 779 h 167"/>
                <a:gd name="T18" fmla="*/ 132 w 17"/>
                <a:gd name="T19" fmla="*/ 688 h 167"/>
                <a:gd name="T20" fmla="*/ 132 w 17"/>
                <a:gd name="T21" fmla="*/ 586 h 167"/>
                <a:gd name="T22" fmla="*/ 132 w 17"/>
                <a:gd name="T23" fmla="*/ 436 h 167"/>
                <a:gd name="T24" fmla="*/ 172 w 17"/>
                <a:gd name="T25" fmla="*/ 339 h 167"/>
                <a:gd name="T26" fmla="*/ 172 w 17"/>
                <a:gd name="T27" fmla="*/ 247 h 167"/>
                <a:gd name="T28" fmla="*/ 132 w 17"/>
                <a:gd name="T29" fmla="*/ 142 h 167"/>
                <a:gd name="T30" fmla="*/ 132 w 17"/>
                <a:gd name="T31" fmla="*/ 53 h 167"/>
                <a:gd name="T32" fmla="*/ 132 w 17"/>
                <a:gd name="T33" fmla="*/ 0 h 16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67"/>
                <a:gd name="T53" fmla="*/ 17 w 17"/>
                <a:gd name="T54" fmla="*/ 167 h 16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67">
                  <a:moveTo>
                    <a:pt x="0" y="167"/>
                  </a:moveTo>
                  <a:lnTo>
                    <a:pt x="0" y="143"/>
                  </a:lnTo>
                  <a:lnTo>
                    <a:pt x="0" y="133"/>
                  </a:lnTo>
                  <a:lnTo>
                    <a:pt x="9" y="129"/>
                  </a:lnTo>
                  <a:lnTo>
                    <a:pt x="13" y="119"/>
                  </a:lnTo>
                  <a:lnTo>
                    <a:pt x="9" y="105"/>
                  </a:lnTo>
                  <a:lnTo>
                    <a:pt x="9" y="95"/>
                  </a:lnTo>
                  <a:lnTo>
                    <a:pt x="13" y="86"/>
                  </a:lnTo>
                  <a:lnTo>
                    <a:pt x="13" y="76"/>
                  </a:lnTo>
                  <a:lnTo>
                    <a:pt x="13" y="67"/>
                  </a:lnTo>
                  <a:lnTo>
                    <a:pt x="13" y="57"/>
                  </a:lnTo>
                  <a:lnTo>
                    <a:pt x="13" y="43"/>
                  </a:lnTo>
                  <a:lnTo>
                    <a:pt x="17" y="33"/>
                  </a:lnTo>
                  <a:lnTo>
                    <a:pt x="17" y="24"/>
                  </a:lnTo>
                  <a:lnTo>
                    <a:pt x="13" y="14"/>
                  </a:lnTo>
                  <a:lnTo>
                    <a:pt x="13" y="5"/>
                  </a:lnTo>
                  <a:lnTo>
                    <a:pt x="13" y="0"/>
                  </a:lnTo>
                </a:path>
              </a:pathLst>
            </a:custGeom>
            <a:noFill/>
            <a:ln w="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600" name="Oval 341"/>
            <p:cNvSpPr>
              <a:spLocks noChangeArrowheads="1"/>
            </p:cNvSpPr>
            <p:nvPr/>
          </p:nvSpPr>
          <p:spPr bwMode="auto">
            <a:xfrm>
              <a:off x="250" y="1812"/>
              <a:ext cx="74" cy="74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601" name="Freeform 342"/>
            <p:cNvSpPr>
              <a:spLocks/>
            </p:cNvSpPr>
            <p:nvPr/>
          </p:nvSpPr>
          <p:spPr bwMode="auto">
            <a:xfrm>
              <a:off x="256" y="1568"/>
              <a:ext cx="15" cy="251"/>
            </a:xfrm>
            <a:custGeom>
              <a:avLst/>
              <a:gdLst>
                <a:gd name="T0" fmla="*/ 55 w 9"/>
                <a:gd name="T1" fmla="*/ 1639 h 157"/>
                <a:gd name="T2" fmla="*/ 0 w 9"/>
                <a:gd name="T3" fmla="*/ 1495 h 157"/>
                <a:gd name="T4" fmla="*/ 55 w 9"/>
                <a:gd name="T5" fmla="*/ 1345 h 157"/>
                <a:gd name="T6" fmla="*/ 117 w 9"/>
                <a:gd name="T7" fmla="*/ 1242 h 157"/>
                <a:gd name="T8" fmla="*/ 55 w 9"/>
                <a:gd name="T9" fmla="*/ 1148 h 157"/>
                <a:gd name="T10" fmla="*/ 0 w 9"/>
                <a:gd name="T11" fmla="*/ 1046 h 157"/>
                <a:gd name="T12" fmla="*/ 55 w 9"/>
                <a:gd name="T13" fmla="*/ 948 h 157"/>
                <a:gd name="T14" fmla="*/ 117 w 9"/>
                <a:gd name="T15" fmla="*/ 841 h 157"/>
                <a:gd name="T16" fmla="*/ 117 w 9"/>
                <a:gd name="T17" fmla="*/ 697 h 157"/>
                <a:gd name="T18" fmla="*/ 55 w 9"/>
                <a:gd name="T19" fmla="*/ 555 h 157"/>
                <a:gd name="T20" fmla="*/ 55 w 9"/>
                <a:gd name="T21" fmla="*/ 449 h 157"/>
                <a:gd name="T22" fmla="*/ 117 w 9"/>
                <a:gd name="T23" fmla="*/ 350 h 157"/>
                <a:gd name="T24" fmla="*/ 117 w 9"/>
                <a:gd name="T25" fmla="*/ 251 h 157"/>
                <a:gd name="T26" fmla="*/ 117 w 9"/>
                <a:gd name="T27" fmla="*/ 157 h 157"/>
                <a:gd name="T28" fmla="*/ 117 w 9"/>
                <a:gd name="T29" fmla="*/ 54 h 157"/>
                <a:gd name="T30" fmla="*/ 0 w 9"/>
                <a:gd name="T31" fmla="*/ 54 h 157"/>
                <a:gd name="T32" fmla="*/ 117 w 9"/>
                <a:gd name="T33" fmla="*/ 0 h 15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"/>
                <a:gd name="T52" fmla="*/ 0 h 157"/>
                <a:gd name="T53" fmla="*/ 9 w 9"/>
                <a:gd name="T54" fmla="*/ 157 h 15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" h="157">
                  <a:moveTo>
                    <a:pt x="4" y="157"/>
                  </a:moveTo>
                  <a:lnTo>
                    <a:pt x="0" y="143"/>
                  </a:lnTo>
                  <a:lnTo>
                    <a:pt x="4" y="129"/>
                  </a:lnTo>
                  <a:lnTo>
                    <a:pt x="9" y="119"/>
                  </a:lnTo>
                  <a:lnTo>
                    <a:pt x="4" y="110"/>
                  </a:lnTo>
                  <a:lnTo>
                    <a:pt x="0" y="100"/>
                  </a:lnTo>
                  <a:lnTo>
                    <a:pt x="4" y="91"/>
                  </a:lnTo>
                  <a:lnTo>
                    <a:pt x="9" y="81"/>
                  </a:lnTo>
                  <a:lnTo>
                    <a:pt x="9" y="67"/>
                  </a:lnTo>
                  <a:lnTo>
                    <a:pt x="4" y="53"/>
                  </a:lnTo>
                  <a:lnTo>
                    <a:pt x="4" y="43"/>
                  </a:lnTo>
                  <a:lnTo>
                    <a:pt x="9" y="34"/>
                  </a:lnTo>
                  <a:lnTo>
                    <a:pt x="9" y="24"/>
                  </a:lnTo>
                  <a:lnTo>
                    <a:pt x="9" y="15"/>
                  </a:lnTo>
                  <a:lnTo>
                    <a:pt x="9" y="5"/>
                  </a:lnTo>
                  <a:lnTo>
                    <a:pt x="0" y="5"/>
                  </a:lnTo>
                  <a:lnTo>
                    <a:pt x="9" y="0"/>
                  </a:lnTo>
                </a:path>
              </a:pathLst>
            </a:custGeom>
            <a:noFill/>
            <a:ln w="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602" name="Freeform 343"/>
            <p:cNvSpPr>
              <a:spLocks/>
            </p:cNvSpPr>
            <p:nvPr/>
          </p:nvSpPr>
          <p:spPr bwMode="auto">
            <a:xfrm>
              <a:off x="305" y="1546"/>
              <a:ext cx="27" cy="266"/>
            </a:xfrm>
            <a:custGeom>
              <a:avLst/>
              <a:gdLst>
                <a:gd name="T0" fmla="*/ 0 w 17"/>
                <a:gd name="T1" fmla="*/ 1712 h 167"/>
                <a:gd name="T2" fmla="*/ 0 w 17"/>
                <a:gd name="T3" fmla="*/ 1467 h 167"/>
                <a:gd name="T4" fmla="*/ 0 w 17"/>
                <a:gd name="T5" fmla="*/ 1365 h 167"/>
                <a:gd name="T6" fmla="*/ 83 w 17"/>
                <a:gd name="T7" fmla="*/ 1322 h 167"/>
                <a:gd name="T8" fmla="*/ 132 w 17"/>
                <a:gd name="T9" fmla="*/ 1225 h 167"/>
                <a:gd name="T10" fmla="*/ 83 w 17"/>
                <a:gd name="T11" fmla="*/ 1075 h 167"/>
                <a:gd name="T12" fmla="*/ 83 w 17"/>
                <a:gd name="T13" fmla="*/ 975 h 167"/>
                <a:gd name="T14" fmla="*/ 132 w 17"/>
                <a:gd name="T15" fmla="*/ 881 h 167"/>
                <a:gd name="T16" fmla="*/ 132 w 17"/>
                <a:gd name="T17" fmla="*/ 779 h 167"/>
                <a:gd name="T18" fmla="*/ 132 w 17"/>
                <a:gd name="T19" fmla="*/ 688 h 167"/>
                <a:gd name="T20" fmla="*/ 132 w 17"/>
                <a:gd name="T21" fmla="*/ 586 h 167"/>
                <a:gd name="T22" fmla="*/ 132 w 17"/>
                <a:gd name="T23" fmla="*/ 436 h 167"/>
                <a:gd name="T24" fmla="*/ 172 w 17"/>
                <a:gd name="T25" fmla="*/ 339 h 167"/>
                <a:gd name="T26" fmla="*/ 172 w 17"/>
                <a:gd name="T27" fmla="*/ 247 h 167"/>
                <a:gd name="T28" fmla="*/ 132 w 17"/>
                <a:gd name="T29" fmla="*/ 142 h 167"/>
                <a:gd name="T30" fmla="*/ 132 w 17"/>
                <a:gd name="T31" fmla="*/ 53 h 167"/>
                <a:gd name="T32" fmla="*/ 132 w 17"/>
                <a:gd name="T33" fmla="*/ 0 h 16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67"/>
                <a:gd name="T53" fmla="*/ 17 w 17"/>
                <a:gd name="T54" fmla="*/ 167 h 16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67">
                  <a:moveTo>
                    <a:pt x="0" y="167"/>
                  </a:moveTo>
                  <a:lnTo>
                    <a:pt x="0" y="143"/>
                  </a:lnTo>
                  <a:lnTo>
                    <a:pt x="0" y="133"/>
                  </a:lnTo>
                  <a:lnTo>
                    <a:pt x="8" y="129"/>
                  </a:lnTo>
                  <a:lnTo>
                    <a:pt x="13" y="119"/>
                  </a:lnTo>
                  <a:lnTo>
                    <a:pt x="8" y="105"/>
                  </a:lnTo>
                  <a:lnTo>
                    <a:pt x="8" y="95"/>
                  </a:lnTo>
                  <a:lnTo>
                    <a:pt x="13" y="86"/>
                  </a:lnTo>
                  <a:lnTo>
                    <a:pt x="13" y="76"/>
                  </a:lnTo>
                  <a:lnTo>
                    <a:pt x="13" y="67"/>
                  </a:lnTo>
                  <a:lnTo>
                    <a:pt x="13" y="57"/>
                  </a:lnTo>
                  <a:lnTo>
                    <a:pt x="13" y="43"/>
                  </a:lnTo>
                  <a:lnTo>
                    <a:pt x="17" y="33"/>
                  </a:lnTo>
                  <a:lnTo>
                    <a:pt x="17" y="24"/>
                  </a:lnTo>
                  <a:lnTo>
                    <a:pt x="13" y="14"/>
                  </a:lnTo>
                  <a:lnTo>
                    <a:pt x="13" y="5"/>
                  </a:lnTo>
                  <a:lnTo>
                    <a:pt x="13" y="0"/>
                  </a:lnTo>
                </a:path>
              </a:pathLst>
            </a:custGeom>
            <a:noFill/>
            <a:ln w="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603" name="Oval 344"/>
            <p:cNvSpPr>
              <a:spLocks noChangeArrowheads="1"/>
            </p:cNvSpPr>
            <p:nvPr/>
          </p:nvSpPr>
          <p:spPr bwMode="auto">
            <a:xfrm>
              <a:off x="159" y="1812"/>
              <a:ext cx="76" cy="74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604" name="Freeform 345"/>
            <p:cNvSpPr>
              <a:spLocks/>
            </p:cNvSpPr>
            <p:nvPr/>
          </p:nvSpPr>
          <p:spPr bwMode="auto">
            <a:xfrm>
              <a:off x="167" y="1568"/>
              <a:ext cx="13" cy="251"/>
            </a:xfrm>
            <a:custGeom>
              <a:avLst/>
              <a:gdLst>
                <a:gd name="T0" fmla="*/ 47 w 8"/>
                <a:gd name="T1" fmla="*/ 1639 h 157"/>
                <a:gd name="T2" fmla="*/ 0 w 8"/>
                <a:gd name="T3" fmla="*/ 1495 h 157"/>
                <a:gd name="T4" fmla="*/ 47 w 8"/>
                <a:gd name="T5" fmla="*/ 1345 h 157"/>
                <a:gd name="T6" fmla="*/ 89 w 8"/>
                <a:gd name="T7" fmla="*/ 1242 h 157"/>
                <a:gd name="T8" fmla="*/ 47 w 8"/>
                <a:gd name="T9" fmla="*/ 1148 h 157"/>
                <a:gd name="T10" fmla="*/ 0 w 8"/>
                <a:gd name="T11" fmla="*/ 1046 h 157"/>
                <a:gd name="T12" fmla="*/ 47 w 8"/>
                <a:gd name="T13" fmla="*/ 948 h 157"/>
                <a:gd name="T14" fmla="*/ 89 w 8"/>
                <a:gd name="T15" fmla="*/ 841 h 157"/>
                <a:gd name="T16" fmla="*/ 89 w 8"/>
                <a:gd name="T17" fmla="*/ 697 h 157"/>
                <a:gd name="T18" fmla="*/ 47 w 8"/>
                <a:gd name="T19" fmla="*/ 555 h 157"/>
                <a:gd name="T20" fmla="*/ 47 w 8"/>
                <a:gd name="T21" fmla="*/ 449 h 157"/>
                <a:gd name="T22" fmla="*/ 89 w 8"/>
                <a:gd name="T23" fmla="*/ 350 h 157"/>
                <a:gd name="T24" fmla="*/ 89 w 8"/>
                <a:gd name="T25" fmla="*/ 251 h 157"/>
                <a:gd name="T26" fmla="*/ 89 w 8"/>
                <a:gd name="T27" fmla="*/ 157 h 157"/>
                <a:gd name="T28" fmla="*/ 89 w 8"/>
                <a:gd name="T29" fmla="*/ 54 h 157"/>
                <a:gd name="T30" fmla="*/ 0 w 8"/>
                <a:gd name="T31" fmla="*/ 54 h 157"/>
                <a:gd name="T32" fmla="*/ 89 w 8"/>
                <a:gd name="T33" fmla="*/ 0 h 15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"/>
                <a:gd name="T52" fmla="*/ 0 h 157"/>
                <a:gd name="T53" fmla="*/ 8 w 8"/>
                <a:gd name="T54" fmla="*/ 157 h 15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" h="157">
                  <a:moveTo>
                    <a:pt x="4" y="157"/>
                  </a:moveTo>
                  <a:lnTo>
                    <a:pt x="0" y="143"/>
                  </a:lnTo>
                  <a:lnTo>
                    <a:pt x="4" y="129"/>
                  </a:lnTo>
                  <a:lnTo>
                    <a:pt x="8" y="119"/>
                  </a:lnTo>
                  <a:lnTo>
                    <a:pt x="4" y="110"/>
                  </a:lnTo>
                  <a:lnTo>
                    <a:pt x="0" y="100"/>
                  </a:lnTo>
                  <a:lnTo>
                    <a:pt x="4" y="91"/>
                  </a:lnTo>
                  <a:lnTo>
                    <a:pt x="8" y="81"/>
                  </a:lnTo>
                  <a:lnTo>
                    <a:pt x="8" y="67"/>
                  </a:lnTo>
                  <a:lnTo>
                    <a:pt x="4" y="53"/>
                  </a:lnTo>
                  <a:lnTo>
                    <a:pt x="4" y="43"/>
                  </a:lnTo>
                  <a:lnTo>
                    <a:pt x="8" y="34"/>
                  </a:lnTo>
                  <a:lnTo>
                    <a:pt x="8" y="24"/>
                  </a:lnTo>
                  <a:lnTo>
                    <a:pt x="8" y="15"/>
                  </a:lnTo>
                  <a:lnTo>
                    <a:pt x="8" y="5"/>
                  </a:lnTo>
                  <a:lnTo>
                    <a:pt x="0" y="5"/>
                  </a:lnTo>
                  <a:lnTo>
                    <a:pt x="8" y="0"/>
                  </a:lnTo>
                </a:path>
              </a:pathLst>
            </a:custGeom>
            <a:noFill/>
            <a:ln w="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605" name="Freeform 346"/>
            <p:cNvSpPr>
              <a:spLocks/>
            </p:cNvSpPr>
            <p:nvPr/>
          </p:nvSpPr>
          <p:spPr bwMode="auto">
            <a:xfrm>
              <a:off x="214" y="1546"/>
              <a:ext cx="29" cy="266"/>
            </a:xfrm>
            <a:custGeom>
              <a:avLst/>
              <a:gdLst>
                <a:gd name="T0" fmla="*/ 0 w 18"/>
                <a:gd name="T1" fmla="*/ 1712 h 167"/>
                <a:gd name="T2" fmla="*/ 0 w 18"/>
                <a:gd name="T3" fmla="*/ 1467 h 167"/>
                <a:gd name="T4" fmla="*/ 0 w 18"/>
                <a:gd name="T5" fmla="*/ 1365 h 167"/>
                <a:gd name="T6" fmla="*/ 101 w 18"/>
                <a:gd name="T7" fmla="*/ 1322 h 167"/>
                <a:gd name="T8" fmla="*/ 143 w 18"/>
                <a:gd name="T9" fmla="*/ 1225 h 167"/>
                <a:gd name="T10" fmla="*/ 101 w 18"/>
                <a:gd name="T11" fmla="*/ 1075 h 167"/>
                <a:gd name="T12" fmla="*/ 101 w 18"/>
                <a:gd name="T13" fmla="*/ 975 h 167"/>
                <a:gd name="T14" fmla="*/ 143 w 18"/>
                <a:gd name="T15" fmla="*/ 881 h 167"/>
                <a:gd name="T16" fmla="*/ 143 w 18"/>
                <a:gd name="T17" fmla="*/ 779 h 167"/>
                <a:gd name="T18" fmla="*/ 143 w 18"/>
                <a:gd name="T19" fmla="*/ 688 h 167"/>
                <a:gd name="T20" fmla="*/ 143 w 18"/>
                <a:gd name="T21" fmla="*/ 586 h 167"/>
                <a:gd name="T22" fmla="*/ 143 w 18"/>
                <a:gd name="T23" fmla="*/ 436 h 167"/>
                <a:gd name="T24" fmla="*/ 197 w 18"/>
                <a:gd name="T25" fmla="*/ 339 h 167"/>
                <a:gd name="T26" fmla="*/ 197 w 18"/>
                <a:gd name="T27" fmla="*/ 247 h 167"/>
                <a:gd name="T28" fmla="*/ 143 w 18"/>
                <a:gd name="T29" fmla="*/ 142 h 167"/>
                <a:gd name="T30" fmla="*/ 143 w 18"/>
                <a:gd name="T31" fmla="*/ 53 h 167"/>
                <a:gd name="T32" fmla="*/ 143 w 18"/>
                <a:gd name="T33" fmla="*/ 0 h 16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167"/>
                <a:gd name="T53" fmla="*/ 18 w 18"/>
                <a:gd name="T54" fmla="*/ 167 h 16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167">
                  <a:moveTo>
                    <a:pt x="0" y="167"/>
                  </a:moveTo>
                  <a:lnTo>
                    <a:pt x="0" y="143"/>
                  </a:lnTo>
                  <a:lnTo>
                    <a:pt x="0" y="133"/>
                  </a:lnTo>
                  <a:lnTo>
                    <a:pt x="9" y="129"/>
                  </a:lnTo>
                  <a:lnTo>
                    <a:pt x="13" y="119"/>
                  </a:lnTo>
                  <a:lnTo>
                    <a:pt x="9" y="105"/>
                  </a:lnTo>
                  <a:lnTo>
                    <a:pt x="9" y="95"/>
                  </a:lnTo>
                  <a:lnTo>
                    <a:pt x="13" y="86"/>
                  </a:lnTo>
                  <a:lnTo>
                    <a:pt x="13" y="76"/>
                  </a:lnTo>
                  <a:lnTo>
                    <a:pt x="13" y="67"/>
                  </a:lnTo>
                  <a:lnTo>
                    <a:pt x="13" y="57"/>
                  </a:lnTo>
                  <a:lnTo>
                    <a:pt x="13" y="43"/>
                  </a:lnTo>
                  <a:lnTo>
                    <a:pt x="18" y="33"/>
                  </a:lnTo>
                  <a:lnTo>
                    <a:pt x="18" y="24"/>
                  </a:lnTo>
                  <a:lnTo>
                    <a:pt x="13" y="14"/>
                  </a:lnTo>
                  <a:lnTo>
                    <a:pt x="13" y="5"/>
                  </a:lnTo>
                  <a:lnTo>
                    <a:pt x="13" y="0"/>
                  </a:lnTo>
                </a:path>
              </a:pathLst>
            </a:custGeom>
            <a:noFill/>
            <a:ln w="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606" name="Oval 314"/>
            <p:cNvSpPr>
              <a:spLocks noChangeArrowheads="1"/>
            </p:cNvSpPr>
            <p:nvPr/>
          </p:nvSpPr>
          <p:spPr bwMode="auto">
            <a:xfrm>
              <a:off x="525" y="1364"/>
              <a:ext cx="75" cy="74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607" name="Oval 311"/>
            <p:cNvSpPr>
              <a:spLocks noChangeArrowheads="1"/>
            </p:cNvSpPr>
            <p:nvPr/>
          </p:nvSpPr>
          <p:spPr bwMode="auto">
            <a:xfrm>
              <a:off x="616" y="1364"/>
              <a:ext cx="74" cy="74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8402" name="Rectangle 666"/>
          <p:cNvSpPr>
            <a:spLocks noChangeArrowheads="1"/>
          </p:cNvSpPr>
          <p:nvPr/>
        </p:nvSpPr>
        <p:spPr bwMode="auto">
          <a:xfrm>
            <a:off x="806450" y="3014663"/>
            <a:ext cx="2571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it-IT" sz="1400" b="1">
                <a:solidFill>
                  <a:srgbClr val="FFFFFF"/>
                </a:solidFill>
                <a:latin typeface="Symbol" pitchFamily="18" charset="2"/>
              </a:rPr>
              <a:t>g</a:t>
            </a:r>
          </a:p>
        </p:txBody>
      </p:sp>
      <p:grpSp>
        <p:nvGrpSpPr>
          <p:cNvPr id="28" name="Group 700"/>
          <p:cNvGrpSpPr>
            <a:grpSpLocks/>
          </p:cNvGrpSpPr>
          <p:nvPr/>
        </p:nvGrpSpPr>
        <p:grpSpPr bwMode="auto">
          <a:xfrm>
            <a:off x="1898650" y="2478088"/>
            <a:ext cx="650875" cy="996950"/>
            <a:chOff x="1261" y="2155"/>
            <a:chExt cx="410" cy="628"/>
          </a:xfrm>
        </p:grpSpPr>
        <p:sp>
          <p:nvSpPr>
            <p:cNvPr id="8568" name="Freeform 570"/>
            <p:cNvSpPr>
              <a:spLocks/>
            </p:cNvSpPr>
            <p:nvPr/>
          </p:nvSpPr>
          <p:spPr bwMode="auto">
            <a:xfrm>
              <a:off x="1358" y="2416"/>
              <a:ext cx="313" cy="367"/>
            </a:xfrm>
            <a:custGeom>
              <a:avLst/>
              <a:gdLst>
                <a:gd name="T0" fmla="*/ 376 w 193"/>
                <a:gd name="T1" fmla="*/ 2256 h 230"/>
                <a:gd name="T2" fmla="*/ 431 w 193"/>
                <a:gd name="T3" fmla="*/ 2277 h 230"/>
                <a:gd name="T4" fmla="*/ 636 w 193"/>
                <a:gd name="T5" fmla="*/ 2326 h 230"/>
                <a:gd name="T6" fmla="*/ 754 w 193"/>
                <a:gd name="T7" fmla="*/ 2381 h 230"/>
                <a:gd name="T8" fmla="*/ 976 w 193"/>
                <a:gd name="T9" fmla="*/ 2381 h 230"/>
                <a:gd name="T10" fmla="*/ 1202 w 193"/>
                <a:gd name="T11" fmla="*/ 2381 h 230"/>
                <a:gd name="T12" fmla="*/ 1413 w 193"/>
                <a:gd name="T13" fmla="*/ 2381 h 230"/>
                <a:gd name="T14" fmla="*/ 1638 w 193"/>
                <a:gd name="T15" fmla="*/ 2360 h 230"/>
                <a:gd name="T16" fmla="*/ 1820 w 193"/>
                <a:gd name="T17" fmla="*/ 2223 h 230"/>
                <a:gd name="T18" fmla="*/ 1949 w 193"/>
                <a:gd name="T19" fmla="*/ 2100 h 230"/>
                <a:gd name="T20" fmla="*/ 2039 w 193"/>
                <a:gd name="T21" fmla="*/ 1924 h 230"/>
                <a:gd name="T22" fmla="*/ 2133 w 193"/>
                <a:gd name="T23" fmla="*/ 1706 h 230"/>
                <a:gd name="T24" fmla="*/ 2133 w 193"/>
                <a:gd name="T25" fmla="*/ 1543 h 230"/>
                <a:gd name="T26" fmla="*/ 2167 w 193"/>
                <a:gd name="T27" fmla="*/ 1369 h 230"/>
                <a:gd name="T28" fmla="*/ 2167 w 193"/>
                <a:gd name="T29" fmla="*/ 1111 h 230"/>
                <a:gd name="T30" fmla="*/ 2167 w 193"/>
                <a:gd name="T31" fmla="*/ 902 h 230"/>
                <a:gd name="T32" fmla="*/ 2133 w 193"/>
                <a:gd name="T33" fmla="*/ 683 h 230"/>
                <a:gd name="T34" fmla="*/ 2001 w 193"/>
                <a:gd name="T35" fmla="*/ 504 h 230"/>
                <a:gd name="T36" fmla="*/ 1912 w 193"/>
                <a:gd name="T37" fmla="*/ 346 h 230"/>
                <a:gd name="T38" fmla="*/ 1727 w 193"/>
                <a:gd name="T39" fmla="*/ 166 h 230"/>
                <a:gd name="T40" fmla="*/ 1549 w 193"/>
                <a:gd name="T41" fmla="*/ 73 h 230"/>
                <a:gd name="T42" fmla="*/ 1336 w 193"/>
                <a:gd name="T43" fmla="*/ 0 h 230"/>
                <a:gd name="T44" fmla="*/ 1113 w 193"/>
                <a:gd name="T45" fmla="*/ 0 h 230"/>
                <a:gd name="T46" fmla="*/ 921 w 193"/>
                <a:gd name="T47" fmla="*/ 0 h 230"/>
                <a:gd name="T48" fmla="*/ 705 w 193"/>
                <a:gd name="T49" fmla="*/ 34 h 230"/>
                <a:gd name="T50" fmla="*/ 491 w 193"/>
                <a:gd name="T51" fmla="*/ 123 h 230"/>
                <a:gd name="T52" fmla="*/ 255 w 193"/>
                <a:gd name="T53" fmla="*/ 166 h 230"/>
                <a:gd name="T54" fmla="*/ 123 w 193"/>
                <a:gd name="T55" fmla="*/ 346 h 230"/>
                <a:gd name="T56" fmla="*/ 0 w 193"/>
                <a:gd name="T57" fmla="*/ 504 h 230"/>
                <a:gd name="T58" fmla="*/ 0 w 193"/>
                <a:gd name="T59" fmla="*/ 683 h 230"/>
                <a:gd name="T60" fmla="*/ 157 w 193"/>
                <a:gd name="T61" fmla="*/ 715 h 230"/>
                <a:gd name="T62" fmla="*/ 337 w 193"/>
                <a:gd name="T63" fmla="*/ 764 h 230"/>
                <a:gd name="T64" fmla="*/ 558 w 193"/>
                <a:gd name="T65" fmla="*/ 641 h 230"/>
                <a:gd name="T66" fmla="*/ 850 w 193"/>
                <a:gd name="T67" fmla="*/ 499 h 230"/>
                <a:gd name="T68" fmla="*/ 1257 w 193"/>
                <a:gd name="T69" fmla="*/ 608 h 230"/>
                <a:gd name="T70" fmla="*/ 1336 w 193"/>
                <a:gd name="T71" fmla="*/ 804 h 230"/>
                <a:gd name="T72" fmla="*/ 1336 w 193"/>
                <a:gd name="T73" fmla="*/ 902 h 230"/>
                <a:gd name="T74" fmla="*/ 1336 w 193"/>
                <a:gd name="T75" fmla="*/ 1064 h 230"/>
                <a:gd name="T76" fmla="*/ 1336 w 193"/>
                <a:gd name="T77" fmla="*/ 1230 h 230"/>
                <a:gd name="T78" fmla="*/ 1336 w 193"/>
                <a:gd name="T79" fmla="*/ 1458 h 230"/>
                <a:gd name="T80" fmla="*/ 1234 w 193"/>
                <a:gd name="T81" fmla="*/ 1629 h 230"/>
                <a:gd name="T82" fmla="*/ 1257 w 193"/>
                <a:gd name="T83" fmla="*/ 1774 h 230"/>
                <a:gd name="T84" fmla="*/ 1031 w 193"/>
                <a:gd name="T85" fmla="*/ 1803 h 230"/>
                <a:gd name="T86" fmla="*/ 796 w 193"/>
                <a:gd name="T87" fmla="*/ 1803 h 230"/>
                <a:gd name="T88" fmla="*/ 592 w 193"/>
                <a:gd name="T89" fmla="*/ 1754 h 230"/>
                <a:gd name="T90" fmla="*/ 358 w 193"/>
                <a:gd name="T91" fmla="*/ 1685 h 230"/>
                <a:gd name="T92" fmla="*/ 178 w 193"/>
                <a:gd name="T93" fmla="*/ 1706 h 230"/>
                <a:gd name="T94" fmla="*/ 68 w 193"/>
                <a:gd name="T95" fmla="*/ 1894 h 230"/>
                <a:gd name="T96" fmla="*/ 110 w 193"/>
                <a:gd name="T97" fmla="*/ 2100 h 230"/>
                <a:gd name="T98" fmla="*/ 303 w 193"/>
                <a:gd name="T99" fmla="*/ 2223 h 230"/>
                <a:gd name="T100" fmla="*/ 491 w 193"/>
                <a:gd name="T101" fmla="*/ 2296 h 23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93"/>
                <a:gd name="T154" fmla="*/ 0 h 230"/>
                <a:gd name="T155" fmla="*/ 193 w 193"/>
                <a:gd name="T156" fmla="*/ 230 h 23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93" h="230">
                  <a:moveTo>
                    <a:pt x="44" y="222"/>
                  </a:moveTo>
                  <a:lnTo>
                    <a:pt x="33" y="218"/>
                  </a:lnTo>
                  <a:lnTo>
                    <a:pt x="45" y="222"/>
                  </a:lnTo>
                  <a:lnTo>
                    <a:pt x="38" y="220"/>
                  </a:lnTo>
                  <a:lnTo>
                    <a:pt x="46" y="222"/>
                  </a:lnTo>
                  <a:lnTo>
                    <a:pt x="57" y="225"/>
                  </a:lnTo>
                  <a:lnTo>
                    <a:pt x="60" y="228"/>
                  </a:lnTo>
                  <a:lnTo>
                    <a:pt x="67" y="230"/>
                  </a:lnTo>
                  <a:lnTo>
                    <a:pt x="79" y="230"/>
                  </a:lnTo>
                  <a:lnTo>
                    <a:pt x="87" y="230"/>
                  </a:lnTo>
                  <a:lnTo>
                    <a:pt x="94" y="230"/>
                  </a:lnTo>
                  <a:lnTo>
                    <a:pt x="107" y="230"/>
                  </a:lnTo>
                  <a:lnTo>
                    <a:pt x="119" y="230"/>
                  </a:lnTo>
                  <a:lnTo>
                    <a:pt x="126" y="230"/>
                  </a:lnTo>
                  <a:lnTo>
                    <a:pt x="138" y="230"/>
                  </a:lnTo>
                  <a:lnTo>
                    <a:pt x="146" y="228"/>
                  </a:lnTo>
                  <a:lnTo>
                    <a:pt x="154" y="224"/>
                  </a:lnTo>
                  <a:lnTo>
                    <a:pt x="162" y="215"/>
                  </a:lnTo>
                  <a:lnTo>
                    <a:pt x="170" y="215"/>
                  </a:lnTo>
                  <a:lnTo>
                    <a:pt x="174" y="203"/>
                  </a:lnTo>
                  <a:lnTo>
                    <a:pt x="178" y="194"/>
                  </a:lnTo>
                  <a:lnTo>
                    <a:pt x="182" y="186"/>
                  </a:lnTo>
                  <a:lnTo>
                    <a:pt x="185" y="177"/>
                  </a:lnTo>
                  <a:lnTo>
                    <a:pt x="190" y="165"/>
                  </a:lnTo>
                  <a:lnTo>
                    <a:pt x="190" y="157"/>
                  </a:lnTo>
                  <a:lnTo>
                    <a:pt x="190" y="149"/>
                  </a:lnTo>
                  <a:lnTo>
                    <a:pt x="190" y="141"/>
                  </a:lnTo>
                  <a:lnTo>
                    <a:pt x="193" y="132"/>
                  </a:lnTo>
                  <a:lnTo>
                    <a:pt x="193" y="119"/>
                  </a:lnTo>
                  <a:lnTo>
                    <a:pt x="193" y="107"/>
                  </a:lnTo>
                  <a:lnTo>
                    <a:pt x="193" y="99"/>
                  </a:lnTo>
                  <a:lnTo>
                    <a:pt x="193" y="87"/>
                  </a:lnTo>
                  <a:lnTo>
                    <a:pt x="190" y="74"/>
                  </a:lnTo>
                  <a:lnTo>
                    <a:pt x="190" y="66"/>
                  </a:lnTo>
                  <a:lnTo>
                    <a:pt x="185" y="58"/>
                  </a:lnTo>
                  <a:lnTo>
                    <a:pt x="178" y="49"/>
                  </a:lnTo>
                  <a:lnTo>
                    <a:pt x="174" y="41"/>
                  </a:lnTo>
                  <a:lnTo>
                    <a:pt x="170" y="33"/>
                  </a:lnTo>
                  <a:lnTo>
                    <a:pt x="158" y="24"/>
                  </a:lnTo>
                  <a:lnTo>
                    <a:pt x="154" y="16"/>
                  </a:lnTo>
                  <a:lnTo>
                    <a:pt x="146" y="16"/>
                  </a:lnTo>
                  <a:lnTo>
                    <a:pt x="138" y="7"/>
                  </a:lnTo>
                  <a:lnTo>
                    <a:pt x="131" y="3"/>
                  </a:lnTo>
                  <a:lnTo>
                    <a:pt x="119" y="0"/>
                  </a:lnTo>
                  <a:lnTo>
                    <a:pt x="110" y="0"/>
                  </a:lnTo>
                  <a:lnTo>
                    <a:pt x="99" y="0"/>
                  </a:lnTo>
                  <a:lnTo>
                    <a:pt x="91" y="0"/>
                  </a:lnTo>
                  <a:lnTo>
                    <a:pt x="82" y="0"/>
                  </a:lnTo>
                  <a:lnTo>
                    <a:pt x="71" y="0"/>
                  </a:lnTo>
                  <a:lnTo>
                    <a:pt x="63" y="3"/>
                  </a:lnTo>
                  <a:lnTo>
                    <a:pt x="51" y="7"/>
                  </a:lnTo>
                  <a:lnTo>
                    <a:pt x="44" y="12"/>
                  </a:lnTo>
                  <a:lnTo>
                    <a:pt x="32" y="16"/>
                  </a:lnTo>
                  <a:lnTo>
                    <a:pt x="23" y="16"/>
                  </a:lnTo>
                  <a:lnTo>
                    <a:pt x="16" y="24"/>
                  </a:lnTo>
                  <a:lnTo>
                    <a:pt x="11" y="33"/>
                  </a:lnTo>
                  <a:lnTo>
                    <a:pt x="8" y="41"/>
                  </a:lnTo>
                  <a:lnTo>
                    <a:pt x="0" y="49"/>
                  </a:lnTo>
                  <a:lnTo>
                    <a:pt x="0" y="58"/>
                  </a:lnTo>
                  <a:lnTo>
                    <a:pt x="0" y="66"/>
                  </a:lnTo>
                  <a:lnTo>
                    <a:pt x="5" y="67"/>
                  </a:lnTo>
                  <a:lnTo>
                    <a:pt x="14" y="69"/>
                  </a:lnTo>
                  <a:lnTo>
                    <a:pt x="21" y="71"/>
                  </a:lnTo>
                  <a:lnTo>
                    <a:pt x="30" y="74"/>
                  </a:lnTo>
                  <a:lnTo>
                    <a:pt x="41" y="76"/>
                  </a:lnTo>
                  <a:lnTo>
                    <a:pt x="50" y="62"/>
                  </a:lnTo>
                  <a:lnTo>
                    <a:pt x="68" y="55"/>
                  </a:lnTo>
                  <a:lnTo>
                    <a:pt x="76" y="48"/>
                  </a:lnTo>
                  <a:lnTo>
                    <a:pt x="97" y="53"/>
                  </a:lnTo>
                  <a:lnTo>
                    <a:pt x="112" y="59"/>
                  </a:lnTo>
                  <a:lnTo>
                    <a:pt x="117" y="71"/>
                  </a:lnTo>
                  <a:lnTo>
                    <a:pt x="119" y="78"/>
                  </a:lnTo>
                  <a:lnTo>
                    <a:pt x="119" y="81"/>
                  </a:lnTo>
                  <a:lnTo>
                    <a:pt x="119" y="87"/>
                  </a:lnTo>
                  <a:lnTo>
                    <a:pt x="122" y="95"/>
                  </a:lnTo>
                  <a:lnTo>
                    <a:pt x="119" y="103"/>
                  </a:lnTo>
                  <a:lnTo>
                    <a:pt x="119" y="112"/>
                  </a:lnTo>
                  <a:lnTo>
                    <a:pt x="119" y="119"/>
                  </a:lnTo>
                  <a:lnTo>
                    <a:pt x="119" y="127"/>
                  </a:lnTo>
                  <a:lnTo>
                    <a:pt x="119" y="141"/>
                  </a:lnTo>
                  <a:lnTo>
                    <a:pt x="119" y="149"/>
                  </a:lnTo>
                  <a:lnTo>
                    <a:pt x="110" y="157"/>
                  </a:lnTo>
                  <a:lnTo>
                    <a:pt x="110" y="165"/>
                  </a:lnTo>
                  <a:lnTo>
                    <a:pt x="112" y="172"/>
                  </a:lnTo>
                  <a:lnTo>
                    <a:pt x="103" y="172"/>
                  </a:lnTo>
                  <a:lnTo>
                    <a:pt x="92" y="174"/>
                  </a:lnTo>
                  <a:lnTo>
                    <a:pt x="83" y="174"/>
                  </a:lnTo>
                  <a:lnTo>
                    <a:pt x="71" y="174"/>
                  </a:lnTo>
                  <a:lnTo>
                    <a:pt x="60" y="171"/>
                  </a:lnTo>
                  <a:lnTo>
                    <a:pt x="53" y="170"/>
                  </a:lnTo>
                  <a:lnTo>
                    <a:pt x="42" y="170"/>
                  </a:lnTo>
                  <a:lnTo>
                    <a:pt x="32" y="163"/>
                  </a:lnTo>
                  <a:lnTo>
                    <a:pt x="23" y="163"/>
                  </a:lnTo>
                  <a:lnTo>
                    <a:pt x="16" y="165"/>
                  </a:lnTo>
                  <a:lnTo>
                    <a:pt x="12" y="172"/>
                  </a:lnTo>
                  <a:lnTo>
                    <a:pt x="6" y="183"/>
                  </a:lnTo>
                  <a:lnTo>
                    <a:pt x="6" y="195"/>
                  </a:lnTo>
                  <a:lnTo>
                    <a:pt x="10" y="203"/>
                  </a:lnTo>
                  <a:lnTo>
                    <a:pt x="15" y="209"/>
                  </a:lnTo>
                  <a:lnTo>
                    <a:pt x="27" y="215"/>
                  </a:lnTo>
                  <a:lnTo>
                    <a:pt x="42" y="222"/>
                  </a:lnTo>
                  <a:lnTo>
                    <a:pt x="44" y="222"/>
                  </a:lnTo>
                  <a:close/>
                </a:path>
              </a:pathLst>
            </a:custGeom>
            <a:solidFill>
              <a:srgbClr val="00FF00"/>
            </a:solidFill>
            <a:ln w="0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569" name="Rectangle 670"/>
            <p:cNvSpPr>
              <a:spLocks noChangeArrowheads="1"/>
            </p:cNvSpPr>
            <p:nvPr/>
          </p:nvSpPr>
          <p:spPr bwMode="auto">
            <a:xfrm>
              <a:off x="1533" y="2506"/>
              <a:ext cx="133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400" b="1">
                  <a:latin typeface="Symbol" pitchFamily="18" charset="2"/>
                </a:rPr>
                <a:t>a</a:t>
              </a:r>
              <a:r>
                <a:rPr lang="it-IT" sz="1400" b="1">
                  <a:latin typeface="Arial" charset="0"/>
                </a:rPr>
                <a:t>s</a:t>
              </a:r>
            </a:p>
          </p:txBody>
        </p:sp>
        <p:sp>
          <p:nvSpPr>
            <p:cNvPr id="8570" name="Freeform 671"/>
            <p:cNvSpPr>
              <a:spLocks/>
            </p:cNvSpPr>
            <p:nvPr/>
          </p:nvSpPr>
          <p:spPr bwMode="auto">
            <a:xfrm>
              <a:off x="1624" y="2155"/>
              <a:ext cx="27" cy="344"/>
            </a:xfrm>
            <a:custGeom>
              <a:avLst/>
              <a:gdLst>
                <a:gd name="T0" fmla="*/ 1215 w 9"/>
                <a:gd name="T1" fmla="*/ 7932 h 157"/>
                <a:gd name="T2" fmla="*/ 0 w 9"/>
                <a:gd name="T3" fmla="*/ 7215 h 157"/>
                <a:gd name="T4" fmla="*/ 1215 w 9"/>
                <a:gd name="T5" fmla="*/ 6457 h 157"/>
                <a:gd name="T6" fmla="*/ 2187 w 9"/>
                <a:gd name="T7" fmla="*/ 6015 h 157"/>
                <a:gd name="T8" fmla="*/ 1215 w 9"/>
                <a:gd name="T9" fmla="*/ 5511 h 157"/>
                <a:gd name="T10" fmla="*/ 0 w 9"/>
                <a:gd name="T11" fmla="*/ 5050 h 157"/>
                <a:gd name="T12" fmla="*/ 1215 w 9"/>
                <a:gd name="T13" fmla="*/ 4546 h 157"/>
                <a:gd name="T14" fmla="*/ 2187 w 9"/>
                <a:gd name="T15" fmla="*/ 4080 h 157"/>
                <a:gd name="T16" fmla="*/ 2187 w 9"/>
                <a:gd name="T17" fmla="*/ 3346 h 157"/>
                <a:gd name="T18" fmla="*/ 1215 w 9"/>
                <a:gd name="T19" fmla="*/ 2631 h 157"/>
                <a:gd name="T20" fmla="*/ 1215 w 9"/>
                <a:gd name="T21" fmla="*/ 2128 h 157"/>
                <a:gd name="T22" fmla="*/ 2187 w 9"/>
                <a:gd name="T23" fmla="*/ 1661 h 157"/>
                <a:gd name="T24" fmla="*/ 2187 w 9"/>
                <a:gd name="T25" fmla="*/ 1157 h 157"/>
                <a:gd name="T26" fmla="*/ 2187 w 9"/>
                <a:gd name="T27" fmla="*/ 714 h 157"/>
                <a:gd name="T28" fmla="*/ 2187 w 9"/>
                <a:gd name="T29" fmla="*/ 210 h 157"/>
                <a:gd name="T30" fmla="*/ 0 w 9"/>
                <a:gd name="T31" fmla="*/ 210 h 157"/>
                <a:gd name="T32" fmla="*/ 2187 w 9"/>
                <a:gd name="T33" fmla="*/ 0 h 15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"/>
                <a:gd name="T52" fmla="*/ 0 h 157"/>
                <a:gd name="T53" fmla="*/ 9 w 9"/>
                <a:gd name="T54" fmla="*/ 157 h 15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" h="157">
                  <a:moveTo>
                    <a:pt x="5" y="157"/>
                  </a:moveTo>
                  <a:lnTo>
                    <a:pt x="0" y="143"/>
                  </a:lnTo>
                  <a:lnTo>
                    <a:pt x="5" y="128"/>
                  </a:lnTo>
                  <a:lnTo>
                    <a:pt x="9" y="119"/>
                  </a:lnTo>
                  <a:lnTo>
                    <a:pt x="5" y="109"/>
                  </a:lnTo>
                  <a:lnTo>
                    <a:pt x="0" y="100"/>
                  </a:lnTo>
                  <a:lnTo>
                    <a:pt x="5" y="90"/>
                  </a:lnTo>
                  <a:lnTo>
                    <a:pt x="9" y="81"/>
                  </a:lnTo>
                  <a:lnTo>
                    <a:pt x="9" y="66"/>
                  </a:lnTo>
                  <a:lnTo>
                    <a:pt x="5" y="52"/>
                  </a:lnTo>
                  <a:lnTo>
                    <a:pt x="5" y="42"/>
                  </a:lnTo>
                  <a:lnTo>
                    <a:pt x="9" y="33"/>
                  </a:lnTo>
                  <a:lnTo>
                    <a:pt x="9" y="23"/>
                  </a:lnTo>
                  <a:lnTo>
                    <a:pt x="9" y="14"/>
                  </a:lnTo>
                  <a:lnTo>
                    <a:pt x="9" y="4"/>
                  </a:lnTo>
                  <a:lnTo>
                    <a:pt x="0" y="4"/>
                  </a:lnTo>
                  <a:lnTo>
                    <a:pt x="9" y="0"/>
                  </a:lnTo>
                </a:path>
              </a:pathLst>
            </a:custGeom>
            <a:noFill/>
            <a:ln w="28575" cmpd="sng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571" name="Rectangle 672"/>
            <p:cNvSpPr>
              <a:spLocks noChangeArrowheads="1"/>
            </p:cNvSpPr>
            <p:nvPr/>
          </p:nvSpPr>
          <p:spPr bwMode="auto">
            <a:xfrm>
              <a:off x="1261" y="2509"/>
              <a:ext cx="31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it-IT" sz="1200" b="1">
                  <a:solidFill>
                    <a:srgbClr val="000000"/>
                  </a:solidFill>
                  <a:latin typeface="Arial" charset="0"/>
                </a:rPr>
                <a:t>GTP</a:t>
              </a:r>
            </a:p>
          </p:txBody>
        </p:sp>
      </p:grpSp>
      <p:sp>
        <p:nvSpPr>
          <p:cNvPr id="8404" name="Oval 691"/>
          <p:cNvSpPr>
            <a:spLocks noChangeArrowheads="1"/>
          </p:cNvSpPr>
          <p:nvPr/>
        </p:nvSpPr>
        <p:spPr bwMode="auto">
          <a:xfrm>
            <a:off x="5595938" y="4657725"/>
            <a:ext cx="1495425" cy="1557338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405" name="AutoShape 681"/>
          <p:cNvSpPr>
            <a:spLocks noChangeArrowheads="1"/>
          </p:cNvSpPr>
          <p:nvPr/>
        </p:nvSpPr>
        <p:spPr bwMode="auto">
          <a:xfrm rot="6449594">
            <a:off x="5162551" y="4586287"/>
            <a:ext cx="538162" cy="989013"/>
          </a:xfrm>
          <a:prstGeom prst="can">
            <a:avLst>
              <a:gd name="adj" fmla="val 45944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8406" name="Rectangle 495"/>
          <p:cNvSpPr>
            <a:spLocks noChangeArrowheads="1"/>
          </p:cNvSpPr>
          <p:nvPr/>
        </p:nvSpPr>
        <p:spPr bwMode="auto">
          <a:xfrm>
            <a:off x="6146800" y="4987925"/>
            <a:ext cx="227013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it-IT" sz="1400" b="1">
                <a:solidFill>
                  <a:srgbClr val="FF3399"/>
                </a:solidFill>
                <a:latin typeface="Arial" charset="0"/>
              </a:rPr>
              <a:t>Ca</a:t>
            </a:r>
            <a:endParaRPr lang="it-IT" sz="1400">
              <a:solidFill>
                <a:srgbClr val="FF3399"/>
              </a:solidFill>
            </a:endParaRPr>
          </a:p>
        </p:txBody>
      </p:sp>
      <p:sp>
        <p:nvSpPr>
          <p:cNvPr id="8407" name="Rectangle 496"/>
          <p:cNvSpPr>
            <a:spLocks noChangeArrowheads="1"/>
          </p:cNvSpPr>
          <p:nvPr/>
        </p:nvSpPr>
        <p:spPr bwMode="auto">
          <a:xfrm>
            <a:off x="6369050" y="4926013"/>
            <a:ext cx="20637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it-IT" sz="1400" b="1">
                <a:solidFill>
                  <a:srgbClr val="FF3399"/>
                </a:solidFill>
                <a:latin typeface="Arial" charset="0"/>
              </a:rPr>
              <a:t>++</a:t>
            </a:r>
            <a:endParaRPr lang="it-IT" sz="1400">
              <a:solidFill>
                <a:srgbClr val="FF3399"/>
              </a:solidFill>
            </a:endParaRPr>
          </a:p>
        </p:txBody>
      </p:sp>
      <p:grpSp>
        <p:nvGrpSpPr>
          <p:cNvPr id="8408" name="Group 1065"/>
          <p:cNvGrpSpPr>
            <a:grpSpLocks/>
          </p:cNvGrpSpPr>
          <p:nvPr/>
        </p:nvGrpSpPr>
        <p:grpSpPr bwMode="auto">
          <a:xfrm>
            <a:off x="6275388" y="5378450"/>
            <a:ext cx="385762" cy="306388"/>
            <a:chOff x="3689" y="3421"/>
            <a:chExt cx="243" cy="193"/>
          </a:xfrm>
        </p:grpSpPr>
        <p:sp>
          <p:nvSpPr>
            <p:cNvPr id="8566" name="Rectangle 692"/>
            <p:cNvSpPr>
              <a:spLocks noChangeArrowheads="1"/>
            </p:cNvSpPr>
            <p:nvPr/>
          </p:nvSpPr>
          <p:spPr bwMode="auto">
            <a:xfrm>
              <a:off x="3689" y="3480"/>
              <a:ext cx="143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400" b="1">
                  <a:solidFill>
                    <a:srgbClr val="FF3399"/>
                  </a:solidFill>
                  <a:latin typeface="Arial" charset="0"/>
                </a:rPr>
                <a:t>Ca</a:t>
              </a:r>
              <a:endParaRPr lang="it-IT" sz="1400">
                <a:solidFill>
                  <a:srgbClr val="FF3399"/>
                </a:solidFill>
              </a:endParaRPr>
            </a:p>
          </p:txBody>
        </p:sp>
        <p:sp>
          <p:nvSpPr>
            <p:cNvPr id="8567" name="Rectangle 693"/>
            <p:cNvSpPr>
              <a:spLocks noChangeArrowheads="1"/>
            </p:cNvSpPr>
            <p:nvPr/>
          </p:nvSpPr>
          <p:spPr bwMode="auto">
            <a:xfrm>
              <a:off x="3802" y="3421"/>
              <a:ext cx="130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400" b="1">
                  <a:solidFill>
                    <a:srgbClr val="FF3399"/>
                  </a:solidFill>
                  <a:latin typeface="Arial" charset="0"/>
                </a:rPr>
                <a:t>++</a:t>
              </a:r>
              <a:endParaRPr lang="it-IT" sz="1400">
                <a:solidFill>
                  <a:srgbClr val="FF3399"/>
                </a:solidFill>
              </a:endParaRPr>
            </a:p>
          </p:txBody>
        </p:sp>
      </p:grpSp>
      <p:grpSp>
        <p:nvGrpSpPr>
          <p:cNvPr id="8409" name="Group 1064"/>
          <p:cNvGrpSpPr>
            <a:grpSpLocks/>
          </p:cNvGrpSpPr>
          <p:nvPr/>
        </p:nvGrpSpPr>
        <p:grpSpPr bwMode="auto">
          <a:xfrm>
            <a:off x="5784850" y="5575300"/>
            <a:ext cx="428625" cy="274638"/>
            <a:chOff x="3446" y="3665"/>
            <a:chExt cx="270" cy="173"/>
          </a:xfrm>
        </p:grpSpPr>
        <p:sp>
          <p:nvSpPr>
            <p:cNvPr id="8564" name="Rectangle 694"/>
            <p:cNvSpPr>
              <a:spLocks noChangeArrowheads="1"/>
            </p:cNvSpPr>
            <p:nvPr/>
          </p:nvSpPr>
          <p:spPr bwMode="auto">
            <a:xfrm>
              <a:off x="3446" y="3704"/>
              <a:ext cx="143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400" b="1">
                  <a:solidFill>
                    <a:srgbClr val="FF3399"/>
                  </a:solidFill>
                  <a:latin typeface="Arial" charset="0"/>
                </a:rPr>
                <a:t>Ca</a:t>
              </a:r>
              <a:endParaRPr lang="it-IT" sz="1400">
                <a:solidFill>
                  <a:srgbClr val="FF3399"/>
                </a:solidFill>
              </a:endParaRPr>
            </a:p>
          </p:txBody>
        </p:sp>
        <p:sp>
          <p:nvSpPr>
            <p:cNvPr id="8565" name="Rectangle 695"/>
            <p:cNvSpPr>
              <a:spLocks noChangeArrowheads="1"/>
            </p:cNvSpPr>
            <p:nvPr/>
          </p:nvSpPr>
          <p:spPr bwMode="auto">
            <a:xfrm>
              <a:off x="3586" y="3665"/>
              <a:ext cx="130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400" b="1">
                  <a:solidFill>
                    <a:srgbClr val="FF3399"/>
                  </a:solidFill>
                  <a:latin typeface="Arial" charset="0"/>
                </a:rPr>
                <a:t>++</a:t>
              </a:r>
              <a:endParaRPr lang="it-IT" sz="1400">
                <a:solidFill>
                  <a:srgbClr val="FF3399"/>
                </a:solidFill>
              </a:endParaRPr>
            </a:p>
          </p:txBody>
        </p:sp>
      </p:grpSp>
      <p:grpSp>
        <p:nvGrpSpPr>
          <p:cNvPr id="31" name="Group 724"/>
          <p:cNvGrpSpPr>
            <a:grpSpLocks/>
          </p:cNvGrpSpPr>
          <p:nvPr/>
        </p:nvGrpSpPr>
        <p:grpSpPr bwMode="auto">
          <a:xfrm>
            <a:off x="5911850" y="5227638"/>
            <a:ext cx="385763" cy="296862"/>
            <a:chOff x="4022" y="3433"/>
            <a:chExt cx="243" cy="187"/>
          </a:xfrm>
        </p:grpSpPr>
        <p:sp>
          <p:nvSpPr>
            <p:cNvPr id="8562" name="Rectangle 696"/>
            <p:cNvSpPr>
              <a:spLocks noChangeArrowheads="1"/>
            </p:cNvSpPr>
            <p:nvPr/>
          </p:nvSpPr>
          <p:spPr bwMode="auto">
            <a:xfrm>
              <a:off x="4022" y="3486"/>
              <a:ext cx="143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400" b="1">
                  <a:solidFill>
                    <a:srgbClr val="FF3399"/>
                  </a:solidFill>
                  <a:latin typeface="Arial" charset="0"/>
                </a:rPr>
                <a:t>Ca</a:t>
              </a:r>
              <a:endParaRPr lang="it-IT" sz="1400">
                <a:solidFill>
                  <a:srgbClr val="FF3399"/>
                </a:solidFill>
              </a:endParaRPr>
            </a:p>
          </p:txBody>
        </p:sp>
        <p:sp>
          <p:nvSpPr>
            <p:cNvPr id="8563" name="Rectangle 697"/>
            <p:cNvSpPr>
              <a:spLocks noChangeArrowheads="1"/>
            </p:cNvSpPr>
            <p:nvPr/>
          </p:nvSpPr>
          <p:spPr bwMode="auto">
            <a:xfrm>
              <a:off x="4135" y="3433"/>
              <a:ext cx="130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400" b="1">
                  <a:solidFill>
                    <a:srgbClr val="FF3399"/>
                  </a:solidFill>
                  <a:latin typeface="Arial" charset="0"/>
                </a:rPr>
                <a:t>++</a:t>
              </a:r>
              <a:endParaRPr lang="it-IT" sz="1400">
                <a:solidFill>
                  <a:srgbClr val="FF3399"/>
                </a:solidFill>
              </a:endParaRPr>
            </a:p>
          </p:txBody>
        </p:sp>
      </p:grpSp>
      <p:grpSp>
        <p:nvGrpSpPr>
          <p:cNvPr id="8411" name="Group 1063"/>
          <p:cNvGrpSpPr>
            <a:grpSpLocks/>
          </p:cNvGrpSpPr>
          <p:nvPr/>
        </p:nvGrpSpPr>
        <p:grpSpPr bwMode="auto">
          <a:xfrm>
            <a:off x="6059488" y="5783263"/>
            <a:ext cx="428625" cy="274637"/>
            <a:chOff x="3709" y="3760"/>
            <a:chExt cx="270" cy="173"/>
          </a:xfrm>
        </p:grpSpPr>
        <p:sp>
          <p:nvSpPr>
            <p:cNvPr id="8560" name="Rectangle 698"/>
            <p:cNvSpPr>
              <a:spLocks noChangeArrowheads="1"/>
            </p:cNvSpPr>
            <p:nvPr/>
          </p:nvSpPr>
          <p:spPr bwMode="auto">
            <a:xfrm>
              <a:off x="3709" y="3799"/>
              <a:ext cx="143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400" b="1">
                  <a:solidFill>
                    <a:srgbClr val="FF3399"/>
                  </a:solidFill>
                  <a:latin typeface="Arial" charset="0"/>
                </a:rPr>
                <a:t>Ca</a:t>
              </a:r>
              <a:endParaRPr lang="it-IT" sz="1400">
                <a:solidFill>
                  <a:srgbClr val="FF3399"/>
                </a:solidFill>
              </a:endParaRPr>
            </a:p>
          </p:txBody>
        </p:sp>
        <p:sp>
          <p:nvSpPr>
            <p:cNvPr id="8561" name="Rectangle 699"/>
            <p:cNvSpPr>
              <a:spLocks noChangeArrowheads="1"/>
            </p:cNvSpPr>
            <p:nvPr/>
          </p:nvSpPr>
          <p:spPr bwMode="auto">
            <a:xfrm>
              <a:off x="3849" y="3760"/>
              <a:ext cx="130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400" b="1">
                  <a:solidFill>
                    <a:srgbClr val="FF3399"/>
                  </a:solidFill>
                  <a:latin typeface="Arial" charset="0"/>
                </a:rPr>
                <a:t>++</a:t>
              </a:r>
              <a:endParaRPr lang="it-IT" sz="1400">
                <a:solidFill>
                  <a:srgbClr val="FF3399"/>
                </a:solidFill>
              </a:endParaRPr>
            </a:p>
          </p:txBody>
        </p:sp>
      </p:grpSp>
      <p:grpSp>
        <p:nvGrpSpPr>
          <p:cNvPr id="8855" name="Group 683"/>
          <p:cNvGrpSpPr>
            <a:grpSpLocks/>
          </p:cNvGrpSpPr>
          <p:nvPr/>
        </p:nvGrpSpPr>
        <p:grpSpPr bwMode="auto">
          <a:xfrm>
            <a:off x="5092700" y="4926013"/>
            <a:ext cx="404813" cy="274637"/>
            <a:chOff x="3601" y="3243"/>
            <a:chExt cx="255" cy="173"/>
          </a:xfrm>
        </p:grpSpPr>
        <p:sp>
          <p:nvSpPr>
            <p:cNvPr id="8558" name="Rectangle 497"/>
            <p:cNvSpPr>
              <a:spLocks noChangeArrowheads="1"/>
            </p:cNvSpPr>
            <p:nvPr/>
          </p:nvSpPr>
          <p:spPr bwMode="auto">
            <a:xfrm>
              <a:off x="3601" y="3282"/>
              <a:ext cx="143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400" b="1">
                  <a:solidFill>
                    <a:schemeClr val="bg1"/>
                  </a:solidFill>
                  <a:latin typeface="Arial" charset="0"/>
                </a:rPr>
                <a:t>Ca</a:t>
              </a:r>
              <a:endParaRPr lang="it-IT" sz="1400">
                <a:solidFill>
                  <a:schemeClr val="bg1"/>
                </a:solidFill>
              </a:endParaRPr>
            </a:p>
          </p:txBody>
        </p:sp>
        <p:sp>
          <p:nvSpPr>
            <p:cNvPr id="8559" name="Rectangle 498"/>
            <p:cNvSpPr>
              <a:spLocks noChangeArrowheads="1"/>
            </p:cNvSpPr>
            <p:nvPr/>
          </p:nvSpPr>
          <p:spPr bwMode="auto">
            <a:xfrm>
              <a:off x="3726" y="3243"/>
              <a:ext cx="130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400" b="1">
                  <a:solidFill>
                    <a:schemeClr val="bg1"/>
                  </a:solidFill>
                  <a:latin typeface="Arial" charset="0"/>
                </a:rPr>
                <a:t>++</a:t>
              </a:r>
              <a:endParaRPr lang="it-IT" sz="1400">
                <a:solidFill>
                  <a:schemeClr val="bg1"/>
                </a:solidFill>
              </a:endParaRPr>
            </a:p>
          </p:txBody>
        </p:sp>
      </p:grpSp>
      <p:sp>
        <p:nvSpPr>
          <p:cNvPr id="8413" name="Oval 481"/>
          <p:cNvSpPr>
            <a:spLocks noChangeArrowheads="1"/>
          </p:cNvSpPr>
          <p:nvPr/>
        </p:nvSpPr>
        <p:spPr bwMode="auto">
          <a:xfrm>
            <a:off x="3916363" y="2732088"/>
            <a:ext cx="119062" cy="11588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grpSp>
        <p:nvGrpSpPr>
          <p:cNvPr id="8414" name="Group 701"/>
          <p:cNvGrpSpPr>
            <a:grpSpLocks/>
          </p:cNvGrpSpPr>
          <p:nvPr/>
        </p:nvGrpSpPr>
        <p:grpSpPr bwMode="auto">
          <a:xfrm>
            <a:off x="3260725" y="2797175"/>
            <a:ext cx="974725" cy="1095375"/>
            <a:chOff x="2119" y="2356"/>
            <a:chExt cx="614" cy="690"/>
          </a:xfrm>
        </p:grpSpPr>
        <p:sp>
          <p:nvSpPr>
            <p:cNvPr id="8555" name="Oval 42"/>
            <p:cNvSpPr>
              <a:spLocks noChangeArrowheads="1"/>
            </p:cNvSpPr>
            <p:nvPr/>
          </p:nvSpPr>
          <p:spPr bwMode="auto">
            <a:xfrm>
              <a:off x="2119" y="2356"/>
              <a:ext cx="612" cy="69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56" name="Rectangle 43"/>
            <p:cNvSpPr>
              <a:spLocks noChangeArrowheads="1"/>
            </p:cNvSpPr>
            <p:nvPr/>
          </p:nvSpPr>
          <p:spPr bwMode="auto">
            <a:xfrm>
              <a:off x="2325" y="2610"/>
              <a:ext cx="325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600" b="1">
                  <a:solidFill>
                    <a:srgbClr val="FFFFFF"/>
                  </a:solidFill>
                  <a:latin typeface="Arial" charset="0"/>
                </a:rPr>
                <a:t>PLC</a:t>
              </a:r>
              <a:r>
                <a:rPr lang="it-IT" sz="1600" b="1">
                  <a:solidFill>
                    <a:srgbClr val="FFFFFF"/>
                  </a:solidFill>
                  <a:latin typeface="Symbol" pitchFamily="18" charset="2"/>
                </a:rPr>
                <a:t>b</a:t>
              </a:r>
            </a:p>
          </p:txBody>
        </p:sp>
        <p:sp>
          <p:nvSpPr>
            <p:cNvPr id="8557" name="Freeform 582"/>
            <p:cNvSpPr>
              <a:spLocks/>
            </p:cNvSpPr>
            <p:nvPr/>
          </p:nvSpPr>
          <p:spPr bwMode="auto">
            <a:xfrm>
              <a:off x="2547" y="2403"/>
              <a:ext cx="186" cy="216"/>
            </a:xfrm>
            <a:custGeom>
              <a:avLst/>
              <a:gdLst>
                <a:gd name="T0" fmla="*/ 185 w 127"/>
                <a:gd name="T1" fmla="*/ 0 h 148"/>
                <a:gd name="T2" fmla="*/ 0 w 127"/>
                <a:gd name="T3" fmla="*/ 273 h 148"/>
                <a:gd name="T4" fmla="*/ 120 w 127"/>
                <a:gd name="T5" fmla="*/ 644 h 148"/>
                <a:gd name="T6" fmla="*/ 536 w 127"/>
                <a:gd name="T7" fmla="*/ 947 h 148"/>
                <a:gd name="T8" fmla="*/ 854 w 127"/>
                <a:gd name="T9" fmla="*/ 979 h 148"/>
                <a:gd name="T10" fmla="*/ 636 w 127"/>
                <a:gd name="T11" fmla="*/ 398 h 148"/>
                <a:gd name="T12" fmla="*/ 185 w 127"/>
                <a:gd name="T13" fmla="*/ 0 h 1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7"/>
                <a:gd name="T22" fmla="*/ 0 h 148"/>
                <a:gd name="T23" fmla="*/ 127 w 127"/>
                <a:gd name="T24" fmla="*/ 148 h 14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7" h="148">
                  <a:moveTo>
                    <a:pt x="27" y="0"/>
                  </a:moveTo>
                  <a:lnTo>
                    <a:pt x="0" y="41"/>
                  </a:lnTo>
                  <a:lnTo>
                    <a:pt x="18" y="97"/>
                  </a:lnTo>
                  <a:lnTo>
                    <a:pt x="80" y="143"/>
                  </a:lnTo>
                  <a:lnTo>
                    <a:pt x="127" y="148"/>
                  </a:lnTo>
                  <a:lnTo>
                    <a:pt x="94" y="6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8857" name="Group 708"/>
          <p:cNvGrpSpPr>
            <a:grpSpLocks/>
          </p:cNvGrpSpPr>
          <p:nvPr/>
        </p:nvGrpSpPr>
        <p:grpSpPr bwMode="auto">
          <a:xfrm>
            <a:off x="2913063" y="2413000"/>
            <a:ext cx="534987" cy="1231900"/>
            <a:chOff x="1876" y="2156"/>
            <a:chExt cx="337" cy="776"/>
          </a:xfrm>
        </p:grpSpPr>
        <p:sp>
          <p:nvSpPr>
            <p:cNvPr id="8552" name="Freeform 470"/>
            <p:cNvSpPr>
              <a:spLocks/>
            </p:cNvSpPr>
            <p:nvPr/>
          </p:nvSpPr>
          <p:spPr bwMode="auto">
            <a:xfrm>
              <a:off x="1900" y="2565"/>
              <a:ext cx="313" cy="367"/>
            </a:xfrm>
            <a:custGeom>
              <a:avLst/>
              <a:gdLst>
                <a:gd name="T0" fmla="*/ 376 w 193"/>
                <a:gd name="T1" fmla="*/ 2243 h 230"/>
                <a:gd name="T2" fmla="*/ 431 w 193"/>
                <a:gd name="T3" fmla="*/ 2277 h 230"/>
                <a:gd name="T4" fmla="*/ 631 w 193"/>
                <a:gd name="T5" fmla="*/ 2317 h 230"/>
                <a:gd name="T6" fmla="*/ 741 w 193"/>
                <a:gd name="T7" fmla="*/ 2381 h 230"/>
                <a:gd name="T8" fmla="*/ 976 w 193"/>
                <a:gd name="T9" fmla="*/ 2381 h 230"/>
                <a:gd name="T10" fmla="*/ 1189 w 193"/>
                <a:gd name="T11" fmla="*/ 2381 h 230"/>
                <a:gd name="T12" fmla="*/ 1413 w 193"/>
                <a:gd name="T13" fmla="*/ 2381 h 230"/>
                <a:gd name="T14" fmla="*/ 1638 w 193"/>
                <a:gd name="T15" fmla="*/ 2347 h 230"/>
                <a:gd name="T16" fmla="*/ 1820 w 193"/>
                <a:gd name="T17" fmla="*/ 2223 h 230"/>
                <a:gd name="T18" fmla="*/ 1949 w 193"/>
                <a:gd name="T19" fmla="*/ 2087 h 230"/>
                <a:gd name="T20" fmla="*/ 2035 w 193"/>
                <a:gd name="T21" fmla="*/ 1915 h 230"/>
                <a:gd name="T22" fmla="*/ 2125 w 193"/>
                <a:gd name="T23" fmla="*/ 1706 h 230"/>
                <a:gd name="T24" fmla="*/ 2125 w 193"/>
                <a:gd name="T25" fmla="*/ 1533 h 230"/>
                <a:gd name="T26" fmla="*/ 2167 w 193"/>
                <a:gd name="T27" fmla="*/ 1352 h 230"/>
                <a:gd name="T28" fmla="*/ 2167 w 193"/>
                <a:gd name="T29" fmla="*/ 1111 h 230"/>
                <a:gd name="T30" fmla="*/ 2167 w 193"/>
                <a:gd name="T31" fmla="*/ 889 h 230"/>
                <a:gd name="T32" fmla="*/ 2125 w 193"/>
                <a:gd name="T33" fmla="*/ 683 h 230"/>
                <a:gd name="T34" fmla="*/ 1983 w 193"/>
                <a:gd name="T35" fmla="*/ 504 h 230"/>
                <a:gd name="T36" fmla="*/ 1894 w 193"/>
                <a:gd name="T37" fmla="*/ 329 h 230"/>
                <a:gd name="T38" fmla="*/ 1727 w 193"/>
                <a:gd name="T39" fmla="*/ 166 h 230"/>
                <a:gd name="T40" fmla="*/ 1536 w 193"/>
                <a:gd name="T41" fmla="*/ 73 h 230"/>
                <a:gd name="T42" fmla="*/ 1323 w 193"/>
                <a:gd name="T43" fmla="*/ 0 h 230"/>
                <a:gd name="T44" fmla="*/ 1100 w 193"/>
                <a:gd name="T45" fmla="*/ 0 h 230"/>
                <a:gd name="T46" fmla="*/ 921 w 193"/>
                <a:gd name="T47" fmla="*/ 0 h 230"/>
                <a:gd name="T48" fmla="*/ 705 w 193"/>
                <a:gd name="T49" fmla="*/ 34 h 230"/>
                <a:gd name="T50" fmla="*/ 491 w 193"/>
                <a:gd name="T51" fmla="*/ 123 h 230"/>
                <a:gd name="T52" fmla="*/ 255 w 193"/>
                <a:gd name="T53" fmla="*/ 166 h 230"/>
                <a:gd name="T54" fmla="*/ 123 w 193"/>
                <a:gd name="T55" fmla="*/ 329 h 230"/>
                <a:gd name="T56" fmla="*/ 0 w 193"/>
                <a:gd name="T57" fmla="*/ 504 h 230"/>
                <a:gd name="T58" fmla="*/ 0 w 193"/>
                <a:gd name="T59" fmla="*/ 683 h 230"/>
                <a:gd name="T60" fmla="*/ 144 w 193"/>
                <a:gd name="T61" fmla="*/ 715 h 230"/>
                <a:gd name="T62" fmla="*/ 323 w 193"/>
                <a:gd name="T63" fmla="*/ 752 h 230"/>
                <a:gd name="T64" fmla="*/ 547 w 193"/>
                <a:gd name="T65" fmla="*/ 641 h 230"/>
                <a:gd name="T66" fmla="*/ 850 w 193"/>
                <a:gd name="T67" fmla="*/ 487 h 230"/>
                <a:gd name="T68" fmla="*/ 1247 w 193"/>
                <a:gd name="T69" fmla="*/ 602 h 230"/>
                <a:gd name="T70" fmla="*/ 1336 w 193"/>
                <a:gd name="T71" fmla="*/ 796 h 230"/>
                <a:gd name="T72" fmla="*/ 1323 w 193"/>
                <a:gd name="T73" fmla="*/ 889 h 230"/>
                <a:gd name="T74" fmla="*/ 1323 w 193"/>
                <a:gd name="T75" fmla="*/ 1064 h 230"/>
                <a:gd name="T76" fmla="*/ 1323 w 193"/>
                <a:gd name="T77" fmla="*/ 1230 h 230"/>
                <a:gd name="T78" fmla="*/ 1323 w 193"/>
                <a:gd name="T79" fmla="*/ 1446 h 230"/>
                <a:gd name="T80" fmla="*/ 1234 w 193"/>
                <a:gd name="T81" fmla="*/ 1629 h 230"/>
                <a:gd name="T82" fmla="*/ 1247 w 193"/>
                <a:gd name="T83" fmla="*/ 1773 h 230"/>
                <a:gd name="T84" fmla="*/ 1031 w 193"/>
                <a:gd name="T85" fmla="*/ 1787 h 230"/>
                <a:gd name="T86" fmla="*/ 796 w 193"/>
                <a:gd name="T87" fmla="*/ 1787 h 230"/>
                <a:gd name="T88" fmla="*/ 581 w 193"/>
                <a:gd name="T89" fmla="*/ 1754 h 230"/>
                <a:gd name="T90" fmla="*/ 358 w 193"/>
                <a:gd name="T91" fmla="*/ 1672 h 230"/>
                <a:gd name="T92" fmla="*/ 178 w 193"/>
                <a:gd name="T93" fmla="*/ 1706 h 230"/>
                <a:gd name="T94" fmla="*/ 55 w 193"/>
                <a:gd name="T95" fmla="*/ 1881 h 230"/>
                <a:gd name="T96" fmla="*/ 110 w 193"/>
                <a:gd name="T97" fmla="*/ 2100 h 230"/>
                <a:gd name="T98" fmla="*/ 303 w 193"/>
                <a:gd name="T99" fmla="*/ 2223 h 230"/>
                <a:gd name="T100" fmla="*/ 491 w 193"/>
                <a:gd name="T101" fmla="*/ 2296 h 23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93"/>
                <a:gd name="T154" fmla="*/ 0 h 230"/>
                <a:gd name="T155" fmla="*/ 193 w 193"/>
                <a:gd name="T156" fmla="*/ 230 h 23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93" h="230">
                  <a:moveTo>
                    <a:pt x="44" y="222"/>
                  </a:moveTo>
                  <a:lnTo>
                    <a:pt x="33" y="217"/>
                  </a:lnTo>
                  <a:lnTo>
                    <a:pt x="44" y="222"/>
                  </a:lnTo>
                  <a:lnTo>
                    <a:pt x="38" y="220"/>
                  </a:lnTo>
                  <a:lnTo>
                    <a:pt x="46" y="222"/>
                  </a:lnTo>
                  <a:lnTo>
                    <a:pt x="56" y="224"/>
                  </a:lnTo>
                  <a:lnTo>
                    <a:pt x="59" y="227"/>
                  </a:lnTo>
                  <a:lnTo>
                    <a:pt x="66" y="230"/>
                  </a:lnTo>
                  <a:lnTo>
                    <a:pt x="78" y="230"/>
                  </a:lnTo>
                  <a:lnTo>
                    <a:pt x="87" y="230"/>
                  </a:lnTo>
                  <a:lnTo>
                    <a:pt x="94" y="230"/>
                  </a:lnTo>
                  <a:lnTo>
                    <a:pt x="106" y="230"/>
                  </a:lnTo>
                  <a:lnTo>
                    <a:pt x="118" y="230"/>
                  </a:lnTo>
                  <a:lnTo>
                    <a:pt x="126" y="230"/>
                  </a:lnTo>
                  <a:lnTo>
                    <a:pt x="137" y="230"/>
                  </a:lnTo>
                  <a:lnTo>
                    <a:pt x="146" y="227"/>
                  </a:lnTo>
                  <a:lnTo>
                    <a:pt x="154" y="223"/>
                  </a:lnTo>
                  <a:lnTo>
                    <a:pt x="162" y="215"/>
                  </a:lnTo>
                  <a:lnTo>
                    <a:pt x="169" y="215"/>
                  </a:lnTo>
                  <a:lnTo>
                    <a:pt x="174" y="202"/>
                  </a:lnTo>
                  <a:lnTo>
                    <a:pt x="177" y="193"/>
                  </a:lnTo>
                  <a:lnTo>
                    <a:pt x="181" y="185"/>
                  </a:lnTo>
                  <a:lnTo>
                    <a:pt x="185" y="177"/>
                  </a:lnTo>
                  <a:lnTo>
                    <a:pt x="189" y="165"/>
                  </a:lnTo>
                  <a:lnTo>
                    <a:pt x="189" y="157"/>
                  </a:lnTo>
                  <a:lnTo>
                    <a:pt x="189" y="148"/>
                  </a:lnTo>
                  <a:lnTo>
                    <a:pt x="189" y="140"/>
                  </a:lnTo>
                  <a:lnTo>
                    <a:pt x="193" y="131"/>
                  </a:lnTo>
                  <a:lnTo>
                    <a:pt x="193" y="119"/>
                  </a:lnTo>
                  <a:lnTo>
                    <a:pt x="193" y="107"/>
                  </a:lnTo>
                  <a:lnTo>
                    <a:pt x="193" y="98"/>
                  </a:lnTo>
                  <a:lnTo>
                    <a:pt x="193" y="86"/>
                  </a:lnTo>
                  <a:lnTo>
                    <a:pt x="189" y="73"/>
                  </a:lnTo>
                  <a:lnTo>
                    <a:pt x="189" y="66"/>
                  </a:lnTo>
                  <a:lnTo>
                    <a:pt x="185" y="58"/>
                  </a:lnTo>
                  <a:lnTo>
                    <a:pt x="177" y="49"/>
                  </a:lnTo>
                  <a:lnTo>
                    <a:pt x="174" y="41"/>
                  </a:lnTo>
                  <a:lnTo>
                    <a:pt x="169" y="32"/>
                  </a:lnTo>
                  <a:lnTo>
                    <a:pt x="157" y="23"/>
                  </a:lnTo>
                  <a:lnTo>
                    <a:pt x="154" y="16"/>
                  </a:lnTo>
                  <a:lnTo>
                    <a:pt x="146" y="16"/>
                  </a:lnTo>
                  <a:lnTo>
                    <a:pt x="137" y="7"/>
                  </a:lnTo>
                  <a:lnTo>
                    <a:pt x="130" y="3"/>
                  </a:lnTo>
                  <a:lnTo>
                    <a:pt x="118" y="0"/>
                  </a:lnTo>
                  <a:lnTo>
                    <a:pt x="110" y="0"/>
                  </a:lnTo>
                  <a:lnTo>
                    <a:pt x="98" y="0"/>
                  </a:lnTo>
                  <a:lnTo>
                    <a:pt x="91" y="0"/>
                  </a:lnTo>
                  <a:lnTo>
                    <a:pt x="82" y="0"/>
                  </a:lnTo>
                  <a:lnTo>
                    <a:pt x="71" y="0"/>
                  </a:lnTo>
                  <a:lnTo>
                    <a:pt x="63" y="3"/>
                  </a:lnTo>
                  <a:lnTo>
                    <a:pt x="51" y="7"/>
                  </a:lnTo>
                  <a:lnTo>
                    <a:pt x="44" y="12"/>
                  </a:lnTo>
                  <a:lnTo>
                    <a:pt x="32" y="16"/>
                  </a:lnTo>
                  <a:lnTo>
                    <a:pt x="23" y="16"/>
                  </a:lnTo>
                  <a:lnTo>
                    <a:pt x="16" y="23"/>
                  </a:lnTo>
                  <a:lnTo>
                    <a:pt x="11" y="32"/>
                  </a:lnTo>
                  <a:lnTo>
                    <a:pt x="7" y="41"/>
                  </a:lnTo>
                  <a:lnTo>
                    <a:pt x="0" y="49"/>
                  </a:lnTo>
                  <a:lnTo>
                    <a:pt x="0" y="58"/>
                  </a:lnTo>
                  <a:lnTo>
                    <a:pt x="0" y="66"/>
                  </a:lnTo>
                  <a:lnTo>
                    <a:pt x="5" y="66"/>
                  </a:lnTo>
                  <a:lnTo>
                    <a:pt x="13" y="69"/>
                  </a:lnTo>
                  <a:lnTo>
                    <a:pt x="20" y="70"/>
                  </a:lnTo>
                  <a:lnTo>
                    <a:pt x="29" y="73"/>
                  </a:lnTo>
                  <a:lnTo>
                    <a:pt x="40" y="75"/>
                  </a:lnTo>
                  <a:lnTo>
                    <a:pt x="49" y="62"/>
                  </a:lnTo>
                  <a:lnTo>
                    <a:pt x="67" y="54"/>
                  </a:lnTo>
                  <a:lnTo>
                    <a:pt x="76" y="47"/>
                  </a:lnTo>
                  <a:lnTo>
                    <a:pt x="96" y="53"/>
                  </a:lnTo>
                  <a:lnTo>
                    <a:pt x="111" y="58"/>
                  </a:lnTo>
                  <a:lnTo>
                    <a:pt x="117" y="70"/>
                  </a:lnTo>
                  <a:lnTo>
                    <a:pt x="119" y="77"/>
                  </a:lnTo>
                  <a:lnTo>
                    <a:pt x="118" y="81"/>
                  </a:lnTo>
                  <a:lnTo>
                    <a:pt x="118" y="86"/>
                  </a:lnTo>
                  <a:lnTo>
                    <a:pt x="122" y="94"/>
                  </a:lnTo>
                  <a:lnTo>
                    <a:pt x="118" y="103"/>
                  </a:lnTo>
                  <a:lnTo>
                    <a:pt x="118" y="112"/>
                  </a:lnTo>
                  <a:lnTo>
                    <a:pt x="118" y="119"/>
                  </a:lnTo>
                  <a:lnTo>
                    <a:pt x="118" y="127"/>
                  </a:lnTo>
                  <a:lnTo>
                    <a:pt x="118" y="140"/>
                  </a:lnTo>
                  <a:lnTo>
                    <a:pt x="118" y="148"/>
                  </a:lnTo>
                  <a:lnTo>
                    <a:pt x="110" y="157"/>
                  </a:lnTo>
                  <a:lnTo>
                    <a:pt x="110" y="165"/>
                  </a:lnTo>
                  <a:lnTo>
                    <a:pt x="111" y="171"/>
                  </a:lnTo>
                  <a:lnTo>
                    <a:pt x="103" y="172"/>
                  </a:lnTo>
                  <a:lnTo>
                    <a:pt x="92" y="173"/>
                  </a:lnTo>
                  <a:lnTo>
                    <a:pt x="83" y="173"/>
                  </a:lnTo>
                  <a:lnTo>
                    <a:pt x="71" y="173"/>
                  </a:lnTo>
                  <a:lnTo>
                    <a:pt x="60" y="170"/>
                  </a:lnTo>
                  <a:lnTo>
                    <a:pt x="52" y="170"/>
                  </a:lnTo>
                  <a:lnTo>
                    <a:pt x="42" y="170"/>
                  </a:lnTo>
                  <a:lnTo>
                    <a:pt x="32" y="162"/>
                  </a:lnTo>
                  <a:lnTo>
                    <a:pt x="22" y="162"/>
                  </a:lnTo>
                  <a:lnTo>
                    <a:pt x="16" y="165"/>
                  </a:lnTo>
                  <a:lnTo>
                    <a:pt x="12" y="172"/>
                  </a:lnTo>
                  <a:lnTo>
                    <a:pt x="5" y="182"/>
                  </a:lnTo>
                  <a:lnTo>
                    <a:pt x="6" y="194"/>
                  </a:lnTo>
                  <a:lnTo>
                    <a:pt x="10" y="203"/>
                  </a:lnTo>
                  <a:lnTo>
                    <a:pt x="15" y="208"/>
                  </a:lnTo>
                  <a:lnTo>
                    <a:pt x="27" y="215"/>
                  </a:lnTo>
                  <a:lnTo>
                    <a:pt x="42" y="222"/>
                  </a:lnTo>
                  <a:lnTo>
                    <a:pt x="44" y="222"/>
                  </a:lnTo>
                  <a:close/>
                </a:path>
              </a:pathLst>
            </a:custGeom>
            <a:solidFill>
              <a:srgbClr val="00FF00"/>
            </a:solidFill>
            <a:ln w="0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553" name="Rectangle 471"/>
            <p:cNvSpPr>
              <a:spLocks noChangeArrowheads="1"/>
            </p:cNvSpPr>
            <p:nvPr/>
          </p:nvSpPr>
          <p:spPr bwMode="auto">
            <a:xfrm>
              <a:off x="1876" y="2698"/>
              <a:ext cx="19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200" b="1">
                  <a:solidFill>
                    <a:srgbClr val="000000"/>
                  </a:solidFill>
                  <a:latin typeface="Arial" charset="0"/>
                </a:rPr>
                <a:t>GTP</a:t>
              </a:r>
              <a:endParaRPr lang="it-IT" sz="1200"/>
            </a:p>
          </p:txBody>
        </p:sp>
        <p:sp>
          <p:nvSpPr>
            <p:cNvPr id="8554" name="Freeform 706"/>
            <p:cNvSpPr>
              <a:spLocks/>
            </p:cNvSpPr>
            <p:nvPr/>
          </p:nvSpPr>
          <p:spPr bwMode="auto">
            <a:xfrm>
              <a:off x="2103" y="2156"/>
              <a:ext cx="27" cy="472"/>
            </a:xfrm>
            <a:custGeom>
              <a:avLst/>
              <a:gdLst>
                <a:gd name="T0" fmla="*/ 1215 w 9"/>
                <a:gd name="T1" fmla="*/ 38557 h 157"/>
                <a:gd name="T2" fmla="*/ 0 w 9"/>
                <a:gd name="T3" fmla="*/ 35132 h 157"/>
                <a:gd name="T4" fmla="*/ 1215 w 9"/>
                <a:gd name="T5" fmla="*/ 31435 h 157"/>
                <a:gd name="T6" fmla="*/ 2187 w 9"/>
                <a:gd name="T7" fmla="*/ 29240 h 157"/>
                <a:gd name="T8" fmla="*/ 1215 w 9"/>
                <a:gd name="T9" fmla="*/ 26790 h 157"/>
                <a:gd name="T10" fmla="*/ 0 w 9"/>
                <a:gd name="T11" fmla="*/ 24592 h 157"/>
                <a:gd name="T12" fmla="*/ 1215 w 9"/>
                <a:gd name="T13" fmla="*/ 22145 h 157"/>
                <a:gd name="T14" fmla="*/ 2187 w 9"/>
                <a:gd name="T15" fmla="*/ 19947 h 157"/>
                <a:gd name="T16" fmla="*/ 2187 w 9"/>
                <a:gd name="T17" fmla="*/ 16168 h 157"/>
                <a:gd name="T18" fmla="*/ 1215 w 9"/>
                <a:gd name="T19" fmla="*/ 12744 h 157"/>
                <a:gd name="T20" fmla="*/ 1215 w 9"/>
                <a:gd name="T21" fmla="*/ 10294 h 157"/>
                <a:gd name="T22" fmla="*/ 2187 w 9"/>
                <a:gd name="T23" fmla="*/ 8099 h 157"/>
                <a:gd name="T24" fmla="*/ 2187 w 9"/>
                <a:gd name="T25" fmla="*/ 5622 h 157"/>
                <a:gd name="T26" fmla="*/ 2187 w 9"/>
                <a:gd name="T27" fmla="*/ 3424 h 157"/>
                <a:gd name="T28" fmla="*/ 2187 w 9"/>
                <a:gd name="T29" fmla="*/ 977 h 157"/>
                <a:gd name="T30" fmla="*/ 0 w 9"/>
                <a:gd name="T31" fmla="*/ 977 h 157"/>
                <a:gd name="T32" fmla="*/ 2187 w 9"/>
                <a:gd name="T33" fmla="*/ 0 h 15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"/>
                <a:gd name="T52" fmla="*/ 0 h 157"/>
                <a:gd name="T53" fmla="*/ 9 w 9"/>
                <a:gd name="T54" fmla="*/ 157 h 15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" h="157">
                  <a:moveTo>
                    <a:pt x="5" y="157"/>
                  </a:moveTo>
                  <a:lnTo>
                    <a:pt x="0" y="143"/>
                  </a:lnTo>
                  <a:lnTo>
                    <a:pt x="5" y="128"/>
                  </a:lnTo>
                  <a:lnTo>
                    <a:pt x="9" y="119"/>
                  </a:lnTo>
                  <a:lnTo>
                    <a:pt x="5" y="109"/>
                  </a:lnTo>
                  <a:lnTo>
                    <a:pt x="0" y="100"/>
                  </a:lnTo>
                  <a:lnTo>
                    <a:pt x="5" y="90"/>
                  </a:lnTo>
                  <a:lnTo>
                    <a:pt x="9" y="81"/>
                  </a:lnTo>
                  <a:lnTo>
                    <a:pt x="9" y="66"/>
                  </a:lnTo>
                  <a:lnTo>
                    <a:pt x="5" y="52"/>
                  </a:lnTo>
                  <a:lnTo>
                    <a:pt x="5" y="42"/>
                  </a:lnTo>
                  <a:lnTo>
                    <a:pt x="9" y="33"/>
                  </a:lnTo>
                  <a:lnTo>
                    <a:pt x="9" y="23"/>
                  </a:lnTo>
                  <a:lnTo>
                    <a:pt x="9" y="14"/>
                  </a:lnTo>
                  <a:lnTo>
                    <a:pt x="9" y="4"/>
                  </a:lnTo>
                  <a:lnTo>
                    <a:pt x="0" y="4"/>
                  </a:lnTo>
                  <a:lnTo>
                    <a:pt x="9" y="0"/>
                  </a:lnTo>
                </a:path>
              </a:pathLst>
            </a:custGeom>
            <a:noFill/>
            <a:ln w="28575" cmpd="sng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8752" name="Freeform 560"/>
          <p:cNvSpPr>
            <a:spLocks/>
          </p:cNvSpPr>
          <p:nvPr/>
        </p:nvSpPr>
        <p:spPr bwMode="auto">
          <a:xfrm>
            <a:off x="1168400" y="2005013"/>
            <a:ext cx="163513" cy="190500"/>
          </a:xfrm>
          <a:custGeom>
            <a:avLst/>
            <a:gdLst>
              <a:gd name="T0" fmla="*/ 0 w 64"/>
              <a:gd name="T1" fmla="*/ 2147483647 h 75"/>
              <a:gd name="T2" fmla="*/ 2147483647 w 64"/>
              <a:gd name="T3" fmla="*/ 2147483647 h 75"/>
              <a:gd name="T4" fmla="*/ 2147483647 w 64"/>
              <a:gd name="T5" fmla="*/ 2147483647 h 75"/>
              <a:gd name="T6" fmla="*/ 2147483647 w 64"/>
              <a:gd name="T7" fmla="*/ 2147483647 h 75"/>
              <a:gd name="T8" fmla="*/ 2147483647 w 64"/>
              <a:gd name="T9" fmla="*/ 0 h 75"/>
              <a:gd name="T10" fmla="*/ 2147483647 w 64"/>
              <a:gd name="T11" fmla="*/ 0 h 75"/>
              <a:gd name="T12" fmla="*/ 2147483647 w 64"/>
              <a:gd name="T13" fmla="*/ 2147483647 h 75"/>
              <a:gd name="T14" fmla="*/ 2147483647 w 64"/>
              <a:gd name="T15" fmla="*/ 2147483647 h 75"/>
              <a:gd name="T16" fmla="*/ 2147483647 w 64"/>
              <a:gd name="T17" fmla="*/ 2147483647 h 75"/>
              <a:gd name="T18" fmla="*/ 2147483647 w 64"/>
              <a:gd name="T19" fmla="*/ 2147483647 h 75"/>
              <a:gd name="T20" fmla="*/ 2147483647 w 64"/>
              <a:gd name="T21" fmla="*/ 2147483647 h 75"/>
              <a:gd name="T22" fmla="*/ 0 w 64"/>
              <a:gd name="T23" fmla="*/ 2147483647 h 75"/>
              <a:gd name="T24" fmla="*/ 0 w 64"/>
              <a:gd name="T25" fmla="*/ 2147483647 h 7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64"/>
              <a:gd name="T40" fmla="*/ 0 h 75"/>
              <a:gd name="T41" fmla="*/ 64 w 64"/>
              <a:gd name="T42" fmla="*/ 75 h 75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64" h="75">
                <a:moveTo>
                  <a:pt x="0" y="1"/>
                </a:moveTo>
                <a:lnTo>
                  <a:pt x="22" y="1"/>
                </a:lnTo>
                <a:lnTo>
                  <a:pt x="22" y="22"/>
                </a:lnTo>
                <a:lnTo>
                  <a:pt x="42" y="22"/>
                </a:lnTo>
                <a:lnTo>
                  <a:pt x="42" y="0"/>
                </a:lnTo>
                <a:lnTo>
                  <a:pt x="64" y="0"/>
                </a:lnTo>
                <a:lnTo>
                  <a:pt x="64" y="75"/>
                </a:lnTo>
                <a:lnTo>
                  <a:pt x="42" y="75"/>
                </a:lnTo>
                <a:lnTo>
                  <a:pt x="42" y="45"/>
                </a:lnTo>
                <a:lnTo>
                  <a:pt x="22" y="45"/>
                </a:lnTo>
                <a:lnTo>
                  <a:pt x="22" y="75"/>
                </a:lnTo>
                <a:lnTo>
                  <a:pt x="0" y="75"/>
                </a:lnTo>
                <a:lnTo>
                  <a:pt x="0" y="1"/>
                </a:lnTo>
                <a:close/>
              </a:path>
            </a:pathLst>
          </a:custGeom>
          <a:solidFill>
            <a:srgbClr val="00FFFF"/>
          </a:solidFill>
          <a:ln w="0">
            <a:solidFill>
              <a:srgbClr val="008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grpSp>
        <p:nvGrpSpPr>
          <p:cNvPr id="8858" name="Group 716"/>
          <p:cNvGrpSpPr>
            <a:grpSpLocks/>
          </p:cNvGrpSpPr>
          <p:nvPr/>
        </p:nvGrpSpPr>
        <p:grpSpPr bwMode="auto">
          <a:xfrm>
            <a:off x="625475" y="3683000"/>
            <a:ext cx="658813" cy="630238"/>
            <a:chOff x="459" y="2914"/>
            <a:chExt cx="415" cy="397"/>
          </a:xfrm>
        </p:grpSpPr>
        <p:sp>
          <p:nvSpPr>
            <p:cNvPr id="8550" name="Rectangle 712"/>
            <p:cNvSpPr>
              <a:spLocks noChangeArrowheads="1"/>
            </p:cNvSpPr>
            <p:nvPr/>
          </p:nvSpPr>
          <p:spPr bwMode="auto">
            <a:xfrm>
              <a:off x="459" y="3138"/>
              <a:ext cx="31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it-IT" sz="1200" b="1">
                  <a:solidFill>
                    <a:srgbClr val="000000"/>
                  </a:solidFill>
                  <a:latin typeface="Arial" charset="0"/>
                </a:rPr>
                <a:t>GTP</a:t>
              </a:r>
            </a:p>
          </p:txBody>
        </p:sp>
        <p:sp>
          <p:nvSpPr>
            <p:cNvPr id="8551" name="Line 713"/>
            <p:cNvSpPr>
              <a:spLocks noChangeShapeType="1"/>
            </p:cNvSpPr>
            <p:nvPr/>
          </p:nvSpPr>
          <p:spPr bwMode="auto">
            <a:xfrm flipV="1">
              <a:off x="651" y="2914"/>
              <a:ext cx="223" cy="22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8859" name="Group 722"/>
          <p:cNvGrpSpPr>
            <a:grpSpLocks/>
          </p:cNvGrpSpPr>
          <p:nvPr/>
        </p:nvGrpSpPr>
        <p:grpSpPr bwMode="auto">
          <a:xfrm>
            <a:off x="4054475" y="2268538"/>
            <a:ext cx="190500" cy="839787"/>
            <a:chOff x="2631" y="2029"/>
            <a:chExt cx="120" cy="529"/>
          </a:xfrm>
        </p:grpSpPr>
        <p:sp>
          <p:nvSpPr>
            <p:cNvPr id="8541" name="Oval 585"/>
            <p:cNvSpPr>
              <a:spLocks noChangeArrowheads="1"/>
            </p:cNvSpPr>
            <p:nvPr/>
          </p:nvSpPr>
          <p:spPr bwMode="auto">
            <a:xfrm>
              <a:off x="2691" y="2463"/>
              <a:ext cx="60" cy="5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8542" name="Group 717"/>
            <p:cNvGrpSpPr>
              <a:grpSpLocks/>
            </p:cNvGrpSpPr>
            <p:nvPr/>
          </p:nvGrpSpPr>
          <p:grpSpPr bwMode="auto">
            <a:xfrm>
              <a:off x="2631" y="2029"/>
              <a:ext cx="93" cy="529"/>
              <a:chOff x="2615" y="2042"/>
              <a:chExt cx="79" cy="509"/>
            </a:xfrm>
          </p:grpSpPr>
          <p:grpSp>
            <p:nvGrpSpPr>
              <p:cNvPr id="8543" name="Group 709"/>
              <p:cNvGrpSpPr>
                <a:grpSpLocks/>
              </p:cNvGrpSpPr>
              <p:nvPr/>
            </p:nvGrpSpPr>
            <p:grpSpPr bwMode="auto">
              <a:xfrm>
                <a:off x="2615" y="2042"/>
                <a:ext cx="79" cy="509"/>
                <a:chOff x="2615" y="2042"/>
                <a:chExt cx="79" cy="509"/>
              </a:xfrm>
            </p:grpSpPr>
            <p:sp>
              <p:nvSpPr>
                <p:cNvPr id="8545" name="Freeform 473"/>
                <p:cNvSpPr>
                  <a:spLocks/>
                </p:cNvSpPr>
                <p:nvPr/>
              </p:nvSpPr>
              <p:spPr bwMode="auto">
                <a:xfrm>
                  <a:off x="2629" y="2060"/>
                  <a:ext cx="18" cy="249"/>
                </a:xfrm>
                <a:custGeom>
                  <a:avLst/>
                  <a:gdLst>
                    <a:gd name="T0" fmla="*/ 56 w 11"/>
                    <a:gd name="T1" fmla="*/ 1615 h 156"/>
                    <a:gd name="T2" fmla="*/ 0 w 11"/>
                    <a:gd name="T3" fmla="*/ 1473 h 156"/>
                    <a:gd name="T4" fmla="*/ 56 w 11"/>
                    <a:gd name="T5" fmla="*/ 1325 h 156"/>
                    <a:gd name="T6" fmla="*/ 126 w 11"/>
                    <a:gd name="T7" fmla="*/ 1221 h 156"/>
                    <a:gd name="T8" fmla="*/ 56 w 11"/>
                    <a:gd name="T9" fmla="*/ 1132 h 156"/>
                    <a:gd name="T10" fmla="*/ 0 w 11"/>
                    <a:gd name="T11" fmla="*/ 1025 h 156"/>
                    <a:gd name="T12" fmla="*/ 56 w 11"/>
                    <a:gd name="T13" fmla="*/ 935 h 156"/>
                    <a:gd name="T14" fmla="*/ 92 w 11"/>
                    <a:gd name="T15" fmla="*/ 817 h 156"/>
                    <a:gd name="T16" fmla="*/ 126 w 11"/>
                    <a:gd name="T17" fmla="*/ 662 h 156"/>
                    <a:gd name="T18" fmla="*/ 56 w 11"/>
                    <a:gd name="T19" fmla="*/ 538 h 156"/>
                    <a:gd name="T20" fmla="*/ 56 w 11"/>
                    <a:gd name="T21" fmla="*/ 436 h 156"/>
                    <a:gd name="T22" fmla="*/ 70 w 11"/>
                    <a:gd name="T23" fmla="*/ 319 h 156"/>
                    <a:gd name="T24" fmla="*/ 70 w 11"/>
                    <a:gd name="T25" fmla="*/ 206 h 156"/>
                    <a:gd name="T26" fmla="*/ 70 w 11"/>
                    <a:gd name="T27" fmla="*/ 123 h 156"/>
                    <a:gd name="T28" fmla="*/ 70 w 11"/>
                    <a:gd name="T29" fmla="*/ 54 h 156"/>
                    <a:gd name="T30" fmla="*/ 0 w 11"/>
                    <a:gd name="T31" fmla="*/ 41 h 156"/>
                    <a:gd name="T32" fmla="*/ 126 w 11"/>
                    <a:gd name="T33" fmla="*/ 0 h 156"/>
                    <a:gd name="T34" fmla="*/ 56 w 11"/>
                    <a:gd name="T35" fmla="*/ 1615 h 15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1"/>
                    <a:gd name="T55" fmla="*/ 0 h 156"/>
                    <a:gd name="T56" fmla="*/ 11 w 11"/>
                    <a:gd name="T57" fmla="*/ 156 h 15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1" h="156">
                      <a:moveTo>
                        <a:pt x="5" y="156"/>
                      </a:moveTo>
                      <a:lnTo>
                        <a:pt x="0" y="142"/>
                      </a:lnTo>
                      <a:lnTo>
                        <a:pt x="5" y="128"/>
                      </a:lnTo>
                      <a:lnTo>
                        <a:pt x="11" y="118"/>
                      </a:lnTo>
                      <a:lnTo>
                        <a:pt x="5" y="109"/>
                      </a:lnTo>
                      <a:lnTo>
                        <a:pt x="0" y="99"/>
                      </a:lnTo>
                      <a:lnTo>
                        <a:pt x="5" y="90"/>
                      </a:lnTo>
                      <a:lnTo>
                        <a:pt x="8" y="79"/>
                      </a:lnTo>
                      <a:lnTo>
                        <a:pt x="11" y="64"/>
                      </a:lnTo>
                      <a:lnTo>
                        <a:pt x="5" y="52"/>
                      </a:lnTo>
                      <a:lnTo>
                        <a:pt x="5" y="42"/>
                      </a:lnTo>
                      <a:lnTo>
                        <a:pt x="6" y="31"/>
                      </a:lnTo>
                      <a:lnTo>
                        <a:pt x="6" y="20"/>
                      </a:lnTo>
                      <a:lnTo>
                        <a:pt x="6" y="12"/>
                      </a:lnTo>
                      <a:lnTo>
                        <a:pt x="6" y="5"/>
                      </a:lnTo>
                      <a:lnTo>
                        <a:pt x="0" y="4"/>
                      </a:lnTo>
                      <a:lnTo>
                        <a:pt x="11" y="0"/>
                      </a:lnTo>
                      <a:lnTo>
                        <a:pt x="5" y="156"/>
                      </a:lnTo>
                      <a:close/>
                    </a:path>
                  </a:pathLst>
                </a:custGeom>
                <a:solidFill>
                  <a:srgbClr val="008000"/>
                </a:solidFill>
                <a:ln w="28575" cmpd="sng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546" name="Freeform 474"/>
                <p:cNvSpPr>
                  <a:spLocks/>
                </p:cNvSpPr>
                <p:nvPr/>
              </p:nvSpPr>
              <p:spPr bwMode="auto">
                <a:xfrm>
                  <a:off x="2670" y="2042"/>
                  <a:ext cx="24" cy="267"/>
                </a:xfrm>
                <a:custGeom>
                  <a:avLst/>
                  <a:gdLst>
                    <a:gd name="T0" fmla="*/ 0 w 15"/>
                    <a:gd name="T1" fmla="*/ 1746 h 167"/>
                    <a:gd name="T2" fmla="*/ 0 w 15"/>
                    <a:gd name="T3" fmla="*/ 1495 h 167"/>
                    <a:gd name="T4" fmla="*/ 67 w 15"/>
                    <a:gd name="T5" fmla="*/ 1412 h 167"/>
                    <a:gd name="T6" fmla="*/ 67 w 15"/>
                    <a:gd name="T7" fmla="*/ 1309 h 167"/>
                    <a:gd name="T8" fmla="*/ 74 w 15"/>
                    <a:gd name="T9" fmla="*/ 1221 h 167"/>
                    <a:gd name="T10" fmla="*/ 86 w 15"/>
                    <a:gd name="T11" fmla="*/ 1098 h 167"/>
                    <a:gd name="T12" fmla="*/ 118 w 15"/>
                    <a:gd name="T13" fmla="*/ 994 h 167"/>
                    <a:gd name="T14" fmla="*/ 138 w 15"/>
                    <a:gd name="T15" fmla="*/ 895 h 167"/>
                    <a:gd name="T16" fmla="*/ 138 w 15"/>
                    <a:gd name="T17" fmla="*/ 798 h 167"/>
                    <a:gd name="T18" fmla="*/ 138 w 15"/>
                    <a:gd name="T19" fmla="*/ 691 h 167"/>
                    <a:gd name="T20" fmla="*/ 138 w 15"/>
                    <a:gd name="T21" fmla="*/ 593 h 167"/>
                    <a:gd name="T22" fmla="*/ 138 w 15"/>
                    <a:gd name="T23" fmla="*/ 449 h 167"/>
                    <a:gd name="T24" fmla="*/ 157 w 15"/>
                    <a:gd name="T25" fmla="*/ 315 h 167"/>
                    <a:gd name="T26" fmla="*/ 157 w 15"/>
                    <a:gd name="T27" fmla="*/ 251 h 167"/>
                    <a:gd name="T28" fmla="*/ 138 w 15"/>
                    <a:gd name="T29" fmla="*/ 144 h 167"/>
                    <a:gd name="T30" fmla="*/ 138 w 15"/>
                    <a:gd name="T31" fmla="*/ 54 h 167"/>
                    <a:gd name="T32" fmla="*/ 138 w 15"/>
                    <a:gd name="T33" fmla="*/ 0 h 167"/>
                    <a:gd name="T34" fmla="*/ 0 w 15"/>
                    <a:gd name="T35" fmla="*/ 1746 h 16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5"/>
                    <a:gd name="T55" fmla="*/ 0 h 167"/>
                    <a:gd name="T56" fmla="*/ 15 w 15"/>
                    <a:gd name="T57" fmla="*/ 167 h 167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5" h="167">
                      <a:moveTo>
                        <a:pt x="0" y="167"/>
                      </a:moveTo>
                      <a:lnTo>
                        <a:pt x="0" y="143"/>
                      </a:lnTo>
                      <a:lnTo>
                        <a:pt x="6" y="135"/>
                      </a:lnTo>
                      <a:lnTo>
                        <a:pt x="6" y="125"/>
                      </a:lnTo>
                      <a:lnTo>
                        <a:pt x="7" y="117"/>
                      </a:lnTo>
                      <a:lnTo>
                        <a:pt x="8" y="105"/>
                      </a:lnTo>
                      <a:lnTo>
                        <a:pt x="11" y="95"/>
                      </a:lnTo>
                      <a:lnTo>
                        <a:pt x="13" y="86"/>
                      </a:lnTo>
                      <a:lnTo>
                        <a:pt x="13" y="76"/>
                      </a:lnTo>
                      <a:lnTo>
                        <a:pt x="13" y="66"/>
                      </a:lnTo>
                      <a:lnTo>
                        <a:pt x="13" y="57"/>
                      </a:lnTo>
                      <a:lnTo>
                        <a:pt x="13" y="43"/>
                      </a:lnTo>
                      <a:lnTo>
                        <a:pt x="15" y="30"/>
                      </a:lnTo>
                      <a:lnTo>
                        <a:pt x="15" y="24"/>
                      </a:lnTo>
                      <a:lnTo>
                        <a:pt x="13" y="14"/>
                      </a:lnTo>
                      <a:lnTo>
                        <a:pt x="13" y="5"/>
                      </a:lnTo>
                      <a:lnTo>
                        <a:pt x="13" y="0"/>
                      </a:lnTo>
                      <a:lnTo>
                        <a:pt x="0" y="167"/>
                      </a:lnTo>
                      <a:close/>
                    </a:path>
                  </a:pathLst>
                </a:custGeom>
                <a:solidFill>
                  <a:srgbClr val="008000"/>
                </a:solidFill>
                <a:ln w="28575" cmpd="sng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547" name="Oval 472"/>
                <p:cNvSpPr>
                  <a:spLocks noChangeArrowheads="1"/>
                </p:cNvSpPr>
                <p:nvPr/>
              </p:nvSpPr>
              <p:spPr bwMode="auto">
                <a:xfrm>
                  <a:off x="2616" y="2318"/>
                  <a:ext cx="75" cy="74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548" name="Freeform 583"/>
                <p:cNvSpPr>
                  <a:spLocks/>
                </p:cNvSpPr>
                <p:nvPr/>
              </p:nvSpPr>
              <p:spPr bwMode="auto">
                <a:xfrm>
                  <a:off x="2615" y="2401"/>
                  <a:ext cx="74" cy="91"/>
                </a:xfrm>
                <a:custGeom>
                  <a:avLst/>
                  <a:gdLst>
                    <a:gd name="T0" fmla="*/ 261 w 46"/>
                    <a:gd name="T1" fmla="*/ 589 h 57"/>
                    <a:gd name="T2" fmla="*/ 0 w 46"/>
                    <a:gd name="T3" fmla="*/ 457 h 57"/>
                    <a:gd name="T4" fmla="*/ 0 w 46"/>
                    <a:gd name="T5" fmla="*/ 137 h 57"/>
                    <a:gd name="T6" fmla="*/ 233 w 46"/>
                    <a:gd name="T7" fmla="*/ 0 h 57"/>
                    <a:gd name="T8" fmla="*/ 494 w 46"/>
                    <a:gd name="T9" fmla="*/ 123 h 57"/>
                    <a:gd name="T10" fmla="*/ 494 w 46"/>
                    <a:gd name="T11" fmla="*/ 457 h 57"/>
                    <a:gd name="T12" fmla="*/ 261 w 46"/>
                    <a:gd name="T13" fmla="*/ 589 h 5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6"/>
                    <a:gd name="T22" fmla="*/ 0 h 57"/>
                    <a:gd name="T23" fmla="*/ 46 w 46"/>
                    <a:gd name="T24" fmla="*/ 57 h 5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6" h="57">
                      <a:moveTo>
                        <a:pt x="24" y="57"/>
                      </a:moveTo>
                      <a:lnTo>
                        <a:pt x="0" y="44"/>
                      </a:lnTo>
                      <a:lnTo>
                        <a:pt x="0" y="13"/>
                      </a:lnTo>
                      <a:lnTo>
                        <a:pt x="22" y="0"/>
                      </a:lnTo>
                      <a:lnTo>
                        <a:pt x="46" y="12"/>
                      </a:lnTo>
                      <a:lnTo>
                        <a:pt x="46" y="44"/>
                      </a:lnTo>
                      <a:lnTo>
                        <a:pt x="24" y="5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549" name="Oval 584"/>
                <p:cNvSpPr>
                  <a:spLocks noChangeArrowheads="1"/>
                </p:cNvSpPr>
                <p:nvPr/>
              </p:nvSpPr>
              <p:spPr bwMode="auto">
                <a:xfrm>
                  <a:off x="2628" y="2497"/>
                  <a:ext cx="61" cy="54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sp>
            <p:nvSpPr>
              <p:cNvPr id="8544" name="Oval 568"/>
              <p:cNvSpPr>
                <a:spLocks noChangeArrowheads="1"/>
              </p:cNvSpPr>
              <p:nvPr/>
            </p:nvSpPr>
            <p:spPr bwMode="auto">
              <a:xfrm flipV="1">
                <a:off x="2622" y="2333"/>
                <a:ext cx="61" cy="46"/>
              </a:xfrm>
              <a:prstGeom prst="ellipse">
                <a:avLst/>
              </a:prstGeom>
              <a:solidFill>
                <a:srgbClr val="000000"/>
              </a:solidFill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</p:grpSp>
      <p:grpSp>
        <p:nvGrpSpPr>
          <p:cNvPr id="8862" name="Group 685"/>
          <p:cNvGrpSpPr>
            <a:grpSpLocks/>
          </p:cNvGrpSpPr>
          <p:nvPr/>
        </p:nvGrpSpPr>
        <p:grpSpPr bwMode="auto">
          <a:xfrm>
            <a:off x="5059363" y="4513263"/>
            <a:ext cx="209550" cy="325437"/>
            <a:chOff x="3179" y="3010"/>
            <a:chExt cx="132" cy="205"/>
          </a:xfrm>
        </p:grpSpPr>
        <p:sp>
          <p:nvSpPr>
            <p:cNvPr id="8537" name="Freeform 686"/>
            <p:cNvSpPr>
              <a:spLocks/>
            </p:cNvSpPr>
            <p:nvPr/>
          </p:nvSpPr>
          <p:spPr bwMode="auto">
            <a:xfrm>
              <a:off x="3179" y="3066"/>
              <a:ext cx="74" cy="90"/>
            </a:xfrm>
            <a:custGeom>
              <a:avLst/>
              <a:gdLst>
                <a:gd name="T0" fmla="*/ 251 w 46"/>
                <a:gd name="T1" fmla="*/ 601 h 56"/>
                <a:gd name="T2" fmla="*/ 0 w 46"/>
                <a:gd name="T3" fmla="*/ 460 h 56"/>
                <a:gd name="T4" fmla="*/ 0 w 46"/>
                <a:gd name="T5" fmla="*/ 141 h 56"/>
                <a:gd name="T6" fmla="*/ 233 w 46"/>
                <a:gd name="T7" fmla="*/ 0 h 56"/>
                <a:gd name="T8" fmla="*/ 494 w 46"/>
                <a:gd name="T9" fmla="*/ 129 h 56"/>
                <a:gd name="T10" fmla="*/ 494 w 46"/>
                <a:gd name="T11" fmla="*/ 460 h 56"/>
                <a:gd name="T12" fmla="*/ 251 w 46"/>
                <a:gd name="T13" fmla="*/ 601 h 5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6"/>
                <a:gd name="T22" fmla="*/ 0 h 56"/>
                <a:gd name="T23" fmla="*/ 46 w 46"/>
                <a:gd name="T24" fmla="*/ 56 h 5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6" h="56">
                  <a:moveTo>
                    <a:pt x="23" y="56"/>
                  </a:moveTo>
                  <a:lnTo>
                    <a:pt x="0" y="43"/>
                  </a:lnTo>
                  <a:lnTo>
                    <a:pt x="0" y="13"/>
                  </a:lnTo>
                  <a:lnTo>
                    <a:pt x="22" y="0"/>
                  </a:lnTo>
                  <a:lnTo>
                    <a:pt x="46" y="12"/>
                  </a:lnTo>
                  <a:lnTo>
                    <a:pt x="46" y="43"/>
                  </a:lnTo>
                  <a:lnTo>
                    <a:pt x="23" y="5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538" name="Oval 687"/>
            <p:cNvSpPr>
              <a:spLocks noChangeArrowheads="1"/>
            </p:cNvSpPr>
            <p:nvPr/>
          </p:nvSpPr>
          <p:spPr bwMode="auto">
            <a:xfrm>
              <a:off x="3190" y="3160"/>
              <a:ext cx="63" cy="55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39" name="Oval 688"/>
            <p:cNvSpPr>
              <a:spLocks noChangeArrowheads="1"/>
            </p:cNvSpPr>
            <p:nvPr/>
          </p:nvSpPr>
          <p:spPr bwMode="auto">
            <a:xfrm>
              <a:off x="3248" y="3127"/>
              <a:ext cx="63" cy="53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40" name="Oval 689"/>
            <p:cNvSpPr>
              <a:spLocks noChangeArrowheads="1"/>
            </p:cNvSpPr>
            <p:nvPr/>
          </p:nvSpPr>
          <p:spPr bwMode="auto">
            <a:xfrm>
              <a:off x="3182" y="3010"/>
              <a:ext cx="63" cy="5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8915" name="Oval 723"/>
          <p:cNvSpPr>
            <a:spLocks noChangeArrowheads="1"/>
          </p:cNvSpPr>
          <p:nvPr/>
        </p:nvSpPr>
        <p:spPr bwMode="auto">
          <a:xfrm rot="1248474">
            <a:off x="5724525" y="5018088"/>
            <a:ext cx="128588" cy="3651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grpSp>
        <p:nvGrpSpPr>
          <p:cNvPr id="8863" name="Gruppo 683"/>
          <p:cNvGrpSpPr>
            <a:grpSpLocks/>
          </p:cNvGrpSpPr>
          <p:nvPr/>
        </p:nvGrpSpPr>
        <p:grpSpPr bwMode="auto">
          <a:xfrm>
            <a:off x="6243638" y="1681163"/>
            <a:ext cx="2743200" cy="1997075"/>
            <a:chOff x="6243185" y="1681836"/>
            <a:chExt cx="2743200" cy="1997075"/>
          </a:xfrm>
        </p:grpSpPr>
        <p:sp>
          <p:nvSpPr>
            <p:cNvPr id="8483" name="Rectangle 734"/>
            <p:cNvSpPr>
              <a:spLocks noChangeArrowheads="1"/>
            </p:cNvSpPr>
            <p:nvPr/>
          </p:nvSpPr>
          <p:spPr bwMode="auto">
            <a:xfrm>
              <a:off x="7111547" y="3161386"/>
              <a:ext cx="1874838" cy="517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it-IT" sz="1400" b="1">
                  <a:latin typeface="Arial" charset="0"/>
                </a:rPr>
                <a:t>fosfatidilinositolo</a:t>
              </a:r>
            </a:p>
            <a:p>
              <a:pPr algn="l"/>
              <a:r>
                <a:rPr lang="it-IT" sz="1400" b="1">
                  <a:latin typeface="Arial" charset="0"/>
                </a:rPr>
                <a:t>- 4,5-bifosfato (PIP</a:t>
              </a:r>
              <a:r>
                <a:rPr lang="it-IT" sz="1600" b="1" baseline="-25000">
                  <a:latin typeface="Arial" charset="0"/>
                </a:rPr>
                <a:t>2</a:t>
              </a:r>
              <a:r>
                <a:rPr lang="it-IT" sz="1400" b="1">
                  <a:latin typeface="Arial" charset="0"/>
                </a:rPr>
                <a:t>)</a:t>
              </a:r>
            </a:p>
          </p:txBody>
        </p:sp>
        <p:grpSp>
          <p:nvGrpSpPr>
            <p:cNvPr id="8484" name="Group 773"/>
            <p:cNvGrpSpPr>
              <a:grpSpLocks/>
            </p:cNvGrpSpPr>
            <p:nvPr/>
          </p:nvGrpSpPr>
          <p:grpSpPr bwMode="auto">
            <a:xfrm>
              <a:off x="6243185" y="1681836"/>
              <a:ext cx="2682875" cy="1400175"/>
              <a:chOff x="3822" y="1240"/>
              <a:chExt cx="1690" cy="882"/>
            </a:xfrm>
          </p:grpSpPr>
          <p:grpSp>
            <p:nvGrpSpPr>
              <p:cNvPr id="8485" name="Group 602"/>
              <p:cNvGrpSpPr>
                <a:grpSpLocks/>
              </p:cNvGrpSpPr>
              <p:nvPr/>
            </p:nvGrpSpPr>
            <p:grpSpPr bwMode="auto">
              <a:xfrm>
                <a:off x="5329" y="1295"/>
                <a:ext cx="183" cy="244"/>
                <a:chOff x="3440" y="3663"/>
                <a:chExt cx="132" cy="205"/>
              </a:xfrm>
            </p:grpSpPr>
            <p:sp>
              <p:nvSpPr>
                <p:cNvPr id="8533" name="Freeform 598"/>
                <p:cNvSpPr>
                  <a:spLocks/>
                </p:cNvSpPr>
                <p:nvPr/>
              </p:nvSpPr>
              <p:spPr bwMode="auto">
                <a:xfrm>
                  <a:off x="3440" y="3719"/>
                  <a:ext cx="74" cy="90"/>
                </a:xfrm>
                <a:custGeom>
                  <a:avLst/>
                  <a:gdLst>
                    <a:gd name="T0" fmla="*/ 251 w 46"/>
                    <a:gd name="T1" fmla="*/ 601 h 56"/>
                    <a:gd name="T2" fmla="*/ 0 w 46"/>
                    <a:gd name="T3" fmla="*/ 460 h 56"/>
                    <a:gd name="T4" fmla="*/ 0 w 46"/>
                    <a:gd name="T5" fmla="*/ 141 h 56"/>
                    <a:gd name="T6" fmla="*/ 233 w 46"/>
                    <a:gd name="T7" fmla="*/ 0 h 56"/>
                    <a:gd name="T8" fmla="*/ 494 w 46"/>
                    <a:gd name="T9" fmla="*/ 129 h 56"/>
                    <a:gd name="T10" fmla="*/ 494 w 46"/>
                    <a:gd name="T11" fmla="*/ 460 h 56"/>
                    <a:gd name="T12" fmla="*/ 251 w 46"/>
                    <a:gd name="T13" fmla="*/ 601 h 5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6"/>
                    <a:gd name="T22" fmla="*/ 0 h 56"/>
                    <a:gd name="T23" fmla="*/ 46 w 46"/>
                    <a:gd name="T24" fmla="*/ 56 h 5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6" h="56">
                      <a:moveTo>
                        <a:pt x="23" y="56"/>
                      </a:moveTo>
                      <a:lnTo>
                        <a:pt x="0" y="43"/>
                      </a:lnTo>
                      <a:lnTo>
                        <a:pt x="0" y="13"/>
                      </a:lnTo>
                      <a:lnTo>
                        <a:pt x="22" y="0"/>
                      </a:lnTo>
                      <a:lnTo>
                        <a:pt x="46" y="12"/>
                      </a:lnTo>
                      <a:lnTo>
                        <a:pt x="46" y="43"/>
                      </a:lnTo>
                      <a:lnTo>
                        <a:pt x="23" y="5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534" name="Oval 599"/>
                <p:cNvSpPr>
                  <a:spLocks noChangeArrowheads="1"/>
                </p:cNvSpPr>
                <p:nvPr/>
              </p:nvSpPr>
              <p:spPr bwMode="auto">
                <a:xfrm>
                  <a:off x="3451" y="3813"/>
                  <a:ext cx="63" cy="55"/>
                </a:xfrm>
                <a:prstGeom prst="ellipse">
                  <a:avLst/>
                </a:prstGeom>
                <a:solidFill>
                  <a:srgbClr val="FF0000"/>
                </a:solidFill>
                <a:ln w="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535" name="Oval 600"/>
                <p:cNvSpPr>
                  <a:spLocks noChangeArrowheads="1"/>
                </p:cNvSpPr>
                <p:nvPr/>
              </p:nvSpPr>
              <p:spPr bwMode="auto">
                <a:xfrm>
                  <a:off x="3509" y="3780"/>
                  <a:ext cx="63" cy="53"/>
                </a:xfrm>
                <a:prstGeom prst="ellipse">
                  <a:avLst/>
                </a:prstGeom>
                <a:solidFill>
                  <a:srgbClr val="FF0000"/>
                </a:solidFill>
                <a:ln w="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536" name="Oval 601"/>
                <p:cNvSpPr>
                  <a:spLocks noChangeArrowheads="1"/>
                </p:cNvSpPr>
                <p:nvPr/>
              </p:nvSpPr>
              <p:spPr bwMode="auto">
                <a:xfrm>
                  <a:off x="3443" y="3663"/>
                  <a:ext cx="63" cy="55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8486" name="Group 772"/>
              <p:cNvGrpSpPr>
                <a:grpSpLocks/>
              </p:cNvGrpSpPr>
              <p:nvPr/>
            </p:nvGrpSpPr>
            <p:grpSpPr bwMode="auto">
              <a:xfrm>
                <a:off x="3822" y="1240"/>
                <a:ext cx="1531" cy="882"/>
                <a:chOff x="3822" y="1240"/>
                <a:chExt cx="1531" cy="882"/>
              </a:xfrm>
            </p:grpSpPr>
            <p:sp>
              <p:nvSpPr>
                <p:cNvPr id="8487" name="Oval 737"/>
                <p:cNvSpPr>
                  <a:spLocks noChangeArrowheads="1"/>
                </p:cNvSpPr>
                <p:nvPr/>
              </p:nvSpPr>
              <p:spPr bwMode="auto">
                <a:xfrm>
                  <a:off x="4954" y="1254"/>
                  <a:ext cx="115" cy="10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FF3399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8488" name="Rectangle 605"/>
                <p:cNvSpPr>
                  <a:spLocks noChangeArrowheads="1"/>
                </p:cNvSpPr>
                <p:nvPr/>
              </p:nvSpPr>
              <p:spPr bwMode="auto">
                <a:xfrm>
                  <a:off x="4938" y="1778"/>
                  <a:ext cx="68" cy="1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l"/>
                  <a:r>
                    <a:rPr lang="it-IT" sz="1100" b="1">
                      <a:solidFill>
                        <a:srgbClr val="000000"/>
                      </a:solidFill>
                      <a:latin typeface="Arial" charset="0"/>
                    </a:rPr>
                    <a:t>O</a:t>
                  </a:r>
                  <a:endParaRPr lang="it-IT" b="1"/>
                </a:p>
              </p:txBody>
            </p:sp>
            <p:sp>
              <p:nvSpPr>
                <p:cNvPr id="8489" name="Rectangle 606"/>
                <p:cNvSpPr>
                  <a:spLocks noChangeArrowheads="1"/>
                </p:cNvSpPr>
                <p:nvPr/>
              </p:nvSpPr>
              <p:spPr bwMode="auto">
                <a:xfrm>
                  <a:off x="4991" y="1756"/>
                  <a:ext cx="64" cy="1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l"/>
                  <a:r>
                    <a:rPr lang="it-IT" sz="1100" b="1">
                      <a:solidFill>
                        <a:srgbClr val="000000"/>
                      </a:solidFill>
                      <a:latin typeface="Arial" charset="0"/>
                    </a:rPr>
                    <a:t>H</a:t>
                  </a:r>
                  <a:endParaRPr lang="it-IT" b="1"/>
                </a:p>
              </p:txBody>
            </p:sp>
            <p:sp>
              <p:nvSpPr>
                <p:cNvPr id="8490" name="Rectangle 607"/>
                <p:cNvSpPr>
                  <a:spLocks noChangeArrowheads="1"/>
                </p:cNvSpPr>
                <p:nvPr/>
              </p:nvSpPr>
              <p:spPr bwMode="auto">
                <a:xfrm>
                  <a:off x="4765" y="1778"/>
                  <a:ext cx="68" cy="1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l"/>
                  <a:r>
                    <a:rPr lang="it-IT" sz="1100" b="1">
                      <a:solidFill>
                        <a:srgbClr val="000000"/>
                      </a:solidFill>
                      <a:latin typeface="Arial" charset="0"/>
                    </a:rPr>
                    <a:t>O</a:t>
                  </a:r>
                  <a:endParaRPr lang="it-IT" b="1"/>
                </a:p>
              </p:txBody>
            </p:sp>
            <p:sp>
              <p:nvSpPr>
                <p:cNvPr id="8491" name="Rectangle 608"/>
                <p:cNvSpPr>
                  <a:spLocks noChangeArrowheads="1"/>
                </p:cNvSpPr>
                <p:nvPr/>
              </p:nvSpPr>
              <p:spPr bwMode="auto">
                <a:xfrm>
                  <a:off x="4831" y="1778"/>
                  <a:ext cx="64" cy="1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l"/>
                  <a:r>
                    <a:rPr lang="it-IT" sz="1100" b="1">
                      <a:solidFill>
                        <a:srgbClr val="000000"/>
                      </a:solidFill>
                      <a:latin typeface="Arial" charset="0"/>
                    </a:rPr>
                    <a:t>H</a:t>
                  </a:r>
                  <a:endParaRPr lang="it-IT" b="1"/>
                </a:p>
              </p:txBody>
            </p:sp>
            <p:sp>
              <p:nvSpPr>
                <p:cNvPr id="8492" name="Rectangle 609"/>
                <p:cNvSpPr>
                  <a:spLocks noChangeArrowheads="1"/>
                </p:cNvSpPr>
                <p:nvPr/>
              </p:nvSpPr>
              <p:spPr bwMode="auto">
                <a:xfrm>
                  <a:off x="4765" y="1634"/>
                  <a:ext cx="68" cy="1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l"/>
                  <a:r>
                    <a:rPr lang="it-IT" sz="1100" b="1">
                      <a:solidFill>
                        <a:srgbClr val="000000"/>
                      </a:solidFill>
                      <a:latin typeface="Arial" charset="0"/>
                    </a:rPr>
                    <a:t>O</a:t>
                  </a:r>
                  <a:endParaRPr lang="it-IT" b="1"/>
                </a:p>
              </p:txBody>
            </p:sp>
            <p:sp>
              <p:nvSpPr>
                <p:cNvPr id="8493" name="Rectangle 610"/>
                <p:cNvSpPr>
                  <a:spLocks noChangeArrowheads="1"/>
                </p:cNvSpPr>
                <p:nvPr/>
              </p:nvSpPr>
              <p:spPr bwMode="auto">
                <a:xfrm>
                  <a:off x="4831" y="1634"/>
                  <a:ext cx="64" cy="1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l"/>
                  <a:r>
                    <a:rPr lang="it-IT" sz="1100" b="1">
                      <a:solidFill>
                        <a:srgbClr val="000000"/>
                      </a:solidFill>
                      <a:latin typeface="Arial" charset="0"/>
                    </a:rPr>
                    <a:t>H</a:t>
                  </a:r>
                  <a:endParaRPr lang="it-IT" b="1"/>
                </a:p>
              </p:txBody>
            </p:sp>
            <p:sp>
              <p:nvSpPr>
                <p:cNvPr id="8494" name="Rectangle 611"/>
                <p:cNvSpPr>
                  <a:spLocks noChangeArrowheads="1"/>
                </p:cNvSpPr>
                <p:nvPr/>
              </p:nvSpPr>
              <p:spPr bwMode="auto">
                <a:xfrm>
                  <a:off x="4632" y="1469"/>
                  <a:ext cx="59" cy="1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l"/>
                  <a:r>
                    <a:rPr lang="it-IT" sz="1100" b="1">
                      <a:solidFill>
                        <a:srgbClr val="000000"/>
                      </a:solidFill>
                      <a:latin typeface="Arial" charset="0"/>
                    </a:rPr>
                    <a:t>P</a:t>
                  </a:r>
                  <a:endParaRPr lang="it-IT" b="1"/>
                </a:p>
              </p:txBody>
            </p:sp>
            <p:sp>
              <p:nvSpPr>
                <p:cNvPr id="8495" name="Rectangle 612"/>
                <p:cNvSpPr>
                  <a:spLocks noChangeArrowheads="1"/>
                </p:cNvSpPr>
                <p:nvPr/>
              </p:nvSpPr>
              <p:spPr bwMode="auto">
                <a:xfrm>
                  <a:off x="4984" y="1260"/>
                  <a:ext cx="59" cy="1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l"/>
                  <a:r>
                    <a:rPr lang="it-IT" sz="1100" b="1">
                      <a:solidFill>
                        <a:srgbClr val="000000"/>
                      </a:solidFill>
                      <a:latin typeface="Arial" charset="0"/>
                    </a:rPr>
                    <a:t>P</a:t>
                  </a:r>
                  <a:endParaRPr lang="it-IT" b="1"/>
                </a:p>
              </p:txBody>
            </p:sp>
            <p:sp>
              <p:nvSpPr>
                <p:cNvPr id="8496" name="Line 614"/>
                <p:cNvSpPr>
                  <a:spLocks noChangeShapeType="1"/>
                </p:cNvSpPr>
                <p:nvPr/>
              </p:nvSpPr>
              <p:spPr bwMode="auto">
                <a:xfrm flipH="1" flipV="1">
                  <a:off x="4504" y="1359"/>
                  <a:ext cx="113" cy="5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497" name="Line 615"/>
                <p:cNvSpPr>
                  <a:spLocks noChangeShapeType="1"/>
                </p:cNvSpPr>
                <p:nvPr/>
              </p:nvSpPr>
              <p:spPr bwMode="auto">
                <a:xfrm flipV="1">
                  <a:off x="4661" y="1408"/>
                  <a:ext cx="1" cy="6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498" name="Line 616"/>
                <p:cNvSpPr>
                  <a:spLocks noChangeShapeType="1"/>
                </p:cNvSpPr>
                <p:nvPr/>
              </p:nvSpPr>
              <p:spPr bwMode="auto">
                <a:xfrm flipH="1" flipV="1">
                  <a:off x="4994" y="1870"/>
                  <a:ext cx="19" cy="8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499" name="Line 617"/>
                <p:cNvSpPr>
                  <a:spLocks noChangeShapeType="1"/>
                </p:cNvSpPr>
                <p:nvPr/>
              </p:nvSpPr>
              <p:spPr bwMode="auto">
                <a:xfrm flipV="1">
                  <a:off x="4779" y="1870"/>
                  <a:ext cx="12" cy="8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500" name="Line 618"/>
                <p:cNvSpPr>
                  <a:spLocks noChangeShapeType="1"/>
                </p:cNvSpPr>
                <p:nvPr/>
              </p:nvSpPr>
              <p:spPr bwMode="auto">
                <a:xfrm>
                  <a:off x="4779" y="1546"/>
                  <a:ext cx="1" cy="88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501" name="Line 619"/>
                <p:cNvSpPr>
                  <a:spLocks noChangeShapeType="1"/>
                </p:cNvSpPr>
                <p:nvPr/>
              </p:nvSpPr>
              <p:spPr bwMode="auto">
                <a:xfrm flipV="1">
                  <a:off x="4661" y="1562"/>
                  <a:ext cx="1" cy="187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502" name="Line 620"/>
                <p:cNvSpPr>
                  <a:spLocks noChangeShapeType="1"/>
                </p:cNvSpPr>
                <p:nvPr/>
              </p:nvSpPr>
              <p:spPr bwMode="auto">
                <a:xfrm flipV="1">
                  <a:off x="5013" y="1359"/>
                  <a:ext cx="1" cy="187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503" name="Line 621"/>
                <p:cNvSpPr>
                  <a:spLocks noChangeShapeType="1"/>
                </p:cNvSpPr>
                <p:nvPr/>
              </p:nvSpPr>
              <p:spPr bwMode="auto">
                <a:xfrm>
                  <a:off x="5130" y="1749"/>
                  <a:ext cx="1" cy="188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504" name="Freeform 622"/>
                <p:cNvSpPr>
                  <a:spLocks/>
                </p:cNvSpPr>
                <p:nvPr/>
              </p:nvSpPr>
              <p:spPr bwMode="auto">
                <a:xfrm>
                  <a:off x="4661" y="1749"/>
                  <a:ext cx="131" cy="214"/>
                </a:xfrm>
                <a:custGeom>
                  <a:avLst/>
                  <a:gdLst>
                    <a:gd name="T0" fmla="*/ 0 w 131"/>
                    <a:gd name="T1" fmla="*/ 0 h 214"/>
                    <a:gd name="T2" fmla="*/ 106 w 131"/>
                    <a:gd name="T3" fmla="*/ 214 h 214"/>
                    <a:gd name="T4" fmla="*/ 118 w 131"/>
                    <a:gd name="T5" fmla="*/ 202 h 214"/>
                    <a:gd name="T6" fmla="*/ 131 w 131"/>
                    <a:gd name="T7" fmla="*/ 195 h 214"/>
                    <a:gd name="T8" fmla="*/ 0 w 131"/>
                    <a:gd name="T9" fmla="*/ 0 h 21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31"/>
                    <a:gd name="T16" fmla="*/ 0 h 214"/>
                    <a:gd name="T17" fmla="*/ 131 w 131"/>
                    <a:gd name="T18" fmla="*/ 214 h 21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31" h="214">
                      <a:moveTo>
                        <a:pt x="0" y="0"/>
                      </a:moveTo>
                      <a:lnTo>
                        <a:pt x="106" y="214"/>
                      </a:lnTo>
                      <a:lnTo>
                        <a:pt x="118" y="202"/>
                      </a:lnTo>
                      <a:lnTo>
                        <a:pt x="131" y="19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 dpi="0" rotWithShape="0">
                  <a:blip r:embed="rId2" cstate="print"/>
                  <a:srcRect/>
                  <a:tile tx="0" ty="0" sx="100000" sy="100000" flip="none" algn="tl"/>
                </a:blip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505" name="Freeform 623"/>
                <p:cNvSpPr>
                  <a:spLocks/>
                </p:cNvSpPr>
                <p:nvPr/>
              </p:nvSpPr>
              <p:spPr bwMode="auto">
                <a:xfrm>
                  <a:off x="4767" y="1939"/>
                  <a:ext cx="246" cy="24"/>
                </a:xfrm>
                <a:custGeom>
                  <a:avLst/>
                  <a:gdLst>
                    <a:gd name="T0" fmla="*/ 12 w 246"/>
                    <a:gd name="T1" fmla="*/ 12 h 24"/>
                    <a:gd name="T2" fmla="*/ 0 w 246"/>
                    <a:gd name="T3" fmla="*/ 24 h 24"/>
                    <a:gd name="T4" fmla="*/ 246 w 246"/>
                    <a:gd name="T5" fmla="*/ 24 h 24"/>
                    <a:gd name="T6" fmla="*/ 246 w 246"/>
                    <a:gd name="T7" fmla="*/ 12 h 24"/>
                    <a:gd name="T8" fmla="*/ 246 w 246"/>
                    <a:gd name="T9" fmla="*/ 0 h 24"/>
                    <a:gd name="T10" fmla="*/ 12 w 246"/>
                    <a:gd name="T11" fmla="*/ 0 h 24"/>
                    <a:gd name="T12" fmla="*/ 12 w 246"/>
                    <a:gd name="T13" fmla="*/ 12 h 2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46"/>
                    <a:gd name="T22" fmla="*/ 0 h 24"/>
                    <a:gd name="T23" fmla="*/ 246 w 246"/>
                    <a:gd name="T24" fmla="*/ 24 h 2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46" h="24">
                      <a:moveTo>
                        <a:pt x="12" y="12"/>
                      </a:moveTo>
                      <a:lnTo>
                        <a:pt x="0" y="24"/>
                      </a:lnTo>
                      <a:lnTo>
                        <a:pt x="246" y="24"/>
                      </a:lnTo>
                      <a:lnTo>
                        <a:pt x="246" y="12"/>
                      </a:lnTo>
                      <a:lnTo>
                        <a:pt x="246" y="0"/>
                      </a:lnTo>
                      <a:lnTo>
                        <a:pt x="12" y="0"/>
                      </a:lnTo>
                      <a:lnTo>
                        <a:pt x="12" y="12"/>
                      </a:lnTo>
                      <a:close/>
                    </a:path>
                  </a:pathLst>
                </a:custGeom>
                <a:blipFill dpi="0" rotWithShape="0">
                  <a:blip r:embed="rId2" cstate="print"/>
                  <a:srcRect/>
                  <a:tile tx="0" ty="0" sx="100000" sy="100000" flip="none" algn="tl"/>
                </a:blip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506" name="Freeform 624"/>
                <p:cNvSpPr>
                  <a:spLocks/>
                </p:cNvSpPr>
                <p:nvPr/>
              </p:nvSpPr>
              <p:spPr bwMode="auto">
                <a:xfrm>
                  <a:off x="5013" y="1741"/>
                  <a:ext cx="131" cy="210"/>
                </a:xfrm>
                <a:custGeom>
                  <a:avLst/>
                  <a:gdLst>
                    <a:gd name="T0" fmla="*/ 0 w 131"/>
                    <a:gd name="T1" fmla="*/ 210 h 210"/>
                    <a:gd name="T2" fmla="*/ 131 w 131"/>
                    <a:gd name="T3" fmla="*/ 17 h 210"/>
                    <a:gd name="T4" fmla="*/ 117 w 131"/>
                    <a:gd name="T5" fmla="*/ 8 h 210"/>
                    <a:gd name="T6" fmla="*/ 104 w 131"/>
                    <a:gd name="T7" fmla="*/ 0 h 210"/>
                    <a:gd name="T8" fmla="*/ 0 w 131"/>
                    <a:gd name="T9" fmla="*/ 210 h 21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31"/>
                    <a:gd name="T16" fmla="*/ 0 h 210"/>
                    <a:gd name="T17" fmla="*/ 131 w 131"/>
                    <a:gd name="T18" fmla="*/ 210 h 21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31" h="210">
                      <a:moveTo>
                        <a:pt x="0" y="210"/>
                      </a:moveTo>
                      <a:lnTo>
                        <a:pt x="131" y="17"/>
                      </a:lnTo>
                      <a:lnTo>
                        <a:pt x="117" y="8"/>
                      </a:lnTo>
                      <a:lnTo>
                        <a:pt x="104" y="0"/>
                      </a:lnTo>
                      <a:lnTo>
                        <a:pt x="0" y="210"/>
                      </a:lnTo>
                      <a:close/>
                    </a:path>
                  </a:pathLst>
                </a:custGeom>
                <a:blipFill dpi="0" rotWithShape="0">
                  <a:blip r:embed="rId2" cstate="print"/>
                  <a:srcRect/>
                  <a:tile tx="0" ty="0" sx="100000" sy="100000" flip="none" algn="tl"/>
                </a:blip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507" name="Line 625"/>
                <p:cNvSpPr>
                  <a:spLocks noChangeShapeType="1"/>
                </p:cNvSpPr>
                <p:nvPr/>
              </p:nvSpPr>
              <p:spPr bwMode="auto">
                <a:xfrm flipH="1" flipV="1">
                  <a:off x="5013" y="1546"/>
                  <a:ext cx="117" cy="203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508" name="Line 626"/>
                <p:cNvSpPr>
                  <a:spLocks noChangeShapeType="1"/>
                </p:cNvSpPr>
                <p:nvPr/>
              </p:nvSpPr>
              <p:spPr bwMode="auto">
                <a:xfrm flipH="1">
                  <a:off x="4779" y="1546"/>
                  <a:ext cx="234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509" name="Line 627"/>
                <p:cNvSpPr>
                  <a:spLocks noChangeShapeType="1"/>
                </p:cNvSpPr>
                <p:nvPr/>
              </p:nvSpPr>
              <p:spPr bwMode="auto">
                <a:xfrm flipH="1">
                  <a:off x="4661" y="1546"/>
                  <a:ext cx="118" cy="203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510" name="Rectangle 628"/>
                <p:cNvSpPr>
                  <a:spLocks noChangeArrowheads="1"/>
                </p:cNvSpPr>
                <p:nvPr/>
              </p:nvSpPr>
              <p:spPr bwMode="auto">
                <a:xfrm>
                  <a:off x="4635" y="1806"/>
                  <a:ext cx="49" cy="1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l"/>
                  <a:r>
                    <a:rPr lang="it-IT" sz="1100" b="1">
                      <a:solidFill>
                        <a:srgbClr val="000000"/>
                      </a:solidFill>
                      <a:latin typeface="Arial" charset="0"/>
                    </a:rPr>
                    <a:t>1</a:t>
                  </a:r>
                  <a:endParaRPr lang="it-IT" b="1"/>
                </a:p>
              </p:txBody>
            </p:sp>
            <p:sp>
              <p:nvSpPr>
                <p:cNvPr id="8511" name="Rectangle 629"/>
                <p:cNvSpPr>
                  <a:spLocks noChangeArrowheads="1"/>
                </p:cNvSpPr>
                <p:nvPr/>
              </p:nvSpPr>
              <p:spPr bwMode="auto">
                <a:xfrm>
                  <a:off x="4740" y="2016"/>
                  <a:ext cx="49" cy="1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l"/>
                  <a:r>
                    <a:rPr lang="it-IT" sz="1100" b="1">
                      <a:solidFill>
                        <a:srgbClr val="000000"/>
                      </a:solidFill>
                      <a:latin typeface="Arial" charset="0"/>
                    </a:rPr>
                    <a:t>2</a:t>
                  </a:r>
                  <a:endParaRPr lang="it-IT" b="1"/>
                </a:p>
              </p:txBody>
            </p:sp>
            <p:sp>
              <p:nvSpPr>
                <p:cNvPr id="8512" name="Rectangle 630"/>
                <p:cNvSpPr>
                  <a:spLocks noChangeArrowheads="1"/>
                </p:cNvSpPr>
                <p:nvPr/>
              </p:nvSpPr>
              <p:spPr bwMode="auto">
                <a:xfrm>
                  <a:off x="5002" y="2016"/>
                  <a:ext cx="49" cy="1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l"/>
                  <a:r>
                    <a:rPr lang="it-IT" sz="1100" b="1">
                      <a:solidFill>
                        <a:srgbClr val="000000"/>
                      </a:solidFill>
                      <a:latin typeface="Arial" charset="0"/>
                    </a:rPr>
                    <a:t>3</a:t>
                  </a:r>
                  <a:endParaRPr lang="it-IT" b="1"/>
                </a:p>
              </p:txBody>
            </p:sp>
            <p:sp>
              <p:nvSpPr>
                <p:cNvPr id="8513" name="Rectangle 631"/>
                <p:cNvSpPr>
                  <a:spLocks noChangeArrowheads="1"/>
                </p:cNvSpPr>
                <p:nvPr/>
              </p:nvSpPr>
              <p:spPr bwMode="auto">
                <a:xfrm>
                  <a:off x="5162" y="1741"/>
                  <a:ext cx="49" cy="1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l"/>
                  <a:r>
                    <a:rPr lang="it-IT" sz="1100" b="1">
                      <a:solidFill>
                        <a:srgbClr val="000000"/>
                      </a:solidFill>
                      <a:latin typeface="Arial" charset="0"/>
                    </a:rPr>
                    <a:t>4</a:t>
                  </a:r>
                  <a:endParaRPr lang="it-IT" b="1"/>
                </a:p>
              </p:txBody>
            </p:sp>
            <p:sp>
              <p:nvSpPr>
                <p:cNvPr id="8514" name="Rectangle 632"/>
                <p:cNvSpPr>
                  <a:spLocks noChangeArrowheads="1"/>
                </p:cNvSpPr>
                <p:nvPr/>
              </p:nvSpPr>
              <p:spPr bwMode="auto">
                <a:xfrm>
                  <a:off x="5107" y="1543"/>
                  <a:ext cx="49" cy="1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l"/>
                  <a:r>
                    <a:rPr lang="it-IT" sz="1100" b="1">
                      <a:solidFill>
                        <a:srgbClr val="000000"/>
                      </a:solidFill>
                      <a:latin typeface="Arial" charset="0"/>
                    </a:rPr>
                    <a:t>5</a:t>
                  </a:r>
                  <a:endParaRPr lang="it-IT" b="1"/>
                </a:p>
              </p:txBody>
            </p:sp>
            <p:grpSp>
              <p:nvGrpSpPr>
                <p:cNvPr id="8515" name="Group 637"/>
                <p:cNvGrpSpPr>
                  <a:grpSpLocks/>
                </p:cNvGrpSpPr>
                <p:nvPr/>
              </p:nvGrpSpPr>
              <p:grpSpPr bwMode="auto">
                <a:xfrm>
                  <a:off x="3822" y="1246"/>
                  <a:ext cx="629" cy="25"/>
                  <a:chOff x="3856" y="3178"/>
                  <a:chExt cx="629" cy="25"/>
                </a:xfrm>
              </p:grpSpPr>
              <p:sp>
                <p:nvSpPr>
                  <p:cNvPr id="8529" name="Freeform 633"/>
                  <p:cNvSpPr>
                    <a:spLocks/>
                  </p:cNvSpPr>
                  <p:nvPr/>
                </p:nvSpPr>
                <p:spPr bwMode="auto">
                  <a:xfrm>
                    <a:off x="3856" y="3178"/>
                    <a:ext cx="157" cy="25"/>
                  </a:xfrm>
                  <a:custGeom>
                    <a:avLst/>
                    <a:gdLst>
                      <a:gd name="T0" fmla="*/ 157 w 157"/>
                      <a:gd name="T1" fmla="*/ 13 h 25"/>
                      <a:gd name="T2" fmla="*/ 150 w 157"/>
                      <a:gd name="T3" fmla="*/ 0 h 25"/>
                      <a:gd name="T4" fmla="*/ 134 w 157"/>
                      <a:gd name="T5" fmla="*/ 25 h 25"/>
                      <a:gd name="T6" fmla="*/ 118 w 157"/>
                      <a:gd name="T7" fmla="*/ 0 h 25"/>
                      <a:gd name="T8" fmla="*/ 102 w 157"/>
                      <a:gd name="T9" fmla="*/ 25 h 25"/>
                      <a:gd name="T10" fmla="*/ 87 w 157"/>
                      <a:gd name="T11" fmla="*/ 0 h 25"/>
                      <a:gd name="T12" fmla="*/ 71 w 157"/>
                      <a:gd name="T13" fmla="*/ 25 h 25"/>
                      <a:gd name="T14" fmla="*/ 55 w 157"/>
                      <a:gd name="T15" fmla="*/ 0 h 25"/>
                      <a:gd name="T16" fmla="*/ 39 w 157"/>
                      <a:gd name="T17" fmla="*/ 25 h 25"/>
                      <a:gd name="T18" fmla="*/ 24 w 157"/>
                      <a:gd name="T19" fmla="*/ 0 h 25"/>
                      <a:gd name="T20" fmla="*/ 8 w 157"/>
                      <a:gd name="T21" fmla="*/ 25 h 25"/>
                      <a:gd name="T22" fmla="*/ 0 w 157"/>
                      <a:gd name="T23" fmla="*/ 13 h 25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57"/>
                      <a:gd name="T37" fmla="*/ 0 h 25"/>
                      <a:gd name="T38" fmla="*/ 157 w 157"/>
                      <a:gd name="T39" fmla="*/ 25 h 25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57" h="25">
                        <a:moveTo>
                          <a:pt x="157" y="13"/>
                        </a:moveTo>
                        <a:lnTo>
                          <a:pt x="150" y="0"/>
                        </a:lnTo>
                        <a:lnTo>
                          <a:pt x="134" y="25"/>
                        </a:lnTo>
                        <a:lnTo>
                          <a:pt x="118" y="0"/>
                        </a:lnTo>
                        <a:lnTo>
                          <a:pt x="102" y="25"/>
                        </a:lnTo>
                        <a:lnTo>
                          <a:pt x="87" y="0"/>
                        </a:lnTo>
                        <a:lnTo>
                          <a:pt x="71" y="25"/>
                        </a:lnTo>
                        <a:lnTo>
                          <a:pt x="55" y="0"/>
                        </a:lnTo>
                        <a:lnTo>
                          <a:pt x="39" y="25"/>
                        </a:lnTo>
                        <a:lnTo>
                          <a:pt x="24" y="0"/>
                        </a:lnTo>
                        <a:lnTo>
                          <a:pt x="8" y="25"/>
                        </a:lnTo>
                        <a:lnTo>
                          <a:pt x="0" y="13"/>
                        </a:lnTo>
                      </a:path>
                    </a:pathLst>
                  </a:custGeom>
                  <a:noFill/>
                  <a:ln w="7938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8530" name="Freeform 634"/>
                  <p:cNvSpPr>
                    <a:spLocks/>
                  </p:cNvSpPr>
                  <p:nvPr/>
                </p:nvSpPr>
                <p:spPr bwMode="auto">
                  <a:xfrm>
                    <a:off x="4013" y="3178"/>
                    <a:ext cx="158" cy="25"/>
                  </a:xfrm>
                  <a:custGeom>
                    <a:avLst/>
                    <a:gdLst>
                      <a:gd name="T0" fmla="*/ 158 w 158"/>
                      <a:gd name="T1" fmla="*/ 13 h 25"/>
                      <a:gd name="T2" fmla="*/ 150 w 158"/>
                      <a:gd name="T3" fmla="*/ 0 h 25"/>
                      <a:gd name="T4" fmla="*/ 135 w 158"/>
                      <a:gd name="T5" fmla="*/ 25 h 25"/>
                      <a:gd name="T6" fmla="*/ 118 w 158"/>
                      <a:gd name="T7" fmla="*/ 0 h 25"/>
                      <a:gd name="T8" fmla="*/ 103 w 158"/>
                      <a:gd name="T9" fmla="*/ 25 h 25"/>
                      <a:gd name="T10" fmla="*/ 87 w 158"/>
                      <a:gd name="T11" fmla="*/ 0 h 25"/>
                      <a:gd name="T12" fmla="*/ 71 w 158"/>
                      <a:gd name="T13" fmla="*/ 25 h 25"/>
                      <a:gd name="T14" fmla="*/ 56 w 158"/>
                      <a:gd name="T15" fmla="*/ 0 h 25"/>
                      <a:gd name="T16" fmla="*/ 40 w 158"/>
                      <a:gd name="T17" fmla="*/ 25 h 25"/>
                      <a:gd name="T18" fmla="*/ 24 w 158"/>
                      <a:gd name="T19" fmla="*/ 0 h 25"/>
                      <a:gd name="T20" fmla="*/ 9 w 158"/>
                      <a:gd name="T21" fmla="*/ 25 h 25"/>
                      <a:gd name="T22" fmla="*/ 0 w 158"/>
                      <a:gd name="T23" fmla="*/ 13 h 25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58"/>
                      <a:gd name="T37" fmla="*/ 0 h 25"/>
                      <a:gd name="T38" fmla="*/ 158 w 158"/>
                      <a:gd name="T39" fmla="*/ 25 h 25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58" h="25">
                        <a:moveTo>
                          <a:pt x="158" y="13"/>
                        </a:moveTo>
                        <a:lnTo>
                          <a:pt x="150" y="0"/>
                        </a:lnTo>
                        <a:lnTo>
                          <a:pt x="135" y="25"/>
                        </a:lnTo>
                        <a:lnTo>
                          <a:pt x="118" y="0"/>
                        </a:lnTo>
                        <a:lnTo>
                          <a:pt x="103" y="25"/>
                        </a:lnTo>
                        <a:lnTo>
                          <a:pt x="87" y="0"/>
                        </a:lnTo>
                        <a:lnTo>
                          <a:pt x="71" y="25"/>
                        </a:lnTo>
                        <a:lnTo>
                          <a:pt x="56" y="0"/>
                        </a:lnTo>
                        <a:lnTo>
                          <a:pt x="40" y="25"/>
                        </a:lnTo>
                        <a:lnTo>
                          <a:pt x="24" y="0"/>
                        </a:lnTo>
                        <a:lnTo>
                          <a:pt x="9" y="25"/>
                        </a:lnTo>
                        <a:lnTo>
                          <a:pt x="0" y="13"/>
                        </a:lnTo>
                      </a:path>
                    </a:pathLst>
                  </a:custGeom>
                  <a:noFill/>
                  <a:ln w="7938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8531" name="Freeform 635"/>
                  <p:cNvSpPr>
                    <a:spLocks/>
                  </p:cNvSpPr>
                  <p:nvPr/>
                </p:nvSpPr>
                <p:spPr bwMode="auto">
                  <a:xfrm>
                    <a:off x="4171" y="3178"/>
                    <a:ext cx="157" cy="25"/>
                  </a:xfrm>
                  <a:custGeom>
                    <a:avLst/>
                    <a:gdLst>
                      <a:gd name="T0" fmla="*/ 157 w 157"/>
                      <a:gd name="T1" fmla="*/ 13 h 25"/>
                      <a:gd name="T2" fmla="*/ 149 w 157"/>
                      <a:gd name="T3" fmla="*/ 0 h 25"/>
                      <a:gd name="T4" fmla="*/ 134 w 157"/>
                      <a:gd name="T5" fmla="*/ 25 h 25"/>
                      <a:gd name="T6" fmla="*/ 118 w 157"/>
                      <a:gd name="T7" fmla="*/ 0 h 25"/>
                      <a:gd name="T8" fmla="*/ 102 w 157"/>
                      <a:gd name="T9" fmla="*/ 25 h 25"/>
                      <a:gd name="T10" fmla="*/ 86 w 157"/>
                      <a:gd name="T11" fmla="*/ 0 h 25"/>
                      <a:gd name="T12" fmla="*/ 71 w 157"/>
                      <a:gd name="T13" fmla="*/ 25 h 25"/>
                      <a:gd name="T14" fmla="*/ 55 w 157"/>
                      <a:gd name="T15" fmla="*/ 0 h 25"/>
                      <a:gd name="T16" fmla="*/ 39 w 157"/>
                      <a:gd name="T17" fmla="*/ 25 h 25"/>
                      <a:gd name="T18" fmla="*/ 24 w 157"/>
                      <a:gd name="T19" fmla="*/ 0 h 25"/>
                      <a:gd name="T20" fmla="*/ 7 w 157"/>
                      <a:gd name="T21" fmla="*/ 25 h 25"/>
                      <a:gd name="T22" fmla="*/ 0 w 157"/>
                      <a:gd name="T23" fmla="*/ 13 h 25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57"/>
                      <a:gd name="T37" fmla="*/ 0 h 25"/>
                      <a:gd name="T38" fmla="*/ 157 w 157"/>
                      <a:gd name="T39" fmla="*/ 25 h 25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57" h="25">
                        <a:moveTo>
                          <a:pt x="157" y="13"/>
                        </a:moveTo>
                        <a:lnTo>
                          <a:pt x="149" y="0"/>
                        </a:lnTo>
                        <a:lnTo>
                          <a:pt x="134" y="25"/>
                        </a:lnTo>
                        <a:lnTo>
                          <a:pt x="118" y="0"/>
                        </a:lnTo>
                        <a:lnTo>
                          <a:pt x="102" y="25"/>
                        </a:lnTo>
                        <a:lnTo>
                          <a:pt x="86" y="0"/>
                        </a:lnTo>
                        <a:lnTo>
                          <a:pt x="71" y="25"/>
                        </a:lnTo>
                        <a:lnTo>
                          <a:pt x="55" y="0"/>
                        </a:lnTo>
                        <a:lnTo>
                          <a:pt x="39" y="25"/>
                        </a:lnTo>
                        <a:lnTo>
                          <a:pt x="24" y="0"/>
                        </a:lnTo>
                        <a:lnTo>
                          <a:pt x="7" y="25"/>
                        </a:lnTo>
                        <a:lnTo>
                          <a:pt x="0" y="13"/>
                        </a:lnTo>
                      </a:path>
                    </a:pathLst>
                  </a:custGeom>
                  <a:noFill/>
                  <a:ln w="7938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8532" name="Freeform 636"/>
                  <p:cNvSpPr>
                    <a:spLocks/>
                  </p:cNvSpPr>
                  <p:nvPr/>
                </p:nvSpPr>
                <p:spPr bwMode="auto">
                  <a:xfrm>
                    <a:off x="4328" y="3178"/>
                    <a:ext cx="157" cy="25"/>
                  </a:xfrm>
                  <a:custGeom>
                    <a:avLst/>
                    <a:gdLst>
                      <a:gd name="T0" fmla="*/ 157 w 157"/>
                      <a:gd name="T1" fmla="*/ 13 h 25"/>
                      <a:gd name="T2" fmla="*/ 150 w 157"/>
                      <a:gd name="T3" fmla="*/ 0 h 25"/>
                      <a:gd name="T4" fmla="*/ 133 w 157"/>
                      <a:gd name="T5" fmla="*/ 25 h 25"/>
                      <a:gd name="T6" fmla="*/ 118 w 157"/>
                      <a:gd name="T7" fmla="*/ 0 h 25"/>
                      <a:gd name="T8" fmla="*/ 103 w 157"/>
                      <a:gd name="T9" fmla="*/ 25 h 25"/>
                      <a:gd name="T10" fmla="*/ 86 w 157"/>
                      <a:gd name="T11" fmla="*/ 0 h 25"/>
                      <a:gd name="T12" fmla="*/ 71 w 157"/>
                      <a:gd name="T13" fmla="*/ 25 h 25"/>
                      <a:gd name="T14" fmla="*/ 55 w 157"/>
                      <a:gd name="T15" fmla="*/ 0 h 25"/>
                      <a:gd name="T16" fmla="*/ 39 w 157"/>
                      <a:gd name="T17" fmla="*/ 25 h 25"/>
                      <a:gd name="T18" fmla="*/ 24 w 157"/>
                      <a:gd name="T19" fmla="*/ 0 h 25"/>
                      <a:gd name="T20" fmla="*/ 8 w 157"/>
                      <a:gd name="T21" fmla="*/ 25 h 25"/>
                      <a:gd name="T22" fmla="*/ 0 w 157"/>
                      <a:gd name="T23" fmla="*/ 13 h 25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57"/>
                      <a:gd name="T37" fmla="*/ 0 h 25"/>
                      <a:gd name="T38" fmla="*/ 157 w 157"/>
                      <a:gd name="T39" fmla="*/ 25 h 25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57" h="25">
                        <a:moveTo>
                          <a:pt x="157" y="13"/>
                        </a:moveTo>
                        <a:lnTo>
                          <a:pt x="150" y="0"/>
                        </a:lnTo>
                        <a:lnTo>
                          <a:pt x="133" y="25"/>
                        </a:lnTo>
                        <a:lnTo>
                          <a:pt x="118" y="0"/>
                        </a:lnTo>
                        <a:lnTo>
                          <a:pt x="103" y="25"/>
                        </a:lnTo>
                        <a:lnTo>
                          <a:pt x="86" y="0"/>
                        </a:lnTo>
                        <a:lnTo>
                          <a:pt x="71" y="25"/>
                        </a:lnTo>
                        <a:lnTo>
                          <a:pt x="55" y="0"/>
                        </a:lnTo>
                        <a:lnTo>
                          <a:pt x="39" y="25"/>
                        </a:lnTo>
                        <a:lnTo>
                          <a:pt x="24" y="0"/>
                        </a:lnTo>
                        <a:lnTo>
                          <a:pt x="8" y="25"/>
                        </a:lnTo>
                        <a:lnTo>
                          <a:pt x="0" y="13"/>
                        </a:lnTo>
                      </a:path>
                    </a:pathLst>
                  </a:custGeom>
                  <a:noFill/>
                  <a:ln w="7938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8516" name="Group 642"/>
                <p:cNvGrpSpPr>
                  <a:grpSpLocks/>
                </p:cNvGrpSpPr>
                <p:nvPr/>
              </p:nvGrpSpPr>
              <p:grpSpPr bwMode="auto">
                <a:xfrm>
                  <a:off x="3822" y="1404"/>
                  <a:ext cx="629" cy="25"/>
                  <a:chOff x="3856" y="3336"/>
                  <a:chExt cx="629" cy="25"/>
                </a:xfrm>
              </p:grpSpPr>
              <p:sp>
                <p:nvSpPr>
                  <p:cNvPr id="8525" name="Freeform 638"/>
                  <p:cNvSpPr>
                    <a:spLocks/>
                  </p:cNvSpPr>
                  <p:nvPr/>
                </p:nvSpPr>
                <p:spPr bwMode="auto">
                  <a:xfrm>
                    <a:off x="3856" y="3336"/>
                    <a:ext cx="157" cy="25"/>
                  </a:xfrm>
                  <a:custGeom>
                    <a:avLst/>
                    <a:gdLst>
                      <a:gd name="T0" fmla="*/ 157 w 157"/>
                      <a:gd name="T1" fmla="*/ 13 h 25"/>
                      <a:gd name="T2" fmla="*/ 150 w 157"/>
                      <a:gd name="T3" fmla="*/ 0 h 25"/>
                      <a:gd name="T4" fmla="*/ 134 w 157"/>
                      <a:gd name="T5" fmla="*/ 25 h 25"/>
                      <a:gd name="T6" fmla="*/ 118 w 157"/>
                      <a:gd name="T7" fmla="*/ 0 h 25"/>
                      <a:gd name="T8" fmla="*/ 102 w 157"/>
                      <a:gd name="T9" fmla="*/ 25 h 25"/>
                      <a:gd name="T10" fmla="*/ 87 w 157"/>
                      <a:gd name="T11" fmla="*/ 0 h 25"/>
                      <a:gd name="T12" fmla="*/ 71 w 157"/>
                      <a:gd name="T13" fmla="*/ 25 h 25"/>
                      <a:gd name="T14" fmla="*/ 55 w 157"/>
                      <a:gd name="T15" fmla="*/ 0 h 25"/>
                      <a:gd name="T16" fmla="*/ 39 w 157"/>
                      <a:gd name="T17" fmla="*/ 25 h 25"/>
                      <a:gd name="T18" fmla="*/ 24 w 157"/>
                      <a:gd name="T19" fmla="*/ 0 h 25"/>
                      <a:gd name="T20" fmla="*/ 8 w 157"/>
                      <a:gd name="T21" fmla="*/ 25 h 25"/>
                      <a:gd name="T22" fmla="*/ 0 w 157"/>
                      <a:gd name="T23" fmla="*/ 13 h 25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57"/>
                      <a:gd name="T37" fmla="*/ 0 h 25"/>
                      <a:gd name="T38" fmla="*/ 157 w 157"/>
                      <a:gd name="T39" fmla="*/ 25 h 25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57" h="25">
                        <a:moveTo>
                          <a:pt x="157" y="13"/>
                        </a:moveTo>
                        <a:lnTo>
                          <a:pt x="150" y="0"/>
                        </a:lnTo>
                        <a:lnTo>
                          <a:pt x="134" y="25"/>
                        </a:lnTo>
                        <a:lnTo>
                          <a:pt x="118" y="0"/>
                        </a:lnTo>
                        <a:lnTo>
                          <a:pt x="102" y="25"/>
                        </a:lnTo>
                        <a:lnTo>
                          <a:pt x="87" y="0"/>
                        </a:lnTo>
                        <a:lnTo>
                          <a:pt x="71" y="25"/>
                        </a:lnTo>
                        <a:lnTo>
                          <a:pt x="55" y="0"/>
                        </a:lnTo>
                        <a:lnTo>
                          <a:pt x="39" y="25"/>
                        </a:lnTo>
                        <a:lnTo>
                          <a:pt x="24" y="0"/>
                        </a:lnTo>
                        <a:lnTo>
                          <a:pt x="8" y="25"/>
                        </a:lnTo>
                        <a:lnTo>
                          <a:pt x="0" y="13"/>
                        </a:lnTo>
                      </a:path>
                    </a:pathLst>
                  </a:custGeom>
                  <a:noFill/>
                  <a:ln w="7938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8526" name="Freeform 639"/>
                  <p:cNvSpPr>
                    <a:spLocks/>
                  </p:cNvSpPr>
                  <p:nvPr/>
                </p:nvSpPr>
                <p:spPr bwMode="auto">
                  <a:xfrm>
                    <a:off x="4013" y="3336"/>
                    <a:ext cx="158" cy="25"/>
                  </a:xfrm>
                  <a:custGeom>
                    <a:avLst/>
                    <a:gdLst>
                      <a:gd name="T0" fmla="*/ 158 w 158"/>
                      <a:gd name="T1" fmla="*/ 13 h 25"/>
                      <a:gd name="T2" fmla="*/ 150 w 158"/>
                      <a:gd name="T3" fmla="*/ 0 h 25"/>
                      <a:gd name="T4" fmla="*/ 135 w 158"/>
                      <a:gd name="T5" fmla="*/ 25 h 25"/>
                      <a:gd name="T6" fmla="*/ 118 w 158"/>
                      <a:gd name="T7" fmla="*/ 0 h 25"/>
                      <a:gd name="T8" fmla="*/ 103 w 158"/>
                      <a:gd name="T9" fmla="*/ 25 h 25"/>
                      <a:gd name="T10" fmla="*/ 87 w 158"/>
                      <a:gd name="T11" fmla="*/ 0 h 25"/>
                      <a:gd name="T12" fmla="*/ 71 w 158"/>
                      <a:gd name="T13" fmla="*/ 25 h 25"/>
                      <a:gd name="T14" fmla="*/ 56 w 158"/>
                      <a:gd name="T15" fmla="*/ 0 h 25"/>
                      <a:gd name="T16" fmla="*/ 40 w 158"/>
                      <a:gd name="T17" fmla="*/ 25 h 25"/>
                      <a:gd name="T18" fmla="*/ 24 w 158"/>
                      <a:gd name="T19" fmla="*/ 0 h 25"/>
                      <a:gd name="T20" fmla="*/ 9 w 158"/>
                      <a:gd name="T21" fmla="*/ 25 h 25"/>
                      <a:gd name="T22" fmla="*/ 0 w 158"/>
                      <a:gd name="T23" fmla="*/ 13 h 25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58"/>
                      <a:gd name="T37" fmla="*/ 0 h 25"/>
                      <a:gd name="T38" fmla="*/ 158 w 158"/>
                      <a:gd name="T39" fmla="*/ 25 h 25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58" h="25">
                        <a:moveTo>
                          <a:pt x="158" y="13"/>
                        </a:moveTo>
                        <a:lnTo>
                          <a:pt x="150" y="0"/>
                        </a:lnTo>
                        <a:lnTo>
                          <a:pt x="135" y="25"/>
                        </a:lnTo>
                        <a:lnTo>
                          <a:pt x="118" y="0"/>
                        </a:lnTo>
                        <a:lnTo>
                          <a:pt x="103" y="25"/>
                        </a:lnTo>
                        <a:lnTo>
                          <a:pt x="87" y="0"/>
                        </a:lnTo>
                        <a:lnTo>
                          <a:pt x="71" y="25"/>
                        </a:lnTo>
                        <a:lnTo>
                          <a:pt x="56" y="0"/>
                        </a:lnTo>
                        <a:lnTo>
                          <a:pt x="40" y="25"/>
                        </a:lnTo>
                        <a:lnTo>
                          <a:pt x="24" y="0"/>
                        </a:lnTo>
                        <a:lnTo>
                          <a:pt x="9" y="25"/>
                        </a:lnTo>
                        <a:lnTo>
                          <a:pt x="0" y="13"/>
                        </a:lnTo>
                      </a:path>
                    </a:pathLst>
                  </a:custGeom>
                  <a:noFill/>
                  <a:ln w="7938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8527" name="Freeform 640"/>
                  <p:cNvSpPr>
                    <a:spLocks/>
                  </p:cNvSpPr>
                  <p:nvPr/>
                </p:nvSpPr>
                <p:spPr bwMode="auto">
                  <a:xfrm>
                    <a:off x="4171" y="3336"/>
                    <a:ext cx="157" cy="25"/>
                  </a:xfrm>
                  <a:custGeom>
                    <a:avLst/>
                    <a:gdLst>
                      <a:gd name="T0" fmla="*/ 157 w 157"/>
                      <a:gd name="T1" fmla="*/ 13 h 25"/>
                      <a:gd name="T2" fmla="*/ 149 w 157"/>
                      <a:gd name="T3" fmla="*/ 0 h 25"/>
                      <a:gd name="T4" fmla="*/ 134 w 157"/>
                      <a:gd name="T5" fmla="*/ 25 h 25"/>
                      <a:gd name="T6" fmla="*/ 118 w 157"/>
                      <a:gd name="T7" fmla="*/ 0 h 25"/>
                      <a:gd name="T8" fmla="*/ 102 w 157"/>
                      <a:gd name="T9" fmla="*/ 25 h 25"/>
                      <a:gd name="T10" fmla="*/ 86 w 157"/>
                      <a:gd name="T11" fmla="*/ 0 h 25"/>
                      <a:gd name="T12" fmla="*/ 71 w 157"/>
                      <a:gd name="T13" fmla="*/ 25 h 25"/>
                      <a:gd name="T14" fmla="*/ 55 w 157"/>
                      <a:gd name="T15" fmla="*/ 0 h 25"/>
                      <a:gd name="T16" fmla="*/ 39 w 157"/>
                      <a:gd name="T17" fmla="*/ 25 h 25"/>
                      <a:gd name="T18" fmla="*/ 24 w 157"/>
                      <a:gd name="T19" fmla="*/ 0 h 25"/>
                      <a:gd name="T20" fmla="*/ 7 w 157"/>
                      <a:gd name="T21" fmla="*/ 25 h 25"/>
                      <a:gd name="T22" fmla="*/ 0 w 157"/>
                      <a:gd name="T23" fmla="*/ 13 h 25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57"/>
                      <a:gd name="T37" fmla="*/ 0 h 25"/>
                      <a:gd name="T38" fmla="*/ 157 w 157"/>
                      <a:gd name="T39" fmla="*/ 25 h 25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57" h="25">
                        <a:moveTo>
                          <a:pt x="157" y="13"/>
                        </a:moveTo>
                        <a:lnTo>
                          <a:pt x="149" y="0"/>
                        </a:lnTo>
                        <a:lnTo>
                          <a:pt x="134" y="25"/>
                        </a:lnTo>
                        <a:lnTo>
                          <a:pt x="118" y="0"/>
                        </a:lnTo>
                        <a:lnTo>
                          <a:pt x="102" y="25"/>
                        </a:lnTo>
                        <a:lnTo>
                          <a:pt x="86" y="0"/>
                        </a:lnTo>
                        <a:lnTo>
                          <a:pt x="71" y="25"/>
                        </a:lnTo>
                        <a:lnTo>
                          <a:pt x="55" y="0"/>
                        </a:lnTo>
                        <a:lnTo>
                          <a:pt x="39" y="25"/>
                        </a:lnTo>
                        <a:lnTo>
                          <a:pt x="24" y="0"/>
                        </a:lnTo>
                        <a:lnTo>
                          <a:pt x="7" y="25"/>
                        </a:lnTo>
                        <a:lnTo>
                          <a:pt x="0" y="13"/>
                        </a:lnTo>
                      </a:path>
                    </a:pathLst>
                  </a:custGeom>
                  <a:noFill/>
                  <a:ln w="7938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8528" name="Freeform 641"/>
                  <p:cNvSpPr>
                    <a:spLocks/>
                  </p:cNvSpPr>
                  <p:nvPr/>
                </p:nvSpPr>
                <p:spPr bwMode="auto">
                  <a:xfrm>
                    <a:off x="4328" y="3336"/>
                    <a:ext cx="157" cy="25"/>
                  </a:xfrm>
                  <a:custGeom>
                    <a:avLst/>
                    <a:gdLst>
                      <a:gd name="T0" fmla="*/ 157 w 157"/>
                      <a:gd name="T1" fmla="*/ 13 h 25"/>
                      <a:gd name="T2" fmla="*/ 150 w 157"/>
                      <a:gd name="T3" fmla="*/ 0 h 25"/>
                      <a:gd name="T4" fmla="*/ 133 w 157"/>
                      <a:gd name="T5" fmla="*/ 25 h 25"/>
                      <a:gd name="T6" fmla="*/ 118 w 157"/>
                      <a:gd name="T7" fmla="*/ 0 h 25"/>
                      <a:gd name="T8" fmla="*/ 103 w 157"/>
                      <a:gd name="T9" fmla="*/ 25 h 25"/>
                      <a:gd name="T10" fmla="*/ 86 w 157"/>
                      <a:gd name="T11" fmla="*/ 0 h 25"/>
                      <a:gd name="T12" fmla="*/ 71 w 157"/>
                      <a:gd name="T13" fmla="*/ 25 h 25"/>
                      <a:gd name="T14" fmla="*/ 55 w 157"/>
                      <a:gd name="T15" fmla="*/ 0 h 25"/>
                      <a:gd name="T16" fmla="*/ 39 w 157"/>
                      <a:gd name="T17" fmla="*/ 25 h 25"/>
                      <a:gd name="T18" fmla="*/ 24 w 157"/>
                      <a:gd name="T19" fmla="*/ 0 h 25"/>
                      <a:gd name="T20" fmla="*/ 8 w 157"/>
                      <a:gd name="T21" fmla="*/ 25 h 25"/>
                      <a:gd name="T22" fmla="*/ 0 w 157"/>
                      <a:gd name="T23" fmla="*/ 13 h 25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57"/>
                      <a:gd name="T37" fmla="*/ 0 h 25"/>
                      <a:gd name="T38" fmla="*/ 157 w 157"/>
                      <a:gd name="T39" fmla="*/ 25 h 25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57" h="25">
                        <a:moveTo>
                          <a:pt x="157" y="13"/>
                        </a:moveTo>
                        <a:lnTo>
                          <a:pt x="150" y="0"/>
                        </a:lnTo>
                        <a:lnTo>
                          <a:pt x="133" y="25"/>
                        </a:lnTo>
                        <a:lnTo>
                          <a:pt x="118" y="0"/>
                        </a:lnTo>
                        <a:lnTo>
                          <a:pt x="103" y="25"/>
                        </a:lnTo>
                        <a:lnTo>
                          <a:pt x="86" y="0"/>
                        </a:lnTo>
                        <a:lnTo>
                          <a:pt x="71" y="25"/>
                        </a:lnTo>
                        <a:lnTo>
                          <a:pt x="55" y="0"/>
                        </a:lnTo>
                        <a:lnTo>
                          <a:pt x="39" y="25"/>
                        </a:lnTo>
                        <a:lnTo>
                          <a:pt x="24" y="0"/>
                        </a:lnTo>
                        <a:lnTo>
                          <a:pt x="8" y="25"/>
                        </a:lnTo>
                        <a:lnTo>
                          <a:pt x="0" y="13"/>
                        </a:lnTo>
                      </a:path>
                    </a:pathLst>
                  </a:custGeom>
                  <a:noFill/>
                  <a:ln w="7938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sp>
              <p:nvSpPr>
                <p:cNvPr id="8517" name="Oval 644"/>
                <p:cNvSpPr>
                  <a:spLocks noChangeArrowheads="1"/>
                </p:cNvSpPr>
                <p:nvPr/>
              </p:nvSpPr>
              <p:spPr bwMode="auto">
                <a:xfrm>
                  <a:off x="4444" y="1240"/>
                  <a:ext cx="67" cy="205"/>
                </a:xfrm>
                <a:prstGeom prst="ellipse">
                  <a:avLst/>
                </a:prstGeom>
                <a:solidFill>
                  <a:srgbClr val="FFFFFF"/>
                </a:solidFill>
                <a:ln w="142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518" name="Rectangle 645"/>
                <p:cNvSpPr>
                  <a:spLocks noChangeArrowheads="1"/>
                </p:cNvSpPr>
                <p:nvPr/>
              </p:nvSpPr>
              <p:spPr bwMode="auto">
                <a:xfrm>
                  <a:off x="4622" y="1298"/>
                  <a:ext cx="68" cy="1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l"/>
                  <a:r>
                    <a:rPr lang="it-IT" sz="1100" b="1">
                      <a:solidFill>
                        <a:srgbClr val="000000"/>
                      </a:solidFill>
                      <a:latin typeface="Arial" charset="0"/>
                    </a:rPr>
                    <a:t>O</a:t>
                  </a:r>
                  <a:endParaRPr lang="it-IT" sz="1100" b="1"/>
                </a:p>
              </p:txBody>
            </p:sp>
            <p:sp>
              <p:nvSpPr>
                <p:cNvPr id="8519" name="Freeform 660"/>
                <p:cNvSpPr>
                  <a:spLocks/>
                </p:cNvSpPr>
                <p:nvPr/>
              </p:nvSpPr>
              <p:spPr bwMode="auto">
                <a:xfrm>
                  <a:off x="5196" y="1326"/>
                  <a:ext cx="157" cy="25"/>
                </a:xfrm>
                <a:custGeom>
                  <a:avLst/>
                  <a:gdLst>
                    <a:gd name="T0" fmla="*/ 157 w 157"/>
                    <a:gd name="T1" fmla="*/ 13 h 25"/>
                    <a:gd name="T2" fmla="*/ 149 w 157"/>
                    <a:gd name="T3" fmla="*/ 0 h 25"/>
                    <a:gd name="T4" fmla="*/ 134 w 157"/>
                    <a:gd name="T5" fmla="*/ 25 h 25"/>
                    <a:gd name="T6" fmla="*/ 118 w 157"/>
                    <a:gd name="T7" fmla="*/ 0 h 25"/>
                    <a:gd name="T8" fmla="*/ 102 w 157"/>
                    <a:gd name="T9" fmla="*/ 25 h 25"/>
                    <a:gd name="T10" fmla="*/ 86 w 157"/>
                    <a:gd name="T11" fmla="*/ 0 h 25"/>
                    <a:gd name="T12" fmla="*/ 71 w 157"/>
                    <a:gd name="T13" fmla="*/ 25 h 25"/>
                    <a:gd name="T14" fmla="*/ 55 w 157"/>
                    <a:gd name="T15" fmla="*/ 0 h 25"/>
                    <a:gd name="T16" fmla="*/ 39 w 157"/>
                    <a:gd name="T17" fmla="*/ 25 h 25"/>
                    <a:gd name="T18" fmla="*/ 24 w 157"/>
                    <a:gd name="T19" fmla="*/ 0 h 25"/>
                    <a:gd name="T20" fmla="*/ 7 w 157"/>
                    <a:gd name="T21" fmla="*/ 25 h 25"/>
                    <a:gd name="T22" fmla="*/ 0 w 157"/>
                    <a:gd name="T23" fmla="*/ 13 h 25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57"/>
                    <a:gd name="T37" fmla="*/ 0 h 25"/>
                    <a:gd name="T38" fmla="*/ 157 w 157"/>
                    <a:gd name="T39" fmla="*/ 25 h 25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57" h="25">
                      <a:moveTo>
                        <a:pt x="157" y="13"/>
                      </a:moveTo>
                      <a:lnTo>
                        <a:pt x="149" y="0"/>
                      </a:lnTo>
                      <a:lnTo>
                        <a:pt x="134" y="25"/>
                      </a:lnTo>
                      <a:lnTo>
                        <a:pt x="118" y="0"/>
                      </a:lnTo>
                      <a:lnTo>
                        <a:pt x="102" y="25"/>
                      </a:lnTo>
                      <a:lnTo>
                        <a:pt x="86" y="0"/>
                      </a:lnTo>
                      <a:lnTo>
                        <a:pt x="71" y="25"/>
                      </a:lnTo>
                      <a:lnTo>
                        <a:pt x="55" y="0"/>
                      </a:lnTo>
                      <a:lnTo>
                        <a:pt x="39" y="25"/>
                      </a:lnTo>
                      <a:lnTo>
                        <a:pt x="24" y="0"/>
                      </a:lnTo>
                      <a:lnTo>
                        <a:pt x="7" y="25"/>
                      </a:lnTo>
                      <a:lnTo>
                        <a:pt x="0" y="13"/>
                      </a:lnTo>
                    </a:path>
                  </a:pathLst>
                </a:custGeom>
                <a:noFill/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520" name="Freeform 661"/>
                <p:cNvSpPr>
                  <a:spLocks/>
                </p:cNvSpPr>
                <p:nvPr/>
              </p:nvSpPr>
              <p:spPr bwMode="auto">
                <a:xfrm>
                  <a:off x="5191" y="1293"/>
                  <a:ext cx="157" cy="25"/>
                </a:xfrm>
                <a:custGeom>
                  <a:avLst/>
                  <a:gdLst>
                    <a:gd name="T0" fmla="*/ 157 w 157"/>
                    <a:gd name="T1" fmla="*/ 13 h 25"/>
                    <a:gd name="T2" fmla="*/ 150 w 157"/>
                    <a:gd name="T3" fmla="*/ 0 h 25"/>
                    <a:gd name="T4" fmla="*/ 133 w 157"/>
                    <a:gd name="T5" fmla="*/ 25 h 25"/>
                    <a:gd name="T6" fmla="*/ 118 w 157"/>
                    <a:gd name="T7" fmla="*/ 0 h 25"/>
                    <a:gd name="T8" fmla="*/ 103 w 157"/>
                    <a:gd name="T9" fmla="*/ 25 h 25"/>
                    <a:gd name="T10" fmla="*/ 86 w 157"/>
                    <a:gd name="T11" fmla="*/ 0 h 25"/>
                    <a:gd name="T12" fmla="*/ 71 w 157"/>
                    <a:gd name="T13" fmla="*/ 25 h 25"/>
                    <a:gd name="T14" fmla="*/ 55 w 157"/>
                    <a:gd name="T15" fmla="*/ 0 h 25"/>
                    <a:gd name="T16" fmla="*/ 39 w 157"/>
                    <a:gd name="T17" fmla="*/ 25 h 25"/>
                    <a:gd name="T18" fmla="*/ 24 w 157"/>
                    <a:gd name="T19" fmla="*/ 0 h 25"/>
                    <a:gd name="T20" fmla="*/ 8 w 157"/>
                    <a:gd name="T21" fmla="*/ 25 h 25"/>
                    <a:gd name="T22" fmla="*/ 0 w 157"/>
                    <a:gd name="T23" fmla="*/ 13 h 25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57"/>
                    <a:gd name="T37" fmla="*/ 0 h 25"/>
                    <a:gd name="T38" fmla="*/ 157 w 157"/>
                    <a:gd name="T39" fmla="*/ 25 h 25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57" h="25">
                      <a:moveTo>
                        <a:pt x="157" y="13"/>
                      </a:moveTo>
                      <a:lnTo>
                        <a:pt x="150" y="0"/>
                      </a:lnTo>
                      <a:lnTo>
                        <a:pt x="133" y="25"/>
                      </a:lnTo>
                      <a:lnTo>
                        <a:pt x="118" y="0"/>
                      </a:lnTo>
                      <a:lnTo>
                        <a:pt x="103" y="25"/>
                      </a:lnTo>
                      <a:lnTo>
                        <a:pt x="86" y="0"/>
                      </a:lnTo>
                      <a:lnTo>
                        <a:pt x="71" y="25"/>
                      </a:lnTo>
                      <a:lnTo>
                        <a:pt x="55" y="0"/>
                      </a:lnTo>
                      <a:lnTo>
                        <a:pt x="39" y="25"/>
                      </a:lnTo>
                      <a:lnTo>
                        <a:pt x="24" y="0"/>
                      </a:lnTo>
                      <a:lnTo>
                        <a:pt x="8" y="25"/>
                      </a:lnTo>
                      <a:lnTo>
                        <a:pt x="0" y="13"/>
                      </a:lnTo>
                    </a:path>
                  </a:pathLst>
                </a:custGeom>
                <a:noFill/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521" name="Rectangle 735"/>
                <p:cNvSpPr>
                  <a:spLocks noChangeArrowheads="1"/>
                </p:cNvSpPr>
                <p:nvPr/>
              </p:nvSpPr>
              <p:spPr bwMode="auto">
                <a:xfrm>
                  <a:off x="4574" y="1468"/>
                  <a:ext cx="68" cy="1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l"/>
                  <a:r>
                    <a:rPr lang="it-IT" sz="1100" b="1">
                      <a:solidFill>
                        <a:srgbClr val="000000"/>
                      </a:solidFill>
                      <a:latin typeface="Arial" charset="0"/>
                    </a:rPr>
                    <a:t>O</a:t>
                  </a:r>
                  <a:endParaRPr lang="it-IT" sz="1100" b="1"/>
                </a:p>
              </p:txBody>
            </p:sp>
            <p:sp>
              <p:nvSpPr>
                <p:cNvPr id="8522" name="Rectangle 736"/>
                <p:cNvSpPr>
                  <a:spLocks noChangeArrowheads="1"/>
                </p:cNvSpPr>
                <p:nvPr/>
              </p:nvSpPr>
              <p:spPr bwMode="auto">
                <a:xfrm>
                  <a:off x="4690" y="1461"/>
                  <a:ext cx="92" cy="1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l"/>
                  <a:r>
                    <a:rPr lang="it-IT" sz="1100" b="1">
                      <a:solidFill>
                        <a:srgbClr val="000000"/>
                      </a:solidFill>
                      <a:latin typeface="Arial" charset="0"/>
                    </a:rPr>
                    <a:t>O</a:t>
                  </a:r>
                  <a:r>
                    <a:rPr lang="it-IT" sz="1400" b="1" baseline="30000">
                      <a:solidFill>
                        <a:srgbClr val="000000"/>
                      </a:solidFill>
                      <a:latin typeface="Arial" charset="0"/>
                    </a:rPr>
                    <a:t>-</a:t>
                  </a:r>
                </a:p>
              </p:txBody>
            </p:sp>
            <p:sp>
              <p:nvSpPr>
                <p:cNvPr id="8523" name="Oval 738"/>
                <p:cNvSpPr>
                  <a:spLocks noChangeArrowheads="1"/>
                </p:cNvSpPr>
                <p:nvPr/>
              </p:nvSpPr>
              <p:spPr bwMode="auto">
                <a:xfrm>
                  <a:off x="5084" y="1939"/>
                  <a:ext cx="115" cy="10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FF3399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8524" name="Rectangle 739"/>
                <p:cNvSpPr>
                  <a:spLocks noChangeArrowheads="1"/>
                </p:cNvSpPr>
                <p:nvPr/>
              </p:nvSpPr>
              <p:spPr bwMode="auto">
                <a:xfrm>
                  <a:off x="5114" y="1945"/>
                  <a:ext cx="59" cy="1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l"/>
                  <a:r>
                    <a:rPr lang="it-IT" sz="1100" b="1">
                      <a:solidFill>
                        <a:srgbClr val="000000"/>
                      </a:solidFill>
                      <a:latin typeface="Arial" charset="0"/>
                    </a:rPr>
                    <a:t>P</a:t>
                  </a:r>
                  <a:endParaRPr lang="it-IT" b="1"/>
                </a:p>
              </p:txBody>
            </p:sp>
          </p:grpSp>
        </p:grpSp>
      </p:grpSp>
      <p:grpSp>
        <p:nvGrpSpPr>
          <p:cNvPr id="8901" name="Gruppo 684"/>
          <p:cNvGrpSpPr>
            <a:grpSpLocks/>
          </p:cNvGrpSpPr>
          <p:nvPr/>
        </p:nvGrpSpPr>
        <p:grpSpPr bwMode="auto">
          <a:xfrm>
            <a:off x="7342188" y="3919538"/>
            <a:ext cx="1524000" cy="1920875"/>
            <a:chOff x="7341735" y="3920211"/>
            <a:chExt cx="1524000" cy="1920875"/>
          </a:xfrm>
        </p:grpSpPr>
        <p:grpSp>
          <p:nvGrpSpPr>
            <p:cNvPr id="8452" name="Group 776"/>
            <p:cNvGrpSpPr>
              <a:grpSpLocks/>
            </p:cNvGrpSpPr>
            <p:nvPr/>
          </p:nvGrpSpPr>
          <p:grpSpPr bwMode="auto">
            <a:xfrm>
              <a:off x="7790997" y="3920211"/>
              <a:ext cx="976313" cy="1377950"/>
              <a:chOff x="4718" y="2562"/>
              <a:chExt cx="615" cy="868"/>
            </a:xfrm>
          </p:grpSpPr>
          <p:sp>
            <p:nvSpPr>
              <p:cNvPr id="8454" name="Oval 740"/>
              <p:cNvSpPr>
                <a:spLocks noChangeArrowheads="1"/>
              </p:cNvSpPr>
              <p:nvPr/>
            </p:nvSpPr>
            <p:spPr bwMode="auto">
              <a:xfrm>
                <a:off x="5076" y="2562"/>
                <a:ext cx="115" cy="108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3399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8455" name="Rectangle 741"/>
              <p:cNvSpPr>
                <a:spLocks noChangeArrowheads="1"/>
              </p:cNvSpPr>
              <p:nvPr/>
            </p:nvSpPr>
            <p:spPr bwMode="auto">
              <a:xfrm>
                <a:off x="5060" y="3086"/>
                <a:ext cx="68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it-IT" sz="1100" b="1">
                    <a:solidFill>
                      <a:srgbClr val="000000"/>
                    </a:solidFill>
                    <a:latin typeface="Arial" charset="0"/>
                  </a:rPr>
                  <a:t>O</a:t>
                </a:r>
                <a:endParaRPr lang="it-IT" b="1"/>
              </a:p>
            </p:txBody>
          </p:sp>
          <p:sp>
            <p:nvSpPr>
              <p:cNvPr id="8456" name="Rectangle 742"/>
              <p:cNvSpPr>
                <a:spLocks noChangeArrowheads="1"/>
              </p:cNvSpPr>
              <p:nvPr/>
            </p:nvSpPr>
            <p:spPr bwMode="auto">
              <a:xfrm>
                <a:off x="5113" y="3064"/>
                <a:ext cx="64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it-IT" sz="1100" b="1">
                    <a:solidFill>
                      <a:srgbClr val="000000"/>
                    </a:solidFill>
                    <a:latin typeface="Arial" charset="0"/>
                  </a:rPr>
                  <a:t>H</a:t>
                </a:r>
                <a:endParaRPr lang="it-IT" b="1"/>
              </a:p>
            </p:txBody>
          </p:sp>
          <p:sp>
            <p:nvSpPr>
              <p:cNvPr id="8457" name="Rectangle 743"/>
              <p:cNvSpPr>
                <a:spLocks noChangeArrowheads="1"/>
              </p:cNvSpPr>
              <p:nvPr/>
            </p:nvSpPr>
            <p:spPr bwMode="auto">
              <a:xfrm>
                <a:off x="4887" y="3086"/>
                <a:ext cx="68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it-IT" sz="1100" b="1">
                    <a:solidFill>
                      <a:srgbClr val="000000"/>
                    </a:solidFill>
                    <a:latin typeface="Arial" charset="0"/>
                  </a:rPr>
                  <a:t>O</a:t>
                </a:r>
                <a:endParaRPr lang="it-IT" b="1"/>
              </a:p>
            </p:txBody>
          </p:sp>
          <p:sp>
            <p:nvSpPr>
              <p:cNvPr id="8458" name="Rectangle 744"/>
              <p:cNvSpPr>
                <a:spLocks noChangeArrowheads="1"/>
              </p:cNvSpPr>
              <p:nvPr/>
            </p:nvSpPr>
            <p:spPr bwMode="auto">
              <a:xfrm>
                <a:off x="4953" y="3086"/>
                <a:ext cx="64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it-IT" sz="1100" b="1">
                    <a:solidFill>
                      <a:srgbClr val="000000"/>
                    </a:solidFill>
                    <a:latin typeface="Arial" charset="0"/>
                  </a:rPr>
                  <a:t>H</a:t>
                </a:r>
                <a:endParaRPr lang="it-IT" b="1"/>
              </a:p>
            </p:txBody>
          </p:sp>
          <p:sp>
            <p:nvSpPr>
              <p:cNvPr id="8459" name="Rectangle 745"/>
              <p:cNvSpPr>
                <a:spLocks noChangeArrowheads="1"/>
              </p:cNvSpPr>
              <p:nvPr/>
            </p:nvSpPr>
            <p:spPr bwMode="auto">
              <a:xfrm>
                <a:off x="4887" y="2942"/>
                <a:ext cx="68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it-IT" sz="1100" b="1">
                    <a:solidFill>
                      <a:srgbClr val="000000"/>
                    </a:solidFill>
                    <a:latin typeface="Arial" charset="0"/>
                  </a:rPr>
                  <a:t>O</a:t>
                </a:r>
                <a:endParaRPr lang="it-IT" b="1"/>
              </a:p>
            </p:txBody>
          </p:sp>
          <p:sp>
            <p:nvSpPr>
              <p:cNvPr id="8460" name="Rectangle 746"/>
              <p:cNvSpPr>
                <a:spLocks noChangeArrowheads="1"/>
              </p:cNvSpPr>
              <p:nvPr/>
            </p:nvSpPr>
            <p:spPr bwMode="auto">
              <a:xfrm>
                <a:off x="4953" y="2942"/>
                <a:ext cx="64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it-IT" sz="1100" b="1">
                    <a:solidFill>
                      <a:srgbClr val="000000"/>
                    </a:solidFill>
                    <a:latin typeface="Arial" charset="0"/>
                  </a:rPr>
                  <a:t>H</a:t>
                </a:r>
                <a:endParaRPr lang="it-IT" b="1"/>
              </a:p>
            </p:txBody>
          </p:sp>
          <p:sp>
            <p:nvSpPr>
              <p:cNvPr id="8461" name="Rectangle 748"/>
              <p:cNvSpPr>
                <a:spLocks noChangeArrowheads="1"/>
              </p:cNvSpPr>
              <p:nvPr/>
            </p:nvSpPr>
            <p:spPr bwMode="auto">
              <a:xfrm>
                <a:off x="5106" y="2568"/>
                <a:ext cx="59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it-IT" sz="1100" b="1">
                    <a:solidFill>
                      <a:srgbClr val="000000"/>
                    </a:solidFill>
                    <a:latin typeface="Arial" charset="0"/>
                  </a:rPr>
                  <a:t>P</a:t>
                </a:r>
                <a:endParaRPr lang="it-IT" b="1"/>
              </a:p>
            </p:txBody>
          </p:sp>
          <p:sp>
            <p:nvSpPr>
              <p:cNvPr id="8462" name="Line 750"/>
              <p:cNvSpPr>
                <a:spLocks noChangeShapeType="1"/>
              </p:cNvSpPr>
              <p:nvPr/>
            </p:nvSpPr>
            <p:spPr bwMode="auto">
              <a:xfrm flipH="1" flipV="1">
                <a:off x="5116" y="3178"/>
                <a:ext cx="19" cy="8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463" name="Line 751"/>
              <p:cNvSpPr>
                <a:spLocks noChangeShapeType="1"/>
              </p:cNvSpPr>
              <p:nvPr/>
            </p:nvSpPr>
            <p:spPr bwMode="auto">
              <a:xfrm flipV="1">
                <a:off x="4901" y="3178"/>
                <a:ext cx="12" cy="8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464" name="Line 752"/>
              <p:cNvSpPr>
                <a:spLocks noChangeShapeType="1"/>
              </p:cNvSpPr>
              <p:nvPr/>
            </p:nvSpPr>
            <p:spPr bwMode="auto">
              <a:xfrm>
                <a:off x="4901" y="2854"/>
                <a:ext cx="1" cy="88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465" name="Line 753"/>
              <p:cNvSpPr>
                <a:spLocks noChangeShapeType="1"/>
              </p:cNvSpPr>
              <p:nvPr/>
            </p:nvSpPr>
            <p:spPr bwMode="auto">
              <a:xfrm flipV="1">
                <a:off x="4783" y="2870"/>
                <a:ext cx="1" cy="187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466" name="Line 754"/>
              <p:cNvSpPr>
                <a:spLocks noChangeShapeType="1"/>
              </p:cNvSpPr>
              <p:nvPr/>
            </p:nvSpPr>
            <p:spPr bwMode="auto">
              <a:xfrm flipV="1">
                <a:off x="5135" y="2667"/>
                <a:ext cx="1" cy="187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467" name="Line 755"/>
              <p:cNvSpPr>
                <a:spLocks noChangeShapeType="1"/>
              </p:cNvSpPr>
              <p:nvPr/>
            </p:nvSpPr>
            <p:spPr bwMode="auto">
              <a:xfrm>
                <a:off x="5252" y="3057"/>
                <a:ext cx="1" cy="188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468" name="Freeform 756"/>
              <p:cNvSpPr>
                <a:spLocks/>
              </p:cNvSpPr>
              <p:nvPr/>
            </p:nvSpPr>
            <p:spPr bwMode="auto">
              <a:xfrm>
                <a:off x="4783" y="3057"/>
                <a:ext cx="131" cy="214"/>
              </a:xfrm>
              <a:custGeom>
                <a:avLst/>
                <a:gdLst>
                  <a:gd name="T0" fmla="*/ 0 w 131"/>
                  <a:gd name="T1" fmla="*/ 0 h 214"/>
                  <a:gd name="T2" fmla="*/ 106 w 131"/>
                  <a:gd name="T3" fmla="*/ 214 h 214"/>
                  <a:gd name="T4" fmla="*/ 118 w 131"/>
                  <a:gd name="T5" fmla="*/ 202 h 214"/>
                  <a:gd name="T6" fmla="*/ 131 w 131"/>
                  <a:gd name="T7" fmla="*/ 195 h 214"/>
                  <a:gd name="T8" fmla="*/ 0 w 131"/>
                  <a:gd name="T9" fmla="*/ 0 h 2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1"/>
                  <a:gd name="T16" fmla="*/ 0 h 214"/>
                  <a:gd name="T17" fmla="*/ 131 w 131"/>
                  <a:gd name="T18" fmla="*/ 214 h 2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1" h="214">
                    <a:moveTo>
                      <a:pt x="0" y="0"/>
                    </a:moveTo>
                    <a:lnTo>
                      <a:pt x="106" y="214"/>
                    </a:lnTo>
                    <a:lnTo>
                      <a:pt x="118" y="202"/>
                    </a:lnTo>
                    <a:lnTo>
                      <a:pt x="131" y="195"/>
                    </a:lnTo>
                    <a:lnTo>
                      <a:pt x="0" y="0"/>
                    </a:lnTo>
                    <a:close/>
                  </a:path>
                </a:pathLst>
              </a:cu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469" name="Freeform 757"/>
              <p:cNvSpPr>
                <a:spLocks/>
              </p:cNvSpPr>
              <p:nvPr/>
            </p:nvSpPr>
            <p:spPr bwMode="auto">
              <a:xfrm>
                <a:off x="4889" y="3247"/>
                <a:ext cx="246" cy="24"/>
              </a:xfrm>
              <a:custGeom>
                <a:avLst/>
                <a:gdLst>
                  <a:gd name="T0" fmla="*/ 12 w 246"/>
                  <a:gd name="T1" fmla="*/ 12 h 24"/>
                  <a:gd name="T2" fmla="*/ 0 w 246"/>
                  <a:gd name="T3" fmla="*/ 24 h 24"/>
                  <a:gd name="T4" fmla="*/ 246 w 246"/>
                  <a:gd name="T5" fmla="*/ 24 h 24"/>
                  <a:gd name="T6" fmla="*/ 246 w 246"/>
                  <a:gd name="T7" fmla="*/ 12 h 24"/>
                  <a:gd name="T8" fmla="*/ 246 w 246"/>
                  <a:gd name="T9" fmla="*/ 0 h 24"/>
                  <a:gd name="T10" fmla="*/ 12 w 246"/>
                  <a:gd name="T11" fmla="*/ 0 h 24"/>
                  <a:gd name="T12" fmla="*/ 12 w 246"/>
                  <a:gd name="T13" fmla="*/ 12 h 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46"/>
                  <a:gd name="T22" fmla="*/ 0 h 24"/>
                  <a:gd name="T23" fmla="*/ 246 w 246"/>
                  <a:gd name="T24" fmla="*/ 24 h 2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46" h="24">
                    <a:moveTo>
                      <a:pt x="12" y="12"/>
                    </a:moveTo>
                    <a:lnTo>
                      <a:pt x="0" y="24"/>
                    </a:lnTo>
                    <a:lnTo>
                      <a:pt x="246" y="24"/>
                    </a:lnTo>
                    <a:lnTo>
                      <a:pt x="246" y="12"/>
                    </a:lnTo>
                    <a:lnTo>
                      <a:pt x="246" y="0"/>
                    </a:lnTo>
                    <a:lnTo>
                      <a:pt x="12" y="0"/>
                    </a:lnTo>
                    <a:lnTo>
                      <a:pt x="12" y="12"/>
                    </a:lnTo>
                    <a:close/>
                  </a:path>
                </a:pathLst>
              </a:cu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470" name="Freeform 758"/>
              <p:cNvSpPr>
                <a:spLocks/>
              </p:cNvSpPr>
              <p:nvPr/>
            </p:nvSpPr>
            <p:spPr bwMode="auto">
              <a:xfrm>
                <a:off x="5135" y="3049"/>
                <a:ext cx="131" cy="210"/>
              </a:xfrm>
              <a:custGeom>
                <a:avLst/>
                <a:gdLst>
                  <a:gd name="T0" fmla="*/ 0 w 131"/>
                  <a:gd name="T1" fmla="*/ 210 h 210"/>
                  <a:gd name="T2" fmla="*/ 131 w 131"/>
                  <a:gd name="T3" fmla="*/ 17 h 210"/>
                  <a:gd name="T4" fmla="*/ 117 w 131"/>
                  <a:gd name="T5" fmla="*/ 8 h 210"/>
                  <a:gd name="T6" fmla="*/ 104 w 131"/>
                  <a:gd name="T7" fmla="*/ 0 h 210"/>
                  <a:gd name="T8" fmla="*/ 0 w 131"/>
                  <a:gd name="T9" fmla="*/ 210 h 2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1"/>
                  <a:gd name="T16" fmla="*/ 0 h 210"/>
                  <a:gd name="T17" fmla="*/ 131 w 131"/>
                  <a:gd name="T18" fmla="*/ 210 h 2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1" h="210">
                    <a:moveTo>
                      <a:pt x="0" y="210"/>
                    </a:moveTo>
                    <a:lnTo>
                      <a:pt x="131" y="17"/>
                    </a:lnTo>
                    <a:lnTo>
                      <a:pt x="117" y="8"/>
                    </a:lnTo>
                    <a:lnTo>
                      <a:pt x="104" y="0"/>
                    </a:lnTo>
                    <a:lnTo>
                      <a:pt x="0" y="210"/>
                    </a:lnTo>
                    <a:close/>
                  </a:path>
                </a:pathLst>
              </a:cu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471" name="Line 759"/>
              <p:cNvSpPr>
                <a:spLocks noChangeShapeType="1"/>
              </p:cNvSpPr>
              <p:nvPr/>
            </p:nvSpPr>
            <p:spPr bwMode="auto">
              <a:xfrm flipH="1" flipV="1">
                <a:off x="5135" y="2854"/>
                <a:ext cx="117" cy="203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472" name="Line 760"/>
              <p:cNvSpPr>
                <a:spLocks noChangeShapeType="1"/>
              </p:cNvSpPr>
              <p:nvPr/>
            </p:nvSpPr>
            <p:spPr bwMode="auto">
              <a:xfrm flipH="1">
                <a:off x="4901" y="2854"/>
                <a:ext cx="234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473" name="Line 761"/>
              <p:cNvSpPr>
                <a:spLocks noChangeShapeType="1"/>
              </p:cNvSpPr>
              <p:nvPr/>
            </p:nvSpPr>
            <p:spPr bwMode="auto">
              <a:xfrm flipH="1">
                <a:off x="4783" y="2854"/>
                <a:ext cx="118" cy="203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474" name="Rectangle 762"/>
              <p:cNvSpPr>
                <a:spLocks noChangeArrowheads="1"/>
              </p:cNvSpPr>
              <p:nvPr/>
            </p:nvSpPr>
            <p:spPr bwMode="auto">
              <a:xfrm>
                <a:off x="4757" y="3114"/>
                <a:ext cx="49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it-IT" sz="1100" b="1">
                    <a:solidFill>
                      <a:srgbClr val="000000"/>
                    </a:solidFill>
                    <a:latin typeface="Arial" charset="0"/>
                  </a:rPr>
                  <a:t>1</a:t>
                </a:r>
                <a:endParaRPr lang="it-IT" b="1"/>
              </a:p>
            </p:txBody>
          </p:sp>
          <p:sp>
            <p:nvSpPr>
              <p:cNvPr id="8475" name="Rectangle 763"/>
              <p:cNvSpPr>
                <a:spLocks noChangeArrowheads="1"/>
              </p:cNvSpPr>
              <p:nvPr/>
            </p:nvSpPr>
            <p:spPr bwMode="auto">
              <a:xfrm>
                <a:off x="4862" y="3324"/>
                <a:ext cx="49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it-IT" sz="1100" b="1">
                    <a:solidFill>
                      <a:srgbClr val="000000"/>
                    </a:solidFill>
                    <a:latin typeface="Arial" charset="0"/>
                  </a:rPr>
                  <a:t>2</a:t>
                </a:r>
                <a:endParaRPr lang="it-IT" b="1"/>
              </a:p>
            </p:txBody>
          </p:sp>
          <p:sp>
            <p:nvSpPr>
              <p:cNvPr id="8476" name="Rectangle 764"/>
              <p:cNvSpPr>
                <a:spLocks noChangeArrowheads="1"/>
              </p:cNvSpPr>
              <p:nvPr/>
            </p:nvSpPr>
            <p:spPr bwMode="auto">
              <a:xfrm>
                <a:off x="5124" y="3324"/>
                <a:ext cx="49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it-IT" sz="1100" b="1">
                    <a:solidFill>
                      <a:srgbClr val="000000"/>
                    </a:solidFill>
                    <a:latin typeface="Arial" charset="0"/>
                  </a:rPr>
                  <a:t>3</a:t>
                </a:r>
                <a:endParaRPr lang="it-IT" b="1"/>
              </a:p>
            </p:txBody>
          </p:sp>
          <p:sp>
            <p:nvSpPr>
              <p:cNvPr id="8477" name="Rectangle 765"/>
              <p:cNvSpPr>
                <a:spLocks noChangeArrowheads="1"/>
              </p:cNvSpPr>
              <p:nvPr/>
            </p:nvSpPr>
            <p:spPr bwMode="auto">
              <a:xfrm>
                <a:off x="5284" y="3049"/>
                <a:ext cx="49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it-IT" sz="1100" b="1">
                    <a:solidFill>
                      <a:srgbClr val="000000"/>
                    </a:solidFill>
                    <a:latin typeface="Arial" charset="0"/>
                  </a:rPr>
                  <a:t>4</a:t>
                </a:r>
                <a:endParaRPr lang="it-IT" b="1"/>
              </a:p>
            </p:txBody>
          </p:sp>
          <p:sp>
            <p:nvSpPr>
              <p:cNvPr id="8478" name="Rectangle 766"/>
              <p:cNvSpPr>
                <a:spLocks noChangeArrowheads="1"/>
              </p:cNvSpPr>
              <p:nvPr/>
            </p:nvSpPr>
            <p:spPr bwMode="auto">
              <a:xfrm>
                <a:off x="5229" y="2851"/>
                <a:ext cx="49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it-IT" sz="1100" b="1">
                    <a:solidFill>
                      <a:srgbClr val="000000"/>
                    </a:solidFill>
                    <a:latin typeface="Arial" charset="0"/>
                  </a:rPr>
                  <a:t>5</a:t>
                </a:r>
                <a:endParaRPr lang="it-IT" b="1"/>
              </a:p>
            </p:txBody>
          </p:sp>
          <p:sp>
            <p:nvSpPr>
              <p:cNvPr id="8479" name="Oval 770"/>
              <p:cNvSpPr>
                <a:spLocks noChangeArrowheads="1"/>
              </p:cNvSpPr>
              <p:nvPr/>
            </p:nvSpPr>
            <p:spPr bwMode="auto">
              <a:xfrm>
                <a:off x="5206" y="3247"/>
                <a:ext cx="115" cy="108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3399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8480" name="Rectangle 771"/>
              <p:cNvSpPr>
                <a:spLocks noChangeArrowheads="1"/>
              </p:cNvSpPr>
              <p:nvPr/>
            </p:nvSpPr>
            <p:spPr bwMode="auto">
              <a:xfrm>
                <a:off x="5236" y="3253"/>
                <a:ext cx="59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it-IT" sz="1100" b="1">
                    <a:solidFill>
                      <a:srgbClr val="000000"/>
                    </a:solidFill>
                    <a:latin typeface="Arial" charset="0"/>
                  </a:rPr>
                  <a:t>P</a:t>
                </a:r>
                <a:endParaRPr lang="it-IT" b="1"/>
              </a:p>
            </p:txBody>
          </p:sp>
          <p:sp>
            <p:nvSpPr>
              <p:cNvPr id="8481" name="Oval 774"/>
              <p:cNvSpPr>
                <a:spLocks noChangeArrowheads="1"/>
              </p:cNvSpPr>
              <p:nvPr/>
            </p:nvSpPr>
            <p:spPr bwMode="auto">
              <a:xfrm>
                <a:off x="4718" y="2759"/>
                <a:ext cx="115" cy="108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3399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8482" name="Rectangle 775"/>
              <p:cNvSpPr>
                <a:spLocks noChangeArrowheads="1"/>
              </p:cNvSpPr>
              <p:nvPr/>
            </p:nvSpPr>
            <p:spPr bwMode="auto">
              <a:xfrm>
                <a:off x="4748" y="2765"/>
                <a:ext cx="59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it-IT" sz="1100" b="1">
                    <a:solidFill>
                      <a:srgbClr val="000000"/>
                    </a:solidFill>
                    <a:latin typeface="Arial" charset="0"/>
                  </a:rPr>
                  <a:t>P</a:t>
                </a:r>
                <a:endParaRPr lang="it-IT" b="1"/>
              </a:p>
            </p:txBody>
          </p:sp>
        </p:grpSp>
        <p:sp>
          <p:nvSpPr>
            <p:cNvPr id="8453" name="Rectangle 777"/>
            <p:cNvSpPr>
              <a:spLocks noChangeArrowheads="1"/>
            </p:cNvSpPr>
            <p:nvPr/>
          </p:nvSpPr>
          <p:spPr bwMode="auto">
            <a:xfrm>
              <a:off x="7341735" y="5323561"/>
              <a:ext cx="1524000" cy="517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it-IT" sz="1400" b="1">
                  <a:latin typeface="Arial" charset="0"/>
                </a:rPr>
                <a:t>l'inositolo-1,4,5-</a:t>
              </a:r>
            </a:p>
            <a:p>
              <a:pPr algn="l"/>
              <a:r>
                <a:rPr lang="it-IT" sz="1400" b="1">
                  <a:latin typeface="Arial" charset="0"/>
                </a:rPr>
                <a:t>trifosfato (</a:t>
              </a:r>
              <a:r>
                <a:rPr lang="it-IT" sz="1400" b="1">
                  <a:solidFill>
                    <a:srgbClr val="FF3300"/>
                  </a:solidFill>
                  <a:latin typeface="Arial" charset="0"/>
                </a:rPr>
                <a:t>IP</a:t>
              </a:r>
              <a:r>
                <a:rPr lang="it-IT" sz="1400" b="1" baseline="-25000">
                  <a:solidFill>
                    <a:srgbClr val="FF3300"/>
                  </a:solidFill>
                  <a:latin typeface="Arial" charset="0"/>
                </a:rPr>
                <a:t>3</a:t>
              </a:r>
              <a:r>
                <a:rPr lang="it-IT" sz="1400" b="1">
                  <a:latin typeface="Arial" charset="0"/>
                </a:rPr>
                <a:t>) </a:t>
              </a:r>
            </a:p>
          </p:txBody>
        </p:sp>
      </p:grpSp>
      <p:grpSp>
        <p:nvGrpSpPr>
          <p:cNvPr id="8903" name="Group 782"/>
          <p:cNvGrpSpPr>
            <a:grpSpLocks/>
          </p:cNvGrpSpPr>
          <p:nvPr/>
        </p:nvGrpSpPr>
        <p:grpSpPr bwMode="auto">
          <a:xfrm>
            <a:off x="4362450" y="3403600"/>
            <a:ext cx="346075" cy="493713"/>
            <a:chOff x="2807" y="2583"/>
            <a:chExt cx="218" cy="159"/>
          </a:xfrm>
        </p:grpSpPr>
        <p:sp>
          <p:nvSpPr>
            <p:cNvPr id="8450" name="Rectangle 780"/>
            <p:cNvSpPr>
              <a:spLocks noChangeArrowheads="1"/>
            </p:cNvSpPr>
            <p:nvPr/>
          </p:nvSpPr>
          <p:spPr bwMode="auto">
            <a:xfrm>
              <a:off x="2807" y="2608"/>
              <a:ext cx="143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400" b="1">
                  <a:solidFill>
                    <a:srgbClr val="FF3399"/>
                  </a:solidFill>
                  <a:latin typeface="Arial" charset="0"/>
                </a:rPr>
                <a:t>Ca</a:t>
              </a:r>
              <a:endParaRPr lang="it-IT" sz="1400">
                <a:solidFill>
                  <a:srgbClr val="FF3399"/>
                </a:solidFill>
              </a:endParaRPr>
            </a:p>
          </p:txBody>
        </p:sp>
        <p:sp>
          <p:nvSpPr>
            <p:cNvPr id="8451" name="Rectangle 781"/>
            <p:cNvSpPr>
              <a:spLocks noChangeArrowheads="1"/>
            </p:cNvSpPr>
            <p:nvPr/>
          </p:nvSpPr>
          <p:spPr bwMode="auto">
            <a:xfrm>
              <a:off x="2913" y="2583"/>
              <a:ext cx="112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200" b="1">
                  <a:solidFill>
                    <a:srgbClr val="FF3399"/>
                  </a:solidFill>
                  <a:latin typeface="Arial" charset="0"/>
                </a:rPr>
                <a:t>++</a:t>
              </a:r>
              <a:endParaRPr lang="it-IT" sz="1200">
                <a:solidFill>
                  <a:srgbClr val="FF3399"/>
                </a:solidFill>
              </a:endParaRPr>
            </a:p>
          </p:txBody>
        </p:sp>
      </p:grpSp>
      <p:grpSp>
        <p:nvGrpSpPr>
          <p:cNvPr id="8904" name="Gruppo 674"/>
          <p:cNvGrpSpPr>
            <a:grpSpLocks/>
          </p:cNvGrpSpPr>
          <p:nvPr/>
        </p:nvGrpSpPr>
        <p:grpSpPr bwMode="auto">
          <a:xfrm>
            <a:off x="4868863" y="2808288"/>
            <a:ext cx="531812" cy="238125"/>
            <a:chOff x="5373688" y="2976957"/>
            <a:chExt cx="531812" cy="212726"/>
          </a:xfrm>
        </p:grpSpPr>
        <p:sp>
          <p:nvSpPr>
            <p:cNvPr id="8448" name="Rectangle 784"/>
            <p:cNvSpPr>
              <a:spLocks noChangeArrowheads="1"/>
            </p:cNvSpPr>
            <p:nvPr/>
          </p:nvSpPr>
          <p:spPr bwMode="auto">
            <a:xfrm>
              <a:off x="5373688" y="2976957"/>
              <a:ext cx="227013" cy="2127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400" b="1">
                  <a:solidFill>
                    <a:srgbClr val="FF3399"/>
                  </a:solidFill>
                  <a:latin typeface="Arial" charset="0"/>
                </a:rPr>
                <a:t>Ca</a:t>
              </a:r>
              <a:endParaRPr lang="it-IT" sz="1400">
                <a:solidFill>
                  <a:srgbClr val="FF3399"/>
                </a:solidFill>
              </a:endParaRPr>
            </a:p>
          </p:txBody>
        </p:sp>
        <p:sp>
          <p:nvSpPr>
            <p:cNvPr id="8449" name="Rectangle 785"/>
            <p:cNvSpPr>
              <a:spLocks noChangeArrowheads="1"/>
            </p:cNvSpPr>
            <p:nvPr/>
          </p:nvSpPr>
          <p:spPr bwMode="auto">
            <a:xfrm>
              <a:off x="5608638" y="2999991"/>
              <a:ext cx="296862" cy="1646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l"/>
              <a:r>
                <a:rPr lang="it-IT" sz="1200" b="1">
                  <a:solidFill>
                    <a:srgbClr val="FF3399"/>
                  </a:solidFill>
                  <a:latin typeface="Arial" charset="0"/>
                </a:rPr>
                <a:t>++</a:t>
              </a:r>
              <a:endParaRPr lang="it-IT" sz="1200">
                <a:solidFill>
                  <a:srgbClr val="FF3399"/>
                </a:solidFill>
              </a:endParaRPr>
            </a:p>
          </p:txBody>
        </p:sp>
      </p:grpSp>
      <p:sp>
        <p:nvSpPr>
          <p:cNvPr id="8425" name="Rectangle 1062"/>
          <p:cNvSpPr>
            <a:spLocks noChangeArrowheads="1"/>
          </p:cNvSpPr>
          <p:nvPr/>
        </p:nvSpPr>
        <p:spPr bwMode="auto">
          <a:xfrm>
            <a:off x="6600825" y="5032375"/>
            <a:ext cx="501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it-IT" sz="1800" b="1">
                <a:latin typeface="Arial" charset="0"/>
              </a:rPr>
              <a:t>ER</a:t>
            </a:r>
          </a:p>
        </p:txBody>
      </p:sp>
      <p:pic>
        <p:nvPicPr>
          <p:cNvPr id="6391" name="Picture 106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3" y="4437063"/>
            <a:ext cx="334962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27" name="Text Box 1069"/>
          <p:cNvSpPr txBox="1">
            <a:spLocks noChangeArrowheads="1"/>
          </p:cNvSpPr>
          <p:nvPr/>
        </p:nvSpPr>
        <p:spPr bwMode="auto">
          <a:xfrm>
            <a:off x="2503488" y="6175375"/>
            <a:ext cx="628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it-IT" sz="1800">
                <a:latin typeface="Arial" charset="0"/>
              </a:rPr>
              <a:t>PLC</a:t>
            </a:r>
          </a:p>
        </p:txBody>
      </p:sp>
      <p:grpSp>
        <p:nvGrpSpPr>
          <p:cNvPr id="8905" name="Group 1070"/>
          <p:cNvGrpSpPr>
            <a:grpSpLocks/>
          </p:cNvGrpSpPr>
          <p:nvPr/>
        </p:nvGrpSpPr>
        <p:grpSpPr bwMode="auto">
          <a:xfrm>
            <a:off x="3192463" y="4652963"/>
            <a:ext cx="157162" cy="687387"/>
            <a:chOff x="2604" y="2029"/>
            <a:chExt cx="147" cy="529"/>
          </a:xfrm>
        </p:grpSpPr>
        <p:sp>
          <p:nvSpPr>
            <p:cNvPr id="8439" name="Oval 1071"/>
            <p:cNvSpPr>
              <a:spLocks noChangeArrowheads="1"/>
            </p:cNvSpPr>
            <p:nvPr/>
          </p:nvSpPr>
          <p:spPr bwMode="auto">
            <a:xfrm>
              <a:off x="2691" y="2463"/>
              <a:ext cx="60" cy="5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8440" name="Group 1072"/>
            <p:cNvGrpSpPr>
              <a:grpSpLocks/>
            </p:cNvGrpSpPr>
            <p:nvPr/>
          </p:nvGrpSpPr>
          <p:grpSpPr bwMode="auto">
            <a:xfrm>
              <a:off x="2604" y="2029"/>
              <a:ext cx="97" cy="529"/>
              <a:chOff x="2611" y="2042"/>
              <a:chExt cx="83" cy="509"/>
            </a:xfrm>
          </p:grpSpPr>
          <p:grpSp>
            <p:nvGrpSpPr>
              <p:cNvPr id="8441" name="Group 1073"/>
              <p:cNvGrpSpPr>
                <a:grpSpLocks/>
              </p:cNvGrpSpPr>
              <p:nvPr/>
            </p:nvGrpSpPr>
            <p:grpSpPr bwMode="auto">
              <a:xfrm>
                <a:off x="2615" y="2042"/>
                <a:ext cx="79" cy="509"/>
                <a:chOff x="2615" y="2042"/>
                <a:chExt cx="79" cy="509"/>
              </a:xfrm>
            </p:grpSpPr>
            <p:sp>
              <p:nvSpPr>
                <p:cNvPr id="8443" name="Freeform 1074"/>
                <p:cNvSpPr>
                  <a:spLocks/>
                </p:cNvSpPr>
                <p:nvPr/>
              </p:nvSpPr>
              <p:spPr bwMode="auto">
                <a:xfrm>
                  <a:off x="2629" y="2060"/>
                  <a:ext cx="18" cy="249"/>
                </a:xfrm>
                <a:custGeom>
                  <a:avLst/>
                  <a:gdLst>
                    <a:gd name="T0" fmla="*/ 56 w 11"/>
                    <a:gd name="T1" fmla="*/ 1615 h 156"/>
                    <a:gd name="T2" fmla="*/ 0 w 11"/>
                    <a:gd name="T3" fmla="*/ 1473 h 156"/>
                    <a:gd name="T4" fmla="*/ 56 w 11"/>
                    <a:gd name="T5" fmla="*/ 1325 h 156"/>
                    <a:gd name="T6" fmla="*/ 126 w 11"/>
                    <a:gd name="T7" fmla="*/ 1221 h 156"/>
                    <a:gd name="T8" fmla="*/ 56 w 11"/>
                    <a:gd name="T9" fmla="*/ 1132 h 156"/>
                    <a:gd name="T10" fmla="*/ 0 w 11"/>
                    <a:gd name="T11" fmla="*/ 1025 h 156"/>
                    <a:gd name="T12" fmla="*/ 56 w 11"/>
                    <a:gd name="T13" fmla="*/ 935 h 156"/>
                    <a:gd name="T14" fmla="*/ 92 w 11"/>
                    <a:gd name="T15" fmla="*/ 817 h 156"/>
                    <a:gd name="T16" fmla="*/ 126 w 11"/>
                    <a:gd name="T17" fmla="*/ 662 h 156"/>
                    <a:gd name="T18" fmla="*/ 56 w 11"/>
                    <a:gd name="T19" fmla="*/ 538 h 156"/>
                    <a:gd name="T20" fmla="*/ 56 w 11"/>
                    <a:gd name="T21" fmla="*/ 436 h 156"/>
                    <a:gd name="T22" fmla="*/ 70 w 11"/>
                    <a:gd name="T23" fmla="*/ 319 h 156"/>
                    <a:gd name="T24" fmla="*/ 70 w 11"/>
                    <a:gd name="T25" fmla="*/ 206 h 156"/>
                    <a:gd name="T26" fmla="*/ 70 w 11"/>
                    <a:gd name="T27" fmla="*/ 123 h 156"/>
                    <a:gd name="T28" fmla="*/ 70 w 11"/>
                    <a:gd name="T29" fmla="*/ 54 h 156"/>
                    <a:gd name="T30" fmla="*/ 0 w 11"/>
                    <a:gd name="T31" fmla="*/ 41 h 156"/>
                    <a:gd name="T32" fmla="*/ 126 w 11"/>
                    <a:gd name="T33" fmla="*/ 0 h 156"/>
                    <a:gd name="T34" fmla="*/ 56 w 11"/>
                    <a:gd name="T35" fmla="*/ 1615 h 15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1"/>
                    <a:gd name="T55" fmla="*/ 0 h 156"/>
                    <a:gd name="T56" fmla="*/ 11 w 11"/>
                    <a:gd name="T57" fmla="*/ 156 h 15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1" h="156">
                      <a:moveTo>
                        <a:pt x="5" y="156"/>
                      </a:moveTo>
                      <a:lnTo>
                        <a:pt x="0" y="142"/>
                      </a:lnTo>
                      <a:lnTo>
                        <a:pt x="5" y="128"/>
                      </a:lnTo>
                      <a:lnTo>
                        <a:pt x="11" y="118"/>
                      </a:lnTo>
                      <a:lnTo>
                        <a:pt x="5" y="109"/>
                      </a:lnTo>
                      <a:lnTo>
                        <a:pt x="0" y="99"/>
                      </a:lnTo>
                      <a:lnTo>
                        <a:pt x="5" y="90"/>
                      </a:lnTo>
                      <a:lnTo>
                        <a:pt x="8" y="79"/>
                      </a:lnTo>
                      <a:lnTo>
                        <a:pt x="11" y="64"/>
                      </a:lnTo>
                      <a:lnTo>
                        <a:pt x="5" y="52"/>
                      </a:lnTo>
                      <a:lnTo>
                        <a:pt x="5" y="42"/>
                      </a:lnTo>
                      <a:lnTo>
                        <a:pt x="6" y="31"/>
                      </a:lnTo>
                      <a:lnTo>
                        <a:pt x="6" y="20"/>
                      </a:lnTo>
                      <a:lnTo>
                        <a:pt x="6" y="12"/>
                      </a:lnTo>
                      <a:lnTo>
                        <a:pt x="6" y="5"/>
                      </a:lnTo>
                      <a:lnTo>
                        <a:pt x="0" y="4"/>
                      </a:lnTo>
                      <a:lnTo>
                        <a:pt x="11" y="0"/>
                      </a:lnTo>
                      <a:lnTo>
                        <a:pt x="5" y="156"/>
                      </a:lnTo>
                      <a:close/>
                    </a:path>
                  </a:pathLst>
                </a:custGeom>
                <a:solidFill>
                  <a:srgbClr val="008000"/>
                </a:solidFill>
                <a:ln w="28575" cmpd="sng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444" name="Freeform 1075"/>
                <p:cNvSpPr>
                  <a:spLocks/>
                </p:cNvSpPr>
                <p:nvPr/>
              </p:nvSpPr>
              <p:spPr bwMode="auto">
                <a:xfrm>
                  <a:off x="2670" y="2042"/>
                  <a:ext cx="24" cy="267"/>
                </a:xfrm>
                <a:custGeom>
                  <a:avLst/>
                  <a:gdLst>
                    <a:gd name="T0" fmla="*/ 0 w 15"/>
                    <a:gd name="T1" fmla="*/ 1746 h 167"/>
                    <a:gd name="T2" fmla="*/ 0 w 15"/>
                    <a:gd name="T3" fmla="*/ 1495 h 167"/>
                    <a:gd name="T4" fmla="*/ 67 w 15"/>
                    <a:gd name="T5" fmla="*/ 1412 h 167"/>
                    <a:gd name="T6" fmla="*/ 67 w 15"/>
                    <a:gd name="T7" fmla="*/ 1309 h 167"/>
                    <a:gd name="T8" fmla="*/ 74 w 15"/>
                    <a:gd name="T9" fmla="*/ 1221 h 167"/>
                    <a:gd name="T10" fmla="*/ 86 w 15"/>
                    <a:gd name="T11" fmla="*/ 1098 h 167"/>
                    <a:gd name="T12" fmla="*/ 118 w 15"/>
                    <a:gd name="T13" fmla="*/ 994 h 167"/>
                    <a:gd name="T14" fmla="*/ 138 w 15"/>
                    <a:gd name="T15" fmla="*/ 895 h 167"/>
                    <a:gd name="T16" fmla="*/ 138 w 15"/>
                    <a:gd name="T17" fmla="*/ 798 h 167"/>
                    <a:gd name="T18" fmla="*/ 138 w 15"/>
                    <a:gd name="T19" fmla="*/ 691 h 167"/>
                    <a:gd name="T20" fmla="*/ 138 w 15"/>
                    <a:gd name="T21" fmla="*/ 593 h 167"/>
                    <a:gd name="T22" fmla="*/ 138 w 15"/>
                    <a:gd name="T23" fmla="*/ 449 h 167"/>
                    <a:gd name="T24" fmla="*/ 157 w 15"/>
                    <a:gd name="T25" fmla="*/ 315 h 167"/>
                    <a:gd name="T26" fmla="*/ 157 w 15"/>
                    <a:gd name="T27" fmla="*/ 251 h 167"/>
                    <a:gd name="T28" fmla="*/ 138 w 15"/>
                    <a:gd name="T29" fmla="*/ 144 h 167"/>
                    <a:gd name="T30" fmla="*/ 138 w 15"/>
                    <a:gd name="T31" fmla="*/ 54 h 167"/>
                    <a:gd name="T32" fmla="*/ 138 w 15"/>
                    <a:gd name="T33" fmla="*/ 0 h 167"/>
                    <a:gd name="T34" fmla="*/ 0 w 15"/>
                    <a:gd name="T35" fmla="*/ 1746 h 16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5"/>
                    <a:gd name="T55" fmla="*/ 0 h 167"/>
                    <a:gd name="T56" fmla="*/ 15 w 15"/>
                    <a:gd name="T57" fmla="*/ 167 h 167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5" h="167">
                      <a:moveTo>
                        <a:pt x="0" y="167"/>
                      </a:moveTo>
                      <a:lnTo>
                        <a:pt x="0" y="143"/>
                      </a:lnTo>
                      <a:lnTo>
                        <a:pt x="6" y="135"/>
                      </a:lnTo>
                      <a:lnTo>
                        <a:pt x="6" y="125"/>
                      </a:lnTo>
                      <a:lnTo>
                        <a:pt x="7" y="117"/>
                      </a:lnTo>
                      <a:lnTo>
                        <a:pt x="8" y="105"/>
                      </a:lnTo>
                      <a:lnTo>
                        <a:pt x="11" y="95"/>
                      </a:lnTo>
                      <a:lnTo>
                        <a:pt x="13" y="86"/>
                      </a:lnTo>
                      <a:lnTo>
                        <a:pt x="13" y="76"/>
                      </a:lnTo>
                      <a:lnTo>
                        <a:pt x="13" y="66"/>
                      </a:lnTo>
                      <a:lnTo>
                        <a:pt x="13" y="57"/>
                      </a:lnTo>
                      <a:lnTo>
                        <a:pt x="13" y="43"/>
                      </a:lnTo>
                      <a:lnTo>
                        <a:pt x="15" y="30"/>
                      </a:lnTo>
                      <a:lnTo>
                        <a:pt x="15" y="24"/>
                      </a:lnTo>
                      <a:lnTo>
                        <a:pt x="13" y="14"/>
                      </a:lnTo>
                      <a:lnTo>
                        <a:pt x="13" y="5"/>
                      </a:lnTo>
                      <a:lnTo>
                        <a:pt x="13" y="0"/>
                      </a:lnTo>
                      <a:lnTo>
                        <a:pt x="0" y="167"/>
                      </a:lnTo>
                      <a:close/>
                    </a:path>
                  </a:pathLst>
                </a:custGeom>
                <a:solidFill>
                  <a:srgbClr val="008000"/>
                </a:solidFill>
                <a:ln w="28575" cmpd="sng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445" name="Oval 1076"/>
                <p:cNvSpPr>
                  <a:spLocks noChangeArrowheads="1"/>
                </p:cNvSpPr>
                <p:nvPr/>
              </p:nvSpPr>
              <p:spPr bwMode="auto">
                <a:xfrm>
                  <a:off x="2616" y="2318"/>
                  <a:ext cx="75" cy="74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446" name="Freeform 1077"/>
                <p:cNvSpPr>
                  <a:spLocks/>
                </p:cNvSpPr>
                <p:nvPr/>
              </p:nvSpPr>
              <p:spPr bwMode="auto">
                <a:xfrm>
                  <a:off x="2615" y="2401"/>
                  <a:ext cx="74" cy="91"/>
                </a:xfrm>
                <a:custGeom>
                  <a:avLst/>
                  <a:gdLst>
                    <a:gd name="T0" fmla="*/ 261 w 46"/>
                    <a:gd name="T1" fmla="*/ 589 h 57"/>
                    <a:gd name="T2" fmla="*/ 0 w 46"/>
                    <a:gd name="T3" fmla="*/ 457 h 57"/>
                    <a:gd name="T4" fmla="*/ 0 w 46"/>
                    <a:gd name="T5" fmla="*/ 137 h 57"/>
                    <a:gd name="T6" fmla="*/ 233 w 46"/>
                    <a:gd name="T7" fmla="*/ 0 h 57"/>
                    <a:gd name="T8" fmla="*/ 494 w 46"/>
                    <a:gd name="T9" fmla="*/ 123 h 57"/>
                    <a:gd name="T10" fmla="*/ 494 w 46"/>
                    <a:gd name="T11" fmla="*/ 457 h 57"/>
                    <a:gd name="T12" fmla="*/ 261 w 46"/>
                    <a:gd name="T13" fmla="*/ 589 h 5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6"/>
                    <a:gd name="T22" fmla="*/ 0 h 57"/>
                    <a:gd name="T23" fmla="*/ 46 w 46"/>
                    <a:gd name="T24" fmla="*/ 57 h 5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6" h="57">
                      <a:moveTo>
                        <a:pt x="24" y="57"/>
                      </a:moveTo>
                      <a:lnTo>
                        <a:pt x="0" y="44"/>
                      </a:lnTo>
                      <a:lnTo>
                        <a:pt x="0" y="13"/>
                      </a:lnTo>
                      <a:lnTo>
                        <a:pt x="22" y="0"/>
                      </a:lnTo>
                      <a:lnTo>
                        <a:pt x="46" y="12"/>
                      </a:lnTo>
                      <a:lnTo>
                        <a:pt x="46" y="44"/>
                      </a:lnTo>
                      <a:lnTo>
                        <a:pt x="24" y="5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447" name="Oval 1078"/>
                <p:cNvSpPr>
                  <a:spLocks noChangeArrowheads="1"/>
                </p:cNvSpPr>
                <p:nvPr/>
              </p:nvSpPr>
              <p:spPr bwMode="auto">
                <a:xfrm>
                  <a:off x="2628" y="2497"/>
                  <a:ext cx="61" cy="54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sp>
            <p:nvSpPr>
              <p:cNvPr id="8442" name="Oval 1079"/>
              <p:cNvSpPr>
                <a:spLocks noChangeArrowheads="1"/>
              </p:cNvSpPr>
              <p:nvPr/>
            </p:nvSpPr>
            <p:spPr bwMode="auto">
              <a:xfrm>
                <a:off x="2611" y="2283"/>
                <a:ext cx="69" cy="28"/>
              </a:xfrm>
              <a:prstGeom prst="ellipse">
                <a:avLst/>
              </a:prstGeom>
              <a:solidFill>
                <a:srgbClr val="000000"/>
              </a:solidFill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</p:grpSp>
      <p:grpSp>
        <p:nvGrpSpPr>
          <p:cNvPr id="8908" name="Gruppo 678"/>
          <p:cNvGrpSpPr>
            <a:grpSpLocks/>
          </p:cNvGrpSpPr>
          <p:nvPr/>
        </p:nvGrpSpPr>
        <p:grpSpPr bwMode="auto">
          <a:xfrm>
            <a:off x="4786313" y="3352800"/>
            <a:ext cx="1384300" cy="847725"/>
            <a:chOff x="5453063" y="3071813"/>
            <a:chExt cx="1384301" cy="847725"/>
          </a:xfrm>
        </p:grpSpPr>
        <p:grpSp>
          <p:nvGrpSpPr>
            <p:cNvPr id="8434" name="Gruppo 677"/>
            <p:cNvGrpSpPr>
              <a:grpSpLocks/>
            </p:cNvGrpSpPr>
            <p:nvPr/>
          </p:nvGrpSpPr>
          <p:grpSpPr bwMode="auto">
            <a:xfrm>
              <a:off x="5453063" y="3071813"/>
              <a:ext cx="1384301" cy="534987"/>
              <a:chOff x="5453063" y="3071813"/>
              <a:chExt cx="1384301" cy="534987"/>
            </a:xfrm>
          </p:grpSpPr>
          <p:sp>
            <p:nvSpPr>
              <p:cNvPr id="8436" name="Rectangle 511"/>
              <p:cNvSpPr>
                <a:spLocks noChangeArrowheads="1"/>
              </p:cNvSpPr>
              <p:nvPr/>
            </p:nvSpPr>
            <p:spPr bwMode="auto">
              <a:xfrm>
                <a:off x="5453063" y="3394075"/>
                <a:ext cx="622300" cy="2127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it-IT" sz="1400" b="1">
                    <a:solidFill>
                      <a:srgbClr val="000000"/>
                    </a:solidFill>
                    <a:latin typeface="Arial" charset="0"/>
                  </a:rPr>
                  <a:t>Ser/Thr</a:t>
                </a:r>
                <a:endParaRPr lang="it-IT" sz="1400"/>
              </a:p>
            </p:txBody>
          </p:sp>
          <p:sp>
            <p:nvSpPr>
              <p:cNvPr id="8437" name="Rectangle 512"/>
              <p:cNvSpPr>
                <a:spLocks noChangeArrowheads="1"/>
              </p:cNvSpPr>
              <p:nvPr/>
            </p:nvSpPr>
            <p:spPr bwMode="auto">
              <a:xfrm>
                <a:off x="6372226" y="3071813"/>
                <a:ext cx="465138" cy="2127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it-IT" sz="1400" b="1">
                    <a:solidFill>
                      <a:srgbClr val="000000"/>
                    </a:solidFill>
                    <a:latin typeface="Arial" charset="0"/>
                  </a:rPr>
                  <a:t>Ser-P</a:t>
                </a:r>
                <a:endParaRPr lang="it-IT" sz="1400"/>
              </a:p>
            </p:txBody>
          </p:sp>
          <p:sp>
            <p:nvSpPr>
              <p:cNvPr id="8438" name="Rectangle 513"/>
              <p:cNvSpPr>
                <a:spLocks noChangeArrowheads="1"/>
              </p:cNvSpPr>
              <p:nvPr/>
            </p:nvSpPr>
            <p:spPr bwMode="auto">
              <a:xfrm>
                <a:off x="6372226" y="3241675"/>
                <a:ext cx="463550" cy="2127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it-IT" sz="1400" b="1">
                    <a:solidFill>
                      <a:srgbClr val="000000"/>
                    </a:solidFill>
                    <a:latin typeface="Arial" charset="0"/>
                  </a:rPr>
                  <a:t>Thr-P</a:t>
                </a:r>
                <a:endParaRPr lang="it-IT" sz="1400"/>
              </a:p>
            </p:txBody>
          </p:sp>
        </p:grpSp>
        <p:sp>
          <p:nvSpPr>
            <p:cNvPr id="677" name="Arco 676"/>
            <p:cNvSpPr/>
            <p:nvPr/>
          </p:nvSpPr>
          <p:spPr bwMode="auto">
            <a:xfrm rot="18056751">
              <a:off x="5695950" y="3190876"/>
              <a:ext cx="790575" cy="666750"/>
            </a:xfrm>
            <a:prstGeom prst="arc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</p:grpSp>
      <p:grpSp>
        <p:nvGrpSpPr>
          <p:cNvPr id="8910" name="Gruppo 679"/>
          <p:cNvGrpSpPr>
            <a:grpSpLocks/>
          </p:cNvGrpSpPr>
          <p:nvPr/>
        </p:nvGrpSpPr>
        <p:grpSpPr bwMode="auto">
          <a:xfrm>
            <a:off x="4764088" y="2833688"/>
            <a:ext cx="471487" cy="644525"/>
            <a:chOff x="5099050" y="2724150"/>
            <a:chExt cx="471488" cy="644525"/>
          </a:xfrm>
        </p:grpSpPr>
        <p:sp>
          <p:nvSpPr>
            <p:cNvPr id="8431" name="AutoShape 501"/>
            <p:cNvSpPr>
              <a:spLocks noChangeArrowheads="1"/>
            </p:cNvSpPr>
            <p:nvPr/>
          </p:nvSpPr>
          <p:spPr bwMode="auto">
            <a:xfrm>
              <a:off x="5099050" y="2724150"/>
              <a:ext cx="471488" cy="644525"/>
            </a:xfrm>
            <a:prstGeom prst="roundRect">
              <a:avLst>
                <a:gd name="adj" fmla="val 12449"/>
              </a:avLst>
            </a:prstGeom>
            <a:solidFill>
              <a:srgbClr val="800000"/>
            </a:solidFill>
            <a:ln w="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432" name="Oval 502"/>
            <p:cNvSpPr>
              <a:spLocks noChangeArrowheads="1"/>
            </p:cNvSpPr>
            <p:nvPr/>
          </p:nvSpPr>
          <p:spPr bwMode="auto">
            <a:xfrm>
              <a:off x="5132388" y="2835275"/>
              <a:ext cx="400050" cy="379413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433" name="Rectangle 503"/>
            <p:cNvSpPr>
              <a:spLocks noChangeArrowheads="1"/>
            </p:cNvSpPr>
            <p:nvPr/>
          </p:nvSpPr>
          <p:spPr bwMode="auto">
            <a:xfrm>
              <a:off x="5172075" y="2924175"/>
              <a:ext cx="320675" cy="182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200" b="1">
                  <a:solidFill>
                    <a:srgbClr val="000000"/>
                  </a:solidFill>
                  <a:latin typeface="Arial" charset="0"/>
                </a:rPr>
                <a:t>PKC</a:t>
              </a:r>
              <a:endParaRPr lang="it-IT" sz="12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9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9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8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8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9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9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6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7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2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8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88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9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52" grpId="0" animBg="1"/>
      <p:bldP spid="89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ChangeArrowheads="1"/>
          </p:cNvSpPr>
          <p:nvPr/>
        </p:nvSpPr>
        <p:spPr bwMode="auto">
          <a:xfrm>
            <a:off x="195263" y="141288"/>
            <a:ext cx="8788400" cy="284162"/>
          </a:xfrm>
          <a:prstGeom prst="rect">
            <a:avLst/>
          </a:prstGeom>
          <a:solidFill>
            <a:schemeClr val="bg1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087438" lvl="2" algn="l" defTabSz="1087438">
              <a:spcBef>
                <a:spcPts val="575"/>
              </a:spcBef>
              <a:spcAft>
                <a:spcPts val="575"/>
              </a:spcAft>
            </a:pPr>
            <a:r>
              <a:rPr lang="it-IT" sz="1800" b="1">
                <a:solidFill>
                  <a:schemeClr val="accent2"/>
                </a:solidFill>
                <a:latin typeface="Arial" charset="0"/>
              </a:rPr>
              <a:t>Cascata del fosfoinositolo – attivazione della PKC</a:t>
            </a:r>
          </a:p>
        </p:txBody>
      </p:sp>
      <p:sp>
        <p:nvSpPr>
          <p:cNvPr id="9219" name="Rectangle 4"/>
          <p:cNvSpPr>
            <a:spLocks noChangeArrowheads="1"/>
          </p:cNvSpPr>
          <p:nvPr/>
        </p:nvSpPr>
        <p:spPr bwMode="auto">
          <a:xfrm>
            <a:off x="301625" y="4935538"/>
            <a:ext cx="8550275" cy="187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174625" indent="-174625" algn="just">
              <a:buFontTx/>
              <a:buChar char="•"/>
            </a:pPr>
            <a:r>
              <a:rPr lang="it-IT" sz="1600">
                <a:latin typeface="Arial" charset="0"/>
              </a:rPr>
              <a:t>La proteina chinasi C (PKC) è un esempio di chinasi inibita da pseudosubstrato (come la PKA). Il legame di due domini al diacilglicerolo (DAG) libera il sito attivo.</a:t>
            </a:r>
          </a:p>
          <a:p>
            <a:pPr marL="174625" indent="-174625" algn="just">
              <a:spcBef>
                <a:spcPts val="1200"/>
              </a:spcBef>
              <a:buFontTx/>
              <a:buChar char="•"/>
            </a:pPr>
            <a:r>
              <a:rPr lang="it-IT" sz="1600">
                <a:latin typeface="Arial" charset="0"/>
              </a:rPr>
              <a:t>L’attività di PKC dipende anche da ioni di Ca</a:t>
            </a:r>
            <a:r>
              <a:rPr lang="it-IT" sz="1600" baseline="30000">
                <a:latin typeface="Arial" charset="0"/>
              </a:rPr>
              <a:t>++</a:t>
            </a:r>
            <a:r>
              <a:rPr lang="it-IT" sz="1600">
                <a:latin typeface="Arial" charset="0"/>
              </a:rPr>
              <a:t>, che aiutano a localizzare PKC sulla membrana. Questo fornisce una forma  d’integrazione per l’azione dei due messaggeri </a:t>
            </a:r>
          </a:p>
          <a:p>
            <a:pPr marL="174625" indent="-174625" algn="just">
              <a:spcBef>
                <a:spcPts val="1200"/>
              </a:spcBef>
              <a:buFontTx/>
              <a:buChar char="•"/>
            </a:pPr>
            <a:r>
              <a:rPr lang="it-IT" sz="1600">
                <a:latin typeface="Arial" charset="0"/>
              </a:rPr>
              <a:t>DAG e IP</a:t>
            </a:r>
            <a:r>
              <a:rPr lang="it-IT" sz="1600" baseline="-25000">
                <a:latin typeface="Arial" charset="0"/>
              </a:rPr>
              <a:t>3</a:t>
            </a:r>
            <a:r>
              <a:rPr lang="it-IT" sz="1600">
                <a:latin typeface="Arial" charset="0"/>
              </a:rPr>
              <a:t> sono molecole transienti perché rapidamente metabolizzate. DAG è anche il precursore di ormoni eicosanoidi  ( prostaglandine )</a:t>
            </a:r>
          </a:p>
        </p:txBody>
      </p:sp>
      <p:pic>
        <p:nvPicPr>
          <p:cNvPr id="9220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888" y="520700"/>
            <a:ext cx="6383337" cy="424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8"/>
          <p:cNvSpPr>
            <a:spLocks noChangeArrowheads="1"/>
          </p:cNvSpPr>
          <p:nvPr/>
        </p:nvSpPr>
        <p:spPr bwMode="auto">
          <a:xfrm>
            <a:off x="2052638" y="4024313"/>
            <a:ext cx="60356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just">
              <a:buFont typeface="Symbol" pitchFamily="18" charset="2"/>
              <a:buNone/>
              <a:tabLst>
                <a:tab pos="258763" algn="l"/>
              </a:tabLst>
            </a:pPr>
            <a:r>
              <a:rPr lang="it-IT" sz="1600">
                <a:latin typeface="Arial" charset="0"/>
              </a:rPr>
              <a:t> </a:t>
            </a:r>
          </a:p>
        </p:txBody>
      </p:sp>
      <p:sp>
        <p:nvSpPr>
          <p:cNvPr id="10243" name="Rectangle 39"/>
          <p:cNvSpPr>
            <a:spLocks noChangeArrowheads="1"/>
          </p:cNvSpPr>
          <p:nvPr/>
        </p:nvSpPr>
        <p:spPr bwMode="auto">
          <a:xfrm>
            <a:off x="198438" y="539750"/>
            <a:ext cx="875665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177800" indent="-177800" algn="just">
              <a:spcBef>
                <a:spcPct val="50000"/>
              </a:spcBef>
              <a:buFontTx/>
              <a:buChar char="•"/>
            </a:pPr>
            <a:r>
              <a:rPr lang="it-IT" sz="1800" dirty="0">
                <a:latin typeface="Arial" charset="0"/>
              </a:rPr>
              <a:t> Il calcio può formare legami multipli con atomi di ossigeno in alcuni residui amminoacidici (es. Asp,  Asn, Glu, </a:t>
            </a:r>
            <a:r>
              <a:rPr lang="it-IT" sz="1800" dirty="0" err="1">
                <a:latin typeface="Arial" charset="0"/>
              </a:rPr>
              <a:t>Gln</a:t>
            </a:r>
            <a:r>
              <a:rPr lang="it-IT" sz="1800" dirty="0">
                <a:latin typeface="Arial" charset="0"/>
              </a:rPr>
              <a:t>). Questo induce notevoli alterazioni conformazionali nelle proteine alle quali si lega. </a:t>
            </a:r>
          </a:p>
          <a:p>
            <a:pPr marL="177800" indent="-177800" algn="just">
              <a:spcBef>
                <a:spcPct val="50000"/>
              </a:spcBef>
              <a:buFontTx/>
              <a:buChar char="•"/>
            </a:pPr>
            <a:r>
              <a:rPr lang="it-IT" sz="1800" dirty="0">
                <a:latin typeface="Arial" charset="0"/>
              </a:rPr>
              <a:t> L'effetto del calcio negli eucarioti è anche mediato dalla </a:t>
            </a:r>
            <a:r>
              <a:rPr lang="it-IT" sz="1800" dirty="0">
                <a:solidFill>
                  <a:srgbClr val="FF3300"/>
                </a:solidFill>
                <a:latin typeface="Arial" charset="0"/>
              </a:rPr>
              <a:t>CALMODULINA</a:t>
            </a:r>
            <a:r>
              <a:rPr lang="it-IT" sz="1800" dirty="0">
                <a:latin typeface="Arial" charset="0"/>
              </a:rPr>
              <a:t>, che è in grado di legare 4Ca</a:t>
            </a:r>
            <a:r>
              <a:rPr lang="it-IT" sz="1800" baseline="30000" dirty="0">
                <a:latin typeface="Arial" charset="0"/>
              </a:rPr>
              <a:t>2+</a:t>
            </a:r>
            <a:r>
              <a:rPr lang="it-IT" sz="1800" dirty="0">
                <a:latin typeface="Arial" charset="0"/>
              </a:rPr>
              <a:t>, e ne funge da sensore. È attivata da [Ca</a:t>
            </a:r>
            <a:r>
              <a:rPr lang="it-IT" sz="1800" baseline="30000" dirty="0">
                <a:latin typeface="Arial" charset="0"/>
              </a:rPr>
              <a:t>2+</a:t>
            </a:r>
            <a:r>
              <a:rPr lang="it-IT" sz="1800" dirty="0">
                <a:latin typeface="Arial" charset="0"/>
              </a:rPr>
              <a:t>] &gt; 500 </a:t>
            </a:r>
            <a:r>
              <a:rPr lang="it-IT" sz="1800" dirty="0" err="1">
                <a:latin typeface="Arial" charset="0"/>
              </a:rPr>
              <a:t>nM</a:t>
            </a:r>
            <a:r>
              <a:rPr lang="it-IT" sz="1800" dirty="0">
                <a:latin typeface="Arial" charset="0"/>
              </a:rPr>
              <a:t>. </a:t>
            </a:r>
          </a:p>
          <a:p>
            <a:pPr marL="177800" indent="-177800" algn="just">
              <a:spcBef>
                <a:spcPct val="50000"/>
              </a:spcBef>
              <a:buFontTx/>
              <a:buChar char="•"/>
            </a:pPr>
            <a:r>
              <a:rPr lang="it-IT" sz="1800" dirty="0">
                <a:latin typeface="Arial" charset="0"/>
              </a:rPr>
              <a:t> E’ composta da due domini che legano il calcio, ciascuno dei quali presenta due motivi che per la loro forma simile ad mano, sono noti come “EF hand”.</a:t>
            </a:r>
          </a:p>
        </p:txBody>
      </p:sp>
      <p:pic>
        <p:nvPicPr>
          <p:cNvPr id="10244" name="Picture 83" descr="f1518_ISBN88-08-07893-0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32375" y="2917825"/>
            <a:ext cx="3641725" cy="3497263"/>
          </a:xfrm>
          <a:noFill/>
        </p:spPr>
      </p:pic>
      <p:pic>
        <p:nvPicPr>
          <p:cNvPr id="10245" name="Picture 8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8475" y="4830763"/>
            <a:ext cx="4030663" cy="1749425"/>
          </a:xfrm>
          <a:noFill/>
        </p:spPr>
      </p:pic>
      <p:pic>
        <p:nvPicPr>
          <p:cNvPr id="10246" name="Picture 87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3713" y="3086100"/>
            <a:ext cx="3660775" cy="2052638"/>
          </a:xfrm>
          <a:noFill/>
        </p:spPr>
      </p:pic>
      <p:sp>
        <p:nvSpPr>
          <p:cNvPr id="10247" name="Text Box 90"/>
          <p:cNvSpPr txBox="1">
            <a:spLocks noChangeArrowheads="1"/>
          </p:cNvSpPr>
          <p:nvPr/>
        </p:nvSpPr>
        <p:spPr bwMode="auto">
          <a:xfrm>
            <a:off x="282575" y="74613"/>
            <a:ext cx="8705850" cy="376237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it-IT" sz="1800" b="1">
                <a:solidFill>
                  <a:schemeClr val="accent2"/>
                </a:solidFill>
                <a:latin typeface="Arial" charset="0"/>
              </a:rPr>
              <a:t>Il ruolo del calcio come secondo messaggero</a:t>
            </a:r>
            <a:endParaRPr lang="it-IT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5"/>
          <p:cNvSpPr>
            <a:spLocks noChangeArrowheads="1"/>
          </p:cNvSpPr>
          <p:nvPr/>
        </p:nvSpPr>
        <p:spPr bwMode="auto">
          <a:xfrm>
            <a:off x="185738" y="255588"/>
            <a:ext cx="8788400" cy="284162"/>
          </a:xfrm>
          <a:prstGeom prst="rect">
            <a:avLst/>
          </a:prstGeom>
          <a:solidFill>
            <a:schemeClr val="bg1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087438" lvl="2" algn="l" defTabSz="1087438">
              <a:spcBef>
                <a:spcPts val="575"/>
              </a:spcBef>
              <a:spcAft>
                <a:spcPts val="575"/>
              </a:spcAft>
            </a:pPr>
            <a:r>
              <a:rPr lang="it-IT" sz="1800" b="1">
                <a:solidFill>
                  <a:srgbClr val="FF3300"/>
                </a:solidFill>
                <a:latin typeface="Arial" charset="0"/>
              </a:rPr>
              <a:t>La calmodulina - una proteina regolatrice attivata dal calcio</a:t>
            </a:r>
          </a:p>
        </p:txBody>
      </p:sp>
      <p:pic>
        <p:nvPicPr>
          <p:cNvPr id="11267" name="Picture 1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75" y="2533650"/>
            <a:ext cx="1981200" cy="395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2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57463"/>
            <a:ext cx="2532063" cy="398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Line 23"/>
          <p:cNvSpPr>
            <a:spLocks noChangeShapeType="1"/>
          </p:cNvSpPr>
          <p:nvPr/>
        </p:nvSpPr>
        <p:spPr bwMode="auto">
          <a:xfrm>
            <a:off x="2016125" y="4581525"/>
            <a:ext cx="10493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1270" name="Text Box 24"/>
          <p:cNvSpPr txBox="1">
            <a:spLocks noChangeArrowheads="1"/>
          </p:cNvSpPr>
          <p:nvPr/>
        </p:nvSpPr>
        <p:spPr bwMode="auto">
          <a:xfrm>
            <a:off x="2192338" y="4141788"/>
            <a:ext cx="6651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it-IT" sz="1800" b="1">
                <a:latin typeface="Arial" charset="0"/>
              </a:rPr>
              <a:t>Ca</a:t>
            </a:r>
            <a:r>
              <a:rPr lang="it-IT" sz="2000" b="1" baseline="30000">
                <a:latin typeface="Arial" charset="0"/>
              </a:rPr>
              <a:t>2+</a:t>
            </a:r>
            <a:endParaRPr lang="it-IT" b="1"/>
          </a:p>
        </p:txBody>
      </p:sp>
      <p:sp>
        <p:nvSpPr>
          <p:cNvPr id="11271" name="Line 25"/>
          <p:cNvSpPr>
            <a:spLocks noChangeShapeType="1"/>
          </p:cNvSpPr>
          <p:nvPr/>
        </p:nvSpPr>
        <p:spPr bwMode="auto">
          <a:xfrm>
            <a:off x="4300538" y="4575175"/>
            <a:ext cx="10493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1272" name="Text Box 26"/>
          <p:cNvSpPr txBox="1">
            <a:spLocks noChangeArrowheads="1"/>
          </p:cNvSpPr>
          <p:nvPr/>
        </p:nvSpPr>
        <p:spPr bwMode="auto">
          <a:xfrm>
            <a:off x="4283075" y="4097338"/>
            <a:ext cx="1087438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it-IT" sz="1600" b="1">
                <a:latin typeface="Arial" charset="0"/>
              </a:rPr>
              <a:t>proteina </a:t>
            </a:r>
          </a:p>
          <a:p>
            <a:pPr algn="l"/>
            <a:endParaRPr lang="it-IT" sz="1600" b="1">
              <a:latin typeface="Arial" charset="0"/>
            </a:endParaRPr>
          </a:p>
          <a:p>
            <a:pPr algn="l"/>
            <a:r>
              <a:rPr lang="it-IT" sz="1600" b="1">
                <a:latin typeface="Arial" charset="0"/>
              </a:rPr>
              <a:t>bersaglio</a:t>
            </a:r>
            <a:endParaRPr lang="it-IT" b="1"/>
          </a:p>
        </p:txBody>
      </p:sp>
      <p:sp>
        <p:nvSpPr>
          <p:cNvPr id="11273" name="Rectangle 30"/>
          <p:cNvSpPr>
            <a:spLocks noChangeArrowheads="1"/>
          </p:cNvSpPr>
          <p:nvPr/>
        </p:nvSpPr>
        <p:spPr bwMode="auto">
          <a:xfrm>
            <a:off x="209550" y="635000"/>
            <a:ext cx="8699500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177800" indent="-177800" algn="just">
              <a:buFontTx/>
              <a:buChar char="•"/>
            </a:pPr>
            <a:r>
              <a:rPr lang="it-IT" sz="1800" dirty="0">
                <a:latin typeface="Arial" charset="0"/>
              </a:rPr>
              <a:t>La calmodulina è composta da due domini che legano il calcio connessi da una lunga </a:t>
            </a:r>
            <a:r>
              <a:rPr lang="it-IT" sz="1800" dirty="0">
                <a:latin typeface="Arial" charset="0"/>
                <a:sym typeface="Symbol" pitchFamily="18" charset="2"/>
              </a:rPr>
              <a:t></a:t>
            </a:r>
            <a:r>
              <a:rPr lang="it-IT" sz="1800" dirty="0">
                <a:latin typeface="Arial" charset="0"/>
              </a:rPr>
              <a:t>-elica che si comporta come un cavo flessibile. </a:t>
            </a:r>
          </a:p>
          <a:p>
            <a:pPr marL="177800" indent="-177800" algn="just">
              <a:spcBef>
                <a:spcPct val="50000"/>
              </a:spcBef>
              <a:buFontTx/>
              <a:buChar char="•"/>
            </a:pPr>
            <a:r>
              <a:rPr lang="it-IT" sz="1800" dirty="0">
                <a:latin typeface="Arial" charset="0"/>
              </a:rPr>
              <a:t> Riconosce e lega specifiche sequenze ad </a:t>
            </a:r>
            <a:r>
              <a:rPr lang="it-IT" sz="1800" dirty="0">
                <a:latin typeface="Arial" charset="0"/>
                <a:sym typeface="Symbol" pitchFamily="18" charset="2"/>
              </a:rPr>
              <a:t></a:t>
            </a:r>
            <a:r>
              <a:rPr lang="it-IT" sz="1800" dirty="0">
                <a:latin typeface="Arial" charset="0"/>
              </a:rPr>
              <a:t>-elica </a:t>
            </a:r>
            <a:r>
              <a:rPr lang="it-IT" sz="1800" dirty="0" err="1">
                <a:latin typeface="Arial" charset="0"/>
              </a:rPr>
              <a:t>anfipatica</a:t>
            </a:r>
            <a:r>
              <a:rPr lang="it-IT" sz="1800" dirty="0">
                <a:latin typeface="Arial" charset="0"/>
              </a:rPr>
              <a:t> nelle proteine bersaglio, abbracciandole in modo che i domini globulari ai terminali si incontrino</a:t>
            </a:r>
            <a:endParaRPr lang="it-IT" sz="1800" dirty="0"/>
          </a:p>
        </p:txBody>
      </p:sp>
      <p:pic>
        <p:nvPicPr>
          <p:cNvPr id="11274" name="Picture 3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950" y="2562225"/>
            <a:ext cx="1695450" cy="259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275" name="Group 41"/>
          <p:cNvGrpSpPr>
            <a:grpSpLocks/>
          </p:cNvGrpSpPr>
          <p:nvPr/>
        </p:nvGrpSpPr>
        <p:grpSpPr bwMode="auto">
          <a:xfrm rot="7931943" flipV="1">
            <a:off x="2554288" y="2595563"/>
            <a:ext cx="660400" cy="374650"/>
            <a:chOff x="3970" y="3340"/>
            <a:chExt cx="1154" cy="774"/>
          </a:xfrm>
        </p:grpSpPr>
        <p:sp>
          <p:nvSpPr>
            <p:cNvPr id="11298" name="Freeform 42"/>
            <p:cNvSpPr>
              <a:spLocks/>
            </p:cNvSpPr>
            <p:nvPr/>
          </p:nvSpPr>
          <p:spPr bwMode="auto">
            <a:xfrm rot="5389264">
              <a:off x="4774" y="3430"/>
              <a:ext cx="121" cy="579"/>
            </a:xfrm>
            <a:custGeom>
              <a:avLst/>
              <a:gdLst>
                <a:gd name="T0" fmla="*/ 6 w 252"/>
                <a:gd name="T1" fmla="*/ 75 h 947"/>
                <a:gd name="T2" fmla="*/ 6 w 252"/>
                <a:gd name="T3" fmla="*/ 70 h 947"/>
                <a:gd name="T4" fmla="*/ 6 w 252"/>
                <a:gd name="T5" fmla="*/ 61 h 947"/>
                <a:gd name="T6" fmla="*/ 6 w 252"/>
                <a:gd name="T7" fmla="*/ 51 h 947"/>
                <a:gd name="T8" fmla="*/ 6 w 252"/>
                <a:gd name="T9" fmla="*/ 47 h 947"/>
                <a:gd name="T10" fmla="*/ 6 w 252"/>
                <a:gd name="T11" fmla="*/ 44 h 947"/>
                <a:gd name="T12" fmla="*/ 6 w 252"/>
                <a:gd name="T13" fmla="*/ 37 h 947"/>
                <a:gd name="T14" fmla="*/ 6 w 252"/>
                <a:gd name="T15" fmla="*/ 31 h 947"/>
                <a:gd name="T16" fmla="*/ 6 w 252"/>
                <a:gd name="T17" fmla="*/ 24 h 947"/>
                <a:gd name="T18" fmla="*/ 6 w 252"/>
                <a:gd name="T19" fmla="*/ 21 h 947"/>
                <a:gd name="T20" fmla="*/ 6 w 252"/>
                <a:gd name="T21" fmla="*/ 12 h 947"/>
                <a:gd name="T22" fmla="*/ 6 w 252"/>
                <a:gd name="T23" fmla="*/ 7 h 947"/>
                <a:gd name="T24" fmla="*/ 5 w 252"/>
                <a:gd name="T25" fmla="*/ 2 h 947"/>
                <a:gd name="T26" fmla="*/ 5 w 252"/>
                <a:gd name="T27" fmla="*/ 1 h 947"/>
                <a:gd name="T28" fmla="*/ 4 w 252"/>
                <a:gd name="T29" fmla="*/ 1 h 947"/>
                <a:gd name="T30" fmla="*/ 3 w 252"/>
                <a:gd name="T31" fmla="*/ 0 h 947"/>
                <a:gd name="T32" fmla="*/ 3 w 252"/>
                <a:gd name="T33" fmla="*/ 1 h 947"/>
                <a:gd name="T34" fmla="*/ 2 w 252"/>
                <a:gd name="T35" fmla="*/ 6 h 947"/>
                <a:gd name="T36" fmla="*/ 2 w 252"/>
                <a:gd name="T37" fmla="*/ 12 h 947"/>
                <a:gd name="T38" fmla="*/ 2 w 252"/>
                <a:gd name="T39" fmla="*/ 20 h 947"/>
                <a:gd name="T40" fmla="*/ 1 w 252"/>
                <a:gd name="T41" fmla="*/ 24 h 947"/>
                <a:gd name="T42" fmla="*/ 1 w 252"/>
                <a:gd name="T43" fmla="*/ 30 h 947"/>
                <a:gd name="T44" fmla="*/ 1 w 252"/>
                <a:gd name="T45" fmla="*/ 36 h 947"/>
                <a:gd name="T46" fmla="*/ 1 w 252"/>
                <a:gd name="T47" fmla="*/ 43 h 947"/>
                <a:gd name="T48" fmla="*/ 1 w 252"/>
                <a:gd name="T49" fmla="*/ 48 h 947"/>
                <a:gd name="T50" fmla="*/ 0 w 252"/>
                <a:gd name="T51" fmla="*/ 57 h 947"/>
                <a:gd name="T52" fmla="*/ 0 w 252"/>
                <a:gd name="T53" fmla="*/ 65 h 947"/>
                <a:gd name="T54" fmla="*/ 0 w 252"/>
                <a:gd name="T55" fmla="*/ 73 h 947"/>
                <a:gd name="T56" fmla="*/ 0 w 252"/>
                <a:gd name="T57" fmla="*/ 81 h 947"/>
                <a:gd name="T58" fmla="*/ 6 w 252"/>
                <a:gd name="T59" fmla="*/ 81 h 947"/>
                <a:gd name="T60" fmla="*/ 6 w 252"/>
                <a:gd name="T61" fmla="*/ 75 h 947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2"/>
                <a:gd name="T94" fmla="*/ 0 h 947"/>
                <a:gd name="T95" fmla="*/ 252 w 252"/>
                <a:gd name="T96" fmla="*/ 947 h 947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2" h="947">
                  <a:moveTo>
                    <a:pt x="247" y="873"/>
                  </a:moveTo>
                  <a:lnTo>
                    <a:pt x="251" y="823"/>
                  </a:lnTo>
                  <a:lnTo>
                    <a:pt x="252" y="711"/>
                  </a:lnTo>
                  <a:lnTo>
                    <a:pt x="244" y="601"/>
                  </a:lnTo>
                  <a:lnTo>
                    <a:pt x="239" y="552"/>
                  </a:lnTo>
                  <a:lnTo>
                    <a:pt x="236" y="516"/>
                  </a:lnTo>
                  <a:lnTo>
                    <a:pt x="236" y="439"/>
                  </a:lnTo>
                  <a:lnTo>
                    <a:pt x="240" y="353"/>
                  </a:lnTo>
                  <a:lnTo>
                    <a:pt x="239" y="289"/>
                  </a:lnTo>
                  <a:lnTo>
                    <a:pt x="237" y="240"/>
                  </a:lnTo>
                  <a:lnTo>
                    <a:pt x="228" y="145"/>
                  </a:lnTo>
                  <a:lnTo>
                    <a:pt x="220" y="77"/>
                  </a:lnTo>
                  <a:lnTo>
                    <a:pt x="205" y="21"/>
                  </a:lnTo>
                  <a:lnTo>
                    <a:pt x="186" y="3"/>
                  </a:lnTo>
                  <a:lnTo>
                    <a:pt x="162" y="1"/>
                  </a:lnTo>
                  <a:lnTo>
                    <a:pt x="136" y="0"/>
                  </a:lnTo>
                  <a:lnTo>
                    <a:pt x="105" y="13"/>
                  </a:lnTo>
                  <a:lnTo>
                    <a:pt x="80" y="61"/>
                  </a:lnTo>
                  <a:lnTo>
                    <a:pt x="74" y="139"/>
                  </a:lnTo>
                  <a:lnTo>
                    <a:pt x="71" y="230"/>
                  </a:lnTo>
                  <a:lnTo>
                    <a:pt x="66" y="289"/>
                  </a:lnTo>
                  <a:lnTo>
                    <a:pt x="58" y="350"/>
                  </a:lnTo>
                  <a:lnTo>
                    <a:pt x="59" y="422"/>
                  </a:lnTo>
                  <a:lnTo>
                    <a:pt x="56" y="504"/>
                  </a:lnTo>
                  <a:lnTo>
                    <a:pt x="44" y="566"/>
                  </a:lnTo>
                  <a:lnTo>
                    <a:pt x="32" y="665"/>
                  </a:lnTo>
                  <a:lnTo>
                    <a:pt x="17" y="769"/>
                  </a:lnTo>
                  <a:lnTo>
                    <a:pt x="3" y="857"/>
                  </a:lnTo>
                  <a:lnTo>
                    <a:pt x="0" y="947"/>
                  </a:lnTo>
                  <a:lnTo>
                    <a:pt x="231" y="943"/>
                  </a:lnTo>
                  <a:lnTo>
                    <a:pt x="247" y="873"/>
                  </a:lnTo>
                  <a:close/>
                </a:path>
              </a:pathLst>
            </a:custGeom>
            <a:solidFill>
              <a:srgbClr val="FF9F9F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1299" name="Freeform 43"/>
            <p:cNvSpPr>
              <a:spLocks/>
            </p:cNvSpPr>
            <p:nvPr/>
          </p:nvSpPr>
          <p:spPr bwMode="auto">
            <a:xfrm>
              <a:off x="3970" y="3627"/>
              <a:ext cx="779" cy="487"/>
            </a:xfrm>
            <a:custGeom>
              <a:avLst/>
              <a:gdLst>
                <a:gd name="T0" fmla="*/ 0 w 779"/>
                <a:gd name="T1" fmla="*/ 375 h 487"/>
                <a:gd name="T2" fmla="*/ 105 w 779"/>
                <a:gd name="T3" fmla="*/ 384 h 487"/>
                <a:gd name="T4" fmla="*/ 161 w 779"/>
                <a:gd name="T5" fmla="*/ 412 h 487"/>
                <a:gd name="T6" fmla="*/ 211 w 779"/>
                <a:gd name="T7" fmla="*/ 441 h 487"/>
                <a:gd name="T8" fmla="*/ 273 w 779"/>
                <a:gd name="T9" fmla="*/ 468 h 487"/>
                <a:gd name="T10" fmla="*/ 326 w 779"/>
                <a:gd name="T11" fmla="*/ 482 h 487"/>
                <a:gd name="T12" fmla="*/ 389 w 779"/>
                <a:gd name="T13" fmla="*/ 487 h 487"/>
                <a:gd name="T14" fmla="*/ 458 w 779"/>
                <a:gd name="T15" fmla="*/ 475 h 487"/>
                <a:gd name="T16" fmla="*/ 514 w 779"/>
                <a:gd name="T17" fmla="*/ 458 h 487"/>
                <a:gd name="T18" fmla="*/ 564 w 779"/>
                <a:gd name="T19" fmla="*/ 461 h 487"/>
                <a:gd name="T20" fmla="*/ 609 w 779"/>
                <a:gd name="T21" fmla="*/ 453 h 487"/>
                <a:gd name="T22" fmla="*/ 635 w 779"/>
                <a:gd name="T23" fmla="*/ 443 h 487"/>
                <a:gd name="T24" fmla="*/ 656 w 779"/>
                <a:gd name="T25" fmla="*/ 429 h 487"/>
                <a:gd name="T26" fmla="*/ 671 w 779"/>
                <a:gd name="T27" fmla="*/ 424 h 487"/>
                <a:gd name="T28" fmla="*/ 686 w 779"/>
                <a:gd name="T29" fmla="*/ 404 h 487"/>
                <a:gd name="T30" fmla="*/ 689 w 779"/>
                <a:gd name="T31" fmla="*/ 388 h 487"/>
                <a:gd name="T32" fmla="*/ 681 w 779"/>
                <a:gd name="T33" fmla="*/ 375 h 487"/>
                <a:gd name="T34" fmla="*/ 631 w 779"/>
                <a:gd name="T35" fmla="*/ 360 h 487"/>
                <a:gd name="T36" fmla="*/ 559 w 779"/>
                <a:gd name="T37" fmla="*/ 333 h 487"/>
                <a:gd name="T38" fmla="*/ 683 w 779"/>
                <a:gd name="T39" fmla="*/ 373 h 487"/>
                <a:gd name="T40" fmla="*/ 698 w 779"/>
                <a:gd name="T41" fmla="*/ 381 h 487"/>
                <a:gd name="T42" fmla="*/ 726 w 779"/>
                <a:gd name="T43" fmla="*/ 370 h 487"/>
                <a:gd name="T44" fmla="*/ 736 w 779"/>
                <a:gd name="T45" fmla="*/ 355 h 487"/>
                <a:gd name="T46" fmla="*/ 746 w 779"/>
                <a:gd name="T47" fmla="*/ 336 h 487"/>
                <a:gd name="T48" fmla="*/ 758 w 779"/>
                <a:gd name="T49" fmla="*/ 309 h 487"/>
                <a:gd name="T50" fmla="*/ 766 w 779"/>
                <a:gd name="T51" fmla="*/ 302 h 487"/>
                <a:gd name="T52" fmla="*/ 779 w 779"/>
                <a:gd name="T53" fmla="*/ 289 h 487"/>
                <a:gd name="T54" fmla="*/ 757 w 779"/>
                <a:gd name="T55" fmla="*/ 215 h 487"/>
                <a:gd name="T56" fmla="*/ 688 w 779"/>
                <a:gd name="T57" fmla="*/ 117 h 487"/>
                <a:gd name="T58" fmla="*/ 670 w 779"/>
                <a:gd name="T59" fmla="*/ 110 h 487"/>
                <a:gd name="T60" fmla="*/ 641 w 779"/>
                <a:gd name="T61" fmla="*/ 87 h 487"/>
                <a:gd name="T62" fmla="*/ 617 w 779"/>
                <a:gd name="T63" fmla="*/ 60 h 487"/>
                <a:gd name="T64" fmla="*/ 605 w 779"/>
                <a:gd name="T65" fmla="*/ 37 h 487"/>
                <a:gd name="T66" fmla="*/ 578 w 779"/>
                <a:gd name="T67" fmla="*/ 15 h 487"/>
                <a:gd name="T68" fmla="*/ 531 w 779"/>
                <a:gd name="T69" fmla="*/ 0 h 487"/>
                <a:gd name="T70" fmla="*/ 514 w 779"/>
                <a:gd name="T71" fmla="*/ 19 h 487"/>
                <a:gd name="T72" fmla="*/ 453 w 779"/>
                <a:gd name="T73" fmla="*/ 11 h 487"/>
                <a:gd name="T74" fmla="*/ 399 w 779"/>
                <a:gd name="T75" fmla="*/ 3 h 487"/>
                <a:gd name="T76" fmla="*/ 330 w 779"/>
                <a:gd name="T77" fmla="*/ 11 h 487"/>
                <a:gd name="T78" fmla="*/ 248 w 779"/>
                <a:gd name="T79" fmla="*/ 19 h 487"/>
                <a:gd name="T80" fmla="*/ 188 w 779"/>
                <a:gd name="T81" fmla="*/ 32 h 487"/>
                <a:gd name="T82" fmla="*/ 133 w 779"/>
                <a:gd name="T83" fmla="*/ 65 h 487"/>
                <a:gd name="T84" fmla="*/ 124 w 779"/>
                <a:gd name="T85" fmla="*/ 81 h 487"/>
                <a:gd name="T86" fmla="*/ 93 w 779"/>
                <a:gd name="T87" fmla="*/ 90 h 487"/>
                <a:gd name="T88" fmla="*/ 0 w 779"/>
                <a:gd name="T89" fmla="*/ 93 h 487"/>
                <a:gd name="T90" fmla="*/ 0 w 779"/>
                <a:gd name="T91" fmla="*/ 375 h 48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487"/>
                <a:gd name="T140" fmla="*/ 779 w 779"/>
                <a:gd name="T141" fmla="*/ 487 h 487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487">
                  <a:moveTo>
                    <a:pt x="0" y="375"/>
                  </a:moveTo>
                  <a:lnTo>
                    <a:pt x="105" y="384"/>
                  </a:lnTo>
                  <a:lnTo>
                    <a:pt x="161" y="412"/>
                  </a:lnTo>
                  <a:lnTo>
                    <a:pt x="211" y="441"/>
                  </a:lnTo>
                  <a:lnTo>
                    <a:pt x="273" y="468"/>
                  </a:lnTo>
                  <a:lnTo>
                    <a:pt x="326" y="482"/>
                  </a:lnTo>
                  <a:lnTo>
                    <a:pt x="389" y="487"/>
                  </a:lnTo>
                  <a:lnTo>
                    <a:pt x="458" y="475"/>
                  </a:lnTo>
                  <a:lnTo>
                    <a:pt x="514" y="458"/>
                  </a:lnTo>
                  <a:lnTo>
                    <a:pt x="564" y="461"/>
                  </a:lnTo>
                  <a:lnTo>
                    <a:pt x="609" y="453"/>
                  </a:lnTo>
                  <a:lnTo>
                    <a:pt x="635" y="443"/>
                  </a:lnTo>
                  <a:lnTo>
                    <a:pt x="656" y="429"/>
                  </a:lnTo>
                  <a:lnTo>
                    <a:pt x="671" y="424"/>
                  </a:lnTo>
                  <a:lnTo>
                    <a:pt x="686" y="404"/>
                  </a:lnTo>
                  <a:lnTo>
                    <a:pt x="689" y="388"/>
                  </a:lnTo>
                  <a:lnTo>
                    <a:pt x="681" y="375"/>
                  </a:lnTo>
                  <a:lnTo>
                    <a:pt x="631" y="360"/>
                  </a:lnTo>
                  <a:lnTo>
                    <a:pt x="559" y="333"/>
                  </a:lnTo>
                  <a:lnTo>
                    <a:pt x="683" y="373"/>
                  </a:lnTo>
                  <a:lnTo>
                    <a:pt x="698" y="381"/>
                  </a:lnTo>
                  <a:lnTo>
                    <a:pt x="726" y="370"/>
                  </a:lnTo>
                  <a:lnTo>
                    <a:pt x="736" y="355"/>
                  </a:lnTo>
                  <a:lnTo>
                    <a:pt x="746" y="336"/>
                  </a:lnTo>
                  <a:lnTo>
                    <a:pt x="758" y="309"/>
                  </a:lnTo>
                  <a:lnTo>
                    <a:pt x="766" y="302"/>
                  </a:lnTo>
                  <a:lnTo>
                    <a:pt x="779" y="289"/>
                  </a:lnTo>
                  <a:lnTo>
                    <a:pt x="757" y="215"/>
                  </a:lnTo>
                  <a:lnTo>
                    <a:pt x="688" y="117"/>
                  </a:lnTo>
                  <a:lnTo>
                    <a:pt x="670" y="110"/>
                  </a:lnTo>
                  <a:lnTo>
                    <a:pt x="641" y="87"/>
                  </a:lnTo>
                  <a:lnTo>
                    <a:pt x="617" y="60"/>
                  </a:lnTo>
                  <a:lnTo>
                    <a:pt x="605" y="37"/>
                  </a:lnTo>
                  <a:lnTo>
                    <a:pt x="578" y="15"/>
                  </a:lnTo>
                  <a:lnTo>
                    <a:pt x="531" y="0"/>
                  </a:lnTo>
                  <a:lnTo>
                    <a:pt x="514" y="19"/>
                  </a:lnTo>
                  <a:lnTo>
                    <a:pt x="453" y="11"/>
                  </a:lnTo>
                  <a:lnTo>
                    <a:pt x="399" y="3"/>
                  </a:lnTo>
                  <a:lnTo>
                    <a:pt x="330" y="11"/>
                  </a:lnTo>
                  <a:lnTo>
                    <a:pt x="248" y="19"/>
                  </a:lnTo>
                  <a:lnTo>
                    <a:pt x="188" y="32"/>
                  </a:lnTo>
                  <a:lnTo>
                    <a:pt x="133" y="65"/>
                  </a:lnTo>
                  <a:lnTo>
                    <a:pt x="124" y="81"/>
                  </a:lnTo>
                  <a:lnTo>
                    <a:pt x="93" y="90"/>
                  </a:lnTo>
                  <a:lnTo>
                    <a:pt x="0" y="93"/>
                  </a:lnTo>
                  <a:lnTo>
                    <a:pt x="0" y="375"/>
                  </a:lnTo>
                  <a:close/>
                </a:path>
              </a:pathLst>
            </a:custGeom>
            <a:solidFill>
              <a:srgbClr val="FF9F9F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1300" name="Freeform 44"/>
            <p:cNvSpPr>
              <a:spLocks/>
            </p:cNvSpPr>
            <p:nvPr/>
          </p:nvSpPr>
          <p:spPr bwMode="auto">
            <a:xfrm rot="5389264">
              <a:off x="4320" y="3929"/>
              <a:ext cx="225" cy="146"/>
            </a:xfrm>
            <a:custGeom>
              <a:avLst/>
              <a:gdLst>
                <a:gd name="T0" fmla="*/ 0 w 468"/>
                <a:gd name="T1" fmla="*/ 0 h 239"/>
                <a:gd name="T2" fmla="*/ 5 w 468"/>
                <a:gd name="T3" fmla="*/ 12 h 239"/>
                <a:gd name="T4" fmla="*/ 10 w 468"/>
                <a:gd name="T5" fmla="*/ 18 h 239"/>
                <a:gd name="T6" fmla="*/ 12 w 468"/>
                <a:gd name="T7" fmla="*/ 20 h 2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68"/>
                <a:gd name="T13" fmla="*/ 0 h 239"/>
                <a:gd name="T14" fmla="*/ 468 w 468"/>
                <a:gd name="T15" fmla="*/ 239 h 2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68" h="239">
                  <a:moveTo>
                    <a:pt x="0" y="0"/>
                  </a:moveTo>
                  <a:lnTo>
                    <a:pt x="204" y="142"/>
                  </a:lnTo>
                  <a:lnTo>
                    <a:pt x="387" y="214"/>
                  </a:lnTo>
                  <a:lnTo>
                    <a:pt x="468" y="239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1301" name="Freeform 45"/>
            <p:cNvSpPr>
              <a:spLocks/>
            </p:cNvSpPr>
            <p:nvPr/>
          </p:nvSpPr>
          <p:spPr bwMode="auto">
            <a:xfrm rot="5389264">
              <a:off x="4249" y="3705"/>
              <a:ext cx="251" cy="341"/>
            </a:xfrm>
            <a:custGeom>
              <a:avLst/>
              <a:gdLst>
                <a:gd name="T0" fmla="*/ 0 w 522"/>
                <a:gd name="T1" fmla="*/ 0 h 558"/>
                <a:gd name="T2" fmla="*/ 8 w 522"/>
                <a:gd name="T3" fmla="*/ 13 h 558"/>
                <a:gd name="T4" fmla="*/ 9 w 522"/>
                <a:gd name="T5" fmla="*/ 18 h 558"/>
                <a:gd name="T6" fmla="*/ 12 w 522"/>
                <a:gd name="T7" fmla="*/ 26 h 558"/>
                <a:gd name="T8" fmla="*/ 12 w 522"/>
                <a:gd name="T9" fmla="*/ 34 h 558"/>
                <a:gd name="T10" fmla="*/ 13 w 522"/>
                <a:gd name="T11" fmla="*/ 40 h 558"/>
                <a:gd name="T12" fmla="*/ 13 w 522"/>
                <a:gd name="T13" fmla="*/ 48 h 5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22"/>
                <a:gd name="T22" fmla="*/ 0 h 558"/>
                <a:gd name="T23" fmla="*/ 522 w 522"/>
                <a:gd name="T24" fmla="*/ 558 h 5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22" h="558">
                  <a:moveTo>
                    <a:pt x="0" y="0"/>
                  </a:moveTo>
                  <a:lnTo>
                    <a:pt x="293" y="156"/>
                  </a:lnTo>
                  <a:lnTo>
                    <a:pt x="359" y="213"/>
                  </a:lnTo>
                  <a:lnTo>
                    <a:pt x="443" y="313"/>
                  </a:lnTo>
                  <a:lnTo>
                    <a:pt x="479" y="394"/>
                  </a:lnTo>
                  <a:lnTo>
                    <a:pt x="498" y="464"/>
                  </a:lnTo>
                  <a:lnTo>
                    <a:pt x="522" y="558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1302" name="Freeform 46"/>
            <p:cNvSpPr>
              <a:spLocks/>
            </p:cNvSpPr>
            <p:nvPr/>
          </p:nvSpPr>
          <p:spPr bwMode="auto">
            <a:xfrm rot="5389264">
              <a:off x="4485" y="3768"/>
              <a:ext cx="165" cy="331"/>
            </a:xfrm>
            <a:custGeom>
              <a:avLst/>
              <a:gdLst>
                <a:gd name="T0" fmla="*/ 9 w 343"/>
                <a:gd name="T1" fmla="*/ 10 h 541"/>
                <a:gd name="T2" fmla="*/ 9 w 343"/>
                <a:gd name="T3" fmla="*/ 7 h 541"/>
                <a:gd name="T4" fmla="*/ 8 w 343"/>
                <a:gd name="T5" fmla="*/ 4 h 541"/>
                <a:gd name="T6" fmla="*/ 7 w 343"/>
                <a:gd name="T7" fmla="*/ 1 h 541"/>
                <a:gd name="T8" fmla="*/ 6 w 343"/>
                <a:gd name="T9" fmla="*/ 0 h 541"/>
                <a:gd name="T10" fmla="*/ 6 w 343"/>
                <a:gd name="T11" fmla="*/ 1 h 541"/>
                <a:gd name="T12" fmla="*/ 5 w 343"/>
                <a:gd name="T13" fmla="*/ 1 h 541"/>
                <a:gd name="T14" fmla="*/ 4 w 343"/>
                <a:gd name="T15" fmla="*/ 2 h 541"/>
                <a:gd name="T16" fmla="*/ 3 w 343"/>
                <a:gd name="T17" fmla="*/ 12 h 541"/>
                <a:gd name="T18" fmla="*/ 2 w 343"/>
                <a:gd name="T19" fmla="*/ 22 h 541"/>
                <a:gd name="T20" fmla="*/ 1 w 343"/>
                <a:gd name="T21" fmla="*/ 30 h 541"/>
                <a:gd name="T22" fmla="*/ 0 w 343"/>
                <a:gd name="T23" fmla="*/ 38 h 541"/>
                <a:gd name="T24" fmla="*/ 0 w 343"/>
                <a:gd name="T25" fmla="*/ 43 h 541"/>
                <a:gd name="T26" fmla="*/ 1 w 343"/>
                <a:gd name="T27" fmla="*/ 45 h 541"/>
                <a:gd name="T28" fmla="*/ 1 w 343"/>
                <a:gd name="T29" fmla="*/ 46 h 541"/>
                <a:gd name="T30" fmla="*/ 2 w 343"/>
                <a:gd name="T31" fmla="*/ 46 h 541"/>
                <a:gd name="T32" fmla="*/ 3 w 343"/>
                <a:gd name="T33" fmla="*/ 45 h 541"/>
                <a:gd name="T34" fmla="*/ 4 w 343"/>
                <a:gd name="T35" fmla="*/ 40 h 541"/>
                <a:gd name="T36" fmla="*/ 4 w 343"/>
                <a:gd name="T37" fmla="*/ 34 h 541"/>
                <a:gd name="T38" fmla="*/ 5 w 343"/>
                <a:gd name="T39" fmla="*/ 30 h 541"/>
                <a:gd name="T40" fmla="*/ 6 w 343"/>
                <a:gd name="T41" fmla="*/ 24 h 541"/>
                <a:gd name="T42" fmla="*/ 7 w 343"/>
                <a:gd name="T43" fmla="*/ 20 h 541"/>
                <a:gd name="T44" fmla="*/ 8 w 343"/>
                <a:gd name="T45" fmla="*/ 13 h 541"/>
                <a:gd name="T46" fmla="*/ 9 w 343"/>
                <a:gd name="T47" fmla="*/ 10 h 54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43"/>
                <a:gd name="T73" fmla="*/ 0 h 541"/>
                <a:gd name="T74" fmla="*/ 343 w 343"/>
                <a:gd name="T75" fmla="*/ 541 h 54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43" h="541">
                  <a:moveTo>
                    <a:pt x="340" y="121"/>
                  </a:moveTo>
                  <a:lnTo>
                    <a:pt x="343" y="85"/>
                  </a:lnTo>
                  <a:lnTo>
                    <a:pt x="320" y="37"/>
                  </a:lnTo>
                  <a:lnTo>
                    <a:pt x="285" y="13"/>
                  </a:lnTo>
                  <a:lnTo>
                    <a:pt x="252" y="0"/>
                  </a:lnTo>
                  <a:lnTo>
                    <a:pt x="216" y="1"/>
                  </a:lnTo>
                  <a:lnTo>
                    <a:pt x="183" y="9"/>
                  </a:lnTo>
                  <a:lnTo>
                    <a:pt x="157" y="25"/>
                  </a:lnTo>
                  <a:lnTo>
                    <a:pt x="107" y="145"/>
                  </a:lnTo>
                  <a:lnTo>
                    <a:pt x="72" y="259"/>
                  </a:lnTo>
                  <a:lnTo>
                    <a:pt x="39" y="349"/>
                  </a:lnTo>
                  <a:lnTo>
                    <a:pt x="0" y="445"/>
                  </a:lnTo>
                  <a:lnTo>
                    <a:pt x="14" y="505"/>
                  </a:lnTo>
                  <a:lnTo>
                    <a:pt x="33" y="525"/>
                  </a:lnTo>
                  <a:lnTo>
                    <a:pt x="63" y="541"/>
                  </a:lnTo>
                  <a:lnTo>
                    <a:pt x="96" y="537"/>
                  </a:lnTo>
                  <a:lnTo>
                    <a:pt x="129" y="523"/>
                  </a:lnTo>
                  <a:lnTo>
                    <a:pt x="162" y="469"/>
                  </a:lnTo>
                  <a:lnTo>
                    <a:pt x="175" y="394"/>
                  </a:lnTo>
                  <a:lnTo>
                    <a:pt x="204" y="346"/>
                  </a:lnTo>
                  <a:lnTo>
                    <a:pt x="230" y="289"/>
                  </a:lnTo>
                  <a:lnTo>
                    <a:pt x="274" y="232"/>
                  </a:lnTo>
                  <a:lnTo>
                    <a:pt x="316" y="159"/>
                  </a:lnTo>
                  <a:lnTo>
                    <a:pt x="340" y="121"/>
                  </a:lnTo>
                  <a:close/>
                </a:path>
              </a:pathLst>
            </a:custGeom>
            <a:solidFill>
              <a:srgbClr val="FF9F9F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1303" name="Freeform 47"/>
            <p:cNvSpPr>
              <a:spLocks/>
            </p:cNvSpPr>
            <p:nvPr/>
          </p:nvSpPr>
          <p:spPr bwMode="auto">
            <a:xfrm rot="5389264">
              <a:off x="4432" y="3852"/>
              <a:ext cx="48" cy="78"/>
            </a:xfrm>
            <a:custGeom>
              <a:avLst/>
              <a:gdLst>
                <a:gd name="T0" fmla="*/ 0 w 99"/>
                <a:gd name="T1" fmla="*/ 1 h 129"/>
                <a:gd name="T2" fmla="*/ 1 w 99"/>
                <a:gd name="T3" fmla="*/ 0 h 129"/>
                <a:gd name="T4" fmla="*/ 2 w 99"/>
                <a:gd name="T5" fmla="*/ 1 h 129"/>
                <a:gd name="T6" fmla="*/ 2 w 99"/>
                <a:gd name="T7" fmla="*/ 1 h 129"/>
                <a:gd name="T8" fmla="*/ 2 w 99"/>
                <a:gd name="T9" fmla="*/ 5 h 129"/>
                <a:gd name="T10" fmla="*/ 2 w 99"/>
                <a:gd name="T11" fmla="*/ 8 h 129"/>
                <a:gd name="T12" fmla="*/ 2 w 99"/>
                <a:gd name="T13" fmla="*/ 10 h 129"/>
                <a:gd name="T14" fmla="*/ 1 w 99"/>
                <a:gd name="T15" fmla="*/ 10 h 129"/>
                <a:gd name="T16" fmla="*/ 0 w 99"/>
                <a:gd name="T17" fmla="*/ 10 h 129"/>
                <a:gd name="T18" fmla="*/ 0 w 99"/>
                <a:gd name="T19" fmla="*/ 9 h 129"/>
                <a:gd name="T20" fmla="*/ 0 w 99"/>
                <a:gd name="T21" fmla="*/ 7 h 129"/>
                <a:gd name="T22" fmla="*/ 0 w 99"/>
                <a:gd name="T23" fmla="*/ 1 h 12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9"/>
                <a:gd name="T37" fmla="*/ 0 h 129"/>
                <a:gd name="T38" fmla="*/ 99 w 99"/>
                <a:gd name="T39" fmla="*/ 129 h 12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9" h="129">
                  <a:moveTo>
                    <a:pt x="14" y="16"/>
                  </a:moveTo>
                  <a:lnTo>
                    <a:pt x="33" y="0"/>
                  </a:lnTo>
                  <a:lnTo>
                    <a:pt x="67" y="4"/>
                  </a:lnTo>
                  <a:lnTo>
                    <a:pt x="99" y="19"/>
                  </a:lnTo>
                  <a:lnTo>
                    <a:pt x="99" y="67"/>
                  </a:lnTo>
                  <a:lnTo>
                    <a:pt x="94" y="93"/>
                  </a:lnTo>
                  <a:lnTo>
                    <a:pt x="80" y="121"/>
                  </a:lnTo>
                  <a:lnTo>
                    <a:pt x="47" y="129"/>
                  </a:lnTo>
                  <a:lnTo>
                    <a:pt x="30" y="127"/>
                  </a:lnTo>
                  <a:lnTo>
                    <a:pt x="11" y="108"/>
                  </a:lnTo>
                  <a:lnTo>
                    <a:pt x="0" y="85"/>
                  </a:lnTo>
                  <a:lnTo>
                    <a:pt x="14" y="16"/>
                  </a:lnTo>
                  <a:close/>
                </a:path>
              </a:pathLst>
            </a:custGeom>
            <a:solidFill>
              <a:srgbClr val="FFBFBF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1304" name="Freeform 48"/>
            <p:cNvSpPr>
              <a:spLocks/>
            </p:cNvSpPr>
            <p:nvPr/>
          </p:nvSpPr>
          <p:spPr bwMode="auto">
            <a:xfrm rot="5389264">
              <a:off x="4435" y="4033"/>
              <a:ext cx="93" cy="14"/>
            </a:xfrm>
            <a:custGeom>
              <a:avLst/>
              <a:gdLst>
                <a:gd name="T0" fmla="*/ 5 w 192"/>
                <a:gd name="T1" fmla="*/ 1 h 24"/>
                <a:gd name="T2" fmla="*/ 3 w 192"/>
                <a:gd name="T3" fmla="*/ 1 h 24"/>
                <a:gd name="T4" fmla="*/ 2 w 192"/>
                <a:gd name="T5" fmla="*/ 2 h 24"/>
                <a:gd name="T6" fmla="*/ 0 w 192"/>
                <a:gd name="T7" fmla="*/ 1 h 24"/>
                <a:gd name="T8" fmla="*/ 0 w 192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24"/>
                <a:gd name="T17" fmla="*/ 192 w 192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24">
                  <a:moveTo>
                    <a:pt x="192" y="12"/>
                  </a:moveTo>
                  <a:lnTo>
                    <a:pt x="135" y="21"/>
                  </a:lnTo>
                  <a:lnTo>
                    <a:pt x="90" y="24"/>
                  </a:lnTo>
                  <a:lnTo>
                    <a:pt x="30" y="12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1305" name="Freeform 49"/>
            <p:cNvSpPr>
              <a:spLocks/>
            </p:cNvSpPr>
            <p:nvPr/>
          </p:nvSpPr>
          <p:spPr bwMode="auto">
            <a:xfrm rot="5389264">
              <a:off x="4044" y="3749"/>
              <a:ext cx="75" cy="7"/>
            </a:xfrm>
            <a:custGeom>
              <a:avLst/>
              <a:gdLst>
                <a:gd name="T0" fmla="*/ 0 w 157"/>
                <a:gd name="T1" fmla="*/ 0 h 12"/>
                <a:gd name="T2" fmla="*/ 1 w 157"/>
                <a:gd name="T3" fmla="*/ 1 h 12"/>
                <a:gd name="T4" fmla="*/ 3 w 157"/>
                <a:gd name="T5" fmla="*/ 1 h 12"/>
                <a:gd name="T6" fmla="*/ 4 w 157"/>
                <a:gd name="T7" fmla="*/ 1 h 1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7"/>
                <a:gd name="T13" fmla="*/ 0 h 12"/>
                <a:gd name="T14" fmla="*/ 157 w 157"/>
                <a:gd name="T15" fmla="*/ 12 h 1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7" h="12">
                  <a:moveTo>
                    <a:pt x="0" y="0"/>
                  </a:moveTo>
                  <a:lnTo>
                    <a:pt x="61" y="12"/>
                  </a:lnTo>
                  <a:lnTo>
                    <a:pt x="127" y="12"/>
                  </a:lnTo>
                  <a:lnTo>
                    <a:pt x="157" y="6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1306" name="Freeform 50"/>
            <p:cNvSpPr>
              <a:spLocks/>
            </p:cNvSpPr>
            <p:nvPr/>
          </p:nvSpPr>
          <p:spPr bwMode="auto">
            <a:xfrm rot="5389264">
              <a:off x="4449" y="3873"/>
              <a:ext cx="155" cy="266"/>
            </a:xfrm>
            <a:custGeom>
              <a:avLst/>
              <a:gdLst>
                <a:gd name="T0" fmla="*/ 8 w 322"/>
                <a:gd name="T1" fmla="*/ 7 h 435"/>
                <a:gd name="T2" fmla="*/ 8 w 322"/>
                <a:gd name="T3" fmla="*/ 12 h 435"/>
                <a:gd name="T4" fmla="*/ 7 w 322"/>
                <a:gd name="T5" fmla="*/ 16 h 435"/>
                <a:gd name="T6" fmla="*/ 6 w 322"/>
                <a:gd name="T7" fmla="*/ 20 h 435"/>
                <a:gd name="T8" fmla="*/ 5 w 322"/>
                <a:gd name="T9" fmla="*/ 21 h 435"/>
                <a:gd name="T10" fmla="*/ 5 w 322"/>
                <a:gd name="T11" fmla="*/ 21 h 435"/>
                <a:gd name="T12" fmla="*/ 4 w 322"/>
                <a:gd name="T13" fmla="*/ 26 h 435"/>
                <a:gd name="T14" fmla="*/ 4 w 322"/>
                <a:gd name="T15" fmla="*/ 31 h 435"/>
                <a:gd name="T16" fmla="*/ 3 w 322"/>
                <a:gd name="T17" fmla="*/ 35 h 435"/>
                <a:gd name="T18" fmla="*/ 2 w 322"/>
                <a:gd name="T19" fmla="*/ 37 h 435"/>
                <a:gd name="T20" fmla="*/ 1 w 322"/>
                <a:gd name="T21" fmla="*/ 37 h 435"/>
                <a:gd name="T22" fmla="*/ 0 w 322"/>
                <a:gd name="T23" fmla="*/ 36 h 435"/>
                <a:gd name="T24" fmla="*/ 0 w 322"/>
                <a:gd name="T25" fmla="*/ 33 h 435"/>
                <a:gd name="T26" fmla="*/ 0 w 322"/>
                <a:gd name="T27" fmla="*/ 29 h 435"/>
                <a:gd name="T28" fmla="*/ 0 w 322"/>
                <a:gd name="T29" fmla="*/ 24 h 435"/>
                <a:gd name="T30" fmla="*/ 1 w 322"/>
                <a:gd name="T31" fmla="*/ 19 h 435"/>
                <a:gd name="T32" fmla="*/ 2 w 322"/>
                <a:gd name="T33" fmla="*/ 15 h 435"/>
                <a:gd name="T34" fmla="*/ 3 w 322"/>
                <a:gd name="T35" fmla="*/ 6 h 435"/>
                <a:gd name="T36" fmla="*/ 5 w 322"/>
                <a:gd name="T37" fmla="*/ 1 h 435"/>
                <a:gd name="T38" fmla="*/ 6 w 322"/>
                <a:gd name="T39" fmla="*/ 0 h 435"/>
                <a:gd name="T40" fmla="*/ 7 w 322"/>
                <a:gd name="T41" fmla="*/ 1 h 435"/>
                <a:gd name="T42" fmla="*/ 7 w 322"/>
                <a:gd name="T43" fmla="*/ 2 h 435"/>
                <a:gd name="T44" fmla="*/ 8 w 322"/>
                <a:gd name="T45" fmla="*/ 4 h 435"/>
                <a:gd name="T46" fmla="*/ 8 w 322"/>
                <a:gd name="T47" fmla="*/ 7 h 43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22"/>
                <a:gd name="T73" fmla="*/ 0 h 435"/>
                <a:gd name="T74" fmla="*/ 322 w 322"/>
                <a:gd name="T75" fmla="*/ 435 h 43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22" h="435">
                  <a:moveTo>
                    <a:pt x="322" y="84"/>
                  </a:moveTo>
                  <a:lnTo>
                    <a:pt x="315" y="138"/>
                  </a:lnTo>
                  <a:lnTo>
                    <a:pt x="288" y="186"/>
                  </a:lnTo>
                  <a:lnTo>
                    <a:pt x="240" y="231"/>
                  </a:lnTo>
                  <a:lnTo>
                    <a:pt x="208" y="242"/>
                  </a:lnTo>
                  <a:lnTo>
                    <a:pt x="182" y="255"/>
                  </a:lnTo>
                  <a:lnTo>
                    <a:pt x="166" y="299"/>
                  </a:lnTo>
                  <a:lnTo>
                    <a:pt x="142" y="360"/>
                  </a:lnTo>
                  <a:lnTo>
                    <a:pt x="115" y="417"/>
                  </a:lnTo>
                  <a:lnTo>
                    <a:pt x="84" y="435"/>
                  </a:lnTo>
                  <a:lnTo>
                    <a:pt x="40" y="435"/>
                  </a:lnTo>
                  <a:lnTo>
                    <a:pt x="12" y="422"/>
                  </a:lnTo>
                  <a:lnTo>
                    <a:pt x="0" y="387"/>
                  </a:lnTo>
                  <a:lnTo>
                    <a:pt x="3" y="348"/>
                  </a:lnTo>
                  <a:lnTo>
                    <a:pt x="17" y="276"/>
                  </a:lnTo>
                  <a:lnTo>
                    <a:pt x="45" y="218"/>
                  </a:lnTo>
                  <a:lnTo>
                    <a:pt x="78" y="168"/>
                  </a:lnTo>
                  <a:lnTo>
                    <a:pt x="139" y="60"/>
                  </a:lnTo>
                  <a:lnTo>
                    <a:pt x="180" y="12"/>
                  </a:lnTo>
                  <a:lnTo>
                    <a:pt x="234" y="0"/>
                  </a:lnTo>
                  <a:lnTo>
                    <a:pt x="265" y="8"/>
                  </a:lnTo>
                  <a:lnTo>
                    <a:pt x="288" y="24"/>
                  </a:lnTo>
                  <a:lnTo>
                    <a:pt x="310" y="53"/>
                  </a:lnTo>
                  <a:lnTo>
                    <a:pt x="322" y="84"/>
                  </a:lnTo>
                  <a:close/>
                </a:path>
              </a:pathLst>
            </a:custGeom>
            <a:solidFill>
              <a:srgbClr val="FF9F9F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1307" name="Freeform 51"/>
            <p:cNvSpPr>
              <a:spLocks/>
            </p:cNvSpPr>
            <p:nvPr/>
          </p:nvSpPr>
          <p:spPr bwMode="auto">
            <a:xfrm rot="5389264">
              <a:off x="4410" y="3925"/>
              <a:ext cx="41" cy="61"/>
            </a:xfrm>
            <a:custGeom>
              <a:avLst/>
              <a:gdLst>
                <a:gd name="T0" fmla="*/ 0 w 85"/>
                <a:gd name="T1" fmla="*/ 0 h 99"/>
                <a:gd name="T2" fmla="*/ 1 w 85"/>
                <a:gd name="T3" fmla="*/ 0 h 99"/>
                <a:gd name="T4" fmla="*/ 2 w 85"/>
                <a:gd name="T5" fmla="*/ 1 h 99"/>
                <a:gd name="T6" fmla="*/ 2 w 85"/>
                <a:gd name="T7" fmla="*/ 4 h 99"/>
                <a:gd name="T8" fmla="*/ 2 w 85"/>
                <a:gd name="T9" fmla="*/ 7 h 99"/>
                <a:gd name="T10" fmla="*/ 1 w 85"/>
                <a:gd name="T11" fmla="*/ 9 h 99"/>
                <a:gd name="T12" fmla="*/ 0 w 85"/>
                <a:gd name="T13" fmla="*/ 8 h 99"/>
                <a:gd name="T14" fmla="*/ 0 w 85"/>
                <a:gd name="T15" fmla="*/ 6 h 99"/>
                <a:gd name="T16" fmla="*/ 0 w 85"/>
                <a:gd name="T17" fmla="*/ 4 h 99"/>
                <a:gd name="T18" fmla="*/ 0 w 85"/>
                <a:gd name="T19" fmla="*/ 1 h 99"/>
                <a:gd name="T20" fmla="*/ 0 w 85"/>
                <a:gd name="T21" fmla="*/ 0 h 9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5"/>
                <a:gd name="T34" fmla="*/ 0 h 99"/>
                <a:gd name="T35" fmla="*/ 85 w 85"/>
                <a:gd name="T36" fmla="*/ 99 h 9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5" h="99">
                  <a:moveTo>
                    <a:pt x="15" y="0"/>
                  </a:moveTo>
                  <a:lnTo>
                    <a:pt x="49" y="0"/>
                  </a:lnTo>
                  <a:lnTo>
                    <a:pt x="83" y="12"/>
                  </a:lnTo>
                  <a:lnTo>
                    <a:pt x="85" y="51"/>
                  </a:lnTo>
                  <a:lnTo>
                    <a:pt x="75" y="80"/>
                  </a:lnTo>
                  <a:lnTo>
                    <a:pt x="42" y="99"/>
                  </a:lnTo>
                  <a:lnTo>
                    <a:pt x="18" y="89"/>
                  </a:lnTo>
                  <a:lnTo>
                    <a:pt x="9" y="72"/>
                  </a:lnTo>
                  <a:lnTo>
                    <a:pt x="0" y="47"/>
                  </a:lnTo>
                  <a:lnTo>
                    <a:pt x="3" y="14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BFBF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1308" name="Freeform 52"/>
            <p:cNvSpPr>
              <a:spLocks/>
            </p:cNvSpPr>
            <p:nvPr/>
          </p:nvSpPr>
          <p:spPr bwMode="auto">
            <a:xfrm rot="5389264">
              <a:off x="4526" y="3699"/>
              <a:ext cx="133" cy="332"/>
            </a:xfrm>
            <a:custGeom>
              <a:avLst/>
              <a:gdLst>
                <a:gd name="T0" fmla="*/ 7 w 276"/>
                <a:gd name="T1" fmla="*/ 7 h 543"/>
                <a:gd name="T2" fmla="*/ 7 w 276"/>
                <a:gd name="T3" fmla="*/ 4 h 543"/>
                <a:gd name="T4" fmla="*/ 6 w 276"/>
                <a:gd name="T5" fmla="*/ 1 h 543"/>
                <a:gd name="T6" fmla="*/ 6 w 276"/>
                <a:gd name="T7" fmla="*/ 1 h 543"/>
                <a:gd name="T8" fmla="*/ 4 w 276"/>
                <a:gd name="T9" fmla="*/ 0 h 543"/>
                <a:gd name="T10" fmla="*/ 3 w 276"/>
                <a:gd name="T11" fmla="*/ 1 h 543"/>
                <a:gd name="T12" fmla="*/ 2 w 276"/>
                <a:gd name="T13" fmla="*/ 4 h 543"/>
                <a:gd name="T14" fmla="*/ 1 w 276"/>
                <a:gd name="T15" fmla="*/ 9 h 543"/>
                <a:gd name="T16" fmla="*/ 0 w 276"/>
                <a:gd name="T17" fmla="*/ 21 h 543"/>
                <a:gd name="T18" fmla="*/ 0 w 276"/>
                <a:gd name="T19" fmla="*/ 29 h 543"/>
                <a:gd name="T20" fmla="*/ 0 w 276"/>
                <a:gd name="T21" fmla="*/ 38 h 543"/>
                <a:gd name="T22" fmla="*/ 0 w 276"/>
                <a:gd name="T23" fmla="*/ 42 h 543"/>
                <a:gd name="T24" fmla="*/ 0 w 276"/>
                <a:gd name="T25" fmla="*/ 45 h 543"/>
                <a:gd name="T26" fmla="*/ 2 w 276"/>
                <a:gd name="T27" fmla="*/ 46 h 543"/>
                <a:gd name="T28" fmla="*/ 3 w 276"/>
                <a:gd name="T29" fmla="*/ 45 h 543"/>
                <a:gd name="T30" fmla="*/ 4 w 276"/>
                <a:gd name="T31" fmla="*/ 40 h 543"/>
                <a:gd name="T32" fmla="*/ 4 w 276"/>
                <a:gd name="T33" fmla="*/ 32 h 543"/>
                <a:gd name="T34" fmla="*/ 5 w 276"/>
                <a:gd name="T35" fmla="*/ 26 h 543"/>
                <a:gd name="T36" fmla="*/ 6 w 276"/>
                <a:gd name="T37" fmla="*/ 19 h 543"/>
                <a:gd name="T38" fmla="*/ 7 w 276"/>
                <a:gd name="T39" fmla="*/ 12 h 543"/>
                <a:gd name="T40" fmla="*/ 7 w 276"/>
                <a:gd name="T41" fmla="*/ 7 h 54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76"/>
                <a:gd name="T64" fmla="*/ 0 h 543"/>
                <a:gd name="T65" fmla="*/ 276 w 276"/>
                <a:gd name="T66" fmla="*/ 543 h 54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76" h="543">
                  <a:moveTo>
                    <a:pt x="276" y="78"/>
                  </a:moveTo>
                  <a:lnTo>
                    <a:pt x="264" y="41"/>
                  </a:lnTo>
                  <a:lnTo>
                    <a:pt x="244" y="15"/>
                  </a:lnTo>
                  <a:lnTo>
                    <a:pt x="213" y="6"/>
                  </a:lnTo>
                  <a:lnTo>
                    <a:pt x="174" y="0"/>
                  </a:lnTo>
                  <a:lnTo>
                    <a:pt x="120" y="18"/>
                  </a:lnTo>
                  <a:lnTo>
                    <a:pt x="80" y="42"/>
                  </a:lnTo>
                  <a:lnTo>
                    <a:pt x="46" y="102"/>
                  </a:lnTo>
                  <a:lnTo>
                    <a:pt x="26" y="240"/>
                  </a:lnTo>
                  <a:lnTo>
                    <a:pt x="3" y="342"/>
                  </a:lnTo>
                  <a:lnTo>
                    <a:pt x="0" y="444"/>
                  </a:lnTo>
                  <a:lnTo>
                    <a:pt x="7" y="492"/>
                  </a:lnTo>
                  <a:lnTo>
                    <a:pt x="29" y="528"/>
                  </a:lnTo>
                  <a:lnTo>
                    <a:pt x="79" y="543"/>
                  </a:lnTo>
                  <a:lnTo>
                    <a:pt x="126" y="522"/>
                  </a:lnTo>
                  <a:lnTo>
                    <a:pt x="151" y="468"/>
                  </a:lnTo>
                  <a:lnTo>
                    <a:pt x="168" y="378"/>
                  </a:lnTo>
                  <a:lnTo>
                    <a:pt x="192" y="296"/>
                  </a:lnTo>
                  <a:lnTo>
                    <a:pt x="232" y="219"/>
                  </a:lnTo>
                  <a:lnTo>
                    <a:pt x="261" y="134"/>
                  </a:lnTo>
                  <a:lnTo>
                    <a:pt x="276" y="78"/>
                  </a:lnTo>
                  <a:close/>
                </a:path>
              </a:pathLst>
            </a:custGeom>
            <a:solidFill>
              <a:srgbClr val="FF9F9F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1309" name="Freeform 53"/>
            <p:cNvSpPr>
              <a:spLocks/>
            </p:cNvSpPr>
            <p:nvPr/>
          </p:nvSpPr>
          <p:spPr bwMode="auto">
            <a:xfrm rot="5389264">
              <a:off x="4455" y="3794"/>
              <a:ext cx="56" cy="80"/>
            </a:xfrm>
            <a:custGeom>
              <a:avLst/>
              <a:gdLst>
                <a:gd name="T0" fmla="*/ 3 w 115"/>
                <a:gd name="T1" fmla="*/ 2 h 132"/>
                <a:gd name="T2" fmla="*/ 3 w 115"/>
                <a:gd name="T3" fmla="*/ 5 h 132"/>
                <a:gd name="T4" fmla="*/ 2 w 115"/>
                <a:gd name="T5" fmla="*/ 10 h 132"/>
                <a:gd name="T6" fmla="*/ 2 w 115"/>
                <a:gd name="T7" fmla="*/ 11 h 132"/>
                <a:gd name="T8" fmla="*/ 0 w 115"/>
                <a:gd name="T9" fmla="*/ 10 h 132"/>
                <a:gd name="T10" fmla="*/ 0 w 115"/>
                <a:gd name="T11" fmla="*/ 8 h 132"/>
                <a:gd name="T12" fmla="*/ 0 w 115"/>
                <a:gd name="T13" fmla="*/ 6 h 132"/>
                <a:gd name="T14" fmla="*/ 0 w 115"/>
                <a:gd name="T15" fmla="*/ 3 h 132"/>
                <a:gd name="T16" fmla="*/ 0 w 115"/>
                <a:gd name="T17" fmla="*/ 1 h 132"/>
                <a:gd name="T18" fmla="*/ 2 w 115"/>
                <a:gd name="T19" fmla="*/ 0 h 132"/>
                <a:gd name="T20" fmla="*/ 3 w 115"/>
                <a:gd name="T21" fmla="*/ 2 h 13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5"/>
                <a:gd name="T34" fmla="*/ 0 h 132"/>
                <a:gd name="T35" fmla="*/ 115 w 115"/>
                <a:gd name="T36" fmla="*/ 132 h 13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5" h="132">
                  <a:moveTo>
                    <a:pt x="114" y="21"/>
                  </a:moveTo>
                  <a:lnTo>
                    <a:pt x="115" y="70"/>
                  </a:lnTo>
                  <a:lnTo>
                    <a:pt x="98" y="119"/>
                  </a:lnTo>
                  <a:lnTo>
                    <a:pt x="68" y="132"/>
                  </a:lnTo>
                  <a:lnTo>
                    <a:pt x="23" y="119"/>
                  </a:lnTo>
                  <a:lnTo>
                    <a:pt x="9" y="97"/>
                  </a:lnTo>
                  <a:lnTo>
                    <a:pt x="2" y="71"/>
                  </a:lnTo>
                  <a:lnTo>
                    <a:pt x="0" y="34"/>
                  </a:lnTo>
                  <a:lnTo>
                    <a:pt x="19" y="9"/>
                  </a:lnTo>
                  <a:lnTo>
                    <a:pt x="80" y="0"/>
                  </a:lnTo>
                  <a:lnTo>
                    <a:pt x="114" y="21"/>
                  </a:lnTo>
                  <a:close/>
                </a:path>
              </a:pathLst>
            </a:custGeom>
            <a:solidFill>
              <a:srgbClr val="FFBFBF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grpSp>
          <p:nvGrpSpPr>
            <p:cNvPr id="11310" name="Group 54"/>
            <p:cNvGrpSpPr>
              <a:grpSpLocks/>
            </p:cNvGrpSpPr>
            <p:nvPr/>
          </p:nvGrpSpPr>
          <p:grpSpPr bwMode="auto">
            <a:xfrm rot="-3060854">
              <a:off x="4045" y="3469"/>
              <a:ext cx="499" cy="242"/>
              <a:chOff x="4236" y="3599"/>
              <a:chExt cx="499" cy="242"/>
            </a:xfrm>
          </p:grpSpPr>
          <p:sp>
            <p:nvSpPr>
              <p:cNvPr id="11312" name="Freeform 55"/>
              <p:cNvSpPr>
                <a:spLocks/>
              </p:cNvSpPr>
              <p:nvPr/>
            </p:nvSpPr>
            <p:spPr bwMode="auto">
              <a:xfrm rot="5389264">
                <a:off x="4365" y="3470"/>
                <a:ext cx="242" cy="499"/>
              </a:xfrm>
              <a:custGeom>
                <a:avLst/>
                <a:gdLst>
                  <a:gd name="T0" fmla="*/ 6 w 502"/>
                  <a:gd name="T1" fmla="*/ 9 h 817"/>
                  <a:gd name="T2" fmla="*/ 7 w 502"/>
                  <a:gd name="T3" fmla="*/ 7 h 817"/>
                  <a:gd name="T4" fmla="*/ 9 w 502"/>
                  <a:gd name="T5" fmla="*/ 4 h 817"/>
                  <a:gd name="T6" fmla="*/ 10 w 502"/>
                  <a:gd name="T7" fmla="*/ 1 h 817"/>
                  <a:gd name="T8" fmla="*/ 12 w 502"/>
                  <a:gd name="T9" fmla="*/ 0 h 817"/>
                  <a:gd name="T10" fmla="*/ 13 w 502"/>
                  <a:gd name="T11" fmla="*/ 1 h 817"/>
                  <a:gd name="T12" fmla="*/ 13 w 502"/>
                  <a:gd name="T13" fmla="*/ 2 h 817"/>
                  <a:gd name="T14" fmla="*/ 13 w 502"/>
                  <a:gd name="T15" fmla="*/ 5 h 817"/>
                  <a:gd name="T16" fmla="*/ 13 w 502"/>
                  <a:gd name="T17" fmla="*/ 9 h 817"/>
                  <a:gd name="T18" fmla="*/ 13 w 502"/>
                  <a:gd name="T19" fmla="*/ 12 h 817"/>
                  <a:gd name="T20" fmla="*/ 12 w 502"/>
                  <a:gd name="T21" fmla="*/ 15 h 817"/>
                  <a:gd name="T22" fmla="*/ 10 w 502"/>
                  <a:gd name="T23" fmla="*/ 21 h 817"/>
                  <a:gd name="T24" fmla="*/ 9 w 502"/>
                  <a:gd name="T25" fmla="*/ 23 h 817"/>
                  <a:gd name="T26" fmla="*/ 8 w 502"/>
                  <a:gd name="T27" fmla="*/ 24 h 817"/>
                  <a:gd name="T28" fmla="*/ 8 w 502"/>
                  <a:gd name="T29" fmla="*/ 30 h 817"/>
                  <a:gd name="T30" fmla="*/ 9 w 502"/>
                  <a:gd name="T31" fmla="*/ 35 h 817"/>
                  <a:gd name="T32" fmla="*/ 8 w 502"/>
                  <a:gd name="T33" fmla="*/ 43 h 817"/>
                  <a:gd name="T34" fmla="*/ 8 w 502"/>
                  <a:gd name="T35" fmla="*/ 48 h 817"/>
                  <a:gd name="T36" fmla="*/ 8 w 502"/>
                  <a:gd name="T37" fmla="*/ 52 h 817"/>
                  <a:gd name="T38" fmla="*/ 7 w 502"/>
                  <a:gd name="T39" fmla="*/ 57 h 817"/>
                  <a:gd name="T40" fmla="*/ 6 w 502"/>
                  <a:gd name="T41" fmla="*/ 60 h 817"/>
                  <a:gd name="T42" fmla="*/ 5 w 502"/>
                  <a:gd name="T43" fmla="*/ 64 h 817"/>
                  <a:gd name="T44" fmla="*/ 4 w 502"/>
                  <a:gd name="T45" fmla="*/ 67 h 817"/>
                  <a:gd name="T46" fmla="*/ 3 w 502"/>
                  <a:gd name="T47" fmla="*/ 68 h 817"/>
                  <a:gd name="T48" fmla="*/ 2 w 502"/>
                  <a:gd name="T49" fmla="*/ 70 h 817"/>
                  <a:gd name="T50" fmla="*/ 1 w 502"/>
                  <a:gd name="T51" fmla="*/ 64 h 817"/>
                  <a:gd name="T52" fmla="*/ 1 w 502"/>
                  <a:gd name="T53" fmla="*/ 58 h 817"/>
                  <a:gd name="T54" fmla="*/ 0 w 502"/>
                  <a:gd name="T55" fmla="*/ 49 h 817"/>
                  <a:gd name="T56" fmla="*/ 0 w 502"/>
                  <a:gd name="T57" fmla="*/ 46 h 817"/>
                  <a:gd name="T58" fmla="*/ 0 w 502"/>
                  <a:gd name="T59" fmla="*/ 39 h 817"/>
                  <a:gd name="T60" fmla="*/ 1 w 502"/>
                  <a:gd name="T61" fmla="*/ 29 h 817"/>
                  <a:gd name="T62" fmla="*/ 2 w 502"/>
                  <a:gd name="T63" fmla="*/ 18 h 817"/>
                  <a:gd name="T64" fmla="*/ 3 w 502"/>
                  <a:gd name="T65" fmla="*/ 12 h 817"/>
                  <a:gd name="T66" fmla="*/ 4 w 502"/>
                  <a:gd name="T67" fmla="*/ 10 h 817"/>
                  <a:gd name="T68" fmla="*/ 6 w 502"/>
                  <a:gd name="T69" fmla="*/ 9 h 81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502"/>
                  <a:gd name="T106" fmla="*/ 0 h 817"/>
                  <a:gd name="T107" fmla="*/ 502 w 502"/>
                  <a:gd name="T108" fmla="*/ 817 h 817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502" h="817">
                    <a:moveTo>
                      <a:pt x="210" y="102"/>
                    </a:moveTo>
                    <a:lnTo>
                      <a:pt x="283" y="84"/>
                    </a:lnTo>
                    <a:lnTo>
                      <a:pt x="331" y="54"/>
                    </a:lnTo>
                    <a:lnTo>
                      <a:pt x="391" y="18"/>
                    </a:lnTo>
                    <a:lnTo>
                      <a:pt x="457" y="0"/>
                    </a:lnTo>
                    <a:lnTo>
                      <a:pt x="481" y="9"/>
                    </a:lnTo>
                    <a:lnTo>
                      <a:pt x="499" y="29"/>
                    </a:lnTo>
                    <a:lnTo>
                      <a:pt x="502" y="62"/>
                    </a:lnTo>
                    <a:lnTo>
                      <a:pt x="493" y="102"/>
                    </a:lnTo>
                    <a:lnTo>
                      <a:pt x="484" y="137"/>
                    </a:lnTo>
                    <a:lnTo>
                      <a:pt x="457" y="180"/>
                    </a:lnTo>
                    <a:lnTo>
                      <a:pt x="394" y="240"/>
                    </a:lnTo>
                    <a:lnTo>
                      <a:pt x="349" y="270"/>
                    </a:lnTo>
                    <a:lnTo>
                      <a:pt x="313" y="288"/>
                    </a:lnTo>
                    <a:lnTo>
                      <a:pt x="319" y="354"/>
                    </a:lnTo>
                    <a:lnTo>
                      <a:pt x="325" y="414"/>
                    </a:lnTo>
                    <a:lnTo>
                      <a:pt x="319" y="504"/>
                    </a:lnTo>
                    <a:lnTo>
                      <a:pt x="307" y="558"/>
                    </a:lnTo>
                    <a:lnTo>
                      <a:pt x="301" y="612"/>
                    </a:lnTo>
                    <a:lnTo>
                      <a:pt x="274" y="668"/>
                    </a:lnTo>
                    <a:lnTo>
                      <a:pt x="249" y="708"/>
                    </a:lnTo>
                    <a:lnTo>
                      <a:pt x="204" y="746"/>
                    </a:lnTo>
                    <a:lnTo>
                      <a:pt x="162" y="781"/>
                    </a:lnTo>
                    <a:lnTo>
                      <a:pt x="117" y="804"/>
                    </a:lnTo>
                    <a:lnTo>
                      <a:pt x="84" y="817"/>
                    </a:lnTo>
                    <a:lnTo>
                      <a:pt x="54" y="751"/>
                    </a:lnTo>
                    <a:lnTo>
                      <a:pt x="36" y="684"/>
                    </a:lnTo>
                    <a:lnTo>
                      <a:pt x="6" y="582"/>
                    </a:lnTo>
                    <a:lnTo>
                      <a:pt x="0" y="534"/>
                    </a:lnTo>
                    <a:lnTo>
                      <a:pt x="24" y="456"/>
                    </a:lnTo>
                    <a:lnTo>
                      <a:pt x="48" y="348"/>
                    </a:lnTo>
                    <a:lnTo>
                      <a:pt x="78" y="210"/>
                    </a:lnTo>
                    <a:lnTo>
                      <a:pt x="108" y="144"/>
                    </a:lnTo>
                    <a:lnTo>
                      <a:pt x="162" y="114"/>
                    </a:lnTo>
                    <a:lnTo>
                      <a:pt x="210" y="102"/>
                    </a:lnTo>
                    <a:close/>
                  </a:path>
                </a:pathLst>
              </a:custGeom>
              <a:solidFill>
                <a:srgbClr val="FF9F9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1313" name="Freeform 56"/>
              <p:cNvSpPr>
                <a:spLocks/>
              </p:cNvSpPr>
              <p:nvPr/>
            </p:nvSpPr>
            <p:spPr bwMode="auto">
              <a:xfrm rot="5389264">
                <a:off x="4650" y="3747"/>
                <a:ext cx="88" cy="79"/>
              </a:xfrm>
              <a:custGeom>
                <a:avLst/>
                <a:gdLst>
                  <a:gd name="T0" fmla="*/ 0 w 183"/>
                  <a:gd name="T1" fmla="*/ 6 h 129"/>
                  <a:gd name="T2" fmla="*/ 0 w 183"/>
                  <a:gd name="T3" fmla="*/ 10 h 129"/>
                  <a:gd name="T4" fmla="*/ 1 w 183"/>
                  <a:gd name="T5" fmla="*/ 11 h 129"/>
                  <a:gd name="T6" fmla="*/ 3 w 183"/>
                  <a:gd name="T7" fmla="*/ 10 h 129"/>
                  <a:gd name="T8" fmla="*/ 4 w 183"/>
                  <a:gd name="T9" fmla="*/ 8 h 129"/>
                  <a:gd name="T10" fmla="*/ 5 w 183"/>
                  <a:gd name="T11" fmla="*/ 6 h 129"/>
                  <a:gd name="T12" fmla="*/ 5 w 183"/>
                  <a:gd name="T13" fmla="*/ 2 h 129"/>
                  <a:gd name="T14" fmla="*/ 4 w 183"/>
                  <a:gd name="T15" fmla="*/ 0 h 129"/>
                  <a:gd name="T16" fmla="*/ 3 w 183"/>
                  <a:gd name="T17" fmla="*/ 1 h 129"/>
                  <a:gd name="T18" fmla="*/ 2 w 183"/>
                  <a:gd name="T19" fmla="*/ 1 h 129"/>
                  <a:gd name="T20" fmla="*/ 1 w 183"/>
                  <a:gd name="T21" fmla="*/ 3 h 129"/>
                  <a:gd name="T22" fmla="*/ 0 w 183"/>
                  <a:gd name="T23" fmla="*/ 6 h 12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83"/>
                  <a:gd name="T37" fmla="*/ 0 h 129"/>
                  <a:gd name="T38" fmla="*/ 183 w 183"/>
                  <a:gd name="T39" fmla="*/ 129 h 12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83" h="129">
                    <a:moveTo>
                      <a:pt x="0" y="72"/>
                    </a:moveTo>
                    <a:lnTo>
                      <a:pt x="24" y="117"/>
                    </a:lnTo>
                    <a:lnTo>
                      <a:pt x="48" y="129"/>
                    </a:lnTo>
                    <a:lnTo>
                      <a:pt x="105" y="114"/>
                    </a:lnTo>
                    <a:lnTo>
                      <a:pt x="159" y="90"/>
                    </a:lnTo>
                    <a:lnTo>
                      <a:pt x="180" y="72"/>
                    </a:lnTo>
                    <a:lnTo>
                      <a:pt x="183" y="27"/>
                    </a:lnTo>
                    <a:lnTo>
                      <a:pt x="165" y="0"/>
                    </a:lnTo>
                    <a:lnTo>
                      <a:pt x="123" y="3"/>
                    </a:lnTo>
                    <a:lnTo>
                      <a:pt x="90" y="17"/>
                    </a:lnTo>
                    <a:lnTo>
                      <a:pt x="54" y="35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FFBFB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</p:grpSp>
        <p:sp>
          <p:nvSpPr>
            <p:cNvPr id="11311" name="Freeform 57"/>
            <p:cNvSpPr>
              <a:spLocks/>
            </p:cNvSpPr>
            <p:nvPr/>
          </p:nvSpPr>
          <p:spPr bwMode="auto">
            <a:xfrm rot="5389264">
              <a:off x="4512" y="4001"/>
              <a:ext cx="3" cy="22"/>
            </a:xfrm>
            <a:custGeom>
              <a:avLst/>
              <a:gdLst>
                <a:gd name="T0" fmla="*/ 1 w 6"/>
                <a:gd name="T1" fmla="*/ 3 h 36"/>
                <a:gd name="T2" fmla="*/ 1 w 6"/>
                <a:gd name="T3" fmla="*/ 1 h 36"/>
                <a:gd name="T4" fmla="*/ 0 w 6"/>
                <a:gd name="T5" fmla="*/ 0 h 36"/>
                <a:gd name="T6" fmla="*/ 0 60000 65536"/>
                <a:gd name="T7" fmla="*/ 0 60000 65536"/>
                <a:gd name="T8" fmla="*/ 0 60000 65536"/>
                <a:gd name="T9" fmla="*/ 0 w 6"/>
                <a:gd name="T10" fmla="*/ 0 h 36"/>
                <a:gd name="T11" fmla="*/ 6 w 6"/>
                <a:gd name="T12" fmla="*/ 36 h 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" h="36">
                  <a:moveTo>
                    <a:pt x="6" y="36"/>
                  </a:moveTo>
                  <a:lnTo>
                    <a:pt x="6" y="15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11276" name="Group 58"/>
          <p:cNvGrpSpPr>
            <a:grpSpLocks/>
          </p:cNvGrpSpPr>
          <p:nvPr/>
        </p:nvGrpSpPr>
        <p:grpSpPr bwMode="auto">
          <a:xfrm rot="7121517" flipV="1">
            <a:off x="4370388" y="3222625"/>
            <a:ext cx="676275" cy="371475"/>
            <a:chOff x="3970" y="3340"/>
            <a:chExt cx="1154" cy="774"/>
          </a:xfrm>
        </p:grpSpPr>
        <p:sp>
          <p:nvSpPr>
            <p:cNvPr id="11282" name="Freeform 59"/>
            <p:cNvSpPr>
              <a:spLocks/>
            </p:cNvSpPr>
            <p:nvPr/>
          </p:nvSpPr>
          <p:spPr bwMode="auto">
            <a:xfrm rot="5389264">
              <a:off x="4774" y="3430"/>
              <a:ext cx="121" cy="579"/>
            </a:xfrm>
            <a:custGeom>
              <a:avLst/>
              <a:gdLst>
                <a:gd name="T0" fmla="*/ 6 w 252"/>
                <a:gd name="T1" fmla="*/ 75 h 947"/>
                <a:gd name="T2" fmla="*/ 6 w 252"/>
                <a:gd name="T3" fmla="*/ 70 h 947"/>
                <a:gd name="T4" fmla="*/ 6 w 252"/>
                <a:gd name="T5" fmla="*/ 61 h 947"/>
                <a:gd name="T6" fmla="*/ 6 w 252"/>
                <a:gd name="T7" fmla="*/ 51 h 947"/>
                <a:gd name="T8" fmla="*/ 6 w 252"/>
                <a:gd name="T9" fmla="*/ 47 h 947"/>
                <a:gd name="T10" fmla="*/ 6 w 252"/>
                <a:gd name="T11" fmla="*/ 44 h 947"/>
                <a:gd name="T12" fmla="*/ 6 w 252"/>
                <a:gd name="T13" fmla="*/ 37 h 947"/>
                <a:gd name="T14" fmla="*/ 6 w 252"/>
                <a:gd name="T15" fmla="*/ 31 h 947"/>
                <a:gd name="T16" fmla="*/ 6 w 252"/>
                <a:gd name="T17" fmla="*/ 24 h 947"/>
                <a:gd name="T18" fmla="*/ 6 w 252"/>
                <a:gd name="T19" fmla="*/ 21 h 947"/>
                <a:gd name="T20" fmla="*/ 6 w 252"/>
                <a:gd name="T21" fmla="*/ 12 h 947"/>
                <a:gd name="T22" fmla="*/ 6 w 252"/>
                <a:gd name="T23" fmla="*/ 7 h 947"/>
                <a:gd name="T24" fmla="*/ 5 w 252"/>
                <a:gd name="T25" fmla="*/ 2 h 947"/>
                <a:gd name="T26" fmla="*/ 5 w 252"/>
                <a:gd name="T27" fmla="*/ 1 h 947"/>
                <a:gd name="T28" fmla="*/ 4 w 252"/>
                <a:gd name="T29" fmla="*/ 1 h 947"/>
                <a:gd name="T30" fmla="*/ 3 w 252"/>
                <a:gd name="T31" fmla="*/ 0 h 947"/>
                <a:gd name="T32" fmla="*/ 3 w 252"/>
                <a:gd name="T33" fmla="*/ 1 h 947"/>
                <a:gd name="T34" fmla="*/ 2 w 252"/>
                <a:gd name="T35" fmla="*/ 6 h 947"/>
                <a:gd name="T36" fmla="*/ 2 w 252"/>
                <a:gd name="T37" fmla="*/ 12 h 947"/>
                <a:gd name="T38" fmla="*/ 2 w 252"/>
                <a:gd name="T39" fmla="*/ 20 h 947"/>
                <a:gd name="T40" fmla="*/ 1 w 252"/>
                <a:gd name="T41" fmla="*/ 24 h 947"/>
                <a:gd name="T42" fmla="*/ 1 w 252"/>
                <a:gd name="T43" fmla="*/ 30 h 947"/>
                <a:gd name="T44" fmla="*/ 1 w 252"/>
                <a:gd name="T45" fmla="*/ 36 h 947"/>
                <a:gd name="T46" fmla="*/ 1 w 252"/>
                <a:gd name="T47" fmla="*/ 43 h 947"/>
                <a:gd name="T48" fmla="*/ 1 w 252"/>
                <a:gd name="T49" fmla="*/ 48 h 947"/>
                <a:gd name="T50" fmla="*/ 0 w 252"/>
                <a:gd name="T51" fmla="*/ 57 h 947"/>
                <a:gd name="T52" fmla="*/ 0 w 252"/>
                <a:gd name="T53" fmla="*/ 65 h 947"/>
                <a:gd name="T54" fmla="*/ 0 w 252"/>
                <a:gd name="T55" fmla="*/ 73 h 947"/>
                <a:gd name="T56" fmla="*/ 0 w 252"/>
                <a:gd name="T57" fmla="*/ 81 h 947"/>
                <a:gd name="T58" fmla="*/ 6 w 252"/>
                <a:gd name="T59" fmla="*/ 81 h 947"/>
                <a:gd name="T60" fmla="*/ 6 w 252"/>
                <a:gd name="T61" fmla="*/ 75 h 947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2"/>
                <a:gd name="T94" fmla="*/ 0 h 947"/>
                <a:gd name="T95" fmla="*/ 252 w 252"/>
                <a:gd name="T96" fmla="*/ 947 h 947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2" h="947">
                  <a:moveTo>
                    <a:pt x="247" y="873"/>
                  </a:moveTo>
                  <a:lnTo>
                    <a:pt x="251" y="823"/>
                  </a:lnTo>
                  <a:lnTo>
                    <a:pt x="252" y="711"/>
                  </a:lnTo>
                  <a:lnTo>
                    <a:pt x="244" y="601"/>
                  </a:lnTo>
                  <a:lnTo>
                    <a:pt x="239" y="552"/>
                  </a:lnTo>
                  <a:lnTo>
                    <a:pt x="236" y="516"/>
                  </a:lnTo>
                  <a:lnTo>
                    <a:pt x="236" y="439"/>
                  </a:lnTo>
                  <a:lnTo>
                    <a:pt x="240" y="353"/>
                  </a:lnTo>
                  <a:lnTo>
                    <a:pt x="239" y="289"/>
                  </a:lnTo>
                  <a:lnTo>
                    <a:pt x="237" y="240"/>
                  </a:lnTo>
                  <a:lnTo>
                    <a:pt x="228" y="145"/>
                  </a:lnTo>
                  <a:lnTo>
                    <a:pt x="220" y="77"/>
                  </a:lnTo>
                  <a:lnTo>
                    <a:pt x="205" y="21"/>
                  </a:lnTo>
                  <a:lnTo>
                    <a:pt x="186" y="3"/>
                  </a:lnTo>
                  <a:lnTo>
                    <a:pt x="162" y="1"/>
                  </a:lnTo>
                  <a:lnTo>
                    <a:pt x="136" y="0"/>
                  </a:lnTo>
                  <a:lnTo>
                    <a:pt x="105" y="13"/>
                  </a:lnTo>
                  <a:lnTo>
                    <a:pt x="80" y="61"/>
                  </a:lnTo>
                  <a:lnTo>
                    <a:pt x="74" y="139"/>
                  </a:lnTo>
                  <a:lnTo>
                    <a:pt x="71" y="230"/>
                  </a:lnTo>
                  <a:lnTo>
                    <a:pt x="66" y="289"/>
                  </a:lnTo>
                  <a:lnTo>
                    <a:pt x="58" y="350"/>
                  </a:lnTo>
                  <a:lnTo>
                    <a:pt x="59" y="422"/>
                  </a:lnTo>
                  <a:lnTo>
                    <a:pt x="56" y="504"/>
                  </a:lnTo>
                  <a:lnTo>
                    <a:pt x="44" y="566"/>
                  </a:lnTo>
                  <a:lnTo>
                    <a:pt x="32" y="665"/>
                  </a:lnTo>
                  <a:lnTo>
                    <a:pt x="17" y="769"/>
                  </a:lnTo>
                  <a:lnTo>
                    <a:pt x="3" y="857"/>
                  </a:lnTo>
                  <a:lnTo>
                    <a:pt x="0" y="947"/>
                  </a:lnTo>
                  <a:lnTo>
                    <a:pt x="231" y="943"/>
                  </a:lnTo>
                  <a:lnTo>
                    <a:pt x="247" y="873"/>
                  </a:lnTo>
                  <a:close/>
                </a:path>
              </a:pathLst>
            </a:custGeom>
            <a:solidFill>
              <a:srgbClr val="FF9F9F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1283" name="Freeform 60"/>
            <p:cNvSpPr>
              <a:spLocks/>
            </p:cNvSpPr>
            <p:nvPr/>
          </p:nvSpPr>
          <p:spPr bwMode="auto">
            <a:xfrm>
              <a:off x="3970" y="3627"/>
              <a:ext cx="779" cy="487"/>
            </a:xfrm>
            <a:custGeom>
              <a:avLst/>
              <a:gdLst>
                <a:gd name="T0" fmla="*/ 0 w 779"/>
                <a:gd name="T1" fmla="*/ 375 h 487"/>
                <a:gd name="T2" fmla="*/ 105 w 779"/>
                <a:gd name="T3" fmla="*/ 384 h 487"/>
                <a:gd name="T4" fmla="*/ 161 w 779"/>
                <a:gd name="T5" fmla="*/ 412 h 487"/>
                <a:gd name="T6" fmla="*/ 211 w 779"/>
                <a:gd name="T7" fmla="*/ 441 h 487"/>
                <a:gd name="T8" fmla="*/ 273 w 779"/>
                <a:gd name="T9" fmla="*/ 468 h 487"/>
                <a:gd name="T10" fmla="*/ 326 w 779"/>
                <a:gd name="T11" fmla="*/ 482 h 487"/>
                <a:gd name="T12" fmla="*/ 389 w 779"/>
                <a:gd name="T13" fmla="*/ 487 h 487"/>
                <a:gd name="T14" fmla="*/ 458 w 779"/>
                <a:gd name="T15" fmla="*/ 475 h 487"/>
                <a:gd name="T16" fmla="*/ 514 w 779"/>
                <a:gd name="T17" fmla="*/ 458 h 487"/>
                <a:gd name="T18" fmla="*/ 564 w 779"/>
                <a:gd name="T19" fmla="*/ 461 h 487"/>
                <a:gd name="T20" fmla="*/ 609 w 779"/>
                <a:gd name="T21" fmla="*/ 453 h 487"/>
                <a:gd name="T22" fmla="*/ 635 w 779"/>
                <a:gd name="T23" fmla="*/ 443 h 487"/>
                <a:gd name="T24" fmla="*/ 656 w 779"/>
                <a:gd name="T25" fmla="*/ 429 h 487"/>
                <a:gd name="T26" fmla="*/ 671 w 779"/>
                <a:gd name="T27" fmla="*/ 424 h 487"/>
                <a:gd name="T28" fmla="*/ 686 w 779"/>
                <a:gd name="T29" fmla="*/ 404 h 487"/>
                <a:gd name="T30" fmla="*/ 689 w 779"/>
                <a:gd name="T31" fmla="*/ 388 h 487"/>
                <a:gd name="T32" fmla="*/ 681 w 779"/>
                <a:gd name="T33" fmla="*/ 375 h 487"/>
                <a:gd name="T34" fmla="*/ 631 w 779"/>
                <a:gd name="T35" fmla="*/ 360 h 487"/>
                <a:gd name="T36" fmla="*/ 559 w 779"/>
                <a:gd name="T37" fmla="*/ 333 h 487"/>
                <a:gd name="T38" fmla="*/ 683 w 779"/>
                <a:gd name="T39" fmla="*/ 373 h 487"/>
                <a:gd name="T40" fmla="*/ 698 w 779"/>
                <a:gd name="T41" fmla="*/ 381 h 487"/>
                <a:gd name="T42" fmla="*/ 726 w 779"/>
                <a:gd name="T43" fmla="*/ 370 h 487"/>
                <a:gd name="T44" fmla="*/ 736 w 779"/>
                <a:gd name="T45" fmla="*/ 355 h 487"/>
                <a:gd name="T46" fmla="*/ 746 w 779"/>
                <a:gd name="T47" fmla="*/ 336 h 487"/>
                <a:gd name="T48" fmla="*/ 758 w 779"/>
                <a:gd name="T49" fmla="*/ 309 h 487"/>
                <a:gd name="T50" fmla="*/ 766 w 779"/>
                <a:gd name="T51" fmla="*/ 302 h 487"/>
                <a:gd name="T52" fmla="*/ 779 w 779"/>
                <a:gd name="T53" fmla="*/ 289 h 487"/>
                <a:gd name="T54" fmla="*/ 757 w 779"/>
                <a:gd name="T55" fmla="*/ 215 h 487"/>
                <a:gd name="T56" fmla="*/ 688 w 779"/>
                <a:gd name="T57" fmla="*/ 117 h 487"/>
                <a:gd name="T58" fmla="*/ 670 w 779"/>
                <a:gd name="T59" fmla="*/ 110 h 487"/>
                <a:gd name="T60" fmla="*/ 641 w 779"/>
                <a:gd name="T61" fmla="*/ 87 h 487"/>
                <a:gd name="T62" fmla="*/ 617 w 779"/>
                <a:gd name="T63" fmla="*/ 60 h 487"/>
                <a:gd name="T64" fmla="*/ 605 w 779"/>
                <a:gd name="T65" fmla="*/ 37 h 487"/>
                <a:gd name="T66" fmla="*/ 578 w 779"/>
                <a:gd name="T67" fmla="*/ 15 h 487"/>
                <a:gd name="T68" fmla="*/ 531 w 779"/>
                <a:gd name="T69" fmla="*/ 0 h 487"/>
                <a:gd name="T70" fmla="*/ 514 w 779"/>
                <a:gd name="T71" fmla="*/ 19 h 487"/>
                <a:gd name="T72" fmla="*/ 453 w 779"/>
                <a:gd name="T73" fmla="*/ 11 h 487"/>
                <a:gd name="T74" fmla="*/ 399 w 779"/>
                <a:gd name="T75" fmla="*/ 3 h 487"/>
                <a:gd name="T76" fmla="*/ 330 w 779"/>
                <a:gd name="T77" fmla="*/ 11 h 487"/>
                <a:gd name="T78" fmla="*/ 248 w 779"/>
                <a:gd name="T79" fmla="*/ 19 h 487"/>
                <a:gd name="T80" fmla="*/ 188 w 779"/>
                <a:gd name="T81" fmla="*/ 32 h 487"/>
                <a:gd name="T82" fmla="*/ 133 w 779"/>
                <a:gd name="T83" fmla="*/ 65 h 487"/>
                <a:gd name="T84" fmla="*/ 124 w 779"/>
                <a:gd name="T85" fmla="*/ 81 h 487"/>
                <a:gd name="T86" fmla="*/ 93 w 779"/>
                <a:gd name="T87" fmla="*/ 90 h 487"/>
                <a:gd name="T88" fmla="*/ 0 w 779"/>
                <a:gd name="T89" fmla="*/ 93 h 487"/>
                <a:gd name="T90" fmla="*/ 0 w 779"/>
                <a:gd name="T91" fmla="*/ 375 h 48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487"/>
                <a:gd name="T140" fmla="*/ 779 w 779"/>
                <a:gd name="T141" fmla="*/ 487 h 487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487">
                  <a:moveTo>
                    <a:pt x="0" y="375"/>
                  </a:moveTo>
                  <a:lnTo>
                    <a:pt x="105" y="384"/>
                  </a:lnTo>
                  <a:lnTo>
                    <a:pt x="161" y="412"/>
                  </a:lnTo>
                  <a:lnTo>
                    <a:pt x="211" y="441"/>
                  </a:lnTo>
                  <a:lnTo>
                    <a:pt x="273" y="468"/>
                  </a:lnTo>
                  <a:lnTo>
                    <a:pt x="326" y="482"/>
                  </a:lnTo>
                  <a:lnTo>
                    <a:pt x="389" y="487"/>
                  </a:lnTo>
                  <a:lnTo>
                    <a:pt x="458" y="475"/>
                  </a:lnTo>
                  <a:lnTo>
                    <a:pt x="514" y="458"/>
                  </a:lnTo>
                  <a:lnTo>
                    <a:pt x="564" y="461"/>
                  </a:lnTo>
                  <a:lnTo>
                    <a:pt x="609" y="453"/>
                  </a:lnTo>
                  <a:lnTo>
                    <a:pt x="635" y="443"/>
                  </a:lnTo>
                  <a:lnTo>
                    <a:pt x="656" y="429"/>
                  </a:lnTo>
                  <a:lnTo>
                    <a:pt x="671" y="424"/>
                  </a:lnTo>
                  <a:lnTo>
                    <a:pt x="686" y="404"/>
                  </a:lnTo>
                  <a:lnTo>
                    <a:pt x="689" y="388"/>
                  </a:lnTo>
                  <a:lnTo>
                    <a:pt x="681" y="375"/>
                  </a:lnTo>
                  <a:lnTo>
                    <a:pt x="631" y="360"/>
                  </a:lnTo>
                  <a:lnTo>
                    <a:pt x="559" y="333"/>
                  </a:lnTo>
                  <a:lnTo>
                    <a:pt x="683" y="373"/>
                  </a:lnTo>
                  <a:lnTo>
                    <a:pt x="698" y="381"/>
                  </a:lnTo>
                  <a:lnTo>
                    <a:pt x="726" y="370"/>
                  </a:lnTo>
                  <a:lnTo>
                    <a:pt x="736" y="355"/>
                  </a:lnTo>
                  <a:lnTo>
                    <a:pt x="746" y="336"/>
                  </a:lnTo>
                  <a:lnTo>
                    <a:pt x="758" y="309"/>
                  </a:lnTo>
                  <a:lnTo>
                    <a:pt x="766" y="302"/>
                  </a:lnTo>
                  <a:lnTo>
                    <a:pt x="779" y="289"/>
                  </a:lnTo>
                  <a:lnTo>
                    <a:pt x="757" y="215"/>
                  </a:lnTo>
                  <a:lnTo>
                    <a:pt x="688" y="117"/>
                  </a:lnTo>
                  <a:lnTo>
                    <a:pt x="670" y="110"/>
                  </a:lnTo>
                  <a:lnTo>
                    <a:pt x="641" y="87"/>
                  </a:lnTo>
                  <a:lnTo>
                    <a:pt x="617" y="60"/>
                  </a:lnTo>
                  <a:lnTo>
                    <a:pt x="605" y="37"/>
                  </a:lnTo>
                  <a:lnTo>
                    <a:pt x="578" y="15"/>
                  </a:lnTo>
                  <a:lnTo>
                    <a:pt x="531" y="0"/>
                  </a:lnTo>
                  <a:lnTo>
                    <a:pt x="514" y="19"/>
                  </a:lnTo>
                  <a:lnTo>
                    <a:pt x="453" y="11"/>
                  </a:lnTo>
                  <a:lnTo>
                    <a:pt x="399" y="3"/>
                  </a:lnTo>
                  <a:lnTo>
                    <a:pt x="330" y="11"/>
                  </a:lnTo>
                  <a:lnTo>
                    <a:pt x="248" y="19"/>
                  </a:lnTo>
                  <a:lnTo>
                    <a:pt x="188" y="32"/>
                  </a:lnTo>
                  <a:lnTo>
                    <a:pt x="133" y="65"/>
                  </a:lnTo>
                  <a:lnTo>
                    <a:pt x="124" y="81"/>
                  </a:lnTo>
                  <a:lnTo>
                    <a:pt x="93" y="90"/>
                  </a:lnTo>
                  <a:lnTo>
                    <a:pt x="0" y="93"/>
                  </a:lnTo>
                  <a:lnTo>
                    <a:pt x="0" y="375"/>
                  </a:lnTo>
                  <a:close/>
                </a:path>
              </a:pathLst>
            </a:custGeom>
            <a:solidFill>
              <a:srgbClr val="FF9F9F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1284" name="Freeform 61"/>
            <p:cNvSpPr>
              <a:spLocks/>
            </p:cNvSpPr>
            <p:nvPr/>
          </p:nvSpPr>
          <p:spPr bwMode="auto">
            <a:xfrm rot="5389264">
              <a:off x="4320" y="3929"/>
              <a:ext cx="225" cy="146"/>
            </a:xfrm>
            <a:custGeom>
              <a:avLst/>
              <a:gdLst>
                <a:gd name="T0" fmla="*/ 0 w 468"/>
                <a:gd name="T1" fmla="*/ 0 h 239"/>
                <a:gd name="T2" fmla="*/ 5 w 468"/>
                <a:gd name="T3" fmla="*/ 12 h 239"/>
                <a:gd name="T4" fmla="*/ 10 w 468"/>
                <a:gd name="T5" fmla="*/ 18 h 239"/>
                <a:gd name="T6" fmla="*/ 12 w 468"/>
                <a:gd name="T7" fmla="*/ 20 h 2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68"/>
                <a:gd name="T13" fmla="*/ 0 h 239"/>
                <a:gd name="T14" fmla="*/ 468 w 468"/>
                <a:gd name="T15" fmla="*/ 239 h 2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68" h="239">
                  <a:moveTo>
                    <a:pt x="0" y="0"/>
                  </a:moveTo>
                  <a:lnTo>
                    <a:pt x="204" y="142"/>
                  </a:lnTo>
                  <a:lnTo>
                    <a:pt x="387" y="214"/>
                  </a:lnTo>
                  <a:lnTo>
                    <a:pt x="468" y="239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1285" name="Freeform 62"/>
            <p:cNvSpPr>
              <a:spLocks/>
            </p:cNvSpPr>
            <p:nvPr/>
          </p:nvSpPr>
          <p:spPr bwMode="auto">
            <a:xfrm rot="5389264">
              <a:off x="4249" y="3705"/>
              <a:ext cx="251" cy="341"/>
            </a:xfrm>
            <a:custGeom>
              <a:avLst/>
              <a:gdLst>
                <a:gd name="T0" fmla="*/ 0 w 522"/>
                <a:gd name="T1" fmla="*/ 0 h 558"/>
                <a:gd name="T2" fmla="*/ 8 w 522"/>
                <a:gd name="T3" fmla="*/ 13 h 558"/>
                <a:gd name="T4" fmla="*/ 9 w 522"/>
                <a:gd name="T5" fmla="*/ 18 h 558"/>
                <a:gd name="T6" fmla="*/ 12 w 522"/>
                <a:gd name="T7" fmla="*/ 26 h 558"/>
                <a:gd name="T8" fmla="*/ 12 w 522"/>
                <a:gd name="T9" fmla="*/ 34 h 558"/>
                <a:gd name="T10" fmla="*/ 13 w 522"/>
                <a:gd name="T11" fmla="*/ 40 h 558"/>
                <a:gd name="T12" fmla="*/ 13 w 522"/>
                <a:gd name="T13" fmla="*/ 48 h 5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22"/>
                <a:gd name="T22" fmla="*/ 0 h 558"/>
                <a:gd name="T23" fmla="*/ 522 w 522"/>
                <a:gd name="T24" fmla="*/ 558 h 5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22" h="558">
                  <a:moveTo>
                    <a:pt x="0" y="0"/>
                  </a:moveTo>
                  <a:lnTo>
                    <a:pt x="293" y="156"/>
                  </a:lnTo>
                  <a:lnTo>
                    <a:pt x="359" y="213"/>
                  </a:lnTo>
                  <a:lnTo>
                    <a:pt x="443" y="313"/>
                  </a:lnTo>
                  <a:lnTo>
                    <a:pt x="479" y="394"/>
                  </a:lnTo>
                  <a:lnTo>
                    <a:pt x="498" y="464"/>
                  </a:lnTo>
                  <a:lnTo>
                    <a:pt x="522" y="558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1286" name="Freeform 63"/>
            <p:cNvSpPr>
              <a:spLocks/>
            </p:cNvSpPr>
            <p:nvPr/>
          </p:nvSpPr>
          <p:spPr bwMode="auto">
            <a:xfrm rot="5389264">
              <a:off x="4485" y="3768"/>
              <a:ext cx="165" cy="331"/>
            </a:xfrm>
            <a:custGeom>
              <a:avLst/>
              <a:gdLst>
                <a:gd name="T0" fmla="*/ 9 w 343"/>
                <a:gd name="T1" fmla="*/ 10 h 541"/>
                <a:gd name="T2" fmla="*/ 9 w 343"/>
                <a:gd name="T3" fmla="*/ 7 h 541"/>
                <a:gd name="T4" fmla="*/ 8 w 343"/>
                <a:gd name="T5" fmla="*/ 4 h 541"/>
                <a:gd name="T6" fmla="*/ 7 w 343"/>
                <a:gd name="T7" fmla="*/ 1 h 541"/>
                <a:gd name="T8" fmla="*/ 6 w 343"/>
                <a:gd name="T9" fmla="*/ 0 h 541"/>
                <a:gd name="T10" fmla="*/ 6 w 343"/>
                <a:gd name="T11" fmla="*/ 1 h 541"/>
                <a:gd name="T12" fmla="*/ 5 w 343"/>
                <a:gd name="T13" fmla="*/ 1 h 541"/>
                <a:gd name="T14" fmla="*/ 4 w 343"/>
                <a:gd name="T15" fmla="*/ 2 h 541"/>
                <a:gd name="T16" fmla="*/ 3 w 343"/>
                <a:gd name="T17" fmla="*/ 12 h 541"/>
                <a:gd name="T18" fmla="*/ 2 w 343"/>
                <a:gd name="T19" fmla="*/ 22 h 541"/>
                <a:gd name="T20" fmla="*/ 1 w 343"/>
                <a:gd name="T21" fmla="*/ 30 h 541"/>
                <a:gd name="T22" fmla="*/ 0 w 343"/>
                <a:gd name="T23" fmla="*/ 38 h 541"/>
                <a:gd name="T24" fmla="*/ 0 w 343"/>
                <a:gd name="T25" fmla="*/ 43 h 541"/>
                <a:gd name="T26" fmla="*/ 1 w 343"/>
                <a:gd name="T27" fmla="*/ 45 h 541"/>
                <a:gd name="T28" fmla="*/ 1 w 343"/>
                <a:gd name="T29" fmla="*/ 46 h 541"/>
                <a:gd name="T30" fmla="*/ 2 w 343"/>
                <a:gd name="T31" fmla="*/ 46 h 541"/>
                <a:gd name="T32" fmla="*/ 3 w 343"/>
                <a:gd name="T33" fmla="*/ 45 h 541"/>
                <a:gd name="T34" fmla="*/ 4 w 343"/>
                <a:gd name="T35" fmla="*/ 40 h 541"/>
                <a:gd name="T36" fmla="*/ 4 w 343"/>
                <a:gd name="T37" fmla="*/ 34 h 541"/>
                <a:gd name="T38" fmla="*/ 5 w 343"/>
                <a:gd name="T39" fmla="*/ 30 h 541"/>
                <a:gd name="T40" fmla="*/ 6 w 343"/>
                <a:gd name="T41" fmla="*/ 24 h 541"/>
                <a:gd name="T42" fmla="*/ 7 w 343"/>
                <a:gd name="T43" fmla="*/ 20 h 541"/>
                <a:gd name="T44" fmla="*/ 8 w 343"/>
                <a:gd name="T45" fmla="*/ 13 h 541"/>
                <a:gd name="T46" fmla="*/ 9 w 343"/>
                <a:gd name="T47" fmla="*/ 10 h 54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43"/>
                <a:gd name="T73" fmla="*/ 0 h 541"/>
                <a:gd name="T74" fmla="*/ 343 w 343"/>
                <a:gd name="T75" fmla="*/ 541 h 54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43" h="541">
                  <a:moveTo>
                    <a:pt x="340" y="121"/>
                  </a:moveTo>
                  <a:lnTo>
                    <a:pt x="343" y="85"/>
                  </a:lnTo>
                  <a:lnTo>
                    <a:pt x="320" y="37"/>
                  </a:lnTo>
                  <a:lnTo>
                    <a:pt x="285" y="13"/>
                  </a:lnTo>
                  <a:lnTo>
                    <a:pt x="252" y="0"/>
                  </a:lnTo>
                  <a:lnTo>
                    <a:pt x="216" y="1"/>
                  </a:lnTo>
                  <a:lnTo>
                    <a:pt x="183" y="9"/>
                  </a:lnTo>
                  <a:lnTo>
                    <a:pt x="157" y="25"/>
                  </a:lnTo>
                  <a:lnTo>
                    <a:pt x="107" y="145"/>
                  </a:lnTo>
                  <a:lnTo>
                    <a:pt x="72" y="259"/>
                  </a:lnTo>
                  <a:lnTo>
                    <a:pt x="39" y="349"/>
                  </a:lnTo>
                  <a:lnTo>
                    <a:pt x="0" y="445"/>
                  </a:lnTo>
                  <a:lnTo>
                    <a:pt x="14" y="505"/>
                  </a:lnTo>
                  <a:lnTo>
                    <a:pt x="33" y="525"/>
                  </a:lnTo>
                  <a:lnTo>
                    <a:pt x="63" y="541"/>
                  </a:lnTo>
                  <a:lnTo>
                    <a:pt x="96" y="537"/>
                  </a:lnTo>
                  <a:lnTo>
                    <a:pt x="129" y="523"/>
                  </a:lnTo>
                  <a:lnTo>
                    <a:pt x="162" y="469"/>
                  </a:lnTo>
                  <a:lnTo>
                    <a:pt x="175" y="394"/>
                  </a:lnTo>
                  <a:lnTo>
                    <a:pt x="204" y="346"/>
                  </a:lnTo>
                  <a:lnTo>
                    <a:pt x="230" y="289"/>
                  </a:lnTo>
                  <a:lnTo>
                    <a:pt x="274" y="232"/>
                  </a:lnTo>
                  <a:lnTo>
                    <a:pt x="316" y="159"/>
                  </a:lnTo>
                  <a:lnTo>
                    <a:pt x="340" y="121"/>
                  </a:lnTo>
                  <a:close/>
                </a:path>
              </a:pathLst>
            </a:custGeom>
            <a:solidFill>
              <a:srgbClr val="FF9F9F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1287" name="Freeform 64"/>
            <p:cNvSpPr>
              <a:spLocks/>
            </p:cNvSpPr>
            <p:nvPr/>
          </p:nvSpPr>
          <p:spPr bwMode="auto">
            <a:xfrm rot="5389264">
              <a:off x="4432" y="3852"/>
              <a:ext cx="48" cy="78"/>
            </a:xfrm>
            <a:custGeom>
              <a:avLst/>
              <a:gdLst>
                <a:gd name="T0" fmla="*/ 0 w 99"/>
                <a:gd name="T1" fmla="*/ 1 h 129"/>
                <a:gd name="T2" fmla="*/ 1 w 99"/>
                <a:gd name="T3" fmla="*/ 0 h 129"/>
                <a:gd name="T4" fmla="*/ 2 w 99"/>
                <a:gd name="T5" fmla="*/ 1 h 129"/>
                <a:gd name="T6" fmla="*/ 2 w 99"/>
                <a:gd name="T7" fmla="*/ 1 h 129"/>
                <a:gd name="T8" fmla="*/ 2 w 99"/>
                <a:gd name="T9" fmla="*/ 5 h 129"/>
                <a:gd name="T10" fmla="*/ 2 w 99"/>
                <a:gd name="T11" fmla="*/ 8 h 129"/>
                <a:gd name="T12" fmla="*/ 2 w 99"/>
                <a:gd name="T13" fmla="*/ 10 h 129"/>
                <a:gd name="T14" fmla="*/ 1 w 99"/>
                <a:gd name="T15" fmla="*/ 10 h 129"/>
                <a:gd name="T16" fmla="*/ 0 w 99"/>
                <a:gd name="T17" fmla="*/ 10 h 129"/>
                <a:gd name="T18" fmla="*/ 0 w 99"/>
                <a:gd name="T19" fmla="*/ 9 h 129"/>
                <a:gd name="T20" fmla="*/ 0 w 99"/>
                <a:gd name="T21" fmla="*/ 7 h 129"/>
                <a:gd name="T22" fmla="*/ 0 w 99"/>
                <a:gd name="T23" fmla="*/ 1 h 12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9"/>
                <a:gd name="T37" fmla="*/ 0 h 129"/>
                <a:gd name="T38" fmla="*/ 99 w 99"/>
                <a:gd name="T39" fmla="*/ 129 h 12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9" h="129">
                  <a:moveTo>
                    <a:pt x="14" y="16"/>
                  </a:moveTo>
                  <a:lnTo>
                    <a:pt x="33" y="0"/>
                  </a:lnTo>
                  <a:lnTo>
                    <a:pt x="67" y="4"/>
                  </a:lnTo>
                  <a:lnTo>
                    <a:pt x="99" y="19"/>
                  </a:lnTo>
                  <a:lnTo>
                    <a:pt x="99" y="67"/>
                  </a:lnTo>
                  <a:lnTo>
                    <a:pt x="94" y="93"/>
                  </a:lnTo>
                  <a:lnTo>
                    <a:pt x="80" y="121"/>
                  </a:lnTo>
                  <a:lnTo>
                    <a:pt x="47" y="129"/>
                  </a:lnTo>
                  <a:lnTo>
                    <a:pt x="30" y="127"/>
                  </a:lnTo>
                  <a:lnTo>
                    <a:pt x="11" y="108"/>
                  </a:lnTo>
                  <a:lnTo>
                    <a:pt x="0" y="85"/>
                  </a:lnTo>
                  <a:lnTo>
                    <a:pt x="14" y="16"/>
                  </a:lnTo>
                  <a:close/>
                </a:path>
              </a:pathLst>
            </a:custGeom>
            <a:solidFill>
              <a:srgbClr val="FFBFBF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1288" name="Freeform 65"/>
            <p:cNvSpPr>
              <a:spLocks/>
            </p:cNvSpPr>
            <p:nvPr/>
          </p:nvSpPr>
          <p:spPr bwMode="auto">
            <a:xfrm rot="5389264">
              <a:off x="4435" y="4033"/>
              <a:ext cx="93" cy="14"/>
            </a:xfrm>
            <a:custGeom>
              <a:avLst/>
              <a:gdLst>
                <a:gd name="T0" fmla="*/ 5 w 192"/>
                <a:gd name="T1" fmla="*/ 1 h 24"/>
                <a:gd name="T2" fmla="*/ 3 w 192"/>
                <a:gd name="T3" fmla="*/ 1 h 24"/>
                <a:gd name="T4" fmla="*/ 2 w 192"/>
                <a:gd name="T5" fmla="*/ 2 h 24"/>
                <a:gd name="T6" fmla="*/ 0 w 192"/>
                <a:gd name="T7" fmla="*/ 1 h 24"/>
                <a:gd name="T8" fmla="*/ 0 w 192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24"/>
                <a:gd name="T17" fmla="*/ 192 w 192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24">
                  <a:moveTo>
                    <a:pt x="192" y="12"/>
                  </a:moveTo>
                  <a:lnTo>
                    <a:pt x="135" y="21"/>
                  </a:lnTo>
                  <a:lnTo>
                    <a:pt x="90" y="24"/>
                  </a:lnTo>
                  <a:lnTo>
                    <a:pt x="30" y="12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1289" name="Freeform 66"/>
            <p:cNvSpPr>
              <a:spLocks/>
            </p:cNvSpPr>
            <p:nvPr/>
          </p:nvSpPr>
          <p:spPr bwMode="auto">
            <a:xfrm rot="5389264">
              <a:off x="4044" y="3749"/>
              <a:ext cx="75" cy="7"/>
            </a:xfrm>
            <a:custGeom>
              <a:avLst/>
              <a:gdLst>
                <a:gd name="T0" fmla="*/ 0 w 157"/>
                <a:gd name="T1" fmla="*/ 0 h 12"/>
                <a:gd name="T2" fmla="*/ 1 w 157"/>
                <a:gd name="T3" fmla="*/ 1 h 12"/>
                <a:gd name="T4" fmla="*/ 3 w 157"/>
                <a:gd name="T5" fmla="*/ 1 h 12"/>
                <a:gd name="T6" fmla="*/ 4 w 157"/>
                <a:gd name="T7" fmla="*/ 1 h 1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7"/>
                <a:gd name="T13" fmla="*/ 0 h 12"/>
                <a:gd name="T14" fmla="*/ 157 w 157"/>
                <a:gd name="T15" fmla="*/ 12 h 1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7" h="12">
                  <a:moveTo>
                    <a:pt x="0" y="0"/>
                  </a:moveTo>
                  <a:lnTo>
                    <a:pt x="61" y="12"/>
                  </a:lnTo>
                  <a:lnTo>
                    <a:pt x="127" y="12"/>
                  </a:lnTo>
                  <a:lnTo>
                    <a:pt x="157" y="6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1290" name="Freeform 67"/>
            <p:cNvSpPr>
              <a:spLocks/>
            </p:cNvSpPr>
            <p:nvPr/>
          </p:nvSpPr>
          <p:spPr bwMode="auto">
            <a:xfrm rot="5389264">
              <a:off x="4449" y="3873"/>
              <a:ext cx="155" cy="266"/>
            </a:xfrm>
            <a:custGeom>
              <a:avLst/>
              <a:gdLst>
                <a:gd name="T0" fmla="*/ 8 w 322"/>
                <a:gd name="T1" fmla="*/ 7 h 435"/>
                <a:gd name="T2" fmla="*/ 8 w 322"/>
                <a:gd name="T3" fmla="*/ 12 h 435"/>
                <a:gd name="T4" fmla="*/ 7 w 322"/>
                <a:gd name="T5" fmla="*/ 16 h 435"/>
                <a:gd name="T6" fmla="*/ 6 w 322"/>
                <a:gd name="T7" fmla="*/ 20 h 435"/>
                <a:gd name="T8" fmla="*/ 5 w 322"/>
                <a:gd name="T9" fmla="*/ 21 h 435"/>
                <a:gd name="T10" fmla="*/ 5 w 322"/>
                <a:gd name="T11" fmla="*/ 21 h 435"/>
                <a:gd name="T12" fmla="*/ 4 w 322"/>
                <a:gd name="T13" fmla="*/ 26 h 435"/>
                <a:gd name="T14" fmla="*/ 4 w 322"/>
                <a:gd name="T15" fmla="*/ 31 h 435"/>
                <a:gd name="T16" fmla="*/ 3 w 322"/>
                <a:gd name="T17" fmla="*/ 35 h 435"/>
                <a:gd name="T18" fmla="*/ 2 w 322"/>
                <a:gd name="T19" fmla="*/ 37 h 435"/>
                <a:gd name="T20" fmla="*/ 1 w 322"/>
                <a:gd name="T21" fmla="*/ 37 h 435"/>
                <a:gd name="T22" fmla="*/ 0 w 322"/>
                <a:gd name="T23" fmla="*/ 36 h 435"/>
                <a:gd name="T24" fmla="*/ 0 w 322"/>
                <a:gd name="T25" fmla="*/ 33 h 435"/>
                <a:gd name="T26" fmla="*/ 0 w 322"/>
                <a:gd name="T27" fmla="*/ 29 h 435"/>
                <a:gd name="T28" fmla="*/ 0 w 322"/>
                <a:gd name="T29" fmla="*/ 24 h 435"/>
                <a:gd name="T30" fmla="*/ 1 w 322"/>
                <a:gd name="T31" fmla="*/ 19 h 435"/>
                <a:gd name="T32" fmla="*/ 2 w 322"/>
                <a:gd name="T33" fmla="*/ 15 h 435"/>
                <a:gd name="T34" fmla="*/ 3 w 322"/>
                <a:gd name="T35" fmla="*/ 6 h 435"/>
                <a:gd name="T36" fmla="*/ 5 w 322"/>
                <a:gd name="T37" fmla="*/ 1 h 435"/>
                <a:gd name="T38" fmla="*/ 6 w 322"/>
                <a:gd name="T39" fmla="*/ 0 h 435"/>
                <a:gd name="T40" fmla="*/ 7 w 322"/>
                <a:gd name="T41" fmla="*/ 1 h 435"/>
                <a:gd name="T42" fmla="*/ 7 w 322"/>
                <a:gd name="T43" fmla="*/ 2 h 435"/>
                <a:gd name="T44" fmla="*/ 8 w 322"/>
                <a:gd name="T45" fmla="*/ 4 h 435"/>
                <a:gd name="T46" fmla="*/ 8 w 322"/>
                <a:gd name="T47" fmla="*/ 7 h 43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22"/>
                <a:gd name="T73" fmla="*/ 0 h 435"/>
                <a:gd name="T74" fmla="*/ 322 w 322"/>
                <a:gd name="T75" fmla="*/ 435 h 43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22" h="435">
                  <a:moveTo>
                    <a:pt x="322" y="84"/>
                  </a:moveTo>
                  <a:lnTo>
                    <a:pt x="315" y="138"/>
                  </a:lnTo>
                  <a:lnTo>
                    <a:pt x="288" y="186"/>
                  </a:lnTo>
                  <a:lnTo>
                    <a:pt x="240" y="231"/>
                  </a:lnTo>
                  <a:lnTo>
                    <a:pt x="208" y="242"/>
                  </a:lnTo>
                  <a:lnTo>
                    <a:pt x="182" y="255"/>
                  </a:lnTo>
                  <a:lnTo>
                    <a:pt x="166" y="299"/>
                  </a:lnTo>
                  <a:lnTo>
                    <a:pt x="142" y="360"/>
                  </a:lnTo>
                  <a:lnTo>
                    <a:pt x="115" y="417"/>
                  </a:lnTo>
                  <a:lnTo>
                    <a:pt x="84" y="435"/>
                  </a:lnTo>
                  <a:lnTo>
                    <a:pt x="40" y="435"/>
                  </a:lnTo>
                  <a:lnTo>
                    <a:pt x="12" y="422"/>
                  </a:lnTo>
                  <a:lnTo>
                    <a:pt x="0" y="387"/>
                  </a:lnTo>
                  <a:lnTo>
                    <a:pt x="3" y="348"/>
                  </a:lnTo>
                  <a:lnTo>
                    <a:pt x="17" y="276"/>
                  </a:lnTo>
                  <a:lnTo>
                    <a:pt x="45" y="218"/>
                  </a:lnTo>
                  <a:lnTo>
                    <a:pt x="78" y="168"/>
                  </a:lnTo>
                  <a:lnTo>
                    <a:pt x="139" y="60"/>
                  </a:lnTo>
                  <a:lnTo>
                    <a:pt x="180" y="12"/>
                  </a:lnTo>
                  <a:lnTo>
                    <a:pt x="234" y="0"/>
                  </a:lnTo>
                  <a:lnTo>
                    <a:pt x="265" y="8"/>
                  </a:lnTo>
                  <a:lnTo>
                    <a:pt x="288" y="24"/>
                  </a:lnTo>
                  <a:lnTo>
                    <a:pt x="310" y="53"/>
                  </a:lnTo>
                  <a:lnTo>
                    <a:pt x="322" y="84"/>
                  </a:lnTo>
                  <a:close/>
                </a:path>
              </a:pathLst>
            </a:custGeom>
            <a:solidFill>
              <a:srgbClr val="FF9F9F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1291" name="Freeform 68"/>
            <p:cNvSpPr>
              <a:spLocks/>
            </p:cNvSpPr>
            <p:nvPr/>
          </p:nvSpPr>
          <p:spPr bwMode="auto">
            <a:xfrm rot="5389264">
              <a:off x="4410" y="3925"/>
              <a:ext cx="41" cy="61"/>
            </a:xfrm>
            <a:custGeom>
              <a:avLst/>
              <a:gdLst>
                <a:gd name="T0" fmla="*/ 0 w 85"/>
                <a:gd name="T1" fmla="*/ 0 h 99"/>
                <a:gd name="T2" fmla="*/ 1 w 85"/>
                <a:gd name="T3" fmla="*/ 0 h 99"/>
                <a:gd name="T4" fmla="*/ 2 w 85"/>
                <a:gd name="T5" fmla="*/ 1 h 99"/>
                <a:gd name="T6" fmla="*/ 2 w 85"/>
                <a:gd name="T7" fmla="*/ 4 h 99"/>
                <a:gd name="T8" fmla="*/ 2 w 85"/>
                <a:gd name="T9" fmla="*/ 7 h 99"/>
                <a:gd name="T10" fmla="*/ 1 w 85"/>
                <a:gd name="T11" fmla="*/ 9 h 99"/>
                <a:gd name="T12" fmla="*/ 0 w 85"/>
                <a:gd name="T13" fmla="*/ 8 h 99"/>
                <a:gd name="T14" fmla="*/ 0 w 85"/>
                <a:gd name="T15" fmla="*/ 6 h 99"/>
                <a:gd name="T16" fmla="*/ 0 w 85"/>
                <a:gd name="T17" fmla="*/ 4 h 99"/>
                <a:gd name="T18" fmla="*/ 0 w 85"/>
                <a:gd name="T19" fmla="*/ 1 h 99"/>
                <a:gd name="T20" fmla="*/ 0 w 85"/>
                <a:gd name="T21" fmla="*/ 0 h 9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5"/>
                <a:gd name="T34" fmla="*/ 0 h 99"/>
                <a:gd name="T35" fmla="*/ 85 w 85"/>
                <a:gd name="T36" fmla="*/ 99 h 9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5" h="99">
                  <a:moveTo>
                    <a:pt x="15" y="0"/>
                  </a:moveTo>
                  <a:lnTo>
                    <a:pt x="49" y="0"/>
                  </a:lnTo>
                  <a:lnTo>
                    <a:pt x="83" y="12"/>
                  </a:lnTo>
                  <a:lnTo>
                    <a:pt x="85" y="51"/>
                  </a:lnTo>
                  <a:lnTo>
                    <a:pt x="75" y="80"/>
                  </a:lnTo>
                  <a:lnTo>
                    <a:pt x="42" y="99"/>
                  </a:lnTo>
                  <a:lnTo>
                    <a:pt x="18" y="89"/>
                  </a:lnTo>
                  <a:lnTo>
                    <a:pt x="9" y="72"/>
                  </a:lnTo>
                  <a:lnTo>
                    <a:pt x="0" y="47"/>
                  </a:lnTo>
                  <a:lnTo>
                    <a:pt x="3" y="14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BFBF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1292" name="Freeform 69"/>
            <p:cNvSpPr>
              <a:spLocks/>
            </p:cNvSpPr>
            <p:nvPr/>
          </p:nvSpPr>
          <p:spPr bwMode="auto">
            <a:xfrm rot="5389264">
              <a:off x="4526" y="3699"/>
              <a:ext cx="133" cy="332"/>
            </a:xfrm>
            <a:custGeom>
              <a:avLst/>
              <a:gdLst>
                <a:gd name="T0" fmla="*/ 7 w 276"/>
                <a:gd name="T1" fmla="*/ 7 h 543"/>
                <a:gd name="T2" fmla="*/ 7 w 276"/>
                <a:gd name="T3" fmla="*/ 4 h 543"/>
                <a:gd name="T4" fmla="*/ 6 w 276"/>
                <a:gd name="T5" fmla="*/ 1 h 543"/>
                <a:gd name="T6" fmla="*/ 6 w 276"/>
                <a:gd name="T7" fmla="*/ 1 h 543"/>
                <a:gd name="T8" fmla="*/ 4 w 276"/>
                <a:gd name="T9" fmla="*/ 0 h 543"/>
                <a:gd name="T10" fmla="*/ 3 w 276"/>
                <a:gd name="T11" fmla="*/ 1 h 543"/>
                <a:gd name="T12" fmla="*/ 2 w 276"/>
                <a:gd name="T13" fmla="*/ 4 h 543"/>
                <a:gd name="T14" fmla="*/ 1 w 276"/>
                <a:gd name="T15" fmla="*/ 9 h 543"/>
                <a:gd name="T16" fmla="*/ 0 w 276"/>
                <a:gd name="T17" fmla="*/ 21 h 543"/>
                <a:gd name="T18" fmla="*/ 0 w 276"/>
                <a:gd name="T19" fmla="*/ 29 h 543"/>
                <a:gd name="T20" fmla="*/ 0 w 276"/>
                <a:gd name="T21" fmla="*/ 38 h 543"/>
                <a:gd name="T22" fmla="*/ 0 w 276"/>
                <a:gd name="T23" fmla="*/ 42 h 543"/>
                <a:gd name="T24" fmla="*/ 0 w 276"/>
                <a:gd name="T25" fmla="*/ 45 h 543"/>
                <a:gd name="T26" fmla="*/ 2 w 276"/>
                <a:gd name="T27" fmla="*/ 46 h 543"/>
                <a:gd name="T28" fmla="*/ 3 w 276"/>
                <a:gd name="T29" fmla="*/ 45 h 543"/>
                <a:gd name="T30" fmla="*/ 4 w 276"/>
                <a:gd name="T31" fmla="*/ 40 h 543"/>
                <a:gd name="T32" fmla="*/ 4 w 276"/>
                <a:gd name="T33" fmla="*/ 32 h 543"/>
                <a:gd name="T34" fmla="*/ 5 w 276"/>
                <a:gd name="T35" fmla="*/ 26 h 543"/>
                <a:gd name="T36" fmla="*/ 6 w 276"/>
                <a:gd name="T37" fmla="*/ 19 h 543"/>
                <a:gd name="T38" fmla="*/ 7 w 276"/>
                <a:gd name="T39" fmla="*/ 12 h 543"/>
                <a:gd name="T40" fmla="*/ 7 w 276"/>
                <a:gd name="T41" fmla="*/ 7 h 54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76"/>
                <a:gd name="T64" fmla="*/ 0 h 543"/>
                <a:gd name="T65" fmla="*/ 276 w 276"/>
                <a:gd name="T66" fmla="*/ 543 h 54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76" h="543">
                  <a:moveTo>
                    <a:pt x="276" y="78"/>
                  </a:moveTo>
                  <a:lnTo>
                    <a:pt x="264" y="41"/>
                  </a:lnTo>
                  <a:lnTo>
                    <a:pt x="244" y="15"/>
                  </a:lnTo>
                  <a:lnTo>
                    <a:pt x="213" y="6"/>
                  </a:lnTo>
                  <a:lnTo>
                    <a:pt x="174" y="0"/>
                  </a:lnTo>
                  <a:lnTo>
                    <a:pt x="120" y="18"/>
                  </a:lnTo>
                  <a:lnTo>
                    <a:pt x="80" y="42"/>
                  </a:lnTo>
                  <a:lnTo>
                    <a:pt x="46" y="102"/>
                  </a:lnTo>
                  <a:lnTo>
                    <a:pt x="26" y="240"/>
                  </a:lnTo>
                  <a:lnTo>
                    <a:pt x="3" y="342"/>
                  </a:lnTo>
                  <a:lnTo>
                    <a:pt x="0" y="444"/>
                  </a:lnTo>
                  <a:lnTo>
                    <a:pt x="7" y="492"/>
                  </a:lnTo>
                  <a:lnTo>
                    <a:pt x="29" y="528"/>
                  </a:lnTo>
                  <a:lnTo>
                    <a:pt x="79" y="543"/>
                  </a:lnTo>
                  <a:lnTo>
                    <a:pt x="126" y="522"/>
                  </a:lnTo>
                  <a:lnTo>
                    <a:pt x="151" y="468"/>
                  </a:lnTo>
                  <a:lnTo>
                    <a:pt x="168" y="378"/>
                  </a:lnTo>
                  <a:lnTo>
                    <a:pt x="192" y="296"/>
                  </a:lnTo>
                  <a:lnTo>
                    <a:pt x="232" y="219"/>
                  </a:lnTo>
                  <a:lnTo>
                    <a:pt x="261" y="134"/>
                  </a:lnTo>
                  <a:lnTo>
                    <a:pt x="276" y="78"/>
                  </a:lnTo>
                  <a:close/>
                </a:path>
              </a:pathLst>
            </a:custGeom>
            <a:solidFill>
              <a:srgbClr val="FF9F9F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1293" name="Freeform 70"/>
            <p:cNvSpPr>
              <a:spLocks/>
            </p:cNvSpPr>
            <p:nvPr/>
          </p:nvSpPr>
          <p:spPr bwMode="auto">
            <a:xfrm rot="5389264">
              <a:off x="4455" y="3794"/>
              <a:ext cx="56" cy="80"/>
            </a:xfrm>
            <a:custGeom>
              <a:avLst/>
              <a:gdLst>
                <a:gd name="T0" fmla="*/ 3 w 115"/>
                <a:gd name="T1" fmla="*/ 2 h 132"/>
                <a:gd name="T2" fmla="*/ 3 w 115"/>
                <a:gd name="T3" fmla="*/ 5 h 132"/>
                <a:gd name="T4" fmla="*/ 2 w 115"/>
                <a:gd name="T5" fmla="*/ 10 h 132"/>
                <a:gd name="T6" fmla="*/ 2 w 115"/>
                <a:gd name="T7" fmla="*/ 11 h 132"/>
                <a:gd name="T8" fmla="*/ 0 w 115"/>
                <a:gd name="T9" fmla="*/ 10 h 132"/>
                <a:gd name="T10" fmla="*/ 0 w 115"/>
                <a:gd name="T11" fmla="*/ 8 h 132"/>
                <a:gd name="T12" fmla="*/ 0 w 115"/>
                <a:gd name="T13" fmla="*/ 6 h 132"/>
                <a:gd name="T14" fmla="*/ 0 w 115"/>
                <a:gd name="T15" fmla="*/ 3 h 132"/>
                <a:gd name="T16" fmla="*/ 0 w 115"/>
                <a:gd name="T17" fmla="*/ 1 h 132"/>
                <a:gd name="T18" fmla="*/ 2 w 115"/>
                <a:gd name="T19" fmla="*/ 0 h 132"/>
                <a:gd name="T20" fmla="*/ 3 w 115"/>
                <a:gd name="T21" fmla="*/ 2 h 13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5"/>
                <a:gd name="T34" fmla="*/ 0 h 132"/>
                <a:gd name="T35" fmla="*/ 115 w 115"/>
                <a:gd name="T36" fmla="*/ 132 h 13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5" h="132">
                  <a:moveTo>
                    <a:pt x="114" y="21"/>
                  </a:moveTo>
                  <a:lnTo>
                    <a:pt x="115" y="70"/>
                  </a:lnTo>
                  <a:lnTo>
                    <a:pt x="98" y="119"/>
                  </a:lnTo>
                  <a:lnTo>
                    <a:pt x="68" y="132"/>
                  </a:lnTo>
                  <a:lnTo>
                    <a:pt x="23" y="119"/>
                  </a:lnTo>
                  <a:lnTo>
                    <a:pt x="9" y="97"/>
                  </a:lnTo>
                  <a:lnTo>
                    <a:pt x="2" y="71"/>
                  </a:lnTo>
                  <a:lnTo>
                    <a:pt x="0" y="34"/>
                  </a:lnTo>
                  <a:lnTo>
                    <a:pt x="19" y="9"/>
                  </a:lnTo>
                  <a:lnTo>
                    <a:pt x="80" y="0"/>
                  </a:lnTo>
                  <a:lnTo>
                    <a:pt x="114" y="21"/>
                  </a:lnTo>
                  <a:close/>
                </a:path>
              </a:pathLst>
            </a:custGeom>
            <a:solidFill>
              <a:srgbClr val="FFBFBF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grpSp>
          <p:nvGrpSpPr>
            <p:cNvPr id="11294" name="Group 71"/>
            <p:cNvGrpSpPr>
              <a:grpSpLocks/>
            </p:cNvGrpSpPr>
            <p:nvPr/>
          </p:nvGrpSpPr>
          <p:grpSpPr bwMode="auto">
            <a:xfrm rot="-3060854">
              <a:off x="4045" y="3469"/>
              <a:ext cx="499" cy="242"/>
              <a:chOff x="4236" y="3599"/>
              <a:chExt cx="499" cy="242"/>
            </a:xfrm>
          </p:grpSpPr>
          <p:sp>
            <p:nvSpPr>
              <p:cNvPr id="11296" name="Freeform 72"/>
              <p:cNvSpPr>
                <a:spLocks/>
              </p:cNvSpPr>
              <p:nvPr/>
            </p:nvSpPr>
            <p:spPr bwMode="auto">
              <a:xfrm rot="5389264">
                <a:off x="4365" y="3470"/>
                <a:ext cx="242" cy="499"/>
              </a:xfrm>
              <a:custGeom>
                <a:avLst/>
                <a:gdLst>
                  <a:gd name="T0" fmla="*/ 6 w 502"/>
                  <a:gd name="T1" fmla="*/ 9 h 817"/>
                  <a:gd name="T2" fmla="*/ 7 w 502"/>
                  <a:gd name="T3" fmla="*/ 7 h 817"/>
                  <a:gd name="T4" fmla="*/ 9 w 502"/>
                  <a:gd name="T5" fmla="*/ 4 h 817"/>
                  <a:gd name="T6" fmla="*/ 10 w 502"/>
                  <a:gd name="T7" fmla="*/ 1 h 817"/>
                  <a:gd name="T8" fmla="*/ 12 w 502"/>
                  <a:gd name="T9" fmla="*/ 0 h 817"/>
                  <a:gd name="T10" fmla="*/ 13 w 502"/>
                  <a:gd name="T11" fmla="*/ 1 h 817"/>
                  <a:gd name="T12" fmla="*/ 13 w 502"/>
                  <a:gd name="T13" fmla="*/ 2 h 817"/>
                  <a:gd name="T14" fmla="*/ 13 w 502"/>
                  <a:gd name="T15" fmla="*/ 5 h 817"/>
                  <a:gd name="T16" fmla="*/ 13 w 502"/>
                  <a:gd name="T17" fmla="*/ 9 h 817"/>
                  <a:gd name="T18" fmla="*/ 13 w 502"/>
                  <a:gd name="T19" fmla="*/ 12 h 817"/>
                  <a:gd name="T20" fmla="*/ 12 w 502"/>
                  <a:gd name="T21" fmla="*/ 15 h 817"/>
                  <a:gd name="T22" fmla="*/ 10 w 502"/>
                  <a:gd name="T23" fmla="*/ 21 h 817"/>
                  <a:gd name="T24" fmla="*/ 9 w 502"/>
                  <a:gd name="T25" fmla="*/ 23 h 817"/>
                  <a:gd name="T26" fmla="*/ 8 w 502"/>
                  <a:gd name="T27" fmla="*/ 24 h 817"/>
                  <a:gd name="T28" fmla="*/ 8 w 502"/>
                  <a:gd name="T29" fmla="*/ 30 h 817"/>
                  <a:gd name="T30" fmla="*/ 9 w 502"/>
                  <a:gd name="T31" fmla="*/ 35 h 817"/>
                  <a:gd name="T32" fmla="*/ 8 w 502"/>
                  <a:gd name="T33" fmla="*/ 43 h 817"/>
                  <a:gd name="T34" fmla="*/ 8 w 502"/>
                  <a:gd name="T35" fmla="*/ 48 h 817"/>
                  <a:gd name="T36" fmla="*/ 8 w 502"/>
                  <a:gd name="T37" fmla="*/ 52 h 817"/>
                  <a:gd name="T38" fmla="*/ 7 w 502"/>
                  <a:gd name="T39" fmla="*/ 57 h 817"/>
                  <a:gd name="T40" fmla="*/ 6 w 502"/>
                  <a:gd name="T41" fmla="*/ 60 h 817"/>
                  <a:gd name="T42" fmla="*/ 5 w 502"/>
                  <a:gd name="T43" fmla="*/ 64 h 817"/>
                  <a:gd name="T44" fmla="*/ 4 w 502"/>
                  <a:gd name="T45" fmla="*/ 67 h 817"/>
                  <a:gd name="T46" fmla="*/ 3 w 502"/>
                  <a:gd name="T47" fmla="*/ 68 h 817"/>
                  <a:gd name="T48" fmla="*/ 2 w 502"/>
                  <a:gd name="T49" fmla="*/ 70 h 817"/>
                  <a:gd name="T50" fmla="*/ 1 w 502"/>
                  <a:gd name="T51" fmla="*/ 64 h 817"/>
                  <a:gd name="T52" fmla="*/ 1 w 502"/>
                  <a:gd name="T53" fmla="*/ 58 h 817"/>
                  <a:gd name="T54" fmla="*/ 0 w 502"/>
                  <a:gd name="T55" fmla="*/ 49 h 817"/>
                  <a:gd name="T56" fmla="*/ 0 w 502"/>
                  <a:gd name="T57" fmla="*/ 46 h 817"/>
                  <a:gd name="T58" fmla="*/ 0 w 502"/>
                  <a:gd name="T59" fmla="*/ 39 h 817"/>
                  <a:gd name="T60" fmla="*/ 1 w 502"/>
                  <a:gd name="T61" fmla="*/ 29 h 817"/>
                  <a:gd name="T62" fmla="*/ 2 w 502"/>
                  <a:gd name="T63" fmla="*/ 18 h 817"/>
                  <a:gd name="T64" fmla="*/ 3 w 502"/>
                  <a:gd name="T65" fmla="*/ 12 h 817"/>
                  <a:gd name="T66" fmla="*/ 4 w 502"/>
                  <a:gd name="T67" fmla="*/ 10 h 817"/>
                  <a:gd name="T68" fmla="*/ 6 w 502"/>
                  <a:gd name="T69" fmla="*/ 9 h 81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502"/>
                  <a:gd name="T106" fmla="*/ 0 h 817"/>
                  <a:gd name="T107" fmla="*/ 502 w 502"/>
                  <a:gd name="T108" fmla="*/ 817 h 817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502" h="817">
                    <a:moveTo>
                      <a:pt x="210" y="102"/>
                    </a:moveTo>
                    <a:lnTo>
                      <a:pt x="283" y="84"/>
                    </a:lnTo>
                    <a:lnTo>
                      <a:pt x="331" y="54"/>
                    </a:lnTo>
                    <a:lnTo>
                      <a:pt x="391" y="18"/>
                    </a:lnTo>
                    <a:lnTo>
                      <a:pt x="457" y="0"/>
                    </a:lnTo>
                    <a:lnTo>
                      <a:pt x="481" y="9"/>
                    </a:lnTo>
                    <a:lnTo>
                      <a:pt x="499" y="29"/>
                    </a:lnTo>
                    <a:lnTo>
                      <a:pt x="502" y="62"/>
                    </a:lnTo>
                    <a:lnTo>
                      <a:pt x="493" y="102"/>
                    </a:lnTo>
                    <a:lnTo>
                      <a:pt x="484" y="137"/>
                    </a:lnTo>
                    <a:lnTo>
                      <a:pt x="457" y="180"/>
                    </a:lnTo>
                    <a:lnTo>
                      <a:pt x="394" y="240"/>
                    </a:lnTo>
                    <a:lnTo>
                      <a:pt x="349" y="270"/>
                    </a:lnTo>
                    <a:lnTo>
                      <a:pt x="313" y="288"/>
                    </a:lnTo>
                    <a:lnTo>
                      <a:pt x="319" y="354"/>
                    </a:lnTo>
                    <a:lnTo>
                      <a:pt x="325" y="414"/>
                    </a:lnTo>
                    <a:lnTo>
                      <a:pt x="319" y="504"/>
                    </a:lnTo>
                    <a:lnTo>
                      <a:pt x="307" y="558"/>
                    </a:lnTo>
                    <a:lnTo>
                      <a:pt x="301" y="612"/>
                    </a:lnTo>
                    <a:lnTo>
                      <a:pt x="274" y="668"/>
                    </a:lnTo>
                    <a:lnTo>
                      <a:pt x="249" y="708"/>
                    </a:lnTo>
                    <a:lnTo>
                      <a:pt x="204" y="746"/>
                    </a:lnTo>
                    <a:lnTo>
                      <a:pt x="162" y="781"/>
                    </a:lnTo>
                    <a:lnTo>
                      <a:pt x="117" y="804"/>
                    </a:lnTo>
                    <a:lnTo>
                      <a:pt x="84" y="817"/>
                    </a:lnTo>
                    <a:lnTo>
                      <a:pt x="54" y="751"/>
                    </a:lnTo>
                    <a:lnTo>
                      <a:pt x="36" y="684"/>
                    </a:lnTo>
                    <a:lnTo>
                      <a:pt x="6" y="582"/>
                    </a:lnTo>
                    <a:lnTo>
                      <a:pt x="0" y="534"/>
                    </a:lnTo>
                    <a:lnTo>
                      <a:pt x="24" y="456"/>
                    </a:lnTo>
                    <a:lnTo>
                      <a:pt x="48" y="348"/>
                    </a:lnTo>
                    <a:lnTo>
                      <a:pt x="78" y="210"/>
                    </a:lnTo>
                    <a:lnTo>
                      <a:pt x="108" y="144"/>
                    </a:lnTo>
                    <a:lnTo>
                      <a:pt x="162" y="114"/>
                    </a:lnTo>
                    <a:lnTo>
                      <a:pt x="210" y="102"/>
                    </a:lnTo>
                    <a:close/>
                  </a:path>
                </a:pathLst>
              </a:custGeom>
              <a:solidFill>
                <a:srgbClr val="FF9F9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1297" name="Freeform 73"/>
              <p:cNvSpPr>
                <a:spLocks/>
              </p:cNvSpPr>
              <p:nvPr/>
            </p:nvSpPr>
            <p:spPr bwMode="auto">
              <a:xfrm rot="5389264">
                <a:off x="4650" y="3747"/>
                <a:ext cx="88" cy="79"/>
              </a:xfrm>
              <a:custGeom>
                <a:avLst/>
                <a:gdLst>
                  <a:gd name="T0" fmla="*/ 0 w 183"/>
                  <a:gd name="T1" fmla="*/ 6 h 129"/>
                  <a:gd name="T2" fmla="*/ 0 w 183"/>
                  <a:gd name="T3" fmla="*/ 10 h 129"/>
                  <a:gd name="T4" fmla="*/ 1 w 183"/>
                  <a:gd name="T5" fmla="*/ 11 h 129"/>
                  <a:gd name="T6" fmla="*/ 3 w 183"/>
                  <a:gd name="T7" fmla="*/ 10 h 129"/>
                  <a:gd name="T8" fmla="*/ 4 w 183"/>
                  <a:gd name="T9" fmla="*/ 8 h 129"/>
                  <a:gd name="T10" fmla="*/ 5 w 183"/>
                  <a:gd name="T11" fmla="*/ 6 h 129"/>
                  <a:gd name="T12" fmla="*/ 5 w 183"/>
                  <a:gd name="T13" fmla="*/ 2 h 129"/>
                  <a:gd name="T14" fmla="*/ 4 w 183"/>
                  <a:gd name="T15" fmla="*/ 0 h 129"/>
                  <a:gd name="T16" fmla="*/ 3 w 183"/>
                  <a:gd name="T17" fmla="*/ 1 h 129"/>
                  <a:gd name="T18" fmla="*/ 2 w 183"/>
                  <a:gd name="T19" fmla="*/ 1 h 129"/>
                  <a:gd name="T20" fmla="*/ 1 w 183"/>
                  <a:gd name="T21" fmla="*/ 3 h 129"/>
                  <a:gd name="T22" fmla="*/ 0 w 183"/>
                  <a:gd name="T23" fmla="*/ 6 h 12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83"/>
                  <a:gd name="T37" fmla="*/ 0 h 129"/>
                  <a:gd name="T38" fmla="*/ 183 w 183"/>
                  <a:gd name="T39" fmla="*/ 129 h 12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83" h="129">
                    <a:moveTo>
                      <a:pt x="0" y="72"/>
                    </a:moveTo>
                    <a:lnTo>
                      <a:pt x="24" y="117"/>
                    </a:lnTo>
                    <a:lnTo>
                      <a:pt x="48" y="129"/>
                    </a:lnTo>
                    <a:lnTo>
                      <a:pt x="105" y="114"/>
                    </a:lnTo>
                    <a:lnTo>
                      <a:pt x="159" y="90"/>
                    </a:lnTo>
                    <a:lnTo>
                      <a:pt x="180" y="72"/>
                    </a:lnTo>
                    <a:lnTo>
                      <a:pt x="183" y="27"/>
                    </a:lnTo>
                    <a:lnTo>
                      <a:pt x="165" y="0"/>
                    </a:lnTo>
                    <a:lnTo>
                      <a:pt x="123" y="3"/>
                    </a:lnTo>
                    <a:lnTo>
                      <a:pt x="90" y="17"/>
                    </a:lnTo>
                    <a:lnTo>
                      <a:pt x="54" y="35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FFBFB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</p:grpSp>
        <p:sp>
          <p:nvSpPr>
            <p:cNvPr id="11295" name="Freeform 74"/>
            <p:cNvSpPr>
              <a:spLocks/>
            </p:cNvSpPr>
            <p:nvPr/>
          </p:nvSpPr>
          <p:spPr bwMode="auto">
            <a:xfrm rot="5389264">
              <a:off x="4512" y="4001"/>
              <a:ext cx="3" cy="22"/>
            </a:xfrm>
            <a:custGeom>
              <a:avLst/>
              <a:gdLst>
                <a:gd name="T0" fmla="*/ 1 w 6"/>
                <a:gd name="T1" fmla="*/ 3 h 36"/>
                <a:gd name="T2" fmla="*/ 1 w 6"/>
                <a:gd name="T3" fmla="*/ 1 h 36"/>
                <a:gd name="T4" fmla="*/ 0 w 6"/>
                <a:gd name="T5" fmla="*/ 0 h 36"/>
                <a:gd name="T6" fmla="*/ 0 60000 65536"/>
                <a:gd name="T7" fmla="*/ 0 60000 65536"/>
                <a:gd name="T8" fmla="*/ 0 60000 65536"/>
                <a:gd name="T9" fmla="*/ 0 w 6"/>
                <a:gd name="T10" fmla="*/ 0 h 36"/>
                <a:gd name="T11" fmla="*/ 6 w 6"/>
                <a:gd name="T12" fmla="*/ 36 h 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" h="36">
                  <a:moveTo>
                    <a:pt x="6" y="36"/>
                  </a:moveTo>
                  <a:lnTo>
                    <a:pt x="6" y="15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pic>
        <p:nvPicPr>
          <p:cNvPr id="11277" name="Picture 79"/>
          <p:cNvPicPr>
            <a:picLocks noGrp="1" noChangeAspect="1" noChangeArrowheads="1"/>
          </p:cNvPicPr>
          <p:nvPr>
            <p:ph/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96088" y="4070802"/>
            <a:ext cx="2428875" cy="2733675"/>
          </a:xfrm>
          <a:noFill/>
        </p:spPr>
      </p:pic>
      <p:sp>
        <p:nvSpPr>
          <p:cNvPr id="11278" name="Line 81"/>
          <p:cNvSpPr>
            <a:spLocks noChangeShapeType="1"/>
          </p:cNvSpPr>
          <p:nvPr/>
        </p:nvSpPr>
        <p:spPr bwMode="auto">
          <a:xfrm>
            <a:off x="6299200" y="4078288"/>
            <a:ext cx="1768475" cy="750887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1279" name="Figura a mano libera 49"/>
          <p:cNvSpPr>
            <a:spLocks/>
          </p:cNvSpPr>
          <p:nvPr/>
        </p:nvSpPr>
        <p:spPr bwMode="auto">
          <a:xfrm>
            <a:off x="8167688" y="4860925"/>
            <a:ext cx="295275" cy="147638"/>
          </a:xfrm>
          <a:custGeom>
            <a:avLst/>
            <a:gdLst>
              <a:gd name="T0" fmla="*/ 280987 w 295275"/>
              <a:gd name="T1" fmla="*/ 2382 h 147638"/>
              <a:gd name="T2" fmla="*/ 295275 w 295275"/>
              <a:gd name="T3" fmla="*/ 45244 h 147638"/>
              <a:gd name="T4" fmla="*/ 269081 w 295275"/>
              <a:gd name="T5" fmla="*/ 71438 h 147638"/>
              <a:gd name="T6" fmla="*/ 230981 w 295275"/>
              <a:gd name="T7" fmla="*/ 80963 h 147638"/>
              <a:gd name="T8" fmla="*/ 192881 w 295275"/>
              <a:gd name="T9" fmla="*/ 83344 h 147638"/>
              <a:gd name="T10" fmla="*/ 159543 w 295275"/>
              <a:gd name="T11" fmla="*/ 73819 h 147638"/>
              <a:gd name="T12" fmla="*/ 116681 w 295275"/>
              <a:gd name="T13" fmla="*/ 52388 h 147638"/>
              <a:gd name="T14" fmla="*/ 83343 w 295275"/>
              <a:gd name="T15" fmla="*/ 28575 h 147638"/>
              <a:gd name="T16" fmla="*/ 61912 w 295275"/>
              <a:gd name="T17" fmla="*/ 7144 h 147638"/>
              <a:gd name="T18" fmla="*/ 52387 w 295275"/>
              <a:gd name="T19" fmla="*/ 0 h 147638"/>
              <a:gd name="T20" fmla="*/ 23812 w 295275"/>
              <a:gd name="T21" fmla="*/ 26194 h 147638"/>
              <a:gd name="T22" fmla="*/ 0 w 295275"/>
              <a:gd name="T23" fmla="*/ 47625 h 147638"/>
              <a:gd name="T24" fmla="*/ 33337 w 295275"/>
              <a:gd name="T25" fmla="*/ 95250 h 147638"/>
              <a:gd name="T26" fmla="*/ 95250 w 295275"/>
              <a:gd name="T27" fmla="*/ 133350 h 147638"/>
              <a:gd name="T28" fmla="*/ 159543 w 295275"/>
              <a:gd name="T29" fmla="*/ 147638 h 147638"/>
              <a:gd name="T30" fmla="*/ 200025 w 295275"/>
              <a:gd name="T31" fmla="*/ 142875 h 147638"/>
              <a:gd name="T32" fmla="*/ 242887 w 295275"/>
              <a:gd name="T33" fmla="*/ 116682 h 147638"/>
              <a:gd name="T34" fmla="*/ 285750 w 295275"/>
              <a:gd name="T35" fmla="*/ 69057 h 147638"/>
              <a:gd name="T36" fmla="*/ 280987 w 295275"/>
              <a:gd name="T37" fmla="*/ 2382 h 147638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95275"/>
              <a:gd name="T58" fmla="*/ 0 h 147638"/>
              <a:gd name="T59" fmla="*/ 295275 w 295275"/>
              <a:gd name="T60" fmla="*/ 147638 h 147638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95275" h="147638">
                <a:moveTo>
                  <a:pt x="280987" y="2382"/>
                </a:moveTo>
                <a:lnTo>
                  <a:pt x="295275" y="45244"/>
                </a:lnTo>
                <a:lnTo>
                  <a:pt x="269081" y="71438"/>
                </a:lnTo>
                <a:lnTo>
                  <a:pt x="230981" y="80963"/>
                </a:lnTo>
                <a:lnTo>
                  <a:pt x="192881" y="83344"/>
                </a:lnTo>
                <a:lnTo>
                  <a:pt x="159543" y="73819"/>
                </a:lnTo>
                <a:lnTo>
                  <a:pt x="116681" y="52388"/>
                </a:lnTo>
                <a:lnTo>
                  <a:pt x="83343" y="28575"/>
                </a:lnTo>
                <a:lnTo>
                  <a:pt x="61912" y="7144"/>
                </a:lnTo>
                <a:lnTo>
                  <a:pt x="52387" y="0"/>
                </a:lnTo>
                <a:lnTo>
                  <a:pt x="23812" y="26194"/>
                </a:lnTo>
                <a:lnTo>
                  <a:pt x="0" y="47625"/>
                </a:lnTo>
                <a:lnTo>
                  <a:pt x="33337" y="95250"/>
                </a:lnTo>
                <a:lnTo>
                  <a:pt x="95250" y="133350"/>
                </a:lnTo>
                <a:lnTo>
                  <a:pt x="159543" y="147638"/>
                </a:lnTo>
                <a:lnTo>
                  <a:pt x="200025" y="142875"/>
                </a:lnTo>
                <a:lnTo>
                  <a:pt x="242887" y="116682"/>
                </a:lnTo>
                <a:lnTo>
                  <a:pt x="285750" y="69057"/>
                </a:lnTo>
                <a:lnTo>
                  <a:pt x="280987" y="2382"/>
                </a:lnTo>
                <a:close/>
              </a:path>
            </a:pathLst>
          </a:cu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11280" name="Figura a mano libera 50"/>
          <p:cNvSpPr>
            <a:spLocks/>
          </p:cNvSpPr>
          <p:nvPr/>
        </p:nvSpPr>
        <p:spPr bwMode="auto">
          <a:xfrm>
            <a:off x="8086725" y="4984750"/>
            <a:ext cx="223838" cy="115888"/>
          </a:xfrm>
          <a:custGeom>
            <a:avLst/>
            <a:gdLst>
              <a:gd name="T0" fmla="*/ 0 w 223838"/>
              <a:gd name="T1" fmla="*/ 63421 h 116682"/>
              <a:gd name="T2" fmla="*/ 66675 w 223838"/>
              <a:gd name="T3" fmla="*/ 96308 h 116682"/>
              <a:gd name="T4" fmla="*/ 123825 w 223838"/>
              <a:gd name="T5" fmla="*/ 115099 h 116682"/>
              <a:gd name="T6" fmla="*/ 178594 w 223838"/>
              <a:gd name="T7" fmla="*/ 91609 h 116682"/>
              <a:gd name="T8" fmla="*/ 214313 w 223838"/>
              <a:gd name="T9" fmla="*/ 56375 h 116682"/>
              <a:gd name="T10" fmla="*/ 223838 w 223838"/>
              <a:gd name="T11" fmla="*/ 23490 h 116682"/>
              <a:gd name="T12" fmla="*/ 188119 w 223838"/>
              <a:gd name="T13" fmla="*/ 16443 h 116682"/>
              <a:gd name="T14" fmla="*/ 154781 w 223838"/>
              <a:gd name="T15" fmla="*/ 0 h 116682"/>
              <a:gd name="T16" fmla="*/ 157163 w 223838"/>
              <a:gd name="T17" fmla="*/ 46979 h 116682"/>
              <a:gd name="T18" fmla="*/ 157163 w 223838"/>
              <a:gd name="T19" fmla="*/ 79865 h 116682"/>
              <a:gd name="T20" fmla="*/ 157163 w 223838"/>
              <a:gd name="T21" fmla="*/ 96308 h 11668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23838"/>
              <a:gd name="T34" fmla="*/ 0 h 116682"/>
              <a:gd name="T35" fmla="*/ 223838 w 223838"/>
              <a:gd name="T36" fmla="*/ 116682 h 11668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23838" h="116682">
                <a:moveTo>
                  <a:pt x="0" y="64294"/>
                </a:moveTo>
                <a:lnTo>
                  <a:pt x="66675" y="97632"/>
                </a:lnTo>
                <a:lnTo>
                  <a:pt x="123825" y="116682"/>
                </a:lnTo>
                <a:lnTo>
                  <a:pt x="178594" y="92869"/>
                </a:lnTo>
                <a:lnTo>
                  <a:pt x="214313" y="57150"/>
                </a:lnTo>
                <a:lnTo>
                  <a:pt x="223838" y="23813"/>
                </a:lnTo>
                <a:lnTo>
                  <a:pt x="188119" y="16669"/>
                </a:lnTo>
                <a:lnTo>
                  <a:pt x="154781" y="0"/>
                </a:lnTo>
                <a:lnTo>
                  <a:pt x="157163" y="47625"/>
                </a:lnTo>
                <a:lnTo>
                  <a:pt x="157163" y="80963"/>
                </a:lnTo>
                <a:lnTo>
                  <a:pt x="157163" y="97632"/>
                </a:lnTo>
              </a:path>
            </a:pathLst>
          </a:cu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11281" name="Figura a mano libera 51"/>
          <p:cNvSpPr>
            <a:spLocks/>
          </p:cNvSpPr>
          <p:nvPr/>
        </p:nvSpPr>
        <p:spPr bwMode="auto">
          <a:xfrm>
            <a:off x="8369300" y="4719638"/>
            <a:ext cx="85725" cy="212725"/>
          </a:xfrm>
          <a:custGeom>
            <a:avLst/>
            <a:gdLst>
              <a:gd name="T0" fmla="*/ 85725 w 85725"/>
              <a:gd name="T1" fmla="*/ 179935 h 211931"/>
              <a:gd name="T2" fmla="*/ 69056 w 85725"/>
              <a:gd name="T3" fmla="*/ 88767 h 211931"/>
              <a:gd name="T4" fmla="*/ 35719 w 85725"/>
              <a:gd name="T5" fmla="*/ 23991 h 211931"/>
              <a:gd name="T6" fmla="*/ 9525 w 85725"/>
              <a:gd name="T7" fmla="*/ 0 h 211931"/>
              <a:gd name="T8" fmla="*/ 0 w 85725"/>
              <a:gd name="T9" fmla="*/ 16793 h 211931"/>
              <a:gd name="T10" fmla="*/ 47626 w 85725"/>
              <a:gd name="T11" fmla="*/ 213522 h 211931"/>
              <a:gd name="T12" fmla="*/ 85725 w 85725"/>
              <a:gd name="T13" fmla="*/ 179935 h 21193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85725"/>
              <a:gd name="T22" fmla="*/ 0 h 211931"/>
              <a:gd name="T23" fmla="*/ 85725 w 85725"/>
              <a:gd name="T24" fmla="*/ 211931 h 21193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85725" h="211931">
                <a:moveTo>
                  <a:pt x="85725" y="178594"/>
                </a:moveTo>
                <a:lnTo>
                  <a:pt x="69056" y="88106"/>
                </a:lnTo>
                <a:lnTo>
                  <a:pt x="35719" y="23812"/>
                </a:lnTo>
                <a:lnTo>
                  <a:pt x="9525" y="0"/>
                </a:lnTo>
                <a:lnTo>
                  <a:pt x="0" y="16668"/>
                </a:lnTo>
                <a:lnTo>
                  <a:pt x="47626" y="211931"/>
                </a:lnTo>
                <a:lnTo>
                  <a:pt x="85725" y="178594"/>
                </a:lnTo>
                <a:close/>
              </a:path>
            </a:pathLst>
          </a:cu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50" name="CasellaDiTesto 49"/>
          <p:cNvSpPr txBox="1"/>
          <p:nvPr/>
        </p:nvSpPr>
        <p:spPr>
          <a:xfrm>
            <a:off x="7611475" y="3200400"/>
            <a:ext cx="8915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err="1">
                <a:latin typeface="Calibri" pitchFamily="34" charset="0"/>
              </a:rPr>
              <a:t>CaM</a:t>
            </a:r>
            <a:r>
              <a:rPr lang="it-IT" sz="2000" b="1" dirty="0">
                <a:latin typeface="Calibri" pitchFamily="34" charset="0"/>
              </a:rPr>
              <a:t>-K</a:t>
            </a:r>
            <a:endParaRPr lang="en-GB" sz="2000" b="1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115888" y="130175"/>
            <a:ext cx="8788400" cy="284163"/>
          </a:xfrm>
          <a:prstGeom prst="rect">
            <a:avLst/>
          </a:prstGeom>
          <a:solidFill>
            <a:schemeClr val="bg1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358775" lvl="2" algn="l" defTabSz="1087438">
              <a:spcBef>
                <a:spcPts val="575"/>
              </a:spcBef>
              <a:spcAft>
                <a:spcPts val="575"/>
              </a:spcAft>
              <a:defRPr/>
            </a:pPr>
            <a:r>
              <a:rPr lang="it-IT" sz="18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I recettori di membrana a singola elica TM - le tirosina chinasi (RPTK)</a:t>
            </a:r>
          </a:p>
        </p:txBody>
      </p:sp>
      <p:sp>
        <p:nvSpPr>
          <p:cNvPr id="12291" name="Rectangle 5"/>
          <p:cNvSpPr>
            <a:spLocks noChangeArrowheads="1"/>
          </p:cNvSpPr>
          <p:nvPr/>
        </p:nvSpPr>
        <p:spPr bwMode="auto">
          <a:xfrm>
            <a:off x="481013" y="2679700"/>
            <a:ext cx="8129587" cy="1109663"/>
          </a:xfrm>
          <a:prstGeom prst="rect">
            <a:avLst/>
          </a:prstGeom>
          <a:gradFill rotWithShape="0">
            <a:gsLst>
              <a:gs pos="0">
                <a:srgbClr val="FF3399"/>
              </a:gs>
              <a:gs pos="50000">
                <a:srgbClr val="CCECFF"/>
              </a:gs>
              <a:gs pos="100000">
                <a:srgbClr val="FF3399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grpSp>
        <p:nvGrpSpPr>
          <p:cNvPr id="2" name="Group 547"/>
          <p:cNvGrpSpPr>
            <a:grpSpLocks/>
          </p:cNvGrpSpPr>
          <p:nvPr/>
        </p:nvGrpSpPr>
        <p:grpSpPr bwMode="auto">
          <a:xfrm>
            <a:off x="6588125" y="1027113"/>
            <a:ext cx="1114425" cy="3462337"/>
            <a:chOff x="929" y="3007"/>
            <a:chExt cx="419" cy="1313"/>
          </a:xfrm>
        </p:grpSpPr>
        <p:grpSp>
          <p:nvGrpSpPr>
            <p:cNvPr id="3" name="Group 329"/>
            <p:cNvGrpSpPr>
              <a:grpSpLocks/>
            </p:cNvGrpSpPr>
            <p:nvPr/>
          </p:nvGrpSpPr>
          <p:grpSpPr bwMode="auto">
            <a:xfrm flipH="1">
              <a:off x="929" y="3580"/>
              <a:ext cx="192" cy="505"/>
              <a:chOff x="3340" y="1309"/>
              <a:chExt cx="134" cy="361"/>
            </a:xfrm>
          </p:grpSpPr>
          <p:grpSp>
            <p:nvGrpSpPr>
              <p:cNvPr id="12555" name="Group 219"/>
              <p:cNvGrpSpPr>
                <a:grpSpLocks/>
              </p:cNvGrpSpPr>
              <p:nvPr/>
            </p:nvGrpSpPr>
            <p:grpSpPr bwMode="auto">
              <a:xfrm>
                <a:off x="3344" y="1352"/>
                <a:ext cx="130" cy="276"/>
                <a:chOff x="2890" y="5950"/>
                <a:chExt cx="220" cy="730"/>
              </a:xfrm>
            </p:grpSpPr>
            <p:grpSp>
              <p:nvGrpSpPr>
                <p:cNvPr id="12558" name="Group 220"/>
                <p:cNvGrpSpPr>
                  <a:grpSpLocks/>
                </p:cNvGrpSpPr>
                <p:nvPr/>
              </p:nvGrpSpPr>
              <p:grpSpPr bwMode="auto">
                <a:xfrm>
                  <a:off x="2890" y="6314"/>
                  <a:ext cx="214" cy="366"/>
                  <a:chOff x="2890" y="5286"/>
                  <a:chExt cx="214" cy="366"/>
                </a:xfrm>
              </p:grpSpPr>
              <p:sp>
                <p:nvSpPr>
                  <p:cNvPr id="12563" name="AutoShape 221"/>
                  <p:cNvSpPr>
                    <a:spLocks noChangeArrowheads="1"/>
                  </p:cNvSpPr>
                  <p:nvPr/>
                </p:nvSpPr>
                <p:spPr bwMode="auto">
                  <a:xfrm>
                    <a:off x="2896" y="5286"/>
                    <a:ext cx="208" cy="128"/>
                  </a:xfrm>
                  <a:prstGeom prst="wave">
                    <a:avLst>
                      <a:gd name="adj1" fmla="val 13005"/>
                      <a:gd name="adj2" fmla="val 0"/>
                    </a:avLst>
                  </a:prstGeom>
                  <a:solidFill>
                    <a:srgbClr val="0066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2564" name="AutoShape 222"/>
                  <p:cNvSpPr>
                    <a:spLocks noChangeArrowheads="1"/>
                  </p:cNvSpPr>
                  <p:nvPr/>
                </p:nvSpPr>
                <p:spPr bwMode="auto">
                  <a:xfrm>
                    <a:off x="2890" y="5524"/>
                    <a:ext cx="208" cy="128"/>
                  </a:xfrm>
                  <a:prstGeom prst="wave">
                    <a:avLst>
                      <a:gd name="adj1" fmla="val 13005"/>
                      <a:gd name="adj2" fmla="val 0"/>
                    </a:avLst>
                  </a:prstGeom>
                  <a:solidFill>
                    <a:srgbClr val="0066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2565" name="AutoShape 223"/>
                  <p:cNvSpPr>
                    <a:spLocks noChangeArrowheads="1"/>
                  </p:cNvSpPr>
                  <p:nvPr/>
                </p:nvSpPr>
                <p:spPr bwMode="auto">
                  <a:xfrm>
                    <a:off x="2890" y="5400"/>
                    <a:ext cx="208" cy="128"/>
                  </a:xfrm>
                  <a:prstGeom prst="wave">
                    <a:avLst>
                      <a:gd name="adj1" fmla="val 13005"/>
                      <a:gd name="adj2" fmla="val 0"/>
                    </a:avLst>
                  </a:prstGeom>
                  <a:solidFill>
                    <a:srgbClr val="0066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12559" name="Group 224"/>
                <p:cNvGrpSpPr>
                  <a:grpSpLocks/>
                </p:cNvGrpSpPr>
                <p:nvPr/>
              </p:nvGrpSpPr>
              <p:grpSpPr bwMode="auto">
                <a:xfrm>
                  <a:off x="2896" y="5950"/>
                  <a:ext cx="214" cy="366"/>
                  <a:chOff x="2890" y="5286"/>
                  <a:chExt cx="214" cy="366"/>
                </a:xfrm>
              </p:grpSpPr>
              <p:sp>
                <p:nvSpPr>
                  <p:cNvPr id="12560" name="AutoShape 225"/>
                  <p:cNvSpPr>
                    <a:spLocks noChangeArrowheads="1"/>
                  </p:cNvSpPr>
                  <p:nvPr/>
                </p:nvSpPr>
                <p:spPr bwMode="auto">
                  <a:xfrm>
                    <a:off x="2896" y="5286"/>
                    <a:ext cx="208" cy="128"/>
                  </a:xfrm>
                  <a:prstGeom prst="wave">
                    <a:avLst>
                      <a:gd name="adj1" fmla="val 13005"/>
                      <a:gd name="adj2" fmla="val 0"/>
                    </a:avLst>
                  </a:prstGeom>
                  <a:solidFill>
                    <a:srgbClr val="0066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2561" name="AutoShape 226"/>
                  <p:cNvSpPr>
                    <a:spLocks noChangeArrowheads="1"/>
                  </p:cNvSpPr>
                  <p:nvPr/>
                </p:nvSpPr>
                <p:spPr bwMode="auto">
                  <a:xfrm>
                    <a:off x="2890" y="5524"/>
                    <a:ext cx="208" cy="128"/>
                  </a:xfrm>
                  <a:prstGeom prst="wave">
                    <a:avLst>
                      <a:gd name="adj1" fmla="val 13005"/>
                      <a:gd name="adj2" fmla="val 0"/>
                    </a:avLst>
                  </a:prstGeom>
                  <a:solidFill>
                    <a:srgbClr val="0066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2562" name="AutoShape 227"/>
                  <p:cNvSpPr>
                    <a:spLocks noChangeArrowheads="1"/>
                  </p:cNvSpPr>
                  <p:nvPr/>
                </p:nvSpPr>
                <p:spPr bwMode="auto">
                  <a:xfrm>
                    <a:off x="2890" y="5400"/>
                    <a:ext cx="208" cy="128"/>
                  </a:xfrm>
                  <a:prstGeom prst="wave">
                    <a:avLst>
                      <a:gd name="adj1" fmla="val 13005"/>
                      <a:gd name="adj2" fmla="val 0"/>
                    </a:avLst>
                  </a:prstGeom>
                  <a:solidFill>
                    <a:srgbClr val="0066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  <p:sp>
            <p:nvSpPr>
              <p:cNvPr id="12556" name="AutoShape 228"/>
              <p:cNvSpPr>
                <a:spLocks noChangeArrowheads="1"/>
              </p:cNvSpPr>
              <p:nvPr/>
            </p:nvSpPr>
            <p:spPr bwMode="auto">
              <a:xfrm rot="-1608180">
                <a:off x="3340" y="1309"/>
                <a:ext cx="123" cy="28"/>
              </a:xfrm>
              <a:prstGeom prst="wave">
                <a:avLst>
                  <a:gd name="adj1" fmla="val 20644"/>
                  <a:gd name="adj2" fmla="val -8333"/>
                </a:avLst>
              </a:prstGeom>
              <a:solidFill>
                <a:srgbClr val="0066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557" name="AutoShape 229"/>
              <p:cNvSpPr>
                <a:spLocks noChangeArrowheads="1"/>
              </p:cNvSpPr>
              <p:nvPr/>
            </p:nvSpPr>
            <p:spPr bwMode="auto">
              <a:xfrm rot="-1897592" flipH="1" flipV="1">
                <a:off x="3350" y="1642"/>
                <a:ext cx="123" cy="28"/>
              </a:xfrm>
              <a:prstGeom prst="wave">
                <a:avLst>
                  <a:gd name="adj1" fmla="val 20644"/>
                  <a:gd name="adj2" fmla="val -8333"/>
                </a:avLst>
              </a:prstGeom>
              <a:solidFill>
                <a:srgbClr val="0066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12522" name="Freeform 231"/>
            <p:cNvSpPr>
              <a:spLocks/>
            </p:cNvSpPr>
            <p:nvPr/>
          </p:nvSpPr>
          <p:spPr bwMode="auto">
            <a:xfrm>
              <a:off x="948" y="4071"/>
              <a:ext cx="183" cy="248"/>
            </a:xfrm>
            <a:custGeom>
              <a:avLst/>
              <a:gdLst>
                <a:gd name="T0" fmla="*/ 27 w 268"/>
                <a:gd name="T1" fmla="*/ 4 h 314"/>
                <a:gd name="T2" fmla="*/ 17 w 268"/>
                <a:gd name="T3" fmla="*/ 4 h 314"/>
                <a:gd name="T4" fmla="*/ 2 w 268"/>
                <a:gd name="T5" fmla="*/ 24 h 314"/>
                <a:gd name="T6" fmla="*/ 1 w 268"/>
                <a:gd name="T7" fmla="*/ 53 h 314"/>
                <a:gd name="T8" fmla="*/ 5 w 268"/>
                <a:gd name="T9" fmla="*/ 73 h 314"/>
                <a:gd name="T10" fmla="*/ 20 w 268"/>
                <a:gd name="T11" fmla="*/ 92 h 314"/>
                <a:gd name="T12" fmla="*/ 33 w 268"/>
                <a:gd name="T13" fmla="*/ 93 h 314"/>
                <a:gd name="T14" fmla="*/ 39 w 268"/>
                <a:gd name="T15" fmla="*/ 88 h 314"/>
                <a:gd name="T16" fmla="*/ 38 w 268"/>
                <a:gd name="T17" fmla="*/ 43 h 314"/>
                <a:gd name="T18" fmla="*/ 38 w 268"/>
                <a:gd name="T19" fmla="*/ 10 h 314"/>
                <a:gd name="T20" fmla="*/ 27 w 268"/>
                <a:gd name="T21" fmla="*/ 4 h 3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68"/>
                <a:gd name="T34" fmla="*/ 0 h 314"/>
                <a:gd name="T35" fmla="*/ 268 w 268"/>
                <a:gd name="T36" fmla="*/ 314 h 3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68" h="314">
                  <a:moveTo>
                    <a:pt x="179" y="11"/>
                  </a:moveTo>
                  <a:cubicBezTo>
                    <a:pt x="156" y="7"/>
                    <a:pt x="140" y="0"/>
                    <a:pt x="113" y="11"/>
                  </a:cubicBezTo>
                  <a:cubicBezTo>
                    <a:pt x="86" y="22"/>
                    <a:pt x="34" y="50"/>
                    <a:pt x="17" y="77"/>
                  </a:cubicBezTo>
                  <a:cubicBezTo>
                    <a:pt x="0" y="104"/>
                    <a:pt x="8" y="146"/>
                    <a:pt x="11" y="173"/>
                  </a:cubicBezTo>
                  <a:cubicBezTo>
                    <a:pt x="14" y="200"/>
                    <a:pt x="15" y="218"/>
                    <a:pt x="35" y="239"/>
                  </a:cubicBezTo>
                  <a:cubicBezTo>
                    <a:pt x="55" y="260"/>
                    <a:pt x="99" y="288"/>
                    <a:pt x="131" y="299"/>
                  </a:cubicBezTo>
                  <a:cubicBezTo>
                    <a:pt x="163" y="310"/>
                    <a:pt x="205" y="307"/>
                    <a:pt x="227" y="305"/>
                  </a:cubicBezTo>
                  <a:cubicBezTo>
                    <a:pt x="249" y="303"/>
                    <a:pt x="258" y="314"/>
                    <a:pt x="263" y="287"/>
                  </a:cubicBezTo>
                  <a:cubicBezTo>
                    <a:pt x="268" y="260"/>
                    <a:pt x="259" y="185"/>
                    <a:pt x="257" y="143"/>
                  </a:cubicBezTo>
                  <a:cubicBezTo>
                    <a:pt x="255" y="101"/>
                    <a:pt x="265" y="57"/>
                    <a:pt x="251" y="35"/>
                  </a:cubicBezTo>
                  <a:cubicBezTo>
                    <a:pt x="237" y="13"/>
                    <a:pt x="202" y="15"/>
                    <a:pt x="179" y="11"/>
                  </a:cubicBezTo>
                  <a:close/>
                </a:path>
              </a:pathLst>
            </a:custGeom>
            <a:solidFill>
              <a:srgbClr val="0066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grpSp>
          <p:nvGrpSpPr>
            <p:cNvPr id="4" name="Group 235"/>
            <p:cNvGrpSpPr>
              <a:grpSpLocks/>
            </p:cNvGrpSpPr>
            <p:nvPr/>
          </p:nvGrpSpPr>
          <p:grpSpPr bwMode="auto">
            <a:xfrm rot="-237940">
              <a:off x="1151" y="3649"/>
              <a:ext cx="183" cy="390"/>
              <a:chOff x="2890" y="5950"/>
              <a:chExt cx="220" cy="730"/>
            </a:xfrm>
          </p:grpSpPr>
          <p:grpSp>
            <p:nvGrpSpPr>
              <p:cNvPr id="12547" name="Group 236"/>
              <p:cNvGrpSpPr>
                <a:grpSpLocks/>
              </p:cNvGrpSpPr>
              <p:nvPr/>
            </p:nvGrpSpPr>
            <p:grpSpPr bwMode="auto">
              <a:xfrm>
                <a:off x="2890" y="6314"/>
                <a:ext cx="214" cy="366"/>
                <a:chOff x="2890" y="5286"/>
                <a:chExt cx="214" cy="366"/>
              </a:xfrm>
            </p:grpSpPr>
            <p:sp>
              <p:nvSpPr>
                <p:cNvPr id="12552" name="AutoShape 237"/>
                <p:cNvSpPr>
                  <a:spLocks noChangeArrowheads="1"/>
                </p:cNvSpPr>
                <p:nvPr/>
              </p:nvSpPr>
              <p:spPr bwMode="auto">
                <a:xfrm>
                  <a:off x="2896" y="5286"/>
                  <a:ext cx="208" cy="128"/>
                </a:xfrm>
                <a:prstGeom prst="wave">
                  <a:avLst>
                    <a:gd name="adj1" fmla="val 13005"/>
                    <a:gd name="adj2" fmla="val 0"/>
                  </a:avLst>
                </a:prstGeom>
                <a:solidFill>
                  <a:srgbClr val="0066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2553" name="AutoShape 238"/>
                <p:cNvSpPr>
                  <a:spLocks noChangeArrowheads="1"/>
                </p:cNvSpPr>
                <p:nvPr/>
              </p:nvSpPr>
              <p:spPr bwMode="auto">
                <a:xfrm>
                  <a:off x="2890" y="5524"/>
                  <a:ext cx="208" cy="128"/>
                </a:xfrm>
                <a:prstGeom prst="wave">
                  <a:avLst>
                    <a:gd name="adj1" fmla="val 13005"/>
                    <a:gd name="adj2" fmla="val 0"/>
                  </a:avLst>
                </a:prstGeom>
                <a:solidFill>
                  <a:srgbClr val="0066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2554" name="AutoShape 239"/>
                <p:cNvSpPr>
                  <a:spLocks noChangeArrowheads="1"/>
                </p:cNvSpPr>
                <p:nvPr/>
              </p:nvSpPr>
              <p:spPr bwMode="auto">
                <a:xfrm>
                  <a:off x="2890" y="5400"/>
                  <a:ext cx="208" cy="128"/>
                </a:xfrm>
                <a:prstGeom prst="wave">
                  <a:avLst>
                    <a:gd name="adj1" fmla="val 13005"/>
                    <a:gd name="adj2" fmla="val 0"/>
                  </a:avLst>
                </a:prstGeom>
                <a:solidFill>
                  <a:srgbClr val="0066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12548" name="Group 240"/>
              <p:cNvGrpSpPr>
                <a:grpSpLocks/>
              </p:cNvGrpSpPr>
              <p:nvPr/>
            </p:nvGrpSpPr>
            <p:grpSpPr bwMode="auto">
              <a:xfrm>
                <a:off x="2896" y="5950"/>
                <a:ext cx="214" cy="366"/>
                <a:chOff x="2890" y="5286"/>
                <a:chExt cx="214" cy="366"/>
              </a:xfrm>
            </p:grpSpPr>
            <p:sp>
              <p:nvSpPr>
                <p:cNvPr id="12549" name="AutoShape 241"/>
                <p:cNvSpPr>
                  <a:spLocks noChangeArrowheads="1"/>
                </p:cNvSpPr>
                <p:nvPr/>
              </p:nvSpPr>
              <p:spPr bwMode="auto">
                <a:xfrm>
                  <a:off x="2896" y="5286"/>
                  <a:ext cx="208" cy="128"/>
                </a:xfrm>
                <a:prstGeom prst="wave">
                  <a:avLst>
                    <a:gd name="adj1" fmla="val 13005"/>
                    <a:gd name="adj2" fmla="val 0"/>
                  </a:avLst>
                </a:prstGeom>
                <a:solidFill>
                  <a:srgbClr val="0066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2550" name="AutoShape 242"/>
                <p:cNvSpPr>
                  <a:spLocks noChangeArrowheads="1"/>
                </p:cNvSpPr>
                <p:nvPr/>
              </p:nvSpPr>
              <p:spPr bwMode="auto">
                <a:xfrm>
                  <a:off x="2890" y="5524"/>
                  <a:ext cx="208" cy="128"/>
                </a:xfrm>
                <a:prstGeom prst="wave">
                  <a:avLst>
                    <a:gd name="adj1" fmla="val 13005"/>
                    <a:gd name="adj2" fmla="val 0"/>
                  </a:avLst>
                </a:prstGeom>
                <a:solidFill>
                  <a:srgbClr val="0066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2551" name="AutoShape 243"/>
                <p:cNvSpPr>
                  <a:spLocks noChangeArrowheads="1"/>
                </p:cNvSpPr>
                <p:nvPr/>
              </p:nvSpPr>
              <p:spPr bwMode="auto">
                <a:xfrm>
                  <a:off x="2890" y="5400"/>
                  <a:ext cx="208" cy="128"/>
                </a:xfrm>
                <a:prstGeom prst="wave">
                  <a:avLst>
                    <a:gd name="adj1" fmla="val 13005"/>
                    <a:gd name="adj2" fmla="val 0"/>
                  </a:avLst>
                </a:prstGeom>
                <a:solidFill>
                  <a:srgbClr val="0066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sp>
          <p:nvSpPr>
            <p:cNvPr id="12524" name="AutoShape 244"/>
            <p:cNvSpPr>
              <a:spLocks noChangeArrowheads="1"/>
            </p:cNvSpPr>
            <p:nvPr/>
          </p:nvSpPr>
          <p:spPr bwMode="auto">
            <a:xfrm rot="-1846120">
              <a:off x="1125" y="3590"/>
              <a:ext cx="177" cy="38"/>
            </a:xfrm>
            <a:prstGeom prst="wave">
              <a:avLst>
                <a:gd name="adj1" fmla="val 20644"/>
                <a:gd name="adj2" fmla="val -8333"/>
              </a:avLst>
            </a:prstGeom>
            <a:solidFill>
              <a:srgbClr val="0066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525" name="AutoShape 245"/>
            <p:cNvSpPr>
              <a:spLocks noChangeArrowheads="1"/>
            </p:cNvSpPr>
            <p:nvPr/>
          </p:nvSpPr>
          <p:spPr bwMode="auto">
            <a:xfrm rot="-1264913" flipH="1" flipV="1">
              <a:off x="1171" y="4040"/>
              <a:ext cx="177" cy="39"/>
            </a:xfrm>
            <a:prstGeom prst="wave">
              <a:avLst>
                <a:gd name="adj1" fmla="val 20644"/>
                <a:gd name="adj2" fmla="val -8333"/>
              </a:avLst>
            </a:prstGeom>
            <a:solidFill>
              <a:srgbClr val="0066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526" name="Freeform 247"/>
            <p:cNvSpPr>
              <a:spLocks/>
            </p:cNvSpPr>
            <p:nvPr/>
          </p:nvSpPr>
          <p:spPr bwMode="auto">
            <a:xfrm rot="21362060" flipH="1">
              <a:off x="1126" y="4072"/>
              <a:ext cx="183" cy="248"/>
            </a:xfrm>
            <a:custGeom>
              <a:avLst/>
              <a:gdLst>
                <a:gd name="T0" fmla="*/ 27 w 268"/>
                <a:gd name="T1" fmla="*/ 4 h 314"/>
                <a:gd name="T2" fmla="*/ 17 w 268"/>
                <a:gd name="T3" fmla="*/ 4 h 314"/>
                <a:gd name="T4" fmla="*/ 2 w 268"/>
                <a:gd name="T5" fmla="*/ 24 h 314"/>
                <a:gd name="T6" fmla="*/ 1 w 268"/>
                <a:gd name="T7" fmla="*/ 53 h 314"/>
                <a:gd name="T8" fmla="*/ 5 w 268"/>
                <a:gd name="T9" fmla="*/ 73 h 314"/>
                <a:gd name="T10" fmla="*/ 20 w 268"/>
                <a:gd name="T11" fmla="*/ 92 h 314"/>
                <a:gd name="T12" fmla="*/ 33 w 268"/>
                <a:gd name="T13" fmla="*/ 93 h 314"/>
                <a:gd name="T14" fmla="*/ 39 w 268"/>
                <a:gd name="T15" fmla="*/ 88 h 314"/>
                <a:gd name="T16" fmla="*/ 38 w 268"/>
                <a:gd name="T17" fmla="*/ 43 h 314"/>
                <a:gd name="T18" fmla="*/ 38 w 268"/>
                <a:gd name="T19" fmla="*/ 10 h 314"/>
                <a:gd name="T20" fmla="*/ 27 w 268"/>
                <a:gd name="T21" fmla="*/ 4 h 3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68"/>
                <a:gd name="T34" fmla="*/ 0 h 314"/>
                <a:gd name="T35" fmla="*/ 268 w 268"/>
                <a:gd name="T36" fmla="*/ 314 h 3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68" h="314">
                  <a:moveTo>
                    <a:pt x="179" y="11"/>
                  </a:moveTo>
                  <a:cubicBezTo>
                    <a:pt x="156" y="7"/>
                    <a:pt x="140" y="0"/>
                    <a:pt x="113" y="11"/>
                  </a:cubicBezTo>
                  <a:cubicBezTo>
                    <a:pt x="86" y="22"/>
                    <a:pt x="34" y="50"/>
                    <a:pt x="17" y="77"/>
                  </a:cubicBezTo>
                  <a:cubicBezTo>
                    <a:pt x="0" y="104"/>
                    <a:pt x="8" y="146"/>
                    <a:pt x="11" y="173"/>
                  </a:cubicBezTo>
                  <a:cubicBezTo>
                    <a:pt x="14" y="200"/>
                    <a:pt x="15" y="218"/>
                    <a:pt x="35" y="239"/>
                  </a:cubicBezTo>
                  <a:cubicBezTo>
                    <a:pt x="55" y="260"/>
                    <a:pt x="99" y="288"/>
                    <a:pt x="131" y="299"/>
                  </a:cubicBezTo>
                  <a:cubicBezTo>
                    <a:pt x="163" y="310"/>
                    <a:pt x="205" y="307"/>
                    <a:pt x="227" y="305"/>
                  </a:cubicBezTo>
                  <a:cubicBezTo>
                    <a:pt x="249" y="303"/>
                    <a:pt x="258" y="314"/>
                    <a:pt x="263" y="287"/>
                  </a:cubicBezTo>
                  <a:cubicBezTo>
                    <a:pt x="268" y="260"/>
                    <a:pt x="259" y="185"/>
                    <a:pt x="257" y="143"/>
                  </a:cubicBezTo>
                  <a:cubicBezTo>
                    <a:pt x="255" y="101"/>
                    <a:pt x="265" y="57"/>
                    <a:pt x="251" y="35"/>
                  </a:cubicBezTo>
                  <a:cubicBezTo>
                    <a:pt x="237" y="13"/>
                    <a:pt x="202" y="15"/>
                    <a:pt x="179" y="11"/>
                  </a:cubicBezTo>
                  <a:close/>
                </a:path>
              </a:pathLst>
            </a:custGeom>
            <a:solidFill>
              <a:srgbClr val="0066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grpSp>
          <p:nvGrpSpPr>
            <p:cNvPr id="12527" name="Group 331"/>
            <p:cNvGrpSpPr>
              <a:grpSpLocks/>
            </p:cNvGrpSpPr>
            <p:nvPr/>
          </p:nvGrpSpPr>
          <p:grpSpPr bwMode="auto">
            <a:xfrm flipH="1">
              <a:off x="949" y="3015"/>
              <a:ext cx="173" cy="596"/>
              <a:chOff x="3750" y="2495"/>
              <a:chExt cx="301" cy="846"/>
            </a:xfrm>
          </p:grpSpPr>
          <p:sp>
            <p:nvSpPr>
              <p:cNvPr id="12540" name="AutoShape 332"/>
              <p:cNvSpPr>
                <a:spLocks noChangeArrowheads="1"/>
              </p:cNvSpPr>
              <p:nvPr/>
            </p:nvSpPr>
            <p:spPr bwMode="auto">
              <a:xfrm rot="-5477764">
                <a:off x="3750" y="2964"/>
                <a:ext cx="222" cy="22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1362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379" y="13790"/>
                    </a:moveTo>
                    <a:cubicBezTo>
                      <a:pt x="4874" y="12874"/>
                      <a:pt x="4609" y="11846"/>
                      <a:pt x="4609" y="10800"/>
                    </a:cubicBezTo>
                    <a:cubicBezTo>
                      <a:pt x="4609" y="7380"/>
                      <a:pt x="7380" y="4609"/>
                      <a:pt x="10800" y="4609"/>
                    </a:cubicBezTo>
                    <a:cubicBezTo>
                      <a:pt x="14219" y="4609"/>
                      <a:pt x="16991" y="7380"/>
                      <a:pt x="16991" y="10800"/>
                    </a:cubicBezTo>
                    <a:cubicBezTo>
                      <a:pt x="16991" y="11846"/>
                      <a:pt x="16725" y="12874"/>
                      <a:pt x="16220" y="13790"/>
                    </a:cubicBezTo>
                    <a:lnTo>
                      <a:pt x="20256" y="16017"/>
                    </a:lnTo>
                    <a:cubicBezTo>
                      <a:pt x="21137" y="14419"/>
                      <a:pt x="21600" y="12624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2624"/>
                      <a:pt x="462" y="14419"/>
                      <a:pt x="1343" y="16017"/>
                    </a:cubicBezTo>
                    <a:close/>
                  </a:path>
                </a:pathLst>
              </a:cu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2541" name="AutoShape 333"/>
              <p:cNvSpPr>
                <a:spLocks noChangeArrowheads="1"/>
              </p:cNvSpPr>
              <p:nvPr/>
            </p:nvSpPr>
            <p:spPr bwMode="auto">
              <a:xfrm rot="5477764" flipH="1">
                <a:off x="3835" y="3124"/>
                <a:ext cx="222" cy="21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1361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379" y="13790"/>
                    </a:moveTo>
                    <a:cubicBezTo>
                      <a:pt x="4874" y="12874"/>
                      <a:pt x="4609" y="11846"/>
                      <a:pt x="4609" y="10800"/>
                    </a:cubicBezTo>
                    <a:cubicBezTo>
                      <a:pt x="4609" y="7380"/>
                      <a:pt x="7380" y="4609"/>
                      <a:pt x="10800" y="4609"/>
                    </a:cubicBezTo>
                    <a:cubicBezTo>
                      <a:pt x="14219" y="4609"/>
                      <a:pt x="16991" y="7380"/>
                      <a:pt x="16991" y="10800"/>
                    </a:cubicBezTo>
                    <a:cubicBezTo>
                      <a:pt x="16991" y="11846"/>
                      <a:pt x="16725" y="12874"/>
                      <a:pt x="16220" y="13790"/>
                    </a:cubicBezTo>
                    <a:lnTo>
                      <a:pt x="20256" y="16017"/>
                    </a:lnTo>
                    <a:cubicBezTo>
                      <a:pt x="21137" y="14419"/>
                      <a:pt x="21600" y="12624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2624"/>
                      <a:pt x="462" y="14419"/>
                      <a:pt x="1343" y="16017"/>
                    </a:cubicBezTo>
                    <a:close/>
                  </a:path>
                </a:pathLst>
              </a:cu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2542" name="AutoShape 334"/>
              <p:cNvSpPr>
                <a:spLocks noChangeArrowheads="1"/>
              </p:cNvSpPr>
              <p:nvPr/>
            </p:nvSpPr>
            <p:spPr bwMode="auto">
              <a:xfrm rot="5477764" flipH="1">
                <a:off x="3829" y="2812"/>
                <a:ext cx="222" cy="21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1361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379" y="13790"/>
                    </a:moveTo>
                    <a:cubicBezTo>
                      <a:pt x="4874" y="12874"/>
                      <a:pt x="4609" y="11846"/>
                      <a:pt x="4609" y="10800"/>
                    </a:cubicBezTo>
                    <a:cubicBezTo>
                      <a:pt x="4609" y="7380"/>
                      <a:pt x="7380" y="4609"/>
                      <a:pt x="10800" y="4609"/>
                    </a:cubicBezTo>
                    <a:cubicBezTo>
                      <a:pt x="14219" y="4609"/>
                      <a:pt x="16991" y="7380"/>
                      <a:pt x="16991" y="10800"/>
                    </a:cubicBezTo>
                    <a:cubicBezTo>
                      <a:pt x="16991" y="11846"/>
                      <a:pt x="16725" y="12874"/>
                      <a:pt x="16220" y="13790"/>
                    </a:cubicBezTo>
                    <a:lnTo>
                      <a:pt x="20256" y="16017"/>
                    </a:lnTo>
                    <a:cubicBezTo>
                      <a:pt x="21137" y="14419"/>
                      <a:pt x="21600" y="12624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2624"/>
                      <a:pt x="462" y="14419"/>
                      <a:pt x="1343" y="16017"/>
                    </a:cubicBezTo>
                    <a:close/>
                  </a:path>
                </a:pathLst>
              </a:cu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2543" name="AutoShape 335"/>
              <p:cNvSpPr>
                <a:spLocks noChangeArrowheads="1"/>
              </p:cNvSpPr>
              <p:nvPr/>
            </p:nvSpPr>
            <p:spPr bwMode="auto">
              <a:xfrm rot="-5477764">
                <a:off x="3745" y="2656"/>
                <a:ext cx="222" cy="21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1361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379" y="13790"/>
                    </a:moveTo>
                    <a:cubicBezTo>
                      <a:pt x="4874" y="12874"/>
                      <a:pt x="4609" y="11846"/>
                      <a:pt x="4609" y="10800"/>
                    </a:cubicBezTo>
                    <a:cubicBezTo>
                      <a:pt x="4609" y="7380"/>
                      <a:pt x="7380" y="4609"/>
                      <a:pt x="10800" y="4609"/>
                    </a:cubicBezTo>
                    <a:cubicBezTo>
                      <a:pt x="14219" y="4609"/>
                      <a:pt x="16991" y="7380"/>
                      <a:pt x="16991" y="10800"/>
                    </a:cubicBezTo>
                    <a:cubicBezTo>
                      <a:pt x="16991" y="11846"/>
                      <a:pt x="16725" y="12874"/>
                      <a:pt x="16220" y="13790"/>
                    </a:cubicBezTo>
                    <a:lnTo>
                      <a:pt x="20256" y="16017"/>
                    </a:lnTo>
                    <a:cubicBezTo>
                      <a:pt x="21137" y="14419"/>
                      <a:pt x="21600" y="12624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2624"/>
                      <a:pt x="462" y="14419"/>
                      <a:pt x="1343" y="16017"/>
                    </a:cubicBezTo>
                    <a:close/>
                  </a:path>
                </a:pathLst>
              </a:cu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2544" name="AutoShape 336"/>
              <p:cNvSpPr>
                <a:spLocks noChangeArrowheads="1"/>
              </p:cNvSpPr>
              <p:nvPr/>
            </p:nvSpPr>
            <p:spPr bwMode="auto">
              <a:xfrm rot="5477764" flipH="1">
                <a:off x="3829" y="2500"/>
                <a:ext cx="222" cy="21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1361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379" y="13790"/>
                    </a:moveTo>
                    <a:cubicBezTo>
                      <a:pt x="4874" y="12874"/>
                      <a:pt x="4609" y="11846"/>
                      <a:pt x="4609" y="10800"/>
                    </a:cubicBezTo>
                    <a:cubicBezTo>
                      <a:pt x="4609" y="7380"/>
                      <a:pt x="7380" y="4609"/>
                      <a:pt x="10800" y="4609"/>
                    </a:cubicBezTo>
                    <a:cubicBezTo>
                      <a:pt x="14219" y="4609"/>
                      <a:pt x="16991" y="7380"/>
                      <a:pt x="16991" y="10800"/>
                    </a:cubicBezTo>
                    <a:cubicBezTo>
                      <a:pt x="16991" y="11846"/>
                      <a:pt x="16725" y="12874"/>
                      <a:pt x="16220" y="13790"/>
                    </a:cubicBezTo>
                    <a:lnTo>
                      <a:pt x="20256" y="16017"/>
                    </a:lnTo>
                    <a:cubicBezTo>
                      <a:pt x="21137" y="14419"/>
                      <a:pt x="21600" y="12624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2624"/>
                      <a:pt x="462" y="14419"/>
                      <a:pt x="1343" y="16017"/>
                    </a:cubicBezTo>
                    <a:close/>
                  </a:path>
                </a:pathLst>
              </a:cu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2545" name="Line 337"/>
              <p:cNvSpPr>
                <a:spLocks noChangeShapeType="1"/>
              </p:cNvSpPr>
              <p:nvPr/>
            </p:nvSpPr>
            <p:spPr bwMode="auto">
              <a:xfrm flipH="1">
                <a:off x="3954" y="2724"/>
                <a:ext cx="6" cy="90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2546" name="Line 338"/>
              <p:cNvSpPr>
                <a:spLocks noChangeShapeType="1"/>
              </p:cNvSpPr>
              <p:nvPr/>
            </p:nvSpPr>
            <p:spPr bwMode="auto">
              <a:xfrm flipH="1">
                <a:off x="3936" y="3036"/>
                <a:ext cx="6" cy="90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12528" name="Group 342"/>
            <p:cNvGrpSpPr>
              <a:grpSpLocks/>
            </p:cNvGrpSpPr>
            <p:nvPr/>
          </p:nvGrpSpPr>
          <p:grpSpPr bwMode="auto">
            <a:xfrm>
              <a:off x="1138" y="3007"/>
              <a:ext cx="173" cy="596"/>
              <a:chOff x="3750" y="2495"/>
              <a:chExt cx="301" cy="846"/>
            </a:xfrm>
          </p:grpSpPr>
          <p:sp>
            <p:nvSpPr>
              <p:cNvPr id="12533" name="AutoShape 343"/>
              <p:cNvSpPr>
                <a:spLocks noChangeArrowheads="1"/>
              </p:cNvSpPr>
              <p:nvPr/>
            </p:nvSpPr>
            <p:spPr bwMode="auto">
              <a:xfrm rot="-5477764">
                <a:off x="3750" y="2964"/>
                <a:ext cx="222" cy="22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1362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379" y="13790"/>
                    </a:moveTo>
                    <a:cubicBezTo>
                      <a:pt x="4874" y="12874"/>
                      <a:pt x="4609" y="11846"/>
                      <a:pt x="4609" y="10800"/>
                    </a:cubicBezTo>
                    <a:cubicBezTo>
                      <a:pt x="4609" y="7380"/>
                      <a:pt x="7380" y="4609"/>
                      <a:pt x="10800" y="4609"/>
                    </a:cubicBezTo>
                    <a:cubicBezTo>
                      <a:pt x="14219" y="4609"/>
                      <a:pt x="16991" y="7380"/>
                      <a:pt x="16991" y="10800"/>
                    </a:cubicBezTo>
                    <a:cubicBezTo>
                      <a:pt x="16991" y="11846"/>
                      <a:pt x="16725" y="12874"/>
                      <a:pt x="16220" y="13790"/>
                    </a:cubicBezTo>
                    <a:lnTo>
                      <a:pt x="20256" y="16017"/>
                    </a:lnTo>
                    <a:cubicBezTo>
                      <a:pt x="21137" y="14419"/>
                      <a:pt x="21600" y="12624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2624"/>
                      <a:pt x="462" y="14419"/>
                      <a:pt x="1343" y="16017"/>
                    </a:cubicBezTo>
                    <a:close/>
                  </a:path>
                </a:pathLst>
              </a:cu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2534" name="AutoShape 344"/>
              <p:cNvSpPr>
                <a:spLocks noChangeArrowheads="1"/>
              </p:cNvSpPr>
              <p:nvPr/>
            </p:nvSpPr>
            <p:spPr bwMode="auto">
              <a:xfrm rot="5477764" flipH="1">
                <a:off x="3835" y="3124"/>
                <a:ext cx="222" cy="21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1361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379" y="13790"/>
                    </a:moveTo>
                    <a:cubicBezTo>
                      <a:pt x="4874" y="12874"/>
                      <a:pt x="4609" y="11846"/>
                      <a:pt x="4609" y="10800"/>
                    </a:cubicBezTo>
                    <a:cubicBezTo>
                      <a:pt x="4609" y="7380"/>
                      <a:pt x="7380" y="4609"/>
                      <a:pt x="10800" y="4609"/>
                    </a:cubicBezTo>
                    <a:cubicBezTo>
                      <a:pt x="14219" y="4609"/>
                      <a:pt x="16991" y="7380"/>
                      <a:pt x="16991" y="10800"/>
                    </a:cubicBezTo>
                    <a:cubicBezTo>
                      <a:pt x="16991" y="11846"/>
                      <a:pt x="16725" y="12874"/>
                      <a:pt x="16220" y="13790"/>
                    </a:cubicBezTo>
                    <a:lnTo>
                      <a:pt x="20256" y="16017"/>
                    </a:lnTo>
                    <a:cubicBezTo>
                      <a:pt x="21137" y="14419"/>
                      <a:pt x="21600" y="12624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2624"/>
                      <a:pt x="462" y="14419"/>
                      <a:pt x="1343" y="16017"/>
                    </a:cubicBezTo>
                    <a:close/>
                  </a:path>
                </a:pathLst>
              </a:cu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2535" name="AutoShape 345"/>
              <p:cNvSpPr>
                <a:spLocks noChangeArrowheads="1"/>
              </p:cNvSpPr>
              <p:nvPr/>
            </p:nvSpPr>
            <p:spPr bwMode="auto">
              <a:xfrm rot="5477764" flipH="1">
                <a:off x="3829" y="2812"/>
                <a:ext cx="222" cy="21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1361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379" y="13790"/>
                    </a:moveTo>
                    <a:cubicBezTo>
                      <a:pt x="4874" y="12874"/>
                      <a:pt x="4609" y="11846"/>
                      <a:pt x="4609" y="10800"/>
                    </a:cubicBezTo>
                    <a:cubicBezTo>
                      <a:pt x="4609" y="7380"/>
                      <a:pt x="7380" y="4609"/>
                      <a:pt x="10800" y="4609"/>
                    </a:cubicBezTo>
                    <a:cubicBezTo>
                      <a:pt x="14219" y="4609"/>
                      <a:pt x="16991" y="7380"/>
                      <a:pt x="16991" y="10800"/>
                    </a:cubicBezTo>
                    <a:cubicBezTo>
                      <a:pt x="16991" y="11846"/>
                      <a:pt x="16725" y="12874"/>
                      <a:pt x="16220" y="13790"/>
                    </a:cubicBezTo>
                    <a:lnTo>
                      <a:pt x="20256" y="16017"/>
                    </a:lnTo>
                    <a:cubicBezTo>
                      <a:pt x="21137" y="14419"/>
                      <a:pt x="21600" y="12624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2624"/>
                      <a:pt x="462" y="14419"/>
                      <a:pt x="1343" y="16017"/>
                    </a:cubicBezTo>
                    <a:close/>
                  </a:path>
                </a:pathLst>
              </a:cu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2536" name="AutoShape 346"/>
              <p:cNvSpPr>
                <a:spLocks noChangeArrowheads="1"/>
              </p:cNvSpPr>
              <p:nvPr/>
            </p:nvSpPr>
            <p:spPr bwMode="auto">
              <a:xfrm rot="-5477764">
                <a:off x="3745" y="2656"/>
                <a:ext cx="222" cy="21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1361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379" y="13790"/>
                    </a:moveTo>
                    <a:cubicBezTo>
                      <a:pt x="4874" y="12874"/>
                      <a:pt x="4609" y="11846"/>
                      <a:pt x="4609" y="10800"/>
                    </a:cubicBezTo>
                    <a:cubicBezTo>
                      <a:pt x="4609" y="7380"/>
                      <a:pt x="7380" y="4609"/>
                      <a:pt x="10800" y="4609"/>
                    </a:cubicBezTo>
                    <a:cubicBezTo>
                      <a:pt x="14219" y="4609"/>
                      <a:pt x="16991" y="7380"/>
                      <a:pt x="16991" y="10800"/>
                    </a:cubicBezTo>
                    <a:cubicBezTo>
                      <a:pt x="16991" y="11846"/>
                      <a:pt x="16725" y="12874"/>
                      <a:pt x="16220" y="13790"/>
                    </a:cubicBezTo>
                    <a:lnTo>
                      <a:pt x="20256" y="16017"/>
                    </a:lnTo>
                    <a:cubicBezTo>
                      <a:pt x="21137" y="14419"/>
                      <a:pt x="21600" y="12624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2624"/>
                      <a:pt x="462" y="14419"/>
                      <a:pt x="1343" y="16017"/>
                    </a:cubicBezTo>
                    <a:close/>
                  </a:path>
                </a:pathLst>
              </a:cu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2537" name="AutoShape 347"/>
              <p:cNvSpPr>
                <a:spLocks noChangeArrowheads="1"/>
              </p:cNvSpPr>
              <p:nvPr/>
            </p:nvSpPr>
            <p:spPr bwMode="auto">
              <a:xfrm rot="5477764" flipH="1">
                <a:off x="3829" y="2500"/>
                <a:ext cx="222" cy="21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1361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379" y="13790"/>
                    </a:moveTo>
                    <a:cubicBezTo>
                      <a:pt x="4874" y="12874"/>
                      <a:pt x="4609" y="11846"/>
                      <a:pt x="4609" y="10800"/>
                    </a:cubicBezTo>
                    <a:cubicBezTo>
                      <a:pt x="4609" y="7380"/>
                      <a:pt x="7380" y="4609"/>
                      <a:pt x="10800" y="4609"/>
                    </a:cubicBezTo>
                    <a:cubicBezTo>
                      <a:pt x="14219" y="4609"/>
                      <a:pt x="16991" y="7380"/>
                      <a:pt x="16991" y="10800"/>
                    </a:cubicBezTo>
                    <a:cubicBezTo>
                      <a:pt x="16991" y="11846"/>
                      <a:pt x="16725" y="12874"/>
                      <a:pt x="16220" y="13790"/>
                    </a:cubicBezTo>
                    <a:lnTo>
                      <a:pt x="20256" y="16017"/>
                    </a:lnTo>
                    <a:cubicBezTo>
                      <a:pt x="21137" y="14419"/>
                      <a:pt x="21600" y="12624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2624"/>
                      <a:pt x="462" y="14419"/>
                      <a:pt x="1343" y="16017"/>
                    </a:cubicBezTo>
                    <a:close/>
                  </a:path>
                </a:pathLst>
              </a:cu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2538" name="Line 348"/>
              <p:cNvSpPr>
                <a:spLocks noChangeShapeType="1"/>
              </p:cNvSpPr>
              <p:nvPr/>
            </p:nvSpPr>
            <p:spPr bwMode="auto">
              <a:xfrm flipH="1">
                <a:off x="3954" y="2724"/>
                <a:ext cx="6" cy="90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2539" name="Line 349"/>
              <p:cNvSpPr>
                <a:spLocks noChangeShapeType="1"/>
              </p:cNvSpPr>
              <p:nvPr/>
            </p:nvSpPr>
            <p:spPr bwMode="auto">
              <a:xfrm flipH="1">
                <a:off x="3936" y="3036"/>
                <a:ext cx="6" cy="90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12529" name="Group 217"/>
            <p:cNvGrpSpPr>
              <a:grpSpLocks/>
            </p:cNvGrpSpPr>
            <p:nvPr/>
          </p:nvGrpSpPr>
          <p:grpSpPr bwMode="auto">
            <a:xfrm>
              <a:off x="990" y="3357"/>
              <a:ext cx="291" cy="110"/>
              <a:chOff x="2681" y="1107"/>
              <a:chExt cx="203" cy="79"/>
            </a:xfrm>
          </p:grpSpPr>
          <p:sp>
            <p:nvSpPr>
              <p:cNvPr id="12530" name="Line 216"/>
              <p:cNvSpPr>
                <a:spLocks noChangeShapeType="1"/>
              </p:cNvSpPr>
              <p:nvPr/>
            </p:nvSpPr>
            <p:spPr bwMode="auto">
              <a:xfrm>
                <a:off x="2742" y="1152"/>
                <a:ext cx="114" cy="0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2531" name="Oval 171"/>
              <p:cNvSpPr>
                <a:spLocks noChangeArrowheads="1"/>
              </p:cNvSpPr>
              <p:nvPr/>
            </p:nvSpPr>
            <p:spPr bwMode="auto">
              <a:xfrm>
                <a:off x="2681" y="1107"/>
                <a:ext cx="83" cy="79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FF33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532" name="Oval 172"/>
              <p:cNvSpPr>
                <a:spLocks noChangeArrowheads="1"/>
              </p:cNvSpPr>
              <p:nvPr/>
            </p:nvSpPr>
            <p:spPr bwMode="auto">
              <a:xfrm>
                <a:off x="2801" y="1107"/>
                <a:ext cx="83" cy="79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FF33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</p:grpSp>
      <p:grpSp>
        <p:nvGrpSpPr>
          <p:cNvPr id="13" name="Group 461"/>
          <p:cNvGrpSpPr>
            <a:grpSpLocks/>
          </p:cNvGrpSpPr>
          <p:nvPr/>
        </p:nvGrpSpPr>
        <p:grpSpPr bwMode="auto">
          <a:xfrm>
            <a:off x="654050" y="4541838"/>
            <a:ext cx="2014538" cy="555625"/>
            <a:chOff x="501" y="2653"/>
            <a:chExt cx="716" cy="211"/>
          </a:xfrm>
        </p:grpSpPr>
        <p:grpSp>
          <p:nvGrpSpPr>
            <p:cNvPr id="5" name="Group 182"/>
            <p:cNvGrpSpPr>
              <a:grpSpLocks/>
            </p:cNvGrpSpPr>
            <p:nvPr/>
          </p:nvGrpSpPr>
          <p:grpSpPr bwMode="auto">
            <a:xfrm>
              <a:off x="687" y="2653"/>
              <a:ext cx="332" cy="169"/>
              <a:chOff x="1689" y="2665"/>
              <a:chExt cx="332" cy="169"/>
            </a:xfrm>
          </p:grpSpPr>
          <p:sp>
            <p:nvSpPr>
              <p:cNvPr id="12517" name="Freeform 175"/>
              <p:cNvSpPr>
                <a:spLocks/>
              </p:cNvSpPr>
              <p:nvPr/>
            </p:nvSpPr>
            <p:spPr bwMode="auto">
              <a:xfrm>
                <a:off x="1704" y="2665"/>
                <a:ext cx="311" cy="113"/>
              </a:xfrm>
              <a:custGeom>
                <a:avLst/>
                <a:gdLst>
                  <a:gd name="T0" fmla="*/ 538 w 271"/>
                  <a:gd name="T1" fmla="*/ 280 h 90"/>
                  <a:gd name="T2" fmla="*/ 541 w 271"/>
                  <a:gd name="T3" fmla="*/ 279 h 90"/>
                  <a:gd name="T4" fmla="*/ 270 w 271"/>
                  <a:gd name="T5" fmla="*/ 0 h 90"/>
                  <a:gd name="T6" fmla="*/ 1 w 271"/>
                  <a:gd name="T7" fmla="*/ 279 h 90"/>
                  <a:gd name="T8" fmla="*/ 1 w 271"/>
                  <a:gd name="T9" fmla="*/ 280 h 90"/>
                  <a:gd name="T10" fmla="*/ 270 w 271"/>
                  <a:gd name="T11" fmla="*/ 279 h 90"/>
                  <a:gd name="T12" fmla="*/ 538 w 271"/>
                  <a:gd name="T13" fmla="*/ 280 h 9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71"/>
                  <a:gd name="T22" fmla="*/ 0 h 90"/>
                  <a:gd name="T23" fmla="*/ 271 w 271"/>
                  <a:gd name="T24" fmla="*/ 90 h 9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71" h="90">
                    <a:moveTo>
                      <a:pt x="270" y="90"/>
                    </a:moveTo>
                    <a:cubicBezTo>
                      <a:pt x="270" y="89"/>
                      <a:pt x="271" y="89"/>
                      <a:pt x="271" y="89"/>
                    </a:cubicBezTo>
                    <a:cubicBezTo>
                      <a:pt x="271" y="39"/>
                      <a:pt x="210" y="0"/>
                      <a:pt x="136" y="0"/>
                    </a:cubicBezTo>
                    <a:cubicBezTo>
                      <a:pt x="61" y="0"/>
                      <a:pt x="1" y="39"/>
                      <a:pt x="1" y="89"/>
                    </a:cubicBezTo>
                    <a:cubicBezTo>
                      <a:pt x="0" y="89"/>
                      <a:pt x="1" y="89"/>
                      <a:pt x="1" y="90"/>
                    </a:cubicBezTo>
                    <a:lnTo>
                      <a:pt x="136" y="89"/>
                    </a:lnTo>
                    <a:lnTo>
                      <a:pt x="270" y="90"/>
                    </a:lnTo>
                    <a:close/>
                  </a:path>
                </a:pathLst>
              </a:custGeom>
              <a:solidFill>
                <a:schemeClr val="bg1"/>
              </a:solidFill>
              <a:ln w="28575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2518" name="Rectangle 176"/>
              <p:cNvSpPr>
                <a:spLocks noChangeArrowheads="1"/>
              </p:cNvSpPr>
              <p:nvPr/>
            </p:nvSpPr>
            <p:spPr bwMode="auto">
              <a:xfrm>
                <a:off x="1689" y="2758"/>
                <a:ext cx="332" cy="7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519" name="Line 177"/>
              <p:cNvSpPr>
                <a:spLocks noChangeShapeType="1"/>
              </p:cNvSpPr>
              <p:nvPr/>
            </p:nvSpPr>
            <p:spPr bwMode="auto">
              <a:xfrm flipV="1">
                <a:off x="2017" y="2691"/>
                <a:ext cx="1" cy="7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2520" name="Line 178"/>
              <p:cNvSpPr>
                <a:spLocks noChangeShapeType="1"/>
              </p:cNvSpPr>
              <p:nvPr/>
            </p:nvSpPr>
            <p:spPr bwMode="auto">
              <a:xfrm flipH="1">
                <a:off x="1962" y="2763"/>
                <a:ext cx="47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  <p:sp>
          <p:nvSpPr>
            <p:cNvPr id="12515" name="Rectangle 179"/>
            <p:cNvSpPr>
              <a:spLocks noChangeArrowheads="1"/>
            </p:cNvSpPr>
            <p:nvPr/>
          </p:nvSpPr>
          <p:spPr bwMode="auto">
            <a:xfrm>
              <a:off x="501" y="2678"/>
              <a:ext cx="144" cy="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600" b="1">
                  <a:solidFill>
                    <a:srgbClr val="000000"/>
                  </a:solidFill>
                  <a:latin typeface="Arial" charset="0"/>
                </a:rPr>
                <a:t>Tyr</a:t>
              </a:r>
            </a:p>
            <a:p>
              <a:pPr algn="l"/>
              <a:r>
                <a:rPr lang="it-IT" sz="1600" b="1">
                  <a:solidFill>
                    <a:srgbClr val="000000"/>
                  </a:solidFill>
                  <a:latin typeface="Arial" charset="0"/>
                </a:rPr>
                <a:t>ATP</a:t>
              </a:r>
              <a:endParaRPr lang="it-IT" sz="1600"/>
            </a:p>
          </p:txBody>
        </p:sp>
        <p:sp>
          <p:nvSpPr>
            <p:cNvPr id="12516" name="Rectangle 181"/>
            <p:cNvSpPr>
              <a:spLocks noChangeArrowheads="1"/>
            </p:cNvSpPr>
            <p:nvPr/>
          </p:nvSpPr>
          <p:spPr bwMode="auto">
            <a:xfrm>
              <a:off x="1032" y="2654"/>
              <a:ext cx="185" cy="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600" b="1">
                  <a:solidFill>
                    <a:srgbClr val="000000"/>
                  </a:solidFill>
                  <a:latin typeface="Arial" charset="0"/>
                </a:rPr>
                <a:t>Tyr-</a:t>
              </a:r>
              <a:r>
                <a:rPr lang="it-IT" sz="1600" b="1">
                  <a:solidFill>
                    <a:srgbClr val="FF33CC"/>
                  </a:solidFill>
                  <a:latin typeface="Arial" charset="0"/>
                </a:rPr>
                <a:t>P</a:t>
              </a:r>
            </a:p>
            <a:p>
              <a:pPr algn="l"/>
              <a:r>
                <a:rPr lang="it-IT" sz="1600" b="1">
                  <a:latin typeface="Arial" charset="0"/>
                </a:rPr>
                <a:t>ADP</a:t>
              </a:r>
              <a:endParaRPr lang="it-IT" sz="1600"/>
            </a:p>
          </p:txBody>
        </p:sp>
      </p:grpSp>
      <p:grpSp>
        <p:nvGrpSpPr>
          <p:cNvPr id="15" name="Group 553"/>
          <p:cNvGrpSpPr>
            <a:grpSpLocks/>
          </p:cNvGrpSpPr>
          <p:nvPr/>
        </p:nvGrpSpPr>
        <p:grpSpPr bwMode="auto">
          <a:xfrm>
            <a:off x="1050925" y="1425575"/>
            <a:ext cx="1630363" cy="349250"/>
            <a:chOff x="525" y="1532"/>
            <a:chExt cx="580" cy="122"/>
          </a:xfrm>
        </p:grpSpPr>
        <p:sp>
          <p:nvSpPr>
            <p:cNvPr id="12512" name="Oval 32"/>
            <p:cNvSpPr>
              <a:spLocks noChangeArrowheads="1"/>
            </p:cNvSpPr>
            <p:nvPr/>
          </p:nvSpPr>
          <p:spPr bwMode="auto">
            <a:xfrm>
              <a:off x="525" y="1532"/>
              <a:ext cx="115" cy="11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513" name="Oval 33"/>
            <p:cNvSpPr>
              <a:spLocks noChangeArrowheads="1"/>
            </p:cNvSpPr>
            <p:nvPr/>
          </p:nvSpPr>
          <p:spPr bwMode="auto">
            <a:xfrm>
              <a:off x="992" y="1544"/>
              <a:ext cx="113" cy="11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6" name="Group 542"/>
          <p:cNvGrpSpPr>
            <a:grpSpLocks/>
          </p:cNvGrpSpPr>
          <p:nvPr/>
        </p:nvGrpSpPr>
        <p:grpSpPr bwMode="auto">
          <a:xfrm>
            <a:off x="1071563" y="1879600"/>
            <a:ext cx="1408112" cy="2586038"/>
            <a:chOff x="1009" y="3122"/>
            <a:chExt cx="501" cy="965"/>
          </a:xfrm>
        </p:grpSpPr>
        <p:grpSp>
          <p:nvGrpSpPr>
            <p:cNvPr id="12483" name="Group 35"/>
            <p:cNvGrpSpPr>
              <a:grpSpLocks/>
            </p:cNvGrpSpPr>
            <p:nvPr/>
          </p:nvGrpSpPr>
          <p:grpSpPr bwMode="auto">
            <a:xfrm>
              <a:off x="1267" y="3429"/>
              <a:ext cx="176" cy="383"/>
              <a:chOff x="2890" y="5950"/>
              <a:chExt cx="220" cy="730"/>
            </a:xfrm>
          </p:grpSpPr>
          <p:grpSp>
            <p:nvGrpSpPr>
              <p:cNvPr id="12504" name="Group 36"/>
              <p:cNvGrpSpPr>
                <a:grpSpLocks/>
              </p:cNvGrpSpPr>
              <p:nvPr/>
            </p:nvGrpSpPr>
            <p:grpSpPr bwMode="auto">
              <a:xfrm>
                <a:off x="2890" y="6314"/>
                <a:ext cx="214" cy="366"/>
                <a:chOff x="2890" y="5286"/>
                <a:chExt cx="214" cy="366"/>
              </a:xfrm>
            </p:grpSpPr>
            <p:sp>
              <p:nvSpPr>
                <p:cNvPr id="12509" name="AutoShape 37"/>
                <p:cNvSpPr>
                  <a:spLocks noChangeArrowheads="1"/>
                </p:cNvSpPr>
                <p:nvPr/>
              </p:nvSpPr>
              <p:spPr bwMode="auto">
                <a:xfrm>
                  <a:off x="2896" y="5286"/>
                  <a:ext cx="208" cy="128"/>
                </a:xfrm>
                <a:prstGeom prst="wave">
                  <a:avLst>
                    <a:gd name="adj1" fmla="val 13005"/>
                    <a:gd name="adj2" fmla="val 0"/>
                  </a:avLst>
                </a:prstGeom>
                <a:solidFill>
                  <a:srgbClr val="0066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2510" name="AutoShape 38"/>
                <p:cNvSpPr>
                  <a:spLocks noChangeArrowheads="1"/>
                </p:cNvSpPr>
                <p:nvPr/>
              </p:nvSpPr>
              <p:spPr bwMode="auto">
                <a:xfrm>
                  <a:off x="2890" y="5524"/>
                  <a:ext cx="208" cy="128"/>
                </a:xfrm>
                <a:prstGeom prst="wave">
                  <a:avLst>
                    <a:gd name="adj1" fmla="val 13005"/>
                    <a:gd name="adj2" fmla="val 0"/>
                  </a:avLst>
                </a:prstGeom>
                <a:solidFill>
                  <a:srgbClr val="0066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2511" name="AutoShape 39"/>
                <p:cNvSpPr>
                  <a:spLocks noChangeArrowheads="1"/>
                </p:cNvSpPr>
                <p:nvPr/>
              </p:nvSpPr>
              <p:spPr bwMode="auto">
                <a:xfrm>
                  <a:off x="2890" y="5400"/>
                  <a:ext cx="208" cy="128"/>
                </a:xfrm>
                <a:prstGeom prst="wave">
                  <a:avLst>
                    <a:gd name="adj1" fmla="val 13005"/>
                    <a:gd name="adj2" fmla="val 0"/>
                  </a:avLst>
                </a:prstGeom>
                <a:solidFill>
                  <a:srgbClr val="0066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12505" name="Group 40"/>
              <p:cNvGrpSpPr>
                <a:grpSpLocks/>
              </p:cNvGrpSpPr>
              <p:nvPr/>
            </p:nvGrpSpPr>
            <p:grpSpPr bwMode="auto">
              <a:xfrm>
                <a:off x="2896" y="5950"/>
                <a:ext cx="214" cy="366"/>
                <a:chOff x="2890" y="5286"/>
                <a:chExt cx="214" cy="366"/>
              </a:xfrm>
            </p:grpSpPr>
            <p:sp>
              <p:nvSpPr>
                <p:cNvPr id="12506" name="AutoShape 41"/>
                <p:cNvSpPr>
                  <a:spLocks noChangeArrowheads="1"/>
                </p:cNvSpPr>
                <p:nvPr/>
              </p:nvSpPr>
              <p:spPr bwMode="auto">
                <a:xfrm>
                  <a:off x="2896" y="5286"/>
                  <a:ext cx="208" cy="128"/>
                </a:xfrm>
                <a:prstGeom prst="wave">
                  <a:avLst>
                    <a:gd name="adj1" fmla="val 13005"/>
                    <a:gd name="adj2" fmla="val 0"/>
                  </a:avLst>
                </a:prstGeom>
                <a:solidFill>
                  <a:srgbClr val="0066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2507" name="AutoShape 42"/>
                <p:cNvSpPr>
                  <a:spLocks noChangeArrowheads="1"/>
                </p:cNvSpPr>
                <p:nvPr/>
              </p:nvSpPr>
              <p:spPr bwMode="auto">
                <a:xfrm>
                  <a:off x="2890" y="5524"/>
                  <a:ext cx="208" cy="128"/>
                </a:xfrm>
                <a:prstGeom prst="wave">
                  <a:avLst>
                    <a:gd name="adj1" fmla="val 13005"/>
                    <a:gd name="adj2" fmla="val 0"/>
                  </a:avLst>
                </a:prstGeom>
                <a:solidFill>
                  <a:srgbClr val="0066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2508" name="AutoShape 43"/>
                <p:cNvSpPr>
                  <a:spLocks noChangeArrowheads="1"/>
                </p:cNvSpPr>
                <p:nvPr/>
              </p:nvSpPr>
              <p:spPr bwMode="auto">
                <a:xfrm>
                  <a:off x="2890" y="5400"/>
                  <a:ext cx="208" cy="128"/>
                </a:xfrm>
                <a:prstGeom prst="wave">
                  <a:avLst>
                    <a:gd name="adj1" fmla="val 13005"/>
                    <a:gd name="adj2" fmla="val 0"/>
                  </a:avLst>
                </a:prstGeom>
                <a:solidFill>
                  <a:srgbClr val="0066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grpSp>
          <p:nvGrpSpPr>
            <p:cNvPr id="12484" name="Group 351"/>
            <p:cNvGrpSpPr>
              <a:grpSpLocks/>
            </p:cNvGrpSpPr>
            <p:nvPr/>
          </p:nvGrpSpPr>
          <p:grpSpPr bwMode="auto">
            <a:xfrm flipH="1">
              <a:off x="1039" y="3362"/>
              <a:ext cx="187" cy="496"/>
              <a:chOff x="4297" y="2758"/>
              <a:chExt cx="136" cy="361"/>
            </a:xfrm>
          </p:grpSpPr>
          <p:grpSp>
            <p:nvGrpSpPr>
              <p:cNvPr id="12493" name="Group 44"/>
              <p:cNvGrpSpPr>
                <a:grpSpLocks/>
              </p:cNvGrpSpPr>
              <p:nvPr/>
            </p:nvGrpSpPr>
            <p:grpSpPr bwMode="auto">
              <a:xfrm>
                <a:off x="4301" y="2801"/>
                <a:ext cx="130" cy="276"/>
                <a:chOff x="2890" y="5950"/>
                <a:chExt cx="220" cy="730"/>
              </a:xfrm>
            </p:grpSpPr>
            <p:grpSp>
              <p:nvGrpSpPr>
                <p:cNvPr id="12496" name="Group 45"/>
                <p:cNvGrpSpPr>
                  <a:grpSpLocks/>
                </p:cNvGrpSpPr>
                <p:nvPr/>
              </p:nvGrpSpPr>
              <p:grpSpPr bwMode="auto">
                <a:xfrm>
                  <a:off x="2890" y="6314"/>
                  <a:ext cx="214" cy="366"/>
                  <a:chOff x="2890" y="5286"/>
                  <a:chExt cx="214" cy="366"/>
                </a:xfrm>
              </p:grpSpPr>
              <p:sp>
                <p:nvSpPr>
                  <p:cNvPr id="12501" name="AutoShape 46"/>
                  <p:cNvSpPr>
                    <a:spLocks noChangeArrowheads="1"/>
                  </p:cNvSpPr>
                  <p:nvPr/>
                </p:nvSpPr>
                <p:spPr bwMode="auto">
                  <a:xfrm>
                    <a:off x="2896" y="5286"/>
                    <a:ext cx="208" cy="128"/>
                  </a:xfrm>
                  <a:prstGeom prst="wave">
                    <a:avLst>
                      <a:gd name="adj1" fmla="val 13005"/>
                      <a:gd name="adj2" fmla="val 0"/>
                    </a:avLst>
                  </a:prstGeom>
                  <a:solidFill>
                    <a:srgbClr val="0066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2502" name="AutoShape 47"/>
                  <p:cNvSpPr>
                    <a:spLocks noChangeArrowheads="1"/>
                  </p:cNvSpPr>
                  <p:nvPr/>
                </p:nvSpPr>
                <p:spPr bwMode="auto">
                  <a:xfrm>
                    <a:off x="2890" y="5524"/>
                    <a:ext cx="208" cy="128"/>
                  </a:xfrm>
                  <a:prstGeom prst="wave">
                    <a:avLst>
                      <a:gd name="adj1" fmla="val 13005"/>
                      <a:gd name="adj2" fmla="val 0"/>
                    </a:avLst>
                  </a:prstGeom>
                  <a:solidFill>
                    <a:srgbClr val="0066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2503" name="AutoShape 48"/>
                  <p:cNvSpPr>
                    <a:spLocks noChangeArrowheads="1"/>
                  </p:cNvSpPr>
                  <p:nvPr/>
                </p:nvSpPr>
                <p:spPr bwMode="auto">
                  <a:xfrm>
                    <a:off x="2890" y="5400"/>
                    <a:ext cx="208" cy="128"/>
                  </a:xfrm>
                  <a:prstGeom prst="wave">
                    <a:avLst>
                      <a:gd name="adj1" fmla="val 13005"/>
                      <a:gd name="adj2" fmla="val 0"/>
                    </a:avLst>
                  </a:prstGeom>
                  <a:solidFill>
                    <a:srgbClr val="0066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12497" name="Group 49"/>
                <p:cNvGrpSpPr>
                  <a:grpSpLocks/>
                </p:cNvGrpSpPr>
                <p:nvPr/>
              </p:nvGrpSpPr>
              <p:grpSpPr bwMode="auto">
                <a:xfrm>
                  <a:off x="2896" y="5950"/>
                  <a:ext cx="214" cy="366"/>
                  <a:chOff x="2890" y="5286"/>
                  <a:chExt cx="214" cy="366"/>
                </a:xfrm>
              </p:grpSpPr>
              <p:sp>
                <p:nvSpPr>
                  <p:cNvPr id="12498" name="AutoShape 50"/>
                  <p:cNvSpPr>
                    <a:spLocks noChangeArrowheads="1"/>
                  </p:cNvSpPr>
                  <p:nvPr/>
                </p:nvSpPr>
                <p:spPr bwMode="auto">
                  <a:xfrm>
                    <a:off x="2896" y="5286"/>
                    <a:ext cx="208" cy="128"/>
                  </a:xfrm>
                  <a:prstGeom prst="wave">
                    <a:avLst>
                      <a:gd name="adj1" fmla="val 13005"/>
                      <a:gd name="adj2" fmla="val 0"/>
                    </a:avLst>
                  </a:prstGeom>
                  <a:solidFill>
                    <a:srgbClr val="0066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2499" name="AutoShape 51"/>
                  <p:cNvSpPr>
                    <a:spLocks noChangeArrowheads="1"/>
                  </p:cNvSpPr>
                  <p:nvPr/>
                </p:nvSpPr>
                <p:spPr bwMode="auto">
                  <a:xfrm>
                    <a:off x="2890" y="5524"/>
                    <a:ext cx="208" cy="128"/>
                  </a:xfrm>
                  <a:prstGeom prst="wave">
                    <a:avLst>
                      <a:gd name="adj1" fmla="val 13005"/>
                      <a:gd name="adj2" fmla="val 0"/>
                    </a:avLst>
                  </a:prstGeom>
                  <a:solidFill>
                    <a:srgbClr val="0066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2500" name="AutoShape 52"/>
                  <p:cNvSpPr>
                    <a:spLocks noChangeArrowheads="1"/>
                  </p:cNvSpPr>
                  <p:nvPr/>
                </p:nvSpPr>
                <p:spPr bwMode="auto">
                  <a:xfrm>
                    <a:off x="2890" y="5400"/>
                    <a:ext cx="208" cy="128"/>
                  </a:xfrm>
                  <a:prstGeom prst="wave">
                    <a:avLst>
                      <a:gd name="adj1" fmla="val 13005"/>
                      <a:gd name="adj2" fmla="val 0"/>
                    </a:avLst>
                  </a:prstGeom>
                  <a:solidFill>
                    <a:srgbClr val="0066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  <p:sp>
            <p:nvSpPr>
              <p:cNvPr id="12494" name="AutoShape 53"/>
              <p:cNvSpPr>
                <a:spLocks noChangeArrowheads="1"/>
              </p:cNvSpPr>
              <p:nvPr/>
            </p:nvSpPr>
            <p:spPr bwMode="auto">
              <a:xfrm rot="-1608180">
                <a:off x="4297" y="2758"/>
                <a:ext cx="123" cy="28"/>
              </a:xfrm>
              <a:prstGeom prst="wave">
                <a:avLst>
                  <a:gd name="adj1" fmla="val 20644"/>
                  <a:gd name="adj2" fmla="val -8333"/>
                </a:avLst>
              </a:prstGeom>
              <a:solidFill>
                <a:srgbClr val="0066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495" name="AutoShape 54"/>
              <p:cNvSpPr>
                <a:spLocks noChangeArrowheads="1"/>
              </p:cNvSpPr>
              <p:nvPr/>
            </p:nvSpPr>
            <p:spPr bwMode="auto">
              <a:xfrm rot="-1866896" flipH="1" flipV="1">
                <a:off x="4310" y="3091"/>
                <a:ext cx="123" cy="28"/>
              </a:xfrm>
              <a:prstGeom prst="wave">
                <a:avLst>
                  <a:gd name="adj1" fmla="val 20644"/>
                  <a:gd name="adj2" fmla="val -8333"/>
                </a:avLst>
              </a:prstGeom>
              <a:solidFill>
                <a:srgbClr val="0066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12485" name="AutoShape 55"/>
            <p:cNvSpPr>
              <a:spLocks noChangeArrowheads="1"/>
            </p:cNvSpPr>
            <p:nvPr/>
          </p:nvSpPr>
          <p:spPr bwMode="auto">
            <a:xfrm rot="-1608180">
              <a:off x="1257" y="3370"/>
              <a:ext cx="169" cy="39"/>
            </a:xfrm>
            <a:prstGeom prst="wave">
              <a:avLst>
                <a:gd name="adj1" fmla="val 20644"/>
                <a:gd name="adj2" fmla="val -8333"/>
              </a:avLst>
            </a:prstGeom>
            <a:solidFill>
              <a:srgbClr val="0066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486" name="AutoShape 56"/>
            <p:cNvSpPr>
              <a:spLocks noChangeArrowheads="1"/>
            </p:cNvSpPr>
            <p:nvPr/>
          </p:nvSpPr>
          <p:spPr bwMode="auto">
            <a:xfrm rot="-1026973" flipH="1" flipV="1">
              <a:off x="1271" y="3817"/>
              <a:ext cx="170" cy="37"/>
            </a:xfrm>
            <a:prstGeom prst="wave">
              <a:avLst>
                <a:gd name="adj1" fmla="val 20644"/>
                <a:gd name="adj2" fmla="val -8333"/>
              </a:avLst>
            </a:prstGeom>
            <a:solidFill>
              <a:srgbClr val="0066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487" name="Freeform 57"/>
            <p:cNvSpPr>
              <a:spLocks/>
            </p:cNvSpPr>
            <p:nvPr/>
          </p:nvSpPr>
          <p:spPr bwMode="auto">
            <a:xfrm>
              <a:off x="1009" y="3176"/>
              <a:ext cx="287" cy="172"/>
            </a:xfrm>
            <a:custGeom>
              <a:avLst/>
              <a:gdLst>
                <a:gd name="T0" fmla="*/ 20 w 488"/>
                <a:gd name="T1" fmla="*/ 34 h 257"/>
                <a:gd name="T2" fmla="*/ 11 w 488"/>
                <a:gd name="T3" fmla="*/ 32 h 257"/>
                <a:gd name="T4" fmla="*/ 4 w 488"/>
                <a:gd name="T5" fmla="*/ 27 h 257"/>
                <a:gd name="T6" fmla="*/ 1 w 488"/>
                <a:gd name="T7" fmla="*/ 14 h 257"/>
                <a:gd name="T8" fmla="*/ 2 w 488"/>
                <a:gd name="T9" fmla="*/ 4 h 257"/>
                <a:gd name="T10" fmla="*/ 11 w 488"/>
                <a:gd name="T11" fmla="*/ 2 h 257"/>
                <a:gd name="T12" fmla="*/ 12 w 488"/>
                <a:gd name="T13" fmla="*/ 11 h 257"/>
                <a:gd name="T14" fmla="*/ 19 w 488"/>
                <a:gd name="T15" fmla="*/ 14 h 257"/>
                <a:gd name="T16" fmla="*/ 22 w 488"/>
                <a:gd name="T17" fmla="*/ 9 h 257"/>
                <a:gd name="T18" fmla="*/ 25 w 488"/>
                <a:gd name="T19" fmla="*/ 1 h 257"/>
                <a:gd name="T20" fmla="*/ 28 w 488"/>
                <a:gd name="T21" fmla="*/ 1 h 257"/>
                <a:gd name="T22" fmla="*/ 34 w 488"/>
                <a:gd name="T23" fmla="*/ 5 h 257"/>
                <a:gd name="T24" fmla="*/ 32 w 488"/>
                <a:gd name="T25" fmla="*/ 18 h 257"/>
                <a:gd name="T26" fmla="*/ 26 w 488"/>
                <a:gd name="T27" fmla="*/ 31 h 257"/>
                <a:gd name="T28" fmla="*/ 20 w 488"/>
                <a:gd name="T29" fmla="*/ 34 h 2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88"/>
                <a:gd name="T46" fmla="*/ 0 h 257"/>
                <a:gd name="T47" fmla="*/ 488 w 488"/>
                <a:gd name="T48" fmla="*/ 257 h 25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88" h="257">
                  <a:moveTo>
                    <a:pt x="286" y="256"/>
                  </a:moveTo>
                  <a:cubicBezTo>
                    <a:pt x="251" y="257"/>
                    <a:pt x="193" y="247"/>
                    <a:pt x="154" y="238"/>
                  </a:cubicBezTo>
                  <a:cubicBezTo>
                    <a:pt x="115" y="229"/>
                    <a:pt x="75" y="224"/>
                    <a:pt x="52" y="202"/>
                  </a:cubicBezTo>
                  <a:cubicBezTo>
                    <a:pt x="29" y="180"/>
                    <a:pt x="21" y="135"/>
                    <a:pt x="16" y="106"/>
                  </a:cubicBezTo>
                  <a:cubicBezTo>
                    <a:pt x="11" y="77"/>
                    <a:pt x="0" y="43"/>
                    <a:pt x="22" y="28"/>
                  </a:cubicBezTo>
                  <a:cubicBezTo>
                    <a:pt x="44" y="13"/>
                    <a:pt x="123" y="7"/>
                    <a:pt x="148" y="16"/>
                  </a:cubicBezTo>
                  <a:cubicBezTo>
                    <a:pt x="173" y="25"/>
                    <a:pt x="151" y="67"/>
                    <a:pt x="172" y="82"/>
                  </a:cubicBezTo>
                  <a:cubicBezTo>
                    <a:pt x="193" y="97"/>
                    <a:pt x="249" y="108"/>
                    <a:pt x="274" y="106"/>
                  </a:cubicBezTo>
                  <a:cubicBezTo>
                    <a:pt x="299" y="104"/>
                    <a:pt x="309" y="86"/>
                    <a:pt x="322" y="70"/>
                  </a:cubicBezTo>
                  <a:cubicBezTo>
                    <a:pt x="335" y="54"/>
                    <a:pt x="339" y="20"/>
                    <a:pt x="352" y="10"/>
                  </a:cubicBezTo>
                  <a:cubicBezTo>
                    <a:pt x="365" y="0"/>
                    <a:pt x="379" y="5"/>
                    <a:pt x="400" y="10"/>
                  </a:cubicBezTo>
                  <a:cubicBezTo>
                    <a:pt x="421" y="15"/>
                    <a:pt x="468" y="19"/>
                    <a:pt x="478" y="40"/>
                  </a:cubicBezTo>
                  <a:cubicBezTo>
                    <a:pt x="488" y="61"/>
                    <a:pt x="479" y="104"/>
                    <a:pt x="460" y="136"/>
                  </a:cubicBezTo>
                  <a:cubicBezTo>
                    <a:pt x="441" y="168"/>
                    <a:pt x="393" y="212"/>
                    <a:pt x="364" y="232"/>
                  </a:cubicBezTo>
                  <a:cubicBezTo>
                    <a:pt x="335" y="252"/>
                    <a:pt x="321" y="255"/>
                    <a:pt x="286" y="256"/>
                  </a:cubicBezTo>
                  <a:close/>
                </a:path>
              </a:pathLst>
            </a:custGeom>
            <a:solidFill>
              <a:srgbClr val="0066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2488" name="Freeform 58"/>
            <p:cNvSpPr>
              <a:spLocks/>
            </p:cNvSpPr>
            <p:nvPr/>
          </p:nvSpPr>
          <p:spPr bwMode="auto">
            <a:xfrm>
              <a:off x="1223" y="3163"/>
              <a:ext cx="287" cy="172"/>
            </a:xfrm>
            <a:custGeom>
              <a:avLst/>
              <a:gdLst>
                <a:gd name="T0" fmla="*/ 20 w 488"/>
                <a:gd name="T1" fmla="*/ 34 h 257"/>
                <a:gd name="T2" fmla="*/ 11 w 488"/>
                <a:gd name="T3" fmla="*/ 32 h 257"/>
                <a:gd name="T4" fmla="*/ 4 w 488"/>
                <a:gd name="T5" fmla="*/ 27 h 257"/>
                <a:gd name="T6" fmla="*/ 1 w 488"/>
                <a:gd name="T7" fmla="*/ 14 h 257"/>
                <a:gd name="T8" fmla="*/ 2 w 488"/>
                <a:gd name="T9" fmla="*/ 4 h 257"/>
                <a:gd name="T10" fmla="*/ 11 w 488"/>
                <a:gd name="T11" fmla="*/ 2 h 257"/>
                <a:gd name="T12" fmla="*/ 12 w 488"/>
                <a:gd name="T13" fmla="*/ 11 h 257"/>
                <a:gd name="T14" fmla="*/ 19 w 488"/>
                <a:gd name="T15" fmla="*/ 14 h 257"/>
                <a:gd name="T16" fmla="*/ 22 w 488"/>
                <a:gd name="T17" fmla="*/ 9 h 257"/>
                <a:gd name="T18" fmla="*/ 25 w 488"/>
                <a:gd name="T19" fmla="*/ 1 h 257"/>
                <a:gd name="T20" fmla="*/ 28 w 488"/>
                <a:gd name="T21" fmla="*/ 1 h 257"/>
                <a:gd name="T22" fmla="*/ 34 w 488"/>
                <a:gd name="T23" fmla="*/ 5 h 257"/>
                <a:gd name="T24" fmla="*/ 32 w 488"/>
                <a:gd name="T25" fmla="*/ 18 h 257"/>
                <a:gd name="T26" fmla="*/ 26 w 488"/>
                <a:gd name="T27" fmla="*/ 31 h 257"/>
                <a:gd name="T28" fmla="*/ 20 w 488"/>
                <a:gd name="T29" fmla="*/ 34 h 2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88"/>
                <a:gd name="T46" fmla="*/ 0 h 257"/>
                <a:gd name="T47" fmla="*/ 488 w 488"/>
                <a:gd name="T48" fmla="*/ 257 h 25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88" h="257">
                  <a:moveTo>
                    <a:pt x="286" y="256"/>
                  </a:moveTo>
                  <a:cubicBezTo>
                    <a:pt x="251" y="257"/>
                    <a:pt x="193" y="247"/>
                    <a:pt x="154" y="238"/>
                  </a:cubicBezTo>
                  <a:cubicBezTo>
                    <a:pt x="115" y="229"/>
                    <a:pt x="75" y="224"/>
                    <a:pt x="52" y="202"/>
                  </a:cubicBezTo>
                  <a:cubicBezTo>
                    <a:pt x="29" y="180"/>
                    <a:pt x="21" y="135"/>
                    <a:pt x="16" y="106"/>
                  </a:cubicBezTo>
                  <a:cubicBezTo>
                    <a:pt x="11" y="77"/>
                    <a:pt x="0" y="43"/>
                    <a:pt x="22" y="28"/>
                  </a:cubicBezTo>
                  <a:cubicBezTo>
                    <a:pt x="44" y="13"/>
                    <a:pt x="123" y="7"/>
                    <a:pt x="148" y="16"/>
                  </a:cubicBezTo>
                  <a:cubicBezTo>
                    <a:pt x="173" y="25"/>
                    <a:pt x="151" y="67"/>
                    <a:pt x="172" y="82"/>
                  </a:cubicBezTo>
                  <a:cubicBezTo>
                    <a:pt x="193" y="97"/>
                    <a:pt x="249" y="108"/>
                    <a:pt x="274" y="106"/>
                  </a:cubicBezTo>
                  <a:cubicBezTo>
                    <a:pt x="299" y="104"/>
                    <a:pt x="309" y="86"/>
                    <a:pt x="322" y="70"/>
                  </a:cubicBezTo>
                  <a:cubicBezTo>
                    <a:pt x="335" y="54"/>
                    <a:pt x="339" y="20"/>
                    <a:pt x="352" y="10"/>
                  </a:cubicBezTo>
                  <a:cubicBezTo>
                    <a:pt x="365" y="0"/>
                    <a:pt x="379" y="5"/>
                    <a:pt x="400" y="10"/>
                  </a:cubicBezTo>
                  <a:cubicBezTo>
                    <a:pt x="421" y="15"/>
                    <a:pt x="468" y="19"/>
                    <a:pt x="478" y="40"/>
                  </a:cubicBezTo>
                  <a:cubicBezTo>
                    <a:pt x="488" y="61"/>
                    <a:pt x="479" y="104"/>
                    <a:pt x="460" y="136"/>
                  </a:cubicBezTo>
                  <a:cubicBezTo>
                    <a:pt x="441" y="168"/>
                    <a:pt x="393" y="212"/>
                    <a:pt x="364" y="232"/>
                  </a:cubicBezTo>
                  <a:cubicBezTo>
                    <a:pt x="335" y="252"/>
                    <a:pt x="321" y="255"/>
                    <a:pt x="286" y="256"/>
                  </a:cubicBezTo>
                  <a:close/>
                </a:path>
              </a:pathLst>
            </a:custGeom>
            <a:solidFill>
              <a:srgbClr val="0066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2489" name="Oval 59"/>
            <p:cNvSpPr>
              <a:spLocks noChangeArrowheads="1"/>
            </p:cNvSpPr>
            <p:nvPr/>
          </p:nvSpPr>
          <p:spPr bwMode="auto">
            <a:xfrm>
              <a:off x="1094" y="3130"/>
              <a:ext cx="114" cy="109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490" name="Oval 60"/>
            <p:cNvSpPr>
              <a:spLocks noChangeArrowheads="1"/>
            </p:cNvSpPr>
            <p:nvPr/>
          </p:nvSpPr>
          <p:spPr bwMode="auto">
            <a:xfrm>
              <a:off x="1325" y="3122"/>
              <a:ext cx="114" cy="108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491" name="Freeform 61"/>
            <p:cNvSpPr>
              <a:spLocks/>
            </p:cNvSpPr>
            <p:nvPr/>
          </p:nvSpPr>
          <p:spPr bwMode="auto">
            <a:xfrm>
              <a:off x="1053" y="3841"/>
              <a:ext cx="176" cy="242"/>
            </a:xfrm>
            <a:custGeom>
              <a:avLst/>
              <a:gdLst>
                <a:gd name="T0" fmla="*/ 22 w 268"/>
                <a:gd name="T1" fmla="*/ 3 h 314"/>
                <a:gd name="T2" fmla="*/ 14 w 268"/>
                <a:gd name="T3" fmla="*/ 3 h 314"/>
                <a:gd name="T4" fmla="*/ 2 w 268"/>
                <a:gd name="T5" fmla="*/ 21 h 314"/>
                <a:gd name="T6" fmla="*/ 1 w 268"/>
                <a:gd name="T7" fmla="*/ 47 h 314"/>
                <a:gd name="T8" fmla="*/ 5 w 268"/>
                <a:gd name="T9" fmla="*/ 65 h 314"/>
                <a:gd name="T10" fmla="*/ 16 w 268"/>
                <a:gd name="T11" fmla="*/ 81 h 314"/>
                <a:gd name="T12" fmla="*/ 28 w 268"/>
                <a:gd name="T13" fmla="*/ 82 h 314"/>
                <a:gd name="T14" fmla="*/ 32 w 268"/>
                <a:gd name="T15" fmla="*/ 78 h 314"/>
                <a:gd name="T16" fmla="*/ 32 w 268"/>
                <a:gd name="T17" fmla="*/ 39 h 314"/>
                <a:gd name="T18" fmla="*/ 31 w 268"/>
                <a:gd name="T19" fmla="*/ 9 h 314"/>
                <a:gd name="T20" fmla="*/ 22 w 268"/>
                <a:gd name="T21" fmla="*/ 3 h 3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68"/>
                <a:gd name="T34" fmla="*/ 0 h 314"/>
                <a:gd name="T35" fmla="*/ 268 w 268"/>
                <a:gd name="T36" fmla="*/ 314 h 3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68" h="314">
                  <a:moveTo>
                    <a:pt x="179" y="11"/>
                  </a:moveTo>
                  <a:cubicBezTo>
                    <a:pt x="156" y="7"/>
                    <a:pt x="140" y="0"/>
                    <a:pt x="113" y="11"/>
                  </a:cubicBezTo>
                  <a:cubicBezTo>
                    <a:pt x="86" y="22"/>
                    <a:pt x="34" y="50"/>
                    <a:pt x="17" y="77"/>
                  </a:cubicBezTo>
                  <a:cubicBezTo>
                    <a:pt x="0" y="104"/>
                    <a:pt x="8" y="146"/>
                    <a:pt x="11" y="173"/>
                  </a:cubicBezTo>
                  <a:cubicBezTo>
                    <a:pt x="14" y="200"/>
                    <a:pt x="15" y="218"/>
                    <a:pt x="35" y="239"/>
                  </a:cubicBezTo>
                  <a:cubicBezTo>
                    <a:pt x="55" y="260"/>
                    <a:pt x="99" y="288"/>
                    <a:pt x="131" y="299"/>
                  </a:cubicBezTo>
                  <a:cubicBezTo>
                    <a:pt x="163" y="310"/>
                    <a:pt x="205" y="307"/>
                    <a:pt x="227" y="305"/>
                  </a:cubicBezTo>
                  <a:cubicBezTo>
                    <a:pt x="249" y="303"/>
                    <a:pt x="258" y="314"/>
                    <a:pt x="263" y="287"/>
                  </a:cubicBezTo>
                  <a:cubicBezTo>
                    <a:pt x="268" y="260"/>
                    <a:pt x="259" y="185"/>
                    <a:pt x="257" y="143"/>
                  </a:cubicBezTo>
                  <a:cubicBezTo>
                    <a:pt x="255" y="101"/>
                    <a:pt x="265" y="57"/>
                    <a:pt x="251" y="35"/>
                  </a:cubicBezTo>
                  <a:cubicBezTo>
                    <a:pt x="237" y="13"/>
                    <a:pt x="202" y="15"/>
                    <a:pt x="179" y="11"/>
                  </a:cubicBezTo>
                  <a:close/>
                </a:path>
              </a:pathLst>
            </a:custGeom>
            <a:solidFill>
              <a:srgbClr val="0066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2492" name="Freeform 62"/>
            <p:cNvSpPr>
              <a:spLocks/>
            </p:cNvSpPr>
            <p:nvPr/>
          </p:nvSpPr>
          <p:spPr bwMode="auto">
            <a:xfrm flipH="1">
              <a:off x="1226" y="3845"/>
              <a:ext cx="176" cy="242"/>
            </a:xfrm>
            <a:custGeom>
              <a:avLst/>
              <a:gdLst>
                <a:gd name="T0" fmla="*/ 22 w 268"/>
                <a:gd name="T1" fmla="*/ 3 h 314"/>
                <a:gd name="T2" fmla="*/ 14 w 268"/>
                <a:gd name="T3" fmla="*/ 3 h 314"/>
                <a:gd name="T4" fmla="*/ 2 w 268"/>
                <a:gd name="T5" fmla="*/ 21 h 314"/>
                <a:gd name="T6" fmla="*/ 1 w 268"/>
                <a:gd name="T7" fmla="*/ 47 h 314"/>
                <a:gd name="T8" fmla="*/ 5 w 268"/>
                <a:gd name="T9" fmla="*/ 65 h 314"/>
                <a:gd name="T10" fmla="*/ 16 w 268"/>
                <a:gd name="T11" fmla="*/ 81 h 314"/>
                <a:gd name="T12" fmla="*/ 28 w 268"/>
                <a:gd name="T13" fmla="*/ 82 h 314"/>
                <a:gd name="T14" fmla="*/ 32 w 268"/>
                <a:gd name="T15" fmla="*/ 78 h 314"/>
                <a:gd name="T16" fmla="*/ 32 w 268"/>
                <a:gd name="T17" fmla="*/ 39 h 314"/>
                <a:gd name="T18" fmla="*/ 31 w 268"/>
                <a:gd name="T19" fmla="*/ 9 h 314"/>
                <a:gd name="T20" fmla="*/ 22 w 268"/>
                <a:gd name="T21" fmla="*/ 3 h 3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68"/>
                <a:gd name="T34" fmla="*/ 0 h 314"/>
                <a:gd name="T35" fmla="*/ 268 w 268"/>
                <a:gd name="T36" fmla="*/ 314 h 3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68" h="314">
                  <a:moveTo>
                    <a:pt x="179" y="11"/>
                  </a:moveTo>
                  <a:cubicBezTo>
                    <a:pt x="156" y="7"/>
                    <a:pt x="140" y="0"/>
                    <a:pt x="113" y="11"/>
                  </a:cubicBezTo>
                  <a:cubicBezTo>
                    <a:pt x="86" y="22"/>
                    <a:pt x="34" y="50"/>
                    <a:pt x="17" y="77"/>
                  </a:cubicBezTo>
                  <a:cubicBezTo>
                    <a:pt x="0" y="104"/>
                    <a:pt x="8" y="146"/>
                    <a:pt x="11" y="173"/>
                  </a:cubicBezTo>
                  <a:cubicBezTo>
                    <a:pt x="14" y="200"/>
                    <a:pt x="15" y="218"/>
                    <a:pt x="35" y="239"/>
                  </a:cubicBezTo>
                  <a:cubicBezTo>
                    <a:pt x="55" y="260"/>
                    <a:pt x="99" y="288"/>
                    <a:pt x="131" y="299"/>
                  </a:cubicBezTo>
                  <a:cubicBezTo>
                    <a:pt x="163" y="310"/>
                    <a:pt x="205" y="307"/>
                    <a:pt x="227" y="305"/>
                  </a:cubicBezTo>
                  <a:cubicBezTo>
                    <a:pt x="249" y="303"/>
                    <a:pt x="258" y="314"/>
                    <a:pt x="263" y="287"/>
                  </a:cubicBezTo>
                  <a:cubicBezTo>
                    <a:pt x="268" y="260"/>
                    <a:pt x="259" y="185"/>
                    <a:pt x="257" y="143"/>
                  </a:cubicBezTo>
                  <a:cubicBezTo>
                    <a:pt x="255" y="101"/>
                    <a:pt x="265" y="57"/>
                    <a:pt x="251" y="35"/>
                  </a:cubicBezTo>
                  <a:cubicBezTo>
                    <a:pt x="237" y="13"/>
                    <a:pt x="202" y="15"/>
                    <a:pt x="179" y="11"/>
                  </a:cubicBezTo>
                  <a:close/>
                </a:path>
              </a:pathLst>
            </a:custGeom>
            <a:solidFill>
              <a:srgbClr val="0066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24" name="Group 541"/>
          <p:cNvGrpSpPr>
            <a:grpSpLocks/>
          </p:cNvGrpSpPr>
          <p:nvPr/>
        </p:nvGrpSpPr>
        <p:grpSpPr bwMode="auto">
          <a:xfrm>
            <a:off x="1392238" y="3941763"/>
            <a:ext cx="566737" cy="395287"/>
            <a:chOff x="1124" y="3889"/>
            <a:chExt cx="202" cy="150"/>
          </a:xfrm>
        </p:grpSpPr>
        <p:sp>
          <p:nvSpPr>
            <p:cNvPr id="12479" name="Oval 63"/>
            <p:cNvSpPr>
              <a:spLocks noChangeArrowheads="1"/>
            </p:cNvSpPr>
            <p:nvPr/>
          </p:nvSpPr>
          <p:spPr bwMode="auto">
            <a:xfrm>
              <a:off x="1124" y="3889"/>
              <a:ext cx="65" cy="65"/>
            </a:xfrm>
            <a:prstGeom prst="ellipse">
              <a:avLst/>
            </a:prstGeom>
            <a:solidFill>
              <a:srgbClr val="FF33CC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480" name="Oval 64"/>
            <p:cNvSpPr>
              <a:spLocks noChangeArrowheads="1"/>
            </p:cNvSpPr>
            <p:nvPr/>
          </p:nvSpPr>
          <p:spPr bwMode="auto">
            <a:xfrm>
              <a:off x="1262" y="3889"/>
              <a:ext cx="64" cy="65"/>
            </a:xfrm>
            <a:prstGeom prst="ellipse">
              <a:avLst/>
            </a:prstGeom>
            <a:solidFill>
              <a:srgbClr val="FF33CC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481" name="Oval 65"/>
            <p:cNvSpPr>
              <a:spLocks noChangeArrowheads="1"/>
            </p:cNvSpPr>
            <p:nvPr/>
          </p:nvSpPr>
          <p:spPr bwMode="auto">
            <a:xfrm>
              <a:off x="1148" y="3974"/>
              <a:ext cx="64" cy="65"/>
            </a:xfrm>
            <a:prstGeom prst="ellipse">
              <a:avLst/>
            </a:prstGeom>
            <a:solidFill>
              <a:srgbClr val="FF33CC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482" name="Oval 66"/>
            <p:cNvSpPr>
              <a:spLocks noChangeArrowheads="1"/>
            </p:cNvSpPr>
            <p:nvPr/>
          </p:nvSpPr>
          <p:spPr bwMode="auto">
            <a:xfrm>
              <a:off x="1252" y="3965"/>
              <a:ext cx="64" cy="64"/>
            </a:xfrm>
            <a:prstGeom prst="ellipse">
              <a:avLst/>
            </a:prstGeom>
            <a:solidFill>
              <a:srgbClr val="FF33CC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34916" name="AutoShape 100"/>
          <p:cNvSpPr>
            <a:spLocks noChangeArrowheads="1"/>
          </p:cNvSpPr>
          <p:nvPr/>
        </p:nvSpPr>
        <p:spPr bwMode="auto">
          <a:xfrm>
            <a:off x="1431925" y="3776663"/>
            <a:ext cx="531813" cy="671512"/>
          </a:xfrm>
          <a:prstGeom prst="irregularSeal1">
            <a:avLst/>
          </a:prstGeom>
          <a:gradFill rotWithShape="0">
            <a:gsLst>
              <a:gs pos="0">
                <a:srgbClr val="FF99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grpSp>
        <p:nvGrpSpPr>
          <p:cNvPr id="25" name="Group 551"/>
          <p:cNvGrpSpPr>
            <a:grpSpLocks/>
          </p:cNvGrpSpPr>
          <p:nvPr/>
        </p:nvGrpSpPr>
        <p:grpSpPr bwMode="auto">
          <a:xfrm>
            <a:off x="773113" y="1993900"/>
            <a:ext cx="2116137" cy="2411413"/>
            <a:chOff x="421" y="1778"/>
            <a:chExt cx="753" cy="916"/>
          </a:xfrm>
        </p:grpSpPr>
        <p:grpSp>
          <p:nvGrpSpPr>
            <p:cNvPr id="12453" name="Group 6"/>
            <p:cNvGrpSpPr>
              <a:grpSpLocks/>
            </p:cNvGrpSpPr>
            <p:nvPr/>
          </p:nvGrpSpPr>
          <p:grpSpPr bwMode="auto">
            <a:xfrm>
              <a:off x="931" y="2044"/>
              <a:ext cx="176" cy="381"/>
              <a:chOff x="2890" y="5950"/>
              <a:chExt cx="220" cy="730"/>
            </a:xfrm>
          </p:grpSpPr>
          <p:grpSp>
            <p:nvGrpSpPr>
              <p:cNvPr id="12471" name="Group 7"/>
              <p:cNvGrpSpPr>
                <a:grpSpLocks/>
              </p:cNvGrpSpPr>
              <p:nvPr/>
            </p:nvGrpSpPr>
            <p:grpSpPr bwMode="auto">
              <a:xfrm>
                <a:off x="2890" y="6314"/>
                <a:ext cx="214" cy="366"/>
                <a:chOff x="2890" y="5286"/>
                <a:chExt cx="214" cy="366"/>
              </a:xfrm>
            </p:grpSpPr>
            <p:sp>
              <p:nvSpPr>
                <p:cNvPr id="12476" name="AutoShape 8"/>
                <p:cNvSpPr>
                  <a:spLocks noChangeArrowheads="1"/>
                </p:cNvSpPr>
                <p:nvPr/>
              </p:nvSpPr>
              <p:spPr bwMode="auto">
                <a:xfrm>
                  <a:off x="2896" y="5286"/>
                  <a:ext cx="208" cy="128"/>
                </a:xfrm>
                <a:prstGeom prst="wave">
                  <a:avLst>
                    <a:gd name="adj1" fmla="val 13005"/>
                    <a:gd name="adj2" fmla="val 0"/>
                  </a:avLst>
                </a:prstGeom>
                <a:solidFill>
                  <a:srgbClr val="0066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2477" name="AutoShape 9"/>
                <p:cNvSpPr>
                  <a:spLocks noChangeArrowheads="1"/>
                </p:cNvSpPr>
                <p:nvPr/>
              </p:nvSpPr>
              <p:spPr bwMode="auto">
                <a:xfrm>
                  <a:off x="2890" y="5524"/>
                  <a:ext cx="208" cy="128"/>
                </a:xfrm>
                <a:prstGeom prst="wave">
                  <a:avLst>
                    <a:gd name="adj1" fmla="val 13005"/>
                    <a:gd name="adj2" fmla="val 0"/>
                  </a:avLst>
                </a:prstGeom>
                <a:solidFill>
                  <a:srgbClr val="0066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2478" name="AutoShape 10"/>
                <p:cNvSpPr>
                  <a:spLocks noChangeArrowheads="1"/>
                </p:cNvSpPr>
                <p:nvPr/>
              </p:nvSpPr>
              <p:spPr bwMode="auto">
                <a:xfrm>
                  <a:off x="2890" y="5400"/>
                  <a:ext cx="208" cy="128"/>
                </a:xfrm>
                <a:prstGeom prst="wave">
                  <a:avLst>
                    <a:gd name="adj1" fmla="val 13005"/>
                    <a:gd name="adj2" fmla="val 0"/>
                  </a:avLst>
                </a:prstGeom>
                <a:solidFill>
                  <a:srgbClr val="0066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12472" name="Group 11"/>
              <p:cNvGrpSpPr>
                <a:grpSpLocks/>
              </p:cNvGrpSpPr>
              <p:nvPr/>
            </p:nvGrpSpPr>
            <p:grpSpPr bwMode="auto">
              <a:xfrm>
                <a:off x="2896" y="5950"/>
                <a:ext cx="214" cy="366"/>
                <a:chOff x="2890" y="5286"/>
                <a:chExt cx="214" cy="366"/>
              </a:xfrm>
            </p:grpSpPr>
            <p:sp>
              <p:nvSpPr>
                <p:cNvPr id="12473" name="AutoShape 12"/>
                <p:cNvSpPr>
                  <a:spLocks noChangeArrowheads="1"/>
                </p:cNvSpPr>
                <p:nvPr/>
              </p:nvSpPr>
              <p:spPr bwMode="auto">
                <a:xfrm>
                  <a:off x="2896" y="5286"/>
                  <a:ext cx="208" cy="128"/>
                </a:xfrm>
                <a:prstGeom prst="wave">
                  <a:avLst>
                    <a:gd name="adj1" fmla="val 13005"/>
                    <a:gd name="adj2" fmla="val 0"/>
                  </a:avLst>
                </a:prstGeom>
                <a:solidFill>
                  <a:srgbClr val="0066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2474" name="AutoShape 13"/>
                <p:cNvSpPr>
                  <a:spLocks noChangeArrowheads="1"/>
                </p:cNvSpPr>
                <p:nvPr/>
              </p:nvSpPr>
              <p:spPr bwMode="auto">
                <a:xfrm>
                  <a:off x="2890" y="5524"/>
                  <a:ext cx="208" cy="128"/>
                </a:xfrm>
                <a:prstGeom prst="wave">
                  <a:avLst>
                    <a:gd name="adj1" fmla="val 13005"/>
                    <a:gd name="adj2" fmla="val 0"/>
                  </a:avLst>
                </a:prstGeom>
                <a:solidFill>
                  <a:srgbClr val="0066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2475" name="AutoShape 14"/>
                <p:cNvSpPr>
                  <a:spLocks noChangeArrowheads="1"/>
                </p:cNvSpPr>
                <p:nvPr/>
              </p:nvSpPr>
              <p:spPr bwMode="auto">
                <a:xfrm>
                  <a:off x="2890" y="5400"/>
                  <a:ext cx="208" cy="128"/>
                </a:xfrm>
                <a:prstGeom prst="wave">
                  <a:avLst>
                    <a:gd name="adj1" fmla="val 13005"/>
                    <a:gd name="adj2" fmla="val 0"/>
                  </a:avLst>
                </a:prstGeom>
                <a:solidFill>
                  <a:srgbClr val="0066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grpSp>
          <p:nvGrpSpPr>
            <p:cNvPr id="12454" name="Group 15"/>
            <p:cNvGrpSpPr>
              <a:grpSpLocks/>
            </p:cNvGrpSpPr>
            <p:nvPr/>
          </p:nvGrpSpPr>
          <p:grpSpPr bwMode="auto">
            <a:xfrm>
              <a:off x="444" y="2044"/>
              <a:ext cx="180" cy="377"/>
              <a:chOff x="2890" y="5950"/>
              <a:chExt cx="220" cy="730"/>
            </a:xfrm>
          </p:grpSpPr>
          <p:grpSp>
            <p:nvGrpSpPr>
              <p:cNvPr id="12463" name="Group 16"/>
              <p:cNvGrpSpPr>
                <a:grpSpLocks/>
              </p:cNvGrpSpPr>
              <p:nvPr/>
            </p:nvGrpSpPr>
            <p:grpSpPr bwMode="auto">
              <a:xfrm>
                <a:off x="2890" y="6314"/>
                <a:ext cx="214" cy="366"/>
                <a:chOff x="2890" y="5286"/>
                <a:chExt cx="214" cy="366"/>
              </a:xfrm>
            </p:grpSpPr>
            <p:sp>
              <p:nvSpPr>
                <p:cNvPr id="12468" name="AutoShape 17"/>
                <p:cNvSpPr>
                  <a:spLocks noChangeArrowheads="1"/>
                </p:cNvSpPr>
                <p:nvPr/>
              </p:nvSpPr>
              <p:spPr bwMode="auto">
                <a:xfrm>
                  <a:off x="2896" y="5286"/>
                  <a:ext cx="208" cy="128"/>
                </a:xfrm>
                <a:prstGeom prst="wave">
                  <a:avLst>
                    <a:gd name="adj1" fmla="val 13005"/>
                    <a:gd name="adj2" fmla="val 0"/>
                  </a:avLst>
                </a:prstGeom>
                <a:solidFill>
                  <a:srgbClr val="0066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2469" name="AutoShape 18"/>
                <p:cNvSpPr>
                  <a:spLocks noChangeArrowheads="1"/>
                </p:cNvSpPr>
                <p:nvPr/>
              </p:nvSpPr>
              <p:spPr bwMode="auto">
                <a:xfrm>
                  <a:off x="2890" y="5524"/>
                  <a:ext cx="208" cy="128"/>
                </a:xfrm>
                <a:prstGeom prst="wave">
                  <a:avLst>
                    <a:gd name="adj1" fmla="val 13005"/>
                    <a:gd name="adj2" fmla="val 0"/>
                  </a:avLst>
                </a:prstGeom>
                <a:solidFill>
                  <a:srgbClr val="0066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2470" name="AutoShape 19"/>
                <p:cNvSpPr>
                  <a:spLocks noChangeArrowheads="1"/>
                </p:cNvSpPr>
                <p:nvPr/>
              </p:nvSpPr>
              <p:spPr bwMode="auto">
                <a:xfrm>
                  <a:off x="2890" y="5400"/>
                  <a:ext cx="208" cy="128"/>
                </a:xfrm>
                <a:prstGeom prst="wave">
                  <a:avLst>
                    <a:gd name="adj1" fmla="val 13005"/>
                    <a:gd name="adj2" fmla="val 0"/>
                  </a:avLst>
                </a:prstGeom>
                <a:solidFill>
                  <a:srgbClr val="0066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12464" name="Group 20"/>
              <p:cNvGrpSpPr>
                <a:grpSpLocks/>
              </p:cNvGrpSpPr>
              <p:nvPr/>
            </p:nvGrpSpPr>
            <p:grpSpPr bwMode="auto">
              <a:xfrm>
                <a:off x="2896" y="5950"/>
                <a:ext cx="214" cy="366"/>
                <a:chOff x="2890" y="5286"/>
                <a:chExt cx="214" cy="366"/>
              </a:xfrm>
            </p:grpSpPr>
            <p:sp>
              <p:nvSpPr>
                <p:cNvPr id="12465" name="AutoShape 21"/>
                <p:cNvSpPr>
                  <a:spLocks noChangeArrowheads="1"/>
                </p:cNvSpPr>
                <p:nvPr/>
              </p:nvSpPr>
              <p:spPr bwMode="auto">
                <a:xfrm>
                  <a:off x="2896" y="5286"/>
                  <a:ext cx="208" cy="128"/>
                </a:xfrm>
                <a:prstGeom prst="wave">
                  <a:avLst>
                    <a:gd name="adj1" fmla="val 13005"/>
                    <a:gd name="adj2" fmla="val 0"/>
                  </a:avLst>
                </a:prstGeom>
                <a:solidFill>
                  <a:srgbClr val="0066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2466" name="AutoShape 22"/>
                <p:cNvSpPr>
                  <a:spLocks noChangeArrowheads="1"/>
                </p:cNvSpPr>
                <p:nvPr/>
              </p:nvSpPr>
              <p:spPr bwMode="auto">
                <a:xfrm>
                  <a:off x="2890" y="5524"/>
                  <a:ext cx="208" cy="128"/>
                </a:xfrm>
                <a:prstGeom prst="wave">
                  <a:avLst>
                    <a:gd name="adj1" fmla="val 13005"/>
                    <a:gd name="adj2" fmla="val 0"/>
                  </a:avLst>
                </a:prstGeom>
                <a:solidFill>
                  <a:srgbClr val="0066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2467" name="AutoShape 23"/>
                <p:cNvSpPr>
                  <a:spLocks noChangeArrowheads="1"/>
                </p:cNvSpPr>
                <p:nvPr/>
              </p:nvSpPr>
              <p:spPr bwMode="auto">
                <a:xfrm>
                  <a:off x="2890" y="5400"/>
                  <a:ext cx="208" cy="128"/>
                </a:xfrm>
                <a:prstGeom prst="wave">
                  <a:avLst>
                    <a:gd name="adj1" fmla="val 13005"/>
                    <a:gd name="adj2" fmla="val 0"/>
                  </a:avLst>
                </a:prstGeom>
                <a:solidFill>
                  <a:srgbClr val="0066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sp>
          <p:nvSpPr>
            <p:cNvPr id="12455" name="AutoShape 24"/>
            <p:cNvSpPr>
              <a:spLocks noChangeArrowheads="1"/>
            </p:cNvSpPr>
            <p:nvPr/>
          </p:nvSpPr>
          <p:spPr bwMode="auto">
            <a:xfrm rot="-1608180">
              <a:off x="439" y="1985"/>
              <a:ext cx="169" cy="37"/>
            </a:xfrm>
            <a:prstGeom prst="wave">
              <a:avLst>
                <a:gd name="adj1" fmla="val 20644"/>
                <a:gd name="adj2" fmla="val -8333"/>
              </a:avLst>
            </a:prstGeom>
            <a:solidFill>
              <a:srgbClr val="0066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456" name="AutoShape 25"/>
            <p:cNvSpPr>
              <a:spLocks noChangeArrowheads="1"/>
            </p:cNvSpPr>
            <p:nvPr/>
          </p:nvSpPr>
          <p:spPr bwMode="auto">
            <a:xfrm rot="-1026973" flipH="1" flipV="1">
              <a:off x="453" y="2429"/>
              <a:ext cx="170" cy="37"/>
            </a:xfrm>
            <a:prstGeom prst="wave">
              <a:avLst>
                <a:gd name="adj1" fmla="val 20644"/>
                <a:gd name="adj2" fmla="val -8333"/>
              </a:avLst>
            </a:prstGeom>
            <a:solidFill>
              <a:srgbClr val="0066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457" name="AutoShape 26"/>
            <p:cNvSpPr>
              <a:spLocks noChangeArrowheads="1"/>
            </p:cNvSpPr>
            <p:nvPr/>
          </p:nvSpPr>
          <p:spPr bwMode="auto">
            <a:xfrm rot="-1608180">
              <a:off x="922" y="1985"/>
              <a:ext cx="170" cy="37"/>
            </a:xfrm>
            <a:prstGeom prst="wave">
              <a:avLst>
                <a:gd name="adj1" fmla="val 20644"/>
                <a:gd name="adj2" fmla="val -8333"/>
              </a:avLst>
            </a:prstGeom>
            <a:solidFill>
              <a:srgbClr val="0066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458" name="AutoShape 27"/>
            <p:cNvSpPr>
              <a:spLocks noChangeArrowheads="1"/>
            </p:cNvSpPr>
            <p:nvPr/>
          </p:nvSpPr>
          <p:spPr bwMode="auto">
            <a:xfrm rot="-1026973" flipH="1" flipV="1">
              <a:off x="935" y="2429"/>
              <a:ext cx="170" cy="37"/>
            </a:xfrm>
            <a:prstGeom prst="wave">
              <a:avLst>
                <a:gd name="adj1" fmla="val 20644"/>
                <a:gd name="adj2" fmla="val -8333"/>
              </a:avLst>
            </a:prstGeom>
            <a:solidFill>
              <a:srgbClr val="0066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459" name="Freeform 28"/>
            <p:cNvSpPr>
              <a:spLocks/>
            </p:cNvSpPr>
            <p:nvPr/>
          </p:nvSpPr>
          <p:spPr bwMode="auto">
            <a:xfrm>
              <a:off x="426" y="1782"/>
              <a:ext cx="287" cy="171"/>
            </a:xfrm>
            <a:custGeom>
              <a:avLst/>
              <a:gdLst>
                <a:gd name="T0" fmla="*/ 20 w 488"/>
                <a:gd name="T1" fmla="*/ 33 h 257"/>
                <a:gd name="T2" fmla="*/ 11 w 488"/>
                <a:gd name="T3" fmla="*/ 31 h 257"/>
                <a:gd name="T4" fmla="*/ 4 w 488"/>
                <a:gd name="T5" fmla="*/ 26 h 257"/>
                <a:gd name="T6" fmla="*/ 1 w 488"/>
                <a:gd name="T7" fmla="*/ 14 h 257"/>
                <a:gd name="T8" fmla="*/ 2 w 488"/>
                <a:gd name="T9" fmla="*/ 4 h 257"/>
                <a:gd name="T10" fmla="*/ 11 w 488"/>
                <a:gd name="T11" fmla="*/ 2 h 257"/>
                <a:gd name="T12" fmla="*/ 12 w 488"/>
                <a:gd name="T13" fmla="*/ 11 h 257"/>
                <a:gd name="T14" fmla="*/ 19 w 488"/>
                <a:gd name="T15" fmla="*/ 14 h 257"/>
                <a:gd name="T16" fmla="*/ 22 w 488"/>
                <a:gd name="T17" fmla="*/ 9 h 257"/>
                <a:gd name="T18" fmla="*/ 25 w 488"/>
                <a:gd name="T19" fmla="*/ 1 h 257"/>
                <a:gd name="T20" fmla="*/ 28 w 488"/>
                <a:gd name="T21" fmla="*/ 1 h 257"/>
                <a:gd name="T22" fmla="*/ 34 w 488"/>
                <a:gd name="T23" fmla="*/ 5 h 257"/>
                <a:gd name="T24" fmla="*/ 32 w 488"/>
                <a:gd name="T25" fmla="*/ 18 h 257"/>
                <a:gd name="T26" fmla="*/ 26 w 488"/>
                <a:gd name="T27" fmla="*/ 30 h 257"/>
                <a:gd name="T28" fmla="*/ 20 w 488"/>
                <a:gd name="T29" fmla="*/ 33 h 2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88"/>
                <a:gd name="T46" fmla="*/ 0 h 257"/>
                <a:gd name="T47" fmla="*/ 488 w 488"/>
                <a:gd name="T48" fmla="*/ 257 h 25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88" h="257">
                  <a:moveTo>
                    <a:pt x="286" y="256"/>
                  </a:moveTo>
                  <a:cubicBezTo>
                    <a:pt x="251" y="257"/>
                    <a:pt x="193" y="247"/>
                    <a:pt x="154" y="238"/>
                  </a:cubicBezTo>
                  <a:cubicBezTo>
                    <a:pt x="115" y="229"/>
                    <a:pt x="75" y="224"/>
                    <a:pt x="52" y="202"/>
                  </a:cubicBezTo>
                  <a:cubicBezTo>
                    <a:pt x="29" y="180"/>
                    <a:pt x="21" y="135"/>
                    <a:pt x="16" y="106"/>
                  </a:cubicBezTo>
                  <a:cubicBezTo>
                    <a:pt x="11" y="77"/>
                    <a:pt x="0" y="43"/>
                    <a:pt x="22" y="28"/>
                  </a:cubicBezTo>
                  <a:cubicBezTo>
                    <a:pt x="44" y="13"/>
                    <a:pt x="123" y="7"/>
                    <a:pt x="148" y="16"/>
                  </a:cubicBezTo>
                  <a:cubicBezTo>
                    <a:pt x="173" y="25"/>
                    <a:pt x="151" y="67"/>
                    <a:pt x="172" y="82"/>
                  </a:cubicBezTo>
                  <a:cubicBezTo>
                    <a:pt x="193" y="97"/>
                    <a:pt x="249" y="108"/>
                    <a:pt x="274" y="106"/>
                  </a:cubicBezTo>
                  <a:cubicBezTo>
                    <a:pt x="299" y="104"/>
                    <a:pt x="309" y="86"/>
                    <a:pt x="322" y="70"/>
                  </a:cubicBezTo>
                  <a:cubicBezTo>
                    <a:pt x="335" y="54"/>
                    <a:pt x="339" y="20"/>
                    <a:pt x="352" y="10"/>
                  </a:cubicBezTo>
                  <a:cubicBezTo>
                    <a:pt x="365" y="0"/>
                    <a:pt x="379" y="5"/>
                    <a:pt x="400" y="10"/>
                  </a:cubicBezTo>
                  <a:cubicBezTo>
                    <a:pt x="421" y="15"/>
                    <a:pt x="468" y="19"/>
                    <a:pt x="478" y="40"/>
                  </a:cubicBezTo>
                  <a:cubicBezTo>
                    <a:pt x="488" y="61"/>
                    <a:pt x="479" y="104"/>
                    <a:pt x="460" y="136"/>
                  </a:cubicBezTo>
                  <a:cubicBezTo>
                    <a:pt x="441" y="168"/>
                    <a:pt x="393" y="212"/>
                    <a:pt x="364" y="232"/>
                  </a:cubicBezTo>
                  <a:cubicBezTo>
                    <a:pt x="335" y="252"/>
                    <a:pt x="321" y="255"/>
                    <a:pt x="286" y="256"/>
                  </a:cubicBezTo>
                  <a:close/>
                </a:path>
              </a:pathLst>
            </a:custGeom>
            <a:solidFill>
              <a:srgbClr val="0066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2460" name="Freeform 29"/>
            <p:cNvSpPr>
              <a:spLocks/>
            </p:cNvSpPr>
            <p:nvPr/>
          </p:nvSpPr>
          <p:spPr bwMode="auto">
            <a:xfrm>
              <a:off x="887" y="1778"/>
              <a:ext cx="287" cy="171"/>
            </a:xfrm>
            <a:custGeom>
              <a:avLst/>
              <a:gdLst>
                <a:gd name="T0" fmla="*/ 20 w 488"/>
                <a:gd name="T1" fmla="*/ 33 h 257"/>
                <a:gd name="T2" fmla="*/ 11 w 488"/>
                <a:gd name="T3" fmla="*/ 31 h 257"/>
                <a:gd name="T4" fmla="*/ 4 w 488"/>
                <a:gd name="T5" fmla="*/ 26 h 257"/>
                <a:gd name="T6" fmla="*/ 1 w 488"/>
                <a:gd name="T7" fmla="*/ 14 h 257"/>
                <a:gd name="T8" fmla="*/ 2 w 488"/>
                <a:gd name="T9" fmla="*/ 4 h 257"/>
                <a:gd name="T10" fmla="*/ 11 w 488"/>
                <a:gd name="T11" fmla="*/ 2 h 257"/>
                <a:gd name="T12" fmla="*/ 12 w 488"/>
                <a:gd name="T13" fmla="*/ 11 h 257"/>
                <a:gd name="T14" fmla="*/ 19 w 488"/>
                <a:gd name="T15" fmla="*/ 14 h 257"/>
                <a:gd name="T16" fmla="*/ 22 w 488"/>
                <a:gd name="T17" fmla="*/ 9 h 257"/>
                <a:gd name="T18" fmla="*/ 25 w 488"/>
                <a:gd name="T19" fmla="*/ 1 h 257"/>
                <a:gd name="T20" fmla="*/ 28 w 488"/>
                <a:gd name="T21" fmla="*/ 1 h 257"/>
                <a:gd name="T22" fmla="*/ 34 w 488"/>
                <a:gd name="T23" fmla="*/ 5 h 257"/>
                <a:gd name="T24" fmla="*/ 32 w 488"/>
                <a:gd name="T25" fmla="*/ 18 h 257"/>
                <a:gd name="T26" fmla="*/ 26 w 488"/>
                <a:gd name="T27" fmla="*/ 30 h 257"/>
                <a:gd name="T28" fmla="*/ 20 w 488"/>
                <a:gd name="T29" fmla="*/ 33 h 2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88"/>
                <a:gd name="T46" fmla="*/ 0 h 257"/>
                <a:gd name="T47" fmla="*/ 488 w 488"/>
                <a:gd name="T48" fmla="*/ 257 h 25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88" h="257">
                  <a:moveTo>
                    <a:pt x="286" y="256"/>
                  </a:moveTo>
                  <a:cubicBezTo>
                    <a:pt x="251" y="257"/>
                    <a:pt x="193" y="247"/>
                    <a:pt x="154" y="238"/>
                  </a:cubicBezTo>
                  <a:cubicBezTo>
                    <a:pt x="115" y="229"/>
                    <a:pt x="75" y="224"/>
                    <a:pt x="52" y="202"/>
                  </a:cubicBezTo>
                  <a:cubicBezTo>
                    <a:pt x="29" y="180"/>
                    <a:pt x="21" y="135"/>
                    <a:pt x="16" y="106"/>
                  </a:cubicBezTo>
                  <a:cubicBezTo>
                    <a:pt x="11" y="77"/>
                    <a:pt x="0" y="43"/>
                    <a:pt x="22" y="28"/>
                  </a:cubicBezTo>
                  <a:cubicBezTo>
                    <a:pt x="44" y="13"/>
                    <a:pt x="123" y="7"/>
                    <a:pt x="148" y="16"/>
                  </a:cubicBezTo>
                  <a:cubicBezTo>
                    <a:pt x="173" y="25"/>
                    <a:pt x="151" y="67"/>
                    <a:pt x="172" y="82"/>
                  </a:cubicBezTo>
                  <a:cubicBezTo>
                    <a:pt x="193" y="97"/>
                    <a:pt x="249" y="108"/>
                    <a:pt x="274" y="106"/>
                  </a:cubicBezTo>
                  <a:cubicBezTo>
                    <a:pt x="299" y="104"/>
                    <a:pt x="309" y="86"/>
                    <a:pt x="322" y="70"/>
                  </a:cubicBezTo>
                  <a:cubicBezTo>
                    <a:pt x="335" y="54"/>
                    <a:pt x="339" y="20"/>
                    <a:pt x="352" y="10"/>
                  </a:cubicBezTo>
                  <a:cubicBezTo>
                    <a:pt x="365" y="0"/>
                    <a:pt x="379" y="5"/>
                    <a:pt x="400" y="10"/>
                  </a:cubicBezTo>
                  <a:cubicBezTo>
                    <a:pt x="421" y="15"/>
                    <a:pt x="468" y="19"/>
                    <a:pt x="478" y="40"/>
                  </a:cubicBezTo>
                  <a:cubicBezTo>
                    <a:pt x="488" y="61"/>
                    <a:pt x="479" y="104"/>
                    <a:pt x="460" y="136"/>
                  </a:cubicBezTo>
                  <a:cubicBezTo>
                    <a:pt x="441" y="168"/>
                    <a:pt x="393" y="212"/>
                    <a:pt x="364" y="232"/>
                  </a:cubicBezTo>
                  <a:cubicBezTo>
                    <a:pt x="335" y="252"/>
                    <a:pt x="321" y="255"/>
                    <a:pt x="286" y="256"/>
                  </a:cubicBezTo>
                  <a:close/>
                </a:path>
              </a:pathLst>
            </a:custGeom>
            <a:solidFill>
              <a:srgbClr val="0066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2461" name="Oval 30"/>
            <p:cNvSpPr>
              <a:spLocks noChangeArrowheads="1"/>
            </p:cNvSpPr>
            <p:nvPr/>
          </p:nvSpPr>
          <p:spPr bwMode="auto">
            <a:xfrm>
              <a:off x="421" y="2473"/>
              <a:ext cx="215" cy="221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462" name="Oval 31"/>
            <p:cNvSpPr>
              <a:spLocks noChangeArrowheads="1"/>
            </p:cNvSpPr>
            <p:nvPr/>
          </p:nvSpPr>
          <p:spPr bwMode="auto">
            <a:xfrm>
              <a:off x="890" y="2473"/>
              <a:ext cx="215" cy="221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2514" name="Group 554"/>
          <p:cNvGrpSpPr>
            <a:grpSpLocks/>
          </p:cNvGrpSpPr>
          <p:nvPr/>
        </p:nvGrpSpPr>
        <p:grpSpPr bwMode="auto">
          <a:xfrm>
            <a:off x="1000125" y="2044700"/>
            <a:ext cx="1630363" cy="368300"/>
            <a:chOff x="517" y="1730"/>
            <a:chExt cx="580" cy="122"/>
          </a:xfrm>
        </p:grpSpPr>
        <p:sp>
          <p:nvSpPr>
            <p:cNvPr id="12451" name="Oval 187"/>
            <p:cNvSpPr>
              <a:spLocks noChangeArrowheads="1"/>
            </p:cNvSpPr>
            <p:nvPr/>
          </p:nvSpPr>
          <p:spPr bwMode="auto">
            <a:xfrm>
              <a:off x="517" y="1730"/>
              <a:ext cx="115" cy="109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452" name="Oval 188"/>
            <p:cNvSpPr>
              <a:spLocks noChangeArrowheads="1"/>
            </p:cNvSpPr>
            <p:nvPr/>
          </p:nvSpPr>
          <p:spPr bwMode="auto">
            <a:xfrm>
              <a:off x="983" y="1742"/>
              <a:ext cx="114" cy="11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2521" name="Group 555"/>
          <p:cNvGrpSpPr>
            <a:grpSpLocks/>
          </p:cNvGrpSpPr>
          <p:nvPr/>
        </p:nvGrpSpPr>
        <p:grpSpPr bwMode="auto">
          <a:xfrm>
            <a:off x="3792538" y="877888"/>
            <a:ext cx="1404937" cy="327025"/>
            <a:chOff x="1559" y="1379"/>
            <a:chExt cx="499" cy="112"/>
          </a:xfrm>
        </p:grpSpPr>
        <p:sp>
          <p:nvSpPr>
            <p:cNvPr id="12449" name="Oval 190"/>
            <p:cNvSpPr>
              <a:spLocks noChangeArrowheads="1"/>
            </p:cNvSpPr>
            <p:nvPr/>
          </p:nvSpPr>
          <p:spPr bwMode="auto">
            <a:xfrm>
              <a:off x="1559" y="1383"/>
              <a:ext cx="117" cy="108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450" name="Oval 191"/>
            <p:cNvSpPr>
              <a:spLocks noChangeArrowheads="1"/>
            </p:cNvSpPr>
            <p:nvPr/>
          </p:nvSpPr>
          <p:spPr bwMode="auto">
            <a:xfrm>
              <a:off x="1942" y="1379"/>
              <a:ext cx="116" cy="108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2523" name="Group 556"/>
          <p:cNvGrpSpPr>
            <a:grpSpLocks/>
          </p:cNvGrpSpPr>
          <p:nvPr/>
        </p:nvGrpSpPr>
        <p:grpSpPr bwMode="auto">
          <a:xfrm>
            <a:off x="3530600" y="1682750"/>
            <a:ext cx="1954213" cy="2989263"/>
            <a:chOff x="1434" y="1675"/>
            <a:chExt cx="694" cy="1018"/>
          </a:xfrm>
        </p:grpSpPr>
        <p:grpSp>
          <p:nvGrpSpPr>
            <p:cNvPr id="12420" name="Group 111"/>
            <p:cNvGrpSpPr>
              <a:grpSpLocks/>
            </p:cNvGrpSpPr>
            <p:nvPr/>
          </p:nvGrpSpPr>
          <p:grpSpPr bwMode="auto">
            <a:xfrm>
              <a:off x="1458" y="2028"/>
              <a:ext cx="183" cy="373"/>
              <a:chOff x="2890" y="5950"/>
              <a:chExt cx="220" cy="730"/>
            </a:xfrm>
          </p:grpSpPr>
          <p:grpSp>
            <p:nvGrpSpPr>
              <p:cNvPr id="12441" name="Group 112"/>
              <p:cNvGrpSpPr>
                <a:grpSpLocks/>
              </p:cNvGrpSpPr>
              <p:nvPr/>
            </p:nvGrpSpPr>
            <p:grpSpPr bwMode="auto">
              <a:xfrm>
                <a:off x="2890" y="6314"/>
                <a:ext cx="214" cy="366"/>
                <a:chOff x="2890" y="5286"/>
                <a:chExt cx="214" cy="366"/>
              </a:xfrm>
            </p:grpSpPr>
            <p:sp>
              <p:nvSpPr>
                <p:cNvPr id="12446" name="AutoShape 113"/>
                <p:cNvSpPr>
                  <a:spLocks noChangeArrowheads="1"/>
                </p:cNvSpPr>
                <p:nvPr/>
              </p:nvSpPr>
              <p:spPr bwMode="auto">
                <a:xfrm>
                  <a:off x="2896" y="5286"/>
                  <a:ext cx="208" cy="128"/>
                </a:xfrm>
                <a:prstGeom prst="wave">
                  <a:avLst>
                    <a:gd name="adj1" fmla="val 13005"/>
                    <a:gd name="adj2" fmla="val 0"/>
                  </a:avLst>
                </a:prstGeom>
                <a:solidFill>
                  <a:srgbClr val="0066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2447" name="AutoShape 114"/>
                <p:cNvSpPr>
                  <a:spLocks noChangeArrowheads="1"/>
                </p:cNvSpPr>
                <p:nvPr/>
              </p:nvSpPr>
              <p:spPr bwMode="auto">
                <a:xfrm>
                  <a:off x="2890" y="5524"/>
                  <a:ext cx="208" cy="128"/>
                </a:xfrm>
                <a:prstGeom prst="wave">
                  <a:avLst>
                    <a:gd name="adj1" fmla="val 13005"/>
                    <a:gd name="adj2" fmla="val 0"/>
                  </a:avLst>
                </a:prstGeom>
                <a:solidFill>
                  <a:srgbClr val="0066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2448" name="AutoShape 115"/>
                <p:cNvSpPr>
                  <a:spLocks noChangeArrowheads="1"/>
                </p:cNvSpPr>
                <p:nvPr/>
              </p:nvSpPr>
              <p:spPr bwMode="auto">
                <a:xfrm>
                  <a:off x="2890" y="5400"/>
                  <a:ext cx="208" cy="128"/>
                </a:xfrm>
                <a:prstGeom prst="wave">
                  <a:avLst>
                    <a:gd name="adj1" fmla="val 13005"/>
                    <a:gd name="adj2" fmla="val 0"/>
                  </a:avLst>
                </a:prstGeom>
                <a:solidFill>
                  <a:srgbClr val="0066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12442" name="Group 116"/>
              <p:cNvGrpSpPr>
                <a:grpSpLocks/>
              </p:cNvGrpSpPr>
              <p:nvPr/>
            </p:nvGrpSpPr>
            <p:grpSpPr bwMode="auto">
              <a:xfrm>
                <a:off x="2896" y="5950"/>
                <a:ext cx="214" cy="366"/>
                <a:chOff x="2890" y="5286"/>
                <a:chExt cx="214" cy="366"/>
              </a:xfrm>
            </p:grpSpPr>
            <p:sp>
              <p:nvSpPr>
                <p:cNvPr id="12443" name="AutoShape 117"/>
                <p:cNvSpPr>
                  <a:spLocks noChangeArrowheads="1"/>
                </p:cNvSpPr>
                <p:nvPr/>
              </p:nvSpPr>
              <p:spPr bwMode="auto">
                <a:xfrm>
                  <a:off x="2896" y="5286"/>
                  <a:ext cx="208" cy="128"/>
                </a:xfrm>
                <a:prstGeom prst="wave">
                  <a:avLst>
                    <a:gd name="adj1" fmla="val 13005"/>
                    <a:gd name="adj2" fmla="val 0"/>
                  </a:avLst>
                </a:prstGeom>
                <a:solidFill>
                  <a:srgbClr val="0066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2444" name="AutoShape 118"/>
                <p:cNvSpPr>
                  <a:spLocks noChangeArrowheads="1"/>
                </p:cNvSpPr>
                <p:nvPr/>
              </p:nvSpPr>
              <p:spPr bwMode="auto">
                <a:xfrm>
                  <a:off x="2890" y="5524"/>
                  <a:ext cx="208" cy="128"/>
                </a:xfrm>
                <a:prstGeom prst="wave">
                  <a:avLst>
                    <a:gd name="adj1" fmla="val 13005"/>
                    <a:gd name="adj2" fmla="val 0"/>
                  </a:avLst>
                </a:prstGeom>
                <a:solidFill>
                  <a:srgbClr val="0066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2445" name="AutoShape 119"/>
                <p:cNvSpPr>
                  <a:spLocks noChangeArrowheads="1"/>
                </p:cNvSpPr>
                <p:nvPr/>
              </p:nvSpPr>
              <p:spPr bwMode="auto">
                <a:xfrm>
                  <a:off x="2890" y="5400"/>
                  <a:ext cx="208" cy="128"/>
                </a:xfrm>
                <a:prstGeom prst="wave">
                  <a:avLst>
                    <a:gd name="adj1" fmla="val 13005"/>
                    <a:gd name="adj2" fmla="val 0"/>
                  </a:avLst>
                </a:prstGeom>
                <a:solidFill>
                  <a:srgbClr val="0066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sp>
          <p:nvSpPr>
            <p:cNvPr id="12421" name="AutoShape 120"/>
            <p:cNvSpPr>
              <a:spLocks noChangeArrowheads="1"/>
            </p:cNvSpPr>
            <p:nvPr/>
          </p:nvSpPr>
          <p:spPr bwMode="auto">
            <a:xfrm rot="-1608180">
              <a:off x="1452" y="1970"/>
              <a:ext cx="174" cy="38"/>
            </a:xfrm>
            <a:prstGeom prst="wave">
              <a:avLst>
                <a:gd name="adj1" fmla="val 20644"/>
                <a:gd name="adj2" fmla="val -8333"/>
              </a:avLst>
            </a:prstGeom>
            <a:solidFill>
              <a:srgbClr val="0066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422" name="AutoShape 121"/>
            <p:cNvSpPr>
              <a:spLocks noChangeArrowheads="1"/>
            </p:cNvSpPr>
            <p:nvPr/>
          </p:nvSpPr>
          <p:spPr bwMode="auto">
            <a:xfrm rot="-1026973" flipH="1" flipV="1">
              <a:off x="1466" y="2409"/>
              <a:ext cx="174" cy="37"/>
            </a:xfrm>
            <a:prstGeom prst="wave">
              <a:avLst>
                <a:gd name="adj1" fmla="val 20644"/>
                <a:gd name="adj2" fmla="val -8333"/>
              </a:avLst>
            </a:prstGeom>
            <a:solidFill>
              <a:srgbClr val="0066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423" name="Freeform 124"/>
            <p:cNvSpPr>
              <a:spLocks/>
            </p:cNvSpPr>
            <p:nvPr/>
          </p:nvSpPr>
          <p:spPr bwMode="auto">
            <a:xfrm>
              <a:off x="1440" y="1675"/>
              <a:ext cx="292" cy="177"/>
            </a:xfrm>
            <a:custGeom>
              <a:avLst/>
              <a:gdLst>
                <a:gd name="T0" fmla="*/ 22 w 488"/>
                <a:gd name="T1" fmla="*/ 39 h 257"/>
                <a:gd name="T2" fmla="*/ 12 w 488"/>
                <a:gd name="T3" fmla="*/ 37 h 257"/>
                <a:gd name="T4" fmla="*/ 4 w 488"/>
                <a:gd name="T5" fmla="*/ 31 h 257"/>
                <a:gd name="T6" fmla="*/ 1 w 488"/>
                <a:gd name="T7" fmla="*/ 16 h 257"/>
                <a:gd name="T8" fmla="*/ 2 w 488"/>
                <a:gd name="T9" fmla="*/ 4 h 257"/>
                <a:gd name="T10" fmla="*/ 11 w 488"/>
                <a:gd name="T11" fmla="*/ 3 h 257"/>
                <a:gd name="T12" fmla="*/ 13 w 488"/>
                <a:gd name="T13" fmla="*/ 13 h 257"/>
                <a:gd name="T14" fmla="*/ 21 w 488"/>
                <a:gd name="T15" fmla="*/ 16 h 257"/>
                <a:gd name="T16" fmla="*/ 25 w 488"/>
                <a:gd name="T17" fmla="*/ 11 h 257"/>
                <a:gd name="T18" fmla="*/ 27 w 488"/>
                <a:gd name="T19" fmla="*/ 1 h 257"/>
                <a:gd name="T20" fmla="*/ 31 w 488"/>
                <a:gd name="T21" fmla="*/ 1 h 257"/>
                <a:gd name="T22" fmla="*/ 37 w 488"/>
                <a:gd name="T23" fmla="*/ 6 h 257"/>
                <a:gd name="T24" fmla="*/ 35 w 488"/>
                <a:gd name="T25" fmla="*/ 21 h 257"/>
                <a:gd name="T26" fmla="*/ 28 w 488"/>
                <a:gd name="T27" fmla="*/ 36 h 257"/>
                <a:gd name="T28" fmla="*/ 22 w 488"/>
                <a:gd name="T29" fmla="*/ 39 h 2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88"/>
                <a:gd name="T46" fmla="*/ 0 h 257"/>
                <a:gd name="T47" fmla="*/ 488 w 488"/>
                <a:gd name="T48" fmla="*/ 257 h 25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88" h="257">
                  <a:moveTo>
                    <a:pt x="286" y="256"/>
                  </a:moveTo>
                  <a:cubicBezTo>
                    <a:pt x="251" y="257"/>
                    <a:pt x="193" y="247"/>
                    <a:pt x="154" y="238"/>
                  </a:cubicBezTo>
                  <a:cubicBezTo>
                    <a:pt x="115" y="229"/>
                    <a:pt x="75" y="224"/>
                    <a:pt x="52" y="202"/>
                  </a:cubicBezTo>
                  <a:cubicBezTo>
                    <a:pt x="29" y="180"/>
                    <a:pt x="21" y="135"/>
                    <a:pt x="16" y="106"/>
                  </a:cubicBezTo>
                  <a:cubicBezTo>
                    <a:pt x="11" y="77"/>
                    <a:pt x="0" y="43"/>
                    <a:pt x="22" y="28"/>
                  </a:cubicBezTo>
                  <a:cubicBezTo>
                    <a:pt x="44" y="13"/>
                    <a:pt x="123" y="7"/>
                    <a:pt x="148" y="16"/>
                  </a:cubicBezTo>
                  <a:cubicBezTo>
                    <a:pt x="173" y="25"/>
                    <a:pt x="151" y="67"/>
                    <a:pt x="172" y="82"/>
                  </a:cubicBezTo>
                  <a:cubicBezTo>
                    <a:pt x="193" y="97"/>
                    <a:pt x="249" y="108"/>
                    <a:pt x="274" y="106"/>
                  </a:cubicBezTo>
                  <a:cubicBezTo>
                    <a:pt x="299" y="104"/>
                    <a:pt x="309" y="86"/>
                    <a:pt x="322" y="70"/>
                  </a:cubicBezTo>
                  <a:cubicBezTo>
                    <a:pt x="335" y="54"/>
                    <a:pt x="339" y="20"/>
                    <a:pt x="352" y="10"/>
                  </a:cubicBezTo>
                  <a:cubicBezTo>
                    <a:pt x="365" y="0"/>
                    <a:pt x="379" y="5"/>
                    <a:pt x="400" y="10"/>
                  </a:cubicBezTo>
                  <a:cubicBezTo>
                    <a:pt x="421" y="15"/>
                    <a:pt x="468" y="19"/>
                    <a:pt x="478" y="40"/>
                  </a:cubicBezTo>
                  <a:cubicBezTo>
                    <a:pt x="488" y="61"/>
                    <a:pt x="479" y="104"/>
                    <a:pt x="460" y="136"/>
                  </a:cubicBezTo>
                  <a:cubicBezTo>
                    <a:pt x="441" y="168"/>
                    <a:pt x="393" y="212"/>
                    <a:pt x="364" y="232"/>
                  </a:cubicBezTo>
                  <a:cubicBezTo>
                    <a:pt x="335" y="252"/>
                    <a:pt x="321" y="255"/>
                    <a:pt x="286" y="256"/>
                  </a:cubicBezTo>
                  <a:close/>
                </a:path>
              </a:pathLst>
            </a:custGeom>
            <a:solidFill>
              <a:srgbClr val="0066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2424" name="Oval 126"/>
            <p:cNvSpPr>
              <a:spLocks noChangeArrowheads="1"/>
            </p:cNvSpPr>
            <p:nvPr/>
          </p:nvSpPr>
          <p:spPr bwMode="auto">
            <a:xfrm>
              <a:off x="1434" y="2452"/>
              <a:ext cx="220" cy="217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425" name="Freeform 130"/>
            <p:cNvSpPr>
              <a:spLocks/>
            </p:cNvSpPr>
            <p:nvPr/>
          </p:nvSpPr>
          <p:spPr bwMode="auto">
            <a:xfrm>
              <a:off x="1571" y="1852"/>
              <a:ext cx="34" cy="103"/>
            </a:xfrm>
            <a:custGeom>
              <a:avLst/>
              <a:gdLst>
                <a:gd name="T0" fmla="*/ 0 w 90"/>
                <a:gd name="T1" fmla="*/ 1 h 342"/>
                <a:gd name="T2" fmla="*/ 0 w 90"/>
                <a:gd name="T3" fmla="*/ 1 h 342"/>
                <a:gd name="T4" fmla="*/ 1 w 90"/>
                <a:gd name="T5" fmla="*/ 0 h 342"/>
                <a:gd name="T6" fmla="*/ 0 w 90"/>
                <a:gd name="T7" fmla="*/ 0 h 34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0"/>
                <a:gd name="T13" fmla="*/ 0 h 342"/>
                <a:gd name="T14" fmla="*/ 90 w 90"/>
                <a:gd name="T15" fmla="*/ 342 h 34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0" h="342">
                  <a:moveTo>
                    <a:pt x="42" y="342"/>
                  </a:moveTo>
                  <a:lnTo>
                    <a:pt x="0" y="240"/>
                  </a:lnTo>
                  <a:lnTo>
                    <a:pt x="90" y="138"/>
                  </a:lnTo>
                  <a:lnTo>
                    <a:pt x="30" y="0"/>
                  </a:lnTo>
                </a:path>
              </a:pathLst>
            </a:custGeom>
            <a:noFill/>
            <a:ln w="28575" cmpd="sng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grpSp>
          <p:nvGrpSpPr>
            <p:cNvPr id="12426" name="Group 102"/>
            <p:cNvGrpSpPr>
              <a:grpSpLocks/>
            </p:cNvGrpSpPr>
            <p:nvPr/>
          </p:nvGrpSpPr>
          <p:grpSpPr bwMode="auto">
            <a:xfrm>
              <a:off x="1880" y="2052"/>
              <a:ext cx="179" cy="376"/>
              <a:chOff x="2890" y="5950"/>
              <a:chExt cx="220" cy="730"/>
            </a:xfrm>
          </p:grpSpPr>
          <p:grpSp>
            <p:nvGrpSpPr>
              <p:cNvPr id="12433" name="Group 103"/>
              <p:cNvGrpSpPr>
                <a:grpSpLocks/>
              </p:cNvGrpSpPr>
              <p:nvPr/>
            </p:nvGrpSpPr>
            <p:grpSpPr bwMode="auto">
              <a:xfrm>
                <a:off x="2890" y="6314"/>
                <a:ext cx="214" cy="366"/>
                <a:chOff x="2890" y="5286"/>
                <a:chExt cx="214" cy="366"/>
              </a:xfrm>
            </p:grpSpPr>
            <p:sp>
              <p:nvSpPr>
                <p:cNvPr id="12438" name="AutoShape 104"/>
                <p:cNvSpPr>
                  <a:spLocks noChangeArrowheads="1"/>
                </p:cNvSpPr>
                <p:nvPr/>
              </p:nvSpPr>
              <p:spPr bwMode="auto">
                <a:xfrm>
                  <a:off x="2896" y="5286"/>
                  <a:ext cx="208" cy="128"/>
                </a:xfrm>
                <a:prstGeom prst="wave">
                  <a:avLst>
                    <a:gd name="adj1" fmla="val 13005"/>
                    <a:gd name="adj2" fmla="val 0"/>
                  </a:avLst>
                </a:prstGeom>
                <a:solidFill>
                  <a:srgbClr val="0066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2439" name="AutoShape 105"/>
                <p:cNvSpPr>
                  <a:spLocks noChangeArrowheads="1"/>
                </p:cNvSpPr>
                <p:nvPr/>
              </p:nvSpPr>
              <p:spPr bwMode="auto">
                <a:xfrm>
                  <a:off x="2890" y="5524"/>
                  <a:ext cx="208" cy="128"/>
                </a:xfrm>
                <a:prstGeom prst="wave">
                  <a:avLst>
                    <a:gd name="adj1" fmla="val 13005"/>
                    <a:gd name="adj2" fmla="val 0"/>
                  </a:avLst>
                </a:prstGeom>
                <a:solidFill>
                  <a:srgbClr val="0066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2440" name="AutoShape 106"/>
                <p:cNvSpPr>
                  <a:spLocks noChangeArrowheads="1"/>
                </p:cNvSpPr>
                <p:nvPr/>
              </p:nvSpPr>
              <p:spPr bwMode="auto">
                <a:xfrm>
                  <a:off x="2890" y="5400"/>
                  <a:ext cx="208" cy="128"/>
                </a:xfrm>
                <a:prstGeom prst="wave">
                  <a:avLst>
                    <a:gd name="adj1" fmla="val 13005"/>
                    <a:gd name="adj2" fmla="val 0"/>
                  </a:avLst>
                </a:prstGeom>
                <a:solidFill>
                  <a:srgbClr val="0066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12434" name="Group 107"/>
              <p:cNvGrpSpPr>
                <a:grpSpLocks/>
              </p:cNvGrpSpPr>
              <p:nvPr/>
            </p:nvGrpSpPr>
            <p:grpSpPr bwMode="auto">
              <a:xfrm>
                <a:off x="2896" y="5950"/>
                <a:ext cx="214" cy="366"/>
                <a:chOff x="2890" y="5286"/>
                <a:chExt cx="214" cy="366"/>
              </a:xfrm>
            </p:grpSpPr>
            <p:sp>
              <p:nvSpPr>
                <p:cNvPr id="12435" name="AutoShape 108"/>
                <p:cNvSpPr>
                  <a:spLocks noChangeArrowheads="1"/>
                </p:cNvSpPr>
                <p:nvPr/>
              </p:nvSpPr>
              <p:spPr bwMode="auto">
                <a:xfrm>
                  <a:off x="2896" y="5286"/>
                  <a:ext cx="208" cy="128"/>
                </a:xfrm>
                <a:prstGeom prst="wave">
                  <a:avLst>
                    <a:gd name="adj1" fmla="val 13005"/>
                    <a:gd name="adj2" fmla="val 0"/>
                  </a:avLst>
                </a:prstGeom>
                <a:solidFill>
                  <a:srgbClr val="0066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2436" name="AutoShape 109"/>
                <p:cNvSpPr>
                  <a:spLocks noChangeArrowheads="1"/>
                </p:cNvSpPr>
                <p:nvPr/>
              </p:nvSpPr>
              <p:spPr bwMode="auto">
                <a:xfrm>
                  <a:off x="2890" y="5524"/>
                  <a:ext cx="208" cy="128"/>
                </a:xfrm>
                <a:prstGeom prst="wave">
                  <a:avLst>
                    <a:gd name="adj1" fmla="val 13005"/>
                    <a:gd name="adj2" fmla="val 0"/>
                  </a:avLst>
                </a:prstGeom>
                <a:solidFill>
                  <a:srgbClr val="0066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2437" name="AutoShape 110"/>
                <p:cNvSpPr>
                  <a:spLocks noChangeArrowheads="1"/>
                </p:cNvSpPr>
                <p:nvPr/>
              </p:nvSpPr>
              <p:spPr bwMode="auto">
                <a:xfrm>
                  <a:off x="2890" y="5400"/>
                  <a:ext cx="208" cy="128"/>
                </a:xfrm>
                <a:prstGeom prst="wave">
                  <a:avLst>
                    <a:gd name="adj1" fmla="val 13005"/>
                    <a:gd name="adj2" fmla="val 0"/>
                  </a:avLst>
                </a:prstGeom>
                <a:solidFill>
                  <a:srgbClr val="0066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sp>
          <p:nvSpPr>
            <p:cNvPr id="12427" name="AutoShape 122"/>
            <p:cNvSpPr>
              <a:spLocks noChangeArrowheads="1"/>
            </p:cNvSpPr>
            <p:nvPr/>
          </p:nvSpPr>
          <p:spPr bwMode="auto">
            <a:xfrm rot="-1608180">
              <a:off x="1871" y="1994"/>
              <a:ext cx="173" cy="37"/>
            </a:xfrm>
            <a:prstGeom prst="wave">
              <a:avLst>
                <a:gd name="adj1" fmla="val 20644"/>
                <a:gd name="adj2" fmla="val -8333"/>
              </a:avLst>
            </a:prstGeom>
            <a:solidFill>
              <a:srgbClr val="0066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428" name="AutoShape 123"/>
            <p:cNvSpPr>
              <a:spLocks noChangeArrowheads="1"/>
            </p:cNvSpPr>
            <p:nvPr/>
          </p:nvSpPr>
          <p:spPr bwMode="auto">
            <a:xfrm rot="-1026973" flipH="1" flipV="1">
              <a:off x="1885" y="2432"/>
              <a:ext cx="173" cy="38"/>
            </a:xfrm>
            <a:prstGeom prst="wave">
              <a:avLst>
                <a:gd name="adj1" fmla="val 20644"/>
                <a:gd name="adj2" fmla="val -8333"/>
              </a:avLst>
            </a:prstGeom>
            <a:solidFill>
              <a:srgbClr val="0066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429" name="Freeform 125"/>
            <p:cNvSpPr>
              <a:spLocks/>
            </p:cNvSpPr>
            <p:nvPr/>
          </p:nvSpPr>
          <p:spPr bwMode="auto">
            <a:xfrm>
              <a:off x="1836" y="1696"/>
              <a:ext cx="292" cy="177"/>
            </a:xfrm>
            <a:custGeom>
              <a:avLst/>
              <a:gdLst>
                <a:gd name="T0" fmla="*/ 22 w 488"/>
                <a:gd name="T1" fmla="*/ 39 h 257"/>
                <a:gd name="T2" fmla="*/ 12 w 488"/>
                <a:gd name="T3" fmla="*/ 37 h 257"/>
                <a:gd name="T4" fmla="*/ 4 w 488"/>
                <a:gd name="T5" fmla="*/ 31 h 257"/>
                <a:gd name="T6" fmla="*/ 1 w 488"/>
                <a:gd name="T7" fmla="*/ 16 h 257"/>
                <a:gd name="T8" fmla="*/ 2 w 488"/>
                <a:gd name="T9" fmla="*/ 4 h 257"/>
                <a:gd name="T10" fmla="*/ 11 w 488"/>
                <a:gd name="T11" fmla="*/ 3 h 257"/>
                <a:gd name="T12" fmla="*/ 13 w 488"/>
                <a:gd name="T13" fmla="*/ 13 h 257"/>
                <a:gd name="T14" fmla="*/ 21 w 488"/>
                <a:gd name="T15" fmla="*/ 16 h 257"/>
                <a:gd name="T16" fmla="*/ 25 w 488"/>
                <a:gd name="T17" fmla="*/ 11 h 257"/>
                <a:gd name="T18" fmla="*/ 27 w 488"/>
                <a:gd name="T19" fmla="*/ 1 h 257"/>
                <a:gd name="T20" fmla="*/ 31 w 488"/>
                <a:gd name="T21" fmla="*/ 1 h 257"/>
                <a:gd name="T22" fmla="*/ 37 w 488"/>
                <a:gd name="T23" fmla="*/ 6 h 257"/>
                <a:gd name="T24" fmla="*/ 35 w 488"/>
                <a:gd name="T25" fmla="*/ 21 h 257"/>
                <a:gd name="T26" fmla="*/ 28 w 488"/>
                <a:gd name="T27" fmla="*/ 36 h 257"/>
                <a:gd name="T28" fmla="*/ 22 w 488"/>
                <a:gd name="T29" fmla="*/ 39 h 2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88"/>
                <a:gd name="T46" fmla="*/ 0 h 257"/>
                <a:gd name="T47" fmla="*/ 488 w 488"/>
                <a:gd name="T48" fmla="*/ 257 h 25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88" h="257">
                  <a:moveTo>
                    <a:pt x="286" y="256"/>
                  </a:moveTo>
                  <a:cubicBezTo>
                    <a:pt x="251" y="257"/>
                    <a:pt x="193" y="247"/>
                    <a:pt x="154" y="238"/>
                  </a:cubicBezTo>
                  <a:cubicBezTo>
                    <a:pt x="115" y="229"/>
                    <a:pt x="75" y="224"/>
                    <a:pt x="52" y="202"/>
                  </a:cubicBezTo>
                  <a:cubicBezTo>
                    <a:pt x="29" y="180"/>
                    <a:pt x="21" y="135"/>
                    <a:pt x="16" y="106"/>
                  </a:cubicBezTo>
                  <a:cubicBezTo>
                    <a:pt x="11" y="77"/>
                    <a:pt x="0" y="43"/>
                    <a:pt x="22" y="28"/>
                  </a:cubicBezTo>
                  <a:cubicBezTo>
                    <a:pt x="44" y="13"/>
                    <a:pt x="123" y="7"/>
                    <a:pt x="148" y="16"/>
                  </a:cubicBezTo>
                  <a:cubicBezTo>
                    <a:pt x="173" y="25"/>
                    <a:pt x="151" y="67"/>
                    <a:pt x="172" y="82"/>
                  </a:cubicBezTo>
                  <a:cubicBezTo>
                    <a:pt x="193" y="97"/>
                    <a:pt x="249" y="108"/>
                    <a:pt x="274" y="106"/>
                  </a:cubicBezTo>
                  <a:cubicBezTo>
                    <a:pt x="299" y="104"/>
                    <a:pt x="309" y="86"/>
                    <a:pt x="322" y="70"/>
                  </a:cubicBezTo>
                  <a:cubicBezTo>
                    <a:pt x="335" y="54"/>
                    <a:pt x="339" y="20"/>
                    <a:pt x="352" y="10"/>
                  </a:cubicBezTo>
                  <a:cubicBezTo>
                    <a:pt x="365" y="0"/>
                    <a:pt x="379" y="5"/>
                    <a:pt x="400" y="10"/>
                  </a:cubicBezTo>
                  <a:cubicBezTo>
                    <a:pt x="421" y="15"/>
                    <a:pt x="468" y="19"/>
                    <a:pt x="478" y="40"/>
                  </a:cubicBezTo>
                  <a:cubicBezTo>
                    <a:pt x="488" y="61"/>
                    <a:pt x="479" y="104"/>
                    <a:pt x="460" y="136"/>
                  </a:cubicBezTo>
                  <a:cubicBezTo>
                    <a:pt x="441" y="168"/>
                    <a:pt x="393" y="212"/>
                    <a:pt x="364" y="232"/>
                  </a:cubicBezTo>
                  <a:cubicBezTo>
                    <a:pt x="335" y="252"/>
                    <a:pt x="321" y="255"/>
                    <a:pt x="286" y="256"/>
                  </a:cubicBezTo>
                  <a:close/>
                </a:path>
              </a:pathLst>
            </a:custGeom>
            <a:solidFill>
              <a:srgbClr val="0066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2430" name="Oval 127"/>
            <p:cNvSpPr>
              <a:spLocks noChangeArrowheads="1"/>
            </p:cNvSpPr>
            <p:nvPr/>
          </p:nvSpPr>
          <p:spPr bwMode="auto">
            <a:xfrm>
              <a:off x="1838" y="2477"/>
              <a:ext cx="220" cy="216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431" name="Freeform 131"/>
            <p:cNvSpPr>
              <a:spLocks/>
            </p:cNvSpPr>
            <p:nvPr/>
          </p:nvSpPr>
          <p:spPr bwMode="auto">
            <a:xfrm>
              <a:off x="1978" y="1873"/>
              <a:ext cx="34" cy="105"/>
            </a:xfrm>
            <a:custGeom>
              <a:avLst/>
              <a:gdLst>
                <a:gd name="T0" fmla="*/ 0 w 90"/>
                <a:gd name="T1" fmla="*/ 1 h 342"/>
                <a:gd name="T2" fmla="*/ 0 w 90"/>
                <a:gd name="T3" fmla="*/ 1 h 342"/>
                <a:gd name="T4" fmla="*/ 1 w 90"/>
                <a:gd name="T5" fmla="*/ 0 h 342"/>
                <a:gd name="T6" fmla="*/ 0 w 90"/>
                <a:gd name="T7" fmla="*/ 0 h 34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0"/>
                <a:gd name="T13" fmla="*/ 0 h 342"/>
                <a:gd name="T14" fmla="*/ 90 w 90"/>
                <a:gd name="T15" fmla="*/ 342 h 34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0" h="342">
                  <a:moveTo>
                    <a:pt x="42" y="342"/>
                  </a:moveTo>
                  <a:lnTo>
                    <a:pt x="0" y="240"/>
                  </a:lnTo>
                  <a:lnTo>
                    <a:pt x="90" y="138"/>
                  </a:lnTo>
                  <a:lnTo>
                    <a:pt x="30" y="0"/>
                  </a:lnTo>
                </a:path>
              </a:pathLst>
            </a:custGeom>
            <a:noFill/>
            <a:ln w="28575" cmpd="sng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432" name="Freeform 132"/>
            <p:cNvSpPr>
              <a:spLocks/>
            </p:cNvSpPr>
            <p:nvPr/>
          </p:nvSpPr>
          <p:spPr bwMode="auto">
            <a:xfrm rot="-5566770">
              <a:off x="1736" y="1693"/>
              <a:ext cx="64" cy="217"/>
            </a:xfrm>
            <a:custGeom>
              <a:avLst/>
              <a:gdLst>
                <a:gd name="T0" fmla="*/ 8 w 90"/>
                <a:gd name="T1" fmla="*/ 36 h 342"/>
                <a:gd name="T2" fmla="*/ 0 w 90"/>
                <a:gd name="T3" fmla="*/ 25 h 342"/>
                <a:gd name="T4" fmla="*/ 16 w 90"/>
                <a:gd name="T5" fmla="*/ 15 h 342"/>
                <a:gd name="T6" fmla="*/ 6 w 90"/>
                <a:gd name="T7" fmla="*/ 0 h 34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0"/>
                <a:gd name="T13" fmla="*/ 0 h 342"/>
                <a:gd name="T14" fmla="*/ 90 w 90"/>
                <a:gd name="T15" fmla="*/ 342 h 34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0" h="342">
                  <a:moveTo>
                    <a:pt x="42" y="342"/>
                  </a:moveTo>
                  <a:lnTo>
                    <a:pt x="0" y="240"/>
                  </a:lnTo>
                  <a:lnTo>
                    <a:pt x="90" y="138"/>
                  </a:lnTo>
                  <a:lnTo>
                    <a:pt x="30" y="0"/>
                  </a:lnTo>
                </a:path>
              </a:pathLst>
            </a:custGeom>
            <a:noFill/>
            <a:ln w="28575" cmpd="sng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35331" name="Group 557"/>
          <p:cNvGrpSpPr>
            <a:grpSpLocks/>
          </p:cNvGrpSpPr>
          <p:nvPr/>
        </p:nvGrpSpPr>
        <p:grpSpPr bwMode="auto">
          <a:xfrm>
            <a:off x="3787775" y="1566863"/>
            <a:ext cx="1450975" cy="352425"/>
            <a:chOff x="1542" y="1643"/>
            <a:chExt cx="516" cy="120"/>
          </a:xfrm>
        </p:grpSpPr>
        <p:sp>
          <p:nvSpPr>
            <p:cNvPr id="12418" name="Oval 193"/>
            <p:cNvSpPr>
              <a:spLocks noChangeArrowheads="1"/>
            </p:cNvSpPr>
            <p:nvPr/>
          </p:nvSpPr>
          <p:spPr bwMode="auto">
            <a:xfrm>
              <a:off x="1542" y="1643"/>
              <a:ext cx="117" cy="108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419" name="Oval 194"/>
            <p:cNvSpPr>
              <a:spLocks noChangeArrowheads="1"/>
            </p:cNvSpPr>
            <p:nvPr/>
          </p:nvSpPr>
          <p:spPr bwMode="auto">
            <a:xfrm>
              <a:off x="1942" y="1655"/>
              <a:ext cx="116" cy="108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35332" name="Group 558"/>
          <p:cNvGrpSpPr>
            <a:grpSpLocks/>
          </p:cNvGrpSpPr>
          <p:nvPr/>
        </p:nvGrpSpPr>
        <p:grpSpPr bwMode="auto">
          <a:xfrm>
            <a:off x="3790950" y="1554163"/>
            <a:ext cx="1416050" cy="3009900"/>
            <a:chOff x="2479" y="1188"/>
            <a:chExt cx="892" cy="1896"/>
          </a:xfrm>
        </p:grpSpPr>
        <p:grpSp>
          <p:nvGrpSpPr>
            <p:cNvPr id="12386" name="Group 134"/>
            <p:cNvGrpSpPr>
              <a:grpSpLocks/>
            </p:cNvGrpSpPr>
            <p:nvPr/>
          </p:nvGrpSpPr>
          <p:grpSpPr bwMode="auto">
            <a:xfrm>
              <a:off x="2931" y="1885"/>
              <a:ext cx="318" cy="700"/>
              <a:chOff x="2890" y="5950"/>
              <a:chExt cx="220" cy="730"/>
            </a:xfrm>
          </p:grpSpPr>
          <p:grpSp>
            <p:nvGrpSpPr>
              <p:cNvPr id="12410" name="Group 135"/>
              <p:cNvGrpSpPr>
                <a:grpSpLocks/>
              </p:cNvGrpSpPr>
              <p:nvPr/>
            </p:nvGrpSpPr>
            <p:grpSpPr bwMode="auto">
              <a:xfrm>
                <a:off x="2890" y="6314"/>
                <a:ext cx="214" cy="366"/>
                <a:chOff x="2890" y="5286"/>
                <a:chExt cx="214" cy="366"/>
              </a:xfrm>
            </p:grpSpPr>
            <p:sp>
              <p:nvSpPr>
                <p:cNvPr id="12415" name="AutoShape 136"/>
                <p:cNvSpPr>
                  <a:spLocks noChangeArrowheads="1"/>
                </p:cNvSpPr>
                <p:nvPr/>
              </p:nvSpPr>
              <p:spPr bwMode="auto">
                <a:xfrm>
                  <a:off x="2896" y="5286"/>
                  <a:ext cx="208" cy="128"/>
                </a:xfrm>
                <a:prstGeom prst="wave">
                  <a:avLst>
                    <a:gd name="adj1" fmla="val 13005"/>
                    <a:gd name="adj2" fmla="val 0"/>
                  </a:avLst>
                </a:prstGeom>
                <a:solidFill>
                  <a:srgbClr val="0066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2416" name="AutoShape 137"/>
                <p:cNvSpPr>
                  <a:spLocks noChangeArrowheads="1"/>
                </p:cNvSpPr>
                <p:nvPr/>
              </p:nvSpPr>
              <p:spPr bwMode="auto">
                <a:xfrm>
                  <a:off x="2890" y="5524"/>
                  <a:ext cx="208" cy="128"/>
                </a:xfrm>
                <a:prstGeom prst="wave">
                  <a:avLst>
                    <a:gd name="adj1" fmla="val 13005"/>
                    <a:gd name="adj2" fmla="val 0"/>
                  </a:avLst>
                </a:prstGeom>
                <a:solidFill>
                  <a:srgbClr val="0066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2417" name="AutoShape 138"/>
                <p:cNvSpPr>
                  <a:spLocks noChangeArrowheads="1"/>
                </p:cNvSpPr>
                <p:nvPr/>
              </p:nvSpPr>
              <p:spPr bwMode="auto">
                <a:xfrm>
                  <a:off x="2890" y="5400"/>
                  <a:ext cx="208" cy="128"/>
                </a:xfrm>
                <a:prstGeom prst="wave">
                  <a:avLst>
                    <a:gd name="adj1" fmla="val 13005"/>
                    <a:gd name="adj2" fmla="val 0"/>
                  </a:avLst>
                </a:prstGeom>
                <a:solidFill>
                  <a:srgbClr val="0066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12411" name="Group 139"/>
              <p:cNvGrpSpPr>
                <a:grpSpLocks/>
              </p:cNvGrpSpPr>
              <p:nvPr/>
            </p:nvGrpSpPr>
            <p:grpSpPr bwMode="auto">
              <a:xfrm>
                <a:off x="2896" y="5950"/>
                <a:ext cx="214" cy="366"/>
                <a:chOff x="2890" y="5286"/>
                <a:chExt cx="214" cy="366"/>
              </a:xfrm>
            </p:grpSpPr>
            <p:sp>
              <p:nvSpPr>
                <p:cNvPr id="12412" name="AutoShape 140"/>
                <p:cNvSpPr>
                  <a:spLocks noChangeArrowheads="1"/>
                </p:cNvSpPr>
                <p:nvPr/>
              </p:nvSpPr>
              <p:spPr bwMode="auto">
                <a:xfrm>
                  <a:off x="2896" y="5286"/>
                  <a:ext cx="208" cy="128"/>
                </a:xfrm>
                <a:prstGeom prst="wave">
                  <a:avLst>
                    <a:gd name="adj1" fmla="val 13005"/>
                    <a:gd name="adj2" fmla="val 0"/>
                  </a:avLst>
                </a:prstGeom>
                <a:solidFill>
                  <a:srgbClr val="0066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2413" name="AutoShape 141"/>
                <p:cNvSpPr>
                  <a:spLocks noChangeArrowheads="1"/>
                </p:cNvSpPr>
                <p:nvPr/>
              </p:nvSpPr>
              <p:spPr bwMode="auto">
                <a:xfrm>
                  <a:off x="2890" y="5524"/>
                  <a:ext cx="208" cy="128"/>
                </a:xfrm>
                <a:prstGeom prst="wave">
                  <a:avLst>
                    <a:gd name="adj1" fmla="val 13005"/>
                    <a:gd name="adj2" fmla="val 0"/>
                  </a:avLst>
                </a:prstGeom>
                <a:solidFill>
                  <a:srgbClr val="0066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2414" name="AutoShape 142"/>
                <p:cNvSpPr>
                  <a:spLocks noChangeArrowheads="1"/>
                </p:cNvSpPr>
                <p:nvPr/>
              </p:nvSpPr>
              <p:spPr bwMode="auto">
                <a:xfrm>
                  <a:off x="2890" y="5400"/>
                  <a:ext cx="208" cy="128"/>
                </a:xfrm>
                <a:prstGeom prst="wave">
                  <a:avLst>
                    <a:gd name="adj1" fmla="val 13005"/>
                    <a:gd name="adj2" fmla="val 0"/>
                  </a:avLst>
                </a:prstGeom>
                <a:solidFill>
                  <a:srgbClr val="0066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grpSp>
          <p:nvGrpSpPr>
            <p:cNvPr id="12387" name="Group 353"/>
            <p:cNvGrpSpPr>
              <a:grpSpLocks/>
            </p:cNvGrpSpPr>
            <p:nvPr/>
          </p:nvGrpSpPr>
          <p:grpSpPr bwMode="auto">
            <a:xfrm flipH="1">
              <a:off x="2518" y="1767"/>
              <a:ext cx="333" cy="899"/>
              <a:chOff x="4320" y="2531"/>
              <a:chExt cx="134" cy="360"/>
            </a:xfrm>
          </p:grpSpPr>
          <p:grpSp>
            <p:nvGrpSpPr>
              <p:cNvPr id="12399" name="Group 143"/>
              <p:cNvGrpSpPr>
                <a:grpSpLocks/>
              </p:cNvGrpSpPr>
              <p:nvPr/>
            </p:nvGrpSpPr>
            <p:grpSpPr bwMode="auto">
              <a:xfrm>
                <a:off x="4324" y="2573"/>
                <a:ext cx="130" cy="276"/>
                <a:chOff x="2890" y="5950"/>
                <a:chExt cx="220" cy="730"/>
              </a:xfrm>
            </p:grpSpPr>
            <p:grpSp>
              <p:nvGrpSpPr>
                <p:cNvPr id="12402" name="Group 144"/>
                <p:cNvGrpSpPr>
                  <a:grpSpLocks/>
                </p:cNvGrpSpPr>
                <p:nvPr/>
              </p:nvGrpSpPr>
              <p:grpSpPr bwMode="auto">
                <a:xfrm>
                  <a:off x="2890" y="6314"/>
                  <a:ext cx="214" cy="366"/>
                  <a:chOff x="2890" y="5286"/>
                  <a:chExt cx="214" cy="366"/>
                </a:xfrm>
              </p:grpSpPr>
              <p:sp>
                <p:nvSpPr>
                  <p:cNvPr id="12407" name="AutoShape 145"/>
                  <p:cNvSpPr>
                    <a:spLocks noChangeArrowheads="1"/>
                  </p:cNvSpPr>
                  <p:nvPr/>
                </p:nvSpPr>
                <p:spPr bwMode="auto">
                  <a:xfrm>
                    <a:off x="2896" y="5286"/>
                    <a:ext cx="208" cy="128"/>
                  </a:xfrm>
                  <a:prstGeom prst="wave">
                    <a:avLst>
                      <a:gd name="adj1" fmla="val 13005"/>
                      <a:gd name="adj2" fmla="val 0"/>
                    </a:avLst>
                  </a:prstGeom>
                  <a:solidFill>
                    <a:srgbClr val="0066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2408" name="AutoShape 146"/>
                  <p:cNvSpPr>
                    <a:spLocks noChangeArrowheads="1"/>
                  </p:cNvSpPr>
                  <p:nvPr/>
                </p:nvSpPr>
                <p:spPr bwMode="auto">
                  <a:xfrm>
                    <a:off x="2890" y="5524"/>
                    <a:ext cx="208" cy="128"/>
                  </a:xfrm>
                  <a:prstGeom prst="wave">
                    <a:avLst>
                      <a:gd name="adj1" fmla="val 13005"/>
                      <a:gd name="adj2" fmla="val 0"/>
                    </a:avLst>
                  </a:prstGeom>
                  <a:solidFill>
                    <a:srgbClr val="0066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2409" name="AutoShape 147"/>
                  <p:cNvSpPr>
                    <a:spLocks noChangeArrowheads="1"/>
                  </p:cNvSpPr>
                  <p:nvPr/>
                </p:nvSpPr>
                <p:spPr bwMode="auto">
                  <a:xfrm>
                    <a:off x="2890" y="5400"/>
                    <a:ext cx="208" cy="128"/>
                  </a:xfrm>
                  <a:prstGeom prst="wave">
                    <a:avLst>
                      <a:gd name="adj1" fmla="val 13005"/>
                      <a:gd name="adj2" fmla="val 0"/>
                    </a:avLst>
                  </a:prstGeom>
                  <a:solidFill>
                    <a:srgbClr val="0066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12403" name="Group 148"/>
                <p:cNvGrpSpPr>
                  <a:grpSpLocks/>
                </p:cNvGrpSpPr>
                <p:nvPr/>
              </p:nvGrpSpPr>
              <p:grpSpPr bwMode="auto">
                <a:xfrm>
                  <a:off x="2896" y="5950"/>
                  <a:ext cx="214" cy="366"/>
                  <a:chOff x="2890" y="5286"/>
                  <a:chExt cx="214" cy="366"/>
                </a:xfrm>
              </p:grpSpPr>
              <p:sp>
                <p:nvSpPr>
                  <p:cNvPr id="12404" name="AutoShape 149"/>
                  <p:cNvSpPr>
                    <a:spLocks noChangeArrowheads="1"/>
                  </p:cNvSpPr>
                  <p:nvPr/>
                </p:nvSpPr>
                <p:spPr bwMode="auto">
                  <a:xfrm>
                    <a:off x="2896" y="5286"/>
                    <a:ext cx="208" cy="128"/>
                  </a:xfrm>
                  <a:prstGeom prst="wave">
                    <a:avLst>
                      <a:gd name="adj1" fmla="val 13005"/>
                      <a:gd name="adj2" fmla="val 0"/>
                    </a:avLst>
                  </a:prstGeom>
                  <a:solidFill>
                    <a:srgbClr val="0066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2405" name="AutoShape 150"/>
                  <p:cNvSpPr>
                    <a:spLocks noChangeArrowheads="1"/>
                  </p:cNvSpPr>
                  <p:nvPr/>
                </p:nvSpPr>
                <p:spPr bwMode="auto">
                  <a:xfrm>
                    <a:off x="2890" y="5524"/>
                    <a:ext cx="208" cy="128"/>
                  </a:xfrm>
                  <a:prstGeom prst="wave">
                    <a:avLst>
                      <a:gd name="adj1" fmla="val 13005"/>
                      <a:gd name="adj2" fmla="val 0"/>
                    </a:avLst>
                  </a:prstGeom>
                  <a:solidFill>
                    <a:srgbClr val="0066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2406" name="AutoShape 151"/>
                  <p:cNvSpPr>
                    <a:spLocks noChangeArrowheads="1"/>
                  </p:cNvSpPr>
                  <p:nvPr/>
                </p:nvSpPr>
                <p:spPr bwMode="auto">
                  <a:xfrm>
                    <a:off x="2890" y="5400"/>
                    <a:ext cx="208" cy="128"/>
                  </a:xfrm>
                  <a:prstGeom prst="wave">
                    <a:avLst>
                      <a:gd name="adj1" fmla="val 13005"/>
                      <a:gd name="adj2" fmla="val 0"/>
                    </a:avLst>
                  </a:prstGeom>
                  <a:solidFill>
                    <a:srgbClr val="0066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  <p:sp>
            <p:nvSpPr>
              <p:cNvPr id="12400" name="AutoShape 152"/>
              <p:cNvSpPr>
                <a:spLocks noChangeArrowheads="1"/>
              </p:cNvSpPr>
              <p:nvPr/>
            </p:nvSpPr>
            <p:spPr bwMode="auto">
              <a:xfrm rot="-1608180">
                <a:off x="4320" y="2531"/>
                <a:ext cx="123" cy="27"/>
              </a:xfrm>
              <a:prstGeom prst="wave">
                <a:avLst>
                  <a:gd name="adj1" fmla="val 20644"/>
                  <a:gd name="adj2" fmla="val -8333"/>
                </a:avLst>
              </a:prstGeom>
              <a:solidFill>
                <a:srgbClr val="0066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401" name="AutoShape 153"/>
              <p:cNvSpPr>
                <a:spLocks noChangeArrowheads="1"/>
              </p:cNvSpPr>
              <p:nvPr/>
            </p:nvSpPr>
            <p:spPr bwMode="auto">
              <a:xfrm rot="-1897592" flipH="1" flipV="1">
                <a:off x="4330" y="2864"/>
                <a:ext cx="123" cy="27"/>
              </a:xfrm>
              <a:prstGeom prst="wave">
                <a:avLst>
                  <a:gd name="adj1" fmla="val 20644"/>
                  <a:gd name="adj2" fmla="val -8333"/>
                </a:avLst>
              </a:prstGeom>
              <a:solidFill>
                <a:srgbClr val="0066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12388" name="AutoShape 154"/>
            <p:cNvSpPr>
              <a:spLocks noChangeArrowheads="1"/>
            </p:cNvSpPr>
            <p:nvPr/>
          </p:nvSpPr>
          <p:spPr bwMode="auto">
            <a:xfrm rot="-1608180">
              <a:off x="2913" y="1778"/>
              <a:ext cx="309" cy="70"/>
            </a:xfrm>
            <a:prstGeom prst="wave">
              <a:avLst>
                <a:gd name="adj1" fmla="val 20644"/>
                <a:gd name="adj2" fmla="val -8333"/>
              </a:avLst>
            </a:prstGeom>
            <a:solidFill>
              <a:srgbClr val="0066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389" name="AutoShape 155"/>
            <p:cNvSpPr>
              <a:spLocks noChangeArrowheads="1"/>
            </p:cNvSpPr>
            <p:nvPr/>
          </p:nvSpPr>
          <p:spPr bwMode="auto">
            <a:xfrm rot="-1026973" flipH="1" flipV="1">
              <a:off x="2938" y="2592"/>
              <a:ext cx="309" cy="67"/>
            </a:xfrm>
            <a:prstGeom prst="wave">
              <a:avLst>
                <a:gd name="adj1" fmla="val 20644"/>
                <a:gd name="adj2" fmla="val -8333"/>
              </a:avLst>
            </a:prstGeom>
            <a:solidFill>
              <a:srgbClr val="0066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390" name="Freeform 156"/>
            <p:cNvSpPr>
              <a:spLocks/>
            </p:cNvSpPr>
            <p:nvPr/>
          </p:nvSpPr>
          <p:spPr bwMode="auto">
            <a:xfrm>
              <a:off x="2479" y="1256"/>
              <a:ext cx="520" cy="313"/>
            </a:xfrm>
            <a:custGeom>
              <a:avLst/>
              <a:gdLst>
                <a:gd name="T0" fmla="*/ 393 w 488"/>
                <a:gd name="T1" fmla="*/ 687 h 257"/>
                <a:gd name="T2" fmla="*/ 211 w 488"/>
                <a:gd name="T3" fmla="*/ 638 h 257"/>
                <a:gd name="T4" fmla="*/ 71 w 488"/>
                <a:gd name="T5" fmla="*/ 542 h 257"/>
                <a:gd name="T6" fmla="*/ 21 w 488"/>
                <a:gd name="T7" fmla="*/ 284 h 257"/>
                <a:gd name="T8" fmla="*/ 31 w 488"/>
                <a:gd name="T9" fmla="*/ 74 h 257"/>
                <a:gd name="T10" fmla="*/ 204 w 488"/>
                <a:gd name="T11" fmla="*/ 41 h 257"/>
                <a:gd name="T12" fmla="*/ 237 w 488"/>
                <a:gd name="T13" fmla="*/ 220 h 257"/>
                <a:gd name="T14" fmla="*/ 376 w 488"/>
                <a:gd name="T15" fmla="*/ 284 h 257"/>
                <a:gd name="T16" fmla="*/ 442 w 488"/>
                <a:gd name="T17" fmla="*/ 189 h 257"/>
                <a:gd name="T18" fmla="*/ 484 w 488"/>
                <a:gd name="T19" fmla="*/ 27 h 257"/>
                <a:gd name="T20" fmla="*/ 550 w 488"/>
                <a:gd name="T21" fmla="*/ 27 h 257"/>
                <a:gd name="T22" fmla="*/ 656 w 488"/>
                <a:gd name="T23" fmla="*/ 108 h 257"/>
                <a:gd name="T24" fmla="*/ 631 w 488"/>
                <a:gd name="T25" fmla="*/ 365 h 257"/>
                <a:gd name="T26" fmla="*/ 500 w 488"/>
                <a:gd name="T27" fmla="*/ 624 h 257"/>
                <a:gd name="T28" fmla="*/ 393 w 488"/>
                <a:gd name="T29" fmla="*/ 687 h 2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88"/>
                <a:gd name="T46" fmla="*/ 0 h 257"/>
                <a:gd name="T47" fmla="*/ 488 w 488"/>
                <a:gd name="T48" fmla="*/ 257 h 25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88" h="257">
                  <a:moveTo>
                    <a:pt x="286" y="256"/>
                  </a:moveTo>
                  <a:cubicBezTo>
                    <a:pt x="251" y="257"/>
                    <a:pt x="193" y="247"/>
                    <a:pt x="154" y="238"/>
                  </a:cubicBezTo>
                  <a:cubicBezTo>
                    <a:pt x="115" y="229"/>
                    <a:pt x="75" y="224"/>
                    <a:pt x="52" y="202"/>
                  </a:cubicBezTo>
                  <a:cubicBezTo>
                    <a:pt x="29" y="180"/>
                    <a:pt x="21" y="135"/>
                    <a:pt x="16" y="106"/>
                  </a:cubicBezTo>
                  <a:cubicBezTo>
                    <a:pt x="11" y="77"/>
                    <a:pt x="0" y="43"/>
                    <a:pt x="22" y="28"/>
                  </a:cubicBezTo>
                  <a:cubicBezTo>
                    <a:pt x="44" y="13"/>
                    <a:pt x="123" y="7"/>
                    <a:pt x="148" y="16"/>
                  </a:cubicBezTo>
                  <a:cubicBezTo>
                    <a:pt x="173" y="25"/>
                    <a:pt x="151" y="67"/>
                    <a:pt x="172" y="82"/>
                  </a:cubicBezTo>
                  <a:cubicBezTo>
                    <a:pt x="193" y="97"/>
                    <a:pt x="249" y="108"/>
                    <a:pt x="274" y="106"/>
                  </a:cubicBezTo>
                  <a:cubicBezTo>
                    <a:pt x="299" y="104"/>
                    <a:pt x="309" y="86"/>
                    <a:pt x="322" y="70"/>
                  </a:cubicBezTo>
                  <a:cubicBezTo>
                    <a:pt x="335" y="54"/>
                    <a:pt x="339" y="20"/>
                    <a:pt x="352" y="10"/>
                  </a:cubicBezTo>
                  <a:cubicBezTo>
                    <a:pt x="365" y="0"/>
                    <a:pt x="379" y="5"/>
                    <a:pt x="400" y="10"/>
                  </a:cubicBezTo>
                  <a:cubicBezTo>
                    <a:pt x="421" y="15"/>
                    <a:pt x="468" y="19"/>
                    <a:pt x="478" y="40"/>
                  </a:cubicBezTo>
                  <a:cubicBezTo>
                    <a:pt x="488" y="61"/>
                    <a:pt x="479" y="104"/>
                    <a:pt x="460" y="136"/>
                  </a:cubicBezTo>
                  <a:cubicBezTo>
                    <a:pt x="441" y="168"/>
                    <a:pt x="393" y="212"/>
                    <a:pt x="364" y="232"/>
                  </a:cubicBezTo>
                  <a:cubicBezTo>
                    <a:pt x="335" y="252"/>
                    <a:pt x="321" y="255"/>
                    <a:pt x="286" y="256"/>
                  </a:cubicBezTo>
                  <a:close/>
                </a:path>
              </a:pathLst>
            </a:custGeom>
            <a:solidFill>
              <a:srgbClr val="0066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2391" name="Freeform 157"/>
            <p:cNvSpPr>
              <a:spLocks/>
            </p:cNvSpPr>
            <p:nvPr/>
          </p:nvSpPr>
          <p:spPr bwMode="auto">
            <a:xfrm>
              <a:off x="2851" y="1234"/>
              <a:ext cx="520" cy="313"/>
            </a:xfrm>
            <a:custGeom>
              <a:avLst/>
              <a:gdLst>
                <a:gd name="T0" fmla="*/ 393 w 488"/>
                <a:gd name="T1" fmla="*/ 687 h 257"/>
                <a:gd name="T2" fmla="*/ 211 w 488"/>
                <a:gd name="T3" fmla="*/ 638 h 257"/>
                <a:gd name="T4" fmla="*/ 71 w 488"/>
                <a:gd name="T5" fmla="*/ 542 h 257"/>
                <a:gd name="T6" fmla="*/ 21 w 488"/>
                <a:gd name="T7" fmla="*/ 284 h 257"/>
                <a:gd name="T8" fmla="*/ 31 w 488"/>
                <a:gd name="T9" fmla="*/ 74 h 257"/>
                <a:gd name="T10" fmla="*/ 204 w 488"/>
                <a:gd name="T11" fmla="*/ 41 h 257"/>
                <a:gd name="T12" fmla="*/ 237 w 488"/>
                <a:gd name="T13" fmla="*/ 220 h 257"/>
                <a:gd name="T14" fmla="*/ 376 w 488"/>
                <a:gd name="T15" fmla="*/ 284 h 257"/>
                <a:gd name="T16" fmla="*/ 442 w 488"/>
                <a:gd name="T17" fmla="*/ 189 h 257"/>
                <a:gd name="T18" fmla="*/ 484 w 488"/>
                <a:gd name="T19" fmla="*/ 27 h 257"/>
                <a:gd name="T20" fmla="*/ 550 w 488"/>
                <a:gd name="T21" fmla="*/ 27 h 257"/>
                <a:gd name="T22" fmla="*/ 656 w 488"/>
                <a:gd name="T23" fmla="*/ 108 h 257"/>
                <a:gd name="T24" fmla="*/ 631 w 488"/>
                <a:gd name="T25" fmla="*/ 365 h 257"/>
                <a:gd name="T26" fmla="*/ 500 w 488"/>
                <a:gd name="T27" fmla="*/ 624 h 257"/>
                <a:gd name="T28" fmla="*/ 393 w 488"/>
                <a:gd name="T29" fmla="*/ 687 h 2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88"/>
                <a:gd name="T46" fmla="*/ 0 h 257"/>
                <a:gd name="T47" fmla="*/ 488 w 488"/>
                <a:gd name="T48" fmla="*/ 257 h 25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88" h="257">
                  <a:moveTo>
                    <a:pt x="286" y="256"/>
                  </a:moveTo>
                  <a:cubicBezTo>
                    <a:pt x="251" y="257"/>
                    <a:pt x="193" y="247"/>
                    <a:pt x="154" y="238"/>
                  </a:cubicBezTo>
                  <a:cubicBezTo>
                    <a:pt x="115" y="229"/>
                    <a:pt x="75" y="224"/>
                    <a:pt x="52" y="202"/>
                  </a:cubicBezTo>
                  <a:cubicBezTo>
                    <a:pt x="29" y="180"/>
                    <a:pt x="21" y="135"/>
                    <a:pt x="16" y="106"/>
                  </a:cubicBezTo>
                  <a:cubicBezTo>
                    <a:pt x="11" y="77"/>
                    <a:pt x="0" y="43"/>
                    <a:pt x="22" y="28"/>
                  </a:cubicBezTo>
                  <a:cubicBezTo>
                    <a:pt x="44" y="13"/>
                    <a:pt x="123" y="7"/>
                    <a:pt x="148" y="16"/>
                  </a:cubicBezTo>
                  <a:cubicBezTo>
                    <a:pt x="173" y="25"/>
                    <a:pt x="151" y="67"/>
                    <a:pt x="172" y="82"/>
                  </a:cubicBezTo>
                  <a:cubicBezTo>
                    <a:pt x="193" y="97"/>
                    <a:pt x="249" y="108"/>
                    <a:pt x="274" y="106"/>
                  </a:cubicBezTo>
                  <a:cubicBezTo>
                    <a:pt x="299" y="104"/>
                    <a:pt x="309" y="86"/>
                    <a:pt x="322" y="70"/>
                  </a:cubicBezTo>
                  <a:cubicBezTo>
                    <a:pt x="335" y="54"/>
                    <a:pt x="339" y="20"/>
                    <a:pt x="352" y="10"/>
                  </a:cubicBezTo>
                  <a:cubicBezTo>
                    <a:pt x="365" y="0"/>
                    <a:pt x="379" y="5"/>
                    <a:pt x="400" y="10"/>
                  </a:cubicBezTo>
                  <a:cubicBezTo>
                    <a:pt x="421" y="15"/>
                    <a:pt x="468" y="19"/>
                    <a:pt x="478" y="40"/>
                  </a:cubicBezTo>
                  <a:cubicBezTo>
                    <a:pt x="488" y="61"/>
                    <a:pt x="479" y="104"/>
                    <a:pt x="460" y="136"/>
                  </a:cubicBezTo>
                  <a:cubicBezTo>
                    <a:pt x="441" y="168"/>
                    <a:pt x="393" y="212"/>
                    <a:pt x="364" y="232"/>
                  </a:cubicBezTo>
                  <a:cubicBezTo>
                    <a:pt x="335" y="252"/>
                    <a:pt x="321" y="255"/>
                    <a:pt x="286" y="256"/>
                  </a:cubicBezTo>
                  <a:close/>
                </a:path>
              </a:pathLst>
            </a:custGeom>
            <a:solidFill>
              <a:srgbClr val="0066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2392" name="Freeform 160"/>
            <p:cNvSpPr>
              <a:spLocks/>
            </p:cNvSpPr>
            <p:nvPr/>
          </p:nvSpPr>
          <p:spPr bwMode="auto">
            <a:xfrm>
              <a:off x="2552" y="2644"/>
              <a:ext cx="317" cy="440"/>
            </a:xfrm>
            <a:custGeom>
              <a:avLst/>
              <a:gdLst>
                <a:gd name="T0" fmla="*/ 415 w 268"/>
                <a:gd name="T1" fmla="*/ 57 h 314"/>
                <a:gd name="T2" fmla="*/ 263 w 268"/>
                <a:gd name="T3" fmla="*/ 57 h 314"/>
                <a:gd name="T4" fmla="*/ 39 w 268"/>
                <a:gd name="T5" fmla="*/ 416 h 314"/>
                <a:gd name="T6" fmla="*/ 25 w 268"/>
                <a:gd name="T7" fmla="*/ 933 h 314"/>
                <a:gd name="T8" fmla="*/ 79 w 268"/>
                <a:gd name="T9" fmla="*/ 1291 h 314"/>
                <a:gd name="T10" fmla="*/ 302 w 268"/>
                <a:gd name="T11" fmla="*/ 1616 h 314"/>
                <a:gd name="T12" fmla="*/ 526 w 268"/>
                <a:gd name="T13" fmla="*/ 1645 h 314"/>
                <a:gd name="T14" fmla="*/ 609 w 268"/>
                <a:gd name="T15" fmla="*/ 1550 h 314"/>
                <a:gd name="T16" fmla="*/ 596 w 268"/>
                <a:gd name="T17" fmla="*/ 769 h 314"/>
                <a:gd name="T18" fmla="*/ 581 w 268"/>
                <a:gd name="T19" fmla="*/ 191 h 314"/>
                <a:gd name="T20" fmla="*/ 415 w 268"/>
                <a:gd name="T21" fmla="*/ 57 h 3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68"/>
                <a:gd name="T34" fmla="*/ 0 h 314"/>
                <a:gd name="T35" fmla="*/ 268 w 268"/>
                <a:gd name="T36" fmla="*/ 314 h 3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68" h="314">
                  <a:moveTo>
                    <a:pt x="179" y="11"/>
                  </a:moveTo>
                  <a:cubicBezTo>
                    <a:pt x="156" y="7"/>
                    <a:pt x="140" y="0"/>
                    <a:pt x="113" y="11"/>
                  </a:cubicBezTo>
                  <a:cubicBezTo>
                    <a:pt x="86" y="22"/>
                    <a:pt x="34" y="50"/>
                    <a:pt x="17" y="77"/>
                  </a:cubicBezTo>
                  <a:cubicBezTo>
                    <a:pt x="0" y="104"/>
                    <a:pt x="8" y="146"/>
                    <a:pt x="11" y="173"/>
                  </a:cubicBezTo>
                  <a:cubicBezTo>
                    <a:pt x="14" y="200"/>
                    <a:pt x="15" y="218"/>
                    <a:pt x="35" y="239"/>
                  </a:cubicBezTo>
                  <a:cubicBezTo>
                    <a:pt x="55" y="260"/>
                    <a:pt x="99" y="288"/>
                    <a:pt x="131" y="299"/>
                  </a:cubicBezTo>
                  <a:cubicBezTo>
                    <a:pt x="163" y="310"/>
                    <a:pt x="205" y="307"/>
                    <a:pt x="227" y="305"/>
                  </a:cubicBezTo>
                  <a:cubicBezTo>
                    <a:pt x="249" y="303"/>
                    <a:pt x="258" y="314"/>
                    <a:pt x="263" y="287"/>
                  </a:cubicBezTo>
                  <a:cubicBezTo>
                    <a:pt x="268" y="260"/>
                    <a:pt x="259" y="185"/>
                    <a:pt x="257" y="143"/>
                  </a:cubicBezTo>
                  <a:cubicBezTo>
                    <a:pt x="255" y="101"/>
                    <a:pt x="265" y="57"/>
                    <a:pt x="251" y="35"/>
                  </a:cubicBezTo>
                  <a:cubicBezTo>
                    <a:pt x="237" y="13"/>
                    <a:pt x="202" y="15"/>
                    <a:pt x="179" y="11"/>
                  </a:cubicBezTo>
                  <a:close/>
                </a:path>
              </a:pathLst>
            </a:custGeom>
            <a:solidFill>
              <a:srgbClr val="0066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2393" name="Freeform 161"/>
            <p:cNvSpPr>
              <a:spLocks/>
            </p:cNvSpPr>
            <p:nvPr/>
          </p:nvSpPr>
          <p:spPr bwMode="auto">
            <a:xfrm flipH="1">
              <a:off x="2844" y="2644"/>
              <a:ext cx="318" cy="440"/>
            </a:xfrm>
            <a:custGeom>
              <a:avLst/>
              <a:gdLst>
                <a:gd name="T0" fmla="*/ 421 w 268"/>
                <a:gd name="T1" fmla="*/ 57 h 314"/>
                <a:gd name="T2" fmla="*/ 266 w 268"/>
                <a:gd name="T3" fmla="*/ 57 h 314"/>
                <a:gd name="T4" fmla="*/ 39 w 268"/>
                <a:gd name="T5" fmla="*/ 416 h 314"/>
                <a:gd name="T6" fmla="*/ 25 w 268"/>
                <a:gd name="T7" fmla="*/ 933 h 314"/>
                <a:gd name="T8" fmla="*/ 83 w 268"/>
                <a:gd name="T9" fmla="*/ 1291 h 314"/>
                <a:gd name="T10" fmla="*/ 307 w 268"/>
                <a:gd name="T11" fmla="*/ 1616 h 314"/>
                <a:gd name="T12" fmla="*/ 534 w 268"/>
                <a:gd name="T13" fmla="*/ 1645 h 314"/>
                <a:gd name="T14" fmla="*/ 618 w 268"/>
                <a:gd name="T15" fmla="*/ 1550 h 314"/>
                <a:gd name="T16" fmla="*/ 605 w 268"/>
                <a:gd name="T17" fmla="*/ 769 h 314"/>
                <a:gd name="T18" fmla="*/ 591 w 268"/>
                <a:gd name="T19" fmla="*/ 191 h 314"/>
                <a:gd name="T20" fmla="*/ 421 w 268"/>
                <a:gd name="T21" fmla="*/ 57 h 3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68"/>
                <a:gd name="T34" fmla="*/ 0 h 314"/>
                <a:gd name="T35" fmla="*/ 268 w 268"/>
                <a:gd name="T36" fmla="*/ 314 h 3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68" h="314">
                  <a:moveTo>
                    <a:pt x="179" y="11"/>
                  </a:moveTo>
                  <a:cubicBezTo>
                    <a:pt x="156" y="7"/>
                    <a:pt x="140" y="0"/>
                    <a:pt x="113" y="11"/>
                  </a:cubicBezTo>
                  <a:cubicBezTo>
                    <a:pt x="86" y="22"/>
                    <a:pt x="34" y="50"/>
                    <a:pt x="17" y="77"/>
                  </a:cubicBezTo>
                  <a:cubicBezTo>
                    <a:pt x="0" y="104"/>
                    <a:pt x="8" y="146"/>
                    <a:pt x="11" y="173"/>
                  </a:cubicBezTo>
                  <a:cubicBezTo>
                    <a:pt x="14" y="200"/>
                    <a:pt x="15" y="218"/>
                    <a:pt x="35" y="239"/>
                  </a:cubicBezTo>
                  <a:cubicBezTo>
                    <a:pt x="55" y="260"/>
                    <a:pt x="99" y="288"/>
                    <a:pt x="131" y="299"/>
                  </a:cubicBezTo>
                  <a:cubicBezTo>
                    <a:pt x="163" y="310"/>
                    <a:pt x="205" y="307"/>
                    <a:pt x="227" y="305"/>
                  </a:cubicBezTo>
                  <a:cubicBezTo>
                    <a:pt x="249" y="303"/>
                    <a:pt x="258" y="314"/>
                    <a:pt x="263" y="287"/>
                  </a:cubicBezTo>
                  <a:cubicBezTo>
                    <a:pt x="268" y="260"/>
                    <a:pt x="259" y="185"/>
                    <a:pt x="257" y="143"/>
                  </a:cubicBezTo>
                  <a:cubicBezTo>
                    <a:pt x="255" y="101"/>
                    <a:pt x="265" y="57"/>
                    <a:pt x="251" y="35"/>
                  </a:cubicBezTo>
                  <a:cubicBezTo>
                    <a:pt x="237" y="13"/>
                    <a:pt x="202" y="15"/>
                    <a:pt x="179" y="11"/>
                  </a:cubicBezTo>
                  <a:close/>
                </a:path>
              </a:pathLst>
            </a:custGeom>
            <a:solidFill>
              <a:srgbClr val="0066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2394" name="Freeform 168"/>
            <p:cNvSpPr>
              <a:spLocks/>
            </p:cNvSpPr>
            <p:nvPr/>
          </p:nvSpPr>
          <p:spPr bwMode="auto">
            <a:xfrm>
              <a:off x="2630" y="1554"/>
              <a:ext cx="60" cy="189"/>
            </a:xfrm>
            <a:custGeom>
              <a:avLst/>
              <a:gdLst>
                <a:gd name="T0" fmla="*/ 6 w 90"/>
                <a:gd name="T1" fmla="*/ 17 h 342"/>
                <a:gd name="T2" fmla="*/ 0 w 90"/>
                <a:gd name="T3" fmla="*/ 13 h 342"/>
                <a:gd name="T4" fmla="*/ 12 w 90"/>
                <a:gd name="T5" fmla="*/ 7 h 342"/>
                <a:gd name="T6" fmla="*/ 4 w 90"/>
                <a:gd name="T7" fmla="*/ 0 h 34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0"/>
                <a:gd name="T13" fmla="*/ 0 h 342"/>
                <a:gd name="T14" fmla="*/ 90 w 90"/>
                <a:gd name="T15" fmla="*/ 342 h 34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0" h="342">
                  <a:moveTo>
                    <a:pt x="42" y="342"/>
                  </a:moveTo>
                  <a:lnTo>
                    <a:pt x="0" y="240"/>
                  </a:lnTo>
                  <a:lnTo>
                    <a:pt x="90" y="138"/>
                  </a:lnTo>
                  <a:lnTo>
                    <a:pt x="30" y="0"/>
                  </a:lnTo>
                </a:path>
              </a:pathLst>
            </a:custGeom>
            <a:noFill/>
            <a:ln w="28575" cmpd="sng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395" name="Freeform 169"/>
            <p:cNvSpPr>
              <a:spLocks/>
            </p:cNvSpPr>
            <p:nvPr/>
          </p:nvSpPr>
          <p:spPr bwMode="auto">
            <a:xfrm>
              <a:off x="3100" y="1547"/>
              <a:ext cx="60" cy="196"/>
            </a:xfrm>
            <a:custGeom>
              <a:avLst/>
              <a:gdLst>
                <a:gd name="T0" fmla="*/ 6 w 90"/>
                <a:gd name="T1" fmla="*/ 21 h 342"/>
                <a:gd name="T2" fmla="*/ 0 w 90"/>
                <a:gd name="T3" fmla="*/ 15 h 342"/>
                <a:gd name="T4" fmla="*/ 12 w 90"/>
                <a:gd name="T5" fmla="*/ 9 h 342"/>
                <a:gd name="T6" fmla="*/ 4 w 90"/>
                <a:gd name="T7" fmla="*/ 0 h 34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0"/>
                <a:gd name="T13" fmla="*/ 0 h 342"/>
                <a:gd name="T14" fmla="*/ 90 w 90"/>
                <a:gd name="T15" fmla="*/ 342 h 34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0" h="342">
                  <a:moveTo>
                    <a:pt x="42" y="342"/>
                  </a:moveTo>
                  <a:lnTo>
                    <a:pt x="0" y="240"/>
                  </a:lnTo>
                  <a:lnTo>
                    <a:pt x="90" y="138"/>
                  </a:lnTo>
                  <a:lnTo>
                    <a:pt x="30" y="0"/>
                  </a:lnTo>
                </a:path>
              </a:pathLst>
            </a:custGeom>
            <a:noFill/>
            <a:ln w="28575" cmpd="sng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396" name="Freeform 170"/>
            <p:cNvSpPr>
              <a:spLocks/>
            </p:cNvSpPr>
            <p:nvPr/>
          </p:nvSpPr>
          <p:spPr bwMode="auto">
            <a:xfrm rot="-5566770">
              <a:off x="2875" y="1288"/>
              <a:ext cx="117" cy="254"/>
            </a:xfrm>
            <a:custGeom>
              <a:avLst/>
              <a:gdLst>
                <a:gd name="T0" fmla="*/ 156 w 90"/>
                <a:gd name="T1" fmla="*/ 77 h 342"/>
                <a:gd name="T2" fmla="*/ 0 w 90"/>
                <a:gd name="T3" fmla="*/ 54 h 342"/>
                <a:gd name="T4" fmla="*/ 334 w 90"/>
                <a:gd name="T5" fmla="*/ 31 h 342"/>
                <a:gd name="T6" fmla="*/ 112 w 90"/>
                <a:gd name="T7" fmla="*/ 0 h 34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0"/>
                <a:gd name="T13" fmla="*/ 0 h 342"/>
                <a:gd name="T14" fmla="*/ 90 w 90"/>
                <a:gd name="T15" fmla="*/ 342 h 34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0" h="342">
                  <a:moveTo>
                    <a:pt x="42" y="342"/>
                  </a:moveTo>
                  <a:lnTo>
                    <a:pt x="0" y="240"/>
                  </a:lnTo>
                  <a:lnTo>
                    <a:pt x="90" y="138"/>
                  </a:lnTo>
                  <a:lnTo>
                    <a:pt x="30" y="0"/>
                  </a:lnTo>
                </a:path>
              </a:pathLst>
            </a:custGeom>
            <a:noFill/>
            <a:ln w="28575" cmpd="sng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397" name="Oval 198"/>
            <p:cNvSpPr>
              <a:spLocks noChangeArrowheads="1"/>
            </p:cNvSpPr>
            <p:nvPr/>
          </p:nvSpPr>
          <p:spPr bwMode="auto">
            <a:xfrm>
              <a:off x="2621" y="1188"/>
              <a:ext cx="209" cy="20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398" name="Oval 199"/>
            <p:cNvSpPr>
              <a:spLocks noChangeArrowheads="1"/>
            </p:cNvSpPr>
            <p:nvPr/>
          </p:nvSpPr>
          <p:spPr bwMode="auto">
            <a:xfrm>
              <a:off x="3017" y="1191"/>
              <a:ext cx="206" cy="20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2304" name="Rectangle 266"/>
          <p:cNvSpPr>
            <a:spLocks noChangeArrowheads="1"/>
          </p:cNvSpPr>
          <p:nvPr/>
        </p:nvSpPr>
        <p:spPr bwMode="auto">
          <a:xfrm>
            <a:off x="1176338" y="658813"/>
            <a:ext cx="97631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it-IT" sz="1600" b="1">
                <a:latin typeface="Arial" charset="0"/>
              </a:rPr>
              <a:t> classe I</a:t>
            </a:r>
          </a:p>
          <a:p>
            <a:pPr algn="l"/>
            <a:endParaRPr lang="it-IT" sz="1600" b="1">
              <a:latin typeface="Arial" charset="0"/>
            </a:endParaRPr>
          </a:p>
        </p:txBody>
      </p:sp>
      <p:sp>
        <p:nvSpPr>
          <p:cNvPr id="12305" name="Rectangle 268"/>
          <p:cNvSpPr>
            <a:spLocks noChangeArrowheads="1"/>
          </p:cNvSpPr>
          <p:nvPr/>
        </p:nvSpPr>
        <p:spPr bwMode="auto">
          <a:xfrm>
            <a:off x="3998913" y="671513"/>
            <a:ext cx="9763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it-IT" sz="1600" b="1">
                <a:latin typeface="Arial" charset="0"/>
              </a:rPr>
              <a:t>classe II</a:t>
            </a:r>
          </a:p>
        </p:txBody>
      </p:sp>
      <p:sp>
        <p:nvSpPr>
          <p:cNvPr id="12306" name="Rectangle 270"/>
          <p:cNvSpPr>
            <a:spLocks noChangeArrowheads="1"/>
          </p:cNvSpPr>
          <p:nvPr/>
        </p:nvSpPr>
        <p:spPr bwMode="auto">
          <a:xfrm>
            <a:off x="6684963" y="652463"/>
            <a:ext cx="10334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it-IT" sz="1600" b="1">
                <a:latin typeface="Arial" charset="0"/>
              </a:rPr>
              <a:t>classe III</a:t>
            </a:r>
          </a:p>
          <a:p>
            <a:pPr algn="l"/>
            <a:r>
              <a:rPr lang="it-IT" sz="1600" b="1">
                <a:latin typeface="Arial" charset="0"/>
              </a:rPr>
              <a:t>    </a:t>
            </a:r>
          </a:p>
        </p:txBody>
      </p:sp>
      <p:grpSp>
        <p:nvGrpSpPr>
          <p:cNvPr id="35340" name="Group 341"/>
          <p:cNvGrpSpPr>
            <a:grpSpLocks/>
          </p:cNvGrpSpPr>
          <p:nvPr/>
        </p:nvGrpSpPr>
        <p:grpSpPr bwMode="auto">
          <a:xfrm>
            <a:off x="6164263" y="1035050"/>
            <a:ext cx="1960562" cy="3446463"/>
            <a:chOff x="2602" y="1527"/>
            <a:chExt cx="515" cy="935"/>
          </a:xfrm>
        </p:grpSpPr>
        <p:grpSp>
          <p:nvGrpSpPr>
            <p:cNvPr id="12340" name="Group 68"/>
            <p:cNvGrpSpPr>
              <a:grpSpLocks/>
            </p:cNvGrpSpPr>
            <p:nvPr/>
          </p:nvGrpSpPr>
          <p:grpSpPr bwMode="auto">
            <a:xfrm rot="-237940">
              <a:off x="2979" y="1982"/>
              <a:ext cx="128" cy="279"/>
              <a:chOff x="2890" y="5950"/>
              <a:chExt cx="220" cy="730"/>
            </a:xfrm>
          </p:grpSpPr>
          <p:grpSp>
            <p:nvGrpSpPr>
              <p:cNvPr id="12378" name="Group 69"/>
              <p:cNvGrpSpPr>
                <a:grpSpLocks/>
              </p:cNvGrpSpPr>
              <p:nvPr/>
            </p:nvGrpSpPr>
            <p:grpSpPr bwMode="auto">
              <a:xfrm>
                <a:off x="2890" y="6314"/>
                <a:ext cx="214" cy="366"/>
                <a:chOff x="2890" y="5286"/>
                <a:chExt cx="214" cy="366"/>
              </a:xfrm>
            </p:grpSpPr>
            <p:sp>
              <p:nvSpPr>
                <p:cNvPr id="12383" name="AutoShape 70"/>
                <p:cNvSpPr>
                  <a:spLocks noChangeArrowheads="1"/>
                </p:cNvSpPr>
                <p:nvPr/>
              </p:nvSpPr>
              <p:spPr bwMode="auto">
                <a:xfrm>
                  <a:off x="2896" y="5286"/>
                  <a:ext cx="208" cy="128"/>
                </a:xfrm>
                <a:prstGeom prst="wave">
                  <a:avLst>
                    <a:gd name="adj1" fmla="val 13005"/>
                    <a:gd name="adj2" fmla="val 0"/>
                  </a:avLst>
                </a:prstGeom>
                <a:solidFill>
                  <a:srgbClr val="0066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2384" name="AutoShape 71"/>
                <p:cNvSpPr>
                  <a:spLocks noChangeArrowheads="1"/>
                </p:cNvSpPr>
                <p:nvPr/>
              </p:nvSpPr>
              <p:spPr bwMode="auto">
                <a:xfrm>
                  <a:off x="2890" y="5524"/>
                  <a:ext cx="208" cy="128"/>
                </a:xfrm>
                <a:prstGeom prst="wave">
                  <a:avLst>
                    <a:gd name="adj1" fmla="val 13005"/>
                    <a:gd name="adj2" fmla="val 0"/>
                  </a:avLst>
                </a:prstGeom>
                <a:solidFill>
                  <a:srgbClr val="0066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2385" name="AutoShape 72"/>
                <p:cNvSpPr>
                  <a:spLocks noChangeArrowheads="1"/>
                </p:cNvSpPr>
                <p:nvPr/>
              </p:nvSpPr>
              <p:spPr bwMode="auto">
                <a:xfrm>
                  <a:off x="2890" y="5400"/>
                  <a:ext cx="208" cy="128"/>
                </a:xfrm>
                <a:prstGeom prst="wave">
                  <a:avLst>
                    <a:gd name="adj1" fmla="val 13005"/>
                    <a:gd name="adj2" fmla="val 0"/>
                  </a:avLst>
                </a:prstGeom>
                <a:solidFill>
                  <a:srgbClr val="0066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12379" name="Group 73"/>
              <p:cNvGrpSpPr>
                <a:grpSpLocks/>
              </p:cNvGrpSpPr>
              <p:nvPr/>
            </p:nvGrpSpPr>
            <p:grpSpPr bwMode="auto">
              <a:xfrm>
                <a:off x="2896" y="5950"/>
                <a:ext cx="214" cy="366"/>
                <a:chOff x="2890" y="5286"/>
                <a:chExt cx="214" cy="366"/>
              </a:xfrm>
            </p:grpSpPr>
            <p:sp>
              <p:nvSpPr>
                <p:cNvPr id="12380" name="AutoShape 74"/>
                <p:cNvSpPr>
                  <a:spLocks noChangeArrowheads="1"/>
                </p:cNvSpPr>
                <p:nvPr/>
              </p:nvSpPr>
              <p:spPr bwMode="auto">
                <a:xfrm>
                  <a:off x="2896" y="5286"/>
                  <a:ext cx="208" cy="128"/>
                </a:xfrm>
                <a:prstGeom prst="wave">
                  <a:avLst>
                    <a:gd name="adj1" fmla="val 13005"/>
                    <a:gd name="adj2" fmla="val 0"/>
                  </a:avLst>
                </a:prstGeom>
                <a:solidFill>
                  <a:srgbClr val="0066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2381" name="AutoShape 75"/>
                <p:cNvSpPr>
                  <a:spLocks noChangeArrowheads="1"/>
                </p:cNvSpPr>
                <p:nvPr/>
              </p:nvSpPr>
              <p:spPr bwMode="auto">
                <a:xfrm>
                  <a:off x="2890" y="5524"/>
                  <a:ext cx="208" cy="128"/>
                </a:xfrm>
                <a:prstGeom prst="wave">
                  <a:avLst>
                    <a:gd name="adj1" fmla="val 13005"/>
                    <a:gd name="adj2" fmla="val 0"/>
                  </a:avLst>
                </a:prstGeom>
                <a:solidFill>
                  <a:srgbClr val="0066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2382" name="AutoShape 76"/>
                <p:cNvSpPr>
                  <a:spLocks noChangeArrowheads="1"/>
                </p:cNvSpPr>
                <p:nvPr/>
              </p:nvSpPr>
              <p:spPr bwMode="auto">
                <a:xfrm>
                  <a:off x="2890" y="5400"/>
                  <a:ext cx="208" cy="128"/>
                </a:xfrm>
                <a:prstGeom prst="wave">
                  <a:avLst>
                    <a:gd name="adj1" fmla="val 13005"/>
                    <a:gd name="adj2" fmla="val 0"/>
                  </a:avLst>
                </a:prstGeom>
                <a:solidFill>
                  <a:srgbClr val="0066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sp>
          <p:nvSpPr>
            <p:cNvPr id="12341" name="AutoShape 88"/>
            <p:cNvSpPr>
              <a:spLocks noChangeArrowheads="1"/>
            </p:cNvSpPr>
            <p:nvPr/>
          </p:nvSpPr>
          <p:spPr bwMode="auto">
            <a:xfrm rot="-1846120">
              <a:off x="2961" y="1940"/>
              <a:ext cx="124" cy="27"/>
            </a:xfrm>
            <a:prstGeom prst="wave">
              <a:avLst>
                <a:gd name="adj1" fmla="val 20644"/>
                <a:gd name="adj2" fmla="val -8333"/>
              </a:avLst>
            </a:prstGeom>
            <a:solidFill>
              <a:srgbClr val="0066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342" name="AutoShape 89"/>
            <p:cNvSpPr>
              <a:spLocks noChangeArrowheads="1"/>
            </p:cNvSpPr>
            <p:nvPr/>
          </p:nvSpPr>
          <p:spPr bwMode="auto">
            <a:xfrm rot="-1264913" flipH="1" flipV="1">
              <a:off x="2993" y="2262"/>
              <a:ext cx="124" cy="28"/>
            </a:xfrm>
            <a:prstGeom prst="wave">
              <a:avLst>
                <a:gd name="adj1" fmla="val 20644"/>
                <a:gd name="adj2" fmla="val -8333"/>
              </a:avLst>
            </a:prstGeom>
            <a:solidFill>
              <a:srgbClr val="0066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343" name="Freeform 95"/>
            <p:cNvSpPr>
              <a:spLocks/>
            </p:cNvSpPr>
            <p:nvPr/>
          </p:nvSpPr>
          <p:spPr bwMode="auto">
            <a:xfrm rot="21362060" flipH="1">
              <a:off x="2962" y="2285"/>
              <a:ext cx="128" cy="177"/>
            </a:xfrm>
            <a:custGeom>
              <a:avLst/>
              <a:gdLst>
                <a:gd name="T0" fmla="*/ 5 w 268"/>
                <a:gd name="T1" fmla="*/ 1 h 314"/>
                <a:gd name="T2" fmla="*/ 3 w 268"/>
                <a:gd name="T3" fmla="*/ 1 h 314"/>
                <a:gd name="T4" fmla="*/ 0 w 268"/>
                <a:gd name="T5" fmla="*/ 5 h 314"/>
                <a:gd name="T6" fmla="*/ 0 w 268"/>
                <a:gd name="T7" fmla="*/ 10 h 314"/>
                <a:gd name="T8" fmla="*/ 1 w 268"/>
                <a:gd name="T9" fmla="*/ 14 h 314"/>
                <a:gd name="T10" fmla="*/ 3 w 268"/>
                <a:gd name="T11" fmla="*/ 17 h 314"/>
                <a:gd name="T12" fmla="*/ 6 w 268"/>
                <a:gd name="T13" fmla="*/ 17 h 314"/>
                <a:gd name="T14" fmla="*/ 7 w 268"/>
                <a:gd name="T15" fmla="*/ 16 h 314"/>
                <a:gd name="T16" fmla="*/ 6 w 268"/>
                <a:gd name="T17" fmla="*/ 8 h 314"/>
                <a:gd name="T18" fmla="*/ 6 w 268"/>
                <a:gd name="T19" fmla="*/ 2 h 314"/>
                <a:gd name="T20" fmla="*/ 5 w 268"/>
                <a:gd name="T21" fmla="*/ 1 h 3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68"/>
                <a:gd name="T34" fmla="*/ 0 h 314"/>
                <a:gd name="T35" fmla="*/ 268 w 268"/>
                <a:gd name="T36" fmla="*/ 314 h 3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68" h="314">
                  <a:moveTo>
                    <a:pt x="179" y="11"/>
                  </a:moveTo>
                  <a:cubicBezTo>
                    <a:pt x="156" y="7"/>
                    <a:pt x="140" y="0"/>
                    <a:pt x="113" y="11"/>
                  </a:cubicBezTo>
                  <a:cubicBezTo>
                    <a:pt x="86" y="22"/>
                    <a:pt x="34" y="50"/>
                    <a:pt x="17" y="77"/>
                  </a:cubicBezTo>
                  <a:cubicBezTo>
                    <a:pt x="0" y="104"/>
                    <a:pt x="8" y="146"/>
                    <a:pt x="11" y="173"/>
                  </a:cubicBezTo>
                  <a:cubicBezTo>
                    <a:pt x="14" y="200"/>
                    <a:pt x="15" y="218"/>
                    <a:pt x="35" y="239"/>
                  </a:cubicBezTo>
                  <a:cubicBezTo>
                    <a:pt x="55" y="260"/>
                    <a:pt x="99" y="288"/>
                    <a:pt x="131" y="299"/>
                  </a:cubicBezTo>
                  <a:cubicBezTo>
                    <a:pt x="163" y="310"/>
                    <a:pt x="205" y="307"/>
                    <a:pt x="227" y="305"/>
                  </a:cubicBezTo>
                  <a:cubicBezTo>
                    <a:pt x="249" y="303"/>
                    <a:pt x="258" y="314"/>
                    <a:pt x="263" y="287"/>
                  </a:cubicBezTo>
                  <a:cubicBezTo>
                    <a:pt x="268" y="260"/>
                    <a:pt x="259" y="185"/>
                    <a:pt x="257" y="143"/>
                  </a:cubicBezTo>
                  <a:cubicBezTo>
                    <a:pt x="255" y="101"/>
                    <a:pt x="265" y="57"/>
                    <a:pt x="251" y="35"/>
                  </a:cubicBezTo>
                  <a:cubicBezTo>
                    <a:pt x="237" y="13"/>
                    <a:pt x="202" y="15"/>
                    <a:pt x="179" y="11"/>
                  </a:cubicBezTo>
                  <a:close/>
                </a:path>
              </a:pathLst>
            </a:custGeom>
            <a:solidFill>
              <a:srgbClr val="0066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grpSp>
          <p:nvGrpSpPr>
            <p:cNvPr id="12344" name="Group 250"/>
            <p:cNvGrpSpPr>
              <a:grpSpLocks/>
            </p:cNvGrpSpPr>
            <p:nvPr/>
          </p:nvGrpSpPr>
          <p:grpSpPr bwMode="auto">
            <a:xfrm>
              <a:off x="2777" y="1527"/>
              <a:ext cx="203" cy="79"/>
              <a:chOff x="2681" y="1107"/>
              <a:chExt cx="203" cy="79"/>
            </a:xfrm>
          </p:grpSpPr>
          <p:sp>
            <p:nvSpPr>
              <p:cNvPr id="12375" name="Line 251"/>
              <p:cNvSpPr>
                <a:spLocks noChangeShapeType="1"/>
              </p:cNvSpPr>
              <p:nvPr/>
            </p:nvSpPr>
            <p:spPr bwMode="auto">
              <a:xfrm>
                <a:off x="2742" y="1152"/>
                <a:ext cx="114" cy="0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2376" name="Oval 252"/>
              <p:cNvSpPr>
                <a:spLocks noChangeArrowheads="1"/>
              </p:cNvSpPr>
              <p:nvPr/>
            </p:nvSpPr>
            <p:spPr bwMode="auto">
              <a:xfrm>
                <a:off x="2681" y="1107"/>
                <a:ext cx="83" cy="79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FF33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377" name="Oval 253"/>
              <p:cNvSpPr>
                <a:spLocks noChangeArrowheads="1"/>
              </p:cNvSpPr>
              <p:nvPr/>
            </p:nvSpPr>
            <p:spPr bwMode="auto">
              <a:xfrm>
                <a:off x="2801" y="1107"/>
                <a:ext cx="83" cy="79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FF33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2345" name="Group 318"/>
            <p:cNvGrpSpPr>
              <a:grpSpLocks/>
            </p:cNvGrpSpPr>
            <p:nvPr/>
          </p:nvGrpSpPr>
          <p:grpSpPr bwMode="auto">
            <a:xfrm>
              <a:off x="2964" y="1535"/>
              <a:ext cx="121" cy="426"/>
              <a:chOff x="3750" y="2495"/>
              <a:chExt cx="301" cy="846"/>
            </a:xfrm>
          </p:grpSpPr>
          <p:sp>
            <p:nvSpPr>
              <p:cNvPr id="12368" name="AutoShape 301"/>
              <p:cNvSpPr>
                <a:spLocks noChangeArrowheads="1"/>
              </p:cNvSpPr>
              <p:nvPr/>
            </p:nvSpPr>
            <p:spPr bwMode="auto">
              <a:xfrm rot="-5477764">
                <a:off x="3750" y="2964"/>
                <a:ext cx="222" cy="22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1362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379" y="13790"/>
                    </a:moveTo>
                    <a:cubicBezTo>
                      <a:pt x="4874" y="12874"/>
                      <a:pt x="4609" y="11846"/>
                      <a:pt x="4609" y="10800"/>
                    </a:cubicBezTo>
                    <a:cubicBezTo>
                      <a:pt x="4609" y="7380"/>
                      <a:pt x="7380" y="4609"/>
                      <a:pt x="10800" y="4609"/>
                    </a:cubicBezTo>
                    <a:cubicBezTo>
                      <a:pt x="14219" y="4609"/>
                      <a:pt x="16991" y="7380"/>
                      <a:pt x="16991" y="10800"/>
                    </a:cubicBezTo>
                    <a:cubicBezTo>
                      <a:pt x="16991" y="11846"/>
                      <a:pt x="16725" y="12874"/>
                      <a:pt x="16220" y="13790"/>
                    </a:cubicBezTo>
                    <a:lnTo>
                      <a:pt x="20256" y="16017"/>
                    </a:lnTo>
                    <a:cubicBezTo>
                      <a:pt x="21137" y="14419"/>
                      <a:pt x="21600" y="12624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2624"/>
                      <a:pt x="462" y="14419"/>
                      <a:pt x="1343" y="16017"/>
                    </a:cubicBezTo>
                    <a:close/>
                  </a:path>
                </a:pathLst>
              </a:cu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2369" name="AutoShape 312"/>
              <p:cNvSpPr>
                <a:spLocks noChangeArrowheads="1"/>
              </p:cNvSpPr>
              <p:nvPr/>
            </p:nvSpPr>
            <p:spPr bwMode="auto">
              <a:xfrm rot="5477764" flipH="1">
                <a:off x="3835" y="3124"/>
                <a:ext cx="222" cy="21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1361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379" y="13790"/>
                    </a:moveTo>
                    <a:cubicBezTo>
                      <a:pt x="4874" y="12874"/>
                      <a:pt x="4609" y="11846"/>
                      <a:pt x="4609" y="10800"/>
                    </a:cubicBezTo>
                    <a:cubicBezTo>
                      <a:pt x="4609" y="7380"/>
                      <a:pt x="7380" y="4609"/>
                      <a:pt x="10800" y="4609"/>
                    </a:cubicBezTo>
                    <a:cubicBezTo>
                      <a:pt x="14219" y="4609"/>
                      <a:pt x="16991" y="7380"/>
                      <a:pt x="16991" y="10800"/>
                    </a:cubicBezTo>
                    <a:cubicBezTo>
                      <a:pt x="16991" y="11846"/>
                      <a:pt x="16725" y="12874"/>
                      <a:pt x="16220" y="13790"/>
                    </a:cubicBezTo>
                    <a:lnTo>
                      <a:pt x="20256" y="16017"/>
                    </a:lnTo>
                    <a:cubicBezTo>
                      <a:pt x="21137" y="14419"/>
                      <a:pt x="21600" y="12624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2624"/>
                      <a:pt x="462" y="14419"/>
                      <a:pt x="1343" y="16017"/>
                    </a:cubicBezTo>
                    <a:close/>
                  </a:path>
                </a:pathLst>
              </a:cu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2370" name="AutoShape 313"/>
              <p:cNvSpPr>
                <a:spLocks noChangeArrowheads="1"/>
              </p:cNvSpPr>
              <p:nvPr/>
            </p:nvSpPr>
            <p:spPr bwMode="auto">
              <a:xfrm rot="5477764" flipH="1">
                <a:off x="3829" y="2812"/>
                <a:ext cx="222" cy="21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1361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379" y="13790"/>
                    </a:moveTo>
                    <a:cubicBezTo>
                      <a:pt x="4874" y="12874"/>
                      <a:pt x="4609" y="11846"/>
                      <a:pt x="4609" y="10800"/>
                    </a:cubicBezTo>
                    <a:cubicBezTo>
                      <a:pt x="4609" y="7380"/>
                      <a:pt x="7380" y="4609"/>
                      <a:pt x="10800" y="4609"/>
                    </a:cubicBezTo>
                    <a:cubicBezTo>
                      <a:pt x="14219" y="4609"/>
                      <a:pt x="16991" y="7380"/>
                      <a:pt x="16991" y="10800"/>
                    </a:cubicBezTo>
                    <a:cubicBezTo>
                      <a:pt x="16991" y="11846"/>
                      <a:pt x="16725" y="12874"/>
                      <a:pt x="16220" y="13790"/>
                    </a:cubicBezTo>
                    <a:lnTo>
                      <a:pt x="20256" y="16017"/>
                    </a:lnTo>
                    <a:cubicBezTo>
                      <a:pt x="21137" y="14419"/>
                      <a:pt x="21600" y="12624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2624"/>
                      <a:pt x="462" y="14419"/>
                      <a:pt x="1343" y="16017"/>
                    </a:cubicBezTo>
                    <a:close/>
                  </a:path>
                </a:pathLst>
              </a:cu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2371" name="AutoShape 314"/>
              <p:cNvSpPr>
                <a:spLocks noChangeArrowheads="1"/>
              </p:cNvSpPr>
              <p:nvPr/>
            </p:nvSpPr>
            <p:spPr bwMode="auto">
              <a:xfrm rot="-5477764">
                <a:off x="3745" y="2656"/>
                <a:ext cx="222" cy="21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1361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379" y="13790"/>
                    </a:moveTo>
                    <a:cubicBezTo>
                      <a:pt x="4874" y="12874"/>
                      <a:pt x="4609" y="11846"/>
                      <a:pt x="4609" y="10800"/>
                    </a:cubicBezTo>
                    <a:cubicBezTo>
                      <a:pt x="4609" y="7380"/>
                      <a:pt x="7380" y="4609"/>
                      <a:pt x="10800" y="4609"/>
                    </a:cubicBezTo>
                    <a:cubicBezTo>
                      <a:pt x="14219" y="4609"/>
                      <a:pt x="16991" y="7380"/>
                      <a:pt x="16991" y="10800"/>
                    </a:cubicBezTo>
                    <a:cubicBezTo>
                      <a:pt x="16991" y="11846"/>
                      <a:pt x="16725" y="12874"/>
                      <a:pt x="16220" y="13790"/>
                    </a:cubicBezTo>
                    <a:lnTo>
                      <a:pt x="20256" y="16017"/>
                    </a:lnTo>
                    <a:cubicBezTo>
                      <a:pt x="21137" y="14419"/>
                      <a:pt x="21600" y="12624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2624"/>
                      <a:pt x="462" y="14419"/>
                      <a:pt x="1343" y="16017"/>
                    </a:cubicBezTo>
                    <a:close/>
                  </a:path>
                </a:pathLst>
              </a:cu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2372" name="AutoShape 315"/>
              <p:cNvSpPr>
                <a:spLocks noChangeArrowheads="1"/>
              </p:cNvSpPr>
              <p:nvPr/>
            </p:nvSpPr>
            <p:spPr bwMode="auto">
              <a:xfrm rot="5477764" flipH="1">
                <a:off x="3829" y="2500"/>
                <a:ext cx="222" cy="21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1361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379" y="13790"/>
                    </a:moveTo>
                    <a:cubicBezTo>
                      <a:pt x="4874" y="12874"/>
                      <a:pt x="4609" y="11846"/>
                      <a:pt x="4609" y="10800"/>
                    </a:cubicBezTo>
                    <a:cubicBezTo>
                      <a:pt x="4609" y="7380"/>
                      <a:pt x="7380" y="4609"/>
                      <a:pt x="10800" y="4609"/>
                    </a:cubicBezTo>
                    <a:cubicBezTo>
                      <a:pt x="14219" y="4609"/>
                      <a:pt x="16991" y="7380"/>
                      <a:pt x="16991" y="10800"/>
                    </a:cubicBezTo>
                    <a:cubicBezTo>
                      <a:pt x="16991" y="11846"/>
                      <a:pt x="16725" y="12874"/>
                      <a:pt x="16220" y="13790"/>
                    </a:cubicBezTo>
                    <a:lnTo>
                      <a:pt x="20256" y="16017"/>
                    </a:lnTo>
                    <a:cubicBezTo>
                      <a:pt x="21137" y="14419"/>
                      <a:pt x="21600" y="12624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2624"/>
                      <a:pt x="462" y="14419"/>
                      <a:pt x="1343" y="16017"/>
                    </a:cubicBezTo>
                    <a:close/>
                  </a:path>
                </a:pathLst>
              </a:cu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2373" name="Line 316"/>
              <p:cNvSpPr>
                <a:spLocks noChangeShapeType="1"/>
              </p:cNvSpPr>
              <p:nvPr/>
            </p:nvSpPr>
            <p:spPr bwMode="auto">
              <a:xfrm flipH="1">
                <a:off x="3954" y="2724"/>
                <a:ext cx="6" cy="90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2374" name="Line 317"/>
              <p:cNvSpPr>
                <a:spLocks noChangeShapeType="1"/>
              </p:cNvSpPr>
              <p:nvPr/>
            </p:nvSpPr>
            <p:spPr bwMode="auto">
              <a:xfrm flipH="1">
                <a:off x="3936" y="3036"/>
                <a:ext cx="6" cy="90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12346" name="Group 339"/>
            <p:cNvGrpSpPr>
              <a:grpSpLocks/>
            </p:cNvGrpSpPr>
            <p:nvPr/>
          </p:nvGrpSpPr>
          <p:grpSpPr bwMode="auto">
            <a:xfrm>
              <a:off x="2602" y="1529"/>
              <a:ext cx="141" cy="926"/>
              <a:chOff x="2602" y="1529"/>
              <a:chExt cx="141" cy="926"/>
            </a:xfrm>
          </p:grpSpPr>
          <p:grpSp>
            <p:nvGrpSpPr>
              <p:cNvPr id="12347" name="Group 327"/>
              <p:cNvGrpSpPr>
                <a:grpSpLocks/>
              </p:cNvGrpSpPr>
              <p:nvPr/>
            </p:nvGrpSpPr>
            <p:grpSpPr bwMode="auto">
              <a:xfrm flipH="1">
                <a:off x="2602" y="1927"/>
                <a:ext cx="134" cy="361"/>
                <a:chOff x="2602" y="1927"/>
                <a:chExt cx="134" cy="361"/>
              </a:xfrm>
            </p:grpSpPr>
            <p:grpSp>
              <p:nvGrpSpPr>
                <p:cNvPr id="12357" name="Group 77"/>
                <p:cNvGrpSpPr>
                  <a:grpSpLocks/>
                </p:cNvGrpSpPr>
                <p:nvPr/>
              </p:nvGrpSpPr>
              <p:grpSpPr bwMode="auto">
                <a:xfrm>
                  <a:off x="2606" y="1970"/>
                  <a:ext cx="130" cy="276"/>
                  <a:chOff x="2890" y="5950"/>
                  <a:chExt cx="220" cy="730"/>
                </a:xfrm>
              </p:grpSpPr>
              <p:grpSp>
                <p:nvGrpSpPr>
                  <p:cNvPr id="12360" name="Group 78"/>
                  <p:cNvGrpSpPr>
                    <a:grpSpLocks/>
                  </p:cNvGrpSpPr>
                  <p:nvPr/>
                </p:nvGrpSpPr>
                <p:grpSpPr bwMode="auto">
                  <a:xfrm>
                    <a:off x="2890" y="6314"/>
                    <a:ext cx="214" cy="366"/>
                    <a:chOff x="2890" y="5286"/>
                    <a:chExt cx="214" cy="366"/>
                  </a:xfrm>
                </p:grpSpPr>
                <p:sp>
                  <p:nvSpPr>
                    <p:cNvPr id="12365" name="AutoShape 7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96" y="5286"/>
                      <a:ext cx="208" cy="128"/>
                    </a:xfrm>
                    <a:prstGeom prst="wave">
                      <a:avLst>
                        <a:gd name="adj1" fmla="val 13005"/>
                        <a:gd name="adj2" fmla="val 0"/>
                      </a:avLst>
                    </a:prstGeom>
                    <a:solidFill>
                      <a:srgbClr val="0066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2366" name="AutoShape 8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90" y="5524"/>
                      <a:ext cx="208" cy="128"/>
                    </a:xfrm>
                    <a:prstGeom prst="wave">
                      <a:avLst>
                        <a:gd name="adj1" fmla="val 13005"/>
                        <a:gd name="adj2" fmla="val 0"/>
                      </a:avLst>
                    </a:prstGeom>
                    <a:solidFill>
                      <a:srgbClr val="0066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2367" name="AutoShape 8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90" y="5400"/>
                      <a:ext cx="208" cy="128"/>
                    </a:xfrm>
                    <a:prstGeom prst="wave">
                      <a:avLst>
                        <a:gd name="adj1" fmla="val 13005"/>
                        <a:gd name="adj2" fmla="val 0"/>
                      </a:avLst>
                    </a:prstGeom>
                    <a:solidFill>
                      <a:srgbClr val="0066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</p:grpSp>
              <p:grpSp>
                <p:nvGrpSpPr>
                  <p:cNvPr id="12361" name="Group 82"/>
                  <p:cNvGrpSpPr>
                    <a:grpSpLocks/>
                  </p:cNvGrpSpPr>
                  <p:nvPr/>
                </p:nvGrpSpPr>
                <p:grpSpPr bwMode="auto">
                  <a:xfrm>
                    <a:off x="2896" y="5950"/>
                    <a:ext cx="214" cy="366"/>
                    <a:chOff x="2890" y="5286"/>
                    <a:chExt cx="214" cy="366"/>
                  </a:xfrm>
                </p:grpSpPr>
                <p:sp>
                  <p:nvSpPr>
                    <p:cNvPr id="12362" name="AutoShape 8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96" y="5286"/>
                      <a:ext cx="208" cy="128"/>
                    </a:xfrm>
                    <a:prstGeom prst="wave">
                      <a:avLst>
                        <a:gd name="adj1" fmla="val 13005"/>
                        <a:gd name="adj2" fmla="val 0"/>
                      </a:avLst>
                    </a:prstGeom>
                    <a:solidFill>
                      <a:srgbClr val="0066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2363" name="AutoShape 8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90" y="5524"/>
                      <a:ext cx="208" cy="128"/>
                    </a:xfrm>
                    <a:prstGeom prst="wave">
                      <a:avLst>
                        <a:gd name="adj1" fmla="val 13005"/>
                        <a:gd name="adj2" fmla="val 0"/>
                      </a:avLst>
                    </a:prstGeom>
                    <a:solidFill>
                      <a:srgbClr val="0066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2364" name="AutoShape 8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90" y="5400"/>
                      <a:ext cx="208" cy="128"/>
                    </a:xfrm>
                    <a:prstGeom prst="wave">
                      <a:avLst>
                        <a:gd name="adj1" fmla="val 13005"/>
                        <a:gd name="adj2" fmla="val 0"/>
                      </a:avLst>
                    </a:prstGeom>
                    <a:solidFill>
                      <a:srgbClr val="0066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</p:grpSp>
            </p:grpSp>
            <p:sp>
              <p:nvSpPr>
                <p:cNvPr id="12358" name="AutoShape 86"/>
                <p:cNvSpPr>
                  <a:spLocks noChangeArrowheads="1"/>
                </p:cNvSpPr>
                <p:nvPr/>
              </p:nvSpPr>
              <p:spPr bwMode="auto">
                <a:xfrm rot="-1608180">
                  <a:off x="2602" y="1927"/>
                  <a:ext cx="123" cy="28"/>
                </a:xfrm>
                <a:prstGeom prst="wave">
                  <a:avLst>
                    <a:gd name="adj1" fmla="val 20644"/>
                    <a:gd name="adj2" fmla="val -8333"/>
                  </a:avLst>
                </a:prstGeom>
                <a:solidFill>
                  <a:srgbClr val="0066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2359" name="AutoShape 87"/>
                <p:cNvSpPr>
                  <a:spLocks noChangeArrowheads="1"/>
                </p:cNvSpPr>
                <p:nvPr/>
              </p:nvSpPr>
              <p:spPr bwMode="auto">
                <a:xfrm rot="-1897592" flipH="1" flipV="1">
                  <a:off x="2612" y="2260"/>
                  <a:ext cx="123" cy="28"/>
                </a:xfrm>
                <a:prstGeom prst="wave">
                  <a:avLst>
                    <a:gd name="adj1" fmla="val 20644"/>
                    <a:gd name="adj2" fmla="val -8333"/>
                  </a:avLst>
                </a:prstGeom>
                <a:solidFill>
                  <a:srgbClr val="0066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sp>
            <p:nvSpPr>
              <p:cNvPr id="12348" name="Freeform 94"/>
              <p:cNvSpPr>
                <a:spLocks/>
              </p:cNvSpPr>
              <p:nvPr/>
            </p:nvSpPr>
            <p:spPr bwMode="auto">
              <a:xfrm>
                <a:off x="2615" y="2278"/>
                <a:ext cx="128" cy="177"/>
              </a:xfrm>
              <a:custGeom>
                <a:avLst/>
                <a:gdLst>
                  <a:gd name="T0" fmla="*/ 5 w 268"/>
                  <a:gd name="T1" fmla="*/ 1 h 314"/>
                  <a:gd name="T2" fmla="*/ 3 w 268"/>
                  <a:gd name="T3" fmla="*/ 1 h 314"/>
                  <a:gd name="T4" fmla="*/ 0 w 268"/>
                  <a:gd name="T5" fmla="*/ 5 h 314"/>
                  <a:gd name="T6" fmla="*/ 0 w 268"/>
                  <a:gd name="T7" fmla="*/ 10 h 314"/>
                  <a:gd name="T8" fmla="*/ 1 w 268"/>
                  <a:gd name="T9" fmla="*/ 14 h 314"/>
                  <a:gd name="T10" fmla="*/ 3 w 268"/>
                  <a:gd name="T11" fmla="*/ 17 h 314"/>
                  <a:gd name="T12" fmla="*/ 6 w 268"/>
                  <a:gd name="T13" fmla="*/ 17 h 314"/>
                  <a:gd name="T14" fmla="*/ 7 w 268"/>
                  <a:gd name="T15" fmla="*/ 16 h 314"/>
                  <a:gd name="T16" fmla="*/ 6 w 268"/>
                  <a:gd name="T17" fmla="*/ 8 h 314"/>
                  <a:gd name="T18" fmla="*/ 6 w 268"/>
                  <a:gd name="T19" fmla="*/ 2 h 314"/>
                  <a:gd name="T20" fmla="*/ 5 w 268"/>
                  <a:gd name="T21" fmla="*/ 1 h 31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68"/>
                  <a:gd name="T34" fmla="*/ 0 h 314"/>
                  <a:gd name="T35" fmla="*/ 268 w 268"/>
                  <a:gd name="T36" fmla="*/ 314 h 31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68" h="314">
                    <a:moveTo>
                      <a:pt x="179" y="11"/>
                    </a:moveTo>
                    <a:cubicBezTo>
                      <a:pt x="156" y="7"/>
                      <a:pt x="140" y="0"/>
                      <a:pt x="113" y="11"/>
                    </a:cubicBezTo>
                    <a:cubicBezTo>
                      <a:pt x="86" y="22"/>
                      <a:pt x="34" y="50"/>
                      <a:pt x="17" y="77"/>
                    </a:cubicBezTo>
                    <a:cubicBezTo>
                      <a:pt x="0" y="104"/>
                      <a:pt x="8" y="146"/>
                      <a:pt x="11" y="173"/>
                    </a:cubicBezTo>
                    <a:cubicBezTo>
                      <a:pt x="14" y="200"/>
                      <a:pt x="15" y="218"/>
                      <a:pt x="35" y="239"/>
                    </a:cubicBezTo>
                    <a:cubicBezTo>
                      <a:pt x="55" y="260"/>
                      <a:pt x="99" y="288"/>
                      <a:pt x="131" y="299"/>
                    </a:cubicBezTo>
                    <a:cubicBezTo>
                      <a:pt x="163" y="310"/>
                      <a:pt x="205" y="307"/>
                      <a:pt x="227" y="305"/>
                    </a:cubicBezTo>
                    <a:cubicBezTo>
                      <a:pt x="249" y="303"/>
                      <a:pt x="258" y="314"/>
                      <a:pt x="263" y="287"/>
                    </a:cubicBezTo>
                    <a:cubicBezTo>
                      <a:pt x="268" y="260"/>
                      <a:pt x="259" y="185"/>
                      <a:pt x="257" y="143"/>
                    </a:cubicBezTo>
                    <a:cubicBezTo>
                      <a:pt x="255" y="101"/>
                      <a:pt x="265" y="57"/>
                      <a:pt x="251" y="35"/>
                    </a:cubicBezTo>
                    <a:cubicBezTo>
                      <a:pt x="237" y="13"/>
                      <a:pt x="202" y="15"/>
                      <a:pt x="179" y="11"/>
                    </a:cubicBezTo>
                    <a:close/>
                  </a:path>
                </a:pathLst>
              </a:custGeom>
              <a:solidFill>
                <a:srgbClr val="0066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grpSp>
            <p:nvGrpSpPr>
              <p:cNvPr id="12349" name="Group 319"/>
              <p:cNvGrpSpPr>
                <a:grpSpLocks/>
              </p:cNvGrpSpPr>
              <p:nvPr/>
            </p:nvGrpSpPr>
            <p:grpSpPr bwMode="auto">
              <a:xfrm flipH="1">
                <a:off x="2622" y="1529"/>
                <a:ext cx="121" cy="426"/>
                <a:chOff x="3750" y="2495"/>
                <a:chExt cx="301" cy="846"/>
              </a:xfrm>
            </p:grpSpPr>
            <p:sp>
              <p:nvSpPr>
                <p:cNvPr id="12350" name="AutoShape 320"/>
                <p:cNvSpPr>
                  <a:spLocks noChangeArrowheads="1"/>
                </p:cNvSpPr>
                <p:nvPr/>
              </p:nvSpPr>
              <p:spPr bwMode="auto">
                <a:xfrm rot="-5477764">
                  <a:off x="3750" y="2964"/>
                  <a:ext cx="222" cy="22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600"/>
                    <a:gd name="T13" fmla="*/ 0 h 21600"/>
                    <a:gd name="T14" fmla="*/ 21600 w 21600"/>
                    <a:gd name="T15" fmla="*/ 13622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5379" y="13790"/>
                      </a:moveTo>
                      <a:cubicBezTo>
                        <a:pt x="4874" y="12874"/>
                        <a:pt x="4609" y="11846"/>
                        <a:pt x="4609" y="10800"/>
                      </a:cubicBezTo>
                      <a:cubicBezTo>
                        <a:pt x="4609" y="7380"/>
                        <a:pt x="7380" y="4609"/>
                        <a:pt x="10800" y="4609"/>
                      </a:cubicBezTo>
                      <a:cubicBezTo>
                        <a:pt x="14219" y="4609"/>
                        <a:pt x="16991" y="7380"/>
                        <a:pt x="16991" y="10800"/>
                      </a:cubicBezTo>
                      <a:cubicBezTo>
                        <a:pt x="16991" y="11846"/>
                        <a:pt x="16725" y="12874"/>
                        <a:pt x="16220" y="13790"/>
                      </a:cubicBezTo>
                      <a:lnTo>
                        <a:pt x="20256" y="16017"/>
                      </a:lnTo>
                      <a:cubicBezTo>
                        <a:pt x="21137" y="14419"/>
                        <a:pt x="21600" y="12624"/>
                        <a:pt x="21600" y="10800"/>
                      </a:cubicBezTo>
                      <a:cubicBezTo>
                        <a:pt x="21600" y="4835"/>
                        <a:pt x="16764" y="0"/>
                        <a:pt x="10800" y="0"/>
                      </a:cubicBezTo>
                      <a:cubicBezTo>
                        <a:pt x="4835" y="0"/>
                        <a:pt x="0" y="4835"/>
                        <a:pt x="0" y="10800"/>
                      </a:cubicBezTo>
                      <a:cubicBezTo>
                        <a:pt x="-1" y="12624"/>
                        <a:pt x="462" y="14419"/>
                        <a:pt x="1343" y="16017"/>
                      </a:cubicBezTo>
                      <a:close/>
                    </a:path>
                  </a:pathLst>
                </a:custGeom>
                <a:solidFill>
                  <a:srgbClr val="0066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12351" name="AutoShape 321"/>
                <p:cNvSpPr>
                  <a:spLocks noChangeArrowheads="1"/>
                </p:cNvSpPr>
                <p:nvPr/>
              </p:nvSpPr>
              <p:spPr bwMode="auto">
                <a:xfrm rot="5477764" flipH="1">
                  <a:off x="3835" y="3124"/>
                  <a:ext cx="222" cy="21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600"/>
                    <a:gd name="T13" fmla="*/ 0 h 21600"/>
                    <a:gd name="T14" fmla="*/ 21600 w 21600"/>
                    <a:gd name="T15" fmla="*/ 13615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5379" y="13790"/>
                      </a:moveTo>
                      <a:cubicBezTo>
                        <a:pt x="4874" y="12874"/>
                        <a:pt x="4609" y="11846"/>
                        <a:pt x="4609" y="10800"/>
                      </a:cubicBezTo>
                      <a:cubicBezTo>
                        <a:pt x="4609" y="7380"/>
                        <a:pt x="7380" y="4609"/>
                        <a:pt x="10800" y="4609"/>
                      </a:cubicBezTo>
                      <a:cubicBezTo>
                        <a:pt x="14219" y="4609"/>
                        <a:pt x="16991" y="7380"/>
                        <a:pt x="16991" y="10800"/>
                      </a:cubicBezTo>
                      <a:cubicBezTo>
                        <a:pt x="16991" y="11846"/>
                        <a:pt x="16725" y="12874"/>
                        <a:pt x="16220" y="13790"/>
                      </a:cubicBezTo>
                      <a:lnTo>
                        <a:pt x="20256" y="16017"/>
                      </a:lnTo>
                      <a:cubicBezTo>
                        <a:pt x="21137" y="14419"/>
                        <a:pt x="21600" y="12624"/>
                        <a:pt x="21600" y="10800"/>
                      </a:cubicBezTo>
                      <a:cubicBezTo>
                        <a:pt x="21600" y="4835"/>
                        <a:pt x="16764" y="0"/>
                        <a:pt x="10800" y="0"/>
                      </a:cubicBezTo>
                      <a:cubicBezTo>
                        <a:pt x="4835" y="0"/>
                        <a:pt x="0" y="4835"/>
                        <a:pt x="0" y="10800"/>
                      </a:cubicBezTo>
                      <a:cubicBezTo>
                        <a:pt x="-1" y="12624"/>
                        <a:pt x="462" y="14419"/>
                        <a:pt x="1343" y="16017"/>
                      </a:cubicBezTo>
                      <a:close/>
                    </a:path>
                  </a:pathLst>
                </a:custGeom>
                <a:solidFill>
                  <a:srgbClr val="0066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12352" name="AutoShape 322"/>
                <p:cNvSpPr>
                  <a:spLocks noChangeArrowheads="1"/>
                </p:cNvSpPr>
                <p:nvPr/>
              </p:nvSpPr>
              <p:spPr bwMode="auto">
                <a:xfrm rot="5477764" flipH="1">
                  <a:off x="3829" y="2812"/>
                  <a:ext cx="222" cy="21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600"/>
                    <a:gd name="T13" fmla="*/ 0 h 21600"/>
                    <a:gd name="T14" fmla="*/ 21600 w 21600"/>
                    <a:gd name="T15" fmla="*/ 13615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5379" y="13790"/>
                      </a:moveTo>
                      <a:cubicBezTo>
                        <a:pt x="4874" y="12874"/>
                        <a:pt x="4609" y="11846"/>
                        <a:pt x="4609" y="10800"/>
                      </a:cubicBezTo>
                      <a:cubicBezTo>
                        <a:pt x="4609" y="7380"/>
                        <a:pt x="7380" y="4609"/>
                        <a:pt x="10800" y="4609"/>
                      </a:cubicBezTo>
                      <a:cubicBezTo>
                        <a:pt x="14219" y="4609"/>
                        <a:pt x="16991" y="7380"/>
                        <a:pt x="16991" y="10800"/>
                      </a:cubicBezTo>
                      <a:cubicBezTo>
                        <a:pt x="16991" y="11846"/>
                        <a:pt x="16725" y="12874"/>
                        <a:pt x="16220" y="13790"/>
                      </a:cubicBezTo>
                      <a:lnTo>
                        <a:pt x="20256" y="16017"/>
                      </a:lnTo>
                      <a:cubicBezTo>
                        <a:pt x="21137" y="14419"/>
                        <a:pt x="21600" y="12624"/>
                        <a:pt x="21600" y="10800"/>
                      </a:cubicBezTo>
                      <a:cubicBezTo>
                        <a:pt x="21600" y="4835"/>
                        <a:pt x="16764" y="0"/>
                        <a:pt x="10800" y="0"/>
                      </a:cubicBezTo>
                      <a:cubicBezTo>
                        <a:pt x="4835" y="0"/>
                        <a:pt x="0" y="4835"/>
                        <a:pt x="0" y="10800"/>
                      </a:cubicBezTo>
                      <a:cubicBezTo>
                        <a:pt x="-1" y="12624"/>
                        <a:pt x="462" y="14419"/>
                        <a:pt x="1343" y="16017"/>
                      </a:cubicBezTo>
                      <a:close/>
                    </a:path>
                  </a:pathLst>
                </a:custGeom>
                <a:solidFill>
                  <a:srgbClr val="0066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12353" name="AutoShape 323"/>
                <p:cNvSpPr>
                  <a:spLocks noChangeArrowheads="1"/>
                </p:cNvSpPr>
                <p:nvPr/>
              </p:nvSpPr>
              <p:spPr bwMode="auto">
                <a:xfrm rot="-5477764">
                  <a:off x="3745" y="2656"/>
                  <a:ext cx="222" cy="21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600"/>
                    <a:gd name="T13" fmla="*/ 0 h 21600"/>
                    <a:gd name="T14" fmla="*/ 21600 w 21600"/>
                    <a:gd name="T15" fmla="*/ 13615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5379" y="13790"/>
                      </a:moveTo>
                      <a:cubicBezTo>
                        <a:pt x="4874" y="12874"/>
                        <a:pt x="4609" y="11846"/>
                        <a:pt x="4609" y="10800"/>
                      </a:cubicBezTo>
                      <a:cubicBezTo>
                        <a:pt x="4609" y="7380"/>
                        <a:pt x="7380" y="4609"/>
                        <a:pt x="10800" y="4609"/>
                      </a:cubicBezTo>
                      <a:cubicBezTo>
                        <a:pt x="14219" y="4609"/>
                        <a:pt x="16991" y="7380"/>
                        <a:pt x="16991" y="10800"/>
                      </a:cubicBezTo>
                      <a:cubicBezTo>
                        <a:pt x="16991" y="11846"/>
                        <a:pt x="16725" y="12874"/>
                        <a:pt x="16220" y="13790"/>
                      </a:cubicBezTo>
                      <a:lnTo>
                        <a:pt x="20256" y="16017"/>
                      </a:lnTo>
                      <a:cubicBezTo>
                        <a:pt x="21137" y="14419"/>
                        <a:pt x="21600" y="12624"/>
                        <a:pt x="21600" y="10800"/>
                      </a:cubicBezTo>
                      <a:cubicBezTo>
                        <a:pt x="21600" y="4835"/>
                        <a:pt x="16764" y="0"/>
                        <a:pt x="10800" y="0"/>
                      </a:cubicBezTo>
                      <a:cubicBezTo>
                        <a:pt x="4835" y="0"/>
                        <a:pt x="0" y="4835"/>
                        <a:pt x="0" y="10800"/>
                      </a:cubicBezTo>
                      <a:cubicBezTo>
                        <a:pt x="-1" y="12624"/>
                        <a:pt x="462" y="14419"/>
                        <a:pt x="1343" y="16017"/>
                      </a:cubicBezTo>
                      <a:close/>
                    </a:path>
                  </a:pathLst>
                </a:custGeom>
                <a:solidFill>
                  <a:srgbClr val="0066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12354" name="AutoShape 324"/>
                <p:cNvSpPr>
                  <a:spLocks noChangeArrowheads="1"/>
                </p:cNvSpPr>
                <p:nvPr/>
              </p:nvSpPr>
              <p:spPr bwMode="auto">
                <a:xfrm rot="5477764" flipH="1">
                  <a:off x="3829" y="2500"/>
                  <a:ext cx="222" cy="21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600"/>
                    <a:gd name="T13" fmla="*/ 0 h 21600"/>
                    <a:gd name="T14" fmla="*/ 21600 w 21600"/>
                    <a:gd name="T15" fmla="*/ 13615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5379" y="13790"/>
                      </a:moveTo>
                      <a:cubicBezTo>
                        <a:pt x="4874" y="12874"/>
                        <a:pt x="4609" y="11846"/>
                        <a:pt x="4609" y="10800"/>
                      </a:cubicBezTo>
                      <a:cubicBezTo>
                        <a:pt x="4609" y="7380"/>
                        <a:pt x="7380" y="4609"/>
                        <a:pt x="10800" y="4609"/>
                      </a:cubicBezTo>
                      <a:cubicBezTo>
                        <a:pt x="14219" y="4609"/>
                        <a:pt x="16991" y="7380"/>
                        <a:pt x="16991" y="10800"/>
                      </a:cubicBezTo>
                      <a:cubicBezTo>
                        <a:pt x="16991" y="11846"/>
                        <a:pt x="16725" y="12874"/>
                        <a:pt x="16220" y="13790"/>
                      </a:cubicBezTo>
                      <a:lnTo>
                        <a:pt x="20256" y="16017"/>
                      </a:lnTo>
                      <a:cubicBezTo>
                        <a:pt x="21137" y="14419"/>
                        <a:pt x="21600" y="12624"/>
                        <a:pt x="21600" y="10800"/>
                      </a:cubicBezTo>
                      <a:cubicBezTo>
                        <a:pt x="21600" y="4835"/>
                        <a:pt x="16764" y="0"/>
                        <a:pt x="10800" y="0"/>
                      </a:cubicBezTo>
                      <a:cubicBezTo>
                        <a:pt x="4835" y="0"/>
                        <a:pt x="0" y="4835"/>
                        <a:pt x="0" y="10800"/>
                      </a:cubicBezTo>
                      <a:cubicBezTo>
                        <a:pt x="-1" y="12624"/>
                        <a:pt x="462" y="14419"/>
                        <a:pt x="1343" y="16017"/>
                      </a:cubicBezTo>
                      <a:close/>
                    </a:path>
                  </a:pathLst>
                </a:custGeom>
                <a:solidFill>
                  <a:srgbClr val="0066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12355" name="Line 325"/>
                <p:cNvSpPr>
                  <a:spLocks noChangeShapeType="1"/>
                </p:cNvSpPr>
                <p:nvPr/>
              </p:nvSpPr>
              <p:spPr bwMode="auto">
                <a:xfrm flipH="1">
                  <a:off x="3954" y="2724"/>
                  <a:ext cx="6" cy="90"/>
                </a:xfrm>
                <a:prstGeom prst="line">
                  <a:avLst/>
                </a:prstGeom>
                <a:noFill/>
                <a:ln w="57150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12356" name="Line 326"/>
                <p:cNvSpPr>
                  <a:spLocks noChangeShapeType="1"/>
                </p:cNvSpPr>
                <p:nvPr/>
              </p:nvSpPr>
              <p:spPr bwMode="auto">
                <a:xfrm flipH="1">
                  <a:off x="3936" y="3036"/>
                  <a:ext cx="6" cy="90"/>
                </a:xfrm>
                <a:prstGeom prst="line">
                  <a:avLst/>
                </a:prstGeom>
                <a:noFill/>
                <a:ln w="57150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</p:grpSp>
        </p:grpSp>
      </p:grpSp>
      <p:grpSp>
        <p:nvGrpSpPr>
          <p:cNvPr id="35352" name="Group 546"/>
          <p:cNvGrpSpPr>
            <a:grpSpLocks/>
          </p:cNvGrpSpPr>
          <p:nvPr/>
        </p:nvGrpSpPr>
        <p:grpSpPr bwMode="auto">
          <a:xfrm>
            <a:off x="6873875" y="3951288"/>
            <a:ext cx="525463" cy="431800"/>
            <a:chOff x="1018" y="4128"/>
            <a:chExt cx="198" cy="164"/>
          </a:xfrm>
        </p:grpSpPr>
        <p:sp>
          <p:nvSpPr>
            <p:cNvPr id="12336" name="Oval 232"/>
            <p:cNvSpPr>
              <a:spLocks noChangeArrowheads="1"/>
            </p:cNvSpPr>
            <p:nvPr/>
          </p:nvSpPr>
          <p:spPr bwMode="auto">
            <a:xfrm>
              <a:off x="1028" y="4128"/>
              <a:ext cx="67" cy="66"/>
            </a:xfrm>
            <a:prstGeom prst="ellipse">
              <a:avLst/>
            </a:prstGeom>
            <a:solidFill>
              <a:srgbClr val="FF33CC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337" name="Oval 233"/>
            <p:cNvSpPr>
              <a:spLocks noChangeArrowheads="1"/>
            </p:cNvSpPr>
            <p:nvPr/>
          </p:nvSpPr>
          <p:spPr bwMode="auto">
            <a:xfrm>
              <a:off x="1018" y="4206"/>
              <a:ext cx="67" cy="65"/>
            </a:xfrm>
            <a:prstGeom prst="ellipse">
              <a:avLst/>
            </a:prstGeom>
            <a:solidFill>
              <a:srgbClr val="FF33CC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338" name="Oval 248"/>
            <p:cNvSpPr>
              <a:spLocks noChangeArrowheads="1"/>
            </p:cNvSpPr>
            <p:nvPr/>
          </p:nvSpPr>
          <p:spPr bwMode="auto">
            <a:xfrm rot="-237940">
              <a:off x="1136" y="4142"/>
              <a:ext cx="68" cy="66"/>
            </a:xfrm>
            <a:prstGeom prst="ellipse">
              <a:avLst/>
            </a:prstGeom>
            <a:solidFill>
              <a:srgbClr val="FF33CC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339" name="Oval 249"/>
            <p:cNvSpPr>
              <a:spLocks noChangeArrowheads="1"/>
            </p:cNvSpPr>
            <p:nvPr/>
          </p:nvSpPr>
          <p:spPr bwMode="auto">
            <a:xfrm rot="-237940">
              <a:off x="1149" y="4226"/>
              <a:ext cx="67" cy="66"/>
            </a:xfrm>
            <a:prstGeom prst="ellipse">
              <a:avLst/>
            </a:prstGeom>
            <a:solidFill>
              <a:srgbClr val="FF33CC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35353" name="Group 462"/>
          <p:cNvGrpSpPr>
            <a:grpSpLocks/>
          </p:cNvGrpSpPr>
          <p:nvPr/>
        </p:nvGrpSpPr>
        <p:grpSpPr bwMode="auto">
          <a:xfrm>
            <a:off x="3390900" y="4665663"/>
            <a:ext cx="2016125" cy="568325"/>
            <a:chOff x="501" y="2653"/>
            <a:chExt cx="716" cy="176"/>
          </a:xfrm>
        </p:grpSpPr>
        <p:grpSp>
          <p:nvGrpSpPr>
            <p:cNvPr id="12329" name="Group 463"/>
            <p:cNvGrpSpPr>
              <a:grpSpLocks/>
            </p:cNvGrpSpPr>
            <p:nvPr/>
          </p:nvGrpSpPr>
          <p:grpSpPr bwMode="auto">
            <a:xfrm>
              <a:off x="687" y="2653"/>
              <a:ext cx="332" cy="169"/>
              <a:chOff x="1689" y="2665"/>
              <a:chExt cx="332" cy="169"/>
            </a:xfrm>
          </p:grpSpPr>
          <p:sp>
            <p:nvSpPr>
              <p:cNvPr id="12332" name="Freeform 464"/>
              <p:cNvSpPr>
                <a:spLocks/>
              </p:cNvSpPr>
              <p:nvPr/>
            </p:nvSpPr>
            <p:spPr bwMode="auto">
              <a:xfrm>
                <a:off x="1704" y="2665"/>
                <a:ext cx="311" cy="113"/>
              </a:xfrm>
              <a:custGeom>
                <a:avLst/>
                <a:gdLst>
                  <a:gd name="T0" fmla="*/ 538 w 271"/>
                  <a:gd name="T1" fmla="*/ 280 h 90"/>
                  <a:gd name="T2" fmla="*/ 541 w 271"/>
                  <a:gd name="T3" fmla="*/ 279 h 90"/>
                  <a:gd name="T4" fmla="*/ 270 w 271"/>
                  <a:gd name="T5" fmla="*/ 0 h 90"/>
                  <a:gd name="T6" fmla="*/ 1 w 271"/>
                  <a:gd name="T7" fmla="*/ 279 h 90"/>
                  <a:gd name="T8" fmla="*/ 1 w 271"/>
                  <a:gd name="T9" fmla="*/ 280 h 90"/>
                  <a:gd name="T10" fmla="*/ 270 w 271"/>
                  <a:gd name="T11" fmla="*/ 279 h 90"/>
                  <a:gd name="T12" fmla="*/ 538 w 271"/>
                  <a:gd name="T13" fmla="*/ 280 h 9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71"/>
                  <a:gd name="T22" fmla="*/ 0 h 90"/>
                  <a:gd name="T23" fmla="*/ 271 w 271"/>
                  <a:gd name="T24" fmla="*/ 90 h 9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71" h="90">
                    <a:moveTo>
                      <a:pt x="270" y="90"/>
                    </a:moveTo>
                    <a:cubicBezTo>
                      <a:pt x="270" y="89"/>
                      <a:pt x="271" y="89"/>
                      <a:pt x="271" y="89"/>
                    </a:cubicBezTo>
                    <a:cubicBezTo>
                      <a:pt x="271" y="39"/>
                      <a:pt x="210" y="0"/>
                      <a:pt x="136" y="0"/>
                    </a:cubicBezTo>
                    <a:cubicBezTo>
                      <a:pt x="61" y="0"/>
                      <a:pt x="1" y="39"/>
                      <a:pt x="1" y="89"/>
                    </a:cubicBezTo>
                    <a:cubicBezTo>
                      <a:pt x="0" y="89"/>
                      <a:pt x="1" y="89"/>
                      <a:pt x="1" y="90"/>
                    </a:cubicBezTo>
                    <a:lnTo>
                      <a:pt x="136" y="89"/>
                    </a:lnTo>
                    <a:lnTo>
                      <a:pt x="270" y="90"/>
                    </a:lnTo>
                    <a:close/>
                  </a:path>
                </a:pathLst>
              </a:custGeom>
              <a:solidFill>
                <a:schemeClr val="bg1"/>
              </a:solidFill>
              <a:ln w="28575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2333" name="Rectangle 465"/>
              <p:cNvSpPr>
                <a:spLocks noChangeArrowheads="1"/>
              </p:cNvSpPr>
              <p:nvPr/>
            </p:nvSpPr>
            <p:spPr bwMode="auto">
              <a:xfrm>
                <a:off x="1689" y="2758"/>
                <a:ext cx="332" cy="7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334" name="Line 466"/>
              <p:cNvSpPr>
                <a:spLocks noChangeShapeType="1"/>
              </p:cNvSpPr>
              <p:nvPr/>
            </p:nvSpPr>
            <p:spPr bwMode="auto">
              <a:xfrm flipV="1">
                <a:off x="2017" y="2691"/>
                <a:ext cx="1" cy="7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2335" name="Line 467"/>
              <p:cNvSpPr>
                <a:spLocks noChangeShapeType="1"/>
              </p:cNvSpPr>
              <p:nvPr/>
            </p:nvSpPr>
            <p:spPr bwMode="auto">
              <a:xfrm flipH="1">
                <a:off x="1962" y="2763"/>
                <a:ext cx="47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  <p:sp>
          <p:nvSpPr>
            <p:cNvPr id="12330" name="Rectangle 468"/>
            <p:cNvSpPr>
              <a:spLocks noChangeArrowheads="1"/>
            </p:cNvSpPr>
            <p:nvPr/>
          </p:nvSpPr>
          <p:spPr bwMode="auto">
            <a:xfrm>
              <a:off x="501" y="2678"/>
              <a:ext cx="144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600" b="1">
                  <a:solidFill>
                    <a:srgbClr val="000000"/>
                  </a:solidFill>
                  <a:latin typeface="Arial" charset="0"/>
                </a:rPr>
                <a:t>Tyr</a:t>
              </a:r>
            </a:p>
            <a:p>
              <a:pPr algn="l"/>
              <a:r>
                <a:rPr lang="it-IT" sz="1600" b="1">
                  <a:solidFill>
                    <a:srgbClr val="000000"/>
                  </a:solidFill>
                  <a:latin typeface="Arial" charset="0"/>
                </a:rPr>
                <a:t>ATP</a:t>
              </a:r>
              <a:endParaRPr lang="it-IT" sz="1600"/>
            </a:p>
          </p:txBody>
        </p:sp>
        <p:sp>
          <p:nvSpPr>
            <p:cNvPr id="12331" name="Rectangle 469"/>
            <p:cNvSpPr>
              <a:spLocks noChangeArrowheads="1"/>
            </p:cNvSpPr>
            <p:nvPr/>
          </p:nvSpPr>
          <p:spPr bwMode="auto">
            <a:xfrm>
              <a:off x="1032" y="2654"/>
              <a:ext cx="185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600" b="1">
                  <a:solidFill>
                    <a:srgbClr val="000000"/>
                  </a:solidFill>
                  <a:latin typeface="Arial" charset="0"/>
                </a:rPr>
                <a:t>Tyr-</a:t>
              </a:r>
              <a:r>
                <a:rPr lang="it-IT" sz="1600" b="1">
                  <a:solidFill>
                    <a:srgbClr val="FF33CC"/>
                  </a:solidFill>
                  <a:latin typeface="Arial" charset="0"/>
                </a:rPr>
                <a:t>P</a:t>
              </a:r>
            </a:p>
            <a:p>
              <a:pPr algn="l"/>
              <a:r>
                <a:rPr lang="it-IT" sz="1600" b="1">
                  <a:latin typeface="Arial" charset="0"/>
                </a:rPr>
                <a:t>ADP</a:t>
              </a:r>
              <a:endParaRPr lang="it-IT" sz="1600"/>
            </a:p>
          </p:txBody>
        </p:sp>
      </p:grpSp>
      <p:grpSp>
        <p:nvGrpSpPr>
          <p:cNvPr id="35355" name="Group 470"/>
          <p:cNvGrpSpPr>
            <a:grpSpLocks/>
          </p:cNvGrpSpPr>
          <p:nvPr/>
        </p:nvGrpSpPr>
        <p:grpSpPr bwMode="auto">
          <a:xfrm>
            <a:off x="6421438" y="4662488"/>
            <a:ext cx="1931987" cy="557212"/>
            <a:chOff x="501" y="2653"/>
            <a:chExt cx="726" cy="211"/>
          </a:xfrm>
        </p:grpSpPr>
        <p:grpSp>
          <p:nvGrpSpPr>
            <p:cNvPr id="12322" name="Group 471"/>
            <p:cNvGrpSpPr>
              <a:grpSpLocks/>
            </p:cNvGrpSpPr>
            <p:nvPr/>
          </p:nvGrpSpPr>
          <p:grpSpPr bwMode="auto">
            <a:xfrm>
              <a:off x="687" y="2653"/>
              <a:ext cx="332" cy="169"/>
              <a:chOff x="1689" y="2665"/>
              <a:chExt cx="332" cy="169"/>
            </a:xfrm>
          </p:grpSpPr>
          <p:sp>
            <p:nvSpPr>
              <p:cNvPr id="12325" name="Freeform 472"/>
              <p:cNvSpPr>
                <a:spLocks/>
              </p:cNvSpPr>
              <p:nvPr/>
            </p:nvSpPr>
            <p:spPr bwMode="auto">
              <a:xfrm>
                <a:off x="1704" y="2665"/>
                <a:ext cx="311" cy="113"/>
              </a:xfrm>
              <a:custGeom>
                <a:avLst/>
                <a:gdLst>
                  <a:gd name="T0" fmla="*/ 538 w 271"/>
                  <a:gd name="T1" fmla="*/ 280 h 90"/>
                  <a:gd name="T2" fmla="*/ 541 w 271"/>
                  <a:gd name="T3" fmla="*/ 279 h 90"/>
                  <a:gd name="T4" fmla="*/ 270 w 271"/>
                  <a:gd name="T5" fmla="*/ 0 h 90"/>
                  <a:gd name="T6" fmla="*/ 1 w 271"/>
                  <a:gd name="T7" fmla="*/ 279 h 90"/>
                  <a:gd name="T8" fmla="*/ 1 w 271"/>
                  <a:gd name="T9" fmla="*/ 280 h 90"/>
                  <a:gd name="T10" fmla="*/ 270 w 271"/>
                  <a:gd name="T11" fmla="*/ 279 h 90"/>
                  <a:gd name="T12" fmla="*/ 538 w 271"/>
                  <a:gd name="T13" fmla="*/ 280 h 9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71"/>
                  <a:gd name="T22" fmla="*/ 0 h 90"/>
                  <a:gd name="T23" fmla="*/ 271 w 271"/>
                  <a:gd name="T24" fmla="*/ 90 h 9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71" h="90">
                    <a:moveTo>
                      <a:pt x="270" y="90"/>
                    </a:moveTo>
                    <a:cubicBezTo>
                      <a:pt x="270" y="89"/>
                      <a:pt x="271" y="89"/>
                      <a:pt x="271" y="89"/>
                    </a:cubicBezTo>
                    <a:cubicBezTo>
                      <a:pt x="271" y="39"/>
                      <a:pt x="210" y="0"/>
                      <a:pt x="136" y="0"/>
                    </a:cubicBezTo>
                    <a:cubicBezTo>
                      <a:pt x="61" y="0"/>
                      <a:pt x="1" y="39"/>
                      <a:pt x="1" y="89"/>
                    </a:cubicBezTo>
                    <a:cubicBezTo>
                      <a:pt x="0" y="89"/>
                      <a:pt x="1" y="89"/>
                      <a:pt x="1" y="90"/>
                    </a:cubicBezTo>
                    <a:lnTo>
                      <a:pt x="136" y="89"/>
                    </a:lnTo>
                    <a:lnTo>
                      <a:pt x="270" y="90"/>
                    </a:lnTo>
                    <a:close/>
                  </a:path>
                </a:pathLst>
              </a:custGeom>
              <a:solidFill>
                <a:schemeClr val="bg1"/>
              </a:solidFill>
              <a:ln w="28575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2326" name="Rectangle 473"/>
              <p:cNvSpPr>
                <a:spLocks noChangeArrowheads="1"/>
              </p:cNvSpPr>
              <p:nvPr/>
            </p:nvSpPr>
            <p:spPr bwMode="auto">
              <a:xfrm>
                <a:off x="1689" y="2758"/>
                <a:ext cx="332" cy="7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327" name="Line 474"/>
              <p:cNvSpPr>
                <a:spLocks noChangeShapeType="1"/>
              </p:cNvSpPr>
              <p:nvPr/>
            </p:nvSpPr>
            <p:spPr bwMode="auto">
              <a:xfrm flipV="1">
                <a:off x="2017" y="2691"/>
                <a:ext cx="1" cy="7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2328" name="Line 475"/>
              <p:cNvSpPr>
                <a:spLocks noChangeShapeType="1"/>
              </p:cNvSpPr>
              <p:nvPr/>
            </p:nvSpPr>
            <p:spPr bwMode="auto">
              <a:xfrm flipH="1">
                <a:off x="1962" y="2763"/>
                <a:ext cx="47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  <p:sp>
          <p:nvSpPr>
            <p:cNvPr id="12323" name="Rectangle 476"/>
            <p:cNvSpPr>
              <a:spLocks noChangeArrowheads="1"/>
            </p:cNvSpPr>
            <p:nvPr/>
          </p:nvSpPr>
          <p:spPr bwMode="auto">
            <a:xfrm>
              <a:off x="501" y="2678"/>
              <a:ext cx="152" cy="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600" b="1">
                  <a:solidFill>
                    <a:srgbClr val="000000"/>
                  </a:solidFill>
                  <a:latin typeface="Arial" charset="0"/>
                </a:rPr>
                <a:t>Tyr</a:t>
              </a:r>
            </a:p>
            <a:p>
              <a:pPr algn="l"/>
              <a:r>
                <a:rPr lang="it-IT" sz="1600" b="1">
                  <a:solidFill>
                    <a:srgbClr val="000000"/>
                  </a:solidFill>
                  <a:latin typeface="Arial" charset="0"/>
                </a:rPr>
                <a:t>ATP</a:t>
              </a:r>
              <a:endParaRPr lang="it-IT" sz="1600"/>
            </a:p>
          </p:txBody>
        </p:sp>
        <p:sp>
          <p:nvSpPr>
            <p:cNvPr id="12324" name="Rectangle 477"/>
            <p:cNvSpPr>
              <a:spLocks noChangeArrowheads="1"/>
            </p:cNvSpPr>
            <p:nvPr/>
          </p:nvSpPr>
          <p:spPr bwMode="auto">
            <a:xfrm>
              <a:off x="1032" y="2654"/>
              <a:ext cx="195" cy="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600" b="1">
                  <a:solidFill>
                    <a:srgbClr val="000000"/>
                  </a:solidFill>
                  <a:latin typeface="Arial" charset="0"/>
                </a:rPr>
                <a:t>Tyr-</a:t>
              </a:r>
              <a:r>
                <a:rPr lang="it-IT" sz="1600" b="1">
                  <a:solidFill>
                    <a:srgbClr val="FF33CC"/>
                  </a:solidFill>
                  <a:latin typeface="Arial" charset="0"/>
                </a:rPr>
                <a:t>P</a:t>
              </a:r>
            </a:p>
            <a:p>
              <a:pPr algn="l"/>
              <a:r>
                <a:rPr lang="it-IT" sz="1600" b="1">
                  <a:latin typeface="Arial" charset="0"/>
                </a:rPr>
                <a:t>ADP</a:t>
              </a:r>
              <a:endParaRPr lang="it-IT" sz="1600"/>
            </a:p>
          </p:txBody>
        </p:sp>
      </p:grpSp>
      <p:sp>
        <p:nvSpPr>
          <p:cNvPr id="35356" name="AutoShape 540"/>
          <p:cNvSpPr>
            <a:spLocks noChangeArrowheads="1"/>
          </p:cNvSpPr>
          <p:nvPr/>
        </p:nvSpPr>
        <p:spPr bwMode="auto">
          <a:xfrm>
            <a:off x="1374775" y="4348163"/>
            <a:ext cx="531813" cy="671512"/>
          </a:xfrm>
          <a:prstGeom prst="irregularSeal1">
            <a:avLst/>
          </a:prstGeom>
          <a:gradFill rotWithShape="0">
            <a:gsLst>
              <a:gs pos="0">
                <a:srgbClr val="FF99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5011" name="AutoShape 195"/>
          <p:cNvSpPr>
            <a:spLocks noChangeArrowheads="1"/>
          </p:cNvSpPr>
          <p:nvPr/>
        </p:nvSpPr>
        <p:spPr bwMode="auto">
          <a:xfrm>
            <a:off x="4138613" y="3776663"/>
            <a:ext cx="542925" cy="641350"/>
          </a:xfrm>
          <a:prstGeom prst="irregularSeal1">
            <a:avLst/>
          </a:prstGeom>
          <a:gradFill rotWithShape="0">
            <a:gsLst>
              <a:gs pos="0">
                <a:srgbClr val="FF99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5012" name="AutoShape 196"/>
          <p:cNvSpPr>
            <a:spLocks noChangeArrowheads="1"/>
          </p:cNvSpPr>
          <p:nvPr/>
        </p:nvSpPr>
        <p:spPr bwMode="auto">
          <a:xfrm flipH="1">
            <a:off x="4138613" y="4451350"/>
            <a:ext cx="579437" cy="698500"/>
          </a:xfrm>
          <a:prstGeom prst="irregularSeal1">
            <a:avLst/>
          </a:prstGeom>
          <a:gradFill rotWithShape="0">
            <a:gsLst>
              <a:gs pos="0">
                <a:srgbClr val="FF99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5072" name="AutoShape 256"/>
          <p:cNvSpPr>
            <a:spLocks noChangeArrowheads="1"/>
          </p:cNvSpPr>
          <p:nvPr/>
        </p:nvSpPr>
        <p:spPr bwMode="auto">
          <a:xfrm>
            <a:off x="6891338" y="3819525"/>
            <a:ext cx="525462" cy="684213"/>
          </a:xfrm>
          <a:prstGeom prst="irregularSeal1">
            <a:avLst/>
          </a:prstGeom>
          <a:gradFill rotWithShape="0">
            <a:gsLst>
              <a:gs pos="0">
                <a:srgbClr val="FF99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5073" name="AutoShape 257"/>
          <p:cNvSpPr>
            <a:spLocks noChangeArrowheads="1"/>
          </p:cNvSpPr>
          <p:nvPr/>
        </p:nvSpPr>
        <p:spPr bwMode="auto">
          <a:xfrm flipH="1">
            <a:off x="7088188" y="4505325"/>
            <a:ext cx="558800" cy="649288"/>
          </a:xfrm>
          <a:prstGeom prst="irregularSeal1">
            <a:avLst/>
          </a:prstGeom>
          <a:gradFill rotWithShape="0">
            <a:gsLst>
              <a:gs pos="0">
                <a:srgbClr val="FF99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grpSp>
        <p:nvGrpSpPr>
          <p:cNvPr id="35358" name="Group 544"/>
          <p:cNvGrpSpPr>
            <a:grpSpLocks/>
          </p:cNvGrpSpPr>
          <p:nvPr/>
        </p:nvGrpSpPr>
        <p:grpSpPr bwMode="auto">
          <a:xfrm>
            <a:off x="4113213" y="4057650"/>
            <a:ext cx="508000" cy="458788"/>
            <a:chOff x="2023" y="3931"/>
            <a:chExt cx="181" cy="156"/>
          </a:xfrm>
        </p:grpSpPr>
        <p:sp>
          <p:nvSpPr>
            <p:cNvPr id="12318" name="Oval 162"/>
            <p:cNvSpPr>
              <a:spLocks noChangeArrowheads="1"/>
            </p:cNvSpPr>
            <p:nvPr/>
          </p:nvSpPr>
          <p:spPr bwMode="auto">
            <a:xfrm>
              <a:off x="2033" y="3931"/>
              <a:ext cx="66" cy="64"/>
            </a:xfrm>
            <a:prstGeom prst="ellipse">
              <a:avLst/>
            </a:prstGeom>
            <a:solidFill>
              <a:srgbClr val="FF33CC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319" name="Oval 163"/>
            <p:cNvSpPr>
              <a:spLocks noChangeArrowheads="1"/>
            </p:cNvSpPr>
            <p:nvPr/>
          </p:nvSpPr>
          <p:spPr bwMode="auto">
            <a:xfrm>
              <a:off x="2131" y="3939"/>
              <a:ext cx="66" cy="64"/>
            </a:xfrm>
            <a:prstGeom prst="ellipse">
              <a:avLst/>
            </a:prstGeom>
            <a:solidFill>
              <a:srgbClr val="FF33CC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320" name="Oval 164"/>
            <p:cNvSpPr>
              <a:spLocks noChangeArrowheads="1"/>
            </p:cNvSpPr>
            <p:nvPr/>
          </p:nvSpPr>
          <p:spPr bwMode="auto">
            <a:xfrm>
              <a:off x="2023" y="4007"/>
              <a:ext cx="66" cy="63"/>
            </a:xfrm>
            <a:prstGeom prst="ellipse">
              <a:avLst/>
            </a:prstGeom>
            <a:solidFill>
              <a:srgbClr val="FF33CC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321" name="Oval 165"/>
            <p:cNvSpPr>
              <a:spLocks noChangeArrowheads="1"/>
            </p:cNvSpPr>
            <p:nvPr/>
          </p:nvSpPr>
          <p:spPr bwMode="auto">
            <a:xfrm>
              <a:off x="2138" y="4023"/>
              <a:ext cx="66" cy="64"/>
            </a:xfrm>
            <a:prstGeom prst="ellipse">
              <a:avLst/>
            </a:prstGeom>
            <a:solidFill>
              <a:srgbClr val="FF33CC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35376" name="Rectangle 560"/>
          <p:cNvSpPr>
            <a:spLocks noChangeArrowheads="1"/>
          </p:cNvSpPr>
          <p:nvPr/>
        </p:nvSpPr>
        <p:spPr bwMode="auto">
          <a:xfrm>
            <a:off x="144463" y="5659438"/>
            <a:ext cx="8804275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it-IT" sz="1400" dirty="0">
                <a:latin typeface="Arial" charset="0"/>
              </a:rPr>
              <a:t>RPTK </a:t>
            </a:r>
            <a:r>
              <a:rPr lang="it-IT" sz="1600" dirty="0">
                <a:latin typeface="Arial" charset="0"/>
              </a:rPr>
              <a:t>fosforilano</a:t>
            </a:r>
            <a:r>
              <a:rPr lang="it-IT" sz="1400" dirty="0">
                <a:latin typeface="Arial" charset="0"/>
              </a:rPr>
              <a:t> </a:t>
            </a:r>
            <a:r>
              <a:rPr lang="it-IT" sz="1400" dirty="0" err="1">
                <a:latin typeface="Arial" charset="0"/>
              </a:rPr>
              <a:t>Tyr</a:t>
            </a:r>
            <a:r>
              <a:rPr lang="it-IT" sz="1400" dirty="0">
                <a:latin typeface="Arial" charset="0"/>
              </a:rPr>
              <a:t> in sequenze specifiche delle proteine bersaglio. Fra queste ci sono altre tirosina chinasi (ancorate alla membrana), e anche la fosfolipasi C</a:t>
            </a:r>
            <a:r>
              <a:rPr lang="it-IT" sz="1400" dirty="0">
                <a:latin typeface="Arial" charset="0"/>
                <a:sym typeface="Symbol" pitchFamily="18" charset="2"/>
              </a:rPr>
              <a:t></a:t>
            </a:r>
            <a:r>
              <a:rPr lang="it-IT" sz="1400" dirty="0">
                <a:latin typeface="Arial" charset="0"/>
              </a:rPr>
              <a:t> associata alla membrana (diversa dalla fosfolipasi C</a:t>
            </a:r>
            <a:r>
              <a:rPr lang="it-IT" sz="1400" dirty="0">
                <a:latin typeface="Arial" charset="0"/>
                <a:sym typeface="Symbol" pitchFamily="18" charset="2"/>
              </a:rPr>
              <a:t></a:t>
            </a:r>
            <a:r>
              <a:rPr lang="it-IT" sz="1400" dirty="0">
                <a:latin typeface="Arial" charset="0"/>
              </a:rPr>
              <a:t> attivata da proteine G). RTK possono quindi attivare la cascata  IP</a:t>
            </a:r>
            <a:r>
              <a:rPr lang="it-IT" sz="1400" baseline="-25000" dirty="0">
                <a:latin typeface="Arial" charset="0"/>
              </a:rPr>
              <a:t>3</a:t>
            </a:r>
            <a:r>
              <a:rPr lang="it-IT" sz="1400" dirty="0">
                <a:latin typeface="Arial" charset="0"/>
              </a:rPr>
              <a:t>.  A loro volta sono regolate da fosforilazione su Ser/</a:t>
            </a:r>
            <a:r>
              <a:rPr lang="it-IT" sz="1400" dirty="0" err="1">
                <a:latin typeface="Arial" charset="0"/>
              </a:rPr>
              <a:t>Thr</a:t>
            </a:r>
            <a:r>
              <a:rPr lang="it-IT" sz="1400" dirty="0">
                <a:latin typeface="Arial" charset="0"/>
              </a:rPr>
              <a:t> da parte della PKC e PK </a:t>
            </a:r>
            <a:r>
              <a:rPr lang="it-IT" sz="1400" dirty="0" err="1">
                <a:latin typeface="Arial" charset="0"/>
              </a:rPr>
              <a:t>cAMP</a:t>
            </a:r>
            <a:r>
              <a:rPr lang="it-IT" sz="1400" dirty="0">
                <a:latin typeface="Arial" charset="0"/>
              </a:rPr>
              <a:t> dipendenti (circuito Proteine G) 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7D70EF51-E3D9-495A-9851-46D261A7DADD}"/>
              </a:ext>
            </a:extLst>
          </p:cNvPr>
          <p:cNvSpPr txBox="1"/>
          <p:nvPr/>
        </p:nvSpPr>
        <p:spPr>
          <a:xfrm>
            <a:off x="-569710" y="5170733"/>
            <a:ext cx="46397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/>
              <a:t>Effetti sulla struttura quaternaria!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1" presetClass="entr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916" grpId="0" animBg="1"/>
      <p:bldP spid="35356" grpId="0" animBg="1"/>
      <p:bldP spid="35011" grpId="0" animBg="1"/>
      <p:bldP spid="35012" grpId="0" animBg="1"/>
      <p:bldP spid="35072" grpId="0" animBg="1"/>
      <p:bldP spid="35073" grpId="0" animBg="1"/>
      <p:bldP spid="3537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7"/>
          <p:cNvSpPr txBox="1">
            <a:spLocks noChangeArrowheads="1"/>
          </p:cNvSpPr>
          <p:nvPr/>
        </p:nvSpPr>
        <p:spPr bwMode="auto">
          <a:xfrm>
            <a:off x="319088" y="495300"/>
            <a:ext cx="8664575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/>
            <a:r>
              <a:rPr lang="it-IT" sz="1600">
                <a:latin typeface="Arial" charset="0"/>
              </a:rPr>
              <a:t>Nel recettore monomerico, i </a:t>
            </a:r>
            <a:r>
              <a:rPr lang="it-IT" sz="1600">
                <a:solidFill>
                  <a:srgbClr val="FF9900"/>
                </a:solidFill>
                <a:latin typeface="Arial" charset="0"/>
              </a:rPr>
              <a:t>segmenti</a:t>
            </a:r>
            <a:r>
              <a:rPr lang="it-IT" sz="1600">
                <a:latin typeface="Arial" charset="0"/>
              </a:rPr>
              <a:t> </a:t>
            </a:r>
            <a:r>
              <a:rPr lang="it-IT" sz="1600">
                <a:solidFill>
                  <a:srgbClr val="FF9900"/>
                </a:solidFill>
                <a:latin typeface="Arial" charset="0"/>
              </a:rPr>
              <a:t>che connettono il dominio catalitico a quello TM</a:t>
            </a:r>
            <a:r>
              <a:rPr lang="it-IT" sz="1600">
                <a:latin typeface="Arial" charset="0"/>
              </a:rPr>
              <a:t>, e i </a:t>
            </a:r>
            <a:r>
              <a:rPr lang="it-IT" sz="1600">
                <a:solidFill>
                  <a:srgbClr val="FF3300"/>
                </a:solidFill>
                <a:latin typeface="Arial" charset="0"/>
              </a:rPr>
              <a:t>segmenti C-terminali </a:t>
            </a:r>
            <a:r>
              <a:rPr lang="it-IT" sz="1600">
                <a:latin typeface="Arial" charset="0"/>
              </a:rPr>
              <a:t>bloccano parzialmente il sito di legame per ATP, ed il dominio catalitico esiste nelle forme </a:t>
            </a:r>
            <a:r>
              <a:rPr lang="it-IT" sz="1600">
                <a:solidFill>
                  <a:srgbClr val="009900"/>
                </a:solidFill>
                <a:latin typeface="Arial" charset="0"/>
              </a:rPr>
              <a:t>attiva</a:t>
            </a:r>
            <a:r>
              <a:rPr lang="it-IT" sz="1600">
                <a:latin typeface="Arial" charset="0"/>
              </a:rPr>
              <a:t> ed </a:t>
            </a:r>
            <a:r>
              <a:rPr lang="it-IT" sz="1600">
                <a:solidFill>
                  <a:schemeClr val="accent2"/>
                </a:solidFill>
                <a:latin typeface="Arial" charset="0"/>
              </a:rPr>
              <a:t>inattiva</a:t>
            </a:r>
            <a:r>
              <a:rPr lang="it-IT" sz="1600">
                <a:latin typeface="Arial" charset="0"/>
              </a:rPr>
              <a:t> ad equilibrio.  La dimerizzazione e l’autofosforilazione aprono il sito di legame e rendono l’enzima completamente attivo.</a:t>
            </a:r>
            <a:r>
              <a:rPr lang="it-IT" sz="1400">
                <a:solidFill>
                  <a:srgbClr val="FF3300"/>
                </a:solidFill>
                <a:latin typeface="Arial" charset="0"/>
              </a:rPr>
              <a:t> </a:t>
            </a:r>
          </a:p>
        </p:txBody>
      </p:sp>
      <p:pic>
        <p:nvPicPr>
          <p:cNvPr id="1331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08063" y="1936750"/>
            <a:ext cx="7104062" cy="4684713"/>
          </a:xfrm>
          <a:noFill/>
        </p:spPr>
      </p:pic>
      <p:sp>
        <p:nvSpPr>
          <p:cNvPr id="13316" name="Line 9"/>
          <p:cNvSpPr>
            <a:spLocks noChangeShapeType="1"/>
          </p:cNvSpPr>
          <p:nvPr/>
        </p:nvSpPr>
        <p:spPr bwMode="auto">
          <a:xfrm flipV="1">
            <a:off x="820738" y="3594100"/>
            <a:ext cx="809625" cy="155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3317" name="Rectangle 11"/>
          <p:cNvSpPr>
            <a:spLocks noChangeArrowheads="1"/>
          </p:cNvSpPr>
          <p:nvPr/>
        </p:nvSpPr>
        <p:spPr bwMode="auto">
          <a:xfrm>
            <a:off x="393700" y="5529263"/>
            <a:ext cx="19383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it-IT" sz="1400" b="1">
                <a:solidFill>
                  <a:srgbClr val="FF3300"/>
                </a:solidFill>
                <a:latin typeface="Arial" charset="0"/>
              </a:rPr>
              <a:t>segmenti C-terminali</a:t>
            </a:r>
          </a:p>
        </p:txBody>
      </p:sp>
      <p:sp>
        <p:nvSpPr>
          <p:cNvPr id="13318" name="Rectangle 15"/>
          <p:cNvSpPr>
            <a:spLocks noChangeArrowheads="1"/>
          </p:cNvSpPr>
          <p:nvPr/>
        </p:nvSpPr>
        <p:spPr bwMode="auto">
          <a:xfrm>
            <a:off x="2762250" y="5581650"/>
            <a:ext cx="21129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it-IT" sz="1400" b="1">
                <a:latin typeface="Arial" charset="0"/>
              </a:rPr>
              <a:t>forme </a:t>
            </a:r>
            <a:r>
              <a:rPr lang="it-IT" sz="1400" b="1">
                <a:solidFill>
                  <a:srgbClr val="009900"/>
                </a:solidFill>
                <a:latin typeface="Arial" charset="0"/>
              </a:rPr>
              <a:t>attiva</a:t>
            </a:r>
            <a:r>
              <a:rPr lang="it-IT" sz="1400" b="1">
                <a:latin typeface="Arial" charset="0"/>
              </a:rPr>
              <a:t> ed </a:t>
            </a:r>
            <a:r>
              <a:rPr lang="it-IT" sz="1400" b="1">
                <a:solidFill>
                  <a:schemeClr val="accent2"/>
                </a:solidFill>
                <a:latin typeface="Arial" charset="0"/>
              </a:rPr>
              <a:t>inattiva</a:t>
            </a:r>
          </a:p>
        </p:txBody>
      </p:sp>
      <p:sp>
        <p:nvSpPr>
          <p:cNvPr id="13319" name="Rectangle 22"/>
          <p:cNvSpPr>
            <a:spLocks noChangeArrowheads="1"/>
          </p:cNvSpPr>
          <p:nvPr/>
        </p:nvSpPr>
        <p:spPr bwMode="auto">
          <a:xfrm>
            <a:off x="296863" y="3759200"/>
            <a:ext cx="1085850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it-IT" sz="1600" b="1">
                <a:solidFill>
                  <a:srgbClr val="FF9900"/>
                </a:solidFill>
                <a:latin typeface="Arial" charset="0"/>
              </a:rPr>
              <a:t>segmenti</a:t>
            </a:r>
          </a:p>
          <a:p>
            <a:r>
              <a:rPr lang="it-IT" sz="1600" b="1">
                <a:solidFill>
                  <a:srgbClr val="FF9900"/>
                </a:solidFill>
                <a:latin typeface="Arial" charset="0"/>
              </a:rPr>
              <a:t>di</a:t>
            </a:r>
          </a:p>
          <a:p>
            <a:r>
              <a:rPr lang="it-IT" sz="1600" b="1">
                <a:solidFill>
                  <a:srgbClr val="FF9900"/>
                </a:solidFill>
                <a:latin typeface="Arial" charset="0"/>
              </a:rPr>
              <a:t>congiun_</a:t>
            </a:r>
          </a:p>
          <a:p>
            <a:r>
              <a:rPr lang="it-IT" sz="1600" b="1">
                <a:solidFill>
                  <a:srgbClr val="FF9900"/>
                </a:solidFill>
                <a:latin typeface="Arial" charset="0"/>
              </a:rPr>
              <a:t>zione</a:t>
            </a:r>
          </a:p>
        </p:txBody>
      </p:sp>
      <p:sp>
        <p:nvSpPr>
          <p:cNvPr id="13320" name="Rectangle 23"/>
          <p:cNvSpPr>
            <a:spLocks noChangeArrowheads="1"/>
          </p:cNvSpPr>
          <p:nvPr/>
        </p:nvSpPr>
        <p:spPr bwMode="auto">
          <a:xfrm>
            <a:off x="185738" y="166688"/>
            <a:ext cx="8788400" cy="284162"/>
          </a:xfrm>
          <a:prstGeom prst="rect">
            <a:avLst/>
          </a:prstGeom>
          <a:solidFill>
            <a:schemeClr val="bg1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087438" lvl="2" algn="l" defTabSz="1087438">
              <a:spcBef>
                <a:spcPts val="575"/>
              </a:spcBef>
              <a:spcAft>
                <a:spcPts val="575"/>
              </a:spcAft>
            </a:pPr>
            <a:r>
              <a:rPr lang="it-IT" sz="1800" b="1">
                <a:solidFill>
                  <a:schemeClr val="accent2"/>
                </a:solidFill>
                <a:latin typeface="Arial" charset="0"/>
              </a:rPr>
              <a:t>Meccanismo d’attivazione delle tirosina chinasi (RPTK)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634B506-F887-4418-A56A-AE4C21ED4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it-IT" sz="3600" b="1" dirty="0"/>
              <a:t>E se la segnalazione non funziona?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59CF205-42AC-C772-D676-C128DBB5A4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2" y="989918"/>
            <a:ext cx="7000875" cy="570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6C22703D-673C-F8F4-00AD-10981EC0C63E}"/>
              </a:ext>
            </a:extLst>
          </p:cNvPr>
          <p:cNvSpPr txBox="1">
            <a:spLocks/>
          </p:cNvSpPr>
          <p:nvPr/>
        </p:nvSpPr>
        <p:spPr bwMode="auto">
          <a:xfrm>
            <a:off x="2688770" y="5623153"/>
            <a:ext cx="2079171" cy="489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8954" tIns="54478" rIns="108954" bIns="54478" numCol="1" anchor="ctr" anchorCtr="0" compatLnSpc="1">
            <a:prstTxWarp prst="textNoShape">
              <a:avLst/>
            </a:prstTxWarp>
          </a:bodyPr>
          <a:lstStyle>
            <a:lvl1pPr algn="ctr" defTabSz="1087438" rtl="0" eaLnBrk="0" fontAlgn="base" hangingPunct="0">
              <a:spcBef>
                <a:spcPct val="0"/>
              </a:spcBef>
              <a:spcAft>
                <a:spcPct val="0"/>
              </a:spcAft>
              <a:defRPr sz="55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defTabSz="1087438" rtl="0" eaLnBrk="0" fontAlgn="base" hangingPunct="0">
              <a:spcBef>
                <a:spcPct val="0"/>
              </a:spcBef>
              <a:spcAft>
                <a:spcPct val="0"/>
              </a:spcAft>
              <a:defRPr sz="5500">
                <a:solidFill>
                  <a:schemeClr val="tx2"/>
                </a:solidFill>
                <a:latin typeface="Times New Roman" pitchFamily="18" charset="0"/>
              </a:defRPr>
            </a:lvl2pPr>
            <a:lvl3pPr algn="ctr" defTabSz="1087438" rtl="0" eaLnBrk="0" fontAlgn="base" hangingPunct="0">
              <a:spcBef>
                <a:spcPct val="0"/>
              </a:spcBef>
              <a:spcAft>
                <a:spcPct val="0"/>
              </a:spcAft>
              <a:defRPr sz="5500">
                <a:solidFill>
                  <a:schemeClr val="tx2"/>
                </a:solidFill>
                <a:latin typeface="Times New Roman" pitchFamily="18" charset="0"/>
              </a:defRPr>
            </a:lvl3pPr>
            <a:lvl4pPr algn="ctr" defTabSz="1087438" rtl="0" eaLnBrk="0" fontAlgn="base" hangingPunct="0">
              <a:spcBef>
                <a:spcPct val="0"/>
              </a:spcBef>
              <a:spcAft>
                <a:spcPct val="0"/>
              </a:spcAft>
              <a:defRPr sz="5500">
                <a:solidFill>
                  <a:schemeClr val="tx2"/>
                </a:solidFill>
                <a:latin typeface="Times New Roman" pitchFamily="18" charset="0"/>
              </a:defRPr>
            </a:lvl4pPr>
            <a:lvl5pPr algn="ctr" defTabSz="1087438" rtl="0" eaLnBrk="0" fontAlgn="base" hangingPunct="0">
              <a:spcBef>
                <a:spcPct val="0"/>
              </a:spcBef>
              <a:spcAft>
                <a:spcPct val="0"/>
              </a:spcAft>
              <a:defRPr sz="55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defTabSz="1087438" rtl="0" eaLnBrk="0" fontAlgn="base" hangingPunct="0">
              <a:spcBef>
                <a:spcPct val="0"/>
              </a:spcBef>
              <a:spcAft>
                <a:spcPct val="0"/>
              </a:spcAft>
              <a:defRPr sz="55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defTabSz="1087438" rtl="0" eaLnBrk="0" fontAlgn="base" hangingPunct="0">
              <a:spcBef>
                <a:spcPct val="0"/>
              </a:spcBef>
              <a:spcAft>
                <a:spcPct val="0"/>
              </a:spcAft>
              <a:defRPr sz="55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defTabSz="1087438" rtl="0" eaLnBrk="0" fontAlgn="base" hangingPunct="0">
              <a:spcBef>
                <a:spcPct val="0"/>
              </a:spcBef>
              <a:spcAft>
                <a:spcPct val="0"/>
              </a:spcAft>
              <a:defRPr sz="55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defTabSz="1087438" rtl="0" eaLnBrk="0" fontAlgn="base" hangingPunct="0">
              <a:spcBef>
                <a:spcPct val="0"/>
              </a:spcBef>
              <a:spcAft>
                <a:spcPct val="0"/>
              </a:spcAft>
              <a:defRPr sz="55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it-IT" sz="1400" b="1" i="1" kern="0" dirty="0" err="1"/>
              <a:t>Vibrio</a:t>
            </a:r>
            <a:r>
              <a:rPr lang="it-IT" sz="1400" b="1" i="1" kern="0" dirty="0"/>
              <a:t> </a:t>
            </a:r>
            <a:r>
              <a:rPr lang="it-IT" sz="1400" b="1" i="1" kern="0" dirty="0" err="1"/>
              <a:t>cholerae</a:t>
            </a:r>
            <a:endParaRPr lang="it-IT" sz="1400" b="1" i="1" kern="0" dirty="0"/>
          </a:p>
        </p:txBody>
      </p:sp>
    </p:spTree>
    <p:extLst>
      <p:ext uri="{BB962C8B-B14F-4D97-AF65-F5344CB8AC3E}">
        <p14:creationId xmlns:p14="http://schemas.microsoft.com/office/powerpoint/2010/main" val="24015101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7B2FED1-3DDA-E15C-2EEF-A679AE63A3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4457" y="2507574"/>
            <a:ext cx="7772400" cy="4114800"/>
          </a:xfrm>
        </p:spPr>
        <p:txBody>
          <a:bodyPr/>
          <a:lstStyle/>
          <a:p>
            <a:pPr marL="0" indent="0">
              <a:buNone/>
            </a:pPr>
            <a:r>
              <a:rPr lang="it-IT" dirty="0"/>
              <a:t>Fine 15/04/2024</a:t>
            </a:r>
          </a:p>
        </p:txBody>
      </p:sp>
    </p:spTree>
    <p:extLst>
      <p:ext uri="{BB962C8B-B14F-4D97-AF65-F5344CB8AC3E}">
        <p14:creationId xmlns:p14="http://schemas.microsoft.com/office/powerpoint/2010/main" val="1634219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5BC0C3F-7569-962F-5271-CC0D4002F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B61F3B9-66AA-4AEA-0AB4-D8E8CD3831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9318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94C11FB-5F87-4D0E-905C-A38269F13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D53A732-E6F5-4E33-97A6-5C087BDC9D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90509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668338" y="147638"/>
            <a:ext cx="7850187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954" tIns="54478" rIns="108954" bIns="54478">
            <a:spAutoFit/>
          </a:bodyPr>
          <a:lstStyle/>
          <a:p>
            <a:pPr marL="1087438" lvl="2" algn="l" defTabSz="1087438">
              <a:spcBef>
                <a:spcPts val="575"/>
              </a:spcBef>
              <a:spcAft>
                <a:spcPts val="575"/>
              </a:spcAft>
            </a:pPr>
            <a:r>
              <a:rPr lang="it-IT" sz="2000" b="1">
                <a:solidFill>
                  <a:srgbClr val="FF3300"/>
                </a:solidFill>
                <a:latin typeface="Arial" charset="0"/>
              </a:rPr>
              <a:t> </a:t>
            </a:r>
            <a:endParaRPr lang="it-IT" sz="2000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2054" name="Rectangle 1015"/>
          <p:cNvSpPr>
            <a:spLocks noChangeArrowheads="1"/>
          </p:cNvSpPr>
          <p:nvPr/>
        </p:nvSpPr>
        <p:spPr bwMode="auto">
          <a:xfrm>
            <a:off x="209550" y="735013"/>
            <a:ext cx="8739188" cy="588622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92400" indent="-2692400" algn="l">
              <a:spcBef>
                <a:spcPct val="50000"/>
              </a:spcBef>
              <a:defRPr/>
            </a:pPr>
            <a:r>
              <a:rPr lang="it-IT" sz="1800" b="1" i="1" dirty="0">
                <a:latin typeface="Arial" charset="0"/>
              </a:rPr>
              <a:t>Classi di recettori</a:t>
            </a:r>
          </a:p>
          <a:p>
            <a:pPr algn="just">
              <a:spcBef>
                <a:spcPct val="25000"/>
              </a:spcBef>
              <a:defRPr/>
            </a:pPr>
            <a:r>
              <a:rPr lang="it-IT" sz="1800" dirty="0">
                <a:solidFill>
                  <a:srgbClr val="FF3300"/>
                </a:solidFill>
                <a:latin typeface="Arial" charset="0"/>
                <a:cs typeface="Arial" charset="0"/>
              </a:rPr>
              <a:t>•</a:t>
            </a:r>
            <a:r>
              <a:rPr lang="it-IT" sz="1800" dirty="0">
                <a:solidFill>
                  <a:srgbClr val="FF3300"/>
                </a:solidFill>
                <a:latin typeface="Arial" charset="0"/>
              </a:rPr>
              <a:t> </a:t>
            </a:r>
            <a:r>
              <a:rPr lang="it-IT" sz="1600" b="1" dirty="0">
                <a:solidFill>
                  <a:srgbClr val="FF3300"/>
                </a:solidFill>
                <a:latin typeface="Arial" charset="0"/>
              </a:rPr>
              <a:t>Chemiorecettori </a:t>
            </a:r>
            <a:r>
              <a:rPr lang="it-IT" sz="1600" b="1" dirty="0">
                <a:latin typeface="Arial" charset="0"/>
              </a:rPr>
              <a:t>         </a:t>
            </a:r>
            <a:r>
              <a:rPr lang="it-IT" sz="1600" dirty="0">
                <a:latin typeface="Arial" charset="0"/>
              </a:rPr>
              <a:t>percepiscono la presenza di nutrienti o tossine ed agiscono sul</a:t>
            </a:r>
          </a:p>
          <a:p>
            <a:pPr algn="just">
              <a:spcBef>
                <a:spcPts val="0"/>
              </a:spcBef>
              <a:defRPr/>
            </a:pPr>
            <a:r>
              <a:rPr lang="it-IT" sz="1600" b="1" dirty="0">
                <a:solidFill>
                  <a:srgbClr val="FF3300"/>
                </a:solidFill>
                <a:latin typeface="Arial" charset="0"/>
              </a:rPr>
              <a:t>   batterici                       </a:t>
            </a:r>
            <a:r>
              <a:rPr lang="it-IT" sz="1600" dirty="0">
                <a:latin typeface="Arial" charset="0"/>
              </a:rPr>
              <a:t>circuito molecolare che controlla i movimenti </a:t>
            </a:r>
            <a:r>
              <a:rPr lang="it-IT" sz="1600" dirty="0" err="1">
                <a:latin typeface="Arial" charset="0"/>
              </a:rPr>
              <a:t>flagellari</a:t>
            </a:r>
            <a:r>
              <a:rPr lang="it-IT" sz="1600" dirty="0">
                <a:latin typeface="Arial" charset="0"/>
              </a:rPr>
              <a:t>  </a:t>
            </a:r>
          </a:p>
          <a:p>
            <a:pPr marL="2692400" indent="-2692400" algn="just">
              <a:spcBef>
                <a:spcPts val="1200"/>
              </a:spcBef>
              <a:defRPr/>
            </a:pPr>
            <a:r>
              <a:rPr lang="it-IT" sz="1800" dirty="0">
                <a:solidFill>
                  <a:srgbClr val="FF3300"/>
                </a:solidFill>
              </a:rPr>
              <a:t>•</a:t>
            </a:r>
            <a:r>
              <a:rPr lang="it-IT" sz="1800" dirty="0"/>
              <a:t> </a:t>
            </a:r>
            <a:r>
              <a:rPr lang="it-IT" sz="1600" b="1" dirty="0">
                <a:solidFill>
                  <a:srgbClr val="FF3300"/>
                </a:solidFill>
                <a:latin typeface="Arial" charset="0"/>
              </a:rPr>
              <a:t>Recettori della luce</a:t>
            </a:r>
            <a:r>
              <a:rPr lang="it-IT" sz="1600" b="1" dirty="0">
                <a:latin typeface="Arial" charset="0"/>
              </a:rPr>
              <a:t>    </a:t>
            </a:r>
            <a:r>
              <a:rPr lang="it-IT" sz="1600" dirty="0">
                <a:latin typeface="Arial" charset="0"/>
              </a:rPr>
              <a:t>processano i </a:t>
            </a:r>
            <a:r>
              <a:rPr lang="it-IT" sz="1600" dirty="0">
                <a:solidFill>
                  <a:srgbClr val="0066FF"/>
                </a:solidFill>
                <a:latin typeface="Arial" charset="0"/>
              </a:rPr>
              <a:t>segnali visivi</a:t>
            </a:r>
            <a:r>
              <a:rPr lang="it-IT" sz="1600" dirty="0">
                <a:latin typeface="Arial" charset="0"/>
              </a:rPr>
              <a:t> a nella retina (rodopsina e retinale)</a:t>
            </a:r>
          </a:p>
          <a:p>
            <a:pPr algn="just">
              <a:spcBef>
                <a:spcPts val="1200"/>
              </a:spcBef>
              <a:defRPr/>
            </a:pPr>
            <a:r>
              <a:rPr lang="it-IT" sz="1800" dirty="0">
                <a:solidFill>
                  <a:srgbClr val="FF3300"/>
                </a:solidFill>
              </a:rPr>
              <a:t>•</a:t>
            </a:r>
            <a:r>
              <a:rPr lang="it-IT" sz="1800" dirty="0"/>
              <a:t> </a:t>
            </a:r>
            <a:r>
              <a:rPr lang="it-IT" sz="1600" b="1" dirty="0">
                <a:solidFill>
                  <a:srgbClr val="FF3300"/>
                </a:solidFill>
                <a:latin typeface="Arial" charset="0"/>
              </a:rPr>
              <a:t>Recettori dell’udito :   </a:t>
            </a:r>
            <a:r>
              <a:rPr lang="it-IT" sz="1600" dirty="0">
                <a:latin typeface="Arial" charset="0"/>
              </a:rPr>
              <a:t>processano i </a:t>
            </a:r>
            <a:r>
              <a:rPr lang="it-IT" sz="1600" dirty="0">
                <a:solidFill>
                  <a:srgbClr val="0066FF"/>
                </a:solidFill>
                <a:latin typeface="Arial" charset="0"/>
              </a:rPr>
              <a:t>segnali uditivi</a:t>
            </a:r>
            <a:r>
              <a:rPr lang="it-IT" sz="1600" dirty="0">
                <a:latin typeface="Arial" charset="0"/>
              </a:rPr>
              <a:t> nelle cellule </a:t>
            </a:r>
            <a:r>
              <a:rPr lang="it-IT" sz="1600" dirty="0" err="1">
                <a:latin typeface="Arial" charset="0"/>
              </a:rPr>
              <a:t>ciliate</a:t>
            </a:r>
            <a:endParaRPr lang="it-IT" sz="1600" dirty="0">
              <a:latin typeface="Arial" charset="0"/>
            </a:endParaRPr>
          </a:p>
          <a:p>
            <a:pPr algn="just">
              <a:spcBef>
                <a:spcPts val="0"/>
              </a:spcBef>
              <a:defRPr/>
            </a:pPr>
            <a:r>
              <a:rPr lang="it-IT" sz="1600" dirty="0">
                <a:latin typeface="Arial" charset="0"/>
              </a:rPr>
              <a:t>                                        </a:t>
            </a:r>
            <a:r>
              <a:rPr lang="it-IT" sz="1400" i="1" dirty="0">
                <a:solidFill>
                  <a:srgbClr val="0066FF"/>
                </a:solidFill>
                <a:latin typeface="Arial" charset="0"/>
              </a:rPr>
              <a:t>vibrazioni dell’aria </a:t>
            </a:r>
            <a:r>
              <a:rPr lang="it-IT" sz="1400" i="1" dirty="0">
                <a:solidFill>
                  <a:srgbClr val="0066FF"/>
                </a:solidFill>
                <a:latin typeface="Arial" charset="0"/>
                <a:sym typeface="Wingdings" pitchFamily="2" charset="2"/>
              </a:rPr>
              <a:t> oscillazioni timpano  oscillazioni del fluido nell’orecchio  </a:t>
            </a:r>
          </a:p>
          <a:p>
            <a:pPr algn="just">
              <a:spcBef>
                <a:spcPts val="0"/>
              </a:spcBef>
              <a:defRPr/>
            </a:pPr>
            <a:r>
              <a:rPr lang="it-IT" sz="1400" i="1" dirty="0">
                <a:solidFill>
                  <a:srgbClr val="0066FF"/>
                </a:solidFill>
                <a:latin typeface="Arial" charset="0"/>
                <a:sym typeface="Wingdings" pitchFamily="2" charset="2"/>
              </a:rPr>
              <a:t>                                               interno  oscillazioni di </a:t>
            </a:r>
            <a:r>
              <a:rPr lang="it-IT" sz="1400" i="1" dirty="0" err="1">
                <a:solidFill>
                  <a:srgbClr val="0066FF"/>
                </a:solidFill>
                <a:latin typeface="Arial" charset="0"/>
                <a:sym typeface="Wingdings" pitchFamily="2" charset="2"/>
              </a:rPr>
              <a:t>stereocilia</a:t>
            </a:r>
            <a:r>
              <a:rPr lang="it-IT" sz="1400" i="1" dirty="0">
                <a:solidFill>
                  <a:srgbClr val="0066FF"/>
                </a:solidFill>
                <a:latin typeface="Arial" charset="0"/>
                <a:sym typeface="Wingdings" pitchFamily="2" charset="2"/>
              </a:rPr>
              <a:t> sulle cellule </a:t>
            </a:r>
            <a:r>
              <a:rPr lang="it-IT" sz="1400" i="1" dirty="0" err="1">
                <a:solidFill>
                  <a:srgbClr val="0066FF"/>
                </a:solidFill>
                <a:latin typeface="Arial" charset="0"/>
                <a:sym typeface="Wingdings" pitchFamily="2" charset="2"/>
              </a:rPr>
              <a:t>ciliate</a:t>
            </a:r>
            <a:r>
              <a:rPr lang="it-IT" sz="1400" i="1" dirty="0">
                <a:solidFill>
                  <a:srgbClr val="0066FF"/>
                </a:solidFill>
                <a:latin typeface="Arial" charset="0"/>
                <a:sym typeface="Wingdings" pitchFamily="2" charset="2"/>
              </a:rPr>
              <a:t>  polarizzazione /  </a:t>
            </a:r>
          </a:p>
          <a:p>
            <a:pPr algn="just">
              <a:spcBef>
                <a:spcPts val="0"/>
              </a:spcBef>
              <a:defRPr/>
            </a:pPr>
            <a:r>
              <a:rPr lang="it-IT" sz="1400" i="1" dirty="0">
                <a:solidFill>
                  <a:srgbClr val="0066FF"/>
                </a:solidFill>
                <a:latin typeface="Arial" charset="0"/>
                <a:sym typeface="Wingdings" pitchFamily="2" charset="2"/>
              </a:rPr>
              <a:t>                                               depolarizzazione delle cellule</a:t>
            </a:r>
            <a:r>
              <a:rPr lang="it-IT" sz="1600" dirty="0">
                <a:latin typeface="Arial" charset="0"/>
              </a:rPr>
              <a:t>.</a:t>
            </a:r>
          </a:p>
          <a:p>
            <a:pPr algn="just">
              <a:spcBef>
                <a:spcPts val="1200"/>
              </a:spcBef>
              <a:defRPr/>
            </a:pPr>
            <a:r>
              <a:rPr lang="it-IT" sz="1800" dirty="0">
                <a:solidFill>
                  <a:srgbClr val="FF3300"/>
                </a:solidFill>
              </a:rPr>
              <a:t>• </a:t>
            </a:r>
            <a:r>
              <a:rPr lang="it-IT" sz="1600" b="1" dirty="0">
                <a:solidFill>
                  <a:srgbClr val="FF3300"/>
                </a:solidFill>
                <a:latin typeface="Arial" charset="0"/>
              </a:rPr>
              <a:t>Recettori a 7 eliche      </a:t>
            </a:r>
            <a:r>
              <a:rPr lang="it-IT" sz="1600" dirty="0">
                <a:latin typeface="Arial" charset="0"/>
              </a:rPr>
              <a:t>ricevono e trasmettono segnali chimici portati da</a:t>
            </a:r>
            <a:r>
              <a:rPr lang="it-IT" sz="1600" b="1" dirty="0">
                <a:solidFill>
                  <a:srgbClr val="FF3300"/>
                </a:solidFill>
                <a:latin typeface="Arial" charset="0"/>
              </a:rPr>
              <a:t> </a:t>
            </a:r>
            <a:r>
              <a:rPr lang="it-IT" sz="1600" dirty="0">
                <a:latin typeface="Arial" charset="0"/>
              </a:rPr>
              <a:t>ormoni </a:t>
            </a:r>
            <a:r>
              <a:rPr lang="it-IT" sz="1600" b="1" dirty="0">
                <a:solidFill>
                  <a:srgbClr val="FF3300"/>
                </a:solidFill>
                <a:latin typeface="Arial" charset="0"/>
              </a:rPr>
              <a:t> </a:t>
            </a:r>
            <a:r>
              <a:rPr lang="it-IT" sz="1600" dirty="0">
                <a:latin typeface="Arial" charset="0"/>
              </a:rPr>
              <a:t>(primi      </a:t>
            </a:r>
          </a:p>
          <a:p>
            <a:pPr algn="just">
              <a:spcBef>
                <a:spcPts val="0"/>
              </a:spcBef>
              <a:defRPr/>
            </a:pPr>
            <a:r>
              <a:rPr lang="it-IT" sz="1600" b="1" dirty="0">
                <a:solidFill>
                  <a:srgbClr val="FF3300"/>
                </a:solidFill>
                <a:latin typeface="Arial" charset="0"/>
              </a:rPr>
              <a:t>   transmembrana           </a:t>
            </a:r>
            <a:r>
              <a:rPr lang="it-IT" sz="1600" dirty="0">
                <a:latin typeface="Arial" charset="0"/>
              </a:rPr>
              <a:t>messaggeri). La loro azione è mediata da </a:t>
            </a:r>
            <a:r>
              <a:rPr lang="it-IT" sz="1600" dirty="0">
                <a:solidFill>
                  <a:srgbClr val="FF3300"/>
                </a:solidFill>
                <a:latin typeface="Arial" charset="0"/>
              </a:rPr>
              <a:t>Proteine G</a:t>
            </a:r>
            <a:r>
              <a:rPr lang="it-IT" sz="1600" dirty="0">
                <a:latin typeface="Arial" charset="0"/>
              </a:rPr>
              <a:t> ancorate  sul</a:t>
            </a:r>
          </a:p>
          <a:p>
            <a:pPr algn="just">
              <a:spcBef>
                <a:spcPts val="0"/>
              </a:spcBef>
              <a:defRPr/>
            </a:pPr>
            <a:r>
              <a:rPr lang="it-IT" sz="1600" dirty="0">
                <a:latin typeface="Arial" charset="0"/>
              </a:rPr>
              <a:t>                                         lato interno della membrana, che vanno ad attivare </a:t>
            </a:r>
            <a:r>
              <a:rPr lang="it-IT" sz="1600" dirty="0" err="1">
                <a:latin typeface="Arial" charset="0"/>
              </a:rPr>
              <a:t>ciclasi</a:t>
            </a:r>
            <a:r>
              <a:rPr lang="it-IT" sz="1600" dirty="0">
                <a:latin typeface="Arial" charset="0"/>
              </a:rPr>
              <a:t> o lipasi</a:t>
            </a:r>
          </a:p>
          <a:p>
            <a:pPr algn="just">
              <a:spcBef>
                <a:spcPts val="1200"/>
              </a:spcBef>
              <a:defRPr/>
            </a:pPr>
            <a:r>
              <a:rPr lang="it-IT" sz="1800" dirty="0">
                <a:solidFill>
                  <a:srgbClr val="FF3300"/>
                </a:solidFill>
              </a:rPr>
              <a:t>•</a:t>
            </a:r>
            <a:r>
              <a:rPr lang="it-IT" sz="1800" dirty="0"/>
              <a:t> </a:t>
            </a:r>
            <a:r>
              <a:rPr lang="it-IT" sz="1600" b="1" dirty="0">
                <a:solidFill>
                  <a:srgbClr val="FF3300"/>
                </a:solidFill>
                <a:latin typeface="Arial" charset="0"/>
              </a:rPr>
              <a:t>Recettori a singolo       </a:t>
            </a:r>
            <a:r>
              <a:rPr lang="it-IT" sz="1600" dirty="0">
                <a:latin typeface="Arial" charset="0"/>
              </a:rPr>
              <a:t>i primi messaggeri che legano al domino extracellulare di questi </a:t>
            </a:r>
          </a:p>
          <a:p>
            <a:pPr algn="just">
              <a:spcBef>
                <a:spcPts val="0"/>
              </a:spcBef>
              <a:defRPr/>
            </a:pPr>
            <a:r>
              <a:rPr lang="it-IT" sz="1600" b="1" dirty="0">
                <a:solidFill>
                  <a:srgbClr val="FF3300"/>
                </a:solidFill>
                <a:latin typeface="Arial" charset="0"/>
              </a:rPr>
              <a:t>  segmento  TM                     </a:t>
            </a:r>
            <a:r>
              <a:rPr lang="it-IT" sz="1600" dirty="0">
                <a:latin typeface="Arial" charset="0"/>
              </a:rPr>
              <a:t>recettori attivano un  dominio intracellulare con attività di </a:t>
            </a:r>
            <a:r>
              <a:rPr lang="it-IT" sz="1600" dirty="0">
                <a:solidFill>
                  <a:srgbClr val="FF0000"/>
                </a:solidFill>
                <a:latin typeface="Arial" charset="0"/>
              </a:rPr>
              <a:t>tirosina </a:t>
            </a:r>
          </a:p>
          <a:p>
            <a:pPr algn="just">
              <a:spcBef>
                <a:spcPts val="0"/>
              </a:spcBef>
              <a:defRPr/>
            </a:pPr>
            <a:r>
              <a:rPr lang="it-IT" sz="1600" dirty="0">
                <a:solidFill>
                  <a:srgbClr val="FF0000"/>
                </a:solidFill>
                <a:latin typeface="Arial" charset="0"/>
              </a:rPr>
              <a:t>                                         chinasi</a:t>
            </a:r>
            <a:r>
              <a:rPr lang="it-IT" sz="1600" dirty="0">
                <a:latin typeface="Arial" charset="0"/>
              </a:rPr>
              <a:t>  </a:t>
            </a:r>
            <a:r>
              <a:rPr lang="it-IT" sz="1600" i="1" dirty="0">
                <a:latin typeface="Arial" charset="0"/>
              </a:rPr>
              <a:t>(fosforilano residui di </a:t>
            </a:r>
            <a:r>
              <a:rPr lang="it-IT" sz="1600" i="1" dirty="0" err="1">
                <a:latin typeface="Arial" charset="0"/>
              </a:rPr>
              <a:t>Tyr</a:t>
            </a:r>
            <a:r>
              <a:rPr lang="it-IT" sz="1600" dirty="0">
                <a:latin typeface="Arial" charset="0"/>
              </a:rPr>
              <a:t>) oppure di </a:t>
            </a:r>
            <a:r>
              <a:rPr lang="it-IT" sz="1600" dirty="0" err="1">
                <a:solidFill>
                  <a:srgbClr val="FF0000"/>
                </a:solidFill>
                <a:latin typeface="Arial" charset="0"/>
              </a:rPr>
              <a:t>guanilato</a:t>
            </a:r>
            <a:r>
              <a:rPr lang="it-IT" sz="16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it-IT" sz="1600" dirty="0" err="1">
                <a:solidFill>
                  <a:srgbClr val="FF0000"/>
                </a:solidFill>
                <a:latin typeface="Arial" charset="0"/>
              </a:rPr>
              <a:t>ciclasi</a:t>
            </a:r>
            <a:r>
              <a:rPr lang="it-IT" sz="1600" dirty="0">
                <a:latin typeface="Arial" charset="0"/>
              </a:rPr>
              <a:t>.</a:t>
            </a:r>
          </a:p>
          <a:p>
            <a:pPr algn="just">
              <a:spcBef>
                <a:spcPts val="1200"/>
              </a:spcBef>
              <a:defRPr/>
            </a:pPr>
            <a:r>
              <a:rPr lang="it-IT" sz="1800" dirty="0">
                <a:solidFill>
                  <a:srgbClr val="FF3300"/>
                </a:solidFill>
              </a:rPr>
              <a:t>•</a:t>
            </a:r>
            <a:r>
              <a:rPr lang="it-IT" sz="1800" dirty="0"/>
              <a:t> </a:t>
            </a:r>
            <a:r>
              <a:rPr lang="it-IT" sz="1600" b="1" dirty="0">
                <a:solidFill>
                  <a:srgbClr val="FF3300"/>
                </a:solidFill>
                <a:latin typeface="Arial" charset="0"/>
              </a:rPr>
              <a:t>Recettori nucleari        </a:t>
            </a:r>
            <a:r>
              <a:rPr lang="it-IT" sz="1600" dirty="0">
                <a:latin typeface="Arial" charset="0"/>
              </a:rPr>
              <a:t>legano steroidi e regolano l’espressione genica</a:t>
            </a:r>
          </a:p>
          <a:p>
            <a:pPr marL="2692400" indent="-2692400" algn="just">
              <a:spcBef>
                <a:spcPts val="1200"/>
              </a:spcBef>
              <a:defRPr/>
            </a:pPr>
            <a:r>
              <a:rPr lang="it-IT" sz="1200" b="1" dirty="0">
                <a:solidFill>
                  <a:srgbClr val="FF3300"/>
                </a:solidFill>
                <a:latin typeface="Arial" charset="0"/>
                <a:sym typeface="Symbol" pitchFamily="18" charset="2"/>
              </a:rPr>
              <a:t></a:t>
            </a:r>
            <a:r>
              <a:rPr lang="it-IT" sz="1600" b="1" dirty="0">
                <a:solidFill>
                  <a:srgbClr val="FF3300"/>
                </a:solidFill>
                <a:latin typeface="Arial" charset="0"/>
                <a:sym typeface="Symbol" pitchFamily="18" charset="2"/>
              </a:rPr>
              <a:t>  </a:t>
            </a:r>
            <a:r>
              <a:rPr lang="it-IT" sz="1600" b="1" dirty="0">
                <a:solidFill>
                  <a:srgbClr val="FF3300"/>
                </a:solidFill>
                <a:latin typeface="Arial" charset="0"/>
              </a:rPr>
              <a:t>Canali ionici</a:t>
            </a:r>
            <a:r>
              <a:rPr lang="it-IT" sz="1600" b="1" dirty="0">
                <a:latin typeface="Arial" charset="0"/>
              </a:rPr>
              <a:t>                 </a:t>
            </a:r>
            <a:r>
              <a:rPr lang="it-IT" sz="1600" dirty="0">
                <a:latin typeface="Arial" charset="0"/>
              </a:rPr>
              <a:t>(</a:t>
            </a:r>
            <a:r>
              <a:rPr lang="it-IT" sz="1600" dirty="0" err="1">
                <a:latin typeface="Arial" charset="0"/>
              </a:rPr>
              <a:t>lez</a:t>
            </a:r>
            <a:r>
              <a:rPr lang="it-IT" sz="1600" dirty="0">
                <a:latin typeface="Arial" charset="0"/>
              </a:rPr>
              <a:t>. precedente)</a:t>
            </a:r>
          </a:p>
          <a:p>
            <a:pPr marL="2692400" indent="-2692400" algn="just">
              <a:spcBef>
                <a:spcPts val="1200"/>
              </a:spcBef>
              <a:defRPr/>
            </a:pPr>
            <a:r>
              <a:rPr lang="it-IT" sz="1800" dirty="0">
                <a:solidFill>
                  <a:srgbClr val="FF3300"/>
                </a:solidFill>
              </a:rPr>
              <a:t>•</a:t>
            </a:r>
            <a:r>
              <a:rPr lang="it-IT" sz="1800" dirty="0"/>
              <a:t> </a:t>
            </a:r>
            <a:r>
              <a:rPr lang="it-IT" sz="1600" b="1" dirty="0">
                <a:solidFill>
                  <a:srgbClr val="FF3300"/>
                </a:solidFill>
                <a:latin typeface="Arial" charset="0"/>
              </a:rPr>
              <a:t>Recettori di adesione  </a:t>
            </a:r>
            <a:r>
              <a:rPr lang="it-IT" sz="1600" dirty="0">
                <a:latin typeface="Arial" charset="0"/>
              </a:rPr>
              <a:t>interagiscono con la matrice extracellulare – integrazione dell’attività cellulare nei tessuti</a:t>
            </a:r>
          </a:p>
        </p:txBody>
      </p:sp>
      <p:sp>
        <p:nvSpPr>
          <p:cNvPr id="3064" name="Rectangle 1016"/>
          <p:cNvSpPr>
            <a:spLocks noChangeArrowheads="1"/>
          </p:cNvSpPr>
          <p:nvPr/>
        </p:nvSpPr>
        <p:spPr bwMode="auto">
          <a:xfrm>
            <a:off x="185738" y="160338"/>
            <a:ext cx="8788400" cy="314325"/>
          </a:xfrm>
          <a:prstGeom prst="rect">
            <a:avLst/>
          </a:prstGeom>
          <a:solidFill>
            <a:schemeClr val="bg1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358775" lvl="2" algn="l" defTabSz="1087438">
              <a:spcBef>
                <a:spcPts val="575"/>
              </a:spcBef>
              <a:spcAft>
                <a:spcPts val="575"/>
              </a:spcAft>
              <a:defRPr/>
            </a:pPr>
            <a:r>
              <a:rPr lang="it-IT" sz="1800" b="1">
                <a:solidFill>
                  <a:schemeClr val="accent2"/>
                </a:solidFill>
                <a:latin typeface="Arial" pitchFamily="34" charset="0"/>
              </a:rPr>
              <a:t> </a:t>
            </a:r>
            <a:r>
              <a:rPr lang="it-IT" sz="20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Recettori di membrana e primi messaggeri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 bwMode="auto">
          <a:xfrm>
            <a:off x="6858000" y="6374399"/>
            <a:ext cx="750887" cy="31844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7028" name="Picture 88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3" y="3836988"/>
            <a:ext cx="1622425" cy="204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uppo 631"/>
          <p:cNvGrpSpPr>
            <a:grpSpLocks/>
          </p:cNvGrpSpPr>
          <p:nvPr/>
        </p:nvGrpSpPr>
        <p:grpSpPr bwMode="auto">
          <a:xfrm>
            <a:off x="6816725" y="6138863"/>
            <a:ext cx="1520825" cy="547687"/>
            <a:chOff x="6797675" y="6310313"/>
            <a:chExt cx="1520825" cy="547687"/>
          </a:xfrm>
        </p:grpSpPr>
        <p:grpSp>
          <p:nvGrpSpPr>
            <p:cNvPr id="6742" name="Gruppo 627"/>
            <p:cNvGrpSpPr>
              <a:grpSpLocks/>
            </p:cNvGrpSpPr>
            <p:nvPr/>
          </p:nvGrpSpPr>
          <p:grpSpPr bwMode="auto">
            <a:xfrm>
              <a:off x="6943725" y="6553200"/>
              <a:ext cx="1374775" cy="304800"/>
              <a:chOff x="6943725" y="6553200"/>
              <a:chExt cx="1374775" cy="304800"/>
            </a:xfrm>
          </p:grpSpPr>
          <p:sp>
            <p:nvSpPr>
              <p:cNvPr id="6745" name="Rectangle 855"/>
              <p:cNvSpPr>
                <a:spLocks noChangeArrowheads="1"/>
              </p:cNvSpPr>
              <p:nvPr/>
            </p:nvSpPr>
            <p:spPr bwMode="auto">
              <a:xfrm>
                <a:off x="7575550" y="6553200"/>
                <a:ext cx="742950" cy="304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l"/>
                <a:r>
                  <a:rPr lang="it-IT" sz="1400" b="1">
                    <a:solidFill>
                      <a:srgbClr val="000000"/>
                    </a:solidFill>
                    <a:latin typeface="Arial" charset="0"/>
                  </a:rPr>
                  <a:t>PKA</a:t>
                </a:r>
                <a:r>
                  <a:rPr lang="it-IT" sz="1800" b="1" baseline="30000">
                    <a:solidFill>
                      <a:srgbClr val="000000"/>
                    </a:solidFill>
                    <a:latin typeface="Arial" charset="0"/>
                  </a:rPr>
                  <a:t>i</a:t>
                </a:r>
              </a:p>
            </p:txBody>
          </p:sp>
          <p:sp>
            <p:nvSpPr>
              <p:cNvPr id="6746" name="Rectangle 856"/>
              <p:cNvSpPr>
                <a:spLocks noChangeArrowheads="1"/>
              </p:cNvSpPr>
              <p:nvPr/>
            </p:nvSpPr>
            <p:spPr bwMode="auto">
              <a:xfrm>
                <a:off x="6943725" y="6553200"/>
                <a:ext cx="742950" cy="304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l"/>
                <a:r>
                  <a:rPr lang="it-IT" sz="1400" b="1" dirty="0" err="1">
                    <a:solidFill>
                      <a:srgbClr val="000000"/>
                    </a:solidFill>
                    <a:latin typeface="Arial" charset="0"/>
                  </a:rPr>
                  <a:t>PKA</a:t>
                </a:r>
                <a:r>
                  <a:rPr lang="it-IT" sz="1800" b="1" baseline="30000" dirty="0" err="1">
                    <a:solidFill>
                      <a:srgbClr val="000000"/>
                    </a:solidFill>
                    <a:latin typeface="Arial" charset="0"/>
                  </a:rPr>
                  <a:t>a</a:t>
                </a:r>
                <a:endParaRPr lang="it-IT" sz="1800" b="1" baseline="3000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sp>
          <p:nvSpPr>
            <p:cNvPr id="6743" name="Line 854"/>
            <p:cNvSpPr>
              <a:spLocks noChangeShapeType="1"/>
            </p:cNvSpPr>
            <p:nvPr/>
          </p:nvSpPr>
          <p:spPr bwMode="auto">
            <a:xfrm>
              <a:off x="6797675" y="6310313"/>
              <a:ext cx="441325" cy="16192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744" name="AutoShape 857"/>
            <p:cNvSpPr>
              <a:spLocks noChangeArrowheads="1"/>
            </p:cNvSpPr>
            <p:nvPr/>
          </p:nvSpPr>
          <p:spPr bwMode="auto">
            <a:xfrm flipH="1">
              <a:off x="7240588" y="6440488"/>
              <a:ext cx="601663" cy="128587"/>
            </a:xfrm>
            <a:prstGeom prst="curvedDownArrow">
              <a:avLst>
                <a:gd name="adj1" fmla="val 93581"/>
                <a:gd name="adj2" fmla="val 187161"/>
                <a:gd name="adj3" fmla="val 49384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4699" name="Rectangle 340"/>
          <p:cNvSpPr>
            <a:spLocks noChangeArrowheads="1"/>
          </p:cNvSpPr>
          <p:nvPr/>
        </p:nvSpPr>
        <p:spPr bwMode="auto">
          <a:xfrm>
            <a:off x="3400425" y="5545138"/>
            <a:ext cx="33020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it-IT" sz="1200" b="1">
                <a:solidFill>
                  <a:srgbClr val="000000"/>
                </a:solidFill>
                <a:latin typeface="Arial" charset="0"/>
              </a:rPr>
              <a:t>GDP</a:t>
            </a:r>
            <a:endParaRPr lang="it-IT" sz="1200"/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185738" y="138113"/>
            <a:ext cx="8788400" cy="3143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358775" lvl="2" algn="l" defTabSz="1087438">
              <a:spcBef>
                <a:spcPts val="575"/>
              </a:spcBef>
              <a:spcAft>
                <a:spcPts val="575"/>
              </a:spcAft>
              <a:defRPr/>
            </a:pPr>
            <a:r>
              <a:rPr lang="it-IT" sz="20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Recettori a 7 eliche transmembrana associati a proteine G   (GP-CR)</a:t>
            </a:r>
          </a:p>
        </p:txBody>
      </p:sp>
      <p:sp>
        <p:nvSpPr>
          <p:cNvPr id="6150" name="Rectangle 47"/>
          <p:cNvSpPr>
            <a:spLocks noChangeArrowheads="1"/>
          </p:cNvSpPr>
          <p:nvPr/>
        </p:nvSpPr>
        <p:spPr bwMode="auto">
          <a:xfrm>
            <a:off x="120650" y="458788"/>
            <a:ext cx="8651727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buFontTx/>
              <a:buChar char="•"/>
            </a:pPr>
            <a:r>
              <a:rPr lang="it-IT" sz="1800" b="1" dirty="0">
                <a:solidFill>
                  <a:srgbClr val="FF3300"/>
                </a:solidFill>
                <a:latin typeface="Arial" charset="0"/>
              </a:rPr>
              <a:t>  </a:t>
            </a:r>
            <a:r>
              <a:rPr lang="it-IT" sz="1600" dirty="0">
                <a:latin typeface="Arial" charset="0"/>
              </a:rPr>
              <a:t>Rispondono a vari ormoni, quali la calcitonina, l’adrenalina, il glucagone, e la vasopressina </a:t>
            </a:r>
          </a:p>
          <a:p>
            <a:pPr algn="l"/>
            <a:r>
              <a:rPr lang="it-IT" sz="1600" dirty="0">
                <a:latin typeface="Arial" charset="0"/>
              </a:rPr>
              <a:t>    </a:t>
            </a:r>
            <a:r>
              <a:rPr lang="it-IT" sz="1600" dirty="0" err="1">
                <a:latin typeface="Arial" charset="0"/>
              </a:rPr>
              <a:t>innes</a:t>
            </a:r>
            <a:r>
              <a:rPr lang="it-IT" sz="1600" dirty="0">
                <a:latin typeface="Arial" charset="0"/>
              </a:rPr>
              <a:t> </a:t>
            </a:r>
            <a:r>
              <a:rPr lang="it-IT" sz="1600" dirty="0" err="1">
                <a:latin typeface="Arial" charset="0"/>
              </a:rPr>
              <a:t>ando</a:t>
            </a:r>
            <a:r>
              <a:rPr lang="it-IT" sz="1600" dirty="0">
                <a:latin typeface="Arial" charset="0"/>
              </a:rPr>
              <a:t> CASCATA DEL </a:t>
            </a:r>
            <a:r>
              <a:rPr lang="it-IT" sz="1600" dirty="0" err="1">
                <a:latin typeface="Arial" charset="0"/>
              </a:rPr>
              <a:t>cAMP</a:t>
            </a:r>
            <a:endParaRPr lang="it-IT" sz="1600" dirty="0">
              <a:latin typeface="Arial" charset="0"/>
            </a:endParaRPr>
          </a:p>
        </p:txBody>
      </p:sp>
      <p:sp>
        <p:nvSpPr>
          <p:cNvPr id="6151" name="Rectangle 566"/>
          <p:cNvSpPr>
            <a:spLocks noChangeArrowheads="1"/>
          </p:cNvSpPr>
          <p:nvPr/>
        </p:nvSpPr>
        <p:spPr bwMode="auto">
          <a:xfrm>
            <a:off x="4873625" y="2428875"/>
            <a:ext cx="920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it-IT" sz="1000" b="1">
                <a:solidFill>
                  <a:srgbClr val="000000"/>
                </a:solidFill>
                <a:latin typeface="Arial" charset="0"/>
              </a:rPr>
              <a:t>C</a:t>
            </a:r>
            <a:endParaRPr lang="it-IT" sz="1000" b="1"/>
          </a:p>
        </p:txBody>
      </p:sp>
      <p:sp>
        <p:nvSpPr>
          <p:cNvPr id="6152" name="Rectangle 567"/>
          <p:cNvSpPr>
            <a:spLocks noChangeArrowheads="1"/>
          </p:cNvSpPr>
          <p:nvPr/>
        </p:nvSpPr>
        <p:spPr bwMode="auto">
          <a:xfrm>
            <a:off x="5092700" y="2428875"/>
            <a:ext cx="920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it-IT" sz="1000" b="1">
                <a:solidFill>
                  <a:srgbClr val="000000"/>
                </a:solidFill>
                <a:latin typeface="Arial" charset="0"/>
              </a:rPr>
              <a:t>C</a:t>
            </a:r>
            <a:endParaRPr lang="it-IT" sz="1000" b="1"/>
          </a:p>
        </p:txBody>
      </p:sp>
      <p:sp>
        <p:nvSpPr>
          <p:cNvPr id="6153" name="Rectangle 568"/>
          <p:cNvSpPr>
            <a:spLocks noChangeArrowheads="1"/>
          </p:cNvSpPr>
          <p:nvPr/>
        </p:nvSpPr>
        <p:spPr bwMode="auto">
          <a:xfrm>
            <a:off x="5187950" y="2428875"/>
            <a:ext cx="920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it-IT" sz="1000" b="1">
                <a:solidFill>
                  <a:srgbClr val="000000"/>
                </a:solidFill>
                <a:latin typeface="Arial" charset="0"/>
              </a:rPr>
              <a:t>H</a:t>
            </a:r>
            <a:endParaRPr lang="it-IT" sz="1000" b="1"/>
          </a:p>
        </p:txBody>
      </p:sp>
      <p:sp>
        <p:nvSpPr>
          <p:cNvPr id="6154" name="Rectangle 569"/>
          <p:cNvSpPr>
            <a:spLocks noChangeArrowheads="1"/>
          </p:cNvSpPr>
          <p:nvPr/>
        </p:nvSpPr>
        <p:spPr bwMode="auto">
          <a:xfrm>
            <a:off x="5270500" y="2481263"/>
            <a:ext cx="698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it-IT" sz="1000" b="1">
                <a:solidFill>
                  <a:srgbClr val="000000"/>
                </a:solidFill>
                <a:latin typeface="Arial" charset="0"/>
              </a:rPr>
              <a:t>2</a:t>
            </a:r>
            <a:endParaRPr lang="it-IT" sz="1000" b="1"/>
          </a:p>
        </p:txBody>
      </p:sp>
      <p:sp>
        <p:nvSpPr>
          <p:cNvPr id="6155" name="Rectangle 570"/>
          <p:cNvSpPr>
            <a:spLocks noChangeArrowheads="1"/>
          </p:cNvSpPr>
          <p:nvPr/>
        </p:nvSpPr>
        <p:spPr bwMode="auto">
          <a:xfrm>
            <a:off x="5476875" y="2428875"/>
            <a:ext cx="920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it-IT" sz="1000" b="1">
                <a:solidFill>
                  <a:srgbClr val="000000"/>
                </a:solidFill>
                <a:latin typeface="Arial" charset="0"/>
              </a:rPr>
              <a:t>N</a:t>
            </a:r>
            <a:endParaRPr lang="it-IT" sz="1000" b="1"/>
          </a:p>
        </p:txBody>
      </p:sp>
      <p:sp>
        <p:nvSpPr>
          <p:cNvPr id="6156" name="Rectangle 571"/>
          <p:cNvSpPr>
            <a:spLocks noChangeArrowheads="1"/>
          </p:cNvSpPr>
          <p:nvPr/>
        </p:nvSpPr>
        <p:spPr bwMode="auto">
          <a:xfrm>
            <a:off x="5561013" y="2428875"/>
            <a:ext cx="920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it-IT" sz="1000" b="1">
                <a:solidFill>
                  <a:srgbClr val="000000"/>
                </a:solidFill>
                <a:latin typeface="Arial" charset="0"/>
              </a:rPr>
              <a:t>H</a:t>
            </a:r>
            <a:endParaRPr lang="it-IT" sz="1000" b="1"/>
          </a:p>
        </p:txBody>
      </p:sp>
      <p:sp>
        <p:nvSpPr>
          <p:cNvPr id="6157" name="Rectangle 572"/>
          <p:cNvSpPr>
            <a:spLocks noChangeArrowheads="1"/>
          </p:cNvSpPr>
          <p:nvPr/>
        </p:nvSpPr>
        <p:spPr bwMode="auto">
          <a:xfrm>
            <a:off x="5646738" y="2481263"/>
            <a:ext cx="698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it-IT" sz="1000" b="1">
                <a:solidFill>
                  <a:srgbClr val="000000"/>
                </a:solidFill>
                <a:latin typeface="Arial" charset="0"/>
              </a:rPr>
              <a:t>2</a:t>
            </a:r>
            <a:endParaRPr lang="it-IT" sz="1000" b="1"/>
          </a:p>
        </p:txBody>
      </p:sp>
      <p:sp>
        <p:nvSpPr>
          <p:cNvPr id="6158" name="Rectangle 573"/>
          <p:cNvSpPr>
            <a:spLocks noChangeArrowheads="1"/>
          </p:cNvSpPr>
          <p:nvPr/>
        </p:nvSpPr>
        <p:spPr bwMode="auto">
          <a:xfrm>
            <a:off x="5781675" y="2428875"/>
            <a:ext cx="920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it-IT" sz="1000" b="1">
                <a:solidFill>
                  <a:srgbClr val="000000"/>
                </a:solidFill>
                <a:latin typeface="Arial" charset="0"/>
              </a:rPr>
              <a:t>C</a:t>
            </a:r>
            <a:endParaRPr lang="it-IT" sz="1000" b="1"/>
          </a:p>
        </p:txBody>
      </p:sp>
      <p:sp>
        <p:nvSpPr>
          <p:cNvPr id="6159" name="Rectangle 574"/>
          <p:cNvSpPr>
            <a:spLocks noChangeArrowheads="1"/>
          </p:cNvSpPr>
          <p:nvPr/>
        </p:nvSpPr>
        <p:spPr bwMode="auto">
          <a:xfrm>
            <a:off x="5870575" y="2428875"/>
            <a:ext cx="920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it-IT" sz="1000" b="1">
                <a:solidFill>
                  <a:srgbClr val="000000"/>
                </a:solidFill>
                <a:latin typeface="Arial" charset="0"/>
              </a:rPr>
              <a:t>H</a:t>
            </a:r>
            <a:endParaRPr lang="it-IT" sz="1000" b="1"/>
          </a:p>
        </p:txBody>
      </p:sp>
      <p:sp>
        <p:nvSpPr>
          <p:cNvPr id="6160" name="Rectangle 575"/>
          <p:cNvSpPr>
            <a:spLocks noChangeArrowheads="1"/>
          </p:cNvSpPr>
          <p:nvPr/>
        </p:nvSpPr>
        <p:spPr bwMode="auto">
          <a:xfrm>
            <a:off x="5961063" y="2481263"/>
            <a:ext cx="698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it-IT" sz="1000" b="1">
                <a:solidFill>
                  <a:srgbClr val="000000"/>
                </a:solidFill>
                <a:latin typeface="Arial" charset="0"/>
              </a:rPr>
              <a:t>3</a:t>
            </a:r>
            <a:endParaRPr lang="it-IT" sz="1000" b="1"/>
          </a:p>
        </p:txBody>
      </p:sp>
      <p:sp>
        <p:nvSpPr>
          <p:cNvPr id="6161" name="Rectangle 576"/>
          <p:cNvSpPr>
            <a:spLocks noChangeArrowheads="1"/>
          </p:cNvSpPr>
          <p:nvPr/>
        </p:nvSpPr>
        <p:spPr bwMode="auto">
          <a:xfrm>
            <a:off x="4867275" y="2657475"/>
            <a:ext cx="984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it-IT" sz="1000" b="1">
                <a:solidFill>
                  <a:srgbClr val="000000"/>
                </a:solidFill>
                <a:latin typeface="Arial" charset="0"/>
              </a:rPr>
              <a:t>O</a:t>
            </a:r>
            <a:endParaRPr lang="it-IT" sz="1000" b="1"/>
          </a:p>
        </p:txBody>
      </p:sp>
      <p:sp>
        <p:nvSpPr>
          <p:cNvPr id="6162" name="Rectangle 577"/>
          <p:cNvSpPr>
            <a:spLocks noChangeArrowheads="1"/>
          </p:cNvSpPr>
          <p:nvPr/>
        </p:nvSpPr>
        <p:spPr bwMode="auto">
          <a:xfrm>
            <a:off x="4970463" y="2655888"/>
            <a:ext cx="920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it-IT" sz="1000" b="1">
                <a:solidFill>
                  <a:srgbClr val="000000"/>
                </a:solidFill>
                <a:latin typeface="Arial" charset="0"/>
              </a:rPr>
              <a:t>H</a:t>
            </a:r>
            <a:endParaRPr lang="it-IT" sz="1000" b="1"/>
          </a:p>
        </p:txBody>
      </p:sp>
      <p:sp>
        <p:nvSpPr>
          <p:cNvPr id="6163" name="Rectangle 578"/>
          <p:cNvSpPr>
            <a:spLocks noChangeArrowheads="1"/>
          </p:cNvSpPr>
          <p:nvPr/>
        </p:nvSpPr>
        <p:spPr bwMode="auto">
          <a:xfrm>
            <a:off x="4873625" y="2200275"/>
            <a:ext cx="920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it-IT" sz="1000" b="1">
                <a:solidFill>
                  <a:srgbClr val="000000"/>
                </a:solidFill>
                <a:latin typeface="Arial" charset="0"/>
              </a:rPr>
              <a:t>H</a:t>
            </a:r>
            <a:endParaRPr lang="it-IT" sz="1000" b="1"/>
          </a:p>
        </p:txBody>
      </p:sp>
      <p:sp>
        <p:nvSpPr>
          <p:cNvPr id="6164" name="Rectangle 579"/>
          <p:cNvSpPr>
            <a:spLocks noChangeArrowheads="1"/>
          </p:cNvSpPr>
          <p:nvPr/>
        </p:nvSpPr>
        <p:spPr bwMode="auto">
          <a:xfrm>
            <a:off x="4119563" y="2033588"/>
            <a:ext cx="920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it-IT" sz="1000" b="1">
                <a:solidFill>
                  <a:srgbClr val="000000"/>
                </a:solidFill>
                <a:latin typeface="Arial" charset="0"/>
              </a:rPr>
              <a:t>H</a:t>
            </a:r>
            <a:endParaRPr lang="it-IT" sz="1000" b="1"/>
          </a:p>
        </p:txBody>
      </p:sp>
      <p:sp>
        <p:nvSpPr>
          <p:cNvPr id="6165" name="Rectangle 580"/>
          <p:cNvSpPr>
            <a:spLocks noChangeArrowheads="1"/>
          </p:cNvSpPr>
          <p:nvPr/>
        </p:nvSpPr>
        <p:spPr bwMode="auto">
          <a:xfrm>
            <a:off x="4205288" y="2033588"/>
            <a:ext cx="984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it-IT" sz="1000" b="1">
                <a:solidFill>
                  <a:srgbClr val="000000"/>
                </a:solidFill>
                <a:latin typeface="Arial" charset="0"/>
              </a:rPr>
              <a:t>O</a:t>
            </a:r>
            <a:endParaRPr lang="it-IT" sz="1000" b="1"/>
          </a:p>
        </p:txBody>
      </p:sp>
      <p:sp>
        <p:nvSpPr>
          <p:cNvPr id="6166" name="Rectangle 581"/>
          <p:cNvSpPr>
            <a:spLocks noChangeArrowheads="1"/>
          </p:cNvSpPr>
          <p:nvPr/>
        </p:nvSpPr>
        <p:spPr bwMode="auto">
          <a:xfrm>
            <a:off x="3898900" y="2427288"/>
            <a:ext cx="920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it-IT" sz="1000" b="1">
                <a:solidFill>
                  <a:srgbClr val="000000"/>
                </a:solidFill>
                <a:latin typeface="Arial" charset="0"/>
              </a:rPr>
              <a:t>H</a:t>
            </a:r>
            <a:endParaRPr lang="it-IT" sz="1000" b="1"/>
          </a:p>
        </p:txBody>
      </p:sp>
      <p:sp>
        <p:nvSpPr>
          <p:cNvPr id="6167" name="Rectangle 582"/>
          <p:cNvSpPr>
            <a:spLocks noChangeArrowheads="1"/>
          </p:cNvSpPr>
          <p:nvPr/>
        </p:nvSpPr>
        <p:spPr bwMode="auto">
          <a:xfrm>
            <a:off x="3984625" y="2427288"/>
            <a:ext cx="984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it-IT" sz="1000" b="1">
                <a:solidFill>
                  <a:srgbClr val="000000"/>
                </a:solidFill>
                <a:latin typeface="Arial" charset="0"/>
              </a:rPr>
              <a:t>O</a:t>
            </a:r>
            <a:endParaRPr lang="it-IT" sz="1000" b="1"/>
          </a:p>
        </p:txBody>
      </p:sp>
      <p:sp>
        <p:nvSpPr>
          <p:cNvPr id="6168" name="Line 583"/>
          <p:cNvSpPr>
            <a:spLocks noChangeShapeType="1"/>
          </p:cNvSpPr>
          <p:nvPr/>
        </p:nvSpPr>
        <p:spPr bwMode="auto">
          <a:xfrm flipH="1">
            <a:off x="4368800" y="2303463"/>
            <a:ext cx="220663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69" name="Line 584"/>
          <p:cNvSpPr>
            <a:spLocks noChangeShapeType="1"/>
          </p:cNvSpPr>
          <p:nvPr/>
        </p:nvSpPr>
        <p:spPr bwMode="auto">
          <a:xfrm flipH="1">
            <a:off x="4387850" y="2343150"/>
            <a:ext cx="188913" cy="95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70" name="Line 585"/>
          <p:cNvSpPr>
            <a:spLocks noChangeShapeType="1"/>
          </p:cNvSpPr>
          <p:nvPr/>
        </p:nvSpPr>
        <p:spPr bwMode="auto">
          <a:xfrm flipH="1" flipV="1">
            <a:off x="4589463" y="2303463"/>
            <a:ext cx="111125" cy="19526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71" name="Line 586"/>
          <p:cNvSpPr>
            <a:spLocks noChangeShapeType="1"/>
          </p:cNvSpPr>
          <p:nvPr/>
        </p:nvSpPr>
        <p:spPr bwMode="auto">
          <a:xfrm flipV="1">
            <a:off x="4589463" y="2498725"/>
            <a:ext cx="111125" cy="20161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72" name="Line 587"/>
          <p:cNvSpPr>
            <a:spLocks noChangeShapeType="1"/>
          </p:cNvSpPr>
          <p:nvPr/>
        </p:nvSpPr>
        <p:spPr bwMode="auto">
          <a:xfrm flipV="1">
            <a:off x="4560888" y="2497138"/>
            <a:ext cx="92075" cy="16351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73" name="Line 588"/>
          <p:cNvSpPr>
            <a:spLocks noChangeShapeType="1"/>
          </p:cNvSpPr>
          <p:nvPr/>
        </p:nvSpPr>
        <p:spPr bwMode="auto">
          <a:xfrm>
            <a:off x="4368800" y="2700338"/>
            <a:ext cx="220663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74" name="Line 589"/>
          <p:cNvSpPr>
            <a:spLocks noChangeShapeType="1"/>
          </p:cNvSpPr>
          <p:nvPr/>
        </p:nvSpPr>
        <p:spPr bwMode="auto">
          <a:xfrm>
            <a:off x="4259263" y="2498725"/>
            <a:ext cx="109537" cy="20161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75" name="Line 590"/>
          <p:cNvSpPr>
            <a:spLocks noChangeShapeType="1"/>
          </p:cNvSpPr>
          <p:nvPr/>
        </p:nvSpPr>
        <p:spPr bwMode="auto">
          <a:xfrm>
            <a:off x="4303713" y="2497138"/>
            <a:ext cx="101600" cy="16351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76" name="Line 591"/>
          <p:cNvSpPr>
            <a:spLocks noChangeShapeType="1"/>
          </p:cNvSpPr>
          <p:nvPr/>
        </p:nvSpPr>
        <p:spPr bwMode="auto">
          <a:xfrm flipH="1">
            <a:off x="4259263" y="2303463"/>
            <a:ext cx="109537" cy="19526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77" name="Line 592"/>
          <p:cNvSpPr>
            <a:spLocks noChangeShapeType="1"/>
          </p:cNvSpPr>
          <p:nvPr/>
        </p:nvSpPr>
        <p:spPr bwMode="auto">
          <a:xfrm>
            <a:off x="4700588" y="2498725"/>
            <a:ext cx="166687" cy="31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78" name="Line 593"/>
          <p:cNvSpPr>
            <a:spLocks noChangeShapeType="1"/>
          </p:cNvSpPr>
          <p:nvPr/>
        </p:nvSpPr>
        <p:spPr bwMode="auto">
          <a:xfrm>
            <a:off x="4970463" y="2498725"/>
            <a:ext cx="119062" cy="31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79" name="Line 594"/>
          <p:cNvSpPr>
            <a:spLocks noChangeShapeType="1"/>
          </p:cNvSpPr>
          <p:nvPr/>
        </p:nvSpPr>
        <p:spPr bwMode="auto">
          <a:xfrm>
            <a:off x="5332413" y="2498725"/>
            <a:ext cx="136525" cy="31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80" name="Line 595"/>
          <p:cNvSpPr>
            <a:spLocks noChangeShapeType="1"/>
          </p:cNvSpPr>
          <p:nvPr/>
        </p:nvSpPr>
        <p:spPr bwMode="auto">
          <a:xfrm>
            <a:off x="5708650" y="2498725"/>
            <a:ext cx="63500" cy="31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81" name="Line 596"/>
          <p:cNvSpPr>
            <a:spLocks noChangeShapeType="1"/>
          </p:cNvSpPr>
          <p:nvPr/>
        </p:nvSpPr>
        <p:spPr bwMode="auto">
          <a:xfrm>
            <a:off x="4919663" y="2565400"/>
            <a:ext cx="1587" cy="10001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82" name="Line 597"/>
          <p:cNvSpPr>
            <a:spLocks noChangeShapeType="1"/>
          </p:cNvSpPr>
          <p:nvPr/>
        </p:nvSpPr>
        <p:spPr bwMode="auto">
          <a:xfrm flipV="1">
            <a:off x="4919663" y="2338388"/>
            <a:ext cx="1587" cy="9683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83" name="Line 598"/>
          <p:cNvSpPr>
            <a:spLocks noChangeShapeType="1"/>
          </p:cNvSpPr>
          <p:nvPr/>
        </p:nvSpPr>
        <p:spPr bwMode="auto">
          <a:xfrm flipH="1" flipV="1">
            <a:off x="4295775" y="2171700"/>
            <a:ext cx="73025" cy="13176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84" name="Line 599"/>
          <p:cNvSpPr>
            <a:spLocks noChangeShapeType="1"/>
          </p:cNvSpPr>
          <p:nvPr/>
        </p:nvSpPr>
        <p:spPr bwMode="auto">
          <a:xfrm flipH="1">
            <a:off x="4095750" y="2498725"/>
            <a:ext cx="163513" cy="31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85" name="Rectangle 600"/>
          <p:cNvSpPr>
            <a:spLocks noChangeArrowheads="1"/>
          </p:cNvSpPr>
          <p:nvPr/>
        </p:nvSpPr>
        <p:spPr bwMode="auto">
          <a:xfrm>
            <a:off x="5508625" y="2281238"/>
            <a:ext cx="8890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it-IT" sz="1200" b="1">
                <a:solidFill>
                  <a:srgbClr val="000000"/>
                </a:solidFill>
                <a:latin typeface="Arial" charset="0"/>
              </a:rPr>
              <a:t>+</a:t>
            </a:r>
            <a:endParaRPr lang="it-IT" sz="1000" b="1"/>
          </a:p>
        </p:txBody>
      </p:sp>
      <p:sp>
        <p:nvSpPr>
          <p:cNvPr id="6186" name="Rectangle 601"/>
          <p:cNvSpPr>
            <a:spLocks noChangeArrowheads="1"/>
          </p:cNvSpPr>
          <p:nvPr/>
        </p:nvSpPr>
        <p:spPr bwMode="auto">
          <a:xfrm>
            <a:off x="4452938" y="1819275"/>
            <a:ext cx="2106612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it-IT" sz="1200" b="1">
                <a:solidFill>
                  <a:srgbClr val="000000"/>
                </a:solidFill>
                <a:latin typeface="Arial" charset="0"/>
              </a:rPr>
              <a:t>ADRENALINA</a:t>
            </a:r>
            <a:r>
              <a:rPr lang="it-IT" sz="1200">
                <a:solidFill>
                  <a:srgbClr val="000000"/>
                </a:solidFill>
                <a:latin typeface="Arial" charset="0"/>
              </a:rPr>
              <a:t> </a:t>
            </a:r>
            <a:r>
              <a:rPr lang="it-IT" sz="1200" b="1">
                <a:solidFill>
                  <a:srgbClr val="000000"/>
                </a:solidFill>
                <a:latin typeface="Arial" charset="0"/>
              </a:rPr>
              <a:t>(EPINEFRINA)</a:t>
            </a:r>
            <a:r>
              <a:rPr lang="it-IT" sz="1000" b="1">
                <a:solidFill>
                  <a:srgbClr val="000000"/>
                </a:solidFill>
                <a:latin typeface="Arial" charset="0"/>
              </a:rPr>
              <a:t> </a:t>
            </a:r>
            <a:endParaRPr lang="it-IT" b="1"/>
          </a:p>
        </p:txBody>
      </p:sp>
      <p:sp>
        <p:nvSpPr>
          <p:cNvPr id="6187" name="Rectangle 602"/>
          <p:cNvSpPr>
            <a:spLocks noChangeArrowheads="1"/>
          </p:cNvSpPr>
          <p:nvPr/>
        </p:nvSpPr>
        <p:spPr bwMode="auto">
          <a:xfrm>
            <a:off x="6656388" y="1830388"/>
            <a:ext cx="122713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it-IT" sz="1200" b="1" i="1">
                <a:solidFill>
                  <a:srgbClr val="000000"/>
                </a:solidFill>
                <a:latin typeface="Arial" charset="0"/>
              </a:rPr>
              <a:t>    (deriva da Tyr)</a:t>
            </a:r>
            <a:endParaRPr lang="it-IT" sz="1200" b="1" i="1"/>
          </a:p>
        </p:txBody>
      </p:sp>
      <p:sp>
        <p:nvSpPr>
          <p:cNvPr id="6188" name="Line 604"/>
          <p:cNvSpPr>
            <a:spLocks noChangeShapeType="1"/>
          </p:cNvSpPr>
          <p:nvPr/>
        </p:nvSpPr>
        <p:spPr bwMode="auto">
          <a:xfrm flipH="1">
            <a:off x="3754438" y="2655888"/>
            <a:ext cx="561975" cy="1173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grpSp>
        <p:nvGrpSpPr>
          <p:cNvPr id="4" name="Group 791"/>
          <p:cNvGrpSpPr>
            <a:grpSpLocks/>
          </p:cNvGrpSpPr>
          <p:nvPr/>
        </p:nvGrpSpPr>
        <p:grpSpPr bwMode="auto">
          <a:xfrm>
            <a:off x="4235450" y="4537075"/>
            <a:ext cx="639763" cy="1201738"/>
            <a:chOff x="2668" y="2698"/>
            <a:chExt cx="403" cy="757"/>
          </a:xfrm>
        </p:grpSpPr>
        <p:sp>
          <p:nvSpPr>
            <p:cNvPr id="6737" name="Rectangle 190"/>
            <p:cNvSpPr>
              <a:spLocks noChangeArrowheads="1"/>
            </p:cNvSpPr>
            <p:nvPr/>
          </p:nvSpPr>
          <p:spPr bwMode="auto">
            <a:xfrm>
              <a:off x="2668" y="3176"/>
              <a:ext cx="328" cy="1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738" name="Freeform 341"/>
            <p:cNvSpPr>
              <a:spLocks/>
            </p:cNvSpPr>
            <p:nvPr/>
          </p:nvSpPr>
          <p:spPr bwMode="auto">
            <a:xfrm>
              <a:off x="2685" y="3079"/>
              <a:ext cx="386" cy="376"/>
            </a:xfrm>
            <a:custGeom>
              <a:avLst/>
              <a:gdLst>
                <a:gd name="T0" fmla="*/ 264 w 193"/>
                <a:gd name="T1" fmla="*/ 951 h 230"/>
                <a:gd name="T2" fmla="*/ 304 w 193"/>
                <a:gd name="T3" fmla="*/ 963 h 230"/>
                <a:gd name="T4" fmla="*/ 456 w 193"/>
                <a:gd name="T5" fmla="*/ 984 h 230"/>
                <a:gd name="T6" fmla="*/ 536 w 193"/>
                <a:gd name="T7" fmla="*/ 1005 h 230"/>
                <a:gd name="T8" fmla="*/ 696 w 193"/>
                <a:gd name="T9" fmla="*/ 1005 h 230"/>
                <a:gd name="T10" fmla="*/ 848 w 193"/>
                <a:gd name="T11" fmla="*/ 1005 h 230"/>
                <a:gd name="T12" fmla="*/ 1008 w 193"/>
                <a:gd name="T13" fmla="*/ 1005 h 230"/>
                <a:gd name="T14" fmla="*/ 1168 w 193"/>
                <a:gd name="T15" fmla="*/ 997 h 230"/>
                <a:gd name="T16" fmla="*/ 1296 w 193"/>
                <a:gd name="T17" fmla="*/ 938 h 230"/>
                <a:gd name="T18" fmla="*/ 1392 w 193"/>
                <a:gd name="T19" fmla="*/ 888 h 230"/>
                <a:gd name="T20" fmla="*/ 1456 w 193"/>
                <a:gd name="T21" fmla="*/ 812 h 230"/>
                <a:gd name="T22" fmla="*/ 1512 w 193"/>
                <a:gd name="T23" fmla="*/ 721 h 230"/>
                <a:gd name="T24" fmla="*/ 1512 w 193"/>
                <a:gd name="T25" fmla="*/ 652 h 230"/>
                <a:gd name="T26" fmla="*/ 1544 w 193"/>
                <a:gd name="T27" fmla="*/ 577 h 230"/>
                <a:gd name="T28" fmla="*/ 1544 w 193"/>
                <a:gd name="T29" fmla="*/ 468 h 230"/>
                <a:gd name="T30" fmla="*/ 1544 w 193"/>
                <a:gd name="T31" fmla="*/ 379 h 230"/>
                <a:gd name="T32" fmla="*/ 1512 w 193"/>
                <a:gd name="T33" fmla="*/ 289 h 230"/>
                <a:gd name="T34" fmla="*/ 1416 w 193"/>
                <a:gd name="T35" fmla="*/ 214 h 230"/>
                <a:gd name="T36" fmla="*/ 1352 w 193"/>
                <a:gd name="T37" fmla="*/ 144 h 230"/>
                <a:gd name="T38" fmla="*/ 1232 w 193"/>
                <a:gd name="T39" fmla="*/ 70 h 230"/>
                <a:gd name="T40" fmla="*/ 1104 w 193"/>
                <a:gd name="T41" fmla="*/ 29 h 230"/>
                <a:gd name="T42" fmla="*/ 944 w 193"/>
                <a:gd name="T43" fmla="*/ 0 h 230"/>
                <a:gd name="T44" fmla="*/ 784 w 193"/>
                <a:gd name="T45" fmla="*/ 0 h 230"/>
                <a:gd name="T46" fmla="*/ 656 w 193"/>
                <a:gd name="T47" fmla="*/ 0 h 230"/>
                <a:gd name="T48" fmla="*/ 504 w 193"/>
                <a:gd name="T49" fmla="*/ 13 h 230"/>
                <a:gd name="T50" fmla="*/ 352 w 193"/>
                <a:gd name="T51" fmla="*/ 54 h 230"/>
                <a:gd name="T52" fmla="*/ 184 w 193"/>
                <a:gd name="T53" fmla="*/ 70 h 230"/>
                <a:gd name="T54" fmla="*/ 88 w 193"/>
                <a:gd name="T55" fmla="*/ 144 h 230"/>
                <a:gd name="T56" fmla="*/ 0 w 193"/>
                <a:gd name="T57" fmla="*/ 214 h 230"/>
                <a:gd name="T58" fmla="*/ 0 w 193"/>
                <a:gd name="T59" fmla="*/ 289 h 230"/>
                <a:gd name="T60" fmla="*/ 104 w 193"/>
                <a:gd name="T61" fmla="*/ 302 h 230"/>
                <a:gd name="T62" fmla="*/ 240 w 193"/>
                <a:gd name="T63" fmla="*/ 324 h 230"/>
                <a:gd name="T64" fmla="*/ 392 w 193"/>
                <a:gd name="T65" fmla="*/ 270 h 230"/>
                <a:gd name="T66" fmla="*/ 608 w 193"/>
                <a:gd name="T67" fmla="*/ 209 h 230"/>
                <a:gd name="T68" fmla="*/ 888 w 193"/>
                <a:gd name="T69" fmla="*/ 257 h 230"/>
                <a:gd name="T70" fmla="*/ 952 w 193"/>
                <a:gd name="T71" fmla="*/ 342 h 230"/>
                <a:gd name="T72" fmla="*/ 944 w 193"/>
                <a:gd name="T73" fmla="*/ 379 h 230"/>
                <a:gd name="T74" fmla="*/ 944 w 193"/>
                <a:gd name="T75" fmla="*/ 450 h 230"/>
                <a:gd name="T76" fmla="*/ 944 w 193"/>
                <a:gd name="T77" fmla="*/ 521 h 230"/>
                <a:gd name="T78" fmla="*/ 944 w 193"/>
                <a:gd name="T79" fmla="*/ 618 h 230"/>
                <a:gd name="T80" fmla="*/ 880 w 193"/>
                <a:gd name="T81" fmla="*/ 687 h 230"/>
                <a:gd name="T82" fmla="*/ 888 w 193"/>
                <a:gd name="T83" fmla="*/ 750 h 230"/>
                <a:gd name="T84" fmla="*/ 736 w 193"/>
                <a:gd name="T85" fmla="*/ 759 h 230"/>
                <a:gd name="T86" fmla="*/ 568 w 193"/>
                <a:gd name="T87" fmla="*/ 759 h 230"/>
                <a:gd name="T88" fmla="*/ 416 w 193"/>
                <a:gd name="T89" fmla="*/ 742 h 230"/>
                <a:gd name="T90" fmla="*/ 256 w 193"/>
                <a:gd name="T91" fmla="*/ 711 h 230"/>
                <a:gd name="T92" fmla="*/ 128 w 193"/>
                <a:gd name="T93" fmla="*/ 721 h 230"/>
                <a:gd name="T94" fmla="*/ 40 w 193"/>
                <a:gd name="T95" fmla="*/ 799 h 230"/>
                <a:gd name="T96" fmla="*/ 80 w 193"/>
                <a:gd name="T97" fmla="*/ 888 h 230"/>
                <a:gd name="T98" fmla="*/ 216 w 193"/>
                <a:gd name="T99" fmla="*/ 938 h 230"/>
                <a:gd name="T100" fmla="*/ 352 w 193"/>
                <a:gd name="T101" fmla="*/ 976 h 23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93"/>
                <a:gd name="T154" fmla="*/ 0 h 230"/>
                <a:gd name="T155" fmla="*/ 193 w 193"/>
                <a:gd name="T156" fmla="*/ 230 h 23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93" h="230">
                  <a:moveTo>
                    <a:pt x="44" y="223"/>
                  </a:moveTo>
                  <a:lnTo>
                    <a:pt x="33" y="218"/>
                  </a:lnTo>
                  <a:lnTo>
                    <a:pt x="44" y="223"/>
                  </a:lnTo>
                  <a:lnTo>
                    <a:pt x="38" y="220"/>
                  </a:lnTo>
                  <a:lnTo>
                    <a:pt x="46" y="223"/>
                  </a:lnTo>
                  <a:lnTo>
                    <a:pt x="57" y="225"/>
                  </a:lnTo>
                  <a:lnTo>
                    <a:pt x="59" y="228"/>
                  </a:lnTo>
                  <a:lnTo>
                    <a:pt x="67" y="230"/>
                  </a:lnTo>
                  <a:lnTo>
                    <a:pt x="79" y="230"/>
                  </a:lnTo>
                  <a:lnTo>
                    <a:pt x="87" y="230"/>
                  </a:lnTo>
                  <a:lnTo>
                    <a:pt x="94" y="230"/>
                  </a:lnTo>
                  <a:lnTo>
                    <a:pt x="106" y="230"/>
                  </a:lnTo>
                  <a:lnTo>
                    <a:pt x="118" y="230"/>
                  </a:lnTo>
                  <a:lnTo>
                    <a:pt x="126" y="230"/>
                  </a:lnTo>
                  <a:lnTo>
                    <a:pt x="138" y="230"/>
                  </a:lnTo>
                  <a:lnTo>
                    <a:pt x="146" y="228"/>
                  </a:lnTo>
                  <a:lnTo>
                    <a:pt x="154" y="224"/>
                  </a:lnTo>
                  <a:lnTo>
                    <a:pt x="162" y="215"/>
                  </a:lnTo>
                  <a:lnTo>
                    <a:pt x="169" y="215"/>
                  </a:lnTo>
                  <a:lnTo>
                    <a:pt x="174" y="203"/>
                  </a:lnTo>
                  <a:lnTo>
                    <a:pt x="177" y="194"/>
                  </a:lnTo>
                  <a:lnTo>
                    <a:pt x="182" y="186"/>
                  </a:lnTo>
                  <a:lnTo>
                    <a:pt x="185" y="177"/>
                  </a:lnTo>
                  <a:lnTo>
                    <a:pt x="189" y="165"/>
                  </a:lnTo>
                  <a:lnTo>
                    <a:pt x="189" y="157"/>
                  </a:lnTo>
                  <a:lnTo>
                    <a:pt x="189" y="149"/>
                  </a:lnTo>
                  <a:lnTo>
                    <a:pt x="189" y="141"/>
                  </a:lnTo>
                  <a:lnTo>
                    <a:pt x="193" y="132"/>
                  </a:lnTo>
                  <a:lnTo>
                    <a:pt x="193" y="119"/>
                  </a:lnTo>
                  <a:lnTo>
                    <a:pt x="193" y="107"/>
                  </a:lnTo>
                  <a:lnTo>
                    <a:pt x="193" y="99"/>
                  </a:lnTo>
                  <a:lnTo>
                    <a:pt x="193" y="87"/>
                  </a:lnTo>
                  <a:lnTo>
                    <a:pt x="189" y="74"/>
                  </a:lnTo>
                  <a:lnTo>
                    <a:pt x="189" y="66"/>
                  </a:lnTo>
                  <a:lnTo>
                    <a:pt x="185" y="58"/>
                  </a:lnTo>
                  <a:lnTo>
                    <a:pt x="177" y="49"/>
                  </a:lnTo>
                  <a:lnTo>
                    <a:pt x="174" y="42"/>
                  </a:lnTo>
                  <a:lnTo>
                    <a:pt x="169" y="33"/>
                  </a:lnTo>
                  <a:lnTo>
                    <a:pt x="157" y="24"/>
                  </a:lnTo>
                  <a:lnTo>
                    <a:pt x="154" y="16"/>
                  </a:lnTo>
                  <a:lnTo>
                    <a:pt x="146" y="16"/>
                  </a:lnTo>
                  <a:lnTo>
                    <a:pt x="138" y="7"/>
                  </a:lnTo>
                  <a:lnTo>
                    <a:pt x="130" y="3"/>
                  </a:lnTo>
                  <a:lnTo>
                    <a:pt x="118" y="0"/>
                  </a:lnTo>
                  <a:lnTo>
                    <a:pt x="110" y="0"/>
                  </a:lnTo>
                  <a:lnTo>
                    <a:pt x="98" y="0"/>
                  </a:lnTo>
                  <a:lnTo>
                    <a:pt x="91" y="0"/>
                  </a:lnTo>
                  <a:lnTo>
                    <a:pt x="82" y="0"/>
                  </a:lnTo>
                  <a:lnTo>
                    <a:pt x="71" y="0"/>
                  </a:lnTo>
                  <a:lnTo>
                    <a:pt x="63" y="3"/>
                  </a:lnTo>
                  <a:lnTo>
                    <a:pt x="51" y="7"/>
                  </a:lnTo>
                  <a:lnTo>
                    <a:pt x="44" y="12"/>
                  </a:lnTo>
                  <a:lnTo>
                    <a:pt x="32" y="16"/>
                  </a:lnTo>
                  <a:lnTo>
                    <a:pt x="23" y="16"/>
                  </a:lnTo>
                  <a:lnTo>
                    <a:pt x="16" y="24"/>
                  </a:lnTo>
                  <a:lnTo>
                    <a:pt x="11" y="33"/>
                  </a:lnTo>
                  <a:lnTo>
                    <a:pt x="8" y="42"/>
                  </a:lnTo>
                  <a:lnTo>
                    <a:pt x="0" y="49"/>
                  </a:lnTo>
                  <a:lnTo>
                    <a:pt x="0" y="58"/>
                  </a:lnTo>
                  <a:lnTo>
                    <a:pt x="0" y="66"/>
                  </a:lnTo>
                  <a:lnTo>
                    <a:pt x="5" y="67"/>
                  </a:lnTo>
                  <a:lnTo>
                    <a:pt x="13" y="69"/>
                  </a:lnTo>
                  <a:lnTo>
                    <a:pt x="20" y="71"/>
                  </a:lnTo>
                  <a:lnTo>
                    <a:pt x="30" y="74"/>
                  </a:lnTo>
                  <a:lnTo>
                    <a:pt x="40" y="76"/>
                  </a:lnTo>
                  <a:lnTo>
                    <a:pt x="49" y="62"/>
                  </a:lnTo>
                  <a:lnTo>
                    <a:pt x="67" y="55"/>
                  </a:lnTo>
                  <a:lnTo>
                    <a:pt x="76" y="48"/>
                  </a:lnTo>
                  <a:lnTo>
                    <a:pt x="96" y="53"/>
                  </a:lnTo>
                  <a:lnTo>
                    <a:pt x="111" y="59"/>
                  </a:lnTo>
                  <a:lnTo>
                    <a:pt x="117" y="71"/>
                  </a:lnTo>
                  <a:lnTo>
                    <a:pt x="119" y="78"/>
                  </a:lnTo>
                  <a:lnTo>
                    <a:pt x="118" y="81"/>
                  </a:lnTo>
                  <a:lnTo>
                    <a:pt x="118" y="87"/>
                  </a:lnTo>
                  <a:lnTo>
                    <a:pt x="122" y="95"/>
                  </a:lnTo>
                  <a:lnTo>
                    <a:pt x="118" y="103"/>
                  </a:lnTo>
                  <a:lnTo>
                    <a:pt x="118" y="112"/>
                  </a:lnTo>
                  <a:lnTo>
                    <a:pt x="118" y="119"/>
                  </a:lnTo>
                  <a:lnTo>
                    <a:pt x="118" y="127"/>
                  </a:lnTo>
                  <a:lnTo>
                    <a:pt x="118" y="141"/>
                  </a:lnTo>
                  <a:lnTo>
                    <a:pt x="118" y="149"/>
                  </a:lnTo>
                  <a:lnTo>
                    <a:pt x="110" y="157"/>
                  </a:lnTo>
                  <a:lnTo>
                    <a:pt x="110" y="165"/>
                  </a:lnTo>
                  <a:lnTo>
                    <a:pt x="111" y="172"/>
                  </a:lnTo>
                  <a:lnTo>
                    <a:pt x="103" y="173"/>
                  </a:lnTo>
                  <a:lnTo>
                    <a:pt x="92" y="174"/>
                  </a:lnTo>
                  <a:lnTo>
                    <a:pt x="83" y="174"/>
                  </a:lnTo>
                  <a:lnTo>
                    <a:pt x="71" y="174"/>
                  </a:lnTo>
                  <a:lnTo>
                    <a:pt x="60" y="171"/>
                  </a:lnTo>
                  <a:lnTo>
                    <a:pt x="52" y="170"/>
                  </a:lnTo>
                  <a:lnTo>
                    <a:pt x="42" y="170"/>
                  </a:lnTo>
                  <a:lnTo>
                    <a:pt x="32" y="163"/>
                  </a:lnTo>
                  <a:lnTo>
                    <a:pt x="22" y="163"/>
                  </a:lnTo>
                  <a:lnTo>
                    <a:pt x="16" y="165"/>
                  </a:lnTo>
                  <a:lnTo>
                    <a:pt x="12" y="173"/>
                  </a:lnTo>
                  <a:lnTo>
                    <a:pt x="5" y="183"/>
                  </a:lnTo>
                  <a:lnTo>
                    <a:pt x="6" y="195"/>
                  </a:lnTo>
                  <a:lnTo>
                    <a:pt x="10" y="203"/>
                  </a:lnTo>
                  <a:lnTo>
                    <a:pt x="15" y="209"/>
                  </a:lnTo>
                  <a:lnTo>
                    <a:pt x="27" y="215"/>
                  </a:lnTo>
                  <a:lnTo>
                    <a:pt x="42" y="223"/>
                  </a:lnTo>
                  <a:lnTo>
                    <a:pt x="44" y="223"/>
                  </a:lnTo>
                  <a:close/>
                </a:path>
              </a:pathLst>
            </a:custGeom>
            <a:solidFill>
              <a:srgbClr val="008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739" name="Rectangle 342"/>
            <p:cNvSpPr>
              <a:spLocks noChangeArrowheads="1"/>
            </p:cNvSpPr>
            <p:nvPr/>
          </p:nvSpPr>
          <p:spPr bwMode="auto">
            <a:xfrm>
              <a:off x="2709" y="3210"/>
              <a:ext cx="198" cy="1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200" b="1">
                  <a:solidFill>
                    <a:srgbClr val="000000"/>
                  </a:solidFill>
                  <a:latin typeface="Arial" charset="0"/>
                </a:rPr>
                <a:t>GTP</a:t>
              </a:r>
              <a:endParaRPr lang="it-IT" sz="1200"/>
            </a:p>
          </p:txBody>
        </p:sp>
        <p:sp>
          <p:nvSpPr>
            <p:cNvPr id="6740" name="Rectangle 421"/>
            <p:cNvSpPr>
              <a:spLocks noChangeArrowheads="1"/>
            </p:cNvSpPr>
            <p:nvPr/>
          </p:nvSpPr>
          <p:spPr bwMode="auto">
            <a:xfrm>
              <a:off x="2921" y="3189"/>
              <a:ext cx="133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400" b="1">
                  <a:solidFill>
                    <a:srgbClr val="FFFFFF"/>
                  </a:solidFill>
                  <a:latin typeface="Symbol" pitchFamily="18" charset="2"/>
                </a:rPr>
                <a:t>a</a:t>
              </a:r>
              <a:r>
                <a:rPr lang="it-IT" sz="1400" b="1">
                  <a:solidFill>
                    <a:srgbClr val="FFFFFF"/>
                  </a:solidFill>
                  <a:latin typeface="Arial" charset="0"/>
                </a:rPr>
                <a:t>s</a:t>
              </a:r>
            </a:p>
          </p:txBody>
        </p:sp>
        <p:sp>
          <p:nvSpPr>
            <p:cNvPr id="6741" name="Freeform 430"/>
            <p:cNvSpPr>
              <a:spLocks/>
            </p:cNvSpPr>
            <p:nvPr/>
          </p:nvSpPr>
          <p:spPr bwMode="auto">
            <a:xfrm>
              <a:off x="2894" y="2698"/>
              <a:ext cx="27" cy="473"/>
            </a:xfrm>
            <a:custGeom>
              <a:avLst/>
              <a:gdLst>
                <a:gd name="T0" fmla="*/ 135 w 9"/>
                <a:gd name="T1" fmla="*/ 4293 h 157"/>
                <a:gd name="T2" fmla="*/ 0 w 9"/>
                <a:gd name="T3" fmla="*/ 3911 h 157"/>
                <a:gd name="T4" fmla="*/ 135 w 9"/>
                <a:gd name="T5" fmla="*/ 3504 h 157"/>
                <a:gd name="T6" fmla="*/ 243 w 9"/>
                <a:gd name="T7" fmla="*/ 3260 h 157"/>
                <a:gd name="T8" fmla="*/ 135 w 9"/>
                <a:gd name="T9" fmla="*/ 2977 h 157"/>
                <a:gd name="T10" fmla="*/ 0 w 9"/>
                <a:gd name="T11" fmla="*/ 2733 h 157"/>
                <a:gd name="T12" fmla="*/ 135 w 9"/>
                <a:gd name="T13" fmla="*/ 2458 h 157"/>
                <a:gd name="T14" fmla="*/ 243 w 9"/>
                <a:gd name="T15" fmla="*/ 2214 h 157"/>
                <a:gd name="T16" fmla="*/ 243 w 9"/>
                <a:gd name="T17" fmla="*/ 1808 h 157"/>
                <a:gd name="T18" fmla="*/ 135 w 9"/>
                <a:gd name="T19" fmla="*/ 1425 h 157"/>
                <a:gd name="T20" fmla="*/ 135 w 9"/>
                <a:gd name="T21" fmla="*/ 1154 h 157"/>
                <a:gd name="T22" fmla="*/ 243 w 9"/>
                <a:gd name="T23" fmla="*/ 898 h 157"/>
                <a:gd name="T24" fmla="*/ 243 w 9"/>
                <a:gd name="T25" fmla="*/ 627 h 157"/>
                <a:gd name="T26" fmla="*/ 243 w 9"/>
                <a:gd name="T27" fmla="*/ 383 h 157"/>
                <a:gd name="T28" fmla="*/ 243 w 9"/>
                <a:gd name="T29" fmla="*/ 108 h 157"/>
                <a:gd name="T30" fmla="*/ 0 w 9"/>
                <a:gd name="T31" fmla="*/ 108 h 157"/>
                <a:gd name="T32" fmla="*/ 243 w 9"/>
                <a:gd name="T33" fmla="*/ 0 h 15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"/>
                <a:gd name="T52" fmla="*/ 0 h 157"/>
                <a:gd name="T53" fmla="*/ 9 w 9"/>
                <a:gd name="T54" fmla="*/ 157 h 15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" h="157">
                  <a:moveTo>
                    <a:pt x="5" y="157"/>
                  </a:moveTo>
                  <a:lnTo>
                    <a:pt x="0" y="143"/>
                  </a:lnTo>
                  <a:lnTo>
                    <a:pt x="5" y="128"/>
                  </a:lnTo>
                  <a:lnTo>
                    <a:pt x="9" y="119"/>
                  </a:lnTo>
                  <a:lnTo>
                    <a:pt x="5" y="109"/>
                  </a:lnTo>
                  <a:lnTo>
                    <a:pt x="0" y="100"/>
                  </a:lnTo>
                  <a:lnTo>
                    <a:pt x="5" y="90"/>
                  </a:lnTo>
                  <a:lnTo>
                    <a:pt x="9" y="81"/>
                  </a:lnTo>
                  <a:lnTo>
                    <a:pt x="9" y="66"/>
                  </a:lnTo>
                  <a:lnTo>
                    <a:pt x="5" y="52"/>
                  </a:lnTo>
                  <a:lnTo>
                    <a:pt x="5" y="42"/>
                  </a:lnTo>
                  <a:lnTo>
                    <a:pt x="9" y="33"/>
                  </a:lnTo>
                  <a:lnTo>
                    <a:pt x="9" y="23"/>
                  </a:lnTo>
                  <a:lnTo>
                    <a:pt x="9" y="14"/>
                  </a:lnTo>
                  <a:lnTo>
                    <a:pt x="9" y="4"/>
                  </a:lnTo>
                  <a:lnTo>
                    <a:pt x="0" y="4"/>
                  </a:lnTo>
                  <a:lnTo>
                    <a:pt x="9" y="0"/>
                  </a:lnTo>
                </a:path>
              </a:pathLst>
            </a:custGeom>
            <a:noFill/>
            <a:ln w="28575" cmpd="sng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6190" name="Rectangle 739"/>
          <p:cNvSpPr>
            <a:spLocks noChangeArrowheads="1"/>
          </p:cNvSpPr>
          <p:nvPr/>
        </p:nvSpPr>
        <p:spPr bwMode="auto">
          <a:xfrm>
            <a:off x="6173788" y="6592888"/>
            <a:ext cx="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en-GB" sz="1200"/>
          </a:p>
        </p:txBody>
      </p:sp>
      <p:grpSp>
        <p:nvGrpSpPr>
          <p:cNvPr id="5" name="Group 794"/>
          <p:cNvGrpSpPr>
            <a:grpSpLocks/>
          </p:cNvGrpSpPr>
          <p:nvPr/>
        </p:nvGrpSpPr>
        <p:grpSpPr bwMode="auto">
          <a:xfrm>
            <a:off x="5184775" y="4600575"/>
            <a:ext cx="701675" cy="1266825"/>
            <a:chOff x="3266" y="2738"/>
            <a:chExt cx="442" cy="798"/>
          </a:xfrm>
        </p:grpSpPr>
        <p:sp>
          <p:nvSpPr>
            <p:cNvPr id="6733" name="Freeform 382"/>
            <p:cNvSpPr>
              <a:spLocks/>
            </p:cNvSpPr>
            <p:nvPr/>
          </p:nvSpPr>
          <p:spPr bwMode="auto">
            <a:xfrm>
              <a:off x="3266" y="3165"/>
              <a:ext cx="442" cy="371"/>
            </a:xfrm>
            <a:custGeom>
              <a:avLst/>
              <a:gdLst>
                <a:gd name="T0" fmla="*/ 398 w 193"/>
                <a:gd name="T1" fmla="*/ 903 h 231"/>
                <a:gd name="T2" fmla="*/ 456 w 193"/>
                <a:gd name="T3" fmla="*/ 911 h 231"/>
                <a:gd name="T4" fmla="*/ 687 w 193"/>
                <a:gd name="T5" fmla="*/ 932 h 231"/>
                <a:gd name="T6" fmla="*/ 802 w 193"/>
                <a:gd name="T7" fmla="*/ 957 h 231"/>
                <a:gd name="T8" fmla="*/ 1044 w 193"/>
                <a:gd name="T9" fmla="*/ 957 h 231"/>
                <a:gd name="T10" fmla="*/ 1276 w 193"/>
                <a:gd name="T11" fmla="*/ 957 h 231"/>
                <a:gd name="T12" fmla="*/ 1516 w 193"/>
                <a:gd name="T13" fmla="*/ 957 h 231"/>
                <a:gd name="T14" fmla="*/ 1752 w 193"/>
                <a:gd name="T15" fmla="*/ 944 h 231"/>
                <a:gd name="T16" fmla="*/ 1947 w 193"/>
                <a:gd name="T17" fmla="*/ 895 h 231"/>
                <a:gd name="T18" fmla="*/ 2086 w 193"/>
                <a:gd name="T19" fmla="*/ 842 h 231"/>
                <a:gd name="T20" fmla="*/ 2187 w 193"/>
                <a:gd name="T21" fmla="*/ 771 h 231"/>
                <a:gd name="T22" fmla="*/ 2272 w 193"/>
                <a:gd name="T23" fmla="*/ 689 h 231"/>
                <a:gd name="T24" fmla="*/ 2272 w 193"/>
                <a:gd name="T25" fmla="*/ 617 h 231"/>
                <a:gd name="T26" fmla="*/ 2318 w 193"/>
                <a:gd name="T27" fmla="*/ 546 h 231"/>
                <a:gd name="T28" fmla="*/ 2318 w 193"/>
                <a:gd name="T29" fmla="*/ 446 h 231"/>
                <a:gd name="T30" fmla="*/ 2318 w 193"/>
                <a:gd name="T31" fmla="*/ 361 h 231"/>
                <a:gd name="T32" fmla="*/ 2272 w 193"/>
                <a:gd name="T33" fmla="*/ 273 h 231"/>
                <a:gd name="T34" fmla="*/ 2125 w 193"/>
                <a:gd name="T35" fmla="*/ 206 h 231"/>
                <a:gd name="T36" fmla="*/ 2029 w 193"/>
                <a:gd name="T37" fmla="*/ 137 h 231"/>
                <a:gd name="T38" fmla="*/ 1850 w 193"/>
                <a:gd name="T39" fmla="*/ 67 h 231"/>
                <a:gd name="T40" fmla="*/ 1658 w 193"/>
                <a:gd name="T41" fmla="*/ 34 h 231"/>
                <a:gd name="T42" fmla="*/ 1415 w 193"/>
                <a:gd name="T43" fmla="*/ 0 h 231"/>
                <a:gd name="T44" fmla="*/ 1175 w 193"/>
                <a:gd name="T45" fmla="*/ 0 h 231"/>
                <a:gd name="T46" fmla="*/ 987 w 193"/>
                <a:gd name="T47" fmla="*/ 0 h 231"/>
                <a:gd name="T48" fmla="*/ 756 w 193"/>
                <a:gd name="T49" fmla="*/ 16 h 231"/>
                <a:gd name="T50" fmla="*/ 529 w 193"/>
                <a:gd name="T51" fmla="*/ 50 h 231"/>
                <a:gd name="T52" fmla="*/ 277 w 193"/>
                <a:gd name="T53" fmla="*/ 67 h 231"/>
                <a:gd name="T54" fmla="*/ 131 w 193"/>
                <a:gd name="T55" fmla="*/ 137 h 231"/>
                <a:gd name="T56" fmla="*/ 0 w 193"/>
                <a:gd name="T57" fmla="*/ 206 h 231"/>
                <a:gd name="T58" fmla="*/ 0 w 193"/>
                <a:gd name="T59" fmla="*/ 273 h 231"/>
                <a:gd name="T60" fmla="*/ 158 w 193"/>
                <a:gd name="T61" fmla="*/ 289 h 231"/>
                <a:gd name="T62" fmla="*/ 362 w 193"/>
                <a:gd name="T63" fmla="*/ 307 h 231"/>
                <a:gd name="T64" fmla="*/ 586 w 193"/>
                <a:gd name="T65" fmla="*/ 259 h 231"/>
                <a:gd name="T66" fmla="*/ 911 w 193"/>
                <a:gd name="T67" fmla="*/ 199 h 231"/>
                <a:gd name="T68" fmla="*/ 1333 w 193"/>
                <a:gd name="T69" fmla="*/ 246 h 231"/>
                <a:gd name="T70" fmla="*/ 1431 w 193"/>
                <a:gd name="T71" fmla="*/ 323 h 231"/>
                <a:gd name="T72" fmla="*/ 1415 w 193"/>
                <a:gd name="T73" fmla="*/ 361 h 231"/>
                <a:gd name="T74" fmla="*/ 1415 w 193"/>
                <a:gd name="T75" fmla="*/ 430 h 231"/>
                <a:gd name="T76" fmla="*/ 1415 w 193"/>
                <a:gd name="T77" fmla="*/ 498 h 231"/>
                <a:gd name="T78" fmla="*/ 1415 w 193"/>
                <a:gd name="T79" fmla="*/ 583 h 231"/>
                <a:gd name="T80" fmla="*/ 1321 w 193"/>
                <a:gd name="T81" fmla="*/ 655 h 231"/>
                <a:gd name="T82" fmla="*/ 1333 w 193"/>
                <a:gd name="T83" fmla="*/ 711 h 231"/>
                <a:gd name="T84" fmla="*/ 1106 w 193"/>
                <a:gd name="T85" fmla="*/ 720 h 231"/>
                <a:gd name="T86" fmla="*/ 854 w 193"/>
                <a:gd name="T87" fmla="*/ 720 h 231"/>
                <a:gd name="T88" fmla="*/ 625 w 193"/>
                <a:gd name="T89" fmla="*/ 703 h 231"/>
                <a:gd name="T90" fmla="*/ 382 w 193"/>
                <a:gd name="T91" fmla="*/ 676 h 231"/>
                <a:gd name="T92" fmla="*/ 195 w 193"/>
                <a:gd name="T93" fmla="*/ 689 h 231"/>
                <a:gd name="T94" fmla="*/ 57 w 193"/>
                <a:gd name="T95" fmla="*/ 758 h 231"/>
                <a:gd name="T96" fmla="*/ 121 w 193"/>
                <a:gd name="T97" fmla="*/ 846 h 231"/>
                <a:gd name="T98" fmla="*/ 325 w 193"/>
                <a:gd name="T99" fmla="*/ 895 h 231"/>
                <a:gd name="T100" fmla="*/ 529 w 193"/>
                <a:gd name="T101" fmla="*/ 923 h 23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93"/>
                <a:gd name="T154" fmla="*/ 0 h 231"/>
                <a:gd name="T155" fmla="*/ 193 w 193"/>
                <a:gd name="T156" fmla="*/ 231 h 23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93" h="231">
                  <a:moveTo>
                    <a:pt x="44" y="223"/>
                  </a:moveTo>
                  <a:lnTo>
                    <a:pt x="33" y="218"/>
                  </a:lnTo>
                  <a:lnTo>
                    <a:pt x="45" y="223"/>
                  </a:lnTo>
                  <a:lnTo>
                    <a:pt x="38" y="220"/>
                  </a:lnTo>
                  <a:lnTo>
                    <a:pt x="46" y="223"/>
                  </a:lnTo>
                  <a:lnTo>
                    <a:pt x="57" y="225"/>
                  </a:lnTo>
                  <a:lnTo>
                    <a:pt x="59" y="228"/>
                  </a:lnTo>
                  <a:lnTo>
                    <a:pt x="67" y="231"/>
                  </a:lnTo>
                  <a:lnTo>
                    <a:pt x="79" y="231"/>
                  </a:lnTo>
                  <a:lnTo>
                    <a:pt x="87" y="231"/>
                  </a:lnTo>
                  <a:lnTo>
                    <a:pt x="94" y="231"/>
                  </a:lnTo>
                  <a:lnTo>
                    <a:pt x="106" y="231"/>
                  </a:lnTo>
                  <a:lnTo>
                    <a:pt x="118" y="231"/>
                  </a:lnTo>
                  <a:lnTo>
                    <a:pt x="126" y="231"/>
                  </a:lnTo>
                  <a:lnTo>
                    <a:pt x="138" y="231"/>
                  </a:lnTo>
                  <a:lnTo>
                    <a:pt x="146" y="228"/>
                  </a:lnTo>
                  <a:lnTo>
                    <a:pt x="154" y="224"/>
                  </a:lnTo>
                  <a:lnTo>
                    <a:pt x="162" y="216"/>
                  </a:lnTo>
                  <a:lnTo>
                    <a:pt x="169" y="216"/>
                  </a:lnTo>
                  <a:lnTo>
                    <a:pt x="174" y="203"/>
                  </a:lnTo>
                  <a:lnTo>
                    <a:pt x="177" y="194"/>
                  </a:lnTo>
                  <a:lnTo>
                    <a:pt x="182" y="186"/>
                  </a:lnTo>
                  <a:lnTo>
                    <a:pt x="185" y="177"/>
                  </a:lnTo>
                  <a:lnTo>
                    <a:pt x="189" y="166"/>
                  </a:lnTo>
                  <a:lnTo>
                    <a:pt x="189" y="158"/>
                  </a:lnTo>
                  <a:lnTo>
                    <a:pt x="189" y="149"/>
                  </a:lnTo>
                  <a:lnTo>
                    <a:pt x="189" y="141"/>
                  </a:lnTo>
                  <a:lnTo>
                    <a:pt x="193" y="132"/>
                  </a:lnTo>
                  <a:lnTo>
                    <a:pt x="193" y="120"/>
                  </a:lnTo>
                  <a:lnTo>
                    <a:pt x="193" y="108"/>
                  </a:lnTo>
                  <a:lnTo>
                    <a:pt x="193" y="99"/>
                  </a:lnTo>
                  <a:lnTo>
                    <a:pt x="193" y="87"/>
                  </a:lnTo>
                  <a:lnTo>
                    <a:pt x="189" y="74"/>
                  </a:lnTo>
                  <a:lnTo>
                    <a:pt x="189" y="66"/>
                  </a:lnTo>
                  <a:lnTo>
                    <a:pt x="185" y="58"/>
                  </a:lnTo>
                  <a:lnTo>
                    <a:pt x="177" y="50"/>
                  </a:lnTo>
                  <a:lnTo>
                    <a:pt x="174" y="42"/>
                  </a:lnTo>
                  <a:lnTo>
                    <a:pt x="169" y="33"/>
                  </a:lnTo>
                  <a:lnTo>
                    <a:pt x="157" y="24"/>
                  </a:lnTo>
                  <a:lnTo>
                    <a:pt x="154" y="16"/>
                  </a:lnTo>
                  <a:lnTo>
                    <a:pt x="146" y="16"/>
                  </a:lnTo>
                  <a:lnTo>
                    <a:pt x="138" y="8"/>
                  </a:lnTo>
                  <a:lnTo>
                    <a:pt x="130" y="4"/>
                  </a:lnTo>
                  <a:lnTo>
                    <a:pt x="118" y="0"/>
                  </a:lnTo>
                  <a:lnTo>
                    <a:pt x="110" y="0"/>
                  </a:lnTo>
                  <a:lnTo>
                    <a:pt x="98" y="0"/>
                  </a:lnTo>
                  <a:lnTo>
                    <a:pt x="91" y="0"/>
                  </a:lnTo>
                  <a:lnTo>
                    <a:pt x="82" y="0"/>
                  </a:lnTo>
                  <a:lnTo>
                    <a:pt x="71" y="0"/>
                  </a:lnTo>
                  <a:lnTo>
                    <a:pt x="63" y="4"/>
                  </a:lnTo>
                  <a:lnTo>
                    <a:pt x="51" y="8"/>
                  </a:lnTo>
                  <a:lnTo>
                    <a:pt x="44" y="12"/>
                  </a:lnTo>
                  <a:lnTo>
                    <a:pt x="32" y="16"/>
                  </a:lnTo>
                  <a:lnTo>
                    <a:pt x="23" y="16"/>
                  </a:lnTo>
                  <a:lnTo>
                    <a:pt x="16" y="24"/>
                  </a:lnTo>
                  <a:lnTo>
                    <a:pt x="11" y="33"/>
                  </a:lnTo>
                  <a:lnTo>
                    <a:pt x="8" y="42"/>
                  </a:lnTo>
                  <a:lnTo>
                    <a:pt x="0" y="50"/>
                  </a:lnTo>
                  <a:lnTo>
                    <a:pt x="0" y="58"/>
                  </a:lnTo>
                  <a:lnTo>
                    <a:pt x="0" y="66"/>
                  </a:lnTo>
                  <a:lnTo>
                    <a:pt x="5" y="67"/>
                  </a:lnTo>
                  <a:lnTo>
                    <a:pt x="13" y="70"/>
                  </a:lnTo>
                  <a:lnTo>
                    <a:pt x="20" y="71"/>
                  </a:lnTo>
                  <a:lnTo>
                    <a:pt x="30" y="74"/>
                  </a:lnTo>
                  <a:lnTo>
                    <a:pt x="40" y="76"/>
                  </a:lnTo>
                  <a:lnTo>
                    <a:pt x="49" y="62"/>
                  </a:lnTo>
                  <a:lnTo>
                    <a:pt x="67" y="55"/>
                  </a:lnTo>
                  <a:lnTo>
                    <a:pt x="76" y="48"/>
                  </a:lnTo>
                  <a:lnTo>
                    <a:pt x="96" y="54"/>
                  </a:lnTo>
                  <a:lnTo>
                    <a:pt x="111" y="59"/>
                  </a:lnTo>
                  <a:lnTo>
                    <a:pt x="117" y="71"/>
                  </a:lnTo>
                  <a:lnTo>
                    <a:pt x="119" y="78"/>
                  </a:lnTo>
                  <a:lnTo>
                    <a:pt x="118" y="81"/>
                  </a:lnTo>
                  <a:lnTo>
                    <a:pt x="118" y="87"/>
                  </a:lnTo>
                  <a:lnTo>
                    <a:pt x="122" y="95"/>
                  </a:lnTo>
                  <a:lnTo>
                    <a:pt x="118" y="104"/>
                  </a:lnTo>
                  <a:lnTo>
                    <a:pt x="118" y="112"/>
                  </a:lnTo>
                  <a:lnTo>
                    <a:pt x="118" y="120"/>
                  </a:lnTo>
                  <a:lnTo>
                    <a:pt x="118" y="127"/>
                  </a:lnTo>
                  <a:lnTo>
                    <a:pt x="118" y="141"/>
                  </a:lnTo>
                  <a:lnTo>
                    <a:pt x="118" y="149"/>
                  </a:lnTo>
                  <a:lnTo>
                    <a:pt x="110" y="158"/>
                  </a:lnTo>
                  <a:lnTo>
                    <a:pt x="110" y="166"/>
                  </a:lnTo>
                  <a:lnTo>
                    <a:pt x="111" y="172"/>
                  </a:lnTo>
                  <a:lnTo>
                    <a:pt x="103" y="173"/>
                  </a:lnTo>
                  <a:lnTo>
                    <a:pt x="92" y="174"/>
                  </a:lnTo>
                  <a:lnTo>
                    <a:pt x="83" y="174"/>
                  </a:lnTo>
                  <a:lnTo>
                    <a:pt x="71" y="174"/>
                  </a:lnTo>
                  <a:lnTo>
                    <a:pt x="60" y="171"/>
                  </a:lnTo>
                  <a:lnTo>
                    <a:pt x="52" y="170"/>
                  </a:lnTo>
                  <a:lnTo>
                    <a:pt x="42" y="170"/>
                  </a:lnTo>
                  <a:lnTo>
                    <a:pt x="32" y="163"/>
                  </a:lnTo>
                  <a:lnTo>
                    <a:pt x="22" y="163"/>
                  </a:lnTo>
                  <a:lnTo>
                    <a:pt x="16" y="166"/>
                  </a:lnTo>
                  <a:lnTo>
                    <a:pt x="12" y="173"/>
                  </a:lnTo>
                  <a:lnTo>
                    <a:pt x="5" y="183"/>
                  </a:lnTo>
                  <a:lnTo>
                    <a:pt x="6" y="195"/>
                  </a:lnTo>
                  <a:lnTo>
                    <a:pt x="10" y="204"/>
                  </a:lnTo>
                  <a:lnTo>
                    <a:pt x="15" y="209"/>
                  </a:lnTo>
                  <a:lnTo>
                    <a:pt x="27" y="216"/>
                  </a:lnTo>
                  <a:lnTo>
                    <a:pt x="42" y="223"/>
                  </a:lnTo>
                  <a:lnTo>
                    <a:pt x="44" y="223"/>
                  </a:lnTo>
                  <a:close/>
                </a:path>
              </a:pathLst>
            </a:custGeom>
            <a:solidFill>
              <a:srgbClr val="008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734" name="Rectangle 383"/>
            <p:cNvSpPr>
              <a:spLocks noChangeArrowheads="1"/>
            </p:cNvSpPr>
            <p:nvPr/>
          </p:nvSpPr>
          <p:spPr bwMode="auto">
            <a:xfrm>
              <a:off x="3333" y="3308"/>
              <a:ext cx="198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200" b="1">
                  <a:solidFill>
                    <a:srgbClr val="000000"/>
                  </a:solidFill>
                  <a:latin typeface="Arial" charset="0"/>
                </a:rPr>
                <a:t>GTP</a:t>
              </a:r>
              <a:endParaRPr lang="it-IT" sz="1200"/>
            </a:p>
          </p:txBody>
        </p:sp>
        <p:sp>
          <p:nvSpPr>
            <p:cNvPr id="6735" name="Freeform 431"/>
            <p:cNvSpPr>
              <a:spLocks/>
            </p:cNvSpPr>
            <p:nvPr/>
          </p:nvSpPr>
          <p:spPr bwMode="auto">
            <a:xfrm>
              <a:off x="3494" y="2738"/>
              <a:ext cx="27" cy="473"/>
            </a:xfrm>
            <a:custGeom>
              <a:avLst/>
              <a:gdLst>
                <a:gd name="T0" fmla="*/ 135 w 9"/>
                <a:gd name="T1" fmla="*/ 4293 h 157"/>
                <a:gd name="T2" fmla="*/ 0 w 9"/>
                <a:gd name="T3" fmla="*/ 3911 h 157"/>
                <a:gd name="T4" fmla="*/ 135 w 9"/>
                <a:gd name="T5" fmla="*/ 3504 h 157"/>
                <a:gd name="T6" fmla="*/ 243 w 9"/>
                <a:gd name="T7" fmla="*/ 3260 h 157"/>
                <a:gd name="T8" fmla="*/ 135 w 9"/>
                <a:gd name="T9" fmla="*/ 2977 h 157"/>
                <a:gd name="T10" fmla="*/ 0 w 9"/>
                <a:gd name="T11" fmla="*/ 2733 h 157"/>
                <a:gd name="T12" fmla="*/ 135 w 9"/>
                <a:gd name="T13" fmla="*/ 2458 h 157"/>
                <a:gd name="T14" fmla="*/ 243 w 9"/>
                <a:gd name="T15" fmla="*/ 2214 h 157"/>
                <a:gd name="T16" fmla="*/ 243 w 9"/>
                <a:gd name="T17" fmla="*/ 1808 h 157"/>
                <a:gd name="T18" fmla="*/ 135 w 9"/>
                <a:gd name="T19" fmla="*/ 1425 h 157"/>
                <a:gd name="T20" fmla="*/ 135 w 9"/>
                <a:gd name="T21" fmla="*/ 1154 h 157"/>
                <a:gd name="T22" fmla="*/ 243 w 9"/>
                <a:gd name="T23" fmla="*/ 898 h 157"/>
                <a:gd name="T24" fmla="*/ 243 w 9"/>
                <a:gd name="T25" fmla="*/ 627 h 157"/>
                <a:gd name="T26" fmla="*/ 243 w 9"/>
                <a:gd name="T27" fmla="*/ 383 h 157"/>
                <a:gd name="T28" fmla="*/ 243 w 9"/>
                <a:gd name="T29" fmla="*/ 108 h 157"/>
                <a:gd name="T30" fmla="*/ 0 w 9"/>
                <a:gd name="T31" fmla="*/ 108 h 157"/>
                <a:gd name="T32" fmla="*/ 243 w 9"/>
                <a:gd name="T33" fmla="*/ 0 h 15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"/>
                <a:gd name="T52" fmla="*/ 0 h 157"/>
                <a:gd name="T53" fmla="*/ 9 w 9"/>
                <a:gd name="T54" fmla="*/ 157 h 15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" h="157">
                  <a:moveTo>
                    <a:pt x="5" y="157"/>
                  </a:moveTo>
                  <a:lnTo>
                    <a:pt x="0" y="143"/>
                  </a:lnTo>
                  <a:lnTo>
                    <a:pt x="5" y="128"/>
                  </a:lnTo>
                  <a:lnTo>
                    <a:pt x="9" y="119"/>
                  </a:lnTo>
                  <a:lnTo>
                    <a:pt x="5" y="109"/>
                  </a:lnTo>
                  <a:lnTo>
                    <a:pt x="0" y="100"/>
                  </a:lnTo>
                  <a:lnTo>
                    <a:pt x="5" y="90"/>
                  </a:lnTo>
                  <a:lnTo>
                    <a:pt x="9" y="81"/>
                  </a:lnTo>
                  <a:lnTo>
                    <a:pt x="9" y="66"/>
                  </a:lnTo>
                  <a:lnTo>
                    <a:pt x="5" y="52"/>
                  </a:lnTo>
                  <a:lnTo>
                    <a:pt x="5" y="42"/>
                  </a:lnTo>
                  <a:lnTo>
                    <a:pt x="9" y="33"/>
                  </a:lnTo>
                  <a:lnTo>
                    <a:pt x="9" y="23"/>
                  </a:lnTo>
                  <a:lnTo>
                    <a:pt x="9" y="14"/>
                  </a:lnTo>
                  <a:lnTo>
                    <a:pt x="9" y="4"/>
                  </a:lnTo>
                  <a:lnTo>
                    <a:pt x="0" y="4"/>
                  </a:lnTo>
                  <a:lnTo>
                    <a:pt x="9" y="0"/>
                  </a:lnTo>
                </a:path>
              </a:pathLst>
            </a:custGeom>
            <a:noFill/>
            <a:ln w="28575" cmpd="sng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736" name="Rectangle 786"/>
            <p:cNvSpPr>
              <a:spLocks noChangeArrowheads="1"/>
            </p:cNvSpPr>
            <p:nvPr/>
          </p:nvSpPr>
          <p:spPr bwMode="auto">
            <a:xfrm>
              <a:off x="3565" y="3291"/>
              <a:ext cx="133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400" b="1">
                  <a:solidFill>
                    <a:srgbClr val="FFFFFF"/>
                  </a:solidFill>
                  <a:latin typeface="Symbol" pitchFamily="18" charset="2"/>
                </a:rPr>
                <a:t>a</a:t>
              </a:r>
              <a:r>
                <a:rPr lang="it-IT" sz="1400" b="1">
                  <a:solidFill>
                    <a:srgbClr val="FFFFFF"/>
                  </a:solidFill>
                  <a:latin typeface="Arial" charset="0"/>
                </a:rPr>
                <a:t>s</a:t>
              </a:r>
            </a:p>
          </p:txBody>
        </p:sp>
      </p:grpSp>
      <p:sp>
        <p:nvSpPr>
          <p:cNvPr id="6192" name="Freeform 343"/>
          <p:cNvSpPr>
            <a:spLocks/>
          </p:cNvSpPr>
          <p:nvPr/>
        </p:nvSpPr>
        <p:spPr bwMode="auto">
          <a:xfrm>
            <a:off x="5637213" y="3586163"/>
            <a:ext cx="701675" cy="2197100"/>
          </a:xfrm>
          <a:custGeom>
            <a:avLst/>
            <a:gdLst>
              <a:gd name="T0" fmla="*/ 2147483647 w 349"/>
              <a:gd name="T1" fmla="*/ 2147483647 h 862"/>
              <a:gd name="T2" fmla="*/ 2147483647 w 349"/>
              <a:gd name="T3" fmla="*/ 2147483647 h 862"/>
              <a:gd name="T4" fmla="*/ 2147483647 w 349"/>
              <a:gd name="T5" fmla="*/ 2147483647 h 862"/>
              <a:gd name="T6" fmla="*/ 2147483647 w 349"/>
              <a:gd name="T7" fmla="*/ 2147483647 h 862"/>
              <a:gd name="T8" fmla="*/ 2147483647 w 349"/>
              <a:gd name="T9" fmla="*/ 0 h 862"/>
              <a:gd name="T10" fmla="*/ 2147483647 w 349"/>
              <a:gd name="T11" fmla="*/ 0 h 862"/>
              <a:gd name="T12" fmla="*/ 2147483647 w 349"/>
              <a:gd name="T13" fmla="*/ 0 h 862"/>
              <a:gd name="T14" fmla="*/ 2147483647 w 349"/>
              <a:gd name="T15" fmla="*/ 2147483647 h 862"/>
              <a:gd name="T16" fmla="*/ 2147483647 w 349"/>
              <a:gd name="T17" fmla="*/ 2147483647 h 862"/>
              <a:gd name="T18" fmla="*/ 2147483647 w 349"/>
              <a:gd name="T19" fmla="*/ 2147483647 h 862"/>
              <a:gd name="T20" fmla="*/ 2147483647 w 349"/>
              <a:gd name="T21" fmla="*/ 2147483647 h 862"/>
              <a:gd name="T22" fmla="*/ 2147483647 w 349"/>
              <a:gd name="T23" fmla="*/ 2147483647 h 862"/>
              <a:gd name="T24" fmla="*/ 2147483647 w 349"/>
              <a:gd name="T25" fmla="*/ 2147483647 h 862"/>
              <a:gd name="T26" fmla="*/ 2147483647 w 349"/>
              <a:gd name="T27" fmla="*/ 2147483647 h 862"/>
              <a:gd name="T28" fmla="*/ 2147483647 w 349"/>
              <a:gd name="T29" fmla="*/ 2147483647 h 862"/>
              <a:gd name="T30" fmla="*/ 2147483647 w 349"/>
              <a:gd name="T31" fmla="*/ 2147483647 h 862"/>
              <a:gd name="T32" fmla="*/ 2147483647 w 349"/>
              <a:gd name="T33" fmla="*/ 2147483647 h 862"/>
              <a:gd name="T34" fmla="*/ 2147483647 w 349"/>
              <a:gd name="T35" fmla="*/ 2147483647 h 862"/>
              <a:gd name="T36" fmla="*/ 2147483647 w 349"/>
              <a:gd name="T37" fmla="*/ 2147483647 h 862"/>
              <a:gd name="T38" fmla="*/ 2147483647 w 349"/>
              <a:gd name="T39" fmla="*/ 2147483647 h 862"/>
              <a:gd name="T40" fmla="*/ 2147483647 w 349"/>
              <a:gd name="T41" fmla="*/ 2147483647 h 862"/>
              <a:gd name="T42" fmla="*/ 2147483647 w 349"/>
              <a:gd name="T43" fmla="*/ 2147483647 h 862"/>
              <a:gd name="T44" fmla="*/ 2147483647 w 349"/>
              <a:gd name="T45" fmla="*/ 2147483647 h 862"/>
              <a:gd name="T46" fmla="*/ 2147483647 w 349"/>
              <a:gd name="T47" fmla="*/ 2147483647 h 862"/>
              <a:gd name="T48" fmla="*/ 2147483647 w 349"/>
              <a:gd name="T49" fmla="*/ 2147483647 h 862"/>
              <a:gd name="T50" fmla="*/ 2147483647 w 349"/>
              <a:gd name="T51" fmla="*/ 2147483647 h 862"/>
              <a:gd name="T52" fmla="*/ 2147483647 w 349"/>
              <a:gd name="T53" fmla="*/ 2147483647 h 862"/>
              <a:gd name="T54" fmla="*/ 0 w 349"/>
              <a:gd name="T55" fmla="*/ 2147483647 h 862"/>
              <a:gd name="T56" fmla="*/ 0 w 349"/>
              <a:gd name="T57" fmla="*/ 2147483647 h 862"/>
              <a:gd name="T58" fmla="*/ 2147483647 w 349"/>
              <a:gd name="T59" fmla="*/ 2147483647 h 862"/>
              <a:gd name="T60" fmla="*/ 2147483647 w 349"/>
              <a:gd name="T61" fmla="*/ 2147483647 h 862"/>
              <a:gd name="T62" fmla="*/ 2147483647 w 349"/>
              <a:gd name="T63" fmla="*/ 2147483647 h 862"/>
              <a:gd name="T64" fmla="*/ 2147483647 w 349"/>
              <a:gd name="T65" fmla="*/ 2147483647 h 862"/>
              <a:gd name="T66" fmla="*/ 2147483647 w 349"/>
              <a:gd name="T67" fmla="*/ 2147483647 h 862"/>
              <a:gd name="T68" fmla="*/ 2147483647 w 349"/>
              <a:gd name="T69" fmla="*/ 2147483647 h 862"/>
              <a:gd name="T70" fmla="*/ 2147483647 w 349"/>
              <a:gd name="T71" fmla="*/ 2147483647 h 862"/>
              <a:gd name="T72" fmla="*/ 2147483647 w 349"/>
              <a:gd name="T73" fmla="*/ 2147483647 h 862"/>
              <a:gd name="T74" fmla="*/ 2147483647 w 349"/>
              <a:gd name="T75" fmla="*/ 2147483647 h 862"/>
              <a:gd name="T76" fmla="*/ 2147483647 w 349"/>
              <a:gd name="T77" fmla="*/ 2147483647 h 862"/>
              <a:gd name="T78" fmla="*/ 2147483647 w 349"/>
              <a:gd name="T79" fmla="*/ 2147483647 h 862"/>
              <a:gd name="T80" fmla="*/ 2147483647 w 349"/>
              <a:gd name="T81" fmla="*/ 2147483647 h 862"/>
              <a:gd name="T82" fmla="*/ 2147483647 w 349"/>
              <a:gd name="T83" fmla="*/ 2147483647 h 862"/>
              <a:gd name="T84" fmla="*/ 2147483647 w 349"/>
              <a:gd name="T85" fmla="*/ 2147483647 h 862"/>
              <a:gd name="T86" fmla="*/ 2147483647 w 349"/>
              <a:gd name="T87" fmla="*/ 2147483647 h 862"/>
              <a:gd name="T88" fmla="*/ 2147483647 w 349"/>
              <a:gd name="T89" fmla="*/ 2147483647 h 862"/>
              <a:gd name="T90" fmla="*/ 2147483647 w 349"/>
              <a:gd name="T91" fmla="*/ 2147483647 h 862"/>
              <a:gd name="T92" fmla="*/ 2147483647 w 349"/>
              <a:gd name="T93" fmla="*/ 2147483647 h 862"/>
              <a:gd name="T94" fmla="*/ 2147483647 w 349"/>
              <a:gd name="T95" fmla="*/ 2147483647 h 862"/>
              <a:gd name="T96" fmla="*/ 2147483647 w 349"/>
              <a:gd name="T97" fmla="*/ 2147483647 h 862"/>
              <a:gd name="T98" fmla="*/ 2147483647 w 349"/>
              <a:gd name="T99" fmla="*/ 2147483647 h 862"/>
              <a:gd name="T100" fmla="*/ 2147483647 w 349"/>
              <a:gd name="T101" fmla="*/ 2147483647 h 862"/>
              <a:gd name="T102" fmla="*/ 2147483647 w 349"/>
              <a:gd name="T103" fmla="*/ 2147483647 h 862"/>
              <a:gd name="T104" fmla="*/ 2147483647 w 349"/>
              <a:gd name="T105" fmla="*/ 2147483647 h 862"/>
              <a:gd name="T106" fmla="*/ 2147483647 w 349"/>
              <a:gd name="T107" fmla="*/ 2147483647 h 862"/>
              <a:gd name="T108" fmla="*/ 2147483647 w 349"/>
              <a:gd name="T109" fmla="*/ 2147483647 h 862"/>
              <a:gd name="T110" fmla="*/ 2147483647 w 349"/>
              <a:gd name="T111" fmla="*/ 2147483647 h 862"/>
              <a:gd name="T112" fmla="*/ 2147483647 w 349"/>
              <a:gd name="T113" fmla="*/ 2147483647 h 862"/>
              <a:gd name="T114" fmla="*/ 2147483647 w 349"/>
              <a:gd name="T115" fmla="*/ 2147483647 h 862"/>
              <a:gd name="T116" fmla="*/ 2147483647 w 349"/>
              <a:gd name="T117" fmla="*/ 2147483647 h 862"/>
              <a:gd name="T118" fmla="*/ 2147483647 w 349"/>
              <a:gd name="T119" fmla="*/ 2147483647 h 862"/>
              <a:gd name="T120" fmla="*/ 2147483647 w 349"/>
              <a:gd name="T121" fmla="*/ 2147483647 h 862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349"/>
              <a:gd name="T184" fmla="*/ 0 h 862"/>
              <a:gd name="T185" fmla="*/ 349 w 349"/>
              <a:gd name="T186" fmla="*/ 862 h 862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349" h="862">
                <a:moveTo>
                  <a:pt x="349" y="62"/>
                </a:moveTo>
                <a:lnTo>
                  <a:pt x="340" y="53"/>
                </a:lnTo>
                <a:lnTo>
                  <a:pt x="332" y="48"/>
                </a:lnTo>
                <a:lnTo>
                  <a:pt x="319" y="38"/>
                </a:lnTo>
                <a:lnTo>
                  <a:pt x="311" y="34"/>
                </a:lnTo>
                <a:lnTo>
                  <a:pt x="302" y="29"/>
                </a:lnTo>
                <a:lnTo>
                  <a:pt x="294" y="24"/>
                </a:lnTo>
                <a:lnTo>
                  <a:pt x="285" y="24"/>
                </a:lnTo>
                <a:lnTo>
                  <a:pt x="277" y="24"/>
                </a:lnTo>
                <a:lnTo>
                  <a:pt x="268" y="19"/>
                </a:lnTo>
                <a:lnTo>
                  <a:pt x="260" y="15"/>
                </a:lnTo>
                <a:lnTo>
                  <a:pt x="247" y="10"/>
                </a:lnTo>
                <a:lnTo>
                  <a:pt x="234" y="5"/>
                </a:lnTo>
                <a:lnTo>
                  <a:pt x="225" y="5"/>
                </a:lnTo>
                <a:lnTo>
                  <a:pt x="213" y="0"/>
                </a:lnTo>
                <a:lnTo>
                  <a:pt x="200" y="0"/>
                </a:lnTo>
                <a:lnTo>
                  <a:pt x="191" y="0"/>
                </a:lnTo>
                <a:lnTo>
                  <a:pt x="183" y="0"/>
                </a:lnTo>
                <a:lnTo>
                  <a:pt x="174" y="0"/>
                </a:lnTo>
                <a:lnTo>
                  <a:pt x="157" y="0"/>
                </a:lnTo>
                <a:lnTo>
                  <a:pt x="149" y="0"/>
                </a:lnTo>
                <a:lnTo>
                  <a:pt x="140" y="5"/>
                </a:lnTo>
                <a:lnTo>
                  <a:pt x="132" y="5"/>
                </a:lnTo>
                <a:lnTo>
                  <a:pt x="123" y="5"/>
                </a:lnTo>
                <a:lnTo>
                  <a:pt x="115" y="15"/>
                </a:lnTo>
                <a:lnTo>
                  <a:pt x="106" y="19"/>
                </a:lnTo>
                <a:lnTo>
                  <a:pt x="93" y="24"/>
                </a:lnTo>
                <a:lnTo>
                  <a:pt x="85" y="34"/>
                </a:lnTo>
                <a:lnTo>
                  <a:pt x="81" y="43"/>
                </a:lnTo>
                <a:lnTo>
                  <a:pt x="72" y="43"/>
                </a:lnTo>
                <a:lnTo>
                  <a:pt x="72" y="53"/>
                </a:lnTo>
                <a:lnTo>
                  <a:pt x="64" y="62"/>
                </a:lnTo>
                <a:lnTo>
                  <a:pt x="59" y="72"/>
                </a:lnTo>
                <a:lnTo>
                  <a:pt x="55" y="81"/>
                </a:lnTo>
                <a:lnTo>
                  <a:pt x="55" y="91"/>
                </a:lnTo>
                <a:lnTo>
                  <a:pt x="55" y="100"/>
                </a:lnTo>
                <a:lnTo>
                  <a:pt x="51" y="110"/>
                </a:lnTo>
                <a:lnTo>
                  <a:pt x="51" y="119"/>
                </a:lnTo>
                <a:lnTo>
                  <a:pt x="47" y="134"/>
                </a:lnTo>
                <a:lnTo>
                  <a:pt x="47" y="153"/>
                </a:lnTo>
                <a:lnTo>
                  <a:pt x="47" y="162"/>
                </a:lnTo>
                <a:lnTo>
                  <a:pt x="47" y="177"/>
                </a:lnTo>
                <a:lnTo>
                  <a:pt x="47" y="186"/>
                </a:lnTo>
                <a:lnTo>
                  <a:pt x="47" y="196"/>
                </a:lnTo>
                <a:lnTo>
                  <a:pt x="47" y="210"/>
                </a:lnTo>
                <a:lnTo>
                  <a:pt x="47" y="224"/>
                </a:lnTo>
                <a:lnTo>
                  <a:pt x="47" y="234"/>
                </a:lnTo>
                <a:lnTo>
                  <a:pt x="47" y="253"/>
                </a:lnTo>
                <a:lnTo>
                  <a:pt x="47" y="272"/>
                </a:lnTo>
                <a:lnTo>
                  <a:pt x="47" y="291"/>
                </a:lnTo>
                <a:lnTo>
                  <a:pt x="47" y="300"/>
                </a:lnTo>
                <a:lnTo>
                  <a:pt x="47" y="310"/>
                </a:lnTo>
                <a:lnTo>
                  <a:pt x="47" y="324"/>
                </a:lnTo>
                <a:lnTo>
                  <a:pt x="51" y="338"/>
                </a:lnTo>
                <a:lnTo>
                  <a:pt x="51" y="348"/>
                </a:lnTo>
                <a:lnTo>
                  <a:pt x="51" y="367"/>
                </a:lnTo>
                <a:lnTo>
                  <a:pt x="51" y="377"/>
                </a:lnTo>
                <a:lnTo>
                  <a:pt x="51" y="386"/>
                </a:lnTo>
                <a:lnTo>
                  <a:pt x="51" y="400"/>
                </a:lnTo>
                <a:lnTo>
                  <a:pt x="55" y="419"/>
                </a:lnTo>
                <a:lnTo>
                  <a:pt x="59" y="438"/>
                </a:lnTo>
                <a:lnTo>
                  <a:pt x="59" y="448"/>
                </a:lnTo>
                <a:lnTo>
                  <a:pt x="59" y="458"/>
                </a:lnTo>
                <a:lnTo>
                  <a:pt x="64" y="472"/>
                </a:lnTo>
                <a:lnTo>
                  <a:pt x="64" y="481"/>
                </a:lnTo>
                <a:lnTo>
                  <a:pt x="64" y="496"/>
                </a:lnTo>
                <a:lnTo>
                  <a:pt x="59" y="505"/>
                </a:lnTo>
                <a:lnTo>
                  <a:pt x="55" y="515"/>
                </a:lnTo>
                <a:lnTo>
                  <a:pt x="51" y="524"/>
                </a:lnTo>
                <a:lnTo>
                  <a:pt x="51" y="534"/>
                </a:lnTo>
                <a:lnTo>
                  <a:pt x="51" y="548"/>
                </a:lnTo>
                <a:lnTo>
                  <a:pt x="47" y="558"/>
                </a:lnTo>
                <a:lnTo>
                  <a:pt x="42" y="567"/>
                </a:lnTo>
                <a:lnTo>
                  <a:pt x="38" y="577"/>
                </a:lnTo>
                <a:lnTo>
                  <a:pt x="34" y="591"/>
                </a:lnTo>
                <a:lnTo>
                  <a:pt x="25" y="600"/>
                </a:lnTo>
                <a:lnTo>
                  <a:pt x="25" y="610"/>
                </a:lnTo>
                <a:lnTo>
                  <a:pt x="17" y="624"/>
                </a:lnTo>
                <a:lnTo>
                  <a:pt x="17" y="634"/>
                </a:lnTo>
                <a:lnTo>
                  <a:pt x="8" y="643"/>
                </a:lnTo>
                <a:lnTo>
                  <a:pt x="4" y="653"/>
                </a:lnTo>
                <a:lnTo>
                  <a:pt x="0" y="662"/>
                </a:lnTo>
                <a:lnTo>
                  <a:pt x="0" y="672"/>
                </a:lnTo>
                <a:lnTo>
                  <a:pt x="0" y="681"/>
                </a:lnTo>
                <a:lnTo>
                  <a:pt x="0" y="691"/>
                </a:lnTo>
                <a:lnTo>
                  <a:pt x="0" y="700"/>
                </a:lnTo>
                <a:lnTo>
                  <a:pt x="0" y="710"/>
                </a:lnTo>
                <a:lnTo>
                  <a:pt x="0" y="724"/>
                </a:lnTo>
                <a:lnTo>
                  <a:pt x="0" y="748"/>
                </a:lnTo>
                <a:lnTo>
                  <a:pt x="4" y="758"/>
                </a:lnTo>
                <a:lnTo>
                  <a:pt x="4" y="767"/>
                </a:lnTo>
                <a:lnTo>
                  <a:pt x="12" y="777"/>
                </a:lnTo>
                <a:lnTo>
                  <a:pt x="17" y="786"/>
                </a:lnTo>
                <a:lnTo>
                  <a:pt x="25" y="796"/>
                </a:lnTo>
                <a:lnTo>
                  <a:pt x="34" y="805"/>
                </a:lnTo>
                <a:lnTo>
                  <a:pt x="42" y="810"/>
                </a:lnTo>
                <a:lnTo>
                  <a:pt x="51" y="819"/>
                </a:lnTo>
                <a:lnTo>
                  <a:pt x="59" y="824"/>
                </a:lnTo>
                <a:lnTo>
                  <a:pt x="68" y="834"/>
                </a:lnTo>
                <a:lnTo>
                  <a:pt x="85" y="843"/>
                </a:lnTo>
                <a:lnTo>
                  <a:pt x="93" y="843"/>
                </a:lnTo>
                <a:lnTo>
                  <a:pt x="102" y="853"/>
                </a:lnTo>
                <a:lnTo>
                  <a:pt x="119" y="858"/>
                </a:lnTo>
                <a:lnTo>
                  <a:pt x="136" y="862"/>
                </a:lnTo>
                <a:lnTo>
                  <a:pt x="149" y="862"/>
                </a:lnTo>
                <a:lnTo>
                  <a:pt x="157" y="862"/>
                </a:lnTo>
                <a:lnTo>
                  <a:pt x="170" y="862"/>
                </a:lnTo>
                <a:lnTo>
                  <a:pt x="187" y="862"/>
                </a:lnTo>
                <a:lnTo>
                  <a:pt x="204" y="862"/>
                </a:lnTo>
                <a:lnTo>
                  <a:pt x="221" y="862"/>
                </a:lnTo>
                <a:lnTo>
                  <a:pt x="230" y="862"/>
                </a:lnTo>
                <a:lnTo>
                  <a:pt x="247" y="862"/>
                </a:lnTo>
                <a:lnTo>
                  <a:pt x="255" y="853"/>
                </a:lnTo>
                <a:lnTo>
                  <a:pt x="264" y="848"/>
                </a:lnTo>
                <a:lnTo>
                  <a:pt x="277" y="843"/>
                </a:lnTo>
                <a:lnTo>
                  <a:pt x="285" y="834"/>
                </a:lnTo>
                <a:lnTo>
                  <a:pt x="289" y="824"/>
                </a:lnTo>
                <a:lnTo>
                  <a:pt x="302" y="815"/>
                </a:lnTo>
                <a:lnTo>
                  <a:pt x="306" y="805"/>
                </a:lnTo>
                <a:lnTo>
                  <a:pt x="311" y="796"/>
                </a:lnTo>
                <a:lnTo>
                  <a:pt x="315" y="786"/>
                </a:lnTo>
                <a:lnTo>
                  <a:pt x="315" y="777"/>
                </a:lnTo>
                <a:lnTo>
                  <a:pt x="319" y="767"/>
                </a:lnTo>
                <a:lnTo>
                  <a:pt x="319" y="748"/>
                </a:lnTo>
                <a:lnTo>
                  <a:pt x="323" y="739"/>
                </a:lnTo>
                <a:lnTo>
                  <a:pt x="323" y="724"/>
                </a:lnTo>
                <a:lnTo>
                  <a:pt x="323" y="710"/>
                </a:lnTo>
                <a:lnTo>
                  <a:pt x="323" y="696"/>
                </a:lnTo>
                <a:lnTo>
                  <a:pt x="323" y="681"/>
                </a:lnTo>
                <a:lnTo>
                  <a:pt x="323" y="672"/>
                </a:lnTo>
                <a:lnTo>
                  <a:pt x="319" y="658"/>
                </a:lnTo>
                <a:lnTo>
                  <a:pt x="315" y="648"/>
                </a:lnTo>
                <a:lnTo>
                  <a:pt x="315" y="634"/>
                </a:lnTo>
                <a:lnTo>
                  <a:pt x="306" y="619"/>
                </a:lnTo>
                <a:lnTo>
                  <a:pt x="302" y="600"/>
                </a:lnTo>
                <a:lnTo>
                  <a:pt x="298" y="586"/>
                </a:lnTo>
                <a:lnTo>
                  <a:pt x="289" y="577"/>
                </a:lnTo>
                <a:lnTo>
                  <a:pt x="289" y="562"/>
                </a:lnTo>
                <a:lnTo>
                  <a:pt x="285" y="553"/>
                </a:lnTo>
                <a:lnTo>
                  <a:pt x="281" y="539"/>
                </a:lnTo>
                <a:lnTo>
                  <a:pt x="272" y="529"/>
                </a:lnTo>
                <a:lnTo>
                  <a:pt x="272" y="519"/>
                </a:lnTo>
                <a:lnTo>
                  <a:pt x="264" y="505"/>
                </a:lnTo>
                <a:lnTo>
                  <a:pt x="267" y="493"/>
                </a:lnTo>
                <a:lnTo>
                  <a:pt x="267" y="477"/>
                </a:lnTo>
                <a:lnTo>
                  <a:pt x="267" y="453"/>
                </a:lnTo>
                <a:lnTo>
                  <a:pt x="269" y="437"/>
                </a:lnTo>
                <a:lnTo>
                  <a:pt x="272" y="417"/>
                </a:lnTo>
                <a:lnTo>
                  <a:pt x="271" y="408"/>
                </a:lnTo>
                <a:lnTo>
                  <a:pt x="267" y="398"/>
                </a:lnTo>
                <a:lnTo>
                  <a:pt x="265" y="391"/>
                </a:lnTo>
                <a:lnTo>
                  <a:pt x="265" y="377"/>
                </a:lnTo>
                <a:lnTo>
                  <a:pt x="265" y="365"/>
                </a:lnTo>
                <a:lnTo>
                  <a:pt x="262" y="355"/>
                </a:lnTo>
                <a:lnTo>
                  <a:pt x="265" y="349"/>
                </a:lnTo>
                <a:lnTo>
                  <a:pt x="262" y="335"/>
                </a:lnTo>
                <a:lnTo>
                  <a:pt x="265" y="324"/>
                </a:lnTo>
                <a:lnTo>
                  <a:pt x="265" y="310"/>
                </a:lnTo>
                <a:lnTo>
                  <a:pt x="267" y="298"/>
                </a:lnTo>
                <a:lnTo>
                  <a:pt x="267" y="286"/>
                </a:lnTo>
                <a:lnTo>
                  <a:pt x="269" y="279"/>
                </a:lnTo>
                <a:lnTo>
                  <a:pt x="267" y="269"/>
                </a:lnTo>
                <a:lnTo>
                  <a:pt x="269" y="260"/>
                </a:lnTo>
                <a:lnTo>
                  <a:pt x="265" y="253"/>
                </a:lnTo>
                <a:lnTo>
                  <a:pt x="267" y="249"/>
                </a:lnTo>
                <a:lnTo>
                  <a:pt x="264" y="238"/>
                </a:lnTo>
                <a:lnTo>
                  <a:pt x="272" y="224"/>
                </a:lnTo>
                <a:lnTo>
                  <a:pt x="272" y="215"/>
                </a:lnTo>
                <a:lnTo>
                  <a:pt x="272" y="205"/>
                </a:lnTo>
                <a:lnTo>
                  <a:pt x="277" y="196"/>
                </a:lnTo>
                <a:lnTo>
                  <a:pt x="281" y="186"/>
                </a:lnTo>
                <a:lnTo>
                  <a:pt x="289" y="177"/>
                </a:lnTo>
                <a:lnTo>
                  <a:pt x="298" y="167"/>
                </a:lnTo>
                <a:lnTo>
                  <a:pt x="306" y="157"/>
                </a:lnTo>
                <a:lnTo>
                  <a:pt x="311" y="148"/>
                </a:lnTo>
                <a:lnTo>
                  <a:pt x="319" y="138"/>
                </a:lnTo>
                <a:lnTo>
                  <a:pt x="332" y="129"/>
                </a:lnTo>
                <a:lnTo>
                  <a:pt x="340" y="119"/>
                </a:lnTo>
                <a:lnTo>
                  <a:pt x="340" y="110"/>
                </a:lnTo>
                <a:lnTo>
                  <a:pt x="345" y="100"/>
                </a:lnTo>
                <a:lnTo>
                  <a:pt x="349" y="91"/>
                </a:lnTo>
                <a:lnTo>
                  <a:pt x="349" y="81"/>
                </a:lnTo>
                <a:lnTo>
                  <a:pt x="349" y="72"/>
                </a:lnTo>
                <a:lnTo>
                  <a:pt x="349" y="62"/>
                </a:lnTo>
                <a:close/>
              </a:path>
            </a:pathLst>
          </a:custGeom>
          <a:solidFill>
            <a:srgbClr val="00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193" name="Oval 191"/>
          <p:cNvSpPr>
            <a:spLocks noChangeArrowheads="1"/>
          </p:cNvSpPr>
          <p:nvPr/>
        </p:nvSpPr>
        <p:spPr bwMode="auto">
          <a:xfrm>
            <a:off x="4252913" y="4211638"/>
            <a:ext cx="93662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194" name="Freeform 192"/>
          <p:cNvSpPr>
            <a:spLocks/>
          </p:cNvSpPr>
          <p:nvPr/>
        </p:nvSpPr>
        <p:spPr bwMode="auto">
          <a:xfrm>
            <a:off x="4260850" y="4318000"/>
            <a:ext cx="17463" cy="403225"/>
          </a:xfrm>
          <a:custGeom>
            <a:avLst/>
            <a:gdLst>
              <a:gd name="T0" fmla="*/ 2147483647 w 8"/>
              <a:gd name="T1" fmla="*/ 0 h 158"/>
              <a:gd name="T2" fmla="*/ 0 w 8"/>
              <a:gd name="T3" fmla="*/ 2147483647 h 158"/>
              <a:gd name="T4" fmla="*/ 2147483647 w 8"/>
              <a:gd name="T5" fmla="*/ 2147483647 h 158"/>
              <a:gd name="T6" fmla="*/ 2147483647 w 8"/>
              <a:gd name="T7" fmla="*/ 2147483647 h 158"/>
              <a:gd name="T8" fmla="*/ 2147483647 w 8"/>
              <a:gd name="T9" fmla="*/ 2147483647 h 158"/>
              <a:gd name="T10" fmla="*/ 0 w 8"/>
              <a:gd name="T11" fmla="*/ 2147483647 h 158"/>
              <a:gd name="T12" fmla="*/ 2147483647 w 8"/>
              <a:gd name="T13" fmla="*/ 2147483647 h 158"/>
              <a:gd name="T14" fmla="*/ 2147483647 w 8"/>
              <a:gd name="T15" fmla="*/ 2147483647 h 158"/>
              <a:gd name="T16" fmla="*/ 2147483647 w 8"/>
              <a:gd name="T17" fmla="*/ 2147483647 h 158"/>
              <a:gd name="T18" fmla="*/ 2147483647 w 8"/>
              <a:gd name="T19" fmla="*/ 2147483647 h 158"/>
              <a:gd name="T20" fmla="*/ 2147483647 w 8"/>
              <a:gd name="T21" fmla="*/ 2147483647 h 158"/>
              <a:gd name="T22" fmla="*/ 2147483647 w 8"/>
              <a:gd name="T23" fmla="*/ 2147483647 h 158"/>
              <a:gd name="T24" fmla="*/ 2147483647 w 8"/>
              <a:gd name="T25" fmla="*/ 2147483647 h 158"/>
              <a:gd name="T26" fmla="*/ 2147483647 w 8"/>
              <a:gd name="T27" fmla="*/ 2147483647 h 158"/>
              <a:gd name="T28" fmla="*/ 2147483647 w 8"/>
              <a:gd name="T29" fmla="*/ 2147483647 h 158"/>
              <a:gd name="T30" fmla="*/ 0 w 8"/>
              <a:gd name="T31" fmla="*/ 2147483647 h 158"/>
              <a:gd name="T32" fmla="*/ 2147483647 w 8"/>
              <a:gd name="T33" fmla="*/ 2147483647 h 15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8"/>
              <a:gd name="T53" fmla="*/ 8 w 8"/>
              <a:gd name="T54" fmla="*/ 158 h 15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8">
                <a:moveTo>
                  <a:pt x="4" y="0"/>
                </a:moveTo>
                <a:lnTo>
                  <a:pt x="0" y="15"/>
                </a:lnTo>
                <a:lnTo>
                  <a:pt x="4" y="29"/>
                </a:lnTo>
                <a:lnTo>
                  <a:pt x="8" y="39"/>
                </a:lnTo>
                <a:lnTo>
                  <a:pt x="4" y="48"/>
                </a:lnTo>
                <a:lnTo>
                  <a:pt x="0" y="58"/>
                </a:lnTo>
                <a:lnTo>
                  <a:pt x="4" y="67"/>
                </a:lnTo>
                <a:lnTo>
                  <a:pt x="8" y="77"/>
                </a:lnTo>
                <a:lnTo>
                  <a:pt x="8" y="91"/>
                </a:lnTo>
                <a:lnTo>
                  <a:pt x="4" y="105"/>
                </a:lnTo>
                <a:lnTo>
                  <a:pt x="4" y="115"/>
                </a:lnTo>
                <a:lnTo>
                  <a:pt x="8" y="124"/>
                </a:lnTo>
                <a:lnTo>
                  <a:pt x="8" y="134"/>
                </a:lnTo>
                <a:lnTo>
                  <a:pt x="8" y="143"/>
                </a:lnTo>
                <a:lnTo>
                  <a:pt x="8" y="153"/>
                </a:lnTo>
                <a:lnTo>
                  <a:pt x="0" y="153"/>
                </a:lnTo>
                <a:lnTo>
                  <a:pt x="8" y="158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95" name="Freeform 193"/>
          <p:cNvSpPr>
            <a:spLocks/>
          </p:cNvSpPr>
          <p:nvPr/>
        </p:nvSpPr>
        <p:spPr bwMode="auto">
          <a:xfrm>
            <a:off x="4321175" y="4330700"/>
            <a:ext cx="34925" cy="427038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4"/>
                </a:lnTo>
                <a:lnTo>
                  <a:pt x="8" y="38"/>
                </a:lnTo>
                <a:lnTo>
                  <a:pt x="12" y="48"/>
                </a:lnTo>
                <a:lnTo>
                  <a:pt x="8" y="62"/>
                </a:lnTo>
                <a:lnTo>
                  <a:pt x="8" y="72"/>
                </a:lnTo>
                <a:lnTo>
                  <a:pt x="12" y="81"/>
                </a:lnTo>
                <a:lnTo>
                  <a:pt x="12" y="91"/>
                </a:lnTo>
                <a:lnTo>
                  <a:pt x="12" y="100"/>
                </a:lnTo>
                <a:lnTo>
                  <a:pt x="12" y="110"/>
                </a:lnTo>
                <a:lnTo>
                  <a:pt x="12" y="124"/>
                </a:lnTo>
                <a:lnTo>
                  <a:pt x="17" y="134"/>
                </a:lnTo>
                <a:lnTo>
                  <a:pt x="17" y="143"/>
                </a:lnTo>
                <a:lnTo>
                  <a:pt x="12" y="153"/>
                </a:lnTo>
                <a:lnTo>
                  <a:pt x="12" y="162"/>
                </a:lnTo>
                <a:lnTo>
                  <a:pt x="12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96" name="Oval 194"/>
          <p:cNvSpPr>
            <a:spLocks noChangeArrowheads="1"/>
          </p:cNvSpPr>
          <p:nvPr/>
        </p:nvSpPr>
        <p:spPr bwMode="auto">
          <a:xfrm>
            <a:off x="4140200" y="4211638"/>
            <a:ext cx="93663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197" name="Freeform 195"/>
          <p:cNvSpPr>
            <a:spLocks/>
          </p:cNvSpPr>
          <p:nvPr/>
        </p:nvSpPr>
        <p:spPr bwMode="auto">
          <a:xfrm>
            <a:off x="4149725" y="4318000"/>
            <a:ext cx="17463" cy="403225"/>
          </a:xfrm>
          <a:custGeom>
            <a:avLst/>
            <a:gdLst>
              <a:gd name="T0" fmla="*/ 2147483647 w 9"/>
              <a:gd name="T1" fmla="*/ 0 h 158"/>
              <a:gd name="T2" fmla="*/ 0 w 9"/>
              <a:gd name="T3" fmla="*/ 2147483647 h 158"/>
              <a:gd name="T4" fmla="*/ 2147483647 w 9"/>
              <a:gd name="T5" fmla="*/ 2147483647 h 158"/>
              <a:gd name="T6" fmla="*/ 2147483647 w 9"/>
              <a:gd name="T7" fmla="*/ 2147483647 h 158"/>
              <a:gd name="T8" fmla="*/ 2147483647 w 9"/>
              <a:gd name="T9" fmla="*/ 2147483647 h 158"/>
              <a:gd name="T10" fmla="*/ 0 w 9"/>
              <a:gd name="T11" fmla="*/ 2147483647 h 158"/>
              <a:gd name="T12" fmla="*/ 2147483647 w 9"/>
              <a:gd name="T13" fmla="*/ 2147483647 h 158"/>
              <a:gd name="T14" fmla="*/ 2147483647 w 9"/>
              <a:gd name="T15" fmla="*/ 2147483647 h 158"/>
              <a:gd name="T16" fmla="*/ 2147483647 w 9"/>
              <a:gd name="T17" fmla="*/ 2147483647 h 158"/>
              <a:gd name="T18" fmla="*/ 2147483647 w 9"/>
              <a:gd name="T19" fmla="*/ 2147483647 h 158"/>
              <a:gd name="T20" fmla="*/ 2147483647 w 9"/>
              <a:gd name="T21" fmla="*/ 2147483647 h 158"/>
              <a:gd name="T22" fmla="*/ 2147483647 w 9"/>
              <a:gd name="T23" fmla="*/ 2147483647 h 158"/>
              <a:gd name="T24" fmla="*/ 2147483647 w 9"/>
              <a:gd name="T25" fmla="*/ 2147483647 h 158"/>
              <a:gd name="T26" fmla="*/ 2147483647 w 9"/>
              <a:gd name="T27" fmla="*/ 2147483647 h 158"/>
              <a:gd name="T28" fmla="*/ 2147483647 w 9"/>
              <a:gd name="T29" fmla="*/ 2147483647 h 158"/>
              <a:gd name="T30" fmla="*/ 0 w 9"/>
              <a:gd name="T31" fmla="*/ 2147483647 h 158"/>
              <a:gd name="T32" fmla="*/ 2147483647 w 9"/>
              <a:gd name="T33" fmla="*/ 2147483647 h 15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8"/>
              <a:gd name="T53" fmla="*/ 9 w 9"/>
              <a:gd name="T54" fmla="*/ 158 h 15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8">
                <a:moveTo>
                  <a:pt x="5" y="0"/>
                </a:moveTo>
                <a:lnTo>
                  <a:pt x="0" y="15"/>
                </a:lnTo>
                <a:lnTo>
                  <a:pt x="5" y="29"/>
                </a:lnTo>
                <a:lnTo>
                  <a:pt x="9" y="39"/>
                </a:lnTo>
                <a:lnTo>
                  <a:pt x="5" y="48"/>
                </a:lnTo>
                <a:lnTo>
                  <a:pt x="0" y="58"/>
                </a:lnTo>
                <a:lnTo>
                  <a:pt x="5" y="67"/>
                </a:lnTo>
                <a:lnTo>
                  <a:pt x="9" y="77"/>
                </a:lnTo>
                <a:lnTo>
                  <a:pt x="9" y="91"/>
                </a:lnTo>
                <a:lnTo>
                  <a:pt x="5" y="105"/>
                </a:lnTo>
                <a:lnTo>
                  <a:pt x="5" y="115"/>
                </a:lnTo>
                <a:lnTo>
                  <a:pt x="9" y="124"/>
                </a:lnTo>
                <a:lnTo>
                  <a:pt x="9" y="134"/>
                </a:lnTo>
                <a:lnTo>
                  <a:pt x="9" y="143"/>
                </a:lnTo>
                <a:lnTo>
                  <a:pt x="9" y="153"/>
                </a:lnTo>
                <a:lnTo>
                  <a:pt x="0" y="153"/>
                </a:lnTo>
                <a:lnTo>
                  <a:pt x="9" y="158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98" name="Freeform 196"/>
          <p:cNvSpPr>
            <a:spLocks/>
          </p:cNvSpPr>
          <p:nvPr/>
        </p:nvSpPr>
        <p:spPr bwMode="auto">
          <a:xfrm>
            <a:off x="4210050" y="4330700"/>
            <a:ext cx="33338" cy="427038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4"/>
                </a:lnTo>
                <a:lnTo>
                  <a:pt x="9" y="38"/>
                </a:lnTo>
                <a:lnTo>
                  <a:pt x="13" y="48"/>
                </a:lnTo>
                <a:lnTo>
                  <a:pt x="9" y="62"/>
                </a:lnTo>
                <a:lnTo>
                  <a:pt x="9" y="72"/>
                </a:lnTo>
                <a:lnTo>
                  <a:pt x="13" y="81"/>
                </a:lnTo>
                <a:lnTo>
                  <a:pt x="13" y="91"/>
                </a:lnTo>
                <a:lnTo>
                  <a:pt x="13" y="100"/>
                </a:lnTo>
                <a:lnTo>
                  <a:pt x="13" y="110"/>
                </a:lnTo>
                <a:lnTo>
                  <a:pt x="13" y="124"/>
                </a:lnTo>
                <a:lnTo>
                  <a:pt x="17" y="134"/>
                </a:lnTo>
                <a:lnTo>
                  <a:pt x="17" y="143"/>
                </a:lnTo>
                <a:lnTo>
                  <a:pt x="13" y="153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99" name="Oval 197"/>
          <p:cNvSpPr>
            <a:spLocks noChangeArrowheads="1"/>
          </p:cNvSpPr>
          <p:nvPr/>
        </p:nvSpPr>
        <p:spPr bwMode="auto">
          <a:xfrm>
            <a:off x="4019550" y="4221163"/>
            <a:ext cx="95250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00" name="Freeform 198"/>
          <p:cNvSpPr>
            <a:spLocks/>
          </p:cNvSpPr>
          <p:nvPr/>
        </p:nvSpPr>
        <p:spPr bwMode="auto">
          <a:xfrm>
            <a:off x="4030663" y="4330700"/>
            <a:ext cx="15875" cy="400050"/>
          </a:xfrm>
          <a:custGeom>
            <a:avLst/>
            <a:gdLst>
              <a:gd name="T0" fmla="*/ 2147483647 w 8"/>
              <a:gd name="T1" fmla="*/ 0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0"/>
                </a:moveTo>
                <a:lnTo>
                  <a:pt x="0" y="14"/>
                </a:lnTo>
                <a:lnTo>
                  <a:pt x="4" y="29"/>
                </a:lnTo>
                <a:lnTo>
                  <a:pt x="8" y="38"/>
                </a:lnTo>
                <a:lnTo>
                  <a:pt x="4" y="48"/>
                </a:lnTo>
                <a:lnTo>
                  <a:pt x="0" y="57"/>
                </a:lnTo>
                <a:lnTo>
                  <a:pt x="4" y="67"/>
                </a:lnTo>
                <a:lnTo>
                  <a:pt x="8" y="76"/>
                </a:lnTo>
                <a:lnTo>
                  <a:pt x="8" y="91"/>
                </a:lnTo>
                <a:lnTo>
                  <a:pt x="4" y="105"/>
                </a:lnTo>
                <a:lnTo>
                  <a:pt x="4" y="114"/>
                </a:lnTo>
                <a:lnTo>
                  <a:pt x="8" y="124"/>
                </a:lnTo>
                <a:lnTo>
                  <a:pt x="8" y="134"/>
                </a:lnTo>
                <a:lnTo>
                  <a:pt x="8" y="143"/>
                </a:lnTo>
                <a:lnTo>
                  <a:pt x="8" y="153"/>
                </a:lnTo>
                <a:lnTo>
                  <a:pt x="0" y="153"/>
                </a:lnTo>
                <a:lnTo>
                  <a:pt x="8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01" name="Freeform 199"/>
          <p:cNvSpPr>
            <a:spLocks/>
          </p:cNvSpPr>
          <p:nvPr/>
        </p:nvSpPr>
        <p:spPr bwMode="auto">
          <a:xfrm>
            <a:off x="4090988" y="4343400"/>
            <a:ext cx="33337" cy="427038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8" y="38"/>
                </a:lnTo>
                <a:lnTo>
                  <a:pt x="12" y="48"/>
                </a:lnTo>
                <a:lnTo>
                  <a:pt x="8" y="62"/>
                </a:lnTo>
                <a:lnTo>
                  <a:pt x="8" y="71"/>
                </a:lnTo>
                <a:lnTo>
                  <a:pt x="12" y="81"/>
                </a:lnTo>
                <a:lnTo>
                  <a:pt x="12" y="90"/>
                </a:lnTo>
                <a:lnTo>
                  <a:pt x="12" y="100"/>
                </a:lnTo>
                <a:lnTo>
                  <a:pt x="12" y="109"/>
                </a:lnTo>
                <a:lnTo>
                  <a:pt x="12" y="124"/>
                </a:lnTo>
                <a:lnTo>
                  <a:pt x="17" y="133"/>
                </a:lnTo>
                <a:lnTo>
                  <a:pt x="17" y="143"/>
                </a:lnTo>
                <a:lnTo>
                  <a:pt x="12" y="152"/>
                </a:lnTo>
                <a:lnTo>
                  <a:pt x="12" y="162"/>
                </a:lnTo>
                <a:lnTo>
                  <a:pt x="12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02" name="Oval 200"/>
          <p:cNvSpPr>
            <a:spLocks noChangeArrowheads="1"/>
          </p:cNvSpPr>
          <p:nvPr/>
        </p:nvSpPr>
        <p:spPr bwMode="auto">
          <a:xfrm>
            <a:off x="3910013" y="4221163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03" name="Freeform 201"/>
          <p:cNvSpPr>
            <a:spLocks/>
          </p:cNvSpPr>
          <p:nvPr/>
        </p:nvSpPr>
        <p:spPr bwMode="auto">
          <a:xfrm>
            <a:off x="3917950" y="4330700"/>
            <a:ext cx="17463" cy="400050"/>
          </a:xfrm>
          <a:custGeom>
            <a:avLst/>
            <a:gdLst>
              <a:gd name="T0" fmla="*/ 2147483647 w 9"/>
              <a:gd name="T1" fmla="*/ 0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5" y="0"/>
                </a:moveTo>
                <a:lnTo>
                  <a:pt x="0" y="14"/>
                </a:lnTo>
                <a:lnTo>
                  <a:pt x="5" y="29"/>
                </a:lnTo>
                <a:lnTo>
                  <a:pt x="9" y="38"/>
                </a:lnTo>
                <a:lnTo>
                  <a:pt x="5" y="48"/>
                </a:lnTo>
                <a:lnTo>
                  <a:pt x="0" y="57"/>
                </a:lnTo>
                <a:lnTo>
                  <a:pt x="5" y="67"/>
                </a:lnTo>
                <a:lnTo>
                  <a:pt x="9" y="76"/>
                </a:lnTo>
                <a:lnTo>
                  <a:pt x="9" y="91"/>
                </a:lnTo>
                <a:lnTo>
                  <a:pt x="5" y="105"/>
                </a:lnTo>
                <a:lnTo>
                  <a:pt x="5" y="114"/>
                </a:lnTo>
                <a:lnTo>
                  <a:pt x="9" y="124"/>
                </a:lnTo>
                <a:lnTo>
                  <a:pt x="9" y="134"/>
                </a:lnTo>
                <a:lnTo>
                  <a:pt x="9" y="143"/>
                </a:lnTo>
                <a:lnTo>
                  <a:pt x="9" y="153"/>
                </a:lnTo>
                <a:lnTo>
                  <a:pt x="0" y="153"/>
                </a:lnTo>
                <a:lnTo>
                  <a:pt x="9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04" name="Freeform 202"/>
          <p:cNvSpPr>
            <a:spLocks/>
          </p:cNvSpPr>
          <p:nvPr/>
        </p:nvSpPr>
        <p:spPr bwMode="auto">
          <a:xfrm>
            <a:off x="3978275" y="4343400"/>
            <a:ext cx="33338" cy="427038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9" y="38"/>
                </a:lnTo>
                <a:lnTo>
                  <a:pt x="13" y="48"/>
                </a:lnTo>
                <a:lnTo>
                  <a:pt x="9" y="62"/>
                </a:lnTo>
                <a:lnTo>
                  <a:pt x="9" y="71"/>
                </a:lnTo>
                <a:lnTo>
                  <a:pt x="13" y="81"/>
                </a:lnTo>
                <a:lnTo>
                  <a:pt x="13" y="90"/>
                </a:lnTo>
                <a:lnTo>
                  <a:pt x="13" y="100"/>
                </a:lnTo>
                <a:lnTo>
                  <a:pt x="13" y="109"/>
                </a:lnTo>
                <a:lnTo>
                  <a:pt x="13" y="124"/>
                </a:lnTo>
                <a:lnTo>
                  <a:pt x="17" y="133"/>
                </a:lnTo>
                <a:lnTo>
                  <a:pt x="17" y="143"/>
                </a:lnTo>
                <a:lnTo>
                  <a:pt x="13" y="152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05" name="Oval 203"/>
          <p:cNvSpPr>
            <a:spLocks noChangeArrowheads="1"/>
          </p:cNvSpPr>
          <p:nvPr/>
        </p:nvSpPr>
        <p:spPr bwMode="auto">
          <a:xfrm>
            <a:off x="3798888" y="4221163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06" name="Freeform 204"/>
          <p:cNvSpPr>
            <a:spLocks/>
          </p:cNvSpPr>
          <p:nvPr/>
        </p:nvSpPr>
        <p:spPr bwMode="auto">
          <a:xfrm>
            <a:off x="3806825" y="4330700"/>
            <a:ext cx="19050" cy="400050"/>
          </a:xfrm>
          <a:custGeom>
            <a:avLst/>
            <a:gdLst>
              <a:gd name="T0" fmla="*/ 2147483647 w 9"/>
              <a:gd name="T1" fmla="*/ 0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4" y="0"/>
                </a:moveTo>
                <a:lnTo>
                  <a:pt x="0" y="14"/>
                </a:lnTo>
                <a:lnTo>
                  <a:pt x="4" y="29"/>
                </a:lnTo>
                <a:lnTo>
                  <a:pt x="9" y="38"/>
                </a:lnTo>
                <a:lnTo>
                  <a:pt x="4" y="48"/>
                </a:lnTo>
                <a:lnTo>
                  <a:pt x="0" y="57"/>
                </a:lnTo>
                <a:lnTo>
                  <a:pt x="4" y="67"/>
                </a:lnTo>
                <a:lnTo>
                  <a:pt x="9" y="76"/>
                </a:lnTo>
                <a:lnTo>
                  <a:pt x="9" y="91"/>
                </a:lnTo>
                <a:lnTo>
                  <a:pt x="4" y="105"/>
                </a:lnTo>
                <a:lnTo>
                  <a:pt x="4" y="114"/>
                </a:lnTo>
                <a:lnTo>
                  <a:pt x="9" y="124"/>
                </a:lnTo>
                <a:lnTo>
                  <a:pt x="9" y="134"/>
                </a:lnTo>
                <a:lnTo>
                  <a:pt x="9" y="143"/>
                </a:lnTo>
                <a:lnTo>
                  <a:pt x="9" y="153"/>
                </a:lnTo>
                <a:lnTo>
                  <a:pt x="0" y="153"/>
                </a:lnTo>
                <a:lnTo>
                  <a:pt x="9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07" name="Freeform 205"/>
          <p:cNvSpPr>
            <a:spLocks/>
          </p:cNvSpPr>
          <p:nvPr/>
        </p:nvSpPr>
        <p:spPr bwMode="auto">
          <a:xfrm>
            <a:off x="3867150" y="4343400"/>
            <a:ext cx="34925" cy="427038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8" y="38"/>
                </a:lnTo>
                <a:lnTo>
                  <a:pt x="13" y="48"/>
                </a:lnTo>
                <a:lnTo>
                  <a:pt x="8" y="62"/>
                </a:lnTo>
                <a:lnTo>
                  <a:pt x="8" y="71"/>
                </a:lnTo>
                <a:lnTo>
                  <a:pt x="13" y="81"/>
                </a:lnTo>
                <a:lnTo>
                  <a:pt x="13" y="90"/>
                </a:lnTo>
                <a:lnTo>
                  <a:pt x="13" y="100"/>
                </a:lnTo>
                <a:lnTo>
                  <a:pt x="13" y="109"/>
                </a:lnTo>
                <a:lnTo>
                  <a:pt x="13" y="124"/>
                </a:lnTo>
                <a:lnTo>
                  <a:pt x="17" y="133"/>
                </a:lnTo>
                <a:lnTo>
                  <a:pt x="17" y="143"/>
                </a:lnTo>
                <a:lnTo>
                  <a:pt x="13" y="152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08" name="Oval 206"/>
          <p:cNvSpPr>
            <a:spLocks noChangeArrowheads="1"/>
          </p:cNvSpPr>
          <p:nvPr/>
        </p:nvSpPr>
        <p:spPr bwMode="auto">
          <a:xfrm>
            <a:off x="3686175" y="4221163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09" name="Freeform 207"/>
          <p:cNvSpPr>
            <a:spLocks/>
          </p:cNvSpPr>
          <p:nvPr/>
        </p:nvSpPr>
        <p:spPr bwMode="auto">
          <a:xfrm>
            <a:off x="3697288" y="4330700"/>
            <a:ext cx="15875" cy="400050"/>
          </a:xfrm>
          <a:custGeom>
            <a:avLst/>
            <a:gdLst>
              <a:gd name="T0" fmla="*/ 2147483647 w 8"/>
              <a:gd name="T1" fmla="*/ 0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0"/>
                </a:moveTo>
                <a:lnTo>
                  <a:pt x="0" y="14"/>
                </a:lnTo>
                <a:lnTo>
                  <a:pt x="4" y="29"/>
                </a:lnTo>
                <a:lnTo>
                  <a:pt x="8" y="38"/>
                </a:lnTo>
                <a:lnTo>
                  <a:pt x="4" y="48"/>
                </a:lnTo>
                <a:lnTo>
                  <a:pt x="0" y="57"/>
                </a:lnTo>
                <a:lnTo>
                  <a:pt x="4" y="67"/>
                </a:lnTo>
                <a:lnTo>
                  <a:pt x="8" y="76"/>
                </a:lnTo>
                <a:lnTo>
                  <a:pt x="8" y="91"/>
                </a:lnTo>
                <a:lnTo>
                  <a:pt x="4" y="105"/>
                </a:lnTo>
                <a:lnTo>
                  <a:pt x="4" y="114"/>
                </a:lnTo>
                <a:lnTo>
                  <a:pt x="8" y="124"/>
                </a:lnTo>
                <a:lnTo>
                  <a:pt x="8" y="134"/>
                </a:lnTo>
                <a:lnTo>
                  <a:pt x="8" y="143"/>
                </a:lnTo>
                <a:lnTo>
                  <a:pt x="8" y="153"/>
                </a:lnTo>
                <a:lnTo>
                  <a:pt x="0" y="153"/>
                </a:lnTo>
                <a:lnTo>
                  <a:pt x="8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10" name="Freeform 208"/>
          <p:cNvSpPr>
            <a:spLocks/>
          </p:cNvSpPr>
          <p:nvPr/>
        </p:nvSpPr>
        <p:spPr bwMode="auto">
          <a:xfrm>
            <a:off x="3754438" y="4343400"/>
            <a:ext cx="34925" cy="427038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9" y="38"/>
                </a:lnTo>
                <a:lnTo>
                  <a:pt x="13" y="48"/>
                </a:lnTo>
                <a:lnTo>
                  <a:pt x="9" y="62"/>
                </a:lnTo>
                <a:lnTo>
                  <a:pt x="9" y="71"/>
                </a:lnTo>
                <a:lnTo>
                  <a:pt x="13" y="81"/>
                </a:lnTo>
                <a:lnTo>
                  <a:pt x="13" y="90"/>
                </a:lnTo>
                <a:lnTo>
                  <a:pt x="13" y="100"/>
                </a:lnTo>
                <a:lnTo>
                  <a:pt x="13" y="109"/>
                </a:lnTo>
                <a:lnTo>
                  <a:pt x="13" y="124"/>
                </a:lnTo>
                <a:lnTo>
                  <a:pt x="17" y="133"/>
                </a:lnTo>
                <a:lnTo>
                  <a:pt x="17" y="143"/>
                </a:lnTo>
                <a:lnTo>
                  <a:pt x="13" y="152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11" name="Oval 209"/>
          <p:cNvSpPr>
            <a:spLocks noChangeArrowheads="1"/>
          </p:cNvSpPr>
          <p:nvPr/>
        </p:nvSpPr>
        <p:spPr bwMode="auto">
          <a:xfrm>
            <a:off x="4243388" y="4914900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12" name="Freeform 210"/>
          <p:cNvSpPr>
            <a:spLocks/>
          </p:cNvSpPr>
          <p:nvPr/>
        </p:nvSpPr>
        <p:spPr bwMode="auto">
          <a:xfrm>
            <a:off x="4252913" y="4524375"/>
            <a:ext cx="17462" cy="403225"/>
          </a:xfrm>
          <a:custGeom>
            <a:avLst/>
            <a:gdLst>
              <a:gd name="T0" fmla="*/ 2147483647 w 8"/>
              <a:gd name="T1" fmla="*/ 2147483647 h 158"/>
              <a:gd name="T2" fmla="*/ 0 w 8"/>
              <a:gd name="T3" fmla="*/ 2147483647 h 158"/>
              <a:gd name="T4" fmla="*/ 2147483647 w 8"/>
              <a:gd name="T5" fmla="*/ 2147483647 h 158"/>
              <a:gd name="T6" fmla="*/ 2147483647 w 8"/>
              <a:gd name="T7" fmla="*/ 2147483647 h 158"/>
              <a:gd name="T8" fmla="*/ 2147483647 w 8"/>
              <a:gd name="T9" fmla="*/ 2147483647 h 158"/>
              <a:gd name="T10" fmla="*/ 0 w 8"/>
              <a:gd name="T11" fmla="*/ 2147483647 h 158"/>
              <a:gd name="T12" fmla="*/ 2147483647 w 8"/>
              <a:gd name="T13" fmla="*/ 2147483647 h 158"/>
              <a:gd name="T14" fmla="*/ 2147483647 w 8"/>
              <a:gd name="T15" fmla="*/ 2147483647 h 158"/>
              <a:gd name="T16" fmla="*/ 2147483647 w 8"/>
              <a:gd name="T17" fmla="*/ 2147483647 h 158"/>
              <a:gd name="T18" fmla="*/ 2147483647 w 8"/>
              <a:gd name="T19" fmla="*/ 2147483647 h 158"/>
              <a:gd name="T20" fmla="*/ 2147483647 w 8"/>
              <a:gd name="T21" fmla="*/ 2147483647 h 158"/>
              <a:gd name="T22" fmla="*/ 2147483647 w 8"/>
              <a:gd name="T23" fmla="*/ 2147483647 h 158"/>
              <a:gd name="T24" fmla="*/ 2147483647 w 8"/>
              <a:gd name="T25" fmla="*/ 2147483647 h 158"/>
              <a:gd name="T26" fmla="*/ 2147483647 w 8"/>
              <a:gd name="T27" fmla="*/ 2147483647 h 158"/>
              <a:gd name="T28" fmla="*/ 2147483647 w 8"/>
              <a:gd name="T29" fmla="*/ 2147483647 h 158"/>
              <a:gd name="T30" fmla="*/ 0 w 8"/>
              <a:gd name="T31" fmla="*/ 2147483647 h 158"/>
              <a:gd name="T32" fmla="*/ 2147483647 w 8"/>
              <a:gd name="T33" fmla="*/ 0 h 15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8"/>
              <a:gd name="T53" fmla="*/ 8 w 8"/>
              <a:gd name="T54" fmla="*/ 158 h 15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8">
                <a:moveTo>
                  <a:pt x="4" y="158"/>
                </a:moveTo>
                <a:lnTo>
                  <a:pt x="0" y="143"/>
                </a:lnTo>
                <a:lnTo>
                  <a:pt x="4" y="129"/>
                </a:lnTo>
                <a:lnTo>
                  <a:pt x="8" y="119"/>
                </a:lnTo>
                <a:lnTo>
                  <a:pt x="4" y="110"/>
                </a:lnTo>
                <a:lnTo>
                  <a:pt x="0" y="100"/>
                </a:lnTo>
                <a:lnTo>
                  <a:pt x="4" y="91"/>
                </a:lnTo>
                <a:lnTo>
                  <a:pt x="8" y="81"/>
                </a:lnTo>
                <a:lnTo>
                  <a:pt x="8" y="67"/>
                </a:lnTo>
                <a:lnTo>
                  <a:pt x="4" y="53"/>
                </a:lnTo>
                <a:lnTo>
                  <a:pt x="4" y="43"/>
                </a:lnTo>
                <a:lnTo>
                  <a:pt x="8" y="34"/>
                </a:lnTo>
                <a:lnTo>
                  <a:pt x="8" y="24"/>
                </a:lnTo>
                <a:lnTo>
                  <a:pt x="8" y="15"/>
                </a:lnTo>
                <a:lnTo>
                  <a:pt x="8" y="5"/>
                </a:lnTo>
                <a:lnTo>
                  <a:pt x="0" y="5"/>
                </a:lnTo>
                <a:lnTo>
                  <a:pt x="8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13" name="Freeform 211"/>
          <p:cNvSpPr>
            <a:spLocks/>
          </p:cNvSpPr>
          <p:nvPr/>
        </p:nvSpPr>
        <p:spPr bwMode="auto">
          <a:xfrm>
            <a:off x="4311650" y="4487863"/>
            <a:ext cx="34925" cy="427037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3"/>
                </a:lnTo>
                <a:lnTo>
                  <a:pt x="9" y="129"/>
                </a:lnTo>
                <a:lnTo>
                  <a:pt x="13" y="119"/>
                </a:lnTo>
                <a:lnTo>
                  <a:pt x="9" y="105"/>
                </a:lnTo>
                <a:lnTo>
                  <a:pt x="9" y="95"/>
                </a:lnTo>
                <a:lnTo>
                  <a:pt x="13" y="86"/>
                </a:lnTo>
                <a:lnTo>
                  <a:pt x="13" y="76"/>
                </a:lnTo>
                <a:lnTo>
                  <a:pt x="13" y="67"/>
                </a:lnTo>
                <a:lnTo>
                  <a:pt x="13" y="57"/>
                </a:lnTo>
                <a:lnTo>
                  <a:pt x="13" y="43"/>
                </a:lnTo>
                <a:lnTo>
                  <a:pt x="17" y="33"/>
                </a:lnTo>
                <a:lnTo>
                  <a:pt x="17" y="24"/>
                </a:lnTo>
                <a:lnTo>
                  <a:pt x="13" y="14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14" name="Oval 212"/>
          <p:cNvSpPr>
            <a:spLocks noChangeArrowheads="1"/>
          </p:cNvSpPr>
          <p:nvPr/>
        </p:nvSpPr>
        <p:spPr bwMode="auto">
          <a:xfrm>
            <a:off x="4132263" y="4914900"/>
            <a:ext cx="93662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15" name="Freeform 213"/>
          <p:cNvSpPr>
            <a:spLocks/>
          </p:cNvSpPr>
          <p:nvPr/>
        </p:nvSpPr>
        <p:spPr bwMode="auto">
          <a:xfrm>
            <a:off x="4140200" y="4524375"/>
            <a:ext cx="19050" cy="403225"/>
          </a:xfrm>
          <a:custGeom>
            <a:avLst/>
            <a:gdLst>
              <a:gd name="T0" fmla="*/ 2147483647 w 9"/>
              <a:gd name="T1" fmla="*/ 2147483647 h 158"/>
              <a:gd name="T2" fmla="*/ 0 w 9"/>
              <a:gd name="T3" fmla="*/ 2147483647 h 158"/>
              <a:gd name="T4" fmla="*/ 2147483647 w 9"/>
              <a:gd name="T5" fmla="*/ 2147483647 h 158"/>
              <a:gd name="T6" fmla="*/ 2147483647 w 9"/>
              <a:gd name="T7" fmla="*/ 2147483647 h 158"/>
              <a:gd name="T8" fmla="*/ 2147483647 w 9"/>
              <a:gd name="T9" fmla="*/ 2147483647 h 158"/>
              <a:gd name="T10" fmla="*/ 0 w 9"/>
              <a:gd name="T11" fmla="*/ 2147483647 h 158"/>
              <a:gd name="T12" fmla="*/ 2147483647 w 9"/>
              <a:gd name="T13" fmla="*/ 2147483647 h 158"/>
              <a:gd name="T14" fmla="*/ 2147483647 w 9"/>
              <a:gd name="T15" fmla="*/ 2147483647 h 158"/>
              <a:gd name="T16" fmla="*/ 2147483647 w 9"/>
              <a:gd name="T17" fmla="*/ 2147483647 h 158"/>
              <a:gd name="T18" fmla="*/ 2147483647 w 9"/>
              <a:gd name="T19" fmla="*/ 2147483647 h 158"/>
              <a:gd name="T20" fmla="*/ 2147483647 w 9"/>
              <a:gd name="T21" fmla="*/ 2147483647 h 158"/>
              <a:gd name="T22" fmla="*/ 2147483647 w 9"/>
              <a:gd name="T23" fmla="*/ 2147483647 h 158"/>
              <a:gd name="T24" fmla="*/ 2147483647 w 9"/>
              <a:gd name="T25" fmla="*/ 2147483647 h 158"/>
              <a:gd name="T26" fmla="*/ 2147483647 w 9"/>
              <a:gd name="T27" fmla="*/ 2147483647 h 158"/>
              <a:gd name="T28" fmla="*/ 2147483647 w 9"/>
              <a:gd name="T29" fmla="*/ 2147483647 h 158"/>
              <a:gd name="T30" fmla="*/ 0 w 9"/>
              <a:gd name="T31" fmla="*/ 2147483647 h 158"/>
              <a:gd name="T32" fmla="*/ 2147483647 w 9"/>
              <a:gd name="T33" fmla="*/ 0 h 15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8"/>
              <a:gd name="T53" fmla="*/ 9 w 9"/>
              <a:gd name="T54" fmla="*/ 158 h 15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8">
                <a:moveTo>
                  <a:pt x="4" y="158"/>
                </a:moveTo>
                <a:lnTo>
                  <a:pt x="0" y="143"/>
                </a:lnTo>
                <a:lnTo>
                  <a:pt x="4" y="129"/>
                </a:lnTo>
                <a:lnTo>
                  <a:pt x="9" y="119"/>
                </a:lnTo>
                <a:lnTo>
                  <a:pt x="4" y="110"/>
                </a:lnTo>
                <a:lnTo>
                  <a:pt x="0" y="100"/>
                </a:lnTo>
                <a:lnTo>
                  <a:pt x="4" y="91"/>
                </a:lnTo>
                <a:lnTo>
                  <a:pt x="9" y="81"/>
                </a:lnTo>
                <a:lnTo>
                  <a:pt x="9" y="67"/>
                </a:lnTo>
                <a:lnTo>
                  <a:pt x="4" y="53"/>
                </a:lnTo>
                <a:lnTo>
                  <a:pt x="4" y="43"/>
                </a:lnTo>
                <a:lnTo>
                  <a:pt x="9" y="34"/>
                </a:lnTo>
                <a:lnTo>
                  <a:pt x="9" y="24"/>
                </a:lnTo>
                <a:lnTo>
                  <a:pt x="9" y="15"/>
                </a:lnTo>
                <a:lnTo>
                  <a:pt x="9" y="5"/>
                </a:lnTo>
                <a:lnTo>
                  <a:pt x="0" y="5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16" name="Freeform 214"/>
          <p:cNvSpPr>
            <a:spLocks/>
          </p:cNvSpPr>
          <p:nvPr/>
        </p:nvSpPr>
        <p:spPr bwMode="auto">
          <a:xfrm>
            <a:off x="4200525" y="4487863"/>
            <a:ext cx="34925" cy="427037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3"/>
                </a:lnTo>
                <a:lnTo>
                  <a:pt x="8" y="129"/>
                </a:lnTo>
                <a:lnTo>
                  <a:pt x="13" y="119"/>
                </a:lnTo>
                <a:lnTo>
                  <a:pt x="8" y="105"/>
                </a:lnTo>
                <a:lnTo>
                  <a:pt x="8" y="95"/>
                </a:lnTo>
                <a:lnTo>
                  <a:pt x="13" y="86"/>
                </a:lnTo>
                <a:lnTo>
                  <a:pt x="13" y="76"/>
                </a:lnTo>
                <a:lnTo>
                  <a:pt x="13" y="67"/>
                </a:lnTo>
                <a:lnTo>
                  <a:pt x="13" y="57"/>
                </a:lnTo>
                <a:lnTo>
                  <a:pt x="13" y="43"/>
                </a:lnTo>
                <a:lnTo>
                  <a:pt x="17" y="33"/>
                </a:lnTo>
                <a:lnTo>
                  <a:pt x="17" y="24"/>
                </a:lnTo>
                <a:lnTo>
                  <a:pt x="13" y="14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17" name="Oval 215"/>
          <p:cNvSpPr>
            <a:spLocks noChangeArrowheads="1"/>
          </p:cNvSpPr>
          <p:nvPr/>
        </p:nvSpPr>
        <p:spPr bwMode="auto">
          <a:xfrm>
            <a:off x="4011613" y="4902200"/>
            <a:ext cx="93662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18" name="Freeform 216"/>
          <p:cNvSpPr>
            <a:spLocks/>
          </p:cNvSpPr>
          <p:nvPr/>
        </p:nvSpPr>
        <p:spPr bwMode="auto">
          <a:xfrm>
            <a:off x="4019550" y="4514850"/>
            <a:ext cx="19050" cy="400050"/>
          </a:xfrm>
          <a:custGeom>
            <a:avLst/>
            <a:gdLst>
              <a:gd name="T0" fmla="*/ 2147483647 w 9"/>
              <a:gd name="T1" fmla="*/ 2147483647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5" y="157"/>
                </a:moveTo>
                <a:lnTo>
                  <a:pt x="0" y="143"/>
                </a:lnTo>
                <a:lnTo>
                  <a:pt x="5" y="128"/>
                </a:lnTo>
                <a:lnTo>
                  <a:pt x="9" y="119"/>
                </a:lnTo>
                <a:lnTo>
                  <a:pt x="5" y="109"/>
                </a:lnTo>
                <a:lnTo>
                  <a:pt x="0" y="100"/>
                </a:lnTo>
                <a:lnTo>
                  <a:pt x="5" y="90"/>
                </a:lnTo>
                <a:lnTo>
                  <a:pt x="9" y="81"/>
                </a:lnTo>
                <a:lnTo>
                  <a:pt x="9" y="66"/>
                </a:lnTo>
                <a:lnTo>
                  <a:pt x="5" y="52"/>
                </a:lnTo>
                <a:lnTo>
                  <a:pt x="5" y="42"/>
                </a:lnTo>
                <a:lnTo>
                  <a:pt x="9" y="33"/>
                </a:lnTo>
                <a:lnTo>
                  <a:pt x="9" y="23"/>
                </a:lnTo>
                <a:lnTo>
                  <a:pt x="9" y="14"/>
                </a:lnTo>
                <a:lnTo>
                  <a:pt x="9" y="4"/>
                </a:lnTo>
                <a:lnTo>
                  <a:pt x="0" y="4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19" name="Freeform 217"/>
          <p:cNvSpPr>
            <a:spLocks/>
          </p:cNvSpPr>
          <p:nvPr/>
        </p:nvSpPr>
        <p:spPr bwMode="auto">
          <a:xfrm>
            <a:off x="4079875" y="4476750"/>
            <a:ext cx="34925" cy="425450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4"/>
                </a:lnTo>
                <a:lnTo>
                  <a:pt x="9" y="129"/>
                </a:lnTo>
                <a:lnTo>
                  <a:pt x="13" y="119"/>
                </a:lnTo>
                <a:lnTo>
                  <a:pt x="9" y="105"/>
                </a:lnTo>
                <a:lnTo>
                  <a:pt x="9" y="96"/>
                </a:lnTo>
                <a:lnTo>
                  <a:pt x="13" y="86"/>
                </a:lnTo>
                <a:lnTo>
                  <a:pt x="13" y="77"/>
                </a:lnTo>
                <a:lnTo>
                  <a:pt x="13" y="67"/>
                </a:lnTo>
                <a:lnTo>
                  <a:pt x="13" y="57"/>
                </a:lnTo>
                <a:lnTo>
                  <a:pt x="13" y="43"/>
                </a:lnTo>
                <a:lnTo>
                  <a:pt x="17" y="34"/>
                </a:lnTo>
                <a:lnTo>
                  <a:pt x="17" y="24"/>
                </a:lnTo>
                <a:lnTo>
                  <a:pt x="13" y="15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20" name="Oval 218"/>
          <p:cNvSpPr>
            <a:spLocks noChangeArrowheads="1"/>
          </p:cNvSpPr>
          <p:nvPr/>
        </p:nvSpPr>
        <p:spPr bwMode="auto">
          <a:xfrm>
            <a:off x="3902075" y="4902200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21" name="Freeform 219"/>
          <p:cNvSpPr>
            <a:spLocks/>
          </p:cNvSpPr>
          <p:nvPr/>
        </p:nvSpPr>
        <p:spPr bwMode="auto">
          <a:xfrm>
            <a:off x="3910013" y="4514850"/>
            <a:ext cx="17462" cy="400050"/>
          </a:xfrm>
          <a:custGeom>
            <a:avLst/>
            <a:gdLst>
              <a:gd name="T0" fmla="*/ 2147483647 w 9"/>
              <a:gd name="T1" fmla="*/ 2147483647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4" y="157"/>
                </a:moveTo>
                <a:lnTo>
                  <a:pt x="0" y="143"/>
                </a:lnTo>
                <a:lnTo>
                  <a:pt x="4" y="128"/>
                </a:lnTo>
                <a:lnTo>
                  <a:pt x="9" y="119"/>
                </a:lnTo>
                <a:lnTo>
                  <a:pt x="4" y="109"/>
                </a:lnTo>
                <a:lnTo>
                  <a:pt x="0" y="100"/>
                </a:lnTo>
                <a:lnTo>
                  <a:pt x="4" y="90"/>
                </a:lnTo>
                <a:lnTo>
                  <a:pt x="9" y="81"/>
                </a:lnTo>
                <a:lnTo>
                  <a:pt x="9" y="66"/>
                </a:lnTo>
                <a:lnTo>
                  <a:pt x="4" y="52"/>
                </a:lnTo>
                <a:lnTo>
                  <a:pt x="4" y="42"/>
                </a:lnTo>
                <a:lnTo>
                  <a:pt x="9" y="33"/>
                </a:lnTo>
                <a:lnTo>
                  <a:pt x="9" y="23"/>
                </a:lnTo>
                <a:lnTo>
                  <a:pt x="9" y="14"/>
                </a:lnTo>
                <a:lnTo>
                  <a:pt x="9" y="4"/>
                </a:lnTo>
                <a:lnTo>
                  <a:pt x="0" y="4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22" name="Freeform 220"/>
          <p:cNvSpPr>
            <a:spLocks/>
          </p:cNvSpPr>
          <p:nvPr/>
        </p:nvSpPr>
        <p:spPr bwMode="auto">
          <a:xfrm>
            <a:off x="3970338" y="4476750"/>
            <a:ext cx="33337" cy="425450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4"/>
                </a:lnTo>
                <a:lnTo>
                  <a:pt x="8" y="129"/>
                </a:lnTo>
                <a:lnTo>
                  <a:pt x="13" y="119"/>
                </a:lnTo>
                <a:lnTo>
                  <a:pt x="8" y="105"/>
                </a:lnTo>
                <a:lnTo>
                  <a:pt x="8" y="96"/>
                </a:lnTo>
                <a:lnTo>
                  <a:pt x="13" y="86"/>
                </a:lnTo>
                <a:lnTo>
                  <a:pt x="13" y="77"/>
                </a:lnTo>
                <a:lnTo>
                  <a:pt x="13" y="67"/>
                </a:lnTo>
                <a:lnTo>
                  <a:pt x="13" y="57"/>
                </a:lnTo>
                <a:lnTo>
                  <a:pt x="13" y="43"/>
                </a:lnTo>
                <a:lnTo>
                  <a:pt x="17" y="34"/>
                </a:lnTo>
                <a:lnTo>
                  <a:pt x="17" y="24"/>
                </a:lnTo>
                <a:lnTo>
                  <a:pt x="13" y="15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23" name="Oval 221"/>
          <p:cNvSpPr>
            <a:spLocks noChangeArrowheads="1"/>
          </p:cNvSpPr>
          <p:nvPr/>
        </p:nvSpPr>
        <p:spPr bwMode="auto">
          <a:xfrm>
            <a:off x="3789363" y="4902200"/>
            <a:ext cx="93662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24" name="Freeform 222"/>
          <p:cNvSpPr>
            <a:spLocks/>
          </p:cNvSpPr>
          <p:nvPr/>
        </p:nvSpPr>
        <p:spPr bwMode="auto">
          <a:xfrm>
            <a:off x="3798888" y="4514850"/>
            <a:ext cx="15875" cy="400050"/>
          </a:xfrm>
          <a:custGeom>
            <a:avLst/>
            <a:gdLst>
              <a:gd name="T0" fmla="*/ 2147483647 w 8"/>
              <a:gd name="T1" fmla="*/ 2147483647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157"/>
                </a:moveTo>
                <a:lnTo>
                  <a:pt x="0" y="143"/>
                </a:lnTo>
                <a:lnTo>
                  <a:pt x="4" y="128"/>
                </a:lnTo>
                <a:lnTo>
                  <a:pt x="8" y="119"/>
                </a:lnTo>
                <a:lnTo>
                  <a:pt x="4" y="109"/>
                </a:lnTo>
                <a:lnTo>
                  <a:pt x="0" y="100"/>
                </a:lnTo>
                <a:lnTo>
                  <a:pt x="4" y="90"/>
                </a:lnTo>
                <a:lnTo>
                  <a:pt x="8" y="81"/>
                </a:lnTo>
                <a:lnTo>
                  <a:pt x="8" y="66"/>
                </a:lnTo>
                <a:lnTo>
                  <a:pt x="4" y="52"/>
                </a:lnTo>
                <a:lnTo>
                  <a:pt x="4" y="42"/>
                </a:lnTo>
                <a:lnTo>
                  <a:pt x="8" y="33"/>
                </a:lnTo>
                <a:lnTo>
                  <a:pt x="8" y="23"/>
                </a:lnTo>
                <a:lnTo>
                  <a:pt x="8" y="14"/>
                </a:lnTo>
                <a:lnTo>
                  <a:pt x="8" y="4"/>
                </a:lnTo>
                <a:lnTo>
                  <a:pt x="0" y="4"/>
                </a:lnTo>
                <a:lnTo>
                  <a:pt x="8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25" name="Freeform 223"/>
          <p:cNvSpPr>
            <a:spLocks/>
          </p:cNvSpPr>
          <p:nvPr/>
        </p:nvSpPr>
        <p:spPr bwMode="auto">
          <a:xfrm>
            <a:off x="3859213" y="4476750"/>
            <a:ext cx="34925" cy="425450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4"/>
                </a:lnTo>
                <a:lnTo>
                  <a:pt x="8" y="129"/>
                </a:lnTo>
                <a:lnTo>
                  <a:pt x="12" y="119"/>
                </a:lnTo>
                <a:lnTo>
                  <a:pt x="8" y="105"/>
                </a:lnTo>
                <a:lnTo>
                  <a:pt x="8" y="96"/>
                </a:lnTo>
                <a:lnTo>
                  <a:pt x="12" y="86"/>
                </a:lnTo>
                <a:lnTo>
                  <a:pt x="12" y="77"/>
                </a:lnTo>
                <a:lnTo>
                  <a:pt x="12" y="67"/>
                </a:lnTo>
                <a:lnTo>
                  <a:pt x="12" y="57"/>
                </a:lnTo>
                <a:lnTo>
                  <a:pt x="12" y="43"/>
                </a:lnTo>
                <a:lnTo>
                  <a:pt x="17" y="34"/>
                </a:lnTo>
                <a:lnTo>
                  <a:pt x="17" y="24"/>
                </a:lnTo>
                <a:lnTo>
                  <a:pt x="12" y="15"/>
                </a:lnTo>
                <a:lnTo>
                  <a:pt x="12" y="5"/>
                </a:lnTo>
                <a:lnTo>
                  <a:pt x="12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26" name="Oval 224"/>
          <p:cNvSpPr>
            <a:spLocks noChangeArrowheads="1"/>
          </p:cNvSpPr>
          <p:nvPr/>
        </p:nvSpPr>
        <p:spPr bwMode="auto">
          <a:xfrm>
            <a:off x="3678238" y="4902200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27" name="Freeform 225"/>
          <p:cNvSpPr>
            <a:spLocks/>
          </p:cNvSpPr>
          <p:nvPr/>
        </p:nvSpPr>
        <p:spPr bwMode="auto">
          <a:xfrm>
            <a:off x="3686175" y="4514850"/>
            <a:ext cx="19050" cy="400050"/>
          </a:xfrm>
          <a:custGeom>
            <a:avLst/>
            <a:gdLst>
              <a:gd name="T0" fmla="*/ 2147483647 w 9"/>
              <a:gd name="T1" fmla="*/ 2147483647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5" y="157"/>
                </a:moveTo>
                <a:lnTo>
                  <a:pt x="0" y="143"/>
                </a:lnTo>
                <a:lnTo>
                  <a:pt x="5" y="128"/>
                </a:lnTo>
                <a:lnTo>
                  <a:pt x="9" y="119"/>
                </a:lnTo>
                <a:lnTo>
                  <a:pt x="5" y="109"/>
                </a:lnTo>
                <a:lnTo>
                  <a:pt x="0" y="100"/>
                </a:lnTo>
                <a:lnTo>
                  <a:pt x="5" y="90"/>
                </a:lnTo>
                <a:lnTo>
                  <a:pt x="9" y="81"/>
                </a:lnTo>
                <a:lnTo>
                  <a:pt x="9" y="66"/>
                </a:lnTo>
                <a:lnTo>
                  <a:pt x="5" y="52"/>
                </a:lnTo>
                <a:lnTo>
                  <a:pt x="5" y="42"/>
                </a:lnTo>
                <a:lnTo>
                  <a:pt x="9" y="33"/>
                </a:lnTo>
                <a:lnTo>
                  <a:pt x="9" y="23"/>
                </a:lnTo>
                <a:lnTo>
                  <a:pt x="9" y="14"/>
                </a:lnTo>
                <a:lnTo>
                  <a:pt x="9" y="4"/>
                </a:lnTo>
                <a:lnTo>
                  <a:pt x="0" y="4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28" name="Freeform 226"/>
          <p:cNvSpPr>
            <a:spLocks/>
          </p:cNvSpPr>
          <p:nvPr/>
        </p:nvSpPr>
        <p:spPr bwMode="auto">
          <a:xfrm>
            <a:off x="3746500" y="4476750"/>
            <a:ext cx="34925" cy="425450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4"/>
                </a:lnTo>
                <a:lnTo>
                  <a:pt x="9" y="129"/>
                </a:lnTo>
                <a:lnTo>
                  <a:pt x="13" y="119"/>
                </a:lnTo>
                <a:lnTo>
                  <a:pt x="9" y="105"/>
                </a:lnTo>
                <a:lnTo>
                  <a:pt x="9" y="96"/>
                </a:lnTo>
                <a:lnTo>
                  <a:pt x="13" y="86"/>
                </a:lnTo>
                <a:lnTo>
                  <a:pt x="13" y="77"/>
                </a:lnTo>
                <a:lnTo>
                  <a:pt x="13" y="67"/>
                </a:lnTo>
                <a:lnTo>
                  <a:pt x="13" y="57"/>
                </a:lnTo>
                <a:lnTo>
                  <a:pt x="13" y="43"/>
                </a:lnTo>
                <a:lnTo>
                  <a:pt x="17" y="34"/>
                </a:lnTo>
                <a:lnTo>
                  <a:pt x="17" y="24"/>
                </a:lnTo>
                <a:lnTo>
                  <a:pt x="13" y="15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29" name="Oval 227"/>
          <p:cNvSpPr>
            <a:spLocks noChangeArrowheads="1"/>
          </p:cNvSpPr>
          <p:nvPr/>
        </p:nvSpPr>
        <p:spPr bwMode="auto">
          <a:xfrm>
            <a:off x="3268663" y="4173538"/>
            <a:ext cx="92075" cy="11588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30" name="Freeform 228"/>
          <p:cNvSpPr>
            <a:spLocks/>
          </p:cNvSpPr>
          <p:nvPr/>
        </p:nvSpPr>
        <p:spPr bwMode="auto">
          <a:xfrm>
            <a:off x="3276600" y="4283075"/>
            <a:ext cx="15875" cy="400050"/>
          </a:xfrm>
          <a:custGeom>
            <a:avLst/>
            <a:gdLst>
              <a:gd name="T0" fmla="*/ 2147483647 w 8"/>
              <a:gd name="T1" fmla="*/ 0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0"/>
                </a:moveTo>
                <a:lnTo>
                  <a:pt x="0" y="14"/>
                </a:lnTo>
                <a:lnTo>
                  <a:pt x="4" y="29"/>
                </a:lnTo>
                <a:lnTo>
                  <a:pt x="8" y="38"/>
                </a:lnTo>
                <a:lnTo>
                  <a:pt x="4" y="48"/>
                </a:lnTo>
                <a:lnTo>
                  <a:pt x="0" y="57"/>
                </a:lnTo>
                <a:lnTo>
                  <a:pt x="4" y="67"/>
                </a:lnTo>
                <a:lnTo>
                  <a:pt x="8" y="76"/>
                </a:lnTo>
                <a:lnTo>
                  <a:pt x="8" y="91"/>
                </a:lnTo>
                <a:lnTo>
                  <a:pt x="4" y="105"/>
                </a:lnTo>
                <a:lnTo>
                  <a:pt x="4" y="114"/>
                </a:lnTo>
                <a:lnTo>
                  <a:pt x="8" y="124"/>
                </a:lnTo>
                <a:lnTo>
                  <a:pt x="8" y="133"/>
                </a:lnTo>
                <a:lnTo>
                  <a:pt x="8" y="143"/>
                </a:lnTo>
                <a:lnTo>
                  <a:pt x="8" y="153"/>
                </a:lnTo>
                <a:lnTo>
                  <a:pt x="0" y="153"/>
                </a:lnTo>
                <a:lnTo>
                  <a:pt x="8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31" name="Freeform 229"/>
          <p:cNvSpPr>
            <a:spLocks/>
          </p:cNvSpPr>
          <p:nvPr/>
        </p:nvSpPr>
        <p:spPr bwMode="auto">
          <a:xfrm>
            <a:off x="3336925" y="4294188"/>
            <a:ext cx="33338" cy="427037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8" y="38"/>
                </a:lnTo>
                <a:lnTo>
                  <a:pt x="12" y="48"/>
                </a:lnTo>
                <a:lnTo>
                  <a:pt x="8" y="62"/>
                </a:lnTo>
                <a:lnTo>
                  <a:pt x="8" y="71"/>
                </a:lnTo>
                <a:lnTo>
                  <a:pt x="12" y="81"/>
                </a:lnTo>
                <a:lnTo>
                  <a:pt x="12" y="90"/>
                </a:lnTo>
                <a:lnTo>
                  <a:pt x="12" y="100"/>
                </a:lnTo>
                <a:lnTo>
                  <a:pt x="12" y="109"/>
                </a:lnTo>
                <a:lnTo>
                  <a:pt x="12" y="124"/>
                </a:lnTo>
                <a:lnTo>
                  <a:pt x="17" y="133"/>
                </a:lnTo>
                <a:lnTo>
                  <a:pt x="17" y="143"/>
                </a:lnTo>
                <a:lnTo>
                  <a:pt x="12" y="152"/>
                </a:lnTo>
                <a:lnTo>
                  <a:pt x="12" y="162"/>
                </a:lnTo>
                <a:lnTo>
                  <a:pt x="12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32" name="Oval 230"/>
          <p:cNvSpPr>
            <a:spLocks noChangeArrowheads="1"/>
          </p:cNvSpPr>
          <p:nvPr/>
        </p:nvSpPr>
        <p:spPr bwMode="auto">
          <a:xfrm>
            <a:off x="3155950" y="4173538"/>
            <a:ext cx="92075" cy="11588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33" name="Freeform 231"/>
          <p:cNvSpPr>
            <a:spLocks/>
          </p:cNvSpPr>
          <p:nvPr/>
        </p:nvSpPr>
        <p:spPr bwMode="auto">
          <a:xfrm>
            <a:off x="3163888" y="4283075"/>
            <a:ext cx="17462" cy="400050"/>
          </a:xfrm>
          <a:custGeom>
            <a:avLst/>
            <a:gdLst>
              <a:gd name="T0" fmla="*/ 2147483647 w 9"/>
              <a:gd name="T1" fmla="*/ 0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5" y="0"/>
                </a:moveTo>
                <a:lnTo>
                  <a:pt x="0" y="14"/>
                </a:lnTo>
                <a:lnTo>
                  <a:pt x="5" y="29"/>
                </a:lnTo>
                <a:lnTo>
                  <a:pt x="9" y="38"/>
                </a:lnTo>
                <a:lnTo>
                  <a:pt x="5" y="48"/>
                </a:lnTo>
                <a:lnTo>
                  <a:pt x="0" y="57"/>
                </a:lnTo>
                <a:lnTo>
                  <a:pt x="5" y="67"/>
                </a:lnTo>
                <a:lnTo>
                  <a:pt x="9" y="76"/>
                </a:lnTo>
                <a:lnTo>
                  <a:pt x="9" y="91"/>
                </a:lnTo>
                <a:lnTo>
                  <a:pt x="5" y="105"/>
                </a:lnTo>
                <a:lnTo>
                  <a:pt x="5" y="114"/>
                </a:lnTo>
                <a:lnTo>
                  <a:pt x="9" y="124"/>
                </a:lnTo>
                <a:lnTo>
                  <a:pt x="9" y="133"/>
                </a:lnTo>
                <a:lnTo>
                  <a:pt x="9" y="143"/>
                </a:lnTo>
                <a:lnTo>
                  <a:pt x="9" y="153"/>
                </a:lnTo>
                <a:lnTo>
                  <a:pt x="0" y="153"/>
                </a:lnTo>
                <a:lnTo>
                  <a:pt x="9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34" name="Freeform 232"/>
          <p:cNvSpPr>
            <a:spLocks/>
          </p:cNvSpPr>
          <p:nvPr/>
        </p:nvSpPr>
        <p:spPr bwMode="auto">
          <a:xfrm>
            <a:off x="3224213" y="4294188"/>
            <a:ext cx="33337" cy="427037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9" y="38"/>
                </a:lnTo>
                <a:lnTo>
                  <a:pt x="13" y="48"/>
                </a:lnTo>
                <a:lnTo>
                  <a:pt x="9" y="62"/>
                </a:lnTo>
                <a:lnTo>
                  <a:pt x="9" y="71"/>
                </a:lnTo>
                <a:lnTo>
                  <a:pt x="13" y="81"/>
                </a:lnTo>
                <a:lnTo>
                  <a:pt x="13" y="90"/>
                </a:lnTo>
                <a:lnTo>
                  <a:pt x="13" y="100"/>
                </a:lnTo>
                <a:lnTo>
                  <a:pt x="13" y="109"/>
                </a:lnTo>
                <a:lnTo>
                  <a:pt x="13" y="124"/>
                </a:lnTo>
                <a:lnTo>
                  <a:pt x="17" y="133"/>
                </a:lnTo>
                <a:lnTo>
                  <a:pt x="17" y="143"/>
                </a:lnTo>
                <a:lnTo>
                  <a:pt x="13" y="152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35" name="Oval 233"/>
          <p:cNvSpPr>
            <a:spLocks noChangeArrowheads="1"/>
          </p:cNvSpPr>
          <p:nvPr/>
        </p:nvSpPr>
        <p:spPr bwMode="auto">
          <a:xfrm>
            <a:off x="3036888" y="4184650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36" name="Freeform 234"/>
          <p:cNvSpPr>
            <a:spLocks/>
          </p:cNvSpPr>
          <p:nvPr/>
        </p:nvSpPr>
        <p:spPr bwMode="auto">
          <a:xfrm>
            <a:off x="3044825" y="4294188"/>
            <a:ext cx="15875" cy="401637"/>
          </a:xfrm>
          <a:custGeom>
            <a:avLst/>
            <a:gdLst>
              <a:gd name="T0" fmla="*/ 2147483647 w 8"/>
              <a:gd name="T1" fmla="*/ 0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0"/>
                </a:moveTo>
                <a:lnTo>
                  <a:pt x="0" y="14"/>
                </a:lnTo>
                <a:lnTo>
                  <a:pt x="4" y="28"/>
                </a:lnTo>
                <a:lnTo>
                  <a:pt x="8" y="38"/>
                </a:lnTo>
                <a:lnTo>
                  <a:pt x="4" y="48"/>
                </a:lnTo>
                <a:lnTo>
                  <a:pt x="0" y="57"/>
                </a:lnTo>
                <a:lnTo>
                  <a:pt x="4" y="67"/>
                </a:lnTo>
                <a:lnTo>
                  <a:pt x="8" y="76"/>
                </a:lnTo>
                <a:lnTo>
                  <a:pt x="8" y="90"/>
                </a:lnTo>
                <a:lnTo>
                  <a:pt x="4" y="105"/>
                </a:lnTo>
                <a:lnTo>
                  <a:pt x="4" y="114"/>
                </a:lnTo>
                <a:lnTo>
                  <a:pt x="8" y="124"/>
                </a:lnTo>
                <a:lnTo>
                  <a:pt x="8" y="133"/>
                </a:lnTo>
                <a:lnTo>
                  <a:pt x="8" y="143"/>
                </a:lnTo>
                <a:lnTo>
                  <a:pt x="8" y="152"/>
                </a:lnTo>
                <a:lnTo>
                  <a:pt x="0" y="152"/>
                </a:lnTo>
                <a:lnTo>
                  <a:pt x="8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37" name="Freeform 235"/>
          <p:cNvSpPr>
            <a:spLocks/>
          </p:cNvSpPr>
          <p:nvPr/>
        </p:nvSpPr>
        <p:spPr bwMode="auto">
          <a:xfrm>
            <a:off x="3105150" y="4308475"/>
            <a:ext cx="34925" cy="422275"/>
          </a:xfrm>
          <a:custGeom>
            <a:avLst/>
            <a:gdLst>
              <a:gd name="T0" fmla="*/ 0 w 17"/>
              <a:gd name="T1" fmla="*/ 0 h 166"/>
              <a:gd name="T2" fmla="*/ 0 w 17"/>
              <a:gd name="T3" fmla="*/ 2147483647 h 166"/>
              <a:gd name="T4" fmla="*/ 0 w 17"/>
              <a:gd name="T5" fmla="*/ 2147483647 h 166"/>
              <a:gd name="T6" fmla="*/ 2147483647 w 17"/>
              <a:gd name="T7" fmla="*/ 2147483647 h 166"/>
              <a:gd name="T8" fmla="*/ 2147483647 w 17"/>
              <a:gd name="T9" fmla="*/ 2147483647 h 166"/>
              <a:gd name="T10" fmla="*/ 2147483647 w 17"/>
              <a:gd name="T11" fmla="*/ 2147483647 h 166"/>
              <a:gd name="T12" fmla="*/ 2147483647 w 17"/>
              <a:gd name="T13" fmla="*/ 2147483647 h 166"/>
              <a:gd name="T14" fmla="*/ 2147483647 w 17"/>
              <a:gd name="T15" fmla="*/ 2147483647 h 166"/>
              <a:gd name="T16" fmla="*/ 2147483647 w 17"/>
              <a:gd name="T17" fmla="*/ 2147483647 h 166"/>
              <a:gd name="T18" fmla="*/ 2147483647 w 17"/>
              <a:gd name="T19" fmla="*/ 2147483647 h 166"/>
              <a:gd name="T20" fmla="*/ 2147483647 w 17"/>
              <a:gd name="T21" fmla="*/ 2147483647 h 166"/>
              <a:gd name="T22" fmla="*/ 2147483647 w 17"/>
              <a:gd name="T23" fmla="*/ 2147483647 h 166"/>
              <a:gd name="T24" fmla="*/ 2147483647 w 17"/>
              <a:gd name="T25" fmla="*/ 2147483647 h 166"/>
              <a:gd name="T26" fmla="*/ 2147483647 w 17"/>
              <a:gd name="T27" fmla="*/ 2147483647 h 166"/>
              <a:gd name="T28" fmla="*/ 2147483647 w 17"/>
              <a:gd name="T29" fmla="*/ 2147483647 h 166"/>
              <a:gd name="T30" fmla="*/ 2147483647 w 17"/>
              <a:gd name="T31" fmla="*/ 2147483647 h 166"/>
              <a:gd name="T32" fmla="*/ 2147483647 w 17"/>
              <a:gd name="T33" fmla="*/ 2147483647 h 16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6"/>
              <a:gd name="T53" fmla="*/ 17 w 17"/>
              <a:gd name="T54" fmla="*/ 166 h 16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6">
                <a:moveTo>
                  <a:pt x="0" y="0"/>
                </a:moveTo>
                <a:lnTo>
                  <a:pt x="0" y="23"/>
                </a:lnTo>
                <a:lnTo>
                  <a:pt x="0" y="33"/>
                </a:lnTo>
                <a:lnTo>
                  <a:pt x="8" y="38"/>
                </a:lnTo>
                <a:lnTo>
                  <a:pt x="12" y="47"/>
                </a:lnTo>
                <a:lnTo>
                  <a:pt x="8" y="62"/>
                </a:lnTo>
                <a:lnTo>
                  <a:pt x="8" y="71"/>
                </a:lnTo>
                <a:lnTo>
                  <a:pt x="12" y="81"/>
                </a:lnTo>
                <a:lnTo>
                  <a:pt x="12" y="90"/>
                </a:lnTo>
                <a:lnTo>
                  <a:pt x="12" y="100"/>
                </a:lnTo>
                <a:lnTo>
                  <a:pt x="12" y="109"/>
                </a:lnTo>
                <a:lnTo>
                  <a:pt x="12" y="123"/>
                </a:lnTo>
                <a:lnTo>
                  <a:pt x="17" y="133"/>
                </a:lnTo>
                <a:lnTo>
                  <a:pt x="17" y="143"/>
                </a:lnTo>
                <a:lnTo>
                  <a:pt x="12" y="152"/>
                </a:lnTo>
                <a:lnTo>
                  <a:pt x="12" y="162"/>
                </a:lnTo>
                <a:lnTo>
                  <a:pt x="12" y="166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38" name="Oval 236"/>
          <p:cNvSpPr>
            <a:spLocks noChangeArrowheads="1"/>
          </p:cNvSpPr>
          <p:nvPr/>
        </p:nvSpPr>
        <p:spPr bwMode="auto">
          <a:xfrm>
            <a:off x="2924175" y="4184650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39" name="Freeform 237"/>
          <p:cNvSpPr>
            <a:spLocks/>
          </p:cNvSpPr>
          <p:nvPr/>
        </p:nvSpPr>
        <p:spPr bwMode="auto">
          <a:xfrm>
            <a:off x="2932113" y="4294188"/>
            <a:ext cx="19050" cy="401637"/>
          </a:xfrm>
          <a:custGeom>
            <a:avLst/>
            <a:gdLst>
              <a:gd name="T0" fmla="*/ 2147483647 w 9"/>
              <a:gd name="T1" fmla="*/ 0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5" y="0"/>
                </a:moveTo>
                <a:lnTo>
                  <a:pt x="0" y="14"/>
                </a:lnTo>
                <a:lnTo>
                  <a:pt x="5" y="28"/>
                </a:lnTo>
                <a:lnTo>
                  <a:pt x="9" y="38"/>
                </a:lnTo>
                <a:lnTo>
                  <a:pt x="5" y="48"/>
                </a:lnTo>
                <a:lnTo>
                  <a:pt x="0" y="57"/>
                </a:lnTo>
                <a:lnTo>
                  <a:pt x="5" y="67"/>
                </a:lnTo>
                <a:lnTo>
                  <a:pt x="9" y="76"/>
                </a:lnTo>
                <a:lnTo>
                  <a:pt x="9" y="90"/>
                </a:lnTo>
                <a:lnTo>
                  <a:pt x="5" y="105"/>
                </a:lnTo>
                <a:lnTo>
                  <a:pt x="5" y="114"/>
                </a:lnTo>
                <a:lnTo>
                  <a:pt x="9" y="124"/>
                </a:lnTo>
                <a:lnTo>
                  <a:pt x="9" y="133"/>
                </a:lnTo>
                <a:lnTo>
                  <a:pt x="9" y="143"/>
                </a:lnTo>
                <a:lnTo>
                  <a:pt x="9" y="152"/>
                </a:lnTo>
                <a:lnTo>
                  <a:pt x="0" y="152"/>
                </a:lnTo>
                <a:lnTo>
                  <a:pt x="9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40" name="Freeform 238"/>
          <p:cNvSpPr>
            <a:spLocks/>
          </p:cNvSpPr>
          <p:nvPr/>
        </p:nvSpPr>
        <p:spPr bwMode="auto">
          <a:xfrm>
            <a:off x="2992438" y="4308475"/>
            <a:ext cx="34925" cy="422275"/>
          </a:xfrm>
          <a:custGeom>
            <a:avLst/>
            <a:gdLst>
              <a:gd name="T0" fmla="*/ 0 w 17"/>
              <a:gd name="T1" fmla="*/ 0 h 166"/>
              <a:gd name="T2" fmla="*/ 0 w 17"/>
              <a:gd name="T3" fmla="*/ 2147483647 h 166"/>
              <a:gd name="T4" fmla="*/ 0 w 17"/>
              <a:gd name="T5" fmla="*/ 2147483647 h 166"/>
              <a:gd name="T6" fmla="*/ 2147483647 w 17"/>
              <a:gd name="T7" fmla="*/ 2147483647 h 166"/>
              <a:gd name="T8" fmla="*/ 2147483647 w 17"/>
              <a:gd name="T9" fmla="*/ 2147483647 h 166"/>
              <a:gd name="T10" fmla="*/ 2147483647 w 17"/>
              <a:gd name="T11" fmla="*/ 2147483647 h 166"/>
              <a:gd name="T12" fmla="*/ 2147483647 w 17"/>
              <a:gd name="T13" fmla="*/ 2147483647 h 166"/>
              <a:gd name="T14" fmla="*/ 2147483647 w 17"/>
              <a:gd name="T15" fmla="*/ 2147483647 h 166"/>
              <a:gd name="T16" fmla="*/ 2147483647 w 17"/>
              <a:gd name="T17" fmla="*/ 2147483647 h 166"/>
              <a:gd name="T18" fmla="*/ 2147483647 w 17"/>
              <a:gd name="T19" fmla="*/ 2147483647 h 166"/>
              <a:gd name="T20" fmla="*/ 2147483647 w 17"/>
              <a:gd name="T21" fmla="*/ 2147483647 h 166"/>
              <a:gd name="T22" fmla="*/ 2147483647 w 17"/>
              <a:gd name="T23" fmla="*/ 2147483647 h 166"/>
              <a:gd name="T24" fmla="*/ 2147483647 w 17"/>
              <a:gd name="T25" fmla="*/ 2147483647 h 166"/>
              <a:gd name="T26" fmla="*/ 2147483647 w 17"/>
              <a:gd name="T27" fmla="*/ 2147483647 h 166"/>
              <a:gd name="T28" fmla="*/ 2147483647 w 17"/>
              <a:gd name="T29" fmla="*/ 2147483647 h 166"/>
              <a:gd name="T30" fmla="*/ 2147483647 w 17"/>
              <a:gd name="T31" fmla="*/ 2147483647 h 166"/>
              <a:gd name="T32" fmla="*/ 2147483647 w 17"/>
              <a:gd name="T33" fmla="*/ 2147483647 h 16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6"/>
              <a:gd name="T53" fmla="*/ 17 w 17"/>
              <a:gd name="T54" fmla="*/ 166 h 16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6">
                <a:moveTo>
                  <a:pt x="0" y="0"/>
                </a:moveTo>
                <a:lnTo>
                  <a:pt x="0" y="23"/>
                </a:lnTo>
                <a:lnTo>
                  <a:pt x="0" y="33"/>
                </a:lnTo>
                <a:lnTo>
                  <a:pt x="9" y="38"/>
                </a:lnTo>
                <a:lnTo>
                  <a:pt x="13" y="47"/>
                </a:lnTo>
                <a:lnTo>
                  <a:pt x="9" y="62"/>
                </a:lnTo>
                <a:lnTo>
                  <a:pt x="9" y="71"/>
                </a:lnTo>
                <a:lnTo>
                  <a:pt x="13" y="81"/>
                </a:lnTo>
                <a:lnTo>
                  <a:pt x="13" y="90"/>
                </a:lnTo>
                <a:lnTo>
                  <a:pt x="13" y="100"/>
                </a:lnTo>
                <a:lnTo>
                  <a:pt x="13" y="109"/>
                </a:lnTo>
                <a:lnTo>
                  <a:pt x="13" y="123"/>
                </a:lnTo>
                <a:lnTo>
                  <a:pt x="17" y="133"/>
                </a:lnTo>
                <a:lnTo>
                  <a:pt x="17" y="143"/>
                </a:lnTo>
                <a:lnTo>
                  <a:pt x="13" y="152"/>
                </a:lnTo>
                <a:lnTo>
                  <a:pt x="13" y="162"/>
                </a:lnTo>
                <a:lnTo>
                  <a:pt x="13" y="166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41" name="Oval 239"/>
          <p:cNvSpPr>
            <a:spLocks noChangeArrowheads="1"/>
          </p:cNvSpPr>
          <p:nvPr/>
        </p:nvSpPr>
        <p:spPr bwMode="auto">
          <a:xfrm>
            <a:off x="2813050" y="4184650"/>
            <a:ext cx="93663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42" name="Freeform 240"/>
          <p:cNvSpPr>
            <a:spLocks/>
          </p:cNvSpPr>
          <p:nvPr/>
        </p:nvSpPr>
        <p:spPr bwMode="auto">
          <a:xfrm>
            <a:off x="2820988" y="4294188"/>
            <a:ext cx="19050" cy="401637"/>
          </a:xfrm>
          <a:custGeom>
            <a:avLst/>
            <a:gdLst>
              <a:gd name="T0" fmla="*/ 2147483647 w 9"/>
              <a:gd name="T1" fmla="*/ 0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4" y="0"/>
                </a:moveTo>
                <a:lnTo>
                  <a:pt x="0" y="14"/>
                </a:lnTo>
                <a:lnTo>
                  <a:pt x="4" y="28"/>
                </a:lnTo>
                <a:lnTo>
                  <a:pt x="9" y="38"/>
                </a:lnTo>
                <a:lnTo>
                  <a:pt x="4" y="48"/>
                </a:lnTo>
                <a:lnTo>
                  <a:pt x="0" y="57"/>
                </a:lnTo>
                <a:lnTo>
                  <a:pt x="4" y="67"/>
                </a:lnTo>
                <a:lnTo>
                  <a:pt x="9" y="76"/>
                </a:lnTo>
                <a:lnTo>
                  <a:pt x="9" y="90"/>
                </a:lnTo>
                <a:lnTo>
                  <a:pt x="4" y="105"/>
                </a:lnTo>
                <a:lnTo>
                  <a:pt x="4" y="114"/>
                </a:lnTo>
                <a:lnTo>
                  <a:pt x="9" y="124"/>
                </a:lnTo>
                <a:lnTo>
                  <a:pt x="9" y="133"/>
                </a:lnTo>
                <a:lnTo>
                  <a:pt x="9" y="143"/>
                </a:lnTo>
                <a:lnTo>
                  <a:pt x="9" y="152"/>
                </a:lnTo>
                <a:lnTo>
                  <a:pt x="0" y="152"/>
                </a:lnTo>
                <a:lnTo>
                  <a:pt x="9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43" name="Freeform 241"/>
          <p:cNvSpPr>
            <a:spLocks/>
          </p:cNvSpPr>
          <p:nvPr/>
        </p:nvSpPr>
        <p:spPr bwMode="auto">
          <a:xfrm>
            <a:off x="2881313" y="4308475"/>
            <a:ext cx="34925" cy="422275"/>
          </a:xfrm>
          <a:custGeom>
            <a:avLst/>
            <a:gdLst>
              <a:gd name="T0" fmla="*/ 0 w 17"/>
              <a:gd name="T1" fmla="*/ 0 h 166"/>
              <a:gd name="T2" fmla="*/ 0 w 17"/>
              <a:gd name="T3" fmla="*/ 2147483647 h 166"/>
              <a:gd name="T4" fmla="*/ 0 w 17"/>
              <a:gd name="T5" fmla="*/ 2147483647 h 166"/>
              <a:gd name="T6" fmla="*/ 2147483647 w 17"/>
              <a:gd name="T7" fmla="*/ 2147483647 h 166"/>
              <a:gd name="T8" fmla="*/ 2147483647 w 17"/>
              <a:gd name="T9" fmla="*/ 2147483647 h 166"/>
              <a:gd name="T10" fmla="*/ 2147483647 w 17"/>
              <a:gd name="T11" fmla="*/ 2147483647 h 166"/>
              <a:gd name="T12" fmla="*/ 2147483647 w 17"/>
              <a:gd name="T13" fmla="*/ 2147483647 h 166"/>
              <a:gd name="T14" fmla="*/ 2147483647 w 17"/>
              <a:gd name="T15" fmla="*/ 2147483647 h 166"/>
              <a:gd name="T16" fmla="*/ 2147483647 w 17"/>
              <a:gd name="T17" fmla="*/ 2147483647 h 166"/>
              <a:gd name="T18" fmla="*/ 2147483647 w 17"/>
              <a:gd name="T19" fmla="*/ 2147483647 h 166"/>
              <a:gd name="T20" fmla="*/ 2147483647 w 17"/>
              <a:gd name="T21" fmla="*/ 2147483647 h 166"/>
              <a:gd name="T22" fmla="*/ 2147483647 w 17"/>
              <a:gd name="T23" fmla="*/ 2147483647 h 166"/>
              <a:gd name="T24" fmla="*/ 2147483647 w 17"/>
              <a:gd name="T25" fmla="*/ 2147483647 h 166"/>
              <a:gd name="T26" fmla="*/ 2147483647 w 17"/>
              <a:gd name="T27" fmla="*/ 2147483647 h 166"/>
              <a:gd name="T28" fmla="*/ 2147483647 w 17"/>
              <a:gd name="T29" fmla="*/ 2147483647 h 166"/>
              <a:gd name="T30" fmla="*/ 2147483647 w 17"/>
              <a:gd name="T31" fmla="*/ 2147483647 h 166"/>
              <a:gd name="T32" fmla="*/ 2147483647 w 17"/>
              <a:gd name="T33" fmla="*/ 2147483647 h 16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6"/>
              <a:gd name="T53" fmla="*/ 17 w 17"/>
              <a:gd name="T54" fmla="*/ 166 h 16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6">
                <a:moveTo>
                  <a:pt x="0" y="0"/>
                </a:moveTo>
                <a:lnTo>
                  <a:pt x="0" y="23"/>
                </a:lnTo>
                <a:lnTo>
                  <a:pt x="0" y="33"/>
                </a:lnTo>
                <a:lnTo>
                  <a:pt x="8" y="38"/>
                </a:lnTo>
                <a:lnTo>
                  <a:pt x="13" y="47"/>
                </a:lnTo>
                <a:lnTo>
                  <a:pt x="8" y="62"/>
                </a:lnTo>
                <a:lnTo>
                  <a:pt x="8" y="71"/>
                </a:lnTo>
                <a:lnTo>
                  <a:pt x="13" y="81"/>
                </a:lnTo>
                <a:lnTo>
                  <a:pt x="13" y="90"/>
                </a:lnTo>
                <a:lnTo>
                  <a:pt x="13" y="100"/>
                </a:lnTo>
                <a:lnTo>
                  <a:pt x="13" y="109"/>
                </a:lnTo>
                <a:lnTo>
                  <a:pt x="13" y="123"/>
                </a:lnTo>
                <a:lnTo>
                  <a:pt x="17" y="133"/>
                </a:lnTo>
                <a:lnTo>
                  <a:pt x="17" y="143"/>
                </a:lnTo>
                <a:lnTo>
                  <a:pt x="13" y="152"/>
                </a:lnTo>
                <a:lnTo>
                  <a:pt x="13" y="162"/>
                </a:lnTo>
                <a:lnTo>
                  <a:pt x="13" y="166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44" name="Oval 242"/>
          <p:cNvSpPr>
            <a:spLocks noChangeArrowheads="1"/>
          </p:cNvSpPr>
          <p:nvPr/>
        </p:nvSpPr>
        <p:spPr bwMode="auto">
          <a:xfrm>
            <a:off x="2700338" y="4184650"/>
            <a:ext cx="95250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45" name="Freeform 243"/>
          <p:cNvSpPr>
            <a:spLocks/>
          </p:cNvSpPr>
          <p:nvPr/>
        </p:nvSpPr>
        <p:spPr bwMode="auto">
          <a:xfrm>
            <a:off x="2711450" y="4294188"/>
            <a:ext cx="15875" cy="401637"/>
          </a:xfrm>
          <a:custGeom>
            <a:avLst/>
            <a:gdLst>
              <a:gd name="T0" fmla="*/ 2147483647 w 8"/>
              <a:gd name="T1" fmla="*/ 0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0"/>
                </a:moveTo>
                <a:lnTo>
                  <a:pt x="0" y="14"/>
                </a:lnTo>
                <a:lnTo>
                  <a:pt x="4" y="28"/>
                </a:lnTo>
                <a:lnTo>
                  <a:pt x="8" y="38"/>
                </a:lnTo>
                <a:lnTo>
                  <a:pt x="4" y="48"/>
                </a:lnTo>
                <a:lnTo>
                  <a:pt x="0" y="57"/>
                </a:lnTo>
                <a:lnTo>
                  <a:pt x="4" y="67"/>
                </a:lnTo>
                <a:lnTo>
                  <a:pt x="8" y="76"/>
                </a:lnTo>
                <a:lnTo>
                  <a:pt x="8" y="90"/>
                </a:lnTo>
                <a:lnTo>
                  <a:pt x="4" y="105"/>
                </a:lnTo>
                <a:lnTo>
                  <a:pt x="4" y="114"/>
                </a:lnTo>
                <a:lnTo>
                  <a:pt x="8" y="124"/>
                </a:lnTo>
                <a:lnTo>
                  <a:pt x="8" y="133"/>
                </a:lnTo>
                <a:lnTo>
                  <a:pt x="8" y="143"/>
                </a:lnTo>
                <a:lnTo>
                  <a:pt x="8" y="152"/>
                </a:lnTo>
                <a:lnTo>
                  <a:pt x="0" y="152"/>
                </a:lnTo>
                <a:lnTo>
                  <a:pt x="8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46" name="Freeform 244"/>
          <p:cNvSpPr>
            <a:spLocks/>
          </p:cNvSpPr>
          <p:nvPr/>
        </p:nvSpPr>
        <p:spPr bwMode="auto">
          <a:xfrm>
            <a:off x="2770188" y="4308475"/>
            <a:ext cx="33337" cy="422275"/>
          </a:xfrm>
          <a:custGeom>
            <a:avLst/>
            <a:gdLst>
              <a:gd name="T0" fmla="*/ 0 w 17"/>
              <a:gd name="T1" fmla="*/ 0 h 166"/>
              <a:gd name="T2" fmla="*/ 0 w 17"/>
              <a:gd name="T3" fmla="*/ 2147483647 h 166"/>
              <a:gd name="T4" fmla="*/ 0 w 17"/>
              <a:gd name="T5" fmla="*/ 2147483647 h 166"/>
              <a:gd name="T6" fmla="*/ 2147483647 w 17"/>
              <a:gd name="T7" fmla="*/ 2147483647 h 166"/>
              <a:gd name="T8" fmla="*/ 2147483647 w 17"/>
              <a:gd name="T9" fmla="*/ 2147483647 h 166"/>
              <a:gd name="T10" fmla="*/ 2147483647 w 17"/>
              <a:gd name="T11" fmla="*/ 2147483647 h 166"/>
              <a:gd name="T12" fmla="*/ 2147483647 w 17"/>
              <a:gd name="T13" fmla="*/ 2147483647 h 166"/>
              <a:gd name="T14" fmla="*/ 2147483647 w 17"/>
              <a:gd name="T15" fmla="*/ 2147483647 h 166"/>
              <a:gd name="T16" fmla="*/ 2147483647 w 17"/>
              <a:gd name="T17" fmla="*/ 2147483647 h 166"/>
              <a:gd name="T18" fmla="*/ 2147483647 w 17"/>
              <a:gd name="T19" fmla="*/ 2147483647 h 166"/>
              <a:gd name="T20" fmla="*/ 2147483647 w 17"/>
              <a:gd name="T21" fmla="*/ 2147483647 h 166"/>
              <a:gd name="T22" fmla="*/ 2147483647 w 17"/>
              <a:gd name="T23" fmla="*/ 2147483647 h 166"/>
              <a:gd name="T24" fmla="*/ 2147483647 w 17"/>
              <a:gd name="T25" fmla="*/ 2147483647 h 166"/>
              <a:gd name="T26" fmla="*/ 2147483647 w 17"/>
              <a:gd name="T27" fmla="*/ 2147483647 h 166"/>
              <a:gd name="T28" fmla="*/ 2147483647 w 17"/>
              <a:gd name="T29" fmla="*/ 2147483647 h 166"/>
              <a:gd name="T30" fmla="*/ 2147483647 w 17"/>
              <a:gd name="T31" fmla="*/ 2147483647 h 166"/>
              <a:gd name="T32" fmla="*/ 2147483647 w 17"/>
              <a:gd name="T33" fmla="*/ 2147483647 h 16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6"/>
              <a:gd name="T53" fmla="*/ 17 w 17"/>
              <a:gd name="T54" fmla="*/ 166 h 16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6">
                <a:moveTo>
                  <a:pt x="0" y="0"/>
                </a:moveTo>
                <a:lnTo>
                  <a:pt x="0" y="23"/>
                </a:lnTo>
                <a:lnTo>
                  <a:pt x="0" y="33"/>
                </a:lnTo>
                <a:lnTo>
                  <a:pt x="9" y="38"/>
                </a:lnTo>
                <a:lnTo>
                  <a:pt x="13" y="47"/>
                </a:lnTo>
                <a:lnTo>
                  <a:pt x="9" y="62"/>
                </a:lnTo>
                <a:lnTo>
                  <a:pt x="9" y="71"/>
                </a:lnTo>
                <a:lnTo>
                  <a:pt x="13" y="81"/>
                </a:lnTo>
                <a:lnTo>
                  <a:pt x="13" y="90"/>
                </a:lnTo>
                <a:lnTo>
                  <a:pt x="13" y="100"/>
                </a:lnTo>
                <a:lnTo>
                  <a:pt x="13" y="109"/>
                </a:lnTo>
                <a:lnTo>
                  <a:pt x="13" y="123"/>
                </a:lnTo>
                <a:lnTo>
                  <a:pt x="17" y="133"/>
                </a:lnTo>
                <a:lnTo>
                  <a:pt x="17" y="143"/>
                </a:lnTo>
                <a:lnTo>
                  <a:pt x="13" y="152"/>
                </a:lnTo>
                <a:lnTo>
                  <a:pt x="13" y="162"/>
                </a:lnTo>
                <a:lnTo>
                  <a:pt x="13" y="166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47" name="Oval 245"/>
          <p:cNvSpPr>
            <a:spLocks noChangeArrowheads="1"/>
          </p:cNvSpPr>
          <p:nvPr/>
        </p:nvSpPr>
        <p:spPr bwMode="auto">
          <a:xfrm>
            <a:off x="3268663" y="4902200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48" name="Freeform 246"/>
          <p:cNvSpPr>
            <a:spLocks/>
          </p:cNvSpPr>
          <p:nvPr/>
        </p:nvSpPr>
        <p:spPr bwMode="auto">
          <a:xfrm>
            <a:off x="3276600" y="4514850"/>
            <a:ext cx="15875" cy="400050"/>
          </a:xfrm>
          <a:custGeom>
            <a:avLst/>
            <a:gdLst>
              <a:gd name="T0" fmla="*/ 2147483647 w 8"/>
              <a:gd name="T1" fmla="*/ 2147483647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157"/>
                </a:moveTo>
                <a:lnTo>
                  <a:pt x="0" y="143"/>
                </a:lnTo>
                <a:lnTo>
                  <a:pt x="4" y="128"/>
                </a:lnTo>
                <a:lnTo>
                  <a:pt x="8" y="119"/>
                </a:lnTo>
                <a:lnTo>
                  <a:pt x="4" y="109"/>
                </a:lnTo>
                <a:lnTo>
                  <a:pt x="0" y="100"/>
                </a:lnTo>
                <a:lnTo>
                  <a:pt x="4" y="90"/>
                </a:lnTo>
                <a:lnTo>
                  <a:pt x="8" y="81"/>
                </a:lnTo>
                <a:lnTo>
                  <a:pt x="8" y="66"/>
                </a:lnTo>
                <a:lnTo>
                  <a:pt x="4" y="52"/>
                </a:lnTo>
                <a:lnTo>
                  <a:pt x="4" y="42"/>
                </a:lnTo>
                <a:lnTo>
                  <a:pt x="8" y="33"/>
                </a:lnTo>
                <a:lnTo>
                  <a:pt x="8" y="23"/>
                </a:lnTo>
                <a:lnTo>
                  <a:pt x="8" y="14"/>
                </a:lnTo>
                <a:lnTo>
                  <a:pt x="8" y="4"/>
                </a:lnTo>
                <a:lnTo>
                  <a:pt x="0" y="4"/>
                </a:lnTo>
                <a:lnTo>
                  <a:pt x="8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49" name="Freeform 247"/>
          <p:cNvSpPr>
            <a:spLocks/>
          </p:cNvSpPr>
          <p:nvPr/>
        </p:nvSpPr>
        <p:spPr bwMode="auto">
          <a:xfrm>
            <a:off x="3336925" y="4476750"/>
            <a:ext cx="33338" cy="425450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4"/>
                </a:lnTo>
                <a:lnTo>
                  <a:pt x="8" y="129"/>
                </a:lnTo>
                <a:lnTo>
                  <a:pt x="12" y="119"/>
                </a:lnTo>
                <a:lnTo>
                  <a:pt x="8" y="105"/>
                </a:lnTo>
                <a:lnTo>
                  <a:pt x="8" y="96"/>
                </a:lnTo>
                <a:lnTo>
                  <a:pt x="12" y="86"/>
                </a:lnTo>
                <a:lnTo>
                  <a:pt x="12" y="77"/>
                </a:lnTo>
                <a:lnTo>
                  <a:pt x="12" y="67"/>
                </a:lnTo>
                <a:lnTo>
                  <a:pt x="12" y="57"/>
                </a:lnTo>
                <a:lnTo>
                  <a:pt x="12" y="43"/>
                </a:lnTo>
                <a:lnTo>
                  <a:pt x="17" y="34"/>
                </a:lnTo>
                <a:lnTo>
                  <a:pt x="17" y="24"/>
                </a:lnTo>
                <a:lnTo>
                  <a:pt x="12" y="15"/>
                </a:lnTo>
                <a:lnTo>
                  <a:pt x="12" y="5"/>
                </a:lnTo>
                <a:lnTo>
                  <a:pt x="12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50" name="Oval 248"/>
          <p:cNvSpPr>
            <a:spLocks noChangeArrowheads="1"/>
          </p:cNvSpPr>
          <p:nvPr/>
        </p:nvSpPr>
        <p:spPr bwMode="auto">
          <a:xfrm>
            <a:off x="3155950" y="4902200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51" name="Freeform 249"/>
          <p:cNvSpPr>
            <a:spLocks/>
          </p:cNvSpPr>
          <p:nvPr/>
        </p:nvSpPr>
        <p:spPr bwMode="auto">
          <a:xfrm>
            <a:off x="3163888" y="4514850"/>
            <a:ext cx="17462" cy="400050"/>
          </a:xfrm>
          <a:custGeom>
            <a:avLst/>
            <a:gdLst>
              <a:gd name="T0" fmla="*/ 2147483647 w 9"/>
              <a:gd name="T1" fmla="*/ 2147483647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5" y="157"/>
                </a:moveTo>
                <a:lnTo>
                  <a:pt x="0" y="143"/>
                </a:lnTo>
                <a:lnTo>
                  <a:pt x="5" y="128"/>
                </a:lnTo>
                <a:lnTo>
                  <a:pt x="9" y="119"/>
                </a:lnTo>
                <a:lnTo>
                  <a:pt x="5" y="109"/>
                </a:lnTo>
                <a:lnTo>
                  <a:pt x="0" y="100"/>
                </a:lnTo>
                <a:lnTo>
                  <a:pt x="5" y="90"/>
                </a:lnTo>
                <a:lnTo>
                  <a:pt x="9" y="81"/>
                </a:lnTo>
                <a:lnTo>
                  <a:pt x="9" y="66"/>
                </a:lnTo>
                <a:lnTo>
                  <a:pt x="5" y="52"/>
                </a:lnTo>
                <a:lnTo>
                  <a:pt x="5" y="42"/>
                </a:lnTo>
                <a:lnTo>
                  <a:pt x="9" y="33"/>
                </a:lnTo>
                <a:lnTo>
                  <a:pt x="9" y="23"/>
                </a:lnTo>
                <a:lnTo>
                  <a:pt x="9" y="14"/>
                </a:lnTo>
                <a:lnTo>
                  <a:pt x="9" y="4"/>
                </a:lnTo>
                <a:lnTo>
                  <a:pt x="0" y="4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52" name="Freeform 250"/>
          <p:cNvSpPr>
            <a:spLocks/>
          </p:cNvSpPr>
          <p:nvPr/>
        </p:nvSpPr>
        <p:spPr bwMode="auto">
          <a:xfrm>
            <a:off x="3224213" y="4476750"/>
            <a:ext cx="33337" cy="425450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4"/>
                </a:lnTo>
                <a:lnTo>
                  <a:pt x="9" y="129"/>
                </a:lnTo>
                <a:lnTo>
                  <a:pt x="13" y="119"/>
                </a:lnTo>
                <a:lnTo>
                  <a:pt x="9" y="105"/>
                </a:lnTo>
                <a:lnTo>
                  <a:pt x="9" y="96"/>
                </a:lnTo>
                <a:lnTo>
                  <a:pt x="13" y="86"/>
                </a:lnTo>
                <a:lnTo>
                  <a:pt x="13" y="77"/>
                </a:lnTo>
                <a:lnTo>
                  <a:pt x="13" y="67"/>
                </a:lnTo>
                <a:lnTo>
                  <a:pt x="13" y="57"/>
                </a:lnTo>
                <a:lnTo>
                  <a:pt x="13" y="43"/>
                </a:lnTo>
                <a:lnTo>
                  <a:pt x="17" y="34"/>
                </a:lnTo>
                <a:lnTo>
                  <a:pt x="17" y="24"/>
                </a:lnTo>
                <a:lnTo>
                  <a:pt x="13" y="15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53" name="Oval 251"/>
          <p:cNvSpPr>
            <a:spLocks noChangeArrowheads="1"/>
          </p:cNvSpPr>
          <p:nvPr/>
        </p:nvSpPr>
        <p:spPr bwMode="auto">
          <a:xfrm>
            <a:off x="3036888" y="4887913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54" name="Freeform 252"/>
          <p:cNvSpPr>
            <a:spLocks/>
          </p:cNvSpPr>
          <p:nvPr/>
        </p:nvSpPr>
        <p:spPr bwMode="auto">
          <a:xfrm>
            <a:off x="3044825" y="4502150"/>
            <a:ext cx="15875" cy="400050"/>
          </a:xfrm>
          <a:custGeom>
            <a:avLst/>
            <a:gdLst>
              <a:gd name="T0" fmla="*/ 2147483647 w 8"/>
              <a:gd name="T1" fmla="*/ 2147483647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157"/>
                </a:moveTo>
                <a:lnTo>
                  <a:pt x="0" y="143"/>
                </a:lnTo>
                <a:lnTo>
                  <a:pt x="4" y="128"/>
                </a:lnTo>
                <a:lnTo>
                  <a:pt x="8" y="119"/>
                </a:lnTo>
                <a:lnTo>
                  <a:pt x="4" y="109"/>
                </a:lnTo>
                <a:lnTo>
                  <a:pt x="0" y="100"/>
                </a:lnTo>
                <a:lnTo>
                  <a:pt x="4" y="90"/>
                </a:lnTo>
                <a:lnTo>
                  <a:pt x="8" y="81"/>
                </a:lnTo>
                <a:lnTo>
                  <a:pt x="8" y="67"/>
                </a:lnTo>
                <a:lnTo>
                  <a:pt x="4" y="52"/>
                </a:lnTo>
                <a:lnTo>
                  <a:pt x="4" y="43"/>
                </a:lnTo>
                <a:lnTo>
                  <a:pt x="8" y="33"/>
                </a:lnTo>
                <a:lnTo>
                  <a:pt x="8" y="24"/>
                </a:lnTo>
                <a:lnTo>
                  <a:pt x="8" y="14"/>
                </a:lnTo>
                <a:lnTo>
                  <a:pt x="8" y="5"/>
                </a:lnTo>
                <a:lnTo>
                  <a:pt x="0" y="5"/>
                </a:lnTo>
                <a:lnTo>
                  <a:pt x="8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55" name="Freeform 253"/>
          <p:cNvSpPr>
            <a:spLocks/>
          </p:cNvSpPr>
          <p:nvPr/>
        </p:nvSpPr>
        <p:spPr bwMode="auto">
          <a:xfrm>
            <a:off x="3105150" y="4467225"/>
            <a:ext cx="34925" cy="420688"/>
          </a:xfrm>
          <a:custGeom>
            <a:avLst/>
            <a:gdLst>
              <a:gd name="T0" fmla="*/ 0 w 17"/>
              <a:gd name="T1" fmla="*/ 2147483647 h 166"/>
              <a:gd name="T2" fmla="*/ 0 w 17"/>
              <a:gd name="T3" fmla="*/ 2147483647 h 166"/>
              <a:gd name="T4" fmla="*/ 0 w 17"/>
              <a:gd name="T5" fmla="*/ 2147483647 h 166"/>
              <a:gd name="T6" fmla="*/ 2147483647 w 17"/>
              <a:gd name="T7" fmla="*/ 2147483647 h 166"/>
              <a:gd name="T8" fmla="*/ 2147483647 w 17"/>
              <a:gd name="T9" fmla="*/ 2147483647 h 166"/>
              <a:gd name="T10" fmla="*/ 2147483647 w 17"/>
              <a:gd name="T11" fmla="*/ 2147483647 h 166"/>
              <a:gd name="T12" fmla="*/ 2147483647 w 17"/>
              <a:gd name="T13" fmla="*/ 2147483647 h 166"/>
              <a:gd name="T14" fmla="*/ 2147483647 w 17"/>
              <a:gd name="T15" fmla="*/ 2147483647 h 166"/>
              <a:gd name="T16" fmla="*/ 2147483647 w 17"/>
              <a:gd name="T17" fmla="*/ 2147483647 h 166"/>
              <a:gd name="T18" fmla="*/ 2147483647 w 17"/>
              <a:gd name="T19" fmla="*/ 2147483647 h 166"/>
              <a:gd name="T20" fmla="*/ 2147483647 w 17"/>
              <a:gd name="T21" fmla="*/ 2147483647 h 166"/>
              <a:gd name="T22" fmla="*/ 2147483647 w 17"/>
              <a:gd name="T23" fmla="*/ 2147483647 h 166"/>
              <a:gd name="T24" fmla="*/ 2147483647 w 17"/>
              <a:gd name="T25" fmla="*/ 2147483647 h 166"/>
              <a:gd name="T26" fmla="*/ 2147483647 w 17"/>
              <a:gd name="T27" fmla="*/ 2147483647 h 166"/>
              <a:gd name="T28" fmla="*/ 2147483647 w 17"/>
              <a:gd name="T29" fmla="*/ 2147483647 h 166"/>
              <a:gd name="T30" fmla="*/ 2147483647 w 17"/>
              <a:gd name="T31" fmla="*/ 2147483647 h 166"/>
              <a:gd name="T32" fmla="*/ 2147483647 w 17"/>
              <a:gd name="T33" fmla="*/ 0 h 16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6"/>
              <a:gd name="T53" fmla="*/ 17 w 17"/>
              <a:gd name="T54" fmla="*/ 166 h 16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6">
                <a:moveTo>
                  <a:pt x="0" y="166"/>
                </a:moveTo>
                <a:lnTo>
                  <a:pt x="0" y="142"/>
                </a:lnTo>
                <a:lnTo>
                  <a:pt x="0" y="133"/>
                </a:lnTo>
                <a:lnTo>
                  <a:pt x="8" y="128"/>
                </a:lnTo>
                <a:lnTo>
                  <a:pt x="12" y="119"/>
                </a:lnTo>
                <a:lnTo>
                  <a:pt x="8" y="104"/>
                </a:lnTo>
                <a:lnTo>
                  <a:pt x="8" y="95"/>
                </a:lnTo>
                <a:lnTo>
                  <a:pt x="12" y="85"/>
                </a:lnTo>
                <a:lnTo>
                  <a:pt x="12" y="76"/>
                </a:lnTo>
                <a:lnTo>
                  <a:pt x="12" y="66"/>
                </a:lnTo>
                <a:lnTo>
                  <a:pt x="12" y="57"/>
                </a:lnTo>
                <a:lnTo>
                  <a:pt x="12" y="42"/>
                </a:lnTo>
                <a:lnTo>
                  <a:pt x="17" y="33"/>
                </a:lnTo>
                <a:lnTo>
                  <a:pt x="17" y="23"/>
                </a:lnTo>
                <a:lnTo>
                  <a:pt x="12" y="14"/>
                </a:lnTo>
                <a:lnTo>
                  <a:pt x="12" y="4"/>
                </a:lnTo>
                <a:lnTo>
                  <a:pt x="12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56" name="Oval 254"/>
          <p:cNvSpPr>
            <a:spLocks noChangeArrowheads="1"/>
          </p:cNvSpPr>
          <p:nvPr/>
        </p:nvSpPr>
        <p:spPr bwMode="auto">
          <a:xfrm>
            <a:off x="2924175" y="4887913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57" name="Freeform 255"/>
          <p:cNvSpPr>
            <a:spLocks/>
          </p:cNvSpPr>
          <p:nvPr/>
        </p:nvSpPr>
        <p:spPr bwMode="auto">
          <a:xfrm>
            <a:off x="2932113" y="4502150"/>
            <a:ext cx="19050" cy="400050"/>
          </a:xfrm>
          <a:custGeom>
            <a:avLst/>
            <a:gdLst>
              <a:gd name="T0" fmla="*/ 2147483647 w 9"/>
              <a:gd name="T1" fmla="*/ 2147483647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5" y="157"/>
                </a:moveTo>
                <a:lnTo>
                  <a:pt x="0" y="143"/>
                </a:lnTo>
                <a:lnTo>
                  <a:pt x="5" y="128"/>
                </a:lnTo>
                <a:lnTo>
                  <a:pt x="9" y="119"/>
                </a:lnTo>
                <a:lnTo>
                  <a:pt x="5" y="109"/>
                </a:lnTo>
                <a:lnTo>
                  <a:pt x="0" y="100"/>
                </a:lnTo>
                <a:lnTo>
                  <a:pt x="5" y="90"/>
                </a:lnTo>
                <a:lnTo>
                  <a:pt x="9" y="81"/>
                </a:lnTo>
                <a:lnTo>
                  <a:pt x="9" y="67"/>
                </a:lnTo>
                <a:lnTo>
                  <a:pt x="5" y="52"/>
                </a:lnTo>
                <a:lnTo>
                  <a:pt x="5" y="43"/>
                </a:lnTo>
                <a:lnTo>
                  <a:pt x="9" y="33"/>
                </a:lnTo>
                <a:lnTo>
                  <a:pt x="9" y="24"/>
                </a:lnTo>
                <a:lnTo>
                  <a:pt x="9" y="14"/>
                </a:lnTo>
                <a:lnTo>
                  <a:pt x="9" y="5"/>
                </a:lnTo>
                <a:lnTo>
                  <a:pt x="0" y="5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58" name="Freeform 256"/>
          <p:cNvSpPr>
            <a:spLocks/>
          </p:cNvSpPr>
          <p:nvPr/>
        </p:nvSpPr>
        <p:spPr bwMode="auto">
          <a:xfrm>
            <a:off x="2992438" y="4467225"/>
            <a:ext cx="34925" cy="420688"/>
          </a:xfrm>
          <a:custGeom>
            <a:avLst/>
            <a:gdLst>
              <a:gd name="T0" fmla="*/ 0 w 17"/>
              <a:gd name="T1" fmla="*/ 2147483647 h 166"/>
              <a:gd name="T2" fmla="*/ 0 w 17"/>
              <a:gd name="T3" fmla="*/ 2147483647 h 166"/>
              <a:gd name="T4" fmla="*/ 0 w 17"/>
              <a:gd name="T5" fmla="*/ 2147483647 h 166"/>
              <a:gd name="T6" fmla="*/ 2147483647 w 17"/>
              <a:gd name="T7" fmla="*/ 2147483647 h 166"/>
              <a:gd name="T8" fmla="*/ 2147483647 w 17"/>
              <a:gd name="T9" fmla="*/ 2147483647 h 166"/>
              <a:gd name="T10" fmla="*/ 2147483647 w 17"/>
              <a:gd name="T11" fmla="*/ 2147483647 h 166"/>
              <a:gd name="T12" fmla="*/ 2147483647 w 17"/>
              <a:gd name="T13" fmla="*/ 2147483647 h 166"/>
              <a:gd name="T14" fmla="*/ 2147483647 w 17"/>
              <a:gd name="T15" fmla="*/ 2147483647 h 166"/>
              <a:gd name="T16" fmla="*/ 2147483647 w 17"/>
              <a:gd name="T17" fmla="*/ 2147483647 h 166"/>
              <a:gd name="T18" fmla="*/ 2147483647 w 17"/>
              <a:gd name="T19" fmla="*/ 2147483647 h 166"/>
              <a:gd name="T20" fmla="*/ 2147483647 w 17"/>
              <a:gd name="T21" fmla="*/ 2147483647 h 166"/>
              <a:gd name="T22" fmla="*/ 2147483647 w 17"/>
              <a:gd name="T23" fmla="*/ 2147483647 h 166"/>
              <a:gd name="T24" fmla="*/ 2147483647 w 17"/>
              <a:gd name="T25" fmla="*/ 2147483647 h 166"/>
              <a:gd name="T26" fmla="*/ 2147483647 w 17"/>
              <a:gd name="T27" fmla="*/ 2147483647 h 166"/>
              <a:gd name="T28" fmla="*/ 2147483647 w 17"/>
              <a:gd name="T29" fmla="*/ 2147483647 h 166"/>
              <a:gd name="T30" fmla="*/ 2147483647 w 17"/>
              <a:gd name="T31" fmla="*/ 2147483647 h 166"/>
              <a:gd name="T32" fmla="*/ 2147483647 w 17"/>
              <a:gd name="T33" fmla="*/ 0 h 16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6"/>
              <a:gd name="T53" fmla="*/ 17 w 17"/>
              <a:gd name="T54" fmla="*/ 166 h 16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6">
                <a:moveTo>
                  <a:pt x="0" y="166"/>
                </a:moveTo>
                <a:lnTo>
                  <a:pt x="0" y="142"/>
                </a:lnTo>
                <a:lnTo>
                  <a:pt x="0" y="133"/>
                </a:lnTo>
                <a:lnTo>
                  <a:pt x="9" y="128"/>
                </a:lnTo>
                <a:lnTo>
                  <a:pt x="13" y="119"/>
                </a:lnTo>
                <a:lnTo>
                  <a:pt x="9" y="104"/>
                </a:lnTo>
                <a:lnTo>
                  <a:pt x="9" y="95"/>
                </a:lnTo>
                <a:lnTo>
                  <a:pt x="13" y="85"/>
                </a:lnTo>
                <a:lnTo>
                  <a:pt x="13" y="76"/>
                </a:lnTo>
                <a:lnTo>
                  <a:pt x="13" y="66"/>
                </a:lnTo>
                <a:lnTo>
                  <a:pt x="13" y="57"/>
                </a:lnTo>
                <a:lnTo>
                  <a:pt x="13" y="42"/>
                </a:lnTo>
                <a:lnTo>
                  <a:pt x="17" y="33"/>
                </a:lnTo>
                <a:lnTo>
                  <a:pt x="17" y="23"/>
                </a:lnTo>
                <a:lnTo>
                  <a:pt x="13" y="14"/>
                </a:lnTo>
                <a:lnTo>
                  <a:pt x="13" y="4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59" name="Oval 257"/>
          <p:cNvSpPr>
            <a:spLocks noChangeArrowheads="1"/>
          </p:cNvSpPr>
          <p:nvPr/>
        </p:nvSpPr>
        <p:spPr bwMode="auto">
          <a:xfrm>
            <a:off x="2813050" y="4887913"/>
            <a:ext cx="93663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60" name="Freeform 258"/>
          <p:cNvSpPr>
            <a:spLocks/>
          </p:cNvSpPr>
          <p:nvPr/>
        </p:nvSpPr>
        <p:spPr bwMode="auto">
          <a:xfrm>
            <a:off x="2820988" y="4502150"/>
            <a:ext cx="19050" cy="400050"/>
          </a:xfrm>
          <a:custGeom>
            <a:avLst/>
            <a:gdLst>
              <a:gd name="T0" fmla="*/ 2147483647 w 9"/>
              <a:gd name="T1" fmla="*/ 2147483647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4" y="157"/>
                </a:moveTo>
                <a:lnTo>
                  <a:pt x="0" y="143"/>
                </a:lnTo>
                <a:lnTo>
                  <a:pt x="4" y="128"/>
                </a:lnTo>
                <a:lnTo>
                  <a:pt x="9" y="119"/>
                </a:lnTo>
                <a:lnTo>
                  <a:pt x="4" y="109"/>
                </a:lnTo>
                <a:lnTo>
                  <a:pt x="0" y="100"/>
                </a:lnTo>
                <a:lnTo>
                  <a:pt x="4" y="90"/>
                </a:lnTo>
                <a:lnTo>
                  <a:pt x="9" y="81"/>
                </a:lnTo>
                <a:lnTo>
                  <a:pt x="9" y="67"/>
                </a:lnTo>
                <a:lnTo>
                  <a:pt x="4" y="52"/>
                </a:lnTo>
                <a:lnTo>
                  <a:pt x="4" y="43"/>
                </a:lnTo>
                <a:lnTo>
                  <a:pt x="9" y="33"/>
                </a:lnTo>
                <a:lnTo>
                  <a:pt x="9" y="24"/>
                </a:lnTo>
                <a:lnTo>
                  <a:pt x="9" y="14"/>
                </a:lnTo>
                <a:lnTo>
                  <a:pt x="9" y="5"/>
                </a:lnTo>
                <a:lnTo>
                  <a:pt x="0" y="5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61" name="Freeform 259"/>
          <p:cNvSpPr>
            <a:spLocks/>
          </p:cNvSpPr>
          <p:nvPr/>
        </p:nvSpPr>
        <p:spPr bwMode="auto">
          <a:xfrm>
            <a:off x="2881313" y="4467225"/>
            <a:ext cx="34925" cy="420688"/>
          </a:xfrm>
          <a:custGeom>
            <a:avLst/>
            <a:gdLst>
              <a:gd name="T0" fmla="*/ 0 w 17"/>
              <a:gd name="T1" fmla="*/ 2147483647 h 166"/>
              <a:gd name="T2" fmla="*/ 0 w 17"/>
              <a:gd name="T3" fmla="*/ 2147483647 h 166"/>
              <a:gd name="T4" fmla="*/ 0 w 17"/>
              <a:gd name="T5" fmla="*/ 2147483647 h 166"/>
              <a:gd name="T6" fmla="*/ 2147483647 w 17"/>
              <a:gd name="T7" fmla="*/ 2147483647 h 166"/>
              <a:gd name="T8" fmla="*/ 2147483647 w 17"/>
              <a:gd name="T9" fmla="*/ 2147483647 h 166"/>
              <a:gd name="T10" fmla="*/ 2147483647 w 17"/>
              <a:gd name="T11" fmla="*/ 2147483647 h 166"/>
              <a:gd name="T12" fmla="*/ 2147483647 w 17"/>
              <a:gd name="T13" fmla="*/ 2147483647 h 166"/>
              <a:gd name="T14" fmla="*/ 2147483647 w 17"/>
              <a:gd name="T15" fmla="*/ 2147483647 h 166"/>
              <a:gd name="T16" fmla="*/ 2147483647 w 17"/>
              <a:gd name="T17" fmla="*/ 2147483647 h 166"/>
              <a:gd name="T18" fmla="*/ 2147483647 w 17"/>
              <a:gd name="T19" fmla="*/ 2147483647 h 166"/>
              <a:gd name="T20" fmla="*/ 2147483647 w 17"/>
              <a:gd name="T21" fmla="*/ 2147483647 h 166"/>
              <a:gd name="T22" fmla="*/ 2147483647 w 17"/>
              <a:gd name="T23" fmla="*/ 2147483647 h 166"/>
              <a:gd name="T24" fmla="*/ 2147483647 w 17"/>
              <a:gd name="T25" fmla="*/ 2147483647 h 166"/>
              <a:gd name="T26" fmla="*/ 2147483647 w 17"/>
              <a:gd name="T27" fmla="*/ 2147483647 h 166"/>
              <a:gd name="T28" fmla="*/ 2147483647 w 17"/>
              <a:gd name="T29" fmla="*/ 2147483647 h 166"/>
              <a:gd name="T30" fmla="*/ 2147483647 w 17"/>
              <a:gd name="T31" fmla="*/ 2147483647 h 166"/>
              <a:gd name="T32" fmla="*/ 2147483647 w 17"/>
              <a:gd name="T33" fmla="*/ 0 h 16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6"/>
              <a:gd name="T53" fmla="*/ 17 w 17"/>
              <a:gd name="T54" fmla="*/ 166 h 16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6">
                <a:moveTo>
                  <a:pt x="0" y="166"/>
                </a:moveTo>
                <a:lnTo>
                  <a:pt x="0" y="142"/>
                </a:lnTo>
                <a:lnTo>
                  <a:pt x="0" y="133"/>
                </a:lnTo>
                <a:lnTo>
                  <a:pt x="8" y="128"/>
                </a:lnTo>
                <a:lnTo>
                  <a:pt x="13" y="119"/>
                </a:lnTo>
                <a:lnTo>
                  <a:pt x="8" y="104"/>
                </a:lnTo>
                <a:lnTo>
                  <a:pt x="8" y="95"/>
                </a:lnTo>
                <a:lnTo>
                  <a:pt x="13" y="85"/>
                </a:lnTo>
                <a:lnTo>
                  <a:pt x="13" y="76"/>
                </a:lnTo>
                <a:lnTo>
                  <a:pt x="13" y="66"/>
                </a:lnTo>
                <a:lnTo>
                  <a:pt x="13" y="57"/>
                </a:lnTo>
                <a:lnTo>
                  <a:pt x="13" y="42"/>
                </a:lnTo>
                <a:lnTo>
                  <a:pt x="17" y="33"/>
                </a:lnTo>
                <a:lnTo>
                  <a:pt x="17" y="23"/>
                </a:lnTo>
                <a:lnTo>
                  <a:pt x="13" y="14"/>
                </a:lnTo>
                <a:lnTo>
                  <a:pt x="13" y="4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62" name="Oval 260"/>
          <p:cNvSpPr>
            <a:spLocks noChangeArrowheads="1"/>
          </p:cNvSpPr>
          <p:nvPr/>
        </p:nvSpPr>
        <p:spPr bwMode="auto">
          <a:xfrm>
            <a:off x="2700338" y="4887913"/>
            <a:ext cx="95250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63" name="Freeform 261"/>
          <p:cNvSpPr>
            <a:spLocks/>
          </p:cNvSpPr>
          <p:nvPr/>
        </p:nvSpPr>
        <p:spPr bwMode="auto">
          <a:xfrm>
            <a:off x="2711450" y="4502150"/>
            <a:ext cx="15875" cy="400050"/>
          </a:xfrm>
          <a:custGeom>
            <a:avLst/>
            <a:gdLst>
              <a:gd name="T0" fmla="*/ 2147483647 w 8"/>
              <a:gd name="T1" fmla="*/ 2147483647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157"/>
                </a:moveTo>
                <a:lnTo>
                  <a:pt x="0" y="143"/>
                </a:lnTo>
                <a:lnTo>
                  <a:pt x="4" y="128"/>
                </a:lnTo>
                <a:lnTo>
                  <a:pt x="8" y="119"/>
                </a:lnTo>
                <a:lnTo>
                  <a:pt x="4" y="109"/>
                </a:lnTo>
                <a:lnTo>
                  <a:pt x="0" y="100"/>
                </a:lnTo>
                <a:lnTo>
                  <a:pt x="4" y="90"/>
                </a:lnTo>
                <a:lnTo>
                  <a:pt x="8" y="81"/>
                </a:lnTo>
                <a:lnTo>
                  <a:pt x="8" y="67"/>
                </a:lnTo>
                <a:lnTo>
                  <a:pt x="4" y="52"/>
                </a:lnTo>
                <a:lnTo>
                  <a:pt x="4" y="43"/>
                </a:lnTo>
                <a:lnTo>
                  <a:pt x="8" y="33"/>
                </a:lnTo>
                <a:lnTo>
                  <a:pt x="8" y="24"/>
                </a:lnTo>
                <a:lnTo>
                  <a:pt x="8" y="14"/>
                </a:lnTo>
                <a:lnTo>
                  <a:pt x="8" y="5"/>
                </a:lnTo>
                <a:lnTo>
                  <a:pt x="0" y="5"/>
                </a:lnTo>
                <a:lnTo>
                  <a:pt x="8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64" name="Freeform 262"/>
          <p:cNvSpPr>
            <a:spLocks/>
          </p:cNvSpPr>
          <p:nvPr/>
        </p:nvSpPr>
        <p:spPr bwMode="auto">
          <a:xfrm>
            <a:off x="2770188" y="4467225"/>
            <a:ext cx="33337" cy="420688"/>
          </a:xfrm>
          <a:custGeom>
            <a:avLst/>
            <a:gdLst>
              <a:gd name="T0" fmla="*/ 0 w 17"/>
              <a:gd name="T1" fmla="*/ 2147483647 h 166"/>
              <a:gd name="T2" fmla="*/ 0 w 17"/>
              <a:gd name="T3" fmla="*/ 2147483647 h 166"/>
              <a:gd name="T4" fmla="*/ 0 w 17"/>
              <a:gd name="T5" fmla="*/ 2147483647 h 166"/>
              <a:gd name="T6" fmla="*/ 2147483647 w 17"/>
              <a:gd name="T7" fmla="*/ 2147483647 h 166"/>
              <a:gd name="T8" fmla="*/ 2147483647 w 17"/>
              <a:gd name="T9" fmla="*/ 2147483647 h 166"/>
              <a:gd name="T10" fmla="*/ 2147483647 w 17"/>
              <a:gd name="T11" fmla="*/ 2147483647 h 166"/>
              <a:gd name="T12" fmla="*/ 2147483647 w 17"/>
              <a:gd name="T13" fmla="*/ 2147483647 h 166"/>
              <a:gd name="T14" fmla="*/ 2147483647 w 17"/>
              <a:gd name="T15" fmla="*/ 2147483647 h 166"/>
              <a:gd name="T16" fmla="*/ 2147483647 w 17"/>
              <a:gd name="T17" fmla="*/ 2147483647 h 166"/>
              <a:gd name="T18" fmla="*/ 2147483647 w 17"/>
              <a:gd name="T19" fmla="*/ 2147483647 h 166"/>
              <a:gd name="T20" fmla="*/ 2147483647 w 17"/>
              <a:gd name="T21" fmla="*/ 2147483647 h 166"/>
              <a:gd name="T22" fmla="*/ 2147483647 w 17"/>
              <a:gd name="T23" fmla="*/ 2147483647 h 166"/>
              <a:gd name="T24" fmla="*/ 2147483647 w 17"/>
              <a:gd name="T25" fmla="*/ 2147483647 h 166"/>
              <a:gd name="T26" fmla="*/ 2147483647 w 17"/>
              <a:gd name="T27" fmla="*/ 2147483647 h 166"/>
              <a:gd name="T28" fmla="*/ 2147483647 w 17"/>
              <a:gd name="T29" fmla="*/ 2147483647 h 166"/>
              <a:gd name="T30" fmla="*/ 2147483647 w 17"/>
              <a:gd name="T31" fmla="*/ 2147483647 h 166"/>
              <a:gd name="T32" fmla="*/ 2147483647 w 17"/>
              <a:gd name="T33" fmla="*/ 0 h 16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6"/>
              <a:gd name="T53" fmla="*/ 17 w 17"/>
              <a:gd name="T54" fmla="*/ 166 h 16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6">
                <a:moveTo>
                  <a:pt x="0" y="166"/>
                </a:moveTo>
                <a:lnTo>
                  <a:pt x="0" y="142"/>
                </a:lnTo>
                <a:lnTo>
                  <a:pt x="0" y="133"/>
                </a:lnTo>
                <a:lnTo>
                  <a:pt x="9" y="128"/>
                </a:lnTo>
                <a:lnTo>
                  <a:pt x="13" y="119"/>
                </a:lnTo>
                <a:lnTo>
                  <a:pt x="9" y="104"/>
                </a:lnTo>
                <a:lnTo>
                  <a:pt x="9" y="95"/>
                </a:lnTo>
                <a:lnTo>
                  <a:pt x="13" y="85"/>
                </a:lnTo>
                <a:lnTo>
                  <a:pt x="13" y="76"/>
                </a:lnTo>
                <a:lnTo>
                  <a:pt x="13" y="66"/>
                </a:lnTo>
                <a:lnTo>
                  <a:pt x="13" y="57"/>
                </a:lnTo>
                <a:lnTo>
                  <a:pt x="13" y="42"/>
                </a:lnTo>
                <a:lnTo>
                  <a:pt x="17" y="33"/>
                </a:lnTo>
                <a:lnTo>
                  <a:pt x="17" y="23"/>
                </a:lnTo>
                <a:lnTo>
                  <a:pt x="13" y="14"/>
                </a:lnTo>
                <a:lnTo>
                  <a:pt x="13" y="4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65" name="Oval 263"/>
          <p:cNvSpPr>
            <a:spLocks noChangeArrowheads="1"/>
          </p:cNvSpPr>
          <p:nvPr/>
        </p:nvSpPr>
        <p:spPr bwMode="auto">
          <a:xfrm>
            <a:off x="5588000" y="4184650"/>
            <a:ext cx="93663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66" name="Freeform 264"/>
          <p:cNvSpPr>
            <a:spLocks/>
          </p:cNvSpPr>
          <p:nvPr/>
        </p:nvSpPr>
        <p:spPr bwMode="auto">
          <a:xfrm>
            <a:off x="5597525" y="4294188"/>
            <a:ext cx="17463" cy="401637"/>
          </a:xfrm>
          <a:custGeom>
            <a:avLst/>
            <a:gdLst>
              <a:gd name="T0" fmla="*/ 2147483647 w 9"/>
              <a:gd name="T1" fmla="*/ 0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5" y="0"/>
                </a:moveTo>
                <a:lnTo>
                  <a:pt x="0" y="14"/>
                </a:lnTo>
                <a:lnTo>
                  <a:pt x="5" y="28"/>
                </a:lnTo>
                <a:lnTo>
                  <a:pt x="9" y="38"/>
                </a:lnTo>
                <a:lnTo>
                  <a:pt x="5" y="48"/>
                </a:lnTo>
                <a:lnTo>
                  <a:pt x="0" y="57"/>
                </a:lnTo>
                <a:lnTo>
                  <a:pt x="5" y="67"/>
                </a:lnTo>
                <a:lnTo>
                  <a:pt x="9" y="76"/>
                </a:lnTo>
                <a:lnTo>
                  <a:pt x="9" y="90"/>
                </a:lnTo>
                <a:lnTo>
                  <a:pt x="5" y="105"/>
                </a:lnTo>
                <a:lnTo>
                  <a:pt x="5" y="114"/>
                </a:lnTo>
                <a:lnTo>
                  <a:pt x="9" y="124"/>
                </a:lnTo>
                <a:lnTo>
                  <a:pt x="9" y="133"/>
                </a:lnTo>
                <a:lnTo>
                  <a:pt x="9" y="143"/>
                </a:lnTo>
                <a:lnTo>
                  <a:pt x="9" y="152"/>
                </a:lnTo>
                <a:lnTo>
                  <a:pt x="0" y="152"/>
                </a:lnTo>
                <a:lnTo>
                  <a:pt x="9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67" name="Freeform 265"/>
          <p:cNvSpPr>
            <a:spLocks/>
          </p:cNvSpPr>
          <p:nvPr/>
        </p:nvSpPr>
        <p:spPr bwMode="auto">
          <a:xfrm>
            <a:off x="5657850" y="4308475"/>
            <a:ext cx="33338" cy="422275"/>
          </a:xfrm>
          <a:custGeom>
            <a:avLst/>
            <a:gdLst>
              <a:gd name="T0" fmla="*/ 0 w 17"/>
              <a:gd name="T1" fmla="*/ 0 h 166"/>
              <a:gd name="T2" fmla="*/ 0 w 17"/>
              <a:gd name="T3" fmla="*/ 2147483647 h 166"/>
              <a:gd name="T4" fmla="*/ 0 w 17"/>
              <a:gd name="T5" fmla="*/ 2147483647 h 166"/>
              <a:gd name="T6" fmla="*/ 2147483647 w 17"/>
              <a:gd name="T7" fmla="*/ 2147483647 h 166"/>
              <a:gd name="T8" fmla="*/ 2147483647 w 17"/>
              <a:gd name="T9" fmla="*/ 2147483647 h 166"/>
              <a:gd name="T10" fmla="*/ 2147483647 w 17"/>
              <a:gd name="T11" fmla="*/ 2147483647 h 166"/>
              <a:gd name="T12" fmla="*/ 2147483647 w 17"/>
              <a:gd name="T13" fmla="*/ 2147483647 h 166"/>
              <a:gd name="T14" fmla="*/ 2147483647 w 17"/>
              <a:gd name="T15" fmla="*/ 2147483647 h 166"/>
              <a:gd name="T16" fmla="*/ 2147483647 w 17"/>
              <a:gd name="T17" fmla="*/ 2147483647 h 166"/>
              <a:gd name="T18" fmla="*/ 2147483647 w 17"/>
              <a:gd name="T19" fmla="*/ 2147483647 h 166"/>
              <a:gd name="T20" fmla="*/ 2147483647 w 17"/>
              <a:gd name="T21" fmla="*/ 2147483647 h 166"/>
              <a:gd name="T22" fmla="*/ 2147483647 w 17"/>
              <a:gd name="T23" fmla="*/ 2147483647 h 166"/>
              <a:gd name="T24" fmla="*/ 2147483647 w 17"/>
              <a:gd name="T25" fmla="*/ 2147483647 h 166"/>
              <a:gd name="T26" fmla="*/ 2147483647 w 17"/>
              <a:gd name="T27" fmla="*/ 2147483647 h 166"/>
              <a:gd name="T28" fmla="*/ 2147483647 w 17"/>
              <a:gd name="T29" fmla="*/ 2147483647 h 166"/>
              <a:gd name="T30" fmla="*/ 2147483647 w 17"/>
              <a:gd name="T31" fmla="*/ 2147483647 h 166"/>
              <a:gd name="T32" fmla="*/ 2147483647 w 17"/>
              <a:gd name="T33" fmla="*/ 2147483647 h 16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6"/>
              <a:gd name="T53" fmla="*/ 17 w 17"/>
              <a:gd name="T54" fmla="*/ 166 h 16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6">
                <a:moveTo>
                  <a:pt x="0" y="0"/>
                </a:moveTo>
                <a:lnTo>
                  <a:pt x="0" y="23"/>
                </a:lnTo>
                <a:lnTo>
                  <a:pt x="0" y="33"/>
                </a:lnTo>
                <a:lnTo>
                  <a:pt x="9" y="38"/>
                </a:lnTo>
                <a:lnTo>
                  <a:pt x="13" y="47"/>
                </a:lnTo>
                <a:lnTo>
                  <a:pt x="9" y="62"/>
                </a:lnTo>
                <a:lnTo>
                  <a:pt x="9" y="71"/>
                </a:lnTo>
                <a:lnTo>
                  <a:pt x="13" y="81"/>
                </a:lnTo>
                <a:lnTo>
                  <a:pt x="13" y="90"/>
                </a:lnTo>
                <a:lnTo>
                  <a:pt x="13" y="100"/>
                </a:lnTo>
                <a:lnTo>
                  <a:pt x="13" y="109"/>
                </a:lnTo>
                <a:lnTo>
                  <a:pt x="13" y="123"/>
                </a:lnTo>
                <a:lnTo>
                  <a:pt x="17" y="133"/>
                </a:lnTo>
                <a:lnTo>
                  <a:pt x="17" y="143"/>
                </a:lnTo>
                <a:lnTo>
                  <a:pt x="13" y="152"/>
                </a:lnTo>
                <a:lnTo>
                  <a:pt x="13" y="162"/>
                </a:lnTo>
                <a:lnTo>
                  <a:pt x="13" y="166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68" name="Oval 266"/>
          <p:cNvSpPr>
            <a:spLocks noChangeArrowheads="1"/>
          </p:cNvSpPr>
          <p:nvPr/>
        </p:nvSpPr>
        <p:spPr bwMode="auto">
          <a:xfrm>
            <a:off x="5478463" y="4184650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69" name="Freeform 267"/>
          <p:cNvSpPr>
            <a:spLocks/>
          </p:cNvSpPr>
          <p:nvPr/>
        </p:nvSpPr>
        <p:spPr bwMode="auto">
          <a:xfrm>
            <a:off x="5486400" y="4294188"/>
            <a:ext cx="17463" cy="401637"/>
          </a:xfrm>
          <a:custGeom>
            <a:avLst/>
            <a:gdLst>
              <a:gd name="T0" fmla="*/ 2147483647 w 9"/>
              <a:gd name="T1" fmla="*/ 0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4" y="0"/>
                </a:moveTo>
                <a:lnTo>
                  <a:pt x="0" y="14"/>
                </a:lnTo>
                <a:lnTo>
                  <a:pt x="4" y="28"/>
                </a:lnTo>
                <a:lnTo>
                  <a:pt x="9" y="38"/>
                </a:lnTo>
                <a:lnTo>
                  <a:pt x="4" y="48"/>
                </a:lnTo>
                <a:lnTo>
                  <a:pt x="0" y="57"/>
                </a:lnTo>
                <a:lnTo>
                  <a:pt x="4" y="67"/>
                </a:lnTo>
                <a:lnTo>
                  <a:pt x="9" y="76"/>
                </a:lnTo>
                <a:lnTo>
                  <a:pt x="9" y="90"/>
                </a:lnTo>
                <a:lnTo>
                  <a:pt x="4" y="105"/>
                </a:lnTo>
                <a:lnTo>
                  <a:pt x="4" y="114"/>
                </a:lnTo>
                <a:lnTo>
                  <a:pt x="9" y="124"/>
                </a:lnTo>
                <a:lnTo>
                  <a:pt x="9" y="133"/>
                </a:lnTo>
                <a:lnTo>
                  <a:pt x="9" y="143"/>
                </a:lnTo>
                <a:lnTo>
                  <a:pt x="9" y="152"/>
                </a:lnTo>
                <a:lnTo>
                  <a:pt x="0" y="152"/>
                </a:lnTo>
                <a:lnTo>
                  <a:pt x="9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70" name="Freeform 268"/>
          <p:cNvSpPr>
            <a:spLocks/>
          </p:cNvSpPr>
          <p:nvPr/>
        </p:nvSpPr>
        <p:spPr bwMode="auto">
          <a:xfrm>
            <a:off x="5546725" y="4308475"/>
            <a:ext cx="33338" cy="422275"/>
          </a:xfrm>
          <a:custGeom>
            <a:avLst/>
            <a:gdLst>
              <a:gd name="T0" fmla="*/ 0 w 17"/>
              <a:gd name="T1" fmla="*/ 0 h 166"/>
              <a:gd name="T2" fmla="*/ 0 w 17"/>
              <a:gd name="T3" fmla="*/ 2147483647 h 166"/>
              <a:gd name="T4" fmla="*/ 0 w 17"/>
              <a:gd name="T5" fmla="*/ 2147483647 h 166"/>
              <a:gd name="T6" fmla="*/ 2147483647 w 17"/>
              <a:gd name="T7" fmla="*/ 2147483647 h 166"/>
              <a:gd name="T8" fmla="*/ 2147483647 w 17"/>
              <a:gd name="T9" fmla="*/ 2147483647 h 166"/>
              <a:gd name="T10" fmla="*/ 2147483647 w 17"/>
              <a:gd name="T11" fmla="*/ 2147483647 h 166"/>
              <a:gd name="T12" fmla="*/ 2147483647 w 17"/>
              <a:gd name="T13" fmla="*/ 2147483647 h 166"/>
              <a:gd name="T14" fmla="*/ 2147483647 w 17"/>
              <a:gd name="T15" fmla="*/ 2147483647 h 166"/>
              <a:gd name="T16" fmla="*/ 2147483647 w 17"/>
              <a:gd name="T17" fmla="*/ 2147483647 h 166"/>
              <a:gd name="T18" fmla="*/ 2147483647 w 17"/>
              <a:gd name="T19" fmla="*/ 2147483647 h 166"/>
              <a:gd name="T20" fmla="*/ 2147483647 w 17"/>
              <a:gd name="T21" fmla="*/ 2147483647 h 166"/>
              <a:gd name="T22" fmla="*/ 2147483647 w 17"/>
              <a:gd name="T23" fmla="*/ 2147483647 h 166"/>
              <a:gd name="T24" fmla="*/ 2147483647 w 17"/>
              <a:gd name="T25" fmla="*/ 2147483647 h 166"/>
              <a:gd name="T26" fmla="*/ 2147483647 w 17"/>
              <a:gd name="T27" fmla="*/ 2147483647 h 166"/>
              <a:gd name="T28" fmla="*/ 2147483647 w 17"/>
              <a:gd name="T29" fmla="*/ 2147483647 h 166"/>
              <a:gd name="T30" fmla="*/ 2147483647 w 17"/>
              <a:gd name="T31" fmla="*/ 2147483647 h 166"/>
              <a:gd name="T32" fmla="*/ 2147483647 w 17"/>
              <a:gd name="T33" fmla="*/ 2147483647 h 16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6"/>
              <a:gd name="T53" fmla="*/ 17 w 17"/>
              <a:gd name="T54" fmla="*/ 166 h 16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6">
                <a:moveTo>
                  <a:pt x="0" y="0"/>
                </a:moveTo>
                <a:lnTo>
                  <a:pt x="0" y="23"/>
                </a:lnTo>
                <a:lnTo>
                  <a:pt x="0" y="33"/>
                </a:lnTo>
                <a:lnTo>
                  <a:pt x="8" y="38"/>
                </a:lnTo>
                <a:lnTo>
                  <a:pt x="13" y="47"/>
                </a:lnTo>
                <a:lnTo>
                  <a:pt x="8" y="62"/>
                </a:lnTo>
                <a:lnTo>
                  <a:pt x="8" y="71"/>
                </a:lnTo>
                <a:lnTo>
                  <a:pt x="13" y="81"/>
                </a:lnTo>
                <a:lnTo>
                  <a:pt x="13" y="90"/>
                </a:lnTo>
                <a:lnTo>
                  <a:pt x="13" y="100"/>
                </a:lnTo>
                <a:lnTo>
                  <a:pt x="13" y="109"/>
                </a:lnTo>
                <a:lnTo>
                  <a:pt x="13" y="123"/>
                </a:lnTo>
                <a:lnTo>
                  <a:pt x="17" y="133"/>
                </a:lnTo>
                <a:lnTo>
                  <a:pt x="17" y="143"/>
                </a:lnTo>
                <a:lnTo>
                  <a:pt x="13" y="152"/>
                </a:lnTo>
                <a:lnTo>
                  <a:pt x="13" y="162"/>
                </a:lnTo>
                <a:lnTo>
                  <a:pt x="13" y="166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71" name="Oval 269"/>
          <p:cNvSpPr>
            <a:spLocks noChangeArrowheads="1"/>
          </p:cNvSpPr>
          <p:nvPr/>
        </p:nvSpPr>
        <p:spPr bwMode="auto">
          <a:xfrm>
            <a:off x="5357813" y="4198938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72" name="Freeform 270"/>
          <p:cNvSpPr>
            <a:spLocks/>
          </p:cNvSpPr>
          <p:nvPr/>
        </p:nvSpPr>
        <p:spPr bwMode="auto">
          <a:xfrm>
            <a:off x="5365750" y="4308475"/>
            <a:ext cx="17463" cy="400050"/>
          </a:xfrm>
          <a:custGeom>
            <a:avLst/>
            <a:gdLst>
              <a:gd name="T0" fmla="*/ 2147483647 w 9"/>
              <a:gd name="T1" fmla="*/ 0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5" y="0"/>
                </a:moveTo>
                <a:lnTo>
                  <a:pt x="0" y="14"/>
                </a:lnTo>
                <a:lnTo>
                  <a:pt x="5" y="28"/>
                </a:lnTo>
                <a:lnTo>
                  <a:pt x="9" y="38"/>
                </a:lnTo>
                <a:lnTo>
                  <a:pt x="5" y="47"/>
                </a:lnTo>
                <a:lnTo>
                  <a:pt x="0" y="57"/>
                </a:lnTo>
                <a:lnTo>
                  <a:pt x="5" y="66"/>
                </a:lnTo>
                <a:lnTo>
                  <a:pt x="9" y="76"/>
                </a:lnTo>
                <a:lnTo>
                  <a:pt x="9" y="90"/>
                </a:lnTo>
                <a:lnTo>
                  <a:pt x="5" y="104"/>
                </a:lnTo>
                <a:lnTo>
                  <a:pt x="5" y="114"/>
                </a:lnTo>
                <a:lnTo>
                  <a:pt x="9" y="123"/>
                </a:lnTo>
                <a:lnTo>
                  <a:pt x="9" y="133"/>
                </a:lnTo>
                <a:lnTo>
                  <a:pt x="9" y="143"/>
                </a:lnTo>
                <a:lnTo>
                  <a:pt x="9" y="152"/>
                </a:lnTo>
                <a:lnTo>
                  <a:pt x="0" y="152"/>
                </a:lnTo>
                <a:lnTo>
                  <a:pt x="9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73" name="Freeform 271"/>
          <p:cNvSpPr>
            <a:spLocks/>
          </p:cNvSpPr>
          <p:nvPr/>
        </p:nvSpPr>
        <p:spPr bwMode="auto">
          <a:xfrm>
            <a:off x="5426075" y="4318000"/>
            <a:ext cx="33338" cy="425450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4"/>
                </a:lnTo>
                <a:lnTo>
                  <a:pt x="9" y="39"/>
                </a:lnTo>
                <a:lnTo>
                  <a:pt x="13" y="48"/>
                </a:lnTo>
                <a:lnTo>
                  <a:pt x="9" y="62"/>
                </a:lnTo>
                <a:lnTo>
                  <a:pt x="9" y="72"/>
                </a:lnTo>
                <a:lnTo>
                  <a:pt x="13" y="81"/>
                </a:lnTo>
                <a:lnTo>
                  <a:pt x="13" y="91"/>
                </a:lnTo>
                <a:lnTo>
                  <a:pt x="13" y="100"/>
                </a:lnTo>
                <a:lnTo>
                  <a:pt x="13" y="110"/>
                </a:lnTo>
                <a:lnTo>
                  <a:pt x="13" y="124"/>
                </a:lnTo>
                <a:lnTo>
                  <a:pt x="17" y="134"/>
                </a:lnTo>
                <a:lnTo>
                  <a:pt x="17" y="143"/>
                </a:lnTo>
                <a:lnTo>
                  <a:pt x="13" y="153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74" name="Oval 272"/>
          <p:cNvSpPr>
            <a:spLocks noChangeArrowheads="1"/>
          </p:cNvSpPr>
          <p:nvPr/>
        </p:nvSpPr>
        <p:spPr bwMode="auto">
          <a:xfrm>
            <a:off x="5246688" y="4198938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75" name="Freeform 273"/>
          <p:cNvSpPr>
            <a:spLocks/>
          </p:cNvSpPr>
          <p:nvPr/>
        </p:nvSpPr>
        <p:spPr bwMode="auto">
          <a:xfrm>
            <a:off x="5254625" y="4308475"/>
            <a:ext cx="19050" cy="400050"/>
          </a:xfrm>
          <a:custGeom>
            <a:avLst/>
            <a:gdLst>
              <a:gd name="T0" fmla="*/ 2147483647 w 9"/>
              <a:gd name="T1" fmla="*/ 0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4" y="0"/>
                </a:moveTo>
                <a:lnTo>
                  <a:pt x="0" y="14"/>
                </a:lnTo>
                <a:lnTo>
                  <a:pt x="4" y="28"/>
                </a:lnTo>
                <a:lnTo>
                  <a:pt x="9" y="38"/>
                </a:lnTo>
                <a:lnTo>
                  <a:pt x="4" y="47"/>
                </a:lnTo>
                <a:lnTo>
                  <a:pt x="0" y="57"/>
                </a:lnTo>
                <a:lnTo>
                  <a:pt x="4" y="66"/>
                </a:lnTo>
                <a:lnTo>
                  <a:pt x="9" y="76"/>
                </a:lnTo>
                <a:lnTo>
                  <a:pt x="9" y="90"/>
                </a:lnTo>
                <a:lnTo>
                  <a:pt x="4" y="104"/>
                </a:lnTo>
                <a:lnTo>
                  <a:pt x="4" y="114"/>
                </a:lnTo>
                <a:lnTo>
                  <a:pt x="9" y="123"/>
                </a:lnTo>
                <a:lnTo>
                  <a:pt x="9" y="133"/>
                </a:lnTo>
                <a:lnTo>
                  <a:pt x="9" y="143"/>
                </a:lnTo>
                <a:lnTo>
                  <a:pt x="9" y="152"/>
                </a:lnTo>
                <a:lnTo>
                  <a:pt x="0" y="152"/>
                </a:lnTo>
                <a:lnTo>
                  <a:pt x="9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76" name="Freeform 274"/>
          <p:cNvSpPr>
            <a:spLocks/>
          </p:cNvSpPr>
          <p:nvPr/>
        </p:nvSpPr>
        <p:spPr bwMode="auto">
          <a:xfrm>
            <a:off x="5314950" y="4318000"/>
            <a:ext cx="34925" cy="425450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4"/>
                </a:lnTo>
                <a:lnTo>
                  <a:pt x="8" y="39"/>
                </a:lnTo>
                <a:lnTo>
                  <a:pt x="13" y="48"/>
                </a:lnTo>
                <a:lnTo>
                  <a:pt x="8" y="62"/>
                </a:lnTo>
                <a:lnTo>
                  <a:pt x="8" y="72"/>
                </a:lnTo>
                <a:lnTo>
                  <a:pt x="13" y="81"/>
                </a:lnTo>
                <a:lnTo>
                  <a:pt x="13" y="91"/>
                </a:lnTo>
                <a:lnTo>
                  <a:pt x="13" y="100"/>
                </a:lnTo>
                <a:lnTo>
                  <a:pt x="13" y="110"/>
                </a:lnTo>
                <a:lnTo>
                  <a:pt x="13" y="124"/>
                </a:lnTo>
                <a:lnTo>
                  <a:pt x="17" y="134"/>
                </a:lnTo>
                <a:lnTo>
                  <a:pt x="17" y="143"/>
                </a:lnTo>
                <a:lnTo>
                  <a:pt x="13" y="153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77" name="Oval 275"/>
          <p:cNvSpPr>
            <a:spLocks noChangeArrowheads="1"/>
          </p:cNvSpPr>
          <p:nvPr/>
        </p:nvSpPr>
        <p:spPr bwMode="auto">
          <a:xfrm>
            <a:off x="5133975" y="4198938"/>
            <a:ext cx="95250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78" name="Freeform 276"/>
          <p:cNvSpPr>
            <a:spLocks/>
          </p:cNvSpPr>
          <p:nvPr/>
        </p:nvSpPr>
        <p:spPr bwMode="auto">
          <a:xfrm>
            <a:off x="5145088" y="4308475"/>
            <a:ext cx="15875" cy="400050"/>
          </a:xfrm>
          <a:custGeom>
            <a:avLst/>
            <a:gdLst>
              <a:gd name="T0" fmla="*/ 2147483647 w 8"/>
              <a:gd name="T1" fmla="*/ 0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0"/>
                </a:moveTo>
                <a:lnTo>
                  <a:pt x="0" y="14"/>
                </a:lnTo>
                <a:lnTo>
                  <a:pt x="4" y="28"/>
                </a:lnTo>
                <a:lnTo>
                  <a:pt x="8" y="38"/>
                </a:lnTo>
                <a:lnTo>
                  <a:pt x="4" y="47"/>
                </a:lnTo>
                <a:lnTo>
                  <a:pt x="0" y="57"/>
                </a:lnTo>
                <a:lnTo>
                  <a:pt x="4" y="66"/>
                </a:lnTo>
                <a:lnTo>
                  <a:pt x="8" y="76"/>
                </a:lnTo>
                <a:lnTo>
                  <a:pt x="8" y="90"/>
                </a:lnTo>
                <a:lnTo>
                  <a:pt x="4" y="104"/>
                </a:lnTo>
                <a:lnTo>
                  <a:pt x="4" y="114"/>
                </a:lnTo>
                <a:lnTo>
                  <a:pt x="8" y="123"/>
                </a:lnTo>
                <a:lnTo>
                  <a:pt x="8" y="133"/>
                </a:lnTo>
                <a:lnTo>
                  <a:pt x="8" y="143"/>
                </a:lnTo>
                <a:lnTo>
                  <a:pt x="8" y="152"/>
                </a:lnTo>
                <a:lnTo>
                  <a:pt x="0" y="152"/>
                </a:lnTo>
                <a:lnTo>
                  <a:pt x="8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79" name="Freeform 277"/>
          <p:cNvSpPr>
            <a:spLocks/>
          </p:cNvSpPr>
          <p:nvPr/>
        </p:nvSpPr>
        <p:spPr bwMode="auto">
          <a:xfrm>
            <a:off x="5202238" y="4318000"/>
            <a:ext cx="36512" cy="425450"/>
          </a:xfrm>
          <a:custGeom>
            <a:avLst/>
            <a:gdLst>
              <a:gd name="T0" fmla="*/ 0 w 18"/>
              <a:gd name="T1" fmla="*/ 0 h 167"/>
              <a:gd name="T2" fmla="*/ 0 w 18"/>
              <a:gd name="T3" fmla="*/ 2147483647 h 167"/>
              <a:gd name="T4" fmla="*/ 0 w 18"/>
              <a:gd name="T5" fmla="*/ 2147483647 h 167"/>
              <a:gd name="T6" fmla="*/ 2147483647 w 18"/>
              <a:gd name="T7" fmla="*/ 2147483647 h 167"/>
              <a:gd name="T8" fmla="*/ 2147483647 w 18"/>
              <a:gd name="T9" fmla="*/ 2147483647 h 167"/>
              <a:gd name="T10" fmla="*/ 2147483647 w 18"/>
              <a:gd name="T11" fmla="*/ 2147483647 h 167"/>
              <a:gd name="T12" fmla="*/ 2147483647 w 18"/>
              <a:gd name="T13" fmla="*/ 2147483647 h 167"/>
              <a:gd name="T14" fmla="*/ 2147483647 w 18"/>
              <a:gd name="T15" fmla="*/ 2147483647 h 167"/>
              <a:gd name="T16" fmla="*/ 2147483647 w 18"/>
              <a:gd name="T17" fmla="*/ 2147483647 h 167"/>
              <a:gd name="T18" fmla="*/ 2147483647 w 18"/>
              <a:gd name="T19" fmla="*/ 2147483647 h 167"/>
              <a:gd name="T20" fmla="*/ 2147483647 w 18"/>
              <a:gd name="T21" fmla="*/ 2147483647 h 167"/>
              <a:gd name="T22" fmla="*/ 2147483647 w 18"/>
              <a:gd name="T23" fmla="*/ 2147483647 h 167"/>
              <a:gd name="T24" fmla="*/ 2147483647 w 18"/>
              <a:gd name="T25" fmla="*/ 2147483647 h 167"/>
              <a:gd name="T26" fmla="*/ 2147483647 w 18"/>
              <a:gd name="T27" fmla="*/ 2147483647 h 167"/>
              <a:gd name="T28" fmla="*/ 2147483647 w 18"/>
              <a:gd name="T29" fmla="*/ 2147483647 h 167"/>
              <a:gd name="T30" fmla="*/ 2147483647 w 18"/>
              <a:gd name="T31" fmla="*/ 2147483647 h 167"/>
              <a:gd name="T32" fmla="*/ 2147483647 w 18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8"/>
              <a:gd name="T52" fmla="*/ 0 h 167"/>
              <a:gd name="T53" fmla="*/ 18 w 18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8" h="167">
                <a:moveTo>
                  <a:pt x="0" y="0"/>
                </a:moveTo>
                <a:lnTo>
                  <a:pt x="0" y="24"/>
                </a:lnTo>
                <a:lnTo>
                  <a:pt x="0" y="34"/>
                </a:lnTo>
                <a:lnTo>
                  <a:pt x="9" y="39"/>
                </a:lnTo>
                <a:lnTo>
                  <a:pt x="13" y="48"/>
                </a:lnTo>
                <a:lnTo>
                  <a:pt x="9" y="62"/>
                </a:lnTo>
                <a:lnTo>
                  <a:pt x="9" y="72"/>
                </a:lnTo>
                <a:lnTo>
                  <a:pt x="13" y="81"/>
                </a:lnTo>
                <a:lnTo>
                  <a:pt x="13" y="91"/>
                </a:lnTo>
                <a:lnTo>
                  <a:pt x="13" y="100"/>
                </a:lnTo>
                <a:lnTo>
                  <a:pt x="13" y="110"/>
                </a:lnTo>
                <a:lnTo>
                  <a:pt x="13" y="124"/>
                </a:lnTo>
                <a:lnTo>
                  <a:pt x="18" y="134"/>
                </a:lnTo>
                <a:lnTo>
                  <a:pt x="18" y="143"/>
                </a:lnTo>
                <a:lnTo>
                  <a:pt x="13" y="153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80" name="Oval 278"/>
          <p:cNvSpPr>
            <a:spLocks noChangeArrowheads="1"/>
          </p:cNvSpPr>
          <p:nvPr/>
        </p:nvSpPr>
        <p:spPr bwMode="auto">
          <a:xfrm>
            <a:off x="5024438" y="4198938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81" name="Freeform 279"/>
          <p:cNvSpPr>
            <a:spLocks/>
          </p:cNvSpPr>
          <p:nvPr/>
        </p:nvSpPr>
        <p:spPr bwMode="auto">
          <a:xfrm>
            <a:off x="5032375" y="4308475"/>
            <a:ext cx="17463" cy="400050"/>
          </a:xfrm>
          <a:custGeom>
            <a:avLst/>
            <a:gdLst>
              <a:gd name="T0" fmla="*/ 2147483647 w 9"/>
              <a:gd name="T1" fmla="*/ 0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5" y="0"/>
                </a:moveTo>
                <a:lnTo>
                  <a:pt x="0" y="14"/>
                </a:lnTo>
                <a:lnTo>
                  <a:pt x="5" y="28"/>
                </a:lnTo>
                <a:lnTo>
                  <a:pt x="9" y="38"/>
                </a:lnTo>
                <a:lnTo>
                  <a:pt x="5" y="47"/>
                </a:lnTo>
                <a:lnTo>
                  <a:pt x="0" y="57"/>
                </a:lnTo>
                <a:lnTo>
                  <a:pt x="5" y="66"/>
                </a:lnTo>
                <a:lnTo>
                  <a:pt x="9" y="76"/>
                </a:lnTo>
                <a:lnTo>
                  <a:pt x="9" y="90"/>
                </a:lnTo>
                <a:lnTo>
                  <a:pt x="5" y="104"/>
                </a:lnTo>
                <a:lnTo>
                  <a:pt x="5" y="114"/>
                </a:lnTo>
                <a:lnTo>
                  <a:pt x="9" y="123"/>
                </a:lnTo>
                <a:lnTo>
                  <a:pt x="9" y="133"/>
                </a:lnTo>
                <a:lnTo>
                  <a:pt x="9" y="143"/>
                </a:lnTo>
                <a:lnTo>
                  <a:pt x="9" y="152"/>
                </a:lnTo>
                <a:lnTo>
                  <a:pt x="0" y="152"/>
                </a:lnTo>
                <a:lnTo>
                  <a:pt x="9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82" name="Freeform 280"/>
          <p:cNvSpPr>
            <a:spLocks/>
          </p:cNvSpPr>
          <p:nvPr/>
        </p:nvSpPr>
        <p:spPr bwMode="auto">
          <a:xfrm>
            <a:off x="5092700" y="4318000"/>
            <a:ext cx="33338" cy="425450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4"/>
                </a:lnTo>
                <a:lnTo>
                  <a:pt x="9" y="39"/>
                </a:lnTo>
                <a:lnTo>
                  <a:pt x="13" y="48"/>
                </a:lnTo>
                <a:lnTo>
                  <a:pt x="9" y="62"/>
                </a:lnTo>
                <a:lnTo>
                  <a:pt x="9" y="72"/>
                </a:lnTo>
                <a:lnTo>
                  <a:pt x="13" y="81"/>
                </a:lnTo>
                <a:lnTo>
                  <a:pt x="13" y="91"/>
                </a:lnTo>
                <a:lnTo>
                  <a:pt x="13" y="100"/>
                </a:lnTo>
                <a:lnTo>
                  <a:pt x="13" y="110"/>
                </a:lnTo>
                <a:lnTo>
                  <a:pt x="13" y="124"/>
                </a:lnTo>
                <a:lnTo>
                  <a:pt x="17" y="134"/>
                </a:lnTo>
                <a:lnTo>
                  <a:pt x="17" y="143"/>
                </a:lnTo>
                <a:lnTo>
                  <a:pt x="13" y="153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83" name="Oval 281"/>
          <p:cNvSpPr>
            <a:spLocks noChangeArrowheads="1"/>
          </p:cNvSpPr>
          <p:nvPr/>
        </p:nvSpPr>
        <p:spPr bwMode="auto">
          <a:xfrm>
            <a:off x="5588000" y="4914900"/>
            <a:ext cx="93663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84" name="Freeform 282"/>
          <p:cNvSpPr>
            <a:spLocks/>
          </p:cNvSpPr>
          <p:nvPr/>
        </p:nvSpPr>
        <p:spPr bwMode="auto">
          <a:xfrm>
            <a:off x="5597525" y="4524375"/>
            <a:ext cx="17463" cy="403225"/>
          </a:xfrm>
          <a:custGeom>
            <a:avLst/>
            <a:gdLst>
              <a:gd name="T0" fmla="*/ 2147483647 w 9"/>
              <a:gd name="T1" fmla="*/ 2147483647 h 158"/>
              <a:gd name="T2" fmla="*/ 0 w 9"/>
              <a:gd name="T3" fmla="*/ 2147483647 h 158"/>
              <a:gd name="T4" fmla="*/ 2147483647 w 9"/>
              <a:gd name="T5" fmla="*/ 2147483647 h 158"/>
              <a:gd name="T6" fmla="*/ 2147483647 w 9"/>
              <a:gd name="T7" fmla="*/ 2147483647 h 158"/>
              <a:gd name="T8" fmla="*/ 2147483647 w 9"/>
              <a:gd name="T9" fmla="*/ 2147483647 h 158"/>
              <a:gd name="T10" fmla="*/ 0 w 9"/>
              <a:gd name="T11" fmla="*/ 2147483647 h 158"/>
              <a:gd name="T12" fmla="*/ 2147483647 w 9"/>
              <a:gd name="T13" fmla="*/ 2147483647 h 158"/>
              <a:gd name="T14" fmla="*/ 2147483647 w 9"/>
              <a:gd name="T15" fmla="*/ 2147483647 h 158"/>
              <a:gd name="T16" fmla="*/ 2147483647 w 9"/>
              <a:gd name="T17" fmla="*/ 2147483647 h 158"/>
              <a:gd name="T18" fmla="*/ 2147483647 w 9"/>
              <a:gd name="T19" fmla="*/ 2147483647 h 158"/>
              <a:gd name="T20" fmla="*/ 2147483647 w 9"/>
              <a:gd name="T21" fmla="*/ 2147483647 h 158"/>
              <a:gd name="T22" fmla="*/ 2147483647 w 9"/>
              <a:gd name="T23" fmla="*/ 2147483647 h 158"/>
              <a:gd name="T24" fmla="*/ 2147483647 w 9"/>
              <a:gd name="T25" fmla="*/ 2147483647 h 158"/>
              <a:gd name="T26" fmla="*/ 2147483647 w 9"/>
              <a:gd name="T27" fmla="*/ 2147483647 h 158"/>
              <a:gd name="T28" fmla="*/ 2147483647 w 9"/>
              <a:gd name="T29" fmla="*/ 2147483647 h 158"/>
              <a:gd name="T30" fmla="*/ 0 w 9"/>
              <a:gd name="T31" fmla="*/ 2147483647 h 158"/>
              <a:gd name="T32" fmla="*/ 2147483647 w 9"/>
              <a:gd name="T33" fmla="*/ 0 h 15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8"/>
              <a:gd name="T53" fmla="*/ 9 w 9"/>
              <a:gd name="T54" fmla="*/ 158 h 15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8">
                <a:moveTo>
                  <a:pt x="5" y="158"/>
                </a:moveTo>
                <a:lnTo>
                  <a:pt x="0" y="143"/>
                </a:lnTo>
                <a:lnTo>
                  <a:pt x="5" y="129"/>
                </a:lnTo>
                <a:lnTo>
                  <a:pt x="9" y="119"/>
                </a:lnTo>
                <a:lnTo>
                  <a:pt x="5" y="110"/>
                </a:lnTo>
                <a:lnTo>
                  <a:pt x="0" y="100"/>
                </a:lnTo>
                <a:lnTo>
                  <a:pt x="5" y="91"/>
                </a:lnTo>
                <a:lnTo>
                  <a:pt x="9" y="81"/>
                </a:lnTo>
                <a:lnTo>
                  <a:pt x="9" y="67"/>
                </a:lnTo>
                <a:lnTo>
                  <a:pt x="5" y="53"/>
                </a:lnTo>
                <a:lnTo>
                  <a:pt x="5" y="43"/>
                </a:lnTo>
                <a:lnTo>
                  <a:pt x="9" y="34"/>
                </a:lnTo>
                <a:lnTo>
                  <a:pt x="9" y="24"/>
                </a:lnTo>
                <a:lnTo>
                  <a:pt x="9" y="15"/>
                </a:lnTo>
                <a:lnTo>
                  <a:pt x="9" y="5"/>
                </a:lnTo>
                <a:lnTo>
                  <a:pt x="0" y="5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85" name="Freeform 283"/>
          <p:cNvSpPr>
            <a:spLocks/>
          </p:cNvSpPr>
          <p:nvPr/>
        </p:nvSpPr>
        <p:spPr bwMode="auto">
          <a:xfrm>
            <a:off x="5657850" y="4487863"/>
            <a:ext cx="33338" cy="427037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3"/>
                </a:lnTo>
                <a:lnTo>
                  <a:pt x="9" y="129"/>
                </a:lnTo>
                <a:lnTo>
                  <a:pt x="13" y="119"/>
                </a:lnTo>
                <a:lnTo>
                  <a:pt x="9" y="105"/>
                </a:lnTo>
                <a:lnTo>
                  <a:pt x="9" y="95"/>
                </a:lnTo>
                <a:lnTo>
                  <a:pt x="13" y="86"/>
                </a:lnTo>
                <a:lnTo>
                  <a:pt x="13" y="76"/>
                </a:lnTo>
                <a:lnTo>
                  <a:pt x="13" y="67"/>
                </a:lnTo>
                <a:lnTo>
                  <a:pt x="13" y="57"/>
                </a:lnTo>
                <a:lnTo>
                  <a:pt x="13" y="43"/>
                </a:lnTo>
                <a:lnTo>
                  <a:pt x="17" y="33"/>
                </a:lnTo>
                <a:lnTo>
                  <a:pt x="17" y="24"/>
                </a:lnTo>
                <a:lnTo>
                  <a:pt x="13" y="14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86" name="Oval 284"/>
          <p:cNvSpPr>
            <a:spLocks noChangeArrowheads="1"/>
          </p:cNvSpPr>
          <p:nvPr/>
        </p:nvSpPr>
        <p:spPr bwMode="auto">
          <a:xfrm>
            <a:off x="5478463" y="4914900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87" name="Freeform 285"/>
          <p:cNvSpPr>
            <a:spLocks/>
          </p:cNvSpPr>
          <p:nvPr/>
        </p:nvSpPr>
        <p:spPr bwMode="auto">
          <a:xfrm>
            <a:off x="5486400" y="4524375"/>
            <a:ext cx="17463" cy="403225"/>
          </a:xfrm>
          <a:custGeom>
            <a:avLst/>
            <a:gdLst>
              <a:gd name="T0" fmla="*/ 2147483647 w 9"/>
              <a:gd name="T1" fmla="*/ 2147483647 h 158"/>
              <a:gd name="T2" fmla="*/ 0 w 9"/>
              <a:gd name="T3" fmla="*/ 2147483647 h 158"/>
              <a:gd name="T4" fmla="*/ 2147483647 w 9"/>
              <a:gd name="T5" fmla="*/ 2147483647 h 158"/>
              <a:gd name="T6" fmla="*/ 2147483647 w 9"/>
              <a:gd name="T7" fmla="*/ 2147483647 h 158"/>
              <a:gd name="T8" fmla="*/ 2147483647 w 9"/>
              <a:gd name="T9" fmla="*/ 2147483647 h 158"/>
              <a:gd name="T10" fmla="*/ 0 w 9"/>
              <a:gd name="T11" fmla="*/ 2147483647 h 158"/>
              <a:gd name="T12" fmla="*/ 2147483647 w 9"/>
              <a:gd name="T13" fmla="*/ 2147483647 h 158"/>
              <a:gd name="T14" fmla="*/ 2147483647 w 9"/>
              <a:gd name="T15" fmla="*/ 2147483647 h 158"/>
              <a:gd name="T16" fmla="*/ 2147483647 w 9"/>
              <a:gd name="T17" fmla="*/ 2147483647 h 158"/>
              <a:gd name="T18" fmla="*/ 2147483647 w 9"/>
              <a:gd name="T19" fmla="*/ 2147483647 h 158"/>
              <a:gd name="T20" fmla="*/ 2147483647 w 9"/>
              <a:gd name="T21" fmla="*/ 2147483647 h 158"/>
              <a:gd name="T22" fmla="*/ 2147483647 w 9"/>
              <a:gd name="T23" fmla="*/ 2147483647 h 158"/>
              <a:gd name="T24" fmla="*/ 2147483647 w 9"/>
              <a:gd name="T25" fmla="*/ 2147483647 h 158"/>
              <a:gd name="T26" fmla="*/ 2147483647 w 9"/>
              <a:gd name="T27" fmla="*/ 2147483647 h 158"/>
              <a:gd name="T28" fmla="*/ 2147483647 w 9"/>
              <a:gd name="T29" fmla="*/ 2147483647 h 158"/>
              <a:gd name="T30" fmla="*/ 0 w 9"/>
              <a:gd name="T31" fmla="*/ 2147483647 h 158"/>
              <a:gd name="T32" fmla="*/ 2147483647 w 9"/>
              <a:gd name="T33" fmla="*/ 0 h 15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8"/>
              <a:gd name="T53" fmla="*/ 9 w 9"/>
              <a:gd name="T54" fmla="*/ 158 h 15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8">
                <a:moveTo>
                  <a:pt x="4" y="158"/>
                </a:moveTo>
                <a:lnTo>
                  <a:pt x="0" y="143"/>
                </a:lnTo>
                <a:lnTo>
                  <a:pt x="4" y="129"/>
                </a:lnTo>
                <a:lnTo>
                  <a:pt x="9" y="119"/>
                </a:lnTo>
                <a:lnTo>
                  <a:pt x="4" y="110"/>
                </a:lnTo>
                <a:lnTo>
                  <a:pt x="0" y="100"/>
                </a:lnTo>
                <a:lnTo>
                  <a:pt x="4" y="91"/>
                </a:lnTo>
                <a:lnTo>
                  <a:pt x="9" y="81"/>
                </a:lnTo>
                <a:lnTo>
                  <a:pt x="9" y="67"/>
                </a:lnTo>
                <a:lnTo>
                  <a:pt x="4" y="53"/>
                </a:lnTo>
                <a:lnTo>
                  <a:pt x="4" y="43"/>
                </a:lnTo>
                <a:lnTo>
                  <a:pt x="9" y="34"/>
                </a:lnTo>
                <a:lnTo>
                  <a:pt x="9" y="24"/>
                </a:lnTo>
                <a:lnTo>
                  <a:pt x="9" y="15"/>
                </a:lnTo>
                <a:lnTo>
                  <a:pt x="9" y="5"/>
                </a:lnTo>
                <a:lnTo>
                  <a:pt x="0" y="5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88" name="Freeform 286"/>
          <p:cNvSpPr>
            <a:spLocks/>
          </p:cNvSpPr>
          <p:nvPr/>
        </p:nvSpPr>
        <p:spPr bwMode="auto">
          <a:xfrm>
            <a:off x="5546725" y="4487863"/>
            <a:ext cx="33338" cy="427037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3"/>
                </a:lnTo>
                <a:lnTo>
                  <a:pt x="8" y="129"/>
                </a:lnTo>
                <a:lnTo>
                  <a:pt x="13" y="119"/>
                </a:lnTo>
                <a:lnTo>
                  <a:pt x="8" y="105"/>
                </a:lnTo>
                <a:lnTo>
                  <a:pt x="8" y="95"/>
                </a:lnTo>
                <a:lnTo>
                  <a:pt x="13" y="86"/>
                </a:lnTo>
                <a:lnTo>
                  <a:pt x="13" y="76"/>
                </a:lnTo>
                <a:lnTo>
                  <a:pt x="13" y="67"/>
                </a:lnTo>
                <a:lnTo>
                  <a:pt x="13" y="57"/>
                </a:lnTo>
                <a:lnTo>
                  <a:pt x="13" y="43"/>
                </a:lnTo>
                <a:lnTo>
                  <a:pt x="17" y="33"/>
                </a:lnTo>
                <a:lnTo>
                  <a:pt x="17" y="24"/>
                </a:lnTo>
                <a:lnTo>
                  <a:pt x="13" y="14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89" name="Oval 287"/>
          <p:cNvSpPr>
            <a:spLocks noChangeArrowheads="1"/>
          </p:cNvSpPr>
          <p:nvPr/>
        </p:nvSpPr>
        <p:spPr bwMode="auto">
          <a:xfrm>
            <a:off x="5357813" y="4902200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90" name="Freeform 288"/>
          <p:cNvSpPr>
            <a:spLocks/>
          </p:cNvSpPr>
          <p:nvPr/>
        </p:nvSpPr>
        <p:spPr bwMode="auto">
          <a:xfrm>
            <a:off x="5365750" y="4514850"/>
            <a:ext cx="17463" cy="400050"/>
          </a:xfrm>
          <a:custGeom>
            <a:avLst/>
            <a:gdLst>
              <a:gd name="T0" fmla="*/ 2147483647 w 9"/>
              <a:gd name="T1" fmla="*/ 2147483647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5" y="157"/>
                </a:moveTo>
                <a:lnTo>
                  <a:pt x="0" y="143"/>
                </a:lnTo>
                <a:lnTo>
                  <a:pt x="5" y="128"/>
                </a:lnTo>
                <a:lnTo>
                  <a:pt x="9" y="119"/>
                </a:lnTo>
                <a:lnTo>
                  <a:pt x="5" y="109"/>
                </a:lnTo>
                <a:lnTo>
                  <a:pt x="0" y="100"/>
                </a:lnTo>
                <a:lnTo>
                  <a:pt x="5" y="90"/>
                </a:lnTo>
                <a:lnTo>
                  <a:pt x="9" y="81"/>
                </a:lnTo>
                <a:lnTo>
                  <a:pt x="9" y="66"/>
                </a:lnTo>
                <a:lnTo>
                  <a:pt x="5" y="52"/>
                </a:lnTo>
                <a:lnTo>
                  <a:pt x="5" y="42"/>
                </a:lnTo>
                <a:lnTo>
                  <a:pt x="9" y="33"/>
                </a:lnTo>
                <a:lnTo>
                  <a:pt x="9" y="23"/>
                </a:lnTo>
                <a:lnTo>
                  <a:pt x="9" y="14"/>
                </a:lnTo>
                <a:lnTo>
                  <a:pt x="9" y="4"/>
                </a:lnTo>
                <a:lnTo>
                  <a:pt x="0" y="4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91" name="Freeform 289"/>
          <p:cNvSpPr>
            <a:spLocks/>
          </p:cNvSpPr>
          <p:nvPr/>
        </p:nvSpPr>
        <p:spPr bwMode="auto">
          <a:xfrm>
            <a:off x="5426075" y="4476750"/>
            <a:ext cx="33338" cy="425450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4"/>
                </a:lnTo>
                <a:lnTo>
                  <a:pt x="9" y="129"/>
                </a:lnTo>
                <a:lnTo>
                  <a:pt x="13" y="119"/>
                </a:lnTo>
                <a:lnTo>
                  <a:pt x="9" y="105"/>
                </a:lnTo>
                <a:lnTo>
                  <a:pt x="9" y="96"/>
                </a:lnTo>
                <a:lnTo>
                  <a:pt x="13" y="86"/>
                </a:lnTo>
                <a:lnTo>
                  <a:pt x="13" y="77"/>
                </a:lnTo>
                <a:lnTo>
                  <a:pt x="13" y="67"/>
                </a:lnTo>
                <a:lnTo>
                  <a:pt x="13" y="57"/>
                </a:lnTo>
                <a:lnTo>
                  <a:pt x="13" y="43"/>
                </a:lnTo>
                <a:lnTo>
                  <a:pt x="17" y="34"/>
                </a:lnTo>
                <a:lnTo>
                  <a:pt x="17" y="24"/>
                </a:lnTo>
                <a:lnTo>
                  <a:pt x="13" y="15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92" name="Oval 290"/>
          <p:cNvSpPr>
            <a:spLocks noChangeArrowheads="1"/>
          </p:cNvSpPr>
          <p:nvPr/>
        </p:nvSpPr>
        <p:spPr bwMode="auto">
          <a:xfrm>
            <a:off x="5246688" y="4902200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93" name="Freeform 291"/>
          <p:cNvSpPr>
            <a:spLocks/>
          </p:cNvSpPr>
          <p:nvPr/>
        </p:nvSpPr>
        <p:spPr bwMode="auto">
          <a:xfrm>
            <a:off x="5254625" y="4514850"/>
            <a:ext cx="19050" cy="400050"/>
          </a:xfrm>
          <a:custGeom>
            <a:avLst/>
            <a:gdLst>
              <a:gd name="T0" fmla="*/ 2147483647 w 9"/>
              <a:gd name="T1" fmla="*/ 2147483647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4" y="157"/>
                </a:moveTo>
                <a:lnTo>
                  <a:pt x="0" y="143"/>
                </a:lnTo>
                <a:lnTo>
                  <a:pt x="4" y="128"/>
                </a:lnTo>
                <a:lnTo>
                  <a:pt x="9" y="119"/>
                </a:lnTo>
                <a:lnTo>
                  <a:pt x="4" y="109"/>
                </a:lnTo>
                <a:lnTo>
                  <a:pt x="0" y="100"/>
                </a:lnTo>
                <a:lnTo>
                  <a:pt x="4" y="90"/>
                </a:lnTo>
                <a:lnTo>
                  <a:pt x="9" y="81"/>
                </a:lnTo>
                <a:lnTo>
                  <a:pt x="9" y="66"/>
                </a:lnTo>
                <a:lnTo>
                  <a:pt x="4" y="52"/>
                </a:lnTo>
                <a:lnTo>
                  <a:pt x="4" y="42"/>
                </a:lnTo>
                <a:lnTo>
                  <a:pt x="9" y="33"/>
                </a:lnTo>
                <a:lnTo>
                  <a:pt x="9" y="23"/>
                </a:lnTo>
                <a:lnTo>
                  <a:pt x="9" y="14"/>
                </a:lnTo>
                <a:lnTo>
                  <a:pt x="9" y="4"/>
                </a:lnTo>
                <a:lnTo>
                  <a:pt x="0" y="4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94" name="Freeform 292"/>
          <p:cNvSpPr>
            <a:spLocks/>
          </p:cNvSpPr>
          <p:nvPr/>
        </p:nvSpPr>
        <p:spPr bwMode="auto">
          <a:xfrm>
            <a:off x="5314950" y="4476750"/>
            <a:ext cx="34925" cy="425450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4"/>
                </a:lnTo>
                <a:lnTo>
                  <a:pt x="8" y="129"/>
                </a:lnTo>
                <a:lnTo>
                  <a:pt x="13" y="119"/>
                </a:lnTo>
                <a:lnTo>
                  <a:pt x="8" y="105"/>
                </a:lnTo>
                <a:lnTo>
                  <a:pt x="8" y="96"/>
                </a:lnTo>
                <a:lnTo>
                  <a:pt x="13" y="86"/>
                </a:lnTo>
                <a:lnTo>
                  <a:pt x="13" y="77"/>
                </a:lnTo>
                <a:lnTo>
                  <a:pt x="13" y="67"/>
                </a:lnTo>
                <a:lnTo>
                  <a:pt x="13" y="57"/>
                </a:lnTo>
                <a:lnTo>
                  <a:pt x="13" y="43"/>
                </a:lnTo>
                <a:lnTo>
                  <a:pt x="17" y="34"/>
                </a:lnTo>
                <a:lnTo>
                  <a:pt x="17" y="24"/>
                </a:lnTo>
                <a:lnTo>
                  <a:pt x="13" y="15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95" name="Oval 293"/>
          <p:cNvSpPr>
            <a:spLocks noChangeArrowheads="1"/>
          </p:cNvSpPr>
          <p:nvPr/>
        </p:nvSpPr>
        <p:spPr bwMode="auto">
          <a:xfrm>
            <a:off x="5133975" y="4902200"/>
            <a:ext cx="95250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96" name="Freeform 294"/>
          <p:cNvSpPr>
            <a:spLocks/>
          </p:cNvSpPr>
          <p:nvPr/>
        </p:nvSpPr>
        <p:spPr bwMode="auto">
          <a:xfrm>
            <a:off x="5145088" y="4514850"/>
            <a:ext cx="15875" cy="400050"/>
          </a:xfrm>
          <a:custGeom>
            <a:avLst/>
            <a:gdLst>
              <a:gd name="T0" fmla="*/ 2147483647 w 8"/>
              <a:gd name="T1" fmla="*/ 2147483647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157"/>
                </a:moveTo>
                <a:lnTo>
                  <a:pt x="0" y="143"/>
                </a:lnTo>
                <a:lnTo>
                  <a:pt x="4" y="128"/>
                </a:lnTo>
                <a:lnTo>
                  <a:pt x="8" y="119"/>
                </a:lnTo>
                <a:lnTo>
                  <a:pt x="4" y="109"/>
                </a:lnTo>
                <a:lnTo>
                  <a:pt x="0" y="100"/>
                </a:lnTo>
                <a:lnTo>
                  <a:pt x="4" y="90"/>
                </a:lnTo>
                <a:lnTo>
                  <a:pt x="8" y="81"/>
                </a:lnTo>
                <a:lnTo>
                  <a:pt x="8" y="66"/>
                </a:lnTo>
                <a:lnTo>
                  <a:pt x="4" y="52"/>
                </a:lnTo>
                <a:lnTo>
                  <a:pt x="4" y="42"/>
                </a:lnTo>
                <a:lnTo>
                  <a:pt x="8" y="33"/>
                </a:lnTo>
                <a:lnTo>
                  <a:pt x="8" y="23"/>
                </a:lnTo>
                <a:lnTo>
                  <a:pt x="8" y="14"/>
                </a:lnTo>
                <a:lnTo>
                  <a:pt x="8" y="4"/>
                </a:lnTo>
                <a:lnTo>
                  <a:pt x="0" y="4"/>
                </a:lnTo>
                <a:lnTo>
                  <a:pt x="8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97" name="Freeform 295"/>
          <p:cNvSpPr>
            <a:spLocks/>
          </p:cNvSpPr>
          <p:nvPr/>
        </p:nvSpPr>
        <p:spPr bwMode="auto">
          <a:xfrm>
            <a:off x="5202238" y="4476750"/>
            <a:ext cx="36512" cy="425450"/>
          </a:xfrm>
          <a:custGeom>
            <a:avLst/>
            <a:gdLst>
              <a:gd name="T0" fmla="*/ 0 w 18"/>
              <a:gd name="T1" fmla="*/ 2147483647 h 167"/>
              <a:gd name="T2" fmla="*/ 0 w 18"/>
              <a:gd name="T3" fmla="*/ 2147483647 h 167"/>
              <a:gd name="T4" fmla="*/ 0 w 18"/>
              <a:gd name="T5" fmla="*/ 2147483647 h 167"/>
              <a:gd name="T6" fmla="*/ 2147483647 w 18"/>
              <a:gd name="T7" fmla="*/ 2147483647 h 167"/>
              <a:gd name="T8" fmla="*/ 2147483647 w 18"/>
              <a:gd name="T9" fmla="*/ 2147483647 h 167"/>
              <a:gd name="T10" fmla="*/ 2147483647 w 18"/>
              <a:gd name="T11" fmla="*/ 2147483647 h 167"/>
              <a:gd name="T12" fmla="*/ 2147483647 w 18"/>
              <a:gd name="T13" fmla="*/ 2147483647 h 167"/>
              <a:gd name="T14" fmla="*/ 2147483647 w 18"/>
              <a:gd name="T15" fmla="*/ 2147483647 h 167"/>
              <a:gd name="T16" fmla="*/ 2147483647 w 18"/>
              <a:gd name="T17" fmla="*/ 2147483647 h 167"/>
              <a:gd name="T18" fmla="*/ 2147483647 w 18"/>
              <a:gd name="T19" fmla="*/ 2147483647 h 167"/>
              <a:gd name="T20" fmla="*/ 2147483647 w 18"/>
              <a:gd name="T21" fmla="*/ 2147483647 h 167"/>
              <a:gd name="T22" fmla="*/ 2147483647 w 18"/>
              <a:gd name="T23" fmla="*/ 2147483647 h 167"/>
              <a:gd name="T24" fmla="*/ 2147483647 w 18"/>
              <a:gd name="T25" fmla="*/ 2147483647 h 167"/>
              <a:gd name="T26" fmla="*/ 2147483647 w 18"/>
              <a:gd name="T27" fmla="*/ 2147483647 h 167"/>
              <a:gd name="T28" fmla="*/ 2147483647 w 18"/>
              <a:gd name="T29" fmla="*/ 2147483647 h 167"/>
              <a:gd name="T30" fmla="*/ 2147483647 w 18"/>
              <a:gd name="T31" fmla="*/ 2147483647 h 167"/>
              <a:gd name="T32" fmla="*/ 2147483647 w 18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8"/>
              <a:gd name="T52" fmla="*/ 0 h 167"/>
              <a:gd name="T53" fmla="*/ 18 w 18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8" h="167">
                <a:moveTo>
                  <a:pt x="0" y="167"/>
                </a:moveTo>
                <a:lnTo>
                  <a:pt x="0" y="143"/>
                </a:lnTo>
                <a:lnTo>
                  <a:pt x="0" y="134"/>
                </a:lnTo>
                <a:lnTo>
                  <a:pt x="9" y="129"/>
                </a:lnTo>
                <a:lnTo>
                  <a:pt x="13" y="119"/>
                </a:lnTo>
                <a:lnTo>
                  <a:pt x="9" y="105"/>
                </a:lnTo>
                <a:lnTo>
                  <a:pt x="9" y="96"/>
                </a:lnTo>
                <a:lnTo>
                  <a:pt x="13" y="86"/>
                </a:lnTo>
                <a:lnTo>
                  <a:pt x="13" y="77"/>
                </a:lnTo>
                <a:lnTo>
                  <a:pt x="13" y="67"/>
                </a:lnTo>
                <a:lnTo>
                  <a:pt x="13" y="57"/>
                </a:lnTo>
                <a:lnTo>
                  <a:pt x="13" y="43"/>
                </a:lnTo>
                <a:lnTo>
                  <a:pt x="18" y="34"/>
                </a:lnTo>
                <a:lnTo>
                  <a:pt x="18" y="24"/>
                </a:lnTo>
                <a:lnTo>
                  <a:pt x="13" y="15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98" name="Oval 296"/>
          <p:cNvSpPr>
            <a:spLocks noChangeArrowheads="1"/>
          </p:cNvSpPr>
          <p:nvPr/>
        </p:nvSpPr>
        <p:spPr bwMode="auto">
          <a:xfrm>
            <a:off x="5024438" y="4902200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99" name="Freeform 297"/>
          <p:cNvSpPr>
            <a:spLocks/>
          </p:cNvSpPr>
          <p:nvPr/>
        </p:nvSpPr>
        <p:spPr bwMode="auto">
          <a:xfrm>
            <a:off x="5032375" y="4514850"/>
            <a:ext cx="17463" cy="400050"/>
          </a:xfrm>
          <a:custGeom>
            <a:avLst/>
            <a:gdLst>
              <a:gd name="T0" fmla="*/ 2147483647 w 9"/>
              <a:gd name="T1" fmla="*/ 2147483647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5" y="157"/>
                </a:moveTo>
                <a:lnTo>
                  <a:pt x="0" y="143"/>
                </a:lnTo>
                <a:lnTo>
                  <a:pt x="5" y="128"/>
                </a:lnTo>
                <a:lnTo>
                  <a:pt x="9" y="119"/>
                </a:lnTo>
                <a:lnTo>
                  <a:pt x="5" y="109"/>
                </a:lnTo>
                <a:lnTo>
                  <a:pt x="0" y="100"/>
                </a:lnTo>
                <a:lnTo>
                  <a:pt x="5" y="90"/>
                </a:lnTo>
                <a:lnTo>
                  <a:pt x="9" y="81"/>
                </a:lnTo>
                <a:lnTo>
                  <a:pt x="9" y="66"/>
                </a:lnTo>
                <a:lnTo>
                  <a:pt x="5" y="52"/>
                </a:lnTo>
                <a:lnTo>
                  <a:pt x="5" y="42"/>
                </a:lnTo>
                <a:lnTo>
                  <a:pt x="9" y="33"/>
                </a:lnTo>
                <a:lnTo>
                  <a:pt x="9" y="23"/>
                </a:lnTo>
                <a:lnTo>
                  <a:pt x="9" y="14"/>
                </a:lnTo>
                <a:lnTo>
                  <a:pt x="9" y="4"/>
                </a:lnTo>
                <a:lnTo>
                  <a:pt x="0" y="4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00" name="Freeform 298"/>
          <p:cNvSpPr>
            <a:spLocks/>
          </p:cNvSpPr>
          <p:nvPr/>
        </p:nvSpPr>
        <p:spPr bwMode="auto">
          <a:xfrm>
            <a:off x="5092700" y="4476750"/>
            <a:ext cx="33338" cy="425450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4"/>
                </a:lnTo>
                <a:lnTo>
                  <a:pt x="9" y="129"/>
                </a:lnTo>
                <a:lnTo>
                  <a:pt x="13" y="119"/>
                </a:lnTo>
                <a:lnTo>
                  <a:pt x="9" y="105"/>
                </a:lnTo>
                <a:lnTo>
                  <a:pt x="9" y="96"/>
                </a:lnTo>
                <a:lnTo>
                  <a:pt x="13" y="86"/>
                </a:lnTo>
                <a:lnTo>
                  <a:pt x="13" y="77"/>
                </a:lnTo>
                <a:lnTo>
                  <a:pt x="13" y="67"/>
                </a:lnTo>
                <a:lnTo>
                  <a:pt x="13" y="57"/>
                </a:lnTo>
                <a:lnTo>
                  <a:pt x="13" y="43"/>
                </a:lnTo>
                <a:lnTo>
                  <a:pt x="17" y="34"/>
                </a:lnTo>
                <a:lnTo>
                  <a:pt x="17" y="24"/>
                </a:lnTo>
                <a:lnTo>
                  <a:pt x="13" y="15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01" name="Oval 299"/>
          <p:cNvSpPr>
            <a:spLocks noChangeArrowheads="1"/>
          </p:cNvSpPr>
          <p:nvPr/>
        </p:nvSpPr>
        <p:spPr bwMode="auto">
          <a:xfrm>
            <a:off x="4921250" y="4198938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302" name="Freeform 300"/>
          <p:cNvSpPr>
            <a:spLocks/>
          </p:cNvSpPr>
          <p:nvPr/>
        </p:nvSpPr>
        <p:spPr bwMode="auto">
          <a:xfrm>
            <a:off x="4929188" y="4308475"/>
            <a:ext cx="17462" cy="400050"/>
          </a:xfrm>
          <a:custGeom>
            <a:avLst/>
            <a:gdLst>
              <a:gd name="T0" fmla="*/ 2147483647 w 9"/>
              <a:gd name="T1" fmla="*/ 0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4" y="0"/>
                </a:moveTo>
                <a:lnTo>
                  <a:pt x="0" y="14"/>
                </a:lnTo>
                <a:lnTo>
                  <a:pt x="4" y="28"/>
                </a:lnTo>
                <a:lnTo>
                  <a:pt x="9" y="38"/>
                </a:lnTo>
                <a:lnTo>
                  <a:pt x="4" y="47"/>
                </a:lnTo>
                <a:lnTo>
                  <a:pt x="0" y="57"/>
                </a:lnTo>
                <a:lnTo>
                  <a:pt x="4" y="66"/>
                </a:lnTo>
                <a:lnTo>
                  <a:pt x="9" y="76"/>
                </a:lnTo>
                <a:lnTo>
                  <a:pt x="9" y="90"/>
                </a:lnTo>
                <a:lnTo>
                  <a:pt x="4" y="104"/>
                </a:lnTo>
                <a:lnTo>
                  <a:pt x="4" y="114"/>
                </a:lnTo>
                <a:lnTo>
                  <a:pt x="9" y="123"/>
                </a:lnTo>
                <a:lnTo>
                  <a:pt x="9" y="133"/>
                </a:lnTo>
                <a:lnTo>
                  <a:pt x="9" y="143"/>
                </a:lnTo>
                <a:lnTo>
                  <a:pt x="9" y="152"/>
                </a:lnTo>
                <a:lnTo>
                  <a:pt x="0" y="152"/>
                </a:lnTo>
                <a:lnTo>
                  <a:pt x="9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03" name="Freeform 301"/>
          <p:cNvSpPr>
            <a:spLocks/>
          </p:cNvSpPr>
          <p:nvPr/>
        </p:nvSpPr>
        <p:spPr bwMode="auto">
          <a:xfrm>
            <a:off x="4989513" y="4318000"/>
            <a:ext cx="34925" cy="425450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4"/>
                </a:lnTo>
                <a:lnTo>
                  <a:pt x="8" y="39"/>
                </a:lnTo>
                <a:lnTo>
                  <a:pt x="13" y="48"/>
                </a:lnTo>
                <a:lnTo>
                  <a:pt x="8" y="62"/>
                </a:lnTo>
                <a:lnTo>
                  <a:pt x="8" y="72"/>
                </a:lnTo>
                <a:lnTo>
                  <a:pt x="13" y="81"/>
                </a:lnTo>
                <a:lnTo>
                  <a:pt x="13" y="91"/>
                </a:lnTo>
                <a:lnTo>
                  <a:pt x="13" y="100"/>
                </a:lnTo>
                <a:lnTo>
                  <a:pt x="13" y="110"/>
                </a:lnTo>
                <a:lnTo>
                  <a:pt x="13" y="124"/>
                </a:lnTo>
                <a:lnTo>
                  <a:pt x="17" y="134"/>
                </a:lnTo>
                <a:lnTo>
                  <a:pt x="17" y="143"/>
                </a:lnTo>
                <a:lnTo>
                  <a:pt x="13" y="153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04" name="Oval 302"/>
          <p:cNvSpPr>
            <a:spLocks noChangeArrowheads="1"/>
          </p:cNvSpPr>
          <p:nvPr/>
        </p:nvSpPr>
        <p:spPr bwMode="auto">
          <a:xfrm>
            <a:off x="4808538" y="4198938"/>
            <a:ext cx="95250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305" name="Freeform 303"/>
          <p:cNvSpPr>
            <a:spLocks/>
          </p:cNvSpPr>
          <p:nvPr/>
        </p:nvSpPr>
        <p:spPr bwMode="auto">
          <a:xfrm>
            <a:off x="4818063" y="4308475"/>
            <a:ext cx="15875" cy="400050"/>
          </a:xfrm>
          <a:custGeom>
            <a:avLst/>
            <a:gdLst>
              <a:gd name="T0" fmla="*/ 2147483647 w 8"/>
              <a:gd name="T1" fmla="*/ 0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0"/>
                </a:moveTo>
                <a:lnTo>
                  <a:pt x="0" y="14"/>
                </a:lnTo>
                <a:lnTo>
                  <a:pt x="4" y="28"/>
                </a:lnTo>
                <a:lnTo>
                  <a:pt x="8" y="38"/>
                </a:lnTo>
                <a:lnTo>
                  <a:pt x="4" y="47"/>
                </a:lnTo>
                <a:lnTo>
                  <a:pt x="0" y="57"/>
                </a:lnTo>
                <a:lnTo>
                  <a:pt x="4" y="66"/>
                </a:lnTo>
                <a:lnTo>
                  <a:pt x="8" y="76"/>
                </a:lnTo>
                <a:lnTo>
                  <a:pt x="8" y="90"/>
                </a:lnTo>
                <a:lnTo>
                  <a:pt x="4" y="104"/>
                </a:lnTo>
                <a:lnTo>
                  <a:pt x="4" y="114"/>
                </a:lnTo>
                <a:lnTo>
                  <a:pt x="8" y="123"/>
                </a:lnTo>
                <a:lnTo>
                  <a:pt x="8" y="133"/>
                </a:lnTo>
                <a:lnTo>
                  <a:pt x="8" y="143"/>
                </a:lnTo>
                <a:lnTo>
                  <a:pt x="8" y="152"/>
                </a:lnTo>
                <a:lnTo>
                  <a:pt x="0" y="152"/>
                </a:lnTo>
                <a:lnTo>
                  <a:pt x="8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06" name="Freeform 304"/>
          <p:cNvSpPr>
            <a:spLocks/>
          </p:cNvSpPr>
          <p:nvPr/>
        </p:nvSpPr>
        <p:spPr bwMode="auto">
          <a:xfrm>
            <a:off x="4878388" y="4318000"/>
            <a:ext cx="34925" cy="425450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4"/>
                </a:lnTo>
                <a:lnTo>
                  <a:pt x="8" y="39"/>
                </a:lnTo>
                <a:lnTo>
                  <a:pt x="12" y="48"/>
                </a:lnTo>
                <a:lnTo>
                  <a:pt x="8" y="62"/>
                </a:lnTo>
                <a:lnTo>
                  <a:pt x="8" y="72"/>
                </a:lnTo>
                <a:lnTo>
                  <a:pt x="12" y="81"/>
                </a:lnTo>
                <a:lnTo>
                  <a:pt x="12" y="91"/>
                </a:lnTo>
                <a:lnTo>
                  <a:pt x="12" y="100"/>
                </a:lnTo>
                <a:lnTo>
                  <a:pt x="12" y="110"/>
                </a:lnTo>
                <a:lnTo>
                  <a:pt x="12" y="124"/>
                </a:lnTo>
                <a:lnTo>
                  <a:pt x="17" y="134"/>
                </a:lnTo>
                <a:lnTo>
                  <a:pt x="17" y="143"/>
                </a:lnTo>
                <a:lnTo>
                  <a:pt x="12" y="153"/>
                </a:lnTo>
                <a:lnTo>
                  <a:pt x="12" y="162"/>
                </a:lnTo>
                <a:lnTo>
                  <a:pt x="12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07" name="Oval 305"/>
          <p:cNvSpPr>
            <a:spLocks noChangeArrowheads="1"/>
          </p:cNvSpPr>
          <p:nvPr/>
        </p:nvSpPr>
        <p:spPr bwMode="auto">
          <a:xfrm>
            <a:off x="4689475" y="4211638"/>
            <a:ext cx="93663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308" name="Freeform 306"/>
          <p:cNvSpPr>
            <a:spLocks/>
          </p:cNvSpPr>
          <p:nvPr/>
        </p:nvSpPr>
        <p:spPr bwMode="auto">
          <a:xfrm>
            <a:off x="4697413" y="4318000"/>
            <a:ext cx="19050" cy="403225"/>
          </a:xfrm>
          <a:custGeom>
            <a:avLst/>
            <a:gdLst>
              <a:gd name="T0" fmla="*/ 2147483647 w 9"/>
              <a:gd name="T1" fmla="*/ 0 h 158"/>
              <a:gd name="T2" fmla="*/ 0 w 9"/>
              <a:gd name="T3" fmla="*/ 2147483647 h 158"/>
              <a:gd name="T4" fmla="*/ 2147483647 w 9"/>
              <a:gd name="T5" fmla="*/ 2147483647 h 158"/>
              <a:gd name="T6" fmla="*/ 2147483647 w 9"/>
              <a:gd name="T7" fmla="*/ 2147483647 h 158"/>
              <a:gd name="T8" fmla="*/ 2147483647 w 9"/>
              <a:gd name="T9" fmla="*/ 2147483647 h 158"/>
              <a:gd name="T10" fmla="*/ 0 w 9"/>
              <a:gd name="T11" fmla="*/ 2147483647 h 158"/>
              <a:gd name="T12" fmla="*/ 2147483647 w 9"/>
              <a:gd name="T13" fmla="*/ 2147483647 h 158"/>
              <a:gd name="T14" fmla="*/ 2147483647 w 9"/>
              <a:gd name="T15" fmla="*/ 2147483647 h 158"/>
              <a:gd name="T16" fmla="*/ 2147483647 w 9"/>
              <a:gd name="T17" fmla="*/ 2147483647 h 158"/>
              <a:gd name="T18" fmla="*/ 2147483647 w 9"/>
              <a:gd name="T19" fmla="*/ 2147483647 h 158"/>
              <a:gd name="T20" fmla="*/ 2147483647 w 9"/>
              <a:gd name="T21" fmla="*/ 2147483647 h 158"/>
              <a:gd name="T22" fmla="*/ 2147483647 w 9"/>
              <a:gd name="T23" fmla="*/ 2147483647 h 158"/>
              <a:gd name="T24" fmla="*/ 2147483647 w 9"/>
              <a:gd name="T25" fmla="*/ 2147483647 h 158"/>
              <a:gd name="T26" fmla="*/ 2147483647 w 9"/>
              <a:gd name="T27" fmla="*/ 2147483647 h 158"/>
              <a:gd name="T28" fmla="*/ 2147483647 w 9"/>
              <a:gd name="T29" fmla="*/ 2147483647 h 158"/>
              <a:gd name="T30" fmla="*/ 0 w 9"/>
              <a:gd name="T31" fmla="*/ 2147483647 h 158"/>
              <a:gd name="T32" fmla="*/ 2147483647 w 9"/>
              <a:gd name="T33" fmla="*/ 2147483647 h 15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8"/>
              <a:gd name="T53" fmla="*/ 9 w 9"/>
              <a:gd name="T54" fmla="*/ 158 h 15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8">
                <a:moveTo>
                  <a:pt x="4" y="0"/>
                </a:moveTo>
                <a:lnTo>
                  <a:pt x="0" y="15"/>
                </a:lnTo>
                <a:lnTo>
                  <a:pt x="4" y="29"/>
                </a:lnTo>
                <a:lnTo>
                  <a:pt x="9" y="39"/>
                </a:lnTo>
                <a:lnTo>
                  <a:pt x="4" y="48"/>
                </a:lnTo>
                <a:lnTo>
                  <a:pt x="0" y="58"/>
                </a:lnTo>
                <a:lnTo>
                  <a:pt x="4" y="67"/>
                </a:lnTo>
                <a:lnTo>
                  <a:pt x="9" y="77"/>
                </a:lnTo>
                <a:lnTo>
                  <a:pt x="9" y="91"/>
                </a:lnTo>
                <a:lnTo>
                  <a:pt x="4" y="105"/>
                </a:lnTo>
                <a:lnTo>
                  <a:pt x="4" y="115"/>
                </a:lnTo>
                <a:lnTo>
                  <a:pt x="9" y="124"/>
                </a:lnTo>
                <a:lnTo>
                  <a:pt x="9" y="134"/>
                </a:lnTo>
                <a:lnTo>
                  <a:pt x="9" y="143"/>
                </a:lnTo>
                <a:lnTo>
                  <a:pt x="9" y="153"/>
                </a:lnTo>
                <a:lnTo>
                  <a:pt x="0" y="153"/>
                </a:lnTo>
                <a:lnTo>
                  <a:pt x="9" y="158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09" name="Freeform 307"/>
          <p:cNvSpPr>
            <a:spLocks/>
          </p:cNvSpPr>
          <p:nvPr/>
        </p:nvSpPr>
        <p:spPr bwMode="auto">
          <a:xfrm>
            <a:off x="4757738" y="4330700"/>
            <a:ext cx="34925" cy="427038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4"/>
                </a:lnTo>
                <a:lnTo>
                  <a:pt x="8" y="38"/>
                </a:lnTo>
                <a:lnTo>
                  <a:pt x="13" y="48"/>
                </a:lnTo>
                <a:lnTo>
                  <a:pt x="8" y="62"/>
                </a:lnTo>
                <a:lnTo>
                  <a:pt x="8" y="72"/>
                </a:lnTo>
                <a:lnTo>
                  <a:pt x="13" y="81"/>
                </a:lnTo>
                <a:lnTo>
                  <a:pt x="13" y="91"/>
                </a:lnTo>
                <a:lnTo>
                  <a:pt x="13" y="100"/>
                </a:lnTo>
                <a:lnTo>
                  <a:pt x="13" y="110"/>
                </a:lnTo>
                <a:lnTo>
                  <a:pt x="13" y="124"/>
                </a:lnTo>
                <a:lnTo>
                  <a:pt x="17" y="134"/>
                </a:lnTo>
                <a:lnTo>
                  <a:pt x="17" y="143"/>
                </a:lnTo>
                <a:lnTo>
                  <a:pt x="13" y="153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10" name="Oval 308"/>
          <p:cNvSpPr>
            <a:spLocks noChangeArrowheads="1"/>
          </p:cNvSpPr>
          <p:nvPr/>
        </p:nvSpPr>
        <p:spPr bwMode="auto">
          <a:xfrm>
            <a:off x="4576763" y="4211638"/>
            <a:ext cx="95250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311" name="Freeform 309"/>
          <p:cNvSpPr>
            <a:spLocks/>
          </p:cNvSpPr>
          <p:nvPr/>
        </p:nvSpPr>
        <p:spPr bwMode="auto">
          <a:xfrm>
            <a:off x="4587875" y="4318000"/>
            <a:ext cx="15875" cy="403225"/>
          </a:xfrm>
          <a:custGeom>
            <a:avLst/>
            <a:gdLst>
              <a:gd name="T0" fmla="*/ 2147483647 w 8"/>
              <a:gd name="T1" fmla="*/ 0 h 158"/>
              <a:gd name="T2" fmla="*/ 0 w 8"/>
              <a:gd name="T3" fmla="*/ 2147483647 h 158"/>
              <a:gd name="T4" fmla="*/ 2147483647 w 8"/>
              <a:gd name="T5" fmla="*/ 2147483647 h 158"/>
              <a:gd name="T6" fmla="*/ 2147483647 w 8"/>
              <a:gd name="T7" fmla="*/ 2147483647 h 158"/>
              <a:gd name="T8" fmla="*/ 2147483647 w 8"/>
              <a:gd name="T9" fmla="*/ 2147483647 h 158"/>
              <a:gd name="T10" fmla="*/ 0 w 8"/>
              <a:gd name="T11" fmla="*/ 2147483647 h 158"/>
              <a:gd name="T12" fmla="*/ 2147483647 w 8"/>
              <a:gd name="T13" fmla="*/ 2147483647 h 158"/>
              <a:gd name="T14" fmla="*/ 2147483647 w 8"/>
              <a:gd name="T15" fmla="*/ 2147483647 h 158"/>
              <a:gd name="T16" fmla="*/ 2147483647 w 8"/>
              <a:gd name="T17" fmla="*/ 2147483647 h 158"/>
              <a:gd name="T18" fmla="*/ 2147483647 w 8"/>
              <a:gd name="T19" fmla="*/ 2147483647 h 158"/>
              <a:gd name="T20" fmla="*/ 2147483647 w 8"/>
              <a:gd name="T21" fmla="*/ 2147483647 h 158"/>
              <a:gd name="T22" fmla="*/ 2147483647 w 8"/>
              <a:gd name="T23" fmla="*/ 2147483647 h 158"/>
              <a:gd name="T24" fmla="*/ 2147483647 w 8"/>
              <a:gd name="T25" fmla="*/ 2147483647 h 158"/>
              <a:gd name="T26" fmla="*/ 2147483647 w 8"/>
              <a:gd name="T27" fmla="*/ 2147483647 h 158"/>
              <a:gd name="T28" fmla="*/ 2147483647 w 8"/>
              <a:gd name="T29" fmla="*/ 2147483647 h 158"/>
              <a:gd name="T30" fmla="*/ 0 w 8"/>
              <a:gd name="T31" fmla="*/ 2147483647 h 158"/>
              <a:gd name="T32" fmla="*/ 2147483647 w 8"/>
              <a:gd name="T33" fmla="*/ 2147483647 h 15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8"/>
              <a:gd name="T53" fmla="*/ 8 w 8"/>
              <a:gd name="T54" fmla="*/ 158 h 15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8">
                <a:moveTo>
                  <a:pt x="4" y="0"/>
                </a:moveTo>
                <a:lnTo>
                  <a:pt x="0" y="15"/>
                </a:lnTo>
                <a:lnTo>
                  <a:pt x="4" y="29"/>
                </a:lnTo>
                <a:lnTo>
                  <a:pt x="8" y="39"/>
                </a:lnTo>
                <a:lnTo>
                  <a:pt x="4" y="48"/>
                </a:lnTo>
                <a:lnTo>
                  <a:pt x="0" y="58"/>
                </a:lnTo>
                <a:lnTo>
                  <a:pt x="4" y="67"/>
                </a:lnTo>
                <a:lnTo>
                  <a:pt x="8" y="77"/>
                </a:lnTo>
                <a:lnTo>
                  <a:pt x="8" y="91"/>
                </a:lnTo>
                <a:lnTo>
                  <a:pt x="4" y="105"/>
                </a:lnTo>
                <a:lnTo>
                  <a:pt x="4" y="115"/>
                </a:lnTo>
                <a:lnTo>
                  <a:pt x="8" y="124"/>
                </a:lnTo>
                <a:lnTo>
                  <a:pt x="8" y="134"/>
                </a:lnTo>
                <a:lnTo>
                  <a:pt x="8" y="143"/>
                </a:lnTo>
                <a:lnTo>
                  <a:pt x="8" y="153"/>
                </a:lnTo>
                <a:lnTo>
                  <a:pt x="0" y="153"/>
                </a:lnTo>
                <a:lnTo>
                  <a:pt x="8" y="158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12" name="Freeform 310"/>
          <p:cNvSpPr>
            <a:spLocks/>
          </p:cNvSpPr>
          <p:nvPr/>
        </p:nvSpPr>
        <p:spPr bwMode="auto">
          <a:xfrm>
            <a:off x="4648200" y="4330700"/>
            <a:ext cx="33338" cy="427038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4"/>
                </a:lnTo>
                <a:lnTo>
                  <a:pt x="8" y="38"/>
                </a:lnTo>
                <a:lnTo>
                  <a:pt x="12" y="48"/>
                </a:lnTo>
                <a:lnTo>
                  <a:pt x="8" y="62"/>
                </a:lnTo>
                <a:lnTo>
                  <a:pt x="8" y="72"/>
                </a:lnTo>
                <a:lnTo>
                  <a:pt x="12" y="81"/>
                </a:lnTo>
                <a:lnTo>
                  <a:pt x="12" y="91"/>
                </a:lnTo>
                <a:lnTo>
                  <a:pt x="12" y="100"/>
                </a:lnTo>
                <a:lnTo>
                  <a:pt x="12" y="110"/>
                </a:lnTo>
                <a:lnTo>
                  <a:pt x="12" y="124"/>
                </a:lnTo>
                <a:lnTo>
                  <a:pt x="17" y="134"/>
                </a:lnTo>
                <a:lnTo>
                  <a:pt x="17" y="143"/>
                </a:lnTo>
                <a:lnTo>
                  <a:pt x="12" y="153"/>
                </a:lnTo>
                <a:lnTo>
                  <a:pt x="12" y="162"/>
                </a:lnTo>
                <a:lnTo>
                  <a:pt x="12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13" name="Oval 311"/>
          <p:cNvSpPr>
            <a:spLocks noChangeArrowheads="1"/>
          </p:cNvSpPr>
          <p:nvPr/>
        </p:nvSpPr>
        <p:spPr bwMode="auto">
          <a:xfrm>
            <a:off x="4467225" y="4211638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314" name="Freeform 312"/>
          <p:cNvSpPr>
            <a:spLocks/>
          </p:cNvSpPr>
          <p:nvPr/>
        </p:nvSpPr>
        <p:spPr bwMode="auto">
          <a:xfrm>
            <a:off x="4475163" y="4318000"/>
            <a:ext cx="17462" cy="403225"/>
          </a:xfrm>
          <a:custGeom>
            <a:avLst/>
            <a:gdLst>
              <a:gd name="T0" fmla="*/ 2147483647 w 9"/>
              <a:gd name="T1" fmla="*/ 0 h 158"/>
              <a:gd name="T2" fmla="*/ 0 w 9"/>
              <a:gd name="T3" fmla="*/ 2147483647 h 158"/>
              <a:gd name="T4" fmla="*/ 2147483647 w 9"/>
              <a:gd name="T5" fmla="*/ 2147483647 h 158"/>
              <a:gd name="T6" fmla="*/ 2147483647 w 9"/>
              <a:gd name="T7" fmla="*/ 2147483647 h 158"/>
              <a:gd name="T8" fmla="*/ 2147483647 w 9"/>
              <a:gd name="T9" fmla="*/ 2147483647 h 158"/>
              <a:gd name="T10" fmla="*/ 0 w 9"/>
              <a:gd name="T11" fmla="*/ 2147483647 h 158"/>
              <a:gd name="T12" fmla="*/ 2147483647 w 9"/>
              <a:gd name="T13" fmla="*/ 2147483647 h 158"/>
              <a:gd name="T14" fmla="*/ 2147483647 w 9"/>
              <a:gd name="T15" fmla="*/ 2147483647 h 158"/>
              <a:gd name="T16" fmla="*/ 2147483647 w 9"/>
              <a:gd name="T17" fmla="*/ 2147483647 h 158"/>
              <a:gd name="T18" fmla="*/ 2147483647 w 9"/>
              <a:gd name="T19" fmla="*/ 2147483647 h 158"/>
              <a:gd name="T20" fmla="*/ 2147483647 w 9"/>
              <a:gd name="T21" fmla="*/ 2147483647 h 158"/>
              <a:gd name="T22" fmla="*/ 2147483647 w 9"/>
              <a:gd name="T23" fmla="*/ 2147483647 h 158"/>
              <a:gd name="T24" fmla="*/ 2147483647 w 9"/>
              <a:gd name="T25" fmla="*/ 2147483647 h 158"/>
              <a:gd name="T26" fmla="*/ 2147483647 w 9"/>
              <a:gd name="T27" fmla="*/ 2147483647 h 158"/>
              <a:gd name="T28" fmla="*/ 2147483647 w 9"/>
              <a:gd name="T29" fmla="*/ 2147483647 h 158"/>
              <a:gd name="T30" fmla="*/ 0 w 9"/>
              <a:gd name="T31" fmla="*/ 2147483647 h 158"/>
              <a:gd name="T32" fmla="*/ 2147483647 w 9"/>
              <a:gd name="T33" fmla="*/ 2147483647 h 15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8"/>
              <a:gd name="T53" fmla="*/ 9 w 9"/>
              <a:gd name="T54" fmla="*/ 158 h 15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8">
                <a:moveTo>
                  <a:pt x="5" y="0"/>
                </a:moveTo>
                <a:lnTo>
                  <a:pt x="0" y="15"/>
                </a:lnTo>
                <a:lnTo>
                  <a:pt x="5" y="29"/>
                </a:lnTo>
                <a:lnTo>
                  <a:pt x="9" y="39"/>
                </a:lnTo>
                <a:lnTo>
                  <a:pt x="5" y="48"/>
                </a:lnTo>
                <a:lnTo>
                  <a:pt x="0" y="58"/>
                </a:lnTo>
                <a:lnTo>
                  <a:pt x="5" y="67"/>
                </a:lnTo>
                <a:lnTo>
                  <a:pt x="9" y="77"/>
                </a:lnTo>
                <a:lnTo>
                  <a:pt x="9" y="91"/>
                </a:lnTo>
                <a:lnTo>
                  <a:pt x="5" y="105"/>
                </a:lnTo>
                <a:lnTo>
                  <a:pt x="5" y="115"/>
                </a:lnTo>
                <a:lnTo>
                  <a:pt x="9" y="124"/>
                </a:lnTo>
                <a:lnTo>
                  <a:pt x="9" y="134"/>
                </a:lnTo>
                <a:lnTo>
                  <a:pt x="9" y="143"/>
                </a:lnTo>
                <a:lnTo>
                  <a:pt x="9" y="153"/>
                </a:lnTo>
                <a:lnTo>
                  <a:pt x="0" y="153"/>
                </a:lnTo>
                <a:lnTo>
                  <a:pt x="9" y="158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15" name="Freeform 313"/>
          <p:cNvSpPr>
            <a:spLocks/>
          </p:cNvSpPr>
          <p:nvPr/>
        </p:nvSpPr>
        <p:spPr bwMode="auto">
          <a:xfrm>
            <a:off x="4535488" y="4330700"/>
            <a:ext cx="33337" cy="427038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4"/>
                </a:lnTo>
                <a:lnTo>
                  <a:pt x="9" y="38"/>
                </a:lnTo>
                <a:lnTo>
                  <a:pt x="13" y="48"/>
                </a:lnTo>
                <a:lnTo>
                  <a:pt x="9" y="62"/>
                </a:lnTo>
                <a:lnTo>
                  <a:pt x="9" y="72"/>
                </a:lnTo>
                <a:lnTo>
                  <a:pt x="13" y="81"/>
                </a:lnTo>
                <a:lnTo>
                  <a:pt x="13" y="91"/>
                </a:lnTo>
                <a:lnTo>
                  <a:pt x="13" y="100"/>
                </a:lnTo>
                <a:lnTo>
                  <a:pt x="13" y="110"/>
                </a:lnTo>
                <a:lnTo>
                  <a:pt x="13" y="124"/>
                </a:lnTo>
                <a:lnTo>
                  <a:pt x="17" y="134"/>
                </a:lnTo>
                <a:lnTo>
                  <a:pt x="17" y="143"/>
                </a:lnTo>
                <a:lnTo>
                  <a:pt x="13" y="153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16" name="Oval 314"/>
          <p:cNvSpPr>
            <a:spLocks noChangeArrowheads="1"/>
          </p:cNvSpPr>
          <p:nvPr/>
        </p:nvSpPr>
        <p:spPr bwMode="auto">
          <a:xfrm>
            <a:off x="4356100" y="4211638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317" name="Freeform 315"/>
          <p:cNvSpPr>
            <a:spLocks/>
          </p:cNvSpPr>
          <p:nvPr/>
        </p:nvSpPr>
        <p:spPr bwMode="auto">
          <a:xfrm>
            <a:off x="4364038" y="4318000"/>
            <a:ext cx="15875" cy="403225"/>
          </a:xfrm>
          <a:custGeom>
            <a:avLst/>
            <a:gdLst>
              <a:gd name="T0" fmla="*/ 2147483647 w 8"/>
              <a:gd name="T1" fmla="*/ 0 h 158"/>
              <a:gd name="T2" fmla="*/ 0 w 8"/>
              <a:gd name="T3" fmla="*/ 2147483647 h 158"/>
              <a:gd name="T4" fmla="*/ 2147483647 w 8"/>
              <a:gd name="T5" fmla="*/ 2147483647 h 158"/>
              <a:gd name="T6" fmla="*/ 2147483647 w 8"/>
              <a:gd name="T7" fmla="*/ 2147483647 h 158"/>
              <a:gd name="T8" fmla="*/ 2147483647 w 8"/>
              <a:gd name="T9" fmla="*/ 2147483647 h 158"/>
              <a:gd name="T10" fmla="*/ 0 w 8"/>
              <a:gd name="T11" fmla="*/ 2147483647 h 158"/>
              <a:gd name="T12" fmla="*/ 2147483647 w 8"/>
              <a:gd name="T13" fmla="*/ 2147483647 h 158"/>
              <a:gd name="T14" fmla="*/ 2147483647 w 8"/>
              <a:gd name="T15" fmla="*/ 2147483647 h 158"/>
              <a:gd name="T16" fmla="*/ 2147483647 w 8"/>
              <a:gd name="T17" fmla="*/ 2147483647 h 158"/>
              <a:gd name="T18" fmla="*/ 2147483647 w 8"/>
              <a:gd name="T19" fmla="*/ 2147483647 h 158"/>
              <a:gd name="T20" fmla="*/ 2147483647 w 8"/>
              <a:gd name="T21" fmla="*/ 2147483647 h 158"/>
              <a:gd name="T22" fmla="*/ 2147483647 w 8"/>
              <a:gd name="T23" fmla="*/ 2147483647 h 158"/>
              <a:gd name="T24" fmla="*/ 2147483647 w 8"/>
              <a:gd name="T25" fmla="*/ 2147483647 h 158"/>
              <a:gd name="T26" fmla="*/ 2147483647 w 8"/>
              <a:gd name="T27" fmla="*/ 2147483647 h 158"/>
              <a:gd name="T28" fmla="*/ 2147483647 w 8"/>
              <a:gd name="T29" fmla="*/ 2147483647 h 158"/>
              <a:gd name="T30" fmla="*/ 0 w 8"/>
              <a:gd name="T31" fmla="*/ 2147483647 h 158"/>
              <a:gd name="T32" fmla="*/ 2147483647 w 8"/>
              <a:gd name="T33" fmla="*/ 2147483647 h 15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8"/>
              <a:gd name="T53" fmla="*/ 8 w 8"/>
              <a:gd name="T54" fmla="*/ 158 h 15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8">
                <a:moveTo>
                  <a:pt x="4" y="0"/>
                </a:moveTo>
                <a:lnTo>
                  <a:pt x="0" y="15"/>
                </a:lnTo>
                <a:lnTo>
                  <a:pt x="4" y="29"/>
                </a:lnTo>
                <a:lnTo>
                  <a:pt x="8" y="39"/>
                </a:lnTo>
                <a:lnTo>
                  <a:pt x="4" y="48"/>
                </a:lnTo>
                <a:lnTo>
                  <a:pt x="0" y="58"/>
                </a:lnTo>
                <a:lnTo>
                  <a:pt x="4" y="67"/>
                </a:lnTo>
                <a:lnTo>
                  <a:pt x="8" y="77"/>
                </a:lnTo>
                <a:lnTo>
                  <a:pt x="8" y="91"/>
                </a:lnTo>
                <a:lnTo>
                  <a:pt x="4" y="105"/>
                </a:lnTo>
                <a:lnTo>
                  <a:pt x="4" y="115"/>
                </a:lnTo>
                <a:lnTo>
                  <a:pt x="8" y="124"/>
                </a:lnTo>
                <a:lnTo>
                  <a:pt x="8" y="134"/>
                </a:lnTo>
                <a:lnTo>
                  <a:pt x="8" y="143"/>
                </a:lnTo>
                <a:lnTo>
                  <a:pt x="8" y="153"/>
                </a:lnTo>
                <a:lnTo>
                  <a:pt x="0" y="153"/>
                </a:lnTo>
                <a:lnTo>
                  <a:pt x="8" y="158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18" name="Freeform 316"/>
          <p:cNvSpPr>
            <a:spLocks/>
          </p:cNvSpPr>
          <p:nvPr/>
        </p:nvSpPr>
        <p:spPr bwMode="auto">
          <a:xfrm>
            <a:off x="4424363" y="4330700"/>
            <a:ext cx="34925" cy="427038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4"/>
                </a:lnTo>
                <a:lnTo>
                  <a:pt x="8" y="38"/>
                </a:lnTo>
                <a:lnTo>
                  <a:pt x="13" y="48"/>
                </a:lnTo>
                <a:lnTo>
                  <a:pt x="8" y="62"/>
                </a:lnTo>
                <a:lnTo>
                  <a:pt x="8" y="72"/>
                </a:lnTo>
                <a:lnTo>
                  <a:pt x="13" y="81"/>
                </a:lnTo>
                <a:lnTo>
                  <a:pt x="13" y="91"/>
                </a:lnTo>
                <a:lnTo>
                  <a:pt x="13" y="100"/>
                </a:lnTo>
                <a:lnTo>
                  <a:pt x="13" y="110"/>
                </a:lnTo>
                <a:lnTo>
                  <a:pt x="13" y="124"/>
                </a:lnTo>
                <a:lnTo>
                  <a:pt x="17" y="134"/>
                </a:lnTo>
                <a:lnTo>
                  <a:pt x="17" y="143"/>
                </a:lnTo>
                <a:lnTo>
                  <a:pt x="13" y="153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19" name="Oval 317"/>
          <p:cNvSpPr>
            <a:spLocks noChangeArrowheads="1"/>
          </p:cNvSpPr>
          <p:nvPr/>
        </p:nvSpPr>
        <p:spPr bwMode="auto">
          <a:xfrm>
            <a:off x="4921250" y="4927600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320" name="Freeform 318"/>
          <p:cNvSpPr>
            <a:spLocks/>
          </p:cNvSpPr>
          <p:nvPr/>
        </p:nvSpPr>
        <p:spPr bwMode="auto">
          <a:xfrm>
            <a:off x="4929188" y="4537075"/>
            <a:ext cx="17462" cy="400050"/>
          </a:xfrm>
          <a:custGeom>
            <a:avLst/>
            <a:gdLst>
              <a:gd name="T0" fmla="*/ 2147483647 w 9"/>
              <a:gd name="T1" fmla="*/ 2147483647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4" y="157"/>
                </a:moveTo>
                <a:lnTo>
                  <a:pt x="0" y="143"/>
                </a:lnTo>
                <a:lnTo>
                  <a:pt x="4" y="129"/>
                </a:lnTo>
                <a:lnTo>
                  <a:pt x="9" y="119"/>
                </a:lnTo>
                <a:lnTo>
                  <a:pt x="4" y="110"/>
                </a:lnTo>
                <a:lnTo>
                  <a:pt x="0" y="100"/>
                </a:lnTo>
                <a:lnTo>
                  <a:pt x="4" y="91"/>
                </a:lnTo>
                <a:lnTo>
                  <a:pt x="9" y="81"/>
                </a:lnTo>
                <a:lnTo>
                  <a:pt x="9" y="67"/>
                </a:lnTo>
                <a:lnTo>
                  <a:pt x="4" y="53"/>
                </a:lnTo>
                <a:lnTo>
                  <a:pt x="4" y="43"/>
                </a:lnTo>
                <a:lnTo>
                  <a:pt x="9" y="33"/>
                </a:lnTo>
                <a:lnTo>
                  <a:pt x="9" y="24"/>
                </a:lnTo>
                <a:lnTo>
                  <a:pt x="9" y="14"/>
                </a:lnTo>
                <a:lnTo>
                  <a:pt x="9" y="5"/>
                </a:lnTo>
                <a:lnTo>
                  <a:pt x="0" y="5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21" name="Freeform 319"/>
          <p:cNvSpPr>
            <a:spLocks/>
          </p:cNvSpPr>
          <p:nvPr/>
        </p:nvSpPr>
        <p:spPr bwMode="auto">
          <a:xfrm>
            <a:off x="4989513" y="4502150"/>
            <a:ext cx="34925" cy="425450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3"/>
                </a:lnTo>
                <a:lnTo>
                  <a:pt x="8" y="128"/>
                </a:lnTo>
                <a:lnTo>
                  <a:pt x="13" y="119"/>
                </a:lnTo>
                <a:lnTo>
                  <a:pt x="8" y="105"/>
                </a:lnTo>
                <a:lnTo>
                  <a:pt x="8" y="95"/>
                </a:lnTo>
                <a:lnTo>
                  <a:pt x="13" y="86"/>
                </a:lnTo>
                <a:lnTo>
                  <a:pt x="13" y="76"/>
                </a:lnTo>
                <a:lnTo>
                  <a:pt x="13" y="67"/>
                </a:lnTo>
                <a:lnTo>
                  <a:pt x="13" y="57"/>
                </a:lnTo>
                <a:lnTo>
                  <a:pt x="13" y="43"/>
                </a:lnTo>
                <a:lnTo>
                  <a:pt x="17" y="33"/>
                </a:lnTo>
                <a:lnTo>
                  <a:pt x="17" y="24"/>
                </a:lnTo>
                <a:lnTo>
                  <a:pt x="13" y="14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22" name="Oval 320"/>
          <p:cNvSpPr>
            <a:spLocks noChangeArrowheads="1"/>
          </p:cNvSpPr>
          <p:nvPr/>
        </p:nvSpPr>
        <p:spPr bwMode="auto">
          <a:xfrm>
            <a:off x="4808538" y="4927600"/>
            <a:ext cx="95250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323" name="Freeform 321"/>
          <p:cNvSpPr>
            <a:spLocks/>
          </p:cNvSpPr>
          <p:nvPr/>
        </p:nvSpPr>
        <p:spPr bwMode="auto">
          <a:xfrm>
            <a:off x="4818063" y="4537075"/>
            <a:ext cx="15875" cy="400050"/>
          </a:xfrm>
          <a:custGeom>
            <a:avLst/>
            <a:gdLst>
              <a:gd name="T0" fmla="*/ 2147483647 w 8"/>
              <a:gd name="T1" fmla="*/ 2147483647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157"/>
                </a:moveTo>
                <a:lnTo>
                  <a:pt x="0" y="143"/>
                </a:lnTo>
                <a:lnTo>
                  <a:pt x="4" y="129"/>
                </a:lnTo>
                <a:lnTo>
                  <a:pt x="8" y="119"/>
                </a:lnTo>
                <a:lnTo>
                  <a:pt x="4" y="110"/>
                </a:lnTo>
                <a:lnTo>
                  <a:pt x="0" y="100"/>
                </a:lnTo>
                <a:lnTo>
                  <a:pt x="4" y="91"/>
                </a:lnTo>
                <a:lnTo>
                  <a:pt x="8" y="81"/>
                </a:lnTo>
                <a:lnTo>
                  <a:pt x="8" y="67"/>
                </a:lnTo>
                <a:lnTo>
                  <a:pt x="4" y="53"/>
                </a:lnTo>
                <a:lnTo>
                  <a:pt x="4" y="43"/>
                </a:lnTo>
                <a:lnTo>
                  <a:pt x="8" y="33"/>
                </a:lnTo>
                <a:lnTo>
                  <a:pt x="8" y="24"/>
                </a:lnTo>
                <a:lnTo>
                  <a:pt x="8" y="14"/>
                </a:lnTo>
                <a:lnTo>
                  <a:pt x="8" y="5"/>
                </a:lnTo>
                <a:lnTo>
                  <a:pt x="0" y="5"/>
                </a:lnTo>
                <a:lnTo>
                  <a:pt x="8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24" name="Freeform 322"/>
          <p:cNvSpPr>
            <a:spLocks/>
          </p:cNvSpPr>
          <p:nvPr/>
        </p:nvSpPr>
        <p:spPr bwMode="auto">
          <a:xfrm>
            <a:off x="4878388" y="4502150"/>
            <a:ext cx="34925" cy="425450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3"/>
                </a:lnTo>
                <a:lnTo>
                  <a:pt x="8" y="128"/>
                </a:lnTo>
                <a:lnTo>
                  <a:pt x="12" y="119"/>
                </a:lnTo>
                <a:lnTo>
                  <a:pt x="8" y="105"/>
                </a:lnTo>
                <a:lnTo>
                  <a:pt x="8" y="95"/>
                </a:lnTo>
                <a:lnTo>
                  <a:pt x="12" y="86"/>
                </a:lnTo>
                <a:lnTo>
                  <a:pt x="12" y="76"/>
                </a:lnTo>
                <a:lnTo>
                  <a:pt x="12" y="67"/>
                </a:lnTo>
                <a:lnTo>
                  <a:pt x="12" y="57"/>
                </a:lnTo>
                <a:lnTo>
                  <a:pt x="12" y="43"/>
                </a:lnTo>
                <a:lnTo>
                  <a:pt x="17" y="33"/>
                </a:lnTo>
                <a:lnTo>
                  <a:pt x="17" y="24"/>
                </a:lnTo>
                <a:lnTo>
                  <a:pt x="12" y="14"/>
                </a:lnTo>
                <a:lnTo>
                  <a:pt x="12" y="5"/>
                </a:lnTo>
                <a:lnTo>
                  <a:pt x="12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25" name="Oval 323"/>
          <p:cNvSpPr>
            <a:spLocks noChangeArrowheads="1"/>
          </p:cNvSpPr>
          <p:nvPr/>
        </p:nvSpPr>
        <p:spPr bwMode="auto">
          <a:xfrm>
            <a:off x="4689475" y="4914900"/>
            <a:ext cx="93663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326" name="Freeform 324"/>
          <p:cNvSpPr>
            <a:spLocks/>
          </p:cNvSpPr>
          <p:nvPr/>
        </p:nvSpPr>
        <p:spPr bwMode="auto">
          <a:xfrm>
            <a:off x="4697413" y="4524375"/>
            <a:ext cx="19050" cy="403225"/>
          </a:xfrm>
          <a:custGeom>
            <a:avLst/>
            <a:gdLst>
              <a:gd name="T0" fmla="*/ 2147483647 w 9"/>
              <a:gd name="T1" fmla="*/ 2147483647 h 158"/>
              <a:gd name="T2" fmla="*/ 0 w 9"/>
              <a:gd name="T3" fmla="*/ 2147483647 h 158"/>
              <a:gd name="T4" fmla="*/ 2147483647 w 9"/>
              <a:gd name="T5" fmla="*/ 2147483647 h 158"/>
              <a:gd name="T6" fmla="*/ 2147483647 w 9"/>
              <a:gd name="T7" fmla="*/ 2147483647 h 158"/>
              <a:gd name="T8" fmla="*/ 2147483647 w 9"/>
              <a:gd name="T9" fmla="*/ 2147483647 h 158"/>
              <a:gd name="T10" fmla="*/ 0 w 9"/>
              <a:gd name="T11" fmla="*/ 2147483647 h 158"/>
              <a:gd name="T12" fmla="*/ 2147483647 w 9"/>
              <a:gd name="T13" fmla="*/ 2147483647 h 158"/>
              <a:gd name="T14" fmla="*/ 2147483647 w 9"/>
              <a:gd name="T15" fmla="*/ 2147483647 h 158"/>
              <a:gd name="T16" fmla="*/ 2147483647 w 9"/>
              <a:gd name="T17" fmla="*/ 2147483647 h 158"/>
              <a:gd name="T18" fmla="*/ 2147483647 w 9"/>
              <a:gd name="T19" fmla="*/ 2147483647 h 158"/>
              <a:gd name="T20" fmla="*/ 2147483647 w 9"/>
              <a:gd name="T21" fmla="*/ 2147483647 h 158"/>
              <a:gd name="T22" fmla="*/ 2147483647 w 9"/>
              <a:gd name="T23" fmla="*/ 2147483647 h 158"/>
              <a:gd name="T24" fmla="*/ 2147483647 w 9"/>
              <a:gd name="T25" fmla="*/ 2147483647 h 158"/>
              <a:gd name="T26" fmla="*/ 2147483647 w 9"/>
              <a:gd name="T27" fmla="*/ 2147483647 h 158"/>
              <a:gd name="T28" fmla="*/ 2147483647 w 9"/>
              <a:gd name="T29" fmla="*/ 2147483647 h 158"/>
              <a:gd name="T30" fmla="*/ 0 w 9"/>
              <a:gd name="T31" fmla="*/ 2147483647 h 158"/>
              <a:gd name="T32" fmla="*/ 2147483647 w 9"/>
              <a:gd name="T33" fmla="*/ 0 h 15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8"/>
              <a:gd name="T53" fmla="*/ 9 w 9"/>
              <a:gd name="T54" fmla="*/ 158 h 15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8">
                <a:moveTo>
                  <a:pt x="4" y="158"/>
                </a:moveTo>
                <a:lnTo>
                  <a:pt x="0" y="143"/>
                </a:lnTo>
                <a:lnTo>
                  <a:pt x="4" y="129"/>
                </a:lnTo>
                <a:lnTo>
                  <a:pt x="9" y="119"/>
                </a:lnTo>
                <a:lnTo>
                  <a:pt x="4" y="110"/>
                </a:lnTo>
                <a:lnTo>
                  <a:pt x="0" y="100"/>
                </a:lnTo>
                <a:lnTo>
                  <a:pt x="4" y="91"/>
                </a:lnTo>
                <a:lnTo>
                  <a:pt x="9" y="81"/>
                </a:lnTo>
                <a:lnTo>
                  <a:pt x="9" y="67"/>
                </a:lnTo>
                <a:lnTo>
                  <a:pt x="4" y="53"/>
                </a:lnTo>
                <a:lnTo>
                  <a:pt x="4" y="43"/>
                </a:lnTo>
                <a:lnTo>
                  <a:pt x="9" y="34"/>
                </a:lnTo>
                <a:lnTo>
                  <a:pt x="9" y="24"/>
                </a:lnTo>
                <a:lnTo>
                  <a:pt x="9" y="15"/>
                </a:lnTo>
                <a:lnTo>
                  <a:pt x="9" y="5"/>
                </a:lnTo>
                <a:lnTo>
                  <a:pt x="0" y="5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27" name="Freeform 325"/>
          <p:cNvSpPr>
            <a:spLocks/>
          </p:cNvSpPr>
          <p:nvPr/>
        </p:nvSpPr>
        <p:spPr bwMode="auto">
          <a:xfrm>
            <a:off x="4757738" y="4487863"/>
            <a:ext cx="34925" cy="427037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3"/>
                </a:lnTo>
                <a:lnTo>
                  <a:pt x="8" y="129"/>
                </a:lnTo>
                <a:lnTo>
                  <a:pt x="13" y="119"/>
                </a:lnTo>
                <a:lnTo>
                  <a:pt x="8" y="105"/>
                </a:lnTo>
                <a:lnTo>
                  <a:pt x="8" y="95"/>
                </a:lnTo>
                <a:lnTo>
                  <a:pt x="13" y="86"/>
                </a:lnTo>
                <a:lnTo>
                  <a:pt x="13" y="76"/>
                </a:lnTo>
                <a:lnTo>
                  <a:pt x="13" y="67"/>
                </a:lnTo>
                <a:lnTo>
                  <a:pt x="13" y="57"/>
                </a:lnTo>
                <a:lnTo>
                  <a:pt x="13" y="43"/>
                </a:lnTo>
                <a:lnTo>
                  <a:pt x="17" y="33"/>
                </a:lnTo>
                <a:lnTo>
                  <a:pt x="17" y="24"/>
                </a:lnTo>
                <a:lnTo>
                  <a:pt x="13" y="14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28" name="Oval 326"/>
          <p:cNvSpPr>
            <a:spLocks noChangeArrowheads="1"/>
          </p:cNvSpPr>
          <p:nvPr/>
        </p:nvSpPr>
        <p:spPr bwMode="auto">
          <a:xfrm>
            <a:off x="4576763" y="4914900"/>
            <a:ext cx="95250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329" name="Freeform 327"/>
          <p:cNvSpPr>
            <a:spLocks/>
          </p:cNvSpPr>
          <p:nvPr/>
        </p:nvSpPr>
        <p:spPr bwMode="auto">
          <a:xfrm>
            <a:off x="4587875" y="4524375"/>
            <a:ext cx="15875" cy="403225"/>
          </a:xfrm>
          <a:custGeom>
            <a:avLst/>
            <a:gdLst>
              <a:gd name="T0" fmla="*/ 2147483647 w 8"/>
              <a:gd name="T1" fmla="*/ 2147483647 h 158"/>
              <a:gd name="T2" fmla="*/ 0 w 8"/>
              <a:gd name="T3" fmla="*/ 2147483647 h 158"/>
              <a:gd name="T4" fmla="*/ 2147483647 w 8"/>
              <a:gd name="T5" fmla="*/ 2147483647 h 158"/>
              <a:gd name="T6" fmla="*/ 2147483647 w 8"/>
              <a:gd name="T7" fmla="*/ 2147483647 h 158"/>
              <a:gd name="T8" fmla="*/ 2147483647 w 8"/>
              <a:gd name="T9" fmla="*/ 2147483647 h 158"/>
              <a:gd name="T10" fmla="*/ 0 w 8"/>
              <a:gd name="T11" fmla="*/ 2147483647 h 158"/>
              <a:gd name="T12" fmla="*/ 2147483647 w 8"/>
              <a:gd name="T13" fmla="*/ 2147483647 h 158"/>
              <a:gd name="T14" fmla="*/ 2147483647 w 8"/>
              <a:gd name="T15" fmla="*/ 2147483647 h 158"/>
              <a:gd name="T16" fmla="*/ 2147483647 w 8"/>
              <a:gd name="T17" fmla="*/ 2147483647 h 158"/>
              <a:gd name="T18" fmla="*/ 2147483647 w 8"/>
              <a:gd name="T19" fmla="*/ 2147483647 h 158"/>
              <a:gd name="T20" fmla="*/ 2147483647 w 8"/>
              <a:gd name="T21" fmla="*/ 2147483647 h 158"/>
              <a:gd name="T22" fmla="*/ 2147483647 w 8"/>
              <a:gd name="T23" fmla="*/ 2147483647 h 158"/>
              <a:gd name="T24" fmla="*/ 2147483647 w 8"/>
              <a:gd name="T25" fmla="*/ 2147483647 h 158"/>
              <a:gd name="T26" fmla="*/ 2147483647 w 8"/>
              <a:gd name="T27" fmla="*/ 2147483647 h 158"/>
              <a:gd name="T28" fmla="*/ 2147483647 w 8"/>
              <a:gd name="T29" fmla="*/ 2147483647 h 158"/>
              <a:gd name="T30" fmla="*/ 0 w 8"/>
              <a:gd name="T31" fmla="*/ 2147483647 h 158"/>
              <a:gd name="T32" fmla="*/ 2147483647 w 8"/>
              <a:gd name="T33" fmla="*/ 0 h 15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8"/>
              <a:gd name="T53" fmla="*/ 8 w 8"/>
              <a:gd name="T54" fmla="*/ 158 h 15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8">
                <a:moveTo>
                  <a:pt x="4" y="158"/>
                </a:moveTo>
                <a:lnTo>
                  <a:pt x="0" y="143"/>
                </a:lnTo>
                <a:lnTo>
                  <a:pt x="4" y="129"/>
                </a:lnTo>
                <a:lnTo>
                  <a:pt x="8" y="119"/>
                </a:lnTo>
                <a:lnTo>
                  <a:pt x="4" y="110"/>
                </a:lnTo>
                <a:lnTo>
                  <a:pt x="0" y="100"/>
                </a:lnTo>
                <a:lnTo>
                  <a:pt x="4" y="91"/>
                </a:lnTo>
                <a:lnTo>
                  <a:pt x="8" y="81"/>
                </a:lnTo>
                <a:lnTo>
                  <a:pt x="8" y="67"/>
                </a:lnTo>
                <a:lnTo>
                  <a:pt x="4" y="53"/>
                </a:lnTo>
                <a:lnTo>
                  <a:pt x="4" y="43"/>
                </a:lnTo>
                <a:lnTo>
                  <a:pt x="8" y="34"/>
                </a:lnTo>
                <a:lnTo>
                  <a:pt x="8" y="24"/>
                </a:lnTo>
                <a:lnTo>
                  <a:pt x="8" y="15"/>
                </a:lnTo>
                <a:lnTo>
                  <a:pt x="8" y="5"/>
                </a:lnTo>
                <a:lnTo>
                  <a:pt x="0" y="5"/>
                </a:lnTo>
                <a:lnTo>
                  <a:pt x="8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30" name="Freeform 328"/>
          <p:cNvSpPr>
            <a:spLocks/>
          </p:cNvSpPr>
          <p:nvPr/>
        </p:nvSpPr>
        <p:spPr bwMode="auto">
          <a:xfrm>
            <a:off x="4648200" y="4487863"/>
            <a:ext cx="33338" cy="427037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3"/>
                </a:lnTo>
                <a:lnTo>
                  <a:pt x="8" y="129"/>
                </a:lnTo>
                <a:lnTo>
                  <a:pt x="12" y="119"/>
                </a:lnTo>
                <a:lnTo>
                  <a:pt x="8" y="105"/>
                </a:lnTo>
                <a:lnTo>
                  <a:pt x="8" y="95"/>
                </a:lnTo>
                <a:lnTo>
                  <a:pt x="12" y="86"/>
                </a:lnTo>
                <a:lnTo>
                  <a:pt x="12" y="76"/>
                </a:lnTo>
                <a:lnTo>
                  <a:pt x="12" y="67"/>
                </a:lnTo>
                <a:lnTo>
                  <a:pt x="12" y="57"/>
                </a:lnTo>
                <a:lnTo>
                  <a:pt x="12" y="43"/>
                </a:lnTo>
                <a:lnTo>
                  <a:pt x="17" y="33"/>
                </a:lnTo>
                <a:lnTo>
                  <a:pt x="17" y="24"/>
                </a:lnTo>
                <a:lnTo>
                  <a:pt x="12" y="14"/>
                </a:lnTo>
                <a:lnTo>
                  <a:pt x="12" y="5"/>
                </a:lnTo>
                <a:lnTo>
                  <a:pt x="12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31" name="Oval 329"/>
          <p:cNvSpPr>
            <a:spLocks noChangeArrowheads="1"/>
          </p:cNvSpPr>
          <p:nvPr/>
        </p:nvSpPr>
        <p:spPr bwMode="auto">
          <a:xfrm>
            <a:off x="4467225" y="4914900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332" name="Freeform 330"/>
          <p:cNvSpPr>
            <a:spLocks/>
          </p:cNvSpPr>
          <p:nvPr/>
        </p:nvSpPr>
        <p:spPr bwMode="auto">
          <a:xfrm>
            <a:off x="4475163" y="4524375"/>
            <a:ext cx="17462" cy="403225"/>
          </a:xfrm>
          <a:custGeom>
            <a:avLst/>
            <a:gdLst>
              <a:gd name="T0" fmla="*/ 2147483647 w 9"/>
              <a:gd name="T1" fmla="*/ 2147483647 h 158"/>
              <a:gd name="T2" fmla="*/ 0 w 9"/>
              <a:gd name="T3" fmla="*/ 2147483647 h 158"/>
              <a:gd name="T4" fmla="*/ 2147483647 w 9"/>
              <a:gd name="T5" fmla="*/ 2147483647 h 158"/>
              <a:gd name="T6" fmla="*/ 2147483647 w 9"/>
              <a:gd name="T7" fmla="*/ 2147483647 h 158"/>
              <a:gd name="T8" fmla="*/ 2147483647 w 9"/>
              <a:gd name="T9" fmla="*/ 2147483647 h 158"/>
              <a:gd name="T10" fmla="*/ 0 w 9"/>
              <a:gd name="T11" fmla="*/ 2147483647 h 158"/>
              <a:gd name="T12" fmla="*/ 2147483647 w 9"/>
              <a:gd name="T13" fmla="*/ 2147483647 h 158"/>
              <a:gd name="T14" fmla="*/ 2147483647 w 9"/>
              <a:gd name="T15" fmla="*/ 2147483647 h 158"/>
              <a:gd name="T16" fmla="*/ 2147483647 w 9"/>
              <a:gd name="T17" fmla="*/ 2147483647 h 158"/>
              <a:gd name="T18" fmla="*/ 2147483647 w 9"/>
              <a:gd name="T19" fmla="*/ 2147483647 h 158"/>
              <a:gd name="T20" fmla="*/ 2147483647 w 9"/>
              <a:gd name="T21" fmla="*/ 2147483647 h 158"/>
              <a:gd name="T22" fmla="*/ 2147483647 w 9"/>
              <a:gd name="T23" fmla="*/ 2147483647 h 158"/>
              <a:gd name="T24" fmla="*/ 2147483647 w 9"/>
              <a:gd name="T25" fmla="*/ 2147483647 h 158"/>
              <a:gd name="T26" fmla="*/ 2147483647 w 9"/>
              <a:gd name="T27" fmla="*/ 2147483647 h 158"/>
              <a:gd name="T28" fmla="*/ 2147483647 w 9"/>
              <a:gd name="T29" fmla="*/ 2147483647 h 158"/>
              <a:gd name="T30" fmla="*/ 0 w 9"/>
              <a:gd name="T31" fmla="*/ 2147483647 h 158"/>
              <a:gd name="T32" fmla="*/ 2147483647 w 9"/>
              <a:gd name="T33" fmla="*/ 0 h 15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8"/>
              <a:gd name="T53" fmla="*/ 9 w 9"/>
              <a:gd name="T54" fmla="*/ 158 h 15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8">
                <a:moveTo>
                  <a:pt x="5" y="158"/>
                </a:moveTo>
                <a:lnTo>
                  <a:pt x="0" y="143"/>
                </a:lnTo>
                <a:lnTo>
                  <a:pt x="5" y="129"/>
                </a:lnTo>
                <a:lnTo>
                  <a:pt x="9" y="119"/>
                </a:lnTo>
                <a:lnTo>
                  <a:pt x="5" y="110"/>
                </a:lnTo>
                <a:lnTo>
                  <a:pt x="0" y="100"/>
                </a:lnTo>
                <a:lnTo>
                  <a:pt x="5" y="91"/>
                </a:lnTo>
                <a:lnTo>
                  <a:pt x="9" y="81"/>
                </a:lnTo>
                <a:lnTo>
                  <a:pt x="9" y="67"/>
                </a:lnTo>
                <a:lnTo>
                  <a:pt x="5" y="53"/>
                </a:lnTo>
                <a:lnTo>
                  <a:pt x="5" y="43"/>
                </a:lnTo>
                <a:lnTo>
                  <a:pt x="9" y="34"/>
                </a:lnTo>
                <a:lnTo>
                  <a:pt x="9" y="24"/>
                </a:lnTo>
                <a:lnTo>
                  <a:pt x="9" y="15"/>
                </a:lnTo>
                <a:lnTo>
                  <a:pt x="9" y="5"/>
                </a:lnTo>
                <a:lnTo>
                  <a:pt x="0" y="5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33" name="Freeform 331"/>
          <p:cNvSpPr>
            <a:spLocks/>
          </p:cNvSpPr>
          <p:nvPr/>
        </p:nvSpPr>
        <p:spPr bwMode="auto">
          <a:xfrm>
            <a:off x="4535488" y="4487863"/>
            <a:ext cx="33337" cy="427037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3"/>
                </a:lnTo>
                <a:lnTo>
                  <a:pt x="9" y="129"/>
                </a:lnTo>
                <a:lnTo>
                  <a:pt x="13" y="119"/>
                </a:lnTo>
                <a:lnTo>
                  <a:pt x="9" y="105"/>
                </a:lnTo>
                <a:lnTo>
                  <a:pt x="9" y="95"/>
                </a:lnTo>
                <a:lnTo>
                  <a:pt x="13" y="86"/>
                </a:lnTo>
                <a:lnTo>
                  <a:pt x="13" y="76"/>
                </a:lnTo>
                <a:lnTo>
                  <a:pt x="13" y="67"/>
                </a:lnTo>
                <a:lnTo>
                  <a:pt x="13" y="57"/>
                </a:lnTo>
                <a:lnTo>
                  <a:pt x="13" y="43"/>
                </a:lnTo>
                <a:lnTo>
                  <a:pt x="17" y="33"/>
                </a:lnTo>
                <a:lnTo>
                  <a:pt x="17" y="24"/>
                </a:lnTo>
                <a:lnTo>
                  <a:pt x="13" y="14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34" name="Oval 332"/>
          <p:cNvSpPr>
            <a:spLocks noChangeArrowheads="1"/>
          </p:cNvSpPr>
          <p:nvPr/>
        </p:nvSpPr>
        <p:spPr bwMode="auto">
          <a:xfrm>
            <a:off x="4356100" y="4914900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335" name="Freeform 333"/>
          <p:cNvSpPr>
            <a:spLocks/>
          </p:cNvSpPr>
          <p:nvPr/>
        </p:nvSpPr>
        <p:spPr bwMode="auto">
          <a:xfrm>
            <a:off x="4364038" y="4524375"/>
            <a:ext cx="15875" cy="403225"/>
          </a:xfrm>
          <a:custGeom>
            <a:avLst/>
            <a:gdLst>
              <a:gd name="T0" fmla="*/ 2147483647 w 8"/>
              <a:gd name="T1" fmla="*/ 2147483647 h 158"/>
              <a:gd name="T2" fmla="*/ 0 w 8"/>
              <a:gd name="T3" fmla="*/ 2147483647 h 158"/>
              <a:gd name="T4" fmla="*/ 2147483647 w 8"/>
              <a:gd name="T5" fmla="*/ 2147483647 h 158"/>
              <a:gd name="T6" fmla="*/ 2147483647 w 8"/>
              <a:gd name="T7" fmla="*/ 2147483647 h 158"/>
              <a:gd name="T8" fmla="*/ 2147483647 w 8"/>
              <a:gd name="T9" fmla="*/ 2147483647 h 158"/>
              <a:gd name="T10" fmla="*/ 0 w 8"/>
              <a:gd name="T11" fmla="*/ 2147483647 h 158"/>
              <a:gd name="T12" fmla="*/ 2147483647 w 8"/>
              <a:gd name="T13" fmla="*/ 2147483647 h 158"/>
              <a:gd name="T14" fmla="*/ 2147483647 w 8"/>
              <a:gd name="T15" fmla="*/ 2147483647 h 158"/>
              <a:gd name="T16" fmla="*/ 2147483647 w 8"/>
              <a:gd name="T17" fmla="*/ 2147483647 h 158"/>
              <a:gd name="T18" fmla="*/ 2147483647 w 8"/>
              <a:gd name="T19" fmla="*/ 2147483647 h 158"/>
              <a:gd name="T20" fmla="*/ 2147483647 w 8"/>
              <a:gd name="T21" fmla="*/ 2147483647 h 158"/>
              <a:gd name="T22" fmla="*/ 2147483647 w 8"/>
              <a:gd name="T23" fmla="*/ 2147483647 h 158"/>
              <a:gd name="T24" fmla="*/ 2147483647 w 8"/>
              <a:gd name="T25" fmla="*/ 2147483647 h 158"/>
              <a:gd name="T26" fmla="*/ 2147483647 w 8"/>
              <a:gd name="T27" fmla="*/ 2147483647 h 158"/>
              <a:gd name="T28" fmla="*/ 2147483647 w 8"/>
              <a:gd name="T29" fmla="*/ 2147483647 h 158"/>
              <a:gd name="T30" fmla="*/ 0 w 8"/>
              <a:gd name="T31" fmla="*/ 2147483647 h 158"/>
              <a:gd name="T32" fmla="*/ 2147483647 w 8"/>
              <a:gd name="T33" fmla="*/ 0 h 15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8"/>
              <a:gd name="T53" fmla="*/ 8 w 8"/>
              <a:gd name="T54" fmla="*/ 158 h 15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8">
                <a:moveTo>
                  <a:pt x="4" y="158"/>
                </a:moveTo>
                <a:lnTo>
                  <a:pt x="0" y="143"/>
                </a:lnTo>
                <a:lnTo>
                  <a:pt x="4" y="129"/>
                </a:lnTo>
                <a:lnTo>
                  <a:pt x="8" y="119"/>
                </a:lnTo>
                <a:lnTo>
                  <a:pt x="4" y="110"/>
                </a:lnTo>
                <a:lnTo>
                  <a:pt x="0" y="100"/>
                </a:lnTo>
                <a:lnTo>
                  <a:pt x="4" y="91"/>
                </a:lnTo>
                <a:lnTo>
                  <a:pt x="8" y="81"/>
                </a:lnTo>
                <a:lnTo>
                  <a:pt x="8" y="67"/>
                </a:lnTo>
                <a:lnTo>
                  <a:pt x="4" y="53"/>
                </a:lnTo>
                <a:lnTo>
                  <a:pt x="4" y="43"/>
                </a:lnTo>
                <a:lnTo>
                  <a:pt x="8" y="34"/>
                </a:lnTo>
                <a:lnTo>
                  <a:pt x="8" y="24"/>
                </a:lnTo>
                <a:lnTo>
                  <a:pt x="8" y="15"/>
                </a:lnTo>
                <a:lnTo>
                  <a:pt x="8" y="5"/>
                </a:lnTo>
                <a:lnTo>
                  <a:pt x="0" y="5"/>
                </a:lnTo>
                <a:lnTo>
                  <a:pt x="8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36" name="Freeform 334"/>
          <p:cNvSpPr>
            <a:spLocks/>
          </p:cNvSpPr>
          <p:nvPr/>
        </p:nvSpPr>
        <p:spPr bwMode="auto">
          <a:xfrm>
            <a:off x="4424363" y="4487863"/>
            <a:ext cx="34925" cy="427037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3"/>
                </a:lnTo>
                <a:lnTo>
                  <a:pt x="8" y="129"/>
                </a:lnTo>
                <a:lnTo>
                  <a:pt x="13" y="119"/>
                </a:lnTo>
                <a:lnTo>
                  <a:pt x="8" y="105"/>
                </a:lnTo>
                <a:lnTo>
                  <a:pt x="8" y="95"/>
                </a:lnTo>
                <a:lnTo>
                  <a:pt x="13" y="86"/>
                </a:lnTo>
                <a:lnTo>
                  <a:pt x="13" y="76"/>
                </a:lnTo>
                <a:lnTo>
                  <a:pt x="13" y="67"/>
                </a:lnTo>
                <a:lnTo>
                  <a:pt x="13" y="57"/>
                </a:lnTo>
                <a:lnTo>
                  <a:pt x="13" y="43"/>
                </a:lnTo>
                <a:lnTo>
                  <a:pt x="17" y="33"/>
                </a:lnTo>
                <a:lnTo>
                  <a:pt x="17" y="24"/>
                </a:lnTo>
                <a:lnTo>
                  <a:pt x="13" y="14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37" name="AutoShape 335"/>
          <p:cNvSpPr>
            <a:spLocks noChangeArrowheads="1"/>
          </p:cNvSpPr>
          <p:nvPr/>
        </p:nvSpPr>
        <p:spPr bwMode="auto">
          <a:xfrm>
            <a:off x="3370263" y="4076700"/>
            <a:ext cx="290512" cy="1039813"/>
          </a:xfrm>
          <a:prstGeom prst="roundRect">
            <a:avLst>
              <a:gd name="adj" fmla="val 12560"/>
            </a:avLst>
          </a:prstGeom>
          <a:solidFill>
            <a:schemeClr val="accent2"/>
          </a:solidFill>
          <a:ln w="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338" name="Oval 336"/>
          <p:cNvSpPr>
            <a:spLocks noChangeArrowheads="1"/>
          </p:cNvSpPr>
          <p:nvPr/>
        </p:nvSpPr>
        <p:spPr bwMode="auto">
          <a:xfrm>
            <a:off x="3317875" y="5011738"/>
            <a:ext cx="376238" cy="433387"/>
          </a:xfrm>
          <a:prstGeom prst="ellipse">
            <a:avLst/>
          </a:prstGeom>
          <a:solidFill>
            <a:schemeClr val="accent2"/>
          </a:solidFill>
          <a:ln w="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339" name="Freeform 338"/>
          <p:cNvSpPr>
            <a:spLocks/>
          </p:cNvSpPr>
          <p:nvPr/>
        </p:nvSpPr>
        <p:spPr bwMode="auto">
          <a:xfrm>
            <a:off x="2967038" y="5157788"/>
            <a:ext cx="377825" cy="679450"/>
          </a:xfrm>
          <a:custGeom>
            <a:avLst/>
            <a:gdLst>
              <a:gd name="T0" fmla="*/ 2147483647 w 188"/>
              <a:gd name="T1" fmla="*/ 2147483647 h 267"/>
              <a:gd name="T2" fmla="*/ 2147483647 w 188"/>
              <a:gd name="T3" fmla="*/ 2147483647 h 267"/>
              <a:gd name="T4" fmla="*/ 2147483647 w 188"/>
              <a:gd name="T5" fmla="*/ 2147483647 h 267"/>
              <a:gd name="T6" fmla="*/ 2147483647 w 188"/>
              <a:gd name="T7" fmla="*/ 2147483647 h 267"/>
              <a:gd name="T8" fmla="*/ 2147483647 w 188"/>
              <a:gd name="T9" fmla="*/ 2147483647 h 267"/>
              <a:gd name="T10" fmla="*/ 2147483647 w 188"/>
              <a:gd name="T11" fmla="*/ 2147483647 h 267"/>
              <a:gd name="T12" fmla="*/ 2147483647 w 188"/>
              <a:gd name="T13" fmla="*/ 2147483647 h 267"/>
              <a:gd name="T14" fmla="*/ 2147483647 w 188"/>
              <a:gd name="T15" fmla="*/ 2147483647 h 267"/>
              <a:gd name="T16" fmla="*/ 2147483647 w 188"/>
              <a:gd name="T17" fmla="*/ 2147483647 h 267"/>
              <a:gd name="T18" fmla="*/ 2147483647 w 188"/>
              <a:gd name="T19" fmla="*/ 2147483647 h 267"/>
              <a:gd name="T20" fmla="*/ 2147483647 w 188"/>
              <a:gd name="T21" fmla="*/ 2147483647 h 267"/>
              <a:gd name="T22" fmla="*/ 2147483647 w 188"/>
              <a:gd name="T23" fmla="*/ 2147483647 h 267"/>
              <a:gd name="T24" fmla="*/ 2147483647 w 188"/>
              <a:gd name="T25" fmla="*/ 2147483647 h 267"/>
              <a:gd name="T26" fmla="*/ 2147483647 w 188"/>
              <a:gd name="T27" fmla="*/ 2147483647 h 267"/>
              <a:gd name="T28" fmla="*/ 2147483647 w 188"/>
              <a:gd name="T29" fmla="*/ 2147483647 h 267"/>
              <a:gd name="T30" fmla="*/ 2147483647 w 188"/>
              <a:gd name="T31" fmla="*/ 2147483647 h 267"/>
              <a:gd name="T32" fmla="*/ 2147483647 w 188"/>
              <a:gd name="T33" fmla="*/ 2147483647 h 267"/>
              <a:gd name="T34" fmla="*/ 2147483647 w 188"/>
              <a:gd name="T35" fmla="*/ 2147483647 h 267"/>
              <a:gd name="T36" fmla="*/ 2147483647 w 188"/>
              <a:gd name="T37" fmla="*/ 2147483647 h 267"/>
              <a:gd name="T38" fmla="*/ 0 w 188"/>
              <a:gd name="T39" fmla="*/ 2147483647 h 267"/>
              <a:gd name="T40" fmla="*/ 0 w 188"/>
              <a:gd name="T41" fmla="*/ 2147483647 h 267"/>
              <a:gd name="T42" fmla="*/ 2147483647 w 188"/>
              <a:gd name="T43" fmla="*/ 2147483647 h 267"/>
              <a:gd name="T44" fmla="*/ 2147483647 w 188"/>
              <a:gd name="T45" fmla="*/ 2147483647 h 267"/>
              <a:gd name="T46" fmla="*/ 2147483647 w 188"/>
              <a:gd name="T47" fmla="*/ 2147483647 h 267"/>
              <a:gd name="T48" fmla="*/ 2147483647 w 188"/>
              <a:gd name="T49" fmla="*/ 2147483647 h 267"/>
              <a:gd name="T50" fmla="*/ 2147483647 w 188"/>
              <a:gd name="T51" fmla="*/ 2147483647 h 267"/>
              <a:gd name="T52" fmla="*/ 2147483647 w 188"/>
              <a:gd name="T53" fmla="*/ 2147483647 h 267"/>
              <a:gd name="T54" fmla="*/ 2147483647 w 188"/>
              <a:gd name="T55" fmla="*/ 2147483647 h 267"/>
              <a:gd name="T56" fmla="*/ 2147483647 w 188"/>
              <a:gd name="T57" fmla="*/ 2147483647 h 267"/>
              <a:gd name="T58" fmla="*/ 2147483647 w 188"/>
              <a:gd name="T59" fmla="*/ 2147483647 h 267"/>
              <a:gd name="T60" fmla="*/ 2147483647 w 188"/>
              <a:gd name="T61" fmla="*/ 2147483647 h 267"/>
              <a:gd name="T62" fmla="*/ 2147483647 w 188"/>
              <a:gd name="T63" fmla="*/ 0 h 267"/>
              <a:gd name="T64" fmla="*/ 2147483647 w 188"/>
              <a:gd name="T65" fmla="*/ 2147483647 h 267"/>
              <a:gd name="T66" fmla="*/ 2147483647 w 188"/>
              <a:gd name="T67" fmla="*/ 2147483647 h 267"/>
              <a:gd name="T68" fmla="*/ 2147483647 w 188"/>
              <a:gd name="T69" fmla="*/ 2147483647 h 267"/>
              <a:gd name="T70" fmla="*/ 2147483647 w 188"/>
              <a:gd name="T71" fmla="*/ 2147483647 h 267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188"/>
              <a:gd name="T109" fmla="*/ 0 h 267"/>
              <a:gd name="T110" fmla="*/ 188 w 188"/>
              <a:gd name="T111" fmla="*/ 267 h 267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188" h="267">
                <a:moveTo>
                  <a:pt x="167" y="95"/>
                </a:moveTo>
                <a:lnTo>
                  <a:pt x="167" y="105"/>
                </a:lnTo>
                <a:lnTo>
                  <a:pt x="162" y="114"/>
                </a:lnTo>
                <a:lnTo>
                  <a:pt x="162" y="124"/>
                </a:lnTo>
                <a:lnTo>
                  <a:pt x="158" y="133"/>
                </a:lnTo>
                <a:lnTo>
                  <a:pt x="158" y="143"/>
                </a:lnTo>
                <a:lnTo>
                  <a:pt x="158" y="152"/>
                </a:lnTo>
                <a:lnTo>
                  <a:pt x="162" y="162"/>
                </a:lnTo>
                <a:lnTo>
                  <a:pt x="167" y="172"/>
                </a:lnTo>
                <a:lnTo>
                  <a:pt x="167" y="181"/>
                </a:lnTo>
                <a:lnTo>
                  <a:pt x="167" y="191"/>
                </a:lnTo>
                <a:lnTo>
                  <a:pt x="167" y="200"/>
                </a:lnTo>
                <a:lnTo>
                  <a:pt x="171" y="210"/>
                </a:lnTo>
                <a:lnTo>
                  <a:pt x="175" y="219"/>
                </a:lnTo>
                <a:lnTo>
                  <a:pt x="175" y="229"/>
                </a:lnTo>
                <a:lnTo>
                  <a:pt x="179" y="238"/>
                </a:lnTo>
                <a:lnTo>
                  <a:pt x="184" y="248"/>
                </a:lnTo>
                <a:lnTo>
                  <a:pt x="184" y="257"/>
                </a:lnTo>
                <a:lnTo>
                  <a:pt x="179" y="267"/>
                </a:lnTo>
                <a:lnTo>
                  <a:pt x="171" y="267"/>
                </a:lnTo>
                <a:lnTo>
                  <a:pt x="162" y="267"/>
                </a:lnTo>
                <a:lnTo>
                  <a:pt x="150" y="267"/>
                </a:lnTo>
                <a:lnTo>
                  <a:pt x="141" y="267"/>
                </a:lnTo>
                <a:lnTo>
                  <a:pt x="128" y="267"/>
                </a:lnTo>
                <a:lnTo>
                  <a:pt x="115" y="267"/>
                </a:lnTo>
                <a:lnTo>
                  <a:pt x="107" y="262"/>
                </a:lnTo>
                <a:lnTo>
                  <a:pt x="94" y="257"/>
                </a:lnTo>
                <a:lnTo>
                  <a:pt x="81" y="257"/>
                </a:lnTo>
                <a:lnTo>
                  <a:pt x="73" y="257"/>
                </a:lnTo>
                <a:lnTo>
                  <a:pt x="64" y="252"/>
                </a:lnTo>
                <a:lnTo>
                  <a:pt x="56" y="252"/>
                </a:lnTo>
                <a:lnTo>
                  <a:pt x="47" y="248"/>
                </a:lnTo>
                <a:lnTo>
                  <a:pt x="39" y="243"/>
                </a:lnTo>
                <a:lnTo>
                  <a:pt x="30" y="238"/>
                </a:lnTo>
                <a:lnTo>
                  <a:pt x="26" y="229"/>
                </a:lnTo>
                <a:lnTo>
                  <a:pt x="17" y="214"/>
                </a:lnTo>
                <a:lnTo>
                  <a:pt x="9" y="210"/>
                </a:lnTo>
                <a:lnTo>
                  <a:pt x="5" y="200"/>
                </a:lnTo>
                <a:lnTo>
                  <a:pt x="5" y="191"/>
                </a:lnTo>
                <a:lnTo>
                  <a:pt x="0" y="181"/>
                </a:lnTo>
                <a:lnTo>
                  <a:pt x="0" y="172"/>
                </a:lnTo>
                <a:lnTo>
                  <a:pt x="0" y="157"/>
                </a:lnTo>
                <a:lnTo>
                  <a:pt x="5" y="148"/>
                </a:lnTo>
                <a:lnTo>
                  <a:pt x="5" y="138"/>
                </a:lnTo>
                <a:lnTo>
                  <a:pt x="13" y="129"/>
                </a:lnTo>
                <a:lnTo>
                  <a:pt x="22" y="124"/>
                </a:lnTo>
                <a:lnTo>
                  <a:pt x="26" y="114"/>
                </a:lnTo>
                <a:lnTo>
                  <a:pt x="35" y="114"/>
                </a:lnTo>
                <a:lnTo>
                  <a:pt x="43" y="110"/>
                </a:lnTo>
                <a:lnTo>
                  <a:pt x="52" y="100"/>
                </a:lnTo>
                <a:lnTo>
                  <a:pt x="64" y="95"/>
                </a:lnTo>
                <a:lnTo>
                  <a:pt x="73" y="86"/>
                </a:lnTo>
                <a:lnTo>
                  <a:pt x="73" y="76"/>
                </a:lnTo>
                <a:lnTo>
                  <a:pt x="73" y="67"/>
                </a:lnTo>
                <a:lnTo>
                  <a:pt x="81" y="57"/>
                </a:lnTo>
                <a:lnTo>
                  <a:pt x="90" y="43"/>
                </a:lnTo>
                <a:lnTo>
                  <a:pt x="94" y="33"/>
                </a:lnTo>
                <a:lnTo>
                  <a:pt x="107" y="24"/>
                </a:lnTo>
                <a:lnTo>
                  <a:pt x="120" y="19"/>
                </a:lnTo>
                <a:lnTo>
                  <a:pt x="128" y="14"/>
                </a:lnTo>
                <a:lnTo>
                  <a:pt x="137" y="14"/>
                </a:lnTo>
                <a:lnTo>
                  <a:pt x="145" y="14"/>
                </a:lnTo>
                <a:lnTo>
                  <a:pt x="154" y="19"/>
                </a:lnTo>
                <a:lnTo>
                  <a:pt x="158" y="0"/>
                </a:lnTo>
                <a:lnTo>
                  <a:pt x="171" y="14"/>
                </a:lnTo>
                <a:lnTo>
                  <a:pt x="175" y="29"/>
                </a:lnTo>
                <a:lnTo>
                  <a:pt x="188" y="24"/>
                </a:lnTo>
                <a:lnTo>
                  <a:pt x="184" y="48"/>
                </a:lnTo>
                <a:lnTo>
                  <a:pt x="188" y="62"/>
                </a:lnTo>
                <a:lnTo>
                  <a:pt x="175" y="86"/>
                </a:lnTo>
                <a:lnTo>
                  <a:pt x="175" y="95"/>
                </a:lnTo>
                <a:lnTo>
                  <a:pt x="167" y="95"/>
                </a:lnTo>
                <a:close/>
              </a:path>
            </a:pathLst>
          </a:custGeom>
          <a:solidFill>
            <a:srgbClr val="00808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340" name="Rectangle 339"/>
          <p:cNvSpPr>
            <a:spLocks noChangeArrowheads="1"/>
          </p:cNvSpPr>
          <p:nvPr/>
        </p:nvSpPr>
        <p:spPr bwMode="auto">
          <a:xfrm>
            <a:off x="3074988" y="5470525"/>
            <a:ext cx="984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it-IT" sz="1400" b="1">
                <a:solidFill>
                  <a:srgbClr val="FFFFFF"/>
                </a:solidFill>
                <a:latin typeface="Symbol" pitchFamily="18" charset="2"/>
              </a:rPr>
              <a:t>b</a:t>
            </a:r>
            <a:endParaRPr lang="it-IT" sz="1400"/>
          </a:p>
        </p:txBody>
      </p:sp>
      <p:sp>
        <p:nvSpPr>
          <p:cNvPr id="6341" name="Oval 344"/>
          <p:cNvSpPr>
            <a:spLocks noChangeArrowheads="1"/>
          </p:cNvSpPr>
          <p:nvPr/>
        </p:nvSpPr>
        <p:spPr bwMode="auto">
          <a:xfrm>
            <a:off x="6745288" y="4164013"/>
            <a:ext cx="93662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342" name="Freeform 345"/>
          <p:cNvSpPr>
            <a:spLocks/>
          </p:cNvSpPr>
          <p:nvPr/>
        </p:nvSpPr>
        <p:spPr bwMode="auto">
          <a:xfrm>
            <a:off x="6754813" y="4270375"/>
            <a:ext cx="15875" cy="403225"/>
          </a:xfrm>
          <a:custGeom>
            <a:avLst/>
            <a:gdLst>
              <a:gd name="T0" fmla="*/ 2147483647 w 8"/>
              <a:gd name="T1" fmla="*/ 0 h 158"/>
              <a:gd name="T2" fmla="*/ 0 w 8"/>
              <a:gd name="T3" fmla="*/ 2147483647 h 158"/>
              <a:gd name="T4" fmla="*/ 2147483647 w 8"/>
              <a:gd name="T5" fmla="*/ 2147483647 h 158"/>
              <a:gd name="T6" fmla="*/ 2147483647 w 8"/>
              <a:gd name="T7" fmla="*/ 2147483647 h 158"/>
              <a:gd name="T8" fmla="*/ 2147483647 w 8"/>
              <a:gd name="T9" fmla="*/ 2147483647 h 158"/>
              <a:gd name="T10" fmla="*/ 0 w 8"/>
              <a:gd name="T11" fmla="*/ 2147483647 h 158"/>
              <a:gd name="T12" fmla="*/ 2147483647 w 8"/>
              <a:gd name="T13" fmla="*/ 2147483647 h 158"/>
              <a:gd name="T14" fmla="*/ 2147483647 w 8"/>
              <a:gd name="T15" fmla="*/ 2147483647 h 158"/>
              <a:gd name="T16" fmla="*/ 2147483647 w 8"/>
              <a:gd name="T17" fmla="*/ 2147483647 h 158"/>
              <a:gd name="T18" fmla="*/ 2147483647 w 8"/>
              <a:gd name="T19" fmla="*/ 2147483647 h 158"/>
              <a:gd name="T20" fmla="*/ 2147483647 w 8"/>
              <a:gd name="T21" fmla="*/ 2147483647 h 158"/>
              <a:gd name="T22" fmla="*/ 2147483647 w 8"/>
              <a:gd name="T23" fmla="*/ 2147483647 h 158"/>
              <a:gd name="T24" fmla="*/ 2147483647 w 8"/>
              <a:gd name="T25" fmla="*/ 2147483647 h 158"/>
              <a:gd name="T26" fmla="*/ 2147483647 w 8"/>
              <a:gd name="T27" fmla="*/ 2147483647 h 158"/>
              <a:gd name="T28" fmla="*/ 2147483647 w 8"/>
              <a:gd name="T29" fmla="*/ 2147483647 h 158"/>
              <a:gd name="T30" fmla="*/ 0 w 8"/>
              <a:gd name="T31" fmla="*/ 2147483647 h 158"/>
              <a:gd name="T32" fmla="*/ 2147483647 w 8"/>
              <a:gd name="T33" fmla="*/ 2147483647 h 15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8"/>
              <a:gd name="T53" fmla="*/ 8 w 8"/>
              <a:gd name="T54" fmla="*/ 158 h 15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8">
                <a:moveTo>
                  <a:pt x="4" y="0"/>
                </a:moveTo>
                <a:lnTo>
                  <a:pt x="0" y="15"/>
                </a:lnTo>
                <a:lnTo>
                  <a:pt x="4" y="29"/>
                </a:lnTo>
                <a:lnTo>
                  <a:pt x="8" y="38"/>
                </a:lnTo>
                <a:lnTo>
                  <a:pt x="4" y="48"/>
                </a:lnTo>
                <a:lnTo>
                  <a:pt x="0" y="58"/>
                </a:lnTo>
                <a:lnTo>
                  <a:pt x="4" y="67"/>
                </a:lnTo>
                <a:lnTo>
                  <a:pt x="8" y="77"/>
                </a:lnTo>
                <a:lnTo>
                  <a:pt x="8" y="91"/>
                </a:lnTo>
                <a:lnTo>
                  <a:pt x="4" y="105"/>
                </a:lnTo>
                <a:lnTo>
                  <a:pt x="4" y="115"/>
                </a:lnTo>
                <a:lnTo>
                  <a:pt x="8" y="124"/>
                </a:lnTo>
                <a:lnTo>
                  <a:pt x="8" y="134"/>
                </a:lnTo>
                <a:lnTo>
                  <a:pt x="8" y="143"/>
                </a:lnTo>
                <a:lnTo>
                  <a:pt x="8" y="153"/>
                </a:lnTo>
                <a:lnTo>
                  <a:pt x="0" y="153"/>
                </a:lnTo>
                <a:lnTo>
                  <a:pt x="8" y="158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43" name="Freeform 346"/>
          <p:cNvSpPr>
            <a:spLocks/>
          </p:cNvSpPr>
          <p:nvPr/>
        </p:nvSpPr>
        <p:spPr bwMode="auto">
          <a:xfrm>
            <a:off x="6813550" y="4283075"/>
            <a:ext cx="33338" cy="425450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9" y="38"/>
                </a:lnTo>
                <a:lnTo>
                  <a:pt x="13" y="48"/>
                </a:lnTo>
                <a:lnTo>
                  <a:pt x="9" y="62"/>
                </a:lnTo>
                <a:lnTo>
                  <a:pt x="9" y="72"/>
                </a:lnTo>
                <a:lnTo>
                  <a:pt x="13" y="81"/>
                </a:lnTo>
                <a:lnTo>
                  <a:pt x="13" y="91"/>
                </a:lnTo>
                <a:lnTo>
                  <a:pt x="13" y="100"/>
                </a:lnTo>
                <a:lnTo>
                  <a:pt x="13" y="110"/>
                </a:lnTo>
                <a:lnTo>
                  <a:pt x="13" y="124"/>
                </a:lnTo>
                <a:lnTo>
                  <a:pt x="17" y="133"/>
                </a:lnTo>
                <a:lnTo>
                  <a:pt x="17" y="143"/>
                </a:lnTo>
                <a:lnTo>
                  <a:pt x="13" y="153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44" name="Oval 347"/>
          <p:cNvSpPr>
            <a:spLocks noChangeArrowheads="1"/>
          </p:cNvSpPr>
          <p:nvPr/>
        </p:nvSpPr>
        <p:spPr bwMode="auto">
          <a:xfrm>
            <a:off x="6634163" y="4164013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345" name="Freeform 348"/>
          <p:cNvSpPr>
            <a:spLocks/>
          </p:cNvSpPr>
          <p:nvPr/>
        </p:nvSpPr>
        <p:spPr bwMode="auto">
          <a:xfrm>
            <a:off x="6642100" y="4270375"/>
            <a:ext cx="19050" cy="403225"/>
          </a:xfrm>
          <a:custGeom>
            <a:avLst/>
            <a:gdLst>
              <a:gd name="T0" fmla="*/ 2147483647 w 9"/>
              <a:gd name="T1" fmla="*/ 0 h 158"/>
              <a:gd name="T2" fmla="*/ 0 w 9"/>
              <a:gd name="T3" fmla="*/ 2147483647 h 158"/>
              <a:gd name="T4" fmla="*/ 2147483647 w 9"/>
              <a:gd name="T5" fmla="*/ 2147483647 h 158"/>
              <a:gd name="T6" fmla="*/ 2147483647 w 9"/>
              <a:gd name="T7" fmla="*/ 2147483647 h 158"/>
              <a:gd name="T8" fmla="*/ 2147483647 w 9"/>
              <a:gd name="T9" fmla="*/ 2147483647 h 158"/>
              <a:gd name="T10" fmla="*/ 0 w 9"/>
              <a:gd name="T11" fmla="*/ 2147483647 h 158"/>
              <a:gd name="T12" fmla="*/ 2147483647 w 9"/>
              <a:gd name="T13" fmla="*/ 2147483647 h 158"/>
              <a:gd name="T14" fmla="*/ 2147483647 w 9"/>
              <a:gd name="T15" fmla="*/ 2147483647 h 158"/>
              <a:gd name="T16" fmla="*/ 2147483647 w 9"/>
              <a:gd name="T17" fmla="*/ 2147483647 h 158"/>
              <a:gd name="T18" fmla="*/ 2147483647 w 9"/>
              <a:gd name="T19" fmla="*/ 2147483647 h 158"/>
              <a:gd name="T20" fmla="*/ 2147483647 w 9"/>
              <a:gd name="T21" fmla="*/ 2147483647 h 158"/>
              <a:gd name="T22" fmla="*/ 2147483647 w 9"/>
              <a:gd name="T23" fmla="*/ 2147483647 h 158"/>
              <a:gd name="T24" fmla="*/ 2147483647 w 9"/>
              <a:gd name="T25" fmla="*/ 2147483647 h 158"/>
              <a:gd name="T26" fmla="*/ 2147483647 w 9"/>
              <a:gd name="T27" fmla="*/ 2147483647 h 158"/>
              <a:gd name="T28" fmla="*/ 2147483647 w 9"/>
              <a:gd name="T29" fmla="*/ 2147483647 h 158"/>
              <a:gd name="T30" fmla="*/ 0 w 9"/>
              <a:gd name="T31" fmla="*/ 2147483647 h 158"/>
              <a:gd name="T32" fmla="*/ 2147483647 w 9"/>
              <a:gd name="T33" fmla="*/ 2147483647 h 15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8"/>
              <a:gd name="T53" fmla="*/ 9 w 9"/>
              <a:gd name="T54" fmla="*/ 158 h 15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8">
                <a:moveTo>
                  <a:pt x="4" y="0"/>
                </a:moveTo>
                <a:lnTo>
                  <a:pt x="0" y="15"/>
                </a:lnTo>
                <a:lnTo>
                  <a:pt x="4" y="29"/>
                </a:lnTo>
                <a:lnTo>
                  <a:pt x="9" y="38"/>
                </a:lnTo>
                <a:lnTo>
                  <a:pt x="4" y="48"/>
                </a:lnTo>
                <a:lnTo>
                  <a:pt x="0" y="58"/>
                </a:lnTo>
                <a:lnTo>
                  <a:pt x="4" y="67"/>
                </a:lnTo>
                <a:lnTo>
                  <a:pt x="9" y="77"/>
                </a:lnTo>
                <a:lnTo>
                  <a:pt x="9" y="91"/>
                </a:lnTo>
                <a:lnTo>
                  <a:pt x="4" y="105"/>
                </a:lnTo>
                <a:lnTo>
                  <a:pt x="4" y="115"/>
                </a:lnTo>
                <a:lnTo>
                  <a:pt x="9" y="124"/>
                </a:lnTo>
                <a:lnTo>
                  <a:pt x="9" y="134"/>
                </a:lnTo>
                <a:lnTo>
                  <a:pt x="9" y="143"/>
                </a:lnTo>
                <a:lnTo>
                  <a:pt x="9" y="153"/>
                </a:lnTo>
                <a:lnTo>
                  <a:pt x="0" y="153"/>
                </a:lnTo>
                <a:lnTo>
                  <a:pt x="9" y="158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46" name="Freeform 349"/>
          <p:cNvSpPr>
            <a:spLocks/>
          </p:cNvSpPr>
          <p:nvPr/>
        </p:nvSpPr>
        <p:spPr bwMode="auto">
          <a:xfrm>
            <a:off x="6702425" y="4283075"/>
            <a:ext cx="34925" cy="425450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9" y="38"/>
                </a:lnTo>
                <a:lnTo>
                  <a:pt x="13" y="48"/>
                </a:lnTo>
                <a:lnTo>
                  <a:pt x="9" y="62"/>
                </a:lnTo>
                <a:lnTo>
                  <a:pt x="9" y="72"/>
                </a:lnTo>
                <a:lnTo>
                  <a:pt x="13" y="81"/>
                </a:lnTo>
                <a:lnTo>
                  <a:pt x="13" y="91"/>
                </a:lnTo>
                <a:lnTo>
                  <a:pt x="13" y="100"/>
                </a:lnTo>
                <a:lnTo>
                  <a:pt x="13" y="110"/>
                </a:lnTo>
                <a:lnTo>
                  <a:pt x="13" y="124"/>
                </a:lnTo>
                <a:lnTo>
                  <a:pt x="17" y="133"/>
                </a:lnTo>
                <a:lnTo>
                  <a:pt x="17" y="143"/>
                </a:lnTo>
                <a:lnTo>
                  <a:pt x="13" y="153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47" name="Oval 350"/>
          <p:cNvSpPr>
            <a:spLocks noChangeArrowheads="1"/>
          </p:cNvSpPr>
          <p:nvPr/>
        </p:nvSpPr>
        <p:spPr bwMode="auto">
          <a:xfrm>
            <a:off x="6513513" y="4173538"/>
            <a:ext cx="92075" cy="11588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348" name="Freeform 351"/>
          <p:cNvSpPr>
            <a:spLocks/>
          </p:cNvSpPr>
          <p:nvPr/>
        </p:nvSpPr>
        <p:spPr bwMode="auto">
          <a:xfrm>
            <a:off x="6524625" y="4283075"/>
            <a:ext cx="15875" cy="400050"/>
          </a:xfrm>
          <a:custGeom>
            <a:avLst/>
            <a:gdLst>
              <a:gd name="T0" fmla="*/ 2147483647 w 8"/>
              <a:gd name="T1" fmla="*/ 0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0"/>
                </a:moveTo>
                <a:lnTo>
                  <a:pt x="0" y="14"/>
                </a:lnTo>
                <a:lnTo>
                  <a:pt x="4" y="29"/>
                </a:lnTo>
                <a:lnTo>
                  <a:pt x="8" y="38"/>
                </a:lnTo>
                <a:lnTo>
                  <a:pt x="4" y="48"/>
                </a:lnTo>
                <a:lnTo>
                  <a:pt x="0" y="57"/>
                </a:lnTo>
                <a:lnTo>
                  <a:pt x="4" y="67"/>
                </a:lnTo>
                <a:lnTo>
                  <a:pt x="8" y="76"/>
                </a:lnTo>
                <a:lnTo>
                  <a:pt x="8" y="91"/>
                </a:lnTo>
                <a:lnTo>
                  <a:pt x="4" y="105"/>
                </a:lnTo>
                <a:lnTo>
                  <a:pt x="4" y="114"/>
                </a:lnTo>
                <a:lnTo>
                  <a:pt x="8" y="124"/>
                </a:lnTo>
                <a:lnTo>
                  <a:pt x="8" y="133"/>
                </a:lnTo>
                <a:lnTo>
                  <a:pt x="8" y="143"/>
                </a:lnTo>
                <a:lnTo>
                  <a:pt x="8" y="153"/>
                </a:lnTo>
                <a:lnTo>
                  <a:pt x="0" y="153"/>
                </a:lnTo>
                <a:lnTo>
                  <a:pt x="8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49" name="Freeform 352"/>
          <p:cNvSpPr>
            <a:spLocks/>
          </p:cNvSpPr>
          <p:nvPr/>
        </p:nvSpPr>
        <p:spPr bwMode="auto">
          <a:xfrm>
            <a:off x="6581775" y="4294188"/>
            <a:ext cx="34925" cy="427037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9" y="38"/>
                </a:lnTo>
                <a:lnTo>
                  <a:pt x="13" y="48"/>
                </a:lnTo>
                <a:lnTo>
                  <a:pt x="9" y="62"/>
                </a:lnTo>
                <a:lnTo>
                  <a:pt x="9" y="71"/>
                </a:lnTo>
                <a:lnTo>
                  <a:pt x="13" y="81"/>
                </a:lnTo>
                <a:lnTo>
                  <a:pt x="13" y="90"/>
                </a:lnTo>
                <a:lnTo>
                  <a:pt x="13" y="100"/>
                </a:lnTo>
                <a:lnTo>
                  <a:pt x="13" y="109"/>
                </a:lnTo>
                <a:lnTo>
                  <a:pt x="13" y="124"/>
                </a:lnTo>
                <a:lnTo>
                  <a:pt x="17" y="133"/>
                </a:lnTo>
                <a:lnTo>
                  <a:pt x="17" y="143"/>
                </a:lnTo>
                <a:lnTo>
                  <a:pt x="13" y="152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50" name="Oval 353"/>
          <p:cNvSpPr>
            <a:spLocks noChangeArrowheads="1"/>
          </p:cNvSpPr>
          <p:nvPr/>
        </p:nvSpPr>
        <p:spPr bwMode="auto">
          <a:xfrm>
            <a:off x="6403975" y="4173538"/>
            <a:ext cx="92075" cy="11588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351" name="Freeform 354"/>
          <p:cNvSpPr>
            <a:spLocks/>
          </p:cNvSpPr>
          <p:nvPr/>
        </p:nvSpPr>
        <p:spPr bwMode="auto">
          <a:xfrm>
            <a:off x="6411913" y="4283075"/>
            <a:ext cx="17462" cy="400050"/>
          </a:xfrm>
          <a:custGeom>
            <a:avLst/>
            <a:gdLst>
              <a:gd name="T0" fmla="*/ 2147483647 w 9"/>
              <a:gd name="T1" fmla="*/ 0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4" y="0"/>
                </a:moveTo>
                <a:lnTo>
                  <a:pt x="0" y="14"/>
                </a:lnTo>
                <a:lnTo>
                  <a:pt x="4" y="29"/>
                </a:lnTo>
                <a:lnTo>
                  <a:pt x="9" y="38"/>
                </a:lnTo>
                <a:lnTo>
                  <a:pt x="4" y="48"/>
                </a:lnTo>
                <a:lnTo>
                  <a:pt x="0" y="57"/>
                </a:lnTo>
                <a:lnTo>
                  <a:pt x="4" y="67"/>
                </a:lnTo>
                <a:lnTo>
                  <a:pt x="9" y="76"/>
                </a:lnTo>
                <a:lnTo>
                  <a:pt x="9" y="91"/>
                </a:lnTo>
                <a:lnTo>
                  <a:pt x="4" y="105"/>
                </a:lnTo>
                <a:lnTo>
                  <a:pt x="4" y="114"/>
                </a:lnTo>
                <a:lnTo>
                  <a:pt x="9" y="124"/>
                </a:lnTo>
                <a:lnTo>
                  <a:pt x="9" y="133"/>
                </a:lnTo>
                <a:lnTo>
                  <a:pt x="9" y="143"/>
                </a:lnTo>
                <a:lnTo>
                  <a:pt x="9" y="153"/>
                </a:lnTo>
                <a:lnTo>
                  <a:pt x="0" y="153"/>
                </a:lnTo>
                <a:lnTo>
                  <a:pt x="9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52" name="Freeform 355"/>
          <p:cNvSpPr>
            <a:spLocks/>
          </p:cNvSpPr>
          <p:nvPr/>
        </p:nvSpPr>
        <p:spPr bwMode="auto">
          <a:xfrm>
            <a:off x="6472238" y="4294188"/>
            <a:ext cx="33337" cy="427037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9" y="38"/>
                </a:lnTo>
                <a:lnTo>
                  <a:pt x="13" y="48"/>
                </a:lnTo>
                <a:lnTo>
                  <a:pt x="9" y="62"/>
                </a:lnTo>
                <a:lnTo>
                  <a:pt x="9" y="71"/>
                </a:lnTo>
                <a:lnTo>
                  <a:pt x="13" y="81"/>
                </a:lnTo>
                <a:lnTo>
                  <a:pt x="13" y="90"/>
                </a:lnTo>
                <a:lnTo>
                  <a:pt x="13" y="100"/>
                </a:lnTo>
                <a:lnTo>
                  <a:pt x="13" y="109"/>
                </a:lnTo>
                <a:lnTo>
                  <a:pt x="13" y="124"/>
                </a:lnTo>
                <a:lnTo>
                  <a:pt x="17" y="133"/>
                </a:lnTo>
                <a:lnTo>
                  <a:pt x="17" y="143"/>
                </a:lnTo>
                <a:lnTo>
                  <a:pt x="13" y="152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53" name="Oval 356"/>
          <p:cNvSpPr>
            <a:spLocks noChangeArrowheads="1"/>
          </p:cNvSpPr>
          <p:nvPr/>
        </p:nvSpPr>
        <p:spPr bwMode="auto">
          <a:xfrm>
            <a:off x="6292850" y="4173538"/>
            <a:ext cx="92075" cy="11588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354" name="Freeform 357"/>
          <p:cNvSpPr>
            <a:spLocks/>
          </p:cNvSpPr>
          <p:nvPr/>
        </p:nvSpPr>
        <p:spPr bwMode="auto">
          <a:xfrm>
            <a:off x="6300788" y="4283075"/>
            <a:ext cx="15875" cy="400050"/>
          </a:xfrm>
          <a:custGeom>
            <a:avLst/>
            <a:gdLst>
              <a:gd name="T0" fmla="*/ 2147483647 w 8"/>
              <a:gd name="T1" fmla="*/ 0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0"/>
                </a:moveTo>
                <a:lnTo>
                  <a:pt x="0" y="14"/>
                </a:lnTo>
                <a:lnTo>
                  <a:pt x="4" y="29"/>
                </a:lnTo>
                <a:lnTo>
                  <a:pt x="8" y="38"/>
                </a:lnTo>
                <a:lnTo>
                  <a:pt x="4" y="48"/>
                </a:lnTo>
                <a:lnTo>
                  <a:pt x="0" y="57"/>
                </a:lnTo>
                <a:lnTo>
                  <a:pt x="4" y="67"/>
                </a:lnTo>
                <a:lnTo>
                  <a:pt x="8" y="76"/>
                </a:lnTo>
                <a:lnTo>
                  <a:pt x="8" y="91"/>
                </a:lnTo>
                <a:lnTo>
                  <a:pt x="4" y="105"/>
                </a:lnTo>
                <a:lnTo>
                  <a:pt x="4" y="114"/>
                </a:lnTo>
                <a:lnTo>
                  <a:pt x="8" y="124"/>
                </a:lnTo>
                <a:lnTo>
                  <a:pt x="8" y="133"/>
                </a:lnTo>
                <a:lnTo>
                  <a:pt x="8" y="143"/>
                </a:lnTo>
                <a:lnTo>
                  <a:pt x="8" y="153"/>
                </a:lnTo>
                <a:lnTo>
                  <a:pt x="0" y="153"/>
                </a:lnTo>
                <a:lnTo>
                  <a:pt x="8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55" name="Freeform 358"/>
          <p:cNvSpPr>
            <a:spLocks/>
          </p:cNvSpPr>
          <p:nvPr/>
        </p:nvSpPr>
        <p:spPr bwMode="auto">
          <a:xfrm>
            <a:off x="6361113" y="4294188"/>
            <a:ext cx="33337" cy="427037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8" y="38"/>
                </a:lnTo>
                <a:lnTo>
                  <a:pt x="12" y="48"/>
                </a:lnTo>
                <a:lnTo>
                  <a:pt x="8" y="62"/>
                </a:lnTo>
                <a:lnTo>
                  <a:pt x="8" y="71"/>
                </a:lnTo>
                <a:lnTo>
                  <a:pt x="12" y="81"/>
                </a:lnTo>
                <a:lnTo>
                  <a:pt x="12" y="90"/>
                </a:lnTo>
                <a:lnTo>
                  <a:pt x="12" y="100"/>
                </a:lnTo>
                <a:lnTo>
                  <a:pt x="12" y="109"/>
                </a:lnTo>
                <a:lnTo>
                  <a:pt x="12" y="124"/>
                </a:lnTo>
                <a:lnTo>
                  <a:pt x="17" y="133"/>
                </a:lnTo>
                <a:lnTo>
                  <a:pt x="17" y="143"/>
                </a:lnTo>
                <a:lnTo>
                  <a:pt x="12" y="152"/>
                </a:lnTo>
                <a:lnTo>
                  <a:pt x="12" y="162"/>
                </a:lnTo>
                <a:lnTo>
                  <a:pt x="12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56" name="Oval 359"/>
          <p:cNvSpPr>
            <a:spLocks noChangeArrowheads="1"/>
          </p:cNvSpPr>
          <p:nvPr/>
        </p:nvSpPr>
        <p:spPr bwMode="auto">
          <a:xfrm>
            <a:off x="6180138" y="4173538"/>
            <a:ext cx="92075" cy="11588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357" name="Freeform 360"/>
          <p:cNvSpPr>
            <a:spLocks/>
          </p:cNvSpPr>
          <p:nvPr/>
        </p:nvSpPr>
        <p:spPr bwMode="auto">
          <a:xfrm>
            <a:off x="6188075" y="4283075"/>
            <a:ext cx="17463" cy="400050"/>
          </a:xfrm>
          <a:custGeom>
            <a:avLst/>
            <a:gdLst>
              <a:gd name="T0" fmla="*/ 2147483647 w 9"/>
              <a:gd name="T1" fmla="*/ 0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5" y="0"/>
                </a:moveTo>
                <a:lnTo>
                  <a:pt x="0" y="14"/>
                </a:lnTo>
                <a:lnTo>
                  <a:pt x="5" y="29"/>
                </a:lnTo>
                <a:lnTo>
                  <a:pt x="9" y="38"/>
                </a:lnTo>
                <a:lnTo>
                  <a:pt x="5" y="48"/>
                </a:lnTo>
                <a:lnTo>
                  <a:pt x="0" y="57"/>
                </a:lnTo>
                <a:lnTo>
                  <a:pt x="5" y="67"/>
                </a:lnTo>
                <a:lnTo>
                  <a:pt x="9" y="76"/>
                </a:lnTo>
                <a:lnTo>
                  <a:pt x="9" y="91"/>
                </a:lnTo>
                <a:lnTo>
                  <a:pt x="5" y="105"/>
                </a:lnTo>
                <a:lnTo>
                  <a:pt x="5" y="114"/>
                </a:lnTo>
                <a:lnTo>
                  <a:pt x="9" y="124"/>
                </a:lnTo>
                <a:lnTo>
                  <a:pt x="9" y="133"/>
                </a:lnTo>
                <a:lnTo>
                  <a:pt x="9" y="143"/>
                </a:lnTo>
                <a:lnTo>
                  <a:pt x="9" y="153"/>
                </a:lnTo>
                <a:lnTo>
                  <a:pt x="0" y="153"/>
                </a:lnTo>
                <a:lnTo>
                  <a:pt x="9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58" name="Freeform 361"/>
          <p:cNvSpPr>
            <a:spLocks/>
          </p:cNvSpPr>
          <p:nvPr/>
        </p:nvSpPr>
        <p:spPr bwMode="auto">
          <a:xfrm>
            <a:off x="6248400" y="4294188"/>
            <a:ext cx="34925" cy="427037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9" y="38"/>
                </a:lnTo>
                <a:lnTo>
                  <a:pt x="13" y="48"/>
                </a:lnTo>
                <a:lnTo>
                  <a:pt x="9" y="62"/>
                </a:lnTo>
                <a:lnTo>
                  <a:pt x="9" y="71"/>
                </a:lnTo>
                <a:lnTo>
                  <a:pt x="13" y="81"/>
                </a:lnTo>
                <a:lnTo>
                  <a:pt x="13" y="90"/>
                </a:lnTo>
                <a:lnTo>
                  <a:pt x="13" y="100"/>
                </a:lnTo>
                <a:lnTo>
                  <a:pt x="13" y="109"/>
                </a:lnTo>
                <a:lnTo>
                  <a:pt x="13" y="124"/>
                </a:lnTo>
                <a:lnTo>
                  <a:pt x="17" y="133"/>
                </a:lnTo>
                <a:lnTo>
                  <a:pt x="17" y="143"/>
                </a:lnTo>
                <a:lnTo>
                  <a:pt x="13" y="152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59" name="Oval 362"/>
          <p:cNvSpPr>
            <a:spLocks noChangeArrowheads="1"/>
          </p:cNvSpPr>
          <p:nvPr/>
        </p:nvSpPr>
        <p:spPr bwMode="auto">
          <a:xfrm>
            <a:off x="6745288" y="4887913"/>
            <a:ext cx="93662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360" name="Freeform 363"/>
          <p:cNvSpPr>
            <a:spLocks/>
          </p:cNvSpPr>
          <p:nvPr/>
        </p:nvSpPr>
        <p:spPr bwMode="auto">
          <a:xfrm>
            <a:off x="6754813" y="4502150"/>
            <a:ext cx="15875" cy="400050"/>
          </a:xfrm>
          <a:custGeom>
            <a:avLst/>
            <a:gdLst>
              <a:gd name="T0" fmla="*/ 2147483647 w 8"/>
              <a:gd name="T1" fmla="*/ 2147483647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157"/>
                </a:moveTo>
                <a:lnTo>
                  <a:pt x="0" y="143"/>
                </a:lnTo>
                <a:lnTo>
                  <a:pt x="4" y="128"/>
                </a:lnTo>
                <a:lnTo>
                  <a:pt x="8" y="119"/>
                </a:lnTo>
                <a:lnTo>
                  <a:pt x="4" y="109"/>
                </a:lnTo>
                <a:lnTo>
                  <a:pt x="0" y="100"/>
                </a:lnTo>
                <a:lnTo>
                  <a:pt x="4" y="90"/>
                </a:lnTo>
                <a:lnTo>
                  <a:pt x="8" y="81"/>
                </a:lnTo>
                <a:lnTo>
                  <a:pt x="8" y="67"/>
                </a:lnTo>
                <a:lnTo>
                  <a:pt x="4" y="52"/>
                </a:lnTo>
                <a:lnTo>
                  <a:pt x="4" y="43"/>
                </a:lnTo>
                <a:lnTo>
                  <a:pt x="8" y="33"/>
                </a:lnTo>
                <a:lnTo>
                  <a:pt x="8" y="24"/>
                </a:lnTo>
                <a:lnTo>
                  <a:pt x="8" y="14"/>
                </a:lnTo>
                <a:lnTo>
                  <a:pt x="8" y="5"/>
                </a:lnTo>
                <a:lnTo>
                  <a:pt x="0" y="5"/>
                </a:lnTo>
                <a:lnTo>
                  <a:pt x="8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61" name="Freeform 364"/>
          <p:cNvSpPr>
            <a:spLocks/>
          </p:cNvSpPr>
          <p:nvPr/>
        </p:nvSpPr>
        <p:spPr bwMode="auto">
          <a:xfrm>
            <a:off x="6813550" y="4467225"/>
            <a:ext cx="33338" cy="420688"/>
          </a:xfrm>
          <a:custGeom>
            <a:avLst/>
            <a:gdLst>
              <a:gd name="T0" fmla="*/ 0 w 17"/>
              <a:gd name="T1" fmla="*/ 2147483647 h 166"/>
              <a:gd name="T2" fmla="*/ 0 w 17"/>
              <a:gd name="T3" fmla="*/ 2147483647 h 166"/>
              <a:gd name="T4" fmla="*/ 0 w 17"/>
              <a:gd name="T5" fmla="*/ 2147483647 h 166"/>
              <a:gd name="T6" fmla="*/ 2147483647 w 17"/>
              <a:gd name="T7" fmla="*/ 2147483647 h 166"/>
              <a:gd name="T8" fmla="*/ 2147483647 w 17"/>
              <a:gd name="T9" fmla="*/ 2147483647 h 166"/>
              <a:gd name="T10" fmla="*/ 2147483647 w 17"/>
              <a:gd name="T11" fmla="*/ 2147483647 h 166"/>
              <a:gd name="T12" fmla="*/ 2147483647 w 17"/>
              <a:gd name="T13" fmla="*/ 2147483647 h 166"/>
              <a:gd name="T14" fmla="*/ 2147483647 w 17"/>
              <a:gd name="T15" fmla="*/ 2147483647 h 166"/>
              <a:gd name="T16" fmla="*/ 2147483647 w 17"/>
              <a:gd name="T17" fmla="*/ 2147483647 h 166"/>
              <a:gd name="T18" fmla="*/ 2147483647 w 17"/>
              <a:gd name="T19" fmla="*/ 2147483647 h 166"/>
              <a:gd name="T20" fmla="*/ 2147483647 w 17"/>
              <a:gd name="T21" fmla="*/ 2147483647 h 166"/>
              <a:gd name="T22" fmla="*/ 2147483647 w 17"/>
              <a:gd name="T23" fmla="*/ 2147483647 h 166"/>
              <a:gd name="T24" fmla="*/ 2147483647 w 17"/>
              <a:gd name="T25" fmla="*/ 2147483647 h 166"/>
              <a:gd name="T26" fmla="*/ 2147483647 w 17"/>
              <a:gd name="T27" fmla="*/ 2147483647 h 166"/>
              <a:gd name="T28" fmla="*/ 2147483647 w 17"/>
              <a:gd name="T29" fmla="*/ 2147483647 h 166"/>
              <a:gd name="T30" fmla="*/ 2147483647 w 17"/>
              <a:gd name="T31" fmla="*/ 2147483647 h 166"/>
              <a:gd name="T32" fmla="*/ 2147483647 w 17"/>
              <a:gd name="T33" fmla="*/ 0 h 16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6"/>
              <a:gd name="T53" fmla="*/ 17 w 17"/>
              <a:gd name="T54" fmla="*/ 166 h 16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6">
                <a:moveTo>
                  <a:pt x="0" y="166"/>
                </a:moveTo>
                <a:lnTo>
                  <a:pt x="0" y="142"/>
                </a:lnTo>
                <a:lnTo>
                  <a:pt x="0" y="133"/>
                </a:lnTo>
                <a:lnTo>
                  <a:pt x="9" y="128"/>
                </a:lnTo>
                <a:lnTo>
                  <a:pt x="13" y="119"/>
                </a:lnTo>
                <a:lnTo>
                  <a:pt x="9" y="104"/>
                </a:lnTo>
                <a:lnTo>
                  <a:pt x="9" y="95"/>
                </a:lnTo>
                <a:lnTo>
                  <a:pt x="13" y="85"/>
                </a:lnTo>
                <a:lnTo>
                  <a:pt x="13" y="76"/>
                </a:lnTo>
                <a:lnTo>
                  <a:pt x="13" y="66"/>
                </a:lnTo>
                <a:lnTo>
                  <a:pt x="13" y="57"/>
                </a:lnTo>
                <a:lnTo>
                  <a:pt x="13" y="42"/>
                </a:lnTo>
                <a:lnTo>
                  <a:pt x="17" y="33"/>
                </a:lnTo>
                <a:lnTo>
                  <a:pt x="17" y="23"/>
                </a:lnTo>
                <a:lnTo>
                  <a:pt x="13" y="14"/>
                </a:lnTo>
                <a:lnTo>
                  <a:pt x="13" y="4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62" name="Oval 365"/>
          <p:cNvSpPr>
            <a:spLocks noChangeArrowheads="1"/>
          </p:cNvSpPr>
          <p:nvPr/>
        </p:nvSpPr>
        <p:spPr bwMode="auto">
          <a:xfrm>
            <a:off x="6634163" y="4887913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363" name="Freeform 366"/>
          <p:cNvSpPr>
            <a:spLocks/>
          </p:cNvSpPr>
          <p:nvPr/>
        </p:nvSpPr>
        <p:spPr bwMode="auto">
          <a:xfrm>
            <a:off x="6642100" y="4502150"/>
            <a:ext cx="19050" cy="400050"/>
          </a:xfrm>
          <a:custGeom>
            <a:avLst/>
            <a:gdLst>
              <a:gd name="T0" fmla="*/ 2147483647 w 9"/>
              <a:gd name="T1" fmla="*/ 2147483647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4" y="157"/>
                </a:moveTo>
                <a:lnTo>
                  <a:pt x="0" y="143"/>
                </a:lnTo>
                <a:lnTo>
                  <a:pt x="4" y="128"/>
                </a:lnTo>
                <a:lnTo>
                  <a:pt x="9" y="119"/>
                </a:lnTo>
                <a:lnTo>
                  <a:pt x="4" y="109"/>
                </a:lnTo>
                <a:lnTo>
                  <a:pt x="0" y="100"/>
                </a:lnTo>
                <a:lnTo>
                  <a:pt x="4" y="90"/>
                </a:lnTo>
                <a:lnTo>
                  <a:pt x="9" y="81"/>
                </a:lnTo>
                <a:lnTo>
                  <a:pt x="9" y="67"/>
                </a:lnTo>
                <a:lnTo>
                  <a:pt x="4" y="52"/>
                </a:lnTo>
                <a:lnTo>
                  <a:pt x="4" y="43"/>
                </a:lnTo>
                <a:lnTo>
                  <a:pt x="9" y="33"/>
                </a:lnTo>
                <a:lnTo>
                  <a:pt x="9" y="24"/>
                </a:lnTo>
                <a:lnTo>
                  <a:pt x="9" y="14"/>
                </a:lnTo>
                <a:lnTo>
                  <a:pt x="9" y="5"/>
                </a:lnTo>
                <a:lnTo>
                  <a:pt x="0" y="5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64" name="Freeform 367"/>
          <p:cNvSpPr>
            <a:spLocks/>
          </p:cNvSpPr>
          <p:nvPr/>
        </p:nvSpPr>
        <p:spPr bwMode="auto">
          <a:xfrm>
            <a:off x="6702425" y="4467225"/>
            <a:ext cx="34925" cy="420688"/>
          </a:xfrm>
          <a:custGeom>
            <a:avLst/>
            <a:gdLst>
              <a:gd name="T0" fmla="*/ 0 w 17"/>
              <a:gd name="T1" fmla="*/ 2147483647 h 166"/>
              <a:gd name="T2" fmla="*/ 0 w 17"/>
              <a:gd name="T3" fmla="*/ 2147483647 h 166"/>
              <a:gd name="T4" fmla="*/ 0 w 17"/>
              <a:gd name="T5" fmla="*/ 2147483647 h 166"/>
              <a:gd name="T6" fmla="*/ 2147483647 w 17"/>
              <a:gd name="T7" fmla="*/ 2147483647 h 166"/>
              <a:gd name="T8" fmla="*/ 2147483647 w 17"/>
              <a:gd name="T9" fmla="*/ 2147483647 h 166"/>
              <a:gd name="T10" fmla="*/ 2147483647 w 17"/>
              <a:gd name="T11" fmla="*/ 2147483647 h 166"/>
              <a:gd name="T12" fmla="*/ 2147483647 w 17"/>
              <a:gd name="T13" fmla="*/ 2147483647 h 166"/>
              <a:gd name="T14" fmla="*/ 2147483647 w 17"/>
              <a:gd name="T15" fmla="*/ 2147483647 h 166"/>
              <a:gd name="T16" fmla="*/ 2147483647 w 17"/>
              <a:gd name="T17" fmla="*/ 2147483647 h 166"/>
              <a:gd name="T18" fmla="*/ 2147483647 w 17"/>
              <a:gd name="T19" fmla="*/ 2147483647 h 166"/>
              <a:gd name="T20" fmla="*/ 2147483647 w 17"/>
              <a:gd name="T21" fmla="*/ 2147483647 h 166"/>
              <a:gd name="T22" fmla="*/ 2147483647 w 17"/>
              <a:gd name="T23" fmla="*/ 2147483647 h 166"/>
              <a:gd name="T24" fmla="*/ 2147483647 w 17"/>
              <a:gd name="T25" fmla="*/ 2147483647 h 166"/>
              <a:gd name="T26" fmla="*/ 2147483647 w 17"/>
              <a:gd name="T27" fmla="*/ 2147483647 h 166"/>
              <a:gd name="T28" fmla="*/ 2147483647 w 17"/>
              <a:gd name="T29" fmla="*/ 2147483647 h 166"/>
              <a:gd name="T30" fmla="*/ 2147483647 w 17"/>
              <a:gd name="T31" fmla="*/ 2147483647 h 166"/>
              <a:gd name="T32" fmla="*/ 2147483647 w 17"/>
              <a:gd name="T33" fmla="*/ 0 h 16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6"/>
              <a:gd name="T53" fmla="*/ 17 w 17"/>
              <a:gd name="T54" fmla="*/ 166 h 16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6">
                <a:moveTo>
                  <a:pt x="0" y="166"/>
                </a:moveTo>
                <a:lnTo>
                  <a:pt x="0" y="142"/>
                </a:lnTo>
                <a:lnTo>
                  <a:pt x="0" y="133"/>
                </a:lnTo>
                <a:lnTo>
                  <a:pt x="9" y="128"/>
                </a:lnTo>
                <a:lnTo>
                  <a:pt x="13" y="119"/>
                </a:lnTo>
                <a:lnTo>
                  <a:pt x="9" y="104"/>
                </a:lnTo>
                <a:lnTo>
                  <a:pt x="9" y="95"/>
                </a:lnTo>
                <a:lnTo>
                  <a:pt x="13" y="85"/>
                </a:lnTo>
                <a:lnTo>
                  <a:pt x="13" y="76"/>
                </a:lnTo>
                <a:lnTo>
                  <a:pt x="13" y="66"/>
                </a:lnTo>
                <a:lnTo>
                  <a:pt x="13" y="57"/>
                </a:lnTo>
                <a:lnTo>
                  <a:pt x="13" y="42"/>
                </a:lnTo>
                <a:lnTo>
                  <a:pt x="17" y="33"/>
                </a:lnTo>
                <a:lnTo>
                  <a:pt x="17" y="23"/>
                </a:lnTo>
                <a:lnTo>
                  <a:pt x="13" y="14"/>
                </a:lnTo>
                <a:lnTo>
                  <a:pt x="13" y="4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65" name="Oval 368"/>
          <p:cNvSpPr>
            <a:spLocks noChangeArrowheads="1"/>
          </p:cNvSpPr>
          <p:nvPr/>
        </p:nvSpPr>
        <p:spPr bwMode="auto">
          <a:xfrm>
            <a:off x="6513513" y="4879975"/>
            <a:ext cx="92075" cy="11588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366" name="Freeform 369"/>
          <p:cNvSpPr>
            <a:spLocks/>
          </p:cNvSpPr>
          <p:nvPr/>
        </p:nvSpPr>
        <p:spPr bwMode="auto">
          <a:xfrm>
            <a:off x="6524625" y="4487863"/>
            <a:ext cx="15875" cy="400050"/>
          </a:xfrm>
          <a:custGeom>
            <a:avLst/>
            <a:gdLst>
              <a:gd name="T0" fmla="*/ 2147483647 w 8"/>
              <a:gd name="T1" fmla="*/ 2147483647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157"/>
                </a:moveTo>
                <a:lnTo>
                  <a:pt x="0" y="143"/>
                </a:lnTo>
                <a:lnTo>
                  <a:pt x="4" y="129"/>
                </a:lnTo>
                <a:lnTo>
                  <a:pt x="8" y="119"/>
                </a:lnTo>
                <a:lnTo>
                  <a:pt x="4" y="110"/>
                </a:lnTo>
                <a:lnTo>
                  <a:pt x="0" y="100"/>
                </a:lnTo>
                <a:lnTo>
                  <a:pt x="4" y="91"/>
                </a:lnTo>
                <a:lnTo>
                  <a:pt x="8" y="81"/>
                </a:lnTo>
                <a:lnTo>
                  <a:pt x="8" y="67"/>
                </a:lnTo>
                <a:lnTo>
                  <a:pt x="4" y="52"/>
                </a:lnTo>
                <a:lnTo>
                  <a:pt x="4" y="43"/>
                </a:lnTo>
                <a:lnTo>
                  <a:pt x="8" y="33"/>
                </a:lnTo>
                <a:lnTo>
                  <a:pt x="8" y="24"/>
                </a:lnTo>
                <a:lnTo>
                  <a:pt x="8" y="14"/>
                </a:lnTo>
                <a:lnTo>
                  <a:pt x="8" y="5"/>
                </a:lnTo>
                <a:lnTo>
                  <a:pt x="0" y="5"/>
                </a:lnTo>
                <a:lnTo>
                  <a:pt x="8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67" name="Freeform 370"/>
          <p:cNvSpPr>
            <a:spLocks/>
          </p:cNvSpPr>
          <p:nvPr/>
        </p:nvSpPr>
        <p:spPr bwMode="auto">
          <a:xfrm>
            <a:off x="6581775" y="4454525"/>
            <a:ext cx="34925" cy="425450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3"/>
                </a:lnTo>
                <a:lnTo>
                  <a:pt x="9" y="128"/>
                </a:lnTo>
                <a:lnTo>
                  <a:pt x="13" y="119"/>
                </a:lnTo>
                <a:lnTo>
                  <a:pt x="9" y="105"/>
                </a:lnTo>
                <a:lnTo>
                  <a:pt x="9" y="95"/>
                </a:lnTo>
                <a:lnTo>
                  <a:pt x="13" y="86"/>
                </a:lnTo>
                <a:lnTo>
                  <a:pt x="13" y="76"/>
                </a:lnTo>
                <a:lnTo>
                  <a:pt x="13" y="66"/>
                </a:lnTo>
                <a:lnTo>
                  <a:pt x="13" y="57"/>
                </a:lnTo>
                <a:lnTo>
                  <a:pt x="13" y="43"/>
                </a:lnTo>
                <a:lnTo>
                  <a:pt x="17" y="33"/>
                </a:lnTo>
                <a:lnTo>
                  <a:pt x="17" y="24"/>
                </a:lnTo>
                <a:lnTo>
                  <a:pt x="13" y="14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68" name="Oval 371"/>
          <p:cNvSpPr>
            <a:spLocks noChangeArrowheads="1"/>
          </p:cNvSpPr>
          <p:nvPr/>
        </p:nvSpPr>
        <p:spPr bwMode="auto">
          <a:xfrm>
            <a:off x="6403975" y="4879975"/>
            <a:ext cx="92075" cy="11588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369" name="Freeform 372"/>
          <p:cNvSpPr>
            <a:spLocks/>
          </p:cNvSpPr>
          <p:nvPr/>
        </p:nvSpPr>
        <p:spPr bwMode="auto">
          <a:xfrm>
            <a:off x="6411913" y="4487863"/>
            <a:ext cx="17462" cy="400050"/>
          </a:xfrm>
          <a:custGeom>
            <a:avLst/>
            <a:gdLst>
              <a:gd name="T0" fmla="*/ 2147483647 w 9"/>
              <a:gd name="T1" fmla="*/ 2147483647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4" y="157"/>
                </a:moveTo>
                <a:lnTo>
                  <a:pt x="0" y="143"/>
                </a:lnTo>
                <a:lnTo>
                  <a:pt x="4" y="129"/>
                </a:lnTo>
                <a:lnTo>
                  <a:pt x="9" y="119"/>
                </a:lnTo>
                <a:lnTo>
                  <a:pt x="4" y="110"/>
                </a:lnTo>
                <a:lnTo>
                  <a:pt x="0" y="100"/>
                </a:lnTo>
                <a:lnTo>
                  <a:pt x="4" y="91"/>
                </a:lnTo>
                <a:lnTo>
                  <a:pt x="9" y="81"/>
                </a:lnTo>
                <a:lnTo>
                  <a:pt x="9" y="67"/>
                </a:lnTo>
                <a:lnTo>
                  <a:pt x="4" y="52"/>
                </a:lnTo>
                <a:lnTo>
                  <a:pt x="4" y="43"/>
                </a:lnTo>
                <a:lnTo>
                  <a:pt x="9" y="33"/>
                </a:lnTo>
                <a:lnTo>
                  <a:pt x="9" y="24"/>
                </a:lnTo>
                <a:lnTo>
                  <a:pt x="9" y="14"/>
                </a:lnTo>
                <a:lnTo>
                  <a:pt x="9" y="5"/>
                </a:lnTo>
                <a:lnTo>
                  <a:pt x="0" y="5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70" name="Freeform 373"/>
          <p:cNvSpPr>
            <a:spLocks/>
          </p:cNvSpPr>
          <p:nvPr/>
        </p:nvSpPr>
        <p:spPr bwMode="auto">
          <a:xfrm>
            <a:off x="6472238" y="4454525"/>
            <a:ext cx="33337" cy="425450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3"/>
                </a:lnTo>
                <a:lnTo>
                  <a:pt x="9" y="128"/>
                </a:lnTo>
                <a:lnTo>
                  <a:pt x="13" y="119"/>
                </a:lnTo>
                <a:lnTo>
                  <a:pt x="9" y="105"/>
                </a:lnTo>
                <a:lnTo>
                  <a:pt x="9" y="95"/>
                </a:lnTo>
                <a:lnTo>
                  <a:pt x="13" y="86"/>
                </a:lnTo>
                <a:lnTo>
                  <a:pt x="13" y="76"/>
                </a:lnTo>
                <a:lnTo>
                  <a:pt x="13" y="66"/>
                </a:lnTo>
                <a:lnTo>
                  <a:pt x="13" y="57"/>
                </a:lnTo>
                <a:lnTo>
                  <a:pt x="13" y="43"/>
                </a:lnTo>
                <a:lnTo>
                  <a:pt x="17" y="33"/>
                </a:lnTo>
                <a:lnTo>
                  <a:pt x="17" y="24"/>
                </a:lnTo>
                <a:lnTo>
                  <a:pt x="13" y="14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71" name="Oval 374"/>
          <p:cNvSpPr>
            <a:spLocks noChangeArrowheads="1"/>
          </p:cNvSpPr>
          <p:nvPr/>
        </p:nvSpPr>
        <p:spPr bwMode="auto">
          <a:xfrm>
            <a:off x="6292850" y="4879975"/>
            <a:ext cx="92075" cy="11588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372" name="Freeform 375"/>
          <p:cNvSpPr>
            <a:spLocks/>
          </p:cNvSpPr>
          <p:nvPr/>
        </p:nvSpPr>
        <p:spPr bwMode="auto">
          <a:xfrm>
            <a:off x="6300788" y="4487863"/>
            <a:ext cx="15875" cy="400050"/>
          </a:xfrm>
          <a:custGeom>
            <a:avLst/>
            <a:gdLst>
              <a:gd name="T0" fmla="*/ 2147483647 w 8"/>
              <a:gd name="T1" fmla="*/ 2147483647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157"/>
                </a:moveTo>
                <a:lnTo>
                  <a:pt x="0" y="143"/>
                </a:lnTo>
                <a:lnTo>
                  <a:pt x="4" y="129"/>
                </a:lnTo>
                <a:lnTo>
                  <a:pt x="8" y="119"/>
                </a:lnTo>
                <a:lnTo>
                  <a:pt x="4" y="110"/>
                </a:lnTo>
                <a:lnTo>
                  <a:pt x="0" y="100"/>
                </a:lnTo>
                <a:lnTo>
                  <a:pt x="4" y="91"/>
                </a:lnTo>
                <a:lnTo>
                  <a:pt x="8" y="81"/>
                </a:lnTo>
                <a:lnTo>
                  <a:pt x="8" y="67"/>
                </a:lnTo>
                <a:lnTo>
                  <a:pt x="4" y="52"/>
                </a:lnTo>
                <a:lnTo>
                  <a:pt x="4" y="43"/>
                </a:lnTo>
                <a:lnTo>
                  <a:pt x="8" y="33"/>
                </a:lnTo>
                <a:lnTo>
                  <a:pt x="8" y="24"/>
                </a:lnTo>
                <a:lnTo>
                  <a:pt x="8" y="14"/>
                </a:lnTo>
                <a:lnTo>
                  <a:pt x="8" y="5"/>
                </a:lnTo>
                <a:lnTo>
                  <a:pt x="0" y="5"/>
                </a:lnTo>
                <a:lnTo>
                  <a:pt x="8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73" name="Freeform 376"/>
          <p:cNvSpPr>
            <a:spLocks/>
          </p:cNvSpPr>
          <p:nvPr/>
        </p:nvSpPr>
        <p:spPr bwMode="auto">
          <a:xfrm>
            <a:off x="6361113" y="4454525"/>
            <a:ext cx="33337" cy="425450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3"/>
                </a:lnTo>
                <a:lnTo>
                  <a:pt x="8" y="128"/>
                </a:lnTo>
                <a:lnTo>
                  <a:pt x="12" y="119"/>
                </a:lnTo>
                <a:lnTo>
                  <a:pt x="8" y="105"/>
                </a:lnTo>
                <a:lnTo>
                  <a:pt x="8" y="95"/>
                </a:lnTo>
                <a:lnTo>
                  <a:pt x="12" y="86"/>
                </a:lnTo>
                <a:lnTo>
                  <a:pt x="12" y="76"/>
                </a:lnTo>
                <a:lnTo>
                  <a:pt x="12" y="66"/>
                </a:lnTo>
                <a:lnTo>
                  <a:pt x="12" y="57"/>
                </a:lnTo>
                <a:lnTo>
                  <a:pt x="12" y="43"/>
                </a:lnTo>
                <a:lnTo>
                  <a:pt x="17" y="33"/>
                </a:lnTo>
                <a:lnTo>
                  <a:pt x="17" y="24"/>
                </a:lnTo>
                <a:lnTo>
                  <a:pt x="12" y="14"/>
                </a:lnTo>
                <a:lnTo>
                  <a:pt x="12" y="5"/>
                </a:lnTo>
                <a:lnTo>
                  <a:pt x="12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74" name="Oval 377"/>
          <p:cNvSpPr>
            <a:spLocks noChangeArrowheads="1"/>
          </p:cNvSpPr>
          <p:nvPr/>
        </p:nvSpPr>
        <p:spPr bwMode="auto">
          <a:xfrm>
            <a:off x="6180138" y="4879975"/>
            <a:ext cx="92075" cy="11588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375" name="Freeform 378"/>
          <p:cNvSpPr>
            <a:spLocks/>
          </p:cNvSpPr>
          <p:nvPr/>
        </p:nvSpPr>
        <p:spPr bwMode="auto">
          <a:xfrm>
            <a:off x="6188075" y="4487863"/>
            <a:ext cx="17463" cy="400050"/>
          </a:xfrm>
          <a:custGeom>
            <a:avLst/>
            <a:gdLst>
              <a:gd name="T0" fmla="*/ 2147483647 w 9"/>
              <a:gd name="T1" fmla="*/ 2147483647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5" y="157"/>
                </a:moveTo>
                <a:lnTo>
                  <a:pt x="0" y="143"/>
                </a:lnTo>
                <a:lnTo>
                  <a:pt x="5" y="129"/>
                </a:lnTo>
                <a:lnTo>
                  <a:pt x="9" y="119"/>
                </a:lnTo>
                <a:lnTo>
                  <a:pt x="5" y="110"/>
                </a:lnTo>
                <a:lnTo>
                  <a:pt x="0" y="100"/>
                </a:lnTo>
                <a:lnTo>
                  <a:pt x="5" y="91"/>
                </a:lnTo>
                <a:lnTo>
                  <a:pt x="9" y="81"/>
                </a:lnTo>
                <a:lnTo>
                  <a:pt x="9" y="67"/>
                </a:lnTo>
                <a:lnTo>
                  <a:pt x="5" y="52"/>
                </a:lnTo>
                <a:lnTo>
                  <a:pt x="5" y="43"/>
                </a:lnTo>
                <a:lnTo>
                  <a:pt x="9" y="33"/>
                </a:lnTo>
                <a:lnTo>
                  <a:pt x="9" y="24"/>
                </a:lnTo>
                <a:lnTo>
                  <a:pt x="9" y="14"/>
                </a:lnTo>
                <a:lnTo>
                  <a:pt x="9" y="5"/>
                </a:lnTo>
                <a:lnTo>
                  <a:pt x="0" y="5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76" name="Freeform 379"/>
          <p:cNvSpPr>
            <a:spLocks/>
          </p:cNvSpPr>
          <p:nvPr/>
        </p:nvSpPr>
        <p:spPr bwMode="auto">
          <a:xfrm>
            <a:off x="6248400" y="4454525"/>
            <a:ext cx="34925" cy="425450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3"/>
                </a:lnTo>
                <a:lnTo>
                  <a:pt x="9" y="128"/>
                </a:lnTo>
                <a:lnTo>
                  <a:pt x="13" y="119"/>
                </a:lnTo>
                <a:lnTo>
                  <a:pt x="9" y="105"/>
                </a:lnTo>
                <a:lnTo>
                  <a:pt x="9" y="95"/>
                </a:lnTo>
                <a:lnTo>
                  <a:pt x="13" y="86"/>
                </a:lnTo>
                <a:lnTo>
                  <a:pt x="13" y="76"/>
                </a:lnTo>
                <a:lnTo>
                  <a:pt x="13" y="66"/>
                </a:lnTo>
                <a:lnTo>
                  <a:pt x="13" y="57"/>
                </a:lnTo>
                <a:lnTo>
                  <a:pt x="13" y="43"/>
                </a:lnTo>
                <a:lnTo>
                  <a:pt x="17" y="33"/>
                </a:lnTo>
                <a:lnTo>
                  <a:pt x="17" y="24"/>
                </a:lnTo>
                <a:lnTo>
                  <a:pt x="13" y="14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77" name="Rectangle 380"/>
          <p:cNvSpPr>
            <a:spLocks noChangeArrowheads="1"/>
          </p:cNvSpPr>
          <p:nvPr/>
        </p:nvSpPr>
        <p:spPr bwMode="auto">
          <a:xfrm>
            <a:off x="5865813" y="4498975"/>
            <a:ext cx="25717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it-IT" sz="1400" b="1">
                <a:solidFill>
                  <a:srgbClr val="000000"/>
                </a:solidFill>
                <a:latin typeface="Arial" charset="0"/>
              </a:rPr>
              <a:t>AC</a:t>
            </a:r>
            <a:endParaRPr lang="it-IT" sz="1400"/>
          </a:p>
        </p:txBody>
      </p:sp>
      <p:sp>
        <p:nvSpPr>
          <p:cNvPr id="6378" name="Rectangle 381"/>
          <p:cNvSpPr>
            <a:spLocks noChangeArrowheads="1"/>
          </p:cNvSpPr>
          <p:nvPr/>
        </p:nvSpPr>
        <p:spPr bwMode="auto">
          <a:xfrm>
            <a:off x="3390900" y="4546600"/>
            <a:ext cx="2571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it-IT" sz="1600" b="1">
                <a:solidFill>
                  <a:srgbClr val="FFFFFF"/>
                </a:solidFill>
                <a:latin typeface="Arial" charset="0"/>
              </a:rPr>
              <a:t>R</a:t>
            </a:r>
            <a:r>
              <a:rPr lang="it-IT" sz="1600" b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</a:t>
            </a:r>
            <a:endParaRPr lang="it-IT" sz="1600" b="1">
              <a:sym typeface="Symbol" pitchFamily="18" charset="2"/>
            </a:endParaRPr>
          </a:p>
        </p:txBody>
      </p:sp>
      <p:sp>
        <p:nvSpPr>
          <p:cNvPr id="6379" name="Freeform 402"/>
          <p:cNvSpPr>
            <a:spLocks/>
          </p:cNvSpPr>
          <p:nvPr/>
        </p:nvSpPr>
        <p:spPr bwMode="auto">
          <a:xfrm>
            <a:off x="3140075" y="5197475"/>
            <a:ext cx="176213" cy="268288"/>
          </a:xfrm>
          <a:custGeom>
            <a:avLst/>
            <a:gdLst>
              <a:gd name="T0" fmla="*/ 2147483647 w 88"/>
              <a:gd name="T1" fmla="*/ 2147483647 h 105"/>
              <a:gd name="T2" fmla="*/ 2147483647 w 88"/>
              <a:gd name="T3" fmla="*/ 2147483647 h 105"/>
              <a:gd name="T4" fmla="*/ 2147483647 w 88"/>
              <a:gd name="T5" fmla="*/ 2147483647 h 105"/>
              <a:gd name="T6" fmla="*/ 2147483647 w 88"/>
              <a:gd name="T7" fmla="*/ 2147483647 h 105"/>
              <a:gd name="T8" fmla="*/ 0 w 88"/>
              <a:gd name="T9" fmla="*/ 2147483647 h 105"/>
              <a:gd name="T10" fmla="*/ 0 w 88"/>
              <a:gd name="T11" fmla="*/ 2147483647 h 105"/>
              <a:gd name="T12" fmla="*/ 0 w 88"/>
              <a:gd name="T13" fmla="*/ 2147483647 h 105"/>
              <a:gd name="T14" fmla="*/ 2147483647 w 88"/>
              <a:gd name="T15" fmla="*/ 2147483647 h 105"/>
              <a:gd name="T16" fmla="*/ 2147483647 w 88"/>
              <a:gd name="T17" fmla="*/ 2147483647 h 105"/>
              <a:gd name="T18" fmla="*/ 2147483647 w 88"/>
              <a:gd name="T19" fmla="*/ 2147483647 h 105"/>
              <a:gd name="T20" fmla="*/ 2147483647 w 88"/>
              <a:gd name="T21" fmla="*/ 2147483647 h 105"/>
              <a:gd name="T22" fmla="*/ 2147483647 w 88"/>
              <a:gd name="T23" fmla="*/ 2147483647 h 105"/>
              <a:gd name="T24" fmla="*/ 2147483647 w 88"/>
              <a:gd name="T25" fmla="*/ 2147483647 h 105"/>
              <a:gd name="T26" fmla="*/ 2147483647 w 88"/>
              <a:gd name="T27" fmla="*/ 2147483647 h 105"/>
              <a:gd name="T28" fmla="*/ 2147483647 w 88"/>
              <a:gd name="T29" fmla="*/ 2147483647 h 105"/>
              <a:gd name="T30" fmla="*/ 2147483647 w 88"/>
              <a:gd name="T31" fmla="*/ 2147483647 h 105"/>
              <a:gd name="T32" fmla="*/ 2147483647 w 88"/>
              <a:gd name="T33" fmla="*/ 2147483647 h 105"/>
              <a:gd name="T34" fmla="*/ 2147483647 w 88"/>
              <a:gd name="T35" fmla="*/ 2147483647 h 105"/>
              <a:gd name="T36" fmla="*/ 2147483647 w 88"/>
              <a:gd name="T37" fmla="*/ 2147483647 h 105"/>
              <a:gd name="T38" fmla="*/ 2147483647 w 88"/>
              <a:gd name="T39" fmla="*/ 2147483647 h 105"/>
              <a:gd name="T40" fmla="*/ 2147483647 w 88"/>
              <a:gd name="T41" fmla="*/ 2147483647 h 105"/>
              <a:gd name="T42" fmla="*/ 2147483647 w 88"/>
              <a:gd name="T43" fmla="*/ 2147483647 h 105"/>
              <a:gd name="T44" fmla="*/ 2147483647 w 88"/>
              <a:gd name="T45" fmla="*/ 2147483647 h 105"/>
              <a:gd name="T46" fmla="*/ 2147483647 w 88"/>
              <a:gd name="T47" fmla="*/ 2147483647 h 105"/>
              <a:gd name="T48" fmla="*/ 2147483647 w 88"/>
              <a:gd name="T49" fmla="*/ 2147483647 h 105"/>
              <a:gd name="T50" fmla="*/ 2147483647 w 88"/>
              <a:gd name="T51" fmla="*/ 2147483647 h 105"/>
              <a:gd name="T52" fmla="*/ 2147483647 w 88"/>
              <a:gd name="T53" fmla="*/ 2147483647 h 105"/>
              <a:gd name="T54" fmla="*/ 2147483647 w 88"/>
              <a:gd name="T55" fmla="*/ 0 h 105"/>
              <a:gd name="T56" fmla="*/ 2147483647 w 88"/>
              <a:gd name="T57" fmla="*/ 2147483647 h 105"/>
              <a:gd name="T58" fmla="*/ 2147483647 w 88"/>
              <a:gd name="T59" fmla="*/ 2147483647 h 105"/>
              <a:gd name="T60" fmla="*/ 2147483647 w 88"/>
              <a:gd name="T61" fmla="*/ 2147483647 h 105"/>
              <a:gd name="T62" fmla="*/ 2147483647 w 88"/>
              <a:gd name="T63" fmla="*/ 2147483647 h 105"/>
              <a:gd name="T64" fmla="*/ 2147483647 w 88"/>
              <a:gd name="T65" fmla="*/ 2147483647 h 105"/>
              <a:gd name="T66" fmla="*/ 2147483647 w 88"/>
              <a:gd name="T67" fmla="*/ 2147483647 h 105"/>
              <a:gd name="T68" fmla="*/ 2147483647 w 88"/>
              <a:gd name="T69" fmla="*/ 2147483647 h 105"/>
              <a:gd name="T70" fmla="*/ 2147483647 w 88"/>
              <a:gd name="T71" fmla="*/ 2147483647 h 105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88"/>
              <a:gd name="T109" fmla="*/ 0 h 105"/>
              <a:gd name="T110" fmla="*/ 88 w 88"/>
              <a:gd name="T111" fmla="*/ 105 h 105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88" h="105">
                <a:moveTo>
                  <a:pt x="26" y="13"/>
                </a:moveTo>
                <a:lnTo>
                  <a:pt x="21" y="21"/>
                </a:lnTo>
                <a:lnTo>
                  <a:pt x="19" y="26"/>
                </a:lnTo>
                <a:lnTo>
                  <a:pt x="14" y="32"/>
                </a:lnTo>
                <a:lnTo>
                  <a:pt x="12" y="37"/>
                </a:lnTo>
                <a:lnTo>
                  <a:pt x="9" y="41"/>
                </a:lnTo>
                <a:lnTo>
                  <a:pt x="6" y="44"/>
                </a:lnTo>
                <a:lnTo>
                  <a:pt x="4" y="50"/>
                </a:lnTo>
                <a:lnTo>
                  <a:pt x="1" y="55"/>
                </a:lnTo>
                <a:lnTo>
                  <a:pt x="0" y="59"/>
                </a:lnTo>
                <a:lnTo>
                  <a:pt x="0" y="63"/>
                </a:lnTo>
                <a:lnTo>
                  <a:pt x="0" y="67"/>
                </a:lnTo>
                <a:lnTo>
                  <a:pt x="0" y="72"/>
                </a:lnTo>
                <a:lnTo>
                  <a:pt x="0" y="76"/>
                </a:lnTo>
                <a:lnTo>
                  <a:pt x="0" y="81"/>
                </a:lnTo>
                <a:lnTo>
                  <a:pt x="1" y="86"/>
                </a:lnTo>
                <a:lnTo>
                  <a:pt x="2" y="90"/>
                </a:lnTo>
                <a:lnTo>
                  <a:pt x="6" y="90"/>
                </a:lnTo>
                <a:lnTo>
                  <a:pt x="6" y="94"/>
                </a:lnTo>
                <a:lnTo>
                  <a:pt x="9" y="98"/>
                </a:lnTo>
                <a:lnTo>
                  <a:pt x="12" y="98"/>
                </a:lnTo>
                <a:lnTo>
                  <a:pt x="19" y="103"/>
                </a:lnTo>
                <a:lnTo>
                  <a:pt x="24" y="103"/>
                </a:lnTo>
                <a:lnTo>
                  <a:pt x="29" y="103"/>
                </a:lnTo>
                <a:lnTo>
                  <a:pt x="32" y="103"/>
                </a:lnTo>
                <a:lnTo>
                  <a:pt x="36" y="105"/>
                </a:lnTo>
                <a:lnTo>
                  <a:pt x="39" y="105"/>
                </a:lnTo>
                <a:lnTo>
                  <a:pt x="44" y="105"/>
                </a:lnTo>
                <a:lnTo>
                  <a:pt x="49" y="103"/>
                </a:lnTo>
                <a:lnTo>
                  <a:pt x="52" y="103"/>
                </a:lnTo>
                <a:lnTo>
                  <a:pt x="57" y="101"/>
                </a:lnTo>
                <a:lnTo>
                  <a:pt x="62" y="98"/>
                </a:lnTo>
                <a:lnTo>
                  <a:pt x="66" y="96"/>
                </a:lnTo>
                <a:lnTo>
                  <a:pt x="67" y="92"/>
                </a:lnTo>
                <a:lnTo>
                  <a:pt x="71" y="87"/>
                </a:lnTo>
                <a:lnTo>
                  <a:pt x="72" y="83"/>
                </a:lnTo>
                <a:lnTo>
                  <a:pt x="76" y="81"/>
                </a:lnTo>
                <a:lnTo>
                  <a:pt x="77" y="76"/>
                </a:lnTo>
                <a:lnTo>
                  <a:pt x="78" y="72"/>
                </a:lnTo>
                <a:lnTo>
                  <a:pt x="81" y="67"/>
                </a:lnTo>
                <a:lnTo>
                  <a:pt x="82" y="63"/>
                </a:lnTo>
                <a:lnTo>
                  <a:pt x="86" y="59"/>
                </a:lnTo>
                <a:lnTo>
                  <a:pt x="86" y="55"/>
                </a:lnTo>
                <a:lnTo>
                  <a:pt x="87" y="50"/>
                </a:lnTo>
                <a:lnTo>
                  <a:pt x="87" y="46"/>
                </a:lnTo>
                <a:lnTo>
                  <a:pt x="87" y="41"/>
                </a:lnTo>
                <a:lnTo>
                  <a:pt x="87" y="37"/>
                </a:lnTo>
                <a:lnTo>
                  <a:pt x="88" y="32"/>
                </a:lnTo>
                <a:lnTo>
                  <a:pt x="88" y="29"/>
                </a:lnTo>
                <a:lnTo>
                  <a:pt x="87" y="21"/>
                </a:lnTo>
                <a:lnTo>
                  <a:pt x="86" y="15"/>
                </a:lnTo>
                <a:lnTo>
                  <a:pt x="82" y="13"/>
                </a:lnTo>
                <a:lnTo>
                  <a:pt x="78" y="10"/>
                </a:lnTo>
                <a:lnTo>
                  <a:pt x="76" y="6"/>
                </a:lnTo>
                <a:lnTo>
                  <a:pt x="72" y="4"/>
                </a:lnTo>
                <a:lnTo>
                  <a:pt x="71" y="0"/>
                </a:lnTo>
                <a:lnTo>
                  <a:pt x="69" y="4"/>
                </a:lnTo>
                <a:lnTo>
                  <a:pt x="67" y="9"/>
                </a:lnTo>
                <a:lnTo>
                  <a:pt x="64" y="10"/>
                </a:lnTo>
                <a:lnTo>
                  <a:pt x="61" y="10"/>
                </a:lnTo>
                <a:lnTo>
                  <a:pt x="57" y="10"/>
                </a:lnTo>
                <a:lnTo>
                  <a:pt x="54" y="10"/>
                </a:lnTo>
                <a:lnTo>
                  <a:pt x="51" y="9"/>
                </a:lnTo>
                <a:lnTo>
                  <a:pt x="47" y="9"/>
                </a:lnTo>
                <a:lnTo>
                  <a:pt x="44" y="9"/>
                </a:lnTo>
                <a:lnTo>
                  <a:pt x="41" y="9"/>
                </a:lnTo>
                <a:lnTo>
                  <a:pt x="37" y="10"/>
                </a:lnTo>
                <a:lnTo>
                  <a:pt x="34" y="10"/>
                </a:lnTo>
                <a:lnTo>
                  <a:pt x="32" y="15"/>
                </a:lnTo>
                <a:lnTo>
                  <a:pt x="29" y="17"/>
                </a:lnTo>
                <a:lnTo>
                  <a:pt x="26" y="19"/>
                </a:lnTo>
                <a:lnTo>
                  <a:pt x="26" y="13"/>
                </a:lnTo>
                <a:close/>
              </a:path>
            </a:pathLst>
          </a:custGeom>
          <a:solidFill>
            <a:srgbClr val="808000"/>
          </a:solidFill>
          <a:ln w="0">
            <a:solidFill>
              <a:srgbClr val="808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380" name="Oval 407"/>
          <p:cNvSpPr>
            <a:spLocks noChangeArrowheads="1"/>
          </p:cNvSpPr>
          <p:nvPr/>
        </p:nvSpPr>
        <p:spPr bwMode="auto">
          <a:xfrm>
            <a:off x="3360738" y="3803650"/>
            <a:ext cx="306387" cy="409575"/>
          </a:xfrm>
          <a:prstGeom prst="ellipse">
            <a:avLst/>
          </a:prstGeom>
          <a:solidFill>
            <a:schemeClr val="accent2"/>
          </a:solidFill>
          <a:ln w="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381" name="Freeform 408"/>
          <p:cNvSpPr>
            <a:spLocks/>
          </p:cNvSpPr>
          <p:nvPr/>
        </p:nvSpPr>
        <p:spPr bwMode="auto">
          <a:xfrm>
            <a:off x="3430588" y="4067175"/>
            <a:ext cx="254000" cy="330200"/>
          </a:xfrm>
          <a:custGeom>
            <a:avLst/>
            <a:gdLst>
              <a:gd name="T0" fmla="*/ 0 w 126"/>
              <a:gd name="T1" fmla="*/ 2147483647 h 130"/>
              <a:gd name="T2" fmla="*/ 0 w 126"/>
              <a:gd name="T3" fmla="*/ 2147483647 h 130"/>
              <a:gd name="T4" fmla="*/ 0 w 126"/>
              <a:gd name="T5" fmla="*/ 2147483647 h 130"/>
              <a:gd name="T6" fmla="*/ 2147483647 w 126"/>
              <a:gd name="T7" fmla="*/ 2147483647 h 130"/>
              <a:gd name="T8" fmla="*/ 2147483647 w 126"/>
              <a:gd name="T9" fmla="*/ 2147483647 h 130"/>
              <a:gd name="T10" fmla="*/ 2147483647 w 126"/>
              <a:gd name="T11" fmla="*/ 2147483647 h 130"/>
              <a:gd name="T12" fmla="*/ 2147483647 w 126"/>
              <a:gd name="T13" fmla="*/ 2147483647 h 130"/>
              <a:gd name="T14" fmla="*/ 2147483647 w 126"/>
              <a:gd name="T15" fmla="*/ 2147483647 h 130"/>
              <a:gd name="T16" fmla="*/ 0 w 126"/>
              <a:gd name="T17" fmla="*/ 2147483647 h 130"/>
              <a:gd name="T18" fmla="*/ 0 w 126"/>
              <a:gd name="T19" fmla="*/ 2147483647 h 130"/>
              <a:gd name="T20" fmla="*/ 0 w 126"/>
              <a:gd name="T21" fmla="*/ 2147483647 h 130"/>
              <a:gd name="T22" fmla="*/ 0 w 126"/>
              <a:gd name="T23" fmla="*/ 2147483647 h 130"/>
              <a:gd name="T24" fmla="*/ 0 w 126"/>
              <a:gd name="T25" fmla="*/ 2147483647 h 130"/>
              <a:gd name="T26" fmla="*/ 0 w 126"/>
              <a:gd name="T27" fmla="*/ 2147483647 h 130"/>
              <a:gd name="T28" fmla="*/ 2147483647 w 126"/>
              <a:gd name="T29" fmla="*/ 2147483647 h 130"/>
              <a:gd name="T30" fmla="*/ 2147483647 w 126"/>
              <a:gd name="T31" fmla="*/ 2147483647 h 130"/>
              <a:gd name="T32" fmla="*/ 2147483647 w 126"/>
              <a:gd name="T33" fmla="*/ 2147483647 h 130"/>
              <a:gd name="T34" fmla="*/ 2147483647 w 126"/>
              <a:gd name="T35" fmla="*/ 2147483647 h 130"/>
              <a:gd name="T36" fmla="*/ 2147483647 w 126"/>
              <a:gd name="T37" fmla="*/ 2147483647 h 130"/>
              <a:gd name="T38" fmla="*/ 2147483647 w 126"/>
              <a:gd name="T39" fmla="*/ 2147483647 h 130"/>
              <a:gd name="T40" fmla="*/ 2147483647 w 126"/>
              <a:gd name="T41" fmla="*/ 2147483647 h 130"/>
              <a:gd name="T42" fmla="*/ 2147483647 w 126"/>
              <a:gd name="T43" fmla="*/ 2147483647 h 130"/>
              <a:gd name="T44" fmla="*/ 2147483647 w 126"/>
              <a:gd name="T45" fmla="*/ 2147483647 h 130"/>
              <a:gd name="T46" fmla="*/ 2147483647 w 126"/>
              <a:gd name="T47" fmla="*/ 2147483647 h 130"/>
              <a:gd name="T48" fmla="*/ 2147483647 w 126"/>
              <a:gd name="T49" fmla="*/ 0 h 130"/>
              <a:gd name="T50" fmla="*/ 2147483647 w 126"/>
              <a:gd name="T51" fmla="*/ 2147483647 h 130"/>
              <a:gd name="T52" fmla="*/ 2147483647 w 126"/>
              <a:gd name="T53" fmla="*/ 2147483647 h 130"/>
              <a:gd name="T54" fmla="*/ 2147483647 w 126"/>
              <a:gd name="T55" fmla="*/ 2147483647 h 130"/>
              <a:gd name="T56" fmla="*/ 2147483647 w 126"/>
              <a:gd name="T57" fmla="*/ 2147483647 h 130"/>
              <a:gd name="T58" fmla="*/ 2147483647 w 126"/>
              <a:gd name="T59" fmla="*/ 2147483647 h 130"/>
              <a:gd name="T60" fmla="*/ 2147483647 w 126"/>
              <a:gd name="T61" fmla="*/ 2147483647 h 130"/>
              <a:gd name="T62" fmla="*/ 2147483647 w 126"/>
              <a:gd name="T63" fmla="*/ 2147483647 h 130"/>
              <a:gd name="T64" fmla="*/ 2147483647 w 126"/>
              <a:gd name="T65" fmla="*/ 2147483647 h 130"/>
              <a:gd name="T66" fmla="*/ 2147483647 w 126"/>
              <a:gd name="T67" fmla="*/ 2147483647 h 130"/>
              <a:gd name="T68" fmla="*/ 2147483647 w 126"/>
              <a:gd name="T69" fmla="*/ 2147483647 h 130"/>
              <a:gd name="T70" fmla="*/ 2147483647 w 126"/>
              <a:gd name="T71" fmla="*/ 2147483647 h 130"/>
              <a:gd name="T72" fmla="*/ 2147483647 w 126"/>
              <a:gd name="T73" fmla="*/ 2147483647 h 130"/>
              <a:gd name="T74" fmla="*/ 2147483647 w 126"/>
              <a:gd name="T75" fmla="*/ 2147483647 h 130"/>
              <a:gd name="T76" fmla="*/ 2147483647 w 126"/>
              <a:gd name="T77" fmla="*/ 2147483647 h 130"/>
              <a:gd name="T78" fmla="*/ 2147483647 w 126"/>
              <a:gd name="T79" fmla="*/ 2147483647 h 130"/>
              <a:gd name="T80" fmla="*/ 2147483647 w 126"/>
              <a:gd name="T81" fmla="*/ 2147483647 h 130"/>
              <a:gd name="T82" fmla="*/ 2147483647 w 126"/>
              <a:gd name="T83" fmla="*/ 2147483647 h 130"/>
              <a:gd name="T84" fmla="*/ 2147483647 w 126"/>
              <a:gd name="T85" fmla="*/ 2147483647 h 130"/>
              <a:gd name="T86" fmla="*/ 2147483647 w 126"/>
              <a:gd name="T87" fmla="*/ 2147483647 h 130"/>
              <a:gd name="T88" fmla="*/ 2147483647 w 126"/>
              <a:gd name="T89" fmla="*/ 2147483647 h 130"/>
              <a:gd name="T90" fmla="*/ 2147483647 w 126"/>
              <a:gd name="T91" fmla="*/ 2147483647 h 130"/>
              <a:gd name="T92" fmla="*/ 2147483647 w 126"/>
              <a:gd name="T93" fmla="*/ 2147483647 h 130"/>
              <a:gd name="T94" fmla="*/ 2147483647 w 126"/>
              <a:gd name="T95" fmla="*/ 2147483647 h 130"/>
              <a:gd name="T96" fmla="*/ 2147483647 w 126"/>
              <a:gd name="T97" fmla="*/ 2147483647 h 130"/>
              <a:gd name="T98" fmla="*/ 2147483647 w 126"/>
              <a:gd name="T99" fmla="*/ 2147483647 h 130"/>
              <a:gd name="T100" fmla="*/ 2147483647 w 126"/>
              <a:gd name="T101" fmla="*/ 2147483647 h 130"/>
              <a:gd name="T102" fmla="*/ 0 w 126"/>
              <a:gd name="T103" fmla="*/ 2147483647 h 130"/>
              <a:gd name="T104" fmla="*/ 0 w 126"/>
              <a:gd name="T105" fmla="*/ 2147483647 h 13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26"/>
              <a:gd name="T160" fmla="*/ 0 h 130"/>
              <a:gd name="T161" fmla="*/ 126 w 126"/>
              <a:gd name="T162" fmla="*/ 130 h 130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26" h="130">
                <a:moveTo>
                  <a:pt x="0" y="115"/>
                </a:moveTo>
                <a:lnTo>
                  <a:pt x="0" y="112"/>
                </a:lnTo>
                <a:lnTo>
                  <a:pt x="0" y="101"/>
                </a:lnTo>
                <a:lnTo>
                  <a:pt x="1" y="95"/>
                </a:lnTo>
                <a:lnTo>
                  <a:pt x="2" y="88"/>
                </a:lnTo>
                <a:lnTo>
                  <a:pt x="1" y="80"/>
                </a:lnTo>
                <a:lnTo>
                  <a:pt x="2" y="75"/>
                </a:lnTo>
                <a:lnTo>
                  <a:pt x="1" y="68"/>
                </a:lnTo>
                <a:lnTo>
                  <a:pt x="0" y="61"/>
                </a:lnTo>
                <a:lnTo>
                  <a:pt x="0" y="54"/>
                </a:lnTo>
                <a:lnTo>
                  <a:pt x="0" y="47"/>
                </a:lnTo>
                <a:lnTo>
                  <a:pt x="0" y="40"/>
                </a:lnTo>
                <a:lnTo>
                  <a:pt x="0" y="33"/>
                </a:lnTo>
                <a:lnTo>
                  <a:pt x="0" y="26"/>
                </a:lnTo>
                <a:lnTo>
                  <a:pt x="6" y="18"/>
                </a:lnTo>
                <a:lnTo>
                  <a:pt x="13" y="11"/>
                </a:lnTo>
                <a:lnTo>
                  <a:pt x="26" y="8"/>
                </a:lnTo>
                <a:lnTo>
                  <a:pt x="39" y="4"/>
                </a:lnTo>
                <a:lnTo>
                  <a:pt x="50" y="4"/>
                </a:lnTo>
                <a:lnTo>
                  <a:pt x="61" y="4"/>
                </a:lnTo>
                <a:lnTo>
                  <a:pt x="72" y="4"/>
                </a:lnTo>
                <a:lnTo>
                  <a:pt x="83" y="6"/>
                </a:lnTo>
                <a:lnTo>
                  <a:pt x="95" y="3"/>
                </a:lnTo>
                <a:lnTo>
                  <a:pt x="105" y="4"/>
                </a:lnTo>
                <a:lnTo>
                  <a:pt x="117" y="0"/>
                </a:lnTo>
                <a:lnTo>
                  <a:pt x="118" y="4"/>
                </a:lnTo>
                <a:lnTo>
                  <a:pt x="122" y="11"/>
                </a:lnTo>
                <a:lnTo>
                  <a:pt x="122" y="15"/>
                </a:lnTo>
                <a:lnTo>
                  <a:pt x="124" y="23"/>
                </a:lnTo>
                <a:lnTo>
                  <a:pt x="124" y="28"/>
                </a:lnTo>
                <a:lnTo>
                  <a:pt x="122" y="35"/>
                </a:lnTo>
                <a:lnTo>
                  <a:pt x="122" y="40"/>
                </a:lnTo>
                <a:lnTo>
                  <a:pt x="122" y="49"/>
                </a:lnTo>
                <a:lnTo>
                  <a:pt x="126" y="59"/>
                </a:lnTo>
                <a:lnTo>
                  <a:pt x="124" y="66"/>
                </a:lnTo>
                <a:lnTo>
                  <a:pt x="122" y="72"/>
                </a:lnTo>
                <a:lnTo>
                  <a:pt x="111" y="76"/>
                </a:lnTo>
                <a:lnTo>
                  <a:pt x="100" y="76"/>
                </a:lnTo>
                <a:lnTo>
                  <a:pt x="89" y="83"/>
                </a:lnTo>
                <a:lnTo>
                  <a:pt x="83" y="90"/>
                </a:lnTo>
                <a:lnTo>
                  <a:pt x="82" y="96"/>
                </a:lnTo>
                <a:lnTo>
                  <a:pt x="84" y="104"/>
                </a:lnTo>
                <a:lnTo>
                  <a:pt x="82" y="114"/>
                </a:lnTo>
                <a:lnTo>
                  <a:pt x="78" y="123"/>
                </a:lnTo>
                <a:lnTo>
                  <a:pt x="72" y="126"/>
                </a:lnTo>
                <a:lnTo>
                  <a:pt x="61" y="130"/>
                </a:lnTo>
                <a:lnTo>
                  <a:pt x="50" y="130"/>
                </a:lnTo>
                <a:lnTo>
                  <a:pt x="39" y="130"/>
                </a:lnTo>
                <a:lnTo>
                  <a:pt x="28" y="130"/>
                </a:lnTo>
                <a:lnTo>
                  <a:pt x="17" y="126"/>
                </a:lnTo>
                <a:lnTo>
                  <a:pt x="5" y="125"/>
                </a:lnTo>
                <a:lnTo>
                  <a:pt x="0" y="125"/>
                </a:lnTo>
                <a:lnTo>
                  <a:pt x="0" y="115"/>
                </a:lnTo>
                <a:close/>
              </a:path>
            </a:pathLst>
          </a:cu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507" name="Freeform 409"/>
          <p:cNvSpPr>
            <a:spLocks/>
          </p:cNvSpPr>
          <p:nvPr/>
        </p:nvSpPr>
        <p:spPr bwMode="auto">
          <a:xfrm>
            <a:off x="4411663" y="2882900"/>
            <a:ext cx="128587" cy="190500"/>
          </a:xfrm>
          <a:custGeom>
            <a:avLst/>
            <a:gdLst>
              <a:gd name="T0" fmla="*/ 0 w 64"/>
              <a:gd name="T1" fmla="*/ 2147483647 h 75"/>
              <a:gd name="T2" fmla="*/ 2147483647 w 64"/>
              <a:gd name="T3" fmla="*/ 2147483647 h 75"/>
              <a:gd name="T4" fmla="*/ 2147483647 w 64"/>
              <a:gd name="T5" fmla="*/ 2147483647 h 75"/>
              <a:gd name="T6" fmla="*/ 2147483647 w 64"/>
              <a:gd name="T7" fmla="*/ 2147483647 h 75"/>
              <a:gd name="T8" fmla="*/ 2147483647 w 64"/>
              <a:gd name="T9" fmla="*/ 0 h 75"/>
              <a:gd name="T10" fmla="*/ 2147483647 w 64"/>
              <a:gd name="T11" fmla="*/ 0 h 75"/>
              <a:gd name="T12" fmla="*/ 2147483647 w 64"/>
              <a:gd name="T13" fmla="*/ 2147483647 h 75"/>
              <a:gd name="T14" fmla="*/ 2147483647 w 64"/>
              <a:gd name="T15" fmla="*/ 2147483647 h 75"/>
              <a:gd name="T16" fmla="*/ 2147483647 w 64"/>
              <a:gd name="T17" fmla="*/ 2147483647 h 75"/>
              <a:gd name="T18" fmla="*/ 2147483647 w 64"/>
              <a:gd name="T19" fmla="*/ 2147483647 h 75"/>
              <a:gd name="T20" fmla="*/ 2147483647 w 64"/>
              <a:gd name="T21" fmla="*/ 2147483647 h 75"/>
              <a:gd name="T22" fmla="*/ 0 w 64"/>
              <a:gd name="T23" fmla="*/ 2147483647 h 75"/>
              <a:gd name="T24" fmla="*/ 0 w 64"/>
              <a:gd name="T25" fmla="*/ 2147483647 h 7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64"/>
              <a:gd name="T40" fmla="*/ 0 h 75"/>
              <a:gd name="T41" fmla="*/ 64 w 64"/>
              <a:gd name="T42" fmla="*/ 75 h 75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64" h="75">
                <a:moveTo>
                  <a:pt x="0" y="1"/>
                </a:moveTo>
                <a:lnTo>
                  <a:pt x="22" y="1"/>
                </a:lnTo>
                <a:lnTo>
                  <a:pt x="22" y="23"/>
                </a:lnTo>
                <a:lnTo>
                  <a:pt x="42" y="22"/>
                </a:lnTo>
                <a:lnTo>
                  <a:pt x="42" y="0"/>
                </a:lnTo>
                <a:lnTo>
                  <a:pt x="64" y="0"/>
                </a:lnTo>
                <a:lnTo>
                  <a:pt x="64" y="75"/>
                </a:lnTo>
                <a:lnTo>
                  <a:pt x="42" y="75"/>
                </a:lnTo>
                <a:lnTo>
                  <a:pt x="42" y="45"/>
                </a:lnTo>
                <a:lnTo>
                  <a:pt x="22" y="45"/>
                </a:lnTo>
                <a:lnTo>
                  <a:pt x="22" y="75"/>
                </a:lnTo>
                <a:lnTo>
                  <a:pt x="0" y="75"/>
                </a:lnTo>
                <a:lnTo>
                  <a:pt x="0" y="1"/>
                </a:lnTo>
                <a:close/>
              </a:path>
            </a:pathLst>
          </a:custGeom>
          <a:solidFill>
            <a:srgbClr val="00808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383" name="Line 410"/>
          <p:cNvSpPr>
            <a:spLocks noChangeShapeType="1"/>
          </p:cNvSpPr>
          <p:nvPr/>
        </p:nvSpPr>
        <p:spPr bwMode="auto">
          <a:xfrm flipV="1">
            <a:off x="3494088" y="3763963"/>
            <a:ext cx="1587" cy="444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84" name="Line 411"/>
          <p:cNvSpPr>
            <a:spLocks noChangeShapeType="1"/>
          </p:cNvSpPr>
          <p:nvPr/>
        </p:nvSpPr>
        <p:spPr bwMode="auto">
          <a:xfrm flipH="1" flipV="1">
            <a:off x="3446463" y="3732213"/>
            <a:ext cx="47625" cy="317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85" name="Line 412"/>
          <p:cNvSpPr>
            <a:spLocks noChangeShapeType="1"/>
          </p:cNvSpPr>
          <p:nvPr/>
        </p:nvSpPr>
        <p:spPr bwMode="auto">
          <a:xfrm flipV="1">
            <a:off x="3498850" y="3724275"/>
            <a:ext cx="30163" cy="539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86" name="Line 413"/>
          <p:cNvSpPr>
            <a:spLocks noChangeShapeType="1"/>
          </p:cNvSpPr>
          <p:nvPr/>
        </p:nvSpPr>
        <p:spPr bwMode="auto">
          <a:xfrm flipH="1" flipV="1">
            <a:off x="3511550" y="3687763"/>
            <a:ext cx="17463" cy="365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87" name="Line 414"/>
          <p:cNvSpPr>
            <a:spLocks noChangeShapeType="1"/>
          </p:cNvSpPr>
          <p:nvPr/>
        </p:nvSpPr>
        <p:spPr bwMode="auto">
          <a:xfrm flipV="1">
            <a:off x="3529013" y="3702050"/>
            <a:ext cx="47625" cy="301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88" name="Line 415"/>
          <p:cNvSpPr>
            <a:spLocks noChangeShapeType="1"/>
          </p:cNvSpPr>
          <p:nvPr/>
        </p:nvSpPr>
        <p:spPr bwMode="auto">
          <a:xfrm flipV="1">
            <a:off x="3392488" y="3824288"/>
            <a:ext cx="3175" cy="444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89" name="Line 416"/>
          <p:cNvSpPr>
            <a:spLocks noChangeShapeType="1"/>
          </p:cNvSpPr>
          <p:nvPr/>
        </p:nvSpPr>
        <p:spPr bwMode="auto">
          <a:xfrm flipV="1">
            <a:off x="3392488" y="3792538"/>
            <a:ext cx="46037" cy="317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90" name="Line 417"/>
          <p:cNvSpPr>
            <a:spLocks noChangeShapeType="1"/>
          </p:cNvSpPr>
          <p:nvPr/>
        </p:nvSpPr>
        <p:spPr bwMode="auto">
          <a:xfrm flipH="1" flipV="1">
            <a:off x="3355975" y="3784600"/>
            <a:ext cx="30163" cy="555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91" name="Line 418"/>
          <p:cNvSpPr>
            <a:spLocks noChangeShapeType="1"/>
          </p:cNvSpPr>
          <p:nvPr/>
        </p:nvSpPr>
        <p:spPr bwMode="auto">
          <a:xfrm flipV="1">
            <a:off x="3355975" y="3751263"/>
            <a:ext cx="19050" cy="333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92" name="Line 419"/>
          <p:cNvSpPr>
            <a:spLocks noChangeShapeType="1"/>
          </p:cNvSpPr>
          <p:nvPr/>
        </p:nvSpPr>
        <p:spPr bwMode="auto">
          <a:xfrm flipH="1" flipV="1">
            <a:off x="3309938" y="3763963"/>
            <a:ext cx="46037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93" name="Rectangle 428"/>
          <p:cNvSpPr>
            <a:spLocks noChangeArrowheads="1"/>
          </p:cNvSpPr>
          <p:nvPr/>
        </p:nvSpPr>
        <p:spPr bwMode="auto">
          <a:xfrm>
            <a:off x="3087688" y="5157788"/>
            <a:ext cx="2571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it-IT" sz="1400" b="1">
                <a:solidFill>
                  <a:srgbClr val="FFFFFF"/>
                </a:solidFill>
                <a:latin typeface="Symbol" pitchFamily="18" charset="2"/>
              </a:rPr>
              <a:t>g</a:t>
            </a:r>
          </a:p>
        </p:txBody>
      </p:sp>
      <p:sp>
        <p:nvSpPr>
          <p:cNvPr id="6394" name="Oval 631"/>
          <p:cNvSpPr>
            <a:spLocks noChangeArrowheads="1"/>
          </p:cNvSpPr>
          <p:nvPr/>
        </p:nvSpPr>
        <p:spPr bwMode="auto">
          <a:xfrm>
            <a:off x="7423150" y="4164013"/>
            <a:ext cx="93663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395" name="Freeform 632"/>
          <p:cNvSpPr>
            <a:spLocks/>
          </p:cNvSpPr>
          <p:nvPr/>
        </p:nvSpPr>
        <p:spPr bwMode="auto">
          <a:xfrm>
            <a:off x="7432675" y="4270375"/>
            <a:ext cx="15875" cy="403225"/>
          </a:xfrm>
          <a:custGeom>
            <a:avLst/>
            <a:gdLst>
              <a:gd name="T0" fmla="*/ 2147483647 w 8"/>
              <a:gd name="T1" fmla="*/ 0 h 158"/>
              <a:gd name="T2" fmla="*/ 0 w 8"/>
              <a:gd name="T3" fmla="*/ 2147483647 h 158"/>
              <a:gd name="T4" fmla="*/ 2147483647 w 8"/>
              <a:gd name="T5" fmla="*/ 2147483647 h 158"/>
              <a:gd name="T6" fmla="*/ 2147483647 w 8"/>
              <a:gd name="T7" fmla="*/ 2147483647 h 158"/>
              <a:gd name="T8" fmla="*/ 2147483647 w 8"/>
              <a:gd name="T9" fmla="*/ 2147483647 h 158"/>
              <a:gd name="T10" fmla="*/ 0 w 8"/>
              <a:gd name="T11" fmla="*/ 2147483647 h 158"/>
              <a:gd name="T12" fmla="*/ 2147483647 w 8"/>
              <a:gd name="T13" fmla="*/ 2147483647 h 158"/>
              <a:gd name="T14" fmla="*/ 2147483647 w 8"/>
              <a:gd name="T15" fmla="*/ 2147483647 h 158"/>
              <a:gd name="T16" fmla="*/ 2147483647 w 8"/>
              <a:gd name="T17" fmla="*/ 2147483647 h 158"/>
              <a:gd name="T18" fmla="*/ 2147483647 w 8"/>
              <a:gd name="T19" fmla="*/ 2147483647 h 158"/>
              <a:gd name="T20" fmla="*/ 2147483647 w 8"/>
              <a:gd name="T21" fmla="*/ 2147483647 h 158"/>
              <a:gd name="T22" fmla="*/ 2147483647 w 8"/>
              <a:gd name="T23" fmla="*/ 2147483647 h 158"/>
              <a:gd name="T24" fmla="*/ 2147483647 w 8"/>
              <a:gd name="T25" fmla="*/ 2147483647 h 158"/>
              <a:gd name="T26" fmla="*/ 2147483647 w 8"/>
              <a:gd name="T27" fmla="*/ 2147483647 h 158"/>
              <a:gd name="T28" fmla="*/ 2147483647 w 8"/>
              <a:gd name="T29" fmla="*/ 2147483647 h 158"/>
              <a:gd name="T30" fmla="*/ 0 w 8"/>
              <a:gd name="T31" fmla="*/ 2147483647 h 158"/>
              <a:gd name="T32" fmla="*/ 2147483647 w 8"/>
              <a:gd name="T33" fmla="*/ 2147483647 h 15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8"/>
              <a:gd name="T53" fmla="*/ 8 w 8"/>
              <a:gd name="T54" fmla="*/ 158 h 15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8">
                <a:moveTo>
                  <a:pt x="4" y="0"/>
                </a:moveTo>
                <a:lnTo>
                  <a:pt x="0" y="15"/>
                </a:lnTo>
                <a:lnTo>
                  <a:pt x="4" y="29"/>
                </a:lnTo>
                <a:lnTo>
                  <a:pt x="8" y="38"/>
                </a:lnTo>
                <a:lnTo>
                  <a:pt x="4" y="48"/>
                </a:lnTo>
                <a:lnTo>
                  <a:pt x="0" y="58"/>
                </a:lnTo>
                <a:lnTo>
                  <a:pt x="4" y="67"/>
                </a:lnTo>
                <a:lnTo>
                  <a:pt x="8" y="77"/>
                </a:lnTo>
                <a:lnTo>
                  <a:pt x="8" y="91"/>
                </a:lnTo>
                <a:lnTo>
                  <a:pt x="4" y="105"/>
                </a:lnTo>
                <a:lnTo>
                  <a:pt x="4" y="115"/>
                </a:lnTo>
                <a:lnTo>
                  <a:pt x="8" y="124"/>
                </a:lnTo>
                <a:lnTo>
                  <a:pt x="8" y="134"/>
                </a:lnTo>
                <a:lnTo>
                  <a:pt x="8" y="143"/>
                </a:lnTo>
                <a:lnTo>
                  <a:pt x="8" y="153"/>
                </a:lnTo>
                <a:lnTo>
                  <a:pt x="0" y="153"/>
                </a:lnTo>
                <a:lnTo>
                  <a:pt x="8" y="158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96" name="Freeform 633"/>
          <p:cNvSpPr>
            <a:spLocks/>
          </p:cNvSpPr>
          <p:nvPr/>
        </p:nvSpPr>
        <p:spPr bwMode="auto">
          <a:xfrm>
            <a:off x="7491413" y="4283075"/>
            <a:ext cx="33337" cy="425450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9" y="38"/>
                </a:lnTo>
                <a:lnTo>
                  <a:pt x="13" y="48"/>
                </a:lnTo>
                <a:lnTo>
                  <a:pt x="9" y="62"/>
                </a:lnTo>
                <a:lnTo>
                  <a:pt x="9" y="72"/>
                </a:lnTo>
                <a:lnTo>
                  <a:pt x="13" y="81"/>
                </a:lnTo>
                <a:lnTo>
                  <a:pt x="13" y="91"/>
                </a:lnTo>
                <a:lnTo>
                  <a:pt x="13" y="100"/>
                </a:lnTo>
                <a:lnTo>
                  <a:pt x="13" y="110"/>
                </a:lnTo>
                <a:lnTo>
                  <a:pt x="13" y="124"/>
                </a:lnTo>
                <a:lnTo>
                  <a:pt x="17" y="133"/>
                </a:lnTo>
                <a:lnTo>
                  <a:pt x="17" y="143"/>
                </a:lnTo>
                <a:lnTo>
                  <a:pt x="13" y="153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97" name="Oval 634"/>
          <p:cNvSpPr>
            <a:spLocks noChangeArrowheads="1"/>
          </p:cNvSpPr>
          <p:nvPr/>
        </p:nvSpPr>
        <p:spPr bwMode="auto">
          <a:xfrm>
            <a:off x="7312025" y="4164013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398" name="Freeform 635"/>
          <p:cNvSpPr>
            <a:spLocks/>
          </p:cNvSpPr>
          <p:nvPr/>
        </p:nvSpPr>
        <p:spPr bwMode="auto">
          <a:xfrm>
            <a:off x="7319963" y="4270375"/>
            <a:ext cx="19050" cy="403225"/>
          </a:xfrm>
          <a:custGeom>
            <a:avLst/>
            <a:gdLst>
              <a:gd name="T0" fmla="*/ 2147483647 w 9"/>
              <a:gd name="T1" fmla="*/ 0 h 158"/>
              <a:gd name="T2" fmla="*/ 0 w 9"/>
              <a:gd name="T3" fmla="*/ 2147483647 h 158"/>
              <a:gd name="T4" fmla="*/ 2147483647 w 9"/>
              <a:gd name="T5" fmla="*/ 2147483647 h 158"/>
              <a:gd name="T6" fmla="*/ 2147483647 w 9"/>
              <a:gd name="T7" fmla="*/ 2147483647 h 158"/>
              <a:gd name="T8" fmla="*/ 2147483647 w 9"/>
              <a:gd name="T9" fmla="*/ 2147483647 h 158"/>
              <a:gd name="T10" fmla="*/ 0 w 9"/>
              <a:gd name="T11" fmla="*/ 2147483647 h 158"/>
              <a:gd name="T12" fmla="*/ 2147483647 w 9"/>
              <a:gd name="T13" fmla="*/ 2147483647 h 158"/>
              <a:gd name="T14" fmla="*/ 2147483647 w 9"/>
              <a:gd name="T15" fmla="*/ 2147483647 h 158"/>
              <a:gd name="T16" fmla="*/ 2147483647 w 9"/>
              <a:gd name="T17" fmla="*/ 2147483647 h 158"/>
              <a:gd name="T18" fmla="*/ 2147483647 w 9"/>
              <a:gd name="T19" fmla="*/ 2147483647 h 158"/>
              <a:gd name="T20" fmla="*/ 2147483647 w 9"/>
              <a:gd name="T21" fmla="*/ 2147483647 h 158"/>
              <a:gd name="T22" fmla="*/ 2147483647 w 9"/>
              <a:gd name="T23" fmla="*/ 2147483647 h 158"/>
              <a:gd name="T24" fmla="*/ 2147483647 w 9"/>
              <a:gd name="T25" fmla="*/ 2147483647 h 158"/>
              <a:gd name="T26" fmla="*/ 2147483647 w 9"/>
              <a:gd name="T27" fmla="*/ 2147483647 h 158"/>
              <a:gd name="T28" fmla="*/ 2147483647 w 9"/>
              <a:gd name="T29" fmla="*/ 2147483647 h 158"/>
              <a:gd name="T30" fmla="*/ 0 w 9"/>
              <a:gd name="T31" fmla="*/ 2147483647 h 158"/>
              <a:gd name="T32" fmla="*/ 2147483647 w 9"/>
              <a:gd name="T33" fmla="*/ 2147483647 h 15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8"/>
              <a:gd name="T53" fmla="*/ 9 w 9"/>
              <a:gd name="T54" fmla="*/ 158 h 15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8">
                <a:moveTo>
                  <a:pt x="4" y="0"/>
                </a:moveTo>
                <a:lnTo>
                  <a:pt x="0" y="15"/>
                </a:lnTo>
                <a:lnTo>
                  <a:pt x="4" y="29"/>
                </a:lnTo>
                <a:lnTo>
                  <a:pt x="9" y="38"/>
                </a:lnTo>
                <a:lnTo>
                  <a:pt x="4" y="48"/>
                </a:lnTo>
                <a:lnTo>
                  <a:pt x="0" y="58"/>
                </a:lnTo>
                <a:lnTo>
                  <a:pt x="4" y="67"/>
                </a:lnTo>
                <a:lnTo>
                  <a:pt x="9" y="77"/>
                </a:lnTo>
                <a:lnTo>
                  <a:pt x="9" y="91"/>
                </a:lnTo>
                <a:lnTo>
                  <a:pt x="4" y="105"/>
                </a:lnTo>
                <a:lnTo>
                  <a:pt x="4" y="115"/>
                </a:lnTo>
                <a:lnTo>
                  <a:pt x="9" y="124"/>
                </a:lnTo>
                <a:lnTo>
                  <a:pt x="9" y="134"/>
                </a:lnTo>
                <a:lnTo>
                  <a:pt x="9" y="143"/>
                </a:lnTo>
                <a:lnTo>
                  <a:pt x="9" y="153"/>
                </a:lnTo>
                <a:lnTo>
                  <a:pt x="0" y="153"/>
                </a:lnTo>
                <a:lnTo>
                  <a:pt x="9" y="158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99" name="Freeform 636"/>
          <p:cNvSpPr>
            <a:spLocks/>
          </p:cNvSpPr>
          <p:nvPr/>
        </p:nvSpPr>
        <p:spPr bwMode="auto">
          <a:xfrm>
            <a:off x="7380288" y="4283075"/>
            <a:ext cx="34925" cy="425450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9" y="38"/>
                </a:lnTo>
                <a:lnTo>
                  <a:pt x="13" y="48"/>
                </a:lnTo>
                <a:lnTo>
                  <a:pt x="9" y="62"/>
                </a:lnTo>
                <a:lnTo>
                  <a:pt x="9" y="72"/>
                </a:lnTo>
                <a:lnTo>
                  <a:pt x="13" y="81"/>
                </a:lnTo>
                <a:lnTo>
                  <a:pt x="13" y="91"/>
                </a:lnTo>
                <a:lnTo>
                  <a:pt x="13" y="100"/>
                </a:lnTo>
                <a:lnTo>
                  <a:pt x="13" y="110"/>
                </a:lnTo>
                <a:lnTo>
                  <a:pt x="13" y="124"/>
                </a:lnTo>
                <a:lnTo>
                  <a:pt x="17" y="133"/>
                </a:lnTo>
                <a:lnTo>
                  <a:pt x="17" y="143"/>
                </a:lnTo>
                <a:lnTo>
                  <a:pt x="13" y="153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00" name="Oval 637"/>
          <p:cNvSpPr>
            <a:spLocks noChangeArrowheads="1"/>
          </p:cNvSpPr>
          <p:nvPr/>
        </p:nvSpPr>
        <p:spPr bwMode="auto">
          <a:xfrm>
            <a:off x="7191375" y="4173538"/>
            <a:ext cx="92075" cy="11588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401" name="Freeform 638"/>
          <p:cNvSpPr>
            <a:spLocks/>
          </p:cNvSpPr>
          <p:nvPr/>
        </p:nvSpPr>
        <p:spPr bwMode="auto">
          <a:xfrm>
            <a:off x="7202488" y="4283075"/>
            <a:ext cx="15875" cy="400050"/>
          </a:xfrm>
          <a:custGeom>
            <a:avLst/>
            <a:gdLst>
              <a:gd name="T0" fmla="*/ 2147483647 w 8"/>
              <a:gd name="T1" fmla="*/ 0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0"/>
                </a:moveTo>
                <a:lnTo>
                  <a:pt x="0" y="14"/>
                </a:lnTo>
                <a:lnTo>
                  <a:pt x="4" y="29"/>
                </a:lnTo>
                <a:lnTo>
                  <a:pt x="8" y="38"/>
                </a:lnTo>
                <a:lnTo>
                  <a:pt x="4" y="48"/>
                </a:lnTo>
                <a:lnTo>
                  <a:pt x="0" y="57"/>
                </a:lnTo>
                <a:lnTo>
                  <a:pt x="4" y="67"/>
                </a:lnTo>
                <a:lnTo>
                  <a:pt x="8" y="76"/>
                </a:lnTo>
                <a:lnTo>
                  <a:pt x="8" y="91"/>
                </a:lnTo>
                <a:lnTo>
                  <a:pt x="4" y="105"/>
                </a:lnTo>
                <a:lnTo>
                  <a:pt x="4" y="114"/>
                </a:lnTo>
                <a:lnTo>
                  <a:pt x="8" y="124"/>
                </a:lnTo>
                <a:lnTo>
                  <a:pt x="8" y="133"/>
                </a:lnTo>
                <a:lnTo>
                  <a:pt x="8" y="143"/>
                </a:lnTo>
                <a:lnTo>
                  <a:pt x="8" y="153"/>
                </a:lnTo>
                <a:lnTo>
                  <a:pt x="0" y="153"/>
                </a:lnTo>
                <a:lnTo>
                  <a:pt x="8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02" name="Freeform 639"/>
          <p:cNvSpPr>
            <a:spLocks/>
          </p:cNvSpPr>
          <p:nvPr/>
        </p:nvSpPr>
        <p:spPr bwMode="auto">
          <a:xfrm>
            <a:off x="7259638" y="4294188"/>
            <a:ext cx="34925" cy="427037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9" y="38"/>
                </a:lnTo>
                <a:lnTo>
                  <a:pt x="13" y="48"/>
                </a:lnTo>
                <a:lnTo>
                  <a:pt x="9" y="62"/>
                </a:lnTo>
                <a:lnTo>
                  <a:pt x="9" y="71"/>
                </a:lnTo>
                <a:lnTo>
                  <a:pt x="13" y="81"/>
                </a:lnTo>
                <a:lnTo>
                  <a:pt x="13" y="90"/>
                </a:lnTo>
                <a:lnTo>
                  <a:pt x="13" y="100"/>
                </a:lnTo>
                <a:lnTo>
                  <a:pt x="13" y="109"/>
                </a:lnTo>
                <a:lnTo>
                  <a:pt x="13" y="124"/>
                </a:lnTo>
                <a:lnTo>
                  <a:pt x="17" y="133"/>
                </a:lnTo>
                <a:lnTo>
                  <a:pt x="17" y="143"/>
                </a:lnTo>
                <a:lnTo>
                  <a:pt x="13" y="152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03" name="Oval 640"/>
          <p:cNvSpPr>
            <a:spLocks noChangeArrowheads="1"/>
          </p:cNvSpPr>
          <p:nvPr/>
        </p:nvSpPr>
        <p:spPr bwMode="auto">
          <a:xfrm>
            <a:off x="7081838" y="4173538"/>
            <a:ext cx="92075" cy="11588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404" name="Freeform 641"/>
          <p:cNvSpPr>
            <a:spLocks/>
          </p:cNvSpPr>
          <p:nvPr/>
        </p:nvSpPr>
        <p:spPr bwMode="auto">
          <a:xfrm>
            <a:off x="7089775" y="4283075"/>
            <a:ext cx="17463" cy="400050"/>
          </a:xfrm>
          <a:custGeom>
            <a:avLst/>
            <a:gdLst>
              <a:gd name="T0" fmla="*/ 2147483647 w 9"/>
              <a:gd name="T1" fmla="*/ 0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4" y="0"/>
                </a:moveTo>
                <a:lnTo>
                  <a:pt x="0" y="14"/>
                </a:lnTo>
                <a:lnTo>
                  <a:pt x="4" y="29"/>
                </a:lnTo>
                <a:lnTo>
                  <a:pt x="9" y="38"/>
                </a:lnTo>
                <a:lnTo>
                  <a:pt x="4" y="48"/>
                </a:lnTo>
                <a:lnTo>
                  <a:pt x="0" y="57"/>
                </a:lnTo>
                <a:lnTo>
                  <a:pt x="4" y="67"/>
                </a:lnTo>
                <a:lnTo>
                  <a:pt x="9" y="76"/>
                </a:lnTo>
                <a:lnTo>
                  <a:pt x="9" y="91"/>
                </a:lnTo>
                <a:lnTo>
                  <a:pt x="4" y="105"/>
                </a:lnTo>
                <a:lnTo>
                  <a:pt x="4" y="114"/>
                </a:lnTo>
                <a:lnTo>
                  <a:pt x="9" y="124"/>
                </a:lnTo>
                <a:lnTo>
                  <a:pt x="9" y="133"/>
                </a:lnTo>
                <a:lnTo>
                  <a:pt x="9" y="143"/>
                </a:lnTo>
                <a:lnTo>
                  <a:pt x="9" y="153"/>
                </a:lnTo>
                <a:lnTo>
                  <a:pt x="0" y="153"/>
                </a:lnTo>
                <a:lnTo>
                  <a:pt x="9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05" name="Freeform 642"/>
          <p:cNvSpPr>
            <a:spLocks/>
          </p:cNvSpPr>
          <p:nvPr/>
        </p:nvSpPr>
        <p:spPr bwMode="auto">
          <a:xfrm>
            <a:off x="7150100" y="4294188"/>
            <a:ext cx="33338" cy="427037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9" y="38"/>
                </a:lnTo>
                <a:lnTo>
                  <a:pt x="13" y="48"/>
                </a:lnTo>
                <a:lnTo>
                  <a:pt x="9" y="62"/>
                </a:lnTo>
                <a:lnTo>
                  <a:pt x="9" y="71"/>
                </a:lnTo>
                <a:lnTo>
                  <a:pt x="13" y="81"/>
                </a:lnTo>
                <a:lnTo>
                  <a:pt x="13" y="90"/>
                </a:lnTo>
                <a:lnTo>
                  <a:pt x="13" y="100"/>
                </a:lnTo>
                <a:lnTo>
                  <a:pt x="13" y="109"/>
                </a:lnTo>
                <a:lnTo>
                  <a:pt x="13" y="124"/>
                </a:lnTo>
                <a:lnTo>
                  <a:pt x="17" y="133"/>
                </a:lnTo>
                <a:lnTo>
                  <a:pt x="17" y="143"/>
                </a:lnTo>
                <a:lnTo>
                  <a:pt x="13" y="152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06" name="Oval 643"/>
          <p:cNvSpPr>
            <a:spLocks noChangeArrowheads="1"/>
          </p:cNvSpPr>
          <p:nvPr/>
        </p:nvSpPr>
        <p:spPr bwMode="auto">
          <a:xfrm>
            <a:off x="6970713" y="4173538"/>
            <a:ext cx="92075" cy="11588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407" name="Freeform 644"/>
          <p:cNvSpPr>
            <a:spLocks/>
          </p:cNvSpPr>
          <p:nvPr/>
        </p:nvSpPr>
        <p:spPr bwMode="auto">
          <a:xfrm>
            <a:off x="6978650" y="4283075"/>
            <a:ext cx="15875" cy="400050"/>
          </a:xfrm>
          <a:custGeom>
            <a:avLst/>
            <a:gdLst>
              <a:gd name="T0" fmla="*/ 2147483647 w 8"/>
              <a:gd name="T1" fmla="*/ 0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0"/>
                </a:moveTo>
                <a:lnTo>
                  <a:pt x="0" y="14"/>
                </a:lnTo>
                <a:lnTo>
                  <a:pt x="4" y="29"/>
                </a:lnTo>
                <a:lnTo>
                  <a:pt x="8" y="38"/>
                </a:lnTo>
                <a:lnTo>
                  <a:pt x="4" y="48"/>
                </a:lnTo>
                <a:lnTo>
                  <a:pt x="0" y="57"/>
                </a:lnTo>
                <a:lnTo>
                  <a:pt x="4" y="67"/>
                </a:lnTo>
                <a:lnTo>
                  <a:pt x="8" y="76"/>
                </a:lnTo>
                <a:lnTo>
                  <a:pt x="8" y="91"/>
                </a:lnTo>
                <a:lnTo>
                  <a:pt x="4" y="105"/>
                </a:lnTo>
                <a:lnTo>
                  <a:pt x="4" y="114"/>
                </a:lnTo>
                <a:lnTo>
                  <a:pt x="8" y="124"/>
                </a:lnTo>
                <a:lnTo>
                  <a:pt x="8" y="133"/>
                </a:lnTo>
                <a:lnTo>
                  <a:pt x="8" y="143"/>
                </a:lnTo>
                <a:lnTo>
                  <a:pt x="8" y="153"/>
                </a:lnTo>
                <a:lnTo>
                  <a:pt x="0" y="153"/>
                </a:lnTo>
                <a:lnTo>
                  <a:pt x="8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08" name="Freeform 645"/>
          <p:cNvSpPr>
            <a:spLocks/>
          </p:cNvSpPr>
          <p:nvPr/>
        </p:nvSpPr>
        <p:spPr bwMode="auto">
          <a:xfrm>
            <a:off x="7038975" y="4294188"/>
            <a:ext cx="33338" cy="427037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8" y="38"/>
                </a:lnTo>
                <a:lnTo>
                  <a:pt x="12" y="48"/>
                </a:lnTo>
                <a:lnTo>
                  <a:pt x="8" y="62"/>
                </a:lnTo>
                <a:lnTo>
                  <a:pt x="8" y="71"/>
                </a:lnTo>
                <a:lnTo>
                  <a:pt x="12" y="81"/>
                </a:lnTo>
                <a:lnTo>
                  <a:pt x="12" y="90"/>
                </a:lnTo>
                <a:lnTo>
                  <a:pt x="12" y="100"/>
                </a:lnTo>
                <a:lnTo>
                  <a:pt x="12" y="109"/>
                </a:lnTo>
                <a:lnTo>
                  <a:pt x="12" y="124"/>
                </a:lnTo>
                <a:lnTo>
                  <a:pt x="17" y="133"/>
                </a:lnTo>
                <a:lnTo>
                  <a:pt x="17" y="143"/>
                </a:lnTo>
                <a:lnTo>
                  <a:pt x="12" y="152"/>
                </a:lnTo>
                <a:lnTo>
                  <a:pt x="12" y="162"/>
                </a:lnTo>
                <a:lnTo>
                  <a:pt x="12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09" name="Oval 646"/>
          <p:cNvSpPr>
            <a:spLocks noChangeArrowheads="1"/>
          </p:cNvSpPr>
          <p:nvPr/>
        </p:nvSpPr>
        <p:spPr bwMode="auto">
          <a:xfrm>
            <a:off x="6858000" y="4173538"/>
            <a:ext cx="92075" cy="11588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410" name="Freeform 647"/>
          <p:cNvSpPr>
            <a:spLocks/>
          </p:cNvSpPr>
          <p:nvPr/>
        </p:nvSpPr>
        <p:spPr bwMode="auto">
          <a:xfrm>
            <a:off x="6865938" y="4283075"/>
            <a:ext cx="17462" cy="400050"/>
          </a:xfrm>
          <a:custGeom>
            <a:avLst/>
            <a:gdLst>
              <a:gd name="T0" fmla="*/ 2147483647 w 9"/>
              <a:gd name="T1" fmla="*/ 0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5" y="0"/>
                </a:moveTo>
                <a:lnTo>
                  <a:pt x="0" y="14"/>
                </a:lnTo>
                <a:lnTo>
                  <a:pt x="5" y="29"/>
                </a:lnTo>
                <a:lnTo>
                  <a:pt x="9" y="38"/>
                </a:lnTo>
                <a:lnTo>
                  <a:pt x="5" y="48"/>
                </a:lnTo>
                <a:lnTo>
                  <a:pt x="0" y="57"/>
                </a:lnTo>
                <a:lnTo>
                  <a:pt x="5" y="67"/>
                </a:lnTo>
                <a:lnTo>
                  <a:pt x="9" y="76"/>
                </a:lnTo>
                <a:lnTo>
                  <a:pt x="9" y="91"/>
                </a:lnTo>
                <a:lnTo>
                  <a:pt x="5" y="105"/>
                </a:lnTo>
                <a:lnTo>
                  <a:pt x="5" y="114"/>
                </a:lnTo>
                <a:lnTo>
                  <a:pt x="9" y="124"/>
                </a:lnTo>
                <a:lnTo>
                  <a:pt x="9" y="133"/>
                </a:lnTo>
                <a:lnTo>
                  <a:pt x="9" y="143"/>
                </a:lnTo>
                <a:lnTo>
                  <a:pt x="9" y="153"/>
                </a:lnTo>
                <a:lnTo>
                  <a:pt x="0" y="153"/>
                </a:lnTo>
                <a:lnTo>
                  <a:pt x="9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11" name="Freeform 648"/>
          <p:cNvSpPr>
            <a:spLocks/>
          </p:cNvSpPr>
          <p:nvPr/>
        </p:nvSpPr>
        <p:spPr bwMode="auto">
          <a:xfrm>
            <a:off x="6926263" y="4294188"/>
            <a:ext cx="34925" cy="427037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9" y="38"/>
                </a:lnTo>
                <a:lnTo>
                  <a:pt x="13" y="48"/>
                </a:lnTo>
                <a:lnTo>
                  <a:pt x="9" y="62"/>
                </a:lnTo>
                <a:lnTo>
                  <a:pt x="9" y="71"/>
                </a:lnTo>
                <a:lnTo>
                  <a:pt x="13" y="81"/>
                </a:lnTo>
                <a:lnTo>
                  <a:pt x="13" y="90"/>
                </a:lnTo>
                <a:lnTo>
                  <a:pt x="13" y="100"/>
                </a:lnTo>
                <a:lnTo>
                  <a:pt x="13" y="109"/>
                </a:lnTo>
                <a:lnTo>
                  <a:pt x="13" y="124"/>
                </a:lnTo>
                <a:lnTo>
                  <a:pt x="17" y="133"/>
                </a:lnTo>
                <a:lnTo>
                  <a:pt x="17" y="143"/>
                </a:lnTo>
                <a:lnTo>
                  <a:pt x="13" y="152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12" name="Oval 649"/>
          <p:cNvSpPr>
            <a:spLocks noChangeArrowheads="1"/>
          </p:cNvSpPr>
          <p:nvPr/>
        </p:nvSpPr>
        <p:spPr bwMode="auto">
          <a:xfrm>
            <a:off x="7423150" y="4887913"/>
            <a:ext cx="93663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413" name="Freeform 650"/>
          <p:cNvSpPr>
            <a:spLocks/>
          </p:cNvSpPr>
          <p:nvPr/>
        </p:nvSpPr>
        <p:spPr bwMode="auto">
          <a:xfrm>
            <a:off x="7432675" y="4502150"/>
            <a:ext cx="15875" cy="400050"/>
          </a:xfrm>
          <a:custGeom>
            <a:avLst/>
            <a:gdLst>
              <a:gd name="T0" fmla="*/ 2147483647 w 8"/>
              <a:gd name="T1" fmla="*/ 2147483647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157"/>
                </a:moveTo>
                <a:lnTo>
                  <a:pt x="0" y="143"/>
                </a:lnTo>
                <a:lnTo>
                  <a:pt x="4" y="128"/>
                </a:lnTo>
                <a:lnTo>
                  <a:pt x="8" y="119"/>
                </a:lnTo>
                <a:lnTo>
                  <a:pt x="4" y="109"/>
                </a:lnTo>
                <a:lnTo>
                  <a:pt x="0" y="100"/>
                </a:lnTo>
                <a:lnTo>
                  <a:pt x="4" y="90"/>
                </a:lnTo>
                <a:lnTo>
                  <a:pt x="8" y="81"/>
                </a:lnTo>
                <a:lnTo>
                  <a:pt x="8" y="67"/>
                </a:lnTo>
                <a:lnTo>
                  <a:pt x="4" y="52"/>
                </a:lnTo>
                <a:lnTo>
                  <a:pt x="4" y="43"/>
                </a:lnTo>
                <a:lnTo>
                  <a:pt x="8" y="33"/>
                </a:lnTo>
                <a:lnTo>
                  <a:pt x="8" y="24"/>
                </a:lnTo>
                <a:lnTo>
                  <a:pt x="8" y="14"/>
                </a:lnTo>
                <a:lnTo>
                  <a:pt x="8" y="5"/>
                </a:lnTo>
                <a:lnTo>
                  <a:pt x="0" y="5"/>
                </a:lnTo>
                <a:lnTo>
                  <a:pt x="8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14" name="Freeform 651"/>
          <p:cNvSpPr>
            <a:spLocks/>
          </p:cNvSpPr>
          <p:nvPr/>
        </p:nvSpPr>
        <p:spPr bwMode="auto">
          <a:xfrm>
            <a:off x="7491413" y="4467225"/>
            <a:ext cx="33337" cy="420688"/>
          </a:xfrm>
          <a:custGeom>
            <a:avLst/>
            <a:gdLst>
              <a:gd name="T0" fmla="*/ 0 w 17"/>
              <a:gd name="T1" fmla="*/ 2147483647 h 166"/>
              <a:gd name="T2" fmla="*/ 0 w 17"/>
              <a:gd name="T3" fmla="*/ 2147483647 h 166"/>
              <a:gd name="T4" fmla="*/ 0 w 17"/>
              <a:gd name="T5" fmla="*/ 2147483647 h 166"/>
              <a:gd name="T6" fmla="*/ 2147483647 w 17"/>
              <a:gd name="T7" fmla="*/ 2147483647 h 166"/>
              <a:gd name="T8" fmla="*/ 2147483647 w 17"/>
              <a:gd name="T9" fmla="*/ 2147483647 h 166"/>
              <a:gd name="T10" fmla="*/ 2147483647 w 17"/>
              <a:gd name="T11" fmla="*/ 2147483647 h 166"/>
              <a:gd name="T12" fmla="*/ 2147483647 w 17"/>
              <a:gd name="T13" fmla="*/ 2147483647 h 166"/>
              <a:gd name="T14" fmla="*/ 2147483647 w 17"/>
              <a:gd name="T15" fmla="*/ 2147483647 h 166"/>
              <a:gd name="T16" fmla="*/ 2147483647 w 17"/>
              <a:gd name="T17" fmla="*/ 2147483647 h 166"/>
              <a:gd name="T18" fmla="*/ 2147483647 w 17"/>
              <a:gd name="T19" fmla="*/ 2147483647 h 166"/>
              <a:gd name="T20" fmla="*/ 2147483647 w 17"/>
              <a:gd name="T21" fmla="*/ 2147483647 h 166"/>
              <a:gd name="T22" fmla="*/ 2147483647 w 17"/>
              <a:gd name="T23" fmla="*/ 2147483647 h 166"/>
              <a:gd name="T24" fmla="*/ 2147483647 w 17"/>
              <a:gd name="T25" fmla="*/ 2147483647 h 166"/>
              <a:gd name="T26" fmla="*/ 2147483647 w 17"/>
              <a:gd name="T27" fmla="*/ 2147483647 h 166"/>
              <a:gd name="T28" fmla="*/ 2147483647 w 17"/>
              <a:gd name="T29" fmla="*/ 2147483647 h 166"/>
              <a:gd name="T30" fmla="*/ 2147483647 w 17"/>
              <a:gd name="T31" fmla="*/ 2147483647 h 166"/>
              <a:gd name="T32" fmla="*/ 2147483647 w 17"/>
              <a:gd name="T33" fmla="*/ 0 h 16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6"/>
              <a:gd name="T53" fmla="*/ 17 w 17"/>
              <a:gd name="T54" fmla="*/ 166 h 16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6">
                <a:moveTo>
                  <a:pt x="0" y="166"/>
                </a:moveTo>
                <a:lnTo>
                  <a:pt x="0" y="142"/>
                </a:lnTo>
                <a:lnTo>
                  <a:pt x="0" y="133"/>
                </a:lnTo>
                <a:lnTo>
                  <a:pt x="9" y="128"/>
                </a:lnTo>
                <a:lnTo>
                  <a:pt x="13" y="119"/>
                </a:lnTo>
                <a:lnTo>
                  <a:pt x="9" y="104"/>
                </a:lnTo>
                <a:lnTo>
                  <a:pt x="9" y="95"/>
                </a:lnTo>
                <a:lnTo>
                  <a:pt x="13" y="85"/>
                </a:lnTo>
                <a:lnTo>
                  <a:pt x="13" y="76"/>
                </a:lnTo>
                <a:lnTo>
                  <a:pt x="13" y="66"/>
                </a:lnTo>
                <a:lnTo>
                  <a:pt x="13" y="57"/>
                </a:lnTo>
                <a:lnTo>
                  <a:pt x="13" y="42"/>
                </a:lnTo>
                <a:lnTo>
                  <a:pt x="17" y="33"/>
                </a:lnTo>
                <a:lnTo>
                  <a:pt x="17" y="23"/>
                </a:lnTo>
                <a:lnTo>
                  <a:pt x="13" y="14"/>
                </a:lnTo>
                <a:lnTo>
                  <a:pt x="13" y="4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15" name="Oval 652"/>
          <p:cNvSpPr>
            <a:spLocks noChangeArrowheads="1"/>
          </p:cNvSpPr>
          <p:nvPr/>
        </p:nvSpPr>
        <p:spPr bwMode="auto">
          <a:xfrm>
            <a:off x="7312025" y="4887913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416" name="Freeform 653"/>
          <p:cNvSpPr>
            <a:spLocks/>
          </p:cNvSpPr>
          <p:nvPr/>
        </p:nvSpPr>
        <p:spPr bwMode="auto">
          <a:xfrm>
            <a:off x="7319963" y="4502150"/>
            <a:ext cx="19050" cy="400050"/>
          </a:xfrm>
          <a:custGeom>
            <a:avLst/>
            <a:gdLst>
              <a:gd name="T0" fmla="*/ 2147483647 w 9"/>
              <a:gd name="T1" fmla="*/ 2147483647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4" y="157"/>
                </a:moveTo>
                <a:lnTo>
                  <a:pt x="0" y="143"/>
                </a:lnTo>
                <a:lnTo>
                  <a:pt x="4" y="128"/>
                </a:lnTo>
                <a:lnTo>
                  <a:pt x="9" y="119"/>
                </a:lnTo>
                <a:lnTo>
                  <a:pt x="4" y="109"/>
                </a:lnTo>
                <a:lnTo>
                  <a:pt x="0" y="100"/>
                </a:lnTo>
                <a:lnTo>
                  <a:pt x="4" y="90"/>
                </a:lnTo>
                <a:lnTo>
                  <a:pt x="9" y="81"/>
                </a:lnTo>
                <a:lnTo>
                  <a:pt x="9" y="67"/>
                </a:lnTo>
                <a:lnTo>
                  <a:pt x="4" y="52"/>
                </a:lnTo>
                <a:lnTo>
                  <a:pt x="4" y="43"/>
                </a:lnTo>
                <a:lnTo>
                  <a:pt x="9" y="33"/>
                </a:lnTo>
                <a:lnTo>
                  <a:pt x="9" y="24"/>
                </a:lnTo>
                <a:lnTo>
                  <a:pt x="9" y="14"/>
                </a:lnTo>
                <a:lnTo>
                  <a:pt x="9" y="5"/>
                </a:lnTo>
                <a:lnTo>
                  <a:pt x="0" y="5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17" name="Freeform 654"/>
          <p:cNvSpPr>
            <a:spLocks/>
          </p:cNvSpPr>
          <p:nvPr/>
        </p:nvSpPr>
        <p:spPr bwMode="auto">
          <a:xfrm>
            <a:off x="7380288" y="4467225"/>
            <a:ext cx="34925" cy="420688"/>
          </a:xfrm>
          <a:custGeom>
            <a:avLst/>
            <a:gdLst>
              <a:gd name="T0" fmla="*/ 0 w 17"/>
              <a:gd name="T1" fmla="*/ 2147483647 h 166"/>
              <a:gd name="T2" fmla="*/ 0 w 17"/>
              <a:gd name="T3" fmla="*/ 2147483647 h 166"/>
              <a:gd name="T4" fmla="*/ 0 w 17"/>
              <a:gd name="T5" fmla="*/ 2147483647 h 166"/>
              <a:gd name="T6" fmla="*/ 2147483647 w 17"/>
              <a:gd name="T7" fmla="*/ 2147483647 h 166"/>
              <a:gd name="T8" fmla="*/ 2147483647 w 17"/>
              <a:gd name="T9" fmla="*/ 2147483647 h 166"/>
              <a:gd name="T10" fmla="*/ 2147483647 w 17"/>
              <a:gd name="T11" fmla="*/ 2147483647 h 166"/>
              <a:gd name="T12" fmla="*/ 2147483647 w 17"/>
              <a:gd name="T13" fmla="*/ 2147483647 h 166"/>
              <a:gd name="T14" fmla="*/ 2147483647 w 17"/>
              <a:gd name="T15" fmla="*/ 2147483647 h 166"/>
              <a:gd name="T16" fmla="*/ 2147483647 w 17"/>
              <a:gd name="T17" fmla="*/ 2147483647 h 166"/>
              <a:gd name="T18" fmla="*/ 2147483647 w 17"/>
              <a:gd name="T19" fmla="*/ 2147483647 h 166"/>
              <a:gd name="T20" fmla="*/ 2147483647 w 17"/>
              <a:gd name="T21" fmla="*/ 2147483647 h 166"/>
              <a:gd name="T22" fmla="*/ 2147483647 w 17"/>
              <a:gd name="T23" fmla="*/ 2147483647 h 166"/>
              <a:gd name="T24" fmla="*/ 2147483647 w 17"/>
              <a:gd name="T25" fmla="*/ 2147483647 h 166"/>
              <a:gd name="T26" fmla="*/ 2147483647 w 17"/>
              <a:gd name="T27" fmla="*/ 2147483647 h 166"/>
              <a:gd name="T28" fmla="*/ 2147483647 w 17"/>
              <a:gd name="T29" fmla="*/ 2147483647 h 166"/>
              <a:gd name="T30" fmla="*/ 2147483647 w 17"/>
              <a:gd name="T31" fmla="*/ 2147483647 h 166"/>
              <a:gd name="T32" fmla="*/ 2147483647 w 17"/>
              <a:gd name="T33" fmla="*/ 0 h 16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6"/>
              <a:gd name="T53" fmla="*/ 17 w 17"/>
              <a:gd name="T54" fmla="*/ 166 h 16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6">
                <a:moveTo>
                  <a:pt x="0" y="166"/>
                </a:moveTo>
                <a:lnTo>
                  <a:pt x="0" y="142"/>
                </a:lnTo>
                <a:lnTo>
                  <a:pt x="0" y="133"/>
                </a:lnTo>
                <a:lnTo>
                  <a:pt x="9" y="128"/>
                </a:lnTo>
                <a:lnTo>
                  <a:pt x="13" y="119"/>
                </a:lnTo>
                <a:lnTo>
                  <a:pt x="9" y="104"/>
                </a:lnTo>
                <a:lnTo>
                  <a:pt x="9" y="95"/>
                </a:lnTo>
                <a:lnTo>
                  <a:pt x="13" y="85"/>
                </a:lnTo>
                <a:lnTo>
                  <a:pt x="13" y="76"/>
                </a:lnTo>
                <a:lnTo>
                  <a:pt x="13" y="66"/>
                </a:lnTo>
                <a:lnTo>
                  <a:pt x="13" y="57"/>
                </a:lnTo>
                <a:lnTo>
                  <a:pt x="13" y="42"/>
                </a:lnTo>
                <a:lnTo>
                  <a:pt x="17" y="33"/>
                </a:lnTo>
                <a:lnTo>
                  <a:pt x="17" y="23"/>
                </a:lnTo>
                <a:lnTo>
                  <a:pt x="13" y="14"/>
                </a:lnTo>
                <a:lnTo>
                  <a:pt x="13" y="4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18" name="Oval 655"/>
          <p:cNvSpPr>
            <a:spLocks noChangeArrowheads="1"/>
          </p:cNvSpPr>
          <p:nvPr/>
        </p:nvSpPr>
        <p:spPr bwMode="auto">
          <a:xfrm>
            <a:off x="7191375" y="4879975"/>
            <a:ext cx="92075" cy="11588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419" name="Freeform 656"/>
          <p:cNvSpPr>
            <a:spLocks/>
          </p:cNvSpPr>
          <p:nvPr/>
        </p:nvSpPr>
        <p:spPr bwMode="auto">
          <a:xfrm>
            <a:off x="7202488" y="4487863"/>
            <a:ext cx="15875" cy="400050"/>
          </a:xfrm>
          <a:custGeom>
            <a:avLst/>
            <a:gdLst>
              <a:gd name="T0" fmla="*/ 2147483647 w 8"/>
              <a:gd name="T1" fmla="*/ 2147483647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157"/>
                </a:moveTo>
                <a:lnTo>
                  <a:pt x="0" y="143"/>
                </a:lnTo>
                <a:lnTo>
                  <a:pt x="4" y="129"/>
                </a:lnTo>
                <a:lnTo>
                  <a:pt x="8" y="119"/>
                </a:lnTo>
                <a:lnTo>
                  <a:pt x="4" y="110"/>
                </a:lnTo>
                <a:lnTo>
                  <a:pt x="0" y="100"/>
                </a:lnTo>
                <a:lnTo>
                  <a:pt x="4" y="91"/>
                </a:lnTo>
                <a:lnTo>
                  <a:pt x="8" y="81"/>
                </a:lnTo>
                <a:lnTo>
                  <a:pt x="8" y="67"/>
                </a:lnTo>
                <a:lnTo>
                  <a:pt x="4" y="52"/>
                </a:lnTo>
                <a:lnTo>
                  <a:pt x="4" y="43"/>
                </a:lnTo>
                <a:lnTo>
                  <a:pt x="8" y="33"/>
                </a:lnTo>
                <a:lnTo>
                  <a:pt x="8" y="24"/>
                </a:lnTo>
                <a:lnTo>
                  <a:pt x="8" y="14"/>
                </a:lnTo>
                <a:lnTo>
                  <a:pt x="8" y="5"/>
                </a:lnTo>
                <a:lnTo>
                  <a:pt x="0" y="5"/>
                </a:lnTo>
                <a:lnTo>
                  <a:pt x="8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20" name="Freeform 657"/>
          <p:cNvSpPr>
            <a:spLocks/>
          </p:cNvSpPr>
          <p:nvPr/>
        </p:nvSpPr>
        <p:spPr bwMode="auto">
          <a:xfrm>
            <a:off x="7259638" y="4454525"/>
            <a:ext cx="34925" cy="425450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3"/>
                </a:lnTo>
                <a:lnTo>
                  <a:pt x="9" y="128"/>
                </a:lnTo>
                <a:lnTo>
                  <a:pt x="13" y="119"/>
                </a:lnTo>
                <a:lnTo>
                  <a:pt x="9" y="105"/>
                </a:lnTo>
                <a:lnTo>
                  <a:pt x="9" y="95"/>
                </a:lnTo>
                <a:lnTo>
                  <a:pt x="13" y="86"/>
                </a:lnTo>
                <a:lnTo>
                  <a:pt x="13" y="76"/>
                </a:lnTo>
                <a:lnTo>
                  <a:pt x="13" y="66"/>
                </a:lnTo>
                <a:lnTo>
                  <a:pt x="13" y="57"/>
                </a:lnTo>
                <a:lnTo>
                  <a:pt x="13" y="43"/>
                </a:lnTo>
                <a:lnTo>
                  <a:pt x="17" y="33"/>
                </a:lnTo>
                <a:lnTo>
                  <a:pt x="17" y="24"/>
                </a:lnTo>
                <a:lnTo>
                  <a:pt x="13" y="14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21" name="Oval 658"/>
          <p:cNvSpPr>
            <a:spLocks noChangeArrowheads="1"/>
          </p:cNvSpPr>
          <p:nvPr/>
        </p:nvSpPr>
        <p:spPr bwMode="auto">
          <a:xfrm>
            <a:off x="7081838" y="4879975"/>
            <a:ext cx="92075" cy="11588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422" name="Freeform 659"/>
          <p:cNvSpPr>
            <a:spLocks/>
          </p:cNvSpPr>
          <p:nvPr/>
        </p:nvSpPr>
        <p:spPr bwMode="auto">
          <a:xfrm>
            <a:off x="7089775" y="4487863"/>
            <a:ext cx="17463" cy="400050"/>
          </a:xfrm>
          <a:custGeom>
            <a:avLst/>
            <a:gdLst>
              <a:gd name="T0" fmla="*/ 2147483647 w 9"/>
              <a:gd name="T1" fmla="*/ 2147483647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4" y="157"/>
                </a:moveTo>
                <a:lnTo>
                  <a:pt x="0" y="143"/>
                </a:lnTo>
                <a:lnTo>
                  <a:pt x="4" y="129"/>
                </a:lnTo>
                <a:lnTo>
                  <a:pt x="9" y="119"/>
                </a:lnTo>
                <a:lnTo>
                  <a:pt x="4" y="110"/>
                </a:lnTo>
                <a:lnTo>
                  <a:pt x="0" y="100"/>
                </a:lnTo>
                <a:lnTo>
                  <a:pt x="4" y="91"/>
                </a:lnTo>
                <a:lnTo>
                  <a:pt x="9" y="81"/>
                </a:lnTo>
                <a:lnTo>
                  <a:pt x="9" y="67"/>
                </a:lnTo>
                <a:lnTo>
                  <a:pt x="4" y="52"/>
                </a:lnTo>
                <a:lnTo>
                  <a:pt x="4" y="43"/>
                </a:lnTo>
                <a:lnTo>
                  <a:pt x="9" y="33"/>
                </a:lnTo>
                <a:lnTo>
                  <a:pt x="9" y="24"/>
                </a:lnTo>
                <a:lnTo>
                  <a:pt x="9" y="14"/>
                </a:lnTo>
                <a:lnTo>
                  <a:pt x="9" y="5"/>
                </a:lnTo>
                <a:lnTo>
                  <a:pt x="0" y="5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23" name="Freeform 660"/>
          <p:cNvSpPr>
            <a:spLocks/>
          </p:cNvSpPr>
          <p:nvPr/>
        </p:nvSpPr>
        <p:spPr bwMode="auto">
          <a:xfrm>
            <a:off x="7150100" y="4454525"/>
            <a:ext cx="33338" cy="425450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3"/>
                </a:lnTo>
                <a:lnTo>
                  <a:pt x="9" y="128"/>
                </a:lnTo>
                <a:lnTo>
                  <a:pt x="13" y="119"/>
                </a:lnTo>
                <a:lnTo>
                  <a:pt x="9" y="105"/>
                </a:lnTo>
                <a:lnTo>
                  <a:pt x="9" y="95"/>
                </a:lnTo>
                <a:lnTo>
                  <a:pt x="13" y="86"/>
                </a:lnTo>
                <a:lnTo>
                  <a:pt x="13" y="76"/>
                </a:lnTo>
                <a:lnTo>
                  <a:pt x="13" y="66"/>
                </a:lnTo>
                <a:lnTo>
                  <a:pt x="13" y="57"/>
                </a:lnTo>
                <a:lnTo>
                  <a:pt x="13" y="43"/>
                </a:lnTo>
                <a:lnTo>
                  <a:pt x="17" y="33"/>
                </a:lnTo>
                <a:lnTo>
                  <a:pt x="17" y="24"/>
                </a:lnTo>
                <a:lnTo>
                  <a:pt x="13" y="14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24" name="Oval 661"/>
          <p:cNvSpPr>
            <a:spLocks noChangeArrowheads="1"/>
          </p:cNvSpPr>
          <p:nvPr/>
        </p:nvSpPr>
        <p:spPr bwMode="auto">
          <a:xfrm>
            <a:off x="6970713" y="4879975"/>
            <a:ext cx="92075" cy="11588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425" name="Freeform 662"/>
          <p:cNvSpPr>
            <a:spLocks/>
          </p:cNvSpPr>
          <p:nvPr/>
        </p:nvSpPr>
        <p:spPr bwMode="auto">
          <a:xfrm>
            <a:off x="6978650" y="4487863"/>
            <a:ext cx="15875" cy="400050"/>
          </a:xfrm>
          <a:custGeom>
            <a:avLst/>
            <a:gdLst>
              <a:gd name="T0" fmla="*/ 2147483647 w 8"/>
              <a:gd name="T1" fmla="*/ 2147483647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157"/>
                </a:moveTo>
                <a:lnTo>
                  <a:pt x="0" y="143"/>
                </a:lnTo>
                <a:lnTo>
                  <a:pt x="4" y="129"/>
                </a:lnTo>
                <a:lnTo>
                  <a:pt x="8" y="119"/>
                </a:lnTo>
                <a:lnTo>
                  <a:pt x="4" y="110"/>
                </a:lnTo>
                <a:lnTo>
                  <a:pt x="0" y="100"/>
                </a:lnTo>
                <a:lnTo>
                  <a:pt x="4" y="91"/>
                </a:lnTo>
                <a:lnTo>
                  <a:pt x="8" y="81"/>
                </a:lnTo>
                <a:lnTo>
                  <a:pt x="8" y="67"/>
                </a:lnTo>
                <a:lnTo>
                  <a:pt x="4" y="52"/>
                </a:lnTo>
                <a:lnTo>
                  <a:pt x="4" y="43"/>
                </a:lnTo>
                <a:lnTo>
                  <a:pt x="8" y="33"/>
                </a:lnTo>
                <a:lnTo>
                  <a:pt x="8" y="24"/>
                </a:lnTo>
                <a:lnTo>
                  <a:pt x="8" y="14"/>
                </a:lnTo>
                <a:lnTo>
                  <a:pt x="8" y="5"/>
                </a:lnTo>
                <a:lnTo>
                  <a:pt x="0" y="5"/>
                </a:lnTo>
                <a:lnTo>
                  <a:pt x="8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26" name="Freeform 663"/>
          <p:cNvSpPr>
            <a:spLocks/>
          </p:cNvSpPr>
          <p:nvPr/>
        </p:nvSpPr>
        <p:spPr bwMode="auto">
          <a:xfrm>
            <a:off x="7038975" y="4454525"/>
            <a:ext cx="33338" cy="425450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3"/>
                </a:lnTo>
                <a:lnTo>
                  <a:pt x="8" y="128"/>
                </a:lnTo>
                <a:lnTo>
                  <a:pt x="12" y="119"/>
                </a:lnTo>
                <a:lnTo>
                  <a:pt x="8" y="105"/>
                </a:lnTo>
                <a:lnTo>
                  <a:pt x="8" y="95"/>
                </a:lnTo>
                <a:lnTo>
                  <a:pt x="12" y="86"/>
                </a:lnTo>
                <a:lnTo>
                  <a:pt x="12" y="76"/>
                </a:lnTo>
                <a:lnTo>
                  <a:pt x="12" y="66"/>
                </a:lnTo>
                <a:lnTo>
                  <a:pt x="12" y="57"/>
                </a:lnTo>
                <a:lnTo>
                  <a:pt x="12" y="43"/>
                </a:lnTo>
                <a:lnTo>
                  <a:pt x="17" y="33"/>
                </a:lnTo>
                <a:lnTo>
                  <a:pt x="17" y="24"/>
                </a:lnTo>
                <a:lnTo>
                  <a:pt x="12" y="14"/>
                </a:lnTo>
                <a:lnTo>
                  <a:pt x="12" y="5"/>
                </a:lnTo>
                <a:lnTo>
                  <a:pt x="12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27" name="Oval 664"/>
          <p:cNvSpPr>
            <a:spLocks noChangeArrowheads="1"/>
          </p:cNvSpPr>
          <p:nvPr/>
        </p:nvSpPr>
        <p:spPr bwMode="auto">
          <a:xfrm>
            <a:off x="6858000" y="4879975"/>
            <a:ext cx="92075" cy="11588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428" name="Freeform 665"/>
          <p:cNvSpPr>
            <a:spLocks/>
          </p:cNvSpPr>
          <p:nvPr/>
        </p:nvSpPr>
        <p:spPr bwMode="auto">
          <a:xfrm>
            <a:off x="6865938" y="4487863"/>
            <a:ext cx="17462" cy="400050"/>
          </a:xfrm>
          <a:custGeom>
            <a:avLst/>
            <a:gdLst>
              <a:gd name="T0" fmla="*/ 2147483647 w 9"/>
              <a:gd name="T1" fmla="*/ 2147483647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5" y="157"/>
                </a:moveTo>
                <a:lnTo>
                  <a:pt x="0" y="143"/>
                </a:lnTo>
                <a:lnTo>
                  <a:pt x="5" y="129"/>
                </a:lnTo>
                <a:lnTo>
                  <a:pt x="9" y="119"/>
                </a:lnTo>
                <a:lnTo>
                  <a:pt x="5" y="110"/>
                </a:lnTo>
                <a:lnTo>
                  <a:pt x="0" y="100"/>
                </a:lnTo>
                <a:lnTo>
                  <a:pt x="5" y="91"/>
                </a:lnTo>
                <a:lnTo>
                  <a:pt x="9" y="81"/>
                </a:lnTo>
                <a:lnTo>
                  <a:pt x="9" y="67"/>
                </a:lnTo>
                <a:lnTo>
                  <a:pt x="5" y="52"/>
                </a:lnTo>
                <a:lnTo>
                  <a:pt x="5" y="43"/>
                </a:lnTo>
                <a:lnTo>
                  <a:pt x="9" y="33"/>
                </a:lnTo>
                <a:lnTo>
                  <a:pt x="9" y="24"/>
                </a:lnTo>
                <a:lnTo>
                  <a:pt x="9" y="14"/>
                </a:lnTo>
                <a:lnTo>
                  <a:pt x="9" y="5"/>
                </a:lnTo>
                <a:lnTo>
                  <a:pt x="0" y="5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29" name="Freeform 666"/>
          <p:cNvSpPr>
            <a:spLocks/>
          </p:cNvSpPr>
          <p:nvPr/>
        </p:nvSpPr>
        <p:spPr bwMode="auto">
          <a:xfrm>
            <a:off x="6926263" y="4454525"/>
            <a:ext cx="34925" cy="425450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3"/>
                </a:lnTo>
                <a:lnTo>
                  <a:pt x="9" y="128"/>
                </a:lnTo>
                <a:lnTo>
                  <a:pt x="13" y="119"/>
                </a:lnTo>
                <a:lnTo>
                  <a:pt x="9" y="105"/>
                </a:lnTo>
                <a:lnTo>
                  <a:pt x="9" y="95"/>
                </a:lnTo>
                <a:lnTo>
                  <a:pt x="13" y="86"/>
                </a:lnTo>
                <a:lnTo>
                  <a:pt x="13" y="76"/>
                </a:lnTo>
                <a:lnTo>
                  <a:pt x="13" y="66"/>
                </a:lnTo>
                <a:lnTo>
                  <a:pt x="13" y="57"/>
                </a:lnTo>
                <a:lnTo>
                  <a:pt x="13" y="43"/>
                </a:lnTo>
                <a:lnTo>
                  <a:pt x="17" y="33"/>
                </a:lnTo>
                <a:lnTo>
                  <a:pt x="17" y="24"/>
                </a:lnTo>
                <a:lnTo>
                  <a:pt x="13" y="14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30" name="Oval 667"/>
          <p:cNvSpPr>
            <a:spLocks noChangeArrowheads="1"/>
          </p:cNvSpPr>
          <p:nvPr/>
        </p:nvSpPr>
        <p:spPr bwMode="auto">
          <a:xfrm>
            <a:off x="8069263" y="4164013"/>
            <a:ext cx="93662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431" name="Freeform 668"/>
          <p:cNvSpPr>
            <a:spLocks/>
          </p:cNvSpPr>
          <p:nvPr/>
        </p:nvSpPr>
        <p:spPr bwMode="auto">
          <a:xfrm>
            <a:off x="8078788" y="4270375"/>
            <a:ext cx="15875" cy="403225"/>
          </a:xfrm>
          <a:custGeom>
            <a:avLst/>
            <a:gdLst>
              <a:gd name="T0" fmla="*/ 2147483647 w 8"/>
              <a:gd name="T1" fmla="*/ 0 h 158"/>
              <a:gd name="T2" fmla="*/ 0 w 8"/>
              <a:gd name="T3" fmla="*/ 2147483647 h 158"/>
              <a:gd name="T4" fmla="*/ 2147483647 w 8"/>
              <a:gd name="T5" fmla="*/ 2147483647 h 158"/>
              <a:gd name="T6" fmla="*/ 2147483647 w 8"/>
              <a:gd name="T7" fmla="*/ 2147483647 h 158"/>
              <a:gd name="T8" fmla="*/ 2147483647 w 8"/>
              <a:gd name="T9" fmla="*/ 2147483647 h 158"/>
              <a:gd name="T10" fmla="*/ 0 w 8"/>
              <a:gd name="T11" fmla="*/ 2147483647 h 158"/>
              <a:gd name="T12" fmla="*/ 2147483647 w 8"/>
              <a:gd name="T13" fmla="*/ 2147483647 h 158"/>
              <a:gd name="T14" fmla="*/ 2147483647 w 8"/>
              <a:gd name="T15" fmla="*/ 2147483647 h 158"/>
              <a:gd name="T16" fmla="*/ 2147483647 w 8"/>
              <a:gd name="T17" fmla="*/ 2147483647 h 158"/>
              <a:gd name="T18" fmla="*/ 2147483647 w 8"/>
              <a:gd name="T19" fmla="*/ 2147483647 h 158"/>
              <a:gd name="T20" fmla="*/ 2147483647 w 8"/>
              <a:gd name="T21" fmla="*/ 2147483647 h 158"/>
              <a:gd name="T22" fmla="*/ 2147483647 w 8"/>
              <a:gd name="T23" fmla="*/ 2147483647 h 158"/>
              <a:gd name="T24" fmla="*/ 2147483647 w 8"/>
              <a:gd name="T25" fmla="*/ 2147483647 h 158"/>
              <a:gd name="T26" fmla="*/ 2147483647 w 8"/>
              <a:gd name="T27" fmla="*/ 2147483647 h 158"/>
              <a:gd name="T28" fmla="*/ 2147483647 w 8"/>
              <a:gd name="T29" fmla="*/ 2147483647 h 158"/>
              <a:gd name="T30" fmla="*/ 0 w 8"/>
              <a:gd name="T31" fmla="*/ 2147483647 h 158"/>
              <a:gd name="T32" fmla="*/ 2147483647 w 8"/>
              <a:gd name="T33" fmla="*/ 2147483647 h 15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8"/>
              <a:gd name="T53" fmla="*/ 8 w 8"/>
              <a:gd name="T54" fmla="*/ 158 h 15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8">
                <a:moveTo>
                  <a:pt x="4" y="0"/>
                </a:moveTo>
                <a:lnTo>
                  <a:pt x="0" y="15"/>
                </a:lnTo>
                <a:lnTo>
                  <a:pt x="4" y="29"/>
                </a:lnTo>
                <a:lnTo>
                  <a:pt x="8" y="38"/>
                </a:lnTo>
                <a:lnTo>
                  <a:pt x="4" y="48"/>
                </a:lnTo>
                <a:lnTo>
                  <a:pt x="0" y="58"/>
                </a:lnTo>
                <a:lnTo>
                  <a:pt x="4" y="67"/>
                </a:lnTo>
                <a:lnTo>
                  <a:pt x="8" y="77"/>
                </a:lnTo>
                <a:lnTo>
                  <a:pt x="8" y="91"/>
                </a:lnTo>
                <a:lnTo>
                  <a:pt x="4" y="105"/>
                </a:lnTo>
                <a:lnTo>
                  <a:pt x="4" y="115"/>
                </a:lnTo>
                <a:lnTo>
                  <a:pt x="8" y="124"/>
                </a:lnTo>
                <a:lnTo>
                  <a:pt x="8" y="134"/>
                </a:lnTo>
                <a:lnTo>
                  <a:pt x="8" y="143"/>
                </a:lnTo>
                <a:lnTo>
                  <a:pt x="8" y="153"/>
                </a:lnTo>
                <a:lnTo>
                  <a:pt x="0" y="153"/>
                </a:lnTo>
                <a:lnTo>
                  <a:pt x="8" y="158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32" name="Freeform 669"/>
          <p:cNvSpPr>
            <a:spLocks/>
          </p:cNvSpPr>
          <p:nvPr/>
        </p:nvSpPr>
        <p:spPr bwMode="auto">
          <a:xfrm>
            <a:off x="8137525" y="4283075"/>
            <a:ext cx="33338" cy="425450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9" y="38"/>
                </a:lnTo>
                <a:lnTo>
                  <a:pt x="13" y="48"/>
                </a:lnTo>
                <a:lnTo>
                  <a:pt x="9" y="62"/>
                </a:lnTo>
                <a:lnTo>
                  <a:pt x="9" y="72"/>
                </a:lnTo>
                <a:lnTo>
                  <a:pt x="13" y="81"/>
                </a:lnTo>
                <a:lnTo>
                  <a:pt x="13" y="91"/>
                </a:lnTo>
                <a:lnTo>
                  <a:pt x="13" y="100"/>
                </a:lnTo>
                <a:lnTo>
                  <a:pt x="13" y="110"/>
                </a:lnTo>
                <a:lnTo>
                  <a:pt x="13" y="124"/>
                </a:lnTo>
                <a:lnTo>
                  <a:pt x="17" y="133"/>
                </a:lnTo>
                <a:lnTo>
                  <a:pt x="17" y="143"/>
                </a:lnTo>
                <a:lnTo>
                  <a:pt x="13" y="153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33" name="Oval 670"/>
          <p:cNvSpPr>
            <a:spLocks noChangeArrowheads="1"/>
          </p:cNvSpPr>
          <p:nvPr/>
        </p:nvSpPr>
        <p:spPr bwMode="auto">
          <a:xfrm>
            <a:off x="7958138" y="4164013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434" name="Freeform 671"/>
          <p:cNvSpPr>
            <a:spLocks/>
          </p:cNvSpPr>
          <p:nvPr/>
        </p:nvSpPr>
        <p:spPr bwMode="auto">
          <a:xfrm>
            <a:off x="7966075" y="4270375"/>
            <a:ext cx="19050" cy="403225"/>
          </a:xfrm>
          <a:custGeom>
            <a:avLst/>
            <a:gdLst>
              <a:gd name="T0" fmla="*/ 2147483647 w 9"/>
              <a:gd name="T1" fmla="*/ 0 h 158"/>
              <a:gd name="T2" fmla="*/ 0 w 9"/>
              <a:gd name="T3" fmla="*/ 2147483647 h 158"/>
              <a:gd name="T4" fmla="*/ 2147483647 w 9"/>
              <a:gd name="T5" fmla="*/ 2147483647 h 158"/>
              <a:gd name="T6" fmla="*/ 2147483647 w 9"/>
              <a:gd name="T7" fmla="*/ 2147483647 h 158"/>
              <a:gd name="T8" fmla="*/ 2147483647 w 9"/>
              <a:gd name="T9" fmla="*/ 2147483647 h 158"/>
              <a:gd name="T10" fmla="*/ 0 w 9"/>
              <a:gd name="T11" fmla="*/ 2147483647 h 158"/>
              <a:gd name="T12" fmla="*/ 2147483647 w 9"/>
              <a:gd name="T13" fmla="*/ 2147483647 h 158"/>
              <a:gd name="T14" fmla="*/ 2147483647 w 9"/>
              <a:gd name="T15" fmla="*/ 2147483647 h 158"/>
              <a:gd name="T16" fmla="*/ 2147483647 w 9"/>
              <a:gd name="T17" fmla="*/ 2147483647 h 158"/>
              <a:gd name="T18" fmla="*/ 2147483647 w 9"/>
              <a:gd name="T19" fmla="*/ 2147483647 h 158"/>
              <a:gd name="T20" fmla="*/ 2147483647 w 9"/>
              <a:gd name="T21" fmla="*/ 2147483647 h 158"/>
              <a:gd name="T22" fmla="*/ 2147483647 w 9"/>
              <a:gd name="T23" fmla="*/ 2147483647 h 158"/>
              <a:gd name="T24" fmla="*/ 2147483647 w 9"/>
              <a:gd name="T25" fmla="*/ 2147483647 h 158"/>
              <a:gd name="T26" fmla="*/ 2147483647 w 9"/>
              <a:gd name="T27" fmla="*/ 2147483647 h 158"/>
              <a:gd name="T28" fmla="*/ 2147483647 w 9"/>
              <a:gd name="T29" fmla="*/ 2147483647 h 158"/>
              <a:gd name="T30" fmla="*/ 0 w 9"/>
              <a:gd name="T31" fmla="*/ 2147483647 h 158"/>
              <a:gd name="T32" fmla="*/ 2147483647 w 9"/>
              <a:gd name="T33" fmla="*/ 2147483647 h 15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8"/>
              <a:gd name="T53" fmla="*/ 9 w 9"/>
              <a:gd name="T54" fmla="*/ 158 h 15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8">
                <a:moveTo>
                  <a:pt x="4" y="0"/>
                </a:moveTo>
                <a:lnTo>
                  <a:pt x="0" y="15"/>
                </a:lnTo>
                <a:lnTo>
                  <a:pt x="4" y="29"/>
                </a:lnTo>
                <a:lnTo>
                  <a:pt x="9" y="38"/>
                </a:lnTo>
                <a:lnTo>
                  <a:pt x="4" y="48"/>
                </a:lnTo>
                <a:lnTo>
                  <a:pt x="0" y="58"/>
                </a:lnTo>
                <a:lnTo>
                  <a:pt x="4" y="67"/>
                </a:lnTo>
                <a:lnTo>
                  <a:pt x="9" y="77"/>
                </a:lnTo>
                <a:lnTo>
                  <a:pt x="9" y="91"/>
                </a:lnTo>
                <a:lnTo>
                  <a:pt x="4" y="105"/>
                </a:lnTo>
                <a:lnTo>
                  <a:pt x="4" y="115"/>
                </a:lnTo>
                <a:lnTo>
                  <a:pt x="9" y="124"/>
                </a:lnTo>
                <a:lnTo>
                  <a:pt x="9" y="134"/>
                </a:lnTo>
                <a:lnTo>
                  <a:pt x="9" y="143"/>
                </a:lnTo>
                <a:lnTo>
                  <a:pt x="9" y="153"/>
                </a:lnTo>
                <a:lnTo>
                  <a:pt x="0" y="153"/>
                </a:lnTo>
                <a:lnTo>
                  <a:pt x="9" y="158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35" name="Freeform 672"/>
          <p:cNvSpPr>
            <a:spLocks/>
          </p:cNvSpPr>
          <p:nvPr/>
        </p:nvSpPr>
        <p:spPr bwMode="auto">
          <a:xfrm>
            <a:off x="8026400" y="4283075"/>
            <a:ext cx="34925" cy="425450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9" y="38"/>
                </a:lnTo>
                <a:lnTo>
                  <a:pt x="13" y="48"/>
                </a:lnTo>
                <a:lnTo>
                  <a:pt x="9" y="62"/>
                </a:lnTo>
                <a:lnTo>
                  <a:pt x="9" y="72"/>
                </a:lnTo>
                <a:lnTo>
                  <a:pt x="13" y="81"/>
                </a:lnTo>
                <a:lnTo>
                  <a:pt x="13" y="91"/>
                </a:lnTo>
                <a:lnTo>
                  <a:pt x="13" y="100"/>
                </a:lnTo>
                <a:lnTo>
                  <a:pt x="13" y="110"/>
                </a:lnTo>
                <a:lnTo>
                  <a:pt x="13" y="124"/>
                </a:lnTo>
                <a:lnTo>
                  <a:pt x="17" y="133"/>
                </a:lnTo>
                <a:lnTo>
                  <a:pt x="17" y="143"/>
                </a:lnTo>
                <a:lnTo>
                  <a:pt x="13" y="153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36" name="Oval 673"/>
          <p:cNvSpPr>
            <a:spLocks noChangeArrowheads="1"/>
          </p:cNvSpPr>
          <p:nvPr/>
        </p:nvSpPr>
        <p:spPr bwMode="auto">
          <a:xfrm>
            <a:off x="7837488" y="4173538"/>
            <a:ext cx="92075" cy="11588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437" name="Freeform 674"/>
          <p:cNvSpPr>
            <a:spLocks/>
          </p:cNvSpPr>
          <p:nvPr/>
        </p:nvSpPr>
        <p:spPr bwMode="auto">
          <a:xfrm>
            <a:off x="7848600" y="4283075"/>
            <a:ext cx="15875" cy="400050"/>
          </a:xfrm>
          <a:custGeom>
            <a:avLst/>
            <a:gdLst>
              <a:gd name="T0" fmla="*/ 2147483647 w 8"/>
              <a:gd name="T1" fmla="*/ 0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0"/>
                </a:moveTo>
                <a:lnTo>
                  <a:pt x="0" y="14"/>
                </a:lnTo>
                <a:lnTo>
                  <a:pt x="4" y="29"/>
                </a:lnTo>
                <a:lnTo>
                  <a:pt x="8" y="38"/>
                </a:lnTo>
                <a:lnTo>
                  <a:pt x="4" y="48"/>
                </a:lnTo>
                <a:lnTo>
                  <a:pt x="0" y="57"/>
                </a:lnTo>
                <a:lnTo>
                  <a:pt x="4" y="67"/>
                </a:lnTo>
                <a:lnTo>
                  <a:pt x="8" y="76"/>
                </a:lnTo>
                <a:lnTo>
                  <a:pt x="8" y="91"/>
                </a:lnTo>
                <a:lnTo>
                  <a:pt x="4" y="105"/>
                </a:lnTo>
                <a:lnTo>
                  <a:pt x="4" y="114"/>
                </a:lnTo>
                <a:lnTo>
                  <a:pt x="8" y="124"/>
                </a:lnTo>
                <a:lnTo>
                  <a:pt x="8" y="133"/>
                </a:lnTo>
                <a:lnTo>
                  <a:pt x="8" y="143"/>
                </a:lnTo>
                <a:lnTo>
                  <a:pt x="8" y="153"/>
                </a:lnTo>
                <a:lnTo>
                  <a:pt x="0" y="153"/>
                </a:lnTo>
                <a:lnTo>
                  <a:pt x="8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38" name="Freeform 675"/>
          <p:cNvSpPr>
            <a:spLocks/>
          </p:cNvSpPr>
          <p:nvPr/>
        </p:nvSpPr>
        <p:spPr bwMode="auto">
          <a:xfrm>
            <a:off x="7905750" y="4294188"/>
            <a:ext cx="34925" cy="427037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9" y="38"/>
                </a:lnTo>
                <a:lnTo>
                  <a:pt x="13" y="48"/>
                </a:lnTo>
                <a:lnTo>
                  <a:pt x="9" y="62"/>
                </a:lnTo>
                <a:lnTo>
                  <a:pt x="9" y="71"/>
                </a:lnTo>
                <a:lnTo>
                  <a:pt x="13" y="81"/>
                </a:lnTo>
                <a:lnTo>
                  <a:pt x="13" y="90"/>
                </a:lnTo>
                <a:lnTo>
                  <a:pt x="13" y="100"/>
                </a:lnTo>
                <a:lnTo>
                  <a:pt x="13" y="109"/>
                </a:lnTo>
                <a:lnTo>
                  <a:pt x="13" y="124"/>
                </a:lnTo>
                <a:lnTo>
                  <a:pt x="17" y="133"/>
                </a:lnTo>
                <a:lnTo>
                  <a:pt x="17" y="143"/>
                </a:lnTo>
                <a:lnTo>
                  <a:pt x="13" y="152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39" name="Oval 676"/>
          <p:cNvSpPr>
            <a:spLocks noChangeArrowheads="1"/>
          </p:cNvSpPr>
          <p:nvPr/>
        </p:nvSpPr>
        <p:spPr bwMode="auto">
          <a:xfrm>
            <a:off x="7727950" y="4173538"/>
            <a:ext cx="92075" cy="11588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440" name="Freeform 677"/>
          <p:cNvSpPr>
            <a:spLocks/>
          </p:cNvSpPr>
          <p:nvPr/>
        </p:nvSpPr>
        <p:spPr bwMode="auto">
          <a:xfrm>
            <a:off x="7735888" y="4283075"/>
            <a:ext cx="17462" cy="400050"/>
          </a:xfrm>
          <a:custGeom>
            <a:avLst/>
            <a:gdLst>
              <a:gd name="T0" fmla="*/ 2147483647 w 9"/>
              <a:gd name="T1" fmla="*/ 0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4" y="0"/>
                </a:moveTo>
                <a:lnTo>
                  <a:pt x="0" y="14"/>
                </a:lnTo>
                <a:lnTo>
                  <a:pt x="4" y="29"/>
                </a:lnTo>
                <a:lnTo>
                  <a:pt x="9" y="38"/>
                </a:lnTo>
                <a:lnTo>
                  <a:pt x="4" y="48"/>
                </a:lnTo>
                <a:lnTo>
                  <a:pt x="0" y="57"/>
                </a:lnTo>
                <a:lnTo>
                  <a:pt x="4" y="67"/>
                </a:lnTo>
                <a:lnTo>
                  <a:pt x="9" y="76"/>
                </a:lnTo>
                <a:lnTo>
                  <a:pt x="9" y="91"/>
                </a:lnTo>
                <a:lnTo>
                  <a:pt x="4" y="105"/>
                </a:lnTo>
                <a:lnTo>
                  <a:pt x="4" y="114"/>
                </a:lnTo>
                <a:lnTo>
                  <a:pt x="9" y="124"/>
                </a:lnTo>
                <a:lnTo>
                  <a:pt x="9" y="133"/>
                </a:lnTo>
                <a:lnTo>
                  <a:pt x="9" y="143"/>
                </a:lnTo>
                <a:lnTo>
                  <a:pt x="9" y="153"/>
                </a:lnTo>
                <a:lnTo>
                  <a:pt x="0" y="153"/>
                </a:lnTo>
                <a:lnTo>
                  <a:pt x="9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41" name="Freeform 678"/>
          <p:cNvSpPr>
            <a:spLocks/>
          </p:cNvSpPr>
          <p:nvPr/>
        </p:nvSpPr>
        <p:spPr bwMode="auto">
          <a:xfrm>
            <a:off x="7796213" y="4294188"/>
            <a:ext cx="33337" cy="427037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9" y="38"/>
                </a:lnTo>
                <a:lnTo>
                  <a:pt x="13" y="48"/>
                </a:lnTo>
                <a:lnTo>
                  <a:pt x="9" y="62"/>
                </a:lnTo>
                <a:lnTo>
                  <a:pt x="9" y="71"/>
                </a:lnTo>
                <a:lnTo>
                  <a:pt x="13" y="81"/>
                </a:lnTo>
                <a:lnTo>
                  <a:pt x="13" y="90"/>
                </a:lnTo>
                <a:lnTo>
                  <a:pt x="13" y="100"/>
                </a:lnTo>
                <a:lnTo>
                  <a:pt x="13" y="109"/>
                </a:lnTo>
                <a:lnTo>
                  <a:pt x="13" y="124"/>
                </a:lnTo>
                <a:lnTo>
                  <a:pt x="17" y="133"/>
                </a:lnTo>
                <a:lnTo>
                  <a:pt x="17" y="143"/>
                </a:lnTo>
                <a:lnTo>
                  <a:pt x="13" y="152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42" name="Oval 679"/>
          <p:cNvSpPr>
            <a:spLocks noChangeArrowheads="1"/>
          </p:cNvSpPr>
          <p:nvPr/>
        </p:nvSpPr>
        <p:spPr bwMode="auto">
          <a:xfrm>
            <a:off x="7616825" y="4173538"/>
            <a:ext cx="92075" cy="11588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443" name="Freeform 680"/>
          <p:cNvSpPr>
            <a:spLocks/>
          </p:cNvSpPr>
          <p:nvPr/>
        </p:nvSpPr>
        <p:spPr bwMode="auto">
          <a:xfrm>
            <a:off x="7624763" y="4283075"/>
            <a:ext cx="15875" cy="400050"/>
          </a:xfrm>
          <a:custGeom>
            <a:avLst/>
            <a:gdLst>
              <a:gd name="T0" fmla="*/ 2147483647 w 8"/>
              <a:gd name="T1" fmla="*/ 0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0"/>
                </a:moveTo>
                <a:lnTo>
                  <a:pt x="0" y="14"/>
                </a:lnTo>
                <a:lnTo>
                  <a:pt x="4" y="29"/>
                </a:lnTo>
                <a:lnTo>
                  <a:pt x="8" y="38"/>
                </a:lnTo>
                <a:lnTo>
                  <a:pt x="4" y="48"/>
                </a:lnTo>
                <a:lnTo>
                  <a:pt x="0" y="57"/>
                </a:lnTo>
                <a:lnTo>
                  <a:pt x="4" y="67"/>
                </a:lnTo>
                <a:lnTo>
                  <a:pt x="8" y="76"/>
                </a:lnTo>
                <a:lnTo>
                  <a:pt x="8" y="91"/>
                </a:lnTo>
                <a:lnTo>
                  <a:pt x="4" y="105"/>
                </a:lnTo>
                <a:lnTo>
                  <a:pt x="4" y="114"/>
                </a:lnTo>
                <a:lnTo>
                  <a:pt x="8" y="124"/>
                </a:lnTo>
                <a:lnTo>
                  <a:pt x="8" y="133"/>
                </a:lnTo>
                <a:lnTo>
                  <a:pt x="8" y="143"/>
                </a:lnTo>
                <a:lnTo>
                  <a:pt x="8" y="153"/>
                </a:lnTo>
                <a:lnTo>
                  <a:pt x="0" y="153"/>
                </a:lnTo>
                <a:lnTo>
                  <a:pt x="8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44" name="Freeform 681"/>
          <p:cNvSpPr>
            <a:spLocks/>
          </p:cNvSpPr>
          <p:nvPr/>
        </p:nvSpPr>
        <p:spPr bwMode="auto">
          <a:xfrm>
            <a:off x="7685088" y="4294188"/>
            <a:ext cx="33337" cy="427037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8" y="38"/>
                </a:lnTo>
                <a:lnTo>
                  <a:pt x="12" y="48"/>
                </a:lnTo>
                <a:lnTo>
                  <a:pt x="8" y="62"/>
                </a:lnTo>
                <a:lnTo>
                  <a:pt x="8" y="71"/>
                </a:lnTo>
                <a:lnTo>
                  <a:pt x="12" y="81"/>
                </a:lnTo>
                <a:lnTo>
                  <a:pt x="12" y="90"/>
                </a:lnTo>
                <a:lnTo>
                  <a:pt x="12" y="100"/>
                </a:lnTo>
                <a:lnTo>
                  <a:pt x="12" y="109"/>
                </a:lnTo>
                <a:lnTo>
                  <a:pt x="12" y="124"/>
                </a:lnTo>
                <a:lnTo>
                  <a:pt x="17" y="133"/>
                </a:lnTo>
                <a:lnTo>
                  <a:pt x="17" y="143"/>
                </a:lnTo>
                <a:lnTo>
                  <a:pt x="12" y="152"/>
                </a:lnTo>
                <a:lnTo>
                  <a:pt x="12" y="162"/>
                </a:lnTo>
                <a:lnTo>
                  <a:pt x="12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45" name="Oval 682"/>
          <p:cNvSpPr>
            <a:spLocks noChangeArrowheads="1"/>
          </p:cNvSpPr>
          <p:nvPr/>
        </p:nvSpPr>
        <p:spPr bwMode="auto">
          <a:xfrm>
            <a:off x="7504113" y="4173538"/>
            <a:ext cx="92075" cy="11588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446" name="Freeform 683"/>
          <p:cNvSpPr>
            <a:spLocks/>
          </p:cNvSpPr>
          <p:nvPr/>
        </p:nvSpPr>
        <p:spPr bwMode="auto">
          <a:xfrm>
            <a:off x="7512050" y="4283075"/>
            <a:ext cx="17463" cy="400050"/>
          </a:xfrm>
          <a:custGeom>
            <a:avLst/>
            <a:gdLst>
              <a:gd name="T0" fmla="*/ 2147483647 w 9"/>
              <a:gd name="T1" fmla="*/ 0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5" y="0"/>
                </a:moveTo>
                <a:lnTo>
                  <a:pt x="0" y="14"/>
                </a:lnTo>
                <a:lnTo>
                  <a:pt x="5" y="29"/>
                </a:lnTo>
                <a:lnTo>
                  <a:pt x="9" y="38"/>
                </a:lnTo>
                <a:lnTo>
                  <a:pt x="5" y="48"/>
                </a:lnTo>
                <a:lnTo>
                  <a:pt x="0" y="57"/>
                </a:lnTo>
                <a:lnTo>
                  <a:pt x="5" y="67"/>
                </a:lnTo>
                <a:lnTo>
                  <a:pt x="9" y="76"/>
                </a:lnTo>
                <a:lnTo>
                  <a:pt x="9" y="91"/>
                </a:lnTo>
                <a:lnTo>
                  <a:pt x="5" y="105"/>
                </a:lnTo>
                <a:lnTo>
                  <a:pt x="5" y="114"/>
                </a:lnTo>
                <a:lnTo>
                  <a:pt x="9" y="124"/>
                </a:lnTo>
                <a:lnTo>
                  <a:pt x="9" y="133"/>
                </a:lnTo>
                <a:lnTo>
                  <a:pt x="9" y="143"/>
                </a:lnTo>
                <a:lnTo>
                  <a:pt x="9" y="153"/>
                </a:lnTo>
                <a:lnTo>
                  <a:pt x="0" y="153"/>
                </a:lnTo>
                <a:lnTo>
                  <a:pt x="9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47" name="Freeform 684"/>
          <p:cNvSpPr>
            <a:spLocks/>
          </p:cNvSpPr>
          <p:nvPr/>
        </p:nvSpPr>
        <p:spPr bwMode="auto">
          <a:xfrm>
            <a:off x="7572375" y="4294188"/>
            <a:ext cx="34925" cy="427037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9" y="38"/>
                </a:lnTo>
                <a:lnTo>
                  <a:pt x="13" y="48"/>
                </a:lnTo>
                <a:lnTo>
                  <a:pt x="9" y="62"/>
                </a:lnTo>
                <a:lnTo>
                  <a:pt x="9" y="71"/>
                </a:lnTo>
                <a:lnTo>
                  <a:pt x="13" y="81"/>
                </a:lnTo>
                <a:lnTo>
                  <a:pt x="13" y="90"/>
                </a:lnTo>
                <a:lnTo>
                  <a:pt x="13" y="100"/>
                </a:lnTo>
                <a:lnTo>
                  <a:pt x="13" y="109"/>
                </a:lnTo>
                <a:lnTo>
                  <a:pt x="13" y="124"/>
                </a:lnTo>
                <a:lnTo>
                  <a:pt x="17" y="133"/>
                </a:lnTo>
                <a:lnTo>
                  <a:pt x="17" y="143"/>
                </a:lnTo>
                <a:lnTo>
                  <a:pt x="13" y="152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48" name="Oval 685"/>
          <p:cNvSpPr>
            <a:spLocks noChangeArrowheads="1"/>
          </p:cNvSpPr>
          <p:nvPr/>
        </p:nvSpPr>
        <p:spPr bwMode="auto">
          <a:xfrm>
            <a:off x="8069263" y="4887913"/>
            <a:ext cx="93662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449" name="Freeform 686"/>
          <p:cNvSpPr>
            <a:spLocks/>
          </p:cNvSpPr>
          <p:nvPr/>
        </p:nvSpPr>
        <p:spPr bwMode="auto">
          <a:xfrm>
            <a:off x="8078788" y="4502150"/>
            <a:ext cx="15875" cy="400050"/>
          </a:xfrm>
          <a:custGeom>
            <a:avLst/>
            <a:gdLst>
              <a:gd name="T0" fmla="*/ 2147483647 w 8"/>
              <a:gd name="T1" fmla="*/ 2147483647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157"/>
                </a:moveTo>
                <a:lnTo>
                  <a:pt x="0" y="143"/>
                </a:lnTo>
                <a:lnTo>
                  <a:pt x="4" y="128"/>
                </a:lnTo>
                <a:lnTo>
                  <a:pt x="8" y="119"/>
                </a:lnTo>
                <a:lnTo>
                  <a:pt x="4" y="109"/>
                </a:lnTo>
                <a:lnTo>
                  <a:pt x="0" y="100"/>
                </a:lnTo>
                <a:lnTo>
                  <a:pt x="4" y="90"/>
                </a:lnTo>
                <a:lnTo>
                  <a:pt x="8" y="81"/>
                </a:lnTo>
                <a:lnTo>
                  <a:pt x="8" y="67"/>
                </a:lnTo>
                <a:lnTo>
                  <a:pt x="4" y="52"/>
                </a:lnTo>
                <a:lnTo>
                  <a:pt x="4" y="43"/>
                </a:lnTo>
                <a:lnTo>
                  <a:pt x="8" y="33"/>
                </a:lnTo>
                <a:lnTo>
                  <a:pt x="8" y="24"/>
                </a:lnTo>
                <a:lnTo>
                  <a:pt x="8" y="14"/>
                </a:lnTo>
                <a:lnTo>
                  <a:pt x="8" y="5"/>
                </a:lnTo>
                <a:lnTo>
                  <a:pt x="0" y="5"/>
                </a:lnTo>
                <a:lnTo>
                  <a:pt x="8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50" name="Freeform 687"/>
          <p:cNvSpPr>
            <a:spLocks/>
          </p:cNvSpPr>
          <p:nvPr/>
        </p:nvSpPr>
        <p:spPr bwMode="auto">
          <a:xfrm>
            <a:off x="8137525" y="4467225"/>
            <a:ext cx="33338" cy="420688"/>
          </a:xfrm>
          <a:custGeom>
            <a:avLst/>
            <a:gdLst>
              <a:gd name="T0" fmla="*/ 0 w 17"/>
              <a:gd name="T1" fmla="*/ 2147483647 h 166"/>
              <a:gd name="T2" fmla="*/ 0 w 17"/>
              <a:gd name="T3" fmla="*/ 2147483647 h 166"/>
              <a:gd name="T4" fmla="*/ 0 w 17"/>
              <a:gd name="T5" fmla="*/ 2147483647 h 166"/>
              <a:gd name="T6" fmla="*/ 2147483647 w 17"/>
              <a:gd name="T7" fmla="*/ 2147483647 h 166"/>
              <a:gd name="T8" fmla="*/ 2147483647 w 17"/>
              <a:gd name="T9" fmla="*/ 2147483647 h 166"/>
              <a:gd name="T10" fmla="*/ 2147483647 w 17"/>
              <a:gd name="T11" fmla="*/ 2147483647 h 166"/>
              <a:gd name="T12" fmla="*/ 2147483647 w 17"/>
              <a:gd name="T13" fmla="*/ 2147483647 h 166"/>
              <a:gd name="T14" fmla="*/ 2147483647 w 17"/>
              <a:gd name="T15" fmla="*/ 2147483647 h 166"/>
              <a:gd name="T16" fmla="*/ 2147483647 w 17"/>
              <a:gd name="T17" fmla="*/ 2147483647 h 166"/>
              <a:gd name="T18" fmla="*/ 2147483647 w 17"/>
              <a:gd name="T19" fmla="*/ 2147483647 h 166"/>
              <a:gd name="T20" fmla="*/ 2147483647 w 17"/>
              <a:gd name="T21" fmla="*/ 2147483647 h 166"/>
              <a:gd name="T22" fmla="*/ 2147483647 w 17"/>
              <a:gd name="T23" fmla="*/ 2147483647 h 166"/>
              <a:gd name="T24" fmla="*/ 2147483647 w 17"/>
              <a:gd name="T25" fmla="*/ 2147483647 h 166"/>
              <a:gd name="T26" fmla="*/ 2147483647 w 17"/>
              <a:gd name="T27" fmla="*/ 2147483647 h 166"/>
              <a:gd name="T28" fmla="*/ 2147483647 w 17"/>
              <a:gd name="T29" fmla="*/ 2147483647 h 166"/>
              <a:gd name="T30" fmla="*/ 2147483647 w 17"/>
              <a:gd name="T31" fmla="*/ 2147483647 h 166"/>
              <a:gd name="T32" fmla="*/ 2147483647 w 17"/>
              <a:gd name="T33" fmla="*/ 0 h 16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6"/>
              <a:gd name="T53" fmla="*/ 17 w 17"/>
              <a:gd name="T54" fmla="*/ 166 h 16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6">
                <a:moveTo>
                  <a:pt x="0" y="166"/>
                </a:moveTo>
                <a:lnTo>
                  <a:pt x="0" y="142"/>
                </a:lnTo>
                <a:lnTo>
                  <a:pt x="0" y="133"/>
                </a:lnTo>
                <a:lnTo>
                  <a:pt x="9" y="128"/>
                </a:lnTo>
                <a:lnTo>
                  <a:pt x="13" y="119"/>
                </a:lnTo>
                <a:lnTo>
                  <a:pt x="9" y="104"/>
                </a:lnTo>
                <a:lnTo>
                  <a:pt x="9" y="95"/>
                </a:lnTo>
                <a:lnTo>
                  <a:pt x="13" y="85"/>
                </a:lnTo>
                <a:lnTo>
                  <a:pt x="13" y="76"/>
                </a:lnTo>
                <a:lnTo>
                  <a:pt x="13" y="66"/>
                </a:lnTo>
                <a:lnTo>
                  <a:pt x="13" y="57"/>
                </a:lnTo>
                <a:lnTo>
                  <a:pt x="13" y="42"/>
                </a:lnTo>
                <a:lnTo>
                  <a:pt x="17" y="33"/>
                </a:lnTo>
                <a:lnTo>
                  <a:pt x="17" y="23"/>
                </a:lnTo>
                <a:lnTo>
                  <a:pt x="13" y="14"/>
                </a:lnTo>
                <a:lnTo>
                  <a:pt x="13" y="4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51" name="Oval 688"/>
          <p:cNvSpPr>
            <a:spLocks noChangeArrowheads="1"/>
          </p:cNvSpPr>
          <p:nvPr/>
        </p:nvSpPr>
        <p:spPr bwMode="auto">
          <a:xfrm>
            <a:off x="7958138" y="4887913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452" name="Freeform 689"/>
          <p:cNvSpPr>
            <a:spLocks/>
          </p:cNvSpPr>
          <p:nvPr/>
        </p:nvSpPr>
        <p:spPr bwMode="auto">
          <a:xfrm>
            <a:off x="7966075" y="4502150"/>
            <a:ext cx="19050" cy="400050"/>
          </a:xfrm>
          <a:custGeom>
            <a:avLst/>
            <a:gdLst>
              <a:gd name="T0" fmla="*/ 2147483647 w 9"/>
              <a:gd name="T1" fmla="*/ 2147483647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4" y="157"/>
                </a:moveTo>
                <a:lnTo>
                  <a:pt x="0" y="143"/>
                </a:lnTo>
                <a:lnTo>
                  <a:pt x="4" y="128"/>
                </a:lnTo>
                <a:lnTo>
                  <a:pt x="9" y="119"/>
                </a:lnTo>
                <a:lnTo>
                  <a:pt x="4" y="109"/>
                </a:lnTo>
                <a:lnTo>
                  <a:pt x="0" y="100"/>
                </a:lnTo>
                <a:lnTo>
                  <a:pt x="4" y="90"/>
                </a:lnTo>
                <a:lnTo>
                  <a:pt x="9" y="81"/>
                </a:lnTo>
                <a:lnTo>
                  <a:pt x="9" y="67"/>
                </a:lnTo>
                <a:lnTo>
                  <a:pt x="4" y="52"/>
                </a:lnTo>
                <a:lnTo>
                  <a:pt x="4" y="43"/>
                </a:lnTo>
                <a:lnTo>
                  <a:pt x="9" y="33"/>
                </a:lnTo>
                <a:lnTo>
                  <a:pt x="9" y="24"/>
                </a:lnTo>
                <a:lnTo>
                  <a:pt x="9" y="14"/>
                </a:lnTo>
                <a:lnTo>
                  <a:pt x="9" y="5"/>
                </a:lnTo>
                <a:lnTo>
                  <a:pt x="0" y="5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53" name="Freeform 690"/>
          <p:cNvSpPr>
            <a:spLocks/>
          </p:cNvSpPr>
          <p:nvPr/>
        </p:nvSpPr>
        <p:spPr bwMode="auto">
          <a:xfrm>
            <a:off x="8026400" y="4467225"/>
            <a:ext cx="34925" cy="420688"/>
          </a:xfrm>
          <a:custGeom>
            <a:avLst/>
            <a:gdLst>
              <a:gd name="T0" fmla="*/ 0 w 17"/>
              <a:gd name="T1" fmla="*/ 2147483647 h 166"/>
              <a:gd name="T2" fmla="*/ 0 w 17"/>
              <a:gd name="T3" fmla="*/ 2147483647 h 166"/>
              <a:gd name="T4" fmla="*/ 0 w 17"/>
              <a:gd name="T5" fmla="*/ 2147483647 h 166"/>
              <a:gd name="T6" fmla="*/ 2147483647 w 17"/>
              <a:gd name="T7" fmla="*/ 2147483647 h 166"/>
              <a:gd name="T8" fmla="*/ 2147483647 w 17"/>
              <a:gd name="T9" fmla="*/ 2147483647 h 166"/>
              <a:gd name="T10" fmla="*/ 2147483647 w 17"/>
              <a:gd name="T11" fmla="*/ 2147483647 h 166"/>
              <a:gd name="T12" fmla="*/ 2147483647 w 17"/>
              <a:gd name="T13" fmla="*/ 2147483647 h 166"/>
              <a:gd name="T14" fmla="*/ 2147483647 w 17"/>
              <a:gd name="T15" fmla="*/ 2147483647 h 166"/>
              <a:gd name="T16" fmla="*/ 2147483647 w 17"/>
              <a:gd name="T17" fmla="*/ 2147483647 h 166"/>
              <a:gd name="T18" fmla="*/ 2147483647 w 17"/>
              <a:gd name="T19" fmla="*/ 2147483647 h 166"/>
              <a:gd name="T20" fmla="*/ 2147483647 w 17"/>
              <a:gd name="T21" fmla="*/ 2147483647 h 166"/>
              <a:gd name="T22" fmla="*/ 2147483647 w 17"/>
              <a:gd name="T23" fmla="*/ 2147483647 h 166"/>
              <a:gd name="T24" fmla="*/ 2147483647 w 17"/>
              <a:gd name="T25" fmla="*/ 2147483647 h 166"/>
              <a:gd name="T26" fmla="*/ 2147483647 w 17"/>
              <a:gd name="T27" fmla="*/ 2147483647 h 166"/>
              <a:gd name="T28" fmla="*/ 2147483647 w 17"/>
              <a:gd name="T29" fmla="*/ 2147483647 h 166"/>
              <a:gd name="T30" fmla="*/ 2147483647 w 17"/>
              <a:gd name="T31" fmla="*/ 2147483647 h 166"/>
              <a:gd name="T32" fmla="*/ 2147483647 w 17"/>
              <a:gd name="T33" fmla="*/ 0 h 16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6"/>
              <a:gd name="T53" fmla="*/ 17 w 17"/>
              <a:gd name="T54" fmla="*/ 166 h 16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6">
                <a:moveTo>
                  <a:pt x="0" y="166"/>
                </a:moveTo>
                <a:lnTo>
                  <a:pt x="0" y="142"/>
                </a:lnTo>
                <a:lnTo>
                  <a:pt x="0" y="133"/>
                </a:lnTo>
                <a:lnTo>
                  <a:pt x="9" y="128"/>
                </a:lnTo>
                <a:lnTo>
                  <a:pt x="13" y="119"/>
                </a:lnTo>
                <a:lnTo>
                  <a:pt x="9" y="104"/>
                </a:lnTo>
                <a:lnTo>
                  <a:pt x="9" y="95"/>
                </a:lnTo>
                <a:lnTo>
                  <a:pt x="13" y="85"/>
                </a:lnTo>
                <a:lnTo>
                  <a:pt x="13" y="76"/>
                </a:lnTo>
                <a:lnTo>
                  <a:pt x="13" y="66"/>
                </a:lnTo>
                <a:lnTo>
                  <a:pt x="13" y="57"/>
                </a:lnTo>
                <a:lnTo>
                  <a:pt x="13" y="42"/>
                </a:lnTo>
                <a:lnTo>
                  <a:pt x="17" y="33"/>
                </a:lnTo>
                <a:lnTo>
                  <a:pt x="17" y="23"/>
                </a:lnTo>
                <a:lnTo>
                  <a:pt x="13" y="14"/>
                </a:lnTo>
                <a:lnTo>
                  <a:pt x="13" y="4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54" name="Oval 691"/>
          <p:cNvSpPr>
            <a:spLocks noChangeArrowheads="1"/>
          </p:cNvSpPr>
          <p:nvPr/>
        </p:nvSpPr>
        <p:spPr bwMode="auto">
          <a:xfrm>
            <a:off x="7837488" y="4879975"/>
            <a:ext cx="92075" cy="11588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455" name="Freeform 692"/>
          <p:cNvSpPr>
            <a:spLocks/>
          </p:cNvSpPr>
          <p:nvPr/>
        </p:nvSpPr>
        <p:spPr bwMode="auto">
          <a:xfrm>
            <a:off x="7848600" y="4487863"/>
            <a:ext cx="15875" cy="400050"/>
          </a:xfrm>
          <a:custGeom>
            <a:avLst/>
            <a:gdLst>
              <a:gd name="T0" fmla="*/ 2147483647 w 8"/>
              <a:gd name="T1" fmla="*/ 2147483647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157"/>
                </a:moveTo>
                <a:lnTo>
                  <a:pt x="0" y="143"/>
                </a:lnTo>
                <a:lnTo>
                  <a:pt x="4" y="129"/>
                </a:lnTo>
                <a:lnTo>
                  <a:pt x="8" y="119"/>
                </a:lnTo>
                <a:lnTo>
                  <a:pt x="4" y="110"/>
                </a:lnTo>
                <a:lnTo>
                  <a:pt x="0" y="100"/>
                </a:lnTo>
                <a:lnTo>
                  <a:pt x="4" y="91"/>
                </a:lnTo>
                <a:lnTo>
                  <a:pt x="8" y="81"/>
                </a:lnTo>
                <a:lnTo>
                  <a:pt x="8" y="67"/>
                </a:lnTo>
                <a:lnTo>
                  <a:pt x="4" y="52"/>
                </a:lnTo>
                <a:lnTo>
                  <a:pt x="4" y="43"/>
                </a:lnTo>
                <a:lnTo>
                  <a:pt x="8" y="33"/>
                </a:lnTo>
                <a:lnTo>
                  <a:pt x="8" y="24"/>
                </a:lnTo>
                <a:lnTo>
                  <a:pt x="8" y="14"/>
                </a:lnTo>
                <a:lnTo>
                  <a:pt x="8" y="5"/>
                </a:lnTo>
                <a:lnTo>
                  <a:pt x="0" y="5"/>
                </a:lnTo>
                <a:lnTo>
                  <a:pt x="8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56" name="Freeform 693"/>
          <p:cNvSpPr>
            <a:spLocks/>
          </p:cNvSpPr>
          <p:nvPr/>
        </p:nvSpPr>
        <p:spPr bwMode="auto">
          <a:xfrm>
            <a:off x="7905750" y="4454525"/>
            <a:ext cx="34925" cy="425450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3"/>
                </a:lnTo>
                <a:lnTo>
                  <a:pt x="9" y="128"/>
                </a:lnTo>
                <a:lnTo>
                  <a:pt x="13" y="119"/>
                </a:lnTo>
                <a:lnTo>
                  <a:pt x="9" y="105"/>
                </a:lnTo>
                <a:lnTo>
                  <a:pt x="9" y="95"/>
                </a:lnTo>
                <a:lnTo>
                  <a:pt x="13" y="86"/>
                </a:lnTo>
                <a:lnTo>
                  <a:pt x="13" y="76"/>
                </a:lnTo>
                <a:lnTo>
                  <a:pt x="13" y="66"/>
                </a:lnTo>
                <a:lnTo>
                  <a:pt x="13" y="57"/>
                </a:lnTo>
                <a:lnTo>
                  <a:pt x="13" y="43"/>
                </a:lnTo>
                <a:lnTo>
                  <a:pt x="17" y="33"/>
                </a:lnTo>
                <a:lnTo>
                  <a:pt x="17" y="24"/>
                </a:lnTo>
                <a:lnTo>
                  <a:pt x="13" y="14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57" name="Oval 694"/>
          <p:cNvSpPr>
            <a:spLocks noChangeArrowheads="1"/>
          </p:cNvSpPr>
          <p:nvPr/>
        </p:nvSpPr>
        <p:spPr bwMode="auto">
          <a:xfrm>
            <a:off x="7727950" y="4879975"/>
            <a:ext cx="92075" cy="11588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458" name="Freeform 695"/>
          <p:cNvSpPr>
            <a:spLocks/>
          </p:cNvSpPr>
          <p:nvPr/>
        </p:nvSpPr>
        <p:spPr bwMode="auto">
          <a:xfrm>
            <a:off x="7735888" y="4487863"/>
            <a:ext cx="17462" cy="400050"/>
          </a:xfrm>
          <a:custGeom>
            <a:avLst/>
            <a:gdLst>
              <a:gd name="T0" fmla="*/ 2147483647 w 9"/>
              <a:gd name="T1" fmla="*/ 2147483647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4" y="157"/>
                </a:moveTo>
                <a:lnTo>
                  <a:pt x="0" y="143"/>
                </a:lnTo>
                <a:lnTo>
                  <a:pt x="4" y="129"/>
                </a:lnTo>
                <a:lnTo>
                  <a:pt x="9" y="119"/>
                </a:lnTo>
                <a:lnTo>
                  <a:pt x="4" y="110"/>
                </a:lnTo>
                <a:lnTo>
                  <a:pt x="0" y="100"/>
                </a:lnTo>
                <a:lnTo>
                  <a:pt x="4" y="91"/>
                </a:lnTo>
                <a:lnTo>
                  <a:pt x="9" y="81"/>
                </a:lnTo>
                <a:lnTo>
                  <a:pt x="9" y="67"/>
                </a:lnTo>
                <a:lnTo>
                  <a:pt x="4" y="52"/>
                </a:lnTo>
                <a:lnTo>
                  <a:pt x="4" y="43"/>
                </a:lnTo>
                <a:lnTo>
                  <a:pt x="9" y="33"/>
                </a:lnTo>
                <a:lnTo>
                  <a:pt x="9" y="24"/>
                </a:lnTo>
                <a:lnTo>
                  <a:pt x="9" y="14"/>
                </a:lnTo>
                <a:lnTo>
                  <a:pt x="9" y="5"/>
                </a:lnTo>
                <a:lnTo>
                  <a:pt x="0" y="5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59" name="Freeform 696"/>
          <p:cNvSpPr>
            <a:spLocks/>
          </p:cNvSpPr>
          <p:nvPr/>
        </p:nvSpPr>
        <p:spPr bwMode="auto">
          <a:xfrm>
            <a:off x="7796213" y="4454525"/>
            <a:ext cx="33337" cy="425450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3"/>
                </a:lnTo>
                <a:lnTo>
                  <a:pt x="9" y="128"/>
                </a:lnTo>
                <a:lnTo>
                  <a:pt x="13" y="119"/>
                </a:lnTo>
                <a:lnTo>
                  <a:pt x="9" y="105"/>
                </a:lnTo>
                <a:lnTo>
                  <a:pt x="9" y="95"/>
                </a:lnTo>
                <a:lnTo>
                  <a:pt x="13" y="86"/>
                </a:lnTo>
                <a:lnTo>
                  <a:pt x="13" y="76"/>
                </a:lnTo>
                <a:lnTo>
                  <a:pt x="13" y="66"/>
                </a:lnTo>
                <a:lnTo>
                  <a:pt x="13" y="57"/>
                </a:lnTo>
                <a:lnTo>
                  <a:pt x="13" y="43"/>
                </a:lnTo>
                <a:lnTo>
                  <a:pt x="17" y="33"/>
                </a:lnTo>
                <a:lnTo>
                  <a:pt x="17" y="24"/>
                </a:lnTo>
                <a:lnTo>
                  <a:pt x="13" y="14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60" name="Oval 697"/>
          <p:cNvSpPr>
            <a:spLocks noChangeArrowheads="1"/>
          </p:cNvSpPr>
          <p:nvPr/>
        </p:nvSpPr>
        <p:spPr bwMode="auto">
          <a:xfrm>
            <a:off x="7616825" y="4879975"/>
            <a:ext cx="92075" cy="11588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461" name="Freeform 698"/>
          <p:cNvSpPr>
            <a:spLocks/>
          </p:cNvSpPr>
          <p:nvPr/>
        </p:nvSpPr>
        <p:spPr bwMode="auto">
          <a:xfrm>
            <a:off x="7624763" y="4487863"/>
            <a:ext cx="15875" cy="400050"/>
          </a:xfrm>
          <a:custGeom>
            <a:avLst/>
            <a:gdLst>
              <a:gd name="T0" fmla="*/ 2147483647 w 8"/>
              <a:gd name="T1" fmla="*/ 2147483647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157"/>
                </a:moveTo>
                <a:lnTo>
                  <a:pt x="0" y="143"/>
                </a:lnTo>
                <a:lnTo>
                  <a:pt x="4" y="129"/>
                </a:lnTo>
                <a:lnTo>
                  <a:pt x="8" y="119"/>
                </a:lnTo>
                <a:lnTo>
                  <a:pt x="4" y="110"/>
                </a:lnTo>
                <a:lnTo>
                  <a:pt x="0" y="100"/>
                </a:lnTo>
                <a:lnTo>
                  <a:pt x="4" y="91"/>
                </a:lnTo>
                <a:lnTo>
                  <a:pt x="8" y="81"/>
                </a:lnTo>
                <a:lnTo>
                  <a:pt x="8" y="67"/>
                </a:lnTo>
                <a:lnTo>
                  <a:pt x="4" y="52"/>
                </a:lnTo>
                <a:lnTo>
                  <a:pt x="4" y="43"/>
                </a:lnTo>
                <a:lnTo>
                  <a:pt x="8" y="33"/>
                </a:lnTo>
                <a:lnTo>
                  <a:pt x="8" y="24"/>
                </a:lnTo>
                <a:lnTo>
                  <a:pt x="8" y="14"/>
                </a:lnTo>
                <a:lnTo>
                  <a:pt x="8" y="5"/>
                </a:lnTo>
                <a:lnTo>
                  <a:pt x="0" y="5"/>
                </a:lnTo>
                <a:lnTo>
                  <a:pt x="8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62" name="Freeform 699"/>
          <p:cNvSpPr>
            <a:spLocks/>
          </p:cNvSpPr>
          <p:nvPr/>
        </p:nvSpPr>
        <p:spPr bwMode="auto">
          <a:xfrm>
            <a:off x="7685088" y="4454525"/>
            <a:ext cx="33337" cy="425450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3"/>
                </a:lnTo>
                <a:lnTo>
                  <a:pt x="8" y="128"/>
                </a:lnTo>
                <a:lnTo>
                  <a:pt x="12" y="119"/>
                </a:lnTo>
                <a:lnTo>
                  <a:pt x="8" y="105"/>
                </a:lnTo>
                <a:lnTo>
                  <a:pt x="8" y="95"/>
                </a:lnTo>
                <a:lnTo>
                  <a:pt x="12" y="86"/>
                </a:lnTo>
                <a:lnTo>
                  <a:pt x="12" y="76"/>
                </a:lnTo>
                <a:lnTo>
                  <a:pt x="12" y="66"/>
                </a:lnTo>
                <a:lnTo>
                  <a:pt x="12" y="57"/>
                </a:lnTo>
                <a:lnTo>
                  <a:pt x="12" y="43"/>
                </a:lnTo>
                <a:lnTo>
                  <a:pt x="17" y="33"/>
                </a:lnTo>
                <a:lnTo>
                  <a:pt x="17" y="24"/>
                </a:lnTo>
                <a:lnTo>
                  <a:pt x="12" y="14"/>
                </a:lnTo>
                <a:lnTo>
                  <a:pt x="12" y="5"/>
                </a:lnTo>
                <a:lnTo>
                  <a:pt x="12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63" name="Oval 700"/>
          <p:cNvSpPr>
            <a:spLocks noChangeArrowheads="1"/>
          </p:cNvSpPr>
          <p:nvPr/>
        </p:nvSpPr>
        <p:spPr bwMode="auto">
          <a:xfrm>
            <a:off x="7504113" y="4879975"/>
            <a:ext cx="92075" cy="11588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464" name="Freeform 701"/>
          <p:cNvSpPr>
            <a:spLocks/>
          </p:cNvSpPr>
          <p:nvPr/>
        </p:nvSpPr>
        <p:spPr bwMode="auto">
          <a:xfrm>
            <a:off x="7512050" y="4487863"/>
            <a:ext cx="17463" cy="400050"/>
          </a:xfrm>
          <a:custGeom>
            <a:avLst/>
            <a:gdLst>
              <a:gd name="T0" fmla="*/ 2147483647 w 9"/>
              <a:gd name="T1" fmla="*/ 2147483647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5" y="157"/>
                </a:moveTo>
                <a:lnTo>
                  <a:pt x="0" y="143"/>
                </a:lnTo>
                <a:lnTo>
                  <a:pt x="5" y="129"/>
                </a:lnTo>
                <a:lnTo>
                  <a:pt x="9" y="119"/>
                </a:lnTo>
                <a:lnTo>
                  <a:pt x="5" y="110"/>
                </a:lnTo>
                <a:lnTo>
                  <a:pt x="0" y="100"/>
                </a:lnTo>
                <a:lnTo>
                  <a:pt x="5" y="91"/>
                </a:lnTo>
                <a:lnTo>
                  <a:pt x="9" y="81"/>
                </a:lnTo>
                <a:lnTo>
                  <a:pt x="9" y="67"/>
                </a:lnTo>
                <a:lnTo>
                  <a:pt x="5" y="52"/>
                </a:lnTo>
                <a:lnTo>
                  <a:pt x="5" y="43"/>
                </a:lnTo>
                <a:lnTo>
                  <a:pt x="9" y="33"/>
                </a:lnTo>
                <a:lnTo>
                  <a:pt x="9" y="24"/>
                </a:lnTo>
                <a:lnTo>
                  <a:pt x="9" y="14"/>
                </a:lnTo>
                <a:lnTo>
                  <a:pt x="9" y="5"/>
                </a:lnTo>
                <a:lnTo>
                  <a:pt x="0" y="5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65" name="Freeform 702"/>
          <p:cNvSpPr>
            <a:spLocks/>
          </p:cNvSpPr>
          <p:nvPr/>
        </p:nvSpPr>
        <p:spPr bwMode="auto">
          <a:xfrm>
            <a:off x="7572375" y="4454525"/>
            <a:ext cx="34925" cy="425450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3"/>
                </a:lnTo>
                <a:lnTo>
                  <a:pt x="9" y="128"/>
                </a:lnTo>
                <a:lnTo>
                  <a:pt x="13" y="119"/>
                </a:lnTo>
                <a:lnTo>
                  <a:pt x="9" y="105"/>
                </a:lnTo>
                <a:lnTo>
                  <a:pt x="9" y="95"/>
                </a:lnTo>
                <a:lnTo>
                  <a:pt x="13" y="86"/>
                </a:lnTo>
                <a:lnTo>
                  <a:pt x="13" y="76"/>
                </a:lnTo>
                <a:lnTo>
                  <a:pt x="13" y="66"/>
                </a:lnTo>
                <a:lnTo>
                  <a:pt x="13" y="57"/>
                </a:lnTo>
                <a:lnTo>
                  <a:pt x="13" y="43"/>
                </a:lnTo>
                <a:lnTo>
                  <a:pt x="17" y="33"/>
                </a:lnTo>
                <a:lnTo>
                  <a:pt x="17" y="24"/>
                </a:lnTo>
                <a:lnTo>
                  <a:pt x="13" y="14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66" name="Oval 703"/>
          <p:cNvSpPr>
            <a:spLocks noChangeArrowheads="1"/>
          </p:cNvSpPr>
          <p:nvPr/>
        </p:nvSpPr>
        <p:spPr bwMode="auto">
          <a:xfrm>
            <a:off x="8737600" y="4164013"/>
            <a:ext cx="93663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467" name="Freeform 704"/>
          <p:cNvSpPr>
            <a:spLocks/>
          </p:cNvSpPr>
          <p:nvPr/>
        </p:nvSpPr>
        <p:spPr bwMode="auto">
          <a:xfrm>
            <a:off x="8747125" y="4270375"/>
            <a:ext cx="15875" cy="403225"/>
          </a:xfrm>
          <a:custGeom>
            <a:avLst/>
            <a:gdLst>
              <a:gd name="T0" fmla="*/ 2147483647 w 8"/>
              <a:gd name="T1" fmla="*/ 0 h 158"/>
              <a:gd name="T2" fmla="*/ 0 w 8"/>
              <a:gd name="T3" fmla="*/ 2147483647 h 158"/>
              <a:gd name="T4" fmla="*/ 2147483647 w 8"/>
              <a:gd name="T5" fmla="*/ 2147483647 h 158"/>
              <a:gd name="T6" fmla="*/ 2147483647 w 8"/>
              <a:gd name="T7" fmla="*/ 2147483647 h 158"/>
              <a:gd name="T8" fmla="*/ 2147483647 w 8"/>
              <a:gd name="T9" fmla="*/ 2147483647 h 158"/>
              <a:gd name="T10" fmla="*/ 0 w 8"/>
              <a:gd name="T11" fmla="*/ 2147483647 h 158"/>
              <a:gd name="T12" fmla="*/ 2147483647 w 8"/>
              <a:gd name="T13" fmla="*/ 2147483647 h 158"/>
              <a:gd name="T14" fmla="*/ 2147483647 w 8"/>
              <a:gd name="T15" fmla="*/ 2147483647 h 158"/>
              <a:gd name="T16" fmla="*/ 2147483647 w 8"/>
              <a:gd name="T17" fmla="*/ 2147483647 h 158"/>
              <a:gd name="T18" fmla="*/ 2147483647 w 8"/>
              <a:gd name="T19" fmla="*/ 2147483647 h 158"/>
              <a:gd name="T20" fmla="*/ 2147483647 w 8"/>
              <a:gd name="T21" fmla="*/ 2147483647 h 158"/>
              <a:gd name="T22" fmla="*/ 2147483647 w 8"/>
              <a:gd name="T23" fmla="*/ 2147483647 h 158"/>
              <a:gd name="T24" fmla="*/ 2147483647 w 8"/>
              <a:gd name="T25" fmla="*/ 2147483647 h 158"/>
              <a:gd name="T26" fmla="*/ 2147483647 w 8"/>
              <a:gd name="T27" fmla="*/ 2147483647 h 158"/>
              <a:gd name="T28" fmla="*/ 2147483647 w 8"/>
              <a:gd name="T29" fmla="*/ 2147483647 h 158"/>
              <a:gd name="T30" fmla="*/ 0 w 8"/>
              <a:gd name="T31" fmla="*/ 2147483647 h 158"/>
              <a:gd name="T32" fmla="*/ 2147483647 w 8"/>
              <a:gd name="T33" fmla="*/ 2147483647 h 15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8"/>
              <a:gd name="T53" fmla="*/ 8 w 8"/>
              <a:gd name="T54" fmla="*/ 158 h 15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8">
                <a:moveTo>
                  <a:pt x="4" y="0"/>
                </a:moveTo>
                <a:lnTo>
                  <a:pt x="0" y="15"/>
                </a:lnTo>
                <a:lnTo>
                  <a:pt x="4" y="29"/>
                </a:lnTo>
                <a:lnTo>
                  <a:pt x="8" y="38"/>
                </a:lnTo>
                <a:lnTo>
                  <a:pt x="4" y="48"/>
                </a:lnTo>
                <a:lnTo>
                  <a:pt x="0" y="58"/>
                </a:lnTo>
                <a:lnTo>
                  <a:pt x="4" y="67"/>
                </a:lnTo>
                <a:lnTo>
                  <a:pt x="8" y="77"/>
                </a:lnTo>
                <a:lnTo>
                  <a:pt x="8" y="91"/>
                </a:lnTo>
                <a:lnTo>
                  <a:pt x="4" y="105"/>
                </a:lnTo>
                <a:lnTo>
                  <a:pt x="4" y="115"/>
                </a:lnTo>
                <a:lnTo>
                  <a:pt x="8" y="124"/>
                </a:lnTo>
                <a:lnTo>
                  <a:pt x="8" y="134"/>
                </a:lnTo>
                <a:lnTo>
                  <a:pt x="8" y="143"/>
                </a:lnTo>
                <a:lnTo>
                  <a:pt x="8" y="153"/>
                </a:lnTo>
                <a:lnTo>
                  <a:pt x="0" y="153"/>
                </a:lnTo>
                <a:lnTo>
                  <a:pt x="8" y="158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68" name="Freeform 705"/>
          <p:cNvSpPr>
            <a:spLocks/>
          </p:cNvSpPr>
          <p:nvPr/>
        </p:nvSpPr>
        <p:spPr bwMode="auto">
          <a:xfrm>
            <a:off x="8805863" y="4283075"/>
            <a:ext cx="33337" cy="425450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9" y="38"/>
                </a:lnTo>
                <a:lnTo>
                  <a:pt x="13" y="48"/>
                </a:lnTo>
                <a:lnTo>
                  <a:pt x="9" y="62"/>
                </a:lnTo>
                <a:lnTo>
                  <a:pt x="9" y="72"/>
                </a:lnTo>
                <a:lnTo>
                  <a:pt x="13" y="81"/>
                </a:lnTo>
                <a:lnTo>
                  <a:pt x="13" y="91"/>
                </a:lnTo>
                <a:lnTo>
                  <a:pt x="13" y="100"/>
                </a:lnTo>
                <a:lnTo>
                  <a:pt x="13" y="110"/>
                </a:lnTo>
                <a:lnTo>
                  <a:pt x="13" y="124"/>
                </a:lnTo>
                <a:lnTo>
                  <a:pt x="17" y="133"/>
                </a:lnTo>
                <a:lnTo>
                  <a:pt x="17" y="143"/>
                </a:lnTo>
                <a:lnTo>
                  <a:pt x="13" y="153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69" name="Oval 706"/>
          <p:cNvSpPr>
            <a:spLocks noChangeArrowheads="1"/>
          </p:cNvSpPr>
          <p:nvPr/>
        </p:nvSpPr>
        <p:spPr bwMode="auto">
          <a:xfrm>
            <a:off x="8626475" y="4164013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470" name="Freeform 707"/>
          <p:cNvSpPr>
            <a:spLocks/>
          </p:cNvSpPr>
          <p:nvPr/>
        </p:nvSpPr>
        <p:spPr bwMode="auto">
          <a:xfrm>
            <a:off x="8634413" y="4270375"/>
            <a:ext cx="19050" cy="403225"/>
          </a:xfrm>
          <a:custGeom>
            <a:avLst/>
            <a:gdLst>
              <a:gd name="T0" fmla="*/ 2147483647 w 9"/>
              <a:gd name="T1" fmla="*/ 0 h 158"/>
              <a:gd name="T2" fmla="*/ 0 w 9"/>
              <a:gd name="T3" fmla="*/ 2147483647 h 158"/>
              <a:gd name="T4" fmla="*/ 2147483647 w 9"/>
              <a:gd name="T5" fmla="*/ 2147483647 h 158"/>
              <a:gd name="T6" fmla="*/ 2147483647 w 9"/>
              <a:gd name="T7" fmla="*/ 2147483647 h 158"/>
              <a:gd name="T8" fmla="*/ 2147483647 w 9"/>
              <a:gd name="T9" fmla="*/ 2147483647 h 158"/>
              <a:gd name="T10" fmla="*/ 0 w 9"/>
              <a:gd name="T11" fmla="*/ 2147483647 h 158"/>
              <a:gd name="T12" fmla="*/ 2147483647 w 9"/>
              <a:gd name="T13" fmla="*/ 2147483647 h 158"/>
              <a:gd name="T14" fmla="*/ 2147483647 w 9"/>
              <a:gd name="T15" fmla="*/ 2147483647 h 158"/>
              <a:gd name="T16" fmla="*/ 2147483647 w 9"/>
              <a:gd name="T17" fmla="*/ 2147483647 h 158"/>
              <a:gd name="T18" fmla="*/ 2147483647 w 9"/>
              <a:gd name="T19" fmla="*/ 2147483647 h 158"/>
              <a:gd name="T20" fmla="*/ 2147483647 w 9"/>
              <a:gd name="T21" fmla="*/ 2147483647 h 158"/>
              <a:gd name="T22" fmla="*/ 2147483647 w 9"/>
              <a:gd name="T23" fmla="*/ 2147483647 h 158"/>
              <a:gd name="T24" fmla="*/ 2147483647 w 9"/>
              <a:gd name="T25" fmla="*/ 2147483647 h 158"/>
              <a:gd name="T26" fmla="*/ 2147483647 w 9"/>
              <a:gd name="T27" fmla="*/ 2147483647 h 158"/>
              <a:gd name="T28" fmla="*/ 2147483647 w 9"/>
              <a:gd name="T29" fmla="*/ 2147483647 h 158"/>
              <a:gd name="T30" fmla="*/ 0 w 9"/>
              <a:gd name="T31" fmla="*/ 2147483647 h 158"/>
              <a:gd name="T32" fmla="*/ 2147483647 w 9"/>
              <a:gd name="T33" fmla="*/ 2147483647 h 15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8"/>
              <a:gd name="T53" fmla="*/ 9 w 9"/>
              <a:gd name="T54" fmla="*/ 158 h 15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8">
                <a:moveTo>
                  <a:pt x="4" y="0"/>
                </a:moveTo>
                <a:lnTo>
                  <a:pt x="0" y="15"/>
                </a:lnTo>
                <a:lnTo>
                  <a:pt x="4" y="29"/>
                </a:lnTo>
                <a:lnTo>
                  <a:pt x="9" y="38"/>
                </a:lnTo>
                <a:lnTo>
                  <a:pt x="4" y="48"/>
                </a:lnTo>
                <a:lnTo>
                  <a:pt x="0" y="58"/>
                </a:lnTo>
                <a:lnTo>
                  <a:pt x="4" y="67"/>
                </a:lnTo>
                <a:lnTo>
                  <a:pt x="9" y="77"/>
                </a:lnTo>
                <a:lnTo>
                  <a:pt x="9" y="91"/>
                </a:lnTo>
                <a:lnTo>
                  <a:pt x="4" y="105"/>
                </a:lnTo>
                <a:lnTo>
                  <a:pt x="4" y="115"/>
                </a:lnTo>
                <a:lnTo>
                  <a:pt x="9" y="124"/>
                </a:lnTo>
                <a:lnTo>
                  <a:pt x="9" y="134"/>
                </a:lnTo>
                <a:lnTo>
                  <a:pt x="9" y="143"/>
                </a:lnTo>
                <a:lnTo>
                  <a:pt x="9" y="153"/>
                </a:lnTo>
                <a:lnTo>
                  <a:pt x="0" y="153"/>
                </a:lnTo>
                <a:lnTo>
                  <a:pt x="9" y="158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71" name="Freeform 708"/>
          <p:cNvSpPr>
            <a:spLocks/>
          </p:cNvSpPr>
          <p:nvPr/>
        </p:nvSpPr>
        <p:spPr bwMode="auto">
          <a:xfrm>
            <a:off x="8694738" y="4283075"/>
            <a:ext cx="34925" cy="425450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9" y="38"/>
                </a:lnTo>
                <a:lnTo>
                  <a:pt x="13" y="48"/>
                </a:lnTo>
                <a:lnTo>
                  <a:pt x="9" y="62"/>
                </a:lnTo>
                <a:lnTo>
                  <a:pt x="9" y="72"/>
                </a:lnTo>
                <a:lnTo>
                  <a:pt x="13" y="81"/>
                </a:lnTo>
                <a:lnTo>
                  <a:pt x="13" y="91"/>
                </a:lnTo>
                <a:lnTo>
                  <a:pt x="13" y="100"/>
                </a:lnTo>
                <a:lnTo>
                  <a:pt x="13" y="110"/>
                </a:lnTo>
                <a:lnTo>
                  <a:pt x="13" y="124"/>
                </a:lnTo>
                <a:lnTo>
                  <a:pt x="17" y="133"/>
                </a:lnTo>
                <a:lnTo>
                  <a:pt x="17" y="143"/>
                </a:lnTo>
                <a:lnTo>
                  <a:pt x="13" y="153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72" name="Oval 709"/>
          <p:cNvSpPr>
            <a:spLocks noChangeArrowheads="1"/>
          </p:cNvSpPr>
          <p:nvPr/>
        </p:nvSpPr>
        <p:spPr bwMode="auto">
          <a:xfrm>
            <a:off x="8505825" y="4173538"/>
            <a:ext cx="92075" cy="11588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473" name="Freeform 710"/>
          <p:cNvSpPr>
            <a:spLocks/>
          </p:cNvSpPr>
          <p:nvPr/>
        </p:nvSpPr>
        <p:spPr bwMode="auto">
          <a:xfrm>
            <a:off x="8516938" y="4283075"/>
            <a:ext cx="15875" cy="400050"/>
          </a:xfrm>
          <a:custGeom>
            <a:avLst/>
            <a:gdLst>
              <a:gd name="T0" fmla="*/ 2147483647 w 8"/>
              <a:gd name="T1" fmla="*/ 0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0"/>
                </a:moveTo>
                <a:lnTo>
                  <a:pt x="0" y="14"/>
                </a:lnTo>
                <a:lnTo>
                  <a:pt x="4" y="29"/>
                </a:lnTo>
                <a:lnTo>
                  <a:pt x="8" y="38"/>
                </a:lnTo>
                <a:lnTo>
                  <a:pt x="4" y="48"/>
                </a:lnTo>
                <a:lnTo>
                  <a:pt x="0" y="57"/>
                </a:lnTo>
                <a:lnTo>
                  <a:pt x="4" y="67"/>
                </a:lnTo>
                <a:lnTo>
                  <a:pt x="8" y="76"/>
                </a:lnTo>
                <a:lnTo>
                  <a:pt x="8" y="91"/>
                </a:lnTo>
                <a:lnTo>
                  <a:pt x="4" y="105"/>
                </a:lnTo>
                <a:lnTo>
                  <a:pt x="4" y="114"/>
                </a:lnTo>
                <a:lnTo>
                  <a:pt x="8" y="124"/>
                </a:lnTo>
                <a:lnTo>
                  <a:pt x="8" y="133"/>
                </a:lnTo>
                <a:lnTo>
                  <a:pt x="8" y="143"/>
                </a:lnTo>
                <a:lnTo>
                  <a:pt x="8" y="153"/>
                </a:lnTo>
                <a:lnTo>
                  <a:pt x="0" y="153"/>
                </a:lnTo>
                <a:lnTo>
                  <a:pt x="8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74" name="Freeform 711"/>
          <p:cNvSpPr>
            <a:spLocks/>
          </p:cNvSpPr>
          <p:nvPr/>
        </p:nvSpPr>
        <p:spPr bwMode="auto">
          <a:xfrm>
            <a:off x="8574088" y="4294188"/>
            <a:ext cx="34925" cy="427037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9" y="38"/>
                </a:lnTo>
                <a:lnTo>
                  <a:pt x="13" y="48"/>
                </a:lnTo>
                <a:lnTo>
                  <a:pt x="9" y="62"/>
                </a:lnTo>
                <a:lnTo>
                  <a:pt x="9" y="71"/>
                </a:lnTo>
                <a:lnTo>
                  <a:pt x="13" y="81"/>
                </a:lnTo>
                <a:lnTo>
                  <a:pt x="13" y="90"/>
                </a:lnTo>
                <a:lnTo>
                  <a:pt x="13" y="100"/>
                </a:lnTo>
                <a:lnTo>
                  <a:pt x="13" y="109"/>
                </a:lnTo>
                <a:lnTo>
                  <a:pt x="13" y="124"/>
                </a:lnTo>
                <a:lnTo>
                  <a:pt x="17" y="133"/>
                </a:lnTo>
                <a:lnTo>
                  <a:pt x="17" y="143"/>
                </a:lnTo>
                <a:lnTo>
                  <a:pt x="13" y="152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75" name="Oval 712"/>
          <p:cNvSpPr>
            <a:spLocks noChangeArrowheads="1"/>
          </p:cNvSpPr>
          <p:nvPr/>
        </p:nvSpPr>
        <p:spPr bwMode="auto">
          <a:xfrm>
            <a:off x="8396288" y="4173538"/>
            <a:ext cx="92075" cy="11588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476" name="Freeform 713"/>
          <p:cNvSpPr>
            <a:spLocks/>
          </p:cNvSpPr>
          <p:nvPr/>
        </p:nvSpPr>
        <p:spPr bwMode="auto">
          <a:xfrm>
            <a:off x="8404225" y="4283075"/>
            <a:ext cx="17463" cy="400050"/>
          </a:xfrm>
          <a:custGeom>
            <a:avLst/>
            <a:gdLst>
              <a:gd name="T0" fmla="*/ 2147483647 w 9"/>
              <a:gd name="T1" fmla="*/ 0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4" y="0"/>
                </a:moveTo>
                <a:lnTo>
                  <a:pt x="0" y="14"/>
                </a:lnTo>
                <a:lnTo>
                  <a:pt x="4" y="29"/>
                </a:lnTo>
                <a:lnTo>
                  <a:pt x="9" y="38"/>
                </a:lnTo>
                <a:lnTo>
                  <a:pt x="4" y="48"/>
                </a:lnTo>
                <a:lnTo>
                  <a:pt x="0" y="57"/>
                </a:lnTo>
                <a:lnTo>
                  <a:pt x="4" y="67"/>
                </a:lnTo>
                <a:lnTo>
                  <a:pt x="9" y="76"/>
                </a:lnTo>
                <a:lnTo>
                  <a:pt x="9" y="91"/>
                </a:lnTo>
                <a:lnTo>
                  <a:pt x="4" y="105"/>
                </a:lnTo>
                <a:lnTo>
                  <a:pt x="4" y="114"/>
                </a:lnTo>
                <a:lnTo>
                  <a:pt x="9" y="124"/>
                </a:lnTo>
                <a:lnTo>
                  <a:pt x="9" y="133"/>
                </a:lnTo>
                <a:lnTo>
                  <a:pt x="9" y="143"/>
                </a:lnTo>
                <a:lnTo>
                  <a:pt x="9" y="153"/>
                </a:lnTo>
                <a:lnTo>
                  <a:pt x="0" y="153"/>
                </a:lnTo>
                <a:lnTo>
                  <a:pt x="9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77" name="Freeform 714"/>
          <p:cNvSpPr>
            <a:spLocks/>
          </p:cNvSpPr>
          <p:nvPr/>
        </p:nvSpPr>
        <p:spPr bwMode="auto">
          <a:xfrm>
            <a:off x="8464550" y="4294188"/>
            <a:ext cx="33338" cy="427037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9" y="38"/>
                </a:lnTo>
                <a:lnTo>
                  <a:pt x="13" y="48"/>
                </a:lnTo>
                <a:lnTo>
                  <a:pt x="9" y="62"/>
                </a:lnTo>
                <a:lnTo>
                  <a:pt x="9" y="71"/>
                </a:lnTo>
                <a:lnTo>
                  <a:pt x="13" y="81"/>
                </a:lnTo>
                <a:lnTo>
                  <a:pt x="13" y="90"/>
                </a:lnTo>
                <a:lnTo>
                  <a:pt x="13" y="100"/>
                </a:lnTo>
                <a:lnTo>
                  <a:pt x="13" y="109"/>
                </a:lnTo>
                <a:lnTo>
                  <a:pt x="13" y="124"/>
                </a:lnTo>
                <a:lnTo>
                  <a:pt x="17" y="133"/>
                </a:lnTo>
                <a:lnTo>
                  <a:pt x="17" y="143"/>
                </a:lnTo>
                <a:lnTo>
                  <a:pt x="13" y="152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78" name="Oval 715"/>
          <p:cNvSpPr>
            <a:spLocks noChangeArrowheads="1"/>
          </p:cNvSpPr>
          <p:nvPr/>
        </p:nvSpPr>
        <p:spPr bwMode="auto">
          <a:xfrm>
            <a:off x="8285163" y="4173538"/>
            <a:ext cx="92075" cy="11588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479" name="Freeform 716"/>
          <p:cNvSpPr>
            <a:spLocks/>
          </p:cNvSpPr>
          <p:nvPr/>
        </p:nvSpPr>
        <p:spPr bwMode="auto">
          <a:xfrm>
            <a:off x="8293100" y="4283075"/>
            <a:ext cx="15875" cy="400050"/>
          </a:xfrm>
          <a:custGeom>
            <a:avLst/>
            <a:gdLst>
              <a:gd name="T0" fmla="*/ 2147483647 w 8"/>
              <a:gd name="T1" fmla="*/ 0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0"/>
                </a:moveTo>
                <a:lnTo>
                  <a:pt x="0" y="14"/>
                </a:lnTo>
                <a:lnTo>
                  <a:pt x="4" y="29"/>
                </a:lnTo>
                <a:lnTo>
                  <a:pt x="8" y="38"/>
                </a:lnTo>
                <a:lnTo>
                  <a:pt x="4" y="48"/>
                </a:lnTo>
                <a:lnTo>
                  <a:pt x="0" y="57"/>
                </a:lnTo>
                <a:lnTo>
                  <a:pt x="4" y="67"/>
                </a:lnTo>
                <a:lnTo>
                  <a:pt x="8" y="76"/>
                </a:lnTo>
                <a:lnTo>
                  <a:pt x="8" y="91"/>
                </a:lnTo>
                <a:lnTo>
                  <a:pt x="4" y="105"/>
                </a:lnTo>
                <a:lnTo>
                  <a:pt x="4" y="114"/>
                </a:lnTo>
                <a:lnTo>
                  <a:pt x="8" y="124"/>
                </a:lnTo>
                <a:lnTo>
                  <a:pt x="8" y="133"/>
                </a:lnTo>
                <a:lnTo>
                  <a:pt x="8" y="143"/>
                </a:lnTo>
                <a:lnTo>
                  <a:pt x="8" y="153"/>
                </a:lnTo>
                <a:lnTo>
                  <a:pt x="0" y="153"/>
                </a:lnTo>
                <a:lnTo>
                  <a:pt x="8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80" name="Freeform 717"/>
          <p:cNvSpPr>
            <a:spLocks/>
          </p:cNvSpPr>
          <p:nvPr/>
        </p:nvSpPr>
        <p:spPr bwMode="auto">
          <a:xfrm>
            <a:off x="8353425" y="4294188"/>
            <a:ext cx="33338" cy="427037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8" y="38"/>
                </a:lnTo>
                <a:lnTo>
                  <a:pt x="12" y="48"/>
                </a:lnTo>
                <a:lnTo>
                  <a:pt x="8" y="62"/>
                </a:lnTo>
                <a:lnTo>
                  <a:pt x="8" y="71"/>
                </a:lnTo>
                <a:lnTo>
                  <a:pt x="12" y="81"/>
                </a:lnTo>
                <a:lnTo>
                  <a:pt x="12" y="90"/>
                </a:lnTo>
                <a:lnTo>
                  <a:pt x="12" y="100"/>
                </a:lnTo>
                <a:lnTo>
                  <a:pt x="12" y="109"/>
                </a:lnTo>
                <a:lnTo>
                  <a:pt x="12" y="124"/>
                </a:lnTo>
                <a:lnTo>
                  <a:pt x="17" y="133"/>
                </a:lnTo>
                <a:lnTo>
                  <a:pt x="17" y="143"/>
                </a:lnTo>
                <a:lnTo>
                  <a:pt x="12" y="152"/>
                </a:lnTo>
                <a:lnTo>
                  <a:pt x="12" y="162"/>
                </a:lnTo>
                <a:lnTo>
                  <a:pt x="12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81" name="Oval 718"/>
          <p:cNvSpPr>
            <a:spLocks noChangeArrowheads="1"/>
          </p:cNvSpPr>
          <p:nvPr/>
        </p:nvSpPr>
        <p:spPr bwMode="auto">
          <a:xfrm>
            <a:off x="8172450" y="4173538"/>
            <a:ext cx="92075" cy="11588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482" name="Freeform 719"/>
          <p:cNvSpPr>
            <a:spLocks/>
          </p:cNvSpPr>
          <p:nvPr/>
        </p:nvSpPr>
        <p:spPr bwMode="auto">
          <a:xfrm>
            <a:off x="8180388" y="4283075"/>
            <a:ext cx="17462" cy="400050"/>
          </a:xfrm>
          <a:custGeom>
            <a:avLst/>
            <a:gdLst>
              <a:gd name="T0" fmla="*/ 2147483647 w 9"/>
              <a:gd name="T1" fmla="*/ 0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5" y="0"/>
                </a:moveTo>
                <a:lnTo>
                  <a:pt x="0" y="14"/>
                </a:lnTo>
                <a:lnTo>
                  <a:pt x="5" y="29"/>
                </a:lnTo>
                <a:lnTo>
                  <a:pt x="9" y="38"/>
                </a:lnTo>
                <a:lnTo>
                  <a:pt x="5" y="48"/>
                </a:lnTo>
                <a:lnTo>
                  <a:pt x="0" y="57"/>
                </a:lnTo>
                <a:lnTo>
                  <a:pt x="5" y="67"/>
                </a:lnTo>
                <a:lnTo>
                  <a:pt x="9" y="76"/>
                </a:lnTo>
                <a:lnTo>
                  <a:pt x="9" y="91"/>
                </a:lnTo>
                <a:lnTo>
                  <a:pt x="5" y="105"/>
                </a:lnTo>
                <a:lnTo>
                  <a:pt x="5" y="114"/>
                </a:lnTo>
                <a:lnTo>
                  <a:pt x="9" y="124"/>
                </a:lnTo>
                <a:lnTo>
                  <a:pt x="9" y="133"/>
                </a:lnTo>
                <a:lnTo>
                  <a:pt x="9" y="143"/>
                </a:lnTo>
                <a:lnTo>
                  <a:pt x="9" y="153"/>
                </a:lnTo>
                <a:lnTo>
                  <a:pt x="0" y="153"/>
                </a:lnTo>
                <a:lnTo>
                  <a:pt x="9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83" name="Freeform 720"/>
          <p:cNvSpPr>
            <a:spLocks/>
          </p:cNvSpPr>
          <p:nvPr/>
        </p:nvSpPr>
        <p:spPr bwMode="auto">
          <a:xfrm>
            <a:off x="8240713" y="4294188"/>
            <a:ext cx="34925" cy="427037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9" y="38"/>
                </a:lnTo>
                <a:lnTo>
                  <a:pt x="13" y="48"/>
                </a:lnTo>
                <a:lnTo>
                  <a:pt x="9" y="62"/>
                </a:lnTo>
                <a:lnTo>
                  <a:pt x="9" y="71"/>
                </a:lnTo>
                <a:lnTo>
                  <a:pt x="13" y="81"/>
                </a:lnTo>
                <a:lnTo>
                  <a:pt x="13" y="90"/>
                </a:lnTo>
                <a:lnTo>
                  <a:pt x="13" y="100"/>
                </a:lnTo>
                <a:lnTo>
                  <a:pt x="13" y="109"/>
                </a:lnTo>
                <a:lnTo>
                  <a:pt x="13" y="124"/>
                </a:lnTo>
                <a:lnTo>
                  <a:pt x="17" y="133"/>
                </a:lnTo>
                <a:lnTo>
                  <a:pt x="17" y="143"/>
                </a:lnTo>
                <a:lnTo>
                  <a:pt x="13" y="152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84" name="Oval 721"/>
          <p:cNvSpPr>
            <a:spLocks noChangeArrowheads="1"/>
          </p:cNvSpPr>
          <p:nvPr/>
        </p:nvSpPr>
        <p:spPr bwMode="auto">
          <a:xfrm>
            <a:off x="8737600" y="4887913"/>
            <a:ext cx="93663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485" name="Freeform 722"/>
          <p:cNvSpPr>
            <a:spLocks/>
          </p:cNvSpPr>
          <p:nvPr/>
        </p:nvSpPr>
        <p:spPr bwMode="auto">
          <a:xfrm>
            <a:off x="8747125" y="4502150"/>
            <a:ext cx="15875" cy="400050"/>
          </a:xfrm>
          <a:custGeom>
            <a:avLst/>
            <a:gdLst>
              <a:gd name="T0" fmla="*/ 2147483647 w 8"/>
              <a:gd name="T1" fmla="*/ 2147483647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157"/>
                </a:moveTo>
                <a:lnTo>
                  <a:pt x="0" y="143"/>
                </a:lnTo>
                <a:lnTo>
                  <a:pt x="4" y="128"/>
                </a:lnTo>
                <a:lnTo>
                  <a:pt x="8" y="119"/>
                </a:lnTo>
                <a:lnTo>
                  <a:pt x="4" y="109"/>
                </a:lnTo>
                <a:lnTo>
                  <a:pt x="0" y="100"/>
                </a:lnTo>
                <a:lnTo>
                  <a:pt x="4" y="90"/>
                </a:lnTo>
                <a:lnTo>
                  <a:pt x="8" y="81"/>
                </a:lnTo>
                <a:lnTo>
                  <a:pt x="8" y="67"/>
                </a:lnTo>
                <a:lnTo>
                  <a:pt x="4" y="52"/>
                </a:lnTo>
                <a:lnTo>
                  <a:pt x="4" y="43"/>
                </a:lnTo>
                <a:lnTo>
                  <a:pt x="8" y="33"/>
                </a:lnTo>
                <a:lnTo>
                  <a:pt x="8" y="24"/>
                </a:lnTo>
                <a:lnTo>
                  <a:pt x="8" y="14"/>
                </a:lnTo>
                <a:lnTo>
                  <a:pt x="8" y="5"/>
                </a:lnTo>
                <a:lnTo>
                  <a:pt x="0" y="5"/>
                </a:lnTo>
                <a:lnTo>
                  <a:pt x="8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86" name="Freeform 723"/>
          <p:cNvSpPr>
            <a:spLocks/>
          </p:cNvSpPr>
          <p:nvPr/>
        </p:nvSpPr>
        <p:spPr bwMode="auto">
          <a:xfrm>
            <a:off x="8805863" y="4467225"/>
            <a:ext cx="33337" cy="420688"/>
          </a:xfrm>
          <a:custGeom>
            <a:avLst/>
            <a:gdLst>
              <a:gd name="T0" fmla="*/ 0 w 17"/>
              <a:gd name="T1" fmla="*/ 2147483647 h 166"/>
              <a:gd name="T2" fmla="*/ 0 w 17"/>
              <a:gd name="T3" fmla="*/ 2147483647 h 166"/>
              <a:gd name="T4" fmla="*/ 0 w 17"/>
              <a:gd name="T5" fmla="*/ 2147483647 h 166"/>
              <a:gd name="T6" fmla="*/ 2147483647 w 17"/>
              <a:gd name="T7" fmla="*/ 2147483647 h 166"/>
              <a:gd name="T8" fmla="*/ 2147483647 w 17"/>
              <a:gd name="T9" fmla="*/ 2147483647 h 166"/>
              <a:gd name="T10" fmla="*/ 2147483647 w 17"/>
              <a:gd name="T11" fmla="*/ 2147483647 h 166"/>
              <a:gd name="T12" fmla="*/ 2147483647 w 17"/>
              <a:gd name="T13" fmla="*/ 2147483647 h 166"/>
              <a:gd name="T14" fmla="*/ 2147483647 w 17"/>
              <a:gd name="T15" fmla="*/ 2147483647 h 166"/>
              <a:gd name="T16" fmla="*/ 2147483647 w 17"/>
              <a:gd name="T17" fmla="*/ 2147483647 h 166"/>
              <a:gd name="T18" fmla="*/ 2147483647 w 17"/>
              <a:gd name="T19" fmla="*/ 2147483647 h 166"/>
              <a:gd name="T20" fmla="*/ 2147483647 w 17"/>
              <a:gd name="T21" fmla="*/ 2147483647 h 166"/>
              <a:gd name="T22" fmla="*/ 2147483647 w 17"/>
              <a:gd name="T23" fmla="*/ 2147483647 h 166"/>
              <a:gd name="T24" fmla="*/ 2147483647 w 17"/>
              <a:gd name="T25" fmla="*/ 2147483647 h 166"/>
              <a:gd name="T26" fmla="*/ 2147483647 w 17"/>
              <a:gd name="T27" fmla="*/ 2147483647 h 166"/>
              <a:gd name="T28" fmla="*/ 2147483647 w 17"/>
              <a:gd name="T29" fmla="*/ 2147483647 h 166"/>
              <a:gd name="T30" fmla="*/ 2147483647 w 17"/>
              <a:gd name="T31" fmla="*/ 2147483647 h 166"/>
              <a:gd name="T32" fmla="*/ 2147483647 w 17"/>
              <a:gd name="T33" fmla="*/ 0 h 16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6"/>
              <a:gd name="T53" fmla="*/ 17 w 17"/>
              <a:gd name="T54" fmla="*/ 166 h 16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6">
                <a:moveTo>
                  <a:pt x="0" y="166"/>
                </a:moveTo>
                <a:lnTo>
                  <a:pt x="0" y="142"/>
                </a:lnTo>
                <a:lnTo>
                  <a:pt x="0" y="133"/>
                </a:lnTo>
                <a:lnTo>
                  <a:pt x="9" y="128"/>
                </a:lnTo>
                <a:lnTo>
                  <a:pt x="13" y="119"/>
                </a:lnTo>
                <a:lnTo>
                  <a:pt x="9" y="104"/>
                </a:lnTo>
                <a:lnTo>
                  <a:pt x="9" y="95"/>
                </a:lnTo>
                <a:lnTo>
                  <a:pt x="13" y="85"/>
                </a:lnTo>
                <a:lnTo>
                  <a:pt x="13" y="76"/>
                </a:lnTo>
                <a:lnTo>
                  <a:pt x="13" y="66"/>
                </a:lnTo>
                <a:lnTo>
                  <a:pt x="13" y="57"/>
                </a:lnTo>
                <a:lnTo>
                  <a:pt x="13" y="42"/>
                </a:lnTo>
                <a:lnTo>
                  <a:pt x="17" y="33"/>
                </a:lnTo>
                <a:lnTo>
                  <a:pt x="17" y="23"/>
                </a:lnTo>
                <a:lnTo>
                  <a:pt x="13" y="14"/>
                </a:lnTo>
                <a:lnTo>
                  <a:pt x="13" y="4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87" name="Oval 724"/>
          <p:cNvSpPr>
            <a:spLocks noChangeArrowheads="1"/>
          </p:cNvSpPr>
          <p:nvPr/>
        </p:nvSpPr>
        <p:spPr bwMode="auto">
          <a:xfrm>
            <a:off x="8626475" y="4887913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488" name="Freeform 725"/>
          <p:cNvSpPr>
            <a:spLocks/>
          </p:cNvSpPr>
          <p:nvPr/>
        </p:nvSpPr>
        <p:spPr bwMode="auto">
          <a:xfrm>
            <a:off x="8634413" y="4502150"/>
            <a:ext cx="19050" cy="400050"/>
          </a:xfrm>
          <a:custGeom>
            <a:avLst/>
            <a:gdLst>
              <a:gd name="T0" fmla="*/ 2147483647 w 9"/>
              <a:gd name="T1" fmla="*/ 2147483647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4" y="157"/>
                </a:moveTo>
                <a:lnTo>
                  <a:pt x="0" y="143"/>
                </a:lnTo>
                <a:lnTo>
                  <a:pt x="4" y="128"/>
                </a:lnTo>
                <a:lnTo>
                  <a:pt x="9" y="119"/>
                </a:lnTo>
                <a:lnTo>
                  <a:pt x="4" y="109"/>
                </a:lnTo>
                <a:lnTo>
                  <a:pt x="0" y="100"/>
                </a:lnTo>
                <a:lnTo>
                  <a:pt x="4" y="90"/>
                </a:lnTo>
                <a:lnTo>
                  <a:pt x="9" y="81"/>
                </a:lnTo>
                <a:lnTo>
                  <a:pt x="9" y="67"/>
                </a:lnTo>
                <a:lnTo>
                  <a:pt x="4" y="52"/>
                </a:lnTo>
                <a:lnTo>
                  <a:pt x="4" y="43"/>
                </a:lnTo>
                <a:lnTo>
                  <a:pt x="9" y="33"/>
                </a:lnTo>
                <a:lnTo>
                  <a:pt x="9" y="24"/>
                </a:lnTo>
                <a:lnTo>
                  <a:pt x="9" y="14"/>
                </a:lnTo>
                <a:lnTo>
                  <a:pt x="9" y="5"/>
                </a:lnTo>
                <a:lnTo>
                  <a:pt x="0" y="5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89" name="Freeform 726"/>
          <p:cNvSpPr>
            <a:spLocks/>
          </p:cNvSpPr>
          <p:nvPr/>
        </p:nvSpPr>
        <p:spPr bwMode="auto">
          <a:xfrm>
            <a:off x="8694738" y="4467225"/>
            <a:ext cx="34925" cy="420688"/>
          </a:xfrm>
          <a:custGeom>
            <a:avLst/>
            <a:gdLst>
              <a:gd name="T0" fmla="*/ 0 w 17"/>
              <a:gd name="T1" fmla="*/ 2147483647 h 166"/>
              <a:gd name="T2" fmla="*/ 0 w 17"/>
              <a:gd name="T3" fmla="*/ 2147483647 h 166"/>
              <a:gd name="T4" fmla="*/ 0 w 17"/>
              <a:gd name="T5" fmla="*/ 2147483647 h 166"/>
              <a:gd name="T6" fmla="*/ 2147483647 w 17"/>
              <a:gd name="T7" fmla="*/ 2147483647 h 166"/>
              <a:gd name="T8" fmla="*/ 2147483647 w 17"/>
              <a:gd name="T9" fmla="*/ 2147483647 h 166"/>
              <a:gd name="T10" fmla="*/ 2147483647 w 17"/>
              <a:gd name="T11" fmla="*/ 2147483647 h 166"/>
              <a:gd name="T12" fmla="*/ 2147483647 w 17"/>
              <a:gd name="T13" fmla="*/ 2147483647 h 166"/>
              <a:gd name="T14" fmla="*/ 2147483647 w 17"/>
              <a:gd name="T15" fmla="*/ 2147483647 h 166"/>
              <a:gd name="T16" fmla="*/ 2147483647 w 17"/>
              <a:gd name="T17" fmla="*/ 2147483647 h 166"/>
              <a:gd name="T18" fmla="*/ 2147483647 w 17"/>
              <a:gd name="T19" fmla="*/ 2147483647 h 166"/>
              <a:gd name="T20" fmla="*/ 2147483647 w 17"/>
              <a:gd name="T21" fmla="*/ 2147483647 h 166"/>
              <a:gd name="T22" fmla="*/ 2147483647 w 17"/>
              <a:gd name="T23" fmla="*/ 2147483647 h 166"/>
              <a:gd name="T24" fmla="*/ 2147483647 w 17"/>
              <a:gd name="T25" fmla="*/ 2147483647 h 166"/>
              <a:gd name="T26" fmla="*/ 2147483647 w 17"/>
              <a:gd name="T27" fmla="*/ 2147483647 h 166"/>
              <a:gd name="T28" fmla="*/ 2147483647 w 17"/>
              <a:gd name="T29" fmla="*/ 2147483647 h 166"/>
              <a:gd name="T30" fmla="*/ 2147483647 w 17"/>
              <a:gd name="T31" fmla="*/ 2147483647 h 166"/>
              <a:gd name="T32" fmla="*/ 2147483647 w 17"/>
              <a:gd name="T33" fmla="*/ 0 h 16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6"/>
              <a:gd name="T53" fmla="*/ 17 w 17"/>
              <a:gd name="T54" fmla="*/ 166 h 16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6">
                <a:moveTo>
                  <a:pt x="0" y="166"/>
                </a:moveTo>
                <a:lnTo>
                  <a:pt x="0" y="142"/>
                </a:lnTo>
                <a:lnTo>
                  <a:pt x="0" y="133"/>
                </a:lnTo>
                <a:lnTo>
                  <a:pt x="9" y="128"/>
                </a:lnTo>
                <a:lnTo>
                  <a:pt x="13" y="119"/>
                </a:lnTo>
                <a:lnTo>
                  <a:pt x="9" y="104"/>
                </a:lnTo>
                <a:lnTo>
                  <a:pt x="9" y="95"/>
                </a:lnTo>
                <a:lnTo>
                  <a:pt x="13" y="85"/>
                </a:lnTo>
                <a:lnTo>
                  <a:pt x="13" y="76"/>
                </a:lnTo>
                <a:lnTo>
                  <a:pt x="13" y="66"/>
                </a:lnTo>
                <a:lnTo>
                  <a:pt x="13" y="57"/>
                </a:lnTo>
                <a:lnTo>
                  <a:pt x="13" y="42"/>
                </a:lnTo>
                <a:lnTo>
                  <a:pt x="17" y="33"/>
                </a:lnTo>
                <a:lnTo>
                  <a:pt x="17" y="23"/>
                </a:lnTo>
                <a:lnTo>
                  <a:pt x="13" y="14"/>
                </a:lnTo>
                <a:lnTo>
                  <a:pt x="13" y="4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90" name="Oval 727"/>
          <p:cNvSpPr>
            <a:spLocks noChangeArrowheads="1"/>
          </p:cNvSpPr>
          <p:nvPr/>
        </p:nvSpPr>
        <p:spPr bwMode="auto">
          <a:xfrm>
            <a:off x="8505825" y="4879975"/>
            <a:ext cx="92075" cy="11588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491" name="Freeform 728"/>
          <p:cNvSpPr>
            <a:spLocks/>
          </p:cNvSpPr>
          <p:nvPr/>
        </p:nvSpPr>
        <p:spPr bwMode="auto">
          <a:xfrm>
            <a:off x="8516938" y="4487863"/>
            <a:ext cx="15875" cy="400050"/>
          </a:xfrm>
          <a:custGeom>
            <a:avLst/>
            <a:gdLst>
              <a:gd name="T0" fmla="*/ 2147483647 w 8"/>
              <a:gd name="T1" fmla="*/ 2147483647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157"/>
                </a:moveTo>
                <a:lnTo>
                  <a:pt x="0" y="143"/>
                </a:lnTo>
                <a:lnTo>
                  <a:pt x="4" y="129"/>
                </a:lnTo>
                <a:lnTo>
                  <a:pt x="8" y="119"/>
                </a:lnTo>
                <a:lnTo>
                  <a:pt x="4" y="110"/>
                </a:lnTo>
                <a:lnTo>
                  <a:pt x="0" y="100"/>
                </a:lnTo>
                <a:lnTo>
                  <a:pt x="4" y="91"/>
                </a:lnTo>
                <a:lnTo>
                  <a:pt x="8" y="81"/>
                </a:lnTo>
                <a:lnTo>
                  <a:pt x="8" y="67"/>
                </a:lnTo>
                <a:lnTo>
                  <a:pt x="4" y="52"/>
                </a:lnTo>
                <a:lnTo>
                  <a:pt x="4" y="43"/>
                </a:lnTo>
                <a:lnTo>
                  <a:pt x="8" y="33"/>
                </a:lnTo>
                <a:lnTo>
                  <a:pt x="8" y="24"/>
                </a:lnTo>
                <a:lnTo>
                  <a:pt x="8" y="14"/>
                </a:lnTo>
                <a:lnTo>
                  <a:pt x="8" y="5"/>
                </a:lnTo>
                <a:lnTo>
                  <a:pt x="0" y="5"/>
                </a:lnTo>
                <a:lnTo>
                  <a:pt x="8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92" name="Freeform 729"/>
          <p:cNvSpPr>
            <a:spLocks/>
          </p:cNvSpPr>
          <p:nvPr/>
        </p:nvSpPr>
        <p:spPr bwMode="auto">
          <a:xfrm>
            <a:off x="8574088" y="4454525"/>
            <a:ext cx="34925" cy="425450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3"/>
                </a:lnTo>
                <a:lnTo>
                  <a:pt x="9" y="128"/>
                </a:lnTo>
                <a:lnTo>
                  <a:pt x="13" y="119"/>
                </a:lnTo>
                <a:lnTo>
                  <a:pt x="9" y="105"/>
                </a:lnTo>
                <a:lnTo>
                  <a:pt x="9" y="95"/>
                </a:lnTo>
                <a:lnTo>
                  <a:pt x="13" y="86"/>
                </a:lnTo>
                <a:lnTo>
                  <a:pt x="13" y="76"/>
                </a:lnTo>
                <a:lnTo>
                  <a:pt x="13" y="66"/>
                </a:lnTo>
                <a:lnTo>
                  <a:pt x="13" y="57"/>
                </a:lnTo>
                <a:lnTo>
                  <a:pt x="13" y="43"/>
                </a:lnTo>
                <a:lnTo>
                  <a:pt x="17" y="33"/>
                </a:lnTo>
                <a:lnTo>
                  <a:pt x="17" y="24"/>
                </a:lnTo>
                <a:lnTo>
                  <a:pt x="13" y="14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93" name="Oval 730"/>
          <p:cNvSpPr>
            <a:spLocks noChangeArrowheads="1"/>
          </p:cNvSpPr>
          <p:nvPr/>
        </p:nvSpPr>
        <p:spPr bwMode="auto">
          <a:xfrm>
            <a:off x="8396288" y="4879975"/>
            <a:ext cx="92075" cy="11588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494" name="Freeform 731"/>
          <p:cNvSpPr>
            <a:spLocks/>
          </p:cNvSpPr>
          <p:nvPr/>
        </p:nvSpPr>
        <p:spPr bwMode="auto">
          <a:xfrm>
            <a:off x="8404225" y="4487863"/>
            <a:ext cx="17463" cy="400050"/>
          </a:xfrm>
          <a:custGeom>
            <a:avLst/>
            <a:gdLst>
              <a:gd name="T0" fmla="*/ 2147483647 w 9"/>
              <a:gd name="T1" fmla="*/ 2147483647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4" y="157"/>
                </a:moveTo>
                <a:lnTo>
                  <a:pt x="0" y="143"/>
                </a:lnTo>
                <a:lnTo>
                  <a:pt x="4" y="129"/>
                </a:lnTo>
                <a:lnTo>
                  <a:pt x="9" y="119"/>
                </a:lnTo>
                <a:lnTo>
                  <a:pt x="4" y="110"/>
                </a:lnTo>
                <a:lnTo>
                  <a:pt x="0" y="100"/>
                </a:lnTo>
                <a:lnTo>
                  <a:pt x="4" y="91"/>
                </a:lnTo>
                <a:lnTo>
                  <a:pt x="9" y="81"/>
                </a:lnTo>
                <a:lnTo>
                  <a:pt x="9" y="67"/>
                </a:lnTo>
                <a:lnTo>
                  <a:pt x="4" y="52"/>
                </a:lnTo>
                <a:lnTo>
                  <a:pt x="4" y="43"/>
                </a:lnTo>
                <a:lnTo>
                  <a:pt x="9" y="33"/>
                </a:lnTo>
                <a:lnTo>
                  <a:pt x="9" y="24"/>
                </a:lnTo>
                <a:lnTo>
                  <a:pt x="9" y="14"/>
                </a:lnTo>
                <a:lnTo>
                  <a:pt x="9" y="5"/>
                </a:lnTo>
                <a:lnTo>
                  <a:pt x="0" y="5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95" name="Freeform 732"/>
          <p:cNvSpPr>
            <a:spLocks/>
          </p:cNvSpPr>
          <p:nvPr/>
        </p:nvSpPr>
        <p:spPr bwMode="auto">
          <a:xfrm>
            <a:off x="8464550" y="4454525"/>
            <a:ext cx="33338" cy="425450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3"/>
                </a:lnTo>
                <a:lnTo>
                  <a:pt x="9" y="128"/>
                </a:lnTo>
                <a:lnTo>
                  <a:pt x="13" y="119"/>
                </a:lnTo>
                <a:lnTo>
                  <a:pt x="9" y="105"/>
                </a:lnTo>
                <a:lnTo>
                  <a:pt x="9" y="95"/>
                </a:lnTo>
                <a:lnTo>
                  <a:pt x="13" y="86"/>
                </a:lnTo>
                <a:lnTo>
                  <a:pt x="13" y="76"/>
                </a:lnTo>
                <a:lnTo>
                  <a:pt x="13" y="66"/>
                </a:lnTo>
                <a:lnTo>
                  <a:pt x="13" y="57"/>
                </a:lnTo>
                <a:lnTo>
                  <a:pt x="13" y="43"/>
                </a:lnTo>
                <a:lnTo>
                  <a:pt x="17" y="33"/>
                </a:lnTo>
                <a:lnTo>
                  <a:pt x="17" y="24"/>
                </a:lnTo>
                <a:lnTo>
                  <a:pt x="13" y="14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96" name="Oval 733"/>
          <p:cNvSpPr>
            <a:spLocks noChangeArrowheads="1"/>
          </p:cNvSpPr>
          <p:nvPr/>
        </p:nvSpPr>
        <p:spPr bwMode="auto">
          <a:xfrm>
            <a:off x="8285163" y="4879975"/>
            <a:ext cx="92075" cy="11588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497" name="Freeform 734"/>
          <p:cNvSpPr>
            <a:spLocks/>
          </p:cNvSpPr>
          <p:nvPr/>
        </p:nvSpPr>
        <p:spPr bwMode="auto">
          <a:xfrm>
            <a:off x="8293100" y="4487863"/>
            <a:ext cx="15875" cy="400050"/>
          </a:xfrm>
          <a:custGeom>
            <a:avLst/>
            <a:gdLst>
              <a:gd name="T0" fmla="*/ 2147483647 w 8"/>
              <a:gd name="T1" fmla="*/ 2147483647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157"/>
                </a:moveTo>
                <a:lnTo>
                  <a:pt x="0" y="143"/>
                </a:lnTo>
                <a:lnTo>
                  <a:pt x="4" y="129"/>
                </a:lnTo>
                <a:lnTo>
                  <a:pt x="8" y="119"/>
                </a:lnTo>
                <a:lnTo>
                  <a:pt x="4" y="110"/>
                </a:lnTo>
                <a:lnTo>
                  <a:pt x="0" y="100"/>
                </a:lnTo>
                <a:lnTo>
                  <a:pt x="4" y="91"/>
                </a:lnTo>
                <a:lnTo>
                  <a:pt x="8" y="81"/>
                </a:lnTo>
                <a:lnTo>
                  <a:pt x="8" y="67"/>
                </a:lnTo>
                <a:lnTo>
                  <a:pt x="4" y="52"/>
                </a:lnTo>
                <a:lnTo>
                  <a:pt x="4" y="43"/>
                </a:lnTo>
                <a:lnTo>
                  <a:pt x="8" y="33"/>
                </a:lnTo>
                <a:lnTo>
                  <a:pt x="8" y="24"/>
                </a:lnTo>
                <a:lnTo>
                  <a:pt x="8" y="14"/>
                </a:lnTo>
                <a:lnTo>
                  <a:pt x="8" y="5"/>
                </a:lnTo>
                <a:lnTo>
                  <a:pt x="0" y="5"/>
                </a:lnTo>
                <a:lnTo>
                  <a:pt x="8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98" name="Freeform 735"/>
          <p:cNvSpPr>
            <a:spLocks/>
          </p:cNvSpPr>
          <p:nvPr/>
        </p:nvSpPr>
        <p:spPr bwMode="auto">
          <a:xfrm>
            <a:off x="8353425" y="4454525"/>
            <a:ext cx="33338" cy="425450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3"/>
                </a:lnTo>
                <a:lnTo>
                  <a:pt x="8" y="128"/>
                </a:lnTo>
                <a:lnTo>
                  <a:pt x="12" y="119"/>
                </a:lnTo>
                <a:lnTo>
                  <a:pt x="8" y="105"/>
                </a:lnTo>
                <a:lnTo>
                  <a:pt x="8" y="95"/>
                </a:lnTo>
                <a:lnTo>
                  <a:pt x="12" y="86"/>
                </a:lnTo>
                <a:lnTo>
                  <a:pt x="12" y="76"/>
                </a:lnTo>
                <a:lnTo>
                  <a:pt x="12" y="66"/>
                </a:lnTo>
                <a:lnTo>
                  <a:pt x="12" y="57"/>
                </a:lnTo>
                <a:lnTo>
                  <a:pt x="12" y="43"/>
                </a:lnTo>
                <a:lnTo>
                  <a:pt x="17" y="33"/>
                </a:lnTo>
                <a:lnTo>
                  <a:pt x="17" y="24"/>
                </a:lnTo>
                <a:lnTo>
                  <a:pt x="12" y="14"/>
                </a:lnTo>
                <a:lnTo>
                  <a:pt x="12" y="5"/>
                </a:lnTo>
                <a:lnTo>
                  <a:pt x="12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99" name="Oval 736"/>
          <p:cNvSpPr>
            <a:spLocks noChangeArrowheads="1"/>
          </p:cNvSpPr>
          <p:nvPr/>
        </p:nvSpPr>
        <p:spPr bwMode="auto">
          <a:xfrm>
            <a:off x="8172450" y="4879975"/>
            <a:ext cx="92075" cy="11588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500" name="Freeform 737"/>
          <p:cNvSpPr>
            <a:spLocks/>
          </p:cNvSpPr>
          <p:nvPr/>
        </p:nvSpPr>
        <p:spPr bwMode="auto">
          <a:xfrm>
            <a:off x="8180388" y="4487863"/>
            <a:ext cx="17462" cy="400050"/>
          </a:xfrm>
          <a:custGeom>
            <a:avLst/>
            <a:gdLst>
              <a:gd name="T0" fmla="*/ 2147483647 w 9"/>
              <a:gd name="T1" fmla="*/ 2147483647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5" y="157"/>
                </a:moveTo>
                <a:lnTo>
                  <a:pt x="0" y="143"/>
                </a:lnTo>
                <a:lnTo>
                  <a:pt x="5" y="129"/>
                </a:lnTo>
                <a:lnTo>
                  <a:pt x="9" y="119"/>
                </a:lnTo>
                <a:lnTo>
                  <a:pt x="5" y="110"/>
                </a:lnTo>
                <a:lnTo>
                  <a:pt x="0" y="100"/>
                </a:lnTo>
                <a:lnTo>
                  <a:pt x="5" y="91"/>
                </a:lnTo>
                <a:lnTo>
                  <a:pt x="9" y="81"/>
                </a:lnTo>
                <a:lnTo>
                  <a:pt x="9" y="67"/>
                </a:lnTo>
                <a:lnTo>
                  <a:pt x="5" y="52"/>
                </a:lnTo>
                <a:lnTo>
                  <a:pt x="5" y="43"/>
                </a:lnTo>
                <a:lnTo>
                  <a:pt x="9" y="33"/>
                </a:lnTo>
                <a:lnTo>
                  <a:pt x="9" y="24"/>
                </a:lnTo>
                <a:lnTo>
                  <a:pt x="9" y="14"/>
                </a:lnTo>
                <a:lnTo>
                  <a:pt x="9" y="5"/>
                </a:lnTo>
                <a:lnTo>
                  <a:pt x="0" y="5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501" name="Freeform 738"/>
          <p:cNvSpPr>
            <a:spLocks/>
          </p:cNvSpPr>
          <p:nvPr/>
        </p:nvSpPr>
        <p:spPr bwMode="auto">
          <a:xfrm>
            <a:off x="8240713" y="4454525"/>
            <a:ext cx="34925" cy="425450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3"/>
                </a:lnTo>
                <a:lnTo>
                  <a:pt x="9" y="128"/>
                </a:lnTo>
                <a:lnTo>
                  <a:pt x="13" y="119"/>
                </a:lnTo>
                <a:lnTo>
                  <a:pt x="9" y="105"/>
                </a:lnTo>
                <a:lnTo>
                  <a:pt x="9" y="95"/>
                </a:lnTo>
                <a:lnTo>
                  <a:pt x="13" y="86"/>
                </a:lnTo>
                <a:lnTo>
                  <a:pt x="13" y="76"/>
                </a:lnTo>
                <a:lnTo>
                  <a:pt x="13" y="66"/>
                </a:lnTo>
                <a:lnTo>
                  <a:pt x="13" y="57"/>
                </a:lnTo>
                <a:lnTo>
                  <a:pt x="13" y="43"/>
                </a:lnTo>
                <a:lnTo>
                  <a:pt x="17" y="33"/>
                </a:lnTo>
                <a:lnTo>
                  <a:pt x="17" y="24"/>
                </a:lnTo>
                <a:lnTo>
                  <a:pt x="13" y="14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502" name="Oval 742"/>
          <p:cNvSpPr>
            <a:spLocks noChangeArrowheads="1"/>
          </p:cNvSpPr>
          <p:nvPr/>
        </p:nvSpPr>
        <p:spPr bwMode="auto">
          <a:xfrm>
            <a:off x="8231188" y="4221163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503" name="Freeform 743"/>
          <p:cNvSpPr>
            <a:spLocks/>
          </p:cNvSpPr>
          <p:nvPr/>
        </p:nvSpPr>
        <p:spPr bwMode="auto">
          <a:xfrm>
            <a:off x="8239125" y="4330700"/>
            <a:ext cx="19050" cy="400050"/>
          </a:xfrm>
          <a:custGeom>
            <a:avLst/>
            <a:gdLst>
              <a:gd name="T0" fmla="*/ 2147483647 w 9"/>
              <a:gd name="T1" fmla="*/ 0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4" y="0"/>
                </a:moveTo>
                <a:lnTo>
                  <a:pt x="0" y="14"/>
                </a:lnTo>
                <a:lnTo>
                  <a:pt x="4" y="29"/>
                </a:lnTo>
                <a:lnTo>
                  <a:pt x="9" y="38"/>
                </a:lnTo>
                <a:lnTo>
                  <a:pt x="4" y="48"/>
                </a:lnTo>
                <a:lnTo>
                  <a:pt x="0" y="57"/>
                </a:lnTo>
                <a:lnTo>
                  <a:pt x="4" y="67"/>
                </a:lnTo>
                <a:lnTo>
                  <a:pt x="9" y="76"/>
                </a:lnTo>
                <a:lnTo>
                  <a:pt x="9" y="91"/>
                </a:lnTo>
                <a:lnTo>
                  <a:pt x="4" y="105"/>
                </a:lnTo>
                <a:lnTo>
                  <a:pt x="4" y="114"/>
                </a:lnTo>
                <a:lnTo>
                  <a:pt x="9" y="124"/>
                </a:lnTo>
                <a:lnTo>
                  <a:pt x="9" y="134"/>
                </a:lnTo>
                <a:lnTo>
                  <a:pt x="9" y="143"/>
                </a:lnTo>
                <a:lnTo>
                  <a:pt x="9" y="153"/>
                </a:lnTo>
                <a:lnTo>
                  <a:pt x="0" y="153"/>
                </a:lnTo>
                <a:lnTo>
                  <a:pt x="9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504" name="Freeform 744"/>
          <p:cNvSpPr>
            <a:spLocks/>
          </p:cNvSpPr>
          <p:nvPr/>
        </p:nvSpPr>
        <p:spPr bwMode="auto">
          <a:xfrm>
            <a:off x="8299450" y="4343400"/>
            <a:ext cx="34925" cy="427038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8" y="38"/>
                </a:lnTo>
                <a:lnTo>
                  <a:pt x="13" y="48"/>
                </a:lnTo>
                <a:lnTo>
                  <a:pt x="8" y="62"/>
                </a:lnTo>
                <a:lnTo>
                  <a:pt x="8" y="71"/>
                </a:lnTo>
                <a:lnTo>
                  <a:pt x="13" y="81"/>
                </a:lnTo>
                <a:lnTo>
                  <a:pt x="13" y="90"/>
                </a:lnTo>
                <a:lnTo>
                  <a:pt x="13" y="100"/>
                </a:lnTo>
                <a:lnTo>
                  <a:pt x="13" y="109"/>
                </a:lnTo>
                <a:lnTo>
                  <a:pt x="13" y="124"/>
                </a:lnTo>
                <a:lnTo>
                  <a:pt x="17" y="133"/>
                </a:lnTo>
                <a:lnTo>
                  <a:pt x="17" y="143"/>
                </a:lnTo>
                <a:lnTo>
                  <a:pt x="13" y="152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505" name="Oval 745"/>
          <p:cNvSpPr>
            <a:spLocks noChangeArrowheads="1"/>
          </p:cNvSpPr>
          <p:nvPr/>
        </p:nvSpPr>
        <p:spPr bwMode="auto">
          <a:xfrm>
            <a:off x="8118475" y="4221163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506" name="Freeform 746"/>
          <p:cNvSpPr>
            <a:spLocks/>
          </p:cNvSpPr>
          <p:nvPr/>
        </p:nvSpPr>
        <p:spPr bwMode="auto">
          <a:xfrm>
            <a:off x="8129588" y="4330700"/>
            <a:ext cx="15875" cy="400050"/>
          </a:xfrm>
          <a:custGeom>
            <a:avLst/>
            <a:gdLst>
              <a:gd name="T0" fmla="*/ 2147483647 w 8"/>
              <a:gd name="T1" fmla="*/ 0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0"/>
                </a:moveTo>
                <a:lnTo>
                  <a:pt x="0" y="14"/>
                </a:lnTo>
                <a:lnTo>
                  <a:pt x="4" y="29"/>
                </a:lnTo>
                <a:lnTo>
                  <a:pt x="8" y="38"/>
                </a:lnTo>
                <a:lnTo>
                  <a:pt x="4" y="48"/>
                </a:lnTo>
                <a:lnTo>
                  <a:pt x="0" y="57"/>
                </a:lnTo>
                <a:lnTo>
                  <a:pt x="4" y="67"/>
                </a:lnTo>
                <a:lnTo>
                  <a:pt x="8" y="76"/>
                </a:lnTo>
                <a:lnTo>
                  <a:pt x="8" y="91"/>
                </a:lnTo>
                <a:lnTo>
                  <a:pt x="4" y="105"/>
                </a:lnTo>
                <a:lnTo>
                  <a:pt x="4" y="114"/>
                </a:lnTo>
                <a:lnTo>
                  <a:pt x="8" y="124"/>
                </a:lnTo>
                <a:lnTo>
                  <a:pt x="8" y="134"/>
                </a:lnTo>
                <a:lnTo>
                  <a:pt x="8" y="143"/>
                </a:lnTo>
                <a:lnTo>
                  <a:pt x="8" y="153"/>
                </a:lnTo>
                <a:lnTo>
                  <a:pt x="0" y="153"/>
                </a:lnTo>
                <a:lnTo>
                  <a:pt x="8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507" name="Freeform 747"/>
          <p:cNvSpPr>
            <a:spLocks/>
          </p:cNvSpPr>
          <p:nvPr/>
        </p:nvSpPr>
        <p:spPr bwMode="auto">
          <a:xfrm>
            <a:off x="8186738" y="4343400"/>
            <a:ext cx="34925" cy="427038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9" y="38"/>
                </a:lnTo>
                <a:lnTo>
                  <a:pt x="13" y="48"/>
                </a:lnTo>
                <a:lnTo>
                  <a:pt x="9" y="62"/>
                </a:lnTo>
                <a:lnTo>
                  <a:pt x="9" y="71"/>
                </a:lnTo>
                <a:lnTo>
                  <a:pt x="13" y="81"/>
                </a:lnTo>
                <a:lnTo>
                  <a:pt x="13" y="90"/>
                </a:lnTo>
                <a:lnTo>
                  <a:pt x="13" y="100"/>
                </a:lnTo>
                <a:lnTo>
                  <a:pt x="13" y="109"/>
                </a:lnTo>
                <a:lnTo>
                  <a:pt x="13" y="124"/>
                </a:lnTo>
                <a:lnTo>
                  <a:pt x="17" y="133"/>
                </a:lnTo>
                <a:lnTo>
                  <a:pt x="17" y="143"/>
                </a:lnTo>
                <a:lnTo>
                  <a:pt x="13" y="152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508" name="Oval 748"/>
          <p:cNvSpPr>
            <a:spLocks noChangeArrowheads="1"/>
          </p:cNvSpPr>
          <p:nvPr/>
        </p:nvSpPr>
        <p:spPr bwMode="auto">
          <a:xfrm>
            <a:off x="8221663" y="4902200"/>
            <a:ext cx="93662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509" name="Freeform 749"/>
          <p:cNvSpPr>
            <a:spLocks/>
          </p:cNvSpPr>
          <p:nvPr/>
        </p:nvSpPr>
        <p:spPr bwMode="auto">
          <a:xfrm>
            <a:off x="8231188" y="4514850"/>
            <a:ext cx="15875" cy="400050"/>
          </a:xfrm>
          <a:custGeom>
            <a:avLst/>
            <a:gdLst>
              <a:gd name="T0" fmla="*/ 2147483647 w 8"/>
              <a:gd name="T1" fmla="*/ 2147483647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157"/>
                </a:moveTo>
                <a:lnTo>
                  <a:pt x="0" y="143"/>
                </a:lnTo>
                <a:lnTo>
                  <a:pt x="4" y="128"/>
                </a:lnTo>
                <a:lnTo>
                  <a:pt x="8" y="119"/>
                </a:lnTo>
                <a:lnTo>
                  <a:pt x="4" y="109"/>
                </a:lnTo>
                <a:lnTo>
                  <a:pt x="0" y="100"/>
                </a:lnTo>
                <a:lnTo>
                  <a:pt x="4" y="90"/>
                </a:lnTo>
                <a:lnTo>
                  <a:pt x="8" y="81"/>
                </a:lnTo>
                <a:lnTo>
                  <a:pt x="8" y="66"/>
                </a:lnTo>
                <a:lnTo>
                  <a:pt x="4" y="52"/>
                </a:lnTo>
                <a:lnTo>
                  <a:pt x="4" y="42"/>
                </a:lnTo>
                <a:lnTo>
                  <a:pt x="8" y="33"/>
                </a:lnTo>
                <a:lnTo>
                  <a:pt x="8" y="23"/>
                </a:lnTo>
                <a:lnTo>
                  <a:pt x="8" y="14"/>
                </a:lnTo>
                <a:lnTo>
                  <a:pt x="8" y="4"/>
                </a:lnTo>
                <a:lnTo>
                  <a:pt x="0" y="4"/>
                </a:lnTo>
                <a:lnTo>
                  <a:pt x="8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510" name="Freeform 750"/>
          <p:cNvSpPr>
            <a:spLocks/>
          </p:cNvSpPr>
          <p:nvPr/>
        </p:nvSpPr>
        <p:spPr bwMode="auto">
          <a:xfrm>
            <a:off x="8291513" y="4476750"/>
            <a:ext cx="34925" cy="425450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4"/>
                </a:lnTo>
                <a:lnTo>
                  <a:pt x="8" y="129"/>
                </a:lnTo>
                <a:lnTo>
                  <a:pt x="12" y="119"/>
                </a:lnTo>
                <a:lnTo>
                  <a:pt x="8" y="105"/>
                </a:lnTo>
                <a:lnTo>
                  <a:pt x="8" y="96"/>
                </a:lnTo>
                <a:lnTo>
                  <a:pt x="12" y="86"/>
                </a:lnTo>
                <a:lnTo>
                  <a:pt x="12" y="77"/>
                </a:lnTo>
                <a:lnTo>
                  <a:pt x="12" y="67"/>
                </a:lnTo>
                <a:lnTo>
                  <a:pt x="12" y="57"/>
                </a:lnTo>
                <a:lnTo>
                  <a:pt x="12" y="43"/>
                </a:lnTo>
                <a:lnTo>
                  <a:pt x="17" y="34"/>
                </a:lnTo>
                <a:lnTo>
                  <a:pt x="17" y="24"/>
                </a:lnTo>
                <a:lnTo>
                  <a:pt x="12" y="15"/>
                </a:lnTo>
                <a:lnTo>
                  <a:pt x="12" y="5"/>
                </a:lnTo>
                <a:lnTo>
                  <a:pt x="12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511" name="Oval 751"/>
          <p:cNvSpPr>
            <a:spLocks noChangeArrowheads="1"/>
          </p:cNvSpPr>
          <p:nvPr/>
        </p:nvSpPr>
        <p:spPr bwMode="auto">
          <a:xfrm>
            <a:off x="8110538" y="4902200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512" name="Freeform 752"/>
          <p:cNvSpPr>
            <a:spLocks/>
          </p:cNvSpPr>
          <p:nvPr/>
        </p:nvSpPr>
        <p:spPr bwMode="auto">
          <a:xfrm>
            <a:off x="8118475" y="4514850"/>
            <a:ext cx="19050" cy="400050"/>
          </a:xfrm>
          <a:custGeom>
            <a:avLst/>
            <a:gdLst>
              <a:gd name="T0" fmla="*/ 2147483647 w 9"/>
              <a:gd name="T1" fmla="*/ 2147483647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5" y="157"/>
                </a:moveTo>
                <a:lnTo>
                  <a:pt x="0" y="143"/>
                </a:lnTo>
                <a:lnTo>
                  <a:pt x="5" y="128"/>
                </a:lnTo>
                <a:lnTo>
                  <a:pt x="9" y="119"/>
                </a:lnTo>
                <a:lnTo>
                  <a:pt x="5" y="109"/>
                </a:lnTo>
                <a:lnTo>
                  <a:pt x="0" y="100"/>
                </a:lnTo>
                <a:lnTo>
                  <a:pt x="5" y="90"/>
                </a:lnTo>
                <a:lnTo>
                  <a:pt x="9" y="81"/>
                </a:lnTo>
                <a:lnTo>
                  <a:pt x="9" y="66"/>
                </a:lnTo>
                <a:lnTo>
                  <a:pt x="5" y="52"/>
                </a:lnTo>
                <a:lnTo>
                  <a:pt x="5" y="42"/>
                </a:lnTo>
                <a:lnTo>
                  <a:pt x="9" y="33"/>
                </a:lnTo>
                <a:lnTo>
                  <a:pt x="9" y="23"/>
                </a:lnTo>
                <a:lnTo>
                  <a:pt x="9" y="14"/>
                </a:lnTo>
                <a:lnTo>
                  <a:pt x="9" y="4"/>
                </a:lnTo>
                <a:lnTo>
                  <a:pt x="0" y="4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513" name="Freeform 753"/>
          <p:cNvSpPr>
            <a:spLocks/>
          </p:cNvSpPr>
          <p:nvPr/>
        </p:nvSpPr>
        <p:spPr bwMode="auto">
          <a:xfrm>
            <a:off x="8178800" y="4476750"/>
            <a:ext cx="34925" cy="425450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4"/>
                </a:lnTo>
                <a:lnTo>
                  <a:pt x="9" y="129"/>
                </a:lnTo>
                <a:lnTo>
                  <a:pt x="13" y="119"/>
                </a:lnTo>
                <a:lnTo>
                  <a:pt x="9" y="105"/>
                </a:lnTo>
                <a:lnTo>
                  <a:pt x="9" y="96"/>
                </a:lnTo>
                <a:lnTo>
                  <a:pt x="13" y="86"/>
                </a:lnTo>
                <a:lnTo>
                  <a:pt x="13" y="77"/>
                </a:lnTo>
                <a:lnTo>
                  <a:pt x="13" y="67"/>
                </a:lnTo>
                <a:lnTo>
                  <a:pt x="13" y="57"/>
                </a:lnTo>
                <a:lnTo>
                  <a:pt x="13" y="43"/>
                </a:lnTo>
                <a:lnTo>
                  <a:pt x="17" y="34"/>
                </a:lnTo>
                <a:lnTo>
                  <a:pt x="17" y="24"/>
                </a:lnTo>
                <a:lnTo>
                  <a:pt x="13" y="15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514" name="Oval 754"/>
          <p:cNvSpPr>
            <a:spLocks noChangeArrowheads="1"/>
          </p:cNvSpPr>
          <p:nvPr/>
        </p:nvSpPr>
        <p:spPr bwMode="auto">
          <a:xfrm>
            <a:off x="7700963" y="4173538"/>
            <a:ext cx="92075" cy="11588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515" name="Freeform 755"/>
          <p:cNvSpPr>
            <a:spLocks/>
          </p:cNvSpPr>
          <p:nvPr/>
        </p:nvSpPr>
        <p:spPr bwMode="auto">
          <a:xfrm>
            <a:off x="7708900" y="4283075"/>
            <a:ext cx="15875" cy="400050"/>
          </a:xfrm>
          <a:custGeom>
            <a:avLst/>
            <a:gdLst>
              <a:gd name="T0" fmla="*/ 2147483647 w 8"/>
              <a:gd name="T1" fmla="*/ 0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0"/>
                </a:moveTo>
                <a:lnTo>
                  <a:pt x="0" y="14"/>
                </a:lnTo>
                <a:lnTo>
                  <a:pt x="4" y="29"/>
                </a:lnTo>
                <a:lnTo>
                  <a:pt x="8" y="38"/>
                </a:lnTo>
                <a:lnTo>
                  <a:pt x="4" y="48"/>
                </a:lnTo>
                <a:lnTo>
                  <a:pt x="0" y="57"/>
                </a:lnTo>
                <a:lnTo>
                  <a:pt x="4" y="67"/>
                </a:lnTo>
                <a:lnTo>
                  <a:pt x="8" y="76"/>
                </a:lnTo>
                <a:lnTo>
                  <a:pt x="8" y="91"/>
                </a:lnTo>
                <a:lnTo>
                  <a:pt x="4" y="105"/>
                </a:lnTo>
                <a:lnTo>
                  <a:pt x="4" y="114"/>
                </a:lnTo>
                <a:lnTo>
                  <a:pt x="8" y="124"/>
                </a:lnTo>
                <a:lnTo>
                  <a:pt x="8" y="133"/>
                </a:lnTo>
                <a:lnTo>
                  <a:pt x="8" y="143"/>
                </a:lnTo>
                <a:lnTo>
                  <a:pt x="8" y="153"/>
                </a:lnTo>
                <a:lnTo>
                  <a:pt x="0" y="153"/>
                </a:lnTo>
                <a:lnTo>
                  <a:pt x="8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516" name="Freeform 756"/>
          <p:cNvSpPr>
            <a:spLocks/>
          </p:cNvSpPr>
          <p:nvPr/>
        </p:nvSpPr>
        <p:spPr bwMode="auto">
          <a:xfrm>
            <a:off x="7769225" y="4294188"/>
            <a:ext cx="33338" cy="427037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8" y="38"/>
                </a:lnTo>
                <a:lnTo>
                  <a:pt x="12" y="48"/>
                </a:lnTo>
                <a:lnTo>
                  <a:pt x="8" y="62"/>
                </a:lnTo>
                <a:lnTo>
                  <a:pt x="8" y="71"/>
                </a:lnTo>
                <a:lnTo>
                  <a:pt x="12" y="81"/>
                </a:lnTo>
                <a:lnTo>
                  <a:pt x="12" y="90"/>
                </a:lnTo>
                <a:lnTo>
                  <a:pt x="12" y="100"/>
                </a:lnTo>
                <a:lnTo>
                  <a:pt x="12" y="109"/>
                </a:lnTo>
                <a:lnTo>
                  <a:pt x="12" y="124"/>
                </a:lnTo>
                <a:lnTo>
                  <a:pt x="17" y="133"/>
                </a:lnTo>
                <a:lnTo>
                  <a:pt x="17" y="143"/>
                </a:lnTo>
                <a:lnTo>
                  <a:pt x="12" y="152"/>
                </a:lnTo>
                <a:lnTo>
                  <a:pt x="12" y="162"/>
                </a:lnTo>
                <a:lnTo>
                  <a:pt x="12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517" name="Oval 757"/>
          <p:cNvSpPr>
            <a:spLocks noChangeArrowheads="1"/>
          </p:cNvSpPr>
          <p:nvPr/>
        </p:nvSpPr>
        <p:spPr bwMode="auto">
          <a:xfrm>
            <a:off x="7588250" y="4173538"/>
            <a:ext cx="92075" cy="11588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518" name="Freeform 758"/>
          <p:cNvSpPr>
            <a:spLocks/>
          </p:cNvSpPr>
          <p:nvPr/>
        </p:nvSpPr>
        <p:spPr bwMode="auto">
          <a:xfrm>
            <a:off x="7596188" y="4283075"/>
            <a:ext cx="17462" cy="400050"/>
          </a:xfrm>
          <a:custGeom>
            <a:avLst/>
            <a:gdLst>
              <a:gd name="T0" fmla="*/ 2147483647 w 9"/>
              <a:gd name="T1" fmla="*/ 0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5" y="0"/>
                </a:moveTo>
                <a:lnTo>
                  <a:pt x="0" y="14"/>
                </a:lnTo>
                <a:lnTo>
                  <a:pt x="5" y="29"/>
                </a:lnTo>
                <a:lnTo>
                  <a:pt x="9" y="38"/>
                </a:lnTo>
                <a:lnTo>
                  <a:pt x="5" y="48"/>
                </a:lnTo>
                <a:lnTo>
                  <a:pt x="0" y="57"/>
                </a:lnTo>
                <a:lnTo>
                  <a:pt x="5" y="67"/>
                </a:lnTo>
                <a:lnTo>
                  <a:pt x="9" y="76"/>
                </a:lnTo>
                <a:lnTo>
                  <a:pt x="9" y="91"/>
                </a:lnTo>
                <a:lnTo>
                  <a:pt x="5" y="105"/>
                </a:lnTo>
                <a:lnTo>
                  <a:pt x="5" y="114"/>
                </a:lnTo>
                <a:lnTo>
                  <a:pt x="9" y="124"/>
                </a:lnTo>
                <a:lnTo>
                  <a:pt x="9" y="133"/>
                </a:lnTo>
                <a:lnTo>
                  <a:pt x="9" y="143"/>
                </a:lnTo>
                <a:lnTo>
                  <a:pt x="9" y="153"/>
                </a:lnTo>
                <a:lnTo>
                  <a:pt x="0" y="153"/>
                </a:lnTo>
                <a:lnTo>
                  <a:pt x="9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519" name="Freeform 759"/>
          <p:cNvSpPr>
            <a:spLocks/>
          </p:cNvSpPr>
          <p:nvPr/>
        </p:nvSpPr>
        <p:spPr bwMode="auto">
          <a:xfrm>
            <a:off x="7656513" y="4294188"/>
            <a:ext cx="33337" cy="427037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9" y="38"/>
                </a:lnTo>
                <a:lnTo>
                  <a:pt x="13" y="48"/>
                </a:lnTo>
                <a:lnTo>
                  <a:pt x="9" y="62"/>
                </a:lnTo>
                <a:lnTo>
                  <a:pt x="9" y="71"/>
                </a:lnTo>
                <a:lnTo>
                  <a:pt x="13" y="81"/>
                </a:lnTo>
                <a:lnTo>
                  <a:pt x="13" y="90"/>
                </a:lnTo>
                <a:lnTo>
                  <a:pt x="13" y="100"/>
                </a:lnTo>
                <a:lnTo>
                  <a:pt x="13" y="109"/>
                </a:lnTo>
                <a:lnTo>
                  <a:pt x="13" y="124"/>
                </a:lnTo>
                <a:lnTo>
                  <a:pt x="17" y="133"/>
                </a:lnTo>
                <a:lnTo>
                  <a:pt x="17" y="143"/>
                </a:lnTo>
                <a:lnTo>
                  <a:pt x="13" y="152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520" name="Freeform 760"/>
          <p:cNvSpPr>
            <a:spLocks/>
          </p:cNvSpPr>
          <p:nvPr/>
        </p:nvSpPr>
        <p:spPr bwMode="auto">
          <a:xfrm>
            <a:off x="7537450" y="4308475"/>
            <a:ext cx="34925" cy="422275"/>
          </a:xfrm>
          <a:custGeom>
            <a:avLst/>
            <a:gdLst>
              <a:gd name="T0" fmla="*/ 0 w 17"/>
              <a:gd name="T1" fmla="*/ 0 h 166"/>
              <a:gd name="T2" fmla="*/ 0 w 17"/>
              <a:gd name="T3" fmla="*/ 2147483647 h 166"/>
              <a:gd name="T4" fmla="*/ 0 w 17"/>
              <a:gd name="T5" fmla="*/ 2147483647 h 166"/>
              <a:gd name="T6" fmla="*/ 2147483647 w 17"/>
              <a:gd name="T7" fmla="*/ 2147483647 h 166"/>
              <a:gd name="T8" fmla="*/ 2147483647 w 17"/>
              <a:gd name="T9" fmla="*/ 2147483647 h 166"/>
              <a:gd name="T10" fmla="*/ 2147483647 w 17"/>
              <a:gd name="T11" fmla="*/ 2147483647 h 166"/>
              <a:gd name="T12" fmla="*/ 2147483647 w 17"/>
              <a:gd name="T13" fmla="*/ 2147483647 h 166"/>
              <a:gd name="T14" fmla="*/ 2147483647 w 17"/>
              <a:gd name="T15" fmla="*/ 2147483647 h 166"/>
              <a:gd name="T16" fmla="*/ 2147483647 w 17"/>
              <a:gd name="T17" fmla="*/ 2147483647 h 166"/>
              <a:gd name="T18" fmla="*/ 2147483647 w 17"/>
              <a:gd name="T19" fmla="*/ 2147483647 h 166"/>
              <a:gd name="T20" fmla="*/ 2147483647 w 17"/>
              <a:gd name="T21" fmla="*/ 2147483647 h 166"/>
              <a:gd name="T22" fmla="*/ 2147483647 w 17"/>
              <a:gd name="T23" fmla="*/ 2147483647 h 166"/>
              <a:gd name="T24" fmla="*/ 2147483647 w 17"/>
              <a:gd name="T25" fmla="*/ 2147483647 h 166"/>
              <a:gd name="T26" fmla="*/ 2147483647 w 17"/>
              <a:gd name="T27" fmla="*/ 2147483647 h 166"/>
              <a:gd name="T28" fmla="*/ 2147483647 w 17"/>
              <a:gd name="T29" fmla="*/ 2147483647 h 166"/>
              <a:gd name="T30" fmla="*/ 2147483647 w 17"/>
              <a:gd name="T31" fmla="*/ 2147483647 h 166"/>
              <a:gd name="T32" fmla="*/ 2147483647 w 17"/>
              <a:gd name="T33" fmla="*/ 2147483647 h 16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6"/>
              <a:gd name="T53" fmla="*/ 17 w 17"/>
              <a:gd name="T54" fmla="*/ 166 h 16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6">
                <a:moveTo>
                  <a:pt x="0" y="0"/>
                </a:moveTo>
                <a:lnTo>
                  <a:pt x="0" y="23"/>
                </a:lnTo>
                <a:lnTo>
                  <a:pt x="0" y="33"/>
                </a:lnTo>
                <a:lnTo>
                  <a:pt x="8" y="38"/>
                </a:lnTo>
                <a:lnTo>
                  <a:pt x="12" y="47"/>
                </a:lnTo>
                <a:lnTo>
                  <a:pt x="8" y="62"/>
                </a:lnTo>
                <a:lnTo>
                  <a:pt x="8" y="71"/>
                </a:lnTo>
                <a:lnTo>
                  <a:pt x="12" y="81"/>
                </a:lnTo>
                <a:lnTo>
                  <a:pt x="12" y="90"/>
                </a:lnTo>
                <a:lnTo>
                  <a:pt x="12" y="100"/>
                </a:lnTo>
                <a:lnTo>
                  <a:pt x="12" y="109"/>
                </a:lnTo>
                <a:lnTo>
                  <a:pt x="12" y="123"/>
                </a:lnTo>
                <a:lnTo>
                  <a:pt x="17" y="133"/>
                </a:lnTo>
                <a:lnTo>
                  <a:pt x="17" y="143"/>
                </a:lnTo>
                <a:lnTo>
                  <a:pt x="12" y="152"/>
                </a:lnTo>
                <a:lnTo>
                  <a:pt x="12" y="162"/>
                </a:lnTo>
                <a:lnTo>
                  <a:pt x="12" y="166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521" name="Oval 761"/>
          <p:cNvSpPr>
            <a:spLocks noChangeArrowheads="1"/>
          </p:cNvSpPr>
          <p:nvPr/>
        </p:nvSpPr>
        <p:spPr bwMode="auto">
          <a:xfrm>
            <a:off x="7700963" y="4902200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522" name="Freeform 762"/>
          <p:cNvSpPr>
            <a:spLocks/>
          </p:cNvSpPr>
          <p:nvPr/>
        </p:nvSpPr>
        <p:spPr bwMode="auto">
          <a:xfrm>
            <a:off x="7708900" y="4514850"/>
            <a:ext cx="15875" cy="400050"/>
          </a:xfrm>
          <a:custGeom>
            <a:avLst/>
            <a:gdLst>
              <a:gd name="T0" fmla="*/ 2147483647 w 8"/>
              <a:gd name="T1" fmla="*/ 2147483647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157"/>
                </a:moveTo>
                <a:lnTo>
                  <a:pt x="0" y="143"/>
                </a:lnTo>
                <a:lnTo>
                  <a:pt x="4" y="128"/>
                </a:lnTo>
                <a:lnTo>
                  <a:pt x="8" y="119"/>
                </a:lnTo>
                <a:lnTo>
                  <a:pt x="4" y="109"/>
                </a:lnTo>
                <a:lnTo>
                  <a:pt x="0" y="100"/>
                </a:lnTo>
                <a:lnTo>
                  <a:pt x="4" y="90"/>
                </a:lnTo>
                <a:lnTo>
                  <a:pt x="8" y="81"/>
                </a:lnTo>
                <a:lnTo>
                  <a:pt x="8" y="66"/>
                </a:lnTo>
                <a:lnTo>
                  <a:pt x="4" y="52"/>
                </a:lnTo>
                <a:lnTo>
                  <a:pt x="4" y="42"/>
                </a:lnTo>
                <a:lnTo>
                  <a:pt x="8" y="33"/>
                </a:lnTo>
                <a:lnTo>
                  <a:pt x="8" y="23"/>
                </a:lnTo>
                <a:lnTo>
                  <a:pt x="8" y="14"/>
                </a:lnTo>
                <a:lnTo>
                  <a:pt x="8" y="4"/>
                </a:lnTo>
                <a:lnTo>
                  <a:pt x="0" y="4"/>
                </a:lnTo>
                <a:lnTo>
                  <a:pt x="8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523" name="Freeform 763"/>
          <p:cNvSpPr>
            <a:spLocks/>
          </p:cNvSpPr>
          <p:nvPr/>
        </p:nvSpPr>
        <p:spPr bwMode="auto">
          <a:xfrm>
            <a:off x="7769225" y="4476750"/>
            <a:ext cx="33338" cy="425450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4"/>
                </a:lnTo>
                <a:lnTo>
                  <a:pt x="8" y="129"/>
                </a:lnTo>
                <a:lnTo>
                  <a:pt x="12" y="119"/>
                </a:lnTo>
                <a:lnTo>
                  <a:pt x="8" y="105"/>
                </a:lnTo>
                <a:lnTo>
                  <a:pt x="8" y="96"/>
                </a:lnTo>
                <a:lnTo>
                  <a:pt x="12" y="86"/>
                </a:lnTo>
                <a:lnTo>
                  <a:pt x="12" y="77"/>
                </a:lnTo>
                <a:lnTo>
                  <a:pt x="12" y="67"/>
                </a:lnTo>
                <a:lnTo>
                  <a:pt x="12" y="57"/>
                </a:lnTo>
                <a:lnTo>
                  <a:pt x="12" y="43"/>
                </a:lnTo>
                <a:lnTo>
                  <a:pt x="17" y="34"/>
                </a:lnTo>
                <a:lnTo>
                  <a:pt x="17" y="24"/>
                </a:lnTo>
                <a:lnTo>
                  <a:pt x="12" y="15"/>
                </a:lnTo>
                <a:lnTo>
                  <a:pt x="12" y="5"/>
                </a:lnTo>
                <a:lnTo>
                  <a:pt x="12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524" name="Oval 764"/>
          <p:cNvSpPr>
            <a:spLocks noChangeArrowheads="1"/>
          </p:cNvSpPr>
          <p:nvPr/>
        </p:nvSpPr>
        <p:spPr bwMode="auto">
          <a:xfrm>
            <a:off x="7588250" y="4902200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525" name="Freeform 765"/>
          <p:cNvSpPr>
            <a:spLocks/>
          </p:cNvSpPr>
          <p:nvPr/>
        </p:nvSpPr>
        <p:spPr bwMode="auto">
          <a:xfrm>
            <a:off x="7596188" y="4514850"/>
            <a:ext cx="17462" cy="400050"/>
          </a:xfrm>
          <a:custGeom>
            <a:avLst/>
            <a:gdLst>
              <a:gd name="T0" fmla="*/ 2147483647 w 9"/>
              <a:gd name="T1" fmla="*/ 2147483647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5" y="157"/>
                </a:moveTo>
                <a:lnTo>
                  <a:pt x="0" y="143"/>
                </a:lnTo>
                <a:lnTo>
                  <a:pt x="5" y="128"/>
                </a:lnTo>
                <a:lnTo>
                  <a:pt x="9" y="119"/>
                </a:lnTo>
                <a:lnTo>
                  <a:pt x="5" y="109"/>
                </a:lnTo>
                <a:lnTo>
                  <a:pt x="0" y="100"/>
                </a:lnTo>
                <a:lnTo>
                  <a:pt x="5" y="90"/>
                </a:lnTo>
                <a:lnTo>
                  <a:pt x="9" y="81"/>
                </a:lnTo>
                <a:lnTo>
                  <a:pt x="9" y="66"/>
                </a:lnTo>
                <a:lnTo>
                  <a:pt x="5" y="52"/>
                </a:lnTo>
                <a:lnTo>
                  <a:pt x="5" y="42"/>
                </a:lnTo>
                <a:lnTo>
                  <a:pt x="9" y="33"/>
                </a:lnTo>
                <a:lnTo>
                  <a:pt x="9" y="23"/>
                </a:lnTo>
                <a:lnTo>
                  <a:pt x="9" y="14"/>
                </a:lnTo>
                <a:lnTo>
                  <a:pt x="9" y="4"/>
                </a:lnTo>
                <a:lnTo>
                  <a:pt x="0" y="4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526" name="Freeform 766"/>
          <p:cNvSpPr>
            <a:spLocks/>
          </p:cNvSpPr>
          <p:nvPr/>
        </p:nvSpPr>
        <p:spPr bwMode="auto">
          <a:xfrm>
            <a:off x="7656513" y="4476750"/>
            <a:ext cx="33337" cy="425450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4"/>
                </a:lnTo>
                <a:lnTo>
                  <a:pt x="9" y="129"/>
                </a:lnTo>
                <a:lnTo>
                  <a:pt x="13" y="119"/>
                </a:lnTo>
                <a:lnTo>
                  <a:pt x="9" y="105"/>
                </a:lnTo>
                <a:lnTo>
                  <a:pt x="9" y="96"/>
                </a:lnTo>
                <a:lnTo>
                  <a:pt x="13" y="86"/>
                </a:lnTo>
                <a:lnTo>
                  <a:pt x="13" y="77"/>
                </a:lnTo>
                <a:lnTo>
                  <a:pt x="13" y="67"/>
                </a:lnTo>
                <a:lnTo>
                  <a:pt x="13" y="57"/>
                </a:lnTo>
                <a:lnTo>
                  <a:pt x="13" y="43"/>
                </a:lnTo>
                <a:lnTo>
                  <a:pt x="17" y="34"/>
                </a:lnTo>
                <a:lnTo>
                  <a:pt x="17" y="24"/>
                </a:lnTo>
                <a:lnTo>
                  <a:pt x="13" y="15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527" name="Freeform 767"/>
          <p:cNvSpPr>
            <a:spLocks/>
          </p:cNvSpPr>
          <p:nvPr/>
        </p:nvSpPr>
        <p:spPr bwMode="auto">
          <a:xfrm>
            <a:off x="7537450" y="4467225"/>
            <a:ext cx="34925" cy="420688"/>
          </a:xfrm>
          <a:custGeom>
            <a:avLst/>
            <a:gdLst>
              <a:gd name="T0" fmla="*/ 0 w 17"/>
              <a:gd name="T1" fmla="*/ 2147483647 h 166"/>
              <a:gd name="T2" fmla="*/ 0 w 17"/>
              <a:gd name="T3" fmla="*/ 2147483647 h 166"/>
              <a:gd name="T4" fmla="*/ 0 w 17"/>
              <a:gd name="T5" fmla="*/ 2147483647 h 166"/>
              <a:gd name="T6" fmla="*/ 2147483647 w 17"/>
              <a:gd name="T7" fmla="*/ 2147483647 h 166"/>
              <a:gd name="T8" fmla="*/ 2147483647 w 17"/>
              <a:gd name="T9" fmla="*/ 2147483647 h 166"/>
              <a:gd name="T10" fmla="*/ 2147483647 w 17"/>
              <a:gd name="T11" fmla="*/ 2147483647 h 166"/>
              <a:gd name="T12" fmla="*/ 2147483647 w 17"/>
              <a:gd name="T13" fmla="*/ 2147483647 h 166"/>
              <a:gd name="T14" fmla="*/ 2147483647 w 17"/>
              <a:gd name="T15" fmla="*/ 2147483647 h 166"/>
              <a:gd name="T16" fmla="*/ 2147483647 w 17"/>
              <a:gd name="T17" fmla="*/ 2147483647 h 166"/>
              <a:gd name="T18" fmla="*/ 2147483647 w 17"/>
              <a:gd name="T19" fmla="*/ 2147483647 h 166"/>
              <a:gd name="T20" fmla="*/ 2147483647 w 17"/>
              <a:gd name="T21" fmla="*/ 2147483647 h 166"/>
              <a:gd name="T22" fmla="*/ 2147483647 w 17"/>
              <a:gd name="T23" fmla="*/ 2147483647 h 166"/>
              <a:gd name="T24" fmla="*/ 2147483647 w 17"/>
              <a:gd name="T25" fmla="*/ 2147483647 h 166"/>
              <a:gd name="T26" fmla="*/ 2147483647 w 17"/>
              <a:gd name="T27" fmla="*/ 2147483647 h 166"/>
              <a:gd name="T28" fmla="*/ 2147483647 w 17"/>
              <a:gd name="T29" fmla="*/ 2147483647 h 166"/>
              <a:gd name="T30" fmla="*/ 2147483647 w 17"/>
              <a:gd name="T31" fmla="*/ 2147483647 h 166"/>
              <a:gd name="T32" fmla="*/ 2147483647 w 17"/>
              <a:gd name="T33" fmla="*/ 0 h 16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6"/>
              <a:gd name="T53" fmla="*/ 17 w 17"/>
              <a:gd name="T54" fmla="*/ 166 h 16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6">
                <a:moveTo>
                  <a:pt x="0" y="166"/>
                </a:moveTo>
                <a:lnTo>
                  <a:pt x="0" y="142"/>
                </a:lnTo>
                <a:lnTo>
                  <a:pt x="0" y="133"/>
                </a:lnTo>
                <a:lnTo>
                  <a:pt x="8" y="128"/>
                </a:lnTo>
                <a:lnTo>
                  <a:pt x="12" y="119"/>
                </a:lnTo>
                <a:lnTo>
                  <a:pt x="8" y="104"/>
                </a:lnTo>
                <a:lnTo>
                  <a:pt x="8" y="95"/>
                </a:lnTo>
                <a:lnTo>
                  <a:pt x="12" y="85"/>
                </a:lnTo>
                <a:lnTo>
                  <a:pt x="12" y="76"/>
                </a:lnTo>
                <a:lnTo>
                  <a:pt x="12" y="66"/>
                </a:lnTo>
                <a:lnTo>
                  <a:pt x="12" y="57"/>
                </a:lnTo>
                <a:lnTo>
                  <a:pt x="12" y="42"/>
                </a:lnTo>
                <a:lnTo>
                  <a:pt x="17" y="33"/>
                </a:lnTo>
                <a:lnTo>
                  <a:pt x="17" y="23"/>
                </a:lnTo>
                <a:lnTo>
                  <a:pt x="12" y="14"/>
                </a:lnTo>
                <a:lnTo>
                  <a:pt x="12" y="4"/>
                </a:lnTo>
                <a:lnTo>
                  <a:pt x="12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grpSp>
        <p:nvGrpSpPr>
          <p:cNvPr id="6528" name="Group 784"/>
          <p:cNvGrpSpPr>
            <a:grpSpLocks/>
          </p:cNvGrpSpPr>
          <p:nvPr/>
        </p:nvGrpSpPr>
        <p:grpSpPr bwMode="auto">
          <a:xfrm>
            <a:off x="7686675" y="3824288"/>
            <a:ext cx="493713" cy="1641475"/>
            <a:chOff x="4882" y="2236"/>
            <a:chExt cx="237" cy="1034"/>
          </a:xfrm>
        </p:grpSpPr>
        <p:sp>
          <p:nvSpPr>
            <p:cNvPr id="6730" name="AutoShape 768"/>
            <p:cNvSpPr>
              <a:spLocks noChangeArrowheads="1"/>
            </p:cNvSpPr>
            <p:nvPr/>
          </p:nvSpPr>
          <p:spPr bwMode="auto">
            <a:xfrm>
              <a:off x="4915" y="2408"/>
              <a:ext cx="183" cy="655"/>
            </a:xfrm>
            <a:prstGeom prst="roundRect">
              <a:avLst>
                <a:gd name="adj" fmla="val 12560"/>
              </a:avLst>
            </a:prstGeom>
            <a:solidFill>
              <a:srgbClr val="FF9900"/>
            </a:solidFill>
            <a:ln w="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731" name="Oval 769"/>
            <p:cNvSpPr>
              <a:spLocks noChangeArrowheads="1"/>
            </p:cNvSpPr>
            <p:nvPr/>
          </p:nvSpPr>
          <p:spPr bwMode="auto">
            <a:xfrm>
              <a:off x="4882" y="2997"/>
              <a:ext cx="237" cy="273"/>
            </a:xfrm>
            <a:prstGeom prst="ellipse">
              <a:avLst/>
            </a:prstGeom>
            <a:solidFill>
              <a:srgbClr val="FF9900"/>
            </a:solidFill>
            <a:ln w="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732" name="Oval 771"/>
            <p:cNvSpPr>
              <a:spLocks noChangeArrowheads="1"/>
            </p:cNvSpPr>
            <p:nvPr/>
          </p:nvSpPr>
          <p:spPr bwMode="auto">
            <a:xfrm>
              <a:off x="4909" y="2236"/>
              <a:ext cx="193" cy="258"/>
            </a:xfrm>
            <a:prstGeom prst="ellipse">
              <a:avLst/>
            </a:prstGeom>
            <a:solidFill>
              <a:srgbClr val="FF9900"/>
            </a:solidFill>
            <a:ln w="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6529" name="Freeform 772"/>
          <p:cNvSpPr>
            <a:spLocks/>
          </p:cNvSpPr>
          <p:nvPr/>
        </p:nvSpPr>
        <p:spPr bwMode="auto">
          <a:xfrm>
            <a:off x="7862888" y="4067175"/>
            <a:ext cx="254000" cy="330200"/>
          </a:xfrm>
          <a:custGeom>
            <a:avLst/>
            <a:gdLst>
              <a:gd name="T0" fmla="*/ 0 w 126"/>
              <a:gd name="T1" fmla="*/ 2147483647 h 130"/>
              <a:gd name="T2" fmla="*/ 0 w 126"/>
              <a:gd name="T3" fmla="*/ 2147483647 h 130"/>
              <a:gd name="T4" fmla="*/ 0 w 126"/>
              <a:gd name="T5" fmla="*/ 2147483647 h 130"/>
              <a:gd name="T6" fmla="*/ 2147483647 w 126"/>
              <a:gd name="T7" fmla="*/ 2147483647 h 130"/>
              <a:gd name="T8" fmla="*/ 2147483647 w 126"/>
              <a:gd name="T9" fmla="*/ 2147483647 h 130"/>
              <a:gd name="T10" fmla="*/ 2147483647 w 126"/>
              <a:gd name="T11" fmla="*/ 2147483647 h 130"/>
              <a:gd name="T12" fmla="*/ 2147483647 w 126"/>
              <a:gd name="T13" fmla="*/ 2147483647 h 130"/>
              <a:gd name="T14" fmla="*/ 2147483647 w 126"/>
              <a:gd name="T15" fmla="*/ 2147483647 h 130"/>
              <a:gd name="T16" fmla="*/ 0 w 126"/>
              <a:gd name="T17" fmla="*/ 2147483647 h 130"/>
              <a:gd name="T18" fmla="*/ 0 w 126"/>
              <a:gd name="T19" fmla="*/ 2147483647 h 130"/>
              <a:gd name="T20" fmla="*/ 0 w 126"/>
              <a:gd name="T21" fmla="*/ 2147483647 h 130"/>
              <a:gd name="T22" fmla="*/ 0 w 126"/>
              <a:gd name="T23" fmla="*/ 2147483647 h 130"/>
              <a:gd name="T24" fmla="*/ 0 w 126"/>
              <a:gd name="T25" fmla="*/ 2147483647 h 130"/>
              <a:gd name="T26" fmla="*/ 0 w 126"/>
              <a:gd name="T27" fmla="*/ 2147483647 h 130"/>
              <a:gd name="T28" fmla="*/ 2147483647 w 126"/>
              <a:gd name="T29" fmla="*/ 2147483647 h 130"/>
              <a:gd name="T30" fmla="*/ 2147483647 w 126"/>
              <a:gd name="T31" fmla="*/ 2147483647 h 130"/>
              <a:gd name="T32" fmla="*/ 2147483647 w 126"/>
              <a:gd name="T33" fmla="*/ 2147483647 h 130"/>
              <a:gd name="T34" fmla="*/ 2147483647 w 126"/>
              <a:gd name="T35" fmla="*/ 2147483647 h 130"/>
              <a:gd name="T36" fmla="*/ 2147483647 w 126"/>
              <a:gd name="T37" fmla="*/ 2147483647 h 130"/>
              <a:gd name="T38" fmla="*/ 2147483647 w 126"/>
              <a:gd name="T39" fmla="*/ 2147483647 h 130"/>
              <a:gd name="T40" fmla="*/ 2147483647 w 126"/>
              <a:gd name="T41" fmla="*/ 2147483647 h 130"/>
              <a:gd name="T42" fmla="*/ 2147483647 w 126"/>
              <a:gd name="T43" fmla="*/ 2147483647 h 130"/>
              <a:gd name="T44" fmla="*/ 2147483647 w 126"/>
              <a:gd name="T45" fmla="*/ 2147483647 h 130"/>
              <a:gd name="T46" fmla="*/ 2147483647 w 126"/>
              <a:gd name="T47" fmla="*/ 2147483647 h 130"/>
              <a:gd name="T48" fmla="*/ 2147483647 w 126"/>
              <a:gd name="T49" fmla="*/ 0 h 130"/>
              <a:gd name="T50" fmla="*/ 2147483647 w 126"/>
              <a:gd name="T51" fmla="*/ 2147483647 h 130"/>
              <a:gd name="T52" fmla="*/ 2147483647 w 126"/>
              <a:gd name="T53" fmla="*/ 2147483647 h 130"/>
              <a:gd name="T54" fmla="*/ 2147483647 w 126"/>
              <a:gd name="T55" fmla="*/ 2147483647 h 130"/>
              <a:gd name="T56" fmla="*/ 2147483647 w 126"/>
              <a:gd name="T57" fmla="*/ 2147483647 h 130"/>
              <a:gd name="T58" fmla="*/ 2147483647 w 126"/>
              <a:gd name="T59" fmla="*/ 2147483647 h 130"/>
              <a:gd name="T60" fmla="*/ 2147483647 w 126"/>
              <a:gd name="T61" fmla="*/ 2147483647 h 130"/>
              <a:gd name="T62" fmla="*/ 2147483647 w 126"/>
              <a:gd name="T63" fmla="*/ 2147483647 h 130"/>
              <a:gd name="T64" fmla="*/ 2147483647 w 126"/>
              <a:gd name="T65" fmla="*/ 2147483647 h 130"/>
              <a:gd name="T66" fmla="*/ 2147483647 w 126"/>
              <a:gd name="T67" fmla="*/ 2147483647 h 130"/>
              <a:gd name="T68" fmla="*/ 2147483647 w 126"/>
              <a:gd name="T69" fmla="*/ 2147483647 h 130"/>
              <a:gd name="T70" fmla="*/ 2147483647 w 126"/>
              <a:gd name="T71" fmla="*/ 2147483647 h 130"/>
              <a:gd name="T72" fmla="*/ 2147483647 w 126"/>
              <a:gd name="T73" fmla="*/ 2147483647 h 130"/>
              <a:gd name="T74" fmla="*/ 2147483647 w 126"/>
              <a:gd name="T75" fmla="*/ 2147483647 h 130"/>
              <a:gd name="T76" fmla="*/ 2147483647 w 126"/>
              <a:gd name="T77" fmla="*/ 2147483647 h 130"/>
              <a:gd name="T78" fmla="*/ 2147483647 w 126"/>
              <a:gd name="T79" fmla="*/ 2147483647 h 130"/>
              <a:gd name="T80" fmla="*/ 2147483647 w 126"/>
              <a:gd name="T81" fmla="*/ 2147483647 h 130"/>
              <a:gd name="T82" fmla="*/ 2147483647 w 126"/>
              <a:gd name="T83" fmla="*/ 2147483647 h 130"/>
              <a:gd name="T84" fmla="*/ 2147483647 w 126"/>
              <a:gd name="T85" fmla="*/ 2147483647 h 130"/>
              <a:gd name="T86" fmla="*/ 2147483647 w 126"/>
              <a:gd name="T87" fmla="*/ 2147483647 h 130"/>
              <a:gd name="T88" fmla="*/ 2147483647 w 126"/>
              <a:gd name="T89" fmla="*/ 2147483647 h 130"/>
              <a:gd name="T90" fmla="*/ 2147483647 w 126"/>
              <a:gd name="T91" fmla="*/ 2147483647 h 130"/>
              <a:gd name="T92" fmla="*/ 2147483647 w 126"/>
              <a:gd name="T93" fmla="*/ 2147483647 h 130"/>
              <a:gd name="T94" fmla="*/ 2147483647 w 126"/>
              <a:gd name="T95" fmla="*/ 2147483647 h 130"/>
              <a:gd name="T96" fmla="*/ 2147483647 w 126"/>
              <a:gd name="T97" fmla="*/ 2147483647 h 130"/>
              <a:gd name="T98" fmla="*/ 2147483647 w 126"/>
              <a:gd name="T99" fmla="*/ 2147483647 h 130"/>
              <a:gd name="T100" fmla="*/ 2147483647 w 126"/>
              <a:gd name="T101" fmla="*/ 2147483647 h 130"/>
              <a:gd name="T102" fmla="*/ 0 w 126"/>
              <a:gd name="T103" fmla="*/ 2147483647 h 130"/>
              <a:gd name="T104" fmla="*/ 0 w 126"/>
              <a:gd name="T105" fmla="*/ 2147483647 h 13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26"/>
              <a:gd name="T160" fmla="*/ 0 h 130"/>
              <a:gd name="T161" fmla="*/ 126 w 126"/>
              <a:gd name="T162" fmla="*/ 130 h 130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26" h="130">
                <a:moveTo>
                  <a:pt x="0" y="115"/>
                </a:moveTo>
                <a:lnTo>
                  <a:pt x="0" y="112"/>
                </a:lnTo>
                <a:lnTo>
                  <a:pt x="0" y="101"/>
                </a:lnTo>
                <a:lnTo>
                  <a:pt x="1" y="95"/>
                </a:lnTo>
                <a:lnTo>
                  <a:pt x="2" y="88"/>
                </a:lnTo>
                <a:lnTo>
                  <a:pt x="1" y="80"/>
                </a:lnTo>
                <a:lnTo>
                  <a:pt x="2" y="75"/>
                </a:lnTo>
                <a:lnTo>
                  <a:pt x="1" y="68"/>
                </a:lnTo>
                <a:lnTo>
                  <a:pt x="0" y="61"/>
                </a:lnTo>
                <a:lnTo>
                  <a:pt x="0" y="54"/>
                </a:lnTo>
                <a:lnTo>
                  <a:pt x="0" y="47"/>
                </a:lnTo>
                <a:lnTo>
                  <a:pt x="0" y="40"/>
                </a:lnTo>
                <a:lnTo>
                  <a:pt x="0" y="33"/>
                </a:lnTo>
                <a:lnTo>
                  <a:pt x="0" y="26"/>
                </a:lnTo>
                <a:lnTo>
                  <a:pt x="6" y="18"/>
                </a:lnTo>
                <a:lnTo>
                  <a:pt x="13" y="11"/>
                </a:lnTo>
                <a:lnTo>
                  <a:pt x="26" y="8"/>
                </a:lnTo>
                <a:lnTo>
                  <a:pt x="39" y="4"/>
                </a:lnTo>
                <a:lnTo>
                  <a:pt x="50" y="4"/>
                </a:lnTo>
                <a:lnTo>
                  <a:pt x="61" y="4"/>
                </a:lnTo>
                <a:lnTo>
                  <a:pt x="72" y="4"/>
                </a:lnTo>
                <a:lnTo>
                  <a:pt x="83" y="6"/>
                </a:lnTo>
                <a:lnTo>
                  <a:pt x="95" y="3"/>
                </a:lnTo>
                <a:lnTo>
                  <a:pt x="105" y="4"/>
                </a:lnTo>
                <a:lnTo>
                  <a:pt x="117" y="0"/>
                </a:lnTo>
                <a:lnTo>
                  <a:pt x="118" y="4"/>
                </a:lnTo>
                <a:lnTo>
                  <a:pt x="122" y="11"/>
                </a:lnTo>
                <a:lnTo>
                  <a:pt x="122" y="15"/>
                </a:lnTo>
                <a:lnTo>
                  <a:pt x="124" y="23"/>
                </a:lnTo>
                <a:lnTo>
                  <a:pt x="124" y="28"/>
                </a:lnTo>
                <a:lnTo>
                  <a:pt x="122" y="35"/>
                </a:lnTo>
                <a:lnTo>
                  <a:pt x="122" y="40"/>
                </a:lnTo>
                <a:lnTo>
                  <a:pt x="122" y="49"/>
                </a:lnTo>
                <a:lnTo>
                  <a:pt x="126" y="59"/>
                </a:lnTo>
                <a:lnTo>
                  <a:pt x="124" y="66"/>
                </a:lnTo>
                <a:lnTo>
                  <a:pt x="122" y="72"/>
                </a:lnTo>
                <a:lnTo>
                  <a:pt x="111" y="76"/>
                </a:lnTo>
                <a:lnTo>
                  <a:pt x="100" y="76"/>
                </a:lnTo>
                <a:lnTo>
                  <a:pt x="89" y="83"/>
                </a:lnTo>
                <a:lnTo>
                  <a:pt x="83" y="90"/>
                </a:lnTo>
                <a:lnTo>
                  <a:pt x="82" y="96"/>
                </a:lnTo>
                <a:lnTo>
                  <a:pt x="84" y="104"/>
                </a:lnTo>
                <a:lnTo>
                  <a:pt x="82" y="114"/>
                </a:lnTo>
                <a:lnTo>
                  <a:pt x="78" y="123"/>
                </a:lnTo>
                <a:lnTo>
                  <a:pt x="72" y="126"/>
                </a:lnTo>
                <a:lnTo>
                  <a:pt x="61" y="130"/>
                </a:lnTo>
                <a:lnTo>
                  <a:pt x="50" y="130"/>
                </a:lnTo>
                <a:lnTo>
                  <a:pt x="39" y="130"/>
                </a:lnTo>
                <a:lnTo>
                  <a:pt x="28" y="130"/>
                </a:lnTo>
                <a:lnTo>
                  <a:pt x="17" y="126"/>
                </a:lnTo>
                <a:lnTo>
                  <a:pt x="5" y="125"/>
                </a:lnTo>
                <a:lnTo>
                  <a:pt x="0" y="125"/>
                </a:lnTo>
                <a:lnTo>
                  <a:pt x="0" y="115"/>
                </a:lnTo>
                <a:close/>
              </a:path>
            </a:pathLst>
          </a:cu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655" name="Freeform 773"/>
          <p:cNvSpPr>
            <a:spLocks/>
          </p:cNvSpPr>
          <p:nvPr/>
        </p:nvSpPr>
        <p:spPr bwMode="auto">
          <a:xfrm>
            <a:off x="7881938" y="4168775"/>
            <a:ext cx="128587" cy="190500"/>
          </a:xfrm>
          <a:custGeom>
            <a:avLst/>
            <a:gdLst>
              <a:gd name="T0" fmla="*/ 0 w 64"/>
              <a:gd name="T1" fmla="*/ 2147483647 h 75"/>
              <a:gd name="T2" fmla="*/ 2147483647 w 64"/>
              <a:gd name="T3" fmla="*/ 2147483647 h 75"/>
              <a:gd name="T4" fmla="*/ 2147483647 w 64"/>
              <a:gd name="T5" fmla="*/ 2147483647 h 75"/>
              <a:gd name="T6" fmla="*/ 2147483647 w 64"/>
              <a:gd name="T7" fmla="*/ 2147483647 h 75"/>
              <a:gd name="T8" fmla="*/ 2147483647 w 64"/>
              <a:gd name="T9" fmla="*/ 0 h 75"/>
              <a:gd name="T10" fmla="*/ 2147483647 w 64"/>
              <a:gd name="T11" fmla="*/ 0 h 75"/>
              <a:gd name="T12" fmla="*/ 2147483647 w 64"/>
              <a:gd name="T13" fmla="*/ 2147483647 h 75"/>
              <a:gd name="T14" fmla="*/ 2147483647 w 64"/>
              <a:gd name="T15" fmla="*/ 2147483647 h 75"/>
              <a:gd name="T16" fmla="*/ 2147483647 w 64"/>
              <a:gd name="T17" fmla="*/ 2147483647 h 75"/>
              <a:gd name="T18" fmla="*/ 2147483647 w 64"/>
              <a:gd name="T19" fmla="*/ 2147483647 h 75"/>
              <a:gd name="T20" fmla="*/ 2147483647 w 64"/>
              <a:gd name="T21" fmla="*/ 2147483647 h 75"/>
              <a:gd name="T22" fmla="*/ 0 w 64"/>
              <a:gd name="T23" fmla="*/ 2147483647 h 75"/>
              <a:gd name="T24" fmla="*/ 0 w 64"/>
              <a:gd name="T25" fmla="*/ 2147483647 h 7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64"/>
              <a:gd name="T40" fmla="*/ 0 h 75"/>
              <a:gd name="T41" fmla="*/ 64 w 64"/>
              <a:gd name="T42" fmla="*/ 75 h 75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64" h="75">
                <a:moveTo>
                  <a:pt x="0" y="1"/>
                </a:moveTo>
                <a:lnTo>
                  <a:pt x="22" y="1"/>
                </a:lnTo>
                <a:lnTo>
                  <a:pt x="22" y="23"/>
                </a:lnTo>
                <a:lnTo>
                  <a:pt x="42" y="22"/>
                </a:lnTo>
                <a:lnTo>
                  <a:pt x="42" y="0"/>
                </a:lnTo>
                <a:lnTo>
                  <a:pt x="64" y="0"/>
                </a:lnTo>
                <a:lnTo>
                  <a:pt x="64" y="75"/>
                </a:lnTo>
                <a:lnTo>
                  <a:pt x="42" y="75"/>
                </a:lnTo>
                <a:lnTo>
                  <a:pt x="42" y="45"/>
                </a:lnTo>
                <a:lnTo>
                  <a:pt x="22" y="45"/>
                </a:lnTo>
                <a:lnTo>
                  <a:pt x="22" y="75"/>
                </a:lnTo>
                <a:lnTo>
                  <a:pt x="0" y="75"/>
                </a:lnTo>
                <a:lnTo>
                  <a:pt x="0" y="1"/>
                </a:lnTo>
                <a:close/>
              </a:path>
            </a:pathLst>
          </a:custGeom>
          <a:solidFill>
            <a:srgbClr val="FF33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531" name="Line 774"/>
          <p:cNvSpPr>
            <a:spLocks noChangeShapeType="1"/>
          </p:cNvSpPr>
          <p:nvPr/>
        </p:nvSpPr>
        <p:spPr bwMode="auto">
          <a:xfrm flipV="1">
            <a:off x="7926388" y="3763963"/>
            <a:ext cx="1587" cy="444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532" name="Line 775"/>
          <p:cNvSpPr>
            <a:spLocks noChangeShapeType="1"/>
          </p:cNvSpPr>
          <p:nvPr/>
        </p:nvSpPr>
        <p:spPr bwMode="auto">
          <a:xfrm flipH="1" flipV="1">
            <a:off x="7878763" y="3732213"/>
            <a:ext cx="47625" cy="317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533" name="Line 776"/>
          <p:cNvSpPr>
            <a:spLocks noChangeShapeType="1"/>
          </p:cNvSpPr>
          <p:nvPr/>
        </p:nvSpPr>
        <p:spPr bwMode="auto">
          <a:xfrm flipV="1">
            <a:off x="7931150" y="3724275"/>
            <a:ext cx="30163" cy="539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534" name="Line 777"/>
          <p:cNvSpPr>
            <a:spLocks noChangeShapeType="1"/>
          </p:cNvSpPr>
          <p:nvPr/>
        </p:nvSpPr>
        <p:spPr bwMode="auto">
          <a:xfrm flipH="1" flipV="1">
            <a:off x="7943850" y="3687763"/>
            <a:ext cx="17463" cy="365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535" name="Line 778"/>
          <p:cNvSpPr>
            <a:spLocks noChangeShapeType="1"/>
          </p:cNvSpPr>
          <p:nvPr/>
        </p:nvSpPr>
        <p:spPr bwMode="auto">
          <a:xfrm flipV="1">
            <a:off x="7961313" y="3702050"/>
            <a:ext cx="47625" cy="301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536" name="Line 779"/>
          <p:cNvSpPr>
            <a:spLocks noChangeShapeType="1"/>
          </p:cNvSpPr>
          <p:nvPr/>
        </p:nvSpPr>
        <p:spPr bwMode="auto">
          <a:xfrm flipV="1">
            <a:off x="7824788" y="3824288"/>
            <a:ext cx="3175" cy="444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537" name="Line 780"/>
          <p:cNvSpPr>
            <a:spLocks noChangeShapeType="1"/>
          </p:cNvSpPr>
          <p:nvPr/>
        </p:nvSpPr>
        <p:spPr bwMode="auto">
          <a:xfrm flipV="1">
            <a:off x="7824788" y="3792538"/>
            <a:ext cx="46037" cy="317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538" name="Line 781"/>
          <p:cNvSpPr>
            <a:spLocks noChangeShapeType="1"/>
          </p:cNvSpPr>
          <p:nvPr/>
        </p:nvSpPr>
        <p:spPr bwMode="auto">
          <a:xfrm flipH="1" flipV="1">
            <a:off x="7788275" y="3784600"/>
            <a:ext cx="30163" cy="555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539" name="Line 782"/>
          <p:cNvSpPr>
            <a:spLocks noChangeShapeType="1"/>
          </p:cNvSpPr>
          <p:nvPr/>
        </p:nvSpPr>
        <p:spPr bwMode="auto">
          <a:xfrm flipV="1">
            <a:off x="7788275" y="3751263"/>
            <a:ext cx="19050" cy="333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540" name="Line 783"/>
          <p:cNvSpPr>
            <a:spLocks noChangeShapeType="1"/>
          </p:cNvSpPr>
          <p:nvPr/>
        </p:nvSpPr>
        <p:spPr bwMode="auto">
          <a:xfrm flipH="1" flipV="1">
            <a:off x="7742238" y="3763963"/>
            <a:ext cx="46037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541" name="Rectangle 770"/>
          <p:cNvSpPr>
            <a:spLocks noChangeArrowheads="1"/>
          </p:cNvSpPr>
          <p:nvPr/>
        </p:nvSpPr>
        <p:spPr bwMode="auto">
          <a:xfrm>
            <a:off x="7769225" y="4570413"/>
            <a:ext cx="352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l"/>
            <a:r>
              <a:rPr lang="it-IT" sz="1600" b="1">
                <a:latin typeface="Arial" charset="0"/>
              </a:rPr>
              <a:t>R</a:t>
            </a:r>
            <a:r>
              <a:rPr lang="it-IT" sz="1600" b="1">
                <a:latin typeface="Arial" charset="0"/>
                <a:sym typeface="Symbol" pitchFamily="18" charset="2"/>
              </a:rPr>
              <a:t></a:t>
            </a:r>
            <a:r>
              <a:rPr lang="it-IT" sz="1600" b="1" baseline="-25000">
                <a:latin typeface="Arial" charset="0"/>
                <a:sym typeface="Symbol" pitchFamily="18" charset="2"/>
              </a:rPr>
              <a:t>2</a:t>
            </a:r>
          </a:p>
        </p:txBody>
      </p:sp>
      <p:grpSp>
        <p:nvGrpSpPr>
          <p:cNvPr id="7" name="Group 826"/>
          <p:cNvGrpSpPr>
            <a:grpSpLocks/>
          </p:cNvGrpSpPr>
          <p:nvPr/>
        </p:nvGrpSpPr>
        <p:grpSpPr bwMode="auto">
          <a:xfrm>
            <a:off x="6302375" y="4699000"/>
            <a:ext cx="608013" cy="757238"/>
            <a:chOff x="4355" y="2793"/>
            <a:chExt cx="464" cy="518"/>
          </a:xfrm>
        </p:grpSpPr>
        <p:sp>
          <p:nvSpPr>
            <p:cNvPr id="6726" name="Freeform 827"/>
            <p:cNvSpPr>
              <a:spLocks/>
            </p:cNvSpPr>
            <p:nvPr/>
          </p:nvSpPr>
          <p:spPr bwMode="auto">
            <a:xfrm>
              <a:off x="4355" y="2942"/>
              <a:ext cx="428" cy="369"/>
            </a:xfrm>
            <a:custGeom>
              <a:avLst/>
              <a:gdLst>
                <a:gd name="T0" fmla="*/ 1745 w 193"/>
                <a:gd name="T1" fmla="*/ 902 h 230"/>
                <a:gd name="T2" fmla="*/ 1692 w 193"/>
                <a:gd name="T3" fmla="*/ 908 h 230"/>
                <a:gd name="T4" fmla="*/ 1495 w 193"/>
                <a:gd name="T5" fmla="*/ 929 h 230"/>
                <a:gd name="T6" fmla="*/ 1386 w 193"/>
                <a:gd name="T7" fmla="*/ 950 h 230"/>
                <a:gd name="T8" fmla="*/ 1155 w 193"/>
                <a:gd name="T9" fmla="*/ 950 h 230"/>
                <a:gd name="T10" fmla="*/ 949 w 193"/>
                <a:gd name="T11" fmla="*/ 950 h 230"/>
                <a:gd name="T12" fmla="*/ 732 w 193"/>
                <a:gd name="T13" fmla="*/ 950 h 230"/>
                <a:gd name="T14" fmla="*/ 512 w 193"/>
                <a:gd name="T15" fmla="*/ 942 h 230"/>
                <a:gd name="T16" fmla="*/ 339 w 193"/>
                <a:gd name="T17" fmla="*/ 889 h 230"/>
                <a:gd name="T18" fmla="*/ 206 w 193"/>
                <a:gd name="T19" fmla="*/ 834 h 230"/>
                <a:gd name="T20" fmla="*/ 133 w 193"/>
                <a:gd name="T21" fmla="*/ 767 h 230"/>
                <a:gd name="T22" fmla="*/ 44 w 193"/>
                <a:gd name="T23" fmla="*/ 682 h 230"/>
                <a:gd name="T24" fmla="*/ 44 w 193"/>
                <a:gd name="T25" fmla="*/ 610 h 230"/>
                <a:gd name="T26" fmla="*/ 0 w 193"/>
                <a:gd name="T27" fmla="*/ 545 h 230"/>
                <a:gd name="T28" fmla="*/ 0 w 193"/>
                <a:gd name="T29" fmla="*/ 443 h 230"/>
                <a:gd name="T30" fmla="*/ 0 w 193"/>
                <a:gd name="T31" fmla="*/ 361 h 230"/>
                <a:gd name="T32" fmla="*/ 44 w 193"/>
                <a:gd name="T33" fmla="*/ 273 h 230"/>
                <a:gd name="T34" fmla="*/ 173 w 193"/>
                <a:gd name="T35" fmla="*/ 204 h 230"/>
                <a:gd name="T36" fmla="*/ 262 w 193"/>
                <a:gd name="T37" fmla="*/ 136 h 230"/>
                <a:gd name="T38" fmla="*/ 424 w 193"/>
                <a:gd name="T39" fmla="*/ 67 h 230"/>
                <a:gd name="T40" fmla="*/ 610 w 193"/>
                <a:gd name="T41" fmla="*/ 29 h 230"/>
                <a:gd name="T42" fmla="*/ 816 w 193"/>
                <a:gd name="T43" fmla="*/ 0 h 230"/>
                <a:gd name="T44" fmla="*/ 1038 w 193"/>
                <a:gd name="T45" fmla="*/ 0 h 230"/>
                <a:gd name="T46" fmla="*/ 1211 w 193"/>
                <a:gd name="T47" fmla="*/ 0 h 230"/>
                <a:gd name="T48" fmla="*/ 1417 w 193"/>
                <a:gd name="T49" fmla="*/ 13 h 230"/>
                <a:gd name="T50" fmla="*/ 1623 w 193"/>
                <a:gd name="T51" fmla="*/ 48 h 230"/>
                <a:gd name="T52" fmla="*/ 1854 w 193"/>
                <a:gd name="T53" fmla="*/ 67 h 230"/>
                <a:gd name="T54" fmla="*/ 1987 w 193"/>
                <a:gd name="T55" fmla="*/ 136 h 230"/>
                <a:gd name="T56" fmla="*/ 2105 w 193"/>
                <a:gd name="T57" fmla="*/ 204 h 230"/>
                <a:gd name="T58" fmla="*/ 2105 w 193"/>
                <a:gd name="T59" fmla="*/ 273 h 230"/>
                <a:gd name="T60" fmla="*/ 1963 w 193"/>
                <a:gd name="T61" fmla="*/ 286 h 230"/>
                <a:gd name="T62" fmla="*/ 1790 w 193"/>
                <a:gd name="T63" fmla="*/ 306 h 230"/>
                <a:gd name="T64" fmla="*/ 1568 w 193"/>
                <a:gd name="T65" fmla="*/ 255 h 230"/>
                <a:gd name="T66" fmla="*/ 1273 w 193"/>
                <a:gd name="T67" fmla="*/ 199 h 230"/>
                <a:gd name="T68" fmla="*/ 896 w 193"/>
                <a:gd name="T69" fmla="*/ 244 h 230"/>
                <a:gd name="T70" fmla="*/ 807 w 193"/>
                <a:gd name="T71" fmla="*/ 322 h 230"/>
                <a:gd name="T72" fmla="*/ 816 w 193"/>
                <a:gd name="T73" fmla="*/ 361 h 230"/>
                <a:gd name="T74" fmla="*/ 816 w 193"/>
                <a:gd name="T75" fmla="*/ 425 h 230"/>
                <a:gd name="T76" fmla="*/ 816 w 193"/>
                <a:gd name="T77" fmla="*/ 491 h 230"/>
                <a:gd name="T78" fmla="*/ 816 w 193"/>
                <a:gd name="T79" fmla="*/ 582 h 230"/>
                <a:gd name="T80" fmla="*/ 905 w 193"/>
                <a:gd name="T81" fmla="*/ 648 h 230"/>
                <a:gd name="T82" fmla="*/ 896 w 193"/>
                <a:gd name="T83" fmla="*/ 711 h 230"/>
                <a:gd name="T84" fmla="*/ 1102 w 193"/>
                <a:gd name="T85" fmla="*/ 719 h 230"/>
                <a:gd name="T86" fmla="*/ 1333 w 193"/>
                <a:gd name="T87" fmla="*/ 719 h 230"/>
                <a:gd name="T88" fmla="*/ 1539 w 193"/>
                <a:gd name="T89" fmla="*/ 703 h 230"/>
                <a:gd name="T90" fmla="*/ 1756 w 193"/>
                <a:gd name="T91" fmla="*/ 674 h 230"/>
                <a:gd name="T92" fmla="*/ 1934 w 193"/>
                <a:gd name="T93" fmla="*/ 682 h 230"/>
                <a:gd name="T94" fmla="*/ 2051 w 193"/>
                <a:gd name="T95" fmla="*/ 757 h 230"/>
                <a:gd name="T96" fmla="*/ 1996 w 193"/>
                <a:gd name="T97" fmla="*/ 839 h 230"/>
                <a:gd name="T98" fmla="*/ 1810 w 193"/>
                <a:gd name="T99" fmla="*/ 889 h 230"/>
                <a:gd name="T100" fmla="*/ 1623 w 193"/>
                <a:gd name="T101" fmla="*/ 916 h 23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93"/>
                <a:gd name="T154" fmla="*/ 0 h 230"/>
                <a:gd name="T155" fmla="*/ 193 w 193"/>
                <a:gd name="T156" fmla="*/ 230 h 23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93" h="230">
                  <a:moveTo>
                    <a:pt x="149" y="222"/>
                  </a:moveTo>
                  <a:lnTo>
                    <a:pt x="160" y="218"/>
                  </a:lnTo>
                  <a:lnTo>
                    <a:pt x="149" y="222"/>
                  </a:lnTo>
                  <a:lnTo>
                    <a:pt x="155" y="220"/>
                  </a:lnTo>
                  <a:lnTo>
                    <a:pt x="147" y="222"/>
                  </a:lnTo>
                  <a:lnTo>
                    <a:pt x="137" y="225"/>
                  </a:lnTo>
                  <a:lnTo>
                    <a:pt x="134" y="228"/>
                  </a:lnTo>
                  <a:lnTo>
                    <a:pt x="127" y="230"/>
                  </a:lnTo>
                  <a:lnTo>
                    <a:pt x="115" y="230"/>
                  </a:lnTo>
                  <a:lnTo>
                    <a:pt x="106" y="230"/>
                  </a:lnTo>
                  <a:lnTo>
                    <a:pt x="99" y="230"/>
                  </a:lnTo>
                  <a:lnTo>
                    <a:pt x="87" y="230"/>
                  </a:lnTo>
                  <a:lnTo>
                    <a:pt x="75" y="230"/>
                  </a:lnTo>
                  <a:lnTo>
                    <a:pt x="67" y="230"/>
                  </a:lnTo>
                  <a:lnTo>
                    <a:pt x="56" y="230"/>
                  </a:lnTo>
                  <a:lnTo>
                    <a:pt x="47" y="228"/>
                  </a:lnTo>
                  <a:lnTo>
                    <a:pt x="39" y="224"/>
                  </a:lnTo>
                  <a:lnTo>
                    <a:pt x="31" y="215"/>
                  </a:lnTo>
                  <a:lnTo>
                    <a:pt x="24" y="215"/>
                  </a:lnTo>
                  <a:lnTo>
                    <a:pt x="19" y="202"/>
                  </a:lnTo>
                  <a:lnTo>
                    <a:pt x="16" y="194"/>
                  </a:lnTo>
                  <a:lnTo>
                    <a:pt x="12" y="186"/>
                  </a:lnTo>
                  <a:lnTo>
                    <a:pt x="8" y="177"/>
                  </a:lnTo>
                  <a:lnTo>
                    <a:pt x="4" y="165"/>
                  </a:lnTo>
                  <a:lnTo>
                    <a:pt x="4" y="157"/>
                  </a:lnTo>
                  <a:lnTo>
                    <a:pt x="4" y="148"/>
                  </a:lnTo>
                  <a:lnTo>
                    <a:pt x="4" y="141"/>
                  </a:lnTo>
                  <a:lnTo>
                    <a:pt x="0" y="132"/>
                  </a:lnTo>
                  <a:lnTo>
                    <a:pt x="0" y="119"/>
                  </a:lnTo>
                  <a:lnTo>
                    <a:pt x="0" y="107"/>
                  </a:lnTo>
                  <a:lnTo>
                    <a:pt x="0" y="98"/>
                  </a:lnTo>
                  <a:lnTo>
                    <a:pt x="0" y="87"/>
                  </a:lnTo>
                  <a:lnTo>
                    <a:pt x="4" y="74"/>
                  </a:lnTo>
                  <a:lnTo>
                    <a:pt x="4" y="66"/>
                  </a:lnTo>
                  <a:lnTo>
                    <a:pt x="8" y="58"/>
                  </a:lnTo>
                  <a:lnTo>
                    <a:pt x="16" y="49"/>
                  </a:lnTo>
                  <a:lnTo>
                    <a:pt x="19" y="41"/>
                  </a:lnTo>
                  <a:lnTo>
                    <a:pt x="24" y="33"/>
                  </a:lnTo>
                  <a:lnTo>
                    <a:pt x="36" y="24"/>
                  </a:lnTo>
                  <a:lnTo>
                    <a:pt x="39" y="16"/>
                  </a:lnTo>
                  <a:lnTo>
                    <a:pt x="47" y="16"/>
                  </a:lnTo>
                  <a:lnTo>
                    <a:pt x="56" y="7"/>
                  </a:lnTo>
                  <a:lnTo>
                    <a:pt x="63" y="3"/>
                  </a:lnTo>
                  <a:lnTo>
                    <a:pt x="75" y="0"/>
                  </a:lnTo>
                  <a:lnTo>
                    <a:pt x="83" y="0"/>
                  </a:lnTo>
                  <a:lnTo>
                    <a:pt x="95" y="0"/>
                  </a:lnTo>
                  <a:lnTo>
                    <a:pt x="102" y="0"/>
                  </a:lnTo>
                  <a:lnTo>
                    <a:pt x="111" y="0"/>
                  </a:lnTo>
                  <a:lnTo>
                    <a:pt x="122" y="0"/>
                  </a:lnTo>
                  <a:lnTo>
                    <a:pt x="130" y="3"/>
                  </a:lnTo>
                  <a:lnTo>
                    <a:pt x="142" y="7"/>
                  </a:lnTo>
                  <a:lnTo>
                    <a:pt x="149" y="12"/>
                  </a:lnTo>
                  <a:lnTo>
                    <a:pt x="161" y="16"/>
                  </a:lnTo>
                  <a:lnTo>
                    <a:pt x="170" y="16"/>
                  </a:lnTo>
                  <a:lnTo>
                    <a:pt x="177" y="24"/>
                  </a:lnTo>
                  <a:lnTo>
                    <a:pt x="182" y="33"/>
                  </a:lnTo>
                  <a:lnTo>
                    <a:pt x="186" y="41"/>
                  </a:lnTo>
                  <a:lnTo>
                    <a:pt x="193" y="49"/>
                  </a:lnTo>
                  <a:lnTo>
                    <a:pt x="193" y="58"/>
                  </a:lnTo>
                  <a:lnTo>
                    <a:pt x="193" y="66"/>
                  </a:lnTo>
                  <a:lnTo>
                    <a:pt x="188" y="67"/>
                  </a:lnTo>
                  <a:lnTo>
                    <a:pt x="180" y="69"/>
                  </a:lnTo>
                  <a:lnTo>
                    <a:pt x="173" y="71"/>
                  </a:lnTo>
                  <a:lnTo>
                    <a:pt x="164" y="74"/>
                  </a:lnTo>
                  <a:lnTo>
                    <a:pt x="153" y="75"/>
                  </a:lnTo>
                  <a:lnTo>
                    <a:pt x="144" y="62"/>
                  </a:lnTo>
                  <a:lnTo>
                    <a:pt x="126" y="55"/>
                  </a:lnTo>
                  <a:lnTo>
                    <a:pt x="117" y="48"/>
                  </a:lnTo>
                  <a:lnTo>
                    <a:pt x="97" y="53"/>
                  </a:lnTo>
                  <a:lnTo>
                    <a:pt x="82" y="59"/>
                  </a:lnTo>
                  <a:lnTo>
                    <a:pt x="76" y="71"/>
                  </a:lnTo>
                  <a:lnTo>
                    <a:pt x="74" y="78"/>
                  </a:lnTo>
                  <a:lnTo>
                    <a:pt x="75" y="81"/>
                  </a:lnTo>
                  <a:lnTo>
                    <a:pt x="75" y="87"/>
                  </a:lnTo>
                  <a:lnTo>
                    <a:pt x="71" y="95"/>
                  </a:lnTo>
                  <a:lnTo>
                    <a:pt x="75" y="103"/>
                  </a:lnTo>
                  <a:lnTo>
                    <a:pt x="75" y="112"/>
                  </a:lnTo>
                  <a:lnTo>
                    <a:pt x="75" y="119"/>
                  </a:lnTo>
                  <a:lnTo>
                    <a:pt x="75" y="127"/>
                  </a:lnTo>
                  <a:lnTo>
                    <a:pt x="75" y="141"/>
                  </a:lnTo>
                  <a:lnTo>
                    <a:pt x="75" y="148"/>
                  </a:lnTo>
                  <a:lnTo>
                    <a:pt x="83" y="157"/>
                  </a:lnTo>
                  <a:lnTo>
                    <a:pt x="83" y="165"/>
                  </a:lnTo>
                  <a:lnTo>
                    <a:pt x="82" y="172"/>
                  </a:lnTo>
                  <a:lnTo>
                    <a:pt x="90" y="172"/>
                  </a:lnTo>
                  <a:lnTo>
                    <a:pt x="101" y="174"/>
                  </a:lnTo>
                  <a:lnTo>
                    <a:pt x="110" y="174"/>
                  </a:lnTo>
                  <a:lnTo>
                    <a:pt x="122" y="174"/>
                  </a:lnTo>
                  <a:lnTo>
                    <a:pt x="133" y="171"/>
                  </a:lnTo>
                  <a:lnTo>
                    <a:pt x="141" y="170"/>
                  </a:lnTo>
                  <a:lnTo>
                    <a:pt x="151" y="170"/>
                  </a:lnTo>
                  <a:lnTo>
                    <a:pt x="161" y="163"/>
                  </a:lnTo>
                  <a:lnTo>
                    <a:pt x="171" y="163"/>
                  </a:lnTo>
                  <a:lnTo>
                    <a:pt x="177" y="165"/>
                  </a:lnTo>
                  <a:lnTo>
                    <a:pt x="181" y="172"/>
                  </a:lnTo>
                  <a:lnTo>
                    <a:pt x="188" y="183"/>
                  </a:lnTo>
                  <a:lnTo>
                    <a:pt x="187" y="195"/>
                  </a:lnTo>
                  <a:lnTo>
                    <a:pt x="183" y="203"/>
                  </a:lnTo>
                  <a:lnTo>
                    <a:pt x="178" y="209"/>
                  </a:lnTo>
                  <a:lnTo>
                    <a:pt x="166" y="215"/>
                  </a:lnTo>
                  <a:lnTo>
                    <a:pt x="151" y="222"/>
                  </a:lnTo>
                  <a:lnTo>
                    <a:pt x="149" y="222"/>
                  </a:lnTo>
                  <a:close/>
                </a:path>
              </a:pathLst>
            </a:custGeom>
            <a:solidFill>
              <a:srgbClr val="FF339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727" name="Rectangle 828"/>
            <p:cNvSpPr>
              <a:spLocks noChangeArrowheads="1"/>
            </p:cNvSpPr>
            <p:nvPr/>
          </p:nvSpPr>
          <p:spPr bwMode="auto">
            <a:xfrm>
              <a:off x="4536" y="3081"/>
              <a:ext cx="283" cy="125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l"/>
              <a:r>
                <a:rPr lang="it-IT" sz="1200" b="1">
                  <a:solidFill>
                    <a:srgbClr val="000000"/>
                  </a:solidFill>
                  <a:latin typeface="Arial" charset="0"/>
                </a:rPr>
                <a:t>GTP</a:t>
              </a:r>
              <a:endParaRPr lang="it-IT" sz="1200"/>
            </a:p>
          </p:txBody>
        </p:sp>
        <p:sp>
          <p:nvSpPr>
            <p:cNvPr id="6728" name="Freeform 829"/>
            <p:cNvSpPr>
              <a:spLocks/>
            </p:cNvSpPr>
            <p:nvPr/>
          </p:nvSpPr>
          <p:spPr bwMode="auto">
            <a:xfrm>
              <a:off x="4739" y="2793"/>
              <a:ext cx="27" cy="206"/>
            </a:xfrm>
            <a:custGeom>
              <a:avLst/>
              <a:gdLst>
                <a:gd name="T0" fmla="*/ 135 w 9"/>
                <a:gd name="T1" fmla="*/ 354 h 157"/>
                <a:gd name="T2" fmla="*/ 0 w 9"/>
                <a:gd name="T3" fmla="*/ 324 h 157"/>
                <a:gd name="T4" fmla="*/ 135 w 9"/>
                <a:gd name="T5" fmla="*/ 289 h 157"/>
                <a:gd name="T6" fmla="*/ 243 w 9"/>
                <a:gd name="T7" fmla="*/ 269 h 157"/>
                <a:gd name="T8" fmla="*/ 135 w 9"/>
                <a:gd name="T9" fmla="*/ 247 h 157"/>
                <a:gd name="T10" fmla="*/ 0 w 9"/>
                <a:gd name="T11" fmla="*/ 226 h 157"/>
                <a:gd name="T12" fmla="*/ 135 w 9"/>
                <a:gd name="T13" fmla="*/ 203 h 157"/>
                <a:gd name="T14" fmla="*/ 243 w 9"/>
                <a:gd name="T15" fmla="*/ 182 h 157"/>
                <a:gd name="T16" fmla="*/ 243 w 9"/>
                <a:gd name="T17" fmla="*/ 150 h 157"/>
                <a:gd name="T18" fmla="*/ 135 w 9"/>
                <a:gd name="T19" fmla="*/ 117 h 157"/>
                <a:gd name="T20" fmla="*/ 135 w 9"/>
                <a:gd name="T21" fmla="*/ 94 h 157"/>
                <a:gd name="T22" fmla="*/ 243 w 9"/>
                <a:gd name="T23" fmla="*/ 73 h 157"/>
                <a:gd name="T24" fmla="*/ 243 w 9"/>
                <a:gd name="T25" fmla="*/ 51 h 157"/>
                <a:gd name="T26" fmla="*/ 243 w 9"/>
                <a:gd name="T27" fmla="*/ 31 h 157"/>
                <a:gd name="T28" fmla="*/ 243 w 9"/>
                <a:gd name="T29" fmla="*/ 9 h 157"/>
                <a:gd name="T30" fmla="*/ 0 w 9"/>
                <a:gd name="T31" fmla="*/ 9 h 157"/>
                <a:gd name="T32" fmla="*/ 243 w 9"/>
                <a:gd name="T33" fmla="*/ 0 h 15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"/>
                <a:gd name="T52" fmla="*/ 0 h 157"/>
                <a:gd name="T53" fmla="*/ 9 w 9"/>
                <a:gd name="T54" fmla="*/ 157 h 15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" h="157">
                  <a:moveTo>
                    <a:pt x="5" y="157"/>
                  </a:moveTo>
                  <a:lnTo>
                    <a:pt x="0" y="143"/>
                  </a:lnTo>
                  <a:lnTo>
                    <a:pt x="5" y="128"/>
                  </a:lnTo>
                  <a:lnTo>
                    <a:pt x="9" y="119"/>
                  </a:lnTo>
                  <a:lnTo>
                    <a:pt x="5" y="109"/>
                  </a:lnTo>
                  <a:lnTo>
                    <a:pt x="0" y="100"/>
                  </a:lnTo>
                  <a:lnTo>
                    <a:pt x="5" y="90"/>
                  </a:lnTo>
                  <a:lnTo>
                    <a:pt x="9" y="81"/>
                  </a:lnTo>
                  <a:lnTo>
                    <a:pt x="9" y="66"/>
                  </a:lnTo>
                  <a:lnTo>
                    <a:pt x="5" y="52"/>
                  </a:lnTo>
                  <a:lnTo>
                    <a:pt x="5" y="42"/>
                  </a:lnTo>
                  <a:lnTo>
                    <a:pt x="9" y="33"/>
                  </a:lnTo>
                  <a:lnTo>
                    <a:pt x="9" y="23"/>
                  </a:lnTo>
                  <a:lnTo>
                    <a:pt x="9" y="14"/>
                  </a:lnTo>
                  <a:lnTo>
                    <a:pt x="9" y="4"/>
                  </a:lnTo>
                  <a:lnTo>
                    <a:pt x="0" y="4"/>
                  </a:lnTo>
                  <a:lnTo>
                    <a:pt x="9" y="0"/>
                  </a:lnTo>
                </a:path>
              </a:pathLst>
            </a:custGeom>
            <a:solidFill>
              <a:srgbClr val="FF3399"/>
            </a:solidFill>
            <a:ln w="28575" cmpd="sng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729" name="Rectangle 830"/>
            <p:cNvSpPr>
              <a:spLocks noChangeArrowheads="1"/>
            </p:cNvSpPr>
            <p:nvPr/>
          </p:nvSpPr>
          <p:spPr bwMode="auto">
            <a:xfrm>
              <a:off x="4373" y="3063"/>
              <a:ext cx="124" cy="146"/>
            </a:xfrm>
            <a:prstGeom prst="rect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400" b="1">
                  <a:latin typeface="Symbol" pitchFamily="18" charset="2"/>
                </a:rPr>
                <a:t>a</a:t>
              </a:r>
              <a:r>
                <a:rPr lang="it-IT" sz="1400" b="1">
                  <a:latin typeface="Arial" charset="0"/>
                </a:rPr>
                <a:t>i</a:t>
              </a:r>
            </a:p>
          </p:txBody>
        </p:sp>
      </p:grpSp>
      <p:grpSp>
        <p:nvGrpSpPr>
          <p:cNvPr id="8" name="Group 822"/>
          <p:cNvGrpSpPr>
            <a:grpSpLocks/>
          </p:cNvGrpSpPr>
          <p:nvPr/>
        </p:nvGrpSpPr>
        <p:grpSpPr bwMode="auto">
          <a:xfrm>
            <a:off x="6078538" y="5408613"/>
            <a:ext cx="212725" cy="193675"/>
            <a:chOff x="4032" y="3105"/>
            <a:chExt cx="134" cy="122"/>
          </a:xfrm>
        </p:grpSpPr>
        <p:sp>
          <p:nvSpPr>
            <p:cNvPr id="6724" name="Oval 820"/>
            <p:cNvSpPr>
              <a:spLocks noChangeArrowheads="1"/>
            </p:cNvSpPr>
            <p:nvPr/>
          </p:nvSpPr>
          <p:spPr bwMode="auto">
            <a:xfrm>
              <a:off x="4032" y="3105"/>
              <a:ext cx="123" cy="122"/>
            </a:xfrm>
            <a:prstGeom prst="ellipse">
              <a:avLst/>
            </a:prstGeom>
            <a:solidFill>
              <a:srgbClr val="CCFFFF"/>
            </a:solidFill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725" name="Line 821"/>
            <p:cNvSpPr>
              <a:spLocks noChangeShapeType="1"/>
            </p:cNvSpPr>
            <p:nvPr/>
          </p:nvSpPr>
          <p:spPr bwMode="auto">
            <a:xfrm>
              <a:off x="4032" y="3166"/>
              <a:ext cx="134" cy="5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9" name="Group 793"/>
          <p:cNvGrpSpPr>
            <a:grpSpLocks/>
          </p:cNvGrpSpPr>
          <p:nvPr/>
        </p:nvGrpSpPr>
        <p:grpSpPr bwMode="auto">
          <a:xfrm>
            <a:off x="3230563" y="4675188"/>
            <a:ext cx="666750" cy="1165225"/>
            <a:chOff x="2035" y="2785"/>
            <a:chExt cx="420" cy="734"/>
          </a:xfrm>
        </p:grpSpPr>
        <p:sp>
          <p:nvSpPr>
            <p:cNvPr id="6721" name="Freeform 337"/>
            <p:cNvSpPr>
              <a:spLocks/>
            </p:cNvSpPr>
            <p:nvPr/>
          </p:nvSpPr>
          <p:spPr bwMode="auto">
            <a:xfrm>
              <a:off x="2035" y="3188"/>
              <a:ext cx="420" cy="331"/>
            </a:xfrm>
            <a:custGeom>
              <a:avLst/>
              <a:gdLst>
                <a:gd name="T0" fmla="*/ 149 w 282"/>
                <a:gd name="T1" fmla="*/ 779 h 206"/>
                <a:gd name="T2" fmla="*/ 80 w 282"/>
                <a:gd name="T3" fmla="*/ 710 h 206"/>
                <a:gd name="T4" fmla="*/ 49 w 282"/>
                <a:gd name="T5" fmla="*/ 643 h 206"/>
                <a:gd name="T6" fmla="*/ 0 w 282"/>
                <a:gd name="T7" fmla="*/ 554 h 206"/>
                <a:gd name="T8" fmla="*/ 0 w 282"/>
                <a:gd name="T9" fmla="*/ 469 h 206"/>
                <a:gd name="T10" fmla="*/ 0 w 282"/>
                <a:gd name="T11" fmla="*/ 382 h 206"/>
                <a:gd name="T12" fmla="*/ 0 w 282"/>
                <a:gd name="T13" fmla="*/ 294 h 206"/>
                <a:gd name="T14" fmla="*/ 13 w 282"/>
                <a:gd name="T15" fmla="*/ 207 h 206"/>
                <a:gd name="T16" fmla="*/ 63 w 282"/>
                <a:gd name="T17" fmla="*/ 137 h 206"/>
                <a:gd name="T18" fmla="*/ 113 w 282"/>
                <a:gd name="T19" fmla="*/ 88 h 206"/>
                <a:gd name="T20" fmla="*/ 182 w 282"/>
                <a:gd name="T21" fmla="*/ 50 h 206"/>
                <a:gd name="T22" fmla="*/ 264 w 282"/>
                <a:gd name="T23" fmla="*/ 16 h 206"/>
                <a:gd name="T24" fmla="*/ 331 w 282"/>
                <a:gd name="T25" fmla="*/ 16 h 206"/>
                <a:gd name="T26" fmla="*/ 398 w 282"/>
                <a:gd name="T27" fmla="*/ 0 h 206"/>
                <a:gd name="T28" fmla="*/ 494 w 282"/>
                <a:gd name="T29" fmla="*/ 0 h 206"/>
                <a:gd name="T30" fmla="*/ 581 w 282"/>
                <a:gd name="T31" fmla="*/ 0 h 206"/>
                <a:gd name="T32" fmla="*/ 663 w 282"/>
                <a:gd name="T33" fmla="*/ 16 h 206"/>
                <a:gd name="T34" fmla="*/ 730 w 282"/>
                <a:gd name="T35" fmla="*/ 69 h 206"/>
                <a:gd name="T36" fmla="*/ 797 w 282"/>
                <a:gd name="T37" fmla="*/ 103 h 206"/>
                <a:gd name="T38" fmla="*/ 865 w 282"/>
                <a:gd name="T39" fmla="*/ 170 h 206"/>
                <a:gd name="T40" fmla="*/ 898 w 282"/>
                <a:gd name="T41" fmla="*/ 246 h 206"/>
                <a:gd name="T42" fmla="*/ 932 w 282"/>
                <a:gd name="T43" fmla="*/ 328 h 206"/>
                <a:gd name="T44" fmla="*/ 932 w 282"/>
                <a:gd name="T45" fmla="*/ 416 h 206"/>
                <a:gd name="T46" fmla="*/ 932 w 282"/>
                <a:gd name="T47" fmla="*/ 485 h 206"/>
                <a:gd name="T48" fmla="*/ 916 w 282"/>
                <a:gd name="T49" fmla="*/ 574 h 206"/>
                <a:gd name="T50" fmla="*/ 883 w 282"/>
                <a:gd name="T51" fmla="*/ 659 h 206"/>
                <a:gd name="T52" fmla="*/ 865 w 282"/>
                <a:gd name="T53" fmla="*/ 746 h 206"/>
                <a:gd name="T54" fmla="*/ 797 w 282"/>
                <a:gd name="T55" fmla="*/ 800 h 206"/>
                <a:gd name="T56" fmla="*/ 730 w 282"/>
                <a:gd name="T57" fmla="*/ 855 h 206"/>
                <a:gd name="T58" fmla="*/ 663 w 282"/>
                <a:gd name="T59" fmla="*/ 855 h 206"/>
                <a:gd name="T60" fmla="*/ 649 w 282"/>
                <a:gd name="T61" fmla="*/ 787 h 206"/>
                <a:gd name="T62" fmla="*/ 630 w 282"/>
                <a:gd name="T63" fmla="*/ 723 h 206"/>
                <a:gd name="T64" fmla="*/ 681 w 282"/>
                <a:gd name="T65" fmla="*/ 630 h 206"/>
                <a:gd name="T66" fmla="*/ 736 w 282"/>
                <a:gd name="T67" fmla="*/ 519 h 206"/>
                <a:gd name="T68" fmla="*/ 694 w 282"/>
                <a:gd name="T69" fmla="*/ 357 h 206"/>
                <a:gd name="T70" fmla="*/ 615 w 282"/>
                <a:gd name="T71" fmla="*/ 328 h 206"/>
                <a:gd name="T72" fmla="*/ 581 w 282"/>
                <a:gd name="T73" fmla="*/ 328 h 206"/>
                <a:gd name="T74" fmla="*/ 512 w 282"/>
                <a:gd name="T75" fmla="*/ 328 h 206"/>
                <a:gd name="T76" fmla="*/ 450 w 282"/>
                <a:gd name="T77" fmla="*/ 328 h 206"/>
                <a:gd name="T78" fmla="*/ 363 w 282"/>
                <a:gd name="T79" fmla="*/ 328 h 206"/>
                <a:gd name="T80" fmla="*/ 298 w 282"/>
                <a:gd name="T81" fmla="*/ 365 h 206"/>
                <a:gd name="T82" fmla="*/ 237 w 282"/>
                <a:gd name="T83" fmla="*/ 357 h 206"/>
                <a:gd name="T84" fmla="*/ 228 w 282"/>
                <a:gd name="T85" fmla="*/ 443 h 206"/>
                <a:gd name="T86" fmla="*/ 228 w 282"/>
                <a:gd name="T87" fmla="*/ 535 h 206"/>
                <a:gd name="T88" fmla="*/ 258 w 282"/>
                <a:gd name="T89" fmla="*/ 622 h 206"/>
                <a:gd name="T90" fmla="*/ 313 w 282"/>
                <a:gd name="T91" fmla="*/ 710 h 206"/>
                <a:gd name="T92" fmla="*/ 313 w 282"/>
                <a:gd name="T93" fmla="*/ 779 h 206"/>
                <a:gd name="T94" fmla="*/ 281 w 282"/>
                <a:gd name="T95" fmla="*/ 855 h 206"/>
                <a:gd name="T96" fmla="*/ 198 w 282"/>
                <a:gd name="T97" fmla="*/ 855 h 206"/>
                <a:gd name="T98" fmla="*/ 149 w 282"/>
                <a:gd name="T99" fmla="*/ 818 h 206"/>
                <a:gd name="T100" fmla="*/ 182 w 282"/>
                <a:gd name="T101" fmla="*/ 779 h 20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82"/>
                <a:gd name="T154" fmla="*/ 0 h 206"/>
                <a:gd name="T155" fmla="*/ 282 w 282"/>
                <a:gd name="T156" fmla="*/ 206 h 20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82" h="206">
                  <a:moveTo>
                    <a:pt x="55" y="188"/>
                  </a:moveTo>
                  <a:lnTo>
                    <a:pt x="45" y="188"/>
                  </a:lnTo>
                  <a:lnTo>
                    <a:pt x="34" y="180"/>
                  </a:lnTo>
                  <a:lnTo>
                    <a:pt x="24" y="171"/>
                  </a:lnTo>
                  <a:lnTo>
                    <a:pt x="19" y="163"/>
                  </a:lnTo>
                  <a:lnTo>
                    <a:pt x="15" y="155"/>
                  </a:lnTo>
                  <a:lnTo>
                    <a:pt x="4" y="142"/>
                  </a:lnTo>
                  <a:lnTo>
                    <a:pt x="0" y="134"/>
                  </a:lnTo>
                  <a:lnTo>
                    <a:pt x="0" y="121"/>
                  </a:lnTo>
                  <a:lnTo>
                    <a:pt x="0" y="113"/>
                  </a:lnTo>
                  <a:lnTo>
                    <a:pt x="0" y="105"/>
                  </a:lnTo>
                  <a:lnTo>
                    <a:pt x="0" y="92"/>
                  </a:lnTo>
                  <a:lnTo>
                    <a:pt x="0" y="79"/>
                  </a:lnTo>
                  <a:lnTo>
                    <a:pt x="0" y="71"/>
                  </a:lnTo>
                  <a:lnTo>
                    <a:pt x="0" y="59"/>
                  </a:lnTo>
                  <a:lnTo>
                    <a:pt x="4" y="50"/>
                  </a:lnTo>
                  <a:lnTo>
                    <a:pt x="9" y="41"/>
                  </a:lnTo>
                  <a:lnTo>
                    <a:pt x="19" y="33"/>
                  </a:lnTo>
                  <a:lnTo>
                    <a:pt x="19" y="25"/>
                  </a:lnTo>
                  <a:lnTo>
                    <a:pt x="34" y="21"/>
                  </a:lnTo>
                  <a:lnTo>
                    <a:pt x="45" y="17"/>
                  </a:lnTo>
                  <a:lnTo>
                    <a:pt x="55" y="12"/>
                  </a:lnTo>
                  <a:lnTo>
                    <a:pt x="66" y="8"/>
                  </a:lnTo>
                  <a:lnTo>
                    <a:pt x="80" y="4"/>
                  </a:lnTo>
                  <a:lnTo>
                    <a:pt x="90" y="4"/>
                  </a:lnTo>
                  <a:lnTo>
                    <a:pt x="100" y="4"/>
                  </a:lnTo>
                  <a:lnTo>
                    <a:pt x="110" y="4"/>
                  </a:lnTo>
                  <a:lnTo>
                    <a:pt x="120" y="0"/>
                  </a:lnTo>
                  <a:lnTo>
                    <a:pt x="136" y="0"/>
                  </a:lnTo>
                  <a:lnTo>
                    <a:pt x="150" y="0"/>
                  </a:lnTo>
                  <a:lnTo>
                    <a:pt x="161" y="0"/>
                  </a:lnTo>
                  <a:lnTo>
                    <a:pt x="176" y="0"/>
                  </a:lnTo>
                  <a:lnTo>
                    <a:pt x="191" y="4"/>
                  </a:lnTo>
                  <a:lnTo>
                    <a:pt x="201" y="4"/>
                  </a:lnTo>
                  <a:lnTo>
                    <a:pt x="210" y="8"/>
                  </a:lnTo>
                  <a:lnTo>
                    <a:pt x="221" y="17"/>
                  </a:lnTo>
                  <a:lnTo>
                    <a:pt x="231" y="21"/>
                  </a:lnTo>
                  <a:lnTo>
                    <a:pt x="241" y="25"/>
                  </a:lnTo>
                  <a:lnTo>
                    <a:pt x="252" y="37"/>
                  </a:lnTo>
                  <a:lnTo>
                    <a:pt x="262" y="41"/>
                  </a:lnTo>
                  <a:lnTo>
                    <a:pt x="262" y="50"/>
                  </a:lnTo>
                  <a:lnTo>
                    <a:pt x="272" y="59"/>
                  </a:lnTo>
                  <a:lnTo>
                    <a:pt x="277" y="67"/>
                  </a:lnTo>
                  <a:lnTo>
                    <a:pt x="282" y="79"/>
                  </a:lnTo>
                  <a:lnTo>
                    <a:pt x="282" y="88"/>
                  </a:lnTo>
                  <a:lnTo>
                    <a:pt x="282" y="100"/>
                  </a:lnTo>
                  <a:lnTo>
                    <a:pt x="282" y="109"/>
                  </a:lnTo>
                  <a:lnTo>
                    <a:pt x="282" y="117"/>
                  </a:lnTo>
                  <a:lnTo>
                    <a:pt x="282" y="129"/>
                  </a:lnTo>
                  <a:lnTo>
                    <a:pt x="277" y="138"/>
                  </a:lnTo>
                  <a:lnTo>
                    <a:pt x="272" y="151"/>
                  </a:lnTo>
                  <a:lnTo>
                    <a:pt x="267" y="159"/>
                  </a:lnTo>
                  <a:lnTo>
                    <a:pt x="262" y="171"/>
                  </a:lnTo>
                  <a:lnTo>
                    <a:pt x="262" y="180"/>
                  </a:lnTo>
                  <a:lnTo>
                    <a:pt x="252" y="188"/>
                  </a:lnTo>
                  <a:lnTo>
                    <a:pt x="241" y="193"/>
                  </a:lnTo>
                  <a:lnTo>
                    <a:pt x="231" y="197"/>
                  </a:lnTo>
                  <a:lnTo>
                    <a:pt x="221" y="206"/>
                  </a:lnTo>
                  <a:lnTo>
                    <a:pt x="210" y="206"/>
                  </a:lnTo>
                  <a:lnTo>
                    <a:pt x="201" y="206"/>
                  </a:lnTo>
                  <a:lnTo>
                    <a:pt x="200" y="200"/>
                  </a:lnTo>
                  <a:lnTo>
                    <a:pt x="197" y="190"/>
                  </a:lnTo>
                  <a:lnTo>
                    <a:pt x="195" y="183"/>
                  </a:lnTo>
                  <a:lnTo>
                    <a:pt x="191" y="174"/>
                  </a:lnTo>
                  <a:lnTo>
                    <a:pt x="189" y="162"/>
                  </a:lnTo>
                  <a:lnTo>
                    <a:pt x="206" y="152"/>
                  </a:lnTo>
                  <a:lnTo>
                    <a:pt x="214" y="133"/>
                  </a:lnTo>
                  <a:lnTo>
                    <a:pt x="223" y="125"/>
                  </a:lnTo>
                  <a:lnTo>
                    <a:pt x="216" y="102"/>
                  </a:lnTo>
                  <a:lnTo>
                    <a:pt x="210" y="86"/>
                  </a:lnTo>
                  <a:lnTo>
                    <a:pt x="195" y="81"/>
                  </a:lnTo>
                  <a:lnTo>
                    <a:pt x="186" y="79"/>
                  </a:lnTo>
                  <a:lnTo>
                    <a:pt x="182" y="79"/>
                  </a:lnTo>
                  <a:lnTo>
                    <a:pt x="176" y="79"/>
                  </a:lnTo>
                  <a:lnTo>
                    <a:pt x="166" y="75"/>
                  </a:lnTo>
                  <a:lnTo>
                    <a:pt x="155" y="79"/>
                  </a:lnTo>
                  <a:lnTo>
                    <a:pt x="145" y="79"/>
                  </a:lnTo>
                  <a:lnTo>
                    <a:pt x="136" y="79"/>
                  </a:lnTo>
                  <a:lnTo>
                    <a:pt x="126" y="79"/>
                  </a:lnTo>
                  <a:lnTo>
                    <a:pt x="110" y="79"/>
                  </a:lnTo>
                  <a:lnTo>
                    <a:pt x="100" y="79"/>
                  </a:lnTo>
                  <a:lnTo>
                    <a:pt x="90" y="88"/>
                  </a:lnTo>
                  <a:lnTo>
                    <a:pt x="80" y="88"/>
                  </a:lnTo>
                  <a:lnTo>
                    <a:pt x="72" y="86"/>
                  </a:lnTo>
                  <a:lnTo>
                    <a:pt x="71" y="96"/>
                  </a:lnTo>
                  <a:lnTo>
                    <a:pt x="69" y="107"/>
                  </a:lnTo>
                  <a:lnTo>
                    <a:pt x="69" y="117"/>
                  </a:lnTo>
                  <a:lnTo>
                    <a:pt x="69" y="129"/>
                  </a:lnTo>
                  <a:lnTo>
                    <a:pt x="73" y="141"/>
                  </a:lnTo>
                  <a:lnTo>
                    <a:pt x="78" y="150"/>
                  </a:lnTo>
                  <a:lnTo>
                    <a:pt x="84" y="164"/>
                  </a:lnTo>
                  <a:lnTo>
                    <a:pt x="95" y="171"/>
                  </a:lnTo>
                  <a:lnTo>
                    <a:pt x="95" y="180"/>
                  </a:lnTo>
                  <a:lnTo>
                    <a:pt x="95" y="188"/>
                  </a:lnTo>
                  <a:lnTo>
                    <a:pt x="90" y="197"/>
                  </a:lnTo>
                  <a:lnTo>
                    <a:pt x="85" y="206"/>
                  </a:lnTo>
                  <a:lnTo>
                    <a:pt x="69" y="206"/>
                  </a:lnTo>
                  <a:lnTo>
                    <a:pt x="60" y="206"/>
                  </a:lnTo>
                  <a:lnTo>
                    <a:pt x="50" y="206"/>
                  </a:lnTo>
                  <a:lnTo>
                    <a:pt x="45" y="197"/>
                  </a:lnTo>
                  <a:lnTo>
                    <a:pt x="40" y="188"/>
                  </a:lnTo>
                  <a:lnTo>
                    <a:pt x="55" y="188"/>
                  </a:lnTo>
                  <a:close/>
                </a:path>
              </a:pathLst>
            </a:custGeom>
            <a:solidFill>
              <a:srgbClr val="008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722" name="Rectangle 420"/>
            <p:cNvSpPr>
              <a:spLocks noChangeArrowheads="1"/>
            </p:cNvSpPr>
            <p:nvPr/>
          </p:nvSpPr>
          <p:spPr bwMode="auto">
            <a:xfrm>
              <a:off x="2194" y="3183"/>
              <a:ext cx="133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400" b="1">
                  <a:solidFill>
                    <a:srgbClr val="FFFFFF"/>
                  </a:solidFill>
                  <a:latin typeface="Symbol" pitchFamily="18" charset="2"/>
                </a:rPr>
                <a:t>a</a:t>
              </a:r>
              <a:r>
                <a:rPr lang="it-IT" sz="1400" b="1">
                  <a:solidFill>
                    <a:srgbClr val="FFFFFF"/>
                  </a:solidFill>
                  <a:latin typeface="Arial" charset="0"/>
                </a:rPr>
                <a:t>s</a:t>
              </a:r>
            </a:p>
          </p:txBody>
        </p:sp>
        <p:sp>
          <p:nvSpPr>
            <p:cNvPr id="6723" name="Freeform 429"/>
            <p:cNvSpPr>
              <a:spLocks/>
            </p:cNvSpPr>
            <p:nvPr/>
          </p:nvSpPr>
          <p:spPr bwMode="auto">
            <a:xfrm>
              <a:off x="2366" y="2785"/>
              <a:ext cx="27" cy="472"/>
            </a:xfrm>
            <a:custGeom>
              <a:avLst/>
              <a:gdLst>
                <a:gd name="T0" fmla="*/ 135 w 9"/>
                <a:gd name="T1" fmla="*/ 4266 h 157"/>
                <a:gd name="T2" fmla="*/ 0 w 9"/>
                <a:gd name="T3" fmla="*/ 3887 h 157"/>
                <a:gd name="T4" fmla="*/ 135 w 9"/>
                <a:gd name="T5" fmla="*/ 3478 h 157"/>
                <a:gd name="T6" fmla="*/ 243 w 9"/>
                <a:gd name="T7" fmla="*/ 3235 h 157"/>
                <a:gd name="T8" fmla="*/ 135 w 9"/>
                <a:gd name="T9" fmla="*/ 2964 h 157"/>
                <a:gd name="T10" fmla="*/ 0 w 9"/>
                <a:gd name="T11" fmla="*/ 2721 h 157"/>
                <a:gd name="T12" fmla="*/ 135 w 9"/>
                <a:gd name="T13" fmla="*/ 2450 h 157"/>
                <a:gd name="T14" fmla="*/ 243 w 9"/>
                <a:gd name="T15" fmla="*/ 2207 h 157"/>
                <a:gd name="T16" fmla="*/ 243 w 9"/>
                <a:gd name="T17" fmla="*/ 1789 h 157"/>
                <a:gd name="T18" fmla="*/ 135 w 9"/>
                <a:gd name="T19" fmla="*/ 1410 h 157"/>
                <a:gd name="T20" fmla="*/ 135 w 9"/>
                <a:gd name="T21" fmla="*/ 1139 h 157"/>
                <a:gd name="T22" fmla="*/ 243 w 9"/>
                <a:gd name="T23" fmla="*/ 896 h 157"/>
                <a:gd name="T24" fmla="*/ 243 w 9"/>
                <a:gd name="T25" fmla="*/ 622 h 157"/>
                <a:gd name="T26" fmla="*/ 243 w 9"/>
                <a:gd name="T27" fmla="*/ 379 h 157"/>
                <a:gd name="T28" fmla="*/ 243 w 9"/>
                <a:gd name="T29" fmla="*/ 108 h 157"/>
                <a:gd name="T30" fmla="*/ 0 w 9"/>
                <a:gd name="T31" fmla="*/ 108 h 157"/>
                <a:gd name="T32" fmla="*/ 243 w 9"/>
                <a:gd name="T33" fmla="*/ 0 h 15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"/>
                <a:gd name="T52" fmla="*/ 0 h 157"/>
                <a:gd name="T53" fmla="*/ 9 w 9"/>
                <a:gd name="T54" fmla="*/ 157 h 15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" h="157">
                  <a:moveTo>
                    <a:pt x="5" y="157"/>
                  </a:moveTo>
                  <a:lnTo>
                    <a:pt x="0" y="143"/>
                  </a:lnTo>
                  <a:lnTo>
                    <a:pt x="5" y="128"/>
                  </a:lnTo>
                  <a:lnTo>
                    <a:pt x="9" y="119"/>
                  </a:lnTo>
                  <a:lnTo>
                    <a:pt x="5" y="109"/>
                  </a:lnTo>
                  <a:lnTo>
                    <a:pt x="0" y="100"/>
                  </a:lnTo>
                  <a:lnTo>
                    <a:pt x="5" y="90"/>
                  </a:lnTo>
                  <a:lnTo>
                    <a:pt x="9" y="81"/>
                  </a:lnTo>
                  <a:lnTo>
                    <a:pt x="9" y="66"/>
                  </a:lnTo>
                  <a:lnTo>
                    <a:pt x="5" y="52"/>
                  </a:lnTo>
                  <a:lnTo>
                    <a:pt x="5" y="42"/>
                  </a:lnTo>
                  <a:lnTo>
                    <a:pt x="9" y="33"/>
                  </a:lnTo>
                  <a:lnTo>
                    <a:pt x="9" y="23"/>
                  </a:lnTo>
                  <a:lnTo>
                    <a:pt x="9" y="14"/>
                  </a:lnTo>
                  <a:lnTo>
                    <a:pt x="9" y="4"/>
                  </a:lnTo>
                  <a:lnTo>
                    <a:pt x="0" y="4"/>
                  </a:lnTo>
                  <a:lnTo>
                    <a:pt x="9" y="0"/>
                  </a:lnTo>
                </a:path>
              </a:pathLst>
            </a:custGeom>
            <a:noFill/>
            <a:ln w="28575" cmpd="sng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10" name="Gruppo 664"/>
          <p:cNvGrpSpPr>
            <a:grpSpLocks/>
          </p:cNvGrpSpPr>
          <p:nvPr/>
        </p:nvGrpSpPr>
        <p:grpSpPr bwMode="auto">
          <a:xfrm>
            <a:off x="7858125" y="4525963"/>
            <a:ext cx="666750" cy="1165225"/>
            <a:chOff x="7858125" y="4525963"/>
            <a:chExt cx="666750" cy="1165226"/>
          </a:xfrm>
        </p:grpSpPr>
        <p:sp>
          <p:nvSpPr>
            <p:cNvPr id="6718" name="Freeform 832"/>
            <p:cNvSpPr>
              <a:spLocks/>
            </p:cNvSpPr>
            <p:nvPr/>
          </p:nvSpPr>
          <p:spPr bwMode="auto">
            <a:xfrm>
              <a:off x="7858125" y="5165726"/>
              <a:ext cx="666750" cy="525463"/>
            </a:xfrm>
            <a:custGeom>
              <a:avLst/>
              <a:gdLst>
                <a:gd name="T0" fmla="*/ 2147483647 w 282"/>
                <a:gd name="T1" fmla="*/ 2147483647 h 206"/>
                <a:gd name="T2" fmla="*/ 2147483647 w 282"/>
                <a:gd name="T3" fmla="*/ 2147483647 h 206"/>
                <a:gd name="T4" fmla="*/ 2147483647 w 282"/>
                <a:gd name="T5" fmla="*/ 2147483647 h 206"/>
                <a:gd name="T6" fmla="*/ 0 w 282"/>
                <a:gd name="T7" fmla="*/ 2147483647 h 206"/>
                <a:gd name="T8" fmla="*/ 0 w 282"/>
                <a:gd name="T9" fmla="*/ 2147483647 h 206"/>
                <a:gd name="T10" fmla="*/ 0 w 282"/>
                <a:gd name="T11" fmla="*/ 2147483647 h 206"/>
                <a:gd name="T12" fmla="*/ 0 w 282"/>
                <a:gd name="T13" fmla="*/ 2147483647 h 206"/>
                <a:gd name="T14" fmla="*/ 2147483647 w 282"/>
                <a:gd name="T15" fmla="*/ 2147483647 h 206"/>
                <a:gd name="T16" fmla="*/ 2147483647 w 282"/>
                <a:gd name="T17" fmla="*/ 2147483647 h 206"/>
                <a:gd name="T18" fmla="*/ 2147483647 w 282"/>
                <a:gd name="T19" fmla="*/ 2147483647 h 206"/>
                <a:gd name="T20" fmla="*/ 2147483647 w 282"/>
                <a:gd name="T21" fmla="*/ 2147483647 h 206"/>
                <a:gd name="T22" fmla="*/ 2147483647 w 282"/>
                <a:gd name="T23" fmla="*/ 2147483647 h 206"/>
                <a:gd name="T24" fmla="*/ 2147483647 w 282"/>
                <a:gd name="T25" fmla="*/ 2147483647 h 206"/>
                <a:gd name="T26" fmla="*/ 2147483647 w 282"/>
                <a:gd name="T27" fmla="*/ 0 h 206"/>
                <a:gd name="T28" fmla="*/ 2147483647 w 282"/>
                <a:gd name="T29" fmla="*/ 0 h 206"/>
                <a:gd name="T30" fmla="*/ 2147483647 w 282"/>
                <a:gd name="T31" fmla="*/ 0 h 206"/>
                <a:gd name="T32" fmla="*/ 2147483647 w 282"/>
                <a:gd name="T33" fmla="*/ 2147483647 h 206"/>
                <a:gd name="T34" fmla="*/ 2147483647 w 282"/>
                <a:gd name="T35" fmla="*/ 2147483647 h 206"/>
                <a:gd name="T36" fmla="*/ 2147483647 w 282"/>
                <a:gd name="T37" fmla="*/ 2147483647 h 206"/>
                <a:gd name="T38" fmla="*/ 2147483647 w 282"/>
                <a:gd name="T39" fmla="*/ 2147483647 h 206"/>
                <a:gd name="T40" fmla="*/ 2147483647 w 282"/>
                <a:gd name="T41" fmla="*/ 2147483647 h 206"/>
                <a:gd name="T42" fmla="*/ 2147483647 w 282"/>
                <a:gd name="T43" fmla="*/ 2147483647 h 206"/>
                <a:gd name="T44" fmla="*/ 2147483647 w 282"/>
                <a:gd name="T45" fmla="*/ 2147483647 h 206"/>
                <a:gd name="T46" fmla="*/ 2147483647 w 282"/>
                <a:gd name="T47" fmla="*/ 2147483647 h 206"/>
                <a:gd name="T48" fmla="*/ 2147483647 w 282"/>
                <a:gd name="T49" fmla="*/ 2147483647 h 206"/>
                <a:gd name="T50" fmla="*/ 2147483647 w 282"/>
                <a:gd name="T51" fmla="*/ 2147483647 h 206"/>
                <a:gd name="T52" fmla="*/ 2147483647 w 282"/>
                <a:gd name="T53" fmla="*/ 2147483647 h 206"/>
                <a:gd name="T54" fmla="*/ 2147483647 w 282"/>
                <a:gd name="T55" fmla="*/ 2147483647 h 206"/>
                <a:gd name="T56" fmla="*/ 2147483647 w 282"/>
                <a:gd name="T57" fmla="*/ 2147483647 h 206"/>
                <a:gd name="T58" fmla="*/ 2147483647 w 282"/>
                <a:gd name="T59" fmla="*/ 2147483647 h 206"/>
                <a:gd name="T60" fmla="*/ 2147483647 w 282"/>
                <a:gd name="T61" fmla="*/ 2147483647 h 206"/>
                <a:gd name="T62" fmla="*/ 2147483647 w 282"/>
                <a:gd name="T63" fmla="*/ 2147483647 h 206"/>
                <a:gd name="T64" fmla="*/ 2147483647 w 282"/>
                <a:gd name="T65" fmla="*/ 2147483647 h 206"/>
                <a:gd name="T66" fmla="*/ 2147483647 w 282"/>
                <a:gd name="T67" fmla="*/ 2147483647 h 206"/>
                <a:gd name="T68" fmla="*/ 2147483647 w 282"/>
                <a:gd name="T69" fmla="*/ 2147483647 h 206"/>
                <a:gd name="T70" fmla="*/ 2147483647 w 282"/>
                <a:gd name="T71" fmla="*/ 2147483647 h 206"/>
                <a:gd name="T72" fmla="*/ 2147483647 w 282"/>
                <a:gd name="T73" fmla="*/ 2147483647 h 206"/>
                <a:gd name="T74" fmla="*/ 2147483647 w 282"/>
                <a:gd name="T75" fmla="*/ 2147483647 h 206"/>
                <a:gd name="T76" fmla="*/ 2147483647 w 282"/>
                <a:gd name="T77" fmla="*/ 2147483647 h 206"/>
                <a:gd name="T78" fmla="*/ 2147483647 w 282"/>
                <a:gd name="T79" fmla="*/ 2147483647 h 206"/>
                <a:gd name="T80" fmla="*/ 2147483647 w 282"/>
                <a:gd name="T81" fmla="*/ 2147483647 h 206"/>
                <a:gd name="T82" fmla="*/ 2147483647 w 282"/>
                <a:gd name="T83" fmla="*/ 2147483647 h 206"/>
                <a:gd name="T84" fmla="*/ 2147483647 w 282"/>
                <a:gd name="T85" fmla="*/ 2147483647 h 206"/>
                <a:gd name="T86" fmla="*/ 2147483647 w 282"/>
                <a:gd name="T87" fmla="*/ 2147483647 h 206"/>
                <a:gd name="T88" fmla="*/ 2147483647 w 282"/>
                <a:gd name="T89" fmla="*/ 2147483647 h 206"/>
                <a:gd name="T90" fmla="*/ 2147483647 w 282"/>
                <a:gd name="T91" fmla="*/ 2147483647 h 206"/>
                <a:gd name="T92" fmla="*/ 2147483647 w 282"/>
                <a:gd name="T93" fmla="*/ 2147483647 h 206"/>
                <a:gd name="T94" fmla="*/ 2147483647 w 282"/>
                <a:gd name="T95" fmla="*/ 2147483647 h 206"/>
                <a:gd name="T96" fmla="*/ 2147483647 w 282"/>
                <a:gd name="T97" fmla="*/ 2147483647 h 206"/>
                <a:gd name="T98" fmla="*/ 2147483647 w 282"/>
                <a:gd name="T99" fmla="*/ 2147483647 h 206"/>
                <a:gd name="T100" fmla="*/ 2147483647 w 282"/>
                <a:gd name="T101" fmla="*/ 2147483647 h 20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82"/>
                <a:gd name="T154" fmla="*/ 0 h 206"/>
                <a:gd name="T155" fmla="*/ 282 w 282"/>
                <a:gd name="T156" fmla="*/ 206 h 20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82" h="206">
                  <a:moveTo>
                    <a:pt x="55" y="188"/>
                  </a:moveTo>
                  <a:lnTo>
                    <a:pt x="45" y="188"/>
                  </a:lnTo>
                  <a:lnTo>
                    <a:pt x="34" y="180"/>
                  </a:lnTo>
                  <a:lnTo>
                    <a:pt x="24" y="171"/>
                  </a:lnTo>
                  <a:lnTo>
                    <a:pt x="19" y="163"/>
                  </a:lnTo>
                  <a:lnTo>
                    <a:pt x="15" y="155"/>
                  </a:lnTo>
                  <a:lnTo>
                    <a:pt x="4" y="142"/>
                  </a:lnTo>
                  <a:lnTo>
                    <a:pt x="0" y="134"/>
                  </a:lnTo>
                  <a:lnTo>
                    <a:pt x="0" y="121"/>
                  </a:lnTo>
                  <a:lnTo>
                    <a:pt x="0" y="113"/>
                  </a:lnTo>
                  <a:lnTo>
                    <a:pt x="0" y="105"/>
                  </a:lnTo>
                  <a:lnTo>
                    <a:pt x="0" y="92"/>
                  </a:lnTo>
                  <a:lnTo>
                    <a:pt x="0" y="79"/>
                  </a:lnTo>
                  <a:lnTo>
                    <a:pt x="0" y="71"/>
                  </a:lnTo>
                  <a:lnTo>
                    <a:pt x="0" y="59"/>
                  </a:lnTo>
                  <a:lnTo>
                    <a:pt x="4" y="50"/>
                  </a:lnTo>
                  <a:lnTo>
                    <a:pt x="9" y="41"/>
                  </a:lnTo>
                  <a:lnTo>
                    <a:pt x="19" y="33"/>
                  </a:lnTo>
                  <a:lnTo>
                    <a:pt x="19" y="25"/>
                  </a:lnTo>
                  <a:lnTo>
                    <a:pt x="34" y="21"/>
                  </a:lnTo>
                  <a:lnTo>
                    <a:pt x="45" y="17"/>
                  </a:lnTo>
                  <a:lnTo>
                    <a:pt x="55" y="12"/>
                  </a:lnTo>
                  <a:lnTo>
                    <a:pt x="66" y="8"/>
                  </a:lnTo>
                  <a:lnTo>
                    <a:pt x="80" y="4"/>
                  </a:lnTo>
                  <a:lnTo>
                    <a:pt x="90" y="4"/>
                  </a:lnTo>
                  <a:lnTo>
                    <a:pt x="100" y="4"/>
                  </a:lnTo>
                  <a:lnTo>
                    <a:pt x="110" y="4"/>
                  </a:lnTo>
                  <a:lnTo>
                    <a:pt x="120" y="0"/>
                  </a:lnTo>
                  <a:lnTo>
                    <a:pt x="136" y="0"/>
                  </a:lnTo>
                  <a:lnTo>
                    <a:pt x="150" y="0"/>
                  </a:lnTo>
                  <a:lnTo>
                    <a:pt x="161" y="0"/>
                  </a:lnTo>
                  <a:lnTo>
                    <a:pt x="176" y="0"/>
                  </a:lnTo>
                  <a:lnTo>
                    <a:pt x="191" y="4"/>
                  </a:lnTo>
                  <a:lnTo>
                    <a:pt x="201" y="4"/>
                  </a:lnTo>
                  <a:lnTo>
                    <a:pt x="210" y="8"/>
                  </a:lnTo>
                  <a:lnTo>
                    <a:pt x="221" y="17"/>
                  </a:lnTo>
                  <a:lnTo>
                    <a:pt x="231" y="21"/>
                  </a:lnTo>
                  <a:lnTo>
                    <a:pt x="241" y="25"/>
                  </a:lnTo>
                  <a:lnTo>
                    <a:pt x="252" y="37"/>
                  </a:lnTo>
                  <a:lnTo>
                    <a:pt x="262" y="41"/>
                  </a:lnTo>
                  <a:lnTo>
                    <a:pt x="262" y="50"/>
                  </a:lnTo>
                  <a:lnTo>
                    <a:pt x="272" y="59"/>
                  </a:lnTo>
                  <a:lnTo>
                    <a:pt x="277" y="67"/>
                  </a:lnTo>
                  <a:lnTo>
                    <a:pt x="282" y="79"/>
                  </a:lnTo>
                  <a:lnTo>
                    <a:pt x="282" y="88"/>
                  </a:lnTo>
                  <a:lnTo>
                    <a:pt x="282" y="100"/>
                  </a:lnTo>
                  <a:lnTo>
                    <a:pt x="282" y="109"/>
                  </a:lnTo>
                  <a:lnTo>
                    <a:pt x="282" y="117"/>
                  </a:lnTo>
                  <a:lnTo>
                    <a:pt x="282" y="129"/>
                  </a:lnTo>
                  <a:lnTo>
                    <a:pt x="277" y="138"/>
                  </a:lnTo>
                  <a:lnTo>
                    <a:pt x="272" y="151"/>
                  </a:lnTo>
                  <a:lnTo>
                    <a:pt x="267" y="159"/>
                  </a:lnTo>
                  <a:lnTo>
                    <a:pt x="262" y="171"/>
                  </a:lnTo>
                  <a:lnTo>
                    <a:pt x="262" y="180"/>
                  </a:lnTo>
                  <a:lnTo>
                    <a:pt x="252" y="188"/>
                  </a:lnTo>
                  <a:lnTo>
                    <a:pt x="241" y="193"/>
                  </a:lnTo>
                  <a:lnTo>
                    <a:pt x="231" y="197"/>
                  </a:lnTo>
                  <a:lnTo>
                    <a:pt x="221" y="206"/>
                  </a:lnTo>
                  <a:lnTo>
                    <a:pt x="210" y="206"/>
                  </a:lnTo>
                  <a:lnTo>
                    <a:pt x="201" y="206"/>
                  </a:lnTo>
                  <a:lnTo>
                    <a:pt x="200" y="200"/>
                  </a:lnTo>
                  <a:lnTo>
                    <a:pt x="197" y="190"/>
                  </a:lnTo>
                  <a:lnTo>
                    <a:pt x="195" y="183"/>
                  </a:lnTo>
                  <a:lnTo>
                    <a:pt x="191" y="174"/>
                  </a:lnTo>
                  <a:lnTo>
                    <a:pt x="189" y="162"/>
                  </a:lnTo>
                  <a:lnTo>
                    <a:pt x="206" y="152"/>
                  </a:lnTo>
                  <a:lnTo>
                    <a:pt x="214" y="133"/>
                  </a:lnTo>
                  <a:lnTo>
                    <a:pt x="223" y="125"/>
                  </a:lnTo>
                  <a:lnTo>
                    <a:pt x="216" y="102"/>
                  </a:lnTo>
                  <a:lnTo>
                    <a:pt x="210" y="86"/>
                  </a:lnTo>
                  <a:lnTo>
                    <a:pt x="195" y="81"/>
                  </a:lnTo>
                  <a:lnTo>
                    <a:pt x="186" y="79"/>
                  </a:lnTo>
                  <a:lnTo>
                    <a:pt x="182" y="79"/>
                  </a:lnTo>
                  <a:lnTo>
                    <a:pt x="176" y="79"/>
                  </a:lnTo>
                  <a:lnTo>
                    <a:pt x="166" y="75"/>
                  </a:lnTo>
                  <a:lnTo>
                    <a:pt x="155" y="79"/>
                  </a:lnTo>
                  <a:lnTo>
                    <a:pt x="145" y="79"/>
                  </a:lnTo>
                  <a:lnTo>
                    <a:pt x="136" y="79"/>
                  </a:lnTo>
                  <a:lnTo>
                    <a:pt x="126" y="79"/>
                  </a:lnTo>
                  <a:lnTo>
                    <a:pt x="110" y="79"/>
                  </a:lnTo>
                  <a:lnTo>
                    <a:pt x="100" y="79"/>
                  </a:lnTo>
                  <a:lnTo>
                    <a:pt x="90" y="88"/>
                  </a:lnTo>
                  <a:lnTo>
                    <a:pt x="80" y="88"/>
                  </a:lnTo>
                  <a:lnTo>
                    <a:pt x="72" y="86"/>
                  </a:lnTo>
                  <a:lnTo>
                    <a:pt x="71" y="96"/>
                  </a:lnTo>
                  <a:lnTo>
                    <a:pt x="69" y="107"/>
                  </a:lnTo>
                  <a:lnTo>
                    <a:pt x="69" y="117"/>
                  </a:lnTo>
                  <a:lnTo>
                    <a:pt x="69" y="129"/>
                  </a:lnTo>
                  <a:lnTo>
                    <a:pt x="73" y="141"/>
                  </a:lnTo>
                  <a:lnTo>
                    <a:pt x="78" y="150"/>
                  </a:lnTo>
                  <a:lnTo>
                    <a:pt x="84" y="164"/>
                  </a:lnTo>
                  <a:lnTo>
                    <a:pt x="95" y="171"/>
                  </a:lnTo>
                  <a:lnTo>
                    <a:pt x="95" y="180"/>
                  </a:lnTo>
                  <a:lnTo>
                    <a:pt x="95" y="188"/>
                  </a:lnTo>
                  <a:lnTo>
                    <a:pt x="90" y="197"/>
                  </a:lnTo>
                  <a:lnTo>
                    <a:pt x="85" y="206"/>
                  </a:lnTo>
                  <a:lnTo>
                    <a:pt x="69" y="206"/>
                  </a:lnTo>
                  <a:lnTo>
                    <a:pt x="60" y="206"/>
                  </a:lnTo>
                  <a:lnTo>
                    <a:pt x="50" y="206"/>
                  </a:lnTo>
                  <a:lnTo>
                    <a:pt x="45" y="197"/>
                  </a:lnTo>
                  <a:lnTo>
                    <a:pt x="40" y="188"/>
                  </a:lnTo>
                  <a:lnTo>
                    <a:pt x="55" y="188"/>
                  </a:lnTo>
                  <a:close/>
                </a:path>
              </a:pathLst>
            </a:custGeom>
            <a:solidFill>
              <a:srgbClr val="FF339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719" name="Rectangle 833"/>
            <p:cNvSpPr>
              <a:spLocks noChangeArrowheads="1"/>
            </p:cNvSpPr>
            <p:nvPr/>
          </p:nvSpPr>
          <p:spPr bwMode="auto">
            <a:xfrm>
              <a:off x="8110538" y="5157788"/>
              <a:ext cx="161925" cy="212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400" b="1">
                  <a:latin typeface="Symbol" pitchFamily="18" charset="2"/>
                </a:rPr>
                <a:t>a</a:t>
              </a:r>
              <a:r>
                <a:rPr lang="it-IT" sz="1400" b="1">
                  <a:latin typeface="Arial" charset="0"/>
                </a:rPr>
                <a:t>i</a:t>
              </a:r>
            </a:p>
          </p:txBody>
        </p:sp>
        <p:sp>
          <p:nvSpPr>
            <p:cNvPr id="6720" name="Freeform 834"/>
            <p:cNvSpPr>
              <a:spLocks/>
            </p:cNvSpPr>
            <p:nvPr/>
          </p:nvSpPr>
          <p:spPr bwMode="auto">
            <a:xfrm>
              <a:off x="8383588" y="4525963"/>
              <a:ext cx="42863" cy="749300"/>
            </a:xfrm>
            <a:custGeom>
              <a:avLst/>
              <a:gdLst>
                <a:gd name="T0" fmla="*/ 2147483647 w 9"/>
                <a:gd name="T1" fmla="*/ 2147483647 h 157"/>
                <a:gd name="T2" fmla="*/ 0 w 9"/>
                <a:gd name="T3" fmla="*/ 2147483647 h 157"/>
                <a:gd name="T4" fmla="*/ 2147483647 w 9"/>
                <a:gd name="T5" fmla="*/ 2147483647 h 157"/>
                <a:gd name="T6" fmla="*/ 2147483647 w 9"/>
                <a:gd name="T7" fmla="*/ 2147483647 h 157"/>
                <a:gd name="T8" fmla="*/ 2147483647 w 9"/>
                <a:gd name="T9" fmla="*/ 2147483647 h 157"/>
                <a:gd name="T10" fmla="*/ 0 w 9"/>
                <a:gd name="T11" fmla="*/ 2147483647 h 157"/>
                <a:gd name="T12" fmla="*/ 2147483647 w 9"/>
                <a:gd name="T13" fmla="*/ 2147483647 h 157"/>
                <a:gd name="T14" fmla="*/ 2147483647 w 9"/>
                <a:gd name="T15" fmla="*/ 2147483647 h 157"/>
                <a:gd name="T16" fmla="*/ 2147483647 w 9"/>
                <a:gd name="T17" fmla="*/ 2147483647 h 157"/>
                <a:gd name="T18" fmla="*/ 2147483647 w 9"/>
                <a:gd name="T19" fmla="*/ 2147483647 h 157"/>
                <a:gd name="T20" fmla="*/ 2147483647 w 9"/>
                <a:gd name="T21" fmla="*/ 2147483647 h 157"/>
                <a:gd name="T22" fmla="*/ 2147483647 w 9"/>
                <a:gd name="T23" fmla="*/ 2147483647 h 157"/>
                <a:gd name="T24" fmla="*/ 2147483647 w 9"/>
                <a:gd name="T25" fmla="*/ 2147483647 h 157"/>
                <a:gd name="T26" fmla="*/ 2147483647 w 9"/>
                <a:gd name="T27" fmla="*/ 2147483647 h 157"/>
                <a:gd name="T28" fmla="*/ 2147483647 w 9"/>
                <a:gd name="T29" fmla="*/ 2147483647 h 157"/>
                <a:gd name="T30" fmla="*/ 0 w 9"/>
                <a:gd name="T31" fmla="*/ 2147483647 h 157"/>
                <a:gd name="T32" fmla="*/ 2147483647 w 9"/>
                <a:gd name="T33" fmla="*/ 0 h 15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"/>
                <a:gd name="T52" fmla="*/ 0 h 157"/>
                <a:gd name="T53" fmla="*/ 9 w 9"/>
                <a:gd name="T54" fmla="*/ 157 h 15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" h="157">
                  <a:moveTo>
                    <a:pt x="5" y="157"/>
                  </a:moveTo>
                  <a:lnTo>
                    <a:pt x="0" y="143"/>
                  </a:lnTo>
                  <a:lnTo>
                    <a:pt x="5" y="128"/>
                  </a:lnTo>
                  <a:lnTo>
                    <a:pt x="9" y="119"/>
                  </a:lnTo>
                  <a:lnTo>
                    <a:pt x="5" y="109"/>
                  </a:lnTo>
                  <a:lnTo>
                    <a:pt x="0" y="100"/>
                  </a:lnTo>
                  <a:lnTo>
                    <a:pt x="5" y="90"/>
                  </a:lnTo>
                  <a:lnTo>
                    <a:pt x="9" y="81"/>
                  </a:lnTo>
                  <a:lnTo>
                    <a:pt x="9" y="66"/>
                  </a:lnTo>
                  <a:lnTo>
                    <a:pt x="5" y="52"/>
                  </a:lnTo>
                  <a:lnTo>
                    <a:pt x="5" y="42"/>
                  </a:lnTo>
                  <a:lnTo>
                    <a:pt x="9" y="33"/>
                  </a:lnTo>
                  <a:lnTo>
                    <a:pt x="9" y="23"/>
                  </a:lnTo>
                  <a:lnTo>
                    <a:pt x="9" y="14"/>
                  </a:lnTo>
                  <a:lnTo>
                    <a:pt x="9" y="4"/>
                  </a:lnTo>
                  <a:lnTo>
                    <a:pt x="0" y="4"/>
                  </a:lnTo>
                  <a:lnTo>
                    <a:pt x="9" y="0"/>
                  </a:lnTo>
                </a:path>
              </a:pathLst>
            </a:custGeom>
            <a:noFill/>
            <a:ln w="28575" cmpd="sng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4307" name="Rectangle 835"/>
          <p:cNvSpPr>
            <a:spLocks noChangeArrowheads="1"/>
          </p:cNvSpPr>
          <p:nvPr/>
        </p:nvSpPr>
        <p:spPr bwMode="auto">
          <a:xfrm>
            <a:off x="7948613" y="5332413"/>
            <a:ext cx="5175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it-IT" sz="1200" b="1">
                <a:solidFill>
                  <a:srgbClr val="000000"/>
                </a:solidFill>
                <a:latin typeface="Arial" charset="0"/>
              </a:rPr>
              <a:t>GDP</a:t>
            </a:r>
          </a:p>
        </p:txBody>
      </p:sp>
      <p:sp>
        <p:nvSpPr>
          <p:cNvPr id="6547" name="Freeform 865"/>
          <p:cNvSpPr>
            <a:spLocks/>
          </p:cNvSpPr>
          <p:nvPr/>
        </p:nvSpPr>
        <p:spPr bwMode="auto">
          <a:xfrm>
            <a:off x="3263900" y="4646613"/>
            <a:ext cx="65088" cy="627062"/>
          </a:xfrm>
          <a:custGeom>
            <a:avLst/>
            <a:gdLst>
              <a:gd name="T0" fmla="*/ 2147483647 w 62"/>
              <a:gd name="T1" fmla="*/ 0 h 489"/>
              <a:gd name="T2" fmla="*/ 2147483647 w 62"/>
              <a:gd name="T3" fmla="*/ 2147483647 h 489"/>
              <a:gd name="T4" fmla="*/ 2147483647 w 62"/>
              <a:gd name="T5" fmla="*/ 2147483647 h 489"/>
              <a:gd name="T6" fmla="*/ 2147483647 w 62"/>
              <a:gd name="T7" fmla="*/ 2147483647 h 489"/>
              <a:gd name="T8" fmla="*/ 0 w 62"/>
              <a:gd name="T9" fmla="*/ 2147483647 h 489"/>
              <a:gd name="T10" fmla="*/ 2147483647 w 62"/>
              <a:gd name="T11" fmla="*/ 2147483647 h 489"/>
              <a:gd name="T12" fmla="*/ 2147483647 w 62"/>
              <a:gd name="T13" fmla="*/ 2147483647 h 489"/>
              <a:gd name="T14" fmla="*/ 2147483647 w 62"/>
              <a:gd name="T15" fmla="*/ 2147483647 h 48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62"/>
              <a:gd name="T25" fmla="*/ 0 h 489"/>
              <a:gd name="T26" fmla="*/ 62 w 62"/>
              <a:gd name="T27" fmla="*/ 489 h 48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2" h="489">
                <a:moveTo>
                  <a:pt x="40" y="0"/>
                </a:moveTo>
                <a:cubicBezTo>
                  <a:pt x="45" y="43"/>
                  <a:pt x="62" y="72"/>
                  <a:pt x="20" y="87"/>
                </a:cubicBezTo>
                <a:cubicBezTo>
                  <a:pt x="22" y="103"/>
                  <a:pt x="20" y="120"/>
                  <a:pt x="27" y="134"/>
                </a:cubicBezTo>
                <a:cubicBezTo>
                  <a:pt x="34" y="148"/>
                  <a:pt x="61" y="167"/>
                  <a:pt x="61" y="167"/>
                </a:cubicBezTo>
                <a:cubicBezTo>
                  <a:pt x="27" y="178"/>
                  <a:pt x="12" y="201"/>
                  <a:pt x="0" y="234"/>
                </a:cubicBezTo>
                <a:cubicBezTo>
                  <a:pt x="8" y="256"/>
                  <a:pt x="17" y="265"/>
                  <a:pt x="34" y="281"/>
                </a:cubicBezTo>
                <a:cubicBezTo>
                  <a:pt x="42" y="308"/>
                  <a:pt x="36" y="329"/>
                  <a:pt x="27" y="355"/>
                </a:cubicBezTo>
                <a:cubicBezTo>
                  <a:pt x="38" y="409"/>
                  <a:pt x="40" y="425"/>
                  <a:pt x="40" y="489"/>
                </a:cubicBezTo>
              </a:path>
            </a:pathLst>
          </a:custGeom>
          <a:noFill/>
          <a:ln w="28575" cap="flat" cmpd="sng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grpSp>
        <p:nvGrpSpPr>
          <p:cNvPr id="11" name="Group 853"/>
          <p:cNvGrpSpPr>
            <a:grpSpLocks/>
          </p:cNvGrpSpPr>
          <p:nvPr/>
        </p:nvGrpSpPr>
        <p:grpSpPr bwMode="auto">
          <a:xfrm>
            <a:off x="2125663" y="3567113"/>
            <a:ext cx="641350" cy="1990725"/>
            <a:chOff x="1339" y="2087"/>
            <a:chExt cx="404" cy="1254"/>
          </a:xfrm>
        </p:grpSpPr>
        <p:sp>
          <p:nvSpPr>
            <p:cNvPr id="6714" name="Line 605"/>
            <p:cNvSpPr>
              <a:spLocks noChangeShapeType="1"/>
            </p:cNvSpPr>
            <p:nvPr/>
          </p:nvSpPr>
          <p:spPr bwMode="auto">
            <a:xfrm flipV="1">
              <a:off x="1504" y="2087"/>
              <a:ext cx="239" cy="8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715" name="Oval 403"/>
            <p:cNvSpPr>
              <a:spLocks noChangeArrowheads="1"/>
            </p:cNvSpPr>
            <p:nvPr/>
          </p:nvSpPr>
          <p:spPr bwMode="auto">
            <a:xfrm>
              <a:off x="1363" y="3045"/>
              <a:ext cx="271" cy="296"/>
            </a:xfrm>
            <a:prstGeom prst="ellipse">
              <a:avLst/>
            </a:prstGeom>
            <a:solidFill>
              <a:srgbClr val="FFFF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716" name="Rectangle 404"/>
            <p:cNvSpPr>
              <a:spLocks noChangeArrowheads="1"/>
            </p:cNvSpPr>
            <p:nvPr/>
          </p:nvSpPr>
          <p:spPr bwMode="auto">
            <a:xfrm>
              <a:off x="1339" y="3149"/>
              <a:ext cx="22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000" b="1">
                  <a:solidFill>
                    <a:srgbClr val="FFFF00"/>
                  </a:solidFill>
                  <a:latin typeface="Arial" charset="0"/>
                </a:rPr>
                <a:t> </a:t>
              </a:r>
              <a:endParaRPr lang="it-IT"/>
            </a:p>
          </p:txBody>
        </p:sp>
        <p:sp>
          <p:nvSpPr>
            <p:cNvPr id="6717" name="Rectangle 405"/>
            <p:cNvSpPr>
              <a:spLocks noChangeArrowheads="1"/>
            </p:cNvSpPr>
            <p:nvPr/>
          </p:nvSpPr>
          <p:spPr bwMode="auto">
            <a:xfrm>
              <a:off x="1412" y="3120"/>
              <a:ext cx="18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600" b="1">
                  <a:solidFill>
                    <a:srgbClr val="000000"/>
                  </a:solidFill>
                  <a:latin typeface="Arial" charset="0"/>
                </a:rPr>
                <a:t>RK</a:t>
              </a:r>
              <a:endParaRPr lang="it-IT" sz="1600"/>
            </a:p>
          </p:txBody>
        </p:sp>
      </p:grpSp>
      <p:grpSp>
        <p:nvGrpSpPr>
          <p:cNvPr id="12" name="Group 867"/>
          <p:cNvGrpSpPr>
            <a:grpSpLocks/>
          </p:cNvGrpSpPr>
          <p:nvPr/>
        </p:nvGrpSpPr>
        <p:grpSpPr bwMode="auto">
          <a:xfrm>
            <a:off x="7485063" y="4468813"/>
            <a:ext cx="436562" cy="1189037"/>
            <a:chOff x="4715" y="2655"/>
            <a:chExt cx="275" cy="749"/>
          </a:xfrm>
        </p:grpSpPr>
        <p:grpSp>
          <p:nvGrpSpPr>
            <p:cNvPr id="6708" name="Group 864"/>
            <p:cNvGrpSpPr>
              <a:grpSpLocks/>
            </p:cNvGrpSpPr>
            <p:nvPr/>
          </p:nvGrpSpPr>
          <p:grpSpPr bwMode="auto">
            <a:xfrm>
              <a:off x="4715" y="2968"/>
              <a:ext cx="275" cy="436"/>
              <a:chOff x="4715" y="2968"/>
              <a:chExt cx="275" cy="436"/>
            </a:xfrm>
          </p:grpSpPr>
          <p:sp>
            <p:nvSpPr>
              <p:cNvPr id="6710" name="Freeform 824"/>
              <p:cNvSpPr>
                <a:spLocks/>
              </p:cNvSpPr>
              <p:nvPr/>
            </p:nvSpPr>
            <p:spPr bwMode="auto">
              <a:xfrm>
                <a:off x="4730" y="3098"/>
                <a:ext cx="207" cy="306"/>
              </a:xfrm>
              <a:custGeom>
                <a:avLst/>
                <a:gdLst>
                  <a:gd name="T0" fmla="*/ 129 w 207"/>
                  <a:gd name="T1" fmla="*/ 0 h 306"/>
                  <a:gd name="T2" fmla="*/ 54 w 207"/>
                  <a:gd name="T3" fmla="*/ 88 h 306"/>
                  <a:gd name="T4" fmla="*/ 27 w 207"/>
                  <a:gd name="T5" fmla="*/ 128 h 306"/>
                  <a:gd name="T6" fmla="*/ 54 w 207"/>
                  <a:gd name="T7" fmla="*/ 277 h 306"/>
                  <a:gd name="T8" fmla="*/ 190 w 207"/>
                  <a:gd name="T9" fmla="*/ 271 h 306"/>
                  <a:gd name="T10" fmla="*/ 190 w 207"/>
                  <a:gd name="T11" fmla="*/ 128 h 306"/>
                  <a:gd name="T12" fmla="*/ 176 w 207"/>
                  <a:gd name="T13" fmla="*/ 88 h 306"/>
                  <a:gd name="T14" fmla="*/ 169 w 207"/>
                  <a:gd name="T15" fmla="*/ 67 h 306"/>
                  <a:gd name="T16" fmla="*/ 129 w 207"/>
                  <a:gd name="T17" fmla="*/ 0 h 30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07"/>
                  <a:gd name="T28" fmla="*/ 0 h 306"/>
                  <a:gd name="T29" fmla="*/ 207 w 207"/>
                  <a:gd name="T30" fmla="*/ 306 h 30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07" h="306">
                    <a:moveTo>
                      <a:pt x="129" y="0"/>
                    </a:moveTo>
                    <a:cubicBezTo>
                      <a:pt x="79" y="31"/>
                      <a:pt x="88" y="38"/>
                      <a:pt x="54" y="88"/>
                    </a:cubicBezTo>
                    <a:cubicBezTo>
                      <a:pt x="45" y="101"/>
                      <a:pt x="27" y="128"/>
                      <a:pt x="27" y="128"/>
                    </a:cubicBezTo>
                    <a:cubicBezTo>
                      <a:pt x="20" y="173"/>
                      <a:pt x="0" y="261"/>
                      <a:pt x="54" y="277"/>
                    </a:cubicBezTo>
                    <a:cubicBezTo>
                      <a:pt x="96" y="306"/>
                      <a:pt x="148" y="297"/>
                      <a:pt x="190" y="271"/>
                    </a:cubicBezTo>
                    <a:cubicBezTo>
                      <a:pt x="204" y="222"/>
                      <a:pt x="207" y="179"/>
                      <a:pt x="190" y="128"/>
                    </a:cubicBezTo>
                    <a:cubicBezTo>
                      <a:pt x="186" y="115"/>
                      <a:pt x="181" y="101"/>
                      <a:pt x="176" y="88"/>
                    </a:cubicBezTo>
                    <a:cubicBezTo>
                      <a:pt x="174" y="81"/>
                      <a:pt x="169" y="67"/>
                      <a:pt x="169" y="67"/>
                    </a:cubicBezTo>
                    <a:cubicBezTo>
                      <a:pt x="164" y="31"/>
                      <a:pt x="169" y="0"/>
                      <a:pt x="129" y="0"/>
                    </a:cubicBezTo>
                    <a:close/>
                  </a:path>
                </a:pathLst>
              </a:custGeom>
              <a:solidFill>
                <a:srgbClr val="0066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6711" name="Oval 823"/>
              <p:cNvSpPr>
                <a:spLocks noChangeArrowheads="1"/>
              </p:cNvSpPr>
              <p:nvPr/>
            </p:nvSpPr>
            <p:spPr bwMode="auto">
              <a:xfrm>
                <a:off x="4818" y="2975"/>
                <a:ext cx="170" cy="18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712" name="Rectangle 861"/>
              <p:cNvSpPr>
                <a:spLocks noChangeArrowheads="1"/>
              </p:cNvSpPr>
              <p:nvPr/>
            </p:nvSpPr>
            <p:spPr bwMode="auto">
              <a:xfrm>
                <a:off x="4828" y="2968"/>
                <a:ext cx="162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it-IT" sz="1400" b="1">
                    <a:solidFill>
                      <a:srgbClr val="FFFFFF"/>
                    </a:solidFill>
                    <a:latin typeface="Symbol" pitchFamily="18" charset="2"/>
                  </a:rPr>
                  <a:t>g</a:t>
                </a:r>
              </a:p>
            </p:txBody>
          </p:sp>
          <p:sp>
            <p:nvSpPr>
              <p:cNvPr id="6713" name="Rectangle 863"/>
              <p:cNvSpPr>
                <a:spLocks noChangeArrowheads="1"/>
              </p:cNvSpPr>
              <p:nvPr/>
            </p:nvSpPr>
            <p:spPr bwMode="auto">
              <a:xfrm>
                <a:off x="4715" y="3151"/>
                <a:ext cx="205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it-IT" sz="1400" b="1">
                    <a:solidFill>
                      <a:srgbClr val="FFFFFF"/>
                    </a:solidFill>
                    <a:latin typeface="Symbol" pitchFamily="18" charset="2"/>
                  </a:rPr>
                  <a:t>b</a:t>
                </a:r>
                <a:r>
                  <a:rPr lang="it-IT" sz="1800" b="1" baseline="-25000">
                    <a:solidFill>
                      <a:srgbClr val="FFFFFF"/>
                    </a:solidFill>
                    <a:latin typeface="Arial" charset="0"/>
                  </a:rPr>
                  <a:t>i</a:t>
                </a:r>
              </a:p>
            </p:txBody>
          </p:sp>
        </p:grpSp>
        <p:sp>
          <p:nvSpPr>
            <p:cNvPr id="6709" name="Freeform 866"/>
            <p:cNvSpPr>
              <a:spLocks/>
            </p:cNvSpPr>
            <p:nvPr/>
          </p:nvSpPr>
          <p:spPr bwMode="auto">
            <a:xfrm>
              <a:off x="4804" y="2655"/>
              <a:ext cx="41" cy="395"/>
            </a:xfrm>
            <a:custGeom>
              <a:avLst/>
              <a:gdLst>
                <a:gd name="T0" fmla="*/ 11 w 62"/>
                <a:gd name="T1" fmla="*/ 0 h 489"/>
                <a:gd name="T2" fmla="*/ 6 w 62"/>
                <a:gd name="T3" fmla="*/ 46 h 489"/>
                <a:gd name="T4" fmla="*/ 8 w 62"/>
                <a:gd name="T5" fmla="*/ 70 h 489"/>
                <a:gd name="T6" fmla="*/ 17 w 62"/>
                <a:gd name="T7" fmla="*/ 88 h 489"/>
                <a:gd name="T8" fmla="*/ 0 w 62"/>
                <a:gd name="T9" fmla="*/ 124 h 489"/>
                <a:gd name="T10" fmla="*/ 10 w 62"/>
                <a:gd name="T11" fmla="*/ 148 h 489"/>
                <a:gd name="T12" fmla="*/ 8 w 62"/>
                <a:gd name="T13" fmla="*/ 187 h 489"/>
                <a:gd name="T14" fmla="*/ 11 w 62"/>
                <a:gd name="T15" fmla="*/ 258 h 48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2"/>
                <a:gd name="T25" fmla="*/ 0 h 489"/>
                <a:gd name="T26" fmla="*/ 62 w 62"/>
                <a:gd name="T27" fmla="*/ 489 h 48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2" h="489">
                  <a:moveTo>
                    <a:pt x="40" y="0"/>
                  </a:moveTo>
                  <a:cubicBezTo>
                    <a:pt x="45" y="43"/>
                    <a:pt x="62" y="72"/>
                    <a:pt x="20" y="87"/>
                  </a:cubicBezTo>
                  <a:cubicBezTo>
                    <a:pt x="22" y="103"/>
                    <a:pt x="20" y="120"/>
                    <a:pt x="27" y="134"/>
                  </a:cubicBezTo>
                  <a:cubicBezTo>
                    <a:pt x="34" y="148"/>
                    <a:pt x="61" y="167"/>
                    <a:pt x="61" y="167"/>
                  </a:cubicBezTo>
                  <a:cubicBezTo>
                    <a:pt x="27" y="178"/>
                    <a:pt x="12" y="201"/>
                    <a:pt x="0" y="234"/>
                  </a:cubicBezTo>
                  <a:cubicBezTo>
                    <a:pt x="8" y="256"/>
                    <a:pt x="17" y="265"/>
                    <a:pt x="34" y="281"/>
                  </a:cubicBezTo>
                  <a:cubicBezTo>
                    <a:pt x="42" y="308"/>
                    <a:pt x="36" y="329"/>
                    <a:pt x="27" y="355"/>
                  </a:cubicBezTo>
                  <a:cubicBezTo>
                    <a:pt x="38" y="409"/>
                    <a:pt x="40" y="425"/>
                    <a:pt x="40" y="489"/>
                  </a:cubicBezTo>
                </a:path>
              </a:pathLst>
            </a:custGeom>
            <a:noFill/>
            <a:ln w="28575" cap="flat" cmpd="sng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14" name="Group 879"/>
          <p:cNvGrpSpPr>
            <a:grpSpLocks/>
          </p:cNvGrpSpPr>
          <p:nvPr/>
        </p:nvGrpSpPr>
        <p:grpSpPr bwMode="auto">
          <a:xfrm>
            <a:off x="6521450" y="4532313"/>
            <a:ext cx="930275" cy="1192212"/>
            <a:chOff x="4195" y="2688"/>
            <a:chExt cx="586" cy="751"/>
          </a:xfrm>
        </p:grpSpPr>
        <p:grpSp>
          <p:nvGrpSpPr>
            <p:cNvPr id="6697" name="Group 868"/>
            <p:cNvGrpSpPr>
              <a:grpSpLocks/>
            </p:cNvGrpSpPr>
            <p:nvPr/>
          </p:nvGrpSpPr>
          <p:grpSpPr bwMode="auto">
            <a:xfrm>
              <a:off x="4195" y="2690"/>
              <a:ext cx="275" cy="749"/>
              <a:chOff x="4715" y="2655"/>
              <a:chExt cx="275" cy="749"/>
            </a:xfrm>
          </p:grpSpPr>
          <p:grpSp>
            <p:nvGrpSpPr>
              <p:cNvPr id="6702" name="Group 869"/>
              <p:cNvGrpSpPr>
                <a:grpSpLocks/>
              </p:cNvGrpSpPr>
              <p:nvPr/>
            </p:nvGrpSpPr>
            <p:grpSpPr bwMode="auto">
              <a:xfrm>
                <a:off x="4715" y="2968"/>
                <a:ext cx="275" cy="436"/>
                <a:chOff x="4715" y="2968"/>
                <a:chExt cx="275" cy="436"/>
              </a:xfrm>
            </p:grpSpPr>
            <p:sp>
              <p:nvSpPr>
                <p:cNvPr id="6704" name="Freeform 870"/>
                <p:cNvSpPr>
                  <a:spLocks/>
                </p:cNvSpPr>
                <p:nvPr/>
              </p:nvSpPr>
              <p:spPr bwMode="auto">
                <a:xfrm>
                  <a:off x="4730" y="3098"/>
                  <a:ext cx="207" cy="306"/>
                </a:xfrm>
                <a:custGeom>
                  <a:avLst/>
                  <a:gdLst>
                    <a:gd name="T0" fmla="*/ 129 w 207"/>
                    <a:gd name="T1" fmla="*/ 0 h 306"/>
                    <a:gd name="T2" fmla="*/ 54 w 207"/>
                    <a:gd name="T3" fmla="*/ 88 h 306"/>
                    <a:gd name="T4" fmla="*/ 27 w 207"/>
                    <a:gd name="T5" fmla="*/ 128 h 306"/>
                    <a:gd name="T6" fmla="*/ 54 w 207"/>
                    <a:gd name="T7" fmla="*/ 277 h 306"/>
                    <a:gd name="T8" fmla="*/ 190 w 207"/>
                    <a:gd name="T9" fmla="*/ 271 h 306"/>
                    <a:gd name="T10" fmla="*/ 190 w 207"/>
                    <a:gd name="T11" fmla="*/ 128 h 306"/>
                    <a:gd name="T12" fmla="*/ 176 w 207"/>
                    <a:gd name="T13" fmla="*/ 88 h 306"/>
                    <a:gd name="T14" fmla="*/ 169 w 207"/>
                    <a:gd name="T15" fmla="*/ 67 h 306"/>
                    <a:gd name="T16" fmla="*/ 129 w 207"/>
                    <a:gd name="T17" fmla="*/ 0 h 30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07"/>
                    <a:gd name="T28" fmla="*/ 0 h 306"/>
                    <a:gd name="T29" fmla="*/ 207 w 207"/>
                    <a:gd name="T30" fmla="*/ 306 h 30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07" h="306">
                      <a:moveTo>
                        <a:pt x="129" y="0"/>
                      </a:moveTo>
                      <a:cubicBezTo>
                        <a:pt x="79" y="31"/>
                        <a:pt x="88" y="38"/>
                        <a:pt x="54" y="88"/>
                      </a:cubicBezTo>
                      <a:cubicBezTo>
                        <a:pt x="45" y="101"/>
                        <a:pt x="27" y="128"/>
                        <a:pt x="27" y="128"/>
                      </a:cubicBezTo>
                      <a:cubicBezTo>
                        <a:pt x="20" y="173"/>
                        <a:pt x="0" y="261"/>
                        <a:pt x="54" y="277"/>
                      </a:cubicBezTo>
                      <a:cubicBezTo>
                        <a:pt x="96" y="306"/>
                        <a:pt x="148" y="297"/>
                        <a:pt x="190" y="271"/>
                      </a:cubicBezTo>
                      <a:cubicBezTo>
                        <a:pt x="204" y="222"/>
                        <a:pt x="207" y="179"/>
                        <a:pt x="190" y="128"/>
                      </a:cubicBezTo>
                      <a:cubicBezTo>
                        <a:pt x="186" y="115"/>
                        <a:pt x="181" y="101"/>
                        <a:pt x="176" y="88"/>
                      </a:cubicBezTo>
                      <a:cubicBezTo>
                        <a:pt x="174" y="81"/>
                        <a:pt x="169" y="67"/>
                        <a:pt x="169" y="67"/>
                      </a:cubicBezTo>
                      <a:cubicBezTo>
                        <a:pt x="164" y="31"/>
                        <a:pt x="169" y="0"/>
                        <a:pt x="129" y="0"/>
                      </a:cubicBezTo>
                      <a:close/>
                    </a:path>
                  </a:pathLst>
                </a:custGeom>
                <a:solidFill>
                  <a:srgbClr val="0066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6705" name="Oval 871"/>
                <p:cNvSpPr>
                  <a:spLocks noChangeArrowheads="1"/>
                </p:cNvSpPr>
                <p:nvPr/>
              </p:nvSpPr>
              <p:spPr bwMode="auto">
                <a:xfrm>
                  <a:off x="4818" y="2975"/>
                  <a:ext cx="170" cy="183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6706" name="Rectangle 872"/>
                <p:cNvSpPr>
                  <a:spLocks noChangeArrowheads="1"/>
                </p:cNvSpPr>
                <p:nvPr/>
              </p:nvSpPr>
              <p:spPr bwMode="auto">
                <a:xfrm>
                  <a:off x="4828" y="2968"/>
                  <a:ext cx="162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it-IT" sz="1400" b="1">
                      <a:solidFill>
                        <a:srgbClr val="FFFFFF"/>
                      </a:solidFill>
                      <a:latin typeface="Symbol" pitchFamily="18" charset="2"/>
                    </a:rPr>
                    <a:t>g</a:t>
                  </a:r>
                </a:p>
              </p:txBody>
            </p:sp>
            <p:sp>
              <p:nvSpPr>
                <p:cNvPr id="6707" name="Rectangle 873"/>
                <p:cNvSpPr>
                  <a:spLocks noChangeArrowheads="1"/>
                </p:cNvSpPr>
                <p:nvPr/>
              </p:nvSpPr>
              <p:spPr bwMode="auto">
                <a:xfrm>
                  <a:off x="4715" y="3151"/>
                  <a:ext cx="205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it-IT" sz="1400" b="1">
                      <a:solidFill>
                        <a:srgbClr val="FFFFFF"/>
                      </a:solidFill>
                      <a:latin typeface="Symbol" pitchFamily="18" charset="2"/>
                    </a:rPr>
                    <a:t>b</a:t>
                  </a:r>
                  <a:r>
                    <a:rPr lang="it-IT" sz="1800" b="1" baseline="-25000">
                      <a:solidFill>
                        <a:srgbClr val="FFFFFF"/>
                      </a:solidFill>
                      <a:latin typeface="Arial" charset="0"/>
                    </a:rPr>
                    <a:t>i</a:t>
                  </a:r>
                </a:p>
              </p:txBody>
            </p:sp>
          </p:grpSp>
          <p:sp>
            <p:nvSpPr>
              <p:cNvPr id="6703" name="Freeform 874"/>
              <p:cNvSpPr>
                <a:spLocks/>
              </p:cNvSpPr>
              <p:nvPr/>
            </p:nvSpPr>
            <p:spPr bwMode="auto">
              <a:xfrm>
                <a:off x="4804" y="2655"/>
                <a:ext cx="41" cy="395"/>
              </a:xfrm>
              <a:custGeom>
                <a:avLst/>
                <a:gdLst>
                  <a:gd name="T0" fmla="*/ 11 w 62"/>
                  <a:gd name="T1" fmla="*/ 0 h 489"/>
                  <a:gd name="T2" fmla="*/ 6 w 62"/>
                  <a:gd name="T3" fmla="*/ 46 h 489"/>
                  <a:gd name="T4" fmla="*/ 8 w 62"/>
                  <a:gd name="T5" fmla="*/ 70 h 489"/>
                  <a:gd name="T6" fmla="*/ 17 w 62"/>
                  <a:gd name="T7" fmla="*/ 88 h 489"/>
                  <a:gd name="T8" fmla="*/ 0 w 62"/>
                  <a:gd name="T9" fmla="*/ 124 h 489"/>
                  <a:gd name="T10" fmla="*/ 10 w 62"/>
                  <a:gd name="T11" fmla="*/ 148 h 489"/>
                  <a:gd name="T12" fmla="*/ 8 w 62"/>
                  <a:gd name="T13" fmla="*/ 187 h 489"/>
                  <a:gd name="T14" fmla="*/ 11 w 62"/>
                  <a:gd name="T15" fmla="*/ 258 h 48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2"/>
                  <a:gd name="T25" fmla="*/ 0 h 489"/>
                  <a:gd name="T26" fmla="*/ 62 w 62"/>
                  <a:gd name="T27" fmla="*/ 489 h 48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2" h="489">
                    <a:moveTo>
                      <a:pt x="40" y="0"/>
                    </a:moveTo>
                    <a:cubicBezTo>
                      <a:pt x="45" y="43"/>
                      <a:pt x="62" y="72"/>
                      <a:pt x="20" y="87"/>
                    </a:cubicBezTo>
                    <a:cubicBezTo>
                      <a:pt x="22" y="103"/>
                      <a:pt x="20" y="120"/>
                      <a:pt x="27" y="134"/>
                    </a:cubicBezTo>
                    <a:cubicBezTo>
                      <a:pt x="34" y="148"/>
                      <a:pt x="61" y="167"/>
                      <a:pt x="61" y="167"/>
                    </a:cubicBezTo>
                    <a:cubicBezTo>
                      <a:pt x="27" y="178"/>
                      <a:pt x="12" y="201"/>
                      <a:pt x="0" y="234"/>
                    </a:cubicBezTo>
                    <a:cubicBezTo>
                      <a:pt x="8" y="256"/>
                      <a:pt x="17" y="265"/>
                      <a:pt x="34" y="281"/>
                    </a:cubicBezTo>
                    <a:cubicBezTo>
                      <a:pt x="42" y="308"/>
                      <a:pt x="36" y="329"/>
                      <a:pt x="27" y="355"/>
                    </a:cubicBezTo>
                    <a:cubicBezTo>
                      <a:pt x="38" y="409"/>
                      <a:pt x="40" y="425"/>
                      <a:pt x="40" y="489"/>
                    </a:cubicBezTo>
                  </a:path>
                </a:pathLst>
              </a:custGeom>
              <a:noFill/>
              <a:ln w="28575" cap="flat" cmpd="sng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  <p:grpSp>
          <p:nvGrpSpPr>
            <p:cNvPr id="6698" name="Group 875"/>
            <p:cNvGrpSpPr>
              <a:grpSpLocks/>
            </p:cNvGrpSpPr>
            <p:nvPr/>
          </p:nvGrpSpPr>
          <p:grpSpPr bwMode="auto">
            <a:xfrm>
              <a:off x="4361" y="2688"/>
              <a:ext cx="420" cy="734"/>
              <a:chOff x="2035" y="2785"/>
              <a:chExt cx="420" cy="734"/>
            </a:xfrm>
          </p:grpSpPr>
          <p:sp>
            <p:nvSpPr>
              <p:cNvPr id="6699" name="Freeform 876"/>
              <p:cNvSpPr>
                <a:spLocks/>
              </p:cNvSpPr>
              <p:nvPr/>
            </p:nvSpPr>
            <p:spPr bwMode="auto">
              <a:xfrm>
                <a:off x="2035" y="3188"/>
                <a:ext cx="420" cy="331"/>
              </a:xfrm>
              <a:custGeom>
                <a:avLst/>
                <a:gdLst>
                  <a:gd name="T0" fmla="*/ 149 w 282"/>
                  <a:gd name="T1" fmla="*/ 779 h 206"/>
                  <a:gd name="T2" fmla="*/ 80 w 282"/>
                  <a:gd name="T3" fmla="*/ 710 h 206"/>
                  <a:gd name="T4" fmla="*/ 49 w 282"/>
                  <a:gd name="T5" fmla="*/ 643 h 206"/>
                  <a:gd name="T6" fmla="*/ 0 w 282"/>
                  <a:gd name="T7" fmla="*/ 554 h 206"/>
                  <a:gd name="T8" fmla="*/ 0 w 282"/>
                  <a:gd name="T9" fmla="*/ 469 h 206"/>
                  <a:gd name="T10" fmla="*/ 0 w 282"/>
                  <a:gd name="T11" fmla="*/ 382 h 206"/>
                  <a:gd name="T12" fmla="*/ 0 w 282"/>
                  <a:gd name="T13" fmla="*/ 294 h 206"/>
                  <a:gd name="T14" fmla="*/ 13 w 282"/>
                  <a:gd name="T15" fmla="*/ 207 h 206"/>
                  <a:gd name="T16" fmla="*/ 63 w 282"/>
                  <a:gd name="T17" fmla="*/ 137 h 206"/>
                  <a:gd name="T18" fmla="*/ 113 w 282"/>
                  <a:gd name="T19" fmla="*/ 88 h 206"/>
                  <a:gd name="T20" fmla="*/ 182 w 282"/>
                  <a:gd name="T21" fmla="*/ 50 h 206"/>
                  <a:gd name="T22" fmla="*/ 264 w 282"/>
                  <a:gd name="T23" fmla="*/ 16 h 206"/>
                  <a:gd name="T24" fmla="*/ 331 w 282"/>
                  <a:gd name="T25" fmla="*/ 16 h 206"/>
                  <a:gd name="T26" fmla="*/ 398 w 282"/>
                  <a:gd name="T27" fmla="*/ 0 h 206"/>
                  <a:gd name="T28" fmla="*/ 494 w 282"/>
                  <a:gd name="T29" fmla="*/ 0 h 206"/>
                  <a:gd name="T30" fmla="*/ 581 w 282"/>
                  <a:gd name="T31" fmla="*/ 0 h 206"/>
                  <a:gd name="T32" fmla="*/ 663 w 282"/>
                  <a:gd name="T33" fmla="*/ 16 h 206"/>
                  <a:gd name="T34" fmla="*/ 730 w 282"/>
                  <a:gd name="T35" fmla="*/ 69 h 206"/>
                  <a:gd name="T36" fmla="*/ 797 w 282"/>
                  <a:gd name="T37" fmla="*/ 103 h 206"/>
                  <a:gd name="T38" fmla="*/ 865 w 282"/>
                  <a:gd name="T39" fmla="*/ 170 h 206"/>
                  <a:gd name="T40" fmla="*/ 898 w 282"/>
                  <a:gd name="T41" fmla="*/ 246 h 206"/>
                  <a:gd name="T42" fmla="*/ 932 w 282"/>
                  <a:gd name="T43" fmla="*/ 328 h 206"/>
                  <a:gd name="T44" fmla="*/ 932 w 282"/>
                  <a:gd name="T45" fmla="*/ 416 h 206"/>
                  <a:gd name="T46" fmla="*/ 932 w 282"/>
                  <a:gd name="T47" fmla="*/ 485 h 206"/>
                  <a:gd name="T48" fmla="*/ 916 w 282"/>
                  <a:gd name="T49" fmla="*/ 574 h 206"/>
                  <a:gd name="T50" fmla="*/ 883 w 282"/>
                  <a:gd name="T51" fmla="*/ 659 h 206"/>
                  <a:gd name="T52" fmla="*/ 865 w 282"/>
                  <a:gd name="T53" fmla="*/ 746 h 206"/>
                  <a:gd name="T54" fmla="*/ 797 w 282"/>
                  <a:gd name="T55" fmla="*/ 800 h 206"/>
                  <a:gd name="T56" fmla="*/ 730 w 282"/>
                  <a:gd name="T57" fmla="*/ 855 h 206"/>
                  <a:gd name="T58" fmla="*/ 663 w 282"/>
                  <a:gd name="T59" fmla="*/ 855 h 206"/>
                  <a:gd name="T60" fmla="*/ 649 w 282"/>
                  <a:gd name="T61" fmla="*/ 787 h 206"/>
                  <a:gd name="T62" fmla="*/ 630 w 282"/>
                  <a:gd name="T63" fmla="*/ 723 h 206"/>
                  <a:gd name="T64" fmla="*/ 681 w 282"/>
                  <a:gd name="T65" fmla="*/ 630 h 206"/>
                  <a:gd name="T66" fmla="*/ 736 w 282"/>
                  <a:gd name="T67" fmla="*/ 519 h 206"/>
                  <a:gd name="T68" fmla="*/ 694 w 282"/>
                  <a:gd name="T69" fmla="*/ 357 h 206"/>
                  <a:gd name="T70" fmla="*/ 615 w 282"/>
                  <a:gd name="T71" fmla="*/ 328 h 206"/>
                  <a:gd name="T72" fmla="*/ 581 w 282"/>
                  <a:gd name="T73" fmla="*/ 328 h 206"/>
                  <a:gd name="T74" fmla="*/ 512 w 282"/>
                  <a:gd name="T75" fmla="*/ 328 h 206"/>
                  <a:gd name="T76" fmla="*/ 450 w 282"/>
                  <a:gd name="T77" fmla="*/ 328 h 206"/>
                  <a:gd name="T78" fmla="*/ 363 w 282"/>
                  <a:gd name="T79" fmla="*/ 328 h 206"/>
                  <a:gd name="T80" fmla="*/ 298 w 282"/>
                  <a:gd name="T81" fmla="*/ 365 h 206"/>
                  <a:gd name="T82" fmla="*/ 237 w 282"/>
                  <a:gd name="T83" fmla="*/ 357 h 206"/>
                  <a:gd name="T84" fmla="*/ 228 w 282"/>
                  <a:gd name="T85" fmla="*/ 443 h 206"/>
                  <a:gd name="T86" fmla="*/ 228 w 282"/>
                  <a:gd name="T87" fmla="*/ 535 h 206"/>
                  <a:gd name="T88" fmla="*/ 258 w 282"/>
                  <a:gd name="T89" fmla="*/ 622 h 206"/>
                  <a:gd name="T90" fmla="*/ 313 w 282"/>
                  <a:gd name="T91" fmla="*/ 710 h 206"/>
                  <a:gd name="T92" fmla="*/ 313 w 282"/>
                  <a:gd name="T93" fmla="*/ 779 h 206"/>
                  <a:gd name="T94" fmla="*/ 281 w 282"/>
                  <a:gd name="T95" fmla="*/ 855 h 206"/>
                  <a:gd name="T96" fmla="*/ 198 w 282"/>
                  <a:gd name="T97" fmla="*/ 855 h 206"/>
                  <a:gd name="T98" fmla="*/ 149 w 282"/>
                  <a:gd name="T99" fmla="*/ 818 h 206"/>
                  <a:gd name="T100" fmla="*/ 182 w 282"/>
                  <a:gd name="T101" fmla="*/ 779 h 20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282"/>
                  <a:gd name="T154" fmla="*/ 0 h 206"/>
                  <a:gd name="T155" fmla="*/ 282 w 282"/>
                  <a:gd name="T156" fmla="*/ 206 h 20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282" h="206">
                    <a:moveTo>
                      <a:pt x="55" y="188"/>
                    </a:moveTo>
                    <a:lnTo>
                      <a:pt x="45" y="188"/>
                    </a:lnTo>
                    <a:lnTo>
                      <a:pt x="34" y="180"/>
                    </a:lnTo>
                    <a:lnTo>
                      <a:pt x="24" y="171"/>
                    </a:lnTo>
                    <a:lnTo>
                      <a:pt x="19" y="163"/>
                    </a:lnTo>
                    <a:lnTo>
                      <a:pt x="15" y="155"/>
                    </a:lnTo>
                    <a:lnTo>
                      <a:pt x="4" y="142"/>
                    </a:lnTo>
                    <a:lnTo>
                      <a:pt x="0" y="134"/>
                    </a:lnTo>
                    <a:lnTo>
                      <a:pt x="0" y="121"/>
                    </a:lnTo>
                    <a:lnTo>
                      <a:pt x="0" y="113"/>
                    </a:lnTo>
                    <a:lnTo>
                      <a:pt x="0" y="105"/>
                    </a:lnTo>
                    <a:lnTo>
                      <a:pt x="0" y="92"/>
                    </a:lnTo>
                    <a:lnTo>
                      <a:pt x="0" y="79"/>
                    </a:lnTo>
                    <a:lnTo>
                      <a:pt x="0" y="71"/>
                    </a:lnTo>
                    <a:lnTo>
                      <a:pt x="0" y="59"/>
                    </a:lnTo>
                    <a:lnTo>
                      <a:pt x="4" y="50"/>
                    </a:lnTo>
                    <a:lnTo>
                      <a:pt x="9" y="41"/>
                    </a:lnTo>
                    <a:lnTo>
                      <a:pt x="19" y="33"/>
                    </a:lnTo>
                    <a:lnTo>
                      <a:pt x="19" y="25"/>
                    </a:lnTo>
                    <a:lnTo>
                      <a:pt x="34" y="21"/>
                    </a:lnTo>
                    <a:lnTo>
                      <a:pt x="45" y="17"/>
                    </a:lnTo>
                    <a:lnTo>
                      <a:pt x="55" y="12"/>
                    </a:lnTo>
                    <a:lnTo>
                      <a:pt x="66" y="8"/>
                    </a:lnTo>
                    <a:lnTo>
                      <a:pt x="80" y="4"/>
                    </a:lnTo>
                    <a:lnTo>
                      <a:pt x="90" y="4"/>
                    </a:lnTo>
                    <a:lnTo>
                      <a:pt x="100" y="4"/>
                    </a:lnTo>
                    <a:lnTo>
                      <a:pt x="110" y="4"/>
                    </a:lnTo>
                    <a:lnTo>
                      <a:pt x="120" y="0"/>
                    </a:lnTo>
                    <a:lnTo>
                      <a:pt x="136" y="0"/>
                    </a:lnTo>
                    <a:lnTo>
                      <a:pt x="150" y="0"/>
                    </a:lnTo>
                    <a:lnTo>
                      <a:pt x="161" y="0"/>
                    </a:lnTo>
                    <a:lnTo>
                      <a:pt x="176" y="0"/>
                    </a:lnTo>
                    <a:lnTo>
                      <a:pt x="191" y="4"/>
                    </a:lnTo>
                    <a:lnTo>
                      <a:pt x="201" y="4"/>
                    </a:lnTo>
                    <a:lnTo>
                      <a:pt x="210" y="8"/>
                    </a:lnTo>
                    <a:lnTo>
                      <a:pt x="221" y="17"/>
                    </a:lnTo>
                    <a:lnTo>
                      <a:pt x="231" y="21"/>
                    </a:lnTo>
                    <a:lnTo>
                      <a:pt x="241" y="25"/>
                    </a:lnTo>
                    <a:lnTo>
                      <a:pt x="252" y="37"/>
                    </a:lnTo>
                    <a:lnTo>
                      <a:pt x="262" y="41"/>
                    </a:lnTo>
                    <a:lnTo>
                      <a:pt x="262" y="50"/>
                    </a:lnTo>
                    <a:lnTo>
                      <a:pt x="272" y="59"/>
                    </a:lnTo>
                    <a:lnTo>
                      <a:pt x="277" y="67"/>
                    </a:lnTo>
                    <a:lnTo>
                      <a:pt x="282" y="79"/>
                    </a:lnTo>
                    <a:lnTo>
                      <a:pt x="282" y="88"/>
                    </a:lnTo>
                    <a:lnTo>
                      <a:pt x="282" y="100"/>
                    </a:lnTo>
                    <a:lnTo>
                      <a:pt x="282" y="109"/>
                    </a:lnTo>
                    <a:lnTo>
                      <a:pt x="282" y="117"/>
                    </a:lnTo>
                    <a:lnTo>
                      <a:pt x="282" y="129"/>
                    </a:lnTo>
                    <a:lnTo>
                      <a:pt x="277" y="138"/>
                    </a:lnTo>
                    <a:lnTo>
                      <a:pt x="272" y="151"/>
                    </a:lnTo>
                    <a:lnTo>
                      <a:pt x="267" y="159"/>
                    </a:lnTo>
                    <a:lnTo>
                      <a:pt x="262" y="171"/>
                    </a:lnTo>
                    <a:lnTo>
                      <a:pt x="262" y="180"/>
                    </a:lnTo>
                    <a:lnTo>
                      <a:pt x="252" y="188"/>
                    </a:lnTo>
                    <a:lnTo>
                      <a:pt x="241" y="193"/>
                    </a:lnTo>
                    <a:lnTo>
                      <a:pt x="231" y="197"/>
                    </a:lnTo>
                    <a:lnTo>
                      <a:pt x="221" y="206"/>
                    </a:lnTo>
                    <a:lnTo>
                      <a:pt x="210" y="206"/>
                    </a:lnTo>
                    <a:lnTo>
                      <a:pt x="201" y="206"/>
                    </a:lnTo>
                    <a:lnTo>
                      <a:pt x="200" y="200"/>
                    </a:lnTo>
                    <a:lnTo>
                      <a:pt x="197" y="190"/>
                    </a:lnTo>
                    <a:lnTo>
                      <a:pt x="195" y="183"/>
                    </a:lnTo>
                    <a:lnTo>
                      <a:pt x="191" y="174"/>
                    </a:lnTo>
                    <a:lnTo>
                      <a:pt x="189" y="162"/>
                    </a:lnTo>
                    <a:lnTo>
                      <a:pt x="206" y="152"/>
                    </a:lnTo>
                    <a:lnTo>
                      <a:pt x="214" y="133"/>
                    </a:lnTo>
                    <a:lnTo>
                      <a:pt x="223" y="125"/>
                    </a:lnTo>
                    <a:lnTo>
                      <a:pt x="216" y="102"/>
                    </a:lnTo>
                    <a:lnTo>
                      <a:pt x="210" y="86"/>
                    </a:lnTo>
                    <a:lnTo>
                      <a:pt x="195" y="81"/>
                    </a:lnTo>
                    <a:lnTo>
                      <a:pt x="186" y="79"/>
                    </a:lnTo>
                    <a:lnTo>
                      <a:pt x="182" y="79"/>
                    </a:lnTo>
                    <a:lnTo>
                      <a:pt x="176" y="79"/>
                    </a:lnTo>
                    <a:lnTo>
                      <a:pt x="166" y="75"/>
                    </a:lnTo>
                    <a:lnTo>
                      <a:pt x="155" y="79"/>
                    </a:lnTo>
                    <a:lnTo>
                      <a:pt x="145" y="79"/>
                    </a:lnTo>
                    <a:lnTo>
                      <a:pt x="136" y="79"/>
                    </a:lnTo>
                    <a:lnTo>
                      <a:pt x="126" y="79"/>
                    </a:lnTo>
                    <a:lnTo>
                      <a:pt x="110" y="79"/>
                    </a:lnTo>
                    <a:lnTo>
                      <a:pt x="100" y="79"/>
                    </a:lnTo>
                    <a:lnTo>
                      <a:pt x="90" y="88"/>
                    </a:lnTo>
                    <a:lnTo>
                      <a:pt x="80" y="88"/>
                    </a:lnTo>
                    <a:lnTo>
                      <a:pt x="72" y="86"/>
                    </a:lnTo>
                    <a:lnTo>
                      <a:pt x="71" y="96"/>
                    </a:lnTo>
                    <a:lnTo>
                      <a:pt x="69" y="107"/>
                    </a:lnTo>
                    <a:lnTo>
                      <a:pt x="69" y="117"/>
                    </a:lnTo>
                    <a:lnTo>
                      <a:pt x="69" y="129"/>
                    </a:lnTo>
                    <a:lnTo>
                      <a:pt x="73" y="141"/>
                    </a:lnTo>
                    <a:lnTo>
                      <a:pt x="78" y="150"/>
                    </a:lnTo>
                    <a:lnTo>
                      <a:pt x="84" y="164"/>
                    </a:lnTo>
                    <a:lnTo>
                      <a:pt x="95" y="171"/>
                    </a:lnTo>
                    <a:lnTo>
                      <a:pt x="95" y="180"/>
                    </a:lnTo>
                    <a:lnTo>
                      <a:pt x="95" y="188"/>
                    </a:lnTo>
                    <a:lnTo>
                      <a:pt x="90" y="197"/>
                    </a:lnTo>
                    <a:lnTo>
                      <a:pt x="85" y="206"/>
                    </a:lnTo>
                    <a:lnTo>
                      <a:pt x="69" y="206"/>
                    </a:lnTo>
                    <a:lnTo>
                      <a:pt x="60" y="206"/>
                    </a:lnTo>
                    <a:lnTo>
                      <a:pt x="50" y="206"/>
                    </a:lnTo>
                    <a:lnTo>
                      <a:pt x="45" y="197"/>
                    </a:lnTo>
                    <a:lnTo>
                      <a:pt x="40" y="188"/>
                    </a:lnTo>
                    <a:lnTo>
                      <a:pt x="55" y="188"/>
                    </a:lnTo>
                    <a:close/>
                  </a:path>
                </a:pathLst>
              </a:custGeom>
              <a:solidFill>
                <a:srgbClr val="008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6700" name="Rectangle 877"/>
              <p:cNvSpPr>
                <a:spLocks noChangeArrowheads="1"/>
              </p:cNvSpPr>
              <p:nvPr/>
            </p:nvSpPr>
            <p:spPr bwMode="auto">
              <a:xfrm>
                <a:off x="2194" y="3183"/>
                <a:ext cx="133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it-IT" sz="1400" b="1">
                    <a:solidFill>
                      <a:srgbClr val="FFFFFF"/>
                    </a:solidFill>
                    <a:latin typeface="Symbol" pitchFamily="18" charset="2"/>
                  </a:rPr>
                  <a:t>a</a:t>
                </a:r>
                <a:r>
                  <a:rPr lang="it-IT" sz="1400" b="1">
                    <a:solidFill>
                      <a:srgbClr val="FFFFFF"/>
                    </a:solidFill>
                    <a:latin typeface="Arial" charset="0"/>
                  </a:rPr>
                  <a:t>s</a:t>
                </a:r>
              </a:p>
            </p:txBody>
          </p:sp>
          <p:sp>
            <p:nvSpPr>
              <p:cNvPr id="6701" name="Freeform 878"/>
              <p:cNvSpPr>
                <a:spLocks/>
              </p:cNvSpPr>
              <p:nvPr/>
            </p:nvSpPr>
            <p:spPr bwMode="auto">
              <a:xfrm>
                <a:off x="2366" y="2785"/>
                <a:ext cx="27" cy="472"/>
              </a:xfrm>
              <a:custGeom>
                <a:avLst/>
                <a:gdLst>
                  <a:gd name="T0" fmla="*/ 135 w 9"/>
                  <a:gd name="T1" fmla="*/ 4266 h 157"/>
                  <a:gd name="T2" fmla="*/ 0 w 9"/>
                  <a:gd name="T3" fmla="*/ 3887 h 157"/>
                  <a:gd name="T4" fmla="*/ 135 w 9"/>
                  <a:gd name="T5" fmla="*/ 3478 h 157"/>
                  <a:gd name="T6" fmla="*/ 243 w 9"/>
                  <a:gd name="T7" fmla="*/ 3235 h 157"/>
                  <a:gd name="T8" fmla="*/ 135 w 9"/>
                  <a:gd name="T9" fmla="*/ 2964 h 157"/>
                  <a:gd name="T10" fmla="*/ 0 w 9"/>
                  <a:gd name="T11" fmla="*/ 2721 h 157"/>
                  <a:gd name="T12" fmla="*/ 135 w 9"/>
                  <a:gd name="T13" fmla="*/ 2450 h 157"/>
                  <a:gd name="T14" fmla="*/ 243 w 9"/>
                  <a:gd name="T15" fmla="*/ 2207 h 157"/>
                  <a:gd name="T16" fmla="*/ 243 w 9"/>
                  <a:gd name="T17" fmla="*/ 1789 h 157"/>
                  <a:gd name="T18" fmla="*/ 135 w 9"/>
                  <a:gd name="T19" fmla="*/ 1410 h 157"/>
                  <a:gd name="T20" fmla="*/ 135 w 9"/>
                  <a:gd name="T21" fmla="*/ 1139 h 157"/>
                  <a:gd name="T22" fmla="*/ 243 w 9"/>
                  <a:gd name="T23" fmla="*/ 896 h 157"/>
                  <a:gd name="T24" fmla="*/ 243 w 9"/>
                  <a:gd name="T25" fmla="*/ 622 h 157"/>
                  <a:gd name="T26" fmla="*/ 243 w 9"/>
                  <a:gd name="T27" fmla="*/ 379 h 157"/>
                  <a:gd name="T28" fmla="*/ 243 w 9"/>
                  <a:gd name="T29" fmla="*/ 108 h 157"/>
                  <a:gd name="T30" fmla="*/ 0 w 9"/>
                  <a:gd name="T31" fmla="*/ 108 h 157"/>
                  <a:gd name="T32" fmla="*/ 243 w 9"/>
                  <a:gd name="T33" fmla="*/ 0 h 15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9"/>
                  <a:gd name="T52" fmla="*/ 0 h 157"/>
                  <a:gd name="T53" fmla="*/ 9 w 9"/>
                  <a:gd name="T54" fmla="*/ 157 h 15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9" h="157">
                    <a:moveTo>
                      <a:pt x="5" y="157"/>
                    </a:moveTo>
                    <a:lnTo>
                      <a:pt x="0" y="143"/>
                    </a:lnTo>
                    <a:lnTo>
                      <a:pt x="5" y="128"/>
                    </a:lnTo>
                    <a:lnTo>
                      <a:pt x="9" y="119"/>
                    </a:lnTo>
                    <a:lnTo>
                      <a:pt x="5" y="109"/>
                    </a:lnTo>
                    <a:lnTo>
                      <a:pt x="0" y="100"/>
                    </a:lnTo>
                    <a:lnTo>
                      <a:pt x="5" y="90"/>
                    </a:lnTo>
                    <a:lnTo>
                      <a:pt x="9" y="81"/>
                    </a:lnTo>
                    <a:lnTo>
                      <a:pt x="9" y="66"/>
                    </a:lnTo>
                    <a:lnTo>
                      <a:pt x="5" y="52"/>
                    </a:lnTo>
                    <a:lnTo>
                      <a:pt x="5" y="42"/>
                    </a:lnTo>
                    <a:lnTo>
                      <a:pt x="9" y="33"/>
                    </a:lnTo>
                    <a:lnTo>
                      <a:pt x="9" y="23"/>
                    </a:lnTo>
                    <a:lnTo>
                      <a:pt x="9" y="14"/>
                    </a:lnTo>
                    <a:lnTo>
                      <a:pt x="9" y="4"/>
                    </a:lnTo>
                    <a:lnTo>
                      <a:pt x="0" y="4"/>
                    </a:lnTo>
                    <a:lnTo>
                      <a:pt x="9" y="0"/>
                    </a:lnTo>
                  </a:path>
                </a:pathLst>
              </a:custGeom>
              <a:noFill/>
              <a:ln w="28575" cmpd="sng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</p:grpSp>
      <p:grpSp>
        <p:nvGrpSpPr>
          <p:cNvPr id="6551" name="Group 882"/>
          <p:cNvGrpSpPr>
            <a:grpSpLocks/>
          </p:cNvGrpSpPr>
          <p:nvPr/>
        </p:nvGrpSpPr>
        <p:grpSpPr bwMode="auto">
          <a:xfrm>
            <a:off x="323850" y="1254125"/>
            <a:ext cx="3398838" cy="1998663"/>
            <a:chOff x="204" y="790"/>
            <a:chExt cx="2141" cy="1259"/>
          </a:xfrm>
        </p:grpSpPr>
        <p:sp>
          <p:nvSpPr>
            <p:cNvPr id="6580" name="Oval 51"/>
            <p:cNvSpPr>
              <a:spLocks noChangeArrowheads="1"/>
            </p:cNvSpPr>
            <p:nvPr/>
          </p:nvSpPr>
          <p:spPr bwMode="auto">
            <a:xfrm>
              <a:off x="1905" y="1351"/>
              <a:ext cx="57" cy="48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581" name="Freeform 52"/>
            <p:cNvSpPr>
              <a:spLocks/>
            </p:cNvSpPr>
            <p:nvPr/>
          </p:nvSpPr>
          <p:spPr bwMode="auto">
            <a:xfrm>
              <a:off x="1910" y="1397"/>
              <a:ext cx="11" cy="164"/>
            </a:xfrm>
            <a:custGeom>
              <a:avLst/>
              <a:gdLst>
                <a:gd name="T0" fmla="*/ 4 w 13"/>
                <a:gd name="T1" fmla="*/ 0 h 137"/>
                <a:gd name="T2" fmla="*/ 0 w 13"/>
                <a:gd name="T3" fmla="*/ 20 h 137"/>
                <a:gd name="T4" fmla="*/ 4 w 13"/>
                <a:gd name="T5" fmla="*/ 43 h 137"/>
                <a:gd name="T6" fmla="*/ 8 w 13"/>
                <a:gd name="T7" fmla="*/ 57 h 137"/>
                <a:gd name="T8" fmla="*/ 4 w 13"/>
                <a:gd name="T9" fmla="*/ 71 h 137"/>
                <a:gd name="T10" fmla="*/ 0 w 13"/>
                <a:gd name="T11" fmla="*/ 85 h 137"/>
                <a:gd name="T12" fmla="*/ 4 w 13"/>
                <a:gd name="T13" fmla="*/ 99 h 137"/>
                <a:gd name="T14" fmla="*/ 8 w 13"/>
                <a:gd name="T15" fmla="*/ 114 h 137"/>
                <a:gd name="T16" fmla="*/ 8 w 13"/>
                <a:gd name="T17" fmla="*/ 136 h 137"/>
                <a:gd name="T18" fmla="*/ 4 w 13"/>
                <a:gd name="T19" fmla="*/ 156 h 137"/>
                <a:gd name="T20" fmla="*/ 4 w 13"/>
                <a:gd name="T21" fmla="*/ 170 h 137"/>
                <a:gd name="T22" fmla="*/ 8 w 13"/>
                <a:gd name="T23" fmla="*/ 184 h 137"/>
                <a:gd name="T24" fmla="*/ 8 w 13"/>
                <a:gd name="T25" fmla="*/ 199 h 137"/>
                <a:gd name="T26" fmla="*/ 8 w 13"/>
                <a:gd name="T27" fmla="*/ 212 h 137"/>
                <a:gd name="T28" fmla="*/ 8 w 13"/>
                <a:gd name="T29" fmla="*/ 227 h 137"/>
                <a:gd name="T30" fmla="*/ 0 w 13"/>
                <a:gd name="T31" fmla="*/ 227 h 137"/>
                <a:gd name="T32" fmla="*/ 8 w 13"/>
                <a:gd name="T33" fmla="*/ 235 h 13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"/>
                <a:gd name="T52" fmla="*/ 0 h 137"/>
                <a:gd name="T53" fmla="*/ 13 w 13"/>
                <a:gd name="T54" fmla="*/ 137 h 13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" h="137">
                  <a:moveTo>
                    <a:pt x="7" y="0"/>
                  </a:moveTo>
                  <a:lnTo>
                    <a:pt x="0" y="12"/>
                  </a:lnTo>
                  <a:lnTo>
                    <a:pt x="7" y="25"/>
                  </a:lnTo>
                  <a:lnTo>
                    <a:pt x="13" y="33"/>
                  </a:lnTo>
                  <a:lnTo>
                    <a:pt x="7" y="41"/>
                  </a:lnTo>
                  <a:lnTo>
                    <a:pt x="0" y="49"/>
                  </a:lnTo>
                  <a:lnTo>
                    <a:pt x="7" y="58"/>
                  </a:lnTo>
                  <a:lnTo>
                    <a:pt x="13" y="66"/>
                  </a:lnTo>
                  <a:lnTo>
                    <a:pt x="13" y="79"/>
                  </a:lnTo>
                  <a:lnTo>
                    <a:pt x="7" y="91"/>
                  </a:lnTo>
                  <a:lnTo>
                    <a:pt x="7" y="99"/>
                  </a:lnTo>
                  <a:lnTo>
                    <a:pt x="13" y="108"/>
                  </a:lnTo>
                  <a:lnTo>
                    <a:pt x="13" y="116"/>
                  </a:lnTo>
                  <a:lnTo>
                    <a:pt x="13" y="124"/>
                  </a:lnTo>
                  <a:lnTo>
                    <a:pt x="13" y="133"/>
                  </a:lnTo>
                  <a:lnTo>
                    <a:pt x="0" y="133"/>
                  </a:lnTo>
                  <a:lnTo>
                    <a:pt x="13" y="137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582" name="Freeform 53"/>
            <p:cNvSpPr>
              <a:spLocks/>
            </p:cNvSpPr>
            <p:nvPr/>
          </p:nvSpPr>
          <p:spPr bwMode="auto">
            <a:xfrm>
              <a:off x="1947" y="1401"/>
              <a:ext cx="20" cy="175"/>
            </a:xfrm>
            <a:custGeom>
              <a:avLst/>
              <a:gdLst>
                <a:gd name="T0" fmla="*/ 0 w 25"/>
                <a:gd name="T1" fmla="*/ 0 h 145"/>
                <a:gd name="T2" fmla="*/ 0 w 25"/>
                <a:gd name="T3" fmla="*/ 36 h 145"/>
                <a:gd name="T4" fmla="*/ 0 w 25"/>
                <a:gd name="T5" fmla="*/ 51 h 145"/>
                <a:gd name="T6" fmla="*/ 6 w 25"/>
                <a:gd name="T7" fmla="*/ 58 h 145"/>
                <a:gd name="T8" fmla="*/ 10 w 25"/>
                <a:gd name="T9" fmla="*/ 71 h 145"/>
                <a:gd name="T10" fmla="*/ 6 w 25"/>
                <a:gd name="T11" fmla="*/ 94 h 145"/>
                <a:gd name="T12" fmla="*/ 6 w 25"/>
                <a:gd name="T13" fmla="*/ 110 h 145"/>
                <a:gd name="T14" fmla="*/ 10 w 25"/>
                <a:gd name="T15" fmla="*/ 122 h 145"/>
                <a:gd name="T16" fmla="*/ 10 w 25"/>
                <a:gd name="T17" fmla="*/ 139 h 145"/>
                <a:gd name="T18" fmla="*/ 10 w 25"/>
                <a:gd name="T19" fmla="*/ 153 h 145"/>
                <a:gd name="T20" fmla="*/ 10 w 25"/>
                <a:gd name="T21" fmla="*/ 168 h 145"/>
                <a:gd name="T22" fmla="*/ 10 w 25"/>
                <a:gd name="T23" fmla="*/ 189 h 145"/>
                <a:gd name="T24" fmla="*/ 13 w 25"/>
                <a:gd name="T25" fmla="*/ 204 h 145"/>
                <a:gd name="T26" fmla="*/ 13 w 25"/>
                <a:gd name="T27" fmla="*/ 220 h 145"/>
                <a:gd name="T28" fmla="*/ 10 w 25"/>
                <a:gd name="T29" fmla="*/ 234 h 145"/>
                <a:gd name="T30" fmla="*/ 10 w 25"/>
                <a:gd name="T31" fmla="*/ 247 h 145"/>
                <a:gd name="T32" fmla="*/ 10 w 25"/>
                <a:gd name="T33" fmla="*/ 255 h 14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145"/>
                <a:gd name="T53" fmla="*/ 25 w 25"/>
                <a:gd name="T54" fmla="*/ 145 h 14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145">
                  <a:moveTo>
                    <a:pt x="0" y="0"/>
                  </a:moveTo>
                  <a:lnTo>
                    <a:pt x="0" y="21"/>
                  </a:lnTo>
                  <a:lnTo>
                    <a:pt x="0" y="29"/>
                  </a:lnTo>
                  <a:lnTo>
                    <a:pt x="13" y="33"/>
                  </a:lnTo>
                  <a:lnTo>
                    <a:pt x="19" y="41"/>
                  </a:lnTo>
                  <a:lnTo>
                    <a:pt x="13" y="54"/>
                  </a:lnTo>
                  <a:lnTo>
                    <a:pt x="13" y="62"/>
                  </a:lnTo>
                  <a:lnTo>
                    <a:pt x="19" y="70"/>
                  </a:lnTo>
                  <a:lnTo>
                    <a:pt x="19" y="79"/>
                  </a:lnTo>
                  <a:lnTo>
                    <a:pt x="19" y="87"/>
                  </a:lnTo>
                  <a:lnTo>
                    <a:pt x="19" y="95"/>
                  </a:lnTo>
                  <a:lnTo>
                    <a:pt x="19" y="108"/>
                  </a:lnTo>
                  <a:lnTo>
                    <a:pt x="25" y="116"/>
                  </a:lnTo>
                  <a:lnTo>
                    <a:pt x="25" y="125"/>
                  </a:lnTo>
                  <a:lnTo>
                    <a:pt x="19" y="133"/>
                  </a:lnTo>
                  <a:lnTo>
                    <a:pt x="19" y="141"/>
                  </a:lnTo>
                  <a:lnTo>
                    <a:pt x="19" y="145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583" name="Oval 54"/>
            <p:cNvSpPr>
              <a:spLocks noChangeArrowheads="1"/>
            </p:cNvSpPr>
            <p:nvPr/>
          </p:nvSpPr>
          <p:spPr bwMode="auto">
            <a:xfrm>
              <a:off x="1838" y="1351"/>
              <a:ext cx="56" cy="48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584" name="Freeform 55"/>
            <p:cNvSpPr>
              <a:spLocks/>
            </p:cNvSpPr>
            <p:nvPr/>
          </p:nvSpPr>
          <p:spPr bwMode="auto">
            <a:xfrm>
              <a:off x="1843" y="1397"/>
              <a:ext cx="10" cy="164"/>
            </a:xfrm>
            <a:custGeom>
              <a:avLst/>
              <a:gdLst>
                <a:gd name="T0" fmla="*/ 3 w 13"/>
                <a:gd name="T1" fmla="*/ 0 h 137"/>
                <a:gd name="T2" fmla="*/ 0 w 13"/>
                <a:gd name="T3" fmla="*/ 20 h 137"/>
                <a:gd name="T4" fmla="*/ 3 w 13"/>
                <a:gd name="T5" fmla="*/ 43 h 137"/>
                <a:gd name="T6" fmla="*/ 6 w 13"/>
                <a:gd name="T7" fmla="*/ 57 h 137"/>
                <a:gd name="T8" fmla="*/ 3 w 13"/>
                <a:gd name="T9" fmla="*/ 71 h 137"/>
                <a:gd name="T10" fmla="*/ 0 w 13"/>
                <a:gd name="T11" fmla="*/ 85 h 137"/>
                <a:gd name="T12" fmla="*/ 3 w 13"/>
                <a:gd name="T13" fmla="*/ 99 h 137"/>
                <a:gd name="T14" fmla="*/ 6 w 13"/>
                <a:gd name="T15" fmla="*/ 114 h 137"/>
                <a:gd name="T16" fmla="*/ 6 w 13"/>
                <a:gd name="T17" fmla="*/ 136 h 137"/>
                <a:gd name="T18" fmla="*/ 3 w 13"/>
                <a:gd name="T19" fmla="*/ 156 h 137"/>
                <a:gd name="T20" fmla="*/ 3 w 13"/>
                <a:gd name="T21" fmla="*/ 170 h 137"/>
                <a:gd name="T22" fmla="*/ 6 w 13"/>
                <a:gd name="T23" fmla="*/ 184 h 137"/>
                <a:gd name="T24" fmla="*/ 6 w 13"/>
                <a:gd name="T25" fmla="*/ 199 h 137"/>
                <a:gd name="T26" fmla="*/ 6 w 13"/>
                <a:gd name="T27" fmla="*/ 212 h 137"/>
                <a:gd name="T28" fmla="*/ 6 w 13"/>
                <a:gd name="T29" fmla="*/ 227 h 137"/>
                <a:gd name="T30" fmla="*/ 0 w 13"/>
                <a:gd name="T31" fmla="*/ 227 h 137"/>
                <a:gd name="T32" fmla="*/ 6 w 13"/>
                <a:gd name="T33" fmla="*/ 235 h 13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"/>
                <a:gd name="T52" fmla="*/ 0 h 137"/>
                <a:gd name="T53" fmla="*/ 13 w 13"/>
                <a:gd name="T54" fmla="*/ 137 h 13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" h="137">
                  <a:moveTo>
                    <a:pt x="7" y="0"/>
                  </a:moveTo>
                  <a:lnTo>
                    <a:pt x="0" y="12"/>
                  </a:lnTo>
                  <a:lnTo>
                    <a:pt x="7" y="25"/>
                  </a:lnTo>
                  <a:lnTo>
                    <a:pt x="13" y="33"/>
                  </a:lnTo>
                  <a:lnTo>
                    <a:pt x="7" y="41"/>
                  </a:lnTo>
                  <a:lnTo>
                    <a:pt x="0" y="49"/>
                  </a:lnTo>
                  <a:lnTo>
                    <a:pt x="7" y="58"/>
                  </a:lnTo>
                  <a:lnTo>
                    <a:pt x="13" y="66"/>
                  </a:lnTo>
                  <a:lnTo>
                    <a:pt x="13" y="79"/>
                  </a:lnTo>
                  <a:lnTo>
                    <a:pt x="7" y="91"/>
                  </a:lnTo>
                  <a:lnTo>
                    <a:pt x="7" y="99"/>
                  </a:lnTo>
                  <a:lnTo>
                    <a:pt x="13" y="108"/>
                  </a:lnTo>
                  <a:lnTo>
                    <a:pt x="13" y="116"/>
                  </a:lnTo>
                  <a:lnTo>
                    <a:pt x="13" y="124"/>
                  </a:lnTo>
                  <a:lnTo>
                    <a:pt x="13" y="133"/>
                  </a:lnTo>
                  <a:lnTo>
                    <a:pt x="0" y="133"/>
                  </a:lnTo>
                  <a:lnTo>
                    <a:pt x="13" y="137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585" name="Freeform 56"/>
            <p:cNvSpPr>
              <a:spLocks/>
            </p:cNvSpPr>
            <p:nvPr/>
          </p:nvSpPr>
          <p:spPr bwMode="auto">
            <a:xfrm>
              <a:off x="1879" y="1401"/>
              <a:ext cx="21" cy="175"/>
            </a:xfrm>
            <a:custGeom>
              <a:avLst/>
              <a:gdLst>
                <a:gd name="T0" fmla="*/ 0 w 25"/>
                <a:gd name="T1" fmla="*/ 0 h 145"/>
                <a:gd name="T2" fmla="*/ 0 w 25"/>
                <a:gd name="T3" fmla="*/ 36 h 145"/>
                <a:gd name="T4" fmla="*/ 0 w 25"/>
                <a:gd name="T5" fmla="*/ 51 h 145"/>
                <a:gd name="T6" fmla="*/ 8 w 25"/>
                <a:gd name="T7" fmla="*/ 58 h 145"/>
                <a:gd name="T8" fmla="*/ 11 w 25"/>
                <a:gd name="T9" fmla="*/ 71 h 145"/>
                <a:gd name="T10" fmla="*/ 8 w 25"/>
                <a:gd name="T11" fmla="*/ 94 h 145"/>
                <a:gd name="T12" fmla="*/ 8 w 25"/>
                <a:gd name="T13" fmla="*/ 110 h 145"/>
                <a:gd name="T14" fmla="*/ 11 w 25"/>
                <a:gd name="T15" fmla="*/ 122 h 145"/>
                <a:gd name="T16" fmla="*/ 11 w 25"/>
                <a:gd name="T17" fmla="*/ 139 h 145"/>
                <a:gd name="T18" fmla="*/ 11 w 25"/>
                <a:gd name="T19" fmla="*/ 153 h 145"/>
                <a:gd name="T20" fmla="*/ 11 w 25"/>
                <a:gd name="T21" fmla="*/ 168 h 145"/>
                <a:gd name="T22" fmla="*/ 11 w 25"/>
                <a:gd name="T23" fmla="*/ 189 h 145"/>
                <a:gd name="T24" fmla="*/ 15 w 25"/>
                <a:gd name="T25" fmla="*/ 204 h 145"/>
                <a:gd name="T26" fmla="*/ 15 w 25"/>
                <a:gd name="T27" fmla="*/ 220 h 145"/>
                <a:gd name="T28" fmla="*/ 11 w 25"/>
                <a:gd name="T29" fmla="*/ 234 h 145"/>
                <a:gd name="T30" fmla="*/ 11 w 25"/>
                <a:gd name="T31" fmla="*/ 247 h 145"/>
                <a:gd name="T32" fmla="*/ 11 w 25"/>
                <a:gd name="T33" fmla="*/ 255 h 14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145"/>
                <a:gd name="T53" fmla="*/ 25 w 25"/>
                <a:gd name="T54" fmla="*/ 145 h 14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145">
                  <a:moveTo>
                    <a:pt x="0" y="0"/>
                  </a:moveTo>
                  <a:lnTo>
                    <a:pt x="0" y="21"/>
                  </a:lnTo>
                  <a:lnTo>
                    <a:pt x="0" y="29"/>
                  </a:lnTo>
                  <a:lnTo>
                    <a:pt x="13" y="33"/>
                  </a:lnTo>
                  <a:lnTo>
                    <a:pt x="19" y="41"/>
                  </a:lnTo>
                  <a:lnTo>
                    <a:pt x="13" y="54"/>
                  </a:lnTo>
                  <a:lnTo>
                    <a:pt x="13" y="62"/>
                  </a:lnTo>
                  <a:lnTo>
                    <a:pt x="19" y="70"/>
                  </a:lnTo>
                  <a:lnTo>
                    <a:pt x="19" y="79"/>
                  </a:lnTo>
                  <a:lnTo>
                    <a:pt x="19" y="87"/>
                  </a:lnTo>
                  <a:lnTo>
                    <a:pt x="19" y="95"/>
                  </a:lnTo>
                  <a:lnTo>
                    <a:pt x="19" y="108"/>
                  </a:lnTo>
                  <a:lnTo>
                    <a:pt x="25" y="116"/>
                  </a:lnTo>
                  <a:lnTo>
                    <a:pt x="25" y="125"/>
                  </a:lnTo>
                  <a:lnTo>
                    <a:pt x="19" y="133"/>
                  </a:lnTo>
                  <a:lnTo>
                    <a:pt x="19" y="141"/>
                  </a:lnTo>
                  <a:lnTo>
                    <a:pt x="19" y="145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586" name="Oval 57"/>
            <p:cNvSpPr>
              <a:spLocks noChangeArrowheads="1"/>
            </p:cNvSpPr>
            <p:nvPr/>
          </p:nvSpPr>
          <p:spPr bwMode="auto">
            <a:xfrm>
              <a:off x="1766" y="1356"/>
              <a:ext cx="56" cy="48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587" name="Freeform 58"/>
            <p:cNvSpPr>
              <a:spLocks/>
            </p:cNvSpPr>
            <p:nvPr/>
          </p:nvSpPr>
          <p:spPr bwMode="auto">
            <a:xfrm>
              <a:off x="1771" y="1401"/>
              <a:ext cx="10" cy="166"/>
            </a:xfrm>
            <a:custGeom>
              <a:avLst/>
              <a:gdLst>
                <a:gd name="T0" fmla="*/ 3 w 12"/>
                <a:gd name="T1" fmla="*/ 0 h 137"/>
                <a:gd name="T2" fmla="*/ 0 w 12"/>
                <a:gd name="T3" fmla="*/ 22 h 137"/>
                <a:gd name="T4" fmla="*/ 3 w 12"/>
                <a:gd name="T5" fmla="*/ 44 h 137"/>
                <a:gd name="T6" fmla="*/ 7 w 12"/>
                <a:gd name="T7" fmla="*/ 58 h 137"/>
                <a:gd name="T8" fmla="*/ 3 w 12"/>
                <a:gd name="T9" fmla="*/ 74 h 137"/>
                <a:gd name="T10" fmla="*/ 0 w 12"/>
                <a:gd name="T11" fmla="*/ 90 h 137"/>
                <a:gd name="T12" fmla="*/ 3 w 12"/>
                <a:gd name="T13" fmla="*/ 103 h 137"/>
                <a:gd name="T14" fmla="*/ 7 w 12"/>
                <a:gd name="T15" fmla="*/ 118 h 137"/>
                <a:gd name="T16" fmla="*/ 7 w 12"/>
                <a:gd name="T17" fmla="*/ 141 h 137"/>
                <a:gd name="T18" fmla="*/ 3 w 12"/>
                <a:gd name="T19" fmla="*/ 161 h 137"/>
                <a:gd name="T20" fmla="*/ 3 w 12"/>
                <a:gd name="T21" fmla="*/ 178 h 137"/>
                <a:gd name="T22" fmla="*/ 7 w 12"/>
                <a:gd name="T23" fmla="*/ 193 h 137"/>
                <a:gd name="T24" fmla="*/ 7 w 12"/>
                <a:gd name="T25" fmla="*/ 207 h 137"/>
                <a:gd name="T26" fmla="*/ 7 w 12"/>
                <a:gd name="T27" fmla="*/ 222 h 137"/>
                <a:gd name="T28" fmla="*/ 7 w 12"/>
                <a:gd name="T29" fmla="*/ 236 h 137"/>
                <a:gd name="T30" fmla="*/ 0 w 12"/>
                <a:gd name="T31" fmla="*/ 236 h 137"/>
                <a:gd name="T32" fmla="*/ 7 w 12"/>
                <a:gd name="T33" fmla="*/ 244 h 13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37"/>
                <a:gd name="T53" fmla="*/ 12 w 12"/>
                <a:gd name="T54" fmla="*/ 137 h 13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37">
                  <a:moveTo>
                    <a:pt x="6" y="0"/>
                  </a:moveTo>
                  <a:lnTo>
                    <a:pt x="0" y="12"/>
                  </a:lnTo>
                  <a:lnTo>
                    <a:pt x="6" y="25"/>
                  </a:lnTo>
                  <a:lnTo>
                    <a:pt x="12" y="33"/>
                  </a:lnTo>
                  <a:lnTo>
                    <a:pt x="6" y="41"/>
                  </a:lnTo>
                  <a:lnTo>
                    <a:pt x="0" y="50"/>
                  </a:lnTo>
                  <a:lnTo>
                    <a:pt x="6" y="58"/>
                  </a:lnTo>
                  <a:lnTo>
                    <a:pt x="12" y="66"/>
                  </a:lnTo>
                  <a:lnTo>
                    <a:pt x="12" y="79"/>
                  </a:lnTo>
                  <a:lnTo>
                    <a:pt x="6" y="91"/>
                  </a:lnTo>
                  <a:lnTo>
                    <a:pt x="6" y="100"/>
                  </a:lnTo>
                  <a:lnTo>
                    <a:pt x="12" y="108"/>
                  </a:lnTo>
                  <a:lnTo>
                    <a:pt x="12" y="116"/>
                  </a:lnTo>
                  <a:lnTo>
                    <a:pt x="12" y="125"/>
                  </a:lnTo>
                  <a:lnTo>
                    <a:pt x="12" y="133"/>
                  </a:lnTo>
                  <a:lnTo>
                    <a:pt x="0" y="133"/>
                  </a:lnTo>
                  <a:lnTo>
                    <a:pt x="12" y="137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588" name="Freeform 59"/>
            <p:cNvSpPr>
              <a:spLocks/>
            </p:cNvSpPr>
            <p:nvPr/>
          </p:nvSpPr>
          <p:spPr bwMode="auto">
            <a:xfrm>
              <a:off x="1807" y="1406"/>
              <a:ext cx="21" cy="177"/>
            </a:xfrm>
            <a:custGeom>
              <a:avLst/>
              <a:gdLst>
                <a:gd name="T0" fmla="*/ 0 w 25"/>
                <a:gd name="T1" fmla="*/ 0 h 146"/>
                <a:gd name="T2" fmla="*/ 0 w 25"/>
                <a:gd name="T3" fmla="*/ 36 h 146"/>
                <a:gd name="T4" fmla="*/ 0 w 25"/>
                <a:gd name="T5" fmla="*/ 51 h 146"/>
                <a:gd name="T6" fmla="*/ 7 w 25"/>
                <a:gd name="T7" fmla="*/ 58 h 146"/>
                <a:gd name="T8" fmla="*/ 11 w 25"/>
                <a:gd name="T9" fmla="*/ 74 h 146"/>
                <a:gd name="T10" fmla="*/ 7 w 25"/>
                <a:gd name="T11" fmla="*/ 96 h 146"/>
                <a:gd name="T12" fmla="*/ 7 w 25"/>
                <a:gd name="T13" fmla="*/ 110 h 146"/>
                <a:gd name="T14" fmla="*/ 11 w 25"/>
                <a:gd name="T15" fmla="*/ 126 h 146"/>
                <a:gd name="T16" fmla="*/ 11 w 25"/>
                <a:gd name="T17" fmla="*/ 141 h 146"/>
                <a:gd name="T18" fmla="*/ 11 w 25"/>
                <a:gd name="T19" fmla="*/ 154 h 146"/>
                <a:gd name="T20" fmla="*/ 11 w 25"/>
                <a:gd name="T21" fmla="*/ 171 h 146"/>
                <a:gd name="T22" fmla="*/ 11 w 25"/>
                <a:gd name="T23" fmla="*/ 193 h 146"/>
                <a:gd name="T24" fmla="*/ 15 w 25"/>
                <a:gd name="T25" fmla="*/ 207 h 146"/>
                <a:gd name="T26" fmla="*/ 15 w 25"/>
                <a:gd name="T27" fmla="*/ 223 h 146"/>
                <a:gd name="T28" fmla="*/ 11 w 25"/>
                <a:gd name="T29" fmla="*/ 236 h 146"/>
                <a:gd name="T30" fmla="*/ 11 w 25"/>
                <a:gd name="T31" fmla="*/ 251 h 146"/>
                <a:gd name="T32" fmla="*/ 11 w 25"/>
                <a:gd name="T33" fmla="*/ 261 h 14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146"/>
                <a:gd name="T53" fmla="*/ 25 w 25"/>
                <a:gd name="T54" fmla="*/ 146 h 14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146">
                  <a:moveTo>
                    <a:pt x="0" y="0"/>
                  </a:moveTo>
                  <a:lnTo>
                    <a:pt x="0" y="21"/>
                  </a:lnTo>
                  <a:lnTo>
                    <a:pt x="0" y="29"/>
                  </a:lnTo>
                  <a:lnTo>
                    <a:pt x="12" y="33"/>
                  </a:lnTo>
                  <a:lnTo>
                    <a:pt x="18" y="41"/>
                  </a:lnTo>
                  <a:lnTo>
                    <a:pt x="12" y="54"/>
                  </a:lnTo>
                  <a:lnTo>
                    <a:pt x="12" y="62"/>
                  </a:lnTo>
                  <a:lnTo>
                    <a:pt x="18" y="71"/>
                  </a:lnTo>
                  <a:lnTo>
                    <a:pt x="18" y="79"/>
                  </a:lnTo>
                  <a:lnTo>
                    <a:pt x="18" y="87"/>
                  </a:lnTo>
                  <a:lnTo>
                    <a:pt x="18" y="96"/>
                  </a:lnTo>
                  <a:lnTo>
                    <a:pt x="18" y="108"/>
                  </a:lnTo>
                  <a:lnTo>
                    <a:pt x="25" y="116"/>
                  </a:lnTo>
                  <a:lnTo>
                    <a:pt x="25" y="125"/>
                  </a:lnTo>
                  <a:lnTo>
                    <a:pt x="18" y="133"/>
                  </a:lnTo>
                  <a:lnTo>
                    <a:pt x="18" y="141"/>
                  </a:lnTo>
                  <a:lnTo>
                    <a:pt x="18" y="146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589" name="Oval 60"/>
            <p:cNvSpPr>
              <a:spLocks noChangeArrowheads="1"/>
            </p:cNvSpPr>
            <p:nvPr/>
          </p:nvSpPr>
          <p:spPr bwMode="auto">
            <a:xfrm>
              <a:off x="1698" y="1356"/>
              <a:ext cx="56" cy="48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590" name="Freeform 61"/>
            <p:cNvSpPr>
              <a:spLocks/>
            </p:cNvSpPr>
            <p:nvPr/>
          </p:nvSpPr>
          <p:spPr bwMode="auto">
            <a:xfrm>
              <a:off x="1704" y="1401"/>
              <a:ext cx="10" cy="166"/>
            </a:xfrm>
            <a:custGeom>
              <a:avLst/>
              <a:gdLst>
                <a:gd name="T0" fmla="*/ 3 w 12"/>
                <a:gd name="T1" fmla="*/ 0 h 137"/>
                <a:gd name="T2" fmla="*/ 0 w 12"/>
                <a:gd name="T3" fmla="*/ 22 h 137"/>
                <a:gd name="T4" fmla="*/ 3 w 12"/>
                <a:gd name="T5" fmla="*/ 44 h 137"/>
                <a:gd name="T6" fmla="*/ 7 w 12"/>
                <a:gd name="T7" fmla="*/ 58 h 137"/>
                <a:gd name="T8" fmla="*/ 3 w 12"/>
                <a:gd name="T9" fmla="*/ 74 h 137"/>
                <a:gd name="T10" fmla="*/ 0 w 12"/>
                <a:gd name="T11" fmla="*/ 90 h 137"/>
                <a:gd name="T12" fmla="*/ 3 w 12"/>
                <a:gd name="T13" fmla="*/ 103 h 137"/>
                <a:gd name="T14" fmla="*/ 7 w 12"/>
                <a:gd name="T15" fmla="*/ 118 h 137"/>
                <a:gd name="T16" fmla="*/ 7 w 12"/>
                <a:gd name="T17" fmla="*/ 141 h 137"/>
                <a:gd name="T18" fmla="*/ 3 w 12"/>
                <a:gd name="T19" fmla="*/ 161 h 137"/>
                <a:gd name="T20" fmla="*/ 3 w 12"/>
                <a:gd name="T21" fmla="*/ 178 h 137"/>
                <a:gd name="T22" fmla="*/ 7 w 12"/>
                <a:gd name="T23" fmla="*/ 193 h 137"/>
                <a:gd name="T24" fmla="*/ 7 w 12"/>
                <a:gd name="T25" fmla="*/ 207 h 137"/>
                <a:gd name="T26" fmla="*/ 7 w 12"/>
                <a:gd name="T27" fmla="*/ 222 h 137"/>
                <a:gd name="T28" fmla="*/ 7 w 12"/>
                <a:gd name="T29" fmla="*/ 236 h 137"/>
                <a:gd name="T30" fmla="*/ 0 w 12"/>
                <a:gd name="T31" fmla="*/ 236 h 137"/>
                <a:gd name="T32" fmla="*/ 7 w 12"/>
                <a:gd name="T33" fmla="*/ 244 h 13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37"/>
                <a:gd name="T53" fmla="*/ 12 w 12"/>
                <a:gd name="T54" fmla="*/ 137 h 13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37">
                  <a:moveTo>
                    <a:pt x="6" y="0"/>
                  </a:moveTo>
                  <a:lnTo>
                    <a:pt x="0" y="12"/>
                  </a:lnTo>
                  <a:lnTo>
                    <a:pt x="6" y="25"/>
                  </a:lnTo>
                  <a:lnTo>
                    <a:pt x="12" y="33"/>
                  </a:lnTo>
                  <a:lnTo>
                    <a:pt x="6" y="41"/>
                  </a:lnTo>
                  <a:lnTo>
                    <a:pt x="0" y="50"/>
                  </a:lnTo>
                  <a:lnTo>
                    <a:pt x="6" y="58"/>
                  </a:lnTo>
                  <a:lnTo>
                    <a:pt x="12" y="66"/>
                  </a:lnTo>
                  <a:lnTo>
                    <a:pt x="12" y="79"/>
                  </a:lnTo>
                  <a:lnTo>
                    <a:pt x="6" y="91"/>
                  </a:lnTo>
                  <a:lnTo>
                    <a:pt x="6" y="100"/>
                  </a:lnTo>
                  <a:lnTo>
                    <a:pt x="12" y="108"/>
                  </a:lnTo>
                  <a:lnTo>
                    <a:pt x="12" y="116"/>
                  </a:lnTo>
                  <a:lnTo>
                    <a:pt x="12" y="125"/>
                  </a:lnTo>
                  <a:lnTo>
                    <a:pt x="12" y="133"/>
                  </a:lnTo>
                  <a:lnTo>
                    <a:pt x="0" y="133"/>
                  </a:lnTo>
                  <a:lnTo>
                    <a:pt x="12" y="137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591" name="Freeform 62"/>
            <p:cNvSpPr>
              <a:spLocks/>
            </p:cNvSpPr>
            <p:nvPr/>
          </p:nvSpPr>
          <p:spPr bwMode="auto">
            <a:xfrm>
              <a:off x="1740" y="1406"/>
              <a:ext cx="21" cy="177"/>
            </a:xfrm>
            <a:custGeom>
              <a:avLst/>
              <a:gdLst>
                <a:gd name="T0" fmla="*/ 0 w 25"/>
                <a:gd name="T1" fmla="*/ 0 h 146"/>
                <a:gd name="T2" fmla="*/ 0 w 25"/>
                <a:gd name="T3" fmla="*/ 36 h 146"/>
                <a:gd name="T4" fmla="*/ 0 w 25"/>
                <a:gd name="T5" fmla="*/ 51 h 146"/>
                <a:gd name="T6" fmla="*/ 7 w 25"/>
                <a:gd name="T7" fmla="*/ 58 h 146"/>
                <a:gd name="T8" fmla="*/ 11 w 25"/>
                <a:gd name="T9" fmla="*/ 74 h 146"/>
                <a:gd name="T10" fmla="*/ 7 w 25"/>
                <a:gd name="T11" fmla="*/ 96 h 146"/>
                <a:gd name="T12" fmla="*/ 7 w 25"/>
                <a:gd name="T13" fmla="*/ 110 h 146"/>
                <a:gd name="T14" fmla="*/ 11 w 25"/>
                <a:gd name="T15" fmla="*/ 126 h 146"/>
                <a:gd name="T16" fmla="*/ 11 w 25"/>
                <a:gd name="T17" fmla="*/ 141 h 146"/>
                <a:gd name="T18" fmla="*/ 11 w 25"/>
                <a:gd name="T19" fmla="*/ 154 h 146"/>
                <a:gd name="T20" fmla="*/ 11 w 25"/>
                <a:gd name="T21" fmla="*/ 171 h 146"/>
                <a:gd name="T22" fmla="*/ 11 w 25"/>
                <a:gd name="T23" fmla="*/ 193 h 146"/>
                <a:gd name="T24" fmla="*/ 15 w 25"/>
                <a:gd name="T25" fmla="*/ 207 h 146"/>
                <a:gd name="T26" fmla="*/ 15 w 25"/>
                <a:gd name="T27" fmla="*/ 223 h 146"/>
                <a:gd name="T28" fmla="*/ 11 w 25"/>
                <a:gd name="T29" fmla="*/ 236 h 146"/>
                <a:gd name="T30" fmla="*/ 11 w 25"/>
                <a:gd name="T31" fmla="*/ 251 h 146"/>
                <a:gd name="T32" fmla="*/ 11 w 25"/>
                <a:gd name="T33" fmla="*/ 261 h 14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146"/>
                <a:gd name="T53" fmla="*/ 25 w 25"/>
                <a:gd name="T54" fmla="*/ 146 h 14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146">
                  <a:moveTo>
                    <a:pt x="0" y="0"/>
                  </a:moveTo>
                  <a:lnTo>
                    <a:pt x="0" y="21"/>
                  </a:lnTo>
                  <a:lnTo>
                    <a:pt x="0" y="29"/>
                  </a:lnTo>
                  <a:lnTo>
                    <a:pt x="12" y="33"/>
                  </a:lnTo>
                  <a:lnTo>
                    <a:pt x="18" y="41"/>
                  </a:lnTo>
                  <a:lnTo>
                    <a:pt x="12" y="54"/>
                  </a:lnTo>
                  <a:lnTo>
                    <a:pt x="12" y="62"/>
                  </a:lnTo>
                  <a:lnTo>
                    <a:pt x="18" y="71"/>
                  </a:lnTo>
                  <a:lnTo>
                    <a:pt x="18" y="79"/>
                  </a:lnTo>
                  <a:lnTo>
                    <a:pt x="18" y="87"/>
                  </a:lnTo>
                  <a:lnTo>
                    <a:pt x="18" y="96"/>
                  </a:lnTo>
                  <a:lnTo>
                    <a:pt x="18" y="108"/>
                  </a:lnTo>
                  <a:lnTo>
                    <a:pt x="25" y="116"/>
                  </a:lnTo>
                  <a:lnTo>
                    <a:pt x="25" y="125"/>
                  </a:lnTo>
                  <a:lnTo>
                    <a:pt x="18" y="133"/>
                  </a:lnTo>
                  <a:lnTo>
                    <a:pt x="18" y="141"/>
                  </a:lnTo>
                  <a:lnTo>
                    <a:pt x="18" y="146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592" name="Oval 63"/>
            <p:cNvSpPr>
              <a:spLocks noChangeArrowheads="1"/>
            </p:cNvSpPr>
            <p:nvPr/>
          </p:nvSpPr>
          <p:spPr bwMode="auto">
            <a:xfrm>
              <a:off x="1631" y="1356"/>
              <a:ext cx="56" cy="48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593" name="Freeform 64"/>
            <p:cNvSpPr>
              <a:spLocks/>
            </p:cNvSpPr>
            <p:nvPr/>
          </p:nvSpPr>
          <p:spPr bwMode="auto">
            <a:xfrm>
              <a:off x="1637" y="1401"/>
              <a:ext cx="10" cy="166"/>
            </a:xfrm>
            <a:custGeom>
              <a:avLst/>
              <a:gdLst>
                <a:gd name="T0" fmla="*/ 3 w 12"/>
                <a:gd name="T1" fmla="*/ 0 h 137"/>
                <a:gd name="T2" fmla="*/ 0 w 12"/>
                <a:gd name="T3" fmla="*/ 22 h 137"/>
                <a:gd name="T4" fmla="*/ 3 w 12"/>
                <a:gd name="T5" fmla="*/ 44 h 137"/>
                <a:gd name="T6" fmla="*/ 7 w 12"/>
                <a:gd name="T7" fmla="*/ 58 h 137"/>
                <a:gd name="T8" fmla="*/ 3 w 12"/>
                <a:gd name="T9" fmla="*/ 74 h 137"/>
                <a:gd name="T10" fmla="*/ 0 w 12"/>
                <a:gd name="T11" fmla="*/ 90 h 137"/>
                <a:gd name="T12" fmla="*/ 3 w 12"/>
                <a:gd name="T13" fmla="*/ 103 h 137"/>
                <a:gd name="T14" fmla="*/ 7 w 12"/>
                <a:gd name="T15" fmla="*/ 118 h 137"/>
                <a:gd name="T16" fmla="*/ 7 w 12"/>
                <a:gd name="T17" fmla="*/ 141 h 137"/>
                <a:gd name="T18" fmla="*/ 3 w 12"/>
                <a:gd name="T19" fmla="*/ 161 h 137"/>
                <a:gd name="T20" fmla="*/ 3 w 12"/>
                <a:gd name="T21" fmla="*/ 178 h 137"/>
                <a:gd name="T22" fmla="*/ 7 w 12"/>
                <a:gd name="T23" fmla="*/ 193 h 137"/>
                <a:gd name="T24" fmla="*/ 7 w 12"/>
                <a:gd name="T25" fmla="*/ 207 h 137"/>
                <a:gd name="T26" fmla="*/ 7 w 12"/>
                <a:gd name="T27" fmla="*/ 222 h 137"/>
                <a:gd name="T28" fmla="*/ 7 w 12"/>
                <a:gd name="T29" fmla="*/ 236 h 137"/>
                <a:gd name="T30" fmla="*/ 0 w 12"/>
                <a:gd name="T31" fmla="*/ 236 h 137"/>
                <a:gd name="T32" fmla="*/ 7 w 12"/>
                <a:gd name="T33" fmla="*/ 244 h 13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37"/>
                <a:gd name="T53" fmla="*/ 12 w 12"/>
                <a:gd name="T54" fmla="*/ 137 h 13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37">
                  <a:moveTo>
                    <a:pt x="6" y="0"/>
                  </a:moveTo>
                  <a:lnTo>
                    <a:pt x="0" y="12"/>
                  </a:lnTo>
                  <a:lnTo>
                    <a:pt x="6" y="25"/>
                  </a:lnTo>
                  <a:lnTo>
                    <a:pt x="12" y="33"/>
                  </a:lnTo>
                  <a:lnTo>
                    <a:pt x="6" y="41"/>
                  </a:lnTo>
                  <a:lnTo>
                    <a:pt x="0" y="50"/>
                  </a:lnTo>
                  <a:lnTo>
                    <a:pt x="6" y="58"/>
                  </a:lnTo>
                  <a:lnTo>
                    <a:pt x="12" y="66"/>
                  </a:lnTo>
                  <a:lnTo>
                    <a:pt x="12" y="79"/>
                  </a:lnTo>
                  <a:lnTo>
                    <a:pt x="6" y="91"/>
                  </a:lnTo>
                  <a:lnTo>
                    <a:pt x="6" y="100"/>
                  </a:lnTo>
                  <a:lnTo>
                    <a:pt x="12" y="108"/>
                  </a:lnTo>
                  <a:lnTo>
                    <a:pt x="12" y="116"/>
                  </a:lnTo>
                  <a:lnTo>
                    <a:pt x="12" y="125"/>
                  </a:lnTo>
                  <a:lnTo>
                    <a:pt x="12" y="133"/>
                  </a:lnTo>
                  <a:lnTo>
                    <a:pt x="0" y="133"/>
                  </a:lnTo>
                  <a:lnTo>
                    <a:pt x="12" y="137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594" name="Freeform 65"/>
            <p:cNvSpPr>
              <a:spLocks/>
            </p:cNvSpPr>
            <p:nvPr/>
          </p:nvSpPr>
          <p:spPr bwMode="auto">
            <a:xfrm>
              <a:off x="1672" y="1406"/>
              <a:ext cx="21" cy="177"/>
            </a:xfrm>
            <a:custGeom>
              <a:avLst/>
              <a:gdLst>
                <a:gd name="T0" fmla="*/ 0 w 25"/>
                <a:gd name="T1" fmla="*/ 0 h 146"/>
                <a:gd name="T2" fmla="*/ 0 w 25"/>
                <a:gd name="T3" fmla="*/ 36 h 146"/>
                <a:gd name="T4" fmla="*/ 0 w 25"/>
                <a:gd name="T5" fmla="*/ 51 h 146"/>
                <a:gd name="T6" fmla="*/ 8 w 25"/>
                <a:gd name="T7" fmla="*/ 58 h 146"/>
                <a:gd name="T8" fmla="*/ 11 w 25"/>
                <a:gd name="T9" fmla="*/ 74 h 146"/>
                <a:gd name="T10" fmla="*/ 8 w 25"/>
                <a:gd name="T11" fmla="*/ 96 h 146"/>
                <a:gd name="T12" fmla="*/ 8 w 25"/>
                <a:gd name="T13" fmla="*/ 110 h 146"/>
                <a:gd name="T14" fmla="*/ 11 w 25"/>
                <a:gd name="T15" fmla="*/ 126 h 146"/>
                <a:gd name="T16" fmla="*/ 11 w 25"/>
                <a:gd name="T17" fmla="*/ 141 h 146"/>
                <a:gd name="T18" fmla="*/ 11 w 25"/>
                <a:gd name="T19" fmla="*/ 154 h 146"/>
                <a:gd name="T20" fmla="*/ 11 w 25"/>
                <a:gd name="T21" fmla="*/ 171 h 146"/>
                <a:gd name="T22" fmla="*/ 11 w 25"/>
                <a:gd name="T23" fmla="*/ 193 h 146"/>
                <a:gd name="T24" fmla="*/ 15 w 25"/>
                <a:gd name="T25" fmla="*/ 207 h 146"/>
                <a:gd name="T26" fmla="*/ 15 w 25"/>
                <a:gd name="T27" fmla="*/ 223 h 146"/>
                <a:gd name="T28" fmla="*/ 11 w 25"/>
                <a:gd name="T29" fmla="*/ 236 h 146"/>
                <a:gd name="T30" fmla="*/ 11 w 25"/>
                <a:gd name="T31" fmla="*/ 251 h 146"/>
                <a:gd name="T32" fmla="*/ 11 w 25"/>
                <a:gd name="T33" fmla="*/ 261 h 14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146"/>
                <a:gd name="T53" fmla="*/ 25 w 25"/>
                <a:gd name="T54" fmla="*/ 146 h 14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146">
                  <a:moveTo>
                    <a:pt x="0" y="0"/>
                  </a:moveTo>
                  <a:lnTo>
                    <a:pt x="0" y="21"/>
                  </a:lnTo>
                  <a:lnTo>
                    <a:pt x="0" y="29"/>
                  </a:lnTo>
                  <a:lnTo>
                    <a:pt x="13" y="33"/>
                  </a:lnTo>
                  <a:lnTo>
                    <a:pt x="19" y="41"/>
                  </a:lnTo>
                  <a:lnTo>
                    <a:pt x="13" y="54"/>
                  </a:lnTo>
                  <a:lnTo>
                    <a:pt x="13" y="62"/>
                  </a:lnTo>
                  <a:lnTo>
                    <a:pt x="19" y="71"/>
                  </a:lnTo>
                  <a:lnTo>
                    <a:pt x="19" y="79"/>
                  </a:lnTo>
                  <a:lnTo>
                    <a:pt x="19" y="87"/>
                  </a:lnTo>
                  <a:lnTo>
                    <a:pt x="19" y="96"/>
                  </a:lnTo>
                  <a:lnTo>
                    <a:pt x="19" y="108"/>
                  </a:lnTo>
                  <a:lnTo>
                    <a:pt x="25" y="116"/>
                  </a:lnTo>
                  <a:lnTo>
                    <a:pt x="25" y="125"/>
                  </a:lnTo>
                  <a:lnTo>
                    <a:pt x="19" y="133"/>
                  </a:lnTo>
                  <a:lnTo>
                    <a:pt x="19" y="141"/>
                  </a:lnTo>
                  <a:lnTo>
                    <a:pt x="19" y="146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595" name="Oval 66"/>
            <p:cNvSpPr>
              <a:spLocks noChangeArrowheads="1"/>
            </p:cNvSpPr>
            <p:nvPr/>
          </p:nvSpPr>
          <p:spPr bwMode="auto">
            <a:xfrm>
              <a:off x="1563" y="1356"/>
              <a:ext cx="57" cy="48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596" name="Freeform 67"/>
            <p:cNvSpPr>
              <a:spLocks/>
            </p:cNvSpPr>
            <p:nvPr/>
          </p:nvSpPr>
          <p:spPr bwMode="auto">
            <a:xfrm>
              <a:off x="1570" y="1401"/>
              <a:ext cx="10" cy="166"/>
            </a:xfrm>
            <a:custGeom>
              <a:avLst/>
              <a:gdLst>
                <a:gd name="T0" fmla="*/ 3 w 12"/>
                <a:gd name="T1" fmla="*/ 0 h 137"/>
                <a:gd name="T2" fmla="*/ 0 w 12"/>
                <a:gd name="T3" fmla="*/ 22 h 137"/>
                <a:gd name="T4" fmla="*/ 3 w 12"/>
                <a:gd name="T5" fmla="*/ 44 h 137"/>
                <a:gd name="T6" fmla="*/ 7 w 12"/>
                <a:gd name="T7" fmla="*/ 58 h 137"/>
                <a:gd name="T8" fmla="*/ 3 w 12"/>
                <a:gd name="T9" fmla="*/ 74 h 137"/>
                <a:gd name="T10" fmla="*/ 0 w 12"/>
                <a:gd name="T11" fmla="*/ 90 h 137"/>
                <a:gd name="T12" fmla="*/ 3 w 12"/>
                <a:gd name="T13" fmla="*/ 103 h 137"/>
                <a:gd name="T14" fmla="*/ 7 w 12"/>
                <a:gd name="T15" fmla="*/ 118 h 137"/>
                <a:gd name="T16" fmla="*/ 7 w 12"/>
                <a:gd name="T17" fmla="*/ 141 h 137"/>
                <a:gd name="T18" fmla="*/ 3 w 12"/>
                <a:gd name="T19" fmla="*/ 161 h 137"/>
                <a:gd name="T20" fmla="*/ 3 w 12"/>
                <a:gd name="T21" fmla="*/ 178 h 137"/>
                <a:gd name="T22" fmla="*/ 7 w 12"/>
                <a:gd name="T23" fmla="*/ 193 h 137"/>
                <a:gd name="T24" fmla="*/ 7 w 12"/>
                <a:gd name="T25" fmla="*/ 207 h 137"/>
                <a:gd name="T26" fmla="*/ 7 w 12"/>
                <a:gd name="T27" fmla="*/ 222 h 137"/>
                <a:gd name="T28" fmla="*/ 7 w 12"/>
                <a:gd name="T29" fmla="*/ 236 h 137"/>
                <a:gd name="T30" fmla="*/ 0 w 12"/>
                <a:gd name="T31" fmla="*/ 236 h 137"/>
                <a:gd name="T32" fmla="*/ 7 w 12"/>
                <a:gd name="T33" fmla="*/ 244 h 13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37"/>
                <a:gd name="T53" fmla="*/ 12 w 12"/>
                <a:gd name="T54" fmla="*/ 137 h 13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37">
                  <a:moveTo>
                    <a:pt x="6" y="0"/>
                  </a:moveTo>
                  <a:lnTo>
                    <a:pt x="0" y="12"/>
                  </a:lnTo>
                  <a:lnTo>
                    <a:pt x="6" y="25"/>
                  </a:lnTo>
                  <a:lnTo>
                    <a:pt x="12" y="33"/>
                  </a:lnTo>
                  <a:lnTo>
                    <a:pt x="6" y="41"/>
                  </a:lnTo>
                  <a:lnTo>
                    <a:pt x="0" y="50"/>
                  </a:lnTo>
                  <a:lnTo>
                    <a:pt x="6" y="58"/>
                  </a:lnTo>
                  <a:lnTo>
                    <a:pt x="12" y="66"/>
                  </a:lnTo>
                  <a:lnTo>
                    <a:pt x="12" y="79"/>
                  </a:lnTo>
                  <a:lnTo>
                    <a:pt x="6" y="91"/>
                  </a:lnTo>
                  <a:lnTo>
                    <a:pt x="6" y="100"/>
                  </a:lnTo>
                  <a:lnTo>
                    <a:pt x="12" y="108"/>
                  </a:lnTo>
                  <a:lnTo>
                    <a:pt x="12" y="116"/>
                  </a:lnTo>
                  <a:lnTo>
                    <a:pt x="12" y="125"/>
                  </a:lnTo>
                  <a:lnTo>
                    <a:pt x="12" y="133"/>
                  </a:lnTo>
                  <a:lnTo>
                    <a:pt x="0" y="133"/>
                  </a:lnTo>
                  <a:lnTo>
                    <a:pt x="12" y="137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597" name="Freeform 68"/>
            <p:cNvSpPr>
              <a:spLocks/>
            </p:cNvSpPr>
            <p:nvPr/>
          </p:nvSpPr>
          <p:spPr bwMode="auto">
            <a:xfrm>
              <a:off x="1605" y="1406"/>
              <a:ext cx="21" cy="177"/>
            </a:xfrm>
            <a:custGeom>
              <a:avLst/>
              <a:gdLst>
                <a:gd name="T0" fmla="*/ 0 w 25"/>
                <a:gd name="T1" fmla="*/ 0 h 146"/>
                <a:gd name="T2" fmla="*/ 0 w 25"/>
                <a:gd name="T3" fmla="*/ 36 h 146"/>
                <a:gd name="T4" fmla="*/ 0 w 25"/>
                <a:gd name="T5" fmla="*/ 51 h 146"/>
                <a:gd name="T6" fmla="*/ 8 w 25"/>
                <a:gd name="T7" fmla="*/ 58 h 146"/>
                <a:gd name="T8" fmla="*/ 11 w 25"/>
                <a:gd name="T9" fmla="*/ 74 h 146"/>
                <a:gd name="T10" fmla="*/ 8 w 25"/>
                <a:gd name="T11" fmla="*/ 96 h 146"/>
                <a:gd name="T12" fmla="*/ 8 w 25"/>
                <a:gd name="T13" fmla="*/ 110 h 146"/>
                <a:gd name="T14" fmla="*/ 11 w 25"/>
                <a:gd name="T15" fmla="*/ 126 h 146"/>
                <a:gd name="T16" fmla="*/ 11 w 25"/>
                <a:gd name="T17" fmla="*/ 141 h 146"/>
                <a:gd name="T18" fmla="*/ 11 w 25"/>
                <a:gd name="T19" fmla="*/ 154 h 146"/>
                <a:gd name="T20" fmla="*/ 11 w 25"/>
                <a:gd name="T21" fmla="*/ 171 h 146"/>
                <a:gd name="T22" fmla="*/ 11 w 25"/>
                <a:gd name="T23" fmla="*/ 193 h 146"/>
                <a:gd name="T24" fmla="*/ 15 w 25"/>
                <a:gd name="T25" fmla="*/ 207 h 146"/>
                <a:gd name="T26" fmla="*/ 15 w 25"/>
                <a:gd name="T27" fmla="*/ 223 h 146"/>
                <a:gd name="T28" fmla="*/ 11 w 25"/>
                <a:gd name="T29" fmla="*/ 236 h 146"/>
                <a:gd name="T30" fmla="*/ 11 w 25"/>
                <a:gd name="T31" fmla="*/ 251 h 146"/>
                <a:gd name="T32" fmla="*/ 11 w 25"/>
                <a:gd name="T33" fmla="*/ 261 h 14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146"/>
                <a:gd name="T53" fmla="*/ 25 w 25"/>
                <a:gd name="T54" fmla="*/ 146 h 14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146">
                  <a:moveTo>
                    <a:pt x="0" y="0"/>
                  </a:moveTo>
                  <a:lnTo>
                    <a:pt x="0" y="21"/>
                  </a:lnTo>
                  <a:lnTo>
                    <a:pt x="0" y="29"/>
                  </a:lnTo>
                  <a:lnTo>
                    <a:pt x="13" y="33"/>
                  </a:lnTo>
                  <a:lnTo>
                    <a:pt x="19" y="41"/>
                  </a:lnTo>
                  <a:lnTo>
                    <a:pt x="13" y="54"/>
                  </a:lnTo>
                  <a:lnTo>
                    <a:pt x="13" y="62"/>
                  </a:lnTo>
                  <a:lnTo>
                    <a:pt x="19" y="71"/>
                  </a:lnTo>
                  <a:lnTo>
                    <a:pt x="19" y="79"/>
                  </a:lnTo>
                  <a:lnTo>
                    <a:pt x="19" y="87"/>
                  </a:lnTo>
                  <a:lnTo>
                    <a:pt x="19" y="96"/>
                  </a:lnTo>
                  <a:lnTo>
                    <a:pt x="19" y="108"/>
                  </a:lnTo>
                  <a:lnTo>
                    <a:pt x="25" y="116"/>
                  </a:lnTo>
                  <a:lnTo>
                    <a:pt x="25" y="125"/>
                  </a:lnTo>
                  <a:lnTo>
                    <a:pt x="19" y="133"/>
                  </a:lnTo>
                  <a:lnTo>
                    <a:pt x="19" y="141"/>
                  </a:lnTo>
                  <a:lnTo>
                    <a:pt x="19" y="146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598" name="Oval 69"/>
            <p:cNvSpPr>
              <a:spLocks noChangeArrowheads="1"/>
            </p:cNvSpPr>
            <p:nvPr/>
          </p:nvSpPr>
          <p:spPr bwMode="auto">
            <a:xfrm>
              <a:off x="1905" y="1654"/>
              <a:ext cx="57" cy="47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599" name="Freeform 70"/>
            <p:cNvSpPr>
              <a:spLocks/>
            </p:cNvSpPr>
            <p:nvPr/>
          </p:nvSpPr>
          <p:spPr bwMode="auto">
            <a:xfrm>
              <a:off x="1910" y="1492"/>
              <a:ext cx="11" cy="165"/>
            </a:xfrm>
            <a:custGeom>
              <a:avLst/>
              <a:gdLst>
                <a:gd name="T0" fmla="*/ 4 w 13"/>
                <a:gd name="T1" fmla="*/ 240 h 137"/>
                <a:gd name="T2" fmla="*/ 0 w 13"/>
                <a:gd name="T3" fmla="*/ 219 h 137"/>
                <a:gd name="T4" fmla="*/ 4 w 13"/>
                <a:gd name="T5" fmla="*/ 196 h 137"/>
                <a:gd name="T6" fmla="*/ 8 w 13"/>
                <a:gd name="T7" fmla="*/ 182 h 137"/>
                <a:gd name="T8" fmla="*/ 4 w 13"/>
                <a:gd name="T9" fmla="*/ 165 h 137"/>
                <a:gd name="T10" fmla="*/ 0 w 13"/>
                <a:gd name="T11" fmla="*/ 152 h 137"/>
                <a:gd name="T12" fmla="*/ 4 w 13"/>
                <a:gd name="T13" fmla="*/ 137 h 137"/>
                <a:gd name="T14" fmla="*/ 8 w 13"/>
                <a:gd name="T15" fmla="*/ 122 h 137"/>
                <a:gd name="T16" fmla="*/ 8 w 13"/>
                <a:gd name="T17" fmla="*/ 101 h 137"/>
                <a:gd name="T18" fmla="*/ 4 w 13"/>
                <a:gd name="T19" fmla="*/ 78 h 137"/>
                <a:gd name="T20" fmla="*/ 4 w 13"/>
                <a:gd name="T21" fmla="*/ 65 h 137"/>
                <a:gd name="T22" fmla="*/ 8 w 13"/>
                <a:gd name="T23" fmla="*/ 51 h 137"/>
                <a:gd name="T24" fmla="*/ 8 w 13"/>
                <a:gd name="T25" fmla="*/ 35 h 137"/>
                <a:gd name="T26" fmla="*/ 8 w 13"/>
                <a:gd name="T27" fmla="*/ 20 h 137"/>
                <a:gd name="T28" fmla="*/ 8 w 13"/>
                <a:gd name="T29" fmla="*/ 7 h 137"/>
                <a:gd name="T30" fmla="*/ 0 w 13"/>
                <a:gd name="T31" fmla="*/ 7 h 137"/>
                <a:gd name="T32" fmla="*/ 8 w 13"/>
                <a:gd name="T33" fmla="*/ 0 h 13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"/>
                <a:gd name="T52" fmla="*/ 0 h 137"/>
                <a:gd name="T53" fmla="*/ 13 w 13"/>
                <a:gd name="T54" fmla="*/ 137 h 13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" h="137">
                  <a:moveTo>
                    <a:pt x="7" y="137"/>
                  </a:moveTo>
                  <a:lnTo>
                    <a:pt x="0" y="125"/>
                  </a:lnTo>
                  <a:lnTo>
                    <a:pt x="7" y="112"/>
                  </a:lnTo>
                  <a:lnTo>
                    <a:pt x="13" y="104"/>
                  </a:lnTo>
                  <a:lnTo>
                    <a:pt x="7" y="95"/>
                  </a:lnTo>
                  <a:lnTo>
                    <a:pt x="0" y="87"/>
                  </a:lnTo>
                  <a:lnTo>
                    <a:pt x="7" y="79"/>
                  </a:lnTo>
                  <a:lnTo>
                    <a:pt x="13" y="70"/>
                  </a:lnTo>
                  <a:lnTo>
                    <a:pt x="13" y="58"/>
                  </a:lnTo>
                  <a:lnTo>
                    <a:pt x="7" y="45"/>
                  </a:lnTo>
                  <a:lnTo>
                    <a:pt x="7" y="37"/>
                  </a:lnTo>
                  <a:lnTo>
                    <a:pt x="13" y="29"/>
                  </a:lnTo>
                  <a:lnTo>
                    <a:pt x="13" y="20"/>
                  </a:lnTo>
                  <a:lnTo>
                    <a:pt x="13" y="12"/>
                  </a:lnTo>
                  <a:lnTo>
                    <a:pt x="13" y="4"/>
                  </a:lnTo>
                  <a:lnTo>
                    <a:pt x="0" y="4"/>
                  </a:lnTo>
                  <a:lnTo>
                    <a:pt x="13" y="0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00" name="Freeform 71"/>
            <p:cNvSpPr>
              <a:spLocks/>
            </p:cNvSpPr>
            <p:nvPr/>
          </p:nvSpPr>
          <p:spPr bwMode="auto">
            <a:xfrm>
              <a:off x="1947" y="1476"/>
              <a:ext cx="20" cy="177"/>
            </a:xfrm>
            <a:custGeom>
              <a:avLst/>
              <a:gdLst>
                <a:gd name="T0" fmla="*/ 0 w 25"/>
                <a:gd name="T1" fmla="*/ 261 h 146"/>
                <a:gd name="T2" fmla="*/ 0 w 25"/>
                <a:gd name="T3" fmla="*/ 223 h 146"/>
                <a:gd name="T4" fmla="*/ 0 w 25"/>
                <a:gd name="T5" fmla="*/ 209 h 146"/>
                <a:gd name="T6" fmla="*/ 6 w 25"/>
                <a:gd name="T7" fmla="*/ 201 h 146"/>
                <a:gd name="T8" fmla="*/ 10 w 25"/>
                <a:gd name="T9" fmla="*/ 185 h 146"/>
                <a:gd name="T10" fmla="*/ 6 w 25"/>
                <a:gd name="T11" fmla="*/ 165 h 146"/>
                <a:gd name="T12" fmla="*/ 6 w 25"/>
                <a:gd name="T13" fmla="*/ 148 h 146"/>
                <a:gd name="T14" fmla="*/ 10 w 25"/>
                <a:gd name="T15" fmla="*/ 133 h 146"/>
                <a:gd name="T16" fmla="*/ 10 w 25"/>
                <a:gd name="T17" fmla="*/ 119 h 146"/>
                <a:gd name="T18" fmla="*/ 10 w 25"/>
                <a:gd name="T19" fmla="*/ 103 h 146"/>
                <a:gd name="T20" fmla="*/ 10 w 25"/>
                <a:gd name="T21" fmla="*/ 90 h 146"/>
                <a:gd name="T22" fmla="*/ 10 w 25"/>
                <a:gd name="T23" fmla="*/ 68 h 146"/>
                <a:gd name="T24" fmla="*/ 13 w 25"/>
                <a:gd name="T25" fmla="*/ 51 h 146"/>
                <a:gd name="T26" fmla="*/ 13 w 25"/>
                <a:gd name="T27" fmla="*/ 36 h 146"/>
                <a:gd name="T28" fmla="*/ 10 w 25"/>
                <a:gd name="T29" fmla="*/ 23 h 146"/>
                <a:gd name="T30" fmla="*/ 10 w 25"/>
                <a:gd name="T31" fmla="*/ 7 h 146"/>
                <a:gd name="T32" fmla="*/ 10 w 25"/>
                <a:gd name="T33" fmla="*/ 0 h 14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146"/>
                <a:gd name="T53" fmla="*/ 25 w 25"/>
                <a:gd name="T54" fmla="*/ 146 h 14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146">
                  <a:moveTo>
                    <a:pt x="0" y="146"/>
                  </a:moveTo>
                  <a:lnTo>
                    <a:pt x="0" y="125"/>
                  </a:lnTo>
                  <a:lnTo>
                    <a:pt x="0" y="117"/>
                  </a:lnTo>
                  <a:lnTo>
                    <a:pt x="13" y="113"/>
                  </a:lnTo>
                  <a:lnTo>
                    <a:pt x="19" y="104"/>
                  </a:lnTo>
                  <a:lnTo>
                    <a:pt x="13" y="92"/>
                  </a:lnTo>
                  <a:lnTo>
                    <a:pt x="13" y="83"/>
                  </a:lnTo>
                  <a:lnTo>
                    <a:pt x="19" y="75"/>
                  </a:lnTo>
                  <a:lnTo>
                    <a:pt x="19" y="67"/>
                  </a:lnTo>
                  <a:lnTo>
                    <a:pt x="19" y="58"/>
                  </a:lnTo>
                  <a:lnTo>
                    <a:pt x="19" y="50"/>
                  </a:lnTo>
                  <a:lnTo>
                    <a:pt x="19" y="38"/>
                  </a:lnTo>
                  <a:lnTo>
                    <a:pt x="25" y="29"/>
                  </a:lnTo>
                  <a:lnTo>
                    <a:pt x="25" y="21"/>
                  </a:lnTo>
                  <a:lnTo>
                    <a:pt x="19" y="13"/>
                  </a:lnTo>
                  <a:lnTo>
                    <a:pt x="19" y="4"/>
                  </a:lnTo>
                  <a:lnTo>
                    <a:pt x="19" y="0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01" name="Oval 72"/>
            <p:cNvSpPr>
              <a:spLocks noChangeArrowheads="1"/>
            </p:cNvSpPr>
            <p:nvPr/>
          </p:nvSpPr>
          <p:spPr bwMode="auto">
            <a:xfrm>
              <a:off x="1838" y="1654"/>
              <a:ext cx="56" cy="47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02" name="Freeform 73"/>
            <p:cNvSpPr>
              <a:spLocks/>
            </p:cNvSpPr>
            <p:nvPr/>
          </p:nvSpPr>
          <p:spPr bwMode="auto">
            <a:xfrm>
              <a:off x="1843" y="1492"/>
              <a:ext cx="10" cy="165"/>
            </a:xfrm>
            <a:custGeom>
              <a:avLst/>
              <a:gdLst>
                <a:gd name="T0" fmla="*/ 3 w 13"/>
                <a:gd name="T1" fmla="*/ 240 h 137"/>
                <a:gd name="T2" fmla="*/ 0 w 13"/>
                <a:gd name="T3" fmla="*/ 219 h 137"/>
                <a:gd name="T4" fmla="*/ 3 w 13"/>
                <a:gd name="T5" fmla="*/ 196 h 137"/>
                <a:gd name="T6" fmla="*/ 6 w 13"/>
                <a:gd name="T7" fmla="*/ 182 h 137"/>
                <a:gd name="T8" fmla="*/ 3 w 13"/>
                <a:gd name="T9" fmla="*/ 165 h 137"/>
                <a:gd name="T10" fmla="*/ 0 w 13"/>
                <a:gd name="T11" fmla="*/ 152 h 137"/>
                <a:gd name="T12" fmla="*/ 3 w 13"/>
                <a:gd name="T13" fmla="*/ 137 h 137"/>
                <a:gd name="T14" fmla="*/ 6 w 13"/>
                <a:gd name="T15" fmla="*/ 122 h 137"/>
                <a:gd name="T16" fmla="*/ 6 w 13"/>
                <a:gd name="T17" fmla="*/ 101 h 137"/>
                <a:gd name="T18" fmla="*/ 3 w 13"/>
                <a:gd name="T19" fmla="*/ 78 h 137"/>
                <a:gd name="T20" fmla="*/ 3 w 13"/>
                <a:gd name="T21" fmla="*/ 65 h 137"/>
                <a:gd name="T22" fmla="*/ 6 w 13"/>
                <a:gd name="T23" fmla="*/ 51 h 137"/>
                <a:gd name="T24" fmla="*/ 6 w 13"/>
                <a:gd name="T25" fmla="*/ 35 h 137"/>
                <a:gd name="T26" fmla="*/ 6 w 13"/>
                <a:gd name="T27" fmla="*/ 20 h 137"/>
                <a:gd name="T28" fmla="*/ 6 w 13"/>
                <a:gd name="T29" fmla="*/ 7 h 137"/>
                <a:gd name="T30" fmla="*/ 0 w 13"/>
                <a:gd name="T31" fmla="*/ 7 h 137"/>
                <a:gd name="T32" fmla="*/ 6 w 13"/>
                <a:gd name="T33" fmla="*/ 0 h 13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"/>
                <a:gd name="T52" fmla="*/ 0 h 137"/>
                <a:gd name="T53" fmla="*/ 13 w 13"/>
                <a:gd name="T54" fmla="*/ 137 h 13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" h="137">
                  <a:moveTo>
                    <a:pt x="7" y="137"/>
                  </a:moveTo>
                  <a:lnTo>
                    <a:pt x="0" y="125"/>
                  </a:lnTo>
                  <a:lnTo>
                    <a:pt x="7" y="112"/>
                  </a:lnTo>
                  <a:lnTo>
                    <a:pt x="13" y="104"/>
                  </a:lnTo>
                  <a:lnTo>
                    <a:pt x="7" y="95"/>
                  </a:lnTo>
                  <a:lnTo>
                    <a:pt x="0" y="87"/>
                  </a:lnTo>
                  <a:lnTo>
                    <a:pt x="7" y="79"/>
                  </a:lnTo>
                  <a:lnTo>
                    <a:pt x="13" y="70"/>
                  </a:lnTo>
                  <a:lnTo>
                    <a:pt x="13" y="58"/>
                  </a:lnTo>
                  <a:lnTo>
                    <a:pt x="7" y="45"/>
                  </a:lnTo>
                  <a:lnTo>
                    <a:pt x="7" y="37"/>
                  </a:lnTo>
                  <a:lnTo>
                    <a:pt x="13" y="29"/>
                  </a:lnTo>
                  <a:lnTo>
                    <a:pt x="13" y="20"/>
                  </a:lnTo>
                  <a:lnTo>
                    <a:pt x="13" y="12"/>
                  </a:lnTo>
                  <a:lnTo>
                    <a:pt x="13" y="4"/>
                  </a:lnTo>
                  <a:lnTo>
                    <a:pt x="0" y="4"/>
                  </a:lnTo>
                  <a:lnTo>
                    <a:pt x="13" y="0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03" name="Freeform 74"/>
            <p:cNvSpPr>
              <a:spLocks/>
            </p:cNvSpPr>
            <p:nvPr/>
          </p:nvSpPr>
          <p:spPr bwMode="auto">
            <a:xfrm>
              <a:off x="1879" y="1476"/>
              <a:ext cx="21" cy="177"/>
            </a:xfrm>
            <a:custGeom>
              <a:avLst/>
              <a:gdLst>
                <a:gd name="T0" fmla="*/ 0 w 25"/>
                <a:gd name="T1" fmla="*/ 261 h 146"/>
                <a:gd name="T2" fmla="*/ 0 w 25"/>
                <a:gd name="T3" fmla="*/ 223 h 146"/>
                <a:gd name="T4" fmla="*/ 0 w 25"/>
                <a:gd name="T5" fmla="*/ 209 h 146"/>
                <a:gd name="T6" fmla="*/ 8 w 25"/>
                <a:gd name="T7" fmla="*/ 201 h 146"/>
                <a:gd name="T8" fmla="*/ 11 w 25"/>
                <a:gd name="T9" fmla="*/ 185 h 146"/>
                <a:gd name="T10" fmla="*/ 8 w 25"/>
                <a:gd name="T11" fmla="*/ 165 h 146"/>
                <a:gd name="T12" fmla="*/ 8 w 25"/>
                <a:gd name="T13" fmla="*/ 148 h 146"/>
                <a:gd name="T14" fmla="*/ 11 w 25"/>
                <a:gd name="T15" fmla="*/ 133 h 146"/>
                <a:gd name="T16" fmla="*/ 11 w 25"/>
                <a:gd name="T17" fmla="*/ 119 h 146"/>
                <a:gd name="T18" fmla="*/ 11 w 25"/>
                <a:gd name="T19" fmla="*/ 103 h 146"/>
                <a:gd name="T20" fmla="*/ 11 w 25"/>
                <a:gd name="T21" fmla="*/ 90 h 146"/>
                <a:gd name="T22" fmla="*/ 11 w 25"/>
                <a:gd name="T23" fmla="*/ 68 h 146"/>
                <a:gd name="T24" fmla="*/ 15 w 25"/>
                <a:gd name="T25" fmla="*/ 51 h 146"/>
                <a:gd name="T26" fmla="*/ 15 w 25"/>
                <a:gd name="T27" fmla="*/ 36 h 146"/>
                <a:gd name="T28" fmla="*/ 11 w 25"/>
                <a:gd name="T29" fmla="*/ 23 h 146"/>
                <a:gd name="T30" fmla="*/ 11 w 25"/>
                <a:gd name="T31" fmla="*/ 7 h 146"/>
                <a:gd name="T32" fmla="*/ 11 w 25"/>
                <a:gd name="T33" fmla="*/ 0 h 14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146"/>
                <a:gd name="T53" fmla="*/ 25 w 25"/>
                <a:gd name="T54" fmla="*/ 146 h 14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146">
                  <a:moveTo>
                    <a:pt x="0" y="146"/>
                  </a:moveTo>
                  <a:lnTo>
                    <a:pt x="0" y="125"/>
                  </a:lnTo>
                  <a:lnTo>
                    <a:pt x="0" y="117"/>
                  </a:lnTo>
                  <a:lnTo>
                    <a:pt x="13" y="113"/>
                  </a:lnTo>
                  <a:lnTo>
                    <a:pt x="19" y="104"/>
                  </a:lnTo>
                  <a:lnTo>
                    <a:pt x="13" y="92"/>
                  </a:lnTo>
                  <a:lnTo>
                    <a:pt x="13" y="83"/>
                  </a:lnTo>
                  <a:lnTo>
                    <a:pt x="19" y="75"/>
                  </a:lnTo>
                  <a:lnTo>
                    <a:pt x="19" y="67"/>
                  </a:lnTo>
                  <a:lnTo>
                    <a:pt x="19" y="58"/>
                  </a:lnTo>
                  <a:lnTo>
                    <a:pt x="19" y="50"/>
                  </a:lnTo>
                  <a:lnTo>
                    <a:pt x="19" y="38"/>
                  </a:lnTo>
                  <a:lnTo>
                    <a:pt x="25" y="29"/>
                  </a:lnTo>
                  <a:lnTo>
                    <a:pt x="25" y="21"/>
                  </a:lnTo>
                  <a:lnTo>
                    <a:pt x="19" y="13"/>
                  </a:lnTo>
                  <a:lnTo>
                    <a:pt x="19" y="4"/>
                  </a:lnTo>
                  <a:lnTo>
                    <a:pt x="19" y="0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04" name="Oval 75"/>
            <p:cNvSpPr>
              <a:spLocks noChangeArrowheads="1"/>
            </p:cNvSpPr>
            <p:nvPr/>
          </p:nvSpPr>
          <p:spPr bwMode="auto">
            <a:xfrm>
              <a:off x="1766" y="1648"/>
              <a:ext cx="56" cy="46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05" name="Freeform 76"/>
            <p:cNvSpPr>
              <a:spLocks/>
            </p:cNvSpPr>
            <p:nvPr/>
          </p:nvSpPr>
          <p:spPr bwMode="auto">
            <a:xfrm>
              <a:off x="1771" y="1487"/>
              <a:ext cx="10" cy="166"/>
            </a:xfrm>
            <a:custGeom>
              <a:avLst/>
              <a:gdLst>
                <a:gd name="T0" fmla="*/ 3 w 12"/>
                <a:gd name="T1" fmla="*/ 241 h 138"/>
                <a:gd name="T2" fmla="*/ 0 w 12"/>
                <a:gd name="T3" fmla="*/ 217 h 138"/>
                <a:gd name="T4" fmla="*/ 3 w 12"/>
                <a:gd name="T5" fmla="*/ 197 h 138"/>
                <a:gd name="T6" fmla="*/ 7 w 12"/>
                <a:gd name="T7" fmla="*/ 183 h 138"/>
                <a:gd name="T8" fmla="*/ 3 w 12"/>
                <a:gd name="T9" fmla="*/ 166 h 138"/>
                <a:gd name="T10" fmla="*/ 0 w 12"/>
                <a:gd name="T11" fmla="*/ 154 h 138"/>
                <a:gd name="T12" fmla="*/ 3 w 12"/>
                <a:gd name="T13" fmla="*/ 138 h 138"/>
                <a:gd name="T14" fmla="*/ 7 w 12"/>
                <a:gd name="T15" fmla="*/ 123 h 138"/>
                <a:gd name="T16" fmla="*/ 7 w 12"/>
                <a:gd name="T17" fmla="*/ 102 h 138"/>
                <a:gd name="T18" fmla="*/ 3 w 12"/>
                <a:gd name="T19" fmla="*/ 79 h 138"/>
                <a:gd name="T20" fmla="*/ 3 w 12"/>
                <a:gd name="T21" fmla="*/ 66 h 138"/>
                <a:gd name="T22" fmla="*/ 7 w 12"/>
                <a:gd name="T23" fmla="*/ 52 h 138"/>
                <a:gd name="T24" fmla="*/ 7 w 12"/>
                <a:gd name="T25" fmla="*/ 36 h 138"/>
                <a:gd name="T26" fmla="*/ 7 w 12"/>
                <a:gd name="T27" fmla="*/ 23 h 138"/>
                <a:gd name="T28" fmla="*/ 7 w 12"/>
                <a:gd name="T29" fmla="*/ 8 h 138"/>
                <a:gd name="T30" fmla="*/ 0 w 12"/>
                <a:gd name="T31" fmla="*/ 8 h 138"/>
                <a:gd name="T32" fmla="*/ 7 w 12"/>
                <a:gd name="T33" fmla="*/ 0 h 1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38"/>
                <a:gd name="T53" fmla="*/ 12 w 12"/>
                <a:gd name="T54" fmla="*/ 138 h 1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38">
                  <a:moveTo>
                    <a:pt x="6" y="138"/>
                  </a:moveTo>
                  <a:lnTo>
                    <a:pt x="0" y="125"/>
                  </a:lnTo>
                  <a:lnTo>
                    <a:pt x="6" y="113"/>
                  </a:lnTo>
                  <a:lnTo>
                    <a:pt x="12" y="105"/>
                  </a:lnTo>
                  <a:lnTo>
                    <a:pt x="6" y="96"/>
                  </a:lnTo>
                  <a:lnTo>
                    <a:pt x="0" y="88"/>
                  </a:lnTo>
                  <a:lnTo>
                    <a:pt x="6" y="80"/>
                  </a:lnTo>
                  <a:lnTo>
                    <a:pt x="12" y="71"/>
                  </a:lnTo>
                  <a:lnTo>
                    <a:pt x="12" y="59"/>
                  </a:lnTo>
                  <a:lnTo>
                    <a:pt x="6" y="46"/>
                  </a:lnTo>
                  <a:lnTo>
                    <a:pt x="6" y="38"/>
                  </a:lnTo>
                  <a:lnTo>
                    <a:pt x="12" y="30"/>
                  </a:lnTo>
                  <a:lnTo>
                    <a:pt x="12" y="21"/>
                  </a:lnTo>
                  <a:lnTo>
                    <a:pt x="12" y="13"/>
                  </a:lnTo>
                  <a:lnTo>
                    <a:pt x="12" y="5"/>
                  </a:lnTo>
                  <a:lnTo>
                    <a:pt x="0" y="5"/>
                  </a:lnTo>
                  <a:lnTo>
                    <a:pt x="12" y="0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06" name="Freeform 77"/>
            <p:cNvSpPr>
              <a:spLocks/>
            </p:cNvSpPr>
            <p:nvPr/>
          </p:nvSpPr>
          <p:spPr bwMode="auto">
            <a:xfrm>
              <a:off x="1807" y="1471"/>
              <a:ext cx="21" cy="177"/>
            </a:xfrm>
            <a:custGeom>
              <a:avLst/>
              <a:gdLst>
                <a:gd name="T0" fmla="*/ 0 w 25"/>
                <a:gd name="T1" fmla="*/ 261 h 146"/>
                <a:gd name="T2" fmla="*/ 0 w 25"/>
                <a:gd name="T3" fmla="*/ 223 h 146"/>
                <a:gd name="T4" fmla="*/ 0 w 25"/>
                <a:gd name="T5" fmla="*/ 209 h 146"/>
                <a:gd name="T6" fmla="*/ 7 w 25"/>
                <a:gd name="T7" fmla="*/ 200 h 146"/>
                <a:gd name="T8" fmla="*/ 11 w 25"/>
                <a:gd name="T9" fmla="*/ 185 h 146"/>
                <a:gd name="T10" fmla="*/ 7 w 25"/>
                <a:gd name="T11" fmla="*/ 165 h 146"/>
                <a:gd name="T12" fmla="*/ 7 w 25"/>
                <a:gd name="T13" fmla="*/ 148 h 146"/>
                <a:gd name="T14" fmla="*/ 11 w 25"/>
                <a:gd name="T15" fmla="*/ 133 h 146"/>
                <a:gd name="T16" fmla="*/ 11 w 25"/>
                <a:gd name="T17" fmla="*/ 119 h 146"/>
                <a:gd name="T18" fmla="*/ 11 w 25"/>
                <a:gd name="T19" fmla="*/ 103 h 146"/>
                <a:gd name="T20" fmla="*/ 11 w 25"/>
                <a:gd name="T21" fmla="*/ 90 h 146"/>
                <a:gd name="T22" fmla="*/ 11 w 25"/>
                <a:gd name="T23" fmla="*/ 67 h 146"/>
                <a:gd name="T24" fmla="*/ 15 w 25"/>
                <a:gd name="T25" fmla="*/ 51 h 146"/>
                <a:gd name="T26" fmla="*/ 15 w 25"/>
                <a:gd name="T27" fmla="*/ 36 h 146"/>
                <a:gd name="T28" fmla="*/ 11 w 25"/>
                <a:gd name="T29" fmla="*/ 22 h 146"/>
                <a:gd name="T30" fmla="*/ 11 w 25"/>
                <a:gd name="T31" fmla="*/ 7 h 146"/>
                <a:gd name="T32" fmla="*/ 11 w 25"/>
                <a:gd name="T33" fmla="*/ 0 h 14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146"/>
                <a:gd name="T53" fmla="*/ 25 w 25"/>
                <a:gd name="T54" fmla="*/ 146 h 14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146">
                  <a:moveTo>
                    <a:pt x="0" y="146"/>
                  </a:moveTo>
                  <a:lnTo>
                    <a:pt x="0" y="125"/>
                  </a:lnTo>
                  <a:lnTo>
                    <a:pt x="0" y="117"/>
                  </a:lnTo>
                  <a:lnTo>
                    <a:pt x="12" y="112"/>
                  </a:lnTo>
                  <a:lnTo>
                    <a:pt x="18" y="104"/>
                  </a:lnTo>
                  <a:lnTo>
                    <a:pt x="12" y="92"/>
                  </a:lnTo>
                  <a:lnTo>
                    <a:pt x="12" y="83"/>
                  </a:lnTo>
                  <a:lnTo>
                    <a:pt x="18" y="75"/>
                  </a:lnTo>
                  <a:lnTo>
                    <a:pt x="18" y="67"/>
                  </a:lnTo>
                  <a:lnTo>
                    <a:pt x="18" y="58"/>
                  </a:lnTo>
                  <a:lnTo>
                    <a:pt x="18" y="50"/>
                  </a:lnTo>
                  <a:lnTo>
                    <a:pt x="18" y="37"/>
                  </a:lnTo>
                  <a:lnTo>
                    <a:pt x="25" y="29"/>
                  </a:lnTo>
                  <a:lnTo>
                    <a:pt x="25" y="21"/>
                  </a:lnTo>
                  <a:lnTo>
                    <a:pt x="18" y="12"/>
                  </a:lnTo>
                  <a:lnTo>
                    <a:pt x="18" y="4"/>
                  </a:lnTo>
                  <a:lnTo>
                    <a:pt x="18" y="0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07" name="Oval 78"/>
            <p:cNvSpPr>
              <a:spLocks noChangeArrowheads="1"/>
            </p:cNvSpPr>
            <p:nvPr/>
          </p:nvSpPr>
          <p:spPr bwMode="auto">
            <a:xfrm>
              <a:off x="1698" y="1648"/>
              <a:ext cx="56" cy="46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08" name="Freeform 79"/>
            <p:cNvSpPr>
              <a:spLocks/>
            </p:cNvSpPr>
            <p:nvPr/>
          </p:nvSpPr>
          <p:spPr bwMode="auto">
            <a:xfrm>
              <a:off x="1704" y="1487"/>
              <a:ext cx="10" cy="166"/>
            </a:xfrm>
            <a:custGeom>
              <a:avLst/>
              <a:gdLst>
                <a:gd name="T0" fmla="*/ 3 w 12"/>
                <a:gd name="T1" fmla="*/ 241 h 138"/>
                <a:gd name="T2" fmla="*/ 0 w 12"/>
                <a:gd name="T3" fmla="*/ 217 h 138"/>
                <a:gd name="T4" fmla="*/ 3 w 12"/>
                <a:gd name="T5" fmla="*/ 197 h 138"/>
                <a:gd name="T6" fmla="*/ 7 w 12"/>
                <a:gd name="T7" fmla="*/ 183 h 138"/>
                <a:gd name="T8" fmla="*/ 3 w 12"/>
                <a:gd name="T9" fmla="*/ 166 h 138"/>
                <a:gd name="T10" fmla="*/ 0 w 12"/>
                <a:gd name="T11" fmla="*/ 154 h 138"/>
                <a:gd name="T12" fmla="*/ 3 w 12"/>
                <a:gd name="T13" fmla="*/ 138 h 138"/>
                <a:gd name="T14" fmla="*/ 7 w 12"/>
                <a:gd name="T15" fmla="*/ 123 h 138"/>
                <a:gd name="T16" fmla="*/ 7 w 12"/>
                <a:gd name="T17" fmla="*/ 102 h 138"/>
                <a:gd name="T18" fmla="*/ 3 w 12"/>
                <a:gd name="T19" fmla="*/ 79 h 138"/>
                <a:gd name="T20" fmla="*/ 3 w 12"/>
                <a:gd name="T21" fmla="*/ 66 h 138"/>
                <a:gd name="T22" fmla="*/ 7 w 12"/>
                <a:gd name="T23" fmla="*/ 52 h 138"/>
                <a:gd name="T24" fmla="*/ 7 w 12"/>
                <a:gd name="T25" fmla="*/ 36 h 138"/>
                <a:gd name="T26" fmla="*/ 7 w 12"/>
                <a:gd name="T27" fmla="*/ 23 h 138"/>
                <a:gd name="T28" fmla="*/ 7 w 12"/>
                <a:gd name="T29" fmla="*/ 8 h 138"/>
                <a:gd name="T30" fmla="*/ 0 w 12"/>
                <a:gd name="T31" fmla="*/ 8 h 138"/>
                <a:gd name="T32" fmla="*/ 7 w 12"/>
                <a:gd name="T33" fmla="*/ 0 h 1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38"/>
                <a:gd name="T53" fmla="*/ 12 w 12"/>
                <a:gd name="T54" fmla="*/ 138 h 1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38">
                  <a:moveTo>
                    <a:pt x="6" y="138"/>
                  </a:moveTo>
                  <a:lnTo>
                    <a:pt x="0" y="125"/>
                  </a:lnTo>
                  <a:lnTo>
                    <a:pt x="6" y="113"/>
                  </a:lnTo>
                  <a:lnTo>
                    <a:pt x="12" y="105"/>
                  </a:lnTo>
                  <a:lnTo>
                    <a:pt x="6" y="96"/>
                  </a:lnTo>
                  <a:lnTo>
                    <a:pt x="0" y="88"/>
                  </a:lnTo>
                  <a:lnTo>
                    <a:pt x="6" y="80"/>
                  </a:lnTo>
                  <a:lnTo>
                    <a:pt x="12" y="71"/>
                  </a:lnTo>
                  <a:lnTo>
                    <a:pt x="12" y="59"/>
                  </a:lnTo>
                  <a:lnTo>
                    <a:pt x="6" y="46"/>
                  </a:lnTo>
                  <a:lnTo>
                    <a:pt x="6" y="38"/>
                  </a:lnTo>
                  <a:lnTo>
                    <a:pt x="12" y="30"/>
                  </a:lnTo>
                  <a:lnTo>
                    <a:pt x="12" y="21"/>
                  </a:lnTo>
                  <a:lnTo>
                    <a:pt x="12" y="13"/>
                  </a:lnTo>
                  <a:lnTo>
                    <a:pt x="12" y="5"/>
                  </a:lnTo>
                  <a:lnTo>
                    <a:pt x="0" y="5"/>
                  </a:lnTo>
                  <a:lnTo>
                    <a:pt x="12" y="0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09" name="Freeform 80"/>
            <p:cNvSpPr>
              <a:spLocks/>
            </p:cNvSpPr>
            <p:nvPr/>
          </p:nvSpPr>
          <p:spPr bwMode="auto">
            <a:xfrm>
              <a:off x="1740" y="1471"/>
              <a:ext cx="21" cy="177"/>
            </a:xfrm>
            <a:custGeom>
              <a:avLst/>
              <a:gdLst>
                <a:gd name="T0" fmla="*/ 0 w 25"/>
                <a:gd name="T1" fmla="*/ 261 h 146"/>
                <a:gd name="T2" fmla="*/ 0 w 25"/>
                <a:gd name="T3" fmla="*/ 223 h 146"/>
                <a:gd name="T4" fmla="*/ 0 w 25"/>
                <a:gd name="T5" fmla="*/ 209 h 146"/>
                <a:gd name="T6" fmla="*/ 7 w 25"/>
                <a:gd name="T7" fmla="*/ 200 h 146"/>
                <a:gd name="T8" fmla="*/ 11 w 25"/>
                <a:gd name="T9" fmla="*/ 185 h 146"/>
                <a:gd name="T10" fmla="*/ 7 w 25"/>
                <a:gd name="T11" fmla="*/ 165 h 146"/>
                <a:gd name="T12" fmla="*/ 7 w 25"/>
                <a:gd name="T13" fmla="*/ 148 h 146"/>
                <a:gd name="T14" fmla="*/ 11 w 25"/>
                <a:gd name="T15" fmla="*/ 133 h 146"/>
                <a:gd name="T16" fmla="*/ 11 w 25"/>
                <a:gd name="T17" fmla="*/ 119 h 146"/>
                <a:gd name="T18" fmla="*/ 11 w 25"/>
                <a:gd name="T19" fmla="*/ 103 h 146"/>
                <a:gd name="T20" fmla="*/ 11 w 25"/>
                <a:gd name="T21" fmla="*/ 90 h 146"/>
                <a:gd name="T22" fmla="*/ 11 w 25"/>
                <a:gd name="T23" fmla="*/ 67 h 146"/>
                <a:gd name="T24" fmla="*/ 15 w 25"/>
                <a:gd name="T25" fmla="*/ 51 h 146"/>
                <a:gd name="T26" fmla="*/ 15 w 25"/>
                <a:gd name="T27" fmla="*/ 36 h 146"/>
                <a:gd name="T28" fmla="*/ 11 w 25"/>
                <a:gd name="T29" fmla="*/ 22 h 146"/>
                <a:gd name="T30" fmla="*/ 11 w 25"/>
                <a:gd name="T31" fmla="*/ 7 h 146"/>
                <a:gd name="T32" fmla="*/ 11 w 25"/>
                <a:gd name="T33" fmla="*/ 0 h 14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146"/>
                <a:gd name="T53" fmla="*/ 25 w 25"/>
                <a:gd name="T54" fmla="*/ 146 h 14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146">
                  <a:moveTo>
                    <a:pt x="0" y="146"/>
                  </a:moveTo>
                  <a:lnTo>
                    <a:pt x="0" y="125"/>
                  </a:lnTo>
                  <a:lnTo>
                    <a:pt x="0" y="117"/>
                  </a:lnTo>
                  <a:lnTo>
                    <a:pt x="12" y="112"/>
                  </a:lnTo>
                  <a:lnTo>
                    <a:pt x="18" y="104"/>
                  </a:lnTo>
                  <a:lnTo>
                    <a:pt x="12" y="92"/>
                  </a:lnTo>
                  <a:lnTo>
                    <a:pt x="12" y="83"/>
                  </a:lnTo>
                  <a:lnTo>
                    <a:pt x="18" y="75"/>
                  </a:lnTo>
                  <a:lnTo>
                    <a:pt x="18" y="67"/>
                  </a:lnTo>
                  <a:lnTo>
                    <a:pt x="18" y="58"/>
                  </a:lnTo>
                  <a:lnTo>
                    <a:pt x="18" y="50"/>
                  </a:lnTo>
                  <a:lnTo>
                    <a:pt x="18" y="37"/>
                  </a:lnTo>
                  <a:lnTo>
                    <a:pt x="25" y="29"/>
                  </a:lnTo>
                  <a:lnTo>
                    <a:pt x="25" y="21"/>
                  </a:lnTo>
                  <a:lnTo>
                    <a:pt x="18" y="12"/>
                  </a:lnTo>
                  <a:lnTo>
                    <a:pt x="18" y="4"/>
                  </a:lnTo>
                  <a:lnTo>
                    <a:pt x="18" y="0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10" name="Oval 81"/>
            <p:cNvSpPr>
              <a:spLocks noChangeArrowheads="1"/>
            </p:cNvSpPr>
            <p:nvPr/>
          </p:nvSpPr>
          <p:spPr bwMode="auto">
            <a:xfrm>
              <a:off x="1631" y="1648"/>
              <a:ext cx="56" cy="46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11" name="Freeform 82"/>
            <p:cNvSpPr>
              <a:spLocks/>
            </p:cNvSpPr>
            <p:nvPr/>
          </p:nvSpPr>
          <p:spPr bwMode="auto">
            <a:xfrm>
              <a:off x="1637" y="1487"/>
              <a:ext cx="10" cy="166"/>
            </a:xfrm>
            <a:custGeom>
              <a:avLst/>
              <a:gdLst>
                <a:gd name="T0" fmla="*/ 3 w 12"/>
                <a:gd name="T1" fmla="*/ 241 h 138"/>
                <a:gd name="T2" fmla="*/ 0 w 12"/>
                <a:gd name="T3" fmla="*/ 217 h 138"/>
                <a:gd name="T4" fmla="*/ 3 w 12"/>
                <a:gd name="T5" fmla="*/ 197 h 138"/>
                <a:gd name="T6" fmla="*/ 7 w 12"/>
                <a:gd name="T7" fmla="*/ 183 h 138"/>
                <a:gd name="T8" fmla="*/ 3 w 12"/>
                <a:gd name="T9" fmla="*/ 166 h 138"/>
                <a:gd name="T10" fmla="*/ 0 w 12"/>
                <a:gd name="T11" fmla="*/ 154 h 138"/>
                <a:gd name="T12" fmla="*/ 3 w 12"/>
                <a:gd name="T13" fmla="*/ 138 h 138"/>
                <a:gd name="T14" fmla="*/ 7 w 12"/>
                <a:gd name="T15" fmla="*/ 123 h 138"/>
                <a:gd name="T16" fmla="*/ 7 w 12"/>
                <a:gd name="T17" fmla="*/ 102 h 138"/>
                <a:gd name="T18" fmla="*/ 3 w 12"/>
                <a:gd name="T19" fmla="*/ 79 h 138"/>
                <a:gd name="T20" fmla="*/ 3 w 12"/>
                <a:gd name="T21" fmla="*/ 66 h 138"/>
                <a:gd name="T22" fmla="*/ 7 w 12"/>
                <a:gd name="T23" fmla="*/ 52 h 138"/>
                <a:gd name="T24" fmla="*/ 7 w 12"/>
                <a:gd name="T25" fmla="*/ 36 h 138"/>
                <a:gd name="T26" fmla="*/ 7 w 12"/>
                <a:gd name="T27" fmla="*/ 23 h 138"/>
                <a:gd name="T28" fmla="*/ 7 w 12"/>
                <a:gd name="T29" fmla="*/ 8 h 138"/>
                <a:gd name="T30" fmla="*/ 0 w 12"/>
                <a:gd name="T31" fmla="*/ 8 h 138"/>
                <a:gd name="T32" fmla="*/ 7 w 12"/>
                <a:gd name="T33" fmla="*/ 0 h 1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38"/>
                <a:gd name="T53" fmla="*/ 12 w 12"/>
                <a:gd name="T54" fmla="*/ 138 h 1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38">
                  <a:moveTo>
                    <a:pt x="6" y="138"/>
                  </a:moveTo>
                  <a:lnTo>
                    <a:pt x="0" y="125"/>
                  </a:lnTo>
                  <a:lnTo>
                    <a:pt x="6" y="113"/>
                  </a:lnTo>
                  <a:lnTo>
                    <a:pt x="12" y="105"/>
                  </a:lnTo>
                  <a:lnTo>
                    <a:pt x="6" y="96"/>
                  </a:lnTo>
                  <a:lnTo>
                    <a:pt x="0" y="88"/>
                  </a:lnTo>
                  <a:lnTo>
                    <a:pt x="6" y="80"/>
                  </a:lnTo>
                  <a:lnTo>
                    <a:pt x="12" y="71"/>
                  </a:lnTo>
                  <a:lnTo>
                    <a:pt x="12" y="59"/>
                  </a:lnTo>
                  <a:lnTo>
                    <a:pt x="6" y="46"/>
                  </a:lnTo>
                  <a:lnTo>
                    <a:pt x="6" y="38"/>
                  </a:lnTo>
                  <a:lnTo>
                    <a:pt x="12" y="30"/>
                  </a:lnTo>
                  <a:lnTo>
                    <a:pt x="12" y="21"/>
                  </a:lnTo>
                  <a:lnTo>
                    <a:pt x="12" y="13"/>
                  </a:lnTo>
                  <a:lnTo>
                    <a:pt x="12" y="5"/>
                  </a:lnTo>
                  <a:lnTo>
                    <a:pt x="0" y="5"/>
                  </a:lnTo>
                  <a:lnTo>
                    <a:pt x="12" y="0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12" name="Freeform 83"/>
            <p:cNvSpPr>
              <a:spLocks/>
            </p:cNvSpPr>
            <p:nvPr/>
          </p:nvSpPr>
          <p:spPr bwMode="auto">
            <a:xfrm>
              <a:off x="1672" y="1471"/>
              <a:ext cx="21" cy="177"/>
            </a:xfrm>
            <a:custGeom>
              <a:avLst/>
              <a:gdLst>
                <a:gd name="T0" fmla="*/ 0 w 25"/>
                <a:gd name="T1" fmla="*/ 261 h 146"/>
                <a:gd name="T2" fmla="*/ 0 w 25"/>
                <a:gd name="T3" fmla="*/ 223 h 146"/>
                <a:gd name="T4" fmla="*/ 0 w 25"/>
                <a:gd name="T5" fmla="*/ 209 h 146"/>
                <a:gd name="T6" fmla="*/ 8 w 25"/>
                <a:gd name="T7" fmla="*/ 200 h 146"/>
                <a:gd name="T8" fmla="*/ 11 w 25"/>
                <a:gd name="T9" fmla="*/ 185 h 146"/>
                <a:gd name="T10" fmla="*/ 8 w 25"/>
                <a:gd name="T11" fmla="*/ 165 h 146"/>
                <a:gd name="T12" fmla="*/ 8 w 25"/>
                <a:gd name="T13" fmla="*/ 148 h 146"/>
                <a:gd name="T14" fmla="*/ 11 w 25"/>
                <a:gd name="T15" fmla="*/ 133 h 146"/>
                <a:gd name="T16" fmla="*/ 11 w 25"/>
                <a:gd name="T17" fmla="*/ 119 h 146"/>
                <a:gd name="T18" fmla="*/ 11 w 25"/>
                <a:gd name="T19" fmla="*/ 103 h 146"/>
                <a:gd name="T20" fmla="*/ 11 w 25"/>
                <a:gd name="T21" fmla="*/ 90 h 146"/>
                <a:gd name="T22" fmla="*/ 11 w 25"/>
                <a:gd name="T23" fmla="*/ 67 h 146"/>
                <a:gd name="T24" fmla="*/ 15 w 25"/>
                <a:gd name="T25" fmla="*/ 51 h 146"/>
                <a:gd name="T26" fmla="*/ 15 w 25"/>
                <a:gd name="T27" fmla="*/ 36 h 146"/>
                <a:gd name="T28" fmla="*/ 11 w 25"/>
                <a:gd name="T29" fmla="*/ 22 h 146"/>
                <a:gd name="T30" fmla="*/ 11 w 25"/>
                <a:gd name="T31" fmla="*/ 7 h 146"/>
                <a:gd name="T32" fmla="*/ 11 w 25"/>
                <a:gd name="T33" fmla="*/ 0 h 14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146"/>
                <a:gd name="T53" fmla="*/ 25 w 25"/>
                <a:gd name="T54" fmla="*/ 146 h 14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146">
                  <a:moveTo>
                    <a:pt x="0" y="146"/>
                  </a:moveTo>
                  <a:lnTo>
                    <a:pt x="0" y="125"/>
                  </a:lnTo>
                  <a:lnTo>
                    <a:pt x="0" y="117"/>
                  </a:lnTo>
                  <a:lnTo>
                    <a:pt x="13" y="112"/>
                  </a:lnTo>
                  <a:lnTo>
                    <a:pt x="19" y="104"/>
                  </a:lnTo>
                  <a:lnTo>
                    <a:pt x="13" y="92"/>
                  </a:lnTo>
                  <a:lnTo>
                    <a:pt x="13" y="83"/>
                  </a:lnTo>
                  <a:lnTo>
                    <a:pt x="19" y="75"/>
                  </a:lnTo>
                  <a:lnTo>
                    <a:pt x="19" y="67"/>
                  </a:lnTo>
                  <a:lnTo>
                    <a:pt x="19" y="58"/>
                  </a:lnTo>
                  <a:lnTo>
                    <a:pt x="19" y="50"/>
                  </a:lnTo>
                  <a:lnTo>
                    <a:pt x="19" y="37"/>
                  </a:lnTo>
                  <a:lnTo>
                    <a:pt x="25" y="29"/>
                  </a:lnTo>
                  <a:lnTo>
                    <a:pt x="25" y="21"/>
                  </a:lnTo>
                  <a:lnTo>
                    <a:pt x="19" y="12"/>
                  </a:lnTo>
                  <a:lnTo>
                    <a:pt x="19" y="4"/>
                  </a:lnTo>
                  <a:lnTo>
                    <a:pt x="19" y="0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13" name="Oval 84"/>
            <p:cNvSpPr>
              <a:spLocks noChangeArrowheads="1"/>
            </p:cNvSpPr>
            <p:nvPr/>
          </p:nvSpPr>
          <p:spPr bwMode="auto">
            <a:xfrm>
              <a:off x="1563" y="1648"/>
              <a:ext cx="57" cy="46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14" name="Freeform 85"/>
            <p:cNvSpPr>
              <a:spLocks/>
            </p:cNvSpPr>
            <p:nvPr/>
          </p:nvSpPr>
          <p:spPr bwMode="auto">
            <a:xfrm>
              <a:off x="1570" y="1487"/>
              <a:ext cx="10" cy="166"/>
            </a:xfrm>
            <a:custGeom>
              <a:avLst/>
              <a:gdLst>
                <a:gd name="T0" fmla="*/ 3 w 12"/>
                <a:gd name="T1" fmla="*/ 241 h 138"/>
                <a:gd name="T2" fmla="*/ 0 w 12"/>
                <a:gd name="T3" fmla="*/ 217 h 138"/>
                <a:gd name="T4" fmla="*/ 3 w 12"/>
                <a:gd name="T5" fmla="*/ 197 h 138"/>
                <a:gd name="T6" fmla="*/ 7 w 12"/>
                <a:gd name="T7" fmla="*/ 183 h 138"/>
                <a:gd name="T8" fmla="*/ 3 w 12"/>
                <a:gd name="T9" fmla="*/ 166 h 138"/>
                <a:gd name="T10" fmla="*/ 0 w 12"/>
                <a:gd name="T11" fmla="*/ 154 h 138"/>
                <a:gd name="T12" fmla="*/ 3 w 12"/>
                <a:gd name="T13" fmla="*/ 138 h 138"/>
                <a:gd name="T14" fmla="*/ 7 w 12"/>
                <a:gd name="T15" fmla="*/ 123 h 138"/>
                <a:gd name="T16" fmla="*/ 7 w 12"/>
                <a:gd name="T17" fmla="*/ 102 h 138"/>
                <a:gd name="T18" fmla="*/ 3 w 12"/>
                <a:gd name="T19" fmla="*/ 79 h 138"/>
                <a:gd name="T20" fmla="*/ 3 w 12"/>
                <a:gd name="T21" fmla="*/ 66 h 138"/>
                <a:gd name="T22" fmla="*/ 7 w 12"/>
                <a:gd name="T23" fmla="*/ 52 h 138"/>
                <a:gd name="T24" fmla="*/ 7 w 12"/>
                <a:gd name="T25" fmla="*/ 36 h 138"/>
                <a:gd name="T26" fmla="*/ 7 w 12"/>
                <a:gd name="T27" fmla="*/ 23 h 138"/>
                <a:gd name="T28" fmla="*/ 7 w 12"/>
                <a:gd name="T29" fmla="*/ 8 h 138"/>
                <a:gd name="T30" fmla="*/ 0 w 12"/>
                <a:gd name="T31" fmla="*/ 8 h 138"/>
                <a:gd name="T32" fmla="*/ 7 w 12"/>
                <a:gd name="T33" fmla="*/ 0 h 1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38"/>
                <a:gd name="T53" fmla="*/ 12 w 12"/>
                <a:gd name="T54" fmla="*/ 138 h 1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38">
                  <a:moveTo>
                    <a:pt x="6" y="138"/>
                  </a:moveTo>
                  <a:lnTo>
                    <a:pt x="0" y="125"/>
                  </a:lnTo>
                  <a:lnTo>
                    <a:pt x="6" y="113"/>
                  </a:lnTo>
                  <a:lnTo>
                    <a:pt x="12" y="105"/>
                  </a:lnTo>
                  <a:lnTo>
                    <a:pt x="6" y="96"/>
                  </a:lnTo>
                  <a:lnTo>
                    <a:pt x="0" y="88"/>
                  </a:lnTo>
                  <a:lnTo>
                    <a:pt x="6" y="80"/>
                  </a:lnTo>
                  <a:lnTo>
                    <a:pt x="12" y="71"/>
                  </a:lnTo>
                  <a:lnTo>
                    <a:pt x="12" y="59"/>
                  </a:lnTo>
                  <a:lnTo>
                    <a:pt x="6" y="46"/>
                  </a:lnTo>
                  <a:lnTo>
                    <a:pt x="6" y="38"/>
                  </a:lnTo>
                  <a:lnTo>
                    <a:pt x="12" y="30"/>
                  </a:lnTo>
                  <a:lnTo>
                    <a:pt x="12" y="21"/>
                  </a:lnTo>
                  <a:lnTo>
                    <a:pt x="12" y="13"/>
                  </a:lnTo>
                  <a:lnTo>
                    <a:pt x="12" y="5"/>
                  </a:lnTo>
                  <a:lnTo>
                    <a:pt x="0" y="5"/>
                  </a:lnTo>
                  <a:lnTo>
                    <a:pt x="12" y="0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15" name="Freeform 86"/>
            <p:cNvSpPr>
              <a:spLocks/>
            </p:cNvSpPr>
            <p:nvPr/>
          </p:nvSpPr>
          <p:spPr bwMode="auto">
            <a:xfrm>
              <a:off x="1605" y="1471"/>
              <a:ext cx="21" cy="177"/>
            </a:xfrm>
            <a:custGeom>
              <a:avLst/>
              <a:gdLst>
                <a:gd name="T0" fmla="*/ 0 w 25"/>
                <a:gd name="T1" fmla="*/ 261 h 146"/>
                <a:gd name="T2" fmla="*/ 0 w 25"/>
                <a:gd name="T3" fmla="*/ 223 h 146"/>
                <a:gd name="T4" fmla="*/ 0 w 25"/>
                <a:gd name="T5" fmla="*/ 209 h 146"/>
                <a:gd name="T6" fmla="*/ 8 w 25"/>
                <a:gd name="T7" fmla="*/ 200 h 146"/>
                <a:gd name="T8" fmla="*/ 11 w 25"/>
                <a:gd name="T9" fmla="*/ 185 h 146"/>
                <a:gd name="T10" fmla="*/ 8 w 25"/>
                <a:gd name="T11" fmla="*/ 165 h 146"/>
                <a:gd name="T12" fmla="*/ 8 w 25"/>
                <a:gd name="T13" fmla="*/ 148 h 146"/>
                <a:gd name="T14" fmla="*/ 11 w 25"/>
                <a:gd name="T15" fmla="*/ 133 h 146"/>
                <a:gd name="T16" fmla="*/ 11 w 25"/>
                <a:gd name="T17" fmla="*/ 119 h 146"/>
                <a:gd name="T18" fmla="*/ 11 w 25"/>
                <a:gd name="T19" fmla="*/ 103 h 146"/>
                <a:gd name="T20" fmla="*/ 11 w 25"/>
                <a:gd name="T21" fmla="*/ 90 h 146"/>
                <a:gd name="T22" fmla="*/ 11 w 25"/>
                <a:gd name="T23" fmla="*/ 67 h 146"/>
                <a:gd name="T24" fmla="*/ 15 w 25"/>
                <a:gd name="T25" fmla="*/ 51 h 146"/>
                <a:gd name="T26" fmla="*/ 15 w 25"/>
                <a:gd name="T27" fmla="*/ 36 h 146"/>
                <a:gd name="T28" fmla="*/ 11 w 25"/>
                <a:gd name="T29" fmla="*/ 22 h 146"/>
                <a:gd name="T30" fmla="*/ 11 w 25"/>
                <a:gd name="T31" fmla="*/ 7 h 146"/>
                <a:gd name="T32" fmla="*/ 11 w 25"/>
                <a:gd name="T33" fmla="*/ 0 h 14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146"/>
                <a:gd name="T53" fmla="*/ 25 w 25"/>
                <a:gd name="T54" fmla="*/ 146 h 14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146">
                  <a:moveTo>
                    <a:pt x="0" y="146"/>
                  </a:moveTo>
                  <a:lnTo>
                    <a:pt x="0" y="125"/>
                  </a:lnTo>
                  <a:lnTo>
                    <a:pt x="0" y="117"/>
                  </a:lnTo>
                  <a:lnTo>
                    <a:pt x="13" y="112"/>
                  </a:lnTo>
                  <a:lnTo>
                    <a:pt x="19" y="104"/>
                  </a:lnTo>
                  <a:lnTo>
                    <a:pt x="13" y="92"/>
                  </a:lnTo>
                  <a:lnTo>
                    <a:pt x="13" y="83"/>
                  </a:lnTo>
                  <a:lnTo>
                    <a:pt x="19" y="75"/>
                  </a:lnTo>
                  <a:lnTo>
                    <a:pt x="19" y="67"/>
                  </a:lnTo>
                  <a:lnTo>
                    <a:pt x="19" y="58"/>
                  </a:lnTo>
                  <a:lnTo>
                    <a:pt x="19" y="50"/>
                  </a:lnTo>
                  <a:lnTo>
                    <a:pt x="19" y="37"/>
                  </a:lnTo>
                  <a:lnTo>
                    <a:pt x="25" y="29"/>
                  </a:lnTo>
                  <a:lnTo>
                    <a:pt x="25" y="21"/>
                  </a:lnTo>
                  <a:lnTo>
                    <a:pt x="19" y="12"/>
                  </a:lnTo>
                  <a:lnTo>
                    <a:pt x="19" y="4"/>
                  </a:lnTo>
                  <a:lnTo>
                    <a:pt x="19" y="0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16" name="Oval 87"/>
            <p:cNvSpPr>
              <a:spLocks noChangeArrowheads="1"/>
            </p:cNvSpPr>
            <p:nvPr/>
          </p:nvSpPr>
          <p:spPr bwMode="auto">
            <a:xfrm>
              <a:off x="545" y="1347"/>
              <a:ext cx="57" cy="47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17" name="Freeform 88"/>
            <p:cNvSpPr>
              <a:spLocks/>
            </p:cNvSpPr>
            <p:nvPr/>
          </p:nvSpPr>
          <p:spPr bwMode="auto">
            <a:xfrm>
              <a:off x="550" y="1390"/>
              <a:ext cx="11" cy="166"/>
            </a:xfrm>
            <a:custGeom>
              <a:avLst/>
              <a:gdLst>
                <a:gd name="T0" fmla="*/ 4 w 13"/>
                <a:gd name="T1" fmla="*/ 0 h 138"/>
                <a:gd name="T2" fmla="*/ 0 w 13"/>
                <a:gd name="T3" fmla="*/ 23 h 138"/>
                <a:gd name="T4" fmla="*/ 4 w 13"/>
                <a:gd name="T5" fmla="*/ 43 h 138"/>
                <a:gd name="T6" fmla="*/ 8 w 13"/>
                <a:gd name="T7" fmla="*/ 59 h 138"/>
                <a:gd name="T8" fmla="*/ 4 w 13"/>
                <a:gd name="T9" fmla="*/ 73 h 138"/>
                <a:gd name="T10" fmla="*/ 0 w 13"/>
                <a:gd name="T11" fmla="*/ 87 h 138"/>
                <a:gd name="T12" fmla="*/ 4 w 13"/>
                <a:gd name="T13" fmla="*/ 102 h 138"/>
                <a:gd name="T14" fmla="*/ 8 w 13"/>
                <a:gd name="T15" fmla="*/ 117 h 138"/>
                <a:gd name="T16" fmla="*/ 8 w 13"/>
                <a:gd name="T17" fmla="*/ 137 h 138"/>
                <a:gd name="T18" fmla="*/ 4 w 13"/>
                <a:gd name="T19" fmla="*/ 161 h 138"/>
                <a:gd name="T20" fmla="*/ 4 w 13"/>
                <a:gd name="T21" fmla="*/ 173 h 138"/>
                <a:gd name="T22" fmla="*/ 8 w 13"/>
                <a:gd name="T23" fmla="*/ 190 h 138"/>
                <a:gd name="T24" fmla="*/ 8 w 13"/>
                <a:gd name="T25" fmla="*/ 204 h 138"/>
                <a:gd name="T26" fmla="*/ 8 w 13"/>
                <a:gd name="T27" fmla="*/ 217 h 138"/>
                <a:gd name="T28" fmla="*/ 8 w 13"/>
                <a:gd name="T29" fmla="*/ 233 h 138"/>
                <a:gd name="T30" fmla="*/ 0 w 13"/>
                <a:gd name="T31" fmla="*/ 233 h 138"/>
                <a:gd name="T32" fmla="*/ 8 w 13"/>
                <a:gd name="T33" fmla="*/ 241 h 1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"/>
                <a:gd name="T52" fmla="*/ 0 h 138"/>
                <a:gd name="T53" fmla="*/ 13 w 13"/>
                <a:gd name="T54" fmla="*/ 138 h 1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" h="138">
                  <a:moveTo>
                    <a:pt x="7" y="0"/>
                  </a:moveTo>
                  <a:lnTo>
                    <a:pt x="0" y="13"/>
                  </a:lnTo>
                  <a:lnTo>
                    <a:pt x="7" y="25"/>
                  </a:lnTo>
                  <a:lnTo>
                    <a:pt x="13" y="34"/>
                  </a:lnTo>
                  <a:lnTo>
                    <a:pt x="7" y="42"/>
                  </a:lnTo>
                  <a:lnTo>
                    <a:pt x="0" y="50"/>
                  </a:lnTo>
                  <a:lnTo>
                    <a:pt x="7" y="59"/>
                  </a:lnTo>
                  <a:lnTo>
                    <a:pt x="13" y="67"/>
                  </a:lnTo>
                  <a:lnTo>
                    <a:pt x="13" y="79"/>
                  </a:lnTo>
                  <a:lnTo>
                    <a:pt x="7" y="92"/>
                  </a:lnTo>
                  <a:lnTo>
                    <a:pt x="7" y="100"/>
                  </a:lnTo>
                  <a:lnTo>
                    <a:pt x="13" y="109"/>
                  </a:lnTo>
                  <a:lnTo>
                    <a:pt x="13" y="117"/>
                  </a:lnTo>
                  <a:lnTo>
                    <a:pt x="13" y="125"/>
                  </a:lnTo>
                  <a:lnTo>
                    <a:pt x="13" y="134"/>
                  </a:lnTo>
                  <a:lnTo>
                    <a:pt x="0" y="134"/>
                  </a:lnTo>
                  <a:lnTo>
                    <a:pt x="13" y="138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18" name="Freeform 89"/>
            <p:cNvSpPr>
              <a:spLocks/>
            </p:cNvSpPr>
            <p:nvPr/>
          </p:nvSpPr>
          <p:spPr bwMode="auto">
            <a:xfrm>
              <a:off x="587" y="1397"/>
              <a:ext cx="21" cy="175"/>
            </a:xfrm>
            <a:custGeom>
              <a:avLst/>
              <a:gdLst>
                <a:gd name="T0" fmla="*/ 0 w 25"/>
                <a:gd name="T1" fmla="*/ 0 h 145"/>
                <a:gd name="T2" fmla="*/ 0 w 25"/>
                <a:gd name="T3" fmla="*/ 35 h 145"/>
                <a:gd name="T4" fmla="*/ 0 w 25"/>
                <a:gd name="T5" fmla="*/ 51 h 145"/>
                <a:gd name="T6" fmla="*/ 8 w 25"/>
                <a:gd name="T7" fmla="*/ 58 h 145"/>
                <a:gd name="T8" fmla="*/ 11 w 25"/>
                <a:gd name="T9" fmla="*/ 71 h 145"/>
                <a:gd name="T10" fmla="*/ 8 w 25"/>
                <a:gd name="T11" fmla="*/ 94 h 145"/>
                <a:gd name="T12" fmla="*/ 8 w 25"/>
                <a:gd name="T13" fmla="*/ 110 h 145"/>
                <a:gd name="T14" fmla="*/ 11 w 25"/>
                <a:gd name="T15" fmla="*/ 122 h 145"/>
                <a:gd name="T16" fmla="*/ 11 w 25"/>
                <a:gd name="T17" fmla="*/ 139 h 145"/>
                <a:gd name="T18" fmla="*/ 11 w 25"/>
                <a:gd name="T19" fmla="*/ 153 h 145"/>
                <a:gd name="T20" fmla="*/ 11 w 25"/>
                <a:gd name="T21" fmla="*/ 168 h 145"/>
                <a:gd name="T22" fmla="*/ 11 w 25"/>
                <a:gd name="T23" fmla="*/ 189 h 145"/>
                <a:gd name="T24" fmla="*/ 15 w 25"/>
                <a:gd name="T25" fmla="*/ 204 h 145"/>
                <a:gd name="T26" fmla="*/ 15 w 25"/>
                <a:gd name="T27" fmla="*/ 218 h 145"/>
                <a:gd name="T28" fmla="*/ 11 w 25"/>
                <a:gd name="T29" fmla="*/ 234 h 145"/>
                <a:gd name="T30" fmla="*/ 11 w 25"/>
                <a:gd name="T31" fmla="*/ 247 h 145"/>
                <a:gd name="T32" fmla="*/ 11 w 25"/>
                <a:gd name="T33" fmla="*/ 255 h 14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145"/>
                <a:gd name="T53" fmla="*/ 25 w 25"/>
                <a:gd name="T54" fmla="*/ 145 h 14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145">
                  <a:moveTo>
                    <a:pt x="0" y="0"/>
                  </a:moveTo>
                  <a:lnTo>
                    <a:pt x="0" y="20"/>
                  </a:lnTo>
                  <a:lnTo>
                    <a:pt x="0" y="29"/>
                  </a:lnTo>
                  <a:lnTo>
                    <a:pt x="13" y="33"/>
                  </a:lnTo>
                  <a:lnTo>
                    <a:pt x="19" y="41"/>
                  </a:lnTo>
                  <a:lnTo>
                    <a:pt x="13" y="54"/>
                  </a:lnTo>
                  <a:lnTo>
                    <a:pt x="13" y="62"/>
                  </a:lnTo>
                  <a:lnTo>
                    <a:pt x="19" y="70"/>
                  </a:lnTo>
                  <a:lnTo>
                    <a:pt x="19" y="79"/>
                  </a:lnTo>
                  <a:lnTo>
                    <a:pt x="19" y="87"/>
                  </a:lnTo>
                  <a:lnTo>
                    <a:pt x="19" y="95"/>
                  </a:lnTo>
                  <a:lnTo>
                    <a:pt x="19" y="108"/>
                  </a:lnTo>
                  <a:lnTo>
                    <a:pt x="25" y="116"/>
                  </a:lnTo>
                  <a:lnTo>
                    <a:pt x="25" y="124"/>
                  </a:lnTo>
                  <a:lnTo>
                    <a:pt x="19" y="133"/>
                  </a:lnTo>
                  <a:lnTo>
                    <a:pt x="19" y="141"/>
                  </a:lnTo>
                  <a:lnTo>
                    <a:pt x="19" y="145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19" name="Oval 90"/>
            <p:cNvSpPr>
              <a:spLocks noChangeArrowheads="1"/>
            </p:cNvSpPr>
            <p:nvPr/>
          </p:nvSpPr>
          <p:spPr bwMode="auto">
            <a:xfrm>
              <a:off x="478" y="1347"/>
              <a:ext cx="57" cy="47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20" name="Freeform 91"/>
            <p:cNvSpPr>
              <a:spLocks/>
            </p:cNvSpPr>
            <p:nvPr/>
          </p:nvSpPr>
          <p:spPr bwMode="auto">
            <a:xfrm>
              <a:off x="483" y="1390"/>
              <a:ext cx="11" cy="166"/>
            </a:xfrm>
            <a:custGeom>
              <a:avLst/>
              <a:gdLst>
                <a:gd name="T0" fmla="*/ 4 w 13"/>
                <a:gd name="T1" fmla="*/ 0 h 138"/>
                <a:gd name="T2" fmla="*/ 0 w 13"/>
                <a:gd name="T3" fmla="*/ 23 h 138"/>
                <a:gd name="T4" fmla="*/ 4 w 13"/>
                <a:gd name="T5" fmla="*/ 43 h 138"/>
                <a:gd name="T6" fmla="*/ 8 w 13"/>
                <a:gd name="T7" fmla="*/ 59 h 138"/>
                <a:gd name="T8" fmla="*/ 4 w 13"/>
                <a:gd name="T9" fmla="*/ 73 h 138"/>
                <a:gd name="T10" fmla="*/ 0 w 13"/>
                <a:gd name="T11" fmla="*/ 87 h 138"/>
                <a:gd name="T12" fmla="*/ 4 w 13"/>
                <a:gd name="T13" fmla="*/ 102 h 138"/>
                <a:gd name="T14" fmla="*/ 8 w 13"/>
                <a:gd name="T15" fmla="*/ 117 h 138"/>
                <a:gd name="T16" fmla="*/ 8 w 13"/>
                <a:gd name="T17" fmla="*/ 137 h 138"/>
                <a:gd name="T18" fmla="*/ 4 w 13"/>
                <a:gd name="T19" fmla="*/ 161 h 138"/>
                <a:gd name="T20" fmla="*/ 4 w 13"/>
                <a:gd name="T21" fmla="*/ 173 h 138"/>
                <a:gd name="T22" fmla="*/ 8 w 13"/>
                <a:gd name="T23" fmla="*/ 190 h 138"/>
                <a:gd name="T24" fmla="*/ 8 w 13"/>
                <a:gd name="T25" fmla="*/ 204 h 138"/>
                <a:gd name="T26" fmla="*/ 8 w 13"/>
                <a:gd name="T27" fmla="*/ 217 h 138"/>
                <a:gd name="T28" fmla="*/ 8 w 13"/>
                <a:gd name="T29" fmla="*/ 233 h 138"/>
                <a:gd name="T30" fmla="*/ 0 w 13"/>
                <a:gd name="T31" fmla="*/ 233 h 138"/>
                <a:gd name="T32" fmla="*/ 8 w 13"/>
                <a:gd name="T33" fmla="*/ 241 h 1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"/>
                <a:gd name="T52" fmla="*/ 0 h 138"/>
                <a:gd name="T53" fmla="*/ 13 w 13"/>
                <a:gd name="T54" fmla="*/ 138 h 1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" h="138">
                  <a:moveTo>
                    <a:pt x="7" y="0"/>
                  </a:moveTo>
                  <a:lnTo>
                    <a:pt x="0" y="13"/>
                  </a:lnTo>
                  <a:lnTo>
                    <a:pt x="7" y="25"/>
                  </a:lnTo>
                  <a:lnTo>
                    <a:pt x="13" y="34"/>
                  </a:lnTo>
                  <a:lnTo>
                    <a:pt x="7" y="42"/>
                  </a:lnTo>
                  <a:lnTo>
                    <a:pt x="0" y="50"/>
                  </a:lnTo>
                  <a:lnTo>
                    <a:pt x="7" y="59"/>
                  </a:lnTo>
                  <a:lnTo>
                    <a:pt x="13" y="67"/>
                  </a:lnTo>
                  <a:lnTo>
                    <a:pt x="13" y="79"/>
                  </a:lnTo>
                  <a:lnTo>
                    <a:pt x="7" y="92"/>
                  </a:lnTo>
                  <a:lnTo>
                    <a:pt x="7" y="100"/>
                  </a:lnTo>
                  <a:lnTo>
                    <a:pt x="13" y="109"/>
                  </a:lnTo>
                  <a:lnTo>
                    <a:pt x="13" y="117"/>
                  </a:lnTo>
                  <a:lnTo>
                    <a:pt x="13" y="125"/>
                  </a:lnTo>
                  <a:lnTo>
                    <a:pt x="13" y="134"/>
                  </a:lnTo>
                  <a:lnTo>
                    <a:pt x="0" y="134"/>
                  </a:lnTo>
                  <a:lnTo>
                    <a:pt x="13" y="138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21" name="Freeform 92"/>
            <p:cNvSpPr>
              <a:spLocks/>
            </p:cNvSpPr>
            <p:nvPr/>
          </p:nvSpPr>
          <p:spPr bwMode="auto">
            <a:xfrm>
              <a:off x="520" y="1397"/>
              <a:ext cx="20" cy="175"/>
            </a:xfrm>
            <a:custGeom>
              <a:avLst/>
              <a:gdLst>
                <a:gd name="T0" fmla="*/ 0 w 25"/>
                <a:gd name="T1" fmla="*/ 0 h 145"/>
                <a:gd name="T2" fmla="*/ 0 w 25"/>
                <a:gd name="T3" fmla="*/ 35 h 145"/>
                <a:gd name="T4" fmla="*/ 0 w 25"/>
                <a:gd name="T5" fmla="*/ 51 h 145"/>
                <a:gd name="T6" fmla="*/ 6 w 25"/>
                <a:gd name="T7" fmla="*/ 58 h 145"/>
                <a:gd name="T8" fmla="*/ 10 w 25"/>
                <a:gd name="T9" fmla="*/ 71 h 145"/>
                <a:gd name="T10" fmla="*/ 6 w 25"/>
                <a:gd name="T11" fmla="*/ 94 h 145"/>
                <a:gd name="T12" fmla="*/ 6 w 25"/>
                <a:gd name="T13" fmla="*/ 110 h 145"/>
                <a:gd name="T14" fmla="*/ 10 w 25"/>
                <a:gd name="T15" fmla="*/ 122 h 145"/>
                <a:gd name="T16" fmla="*/ 10 w 25"/>
                <a:gd name="T17" fmla="*/ 139 h 145"/>
                <a:gd name="T18" fmla="*/ 10 w 25"/>
                <a:gd name="T19" fmla="*/ 153 h 145"/>
                <a:gd name="T20" fmla="*/ 10 w 25"/>
                <a:gd name="T21" fmla="*/ 168 h 145"/>
                <a:gd name="T22" fmla="*/ 10 w 25"/>
                <a:gd name="T23" fmla="*/ 189 h 145"/>
                <a:gd name="T24" fmla="*/ 13 w 25"/>
                <a:gd name="T25" fmla="*/ 204 h 145"/>
                <a:gd name="T26" fmla="*/ 13 w 25"/>
                <a:gd name="T27" fmla="*/ 218 h 145"/>
                <a:gd name="T28" fmla="*/ 10 w 25"/>
                <a:gd name="T29" fmla="*/ 234 h 145"/>
                <a:gd name="T30" fmla="*/ 10 w 25"/>
                <a:gd name="T31" fmla="*/ 247 h 145"/>
                <a:gd name="T32" fmla="*/ 10 w 25"/>
                <a:gd name="T33" fmla="*/ 255 h 14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145"/>
                <a:gd name="T53" fmla="*/ 25 w 25"/>
                <a:gd name="T54" fmla="*/ 145 h 14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145">
                  <a:moveTo>
                    <a:pt x="0" y="0"/>
                  </a:moveTo>
                  <a:lnTo>
                    <a:pt x="0" y="20"/>
                  </a:lnTo>
                  <a:lnTo>
                    <a:pt x="0" y="29"/>
                  </a:lnTo>
                  <a:lnTo>
                    <a:pt x="12" y="33"/>
                  </a:lnTo>
                  <a:lnTo>
                    <a:pt x="19" y="41"/>
                  </a:lnTo>
                  <a:lnTo>
                    <a:pt x="12" y="54"/>
                  </a:lnTo>
                  <a:lnTo>
                    <a:pt x="12" y="62"/>
                  </a:lnTo>
                  <a:lnTo>
                    <a:pt x="19" y="70"/>
                  </a:lnTo>
                  <a:lnTo>
                    <a:pt x="19" y="79"/>
                  </a:lnTo>
                  <a:lnTo>
                    <a:pt x="19" y="87"/>
                  </a:lnTo>
                  <a:lnTo>
                    <a:pt x="19" y="95"/>
                  </a:lnTo>
                  <a:lnTo>
                    <a:pt x="19" y="108"/>
                  </a:lnTo>
                  <a:lnTo>
                    <a:pt x="25" y="116"/>
                  </a:lnTo>
                  <a:lnTo>
                    <a:pt x="25" y="124"/>
                  </a:lnTo>
                  <a:lnTo>
                    <a:pt x="19" y="133"/>
                  </a:lnTo>
                  <a:lnTo>
                    <a:pt x="19" y="141"/>
                  </a:lnTo>
                  <a:lnTo>
                    <a:pt x="19" y="145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22" name="Oval 93"/>
            <p:cNvSpPr>
              <a:spLocks noChangeArrowheads="1"/>
            </p:cNvSpPr>
            <p:nvPr/>
          </p:nvSpPr>
          <p:spPr bwMode="auto">
            <a:xfrm>
              <a:off x="406" y="1351"/>
              <a:ext cx="56" cy="48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23" name="Freeform 94"/>
            <p:cNvSpPr>
              <a:spLocks/>
            </p:cNvSpPr>
            <p:nvPr/>
          </p:nvSpPr>
          <p:spPr bwMode="auto">
            <a:xfrm>
              <a:off x="411" y="1397"/>
              <a:ext cx="10" cy="164"/>
            </a:xfrm>
            <a:custGeom>
              <a:avLst/>
              <a:gdLst>
                <a:gd name="T0" fmla="*/ 3 w 12"/>
                <a:gd name="T1" fmla="*/ 0 h 137"/>
                <a:gd name="T2" fmla="*/ 0 w 12"/>
                <a:gd name="T3" fmla="*/ 20 h 137"/>
                <a:gd name="T4" fmla="*/ 3 w 12"/>
                <a:gd name="T5" fmla="*/ 43 h 137"/>
                <a:gd name="T6" fmla="*/ 7 w 12"/>
                <a:gd name="T7" fmla="*/ 57 h 137"/>
                <a:gd name="T8" fmla="*/ 3 w 12"/>
                <a:gd name="T9" fmla="*/ 71 h 137"/>
                <a:gd name="T10" fmla="*/ 0 w 12"/>
                <a:gd name="T11" fmla="*/ 85 h 137"/>
                <a:gd name="T12" fmla="*/ 3 w 12"/>
                <a:gd name="T13" fmla="*/ 99 h 137"/>
                <a:gd name="T14" fmla="*/ 7 w 12"/>
                <a:gd name="T15" fmla="*/ 114 h 137"/>
                <a:gd name="T16" fmla="*/ 7 w 12"/>
                <a:gd name="T17" fmla="*/ 136 h 137"/>
                <a:gd name="T18" fmla="*/ 3 w 12"/>
                <a:gd name="T19" fmla="*/ 156 h 137"/>
                <a:gd name="T20" fmla="*/ 3 w 12"/>
                <a:gd name="T21" fmla="*/ 170 h 137"/>
                <a:gd name="T22" fmla="*/ 7 w 12"/>
                <a:gd name="T23" fmla="*/ 184 h 137"/>
                <a:gd name="T24" fmla="*/ 7 w 12"/>
                <a:gd name="T25" fmla="*/ 199 h 137"/>
                <a:gd name="T26" fmla="*/ 7 w 12"/>
                <a:gd name="T27" fmla="*/ 212 h 137"/>
                <a:gd name="T28" fmla="*/ 7 w 12"/>
                <a:gd name="T29" fmla="*/ 227 h 137"/>
                <a:gd name="T30" fmla="*/ 0 w 12"/>
                <a:gd name="T31" fmla="*/ 227 h 137"/>
                <a:gd name="T32" fmla="*/ 7 w 12"/>
                <a:gd name="T33" fmla="*/ 235 h 13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37"/>
                <a:gd name="T53" fmla="*/ 12 w 12"/>
                <a:gd name="T54" fmla="*/ 137 h 13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37">
                  <a:moveTo>
                    <a:pt x="6" y="0"/>
                  </a:moveTo>
                  <a:lnTo>
                    <a:pt x="0" y="12"/>
                  </a:lnTo>
                  <a:lnTo>
                    <a:pt x="6" y="25"/>
                  </a:lnTo>
                  <a:lnTo>
                    <a:pt x="12" y="33"/>
                  </a:lnTo>
                  <a:lnTo>
                    <a:pt x="6" y="41"/>
                  </a:lnTo>
                  <a:lnTo>
                    <a:pt x="0" y="49"/>
                  </a:lnTo>
                  <a:lnTo>
                    <a:pt x="6" y="58"/>
                  </a:lnTo>
                  <a:lnTo>
                    <a:pt x="12" y="66"/>
                  </a:lnTo>
                  <a:lnTo>
                    <a:pt x="12" y="79"/>
                  </a:lnTo>
                  <a:lnTo>
                    <a:pt x="6" y="91"/>
                  </a:lnTo>
                  <a:lnTo>
                    <a:pt x="6" y="99"/>
                  </a:lnTo>
                  <a:lnTo>
                    <a:pt x="12" y="108"/>
                  </a:lnTo>
                  <a:lnTo>
                    <a:pt x="12" y="116"/>
                  </a:lnTo>
                  <a:lnTo>
                    <a:pt x="12" y="124"/>
                  </a:lnTo>
                  <a:lnTo>
                    <a:pt x="12" y="133"/>
                  </a:lnTo>
                  <a:lnTo>
                    <a:pt x="0" y="133"/>
                  </a:lnTo>
                  <a:lnTo>
                    <a:pt x="12" y="137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24" name="Freeform 95"/>
            <p:cNvSpPr>
              <a:spLocks/>
            </p:cNvSpPr>
            <p:nvPr/>
          </p:nvSpPr>
          <p:spPr bwMode="auto">
            <a:xfrm>
              <a:off x="448" y="1401"/>
              <a:ext cx="20" cy="175"/>
            </a:xfrm>
            <a:custGeom>
              <a:avLst/>
              <a:gdLst>
                <a:gd name="T0" fmla="*/ 0 w 25"/>
                <a:gd name="T1" fmla="*/ 0 h 145"/>
                <a:gd name="T2" fmla="*/ 0 w 25"/>
                <a:gd name="T3" fmla="*/ 36 h 145"/>
                <a:gd name="T4" fmla="*/ 0 w 25"/>
                <a:gd name="T5" fmla="*/ 51 h 145"/>
                <a:gd name="T6" fmla="*/ 6 w 25"/>
                <a:gd name="T7" fmla="*/ 58 h 145"/>
                <a:gd name="T8" fmla="*/ 9 w 25"/>
                <a:gd name="T9" fmla="*/ 71 h 145"/>
                <a:gd name="T10" fmla="*/ 6 w 25"/>
                <a:gd name="T11" fmla="*/ 94 h 145"/>
                <a:gd name="T12" fmla="*/ 6 w 25"/>
                <a:gd name="T13" fmla="*/ 110 h 145"/>
                <a:gd name="T14" fmla="*/ 9 w 25"/>
                <a:gd name="T15" fmla="*/ 122 h 145"/>
                <a:gd name="T16" fmla="*/ 9 w 25"/>
                <a:gd name="T17" fmla="*/ 139 h 145"/>
                <a:gd name="T18" fmla="*/ 9 w 25"/>
                <a:gd name="T19" fmla="*/ 153 h 145"/>
                <a:gd name="T20" fmla="*/ 9 w 25"/>
                <a:gd name="T21" fmla="*/ 168 h 145"/>
                <a:gd name="T22" fmla="*/ 9 w 25"/>
                <a:gd name="T23" fmla="*/ 189 h 145"/>
                <a:gd name="T24" fmla="*/ 13 w 25"/>
                <a:gd name="T25" fmla="*/ 204 h 145"/>
                <a:gd name="T26" fmla="*/ 13 w 25"/>
                <a:gd name="T27" fmla="*/ 220 h 145"/>
                <a:gd name="T28" fmla="*/ 9 w 25"/>
                <a:gd name="T29" fmla="*/ 234 h 145"/>
                <a:gd name="T30" fmla="*/ 9 w 25"/>
                <a:gd name="T31" fmla="*/ 247 h 145"/>
                <a:gd name="T32" fmla="*/ 9 w 25"/>
                <a:gd name="T33" fmla="*/ 255 h 14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145"/>
                <a:gd name="T53" fmla="*/ 25 w 25"/>
                <a:gd name="T54" fmla="*/ 145 h 14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145">
                  <a:moveTo>
                    <a:pt x="0" y="0"/>
                  </a:moveTo>
                  <a:lnTo>
                    <a:pt x="0" y="21"/>
                  </a:lnTo>
                  <a:lnTo>
                    <a:pt x="0" y="29"/>
                  </a:lnTo>
                  <a:lnTo>
                    <a:pt x="12" y="33"/>
                  </a:lnTo>
                  <a:lnTo>
                    <a:pt x="18" y="41"/>
                  </a:lnTo>
                  <a:lnTo>
                    <a:pt x="12" y="54"/>
                  </a:lnTo>
                  <a:lnTo>
                    <a:pt x="12" y="62"/>
                  </a:lnTo>
                  <a:lnTo>
                    <a:pt x="18" y="70"/>
                  </a:lnTo>
                  <a:lnTo>
                    <a:pt x="18" y="79"/>
                  </a:lnTo>
                  <a:lnTo>
                    <a:pt x="18" y="87"/>
                  </a:lnTo>
                  <a:lnTo>
                    <a:pt x="18" y="95"/>
                  </a:lnTo>
                  <a:lnTo>
                    <a:pt x="18" y="108"/>
                  </a:lnTo>
                  <a:lnTo>
                    <a:pt x="25" y="116"/>
                  </a:lnTo>
                  <a:lnTo>
                    <a:pt x="25" y="125"/>
                  </a:lnTo>
                  <a:lnTo>
                    <a:pt x="18" y="133"/>
                  </a:lnTo>
                  <a:lnTo>
                    <a:pt x="18" y="141"/>
                  </a:lnTo>
                  <a:lnTo>
                    <a:pt x="18" y="145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25" name="Oval 96"/>
            <p:cNvSpPr>
              <a:spLocks noChangeArrowheads="1"/>
            </p:cNvSpPr>
            <p:nvPr/>
          </p:nvSpPr>
          <p:spPr bwMode="auto">
            <a:xfrm>
              <a:off x="339" y="1351"/>
              <a:ext cx="56" cy="48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26" name="Freeform 97"/>
            <p:cNvSpPr>
              <a:spLocks/>
            </p:cNvSpPr>
            <p:nvPr/>
          </p:nvSpPr>
          <p:spPr bwMode="auto">
            <a:xfrm>
              <a:off x="344" y="1397"/>
              <a:ext cx="10" cy="164"/>
            </a:xfrm>
            <a:custGeom>
              <a:avLst/>
              <a:gdLst>
                <a:gd name="T0" fmla="*/ 3 w 12"/>
                <a:gd name="T1" fmla="*/ 0 h 137"/>
                <a:gd name="T2" fmla="*/ 0 w 12"/>
                <a:gd name="T3" fmla="*/ 20 h 137"/>
                <a:gd name="T4" fmla="*/ 3 w 12"/>
                <a:gd name="T5" fmla="*/ 43 h 137"/>
                <a:gd name="T6" fmla="*/ 7 w 12"/>
                <a:gd name="T7" fmla="*/ 57 h 137"/>
                <a:gd name="T8" fmla="*/ 3 w 12"/>
                <a:gd name="T9" fmla="*/ 71 h 137"/>
                <a:gd name="T10" fmla="*/ 0 w 12"/>
                <a:gd name="T11" fmla="*/ 85 h 137"/>
                <a:gd name="T12" fmla="*/ 3 w 12"/>
                <a:gd name="T13" fmla="*/ 99 h 137"/>
                <a:gd name="T14" fmla="*/ 7 w 12"/>
                <a:gd name="T15" fmla="*/ 114 h 137"/>
                <a:gd name="T16" fmla="*/ 7 w 12"/>
                <a:gd name="T17" fmla="*/ 136 h 137"/>
                <a:gd name="T18" fmla="*/ 3 w 12"/>
                <a:gd name="T19" fmla="*/ 156 h 137"/>
                <a:gd name="T20" fmla="*/ 3 w 12"/>
                <a:gd name="T21" fmla="*/ 170 h 137"/>
                <a:gd name="T22" fmla="*/ 7 w 12"/>
                <a:gd name="T23" fmla="*/ 184 h 137"/>
                <a:gd name="T24" fmla="*/ 7 w 12"/>
                <a:gd name="T25" fmla="*/ 199 h 137"/>
                <a:gd name="T26" fmla="*/ 7 w 12"/>
                <a:gd name="T27" fmla="*/ 212 h 137"/>
                <a:gd name="T28" fmla="*/ 7 w 12"/>
                <a:gd name="T29" fmla="*/ 227 h 137"/>
                <a:gd name="T30" fmla="*/ 0 w 12"/>
                <a:gd name="T31" fmla="*/ 227 h 137"/>
                <a:gd name="T32" fmla="*/ 7 w 12"/>
                <a:gd name="T33" fmla="*/ 235 h 13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37"/>
                <a:gd name="T53" fmla="*/ 12 w 12"/>
                <a:gd name="T54" fmla="*/ 137 h 13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37">
                  <a:moveTo>
                    <a:pt x="6" y="0"/>
                  </a:moveTo>
                  <a:lnTo>
                    <a:pt x="0" y="12"/>
                  </a:lnTo>
                  <a:lnTo>
                    <a:pt x="6" y="25"/>
                  </a:lnTo>
                  <a:lnTo>
                    <a:pt x="12" y="33"/>
                  </a:lnTo>
                  <a:lnTo>
                    <a:pt x="6" y="41"/>
                  </a:lnTo>
                  <a:lnTo>
                    <a:pt x="0" y="49"/>
                  </a:lnTo>
                  <a:lnTo>
                    <a:pt x="6" y="58"/>
                  </a:lnTo>
                  <a:lnTo>
                    <a:pt x="12" y="66"/>
                  </a:lnTo>
                  <a:lnTo>
                    <a:pt x="12" y="79"/>
                  </a:lnTo>
                  <a:lnTo>
                    <a:pt x="6" y="91"/>
                  </a:lnTo>
                  <a:lnTo>
                    <a:pt x="6" y="99"/>
                  </a:lnTo>
                  <a:lnTo>
                    <a:pt x="12" y="108"/>
                  </a:lnTo>
                  <a:lnTo>
                    <a:pt x="12" y="116"/>
                  </a:lnTo>
                  <a:lnTo>
                    <a:pt x="12" y="124"/>
                  </a:lnTo>
                  <a:lnTo>
                    <a:pt x="12" y="133"/>
                  </a:lnTo>
                  <a:lnTo>
                    <a:pt x="0" y="133"/>
                  </a:lnTo>
                  <a:lnTo>
                    <a:pt x="12" y="137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27" name="Freeform 98"/>
            <p:cNvSpPr>
              <a:spLocks/>
            </p:cNvSpPr>
            <p:nvPr/>
          </p:nvSpPr>
          <p:spPr bwMode="auto">
            <a:xfrm>
              <a:off x="380" y="1401"/>
              <a:ext cx="21" cy="175"/>
            </a:xfrm>
            <a:custGeom>
              <a:avLst/>
              <a:gdLst>
                <a:gd name="T0" fmla="*/ 0 w 25"/>
                <a:gd name="T1" fmla="*/ 0 h 145"/>
                <a:gd name="T2" fmla="*/ 0 w 25"/>
                <a:gd name="T3" fmla="*/ 36 h 145"/>
                <a:gd name="T4" fmla="*/ 0 w 25"/>
                <a:gd name="T5" fmla="*/ 51 h 145"/>
                <a:gd name="T6" fmla="*/ 8 w 25"/>
                <a:gd name="T7" fmla="*/ 58 h 145"/>
                <a:gd name="T8" fmla="*/ 11 w 25"/>
                <a:gd name="T9" fmla="*/ 71 h 145"/>
                <a:gd name="T10" fmla="*/ 8 w 25"/>
                <a:gd name="T11" fmla="*/ 94 h 145"/>
                <a:gd name="T12" fmla="*/ 8 w 25"/>
                <a:gd name="T13" fmla="*/ 110 h 145"/>
                <a:gd name="T14" fmla="*/ 11 w 25"/>
                <a:gd name="T15" fmla="*/ 122 h 145"/>
                <a:gd name="T16" fmla="*/ 11 w 25"/>
                <a:gd name="T17" fmla="*/ 139 h 145"/>
                <a:gd name="T18" fmla="*/ 11 w 25"/>
                <a:gd name="T19" fmla="*/ 153 h 145"/>
                <a:gd name="T20" fmla="*/ 11 w 25"/>
                <a:gd name="T21" fmla="*/ 168 h 145"/>
                <a:gd name="T22" fmla="*/ 11 w 25"/>
                <a:gd name="T23" fmla="*/ 189 h 145"/>
                <a:gd name="T24" fmla="*/ 15 w 25"/>
                <a:gd name="T25" fmla="*/ 204 h 145"/>
                <a:gd name="T26" fmla="*/ 15 w 25"/>
                <a:gd name="T27" fmla="*/ 220 h 145"/>
                <a:gd name="T28" fmla="*/ 11 w 25"/>
                <a:gd name="T29" fmla="*/ 234 h 145"/>
                <a:gd name="T30" fmla="*/ 11 w 25"/>
                <a:gd name="T31" fmla="*/ 247 h 145"/>
                <a:gd name="T32" fmla="*/ 11 w 25"/>
                <a:gd name="T33" fmla="*/ 255 h 14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145"/>
                <a:gd name="T53" fmla="*/ 25 w 25"/>
                <a:gd name="T54" fmla="*/ 145 h 14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145">
                  <a:moveTo>
                    <a:pt x="0" y="0"/>
                  </a:moveTo>
                  <a:lnTo>
                    <a:pt x="0" y="21"/>
                  </a:lnTo>
                  <a:lnTo>
                    <a:pt x="0" y="29"/>
                  </a:lnTo>
                  <a:lnTo>
                    <a:pt x="13" y="33"/>
                  </a:lnTo>
                  <a:lnTo>
                    <a:pt x="19" y="41"/>
                  </a:lnTo>
                  <a:lnTo>
                    <a:pt x="13" y="54"/>
                  </a:lnTo>
                  <a:lnTo>
                    <a:pt x="13" y="62"/>
                  </a:lnTo>
                  <a:lnTo>
                    <a:pt x="19" y="70"/>
                  </a:lnTo>
                  <a:lnTo>
                    <a:pt x="19" y="79"/>
                  </a:lnTo>
                  <a:lnTo>
                    <a:pt x="19" y="87"/>
                  </a:lnTo>
                  <a:lnTo>
                    <a:pt x="19" y="95"/>
                  </a:lnTo>
                  <a:lnTo>
                    <a:pt x="19" y="108"/>
                  </a:lnTo>
                  <a:lnTo>
                    <a:pt x="25" y="116"/>
                  </a:lnTo>
                  <a:lnTo>
                    <a:pt x="25" y="125"/>
                  </a:lnTo>
                  <a:lnTo>
                    <a:pt x="19" y="133"/>
                  </a:lnTo>
                  <a:lnTo>
                    <a:pt x="19" y="141"/>
                  </a:lnTo>
                  <a:lnTo>
                    <a:pt x="19" y="145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28" name="Oval 99"/>
            <p:cNvSpPr>
              <a:spLocks noChangeArrowheads="1"/>
            </p:cNvSpPr>
            <p:nvPr/>
          </p:nvSpPr>
          <p:spPr bwMode="auto">
            <a:xfrm>
              <a:off x="271" y="1351"/>
              <a:ext cx="57" cy="48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29" name="Freeform 100"/>
            <p:cNvSpPr>
              <a:spLocks/>
            </p:cNvSpPr>
            <p:nvPr/>
          </p:nvSpPr>
          <p:spPr bwMode="auto">
            <a:xfrm>
              <a:off x="277" y="1397"/>
              <a:ext cx="10" cy="164"/>
            </a:xfrm>
            <a:custGeom>
              <a:avLst/>
              <a:gdLst>
                <a:gd name="T0" fmla="*/ 3 w 12"/>
                <a:gd name="T1" fmla="*/ 0 h 137"/>
                <a:gd name="T2" fmla="*/ 0 w 12"/>
                <a:gd name="T3" fmla="*/ 20 h 137"/>
                <a:gd name="T4" fmla="*/ 3 w 12"/>
                <a:gd name="T5" fmla="*/ 43 h 137"/>
                <a:gd name="T6" fmla="*/ 7 w 12"/>
                <a:gd name="T7" fmla="*/ 57 h 137"/>
                <a:gd name="T8" fmla="*/ 3 w 12"/>
                <a:gd name="T9" fmla="*/ 71 h 137"/>
                <a:gd name="T10" fmla="*/ 0 w 12"/>
                <a:gd name="T11" fmla="*/ 85 h 137"/>
                <a:gd name="T12" fmla="*/ 3 w 12"/>
                <a:gd name="T13" fmla="*/ 99 h 137"/>
                <a:gd name="T14" fmla="*/ 7 w 12"/>
                <a:gd name="T15" fmla="*/ 114 h 137"/>
                <a:gd name="T16" fmla="*/ 7 w 12"/>
                <a:gd name="T17" fmla="*/ 136 h 137"/>
                <a:gd name="T18" fmla="*/ 3 w 12"/>
                <a:gd name="T19" fmla="*/ 156 h 137"/>
                <a:gd name="T20" fmla="*/ 3 w 12"/>
                <a:gd name="T21" fmla="*/ 170 h 137"/>
                <a:gd name="T22" fmla="*/ 7 w 12"/>
                <a:gd name="T23" fmla="*/ 184 h 137"/>
                <a:gd name="T24" fmla="*/ 7 w 12"/>
                <a:gd name="T25" fmla="*/ 199 h 137"/>
                <a:gd name="T26" fmla="*/ 7 w 12"/>
                <a:gd name="T27" fmla="*/ 212 h 137"/>
                <a:gd name="T28" fmla="*/ 7 w 12"/>
                <a:gd name="T29" fmla="*/ 227 h 137"/>
                <a:gd name="T30" fmla="*/ 0 w 12"/>
                <a:gd name="T31" fmla="*/ 227 h 137"/>
                <a:gd name="T32" fmla="*/ 7 w 12"/>
                <a:gd name="T33" fmla="*/ 235 h 13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37"/>
                <a:gd name="T53" fmla="*/ 12 w 12"/>
                <a:gd name="T54" fmla="*/ 137 h 13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37">
                  <a:moveTo>
                    <a:pt x="6" y="0"/>
                  </a:moveTo>
                  <a:lnTo>
                    <a:pt x="0" y="12"/>
                  </a:lnTo>
                  <a:lnTo>
                    <a:pt x="6" y="25"/>
                  </a:lnTo>
                  <a:lnTo>
                    <a:pt x="12" y="33"/>
                  </a:lnTo>
                  <a:lnTo>
                    <a:pt x="6" y="41"/>
                  </a:lnTo>
                  <a:lnTo>
                    <a:pt x="0" y="49"/>
                  </a:lnTo>
                  <a:lnTo>
                    <a:pt x="6" y="58"/>
                  </a:lnTo>
                  <a:lnTo>
                    <a:pt x="12" y="66"/>
                  </a:lnTo>
                  <a:lnTo>
                    <a:pt x="12" y="79"/>
                  </a:lnTo>
                  <a:lnTo>
                    <a:pt x="6" y="91"/>
                  </a:lnTo>
                  <a:lnTo>
                    <a:pt x="6" y="99"/>
                  </a:lnTo>
                  <a:lnTo>
                    <a:pt x="12" y="108"/>
                  </a:lnTo>
                  <a:lnTo>
                    <a:pt x="12" y="116"/>
                  </a:lnTo>
                  <a:lnTo>
                    <a:pt x="12" y="124"/>
                  </a:lnTo>
                  <a:lnTo>
                    <a:pt x="12" y="133"/>
                  </a:lnTo>
                  <a:lnTo>
                    <a:pt x="0" y="133"/>
                  </a:lnTo>
                  <a:lnTo>
                    <a:pt x="12" y="137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30" name="Freeform 101"/>
            <p:cNvSpPr>
              <a:spLocks/>
            </p:cNvSpPr>
            <p:nvPr/>
          </p:nvSpPr>
          <p:spPr bwMode="auto">
            <a:xfrm>
              <a:off x="313" y="1401"/>
              <a:ext cx="21" cy="175"/>
            </a:xfrm>
            <a:custGeom>
              <a:avLst/>
              <a:gdLst>
                <a:gd name="T0" fmla="*/ 0 w 25"/>
                <a:gd name="T1" fmla="*/ 0 h 145"/>
                <a:gd name="T2" fmla="*/ 0 w 25"/>
                <a:gd name="T3" fmla="*/ 36 h 145"/>
                <a:gd name="T4" fmla="*/ 0 w 25"/>
                <a:gd name="T5" fmla="*/ 51 h 145"/>
                <a:gd name="T6" fmla="*/ 8 w 25"/>
                <a:gd name="T7" fmla="*/ 58 h 145"/>
                <a:gd name="T8" fmla="*/ 11 w 25"/>
                <a:gd name="T9" fmla="*/ 71 h 145"/>
                <a:gd name="T10" fmla="*/ 8 w 25"/>
                <a:gd name="T11" fmla="*/ 94 h 145"/>
                <a:gd name="T12" fmla="*/ 8 w 25"/>
                <a:gd name="T13" fmla="*/ 110 h 145"/>
                <a:gd name="T14" fmla="*/ 11 w 25"/>
                <a:gd name="T15" fmla="*/ 122 h 145"/>
                <a:gd name="T16" fmla="*/ 11 w 25"/>
                <a:gd name="T17" fmla="*/ 139 h 145"/>
                <a:gd name="T18" fmla="*/ 11 w 25"/>
                <a:gd name="T19" fmla="*/ 153 h 145"/>
                <a:gd name="T20" fmla="*/ 11 w 25"/>
                <a:gd name="T21" fmla="*/ 168 h 145"/>
                <a:gd name="T22" fmla="*/ 11 w 25"/>
                <a:gd name="T23" fmla="*/ 189 h 145"/>
                <a:gd name="T24" fmla="*/ 15 w 25"/>
                <a:gd name="T25" fmla="*/ 204 h 145"/>
                <a:gd name="T26" fmla="*/ 15 w 25"/>
                <a:gd name="T27" fmla="*/ 220 h 145"/>
                <a:gd name="T28" fmla="*/ 11 w 25"/>
                <a:gd name="T29" fmla="*/ 234 h 145"/>
                <a:gd name="T30" fmla="*/ 11 w 25"/>
                <a:gd name="T31" fmla="*/ 247 h 145"/>
                <a:gd name="T32" fmla="*/ 11 w 25"/>
                <a:gd name="T33" fmla="*/ 255 h 14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145"/>
                <a:gd name="T53" fmla="*/ 25 w 25"/>
                <a:gd name="T54" fmla="*/ 145 h 14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145">
                  <a:moveTo>
                    <a:pt x="0" y="0"/>
                  </a:moveTo>
                  <a:lnTo>
                    <a:pt x="0" y="21"/>
                  </a:lnTo>
                  <a:lnTo>
                    <a:pt x="0" y="29"/>
                  </a:lnTo>
                  <a:lnTo>
                    <a:pt x="13" y="33"/>
                  </a:lnTo>
                  <a:lnTo>
                    <a:pt x="19" y="41"/>
                  </a:lnTo>
                  <a:lnTo>
                    <a:pt x="13" y="54"/>
                  </a:lnTo>
                  <a:lnTo>
                    <a:pt x="13" y="62"/>
                  </a:lnTo>
                  <a:lnTo>
                    <a:pt x="19" y="70"/>
                  </a:lnTo>
                  <a:lnTo>
                    <a:pt x="19" y="79"/>
                  </a:lnTo>
                  <a:lnTo>
                    <a:pt x="19" y="87"/>
                  </a:lnTo>
                  <a:lnTo>
                    <a:pt x="19" y="95"/>
                  </a:lnTo>
                  <a:lnTo>
                    <a:pt x="19" y="108"/>
                  </a:lnTo>
                  <a:lnTo>
                    <a:pt x="25" y="116"/>
                  </a:lnTo>
                  <a:lnTo>
                    <a:pt x="25" y="125"/>
                  </a:lnTo>
                  <a:lnTo>
                    <a:pt x="19" y="133"/>
                  </a:lnTo>
                  <a:lnTo>
                    <a:pt x="19" y="141"/>
                  </a:lnTo>
                  <a:lnTo>
                    <a:pt x="19" y="145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31" name="Oval 102"/>
            <p:cNvSpPr>
              <a:spLocks noChangeArrowheads="1"/>
            </p:cNvSpPr>
            <p:nvPr/>
          </p:nvSpPr>
          <p:spPr bwMode="auto">
            <a:xfrm>
              <a:off x="204" y="1351"/>
              <a:ext cx="56" cy="48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32" name="Freeform 103"/>
            <p:cNvSpPr>
              <a:spLocks/>
            </p:cNvSpPr>
            <p:nvPr/>
          </p:nvSpPr>
          <p:spPr bwMode="auto">
            <a:xfrm>
              <a:off x="210" y="1397"/>
              <a:ext cx="10" cy="164"/>
            </a:xfrm>
            <a:custGeom>
              <a:avLst/>
              <a:gdLst>
                <a:gd name="T0" fmla="*/ 3 w 12"/>
                <a:gd name="T1" fmla="*/ 0 h 137"/>
                <a:gd name="T2" fmla="*/ 0 w 12"/>
                <a:gd name="T3" fmla="*/ 20 h 137"/>
                <a:gd name="T4" fmla="*/ 3 w 12"/>
                <a:gd name="T5" fmla="*/ 43 h 137"/>
                <a:gd name="T6" fmla="*/ 7 w 12"/>
                <a:gd name="T7" fmla="*/ 57 h 137"/>
                <a:gd name="T8" fmla="*/ 3 w 12"/>
                <a:gd name="T9" fmla="*/ 71 h 137"/>
                <a:gd name="T10" fmla="*/ 0 w 12"/>
                <a:gd name="T11" fmla="*/ 85 h 137"/>
                <a:gd name="T12" fmla="*/ 3 w 12"/>
                <a:gd name="T13" fmla="*/ 99 h 137"/>
                <a:gd name="T14" fmla="*/ 7 w 12"/>
                <a:gd name="T15" fmla="*/ 114 h 137"/>
                <a:gd name="T16" fmla="*/ 7 w 12"/>
                <a:gd name="T17" fmla="*/ 136 h 137"/>
                <a:gd name="T18" fmla="*/ 3 w 12"/>
                <a:gd name="T19" fmla="*/ 156 h 137"/>
                <a:gd name="T20" fmla="*/ 3 w 12"/>
                <a:gd name="T21" fmla="*/ 170 h 137"/>
                <a:gd name="T22" fmla="*/ 7 w 12"/>
                <a:gd name="T23" fmla="*/ 184 h 137"/>
                <a:gd name="T24" fmla="*/ 7 w 12"/>
                <a:gd name="T25" fmla="*/ 199 h 137"/>
                <a:gd name="T26" fmla="*/ 7 w 12"/>
                <a:gd name="T27" fmla="*/ 212 h 137"/>
                <a:gd name="T28" fmla="*/ 7 w 12"/>
                <a:gd name="T29" fmla="*/ 227 h 137"/>
                <a:gd name="T30" fmla="*/ 0 w 12"/>
                <a:gd name="T31" fmla="*/ 227 h 137"/>
                <a:gd name="T32" fmla="*/ 7 w 12"/>
                <a:gd name="T33" fmla="*/ 235 h 13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37"/>
                <a:gd name="T53" fmla="*/ 12 w 12"/>
                <a:gd name="T54" fmla="*/ 137 h 13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37">
                  <a:moveTo>
                    <a:pt x="6" y="0"/>
                  </a:moveTo>
                  <a:lnTo>
                    <a:pt x="0" y="12"/>
                  </a:lnTo>
                  <a:lnTo>
                    <a:pt x="6" y="25"/>
                  </a:lnTo>
                  <a:lnTo>
                    <a:pt x="12" y="33"/>
                  </a:lnTo>
                  <a:lnTo>
                    <a:pt x="6" y="41"/>
                  </a:lnTo>
                  <a:lnTo>
                    <a:pt x="0" y="49"/>
                  </a:lnTo>
                  <a:lnTo>
                    <a:pt x="6" y="58"/>
                  </a:lnTo>
                  <a:lnTo>
                    <a:pt x="12" y="66"/>
                  </a:lnTo>
                  <a:lnTo>
                    <a:pt x="12" y="79"/>
                  </a:lnTo>
                  <a:lnTo>
                    <a:pt x="6" y="91"/>
                  </a:lnTo>
                  <a:lnTo>
                    <a:pt x="6" y="99"/>
                  </a:lnTo>
                  <a:lnTo>
                    <a:pt x="12" y="108"/>
                  </a:lnTo>
                  <a:lnTo>
                    <a:pt x="12" y="116"/>
                  </a:lnTo>
                  <a:lnTo>
                    <a:pt x="12" y="124"/>
                  </a:lnTo>
                  <a:lnTo>
                    <a:pt x="12" y="133"/>
                  </a:lnTo>
                  <a:lnTo>
                    <a:pt x="0" y="133"/>
                  </a:lnTo>
                  <a:lnTo>
                    <a:pt x="12" y="137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33" name="Freeform 104"/>
            <p:cNvSpPr>
              <a:spLocks/>
            </p:cNvSpPr>
            <p:nvPr/>
          </p:nvSpPr>
          <p:spPr bwMode="auto">
            <a:xfrm>
              <a:off x="245" y="1401"/>
              <a:ext cx="22" cy="175"/>
            </a:xfrm>
            <a:custGeom>
              <a:avLst/>
              <a:gdLst>
                <a:gd name="T0" fmla="*/ 0 w 25"/>
                <a:gd name="T1" fmla="*/ 0 h 145"/>
                <a:gd name="T2" fmla="*/ 0 w 25"/>
                <a:gd name="T3" fmla="*/ 36 h 145"/>
                <a:gd name="T4" fmla="*/ 0 w 25"/>
                <a:gd name="T5" fmla="*/ 51 h 145"/>
                <a:gd name="T6" fmla="*/ 9 w 25"/>
                <a:gd name="T7" fmla="*/ 58 h 145"/>
                <a:gd name="T8" fmla="*/ 13 w 25"/>
                <a:gd name="T9" fmla="*/ 71 h 145"/>
                <a:gd name="T10" fmla="*/ 9 w 25"/>
                <a:gd name="T11" fmla="*/ 94 h 145"/>
                <a:gd name="T12" fmla="*/ 9 w 25"/>
                <a:gd name="T13" fmla="*/ 110 h 145"/>
                <a:gd name="T14" fmla="*/ 13 w 25"/>
                <a:gd name="T15" fmla="*/ 122 h 145"/>
                <a:gd name="T16" fmla="*/ 13 w 25"/>
                <a:gd name="T17" fmla="*/ 139 h 145"/>
                <a:gd name="T18" fmla="*/ 13 w 25"/>
                <a:gd name="T19" fmla="*/ 153 h 145"/>
                <a:gd name="T20" fmla="*/ 13 w 25"/>
                <a:gd name="T21" fmla="*/ 168 h 145"/>
                <a:gd name="T22" fmla="*/ 13 w 25"/>
                <a:gd name="T23" fmla="*/ 189 h 145"/>
                <a:gd name="T24" fmla="*/ 17 w 25"/>
                <a:gd name="T25" fmla="*/ 204 h 145"/>
                <a:gd name="T26" fmla="*/ 17 w 25"/>
                <a:gd name="T27" fmla="*/ 220 h 145"/>
                <a:gd name="T28" fmla="*/ 13 w 25"/>
                <a:gd name="T29" fmla="*/ 234 h 145"/>
                <a:gd name="T30" fmla="*/ 13 w 25"/>
                <a:gd name="T31" fmla="*/ 247 h 145"/>
                <a:gd name="T32" fmla="*/ 13 w 25"/>
                <a:gd name="T33" fmla="*/ 255 h 14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145"/>
                <a:gd name="T53" fmla="*/ 25 w 25"/>
                <a:gd name="T54" fmla="*/ 145 h 14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145">
                  <a:moveTo>
                    <a:pt x="0" y="0"/>
                  </a:moveTo>
                  <a:lnTo>
                    <a:pt x="0" y="21"/>
                  </a:lnTo>
                  <a:lnTo>
                    <a:pt x="0" y="29"/>
                  </a:lnTo>
                  <a:lnTo>
                    <a:pt x="13" y="33"/>
                  </a:lnTo>
                  <a:lnTo>
                    <a:pt x="19" y="41"/>
                  </a:lnTo>
                  <a:lnTo>
                    <a:pt x="13" y="54"/>
                  </a:lnTo>
                  <a:lnTo>
                    <a:pt x="13" y="62"/>
                  </a:lnTo>
                  <a:lnTo>
                    <a:pt x="19" y="70"/>
                  </a:lnTo>
                  <a:lnTo>
                    <a:pt x="19" y="79"/>
                  </a:lnTo>
                  <a:lnTo>
                    <a:pt x="19" y="87"/>
                  </a:lnTo>
                  <a:lnTo>
                    <a:pt x="19" y="95"/>
                  </a:lnTo>
                  <a:lnTo>
                    <a:pt x="19" y="108"/>
                  </a:lnTo>
                  <a:lnTo>
                    <a:pt x="25" y="116"/>
                  </a:lnTo>
                  <a:lnTo>
                    <a:pt x="25" y="125"/>
                  </a:lnTo>
                  <a:lnTo>
                    <a:pt x="19" y="133"/>
                  </a:lnTo>
                  <a:lnTo>
                    <a:pt x="19" y="141"/>
                  </a:lnTo>
                  <a:lnTo>
                    <a:pt x="19" y="145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34" name="Oval 105"/>
            <p:cNvSpPr>
              <a:spLocks noChangeArrowheads="1"/>
            </p:cNvSpPr>
            <p:nvPr/>
          </p:nvSpPr>
          <p:spPr bwMode="auto">
            <a:xfrm>
              <a:off x="545" y="1648"/>
              <a:ext cx="57" cy="46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35" name="Freeform 106"/>
            <p:cNvSpPr>
              <a:spLocks/>
            </p:cNvSpPr>
            <p:nvPr/>
          </p:nvSpPr>
          <p:spPr bwMode="auto">
            <a:xfrm>
              <a:off x="550" y="1487"/>
              <a:ext cx="11" cy="166"/>
            </a:xfrm>
            <a:custGeom>
              <a:avLst/>
              <a:gdLst>
                <a:gd name="T0" fmla="*/ 4 w 13"/>
                <a:gd name="T1" fmla="*/ 241 h 138"/>
                <a:gd name="T2" fmla="*/ 0 w 13"/>
                <a:gd name="T3" fmla="*/ 217 h 138"/>
                <a:gd name="T4" fmla="*/ 4 w 13"/>
                <a:gd name="T5" fmla="*/ 197 h 138"/>
                <a:gd name="T6" fmla="*/ 8 w 13"/>
                <a:gd name="T7" fmla="*/ 183 h 138"/>
                <a:gd name="T8" fmla="*/ 4 w 13"/>
                <a:gd name="T9" fmla="*/ 166 h 138"/>
                <a:gd name="T10" fmla="*/ 0 w 13"/>
                <a:gd name="T11" fmla="*/ 154 h 138"/>
                <a:gd name="T12" fmla="*/ 4 w 13"/>
                <a:gd name="T13" fmla="*/ 138 h 138"/>
                <a:gd name="T14" fmla="*/ 8 w 13"/>
                <a:gd name="T15" fmla="*/ 123 h 138"/>
                <a:gd name="T16" fmla="*/ 8 w 13"/>
                <a:gd name="T17" fmla="*/ 102 h 138"/>
                <a:gd name="T18" fmla="*/ 4 w 13"/>
                <a:gd name="T19" fmla="*/ 79 h 138"/>
                <a:gd name="T20" fmla="*/ 4 w 13"/>
                <a:gd name="T21" fmla="*/ 66 h 138"/>
                <a:gd name="T22" fmla="*/ 8 w 13"/>
                <a:gd name="T23" fmla="*/ 52 h 138"/>
                <a:gd name="T24" fmla="*/ 8 w 13"/>
                <a:gd name="T25" fmla="*/ 36 h 138"/>
                <a:gd name="T26" fmla="*/ 8 w 13"/>
                <a:gd name="T27" fmla="*/ 23 h 138"/>
                <a:gd name="T28" fmla="*/ 8 w 13"/>
                <a:gd name="T29" fmla="*/ 8 h 138"/>
                <a:gd name="T30" fmla="*/ 0 w 13"/>
                <a:gd name="T31" fmla="*/ 8 h 138"/>
                <a:gd name="T32" fmla="*/ 8 w 13"/>
                <a:gd name="T33" fmla="*/ 0 h 1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"/>
                <a:gd name="T52" fmla="*/ 0 h 138"/>
                <a:gd name="T53" fmla="*/ 13 w 13"/>
                <a:gd name="T54" fmla="*/ 138 h 1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" h="138">
                  <a:moveTo>
                    <a:pt x="7" y="138"/>
                  </a:moveTo>
                  <a:lnTo>
                    <a:pt x="0" y="125"/>
                  </a:lnTo>
                  <a:lnTo>
                    <a:pt x="7" y="113"/>
                  </a:lnTo>
                  <a:lnTo>
                    <a:pt x="13" y="105"/>
                  </a:lnTo>
                  <a:lnTo>
                    <a:pt x="7" y="96"/>
                  </a:lnTo>
                  <a:lnTo>
                    <a:pt x="0" y="88"/>
                  </a:lnTo>
                  <a:lnTo>
                    <a:pt x="7" y="80"/>
                  </a:lnTo>
                  <a:lnTo>
                    <a:pt x="13" y="71"/>
                  </a:lnTo>
                  <a:lnTo>
                    <a:pt x="13" y="59"/>
                  </a:lnTo>
                  <a:lnTo>
                    <a:pt x="7" y="46"/>
                  </a:lnTo>
                  <a:lnTo>
                    <a:pt x="7" y="38"/>
                  </a:lnTo>
                  <a:lnTo>
                    <a:pt x="13" y="30"/>
                  </a:lnTo>
                  <a:lnTo>
                    <a:pt x="13" y="21"/>
                  </a:lnTo>
                  <a:lnTo>
                    <a:pt x="13" y="13"/>
                  </a:lnTo>
                  <a:lnTo>
                    <a:pt x="13" y="5"/>
                  </a:lnTo>
                  <a:lnTo>
                    <a:pt x="0" y="5"/>
                  </a:lnTo>
                  <a:lnTo>
                    <a:pt x="13" y="0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36" name="Freeform 107"/>
            <p:cNvSpPr>
              <a:spLocks/>
            </p:cNvSpPr>
            <p:nvPr/>
          </p:nvSpPr>
          <p:spPr bwMode="auto">
            <a:xfrm>
              <a:off x="587" y="1471"/>
              <a:ext cx="21" cy="177"/>
            </a:xfrm>
            <a:custGeom>
              <a:avLst/>
              <a:gdLst>
                <a:gd name="T0" fmla="*/ 0 w 25"/>
                <a:gd name="T1" fmla="*/ 261 h 146"/>
                <a:gd name="T2" fmla="*/ 0 w 25"/>
                <a:gd name="T3" fmla="*/ 223 h 146"/>
                <a:gd name="T4" fmla="*/ 0 w 25"/>
                <a:gd name="T5" fmla="*/ 209 h 146"/>
                <a:gd name="T6" fmla="*/ 8 w 25"/>
                <a:gd name="T7" fmla="*/ 200 h 146"/>
                <a:gd name="T8" fmla="*/ 11 w 25"/>
                <a:gd name="T9" fmla="*/ 185 h 146"/>
                <a:gd name="T10" fmla="*/ 8 w 25"/>
                <a:gd name="T11" fmla="*/ 165 h 146"/>
                <a:gd name="T12" fmla="*/ 8 w 25"/>
                <a:gd name="T13" fmla="*/ 148 h 146"/>
                <a:gd name="T14" fmla="*/ 11 w 25"/>
                <a:gd name="T15" fmla="*/ 133 h 146"/>
                <a:gd name="T16" fmla="*/ 11 w 25"/>
                <a:gd name="T17" fmla="*/ 119 h 146"/>
                <a:gd name="T18" fmla="*/ 11 w 25"/>
                <a:gd name="T19" fmla="*/ 103 h 146"/>
                <a:gd name="T20" fmla="*/ 11 w 25"/>
                <a:gd name="T21" fmla="*/ 90 h 146"/>
                <a:gd name="T22" fmla="*/ 11 w 25"/>
                <a:gd name="T23" fmla="*/ 67 h 146"/>
                <a:gd name="T24" fmla="*/ 15 w 25"/>
                <a:gd name="T25" fmla="*/ 51 h 146"/>
                <a:gd name="T26" fmla="*/ 15 w 25"/>
                <a:gd name="T27" fmla="*/ 36 h 146"/>
                <a:gd name="T28" fmla="*/ 11 w 25"/>
                <a:gd name="T29" fmla="*/ 22 h 146"/>
                <a:gd name="T30" fmla="*/ 11 w 25"/>
                <a:gd name="T31" fmla="*/ 7 h 146"/>
                <a:gd name="T32" fmla="*/ 11 w 25"/>
                <a:gd name="T33" fmla="*/ 0 h 14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146"/>
                <a:gd name="T53" fmla="*/ 25 w 25"/>
                <a:gd name="T54" fmla="*/ 146 h 14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146">
                  <a:moveTo>
                    <a:pt x="0" y="146"/>
                  </a:moveTo>
                  <a:lnTo>
                    <a:pt x="0" y="125"/>
                  </a:lnTo>
                  <a:lnTo>
                    <a:pt x="0" y="117"/>
                  </a:lnTo>
                  <a:lnTo>
                    <a:pt x="13" y="112"/>
                  </a:lnTo>
                  <a:lnTo>
                    <a:pt x="19" y="104"/>
                  </a:lnTo>
                  <a:lnTo>
                    <a:pt x="13" y="92"/>
                  </a:lnTo>
                  <a:lnTo>
                    <a:pt x="13" y="83"/>
                  </a:lnTo>
                  <a:lnTo>
                    <a:pt x="19" y="75"/>
                  </a:lnTo>
                  <a:lnTo>
                    <a:pt x="19" y="67"/>
                  </a:lnTo>
                  <a:lnTo>
                    <a:pt x="19" y="58"/>
                  </a:lnTo>
                  <a:lnTo>
                    <a:pt x="19" y="50"/>
                  </a:lnTo>
                  <a:lnTo>
                    <a:pt x="19" y="37"/>
                  </a:lnTo>
                  <a:lnTo>
                    <a:pt x="25" y="29"/>
                  </a:lnTo>
                  <a:lnTo>
                    <a:pt x="25" y="21"/>
                  </a:lnTo>
                  <a:lnTo>
                    <a:pt x="19" y="12"/>
                  </a:lnTo>
                  <a:lnTo>
                    <a:pt x="19" y="4"/>
                  </a:lnTo>
                  <a:lnTo>
                    <a:pt x="19" y="0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37" name="Oval 108"/>
            <p:cNvSpPr>
              <a:spLocks noChangeArrowheads="1"/>
            </p:cNvSpPr>
            <p:nvPr/>
          </p:nvSpPr>
          <p:spPr bwMode="auto">
            <a:xfrm>
              <a:off x="478" y="1648"/>
              <a:ext cx="57" cy="46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38" name="Freeform 109"/>
            <p:cNvSpPr>
              <a:spLocks/>
            </p:cNvSpPr>
            <p:nvPr/>
          </p:nvSpPr>
          <p:spPr bwMode="auto">
            <a:xfrm>
              <a:off x="483" y="1487"/>
              <a:ext cx="11" cy="166"/>
            </a:xfrm>
            <a:custGeom>
              <a:avLst/>
              <a:gdLst>
                <a:gd name="T0" fmla="*/ 4 w 13"/>
                <a:gd name="T1" fmla="*/ 241 h 138"/>
                <a:gd name="T2" fmla="*/ 0 w 13"/>
                <a:gd name="T3" fmla="*/ 217 h 138"/>
                <a:gd name="T4" fmla="*/ 4 w 13"/>
                <a:gd name="T5" fmla="*/ 197 h 138"/>
                <a:gd name="T6" fmla="*/ 8 w 13"/>
                <a:gd name="T7" fmla="*/ 183 h 138"/>
                <a:gd name="T8" fmla="*/ 4 w 13"/>
                <a:gd name="T9" fmla="*/ 166 h 138"/>
                <a:gd name="T10" fmla="*/ 0 w 13"/>
                <a:gd name="T11" fmla="*/ 154 h 138"/>
                <a:gd name="T12" fmla="*/ 4 w 13"/>
                <a:gd name="T13" fmla="*/ 138 h 138"/>
                <a:gd name="T14" fmla="*/ 8 w 13"/>
                <a:gd name="T15" fmla="*/ 123 h 138"/>
                <a:gd name="T16" fmla="*/ 8 w 13"/>
                <a:gd name="T17" fmla="*/ 102 h 138"/>
                <a:gd name="T18" fmla="*/ 4 w 13"/>
                <a:gd name="T19" fmla="*/ 79 h 138"/>
                <a:gd name="T20" fmla="*/ 4 w 13"/>
                <a:gd name="T21" fmla="*/ 66 h 138"/>
                <a:gd name="T22" fmla="*/ 8 w 13"/>
                <a:gd name="T23" fmla="*/ 52 h 138"/>
                <a:gd name="T24" fmla="*/ 8 w 13"/>
                <a:gd name="T25" fmla="*/ 36 h 138"/>
                <a:gd name="T26" fmla="*/ 8 w 13"/>
                <a:gd name="T27" fmla="*/ 23 h 138"/>
                <a:gd name="T28" fmla="*/ 8 w 13"/>
                <a:gd name="T29" fmla="*/ 8 h 138"/>
                <a:gd name="T30" fmla="*/ 0 w 13"/>
                <a:gd name="T31" fmla="*/ 8 h 138"/>
                <a:gd name="T32" fmla="*/ 8 w 13"/>
                <a:gd name="T33" fmla="*/ 0 h 1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"/>
                <a:gd name="T52" fmla="*/ 0 h 138"/>
                <a:gd name="T53" fmla="*/ 13 w 13"/>
                <a:gd name="T54" fmla="*/ 138 h 1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" h="138">
                  <a:moveTo>
                    <a:pt x="7" y="138"/>
                  </a:moveTo>
                  <a:lnTo>
                    <a:pt x="0" y="125"/>
                  </a:lnTo>
                  <a:lnTo>
                    <a:pt x="7" y="113"/>
                  </a:lnTo>
                  <a:lnTo>
                    <a:pt x="13" y="105"/>
                  </a:lnTo>
                  <a:lnTo>
                    <a:pt x="7" y="96"/>
                  </a:lnTo>
                  <a:lnTo>
                    <a:pt x="0" y="88"/>
                  </a:lnTo>
                  <a:lnTo>
                    <a:pt x="7" y="80"/>
                  </a:lnTo>
                  <a:lnTo>
                    <a:pt x="13" y="71"/>
                  </a:lnTo>
                  <a:lnTo>
                    <a:pt x="13" y="59"/>
                  </a:lnTo>
                  <a:lnTo>
                    <a:pt x="7" y="46"/>
                  </a:lnTo>
                  <a:lnTo>
                    <a:pt x="7" y="38"/>
                  </a:lnTo>
                  <a:lnTo>
                    <a:pt x="13" y="30"/>
                  </a:lnTo>
                  <a:lnTo>
                    <a:pt x="13" y="21"/>
                  </a:lnTo>
                  <a:lnTo>
                    <a:pt x="13" y="13"/>
                  </a:lnTo>
                  <a:lnTo>
                    <a:pt x="13" y="5"/>
                  </a:lnTo>
                  <a:lnTo>
                    <a:pt x="0" y="5"/>
                  </a:lnTo>
                  <a:lnTo>
                    <a:pt x="13" y="0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39" name="Freeform 110"/>
            <p:cNvSpPr>
              <a:spLocks/>
            </p:cNvSpPr>
            <p:nvPr/>
          </p:nvSpPr>
          <p:spPr bwMode="auto">
            <a:xfrm>
              <a:off x="520" y="1471"/>
              <a:ext cx="20" cy="177"/>
            </a:xfrm>
            <a:custGeom>
              <a:avLst/>
              <a:gdLst>
                <a:gd name="T0" fmla="*/ 0 w 25"/>
                <a:gd name="T1" fmla="*/ 261 h 146"/>
                <a:gd name="T2" fmla="*/ 0 w 25"/>
                <a:gd name="T3" fmla="*/ 223 h 146"/>
                <a:gd name="T4" fmla="*/ 0 w 25"/>
                <a:gd name="T5" fmla="*/ 209 h 146"/>
                <a:gd name="T6" fmla="*/ 6 w 25"/>
                <a:gd name="T7" fmla="*/ 200 h 146"/>
                <a:gd name="T8" fmla="*/ 10 w 25"/>
                <a:gd name="T9" fmla="*/ 185 h 146"/>
                <a:gd name="T10" fmla="*/ 6 w 25"/>
                <a:gd name="T11" fmla="*/ 165 h 146"/>
                <a:gd name="T12" fmla="*/ 6 w 25"/>
                <a:gd name="T13" fmla="*/ 148 h 146"/>
                <a:gd name="T14" fmla="*/ 10 w 25"/>
                <a:gd name="T15" fmla="*/ 133 h 146"/>
                <a:gd name="T16" fmla="*/ 10 w 25"/>
                <a:gd name="T17" fmla="*/ 119 h 146"/>
                <a:gd name="T18" fmla="*/ 10 w 25"/>
                <a:gd name="T19" fmla="*/ 103 h 146"/>
                <a:gd name="T20" fmla="*/ 10 w 25"/>
                <a:gd name="T21" fmla="*/ 90 h 146"/>
                <a:gd name="T22" fmla="*/ 10 w 25"/>
                <a:gd name="T23" fmla="*/ 67 h 146"/>
                <a:gd name="T24" fmla="*/ 13 w 25"/>
                <a:gd name="T25" fmla="*/ 51 h 146"/>
                <a:gd name="T26" fmla="*/ 13 w 25"/>
                <a:gd name="T27" fmla="*/ 36 h 146"/>
                <a:gd name="T28" fmla="*/ 10 w 25"/>
                <a:gd name="T29" fmla="*/ 22 h 146"/>
                <a:gd name="T30" fmla="*/ 10 w 25"/>
                <a:gd name="T31" fmla="*/ 7 h 146"/>
                <a:gd name="T32" fmla="*/ 10 w 25"/>
                <a:gd name="T33" fmla="*/ 0 h 14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146"/>
                <a:gd name="T53" fmla="*/ 25 w 25"/>
                <a:gd name="T54" fmla="*/ 146 h 14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146">
                  <a:moveTo>
                    <a:pt x="0" y="146"/>
                  </a:moveTo>
                  <a:lnTo>
                    <a:pt x="0" y="125"/>
                  </a:lnTo>
                  <a:lnTo>
                    <a:pt x="0" y="117"/>
                  </a:lnTo>
                  <a:lnTo>
                    <a:pt x="12" y="112"/>
                  </a:lnTo>
                  <a:lnTo>
                    <a:pt x="19" y="104"/>
                  </a:lnTo>
                  <a:lnTo>
                    <a:pt x="12" y="92"/>
                  </a:lnTo>
                  <a:lnTo>
                    <a:pt x="12" y="83"/>
                  </a:lnTo>
                  <a:lnTo>
                    <a:pt x="19" y="75"/>
                  </a:lnTo>
                  <a:lnTo>
                    <a:pt x="19" y="67"/>
                  </a:lnTo>
                  <a:lnTo>
                    <a:pt x="19" y="58"/>
                  </a:lnTo>
                  <a:lnTo>
                    <a:pt x="19" y="50"/>
                  </a:lnTo>
                  <a:lnTo>
                    <a:pt x="19" y="37"/>
                  </a:lnTo>
                  <a:lnTo>
                    <a:pt x="25" y="29"/>
                  </a:lnTo>
                  <a:lnTo>
                    <a:pt x="25" y="21"/>
                  </a:lnTo>
                  <a:lnTo>
                    <a:pt x="19" y="12"/>
                  </a:lnTo>
                  <a:lnTo>
                    <a:pt x="19" y="4"/>
                  </a:lnTo>
                  <a:lnTo>
                    <a:pt x="19" y="0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40" name="Oval 111"/>
            <p:cNvSpPr>
              <a:spLocks noChangeArrowheads="1"/>
            </p:cNvSpPr>
            <p:nvPr/>
          </p:nvSpPr>
          <p:spPr bwMode="auto">
            <a:xfrm>
              <a:off x="406" y="1644"/>
              <a:ext cx="56" cy="46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41" name="Freeform 112"/>
            <p:cNvSpPr>
              <a:spLocks/>
            </p:cNvSpPr>
            <p:nvPr/>
          </p:nvSpPr>
          <p:spPr bwMode="auto">
            <a:xfrm>
              <a:off x="411" y="1481"/>
              <a:ext cx="10" cy="167"/>
            </a:xfrm>
            <a:custGeom>
              <a:avLst/>
              <a:gdLst>
                <a:gd name="T0" fmla="*/ 3 w 12"/>
                <a:gd name="T1" fmla="*/ 244 h 138"/>
                <a:gd name="T2" fmla="*/ 0 w 12"/>
                <a:gd name="T3" fmla="*/ 221 h 138"/>
                <a:gd name="T4" fmla="*/ 3 w 12"/>
                <a:gd name="T5" fmla="*/ 201 h 138"/>
                <a:gd name="T6" fmla="*/ 7 w 12"/>
                <a:gd name="T7" fmla="*/ 184 h 138"/>
                <a:gd name="T8" fmla="*/ 3 w 12"/>
                <a:gd name="T9" fmla="*/ 169 h 138"/>
                <a:gd name="T10" fmla="*/ 0 w 12"/>
                <a:gd name="T11" fmla="*/ 155 h 138"/>
                <a:gd name="T12" fmla="*/ 3 w 12"/>
                <a:gd name="T13" fmla="*/ 140 h 138"/>
                <a:gd name="T14" fmla="*/ 7 w 12"/>
                <a:gd name="T15" fmla="*/ 126 h 138"/>
                <a:gd name="T16" fmla="*/ 7 w 12"/>
                <a:gd name="T17" fmla="*/ 104 h 138"/>
                <a:gd name="T18" fmla="*/ 3 w 12"/>
                <a:gd name="T19" fmla="*/ 82 h 138"/>
                <a:gd name="T20" fmla="*/ 3 w 12"/>
                <a:gd name="T21" fmla="*/ 68 h 138"/>
                <a:gd name="T22" fmla="*/ 7 w 12"/>
                <a:gd name="T23" fmla="*/ 51 h 138"/>
                <a:gd name="T24" fmla="*/ 7 w 12"/>
                <a:gd name="T25" fmla="*/ 36 h 138"/>
                <a:gd name="T26" fmla="*/ 7 w 12"/>
                <a:gd name="T27" fmla="*/ 23 h 138"/>
                <a:gd name="T28" fmla="*/ 7 w 12"/>
                <a:gd name="T29" fmla="*/ 7 h 138"/>
                <a:gd name="T30" fmla="*/ 0 w 12"/>
                <a:gd name="T31" fmla="*/ 7 h 138"/>
                <a:gd name="T32" fmla="*/ 7 w 12"/>
                <a:gd name="T33" fmla="*/ 0 h 1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38"/>
                <a:gd name="T53" fmla="*/ 12 w 12"/>
                <a:gd name="T54" fmla="*/ 138 h 1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38">
                  <a:moveTo>
                    <a:pt x="6" y="138"/>
                  </a:moveTo>
                  <a:lnTo>
                    <a:pt x="0" y="125"/>
                  </a:lnTo>
                  <a:lnTo>
                    <a:pt x="6" y="113"/>
                  </a:lnTo>
                  <a:lnTo>
                    <a:pt x="12" y="104"/>
                  </a:lnTo>
                  <a:lnTo>
                    <a:pt x="6" y="96"/>
                  </a:lnTo>
                  <a:lnTo>
                    <a:pt x="0" y="88"/>
                  </a:lnTo>
                  <a:lnTo>
                    <a:pt x="6" y="79"/>
                  </a:lnTo>
                  <a:lnTo>
                    <a:pt x="12" y="71"/>
                  </a:lnTo>
                  <a:lnTo>
                    <a:pt x="12" y="59"/>
                  </a:lnTo>
                  <a:lnTo>
                    <a:pt x="6" y="46"/>
                  </a:lnTo>
                  <a:lnTo>
                    <a:pt x="6" y="38"/>
                  </a:lnTo>
                  <a:lnTo>
                    <a:pt x="12" y="29"/>
                  </a:lnTo>
                  <a:lnTo>
                    <a:pt x="12" y="21"/>
                  </a:lnTo>
                  <a:lnTo>
                    <a:pt x="12" y="13"/>
                  </a:lnTo>
                  <a:lnTo>
                    <a:pt x="12" y="4"/>
                  </a:lnTo>
                  <a:lnTo>
                    <a:pt x="0" y="4"/>
                  </a:lnTo>
                  <a:lnTo>
                    <a:pt x="12" y="0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42" name="Freeform 113"/>
            <p:cNvSpPr>
              <a:spLocks/>
            </p:cNvSpPr>
            <p:nvPr/>
          </p:nvSpPr>
          <p:spPr bwMode="auto">
            <a:xfrm>
              <a:off x="448" y="1467"/>
              <a:ext cx="20" cy="176"/>
            </a:xfrm>
            <a:custGeom>
              <a:avLst/>
              <a:gdLst>
                <a:gd name="T0" fmla="*/ 0 w 25"/>
                <a:gd name="T1" fmla="*/ 256 h 146"/>
                <a:gd name="T2" fmla="*/ 0 w 25"/>
                <a:gd name="T3" fmla="*/ 219 h 146"/>
                <a:gd name="T4" fmla="*/ 0 w 25"/>
                <a:gd name="T5" fmla="*/ 204 h 146"/>
                <a:gd name="T6" fmla="*/ 6 w 25"/>
                <a:gd name="T7" fmla="*/ 196 h 146"/>
                <a:gd name="T8" fmla="*/ 9 w 25"/>
                <a:gd name="T9" fmla="*/ 182 h 146"/>
                <a:gd name="T10" fmla="*/ 6 w 25"/>
                <a:gd name="T11" fmla="*/ 160 h 146"/>
                <a:gd name="T12" fmla="*/ 6 w 25"/>
                <a:gd name="T13" fmla="*/ 146 h 146"/>
                <a:gd name="T14" fmla="*/ 9 w 25"/>
                <a:gd name="T15" fmla="*/ 130 h 146"/>
                <a:gd name="T16" fmla="*/ 9 w 25"/>
                <a:gd name="T17" fmla="*/ 116 h 146"/>
                <a:gd name="T18" fmla="*/ 9 w 25"/>
                <a:gd name="T19" fmla="*/ 101 h 146"/>
                <a:gd name="T20" fmla="*/ 9 w 25"/>
                <a:gd name="T21" fmla="*/ 87 h 146"/>
                <a:gd name="T22" fmla="*/ 9 w 25"/>
                <a:gd name="T23" fmla="*/ 65 h 146"/>
                <a:gd name="T24" fmla="*/ 13 w 25"/>
                <a:gd name="T25" fmla="*/ 51 h 146"/>
                <a:gd name="T26" fmla="*/ 13 w 25"/>
                <a:gd name="T27" fmla="*/ 36 h 146"/>
                <a:gd name="T28" fmla="*/ 9 w 25"/>
                <a:gd name="T29" fmla="*/ 20 h 146"/>
                <a:gd name="T30" fmla="*/ 9 w 25"/>
                <a:gd name="T31" fmla="*/ 7 h 146"/>
                <a:gd name="T32" fmla="*/ 9 w 25"/>
                <a:gd name="T33" fmla="*/ 0 h 14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146"/>
                <a:gd name="T53" fmla="*/ 25 w 25"/>
                <a:gd name="T54" fmla="*/ 146 h 14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146">
                  <a:moveTo>
                    <a:pt x="0" y="146"/>
                  </a:moveTo>
                  <a:lnTo>
                    <a:pt x="0" y="125"/>
                  </a:lnTo>
                  <a:lnTo>
                    <a:pt x="0" y="116"/>
                  </a:lnTo>
                  <a:lnTo>
                    <a:pt x="12" y="112"/>
                  </a:lnTo>
                  <a:lnTo>
                    <a:pt x="18" y="104"/>
                  </a:lnTo>
                  <a:lnTo>
                    <a:pt x="12" y="91"/>
                  </a:lnTo>
                  <a:lnTo>
                    <a:pt x="12" y="83"/>
                  </a:lnTo>
                  <a:lnTo>
                    <a:pt x="18" y="75"/>
                  </a:lnTo>
                  <a:lnTo>
                    <a:pt x="18" y="66"/>
                  </a:lnTo>
                  <a:lnTo>
                    <a:pt x="18" y="58"/>
                  </a:lnTo>
                  <a:lnTo>
                    <a:pt x="18" y="50"/>
                  </a:lnTo>
                  <a:lnTo>
                    <a:pt x="18" y="37"/>
                  </a:lnTo>
                  <a:lnTo>
                    <a:pt x="25" y="29"/>
                  </a:lnTo>
                  <a:lnTo>
                    <a:pt x="25" y="21"/>
                  </a:lnTo>
                  <a:lnTo>
                    <a:pt x="18" y="12"/>
                  </a:lnTo>
                  <a:lnTo>
                    <a:pt x="18" y="4"/>
                  </a:lnTo>
                  <a:lnTo>
                    <a:pt x="18" y="0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43" name="Oval 114"/>
            <p:cNvSpPr>
              <a:spLocks noChangeArrowheads="1"/>
            </p:cNvSpPr>
            <p:nvPr/>
          </p:nvSpPr>
          <p:spPr bwMode="auto">
            <a:xfrm>
              <a:off x="339" y="1644"/>
              <a:ext cx="56" cy="46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44" name="Freeform 115"/>
            <p:cNvSpPr>
              <a:spLocks/>
            </p:cNvSpPr>
            <p:nvPr/>
          </p:nvSpPr>
          <p:spPr bwMode="auto">
            <a:xfrm>
              <a:off x="344" y="1481"/>
              <a:ext cx="10" cy="167"/>
            </a:xfrm>
            <a:custGeom>
              <a:avLst/>
              <a:gdLst>
                <a:gd name="T0" fmla="*/ 3 w 12"/>
                <a:gd name="T1" fmla="*/ 244 h 138"/>
                <a:gd name="T2" fmla="*/ 0 w 12"/>
                <a:gd name="T3" fmla="*/ 221 h 138"/>
                <a:gd name="T4" fmla="*/ 3 w 12"/>
                <a:gd name="T5" fmla="*/ 201 h 138"/>
                <a:gd name="T6" fmla="*/ 7 w 12"/>
                <a:gd name="T7" fmla="*/ 184 h 138"/>
                <a:gd name="T8" fmla="*/ 3 w 12"/>
                <a:gd name="T9" fmla="*/ 169 h 138"/>
                <a:gd name="T10" fmla="*/ 0 w 12"/>
                <a:gd name="T11" fmla="*/ 155 h 138"/>
                <a:gd name="T12" fmla="*/ 3 w 12"/>
                <a:gd name="T13" fmla="*/ 140 h 138"/>
                <a:gd name="T14" fmla="*/ 7 w 12"/>
                <a:gd name="T15" fmla="*/ 126 h 138"/>
                <a:gd name="T16" fmla="*/ 7 w 12"/>
                <a:gd name="T17" fmla="*/ 104 h 138"/>
                <a:gd name="T18" fmla="*/ 3 w 12"/>
                <a:gd name="T19" fmla="*/ 82 h 138"/>
                <a:gd name="T20" fmla="*/ 3 w 12"/>
                <a:gd name="T21" fmla="*/ 68 h 138"/>
                <a:gd name="T22" fmla="*/ 7 w 12"/>
                <a:gd name="T23" fmla="*/ 51 h 138"/>
                <a:gd name="T24" fmla="*/ 7 w 12"/>
                <a:gd name="T25" fmla="*/ 36 h 138"/>
                <a:gd name="T26" fmla="*/ 7 w 12"/>
                <a:gd name="T27" fmla="*/ 23 h 138"/>
                <a:gd name="T28" fmla="*/ 7 w 12"/>
                <a:gd name="T29" fmla="*/ 7 h 138"/>
                <a:gd name="T30" fmla="*/ 0 w 12"/>
                <a:gd name="T31" fmla="*/ 7 h 138"/>
                <a:gd name="T32" fmla="*/ 7 w 12"/>
                <a:gd name="T33" fmla="*/ 0 h 1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38"/>
                <a:gd name="T53" fmla="*/ 12 w 12"/>
                <a:gd name="T54" fmla="*/ 138 h 1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38">
                  <a:moveTo>
                    <a:pt x="6" y="138"/>
                  </a:moveTo>
                  <a:lnTo>
                    <a:pt x="0" y="125"/>
                  </a:lnTo>
                  <a:lnTo>
                    <a:pt x="6" y="113"/>
                  </a:lnTo>
                  <a:lnTo>
                    <a:pt x="12" y="104"/>
                  </a:lnTo>
                  <a:lnTo>
                    <a:pt x="6" y="96"/>
                  </a:lnTo>
                  <a:lnTo>
                    <a:pt x="0" y="88"/>
                  </a:lnTo>
                  <a:lnTo>
                    <a:pt x="6" y="79"/>
                  </a:lnTo>
                  <a:lnTo>
                    <a:pt x="12" y="71"/>
                  </a:lnTo>
                  <a:lnTo>
                    <a:pt x="12" y="59"/>
                  </a:lnTo>
                  <a:lnTo>
                    <a:pt x="6" y="46"/>
                  </a:lnTo>
                  <a:lnTo>
                    <a:pt x="6" y="38"/>
                  </a:lnTo>
                  <a:lnTo>
                    <a:pt x="12" y="29"/>
                  </a:lnTo>
                  <a:lnTo>
                    <a:pt x="12" y="21"/>
                  </a:lnTo>
                  <a:lnTo>
                    <a:pt x="12" y="13"/>
                  </a:lnTo>
                  <a:lnTo>
                    <a:pt x="12" y="4"/>
                  </a:lnTo>
                  <a:lnTo>
                    <a:pt x="0" y="4"/>
                  </a:lnTo>
                  <a:lnTo>
                    <a:pt x="12" y="0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45" name="Freeform 116"/>
            <p:cNvSpPr>
              <a:spLocks/>
            </p:cNvSpPr>
            <p:nvPr/>
          </p:nvSpPr>
          <p:spPr bwMode="auto">
            <a:xfrm>
              <a:off x="380" y="1467"/>
              <a:ext cx="21" cy="176"/>
            </a:xfrm>
            <a:custGeom>
              <a:avLst/>
              <a:gdLst>
                <a:gd name="T0" fmla="*/ 0 w 25"/>
                <a:gd name="T1" fmla="*/ 256 h 146"/>
                <a:gd name="T2" fmla="*/ 0 w 25"/>
                <a:gd name="T3" fmla="*/ 219 h 146"/>
                <a:gd name="T4" fmla="*/ 0 w 25"/>
                <a:gd name="T5" fmla="*/ 204 h 146"/>
                <a:gd name="T6" fmla="*/ 8 w 25"/>
                <a:gd name="T7" fmla="*/ 196 h 146"/>
                <a:gd name="T8" fmla="*/ 11 w 25"/>
                <a:gd name="T9" fmla="*/ 182 h 146"/>
                <a:gd name="T10" fmla="*/ 8 w 25"/>
                <a:gd name="T11" fmla="*/ 160 h 146"/>
                <a:gd name="T12" fmla="*/ 8 w 25"/>
                <a:gd name="T13" fmla="*/ 146 h 146"/>
                <a:gd name="T14" fmla="*/ 11 w 25"/>
                <a:gd name="T15" fmla="*/ 130 h 146"/>
                <a:gd name="T16" fmla="*/ 11 w 25"/>
                <a:gd name="T17" fmla="*/ 116 h 146"/>
                <a:gd name="T18" fmla="*/ 11 w 25"/>
                <a:gd name="T19" fmla="*/ 101 h 146"/>
                <a:gd name="T20" fmla="*/ 11 w 25"/>
                <a:gd name="T21" fmla="*/ 87 h 146"/>
                <a:gd name="T22" fmla="*/ 11 w 25"/>
                <a:gd name="T23" fmla="*/ 65 h 146"/>
                <a:gd name="T24" fmla="*/ 15 w 25"/>
                <a:gd name="T25" fmla="*/ 51 h 146"/>
                <a:gd name="T26" fmla="*/ 15 w 25"/>
                <a:gd name="T27" fmla="*/ 36 h 146"/>
                <a:gd name="T28" fmla="*/ 11 w 25"/>
                <a:gd name="T29" fmla="*/ 20 h 146"/>
                <a:gd name="T30" fmla="*/ 11 w 25"/>
                <a:gd name="T31" fmla="*/ 7 h 146"/>
                <a:gd name="T32" fmla="*/ 11 w 25"/>
                <a:gd name="T33" fmla="*/ 0 h 14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146"/>
                <a:gd name="T53" fmla="*/ 25 w 25"/>
                <a:gd name="T54" fmla="*/ 146 h 14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146">
                  <a:moveTo>
                    <a:pt x="0" y="146"/>
                  </a:moveTo>
                  <a:lnTo>
                    <a:pt x="0" y="125"/>
                  </a:lnTo>
                  <a:lnTo>
                    <a:pt x="0" y="116"/>
                  </a:lnTo>
                  <a:lnTo>
                    <a:pt x="13" y="112"/>
                  </a:lnTo>
                  <a:lnTo>
                    <a:pt x="19" y="104"/>
                  </a:lnTo>
                  <a:lnTo>
                    <a:pt x="13" y="91"/>
                  </a:lnTo>
                  <a:lnTo>
                    <a:pt x="13" y="83"/>
                  </a:lnTo>
                  <a:lnTo>
                    <a:pt x="19" y="75"/>
                  </a:lnTo>
                  <a:lnTo>
                    <a:pt x="19" y="66"/>
                  </a:lnTo>
                  <a:lnTo>
                    <a:pt x="19" y="58"/>
                  </a:lnTo>
                  <a:lnTo>
                    <a:pt x="19" y="50"/>
                  </a:lnTo>
                  <a:lnTo>
                    <a:pt x="19" y="37"/>
                  </a:lnTo>
                  <a:lnTo>
                    <a:pt x="25" y="29"/>
                  </a:lnTo>
                  <a:lnTo>
                    <a:pt x="25" y="21"/>
                  </a:lnTo>
                  <a:lnTo>
                    <a:pt x="19" y="12"/>
                  </a:lnTo>
                  <a:lnTo>
                    <a:pt x="19" y="4"/>
                  </a:lnTo>
                  <a:lnTo>
                    <a:pt x="19" y="0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46" name="Oval 117"/>
            <p:cNvSpPr>
              <a:spLocks noChangeArrowheads="1"/>
            </p:cNvSpPr>
            <p:nvPr/>
          </p:nvSpPr>
          <p:spPr bwMode="auto">
            <a:xfrm>
              <a:off x="271" y="1644"/>
              <a:ext cx="57" cy="46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47" name="Freeform 118"/>
            <p:cNvSpPr>
              <a:spLocks/>
            </p:cNvSpPr>
            <p:nvPr/>
          </p:nvSpPr>
          <p:spPr bwMode="auto">
            <a:xfrm>
              <a:off x="277" y="1481"/>
              <a:ext cx="10" cy="167"/>
            </a:xfrm>
            <a:custGeom>
              <a:avLst/>
              <a:gdLst>
                <a:gd name="T0" fmla="*/ 3 w 12"/>
                <a:gd name="T1" fmla="*/ 244 h 138"/>
                <a:gd name="T2" fmla="*/ 0 w 12"/>
                <a:gd name="T3" fmla="*/ 221 h 138"/>
                <a:gd name="T4" fmla="*/ 3 w 12"/>
                <a:gd name="T5" fmla="*/ 201 h 138"/>
                <a:gd name="T6" fmla="*/ 7 w 12"/>
                <a:gd name="T7" fmla="*/ 184 h 138"/>
                <a:gd name="T8" fmla="*/ 3 w 12"/>
                <a:gd name="T9" fmla="*/ 169 h 138"/>
                <a:gd name="T10" fmla="*/ 0 w 12"/>
                <a:gd name="T11" fmla="*/ 155 h 138"/>
                <a:gd name="T12" fmla="*/ 3 w 12"/>
                <a:gd name="T13" fmla="*/ 140 h 138"/>
                <a:gd name="T14" fmla="*/ 7 w 12"/>
                <a:gd name="T15" fmla="*/ 126 h 138"/>
                <a:gd name="T16" fmla="*/ 7 w 12"/>
                <a:gd name="T17" fmla="*/ 104 h 138"/>
                <a:gd name="T18" fmla="*/ 3 w 12"/>
                <a:gd name="T19" fmla="*/ 82 h 138"/>
                <a:gd name="T20" fmla="*/ 3 w 12"/>
                <a:gd name="T21" fmla="*/ 68 h 138"/>
                <a:gd name="T22" fmla="*/ 7 w 12"/>
                <a:gd name="T23" fmla="*/ 51 h 138"/>
                <a:gd name="T24" fmla="*/ 7 w 12"/>
                <a:gd name="T25" fmla="*/ 36 h 138"/>
                <a:gd name="T26" fmla="*/ 7 w 12"/>
                <a:gd name="T27" fmla="*/ 23 h 138"/>
                <a:gd name="T28" fmla="*/ 7 w 12"/>
                <a:gd name="T29" fmla="*/ 7 h 138"/>
                <a:gd name="T30" fmla="*/ 0 w 12"/>
                <a:gd name="T31" fmla="*/ 7 h 138"/>
                <a:gd name="T32" fmla="*/ 7 w 12"/>
                <a:gd name="T33" fmla="*/ 0 h 1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38"/>
                <a:gd name="T53" fmla="*/ 12 w 12"/>
                <a:gd name="T54" fmla="*/ 138 h 1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38">
                  <a:moveTo>
                    <a:pt x="6" y="138"/>
                  </a:moveTo>
                  <a:lnTo>
                    <a:pt x="0" y="125"/>
                  </a:lnTo>
                  <a:lnTo>
                    <a:pt x="6" y="113"/>
                  </a:lnTo>
                  <a:lnTo>
                    <a:pt x="12" y="104"/>
                  </a:lnTo>
                  <a:lnTo>
                    <a:pt x="6" y="96"/>
                  </a:lnTo>
                  <a:lnTo>
                    <a:pt x="0" y="88"/>
                  </a:lnTo>
                  <a:lnTo>
                    <a:pt x="6" y="79"/>
                  </a:lnTo>
                  <a:lnTo>
                    <a:pt x="12" y="71"/>
                  </a:lnTo>
                  <a:lnTo>
                    <a:pt x="12" y="59"/>
                  </a:lnTo>
                  <a:lnTo>
                    <a:pt x="6" y="46"/>
                  </a:lnTo>
                  <a:lnTo>
                    <a:pt x="6" y="38"/>
                  </a:lnTo>
                  <a:lnTo>
                    <a:pt x="12" y="29"/>
                  </a:lnTo>
                  <a:lnTo>
                    <a:pt x="12" y="21"/>
                  </a:lnTo>
                  <a:lnTo>
                    <a:pt x="12" y="13"/>
                  </a:lnTo>
                  <a:lnTo>
                    <a:pt x="12" y="4"/>
                  </a:lnTo>
                  <a:lnTo>
                    <a:pt x="0" y="4"/>
                  </a:lnTo>
                  <a:lnTo>
                    <a:pt x="12" y="0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48" name="Freeform 119"/>
            <p:cNvSpPr>
              <a:spLocks/>
            </p:cNvSpPr>
            <p:nvPr/>
          </p:nvSpPr>
          <p:spPr bwMode="auto">
            <a:xfrm>
              <a:off x="313" y="1467"/>
              <a:ext cx="21" cy="176"/>
            </a:xfrm>
            <a:custGeom>
              <a:avLst/>
              <a:gdLst>
                <a:gd name="T0" fmla="*/ 0 w 25"/>
                <a:gd name="T1" fmla="*/ 256 h 146"/>
                <a:gd name="T2" fmla="*/ 0 w 25"/>
                <a:gd name="T3" fmla="*/ 219 h 146"/>
                <a:gd name="T4" fmla="*/ 0 w 25"/>
                <a:gd name="T5" fmla="*/ 204 h 146"/>
                <a:gd name="T6" fmla="*/ 8 w 25"/>
                <a:gd name="T7" fmla="*/ 196 h 146"/>
                <a:gd name="T8" fmla="*/ 11 w 25"/>
                <a:gd name="T9" fmla="*/ 182 h 146"/>
                <a:gd name="T10" fmla="*/ 8 w 25"/>
                <a:gd name="T11" fmla="*/ 160 h 146"/>
                <a:gd name="T12" fmla="*/ 8 w 25"/>
                <a:gd name="T13" fmla="*/ 146 h 146"/>
                <a:gd name="T14" fmla="*/ 11 w 25"/>
                <a:gd name="T15" fmla="*/ 130 h 146"/>
                <a:gd name="T16" fmla="*/ 11 w 25"/>
                <a:gd name="T17" fmla="*/ 116 h 146"/>
                <a:gd name="T18" fmla="*/ 11 w 25"/>
                <a:gd name="T19" fmla="*/ 101 h 146"/>
                <a:gd name="T20" fmla="*/ 11 w 25"/>
                <a:gd name="T21" fmla="*/ 87 h 146"/>
                <a:gd name="T22" fmla="*/ 11 w 25"/>
                <a:gd name="T23" fmla="*/ 65 h 146"/>
                <a:gd name="T24" fmla="*/ 15 w 25"/>
                <a:gd name="T25" fmla="*/ 51 h 146"/>
                <a:gd name="T26" fmla="*/ 15 w 25"/>
                <a:gd name="T27" fmla="*/ 36 h 146"/>
                <a:gd name="T28" fmla="*/ 11 w 25"/>
                <a:gd name="T29" fmla="*/ 20 h 146"/>
                <a:gd name="T30" fmla="*/ 11 w 25"/>
                <a:gd name="T31" fmla="*/ 7 h 146"/>
                <a:gd name="T32" fmla="*/ 11 w 25"/>
                <a:gd name="T33" fmla="*/ 0 h 14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146"/>
                <a:gd name="T53" fmla="*/ 25 w 25"/>
                <a:gd name="T54" fmla="*/ 146 h 14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146">
                  <a:moveTo>
                    <a:pt x="0" y="146"/>
                  </a:moveTo>
                  <a:lnTo>
                    <a:pt x="0" y="125"/>
                  </a:lnTo>
                  <a:lnTo>
                    <a:pt x="0" y="116"/>
                  </a:lnTo>
                  <a:lnTo>
                    <a:pt x="13" y="112"/>
                  </a:lnTo>
                  <a:lnTo>
                    <a:pt x="19" y="104"/>
                  </a:lnTo>
                  <a:lnTo>
                    <a:pt x="13" y="91"/>
                  </a:lnTo>
                  <a:lnTo>
                    <a:pt x="13" y="83"/>
                  </a:lnTo>
                  <a:lnTo>
                    <a:pt x="19" y="75"/>
                  </a:lnTo>
                  <a:lnTo>
                    <a:pt x="19" y="66"/>
                  </a:lnTo>
                  <a:lnTo>
                    <a:pt x="19" y="58"/>
                  </a:lnTo>
                  <a:lnTo>
                    <a:pt x="19" y="50"/>
                  </a:lnTo>
                  <a:lnTo>
                    <a:pt x="19" y="37"/>
                  </a:lnTo>
                  <a:lnTo>
                    <a:pt x="25" y="29"/>
                  </a:lnTo>
                  <a:lnTo>
                    <a:pt x="25" y="21"/>
                  </a:lnTo>
                  <a:lnTo>
                    <a:pt x="19" y="12"/>
                  </a:lnTo>
                  <a:lnTo>
                    <a:pt x="19" y="4"/>
                  </a:lnTo>
                  <a:lnTo>
                    <a:pt x="19" y="0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49" name="Oval 120"/>
            <p:cNvSpPr>
              <a:spLocks noChangeArrowheads="1"/>
            </p:cNvSpPr>
            <p:nvPr/>
          </p:nvSpPr>
          <p:spPr bwMode="auto">
            <a:xfrm>
              <a:off x="204" y="1644"/>
              <a:ext cx="56" cy="46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50" name="Freeform 121"/>
            <p:cNvSpPr>
              <a:spLocks/>
            </p:cNvSpPr>
            <p:nvPr/>
          </p:nvSpPr>
          <p:spPr bwMode="auto">
            <a:xfrm>
              <a:off x="210" y="1481"/>
              <a:ext cx="10" cy="167"/>
            </a:xfrm>
            <a:custGeom>
              <a:avLst/>
              <a:gdLst>
                <a:gd name="T0" fmla="*/ 3 w 12"/>
                <a:gd name="T1" fmla="*/ 244 h 138"/>
                <a:gd name="T2" fmla="*/ 0 w 12"/>
                <a:gd name="T3" fmla="*/ 221 h 138"/>
                <a:gd name="T4" fmla="*/ 3 w 12"/>
                <a:gd name="T5" fmla="*/ 201 h 138"/>
                <a:gd name="T6" fmla="*/ 7 w 12"/>
                <a:gd name="T7" fmla="*/ 184 h 138"/>
                <a:gd name="T8" fmla="*/ 3 w 12"/>
                <a:gd name="T9" fmla="*/ 169 h 138"/>
                <a:gd name="T10" fmla="*/ 0 w 12"/>
                <a:gd name="T11" fmla="*/ 155 h 138"/>
                <a:gd name="T12" fmla="*/ 3 w 12"/>
                <a:gd name="T13" fmla="*/ 140 h 138"/>
                <a:gd name="T14" fmla="*/ 7 w 12"/>
                <a:gd name="T15" fmla="*/ 126 h 138"/>
                <a:gd name="T16" fmla="*/ 7 w 12"/>
                <a:gd name="T17" fmla="*/ 104 h 138"/>
                <a:gd name="T18" fmla="*/ 3 w 12"/>
                <a:gd name="T19" fmla="*/ 82 h 138"/>
                <a:gd name="T20" fmla="*/ 3 w 12"/>
                <a:gd name="T21" fmla="*/ 68 h 138"/>
                <a:gd name="T22" fmla="*/ 7 w 12"/>
                <a:gd name="T23" fmla="*/ 51 h 138"/>
                <a:gd name="T24" fmla="*/ 7 w 12"/>
                <a:gd name="T25" fmla="*/ 36 h 138"/>
                <a:gd name="T26" fmla="*/ 7 w 12"/>
                <a:gd name="T27" fmla="*/ 23 h 138"/>
                <a:gd name="T28" fmla="*/ 7 w 12"/>
                <a:gd name="T29" fmla="*/ 7 h 138"/>
                <a:gd name="T30" fmla="*/ 0 w 12"/>
                <a:gd name="T31" fmla="*/ 7 h 138"/>
                <a:gd name="T32" fmla="*/ 7 w 12"/>
                <a:gd name="T33" fmla="*/ 0 h 1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38"/>
                <a:gd name="T53" fmla="*/ 12 w 12"/>
                <a:gd name="T54" fmla="*/ 138 h 1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38">
                  <a:moveTo>
                    <a:pt x="6" y="138"/>
                  </a:moveTo>
                  <a:lnTo>
                    <a:pt x="0" y="125"/>
                  </a:lnTo>
                  <a:lnTo>
                    <a:pt x="6" y="113"/>
                  </a:lnTo>
                  <a:lnTo>
                    <a:pt x="12" y="104"/>
                  </a:lnTo>
                  <a:lnTo>
                    <a:pt x="6" y="96"/>
                  </a:lnTo>
                  <a:lnTo>
                    <a:pt x="0" y="88"/>
                  </a:lnTo>
                  <a:lnTo>
                    <a:pt x="6" y="79"/>
                  </a:lnTo>
                  <a:lnTo>
                    <a:pt x="12" y="71"/>
                  </a:lnTo>
                  <a:lnTo>
                    <a:pt x="12" y="59"/>
                  </a:lnTo>
                  <a:lnTo>
                    <a:pt x="6" y="46"/>
                  </a:lnTo>
                  <a:lnTo>
                    <a:pt x="6" y="38"/>
                  </a:lnTo>
                  <a:lnTo>
                    <a:pt x="12" y="29"/>
                  </a:lnTo>
                  <a:lnTo>
                    <a:pt x="12" y="21"/>
                  </a:lnTo>
                  <a:lnTo>
                    <a:pt x="12" y="13"/>
                  </a:lnTo>
                  <a:lnTo>
                    <a:pt x="12" y="4"/>
                  </a:lnTo>
                  <a:lnTo>
                    <a:pt x="0" y="4"/>
                  </a:lnTo>
                  <a:lnTo>
                    <a:pt x="12" y="0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51" name="Freeform 122"/>
            <p:cNvSpPr>
              <a:spLocks/>
            </p:cNvSpPr>
            <p:nvPr/>
          </p:nvSpPr>
          <p:spPr bwMode="auto">
            <a:xfrm>
              <a:off x="245" y="1467"/>
              <a:ext cx="22" cy="176"/>
            </a:xfrm>
            <a:custGeom>
              <a:avLst/>
              <a:gdLst>
                <a:gd name="T0" fmla="*/ 0 w 25"/>
                <a:gd name="T1" fmla="*/ 256 h 146"/>
                <a:gd name="T2" fmla="*/ 0 w 25"/>
                <a:gd name="T3" fmla="*/ 219 h 146"/>
                <a:gd name="T4" fmla="*/ 0 w 25"/>
                <a:gd name="T5" fmla="*/ 204 h 146"/>
                <a:gd name="T6" fmla="*/ 9 w 25"/>
                <a:gd name="T7" fmla="*/ 196 h 146"/>
                <a:gd name="T8" fmla="*/ 13 w 25"/>
                <a:gd name="T9" fmla="*/ 182 h 146"/>
                <a:gd name="T10" fmla="*/ 9 w 25"/>
                <a:gd name="T11" fmla="*/ 160 h 146"/>
                <a:gd name="T12" fmla="*/ 9 w 25"/>
                <a:gd name="T13" fmla="*/ 146 h 146"/>
                <a:gd name="T14" fmla="*/ 13 w 25"/>
                <a:gd name="T15" fmla="*/ 130 h 146"/>
                <a:gd name="T16" fmla="*/ 13 w 25"/>
                <a:gd name="T17" fmla="*/ 116 h 146"/>
                <a:gd name="T18" fmla="*/ 13 w 25"/>
                <a:gd name="T19" fmla="*/ 101 h 146"/>
                <a:gd name="T20" fmla="*/ 13 w 25"/>
                <a:gd name="T21" fmla="*/ 87 h 146"/>
                <a:gd name="T22" fmla="*/ 13 w 25"/>
                <a:gd name="T23" fmla="*/ 65 h 146"/>
                <a:gd name="T24" fmla="*/ 17 w 25"/>
                <a:gd name="T25" fmla="*/ 51 h 146"/>
                <a:gd name="T26" fmla="*/ 17 w 25"/>
                <a:gd name="T27" fmla="*/ 36 h 146"/>
                <a:gd name="T28" fmla="*/ 13 w 25"/>
                <a:gd name="T29" fmla="*/ 20 h 146"/>
                <a:gd name="T30" fmla="*/ 13 w 25"/>
                <a:gd name="T31" fmla="*/ 7 h 146"/>
                <a:gd name="T32" fmla="*/ 13 w 25"/>
                <a:gd name="T33" fmla="*/ 0 h 14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146"/>
                <a:gd name="T53" fmla="*/ 25 w 25"/>
                <a:gd name="T54" fmla="*/ 146 h 14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146">
                  <a:moveTo>
                    <a:pt x="0" y="146"/>
                  </a:moveTo>
                  <a:lnTo>
                    <a:pt x="0" y="125"/>
                  </a:lnTo>
                  <a:lnTo>
                    <a:pt x="0" y="116"/>
                  </a:lnTo>
                  <a:lnTo>
                    <a:pt x="13" y="112"/>
                  </a:lnTo>
                  <a:lnTo>
                    <a:pt x="19" y="104"/>
                  </a:lnTo>
                  <a:lnTo>
                    <a:pt x="13" y="91"/>
                  </a:lnTo>
                  <a:lnTo>
                    <a:pt x="13" y="83"/>
                  </a:lnTo>
                  <a:lnTo>
                    <a:pt x="19" y="75"/>
                  </a:lnTo>
                  <a:lnTo>
                    <a:pt x="19" y="66"/>
                  </a:lnTo>
                  <a:lnTo>
                    <a:pt x="19" y="58"/>
                  </a:lnTo>
                  <a:lnTo>
                    <a:pt x="19" y="50"/>
                  </a:lnTo>
                  <a:lnTo>
                    <a:pt x="19" y="37"/>
                  </a:lnTo>
                  <a:lnTo>
                    <a:pt x="25" y="29"/>
                  </a:lnTo>
                  <a:lnTo>
                    <a:pt x="25" y="21"/>
                  </a:lnTo>
                  <a:lnTo>
                    <a:pt x="19" y="12"/>
                  </a:lnTo>
                  <a:lnTo>
                    <a:pt x="19" y="4"/>
                  </a:lnTo>
                  <a:lnTo>
                    <a:pt x="19" y="0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52" name="Freeform 123"/>
            <p:cNvSpPr>
              <a:spLocks/>
            </p:cNvSpPr>
            <p:nvPr/>
          </p:nvSpPr>
          <p:spPr bwMode="auto">
            <a:xfrm>
              <a:off x="592" y="1300"/>
              <a:ext cx="136" cy="460"/>
            </a:xfrm>
            <a:custGeom>
              <a:avLst/>
              <a:gdLst>
                <a:gd name="T0" fmla="*/ 39 w 164"/>
                <a:gd name="T1" fmla="*/ 23 h 381"/>
                <a:gd name="T2" fmla="*/ 58 w 164"/>
                <a:gd name="T3" fmla="*/ 23 h 381"/>
                <a:gd name="T4" fmla="*/ 76 w 164"/>
                <a:gd name="T5" fmla="*/ 43 h 381"/>
                <a:gd name="T6" fmla="*/ 82 w 164"/>
                <a:gd name="T7" fmla="*/ 85 h 381"/>
                <a:gd name="T8" fmla="*/ 69 w 164"/>
                <a:gd name="T9" fmla="*/ 105 h 381"/>
                <a:gd name="T10" fmla="*/ 46 w 164"/>
                <a:gd name="T11" fmla="*/ 112 h 381"/>
                <a:gd name="T12" fmla="*/ 30 w 164"/>
                <a:gd name="T13" fmla="*/ 105 h 381"/>
                <a:gd name="T14" fmla="*/ 27 w 164"/>
                <a:gd name="T15" fmla="*/ 75 h 381"/>
                <a:gd name="T16" fmla="*/ 42 w 164"/>
                <a:gd name="T17" fmla="*/ 77 h 381"/>
                <a:gd name="T18" fmla="*/ 64 w 164"/>
                <a:gd name="T19" fmla="*/ 85 h 381"/>
                <a:gd name="T20" fmla="*/ 82 w 164"/>
                <a:gd name="T21" fmla="*/ 99 h 381"/>
                <a:gd name="T22" fmla="*/ 91 w 164"/>
                <a:gd name="T23" fmla="*/ 134 h 381"/>
                <a:gd name="T24" fmla="*/ 85 w 164"/>
                <a:gd name="T25" fmla="*/ 168 h 381"/>
                <a:gd name="T26" fmla="*/ 66 w 164"/>
                <a:gd name="T27" fmla="*/ 190 h 381"/>
                <a:gd name="T28" fmla="*/ 50 w 164"/>
                <a:gd name="T29" fmla="*/ 192 h 381"/>
                <a:gd name="T30" fmla="*/ 30 w 164"/>
                <a:gd name="T31" fmla="*/ 184 h 381"/>
                <a:gd name="T32" fmla="*/ 25 w 164"/>
                <a:gd name="T33" fmla="*/ 147 h 381"/>
                <a:gd name="T34" fmla="*/ 42 w 164"/>
                <a:gd name="T35" fmla="*/ 145 h 381"/>
                <a:gd name="T36" fmla="*/ 62 w 164"/>
                <a:gd name="T37" fmla="*/ 147 h 381"/>
                <a:gd name="T38" fmla="*/ 82 w 164"/>
                <a:gd name="T39" fmla="*/ 168 h 381"/>
                <a:gd name="T40" fmla="*/ 90 w 164"/>
                <a:gd name="T41" fmla="*/ 206 h 381"/>
                <a:gd name="T42" fmla="*/ 82 w 164"/>
                <a:gd name="T43" fmla="*/ 245 h 381"/>
                <a:gd name="T44" fmla="*/ 64 w 164"/>
                <a:gd name="T45" fmla="*/ 269 h 381"/>
                <a:gd name="T46" fmla="*/ 36 w 164"/>
                <a:gd name="T47" fmla="*/ 266 h 381"/>
                <a:gd name="T48" fmla="*/ 20 w 164"/>
                <a:gd name="T49" fmla="*/ 237 h 381"/>
                <a:gd name="T50" fmla="*/ 38 w 164"/>
                <a:gd name="T51" fmla="*/ 217 h 381"/>
                <a:gd name="T52" fmla="*/ 58 w 164"/>
                <a:gd name="T53" fmla="*/ 217 h 381"/>
                <a:gd name="T54" fmla="*/ 75 w 164"/>
                <a:gd name="T55" fmla="*/ 245 h 381"/>
                <a:gd name="T56" fmla="*/ 82 w 164"/>
                <a:gd name="T57" fmla="*/ 280 h 381"/>
                <a:gd name="T58" fmla="*/ 82 w 164"/>
                <a:gd name="T59" fmla="*/ 322 h 381"/>
                <a:gd name="T60" fmla="*/ 64 w 164"/>
                <a:gd name="T61" fmla="*/ 343 h 381"/>
                <a:gd name="T62" fmla="*/ 39 w 164"/>
                <a:gd name="T63" fmla="*/ 343 h 381"/>
                <a:gd name="T64" fmla="*/ 23 w 164"/>
                <a:gd name="T65" fmla="*/ 330 h 381"/>
                <a:gd name="T66" fmla="*/ 28 w 164"/>
                <a:gd name="T67" fmla="*/ 295 h 381"/>
                <a:gd name="T68" fmla="*/ 50 w 164"/>
                <a:gd name="T69" fmla="*/ 295 h 381"/>
                <a:gd name="T70" fmla="*/ 71 w 164"/>
                <a:gd name="T71" fmla="*/ 301 h 381"/>
                <a:gd name="T72" fmla="*/ 88 w 164"/>
                <a:gd name="T73" fmla="*/ 330 h 381"/>
                <a:gd name="T74" fmla="*/ 94 w 164"/>
                <a:gd name="T75" fmla="*/ 367 h 381"/>
                <a:gd name="T76" fmla="*/ 86 w 164"/>
                <a:gd name="T77" fmla="*/ 413 h 381"/>
                <a:gd name="T78" fmla="*/ 66 w 164"/>
                <a:gd name="T79" fmla="*/ 436 h 381"/>
                <a:gd name="T80" fmla="*/ 39 w 164"/>
                <a:gd name="T81" fmla="*/ 427 h 381"/>
                <a:gd name="T82" fmla="*/ 30 w 164"/>
                <a:gd name="T83" fmla="*/ 400 h 381"/>
                <a:gd name="T84" fmla="*/ 42 w 164"/>
                <a:gd name="T85" fmla="*/ 379 h 381"/>
                <a:gd name="T86" fmla="*/ 62 w 164"/>
                <a:gd name="T87" fmla="*/ 392 h 381"/>
                <a:gd name="T88" fmla="*/ 80 w 164"/>
                <a:gd name="T89" fmla="*/ 424 h 381"/>
                <a:gd name="T90" fmla="*/ 80 w 164"/>
                <a:gd name="T91" fmla="*/ 468 h 381"/>
                <a:gd name="T92" fmla="*/ 71 w 164"/>
                <a:gd name="T93" fmla="*/ 503 h 381"/>
                <a:gd name="T94" fmla="*/ 55 w 164"/>
                <a:gd name="T95" fmla="*/ 511 h 381"/>
                <a:gd name="T96" fmla="*/ 27 w 164"/>
                <a:gd name="T97" fmla="*/ 511 h 381"/>
                <a:gd name="T98" fmla="*/ 15 w 164"/>
                <a:gd name="T99" fmla="*/ 478 h 381"/>
                <a:gd name="T100" fmla="*/ 35 w 164"/>
                <a:gd name="T101" fmla="*/ 465 h 381"/>
                <a:gd name="T102" fmla="*/ 55 w 164"/>
                <a:gd name="T103" fmla="*/ 468 h 381"/>
                <a:gd name="T104" fmla="*/ 70 w 164"/>
                <a:gd name="T105" fmla="*/ 500 h 381"/>
                <a:gd name="T106" fmla="*/ 69 w 164"/>
                <a:gd name="T107" fmla="*/ 538 h 381"/>
                <a:gd name="T108" fmla="*/ 55 w 164"/>
                <a:gd name="T109" fmla="*/ 563 h 381"/>
                <a:gd name="T110" fmla="*/ 46 w 164"/>
                <a:gd name="T111" fmla="*/ 584 h 381"/>
                <a:gd name="T112" fmla="*/ 78 w 164"/>
                <a:gd name="T113" fmla="*/ 663 h 38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64"/>
                <a:gd name="T172" fmla="*/ 0 h 381"/>
                <a:gd name="T173" fmla="*/ 164 w 164"/>
                <a:gd name="T174" fmla="*/ 381 h 38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64" h="381">
                  <a:moveTo>
                    <a:pt x="0" y="0"/>
                  </a:moveTo>
                  <a:lnTo>
                    <a:pt x="38" y="13"/>
                  </a:lnTo>
                  <a:lnTo>
                    <a:pt x="55" y="16"/>
                  </a:lnTo>
                  <a:lnTo>
                    <a:pt x="61" y="14"/>
                  </a:lnTo>
                  <a:lnTo>
                    <a:pt x="69" y="13"/>
                  </a:lnTo>
                  <a:lnTo>
                    <a:pt x="75" y="13"/>
                  </a:lnTo>
                  <a:lnTo>
                    <a:pt x="80" y="13"/>
                  </a:lnTo>
                  <a:lnTo>
                    <a:pt x="87" y="13"/>
                  </a:lnTo>
                  <a:lnTo>
                    <a:pt x="95" y="13"/>
                  </a:lnTo>
                  <a:lnTo>
                    <a:pt x="103" y="13"/>
                  </a:lnTo>
                  <a:lnTo>
                    <a:pt x="110" y="14"/>
                  </a:lnTo>
                  <a:lnTo>
                    <a:pt x="115" y="16"/>
                  </a:lnTo>
                  <a:lnTo>
                    <a:pt x="120" y="16"/>
                  </a:lnTo>
                  <a:lnTo>
                    <a:pt x="131" y="21"/>
                  </a:lnTo>
                  <a:lnTo>
                    <a:pt x="134" y="25"/>
                  </a:lnTo>
                  <a:lnTo>
                    <a:pt x="143" y="28"/>
                  </a:lnTo>
                  <a:lnTo>
                    <a:pt x="143" y="34"/>
                  </a:lnTo>
                  <a:lnTo>
                    <a:pt x="143" y="40"/>
                  </a:lnTo>
                  <a:lnTo>
                    <a:pt x="146" y="44"/>
                  </a:lnTo>
                  <a:lnTo>
                    <a:pt x="143" y="48"/>
                  </a:lnTo>
                  <a:lnTo>
                    <a:pt x="143" y="52"/>
                  </a:lnTo>
                  <a:lnTo>
                    <a:pt x="138" y="54"/>
                  </a:lnTo>
                  <a:lnTo>
                    <a:pt x="131" y="56"/>
                  </a:lnTo>
                  <a:lnTo>
                    <a:pt x="126" y="58"/>
                  </a:lnTo>
                  <a:lnTo>
                    <a:pt x="120" y="60"/>
                  </a:lnTo>
                  <a:lnTo>
                    <a:pt x="112" y="60"/>
                  </a:lnTo>
                  <a:lnTo>
                    <a:pt x="103" y="64"/>
                  </a:lnTo>
                  <a:lnTo>
                    <a:pt x="98" y="64"/>
                  </a:lnTo>
                  <a:lnTo>
                    <a:pt x="87" y="64"/>
                  </a:lnTo>
                  <a:lnTo>
                    <a:pt x="80" y="64"/>
                  </a:lnTo>
                  <a:lnTo>
                    <a:pt x="75" y="64"/>
                  </a:lnTo>
                  <a:lnTo>
                    <a:pt x="69" y="64"/>
                  </a:lnTo>
                  <a:lnTo>
                    <a:pt x="64" y="64"/>
                  </a:lnTo>
                  <a:lnTo>
                    <a:pt x="58" y="62"/>
                  </a:lnTo>
                  <a:lnTo>
                    <a:pt x="52" y="60"/>
                  </a:lnTo>
                  <a:lnTo>
                    <a:pt x="46" y="56"/>
                  </a:lnTo>
                  <a:lnTo>
                    <a:pt x="44" y="52"/>
                  </a:lnTo>
                  <a:lnTo>
                    <a:pt x="41" y="48"/>
                  </a:lnTo>
                  <a:lnTo>
                    <a:pt x="41" y="44"/>
                  </a:lnTo>
                  <a:lnTo>
                    <a:pt x="46" y="42"/>
                  </a:lnTo>
                  <a:lnTo>
                    <a:pt x="52" y="42"/>
                  </a:lnTo>
                  <a:lnTo>
                    <a:pt x="58" y="42"/>
                  </a:lnTo>
                  <a:lnTo>
                    <a:pt x="64" y="42"/>
                  </a:lnTo>
                  <a:lnTo>
                    <a:pt x="69" y="42"/>
                  </a:lnTo>
                  <a:lnTo>
                    <a:pt x="75" y="44"/>
                  </a:lnTo>
                  <a:lnTo>
                    <a:pt x="80" y="44"/>
                  </a:lnTo>
                  <a:lnTo>
                    <a:pt x="87" y="44"/>
                  </a:lnTo>
                  <a:lnTo>
                    <a:pt x="98" y="44"/>
                  </a:lnTo>
                  <a:lnTo>
                    <a:pt x="103" y="46"/>
                  </a:lnTo>
                  <a:lnTo>
                    <a:pt x="112" y="48"/>
                  </a:lnTo>
                  <a:lnTo>
                    <a:pt x="118" y="48"/>
                  </a:lnTo>
                  <a:lnTo>
                    <a:pt x="120" y="52"/>
                  </a:lnTo>
                  <a:lnTo>
                    <a:pt x="131" y="52"/>
                  </a:lnTo>
                  <a:lnTo>
                    <a:pt x="138" y="54"/>
                  </a:lnTo>
                  <a:lnTo>
                    <a:pt x="143" y="56"/>
                  </a:lnTo>
                  <a:lnTo>
                    <a:pt x="146" y="60"/>
                  </a:lnTo>
                  <a:lnTo>
                    <a:pt x="154" y="60"/>
                  </a:lnTo>
                  <a:lnTo>
                    <a:pt x="154" y="66"/>
                  </a:lnTo>
                  <a:lnTo>
                    <a:pt x="157" y="72"/>
                  </a:lnTo>
                  <a:lnTo>
                    <a:pt x="160" y="76"/>
                  </a:lnTo>
                  <a:lnTo>
                    <a:pt x="160" y="80"/>
                  </a:lnTo>
                  <a:lnTo>
                    <a:pt x="160" y="84"/>
                  </a:lnTo>
                  <a:lnTo>
                    <a:pt x="157" y="88"/>
                  </a:lnTo>
                  <a:lnTo>
                    <a:pt x="154" y="92"/>
                  </a:lnTo>
                  <a:lnTo>
                    <a:pt x="149" y="95"/>
                  </a:lnTo>
                  <a:lnTo>
                    <a:pt x="143" y="100"/>
                  </a:lnTo>
                  <a:lnTo>
                    <a:pt x="138" y="100"/>
                  </a:lnTo>
                  <a:lnTo>
                    <a:pt x="131" y="104"/>
                  </a:lnTo>
                  <a:lnTo>
                    <a:pt x="123" y="108"/>
                  </a:lnTo>
                  <a:lnTo>
                    <a:pt x="115" y="108"/>
                  </a:lnTo>
                  <a:lnTo>
                    <a:pt x="110" y="108"/>
                  </a:lnTo>
                  <a:lnTo>
                    <a:pt x="103" y="109"/>
                  </a:lnTo>
                  <a:lnTo>
                    <a:pt x="98" y="109"/>
                  </a:lnTo>
                  <a:lnTo>
                    <a:pt x="92" y="109"/>
                  </a:lnTo>
                  <a:lnTo>
                    <a:pt x="87" y="109"/>
                  </a:lnTo>
                  <a:lnTo>
                    <a:pt x="80" y="108"/>
                  </a:lnTo>
                  <a:lnTo>
                    <a:pt x="75" y="108"/>
                  </a:lnTo>
                  <a:lnTo>
                    <a:pt x="64" y="108"/>
                  </a:lnTo>
                  <a:lnTo>
                    <a:pt x="58" y="106"/>
                  </a:lnTo>
                  <a:lnTo>
                    <a:pt x="52" y="104"/>
                  </a:lnTo>
                  <a:lnTo>
                    <a:pt x="46" y="102"/>
                  </a:lnTo>
                  <a:lnTo>
                    <a:pt x="41" y="98"/>
                  </a:lnTo>
                  <a:lnTo>
                    <a:pt x="41" y="92"/>
                  </a:lnTo>
                  <a:lnTo>
                    <a:pt x="41" y="88"/>
                  </a:lnTo>
                  <a:lnTo>
                    <a:pt x="44" y="84"/>
                  </a:lnTo>
                  <a:lnTo>
                    <a:pt x="52" y="84"/>
                  </a:lnTo>
                  <a:lnTo>
                    <a:pt x="58" y="84"/>
                  </a:lnTo>
                  <a:lnTo>
                    <a:pt x="64" y="84"/>
                  </a:lnTo>
                  <a:lnTo>
                    <a:pt x="69" y="82"/>
                  </a:lnTo>
                  <a:lnTo>
                    <a:pt x="75" y="82"/>
                  </a:lnTo>
                  <a:lnTo>
                    <a:pt x="87" y="82"/>
                  </a:lnTo>
                  <a:lnTo>
                    <a:pt x="92" y="82"/>
                  </a:lnTo>
                  <a:lnTo>
                    <a:pt x="98" y="82"/>
                  </a:lnTo>
                  <a:lnTo>
                    <a:pt x="103" y="84"/>
                  </a:lnTo>
                  <a:lnTo>
                    <a:pt x="110" y="84"/>
                  </a:lnTo>
                  <a:lnTo>
                    <a:pt x="115" y="84"/>
                  </a:lnTo>
                  <a:lnTo>
                    <a:pt x="120" y="86"/>
                  </a:lnTo>
                  <a:lnTo>
                    <a:pt x="126" y="88"/>
                  </a:lnTo>
                  <a:lnTo>
                    <a:pt x="131" y="92"/>
                  </a:lnTo>
                  <a:lnTo>
                    <a:pt x="143" y="95"/>
                  </a:lnTo>
                  <a:lnTo>
                    <a:pt x="146" y="100"/>
                  </a:lnTo>
                  <a:lnTo>
                    <a:pt x="149" y="106"/>
                  </a:lnTo>
                  <a:lnTo>
                    <a:pt x="154" y="108"/>
                  </a:lnTo>
                  <a:lnTo>
                    <a:pt x="154" y="114"/>
                  </a:lnTo>
                  <a:lnTo>
                    <a:pt x="157" y="118"/>
                  </a:lnTo>
                  <a:lnTo>
                    <a:pt x="157" y="123"/>
                  </a:lnTo>
                  <a:lnTo>
                    <a:pt x="157" y="127"/>
                  </a:lnTo>
                  <a:lnTo>
                    <a:pt x="154" y="132"/>
                  </a:lnTo>
                  <a:lnTo>
                    <a:pt x="149" y="137"/>
                  </a:lnTo>
                  <a:lnTo>
                    <a:pt x="143" y="139"/>
                  </a:lnTo>
                  <a:lnTo>
                    <a:pt x="138" y="143"/>
                  </a:lnTo>
                  <a:lnTo>
                    <a:pt x="131" y="148"/>
                  </a:lnTo>
                  <a:lnTo>
                    <a:pt x="126" y="148"/>
                  </a:lnTo>
                  <a:lnTo>
                    <a:pt x="120" y="151"/>
                  </a:lnTo>
                  <a:lnTo>
                    <a:pt x="112" y="153"/>
                  </a:lnTo>
                  <a:lnTo>
                    <a:pt x="100" y="155"/>
                  </a:lnTo>
                  <a:lnTo>
                    <a:pt x="89" y="155"/>
                  </a:lnTo>
                  <a:lnTo>
                    <a:pt x="77" y="155"/>
                  </a:lnTo>
                  <a:lnTo>
                    <a:pt x="72" y="153"/>
                  </a:lnTo>
                  <a:lnTo>
                    <a:pt x="64" y="151"/>
                  </a:lnTo>
                  <a:lnTo>
                    <a:pt x="58" y="150"/>
                  </a:lnTo>
                  <a:lnTo>
                    <a:pt x="49" y="148"/>
                  </a:lnTo>
                  <a:lnTo>
                    <a:pt x="44" y="148"/>
                  </a:lnTo>
                  <a:lnTo>
                    <a:pt x="38" y="139"/>
                  </a:lnTo>
                  <a:lnTo>
                    <a:pt x="35" y="134"/>
                  </a:lnTo>
                  <a:lnTo>
                    <a:pt x="41" y="127"/>
                  </a:lnTo>
                  <a:lnTo>
                    <a:pt x="44" y="123"/>
                  </a:lnTo>
                  <a:lnTo>
                    <a:pt x="49" y="123"/>
                  </a:lnTo>
                  <a:lnTo>
                    <a:pt x="61" y="123"/>
                  </a:lnTo>
                  <a:lnTo>
                    <a:pt x="66" y="123"/>
                  </a:lnTo>
                  <a:lnTo>
                    <a:pt x="75" y="123"/>
                  </a:lnTo>
                  <a:lnTo>
                    <a:pt x="80" y="123"/>
                  </a:lnTo>
                  <a:lnTo>
                    <a:pt x="87" y="123"/>
                  </a:lnTo>
                  <a:lnTo>
                    <a:pt x="98" y="123"/>
                  </a:lnTo>
                  <a:lnTo>
                    <a:pt x="103" y="123"/>
                  </a:lnTo>
                  <a:lnTo>
                    <a:pt x="110" y="125"/>
                  </a:lnTo>
                  <a:lnTo>
                    <a:pt x="120" y="127"/>
                  </a:lnTo>
                  <a:lnTo>
                    <a:pt x="120" y="132"/>
                  </a:lnTo>
                  <a:lnTo>
                    <a:pt x="126" y="134"/>
                  </a:lnTo>
                  <a:lnTo>
                    <a:pt x="131" y="139"/>
                  </a:lnTo>
                  <a:lnTo>
                    <a:pt x="138" y="139"/>
                  </a:lnTo>
                  <a:lnTo>
                    <a:pt x="143" y="148"/>
                  </a:lnTo>
                  <a:lnTo>
                    <a:pt x="143" y="151"/>
                  </a:lnTo>
                  <a:lnTo>
                    <a:pt x="143" y="155"/>
                  </a:lnTo>
                  <a:lnTo>
                    <a:pt x="143" y="159"/>
                  </a:lnTo>
                  <a:lnTo>
                    <a:pt x="143" y="164"/>
                  </a:lnTo>
                  <a:lnTo>
                    <a:pt x="143" y="171"/>
                  </a:lnTo>
                  <a:lnTo>
                    <a:pt x="143" y="175"/>
                  </a:lnTo>
                  <a:lnTo>
                    <a:pt x="143" y="179"/>
                  </a:lnTo>
                  <a:lnTo>
                    <a:pt x="143" y="183"/>
                  </a:lnTo>
                  <a:lnTo>
                    <a:pt x="138" y="187"/>
                  </a:lnTo>
                  <a:lnTo>
                    <a:pt x="131" y="189"/>
                  </a:lnTo>
                  <a:lnTo>
                    <a:pt x="129" y="193"/>
                  </a:lnTo>
                  <a:lnTo>
                    <a:pt x="120" y="195"/>
                  </a:lnTo>
                  <a:lnTo>
                    <a:pt x="112" y="195"/>
                  </a:lnTo>
                  <a:lnTo>
                    <a:pt x="100" y="197"/>
                  </a:lnTo>
                  <a:lnTo>
                    <a:pt x="89" y="195"/>
                  </a:lnTo>
                  <a:lnTo>
                    <a:pt x="84" y="195"/>
                  </a:lnTo>
                  <a:lnTo>
                    <a:pt x="77" y="195"/>
                  </a:lnTo>
                  <a:lnTo>
                    <a:pt x="69" y="195"/>
                  </a:lnTo>
                  <a:lnTo>
                    <a:pt x="64" y="195"/>
                  </a:lnTo>
                  <a:lnTo>
                    <a:pt x="58" y="195"/>
                  </a:lnTo>
                  <a:lnTo>
                    <a:pt x="52" y="193"/>
                  </a:lnTo>
                  <a:lnTo>
                    <a:pt x="41" y="191"/>
                  </a:lnTo>
                  <a:lnTo>
                    <a:pt x="41" y="187"/>
                  </a:lnTo>
                  <a:lnTo>
                    <a:pt x="41" y="183"/>
                  </a:lnTo>
                  <a:lnTo>
                    <a:pt x="41" y="179"/>
                  </a:lnTo>
                  <a:lnTo>
                    <a:pt x="41" y="175"/>
                  </a:lnTo>
                  <a:lnTo>
                    <a:pt x="41" y="171"/>
                  </a:lnTo>
                  <a:lnTo>
                    <a:pt x="49" y="167"/>
                  </a:lnTo>
                  <a:lnTo>
                    <a:pt x="61" y="167"/>
                  </a:lnTo>
                  <a:lnTo>
                    <a:pt x="66" y="167"/>
                  </a:lnTo>
                  <a:lnTo>
                    <a:pt x="75" y="167"/>
                  </a:lnTo>
                  <a:lnTo>
                    <a:pt x="80" y="167"/>
                  </a:lnTo>
                  <a:lnTo>
                    <a:pt x="87" y="167"/>
                  </a:lnTo>
                  <a:lnTo>
                    <a:pt x="95" y="167"/>
                  </a:lnTo>
                  <a:lnTo>
                    <a:pt x="100" y="169"/>
                  </a:lnTo>
                  <a:lnTo>
                    <a:pt x="110" y="169"/>
                  </a:lnTo>
                  <a:lnTo>
                    <a:pt x="120" y="171"/>
                  </a:lnTo>
                  <a:lnTo>
                    <a:pt x="126" y="171"/>
                  </a:lnTo>
                  <a:lnTo>
                    <a:pt x="131" y="173"/>
                  </a:lnTo>
                  <a:lnTo>
                    <a:pt x="138" y="177"/>
                  </a:lnTo>
                  <a:lnTo>
                    <a:pt x="143" y="179"/>
                  </a:lnTo>
                  <a:lnTo>
                    <a:pt x="149" y="183"/>
                  </a:lnTo>
                  <a:lnTo>
                    <a:pt x="154" y="187"/>
                  </a:lnTo>
                  <a:lnTo>
                    <a:pt x="160" y="191"/>
                  </a:lnTo>
                  <a:lnTo>
                    <a:pt x="160" y="195"/>
                  </a:lnTo>
                  <a:lnTo>
                    <a:pt x="164" y="199"/>
                  </a:lnTo>
                  <a:lnTo>
                    <a:pt x="164" y="203"/>
                  </a:lnTo>
                  <a:lnTo>
                    <a:pt x="164" y="209"/>
                  </a:lnTo>
                  <a:lnTo>
                    <a:pt x="164" y="217"/>
                  </a:lnTo>
                  <a:lnTo>
                    <a:pt x="160" y="220"/>
                  </a:lnTo>
                  <a:lnTo>
                    <a:pt x="160" y="225"/>
                  </a:lnTo>
                  <a:lnTo>
                    <a:pt x="154" y="231"/>
                  </a:lnTo>
                  <a:lnTo>
                    <a:pt x="152" y="234"/>
                  </a:lnTo>
                  <a:lnTo>
                    <a:pt x="143" y="238"/>
                  </a:lnTo>
                  <a:lnTo>
                    <a:pt x="138" y="243"/>
                  </a:lnTo>
                  <a:lnTo>
                    <a:pt x="131" y="246"/>
                  </a:lnTo>
                  <a:lnTo>
                    <a:pt x="126" y="248"/>
                  </a:lnTo>
                  <a:lnTo>
                    <a:pt x="115" y="248"/>
                  </a:lnTo>
                  <a:lnTo>
                    <a:pt x="106" y="248"/>
                  </a:lnTo>
                  <a:lnTo>
                    <a:pt x="98" y="246"/>
                  </a:lnTo>
                  <a:lnTo>
                    <a:pt x="87" y="246"/>
                  </a:lnTo>
                  <a:lnTo>
                    <a:pt x="80" y="246"/>
                  </a:lnTo>
                  <a:lnTo>
                    <a:pt x="69" y="243"/>
                  </a:lnTo>
                  <a:lnTo>
                    <a:pt x="64" y="243"/>
                  </a:lnTo>
                  <a:lnTo>
                    <a:pt x="58" y="241"/>
                  </a:lnTo>
                  <a:lnTo>
                    <a:pt x="52" y="236"/>
                  </a:lnTo>
                  <a:lnTo>
                    <a:pt x="52" y="231"/>
                  </a:lnTo>
                  <a:lnTo>
                    <a:pt x="52" y="227"/>
                  </a:lnTo>
                  <a:lnTo>
                    <a:pt x="52" y="223"/>
                  </a:lnTo>
                  <a:lnTo>
                    <a:pt x="52" y="218"/>
                  </a:lnTo>
                  <a:lnTo>
                    <a:pt x="58" y="217"/>
                  </a:lnTo>
                  <a:lnTo>
                    <a:pt x="64" y="215"/>
                  </a:lnTo>
                  <a:lnTo>
                    <a:pt x="75" y="215"/>
                  </a:lnTo>
                  <a:lnTo>
                    <a:pt x="80" y="215"/>
                  </a:lnTo>
                  <a:lnTo>
                    <a:pt x="87" y="215"/>
                  </a:lnTo>
                  <a:lnTo>
                    <a:pt x="92" y="217"/>
                  </a:lnTo>
                  <a:lnTo>
                    <a:pt x="98" y="218"/>
                  </a:lnTo>
                  <a:lnTo>
                    <a:pt x="110" y="223"/>
                  </a:lnTo>
                  <a:lnTo>
                    <a:pt x="115" y="227"/>
                  </a:lnTo>
                  <a:lnTo>
                    <a:pt x="118" y="231"/>
                  </a:lnTo>
                  <a:lnTo>
                    <a:pt x="126" y="234"/>
                  </a:lnTo>
                  <a:lnTo>
                    <a:pt x="134" y="236"/>
                  </a:lnTo>
                  <a:lnTo>
                    <a:pt x="141" y="241"/>
                  </a:lnTo>
                  <a:lnTo>
                    <a:pt x="141" y="246"/>
                  </a:lnTo>
                  <a:lnTo>
                    <a:pt x="141" y="250"/>
                  </a:lnTo>
                  <a:lnTo>
                    <a:pt x="141" y="257"/>
                  </a:lnTo>
                  <a:lnTo>
                    <a:pt x="141" y="262"/>
                  </a:lnTo>
                  <a:lnTo>
                    <a:pt x="141" y="266"/>
                  </a:lnTo>
                  <a:lnTo>
                    <a:pt x="141" y="270"/>
                  </a:lnTo>
                  <a:lnTo>
                    <a:pt x="141" y="274"/>
                  </a:lnTo>
                  <a:lnTo>
                    <a:pt x="134" y="278"/>
                  </a:lnTo>
                  <a:lnTo>
                    <a:pt x="129" y="282"/>
                  </a:lnTo>
                  <a:lnTo>
                    <a:pt x="126" y="286"/>
                  </a:lnTo>
                  <a:lnTo>
                    <a:pt x="120" y="288"/>
                  </a:lnTo>
                  <a:lnTo>
                    <a:pt x="115" y="290"/>
                  </a:lnTo>
                  <a:lnTo>
                    <a:pt x="106" y="290"/>
                  </a:lnTo>
                  <a:lnTo>
                    <a:pt x="100" y="290"/>
                  </a:lnTo>
                  <a:lnTo>
                    <a:pt x="95" y="290"/>
                  </a:lnTo>
                  <a:lnTo>
                    <a:pt x="84" y="292"/>
                  </a:lnTo>
                  <a:lnTo>
                    <a:pt x="75" y="292"/>
                  </a:lnTo>
                  <a:lnTo>
                    <a:pt x="66" y="292"/>
                  </a:lnTo>
                  <a:lnTo>
                    <a:pt x="58" y="290"/>
                  </a:lnTo>
                  <a:lnTo>
                    <a:pt x="46" y="290"/>
                  </a:lnTo>
                  <a:lnTo>
                    <a:pt x="38" y="288"/>
                  </a:lnTo>
                  <a:lnTo>
                    <a:pt x="33" y="286"/>
                  </a:lnTo>
                  <a:lnTo>
                    <a:pt x="29" y="280"/>
                  </a:lnTo>
                  <a:lnTo>
                    <a:pt x="29" y="276"/>
                  </a:lnTo>
                  <a:lnTo>
                    <a:pt x="26" y="272"/>
                  </a:lnTo>
                  <a:lnTo>
                    <a:pt x="29" y="268"/>
                  </a:lnTo>
                  <a:lnTo>
                    <a:pt x="35" y="266"/>
                  </a:lnTo>
                  <a:lnTo>
                    <a:pt x="44" y="264"/>
                  </a:lnTo>
                  <a:lnTo>
                    <a:pt x="52" y="264"/>
                  </a:lnTo>
                  <a:lnTo>
                    <a:pt x="61" y="264"/>
                  </a:lnTo>
                  <a:lnTo>
                    <a:pt x="66" y="264"/>
                  </a:lnTo>
                  <a:lnTo>
                    <a:pt x="75" y="264"/>
                  </a:lnTo>
                  <a:lnTo>
                    <a:pt x="80" y="264"/>
                  </a:lnTo>
                  <a:lnTo>
                    <a:pt x="89" y="264"/>
                  </a:lnTo>
                  <a:lnTo>
                    <a:pt x="95" y="266"/>
                  </a:lnTo>
                  <a:lnTo>
                    <a:pt x="103" y="268"/>
                  </a:lnTo>
                  <a:lnTo>
                    <a:pt x="106" y="272"/>
                  </a:lnTo>
                  <a:lnTo>
                    <a:pt x="112" y="274"/>
                  </a:lnTo>
                  <a:lnTo>
                    <a:pt x="118" y="280"/>
                  </a:lnTo>
                  <a:lnTo>
                    <a:pt x="123" y="284"/>
                  </a:lnTo>
                  <a:lnTo>
                    <a:pt x="123" y="290"/>
                  </a:lnTo>
                  <a:lnTo>
                    <a:pt x="123" y="294"/>
                  </a:lnTo>
                  <a:lnTo>
                    <a:pt x="123" y="298"/>
                  </a:lnTo>
                  <a:lnTo>
                    <a:pt x="123" y="302"/>
                  </a:lnTo>
                  <a:lnTo>
                    <a:pt x="120" y="306"/>
                  </a:lnTo>
                  <a:lnTo>
                    <a:pt x="120" y="312"/>
                  </a:lnTo>
                  <a:lnTo>
                    <a:pt x="115" y="316"/>
                  </a:lnTo>
                  <a:lnTo>
                    <a:pt x="110" y="318"/>
                  </a:lnTo>
                  <a:lnTo>
                    <a:pt x="100" y="320"/>
                  </a:lnTo>
                  <a:lnTo>
                    <a:pt x="95" y="320"/>
                  </a:lnTo>
                  <a:lnTo>
                    <a:pt x="87" y="320"/>
                  </a:lnTo>
                  <a:lnTo>
                    <a:pt x="77" y="318"/>
                  </a:lnTo>
                  <a:lnTo>
                    <a:pt x="77" y="323"/>
                  </a:lnTo>
                  <a:lnTo>
                    <a:pt x="70" y="325"/>
                  </a:lnTo>
                  <a:lnTo>
                    <a:pt x="79" y="332"/>
                  </a:lnTo>
                  <a:lnTo>
                    <a:pt x="71" y="336"/>
                  </a:lnTo>
                  <a:lnTo>
                    <a:pt x="80" y="342"/>
                  </a:lnTo>
                  <a:lnTo>
                    <a:pt x="90" y="354"/>
                  </a:lnTo>
                  <a:lnTo>
                    <a:pt x="112" y="367"/>
                  </a:lnTo>
                  <a:lnTo>
                    <a:pt x="136" y="377"/>
                  </a:lnTo>
                  <a:lnTo>
                    <a:pt x="160" y="381"/>
                  </a:lnTo>
                </a:path>
              </a:pathLst>
            </a:custGeom>
            <a:noFill/>
            <a:ln w="28575" cmpd="sng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53" name="Freeform 124"/>
            <p:cNvSpPr>
              <a:spLocks/>
            </p:cNvSpPr>
            <p:nvPr/>
          </p:nvSpPr>
          <p:spPr bwMode="auto">
            <a:xfrm>
              <a:off x="307" y="1015"/>
              <a:ext cx="455" cy="280"/>
            </a:xfrm>
            <a:custGeom>
              <a:avLst/>
              <a:gdLst>
                <a:gd name="T0" fmla="*/ 187 w 549"/>
                <a:gd name="T1" fmla="*/ 394 h 233"/>
                <a:gd name="T2" fmla="*/ 180 w 549"/>
                <a:gd name="T3" fmla="*/ 375 h 233"/>
                <a:gd name="T4" fmla="*/ 164 w 549"/>
                <a:gd name="T5" fmla="*/ 364 h 233"/>
                <a:gd name="T6" fmla="*/ 148 w 549"/>
                <a:gd name="T7" fmla="*/ 345 h 233"/>
                <a:gd name="T8" fmla="*/ 137 w 549"/>
                <a:gd name="T9" fmla="*/ 327 h 233"/>
                <a:gd name="T10" fmla="*/ 148 w 549"/>
                <a:gd name="T11" fmla="*/ 296 h 233"/>
                <a:gd name="T12" fmla="*/ 164 w 549"/>
                <a:gd name="T13" fmla="*/ 287 h 233"/>
                <a:gd name="T14" fmla="*/ 167 w 549"/>
                <a:gd name="T15" fmla="*/ 269 h 233"/>
                <a:gd name="T16" fmla="*/ 167 w 549"/>
                <a:gd name="T17" fmla="*/ 250 h 233"/>
                <a:gd name="T18" fmla="*/ 161 w 549"/>
                <a:gd name="T19" fmla="*/ 239 h 233"/>
                <a:gd name="T20" fmla="*/ 145 w 549"/>
                <a:gd name="T21" fmla="*/ 234 h 233"/>
                <a:gd name="T22" fmla="*/ 125 w 549"/>
                <a:gd name="T23" fmla="*/ 234 h 233"/>
                <a:gd name="T24" fmla="*/ 105 w 549"/>
                <a:gd name="T25" fmla="*/ 234 h 233"/>
                <a:gd name="T26" fmla="*/ 90 w 549"/>
                <a:gd name="T27" fmla="*/ 231 h 233"/>
                <a:gd name="T28" fmla="*/ 82 w 549"/>
                <a:gd name="T29" fmla="*/ 209 h 233"/>
                <a:gd name="T30" fmla="*/ 78 w 549"/>
                <a:gd name="T31" fmla="*/ 191 h 233"/>
                <a:gd name="T32" fmla="*/ 90 w 549"/>
                <a:gd name="T33" fmla="*/ 172 h 233"/>
                <a:gd name="T34" fmla="*/ 105 w 549"/>
                <a:gd name="T35" fmla="*/ 169 h 233"/>
                <a:gd name="T36" fmla="*/ 129 w 549"/>
                <a:gd name="T37" fmla="*/ 157 h 233"/>
                <a:gd name="T38" fmla="*/ 145 w 549"/>
                <a:gd name="T39" fmla="*/ 144 h 233"/>
                <a:gd name="T40" fmla="*/ 142 w 549"/>
                <a:gd name="T41" fmla="*/ 126 h 233"/>
                <a:gd name="T42" fmla="*/ 137 w 549"/>
                <a:gd name="T43" fmla="*/ 105 h 233"/>
                <a:gd name="T44" fmla="*/ 118 w 549"/>
                <a:gd name="T45" fmla="*/ 95 h 233"/>
                <a:gd name="T46" fmla="*/ 102 w 549"/>
                <a:gd name="T47" fmla="*/ 95 h 233"/>
                <a:gd name="T48" fmla="*/ 78 w 549"/>
                <a:gd name="T49" fmla="*/ 95 h 233"/>
                <a:gd name="T50" fmla="*/ 55 w 549"/>
                <a:gd name="T51" fmla="*/ 95 h 233"/>
                <a:gd name="T52" fmla="*/ 35 w 549"/>
                <a:gd name="T53" fmla="*/ 95 h 233"/>
                <a:gd name="T54" fmla="*/ 23 w 549"/>
                <a:gd name="T55" fmla="*/ 77 h 233"/>
                <a:gd name="T56" fmla="*/ 8 w 549"/>
                <a:gd name="T57" fmla="*/ 42 h 233"/>
                <a:gd name="T58" fmla="*/ 0 w 549"/>
                <a:gd name="T59" fmla="*/ 17 h 233"/>
                <a:gd name="T60" fmla="*/ 3 w 549"/>
                <a:gd name="T61" fmla="*/ 0 h 233"/>
                <a:gd name="T62" fmla="*/ 55 w 549"/>
                <a:gd name="T63" fmla="*/ 0 h 233"/>
                <a:gd name="T64" fmla="*/ 78 w 549"/>
                <a:gd name="T65" fmla="*/ 0 h 233"/>
                <a:gd name="T66" fmla="*/ 99 w 549"/>
                <a:gd name="T67" fmla="*/ 2 h 233"/>
                <a:gd name="T68" fmla="*/ 118 w 549"/>
                <a:gd name="T69" fmla="*/ 14 h 233"/>
                <a:gd name="T70" fmla="*/ 142 w 549"/>
                <a:gd name="T71" fmla="*/ 17 h 233"/>
                <a:gd name="T72" fmla="*/ 172 w 549"/>
                <a:gd name="T73" fmla="*/ 17 h 233"/>
                <a:gd name="T74" fmla="*/ 195 w 549"/>
                <a:gd name="T75" fmla="*/ 17 h 233"/>
                <a:gd name="T76" fmla="*/ 211 w 549"/>
                <a:gd name="T77" fmla="*/ 17 h 233"/>
                <a:gd name="T78" fmla="*/ 239 w 549"/>
                <a:gd name="T79" fmla="*/ 17 h 233"/>
                <a:gd name="T80" fmla="*/ 285 w 549"/>
                <a:gd name="T81" fmla="*/ 14 h 233"/>
                <a:gd name="T82" fmla="*/ 312 w 549"/>
                <a:gd name="T83" fmla="*/ 28 h 23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549"/>
                <a:gd name="T127" fmla="*/ 0 h 233"/>
                <a:gd name="T128" fmla="*/ 549 w 549"/>
                <a:gd name="T129" fmla="*/ 233 h 233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549" h="233">
                  <a:moveTo>
                    <a:pt x="337" y="233"/>
                  </a:moveTo>
                  <a:lnTo>
                    <a:pt x="330" y="227"/>
                  </a:lnTo>
                  <a:lnTo>
                    <a:pt x="322" y="221"/>
                  </a:lnTo>
                  <a:lnTo>
                    <a:pt x="316" y="216"/>
                  </a:lnTo>
                  <a:lnTo>
                    <a:pt x="302" y="213"/>
                  </a:lnTo>
                  <a:lnTo>
                    <a:pt x="288" y="210"/>
                  </a:lnTo>
                  <a:lnTo>
                    <a:pt x="275" y="208"/>
                  </a:lnTo>
                  <a:lnTo>
                    <a:pt x="261" y="199"/>
                  </a:lnTo>
                  <a:lnTo>
                    <a:pt x="248" y="194"/>
                  </a:lnTo>
                  <a:lnTo>
                    <a:pt x="240" y="188"/>
                  </a:lnTo>
                  <a:lnTo>
                    <a:pt x="248" y="177"/>
                  </a:lnTo>
                  <a:lnTo>
                    <a:pt x="261" y="171"/>
                  </a:lnTo>
                  <a:lnTo>
                    <a:pt x="275" y="166"/>
                  </a:lnTo>
                  <a:lnTo>
                    <a:pt x="288" y="166"/>
                  </a:lnTo>
                  <a:lnTo>
                    <a:pt x="295" y="160"/>
                  </a:lnTo>
                  <a:lnTo>
                    <a:pt x="295" y="155"/>
                  </a:lnTo>
                  <a:lnTo>
                    <a:pt x="295" y="149"/>
                  </a:lnTo>
                  <a:lnTo>
                    <a:pt x="295" y="144"/>
                  </a:lnTo>
                  <a:lnTo>
                    <a:pt x="295" y="138"/>
                  </a:lnTo>
                  <a:lnTo>
                    <a:pt x="282" y="138"/>
                  </a:lnTo>
                  <a:lnTo>
                    <a:pt x="267" y="135"/>
                  </a:lnTo>
                  <a:lnTo>
                    <a:pt x="254" y="135"/>
                  </a:lnTo>
                  <a:lnTo>
                    <a:pt x="240" y="135"/>
                  </a:lnTo>
                  <a:lnTo>
                    <a:pt x="220" y="135"/>
                  </a:lnTo>
                  <a:lnTo>
                    <a:pt x="206" y="135"/>
                  </a:lnTo>
                  <a:lnTo>
                    <a:pt x="185" y="135"/>
                  </a:lnTo>
                  <a:lnTo>
                    <a:pt x="172" y="133"/>
                  </a:lnTo>
                  <a:lnTo>
                    <a:pt x="158" y="133"/>
                  </a:lnTo>
                  <a:lnTo>
                    <a:pt x="158" y="127"/>
                  </a:lnTo>
                  <a:lnTo>
                    <a:pt x="144" y="121"/>
                  </a:lnTo>
                  <a:lnTo>
                    <a:pt x="144" y="116"/>
                  </a:lnTo>
                  <a:lnTo>
                    <a:pt x="137" y="110"/>
                  </a:lnTo>
                  <a:lnTo>
                    <a:pt x="144" y="105"/>
                  </a:lnTo>
                  <a:lnTo>
                    <a:pt x="158" y="99"/>
                  </a:lnTo>
                  <a:lnTo>
                    <a:pt x="172" y="97"/>
                  </a:lnTo>
                  <a:lnTo>
                    <a:pt x="185" y="97"/>
                  </a:lnTo>
                  <a:lnTo>
                    <a:pt x="206" y="94"/>
                  </a:lnTo>
                  <a:lnTo>
                    <a:pt x="227" y="91"/>
                  </a:lnTo>
                  <a:lnTo>
                    <a:pt x="240" y="88"/>
                  </a:lnTo>
                  <a:lnTo>
                    <a:pt x="254" y="83"/>
                  </a:lnTo>
                  <a:lnTo>
                    <a:pt x="254" y="77"/>
                  </a:lnTo>
                  <a:lnTo>
                    <a:pt x="248" y="72"/>
                  </a:lnTo>
                  <a:lnTo>
                    <a:pt x="248" y="66"/>
                  </a:lnTo>
                  <a:lnTo>
                    <a:pt x="240" y="60"/>
                  </a:lnTo>
                  <a:lnTo>
                    <a:pt x="220" y="55"/>
                  </a:lnTo>
                  <a:lnTo>
                    <a:pt x="206" y="55"/>
                  </a:lnTo>
                  <a:lnTo>
                    <a:pt x="192" y="55"/>
                  </a:lnTo>
                  <a:lnTo>
                    <a:pt x="178" y="55"/>
                  </a:lnTo>
                  <a:lnTo>
                    <a:pt x="158" y="55"/>
                  </a:lnTo>
                  <a:lnTo>
                    <a:pt x="137" y="55"/>
                  </a:lnTo>
                  <a:lnTo>
                    <a:pt x="124" y="58"/>
                  </a:lnTo>
                  <a:lnTo>
                    <a:pt x="96" y="55"/>
                  </a:lnTo>
                  <a:lnTo>
                    <a:pt x="75" y="55"/>
                  </a:lnTo>
                  <a:lnTo>
                    <a:pt x="61" y="55"/>
                  </a:lnTo>
                  <a:lnTo>
                    <a:pt x="48" y="49"/>
                  </a:lnTo>
                  <a:lnTo>
                    <a:pt x="41" y="44"/>
                  </a:lnTo>
                  <a:lnTo>
                    <a:pt x="20" y="33"/>
                  </a:lnTo>
                  <a:lnTo>
                    <a:pt x="14" y="24"/>
                  </a:lnTo>
                  <a:lnTo>
                    <a:pt x="6" y="16"/>
                  </a:lnTo>
                  <a:lnTo>
                    <a:pt x="0" y="10"/>
                  </a:lnTo>
                  <a:lnTo>
                    <a:pt x="0" y="5"/>
                  </a:lnTo>
                  <a:lnTo>
                    <a:pt x="6" y="0"/>
                  </a:lnTo>
                  <a:lnTo>
                    <a:pt x="27" y="0"/>
                  </a:lnTo>
                  <a:lnTo>
                    <a:pt x="96" y="0"/>
                  </a:lnTo>
                  <a:lnTo>
                    <a:pt x="124" y="0"/>
                  </a:lnTo>
                  <a:lnTo>
                    <a:pt x="137" y="0"/>
                  </a:lnTo>
                  <a:lnTo>
                    <a:pt x="158" y="0"/>
                  </a:lnTo>
                  <a:lnTo>
                    <a:pt x="172" y="2"/>
                  </a:lnTo>
                  <a:lnTo>
                    <a:pt x="192" y="5"/>
                  </a:lnTo>
                  <a:lnTo>
                    <a:pt x="206" y="8"/>
                  </a:lnTo>
                  <a:lnTo>
                    <a:pt x="227" y="10"/>
                  </a:lnTo>
                  <a:lnTo>
                    <a:pt x="248" y="10"/>
                  </a:lnTo>
                  <a:lnTo>
                    <a:pt x="275" y="10"/>
                  </a:lnTo>
                  <a:lnTo>
                    <a:pt x="302" y="10"/>
                  </a:lnTo>
                  <a:lnTo>
                    <a:pt x="330" y="10"/>
                  </a:lnTo>
                  <a:lnTo>
                    <a:pt x="343" y="10"/>
                  </a:lnTo>
                  <a:lnTo>
                    <a:pt x="357" y="10"/>
                  </a:lnTo>
                  <a:lnTo>
                    <a:pt x="371" y="10"/>
                  </a:lnTo>
                  <a:lnTo>
                    <a:pt x="385" y="8"/>
                  </a:lnTo>
                  <a:lnTo>
                    <a:pt x="419" y="10"/>
                  </a:lnTo>
                  <a:lnTo>
                    <a:pt x="467" y="8"/>
                  </a:lnTo>
                  <a:lnTo>
                    <a:pt x="501" y="8"/>
                  </a:lnTo>
                  <a:lnTo>
                    <a:pt x="536" y="13"/>
                  </a:lnTo>
                  <a:lnTo>
                    <a:pt x="549" y="16"/>
                  </a:lnTo>
                </a:path>
              </a:pathLst>
            </a:custGeom>
            <a:noFill/>
            <a:ln w="28575" cmpd="sng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54" name="Line 125"/>
            <p:cNvSpPr>
              <a:spLocks noChangeShapeType="1"/>
            </p:cNvSpPr>
            <p:nvPr/>
          </p:nvSpPr>
          <p:spPr bwMode="auto">
            <a:xfrm flipH="1" flipV="1">
              <a:off x="443" y="939"/>
              <a:ext cx="6" cy="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55" name="Oval 126"/>
            <p:cNvSpPr>
              <a:spLocks noChangeArrowheads="1"/>
            </p:cNvSpPr>
            <p:nvPr/>
          </p:nvSpPr>
          <p:spPr bwMode="auto">
            <a:xfrm>
              <a:off x="423" y="934"/>
              <a:ext cx="35" cy="14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56" name="Line 127"/>
            <p:cNvSpPr>
              <a:spLocks noChangeShapeType="1"/>
            </p:cNvSpPr>
            <p:nvPr/>
          </p:nvSpPr>
          <p:spPr bwMode="auto">
            <a:xfrm flipV="1">
              <a:off x="453" y="921"/>
              <a:ext cx="30" cy="1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57" name="Line 128"/>
            <p:cNvSpPr>
              <a:spLocks noChangeShapeType="1"/>
            </p:cNvSpPr>
            <p:nvPr/>
          </p:nvSpPr>
          <p:spPr bwMode="auto">
            <a:xfrm flipH="1" flipV="1">
              <a:off x="394" y="927"/>
              <a:ext cx="44" cy="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58" name="Oval 129"/>
            <p:cNvSpPr>
              <a:spLocks noChangeArrowheads="1"/>
            </p:cNvSpPr>
            <p:nvPr/>
          </p:nvSpPr>
          <p:spPr bwMode="auto">
            <a:xfrm>
              <a:off x="379" y="916"/>
              <a:ext cx="34" cy="14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59" name="Oval 130"/>
            <p:cNvSpPr>
              <a:spLocks noChangeArrowheads="1"/>
            </p:cNvSpPr>
            <p:nvPr/>
          </p:nvSpPr>
          <p:spPr bwMode="auto">
            <a:xfrm>
              <a:off x="463" y="909"/>
              <a:ext cx="35" cy="14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60" name="Line 131"/>
            <p:cNvSpPr>
              <a:spLocks noChangeShapeType="1"/>
            </p:cNvSpPr>
            <p:nvPr/>
          </p:nvSpPr>
          <p:spPr bwMode="auto">
            <a:xfrm flipH="1" flipV="1">
              <a:off x="385" y="885"/>
              <a:ext cx="4" cy="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61" name="Line 132"/>
            <p:cNvSpPr>
              <a:spLocks noChangeShapeType="1"/>
            </p:cNvSpPr>
            <p:nvPr/>
          </p:nvSpPr>
          <p:spPr bwMode="auto">
            <a:xfrm flipH="1" flipV="1">
              <a:off x="469" y="879"/>
              <a:ext cx="5" cy="2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62" name="Oval 133"/>
            <p:cNvSpPr>
              <a:spLocks noChangeArrowheads="1"/>
            </p:cNvSpPr>
            <p:nvPr/>
          </p:nvSpPr>
          <p:spPr bwMode="auto">
            <a:xfrm>
              <a:off x="365" y="884"/>
              <a:ext cx="33" cy="15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63" name="Oval 134"/>
            <p:cNvSpPr>
              <a:spLocks noChangeArrowheads="1"/>
            </p:cNvSpPr>
            <p:nvPr/>
          </p:nvSpPr>
          <p:spPr bwMode="auto">
            <a:xfrm>
              <a:off x="449" y="876"/>
              <a:ext cx="34" cy="14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64" name="Oval 135"/>
            <p:cNvSpPr>
              <a:spLocks noChangeArrowheads="1"/>
            </p:cNvSpPr>
            <p:nvPr/>
          </p:nvSpPr>
          <p:spPr bwMode="auto">
            <a:xfrm>
              <a:off x="438" y="968"/>
              <a:ext cx="35" cy="15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65" name="Oval 136"/>
            <p:cNvSpPr>
              <a:spLocks noChangeArrowheads="1"/>
            </p:cNvSpPr>
            <p:nvPr/>
          </p:nvSpPr>
          <p:spPr bwMode="auto">
            <a:xfrm>
              <a:off x="449" y="1003"/>
              <a:ext cx="34" cy="14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66" name="Line 137"/>
            <p:cNvSpPr>
              <a:spLocks noChangeShapeType="1"/>
            </p:cNvSpPr>
            <p:nvPr/>
          </p:nvSpPr>
          <p:spPr bwMode="auto">
            <a:xfrm flipH="1" flipV="1">
              <a:off x="449" y="958"/>
              <a:ext cx="20" cy="7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67" name="Line 138"/>
            <p:cNvSpPr>
              <a:spLocks noChangeShapeType="1"/>
            </p:cNvSpPr>
            <p:nvPr/>
          </p:nvSpPr>
          <p:spPr bwMode="auto">
            <a:xfrm flipV="1">
              <a:off x="630" y="939"/>
              <a:ext cx="5" cy="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68" name="Oval 139"/>
            <p:cNvSpPr>
              <a:spLocks noChangeArrowheads="1"/>
            </p:cNvSpPr>
            <p:nvPr/>
          </p:nvSpPr>
          <p:spPr bwMode="auto">
            <a:xfrm>
              <a:off x="620" y="934"/>
              <a:ext cx="34" cy="14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69" name="Line 140"/>
            <p:cNvSpPr>
              <a:spLocks noChangeShapeType="1"/>
            </p:cNvSpPr>
            <p:nvPr/>
          </p:nvSpPr>
          <p:spPr bwMode="auto">
            <a:xfrm flipH="1" flipV="1">
              <a:off x="595" y="921"/>
              <a:ext cx="31" cy="1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70" name="Line 141"/>
            <p:cNvSpPr>
              <a:spLocks noChangeShapeType="1"/>
            </p:cNvSpPr>
            <p:nvPr/>
          </p:nvSpPr>
          <p:spPr bwMode="auto">
            <a:xfrm flipV="1">
              <a:off x="641" y="927"/>
              <a:ext cx="45" cy="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71" name="Oval 142"/>
            <p:cNvSpPr>
              <a:spLocks noChangeArrowheads="1"/>
            </p:cNvSpPr>
            <p:nvPr/>
          </p:nvSpPr>
          <p:spPr bwMode="auto">
            <a:xfrm>
              <a:off x="666" y="916"/>
              <a:ext cx="32" cy="14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72" name="Oval 143"/>
            <p:cNvSpPr>
              <a:spLocks noChangeArrowheads="1"/>
            </p:cNvSpPr>
            <p:nvPr/>
          </p:nvSpPr>
          <p:spPr bwMode="auto">
            <a:xfrm>
              <a:off x="581" y="909"/>
              <a:ext cx="34" cy="14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73" name="Line 144"/>
            <p:cNvSpPr>
              <a:spLocks noChangeShapeType="1"/>
            </p:cNvSpPr>
            <p:nvPr/>
          </p:nvSpPr>
          <p:spPr bwMode="auto">
            <a:xfrm flipV="1">
              <a:off x="691" y="885"/>
              <a:ext cx="4" cy="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74" name="Line 145"/>
            <p:cNvSpPr>
              <a:spLocks noChangeShapeType="1"/>
            </p:cNvSpPr>
            <p:nvPr/>
          </p:nvSpPr>
          <p:spPr bwMode="auto">
            <a:xfrm flipV="1">
              <a:off x="605" y="879"/>
              <a:ext cx="5" cy="2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75" name="Oval 146"/>
            <p:cNvSpPr>
              <a:spLocks noChangeArrowheads="1"/>
            </p:cNvSpPr>
            <p:nvPr/>
          </p:nvSpPr>
          <p:spPr bwMode="auto">
            <a:xfrm>
              <a:off x="680" y="884"/>
              <a:ext cx="33" cy="15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76" name="Oval 147"/>
            <p:cNvSpPr>
              <a:spLocks noChangeArrowheads="1"/>
            </p:cNvSpPr>
            <p:nvPr/>
          </p:nvSpPr>
          <p:spPr bwMode="auto">
            <a:xfrm>
              <a:off x="595" y="876"/>
              <a:ext cx="34" cy="14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77" name="Oval 148"/>
            <p:cNvSpPr>
              <a:spLocks noChangeArrowheads="1"/>
            </p:cNvSpPr>
            <p:nvPr/>
          </p:nvSpPr>
          <p:spPr bwMode="auto">
            <a:xfrm>
              <a:off x="605" y="968"/>
              <a:ext cx="35" cy="15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78" name="Oval 149"/>
            <p:cNvSpPr>
              <a:spLocks noChangeArrowheads="1"/>
            </p:cNvSpPr>
            <p:nvPr/>
          </p:nvSpPr>
          <p:spPr bwMode="auto">
            <a:xfrm>
              <a:off x="595" y="1003"/>
              <a:ext cx="34" cy="14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79" name="Line 150"/>
            <p:cNvSpPr>
              <a:spLocks noChangeShapeType="1"/>
            </p:cNvSpPr>
            <p:nvPr/>
          </p:nvSpPr>
          <p:spPr bwMode="auto">
            <a:xfrm flipV="1">
              <a:off x="610" y="958"/>
              <a:ext cx="20" cy="7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80" name="Freeform 151"/>
            <p:cNvSpPr>
              <a:spLocks/>
            </p:cNvSpPr>
            <p:nvPr/>
          </p:nvSpPr>
          <p:spPr bwMode="auto">
            <a:xfrm>
              <a:off x="726" y="1257"/>
              <a:ext cx="157" cy="503"/>
            </a:xfrm>
            <a:custGeom>
              <a:avLst/>
              <a:gdLst>
                <a:gd name="T0" fmla="*/ 63 w 189"/>
                <a:gd name="T1" fmla="*/ 43 h 417"/>
                <a:gd name="T2" fmla="*/ 42 w 189"/>
                <a:gd name="T3" fmla="*/ 78 h 417"/>
                <a:gd name="T4" fmla="*/ 33 w 189"/>
                <a:gd name="T5" fmla="*/ 100 h 417"/>
                <a:gd name="T6" fmla="*/ 28 w 189"/>
                <a:gd name="T7" fmla="*/ 140 h 417"/>
                <a:gd name="T8" fmla="*/ 42 w 189"/>
                <a:gd name="T9" fmla="*/ 162 h 417"/>
                <a:gd name="T10" fmla="*/ 63 w 189"/>
                <a:gd name="T11" fmla="*/ 169 h 417"/>
                <a:gd name="T12" fmla="*/ 80 w 189"/>
                <a:gd name="T13" fmla="*/ 162 h 417"/>
                <a:gd name="T14" fmla="*/ 83 w 189"/>
                <a:gd name="T15" fmla="*/ 129 h 417"/>
                <a:gd name="T16" fmla="*/ 66 w 189"/>
                <a:gd name="T17" fmla="*/ 134 h 417"/>
                <a:gd name="T18" fmla="*/ 46 w 189"/>
                <a:gd name="T19" fmla="*/ 140 h 417"/>
                <a:gd name="T20" fmla="*/ 28 w 189"/>
                <a:gd name="T21" fmla="*/ 154 h 417"/>
                <a:gd name="T22" fmla="*/ 18 w 189"/>
                <a:gd name="T23" fmla="*/ 189 h 417"/>
                <a:gd name="T24" fmla="*/ 25 w 189"/>
                <a:gd name="T25" fmla="*/ 224 h 417"/>
                <a:gd name="T26" fmla="*/ 43 w 189"/>
                <a:gd name="T27" fmla="*/ 247 h 417"/>
                <a:gd name="T28" fmla="*/ 60 w 189"/>
                <a:gd name="T29" fmla="*/ 248 h 417"/>
                <a:gd name="T30" fmla="*/ 80 w 189"/>
                <a:gd name="T31" fmla="*/ 239 h 417"/>
                <a:gd name="T32" fmla="*/ 84 w 189"/>
                <a:gd name="T33" fmla="*/ 204 h 417"/>
                <a:gd name="T34" fmla="*/ 66 w 189"/>
                <a:gd name="T35" fmla="*/ 200 h 417"/>
                <a:gd name="T36" fmla="*/ 47 w 189"/>
                <a:gd name="T37" fmla="*/ 204 h 417"/>
                <a:gd name="T38" fmla="*/ 28 w 189"/>
                <a:gd name="T39" fmla="*/ 224 h 417"/>
                <a:gd name="T40" fmla="*/ 21 w 189"/>
                <a:gd name="T41" fmla="*/ 263 h 417"/>
                <a:gd name="T42" fmla="*/ 28 w 189"/>
                <a:gd name="T43" fmla="*/ 302 h 417"/>
                <a:gd name="T44" fmla="*/ 46 w 189"/>
                <a:gd name="T45" fmla="*/ 326 h 417"/>
                <a:gd name="T46" fmla="*/ 72 w 189"/>
                <a:gd name="T47" fmla="*/ 323 h 417"/>
                <a:gd name="T48" fmla="*/ 88 w 189"/>
                <a:gd name="T49" fmla="*/ 291 h 417"/>
                <a:gd name="T50" fmla="*/ 71 w 189"/>
                <a:gd name="T51" fmla="*/ 274 h 417"/>
                <a:gd name="T52" fmla="*/ 51 w 189"/>
                <a:gd name="T53" fmla="*/ 274 h 417"/>
                <a:gd name="T54" fmla="*/ 35 w 189"/>
                <a:gd name="T55" fmla="*/ 302 h 417"/>
                <a:gd name="T56" fmla="*/ 28 w 189"/>
                <a:gd name="T57" fmla="*/ 339 h 417"/>
                <a:gd name="T58" fmla="*/ 28 w 189"/>
                <a:gd name="T59" fmla="*/ 380 h 417"/>
                <a:gd name="T60" fmla="*/ 46 w 189"/>
                <a:gd name="T61" fmla="*/ 400 h 417"/>
                <a:gd name="T62" fmla="*/ 70 w 189"/>
                <a:gd name="T63" fmla="*/ 400 h 417"/>
                <a:gd name="T64" fmla="*/ 86 w 189"/>
                <a:gd name="T65" fmla="*/ 386 h 417"/>
                <a:gd name="T66" fmla="*/ 81 w 189"/>
                <a:gd name="T67" fmla="*/ 351 h 417"/>
                <a:gd name="T68" fmla="*/ 60 w 189"/>
                <a:gd name="T69" fmla="*/ 351 h 417"/>
                <a:gd name="T70" fmla="*/ 38 w 189"/>
                <a:gd name="T71" fmla="*/ 358 h 417"/>
                <a:gd name="T72" fmla="*/ 22 w 189"/>
                <a:gd name="T73" fmla="*/ 386 h 417"/>
                <a:gd name="T74" fmla="*/ 17 w 189"/>
                <a:gd name="T75" fmla="*/ 425 h 417"/>
                <a:gd name="T76" fmla="*/ 22 w 189"/>
                <a:gd name="T77" fmla="*/ 470 h 417"/>
                <a:gd name="T78" fmla="*/ 43 w 189"/>
                <a:gd name="T79" fmla="*/ 495 h 417"/>
                <a:gd name="T80" fmla="*/ 70 w 189"/>
                <a:gd name="T81" fmla="*/ 486 h 417"/>
                <a:gd name="T82" fmla="*/ 80 w 189"/>
                <a:gd name="T83" fmla="*/ 457 h 417"/>
                <a:gd name="T84" fmla="*/ 66 w 189"/>
                <a:gd name="T85" fmla="*/ 435 h 417"/>
                <a:gd name="T86" fmla="*/ 47 w 189"/>
                <a:gd name="T87" fmla="*/ 450 h 417"/>
                <a:gd name="T88" fmla="*/ 30 w 189"/>
                <a:gd name="T89" fmla="*/ 481 h 417"/>
                <a:gd name="T90" fmla="*/ 30 w 189"/>
                <a:gd name="T91" fmla="*/ 527 h 417"/>
                <a:gd name="T92" fmla="*/ 38 w 189"/>
                <a:gd name="T93" fmla="*/ 562 h 417"/>
                <a:gd name="T94" fmla="*/ 55 w 189"/>
                <a:gd name="T95" fmla="*/ 569 h 417"/>
                <a:gd name="T96" fmla="*/ 83 w 189"/>
                <a:gd name="T97" fmla="*/ 569 h 417"/>
                <a:gd name="T98" fmla="*/ 93 w 189"/>
                <a:gd name="T99" fmla="*/ 537 h 417"/>
                <a:gd name="T100" fmla="*/ 75 w 189"/>
                <a:gd name="T101" fmla="*/ 522 h 417"/>
                <a:gd name="T102" fmla="*/ 55 w 189"/>
                <a:gd name="T103" fmla="*/ 527 h 417"/>
                <a:gd name="T104" fmla="*/ 39 w 189"/>
                <a:gd name="T105" fmla="*/ 558 h 417"/>
                <a:gd name="T106" fmla="*/ 42 w 189"/>
                <a:gd name="T107" fmla="*/ 597 h 417"/>
                <a:gd name="T108" fmla="*/ 55 w 189"/>
                <a:gd name="T109" fmla="*/ 621 h 417"/>
                <a:gd name="T110" fmla="*/ 72 w 189"/>
                <a:gd name="T111" fmla="*/ 651 h 417"/>
                <a:gd name="T112" fmla="*/ 25 w 189"/>
                <a:gd name="T113" fmla="*/ 729 h 41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89"/>
                <a:gd name="T172" fmla="*/ 0 h 417"/>
                <a:gd name="T173" fmla="*/ 189 w 189"/>
                <a:gd name="T174" fmla="*/ 417 h 41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89" h="417">
                  <a:moveTo>
                    <a:pt x="189" y="0"/>
                  </a:moveTo>
                  <a:lnTo>
                    <a:pt x="167" y="2"/>
                  </a:lnTo>
                  <a:lnTo>
                    <a:pt x="143" y="12"/>
                  </a:lnTo>
                  <a:lnTo>
                    <a:pt x="126" y="20"/>
                  </a:lnTo>
                  <a:lnTo>
                    <a:pt x="111" y="25"/>
                  </a:lnTo>
                  <a:lnTo>
                    <a:pt x="101" y="31"/>
                  </a:lnTo>
                  <a:lnTo>
                    <a:pt x="92" y="36"/>
                  </a:lnTo>
                  <a:lnTo>
                    <a:pt x="87" y="38"/>
                  </a:lnTo>
                  <a:lnTo>
                    <a:pt x="81" y="41"/>
                  </a:lnTo>
                  <a:lnTo>
                    <a:pt x="73" y="45"/>
                  </a:lnTo>
                  <a:lnTo>
                    <a:pt x="73" y="44"/>
                  </a:lnTo>
                  <a:lnTo>
                    <a:pt x="70" y="45"/>
                  </a:lnTo>
                  <a:lnTo>
                    <a:pt x="72" y="48"/>
                  </a:lnTo>
                  <a:lnTo>
                    <a:pt x="61" y="52"/>
                  </a:lnTo>
                  <a:lnTo>
                    <a:pt x="58" y="57"/>
                  </a:lnTo>
                  <a:lnTo>
                    <a:pt x="49" y="60"/>
                  </a:lnTo>
                  <a:lnTo>
                    <a:pt x="49" y="66"/>
                  </a:lnTo>
                  <a:lnTo>
                    <a:pt x="49" y="72"/>
                  </a:lnTo>
                  <a:lnTo>
                    <a:pt x="46" y="76"/>
                  </a:lnTo>
                  <a:lnTo>
                    <a:pt x="49" y="80"/>
                  </a:lnTo>
                  <a:lnTo>
                    <a:pt x="49" y="84"/>
                  </a:lnTo>
                  <a:lnTo>
                    <a:pt x="55" y="86"/>
                  </a:lnTo>
                  <a:lnTo>
                    <a:pt x="61" y="88"/>
                  </a:lnTo>
                  <a:lnTo>
                    <a:pt x="66" y="90"/>
                  </a:lnTo>
                  <a:lnTo>
                    <a:pt x="72" y="92"/>
                  </a:lnTo>
                  <a:lnTo>
                    <a:pt x="80" y="92"/>
                  </a:lnTo>
                  <a:lnTo>
                    <a:pt x="88" y="96"/>
                  </a:lnTo>
                  <a:lnTo>
                    <a:pt x="93" y="96"/>
                  </a:lnTo>
                  <a:lnTo>
                    <a:pt x="105" y="96"/>
                  </a:lnTo>
                  <a:lnTo>
                    <a:pt x="111" y="96"/>
                  </a:lnTo>
                  <a:lnTo>
                    <a:pt x="115" y="96"/>
                  </a:lnTo>
                  <a:lnTo>
                    <a:pt x="121" y="96"/>
                  </a:lnTo>
                  <a:lnTo>
                    <a:pt x="126" y="96"/>
                  </a:lnTo>
                  <a:lnTo>
                    <a:pt x="133" y="94"/>
                  </a:lnTo>
                  <a:lnTo>
                    <a:pt x="138" y="92"/>
                  </a:lnTo>
                  <a:lnTo>
                    <a:pt x="144" y="88"/>
                  </a:lnTo>
                  <a:lnTo>
                    <a:pt x="146" y="84"/>
                  </a:lnTo>
                  <a:lnTo>
                    <a:pt x="149" y="80"/>
                  </a:lnTo>
                  <a:lnTo>
                    <a:pt x="149" y="76"/>
                  </a:lnTo>
                  <a:lnTo>
                    <a:pt x="144" y="74"/>
                  </a:lnTo>
                  <a:lnTo>
                    <a:pt x="138" y="74"/>
                  </a:lnTo>
                  <a:lnTo>
                    <a:pt x="133" y="74"/>
                  </a:lnTo>
                  <a:lnTo>
                    <a:pt x="126" y="74"/>
                  </a:lnTo>
                  <a:lnTo>
                    <a:pt x="121" y="74"/>
                  </a:lnTo>
                  <a:lnTo>
                    <a:pt x="115" y="76"/>
                  </a:lnTo>
                  <a:lnTo>
                    <a:pt x="111" y="76"/>
                  </a:lnTo>
                  <a:lnTo>
                    <a:pt x="105" y="76"/>
                  </a:lnTo>
                  <a:lnTo>
                    <a:pt x="93" y="76"/>
                  </a:lnTo>
                  <a:lnTo>
                    <a:pt x="88" y="78"/>
                  </a:lnTo>
                  <a:lnTo>
                    <a:pt x="80" y="80"/>
                  </a:lnTo>
                  <a:lnTo>
                    <a:pt x="74" y="80"/>
                  </a:lnTo>
                  <a:lnTo>
                    <a:pt x="72" y="84"/>
                  </a:lnTo>
                  <a:lnTo>
                    <a:pt x="61" y="84"/>
                  </a:lnTo>
                  <a:lnTo>
                    <a:pt x="55" y="86"/>
                  </a:lnTo>
                  <a:lnTo>
                    <a:pt x="49" y="88"/>
                  </a:lnTo>
                  <a:lnTo>
                    <a:pt x="46" y="92"/>
                  </a:lnTo>
                  <a:lnTo>
                    <a:pt x="38" y="92"/>
                  </a:lnTo>
                  <a:lnTo>
                    <a:pt x="38" y="98"/>
                  </a:lnTo>
                  <a:lnTo>
                    <a:pt x="36" y="104"/>
                  </a:lnTo>
                  <a:lnTo>
                    <a:pt x="33" y="108"/>
                  </a:lnTo>
                  <a:lnTo>
                    <a:pt x="33" y="113"/>
                  </a:lnTo>
                  <a:lnTo>
                    <a:pt x="33" y="116"/>
                  </a:lnTo>
                  <a:lnTo>
                    <a:pt x="36" y="120"/>
                  </a:lnTo>
                  <a:lnTo>
                    <a:pt x="38" y="125"/>
                  </a:lnTo>
                  <a:lnTo>
                    <a:pt x="43" y="128"/>
                  </a:lnTo>
                  <a:lnTo>
                    <a:pt x="49" y="132"/>
                  </a:lnTo>
                  <a:lnTo>
                    <a:pt x="55" y="132"/>
                  </a:lnTo>
                  <a:lnTo>
                    <a:pt x="61" y="136"/>
                  </a:lnTo>
                  <a:lnTo>
                    <a:pt x="69" y="141"/>
                  </a:lnTo>
                  <a:lnTo>
                    <a:pt x="76" y="141"/>
                  </a:lnTo>
                  <a:lnTo>
                    <a:pt x="82" y="141"/>
                  </a:lnTo>
                  <a:lnTo>
                    <a:pt x="88" y="142"/>
                  </a:lnTo>
                  <a:lnTo>
                    <a:pt x="93" y="142"/>
                  </a:lnTo>
                  <a:lnTo>
                    <a:pt x="99" y="142"/>
                  </a:lnTo>
                  <a:lnTo>
                    <a:pt x="105" y="142"/>
                  </a:lnTo>
                  <a:lnTo>
                    <a:pt x="111" y="141"/>
                  </a:lnTo>
                  <a:lnTo>
                    <a:pt x="115" y="141"/>
                  </a:lnTo>
                  <a:lnTo>
                    <a:pt x="126" y="141"/>
                  </a:lnTo>
                  <a:lnTo>
                    <a:pt x="133" y="138"/>
                  </a:lnTo>
                  <a:lnTo>
                    <a:pt x="138" y="136"/>
                  </a:lnTo>
                  <a:lnTo>
                    <a:pt x="144" y="134"/>
                  </a:lnTo>
                  <a:lnTo>
                    <a:pt x="149" y="130"/>
                  </a:lnTo>
                  <a:lnTo>
                    <a:pt x="149" y="125"/>
                  </a:lnTo>
                  <a:lnTo>
                    <a:pt x="149" y="120"/>
                  </a:lnTo>
                  <a:lnTo>
                    <a:pt x="146" y="116"/>
                  </a:lnTo>
                  <a:lnTo>
                    <a:pt x="138" y="116"/>
                  </a:lnTo>
                  <a:lnTo>
                    <a:pt x="133" y="116"/>
                  </a:lnTo>
                  <a:lnTo>
                    <a:pt x="126" y="116"/>
                  </a:lnTo>
                  <a:lnTo>
                    <a:pt x="121" y="114"/>
                  </a:lnTo>
                  <a:lnTo>
                    <a:pt x="115" y="114"/>
                  </a:lnTo>
                  <a:lnTo>
                    <a:pt x="105" y="114"/>
                  </a:lnTo>
                  <a:lnTo>
                    <a:pt x="99" y="114"/>
                  </a:lnTo>
                  <a:lnTo>
                    <a:pt x="93" y="114"/>
                  </a:lnTo>
                  <a:lnTo>
                    <a:pt x="88" y="116"/>
                  </a:lnTo>
                  <a:lnTo>
                    <a:pt x="82" y="116"/>
                  </a:lnTo>
                  <a:lnTo>
                    <a:pt x="76" y="116"/>
                  </a:lnTo>
                  <a:lnTo>
                    <a:pt x="72" y="118"/>
                  </a:lnTo>
                  <a:lnTo>
                    <a:pt x="66" y="120"/>
                  </a:lnTo>
                  <a:lnTo>
                    <a:pt x="61" y="125"/>
                  </a:lnTo>
                  <a:lnTo>
                    <a:pt x="49" y="128"/>
                  </a:lnTo>
                  <a:lnTo>
                    <a:pt x="46" y="132"/>
                  </a:lnTo>
                  <a:lnTo>
                    <a:pt x="43" y="138"/>
                  </a:lnTo>
                  <a:lnTo>
                    <a:pt x="38" y="141"/>
                  </a:lnTo>
                  <a:lnTo>
                    <a:pt x="38" y="146"/>
                  </a:lnTo>
                  <a:lnTo>
                    <a:pt x="36" y="150"/>
                  </a:lnTo>
                  <a:lnTo>
                    <a:pt x="36" y="156"/>
                  </a:lnTo>
                  <a:lnTo>
                    <a:pt x="36" y="160"/>
                  </a:lnTo>
                  <a:lnTo>
                    <a:pt x="38" y="164"/>
                  </a:lnTo>
                  <a:lnTo>
                    <a:pt x="43" y="170"/>
                  </a:lnTo>
                  <a:lnTo>
                    <a:pt x="49" y="172"/>
                  </a:lnTo>
                  <a:lnTo>
                    <a:pt x="55" y="176"/>
                  </a:lnTo>
                  <a:lnTo>
                    <a:pt x="61" y="180"/>
                  </a:lnTo>
                  <a:lnTo>
                    <a:pt x="66" y="180"/>
                  </a:lnTo>
                  <a:lnTo>
                    <a:pt x="72" y="184"/>
                  </a:lnTo>
                  <a:lnTo>
                    <a:pt x="80" y="186"/>
                  </a:lnTo>
                  <a:lnTo>
                    <a:pt x="91" y="188"/>
                  </a:lnTo>
                  <a:lnTo>
                    <a:pt x="102" y="188"/>
                  </a:lnTo>
                  <a:lnTo>
                    <a:pt x="113" y="188"/>
                  </a:lnTo>
                  <a:lnTo>
                    <a:pt x="118" y="186"/>
                  </a:lnTo>
                  <a:lnTo>
                    <a:pt x="126" y="184"/>
                  </a:lnTo>
                  <a:lnTo>
                    <a:pt x="133" y="182"/>
                  </a:lnTo>
                  <a:lnTo>
                    <a:pt x="141" y="180"/>
                  </a:lnTo>
                  <a:lnTo>
                    <a:pt x="146" y="180"/>
                  </a:lnTo>
                  <a:lnTo>
                    <a:pt x="151" y="172"/>
                  </a:lnTo>
                  <a:lnTo>
                    <a:pt x="154" y="166"/>
                  </a:lnTo>
                  <a:lnTo>
                    <a:pt x="149" y="160"/>
                  </a:lnTo>
                  <a:lnTo>
                    <a:pt x="146" y="156"/>
                  </a:lnTo>
                  <a:lnTo>
                    <a:pt x="141" y="156"/>
                  </a:lnTo>
                  <a:lnTo>
                    <a:pt x="130" y="156"/>
                  </a:lnTo>
                  <a:lnTo>
                    <a:pt x="124" y="156"/>
                  </a:lnTo>
                  <a:lnTo>
                    <a:pt x="115" y="156"/>
                  </a:lnTo>
                  <a:lnTo>
                    <a:pt x="111" y="156"/>
                  </a:lnTo>
                  <a:lnTo>
                    <a:pt x="105" y="156"/>
                  </a:lnTo>
                  <a:lnTo>
                    <a:pt x="93" y="156"/>
                  </a:lnTo>
                  <a:lnTo>
                    <a:pt x="88" y="156"/>
                  </a:lnTo>
                  <a:lnTo>
                    <a:pt x="82" y="158"/>
                  </a:lnTo>
                  <a:lnTo>
                    <a:pt x="72" y="160"/>
                  </a:lnTo>
                  <a:lnTo>
                    <a:pt x="72" y="164"/>
                  </a:lnTo>
                  <a:lnTo>
                    <a:pt x="66" y="166"/>
                  </a:lnTo>
                  <a:lnTo>
                    <a:pt x="61" y="172"/>
                  </a:lnTo>
                  <a:lnTo>
                    <a:pt x="55" y="172"/>
                  </a:lnTo>
                  <a:lnTo>
                    <a:pt x="49" y="180"/>
                  </a:lnTo>
                  <a:lnTo>
                    <a:pt x="49" y="184"/>
                  </a:lnTo>
                  <a:lnTo>
                    <a:pt x="49" y="188"/>
                  </a:lnTo>
                  <a:lnTo>
                    <a:pt x="49" y="193"/>
                  </a:lnTo>
                  <a:lnTo>
                    <a:pt x="49" y="197"/>
                  </a:lnTo>
                  <a:lnTo>
                    <a:pt x="49" y="204"/>
                  </a:lnTo>
                  <a:lnTo>
                    <a:pt x="49" y="209"/>
                  </a:lnTo>
                  <a:lnTo>
                    <a:pt x="49" y="212"/>
                  </a:lnTo>
                  <a:lnTo>
                    <a:pt x="49" y="216"/>
                  </a:lnTo>
                  <a:lnTo>
                    <a:pt x="55" y="220"/>
                  </a:lnTo>
                  <a:lnTo>
                    <a:pt x="61" y="222"/>
                  </a:lnTo>
                  <a:lnTo>
                    <a:pt x="63" y="226"/>
                  </a:lnTo>
                  <a:lnTo>
                    <a:pt x="72" y="228"/>
                  </a:lnTo>
                  <a:lnTo>
                    <a:pt x="80" y="228"/>
                  </a:lnTo>
                  <a:lnTo>
                    <a:pt x="91" y="230"/>
                  </a:lnTo>
                  <a:lnTo>
                    <a:pt x="102" y="228"/>
                  </a:lnTo>
                  <a:lnTo>
                    <a:pt x="108" y="228"/>
                  </a:lnTo>
                  <a:lnTo>
                    <a:pt x="113" y="228"/>
                  </a:lnTo>
                  <a:lnTo>
                    <a:pt x="121" y="228"/>
                  </a:lnTo>
                  <a:lnTo>
                    <a:pt x="126" y="228"/>
                  </a:lnTo>
                  <a:lnTo>
                    <a:pt x="133" y="228"/>
                  </a:lnTo>
                  <a:lnTo>
                    <a:pt x="138" y="226"/>
                  </a:lnTo>
                  <a:lnTo>
                    <a:pt x="149" y="224"/>
                  </a:lnTo>
                  <a:lnTo>
                    <a:pt x="149" y="220"/>
                  </a:lnTo>
                  <a:lnTo>
                    <a:pt x="149" y="216"/>
                  </a:lnTo>
                  <a:lnTo>
                    <a:pt x="149" y="212"/>
                  </a:lnTo>
                  <a:lnTo>
                    <a:pt x="149" y="209"/>
                  </a:lnTo>
                  <a:lnTo>
                    <a:pt x="149" y="204"/>
                  </a:lnTo>
                  <a:lnTo>
                    <a:pt x="141" y="200"/>
                  </a:lnTo>
                  <a:lnTo>
                    <a:pt x="130" y="200"/>
                  </a:lnTo>
                  <a:lnTo>
                    <a:pt x="124" y="200"/>
                  </a:lnTo>
                  <a:lnTo>
                    <a:pt x="115" y="200"/>
                  </a:lnTo>
                  <a:lnTo>
                    <a:pt x="111" y="200"/>
                  </a:lnTo>
                  <a:lnTo>
                    <a:pt x="105" y="200"/>
                  </a:lnTo>
                  <a:lnTo>
                    <a:pt x="96" y="200"/>
                  </a:lnTo>
                  <a:lnTo>
                    <a:pt x="91" y="202"/>
                  </a:lnTo>
                  <a:lnTo>
                    <a:pt x="82" y="202"/>
                  </a:lnTo>
                  <a:lnTo>
                    <a:pt x="72" y="204"/>
                  </a:lnTo>
                  <a:lnTo>
                    <a:pt x="66" y="204"/>
                  </a:lnTo>
                  <a:lnTo>
                    <a:pt x="61" y="206"/>
                  </a:lnTo>
                  <a:lnTo>
                    <a:pt x="55" y="211"/>
                  </a:lnTo>
                  <a:lnTo>
                    <a:pt x="49" y="212"/>
                  </a:lnTo>
                  <a:lnTo>
                    <a:pt x="43" y="216"/>
                  </a:lnTo>
                  <a:lnTo>
                    <a:pt x="38" y="220"/>
                  </a:lnTo>
                  <a:lnTo>
                    <a:pt x="33" y="224"/>
                  </a:lnTo>
                  <a:lnTo>
                    <a:pt x="33" y="228"/>
                  </a:lnTo>
                  <a:lnTo>
                    <a:pt x="30" y="232"/>
                  </a:lnTo>
                  <a:lnTo>
                    <a:pt x="30" y="236"/>
                  </a:lnTo>
                  <a:lnTo>
                    <a:pt x="30" y="242"/>
                  </a:lnTo>
                  <a:lnTo>
                    <a:pt x="30" y="250"/>
                  </a:lnTo>
                  <a:lnTo>
                    <a:pt x="33" y="254"/>
                  </a:lnTo>
                  <a:lnTo>
                    <a:pt x="33" y="258"/>
                  </a:lnTo>
                  <a:lnTo>
                    <a:pt x="38" y="265"/>
                  </a:lnTo>
                  <a:lnTo>
                    <a:pt x="40" y="268"/>
                  </a:lnTo>
                  <a:lnTo>
                    <a:pt x="49" y="272"/>
                  </a:lnTo>
                  <a:lnTo>
                    <a:pt x="55" y="277"/>
                  </a:lnTo>
                  <a:lnTo>
                    <a:pt x="61" y="280"/>
                  </a:lnTo>
                  <a:lnTo>
                    <a:pt x="66" y="282"/>
                  </a:lnTo>
                  <a:lnTo>
                    <a:pt x="76" y="282"/>
                  </a:lnTo>
                  <a:lnTo>
                    <a:pt x="85" y="282"/>
                  </a:lnTo>
                  <a:lnTo>
                    <a:pt x="93" y="280"/>
                  </a:lnTo>
                  <a:lnTo>
                    <a:pt x="105" y="280"/>
                  </a:lnTo>
                  <a:lnTo>
                    <a:pt x="111" y="280"/>
                  </a:lnTo>
                  <a:lnTo>
                    <a:pt x="121" y="277"/>
                  </a:lnTo>
                  <a:lnTo>
                    <a:pt x="126" y="277"/>
                  </a:lnTo>
                  <a:lnTo>
                    <a:pt x="133" y="274"/>
                  </a:lnTo>
                  <a:lnTo>
                    <a:pt x="138" y="270"/>
                  </a:lnTo>
                  <a:lnTo>
                    <a:pt x="138" y="265"/>
                  </a:lnTo>
                  <a:lnTo>
                    <a:pt x="138" y="260"/>
                  </a:lnTo>
                  <a:lnTo>
                    <a:pt x="138" y="256"/>
                  </a:lnTo>
                  <a:lnTo>
                    <a:pt x="138" y="252"/>
                  </a:lnTo>
                  <a:lnTo>
                    <a:pt x="133" y="250"/>
                  </a:lnTo>
                  <a:lnTo>
                    <a:pt x="126" y="248"/>
                  </a:lnTo>
                  <a:lnTo>
                    <a:pt x="115" y="248"/>
                  </a:lnTo>
                  <a:lnTo>
                    <a:pt x="111" y="248"/>
                  </a:lnTo>
                  <a:lnTo>
                    <a:pt x="105" y="248"/>
                  </a:lnTo>
                  <a:lnTo>
                    <a:pt x="99" y="250"/>
                  </a:lnTo>
                  <a:lnTo>
                    <a:pt x="93" y="252"/>
                  </a:lnTo>
                  <a:lnTo>
                    <a:pt x="82" y="256"/>
                  </a:lnTo>
                  <a:lnTo>
                    <a:pt x="76" y="260"/>
                  </a:lnTo>
                  <a:lnTo>
                    <a:pt x="74" y="265"/>
                  </a:lnTo>
                  <a:lnTo>
                    <a:pt x="66" y="268"/>
                  </a:lnTo>
                  <a:lnTo>
                    <a:pt x="58" y="270"/>
                  </a:lnTo>
                  <a:lnTo>
                    <a:pt x="52" y="274"/>
                  </a:lnTo>
                  <a:lnTo>
                    <a:pt x="52" y="280"/>
                  </a:lnTo>
                  <a:lnTo>
                    <a:pt x="52" y="284"/>
                  </a:lnTo>
                  <a:lnTo>
                    <a:pt x="52" y="290"/>
                  </a:lnTo>
                  <a:lnTo>
                    <a:pt x="52" y="296"/>
                  </a:lnTo>
                  <a:lnTo>
                    <a:pt x="52" y="300"/>
                  </a:lnTo>
                  <a:lnTo>
                    <a:pt x="52" y="304"/>
                  </a:lnTo>
                  <a:lnTo>
                    <a:pt x="52" y="308"/>
                  </a:lnTo>
                  <a:lnTo>
                    <a:pt x="58" y="312"/>
                  </a:lnTo>
                  <a:lnTo>
                    <a:pt x="63" y="316"/>
                  </a:lnTo>
                  <a:lnTo>
                    <a:pt x="66" y="320"/>
                  </a:lnTo>
                  <a:lnTo>
                    <a:pt x="72" y="322"/>
                  </a:lnTo>
                  <a:lnTo>
                    <a:pt x="76" y="324"/>
                  </a:lnTo>
                  <a:lnTo>
                    <a:pt x="85" y="324"/>
                  </a:lnTo>
                  <a:lnTo>
                    <a:pt x="91" y="324"/>
                  </a:lnTo>
                  <a:lnTo>
                    <a:pt x="96" y="324"/>
                  </a:lnTo>
                  <a:lnTo>
                    <a:pt x="108" y="326"/>
                  </a:lnTo>
                  <a:lnTo>
                    <a:pt x="115" y="326"/>
                  </a:lnTo>
                  <a:lnTo>
                    <a:pt x="124" y="326"/>
                  </a:lnTo>
                  <a:lnTo>
                    <a:pt x="133" y="324"/>
                  </a:lnTo>
                  <a:lnTo>
                    <a:pt x="144" y="324"/>
                  </a:lnTo>
                  <a:lnTo>
                    <a:pt x="151" y="322"/>
                  </a:lnTo>
                  <a:lnTo>
                    <a:pt x="157" y="320"/>
                  </a:lnTo>
                  <a:lnTo>
                    <a:pt x="160" y="314"/>
                  </a:lnTo>
                  <a:lnTo>
                    <a:pt x="160" y="310"/>
                  </a:lnTo>
                  <a:lnTo>
                    <a:pt x="163" y="306"/>
                  </a:lnTo>
                  <a:lnTo>
                    <a:pt x="160" y="302"/>
                  </a:lnTo>
                  <a:lnTo>
                    <a:pt x="154" y="300"/>
                  </a:lnTo>
                  <a:lnTo>
                    <a:pt x="146" y="298"/>
                  </a:lnTo>
                  <a:lnTo>
                    <a:pt x="138" y="298"/>
                  </a:lnTo>
                  <a:lnTo>
                    <a:pt x="130" y="298"/>
                  </a:lnTo>
                  <a:lnTo>
                    <a:pt x="124" y="298"/>
                  </a:lnTo>
                  <a:lnTo>
                    <a:pt x="115" y="298"/>
                  </a:lnTo>
                  <a:lnTo>
                    <a:pt x="111" y="298"/>
                  </a:lnTo>
                  <a:lnTo>
                    <a:pt x="102" y="298"/>
                  </a:lnTo>
                  <a:lnTo>
                    <a:pt x="96" y="300"/>
                  </a:lnTo>
                  <a:lnTo>
                    <a:pt x="88" y="302"/>
                  </a:lnTo>
                  <a:lnTo>
                    <a:pt x="85" y="306"/>
                  </a:lnTo>
                  <a:lnTo>
                    <a:pt x="80" y="308"/>
                  </a:lnTo>
                  <a:lnTo>
                    <a:pt x="74" y="314"/>
                  </a:lnTo>
                  <a:lnTo>
                    <a:pt x="69" y="318"/>
                  </a:lnTo>
                  <a:lnTo>
                    <a:pt x="69" y="324"/>
                  </a:lnTo>
                  <a:lnTo>
                    <a:pt x="69" y="328"/>
                  </a:lnTo>
                  <a:lnTo>
                    <a:pt x="69" y="332"/>
                  </a:lnTo>
                  <a:lnTo>
                    <a:pt x="69" y="336"/>
                  </a:lnTo>
                  <a:lnTo>
                    <a:pt x="72" y="340"/>
                  </a:lnTo>
                  <a:lnTo>
                    <a:pt x="72" y="347"/>
                  </a:lnTo>
                  <a:lnTo>
                    <a:pt x="76" y="350"/>
                  </a:lnTo>
                  <a:lnTo>
                    <a:pt x="82" y="352"/>
                  </a:lnTo>
                  <a:lnTo>
                    <a:pt x="91" y="354"/>
                  </a:lnTo>
                  <a:lnTo>
                    <a:pt x="96" y="354"/>
                  </a:lnTo>
                  <a:lnTo>
                    <a:pt x="105" y="354"/>
                  </a:lnTo>
                  <a:lnTo>
                    <a:pt x="113" y="352"/>
                  </a:lnTo>
                  <a:lnTo>
                    <a:pt x="123" y="358"/>
                  </a:lnTo>
                  <a:lnTo>
                    <a:pt x="125" y="363"/>
                  </a:lnTo>
                  <a:lnTo>
                    <a:pt x="126" y="371"/>
                  </a:lnTo>
                  <a:lnTo>
                    <a:pt x="128" y="384"/>
                  </a:lnTo>
                  <a:lnTo>
                    <a:pt x="116" y="395"/>
                  </a:lnTo>
                  <a:lnTo>
                    <a:pt x="95" y="403"/>
                  </a:lnTo>
                  <a:lnTo>
                    <a:pt x="74" y="411"/>
                  </a:lnTo>
                  <a:lnTo>
                    <a:pt x="43" y="415"/>
                  </a:lnTo>
                  <a:lnTo>
                    <a:pt x="0" y="417"/>
                  </a:lnTo>
                </a:path>
              </a:pathLst>
            </a:custGeom>
            <a:noFill/>
            <a:ln w="28575" cmpd="sng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81" name="Freeform 152"/>
            <p:cNvSpPr>
              <a:spLocks/>
            </p:cNvSpPr>
            <p:nvPr/>
          </p:nvSpPr>
          <p:spPr bwMode="auto">
            <a:xfrm>
              <a:off x="882" y="1257"/>
              <a:ext cx="146" cy="609"/>
            </a:xfrm>
            <a:custGeom>
              <a:avLst/>
              <a:gdLst>
                <a:gd name="T0" fmla="*/ 82 w 177"/>
                <a:gd name="T1" fmla="*/ 862 h 505"/>
                <a:gd name="T2" fmla="*/ 27 w 177"/>
                <a:gd name="T3" fmla="*/ 824 h 505"/>
                <a:gd name="T4" fmla="*/ 17 w 177"/>
                <a:gd name="T5" fmla="*/ 633 h 505"/>
                <a:gd name="T6" fmla="*/ 13 w 177"/>
                <a:gd name="T7" fmla="*/ 591 h 505"/>
                <a:gd name="T8" fmla="*/ 26 w 177"/>
                <a:gd name="T9" fmla="*/ 570 h 505"/>
                <a:gd name="T10" fmla="*/ 48 w 177"/>
                <a:gd name="T11" fmla="*/ 563 h 505"/>
                <a:gd name="T12" fmla="*/ 64 w 177"/>
                <a:gd name="T13" fmla="*/ 570 h 505"/>
                <a:gd name="T14" fmla="*/ 67 w 177"/>
                <a:gd name="T15" fmla="*/ 602 h 505"/>
                <a:gd name="T16" fmla="*/ 50 w 177"/>
                <a:gd name="T17" fmla="*/ 598 h 505"/>
                <a:gd name="T18" fmla="*/ 31 w 177"/>
                <a:gd name="T19" fmla="*/ 591 h 505"/>
                <a:gd name="T20" fmla="*/ 13 w 177"/>
                <a:gd name="T21" fmla="*/ 578 h 505"/>
                <a:gd name="T22" fmla="*/ 2 w 177"/>
                <a:gd name="T23" fmla="*/ 543 h 505"/>
                <a:gd name="T24" fmla="*/ 9 w 177"/>
                <a:gd name="T25" fmla="*/ 509 h 505"/>
                <a:gd name="T26" fmla="*/ 29 w 177"/>
                <a:gd name="T27" fmla="*/ 486 h 505"/>
                <a:gd name="T28" fmla="*/ 45 w 177"/>
                <a:gd name="T29" fmla="*/ 485 h 505"/>
                <a:gd name="T30" fmla="*/ 64 w 177"/>
                <a:gd name="T31" fmla="*/ 493 h 505"/>
                <a:gd name="T32" fmla="*/ 68 w 177"/>
                <a:gd name="T33" fmla="*/ 529 h 505"/>
                <a:gd name="T34" fmla="*/ 50 w 177"/>
                <a:gd name="T35" fmla="*/ 534 h 505"/>
                <a:gd name="T36" fmla="*/ 31 w 177"/>
                <a:gd name="T37" fmla="*/ 529 h 505"/>
                <a:gd name="T38" fmla="*/ 13 w 177"/>
                <a:gd name="T39" fmla="*/ 509 h 505"/>
                <a:gd name="T40" fmla="*/ 5 w 177"/>
                <a:gd name="T41" fmla="*/ 470 h 505"/>
                <a:gd name="T42" fmla="*/ 13 w 177"/>
                <a:gd name="T43" fmla="*/ 432 h 505"/>
                <a:gd name="T44" fmla="*/ 31 w 177"/>
                <a:gd name="T45" fmla="*/ 408 h 505"/>
                <a:gd name="T46" fmla="*/ 57 w 177"/>
                <a:gd name="T47" fmla="*/ 410 h 505"/>
                <a:gd name="T48" fmla="*/ 73 w 177"/>
                <a:gd name="T49" fmla="*/ 443 h 505"/>
                <a:gd name="T50" fmla="*/ 56 w 177"/>
                <a:gd name="T51" fmla="*/ 459 h 505"/>
                <a:gd name="T52" fmla="*/ 35 w 177"/>
                <a:gd name="T53" fmla="*/ 459 h 505"/>
                <a:gd name="T54" fmla="*/ 19 w 177"/>
                <a:gd name="T55" fmla="*/ 432 h 505"/>
                <a:gd name="T56" fmla="*/ 13 w 177"/>
                <a:gd name="T57" fmla="*/ 397 h 505"/>
                <a:gd name="T58" fmla="*/ 13 w 177"/>
                <a:gd name="T59" fmla="*/ 355 h 505"/>
                <a:gd name="T60" fmla="*/ 31 w 177"/>
                <a:gd name="T61" fmla="*/ 333 h 505"/>
                <a:gd name="T62" fmla="*/ 54 w 177"/>
                <a:gd name="T63" fmla="*/ 333 h 505"/>
                <a:gd name="T64" fmla="*/ 70 w 177"/>
                <a:gd name="T65" fmla="*/ 347 h 505"/>
                <a:gd name="T66" fmla="*/ 65 w 177"/>
                <a:gd name="T67" fmla="*/ 382 h 505"/>
                <a:gd name="T68" fmla="*/ 45 w 177"/>
                <a:gd name="T69" fmla="*/ 382 h 505"/>
                <a:gd name="T70" fmla="*/ 21 w 177"/>
                <a:gd name="T71" fmla="*/ 375 h 505"/>
                <a:gd name="T72" fmla="*/ 6 w 177"/>
                <a:gd name="T73" fmla="*/ 347 h 505"/>
                <a:gd name="T74" fmla="*/ 2 w 177"/>
                <a:gd name="T75" fmla="*/ 310 h 505"/>
                <a:gd name="T76" fmla="*/ 7 w 177"/>
                <a:gd name="T77" fmla="*/ 264 h 505"/>
                <a:gd name="T78" fmla="*/ 29 w 177"/>
                <a:gd name="T79" fmla="*/ 240 h 505"/>
                <a:gd name="T80" fmla="*/ 54 w 177"/>
                <a:gd name="T81" fmla="*/ 250 h 505"/>
                <a:gd name="T82" fmla="*/ 64 w 177"/>
                <a:gd name="T83" fmla="*/ 280 h 505"/>
                <a:gd name="T84" fmla="*/ 50 w 177"/>
                <a:gd name="T85" fmla="*/ 298 h 505"/>
                <a:gd name="T86" fmla="*/ 31 w 177"/>
                <a:gd name="T87" fmla="*/ 287 h 505"/>
                <a:gd name="T88" fmla="*/ 14 w 177"/>
                <a:gd name="T89" fmla="*/ 254 h 505"/>
                <a:gd name="T90" fmla="*/ 14 w 177"/>
                <a:gd name="T91" fmla="*/ 210 h 505"/>
                <a:gd name="T92" fmla="*/ 21 w 177"/>
                <a:gd name="T93" fmla="*/ 174 h 505"/>
                <a:gd name="T94" fmla="*/ 40 w 177"/>
                <a:gd name="T95" fmla="*/ 168 h 505"/>
                <a:gd name="T96" fmla="*/ 67 w 177"/>
                <a:gd name="T97" fmla="*/ 168 h 505"/>
                <a:gd name="T98" fmla="*/ 78 w 177"/>
                <a:gd name="T99" fmla="*/ 198 h 505"/>
                <a:gd name="T100" fmla="*/ 59 w 177"/>
                <a:gd name="T101" fmla="*/ 212 h 505"/>
                <a:gd name="T102" fmla="*/ 40 w 177"/>
                <a:gd name="T103" fmla="*/ 210 h 505"/>
                <a:gd name="T104" fmla="*/ 24 w 177"/>
                <a:gd name="T105" fmla="*/ 177 h 505"/>
                <a:gd name="T106" fmla="*/ 26 w 177"/>
                <a:gd name="T107" fmla="*/ 139 h 505"/>
                <a:gd name="T108" fmla="*/ 40 w 177"/>
                <a:gd name="T109" fmla="*/ 116 h 505"/>
                <a:gd name="T110" fmla="*/ 57 w 177"/>
                <a:gd name="T111" fmla="*/ 86 h 505"/>
                <a:gd name="T112" fmla="*/ 9 w 177"/>
                <a:gd name="T113" fmla="*/ 7 h 50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77"/>
                <a:gd name="T172" fmla="*/ 0 h 505"/>
                <a:gd name="T173" fmla="*/ 177 w 177"/>
                <a:gd name="T174" fmla="*/ 505 h 505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77" h="505">
                  <a:moveTo>
                    <a:pt x="177" y="436"/>
                  </a:moveTo>
                  <a:lnTo>
                    <a:pt x="172" y="449"/>
                  </a:lnTo>
                  <a:lnTo>
                    <a:pt x="169" y="461"/>
                  </a:lnTo>
                  <a:lnTo>
                    <a:pt x="161" y="478"/>
                  </a:lnTo>
                  <a:lnTo>
                    <a:pt x="145" y="492"/>
                  </a:lnTo>
                  <a:lnTo>
                    <a:pt x="122" y="503"/>
                  </a:lnTo>
                  <a:lnTo>
                    <a:pt x="98" y="505"/>
                  </a:lnTo>
                  <a:lnTo>
                    <a:pt x="76" y="503"/>
                  </a:lnTo>
                  <a:lnTo>
                    <a:pt x="51" y="486"/>
                  </a:lnTo>
                  <a:lnTo>
                    <a:pt x="49" y="469"/>
                  </a:lnTo>
                  <a:lnTo>
                    <a:pt x="46" y="446"/>
                  </a:lnTo>
                  <a:lnTo>
                    <a:pt x="53" y="423"/>
                  </a:lnTo>
                  <a:lnTo>
                    <a:pt x="55" y="403"/>
                  </a:lnTo>
                  <a:lnTo>
                    <a:pt x="43" y="386"/>
                  </a:lnTo>
                  <a:lnTo>
                    <a:pt x="31" y="361"/>
                  </a:lnTo>
                  <a:lnTo>
                    <a:pt x="23" y="357"/>
                  </a:lnTo>
                  <a:lnTo>
                    <a:pt x="23" y="351"/>
                  </a:lnTo>
                  <a:lnTo>
                    <a:pt x="23" y="345"/>
                  </a:lnTo>
                  <a:lnTo>
                    <a:pt x="20" y="341"/>
                  </a:lnTo>
                  <a:lnTo>
                    <a:pt x="23" y="337"/>
                  </a:lnTo>
                  <a:lnTo>
                    <a:pt x="23" y="333"/>
                  </a:lnTo>
                  <a:lnTo>
                    <a:pt x="28" y="331"/>
                  </a:lnTo>
                  <a:lnTo>
                    <a:pt x="34" y="329"/>
                  </a:lnTo>
                  <a:lnTo>
                    <a:pt x="39" y="327"/>
                  </a:lnTo>
                  <a:lnTo>
                    <a:pt x="46" y="325"/>
                  </a:lnTo>
                  <a:lnTo>
                    <a:pt x="54" y="325"/>
                  </a:lnTo>
                  <a:lnTo>
                    <a:pt x="62" y="321"/>
                  </a:lnTo>
                  <a:lnTo>
                    <a:pt x="67" y="321"/>
                  </a:lnTo>
                  <a:lnTo>
                    <a:pt x="79" y="321"/>
                  </a:lnTo>
                  <a:lnTo>
                    <a:pt x="85" y="321"/>
                  </a:lnTo>
                  <a:lnTo>
                    <a:pt x="90" y="321"/>
                  </a:lnTo>
                  <a:lnTo>
                    <a:pt x="96" y="321"/>
                  </a:lnTo>
                  <a:lnTo>
                    <a:pt x="102" y="321"/>
                  </a:lnTo>
                  <a:lnTo>
                    <a:pt x="108" y="323"/>
                  </a:lnTo>
                  <a:lnTo>
                    <a:pt x="113" y="325"/>
                  </a:lnTo>
                  <a:lnTo>
                    <a:pt x="119" y="329"/>
                  </a:lnTo>
                  <a:lnTo>
                    <a:pt x="121" y="333"/>
                  </a:lnTo>
                  <a:lnTo>
                    <a:pt x="125" y="337"/>
                  </a:lnTo>
                  <a:lnTo>
                    <a:pt x="125" y="341"/>
                  </a:lnTo>
                  <a:lnTo>
                    <a:pt x="119" y="343"/>
                  </a:lnTo>
                  <a:lnTo>
                    <a:pt x="113" y="343"/>
                  </a:lnTo>
                  <a:lnTo>
                    <a:pt x="108" y="343"/>
                  </a:lnTo>
                  <a:lnTo>
                    <a:pt x="102" y="343"/>
                  </a:lnTo>
                  <a:lnTo>
                    <a:pt x="96" y="343"/>
                  </a:lnTo>
                  <a:lnTo>
                    <a:pt x="90" y="341"/>
                  </a:lnTo>
                  <a:lnTo>
                    <a:pt x="85" y="341"/>
                  </a:lnTo>
                  <a:lnTo>
                    <a:pt x="79" y="341"/>
                  </a:lnTo>
                  <a:lnTo>
                    <a:pt x="67" y="341"/>
                  </a:lnTo>
                  <a:lnTo>
                    <a:pt x="62" y="339"/>
                  </a:lnTo>
                  <a:lnTo>
                    <a:pt x="54" y="337"/>
                  </a:lnTo>
                  <a:lnTo>
                    <a:pt x="48" y="337"/>
                  </a:lnTo>
                  <a:lnTo>
                    <a:pt x="46" y="333"/>
                  </a:lnTo>
                  <a:lnTo>
                    <a:pt x="34" y="333"/>
                  </a:lnTo>
                  <a:lnTo>
                    <a:pt x="28" y="331"/>
                  </a:lnTo>
                  <a:lnTo>
                    <a:pt x="23" y="329"/>
                  </a:lnTo>
                  <a:lnTo>
                    <a:pt x="20" y="325"/>
                  </a:lnTo>
                  <a:lnTo>
                    <a:pt x="11" y="325"/>
                  </a:lnTo>
                  <a:lnTo>
                    <a:pt x="11" y="319"/>
                  </a:lnTo>
                  <a:lnTo>
                    <a:pt x="8" y="313"/>
                  </a:lnTo>
                  <a:lnTo>
                    <a:pt x="5" y="309"/>
                  </a:lnTo>
                  <a:lnTo>
                    <a:pt x="5" y="305"/>
                  </a:lnTo>
                  <a:lnTo>
                    <a:pt x="5" y="302"/>
                  </a:lnTo>
                  <a:lnTo>
                    <a:pt x="8" y="297"/>
                  </a:lnTo>
                  <a:lnTo>
                    <a:pt x="11" y="293"/>
                  </a:lnTo>
                  <a:lnTo>
                    <a:pt x="16" y="290"/>
                  </a:lnTo>
                  <a:lnTo>
                    <a:pt x="23" y="286"/>
                  </a:lnTo>
                  <a:lnTo>
                    <a:pt x="28" y="286"/>
                  </a:lnTo>
                  <a:lnTo>
                    <a:pt x="34" y="281"/>
                  </a:lnTo>
                  <a:lnTo>
                    <a:pt x="42" y="277"/>
                  </a:lnTo>
                  <a:lnTo>
                    <a:pt x="51" y="277"/>
                  </a:lnTo>
                  <a:lnTo>
                    <a:pt x="56" y="277"/>
                  </a:lnTo>
                  <a:lnTo>
                    <a:pt x="62" y="276"/>
                  </a:lnTo>
                  <a:lnTo>
                    <a:pt x="67" y="276"/>
                  </a:lnTo>
                  <a:lnTo>
                    <a:pt x="74" y="276"/>
                  </a:lnTo>
                  <a:lnTo>
                    <a:pt x="79" y="276"/>
                  </a:lnTo>
                  <a:lnTo>
                    <a:pt x="85" y="277"/>
                  </a:lnTo>
                  <a:lnTo>
                    <a:pt x="90" y="277"/>
                  </a:lnTo>
                  <a:lnTo>
                    <a:pt x="102" y="277"/>
                  </a:lnTo>
                  <a:lnTo>
                    <a:pt x="108" y="279"/>
                  </a:lnTo>
                  <a:lnTo>
                    <a:pt x="113" y="281"/>
                  </a:lnTo>
                  <a:lnTo>
                    <a:pt x="119" y="283"/>
                  </a:lnTo>
                  <a:lnTo>
                    <a:pt x="125" y="288"/>
                  </a:lnTo>
                  <a:lnTo>
                    <a:pt x="125" y="293"/>
                  </a:lnTo>
                  <a:lnTo>
                    <a:pt x="125" y="297"/>
                  </a:lnTo>
                  <a:lnTo>
                    <a:pt x="121" y="302"/>
                  </a:lnTo>
                  <a:lnTo>
                    <a:pt x="113" y="302"/>
                  </a:lnTo>
                  <a:lnTo>
                    <a:pt x="108" y="302"/>
                  </a:lnTo>
                  <a:lnTo>
                    <a:pt x="102" y="302"/>
                  </a:lnTo>
                  <a:lnTo>
                    <a:pt x="96" y="304"/>
                  </a:lnTo>
                  <a:lnTo>
                    <a:pt x="90" y="304"/>
                  </a:lnTo>
                  <a:lnTo>
                    <a:pt x="79" y="304"/>
                  </a:lnTo>
                  <a:lnTo>
                    <a:pt x="74" y="304"/>
                  </a:lnTo>
                  <a:lnTo>
                    <a:pt x="67" y="304"/>
                  </a:lnTo>
                  <a:lnTo>
                    <a:pt x="62" y="302"/>
                  </a:lnTo>
                  <a:lnTo>
                    <a:pt x="56" y="302"/>
                  </a:lnTo>
                  <a:lnTo>
                    <a:pt x="51" y="302"/>
                  </a:lnTo>
                  <a:lnTo>
                    <a:pt x="46" y="299"/>
                  </a:lnTo>
                  <a:lnTo>
                    <a:pt x="39" y="297"/>
                  </a:lnTo>
                  <a:lnTo>
                    <a:pt x="34" y="293"/>
                  </a:lnTo>
                  <a:lnTo>
                    <a:pt x="23" y="290"/>
                  </a:lnTo>
                  <a:lnTo>
                    <a:pt x="20" y="286"/>
                  </a:lnTo>
                  <a:lnTo>
                    <a:pt x="16" y="279"/>
                  </a:lnTo>
                  <a:lnTo>
                    <a:pt x="11" y="277"/>
                  </a:lnTo>
                  <a:lnTo>
                    <a:pt x="11" y="272"/>
                  </a:lnTo>
                  <a:lnTo>
                    <a:pt x="8" y="268"/>
                  </a:lnTo>
                  <a:lnTo>
                    <a:pt x="8" y="262"/>
                  </a:lnTo>
                  <a:lnTo>
                    <a:pt x="8" y="258"/>
                  </a:lnTo>
                  <a:lnTo>
                    <a:pt x="11" y="254"/>
                  </a:lnTo>
                  <a:lnTo>
                    <a:pt x="16" y="248"/>
                  </a:lnTo>
                  <a:lnTo>
                    <a:pt x="23" y="246"/>
                  </a:lnTo>
                  <a:lnTo>
                    <a:pt x="28" y="242"/>
                  </a:lnTo>
                  <a:lnTo>
                    <a:pt x="34" y="238"/>
                  </a:lnTo>
                  <a:lnTo>
                    <a:pt x="39" y="238"/>
                  </a:lnTo>
                  <a:lnTo>
                    <a:pt x="46" y="234"/>
                  </a:lnTo>
                  <a:lnTo>
                    <a:pt x="54" y="232"/>
                  </a:lnTo>
                  <a:lnTo>
                    <a:pt x="65" y="230"/>
                  </a:lnTo>
                  <a:lnTo>
                    <a:pt x="77" y="230"/>
                  </a:lnTo>
                  <a:lnTo>
                    <a:pt x="88" y="230"/>
                  </a:lnTo>
                  <a:lnTo>
                    <a:pt x="93" y="232"/>
                  </a:lnTo>
                  <a:lnTo>
                    <a:pt x="102" y="234"/>
                  </a:lnTo>
                  <a:lnTo>
                    <a:pt x="108" y="236"/>
                  </a:lnTo>
                  <a:lnTo>
                    <a:pt x="116" y="238"/>
                  </a:lnTo>
                  <a:lnTo>
                    <a:pt x="121" y="238"/>
                  </a:lnTo>
                  <a:lnTo>
                    <a:pt x="128" y="246"/>
                  </a:lnTo>
                  <a:lnTo>
                    <a:pt x="131" y="252"/>
                  </a:lnTo>
                  <a:lnTo>
                    <a:pt x="125" y="258"/>
                  </a:lnTo>
                  <a:lnTo>
                    <a:pt x="121" y="262"/>
                  </a:lnTo>
                  <a:lnTo>
                    <a:pt x="116" y="262"/>
                  </a:lnTo>
                  <a:lnTo>
                    <a:pt x="105" y="262"/>
                  </a:lnTo>
                  <a:lnTo>
                    <a:pt x="100" y="262"/>
                  </a:lnTo>
                  <a:lnTo>
                    <a:pt x="90" y="262"/>
                  </a:lnTo>
                  <a:lnTo>
                    <a:pt x="85" y="262"/>
                  </a:lnTo>
                  <a:lnTo>
                    <a:pt x="79" y="262"/>
                  </a:lnTo>
                  <a:lnTo>
                    <a:pt x="67" y="262"/>
                  </a:lnTo>
                  <a:lnTo>
                    <a:pt x="62" y="262"/>
                  </a:lnTo>
                  <a:lnTo>
                    <a:pt x="56" y="260"/>
                  </a:lnTo>
                  <a:lnTo>
                    <a:pt x="46" y="258"/>
                  </a:lnTo>
                  <a:lnTo>
                    <a:pt x="46" y="254"/>
                  </a:lnTo>
                  <a:lnTo>
                    <a:pt x="39" y="252"/>
                  </a:lnTo>
                  <a:lnTo>
                    <a:pt x="34" y="246"/>
                  </a:lnTo>
                  <a:lnTo>
                    <a:pt x="28" y="246"/>
                  </a:lnTo>
                  <a:lnTo>
                    <a:pt x="23" y="238"/>
                  </a:lnTo>
                  <a:lnTo>
                    <a:pt x="23" y="234"/>
                  </a:lnTo>
                  <a:lnTo>
                    <a:pt x="23" y="230"/>
                  </a:lnTo>
                  <a:lnTo>
                    <a:pt x="23" y="226"/>
                  </a:lnTo>
                  <a:lnTo>
                    <a:pt x="23" y="222"/>
                  </a:lnTo>
                  <a:lnTo>
                    <a:pt x="23" y="214"/>
                  </a:lnTo>
                  <a:lnTo>
                    <a:pt x="23" y="210"/>
                  </a:lnTo>
                  <a:lnTo>
                    <a:pt x="23" y="206"/>
                  </a:lnTo>
                  <a:lnTo>
                    <a:pt x="23" y="202"/>
                  </a:lnTo>
                  <a:lnTo>
                    <a:pt x="28" y="198"/>
                  </a:lnTo>
                  <a:lnTo>
                    <a:pt x="34" y="196"/>
                  </a:lnTo>
                  <a:lnTo>
                    <a:pt x="36" y="193"/>
                  </a:lnTo>
                  <a:lnTo>
                    <a:pt x="46" y="190"/>
                  </a:lnTo>
                  <a:lnTo>
                    <a:pt x="54" y="190"/>
                  </a:lnTo>
                  <a:lnTo>
                    <a:pt x="65" y="188"/>
                  </a:lnTo>
                  <a:lnTo>
                    <a:pt x="77" y="190"/>
                  </a:lnTo>
                  <a:lnTo>
                    <a:pt x="82" y="190"/>
                  </a:lnTo>
                  <a:lnTo>
                    <a:pt x="88" y="190"/>
                  </a:lnTo>
                  <a:lnTo>
                    <a:pt x="96" y="190"/>
                  </a:lnTo>
                  <a:lnTo>
                    <a:pt x="102" y="190"/>
                  </a:lnTo>
                  <a:lnTo>
                    <a:pt x="108" y="190"/>
                  </a:lnTo>
                  <a:lnTo>
                    <a:pt x="113" y="193"/>
                  </a:lnTo>
                  <a:lnTo>
                    <a:pt x="125" y="194"/>
                  </a:lnTo>
                  <a:lnTo>
                    <a:pt x="125" y="198"/>
                  </a:lnTo>
                  <a:lnTo>
                    <a:pt x="125" y="202"/>
                  </a:lnTo>
                  <a:lnTo>
                    <a:pt x="125" y="206"/>
                  </a:lnTo>
                  <a:lnTo>
                    <a:pt x="125" y="210"/>
                  </a:lnTo>
                  <a:lnTo>
                    <a:pt x="125" y="214"/>
                  </a:lnTo>
                  <a:lnTo>
                    <a:pt x="116" y="218"/>
                  </a:lnTo>
                  <a:lnTo>
                    <a:pt x="105" y="218"/>
                  </a:lnTo>
                  <a:lnTo>
                    <a:pt x="100" y="218"/>
                  </a:lnTo>
                  <a:lnTo>
                    <a:pt x="90" y="218"/>
                  </a:lnTo>
                  <a:lnTo>
                    <a:pt x="85" y="218"/>
                  </a:lnTo>
                  <a:lnTo>
                    <a:pt x="79" y="218"/>
                  </a:lnTo>
                  <a:lnTo>
                    <a:pt x="70" y="218"/>
                  </a:lnTo>
                  <a:lnTo>
                    <a:pt x="65" y="216"/>
                  </a:lnTo>
                  <a:lnTo>
                    <a:pt x="56" y="216"/>
                  </a:lnTo>
                  <a:lnTo>
                    <a:pt x="46" y="214"/>
                  </a:lnTo>
                  <a:lnTo>
                    <a:pt x="39" y="214"/>
                  </a:lnTo>
                  <a:lnTo>
                    <a:pt x="34" y="212"/>
                  </a:lnTo>
                  <a:lnTo>
                    <a:pt x="28" y="208"/>
                  </a:lnTo>
                  <a:lnTo>
                    <a:pt x="23" y="206"/>
                  </a:lnTo>
                  <a:lnTo>
                    <a:pt x="16" y="202"/>
                  </a:lnTo>
                  <a:lnTo>
                    <a:pt x="11" y="198"/>
                  </a:lnTo>
                  <a:lnTo>
                    <a:pt x="5" y="194"/>
                  </a:lnTo>
                  <a:lnTo>
                    <a:pt x="5" y="190"/>
                  </a:lnTo>
                  <a:lnTo>
                    <a:pt x="2" y="186"/>
                  </a:lnTo>
                  <a:lnTo>
                    <a:pt x="2" y="182"/>
                  </a:lnTo>
                  <a:lnTo>
                    <a:pt x="2" y="177"/>
                  </a:lnTo>
                  <a:lnTo>
                    <a:pt x="2" y="168"/>
                  </a:lnTo>
                  <a:lnTo>
                    <a:pt x="5" y="165"/>
                  </a:lnTo>
                  <a:lnTo>
                    <a:pt x="5" y="161"/>
                  </a:lnTo>
                  <a:lnTo>
                    <a:pt x="11" y="154"/>
                  </a:lnTo>
                  <a:lnTo>
                    <a:pt x="13" y="151"/>
                  </a:lnTo>
                  <a:lnTo>
                    <a:pt x="23" y="147"/>
                  </a:lnTo>
                  <a:lnTo>
                    <a:pt x="28" y="143"/>
                  </a:lnTo>
                  <a:lnTo>
                    <a:pt x="34" y="139"/>
                  </a:lnTo>
                  <a:lnTo>
                    <a:pt x="39" y="137"/>
                  </a:lnTo>
                  <a:lnTo>
                    <a:pt x="51" y="137"/>
                  </a:lnTo>
                  <a:lnTo>
                    <a:pt x="59" y="137"/>
                  </a:lnTo>
                  <a:lnTo>
                    <a:pt x="67" y="139"/>
                  </a:lnTo>
                  <a:lnTo>
                    <a:pt x="79" y="139"/>
                  </a:lnTo>
                  <a:lnTo>
                    <a:pt x="85" y="139"/>
                  </a:lnTo>
                  <a:lnTo>
                    <a:pt x="96" y="143"/>
                  </a:lnTo>
                  <a:lnTo>
                    <a:pt x="102" y="143"/>
                  </a:lnTo>
                  <a:lnTo>
                    <a:pt x="108" y="145"/>
                  </a:lnTo>
                  <a:lnTo>
                    <a:pt x="113" y="149"/>
                  </a:lnTo>
                  <a:lnTo>
                    <a:pt x="113" y="154"/>
                  </a:lnTo>
                  <a:lnTo>
                    <a:pt x="113" y="159"/>
                  </a:lnTo>
                  <a:lnTo>
                    <a:pt x="113" y="163"/>
                  </a:lnTo>
                  <a:lnTo>
                    <a:pt x="113" y="167"/>
                  </a:lnTo>
                  <a:lnTo>
                    <a:pt x="108" y="168"/>
                  </a:lnTo>
                  <a:lnTo>
                    <a:pt x="102" y="170"/>
                  </a:lnTo>
                  <a:lnTo>
                    <a:pt x="90" y="170"/>
                  </a:lnTo>
                  <a:lnTo>
                    <a:pt x="85" y="170"/>
                  </a:lnTo>
                  <a:lnTo>
                    <a:pt x="79" y="170"/>
                  </a:lnTo>
                  <a:lnTo>
                    <a:pt x="74" y="168"/>
                  </a:lnTo>
                  <a:lnTo>
                    <a:pt x="67" y="167"/>
                  </a:lnTo>
                  <a:lnTo>
                    <a:pt x="56" y="163"/>
                  </a:lnTo>
                  <a:lnTo>
                    <a:pt x="51" y="159"/>
                  </a:lnTo>
                  <a:lnTo>
                    <a:pt x="48" y="154"/>
                  </a:lnTo>
                  <a:lnTo>
                    <a:pt x="39" y="151"/>
                  </a:lnTo>
                  <a:lnTo>
                    <a:pt x="31" y="149"/>
                  </a:lnTo>
                  <a:lnTo>
                    <a:pt x="25" y="145"/>
                  </a:lnTo>
                  <a:lnTo>
                    <a:pt x="25" y="139"/>
                  </a:lnTo>
                  <a:lnTo>
                    <a:pt x="25" y="135"/>
                  </a:lnTo>
                  <a:lnTo>
                    <a:pt x="25" y="129"/>
                  </a:lnTo>
                  <a:lnTo>
                    <a:pt x="25" y="123"/>
                  </a:lnTo>
                  <a:lnTo>
                    <a:pt x="25" y="119"/>
                  </a:lnTo>
                  <a:lnTo>
                    <a:pt x="25" y="115"/>
                  </a:lnTo>
                  <a:lnTo>
                    <a:pt x="25" y="111"/>
                  </a:lnTo>
                  <a:lnTo>
                    <a:pt x="31" y="107"/>
                  </a:lnTo>
                  <a:lnTo>
                    <a:pt x="36" y="103"/>
                  </a:lnTo>
                  <a:lnTo>
                    <a:pt x="39" y="99"/>
                  </a:lnTo>
                  <a:lnTo>
                    <a:pt x="46" y="97"/>
                  </a:lnTo>
                  <a:lnTo>
                    <a:pt x="51" y="95"/>
                  </a:lnTo>
                  <a:lnTo>
                    <a:pt x="59" y="95"/>
                  </a:lnTo>
                  <a:lnTo>
                    <a:pt x="65" y="95"/>
                  </a:lnTo>
                  <a:lnTo>
                    <a:pt x="70" y="95"/>
                  </a:lnTo>
                  <a:lnTo>
                    <a:pt x="82" y="93"/>
                  </a:lnTo>
                  <a:lnTo>
                    <a:pt x="90" y="93"/>
                  </a:lnTo>
                  <a:lnTo>
                    <a:pt x="100" y="93"/>
                  </a:lnTo>
                  <a:lnTo>
                    <a:pt x="108" y="95"/>
                  </a:lnTo>
                  <a:lnTo>
                    <a:pt x="119" y="95"/>
                  </a:lnTo>
                  <a:lnTo>
                    <a:pt x="128" y="97"/>
                  </a:lnTo>
                  <a:lnTo>
                    <a:pt x="133" y="99"/>
                  </a:lnTo>
                  <a:lnTo>
                    <a:pt x="136" y="105"/>
                  </a:lnTo>
                  <a:lnTo>
                    <a:pt x="136" y="109"/>
                  </a:lnTo>
                  <a:lnTo>
                    <a:pt x="139" y="113"/>
                  </a:lnTo>
                  <a:lnTo>
                    <a:pt x="136" y="117"/>
                  </a:lnTo>
                  <a:lnTo>
                    <a:pt x="131" y="119"/>
                  </a:lnTo>
                  <a:lnTo>
                    <a:pt x="121" y="121"/>
                  </a:lnTo>
                  <a:lnTo>
                    <a:pt x="113" y="121"/>
                  </a:lnTo>
                  <a:lnTo>
                    <a:pt x="105" y="121"/>
                  </a:lnTo>
                  <a:lnTo>
                    <a:pt x="100" y="121"/>
                  </a:lnTo>
                  <a:lnTo>
                    <a:pt x="90" y="121"/>
                  </a:lnTo>
                  <a:lnTo>
                    <a:pt x="85" y="121"/>
                  </a:lnTo>
                  <a:lnTo>
                    <a:pt x="77" y="121"/>
                  </a:lnTo>
                  <a:lnTo>
                    <a:pt x="70" y="119"/>
                  </a:lnTo>
                  <a:lnTo>
                    <a:pt x="62" y="117"/>
                  </a:lnTo>
                  <a:lnTo>
                    <a:pt x="59" y="113"/>
                  </a:lnTo>
                  <a:lnTo>
                    <a:pt x="54" y="111"/>
                  </a:lnTo>
                  <a:lnTo>
                    <a:pt x="48" y="105"/>
                  </a:lnTo>
                  <a:lnTo>
                    <a:pt x="42" y="101"/>
                  </a:lnTo>
                  <a:lnTo>
                    <a:pt x="42" y="95"/>
                  </a:lnTo>
                  <a:lnTo>
                    <a:pt x="42" y="91"/>
                  </a:lnTo>
                  <a:lnTo>
                    <a:pt x="42" y="87"/>
                  </a:lnTo>
                  <a:lnTo>
                    <a:pt x="42" y="84"/>
                  </a:lnTo>
                  <a:lnTo>
                    <a:pt x="46" y="79"/>
                  </a:lnTo>
                  <a:lnTo>
                    <a:pt x="46" y="73"/>
                  </a:lnTo>
                  <a:lnTo>
                    <a:pt x="51" y="70"/>
                  </a:lnTo>
                  <a:lnTo>
                    <a:pt x="56" y="68"/>
                  </a:lnTo>
                  <a:lnTo>
                    <a:pt x="65" y="66"/>
                  </a:lnTo>
                  <a:lnTo>
                    <a:pt x="70" y="66"/>
                  </a:lnTo>
                  <a:lnTo>
                    <a:pt x="79" y="66"/>
                  </a:lnTo>
                  <a:lnTo>
                    <a:pt x="88" y="68"/>
                  </a:lnTo>
                  <a:lnTo>
                    <a:pt x="99" y="61"/>
                  </a:lnTo>
                  <a:lnTo>
                    <a:pt x="101" y="57"/>
                  </a:lnTo>
                  <a:lnTo>
                    <a:pt x="102" y="49"/>
                  </a:lnTo>
                  <a:lnTo>
                    <a:pt x="104" y="36"/>
                  </a:lnTo>
                  <a:lnTo>
                    <a:pt x="91" y="25"/>
                  </a:lnTo>
                  <a:lnTo>
                    <a:pt x="69" y="17"/>
                  </a:lnTo>
                  <a:lnTo>
                    <a:pt x="49" y="9"/>
                  </a:lnTo>
                  <a:lnTo>
                    <a:pt x="16" y="4"/>
                  </a:lnTo>
                  <a:lnTo>
                    <a:pt x="0" y="0"/>
                  </a:lnTo>
                </a:path>
              </a:pathLst>
            </a:custGeom>
            <a:noFill/>
            <a:ln w="28575" cmpd="sng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82" name="Freeform 153"/>
            <p:cNvSpPr>
              <a:spLocks/>
            </p:cNvSpPr>
            <p:nvPr/>
          </p:nvSpPr>
          <p:spPr bwMode="auto">
            <a:xfrm>
              <a:off x="1011" y="1101"/>
              <a:ext cx="114" cy="687"/>
            </a:xfrm>
            <a:custGeom>
              <a:avLst/>
              <a:gdLst>
                <a:gd name="T0" fmla="*/ 17 w 137"/>
                <a:gd name="T1" fmla="*/ 902 h 569"/>
                <a:gd name="T2" fmla="*/ 47 w 137"/>
                <a:gd name="T3" fmla="*/ 838 h 569"/>
                <a:gd name="T4" fmla="*/ 63 w 137"/>
                <a:gd name="T5" fmla="*/ 817 h 569"/>
                <a:gd name="T6" fmla="*/ 67 w 137"/>
                <a:gd name="T7" fmla="*/ 775 h 569"/>
                <a:gd name="T8" fmla="*/ 55 w 137"/>
                <a:gd name="T9" fmla="*/ 755 h 569"/>
                <a:gd name="T10" fmla="*/ 33 w 137"/>
                <a:gd name="T11" fmla="*/ 747 h 569"/>
                <a:gd name="T12" fmla="*/ 18 w 137"/>
                <a:gd name="T13" fmla="*/ 755 h 569"/>
                <a:gd name="T14" fmla="*/ 15 w 137"/>
                <a:gd name="T15" fmla="*/ 787 h 569"/>
                <a:gd name="T16" fmla="*/ 31 w 137"/>
                <a:gd name="T17" fmla="*/ 782 h 569"/>
                <a:gd name="T18" fmla="*/ 50 w 137"/>
                <a:gd name="T19" fmla="*/ 775 h 569"/>
                <a:gd name="T20" fmla="*/ 67 w 137"/>
                <a:gd name="T21" fmla="*/ 762 h 569"/>
                <a:gd name="T22" fmla="*/ 77 w 137"/>
                <a:gd name="T23" fmla="*/ 727 h 569"/>
                <a:gd name="T24" fmla="*/ 71 w 137"/>
                <a:gd name="T25" fmla="*/ 694 h 569"/>
                <a:gd name="T26" fmla="*/ 52 w 137"/>
                <a:gd name="T27" fmla="*/ 670 h 569"/>
                <a:gd name="T28" fmla="*/ 36 w 137"/>
                <a:gd name="T29" fmla="*/ 669 h 569"/>
                <a:gd name="T30" fmla="*/ 18 w 137"/>
                <a:gd name="T31" fmla="*/ 677 h 569"/>
                <a:gd name="T32" fmla="*/ 14 w 137"/>
                <a:gd name="T33" fmla="*/ 715 h 569"/>
                <a:gd name="T34" fmla="*/ 31 w 137"/>
                <a:gd name="T35" fmla="*/ 718 h 569"/>
                <a:gd name="T36" fmla="*/ 49 w 137"/>
                <a:gd name="T37" fmla="*/ 715 h 569"/>
                <a:gd name="T38" fmla="*/ 67 w 137"/>
                <a:gd name="T39" fmla="*/ 694 h 569"/>
                <a:gd name="T40" fmla="*/ 76 w 137"/>
                <a:gd name="T41" fmla="*/ 654 h 569"/>
                <a:gd name="T42" fmla="*/ 67 w 137"/>
                <a:gd name="T43" fmla="*/ 617 h 569"/>
                <a:gd name="T44" fmla="*/ 50 w 137"/>
                <a:gd name="T45" fmla="*/ 592 h 569"/>
                <a:gd name="T46" fmla="*/ 24 w 137"/>
                <a:gd name="T47" fmla="*/ 595 h 569"/>
                <a:gd name="T48" fmla="*/ 8 w 137"/>
                <a:gd name="T49" fmla="*/ 627 h 569"/>
                <a:gd name="T50" fmla="*/ 26 w 137"/>
                <a:gd name="T51" fmla="*/ 645 h 569"/>
                <a:gd name="T52" fmla="*/ 47 w 137"/>
                <a:gd name="T53" fmla="*/ 645 h 569"/>
                <a:gd name="T54" fmla="*/ 61 w 137"/>
                <a:gd name="T55" fmla="*/ 617 h 569"/>
                <a:gd name="T56" fmla="*/ 67 w 137"/>
                <a:gd name="T57" fmla="*/ 581 h 569"/>
                <a:gd name="T58" fmla="*/ 67 w 137"/>
                <a:gd name="T59" fmla="*/ 538 h 569"/>
                <a:gd name="T60" fmla="*/ 50 w 137"/>
                <a:gd name="T61" fmla="*/ 518 h 569"/>
                <a:gd name="T62" fmla="*/ 27 w 137"/>
                <a:gd name="T63" fmla="*/ 518 h 569"/>
                <a:gd name="T64" fmla="*/ 12 w 137"/>
                <a:gd name="T65" fmla="*/ 532 h 569"/>
                <a:gd name="T66" fmla="*/ 16 w 137"/>
                <a:gd name="T67" fmla="*/ 567 h 569"/>
                <a:gd name="T68" fmla="*/ 36 w 137"/>
                <a:gd name="T69" fmla="*/ 567 h 569"/>
                <a:gd name="T70" fmla="*/ 58 w 137"/>
                <a:gd name="T71" fmla="*/ 560 h 569"/>
                <a:gd name="T72" fmla="*/ 74 w 137"/>
                <a:gd name="T73" fmla="*/ 532 h 569"/>
                <a:gd name="T74" fmla="*/ 79 w 137"/>
                <a:gd name="T75" fmla="*/ 494 h 569"/>
                <a:gd name="T76" fmla="*/ 72 w 137"/>
                <a:gd name="T77" fmla="*/ 449 h 569"/>
                <a:gd name="T78" fmla="*/ 52 w 137"/>
                <a:gd name="T79" fmla="*/ 424 h 569"/>
                <a:gd name="T80" fmla="*/ 27 w 137"/>
                <a:gd name="T81" fmla="*/ 435 h 569"/>
                <a:gd name="T82" fmla="*/ 18 w 137"/>
                <a:gd name="T83" fmla="*/ 464 h 569"/>
                <a:gd name="T84" fmla="*/ 31 w 137"/>
                <a:gd name="T85" fmla="*/ 483 h 569"/>
                <a:gd name="T86" fmla="*/ 49 w 137"/>
                <a:gd name="T87" fmla="*/ 470 h 569"/>
                <a:gd name="T88" fmla="*/ 67 w 137"/>
                <a:gd name="T89" fmla="*/ 438 h 569"/>
                <a:gd name="T90" fmla="*/ 67 w 137"/>
                <a:gd name="T91" fmla="*/ 392 h 569"/>
                <a:gd name="T92" fmla="*/ 58 w 137"/>
                <a:gd name="T93" fmla="*/ 357 h 569"/>
                <a:gd name="T94" fmla="*/ 42 w 137"/>
                <a:gd name="T95" fmla="*/ 350 h 569"/>
                <a:gd name="T96" fmla="*/ 15 w 137"/>
                <a:gd name="T97" fmla="*/ 350 h 569"/>
                <a:gd name="T98" fmla="*/ 4 w 137"/>
                <a:gd name="T99" fmla="*/ 382 h 569"/>
                <a:gd name="T100" fmla="*/ 22 w 137"/>
                <a:gd name="T101" fmla="*/ 396 h 569"/>
                <a:gd name="T102" fmla="*/ 42 w 137"/>
                <a:gd name="T103" fmla="*/ 392 h 569"/>
                <a:gd name="T104" fmla="*/ 57 w 137"/>
                <a:gd name="T105" fmla="*/ 361 h 569"/>
                <a:gd name="T106" fmla="*/ 55 w 137"/>
                <a:gd name="T107" fmla="*/ 322 h 569"/>
                <a:gd name="T108" fmla="*/ 40 w 137"/>
                <a:gd name="T109" fmla="*/ 245 h 569"/>
                <a:gd name="T110" fmla="*/ 2 w 137"/>
                <a:gd name="T111" fmla="*/ 105 h 569"/>
                <a:gd name="T112" fmla="*/ 52 w 137"/>
                <a:gd name="T113" fmla="*/ 0 h 56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7"/>
                <a:gd name="T172" fmla="*/ 0 h 569"/>
                <a:gd name="T173" fmla="*/ 137 w 137"/>
                <a:gd name="T174" fmla="*/ 569 h 569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7" h="569">
                  <a:moveTo>
                    <a:pt x="21" y="569"/>
                  </a:moveTo>
                  <a:lnTo>
                    <a:pt x="24" y="557"/>
                  </a:lnTo>
                  <a:lnTo>
                    <a:pt x="24" y="538"/>
                  </a:lnTo>
                  <a:lnTo>
                    <a:pt x="26" y="524"/>
                  </a:lnTo>
                  <a:lnTo>
                    <a:pt x="30" y="513"/>
                  </a:lnTo>
                  <a:lnTo>
                    <a:pt x="39" y="503"/>
                  </a:lnTo>
                  <a:lnTo>
                    <a:pt x="51" y="488"/>
                  </a:lnTo>
                  <a:lnTo>
                    <a:pt x="66" y="480"/>
                  </a:lnTo>
                  <a:lnTo>
                    <a:pt x="72" y="476"/>
                  </a:lnTo>
                  <a:lnTo>
                    <a:pt x="80" y="476"/>
                  </a:lnTo>
                  <a:lnTo>
                    <a:pt x="85" y="475"/>
                  </a:lnTo>
                  <a:lnTo>
                    <a:pt x="90" y="473"/>
                  </a:lnTo>
                  <a:lnTo>
                    <a:pt x="95" y="473"/>
                  </a:lnTo>
                  <a:lnTo>
                    <a:pt x="106" y="469"/>
                  </a:lnTo>
                  <a:lnTo>
                    <a:pt x="109" y="465"/>
                  </a:lnTo>
                  <a:lnTo>
                    <a:pt x="117" y="461"/>
                  </a:lnTo>
                  <a:lnTo>
                    <a:pt x="117" y="455"/>
                  </a:lnTo>
                  <a:lnTo>
                    <a:pt x="117" y="449"/>
                  </a:lnTo>
                  <a:lnTo>
                    <a:pt x="119" y="445"/>
                  </a:lnTo>
                  <a:lnTo>
                    <a:pt x="117" y="441"/>
                  </a:lnTo>
                  <a:lnTo>
                    <a:pt x="117" y="437"/>
                  </a:lnTo>
                  <a:lnTo>
                    <a:pt x="112" y="435"/>
                  </a:lnTo>
                  <a:lnTo>
                    <a:pt x="106" y="433"/>
                  </a:lnTo>
                  <a:lnTo>
                    <a:pt x="101" y="431"/>
                  </a:lnTo>
                  <a:lnTo>
                    <a:pt x="95" y="429"/>
                  </a:lnTo>
                  <a:lnTo>
                    <a:pt x="87" y="429"/>
                  </a:lnTo>
                  <a:lnTo>
                    <a:pt x="80" y="425"/>
                  </a:lnTo>
                  <a:lnTo>
                    <a:pt x="75" y="425"/>
                  </a:lnTo>
                  <a:lnTo>
                    <a:pt x="63" y="425"/>
                  </a:lnTo>
                  <a:lnTo>
                    <a:pt x="58" y="425"/>
                  </a:lnTo>
                  <a:lnTo>
                    <a:pt x="53" y="425"/>
                  </a:lnTo>
                  <a:lnTo>
                    <a:pt x="47" y="425"/>
                  </a:lnTo>
                  <a:lnTo>
                    <a:pt x="42" y="425"/>
                  </a:lnTo>
                  <a:lnTo>
                    <a:pt x="36" y="427"/>
                  </a:lnTo>
                  <a:lnTo>
                    <a:pt x="31" y="429"/>
                  </a:lnTo>
                  <a:lnTo>
                    <a:pt x="26" y="433"/>
                  </a:lnTo>
                  <a:lnTo>
                    <a:pt x="24" y="437"/>
                  </a:lnTo>
                  <a:lnTo>
                    <a:pt x="21" y="441"/>
                  </a:lnTo>
                  <a:lnTo>
                    <a:pt x="21" y="445"/>
                  </a:lnTo>
                  <a:lnTo>
                    <a:pt x="26" y="447"/>
                  </a:lnTo>
                  <a:lnTo>
                    <a:pt x="31" y="447"/>
                  </a:lnTo>
                  <a:lnTo>
                    <a:pt x="36" y="447"/>
                  </a:lnTo>
                  <a:lnTo>
                    <a:pt x="42" y="447"/>
                  </a:lnTo>
                  <a:lnTo>
                    <a:pt x="47" y="447"/>
                  </a:lnTo>
                  <a:lnTo>
                    <a:pt x="53" y="445"/>
                  </a:lnTo>
                  <a:lnTo>
                    <a:pt x="58" y="445"/>
                  </a:lnTo>
                  <a:lnTo>
                    <a:pt x="63" y="445"/>
                  </a:lnTo>
                  <a:lnTo>
                    <a:pt x="75" y="445"/>
                  </a:lnTo>
                  <a:lnTo>
                    <a:pt x="80" y="443"/>
                  </a:lnTo>
                  <a:lnTo>
                    <a:pt x="87" y="441"/>
                  </a:lnTo>
                  <a:lnTo>
                    <a:pt x="93" y="441"/>
                  </a:lnTo>
                  <a:lnTo>
                    <a:pt x="95" y="437"/>
                  </a:lnTo>
                  <a:lnTo>
                    <a:pt x="106" y="437"/>
                  </a:lnTo>
                  <a:lnTo>
                    <a:pt x="112" y="435"/>
                  </a:lnTo>
                  <a:lnTo>
                    <a:pt x="117" y="433"/>
                  </a:lnTo>
                  <a:lnTo>
                    <a:pt x="119" y="429"/>
                  </a:lnTo>
                  <a:lnTo>
                    <a:pt x="128" y="429"/>
                  </a:lnTo>
                  <a:lnTo>
                    <a:pt x="128" y="423"/>
                  </a:lnTo>
                  <a:lnTo>
                    <a:pt x="131" y="417"/>
                  </a:lnTo>
                  <a:lnTo>
                    <a:pt x="134" y="413"/>
                  </a:lnTo>
                  <a:lnTo>
                    <a:pt x="134" y="409"/>
                  </a:lnTo>
                  <a:lnTo>
                    <a:pt x="134" y="406"/>
                  </a:lnTo>
                  <a:lnTo>
                    <a:pt x="131" y="401"/>
                  </a:lnTo>
                  <a:lnTo>
                    <a:pt x="128" y="397"/>
                  </a:lnTo>
                  <a:lnTo>
                    <a:pt x="122" y="394"/>
                  </a:lnTo>
                  <a:lnTo>
                    <a:pt x="117" y="390"/>
                  </a:lnTo>
                  <a:lnTo>
                    <a:pt x="112" y="390"/>
                  </a:lnTo>
                  <a:lnTo>
                    <a:pt x="106" y="385"/>
                  </a:lnTo>
                  <a:lnTo>
                    <a:pt x="99" y="381"/>
                  </a:lnTo>
                  <a:lnTo>
                    <a:pt x="90" y="381"/>
                  </a:lnTo>
                  <a:lnTo>
                    <a:pt x="85" y="381"/>
                  </a:lnTo>
                  <a:lnTo>
                    <a:pt x="80" y="380"/>
                  </a:lnTo>
                  <a:lnTo>
                    <a:pt x="75" y="380"/>
                  </a:lnTo>
                  <a:lnTo>
                    <a:pt x="68" y="380"/>
                  </a:lnTo>
                  <a:lnTo>
                    <a:pt x="63" y="380"/>
                  </a:lnTo>
                  <a:lnTo>
                    <a:pt x="58" y="381"/>
                  </a:lnTo>
                  <a:lnTo>
                    <a:pt x="53" y="381"/>
                  </a:lnTo>
                  <a:lnTo>
                    <a:pt x="42" y="381"/>
                  </a:lnTo>
                  <a:lnTo>
                    <a:pt x="36" y="383"/>
                  </a:lnTo>
                  <a:lnTo>
                    <a:pt x="31" y="385"/>
                  </a:lnTo>
                  <a:lnTo>
                    <a:pt x="26" y="388"/>
                  </a:lnTo>
                  <a:lnTo>
                    <a:pt x="21" y="392"/>
                  </a:lnTo>
                  <a:lnTo>
                    <a:pt x="21" y="397"/>
                  </a:lnTo>
                  <a:lnTo>
                    <a:pt x="21" y="401"/>
                  </a:lnTo>
                  <a:lnTo>
                    <a:pt x="24" y="406"/>
                  </a:lnTo>
                  <a:lnTo>
                    <a:pt x="31" y="406"/>
                  </a:lnTo>
                  <a:lnTo>
                    <a:pt x="36" y="406"/>
                  </a:lnTo>
                  <a:lnTo>
                    <a:pt x="42" y="406"/>
                  </a:lnTo>
                  <a:lnTo>
                    <a:pt x="47" y="408"/>
                  </a:lnTo>
                  <a:lnTo>
                    <a:pt x="53" y="408"/>
                  </a:lnTo>
                  <a:lnTo>
                    <a:pt x="63" y="408"/>
                  </a:lnTo>
                  <a:lnTo>
                    <a:pt x="68" y="408"/>
                  </a:lnTo>
                  <a:lnTo>
                    <a:pt x="75" y="408"/>
                  </a:lnTo>
                  <a:lnTo>
                    <a:pt x="80" y="406"/>
                  </a:lnTo>
                  <a:lnTo>
                    <a:pt x="85" y="406"/>
                  </a:lnTo>
                  <a:lnTo>
                    <a:pt x="90" y="406"/>
                  </a:lnTo>
                  <a:lnTo>
                    <a:pt x="95" y="403"/>
                  </a:lnTo>
                  <a:lnTo>
                    <a:pt x="101" y="401"/>
                  </a:lnTo>
                  <a:lnTo>
                    <a:pt x="106" y="397"/>
                  </a:lnTo>
                  <a:lnTo>
                    <a:pt x="117" y="394"/>
                  </a:lnTo>
                  <a:lnTo>
                    <a:pt x="119" y="390"/>
                  </a:lnTo>
                  <a:lnTo>
                    <a:pt x="122" y="383"/>
                  </a:lnTo>
                  <a:lnTo>
                    <a:pt x="128" y="381"/>
                  </a:lnTo>
                  <a:lnTo>
                    <a:pt x="128" y="376"/>
                  </a:lnTo>
                  <a:lnTo>
                    <a:pt x="131" y="372"/>
                  </a:lnTo>
                  <a:lnTo>
                    <a:pt x="131" y="366"/>
                  </a:lnTo>
                  <a:lnTo>
                    <a:pt x="131" y="362"/>
                  </a:lnTo>
                  <a:lnTo>
                    <a:pt x="128" y="358"/>
                  </a:lnTo>
                  <a:lnTo>
                    <a:pt x="122" y="352"/>
                  </a:lnTo>
                  <a:lnTo>
                    <a:pt x="117" y="350"/>
                  </a:lnTo>
                  <a:lnTo>
                    <a:pt x="112" y="346"/>
                  </a:lnTo>
                  <a:lnTo>
                    <a:pt x="106" y="342"/>
                  </a:lnTo>
                  <a:lnTo>
                    <a:pt x="101" y="342"/>
                  </a:lnTo>
                  <a:lnTo>
                    <a:pt x="95" y="338"/>
                  </a:lnTo>
                  <a:lnTo>
                    <a:pt x="87" y="336"/>
                  </a:lnTo>
                  <a:lnTo>
                    <a:pt x="77" y="334"/>
                  </a:lnTo>
                  <a:lnTo>
                    <a:pt x="65" y="334"/>
                  </a:lnTo>
                  <a:lnTo>
                    <a:pt x="55" y="334"/>
                  </a:lnTo>
                  <a:lnTo>
                    <a:pt x="50" y="336"/>
                  </a:lnTo>
                  <a:lnTo>
                    <a:pt x="42" y="338"/>
                  </a:lnTo>
                  <a:lnTo>
                    <a:pt x="36" y="340"/>
                  </a:lnTo>
                  <a:lnTo>
                    <a:pt x="28" y="342"/>
                  </a:lnTo>
                  <a:lnTo>
                    <a:pt x="24" y="342"/>
                  </a:lnTo>
                  <a:lnTo>
                    <a:pt x="17" y="350"/>
                  </a:lnTo>
                  <a:lnTo>
                    <a:pt x="14" y="356"/>
                  </a:lnTo>
                  <a:lnTo>
                    <a:pt x="21" y="362"/>
                  </a:lnTo>
                  <a:lnTo>
                    <a:pt x="24" y="366"/>
                  </a:lnTo>
                  <a:lnTo>
                    <a:pt x="28" y="366"/>
                  </a:lnTo>
                  <a:lnTo>
                    <a:pt x="39" y="366"/>
                  </a:lnTo>
                  <a:lnTo>
                    <a:pt x="44" y="366"/>
                  </a:lnTo>
                  <a:lnTo>
                    <a:pt x="53" y="366"/>
                  </a:lnTo>
                  <a:lnTo>
                    <a:pt x="58" y="366"/>
                  </a:lnTo>
                  <a:lnTo>
                    <a:pt x="63" y="366"/>
                  </a:lnTo>
                  <a:lnTo>
                    <a:pt x="75" y="366"/>
                  </a:lnTo>
                  <a:lnTo>
                    <a:pt x="80" y="366"/>
                  </a:lnTo>
                  <a:lnTo>
                    <a:pt x="85" y="364"/>
                  </a:lnTo>
                  <a:lnTo>
                    <a:pt x="95" y="362"/>
                  </a:lnTo>
                  <a:lnTo>
                    <a:pt x="95" y="358"/>
                  </a:lnTo>
                  <a:lnTo>
                    <a:pt x="101" y="356"/>
                  </a:lnTo>
                  <a:lnTo>
                    <a:pt x="106" y="350"/>
                  </a:lnTo>
                  <a:lnTo>
                    <a:pt x="112" y="350"/>
                  </a:lnTo>
                  <a:lnTo>
                    <a:pt x="117" y="342"/>
                  </a:lnTo>
                  <a:lnTo>
                    <a:pt x="117" y="338"/>
                  </a:lnTo>
                  <a:lnTo>
                    <a:pt x="117" y="334"/>
                  </a:lnTo>
                  <a:lnTo>
                    <a:pt x="117" y="330"/>
                  </a:lnTo>
                  <a:lnTo>
                    <a:pt x="117" y="326"/>
                  </a:lnTo>
                  <a:lnTo>
                    <a:pt x="117" y="318"/>
                  </a:lnTo>
                  <a:lnTo>
                    <a:pt x="117" y="314"/>
                  </a:lnTo>
                  <a:lnTo>
                    <a:pt x="117" y="310"/>
                  </a:lnTo>
                  <a:lnTo>
                    <a:pt x="117" y="306"/>
                  </a:lnTo>
                  <a:lnTo>
                    <a:pt x="112" y="302"/>
                  </a:lnTo>
                  <a:lnTo>
                    <a:pt x="106" y="300"/>
                  </a:lnTo>
                  <a:lnTo>
                    <a:pt x="104" y="297"/>
                  </a:lnTo>
                  <a:lnTo>
                    <a:pt x="95" y="294"/>
                  </a:lnTo>
                  <a:lnTo>
                    <a:pt x="87" y="294"/>
                  </a:lnTo>
                  <a:lnTo>
                    <a:pt x="77" y="292"/>
                  </a:lnTo>
                  <a:lnTo>
                    <a:pt x="65" y="294"/>
                  </a:lnTo>
                  <a:lnTo>
                    <a:pt x="61" y="294"/>
                  </a:lnTo>
                  <a:lnTo>
                    <a:pt x="55" y="294"/>
                  </a:lnTo>
                  <a:lnTo>
                    <a:pt x="47" y="294"/>
                  </a:lnTo>
                  <a:lnTo>
                    <a:pt x="42" y="294"/>
                  </a:lnTo>
                  <a:lnTo>
                    <a:pt x="36" y="294"/>
                  </a:lnTo>
                  <a:lnTo>
                    <a:pt x="31" y="297"/>
                  </a:lnTo>
                  <a:lnTo>
                    <a:pt x="21" y="298"/>
                  </a:lnTo>
                  <a:lnTo>
                    <a:pt x="21" y="302"/>
                  </a:lnTo>
                  <a:lnTo>
                    <a:pt x="21" y="306"/>
                  </a:lnTo>
                  <a:lnTo>
                    <a:pt x="21" y="310"/>
                  </a:lnTo>
                  <a:lnTo>
                    <a:pt x="21" y="314"/>
                  </a:lnTo>
                  <a:lnTo>
                    <a:pt x="21" y="318"/>
                  </a:lnTo>
                  <a:lnTo>
                    <a:pt x="28" y="322"/>
                  </a:lnTo>
                  <a:lnTo>
                    <a:pt x="39" y="322"/>
                  </a:lnTo>
                  <a:lnTo>
                    <a:pt x="44" y="322"/>
                  </a:lnTo>
                  <a:lnTo>
                    <a:pt x="53" y="322"/>
                  </a:lnTo>
                  <a:lnTo>
                    <a:pt x="58" y="322"/>
                  </a:lnTo>
                  <a:lnTo>
                    <a:pt x="63" y="322"/>
                  </a:lnTo>
                  <a:lnTo>
                    <a:pt x="72" y="322"/>
                  </a:lnTo>
                  <a:lnTo>
                    <a:pt x="77" y="320"/>
                  </a:lnTo>
                  <a:lnTo>
                    <a:pt x="85" y="320"/>
                  </a:lnTo>
                  <a:lnTo>
                    <a:pt x="95" y="318"/>
                  </a:lnTo>
                  <a:lnTo>
                    <a:pt x="101" y="318"/>
                  </a:lnTo>
                  <a:lnTo>
                    <a:pt x="106" y="316"/>
                  </a:lnTo>
                  <a:lnTo>
                    <a:pt x="112" y="312"/>
                  </a:lnTo>
                  <a:lnTo>
                    <a:pt x="117" y="310"/>
                  </a:lnTo>
                  <a:lnTo>
                    <a:pt x="122" y="306"/>
                  </a:lnTo>
                  <a:lnTo>
                    <a:pt x="128" y="302"/>
                  </a:lnTo>
                  <a:lnTo>
                    <a:pt x="134" y="298"/>
                  </a:lnTo>
                  <a:lnTo>
                    <a:pt x="134" y="294"/>
                  </a:lnTo>
                  <a:lnTo>
                    <a:pt x="137" y="290"/>
                  </a:lnTo>
                  <a:lnTo>
                    <a:pt x="137" y="286"/>
                  </a:lnTo>
                  <a:lnTo>
                    <a:pt x="137" y="281"/>
                  </a:lnTo>
                  <a:lnTo>
                    <a:pt x="137" y="272"/>
                  </a:lnTo>
                  <a:lnTo>
                    <a:pt x="134" y="269"/>
                  </a:lnTo>
                  <a:lnTo>
                    <a:pt x="134" y="265"/>
                  </a:lnTo>
                  <a:lnTo>
                    <a:pt x="128" y="258"/>
                  </a:lnTo>
                  <a:lnTo>
                    <a:pt x="126" y="255"/>
                  </a:lnTo>
                  <a:lnTo>
                    <a:pt x="117" y="251"/>
                  </a:lnTo>
                  <a:lnTo>
                    <a:pt x="112" y="247"/>
                  </a:lnTo>
                  <a:lnTo>
                    <a:pt x="106" y="243"/>
                  </a:lnTo>
                  <a:lnTo>
                    <a:pt x="101" y="241"/>
                  </a:lnTo>
                  <a:lnTo>
                    <a:pt x="90" y="241"/>
                  </a:lnTo>
                  <a:lnTo>
                    <a:pt x="82" y="241"/>
                  </a:lnTo>
                  <a:lnTo>
                    <a:pt x="75" y="243"/>
                  </a:lnTo>
                  <a:lnTo>
                    <a:pt x="63" y="243"/>
                  </a:lnTo>
                  <a:lnTo>
                    <a:pt x="58" y="243"/>
                  </a:lnTo>
                  <a:lnTo>
                    <a:pt x="47" y="247"/>
                  </a:lnTo>
                  <a:lnTo>
                    <a:pt x="42" y="247"/>
                  </a:lnTo>
                  <a:lnTo>
                    <a:pt x="36" y="249"/>
                  </a:lnTo>
                  <a:lnTo>
                    <a:pt x="31" y="253"/>
                  </a:lnTo>
                  <a:lnTo>
                    <a:pt x="31" y="258"/>
                  </a:lnTo>
                  <a:lnTo>
                    <a:pt x="31" y="263"/>
                  </a:lnTo>
                  <a:lnTo>
                    <a:pt x="31" y="267"/>
                  </a:lnTo>
                  <a:lnTo>
                    <a:pt x="31" y="271"/>
                  </a:lnTo>
                  <a:lnTo>
                    <a:pt x="36" y="272"/>
                  </a:lnTo>
                  <a:lnTo>
                    <a:pt x="42" y="274"/>
                  </a:lnTo>
                  <a:lnTo>
                    <a:pt x="53" y="274"/>
                  </a:lnTo>
                  <a:lnTo>
                    <a:pt x="58" y="274"/>
                  </a:lnTo>
                  <a:lnTo>
                    <a:pt x="63" y="274"/>
                  </a:lnTo>
                  <a:lnTo>
                    <a:pt x="68" y="272"/>
                  </a:lnTo>
                  <a:lnTo>
                    <a:pt x="75" y="271"/>
                  </a:lnTo>
                  <a:lnTo>
                    <a:pt x="85" y="267"/>
                  </a:lnTo>
                  <a:lnTo>
                    <a:pt x="90" y="263"/>
                  </a:lnTo>
                  <a:lnTo>
                    <a:pt x="93" y="258"/>
                  </a:lnTo>
                  <a:lnTo>
                    <a:pt x="101" y="255"/>
                  </a:lnTo>
                  <a:lnTo>
                    <a:pt x="109" y="253"/>
                  </a:lnTo>
                  <a:lnTo>
                    <a:pt x="115" y="249"/>
                  </a:lnTo>
                  <a:lnTo>
                    <a:pt x="115" y="243"/>
                  </a:lnTo>
                  <a:lnTo>
                    <a:pt x="115" y="239"/>
                  </a:lnTo>
                  <a:lnTo>
                    <a:pt x="115" y="233"/>
                  </a:lnTo>
                  <a:lnTo>
                    <a:pt x="115" y="227"/>
                  </a:lnTo>
                  <a:lnTo>
                    <a:pt x="115" y="223"/>
                  </a:lnTo>
                  <a:lnTo>
                    <a:pt x="115" y="219"/>
                  </a:lnTo>
                  <a:lnTo>
                    <a:pt x="115" y="215"/>
                  </a:lnTo>
                  <a:lnTo>
                    <a:pt x="109" y="211"/>
                  </a:lnTo>
                  <a:lnTo>
                    <a:pt x="104" y="207"/>
                  </a:lnTo>
                  <a:lnTo>
                    <a:pt x="101" y="203"/>
                  </a:lnTo>
                  <a:lnTo>
                    <a:pt x="95" y="201"/>
                  </a:lnTo>
                  <a:lnTo>
                    <a:pt x="90" y="199"/>
                  </a:lnTo>
                  <a:lnTo>
                    <a:pt x="82" y="199"/>
                  </a:lnTo>
                  <a:lnTo>
                    <a:pt x="77" y="199"/>
                  </a:lnTo>
                  <a:lnTo>
                    <a:pt x="72" y="199"/>
                  </a:lnTo>
                  <a:lnTo>
                    <a:pt x="61" y="197"/>
                  </a:lnTo>
                  <a:lnTo>
                    <a:pt x="53" y="197"/>
                  </a:lnTo>
                  <a:lnTo>
                    <a:pt x="44" y="197"/>
                  </a:lnTo>
                  <a:lnTo>
                    <a:pt x="36" y="199"/>
                  </a:lnTo>
                  <a:lnTo>
                    <a:pt x="26" y="199"/>
                  </a:lnTo>
                  <a:lnTo>
                    <a:pt x="17" y="201"/>
                  </a:lnTo>
                  <a:lnTo>
                    <a:pt x="12" y="203"/>
                  </a:lnTo>
                  <a:lnTo>
                    <a:pt x="9" y="209"/>
                  </a:lnTo>
                  <a:lnTo>
                    <a:pt x="9" y="213"/>
                  </a:lnTo>
                  <a:lnTo>
                    <a:pt x="7" y="217"/>
                  </a:lnTo>
                  <a:lnTo>
                    <a:pt x="9" y="221"/>
                  </a:lnTo>
                  <a:lnTo>
                    <a:pt x="14" y="223"/>
                  </a:lnTo>
                  <a:lnTo>
                    <a:pt x="24" y="225"/>
                  </a:lnTo>
                  <a:lnTo>
                    <a:pt x="31" y="225"/>
                  </a:lnTo>
                  <a:lnTo>
                    <a:pt x="39" y="225"/>
                  </a:lnTo>
                  <a:lnTo>
                    <a:pt x="44" y="225"/>
                  </a:lnTo>
                  <a:lnTo>
                    <a:pt x="53" y="225"/>
                  </a:lnTo>
                  <a:lnTo>
                    <a:pt x="58" y="225"/>
                  </a:lnTo>
                  <a:lnTo>
                    <a:pt x="65" y="225"/>
                  </a:lnTo>
                  <a:lnTo>
                    <a:pt x="72" y="223"/>
                  </a:lnTo>
                  <a:lnTo>
                    <a:pt x="80" y="221"/>
                  </a:lnTo>
                  <a:lnTo>
                    <a:pt x="82" y="217"/>
                  </a:lnTo>
                  <a:lnTo>
                    <a:pt x="87" y="215"/>
                  </a:lnTo>
                  <a:lnTo>
                    <a:pt x="93" y="209"/>
                  </a:lnTo>
                  <a:lnTo>
                    <a:pt x="99" y="205"/>
                  </a:lnTo>
                  <a:lnTo>
                    <a:pt x="99" y="199"/>
                  </a:lnTo>
                  <a:lnTo>
                    <a:pt x="99" y="195"/>
                  </a:lnTo>
                  <a:lnTo>
                    <a:pt x="99" y="191"/>
                  </a:lnTo>
                  <a:lnTo>
                    <a:pt x="99" y="188"/>
                  </a:lnTo>
                  <a:lnTo>
                    <a:pt x="95" y="183"/>
                  </a:lnTo>
                  <a:lnTo>
                    <a:pt x="95" y="177"/>
                  </a:lnTo>
                  <a:lnTo>
                    <a:pt x="90" y="174"/>
                  </a:lnTo>
                  <a:lnTo>
                    <a:pt x="86" y="162"/>
                  </a:lnTo>
                  <a:lnTo>
                    <a:pt x="77" y="152"/>
                  </a:lnTo>
                  <a:lnTo>
                    <a:pt x="70" y="139"/>
                  </a:lnTo>
                  <a:lnTo>
                    <a:pt x="62" y="129"/>
                  </a:lnTo>
                  <a:lnTo>
                    <a:pt x="39" y="110"/>
                  </a:lnTo>
                  <a:lnTo>
                    <a:pt x="27" y="93"/>
                  </a:lnTo>
                  <a:lnTo>
                    <a:pt x="18" y="75"/>
                  </a:lnTo>
                  <a:lnTo>
                    <a:pt x="2" y="60"/>
                  </a:lnTo>
                  <a:lnTo>
                    <a:pt x="0" y="45"/>
                  </a:lnTo>
                  <a:lnTo>
                    <a:pt x="9" y="17"/>
                  </a:lnTo>
                  <a:lnTo>
                    <a:pt x="24" y="2"/>
                  </a:lnTo>
                  <a:lnTo>
                    <a:pt x="55" y="0"/>
                  </a:lnTo>
                  <a:lnTo>
                    <a:pt x="90" y="0"/>
                  </a:lnTo>
                  <a:lnTo>
                    <a:pt x="120" y="6"/>
                  </a:lnTo>
                </a:path>
              </a:pathLst>
            </a:custGeom>
            <a:noFill/>
            <a:ln w="28575" cmpd="sng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83" name="Freeform 154"/>
            <p:cNvSpPr>
              <a:spLocks/>
            </p:cNvSpPr>
            <p:nvPr/>
          </p:nvSpPr>
          <p:spPr bwMode="auto">
            <a:xfrm>
              <a:off x="1110" y="1109"/>
              <a:ext cx="160" cy="684"/>
            </a:xfrm>
            <a:custGeom>
              <a:avLst/>
              <a:gdLst>
                <a:gd name="T0" fmla="*/ 49 w 192"/>
                <a:gd name="T1" fmla="*/ 892 h 568"/>
                <a:gd name="T2" fmla="*/ 78 w 192"/>
                <a:gd name="T3" fmla="*/ 830 h 568"/>
                <a:gd name="T4" fmla="*/ 95 w 192"/>
                <a:gd name="T5" fmla="*/ 809 h 568"/>
                <a:gd name="T6" fmla="*/ 99 w 192"/>
                <a:gd name="T7" fmla="*/ 767 h 568"/>
                <a:gd name="T8" fmla="*/ 87 w 192"/>
                <a:gd name="T9" fmla="*/ 745 h 568"/>
                <a:gd name="T10" fmla="*/ 65 w 192"/>
                <a:gd name="T11" fmla="*/ 738 h 568"/>
                <a:gd name="T12" fmla="*/ 50 w 192"/>
                <a:gd name="T13" fmla="*/ 745 h 568"/>
                <a:gd name="T14" fmla="*/ 47 w 192"/>
                <a:gd name="T15" fmla="*/ 777 h 568"/>
                <a:gd name="T16" fmla="*/ 63 w 192"/>
                <a:gd name="T17" fmla="*/ 773 h 568"/>
                <a:gd name="T18" fmla="*/ 82 w 192"/>
                <a:gd name="T19" fmla="*/ 767 h 568"/>
                <a:gd name="T20" fmla="*/ 99 w 192"/>
                <a:gd name="T21" fmla="*/ 753 h 568"/>
                <a:gd name="T22" fmla="*/ 110 w 192"/>
                <a:gd name="T23" fmla="*/ 718 h 568"/>
                <a:gd name="T24" fmla="*/ 102 w 192"/>
                <a:gd name="T25" fmla="*/ 684 h 568"/>
                <a:gd name="T26" fmla="*/ 84 w 192"/>
                <a:gd name="T27" fmla="*/ 661 h 568"/>
                <a:gd name="T28" fmla="*/ 68 w 192"/>
                <a:gd name="T29" fmla="*/ 660 h 568"/>
                <a:gd name="T30" fmla="*/ 50 w 192"/>
                <a:gd name="T31" fmla="*/ 670 h 568"/>
                <a:gd name="T32" fmla="*/ 45 w 192"/>
                <a:gd name="T33" fmla="*/ 706 h 568"/>
                <a:gd name="T34" fmla="*/ 63 w 192"/>
                <a:gd name="T35" fmla="*/ 709 h 568"/>
                <a:gd name="T36" fmla="*/ 81 w 192"/>
                <a:gd name="T37" fmla="*/ 706 h 568"/>
                <a:gd name="T38" fmla="*/ 99 w 192"/>
                <a:gd name="T39" fmla="*/ 684 h 568"/>
                <a:gd name="T40" fmla="*/ 108 w 192"/>
                <a:gd name="T41" fmla="*/ 647 h 568"/>
                <a:gd name="T42" fmla="*/ 99 w 192"/>
                <a:gd name="T43" fmla="*/ 608 h 568"/>
                <a:gd name="T44" fmla="*/ 82 w 192"/>
                <a:gd name="T45" fmla="*/ 583 h 568"/>
                <a:gd name="T46" fmla="*/ 57 w 192"/>
                <a:gd name="T47" fmla="*/ 588 h 568"/>
                <a:gd name="T48" fmla="*/ 40 w 192"/>
                <a:gd name="T49" fmla="*/ 618 h 568"/>
                <a:gd name="T50" fmla="*/ 57 w 192"/>
                <a:gd name="T51" fmla="*/ 635 h 568"/>
                <a:gd name="T52" fmla="*/ 78 w 192"/>
                <a:gd name="T53" fmla="*/ 635 h 568"/>
                <a:gd name="T54" fmla="*/ 93 w 192"/>
                <a:gd name="T55" fmla="*/ 608 h 568"/>
                <a:gd name="T56" fmla="*/ 99 w 192"/>
                <a:gd name="T57" fmla="*/ 573 h 568"/>
                <a:gd name="T58" fmla="*/ 99 w 192"/>
                <a:gd name="T59" fmla="*/ 531 h 568"/>
                <a:gd name="T60" fmla="*/ 82 w 192"/>
                <a:gd name="T61" fmla="*/ 512 h 568"/>
                <a:gd name="T62" fmla="*/ 58 w 192"/>
                <a:gd name="T63" fmla="*/ 512 h 568"/>
                <a:gd name="T64" fmla="*/ 43 w 192"/>
                <a:gd name="T65" fmla="*/ 524 h 568"/>
                <a:gd name="T66" fmla="*/ 48 w 192"/>
                <a:gd name="T67" fmla="*/ 559 h 568"/>
                <a:gd name="T68" fmla="*/ 68 w 192"/>
                <a:gd name="T69" fmla="*/ 559 h 568"/>
                <a:gd name="T70" fmla="*/ 90 w 192"/>
                <a:gd name="T71" fmla="*/ 553 h 568"/>
                <a:gd name="T72" fmla="*/ 106 w 192"/>
                <a:gd name="T73" fmla="*/ 524 h 568"/>
                <a:gd name="T74" fmla="*/ 111 w 192"/>
                <a:gd name="T75" fmla="*/ 488 h 568"/>
                <a:gd name="T76" fmla="*/ 104 w 192"/>
                <a:gd name="T77" fmla="*/ 442 h 568"/>
                <a:gd name="T78" fmla="*/ 84 w 192"/>
                <a:gd name="T79" fmla="*/ 418 h 568"/>
                <a:gd name="T80" fmla="*/ 58 w 192"/>
                <a:gd name="T81" fmla="*/ 427 h 568"/>
                <a:gd name="T82" fmla="*/ 50 w 192"/>
                <a:gd name="T83" fmla="*/ 455 h 568"/>
                <a:gd name="T84" fmla="*/ 63 w 192"/>
                <a:gd name="T85" fmla="*/ 477 h 568"/>
                <a:gd name="T86" fmla="*/ 81 w 192"/>
                <a:gd name="T87" fmla="*/ 462 h 568"/>
                <a:gd name="T88" fmla="*/ 98 w 192"/>
                <a:gd name="T89" fmla="*/ 431 h 568"/>
                <a:gd name="T90" fmla="*/ 98 w 192"/>
                <a:gd name="T91" fmla="*/ 385 h 568"/>
                <a:gd name="T92" fmla="*/ 90 w 192"/>
                <a:gd name="T93" fmla="*/ 350 h 568"/>
                <a:gd name="T94" fmla="*/ 73 w 192"/>
                <a:gd name="T95" fmla="*/ 346 h 568"/>
                <a:gd name="T96" fmla="*/ 47 w 192"/>
                <a:gd name="T97" fmla="*/ 346 h 568"/>
                <a:gd name="T98" fmla="*/ 36 w 192"/>
                <a:gd name="T99" fmla="*/ 376 h 568"/>
                <a:gd name="T100" fmla="*/ 54 w 192"/>
                <a:gd name="T101" fmla="*/ 390 h 568"/>
                <a:gd name="T102" fmla="*/ 73 w 192"/>
                <a:gd name="T103" fmla="*/ 385 h 568"/>
                <a:gd name="T104" fmla="*/ 89 w 192"/>
                <a:gd name="T105" fmla="*/ 354 h 568"/>
                <a:gd name="T106" fmla="*/ 87 w 192"/>
                <a:gd name="T107" fmla="*/ 318 h 568"/>
                <a:gd name="T108" fmla="*/ 73 w 192"/>
                <a:gd name="T109" fmla="*/ 293 h 568"/>
                <a:gd name="T110" fmla="*/ 57 w 192"/>
                <a:gd name="T111" fmla="*/ 264 h 568"/>
                <a:gd name="T112" fmla="*/ 23 w 192"/>
                <a:gd name="T113" fmla="*/ 41 h 56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92"/>
                <a:gd name="T172" fmla="*/ 0 h 568"/>
                <a:gd name="T173" fmla="*/ 192 w 192"/>
                <a:gd name="T174" fmla="*/ 568 h 56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92" h="568">
                  <a:moveTo>
                    <a:pt x="75" y="568"/>
                  </a:moveTo>
                  <a:lnTo>
                    <a:pt x="78" y="555"/>
                  </a:lnTo>
                  <a:lnTo>
                    <a:pt x="78" y="536"/>
                  </a:lnTo>
                  <a:lnTo>
                    <a:pt x="80" y="522"/>
                  </a:lnTo>
                  <a:lnTo>
                    <a:pt x="85" y="511"/>
                  </a:lnTo>
                  <a:lnTo>
                    <a:pt x="94" y="501"/>
                  </a:lnTo>
                  <a:lnTo>
                    <a:pt x="105" y="486"/>
                  </a:lnTo>
                  <a:lnTo>
                    <a:pt x="121" y="478"/>
                  </a:lnTo>
                  <a:lnTo>
                    <a:pt x="126" y="475"/>
                  </a:lnTo>
                  <a:lnTo>
                    <a:pt x="135" y="475"/>
                  </a:lnTo>
                  <a:lnTo>
                    <a:pt x="140" y="473"/>
                  </a:lnTo>
                  <a:lnTo>
                    <a:pt x="145" y="471"/>
                  </a:lnTo>
                  <a:lnTo>
                    <a:pt x="150" y="471"/>
                  </a:lnTo>
                  <a:lnTo>
                    <a:pt x="161" y="467"/>
                  </a:lnTo>
                  <a:lnTo>
                    <a:pt x="164" y="463"/>
                  </a:lnTo>
                  <a:lnTo>
                    <a:pt x="172" y="459"/>
                  </a:lnTo>
                  <a:lnTo>
                    <a:pt x="172" y="453"/>
                  </a:lnTo>
                  <a:lnTo>
                    <a:pt x="172" y="447"/>
                  </a:lnTo>
                  <a:lnTo>
                    <a:pt x="174" y="443"/>
                  </a:lnTo>
                  <a:lnTo>
                    <a:pt x="172" y="439"/>
                  </a:lnTo>
                  <a:lnTo>
                    <a:pt x="172" y="435"/>
                  </a:lnTo>
                  <a:lnTo>
                    <a:pt x="167" y="434"/>
                  </a:lnTo>
                  <a:lnTo>
                    <a:pt x="161" y="431"/>
                  </a:lnTo>
                  <a:lnTo>
                    <a:pt x="155" y="429"/>
                  </a:lnTo>
                  <a:lnTo>
                    <a:pt x="150" y="427"/>
                  </a:lnTo>
                  <a:lnTo>
                    <a:pt x="142" y="427"/>
                  </a:lnTo>
                  <a:lnTo>
                    <a:pt x="135" y="423"/>
                  </a:lnTo>
                  <a:lnTo>
                    <a:pt x="129" y="423"/>
                  </a:lnTo>
                  <a:lnTo>
                    <a:pt x="118" y="423"/>
                  </a:lnTo>
                  <a:lnTo>
                    <a:pt x="113" y="423"/>
                  </a:lnTo>
                  <a:lnTo>
                    <a:pt x="108" y="423"/>
                  </a:lnTo>
                  <a:lnTo>
                    <a:pt x="101" y="423"/>
                  </a:lnTo>
                  <a:lnTo>
                    <a:pt x="97" y="423"/>
                  </a:lnTo>
                  <a:lnTo>
                    <a:pt x="91" y="425"/>
                  </a:lnTo>
                  <a:lnTo>
                    <a:pt x="86" y="427"/>
                  </a:lnTo>
                  <a:lnTo>
                    <a:pt x="80" y="431"/>
                  </a:lnTo>
                  <a:lnTo>
                    <a:pt x="78" y="435"/>
                  </a:lnTo>
                  <a:lnTo>
                    <a:pt x="75" y="439"/>
                  </a:lnTo>
                  <a:lnTo>
                    <a:pt x="75" y="443"/>
                  </a:lnTo>
                  <a:lnTo>
                    <a:pt x="80" y="445"/>
                  </a:lnTo>
                  <a:lnTo>
                    <a:pt x="86" y="445"/>
                  </a:lnTo>
                  <a:lnTo>
                    <a:pt x="91" y="445"/>
                  </a:lnTo>
                  <a:lnTo>
                    <a:pt x="97" y="445"/>
                  </a:lnTo>
                  <a:lnTo>
                    <a:pt x="101" y="445"/>
                  </a:lnTo>
                  <a:lnTo>
                    <a:pt x="108" y="443"/>
                  </a:lnTo>
                  <a:lnTo>
                    <a:pt x="113" y="443"/>
                  </a:lnTo>
                  <a:lnTo>
                    <a:pt x="118" y="443"/>
                  </a:lnTo>
                  <a:lnTo>
                    <a:pt x="129" y="443"/>
                  </a:lnTo>
                  <a:lnTo>
                    <a:pt x="135" y="441"/>
                  </a:lnTo>
                  <a:lnTo>
                    <a:pt x="142" y="439"/>
                  </a:lnTo>
                  <a:lnTo>
                    <a:pt x="148" y="439"/>
                  </a:lnTo>
                  <a:lnTo>
                    <a:pt x="150" y="435"/>
                  </a:lnTo>
                  <a:lnTo>
                    <a:pt x="161" y="435"/>
                  </a:lnTo>
                  <a:lnTo>
                    <a:pt x="167" y="434"/>
                  </a:lnTo>
                  <a:lnTo>
                    <a:pt x="172" y="431"/>
                  </a:lnTo>
                  <a:lnTo>
                    <a:pt x="174" y="427"/>
                  </a:lnTo>
                  <a:lnTo>
                    <a:pt x="182" y="427"/>
                  </a:lnTo>
                  <a:lnTo>
                    <a:pt x="182" y="421"/>
                  </a:lnTo>
                  <a:lnTo>
                    <a:pt x="186" y="416"/>
                  </a:lnTo>
                  <a:lnTo>
                    <a:pt x="189" y="411"/>
                  </a:lnTo>
                  <a:lnTo>
                    <a:pt x="189" y="407"/>
                  </a:lnTo>
                  <a:lnTo>
                    <a:pt x="189" y="404"/>
                  </a:lnTo>
                  <a:lnTo>
                    <a:pt x="186" y="400"/>
                  </a:lnTo>
                  <a:lnTo>
                    <a:pt x="182" y="395"/>
                  </a:lnTo>
                  <a:lnTo>
                    <a:pt x="177" y="392"/>
                  </a:lnTo>
                  <a:lnTo>
                    <a:pt x="172" y="388"/>
                  </a:lnTo>
                  <a:lnTo>
                    <a:pt x="167" y="388"/>
                  </a:lnTo>
                  <a:lnTo>
                    <a:pt x="161" y="384"/>
                  </a:lnTo>
                  <a:lnTo>
                    <a:pt x="153" y="379"/>
                  </a:lnTo>
                  <a:lnTo>
                    <a:pt x="145" y="379"/>
                  </a:lnTo>
                  <a:lnTo>
                    <a:pt x="140" y="379"/>
                  </a:lnTo>
                  <a:lnTo>
                    <a:pt x="135" y="378"/>
                  </a:lnTo>
                  <a:lnTo>
                    <a:pt x="129" y="378"/>
                  </a:lnTo>
                  <a:lnTo>
                    <a:pt x="123" y="378"/>
                  </a:lnTo>
                  <a:lnTo>
                    <a:pt x="118" y="378"/>
                  </a:lnTo>
                  <a:lnTo>
                    <a:pt x="113" y="379"/>
                  </a:lnTo>
                  <a:lnTo>
                    <a:pt x="108" y="379"/>
                  </a:lnTo>
                  <a:lnTo>
                    <a:pt x="97" y="379"/>
                  </a:lnTo>
                  <a:lnTo>
                    <a:pt x="91" y="382"/>
                  </a:lnTo>
                  <a:lnTo>
                    <a:pt x="86" y="384"/>
                  </a:lnTo>
                  <a:lnTo>
                    <a:pt x="80" y="386"/>
                  </a:lnTo>
                  <a:lnTo>
                    <a:pt x="75" y="390"/>
                  </a:lnTo>
                  <a:lnTo>
                    <a:pt x="75" y="395"/>
                  </a:lnTo>
                  <a:lnTo>
                    <a:pt x="75" y="400"/>
                  </a:lnTo>
                  <a:lnTo>
                    <a:pt x="78" y="404"/>
                  </a:lnTo>
                  <a:lnTo>
                    <a:pt x="86" y="404"/>
                  </a:lnTo>
                  <a:lnTo>
                    <a:pt x="91" y="404"/>
                  </a:lnTo>
                  <a:lnTo>
                    <a:pt x="97" y="404"/>
                  </a:lnTo>
                  <a:lnTo>
                    <a:pt x="101" y="406"/>
                  </a:lnTo>
                  <a:lnTo>
                    <a:pt x="108" y="406"/>
                  </a:lnTo>
                  <a:lnTo>
                    <a:pt x="118" y="406"/>
                  </a:lnTo>
                  <a:lnTo>
                    <a:pt x="123" y="406"/>
                  </a:lnTo>
                  <a:lnTo>
                    <a:pt x="129" y="406"/>
                  </a:lnTo>
                  <a:lnTo>
                    <a:pt x="135" y="404"/>
                  </a:lnTo>
                  <a:lnTo>
                    <a:pt x="140" y="404"/>
                  </a:lnTo>
                  <a:lnTo>
                    <a:pt x="145" y="404"/>
                  </a:lnTo>
                  <a:lnTo>
                    <a:pt x="150" y="402"/>
                  </a:lnTo>
                  <a:lnTo>
                    <a:pt x="155" y="400"/>
                  </a:lnTo>
                  <a:lnTo>
                    <a:pt x="161" y="395"/>
                  </a:lnTo>
                  <a:lnTo>
                    <a:pt x="172" y="392"/>
                  </a:lnTo>
                  <a:lnTo>
                    <a:pt x="174" y="388"/>
                  </a:lnTo>
                  <a:lnTo>
                    <a:pt x="177" y="382"/>
                  </a:lnTo>
                  <a:lnTo>
                    <a:pt x="182" y="379"/>
                  </a:lnTo>
                  <a:lnTo>
                    <a:pt x="182" y="374"/>
                  </a:lnTo>
                  <a:lnTo>
                    <a:pt x="186" y="370"/>
                  </a:lnTo>
                  <a:lnTo>
                    <a:pt x="186" y="364"/>
                  </a:lnTo>
                  <a:lnTo>
                    <a:pt x="186" y="360"/>
                  </a:lnTo>
                  <a:lnTo>
                    <a:pt x="182" y="356"/>
                  </a:lnTo>
                  <a:lnTo>
                    <a:pt x="177" y="350"/>
                  </a:lnTo>
                  <a:lnTo>
                    <a:pt x="172" y="348"/>
                  </a:lnTo>
                  <a:lnTo>
                    <a:pt x="167" y="344"/>
                  </a:lnTo>
                  <a:lnTo>
                    <a:pt x="161" y="340"/>
                  </a:lnTo>
                  <a:lnTo>
                    <a:pt x="155" y="340"/>
                  </a:lnTo>
                  <a:lnTo>
                    <a:pt x="150" y="336"/>
                  </a:lnTo>
                  <a:lnTo>
                    <a:pt x="142" y="334"/>
                  </a:lnTo>
                  <a:lnTo>
                    <a:pt x="131" y="332"/>
                  </a:lnTo>
                  <a:lnTo>
                    <a:pt x="120" y="332"/>
                  </a:lnTo>
                  <a:lnTo>
                    <a:pt x="110" y="332"/>
                  </a:lnTo>
                  <a:lnTo>
                    <a:pt x="104" y="334"/>
                  </a:lnTo>
                  <a:lnTo>
                    <a:pt x="97" y="336"/>
                  </a:lnTo>
                  <a:lnTo>
                    <a:pt x="91" y="338"/>
                  </a:lnTo>
                  <a:lnTo>
                    <a:pt x="83" y="340"/>
                  </a:lnTo>
                  <a:lnTo>
                    <a:pt x="78" y="340"/>
                  </a:lnTo>
                  <a:lnTo>
                    <a:pt x="72" y="348"/>
                  </a:lnTo>
                  <a:lnTo>
                    <a:pt x="69" y="354"/>
                  </a:lnTo>
                  <a:lnTo>
                    <a:pt x="75" y="360"/>
                  </a:lnTo>
                  <a:lnTo>
                    <a:pt x="78" y="364"/>
                  </a:lnTo>
                  <a:lnTo>
                    <a:pt x="83" y="364"/>
                  </a:lnTo>
                  <a:lnTo>
                    <a:pt x="94" y="364"/>
                  </a:lnTo>
                  <a:lnTo>
                    <a:pt x="99" y="364"/>
                  </a:lnTo>
                  <a:lnTo>
                    <a:pt x="108" y="364"/>
                  </a:lnTo>
                  <a:lnTo>
                    <a:pt x="113" y="364"/>
                  </a:lnTo>
                  <a:lnTo>
                    <a:pt x="118" y="364"/>
                  </a:lnTo>
                  <a:lnTo>
                    <a:pt x="129" y="364"/>
                  </a:lnTo>
                  <a:lnTo>
                    <a:pt x="135" y="364"/>
                  </a:lnTo>
                  <a:lnTo>
                    <a:pt x="140" y="362"/>
                  </a:lnTo>
                  <a:lnTo>
                    <a:pt x="150" y="360"/>
                  </a:lnTo>
                  <a:lnTo>
                    <a:pt x="150" y="356"/>
                  </a:lnTo>
                  <a:lnTo>
                    <a:pt x="155" y="354"/>
                  </a:lnTo>
                  <a:lnTo>
                    <a:pt x="161" y="348"/>
                  </a:lnTo>
                  <a:lnTo>
                    <a:pt x="167" y="348"/>
                  </a:lnTo>
                  <a:lnTo>
                    <a:pt x="172" y="340"/>
                  </a:lnTo>
                  <a:lnTo>
                    <a:pt x="172" y="336"/>
                  </a:lnTo>
                  <a:lnTo>
                    <a:pt x="172" y="332"/>
                  </a:lnTo>
                  <a:lnTo>
                    <a:pt x="172" y="328"/>
                  </a:lnTo>
                  <a:lnTo>
                    <a:pt x="172" y="324"/>
                  </a:lnTo>
                  <a:lnTo>
                    <a:pt x="172" y="316"/>
                  </a:lnTo>
                  <a:lnTo>
                    <a:pt x="172" y="312"/>
                  </a:lnTo>
                  <a:lnTo>
                    <a:pt x="172" y="309"/>
                  </a:lnTo>
                  <a:lnTo>
                    <a:pt x="172" y="304"/>
                  </a:lnTo>
                  <a:lnTo>
                    <a:pt x="167" y="300"/>
                  </a:lnTo>
                  <a:lnTo>
                    <a:pt x="161" y="298"/>
                  </a:lnTo>
                  <a:lnTo>
                    <a:pt x="158" y="295"/>
                  </a:lnTo>
                  <a:lnTo>
                    <a:pt x="150" y="293"/>
                  </a:lnTo>
                  <a:lnTo>
                    <a:pt x="142" y="293"/>
                  </a:lnTo>
                  <a:lnTo>
                    <a:pt x="131" y="291"/>
                  </a:lnTo>
                  <a:lnTo>
                    <a:pt x="120" y="293"/>
                  </a:lnTo>
                  <a:lnTo>
                    <a:pt x="116" y="293"/>
                  </a:lnTo>
                  <a:lnTo>
                    <a:pt x="110" y="293"/>
                  </a:lnTo>
                  <a:lnTo>
                    <a:pt x="101" y="293"/>
                  </a:lnTo>
                  <a:lnTo>
                    <a:pt x="97" y="293"/>
                  </a:lnTo>
                  <a:lnTo>
                    <a:pt x="91" y="293"/>
                  </a:lnTo>
                  <a:lnTo>
                    <a:pt x="86" y="295"/>
                  </a:lnTo>
                  <a:lnTo>
                    <a:pt x="75" y="296"/>
                  </a:lnTo>
                  <a:lnTo>
                    <a:pt x="75" y="300"/>
                  </a:lnTo>
                  <a:lnTo>
                    <a:pt x="75" y="304"/>
                  </a:lnTo>
                  <a:lnTo>
                    <a:pt x="75" y="309"/>
                  </a:lnTo>
                  <a:lnTo>
                    <a:pt x="75" y="312"/>
                  </a:lnTo>
                  <a:lnTo>
                    <a:pt x="75" y="316"/>
                  </a:lnTo>
                  <a:lnTo>
                    <a:pt x="83" y="320"/>
                  </a:lnTo>
                  <a:lnTo>
                    <a:pt x="94" y="320"/>
                  </a:lnTo>
                  <a:lnTo>
                    <a:pt x="99" y="320"/>
                  </a:lnTo>
                  <a:lnTo>
                    <a:pt x="108" y="320"/>
                  </a:lnTo>
                  <a:lnTo>
                    <a:pt x="113" y="320"/>
                  </a:lnTo>
                  <a:lnTo>
                    <a:pt x="118" y="320"/>
                  </a:lnTo>
                  <a:lnTo>
                    <a:pt x="126" y="320"/>
                  </a:lnTo>
                  <a:lnTo>
                    <a:pt x="131" y="318"/>
                  </a:lnTo>
                  <a:lnTo>
                    <a:pt x="140" y="318"/>
                  </a:lnTo>
                  <a:lnTo>
                    <a:pt x="150" y="316"/>
                  </a:lnTo>
                  <a:lnTo>
                    <a:pt x="155" y="316"/>
                  </a:lnTo>
                  <a:lnTo>
                    <a:pt x="161" y="314"/>
                  </a:lnTo>
                  <a:lnTo>
                    <a:pt x="167" y="310"/>
                  </a:lnTo>
                  <a:lnTo>
                    <a:pt x="172" y="309"/>
                  </a:lnTo>
                  <a:lnTo>
                    <a:pt x="177" y="304"/>
                  </a:lnTo>
                  <a:lnTo>
                    <a:pt x="182" y="300"/>
                  </a:lnTo>
                  <a:lnTo>
                    <a:pt x="189" y="296"/>
                  </a:lnTo>
                  <a:lnTo>
                    <a:pt x="189" y="293"/>
                  </a:lnTo>
                  <a:lnTo>
                    <a:pt x="192" y="288"/>
                  </a:lnTo>
                  <a:lnTo>
                    <a:pt x="192" y="284"/>
                  </a:lnTo>
                  <a:lnTo>
                    <a:pt x="192" y="279"/>
                  </a:lnTo>
                  <a:lnTo>
                    <a:pt x="192" y="270"/>
                  </a:lnTo>
                  <a:lnTo>
                    <a:pt x="189" y="267"/>
                  </a:lnTo>
                  <a:lnTo>
                    <a:pt x="189" y="263"/>
                  </a:lnTo>
                  <a:lnTo>
                    <a:pt x="182" y="257"/>
                  </a:lnTo>
                  <a:lnTo>
                    <a:pt x="180" y="253"/>
                  </a:lnTo>
                  <a:lnTo>
                    <a:pt x="172" y="249"/>
                  </a:lnTo>
                  <a:lnTo>
                    <a:pt x="167" y="245"/>
                  </a:lnTo>
                  <a:lnTo>
                    <a:pt x="161" y="241"/>
                  </a:lnTo>
                  <a:lnTo>
                    <a:pt x="155" y="239"/>
                  </a:lnTo>
                  <a:lnTo>
                    <a:pt x="145" y="239"/>
                  </a:lnTo>
                  <a:lnTo>
                    <a:pt x="137" y="239"/>
                  </a:lnTo>
                  <a:lnTo>
                    <a:pt x="129" y="241"/>
                  </a:lnTo>
                  <a:lnTo>
                    <a:pt x="118" y="241"/>
                  </a:lnTo>
                  <a:lnTo>
                    <a:pt x="113" y="241"/>
                  </a:lnTo>
                  <a:lnTo>
                    <a:pt x="101" y="245"/>
                  </a:lnTo>
                  <a:lnTo>
                    <a:pt x="97" y="245"/>
                  </a:lnTo>
                  <a:lnTo>
                    <a:pt x="91" y="247"/>
                  </a:lnTo>
                  <a:lnTo>
                    <a:pt x="86" y="251"/>
                  </a:lnTo>
                  <a:lnTo>
                    <a:pt x="86" y="257"/>
                  </a:lnTo>
                  <a:lnTo>
                    <a:pt x="86" y="261"/>
                  </a:lnTo>
                  <a:lnTo>
                    <a:pt x="86" y="265"/>
                  </a:lnTo>
                  <a:lnTo>
                    <a:pt x="86" y="269"/>
                  </a:lnTo>
                  <a:lnTo>
                    <a:pt x="91" y="270"/>
                  </a:lnTo>
                  <a:lnTo>
                    <a:pt x="97" y="273"/>
                  </a:lnTo>
                  <a:lnTo>
                    <a:pt x="108" y="273"/>
                  </a:lnTo>
                  <a:lnTo>
                    <a:pt x="113" y="273"/>
                  </a:lnTo>
                  <a:lnTo>
                    <a:pt x="118" y="273"/>
                  </a:lnTo>
                  <a:lnTo>
                    <a:pt x="123" y="270"/>
                  </a:lnTo>
                  <a:lnTo>
                    <a:pt x="129" y="269"/>
                  </a:lnTo>
                  <a:lnTo>
                    <a:pt x="140" y="265"/>
                  </a:lnTo>
                  <a:lnTo>
                    <a:pt x="145" y="261"/>
                  </a:lnTo>
                  <a:lnTo>
                    <a:pt x="148" y="257"/>
                  </a:lnTo>
                  <a:lnTo>
                    <a:pt x="155" y="253"/>
                  </a:lnTo>
                  <a:lnTo>
                    <a:pt x="164" y="251"/>
                  </a:lnTo>
                  <a:lnTo>
                    <a:pt x="170" y="247"/>
                  </a:lnTo>
                  <a:lnTo>
                    <a:pt x="170" y="241"/>
                  </a:lnTo>
                  <a:lnTo>
                    <a:pt x="170" y="237"/>
                  </a:lnTo>
                  <a:lnTo>
                    <a:pt x="170" y="231"/>
                  </a:lnTo>
                  <a:lnTo>
                    <a:pt x="170" y="225"/>
                  </a:lnTo>
                  <a:lnTo>
                    <a:pt x="170" y="221"/>
                  </a:lnTo>
                  <a:lnTo>
                    <a:pt x="170" y="217"/>
                  </a:lnTo>
                  <a:lnTo>
                    <a:pt x="170" y="214"/>
                  </a:lnTo>
                  <a:lnTo>
                    <a:pt x="164" y="209"/>
                  </a:lnTo>
                  <a:lnTo>
                    <a:pt x="158" y="205"/>
                  </a:lnTo>
                  <a:lnTo>
                    <a:pt x="155" y="201"/>
                  </a:lnTo>
                  <a:lnTo>
                    <a:pt x="150" y="200"/>
                  </a:lnTo>
                  <a:lnTo>
                    <a:pt x="145" y="198"/>
                  </a:lnTo>
                  <a:lnTo>
                    <a:pt x="137" y="198"/>
                  </a:lnTo>
                  <a:lnTo>
                    <a:pt x="131" y="198"/>
                  </a:lnTo>
                  <a:lnTo>
                    <a:pt x="126" y="198"/>
                  </a:lnTo>
                  <a:lnTo>
                    <a:pt x="116" y="195"/>
                  </a:lnTo>
                  <a:lnTo>
                    <a:pt x="108" y="195"/>
                  </a:lnTo>
                  <a:lnTo>
                    <a:pt x="99" y="195"/>
                  </a:lnTo>
                  <a:lnTo>
                    <a:pt x="91" y="198"/>
                  </a:lnTo>
                  <a:lnTo>
                    <a:pt x="80" y="198"/>
                  </a:lnTo>
                  <a:lnTo>
                    <a:pt x="72" y="200"/>
                  </a:lnTo>
                  <a:lnTo>
                    <a:pt x="67" y="201"/>
                  </a:lnTo>
                  <a:lnTo>
                    <a:pt x="64" y="207"/>
                  </a:lnTo>
                  <a:lnTo>
                    <a:pt x="64" y="211"/>
                  </a:lnTo>
                  <a:lnTo>
                    <a:pt x="62" y="215"/>
                  </a:lnTo>
                  <a:lnTo>
                    <a:pt x="64" y="219"/>
                  </a:lnTo>
                  <a:lnTo>
                    <a:pt x="69" y="221"/>
                  </a:lnTo>
                  <a:lnTo>
                    <a:pt x="78" y="223"/>
                  </a:lnTo>
                  <a:lnTo>
                    <a:pt x="86" y="223"/>
                  </a:lnTo>
                  <a:lnTo>
                    <a:pt x="94" y="223"/>
                  </a:lnTo>
                  <a:lnTo>
                    <a:pt x="99" y="223"/>
                  </a:lnTo>
                  <a:lnTo>
                    <a:pt x="108" y="223"/>
                  </a:lnTo>
                  <a:lnTo>
                    <a:pt x="113" y="223"/>
                  </a:lnTo>
                  <a:lnTo>
                    <a:pt x="120" y="223"/>
                  </a:lnTo>
                  <a:lnTo>
                    <a:pt x="126" y="221"/>
                  </a:lnTo>
                  <a:lnTo>
                    <a:pt x="135" y="219"/>
                  </a:lnTo>
                  <a:lnTo>
                    <a:pt x="137" y="215"/>
                  </a:lnTo>
                  <a:lnTo>
                    <a:pt x="142" y="214"/>
                  </a:lnTo>
                  <a:lnTo>
                    <a:pt x="148" y="207"/>
                  </a:lnTo>
                  <a:lnTo>
                    <a:pt x="153" y="203"/>
                  </a:lnTo>
                  <a:lnTo>
                    <a:pt x="153" y="198"/>
                  </a:lnTo>
                  <a:lnTo>
                    <a:pt x="153" y="193"/>
                  </a:lnTo>
                  <a:lnTo>
                    <a:pt x="153" y="189"/>
                  </a:lnTo>
                  <a:lnTo>
                    <a:pt x="153" y="186"/>
                  </a:lnTo>
                  <a:lnTo>
                    <a:pt x="150" y="182"/>
                  </a:lnTo>
                  <a:lnTo>
                    <a:pt x="150" y="175"/>
                  </a:lnTo>
                  <a:lnTo>
                    <a:pt x="145" y="172"/>
                  </a:lnTo>
                  <a:lnTo>
                    <a:pt x="140" y="170"/>
                  </a:lnTo>
                  <a:lnTo>
                    <a:pt x="131" y="168"/>
                  </a:lnTo>
                  <a:lnTo>
                    <a:pt x="126" y="168"/>
                  </a:lnTo>
                  <a:lnTo>
                    <a:pt x="118" y="168"/>
                  </a:lnTo>
                  <a:lnTo>
                    <a:pt x="110" y="170"/>
                  </a:lnTo>
                  <a:lnTo>
                    <a:pt x="99" y="164"/>
                  </a:lnTo>
                  <a:lnTo>
                    <a:pt x="98" y="159"/>
                  </a:lnTo>
                  <a:lnTo>
                    <a:pt x="97" y="151"/>
                  </a:lnTo>
                  <a:lnTo>
                    <a:pt x="95" y="138"/>
                  </a:lnTo>
                  <a:lnTo>
                    <a:pt x="92" y="108"/>
                  </a:lnTo>
                  <a:lnTo>
                    <a:pt x="83" y="82"/>
                  </a:lnTo>
                  <a:lnTo>
                    <a:pt x="69" y="54"/>
                  </a:lnTo>
                  <a:lnTo>
                    <a:pt x="41" y="23"/>
                  </a:lnTo>
                  <a:lnTo>
                    <a:pt x="0" y="0"/>
                  </a:lnTo>
                </a:path>
              </a:pathLst>
            </a:custGeom>
            <a:noFill/>
            <a:ln w="28575" cmpd="sng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84" name="Freeform 155"/>
            <p:cNvSpPr>
              <a:spLocks/>
            </p:cNvSpPr>
            <p:nvPr/>
          </p:nvSpPr>
          <p:spPr bwMode="auto">
            <a:xfrm>
              <a:off x="1304" y="1311"/>
              <a:ext cx="136" cy="459"/>
            </a:xfrm>
            <a:custGeom>
              <a:avLst/>
              <a:gdLst>
                <a:gd name="T0" fmla="*/ 55 w 164"/>
                <a:gd name="T1" fmla="*/ 20 h 381"/>
                <a:gd name="T2" fmla="*/ 35 w 164"/>
                <a:gd name="T3" fmla="*/ 20 h 381"/>
                <a:gd name="T4" fmla="*/ 17 w 164"/>
                <a:gd name="T5" fmla="*/ 42 h 381"/>
                <a:gd name="T6" fmla="*/ 12 w 164"/>
                <a:gd name="T7" fmla="*/ 84 h 381"/>
                <a:gd name="T8" fmla="*/ 25 w 164"/>
                <a:gd name="T9" fmla="*/ 104 h 381"/>
                <a:gd name="T10" fmla="*/ 48 w 164"/>
                <a:gd name="T11" fmla="*/ 112 h 381"/>
                <a:gd name="T12" fmla="*/ 64 w 164"/>
                <a:gd name="T13" fmla="*/ 104 h 381"/>
                <a:gd name="T14" fmla="*/ 67 w 164"/>
                <a:gd name="T15" fmla="*/ 71 h 381"/>
                <a:gd name="T16" fmla="*/ 51 w 164"/>
                <a:gd name="T17" fmla="*/ 76 h 381"/>
                <a:gd name="T18" fmla="*/ 30 w 164"/>
                <a:gd name="T19" fmla="*/ 84 h 381"/>
                <a:gd name="T20" fmla="*/ 12 w 164"/>
                <a:gd name="T21" fmla="*/ 96 h 381"/>
                <a:gd name="T22" fmla="*/ 2 w 164"/>
                <a:gd name="T23" fmla="*/ 130 h 381"/>
                <a:gd name="T24" fmla="*/ 8 w 164"/>
                <a:gd name="T25" fmla="*/ 165 h 381"/>
                <a:gd name="T26" fmla="*/ 28 w 164"/>
                <a:gd name="T27" fmla="*/ 187 h 381"/>
                <a:gd name="T28" fmla="*/ 44 w 164"/>
                <a:gd name="T29" fmla="*/ 190 h 381"/>
                <a:gd name="T30" fmla="*/ 64 w 164"/>
                <a:gd name="T31" fmla="*/ 180 h 381"/>
                <a:gd name="T32" fmla="*/ 69 w 164"/>
                <a:gd name="T33" fmla="*/ 145 h 381"/>
                <a:gd name="T34" fmla="*/ 51 w 164"/>
                <a:gd name="T35" fmla="*/ 142 h 381"/>
                <a:gd name="T36" fmla="*/ 31 w 164"/>
                <a:gd name="T37" fmla="*/ 145 h 381"/>
                <a:gd name="T38" fmla="*/ 12 w 164"/>
                <a:gd name="T39" fmla="*/ 165 h 381"/>
                <a:gd name="T40" fmla="*/ 4 w 164"/>
                <a:gd name="T41" fmla="*/ 205 h 381"/>
                <a:gd name="T42" fmla="*/ 12 w 164"/>
                <a:gd name="T43" fmla="*/ 242 h 381"/>
                <a:gd name="T44" fmla="*/ 30 w 164"/>
                <a:gd name="T45" fmla="*/ 265 h 381"/>
                <a:gd name="T46" fmla="*/ 57 w 164"/>
                <a:gd name="T47" fmla="*/ 263 h 381"/>
                <a:gd name="T48" fmla="*/ 74 w 164"/>
                <a:gd name="T49" fmla="*/ 233 h 381"/>
                <a:gd name="T50" fmla="*/ 56 w 164"/>
                <a:gd name="T51" fmla="*/ 214 h 381"/>
                <a:gd name="T52" fmla="*/ 35 w 164"/>
                <a:gd name="T53" fmla="*/ 214 h 381"/>
                <a:gd name="T54" fmla="*/ 18 w 164"/>
                <a:gd name="T55" fmla="*/ 242 h 381"/>
                <a:gd name="T56" fmla="*/ 12 w 164"/>
                <a:gd name="T57" fmla="*/ 278 h 381"/>
                <a:gd name="T58" fmla="*/ 12 w 164"/>
                <a:gd name="T59" fmla="*/ 318 h 381"/>
                <a:gd name="T60" fmla="*/ 30 w 164"/>
                <a:gd name="T61" fmla="*/ 340 h 381"/>
                <a:gd name="T62" fmla="*/ 55 w 164"/>
                <a:gd name="T63" fmla="*/ 340 h 381"/>
                <a:gd name="T64" fmla="*/ 70 w 164"/>
                <a:gd name="T65" fmla="*/ 325 h 381"/>
                <a:gd name="T66" fmla="*/ 66 w 164"/>
                <a:gd name="T67" fmla="*/ 290 h 381"/>
                <a:gd name="T68" fmla="*/ 44 w 164"/>
                <a:gd name="T69" fmla="*/ 290 h 381"/>
                <a:gd name="T70" fmla="*/ 22 w 164"/>
                <a:gd name="T71" fmla="*/ 298 h 381"/>
                <a:gd name="T72" fmla="*/ 6 w 164"/>
                <a:gd name="T73" fmla="*/ 325 h 381"/>
                <a:gd name="T74" fmla="*/ 0 w 164"/>
                <a:gd name="T75" fmla="*/ 364 h 381"/>
                <a:gd name="T76" fmla="*/ 7 w 164"/>
                <a:gd name="T77" fmla="*/ 410 h 381"/>
                <a:gd name="T78" fmla="*/ 28 w 164"/>
                <a:gd name="T79" fmla="*/ 434 h 381"/>
                <a:gd name="T80" fmla="*/ 55 w 164"/>
                <a:gd name="T81" fmla="*/ 424 h 381"/>
                <a:gd name="T82" fmla="*/ 64 w 164"/>
                <a:gd name="T83" fmla="*/ 395 h 381"/>
                <a:gd name="T84" fmla="*/ 51 w 164"/>
                <a:gd name="T85" fmla="*/ 375 h 381"/>
                <a:gd name="T86" fmla="*/ 31 w 164"/>
                <a:gd name="T87" fmla="*/ 388 h 381"/>
                <a:gd name="T88" fmla="*/ 13 w 164"/>
                <a:gd name="T89" fmla="*/ 419 h 381"/>
                <a:gd name="T90" fmla="*/ 13 w 164"/>
                <a:gd name="T91" fmla="*/ 465 h 381"/>
                <a:gd name="T92" fmla="*/ 22 w 164"/>
                <a:gd name="T93" fmla="*/ 501 h 381"/>
                <a:gd name="T94" fmla="*/ 39 w 164"/>
                <a:gd name="T95" fmla="*/ 505 h 381"/>
                <a:gd name="T96" fmla="*/ 67 w 164"/>
                <a:gd name="T97" fmla="*/ 505 h 381"/>
                <a:gd name="T98" fmla="*/ 79 w 164"/>
                <a:gd name="T99" fmla="*/ 476 h 381"/>
                <a:gd name="T100" fmla="*/ 58 w 164"/>
                <a:gd name="T101" fmla="*/ 460 h 381"/>
                <a:gd name="T102" fmla="*/ 39 w 164"/>
                <a:gd name="T103" fmla="*/ 465 h 381"/>
                <a:gd name="T104" fmla="*/ 23 w 164"/>
                <a:gd name="T105" fmla="*/ 496 h 381"/>
                <a:gd name="T106" fmla="*/ 25 w 164"/>
                <a:gd name="T107" fmla="*/ 532 h 381"/>
                <a:gd name="T108" fmla="*/ 39 w 164"/>
                <a:gd name="T109" fmla="*/ 558 h 381"/>
                <a:gd name="T110" fmla="*/ 48 w 164"/>
                <a:gd name="T111" fmla="*/ 579 h 381"/>
                <a:gd name="T112" fmla="*/ 16 w 164"/>
                <a:gd name="T113" fmla="*/ 659 h 38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64"/>
                <a:gd name="T172" fmla="*/ 0 h 381"/>
                <a:gd name="T173" fmla="*/ 164 w 164"/>
                <a:gd name="T174" fmla="*/ 381 h 38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64" h="381">
                  <a:moveTo>
                    <a:pt x="164" y="0"/>
                  </a:moveTo>
                  <a:lnTo>
                    <a:pt x="126" y="12"/>
                  </a:lnTo>
                  <a:lnTo>
                    <a:pt x="109" y="16"/>
                  </a:lnTo>
                  <a:lnTo>
                    <a:pt x="103" y="14"/>
                  </a:lnTo>
                  <a:lnTo>
                    <a:pt x="95" y="12"/>
                  </a:lnTo>
                  <a:lnTo>
                    <a:pt x="89" y="12"/>
                  </a:lnTo>
                  <a:lnTo>
                    <a:pt x="84" y="12"/>
                  </a:lnTo>
                  <a:lnTo>
                    <a:pt x="77" y="12"/>
                  </a:lnTo>
                  <a:lnTo>
                    <a:pt x="69" y="12"/>
                  </a:lnTo>
                  <a:lnTo>
                    <a:pt x="61" y="12"/>
                  </a:lnTo>
                  <a:lnTo>
                    <a:pt x="54" y="14"/>
                  </a:lnTo>
                  <a:lnTo>
                    <a:pt x="49" y="16"/>
                  </a:lnTo>
                  <a:lnTo>
                    <a:pt x="44" y="16"/>
                  </a:lnTo>
                  <a:lnTo>
                    <a:pt x="33" y="20"/>
                  </a:lnTo>
                  <a:lnTo>
                    <a:pt x="30" y="24"/>
                  </a:lnTo>
                  <a:lnTo>
                    <a:pt x="21" y="27"/>
                  </a:lnTo>
                  <a:lnTo>
                    <a:pt x="21" y="34"/>
                  </a:lnTo>
                  <a:lnTo>
                    <a:pt x="21" y="39"/>
                  </a:lnTo>
                  <a:lnTo>
                    <a:pt x="18" y="43"/>
                  </a:lnTo>
                  <a:lnTo>
                    <a:pt x="21" y="48"/>
                  </a:lnTo>
                  <a:lnTo>
                    <a:pt x="21" y="52"/>
                  </a:lnTo>
                  <a:lnTo>
                    <a:pt x="26" y="53"/>
                  </a:lnTo>
                  <a:lnTo>
                    <a:pt x="33" y="55"/>
                  </a:lnTo>
                  <a:lnTo>
                    <a:pt x="38" y="57"/>
                  </a:lnTo>
                  <a:lnTo>
                    <a:pt x="44" y="59"/>
                  </a:lnTo>
                  <a:lnTo>
                    <a:pt x="52" y="59"/>
                  </a:lnTo>
                  <a:lnTo>
                    <a:pt x="61" y="64"/>
                  </a:lnTo>
                  <a:lnTo>
                    <a:pt x="66" y="64"/>
                  </a:lnTo>
                  <a:lnTo>
                    <a:pt x="77" y="64"/>
                  </a:lnTo>
                  <a:lnTo>
                    <a:pt x="84" y="64"/>
                  </a:lnTo>
                  <a:lnTo>
                    <a:pt x="89" y="64"/>
                  </a:lnTo>
                  <a:lnTo>
                    <a:pt x="95" y="64"/>
                  </a:lnTo>
                  <a:lnTo>
                    <a:pt x="100" y="64"/>
                  </a:lnTo>
                  <a:lnTo>
                    <a:pt x="106" y="62"/>
                  </a:lnTo>
                  <a:lnTo>
                    <a:pt x="112" y="59"/>
                  </a:lnTo>
                  <a:lnTo>
                    <a:pt x="118" y="55"/>
                  </a:lnTo>
                  <a:lnTo>
                    <a:pt x="120" y="52"/>
                  </a:lnTo>
                  <a:lnTo>
                    <a:pt x="123" y="48"/>
                  </a:lnTo>
                  <a:lnTo>
                    <a:pt x="123" y="43"/>
                  </a:lnTo>
                  <a:lnTo>
                    <a:pt x="118" y="41"/>
                  </a:lnTo>
                  <a:lnTo>
                    <a:pt x="112" y="41"/>
                  </a:lnTo>
                  <a:lnTo>
                    <a:pt x="106" y="41"/>
                  </a:lnTo>
                  <a:lnTo>
                    <a:pt x="100" y="41"/>
                  </a:lnTo>
                  <a:lnTo>
                    <a:pt x="95" y="41"/>
                  </a:lnTo>
                  <a:lnTo>
                    <a:pt x="89" y="43"/>
                  </a:lnTo>
                  <a:lnTo>
                    <a:pt x="84" y="43"/>
                  </a:lnTo>
                  <a:lnTo>
                    <a:pt x="77" y="43"/>
                  </a:lnTo>
                  <a:lnTo>
                    <a:pt x="66" y="43"/>
                  </a:lnTo>
                  <a:lnTo>
                    <a:pt x="61" y="46"/>
                  </a:lnTo>
                  <a:lnTo>
                    <a:pt x="52" y="48"/>
                  </a:lnTo>
                  <a:lnTo>
                    <a:pt x="46" y="48"/>
                  </a:lnTo>
                  <a:lnTo>
                    <a:pt x="44" y="52"/>
                  </a:lnTo>
                  <a:lnTo>
                    <a:pt x="33" y="52"/>
                  </a:lnTo>
                  <a:lnTo>
                    <a:pt x="26" y="53"/>
                  </a:lnTo>
                  <a:lnTo>
                    <a:pt x="21" y="55"/>
                  </a:lnTo>
                  <a:lnTo>
                    <a:pt x="18" y="59"/>
                  </a:lnTo>
                  <a:lnTo>
                    <a:pt x="10" y="59"/>
                  </a:lnTo>
                  <a:lnTo>
                    <a:pt x="10" y="66"/>
                  </a:lnTo>
                  <a:lnTo>
                    <a:pt x="7" y="71"/>
                  </a:lnTo>
                  <a:lnTo>
                    <a:pt x="4" y="75"/>
                  </a:lnTo>
                  <a:lnTo>
                    <a:pt x="4" y="80"/>
                  </a:lnTo>
                  <a:lnTo>
                    <a:pt x="4" y="83"/>
                  </a:lnTo>
                  <a:lnTo>
                    <a:pt x="7" y="87"/>
                  </a:lnTo>
                  <a:lnTo>
                    <a:pt x="10" y="91"/>
                  </a:lnTo>
                  <a:lnTo>
                    <a:pt x="15" y="95"/>
                  </a:lnTo>
                  <a:lnTo>
                    <a:pt x="21" y="99"/>
                  </a:lnTo>
                  <a:lnTo>
                    <a:pt x="26" y="99"/>
                  </a:lnTo>
                  <a:lnTo>
                    <a:pt x="33" y="103"/>
                  </a:lnTo>
                  <a:lnTo>
                    <a:pt x="41" y="107"/>
                  </a:lnTo>
                  <a:lnTo>
                    <a:pt x="49" y="107"/>
                  </a:lnTo>
                  <a:lnTo>
                    <a:pt x="54" y="107"/>
                  </a:lnTo>
                  <a:lnTo>
                    <a:pt x="61" y="109"/>
                  </a:lnTo>
                  <a:lnTo>
                    <a:pt x="66" y="109"/>
                  </a:lnTo>
                  <a:lnTo>
                    <a:pt x="72" y="109"/>
                  </a:lnTo>
                  <a:lnTo>
                    <a:pt x="77" y="109"/>
                  </a:lnTo>
                  <a:lnTo>
                    <a:pt x="84" y="107"/>
                  </a:lnTo>
                  <a:lnTo>
                    <a:pt x="89" y="107"/>
                  </a:lnTo>
                  <a:lnTo>
                    <a:pt x="100" y="107"/>
                  </a:lnTo>
                  <a:lnTo>
                    <a:pt x="106" y="105"/>
                  </a:lnTo>
                  <a:lnTo>
                    <a:pt x="112" y="103"/>
                  </a:lnTo>
                  <a:lnTo>
                    <a:pt x="118" y="101"/>
                  </a:lnTo>
                  <a:lnTo>
                    <a:pt x="123" y="97"/>
                  </a:lnTo>
                  <a:lnTo>
                    <a:pt x="123" y="91"/>
                  </a:lnTo>
                  <a:lnTo>
                    <a:pt x="123" y="87"/>
                  </a:lnTo>
                  <a:lnTo>
                    <a:pt x="120" y="83"/>
                  </a:lnTo>
                  <a:lnTo>
                    <a:pt x="112" y="83"/>
                  </a:lnTo>
                  <a:lnTo>
                    <a:pt x="106" y="83"/>
                  </a:lnTo>
                  <a:lnTo>
                    <a:pt x="100" y="83"/>
                  </a:lnTo>
                  <a:lnTo>
                    <a:pt x="95" y="81"/>
                  </a:lnTo>
                  <a:lnTo>
                    <a:pt x="89" y="81"/>
                  </a:lnTo>
                  <a:lnTo>
                    <a:pt x="77" y="81"/>
                  </a:lnTo>
                  <a:lnTo>
                    <a:pt x="72" y="81"/>
                  </a:lnTo>
                  <a:lnTo>
                    <a:pt x="66" y="81"/>
                  </a:lnTo>
                  <a:lnTo>
                    <a:pt x="61" y="83"/>
                  </a:lnTo>
                  <a:lnTo>
                    <a:pt x="54" y="83"/>
                  </a:lnTo>
                  <a:lnTo>
                    <a:pt x="49" y="83"/>
                  </a:lnTo>
                  <a:lnTo>
                    <a:pt x="44" y="85"/>
                  </a:lnTo>
                  <a:lnTo>
                    <a:pt x="38" y="87"/>
                  </a:lnTo>
                  <a:lnTo>
                    <a:pt x="33" y="91"/>
                  </a:lnTo>
                  <a:lnTo>
                    <a:pt x="21" y="95"/>
                  </a:lnTo>
                  <a:lnTo>
                    <a:pt x="18" y="99"/>
                  </a:lnTo>
                  <a:lnTo>
                    <a:pt x="15" y="105"/>
                  </a:lnTo>
                  <a:lnTo>
                    <a:pt x="10" y="107"/>
                  </a:lnTo>
                  <a:lnTo>
                    <a:pt x="10" y="113"/>
                  </a:lnTo>
                  <a:lnTo>
                    <a:pt x="7" y="117"/>
                  </a:lnTo>
                  <a:lnTo>
                    <a:pt x="7" y="123"/>
                  </a:lnTo>
                  <a:lnTo>
                    <a:pt x="7" y="127"/>
                  </a:lnTo>
                  <a:lnTo>
                    <a:pt x="10" y="131"/>
                  </a:lnTo>
                  <a:lnTo>
                    <a:pt x="15" y="136"/>
                  </a:lnTo>
                  <a:lnTo>
                    <a:pt x="21" y="139"/>
                  </a:lnTo>
                  <a:lnTo>
                    <a:pt x="26" y="143"/>
                  </a:lnTo>
                  <a:lnTo>
                    <a:pt x="33" y="147"/>
                  </a:lnTo>
                  <a:lnTo>
                    <a:pt x="38" y="147"/>
                  </a:lnTo>
                  <a:lnTo>
                    <a:pt x="44" y="150"/>
                  </a:lnTo>
                  <a:lnTo>
                    <a:pt x="52" y="152"/>
                  </a:lnTo>
                  <a:lnTo>
                    <a:pt x="64" y="155"/>
                  </a:lnTo>
                  <a:lnTo>
                    <a:pt x="75" y="155"/>
                  </a:lnTo>
                  <a:lnTo>
                    <a:pt x="87" y="155"/>
                  </a:lnTo>
                  <a:lnTo>
                    <a:pt x="92" y="152"/>
                  </a:lnTo>
                  <a:lnTo>
                    <a:pt x="100" y="150"/>
                  </a:lnTo>
                  <a:lnTo>
                    <a:pt x="106" y="149"/>
                  </a:lnTo>
                  <a:lnTo>
                    <a:pt x="115" y="147"/>
                  </a:lnTo>
                  <a:lnTo>
                    <a:pt x="120" y="147"/>
                  </a:lnTo>
                  <a:lnTo>
                    <a:pt x="126" y="139"/>
                  </a:lnTo>
                  <a:lnTo>
                    <a:pt x="129" y="133"/>
                  </a:lnTo>
                  <a:lnTo>
                    <a:pt x="123" y="127"/>
                  </a:lnTo>
                  <a:lnTo>
                    <a:pt x="120" y="123"/>
                  </a:lnTo>
                  <a:lnTo>
                    <a:pt x="115" y="123"/>
                  </a:lnTo>
                  <a:lnTo>
                    <a:pt x="103" y="123"/>
                  </a:lnTo>
                  <a:lnTo>
                    <a:pt x="98" y="123"/>
                  </a:lnTo>
                  <a:lnTo>
                    <a:pt x="89" y="123"/>
                  </a:lnTo>
                  <a:lnTo>
                    <a:pt x="84" y="123"/>
                  </a:lnTo>
                  <a:lnTo>
                    <a:pt x="77" y="123"/>
                  </a:lnTo>
                  <a:lnTo>
                    <a:pt x="66" y="123"/>
                  </a:lnTo>
                  <a:lnTo>
                    <a:pt x="61" y="123"/>
                  </a:lnTo>
                  <a:lnTo>
                    <a:pt x="54" y="125"/>
                  </a:lnTo>
                  <a:lnTo>
                    <a:pt x="44" y="127"/>
                  </a:lnTo>
                  <a:lnTo>
                    <a:pt x="44" y="131"/>
                  </a:lnTo>
                  <a:lnTo>
                    <a:pt x="38" y="133"/>
                  </a:lnTo>
                  <a:lnTo>
                    <a:pt x="33" y="139"/>
                  </a:lnTo>
                  <a:lnTo>
                    <a:pt x="26" y="139"/>
                  </a:lnTo>
                  <a:lnTo>
                    <a:pt x="21" y="147"/>
                  </a:lnTo>
                  <a:lnTo>
                    <a:pt x="21" y="150"/>
                  </a:lnTo>
                  <a:lnTo>
                    <a:pt x="21" y="155"/>
                  </a:lnTo>
                  <a:lnTo>
                    <a:pt x="21" y="159"/>
                  </a:lnTo>
                  <a:lnTo>
                    <a:pt x="21" y="163"/>
                  </a:lnTo>
                  <a:lnTo>
                    <a:pt x="21" y="170"/>
                  </a:lnTo>
                  <a:lnTo>
                    <a:pt x="21" y="175"/>
                  </a:lnTo>
                  <a:lnTo>
                    <a:pt x="21" y="178"/>
                  </a:lnTo>
                  <a:lnTo>
                    <a:pt x="21" y="182"/>
                  </a:lnTo>
                  <a:lnTo>
                    <a:pt x="26" y="186"/>
                  </a:lnTo>
                  <a:lnTo>
                    <a:pt x="33" y="189"/>
                  </a:lnTo>
                  <a:lnTo>
                    <a:pt x="35" y="192"/>
                  </a:lnTo>
                  <a:lnTo>
                    <a:pt x="44" y="194"/>
                  </a:lnTo>
                  <a:lnTo>
                    <a:pt x="52" y="194"/>
                  </a:lnTo>
                  <a:lnTo>
                    <a:pt x="64" y="196"/>
                  </a:lnTo>
                  <a:lnTo>
                    <a:pt x="75" y="194"/>
                  </a:lnTo>
                  <a:lnTo>
                    <a:pt x="80" y="194"/>
                  </a:lnTo>
                  <a:lnTo>
                    <a:pt x="87" y="194"/>
                  </a:lnTo>
                  <a:lnTo>
                    <a:pt x="95" y="194"/>
                  </a:lnTo>
                  <a:lnTo>
                    <a:pt x="100" y="194"/>
                  </a:lnTo>
                  <a:lnTo>
                    <a:pt x="106" y="194"/>
                  </a:lnTo>
                  <a:lnTo>
                    <a:pt x="112" y="192"/>
                  </a:lnTo>
                  <a:lnTo>
                    <a:pt x="123" y="191"/>
                  </a:lnTo>
                  <a:lnTo>
                    <a:pt x="123" y="186"/>
                  </a:lnTo>
                  <a:lnTo>
                    <a:pt x="123" y="182"/>
                  </a:lnTo>
                  <a:lnTo>
                    <a:pt x="123" y="178"/>
                  </a:lnTo>
                  <a:lnTo>
                    <a:pt x="123" y="175"/>
                  </a:lnTo>
                  <a:lnTo>
                    <a:pt x="123" y="170"/>
                  </a:lnTo>
                  <a:lnTo>
                    <a:pt x="115" y="166"/>
                  </a:lnTo>
                  <a:lnTo>
                    <a:pt x="103" y="166"/>
                  </a:lnTo>
                  <a:lnTo>
                    <a:pt x="98" y="166"/>
                  </a:lnTo>
                  <a:lnTo>
                    <a:pt x="89" y="166"/>
                  </a:lnTo>
                  <a:lnTo>
                    <a:pt x="84" y="166"/>
                  </a:lnTo>
                  <a:lnTo>
                    <a:pt x="77" y="166"/>
                  </a:lnTo>
                  <a:lnTo>
                    <a:pt x="69" y="166"/>
                  </a:lnTo>
                  <a:lnTo>
                    <a:pt x="64" y="168"/>
                  </a:lnTo>
                  <a:lnTo>
                    <a:pt x="54" y="168"/>
                  </a:lnTo>
                  <a:lnTo>
                    <a:pt x="44" y="170"/>
                  </a:lnTo>
                  <a:lnTo>
                    <a:pt x="38" y="170"/>
                  </a:lnTo>
                  <a:lnTo>
                    <a:pt x="33" y="173"/>
                  </a:lnTo>
                  <a:lnTo>
                    <a:pt x="26" y="177"/>
                  </a:lnTo>
                  <a:lnTo>
                    <a:pt x="21" y="178"/>
                  </a:lnTo>
                  <a:lnTo>
                    <a:pt x="15" y="182"/>
                  </a:lnTo>
                  <a:lnTo>
                    <a:pt x="10" y="186"/>
                  </a:lnTo>
                  <a:lnTo>
                    <a:pt x="4" y="191"/>
                  </a:lnTo>
                  <a:lnTo>
                    <a:pt x="4" y="194"/>
                  </a:lnTo>
                  <a:lnTo>
                    <a:pt x="0" y="198"/>
                  </a:lnTo>
                  <a:lnTo>
                    <a:pt x="0" y="202"/>
                  </a:lnTo>
                  <a:lnTo>
                    <a:pt x="0" y="208"/>
                  </a:lnTo>
                  <a:lnTo>
                    <a:pt x="0" y="216"/>
                  </a:lnTo>
                  <a:lnTo>
                    <a:pt x="4" y="220"/>
                  </a:lnTo>
                  <a:lnTo>
                    <a:pt x="4" y="224"/>
                  </a:lnTo>
                  <a:lnTo>
                    <a:pt x="10" y="230"/>
                  </a:lnTo>
                  <a:lnTo>
                    <a:pt x="12" y="234"/>
                  </a:lnTo>
                  <a:lnTo>
                    <a:pt x="21" y="238"/>
                  </a:lnTo>
                  <a:lnTo>
                    <a:pt x="26" y="242"/>
                  </a:lnTo>
                  <a:lnTo>
                    <a:pt x="33" y="245"/>
                  </a:lnTo>
                  <a:lnTo>
                    <a:pt x="38" y="248"/>
                  </a:lnTo>
                  <a:lnTo>
                    <a:pt x="49" y="248"/>
                  </a:lnTo>
                  <a:lnTo>
                    <a:pt x="58" y="248"/>
                  </a:lnTo>
                  <a:lnTo>
                    <a:pt x="66" y="245"/>
                  </a:lnTo>
                  <a:lnTo>
                    <a:pt x="77" y="245"/>
                  </a:lnTo>
                  <a:lnTo>
                    <a:pt x="84" y="245"/>
                  </a:lnTo>
                  <a:lnTo>
                    <a:pt x="95" y="242"/>
                  </a:lnTo>
                  <a:lnTo>
                    <a:pt x="100" y="242"/>
                  </a:lnTo>
                  <a:lnTo>
                    <a:pt x="106" y="240"/>
                  </a:lnTo>
                  <a:lnTo>
                    <a:pt x="112" y="236"/>
                  </a:lnTo>
                  <a:lnTo>
                    <a:pt x="112" y="230"/>
                  </a:lnTo>
                  <a:lnTo>
                    <a:pt x="112" y="226"/>
                  </a:lnTo>
                  <a:lnTo>
                    <a:pt x="112" y="222"/>
                  </a:lnTo>
                  <a:lnTo>
                    <a:pt x="112" y="218"/>
                  </a:lnTo>
                  <a:lnTo>
                    <a:pt x="106" y="216"/>
                  </a:lnTo>
                  <a:lnTo>
                    <a:pt x="100" y="214"/>
                  </a:lnTo>
                  <a:lnTo>
                    <a:pt x="89" y="214"/>
                  </a:lnTo>
                  <a:lnTo>
                    <a:pt x="84" y="214"/>
                  </a:lnTo>
                  <a:lnTo>
                    <a:pt x="77" y="214"/>
                  </a:lnTo>
                  <a:lnTo>
                    <a:pt x="72" y="216"/>
                  </a:lnTo>
                  <a:lnTo>
                    <a:pt x="66" y="218"/>
                  </a:lnTo>
                  <a:lnTo>
                    <a:pt x="54" y="222"/>
                  </a:lnTo>
                  <a:lnTo>
                    <a:pt x="49" y="226"/>
                  </a:lnTo>
                  <a:lnTo>
                    <a:pt x="46" y="230"/>
                  </a:lnTo>
                  <a:lnTo>
                    <a:pt x="38" y="234"/>
                  </a:lnTo>
                  <a:lnTo>
                    <a:pt x="30" y="236"/>
                  </a:lnTo>
                  <a:lnTo>
                    <a:pt x="23" y="240"/>
                  </a:lnTo>
                  <a:lnTo>
                    <a:pt x="23" y="245"/>
                  </a:lnTo>
                  <a:lnTo>
                    <a:pt x="23" y="250"/>
                  </a:lnTo>
                  <a:lnTo>
                    <a:pt x="23" y="256"/>
                  </a:lnTo>
                  <a:lnTo>
                    <a:pt x="23" y="261"/>
                  </a:lnTo>
                  <a:lnTo>
                    <a:pt x="23" y="266"/>
                  </a:lnTo>
                  <a:lnTo>
                    <a:pt x="23" y="270"/>
                  </a:lnTo>
                  <a:lnTo>
                    <a:pt x="23" y="273"/>
                  </a:lnTo>
                  <a:lnTo>
                    <a:pt x="30" y="277"/>
                  </a:lnTo>
                  <a:lnTo>
                    <a:pt x="35" y="282"/>
                  </a:lnTo>
                  <a:lnTo>
                    <a:pt x="38" y="286"/>
                  </a:lnTo>
                  <a:lnTo>
                    <a:pt x="44" y="287"/>
                  </a:lnTo>
                  <a:lnTo>
                    <a:pt x="49" y="289"/>
                  </a:lnTo>
                  <a:lnTo>
                    <a:pt x="58" y="289"/>
                  </a:lnTo>
                  <a:lnTo>
                    <a:pt x="64" y="289"/>
                  </a:lnTo>
                  <a:lnTo>
                    <a:pt x="69" y="289"/>
                  </a:lnTo>
                  <a:lnTo>
                    <a:pt x="80" y="291"/>
                  </a:lnTo>
                  <a:lnTo>
                    <a:pt x="89" y="291"/>
                  </a:lnTo>
                  <a:lnTo>
                    <a:pt x="98" y="291"/>
                  </a:lnTo>
                  <a:lnTo>
                    <a:pt x="106" y="289"/>
                  </a:lnTo>
                  <a:lnTo>
                    <a:pt x="118" y="289"/>
                  </a:lnTo>
                  <a:lnTo>
                    <a:pt x="126" y="287"/>
                  </a:lnTo>
                  <a:lnTo>
                    <a:pt x="131" y="286"/>
                  </a:lnTo>
                  <a:lnTo>
                    <a:pt x="135" y="279"/>
                  </a:lnTo>
                  <a:lnTo>
                    <a:pt x="135" y="275"/>
                  </a:lnTo>
                  <a:lnTo>
                    <a:pt x="138" y="272"/>
                  </a:lnTo>
                  <a:lnTo>
                    <a:pt x="135" y="268"/>
                  </a:lnTo>
                  <a:lnTo>
                    <a:pt x="129" y="266"/>
                  </a:lnTo>
                  <a:lnTo>
                    <a:pt x="120" y="263"/>
                  </a:lnTo>
                  <a:lnTo>
                    <a:pt x="112" y="263"/>
                  </a:lnTo>
                  <a:lnTo>
                    <a:pt x="103" y="263"/>
                  </a:lnTo>
                  <a:lnTo>
                    <a:pt x="98" y="263"/>
                  </a:lnTo>
                  <a:lnTo>
                    <a:pt x="89" y="263"/>
                  </a:lnTo>
                  <a:lnTo>
                    <a:pt x="84" y="263"/>
                  </a:lnTo>
                  <a:lnTo>
                    <a:pt x="75" y="263"/>
                  </a:lnTo>
                  <a:lnTo>
                    <a:pt x="69" y="266"/>
                  </a:lnTo>
                  <a:lnTo>
                    <a:pt x="61" y="268"/>
                  </a:lnTo>
                  <a:lnTo>
                    <a:pt x="58" y="272"/>
                  </a:lnTo>
                  <a:lnTo>
                    <a:pt x="52" y="273"/>
                  </a:lnTo>
                  <a:lnTo>
                    <a:pt x="46" y="279"/>
                  </a:lnTo>
                  <a:lnTo>
                    <a:pt x="41" y="284"/>
                  </a:lnTo>
                  <a:lnTo>
                    <a:pt x="41" y="289"/>
                  </a:lnTo>
                  <a:lnTo>
                    <a:pt x="41" y="293"/>
                  </a:lnTo>
                  <a:lnTo>
                    <a:pt x="41" y="297"/>
                  </a:lnTo>
                  <a:lnTo>
                    <a:pt x="41" y="301"/>
                  </a:lnTo>
                  <a:lnTo>
                    <a:pt x="44" y="305"/>
                  </a:lnTo>
                  <a:lnTo>
                    <a:pt x="44" y="311"/>
                  </a:lnTo>
                  <a:lnTo>
                    <a:pt x="49" y="315"/>
                  </a:lnTo>
                  <a:lnTo>
                    <a:pt x="54" y="317"/>
                  </a:lnTo>
                  <a:lnTo>
                    <a:pt x="64" y="319"/>
                  </a:lnTo>
                  <a:lnTo>
                    <a:pt x="69" y="319"/>
                  </a:lnTo>
                  <a:lnTo>
                    <a:pt x="77" y="319"/>
                  </a:lnTo>
                  <a:lnTo>
                    <a:pt x="87" y="317"/>
                  </a:lnTo>
                  <a:lnTo>
                    <a:pt x="87" y="322"/>
                  </a:lnTo>
                  <a:lnTo>
                    <a:pt x="94" y="325"/>
                  </a:lnTo>
                  <a:lnTo>
                    <a:pt x="85" y="331"/>
                  </a:lnTo>
                  <a:lnTo>
                    <a:pt x="93" y="336"/>
                  </a:lnTo>
                  <a:lnTo>
                    <a:pt x="84" y="341"/>
                  </a:lnTo>
                  <a:lnTo>
                    <a:pt x="74" y="354"/>
                  </a:lnTo>
                  <a:lnTo>
                    <a:pt x="52" y="366"/>
                  </a:lnTo>
                  <a:lnTo>
                    <a:pt x="28" y="377"/>
                  </a:lnTo>
                  <a:lnTo>
                    <a:pt x="4" y="381"/>
                  </a:lnTo>
                </a:path>
              </a:pathLst>
            </a:custGeom>
            <a:noFill/>
            <a:ln w="28575" cmpd="sng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85" name="Freeform 156"/>
            <p:cNvSpPr>
              <a:spLocks/>
            </p:cNvSpPr>
            <p:nvPr/>
          </p:nvSpPr>
          <p:spPr bwMode="auto">
            <a:xfrm>
              <a:off x="1444" y="1279"/>
              <a:ext cx="168" cy="475"/>
            </a:xfrm>
            <a:custGeom>
              <a:avLst/>
              <a:gdLst>
                <a:gd name="T0" fmla="*/ 48 w 203"/>
                <a:gd name="T1" fmla="*/ 0 h 393"/>
                <a:gd name="T2" fmla="*/ 74 w 203"/>
                <a:gd name="T3" fmla="*/ 40 h 393"/>
                <a:gd name="T4" fmla="*/ 82 w 203"/>
                <a:gd name="T5" fmla="*/ 58 h 393"/>
                <a:gd name="T6" fmla="*/ 87 w 203"/>
                <a:gd name="T7" fmla="*/ 99 h 393"/>
                <a:gd name="T8" fmla="*/ 74 w 203"/>
                <a:gd name="T9" fmla="*/ 120 h 393"/>
                <a:gd name="T10" fmla="*/ 52 w 203"/>
                <a:gd name="T11" fmla="*/ 127 h 393"/>
                <a:gd name="T12" fmla="*/ 37 w 203"/>
                <a:gd name="T13" fmla="*/ 120 h 393"/>
                <a:gd name="T14" fmla="*/ 33 w 203"/>
                <a:gd name="T15" fmla="*/ 88 h 393"/>
                <a:gd name="T16" fmla="*/ 50 w 203"/>
                <a:gd name="T17" fmla="*/ 92 h 393"/>
                <a:gd name="T18" fmla="*/ 70 w 203"/>
                <a:gd name="T19" fmla="*/ 99 h 393"/>
                <a:gd name="T20" fmla="*/ 87 w 203"/>
                <a:gd name="T21" fmla="*/ 112 h 393"/>
                <a:gd name="T22" fmla="*/ 97 w 203"/>
                <a:gd name="T23" fmla="*/ 149 h 393"/>
                <a:gd name="T24" fmla="*/ 90 w 203"/>
                <a:gd name="T25" fmla="*/ 184 h 393"/>
                <a:gd name="T26" fmla="*/ 71 w 203"/>
                <a:gd name="T27" fmla="*/ 205 h 393"/>
                <a:gd name="T28" fmla="*/ 55 w 203"/>
                <a:gd name="T29" fmla="*/ 209 h 393"/>
                <a:gd name="T30" fmla="*/ 37 w 203"/>
                <a:gd name="T31" fmla="*/ 201 h 393"/>
                <a:gd name="T32" fmla="*/ 31 w 203"/>
                <a:gd name="T33" fmla="*/ 163 h 393"/>
                <a:gd name="T34" fmla="*/ 50 w 203"/>
                <a:gd name="T35" fmla="*/ 160 h 393"/>
                <a:gd name="T36" fmla="*/ 69 w 203"/>
                <a:gd name="T37" fmla="*/ 163 h 393"/>
                <a:gd name="T38" fmla="*/ 87 w 203"/>
                <a:gd name="T39" fmla="*/ 184 h 393"/>
                <a:gd name="T40" fmla="*/ 94 w 203"/>
                <a:gd name="T41" fmla="*/ 224 h 393"/>
                <a:gd name="T42" fmla="*/ 87 w 203"/>
                <a:gd name="T43" fmla="*/ 261 h 393"/>
                <a:gd name="T44" fmla="*/ 70 w 203"/>
                <a:gd name="T45" fmla="*/ 286 h 393"/>
                <a:gd name="T46" fmla="*/ 43 w 203"/>
                <a:gd name="T47" fmla="*/ 282 h 393"/>
                <a:gd name="T48" fmla="*/ 27 w 203"/>
                <a:gd name="T49" fmla="*/ 253 h 393"/>
                <a:gd name="T50" fmla="*/ 45 w 203"/>
                <a:gd name="T51" fmla="*/ 233 h 393"/>
                <a:gd name="T52" fmla="*/ 65 w 203"/>
                <a:gd name="T53" fmla="*/ 233 h 393"/>
                <a:gd name="T54" fmla="*/ 81 w 203"/>
                <a:gd name="T55" fmla="*/ 261 h 393"/>
                <a:gd name="T56" fmla="*/ 87 w 203"/>
                <a:gd name="T57" fmla="*/ 299 h 393"/>
                <a:gd name="T58" fmla="*/ 87 w 203"/>
                <a:gd name="T59" fmla="*/ 338 h 393"/>
                <a:gd name="T60" fmla="*/ 70 w 203"/>
                <a:gd name="T61" fmla="*/ 361 h 393"/>
                <a:gd name="T62" fmla="*/ 46 w 203"/>
                <a:gd name="T63" fmla="*/ 361 h 393"/>
                <a:gd name="T64" fmla="*/ 30 w 203"/>
                <a:gd name="T65" fmla="*/ 348 h 393"/>
                <a:gd name="T66" fmla="*/ 34 w 203"/>
                <a:gd name="T67" fmla="*/ 313 h 393"/>
                <a:gd name="T68" fmla="*/ 55 w 203"/>
                <a:gd name="T69" fmla="*/ 313 h 393"/>
                <a:gd name="T70" fmla="*/ 78 w 203"/>
                <a:gd name="T71" fmla="*/ 320 h 393"/>
                <a:gd name="T72" fmla="*/ 94 w 203"/>
                <a:gd name="T73" fmla="*/ 348 h 393"/>
                <a:gd name="T74" fmla="*/ 98 w 203"/>
                <a:gd name="T75" fmla="*/ 384 h 393"/>
                <a:gd name="T76" fmla="*/ 92 w 203"/>
                <a:gd name="T77" fmla="*/ 433 h 393"/>
                <a:gd name="T78" fmla="*/ 71 w 203"/>
                <a:gd name="T79" fmla="*/ 456 h 393"/>
                <a:gd name="T80" fmla="*/ 46 w 203"/>
                <a:gd name="T81" fmla="*/ 447 h 393"/>
                <a:gd name="T82" fmla="*/ 37 w 203"/>
                <a:gd name="T83" fmla="*/ 416 h 393"/>
                <a:gd name="T84" fmla="*/ 50 w 203"/>
                <a:gd name="T85" fmla="*/ 396 h 393"/>
                <a:gd name="T86" fmla="*/ 69 w 203"/>
                <a:gd name="T87" fmla="*/ 409 h 393"/>
                <a:gd name="T88" fmla="*/ 85 w 203"/>
                <a:gd name="T89" fmla="*/ 442 h 393"/>
                <a:gd name="T90" fmla="*/ 85 w 203"/>
                <a:gd name="T91" fmla="*/ 488 h 393"/>
                <a:gd name="T92" fmla="*/ 78 w 203"/>
                <a:gd name="T93" fmla="*/ 525 h 393"/>
                <a:gd name="T94" fmla="*/ 60 w 203"/>
                <a:gd name="T95" fmla="*/ 531 h 393"/>
                <a:gd name="T96" fmla="*/ 33 w 203"/>
                <a:gd name="T97" fmla="*/ 531 h 393"/>
                <a:gd name="T98" fmla="*/ 22 w 203"/>
                <a:gd name="T99" fmla="*/ 499 h 393"/>
                <a:gd name="T100" fmla="*/ 41 w 203"/>
                <a:gd name="T101" fmla="*/ 483 h 393"/>
                <a:gd name="T102" fmla="*/ 60 w 203"/>
                <a:gd name="T103" fmla="*/ 488 h 393"/>
                <a:gd name="T104" fmla="*/ 75 w 203"/>
                <a:gd name="T105" fmla="*/ 521 h 393"/>
                <a:gd name="T106" fmla="*/ 74 w 203"/>
                <a:gd name="T107" fmla="*/ 558 h 393"/>
                <a:gd name="T108" fmla="*/ 60 w 203"/>
                <a:gd name="T109" fmla="*/ 584 h 393"/>
                <a:gd name="T110" fmla="*/ 43 w 203"/>
                <a:gd name="T111" fmla="*/ 612 h 393"/>
                <a:gd name="T112" fmla="*/ 90 w 203"/>
                <a:gd name="T113" fmla="*/ 693 h 39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03"/>
                <a:gd name="T172" fmla="*/ 0 h 393"/>
                <a:gd name="T173" fmla="*/ 203 w 203"/>
                <a:gd name="T174" fmla="*/ 393 h 39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03" h="393">
                  <a:moveTo>
                    <a:pt x="0" y="18"/>
                  </a:moveTo>
                  <a:lnTo>
                    <a:pt x="31" y="7"/>
                  </a:lnTo>
                  <a:lnTo>
                    <a:pt x="42" y="3"/>
                  </a:lnTo>
                  <a:lnTo>
                    <a:pt x="62" y="0"/>
                  </a:lnTo>
                  <a:lnTo>
                    <a:pt x="84" y="0"/>
                  </a:lnTo>
                  <a:lnTo>
                    <a:pt x="101" y="7"/>
                  </a:lnTo>
                  <a:lnTo>
                    <a:pt x="110" y="12"/>
                  </a:lnTo>
                  <a:lnTo>
                    <a:pt x="116" y="14"/>
                  </a:lnTo>
                  <a:lnTo>
                    <a:pt x="122" y="18"/>
                  </a:lnTo>
                  <a:lnTo>
                    <a:pt x="129" y="22"/>
                  </a:lnTo>
                  <a:lnTo>
                    <a:pt x="129" y="20"/>
                  </a:lnTo>
                  <a:lnTo>
                    <a:pt x="132" y="22"/>
                  </a:lnTo>
                  <a:lnTo>
                    <a:pt x="130" y="25"/>
                  </a:lnTo>
                  <a:lnTo>
                    <a:pt x="142" y="29"/>
                  </a:lnTo>
                  <a:lnTo>
                    <a:pt x="145" y="33"/>
                  </a:lnTo>
                  <a:lnTo>
                    <a:pt x="153" y="36"/>
                  </a:lnTo>
                  <a:lnTo>
                    <a:pt x="153" y="43"/>
                  </a:lnTo>
                  <a:lnTo>
                    <a:pt x="153" y="48"/>
                  </a:lnTo>
                  <a:lnTo>
                    <a:pt x="156" y="52"/>
                  </a:lnTo>
                  <a:lnTo>
                    <a:pt x="153" y="56"/>
                  </a:lnTo>
                  <a:lnTo>
                    <a:pt x="153" y="61"/>
                  </a:lnTo>
                  <a:lnTo>
                    <a:pt x="148" y="62"/>
                  </a:lnTo>
                  <a:lnTo>
                    <a:pt x="142" y="64"/>
                  </a:lnTo>
                  <a:lnTo>
                    <a:pt x="136" y="66"/>
                  </a:lnTo>
                  <a:lnTo>
                    <a:pt x="130" y="68"/>
                  </a:lnTo>
                  <a:lnTo>
                    <a:pt x="123" y="68"/>
                  </a:lnTo>
                  <a:lnTo>
                    <a:pt x="114" y="72"/>
                  </a:lnTo>
                  <a:lnTo>
                    <a:pt x="109" y="72"/>
                  </a:lnTo>
                  <a:lnTo>
                    <a:pt x="98" y="72"/>
                  </a:lnTo>
                  <a:lnTo>
                    <a:pt x="92" y="72"/>
                  </a:lnTo>
                  <a:lnTo>
                    <a:pt x="87" y="72"/>
                  </a:lnTo>
                  <a:lnTo>
                    <a:pt x="81" y="72"/>
                  </a:lnTo>
                  <a:lnTo>
                    <a:pt x="76" y="72"/>
                  </a:lnTo>
                  <a:lnTo>
                    <a:pt x="70" y="70"/>
                  </a:lnTo>
                  <a:lnTo>
                    <a:pt x="65" y="68"/>
                  </a:lnTo>
                  <a:lnTo>
                    <a:pt x="58" y="64"/>
                  </a:lnTo>
                  <a:lnTo>
                    <a:pt x="56" y="61"/>
                  </a:lnTo>
                  <a:lnTo>
                    <a:pt x="53" y="56"/>
                  </a:lnTo>
                  <a:lnTo>
                    <a:pt x="53" y="52"/>
                  </a:lnTo>
                  <a:lnTo>
                    <a:pt x="58" y="50"/>
                  </a:lnTo>
                  <a:lnTo>
                    <a:pt x="65" y="50"/>
                  </a:lnTo>
                  <a:lnTo>
                    <a:pt x="70" y="50"/>
                  </a:lnTo>
                  <a:lnTo>
                    <a:pt x="76" y="50"/>
                  </a:lnTo>
                  <a:lnTo>
                    <a:pt x="81" y="50"/>
                  </a:lnTo>
                  <a:lnTo>
                    <a:pt x="87" y="52"/>
                  </a:lnTo>
                  <a:lnTo>
                    <a:pt x="92" y="52"/>
                  </a:lnTo>
                  <a:lnTo>
                    <a:pt x="98" y="52"/>
                  </a:lnTo>
                  <a:lnTo>
                    <a:pt x="109" y="52"/>
                  </a:lnTo>
                  <a:lnTo>
                    <a:pt x="114" y="54"/>
                  </a:lnTo>
                  <a:lnTo>
                    <a:pt x="123" y="56"/>
                  </a:lnTo>
                  <a:lnTo>
                    <a:pt x="128" y="56"/>
                  </a:lnTo>
                  <a:lnTo>
                    <a:pt x="130" y="61"/>
                  </a:lnTo>
                  <a:lnTo>
                    <a:pt x="142" y="61"/>
                  </a:lnTo>
                  <a:lnTo>
                    <a:pt x="148" y="62"/>
                  </a:lnTo>
                  <a:lnTo>
                    <a:pt x="153" y="64"/>
                  </a:lnTo>
                  <a:lnTo>
                    <a:pt x="156" y="68"/>
                  </a:lnTo>
                  <a:lnTo>
                    <a:pt x="164" y="68"/>
                  </a:lnTo>
                  <a:lnTo>
                    <a:pt x="164" y="75"/>
                  </a:lnTo>
                  <a:lnTo>
                    <a:pt x="166" y="80"/>
                  </a:lnTo>
                  <a:lnTo>
                    <a:pt x="170" y="84"/>
                  </a:lnTo>
                  <a:lnTo>
                    <a:pt x="170" y="89"/>
                  </a:lnTo>
                  <a:lnTo>
                    <a:pt x="170" y="93"/>
                  </a:lnTo>
                  <a:lnTo>
                    <a:pt x="166" y="97"/>
                  </a:lnTo>
                  <a:lnTo>
                    <a:pt x="164" y="101"/>
                  </a:lnTo>
                  <a:lnTo>
                    <a:pt x="159" y="104"/>
                  </a:lnTo>
                  <a:lnTo>
                    <a:pt x="153" y="109"/>
                  </a:lnTo>
                  <a:lnTo>
                    <a:pt x="148" y="109"/>
                  </a:lnTo>
                  <a:lnTo>
                    <a:pt x="142" y="113"/>
                  </a:lnTo>
                  <a:lnTo>
                    <a:pt x="133" y="117"/>
                  </a:lnTo>
                  <a:lnTo>
                    <a:pt x="126" y="117"/>
                  </a:lnTo>
                  <a:lnTo>
                    <a:pt x="121" y="117"/>
                  </a:lnTo>
                  <a:lnTo>
                    <a:pt x="114" y="118"/>
                  </a:lnTo>
                  <a:lnTo>
                    <a:pt x="109" y="118"/>
                  </a:lnTo>
                  <a:lnTo>
                    <a:pt x="103" y="118"/>
                  </a:lnTo>
                  <a:lnTo>
                    <a:pt x="98" y="118"/>
                  </a:lnTo>
                  <a:lnTo>
                    <a:pt x="92" y="117"/>
                  </a:lnTo>
                  <a:lnTo>
                    <a:pt x="87" y="117"/>
                  </a:lnTo>
                  <a:lnTo>
                    <a:pt x="76" y="117"/>
                  </a:lnTo>
                  <a:lnTo>
                    <a:pt x="70" y="115"/>
                  </a:lnTo>
                  <a:lnTo>
                    <a:pt x="65" y="113"/>
                  </a:lnTo>
                  <a:lnTo>
                    <a:pt x="58" y="111"/>
                  </a:lnTo>
                  <a:lnTo>
                    <a:pt x="53" y="106"/>
                  </a:lnTo>
                  <a:lnTo>
                    <a:pt x="53" y="101"/>
                  </a:lnTo>
                  <a:lnTo>
                    <a:pt x="53" y="97"/>
                  </a:lnTo>
                  <a:lnTo>
                    <a:pt x="56" y="93"/>
                  </a:lnTo>
                  <a:lnTo>
                    <a:pt x="65" y="93"/>
                  </a:lnTo>
                  <a:lnTo>
                    <a:pt x="70" y="93"/>
                  </a:lnTo>
                  <a:lnTo>
                    <a:pt x="76" y="93"/>
                  </a:lnTo>
                  <a:lnTo>
                    <a:pt x="81" y="90"/>
                  </a:lnTo>
                  <a:lnTo>
                    <a:pt x="87" y="90"/>
                  </a:lnTo>
                  <a:lnTo>
                    <a:pt x="98" y="90"/>
                  </a:lnTo>
                  <a:lnTo>
                    <a:pt x="103" y="90"/>
                  </a:lnTo>
                  <a:lnTo>
                    <a:pt x="109" y="90"/>
                  </a:lnTo>
                  <a:lnTo>
                    <a:pt x="114" y="93"/>
                  </a:lnTo>
                  <a:lnTo>
                    <a:pt x="121" y="93"/>
                  </a:lnTo>
                  <a:lnTo>
                    <a:pt x="126" y="93"/>
                  </a:lnTo>
                  <a:lnTo>
                    <a:pt x="130" y="95"/>
                  </a:lnTo>
                  <a:lnTo>
                    <a:pt x="136" y="97"/>
                  </a:lnTo>
                  <a:lnTo>
                    <a:pt x="142" y="101"/>
                  </a:lnTo>
                  <a:lnTo>
                    <a:pt x="153" y="104"/>
                  </a:lnTo>
                  <a:lnTo>
                    <a:pt x="156" y="109"/>
                  </a:lnTo>
                  <a:lnTo>
                    <a:pt x="159" y="115"/>
                  </a:lnTo>
                  <a:lnTo>
                    <a:pt x="164" y="117"/>
                  </a:lnTo>
                  <a:lnTo>
                    <a:pt x="164" y="122"/>
                  </a:lnTo>
                  <a:lnTo>
                    <a:pt x="166" y="127"/>
                  </a:lnTo>
                  <a:lnTo>
                    <a:pt x="166" y="132"/>
                  </a:lnTo>
                  <a:lnTo>
                    <a:pt x="166" y="136"/>
                  </a:lnTo>
                  <a:lnTo>
                    <a:pt x="164" y="140"/>
                  </a:lnTo>
                  <a:lnTo>
                    <a:pt x="159" y="146"/>
                  </a:lnTo>
                  <a:lnTo>
                    <a:pt x="153" y="148"/>
                  </a:lnTo>
                  <a:lnTo>
                    <a:pt x="148" y="152"/>
                  </a:lnTo>
                  <a:lnTo>
                    <a:pt x="142" y="156"/>
                  </a:lnTo>
                  <a:lnTo>
                    <a:pt x="136" y="156"/>
                  </a:lnTo>
                  <a:lnTo>
                    <a:pt x="130" y="160"/>
                  </a:lnTo>
                  <a:lnTo>
                    <a:pt x="123" y="162"/>
                  </a:lnTo>
                  <a:lnTo>
                    <a:pt x="111" y="165"/>
                  </a:lnTo>
                  <a:lnTo>
                    <a:pt x="100" y="165"/>
                  </a:lnTo>
                  <a:lnTo>
                    <a:pt x="90" y="165"/>
                  </a:lnTo>
                  <a:lnTo>
                    <a:pt x="84" y="162"/>
                  </a:lnTo>
                  <a:lnTo>
                    <a:pt x="76" y="160"/>
                  </a:lnTo>
                  <a:lnTo>
                    <a:pt x="70" y="158"/>
                  </a:lnTo>
                  <a:lnTo>
                    <a:pt x="61" y="156"/>
                  </a:lnTo>
                  <a:lnTo>
                    <a:pt x="56" y="156"/>
                  </a:lnTo>
                  <a:lnTo>
                    <a:pt x="51" y="148"/>
                  </a:lnTo>
                  <a:lnTo>
                    <a:pt x="48" y="143"/>
                  </a:lnTo>
                  <a:lnTo>
                    <a:pt x="53" y="136"/>
                  </a:lnTo>
                  <a:lnTo>
                    <a:pt x="56" y="132"/>
                  </a:lnTo>
                  <a:lnTo>
                    <a:pt x="61" y="132"/>
                  </a:lnTo>
                  <a:lnTo>
                    <a:pt x="73" y="132"/>
                  </a:lnTo>
                  <a:lnTo>
                    <a:pt x="78" y="132"/>
                  </a:lnTo>
                  <a:lnTo>
                    <a:pt x="87" y="132"/>
                  </a:lnTo>
                  <a:lnTo>
                    <a:pt x="92" y="132"/>
                  </a:lnTo>
                  <a:lnTo>
                    <a:pt x="98" y="132"/>
                  </a:lnTo>
                  <a:lnTo>
                    <a:pt x="109" y="132"/>
                  </a:lnTo>
                  <a:lnTo>
                    <a:pt x="114" y="132"/>
                  </a:lnTo>
                  <a:lnTo>
                    <a:pt x="121" y="134"/>
                  </a:lnTo>
                  <a:lnTo>
                    <a:pt x="130" y="136"/>
                  </a:lnTo>
                  <a:lnTo>
                    <a:pt x="130" y="140"/>
                  </a:lnTo>
                  <a:lnTo>
                    <a:pt x="136" y="143"/>
                  </a:lnTo>
                  <a:lnTo>
                    <a:pt x="142" y="148"/>
                  </a:lnTo>
                  <a:lnTo>
                    <a:pt x="148" y="148"/>
                  </a:lnTo>
                  <a:lnTo>
                    <a:pt x="153" y="156"/>
                  </a:lnTo>
                  <a:lnTo>
                    <a:pt x="153" y="160"/>
                  </a:lnTo>
                  <a:lnTo>
                    <a:pt x="153" y="165"/>
                  </a:lnTo>
                  <a:lnTo>
                    <a:pt x="153" y="169"/>
                  </a:lnTo>
                  <a:lnTo>
                    <a:pt x="153" y="173"/>
                  </a:lnTo>
                  <a:lnTo>
                    <a:pt x="153" y="181"/>
                  </a:lnTo>
                  <a:lnTo>
                    <a:pt x="153" y="185"/>
                  </a:lnTo>
                  <a:lnTo>
                    <a:pt x="153" y="188"/>
                  </a:lnTo>
                  <a:lnTo>
                    <a:pt x="153" y="192"/>
                  </a:lnTo>
                  <a:lnTo>
                    <a:pt x="148" y="197"/>
                  </a:lnTo>
                  <a:lnTo>
                    <a:pt x="142" y="199"/>
                  </a:lnTo>
                  <a:lnTo>
                    <a:pt x="139" y="202"/>
                  </a:lnTo>
                  <a:lnTo>
                    <a:pt x="130" y="204"/>
                  </a:lnTo>
                  <a:lnTo>
                    <a:pt x="123" y="204"/>
                  </a:lnTo>
                  <a:lnTo>
                    <a:pt x="111" y="206"/>
                  </a:lnTo>
                  <a:lnTo>
                    <a:pt x="100" y="204"/>
                  </a:lnTo>
                  <a:lnTo>
                    <a:pt x="95" y="204"/>
                  </a:lnTo>
                  <a:lnTo>
                    <a:pt x="90" y="204"/>
                  </a:lnTo>
                  <a:lnTo>
                    <a:pt x="81" y="204"/>
                  </a:lnTo>
                  <a:lnTo>
                    <a:pt x="76" y="204"/>
                  </a:lnTo>
                  <a:lnTo>
                    <a:pt x="70" y="204"/>
                  </a:lnTo>
                  <a:lnTo>
                    <a:pt x="65" y="202"/>
                  </a:lnTo>
                  <a:lnTo>
                    <a:pt x="53" y="201"/>
                  </a:lnTo>
                  <a:lnTo>
                    <a:pt x="53" y="197"/>
                  </a:lnTo>
                  <a:lnTo>
                    <a:pt x="53" y="192"/>
                  </a:lnTo>
                  <a:lnTo>
                    <a:pt x="53" y="188"/>
                  </a:lnTo>
                  <a:lnTo>
                    <a:pt x="53" y="185"/>
                  </a:lnTo>
                  <a:lnTo>
                    <a:pt x="53" y="181"/>
                  </a:lnTo>
                  <a:lnTo>
                    <a:pt x="61" y="177"/>
                  </a:lnTo>
                  <a:lnTo>
                    <a:pt x="73" y="177"/>
                  </a:lnTo>
                  <a:lnTo>
                    <a:pt x="78" y="177"/>
                  </a:lnTo>
                  <a:lnTo>
                    <a:pt x="87" y="177"/>
                  </a:lnTo>
                  <a:lnTo>
                    <a:pt x="92" y="177"/>
                  </a:lnTo>
                  <a:lnTo>
                    <a:pt x="98" y="177"/>
                  </a:lnTo>
                  <a:lnTo>
                    <a:pt x="106" y="177"/>
                  </a:lnTo>
                  <a:lnTo>
                    <a:pt x="111" y="179"/>
                  </a:lnTo>
                  <a:lnTo>
                    <a:pt x="121" y="179"/>
                  </a:lnTo>
                  <a:lnTo>
                    <a:pt x="130" y="181"/>
                  </a:lnTo>
                  <a:lnTo>
                    <a:pt x="136" y="181"/>
                  </a:lnTo>
                  <a:lnTo>
                    <a:pt x="142" y="183"/>
                  </a:lnTo>
                  <a:lnTo>
                    <a:pt x="148" y="187"/>
                  </a:lnTo>
                  <a:lnTo>
                    <a:pt x="153" y="188"/>
                  </a:lnTo>
                  <a:lnTo>
                    <a:pt x="159" y="192"/>
                  </a:lnTo>
                  <a:lnTo>
                    <a:pt x="164" y="197"/>
                  </a:lnTo>
                  <a:lnTo>
                    <a:pt x="170" y="201"/>
                  </a:lnTo>
                  <a:lnTo>
                    <a:pt x="170" y="204"/>
                  </a:lnTo>
                  <a:lnTo>
                    <a:pt x="173" y="208"/>
                  </a:lnTo>
                  <a:lnTo>
                    <a:pt x="173" y="213"/>
                  </a:lnTo>
                  <a:lnTo>
                    <a:pt x="173" y="218"/>
                  </a:lnTo>
                  <a:lnTo>
                    <a:pt x="173" y="227"/>
                  </a:lnTo>
                  <a:lnTo>
                    <a:pt x="170" y="230"/>
                  </a:lnTo>
                  <a:lnTo>
                    <a:pt x="170" y="234"/>
                  </a:lnTo>
                  <a:lnTo>
                    <a:pt x="164" y="241"/>
                  </a:lnTo>
                  <a:lnTo>
                    <a:pt x="162" y="245"/>
                  </a:lnTo>
                  <a:lnTo>
                    <a:pt x="153" y="249"/>
                  </a:lnTo>
                  <a:lnTo>
                    <a:pt x="148" y="253"/>
                  </a:lnTo>
                  <a:lnTo>
                    <a:pt x="142" y="256"/>
                  </a:lnTo>
                  <a:lnTo>
                    <a:pt x="136" y="258"/>
                  </a:lnTo>
                  <a:lnTo>
                    <a:pt x="126" y="258"/>
                  </a:lnTo>
                  <a:lnTo>
                    <a:pt x="118" y="258"/>
                  </a:lnTo>
                  <a:lnTo>
                    <a:pt x="109" y="256"/>
                  </a:lnTo>
                  <a:lnTo>
                    <a:pt x="98" y="256"/>
                  </a:lnTo>
                  <a:lnTo>
                    <a:pt x="92" y="256"/>
                  </a:lnTo>
                  <a:lnTo>
                    <a:pt x="81" y="253"/>
                  </a:lnTo>
                  <a:lnTo>
                    <a:pt x="76" y="253"/>
                  </a:lnTo>
                  <a:lnTo>
                    <a:pt x="70" y="251"/>
                  </a:lnTo>
                  <a:lnTo>
                    <a:pt x="65" y="247"/>
                  </a:lnTo>
                  <a:lnTo>
                    <a:pt x="65" y="241"/>
                  </a:lnTo>
                  <a:lnTo>
                    <a:pt x="65" y="236"/>
                  </a:lnTo>
                  <a:lnTo>
                    <a:pt x="65" y="232"/>
                  </a:lnTo>
                  <a:lnTo>
                    <a:pt x="65" y="228"/>
                  </a:lnTo>
                  <a:lnTo>
                    <a:pt x="70" y="227"/>
                  </a:lnTo>
                  <a:lnTo>
                    <a:pt x="76" y="224"/>
                  </a:lnTo>
                  <a:lnTo>
                    <a:pt x="87" y="224"/>
                  </a:lnTo>
                  <a:lnTo>
                    <a:pt x="92" y="224"/>
                  </a:lnTo>
                  <a:lnTo>
                    <a:pt x="98" y="224"/>
                  </a:lnTo>
                  <a:lnTo>
                    <a:pt x="103" y="227"/>
                  </a:lnTo>
                  <a:lnTo>
                    <a:pt x="109" y="228"/>
                  </a:lnTo>
                  <a:lnTo>
                    <a:pt x="121" y="232"/>
                  </a:lnTo>
                  <a:lnTo>
                    <a:pt x="126" y="236"/>
                  </a:lnTo>
                  <a:lnTo>
                    <a:pt x="128" y="241"/>
                  </a:lnTo>
                  <a:lnTo>
                    <a:pt x="136" y="245"/>
                  </a:lnTo>
                  <a:lnTo>
                    <a:pt x="145" y="247"/>
                  </a:lnTo>
                  <a:lnTo>
                    <a:pt x="151" y="251"/>
                  </a:lnTo>
                  <a:lnTo>
                    <a:pt x="151" y="256"/>
                  </a:lnTo>
                  <a:lnTo>
                    <a:pt x="151" y="261"/>
                  </a:lnTo>
                  <a:lnTo>
                    <a:pt x="151" y="267"/>
                  </a:lnTo>
                  <a:lnTo>
                    <a:pt x="151" y="272"/>
                  </a:lnTo>
                  <a:lnTo>
                    <a:pt x="151" y="276"/>
                  </a:lnTo>
                  <a:lnTo>
                    <a:pt x="151" y="281"/>
                  </a:lnTo>
                  <a:lnTo>
                    <a:pt x="151" y="284"/>
                  </a:lnTo>
                  <a:lnTo>
                    <a:pt x="145" y="288"/>
                  </a:lnTo>
                  <a:lnTo>
                    <a:pt x="139" y="292"/>
                  </a:lnTo>
                  <a:lnTo>
                    <a:pt x="136" y="297"/>
                  </a:lnTo>
                  <a:lnTo>
                    <a:pt x="130" y="298"/>
                  </a:lnTo>
                  <a:lnTo>
                    <a:pt x="126" y="300"/>
                  </a:lnTo>
                  <a:lnTo>
                    <a:pt x="118" y="300"/>
                  </a:lnTo>
                  <a:lnTo>
                    <a:pt x="111" y="300"/>
                  </a:lnTo>
                  <a:lnTo>
                    <a:pt x="106" y="300"/>
                  </a:lnTo>
                  <a:lnTo>
                    <a:pt x="95" y="302"/>
                  </a:lnTo>
                  <a:lnTo>
                    <a:pt x="87" y="302"/>
                  </a:lnTo>
                  <a:lnTo>
                    <a:pt x="78" y="302"/>
                  </a:lnTo>
                  <a:lnTo>
                    <a:pt x="70" y="300"/>
                  </a:lnTo>
                  <a:lnTo>
                    <a:pt x="58" y="300"/>
                  </a:lnTo>
                  <a:lnTo>
                    <a:pt x="51" y="298"/>
                  </a:lnTo>
                  <a:lnTo>
                    <a:pt x="46" y="297"/>
                  </a:lnTo>
                  <a:lnTo>
                    <a:pt x="43" y="290"/>
                  </a:lnTo>
                  <a:lnTo>
                    <a:pt x="43" y="286"/>
                  </a:lnTo>
                  <a:lnTo>
                    <a:pt x="40" y="283"/>
                  </a:lnTo>
                  <a:lnTo>
                    <a:pt x="43" y="279"/>
                  </a:lnTo>
                  <a:lnTo>
                    <a:pt x="48" y="276"/>
                  </a:lnTo>
                  <a:lnTo>
                    <a:pt x="56" y="274"/>
                  </a:lnTo>
                  <a:lnTo>
                    <a:pt x="65" y="274"/>
                  </a:lnTo>
                  <a:lnTo>
                    <a:pt x="73" y="274"/>
                  </a:lnTo>
                  <a:lnTo>
                    <a:pt x="78" y="274"/>
                  </a:lnTo>
                  <a:lnTo>
                    <a:pt x="87" y="274"/>
                  </a:lnTo>
                  <a:lnTo>
                    <a:pt x="92" y="274"/>
                  </a:lnTo>
                  <a:lnTo>
                    <a:pt x="100" y="274"/>
                  </a:lnTo>
                  <a:lnTo>
                    <a:pt x="106" y="276"/>
                  </a:lnTo>
                  <a:lnTo>
                    <a:pt x="114" y="279"/>
                  </a:lnTo>
                  <a:lnTo>
                    <a:pt x="118" y="283"/>
                  </a:lnTo>
                  <a:lnTo>
                    <a:pt x="123" y="284"/>
                  </a:lnTo>
                  <a:lnTo>
                    <a:pt x="128" y="290"/>
                  </a:lnTo>
                  <a:lnTo>
                    <a:pt x="133" y="295"/>
                  </a:lnTo>
                  <a:lnTo>
                    <a:pt x="133" y="300"/>
                  </a:lnTo>
                  <a:lnTo>
                    <a:pt x="133" y="304"/>
                  </a:lnTo>
                  <a:lnTo>
                    <a:pt x="133" y="308"/>
                  </a:lnTo>
                  <a:lnTo>
                    <a:pt x="133" y="312"/>
                  </a:lnTo>
                  <a:lnTo>
                    <a:pt x="130" y="316"/>
                  </a:lnTo>
                  <a:lnTo>
                    <a:pt x="130" y="323"/>
                  </a:lnTo>
                  <a:lnTo>
                    <a:pt x="126" y="326"/>
                  </a:lnTo>
                  <a:lnTo>
                    <a:pt x="121" y="329"/>
                  </a:lnTo>
                  <a:lnTo>
                    <a:pt x="111" y="331"/>
                  </a:lnTo>
                  <a:lnTo>
                    <a:pt x="106" y="331"/>
                  </a:lnTo>
                  <a:lnTo>
                    <a:pt x="98" y="331"/>
                  </a:lnTo>
                  <a:lnTo>
                    <a:pt x="90" y="329"/>
                  </a:lnTo>
                  <a:lnTo>
                    <a:pt x="79" y="335"/>
                  </a:lnTo>
                  <a:lnTo>
                    <a:pt x="77" y="339"/>
                  </a:lnTo>
                  <a:lnTo>
                    <a:pt x="76" y="347"/>
                  </a:lnTo>
                  <a:lnTo>
                    <a:pt x="74" y="360"/>
                  </a:lnTo>
                  <a:lnTo>
                    <a:pt x="86" y="371"/>
                  </a:lnTo>
                  <a:lnTo>
                    <a:pt x="107" y="379"/>
                  </a:lnTo>
                  <a:lnTo>
                    <a:pt x="128" y="388"/>
                  </a:lnTo>
                  <a:lnTo>
                    <a:pt x="159" y="392"/>
                  </a:lnTo>
                  <a:lnTo>
                    <a:pt x="203" y="393"/>
                  </a:lnTo>
                </a:path>
              </a:pathLst>
            </a:custGeom>
            <a:noFill/>
            <a:ln w="28575" cmpd="sng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86" name="Freeform 157"/>
            <p:cNvSpPr>
              <a:spLocks/>
            </p:cNvSpPr>
            <p:nvPr/>
          </p:nvSpPr>
          <p:spPr bwMode="auto">
            <a:xfrm>
              <a:off x="1590" y="1763"/>
              <a:ext cx="610" cy="281"/>
            </a:xfrm>
            <a:custGeom>
              <a:avLst/>
              <a:gdLst>
                <a:gd name="T0" fmla="*/ 28 w 736"/>
                <a:gd name="T1" fmla="*/ 0 h 233"/>
                <a:gd name="T2" fmla="*/ 42 w 736"/>
                <a:gd name="T3" fmla="*/ 14 h 233"/>
                <a:gd name="T4" fmla="*/ 56 w 736"/>
                <a:gd name="T5" fmla="*/ 28 h 233"/>
                <a:gd name="T6" fmla="*/ 70 w 736"/>
                <a:gd name="T7" fmla="*/ 65 h 233"/>
                <a:gd name="T8" fmla="*/ 70 w 736"/>
                <a:gd name="T9" fmla="*/ 94 h 233"/>
                <a:gd name="T10" fmla="*/ 75 w 736"/>
                <a:gd name="T11" fmla="*/ 139 h 233"/>
                <a:gd name="T12" fmla="*/ 75 w 736"/>
                <a:gd name="T13" fmla="*/ 168 h 233"/>
                <a:gd name="T14" fmla="*/ 75 w 736"/>
                <a:gd name="T15" fmla="*/ 227 h 233"/>
                <a:gd name="T16" fmla="*/ 78 w 736"/>
                <a:gd name="T17" fmla="*/ 270 h 233"/>
                <a:gd name="T18" fmla="*/ 82 w 736"/>
                <a:gd name="T19" fmla="*/ 305 h 233"/>
                <a:gd name="T20" fmla="*/ 85 w 736"/>
                <a:gd name="T21" fmla="*/ 341 h 233"/>
                <a:gd name="T22" fmla="*/ 99 w 736"/>
                <a:gd name="T23" fmla="*/ 373 h 233"/>
                <a:gd name="T24" fmla="*/ 118 w 736"/>
                <a:gd name="T25" fmla="*/ 393 h 233"/>
                <a:gd name="T26" fmla="*/ 134 w 736"/>
                <a:gd name="T27" fmla="*/ 402 h 233"/>
                <a:gd name="T28" fmla="*/ 142 w 736"/>
                <a:gd name="T29" fmla="*/ 373 h 233"/>
                <a:gd name="T30" fmla="*/ 138 w 736"/>
                <a:gd name="T31" fmla="*/ 314 h 233"/>
                <a:gd name="T32" fmla="*/ 128 w 736"/>
                <a:gd name="T33" fmla="*/ 277 h 233"/>
                <a:gd name="T34" fmla="*/ 121 w 736"/>
                <a:gd name="T35" fmla="*/ 233 h 233"/>
                <a:gd name="T36" fmla="*/ 114 w 736"/>
                <a:gd name="T37" fmla="*/ 197 h 233"/>
                <a:gd name="T38" fmla="*/ 114 w 736"/>
                <a:gd name="T39" fmla="*/ 153 h 233"/>
                <a:gd name="T40" fmla="*/ 114 w 736"/>
                <a:gd name="T41" fmla="*/ 122 h 233"/>
                <a:gd name="T42" fmla="*/ 124 w 736"/>
                <a:gd name="T43" fmla="*/ 94 h 233"/>
                <a:gd name="T44" fmla="*/ 138 w 736"/>
                <a:gd name="T45" fmla="*/ 94 h 233"/>
                <a:gd name="T46" fmla="*/ 159 w 736"/>
                <a:gd name="T47" fmla="*/ 129 h 233"/>
                <a:gd name="T48" fmla="*/ 174 w 736"/>
                <a:gd name="T49" fmla="*/ 168 h 233"/>
                <a:gd name="T50" fmla="*/ 185 w 736"/>
                <a:gd name="T51" fmla="*/ 204 h 233"/>
                <a:gd name="T52" fmla="*/ 185 w 736"/>
                <a:gd name="T53" fmla="*/ 247 h 233"/>
                <a:gd name="T54" fmla="*/ 188 w 736"/>
                <a:gd name="T55" fmla="*/ 283 h 233"/>
                <a:gd name="T56" fmla="*/ 199 w 736"/>
                <a:gd name="T57" fmla="*/ 334 h 233"/>
                <a:gd name="T58" fmla="*/ 206 w 736"/>
                <a:gd name="T59" fmla="*/ 365 h 233"/>
                <a:gd name="T60" fmla="*/ 224 w 736"/>
                <a:gd name="T61" fmla="*/ 393 h 233"/>
                <a:gd name="T62" fmla="*/ 244 w 736"/>
                <a:gd name="T63" fmla="*/ 409 h 233"/>
                <a:gd name="T64" fmla="*/ 255 w 736"/>
                <a:gd name="T65" fmla="*/ 373 h 233"/>
                <a:gd name="T66" fmla="*/ 248 w 736"/>
                <a:gd name="T67" fmla="*/ 322 h 233"/>
                <a:gd name="T68" fmla="*/ 230 w 736"/>
                <a:gd name="T69" fmla="*/ 277 h 233"/>
                <a:gd name="T70" fmla="*/ 220 w 736"/>
                <a:gd name="T71" fmla="*/ 227 h 233"/>
                <a:gd name="T72" fmla="*/ 213 w 736"/>
                <a:gd name="T73" fmla="*/ 168 h 233"/>
                <a:gd name="T74" fmla="*/ 210 w 736"/>
                <a:gd name="T75" fmla="*/ 109 h 233"/>
                <a:gd name="T76" fmla="*/ 210 w 736"/>
                <a:gd name="T77" fmla="*/ 71 h 233"/>
                <a:gd name="T78" fmla="*/ 255 w 736"/>
                <a:gd name="T79" fmla="*/ 65 h 233"/>
                <a:gd name="T80" fmla="*/ 298 w 736"/>
                <a:gd name="T81" fmla="*/ 86 h 233"/>
                <a:gd name="T82" fmla="*/ 312 w 736"/>
                <a:gd name="T83" fmla="*/ 139 h 233"/>
                <a:gd name="T84" fmla="*/ 319 w 736"/>
                <a:gd name="T85" fmla="*/ 182 h 233"/>
                <a:gd name="T86" fmla="*/ 323 w 736"/>
                <a:gd name="T87" fmla="*/ 227 h 233"/>
                <a:gd name="T88" fmla="*/ 327 w 736"/>
                <a:gd name="T89" fmla="*/ 270 h 233"/>
                <a:gd name="T90" fmla="*/ 334 w 736"/>
                <a:gd name="T91" fmla="*/ 314 h 233"/>
                <a:gd name="T92" fmla="*/ 347 w 736"/>
                <a:gd name="T93" fmla="*/ 341 h 233"/>
                <a:gd name="T94" fmla="*/ 370 w 736"/>
                <a:gd name="T95" fmla="*/ 373 h 233"/>
                <a:gd name="T96" fmla="*/ 391 w 736"/>
                <a:gd name="T97" fmla="*/ 393 h 233"/>
                <a:gd name="T98" fmla="*/ 415 w 736"/>
                <a:gd name="T99" fmla="*/ 386 h 233"/>
                <a:gd name="T100" fmla="*/ 419 w 736"/>
                <a:gd name="T101" fmla="*/ 341 h 233"/>
                <a:gd name="T102" fmla="*/ 404 w 736"/>
                <a:gd name="T103" fmla="*/ 247 h 233"/>
                <a:gd name="T104" fmla="*/ 391 w 736"/>
                <a:gd name="T105" fmla="*/ 189 h 233"/>
                <a:gd name="T106" fmla="*/ 380 w 736"/>
                <a:gd name="T107" fmla="*/ 160 h 233"/>
                <a:gd name="T108" fmla="*/ 373 w 736"/>
                <a:gd name="T109" fmla="*/ 129 h 233"/>
                <a:gd name="T110" fmla="*/ 370 w 736"/>
                <a:gd name="T111" fmla="*/ 86 h 233"/>
                <a:gd name="T112" fmla="*/ 376 w 736"/>
                <a:gd name="T113" fmla="*/ 58 h 233"/>
                <a:gd name="T114" fmla="*/ 391 w 736"/>
                <a:gd name="T115" fmla="*/ 51 h 23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736"/>
                <a:gd name="T175" fmla="*/ 0 h 233"/>
                <a:gd name="T176" fmla="*/ 736 w 736"/>
                <a:gd name="T177" fmla="*/ 233 h 233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736" h="233">
                  <a:moveTo>
                    <a:pt x="0" y="4"/>
                  </a:moveTo>
                  <a:lnTo>
                    <a:pt x="50" y="0"/>
                  </a:lnTo>
                  <a:lnTo>
                    <a:pt x="62" y="4"/>
                  </a:lnTo>
                  <a:lnTo>
                    <a:pt x="74" y="8"/>
                  </a:lnTo>
                  <a:lnTo>
                    <a:pt x="87" y="12"/>
                  </a:lnTo>
                  <a:lnTo>
                    <a:pt x="99" y="16"/>
                  </a:lnTo>
                  <a:lnTo>
                    <a:pt x="112" y="25"/>
                  </a:lnTo>
                  <a:lnTo>
                    <a:pt x="124" y="37"/>
                  </a:lnTo>
                  <a:lnTo>
                    <a:pt x="124" y="45"/>
                  </a:lnTo>
                  <a:lnTo>
                    <a:pt x="124" y="54"/>
                  </a:lnTo>
                  <a:lnTo>
                    <a:pt x="131" y="62"/>
                  </a:lnTo>
                  <a:lnTo>
                    <a:pt x="131" y="79"/>
                  </a:lnTo>
                  <a:lnTo>
                    <a:pt x="131" y="87"/>
                  </a:lnTo>
                  <a:lnTo>
                    <a:pt x="131" y="95"/>
                  </a:lnTo>
                  <a:lnTo>
                    <a:pt x="131" y="112"/>
                  </a:lnTo>
                  <a:lnTo>
                    <a:pt x="131" y="129"/>
                  </a:lnTo>
                  <a:lnTo>
                    <a:pt x="131" y="145"/>
                  </a:lnTo>
                  <a:lnTo>
                    <a:pt x="137" y="154"/>
                  </a:lnTo>
                  <a:lnTo>
                    <a:pt x="137" y="162"/>
                  </a:lnTo>
                  <a:lnTo>
                    <a:pt x="143" y="174"/>
                  </a:lnTo>
                  <a:lnTo>
                    <a:pt x="149" y="183"/>
                  </a:lnTo>
                  <a:lnTo>
                    <a:pt x="149" y="195"/>
                  </a:lnTo>
                  <a:lnTo>
                    <a:pt x="162" y="199"/>
                  </a:lnTo>
                  <a:lnTo>
                    <a:pt x="174" y="212"/>
                  </a:lnTo>
                  <a:lnTo>
                    <a:pt x="187" y="220"/>
                  </a:lnTo>
                  <a:lnTo>
                    <a:pt x="206" y="224"/>
                  </a:lnTo>
                  <a:lnTo>
                    <a:pt x="224" y="229"/>
                  </a:lnTo>
                  <a:lnTo>
                    <a:pt x="237" y="229"/>
                  </a:lnTo>
                  <a:lnTo>
                    <a:pt x="243" y="220"/>
                  </a:lnTo>
                  <a:lnTo>
                    <a:pt x="249" y="212"/>
                  </a:lnTo>
                  <a:lnTo>
                    <a:pt x="249" y="195"/>
                  </a:lnTo>
                  <a:lnTo>
                    <a:pt x="243" y="179"/>
                  </a:lnTo>
                  <a:lnTo>
                    <a:pt x="237" y="170"/>
                  </a:lnTo>
                  <a:lnTo>
                    <a:pt x="224" y="158"/>
                  </a:lnTo>
                  <a:lnTo>
                    <a:pt x="218" y="145"/>
                  </a:lnTo>
                  <a:lnTo>
                    <a:pt x="212" y="133"/>
                  </a:lnTo>
                  <a:lnTo>
                    <a:pt x="199" y="124"/>
                  </a:lnTo>
                  <a:lnTo>
                    <a:pt x="199" y="112"/>
                  </a:lnTo>
                  <a:lnTo>
                    <a:pt x="199" y="104"/>
                  </a:lnTo>
                  <a:lnTo>
                    <a:pt x="199" y="87"/>
                  </a:lnTo>
                  <a:lnTo>
                    <a:pt x="199" y="79"/>
                  </a:lnTo>
                  <a:lnTo>
                    <a:pt x="199" y="70"/>
                  </a:lnTo>
                  <a:lnTo>
                    <a:pt x="206" y="62"/>
                  </a:lnTo>
                  <a:lnTo>
                    <a:pt x="218" y="54"/>
                  </a:lnTo>
                  <a:lnTo>
                    <a:pt x="230" y="54"/>
                  </a:lnTo>
                  <a:lnTo>
                    <a:pt x="243" y="54"/>
                  </a:lnTo>
                  <a:lnTo>
                    <a:pt x="268" y="62"/>
                  </a:lnTo>
                  <a:lnTo>
                    <a:pt x="280" y="74"/>
                  </a:lnTo>
                  <a:lnTo>
                    <a:pt x="299" y="87"/>
                  </a:lnTo>
                  <a:lnTo>
                    <a:pt x="305" y="95"/>
                  </a:lnTo>
                  <a:lnTo>
                    <a:pt x="318" y="104"/>
                  </a:lnTo>
                  <a:lnTo>
                    <a:pt x="324" y="116"/>
                  </a:lnTo>
                  <a:lnTo>
                    <a:pt x="324" y="129"/>
                  </a:lnTo>
                  <a:lnTo>
                    <a:pt x="324" y="141"/>
                  </a:lnTo>
                  <a:lnTo>
                    <a:pt x="330" y="154"/>
                  </a:lnTo>
                  <a:lnTo>
                    <a:pt x="330" y="162"/>
                  </a:lnTo>
                  <a:lnTo>
                    <a:pt x="337" y="179"/>
                  </a:lnTo>
                  <a:lnTo>
                    <a:pt x="349" y="191"/>
                  </a:lnTo>
                  <a:lnTo>
                    <a:pt x="349" y="199"/>
                  </a:lnTo>
                  <a:lnTo>
                    <a:pt x="362" y="208"/>
                  </a:lnTo>
                  <a:lnTo>
                    <a:pt x="380" y="220"/>
                  </a:lnTo>
                  <a:lnTo>
                    <a:pt x="393" y="224"/>
                  </a:lnTo>
                  <a:lnTo>
                    <a:pt x="405" y="229"/>
                  </a:lnTo>
                  <a:lnTo>
                    <a:pt x="430" y="233"/>
                  </a:lnTo>
                  <a:lnTo>
                    <a:pt x="443" y="233"/>
                  </a:lnTo>
                  <a:lnTo>
                    <a:pt x="449" y="212"/>
                  </a:lnTo>
                  <a:lnTo>
                    <a:pt x="449" y="199"/>
                  </a:lnTo>
                  <a:lnTo>
                    <a:pt x="436" y="183"/>
                  </a:lnTo>
                  <a:lnTo>
                    <a:pt x="424" y="166"/>
                  </a:lnTo>
                  <a:lnTo>
                    <a:pt x="405" y="158"/>
                  </a:lnTo>
                  <a:lnTo>
                    <a:pt x="399" y="145"/>
                  </a:lnTo>
                  <a:lnTo>
                    <a:pt x="386" y="129"/>
                  </a:lnTo>
                  <a:lnTo>
                    <a:pt x="374" y="112"/>
                  </a:lnTo>
                  <a:lnTo>
                    <a:pt x="374" y="95"/>
                  </a:lnTo>
                  <a:lnTo>
                    <a:pt x="368" y="79"/>
                  </a:lnTo>
                  <a:lnTo>
                    <a:pt x="368" y="62"/>
                  </a:lnTo>
                  <a:lnTo>
                    <a:pt x="368" y="49"/>
                  </a:lnTo>
                  <a:lnTo>
                    <a:pt x="368" y="41"/>
                  </a:lnTo>
                  <a:lnTo>
                    <a:pt x="386" y="37"/>
                  </a:lnTo>
                  <a:lnTo>
                    <a:pt x="449" y="37"/>
                  </a:lnTo>
                  <a:lnTo>
                    <a:pt x="511" y="45"/>
                  </a:lnTo>
                  <a:lnTo>
                    <a:pt x="524" y="49"/>
                  </a:lnTo>
                  <a:lnTo>
                    <a:pt x="536" y="62"/>
                  </a:lnTo>
                  <a:lnTo>
                    <a:pt x="549" y="79"/>
                  </a:lnTo>
                  <a:lnTo>
                    <a:pt x="555" y="91"/>
                  </a:lnTo>
                  <a:lnTo>
                    <a:pt x="561" y="104"/>
                  </a:lnTo>
                  <a:lnTo>
                    <a:pt x="561" y="120"/>
                  </a:lnTo>
                  <a:lnTo>
                    <a:pt x="567" y="129"/>
                  </a:lnTo>
                  <a:lnTo>
                    <a:pt x="567" y="145"/>
                  </a:lnTo>
                  <a:lnTo>
                    <a:pt x="574" y="154"/>
                  </a:lnTo>
                  <a:lnTo>
                    <a:pt x="580" y="166"/>
                  </a:lnTo>
                  <a:lnTo>
                    <a:pt x="586" y="179"/>
                  </a:lnTo>
                  <a:lnTo>
                    <a:pt x="592" y="187"/>
                  </a:lnTo>
                  <a:lnTo>
                    <a:pt x="611" y="195"/>
                  </a:lnTo>
                  <a:lnTo>
                    <a:pt x="624" y="204"/>
                  </a:lnTo>
                  <a:lnTo>
                    <a:pt x="649" y="212"/>
                  </a:lnTo>
                  <a:lnTo>
                    <a:pt x="667" y="220"/>
                  </a:lnTo>
                  <a:lnTo>
                    <a:pt x="686" y="224"/>
                  </a:lnTo>
                  <a:lnTo>
                    <a:pt x="717" y="224"/>
                  </a:lnTo>
                  <a:lnTo>
                    <a:pt x="730" y="220"/>
                  </a:lnTo>
                  <a:lnTo>
                    <a:pt x="736" y="212"/>
                  </a:lnTo>
                  <a:lnTo>
                    <a:pt x="736" y="195"/>
                  </a:lnTo>
                  <a:lnTo>
                    <a:pt x="723" y="154"/>
                  </a:lnTo>
                  <a:lnTo>
                    <a:pt x="711" y="141"/>
                  </a:lnTo>
                  <a:lnTo>
                    <a:pt x="698" y="124"/>
                  </a:lnTo>
                  <a:lnTo>
                    <a:pt x="686" y="108"/>
                  </a:lnTo>
                  <a:lnTo>
                    <a:pt x="680" y="99"/>
                  </a:lnTo>
                  <a:lnTo>
                    <a:pt x="667" y="91"/>
                  </a:lnTo>
                  <a:lnTo>
                    <a:pt x="661" y="83"/>
                  </a:lnTo>
                  <a:lnTo>
                    <a:pt x="655" y="74"/>
                  </a:lnTo>
                  <a:lnTo>
                    <a:pt x="649" y="58"/>
                  </a:lnTo>
                  <a:lnTo>
                    <a:pt x="649" y="49"/>
                  </a:lnTo>
                  <a:lnTo>
                    <a:pt x="649" y="41"/>
                  </a:lnTo>
                  <a:lnTo>
                    <a:pt x="661" y="33"/>
                  </a:lnTo>
                  <a:lnTo>
                    <a:pt x="680" y="29"/>
                  </a:lnTo>
                  <a:lnTo>
                    <a:pt x="686" y="29"/>
                  </a:lnTo>
                </a:path>
              </a:pathLst>
            </a:custGeom>
            <a:noFill/>
            <a:ln w="38100" cmpd="sng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87" name="Rectangle 158"/>
            <p:cNvSpPr>
              <a:spLocks noChangeArrowheads="1"/>
            </p:cNvSpPr>
            <p:nvPr/>
          </p:nvSpPr>
          <p:spPr bwMode="auto">
            <a:xfrm>
              <a:off x="2152" y="1751"/>
              <a:ext cx="81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400" b="1">
                  <a:solidFill>
                    <a:srgbClr val="FF3300"/>
                  </a:solidFill>
                  <a:latin typeface="Arial" charset="0"/>
                </a:rPr>
                <a:t>C</a:t>
              </a:r>
              <a:endParaRPr lang="it-IT" sz="1400" b="1">
                <a:solidFill>
                  <a:srgbClr val="FF3300"/>
                </a:solidFill>
              </a:endParaRPr>
            </a:p>
          </p:txBody>
        </p:sp>
        <p:sp>
          <p:nvSpPr>
            <p:cNvPr id="6688" name="Rectangle 159"/>
            <p:cNvSpPr>
              <a:spLocks noChangeArrowheads="1"/>
            </p:cNvSpPr>
            <p:nvPr/>
          </p:nvSpPr>
          <p:spPr bwMode="auto">
            <a:xfrm>
              <a:off x="748" y="988"/>
              <a:ext cx="81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400" b="1">
                  <a:solidFill>
                    <a:srgbClr val="FF3300"/>
                  </a:solidFill>
                  <a:latin typeface="Arial" charset="0"/>
                </a:rPr>
                <a:t>N</a:t>
              </a:r>
              <a:endParaRPr lang="it-IT" sz="1400" b="1">
                <a:solidFill>
                  <a:srgbClr val="FF3300"/>
                </a:solidFill>
              </a:endParaRPr>
            </a:p>
          </p:txBody>
        </p:sp>
        <p:sp>
          <p:nvSpPr>
            <p:cNvPr id="6689" name="Freeform 160"/>
            <p:cNvSpPr>
              <a:spLocks/>
            </p:cNvSpPr>
            <p:nvPr/>
          </p:nvSpPr>
          <p:spPr bwMode="auto">
            <a:xfrm>
              <a:off x="1155" y="1768"/>
              <a:ext cx="269" cy="221"/>
            </a:xfrm>
            <a:custGeom>
              <a:avLst/>
              <a:gdLst>
                <a:gd name="T0" fmla="*/ 14 w 325"/>
                <a:gd name="T1" fmla="*/ 36 h 183"/>
                <a:gd name="T2" fmla="*/ 0 w 325"/>
                <a:gd name="T3" fmla="*/ 58 h 183"/>
                <a:gd name="T4" fmla="*/ 0 w 325"/>
                <a:gd name="T5" fmla="*/ 72 h 183"/>
                <a:gd name="T6" fmla="*/ 0 w 325"/>
                <a:gd name="T7" fmla="*/ 87 h 183"/>
                <a:gd name="T8" fmla="*/ 7 w 325"/>
                <a:gd name="T9" fmla="*/ 103 h 183"/>
                <a:gd name="T10" fmla="*/ 14 w 325"/>
                <a:gd name="T11" fmla="*/ 103 h 183"/>
                <a:gd name="T12" fmla="*/ 22 w 325"/>
                <a:gd name="T13" fmla="*/ 110 h 183"/>
                <a:gd name="T14" fmla="*/ 28 w 325"/>
                <a:gd name="T15" fmla="*/ 110 h 183"/>
                <a:gd name="T16" fmla="*/ 36 w 325"/>
                <a:gd name="T17" fmla="*/ 110 h 183"/>
                <a:gd name="T18" fmla="*/ 42 w 325"/>
                <a:gd name="T19" fmla="*/ 110 h 183"/>
                <a:gd name="T20" fmla="*/ 57 w 325"/>
                <a:gd name="T21" fmla="*/ 110 h 183"/>
                <a:gd name="T22" fmla="*/ 67 w 325"/>
                <a:gd name="T23" fmla="*/ 110 h 183"/>
                <a:gd name="T24" fmla="*/ 78 w 325"/>
                <a:gd name="T25" fmla="*/ 117 h 183"/>
                <a:gd name="T26" fmla="*/ 85 w 325"/>
                <a:gd name="T27" fmla="*/ 139 h 183"/>
                <a:gd name="T28" fmla="*/ 85 w 325"/>
                <a:gd name="T29" fmla="*/ 176 h 183"/>
                <a:gd name="T30" fmla="*/ 78 w 325"/>
                <a:gd name="T31" fmla="*/ 197 h 183"/>
                <a:gd name="T32" fmla="*/ 70 w 325"/>
                <a:gd name="T33" fmla="*/ 204 h 183"/>
                <a:gd name="T34" fmla="*/ 65 w 325"/>
                <a:gd name="T35" fmla="*/ 204 h 183"/>
                <a:gd name="T36" fmla="*/ 50 w 325"/>
                <a:gd name="T37" fmla="*/ 211 h 183"/>
                <a:gd name="T38" fmla="*/ 39 w 325"/>
                <a:gd name="T39" fmla="*/ 211 h 183"/>
                <a:gd name="T40" fmla="*/ 28 w 325"/>
                <a:gd name="T41" fmla="*/ 220 h 183"/>
                <a:gd name="T42" fmla="*/ 22 w 325"/>
                <a:gd name="T43" fmla="*/ 234 h 183"/>
                <a:gd name="T44" fmla="*/ 22 w 325"/>
                <a:gd name="T45" fmla="*/ 248 h 183"/>
                <a:gd name="T46" fmla="*/ 18 w 325"/>
                <a:gd name="T47" fmla="*/ 264 h 183"/>
                <a:gd name="T48" fmla="*/ 18 w 325"/>
                <a:gd name="T49" fmla="*/ 279 h 183"/>
                <a:gd name="T50" fmla="*/ 18 w 325"/>
                <a:gd name="T51" fmla="*/ 292 h 183"/>
                <a:gd name="T52" fmla="*/ 28 w 325"/>
                <a:gd name="T53" fmla="*/ 308 h 183"/>
                <a:gd name="T54" fmla="*/ 36 w 325"/>
                <a:gd name="T55" fmla="*/ 315 h 183"/>
                <a:gd name="T56" fmla="*/ 46 w 325"/>
                <a:gd name="T57" fmla="*/ 322 h 183"/>
                <a:gd name="T58" fmla="*/ 57 w 325"/>
                <a:gd name="T59" fmla="*/ 322 h 183"/>
                <a:gd name="T60" fmla="*/ 70 w 325"/>
                <a:gd name="T61" fmla="*/ 322 h 183"/>
                <a:gd name="T62" fmla="*/ 78 w 325"/>
                <a:gd name="T63" fmla="*/ 322 h 183"/>
                <a:gd name="T64" fmla="*/ 89 w 325"/>
                <a:gd name="T65" fmla="*/ 315 h 183"/>
                <a:gd name="T66" fmla="*/ 99 w 325"/>
                <a:gd name="T67" fmla="*/ 308 h 183"/>
                <a:gd name="T68" fmla="*/ 107 w 325"/>
                <a:gd name="T69" fmla="*/ 292 h 183"/>
                <a:gd name="T70" fmla="*/ 113 w 325"/>
                <a:gd name="T71" fmla="*/ 292 h 183"/>
                <a:gd name="T72" fmla="*/ 121 w 325"/>
                <a:gd name="T73" fmla="*/ 286 h 183"/>
                <a:gd name="T74" fmla="*/ 127 w 325"/>
                <a:gd name="T75" fmla="*/ 286 h 183"/>
                <a:gd name="T76" fmla="*/ 142 w 325"/>
                <a:gd name="T77" fmla="*/ 279 h 183"/>
                <a:gd name="T78" fmla="*/ 156 w 325"/>
                <a:gd name="T79" fmla="*/ 279 h 183"/>
                <a:gd name="T80" fmla="*/ 170 w 325"/>
                <a:gd name="T81" fmla="*/ 279 h 183"/>
                <a:gd name="T82" fmla="*/ 185 w 325"/>
                <a:gd name="T83" fmla="*/ 264 h 183"/>
                <a:gd name="T84" fmla="*/ 185 w 325"/>
                <a:gd name="T85" fmla="*/ 248 h 183"/>
                <a:gd name="T86" fmla="*/ 185 w 325"/>
                <a:gd name="T87" fmla="*/ 234 h 183"/>
                <a:gd name="T88" fmla="*/ 185 w 325"/>
                <a:gd name="T89" fmla="*/ 204 h 183"/>
                <a:gd name="T90" fmla="*/ 185 w 325"/>
                <a:gd name="T91" fmla="*/ 176 h 183"/>
                <a:gd name="T92" fmla="*/ 185 w 325"/>
                <a:gd name="T93" fmla="*/ 161 h 183"/>
                <a:gd name="T94" fmla="*/ 181 w 325"/>
                <a:gd name="T95" fmla="*/ 146 h 183"/>
                <a:gd name="T96" fmla="*/ 173 w 325"/>
                <a:gd name="T97" fmla="*/ 139 h 183"/>
                <a:gd name="T98" fmla="*/ 170 w 325"/>
                <a:gd name="T99" fmla="*/ 124 h 183"/>
                <a:gd name="T100" fmla="*/ 160 w 325"/>
                <a:gd name="T101" fmla="*/ 117 h 183"/>
                <a:gd name="T102" fmla="*/ 145 w 325"/>
                <a:gd name="T103" fmla="*/ 103 h 183"/>
                <a:gd name="T104" fmla="*/ 142 w 325"/>
                <a:gd name="T105" fmla="*/ 87 h 183"/>
                <a:gd name="T106" fmla="*/ 131 w 325"/>
                <a:gd name="T107" fmla="*/ 87 h 183"/>
                <a:gd name="T108" fmla="*/ 124 w 325"/>
                <a:gd name="T109" fmla="*/ 78 h 183"/>
                <a:gd name="T110" fmla="*/ 118 w 325"/>
                <a:gd name="T111" fmla="*/ 72 h 183"/>
                <a:gd name="T112" fmla="*/ 107 w 325"/>
                <a:gd name="T113" fmla="*/ 65 h 183"/>
                <a:gd name="T114" fmla="*/ 99 w 325"/>
                <a:gd name="T115" fmla="*/ 58 h 183"/>
                <a:gd name="T116" fmla="*/ 99 w 325"/>
                <a:gd name="T117" fmla="*/ 43 h 183"/>
                <a:gd name="T118" fmla="*/ 99 w 325"/>
                <a:gd name="T119" fmla="*/ 28 h 183"/>
                <a:gd name="T120" fmla="*/ 107 w 325"/>
                <a:gd name="T121" fmla="*/ 21 h 183"/>
                <a:gd name="T122" fmla="*/ 113 w 325"/>
                <a:gd name="T123" fmla="*/ 7 h 183"/>
                <a:gd name="T124" fmla="*/ 113 w 325"/>
                <a:gd name="T125" fmla="*/ 0 h 18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25"/>
                <a:gd name="T190" fmla="*/ 0 h 183"/>
                <a:gd name="T191" fmla="*/ 325 w 325"/>
                <a:gd name="T192" fmla="*/ 183 h 18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25" h="183">
                  <a:moveTo>
                    <a:pt x="25" y="21"/>
                  </a:move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13" y="58"/>
                  </a:lnTo>
                  <a:lnTo>
                    <a:pt x="25" y="58"/>
                  </a:lnTo>
                  <a:lnTo>
                    <a:pt x="38" y="62"/>
                  </a:lnTo>
                  <a:lnTo>
                    <a:pt x="50" y="62"/>
                  </a:lnTo>
                  <a:lnTo>
                    <a:pt x="63" y="62"/>
                  </a:lnTo>
                  <a:lnTo>
                    <a:pt x="75" y="62"/>
                  </a:lnTo>
                  <a:lnTo>
                    <a:pt x="100" y="62"/>
                  </a:lnTo>
                  <a:lnTo>
                    <a:pt x="119" y="62"/>
                  </a:lnTo>
                  <a:lnTo>
                    <a:pt x="138" y="66"/>
                  </a:lnTo>
                  <a:lnTo>
                    <a:pt x="150" y="79"/>
                  </a:lnTo>
                  <a:lnTo>
                    <a:pt x="150" y="100"/>
                  </a:lnTo>
                  <a:lnTo>
                    <a:pt x="138" y="112"/>
                  </a:lnTo>
                  <a:lnTo>
                    <a:pt x="125" y="116"/>
                  </a:lnTo>
                  <a:lnTo>
                    <a:pt x="113" y="116"/>
                  </a:lnTo>
                  <a:lnTo>
                    <a:pt x="88" y="120"/>
                  </a:lnTo>
                  <a:lnTo>
                    <a:pt x="69" y="120"/>
                  </a:lnTo>
                  <a:lnTo>
                    <a:pt x="50" y="125"/>
                  </a:lnTo>
                  <a:lnTo>
                    <a:pt x="38" y="133"/>
                  </a:lnTo>
                  <a:lnTo>
                    <a:pt x="38" y="141"/>
                  </a:lnTo>
                  <a:lnTo>
                    <a:pt x="32" y="150"/>
                  </a:lnTo>
                  <a:lnTo>
                    <a:pt x="32" y="158"/>
                  </a:lnTo>
                  <a:lnTo>
                    <a:pt x="32" y="166"/>
                  </a:lnTo>
                  <a:lnTo>
                    <a:pt x="50" y="175"/>
                  </a:lnTo>
                  <a:lnTo>
                    <a:pt x="63" y="179"/>
                  </a:lnTo>
                  <a:lnTo>
                    <a:pt x="82" y="183"/>
                  </a:lnTo>
                  <a:lnTo>
                    <a:pt x="100" y="183"/>
                  </a:lnTo>
                  <a:lnTo>
                    <a:pt x="125" y="183"/>
                  </a:lnTo>
                  <a:lnTo>
                    <a:pt x="138" y="183"/>
                  </a:lnTo>
                  <a:lnTo>
                    <a:pt x="156" y="179"/>
                  </a:lnTo>
                  <a:lnTo>
                    <a:pt x="175" y="175"/>
                  </a:lnTo>
                  <a:lnTo>
                    <a:pt x="188" y="166"/>
                  </a:lnTo>
                  <a:lnTo>
                    <a:pt x="200" y="166"/>
                  </a:lnTo>
                  <a:lnTo>
                    <a:pt x="213" y="162"/>
                  </a:lnTo>
                  <a:lnTo>
                    <a:pt x="225" y="162"/>
                  </a:lnTo>
                  <a:lnTo>
                    <a:pt x="250" y="158"/>
                  </a:lnTo>
                  <a:lnTo>
                    <a:pt x="275" y="158"/>
                  </a:lnTo>
                  <a:lnTo>
                    <a:pt x="300" y="158"/>
                  </a:lnTo>
                  <a:lnTo>
                    <a:pt x="325" y="150"/>
                  </a:lnTo>
                  <a:lnTo>
                    <a:pt x="325" y="141"/>
                  </a:lnTo>
                  <a:lnTo>
                    <a:pt x="325" y="133"/>
                  </a:lnTo>
                  <a:lnTo>
                    <a:pt x="325" y="116"/>
                  </a:lnTo>
                  <a:lnTo>
                    <a:pt x="325" y="100"/>
                  </a:lnTo>
                  <a:lnTo>
                    <a:pt x="325" y="91"/>
                  </a:lnTo>
                  <a:lnTo>
                    <a:pt x="319" y="83"/>
                  </a:lnTo>
                  <a:lnTo>
                    <a:pt x="306" y="79"/>
                  </a:lnTo>
                  <a:lnTo>
                    <a:pt x="300" y="70"/>
                  </a:lnTo>
                  <a:lnTo>
                    <a:pt x="281" y="66"/>
                  </a:lnTo>
                  <a:lnTo>
                    <a:pt x="256" y="58"/>
                  </a:lnTo>
                  <a:lnTo>
                    <a:pt x="250" y="50"/>
                  </a:lnTo>
                  <a:lnTo>
                    <a:pt x="231" y="50"/>
                  </a:lnTo>
                  <a:lnTo>
                    <a:pt x="219" y="45"/>
                  </a:lnTo>
                  <a:lnTo>
                    <a:pt x="206" y="41"/>
                  </a:lnTo>
                  <a:lnTo>
                    <a:pt x="188" y="37"/>
                  </a:lnTo>
                  <a:lnTo>
                    <a:pt x="175" y="33"/>
                  </a:lnTo>
                  <a:lnTo>
                    <a:pt x="175" y="25"/>
                  </a:lnTo>
                  <a:lnTo>
                    <a:pt x="175" y="16"/>
                  </a:lnTo>
                  <a:lnTo>
                    <a:pt x="188" y="12"/>
                  </a:lnTo>
                  <a:lnTo>
                    <a:pt x="200" y="4"/>
                  </a:lnTo>
                  <a:lnTo>
                    <a:pt x="200" y="0"/>
                  </a:lnTo>
                </a:path>
              </a:pathLst>
            </a:custGeom>
            <a:noFill/>
            <a:ln w="28575" cmpd="sng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90" name="Rectangle 161"/>
            <p:cNvSpPr>
              <a:spLocks noChangeArrowheads="1"/>
            </p:cNvSpPr>
            <p:nvPr/>
          </p:nvSpPr>
          <p:spPr bwMode="auto">
            <a:xfrm>
              <a:off x="205" y="1760"/>
              <a:ext cx="449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200" b="1">
                  <a:latin typeface="Arial" charset="0"/>
                </a:rPr>
                <a:t>Versante</a:t>
              </a:r>
            </a:p>
            <a:p>
              <a:pPr algn="l"/>
              <a:r>
                <a:rPr lang="it-IT" sz="1200" b="1">
                  <a:latin typeface="Arial" charset="0"/>
                </a:rPr>
                <a:t>citosolico</a:t>
              </a:r>
            </a:p>
          </p:txBody>
        </p:sp>
        <p:sp>
          <p:nvSpPr>
            <p:cNvPr id="6691" name="Rectangle 162"/>
            <p:cNvSpPr>
              <a:spLocks noChangeArrowheads="1"/>
            </p:cNvSpPr>
            <p:nvPr/>
          </p:nvSpPr>
          <p:spPr bwMode="auto">
            <a:xfrm>
              <a:off x="1297" y="1100"/>
              <a:ext cx="104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200" b="1">
                  <a:solidFill>
                    <a:srgbClr val="000000"/>
                  </a:solidFill>
                  <a:latin typeface="Arial" charset="0"/>
                </a:rPr>
                <a:t>Versante extracellulare</a:t>
              </a:r>
              <a:endParaRPr lang="it-IT" sz="1200" b="1"/>
            </a:p>
          </p:txBody>
        </p:sp>
        <p:sp>
          <p:nvSpPr>
            <p:cNvPr id="6692" name="Oval 171"/>
            <p:cNvSpPr>
              <a:spLocks noChangeArrowheads="1"/>
            </p:cNvSpPr>
            <p:nvPr/>
          </p:nvSpPr>
          <p:spPr bwMode="auto">
            <a:xfrm>
              <a:off x="1637" y="1764"/>
              <a:ext cx="45" cy="35"/>
            </a:xfrm>
            <a:prstGeom prst="ellipse">
              <a:avLst/>
            </a:prstGeom>
            <a:solidFill>
              <a:srgbClr val="FF00FF"/>
            </a:solidFill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93" name="Oval 172"/>
            <p:cNvSpPr>
              <a:spLocks noChangeArrowheads="1"/>
            </p:cNvSpPr>
            <p:nvPr/>
          </p:nvSpPr>
          <p:spPr bwMode="auto">
            <a:xfrm>
              <a:off x="1729" y="2015"/>
              <a:ext cx="43" cy="34"/>
            </a:xfrm>
            <a:prstGeom prst="ellipse">
              <a:avLst/>
            </a:prstGeom>
            <a:solidFill>
              <a:srgbClr val="FF00FF"/>
            </a:solidFill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94" name="Oval 173"/>
            <p:cNvSpPr>
              <a:spLocks noChangeArrowheads="1"/>
            </p:cNvSpPr>
            <p:nvPr/>
          </p:nvSpPr>
          <p:spPr bwMode="auto">
            <a:xfrm>
              <a:off x="1833" y="1884"/>
              <a:ext cx="40" cy="27"/>
            </a:xfrm>
            <a:prstGeom prst="ellipse">
              <a:avLst/>
            </a:prstGeom>
            <a:solidFill>
              <a:srgbClr val="FF00FF"/>
            </a:solidFill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95" name="Oval 174"/>
            <p:cNvSpPr>
              <a:spLocks noChangeArrowheads="1"/>
            </p:cNvSpPr>
            <p:nvPr/>
          </p:nvSpPr>
          <p:spPr bwMode="auto">
            <a:xfrm>
              <a:off x="2055" y="1959"/>
              <a:ext cx="43" cy="36"/>
            </a:xfrm>
            <a:prstGeom prst="ellipse">
              <a:avLst/>
            </a:prstGeom>
            <a:solidFill>
              <a:srgbClr val="FF00FF"/>
            </a:solidFill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96" name="Text Box 881"/>
            <p:cNvSpPr txBox="1">
              <a:spLocks noChangeArrowheads="1"/>
            </p:cNvSpPr>
            <p:nvPr/>
          </p:nvSpPr>
          <p:spPr bwMode="auto">
            <a:xfrm>
              <a:off x="904" y="790"/>
              <a:ext cx="66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it-IT" sz="1600" b="1">
                  <a:solidFill>
                    <a:srgbClr val="FF3300"/>
                  </a:solidFill>
                  <a:latin typeface="Arial" charset="0"/>
                </a:rPr>
                <a:t>recettore</a:t>
              </a:r>
            </a:p>
          </p:txBody>
        </p:sp>
      </p:grpSp>
      <p:sp>
        <p:nvSpPr>
          <p:cNvPr id="619" name="Line 605"/>
          <p:cNvSpPr>
            <a:spLocks noChangeShapeType="1"/>
          </p:cNvSpPr>
          <p:nvPr/>
        </p:nvSpPr>
        <p:spPr bwMode="auto">
          <a:xfrm>
            <a:off x="2628900" y="5268913"/>
            <a:ext cx="330200" cy="1587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grpSp>
        <p:nvGrpSpPr>
          <p:cNvPr id="19" name="Gruppo 645"/>
          <p:cNvGrpSpPr>
            <a:grpSpLocks/>
          </p:cNvGrpSpPr>
          <p:nvPr/>
        </p:nvGrpSpPr>
        <p:grpSpPr bwMode="auto">
          <a:xfrm>
            <a:off x="5880100" y="5724525"/>
            <a:ext cx="931863" cy="641350"/>
            <a:chOff x="5880100" y="5724377"/>
            <a:chExt cx="931863" cy="642291"/>
          </a:xfrm>
        </p:grpSpPr>
        <p:sp>
          <p:nvSpPr>
            <p:cNvPr id="6576" name="Rectangle 180"/>
            <p:cNvSpPr>
              <a:spLocks noChangeArrowheads="1"/>
            </p:cNvSpPr>
            <p:nvPr/>
          </p:nvSpPr>
          <p:spPr bwMode="auto">
            <a:xfrm>
              <a:off x="6456363" y="5842795"/>
              <a:ext cx="355600" cy="212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400" b="1">
                  <a:solidFill>
                    <a:srgbClr val="000000"/>
                  </a:solidFill>
                  <a:latin typeface="Arial" charset="0"/>
                </a:rPr>
                <a:t>ATP</a:t>
              </a:r>
              <a:endParaRPr lang="it-IT" sz="1400"/>
            </a:p>
          </p:txBody>
        </p:sp>
        <p:sp>
          <p:nvSpPr>
            <p:cNvPr id="6577" name="Rectangle 384"/>
            <p:cNvSpPr>
              <a:spLocks noChangeArrowheads="1"/>
            </p:cNvSpPr>
            <p:nvPr/>
          </p:nvSpPr>
          <p:spPr bwMode="auto">
            <a:xfrm>
              <a:off x="6152357" y="6153943"/>
              <a:ext cx="493713" cy="212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400" b="1">
                  <a:solidFill>
                    <a:srgbClr val="000000"/>
                  </a:solidFill>
                  <a:latin typeface="Arial" charset="0"/>
                </a:rPr>
                <a:t>cAMP</a:t>
              </a:r>
              <a:endParaRPr lang="it-IT" sz="1400"/>
            </a:p>
          </p:txBody>
        </p:sp>
        <p:sp>
          <p:nvSpPr>
            <p:cNvPr id="6578" name="Oval 740"/>
            <p:cNvSpPr>
              <a:spLocks noChangeArrowheads="1"/>
            </p:cNvSpPr>
            <p:nvPr/>
          </p:nvSpPr>
          <p:spPr bwMode="auto">
            <a:xfrm>
              <a:off x="5880100" y="5740400"/>
              <a:ext cx="203200" cy="184150"/>
            </a:xfrm>
            <a:prstGeom prst="ellipse">
              <a:avLst/>
            </a:prstGeom>
            <a:solidFill>
              <a:srgbClr val="CCFFFF"/>
            </a:solidFill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it-IT" sz="1800">
                  <a:solidFill>
                    <a:srgbClr val="FF3300"/>
                  </a:solidFill>
                  <a:latin typeface="Arial" charset="0"/>
                </a:rPr>
                <a:t>+</a:t>
              </a:r>
            </a:p>
          </p:txBody>
        </p:sp>
        <p:sp>
          <p:nvSpPr>
            <p:cNvPr id="6579" name="AutoShape 857"/>
            <p:cNvSpPr>
              <a:spLocks noChangeArrowheads="1"/>
            </p:cNvSpPr>
            <p:nvPr/>
          </p:nvSpPr>
          <p:spPr bwMode="auto">
            <a:xfrm rot="18792445" flipH="1">
              <a:off x="5878019" y="5935193"/>
              <a:ext cx="601663" cy="180032"/>
            </a:xfrm>
            <a:prstGeom prst="curvedDownArrow">
              <a:avLst>
                <a:gd name="adj1" fmla="val 46401"/>
                <a:gd name="adj2" fmla="val 187166"/>
                <a:gd name="adj3" fmla="val 61829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637" name="Freeform 409"/>
          <p:cNvSpPr>
            <a:spLocks/>
          </p:cNvSpPr>
          <p:nvPr/>
        </p:nvSpPr>
        <p:spPr bwMode="auto">
          <a:xfrm>
            <a:off x="3468688" y="4121150"/>
            <a:ext cx="128587" cy="190500"/>
          </a:xfrm>
          <a:custGeom>
            <a:avLst/>
            <a:gdLst>
              <a:gd name="T0" fmla="*/ 0 w 64"/>
              <a:gd name="T1" fmla="*/ 2147483647 h 75"/>
              <a:gd name="T2" fmla="*/ 2147483647 w 64"/>
              <a:gd name="T3" fmla="*/ 2147483647 h 75"/>
              <a:gd name="T4" fmla="*/ 2147483647 w 64"/>
              <a:gd name="T5" fmla="*/ 2147483647 h 75"/>
              <a:gd name="T6" fmla="*/ 2147483647 w 64"/>
              <a:gd name="T7" fmla="*/ 2147483647 h 75"/>
              <a:gd name="T8" fmla="*/ 2147483647 w 64"/>
              <a:gd name="T9" fmla="*/ 0 h 75"/>
              <a:gd name="T10" fmla="*/ 2147483647 w 64"/>
              <a:gd name="T11" fmla="*/ 0 h 75"/>
              <a:gd name="T12" fmla="*/ 2147483647 w 64"/>
              <a:gd name="T13" fmla="*/ 2147483647 h 75"/>
              <a:gd name="T14" fmla="*/ 2147483647 w 64"/>
              <a:gd name="T15" fmla="*/ 2147483647 h 75"/>
              <a:gd name="T16" fmla="*/ 2147483647 w 64"/>
              <a:gd name="T17" fmla="*/ 2147483647 h 75"/>
              <a:gd name="T18" fmla="*/ 2147483647 w 64"/>
              <a:gd name="T19" fmla="*/ 2147483647 h 75"/>
              <a:gd name="T20" fmla="*/ 2147483647 w 64"/>
              <a:gd name="T21" fmla="*/ 2147483647 h 75"/>
              <a:gd name="T22" fmla="*/ 0 w 64"/>
              <a:gd name="T23" fmla="*/ 2147483647 h 75"/>
              <a:gd name="T24" fmla="*/ 0 w 64"/>
              <a:gd name="T25" fmla="*/ 2147483647 h 7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64"/>
              <a:gd name="T40" fmla="*/ 0 h 75"/>
              <a:gd name="T41" fmla="*/ 64 w 64"/>
              <a:gd name="T42" fmla="*/ 75 h 75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64" h="75">
                <a:moveTo>
                  <a:pt x="0" y="1"/>
                </a:moveTo>
                <a:lnTo>
                  <a:pt x="22" y="1"/>
                </a:lnTo>
                <a:lnTo>
                  <a:pt x="22" y="23"/>
                </a:lnTo>
                <a:lnTo>
                  <a:pt x="42" y="22"/>
                </a:lnTo>
                <a:lnTo>
                  <a:pt x="42" y="0"/>
                </a:lnTo>
                <a:lnTo>
                  <a:pt x="64" y="0"/>
                </a:lnTo>
                <a:lnTo>
                  <a:pt x="64" y="75"/>
                </a:lnTo>
                <a:lnTo>
                  <a:pt x="42" y="75"/>
                </a:lnTo>
                <a:lnTo>
                  <a:pt x="42" y="45"/>
                </a:lnTo>
                <a:lnTo>
                  <a:pt x="22" y="45"/>
                </a:lnTo>
                <a:lnTo>
                  <a:pt x="22" y="75"/>
                </a:lnTo>
                <a:lnTo>
                  <a:pt x="0" y="75"/>
                </a:lnTo>
                <a:lnTo>
                  <a:pt x="0" y="1"/>
                </a:lnTo>
                <a:close/>
              </a:path>
            </a:pathLst>
          </a:custGeom>
          <a:solidFill>
            <a:srgbClr val="00808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grpSp>
        <p:nvGrpSpPr>
          <p:cNvPr id="20" name="Gruppo 642"/>
          <p:cNvGrpSpPr>
            <a:grpSpLocks/>
          </p:cNvGrpSpPr>
          <p:nvPr/>
        </p:nvGrpSpPr>
        <p:grpSpPr bwMode="auto">
          <a:xfrm>
            <a:off x="2928938" y="5553075"/>
            <a:ext cx="1296987" cy="631825"/>
            <a:chOff x="2928938" y="5553076"/>
            <a:chExt cx="1296987" cy="631824"/>
          </a:xfrm>
        </p:grpSpPr>
        <p:grpSp>
          <p:nvGrpSpPr>
            <p:cNvPr id="6570" name="Gruppo 639"/>
            <p:cNvGrpSpPr>
              <a:grpSpLocks/>
            </p:cNvGrpSpPr>
            <p:nvPr/>
          </p:nvGrpSpPr>
          <p:grpSpPr bwMode="auto">
            <a:xfrm>
              <a:off x="3619500" y="5553076"/>
              <a:ext cx="606425" cy="584199"/>
              <a:chOff x="3562350" y="5591176"/>
              <a:chExt cx="606425" cy="584199"/>
            </a:xfrm>
          </p:grpSpPr>
          <p:sp>
            <p:nvSpPr>
              <p:cNvPr id="635" name="Arco 634"/>
              <p:cNvSpPr/>
              <p:nvPr/>
            </p:nvSpPr>
            <p:spPr bwMode="auto">
              <a:xfrm rot="10514694">
                <a:off x="3562350" y="5591176"/>
                <a:ext cx="466725" cy="476249"/>
              </a:xfrm>
              <a:prstGeom prst="arc">
                <a:avLst/>
              </a:prstGeom>
              <a:noFill/>
              <a:ln w="28575" cap="flat" cmpd="sng" algn="ctr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6575" name="Rectangle 340"/>
              <p:cNvSpPr>
                <a:spLocks noChangeArrowheads="1"/>
              </p:cNvSpPr>
              <p:nvPr/>
            </p:nvSpPr>
            <p:spPr bwMode="auto">
              <a:xfrm>
                <a:off x="3838575" y="5992813"/>
                <a:ext cx="330200" cy="1825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it-IT" sz="1200" b="1">
                    <a:solidFill>
                      <a:srgbClr val="000000"/>
                    </a:solidFill>
                    <a:latin typeface="Arial" charset="0"/>
                  </a:rPr>
                  <a:t>GDP</a:t>
                </a:r>
                <a:endParaRPr lang="it-IT" sz="1200"/>
              </a:p>
            </p:txBody>
          </p:sp>
        </p:grpSp>
        <p:grpSp>
          <p:nvGrpSpPr>
            <p:cNvPr id="6571" name="Gruppo 641"/>
            <p:cNvGrpSpPr>
              <a:grpSpLocks/>
            </p:cNvGrpSpPr>
            <p:nvPr/>
          </p:nvGrpSpPr>
          <p:grpSpPr bwMode="auto">
            <a:xfrm>
              <a:off x="2928938" y="5576888"/>
              <a:ext cx="590550" cy="608012"/>
              <a:chOff x="2928938" y="5576888"/>
              <a:chExt cx="590550" cy="608012"/>
            </a:xfrm>
          </p:grpSpPr>
          <p:sp>
            <p:nvSpPr>
              <p:cNvPr id="6572" name="Rectangle 176"/>
              <p:cNvSpPr>
                <a:spLocks noChangeArrowheads="1"/>
              </p:cNvSpPr>
              <p:nvPr/>
            </p:nvSpPr>
            <p:spPr bwMode="auto">
              <a:xfrm>
                <a:off x="2928938" y="6003925"/>
                <a:ext cx="314325" cy="1809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it-IT" sz="1200" b="1">
                    <a:solidFill>
                      <a:srgbClr val="000000"/>
                    </a:solidFill>
                    <a:latin typeface="Arial" charset="0"/>
                  </a:rPr>
                  <a:t>GTP</a:t>
                </a:r>
                <a:endParaRPr lang="it-IT" sz="1200"/>
              </a:p>
            </p:txBody>
          </p:sp>
          <p:sp>
            <p:nvSpPr>
              <p:cNvPr id="634" name="Arco 633"/>
              <p:cNvSpPr/>
              <p:nvPr/>
            </p:nvSpPr>
            <p:spPr bwMode="auto">
              <a:xfrm rot="5400000">
                <a:off x="3048000" y="5572127"/>
                <a:ext cx="466724" cy="476250"/>
              </a:xfrm>
              <a:prstGeom prst="arc">
                <a:avLst/>
              </a:prstGeom>
              <a:noFill/>
              <a:ln w="28575" cap="flat" cmpd="sng" algn="ctr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</p:grpSp>
      </p:grpSp>
      <p:sp>
        <p:nvSpPr>
          <p:cNvPr id="639" name="Rectangle 176"/>
          <p:cNvSpPr>
            <a:spLocks noChangeArrowheads="1"/>
          </p:cNvSpPr>
          <p:nvPr/>
        </p:nvSpPr>
        <p:spPr bwMode="auto">
          <a:xfrm>
            <a:off x="3405188" y="5546725"/>
            <a:ext cx="314325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it-IT" sz="1200" b="1">
                <a:solidFill>
                  <a:srgbClr val="000000"/>
                </a:solidFill>
                <a:latin typeface="Arial" charset="0"/>
              </a:rPr>
              <a:t>GTP</a:t>
            </a:r>
            <a:endParaRPr lang="it-IT" sz="1200"/>
          </a:p>
        </p:txBody>
      </p:sp>
      <p:sp>
        <p:nvSpPr>
          <p:cNvPr id="647" name="Saetta 646"/>
          <p:cNvSpPr>
            <a:spLocks noChangeArrowheads="1"/>
          </p:cNvSpPr>
          <p:nvPr/>
        </p:nvSpPr>
        <p:spPr bwMode="auto">
          <a:xfrm rot="-2416115">
            <a:off x="8162925" y="6292850"/>
            <a:ext cx="685800" cy="390525"/>
          </a:xfrm>
          <a:prstGeom prst="lightningBol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3" name="Gruppo 649"/>
          <p:cNvGrpSpPr>
            <a:grpSpLocks/>
          </p:cNvGrpSpPr>
          <p:nvPr/>
        </p:nvGrpSpPr>
        <p:grpSpPr bwMode="auto">
          <a:xfrm>
            <a:off x="4679950" y="5400675"/>
            <a:ext cx="544513" cy="671513"/>
            <a:chOff x="4547025" y="5619395"/>
            <a:chExt cx="544088" cy="671868"/>
          </a:xfrm>
        </p:grpSpPr>
        <p:sp>
          <p:nvSpPr>
            <p:cNvPr id="6566" name="Rectangle 398"/>
            <p:cNvSpPr>
              <a:spLocks noChangeArrowheads="1"/>
            </p:cNvSpPr>
            <p:nvPr/>
          </p:nvSpPr>
          <p:spPr bwMode="auto">
            <a:xfrm>
              <a:off x="4728000" y="5861934"/>
              <a:ext cx="288541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200" b="1">
                  <a:solidFill>
                    <a:srgbClr val="000000"/>
                  </a:solidFill>
                  <a:latin typeface="Arial" charset="0"/>
                </a:rPr>
                <a:t>H</a:t>
              </a:r>
              <a:r>
                <a:rPr lang="it-IT" sz="1200" b="1" baseline="-25000">
                  <a:solidFill>
                    <a:srgbClr val="000000"/>
                  </a:solidFill>
                  <a:latin typeface="Arial" charset="0"/>
                </a:rPr>
                <a:t>2</a:t>
              </a:r>
              <a:r>
                <a:rPr lang="it-IT" sz="1200" b="1">
                  <a:solidFill>
                    <a:srgbClr val="000000"/>
                  </a:solidFill>
                  <a:latin typeface="Arial" charset="0"/>
                </a:rPr>
                <a:t>O</a:t>
              </a:r>
              <a:endParaRPr lang="it-IT" sz="1200" b="1"/>
            </a:p>
          </p:txBody>
        </p:sp>
        <p:sp>
          <p:nvSpPr>
            <p:cNvPr id="6567" name="Line 617"/>
            <p:cNvSpPr>
              <a:spLocks noChangeShapeType="1"/>
            </p:cNvSpPr>
            <p:nvPr/>
          </p:nvSpPr>
          <p:spPr bwMode="auto">
            <a:xfrm rot="3149530" flipH="1">
              <a:off x="4617614" y="5553514"/>
              <a:ext cx="396875" cy="5286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48" name="Arco 647"/>
            <p:cNvSpPr/>
            <p:nvPr/>
          </p:nvSpPr>
          <p:spPr bwMode="auto">
            <a:xfrm rot="16530659">
              <a:off x="4619687" y="5819838"/>
              <a:ext cx="466972" cy="475878"/>
            </a:xfrm>
            <a:prstGeom prst="arc">
              <a:avLst/>
            </a:prstGeom>
            <a:noFill/>
            <a:ln w="28575" cap="flat" cmpd="sng" algn="ctr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6569" name="Rectangle 398"/>
            <p:cNvSpPr>
              <a:spLocks noChangeArrowheads="1"/>
            </p:cNvSpPr>
            <p:nvPr/>
          </p:nvSpPr>
          <p:spPr bwMode="auto">
            <a:xfrm>
              <a:off x="4547025" y="6042909"/>
              <a:ext cx="14587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200" b="1">
                  <a:solidFill>
                    <a:srgbClr val="000000"/>
                  </a:solidFill>
                  <a:latin typeface="Arial" charset="0"/>
                </a:rPr>
                <a:t>Pi</a:t>
              </a:r>
              <a:endParaRPr lang="it-IT" sz="1200" b="1"/>
            </a:p>
          </p:txBody>
        </p:sp>
      </p:grpSp>
      <p:grpSp>
        <p:nvGrpSpPr>
          <p:cNvPr id="24" name="Group 791"/>
          <p:cNvGrpSpPr>
            <a:grpSpLocks/>
          </p:cNvGrpSpPr>
          <p:nvPr/>
        </p:nvGrpSpPr>
        <p:grpSpPr bwMode="auto">
          <a:xfrm>
            <a:off x="3930650" y="4594225"/>
            <a:ext cx="639763" cy="1201738"/>
            <a:chOff x="2668" y="2698"/>
            <a:chExt cx="403" cy="757"/>
          </a:xfrm>
        </p:grpSpPr>
        <p:sp>
          <p:nvSpPr>
            <p:cNvPr id="6561" name="Rectangle 190"/>
            <p:cNvSpPr>
              <a:spLocks noChangeArrowheads="1"/>
            </p:cNvSpPr>
            <p:nvPr/>
          </p:nvSpPr>
          <p:spPr bwMode="auto">
            <a:xfrm>
              <a:off x="2668" y="3176"/>
              <a:ext cx="328" cy="1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562" name="Freeform 341"/>
            <p:cNvSpPr>
              <a:spLocks/>
            </p:cNvSpPr>
            <p:nvPr/>
          </p:nvSpPr>
          <p:spPr bwMode="auto">
            <a:xfrm>
              <a:off x="2685" y="3079"/>
              <a:ext cx="386" cy="376"/>
            </a:xfrm>
            <a:custGeom>
              <a:avLst/>
              <a:gdLst>
                <a:gd name="T0" fmla="*/ 264 w 193"/>
                <a:gd name="T1" fmla="*/ 951 h 230"/>
                <a:gd name="T2" fmla="*/ 304 w 193"/>
                <a:gd name="T3" fmla="*/ 963 h 230"/>
                <a:gd name="T4" fmla="*/ 456 w 193"/>
                <a:gd name="T5" fmla="*/ 984 h 230"/>
                <a:gd name="T6" fmla="*/ 536 w 193"/>
                <a:gd name="T7" fmla="*/ 1005 h 230"/>
                <a:gd name="T8" fmla="*/ 696 w 193"/>
                <a:gd name="T9" fmla="*/ 1005 h 230"/>
                <a:gd name="T10" fmla="*/ 848 w 193"/>
                <a:gd name="T11" fmla="*/ 1005 h 230"/>
                <a:gd name="T12" fmla="*/ 1008 w 193"/>
                <a:gd name="T13" fmla="*/ 1005 h 230"/>
                <a:gd name="T14" fmla="*/ 1168 w 193"/>
                <a:gd name="T15" fmla="*/ 997 h 230"/>
                <a:gd name="T16" fmla="*/ 1296 w 193"/>
                <a:gd name="T17" fmla="*/ 938 h 230"/>
                <a:gd name="T18" fmla="*/ 1392 w 193"/>
                <a:gd name="T19" fmla="*/ 888 h 230"/>
                <a:gd name="T20" fmla="*/ 1456 w 193"/>
                <a:gd name="T21" fmla="*/ 812 h 230"/>
                <a:gd name="T22" fmla="*/ 1512 w 193"/>
                <a:gd name="T23" fmla="*/ 721 h 230"/>
                <a:gd name="T24" fmla="*/ 1512 w 193"/>
                <a:gd name="T25" fmla="*/ 652 h 230"/>
                <a:gd name="T26" fmla="*/ 1544 w 193"/>
                <a:gd name="T27" fmla="*/ 577 h 230"/>
                <a:gd name="T28" fmla="*/ 1544 w 193"/>
                <a:gd name="T29" fmla="*/ 468 h 230"/>
                <a:gd name="T30" fmla="*/ 1544 w 193"/>
                <a:gd name="T31" fmla="*/ 379 h 230"/>
                <a:gd name="T32" fmla="*/ 1512 w 193"/>
                <a:gd name="T33" fmla="*/ 289 h 230"/>
                <a:gd name="T34" fmla="*/ 1416 w 193"/>
                <a:gd name="T35" fmla="*/ 214 h 230"/>
                <a:gd name="T36" fmla="*/ 1352 w 193"/>
                <a:gd name="T37" fmla="*/ 144 h 230"/>
                <a:gd name="T38" fmla="*/ 1232 w 193"/>
                <a:gd name="T39" fmla="*/ 70 h 230"/>
                <a:gd name="T40" fmla="*/ 1104 w 193"/>
                <a:gd name="T41" fmla="*/ 29 h 230"/>
                <a:gd name="T42" fmla="*/ 944 w 193"/>
                <a:gd name="T43" fmla="*/ 0 h 230"/>
                <a:gd name="T44" fmla="*/ 784 w 193"/>
                <a:gd name="T45" fmla="*/ 0 h 230"/>
                <a:gd name="T46" fmla="*/ 656 w 193"/>
                <a:gd name="T47" fmla="*/ 0 h 230"/>
                <a:gd name="T48" fmla="*/ 504 w 193"/>
                <a:gd name="T49" fmla="*/ 13 h 230"/>
                <a:gd name="T50" fmla="*/ 352 w 193"/>
                <a:gd name="T51" fmla="*/ 54 h 230"/>
                <a:gd name="T52" fmla="*/ 184 w 193"/>
                <a:gd name="T53" fmla="*/ 70 h 230"/>
                <a:gd name="T54" fmla="*/ 88 w 193"/>
                <a:gd name="T55" fmla="*/ 144 h 230"/>
                <a:gd name="T56" fmla="*/ 0 w 193"/>
                <a:gd name="T57" fmla="*/ 214 h 230"/>
                <a:gd name="T58" fmla="*/ 0 w 193"/>
                <a:gd name="T59" fmla="*/ 289 h 230"/>
                <a:gd name="T60" fmla="*/ 104 w 193"/>
                <a:gd name="T61" fmla="*/ 302 h 230"/>
                <a:gd name="T62" fmla="*/ 240 w 193"/>
                <a:gd name="T63" fmla="*/ 324 h 230"/>
                <a:gd name="T64" fmla="*/ 392 w 193"/>
                <a:gd name="T65" fmla="*/ 270 h 230"/>
                <a:gd name="T66" fmla="*/ 608 w 193"/>
                <a:gd name="T67" fmla="*/ 209 h 230"/>
                <a:gd name="T68" fmla="*/ 888 w 193"/>
                <a:gd name="T69" fmla="*/ 257 h 230"/>
                <a:gd name="T70" fmla="*/ 952 w 193"/>
                <a:gd name="T71" fmla="*/ 342 h 230"/>
                <a:gd name="T72" fmla="*/ 944 w 193"/>
                <a:gd name="T73" fmla="*/ 379 h 230"/>
                <a:gd name="T74" fmla="*/ 944 w 193"/>
                <a:gd name="T75" fmla="*/ 450 h 230"/>
                <a:gd name="T76" fmla="*/ 944 w 193"/>
                <a:gd name="T77" fmla="*/ 521 h 230"/>
                <a:gd name="T78" fmla="*/ 944 w 193"/>
                <a:gd name="T79" fmla="*/ 618 h 230"/>
                <a:gd name="T80" fmla="*/ 880 w 193"/>
                <a:gd name="T81" fmla="*/ 687 h 230"/>
                <a:gd name="T82" fmla="*/ 888 w 193"/>
                <a:gd name="T83" fmla="*/ 750 h 230"/>
                <a:gd name="T84" fmla="*/ 736 w 193"/>
                <a:gd name="T85" fmla="*/ 759 h 230"/>
                <a:gd name="T86" fmla="*/ 568 w 193"/>
                <a:gd name="T87" fmla="*/ 759 h 230"/>
                <a:gd name="T88" fmla="*/ 416 w 193"/>
                <a:gd name="T89" fmla="*/ 742 h 230"/>
                <a:gd name="T90" fmla="*/ 256 w 193"/>
                <a:gd name="T91" fmla="*/ 711 h 230"/>
                <a:gd name="T92" fmla="*/ 128 w 193"/>
                <a:gd name="T93" fmla="*/ 721 h 230"/>
                <a:gd name="T94" fmla="*/ 40 w 193"/>
                <a:gd name="T95" fmla="*/ 799 h 230"/>
                <a:gd name="T96" fmla="*/ 80 w 193"/>
                <a:gd name="T97" fmla="*/ 888 h 230"/>
                <a:gd name="T98" fmla="*/ 216 w 193"/>
                <a:gd name="T99" fmla="*/ 938 h 230"/>
                <a:gd name="T100" fmla="*/ 352 w 193"/>
                <a:gd name="T101" fmla="*/ 976 h 23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93"/>
                <a:gd name="T154" fmla="*/ 0 h 230"/>
                <a:gd name="T155" fmla="*/ 193 w 193"/>
                <a:gd name="T156" fmla="*/ 230 h 23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93" h="230">
                  <a:moveTo>
                    <a:pt x="44" y="223"/>
                  </a:moveTo>
                  <a:lnTo>
                    <a:pt x="33" y="218"/>
                  </a:lnTo>
                  <a:lnTo>
                    <a:pt x="44" y="223"/>
                  </a:lnTo>
                  <a:lnTo>
                    <a:pt x="38" y="220"/>
                  </a:lnTo>
                  <a:lnTo>
                    <a:pt x="46" y="223"/>
                  </a:lnTo>
                  <a:lnTo>
                    <a:pt x="57" y="225"/>
                  </a:lnTo>
                  <a:lnTo>
                    <a:pt x="59" y="228"/>
                  </a:lnTo>
                  <a:lnTo>
                    <a:pt x="67" y="230"/>
                  </a:lnTo>
                  <a:lnTo>
                    <a:pt x="79" y="230"/>
                  </a:lnTo>
                  <a:lnTo>
                    <a:pt x="87" y="230"/>
                  </a:lnTo>
                  <a:lnTo>
                    <a:pt x="94" y="230"/>
                  </a:lnTo>
                  <a:lnTo>
                    <a:pt x="106" y="230"/>
                  </a:lnTo>
                  <a:lnTo>
                    <a:pt x="118" y="230"/>
                  </a:lnTo>
                  <a:lnTo>
                    <a:pt x="126" y="230"/>
                  </a:lnTo>
                  <a:lnTo>
                    <a:pt x="138" y="230"/>
                  </a:lnTo>
                  <a:lnTo>
                    <a:pt x="146" y="228"/>
                  </a:lnTo>
                  <a:lnTo>
                    <a:pt x="154" y="224"/>
                  </a:lnTo>
                  <a:lnTo>
                    <a:pt x="162" y="215"/>
                  </a:lnTo>
                  <a:lnTo>
                    <a:pt x="169" y="215"/>
                  </a:lnTo>
                  <a:lnTo>
                    <a:pt x="174" y="203"/>
                  </a:lnTo>
                  <a:lnTo>
                    <a:pt x="177" y="194"/>
                  </a:lnTo>
                  <a:lnTo>
                    <a:pt x="182" y="186"/>
                  </a:lnTo>
                  <a:lnTo>
                    <a:pt x="185" y="177"/>
                  </a:lnTo>
                  <a:lnTo>
                    <a:pt x="189" y="165"/>
                  </a:lnTo>
                  <a:lnTo>
                    <a:pt x="189" y="157"/>
                  </a:lnTo>
                  <a:lnTo>
                    <a:pt x="189" y="149"/>
                  </a:lnTo>
                  <a:lnTo>
                    <a:pt x="189" y="141"/>
                  </a:lnTo>
                  <a:lnTo>
                    <a:pt x="193" y="132"/>
                  </a:lnTo>
                  <a:lnTo>
                    <a:pt x="193" y="119"/>
                  </a:lnTo>
                  <a:lnTo>
                    <a:pt x="193" y="107"/>
                  </a:lnTo>
                  <a:lnTo>
                    <a:pt x="193" y="99"/>
                  </a:lnTo>
                  <a:lnTo>
                    <a:pt x="193" y="87"/>
                  </a:lnTo>
                  <a:lnTo>
                    <a:pt x="189" y="74"/>
                  </a:lnTo>
                  <a:lnTo>
                    <a:pt x="189" y="66"/>
                  </a:lnTo>
                  <a:lnTo>
                    <a:pt x="185" y="58"/>
                  </a:lnTo>
                  <a:lnTo>
                    <a:pt x="177" y="49"/>
                  </a:lnTo>
                  <a:lnTo>
                    <a:pt x="174" y="42"/>
                  </a:lnTo>
                  <a:lnTo>
                    <a:pt x="169" y="33"/>
                  </a:lnTo>
                  <a:lnTo>
                    <a:pt x="157" y="24"/>
                  </a:lnTo>
                  <a:lnTo>
                    <a:pt x="154" y="16"/>
                  </a:lnTo>
                  <a:lnTo>
                    <a:pt x="146" y="16"/>
                  </a:lnTo>
                  <a:lnTo>
                    <a:pt x="138" y="7"/>
                  </a:lnTo>
                  <a:lnTo>
                    <a:pt x="130" y="3"/>
                  </a:lnTo>
                  <a:lnTo>
                    <a:pt x="118" y="0"/>
                  </a:lnTo>
                  <a:lnTo>
                    <a:pt x="110" y="0"/>
                  </a:lnTo>
                  <a:lnTo>
                    <a:pt x="98" y="0"/>
                  </a:lnTo>
                  <a:lnTo>
                    <a:pt x="91" y="0"/>
                  </a:lnTo>
                  <a:lnTo>
                    <a:pt x="82" y="0"/>
                  </a:lnTo>
                  <a:lnTo>
                    <a:pt x="71" y="0"/>
                  </a:lnTo>
                  <a:lnTo>
                    <a:pt x="63" y="3"/>
                  </a:lnTo>
                  <a:lnTo>
                    <a:pt x="51" y="7"/>
                  </a:lnTo>
                  <a:lnTo>
                    <a:pt x="44" y="12"/>
                  </a:lnTo>
                  <a:lnTo>
                    <a:pt x="32" y="16"/>
                  </a:lnTo>
                  <a:lnTo>
                    <a:pt x="23" y="16"/>
                  </a:lnTo>
                  <a:lnTo>
                    <a:pt x="16" y="24"/>
                  </a:lnTo>
                  <a:lnTo>
                    <a:pt x="11" y="33"/>
                  </a:lnTo>
                  <a:lnTo>
                    <a:pt x="8" y="42"/>
                  </a:lnTo>
                  <a:lnTo>
                    <a:pt x="0" y="49"/>
                  </a:lnTo>
                  <a:lnTo>
                    <a:pt x="0" y="58"/>
                  </a:lnTo>
                  <a:lnTo>
                    <a:pt x="0" y="66"/>
                  </a:lnTo>
                  <a:lnTo>
                    <a:pt x="5" y="67"/>
                  </a:lnTo>
                  <a:lnTo>
                    <a:pt x="13" y="69"/>
                  </a:lnTo>
                  <a:lnTo>
                    <a:pt x="20" y="71"/>
                  </a:lnTo>
                  <a:lnTo>
                    <a:pt x="30" y="74"/>
                  </a:lnTo>
                  <a:lnTo>
                    <a:pt x="40" y="76"/>
                  </a:lnTo>
                  <a:lnTo>
                    <a:pt x="49" y="62"/>
                  </a:lnTo>
                  <a:lnTo>
                    <a:pt x="67" y="55"/>
                  </a:lnTo>
                  <a:lnTo>
                    <a:pt x="76" y="48"/>
                  </a:lnTo>
                  <a:lnTo>
                    <a:pt x="96" y="53"/>
                  </a:lnTo>
                  <a:lnTo>
                    <a:pt x="111" y="59"/>
                  </a:lnTo>
                  <a:lnTo>
                    <a:pt x="117" y="71"/>
                  </a:lnTo>
                  <a:lnTo>
                    <a:pt x="119" y="78"/>
                  </a:lnTo>
                  <a:lnTo>
                    <a:pt x="118" y="81"/>
                  </a:lnTo>
                  <a:lnTo>
                    <a:pt x="118" y="87"/>
                  </a:lnTo>
                  <a:lnTo>
                    <a:pt x="122" y="95"/>
                  </a:lnTo>
                  <a:lnTo>
                    <a:pt x="118" y="103"/>
                  </a:lnTo>
                  <a:lnTo>
                    <a:pt x="118" y="112"/>
                  </a:lnTo>
                  <a:lnTo>
                    <a:pt x="118" y="119"/>
                  </a:lnTo>
                  <a:lnTo>
                    <a:pt x="118" y="127"/>
                  </a:lnTo>
                  <a:lnTo>
                    <a:pt x="118" y="141"/>
                  </a:lnTo>
                  <a:lnTo>
                    <a:pt x="118" y="149"/>
                  </a:lnTo>
                  <a:lnTo>
                    <a:pt x="110" y="157"/>
                  </a:lnTo>
                  <a:lnTo>
                    <a:pt x="110" y="165"/>
                  </a:lnTo>
                  <a:lnTo>
                    <a:pt x="111" y="172"/>
                  </a:lnTo>
                  <a:lnTo>
                    <a:pt x="103" y="173"/>
                  </a:lnTo>
                  <a:lnTo>
                    <a:pt x="92" y="174"/>
                  </a:lnTo>
                  <a:lnTo>
                    <a:pt x="83" y="174"/>
                  </a:lnTo>
                  <a:lnTo>
                    <a:pt x="71" y="174"/>
                  </a:lnTo>
                  <a:lnTo>
                    <a:pt x="60" y="171"/>
                  </a:lnTo>
                  <a:lnTo>
                    <a:pt x="52" y="170"/>
                  </a:lnTo>
                  <a:lnTo>
                    <a:pt x="42" y="170"/>
                  </a:lnTo>
                  <a:lnTo>
                    <a:pt x="32" y="163"/>
                  </a:lnTo>
                  <a:lnTo>
                    <a:pt x="22" y="163"/>
                  </a:lnTo>
                  <a:lnTo>
                    <a:pt x="16" y="165"/>
                  </a:lnTo>
                  <a:lnTo>
                    <a:pt x="12" y="173"/>
                  </a:lnTo>
                  <a:lnTo>
                    <a:pt x="5" y="183"/>
                  </a:lnTo>
                  <a:lnTo>
                    <a:pt x="6" y="195"/>
                  </a:lnTo>
                  <a:lnTo>
                    <a:pt x="10" y="203"/>
                  </a:lnTo>
                  <a:lnTo>
                    <a:pt x="15" y="209"/>
                  </a:lnTo>
                  <a:lnTo>
                    <a:pt x="27" y="215"/>
                  </a:lnTo>
                  <a:lnTo>
                    <a:pt x="42" y="223"/>
                  </a:lnTo>
                  <a:lnTo>
                    <a:pt x="44" y="223"/>
                  </a:lnTo>
                  <a:close/>
                </a:path>
              </a:pathLst>
            </a:custGeom>
            <a:solidFill>
              <a:srgbClr val="008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563" name="Rectangle 342"/>
            <p:cNvSpPr>
              <a:spLocks noChangeArrowheads="1"/>
            </p:cNvSpPr>
            <p:nvPr/>
          </p:nvSpPr>
          <p:spPr bwMode="auto">
            <a:xfrm>
              <a:off x="2709" y="3210"/>
              <a:ext cx="210" cy="1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200" b="1">
                  <a:solidFill>
                    <a:srgbClr val="000000"/>
                  </a:solidFill>
                  <a:latin typeface="Arial" charset="0"/>
                </a:rPr>
                <a:t>GDP</a:t>
              </a:r>
              <a:endParaRPr lang="it-IT" sz="1200"/>
            </a:p>
          </p:txBody>
        </p:sp>
        <p:sp>
          <p:nvSpPr>
            <p:cNvPr id="6564" name="Rectangle 421"/>
            <p:cNvSpPr>
              <a:spLocks noChangeArrowheads="1"/>
            </p:cNvSpPr>
            <p:nvPr/>
          </p:nvSpPr>
          <p:spPr bwMode="auto">
            <a:xfrm>
              <a:off x="2921" y="3189"/>
              <a:ext cx="133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400" b="1">
                  <a:solidFill>
                    <a:srgbClr val="FFFFFF"/>
                  </a:solidFill>
                  <a:latin typeface="Symbol" pitchFamily="18" charset="2"/>
                </a:rPr>
                <a:t>a</a:t>
              </a:r>
              <a:r>
                <a:rPr lang="it-IT" sz="1400" b="1">
                  <a:solidFill>
                    <a:srgbClr val="FFFFFF"/>
                  </a:solidFill>
                  <a:latin typeface="Arial" charset="0"/>
                </a:rPr>
                <a:t>s</a:t>
              </a:r>
            </a:p>
          </p:txBody>
        </p:sp>
        <p:sp>
          <p:nvSpPr>
            <p:cNvPr id="6565" name="Freeform 430"/>
            <p:cNvSpPr>
              <a:spLocks/>
            </p:cNvSpPr>
            <p:nvPr/>
          </p:nvSpPr>
          <p:spPr bwMode="auto">
            <a:xfrm>
              <a:off x="2894" y="2698"/>
              <a:ext cx="27" cy="473"/>
            </a:xfrm>
            <a:custGeom>
              <a:avLst/>
              <a:gdLst>
                <a:gd name="T0" fmla="*/ 135 w 9"/>
                <a:gd name="T1" fmla="*/ 4293 h 157"/>
                <a:gd name="T2" fmla="*/ 0 w 9"/>
                <a:gd name="T3" fmla="*/ 3911 h 157"/>
                <a:gd name="T4" fmla="*/ 135 w 9"/>
                <a:gd name="T5" fmla="*/ 3504 h 157"/>
                <a:gd name="T6" fmla="*/ 243 w 9"/>
                <a:gd name="T7" fmla="*/ 3260 h 157"/>
                <a:gd name="T8" fmla="*/ 135 w 9"/>
                <a:gd name="T9" fmla="*/ 2977 h 157"/>
                <a:gd name="T10" fmla="*/ 0 w 9"/>
                <a:gd name="T11" fmla="*/ 2733 h 157"/>
                <a:gd name="T12" fmla="*/ 135 w 9"/>
                <a:gd name="T13" fmla="*/ 2458 h 157"/>
                <a:gd name="T14" fmla="*/ 243 w 9"/>
                <a:gd name="T15" fmla="*/ 2214 h 157"/>
                <a:gd name="T16" fmla="*/ 243 w 9"/>
                <a:gd name="T17" fmla="*/ 1808 h 157"/>
                <a:gd name="T18" fmla="*/ 135 w 9"/>
                <a:gd name="T19" fmla="*/ 1425 h 157"/>
                <a:gd name="T20" fmla="*/ 135 w 9"/>
                <a:gd name="T21" fmla="*/ 1154 h 157"/>
                <a:gd name="T22" fmla="*/ 243 w 9"/>
                <a:gd name="T23" fmla="*/ 898 h 157"/>
                <a:gd name="T24" fmla="*/ 243 w 9"/>
                <a:gd name="T25" fmla="*/ 627 h 157"/>
                <a:gd name="T26" fmla="*/ 243 w 9"/>
                <a:gd name="T27" fmla="*/ 383 h 157"/>
                <a:gd name="T28" fmla="*/ 243 w 9"/>
                <a:gd name="T29" fmla="*/ 108 h 157"/>
                <a:gd name="T30" fmla="*/ 0 w 9"/>
                <a:gd name="T31" fmla="*/ 108 h 157"/>
                <a:gd name="T32" fmla="*/ 243 w 9"/>
                <a:gd name="T33" fmla="*/ 0 h 15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"/>
                <a:gd name="T52" fmla="*/ 0 h 157"/>
                <a:gd name="T53" fmla="*/ 9 w 9"/>
                <a:gd name="T54" fmla="*/ 157 h 15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" h="157">
                  <a:moveTo>
                    <a:pt x="5" y="157"/>
                  </a:moveTo>
                  <a:lnTo>
                    <a:pt x="0" y="143"/>
                  </a:lnTo>
                  <a:lnTo>
                    <a:pt x="5" y="128"/>
                  </a:lnTo>
                  <a:lnTo>
                    <a:pt x="9" y="119"/>
                  </a:lnTo>
                  <a:lnTo>
                    <a:pt x="5" y="109"/>
                  </a:lnTo>
                  <a:lnTo>
                    <a:pt x="0" y="100"/>
                  </a:lnTo>
                  <a:lnTo>
                    <a:pt x="5" y="90"/>
                  </a:lnTo>
                  <a:lnTo>
                    <a:pt x="9" y="81"/>
                  </a:lnTo>
                  <a:lnTo>
                    <a:pt x="9" y="66"/>
                  </a:lnTo>
                  <a:lnTo>
                    <a:pt x="5" y="52"/>
                  </a:lnTo>
                  <a:lnTo>
                    <a:pt x="5" y="42"/>
                  </a:lnTo>
                  <a:lnTo>
                    <a:pt x="9" y="33"/>
                  </a:lnTo>
                  <a:lnTo>
                    <a:pt x="9" y="23"/>
                  </a:lnTo>
                  <a:lnTo>
                    <a:pt x="9" y="14"/>
                  </a:lnTo>
                  <a:lnTo>
                    <a:pt x="9" y="4"/>
                  </a:lnTo>
                  <a:lnTo>
                    <a:pt x="0" y="4"/>
                  </a:lnTo>
                  <a:lnTo>
                    <a:pt x="9" y="0"/>
                  </a:lnTo>
                </a:path>
              </a:pathLst>
            </a:custGeom>
            <a:noFill/>
            <a:ln w="28575" cmpd="sng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663" name="Rectangle 835"/>
          <p:cNvSpPr>
            <a:spLocks noChangeArrowheads="1"/>
          </p:cNvSpPr>
          <p:nvPr/>
        </p:nvSpPr>
        <p:spPr bwMode="auto">
          <a:xfrm>
            <a:off x="7967663" y="5341938"/>
            <a:ext cx="4984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it-IT" sz="1200" b="1">
                <a:solidFill>
                  <a:srgbClr val="000000"/>
                </a:solidFill>
                <a:latin typeface="Arial" charset="0"/>
              </a:rPr>
              <a:t>GTP</a:t>
            </a:r>
          </a:p>
        </p:txBody>
      </p:sp>
      <p:grpSp>
        <p:nvGrpSpPr>
          <p:cNvPr id="13" name="Gruppo 12"/>
          <p:cNvGrpSpPr/>
          <p:nvPr/>
        </p:nvGrpSpPr>
        <p:grpSpPr>
          <a:xfrm>
            <a:off x="2111345" y="5461880"/>
            <a:ext cx="742950" cy="515282"/>
            <a:chOff x="2111345" y="5461880"/>
            <a:chExt cx="742950" cy="515282"/>
          </a:xfrm>
        </p:grpSpPr>
        <p:sp>
          <p:nvSpPr>
            <p:cNvPr id="603" name="Rectangle 856"/>
            <p:cNvSpPr>
              <a:spLocks noChangeArrowheads="1"/>
            </p:cNvSpPr>
            <p:nvPr/>
          </p:nvSpPr>
          <p:spPr bwMode="auto">
            <a:xfrm>
              <a:off x="2111345" y="5672362"/>
              <a:ext cx="74295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l"/>
              <a:r>
                <a:rPr lang="it-IT" sz="1400" b="1" dirty="0" err="1">
                  <a:solidFill>
                    <a:srgbClr val="000000"/>
                  </a:solidFill>
                  <a:latin typeface="Arial" charset="0"/>
                </a:rPr>
                <a:t>PKA</a:t>
              </a:r>
              <a:r>
                <a:rPr lang="it-IT" sz="1800" b="1" baseline="30000" dirty="0" err="1">
                  <a:solidFill>
                    <a:srgbClr val="000000"/>
                  </a:solidFill>
                  <a:latin typeface="Arial" charset="0"/>
                </a:rPr>
                <a:t>a</a:t>
              </a:r>
              <a:endParaRPr lang="it-IT" sz="1800" b="1" baseline="300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" name="Esplosione 2 2"/>
            <p:cNvSpPr/>
            <p:nvPr/>
          </p:nvSpPr>
          <p:spPr bwMode="auto">
            <a:xfrm>
              <a:off x="2261148" y="5461880"/>
              <a:ext cx="298449" cy="293516"/>
            </a:xfrm>
            <a:prstGeom prst="irregularSeal2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89889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99" grpId="0"/>
      <p:bldP spid="4699" grpId="1"/>
      <p:bldP spid="4507" grpId="0" animBg="1"/>
      <p:bldP spid="4655" grpId="0" animBg="1"/>
      <p:bldP spid="4307" grpId="0"/>
      <p:bldP spid="619" grpId="0" animBg="1"/>
      <p:bldP spid="637" grpId="0" animBg="1"/>
      <p:bldP spid="639" grpId="0"/>
      <p:bldP spid="639" grpId="1"/>
      <p:bldP spid="647" grpId="0" animBg="1"/>
      <p:bldP spid="647" grpId="1" animBg="1"/>
      <p:bldP spid="663" grpId="0"/>
      <p:bldP spid="66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185738" y="223838"/>
            <a:ext cx="8788400" cy="314325"/>
          </a:xfrm>
          <a:prstGeom prst="rect">
            <a:avLst/>
          </a:prstGeom>
          <a:solidFill>
            <a:schemeClr val="bg1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358775" lvl="2" algn="l" defTabSz="1087438">
              <a:spcBef>
                <a:spcPts val="575"/>
              </a:spcBef>
              <a:spcAft>
                <a:spcPts val="575"/>
              </a:spcAft>
              <a:defRPr/>
            </a:pPr>
            <a:r>
              <a:rPr lang="it-IT" sz="2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</a:t>
            </a:r>
            <a:r>
              <a:rPr lang="it-IT" sz="20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primi e secondi messaggeri</a:t>
            </a:r>
          </a:p>
        </p:txBody>
      </p:sp>
      <p:sp>
        <p:nvSpPr>
          <p:cNvPr id="4099" name="Rectangle 15"/>
          <p:cNvSpPr>
            <a:spLocks noChangeArrowheads="1"/>
          </p:cNvSpPr>
          <p:nvPr/>
        </p:nvSpPr>
        <p:spPr bwMode="auto">
          <a:xfrm>
            <a:off x="222250" y="627063"/>
            <a:ext cx="863600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it-IT" sz="1600" dirty="0">
                <a:latin typeface="Arial" charset="0"/>
              </a:rPr>
              <a:t>Segnali chimici </a:t>
            </a:r>
            <a:r>
              <a:rPr lang="it-IT" sz="1600" b="1" i="1" dirty="0">
                <a:solidFill>
                  <a:srgbClr val="FF3300"/>
                </a:solidFill>
                <a:latin typeface="Arial" charset="0"/>
              </a:rPr>
              <a:t>inter</a:t>
            </a:r>
            <a:r>
              <a:rPr lang="it-IT" sz="1600" dirty="0">
                <a:solidFill>
                  <a:srgbClr val="FF3300"/>
                </a:solidFill>
                <a:latin typeface="Arial" charset="0"/>
              </a:rPr>
              <a:t>cellulari - </a:t>
            </a:r>
            <a:r>
              <a:rPr lang="it-IT" sz="1600" b="1" dirty="0">
                <a:solidFill>
                  <a:srgbClr val="FF3300"/>
                </a:solidFill>
                <a:latin typeface="Arial" charset="0"/>
              </a:rPr>
              <a:t>ormoni</a:t>
            </a:r>
            <a:r>
              <a:rPr lang="it-IT" sz="1600" dirty="0">
                <a:latin typeface="Arial" charset="0"/>
              </a:rPr>
              <a:t>: messaggeri chimici che coordinano l’attività metabolica nelle cellule in organismi pluricellulari, sintetizzati da tessuti specializzati (</a:t>
            </a:r>
            <a:r>
              <a:rPr lang="it-IT" sz="1600" b="1" dirty="0">
                <a:solidFill>
                  <a:srgbClr val="FF0000"/>
                </a:solidFill>
                <a:latin typeface="Arial" charset="0"/>
              </a:rPr>
              <a:t>ghiandole</a:t>
            </a:r>
            <a:r>
              <a:rPr lang="it-IT" sz="1600" dirty="0">
                <a:latin typeface="Arial" charset="0"/>
              </a:rPr>
              <a:t>) e secreti direttamente nel sangue.  Agiscono come </a:t>
            </a:r>
            <a:r>
              <a:rPr lang="it-IT" sz="1600" b="1" dirty="0">
                <a:solidFill>
                  <a:srgbClr val="FF3300"/>
                </a:solidFill>
                <a:latin typeface="Arial" charset="0"/>
              </a:rPr>
              <a:t>primi messaggeri</a:t>
            </a:r>
            <a:r>
              <a:rPr lang="it-IT" sz="1600" b="1" dirty="0">
                <a:latin typeface="Arial" charset="0"/>
              </a:rPr>
              <a:t> </a:t>
            </a:r>
            <a:r>
              <a:rPr lang="it-IT" sz="1600" b="1" dirty="0">
                <a:solidFill>
                  <a:srgbClr val="FF3300"/>
                </a:solidFill>
                <a:latin typeface="Arial" charset="0"/>
              </a:rPr>
              <a:t>extracellulari</a:t>
            </a:r>
            <a:r>
              <a:rPr lang="it-IT" sz="1600" dirty="0">
                <a:latin typeface="Arial" charset="0"/>
              </a:rPr>
              <a:t>, e permettono alle cellule di comunicare fra di loro. Alterano l'attività delle cellule bersaglio in maniera </a:t>
            </a:r>
            <a:r>
              <a:rPr lang="it-IT" sz="1600" b="1" dirty="0">
                <a:solidFill>
                  <a:srgbClr val="FF3300"/>
                </a:solidFill>
                <a:latin typeface="Arial" charset="0"/>
              </a:rPr>
              <a:t>specifica</a:t>
            </a:r>
            <a:r>
              <a:rPr lang="it-IT" sz="1600" dirty="0">
                <a:latin typeface="Arial" charset="0"/>
              </a:rPr>
              <a:t> e </a:t>
            </a:r>
            <a:r>
              <a:rPr lang="it-IT" sz="1600" b="1" dirty="0">
                <a:solidFill>
                  <a:srgbClr val="FF3300"/>
                </a:solidFill>
                <a:latin typeface="Arial" charset="0"/>
              </a:rPr>
              <a:t>transiente</a:t>
            </a:r>
            <a:r>
              <a:rPr lang="it-IT" sz="1600" dirty="0">
                <a:solidFill>
                  <a:srgbClr val="FF3300"/>
                </a:solidFill>
                <a:latin typeface="Arial" charset="0"/>
              </a:rPr>
              <a:t> </a:t>
            </a:r>
            <a:r>
              <a:rPr lang="it-IT" sz="1600" dirty="0">
                <a:latin typeface="Arial" charset="0"/>
              </a:rPr>
              <a:t>. 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266700" y="2084388"/>
            <a:ext cx="8877300" cy="4773612"/>
            <a:chOff x="266700" y="2084388"/>
            <a:chExt cx="8877300" cy="4773612"/>
          </a:xfrm>
        </p:grpSpPr>
        <p:pic>
          <p:nvPicPr>
            <p:cNvPr id="4101" name="Picture 9" descr="f1502_ISBN88-08-07893-0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7575" y="3081338"/>
              <a:ext cx="7167563" cy="3713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102" name="Group 9"/>
            <p:cNvGrpSpPr>
              <a:grpSpLocks/>
            </p:cNvGrpSpPr>
            <p:nvPr/>
          </p:nvGrpSpPr>
          <p:grpSpPr bwMode="auto">
            <a:xfrm>
              <a:off x="266700" y="2084388"/>
              <a:ext cx="8877300" cy="3086100"/>
              <a:chOff x="266700" y="2084388"/>
              <a:chExt cx="8877300" cy="3086100"/>
            </a:xfrm>
          </p:grpSpPr>
          <p:sp>
            <p:nvSpPr>
              <p:cNvPr id="4104" name="Rectangle 5"/>
              <p:cNvSpPr>
                <a:spLocks noChangeArrowheads="1"/>
              </p:cNvSpPr>
              <p:nvPr/>
            </p:nvSpPr>
            <p:spPr bwMode="auto">
              <a:xfrm>
                <a:off x="266700" y="2084388"/>
                <a:ext cx="8585200" cy="10772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just">
                  <a:spcBef>
                    <a:spcPct val="50000"/>
                  </a:spcBef>
                </a:pPr>
                <a:r>
                  <a:rPr lang="it-IT" sz="1600" dirty="0">
                    <a:latin typeface="Arial" charset="0"/>
                  </a:rPr>
                  <a:t>Segnali chimici </a:t>
                </a:r>
                <a:r>
                  <a:rPr lang="it-IT" sz="1600" b="1" i="1" dirty="0">
                    <a:solidFill>
                      <a:srgbClr val="FF3300"/>
                    </a:solidFill>
                    <a:latin typeface="Arial" charset="0"/>
                  </a:rPr>
                  <a:t>intra</a:t>
                </a:r>
                <a:r>
                  <a:rPr lang="it-IT" sz="1600" dirty="0">
                    <a:solidFill>
                      <a:srgbClr val="FF3300"/>
                    </a:solidFill>
                    <a:latin typeface="Arial" charset="0"/>
                  </a:rPr>
                  <a:t>cellulari - </a:t>
                </a:r>
                <a:r>
                  <a:rPr lang="it-IT" sz="1600" dirty="0">
                    <a:latin typeface="Arial" charset="0"/>
                  </a:rPr>
                  <a:t>il segnale portato dai primi messaggeri extracellulari è </a:t>
                </a:r>
                <a:r>
                  <a:rPr lang="it-IT" sz="1600" b="1" dirty="0">
                    <a:solidFill>
                      <a:srgbClr val="FF0000"/>
                    </a:solidFill>
                    <a:latin typeface="Arial" charset="0"/>
                  </a:rPr>
                  <a:t>trasdotto</a:t>
                </a:r>
                <a:r>
                  <a:rPr lang="it-IT" sz="1600" dirty="0">
                    <a:latin typeface="Arial" charset="0"/>
                  </a:rPr>
                  <a:t> mediante la formazione di </a:t>
                </a:r>
                <a:r>
                  <a:rPr lang="it-IT" sz="1600" b="1" dirty="0">
                    <a:solidFill>
                      <a:srgbClr val="FF3300"/>
                    </a:solidFill>
                    <a:latin typeface="Arial" charset="0"/>
                  </a:rPr>
                  <a:t>secondi (2</a:t>
                </a:r>
                <a:r>
                  <a:rPr lang="it-IT" sz="1600" b="1" baseline="30000" dirty="0">
                    <a:solidFill>
                      <a:srgbClr val="FF3300"/>
                    </a:solidFill>
                    <a:latin typeface="Arial" charset="0"/>
                  </a:rPr>
                  <a:t>i</a:t>
                </a:r>
                <a:r>
                  <a:rPr lang="it-IT" sz="1600" b="1" dirty="0">
                    <a:solidFill>
                      <a:srgbClr val="FF3300"/>
                    </a:solidFill>
                    <a:latin typeface="Arial" charset="0"/>
                  </a:rPr>
                  <a:t>) messaggeri</a:t>
                </a:r>
                <a:r>
                  <a:rPr lang="it-IT" sz="1600" b="1" dirty="0">
                    <a:latin typeface="Arial" charset="0"/>
                  </a:rPr>
                  <a:t> </a:t>
                </a:r>
                <a:r>
                  <a:rPr lang="it-IT" sz="1600" b="1" dirty="0">
                    <a:solidFill>
                      <a:srgbClr val="FF3300"/>
                    </a:solidFill>
                    <a:latin typeface="Arial" charset="0"/>
                  </a:rPr>
                  <a:t>intracellulari</a:t>
                </a:r>
                <a:r>
                  <a:rPr lang="it-IT" sz="1600" b="1" dirty="0">
                    <a:latin typeface="Arial" charset="0"/>
                  </a:rPr>
                  <a:t> </a:t>
                </a:r>
                <a:r>
                  <a:rPr lang="it-IT" sz="1600" dirty="0">
                    <a:latin typeface="Arial" charset="0"/>
                  </a:rPr>
                  <a:t>quali per esempio il </a:t>
                </a:r>
                <a:r>
                  <a:rPr lang="it-IT" sz="1600" b="1" dirty="0">
                    <a:solidFill>
                      <a:srgbClr val="FF3300"/>
                    </a:solidFill>
                    <a:latin typeface="Arial" charset="0"/>
                  </a:rPr>
                  <a:t>3',5'-AMP ciclico</a:t>
                </a:r>
                <a:r>
                  <a:rPr lang="it-IT" sz="1600" b="1" dirty="0">
                    <a:latin typeface="Arial" charset="0"/>
                  </a:rPr>
                  <a:t> (</a:t>
                </a:r>
                <a:r>
                  <a:rPr lang="it-IT" sz="1600" b="1" dirty="0">
                    <a:solidFill>
                      <a:srgbClr val="FF3300"/>
                    </a:solidFill>
                    <a:latin typeface="Arial" charset="0"/>
                  </a:rPr>
                  <a:t>cAMP</a:t>
                </a:r>
                <a:r>
                  <a:rPr lang="it-IT" sz="1600" b="1" dirty="0">
                    <a:latin typeface="Arial" charset="0"/>
                  </a:rPr>
                  <a:t>), </a:t>
                </a:r>
                <a:r>
                  <a:rPr lang="it-IT" sz="1600" dirty="0">
                    <a:latin typeface="Arial" charset="0"/>
                  </a:rPr>
                  <a:t>il </a:t>
                </a:r>
                <a:r>
                  <a:rPr lang="it-IT" sz="1600" b="1" dirty="0" err="1">
                    <a:solidFill>
                      <a:srgbClr val="FF3300"/>
                    </a:solidFill>
                    <a:latin typeface="Arial" charset="0"/>
                  </a:rPr>
                  <a:t>diacilglicerolo</a:t>
                </a:r>
                <a:r>
                  <a:rPr lang="it-IT" sz="1600" b="1" dirty="0">
                    <a:latin typeface="Arial" charset="0"/>
                  </a:rPr>
                  <a:t> (</a:t>
                </a:r>
                <a:r>
                  <a:rPr lang="it-IT" sz="1600" b="1" dirty="0">
                    <a:solidFill>
                      <a:srgbClr val="FF3300"/>
                    </a:solidFill>
                    <a:latin typeface="Arial" charset="0"/>
                  </a:rPr>
                  <a:t>DAG</a:t>
                </a:r>
                <a:r>
                  <a:rPr lang="it-IT" sz="1600" b="1" dirty="0">
                    <a:latin typeface="Arial" charset="0"/>
                  </a:rPr>
                  <a:t>), </a:t>
                </a:r>
                <a:r>
                  <a:rPr lang="it-IT" sz="1600" b="1" dirty="0">
                    <a:solidFill>
                      <a:srgbClr val="FF3300"/>
                    </a:solidFill>
                    <a:latin typeface="Arial" charset="0"/>
                  </a:rPr>
                  <a:t>l’inositolo </a:t>
                </a:r>
                <a:r>
                  <a:rPr lang="it-IT" sz="1600" b="1" dirty="0" err="1">
                    <a:solidFill>
                      <a:srgbClr val="FF3300"/>
                    </a:solidFill>
                    <a:latin typeface="Arial" charset="0"/>
                  </a:rPr>
                  <a:t>trifosfato</a:t>
                </a:r>
                <a:r>
                  <a:rPr lang="it-IT" sz="1600" b="1" dirty="0">
                    <a:latin typeface="Arial" charset="0"/>
                  </a:rPr>
                  <a:t> </a:t>
                </a:r>
                <a:r>
                  <a:rPr lang="it-IT" sz="1600" dirty="0">
                    <a:latin typeface="Arial" charset="0"/>
                  </a:rPr>
                  <a:t>e gli </a:t>
                </a:r>
                <a:r>
                  <a:rPr lang="it-IT" sz="1600" b="1" dirty="0">
                    <a:solidFill>
                      <a:srgbClr val="FF3300"/>
                    </a:solidFill>
                    <a:latin typeface="Arial" charset="0"/>
                  </a:rPr>
                  <a:t>ioni di calcio</a:t>
                </a:r>
              </a:p>
            </p:txBody>
          </p:sp>
          <p:sp>
            <p:nvSpPr>
              <p:cNvPr id="4105" name="Text Box 13"/>
              <p:cNvSpPr txBox="1">
                <a:spLocks noChangeArrowheads="1"/>
              </p:cNvSpPr>
              <p:nvPr/>
            </p:nvSpPr>
            <p:spPr bwMode="auto">
              <a:xfrm>
                <a:off x="5511800" y="4430713"/>
                <a:ext cx="3632200" cy="52387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it-IT" sz="1400" b="1">
                    <a:latin typeface="Arial" charset="0"/>
                  </a:rPr>
                  <a:t>inositolo 1,4,5-trifosfato  (IP</a:t>
                </a:r>
                <a:r>
                  <a:rPr lang="it-IT" sz="1400" b="1" baseline="-25000">
                    <a:latin typeface="Arial" charset="0"/>
                  </a:rPr>
                  <a:t>3</a:t>
                </a:r>
                <a:r>
                  <a:rPr lang="it-IT" sz="1400" b="1">
                    <a:latin typeface="Arial" charset="0"/>
                  </a:rPr>
                  <a:t>)</a:t>
                </a:r>
              </a:p>
              <a:p>
                <a:r>
                  <a:rPr lang="it-IT" sz="1400">
                    <a:latin typeface="Arial" charset="0"/>
                  </a:rPr>
                  <a:t>(derivato dal fosfatidilinositolo bifosfato)</a:t>
                </a:r>
              </a:p>
            </p:txBody>
          </p:sp>
          <p:sp>
            <p:nvSpPr>
              <p:cNvPr id="4106" name="Text Box 17"/>
              <p:cNvSpPr txBox="1">
                <a:spLocks noChangeArrowheads="1"/>
              </p:cNvSpPr>
              <p:nvPr/>
            </p:nvSpPr>
            <p:spPr bwMode="auto">
              <a:xfrm>
                <a:off x="642938" y="4646613"/>
                <a:ext cx="2265362" cy="52387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it-IT" sz="1400" b="1">
                    <a:latin typeface="Arial" charset="0"/>
                  </a:rPr>
                  <a:t>cAMP, cGMP</a:t>
                </a:r>
              </a:p>
              <a:p>
                <a:r>
                  <a:rPr lang="it-IT" sz="1400">
                    <a:latin typeface="Arial" charset="0"/>
                  </a:rPr>
                  <a:t> (derivati da ATP, GTP)</a:t>
                </a:r>
              </a:p>
            </p:txBody>
          </p:sp>
          <p:sp>
            <p:nvSpPr>
              <p:cNvPr id="4107" name="Text Box 17"/>
              <p:cNvSpPr txBox="1">
                <a:spLocks noChangeArrowheads="1"/>
              </p:cNvSpPr>
              <p:nvPr/>
            </p:nvSpPr>
            <p:spPr bwMode="auto">
              <a:xfrm>
                <a:off x="3144838" y="4570413"/>
                <a:ext cx="2265362" cy="30797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it-IT" sz="1400" b="1">
                    <a:latin typeface="Arial" charset="0"/>
                  </a:rPr>
                  <a:t>Ca</a:t>
                </a:r>
                <a:r>
                  <a:rPr lang="it-IT" sz="1400" b="1" baseline="30000">
                    <a:latin typeface="Arial" charset="0"/>
                  </a:rPr>
                  <a:t>++</a:t>
                </a:r>
                <a:r>
                  <a:rPr lang="it-IT" sz="1400" b="1">
                    <a:latin typeface="Arial" charset="0"/>
                  </a:rPr>
                  <a:t> (ione calcio)</a:t>
                </a:r>
              </a:p>
            </p:txBody>
          </p:sp>
        </p:grpSp>
        <p:sp>
          <p:nvSpPr>
            <p:cNvPr id="4103" name="Text Box 17"/>
            <p:cNvSpPr txBox="1">
              <a:spLocks noChangeArrowheads="1"/>
            </p:cNvSpPr>
            <p:nvPr/>
          </p:nvSpPr>
          <p:spPr bwMode="auto">
            <a:xfrm>
              <a:off x="858838" y="6550025"/>
              <a:ext cx="5630862" cy="307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it-IT" sz="1400" b="1">
                  <a:latin typeface="Arial" charset="0"/>
                </a:rPr>
                <a:t>diacilglicerolo (Dag)  </a:t>
              </a:r>
              <a:r>
                <a:rPr lang="it-IT" sz="1400">
                  <a:latin typeface="Arial" charset="0"/>
                </a:rPr>
                <a:t>(derivato dal fosfatidilinositolo bifosfato)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Ovale 345"/>
          <p:cNvSpPr/>
          <p:nvPr/>
        </p:nvSpPr>
        <p:spPr bwMode="auto">
          <a:xfrm>
            <a:off x="7296150" y="2514600"/>
            <a:ext cx="476250" cy="485775"/>
          </a:xfrm>
          <a:prstGeom prst="ellipse">
            <a:avLst/>
          </a:prstGeom>
          <a:solidFill>
            <a:srgbClr val="66003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114300">
              <a:prstClr val="black"/>
            </a:innerShdw>
          </a:effectLst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192" name="Ovale 191"/>
          <p:cNvSpPr/>
          <p:nvPr/>
        </p:nvSpPr>
        <p:spPr bwMode="auto">
          <a:xfrm>
            <a:off x="5191125" y="2514600"/>
            <a:ext cx="476250" cy="485775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114300">
              <a:prstClr val="black"/>
            </a:innerShdw>
          </a:effectLst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176213" y="138113"/>
            <a:ext cx="8788400" cy="314325"/>
          </a:xfrm>
          <a:prstGeom prst="rect">
            <a:avLst/>
          </a:prstGeom>
          <a:solidFill>
            <a:schemeClr val="bg1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358775" lvl="2" algn="l" defTabSz="1087438">
              <a:spcBef>
                <a:spcPts val="575"/>
              </a:spcBef>
              <a:spcAft>
                <a:spcPts val="575"/>
              </a:spcAft>
              <a:defRPr/>
            </a:pPr>
            <a:r>
              <a:rPr lang="it-IT" sz="20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</a:t>
            </a:r>
            <a:r>
              <a:rPr lang="it-IT" sz="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caratteristiche generali della trasduzione del segnale</a:t>
            </a:r>
          </a:p>
        </p:txBody>
      </p:sp>
      <p:grpSp>
        <p:nvGrpSpPr>
          <p:cNvPr id="5132" name="Gruppo 188"/>
          <p:cNvGrpSpPr>
            <a:grpSpLocks/>
          </p:cNvGrpSpPr>
          <p:nvPr/>
        </p:nvGrpSpPr>
        <p:grpSpPr bwMode="auto">
          <a:xfrm>
            <a:off x="4476750" y="1957388"/>
            <a:ext cx="2170113" cy="571500"/>
            <a:chOff x="323850" y="2138363"/>
            <a:chExt cx="2170113" cy="571500"/>
          </a:xfrm>
        </p:grpSpPr>
        <p:grpSp>
          <p:nvGrpSpPr>
            <p:cNvPr id="5341" name="Gruppo 123"/>
            <p:cNvGrpSpPr>
              <a:grpSpLocks/>
            </p:cNvGrpSpPr>
            <p:nvPr/>
          </p:nvGrpSpPr>
          <p:grpSpPr bwMode="auto">
            <a:xfrm>
              <a:off x="323850" y="2138363"/>
              <a:ext cx="1084263" cy="561975"/>
              <a:chOff x="323850" y="2138363"/>
              <a:chExt cx="1084263" cy="561975"/>
            </a:xfrm>
          </p:grpSpPr>
          <p:grpSp>
            <p:nvGrpSpPr>
              <p:cNvPr id="5406" name="Gruppo 122"/>
              <p:cNvGrpSpPr>
                <a:grpSpLocks/>
              </p:cNvGrpSpPr>
              <p:nvPr/>
            </p:nvGrpSpPr>
            <p:grpSpPr bwMode="auto">
              <a:xfrm>
                <a:off x="874713" y="2144713"/>
                <a:ext cx="533400" cy="555625"/>
                <a:chOff x="2589213" y="2144713"/>
                <a:chExt cx="533400" cy="555625"/>
              </a:xfrm>
            </p:grpSpPr>
            <p:sp>
              <p:nvSpPr>
                <p:cNvPr id="5441" name="Oval 51"/>
                <p:cNvSpPr>
                  <a:spLocks noChangeArrowheads="1"/>
                </p:cNvSpPr>
                <p:nvPr/>
              </p:nvSpPr>
              <p:spPr bwMode="auto">
                <a:xfrm>
                  <a:off x="3024188" y="2144713"/>
                  <a:ext cx="90488" cy="76200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442" name="Freeform 52"/>
                <p:cNvSpPr>
                  <a:spLocks/>
                </p:cNvSpPr>
                <p:nvPr/>
              </p:nvSpPr>
              <p:spPr bwMode="auto">
                <a:xfrm>
                  <a:off x="3032125" y="2217738"/>
                  <a:ext cx="17463" cy="260350"/>
                </a:xfrm>
                <a:custGeom>
                  <a:avLst/>
                  <a:gdLst>
                    <a:gd name="T0" fmla="*/ 2147483647 w 13"/>
                    <a:gd name="T1" fmla="*/ 0 h 137"/>
                    <a:gd name="T2" fmla="*/ 0 w 13"/>
                    <a:gd name="T3" fmla="*/ 2147483647 h 137"/>
                    <a:gd name="T4" fmla="*/ 2147483647 w 13"/>
                    <a:gd name="T5" fmla="*/ 2147483647 h 137"/>
                    <a:gd name="T6" fmla="*/ 2147483647 w 13"/>
                    <a:gd name="T7" fmla="*/ 2147483647 h 137"/>
                    <a:gd name="T8" fmla="*/ 2147483647 w 13"/>
                    <a:gd name="T9" fmla="*/ 2147483647 h 137"/>
                    <a:gd name="T10" fmla="*/ 0 w 13"/>
                    <a:gd name="T11" fmla="*/ 2147483647 h 137"/>
                    <a:gd name="T12" fmla="*/ 2147483647 w 13"/>
                    <a:gd name="T13" fmla="*/ 2147483647 h 137"/>
                    <a:gd name="T14" fmla="*/ 2147483647 w 13"/>
                    <a:gd name="T15" fmla="*/ 2147483647 h 137"/>
                    <a:gd name="T16" fmla="*/ 2147483647 w 13"/>
                    <a:gd name="T17" fmla="*/ 2147483647 h 137"/>
                    <a:gd name="T18" fmla="*/ 2147483647 w 13"/>
                    <a:gd name="T19" fmla="*/ 2147483647 h 137"/>
                    <a:gd name="T20" fmla="*/ 2147483647 w 13"/>
                    <a:gd name="T21" fmla="*/ 2147483647 h 137"/>
                    <a:gd name="T22" fmla="*/ 2147483647 w 13"/>
                    <a:gd name="T23" fmla="*/ 2147483647 h 137"/>
                    <a:gd name="T24" fmla="*/ 2147483647 w 13"/>
                    <a:gd name="T25" fmla="*/ 2147483647 h 137"/>
                    <a:gd name="T26" fmla="*/ 2147483647 w 13"/>
                    <a:gd name="T27" fmla="*/ 2147483647 h 137"/>
                    <a:gd name="T28" fmla="*/ 2147483647 w 13"/>
                    <a:gd name="T29" fmla="*/ 2147483647 h 137"/>
                    <a:gd name="T30" fmla="*/ 0 w 13"/>
                    <a:gd name="T31" fmla="*/ 2147483647 h 137"/>
                    <a:gd name="T32" fmla="*/ 2147483647 w 13"/>
                    <a:gd name="T33" fmla="*/ 2147483647 h 13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3"/>
                    <a:gd name="T52" fmla="*/ 0 h 137"/>
                    <a:gd name="T53" fmla="*/ 13 w 13"/>
                    <a:gd name="T54" fmla="*/ 137 h 13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3" h="137">
                      <a:moveTo>
                        <a:pt x="7" y="0"/>
                      </a:moveTo>
                      <a:lnTo>
                        <a:pt x="0" y="12"/>
                      </a:lnTo>
                      <a:lnTo>
                        <a:pt x="7" y="25"/>
                      </a:lnTo>
                      <a:lnTo>
                        <a:pt x="13" y="33"/>
                      </a:lnTo>
                      <a:lnTo>
                        <a:pt x="7" y="41"/>
                      </a:lnTo>
                      <a:lnTo>
                        <a:pt x="0" y="49"/>
                      </a:lnTo>
                      <a:lnTo>
                        <a:pt x="7" y="58"/>
                      </a:lnTo>
                      <a:lnTo>
                        <a:pt x="13" y="66"/>
                      </a:lnTo>
                      <a:lnTo>
                        <a:pt x="13" y="79"/>
                      </a:lnTo>
                      <a:lnTo>
                        <a:pt x="7" y="91"/>
                      </a:lnTo>
                      <a:lnTo>
                        <a:pt x="7" y="99"/>
                      </a:lnTo>
                      <a:lnTo>
                        <a:pt x="13" y="108"/>
                      </a:lnTo>
                      <a:lnTo>
                        <a:pt x="13" y="116"/>
                      </a:lnTo>
                      <a:lnTo>
                        <a:pt x="13" y="124"/>
                      </a:lnTo>
                      <a:lnTo>
                        <a:pt x="13" y="133"/>
                      </a:lnTo>
                      <a:lnTo>
                        <a:pt x="0" y="133"/>
                      </a:lnTo>
                      <a:lnTo>
                        <a:pt x="13" y="137"/>
                      </a:ln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5443" name="Freeform 53"/>
                <p:cNvSpPr>
                  <a:spLocks/>
                </p:cNvSpPr>
                <p:nvPr/>
              </p:nvSpPr>
              <p:spPr bwMode="auto">
                <a:xfrm>
                  <a:off x="3090863" y="2224088"/>
                  <a:ext cx="31750" cy="277813"/>
                </a:xfrm>
                <a:custGeom>
                  <a:avLst/>
                  <a:gdLst>
                    <a:gd name="T0" fmla="*/ 0 w 25"/>
                    <a:gd name="T1" fmla="*/ 0 h 145"/>
                    <a:gd name="T2" fmla="*/ 0 w 25"/>
                    <a:gd name="T3" fmla="*/ 2147483647 h 145"/>
                    <a:gd name="T4" fmla="*/ 0 w 25"/>
                    <a:gd name="T5" fmla="*/ 2147483647 h 145"/>
                    <a:gd name="T6" fmla="*/ 2147483647 w 25"/>
                    <a:gd name="T7" fmla="*/ 2147483647 h 145"/>
                    <a:gd name="T8" fmla="*/ 2147483647 w 25"/>
                    <a:gd name="T9" fmla="*/ 2147483647 h 145"/>
                    <a:gd name="T10" fmla="*/ 2147483647 w 25"/>
                    <a:gd name="T11" fmla="*/ 2147483647 h 145"/>
                    <a:gd name="T12" fmla="*/ 2147483647 w 25"/>
                    <a:gd name="T13" fmla="*/ 2147483647 h 145"/>
                    <a:gd name="T14" fmla="*/ 2147483647 w 25"/>
                    <a:gd name="T15" fmla="*/ 2147483647 h 145"/>
                    <a:gd name="T16" fmla="*/ 2147483647 w 25"/>
                    <a:gd name="T17" fmla="*/ 2147483647 h 145"/>
                    <a:gd name="T18" fmla="*/ 2147483647 w 25"/>
                    <a:gd name="T19" fmla="*/ 2147483647 h 145"/>
                    <a:gd name="T20" fmla="*/ 2147483647 w 25"/>
                    <a:gd name="T21" fmla="*/ 2147483647 h 145"/>
                    <a:gd name="T22" fmla="*/ 2147483647 w 25"/>
                    <a:gd name="T23" fmla="*/ 2147483647 h 145"/>
                    <a:gd name="T24" fmla="*/ 2147483647 w 25"/>
                    <a:gd name="T25" fmla="*/ 2147483647 h 145"/>
                    <a:gd name="T26" fmla="*/ 2147483647 w 25"/>
                    <a:gd name="T27" fmla="*/ 2147483647 h 145"/>
                    <a:gd name="T28" fmla="*/ 2147483647 w 25"/>
                    <a:gd name="T29" fmla="*/ 2147483647 h 145"/>
                    <a:gd name="T30" fmla="*/ 2147483647 w 25"/>
                    <a:gd name="T31" fmla="*/ 2147483647 h 145"/>
                    <a:gd name="T32" fmla="*/ 2147483647 w 25"/>
                    <a:gd name="T33" fmla="*/ 2147483647 h 14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5"/>
                    <a:gd name="T52" fmla="*/ 0 h 145"/>
                    <a:gd name="T53" fmla="*/ 25 w 25"/>
                    <a:gd name="T54" fmla="*/ 145 h 14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5" h="145">
                      <a:moveTo>
                        <a:pt x="0" y="0"/>
                      </a:moveTo>
                      <a:lnTo>
                        <a:pt x="0" y="21"/>
                      </a:lnTo>
                      <a:lnTo>
                        <a:pt x="0" y="29"/>
                      </a:lnTo>
                      <a:lnTo>
                        <a:pt x="13" y="33"/>
                      </a:lnTo>
                      <a:lnTo>
                        <a:pt x="19" y="41"/>
                      </a:lnTo>
                      <a:lnTo>
                        <a:pt x="13" y="54"/>
                      </a:lnTo>
                      <a:lnTo>
                        <a:pt x="13" y="62"/>
                      </a:lnTo>
                      <a:lnTo>
                        <a:pt x="19" y="70"/>
                      </a:lnTo>
                      <a:lnTo>
                        <a:pt x="19" y="79"/>
                      </a:lnTo>
                      <a:lnTo>
                        <a:pt x="19" y="87"/>
                      </a:lnTo>
                      <a:lnTo>
                        <a:pt x="19" y="95"/>
                      </a:lnTo>
                      <a:lnTo>
                        <a:pt x="19" y="108"/>
                      </a:lnTo>
                      <a:lnTo>
                        <a:pt x="25" y="116"/>
                      </a:lnTo>
                      <a:lnTo>
                        <a:pt x="25" y="125"/>
                      </a:lnTo>
                      <a:lnTo>
                        <a:pt x="19" y="133"/>
                      </a:lnTo>
                      <a:lnTo>
                        <a:pt x="19" y="141"/>
                      </a:lnTo>
                      <a:lnTo>
                        <a:pt x="19" y="145"/>
                      </a:ln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5444" name="Oval 54"/>
                <p:cNvSpPr>
                  <a:spLocks noChangeArrowheads="1"/>
                </p:cNvSpPr>
                <p:nvPr/>
              </p:nvSpPr>
              <p:spPr bwMode="auto">
                <a:xfrm>
                  <a:off x="2917825" y="2144713"/>
                  <a:ext cx="88900" cy="76200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445" name="Freeform 55"/>
                <p:cNvSpPr>
                  <a:spLocks/>
                </p:cNvSpPr>
                <p:nvPr/>
              </p:nvSpPr>
              <p:spPr bwMode="auto">
                <a:xfrm>
                  <a:off x="2925763" y="2217738"/>
                  <a:ext cx="15875" cy="260350"/>
                </a:xfrm>
                <a:custGeom>
                  <a:avLst/>
                  <a:gdLst>
                    <a:gd name="T0" fmla="*/ 2147483647 w 13"/>
                    <a:gd name="T1" fmla="*/ 0 h 137"/>
                    <a:gd name="T2" fmla="*/ 0 w 13"/>
                    <a:gd name="T3" fmla="*/ 2147483647 h 137"/>
                    <a:gd name="T4" fmla="*/ 2147483647 w 13"/>
                    <a:gd name="T5" fmla="*/ 2147483647 h 137"/>
                    <a:gd name="T6" fmla="*/ 2147483647 w 13"/>
                    <a:gd name="T7" fmla="*/ 2147483647 h 137"/>
                    <a:gd name="T8" fmla="*/ 2147483647 w 13"/>
                    <a:gd name="T9" fmla="*/ 2147483647 h 137"/>
                    <a:gd name="T10" fmla="*/ 0 w 13"/>
                    <a:gd name="T11" fmla="*/ 2147483647 h 137"/>
                    <a:gd name="T12" fmla="*/ 2147483647 w 13"/>
                    <a:gd name="T13" fmla="*/ 2147483647 h 137"/>
                    <a:gd name="T14" fmla="*/ 2147483647 w 13"/>
                    <a:gd name="T15" fmla="*/ 2147483647 h 137"/>
                    <a:gd name="T16" fmla="*/ 2147483647 w 13"/>
                    <a:gd name="T17" fmla="*/ 2147483647 h 137"/>
                    <a:gd name="T18" fmla="*/ 2147483647 w 13"/>
                    <a:gd name="T19" fmla="*/ 2147483647 h 137"/>
                    <a:gd name="T20" fmla="*/ 2147483647 w 13"/>
                    <a:gd name="T21" fmla="*/ 2147483647 h 137"/>
                    <a:gd name="T22" fmla="*/ 2147483647 w 13"/>
                    <a:gd name="T23" fmla="*/ 2147483647 h 137"/>
                    <a:gd name="T24" fmla="*/ 2147483647 w 13"/>
                    <a:gd name="T25" fmla="*/ 2147483647 h 137"/>
                    <a:gd name="T26" fmla="*/ 2147483647 w 13"/>
                    <a:gd name="T27" fmla="*/ 2147483647 h 137"/>
                    <a:gd name="T28" fmla="*/ 2147483647 w 13"/>
                    <a:gd name="T29" fmla="*/ 2147483647 h 137"/>
                    <a:gd name="T30" fmla="*/ 0 w 13"/>
                    <a:gd name="T31" fmla="*/ 2147483647 h 137"/>
                    <a:gd name="T32" fmla="*/ 2147483647 w 13"/>
                    <a:gd name="T33" fmla="*/ 2147483647 h 13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3"/>
                    <a:gd name="T52" fmla="*/ 0 h 137"/>
                    <a:gd name="T53" fmla="*/ 13 w 13"/>
                    <a:gd name="T54" fmla="*/ 137 h 13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3" h="137">
                      <a:moveTo>
                        <a:pt x="7" y="0"/>
                      </a:moveTo>
                      <a:lnTo>
                        <a:pt x="0" y="12"/>
                      </a:lnTo>
                      <a:lnTo>
                        <a:pt x="7" y="25"/>
                      </a:lnTo>
                      <a:lnTo>
                        <a:pt x="13" y="33"/>
                      </a:lnTo>
                      <a:lnTo>
                        <a:pt x="7" y="41"/>
                      </a:lnTo>
                      <a:lnTo>
                        <a:pt x="0" y="49"/>
                      </a:lnTo>
                      <a:lnTo>
                        <a:pt x="7" y="58"/>
                      </a:lnTo>
                      <a:lnTo>
                        <a:pt x="13" y="66"/>
                      </a:lnTo>
                      <a:lnTo>
                        <a:pt x="13" y="79"/>
                      </a:lnTo>
                      <a:lnTo>
                        <a:pt x="7" y="91"/>
                      </a:lnTo>
                      <a:lnTo>
                        <a:pt x="7" y="99"/>
                      </a:lnTo>
                      <a:lnTo>
                        <a:pt x="13" y="108"/>
                      </a:lnTo>
                      <a:lnTo>
                        <a:pt x="13" y="116"/>
                      </a:lnTo>
                      <a:lnTo>
                        <a:pt x="13" y="124"/>
                      </a:lnTo>
                      <a:lnTo>
                        <a:pt x="13" y="133"/>
                      </a:lnTo>
                      <a:lnTo>
                        <a:pt x="0" y="133"/>
                      </a:lnTo>
                      <a:lnTo>
                        <a:pt x="13" y="137"/>
                      </a:ln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5446" name="Freeform 56"/>
                <p:cNvSpPr>
                  <a:spLocks/>
                </p:cNvSpPr>
                <p:nvPr/>
              </p:nvSpPr>
              <p:spPr bwMode="auto">
                <a:xfrm>
                  <a:off x="2982913" y="2224088"/>
                  <a:ext cx="33338" cy="277813"/>
                </a:xfrm>
                <a:custGeom>
                  <a:avLst/>
                  <a:gdLst>
                    <a:gd name="T0" fmla="*/ 0 w 25"/>
                    <a:gd name="T1" fmla="*/ 0 h 145"/>
                    <a:gd name="T2" fmla="*/ 0 w 25"/>
                    <a:gd name="T3" fmla="*/ 2147483647 h 145"/>
                    <a:gd name="T4" fmla="*/ 0 w 25"/>
                    <a:gd name="T5" fmla="*/ 2147483647 h 145"/>
                    <a:gd name="T6" fmla="*/ 2147483647 w 25"/>
                    <a:gd name="T7" fmla="*/ 2147483647 h 145"/>
                    <a:gd name="T8" fmla="*/ 2147483647 w 25"/>
                    <a:gd name="T9" fmla="*/ 2147483647 h 145"/>
                    <a:gd name="T10" fmla="*/ 2147483647 w 25"/>
                    <a:gd name="T11" fmla="*/ 2147483647 h 145"/>
                    <a:gd name="T12" fmla="*/ 2147483647 w 25"/>
                    <a:gd name="T13" fmla="*/ 2147483647 h 145"/>
                    <a:gd name="T14" fmla="*/ 2147483647 w 25"/>
                    <a:gd name="T15" fmla="*/ 2147483647 h 145"/>
                    <a:gd name="T16" fmla="*/ 2147483647 w 25"/>
                    <a:gd name="T17" fmla="*/ 2147483647 h 145"/>
                    <a:gd name="T18" fmla="*/ 2147483647 w 25"/>
                    <a:gd name="T19" fmla="*/ 2147483647 h 145"/>
                    <a:gd name="T20" fmla="*/ 2147483647 w 25"/>
                    <a:gd name="T21" fmla="*/ 2147483647 h 145"/>
                    <a:gd name="T22" fmla="*/ 2147483647 w 25"/>
                    <a:gd name="T23" fmla="*/ 2147483647 h 145"/>
                    <a:gd name="T24" fmla="*/ 2147483647 w 25"/>
                    <a:gd name="T25" fmla="*/ 2147483647 h 145"/>
                    <a:gd name="T26" fmla="*/ 2147483647 w 25"/>
                    <a:gd name="T27" fmla="*/ 2147483647 h 145"/>
                    <a:gd name="T28" fmla="*/ 2147483647 w 25"/>
                    <a:gd name="T29" fmla="*/ 2147483647 h 145"/>
                    <a:gd name="T30" fmla="*/ 2147483647 w 25"/>
                    <a:gd name="T31" fmla="*/ 2147483647 h 145"/>
                    <a:gd name="T32" fmla="*/ 2147483647 w 25"/>
                    <a:gd name="T33" fmla="*/ 2147483647 h 14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5"/>
                    <a:gd name="T52" fmla="*/ 0 h 145"/>
                    <a:gd name="T53" fmla="*/ 25 w 25"/>
                    <a:gd name="T54" fmla="*/ 145 h 14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5" h="145">
                      <a:moveTo>
                        <a:pt x="0" y="0"/>
                      </a:moveTo>
                      <a:lnTo>
                        <a:pt x="0" y="21"/>
                      </a:lnTo>
                      <a:lnTo>
                        <a:pt x="0" y="29"/>
                      </a:lnTo>
                      <a:lnTo>
                        <a:pt x="13" y="33"/>
                      </a:lnTo>
                      <a:lnTo>
                        <a:pt x="19" y="41"/>
                      </a:lnTo>
                      <a:lnTo>
                        <a:pt x="13" y="54"/>
                      </a:lnTo>
                      <a:lnTo>
                        <a:pt x="13" y="62"/>
                      </a:lnTo>
                      <a:lnTo>
                        <a:pt x="19" y="70"/>
                      </a:lnTo>
                      <a:lnTo>
                        <a:pt x="19" y="79"/>
                      </a:lnTo>
                      <a:lnTo>
                        <a:pt x="19" y="87"/>
                      </a:lnTo>
                      <a:lnTo>
                        <a:pt x="19" y="95"/>
                      </a:lnTo>
                      <a:lnTo>
                        <a:pt x="19" y="108"/>
                      </a:lnTo>
                      <a:lnTo>
                        <a:pt x="25" y="116"/>
                      </a:lnTo>
                      <a:lnTo>
                        <a:pt x="25" y="125"/>
                      </a:lnTo>
                      <a:lnTo>
                        <a:pt x="19" y="133"/>
                      </a:lnTo>
                      <a:lnTo>
                        <a:pt x="19" y="141"/>
                      </a:lnTo>
                      <a:lnTo>
                        <a:pt x="19" y="145"/>
                      </a:ln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5447" name="Oval 57"/>
                <p:cNvSpPr>
                  <a:spLocks noChangeArrowheads="1"/>
                </p:cNvSpPr>
                <p:nvPr/>
              </p:nvSpPr>
              <p:spPr bwMode="auto">
                <a:xfrm>
                  <a:off x="2803525" y="2152650"/>
                  <a:ext cx="88900" cy="76200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448" name="Freeform 58"/>
                <p:cNvSpPr>
                  <a:spLocks/>
                </p:cNvSpPr>
                <p:nvPr/>
              </p:nvSpPr>
              <p:spPr bwMode="auto">
                <a:xfrm>
                  <a:off x="2811463" y="2224088"/>
                  <a:ext cx="15875" cy="263525"/>
                </a:xfrm>
                <a:custGeom>
                  <a:avLst/>
                  <a:gdLst>
                    <a:gd name="T0" fmla="*/ 2147483647 w 12"/>
                    <a:gd name="T1" fmla="*/ 0 h 137"/>
                    <a:gd name="T2" fmla="*/ 0 w 12"/>
                    <a:gd name="T3" fmla="*/ 2147483647 h 137"/>
                    <a:gd name="T4" fmla="*/ 2147483647 w 12"/>
                    <a:gd name="T5" fmla="*/ 2147483647 h 137"/>
                    <a:gd name="T6" fmla="*/ 2147483647 w 12"/>
                    <a:gd name="T7" fmla="*/ 2147483647 h 137"/>
                    <a:gd name="T8" fmla="*/ 2147483647 w 12"/>
                    <a:gd name="T9" fmla="*/ 2147483647 h 137"/>
                    <a:gd name="T10" fmla="*/ 0 w 12"/>
                    <a:gd name="T11" fmla="*/ 2147483647 h 137"/>
                    <a:gd name="T12" fmla="*/ 2147483647 w 12"/>
                    <a:gd name="T13" fmla="*/ 2147483647 h 137"/>
                    <a:gd name="T14" fmla="*/ 2147483647 w 12"/>
                    <a:gd name="T15" fmla="*/ 2147483647 h 137"/>
                    <a:gd name="T16" fmla="*/ 2147483647 w 12"/>
                    <a:gd name="T17" fmla="*/ 2147483647 h 137"/>
                    <a:gd name="T18" fmla="*/ 2147483647 w 12"/>
                    <a:gd name="T19" fmla="*/ 2147483647 h 137"/>
                    <a:gd name="T20" fmla="*/ 2147483647 w 12"/>
                    <a:gd name="T21" fmla="*/ 2147483647 h 137"/>
                    <a:gd name="T22" fmla="*/ 2147483647 w 12"/>
                    <a:gd name="T23" fmla="*/ 2147483647 h 137"/>
                    <a:gd name="T24" fmla="*/ 2147483647 w 12"/>
                    <a:gd name="T25" fmla="*/ 2147483647 h 137"/>
                    <a:gd name="T26" fmla="*/ 2147483647 w 12"/>
                    <a:gd name="T27" fmla="*/ 2147483647 h 137"/>
                    <a:gd name="T28" fmla="*/ 2147483647 w 12"/>
                    <a:gd name="T29" fmla="*/ 2147483647 h 137"/>
                    <a:gd name="T30" fmla="*/ 0 w 12"/>
                    <a:gd name="T31" fmla="*/ 2147483647 h 137"/>
                    <a:gd name="T32" fmla="*/ 2147483647 w 12"/>
                    <a:gd name="T33" fmla="*/ 2147483647 h 13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2"/>
                    <a:gd name="T52" fmla="*/ 0 h 137"/>
                    <a:gd name="T53" fmla="*/ 12 w 12"/>
                    <a:gd name="T54" fmla="*/ 137 h 13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2" h="137">
                      <a:moveTo>
                        <a:pt x="6" y="0"/>
                      </a:moveTo>
                      <a:lnTo>
                        <a:pt x="0" y="12"/>
                      </a:lnTo>
                      <a:lnTo>
                        <a:pt x="6" y="25"/>
                      </a:lnTo>
                      <a:lnTo>
                        <a:pt x="12" y="33"/>
                      </a:lnTo>
                      <a:lnTo>
                        <a:pt x="6" y="41"/>
                      </a:lnTo>
                      <a:lnTo>
                        <a:pt x="0" y="50"/>
                      </a:lnTo>
                      <a:lnTo>
                        <a:pt x="6" y="58"/>
                      </a:lnTo>
                      <a:lnTo>
                        <a:pt x="12" y="66"/>
                      </a:lnTo>
                      <a:lnTo>
                        <a:pt x="12" y="79"/>
                      </a:lnTo>
                      <a:lnTo>
                        <a:pt x="6" y="91"/>
                      </a:lnTo>
                      <a:lnTo>
                        <a:pt x="6" y="100"/>
                      </a:lnTo>
                      <a:lnTo>
                        <a:pt x="12" y="108"/>
                      </a:lnTo>
                      <a:lnTo>
                        <a:pt x="12" y="116"/>
                      </a:lnTo>
                      <a:lnTo>
                        <a:pt x="12" y="125"/>
                      </a:lnTo>
                      <a:lnTo>
                        <a:pt x="12" y="133"/>
                      </a:lnTo>
                      <a:lnTo>
                        <a:pt x="0" y="133"/>
                      </a:lnTo>
                      <a:lnTo>
                        <a:pt x="12" y="137"/>
                      </a:ln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5449" name="Freeform 59"/>
                <p:cNvSpPr>
                  <a:spLocks/>
                </p:cNvSpPr>
                <p:nvPr/>
              </p:nvSpPr>
              <p:spPr bwMode="auto">
                <a:xfrm>
                  <a:off x="2868613" y="2232025"/>
                  <a:ext cx="33338" cy="280988"/>
                </a:xfrm>
                <a:custGeom>
                  <a:avLst/>
                  <a:gdLst>
                    <a:gd name="T0" fmla="*/ 0 w 25"/>
                    <a:gd name="T1" fmla="*/ 0 h 146"/>
                    <a:gd name="T2" fmla="*/ 0 w 25"/>
                    <a:gd name="T3" fmla="*/ 2147483647 h 146"/>
                    <a:gd name="T4" fmla="*/ 0 w 25"/>
                    <a:gd name="T5" fmla="*/ 2147483647 h 146"/>
                    <a:gd name="T6" fmla="*/ 2147483647 w 25"/>
                    <a:gd name="T7" fmla="*/ 2147483647 h 146"/>
                    <a:gd name="T8" fmla="*/ 2147483647 w 25"/>
                    <a:gd name="T9" fmla="*/ 2147483647 h 146"/>
                    <a:gd name="T10" fmla="*/ 2147483647 w 25"/>
                    <a:gd name="T11" fmla="*/ 2147483647 h 146"/>
                    <a:gd name="T12" fmla="*/ 2147483647 w 25"/>
                    <a:gd name="T13" fmla="*/ 2147483647 h 146"/>
                    <a:gd name="T14" fmla="*/ 2147483647 w 25"/>
                    <a:gd name="T15" fmla="*/ 2147483647 h 146"/>
                    <a:gd name="T16" fmla="*/ 2147483647 w 25"/>
                    <a:gd name="T17" fmla="*/ 2147483647 h 146"/>
                    <a:gd name="T18" fmla="*/ 2147483647 w 25"/>
                    <a:gd name="T19" fmla="*/ 2147483647 h 146"/>
                    <a:gd name="T20" fmla="*/ 2147483647 w 25"/>
                    <a:gd name="T21" fmla="*/ 2147483647 h 146"/>
                    <a:gd name="T22" fmla="*/ 2147483647 w 25"/>
                    <a:gd name="T23" fmla="*/ 2147483647 h 146"/>
                    <a:gd name="T24" fmla="*/ 2147483647 w 25"/>
                    <a:gd name="T25" fmla="*/ 2147483647 h 146"/>
                    <a:gd name="T26" fmla="*/ 2147483647 w 25"/>
                    <a:gd name="T27" fmla="*/ 2147483647 h 146"/>
                    <a:gd name="T28" fmla="*/ 2147483647 w 25"/>
                    <a:gd name="T29" fmla="*/ 2147483647 h 146"/>
                    <a:gd name="T30" fmla="*/ 2147483647 w 25"/>
                    <a:gd name="T31" fmla="*/ 2147483647 h 146"/>
                    <a:gd name="T32" fmla="*/ 2147483647 w 25"/>
                    <a:gd name="T33" fmla="*/ 2147483647 h 14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5"/>
                    <a:gd name="T52" fmla="*/ 0 h 146"/>
                    <a:gd name="T53" fmla="*/ 25 w 25"/>
                    <a:gd name="T54" fmla="*/ 146 h 14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5" h="146">
                      <a:moveTo>
                        <a:pt x="0" y="0"/>
                      </a:moveTo>
                      <a:lnTo>
                        <a:pt x="0" y="21"/>
                      </a:lnTo>
                      <a:lnTo>
                        <a:pt x="0" y="29"/>
                      </a:lnTo>
                      <a:lnTo>
                        <a:pt x="12" y="33"/>
                      </a:lnTo>
                      <a:lnTo>
                        <a:pt x="18" y="41"/>
                      </a:lnTo>
                      <a:lnTo>
                        <a:pt x="12" y="54"/>
                      </a:lnTo>
                      <a:lnTo>
                        <a:pt x="12" y="62"/>
                      </a:lnTo>
                      <a:lnTo>
                        <a:pt x="18" y="71"/>
                      </a:lnTo>
                      <a:lnTo>
                        <a:pt x="18" y="79"/>
                      </a:lnTo>
                      <a:lnTo>
                        <a:pt x="18" y="87"/>
                      </a:lnTo>
                      <a:lnTo>
                        <a:pt x="18" y="96"/>
                      </a:lnTo>
                      <a:lnTo>
                        <a:pt x="18" y="108"/>
                      </a:lnTo>
                      <a:lnTo>
                        <a:pt x="25" y="116"/>
                      </a:lnTo>
                      <a:lnTo>
                        <a:pt x="25" y="125"/>
                      </a:lnTo>
                      <a:lnTo>
                        <a:pt x="18" y="133"/>
                      </a:lnTo>
                      <a:lnTo>
                        <a:pt x="18" y="141"/>
                      </a:lnTo>
                      <a:lnTo>
                        <a:pt x="18" y="146"/>
                      </a:ln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5450" name="Oval 60"/>
                <p:cNvSpPr>
                  <a:spLocks noChangeArrowheads="1"/>
                </p:cNvSpPr>
                <p:nvPr/>
              </p:nvSpPr>
              <p:spPr bwMode="auto">
                <a:xfrm>
                  <a:off x="2695575" y="2152650"/>
                  <a:ext cx="88900" cy="76200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451" name="Freeform 61"/>
                <p:cNvSpPr>
                  <a:spLocks/>
                </p:cNvSpPr>
                <p:nvPr/>
              </p:nvSpPr>
              <p:spPr bwMode="auto">
                <a:xfrm>
                  <a:off x="2705100" y="2224088"/>
                  <a:ext cx="15875" cy="263525"/>
                </a:xfrm>
                <a:custGeom>
                  <a:avLst/>
                  <a:gdLst>
                    <a:gd name="T0" fmla="*/ 2147483647 w 12"/>
                    <a:gd name="T1" fmla="*/ 0 h 137"/>
                    <a:gd name="T2" fmla="*/ 0 w 12"/>
                    <a:gd name="T3" fmla="*/ 2147483647 h 137"/>
                    <a:gd name="T4" fmla="*/ 2147483647 w 12"/>
                    <a:gd name="T5" fmla="*/ 2147483647 h 137"/>
                    <a:gd name="T6" fmla="*/ 2147483647 w 12"/>
                    <a:gd name="T7" fmla="*/ 2147483647 h 137"/>
                    <a:gd name="T8" fmla="*/ 2147483647 w 12"/>
                    <a:gd name="T9" fmla="*/ 2147483647 h 137"/>
                    <a:gd name="T10" fmla="*/ 0 w 12"/>
                    <a:gd name="T11" fmla="*/ 2147483647 h 137"/>
                    <a:gd name="T12" fmla="*/ 2147483647 w 12"/>
                    <a:gd name="T13" fmla="*/ 2147483647 h 137"/>
                    <a:gd name="T14" fmla="*/ 2147483647 w 12"/>
                    <a:gd name="T15" fmla="*/ 2147483647 h 137"/>
                    <a:gd name="T16" fmla="*/ 2147483647 w 12"/>
                    <a:gd name="T17" fmla="*/ 2147483647 h 137"/>
                    <a:gd name="T18" fmla="*/ 2147483647 w 12"/>
                    <a:gd name="T19" fmla="*/ 2147483647 h 137"/>
                    <a:gd name="T20" fmla="*/ 2147483647 w 12"/>
                    <a:gd name="T21" fmla="*/ 2147483647 h 137"/>
                    <a:gd name="T22" fmla="*/ 2147483647 w 12"/>
                    <a:gd name="T23" fmla="*/ 2147483647 h 137"/>
                    <a:gd name="T24" fmla="*/ 2147483647 w 12"/>
                    <a:gd name="T25" fmla="*/ 2147483647 h 137"/>
                    <a:gd name="T26" fmla="*/ 2147483647 w 12"/>
                    <a:gd name="T27" fmla="*/ 2147483647 h 137"/>
                    <a:gd name="T28" fmla="*/ 2147483647 w 12"/>
                    <a:gd name="T29" fmla="*/ 2147483647 h 137"/>
                    <a:gd name="T30" fmla="*/ 0 w 12"/>
                    <a:gd name="T31" fmla="*/ 2147483647 h 137"/>
                    <a:gd name="T32" fmla="*/ 2147483647 w 12"/>
                    <a:gd name="T33" fmla="*/ 2147483647 h 13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2"/>
                    <a:gd name="T52" fmla="*/ 0 h 137"/>
                    <a:gd name="T53" fmla="*/ 12 w 12"/>
                    <a:gd name="T54" fmla="*/ 137 h 13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2" h="137">
                      <a:moveTo>
                        <a:pt x="6" y="0"/>
                      </a:moveTo>
                      <a:lnTo>
                        <a:pt x="0" y="12"/>
                      </a:lnTo>
                      <a:lnTo>
                        <a:pt x="6" y="25"/>
                      </a:lnTo>
                      <a:lnTo>
                        <a:pt x="12" y="33"/>
                      </a:lnTo>
                      <a:lnTo>
                        <a:pt x="6" y="41"/>
                      </a:lnTo>
                      <a:lnTo>
                        <a:pt x="0" y="50"/>
                      </a:lnTo>
                      <a:lnTo>
                        <a:pt x="6" y="58"/>
                      </a:lnTo>
                      <a:lnTo>
                        <a:pt x="12" y="66"/>
                      </a:lnTo>
                      <a:lnTo>
                        <a:pt x="12" y="79"/>
                      </a:lnTo>
                      <a:lnTo>
                        <a:pt x="6" y="91"/>
                      </a:lnTo>
                      <a:lnTo>
                        <a:pt x="6" y="100"/>
                      </a:lnTo>
                      <a:lnTo>
                        <a:pt x="12" y="108"/>
                      </a:lnTo>
                      <a:lnTo>
                        <a:pt x="12" y="116"/>
                      </a:lnTo>
                      <a:lnTo>
                        <a:pt x="12" y="125"/>
                      </a:lnTo>
                      <a:lnTo>
                        <a:pt x="12" y="133"/>
                      </a:lnTo>
                      <a:lnTo>
                        <a:pt x="0" y="133"/>
                      </a:lnTo>
                      <a:lnTo>
                        <a:pt x="12" y="137"/>
                      </a:ln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5452" name="Freeform 62"/>
                <p:cNvSpPr>
                  <a:spLocks/>
                </p:cNvSpPr>
                <p:nvPr/>
              </p:nvSpPr>
              <p:spPr bwMode="auto">
                <a:xfrm>
                  <a:off x="2762250" y="2232025"/>
                  <a:ext cx="33338" cy="280988"/>
                </a:xfrm>
                <a:custGeom>
                  <a:avLst/>
                  <a:gdLst>
                    <a:gd name="T0" fmla="*/ 0 w 25"/>
                    <a:gd name="T1" fmla="*/ 0 h 146"/>
                    <a:gd name="T2" fmla="*/ 0 w 25"/>
                    <a:gd name="T3" fmla="*/ 2147483647 h 146"/>
                    <a:gd name="T4" fmla="*/ 0 w 25"/>
                    <a:gd name="T5" fmla="*/ 2147483647 h 146"/>
                    <a:gd name="T6" fmla="*/ 2147483647 w 25"/>
                    <a:gd name="T7" fmla="*/ 2147483647 h 146"/>
                    <a:gd name="T8" fmla="*/ 2147483647 w 25"/>
                    <a:gd name="T9" fmla="*/ 2147483647 h 146"/>
                    <a:gd name="T10" fmla="*/ 2147483647 w 25"/>
                    <a:gd name="T11" fmla="*/ 2147483647 h 146"/>
                    <a:gd name="T12" fmla="*/ 2147483647 w 25"/>
                    <a:gd name="T13" fmla="*/ 2147483647 h 146"/>
                    <a:gd name="T14" fmla="*/ 2147483647 w 25"/>
                    <a:gd name="T15" fmla="*/ 2147483647 h 146"/>
                    <a:gd name="T16" fmla="*/ 2147483647 w 25"/>
                    <a:gd name="T17" fmla="*/ 2147483647 h 146"/>
                    <a:gd name="T18" fmla="*/ 2147483647 w 25"/>
                    <a:gd name="T19" fmla="*/ 2147483647 h 146"/>
                    <a:gd name="T20" fmla="*/ 2147483647 w 25"/>
                    <a:gd name="T21" fmla="*/ 2147483647 h 146"/>
                    <a:gd name="T22" fmla="*/ 2147483647 w 25"/>
                    <a:gd name="T23" fmla="*/ 2147483647 h 146"/>
                    <a:gd name="T24" fmla="*/ 2147483647 w 25"/>
                    <a:gd name="T25" fmla="*/ 2147483647 h 146"/>
                    <a:gd name="T26" fmla="*/ 2147483647 w 25"/>
                    <a:gd name="T27" fmla="*/ 2147483647 h 146"/>
                    <a:gd name="T28" fmla="*/ 2147483647 w 25"/>
                    <a:gd name="T29" fmla="*/ 2147483647 h 146"/>
                    <a:gd name="T30" fmla="*/ 2147483647 w 25"/>
                    <a:gd name="T31" fmla="*/ 2147483647 h 146"/>
                    <a:gd name="T32" fmla="*/ 2147483647 w 25"/>
                    <a:gd name="T33" fmla="*/ 2147483647 h 14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5"/>
                    <a:gd name="T52" fmla="*/ 0 h 146"/>
                    <a:gd name="T53" fmla="*/ 25 w 25"/>
                    <a:gd name="T54" fmla="*/ 146 h 14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5" h="146">
                      <a:moveTo>
                        <a:pt x="0" y="0"/>
                      </a:moveTo>
                      <a:lnTo>
                        <a:pt x="0" y="21"/>
                      </a:lnTo>
                      <a:lnTo>
                        <a:pt x="0" y="29"/>
                      </a:lnTo>
                      <a:lnTo>
                        <a:pt x="12" y="33"/>
                      </a:lnTo>
                      <a:lnTo>
                        <a:pt x="18" y="41"/>
                      </a:lnTo>
                      <a:lnTo>
                        <a:pt x="12" y="54"/>
                      </a:lnTo>
                      <a:lnTo>
                        <a:pt x="12" y="62"/>
                      </a:lnTo>
                      <a:lnTo>
                        <a:pt x="18" y="71"/>
                      </a:lnTo>
                      <a:lnTo>
                        <a:pt x="18" y="79"/>
                      </a:lnTo>
                      <a:lnTo>
                        <a:pt x="18" y="87"/>
                      </a:lnTo>
                      <a:lnTo>
                        <a:pt x="18" y="96"/>
                      </a:lnTo>
                      <a:lnTo>
                        <a:pt x="18" y="108"/>
                      </a:lnTo>
                      <a:lnTo>
                        <a:pt x="25" y="116"/>
                      </a:lnTo>
                      <a:lnTo>
                        <a:pt x="25" y="125"/>
                      </a:lnTo>
                      <a:lnTo>
                        <a:pt x="18" y="133"/>
                      </a:lnTo>
                      <a:lnTo>
                        <a:pt x="18" y="141"/>
                      </a:lnTo>
                      <a:lnTo>
                        <a:pt x="18" y="146"/>
                      </a:ln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5453" name="Oval 63"/>
                <p:cNvSpPr>
                  <a:spLocks noChangeArrowheads="1"/>
                </p:cNvSpPr>
                <p:nvPr/>
              </p:nvSpPr>
              <p:spPr bwMode="auto">
                <a:xfrm>
                  <a:off x="2589213" y="2152650"/>
                  <a:ext cx="88900" cy="76200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454" name="Freeform 65"/>
                <p:cNvSpPr>
                  <a:spLocks/>
                </p:cNvSpPr>
                <p:nvPr/>
              </p:nvSpPr>
              <p:spPr bwMode="auto">
                <a:xfrm>
                  <a:off x="2654300" y="2232025"/>
                  <a:ext cx="33338" cy="280988"/>
                </a:xfrm>
                <a:custGeom>
                  <a:avLst/>
                  <a:gdLst>
                    <a:gd name="T0" fmla="*/ 0 w 25"/>
                    <a:gd name="T1" fmla="*/ 0 h 146"/>
                    <a:gd name="T2" fmla="*/ 0 w 25"/>
                    <a:gd name="T3" fmla="*/ 2147483647 h 146"/>
                    <a:gd name="T4" fmla="*/ 0 w 25"/>
                    <a:gd name="T5" fmla="*/ 2147483647 h 146"/>
                    <a:gd name="T6" fmla="*/ 2147483647 w 25"/>
                    <a:gd name="T7" fmla="*/ 2147483647 h 146"/>
                    <a:gd name="T8" fmla="*/ 2147483647 w 25"/>
                    <a:gd name="T9" fmla="*/ 2147483647 h 146"/>
                    <a:gd name="T10" fmla="*/ 2147483647 w 25"/>
                    <a:gd name="T11" fmla="*/ 2147483647 h 146"/>
                    <a:gd name="T12" fmla="*/ 2147483647 w 25"/>
                    <a:gd name="T13" fmla="*/ 2147483647 h 146"/>
                    <a:gd name="T14" fmla="*/ 2147483647 w 25"/>
                    <a:gd name="T15" fmla="*/ 2147483647 h 146"/>
                    <a:gd name="T16" fmla="*/ 2147483647 w 25"/>
                    <a:gd name="T17" fmla="*/ 2147483647 h 146"/>
                    <a:gd name="T18" fmla="*/ 2147483647 w 25"/>
                    <a:gd name="T19" fmla="*/ 2147483647 h 146"/>
                    <a:gd name="T20" fmla="*/ 2147483647 w 25"/>
                    <a:gd name="T21" fmla="*/ 2147483647 h 146"/>
                    <a:gd name="T22" fmla="*/ 2147483647 w 25"/>
                    <a:gd name="T23" fmla="*/ 2147483647 h 146"/>
                    <a:gd name="T24" fmla="*/ 2147483647 w 25"/>
                    <a:gd name="T25" fmla="*/ 2147483647 h 146"/>
                    <a:gd name="T26" fmla="*/ 2147483647 w 25"/>
                    <a:gd name="T27" fmla="*/ 2147483647 h 146"/>
                    <a:gd name="T28" fmla="*/ 2147483647 w 25"/>
                    <a:gd name="T29" fmla="*/ 2147483647 h 146"/>
                    <a:gd name="T30" fmla="*/ 2147483647 w 25"/>
                    <a:gd name="T31" fmla="*/ 2147483647 h 146"/>
                    <a:gd name="T32" fmla="*/ 2147483647 w 25"/>
                    <a:gd name="T33" fmla="*/ 2147483647 h 14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5"/>
                    <a:gd name="T52" fmla="*/ 0 h 146"/>
                    <a:gd name="T53" fmla="*/ 25 w 25"/>
                    <a:gd name="T54" fmla="*/ 146 h 14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5" h="146">
                      <a:moveTo>
                        <a:pt x="0" y="0"/>
                      </a:moveTo>
                      <a:lnTo>
                        <a:pt x="0" y="21"/>
                      </a:lnTo>
                      <a:lnTo>
                        <a:pt x="0" y="29"/>
                      </a:lnTo>
                      <a:lnTo>
                        <a:pt x="13" y="33"/>
                      </a:lnTo>
                      <a:lnTo>
                        <a:pt x="19" y="41"/>
                      </a:lnTo>
                      <a:lnTo>
                        <a:pt x="13" y="54"/>
                      </a:lnTo>
                      <a:lnTo>
                        <a:pt x="13" y="62"/>
                      </a:lnTo>
                      <a:lnTo>
                        <a:pt x="19" y="71"/>
                      </a:lnTo>
                      <a:lnTo>
                        <a:pt x="19" y="79"/>
                      </a:lnTo>
                      <a:lnTo>
                        <a:pt x="19" y="87"/>
                      </a:lnTo>
                      <a:lnTo>
                        <a:pt x="19" y="96"/>
                      </a:lnTo>
                      <a:lnTo>
                        <a:pt x="19" y="108"/>
                      </a:lnTo>
                      <a:lnTo>
                        <a:pt x="25" y="116"/>
                      </a:lnTo>
                      <a:lnTo>
                        <a:pt x="25" y="125"/>
                      </a:lnTo>
                      <a:lnTo>
                        <a:pt x="19" y="133"/>
                      </a:lnTo>
                      <a:lnTo>
                        <a:pt x="19" y="141"/>
                      </a:lnTo>
                      <a:lnTo>
                        <a:pt x="19" y="146"/>
                      </a:ln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5455" name="Oval 69"/>
                <p:cNvSpPr>
                  <a:spLocks noChangeArrowheads="1"/>
                </p:cNvSpPr>
                <p:nvPr/>
              </p:nvSpPr>
              <p:spPr bwMode="auto">
                <a:xfrm>
                  <a:off x="3024188" y="2625725"/>
                  <a:ext cx="90488" cy="74613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456" name="Freeform 70"/>
                <p:cNvSpPr>
                  <a:spLocks/>
                </p:cNvSpPr>
                <p:nvPr/>
              </p:nvSpPr>
              <p:spPr bwMode="auto">
                <a:xfrm>
                  <a:off x="3032125" y="2368550"/>
                  <a:ext cx="17463" cy="261938"/>
                </a:xfrm>
                <a:custGeom>
                  <a:avLst/>
                  <a:gdLst>
                    <a:gd name="T0" fmla="*/ 2147483647 w 13"/>
                    <a:gd name="T1" fmla="*/ 2147483647 h 137"/>
                    <a:gd name="T2" fmla="*/ 0 w 13"/>
                    <a:gd name="T3" fmla="*/ 2147483647 h 137"/>
                    <a:gd name="T4" fmla="*/ 2147483647 w 13"/>
                    <a:gd name="T5" fmla="*/ 2147483647 h 137"/>
                    <a:gd name="T6" fmla="*/ 2147483647 w 13"/>
                    <a:gd name="T7" fmla="*/ 2147483647 h 137"/>
                    <a:gd name="T8" fmla="*/ 2147483647 w 13"/>
                    <a:gd name="T9" fmla="*/ 2147483647 h 137"/>
                    <a:gd name="T10" fmla="*/ 0 w 13"/>
                    <a:gd name="T11" fmla="*/ 2147483647 h 137"/>
                    <a:gd name="T12" fmla="*/ 2147483647 w 13"/>
                    <a:gd name="T13" fmla="*/ 2147483647 h 137"/>
                    <a:gd name="T14" fmla="*/ 2147483647 w 13"/>
                    <a:gd name="T15" fmla="*/ 2147483647 h 137"/>
                    <a:gd name="T16" fmla="*/ 2147483647 w 13"/>
                    <a:gd name="T17" fmla="*/ 2147483647 h 137"/>
                    <a:gd name="T18" fmla="*/ 2147483647 w 13"/>
                    <a:gd name="T19" fmla="*/ 2147483647 h 137"/>
                    <a:gd name="T20" fmla="*/ 2147483647 w 13"/>
                    <a:gd name="T21" fmla="*/ 2147483647 h 137"/>
                    <a:gd name="T22" fmla="*/ 2147483647 w 13"/>
                    <a:gd name="T23" fmla="*/ 2147483647 h 137"/>
                    <a:gd name="T24" fmla="*/ 2147483647 w 13"/>
                    <a:gd name="T25" fmla="*/ 2147483647 h 137"/>
                    <a:gd name="T26" fmla="*/ 2147483647 w 13"/>
                    <a:gd name="T27" fmla="*/ 2147483647 h 137"/>
                    <a:gd name="T28" fmla="*/ 2147483647 w 13"/>
                    <a:gd name="T29" fmla="*/ 2147483647 h 137"/>
                    <a:gd name="T30" fmla="*/ 0 w 13"/>
                    <a:gd name="T31" fmla="*/ 2147483647 h 137"/>
                    <a:gd name="T32" fmla="*/ 2147483647 w 13"/>
                    <a:gd name="T33" fmla="*/ 0 h 13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3"/>
                    <a:gd name="T52" fmla="*/ 0 h 137"/>
                    <a:gd name="T53" fmla="*/ 13 w 13"/>
                    <a:gd name="T54" fmla="*/ 137 h 13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3" h="137">
                      <a:moveTo>
                        <a:pt x="7" y="137"/>
                      </a:moveTo>
                      <a:lnTo>
                        <a:pt x="0" y="125"/>
                      </a:lnTo>
                      <a:lnTo>
                        <a:pt x="7" y="112"/>
                      </a:lnTo>
                      <a:lnTo>
                        <a:pt x="13" y="104"/>
                      </a:lnTo>
                      <a:lnTo>
                        <a:pt x="7" y="95"/>
                      </a:lnTo>
                      <a:lnTo>
                        <a:pt x="0" y="87"/>
                      </a:lnTo>
                      <a:lnTo>
                        <a:pt x="7" y="79"/>
                      </a:lnTo>
                      <a:lnTo>
                        <a:pt x="13" y="70"/>
                      </a:lnTo>
                      <a:lnTo>
                        <a:pt x="13" y="58"/>
                      </a:lnTo>
                      <a:lnTo>
                        <a:pt x="7" y="45"/>
                      </a:lnTo>
                      <a:lnTo>
                        <a:pt x="7" y="37"/>
                      </a:lnTo>
                      <a:lnTo>
                        <a:pt x="13" y="29"/>
                      </a:lnTo>
                      <a:lnTo>
                        <a:pt x="13" y="20"/>
                      </a:lnTo>
                      <a:lnTo>
                        <a:pt x="13" y="12"/>
                      </a:lnTo>
                      <a:lnTo>
                        <a:pt x="13" y="4"/>
                      </a:lnTo>
                      <a:lnTo>
                        <a:pt x="0" y="4"/>
                      </a:lnTo>
                      <a:lnTo>
                        <a:pt x="13" y="0"/>
                      </a:ln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5457" name="Freeform 71"/>
                <p:cNvSpPr>
                  <a:spLocks/>
                </p:cNvSpPr>
                <p:nvPr/>
              </p:nvSpPr>
              <p:spPr bwMode="auto">
                <a:xfrm>
                  <a:off x="3090863" y="2343150"/>
                  <a:ext cx="31750" cy="280988"/>
                </a:xfrm>
                <a:custGeom>
                  <a:avLst/>
                  <a:gdLst>
                    <a:gd name="T0" fmla="*/ 0 w 25"/>
                    <a:gd name="T1" fmla="*/ 2147483647 h 146"/>
                    <a:gd name="T2" fmla="*/ 0 w 25"/>
                    <a:gd name="T3" fmla="*/ 2147483647 h 146"/>
                    <a:gd name="T4" fmla="*/ 0 w 25"/>
                    <a:gd name="T5" fmla="*/ 2147483647 h 146"/>
                    <a:gd name="T6" fmla="*/ 2147483647 w 25"/>
                    <a:gd name="T7" fmla="*/ 2147483647 h 146"/>
                    <a:gd name="T8" fmla="*/ 2147483647 w 25"/>
                    <a:gd name="T9" fmla="*/ 2147483647 h 146"/>
                    <a:gd name="T10" fmla="*/ 2147483647 w 25"/>
                    <a:gd name="T11" fmla="*/ 2147483647 h 146"/>
                    <a:gd name="T12" fmla="*/ 2147483647 w 25"/>
                    <a:gd name="T13" fmla="*/ 2147483647 h 146"/>
                    <a:gd name="T14" fmla="*/ 2147483647 w 25"/>
                    <a:gd name="T15" fmla="*/ 2147483647 h 146"/>
                    <a:gd name="T16" fmla="*/ 2147483647 w 25"/>
                    <a:gd name="T17" fmla="*/ 2147483647 h 146"/>
                    <a:gd name="T18" fmla="*/ 2147483647 w 25"/>
                    <a:gd name="T19" fmla="*/ 2147483647 h 146"/>
                    <a:gd name="T20" fmla="*/ 2147483647 w 25"/>
                    <a:gd name="T21" fmla="*/ 2147483647 h 146"/>
                    <a:gd name="T22" fmla="*/ 2147483647 w 25"/>
                    <a:gd name="T23" fmla="*/ 2147483647 h 146"/>
                    <a:gd name="T24" fmla="*/ 2147483647 w 25"/>
                    <a:gd name="T25" fmla="*/ 2147483647 h 146"/>
                    <a:gd name="T26" fmla="*/ 2147483647 w 25"/>
                    <a:gd name="T27" fmla="*/ 2147483647 h 146"/>
                    <a:gd name="T28" fmla="*/ 2147483647 w 25"/>
                    <a:gd name="T29" fmla="*/ 2147483647 h 146"/>
                    <a:gd name="T30" fmla="*/ 2147483647 w 25"/>
                    <a:gd name="T31" fmla="*/ 2147483647 h 146"/>
                    <a:gd name="T32" fmla="*/ 2147483647 w 25"/>
                    <a:gd name="T33" fmla="*/ 0 h 14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5"/>
                    <a:gd name="T52" fmla="*/ 0 h 146"/>
                    <a:gd name="T53" fmla="*/ 25 w 25"/>
                    <a:gd name="T54" fmla="*/ 146 h 14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5" h="146">
                      <a:moveTo>
                        <a:pt x="0" y="146"/>
                      </a:moveTo>
                      <a:lnTo>
                        <a:pt x="0" y="125"/>
                      </a:lnTo>
                      <a:lnTo>
                        <a:pt x="0" y="117"/>
                      </a:lnTo>
                      <a:lnTo>
                        <a:pt x="13" y="113"/>
                      </a:lnTo>
                      <a:lnTo>
                        <a:pt x="19" y="104"/>
                      </a:lnTo>
                      <a:lnTo>
                        <a:pt x="13" y="92"/>
                      </a:lnTo>
                      <a:lnTo>
                        <a:pt x="13" y="83"/>
                      </a:lnTo>
                      <a:lnTo>
                        <a:pt x="19" y="75"/>
                      </a:lnTo>
                      <a:lnTo>
                        <a:pt x="19" y="67"/>
                      </a:lnTo>
                      <a:lnTo>
                        <a:pt x="19" y="58"/>
                      </a:lnTo>
                      <a:lnTo>
                        <a:pt x="19" y="50"/>
                      </a:lnTo>
                      <a:lnTo>
                        <a:pt x="19" y="38"/>
                      </a:lnTo>
                      <a:lnTo>
                        <a:pt x="25" y="29"/>
                      </a:lnTo>
                      <a:lnTo>
                        <a:pt x="25" y="21"/>
                      </a:lnTo>
                      <a:lnTo>
                        <a:pt x="19" y="13"/>
                      </a:lnTo>
                      <a:lnTo>
                        <a:pt x="19" y="4"/>
                      </a:lnTo>
                      <a:lnTo>
                        <a:pt x="19" y="0"/>
                      </a:ln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5458" name="Oval 72"/>
                <p:cNvSpPr>
                  <a:spLocks noChangeArrowheads="1"/>
                </p:cNvSpPr>
                <p:nvPr/>
              </p:nvSpPr>
              <p:spPr bwMode="auto">
                <a:xfrm>
                  <a:off x="2917825" y="2625725"/>
                  <a:ext cx="88900" cy="74613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459" name="Freeform 73"/>
                <p:cNvSpPr>
                  <a:spLocks/>
                </p:cNvSpPr>
                <p:nvPr/>
              </p:nvSpPr>
              <p:spPr bwMode="auto">
                <a:xfrm>
                  <a:off x="2925763" y="2368550"/>
                  <a:ext cx="15875" cy="261938"/>
                </a:xfrm>
                <a:custGeom>
                  <a:avLst/>
                  <a:gdLst>
                    <a:gd name="T0" fmla="*/ 2147483647 w 13"/>
                    <a:gd name="T1" fmla="*/ 2147483647 h 137"/>
                    <a:gd name="T2" fmla="*/ 0 w 13"/>
                    <a:gd name="T3" fmla="*/ 2147483647 h 137"/>
                    <a:gd name="T4" fmla="*/ 2147483647 w 13"/>
                    <a:gd name="T5" fmla="*/ 2147483647 h 137"/>
                    <a:gd name="T6" fmla="*/ 2147483647 w 13"/>
                    <a:gd name="T7" fmla="*/ 2147483647 h 137"/>
                    <a:gd name="T8" fmla="*/ 2147483647 w 13"/>
                    <a:gd name="T9" fmla="*/ 2147483647 h 137"/>
                    <a:gd name="T10" fmla="*/ 0 w 13"/>
                    <a:gd name="T11" fmla="*/ 2147483647 h 137"/>
                    <a:gd name="T12" fmla="*/ 2147483647 w 13"/>
                    <a:gd name="T13" fmla="*/ 2147483647 h 137"/>
                    <a:gd name="T14" fmla="*/ 2147483647 w 13"/>
                    <a:gd name="T15" fmla="*/ 2147483647 h 137"/>
                    <a:gd name="T16" fmla="*/ 2147483647 w 13"/>
                    <a:gd name="T17" fmla="*/ 2147483647 h 137"/>
                    <a:gd name="T18" fmla="*/ 2147483647 w 13"/>
                    <a:gd name="T19" fmla="*/ 2147483647 h 137"/>
                    <a:gd name="T20" fmla="*/ 2147483647 w 13"/>
                    <a:gd name="T21" fmla="*/ 2147483647 h 137"/>
                    <a:gd name="T22" fmla="*/ 2147483647 w 13"/>
                    <a:gd name="T23" fmla="*/ 2147483647 h 137"/>
                    <a:gd name="T24" fmla="*/ 2147483647 w 13"/>
                    <a:gd name="T25" fmla="*/ 2147483647 h 137"/>
                    <a:gd name="T26" fmla="*/ 2147483647 w 13"/>
                    <a:gd name="T27" fmla="*/ 2147483647 h 137"/>
                    <a:gd name="T28" fmla="*/ 2147483647 w 13"/>
                    <a:gd name="T29" fmla="*/ 2147483647 h 137"/>
                    <a:gd name="T30" fmla="*/ 0 w 13"/>
                    <a:gd name="T31" fmla="*/ 2147483647 h 137"/>
                    <a:gd name="T32" fmla="*/ 2147483647 w 13"/>
                    <a:gd name="T33" fmla="*/ 0 h 13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3"/>
                    <a:gd name="T52" fmla="*/ 0 h 137"/>
                    <a:gd name="T53" fmla="*/ 13 w 13"/>
                    <a:gd name="T54" fmla="*/ 137 h 13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3" h="137">
                      <a:moveTo>
                        <a:pt x="7" y="137"/>
                      </a:moveTo>
                      <a:lnTo>
                        <a:pt x="0" y="125"/>
                      </a:lnTo>
                      <a:lnTo>
                        <a:pt x="7" y="112"/>
                      </a:lnTo>
                      <a:lnTo>
                        <a:pt x="13" y="104"/>
                      </a:lnTo>
                      <a:lnTo>
                        <a:pt x="7" y="95"/>
                      </a:lnTo>
                      <a:lnTo>
                        <a:pt x="0" y="87"/>
                      </a:lnTo>
                      <a:lnTo>
                        <a:pt x="7" y="79"/>
                      </a:lnTo>
                      <a:lnTo>
                        <a:pt x="13" y="70"/>
                      </a:lnTo>
                      <a:lnTo>
                        <a:pt x="13" y="58"/>
                      </a:lnTo>
                      <a:lnTo>
                        <a:pt x="7" y="45"/>
                      </a:lnTo>
                      <a:lnTo>
                        <a:pt x="7" y="37"/>
                      </a:lnTo>
                      <a:lnTo>
                        <a:pt x="13" y="29"/>
                      </a:lnTo>
                      <a:lnTo>
                        <a:pt x="13" y="20"/>
                      </a:lnTo>
                      <a:lnTo>
                        <a:pt x="13" y="12"/>
                      </a:lnTo>
                      <a:lnTo>
                        <a:pt x="13" y="4"/>
                      </a:lnTo>
                      <a:lnTo>
                        <a:pt x="0" y="4"/>
                      </a:lnTo>
                      <a:lnTo>
                        <a:pt x="13" y="0"/>
                      </a:ln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5460" name="Freeform 74"/>
                <p:cNvSpPr>
                  <a:spLocks/>
                </p:cNvSpPr>
                <p:nvPr/>
              </p:nvSpPr>
              <p:spPr bwMode="auto">
                <a:xfrm>
                  <a:off x="2982913" y="2343150"/>
                  <a:ext cx="33338" cy="280988"/>
                </a:xfrm>
                <a:custGeom>
                  <a:avLst/>
                  <a:gdLst>
                    <a:gd name="T0" fmla="*/ 0 w 25"/>
                    <a:gd name="T1" fmla="*/ 2147483647 h 146"/>
                    <a:gd name="T2" fmla="*/ 0 w 25"/>
                    <a:gd name="T3" fmla="*/ 2147483647 h 146"/>
                    <a:gd name="T4" fmla="*/ 0 w 25"/>
                    <a:gd name="T5" fmla="*/ 2147483647 h 146"/>
                    <a:gd name="T6" fmla="*/ 2147483647 w 25"/>
                    <a:gd name="T7" fmla="*/ 2147483647 h 146"/>
                    <a:gd name="T8" fmla="*/ 2147483647 w 25"/>
                    <a:gd name="T9" fmla="*/ 2147483647 h 146"/>
                    <a:gd name="T10" fmla="*/ 2147483647 w 25"/>
                    <a:gd name="T11" fmla="*/ 2147483647 h 146"/>
                    <a:gd name="T12" fmla="*/ 2147483647 w 25"/>
                    <a:gd name="T13" fmla="*/ 2147483647 h 146"/>
                    <a:gd name="T14" fmla="*/ 2147483647 w 25"/>
                    <a:gd name="T15" fmla="*/ 2147483647 h 146"/>
                    <a:gd name="T16" fmla="*/ 2147483647 w 25"/>
                    <a:gd name="T17" fmla="*/ 2147483647 h 146"/>
                    <a:gd name="T18" fmla="*/ 2147483647 w 25"/>
                    <a:gd name="T19" fmla="*/ 2147483647 h 146"/>
                    <a:gd name="T20" fmla="*/ 2147483647 w 25"/>
                    <a:gd name="T21" fmla="*/ 2147483647 h 146"/>
                    <a:gd name="T22" fmla="*/ 2147483647 w 25"/>
                    <a:gd name="T23" fmla="*/ 2147483647 h 146"/>
                    <a:gd name="T24" fmla="*/ 2147483647 w 25"/>
                    <a:gd name="T25" fmla="*/ 2147483647 h 146"/>
                    <a:gd name="T26" fmla="*/ 2147483647 w 25"/>
                    <a:gd name="T27" fmla="*/ 2147483647 h 146"/>
                    <a:gd name="T28" fmla="*/ 2147483647 w 25"/>
                    <a:gd name="T29" fmla="*/ 2147483647 h 146"/>
                    <a:gd name="T30" fmla="*/ 2147483647 w 25"/>
                    <a:gd name="T31" fmla="*/ 2147483647 h 146"/>
                    <a:gd name="T32" fmla="*/ 2147483647 w 25"/>
                    <a:gd name="T33" fmla="*/ 0 h 14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5"/>
                    <a:gd name="T52" fmla="*/ 0 h 146"/>
                    <a:gd name="T53" fmla="*/ 25 w 25"/>
                    <a:gd name="T54" fmla="*/ 146 h 14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5" h="146">
                      <a:moveTo>
                        <a:pt x="0" y="146"/>
                      </a:moveTo>
                      <a:lnTo>
                        <a:pt x="0" y="125"/>
                      </a:lnTo>
                      <a:lnTo>
                        <a:pt x="0" y="117"/>
                      </a:lnTo>
                      <a:lnTo>
                        <a:pt x="13" y="113"/>
                      </a:lnTo>
                      <a:lnTo>
                        <a:pt x="19" y="104"/>
                      </a:lnTo>
                      <a:lnTo>
                        <a:pt x="13" y="92"/>
                      </a:lnTo>
                      <a:lnTo>
                        <a:pt x="13" y="83"/>
                      </a:lnTo>
                      <a:lnTo>
                        <a:pt x="19" y="75"/>
                      </a:lnTo>
                      <a:lnTo>
                        <a:pt x="19" y="67"/>
                      </a:lnTo>
                      <a:lnTo>
                        <a:pt x="19" y="58"/>
                      </a:lnTo>
                      <a:lnTo>
                        <a:pt x="19" y="50"/>
                      </a:lnTo>
                      <a:lnTo>
                        <a:pt x="19" y="38"/>
                      </a:lnTo>
                      <a:lnTo>
                        <a:pt x="25" y="29"/>
                      </a:lnTo>
                      <a:lnTo>
                        <a:pt x="25" y="21"/>
                      </a:lnTo>
                      <a:lnTo>
                        <a:pt x="19" y="13"/>
                      </a:lnTo>
                      <a:lnTo>
                        <a:pt x="19" y="4"/>
                      </a:lnTo>
                      <a:lnTo>
                        <a:pt x="19" y="0"/>
                      </a:ln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5461" name="Oval 75"/>
                <p:cNvSpPr>
                  <a:spLocks noChangeArrowheads="1"/>
                </p:cNvSpPr>
                <p:nvPr/>
              </p:nvSpPr>
              <p:spPr bwMode="auto">
                <a:xfrm>
                  <a:off x="2803525" y="2616200"/>
                  <a:ext cx="88900" cy="73025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462" name="Freeform 76"/>
                <p:cNvSpPr>
                  <a:spLocks/>
                </p:cNvSpPr>
                <p:nvPr/>
              </p:nvSpPr>
              <p:spPr bwMode="auto">
                <a:xfrm>
                  <a:off x="2811463" y="2360613"/>
                  <a:ext cx="15875" cy="263525"/>
                </a:xfrm>
                <a:custGeom>
                  <a:avLst/>
                  <a:gdLst>
                    <a:gd name="T0" fmla="*/ 2147483647 w 12"/>
                    <a:gd name="T1" fmla="*/ 2147483647 h 138"/>
                    <a:gd name="T2" fmla="*/ 0 w 12"/>
                    <a:gd name="T3" fmla="*/ 2147483647 h 138"/>
                    <a:gd name="T4" fmla="*/ 2147483647 w 12"/>
                    <a:gd name="T5" fmla="*/ 2147483647 h 138"/>
                    <a:gd name="T6" fmla="*/ 2147483647 w 12"/>
                    <a:gd name="T7" fmla="*/ 2147483647 h 138"/>
                    <a:gd name="T8" fmla="*/ 2147483647 w 12"/>
                    <a:gd name="T9" fmla="*/ 2147483647 h 138"/>
                    <a:gd name="T10" fmla="*/ 0 w 12"/>
                    <a:gd name="T11" fmla="*/ 2147483647 h 138"/>
                    <a:gd name="T12" fmla="*/ 2147483647 w 12"/>
                    <a:gd name="T13" fmla="*/ 2147483647 h 138"/>
                    <a:gd name="T14" fmla="*/ 2147483647 w 12"/>
                    <a:gd name="T15" fmla="*/ 2147483647 h 138"/>
                    <a:gd name="T16" fmla="*/ 2147483647 w 12"/>
                    <a:gd name="T17" fmla="*/ 2147483647 h 138"/>
                    <a:gd name="T18" fmla="*/ 2147483647 w 12"/>
                    <a:gd name="T19" fmla="*/ 2147483647 h 138"/>
                    <a:gd name="T20" fmla="*/ 2147483647 w 12"/>
                    <a:gd name="T21" fmla="*/ 2147483647 h 138"/>
                    <a:gd name="T22" fmla="*/ 2147483647 w 12"/>
                    <a:gd name="T23" fmla="*/ 2147483647 h 138"/>
                    <a:gd name="T24" fmla="*/ 2147483647 w 12"/>
                    <a:gd name="T25" fmla="*/ 2147483647 h 138"/>
                    <a:gd name="T26" fmla="*/ 2147483647 w 12"/>
                    <a:gd name="T27" fmla="*/ 2147483647 h 138"/>
                    <a:gd name="T28" fmla="*/ 2147483647 w 12"/>
                    <a:gd name="T29" fmla="*/ 2147483647 h 138"/>
                    <a:gd name="T30" fmla="*/ 0 w 12"/>
                    <a:gd name="T31" fmla="*/ 2147483647 h 138"/>
                    <a:gd name="T32" fmla="*/ 2147483647 w 12"/>
                    <a:gd name="T33" fmla="*/ 0 h 13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2"/>
                    <a:gd name="T52" fmla="*/ 0 h 138"/>
                    <a:gd name="T53" fmla="*/ 12 w 12"/>
                    <a:gd name="T54" fmla="*/ 138 h 138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2" h="138">
                      <a:moveTo>
                        <a:pt x="6" y="138"/>
                      </a:moveTo>
                      <a:lnTo>
                        <a:pt x="0" y="125"/>
                      </a:lnTo>
                      <a:lnTo>
                        <a:pt x="6" y="113"/>
                      </a:lnTo>
                      <a:lnTo>
                        <a:pt x="12" y="105"/>
                      </a:lnTo>
                      <a:lnTo>
                        <a:pt x="6" y="96"/>
                      </a:lnTo>
                      <a:lnTo>
                        <a:pt x="0" y="88"/>
                      </a:lnTo>
                      <a:lnTo>
                        <a:pt x="6" y="80"/>
                      </a:lnTo>
                      <a:lnTo>
                        <a:pt x="12" y="71"/>
                      </a:lnTo>
                      <a:lnTo>
                        <a:pt x="12" y="59"/>
                      </a:lnTo>
                      <a:lnTo>
                        <a:pt x="6" y="46"/>
                      </a:lnTo>
                      <a:lnTo>
                        <a:pt x="6" y="38"/>
                      </a:lnTo>
                      <a:lnTo>
                        <a:pt x="12" y="30"/>
                      </a:lnTo>
                      <a:lnTo>
                        <a:pt x="12" y="21"/>
                      </a:lnTo>
                      <a:lnTo>
                        <a:pt x="12" y="13"/>
                      </a:lnTo>
                      <a:lnTo>
                        <a:pt x="12" y="5"/>
                      </a:lnTo>
                      <a:lnTo>
                        <a:pt x="0" y="5"/>
                      </a:lnTo>
                      <a:lnTo>
                        <a:pt x="12" y="0"/>
                      </a:ln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5463" name="Freeform 77"/>
                <p:cNvSpPr>
                  <a:spLocks/>
                </p:cNvSpPr>
                <p:nvPr/>
              </p:nvSpPr>
              <p:spPr bwMode="auto">
                <a:xfrm>
                  <a:off x="2868613" y="2335213"/>
                  <a:ext cx="33338" cy="280988"/>
                </a:xfrm>
                <a:custGeom>
                  <a:avLst/>
                  <a:gdLst>
                    <a:gd name="T0" fmla="*/ 0 w 25"/>
                    <a:gd name="T1" fmla="*/ 2147483647 h 146"/>
                    <a:gd name="T2" fmla="*/ 0 w 25"/>
                    <a:gd name="T3" fmla="*/ 2147483647 h 146"/>
                    <a:gd name="T4" fmla="*/ 0 w 25"/>
                    <a:gd name="T5" fmla="*/ 2147483647 h 146"/>
                    <a:gd name="T6" fmla="*/ 2147483647 w 25"/>
                    <a:gd name="T7" fmla="*/ 2147483647 h 146"/>
                    <a:gd name="T8" fmla="*/ 2147483647 w 25"/>
                    <a:gd name="T9" fmla="*/ 2147483647 h 146"/>
                    <a:gd name="T10" fmla="*/ 2147483647 w 25"/>
                    <a:gd name="T11" fmla="*/ 2147483647 h 146"/>
                    <a:gd name="T12" fmla="*/ 2147483647 w 25"/>
                    <a:gd name="T13" fmla="*/ 2147483647 h 146"/>
                    <a:gd name="T14" fmla="*/ 2147483647 w 25"/>
                    <a:gd name="T15" fmla="*/ 2147483647 h 146"/>
                    <a:gd name="T16" fmla="*/ 2147483647 w 25"/>
                    <a:gd name="T17" fmla="*/ 2147483647 h 146"/>
                    <a:gd name="T18" fmla="*/ 2147483647 w 25"/>
                    <a:gd name="T19" fmla="*/ 2147483647 h 146"/>
                    <a:gd name="T20" fmla="*/ 2147483647 w 25"/>
                    <a:gd name="T21" fmla="*/ 2147483647 h 146"/>
                    <a:gd name="T22" fmla="*/ 2147483647 w 25"/>
                    <a:gd name="T23" fmla="*/ 2147483647 h 146"/>
                    <a:gd name="T24" fmla="*/ 2147483647 w 25"/>
                    <a:gd name="T25" fmla="*/ 2147483647 h 146"/>
                    <a:gd name="T26" fmla="*/ 2147483647 w 25"/>
                    <a:gd name="T27" fmla="*/ 2147483647 h 146"/>
                    <a:gd name="T28" fmla="*/ 2147483647 w 25"/>
                    <a:gd name="T29" fmla="*/ 2147483647 h 146"/>
                    <a:gd name="T30" fmla="*/ 2147483647 w 25"/>
                    <a:gd name="T31" fmla="*/ 2147483647 h 146"/>
                    <a:gd name="T32" fmla="*/ 2147483647 w 25"/>
                    <a:gd name="T33" fmla="*/ 0 h 14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5"/>
                    <a:gd name="T52" fmla="*/ 0 h 146"/>
                    <a:gd name="T53" fmla="*/ 25 w 25"/>
                    <a:gd name="T54" fmla="*/ 146 h 14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5" h="146">
                      <a:moveTo>
                        <a:pt x="0" y="146"/>
                      </a:moveTo>
                      <a:lnTo>
                        <a:pt x="0" y="125"/>
                      </a:lnTo>
                      <a:lnTo>
                        <a:pt x="0" y="117"/>
                      </a:lnTo>
                      <a:lnTo>
                        <a:pt x="12" y="112"/>
                      </a:lnTo>
                      <a:lnTo>
                        <a:pt x="18" y="104"/>
                      </a:lnTo>
                      <a:lnTo>
                        <a:pt x="12" y="92"/>
                      </a:lnTo>
                      <a:lnTo>
                        <a:pt x="12" y="83"/>
                      </a:lnTo>
                      <a:lnTo>
                        <a:pt x="18" y="75"/>
                      </a:lnTo>
                      <a:lnTo>
                        <a:pt x="18" y="67"/>
                      </a:lnTo>
                      <a:lnTo>
                        <a:pt x="18" y="58"/>
                      </a:lnTo>
                      <a:lnTo>
                        <a:pt x="18" y="50"/>
                      </a:lnTo>
                      <a:lnTo>
                        <a:pt x="18" y="37"/>
                      </a:lnTo>
                      <a:lnTo>
                        <a:pt x="25" y="29"/>
                      </a:lnTo>
                      <a:lnTo>
                        <a:pt x="25" y="21"/>
                      </a:lnTo>
                      <a:lnTo>
                        <a:pt x="18" y="12"/>
                      </a:lnTo>
                      <a:lnTo>
                        <a:pt x="18" y="4"/>
                      </a:lnTo>
                      <a:lnTo>
                        <a:pt x="18" y="0"/>
                      </a:ln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5464" name="Oval 78"/>
                <p:cNvSpPr>
                  <a:spLocks noChangeArrowheads="1"/>
                </p:cNvSpPr>
                <p:nvPr/>
              </p:nvSpPr>
              <p:spPr bwMode="auto">
                <a:xfrm>
                  <a:off x="2695575" y="2616200"/>
                  <a:ext cx="88900" cy="73025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465" name="Freeform 79"/>
                <p:cNvSpPr>
                  <a:spLocks/>
                </p:cNvSpPr>
                <p:nvPr/>
              </p:nvSpPr>
              <p:spPr bwMode="auto">
                <a:xfrm>
                  <a:off x="2705100" y="2360613"/>
                  <a:ext cx="15875" cy="263525"/>
                </a:xfrm>
                <a:custGeom>
                  <a:avLst/>
                  <a:gdLst>
                    <a:gd name="T0" fmla="*/ 2147483647 w 12"/>
                    <a:gd name="T1" fmla="*/ 2147483647 h 138"/>
                    <a:gd name="T2" fmla="*/ 0 w 12"/>
                    <a:gd name="T3" fmla="*/ 2147483647 h 138"/>
                    <a:gd name="T4" fmla="*/ 2147483647 w 12"/>
                    <a:gd name="T5" fmla="*/ 2147483647 h 138"/>
                    <a:gd name="T6" fmla="*/ 2147483647 w 12"/>
                    <a:gd name="T7" fmla="*/ 2147483647 h 138"/>
                    <a:gd name="T8" fmla="*/ 2147483647 w 12"/>
                    <a:gd name="T9" fmla="*/ 2147483647 h 138"/>
                    <a:gd name="T10" fmla="*/ 0 w 12"/>
                    <a:gd name="T11" fmla="*/ 2147483647 h 138"/>
                    <a:gd name="T12" fmla="*/ 2147483647 w 12"/>
                    <a:gd name="T13" fmla="*/ 2147483647 h 138"/>
                    <a:gd name="T14" fmla="*/ 2147483647 w 12"/>
                    <a:gd name="T15" fmla="*/ 2147483647 h 138"/>
                    <a:gd name="T16" fmla="*/ 2147483647 w 12"/>
                    <a:gd name="T17" fmla="*/ 2147483647 h 138"/>
                    <a:gd name="T18" fmla="*/ 2147483647 w 12"/>
                    <a:gd name="T19" fmla="*/ 2147483647 h 138"/>
                    <a:gd name="T20" fmla="*/ 2147483647 w 12"/>
                    <a:gd name="T21" fmla="*/ 2147483647 h 138"/>
                    <a:gd name="T22" fmla="*/ 2147483647 w 12"/>
                    <a:gd name="T23" fmla="*/ 2147483647 h 138"/>
                    <a:gd name="T24" fmla="*/ 2147483647 w 12"/>
                    <a:gd name="T25" fmla="*/ 2147483647 h 138"/>
                    <a:gd name="T26" fmla="*/ 2147483647 w 12"/>
                    <a:gd name="T27" fmla="*/ 2147483647 h 138"/>
                    <a:gd name="T28" fmla="*/ 2147483647 w 12"/>
                    <a:gd name="T29" fmla="*/ 2147483647 h 138"/>
                    <a:gd name="T30" fmla="*/ 0 w 12"/>
                    <a:gd name="T31" fmla="*/ 2147483647 h 138"/>
                    <a:gd name="T32" fmla="*/ 2147483647 w 12"/>
                    <a:gd name="T33" fmla="*/ 0 h 13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2"/>
                    <a:gd name="T52" fmla="*/ 0 h 138"/>
                    <a:gd name="T53" fmla="*/ 12 w 12"/>
                    <a:gd name="T54" fmla="*/ 138 h 138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2" h="138">
                      <a:moveTo>
                        <a:pt x="6" y="138"/>
                      </a:moveTo>
                      <a:lnTo>
                        <a:pt x="0" y="125"/>
                      </a:lnTo>
                      <a:lnTo>
                        <a:pt x="6" y="113"/>
                      </a:lnTo>
                      <a:lnTo>
                        <a:pt x="12" y="105"/>
                      </a:lnTo>
                      <a:lnTo>
                        <a:pt x="6" y="96"/>
                      </a:lnTo>
                      <a:lnTo>
                        <a:pt x="0" y="88"/>
                      </a:lnTo>
                      <a:lnTo>
                        <a:pt x="6" y="80"/>
                      </a:lnTo>
                      <a:lnTo>
                        <a:pt x="12" y="71"/>
                      </a:lnTo>
                      <a:lnTo>
                        <a:pt x="12" y="59"/>
                      </a:lnTo>
                      <a:lnTo>
                        <a:pt x="6" y="46"/>
                      </a:lnTo>
                      <a:lnTo>
                        <a:pt x="6" y="38"/>
                      </a:lnTo>
                      <a:lnTo>
                        <a:pt x="12" y="30"/>
                      </a:lnTo>
                      <a:lnTo>
                        <a:pt x="12" y="21"/>
                      </a:lnTo>
                      <a:lnTo>
                        <a:pt x="12" y="13"/>
                      </a:lnTo>
                      <a:lnTo>
                        <a:pt x="12" y="5"/>
                      </a:lnTo>
                      <a:lnTo>
                        <a:pt x="0" y="5"/>
                      </a:lnTo>
                      <a:lnTo>
                        <a:pt x="12" y="0"/>
                      </a:ln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5466" name="Freeform 80"/>
                <p:cNvSpPr>
                  <a:spLocks/>
                </p:cNvSpPr>
                <p:nvPr/>
              </p:nvSpPr>
              <p:spPr bwMode="auto">
                <a:xfrm>
                  <a:off x="2762250" y="2335213"/>
                  <a:ext cx="33338" cy="280988"/>
                </a:xfrm>
                <a:custGeom>
                  <a:avLst/>
                  <a:gdLst>
                    <a:gd name="T0" fmla="*/ 0 w 25"/>
                    <a:gd name="T1" fmla="*/ 2147483647 h 146"/>
                    <a:gd name="T2" fmla="*/ 0 w 25"/>
                    <a:gd name="T3" fmla="*/ 2147483647 h 146"/>
                    <a:gd name="T4" fmla="*/ 0 w 25"/>
                    <a:gd name="T5" fmla="*/ 2147483647 h 146"/>
                    <a:gd name="T6" fmla="*/ 2147483647 w 25"/>
                    <a:gd name="T7" fmla="*/ 2147483647 h 146"/>
                    <a:gd name="T8" fmla="*/ 2147483647 w 25"/>
                    <a:gd name="T9" fmla="*/ 2147483647 h 146"/>
                    <a:gd name="T10" fmla="*/ 2147483647 w 25"/>
                    <a:gd name="T11" fmla="*/ 2147483647 h 146"/>
                    <a:gd name="T12" fmla="*/ 2147483647 w 25"/>
                    <a:gd name="T13" fmla="*/ 2147483647 h 146"/>
                    <a:gd name="T14" fmla="*/ 2147483647 w 25"/>
                    <a:gd name="T15" fmla="*/ 2147483647 h 146"/>
                    <a:gd name="T16" fmla="*/ 2147483647 w 25"/>
                    <a:gd name="T17" fmla="*/ 2147483647 h 146"/>
                    <a:gd name="T18" fmla="*/ 2147483647 w 25"/>
                    <a:gd name="T19" fmla="*/ 2147483647 h 146"/>
                    <a:gd name="T20" fmla="*/ 2147483647 w 25"/>
                    <a:gd name="T21" fmla="*/ 2147483647 h 146"/>
                    <a:gd name="T22" fmla="*/ 2147483647 w 25"/>
                    <a:gd name="T23" fmla="*/ 2147483647 h 146"/>
                    <a:gd name="T24" fmla="*/ 2147483647 w 25"/>
                    <a:gd name="T25" fmla="*/ 2147483647 h 146"/>
                    <a:gd name="T26" fmla="*/ 2147483647 w 25"/>
                    <a:gd name="T27" fmla="*/ 2147483647 h 146"/>
                    <a:gd name="T28" fmla="*/ 2147483647 w 25"/>
                    <a:gd name="T29" fmla="*/ 2147483647 h 146"/>
                    <a:gd name="T30" fmla="*/ 2147483647 w 25"/>
                    <a:gd name="T31" fmla="*/ 2147483647 h 146"/>
                    <a:gd name="T32" fmla="*/ 2147483647 w 25"/>
                    <a:gd name="T33" fmla="*/ 0 h 14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5"/>
                    <a:gd name="T52" fmla="*/ 0 h 146"/>
                    <a:gd name="T53" fmla="*/ 25 w 25"/>
                    <a:gd name="T54" fmla="*/ 146 h 14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5" h="146">
                      <a:moveTo>
                        <a:pt x="0" y="146"/>
                      </a:moveTo>
                      <a:lnTo>
                        <a:pt x="0" y="125"/>
                      </a:lnTo>
                      <a:lnTo>
                        <a:pt x="0" y="117"/>
                      </a:lnTo>
                      <a:lnTo>
                        <a:pt x="12" y="112"/>
                      </a:lnTo>
                      <a:lnTo>
                        <a:pt x="18" y="104"/>
                      </a:lnTo>
                      <a:lnTo>
                        <a:pt x="12" y="92"/>
                      </a:lnTo>
                      <a:lnTo>
                        <a:pt x="12" y="83"/>
                      </a:lnTo>
                      <a:lnTo>
                        <a:pt x="18" y="75"/>
                      </a:lnTo>
                      <a:lnTo>
                        <a:pt x="18" y="67"/>
                      </a:lnTo>
                      <a:lnTo>
                        <a:pt x="18" y="58"/>
                      </a:lnTo>
                      <a:lnTo>
                        <a:pt x="18" y="50"/>
                      </a:lnTo>
                      <a:lnTo>
                        <a:pt x="18" y="37"/>
                      </a:lnTo>
                      <a:lnTo>
                        <a:pt x="25" y="29"/>
                      </a:lnTo>
                      <a:lnTo>
                        <a:pt x="25" y="21"/>
                      </a:lnTo>
                      <a:lnTo>
                        <a:pt x="18" y="12"/>
                      </a:lnTo>
                      <a:lnTo>
                        <a:pt x="18" y="4"/>
                      </a:lnTo>
                      <a:lnTo>
                        <a:pt x="18" y="0"/>
                      </a:ln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5467" name="Oval 81"/>
                <p:cNvSpPr>
                  <a:spLocks noChangeArrowheads="1"/>
                </p:cNvSpPr>
                <p:nvPr/>
              </p:nvSpPr>
              <p:spPr bwMode="auto">
                <a:xfrm>
                  <a:off x="2589213" y="2616200"/>
                  <a:ext cx="88900" cy="73025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468" name="Freeform 83"/>
                <p:cNvSpPr>
                  <a:spLocks/>
                </p:cNvSpPr>
                <p:nvPr/>
              </p:nvSpPr>
              <p:spPr bwMode="auto">
                <a:xfrm>
                  <a:off x="2654300" y="2335213"/>
                  <a:ext cx="33338" cy="280988"/>
                </a:xfrm>
                <a:custGeom>
                  <a:avLst/>
                  <a:gdLst>
                    <a:gd name="T0" fmla="*/ 0 w 25"/>
                    <a:gd name="T1" fmla="*/ 2147483647 h 146"/>
                    <a:gd name="T2" fmla="*/ 0 w 25"/>
                    <a:gd name="T3" fmla="*/ 2147483647 h 146"/>
                    <a:gd name="T4" fmla="*/ 0 w 25"/>
                    <a:gd name="T5" fmla="*/ 2147483647 h 146"/>
                    <a:gd name="T6" fmla="*/ 2147483647 w 25"/>
                    <a:gd name="T7" fmla="*/ 2147483647 h 146"/>
                    <a:gd name="T8" fmla="*/ 2147483647 w 25"/>
                    <a:gd name="T9" fmla="*/ 2147483647 h 146"/>
                    <a:gd name="T10" fmla="*/ 2147483647 w 25"/>
                    <a:gd name="T11" fmla="*/ 2147483647 h 146"/>
                    <a:gd name="T12" fmla="*/ 2147483647 w 25"/>
                    <a:gd name="T13" fmla="*/ 2147483647 h 146"/>
                    <a:gd name="T14" fmla="*/ 2147483647 w 25"/>
                    <a:gd name="T15" fmla="*/ 2147483647 h 146"/>
                    <a:gd name="T16" fmla="*/ 2147483647 w 25"/>
                    <a:gd name="T17" fmla="*/ 2147483647 h 146"/>
                    <a:gd name="T18" fmla="*/ 2147483647 w 25"/>
                    <a:gd name="T19" fmla="*/ 2147483647 h 146"/>
                    <a:gd name="T20" fmla="*/ 2147483647 w 25"/>
                    <a:gd name="T21" fmla="*/ 2147483647 h 146"/>
                    <a:gd name="T22" fmla="*/ 2147483647 w 25"/>
                    <a:gd name="T23" fmla="*/ 2147483647 h 146"/>
                    <a:gd name="T24" fmla="*/ 2147483647 w 25"/>
                    <a:gd name="T25" fmla="*/ 2147483647 h 146"/>
                    <a:gd name="T26" fmla="*/ 2147483647 w 25"/>
                    <a:gd name="T27" fmla="*/ 2147483647 h 146"/>
                    <a:gd name="T28" fmla="*/ 2147483647 w 25"/>
                    <a:gd name="T29" fmla="*/ 2147483647 h 146"/>
                    <a:gd name="T30" fmla="*/ 2147483647 w 25"/>
                    <a:gd name="T31" fmla="*/ 2147483647 h 146"/>
                    <a:gd name="T32" fmla="*/ 2147483647 w 25"/>
                    <a:gd name="T33" fmla="*/ 0 h 14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5"/>
                    <a:gd name="T52" fmla="*/ 0 h 146"/>
                    <a:gd name="T53" fmla="*/ 25 w 25"/>
                    <a:gd name="T54" fmla="*/ 146 h 14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5" h="146">
                      <a:moveTo>
                        <a:pt x="0" y="146"/>
                      </a:moveTo>
                      <a:lnTo>
                        <a:pt x="0" y="125"/>
                      </a:lnTo>
                      <a:lnTo>
                        <a:pt x="0" y="117"/>
                      </a:lnTo>
                      <a:lnTo>
                        <a:pt x="13" y="112"/>
                      </a:lnTo>
                      <a:lnTo>
                        <a:pt x="19" y="104"/>
                      </a:lnTo>
                      <a:lnTo>
                        <a:pt x="13" y="92"/>
                      </a:lnTo>
                      <a:lnTo>
                        <a:pt x="13" y="83"/>
                      </a:lnTo>
                      <a:lnTo>
                        <a:pt x="19" y="75"/>
                      </a:lnTo>
                      <a:lnTo>
                        <a:pt x="19" y="67"/>
                      </a:lnTo>
                      <a:lnTo>
                        <a:pt x="19" y="58"/>
                      </a:lnTo>
                      <a:lnTo>
                        <a:pt x="19" y="50"/>
                      </a:lnTo>
                      <a:lnTo>
                        <a:pt x="19" y="37"/>
                      </a:lnTo>
                      <a:lnTo>
                        <a:pt x="25" y="29"/>
                      </a:lnTo>
                      <a:lnTo>
                        <a:pt x="25" y="21"/>
                      </a:lnTo>
                      <a:lnTo>
                        <a:pt x="19" y="12"/>
                      </a:lnTo>
                      <a:lnTo>
                        <a:pt x="19" y="4"/>
                      </a:lnTo>
                      <a:lnTo>
                        <a:pt x="19" y="0"/>
                      </a:ln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sp>
            <p:nvSpPr>
              <p:cNvPr id="5407" name="Oval 87"/>
              <p:cNvSpPr>
                <a:spLocks noChangeArrowheads="1"/>
              </p:cNvSpPr>
              <p:nvPr/>
            </p:nvSpPr>
            <p:spPr bwMode="auto">
              <a:xfrm>
                <a:off x="865188" y="2138363"/>
                <a:ext cx="90488" cy="74613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408" name="Freeform 88"/>
              <p:cNvSpPr>
                <a:spLocks/>
              </p:cNvSpPr>
              <p:nvPr/>
            </p:nvSpPr>
            <p:spPr bwMode="auto">
              <a:xfrm>
                <a:off x="873125" y="2206625"/>
                <a:ext cx="17463" cy="263525"/>
              </a:xfrm>
              <a:custGeom>
                <a:avLst/>
                <a:gdLst>
                  <a:gd name="T0" fmla="*/ 2147483647 w 13"/>
                  <a:gd name="T1" fmla="*/ 0 h 138"/>
                  <a:gd name="T2" fmla="*/ 0 w 13"/>
                  <a:gd name="T3" fmla="*/ 2147483647 h 138"/>
                  <a:gd name="T4" fmla="*/ 2147483647 w 13"/>
                  <a:gd name="T5" fmla="*/ 2147483647 h 138"/>
                  <a:gd name="T6" fmla="*/ 2147483647 w 13"/>
                  <a:gd name="T7" fmla="*/ 2147483647 h 138"/>
                  <a:gd name="T8" fmla="*/ 2147483647 w 13"/>
                  <a:gd name="T9" fmla="*/ 2147483647 h 138"/>
                  <a:gd name="T10" fmla="*/ 0 w 13"/>
                  <a:gd name="T11" fmla="*/ 2147483647 h 138"/>
                  <a:gd name="T12" fmla="*/ 2147483647 w 13"/>
                  <a:gd name="T13" fmla="*/ 2147483647 h 138"/>
                  <a:gd name="T14" fmla="*/ 2147483647 w 13"/>
                  <a:gd name="T15" fmla="*/ 2147483647 h 138"/>
                  <a:gd name="T16" fmla="*/ 2147483647 w 13"/>
                  <a:gd name="T17" fmla="*/ 2147483647 h 138"/>
                  <a:gd name="T18" fmla="*/ 2147483647 w 13"/>
                  <a:gd name="T19" fmla="*/ 2147483647 h 138"/>
                  <a:gd name="T20" fmla="*/ 2147483647 w 13"/>
                  <a:gd name="T21" fmla="*/ 2147483647 h 138"/>
                  <a:gd name="T22" fmla="*/ 2147483647 w 13"/>
                  <a:gd name="T23" fmla="*/ 2147483647 h 138"/>
                  <a:gd name="T24" fmla="*/ 2147483647 w 13"/>
                  <a:gd name="T25" fmla="*/ 2147483647 h 138"/>
                  <a:gd name="T26" fmla="*/ 2147483647 w 13"/>
                  <a:gd name="T27" fmla="*/ 2147483647 h 138"/>
                  <a:gd name="T28" fmla="*/ 2147483647 w 13"/>
                  <a:gd name="T29" fmla="*/ 2147483647 h 138"/>
                  <a:gd name="T30" fmla="*/ 0 w 13"/>
                  <a:gd name="T31" fmla="*/ 2147483647 h 138"/>
                  <a:gd name="T32" fmla="*/ 2147483647 w 13"/>
                  <a:gd name="T33" fmla="*/ 2147483647 h 13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"/>
                  <a:gd name="T52" fmla="*/ 0 h 138"/>
                  <a:gd name="T53" fmla="*/ 13 w 13"/>
                  <a:gd name="T54" fmla="*/ 138 h 13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" h="138">
                    <a:moveTo>
                      <a:pt x="7" y="0"/>
                    </a:moveTo>
                    <a:lnTo>
                      <a:pt x="0" y="13"/>
                    </a:lnTo>
                    <a:lnTo>
                      <a:pt x="7" y="25"/>
                    </a:lnTo>
                    <a:lnTo>
                      <a:pt x="13" y="34"/>
                    </a:lnTo>
                    <a:lnTo>
                      <a:pt x="7" y="42"/>
                    </a:lnTo>
                    <a:lnTo>
                      <a:pt x="0" y="50"/>
                    </a:lnTo>
                    <a:lnTo>
                      <a:pt x="7" y="59"/>
                    </a:lnTo>
                    <a:lnTo>
                      <a:pt x="13" y="67"/>
                    </a:lnTo>
                    <a:lnTo>
                      <a:pt x="13" y="79"/>
                    </a:lnTo>
                    <a:lnTo>
                      <a:pt x="7" y="92"/>
                    </a:lnTo>
                    <a:lnTo>
                      <a:pt x="7" y="100"/>
                    </a:lnTo>
                    <a:lnTo>
                      <a:pt x="13" y="109"/>
                    </a:lnTo>
                    <a:lnTo>
                      <a:pt x="13" y="117"/>
                    </a:lnTo>
                    <a:lnTo>
                      <a:pt x="13" y="125"/>
                    </a:lnTo>
                    <a:lnTo>
                      <a:pt x="13" y="134"/>
                    </a:lnTo>
                    <a:lnTo>
                      <a:pt x="0" y="134"/>
                    </a:lnTo>
                    <a:lnTo>
                      <a:pt x="13" y="138"/>
                    </a:lnTo>
                  </a:path>
                </a:pathLst>
              </a:custGeom>
              <a:noFill/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409" name="Oval 90"/>
              <p:cNvSpPr>
                <a:spLocks noChangeArrowheads="1"/>
              </p:cNvSpPr>
              <p:nvPr/>
            </p:nvSpPr>
            <p:spPr bwMode="auto">
              <a:xfrm>
                <a:off x="758825" y="2138363"/>
                <a:ext cx="90488" cy="74613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410" name="Freeform 91"/>
              <p:cNvSpPr>
                <a:spLocks/>
              </p:cNvSpPr>
              <p:nvPr/>
            </p:nvSpPr>
            <p:spPr bwMode="auto">
              <a:xfrm>
                <a:off x="766763" y="2206625"/>
                <a:ext cx="17463" cy="263525"/>
              </a:xfrm>
              <a:custGeom>
                <a:avLst/>
                <a:gdLst>
                  <a:gd name="T0" fmla="*/ 2147483647 w 13"/>
                  <a:gd name="T1" fmla="*/ 0 h 138"/>
                  <a:gd name="T2" fmla="*/ 0 w 13"/>
                  <a:gd name="T3" fmla="*/ 2147483647 h 138"/>
                  <a:gd name="T4" fmla="*/ 2147483647 w 13"/>
                  <a:gd name="T5" fmla="*/ 2147483647 h 138"/>
                  <a:gd name="T6" fmla="*/ 2147483647 w 13"/>
                  <a:gd name="T7" fmla="*/ 2147483647 h 138"/>
                  <a:gd name="T8" fmla="*/ 2147483647 w 13"/>
                  <a:gd name="T9" fmla="*/ 2147483647 h 138"/>
                  <a:gd name="T10" fmla="*/ 0 w 13"/>
                  <a:gd name="T11" fmla="*/ 2147483647 h 138"/>
                  <a:gd name="T12" fmla="*/ 2147483647 w 13"/>
                  <a:gd name="T13" fmla="*/ 2147483647 h 138"/>
                  <a:gd name="T14" fmla="*/ 2147483647 w 13"/>
                  <a:gd name="T15" fmla="*/ 2147483647 h 138"/>
                  <a:gd name="T16" fmla="*/ 2147483647 w 13"/>
                  <a:gd name="T17" fmla="*/ 2147483647 h 138"/>
                  <a:gd name="T18" fmla="*/ 2147483647 w 13"/>
                  <a:gd name="T19" fmla="*/ 2147483647 h 138"/>
                  <a:gd name="T20" fmla="*/ 2147483647 w 13"/>
                  <a:gd name="T21" fmla="*/ 2147483647 h 138"/>
                  <a:gd name="T22" fmla="*/ 2147483647 w 13"/>
                  <a:gd name="T23" fmla="*/ 2147483647 h 138"/>
                  <a:gd name="T24" fmla="*/ 2147483647 w 13"/>
                  <a:gd name="T25" fmla="*/ 2147483647 h 138"/>
                  <a:gd name="T26" fmla="*/ 2147483647 w 13"/>
                  <a:gd name="T27" fmla="*/ 2147483647 h 138"/>
                  <a:gd name="T28" fmla="*/ 2147483647 w 13"/>
                  <a:gd name="T29" fmla="*/ 2147483647 h 138"/>
                  <a:gd name="T30" fmla="*/ 0 w 13"/>
                  <a:gd name="T31" fmla="*/ 2147483647 h 138"/>
                  <a:gd name="T32" fmla="*/ 2147483647 w 13"/>
                  <a:gd name="T33" fmla="*/ 2147483647 h 13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"/>
                  <a:gd name="T52" fmla="*/ 0 h 138"/>
                  <a:gd name="T53" fmla="*/ 13 w 13"/>
                  <a:gd name="T54" fmla="*/ 138 h 13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" h="138">
                    <a:moveTo>
                      <a:pt x="7" y="0"/>
                    </a:moveTo>
                    <a:lnTo>
                      <a:pt x="0" y="13"/>
                    </a:lnTo>
                    <a:lnTo>
                      <a:pt x="7" y="25"/>
                    </a:lnTo>
                    <a:lnTo>
                      <a:pt x="13" y="34"/>
                    </a:lnTo>
                    <a:lnTo>
                      <a:pt x="7" y="42"/>
                    </a:lnTo>
                    <a:lnTo>
                      <a:pt x="0" y="50"/>
                    </a:lnTo>
                    <a:lnTo>
                      <a:pt x="7" y="59"/>
                    </a:lnTo>
                    <a:lnTo>
                      <a:pt x="13" y="67"/>
                    </a:lnTo>
                    <a:lnTo>
                      <a:pt x="13" y="79"/>
                    </a:lnTo>
                    <a:lnTo>
                      <a:pt x="7" y="92"/>
                    </a:lnTo>
                    <a:lnTo>
                      <a:pt x="7" y="100"/>
                    </a:lnTo>
                    <a:lnTo>
                      <a:pt x="13" y="109"/>
                    </a:lnTo>
                    <a:lnTo>
                      <a:pt x="13" y="117"/>
                    </a:lnTo>
                    <a:lnTo>
                      <a:pt x="13" y="125"/>
                    </a:lnTo>
                    <a:lnTo>
                      <a:pt x="13" y="134"/>
                    </a:lnTo>
                    <a:lnTo>
                      <a:pt x="0" y="134"/>
                    </a:lnTo>
                    <a:lnTo>
                      <a:pt x="13" y="138"/>
                    </a:lnTo>
                  </a:path>
                </a:pathLst>
              </a:custGeom>
              <a:noFill/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411" name="Freeform 92"/>
              <p:cNvSpPr>
                <a:spLocks/>
              </p:cNvSpPr>
              <p:nvPr/>
            </p:nvSpPr>
            <p:spPr bwMode="auto">
              <a:xfrm>
                <a:off x="825500" y="2217738"/>
                <a:ext cx="31750" cy="277813"/>
              </a:xfrm>
              <a:custGeom>
                <a:avLst/>
                <a:gdLst>
                  <a:gd name="T0" fmla="*/ 0 w 25"/>
                  <a:gd name="T1" fmla="*/ 0 h 145"/>
                  <a:gd name="T2" fmla="*/ 0 w 25"/>
                  <a:gd name="T3" fmla="*/ 2147483647 h 145"/>
                  <a:gd name="T4" fmla="*/ 0 w 25"/>
                  <a:gd name="T5" fmla="*/ 2147483647 h 145"/>
                  <a:gd name="T6" fmla="*/ 2147483647 w 25"/>
                  <a:gd name="T7" fmla="*/ 2147483647 h 145"/>
                  <a:gd name="T8" fmla="*/ 2147483647 w 25"/>
                  <a:gd name="T9" fmla="*/ 2147483647 h 145"/>
                  <a:gd name="T10" fmla="*/ 2147483647 w 25"/>
                  <a:gd name="T11" fmla="*/ 2147483647 h 145"/>
                  <a:gd name="T12" fmla="*/ 2147483647 w 25"/>
                  <a:gd name="T13" fmla="*/ 2147483647 h 145"/>
                  <a:gd name="T14" fmla="*/ 2147483647 w 25"/>
                  <a:gd name="T15" fmla="*/ 2147483647 h 145"/>
                  <a:gd name="T16" fmla="*/ 2147483647 w 25"/>
                  <a:gd name="T17" fmla="*/ 2147483647 h 145"/>
                  <a:gd name="T18" fmla="*/ 2147483647 w 25"/>
                  <a:gd name="T19" fmla="*/ 2147483647 h 145"/>
                  <a:gd name="T20" fmla="*/ 2147483647 w 25"/>
                  <a:gd name="T21" fmla="*/ 2147483647 h 145"/>
                  <a:gd name="T22" fmla="*/ 2147483647 w 25"/>
                  <a:gd name="T23" fmla="*/ 2147483647 h 145"/>
                  <a:gd name="T24" fmla="*/ 2147483647 w 25"/>
                  <a:gd name="T25" fmla="*/ 2147483647 h 145"/>
                  <a:gd name="T26" fmla="*/ 2147483647 w 25"/>
                  <a:gd name="T27" fmla="*/ 2147483647 h 145"/>
                  <a:gd name="T28" fmla="*/ 2147483647 w 25"/>
                  <a:gd name="T29" fmla="*/ 2147483647 h 145"/>
                  <a:gd name="T30" fmla="*/ 2147483647 w 25"/>
                  <a:gd name="T31" fmla="*/ 2147483647 h 145"/>
                  <a:gd name="T32" fmla="*/ 2147483647 w 25"/>
                  <a:gd name="T33" fmla="*/ 2147483647 h 1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5"/>
                  <a:gd name="T52" fmla="*/ 0 h 145"/>
                  <a:gd name="T53" fmla="*/ 25 w 25"/>
                  <a:gd name="T54" fmla="*/ 145 h 1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5" h="145">
                    <a:moveTo>
                      <a:pt x="0" y="0"/>
                    </a:moveTo>
                    <a:lnTo>
                      <a:pt x="0" y="20"/>
                    </a:lnTo>
                    <a:lnTo>
                      <a:pt x="0" y="29"/>
                    </a:lnTo>
                    <a:lnTo>
                      <a:pt x="12" y="33"/>
                    </a:lnTo>
                    <a:lnTo>
                      <a:pt x="19" y="41"/>
                    </a:lnTo>
                    <a:lnTo>
                      <a:pt x="12" y="54"/>
                    </a:lnTo>
                    <a:lnTo>
                      <a:pt x="12" y="62"/>
                    </a:lnTo>
                    <a:lnTo>
                      <a:pt x="19" y="70"/>
                    </a:lnTo>
                    <a:lnTo>
                      <a:pt x="19" y="79"/>
                    </a:lnTo>
                    <a:lnTo>
                      <a:pt x="19" y="87"/>
                    </a:lnTo>
                    <a:lnTo>
                      <a:pt x="19" y="95"/>
                    </a:lnTo>
                    <a:lnTo>
                      <a:pt x="19" y="108"/>
                    </a:lnTo>
                    <a:lnTo>
                      <a:pt x="25" y="116"/>
                    </a:lnTo>
                    <a:lnTo>
                      <a:pt x="25" y="124"/>
                    </a:lnTo>
                    <a:lnTo>
                      <a:pt x="19" y="133"/>
                    </a:lnTo>
                    <a:lnTo>
                      <a:pt x="19" y="141"/>
                    </a:lnTo>
                    <a:lnTo>
                      <a:pt x="19" y="145"/>
                    </a:lnTo>
                  </a:path>
                </a:pathLst>
              </a:custGeom>
              <a:noFill/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412" name="Oval 93"/>
              <p:cNvSpPr>
                <a:spLocks noChangeArrowheads="1"/>
              </p:cNvSpPr>
              <p:nvPr/>
            </p:nvSpPr>
            <p:spPr bwMode="auto">
              <a:xfrm>
                <a:off x="644525" y="2144713"/>
                <a:ext cx="88900" cy="76200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413" name="Freeform 94"/>
              <p:cNvSpPr>
                <a:spLocks/>
              </p:cNvSpPr>
              <p:nvPr/>
            </p:nvSpPr>
            <p:spPr bwMode="auto">
              <a:xfrm>
                <a:off x="652463" y="2217738"/>
                <a:ext cx="15875" cy="260350"/>
              </a:xfrm>
              <a:custGeom>
                <a:avLst/>
                <a:gdLst>
                  <a:gd name="T0" fmla="*/ 2147483647 w 12"/>
                  <a:gd name="T1" fmla="*/ 0 h 137"/>
                  <a:gd name="T2" fmla="*/ 0 w 12"/>
                  <a:gd name="T3" fmla="*/ 2147483647 h 137"/>
                  <a:gd name="T4" fmla="*/ 2147483647 w 12"/>
                  <a:gd name="T5" fmla="*/ 2147483647 h 137"/>
                  <a:gd name="T6" fmla="*/ 2147483647 w 12"/>
                  <a:gd name="T7" fmla="*/ 2147483647 h 137"/>
                  <a:gd name="T8" fmla="*/ 2147483647 w 12"/>
                  <a:gd name="T9" fmla="*/ 2147483647 h 137"/>
                  <a:gd name="T10" fmla="*/ 0 w 12"/>
                  <a:gd name="T11" fmla="*/ 2147483647 h 137"/>
                  <a:gd name="T12" fmla="*/ 2147483647 w 12"/>
                  <a:gd name="T13" fmla="*/ 2147483647 h 137"/>
                  <a:gd name="T14" fmla="*/ 2147483647 w 12"/>
                  <a:gd name="T15" fmla="*/ 2147483647 h 137"/>
                  <a:gd name="T16" fmla="*/ 2147483647 w 12"/>
                  <a:gd name="T17" fmla="*/ 2147483647 h 137"/>
                  <a:gd name="T18" fmla="*/ 2147483647 w 12"/>
                  <a:gd name="T19" fmla="*/ 2147483647 h 137"/>
                  <a:gd name="T20" fmla="*/ 2147483647 w 12"/>
                  <a:gd name="T21" fmla="*/ 2147483647 h 137"/>
                  <a:gd name="T22" fmla="*/ 2147483647 w 12"/>
                  <a:gd name="T23" fmla="*/ 2147483647 h 137"/>
                  <a:gd name="T24" fmla="*/ 2147483647 w 12"/>
                  <a:gd name="T25" fmla="*/ 2147483647 h 137"/>
                  <a:gd name="T26" fmla="*/ 2147483647 w 12"/>
                  <a:gd name="T27" fmla="*/ 2147483647 h 137"/>
                  <a:gd name="T28" fmla="*/ 2147483647 w 12"/>
                  <a:gd name="T29" fmla="*/ 2147483647 h 137"/>
                  <a:gd name="T30" fmla="*/ 0 w 12"/>
                  <a:gd name="T31" fmla="*/ 2147483647 h 137"/>
                  <a:gd name="T32" fmla="*/ 2147483647 w 12"/>
                  <a:gd name="T33" fmla="*/ 2147483647 h 13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"/>
                  <a:gd name="T52" fmla="*/ 0 h 137"/>
                  <a:gd name="T53" fmla="*/ 12 w 12"/>
                  <a:gd name="T54" fmla="*/ 137 h 13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" h="137">
                    <a:moveTo>
                      <a:pt x="6" y="0"/>
                    </a:moveTo>
                    <a:lnTo>
                      <a:pt x="0" y="12"/>
                    </a:lnTo>
                    <a:lnTo>
                      <a:pt x="6" y="25"/>
                    </a:lnTo>
                    <a:lnTo>
                      <a:pt x="12" y="33"/>
                    </a:lnTo>
                    <a:lnTo>
                      <a:pt x="6" y="41"/>
                    </a:lnTo>
                    <a:lnTo>
                      <a:pt x="0" y="49"/>
                    </a:lnTo>
                    <a:lnTo>
                      <a:pt x="6" y="58"/>
                    </a:lnTo>
                    <a:lnTo>
                      <a:pt x="12" y="66"/>
                    </a:lnTo>
                    <a:lnTo>
                      <a:pt x="12" y="79"/>
                    </a:lnTo>
                    <a:lnTo>
                      <a:pt x="6" y="91"/>
                    </a:lnTo>
                    <a:lnTo>
                      <a:pt x="6" y="99"/>
                    </a:lnTo>
                    <a:lnTo>
                      <a:pt x="12" y="108"/>
                    </a:lnTo>
                    <a:lnTo>
                      <a:pt x="12" y="116"/>
                    </a:lnTo>
                    <a:lnTo>
                      <a:pt x="12" y="124"/>
                    </a:lnTo>
                    <a:lnTo>
                      <a:pt x="12" y="133"/>
                    </a:lnTo>
                    <a:lnTo>
                      <a:pt x="0" y="133"/>
                    </a:lnTo>
                    <a:lnTo>
                      <a:pt x="12" y="137"/>
                    </a:lnTo>
                  </a:path>
                </a:pathLst>
              </a:custGeom>
              <a:noFill/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414" name="Freeform 95"/>
              <p:cNvSpPr>
                <a:spLocks/>
              </p:cNvSpPr>
              <p:nvPr/>
            </p:nvSpPr>
            <p:spPr bwMode="auto">
              <a:xfrm>
                <a:off x="711200" y="2224088"/>
                <a:ext cx="31750" cy="277813"/>
              </a:xfrm>
              <a:custGeom>
                <a:avLst/>
                <a:gdLst>
                  <a:gd name="T0" fmla="*/ 0 w 25"/>
                  <a:gd name="T1" fmla="*/ 0 h 145"/>
                  <a:gd name="T2" fmla="*/ 0 w 25"/>
                  <a:gd name="T3" fmla="*/ 2147483647 h 145"/>
                  <a:gd name="T4" fmla="*/ 0 w 25"/>
                  <a:gd name="T5" fmla="*/ 2147483647 h 145"/>
                  <a:gd name="T6" fmla="*/ 2147483647 w 25"/>
                  <a:gd name="T7" fmla="*/ 2147483647 h 145"/>
                  <a:gd name="T8" fmla="*/ 2147483647 w 25"/>
                  <a:gd name="T9" fmla="*/ 2147483647 h 145"/>
                  <a:gd name="T10" fmla="*/ 2147483647 w 25"/>
                  <a:gd name="T11" fmla="*/ 2147483647 h 145"/>
                  <a:gd name="T12" fmla="*/ 2147483647 w 25"/>
                  <a:gd name="T13" fmla="*/ 2147483647 h 145"/>
                  <a:gd name="T14" fmla="*/ 2147483647 w 25"/>
                  <a:gd name="T15" fmla="*/ 2147483647 h 145"/>
                  <a:gd name="T16" fmla="*/ 2147483647 w 25"/>
                  <a:gd name="T17" fmla="*/ 2147483647 h 145"/>
                  <a:gd name="T18" fmla="*/ 2147483647 w 25"/>
                  <a:gd name="T19" fmla="*/ 2147483647 h 145"/>
                  <a:gd name="T20" fmla="*/ 2147483647 w 25"/>
                  <a:gd name="T21" fmla="*/ 2147483647 h 145"/>
                  <a:gd name="T22" fmla="*/ 2147483647 w 25"/>
                  <a:gd name="T23" fmla="*/ 2147483647 h 145"/>
                  <a:gd name="T24" fmla="*/ 2147483647 w 25"/>
                  <a:gd name="T25" fmla="*/ 2147483647 h 145"/>
                  <a:gd name="T26" fmla="*/ 2147483647 w 25"/>
                  <a:gd name="T27" fmla="*/ 2147483647 h 145"/>
                  <a:gd name="T28" fmla="*/ 2147483647 w 25"/>
                  <a:gd name="T29" fmla="*/ 2147483647 h 145"/>
                  <a:gd name="T30" fmla="*/ 2147483647 w 25"/>
                  <a:gd name="T31" fmla="*/ 2147483647 h 145"/>
                  <a:gd name="T32" fmla="*/ 2147483647 w 25"/>
                  <a:gd name="T33" fmla="*/ 2147483647 h 1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5"/>
                  <a:gd name="T52" fmla="*/ 0 h 145"/>
                  <a:gd name="T53" fmla="*/ 25 w 25"/>
                  <a:gd name="T54" fmla="*/ 145 h 1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5" h="145">
                    <a:moveTo>
                      <a:pt x="0" y="0"/>
                    </a:moveTo>
                    <a:lnTo>
                      <a:pt x="0" y="21"/>
                    </a:lnTo>
                    <a:lnTo>
                      <a:pt x="0" y="29"/>
                    </a:lnTo>
                    <a:lnTo>
                      <a:pt x="12" y="33"/>
                    </a:lnTo>
                    <a:lnTo>
                      <a:pt x="18" y="41"/>
                    </a:lnTo>
                    <a:lnTo>
                      <a:pt x="12" y="54"/>
                    </a:lnTo>
                    <a:lnTo>
                      <a:pt x="12" y="62"/>
                    </a:lnTo>
                    <a:lnTo>
                      <a:pt x="18" y="70"/>
                    </a:lnTo>
                    <a:lnTo>
                      <a:pt x="18" y="79"/>
                    </a:lnTo>
                    <a:lnTo>
                      <a:pt x="18" y="87"/>
                    </a:lnTo>
                    <a:lnTo>
                      <a:pt x="18" y="95"/>
                    </a:lnTo>
                    <a:lnTo>
                      <a:pt x="18" y="108"/>
                    </a:lnTo>
                    <a:lnTo>
                      <a:pt x="25" y="116"/>
                    </a:lnTo>
                    <a:lnTo>
                      <a:pt x="25" y="125"/>
                    </a:lnTo>
                    <a:lnTo>
                      <a:pt x="18" y="133"/>
                    </a:lnTo>
                    <a:lnTo>
                      <a:pt x="18" y="141"/>
                    </a:lnTo>
                    <a:lnTo>
                      <a:pt x="18" y="145"/>
                    </a:lnTo>
                  </a:path>
                </a:pathLst>
              </a:custGeom>
              <a:noFill/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415" name="Oval 96"/>
              <p:cNvSpPr>
                <a:spLocks noChangeArrowheads="1"/>
              </p:cNvSpPr>
              <p:nvPr/>
            </p:nvSpPr>
            <p:spPr bwMode="auto">
              <a:xfrm>
                <a:off x="538163" y="2144713"/>
                <a:ext cx="88900" cy="76200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416" name="Freeform 97"/>
              <p:cNvSpPr>
                <a:spLocks/>
              </p:cNvSpPr>
              <p:nvPr/>
            </p:nvSpPr>
            <p:spPr bwMode="auto">
              <a:xfrm>
                <a:off x="546100" y="2217738"/>
                <a:ext cx="15875" cy="260350"/>
              </a:xfrm>
              <a:custGeom>
                <a:avLst/>
                <a:gdLst>
                  <a:gd name="T0" fmla="*/ 2147483647 w 12"/>
                  <a:gd name="T1" fmla="*/ 0 h 137"/>
                  <a:gd name="T2" fmla="*/ 0 w 12"/>
                  <a:gd name="T3" fmla="*/ 2147483647 h 137"/>
                  <a:gd name="T4" fmla="*/ 2147483647 w 12"/>
                  <a:gd name="T5" fmla="*/ 2147483647 h 137"/>
                  <a:gd name="T6" fmla="*/ 2147483647 w 12"/>
                  <a:gd name="T7" fmla="*/ 2147483647 h 137"/>
                  <a:gd name="T8" fmla="*/ 2147483647 w 12"/>
                  <a:gd name="T9" fmla="*/ 2147483647 h 137"/>
                  <a:gd name="T10" fmla="*/ 0 w 12"/>
                  <a:gd name="T11" fmla="*/ 2147483647 h 137"/>
                  <a:gd name="T12" fmla="*/ 2147483647 w 12"/>
                  <a:gd name="T13" fmla="*/ 2147483647 h 137"/>
                  <a:gd name="T14" fmla="*/ 2147483647 w 12"/>
                  <a:gd name="T15" fmla="*/ 2147483647 h 137"/>
                  <a:gd name="T16" fmla="*/ 2147483647 w 12"/>
                  <a:gd name="T17" fmla="*/ 2147483647 h 137"/>
                  <a:gd name="T18" fmla="*/ 2147483647 w 12"/>
                  <a:gd name="T19" fmla="*/ 2147483647 h 137"/>
                  <a:gd name="T20" fmla="*/ 2147483647 w 12"/>
                  <a:gd name="T21" fmla="*/ 2147483647 h 137"/>
                  <a:gd name="T22" fmla="*/ 2147483647 w 12"/>
                  <a:gd name="T23" fmla="*/ 2147483647 h 137"/>
                  <a:gd name="T24" fmla="*/ 2147483647 w 12"/>
                  <a:gd name="T25" fmla="*/ 2147483647 h 137"/>
                  <a:gd name="T26" fmla="*/ 2147483647 w 12"/>
                  <a:gd name="T27" fmla="*/ 2147483647 h 137"/>
                  <a:gd name="T28" fmla="*/ 2147483647 w 12"/>
                  <a:gd name="T29" fmla="*/ 2147483647 h 137"/>
                  <a:gd name="T30" fmla="*/ 0 w 12"/>
                  <a:gd name="T31" fmla="*/ 2147483647 h 137"/>
                  <a:gd name="T32" fmla="*/ 2147483647 w 12"/>
                  <a:gd name="T33" fmla="*/ 2147483647 h 13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"/>
                  <a:gd name="T52" fmla="*/ 0 h 137"/>
                  <a:gd name="T53" fmla="*/ 12 w 12"/>
                  <a:gd name="T54" fmla="*/ 137 h 13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" h="137">
                    <a:moveTo>
                      <a:pt x="6" y="0"/>
                    </a:moveTo>
                    <a:lnTo>
                      <a:pt x="0" y="12"/>
                    </a:lnTo>
                    <a:lnTo>
                      <a:pt x="6" y="25"/>
                    </a:lnTo>
                    <a:lnTo>
                      <a:pt x="12" y="33"/>
                    </a:lnTo>
                    <a:lnTo>
                      <a:pt x="6" y="41"/>
                    </a:lnTo>
                    <a:lnTo>
                      <a:pt x="0" y="49"/>
                    </a:lnTo>
                    <a:lnTo>
                      <a:pt x="6" y="58"/>
                    </a:lnTo>
                    <a:lnTo>
                      <a:pt x="12" y="66"/>
                    </a:lnTo>
                    <a:lnTo>
                      <a:pt x="12" y="79"/>
                    </a:lnTo>
                    <a:lnTo>
                      <a:pt x="6" y="91"/>
                    </a:lnTo>
                    <a:lnTo>
                      <a:pt x="6" y="99"/>
                    </a:lnTo>
                    <a:lnTo>
                      <a:pt x="12" y="108"/>
                    </a:lnTo>
                    <a:lnTo>
                      <a:pt x="12" y="116"/>
                    </a:lnTo>
                    <a:lnTo>
                      <a:pt x="12" y="124"/>
                    </a:lnTo>
                    <a:lnTo>
                      <a:pt x="12" y="133"/>
                    </a:lnTo>
                    <a:lnTo>
                      <a:pt x="0" y="133"/>
                    </a:lnTo>
                    <a:lnTo>
                      <a:pt x="12" y="137"/>
                    </a:lnTo>
                  </a:path>
                </a:pathLst>
              </a:custGeom>
              <a:noFill/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417" name="Freeform 98"/>
              <p:cNvSpPr>
                <a:spLocks/>
              </p:cNvSpPr>
              <p:nvPr/>
            </p:nvSpPr>
            <p:spPr bwMode="auto">
              <a:xfrm>
                <a:off x="603250" y="2224088"/>
                <a:ext cx="33338" cy="277813"/>
              </a:xfrm>
              <a:custGeom>
                <a:avLst/>
                <a:gdLst>
                  <a:gd name="T0" fmla="*/ 0 w 25"/>
                  <a:gd name="T1" fmla="*/ 0 h 145"/>
                  <a:gd name="T2" fmla="*/ 0 w 25"/>
                  <a:gd name="T3" fmla="*/ 2147483647 h 145"/>
                  <a:gd name="T4" fmla="*/ 0 w 25"/>
                  <a:gd name="T5" fmla="*/ 2147483647 h 145"/>
                  <a:gd name="T6" fmla="*/ 2147483647 w 25"/>
                  <a:gd name="T7" fmla="*/ 2147483647 h 145"/>
                  <a:gd name="T8" fmla="*/ 2147483647 w 25"/>
                  <a:gd name="T9" fmla="*/ 2147483647 h 145"/>
                  <a:gd name="T10" fmla="*/ 2147483647 w 25"/>
                  <a:gd name="T11" fmla="*/ 2147483647 h 145"/>
                  <a:gd name="T12" fmla="*/ 2147483647 w 25"/>
                  <a:gd name="T13" fmla="*/ 2147483647 h 145"/>
                  <a:gd name="T14" fmla="*/ 2147483647 w 25"/>
                  <a:gd name="T15" fmla="*/ 2147483647 h 145"/>
                  <a:gd name="T16" fmla="*/ 2147483647 w 25"/>
                  <a:gd name="T17" fmla="*/ 2147483647 h 145"/>
                  <a:gd name="T18" fmla="*/ 2147483647 w 25"/>
                  <a:gd name="T19" fmla="*/ 2147483647 h 145"/>
                  <a:gd name="T20" fmla="*/ 2147483647 w 25"/>
                  <a:gd name="T21" fmla="*/ 2147483647 h 145"/>
                  <a:gd name="T22" fmla="*/ 2147483647 w 25"/>
                  <a:gd name="T23" fmla="*/ 2147483647 h 145"/>
                  <a:gd name="T24" fmla="*/ 2147483647 w 25"/>
                  <a:gd name="T25" fmla="*/ 2147483647 h 145"/>
                  <a:gd name="T26" fmla="*/ 2147483647 w 25"/>
                  <a:gd name="T27" fmla="*/ 2147483647 h 145"/>
                  <a:gd name="T28" fmla="*/ 2147483647 w 25"/>
                  <a:gd name="T29" fmla="*/ 2147483647 h 145"/>
                  <a:gd name="T30" fmla="*/ 2147483647 w 25"/>
                  <a:gd name="T31" fmla="*/ 2147483647 h 145"/>
                  <a:gd name="T32" fmla="*/ 2147483647 w 25"/>
                  <a:gd name="T33" fmla="*/ 2147483647 h 1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5"/>
                  <a:gd name="T52" fmla="*/ 0 h 145"/>
                  <a:gd name="T53" fmla="*/ 25 w 25"/>
                  <a:gd name="T54" fmla="*/ 145 h 1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5" h="145">
                    <a:moveTo>
                      <a:pt x="0" y="0"/>
                    </a:moveTo>
                    <a:lnTo>
                      <a:pt x="0" y="21"/>
                    </a:lnTo>
                    <a:lnTo>
                      <a:pt x="0" y="29"/>
                    </a:lnTo>
                    <a:lnTo>
                      <a:pt x="13" y="33"/>
                    </a:lnTo>
                    <a:lnTo>
                      <a:pt x="19" y="41"/>
                    </a:lnTo>
                    <a:lnTo>
                      <a:pt x="13" y="54"/>
                    </a:lnTo>
                    <a:lnTo>
                      <a:pt x="13" y="62"/>
                    </a:lnTo>
                    <a:lnTo>
                      <a:pt x="19" y="70"/>
                    </a:lnTo>
                    <a:lnTo>
                      <a:pt x="19" y="79"/>
                    </a:lnTo>
                    <a:lnTo>
                      <a:pt x="19" y="87"/>
                    </a:lnTo>
                    <a:lnTo>
                      <a:pt x="19" y="95"/>
                    </a:lnTo>
                    <a:lnTo>
                      <a:pt x="19" y="108"/>
                    </a:lnTo>
                    <a:lnTo>
                      <a:pt x="25" y="116"/>
                    </a:lnTo>
                    <a:lnTo>
                      <a:pt x="25" y="125"/>
                    </a:lnTo>
                    <a:lnTo>
                      <a:pt x="19" y="133"/>
                    </a:lnTo>
                    <a:lnTo>
                      <a:pt x="19" y="141"/>
                    </a:lnTo>
                    <a:lnTo>
                      <a:pt x="19" y="145"/>
                    </a:lnTo>
                  </a:path>
                </a:pathLst>
              </a:custGeom>
              <a:noFill/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418" name="Oval 99"/>
              <p:cNvSpPr>
                <a:spLocks noChangeArrowheads="1"/>
              </p:cNvSpPr>
              <p:nvPr/>
            </p:nvSpPr>
            <p:spPr bwMode="auto">
              <a:xfrm>
                <a:off x="430213" y="2144713"/>
                <a:ext cx="90488" cy="76200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419" name="Freeform 100"/>
              <p:cNvSpPr>
                <a:spLocks/>
              </p:cNvSpPr>
              <p:nvPr/>
            </p:nvSpPr>
            <p:spPr bwMode="auto">
              <a:xfrm>
                <a:off x="439738" y="2217738"/>
                <a:ext cx="15875" cy="260350"/>
              </a:xfrm>
              <a:custGeom>
                <a:avLst/>
                <a:gdLst>
                  <a:gd name="T0" fmla="*/ 2147483647 w 12"/>
                  <a:gd name="T1" fmla="*/ 0 h 137"/>
                  <a:gd name="T2" fmla="*/ 0 w 12"/>
                  <a:gd name="T3" fmla="*/ 2147483647 h 137"/>
                  <a:gd name="T4" fmla="*/ 2147483647 w 12"/>
                  <a:gd name="T5" fmla="*/ 2147483647 h 137"/>
                  <a:gd name="T6" fmla="*/ 2147483647 w 12"/>
                  <a:gd name="T7" fmla="*/ 2147483647 h 137"/>
                  <a:gd name="T8" fmla="*/ 2147483647 w 12"/>
                  <a:gd name="T9" fmla="*/ 2147483647 h 137"/>
                  <a:gd name="T10" fmla="*/ 0 w 12"/>
                  <a:gd name="T11" fmla="*/ 2147483647 h 137"/>
                  <a:gd name="T12" fmla="*/ 2147483647 w 12"/>
                  <a:gd name="T13" fmla="*/ 2147483647 h 137"/>
                  <a:gd name="T14" fmla="*/ 2147483647 w 12"/>
                  <a:gd name="T15" fmla="*/ 2147483647 h 137"/>
                  <a:gd name="T16" fmla="*/ 2147483647 w 12"/>
                  <a:gd name="T17" fmla="*/ 2147483647 h 137"/>
                  <a:gd name="T18" fmla="*/ 2147483647 w 12"/>
                  <a:gd name="T19" fmla="*/ 2147483647 h 137"/>
                  <a:gd name="T20" fmla="*/ 2147483647 w 12"/>
                  <a:gd name="T21" fmla="*/ 2147483647 h 137"/>
                  <a:gd name="T22" fmla="*/ 2147483647 w 12"/>
                  <a:gd name="T23" fmla="*/ 2147483647 h 137"/>
                  <a:gd name="T24" fmla="*/ 2147483647 w 12"/>
                  <a:gd name="T25" fmla="*/ 2147483647 h 137"/>
                  <a:gd name="T26" fmla="*/ 2147483647 w 12"/>
                  <a:gd name="T27" fmla="*/ 2147483647 h 137"/>
                  <a:gd name="T28" fmla="*/ 2147483647 w 12"/>
                  <a:gd name="T29" fmla="*/ 2147483647 h 137"/>
                  <a:gd name="T30" fmla="*/ 0 w 12"/>
                  <a:gd name="T31" fmla="*/ 2147483647 h 137"/>
                  <a:gd name="T32" fmla="*/ 2147483647 w 12"/>
                  <a:gd name="T33" fmla="*/ 2147483647 h 13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"/>
                  <a:gd name="T52" fmla="*/ 0 h 137"/>
                  <a:gd name="T53" fmla="*/ 12 w 12"/>
                  <a:gd name="T54" fmla="*/ 137 h 13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" h="137">
                    <a:moveTo>
                      <a:pt x="6" y="0"/>
                    </a:moveTo>
                    <a:lnTo>
                      <a:pt x="0" y="12"/>
                    </a:lnTo>
                    <a:lnTo>
                      <a:pt x="6" y="25"/>
                    </a:lnTo>
                    <a:lnTo>
                      <a:pt x="12" y="33"/>
                    </a:lnTo>
                    <a:lnTo>
                      <a:pt x="6" y="41"/>
                    </a:lnTo>
                    <a:lnTo>
                      <a:pt x="0" y="49"/>
                    </a:lnTo>
                    <a:lnTo>
                      <a:pt x="6" y="58"/>
                    </a:lnTo>
                    <a:lnTo>
                      <a:pt x="12" y="66"/>
                    </a:lnTo>
                    <a:lnTo>
                      <a:pt x="12" y="79"/>
                    </a:lnTo>
                    <a:lnTo>
                      <a:pt x="6" y="91"/>
                    </a:lnTo>
                    <a:lnTo>
                      <a:pt x="6" y="99"/>
                    </a:lnTo>
                    <a:lnTo>
                      <a:pt x="12" y="108"/>
                    </a:lnTo>
                    <a:lnTo>
                      <a:pt x="12" y="116"/>
                    </a:lnTo>
                    <a:lnTo>
                      <a:pt x="12" y="124"/>
                    </a:lnTo>
                    <a:lnTo>
                      <a:pt x="12" y="133"/>
                    </a:lnTo>
                    <a:lnTo>
                      <a:pt x="0" y="133"/>
                    </a:lnTo>
                    <a:lnTo>
                      <a:pt x="12" y="137"/>
                    </a:lnTo>
                  </a:path>
                </a:pathLst>
              </a:custGeom>
              <a:noFill/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420" name="Freeform 101"/>
              <p:cNvSpPr>
                <a:spLocks/>
              </p:cNvSpPr>
              <p:nvPr/>
            </p:nvSpPr>
            <p:spPr bwMode="auto">
              <a:xfrm>
                <a:off x="496888" y="2224088"/>
                <a:ext cx="33338" cy="277813"/>
              </a:xfrm>
              <a:custGeom>
                <a:avLst/>
                <a:gdLst>
                  <a:gd name="T0" fmla="*/ 0 w 25"/>
                  <a:gd name="T1" fmla="*/ 0 h 145"/>
                  <a:gd name="T2" fmla="*/ 0 w 25"/>
                  <a:gd name="T3" fmla="*/ 2147483647 h 145"/>
                  <a:gd name="T4" fmla="*/ 0 w 25"/>
                  <a:gd name="T5" fmla="*/ 2147483647 h 145"/>
                  <a:gd name="T6" fmla="*/ 2147483647 w 25"/>
                  <a:gd name="T7" fmla="*/ 2147483647 h 145"/>
                  <a:gd name="T8" fmla="*/ 2147483647 w 25"/>
                  <a:gd name="T9" fmla="*/ 2147483647 h 145"/>
                  <a:gd name="T10" fmla="*/ 2147483647 w 25"/>
                  <a:gd name="T11" fmla="*/ 2147483647 h 145"/>
                  <a:gd name="T12" fmla="*/ 2147483647 w 25"/>
                  <a:gd name="T13" fmla="*/ 2147483647 h 145"/>
                  <a:gd name="T14" fmla="*/ 2147483647 w 25"/>
                  <a:gd name="T15" fmla="*/ 2147483647 h 145"/>
                  <a:gd name="T16" fmla="*/ 2147483647 w 25"/>
                  <a:gd name="T17" fmla="*/ 2147483647 h 145"/>
                  <a:gd name="T18" fmla="*/ 2147483647 w 25"/>
                  <a:gd name="T19" fmla="*/ 2147483647 h 145"/>
                  <a:gd name="T20" fmla="*/ 2147483647 w 25"/>
                  <a:gd name="T21" fmla="*/ 2147483647 h 145"/>
                  <a:gd name="T22" fmla="*/ 2147483647 w 25"/>
                  <a:gd name="T23" fmla="*/ 2147483647 h 145"/>
                  <a:gd name="T24" fmla="*/ 2147483647 w 25"/>
                  <a:gd name="T25" fmla="*/ 2147483647 h 145"/>
                  <a:gd name="T26" fmla="*/ 2147483647 w 25"/>
                  <a:gd name="T27" fmla="*/ 2147483647 h 145"/>
                  <a:gd name="T28" fmla="*/ 2147483647 w 25"/>
                  <a:gd name="T29" fmla="*/ 2147483647 h 145"/>
                  <a:gd name="T30" fmla="*/ 2147483647 w 25"/>
                  <a:gd name="T31" fmla="*/ 2147483647 h 145"/>
                  <a:gd name="T32" fmla="*/ 2147483647 w 25"/>
                  <a:gd name="T33" fmla="*/ 2147483647 h 1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5"/>
                  <a:gd name="T52" fmla="*/ 0 h 145"/>
                  <a:gd name="T53" fmla="*/ 25 w 25"/>
                  <a:gd name="T54" fmla="*/ 145 h 1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5" h="145">
                    <a:moveTo>
                      <a:pt x="0" y="0"/>
                    </a:moveTo>
                    <a:lnTo>
                      <a:pt x="0" y="21"/>
                    </a:lnTo>
                    <a:lnTo>
                      <a:pt x="0" y="29"/>
                    </a:lnTo>
                    <a:lnTo>
                      <a:pt x="13" y="33"/>
                    </a:lnTo>
                    <a:lnTo>
                      <a:pt x="19" y="41"/>
                    </a:lnTo>
                    <a:lnTo>
                      <a:pt x="13" y="54"/>
                    </a:lnTo>
                    <a:lnTo>
                      <a:pt x="13" y="62"/>
                    </a:lnTo>
                    <a:lnTo>
                      <a:pt x="19" y="70"/>
                    </a:lnTo>
                    <a:lnTo>
                      <a:pt x="19" y="79"/>
                    </a:lnTo>
                    <a:lnTo>
                      <a:pt x="19" y="87"/>
                    </a:lnTo>
                    <a:lnTo>
                      <a:pt x="19" y="95"/>
                    </a:lnTo>
                    <a:lnTo>
                      <a:pt x="19" y="108"/>
                    </a:lnTo>
                    <a:lnTo>
                      <a:pt x="25" y="116"/>
                    </a:lnTo>
                    <a:lnTo>
                      <a:pt x="25" y="125"/>
                    </a:lnTo>
                    <a:lnTo>
                      <a:pt x="19" y="133"/>
                    </a:lnTo>
                    <a:lnTo>
                      <a:pt x="19" y="141"/>
                    </a:lnTo>
                    <a:lnTo>
                      <a:pt x="19" y="145"/>
                    </a:lnTo>
                  </a:path>
                </a:pathLst>
              </a:custGeom>
              <a:noFill/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421" name="Oval 102"/>
              <p:cNvSpPr>
                <a:spLocks noChangeArrowheads="1"/>
              </p:cNvSpPr>
              <p:nvPr/>
            </p:nvSpPr>
            <p:spPr bwMode="auto">
              <a:xfrm>
                <a:off x="323850" y="2144713"/>
                <a:ext cx="88900" cy="76200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422" name="Freeform 103"/>
              <p:cNvSpPr>
                <a:spLocks/>
              </p:cNvSpPr>
              <p:nvPr/>
            </p:nvSpPr>
            <p:spPr bwMode="auto">
              <a:xfrm>
                <a:off x="333375" y="2217738"/>
                <a:ext cx="15875" cy="260350"/>
              </a:xfrm>
              <a:custGeom>
                <a:avLst/>
                <a:gdLst>
                  <a:gd name="T0" fmla="*/ 2147483647 w 12"/>
                  <a:gd name="T1" fmla="*/ 0 h 137"/>
                  <a:gd name="T2" fmla="*/ 0 w 12"/>
                  <a:gd name="T3" fmla="*/ 2147483647 h 137"/>
                  <a:gd name="T4" fmla="*/ 2147483647 w 12"/>
                  <a:gd name="T5" fmla="*/ 2147483647 h 137"/>
                  <a:gd name="T6" fmla="*/ 2147483647 w 12"/>
                  <a:gd name="T7" fmla="*/ 2147483647 h 137"/>
                  <a:gd name="T8" fmla="*/ 2147483647 w 12"/>
                  <a:gd name="T9" fmla="*/ 2147483647 h 137"/>
                  <a:gd name="T10" fmla="*/ 0 w 12"/>
                  <a:gd name="T11" fmla="*/ 2147483647 h 137"/>
                  <a:gd name="T12" fmla="*/ 2147483647 w 12"/>
                  <a:gd name="T13" fmla="*/ 2147483647 h 137"/>
                  <a:gd name="T14" fmla="*/ 2147483647 w 12"/>
                  <a:gd name="T15" fmla="*/ 2147483647 h 137"/>
                  <a:gd name="T16" fmla="*/ 2147483647 w 12"/>
                  <a:gd name="T17" fmla="*/ 2147483647 h 137"/>
                  <a:gd name="T18" fmla="*/ 2147483647 w 12"/>
                  <a:gd name="T19" fmla="*/ 2147483647 h 137"/>
                  <a:gd name="T20" fmla="*/ 2147483647 w 12"/>
                  <a:gd name="T21" fmla="*/ 2147483647 h 137"/>
                  <a:gd name="T22" fmla="*/ 2147483647 w 12"/>
                  <a:gd name="T23" fmla="*/ 2147483647 h 137"/>
                  <a:gd name="T24" fmla="*/ 2147483647 w 12"/>
                  <a:gd name="T25" fmla="*/ 2147483647 h 137"/>
                  <a:gd name="T26" fmla="*/ 2147483647 w 12"/>
                  <a:gd name="T27" fmla="*/ 2147483647 h 137"/>
                  <a:gd name="T28" fmla="*/ 2147483647 w 12"/>
                  <a:gd name="T29" fmla="*/ 2147483647 h 137"/>
                  <a:gd name="T30" fmla="*/ 0 w 12"/>
                  <a:gd name="T31" fmla="*/ 2147483647 h 137"/>
                  <a:gd name="T32" fmla="*/ 2147483647 w 12"/>
                  <a:gd name="T33" fmla="*/ 2147483647 h 13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"/>
                  <a:gd name="T52" fmla="*/ 0 h 137"/>
                  <a:gd name="T53" fmla="*/ 12 w 12"/>
                  <a:gd name="T54" fmla="*/ 137 h 13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" h="137">
                    <a:moveTo>
                      <a:pt x="6" y="0"/>
                    </a:moveTo>
                    <a:lnTo>
                      <a:pt x="0" y="12"/>
                    </a:lnTo>
                    <a:lnTo>
                      <a:pt x="6" y="25"/>
                    </a:lnTo>
                    <a:lnTo>
                      <a:pt x="12" y="33"/>
                    </a:lnTo>
                    <a:lnTo>
                      <a:pt x="6" y="41"/>
                    </a:lnTo>
                    <a:lnTo>
                      <a:pt x="0" y="49"/>
                    </a:lnTo>
                    <a:lnTo>
                      <a:pt x="6" y="58"/>
                    </a:lnTo>
                    <a:lnTo>
                      <a:pt x="12" y="66"/>
                    </a:lnTo>
                    <a:lnTo>
                      <a:pt x="12" y="79"/>
                    </a:lnTo>
                    <a:lnTo>
                      <a:pt x="6" y="91"/>
                    </a:lnTo>
                    <a:lnTo>
                      <a:pt x="6" y="99"/>
                    </a:lnTo>
                    <a:lnTo>
                      <a:pt x="12" y="108"/>
                    </a:lnTo>
                    <a:lnTo>
                      <a:pt x="12" y="116"/>
                    </a:lnTo>
                    <a:lnTo>
                      <a:pt x="12" y="124"/>
                    </a:lnTo>
                    <a:lnTo>
                      <a:pt x="12" y="133"/>
                    </a:lnTo>
                    <a:lnTo>
                      <a:pt x="0" y="133"/>
                    </a:lnTo>
                    <a:lnTo>
                      <a:pt x="12" y="137"/>
                    </a:lnTo>
                  </a:path>
                </a:pathLst>
              </a:custGeom>
              <a:noFill/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423" name="Freeform 104"/>
              <p:cNvSpPr>
                <a:spLocks/>
              </p:cNvSpPr>
              <p:nvPr/>
            </p:nvSpPr>
            <p:spPr bwMode="auto">
              <a:xfrm>
                <a:off x="388938" y="2224088"/>
                <a:ext cx="34925" cy="277813"/>
              </a:xfrm>
              <a:custGeom>
                <a:avLst/>
                <a:gdLst>
                  <a:gd name="T0" fmla="*/ 0 w 25"/>
                  <a:gd name="T1" fmla="*/ 0 h 145"/>
                  <a:gd name="T2" fmla="*/ 0 w 25"/>
                  <a:gd name="T3" fmla="*/ 2147483647 h 145"/>
                  <a:gd name="T4" fmla="*/ 0 w 25"/>
                  <a:gd name="T5" fmla="*/ 2147483647 h 145"/>
                  <a:gd name="T6" fmla="*/ 2147483647 w 25"/>
                  <a:gd name="T7" fmla="*/ 2147483647 h 145"/>
                  <a:gd name="T8" fmla="*/ 2147483647 w 25"/>
                  <a:gd name="T9" fmla="*/ 2147483647 h 145"/>
                  <a:gd name="T10" fmla="*/ 2147483647 w 25"/>
                  <a:gd name="T11" fmla="*/ 2147483647 h 145"/>
                  <a:gd name="T12" fmla="*/ 2147483647 w 25"/>
                  <a:gd name="T13" fmla="*/ 2147483647 h 145"/>
                  <a:gd name="T14" fmla="*/ 2147483647 w 25"/>
                  <a:gd name="T15" fmla="*/ 2147483647 h 145"/>
                  <a:gd name="T16" fmla="*/ 2147483647 w 25"/>
                  <a:gd name="T17" fmla="*/ 2147483647 h 145"/>
                  <a:gd name="T18" fmla="*/ 2147483647 w 25"/>
                  <a:gd name="T19" fmla="*/ 2147483647 h 145"/>
                  <a:gd name="T20" fmla="*/ 2147483647 w 25"/>
                  <a:gd name="T21" fmla="*/ 2147483647 h 145"/>
                  <a:gd name="T22" fmla="*/ 2147483647 w 25"/>
                  <a:gd name="T23" fmla="*/ 2147483647 h 145"/>
                  <a:gd name="T24" fmla="*/ 2147483647 w 25"/>
                  <a:gd name="T25" fmla="*/ 2147483647 h 145"/>
                  <a:gd name="T26" fmla="*/ 2147483647 w 25"/>
                  <a:gd name="T27" fmla="*/ 2147483647 h 145"/>
                  <a:gd name="T28" fmla="*/ 2147483647 w 25"/>
                  <a:gd name="T29" fmla="*/ 2147483647 h 145"/>
                  <a:gd name="T30" fmla="*/ 2147483647 w 25"/>
                  <a:gd name="T31" fmla="*/ 2147483647 h 145"/>
                  <a:gd name="T32" fmla="*/ 2147483647 w 25"/>
                  <a:gd name="T33" fmla="*/ 2147483647 h 1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5"/>
                  <a:gd name="T52" fmla="*/ 0 h 145"/>
                  <a:gd name="T53" fmla="*/ 25 w 25"/>
                  <a:gd name="T54" fmla="*/ 145 h 1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5" h="145">
                    <a:moveTo>
                      <a:pt x="0" y="0"/>
                    </a:moveTo>
                    <a:lnTo>
                      <a:pt x="0" y="21"/>
                    </a:lnTo>
                    <a:lnTo>
                      <a:pt x="0" y="29"/>
                    </a:lnTo>
                    <a:lnTo>
                      <a:pt x="13" y="33"/>
                    </a:lnTo>
                    <a:lnTo>
                      <a:pt x="19" y="41"/>
                    </a:lnTo>
                    <a:lnTo>
                      <a:pt x="13" y="54"/>
                    </a:lnTo>
                    <a:lnTo>
                      <a:pt x="13" y="62"/>
                    </a:lnTo>
                    <a:lnTo>
                      <a:pt x="19" y="70"/>
                    </a:lnTo>
                    <a:lnTo>
                      <a:pt x="19" y="79"/>
                    </a:lnTo>
                    <a:lnTo>
                      <a:pt x="19" y="87"/>
                    </a:lnTo>
                    <a:lnTo>
                      <a:pt x="19" y="95"/>
                    </a:lnTo>
                    <a:lnTo>
                      <a:pt x="19" y="108"/>
                    </a:lnTo>
                    <a:lnTo>
                      <a:pt x="25" y="116"/>
                    </a:lnTo>
                    <a:lnTo>
                      <a:pt x="25" y="125"/>
                    </a:lnTo>
                    <a:lnTo>
                      <a:pt x="19" y="133"/>
                    </a:lnTo>
                    <a:lnTo>
                      <a:pt x="19" y="141"/>
                    </a:lnTo>
                    <a:lnTo>
                      <a:pt x="19" y="145"/>
                    </a:lnTo>
                  </a:path>
                </a:pathLst>
              </a:custGeom>
              <a:noFill/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424" name="Oval 105"/>
              <p:cNvSpPr>
                <a:spLocks noChangeArrowheads="1"/>
              </p:cNvSpPr>
              <p:nvPr/>
            </p:nvSpPr>
            <p:spPr bwMode="auto">
              <a:xfrm>
                <a:off x="865188" y="2616200"/>
                <a:ext cx="90488" cy="73025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425" name="Freeform 106"/>
              <p:cNvSpPr>
                <a:spLocks/>
              </p:cNvSpPr>
              <p:nvPr/>
            </p:nvSpPr>
            <p:spPr bwMode="auto">
              <a:xfrm>
                <a:off x="873125" y="2360613"/>
                <a:ext cx="17463" cy="263525"/>
              </a:xfrm>
              <a:custGeom>
                <a:avLst/>
                <a:gdLst>
                  <a:gd name="T0" fmla="*/ 2147483647 w 13"/>
                  <a:gd name="T1" fmla="*/ 2147483647 h 138"/>
                  <a:gd name="T2" fmla="*/ 0 w 13"/>
                  <a:gd name="T3" fmla="*/ 2147483647 h 138"/>
                  <a:gd name="T4" fmla="*/ 2147483647 w 13"/>
                  <a:gd name="T5" fmla="*/ 2147483647 h 138"/>
                  <a:gd name="T6" fmla="*/ 2147483647 w 13"/>
                  <a:gd name="T7" fmla="*/ 2147483647 h 138"/>
                  <a:gd name="T8" fmla="*/ 2147483647 w 13"/>
                  <a:gd name="T9" fmla="*/ 2147483647 h 138"/>
                  <a:gd name="T10" fmla="*/ 0 w 13"/>
                  <a:gd name="T11" fmla="*/ 2147483647 h 138"/>
                  <a:gd name="T12" fmla="*/ 2147483647 w 13"/>
                  <a:gd name="T13" fmla="*/ 2147483647 h 138"/>
                  <a:gd name="T14" fmla="*/ 2147483647 w 13"/>
                  <a:gd name="T15" fmla="*/ 2147483647 h 138"/>
                  <a:gd name="T16" fmla="*/ 2147483647 w 13"/>
                  <a:gd name="T17" fmla="*/ 2147483647 h 138"/>
                  <a:gd name="T18" fmla="*/ 2147483647 w 13"/>
                  <a:gd name="T19" fmla="*/ 2147483647 h 138"/>
                  <a:gd name="T20" fmla="*/ 2147483647 w 13"/>
                  <a:gd name="T21" fmla="*/ 2147483647 h 138"/>
                  <a:gd name="T22" fmla="*/ 2147483647 w 13"/>
                  <a:gd name="T23" fmla="*/ 2147483647 h 138"/>
                  <a:gd name="T24" fmla="*/ 2147483647 w 13"/>
                  <a:gd name="T25" fmla="*/ 2147483647 h 138"/>
                  <a:gd name="T26" fmla="*/ 2147483647 w 13"/>
                  <a:gd name="T27" fmla="*/ 2147483647 h 138"/>
                  <a:gd name="T28" fmla="*/ 2147483647 w 13"/>
                  <a:gd name="T29" fmla="*/ 2147483647 h 138"/>
                  <a:gd name="T30" fmla="*/ 0 w 13"/>
                  <a:gd name="T31" fmla="*/ 2147483647 h 138"/>
                  <a:gd name="T32" fmla="*/ 2147483647 w 13"/>
                  <a:gd name="T33" fmla="*/ 0 h 13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"/>
                  <a:gd name="T52" fmla="*/ 0 h 138"/>
                  <a:gd name="T53" fmla="*/ 13 w 13"/>
                  <a:gd name="T54" fmla="*/ 138 h 13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" h="138">
                    <a:moveTo>
                      <a:pt x="7" y="138"/>
                    </a:moveTo>
                    <a:lnTo>
                      <a:pt x="0" y="125"/>
                    </a:lnTo>
                    <a:lnTo>
                      <a:pt x="7" y="113"/>
                    </a:lnTo>
                    <a:lnTo>
                      <a:pt x="13" y="105"/>
                    </a:lnTo>
                    <a:lnTo>
                      <a:pt x="7" y="96"/>
                    </a:lnTo>
                    <a:lnTo>
                      <a:pt x="0" y="88"/>
                    </a:lnTo>
                    <a:lnTo>
                      <a:pt x="7" y="80"/>
                    </a:lnTo>
                    <a:lnTo>
                      <a:pt x="13" y="71"/>
                    </a:lnTo>
                    <a:lnTo>
                      <a:pt x="13" y="59"/>
                    </a:lnTo>
                    <a:lnTo>
                      <a:pt x="7" y="46"/>
                    </a:lnTo>
                    <a:lnTo>
                      <a:pt x="7" y="38"/>
                    </a:lnTo>
                    <a:lnTo>
                      <a:pt x="13" y="30"/>
                    </a:lnTo>
                    <a:lnTo>
                      <a:pt x="13" y="21"/>
                    </a:lnTo>
                    <a:lnTo>
                      <a:pt x="13" y="13"/>
                    </a:lnTo>
                    <a:lnTo>
                      <a:pt x="13" y="5"/>
                    </a:lnTo>
                    <a:lnTo>
                      <a:pt x="0" y="5"/>
                    </a:lnTo>
                    <a:lnTo>
                      <a:pt x="13" y="0"/>
                    </a:lnTo>
                  </a:path>
                </a:pathLst>
              </a:custGeom>
              <a:noFill/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426" name="Oval 108"/>
              <p:cNvSpPr>
                <a:spLocks noChangeArrowheads="1"/>
              </p:cNvSpPr>
              <p:nvPr/>
            </p:nvSpPr>
            <p:spPr bwMode="auto">
              <a:xfrm>
                <a:off x="758825" y="2616200"/>
                <a:ext cx="90488" cy="73025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427" name="Freeform 109"/>
              <p:cNvSpPr>
                <a:spLocks/>
              </p:cNvSpPr>
              <p:nvPr/>
            </p:nvSpPr>
            <p:spPr bwMode="auto">
              <a:xfrm>
                <a:off x="766763" y="2360613"/>
                <a:ext cx="17463" cy="263525"/>
              </a:xfrm>
              <a:custGeom>
                <a:avLst/>
                <a:gdLst>
                  <a:gd name="T0" fmla="*/ 2147483647 w 13"/>
                  <a:gd name="T1" fmla="*/ 2147483647 h 138"/>
                  <a:gd name="T2" fmla="*/ 0 w 13"/>
                  <a:gd name="T3" fmla="*/ 2147483647 h 138"/>
                  <a:gd name="T4" fmla="*/ 2147483647 w 13"/>
                  <a:gd name="T5" fmla="*/ 2147483647 h 138"/>
                  <a:gd name="T6" fmla="*/ 2147483647 w 13"/>
                  <a:gd name="T7" fmla="*/ 2147483647 h 138"/>
                  <a:gd name="T8" fmla="*/ 2147483647 w 13"/>
                  <a:gd name="T9" fmla="*/ 2147483647 h 138"/>
                  <a:gd name="T10" fmla="*/ 0 w 13"/>
                  <a:gd name="T11" fmla="*/ 2147483647 h 138"/>
                  <a:gd name="T12" fmla="*/ 2147483647 w 13"/>
                  <a:gd name="T13" fmla="*/ 2147483647 h 138"/>
                  <a:gd name="T14" fmla="*/ 2147483647 w 13"/>
                  <a:gd name="T15" fmla="*/ 2147483647 h 138"/>
                  <a:gd name="T16" fmla="*/ 2147483647 w 13"/>
                  <a:gd name="T17" fmla="*/ 2147483647 h 138"/>
                  <a:gd name="T18" fmla="*/ 2147483647 w 13"/>
                  <a:gd name="T19" fmla="*/ 2147483647 h 138"/>
                  <a:gd name="T20" fmla="*/ 2147483647 w 13"/>
                  <a:gd name="T21" fmla="*/ 2147483647 h 138"/>
                  <a:gd name="T22" fmla="*/ 2147483647 w 13"/>
                  <a:gd name="T23" fmla="*/ 2147483647 h 138"/>
                  <a:gd name="T24" fmla="*/ 2147483647 w 13"/>
                  <a:gd name="T25" fmla="*/ 2147483647 h 138"/>
                  <a:gd name="T26" fmla="*/ 2147483647 w 13"/>
                  <a:gd name="T27" fmla="*/ 2147483647 h 138"/>
                  <a:gd name="T28" fmla="*/ 2147483647 w 13"/>
                  <a:gd name="T29" fmla="*/ 2147483647 h 138"/>
                  <a:gd name="T30" fmla="*/ 0 w 13"/>
                  <a:gd name="T31" fmla="*/ 2147483647 h 138"/>
                  <a:gd name="T32" fmla="*/ 2147483647 w 13"/>
                  <a:gd name="T33" fmla="*/ 0 h 13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"/>
                  <a:gd name="T52" fmla="*/ 0 h 138"/>
                  <a:gd name="T53" fmla="*/ 13 w 13"/>
                  <a:gd name="T54" fmla="*/ 138 h 13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" h="138">
                    <a:moveTo>
                      <a:pt x="7" y="138"/>
                    </a:moveTo>
                    <a:lnTo>
                      <a:pt x="0" y="125"/>
                    </a:lnTo>
                    <a:lnTo>
                      <a:pt x="7" y="113"/>
                    </a:lnTo>
                    <a:lnTo>
                      <a:pt x="13" y="105"/>
                    </a:lnTo>
                    <a:lnTo>
                      <a:pt x="7" y="96"/>
                    </a:lnTo>
                    <a:lnTo>
                      <a:pt x="0" y="88"/>
                    </a:lnTo>
                    <a:lnTo>
                      <a:pt x="7" y="80"/>
                    </a:lnTo>
                    <a:lnTo>
                      <a:pt x="13" y="71"/>
                    </a:lnTo>
                    <a:lnTo>
                      <a:pt x="13" y="59"/>
                    </a:lnTo>
                    <a:lnTo>
                      <a:pt x="7" y="46"/>
                    </a:lnTo>
                    <a:lnTo>
                      <a:pt x="7" y="38"/>
                    </a:lnTo>
                    <a:lnTo>
                      <a:pt x="13" y="30"/>
                    </a:lnTo>
                    <a:lnTo>
                      <a:pt x="13" y="21"/>
                    </a:lnTo>
                    <a:lnTo>
                      <a:pt x="13" y="13"/>
                    </a:lnTo>
                    <a:lnTo>
                      <a:pt x="13" y="5"/>
                    </a:lnTo>
                    <a:lnTo>
                      <a:pt x="0" y="5"/>
                    </a:lnTo>
                    <a:lnTo>
                      <a:pt x="13" y="0"/>
                    </a:lnTo>
                  </a:path>
                </a:pathLst>
              </a:custGeom>
              <a:noFill/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428" name="Freeform 110"/>
              <p:cNvSpPr>
                <a:spLocks/>
              </p:cNvSpPr>
              <p:nvPr/>
            </p:nvSpPr>
            <p:spPr bwMode="auto">
              <a:xfrm>
                <a:off x="825500" y="2335213"/>
                <a:ext cx="31750" cy="280988"/>
              </a:xfrm>
              <a:custGeom>
                <a:avLst/>
                <a:gdLst>
                  <a:gd name="T0" fmla="*/ 0 w 25"/>
                  <a:gd name="T1" fmla="*/ 2147483647 h 146"/>
                  <a:gd name="T2" fmla="*/ 0 w 25"/>
                  <a:gd name="T3" fmla="*/ 2147483647 h 146"/>
                  <a:gd name="T4" fmla="*/ 0 w 25"/>
                  <a:gd name="T5" fmla="*/ 2147483647 h 146"/>
                  <a:gd name="T6" fmla="*/ 2147483647 w 25"/>
                  <a:gd name="T7" fmla="*/ 2147483647 h 146"/>
                  <a:gd name="T8" fmla="*/ 2147483647 w 25"/>
                  <a:gd name="T9" fmla="*/ 2147483647 h 146"/>
                  <a:gd name="T10" fmla="*/ 2147483647 w 25"/>
                  <a:gd name="T11" fmla="*/ 2147483647 h 146"/>
                  <a:gd name="T12" fmla="*/ 2147483647 w 25"/>
                  <a:gd name="T13" fmla="*/ 2147483647 h 146"/>
                  <a:gd name="T14" fmla="*/ 2147483647 w 25"/>
                  <a:gd name="T15" fmla="*/ 2147483647 h 146"/>
                  <a:gd name="T16" fmla="*/ 2147483647 w 25"/>
                  <a:gd name="T17" fmla="*/ 2147483647 h 146"/>
                  <a:gd name="T18" fmla="*/ 2147483647 w 25"/>
                  <a:gd name="T19" fmla="*/ 2147483647 h 146"/>
                  <a:gd name="T20" fmla="*/ 2147483647 w 25"/>
                  <a:gd name="T21" fmla="*/ 2147483647 h 146"/>
                  <a:gd name="T22" fmla="*/ 2147483647 w 25"/>
                  <a:gd name="T23" fmla="*/ 2147483647 h 146"/>
                  <a:gd name="T24" fmla="*/ 2147483647 w 25"/>
                  <a:gd name="T25" fmla="*/ 2147483647 h 146"/>
                  <a:gd name="T26" fmla="*/ 2147483647 w 25"/>
                  <a:gd name="T27" fmla="*/ 2147483647 h 146"/>
                  <a:gd name="T28" fmla="*/ 2147483647 w 25"/>
                  <a:gd name="T29" fmla="*/ 2147483647 h 146"/>
                  <a:gd name="T30" fmla="*/ 2147483647 w 25"/>
                  <a:gd name="T31" fmla="*/ 2147483647 h 146"/>
                  <a:gd name="T32" fmla="*/ 2147483647 w 25"/>
                  <a:gd name="T33" fmla="*/ 0 h 14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5"/>
                  <a:gd name="T52" fmla="*/ 0 h 146"/>
                  <a:gd name="T53" fmla="*/ 25 w 25"/>
                  <a:gd name="T54" fmla="*/ 146 h 14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5" h="146">
                    <a:moveTo>
                      <a:pt x="0" y="146"/>
                    </a:moveTo>
                    <a:lnTo>
                      <a:pt x="0" y="125"/>
                    </a:lnTo>
                    <a:lnTo>
                      <a:pt x="0" y="117"/>
                    </a:lnTo>
                    <a:lnTo>
                      <a:pt x="12" y="112"/>
                    </a:lnTo>
                    <a:lnTo>
                      <a:pt x="19" y="104"/>
                    </a:lnTo>
                    <a:lnTo>
                      <a:pt x="12" y="92"/>
                    </a:lnTo>
                    <a:lnTo>
                      <a:pt x="12" y="83"/>
                    </a:lnTo>
                    <a:lnTo>
                      <a:pt x="19" y="75"/>
                    </a:lnTo>
                    <a:lnTo>
                      <a:pt x="19" y="67"/>
                    </a:lnTo>
                    <a:lnTo>
                      <a:pt x="19" y="58"/>
                    </a:lnTo>
                    <a:lnTo>
                      <a:pt x="19" y="50"/>
                    </a:lnTo>
                    <a:lnTo>
                      <a:pt x="19" y="37"/>
                    </a:lnTo>
                    <a:lnTo>
                      <a:pt x="25" y="29"/>
                    </a:lnTo>
                    <a:lnTo>
                      <a:pt x="25" y="21"/>
                    </a:lnTo>
                    <a:lnTo>
                      <a:pt x="19" y="12"/>
                    </a:lnTo>
                    <a:lnTo>
                      <a:pt x="19" y="4"/>
                    </a:lnTo>
                    <a:lnTo>
                      <a:pt x="19" y="0"/>
                    </a:lnTo>
                  </a:path>
                </a:pathLst>
              </a:custGeom>
              <a:noFill/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429" name="Oval 111"/>
              <p:cNvSpPr>
                <a:spLocks noChangeArrowheads="1"/>
              </p:cNvSpPr>
              <p:nvPr/>
            </p:nvSpPr>
            <p:spPr bwMode="auto">
              <a:xfrm>
                <a:off x="644525" y="2609850"/>
                <a:ext cx="88900" cy="73025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430" name="Freeform 112"/>
              <p:cNvSpPr>
                <a:spLocks/>
              </p:cNvSpPr>
              <p:nvPr/>
            </p:nvSpPr>
            <p:spPr bwMode="auto">
              <a:xfrm>
                <a:off x="652463" y="2351088"/>
                <a:ext cx="15875" cy="265113"/>
              </a:xfrm>
              <a:custGeom>
                <a:avLst/>
                <a:gdLst>
                  <a:gd name="T0" fmla="*/ 2147483647 w 12"/>
                  <a:gd name="T1" fmla="*/ 2147483647 h 138"/>
                  <a:gd name="T2" fmla="*/ 0 w 12"/>
                  <a:gd name="T3" fmla="*/ 2147483647 h 138"/>
                  <a:gd name="T4" fmla="*/ 2147483647 w 12"/>
                  <a:gd name="T5" fmla="*/ 2147483647 h 138"/>
                  <a:gd name="T6" fmla="*/ 2147483647 w 12"/>
                  <a:gd name="T7" fmla="*/ 2147483647 h 138"/>
                  <a:gd name="T8" fmla="*/ 2147483647 w 12"/>
                  <a:gd name="T9" fmla="*/ 2147483647 h 138"/>
                  <a:gd name="T10" fmla="*/ 0 w 12"/>
                  <a:gd name="T11" fmla="*/ 2147483647 h 138"/>
                  <a:gd name="T12" fmla="*/ 2147483647 w 12"/>
                  <a:gd name="T13" fmla="*/ 2147483647 h 138"/>
                  <a:gd name="T14" fmla="*/ 2147483647 w 12"/>
                  <a:gd name="T15" fmla="*/ 2147483647 h 138"/>
                  <a:gd name="T16" fmla="*/ 2147483647 w 12"/>
                  <a:gd name="T17" fmla="*/ 2147483647 h 138"/>
                  <a:gd name="T18" fmla="*/ 2147483647 w 12"/>
                  <a:gd name="T19" fmla="*/ 2147483647 h 138"/>
                  <a:gd name="T20" fmla="*/ 2147483647 w 12"/>
                  <a:gd name="T21" fmla="*/ 2147483647 h 138"/>
                  <a:gd name="T22" fmla="*/ 2147483647 w 12"/>
                  <a:gd name="T23" fmla="*/ 2147483647 h 138"/>
                  <a:gd name="T24" fmla="*/ 2147483647 w 12"/>
                  <a:gd name="T25" fmla="*/ 2147483647 h 138"/>
                  <a:gd name="T26" fmla="*/ 2147483647 w 12"/>
                  <a:gd name="T27" fmla="*/ 2147483647 h 138"/>
                  <a:gd name="T28" fmla="*/ 2147483647 w 12"/>
                  <a:gd name="T29" fmla="*/ 2147483647 h 138"/>
                  <a:gd name="T30" fmla="*/ 0 w 12"/>
                  <a:gd name="T31" fmla="*/ 2147483647 h 138"/>
                  <a:gd name="T32" fmla="*/ 2147483647 w 12"/>
                  <a:gd name="T33" fmla="*/ 0 h 13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"/>
                  <a:gd name="T52" fmla="*/ 0 h 138"/>
                  <a:gd name="T53" fmla="*/ 12 w 12"/>
                  <a:gd name="T54" fmla="*/ 138 h 13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" h="138">
                    <a:moveTo>
                      <a:pt x="6" y="138"/>
                    </a:moveTo>
                    <a:lnTo>
                      <a:pt x="0" y="125"/>
                    </a:lnTo>
                    <a:lnTo>
                      <a:pt x="6" y="113"/>
                    </a:lnTo>
                    <a:lnTo>
                      <a:pt x="12" y="104"/>
                    </a:lnTo>
                    <a:lnTo>
                      <a:pt x="6" y="96"/>
                    </a:lnTo>
                    <a:lnTo>
                      <a:pt x="0" y="88"/>
                    </a:lnTo>
                    <a:lnTo>
                      <a:pt x="6" y="79"/>
                    </a:lnTo>
                    <a:lnTo>
                      <a:pt x="12" y="71"/>
                    </a:lnTo>
                    <a:lnTo>
                      <a:pt x="12" y="59"/>
                    </a:lnTo>
                    <a:lnTo>
                      <a:pt x="6" y="46"/>
                    </a:lnTo>
                    <a:lnTo>
                      <a:pt x="6" y="38"/>
                    </a:lnTo>
                    <a:lnTo>
                      <a:pt x="12" y="29"/>
                    </a:lnTo>
                    <a:lnTo>
                      <a:pt x="12" y="21"/>
                    </a:lnTo>
                    <a:lnTo>
                      <a:pt x="12" y="13"/>
                    </a:lnTo>
                    <a:lnTo>
                      <a:pt x="12" y="4"/>
                    </a:lnTo>
                    <a:lnTo>
                      <a:pt x="0" y="4"/>
                    </a:lnTo>
                    <a:lnTo>
                      <a:pt x="12" y="0"/>
                    </a:lnTo>
                  </a:path>
                </a:pathLst>
              </a:custGeom>
              <a:noFill/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431" name="Freeform 113"/>
              <p:cNvSpPr>
                <a:spLocks/>
              </p:cNvSpPr>
              <p:nvPr/>
            </p:nvSpPr>
            <p:spPr bwMode="auto">
              <a:xfrm>
                <a:off x="711200" y="2328863"/>
                <a:ext cx="31750" cy="279400"/>
              </a:xfrm>
              <a:custGeom>
                <a:avLst/>
                <a:gdLst>
                  <a:gd name="T0" fmla="*/ 0 w 25"/>
                  <a:gd name="T1" fmla="*/ 2147483647 h 146"/>
                  <a:gd name="T2" fmla="*/ 0 w 25"/>
                  <a:gd name="T3" fmla="*/ 2147483647 h 146"/>
                  <a:gd name="T4" fmla="*/ 0 w 25"/>
                  <a:gd name="T5" fmla="*/ 2147483647 h 146"/>
                  <a:gd name="T6" fmla="*/ 2147483647 w 25"/>
                  <a:gd name="T7" fmla="*/ 2147483647 h 146"/>
                  <a:gd name="T8" fmla="*/ 2147483647 w 25"/>
                  <a:gd name="T9" fmla="*/ 2147483647 h 146"/>
                  <a:gd name="T10" fmla="*/ 2147483647 w 25"/>
                  <a:gd name="T11" fmla="*/ 2147483647 h 146"/>
                  <a:gd name="T12" fmla="*/ 2147483647 w 25"/>
                  <a:gd name="T13" fmla="*/ 2147483647 h 146"/>
                  <a:gd name="T14" fmla="*/ 2147483647 w 25"/>
                  <a:gd name="T15" fmla="*/ 2147483647 h 146"/>
                  <a:gd name="T16" fmla="*/ 2147483647 w 25"/>
                  <a:gd name="T17" fmla="*/ 2147483647 h 146"/>
                  <a:gd name="T18" fmla="*/ 2147483647 w 25"/>
                  <a:gd name="T19" fmla="*/ 2147483647 h 146"/>
                  <a:gd name="T20" fmla="*/ 2147483647 w 25"/>
                  <a:gd name="T21" fmla="*/ 2147483647 h 146"/>
                  <a:gd name="T22" fmla="*/ 2147483647 w 25"/>
                  <a:gd name="T23" fmla="*/ 2147483647 h 146"/>
                  <a:gd name="T24" fmla="*/ 2147483647 w 25"/>
                  <a:gd name="T25" fmla="*/ 2147483647 h 146"/>
                  <a:gd name="T26" fmla="*/ 2147483647 w 25"/>
                  <a:gd name="T27" fmla="*/ 2147483647 h 146"/>
                  <a:gd name="T28" fmla="*/ 2147483647 w 25"/>
                  <a:gd name="T29" fmla="*/ 2147483647 h 146"/>
                  <a:gd name="T30" fmla="*/ 2147483647 w 25"/>
                  <a:gd name="T31" fmla="*/ 2147483647 h 146"/>
                  <a:gd name="T32" fmla="*/ 2147483647 w 25"/>
                  <a:gd name="T33" fmla="*/ 0 h 14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5"/>
                  <a:gd name="T52" fmla="*/ 0 h 146"/>
                  <a:gd name="T53" fmla="*/ 25 w 25"/>
                  <a:gd name="T54" fmla="*/ 146 h 14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5" h="146">
                    <a:moveTo>
                      <a:pt x="0" y="146"/>
                    </a:moveTo>
                    <a:lnTo>
                      <a:pt x="0" y="125"/>
                    </a:lnTo>
                    <a:lnTo>
                      <a:pt x="0" y="116"/>
                    </a:lnTo>
                    <a:lnTo>
                      <a:pt x="12" y="112"/>
                    </a:lnTo>
                    <a:lnTo>
                      <a:pt x="18" y="104"/>
                    </a:lnTo>
                    <a:lnTo>
                      <a:pt x="12" y="91"/>
                    </a:lnTo>
                    <a:lnTo>
                      <a:pt x="12" y="83"/>
                    </a:lnTo>
                    <a:lnTo>
                      <a:pt x="18" y="75"/>
                    </a:lnTo>
                    <a:lnTo>
                      <a:pt x="18" y="66"/>
                    </a:lnTo>
                    <a:lnTo>
                      <a:pt x="18" y="58"/>
                    </a:lnTo>
                    <a:lnTo>
                      <a:pt x="18" y="50"/>
                    </a:lnTo>
                    <a:lnTo>
                      <a:pt x="18" y="37"/>
                    </a:lnTo>
                    <a:lnTo>
                      <a:pt x="25" y="29"/>
                    </a:lnTo>
                    <a:lnTo>
                      <a:pt x="25" y="21"/>
                    </a:lnTo>
                    <a:lnTo>
                      <a:pt x="18" y="12"/>
                    </a:lnTo>
                    <a:lnTo>
                      <a:pt x="18" y="4"/>
                    </a:lnTo>
                    <a:lnTo>
                      <a:pt x="18" y="0"/>
                    </a:lnTo>
                  </a:path>
                </a:pathLst>
              </a:custGeom>
              <a:noFill/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432" name="Oval 114"/>
              <p:cNvSpPr>
                <a:spLocks noChangeArrowheads="1"/>
              </p:cNvSpPr>
              <p:nvPr/>
            </p:nvSpPr>
            <p:spPr bwMode="auto">
              <a:xfrm>
                <a:off x="538163" y="2609850"/>
                <a:ext cx="88900" cy="73025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433" name="Freeform 115"/>
              <p:cNvSpPr>
                <a:spLocks/>
              </p:cNvSpPr>
              <p:nvPr/>
            </p:nvSpPr>
            <p:spPr bwMode="auto">
              <a:xfrm>
                <a:off x="546100" y="2351088"/>
                <a:ext cx="15875" cy="265113"/>
              </a:xfrm>
              <a:custGeom>
                <a:avLst/>
                <a:gdLst>
                  <a:gd name="T0" fmla="*/ 2147483647 w 12"/>
                  <a:gd name="T1" fmla="*/ 2147483647 h 138"/>
                  <a:gd name="T2" fmla="*/ 0 w 12"/>
                  <a:gd name="T3" fmla="*/ 2147483647 h 138"/>
                  <a:gd name="T4" fmla="*/ 2147483647 w 12"/>
                  <a:gd name="T5" fmla="*/ 2147483647 h 138"/>
                  <a:gd name="T6" fmla="*/ 2147483647 w 12"/>
                  <a:gd name="T7" fmla="*/ 2147483647 h 138"/>
                  <a:gd name="T8" fmla="*/ 2147483647 w 12"/>
                  <a:gd name="T9" fmla="*/ 2147483647 h 138"/>
                  <a:gd name="T10" fmla="*/ 0 w 12"/>
                  <a:gd name="T11" fmla="*/ 2147483647 h 138"/>
                  <a:gd name="T12" fmla="*/ 2147483647 w 12"/>
                  <a:gd name="T13" fmla="*/ 2147483647 h 138"/>
                  <a:gd name="T14" fmla="*/ 2147483647 w 12"/>
                  <a:gd name="T15" fmla="*/ 2147483647 h 138"/>
                  <a:gd name="T16" fmla="*/ 2147483647 w 12"/>
                  <a:gd name="T17" fmla="*/ 2147483647 h 138"/>
                  <a:gd name="T18" fmla="*/ 2147483647 w 12"/>
                  <a:gd name="T19" fmla="*/ 2147483647 h 138"/>
                  <a:gd name="T20" fmla="*/ 2147483647 w 12"/>
                  <a:gd name="T21" fmla="*/ 2147483647 h 138"/>
                  <a:gd name="T22" fmla="*/ 2147483647 w 12"/>
                  <a:gd name="T23" fmla="*/ 2147483647 h 138"/>
                  <a:gd name="T24" fmla="*/ 2147483647 w 12"/>
                  <a:gd name="T25" fmla="*/ 2147483647 h 138"/>
                  <a:gd name="T26" fmla="*/ 2147483647 w 12"/>
                  <a:gd name="T27" fmla="*/ 2147483647 h 138"/>
                  <a:gd name="T28" fmla="*/ 2147483647 w 12"/>
                  <a:gd name="T29" fmla="*/ 2147483647 h 138"/>
                  <a:gd name="T30" fmla="*/ 0 w 12"/>
                  <a:gd name="T31" fmla="*/ 2147483647 h 138"/>
                  <a:gd name="T32" fmla="*/ 2147483647 w 12"/>
                  <a:gd name="T33" fmla="*/ 0 h 13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"/>
                  <a:gd name="T52" fmla="*/ 0 h 138"/>
                  <a:gd name="T53" fmla="*/ 12 w 12"/>
                  <a:gd name="T54" fmla="*/ 138 h 13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" h="138">
                    <a:moveTo>
                      <a:pt x="6" y="138"/>
                    </a:moveTo>
                    <a:lnTo>
                      <a:pt x="0" y="125"/>
                    </a:lnTo>
                    <a:lnTo>
                      <a:pt x="6" y="113"/>
                    </a:lnTo>
                    <a:lnTo>
                      <a:pt x="12" y="104"/>
                    </a:lnTo>
                    <a:lnTo>
                      <a:pt x="6" y="96"/>
                    </a:lnTo>
                    <a:lnTo>
                      <a:pt x="0" y="88"/>
                    </a:lnTo>
                    <a:lnTo>
                      <a:pt x="6" y="79"/>
                    </a:lnTo>
                    <a:lnTo>
                      <a:pt x="12" y="71"/>
                    </a:lnTo>
                    <a:lnTo>
                      <a:pt x="12" y="59"/>
                    </a:lnTo>
                    <a:lnTo>
                      <a:pt x="6" y="46"/>
                    </a:lnTo>
                    <a:lnTo>
                      <a:pt x="6" y="38"/>
                    </a:lnTo>
                    <a:lnTo>
                      <a:pt x="12" y="29"/>
                    </a:lnTo>
                    <a:lnTo>
                      <a:pt x="12" y="21"/>
                    </a:lnTo>
                    <a:lnTo>
                      <a:pt x="12" y="13"/>
                    </a:lnTo>
                    <a:lnTo>
                      <a:pt x="12" y="4"/>
                    </a:lnTo>
                    <a:lnTo>
                      <a:pt x="0" y="4"/>
                    </a:lnTo>
                    <a:lnTo>
                      <a:pt x="12" y="0"/>
                    </a:lnTo>
                  </a:path>
                </a:pathLst>
              </a:custGeom>
              <a:noFill/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434" name="Freeform 116"/>
              <p:cNvSpPr>
                <a:spLocks/>
              </p:cNvSpPr>
              <p:nvPr/>
            </p:nvSpPr>
            <p:spPr bwMode="auto">
              <a:xfrm>
                <a:off x="603250" y="2328863"/>
                <a:ext cx="33338" cy="279400"/>
              </a:xfrm>
              <a:custGeom>
                <a:avLst/>
                <a:gdLst>
                  <a:gd name="T0" fmla="*/ 0 w 25"/>
                  <a:gd name="T1" fmla="*/ 2147483647 h 146"/>
                  <a:gd name="T2" fmla="*/ 0 w 25"/>
                  <a:gd name="T3" fmla="*/ 2147483647 h 146"/>
                  <a:gd name="T4" fmla="*/ 0 w 25"/>
                  <a:gd name="T5" fmla="*/ 2147483647 h 146"/>
                  <a:gd name="T6" fmla="*/ 2147483647 w 25"/>
                  <a:gd name="T7" fmla="*/ 2147483647 h 146"/>
                  <a:gd name="T8" fmla="*/ 2147483647 w 25"/>
                  <a:gd name="T9" fmla="*/ 2147483647 h 146"/>
                  <a:gd name="T10" fmla="*/ 2147483647 w 25"/>
                  <a:gd name="T11" fmla="*/ 2147483647 h 146"/>
                  <a:gd name="T12" fmla="*/ 2147483647 w 25"/>
                  <a:gd name="T13" fmla="*/ 2147483647 h 146"/>
                  <a:gd name="T14" fmla="*/ 2147483647 w 25"/>
                  <a:gd name="T15" fmla="*/ 2147483647 h 146"/>
                  <a:gd name="T16" fmla="*/ 2147483647 w 25"/>
                  <a:gd name="T17" fmla="*/ 2147483647 h 146"/>
                  <a:gd name="T18" fmla="*/ 2147483647 w 25"/>
                  <a:gd name="T19" fmla="*/ 2147483647 h 146"/>
                  <a:gd name="T20" fmla="*/ 2147483647 w 25"/>
                  <a:gd name="T21" fmla="*/ 2147483647 h 146"/>
                  <a:gd name="T22" fmla="*/ 2147483647 w 25"/>
                  <a:gd name="T23" fmla="*/ 2147483647 h 146"/>
                  <a:gd name="T24" fmla="*/ 2147483647 w 25"/>
                  <a:gd name="T25" fmla="*/ 2147483647 h 146"/>
                  <a:gd name="T26" fmla="*/ 2147483647 w 25"/>
                  <a:gd name="T27" fmla="*/ 2147483647 h 146"/>
                  <a:gd name="T28" fmla="*/ 2147483647 w 25"/>
                  <a:gd name="T29" fmla="*/ 2147483647 h 146"/>
                  <a:gd name="T30" fmla="*/ 2147483647 w 25"/>
                  <a:gd name="T31" fmla="*/ 2147483647 h 146"/>
                  <a:gd name="T32" fmla="*/ 2147483647 w 25"/>
                  <a:gd name="T33" fmla="*/ 0 h 14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5"/>
                  <a:gd name="T52" fmla="*/ 0 h 146"/>
                  <a:gd name="T53" fmla="*/ 25 w 25"/>
                  <a:gd name="T54" fmla="*/ 146 h 14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5" h="146">
                    <a:moveTo>
                      <a:pt x="0" y="146"/>
                    </a:moveTo>
                    <a:lnTo>
                      <a:pt x="0" y="125"/>
                    </a:lnTo>
                    <a:lnTo>
                      <a:pt x="0" y="116"/>
                    </a:lnTo>
                    <a:lnTo>
                      <a:pt x="13" y="112"/>
                    </a:lnTo>
                    <a:lnTo>
                      <a:pt x="19" y="104"/>
                    </a:lnTo>
                    <a:lnTo>
                      <a:pt x="13" y="91"/>
                    </a:lnTo>
                    <a:lnTo>
                      <a:pt x="13" y="83"/>
                    </a:lnTo>
                    <a:lnTo>
                      <a:pt x="19" y="75"/>
                    </a:lnTo>
                    <a:lnTo>
                      <a:pt x="19" y="66"/>
                    </a:lnTo>
                    <a:lnTo>
                      <a:pt x="19" y="58"/>
                    </a:lnTo>
                    <a:lnTo>
                      <a:pt x="19" y="50"/>
                    </a:lnTo>
                    <a:lnTo>
                      <a:pt x="19" y="37"/>
                    </a:lnTo>
                    <a:lnTo>
                      <a:pt x="25" y="29"/>
                    </a:lnTo>
                    <a:lnTo>
                      <a:pt x="25" y="21"/>
                    </a:lnTo>
                    <a:lnTo>
                      <a:pt x="19" y="12"/>
                    </a:lnTo>
                    <a:lnTo>
                      <a:pt x="19" y="4"/>
                    </a:lnTo>
                    <a:lnTo>
                      <a:pt x="19" y="0"/>
                    </a:lnTo>
                  </a:path>
                </a:pathLst>
              </a:custGeom>
              <a:noFill/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435" name="Oval 117"/>
              <p:cNvSpPr>
                <a:spLocks noChangeArrowheads="1"/>
              </p:cNvSpPr>
              <p:nvPr/>
            </p:nvSpPr>
            <p:spPr bwMode="auto">
              <a:xfrm>
                <a:off x="430213" y="2609850"/>
                <a:ext cx="90488" cy="73025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436" name="Freeform 118"/>
              <p:cNvSpPr>
                <a:spLocks/>
              </p:cNvSpPr>
              <p:nvPr/>
            </p:nvSpPr>
            <p:spPr bwMode="auto">
              <a:xfrm>
                <a:off x="439738" y="2351088"/>
                <a:ext cx="15875" cy="265113"/>
              </a:xfrm>
              <a:custGeom>
                <a:avLst/>
                <a:gdLst>
                  <a:gd name="T0" fmla="*/ 2147483647 w 12"/>
                  <a:gd name="T1" fmla="*/ 2147483647 h 138"/>
                  <a:gd name="T2" fmla="*/ 0 w 12"/>
                  <a:gd name="T3" fmla="*/ 2147483647 h 138"/>
                  <a:gd name="T4" fmla="*/ 2147483647 w 12"/>
                  <a:gd name="T5" fmla="*/ 2147483647 h 138"/>
                  <a:gd name="T6" fmla="*/ 2147483647 w 12"/>
                  <a:gd name="T7" fmla="*/ 2147483647 h 138"/>
                  <a:gd name="T8" fmla="*/ 2147483647 w 12"/>
                  <a:gd name="T9" fmla="*/ 2147483647 h 138"/>
                  <a:gd name="T10" fmla="*/ 0 w 12"/>
                  <a:gd name="T11" fmla="*/ 2147483647 h 138"/>
                  <a:gd name="T12" fmla="*/ 2147483647 w 12"/>
                  <a:gd name="T13" fmla="*/ 2147483647 h 138"/>
                  <a:gd name="T14" fmla="*/ 2147483647 w 12"/>
                  <a:gd name="T15" fmla="*/ 2147483647 h 138"/>
                  <a:gd name="T16" fmla="*/ 2147483647 w 12"/>
                  <a:gd name="T17" fmla="*/ 2147483647 h 138"/>
                  <a:gd name="T18" fmla="*/ 2147483647 w 12"/>
                  <a:gd name="T19" fmla="*/ 2147483647 h 138"/>
                  <a:gd name="T20" fmla="*/ 2147483647 w 12"/>
                  <a:gd name="T21" fmla="*/ 2147483647 h 138"/>
                  <a:gd name="T22" fmla="*/ 2147483647 w 12"/>
                  <a:gd name="T23" fmla="*/ 2147483647 h 138"/>
                  <a:gd name="T24" fmla="*/ 2147483647 w 12"/>
                  <a:gd name="T25" fmla="*/ 2147483647 h 138"/>
                  <a:gd name="T26" fmla="*/ 2147483647 w 12"/>
                  <a:gd name="T27" fmla="*/ 2147483647 h 138"/>
                  <a:gd name="T28" fmla="*/ 2147483647 w 12"/>
                  <a:gd name="T29" fmla="*/ 2147483647 h 138"/>
                  <a:gd name="T30" fmla="*/ 0 w 12"/>
                  <a:gd name="T31" fmla="*/ 2147483647 h 138"/>
                  <a:gd name="T32" fmla="*/ 2147483647 w 12"/>
                  <a:gd name="T33" fmla="*/ 0 h 13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"/>
                  <a:gd name="T52" fmla="*/ 0 h 138"/>
                  <a:gd name="T53" fmla="*/ 12 w 12"/>
                  <a:gd name="T54" fmla="*/ 138 h 13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" h="138">
                    <a:moveTo>
                      <a:pt x="6" y="138"/>
                    </a:moveTo>
                    <a:lnTo>
                      <a:pt x="0" y="125"/>
                    </a:lnTo>
                    <a:lnTo>
                      <a:pt x="6" y="113"/>
                    </a:lnTo>
                    <a:lnTo>
                      <a:pt x="12" y="104"/>
                    </a:lnTo>
                    <a:lnTo>
                      <a:pt x="6" y="96"/>
                    </a:lnTo>
                    <a:lnTo>
                      <a:pt x="0" y="88"/>
                    </a:lnTo>
                    <a:lnTo>
                      <a:pt x="6" y="79"/>
                    </a:lnTo>
                    <a:lnTo>
                      <a:pt x="12" y="71"/>
                    </a:lnTo>
                    <a:lnTo>
                      <a:pt x="12" y="59"/>
                    </a:lnTo>
                    <a:lnTo>
                      <a:pt x="6" y="46"/>
                    </a:lnTo>
                    <a:lnTo>
                      <a:pt x="6" y="38"/>
                    </a:lnTo>
                    <a:lnTo>
                      <a:pt x="12" y="29"/>
                    </a:lnTo>
                    <a:lnTo>
                      <a:pt x="12" y="21"/>
                    </a:lnTo>
                    <a:lnTo>
                      <a:pt x="12" y="13"/>
                    </a:lnTo>
                    <a:lnTo>
                      <a:pt x="12" y="4"/>
                    </a:lnTo>
                    <a:lnTo>
                      <a:pt x="0" y="4"/>
                    </a:lnTo>
                    <a:lnTo>
                      <a:pt x="12" y="0"/>
                    </a:lnTo>
                  </a:path>
                </a:pathLst>
              </a:custGeom>
              <a:noFill/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437" name="Freeform 119"/>
              <p:cNvSpPr>
                <a:spLocks/>
              </p:cNvSpPr>
              <p:nvPr/>
            </p:nvSpPr>
            <p:spPr bwMode="auto">
              <a:xfrm>
                <a:off x="496888" y="2328863"/>
                <a:ext cx="33338" cy="279400"/>
              </a:xfrm>
              <a:custGeom>
                <a:avLst/>
                <a:gdLst>
                  <a:gd name="T0" fmla="*/ 0 w 25"/>
                  <a:gd name="T1" fmla="*/ 2147483647 h 146"/>
                  <a:gd name="T2" fmla="*/ 0 w 25"/>
                  <a:gd name="T3" fmla="*/ 2147483647 h 146"/>
                  <a:gd name="T4" fmla="*/ 0 w 25"/>
                  <a:gd name="T5" fmla="*/ 2147483647 h 146"/>
                  <a:gd name="T6" fmla="*/ 2147483647 w 25"/>
                  <a:gd name="T7" fmla="*/ 2147483647 h 146"/>
                  <a:gd name="T8" fmla="*/ 2147483647 w 25"/>
                  <a:gd name="T9" fmla="*/ 2147483647 h 146"/>
                  <a:gd name="T10" fmla="*/ 2147483647 w 25"/>
                  <a:gd name="T11" fmla="*/ 2147483647 h 146"/>
                  <a:gd name="T12" fmla="*/ 2147483647 w 25"/>
                  <a:gd name="T13" fmla="*/ 2147483647 h 146"/>
                  <a:gd name="T14" fmla="*/ 2147483647 w 25"/>
                  <a:gd name="T15" fmla="*/ 2147483647 h 146"/>
                  <a:gd name="T16" fmla="*/ 2147483647 w 25"/>
                  <a:gd name="T17" fmla="*/ 2147483647 h 146"/>
                  <a:gd name="T18" fmla="*/ 2147483647 w 25"/>
                  <a:gd name="T19" fmla="*/ 2147483647 h 146"/>
                  <a:gd name="T20" fmla="*/ 2147483647 w 25"/>
                  <a:gd name="T21" fmla="*/ 2147483647 h 146"/>
                  <a:gd name="T22" fmla="*/ 2147483647 w 25"/>
                  <a:gd name="T23" fmla="*/ 2147483647 h 146"/>
                  <a:gd name="T24" fmla="*/ 2147483647 w 25"/>
                  <a:gd name="T25" fmla="*/ 2147483647 h 146"/>
                  <a:gd name="T26" fmla="*/ 2147483647 w 25"/>
                  <a:gd name="T27" fmla="*/ 2147483647 h 146"/>
                  <a:gd name="T28" fmla="*/ 2147483647 w 25"/>
                  <a:gd name="T29" fmla="*/ 2147483647 h 146"/>
                  <a:gd name="T30" fmla="*/ 2147483647 w 25"/>
                  <a:gd name="T31" fmla="*/ 2147483647 h 146"/>
                  <a:gd name="T32" fmla="*/ 2147483647 w 25"/>
                  <a:gd name="T33" fmla="*/ 0 h 14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5"/>
                  <a:gd name="T52" fmla="*/ 0 h 146"/>
                  <a:gd name="T53" fmla="*/ 25 w 25"/>
                  <a:gd name="T54" fmla="*/ 146 h 14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5" h="146">
                    <a:moveTo>
                      <a:pt x="0" y="146"/>
                    </a:moveTo>
                    <a:lnTo>
                      <a:pt x="0" y="125"/>
                    </a:lnTo>
                    <a:lnTo>
                      <a:pt x="0" y="116"/>
                    </a:lnTo>
                    <a:lnTo>
                      <a:pt x="13" y="112"/>
                    </a:lnTo>
                    <a:lnTo>
                      <a:pt x="19" y="104"/>
                    </a:lnTo>
                    <a:lnTo>
                      <a:pt x="13" y="91"/>
                    </a:lnTo>
                    <a:lnTo>
                      <a:pt x="13" y="83"/>
                    </a:lnTo>
                    <a:lnTo>
                      <a:pt x="19" y="75"/>
                    </a:lnTo>
                    <a:lnTo>
                      <a:pt x="19" y="66"/>
                    </a:lnTo>
                    <a:lnTo>
                      <a:pt x="19" y="58"/>
                    </a:lnTo>
                    <a:lnTo>
                      <a:pt x="19" y="50"/>
                    </a:lnTo>
                    <a:lnTo>
                      <a:pt x="19" y="37"/>
                    </a:lnTo>
                    <a:lnTo>
                      <a:pt x="25" y="29"/>
                    </a:lnTo>
                    <a:lnTo>
                      <a:pt x="25" y="21"/>
                    </a:lnTo>
                    <a:lnTo>
                      <a:pt x="19" y="12"/>
                    </a:lnTo>
                    <a:lnTo>
                      <a:pt x="19" y="4"/>
                    </a:lnTo>
                    <a:lnTo>
                      <a:pt x="19" y="0"/>
                    </a:lnTo>
                  </a:path>
                </a:pathLst>
              </a:custGeom>
              <a:noFill/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438" name="Oval 120"/>
              <p:cNvSpPr>
                <a:spLocks noChangeArrowheads="1"/>
              </p:cNvSpPr>
              <p:nvPr/>
            </p:nvSpPr>
            <p:spPr bwMode="auto">
              <a:xfrm>
                <a:off x="323850" y="2609850"/>
                <a:ext cx="88900" cy="73025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439" name="Freeform 121"/>
              <p:cNvSpPr>
                <a:spLocks/>
              </p:cNvSpPr>
              <p:nvPr/>
            </p:nvSpPr>
            <p:spPr bwMode="auto">
              <a:xfrm>
                <a:off x="333375" y="2351088"/>
                <a:ext cx="15875" cy="265113"/>
              </a:xfrm>
              <a:custGeom>
                <a:avLst/>
                <a:gdLst>
                  <a:gd name="T0" fmla="*/ 2147483647 w 12"/>
                  <a:gd name="T1" fmla="*/ 2147483647 h 138"/>
                  <a:gd name="T2" fmla="*/ 0 w 12"/>
                  <a:gd name="T3" fmla="*/ 2147483647 h 138"/>
                  <a:gd name="T4" fmla="*/ 2147483647 w 12"/>
                  <a:gd name="T5" fmla="*/ 2147483647 h 138"/>
                  <a:gd name="T6" fmla="*/ 2147483647 w 12"/>
                  <a:gd name="T7" fmla="*/ 2147483647 h 138"/>
                  <a:gd name="T8" fmla="*/ 2147483647 w 12"/>
                  <a:gd name="T9" fmla="*/ 2147483647 h 138"/>
                  <a:gd name="T10" fmla="*/ 0 w 12"/>
                  <a:gd name="T11" fmla="*/ 2147483647 h 138"/>
                  <a:gd name="T12" fmla="*/ 2147483647 w 12"/>
                  <a:gd name="T13" fmla="*/ 2147483647 h 138"/>
                  <a:gd name="T14" fmla="*/ 2147483647 w 12"/>
                  <a:gd name="T15" fmla="*/ 2147483647 h 138"/>
                  <a:gd name="T16" fmla="*/ 2147483647 w 12"/>
                  <a:gd name="T17" fmla="*/ 2147483647 h 138"/>
                  <a:gd name="T18" fmla="*/ 2147483647 w 12"/>
                  <a:gd name="T19" fmla="*/ 2147483647 h 138"/>
                  <a:gd name="T20" fmla="*/ 2147483647 w 12"/>
                  <a:gd name="T21" fmla="*/ 2147483647 h 138"/>
                  <a:gd name="T22" fmla="*/ 2147483647 w 12"/>
                  <a:gd name="T23" fmla="*/ 2147483647 h 138"/>
                  <a:gd name="T24" fmla="*/ 2147483647 w 12"/>
                  <a:gd name="T25" fmla="*/ 2147483647 h 138"/>
                  <a:gd name="T26" fmla="*/ 2147483647 w 12"/>
                  <a:gd name="T27" fmla="*/ 2147483647 h 138"/>
                  <a:gd name="T28" fmla="*/ 2147483647 w 12"/>
                  <a:gd name="T29" fmla="*/ 2147483647 h 138"/>
                  <a:gd name="T30" fmla="*/ 0 w 12"/>
                  <a:gd name="T31" fmla="*/ 2147483647 h 138"/>
                  <a:gd name="T32" fmla="*/ 2147483647 w 12"/>
                  <a:gd name="T33" fmla="*/ 0 h 13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"/>
                  <a:gd name="T52" fmla="*/ 0 h 138"/>
                  <a:gd name="T53" fmla="*/ 12 w 12"/>
                  <a:gd name="T54" fmla="*/ 138 h 13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" h="138">
                    <a:moveTo>
                      <a:pt x="6" y="138"/>
                    </a:moveTo>
                    <a:lnTo>
                      <a:pt x="0" y="125"/>
                    </a:lnTo>
                    <a:lnTo>
                      <a:pt x="6" y="113"/>
                    </a:lnTo>
                    <a:lnTo>
                      <a:pt x="12" y="104"/>
                    </a:lnTo>
                    <a:lnTo>
                      <a:pt x="6" y="96"/>
                    </a:lnTo>
                    <a:lnTo>
                      <a:pt x="0" y="88"/>
                    </a:lnTo>
                    <a:lnTo>
                      <a:pt x="6" y="79"/>
                    </a:lnTo>
                    <a:lnTo>
                      <a:pt x="12" y="71"/>
                    </a:lnTo>
                    <a:lnTo>
                      <a:pt x="12" y="59"/>
                    </a:lnTo>
                    <a:lnTo>
                      <a:pt x="6" y="46"/>
                    </a:lnTo>
                    <a:lnTo>
                      <a:pt x="6" y="38"/>
                    </a:lnTo>
                    <a:lnTo>
                      <a:pt x="12" y="29"/>
                    </a:lnTo>
                    <a:lnTo>
                      <a:pt x="12" y="21"/>
                    </a:lnTo>
                    <a:lnTo>
                      <a:pt x="12" y="13"/>
                    </a:lnTo>
                    <a:lnTo>
                      <a:pt x="12" y="4"/>
                    </a:lnTo>
                    <a:lnTo>
                      <a:pt x="0" y="4"/>
                    </a:lnTo>
                    <a:lnTo>
                      <a:pt x="12" y="0"/>
                    </a:lnTo>
                  </a:path>
                </a:pathLst>
              </a:custGeom>
              <a:noFill/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440" name="Freeform 122"/>
              <p:cNvSpPr>
                <a:spLocks/>
              </p:cNvSpPr>
              <p:nvPr/>
            </p:nvSpPr>
            <p:spPr bwMode="auto">
              <a:xfrm>
                <a:off x="388938" y="2328863"/>
                <a:ext cx="34925" cy="279400"/>
              </a:xfrm>
              <a:custGeom>
                <a:avLst/>
                <a:gdLst>
                  <a:gd name="T0" fmla="*/ 0 w 25"/>
                  <a:gd name="T1" fmla="*/ 2147483647 h 146"/>
                  <a:gd name="T2" fmla="*/ 0 w 25"/>
                  <a:gd name="T3" fmla="*/ 2147483647 h 146"/>
                  <a:gd name="T4" fmla="*/ 0 w 25"/>
                  <a:gd name="T5" fmla="*/ 2147483647 h 146"/>
                  <a:gd name="T6" fmla="*/ 2147483647 w 25"/>
                  <a:gd name="T7" fmla="*/ 2147483647 h 146"/>
                  <a:gd name="T8" fmla="*/ 2147483647 w 25"/>
                  <a:gd name="T9" fmla="*/ 2147483647 h 146"/>
                  <a:gd name="T10" fmla="*/ 2147483647 w 25"/>
                  <a:gd name="T11" fmla="*/ 2147483647 h 146"/>
                  <a:gd name="T12" fmla="*/ 2147483647 w 25"/>
                  <a:gd name="T13" fmla="*/ 2147483647 h 146"/>
                  <a:gd name="T14" fmla="*/ 2147483647 w 25"/>
                  <a:gd name="T15" fmla="*/ 2147483647 h 146"/>
                  <a:gd name="T16" fmla="*/ 2147483647 w 25"/>
                  <a:gd name="T17" fmla="*/ 2147483647 h 146"/>
                  <a:gd name="T18" fmla="*/ 2147483647 w 25"/>
                  <a:gd name="T19" fmla="*/ 2147483647 h 146"/>
                  <a:gd name="T20" fmla="*/ 2147483647 w 25"/>
                  <a:gd name="T21" fmla="*/ 2147483647 h 146"/>
                  <a:gd name="T22" fmla="*/ 2147483647 w 25"/>
                  <a:gd name="T23" fmla="*/ 2147483647 h 146"/>
                  <a:gd name="T24" fmla="*/ 2147483647 w 25"/>
                  <a:gd name="T25" fmla="*/ 2147483647 h 146"/>
                  <a:gd name="T26" fmla="*/ 2147483647 w 25"/>
                  <a:gd name="T27" fmla="*/ 2147483647 h 146"/>
                  <a:gd name="T28" fmla="*/ 2147483647 w 25"/>
                  <a:gd name="T29" fmla="*/ 2147483647 h 146"/>
                  <a:gd name="T30" fmla="*/ 2147483647 w 25"/>
                  <a:gd name="T31" fmla="*/ 2147483647 h 146"/>
                  <a:gd name="T32" fmla="*/ 2147483647 w 25"/>
                  <a:gd name="T33" fmla="*/ 0 h 14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5"/>
                  <a:gd name="T52" fmla="*/ 0 h 146"/>
                  <a:gd name="T53" fmla="*/ 25 w 25"/>
                  <a:gd name="T54" fmla="*/ 146 h 14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5" h="146">
                    <a:moveTo>
                      <a:pt x="0" y="146"/>
                    </a:moveTo>
                    <a:lnTo>
                      <a:pt x="0" y="125"/>
                    </a:lnTo>
                    <a:lnTo>
                      <a:pt x="0" y="116"/>
                    </a:lnTo>
                    <a:lnTo>
                      <a:pt x="13" y="112"/>
                    </a:lnTo>
                    <a:lnTo>
                      <a:pt x="19" y="104"/>
                    </a:lnTo>
                    <a:lnTo>
                      <a:pt x="13" y="91"/>
                    </a:lnTo>
                    <a:lnTo>
                      <a:pt x="13" y="83"/>
                    </a:lnTo>
                    <a:lnTo>
                      <a:pt x="19" y="75"/>
                    </a:lnTo>
                    <a:lnTo>
                      <a:pt x="19" y="66"/>
                    </a:lnTo>
                    <a:lnTo>
                      <a:pt x="19" y="58"/>
                    </a:lnTo>
                    <a:lnTo>
                      <a:pt x="19" y="50"/>
                    </a:lnTo>
                    <a:lnTo>
                      <a:pt x="19" y="37"/>
                    </a:lnTo>
                    <a:lnTo>
                      <a:pt x="25" y="29"/>
                    </a:lnTo>
                    <a:lnTo>
                      <a:pt x="25" y="21"/>
                    </a:lnTo>
                    <a:lnTo>
                      <a:pt x="19" y="12"/>
                    </a:lnTo>
                    <a:lnTo>
                      <a:pt x="19" y="4"/>
                    </a:lnTo>
                    <a:lnTo>
                      <a:pt x="19" y="0"/>
                    </a:lnTo>
                  </a:path>
                </a:pathLst>
              </a:custGeom>
              <a:noFill/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  <p:grpSp>
          <p:nvGrpSpPr>
            <p:cNvPr id="5342" name="Gruppo 124"/>
            <p:cNvGrpSpPr>
              <a:grpSpLocks/>
            </p:cNvGrpSpPr>
            <p:nvPr/>
          </p:nvGrpSpPr>
          <p:grpSpPr bwMode="auto">
            <a:xfrm>
              <a:off x="1409700" y="2147888"/>
              <a:ext cx="1084263" cy="561975"/>
              <a:chOff x="323850" y="2138363"/>
              <a:chExt cx="1084263" cy="561975"/>
            </a:xfrm>
          </p:grpSpPr>
          <p:grpSp>
            <p:nvGrpSpPr>
              <p:cNvPr id="5343" name="Gruppo 122"/>
              <p:cNvGrpSpPr>
                <a:grpSpLocks/>
              </p:cNvGrpSpPr>
              <p:nvPr/>
            </p:nvGrpSpPr>
            <p:grpSpPr bwMode="auto">
              <a:xfrm>
                <a:off x="874713" y="2144713"/>
                <a:ext cx="533400" cy="555625"/>
                <a:chOff x="2589213" y="2144713"/>
                <a:chExt cx="533400" cy="555625"/>
              </a:xfrm>
            </p:grpSpPr>
            <p:sp>
              <p:nvSpPr>
                <p:cNvPr id="5378" name="Oval 51"/>
                <p:cNvSpPr>
                  <a:spLocks noChangeArrowheads="1"/>
                </p:cNvSpPr>
                <p:nvPr/>
              </p:nvSpPr>
              <p:spPr bwMode="auto">
                <a:xfrm>
                  <a:off x="3024188" y="2144713"/>
                  <a:ext cx="90488" cy="76200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379" name="Freeform 52"/>
                <p:cNvSpPr>
                  <a:spLocks/>
                </p:cNvSpPr>
                <p:nvPr/>
              </p:nvSpPr>
              <p:spPr bwMode="auto">
                <a:xfrm>
                  <a:off x="3032125" y="2217738"/>
                  <a:ext cx="17463" cy="260350"/>
                </a:xfrm>
                <a:custGeom>
                  <a:avLst/>
                  <a:gdLst>
                    <a:gd name="T0" fmla="*/ 2147483647 w 13"/>
                    <a:gd name="T1" fmla="*/ 0 h 137"/>
                    <a:gd name="T2" fmla="*/ 0 w 13"/>
                    <a:gd name="T3" fmla="*/ 2147483647 h 137"/>
                    <a:gd name="T4" fmla="*/ 2147483647 w 13"/>
                    <a:gd name="T5" fmla="*/ 2147483647 h 137"/>
                    <a:gd name="T6" fmla="*/ 2147483647 w 13"/>
                    <a:gd name="T7" fmla="*/ 2147483647 h 137"/>
                    <a:gd name="T8" fmla="*/ 2147483647 w 13"/>
                    <a:gd name="T9" fmla="*/ 2147483647 h 137"/>
                    <a:gd name="T10" fmla="*/ 0 w 13"/>
                    <a:gd name="T11" fmla="*/ 2147483647 h 137"/>
                    <a:gd name="T12" fmla="*/ 2147483647 w 13"/>
                    <a:gd name="T13" fmla="*/ 2147483647 h 137"/>
                    <a:gd name="T14" fmla="*/ 2147483647 w 13"/>
                    <a:gd name="T15" fmla="*/ 2147483647 h 137"/>
                    <a:gd name="T16" fmla="*/ 2147483647 w 13"/>
                    <a:gd name="T17" fmla="*/ 2147483647 h 137"/>
                    <a:gd name="T18" fmla="*/ 2147483647 w 13"/>
                    <a:gd name="T19" fmla="*/ 2147483647 h 137"/>
                    <a:gd name="T20" fmla="*/ 2147483647 w 13"/>
                    <a:gd name="T21" fmla="*/ 2147483647 h 137"/>
                    <a:gd name="T22" fmla="*/ 2147483647 w 13"/>
                    <a:gd name="T23" fmla="*/ 2147483647 h 137"/>
                    <a:gd name="T24" fmla="*/ 2147483647 w 13"/>
                    <a:gd name="T25" fmla="*/ 2147483647 h 137"/>
                    <a:gd name="T26" fmla="*/ 2147483647 w 13"/>
                    <a:gd name="T27" fmla="*/ 2147483647 h 137"/>
                    <a:gd name="T28" fmla="*/ 2147483647 w 13"/>
                    <a:gd name="T29" fmla="*/ 2147483647 h 137"/>
                    <a:gd name="T30" fmla="*/ 0 w 13"/>
                    <a:gd name="T31" fmla="*/ 2147483647 h 137"/>
                    <a:gd name="T32" fmla="*/ 2147483647 w 13"/>
                    <a:gd name="T33" fmla="*/ 2147483647 h 13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3"/>
                    <a:gd name="T52" fmla="*/ 0 h 137"/>
                    <a:gd name="T53" fmla="*/ 13 w 13"/>
                    <a:gd name="T54" fmla="*/ 137 h 13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3" h="137">
                      <a:moveTo>
                        <a:pt x="7" y="0"/>
                      </a:moveTo>
                      <a:lnTo>
                        <a:pt x="0" y="12"/>
                      </a:lnTo>
                      <a:lnTo>
                        <a:pt x="7" y="25"/>
                      </a:lnTo>
                      <a:lnTo>
                        <a:pt x="13" y="33"/>
                      </a:lnTo>
                      <a:lnTo>
                        <a:pt x="7" y="41"/>
                      </a:lnTo>
                      <a:lnTo>
                        <a:pt x="0" y="49"/>
                      </a:lnTo>
                      <a:lnTo>
                        <a:pt x="7" y="58"/>
                      </a:lnTo>
                      <a:lnTo>
                        <a:pt x="13" y="66"/>
                      </a:lnTo>
                      <a:lnTo>
                        <a:pt x="13" y="79"/>
                      </a:lnTo>
                      <a:lnTo>
                        <a:pt x="7" y="91"/>
                      </a:lnTo>
                      <a:lnTo>
                        <a:pt x="7" y="99"/>
                      </a:lnTo>
                      <a:lnTo>
                        <a:pt x="13" y="108"/>
                      </a:lnTo>
                      <a:lnTo>
                        <a:pt x="13" y="116"/>
                      </a:lnTo>
                      <a:lnTo>
                        <a:pt x="13" y="124"/>
                      </a:lnTo>
                      <a:lnTo>
                        <a:pt x="13" y="133"/>
                      </a:lnTo>
                      <a:lnTo>
                        <a:pt x="0" y="133"/>
                      </a:lnTo>
                      <a:lnTo>
                        <a:pt x="13" y="137"/>
                      </a:ln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5380" name="Freeform 53"/>
                <p:cNvSpPr>
                  <a:spLocks/>
                </p:cNvSpPr>
                <p:nvPr/>
              </p:nvSpPr>
              <p:spPr bwMode="auto">
                <a:xfrm>
                  <a:off x="3090863" y="2224088"/>
                  <a:ext cx="31750" cy="277813"/>
                </a:xfrm>
                <a:custGeom>
                  <a:avLst/>
                  <a:gdLst>
                    <a:gd name="T0" fmla="*/ 0 w 25"/>
                    <a:gd name="T1" fmla="*/ 0 h 145"/>
                    <a:gd name="T2" fmla="*/ 0 w 25"/>
                    <a:gd name="T3" fmla="*/ 2147483647 h 145"/>
                    <a:gd name="T4" fmla="*/ 0 w 25"/>
                    <a:gd name="T5" fmla="*/ 2147483647 h 145"/>
                    <a:gd name="T6" fmla="*/ 2147483647 w 25"/>
                    <a:gd name="T7" fmla="*/ 2147483647 h 145"/>
                    <a:gd name="T8" fmla="*/ 2147483647 w 25"/>
                    <a:gd name="T9" fmla="*/ 2147483647 h 145"/>
                    <a:gd name="T10" fmla="*/ 2147483647 w 25"/>
                    <a:gd name="T11" fmla="*/ 2147483647 h 145"/>
                    <a:gd name="T12" fmla="*/ 2147483647 w 25"/>
                    <a:gd name="T13" fmla="*/ 2147483647 h 145"/>
                    <a:gd name="T14" fmla="*/ 2147483647 w 25"/>
                    <a:gd name="T15" fmla="*/ 2147483647 h 145"/>
                    <a:gd name="T16" fmla="*/ 2147483647 w 25"/>
                    <a:gd name="T17" fmla="*/ 2147483647 h 145"/>
                    <a:gd name="T18" fmla="*/ 2147483647 w 25"/>
                    <a:gd name="T19" fmla="*/ 2147483647 h 145"/>
                    <a:gd name="T20" fmla="*/ 2147483647 w 25"/>
                    <a:gd name="T21" fmla="*/ 2147483647 h 145"/>
                    <a:gd name="T22" fmla="*/ 2147483647 w 25"/>
                    <a:gd name="T23" fmla="*/ 2147483647 h 145"/>
                    <a:gd name="T24" fmla="*/ 2147483647 w 25"/>
                    <a:gd name="T25" fmla="*/ 2147483647 h 145"/>
                    <a:gd name="T26" fmla="*/ 2147483647 w 25"/>
                    <a:gd name="T27" fmla="*/ 2147483647 h 145"/>
                    <a:gd name="T28" fmla="*/ 2147483647 w 25"/>
                    <a:gd name="T29" fmla="*/ 2147483647 h 145"/>
                    <a:gd name="T30" fmla="*/ 2147483647 w 25"/>
                    <a:gd name="T31" fmla="*/ 2147483647 h 145"/>
                    <a:gd name="T32" fmla="*/ 2147483647 w 25"/>
                    <a:gd name="T33" fmla="*/ 2147483647 h 14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5"/>
                    <a:gd name="T52" fmla="*/ 0 h 145"/>
                    <a:gd name="T53" fmla="*/ 25 w 25"/>
                    <a:gd name="T54" fmla="*/ 145 h 14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5" h="145">
                      <a:moveTo>
                        <a:pt x="0" y="0"/>
                      </a:moveTo>
                      <a:lnTo>
                        <a:pt x="0" y="21"/>
                      </a:lnTo>
                      <a:lnTo>
                        <a:pt x="0" y="29"/>
                      </a:lnTo>
                      <a:lnTo>
                        <a:pt x="13" y="33"/>
                      </a:lnTo>
                      <a:lnTo>
                        <a:pt x="19" y="41"/>
                      </a:lnTo>
                      <a:lnTo>
                        <a:pt x="13" y="54"/>
                      </a:lnTo>
                      <a:lnTo>
                        <a:pt x="13" y="62"/>
                      </a:lnTo>
                      <a:lnTo>
                        <a:pt x="19" y="70"/>
                      </a:lnTo>
                      <a:lnTo>
                        <a:pt x="19" y="79"/>
                      </a:lnTo>
                      <a:lnTo>
                        <a:pt x="19" y="87"/>
                      </a:lnTo>
                      <a:lnTo>
                        <a:pt x="19" y="95"/>
                      </a:lnTo>
                      <a:lnTo>
                        <a:pt x="19" y="108"/>
                      </a:lnTo>
                      <a:lnTo>
                        <a:pt x="25" y="116"/>
                      </a:lnTo>
                      <a:lnTo>
                        <a:pt x="25" y="125"/>
                      </a:lnTo>
                      <a:lnTo>
                        <a:pt x="19" y="133"/>
                      </a:lnTo>
                      <a:lnTo>
                        <a:pt x="19" y="141"/>
                      </a:lnTo>
                      <a:lnTo>
                        <a:pt x="19" y="145"/>
                      </a:ln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5381" name="Oval 54"/>
                <p:cNvSpPr>
                  <a:spLocks noChangeArrowheads="1"/>
                </p:cNvSpPr>
                <p:nvPr/>
              </p:nvSpPr>
              <p:spPr bwMode="auto">
                <a:xfrm>
                  <a:off x="2917825" y="2144713"/>
                  <a:ext cx="88900" cy="76200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382" name="Freeform 55"/>
                <p:cNvSpPr>
                  <a:spLocks/>
                </p:cNvSpPr>
                <p:nvPr/>
              </p:nvSpPr>
              <p:spPr bwMode="auto">
                <a:xfrm>
                  <a:off x="2925763" y="2217738"/>
                  <a:ext cx="15875" cy="260350"/>
                </a:xfrm>
                <a:custGeom>
                  <a:avLst/>
                  <a:gdLst>
                    <a:gd name="T0" fmla="*/ 2147483647 w 13"/>
                    <a:gd name="T1" fmla="*/ 0 h 137"/>
                    <a:gd name="T2" fmla="*/ 0 w 13"/>
                    <a:gd name="T3" fmla="*/ 2147483647 h 137"/>
                    <a:gd name="T4" fmla="*/ 2147483647 w 13"/>
                    <a:gd name="T5" fmla="*/ 2147483647 h 137"/>
                    <a:gd name="T6" fmla="*/ 2147483647 w 13"/>
                    <a:gd name="T7" fmla="*/ 2147483647 h 137"/>
                    <a:gd name="T8" fmla="*/ 2147483647 w 13"/>
                    <a:gd name="T9" fmla="*/ 2147483647 h 137"/>
                    <a:gd name="T10" fmla="*/ 0 w 13"/>
                    <a:gd name="T11" fmla="*/ 2147483647 h 137"/>
                    <a:gd name="T12" fmla="*/ 2147483647 w 13"/>
                    <a:gd name="T13" fmla="*/ 2147483647 h 137"/>
                    <a:gd name="T14" fmla="*/ 2147483647 w 13"/>
                    <a:gd name="T15" fmla="*/ 2147483647 h 137"/>
                    <a:gd name="T16" fmla="*/ 2147483647 w 13"/>
                    <a:gd name="T17" fmla="*/ 2147483647 h 137"/>
                    <a:gd name="T18" fmla="*/ 2147483647 w 13"/>
                    <a:gd name="T19" fmla="*/ 2147483647 h 137"/>
                    <a:gd name="T20" fmla="*/ 2147483647 w 13"/>
                    <a:gd name="T21" fmla="*/ 2147483647 h 137"/>
                    <a:gd name="T22" fmla="*/ 2147483647 w 13"/>
                    <a:gd name="T23" fmla="*/ 2147483647 h 137"/>
                    <a:gd name="T24" fmla="*/ 2147483647 w 13"/>
                    <a:gd name="T25" fmla="*/ 2147483647 h 137"/>
                    <a:gd name="T26" fmla="*/ 2147483647 w 13"/>
                    <a:gd name="T27" fmla="*/ 2147483647 h 137"/>
                    <a:gd name="T28" fmla="*/ 2147483647 w 13"/>
                    <a:gd name="T29" fmla="*/ 2147483647 h 137"/>
                    <a:gd name="T30" fmla="*/ 0 w 13"/>
                    <a:gd name="T31" fmla="*/ 2147483647 h 137"/>
                    <a:gd name="T32" fmla="*/ 2147483647 w 13"/>
                    <a:gd name="T33" fmla="*/ 2147483647 h 13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3"/>
                    <a:gd name="T52" fmla="*/ 0 h 137"/>
                    <a:gd name="T53" fmla="*/ 13 w 13"/>
                    <a:gd name="T54" fmla="*/ 137 h 13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3" h="137">
                      <a:moveTo>
                        <a:pt x="7" y="0"/>
                      </a:moveTo>
                      <a:lnTo>
                        <a:pt x="0" y="12"/>
                      </a:lnTo>
                      <a:lnTo>
                        <a:pt x="7" y="25"/>
                      </a:lnTo>
                      <a:lnTo>
                        <a:pt x="13" y="33"/>
                      </a:lnTo>
                      <a:lnTo>
                        <a:pt x="7" y="41"/>
                      </a:lnTo>
                      <a:lnTo>
                        <a:pt x="0" y="49"/>
                      </a:lnTo>
                      <a:lnTo>
                        <a:pt x="7" y="58"/>
                      </a:lnTo>
                      <a:lnTo>
                        <a:pt x="13" y="66"/>
                      </a:lnTo>
                      <a:lnTo>
                        <a:pt x="13" y="79"/>
                      </a:lnTo>
                      <a:lnTo>
                        <a:pt x="7" y="91"/>
                      </a:lnTo>
                      <a:lnTo>
                        <a:pt x="7" y="99"/>
                      </a:lnTo>
                      <a:lnTo>
                        <a:pt x="13" y="108"/>
                      </a:lnTo>
                      <a:lnTo>
                        <a:pt x="13" y="116"/>
                      </a:lnTo>
                      <a:lnTo>
                        <a:pt x="13" y="124"/>
                      </a:lnTo>
                      <a:lnTo>
                        <a:pt x="13" y="133"/>
                      </a:lnTo>
                      <a:lnTo>
                        <a:pt x="0" y="133"/>
                      </a:lnTo>
                      <a:lnTo>
                        <a:pt x="13" y="137"/>
                      </a:ln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5383" name="Freeform 56"/>
                <p:cNvSpPr>
                  <a:spLocks/>
                </p:cNvSpPr>
                <p:nvPr/>
              </p:nvSpPr>
              <p:spPr bwMode="auto">
                <a:xfrm>
                  <a:off x="2982913" y="2224088"/>
                  <a:ext cx="33338" cy="277813"/>
                </a:xfrm>
                <a:custGeom>
                  <a:avLst/>
                  <a:gdLst>
                    <a:gd name="T0" fmla="*/ 0 w 25"/>
                    <a:gd name="T1" fmla="*/ 0 h 145"/>
                    <a:gd name="T2" fmla="*/ 0 w 25"/>
                    <a:gd name="T3" fmla="*/ 2147483647 h 145"/>
                    <a:gd name="T4" fmla="*/ 0 w 25"/>
                    <a:gd name="T5" fmla="*/ 2147483647 h 145"/>
                    <a:gd name="T6" fmla="*/ 2147483647 w 25"/>
                    <a:gd name="T7" fmla="*/ 2147483647 h 145"/>
                    <a:gd name="T8" fmla="*/ 2147483647 w 25"/>
                    <a:gd name="T9" fmla="*/ 2147483647 h 145"/>
                    <a:gd name="T10" fmla="*/ 2147483647 w 25"/>
                    <a:gd name="T11" fmla="*/ 2147483647 h 145"/>
                    <a:gd name="T12" fmla="*/ 2147483647 w 25"/>
                    <a:gd name="T13" fmla="*/ 2147483647 h 145"/>
                    <a:gd name="T14" fmla="*/ 2147483647 w 25"/>
                    <a:gd name="T15" fmla="*/ 2147483647 h 145"/>
                    <a:gd name="T16" fmla="*/ 2147483647 w 25"/>
                    <a:gd name="T17" fmla="*/ 2147483647 h 145"/>
                    <a:gd name="T18" fmla="*/ 2147483647 w 25"/>
                    <a:gd name="T19" fmla="*/ 2147483647 h 145"/>
                    <a:gd name="T20" fmla="*/ 2147483647 w 25"/>
                    <a:gd name="T21" fmla="*/ 2147483647 h 145"/>
                    <a:gd name="T22" fmla="*/ 2147483647 w 25"/>
                    <a:gd name="T23" fmla="*/ 2147483647 h 145"/>
                    <a:gd name="T24" fmla="*/ 2147483647 w 25"/>
                    <a:gd name="T25" fmla="*/ 2147483647 h 145"/>
                    <a:gd name="T26" fmla="*/ 2147483647 w 25"/>
                    <a:gd name="T27" fmla="*/ 2147483647 h 145"/>
                    <a:gd name="T28" fmla="*/ 2147483647 w 25"/>
                    <a:gd name="T29" fmla="*/ 2147483647 h 145"/>
                    <a:gd name="T30" fmla="*/ 2147483647 w 25"/>
                    <a:gd name="T31" fmla="*/ 2147483647 h 145"/>
                    <a:gd name="T32" fmla="*/ 2147483647 w 25"/>
                    <a:gd name="T33" fmla="*/ 2147483647 h 14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5"/>
                    <a:gd name="T52" fmla="*/ 0 h 145"/>
                    <a:gd name="T53" fmla="*/ 25 w 25"/>
                    <a:gd name="T54" fmla="*/ 145 h 14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5" h="145">
                      <a:moveTo>
                        <a:pt x="0" y="0"/>
                      </a:moveTo>
                      <a:lnTo>
                        <a:pt x="0" y="21"/>
                      </a:lnTo>
                      <a:lnTo>
                        <a:pt x="0" y="29"/>
                      </a:lnTo>
                      <a:lnTo>
                        <a:pt x="13" y="33"/>
                      </a:lnTo>
                      <a:lnTo>
                        <a:pt x="19" y="41"/>
                      </a:lnTo>
                      <a:lnTo>
                        <a:pt x="13" y="54"/>
                      </a:lnTo>
                      <a:lnTo>
                        <a:pt x="13" y="62"/>
                      </a:lnTo>
                      <a:lnTo>
                        <a:pt x="19" y="70"/>
                      </a:lnTo>
                      <a:lnTo>
                        <a:pt x="19" y="79"/>
                      </a:lnTo>
                      <a:lnTo>
                        <a:pt x="19" y="87"/>
                      </a:lnTo>
                      <a:lnTo>
                        <a:pt x="19" y="95"/>
                      </a:lnTo>
                      <a:lnTo>
                        <a:pt x="19" y="108"/>
                      </a:lnTo>
                      <a:lnTo>
                        <a:pt x="25" y="116"/>
                      </a:lnTo>
                      <a:lnTo>
                        <a:pt x="25" y="125"/>
                      </a:lnTo>
                      <a:lnTo>
                        <a:pt x="19" y="133"/>
                      </a:lnTo>
                      <a:lnTo>
                        <a:pt x="19" y="141"/>
                      </a:lnTo>
                      <a:lnTo>
                        <a:pt x="19" y="145"/>
                      </a:ln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5384" name="Oval 57"/>
                <p:cNvSpPr>
                  <a:spLocks noChangeArrowheads="1"/>
                </p:cNvSpPr>
                <p:nvPr/>
              </p:nvSpPr>
              <p:spPr bwMode="auto">
                <a:xfrm>
                  <a:off x="2803525" y="2152650"/>
                  <a:ext cx="88900" cy="76200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385" name="Freeform 58"/>
                <p:cNvSpPr>
                  <a:spLocks/>
                </p:cNvSpPr>
                <p:nvPr/>
              </p:nvSpPr>
              <p:spPr bwMode="auto">
                <a:xfrm>
                  <a:off x="2811463" y="2224088"/>
                  <a:ext cx="15875" cy="263525"/>
                </a:xfrm>
                <a:custGeom>
                  <a:avLst/>
                  <a:gdLst>
                    <a:gd name="T0" fmla="*/ 2147483647 w 12"/>
                    <a:gd name="T1" fmla="*/ 0 h 137"/>
                    <a:gd name="T2" fmla="*/ 0 w 12"/>
                    <a:gd name="T3" fmla="*/ 2147483647 h 137"/>
                    <a:gd name="T4" fmla="*/ 2147483647 w 12"/>
                    <a:gd name="T5" fmla="*/ 2147483647 h 137"/>
                    <a:gd name="T6" fmla="*/ 2147483647 w 12"/>
                    <a:gd name="T7" fmla="*/ 2147483647 h 137"/>
                    <a:gd name="T8" fmla="*/ 2147483647 w 12"/>
                    <a:gd name="T9" fmla="*/ 2147483647 h 137"/>
                    <a:gd name="T10" fmla="*/ 0 w 12"/>
                    <a:gd name="T11" fmla="*/ 2147483647 h 137"/>
                    <a:gd name="T12" fmla="*/ 2147483647 w 12"/>
                    <a:gd name="T13" fmla="*/ 2147483647 h 137"/>
                    <a:gd name="T14" fmla="*/ 2147483647 w 12"/>
                    <a:gd name="T15" fmla="*/ 2147483647 h 137"/>
                    <a:gd name="T16" fmla="*/ 2147483647 w 12"/>
                    <a:gd name="T17" fmla="*/ 2147483647 h 137"/>
                    <a:gd name="T18" fmla="*/ 2147483647 w 12"/>
                    <a:gd name="T19" fmla="*/ 2147483647 h 137"/>
                    <a:gd name="T20" fmla="*/ 2147483647 w 12"/>
                    <a:gd name="T21" fmla="*/ 2147483647 h 137"/>
                    <a:gd name="T22" fmla="*/ 2147483647 w 12"/>
                    <a:gd name="T23" fmla="*/ 2147483647 h 137"/>
                    <a:gd name="T24" fmla="*/ 2147483647 w 12"/>
                    <a:gd name="T25" fmla="*/ 2147483647 h 137"/>
                    <a:gd name="T26" fmla="*/ 2147483647 w 12"/>
                    <a:gd name="T27" fmla="*/ 2147483647 h 137"/>
                    <a:gd name="T28" fmla="*/ 2147483647 w 12"/>
                    <a:gd name="T29" fmla="*/ 2147483647 h 137"/>
                    <a:gd name="T30" fmla="*/ 0 w 12"/>
                    <a:gd name="T31" fmla="*/ 2147483647 h 137"/>
                    <a:gd name="T32" fmla="*/ 2147483647 w 12"/>
                    <a:gd name="T33" fmla="*/ 2147483647 h 13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2"/>
                    <a:gd name="T52" fmla="*/ 0 h 137"/>
                    <a:gd name="T53" fmla="*/ 12 w 12"/>
                    <a:gd name="T54" fmla="*/ 137 h 13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2" h="137">
                      <a:moveTo>
                        <a:pt x="6" y="0"/>
                      </a:moveTo>
                      <a:lnTo>
                        <a:pt x="0" y="12"/>
                      </a:lnTo>
                      <a:lnTo>
                        <a:pt x="6" y="25"/>
                      </a:lnTo>
                      <a:lnTo>
                        <a:pt x="12" y="33"/>
                      </a:lnTo>
                      <a:lnTo>
                        <a:pt x="6" y="41"/>
                      </a:lnTo>
                      <a:lnTo>
                        <a:pt x="0" y="50"/>
                      </a:lnTo>
                      <a:lnTo>
                        <a:pt x="6" y="58"/>
                      </a:lnTo>
                      <a:lnTo>
                        <a:pt x="12" y="66"/>
                      </a:lnTo>
                      <a:lnTo>
                        <a:pt x="12" y="79"/>
                      </a:lnTo>
                      <a:lnTo>
                        <a:pt x="6" y="91"/>
                      </a:lnTo>
                      <a:lnTo>
                        <a:pt x="6" y="100"/>
                      </a:lnTo>
                      <a:lnTo>
                        <a:pt x="12" y="108"/>
                      </a:lnTo>
                      <a:lnTo>
                        <a:pt x="12" y="116"/>
                      </a:lnTo>
                      <a:lnTo>
                        <a:pt x="12" y="125"/>
                      </a:lnTo>
                      <a:lnTo>
                        <a:pt x="12" y="133"/>
                      </a:lnTo>
                      <a:lnTo>
                        <a:pt x="0" y="133"/>
                      </a:lnTo>
                      <a:lnTo>
                        <a:pt x="12" y="137"/>
                      </a:ln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5386" name="Freeform 59"/>
                <p:cNvSpPr>
                  <a:spLocks/>
                </p:cNvSpPr>
                <p:nvPr/>
              </p:nvSpPr>
              <p:spPr bwMode="auto">
                <a:xfrm>
                  <a:off x="2868613" y="2232025"/>
                  <a:ext cx="33338" cy="280988"/>
                </a:xfrm>
                <a:custGeom>
                  <a:avLst/>
                  <a:gdLst>
                    <a:gd name="T0" fmla="*/ 0 w 25"/>
                    <a:gd name="T1" fmla="*/ 0 h 146"/>
                    <a:gd name="T2" fmla="*/ 0 w 25"/>
                    <a:gd name="T3" fmla="*/ 2147483647 h 146"/>
                    <a:gd name="T4" fmla="*/ 0 w 25"/>
                    <a:gd name="T5" fmla="*/ 2147483647 h 146"/>
                    <a:gd name="T6" fmla="*/ 2147483647 w 25"/>
                    <a:gd name="T7" fmla="*/ 2147483647 h 146"/>
                    <a:gd name="T8" fmla="*/ 2147483647 w 25"/>
                    <a:gd name="T9" fmla="*/ 2147483647 h 146"/>
                    <a:gd name="T10" fmla="*/ 2147483647 w 25"/>
                    <a:gd name="T11" fmla="*/ 2147483647 h 146"/>
                    <a:gd name="T12" fmla="*/ 2147483647 w 25"/>
                    <a:gd name="T13" fmla="*/ 2147483647 h 146"/>
                    <a:gd name="T14" fmla="*/ 2147483647 w 25"/>
                    <a:gd name="T15" fmla="*/ 2147483647 h 146"/>
                    <a:gd name="T16" fmla="*/ 2147483647 w 25"/>
                    <a:gd name="T17" fmla="*/ 2147483647 h 146"/>
                    <a:gd name="T18" fmla="*/ 2147483647 w 25"/>
                    <a:gd name="T19" fmla="*/ 2147483647 h 146"/>
                    <a:gd name="T20" fmla="*/ 2147483647 w 25"/>
                    <a:gd name="T21" fmla="*/ 2147483647 h 146"/>
                    <a:gd name="T22" fmla="*/ 2147483647 w 25"/>
                    <a:gd name="T23" fmla="*/ 2147483647 h 146"/>
                    <a:gd name="T24" fmla="*/ 2147483647 w 25"/>
                    <a:gd name="T25" fmla="*/ 2147483647 h 146"/>
                    <a:gd name="T26" fmla="*/ 2147483647 w 25"/>
                    <a:gd name="T27" fmla="*/ 2147483647 h 146"/>
                    <a:gd name="T28" fmla="*/ 2147483647 w 25"/>
                    <a:gd name="T29" fmla="*/ 2147483647 h 146"/>
                    <a:gd name="T30" fmla="*/ 2147483647 w 25"/>
                    <a:gd name="T31" fmla="*/ 2147483647 h 146"/>
                    <a:gd name="T32" fmla="*/ 2147483647 w 25"/>
                    <a:gd name="T33" fmla="*/ 2147483647 h 14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5"/>
                    <a:gd name="T52" fmla="*/ 0 h 146"/>
                    <a:gd name="T53" fmla="*/ 25 w 25"/>
                    <a:gd name="T54" fmla="*/ 146 h 14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5" h="146">
                      <a:moveTo>
                        <a:pt x="0" y="0"/>
                      </a:moveTo>
                      <a:lnTo>
                        <a:pt x="0" y="21"/>
                      </a:lnTo>
                      <a:lnTo>
                        <a:pt x="0" y="29"/>
                      </a:lnTo>
                      <a:lnTo>
                        <a:pt x="12" y="33"/>
                      </a:lnTo>
                      <a:lnTo>
                        <a:pt x="18" y="41"/>
                      </a:lnTo>
                      <a:lnTo>
                        <a:pt x="12" y="54"/>
                      </a:lnTo>
                      <a:lnTo>
                        <a:pt x="12" y="62"/>
                      </a:lnTo>
                      <a:lnTo>
                        <a:pt x="18" y="71"/>
                      </a:lnTo>
                      <a:lnTo>
                        <a:pt x="18" y="79"/>
                      </a:lnTo>
                      <a:lnTo>
                        <a:pt x="18" y="87"/>
                      </a:lnTo>
                      <a:lnTo>
                        <a:pt x="18" y="96"/>
                      </a:lnTo>
                      <a:lnTo>
                        <a:pt x="18" y="108"/>
                      </a:lnTo>
                      <a:lnTo>
                        <a:pt x="25" y="116"/>
                      </a:lnTo>
                      <a:lnTo>
                        <a:pt x="25" y="125"/>
                      </a:lnTo>
                      <a:lnTo>
                        <a:pt x="18" y="133"/>
                      </a:lnTo>
                      <a:lnTo>
                        <a:pt x="18" y="141"/>
                      </a:lnTo>
                      <a:lnTo>
                        <a:pt x="18" y="146"/>
                      </a:ln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5387" name="Oval 60"/>
                <p:cNvSpPr>
                  <a:spLocks noChangeArrowheads="1"/>
                </p:cNvSpPr>
                <p:nvPr/>
              </p:nvSpPr>
              <p:spPr bwMode="auto">
                <a:xfrm>
                  <a:off x="2695575" y="2152650"/>
                  <a:ext cx="88900" cy="76200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388" name="Freeform 61"/>
                <p:cNvSpPr>
                  <a:spLocks/>
                </p:cNvSpPr>
                <p:nvPr/>
              </p:nvSpPr>
              <p:spPr bwMode="auto">
                <a:xfrm>
                  <a:off x="2705100" y="2224088"/>
                  <a:ext cx="15875" cy="263525"/>
                </a:xfrm>
                <a:custGeom>
                  <a:avLst/>
                  <a:gdLst>
                    <a:gd name="T0" fmla="*/ 2147483647 w 12"/>
                    <a:gd name="T1" fmla="*/ 0 h 137"/>
                    <a:gd name="T2" fmla="*/ 0 w 12"/>
                    <a:gd name="T3" fmla="*/ 2147483647 h 137"/>
                    <a:gd name="T4" fmla="*/ 2147483647 w 12"/>
                    <a:gd name="T5" fmla="*/ 2147483647 h 137"/>
                    <a:gd name="T6" fmla="*/ 2147483647 w 12"/>
                    <a:gd name="T7" fmla="*/ 2147483647 h 137"/>
                    <a:gd name="T8" fmla="*/ 2147483647 w 12"/>
                    <a:gd name="T9" fmla="*/ 2147483647 h 137"/>
                    <a:gd name="T10" fmla="*/ 0 w 12"/>
                    <a:gd name="T11" fmla="*/ 2147483647 h 137"/>
                    <a:gd name="T12" fmla="*/ 2147483647 w 12"/>
                    <a:gd name="T13" fmla="*/ 2147483647 h 137"/>
                    <a:gd name="T14" fmla="*/ 2147483647 w 12"/>
                    <a:gd name="T15" fmla="*/ 2147483647 h 137"/>
                    <a:gd name="T16" fmla="*/ 2147483647 w 12"/>
                    <a:gd name="T17" fmla="*/ 2147483647 h 137"/>
                    <a:gd name="T18" fmla="*/ 2147483647 w 12"/>
                    <a:gd name="T19" fmla="*/ 2147483647 h 137"/>
                    <a:gd name="T20" fmla="*/ 2147483647 w 12"/>
                    <a:gd name="T21" fmla="*/ 2147483647 h 137"/>
                    <a:gd name="T22" fmla="*/ 2147483647 w 12"/>
                    <a:gd name="T23" fmla="*/ 2147483647 h 137"/>
                    <a:gd name="T24" fmla="*/ 2147483647 w 12"/>
                    <a:gd name="T25" fmla="*/ 2147483647 h 137"/>
                    <a:gd name="T26" fmla="*/ 2147483647 w 12"/>
                    <a:gd name="T27" fmla="*/ 2147483647 h 137"/>
                    <a:gd name="T28" fmla="*/ 2147483647 w 12"/>
                    <a:gd name="T29" fmla="*/ 2147483647 h 137"/>
                    <a:gd name="T30" fmla="*/ 0 w 12"/>
                    <a:gd name="T31" fmla="*/ 2147483647 h 137"/>
                    <a:gd name="T32" fmla="*/ 2147483647 w 12"/>
                    <a:gd name="T33" fmla="*/ 2147483647 h 13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2"/>
                    <a:gd name="T52" fmla="*/ 0 h 137"/>
                    <a:gd name="T53" fmla="*/ 12 w 12"/>
                    <a:gd name="T54" fmla="*/ 137 h 13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2" h="137">
                      <a:moveTo>
                        <a:pt x="6" y="0"/>
                      </a:moveTo>
                      <a:lnTo>
                        <a:pt x="0" y="12"/>
                      </a:lnTo>
                      <a:lnTo>
                        <a:pt x="6" y="25"/>
                      </a:lnTo>
                      <a:lnTo>
                        <a:pt x="12" y="33"/>
                      </a:lnTo>
                      <a:lnTo>
                        <a:pt x="6" y="41"/>
                      </a:lnTo>
                      <a:lnTo>
                        <a:pt x="0" y="50"/>
                      </a:lnTo>
                      <a:lnTo>
                        <a:pt x="6" y="58"/>
                      </a:lnTo>
                      <a:lnTo>
                        <a:pt x="12" y="66"/>
                      </a:lnTo>
                      <a:lnTo>
                        <a:pt x="12" y="79"/>
                      </a:lnTo>
                      <a:lnTo>
                        <a:pt x="6" y="91"/>
                      </a:lnTo>
                      <a:lnTo>
                        <a:pt x="6" y="100"/>
                      </a:lnTo>
                      <a:lnTo>
                        <a:pt x="12" y="108"/>
                      </a:lnTo>
                      <a:lnTo>
                        <a:pt x="12" y="116"/>
                      </a:lnTo>
                      <a:lnTo>
                        <a:pt x="12" y="125"/>
                      </a:lnTo>
                      <a:lnTo>
                        <a:pt x="12" y="133"/>
                      </a:lnTo>
                      <a:lnTo>
                        <a:pt x="0" y="133"/>
                      </a:lnTo>
                      <a:lnTo>
                        <a:pt x="12" y="137"/>
                      </a:ln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5389" name="Freeform 62"/>
                <p:cNvSpPr>
                  <a:spLocks/>
                </p:cNvSpPr>
                <p:nvPr/>
              </p:nvSpPr>
              <p:spPr bwMode="auto">
                <a:xfrm>
                  <a:off x="2762250" y="2232025"/>
                  <a:ext cx="33338" cy="280988"/>
                </a:xfrm>
                <a:custGeom>
                  <a:avLst/>
                  <a:gdLst>
                    <a:gd name="T0" fmla="*/ 0 w 25"/>
                    <a:gd name="T1" fmla="*/ 0 h 146"/>
                    <a:gd name="T2" fmla="*/ 0 w 25"/>
                    <a:gd name="T3" fmla="*/ 2147483647 h 146"/>
                    <a:gd name="T4" fmla="*/ 0 w 25"/>
                    <a:gd name="T5" fmla="*/ 2147483647 h 146"/>
                    <a:gd name="T6" fmla="*/ 2147483647 w 25"/>
                    <a:gd name="T7" fmla="*/ 2147483647 h 146"/>
                    <a:gd name="T8" fmla="*/ 2147483647 w 25"/>
                    <a:gd name="T9" fmla="*/ 2147483647 h 146"/>
                    <a:gd name="T10" fmla="*/ 2147483647 w 25"/>
                    <a:gd name="T11" fmla="*/ 2147483647 h 146"/>
                    <a:gd name="T12" fmla="*/ 2147483647 w 25"/>
                    <a:gd name="T13" fmla="*/ 2147483647 h 146"/>
                    <a:gd name="T14" fmla="*/ 2147483647 w 25"/>
                    <a:gd name="T15" fmla="*/ 2147483647 h 146"/>
                    <a:gd name="T16" fmla="*/ 2147483647 w 25"/>
                    <a:gd name="T17" fmla="*/ 2147483647 h 146"/>
                    <a:gd name="T18" fmla="*/ 2147483647 w 25"/>
                    <a:gd name="T19" fmla="*/ 2147483647 h 146"/>
                    <a:gd name="T20" fmla="*/ 2147483647 w 25"/>
                    <a:gd name="T21" fmla="*/ 2147483647 h 146"/>
                    <a:gd name="T22" fmla="*/ 2147483647 w 25"/>
                    <a:gd name="T23" fmla="*/ 2147483647 h 146"/>
                    <a:gd name="T24" fmla="*/ 2147483647 w 25"/>
                    <a:gd name="T25" fmla="*/ 2147483647 h 146"/>
                    <a:gd name="T26" fmla="*/ 2147483647 w 25"/>
                    <a:gd name="T27" fmla="*/ 2147483647 h 146"/>
                    <a:gd name="T28" fmla="*/ 2147483647 w 25"/>
                    <a:gd name="T29" fmla="*/ 2147483647 h 146"/>
                    <a:gd name="T30" fmla="*/ 2147483647 w 25"/>
                    <a:gd name="T31" fmla="*/ 2147483647 h 146"/>
                    <a:gd name="T32" fmla="*/ 2147483647 w 25"/>
                    <a:gd name="T33" fmla="*/ 2147483647 h 14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5"/>
                    <a:gd name="T52" fmla="*/ 0 h 146"/>
                    <a:gd name="T53" fmla="*/ 25 w 25"/>
                    <a:gd name="T54" fmla="*/ 146 h 14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5" h="146">
                      <a:moveTo>
                        <a:pt x="0" y="0"/>
                      </a:moveTo>
                      <a:lnTo>
                        <a:pt x="0" y="21"/>
                      </a:lnTo>
                      <a:lnTo>
                        <a:pt x="0" y="29"/>
                      </a:lnTo>
                      <a:lnTo>
                        <a:pt x="12" y="33"/>
                      </a:lnTo>
                      <a:lnTo>
                        <a:pt x="18" y="41"/>
                      </a:lnTo>
                      <a:lnTo>
                        <a:pt x="12" y="54"/>
                      </a:lnTo>
                      <a:lnTo>
                        <a:pt x="12" y="62"/>
                      </a:lnTo>
                      <a:lnTo>
                        <a:pt x="18" y="71"/>
                      </a:lnTo>
                      <a:lnTo>
                        <a:pt x="18" y="79"/>
                      </a:lnTo>
                      <a:lnTo>
                        <a:pt x="18" y="87"/>
                      </a:lnTo>
                      <a:lnTo>
                        <a:pt x="18" y="96"/>
                      </a:lnTo>
                      <a:lnTo>
                        <a:pt x="18" y="108"/>
                      </a:lnTo>
                      <a:lnTo>
                        <a:pt x="25" y="116"/>
                      </a:lnTo>
                      <a:lnTo>
                        <a:pt x="25" y="125"/>
                      </a:lnTo>
                      <a:lnTo>
                        <a:pt x="18" y="133"/>
                      </a:lnTo>
                      <a:lnTo>
                        <a:pt x="18" y="141"/>
                      </a:lnTo>
                      <a:lnTo>
                        <a:pt x="18" y="146"/>
                      </a:ln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5390" name="Oval 63"/>
                <p:cNvSpPr>
                  <a:spLocks noChangeArrowheads="1"/>
                </p:cNvSpPr>
                <p:nvPr/>
              </p:nvSpPr>
              <p:spPr bwMode="auto">
                <a:xfrm>
                  <a:off x="2589213" y="2152650"/>
                  <a:ext cx="88900" cy="76200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391" name="Freeform 65"/>
                <p:cNvSpPr>
                  <a:spLocks/>
                </p:cNvSpPr>
                <p:nvPr/>
              </p:nvSpPr>
              <p:spPr bwMode="auto">
                <a:xfrm>
                  <a:off x="2654300" y="2232025"/>
                  <a:ext cx="33338" cy="280988"/>
                </a:xfrm>
                <a:custGeom>
                  <a:avLst/>
                  <a:gdLst>
                    <a:gd name="T0" fmla="*/ 0 w 25"/>
                    <a:gd name="T1" fmla="*/ 0 h 146"/>
                    <a:gd name="T2" fmla="*/ 0 w 25"/>
                    <a:gd name="T3" fmla="*/ 2147483647 h 146"/>
                    <a:gd name="T4" fmla="*/ 0 w 25"/>
                    <a:gd name="T5" fmla="*/ 2147483647 h 146"/>
                    <a:gd name="T6" fmla="*/ 2147483647 w 25"/>
                    <a:gd name="T7" fmla="*/ 2147483647 h 146"/>
                    <a:gd name="T8" fmla="*/ 2147483647 w 25"/>
                    <a:gd name="T9" fmla="*/ 2147483647 h 146"/>
                    <a:gd name="T10" fmla="*/ 2147483647 w 25"/>
                    <a:gd name="T11" fmla="*/ 2147483647 h 146"/>
                    <a:gd name="T12" fmla="*/ 2147483647 w 25"/>
                    <a:gd name="T13" fmla="*/ 2147483647 h 146"/>
                    <a:gd name="T14" fmla="*/ 2147483647 w 25"/>
                    <a:gd name="T15" fmla="*/ 2147483647 h 146"/>
                    <a:gd name="T16" fmla="*/ 2147483647 w 25"/>
                    <a:gd name="T17" fmla="*/ 2147483647 h 146"/>
                    <a:gd name="T18" fmla="*/ 2147483647 w 25"/>
                    <a:gd name="T19" fmla="*/ 2147483647 h 146"/>
                    <a:gd name="T20" fmla="*/ 2147483647 w 25"/>
                    <a:gd name="T21" fmla="*/ 2147483647 h 146"/>
                    <a:gd name="T22" fmla="*/ 2147483647 w 25"/>
                    <a:gd name="T23" fmla="*/ 2147483647 h 146"/>
                    <a:gd name="T24" fmla="*/ 2147483647 w 25"/>
                    <a:gd name="T25" fmla="*/ 2147483647 h 146"/>
                    <a:gd name="T26" fmla="*/ 2147483647 w 25"/>
                    <a:gd name="T27" fmla="*/ 2147483647 h 146"/>
                    <a:gd name="T28" fmla="*/ 2147483647 w 25"/>
                    <a:gd name="T29" fmla="*/ 2147483647 h 146"/>
                    <a:gd name="T30" fmla="*/ 2147483647 w 25"/>
                    <a:gd name="T31" fmla="*/ 2147483647 h 146"/>
                    <a:gd name="T32" fmla="*/ 2147483647 w 25"/>
                    <a:gd name="T33" fmla="*/ 2147483647 h 14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5"/>
                    <a:gd name="T52" fmla="*/ 0 h 146"/>
                    <a:gd name="T53" fmla="*/ 25 w 25"/>
                    <a:gd name="T54" fmla="*/ 146 h 14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5" h="146">
                      <a:moveTo>
                        <a:pt x="0" y="0"/>
                      </a:moveTo>
                      <a:lnTo>
                        <a:pt x="0" y="21"/>
                      </a:lnTo>
                      <a:lnTo>
                        <a:pt x="0" y="29"/>
                      </a:lnTo>
                      <a:lnTo>
                        <a:pt x="13" y="33"/>
                      </a:lnTo>
                      <a:lnTo>
                        <a:pt x="19" y="41"/>
                      </a:lnTo>
                      <a:lnTo>
                        <a:pt x="13" y="54"/>
                      </a:lnTo>
                      <a:lnTo>
                        <a:pt x="13" y="62"/>
                      </a:lnTo>
                      <a:lnTo>
                        <a:pt x="19" y="71"/>
                      </a:lnTo>
                      <a:lnTo>
                        <a:pt x="19" y="79"/>
                      </a:lnTo>
                      <a:lnTo>
                        <a:pt x="19" y="87"/>
                      </a:lnTo>
                      <a:lnTo>
                        <a:pt x="19" y="96"/>
                      </a:lnTo>
                      <a:lnTo>
                        <a:pt x="19" y="108"/>
                      </a:lnTo>
                      <a:lnTo>
                        <a:pt x="25" y="116"/>
                      </a:lnTo>
                      <a:lnTo>
                        <a:pt x="25" y="125"/>
                      </a:lnTo>
                      <a:lnTo>
                        <a:pt x="19" y="133"/>
                      </a:lnTo>
                      <a:lnTo>
                        <a:pt x="19" y="141"/>
                      </a:lnTo>
                      <a:lnTo>
                        <a:pt x="19" y="146"/>
                      </a:ln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5392" name="Oval 69"/>
                <p:cNvSpPr>
                  <a:spLocks noChangeArrowheads="1"/>
                </p:cNvSpPr>
                <p:nvPr/>
              </p:nvSpPr>
              <p:spPr bwMode="auto">
                <a:xfrm>
                  <a:off x="3024188" y="2625725"/>
                  <a:ext cx="90488" cy="74613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393" name="Freeform 70"/>
                <p:cNvSpPr>
                  <a:spLocks/>
                </p:cNvSpPr>
                <p:nvPr/>
              </p:nvSpPr>
              <p:spPr bwMode="auto">
                <a:xfrm>
                  <a:off x="3032125" y="2368550"/>
                  <a:ext cx="17463" cy="261938"/>
                </a:xfrm>
                <a:custGeom>
                  <a:avLst/>
                  <a:gdLst>
                    <a:gd name="T0" fmla="*/ 2147483647 w 13"/>
                    <a:gd name="T1" fmla="*/ 2147483647 h 137"/>
                    <a:gd name="T2" fmla="*/ 0 w 13"/>
                    <a:gd name="T3" fmla="*/ 2147483647 h 137"/>
                    <a:gd name="T4" fmla="*/ 2147483647 w 13"/>
                    <a:gd name="T5" fmla="*/ 2147483647 h 137"/>
                    <a:gd name="T6" fmla="*/ 2147483647 w 13"/>
                    <a:gd name="T7" fmla="*/ 2147483647 h 137"/>
                    <a:gd name="T8" fmla="*/ 2147483647 w 13"/>
                    <a:gd name="T9" fmla="*/ 2147483647 h 137"/>
                    <a:gd name="T10" fmla="*/ 0 w 13"/>
                    <a:gd name="T11" fmla="*/ 2147483647 h 137"/>
                    <a:gd name="T12" fmla="*/ 2147483647 w 13"/>
                    <a:gd name="T13" fmla="*/ 2147483647 h 137"/>
                    <a:gd name="T14" fmla="*/ 2147483647 w 13"/>
                    <a:gd name="T15" fmla="*/ 2147483647 h 137"/>
                    <a:gd name="T16" fmla="*/ 2147483647 w 13"/>
                    <a:gd name="T17" fmla="*/ 2147483647 h 137"/>
                    <a:gd name="T18" fmla="*/ 2147483647 w 13"/>
                    <a:gd name="T19" fmla="*/ 2147483647 h 137"/>
                    <a:gd name="T20" fmla="*/ 2147483647 w 13"/>
                    <a:gd name="T21" fmla="*/ 2147483647 h 137"/>
                    <a:gd name="T22" fmla="*/ 2147483647 w 13"/>
                    <a:gd name="T23" fmla="*/ 2147483647 h 137"/>
                    <a:gd name="T24" fmla="*/ 2147483647 w 13"/>
                    <a:gd name="T25" fmla="*/ 2147483647 h 137"/>
                    <a:gd name="T26" fmla="*/ 2147483647 w 13"/>
                    <a:gd name="T27" fmla="*/ 2147483647 h 137"/>
                    <a:gd name="T28" fmla="*/ 2147483647 w 13"/>
                    <a:gd name="T29" fmla="*/ 2147483647 h 137"/>
                    <a:gd name="T30" fmla="*/ 0 w 13"/>
                    <a:gd name="T31" fmla="*/ 2147483647 h 137"/>
                    <a:gd name="T32" fmla="*/ 2147483647 w 13"/>
                    <a:gd name="T33" fmla="*/ 0 h 13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3"/>
                    <a:gd name="T52" fmla="*/ 0 h 137"/>
                    <a:gd name="T53" fmla="*/ 13 w 13"/>
                    <a:gd name="T54" fmla="*/ 137 h 13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3" h="137">
                      <a:moveTo>
                        <a:pt x="7" y="137"/>
                      </a:moveTo>
                      <a:lnTo>
                        <a:pt x="0" y="125"/>
                      </a:lnTo>
                      <a:lnTo>
                        <a:pt x="7" y="112"/>
                      </a:lnTo>
                      <a:lnTo>
                        <a:pt x="13" y="104"/>
                      </a:lnTo>
                      <a:lnTo>
                        <a:pt x="7" y="95"/>
                      </a:lnTo>
                      <a:lnTo>
                        <a:pt x="0" y="87"/>
                      </a:lnTo>
                      <a:lnTo>
                        <a:pt x="7" y="79"/>
                      </a:lnTo>
                      <a:lnTo>
                        <a:pt x="13" y="70"/>
                      </a:lnTo>
                      <a:lnTo>
                        <a:pt x="13" y="58"/>
                      </a:lnTo>
                      <a:lnTo>
                        <a:pt x="7" y="45"/>
                      </a:lnTo>
                      <a:lnTo>
                        <a:pt x="7" y="37"/>
                      </a:lnTo>
                      <a:lnTo>
                        <a:pt x="13" y="29"/>
                      </a:lnTo>
                      <a:lnTo>
                        <a:pt x="13" y="20"/>
                      </a:lnTo>
                      <a:lnTo>
                        <a:pt x="13" y="12"/>
                      </a:lnTo>
                      <a:lnTo>
                        <a:pt x="13" y="4"/>
                      </a:lnTo>
                      <a:lnTo>
                        <a:pt x="0" y="4"/>
                      </a:lnTo>
                      <a:lnTo>
                        <a:pt x="13" y="0"/>
                      </a:ln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5394" name="Freeform 71"/>
                <p:cNvSpPr>
                  <a:spLocks/>
                </p:cNvSpPr>
                <p:nvPr/>
              </p:nvSpPr>
              <p:spPr bwMode="auto">
                <a:xfrm>
                  <a:off x="3090863" y="2343150"/>
                  <a:ext cx="31750" cy="280988"/>
                </a:xfrm>
                <a:custGeom>
                  <a:avLst/>
                  <a:gdLst>
                    <a:gd name="T0" fmla="*/ 0 w 25"/>
                    <a:gd name="T1" fmla="*/ 2147483647 h 146"/>
                    <a:gd name="T2" fmla="*/ 0 w 25"/>
                    <a:gd name="T3" fmla="*/ 2147483647 h 146"/>
                    <a:gd name="T4" fmla="*/ 0 w 25"/>
                    <a:gd name="T5" fmla="*/ 2147483647 h 146"/>
                    <a:gd name="T6" fmla="*/ 2147483647 w 25"/>
                    <a:gd name="T7" fmla="*/ 2147483647 h 146"/>
                    <a:gd name="T8" fmla="*/ 2147483647 w 25"/>
                    <a:gd name="T9" fmla="*/ 2147483647 h 146"/>
                    <a:gd name="T10" fmla="*/ 2147483647 w 25"/>
                    <a:gd name="T11" fmla="*/ 2147483647 h 146"/>
                    <a:gd name="T12" fmla="*/ 2147483647 w 25"/>
                    <a:gd name="T13" fmla="*/ 2147483647 h 146"/>
                    <a:gd name="T14" fmla="*/ 2147483647 w 25"/>
                    <a:gd name="T15" fmla="*/ 2147483647 h 146"/>
                    <a:gd name="T16" fmla="*/ 2147483647 w 25"/>
                    <a:gd name="T17" fmla="*/ 2147483647 h 146"/>
                    <a:gd name="T18" fmla="*/ 2147483647 w 25"/>
                    <a:gd name="T19" fmla="*/ 2147483647 h 146"/>
                    <a:gd name="T20" fmla="*/ 2147483647 w 25"/>
                    <a:gd name="T21" fmla="*/ 2147483647 h 146"/>
                    <a:gd name="T22" fmla="*/ 2147483647 w 25"/>
                    <a:gd name="T23" fmla="*/ 2147483647 h 146"/>
                    <a:gd name="T24" fmla="*/ 2147483647 w 25"/>
                    <a:gd name="T25" fmla="*/ 2147483647 h 146"/>
                    <a:gd name="T26" fmla="*/ 2147483647 w 25"/>
                    <a:gd name="T27" fmla="*/ 2147483647 h 146"/>
                    <a:gd name="T28" fmla="*/ 2147483647 w 25"/>
                    <a:gd name="T29" fmla="*/ 2147483647 h 146"/>
                    <a:gd name="T30" fmla="*/ 2147483647 w 25"/>
                    <a:gd name="T31" fmla="*/ 2147483647 h 146"/>
                    <a:gd name="T32" fmla="*/ 2147483647 w 25"/>
                    <a:gd name="T33" fmla="*/ 0 h 14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5"/>
                    <a:gd name="T52" fmla="*/ 0 h 146"/>
                    <a:gd name="T53" fmla="*/ 25 w 25"/>
                    <a:gd name="T54" fmla="*/ 146 h 14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5" h="146">
                      <a:moveTo>
                        <a:pt x="0" y="146"/>
                      </a:moveTo>
                      <a:lnTo>
                        <a:pt x="0" y="125"/>
                      </a:lnTo>
                      <a:lnTo>
                        <a:pt x="0" y="117"/>
                      </a:lnTo>
                      <a:lnTo>
                        <a:pt x="13" y="113"/>
                      </a:lnTo>
                      <a:lnTo>
                        <a:pt x="19" y="104"/>
                      </a:lnTo>
                      <a:lnTo>
                        <a:pt x="13" y="92"/>
                      </a:lnTo>
                      <a:lnTo>
                        <a:pt x="13" y="83"/>
                      </a:lnTo>
                      <a:lnTo>
                        <a:pt x="19" y="75"/>
                      </a:lnTo>
                      <a:lnTo>
                        <a:pt x="19" y="67"/>
                      </a:lnTo>
                      <a:lnTo>
                        <a:pt x="19" y="58"/>
                      </a:lnTo>
                      <a:lnTo>
                        <a:pt x="19" y="50"/>
                      </a:lnTo>
                      <a:lnTo>
                        <a:pt x="19" y="38"/>
                      </a:lnTo>
                      <a:lnTo>
                        <a:pt x="25" y="29"/>
                      </a:lnTo>
                      <a:lnTo>
                        <a:pt x="25" y="21"/>
                      </a:lnTo>
                      <a:lnTo>
                        <a:pt x="19" y="13"/>
                      </a:lnTo>
                      <a:lnTo>
                        <a:pt x="19" y="4"/>
                      </a:lnTo>
                      <a:lnTo>
                        <a:pt x="19" y="0"/>
                      </a:ln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5395" name="Oval 72"/>
                <p:cNvSpPr>
                  <a:spLocks noChangeArrowheads="1"/>
                </p:cNvSpPr>
                <p:nvPr/>
              </p:nvSpPr>
              <p:spPr bwMode="auto">
                <a:xfrm>
                  <a:off x="2917825" y="2625725"/>
                  <a:ext cx="88900" cy="74613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396" name="Freeform 73"/>
                <p:cNvSpPr>
                  <a:spLocks/>
                </p:cNvSpPr>
                <p:nvPr/>
              </p:nvSpPr>
              <p:spPr bwMode="auto">
                <a:xfrm>
                  <a:off x="2925763" y="2368550"/>
                  <a:ext cx="15875" cy="261938"/>
                </a:xfrm>
                <a:custGeom>
                  <a:avLst/>
                  <a:gdLst>
                    <a:gd name="T0" fmla="*/ 2147483647 w 13"/>
                    <a:gd name="T1" fmla="*/ 2147483647 h 137"/>
                    <a:gd name="T2" fmla="*/ 0 w 13"/>
                    <a:gd name="T3" fmla="*/ 2147483647 h 137"/>
                    <a:gd name="T4" fmla="*/ 2147483647 w 13"/>
                    <a:gd name="T5" fmla="*/ 2147483647 h 137"/>
                    <a:gd name="T6" fmla="*/ 2147483647 w 13"/>
                    <a:gd name="T7" fmla="*/ 2147483647 h 137"/>
                    <a:gd name="T8" fmla="*/ 2147483647 w 13"/>
                    <a:gd name="T9" fmla="*/ 2147483647 h 137"/>
                    <a:gd name="T10" fmla="*/ 0 w 13"/>
                    <a:gd name="T11" fmla="*/ 2147483647 h 137"/>
                    <a:gd name="T12" fmla="*/ 2147483647 w 13"/>
                    <a:gd name="T13" fmla="*/ 2147483647 h 137"/>
                    <a:gd name="T14" fmla="*/ 2147483647 w 13"/>
                    <a:gd name="T15" fmla="*/ 2147483647 h 137"/>
                    <a:gd name="T16" fmla="*/ 2147483647 w 13"/>
                    <a:gd name="T17" fmla="*/ 2147483647 h 137"/>
                    <a:gd name="T18" fmla="*/ 2147483647 w 13"/>
                    <a:gd name="T19" fmla="*/ 2147483647 h 137"/>
                    <a:gd name="T20" fmla="*/ 2147483647 w 13"/>
                    <a:gd name="T21" fmla="*/ 2147483647 h 137"/>
                    <a:gd name="T22" fmla="*/ 2147483647 w 13"/>
                    <a:gd name="T23" fmla="*/ 2147483647 h 137"/>
                    <a:gd name="T24" fmla="*/ 2147483647 w 13"/>
                    <a:gd name="T25" fmla="*/ 2147483647 h 137"/>
                    <a:gd name="T26" fmla="*/ 2147483647 w 13"/>
                    <a:gd name="T27" fmla="*/ 2147483647 h 137"/>
                    <a:gd name="T28" fmla="*/ 2147483647 w 13"/>
                    <a:gd name="T29" fmla="*/ 2147483647 h 137"/>
                    <a:gd name="T30" fmla="*/ 0 w 13"/>
                    <a:gd name="T31" fmla="*/ 2147483647 h 137"/>
                    <a:gd name="T32" fmla="*/ 2147483647 w 13"/>
                    <a:gd name="T33" fmla="*/ 0 h 13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3"/>
                    <a:gd name="T52" fmla="*/ 0 h 137"/>
                    <a:gd name="T53" fmla="*/ 13 w 13"/>
                    <a:gd name="T54" fmla="*/ 137 h 13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3" h="137">
                      <a:moveTo>
                        <a:pt x="7" y="137"/>
                      </a:moveTo>
                      <a:lnTo>
                        <a:pt x="0" y="125"/>
                      </a:lnTo>
                      <a:lnTo>
                        <a:pt x="7" y="112"/>
                      </a:lnTo>
                      <a:lnTo>
                        <a:pt x="13" y="104"/>
                      </a:lnTo>
                      <a:lnTo>
                        <a:pt x="7" y="95"/>
                      </a:lnTo>
                      <a:lnTo>
                        <a:pt x="0" y="87"/>
                      </a:lnTo>
                      <a:lnTo>
                        <a:pt x="7" y="79"/>
                      </a:lnTo>
                      <a:lnTo>
                        <a:pt x="13" y="70"/>
                      </a:lnTo>
                      <a:lnTo>
                        <a:pt x="13" y="58"/>
                      </a:lnTo>
                      <a:lnTo>
                        <a:pt x="7" y="45"/>
                      </a:lnTo>
                      <a:lnTo>
                        <a:pt x="7" y="37"/>
                      </a:lnTo>
                      <a:lnTo>
                        <a:pt x="13" y="29"/>
                      </a:lnTo>
                      <a:lnTo>
                        <a:pt x="13" y="20"/>
                      </a:lnTo>
                      <a:lnTo>
                        <a:pt x="13" y="12"/>
                      </a:lnTo>
                      <a:lnTo>
                        <a:pt x="13" y="4"/>
                      </a:lnTo>
                      <a:lnTo>
                        <a:pt x="0" y="4"/>
                      </a:lnTo>
                      <a:lnTo>
                        <a:pt x="13" y="0"/>
                      </a:ln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5397" name="Freeform 74"/>
                <p:cNvSpPr>
                  <a:spLocks/>
                </p:cNvSpPr>
                <p:nvPr/>
              </p:nvSpPr>
              <p:spPr bwMode="auto">
                <a:xfrm>
                  <a:off x="2982913" y="2343150"/>
                  <a:ext cx="33338" cy="280988"/>
                </a:xfrm>
                <a:custGeom>
                  <a:avLst/>
                  <a:gdLst>
                    <a:gd name="T0" fmla="*/ 0 w 25"/>
                    <a:gd name="T1" fmla="*/ 2147483647 h 146"/>
                    <a:gd name="T2" fmla="*/ 0 w 25"/>
                    <a:gd name="T3" fmla="*/ 2147483647 h 146"/>
                    <a:gd name="T4" fmla="*/ 0 w 25"/>
                    <a:gd name="T5" fmla="*/ 2147483647 h 146"/>
                    <a:gd name="T6" fmla="*/ 2147483647 w 25"/>
                    <a:gd name="T7" fmla="*/ 2147483647 h 146"/>
                    <a:gd name="T8" fmla="*/ 2147483647 w 25"/>
                    <a:gd name="T9" fmla="*/ 2147483647 h 146"/>
                    <a:gd name="T10" fmla="*/ 2147483647 w 25"/>
                    <a:gd name="T11" fmla="*/ 2147483647 h 146"/>
                    <a:gd name="T12" fmla="*/ 2147483647 w 25"/>
                    <a:gd name="T13" fmla="*/ 2147483647 h 146"/>
                    <a:gd name="T14" fmla="*/ 2147483647 w 25"/>
                    <a:gd name="T15" fmla="*/ 2147483647 h 146"/>
                    <a:gd name="T16" fmla="*/ 2147483647 w 25"/>
                    <a:gd name="T17" fmla="*/ 2147483647 h 146"/>
                    <a:gd name="T18" fmla="*/ 2147483647 w 25"/>
                    <a:gd name="T19" fmla="*/ 2147483647 h 146"/>
                    <a:gd name="T20" fmla="*/ 2147483647 w 25"/>
                    <a:gd name="T21" fmla="*/ 2147483647 h 146"/>
                    <a:gd name="T22" fmla="*/ 2147483647 w 25"/>
                    <a:gd name="T23" fmla="*/ 2147483647 h 146"/>
                    <a:gd name="T24" fmla="*/ 2147483647 w 25"/>
                    <a:gd name="T25" fmla="*/ 2147483647 h 146"/>
                    <a:gd name="T26" fmla="*/ 2147483647 w 25"/>
                    <a:gd name="T27" fmla="*/ 2147483647 h 146"/>
                    <a:gd name="T28" fmla="*/ 2147483647 w 25"/>
                    <a:gd name="T29" fmla="*/ 2147483647 h 146"/>
                    <a:gd name="T30" fmla="*/ 2147483647 w 25"/>
                    <a:gd name="T31" fmla="*/ 2147483647 h 146"/>
                    <a:gd name="T32" fmla="*/ 2147483647 w 25"/>
                    <a:gd name="T33" fmla="*/ 0 h 14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5"/>
                    <a:gd name="T52" fmla="*/ 0 h 146"/>
                    <a:gd name="T53" fmla="*/ 25 w 25"/>
                    <a:gd name="T54" fmla="*/ 146 h 14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5" h="146">
                      <a:moveTo>
                        <a:pt x="0" y="146"/>
                      </a:moveTo>
                      <a:lnTo>
                        <a:pt x="0" y="125"/>
                      </a:lnTo>
                      <a:lnTo>
                        <a:pt x="0" y="117"/>
                      </a:lnTo>
                      <a:lnTo>
                        <a:pt x="13" y="113"/>
                      </a:lnTo>
                      <a:lnTo>
                        <a:pt x="19" y="104"/>
                      </a:lnTo>
                      <a:lnTo>
                        <a:pt x="13" y="92"/>
                      </a:lnTo>
                      <a:lnTo>
                        <a:pt x="13" y="83"/>
                      </a:lnTo>
                      <a:lnTo>
                        <a:pt x="19" y="75"/>
                      </a:lnTo>
                      <a:lnTo>
                        <a:pt x="19" y="67"/>
                      </a:lnTo>
                      <a:lnTo>
                        <a:pt x="19" y="58"/>
                      </a:lnTo>
                      <a:lnTo>
                        <a:pt x="19" y="50"/>
                      </a:lnTo>
                      <a:lnTo>
                        <a:pt x="19" y="38"/>
                      </a:lnTo>
                      <a:lnTo>
                        <a:pt x="25" y="29"/>
                      </a:lnTo>
                      <a:lnTo>
                        <a:pt x="25" y="21"/>
                      </a:lnTo>
                      <a:lnTo>
                        <a:pt x="19" y="13"/>
                      </a:lnTo>
                      <a:lnTo>
                        <a:pt x="19" y="4"/>
                      </a:lnTo>
                      <a:lnTo>
                        <a:pt x="19" y="0"/>
                      </a:ln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5398" name="Oval 75"/>
                <p:cNvSpPr>
                  <a:spLocks noChangeArrowheads="1"/>
                </p:cNvSpPr>
                <p:nvPr/>
              </p:nvSpPr>
              <p:spPr bwMode="auto">
                <a:xfrm>
                  <a:off x="2803525" y="2616200"/>
                  <a:ext cx="88900" cy="73025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399" name="Freeform 76"/>
                <p:cNvSpPr>
                  <a:spLocks/>
                </p:cNvSpPr>
                <p:nvPr/>
              </p:nvSpPr>
              <p:spPr bwMode="auto">
                <a:xfrm>
                  <a:off x="2811463" y="2360613"/>
                  <a:ext cx="15875" cy="263525"/>
                </a:xfrm>
                <a:custGeom>
                  <a:avLst/>
                  <a:gdLst>
                    <a:gd name="T0" fmla="*/ 2147483647 w 12"/>
                    <a:gd name="T1" fmla="*/ 2147483647 h 138"/>
                    <a:gd name="T2" fmla="*/ 0 w 12"/>
                    <a:gd name="T3" fmla="*/ 2147483647 h 138"/>
                    <a:gd name="T4" fmla="*/ 2147483647 w 12"/>
                    <a:gd name="T5" fmla="*/ 2147483647 h 138"/>
                    <a:gd name="T6" fmla="*/ 2147483647 w 12"/>
                    <a:gd name="T7" fmla="*/ 2147483647 h 138"/>
                    <a:gd name="T8" fmla="*/ 2147483647 w 12"/>
                    <a:gd name="T9" fmla="*/ 2147483647 h 138"/>
                    <a:gd name="T10" fmla="*/ 0 w 12"/>
                    <a:gd name="T11" fmla="*/ 2147483647 h 138"/>
                    <a:gd name="T12" fmla="*/ 2147483647 w 12"/>
                    <a:gd name="T13" fmla="*/ 2147483647 h 138"/>
                    <a:gd name="T14" fmla="*/ 2147483647 w 12"/>
                    <a:gd name="T15" fmla="*/ 2147483647 h 138"/>
                    <a:gd name="T16" fmla="*/ 2147483647 w 12"/>
                    <a:gd name="T17" fmla="*/ 2147483647 h 138"/>
                    <a:gd name="T18" fmla="*/ 2147483647 w 12"/>
                    <a:gd name="T19" fmla="*/ 2147483647 h 138"/>
                    <a:gd name="T20" fmla="*/ 2147483647 w 12"/>
                    <a:gd name="T21" fmla="*/ 2147483647 h 138"/>
                    <a:gd name="T22" fmla="*/ 2147483647 w 12"/>
                    <a:gd name="T23" fmla="*/ 2147483647 h 138"/>
                    <a:gd name="T24" fmla="*/ 2147483647 w 12"/>
                    <a:gd name="T25" fmla="*/ 2147483647 h 138"/>
                    <a:gd name="T26" fmla="*/ 2147483647 w 12"/>
                    <a:gd name="T27" fmla="*/ 2147483647 h 138"/>
                    <a:gd name="T28" fmla="*/ 2147483647 w 12"/>
                    <a:gd name="T29" fmla="*/ 2147483647 h 138"/>
                    <a:gd name="T30" fmla="*/ 0 w 12"/>
                    <a:gd name="T31" fmla="*/ 2147483647 h 138"/>
                    <a:gd name="T32" fmla="*/ 2147483647 w 12"/>
                    <a:gd name="T33" fmla="*/ 0 h 13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2"/>
                    <a:gd name="T52" fmla="*/ 0 h 138"/>
                    <a:gd name="T53" fmla="*/ 12 w 12"/>
                    <a:gd name="T54" fmla="*/ 138 h 138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2" h="138">
                      <a:moveTo>
                        <a:pt x="6" y="138"/>
                      </a:moveTo>
                      <a:lnTo>
                        <a:pt x="0" y="125"/>
                      </a:lnTo>
                      <a:lnTo>
                        <a:pt x="6" y="113"/>
                      </a:lnTo>
                      <a:lnTo>
                        <a:pt x="12" y="105"/>
                      </a:lnTo>
                      <a:lnTo>
                        <a:pt x="6" y="96"/>
                      </a:lnTo>
                      <a:lnTo>
                        <a:pt x="0" y="88"/>
                      </a:lnTo>
                      <a:lnTo>
                        <a:pt x="6" y="80"/>
                      </a:lnTo>
                      <a:lnTo>
                        <a:pt x="12" y="71"/>
                      </a:lnTo>
                      <a:lnTo>
                        <a:pt x="12" y="59"/>
                      </a:lnTo>
                      <a:lnTo>
                        <a:pt x="6" y="46"/>
                      </a:lnTo>
                      <a:lnTo>
                        <a:pt x="6" y="38"/>
                      </a:lnTo>
                      <a:lnTo>
                        <a:pt x="12" y="30"/>
                      </a:lnTo>
                      <a:lnTo>
                        <a:pt x="12" y="21"/>
                      </a:lnTo>
                      <a:lnTo>
                        <a:pt x="12" y="13"/>
                      </a:lnTo>
                      <a:lnTo>
                        <a:pt x="12" y="5"/>
                      </a:lnTo>
                      <a:lnTo>
                        <a:pt x="0" y="5"/>
                      </a:lnTo>
                      <a:lnTo>
                        <a:pt x="12" y="0"/>
                      </a:ln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5400" name="Freeform 77"/>
                <p:cNvSpPr>
                  <a:spLocks/>
                </p:cNvSpPr>
                <p:nvPr/>
              </p:nvSpPr>
              <p:spPr bwMode="auto">
                <a:xfrm>
                  <a:off x="2868613" y="2335213"/>
                  <a:ext cx="33338" cy="280988"/>
                </a:xfrm>
                <a:custGeom>
                  <a:avLst/>
                  <a:gdLst>
                    <a:gd name="T0" fmla="*/ 0 w 25"/>
                    <a:gd name="T1" fmla="*/ 2147483647 h 146"/>
                    <a:gd name="T2" fmla="*/ 0 w 25"/>
                    <a:gd name="T3" fmla="*/ 2147483647 h 146"/>
                    <a:gd name="T4" fmla="*/ 0 w 25"/>
                    <a:gd name="T5" fmla="*/ 2147483647 h 146"/>
                    <a:gd name="T6" fmla="*/ 2147483647 w 25"/>
                    <a:gd name="T7" fmla="*/ 2147483647 h 146"/>
                    <a:gd name="T8" fmla="*/ 2147483647 w 25"/>
                    <a:gd name="T9" fmla="*/ 2147483647 h 146"/>
                    <a:gd name="T10" fmla="*/ 2147483647 w 25"/>
                    <a:gd name="T11" fmla="*/ 2147483647 h 146"/>
                    <a:gd name="T12" fmla="*/ 2147483647 w 25"/>
                    <a:gd name="T13" fmla="*/ 2147483647 h 146"/>
                    <a:gd name="T14" fmla="*/ 2147483647 w 25"/>
                    <a:gd name="T15" fmla="*/ 2147483647 h 146"/>
                    <a:gd name="T16" fmla="*/ 2147483647 w 25"/>
                    <a:gd name="T17" fmla="*/ 2147483647 h 146"/>
                    <a:gd name="T18" fmla="*/ 2147483647 w 25"/>
                    <a:gd name="T19" fmla="*/ 2147483647 h 146"/>
                    <a:gd name="T20" fmla="*/ 2147483647 w 25"/>
                    <a:gd name="T21" fmla="*/ 2147483647 h 146"/>
                    <a:gd name="T22" fmla="*/ 2147483647 w 25"/>
                    <a:gd name="T23" fmla="*/ 2147483647 h 146"/>
                    <a:gd name="T24" fmla="*/ 2147483647 w 25"/>
                    <a:gd name="T25" fmla="*/ 2147483647 h 146"/>
                    <a:gd name="T26" fmla="*/ 2147483647 w 25"/>
                    <a:gd name="T27" fmla="*/ 2147483647 h 146"/>
                    <a:gd name="T28" fmla="*/ 2147483647 w 25"/>
                    <a:gd name="T29" fmla="*/ 2147483647 h 146"/>
                    <a:gd name="T30" fmla="*/ 2147483647 w 25"/>
                    <a:gd name="T31" fmla="*/ 2147483647 h 146"/>
                    <a:gd name="T32" fmla="*/ 2147483647 w 25"/>
                    <a:gd name="T33" fmla="*/ 0 h 14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5"/>
                    <a:gd name="T52" fmla="*/ 0 h 146"/>
                    <a:gd name="T53" fmla="*/ 25 w 25"/>
                    <a:gd name="T54" fmla="*/ 146 h 14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5" h="146">
                      <a:moveTo>
                        <a:pt x="0" y="146"/>
                      </a:moveTo>
                      <a:lnTo>
                        <a:pt x="0" y="125"/>
                      </a:lnTo>
                      <a:lnTo>
                        <a:pt x="0" y="117"/>
                      </a:lnTo>
                      <a:lnTo>
                        <a:pt x="12" y="112"/>
                      </a:lnTo>
                      <a:lnTo>
                        <a:pt x="18" y="104"/>
                      </a:lnTo>
                      <a:lnTo>
                        <a:pt x="12" y="92"/>
                      </a:lnTo>
                      <a:lnTo>
                        <a:pt x="12" y="83"/>
                      </a:lnTo>
                      <a:lnTo>
                        <a:pt x="18" y="75"/>
                      </a:lnTo>
                      <a:lnTo>
                        <a:pt x="18" y="67"/>
                      </a:lnTo>
                      <a:lnTo>
                        <a:pt x="18" y="58"/>
                      </a:lnTo>
                      <a:lnTo>
                        <a:pt x="18" y="50"/>
                      </a:lnTo>
                      <a:lnTo>
                        <a:pt x="18" y="37"/>
                      </a:lnTo>
                      <a:lnTo>
                        <a:pt x="25" y="29"/>
                      </a:lnTo>
                      <a:lnTo>
                        <a:pt x="25" y="21"/>
                      </a:lnTo>
                      <a:lnTo>
                        <a:pt x="18" y="12"/>
                      </a:lnTo>
                      <a:lnTo>
                        <a:pt x="18" y="4"/>
                      </a:lnTo>
                      <a:lnTo>
                        <a:pt x="18" y="0"/>
                      </a:ln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5401" name="Oval 78"/>
                <p:cNvSpPr>
                  <a:spLocks noChangeArrowheads="1"/>
                </p:cNvSpPr>
                <p:nvPr/>
              </p:nvSpPr>
              <p:spPr bwMode="auto">
                <a:xfrm>
                  <a:off x="2695575" y="2616200"/>
                  <a:ext cx="88900" cy="73025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402" name="Freeform 79"/>
                <p:cNvSpPr>
                  <a:spLocks/>
                </p:cNvSpPr>
                <p:nvPr/>
              </p:nvSpPr>
              <p:spPr bwMode="auto">
                <a:xfrm>
                  <a:off x="2705100" y="2360613"/>
                  <a:ext cx="15875" cy="263525"/>
                </a:xfrm>
                <a:custGeom>
                  <a:avLst/>
                  <a:gdLst>
                    <a:gd name="T0" fmla="*/ 2147483647 w 12"/>
                    <a:gd name="T1" fmla="*/ 2147483647 h 138"/>
                    <a:gd name="T2" fmla="*/ 0 w 12"/>
                    <a:gd name="T3" fmla="*/ 2147483647 h 138"/>
                    <a:gd name="T4" fmla="*/ 2147483647 w 12"/>
                    <a:gd name="T5" fmla="*/ 2147483647 h 138"/>
                    <a:gd name="T6" fmla="*/ 2147483647 w 12"/>
                    <a:gd name="T7" fmla="*/ 2147483647 h 138"/>
                    <a:gd name="T8" fmla="*/ 2147483647 w 12"/>
                    <a:gd name="T9" fmla="*/ 2147483647 h 138"/>
                    <a:gd name="T10" fmla="*/ 0 w 12"/>
                    <a:gd name="T11" fmla="*/ 2147483647 h 138"/>
                    <a:gd name="T12" fmla="*/ 2147483647 w 12"/>
                    <a:gd name="T13" fmla="*/ 2147483647 h 138"/>
                    <a:gd name="T14" fmla="*/ 2147483647 w 12"/>
                    <a:gd name="T15" fmla="*/ 2147483647 h 138"/>
                    <a:gd name="T16" fmla="*/ 2147483647 w 12"/>
                    <a:gd name="T17" fmla="*/ 2147483647 h 138"/>
                    <a:gd name="T18" fmla="*/ 2147483647 w 12"/>
                    <a:gd name="T19" fmla="*/ 2147483647 h 138"/>
                    <a:gd name="T20" fmla="*/ 2147483647 w 12"/>
                    <a:gd name="T21" fmla="*/ 2147483647 h 138"/>
                    <a:gd name="T22" fmla="*/ 2147483647 w 12"/>
                    <a:gd name="T23" fmla="*/ 2147483647 h 138"/>
                    <a:gd name="T24" fmla="*/ 2147483647 w 12"/>
                    <a:gd name="T25" fmla="*/ 2147483647 h 138"/>
                    <a:gd name="T26" fmla="*/ 2147483647 w 12"/>
                    <a:gd name="T27" fmla="*/ 2147483647 h 138"/>
                    <a:gd name="T28" fmla="*/ 2147483647 w 12"/>
                    <a:gd name="T29" fmla="*/ 2147483647 h 138"/>
                    <a:gd name="T30" fmla="*/ 0 w 12"/>
                    <a:gd name="T31" fmla="*/ 2147483647 h 138"/>
                    <a:gd name="T32" fmla="*/ 2147483647 w 12"/>
                    <a:gd name="T33" fmla="*/ 0 h 13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2"/>
                    <a:gd name="T52" fmla="*/ 0 h 138"/>
                    <a:gd name="T53" fmla="*/ 12 w 12"/>
                    <a:gd name="T54" fmla="*/ 138 h 138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2" h="138">
                      <a:moveTo>
                        <a:pt x="6" y="138"/>
                      </a:moveTo>
                      <a:lnTo>
                        <a:pt x="0" y="125"/>
                      </a:lnTo>
                      <a:lnTo>
                        <a:pt x="6" y="113"/>
                      </a:lnTo>
                      <a:lnTo>
                        <a:pt x="12" y="105"/>
                      </a:lnTo>
                      <a:lnTo>
                        <a:pt x="6" y="96"/>
                      </a:lnTo>
                      <a:lnTo>
                        <a:pt x="0" y="88"/>
                      </a:lnTo>
                      <a:lnTo>
                        <a:pt x="6" y="80"/>
                      </a:lnTo>
                      <a:lnTo>
                        <a:pt x="12" y="71"/>
                      </a:lnTo>
                      <a:lnTo>
                        <a:pt x="12" y="59"/>
                      </a:lnTo>
                      <a:lnTo>
                        <a:pt x="6" y="46"/>
                      </a:lnTo>
                      <a:lnTo>
                        <a:pt x="6" y="38"/>
                      </a:lnTo>
                      <a:lnTo>
                        <a:pt x="12" y="30"/>
                      </a:lnTo>
                      <a:lnTo>
                        <a:pt x="12" y="21"/>
                      </a:lnTo>
                      <a:lnTo>
                        <a:pt x="12" y="13"/>
                      </a:lnTo>
                      <a:lnTo>
                        <a:pt x="12" y="5"/>
                      </a:lnTo>
                      <a:lnTo>
                        <a:pt x="0" y="5"/>
                      </a:lnTo>
                      <a:lnTo>
                        <a:pt x="12" y="0"/>
                      </a:ln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5403" name="Freeform 80"/>
                <p:cNvSpPr>
                  <a:spLocks/>
                </p:cNvSpPr>
                <p:nvPr/>
              </p:nvSpPr>
              <p:spPr bwMode="auto">
                <a:xfrm>
                  <a:off x="2762250" y="2335213"/>
                  <a:ext cx="33338" cy="280988"/>
                </a:xfrm>
                <a:custGeom>
                  <a:avLst/>
                  <a:gdLst>
                    <a:gd name="T0" fmla="*/ 0 w 25"/>
                    <a:gd name="T1" fmla="*/ 2147483647 h 146"/>
                    <a:gd name="T2" fmla="*/ 0 w 25"/>
                    <a:gd name="T3" fmla="*/ 2147483647 h 146"/>
                    <a:gd name="T4" fmla="*/ 0 w 25"/>
                    <a:gd name="T5" fmla="*/ 2147483647 h 146"/>
                    <a:gd name="T6" fmla="*/ 2147483647 w 25"/>
                    <a:gd name="T7" fmla="*/ 2147483647 h 146"/>
                    <a:gd name="T8" fmla="*/ 2147483647 w 25"/>
                    <a:gd name="T9" fmla="*/ 2147483647 h 146"/>
                    <a:gd name="T10" fmla="*/ 2147483647 w 25"/>
                    <a:gd name="T11" fmla="*/ 2147483647 h 146"/>
                    <a:gd name="T12" fmla="*/ 2147483647 w 25"/>
                    <a:gd name="T13" fmla="*/ 2147483647 h 146"/>
                    <a:gd name="T14" fmla="*/ 2147483647 w 25"/>
                    <a:gd name="T15" fmla="*/ 2147483647 h 146"/>
                    <a:gd name="T16" fmla="*/ 2147483647 w 25"/>
                    <a:gd name="T17" fmla="*/ 2147483647 h 146"/>
                    <a:gd name="T18" fmla="*/ 2147483647 w 25"/>
                    <a:gd name="T19" fmla="*/ 2147483647 h 146"/>
                    <a:gd name="T20" fmla="*/ 2147483647 w 25"/>
                    <a:gd name="T21" fmla="*/ 2147483647 h 146"/>
                    <a:gd name="T22" fmla="*/ 2147483647 w 25"/>
                    <a:gd name="T23" fmla="*/ 2147483647 h 146"/>
                    <a:gd name="T24" fmla="*/ 2147483647 w 25"/>
                    <a:gd name="T25" fmla="*/ 2147483647 h 146"/>
                    <a:gd name="T26" fmla="*/ 2147483647 w 25"/>
                    <a:gd name="T27" fmla="*/ 2147483647 h 146"/>
                    <a:gd name="T28" fmla="*/ 2147483647 w 25"/>
                    <a:gd name="T29" fmla="*/ 2147483647 h 146"/>
                    <a:gd name="T30" fmla="*/ 2147483647 w 25"/>
                    <a:gd name="T31" fmla="*/ 2147483647 h 146"/>
                    <a:gd name="T32" fmla="*/ 2147483647 w 25"/>
                    <a:gd name="T33" fmla="*/ 0 h 14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5"/>
                    <a:gd name="T52" fmla="*/ 0 h 146"/>
                    <a:gd name="T53" fmla="*/ 25 w 25"/>
                    <a:gd name="T54" fmla="*/ 146 h 14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5" h="146">
                      <a:moveTo>
                        <a:pt x="0" y="146"/>
                      </a:moveTo>
                      <a:lnTo>
                        <a:pt x="0" y="125"/>
                      </a:lnTo>
                      <a:lnTo>
                        <a:pt x="0" y="117"/>
                      </a:lnTo>
                      <a:lnTo>
                        <a:pt x="12" y="112"/>
                      </a:lnTo>
                      <a:lnTo>
                        <a:pt x="18" y="104"/>
                      </a:lnTo>
                      <a:lnTo>
                        <a:pt x="12" y="92"/>
                      </a:lnTo>
                      <a:lnTo>
                        <a:pt x="12" y="83"/>
                      </a:lnTo>
                      <a:lnTo>
                        <a:pt x="18" y="75"/>
                      </a:lnTo>
                      <a:lnTo>
                        <a:pt x="18" y="67"/>
                      </a:lnTo>
                      <a:lnTo>
                        <a:pt x="18" y="58"/>
                      </a:lnTo>
                      <a:lnTo>
                        <a:pt x="18" y="50"/>
                      </a:lnTo>
                      <a:lnTo>
                        <a:pt x="18" y="37"/>
                      </a:lnTo>
                      <a:lnTo>
                        <a:pt x="25" y="29"/>
                      </a:lnTo>
                      <a:lnTo>
                        <a:pt x="25" y="21"/>
                      </a:lnTo>
                      <a:lnTo>
                        <a:pt x="18" y="12"/>
                      </a:lnTo>
                      <a:lnTo>
                        <a:pt x="18" y="4"/>
                      </a:lnTo>
                      <a:lnTo>
                        <a:pt x="18" y="0"/>
                      </a:ln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5404" name="Oval 81"/>
                <p:cNvSpPr>
                  <a:spLocks noChangeArrowheads="1"/>
                </p:cNvSpPr>
                <p:nvPr/>
              </p:nvSpPr>
              <p:spPr bwMode="auto">
                <a:xfrm>
                  <a:off x="2589213" y="2616200"/>
                  <a:ext cx="88900" cy="73025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405" name="Freeform 83"/>
                <p:cNvSpPr>
                  <a:spLocks/>
                </p:cNvSpPr>
                <p:nvPr/>
              </p:nvSpPr>
              <p:spPr bwMode="auto">
                <a:xfrm>
                  <a:off x="2654300" y="2335213"/>
                  <a:ext cx="33338" cy="280988"/>
                </a:xfrm>
                <a:custGeom>
                  <a:avLst/>
                  <a:gdLst>
                    <a:gd name="T0" fmla="*/ 0 w 25"/>
                    <a:gd name="T1" fmla="*/ 2147483647 h 146"/>
                    <a:gd name="T2" fmla="*/ 0 w 25"/>
                    <a:gd name="T3" fmla="*/ 2147483647 h 146"/>
                    <a:gd name="T4" fmla="*/ 0 w 25"/>
                    <a:gd name="T5" fmla="*/ 2147483647 h 146"/>
                    <a:gd name="T6" fmla="*/ 2147483647 w 25"/>
                    <a:gd name="T7" fmla="*/ 2147483647 h 146"/>
                    <a:gd name="T8" fmla="*/ 2147483647 w 25"/>
                    <a:gd name="T9" fmla="*/ 2147483647 h 146"/>
                    <a:gd name="T10" fmla="*/ 2147483647 w 25"/>
                    <a:gd name="T11" fmla="*/ 2147483647 h 146"/>
                    <a:gd name="T12" fmla="*/ 2147483647 w 25"/>
                    <a:gd name="T13" fmla="*/ 2147483647 h 146"/>
                    <a:gd name="T14" fmla="*/ 2147483647 w 25"/>
                    <a:gd name="T15" fmla="*/ 2147483647 h 146"/>
                    <a:gd name="T16" fmla="*/ 2147483647 w 25"/>
                    <a:gd name="T17" fmla="*/ 2147483647 h 146"/>
                    <a:gd name="T18" fmla="*/ 2147483647 w 25"/>
                    <a:gd name="T19" fmla="*/ 2147483647 h 146"/>
                    <a:gd name="T20" fmla="*/ 2147483647 w 25"/>
                    <a:gd name="T21" fmla="*/ 2147483647 h 146"/>
                    <a:gd name="T22" fmla="*/ 2147483647 w 25"/>
                    <a:gd name="T23" fmla="*/ 2147483647 h 146"/>
                    <a:gd name="T24" fmla="*/ 2147483647 w 25"/>
                    <a:gd name="T25" fmla="*/ 2147483647 h 146"/>
                    <a:gd name="T26" fmla="*/ 2147483647 w 25"/>
                    <a:gd name="T27" fmla="*/ 2147483647 h 146"/>
                    <a:gd name="T28" fmla="*/ 2147483647 w 25"/>
                    <a:gd name="T29" fmla="*/ 2147483647 h 146"/>
                    <a:gd name="T30" fmla="*/ 2147483647 w 25"/>
                    <a:gd name="T31" fmla="*/ 2147483647 h 146"/>
                    <a:gd name="T32" fmla="*/ 2147483647 w 25"/>
                    <a:gd name="T33" fmla="*/ 0 h 14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5"/>
                    <a:gd name="T52" fmla="*/ 0 h 146"/>
                    <a:gd name="T53" fmla="*/ 25 w 25"/>
                    <a:gd name="T54" fmla="*/ 146 h 14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5" h="146">
                      <a:moveTo>
                        <a:pt x="0" y="146"/>
                      </a:moveTo>
                      <a:lnTo>
                        <a:pt x="0" y="125"/>
                      </a:lnTo>
                      <a:lnTo>
                        <a:pt x="0" y="117"/>
                      </a:lnTo>
                      <a:lnTo>
                        <a:pt x="13" y="112"/>
                      </a:lnTo>
                      <a:lnTo>
                        <a:pt x="19" y="104"/>
                      </a:lnTo>
                      <a:lnTo>
                        <a:pt x="13" y="92"/>
                      </a:lnTo>
                      <a:lnTo>
                        <a:pt x="13" y="83"/>
                      </a:lnTo>
                      <a:lnTo>
                        <a:pt x="19" y="75"/>
                      </a:lnTo>
                      <a:lnTo>
                        <a:pt x="19" y="67"/>
                      </a:lnTo>
                      <a:lnTo>
                        <a:pt x="19" y="58"/>
                      </a:lnTo>
                      <a:lnTo>
                        <a:pt x="19" y="50"/>
                      </a:lnTo>
                      <a:lnTo>
                        <a:pt x="19" y="37"/>
                      </a:lnTo>
                      <a:lnTo>
                        <a:pt x="25" y="29"/>
                      </a:lnTo>
                      <a:lnTo>
                        <a:pt x="25" y="21"/>
                      </a:lnTo>
                      <a:lnTo>
                        <a:pt x="19" y="12"/>
                      </a:lnTo>
                      <a:lnTo>
                        <a:pt x="19" y="4"/>
                      </a:lnTo>
                      <a:lnTo>
                        <a:pt x="19" y="0"/>
                      </a:ln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sp>
            <p:nvSpPr>
              <p:cNvPr id="5344" name="Oval 87"/>
              <p:cNvSpPr>
                <a:spLocks noChangeArrowheads="1"/>
              </p:cNvSpPr>
              <p:nvPr/>
            </p:nvSpPr>
            <p:spPr bwMode="auto">
              <a:xfrm>
                <a:off x="865188" y="2138363"/>
                <a:ext cx="90488" cy="74613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345" name="Freeform 88"/>
              <p:cNvSpPr>
                <a:spLocks/>
              </p:cNvSpPr>
              <p:nvPr/>
            </p:nvSpPr>
            <p:spPr bwMode="auto">
              <a:xfrm>
                <a:off x="873125" y="2206625"/>
                <a:ext cx="17463" cy="263525"/>
              </a:xfrm>
              <a:custGeom>
                <a:avLst/>
                <a:gdLst>
                  <a:gd name="T0" fmla="*/ 2147483647 w 13"/>
                  <a:gd name="T1" fmla="*/ 0 h 138"/>
                  <a:gd name="T2" fmla="*/ 0 w 13"/>
                  <a:gd name="T3" fmla="*/ 2147483647 h 138"/>
                  <a:gd name="T4" fmla="*/ 2147483647 w 13"/>
                  <a:gd name="T5" fmla="*/ 2147483647 h 138"/>
                  <a:gd name="T6" fmla="*/ 2147483647 w 13"/>
                  <a:gd name="T7" fmla="*/ 2147483647 h 138"/>
                  <a:gd name="T8" fmla="*/ 2147483647 w 13"/>
                  <a:gd name="T9" fmla="*/ 2147483647 h 138"/>
                  <a:gd name="T10" fmla="*/ 0 w 13"/>
                  <a:gd name="T11" fmla="*/ 2147483647 h 138"/>
                  <a:gd name="T12" fmla="*/ 2147483647 w 13"/>
                  <a:gd name="T13" fmla="*/ 2147483647 h 138"/>
                  <a:gd name="T14" fmla="*/ 2147483647 w 13"/>
                  <a:gd name="T15" fmla="*/ 2147483647 h 138"/>
                  <a:gd name="T16" fmla="*/ 2147483647 w 13"/>
                  <a:gd name="T17" fmla="*/ 2147483647 h 138"/>
                  <a:gd name="T18" fmla="*/ 2147483647 w 13"/>
                  <a:gd name="T19" fmla="*/ 2147483647 h 138"/>
                  <a:gd name="T20" fmla="*/ 2147483647 w 13"/>
                  <a:gd name="T21" fmla="*/ 2147483647 h 138"/>
                  <a:gd name="T22" fmla="*/ 2147483647 w 13"/>
                  <a:gd name="T23" fmla="*/ 2147483647 h 138"/>
                  <a:gd name="T24" fmla="*/ 2147483647 w 13"/>
                  <a:gd name="T25" fmla="*/ 2147483647 h 138"/>
                  <a:gd name="T26" fmla="*/ 2147483647 w 13"/>
                  <a:gd name="T27" fmla="*/ 2147483647 h 138"/>
                  <a:gd name="T28" fmla="*/ 2147483647 w 13"/>
                  <a:gd name="T29" fmla="*/ 2147483647 h 138"/>
                  <a:gd name="T30" fmla="*/ 0 w 13"/>
                  <a:gd name="T31" fmla="*/ 2147483647 h 138"/>
                  <a:gd name="T32" fmla="*/ 2147483647 w 13"/>
                  <a:gd name="T33" fmla="*/ 2147483647 h 13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"/>
                  <a:gd name="T52" fmla="*/ 0 h 138"/>
                  <a:gd name="T53" fmla="*/ 13 w 13"/>
                  <a:gd name="T54" fmla="*/ 138 h 13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" h="138">
                    <a:moveTo>
                      <a:pt x="7" y="0"/>
                    </a:moveTo>
                    <a:lnTo>
                      <a:pt x="0" y="13"/>
                    </a:lnTo>
                    <a:lnTo>
                      <a:pt x="7" y="25"/>
                    </a:lnTo>
                    <a:lnTo>
                      <a:pt x="13" y="34"/>
                    </a:lnTo>
                    <a:lnTo>
                      <a:pt x="7" y="42"/>
                    </a:lnTo>
                    <a:lnTo>
                      <a:pt x="0" y="50"/>
                    </a:lnTo>
                    <a:lnTo>
                      <a:pt x="7" y="59"/>
                    </a:lnTo>
                    <a:lnTo>
                      <a:pt x="13" y="67"/>
                    </a:lnTo>
                    <a:lnTo>
                      <a:pt x="13" y="79"/>
                    </a:lnTo>
                    <a:lnTo>
                      <a:pt x="7" y="92"/>
                    </a:lnTo>
                    <a:lnTo>
                      <a:pt x="7" y="100"/>
                    </a:lnTo>
                    <a:lnTo>
                      <a:pt x="13" y="109"/>
                    </a:lnTo>
                    <a:lnTo>
                      <a:pt x="13" y="117"/>
                    </a:lnTo>
                    <a:lnTo>
                      <a:pt x="13" y="125"/>
                    </a:lnTo>
                    <a:lnTo>
                      <a:pt x="13" y="134"/>
                    </a:lnTo>
                    <a:lnTo>
                      <a:pt x="0" y="134"/>
                    </a:lnTo>
                    <a:lnTo>
                      <a:pt x="13" y="138"/>
                    </a:lnTo>
                  </a:path>
                </a:pathLst>
              </a:custGeom>
              <a:noFill/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346" name="Oval 90"/>
              <p:cNvSpPr>
                <a:spLocks noChangeArrowheads="1"/>
              </p:cNvSpPr>
              <p:nvPr/>
            </p:nvSpPr>
            <p:spPr bwMode="auto">
              <a:xfrm>
                <a:off x="758825" y="2138363"/>
                <a:ext cx="90488" cy="74613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347" name="Freeform 91"/>
              <p:cNvSpPr>
                <a:spLocks/>
              </p:cNvSpPr>
              <p:nvPr/>
            </p:nvSpPr>
            <p:spPr bwMode="auto">
              <a:xfrm>
                <a:off x="766763" y="2206625"/>
                <a:ext cx="17463" cy="263525"/>
              </a:xfrm>
              <a:custGeom>
                <a:avLst/>
                <a:gdLst>
                  <a:gd name="T0" fmla="*/ 2147483647 w 13"/>
                  <a:gd name="T1" fmla="*/ 0 h 138"/>
                  <a:gd name="T2" fmla="*/ 0 w 13"/>
                  <a:gd name="T3" fmla="*/ 2147483647 h 138"/>
                  <a:gd name="T4" fmla="*/ 2147483647 w 13"/>
                  <a:gd name="T5" fmla="*/ 2147483647 h 138"/>
                  <a:gd name="T6" fmla="*/ 2147483647 w 13"/>
                  <a:gd name="T7" fmla="*/ 2147483647 h 138"/>
                  <a:gd name="T8" fmla="*/ 2147483647 w 13"/>
                  <a:gd name="T9" fmla="*/ 2147483647 h 138"/>
                  <a:gd name="T10" fmla="*/ 0 w 13"/>
                  <a:gd name="T11" fmla="*/ 2147483647 h 138"/>
                  <a:gd name="T12" fmla="*/ 2147483647 w 13"/>
                  <a:gd name="T13" fmla="*/ 2147483647 h 138"/>
                  <a:gd name="T14" fmla="*/ 2147483647 w 13"/>
                  <a:gd name="T15" fmla="*/ 2147483647 h 138"/>
                  <a:gd name="T16" fmla="*/ 2147483647 w 13"/>
                  <a:gd name="T17" fmla="*/ 2147483647 h 138"/>
                  <a:gd name="T18" fmla="*/ 2147483647 w 13"/>
                  <a:gd name="T19" fmla="*/ 2147483647 h 138"/>
                  <a:gd name="T20" fmla="*/ 2147483647 w 13"/>
                  <a:gd name="T21" fmla="*/ 2147483647 h 138"/>
                  <a:gd name="T22" fmla="*/ 2147483647 w 13"/>
                  <a:gd name="T23" fmla="*/ 2147483647 h 138"/>
                  <a:gd name="T24" fmla="*/ 2147483647 w 13"/>
                  <a:gd name="T25" fmla="*/ 2147483647 h 138"/>
                  <a:gd name="T26" fmla="*/ 2147483647 w 13"/>
                  <a:gd name="T27" fmla="*/ 2147483647 h 138"/>
                  <a:gd name="T28" fmla="*/ 2147483647 w 13"/>
                  <a:gd name="T29" fmla="*/ 2147483647 h 138"/>
                  <a:gd name="T30" fmla="*/ 0 w 13"/>
                  <a:gd name="T31" fmla="*/ 2147483647 h 138"/>
                  <a:gd name="T32" fmla="*/ 2147483647 w 13"/>
                  <a:gd name="T33" fmla="*/ 2147483647 h 13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"/>
                  <a:gd name="T52" fmla="*/ 0 h 138"/>
                  <a:gd name="T53" fmla="*/ 13 w 13"/>
                  <a:gd name="T54" fmla="*/ 138 h 13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" h="138">
                    <a:moveTo>
                      <a:pt x="7" y="0"/>
                    </a:moveTo>
                    <a:lnTo>
                      <a:pt x="0" y="13"/>
                    </a:lnTo>
                    <a:lnTo>
                      <a:pt x="7" y="25"/>
                    </a:lnTo>
                    <a:lnTo>
                      <a:pt x="13" y="34"/>
                    </a:lnTo>
                    <a:lnTo>
                      <a:pt x="7" y="42"/>
                    </a:lnTo>
                    <a:lnTo>
                      <a:pt x="0" y="50"/>
                    </a:lnTo>
                    <a:lnTo>
                      <a:pt x="7" y="59"/>
                    </a:lnTo>
                    <a:lnTo>
                      <a:pt x="13" y="67"/>
                    </a:lnTo>
                    <a:lnTo>
                      <a:pt x="13" y="79"/>
                    </a:lnTo>
                    <a:lnTo>
                      <a:pt x="7" y="92"/>
                    </a:lnTo>
                    <a:lnTo>
                      <a:pt x="7" y="100"/>
                    </a:lnTo>
                    <a:lnTo>
                      <a:pt x="13" y="109"/>
                    </a:lnTo>
                    <a:lnTo>
                      <a:pt x="13" y="117"/>
                    </a:lnTo>
                    <a:lnTo>
                      <a:pt x="13" y="125"/>
                    </a:lnTo>
                    <a:lnTo>
                      <a:pt x="13" y="134"/>
                    </a:lnTo>
                    <a:lnTo>
                      <a:pt x="0" y="134"/>
                    </a:lnTo>
                    <a:lnTo>
                      <a:pt x="13" y="138"/>
                    </a:lnTo>
                  </a:path>
                </a:pathLst>
              </a:custGeom>
              <a:noFill/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348" name="Freeform 92"/>
              <p:cNvSpPr>
                <a:spLocks/>
              </p:cNvSpPr>
              <p:nvPr/>
            </p:nvSpPr>
            <p:spPr bwMode="auto">
              <a:xfrm>
                <a:off x="825500" y="2217738"/>
                <a:ext cx="31750" cy="277813"/>
              </a:xfrm>
              <a:custGeom>
                <a:avLst/>
                <a:gdLst>
                  <a:gd name="T0" fmla="*/ 0 w 25"/>
                  <a:gd name="T1" fmla="*/ 0 h 145"/>
                  <a:gd name="T2" fmla="*/ 0 w 25"/>
                  <a:gd name="T3" fmla="*/ 2147483647 h 145"/>
                  <a:gd name="T4" fmla="*/ 0 w 25"/>
                  <a:gd name="T5" fmla="*/ 2147483647 h 145"/>
                  <a:gd name="T6" fmla="*/ 2147483647 w 25"/>
                  <a:gd name="T7" fmla="*/ 2147483647 h 145"/>
                  <a:gd name="T8" fmla="*/ 2147483647 w 25"/>
                  <a:gd name="T9" fmla="*/ 2147483647 h 145"/>
                  <a:gd name="T10" fmla="*/ 2147483647 w 25"/>
                  <a:gd name="T11" fmla="*/ 2147483647 h 145"/>
                  <a:gd name="T12" fmla="*/ 2147483647 w 25"/>
                  <a:gd name="T13" fmla="*/ 2147483647 h 145"/>
                  <a:gd name="T14" fmla="*/ 2147483647 w 25"/>
                  <a:gd name="T15" fmla="*/ 2147483647 h 145"/>
                  <a:gd name="T16" fmla="*/ 2147483647 w 25"/>
                  <a:gd name="T17" fmla="*/ 2147483647 h 145"/>
                  <a:gd name="T18" fmla="*/ 2147483647 w 25"/>
                  <a:gd name="T19" fmla="*/ 2147483647 h 145"/>
                  <a:gd name="T20" fmla="*/ 2147483647 w 25"/>
                  <a:gd name="T21" fmla="*/ 2147483647 h 145"/>
                  <a:gd name="T22" fmla="*/ 2147483647 w 25"/>
                  <a:gd name="T23" fmla="*/ 2147483647 h 145"/>
                  <a:gd name="T24" fmla="*/ 2147483647 w 25"/>
                  <a:gd name="T25" fmla="*/ 2147483647 h 145"/>
                  <a:gd name="T26" fmla="*/ 2147483647 w 25"/>
                  <a:gd name="T27" fmla="*/ 2147483647 h 145"/>
                  <a:gd name="T28" fmla="*/ 2147483647 w 25"/>
                  <a:gd name="T29" fmla="*/ 2147483647 h 145"/>
                  <a:gd name="T30" fmla="*/ 2147483647 w 25"/>
                  <a:gd name="T31" fmla="*/ 2147483647 h 145"/>
                  <a:gd name="T32" fmla="*/ 2147483647 w 25"/>
                  <a:gd name="T33" fmla="*/ 2147483647 h 1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5"/>
                  <a:gd name="T52" fmla="*/ 0 h 145"/>
                  <a:gd name="T53" fmla="*/ 25 w 25"/>
                  <a:gd name="T54" fmla="*/ 145 h 1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5" h="145">
                    <a:moveTo>
                      <a:pt x="0" y="0"/>
                    </a:moveTo>
                    <a:lnTo>
                      <a:pt x="0" y="20"/>
                    </a:lnTo>
                    <a:lnTo>
                      <a:pt x="0" y="29"/>
                    </a:lnTo>
                    <a:lnTo>
                      <a:pt x="12" y="33"/>
                    </a:lnTo>
                    <a:lnTo>
                      <a:pt x="19" y="41"/>
                    </a:lnTo>
                    <a:lnTo>
                      <a:pt x="12" y="54"/>
                    </a:lnTo>
                    <a:lnTo>
                      <a:pt x="12" y="62"/>
                    </a:lnTo>
                    <a:lnTo>
                      <a:pt x="19" y="70"/>
                    </a:lnTo>
                    <a:lnTo>
                      <a:pt x="19" y="79"/>
                    </a:lnTo>
                    <a:lnTo>
                      <a:pt x="19" y="87"/>
                    </a:lnTo>
                    <a:lnTo>
                      <a:pt x="19" y="95"/>
                    </a:lnTo>
                    <a:lnTo>
                      <a:pt x="19" y="108"/>
                    </a:lnTo>
                    <a:lnTo>
                      <a:pt x="25" y="116"/>
                    </a:lnTo>
                    <a:lnTo>
                      <a:pt x="25" y="124"/>
                    </a:lnTo>
                    <a:lnTo>
                      <a:pt x="19" y="133"/>
                    </a:lnTo>
                    <a:lnTo>
                      <a:pt x="19" y="141"/>
                    </a:lnTo>
                    <a:lnTo>
                      <a:pt x="19" y="145"/>
                    </a:lnTo>
                  </a:path>
                </a:pathLst>
              </a:custGeom>
              <a:noFill/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349" name="Oval 93"/>
              <p:cNvSpPr>
                <a:spLocks noChangeArrowheads="1"/>
              </p:cNvSpPr>
              <p:nvPr/>
            </p:nvSpPr>
            <p:spPr bwMode="auto">
              <a:xfrm>
                <a:off x="644525" y="2144713"/>
                <a:ext cx="88900" cy="76200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350" name="Freeform 94"/>
              <p:cNvSpPr>
                <a:spLocks/>
              </p:cNvSpPr>
              <p:nvPr/>
            </p:nvSpPr>
            <p:spPr bwMode="auto">
              <a:xfrm>
                <a:off x="652463" y="2217738"/>
                <a:ext cx="15875" cy="260350"/>
              </a:xfrm>
              <a:custGeom>
                <a:avLst/>
                <a:gdLst>
                  <a:gd name="T0" fmla="*/ 2147483647 w 12"/>
                  <a:gd name="T1" fmla="*/ 0 h 137"/>
                  <a:gd name="T2" fmla="*/ 0 w 12"/>
                  <a:gd name="T3" fmla="*/ 2147483647 h 137"/>
                  <a:gd name="T4" fmla="*/ 2147483647 w 12"/>
                  <a:gd name="T5" fmla="*/ 2147483647 h 137"/>
                  <a:gd name="T6" fmla="*/ 2147483647 w 12"/>
                  <a:gd name="T7" fmla="*/ 2147483647 h 137"/>
                  <a:gd name="T8" fmla="*/ 2147483647 w 12"/>
                  <a:gd name="T9" fmla="*/ 2147483647 h 137"/>
                  <a:gd name="T10" fmla="*/ 0 w 12"/>
                  <a:gd name="T11" fmla="*/ 2147483647 h 137"/>
                  <a:gd name="T12" fmla="*/ 2147483647 w 12"/>
                  <a:gd name="T13" fmla="*/ 2147483647 h 137"/>
                  <a:gd name="T14" fmla="*/ 2147483647 w 12"/>
                  <a:gd name="T15" fmla="*/ 2147483647 h 137"/>
                  <a:gd name="T16" fmla="*/ 2147483647 w 12"/>
                  <a:gd name="T17" fmla="*/ 2147483647 h 137"/>
                  <a:gd name="T18" fmla="*/ 2147483647 w 12"/>
                  <a:gd name="T19" fmla="*/ 2147483647 h 137"/>
                  <a:gd name="T20" fmla="*/ 2147483647 w 12"/>
                  <a:gd name="T21" fmla="*/ 2147483647 h 137"/>
                  <a:gd name="T22" fmla="*/ 2147483647 w 12"/>
                  <a:gd name="T23" fmla="*/ 2147483647 h 137"/>
                  <a:gd name="T24" fmla="*/ 2147483647 w 12"/>
                  <a:gd name="T25" fmla="*/ 2147483647 h 137"/>
                  <a:gd name="T26" fmla="*/ 2147483647 w 12"/>
                  <a:gd name="T27" fmla="*/ 2147483647 h 137"/>
                  <a:gd name="T28" fmla="*/ 2147483647 w 12"/>
                  <a:gd name="T29" fmla="*/ 2147483647 h 137"/>
                  <a:gd name="T30" fmla="*/ 0 w 12"/>
                  <a:gd name="T31" fmla="*/ 2147483647 h 137"/>
                  <a:gd name="T32" fmla="*/ 2147483647 w 12"/>
                  <a:gd name="T33" fmla="*/ 2147483647 h 13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"/>
                  <a:gd name="T52" fmla="*/ 0 h 137"/>
                  <a:gd name="T53" fmla="*/ 12 w 12"/>
                  <a:gd name="T54" fmla="*/ 137 h 13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" h="137">
                    <a:moveTo>
                      <a:pt x="6" y="0"/>
                    </a:moveTo>
                    <a:lnTo>
                      <a:pt x="0" y="12"/>
                    </a:lnTo>
                    <a:lnTo>
                      <a:pt x="6" y="25"/>
                    </a:lnTo>
                    <a:lnTo>
                      <a:pt x="12" y="33"/>
                    </a:lnTo>
                    <a:lnTo>
                      <a:pt x="6" y="41"/>
                    </a:lnTo>
                    <a:lnTo>
                      <a:pt x="0" y="49"/>
                    </a:lnTo>
                    <a:lnTo>
                      <a:pt x="6" y="58"/>
                    </a:lnTo>
                    <a:lnTo>
                      <a:pt x="12" y="66"/>
                    </a:lnTo>
                    <a:lnTo>
                      <a:pt x="12" y="79"/>
                    </a:lnTo>
                    <a:lnTo>
                      <a:pt x="6" y="91"/>
                    </a:lnTo>
                    <a:lnTo>
                      <a:pt x="6" y="99"/>
                    </a:lnTo>
                    <a:lnTo>
                      <a:pt x="12" y="108"/>
                    </a:lnTo>
                    <a:lnTo>
                      <a:pt x="12" y="116"/>
                    </a:lnTo>
                    <a:lnTo>
                      <a:pt x="12" y="124"/>
                    </a:lnTo>
                    <a:lnTo>
                      <a:pt x="12" y="133"/>
                    </a:lnTo>
                    <a:lnTo>
                      <a:pt x="0" y="133"/>
                    </a:lnTo>
                    <a:lnTo>
                      <a:pt x="12" y="137"/>
                    </a:lnTo>
                  </a:path>
                </a:pathLst>
              </a:custGeom>
              <a:noFill/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351" name="Freeform 95"/>
              <p:cNvSpPr>
                <a:spLocks/>
              </p:cNvSpPr>
              <p:nvPr/>
            </p:nvSpPr>
            <p:spPr bwMode="auto">
              <a:xfrm>
                <a:off x="711200" y="2224088"/>
                <a:ext cx="31750" cy="277813"/>
              </a:xfrm>
              <a:custGeom>
                <a:avLst/>
                <a:gdLst>
                  <a:gd name="T0" fmla="*/ 0 w 25"/>
                  <a:gd name="T1" fmla="*/ 0 h 145"/>
                  <a:gd name="T2" fmla="*/ 0 w 25"/>
                  <a:gd name="T3" fmla="*/ 2147483647 h 145"/>
                  <a:gd name="T4" fmla="*/ 0 w 25"/>
                  <a:gd name="T5" fmla="*/ 2147483647 h 145"/>
                  <a:gd name="T6" fmla="*/ 2147483647 w 25"/>
                  <a:gd name="T7" fmla="*/ 2147483647 h 145"/>
                  <a:gd name="T8" fmla="*/ 2147483647 w 25"/>
                  <a:gd name="T9" fmla="*/ 2147483647 h 145"/>
                  <a:gd name="T10" fmla="*/ 2147483647 w 25"/>
                  <a:gd name="T11" fmla="*/ 2147483647 h 145"/>
                  <a:gd name="T12" fmla="*/ 2147483647 w 25"/>
                  <a:gd name="T13" fmla="*/ 2147483647 h 145"/>
                  <a:gd name="T14" fmla="*/ 2147483647 w 25"/>
                  <a:gd name="T15" fmla="*/ 2147483647 h 145"/>
                  <a:gd name="T16" fmla="*/ 2147483647 w 25"/>
                  <a:gd name="T17" fmla="*/ 2147483647 h 145"/>
                  <a:gd name="T18" fmla="*/ 2147483647 w 25"/>
                  <a:gd name="T19" fmla="*/ 2147483647 h 145"/>
                  <a:gd name="T20" fmla="*/ 2147483647 w 25"/>
                  <a:gd name="T21" fmla="*/ 2147483647 h 145"/>
                  <a:gd name="T22" fmla="*/ 2147483647 w 25"/>
                  <a:gd name="T23" fmla="*/ 2147483647 h 145"/>
                  <a:gd name="T24" fmla="*/ 2147483647 w 25"/>
                  <a:gd name="T25" fmla="*/ 2147483647 h 145"/>
                  <a:gd name="T26" fmla="*/ 2147483647 w 25"/>
                  <a:gd name="T27" fmla="*/ 2147483647 h 145"/>
                  <a:gd name="T28" fmla="*/ 2147483647 w 25"/>
                  <a:gd name="T29" fmla="*/ 2147483647 h 145"/>
                  <a:gd name="T30" fmla="*/ 2147483647 w 25"/>
                  <a:gd name="T31" fmla="*/ 2147483647 h 145"/>
                  <a:gd name="T32" fmla="*/ 2147483647 w 25"/>
                  <a:gd name="T33" fmla="*/ 2147483647 h 1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5"/>
                  <a:gd name="T52" fmla="*/ 0 h 145"/>
                  <a:gd name="T53" fmla="*/ 25 w 25"/>
                  <a:gd name="T54" fmla="*/ 145 h 1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5" h="145">
                    <a:moveTo>
                      <a:pt x="0" y="0"/>
                    </a:moveTo>
                    <a:lnTo>
                      <a:pt x="0" y="21"/>
                    </a:lnTo>
                    <a:lnTo>
                      <a:pt x="0" y="29"/>
                    </a:lnTo>
                    <a:lnTo>
                      <a:pt x="12" y="33"/>
                    </a:lnTo>
                    <a:lnTo>
                      <a:pt x="18" y="41"/>
                    </a:lnTo>
                    <a:lnTo>
                      <a:pt x="12" y="54"/>
                    </a:lnTo>
                    <a:lnTo>
                      <a:pt x="12" y="62"/>
                    </a:lnTo>
                    <a:lnTo>
                      <a:pt x="18" y="70"/>
                    </a:lnTo>
                    <a:lnTo>
                      <a:pt x="18" y="79"/>
                    </a:lnTo>
                    <a:lnTo>
                      <a:pt x="18" y="87"/>
                    </a:lnTo>
                    <a:lnTo>
                      <a:pt x="18" y="95"/>
                    </a:lnTo>
                    <a:lnTo>
                      <a:pt x="18" y="108"/>
                    </a:lnTo>
                    <a:lnTo>
                      <a:pt x="25" y="116"/>
                    </a:lnTo>
                    <a:lnTo>
                      <a:pt x="25" y="125"/>
                    </a:lnTo>
                    <a:lnTo>
                      <a:pt x="18" y="133"/>
                    </a:lnTo>
                    <a:lnTo>
                      <a:pt x="18" y="141"/>
                    </a:lnTo>
                    <a:lnTo>
                      <a:pt x="18" y="145"/>
                    </a:lnTo>
                  </a:path>
                </a:pathLst>
              </a:custGeom>
              <a:noFill/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352" name="Oval 96"/>
              <p:cNvSpPr>
                <a:spLocks noChangeArrowheads="1"/>
              </p:cNvSpPr>
              <p:nvPr/>
            </p:nvSpPr>
            <p:spPr bwMode="auto">
              <a:xfrm>
                <a:off x="538163" y="2144713"/>
                <a:ext cx="88900" cy="76200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353" name="Freeform 97"/>
              <p:cNvSpPr>
                <a:spLocks/>
              </p:cNvSpPr>
              <p:nvPr/>
            </p:nvSpPr>
            <p:spPr bwMode="auto">
              <a:xfrm>
                <a:off x="546100" y="2217738"/>
                <a:ext cx="15875" cy="260350"/>
              </a:xfrm>
              <a:custGeom>
                <a:avLst/>
                <a:gdLst>
                  <a:gd name="T0" fmla="*/ 2147483647 w 12"/>
                  <a:gd name="T1" fmla="*/ 0 h 137"/>
                  <a:gd name="T2" fmla="*/ 0 w 12"/>
                  <a:gd name="T3" fmla="*/ 2147483647 h 137"/>
                  <a:gd name="T4" fmla="*/ 2147483647 w 12"/>
                  <a:gd name="T5" fmla="*/ 2147483647 h 137"/>
                  <a:gd name="T6" fmla="*/ 2147483647 w 12"/>
                  <a:gd name="T7" fmla="*/ 2147483647 h 137"/>
                  <a:gd name="T8" fmla="*/ 2147483647 w 12"/>
                  <a:gd name="T9" fmla="*/ 2147483647 h 137"/>
                  <a:gd name="T10" fmla="*/ 0 w 12"/>
                  <a:gd name="T11" fmla="*/ 2147483647 h 137"/>
                  <a:gd name="T12" fmla="*/ 2147483647 w 12"/>
                  <a:gd name="T13" fmla="*/ 2147483647 h 137"/>
                  <a:gd name="T14" fmla="*/ 2147483647 w 12"/>
                  <a:gd name="T15" fmla="*/ 2147483647 h 137"/>
                  <a:gd name="T16" fmla="*/ 2147483647 w 12"/>
                  <a:gd name="T17" fmla="*/ 2147483647 h 137"/>
                  <a:gd name="T18" fmla="*/ 2147483647 w 12"/>
                  <a:gd name="T19" fmla="*/ 2147483647 h 137"/>
                  <a:gd name="T20" fmla="*/ 2147483647 w 12"/>
                  <a:gd name="T21" fmla="*/ 2147483647 h 137"/>
                  <a:gd name="T22" fmla="*/ 2147483647 w 12"/>
                  <a:gd name="T23" fmla="*/ 2147483647 h 137"/>
                  <a:gd name="T24" fmla="*/ 2147483647 w 12"/>
                  <a:gd name="T25" fmla="*/ 2147483647 h 137"/>
                  <a:gd name="T26" fmla="*/ 2147483647 w 12"/>
                  <a:gd name="T27" fmla="*/ 2147483647 h 137"/>
                  <a:gd name="T28" fmla="*/ 2147483647 w 12"/>
                  <a:gd name="T29" fmla="*/ 2147483647 h 137"/>
                  <a:gd name="T30" fmla="*/ 0 w 12"/>
                  <a:gd name="T31" fmla="*/ 2147483647 h 137"/>
                  <a:gd name="T32" fmla="*/ 2147483647 w 12"/>
                  <a:gd name="T33" fmla="*/ 2147483647 h 13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"/>
                  <a:gd name="T52" fmla="*/ 0 h 137"/>
                  <a:gd name="T53" fmla="*/ 12 w 12"/>
                  <a:gd name="T54" fmla="*/ 137 h 13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" h="137">
                    <a:moveTo>
                      <a:pt x="6" y="0"/>
                    </a:moveTo>
                    <a:lnTo>
                      <a:pt x="0" y="12"/>
                    </a:lnTo>
                    <a:lnTo>
                      <a:pt x="6" y="25"/>
                    </a:lnTo>
                    <a:lnTo>
                      <a:pt x="12" y="33"/>
                    </a:lnTo>
                    <a:lnTo>
                      <a:pt x="6" y="41"/>
                    </a:lnTo>
                    <a:lnTo>
                      <a:pt x="0" y="49"/>
                    </a:lnTo>
                    <a:lnTo>
                      <a:pt x="6" y="58"/>
                    </a:lnTo>
                    <a:lnTo>
                      <a:pt x="12" y="66"/>
                    </a:lnTo>
                    <a:lnTo>
                      <a:pt x="12" y="79"/>
                    </a:lnTo>
                    <a:lnTo>
                      <a:pt x="6" y="91"/>
                    </a:lnTo>
                    <a:lnTo>
                      <a:pt x="6" y="99"/>
                    </a:lnTo>
                    <a:lnTo>
                      <a:pt x="12" y="108"/>
                    </a:lnTo>
                    <a:lnTo>
                      <a:pt x="12" y="116"/>
                    </a:lnTo>
                    <a:lnTo>
                      <a:pt x="12" y="124"/>
                    </a:lnTo>
                    <a:lnTo>
                      <a:pt x="12" y="133"/>
                    </a:lnTo>
                    <a:lnTo>
                      <a:pt x="0" y="133"/>
                    </a:lnTo>
                    <a:lnTo>
                      <a:pt x="12" y="137"/>
                    </a:lnTo>
                  </a:path>
                </a:pathLst>
              </a:custGeom>
              <a:noFill/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354" name="Freeform 98"/>
              <p:cNvSpPr>
                <a:spLocks/>
              </p:cNvSpPr>
              <p:nvPr/>
            </p:nvSpPr>
            <p:spPr bwMode="auto">
              <a:xfrm>
                <a:off x="603250" y="2224088"/>
                <a:ext cx="33338" cy="277813"/>
              </a:xfrm>
              <a:custGeom>
                <a:avLst/>
                <a:gdLst>
                  <a:gd name="T0" fmla="*/ 0 w 25"/>
                  <a:gd name="T1" fmla="*/ 0 h 145"/>
                  <a:gd name="T2" fmla="*/ 0 w 25"/>
                  <a:gd name="T3" fmla="*/ 2147483647 h 145"/>
                  <a:gd name="T4" fmla="*/ 0 w 25"/>
                  <a:gd name="T5" fmla="*/ 2147483647 h 145"/>
                  <a:gd name="T6" fmla="*/ 2147483647 w 25"/>
                  <a:gd name="T7" fmla="*/ 2147483647 h 145"/>
                  <a:gd name="T8" fmla="*/ 2147483647 w 25"/>
                  <a:gd name="T9" fmla="*/ 2147483647 h 145"/>
                  <a:gd name="T10" fmla="*/ 2147483647 w 25"/>
                  <a:gd name="T11" fmla="*/ 2147483647 h 145"/>
                  <a:gd name="T12" fmla="*/ 2147483647 w 25"/>
                  <a:gd name="T13" fmla="*/ 2147483647 h 145"/>
                  <a:gd name="T14" fmla="*/ 2147483647 w 25"/>
                  <a:gd name="T15" fmla="*/ 2147483647 h 145"/>
                  <a:gd name="T16" fmla="*/ 2147483647 w 25"/>
                  <a:gd name="T17" fmla="*/ 2147483647 h 145"/>
                  <a:gd name="T18" fmla="*/ 2147483647 w 25"/>
                  <a:gd name="T19" fmla="*/ 2147483647 h 145"/>
                  <a:gd name="T20" fmla="*/ 2147483647 w 25"/>
                  <a:gd name="T21" fmla="*/ 2147483647 h 145"/>
                  <a:gd name="T22" fmla="*/ 2147483647 w 25"/>
                  <a:gd name="T23" fmla="*/ 2147483647 h 145"/>
                  <a:gd name="T24" fmla="*/ 2147483647 w 25"/>
                  <a:gd name="T25" fmla="*/ 2147483647 h 145"/>
                  <a:gd name="T26" fmla="*/ 2147483647 w 25"/>
                  <a:gd name="T27" fmla="*/ 2147483647 h 145"/>
                  <a:gd name="T28" fmla="*/ 2147483647 w 25"/>
                  <a:gd name="T29" fmla="*/ 2147483647 h 145"/>
                  <a:gd name="T30" fmla="*/ 2147483647 w 25"/>
                  <a:gd name="T31" fmla="*/ 2147483647 h 145"/>
                  <a:gd name="T32" fmla="*/ 2147483647 w 25"/>
                  <a:gd name="T33" fmla="*/ 2147483647 h 1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5"/>
                  <a:gd name="T52" fmla="*/ 0 h 145"/>
                  <a:gd name="T53" fmla="*/ 25 w 25"/>
                  <a:gd name="T54" fmla="*/ 145 h 1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5" h="145">
                    <a:moveTo>
                      <a:pt x="0" y="0"/>
                    </a:moveTo>
                    <a:lnTo>
                      <a:pt x="0" y="21"/>
                    </a:lnTo>
                    <a:lnTo>
                      <a:pt x="0" y="29"/>
                    </a:lnTo>
                    <a:lnTo>
                      <a:pt x="13" y="33"/>
                    </a:lnTo>
                    <a:lnTo>
                      <a:pt x="19" y="41"/>
                    </a:lnTo>
                    <a:lnTo>
                      <a:pt x="13" y="54"/>
                    </a:lnTo>
                    <a:lnTo>
                      <a:pt x="13" y="62"/>
                    </a:lnTo>
                    <a:lnTo>
                      <a:pt x="19" y="70"/>
                    </a:lnTo>
                    <a:lnTo>
                      <a:pt x="19" y="79"/>
                    </a:lnTo>
                    <a:lnTo>
                      <a:pt x="19" y="87"/>
                    </a:lnTo>
                    <a:lnTo>
                      <a:pt x="19" y="95"/>
                    </a:lnTo>
                    <a:lnTo>
                      <a:pt x="19" y="108"/>
                    </a:lnTo>
                    <a:lnTo>
                      <a:pt x="25" y="116"/>
                    </a:lnTo>
                    <a:lnTo>
                      <a:pt x="25" y="125"/>
                    </a:lnTo>
                    <a:lnTo>
                      <a:pt x="19" y="133"/>
                    </a:lnTo>
                    <a:lnTo>
                      <a:pt x="19" y="141"/>
                    </a:lnTo>
                    <a:lnTo>
                      <a:pt x="19" y="145"/>
                    </a:lnTo>
                  </a:path>
                </a:pathLst>
              </a:custGeom>
              <a:noFill/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355" name="Oval 99"/>
              <p:cNvSpPr>
                <a:spLocks noChangeArrowheads="1"/>
              </p:cNvSpPr>
              <p:nvPr/>
            </p:nvSpPr>
            <p:spPr bwMode="auto">
              <a:xfrm>
                <a:off x="430213" y="2144713"/>
                <a:ext cx="90488" cy="76200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356" name="Freeform 100"/>
              <p:cNvSpPr>
                <a:spLocks/>
              </p:cNvSpPr>
              <p:nvPr/>
            </p:nvSpPr>
            <p:spPr bwMode="auto">
              <a:xfrm>
                <a:off x="439738" y="2217738"/>
                <a:ext cx="15875" cy="260350"/>
              </a:xfrm>
              <a:custGeom>
                <a:avLst/>
                <a:gdLst>
                  <a:gd name="T0" fmla="*/ 2147483647 w 12"/>
                  <a:gd name="T1" fmla="*/ 0 h 137"/>
                  <a:gd name="T2" fmla="*/ 0 w 12"/>
                  <a:gd name="T3" fmla="*/ 2147483647 h 137"/>
                  <a:gd name="T4" fmla="*/ 2147483647 w 12"/>
                  <a:gd name="T5" fmla="*/ 2147483647 h 137"/>
                  <a:gd name="T6" fmla="*/ 2147483647 w 12"/>
                  <a:gd name="T7" fmla="*/ 2147483647 h 137"/>
                  <a:gd name="T8" fmla="*/ 2147483647 w 12"/>
                  <a:gd name="T9" fmla="*/ 2147483647 h 137"/>
                  <a:gd name="T10" fmla="*/ 0 w 12"/>
                  <a:gd name="T11" fmla="*/ 2147483647 h 137"/>
                  <a:gd name="T12" fmla="*/ 2147483647 w 12"/>
                  <a:gd name="T13" fmla="*/ 2147483647 h 137"/>
                  <a:gd name="T14" fmla="*/ 2147483647 w 12"/>
                  <a:gd name="T15" fmla="*/ 2147483647 h 137"/>
                  <a:gd name="T16" fmla="*/ 2147483647 w 12"/>
                  <a:gd name="T17" fmla="*/ 2147483647 h 137"/>
                  <a:gd name="T18" fmla="*/ 2147483647 w 12"/>
                  <a:gd name="T19" fmla="*/ 2147483647 h 137"/>
                  <a:gd name="T20" fmla="*/ 2147483647 w 12"/>
                  <a:gd name="T21" fmla="*/ 2147483647 h 137"/>
                  <a:gd name="T22" fmla="*/ 2147483647 w 12"/>
                  <a:gd name="T23" fmla="*/ 2147483647 h 137"/>
                  <a:gd name="T24" fmla="*/ 2147483647 w 12"/>
                  <a:gd name="T25" fmla="*/ 2147483647 h 137"/>
                  <a:gd name="T26" fmla="*/ 2147483647 w 12"/>
                  <a:gd name="T27" fmla="*/ 2147483647 h 137"/>
                  <a:gd name="T28" fmla="*/ 2147483647 w 12"/>
                  <a:gd name="T29" fmla="*/ 2147483647 h 137"/>
                  <a:gd name="T30" fmla="*/ 0 w 12"/>
                  <a:gd name="T31" fmla="*/ 2147483647 h 137"/>
                  <a:gd name="T32" fmla="*/ 2147483647 w 12"/>
                  <a:gd name="T33" fmla="*/ 2147483647 h 13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"/>
                  <a:gd name="T52" fmla="*/ 0 h 137"/>
                  <a:gd name="T53" fmla="*/ 12 w 12"/>
                  <a:gd name="T54" fmla="*/ 137 h 13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" h="137">
                    <a:moveTo>
                      <a:pt x="6" y="0"/>
                    </a:moveTo>
                    <a:lnTo>
                      <a:pt x="0" y="12"/>
                    </a:lnTo>
                    <a:lnTo>
                      <a:pt x="6" y="25"/>
                    </a:lnTo>
                    <a:lnTo>
                      <a:pt x="12" y="33"/>
                    </a:lnTo>
                    <a:lnTo>
                      <a:pt x="6" y="41"/>
                    </a:lnTo>
                    <a:lnTo>
                      <a:pt x="0" y="49"/>
                    </a:lnTo>
                    <a:lnTo>
                      <a:pt x="6" y="58"/>
                    </a:lnTo>
                    <a:lnTo>
                      <a:pt x="12" y="66"/>
                    </a:lnTo>
                    <a:lnTo>
                      <a:pt x="12" y="79"/>
                    </a:lnTo>
                    <a:lnTo>
                      <a:pt x="6" y="91"/>
                    </a:lnTo>
                    <a:lnTo>
                      <a:pt x="6" y="99"/>
                    </a:lnTo>
                    <a:lnTo>
                      <a:pt x="12" y="108"/>
                    </a:lnTo>
                    <a:lnTo>
                      <a:pt x="12" y="116"/>
                    </a:lnTo>
                    <a:lnTo>
                      <a:pt x="12" y="124"/>
                    </a:lnTo>
                    <a:lnTo>
                      <a:pt x="12" y="133"/>
                    </a:lnTo>
                    <a:lnTo>
                      <a:pt x="0" y="133"/>
                    </a:lnTo>
                    <a:lnTo>
                      <a:pt x="12" y="137"/>
                    </a:lnTo>
                  </a:path>
                </a:pathLst>
              </a:custGeom>
              <a:noFill/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357" name="Freeform 101"/>
              <p:cNvSpPr>
                <a:spLocks/>
              </p:cNvSpPr>
              <p:nvPr/>
            </p:nvSpPr>
            <p:spPr bwMode="auto">
              <a:xfrm>
                <a:off x="496888" y="2224088"/>
                <a:ext cx="33338" cy="277813"/>
              </a:xfrm>
              <a:custGeom>
                <a:avLst/>
                <a:gdLst>
                  <a:gd name="T0" fmla="*/ 0 w 25"/>
                  <a:gd name="T1" fmla="*/ 0 h 145"/>
                  <a:gd name="T2" fmla="*/ 0 w 25"/>
                  <a:gd name="T3" fmla="*/ 2147483647 h 145"/>
                  <a:gd name="T4" fmla="*/ 0 w 25"/>
                  <a:gd name="T5" fmla="*/ 2147483647 h 145"/>
                  <a:gd name="T6" fmla="*/ 2147483647 w 25"/>
                  <a:gd name="T7" fmla="*/ 2147483647 h 145"/>
                  <a:gd name="T8" fmla="*/ 2147483647 w 25"/>
                  <a:gd name="T9" fmla="*/ 2147483647 h 145"/>
                  <a:gd name="T10" fmla="*/ 2147483647 w 25"/>
                  <a:gd name="T11" fmla="*/ 2147483647 h 145"/>
                  <a:gd name="T12" fmla="*/ 2147483647 w 25"/>
                  <a:gd name="T13" fmla="*/ 2147483647 h 145"/>
                  <a:gd name="T14" fmla="*/ 2147483647 w 25"/>
                  <a:gd name="T15" fmla="*/ 2147483647 h 145"/>
                  <a:gd name="T16" fmla="*/ 2147483647 w 25"/>
                  <a:gd name="T17" fmla="*/ 2147483647 h 145"/>
                  <a:gd name="T18" fmla="*/ 2147483647 w 25"/>
                  <a:gd name="T19" fmla="*/ 2147483647 h 145"/>
                  <a:gd name="T20" fmla="*/ 2147483647 w 25"/>
                  <a:gd name="T21" fmla="*/ 2147483647 h 145"/>
                  <a:gd name="T22" fmla="*/ 2147483647 w 25"/>
                  <a:gd name="T23" fmla="*/ 2147483647 h 145"/>
                  <a:gd name="T24" fmla="*/ 2147483647 w 25"/>
                  <a:gd name="T25" fmla="*/ 2147483647 h 145"/>
                  <a:gd name="T26" fmla="*/ 2147483647 w 25"/>
                  <a:gd name="T27" fmla="*/ 2147483647 h 145"/>
                  <a:gd name="T28" fmla="*/ 2147483647 w 25"/>
                  <a:gd name="T29" fmla="*/ 2147483647 h 145"/>
                  <a:gd name="T30" fmla="*/ 2147483647 w 25"/>
                  <a:gd name="T31" fmla="*/ 2147483647 h 145"/>
                  <a:gd name="T32" fmla="*/ 2147483647 w 25"/>
                  <a:gd name="T33" fmla="*/ 2147483647 h 1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5"/>
                  <a:gd name="T52" fmla="*/ 0 h 145"/>
                  <a:gd name="T53" fmla="*/ 25 w 25"/>
                  <a:gd name="T54" fmla="*/ 145 h 1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5" h="145">
                    <a:moveTo>
                      <a:pt x="0" y="0"/>
                    </a:moveTo>
                    <a:lnTo>
                      <a:pt x="0" y="21"/>
                    </a:lnTo>
                    <a:lnTo>
                      <a:pt x="0" y="29"/>
                    </a:lnTo>
                    <a:lnTo>
                      <a:pt x="13" y="33"/>
                    </a:lnTo>
                    <a:lnTo>
                      <a:pt x="19" y="41"/>
                    </a:lnTo>
                    <a:lnTo>
                      <a:pt x="13" y="54"/>
                    </a:lnTo>
                    <a:lnTo>
                      <a:pt x="13" y="62"/>
                    </a:lnTo>
                    <a:lnTo>
                      <a:pt x="19" y="70"/>
                    </a:lnTo>
                    <a:lnTo>
                      <a:pt x="19" y="79"/>
                    </a:lnTo>
                    <a:lnTo>
                      <a:pt x="19" y="87"/>
                    </a:lnTo>
                    <a:lnTo>
                      <a:pt x="19" y="95"/>
                    </a:lnTo>
                    <a:lnTo>
                      <a:pt x="19" y="108"/>
                    </a:lnTo>
                    <a:lnTo>
                      <a:pt x="25" y="116"/>
                    </a:lnTo>
                    <a:lnTo>
                      <a:pt x="25" y="125"/>
                    </a:lnTo>
                    <a:lnTo>
                      <a:pt x="19" y="133"/>
                    </a:lnTo>
                    <a:lnTo>
                      <a:pt x="19" y="141"/>
                    </a:lnTo>
                    <a:lnTo>
                      <a:pt x="19" y="145"/>
                    </a:lnTo>
                  </a:path>
                </a:pathLst>
              </a:custGeom>
              <a:noFill/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358" name="Oval 102"/>
              <p:cNvSpPr>
                <a:spLocks noChangeArrowheads="1"/>
              </p:cNvSpPr>
              <p:nvPr/>
            </p:nvSpPr>
            <p:spPr bwMode="auto">
              <a:xfrm>
                <a:off x="323850" y="2144713"/>
                <a:ext cx="88900" cy="76200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359" name="Freeform 103"/>
              <p:cNvSpPr>
                <a:spLocks/>
              </p:cNvSpPr>
              <p:nvPr/>
            </p:nvSpPr>
            <p:spPr bwMode="auto">
              <a:xfrm>
                <a:off x="333375" y="2217738"/>
                <a:ext cx="15875" cy="260350"/>
              </a:xfrm>
              <a:custGeom>
                <a:avLst/>
                <a:gdLst>
                  <a:gd name="T0" fmla="*/ 2147483647 w 12"/>
                  <a:gd name="T1" fmla="*/ 0 h 137"/>
                  <a:gd name="T2" fmla="*/ 0 w 12"/>
                  <a:gd name="T3" fmla="*/ 2147483647 h 137"/>
                  <a:gd name="T4" fmla="*/ 2147483647 w 12"/>
                  <a:gd name="T5" fmla="*/ 2147483647 h 137"/>
                  <a:gd name="T6" fmla="*/ 2147483647 w 12"/>
                  <a:gd name="T7" fmla="*/ 2147483647 h 137"/>
                  <a:gd name="T8" fmla="*/ 2147483647 w 12"/>
                  <a:gd name="T9" fmla="*/ 2147483647 h 137"/>
                  <a:gd name="T10" fmla="*/ 0 w 12"/>
                  <a:gd name="T11" fmla="*/ 2147483647 h 137"/>
                  <a:gd name="T12" fmla="*/ 2147483647 w 12"/>
                  <a:gd name="T13" fmla="*/ 2147483647 h 137"/>
                  <a:gd name="T14" fmla="*/ 2147483647 w 12"/>
                  <a:gd name="T15" fmla="*/ 2147483647 h 137"/>
                  <a:gd name="T16" fmla="*/ 2147483647 w 12"/>
                  <a:gd name="T17" fmla="*/ 2147483647 h 137"/>
                  <a:gd name="T18" fmla="*/ 2147483647 w 12"/>
                  <a:gd name="T19" fmla="*/ 2147483647 h 137"/>
                  <a:gd name="T20" fmla="*/ 2147483647 w 12"/>
                  <a:gd name="T21" fmla="*/ 2147483647 h 137"/>
                  <a:gd name="T22" fmla="*/ 2147483647 w 12"/>
                  <a:gd name="T23" fmla="*/ 2147483647 h 137"/>
                  <a:gd name="T24" fmla="*/ 2147483647 w 12"/>
                  <a:gd name="T25" fmla="*/ 2147483647 h 137"/>
                  <a:gd name="T26" fmla="*/ 2147483647 w 12"/>
                  <a:gd name="T27" fmla="*/ 2147483647 h 137"/>
                  <a:gd name="T28" fmla="*/ 2147483647 w 12"/>
                  <a:gd name="T29" fmla="*/ 2147483647 h 137"/>
                  <a:gd name="T30" fmla="*/ 0 w 12"/>
                  <a:gd name="T31" fmla="*/ 2147483647 h 137"/>
                  <a:gd name="T32" fmla="*/ 2147483647 w 12"/>
                  <a:gd name="T33" fmla="*/ 2147483647 h 13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"/>
                  <a:gd name="T52" fmla="*/ 0 h 137"/>
                  <a:gd name="T53" fmla="*/ 12 w 12"/>
                  <a:gd name="T54" fmla="*/ 137 h 13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" h="137">
                    <a:moveTo>
                      <a:pt x="6" y="0"/>
                    </a:moveTo>
                    <a:lnTo>
                      <a:pt x="0" y="12"/>
                    </a:lnTo>
                    <a:lnTo>
                      <a:pt x="6" y="25"/>
                    </a:lnTo>
                    <a:lnTo>
                      <a:pt x="12" y="33"/>
                    </a:lnTo>
                    <a:lnTo>
                      <a:pt x="6" y="41"/>
                    </a:lnTo>
                    <a:lnTo>
                      <a:pt x="0" y="49"/>
                    </a:lnTo>
                    <a:lnTo>
                      <a:pt x="6" y="58"/>
                    </a:lnTo>
                    <a:lnTo>
                      <a:pt x="12" y="66"/>
                    </a:lnTo>
                    <a:lnTo>
                      <a:pt x="12" y="79"/>
                    </a:lnTo>
                    <a:lnTo>
                      <a:pt x="6" y="91"/>
                    </a:lnTo>
                    <a:lnTo>
                      <a:pt x="6" y="99"/>
                    </a:lnTo>
                    <a:lnTo>
                      <a:pt x="12" y="108"/>
                    </a:lnTo>
                    <a:lnTo>
                      <a:pt x="12" y="116"/>
                    </a:lnTo>
                    <a:lnTo>
                      <a:pt x="12" y="124"/>
                    </a:lnTo>
                    <a:lnTo>
                      <a:pt x="12" y="133"/>
                    </a:lnTo>
                    <a:lnTo>
                      <a:pt x="0" y="133"/>
                    </a:lnTo>
                    <a:lnTo>
                      <a:pt x="12" y="137"/>
                    </a:lnTo>
                  </a:path>
                </a:pathLst>
              </a:custGeom>
              <a:noFill/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360" name="Freeform 104"/>
              <p:cNvSpPr>
                <a:spLocks/>
              </p:cNvSpPr>
              <p:nvPr/>
            </p:nvSpPr>
            <p:spPr bwMode="auto">
              <a:xfrm>
                <a:off x="388938" y="2224088"/>
                <a:ext cx="34925" cy="277813"/>
              </a:xfrm>
              <a:custGeom>
                <a:avLst/>
                <a:gdLst>
                  <a:gd name="T0" fmla="*/ 0 w 25"/>
                  <a:gd name="T1" fmla="*/ 0 h 145"/>
                  <a:gd name="T2" fmla="*/ 0 w 25"/>
                  <a:gd name="T3" fmla="*/ 2147483647 h 145"/>
                  <a:gd name="T4" fmla="*/ 0 w 25"/>
                  <a:gd name="T5" fmla="*/ 2147483647 h 145"/>
                  <a:gd name="T6" fmla="*/ 2147483647 w 25"/>
                  <a:gd name="T7" fmla="*/ 2147483647 h 145"/>
                  <a:gd name="T8" fmla="*/ 2147483647 w 25"/>
                  <a:gd name="T9" fmla="*/ 2147483647 h 145"/>
                  <a:gd name="T10" fmla="*/ 2147483647 w 25"/>
                  <a:gd name="T11" fmla="*/ 2147483647 h 145"/>
                  <a:gd name="T12" fmla="*/ 2147483647 w 25"/>
                  <a:gd name="T13" fmla="*/ 2147483647 h 145"/>
                  <a:gd name="T14" fmla="*/ 2147483647 w 25"/>
                  <a:gd name="T15" fmla="*/ 2147483647 h 145"/>
                  <a:gd name="T16" fmla="*/ 2147483647 w 25"/>
                  <a:gd name="T17" fmla="*/ 2147483647 h 145"/>
                  <a:gd name="T18" fmla="*/ 2147483647 w 25"/>
                  <a:gd name="T19" fmla="*/ 2147483647 h 145"/>
                  <a:gd name="T20" fmla="*/ 2147483647 w 25"/>
                  <a:gd name="T21" fmla="*/ 2147483647 h 145"/>
                  <a:gd name="T22" fmla="*/ 2147483647 w 25"/>
                  <a:gd name="T23" fmla="*/ 2147483647 h 145"/>
                  <a:gd name="T24" fmla="*/ 2147483647 w 25"/>
                  <a:gd name="T25" fmla="*/ 2147483647 h 145"/>
                  <a:gd name="T26" fmla="*/ 2147483647 w 25"/>
                  <a:gd name="T27" fmla="*/ 2147483647 h 145"/>
                  <a:gd name="T28" fmla="*/ 2147483647 w 25"/>
                  <a:gd name="T29" fmla="*/ 2147483647 h 145"/>
                  <a:gd name="T30" fmla="*/ 2147483647 w 25"/>
                  <a:gd name="T31" fmla="*/ 2147483647 h 145"/>
                  <a:gd name="T32" fmla="*/ 2147483647 w 25"/>
                  <a:gd name="T33" fmla="*/ 2147483647 h 1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5"/>
                  <a:gd name="T52" fmla="*/ 0 h 145"/>
                  <a:gd name="T53" fmla="*/ 25 w 25"/>
                  <a:gd name="T54" fmla="*/ 145 h 1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5" h="145">
                    <a:moveTo>
                      <a:pt x="0" y="0"/>
                    </a:moveTo>
                    <a:lnTo>
                      <a:pt x="0" y="21"/>
                    </a:lnTo>
                    <a:lnTo>
                      <a:pt x="0" y="29"/>
                    </a:lnTo>
                    <a:lnTo>
                      <a:pt x="13" y="33"/>
                    </a:lnTo>
                    <a:lnTo>
                      <a:pt x="19" y="41"/>
                    </a:lnTo>
                    <a:lnTo>
                      <a:pt x="13" y="54"/>
                    </a:lnTo>
                    <a:lnTo>
                      <a:pt x="13" y="62"/>
                    </a:lnTo>
                    <a:lnTo>
                      <a:pt x="19" y="70"/>
                    </a:lnTo>
                    <a:lnTo>
                      <a:pt x="19" y="79"/>
                    </a:lnTo>
                    <a:lnTo>
                      <a:pt x="19" y="87"/>
                    </a:lnTo>
                    <a:lnTo>
                      <a:pt x="19" y="95"/>
                    </a:lnTo>
                    <a:lnTo>
                      <a:pt x="19" y="108"/>
                    </a:lnTo>
                    <a:lnTo>
                      <a:pt x="25" y="116"/>
                    </a:lnTo>
                    <a:lnTo>
                      <a:pt x="25" y="125"/>
                    </a:lnTo>
                    <a:lnTo>
                      <a:pt x="19" y="133"/>
                    </a:lnTo>
                    <a:lnTo>
                      <a:pt x="19" y="141"/>
                    </a:lnTo>
                    <a:lnTo>
                      <a:pt x="19" y="145"/>
                    </a:lnTo>
                  </a:path>
                </a:pathLst>
              </a:custGeom>
              <a:noFill/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361" name="Oval 105"/>
              <p:cNvSpPr>
                <a:spLocks noChangeArrowheads="1"/>
              </p:cNvSpPr>
              <p:nvPr/>
            </p:nvSpPr>
            <p:spPr bwMode="auto">
              <a:xfrm>
                <a:off x="865188" y="2616200"/>
                <a:ext cx="90488" cy="73025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362" name="Freeform 106"/>
              <p:cNvSpPr>
                <a:spLocks/>
              </p:cNvSpPr>
              <p:nvPr/>
            </p:nvSpPr>
            <p:spPr bwMode="auto">
              <a:xfrm>
                <a:off x="873125" y="2360613"/>
                <a:ext cx="17463" cy="263525"/>
              </a:xfrm>
              <a:custGeom>
                <a:avLst/>
                <a:gdLst>
                  <a:gd name="T0" fmla="*/ 2147483647 w 13"/>
                  <a:gd name="T1" fmla="*/ 2147483647 h 138"/>
                  <a:gd name="T2" fmla="*/ 0 w 13"/>
                  <a:gd name="T3" fmla="*/ 2147483647 h 138"/>
                  <a:gd name="T4" fmla="*/ 2147483647 w 13"/>
                  <a:gd name="T5" fmla="*/ 2147483647 h 138"/>
                  <a:gd name="T6" fmla="*/ 2147483647 w 13"/>
                  <a:gd name="T7" fmla="*/ 2147483647 h 138"/>
                  <a:gd name="T8" fmla="*/ 2147483647 w 13"/>
                  <a:gd name="T9" fmla="*/ 2147483647 h 138"/>
                  <a:gd name="T10" fmla="*/ 0 w 13"/>
                  <a:gd name="T11" fmla="*/ 2147483647 h 138"/>
                  <a:gd name="T12" fmla="*/ 2147483647 w 13"/>
                  <a:gd name="T13" fmla="*/ 2147483647 h 138"/>
                  <a:gd name="T14" fmla="*/ 2147483647 w 13"/>
                  <a:gd name="T15" fmla="*/ 2147483647 h 138"/>
                  <a:gd name="T16" fmla="*/ 2147483647 w 13"/>
                  <a:gd name="T17" fmla="*/ 2147483647 h 138"/>
                  <a:gd name="T18" fmla="*/ 2147483647 w 13"/>
                  <a:gd name="T19" fmla="*/ 2147483647 h 138"/>
                  <a:gd name="T20" fmla="*/ 2147483647 w 13"/>
                  <a:gd name="T21" fmla="*/ 2147483647 h 138"/>
                  <a:gd name="T22" fmla="*/ 2147483647 w 13"/>
                  <a:gd name="T23" fmla="*/ 2147483647 h 138"/>
                  <a:gd name="T24" fmla="*/ 2147483647 w 13"/>
                  <a:gd name="T25" fmla="*/ 2147483647 h 138"/>
                  <a:gd name="T26" fmla="*/ 2147483647 w 13"/>
                  <a:gd name="T27" fmla="*/ 2147483647 h 138"/>
                  <a:gd name="T28" fmla="*/ 2147483647 w 13"/>
                  <a:gd name="T29" fmla="*/ 2147483647 h 138"/>
                  <a:gd name="T30" fmla="*/ 0 w 13"/>
                  <a:gd name="T31" fmla="*/ 2147483647 h 138"/>
                  <a:gd name="T32" fmla="*/ 2147483647 w 13"/>
                  <a:gd name="T33" fmla="*/ 0 h 13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"/>
                  <a:gd name="T52" fmla="*/ 0 h 138"/>
                  <a:gd name="T53" fmla="*/ 13 w 13"/>
                  <a:gd name="T54" fmla="*/ 138 h 13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" h="138">
                    <a:moveTo>
                      <a:pt x="7" y="138"/>
                    </a:moveTo>
                    <a:lnTo>
                      <a:pt x="0" y="125"/>
                    </a:lnTo>
                    <a:lnTo>
                      <a:pt x="7" y="113"/>
                    </a:lnTo>
                    <a:lnTo>
                      <a:pt x="13" y="105"/>
                    </a:lnTo>
                    <a:lnTo>
                      <a:pt x="7" y="96"/>
                    </a:lnTo>
                    <a:lnTo>
                      <a:pt x="0" y="88"/>
                    </a:lnTo>
                    <a:lnTo>
                      <a:pt x="7" y="80"/>
                    </a:lnTo>
                    <a:lnTo>
                      <a:pt x="13" y="71"/>
                    </a:lnTo>
                    <a:lnTo>
                      <a:pt x="13" y="59"/>
                    </a:lnTo>
                    <a:lnTo>
                      <a:pt x="7" y="46"/>
                    </a:lnTo>
                    <a:lnTo>
                      <a:pt x="7" y="38"/>
                    </a:lnTo>
                    <a:lnTo>
                      <a:pt x="13" y="30"/>
                    </a:lnTo>
                    <a:lnTo>
                      <a:pt x="13" y="21"/>
                    </a:lnTo>
                    <a:lnTo>
                      <a:pt x="13" y="13"/>
                    </a:lnTo>
                    <a:lnTo>
                      <a:pt x="13" y="5"/>
                    </a:lnTo>
                    <a:lnTo>
                      <a:pt x="0" y="5"/>
                    </a:lnTo>
                    <a:lnTo>
                      <a:pt x="13" y="0"/>
                    </a:lnTo>
                  </a:path>
                </a:pathLst>
              </a:custGeom>
              <a:noFill/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363" name="Oval 108"/>
              <p:cNvSpPr>
                <a:spLocks noChangeArrowheads="1"/>
              </p:cNvSpPr>
              <p:nvPr/>
            </p:nvSpPr>
            <p:spPr bwMode="auto">
              <a:xfrm>
                <a:off x="758825" y="2616200"/>
                <a:ext cx="90488" cy="73025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364" name="Freeform 109"/>
              <p:cNvSpPr>
                <a:spLocks/>
              </p:cNvSpPr>
              <p:nvPr/>
            </p:nvSpPr>
            <p:spPr bwMode="auto">
              <a:xfrm>
                <a:off x="766763" y="2360613"/>
                <a:ext cx="17463" cy="263525"/>
              </a:xfrm>
              <a:custGeom>
                <a:avLst/>
                <a:gdLst>
                  <a:gd name="T0" fmla="*/ 2147483647 w 13"/>
                  <a:gd name="T1" fmla="*/ 2147483647 h 138"/>
                  <a:gd name="T2" fmla="*/ 0 w 13"/>
                  <a:gd name="T3" fmla="*/ 2147483647 h 138"/>
                  <a:gd name="T4" fmla="*/ 2147483647 w 13"/>
                  <a:gd name="T5" fmla="*/ 2147483647 h 138"/>
                  <a:gd name="T6" fmla="*/ 2147483647 w 13"/>
                  <a:gd name="T7" fmla="*/ 2147483647 h 138"/>
                  <a:gd name="T8" fmla="*/ 2147483647 w 13"/>
                  <a:gd name="T9" fmla="*/ 2147483647 h 138"/>
                  <a:gd name="T10" fmla="*/ 0 w 13"/>
                  <a:gd name="T11" fmla="*/ 2147483647 h 138"/>
                  <a:gd name="T12" fmla="*/ 2147483647 w 13"/>
                  <a:gd name="T13" fmla="*/ 2147483647 h 138"/>
                  <a:gd name="T14" fmla="*/ 2147483647 w 13"/>
                  <a:gd name="T15" fmla="*/ 2147483647 h 138"/>
                  <a:gd name="T16" fmla="*/ 2147483647 w 13"/>
                  <a:gd name="T17" fmla="*/ 2147483647 h 138"/>
                  <a:gd name="T18" fmla="*/ 2147483647 w 13"/>
                  <a:gd name="T19" fmla="*/ 2147483647 h 138"/>
                  <a:gd name="T20" fmla="*/ 2147483647 w 13"/>
                  <a:gd name="T21" fmla="*/ 2147483647 h 138"/>
                  <a:gd name="T22" fmla="*/ 2147483647 w 13"/>
                  <a:gd name="T23" fmla="*/ 2147483647 h 138"/>
                  <a:gd name="T24" fmla="*/ 2147483647 w 13"/>
                  <a:gd name="T25" fmla="*/ 2147483647 h 138"/>
                  <a:gd name="T26" fmla="*/ 2147483647 w 13"/>
                  <a:gd name="T27" fmla="*/ 2147483647 h 138"/>
                  <a:gd name="T28" fmla="*/ 2147483647 w 13"/>
                  <a:gd name="T29" fmla="*/ 2147483647 h 138"/>
                  <a:gd name="T30" fmla="*/ 0 w 13"/>
                  <a:gd name="T31" fmla="*/ 2147483647 h 138"/>
                  <a:gd name="T32" fmla="*/ 2147483647 w 13"/>
                  <a:gd name="T33" fmla="*/ 0 h 13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"/>
                  <a:gd name="T52" fmla="*/ 0 h 138"/>
                  <a:gd name="T53" fmla="*/ 13 w 13"/>
                  <a:gd name="T54" fmla="*/ 138 h 13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" h="138">
                    <a:moveTo>
                      <a:pt x="7" y="138"/>
                    </a:moveTo>
                    <a:lnTo>
                      <a:pt x="0" y="125"/>
                    </a:lnTo>
                    <a:lnTo>
                      <a:pt x="7" y="113"/>
                    </a:lnTo>
                    <a:lnTo>
                      <a:pt x="13" y="105"/>
                    </a:lnTo>
                    <a:lnTo>
                      <a:pt x="7" y="96"/>
                    </a:lnTo>
                    <a:lnTo>
                      <a:pt x="0" y="88"/>
                    </a:lnTo>
                    <a:lnTo>
                      <a:pt x="7" y="80"/>
                    </a:lnTo>
                    <a:lnTo>
                      <a:pt x="13" y="71"/>
                    </a:lnTo>
                    <a:lnTo>
                      <a:pt x="13" y="59"/>
                    </a:lnTo>
                    <a:lnTo>
                      <a:pt x="7" y="46"/>
                    </a:lnTo>
                    <a:lnTo>
                      <a:pt x="7" y="38"/>
                    </a:lnTo>
                    <a:lnTo>
                      <a:pt x="13" y="30"/>
                    </a:lnTo>
                    <a:lnTo>
                      <a:pt x="13" y="21"/>
                    </a:lnTo>
                    <a:lnTo>
                      <a:pt x="13" y="13"/>
                    </a:lnTo>
                    <a:lnTo>
                      <a:pt x="13" y="5"/>
                    </a:lnTo>
                    <a:lnTo>
                      <a:pt x="0" y="5"/>
                    </a:lnTo>
                    <a:lnTo>
                      <a:pt x="13" y="0"/>
                    </a:lnTo>
                  </a:path>
                </a:pathLst>
              </a:custGeom>
              <a:noFill/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365" name="Freeform 110"/>
              <p:cNvSpPr>
                <a:spLocks/>
              </p:cNvSpPr>
              <p:nvPr/>
            </p:nvSpPr>
            <p:spPr bwMode="auto">
              <a:xfrm>
                <a:off x="825500" y="2335213"/>
                <a:ext cx="31750" cy="280988"/>
              </a:xfrm>
              <a:custGeom>
                <a:avLst/>
                <a:gdLst>
                  <a:gd name="T0" fmla="*/ 0 w 25"/>
                  <a:gd name="T1" fmla="*/ 2147483647 h 146"/>
                  <a:gd name="T2" fmla="*/ 0 w 25"/>
                  <a:gd name="T3" fmla="*/ 2147483647 h 146"/>
                  <a:gd name="T4" fmla="*/ 0 w 25"/>
                  <a:gd name="T5" fmla="*/ 2147483647 h 146"/>
                  <a:gd name="T6" fmla="*/ 2147483647 w 25"/>
                  <a:gd name="T7" fmla="*/ 2147483647 h 146"/>
                  <a:gd name="T8" fmla="*/ 2147483647 w 25"/>
                  <a:gd name="T9" fmla="*/ 2147483647 h 146"/>
                  <a:gd name="T10" fmla="*/ 2147483647 w 25"/>
                  <a:gd name="T11" fmla="*/ 2147483647 h 146"/>
                  <a:gd name="T12" fmla="*/ 2147483647 w 25"/>
                  <a:gd name="T13" fmla="*/ 2147483647 h 146"/>
                  <a:gd name="T14" fmla="*/ 2147483647 w 25"/>
                  <a:gd name="T15" fmla="*/ 2147483647 h 146"/>
                  <a:gd name="T16" fmla="*/ 2147483647 w 25"/>
                  <a:gd name="T17" fmla="*/ 2147483647 h 146"/>
                  <a:gd name="T18" fmla="*/ 2147483647 w 25"/>
                  <a:gd name="T19" fmla="*/ 2147483647 h 146"/>
                  <a:gd name="T20" fmla="*/ 2147483647 w 25"/>
                  <a:gd name="T21" fmla="*/ 2147483647 h 146"/>
                  <a:gd name="T22" fmla="*/ 2147483647 w 25"/>
                  <a:gd name="T23" fmla="*/ 2147483647 h 146"/>
                  <a:gd name="T24" fmla="*/ 2147483647 w 25"/>
                  <a:gd name="T25" fmla="*/ 2147483647 h 146"/>
                  <a:gd name="T26" fmla="*/ 2147483647 w 25"/>
                  <a:gd name="T27" fmla="*/ 2147483647 h 146"/>
                  <a:gd name="T28" fmla="*/ 2147483647 w 25"/>
                  <a:gd name="T29" fmla="*/ 2147483647 h 146"/>
                  <a:gd name="T30" fmla="*/ 2147483647 w 25"/>
                  <a:gd name="T31" fmla="*/ 2147483647 h 146"/>
                  <a:gd name="T32" fmla="*/ 2147483647 w 25"/>
                  <a:gd name="T33" fmla="*/ 0 h 14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5"/>
                  <a:gd name="T52" fmla="*/ 0 h 146"/>
                  <a:gd name="T53" fmla="*/ 25 w 25"/>
                  <a:gd name="T54" fmla="*/ 146 h 14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5" h="146">
                    <a:moveTo>
                      <a:pt x="0" y="146"/>
                    </a:moveTo>
                    <a:lnTo>
                      <a:pt x="0" y="125"/>
                    </a:lnTo>
                    <a:lnTo>
                      <a:pt x="0" y="117"/>
                    </a:lnTo>
                    <a:lnTo>
                      <a:pt x="12" y="112"/>
                    </a:lnTo>
                    <a:lnTo>
                      <a:pt x="19" y="104"/>
                    </a:lnTo>
                    <a:lnTo>
                      <a:pt x="12" y="92"/>
                    </a:lnTo>
                    <a:lnTo>
                      <a:pt x="12" y="83"/>
                    </a:lnTo>
                    <a:lnTo>
                      <a:pt x="19" y="75"/>
                    </a:lnTo>
                    <a:lnTo>
                      <a:pt x="19" y="67"/>
                    </a:lnTo>
                    <a:lnTo>
                      <a:pt x="19" y="58"/>
                    </a:lnTo>
                    <a:lnTo>
                      <a:pt x="19" y="50"/>
                    </a:lnTo>
                    <a:lnTo>
                      <a:pt x="19" y="37"/>
                    </a:lnTo>
                    <a:lnTo>
                      <a:pt x="25" y="29"/>
                    </a:lnTo>
                    <a:lnTo>
                      <a:pt x="25" y="21"/>
                    </a:lnTo>
                    <a:lnTo>
                      <a:pt x="19" y="12"/>
                    </a:lnTo>
                    <a:lnTo>
                      <a:pt x="19" y="4"/>
                    </a:lnTo>
                    <a:lnTo>
                      <a:pt x="19" y="0"/>
                    </a:lnTo>
                  </a:path>
                </a:pathLst>
              </a:custGeom>
              <a:noFill/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366" name="Oval 111"/>
              <p:cNvSpPr>
                <a:spLocks noChangeArrowheads="1"/>
              </p:cNvSpPr>
              <p:nvPr/>
            </p:nvSpPr>
            <p:spPr bwMode="auto">
              <a:xfrm>
                <a:off x="644525" y="2609850"/>
                <a:ext cx="88900" cy="73025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367" name="Freeform 112"/>
              <p:cNvSpPr>
                <a:spLocks/>
              </p:cNvSpPr>
              <p:nvPr/>
            </p:nvSpPr>
            <p:spPr bwMode="auto">
              <a:xfrm>
                <a:off x="652463" y="2351088"/>
                <a:ext cx="15875" cy="265113"/>
              </a:xfrm>
              <a:custGeom>
                <a:avLst/>
                <a:gdLst>
                  <a:gd name="T0" fmla="*/ 2147483647 w 12"/>
                  <a:gd name="T1" fmla="*/ 2147483647 h 138"/>
                  <a:gd name="T2" fmla="*/ 0 w 12"/>
                  <a:gd name="T3" fmla="*/ 2147483647 h 138"/>
                  <a:gd name="T4" fmla="*/ 2147483647 w 12"/>
                  <a:gd name="T5" fmla="*/ 2147483647 h 138"/>
                  <a:gd name="T6" fmla="*/ 2147483647 w 12"/>
                  <a:gd name="T7" fmla="*/ 2147483647 h 138"/>
                  <a:gd name="T8" fmla="*/ 2147483647 w 12"/>
                  <a:gd name="T9" fmla="*/ 2147483647 h 138"/>
                  <a:gd name="T10" fmla="*/ 0 w 12"/>
                  <a:gd name="T11" fmla="*/ 2147483647 h 138"/>
                  <a:gd name="T12" fmla="*/ 2147483647 w 12"/>
                  <a:gd name="T13" fmla="*/ 2147483647 h 138"/>
                  <a:gd name="T14" fmla="*/ 2147483647 w 12"/>
                  <a:gd name="T15" fmla="*/ 2147483647 h 138"/>
                  <a:gd name="T16" fmla="*/ 2147483647 w 12"/>
                  <a:gd name="T17" fmla="*/ 2147483647 h 138"/>
                  <a:gd name="T18" fmla="*/ 2147483647 w 12"/>
                  <a:gd name="T19" fmla="*/ 2147483647 h 138"/>
                  <a:gd name="T20" fmla="*/ 2147483647 w 12"/>
                  <a:gd name="T21" fmla="*/ 2147483647 h 138"/>
                  <a:gd name="T22" fmla="*/ 2147483647 w 12"/>
                  <a:gd name="T23" fmla="*/ 2147483647 h 138"/>
                  <a:gd name="T24" fmla="*/ 2147483647 w 12"/>
                  <a:gd name="T25" fmla="*/ 2147483647 h 138"/>
                  <a:gd name="T26" fmla="*/ 2147483647 w 12"/>
                  <a:gd name="T27" fmla="*/ 2147483647 h 138"/>
                  <a:gd name="T28" fmla="*/ 2147483647 w 12"/>
                  <a:gd name="T29" fmla="*/ 2147483647 h 138"/>
                  <a:gd name="T30" fmla="*/ 0 w 12"/>
                  <a:gd name="T31" fmla="*/ 2147483647 h 138"/>
                  <a:gd name="T32" fmla="*/ 2147483647 w 12"/>
                  <a:gd name="T33" fmla="*/ 0 h 13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"/>
                  <a:gd name="T52" fmla="*/ 0 h 138"/>
                  <a:gd name="T53" fmla="*/ 12 w 12"/>
                  <a:gd name="T54" fmla="*/ 138 h 13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" h="138">
                    <a:moveTo>
                      <a:pt x="6" y="138"/>
                    </a:moveTo>
                    <a:lnTo>
                      <a:pt x="0" y="125"/>
                    </a:lnTo>
                    <a:lnTo>
                      <a:pt x="6" y="113"/>
                    </a:lnTo>
                    <a:lnTo>
                      <a:pt x="12" y="104"/>
                    </a:lnTo>
                    <a:lnTo>
                      <a:pt x="6" y="96"/>
                    </a:lnTo>
                    <a:lnTo>
                      <a:pt x="0" y="88"/>
                    </a:lnTo>
                    <a:lnTo>
                      <a:pt x="6" y="79"/>
                    </a:lnTo>
                    <a:lnTo>
                      <a:pt x="12" y="71"/>
                    </a:lnTo>
                    <a:lnTo>
                      <a:pt x="12" y="59"/>
                    </a:lnTo>
                    <a:lnTo>
                      <a:pt x="6" y="46"/>
                    </a:lnTo>
                    <a:lnTo>
                      <a:pt x="6" y="38"/>
                    </a:lnTo>
                    <a:lnTo>
                      <a:pt x="12" y="29"/>
                    </a:lnTo>
                    <a:lnTo>
                      <a:pt x="12" y="21"/>
                    </a:lnTo>
                    <a:lnTo>
                      <a:pt x="12" y="13"/>
                    </a:lnTo>
                    <a:lnTo>
                      <a:pt x="12" y="4"/>
                    </a:lnTo>
                    <a:lnTo>
                      <a:pt x="0" y="4"/>
                    </a:lnTo>
                    <a:lnTo>
                      <a:pt x="12" y="0"/>
                    </a:lnTo>
                  </a:path>
                </a:pathLst>
              </a:custGeom>
              <a:noFill/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368" name="Freeform 113"/>
              <p:cNvSpPr>
                <a:spLocks/>
              </p:cNvSpPr>
              <p:nvPr/>
            </p:nvSpPr>
            <p:spPr bwMode="auto">
              <a:xfrm>
                <a:off x="711200" y="2328863"/>
                <a:ext cx="31750" cy="279400"/>
              </a:xfrm>
              <a:custGeom>
                <a:avLst/>
                <a:gdLst>
                  <a:gd name="T0" fmla="*/ 0 w 25"/>
                  <a:gd name="T1" fmla="*/ 2147483647 h 146"/>
                  <a:gd name="T2" fmla="*/ 0 w 25"/>
                  <a:gd name="T3" fmla="*/ 2147483647 h 146"/>
                  <a:gd name="T4" fmla="*/ 0 w 25"/>
                  <a:gd name="T5" fmla="*/ 2147483647 h 146"/>
                  <a:gd name="T6" fmla="*/ 2147483647 w 25"/>
                  <a:gd name="T7" fmla="*/ 2147483647 h 146"/>
                  <a:gd name="T8" fmla="*/ 2147483647 w 25"/>
                  <a:gd name="T9" fmla="*/ 2147483647 h 146"/>
                  <a:gd name="T10" fmla="*/ 2147483647 w 25"/>
                  <a:gd name="T11" fmla="*/ 2147483647 h 146"/>
                  <a:gd name="T12" fmla="*/ 2147483647 w 25"/>
                  <a:gd name="T13" fmla="*/ 2147483647 h 146"/>
                  <a:gd name="T14" fmla="*/ 2147483647 w 25"/>
                  <a:gd name="T15" fmla="*/ 2147483647 h 146"/>
                  <a:gd name="T16" fmla="*/ 2147483647 w 25"/>
                  <a:gd name="T17" fmla="*/ 2147483647 h 146"/>
                  <a:gd name="T18" fmla="*/ 2147483647 w 25"/>
                  <a:gd name="T19" fmla="*/ 2147483647 h 146"/>
                  <a:gd name="T20" fmla="*/ 2147483647 w 25"/>
                  <a:gd name="T21" fmla="*/ 2147483647 h 146"/>
                  <a:gd name="T22" fmla="*/ 2147483647 w 25"/>
                  <a:gd name="T23" fmla="*/ 2147483647 h 146"/>
                  <a:gd name="T24" fmla="*/ 2147483647 w 25"/>
                  <a:gd name="T25" fmla="*/ 2147483647 h 146"/>
                  <a:gd name="T26" fmla="*/ 2147483647 w 25"/>
                  <a:gd name="T27" fmla="*/ 2147483647 h 146"/>
                  <a:gd name="T28" fmla="*/ 2147483647 w 25"/>
                  <a:gd name="T29" fmla="*/ 2147483647 h 146"/>
                  <a:gd name="T30" fmla="*/ 2147483647 w 25"/>
                  <a:gd name="T31" fmla="*/ 2147483647 h 146"/>
                  <a:gd name="T32" fmla="*/ 2147483647 w 25"/>
                  <a:gd name="T33" fmla="*/ 0 h 14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5"/>
                  <a:gd name="T52" fmla="*/ 0 h 146"/>
                  <a:gd name="T53" fmla="*/ 25 w 25"/>
                  <a:gd name="T54" fmla="*/ 146 h 14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5" h="146">
                    <a:moveTo>
                      <a:pt x="0" y="146"/>
                    </a:moveTo>
                    <a:lnTo>
                      <a:pt x="0" y="125"/>
                    </a:lnTo>
                    <a:lnTo>
                      <a:pt x="0" y="116"/>
                    </a:lnTo>
                    <a:lnTo>
                      <a:pt x="12" y="112"/>
                    </a:lnTo>
                    <a:lnTo>
                      <a:pt x="18" y="104"/>
                    </a:lnTo>
                    <a:lnTo>
                      <a:pt x="12" y="91"/>
                    </a:lnTo>
                    <a:lnTo>
                      <a:pt x="12" y="83"/>
                    </a:lnTo>
                    <a:lnTo>
                      <a:pt x="18" y="75"/>
                    </a:lnTo>
                    <a:lnTo>
                      <a:pt x="18" y="66"/>
                    </a:lnTo>
                    <a:lnTo>
                      <a:pt x="18" y="58"/>
                    </a:lnTo>
                    <a:lnTo>
                      <a:pt x="18" y="50"/>
                    </a:lnTo>
                    <a:lnTo>
                      <a:pt x="18" y="37"/>
                    </a:lnTo>
                    <a:lnTo>
                      <a:pt x="25" y="29"/>
                    </a:lnTo>
                    <a:lnTo>
                      <a:pt x="25" y="21"/>
                    </a:lnTo>
                    <a:lnTo>
                      <a:pt x="18" y="12"/>
                    </a:lnTo>
                    <a:lnTo>
                      <a:pt x="18" y="4"/>
                    </a:lnTo>
                    <a:lnTo>
                      <a:pt x="18" y="0"/>
                    </a:lnTo>
                  </a:path>
                </a:pathLst>
              </a:custGeom>
              <a:noFill/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369" name="Oval 114"/>
              <p:cNvSpPr>
                <a:spLocks noChangeArrowheads="1"/>
              </p:cNvSpPr>
              <p:nvPr/>
            </p:nvSpPr>
            <p:spPr bwMode="auto">
              <a:xfrm>
                <a:off x="538163" y="2609850"/>
                <a:ext cx="88900" cy="73025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370" name="Freeform 115"/>
              <p:cNvSpPr>
                <a:spLocks/>
              </p:cNvSpPr>
              <p:nvPr/>
            </p:nvSpPr>
            <p:spPr bwMode="auto">
              <a:xfrm>
                <a:off x="546100" y="2351088"/>
                <a:ext cx="15875" cy="265113"/>
              </a:xfrm>
              <a:custGeom>
                <a:avLst/>
                <a:gdLst>
                  <a:gd name="T0" fmla="*/ 2147483647 w 12"/>
                  <a:gd name="T1" fmla="*/ 2147483647 h 138"/>
                  <a:gd name="T2" fmla="*/ 0 w 12"/>
                  <a:gd name="T3" fmla="*/ 2147483647 h 138"/>
                  <a:gd name="T4" fmla="*/ 2147483647 w 12"/>
                  <a:gd name="T5" fmla="*/ 2147483647 h 138"/>
                  <a:gd name="T6" fmla="*/ 2147483647 w 12"/>
                  <a:gd name="T7" fmla="*/ 2147483647 h 138"/>
                  <a:gd name="T8" fmla="*/ 2147483647 w 12"/>
                  <a:gd name="T9" fmla="*/ 2147483647 h 138"/>
                  <a:gd name="T10" fmla="*/ 0 w 12"/>
                  <a:gd name="T11" fmla="*/ 2147483647 h 138"/>
                  <a:gd name="T12" fmla="*/ 2147483647 w 12"/>
                  <a:gd name="T13" fmla="*/ 2147483647 h 138"/>
                  <a:gd name="T14" fmla="*/ 2147483647 w 12"/>
                  <a:gd name="T15" fmla="*/ 2147483647 h 138"/>
                  <a:gd name="T16" fmla="*/ 2147483647 w 12"/>
                  <a:gd name="T17" fmla="*/ 2147483647 h 138"/>
                  <a:gd name="T18" fmla="*/ 2147483647 w 12"/>
                  <a:gd name="T19" fmla="*/ 2147483647 h 138"/>
                  <a:gd name="T20" fmla="*/ 2147483647 w 12"/>
                  <a:gd name="T21" fmla="*/ 2147483647 h 138"/>
                  <a:gd name="T22" fmla="*/ 2147483647 w 12"/>
                  <a:gd name="T23" fmla="*/ 2147483647 h 138"/>
                  <a:gd name="T24" fmla="*/ 2147483647 w 12"/>
                  <a:gd name="T25" fmla="*/ 2147483647 h 138"/>
                  <a:gd name="T26" fmla="*/ 2147483647 w 12"/>
                  <a:gd name="T27" fmla="*/ 2147483647 h 138"/>
                  <a:gd name="T28" fmla="*/ 2147483647 w 12"/>
                  <a:gd name="T29" fmla="*/ 2147483647 h 138"/>
                  <a:gd name="T30" fmla="*/ 0 w 12"/>
                  <a:gd name="T31" fmla="*/ 2147483647 h 138"/>
                  <a:gd name="T32" fmla="*/ 2147483647 w 12"/>
                  <a:gd name="T33" fmla="*/ 0 h 13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"/>
                  <a:gd name="T52" fmla="*/ 0 h 138"/>
                  <a:gd name="T53" fmla="*/ 12 w 12"/>
                  <a:gd name="T54" fmla="*/ 138 h 13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" h="138">
                    <a:moveTo>
                      <a:pt x="6" y="138"/>
                    </a:moveTo>
                    <a:lnTo>
                      <a:pt x="0" y="125"/>
                    </a:lnTo>
                    <a:lnTo>
                      <a:pt x="6" y="113"/>
                    </a:lnTo>
                    <a:lnTo>
                      <a:pt x="12" y="104"/>
                    </a:lnTo>
                    <a:lnTo>
                      <a:pt x="6" y="96"/>
                    </a:lnTo>
                    <a:lnTo>
                      <a:pt x="0" y="88"/>
                    </a:lnTo>
                    <a:lnTo>
                      <a:pt x="6" y="79"/>
                    </a:lnTo>
                    <a:lnTo>
                      <a:pt x="12" y="71"/>
                    </a:lnTo>
                    <a:lnTo>
                      <a:pt x="12" y="59"/>
                    </a:lnTo>
                    <a:lnTo>
                      <a:pt x="6" y="46"/>
                    </a:lnTo>
                    <a:lnTo>
                      <a:pt x="6" y="38"/>
                    </a:lnTo>
                    <a:lnTo>
                      <a:pt x="12" y="29"/>
                    </a:lnTo>
                    <a:lnTo>
                      <a:pt x="12" y="21"/>
                    </a:lnTo>
                    <a:lnTo>
                      <a:pt x="12" y="13"/>
                    </a:lnTo>
                    <a:lnTo>
                      <a:pt x="12" y="4"/>
                    </a:lnTo>
                    <a:lnTo>
                      <a:pt x="0" y="4"/>
                    </a:lnTo>
                    <a:lnTo>
                      <a:pt x="12" y="0"/>
                    </a:lnTo>
                  </a:path>
                </a:pathLst>
              </a:custGeom>
              <a:noFill/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371" name="Freeform 116"/>
              <p:cNvSpPr>
                <a:spLocks/>
              </p:cNvSpPr>
              <p:nvPr/>
            </p:nvSpPr>
            <p:spPr bwMode="auto">
              <a:xfrm>
                <a:off x="603250" y="2328863"/>
                <a:ext cx="33338" cy="279400"/>
              </a:xfrm>
              <a:custGeom>
                <a:avLst/>
                <a:gdLst>
                  <a:gd name="T0" fmla="*/ 0 w 25"/>
                  <a:gd name="T1" fmla="*/ 2147483647 h 146"/>
                  <a:gd name="T2" fmla="*/ 0 w 25"/>
                  <a:gd name="T3" fmla="*/ 2147483647 h 146"/>
                  <a:gd name="T4" fmla="*/ 0 w 25"/>
                  <a:gd name="T5" fmla="*/ 2147483647 h 146"/>
                  <a:gd name="T6" fmla="*/ 2147483647 w 25"/>
                  <a:gd name="T7" fmla="*/ 2147483647 h 146"/>
                  <a:gd name="T8" fmla="*/ 2147483647 w 25"/>
                  <a:gd name="T9" fmla="*/ 2147483647 h 146"/>
                  <a:gd name="T10" fmla="*/ 2147483647 w 25"/>
                  <a:gd name="T11" fmla="*/ 2147483647 h 146"/>
                  <a:gd name="T12" fmla="*/ 2147483647 w 25"/>
                  <a:gd name="T13" fmla="*/ 2147483647 h 146"/>
                  <a:gd name="T14" fmla="*/ 2147483647 w 25"/>
                  <a:gd name="T15" fmla="*/ 2147483647 h 146"/>
                  <a:gd name="T16" fmla="*/ 2147483647 w 25"/>
                  <a:gd name="T17" fmla="*/ 2147483647 h 146"/>
                  <a:gd name="T18" fmla="*/ 2147483647 w 25"/>
                  <a:gd name="T19" fmla="*/ 2147483647 h 146"/>
                  <a:gd name="T20" fmla="*/ 2147483647 w 25"/>
                  <a:gd name="T21" fmla="*/ 2147483647 h 146"/>
                  <a:gd name="T22" fmla="*/ 2147483647 w 25"/>
                  <a:gd name="T23" fmla="*/ 2147483647 h 146"/>
                  <a:gd name="T24" fmla="*/ 2147483647 w 25"/>
                  <a:gd name="T25" fmla="*/ 2147483647 h 146"/>
                  <a:gd name="T26" fmla="*/ 2147483647 w 25"/>
                  <a:gd name="T27" fmla="*/ 2147483647 h 146"/>
                  <a:gd name="T28" fmla="*/ 2147483647 w 25"/>
                  <a:gd name="T29" fmla="*/ 2147483647 h 146"/>
                  <a:gd name="T30" fmla="*/ 2147483647 w 25"/>
                  <a:gd name="T31" fmla="*/ 2147483647 h 146"/>
                  <a:gd name="T32" fmla="*/ 2147483647 w 25"/>
                  <a:gd name="T33" fmla="*/ 0 h 14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5"/>
                  <a:gd name="T52" fmla="*/ 0 h 146"/>
                  <a:gd name="T53" fmla="*/ 25 w 25"/>
                  <a:gd name="T54" fmla="*/ 146 h 14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5" h="146">
                    <a:moveTo>
                      <a:pt x="0" y="146"/>
                    </a:moveTo>
                    <a:lnTo>
                      <a:pt x="0" y="125"/>
                    </a:lnTo>
                    <a:lnTo>
                      <a:pt x="0" y="116"/>
                    </a:lnTo>
                    <a:lnTo>
                      <a:pt x="13" y="112"/>
                    </a:lnTo>
                    <a:lnTo>
                      <a:pt x="19" y="104"/>
                    </a:lnTo>
                    <a:lnTo>
                      <a:pt x="13" y="91"/>
                    </a:lnTo>
                    <a:lnTo>
                      <a:pt x="13" y="83"/>
                    </a:lnTo>
                    <a:lnTo>
                      <a:pt x="19" y="75"/>
                    </a:lnTo>
                    <a:lnTo>
                      <a:pt x="19" y="66"/>
                    </a:lnTo>
                    <a:lnTo>
                      <a:pt x="19" y="58"/>
                    </a:lnTo>
                    <a:lnTo>
                      <a:pt x="19" y="50"/>
                    </a:lnTo>
                    <a:lnTo>
                      <a:pt x="19" y="37"/>
                    </a:lnTo>
                    <a:lnTo>
                      <a:pt x="25" y="29"/>
                    </a:lnTo>
                    <a:lnTo>
                      <a:pt x="25" y="21"/>
                    </a:lnTo>
                    <a:lnTo>
                      <a:pt x="19" y="12"/>
                    </a:lnTo>
                    <a:lnTo>
                      <a:pt x="19" y="4"/>
                    </a:lnTo>
                    <a:lnTo>
                      <a:pt x="19" y="0"/>
                    </a:lnTo>
                  </a:path>
                </a:pathLst>
              </a:custGeom>
              <a:noFill/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372" name="Oval 117"/>
              <p:cNvSpPr>
                <a:spLocks noChangeArrowheads="1"/>
              </p:cNvSpPr>
              <p:nvPr/>
            </p:nvSpPr>
            <p:spPr bwMode="auto">
              <a:xfrm>
                <a:off x="430213" y="2609850"/>
                <a:ext cx="90488" cy="73025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373" name="Freeform 118"/>
              <p:cNvSpPr>
                <a:spLocks/>
              </p:cNvSpPr>
              <p:nvPr/>
            </p:nvSpPr>
            <p:spPr bwMode="auto">
              <a:xfrm>
                <a:off x="439738" y="2351088"/>
                <a:ext cx="15875" cy="265113"/>
              </a:xfrm>
              <a:custGeom>
                <a:avLst/>
                <a:gdLst>
                  <a:gd name="T0" fmla="*/ 2147483647 w 12"/>
                  <a:gd name="T1" fmla="*/ 2147483647 h 138"/>
                  <a:gd name="T2" fmla="*/ 0 w 12"/>
                  <a:gd name="T3" fmla="*/ 2147483647 h 138"/>
                  <a:gd name="T4" fmla="*/ 2147483647 w 12"/>
                  <a:gd name="T5" fmla="*/ 2147483647 h 138"/>
                  <a:gd name="T6" fmla="*/ 2147483647 w 12"/>
                  <a:gd name="T7" fmla="*/ 2147483647 h 138"/>
                  <a:gd name="T8" fmla="*/ 2147483647 w 12"/>
                  <a:gd name="T9" fmla="*/ 2147483647 h 138"/>
                  <a:gd name="T10" fmla="*/ 0 w 12"/>
                  <a:gd name="T11" fmla="*/ 2147483647 h 138"/>
                  <a:gd name="T12" fmla="*/ 2147483647 w 12"/>
                  <a:gd name="T13" fmla="*/ 2147483647 h 138"/>
                  <a:gd name="T14" fmla="*/ 2147483647 w 12"/>
                  <a:gd name="T15" fmla="*/ 2147483647 h 138"/>
                  <a:gd name="T16" fmla="*/ 2147483647 w 12"/>
                  <a:gd name="T17" fmla="*/ 2147483647 h 138"/>
                  <a:gd name="T18" fmla="*/ 2147483647 w 12"/>
                  <a:gd name="T19" fmla="*/ 2147483647 h 138"/>
                  <a:gd name="T20" fmla="*/ 2147483647 w 12"/>
                  <a:gd name="T21" fmla="*/ 2147483647 h 138"/>
                  <a:gd name="T22" fmla="*/ 2147483647 w 12"/>
                  <a:gd name="T23" fmla="*/ 2147483647 h 138"/>
                  <a:gd name="T24" fmla="*/ 2147483647 w 12"/>
                  <a:gd name="T25" fmla="*/ 2147483647 h 138"/>
                  <a:gd name="T26" fmla="*/ 2147483647 w 12"/>
                  <a:gd name="T27" fmla="*/ 2147483647 h 138"/>
                  <a:gd name="T28" fmla="*/ 2147483647 w 12"/>
                  <a:gd name="T29" fmla="*/ 2147483647 h 138"/>
                  <a:gd name="T30" fmla="*/ 0 w 12"/>
                  <a:gd name="T31" fmla="*/ 2147483647 h 138"/>
                  <a:gd name="T32" fmla="*/ 2147483647 w 12"/>
                  <a:gd name="T33" fmla="*/ 0 h 13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"/>
                  <a:gd name="T52" fmla="*/ 0 h 138"/>
                  <a:gd name="T53" fmla="*/ 12 w 12"/>
                  <a:gd name="T54" fmla="*/ 138 h 13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" h="138">
                    <a:moveTo>
                      <a:pt x="6" y="138"/>
                    </a:moveTo>
                    <a:lnTo>
                      <a:pt x="0" y="125"/>
                    </a:lnTo>
                    <a:lnTo>
                      <a:pt x="6" y="113"/>
                    </a:lnTo>
                    <a:lnTo>
                      <a:pt x="12" y="104"/>
                    </a:lnTo>
                    <a:lnTo>
                      <a:pt x="6" y="96"/>
                    </a:lnTo>
                    <a:lnTo>
                      <a:pt x="0" y="88"/>
                    </a:lnTo>
                    <a:lnTo>
                      <a:pt x="6" y="79"/>
                    </a:lnTo>
                    <a:lnTo>
                      <a:pt x="12" y="71"/>
                    </a:lnTo>
                    <a:lnTo>
                      <a:pt x="12" y="59"/>
                    </a:lnTo>
                    <a:lnTo>
                      <a:pt x="6" y="46"/>
                    </a:lnTo>
                    <a:lnTo>
                      <a:pt x="6" y="38"/>
                    </a:lnTo>
                    <a:lnTo>
                      <a:pt x="12" y="29"/>
                    </a:lnTo>
                    <a:lnTo>
                      <a:pt x="12" y="21"/>
                    </a:lnTo>
                    <a:lnTo>
                      <a:pt x="12" y="13"/>
                    </a:lnTo>
                    <a:lnTo>
                      <a:pt x="12" y="4"/>
                    </a:lnTo>
                    <a:lnTo>
                      <a:pt x="0" y="4"/>
                    </a:lnTo>
                    <a:lnTo>
                      <a:pt x="12" y="0"/>
                    </a:lnTo>
                  </a:path>
                </a:pathLst>
              </a:custGeom>
              <a:noFill/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374" name="Freeform 119"/>
              <p:cNvSpPr>
                <a:spLocks/>
              </p:cNvSpPr>
              <p:nvPr/>
            </p:nvSpPr>
            <p:spPr bwMode="auto">
              <a:xfrm>
                <a:off x="496888" y="2328863"/>
                <a:ext cx="33338" cy="279400"/>
              </a:xfrm>
              <a:custGeom>
                <a:avLst/>
                <a:gdLst>
                  <a:gd name="T0" fmla="*/ 0 w 25"/>
                  <a:gd name="T1" fmla="*/ 2147483647 h 146"/>
                  <a:gd name="T2" fmla="*/ 0 w 25"/>
                  <a:gd name="T3" fmla="*/ 2147483647 h 146"/>
                  <a:gd name="T4" fmla="*/ 0 w 25"/>
                  <a:gd name="T5" fmla="*/ 2147483647 h 146"/>
                  <a:gd name="T6" fmla="*/ 2147483647 w 25"/>
                  <a:gd name="T7" fmla="*/ 2147483647 h 146"/>
                  <a:gd name="T8" fmla="*/ 2147483647 w 25"/>
                  <a:gd name="T9" fmla="*/ 2147483647 h 146"/>
                  <a:gd name="T10" fmla="*/ 2147483647 w 25"/>
                  <a:gd name="T11" fmla="*/ 2147483647 h 146"/>
                  <a:gd name="T12" fmla="*/ 2147483647 w 25"/>
                  <a:gd name="T13" fmla="*/ 2147483647 h 146"/>
                  <a:gd name="T14" fmla="*/ 2147483647 w 25"/>
                  <a:gd name="T15" fmla="*/ 2147483647 h 146"/>
                  <a:gd name="T16" fmla="*/ 2147483647 w 25"/>
                  <a:gd name="T17" fmla="*/ 2147483647 h 146"/>
                  <a:gd name="T18" fmla="*/ 2147483647 w 25"/>
                  <a:gd name="T19" fmla="*/ 2147483647 h 146"/>
                  <a:gd name="T20" fmla="*/ 2147483647 w 25"/>
                  <a:gd name="T21" fmla="*/ 2147483647 h 146"/>
                  <a:gd name="T22" fmla="*/ 2147483647 w 25"/>
                  <a:gd name="T23" fmla="*/ 2147483647 h 146"/>
                  <a:gd name="T24" fmla="*/ 2147483647 w 25"/>
                  <a:gd name="T25" fmla="*/ 2147483647 h 146"/>
                  <a:gd name="T26" fmla="*/ 2147483647 w 25"/>
                  <a:gd name="T27" fmla="*/ 2147483647 h 146"/>
                  <a:gd name="T28" fmla="*/ 2147483647 w 25"/>
                  <a:gd name="T29" fmla="*/ 2147483647 h 146"/>
                  <a:gd name="T30" fmla="*/ 2147483647 w 25"/>
                  <a:gd name="T31" fmla="*/ 2147483647 h 146"/>
                  <a:gd name="T32" fmla="*/ 2147483647 w 25"/>
                  <a:gd name="T33" fmla="*/ 0 h 14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5"/>
                  <a:gd name="T52" fmla="*/ 0 h 146"/>
                  <a:gd name="T53" fmla="*/ 25 w 25"/>
                  <a:gd name="T54" fmla="*/ 146 h 14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5" h="146">
                    <a:moveTo>
                      <a:pt x="0" y="146"/>
                    </a:moveTo>
                    <a:lnTo>
                      <a:pt x="0" y="125"/>
                    </a:lnTo>
                    <a:lnTo>
                      <a:pt x="0" y="116"/>
                    </a:lnTo>
                    <a:lnTo>
                      <a:pt x="13" y="112"/>
                    </a:lnTo>
                    <a:lnTo>
                      <a:pt x="19" y="104"/>
                    </a:lnTo>
                    <a:lnTo>
                      <a:pt x="13" y="91"/>
                    </a:lnTo>
                    <a:lnTo>
                      <a:pt x="13" y="83"/>
                    </a:lnTo>
                    <a:lnTo>
                      <a:pt x="19" y="75"/>
                    </a:lnTo>
                    <a:lnTo>
                      <a:pt x="19" y="66"/>
                    </a:lnTo>
                    <a:lnTo>
                      <a:pt x="19" y="58"/>
                    </a:lnTo>
                    <a:lnTo>
                      <a:pt x="19" y="50"/>
                    </a:lnTo>
                    <a:lnTo>
                      <a:pt x="19" y="37"/>
                    </a:lnTo>
                    <a:lnTo>
                      <a:pt x="25" y="29"/>
                    </a:lnTo>
                    <a:lnTo>
                      <a:pt x="25" y="21"/>
                    </a:lnTo>
                    <a:lnTo>
                      <a:pt x="19" y="12"/>
                    </a:lnTo>
                    <a:lnTo>
                      <a:pt x="19" y="4"/>
                    </a:lnTo>
                    <a:lnTo>
                      <a:pt x="19" y="0"/>
                    </a:lnTo>
                  </a:path>
                </a:pathLst>
              </a:custGeom>
              <a:noFill/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375" name="Oval 120"/>
              <p:cNvSpPr>
                <a:spLocks noChangeArrowheads="1"/>
              </p:cNvSpPr>
              <p:nvPr/>
            </p:nvSpPr>
            <p:spPr bwMode="auto">
              <a:xfrm>
                <a:off x="323850" y="2609850"/>
                <a:ext cx="88900" cy="73025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376" name="Freeform 121"/>
              <p:cNvSpPr>
                <a:spLocks/>
              </p:cNvSpPr>
              <p:nvPr/>
            </p:nvSpPr>
            <p:spPr bwMode="auto">
              <a:xfrm>
                <a:off x="333375" y="2351088"/>
                <a:ext cx="15875" cy="265113"/>
              </a:xfrm>
              <a:custGeom>
                <a:avLst/>
                <a:gdLst>
                  <a:gd name="T0" fmla="*/ 2147483647 w 12"/>
                  <a:gd name="T1" fmla="*/ 2147483647 h 138"/>
                  <a:gd name="T2" fmla="*/ 0 w 12"/>
                  <a:gd name="T3" fmla="*/ 2147483647 h 138"/>
                  <a:gd name="T4" fmla="*/ 2147483647 w 12"/>
                  <a:gd name="T5" fmla="*/ 2147483647 h 138"/>
                  <a:gd name="T6" fmla="*/ 2147483647 w 12"/>
                  <a:gd name="T7" fmla="*/ 2147483647 h 138"/>
                  <a:gd name="T8" fmla="*/ 2147483647 w 12"/>
                  <a:gd name="T9" fmla="*/ 2147483647 h 138"/>
                  <a:gd name="T10" fmla="*/ 0 w 12"/>
                  <a:gd name="T11" fmla="*/ 2147483647 h 138"/>
                  <a:gd name="T12" fmla="*/ 2147483647 w 12"/>
                  <a:gd name="T13" fmla="*/ 2147483647 h 138"/>
                  <a:gd name="T14" fmla="*/ 2147483647 w 12"/>
                  <a:gd name="T15" fmla="*/ 2147483647 h 138"/>
                  <a:gd name="T16" fmla="*/ 2147483647 w 12"/>
                  <a:gd name="T17" fmla="*/ 2147483647 h 138"/>
                  <a:gd name="T18" fmla="*/ 2147483647 w 12"/>
                  <a:gd name="T19" fmla="*/ 2147483647 h 138"/>
                  <a:gd name="T20" fmla="*/ 2147483647 w 12"/>
                  <a:gd name="T21" fmla="*/ 2147483647 h 138"/>
                  <a:gd name="T22" fmla="*/ 2147483647 w 12"/>
                  <a:gd name="T23" fmla="*/ 2147483647 h 138"/>
                  <a:gd name="T24" fmla="*/ 2147483647 w 12"/>
                  <a:gd name="T25" fmla="*/ 2147483647 h 138"/>
                  <a:gd name="T26" fmla="*/ 2147483647 w 12"/>
                  <a:gd name="T27" fmla="*/ 2147483647 h 138"/>
                  <a:gd name="T28" fmla="*/ 2147483647 w 12"/>
                  <a:gd name="T29" fmla="*/ 2147483647 h 138"/>
                  <a:gd name="T30" fmla="*/ 0 w 12"/>
                  <a:gd name="T31" fmla="*/ 2147483647 h 138"/>
                  <a:gd name="T32" fmla="*/ 2147483647 w 12"/>
                  <a:gd name="T33" fmla="*/ 0 h 13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"/>
                  <a:gd name="T52" fmla="*/ 0 h 138"/>
                  <a:gd name="T53" fmla="*/ 12 w 12"/>
                  <a:gd name="T54" fmla="*/ 138 h 13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" h="138">
                    <a:moveTo>
                      <a:pt x="6" y="138"/>
                    </a:moveTo>
                    <a:lnTo>
                      <a:pt x="0" y="125"/>
                    </a:lnTo>
                    <a:lnTo>
                      <a:pt x="6" y="113"/>
                    </a:lnTo>
                    <a:lnTo>
                      <a:pt x="12" y="104"/>
                    </a:lnTo>
                    <a:lnTo>
                      <a:pt x="6" y="96"/>
                    </a:lnTo>
                    <a:lnTo>
                      <a:pt x="0" y="88"/>
                    </a:lnTo>
                    <a:lnTo>
                      <a:pt x="6" y="79"/>
                    </a:lnTo>
                    <a:lnTo>
                      <a:pt x="12" y="71"/>
                    </a:lnTo>
                    <a:lnTo>
                      <a:pt x="12" y="59"/>
                    </a:lnTo>
                    <a:lnTo>
                      <a:pt x="6" y="46"/>
                    </a:lnTo>
                    <a:lnTo>
                      <a:pt x="6" y="38"/>
                    </a:lnTo>
                    <a:lnTo>
                      <a:pt x="12" y="29"/>
                    </a:lnTo>
                    <a:lnTo>
                      <a:pt x="12" y="21"/>
                    </a:lnTo>
                    <a:lnTo>
                      <a:pt x="12" y="13"/>
                    </a:lnTo>
                    <a:lnTo>
                      <a:pt x="12" y="4"/>
                    </a:lnTo>
                    <a:lnTo>
                      <a:pt x="0" y="4"/>
                    </a:lnTo>
                    <a:lnTo>
                      <a:pt x="12" y="0"/>
                    </a:lnTo>
                  </a:path>
                </a:pathLst>
              </a:custGeom>
              <a:noFill/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377" name="Freeform 122"/>
              <p:cNvSpPr>
                <a:spLocks/>
              </p:cNvSpPr>
              <p:nvPr/>
            </p:nvSpPr>
            <p:spPr bwMode="auto">
              <a:xfrm>
                <a:off x="388938" y="2328863"/>
                <a:ext cx="34925" cy="279400"/>
              </a:xfrm>
              <a:custGeom>
                <a:avLst/>
                <a:gdLst>
                  <a:gd name="T0" fmla="*/ 0 w 25"/>
                  <a:gd name="T1" fmla="*/ 2147483647 h 146"/>
                  <a:gd name="T2" fmla="*/ 0 w 25"/>
                  <a:gd name="T3" fmla="*/ 2147483647 h 146"/>
                  <a:gd name="T4" fmla="*/ 0 w 25"/>
                  <a:gd name="T5" fmla="*/ 2147483647 h 146"/>
                  <a:gd name="T6" fmla="*/ 2147483647 w 25"/>
                  <a:gd name="T7" fmla="*/ 2147483647 h 146"/>
                  <a:gd name="T8" fmla="*/ 2147483647 w 25"/>
                  <a:gd name="T9" fmla="*/ 2147483647 h 146"/>
                  <a:gd name="T10" fmla="*/ 2147483647 w 25"/>
                  <a:gd name="T11" fmla="*/ 2147483647 h 146"/>
                  <a:gd name="T12" fmla="*/ 2147483647 w 25"/>
                  <a:gd name="T13" fmla="*/ 2147483647 h 146"/>
                  <a:gd name="T14" fmla="*/ 2147483647 w 25"/>
                  <a:gd name="T15" fmla="*/ 2147483647 h 146"/>
                  <a:gd name="T16" fmla="*/ 2147483647 w 25"/>
                  <a:gd name="T17" fmla="*/ 2147483647 h 146"/>
                  <a:gd name="T18" fmla="*/ 2147483647 w 25"/>
                  <a:gd name="T19" fmla="*/ 2147483647 h 146"/>
                  <a:gd name="T20" fmla="*/ 2147483647 w 25"/>
                  <a:gd name="T21" fmla="*/ 2147483647 h 146"/>
                  <a:gd name="T22" fmla="*/ 2147483647 w 25"/>
                  <a:gd name="T23" fmla="*/ 2147483647 h 146"/>
                  <a:gd name="T24" fmla="*/ 2147483647 w 25"/>
                  <a:gd name="T25" fmla="*/ 2147483647 h 146"/>
                  <a:gd name="T26" fmla="*/ 2147483647 w 25"/>
                  <a:gd name="T27" fmla="*/ 2147483647 h 146"/>
                  <a:gd name="T28" fmla="*/ 2147483647 w 25"/>
                  <a:gd name="T29" fmla="*/ 2147483647 h 146"/>
                  <a:gd name="T30" fmla="*/ 2147483647 w 25"/>
                  <a:gd name="T31" fmla="*/ 2147483647 h 146"/>
                  <a:gd name="T32" fmla="*/ 2147483647 w 25"/>
                  <a:gd name="T33" fmla="*/ 0 h 14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5"/>
                  <a:gd name="T52" fmla="*/ 0 h 146"/>
                  <a:gd name="T53" fmla="*/ 25 w 25"/>
                  <a:gd name="T54" fmla="*/ 146 h 14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5" h="146">
                    <a:moveTo>
                      <a:pt x="0" y="146"/>
                    </a:moveTo>
                    <a:lnTo>
                      <a:pt x="0" y="125"/>
                    </a:lnTo>
                    <a:lnTo>
                      <a:pt x="0" y="116"/>
                    </a:lnTo>
                    <a:lnTo>
                      <a:pt x="13" y="112"/>
                    </a:lnTo>
                    <a:lnTo>
                      <a:pt x="19" y="104"/>
                    </a:lnTo>
                    <a:lnTo>
                      <a:pt x="13" y="91"/>
                    </a:lnTo>
                    <a:lnTo>
                      <a:pt x="13" y="83"/>
                    </a:lnTo>
                    <a:lnTo>
                      <a:pt x="19" y="75"/>
                    </a:lnTo>
                    <a:lnTo>
                      <a:pt x="19" y="66"/>
                    </a:lnTo>
                    <a:lnTo>
                      <a:pt x="19" y="58"/>
                    </a:lnTo>
                    <a:lnTo>
                      <a:pt x="19" y="50"/>
                    </a:lnTo>
                    <a:lnTo>
                      <a:pt x="19" y="37"/>
                    </a:lnTo>
                    <a:lnTo>
                      <a:pt x="25" y="29"/>
                    </a:lnTo>
                    <a:lnTo>
                      <a:pt x="25" y="21"/>
                    </a:lnTo>
                    <a:lnTo>
                      <a:pt x="19" y="12"/>
                    </a:lnTo>
                    <a:lnTo>
                      <a:pt x="19" y="4"/>
                    </a:lnTo>
                    <a:lnTo>
                      <a:pt x="19" y="0"/>
                    </a:lnTo>
                  </a:path>
                </a:pathLst>
              </a:custGeom>
              <a:noFill/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</p:grpSp>
      <p:sp>
        <p:nvSpPr>
          <p:cNvPr id="190" name="Cilindro 189"/>
          <p:cNvSpPr/>
          <p:nvPr/>
        </p:nvSpPr>
        <p:spPr bwMode="auto">
          <a:xfrm>
            <a:off x="5286375" y="1872343"/>
            <a:ext cx="316139" cy="747032"/>
          </a:xfrm>
          <a:prstGeom prst="can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138" name="Esagono 197"/>
          <p:cNvSpPr>
            <a:spLocks noChangeArrowheads="1"/>
          </p:cNvSpPr>
          <p:nvPr/>
        </p:nvSpPr>
        <p:spPr bwMode="auto">
          <a:xfrm>
            <a:off x="5334000" y="1181100"/>
            <a:ext cx="200025" cy="190500"/>
          </a:xfrm>
          <a:prstGeom prst="hexagon">
            <a:avLst>
              <a:gd name="adj" fmla="val 25001"/>
              <a:gd name="vf" fmla="val 115470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66" name="CasellaDiTesto 209"/>
          <p:cNvSpPr txBox="1">
            <a:spLocks noChangeArrowheads="1"/>
          </p:cNvSpPr>
          <p:nvPr/>
        </p:nvSpPr>
        <p:spPr bwMode="auto">
          <a:xfrm>
            <a:off x="171450" y="885825"/>
            <a:ext cx="43005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it-IT" sz="1600">
                <a:solidFill>
                  <a:srgbClr val="FF0000"/>
                </a:solidFill>
                <a:latin typeface="Arial" charset="0"/>
                <a:cs typeface="Arial" charset="0"/>
              </a:rPr>
              <a:t>AFFINITÀ / SELETTIVITÀ</a:t>
            </a:r>
            <a:r>
              <a:rPr lang="it-IT" sz="1600">
                <a:latin typeface="Arial" charset="0"/>
                <a:cs typeface="Arial" charset="0"/>
              </a:rPr>
              <a:t>  (K</a:t>
            </a:r>
            <a:r>
              <a:rPr lang="it-IT" sz="1600" baseline="-25000">
                <a:latin typeface="Arial" charset="0"/>
                <a:cs typeface="Arial" charset="0"/>
              </a:rPr>
              <a:t>D</a:t>
            </a:r>
            <a:r>
              <a:rPr lang="it-IT" sz="1600">
                <a:latin typeface="Arial" charset="0"/>
                <a:cs typeface="Arial" charset="0"/>
              </a:rPr>
              <a:t> 10</a:t>
            </a:r>
            <a:r>
              <a:rPr lang="it-IT" sz="1600" baseline="30000">
                <a:latin typeface="Arial" charset="0"/>
                <a:cs typeface="Arial" charset="0"/>
              </a:rPr>
              <a:t>-9</a:t>
            </a:r>
            <a:r>
              <a:rPr lang="it-IT" sz="1600">
                <a:latin typeface="Arial" charset="0"/>
                <a:cs typeface="Arial" charset="0"/>
              </a:rPr>
              <a:t> – 10</a:t>
            </a:r>
            <a:r>
              <a:rPr lang="it-IT" sz="1600" baseline="30000">
                <a:latin typeface="Arial" charset="0"/>
                <a:cs typeface="Arial" charset="0"/>
              </a:rPr>
              <a:t>-11 </a:t>
            </a:r>
            <a:r>
              <a:rPr lang="it-IT" sz="1600">
                <a:latin typeface="Arial" charset="0"/>
                <a:cs typeface="Arial" charset="0"/>
              </a:rPr>
              <a:t>M)</a:t>
            </a:r>
          </a:p>
        </p:txBody>
      </p:sp>
      <p:sp>
        <p:nvSpPr>
          <p:cNvPr id="5167" name="CasellaDiTesto 210"/>
          <p:cNvSpPr txBox="1">
            <a:spLocks noChangeArrowheads="1"/>
          </p:cNvSpPr>
          <p:nvPr/>
        </p:nvSpPr>
        <p:spPr bwMode="auto">
          <a:xfrm>
            <a:off x="138113" y="1543050"/>
            <a:ext cx="415370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it-IT" sz="1600" dirty="0">
                <a:solidFill>
                  <a:srgbClr val="FF0000"/>
                </a:solidFill>
                <a:latin typeface="Arial" charset="0"/>
                <a:cs typeface="Arial" charset="0"/>
              </a:rPr>
              <a:t>COOPERATIVITÀ</a:t>
            </a:r>
            <a:r>
              <a:rPr lang="it-IT" sz="1600" dirty="0">
                <a:latin typeface="Arial" charset="0"/>
                <a:cs typeface="Arial" charset="0"/>
              </a:rPr>
              <a:t>  (basta una lieve</a:t>
            </a:r>
            <a:r>
              <a:rPr lang="it-IT" sz="1600" dirty="0">
                <a:latin typeface="Symbol" pitchFamily="18" charset="2"/>
                <a:cs typeface="Arial" charset="0"/>
              </a:rPr>
              <a:t> </a:t>
            </a:r>
          </a:p>
          <a:p>
            <a:pPr algn="l"/>
            <a:r>
              <a:rPr lang="it-IT" sz="1600" dirty="0">
                <a:latin typeface="Symbol" pitchFamily="18" charset="2"/>
                <a:cs typeface="Arial" charset="0"/>
              </a:rPr>
              <a:t>                                    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variazione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dirty="0">
                <a:latin typeface="Arial" charset="0"/>
                <a:cs typeface="Arial" charset="0"/>
              </a:rPr>
              <a:t>[ormone] )</a:t>
            </a:r>
          </a:p>
        </p:txBody>
      </p:sp>
      <p:sp>
        <p:nvSpPr>
          <p:cNvPr id="5168" name="CasellaDiTesto 211"/>
          <p:cNvSpPr txBox="1">
            <a:spLocks noChangeArrowheads="1"/>
          </p:cNvSpPr>
          <p:nvPr/>
        </p:nvSpPr>
        <p:spPr bwMode="auto">
          <a:xfrm>
            <a:off x="152400" y="2705100"/>
            <a:ext cx="39465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it-IT" sz="1600" dirty="0">
                <a:solidFill>
                  <a:srgbClr val="FF0000"/>
                </a:solidFill>
                <a:latin typeface="Arial" charset="0"/>
                <a:cs typeface="Arial" charset="0"/>
              </a:rPr>
              <a:t>AMPLIFICAZIONE </a:t>
            </a:r>
            <a:r>
              <a:rPr lang="it-IT" sz="1600" dirty="0">
                <a:latin typeface="Arial" charset="0"/>
                <a:cs typeface="Arial" charset="0"/>
              </a:rPr>
              <a:t>(cascate enzimatiche)</a:t>
            </a:r>
          </a:p>
        </p:txBody>
      </p:sp>
      <p:grpSp>
        <p:nvGrpSpPr>
          <p:cNvPr id="5169" name="Gruppo 212"/>
          <p:cNvGrpSpPr>
            <a:grpSpLocks/>
          </p:cNvGrpSpPr>
          <p:nvPr/>
        </p:nvGrpSpPr>
        <p:grpSpPr bwMode="auto">
          <a:xfrm>
            <a:off x="6562725" y="1966913"/>
            <a:ext cx="2170113" cy="571500"/>
            <a:chOff x="323850" y="2138363"/>
            <a:chExt cx="2170113" cy="571500"/>
          </a:xfrm>
        </p:grpSpPr>
        <p:grpSp>
          <p:nvGrpSpPr>
            <p:cNvPr id="5206" name="Gruppo 123"/>
            <p:cNvGrpSpPr>
              <a:grpSpLocks/>
            </p:cNvGrpSpPr>
            <p:nvPr/>
          </p:nvGrpSpPr>
          <p:grpSpPr bwMode="auto">
            <a:xfrm>
              <a:off x="323850" y="2138363"/>
              <a:ext cx="1084263" cy="561975"/>
              <a:chOff x="323850" y="2138363"/>
              <a:chExt cx="1084263" cy="561975"/>
            </a:xfrm>
          </p:grpSpPr>
          <p:grpSp>
            <p:nvGrpSpPr>
              <p:cNvPr id="5271" name="Gruppo 122"/>
              <p:cNvGrpSpPr>
                <a:grpSpLocks/>
              </p:cNvGrpSpPr>
              <p:nvPr/>
            </p:nvGrpSpPr>
            <p:grpSpPr bwMode="auto">
              <a:xfrm>
                <a:off x="874713" y="2144713"/>
                <a:ext cx="533400" cy="555625"/>
                <a:chOff x="2589213" y="2144713"/>
                <a:chExt cx="533400" cy="555625"/>
              </a:xfrm>
            </p:grpSpPr>
            <p:sp>
              <p:nvSpPr>
                <p:cNvPr id="5306" name="Oval 51"/>
                <p:cNvSpPr>
                  <a:spLocks noChangeArrowheads="1"/>
                </p:cNvSpPr>
                <p:nvPr/>
              </p:nvSpPr>
              <p:spPr bwMode="auto">
                <a:xfrm>
                  <a:off x="3024188" y="2144713"/>
                  <a:ext cx="90488" cy="76200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307" name="Freeform 52"/>
                <p:cNvSpPr>
                  <a:spLocks/>
                </p:cNvSpPr>
                <p:nvPr/>
              </p:nvSpPr>
              <p:spPr bwMode="auto">
                <a:xfrm>
                  <a:off x="3032125" y="2217738"/>
                  <a:ext cx="17463" cy="260350"/>
                </a:xfrm>
                <a:custGeom>
                  <a:avLst/>
                  <a:gdLst>
                    <a:gd name="T0" fmla="*/ 2147483647 w 13"/>
                    <a:gd name="T1" fmla="*/ 0 h 137"/>
                    <a:gd name="T2" fmla="*/ 0 w 13"/>
                    <a:gd name="T3" fmla="*/ 2147483647 h 137"/>
                    <a:gd name="T4" fmla="*/ 2147483647 w 13"/>
                    <a:gd name="T5" fmla="*/ 2147483647 h 137"/>
                    <a:gd name="T6" fmla="*/ 2147483647 w 13"/>
                    <a:gd name="T7" fmla="*/ 2147483647 h 137"/>
                    <a:gd name="T8" fmla="*/ 2147483647 w 13"/>
                    <a:gd name="T9" fmla="*/ 2147483647 h 137"/>
                    <a:gd name="T10" fmla="*/ 0 w 13"/>
                    <a:gd name="T11" fmla="*/ 2147483647 h 137"/>
                    <a:gd name="T12" fmla="*/ 2147483647 w 13"/>
                    <a:gd name="T13" fmla="*/ 2147483647 h 137"/>
                    <a:gd name="T14" fmla="*/ 2147483647 w 13"/>
                    <a:gd name="T15" fmla="*/ 2147483647 h 137"/>
                    <a:gd name="T16" fmla="*/ 2147483647 w 13"/>
                    <a:gd name="T17" fmla="*/ 2147483647 h 137"/>
                    <a:gd name="T18" fmla="*/ 2147483647 w 13"/>
                    <a:gd name="T19" fmla="*/ 2147483647 h 137"/>
                    <a:gd name="T20" fmla="*/ 2147483647 w 13"/>
                    <a:gd name="T21" fmla="*/ 2147483647 h 137"/>
                    <a:gd name="T22" fmla="*/ 2147483647 w 13"/>
                    <a:gd name="T23" fmla="*/ 2147483647 h 137"/>
                    <a:gd name="T24" fmla="*/ 2147483647 w 13"/>
                    <a:gd name="T25" fmla="*/ 2147483647 h 137"/>
                    <a:gd name="T26" fmla="*/ 2147483647 w 13"/>
                    <a:gd name="T27" fmla="*/ 2147483647 h 137"/>
                    <a:gd name="T28" fmla="*/ 2147483647 w 13"/>
                    <a:gd name="T29" fmla="*/ 2147483647 h 137"/>
                    <a:gd name="T30" fmla="*/ 0 w 13"/>
                    <a:gd name="T31" fmla="*/ 2147483647 h 137"/>
                    <a:gd name="T32" fmla="*/ 2147483647 w 13"/>
                    <a:gd name="T33" fmla="*/ 2147483647 h 13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3"/>
                    <a:gd name="T52" fmla="*/ 0 h 137"/>
                    <a:gd name="T53" fmla="*/ 13 w 13"/>
                    <a:gd name="T54" fmla="*/ 137 h 13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3" h="137">
                      <a:moveTo>
                        <a:pt x="7" y="0"/>
                      </a:moveTo>
                      <a:lnTo>
                        <a:pt x="0" y="12"/>
                      </a:lnTo>
                      <a:lnTo>
                        <a:pt x="7" y="25"/>
                      </a:lnTo>
                      <a:lnTo>
                        <a:pt x="13" y="33"/>
                      </a:lnTo>
                      <a:lnTo>
                        <a:pt x="7" y="41"/>
                      </a:lnTo>
                      <a:lnTo>
                        <a:pt x="0" y="49"/>
                      </a:lnTo>
                      <a:lnTo>
                        <a:pt x="7" y="58"/>
                      </a:lnTo>
                      <a:lnTo>
                        <a:pt x="13" y="66"/>
                      </a:lnTo>
                      <a:lnTo>
                        <a:pt x="13" y="79"/>
                      </a:lnTo>
                      <a:lnTo>
                        <a:pt x="7" y="91"/>
                      </a:lnTo>
                      <a:lnTo>
                        <a:pt x="7" y="99"/>
                      </a:lnTo>
                      <a:lnTo>
                        <a:pt x="13" y="108"/>
                      </a:lnTo>
                      <a:lnTo>
                        <a:pt x="13" y="116"/>
                      </a:lnTo>
                      <a:lnTo>
                        <a:pt x="13" y="124"/>
                      </a:lnTo>
                      <a:lnTo>
                        <a:pt x="13" y="133"/>
                      </a:lnTo>
                      <a:lnTo>
                        <a:pt x="0" y="133"/>
                      </a:lnTo>
                      <a:lnTo>
                        <a:pt x="13" y="137"/>
                      </a:ln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5308" name="Freeform 53"/>
                <p:cNvSpPr>
                  <a:spLocks/>
                </p:cNvSpPr>
                <p:nvPr/>
              </p:nvSpPr>
              <p:spPr bwMode="auto">
                <a:xfrm>
                  <a:off x="3090863" y="2224088"/>
                  <a:ext cx="31750" cy="277813"/>
                </a:xfrm>
                <a:custGeom>
                  <a:avLst/>
                  <a:gdLst>
                    <a:gd name="T0" fmla="*/ 0 w 25"/>
                    <a:gd name="T1" fmla="*/ 0 h 145"/>
                    <a:gd name="T2" fmla="*/ 0 w 25"/>
                    <a:gd name="T3" fmla="*/ 2147483647 h 145"/>
                    <a:gd name="T4" fmla="*/ 0 w 25"/>
                    <a:gd name="T5" fmla="*/ 2147483647 h 145"/>
                    <a:gd name="T6" fmla="*/ 2147483647 w 25"/>
                    <a:gd name="T7" fmla="*/ 2147483647 h 145"/>
                    <a:gd name="T8" fmla="*/ 2147483647 w 25"/>
                    <a:gd name="T9" fmla="*/ 2147483647 h 145"/>
                    <a:gd name="T10" fmla="*/ 2147483647 w 25"/>
                    <a:gd name="T11" fmla="*/ 2147483647 h 145"/>
                    <a:gd name="T12" fmla="*/ 2147483647 w 25"/>
                    <a:gd name="T13" fmla="*/ 2147483647 h 145"/>
                    <a:gd name="T14" fmla="*/ 2147483647 w 25"/>
                    <a:gd name="T15" fmla="*/ 2147483647 h 145"/>
                    <a:gd name="T16" fmla="*/ 2147483647 w 25"/>
                    <a:gd name="T17" fmla="*/ 2147483647 h 145"/>
                    <a:gd name="T18" fmla="*/ 2147483647 w 25"/>
                    <a:gd name="T19" fmla="*/ 2147483647 h 145"/>
                    <a:gd name="T20" fmla="*/ 2147483647 w 25"/>
                    <a:gd name="T21" fmla="*/ 2147483647 h 145"/>
                    <a:gd name="T22" fmla="*/ 2147483647 w 25"/>
                    <a:gd name="T23" fmla="*/ 2147483647 h 145"/>
                    <a:gd name="T24" fmla="*/ 2147483647 w 25"/>
                    <a:gd name="T25" fmla="*/ 2147483647 h 145"/>
                    <a:gd name="T26" fmla="*/ 2147483647 w 25"/>
                    <a:gd name="T27" fmla="*/ 2147483647 h 145"/>
                    <a:gd name="T28" fmla="*/ 2147483647 w 25"/>
                    <a:gd name="T29" fmla="*/ 2147483647 h 145"/>
                    <a:gd name="T30" fmla="*/ 2147483647 w 25"/>
                    <a:gd name="T31" fmla="*/ 2147483647 h 145"/>
                    <a:gd name="T32" fmla="*/ 2147483647 w 25"/>
                    <a:gd name="T33" fmla="*/ 2147483647 h 14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5"/>
                    <a:gd name="T52" fmla="*/ 0 h 145"/>
                    <a:gd name="T53" fmla="*/ 25 w 25"/>
                    <a:gd name="T54" fmla="*/ 145 h 14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5" h="145">
                      <a:moveTo>
                        <a:pt x="0" y="0"/>
                      </a:moveTo>
                      <a:lnTo>
                        <a:pt x="0" y="21"/>
                      </a:lnTo>
                      <a:lnTo>
                        <a:pt x="0" y="29"/>
                      </a:lnTo>
                      <a:lnTo>
                        <a:pt x="13" y="33"/>
                      </a:lnTo>
                      <a:lnTo>
                        <a:pt x="19" y="41"/>
                      </a:lnTo>
                      <a:lnTo>
                        <a:pt x="13" y="54"/>
                      </a:lnTo>
                      <a:lnTo>
                        <a:pt x="13" y="62"/>
                      </a:lnTo>
                      <a:lnTo>
                        <a:pt x="19" y="70"/>
                      </a:lnTo>
                      <a:lnTo>
                        <a:pt x="19" y="79"/>
                      </a:lnTo>
                      <a:lnTo>
                        <a:pt x="19" y="87"/>
                      </a:lnTo>
                      <a:lnTo>
                        <a:pt x="19" y="95"/>
                      </a:lnTo>
                      <a:lnTo>
                        <a:pt x="19" y="108"/>
                      </a:lnTo>
                      <a:lnTo>
                        <a:pt x="25" y="116"/>
                      </a:lnTo>
                      <a:lnTo>
                        <a:pt x="25" y="125"/>
                      </a:lnTo>
                      <a:lnTo>
                        <a:pt x="19" y="133"/>
                      </a:lnTo>
                      <a:lnTo>
                        <a:pt x="19" y="141"/>
                      </a:lnTo>
                      <a:lnTo>
                        <a:pt x="19" y="145"/>
                      </a:ln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5309" name="Oval 54"/>
                <p:cNvSpPr>
                  <a:spLocks noChangeArrowheads="1"/>
                </p:cNvSpPr>
                <p:nvPr/>
              </p:nvSpPr>
              <p:spPr bwMode="auto">
                <a:xfrm>
                  <a:off x="2917825" y="2144713"/>
                  <a:ext cx="88900" cy="76200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310" name="Freeform 55"/>
                <p:cNvSpPr>
                  <a:spLocks/>
                </p:cNvSpPr>
                <p:nvPr/>
              </p:nvSpPr>
              <p:spPr bwMode="auto">
                <a:xfrm>
                  <a:off x="2925763" y="2217738"/>
                  <a:ext cx="15875" cy="260350"/>
                </a:xfrm>
                <a:custGeom>
                  <a:avLst/>
                  <a:gdLst>
                    <a:gd name="T0" fmla="*/ 2147483647 w 13"/>
                    <a:gd name="T1" fmla="*/ 0 h 137"/>
                    <a:gd name="T2" fmla="*/ 0 w 13"/>
                    <a:gd name="T3" fmla="*/ 2147483647 h 137"/>
                    <a:gd name="T4" fmla="*/ 2147483647 w 13"/>
                    <a:gd name="T5" fmla="*/ 2147483647 h 137"/>
                    <a:gd name="T6" fmla="*/ 2147483647 w 13"/>
                    <a:gd name="T7" fmla="*/ 2147483647 h 137"/>
                    <a:gd name="T8" fmla="*/ 2147483647 w 13"/>
                    <a:gd name="T9" fmla="*/ 2147483647 h 137"/>
                    <a:gd name="T10" fmla="*/ 0 w 13"/>
                    <a:gd name="T11" fmla="*/ 2147483647 h 137"/>
                    <a:gd name="T12" fmla="*/ 2147483647 w 13"/>
                    <a:gd name="T13" fmla="*/ 2147483647 h 137"/>
                    <a:gd name="T14" fmla="*/ 2147483647 w 13"/>
                    <a:gd name="T15" fmla="*/ 2147483647 h 137"/>
                    <a:gd name="T16" fmla="*/ 2147483647 w 13"/>
                    <a:gd name="T17" fmla="*/ 2147483647 h 137"/>
                    <a:gd name="T18" fmla="*/ 2147483647 w 13"/>
                    <a:gd name="T19" fmla="*/ 2147483647 h 137"/>
                    <a:gd name="T20" fmla="*/ 2147483647 w 13"/>
                    <a:gd name="T21" fmla="*/ 2147483647 h 137"/>
                    <a:gd name="T22" fmla="*/ 2147483647 w 13"/>
                    <a:gd name="T23" fmla="*/ 2147483647 h 137"/>
                    <a:gd name="T24" fmla="*/ 2147483647 w 13"/>
                    <a:gd name="T25" fmla="*/ 2147483647 h 137"/>
                    <a:gd name="T26" fmla="*/ 2147483647 w 13"/>
                    <a:gd name="T27" fmla="*/ 2147483647 h 137"/>
                    <a:gd name="T28" fmla="*/ 2147483647 w 13"/>
                    <a:gd name="T29" fmla="*/ 2147483647 h 137"/>
                    <a:gd name="T30" fmla="*/ 0 w 13"/>
                    <a:gd name="T31" fmla="*/ 2147483647 h 137"/>
                    <a:gd name="T32" fmla="*/ 2147483647 w 13"/>
                    <a:gd name="T33" fmla="*/ 2147483647 h 13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3"/>
                    <a:gd name="T52" fmla="*/ 0 h 137"/>
                    <a:gd name="T53" fmla="*/ 13 w 13"/>
                    <a:gd name="T54" fmla="*/ 137 h 13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3" h="137">
                      <a:moveTo>
                        <a:pt x="7" y="0"/>
                      </a:moveTo>
                      <a:lnTo>
                        <a:pt x="0" y="12"/>
                      </a:lnTo>
                      <a:lnTo>
                        <a:pt x="7" y="25"/>
                      </a:lnTo>
                      <a:lnTo>
                        <a:pt x="13" y="33"/>
                      </a:lnTo>
                      <a:lnTo>
                        <a:pt x="7" y="41"/>
                      </a:lnTo>
                      <a:lnTo>
                        <a:pt x="0" y="49"/>
                      </a:lnTo>
                      <a:lnTo>
                        <a:pt x="7" y="58"/>
                      </a:lnTo>
                      <a:lnTo>
                        <a:pt x="13" y="66"/>
                      </a:lnTo>
                      <a:lnTo>
                        <a:pt x="13" y="79"/>
                      </a:lnTo>
                      <a:lnTo>
                        <a:pt x="7" y="91"/>
                      </a:lnTo>
                      <a:lnTo>
                        <a:pt x="7" y="99"/>
                      </a:lnTo>
                      <a:lnTo>
                        <a:pt x="13" y="108"/>
                      </a:lnTo>
                      <a:lnTo>
                        <a:pt x="13" y="116"/>
                      </a:lnTo>
                      <a:lnTo>
                        <a:pt x="13" y="124"/>
                      </a:lnTo>
                      <a:lnTo>
                        <a:pt x="13" y="133"/>
                      </a:lnTo>
                      <a:lnTo>
                        <a:pt x="0" y="133"/>
                      </a:lnTo>
                      <a:lnTo>
                        <a:pt x="13" y="137"/>
                      </a:ln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5311" name="Freeform 56"/>
                <p:cNvSpPr>
                  <a:spLocks/>
                </p:cNvSpPr>
                <p:nvPr/>
              </p:nvSpPr>
              <p:spPr bwMode="auto">
                <a:xfrm>
                  <a:off x="2982913" y="2224088"/>
                  <a:ext cx="33338" cy="277813"/>
                </a:xfrm>
                <a:custGeom>
                  <a:avLst/>
                  <a:gdLst>
                    <a:gd name="T0" fmla="*/ 0 w 25"/>
                    <a:gd name="T1" fmla="*/ 0 h 145"/>
                    <a:gd name="T2" fmla="*/ 0 w 25"/>
                    <a:gd name="T3" fmla="*/ 2147483647 h 145"/>
                    <a:gd name="T4" fmla="*/ 0 w 25"/>
                    <a:gd name="T5" fmla="*/ 2147483647 h 145"/>
                    <a:gd name="T6" fmla="*/ 2147483647 w 25"/>
                    <a:gd name="T7" fmla="*/ 2147483647 h 145"/>
                    <a:gd name="T8" fmla="*/ 2147483647 w 25"/>
                    <a:gd name="T9" fmla="*/ 2147483647 h 145"/>
                    <a:gd name="T10" fmla="*/ 2147483647 w 25"/>
                    <a:gd name="T11" fmla="*/ 2147483647 h 145"/>
                    <a:gd name="T12" fmla="*/ 2147483647 w 25"/>
                    <a:gd name="T13" fmla="*/ 2147483647 h 145"/>
                    <a:gd name="T14" fmla="*/ 2147483647 w 25"/>
                    <a:gd name="T15" fmla="*/ 2147483647 h 145"/>
                    <a:gd name="T16" fmla="*/ 2147483647 w 25"/>
                    <a:gd name="T17" fmla="*/ 2147483647 h 145"/>
                    <a:gd name="T18" fmla="*/ 2147483647 w 25"/>
                    <a:gd name="T19" fmla="*/ 2147483647 h 145"/>
                    <a:gd name="T20" fmla="*/ 2147483647 w 25"/>
                    <a:gd name="T21" fmla="*/ 2147483647 h 145"/>
                    <a:gd name="T22" fmla="*/ 2147483647 w 25"/>
                    <a:gd name="T23" fmla="*/ 2147483647 h 145"/>
                    <a:gd name="T24" fmla="*/ 2147483647 w 25"/>
                    <a:gd name="T25" fmla="*/ 2147483647 h 145"/>
                    <a:gd name="T26" fmla="*/ 2147483647 w 25"/>
                    <a:gd name="T27" fmla="*/ 2147483647 h 145"/>
                    <a:gd name="T28" fmla="*/ 2147483647 w 25"/>
                    <a:gd name="T29" fmla="*/ 2147483647 h 145"/>
                    <a:gd name="T30" fmla="*/ 2147483647 w 25"/>
                    <a:gd name="T31" fmla="*/ 2147483647 h 145"/>
                    <a:gd name="T32" fmla="*/ 2147483647 w 25"/>
                    <a:gd name="T33" fmla="*/ 2147483647 h 14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5"/>
                    <a:gd name="T52" fmla="*/ 0 h 145"/>
                    <a:gd name="T53" fmla="*/ 25 w 25"/>
                    <a:gd name="T54" fmla="*/ 145 h 14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5" h="145">
                      <a:moveTo>
                        <a:pt x="0" y="0"/>
                      </a:moveTo>
                      <a:lnTo>
                        <a:pt x="0" y="21"/>
                      </a:lnTo>
                      <a:lnTo>
                        <a:pt x="0" y="29"/>
                      </a:lnTo>
                      <a:lnTo>
                        <a:pt x="13" y="33"/>
                      </a:lnTo>
                      <a:lnTo>
                        <a:pt x="19" y="41"/>
                      </a:lnTo>
                      <a:lnTo>
                        <a:pt x="13" y="54"/>
                      </a:lnTo>
                      <a:lnTo>
                        <a:pt x="13" y="62"/>
                      </a:lnTo>
                      <a:lnTo>
                        <a:pt x="19" y="70"/>
                      </a:lnTo>
                      <a:lnTo>
                        <a:pt x="19" y="79"/>
                      </a:lnTo>
                      <a:lnTo>
                        <a:pt x="19" y="87"/>
                      </a:lnTo>
                      <a:lnTo>
                        <a:pt x="19" y="95"/>
                      </a:lnTo>
                      <a:lnTo>
                        <a:pt x="19" y="108"/>
                      </a:lnTo>
                      <a:lnTo>
                        <a:pt x="25" y="116"/>
                      </a:lnTo>
                      <a:lnTo>
                        <a:pt x="25" y="125"/>
                      </a:lnTo>
                      <a:lnTo>
                        <a:pt x="19" y="133"/>
                      </a:lnTo>
                      <a:lnTo>
                        <a:pt x="19" y="141"/>
                      </a:lnTo>
                      <a:lnTo>
                        <a:pt x="19" y="145"/>
                      </a:ln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5312" name="Oval 57"/>
                <p:cNvSpPr>
                  <a:spLocks noChangeArrowheads="1"/>
                </p:cNvSpPr>
                <p:nvPr/>
              </p:nvSpPr>
              <p:spPr bwMode="auto">
                <a:xfrm>
                  <a:off x="2803525" y="2152650"/>
                  <a:ext cx="88900" cy="76200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313" name="Freeform 58"/>
                <p:cNvSpPr>
                  <a:spLocks/>
                </p:cNvSpPr>
                <p:nvPr/>
              </p:nvSpPr>
              <p:spPr bwMode="auto">
                <a:xfrm>
                  <a:off x="2811463" y="2224088"/>
                  <a:ext cx="15875" cy="263525"/>
                </a:xfrm>
                <a:custGeom>
                  <a:avLst/>
                  <a:gdLst>
                    <a:gd name="T0" fmla="*/ 2147483647 w 12"/>
                    <a:gd name="T1" fmla="*/ 0 h 137"/>
                    <a:gd name="T2" fmla="*/ 0 w 12"/>
                    <a:gd name="T3" fmla="*/ 2147483647 h 137"/>
                    <a:gd name="T4" fmla="*/ 2147483647 w 12"/>
                    <a:gd name="T5" fmla="*/ 2147483647 h 137"/>
                    <a:gd name="T6" fmla="*/ 2147483647 w 12"/>
                    <a:gd name="T7" fmla="*/ 2147483647 h 137"/>
                    <a:gd name="T8" fmla="*/ 2147483647 w 12"/>
                    <a:gd name="T9" fmla="*/ 2147483647 h 137"/>
                    <a:gd name="T10" fmla="*/ 0 w 12"/>
                    <a:gd name="T11" fmla="*/ 2147483647 h 137"/>
                    <a:gd name="T12" fmla="*/ 2147483647 w 12"/>
                    <a:gd name="T13" fmla="*/ 2147483647 h 137"/>
                    <a:gd name="T14" fmla="*/ 2147483647 w 12"/>
                    <a:gd name="T15" fmla="*/ 2147483647 h 137"/>
                    <a:gd name="T16" fmla="*/ 2147483647 w 12"/>
                    <a:gd name="T17" fmla="*/ 2147483647 h 137"/>
                    <a:gd name="T18" fmla="*/ 2147483647 w 12"/>
                    <a:gd name="T19" fmla="*/ 2147483647 h 137"/>
                    <a:gd name="T20" fmla="*/ 2147483647 w 12"/>
                    <a:gd name="T21" fmla="*/ 2147483647 h 137"/>
                    <a:gd name="T22" fmla="*/ 2147483647 w 12"/>
                    <a:gd name="T23" fmla="*/ 2147483647 h 137"/>
                    <a:gd name="T24" fmla="*/ 2147483647 w 12"/>
                    <a:gd name="T25" fmla="*/ 2147483647 h 137"/>
                    <a:gd name="T26" fmla="*/ 2147483647 w 12"/>
                    <a:gd name="T27" fmla="*/ 2147483647 h 137"/>
                    <a:gd name="T28" fmla="*/ 2147483647 w 12"/>
                    <a:gd name="T29" fmla="*/ 2147483647 h 137"/>
                    <a:gd name="T30" fmla="*/ 0 w 12"/>
                    <a:gd name="T31" fmla="*/ 2147483647 h 137"/>
                    <a:gd name="T32" fmla="*/ 2147483647 w 12"/>
                    <a:gd name="T33" fmla="*/ 2147483647 h 13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2"/>
                    <a:gd name="T52" fmla="*/ 0 h 137"/>
                    <a:gd name="T53" fmla="*/ 12 w 12"/>
                    <a:gd name="T54" fmla="*/ 137 h 13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2" h="137">
                      <a:moveTo>
                        <a:pt x="6" y="0"/>
                      </a:moveTo>
                      <a:lnTo>
                        <a:pt x="0" y="12"/>
                      </a:lnTo>
                      <a:lnTo>
                        <a:pt x="6" y="25"/>
                      </a:lnTo>
                      <a:lnTo>
                        <a:pt x="12" y="33"/>
                      </a:lnTo>
                      <a:lnTo>
                        <a:pt x="6" y="41"/>
                      </a:lnTo>
                      <a:lnTo>
                        <a:pt x="0" y="50"/>
                      </a:lnTo>
                      <a:lnTo>
                        <a:pt x="6" y="58"/>
                      </a:lnTo>
                      <a:lnTo>
                        <a:pt x="12" y="66"/>
                      </a:lnTo>
                      <a:lnTo>
                        <a:pt x="12" y="79"/>
                      </a:lnTo>
                      <a:lnTo>
                        <a:pt x="6" y="91"/>
                      </a:lnTo>
                      <a:lnTo>
                        <a:pt x="6" y="100"/>
                      </a:lnTo>
                      <a:lnTo>
                        <a:pt x="12" y="108"/>
                      </a:lnTo>
                      <a:lnTo>
                        <a:pt x="12" y="116"/>
                      </a:lnTo>
                      <a:lnTo>
                        <a:pt x="12" y="125"/>
                      </a:lnTo>
                      <a:lnTo>
                        <a:pt x="12" y="133"/>
                      </a:lnTo>
                      <a:lnTo>
                        <a:pt x="0" y="133"/>
                      </a:lnTo>
                      <a:lnTo>
                        <a:pt x="12" y="137"/>
                      </a:ln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5314" name="Freeform 59"/>
                <p:cNvSpPr>
                  <a:spLocks/>
                </p:cNvSpPr>
                <p:nvPr/>
              </p:nvSpPr>
              <p:spPr bwMode="auto">
                <a:xfrm>
                  <a:off x="2868613" y="2232025"/>
                  <a:ext cx="33338" cy="280988"/>
                </a:xfrm>
                <a:custGeom>
                  <a:avLst/>
                  <a:gdLst>
                    <a:gd name="T0" fmla="*/ 0 w 25"/>
                    <a:gd name="T1" fmla="*/ 0 h 146"/>
                    <a:gd name="T2" fmla="*/ 0 w 25"/>
                    <a:gd name="T3" fmla="*/ 2147483647 h 146"/>
                    <a:gd name="T4" fmla="*/ 0 w 25"/>
                    <a:gd name="T5" fmla="*/ 2147483647 h 146"/>
                    <a:gd name="T6" fmla="*/ 2147483647 w 25"/>
                    <a:gd name="T7" fmla="*/ 2147483647 h 146"/>
                    <a:gd name="T8" fmla="*/ 2147483647 w 25"/>
                    <a:gd name="T9" fmla="*/ 2147483647 h 146"/>
                    <a:gd name="T10" fmla="*/ 2147483647 w 25"/>
                    <a:gd name="T11" fmla="*/ 2147483647 h 146"/>
                    <a:gd name="T12" fmla="*/ 2147483647 w 25"/>
                    <a:gd name="T13" fmla="*/ 2147483647 h 146"/>
                    <a:gd name="T14" fmla="*/ 2147483647 w 25"/>
                    <a:gd name="T15" fmla="*/ 2147483647 h 146"/>
                    <a:gd name="T16" fmla="*/ 2147483647 w 25"/>
                    <a:gd name="T17" fmla="*/ 2147483647 h 146"/>
                    <a:gd name="T18" fmla="*/ 2147483647 w 25"/>
                    <a:gd name="T19" fmla="*/ 2147483647 h 146"/>
                    <a:gd name="T20" fmla="*/ 2147483647 w 25"/>
                    <a:gd name="T21" fmla="*/ 2147483647 h 146"/>
                    <a:gd name="T22" fmla="*/ 2147483647 w 25"/>
                    <a:gd name="T23" fmla="*/ 2147483647 h 146"/>
                    <a:gd name="T24" fmla="*/ 2147483647 w 25"/>
                    <a:gd name="T25" fmla="*/ 2147483647 h 146"/>
                    <a:gd name="T26" fmla="*/ 2147483647 w 25"/>
                    <a:gd name="T27" fmla="*/ 2147483647 h 146"/>
                    <a:gd name="T28" fmla="*/ 2147483647 w 25"/>
                    <a:gd name="T29" fmla="*/ 2147483647 h 146"/>
                    <a:gd name="T30" fmla="*/ 2147483647 w 25"/>
                    <a:gd name="T31" fmla="*/ 2147483647 h 146"/>
                    <a:gd name="T32" fmla="*/ 2147483647 w 25"/>
                    <a:gd name="T33" fmla="*/ 2147483647 h 14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5"/>
                    <a:gd name="T52" fmla="*/ 0 h 146"/>
                    <a:gd name="T53" fmla="*/ 25 w 25"/>
                    <a:gd name="T54" fmla="*/ 146 h 14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5" h="146">
                      <a:moveTo>
                        <a:pt x="0" y="0"/>
                      </a:moveTo>
                      <a:lnTo>
                        <a:pt x="0" y="21"/>
                      </a:lnTo>
                      <a:lnTo>
                        <a:pt x="0" y="29"/>
                      </a:lnTo>
                      <a:lnTo>
                        <a:pt x="12" y="33"/>
                      </a:lnTo>
                      <a:lnTo>
                        <a:pt x="18" y="41"/>
                      </a:lnTo>
                      <a:lnTo>
                        <a:pt x="12" y="54"/>
                      </a:lnTo>
                      <a:lnTo>
                        <a:pt x="12" y="62"/>
                      </a:lnTo>
                      <a:lnTo>
                        <a:pt x="18" y="71"/>
                      </a:lnTo>
                      <a:lnTo>
                        <a:pt x="18" y="79"/>
                      </a:lnTo>
                      <a:lnTo>
                        <a:pt x="18" y="87"/>
                      </a:lnTo>
                      <a:lnTo>
                        <a:pt x="18" y="96"/>
                      </a:lnTo>
                      <a:lnTo>
                        <a:pt x="18" y="108"/>
                      </a:lnTo>
                      <a:lnTo>
                        <a:pt x="25" y="116"/>
                      </a:lnTo>
                      <a:lnTo>
                        <a:pt x="25" y="125"/>
                      </a:lnTo>
                      <a:lnTo>
                        <a:pt x="18" y="133"/>
                      </a:lnTo>
                      <a:lnTo>
                        <a:pt x="18" y="141"/>
                      </a:lnTo>
                      <a:lnTo>
                        <a:pt x="18" y="146"/>
                      </a:ln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5315" name="Oval 60"/>
                <p:cNvSpPr>
                  <a:spLocks noChangeArrowheads="1"/>
                </p:cNvSpPr>
                <p:nvPr/>
              </p:nvSpPr>
              <p:spPr bwMode="auto">
                <a:xfrm>
                  <a:off x="2695575" y="2152650"/>
                  <a:ext cx="88900" cy="76200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316" name="Freeform 61"/>
                <p:cNvSpPr>
                  <a:spLocks/>
                </p:cNvSpPr>
                <p:nvPr/>
              </p:nvSpPr>
              <p:spPr bwMode="auto">
                <a:xfrm>
                  <a:off x="2705100" y="2224088"/>
                  <a:ext cx="15875" cy="263525"/>
                </a:xfrm>
                <a:custGeom>
                  <a:avLst/>
                  <a:gdLst>
                    <a:gd name="T0" fmla="*/ 2147483647 w 12"/>
                    <a:gd name="T1" fmla="*/ 0 h 137"/>
                    <a:gd name="T2" fmla="*/ 0 w 12"/>
                    <a:gd name="T3" fmla="*/ 2147483647 h 137"/>
                    <a:gd name="T4" fmla="*/ 2147483647 w 12"/>
                    <a:gd name="T5" fmla="*/ 2147483647 h 137"/>
                    <a:gd name="T6" fmla="*/ 2147483647 w 12"/>
                    <a:gd name="T7" fmla="*/ 2147483647 h 137"/>
                    <a:gd name="T8" fmla="*/ 2147483647 w 12"/>
                    <a:gd name="T9" fmla="*/ 2147483647 h 137"/>
                    <a:gd name="T10" fmla="*/ 0 w 12"/>
                    <a:gd name="T11" fmla="*/ 2147483647 h 137"/>
                    <a:gd name="T12" fmla="*/ 2147483647 w 12"/>
                    <a:gd name="T13" fmla="*/ 2147483647 h 137"/>
                    <a:gd name="T14" fmla="*/ 2147483647 w 12"/>
                    <a:gd name="T15" fmla="*/ 2147483647 h 137"/>
                    <a:gd name="T16" fmla="*/ 2147483647 w 12"/>
                    <a:gd name="T17" fmla="*/ 2147483647 h 137"/>
                    <a:gd name="T18" fmla="*/ 2147483647 w 12"/>
                    <a:gd name="T19" fmla="*/ 2147483647 h 137"/>
                    <a:gd name="T20" fmla="*/ 2147483647 w 12"/>
                    <a:gd name="T21" fmla="*/ 2147483647 h 137"/>
                    <a:gd name="T22" fmla="*/ 2147483647 w 12"/>
                    <a:gd name="T23" fmla="*/ 2147483647 h 137"/>
                    <a:gd name="T24" fmla="*/ 2147483647 w 12"/>
                    <a:gd name="T25" fmla="*/ 2147483647 h 137"/>
                    <a:gd name="T26" fmla="*/ 2147483647 w 12"/>
                    <a:gd name="T27" fmla="*/ 2147483647 h 137"/>
                    <a:gd name="T28" fmla="*/ 2147483647 w 12"/>
                    <a:gd name="T29" fmla="*/ 2147483647 h 137"/>
                    <a:gd name="T30" fmla="*/ 0 w 12"/>
                    <a:gd name="T31" fmla="*/ 2147483647 h 137"/>
                    <a:gd name="T32" fmla="*/ 2147483647 w 12"/>
                    <a:gd name="T33" fmla="*/ 2147483647 h 13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2"/>
                    <a:gd name="T52" fmla="*/ 0 h 137"/>
                    <a:gd name="T53" fmla="*/ 12 w 12"/>
                    <a:gd name="T54" fmla="*/ 137 h 13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2" h="137">
                      <a:moveTo>
                        <a:pt x="6" y="0"/>
                      </a:moveTo>
                      <a:lnTo>
                        <a:pt x="0" y="12"/>
                      </a:lnTo>
                      <a:lnTo>
                        <a:pt x="6" y="25"/>
                      </a:lnTo>
                      <a:lnTo>
                        <a:pt x="12" y="33"/>
                      </a:lnTo>
                      <a:lnTo>
                        <a:pt x="6" y="41"/>
                      </a:lnTo>
                      <a:lnTo>
                        <a:pt x="0" y="50"/>
                      </a:lnTo>
                      <a:lnTo>
                        <a:pt x="6" y="58"/>
                      </a:lnTo>
                      <a:lnTo>
                        <a:pt x="12" y="66"/>
                      </a:lnTo>
                      <a:lnTo>
                        <a:pt x="12" y="79"/>
                      </a:lnTo>
                      <a:lnTo>
                        <a:pt x="6" y="91"/>
                      </a:lnTo>
                      <a:lnTo>
                        <a:pt x="6" y="100"/>
                      </a:lnTo>
                      <a:lnTo>
                        <a:pt x="12" y="108"/>
                      </a:lnTo>
                      <a:lnTo>
                        <a:pt x="12" y="116"/>
                      </a:lnTo>
                      <a:lnTo>
                        <a:pt x="12" y="125"/>
                      </a:lnTo>
                      <a:lnTo>
                        <a:pt x="12" y="133"/>
                      </a:lnTo>
                      <a:lnTo>
                        <a:pt x="0" y="133"/>
                      </a:lnTo>
                      <a:lnTo>
                        <a:pt x="12" y="137"/>
                      </a:ln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5317" name="Freeform 62"/>
                <p:cNvSpPr>
                  <a:spLocks/>
                </p:cNvSpPr>
                <p:nvPr/>
              </p:nvSpPr>
              <p:spPr bwMode="auto">
                <a:xfrm>
                  <a:off x="2762250" y="2232025"/>
                  <a:ext cx="33338" cy="280988"/>
                </a:xfrm>
                <a:custGeom>
                  <a:avLst/>
                  <a:gdLst>
                    <a:gd name="T0" fmla="*/ 0 w 25"/>
                    <a:gd name="T1" fmla="*/ 0 h 146"/>
                    <a:gd name="T2" fmla="*/ 0 w 25"/>
                    <a:gd name="T3" fmla="*/ 2147483647 h 146"/>
                    <a:gd name="T4" fmla="*/ 0 w 25"/>
                    <a:gd name="T5" fmla="*/ 2147483647 h 146"/>
                    <a:gd name="T6" fmla="*/ 2147483647 w 25"/>
                    <a:gd name="T7" fmla="*/ 2147483647 h 146"/>
                    <a:gd name="T8" fmla="*/ 2147483647 w 25"/>
                    <a:gd name="T9" fmla="*/ 2147483647 h 146"/>
                    <a:gd name="T10" fmla="*/ 2147483647 w 25"/>
                    <a:gd name="T11" fmla="*/ 2147483647 h 146"/>
                    <a:gd name="T12" fmla="*/ 2147483647 w 25"/>
                    <a:gd name="T13" fmla="*/ 2147483647 h 146"/>
                    <a:gd name="T14" fmla="*/ 2147483647 w 25"/>
                    <a:gd name="T15" fmla="*/ 2147483647 h 146"/>
                    <a:gd name="T16" fmla="*/ 2147483647 w 25"/>
                    <a:gd name="T17" fmla="*/ 2147483647 h 146"/>
                    <a:gd name="T18" fmla="*/ 2147483647 w 25"/>
                    <a:gd name="T19" fmla="*/ 2147483647 h 146"/>
                    <a:gd name="T20" fmla="*/ 2147483647 w 25"/>
                    <a:gd name="T21" fmla="*/ 2147483647 h 146"/>
                    <a:gd name="T22" fmla="*/ 2147483647 w 25"/>
                    <a:gd name="T23" fmla="*/ 2147483647 h 146"/>
                    <a:gd name="T24" fmla="*/ 2147483647 w 25"/>
                    <a:gd name="T25" fmla="*/ 2147483647 h 146"/>
                    <a:gd name="T26" fmla="*/ 2147483647 w 25"/>
                    <a:gd name="T27" fmla="*/ 2147483647 h 146"/>
                    <a:gd name="T28" fmla="*/ 2147483647 w 25"/>
                    <a:gd name="T29" fmla="*/ 2147483647 h 146"/>
                    <a:gd name="T30" fmla="*/ 2147483647 w 25"/>
                    <a:gd name="T31" fmla="*/ 2147483647 h 146"/>
                    <a:gd name="T32" fmla="*/ 2147483647 w 25"/>
                    <a:gd name="T33" fmla="*/ 2147483647 h 14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5"/>
                    <a:gd name="T52" fmla="*/ 0 h 146"/>
                    <a:gd name="T53" fmla="*/ 25 w 25"/>
                    <a:gd name="T54" fmla="*/ 146 h 14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5" h="146">
                      <a:moveTo>
                        <a:pt x="0" y="0"/>
                      </a:moveTo>
                      <a:lnTo>
                        <a:pt x="0" y="21"/>
                      </a:lnTo>
                      <a:lnTo>
                        <a:pt x="0" y="29"/>
                      </a:lnTo>
                      <a:lnTo>
                        <a:pt x="12" y="33"/>
                      </a:lnTo>
                      <a:lnTo>
                        <a:pt x="18" y="41"/>
                      </a:lnTo>
                      <a:lnTo>
                        <a:pt x="12" y="54"/>
                      </a:lnTo>
                      <a:lnTo>
                        <a:pt x="12" y="62"/>
                      </a:lnTo>
                      <a:lnTo>
                        <a:pt x="18" y="71"/>
                      </a:lnTo>
                      <a:lnTo>
                        <a:pt x="18" y="79"/>
                      </a:lnTo>
                      <a:lnTo>
                        <a:pt x="18" y="87"/>
                      </a:lnTo>
                      <a:lnTo>
                        <a:pt x="18" y="96"/>
                      </a:lnTo>
                      <a:lnTo>
                        <a:pt x="18" y="108"/>
                      </a:lnTo>
                      <a:lnTo>
                        <a:pt x="25" y="116"/>
                      </a:lnTo>
                      <a:lnTo>
                        <a:pt x="25" y="125"/>
                      </a:lnTo>
                      <a:lnTo>
                        <a:pt x="18" y="133"/>
                      </a:lnTo>
                      <a:lnTo>
                        <a:pt x="18" y="141"/>
                      </a:lnTo>
                      <a:lnTo>
                        <a:pt x="18" y="146"/>
                      </a:ln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5318" name="Oval 63"/>
                <p:cNvSpPr>
                  <a:spLocks noChangeArrowheads="1"/>
                </p:cNvSpPr>
                <p:nvPr/>
              </p:nvSpPr>
              <p:spPr bwMode="auto">
                <a:xfrm>
                  <a:off x="2589213" y="2152650"/>
                  <a:ext cx="88900" cy="76200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319" name="Freeform 65"/>
                <p:cNvSpPr>
                  <a:spLocks/>
                </p:cNvSpPr>
                <p:nvPr/>
              </p:nvSpPr>
              <p:spPr bwMode="auto">
                <a:xfrm>
                  <a:off x="2654300" y="2232025"/>
                  <a:ext cx="33338" cy="280988"/>
                </a:xfrm>
                <a:custGeom>
                  <a:avLst/>
                  <a:gdLst>
                    <a:gd name="T0" fmla="*/ 0 w 25"/>
                    <a:gd name="T1" fmla="*/ 0 h 146"/>
                    <a:gd name="T2" fmla="*/ 0 w 25"/>
                    <a:gd name="T3" fmla="*/ 2147483647 h 146"/>
                    <a:gd name="T4" fmla="*/ 0 w 25"/>
                    <a:gd name="T5" fmla="*/ 2147483647 h 146"/>
                    <a:gd name="T6" fmla="*/ 2147483647 w 25"/>
                    <a:gd name="T7" fmla="*/ 2147483647 h 146"/>
                    <a:gd name="T8" fmla="*/ 2147483647 w 25"/>
                    <a:gd name="T9" fmla="*/ 2147483647 h 146"/>
                    <a:gd name="T10" fmla="*/ 2147483647 w 25"/>
                    <a:gd name="T11" fmla="*/ 2147483647 h 146"/>
                    <a:gd name="T12" fmla="*/ 2147483647 w 25"/>
                    <a:gd name="T13" fmla="*/ 2147483647 h 146"/>
                    <a:gd name="T14" fmla="*/ 2147483647 w 25"/>
                    <a:gd name="T15" fmla="*/ 2147483647 h 146"/>
                    <a:gd name="T16" fmla="*/ 2147483647 w 25"/>
                    <a:gd name="T17" fmla="*/ 2147483647 h 146"/>
                    <a:gd name="T18" fmla="*/ 2147483647 w 25"/>
                    <a:gd name="T19" fmla="*/ 2147483647 h 146"/>
                    <a:gd name="T20" fmla="*/ 2147483647 w 25"/>
                    <a:gd name="T21" fmla="*/ 2147483647 h 146"/>
                    <a:gd name="T22" fmla="*/ 2147483647 w 25"/>
                    <a:gd name="T23" fmla="*/ 2147483647 h 146"/>
                    <a:gd name="T24" fmla="*/ 2147483647 w 25"/>
                    <a:gd name="T25" fmla="*/ 2147483647 h 146"/>
                    <a:gd name="T26" fmla="*/ 2147483647 w 25"/>
                    <a:gd name="T27" fmla="*/ 2147483647 h 146"/>
                    <a:gd name="T28" fmla="*/ 2147483647 w 25"/>
                    <a:gd name="T29" fmla="*/ 2147483647 h 146"/>
                    <a:gd name="T30" fmla="*/ 2147483647 w 25"/>
                    <a:gd name="T31" fmla="*/ 2147483647 h 146"/>
                    <a:gd name="T32" fmla="*/ 2147483647 w 25"/>
                    <a:gd name="T33" fmla="*/ 2147483647 h 14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5"/>
                    <a:gd name="T52" fmla="*/ 0 h 146"/>
                    <a:gd name="T53" fmla="*/ 25 w 25"/>
                    <a:gd name="T54" fmla="*/ 146 h 14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5" h="146">
                      <a:moveTo>
                        <a:pt x="0" y="0"/>
                      </a:moveTo>
                      <a:lnTo>
                        <a:pt x="0" y="21"/>
                      </a:lnTo>
                      <a:lnTo>
                        <a:pt x="0" y="29"/>
                      </a:lnTo>
                      <a:lnTo>
                        <a:pt x="13" y="33"/>
                      </a:lnTo>
                      <a:lnTo>
                        <a:pt x="19" y="41"/>
                      </a:lnTo>
                      <a:lnTo>
                        <a:pt x="13" y="54"/>
                      </a:lnTo>
                      <a:lnTo>
                        <a:pt x="13" y="62"/>
                      </a:lnTo>
                      <a:lnTo>
                        <a:pt x="19" y="71"/>
                      </a:lnTo>
                      <a:lnTo>
                        <a:pt x="19" y="79"/>
                      </a:lnTo>
                      <a:lnTo>
                        <a:pt x="19" y="87"/>
                      </a:lnTo>
                      <a:lnTo>
                        <a:pt x="19" y="96"/>
                      </a:lnTo>
                      <a:lnTo>
                        <a:pt x="19" y="108"/>
                      </a:lnTo>
                      <a:lnTo>
                        <a:pt x="25" y="116"/>
                      </a:lnTo>
                      <a:lnTo>
                        <a:pt x="25" y="125"/>
                      </a:lnTo>
                      <a:lnTo>
                        <a:pt x="19" y="133"/>
                      </a:lnTo>
                      <a:lnTo>
                        <a:pt x="19" y="141"/>
                      </a:lnTo>
                      <a:lnTo>
                        <a:pt x="19" y="146"/>
                      </a:ln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5320" name="Oval 69"/>
                <p:cNvSpPr>
                  <a:spLocks noChangeArrowheads="1"/>
                </p:cNvSpPr>
                <p:nvPr/>
              </p:nvSpPr>
              <p:spPr bwMode="auto">
                <a:xfrm>
                  <a:off x="3024188" y="2625725"/>
                  <a:ext cx="90488" cy="74613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321" name="Freeform 70"/>
                <p:cNvSpPr>
                  <a:spLocks/>
                </p:cNvSpPr>
                <p:nvPr/>
              </p:nvSpPr>
              <p:spPr bwMode="auto">
                <a:xfrm>
                  <a:off x="3032125" y="2368550"/>
                  <a:ext cx="17463" cy="261938"/>
                </a:xfrm>
                <a:custGeom>
                  <a:avLst/>
                  <a:gdLst>
                    <a:gd name="T0" fmla="*/ 2147483647 w 13"/>
                    <a:gd name="T1" fmla="*/ 2147483647 h 137"/>
                    <a:gd name="T2" fmla="*/ 0 w 13"/>
                    <a:gd name="T3" fmla="*/ 2147483647 h 137"/>
                    <a:gd name="T4" fmla="*/ 2147483647 w 13"/>
                    <a:gd name="T5" fmla="*/ 2147483647 h 137"/>
                    <a:gd name="T6" fmla="*/ 2147483647 w 13"/>
                    <a:gd name="T7" fmla="*/ 2147483647 h 137"/>
                    <a:gd name="T8" fmla="*/ 2147483647 w 13"/>
                    <a:gd name="T9" fmla="*/ 2147483647 h 137"/>
                    <a:gd name="T10" fmla="*/ 0 w 13"/>
                    <a:gd name="T11" fmla="*/ 2147483647 h 137"/>
                    <a:gd name="T12" fmla="*/ 2147483647 w 13"/>
                    <a:gd name="T13" fmla="*/ 2147483647 h 137"/>
                    <a:gd name="T14" fmla="*/ 2147483647 w 13"/>
                    <a:gd name="T15" fmla="*/ 2147483647 h 137"/>
                    <a:gd name="T16" fmla="*/ 2147483647 w 13"/>
                    <a:gd name="T17" fmla="*/ 2147483647 h 137"/>
                    <a:gd name="T18" fmla="*/ 2147483647 w 13"/>
                    <a:gd name="T19" fmla="*/ 2147483647 h 137"/>
                    <a:gd name="T20" fmla="*/ 2147483647 w 13"/>
                    <a:gd name="T21" fmla="*/ 2147483647 h 137"/>
                    <a:gd name="T22" fmla="*/ 2147483647 w 13"/>
                    <a:gd name="T23" fmla="*/ 2147483647 h 137"/>
                    <a:gd name="T24" fmla="*/ 2147483647 w 13"/>
                    <a:gd name="T25" fmla="*/ 2147483647 h 137"/>
                    <a:gd name="T26" fmla="*/ 2147483647 w 13"/>
                    <a:gd name="T27" fmla="*/ 2147483647 h 137"/>
                    <a:gd name="T28" fmla="*/ 2147483647 w 13"/>
                    <a:gd name="T29" fmla="*/ 2147483647 h 137"/>
                    <a:gd name="T30" fmla="*/ 0 w 13"/>
                    <a:gd name="T31" fmla="*/ 2147483647 h 137"/>
                    <a:gd name="T32" fmla="*/ 2147483647 w 13"/>
                    <a:gd name="T33" fmla="*/ 0 h 13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3"/>
                    <a:gd name="T52" fmla="*/ 0 h 137"/>
                    <a:gd name="T53" fmla="*/ 13 w 13"/>
                    <a:gd name="T54" fmla="*/ 137 h 13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3" h="137">
                      <a:moveTo>
                        <a:pt x="7" y="137"/>
                      </a:moveTo>
                      <a:lnTo>
                        <a:pt x="0" y="125"/>
                      </a:lnTo>
                      <a:lnTo>
                        <a:pt x="7" y="112"/>
                      </a:lnTo>
                      <a:lnTo>
                        <a:pt x="13" y="104"/>
                      </a:lnTo>
                      <a:lnTo>
                        <a:pt x="7" y="95"/>
                      </a:lnTo>
                      <a:lnTo>
                        <a:pt x="0" y="87"/>
                      </a:lnTo>
                      <a:lnTo>
                        <a:pt x="7" y="79"/>
                      </a:lnTo>
                      <a:lnTo>
                        <a:pt x="13" y="70"/>
                      </a:lnTo>
                      <a:lnTo>
                        <a:pt x="13" y="58"/>
                      </a:lnTo>
                      <a:lnTo>
                        <a:pt x="7" y="45"/>
                      </a:lnTo>
                      <a:lnTo>
                        <a:pt x="7" y="37"/>
                      </a:lnTo>
                      <a:lnTo>
                        <a:pt x="13" y="29"/>
                      </a:lnTo>
                      <a:lnTo>
                        <a:pt x="13" y="20"/>
                      </a:lnTo>
                      <a:lnTo>
                        <a:pt x="13" y="12"/>
                      </a:lnTo>
                      <a:lnTo>
                        <a:pt x="13" y="4"/>
                      </a:lnTo>
                      <a:lnTo>
                        <a:pt x="0" y="4"/>
                      </a:lnTo>
                      <a:lnTo>
                        <a:pt x="13" y="0"/>
                      </a:ln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5322" name="Freeform 71"/>
                <p:cNvSpPr>
                  <a:spLocks/>
                </p:cNvSpPr>
                <p:nvPr/>
              </p:nvSpPr>
              <p:spPr bwMode="auto">
                <a:xfrm>
                  <a:off x="3090863" y="2343150"/>
                  <a:ext cx="31750" cy="280988"/>
                </a:xfrm>
                <a:custGeom>
                  <a:avLst/>
                  <a:gdLst>
                    <a:gd name="T0" fmla="*/ 0 w 25"/>
                    <a:gd name="T1" fmla="*/ 2147483647 h 146"/>
                    <a:gd name="T2" fmla="*/ 0 w 25"/>
                    <a:gd name="T3" fmla="*/ 2147483647 h 146"/>
                    <a:gd name="T4" fmla="*/ 0 w 25"/>
                    <a:gd name="T5" fmla="*/ 2147483647 h 146"/>
                    <a:gd name="T6" fmla="*/ 2147483647 w 25"/>
                    <a:gd name="T7" fmla="*/ 2147483647 h 146"/>
                    <a:gd name="T8" fmla="*/ 2147483647 w 25"/>
                    <a:gd name="T9" fmla="*/ 2147483647 h 146"/>
                    <a:gd name="T10" fmla="*/ 2147483647 w 25"/>
                    <a:gd name="T11" fmla="*/ 2147483647 h 146"/>
                    <a:gd name="T12" fmla="*/ 2147483647 w 25"/>
                    <a:gd name="T13" fmla="*/ 2147483647 h 146"/>
                    <a:gd name="T14" fmla="*/ 2147483647 w 25"/>
                    <a:gd name="T15" fmla="*/ 2147483647 h 146"/>
                    <a:gd name="T16" fmla="*/ 2147483647 w 25"/>
                    <a:gd name="T17" fmla="*/ 2147483647 h 146"/>
                    <a:gd name="T18" fmla="*/ 2147483647 w 25"/>
                    <a:gd name="T19" fmla="*/ 2147483647 h 146"/>
                    <a:gd name="T20" fmla="*/ 2147483647 w 25"/>
                    <a:gd name="T21" fmla="*/ 2147483647 h 146"/>
                    <a:gd name="T22" fmla="*/ 2147483647 w 25"/>
                    <a:gd name="T23" fmla="*/ 2147483647 h 146"/>
                    <a:gd name="T24" fmla="*/ 2147483647 w 25"/>
                    <a:gd name="T25" fmla="*/ 2147483647 h 146"/>
                    <a:gd name="T26" fmla="*/ 2147483647 w 25"/>
                    <a:gd name="T27" fmla="*/ 2147483647 h 146"/>
                    <a:gd name="T28" fmla="*/ 2147483647 w 25"/>
                    <a:gd name="T29" fmla="*/ 2147483647 h 146"/>
                    <a:gd name="T30" fmla="*/ 2147483647 w 25"/>
                    <a:gd name="T31" fmla="*/ 2147483647 h 146"/>
                    <a:gd name="T32" fmla="*/ 2147483647 w 25"/>
                    <a:gd name="T33" fmla="*/ 0 h 14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5"/>
                    <a:gd name="T52" fmla="*/ 0 h 146"/>
                    <a:gd name="T53" fmla="*/ 25 w 25"/>
                    <a:gd name="T54" fmla="*/ 146 h 14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5" h="146">
                      <a:moveTo>
                        <a:pt x="0" y="146"/>
                      </a:moveTo>
                      <a:lnTo>
                        <a:pt x="0" y="125"/>
                      </a:lnTo>
                      <a:lnTo>
                        <a:pt x="0" y="117"/>
                      </a:lnTo>
                      <a:lnTo>
                        <a:pt x="13" y="113"/>
                      </a:lnTo>
                      <a:lnTo>
                        <a:pt x="19" y="104"/>
                      </a:lnTo>
                      <a:lnTo>
                        <a:pt x="13" y="92"/>
                      </a:lnTo>
                      <a:lnTo>
                        <a:pt x="13" y="83"/>
                      </a:lnTo>
                      <a:lnTo>
                        <a:pt x="19" y="75"/>
                      </a:lnTo>
                      <a:lnTo>
                        <a:pt x="19" y="67"/>
                      </a:lnTo>
                      <a:lnTo>
                        <a:pt x="19" y="58"/>
                      </a:lnTo>
                      <a:lnTo>
                        <a:pt x="19" y="50"/>
                      </a:lnTo>
                      <a:lnTo>
                        <a:pt x="19" y="38"/>
                      </a:lnTo>
                      <a:lnTo>
                        <a:pt x="25" y="29"/>
                      </a:lnTo>
                      <a:lnTo>
                        <a:pt x="25" y="21"/>
                      </a:lnTo>
                      <a:lnTo>
                        <a:pt x="19" y="13"/>
                      </a:lnTo>
                      <a:lnTo>
                        <a:pt x="19" y="4"/>
                      </a:lnTo>
                      <a:lnTo>
                        <a:pt x="19" y="0"/>
                      </a:ln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5323" name="Oval 72"/>
                <p:cNvSpPr>
                  <a:spLocks noChangeArrowheads="1"/>
                </p:cNvSpPr>
                <p:nvPr/>
              </p:nvSpPr>
              <p:spPr bwMode="auto">
                <a:xfrm>
                  <a:off x="2917825" y="2625725"/>
                  <a:ext cx="88900" cy="74613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324" name="Freeform 73"/>
                <p:cNvSpPr>
                  <a:spLocks/>
                </p:cNvSpPr>
                <p:nvPr/>
              </p:nvSpPr>
              <p:spPr bwMode="auto">
                <a:xfrm>
                  <a:off x="2925763" y="2368550"/>
                  <a:ext cx="15875" cy="261938"/>
                </a:xfrm>
                <a:custGeom>
                  <a:avLst/>
                  <a:gdLst>
                    <a:gd name="T0" fmla="*/ 2147483647 w 13"/>
                    <a:gd name="T1" fmla="*/ 2147483647 h 137"/>
                    <a:gd name="T2" fmla="*/ 0 w 13"/>
                    <a:gd name="T3" fmla="*/ 2147483647 h 137"/>
                    <a:gd name="T4" fmla="*/ 2147483647 w 13"/>
                    <a:gd name="T5" fmla="*/ 2147483647 h 137"/>
                    <a:gd name="T6" fmla="*/ 2147483647 w 13"/>
                    <a:gd name="T7" fmla="*/ 2147483647 h 137"/>
                    <a:gd name="T8" fmla="*/ 2147483647 w 13"/>
                    <a:gd name="T9" fmla="*/ 2147483647 h 137"/>
                    <a:gd name="T10" fmla="*/ 0 w 13"/>
                    <a:gd name="T11" fmla="*/ 2147483647 h 137"/>
                    <a:gd name="T12" fmla="*/ 2147483647 w 13"/>
                    <a:gd name="T13" fmla="*/ 2147483647 h 137"/>
                    <a:gd name="T14" fmla="*/ 2147483647 w 13"/>
                    <a:gd name="T15" fmla="*/ 2147483647 h 137"/>
                    <a:gd name="T16" fmla="*/ 2147483647 w 13"/>
                    <a:gd name="T17" fmla="*/ 2147483647 h 137"/>
                    <a:gd name="T18" fmla="*/ 2147483647 w 13"/>
                    <a:gd name="T19" fmla="*/ 2147483647 h 137"/>
                    <a:gd name="T20" fmla="*/ 2147483647 w 13"/>
                    <a:gd name="T21" fmla="*/ 2147483647 h 137"/>
                    <a:gd name="T22" fmla="*/ 2147483647 w 13"/>
                    <a:gd name="T23" fmla="*/ 2147483647 h 137"/>
                    <a:gd name="T24" fmla="*/ 2147483647 w 13"/>
                    <a:gd name="T25" fmla="*/ 2147483647 h 137"/>
                    <a:gd name="T26" fmla="*/ 2147483647 w 13"/>
                    <a:gd name="T27" fmla="*/ 2147483647 h 137"/>
                    <a:gd name="T28" fmla="*/ 2147483647 w 13"/>
                    <a:gd name="T29" fmla="*/ 2147483647 h 137"/>
                    <a:gd name="T30" fmla="*/ 0 w 13"/>
                    <a:gd name="T31" fmla="*/ 2147483647 h 137"/>
                    <a:gd name="T32" fmla="*/ 2147483647 w 13"/>
                    <a:gd name="T33" fmla="*/ 0 h 13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3"/>
                    <a:gd name="T52" fmla="*/ 0 h 137"/>
                    <a:gd name="T53" fmla="*/ 13 w 13"/>
                    <a:gd name="T54" fmla="*/ 137 h 13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3" h="137">
                      <a:moveTo>
                        <a:pt x="7" y="137"/>
                      </a:moveTo>
                      <a:lnTo>
                        <a:pt x="0" y="125"/>
                      </a:lnTo>
                      <a:lnTo>
                        <a:pt x="7" y="112"/>
                      </a:lnTo>
                      <a:lnTo>
                        <a:pt x="13" y="104"/>
                      </a:lnTo>
                      <a:lnTo>
                        <a:pt x="7" y="95"/>
                      </a:lnTo>
                      <a:lnTo>
                        <a:pt x="0" y="87"/>
                      </a:lnTo>
                      <a:lnTo>
                        <a:pt x="7" y="79"/>
                      </a:lnTo>
                      <a:lnTo>
                        <a:pt x="13" y="70"/>
                      </a:lnTo>
                      <a:lnTo>
                        <a:pt x="13" y="58"/>
                      </a:lnTo>
                      <a:lnTo>
                        <a:pt x="7" y="45"/>
                      </a:lnTo>
                      <a:lnTo>
                        <a:pt x="7" y="37"/>
                      </a:lnTo>
                      <a:lnTo>
                        <a:pt x="13" y="29"/>
                      </a:lnTo>
                      <a:lnTo>
                        <a:pt x="13" y="20"/>
                      </a:lnTo>
                      <a:lnTo>
                        <a:pt x="13" y="12"/>
                      </a:lnTo>
                      <a:lnTo>
                        <a:pt x="13" y="4"/>
                      </a:lnTo>
                      <a:lnTo>
                        <a:pt x="0" y="4"/>
                      </a:lnTo>
                      <a:lnTo>
                        <a:pt x="13" y="0"/>
                      </a:ln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5325" name="Freeform 74"/>
                <p:cNvSpPr>
                  <a:spLocks/>
                </p:cNvSpPr>
                <p:nvPr/>
              </p:nvSpPr>
              <p:spPr bwMode="auto">
                <a:xfrm>
                  <a:off x="2982913" y="2343150"/>
                  <a:ext cx="33338" cy="280988"/>
                </a:xfrm>
                <a:custGeom>
                  <a:avLst/>
                  <a:gdLst>
                    <a:gd name="T0" fmla="*/ 0 w 25"/>
                    <a:gd name="T1" fmla="*/ 2147483647 h 146"/>
                    <a:gd name="T2" fmla="*/ 0 w 25"/>
                    <a:gd name="T3" fmla="*/ 2147483647 h 146"/>
                    <a:gd name="T4" fmla="*/ 0 w 25"/>
                    <a:gd name="T5" fmla="*/ 2147483647 h 146"/>
                    <a:gd name="T6" fmla="*/ 2147483647 w 25"/>
                    <a:gd name="T7" fmla="*/ 2147483647 h 146"/>
                    <a:gd name="T8" fmla="*/ 2147483647 w 25"/>
                    <a:gd name="T9" fmla="*/ 2147483647 h 146"/>
                    <a:gd name="T10" fmla="*/ 2147483647 w 25"/>
                    <a:gd name="T11" fmla="*/ 2147483647 h 146"/>
                    <a:gd name="T12" fmla="*/ 2147483647 w 25"/>
                    <a:gd name="T13" fmla="*/ 2147483647 h 146"/>
                    <a:gd name="T14" fmla="*/ 2147483647 w 25"/>
                    <a:gd name="T15" fmla="*/ 2147483647 h 146"/>
                    <a:gd name="T16" fmla="*/ 2147483647 w 25"/>
                    <a:gd name="T17" fmla="*/ 2147483647 h 146"/>
                    <a:gd name="T18" fmla="*/ 2147483647 w 25"/>
                    <a:gd name="T19" fmla="*/ 2147483647 h 146"/>
                    <a:gd name="T20" fmla="*/ 2147483647 w 25"/>
                    <a:gd name="T21" fmla="*/ 2147483647 h 146"/>
                    <a:gd name="T22" fmla="*/ 2147483647 w 25"/>
                    <a:gd name="T23" fmla="*/ 2147483647 h 146"/>
                    <a:gd name="T24" fmla="*/ 2147483647 w 25"/>
                    <a:gd name="T25" fmla="*/ 2147483647 h 146"/>
                    <a:gd name="T26" fmla="*/ 2147483647 w 25"/>
                    <a:gd name="T27" fmla="*/ 2147483647 h 146"/>
                    <a:gd name="T28" fmla="*/ 2147483647 w 25"/>
                    <a:gd name="T29" fmla="*/ 2147483647 h 146"/>
                    <a:gd name="T30" fmla="*/ 2147483647 w 25"/>
                    <a:gd name="T31" fmla="*/ 2147483647 h 146"/>
                    <a:gd name="T32" fmla="*/ 2147483647 w 25"/>
                    <a:gd name="T33" fmla="*/ 0 h 14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5"/>
                    <a:gd name="T52" fmla="*/ 0 h 146"/>
                    <a:gd name="T53" fmla="*/ 25 w 25"/>
                    <a:gd name="T54" fmla="*/ 146 h 14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5" h="146">
                      <a:moveTo>
                        <a:pt x="0" y="146"/>
                      </a:moveTo>
                      <a:lnTo>
                        <a:pt x="0" y="125"/>
                      </a:lnTo>
                      <a:lnTo>
                        <a:pt x="0" y="117"/>
                      </a:lnTo>
                      <a:lnTo>
                        <a:pt x="13" y="113"/>
                      </a:lnTo>
                      <a:lnTo>
                        <a:pt x="19" y="104"/>
                      </a:lnTo>
                      <a:lnTo>
                        <a:pt x="13" y="92"/>
                      </a:lnTo>
                      <a:lnTo>
                        <a:pt x="13" y="83"/>
                      </a:lnTo>
                      <a:lnTo>
                        <a:pt x="19" y="75"/>
                      </a:lnTo>
                      <a:lnTo>
                        <a:pt x="19" y="67"/>
                      </a:lnTo>
                      <a:lnTo>
                        <a:pt x="19" y="58"/>
                      </a:lnTo>
                      <a:lnTo>
                        <a:pt x="19" y="50"/>
                      </a:lnTo>
                      <a:lnTo>
                        <a:pt x="19" y="38"/>
                      </a:lnTo>
                      <a:lnTo>
                        <a:pt x="25" y="29"/>
                      </a:lnTo>
                      <a:lnTo>
                        <a:pt x="25" y="21"/>
                      </a:lnTo>
                      <a:lnTo>
                        <a:pt x="19" y="13"/>
                      </a:lnTo>
                      <a:lnTo>
                        <a:pt x="19" y="4"/>
                      </a:lnTo>
                      <a:lnTo>
                        <a:pt x="19" y="0"/>
                      </a:ln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5326" name="Oval 75"/>
                <p:cNvSpPr>
                  <a:spLocks noChangeArrowheads="1"/>
                </p:cNvSpPr>
                <p:nvPr/>
              </p:nvSpPr>
              <p:spPr bwMode="auto">
                <a:xfrm>
                  <a:off x="2803525" y="2616200"/>
                  <a:ext cx="88900" cy="73025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327" name="Freeform 76"/>
                <p:cNvSpPr>
                  <a:spLocks/>
                </p:cNvSpPr>
                <p:nvPr/>
              </p:nvSpPr>
              <p:spPr bwMode="auto">
                <a:xfrm>
                  <a:off x="2811463" y="2360613"/>
                  <a:ext cx="15875" cy="263525"/>
                </a:xfrm>
                <a:custGeom>
                  <a:avLst/>
                  <a:gdLst>
                    <a:gd name="T0" fmla="*/ 2147483647 w 12"/>
                    <a:gd name="T1" fmla="*/ 2147483647 h 138"/>
                    <a:gd name="T2" fmla="*/ 0 w 12"/>
                    <a:gd name="T3" fmla="*/ 2147483647 h 138"/>
                    <a:gd name="T4" fmla="*/ 2147483647 w 12"/>
                    <a:gd name="T5" fmla="*/ 2147483647 h 138"/>
                    <a:gd name="T6" fmla="*/ 2147483647 w 12"/>
                    <a:gd name="T7" fmla="*/ 2147483647 h 138"/>
                    <a:gd name="T8" fmla="*/ 2147483647 w 12"/>
                    <a:gd name="T9" fmla="*/ 2147483647 h 138"/>
                    <a:gd name="T10" fmla="*/ 0 w 12"/>
                    <a:gd name="T11" fmla="*/ 2147483647 h 138"/>
                    <a:gd name="T12" fmla="*/ 2147483647 w 12"/>
                    <a:gd name="T13" fmla="*/ 2147483647 h 138"/>
                    <a:gd name="T14" fmla="*/ 2147483647 w 12"/>
                    <a:gd name="T15" fmla="*/ 2147483647 h 138"/>
                    <a:gd name="T16" fmla="*/ 2147483647 w 12"/>
                    <a:gd name="T17" fmla="*/ 2147483647 h 138"/>
                    <a:gd name="T18" fmla="*/ 2147483647 w 12"/>
                    <a:gd name="T19" fmla="*/ 2147483647 h 138"/>
                    <a:gd name="T20" fmla="*/ 2147483647 w 12"/>
                    <a:gd name="T21" fmla="*/ 2147483647 h 138"/>
                    <a:gd name="T22" fmla="*/ 2147483647 w 12"/>
                    <a:gd name="T23" fmla="*/ 2147483647 h 138"/>
                    <a:gd name="T24" fmla="*/ 2147483647 w 12"/>
                    <a:gd name="T25" fmla="*/ 2147483647 h 138"/>
                    <a:gd name="T26" fmla="*/ 2147483647 w 12"/>
                    <a:gd name="T27" fmla="*/ 2147483647 h 138"/>
                    <a:gd name="T28" fmla="*/ 2147483647 w 12"/>
                    <a:gd name="T29" fmla="*/ 2147483647 h 138"/>
                    <a:gd name="T30" fmla="*/ 0 w 12"/>
                    <a:gd name="T31" fmla="*/ 2147483647 h 138"/>
                    <a:gd name="T32" fmla="*/ 2147483647 w 12"/>
                    <a:gd name="T33" fmla="*/ 0 h 13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2"/>
                    <a:gd name="T52" fmla="*/ 0 h 138"/>
                    <a:gd name="T53" fmla="*/ 12 w 12"/>
                    <a:gd name="T54" fmla="*/ 138 h 138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2" h="138">
                      <a:moveTo>
                        <a:pt x="6" y="138"/>
                      </a:moveTo>
                      <a:lnTo>
                        <a:pt x="0" y="125"/>
                      </a:lnTo>
                      <a:lnTo>
                        <a:pt x="6" y="113"/>
                      </a:lnTo>
                      <a:lnTo>
                        <a:pt x="12" y="105"/>
                      </a:lnTo>
                      <a:lnTo>
                        <a:pt x="6" y="96"/>
                      </a:lnTo>
                      <a:lnTo>
                        <a:pt x="0" y="88"/>
                      </a:lnTo>
                      <a:lnTo>
                        <a:pt x="6" y="80"/>
                      </a:lnTo>
                      <a:lnTo>
                        <a:pt x="12" y="71"/>
                      </a:lnTo>
                      <a:lnTo>
                        <a:pt x="12" y="59"/>
                      </a:lnTo>
                      <a:lnTo>
                        <a:pt x="6" y="46"/>
                      </a:lnTo>
                      <a:lnTo>
                        <a:pt x="6" y="38"/>
                      </a:lnTo>
                      <a:lnTo>
                        <a:pt x="12" y="30"/>
                      </a:lnTo>
                      <a:lnTo>
                        <a:pt x="12" y="21"/>
                      </a:lnTo>
                      <a:lnTo>
                        <a:pt x="12" y="13"/>
                      </a:lnTo>
                      <a:lnTo>
                        <a:pt x="12" y="5"/>
                      </a:lnTo>
                      <a:lnTo>
                        <a:pt x="0" y="5"/>
                      </a:lnTo>
                      <a:lnTo>
                        <a:pt x="12" y="0"/>
                      </a:ln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5328" name="Freeform 77"/>
                <p:cNvSpPr>
                  <a:spLocks/>
                </p:cNvSpPr>
                <p:nvPr/>
              </p:nvSpPr>
              <p:spPr bwMode="auto">
                <a:xfrm>
                  <a:off x="2868613" y="2335213"/>
                  <a:ext cx="33338" cy="280988"/>
                </a:xfrm>
                <a:custGeom>
                  <a:avLst/>
                  <a:gdLst>
                    <a:gd name="T0" fmla="*/ 0 w 25"/>
                    <a:gd name="T1" fmla="*/ 2147483647 h 146"/>
                    <a:gd name="T2" fmla="*/ 0 w 25"/>
                    <a:gd name="T3" fmla="*/ 2147483647 h 146"/>
                    <a:gd name="T4" fmla="*/ 0 w 25"/>
                    <a:gd name="T5" fmla="*/ 2147483647 h 146"/>
                    <a:gd name="T6" fmla="*/ 2147483647 w 25"/>
                    <a:gd name="T7" fmla="*/ 2147483647 h 146"/>
                    <a:gd name="T8" fmla="*/ 2147483647 w 25"/>
                    <a:gd name="T9" fmla="*/ 2147483647 h 146"/>
                    <a:gd name="T10" fmla="*/ 2147483647 w 25"/>
                    <a:gd name="T11" fmla="*/ 2147483647 h 146"/>
                    <a:gd name="T12" fmla="*/ 2147483647 w 25"/>
                    <a:gd name="T13" fmla="*/ 2147483647 h 146"/>
                    <a:gd name="T14" fmla="*/ 2147483647 w 25"/>
                    <a:gd name="T15" fmla="*/ 2147483647 h 146"/>
                    <a:gd name="T16" fmla="*/ 2147483647 w 25"/>
                    <a:gd name="T17" fmla="*/ 2147483647 h 146"/>
                    <a:gd name="T18" fmla="*/ 2147483647 w 25"/>
                    <a:gd name="T19" fmla="*/ 2147483647 h 146"/>
                    <a:gd name="T20" fmla="*/ 2147483647 w 25"/>
                    <a:gd name="T21" fmla="*/ 2147483647 h 146"/>
                    <a:gd name="T22" fmla="*/ 2147483647 w 25"/>
                    <a:gd name="T23" fmla="*/ 2147483647 h 146"/>
                    <a:gd name="T24" fmla="*/ 2147483647 w 25"/>
                    <a:gd name="T25" fmla="*/ 2147483647 h 146"/>
                    <a:gd name="T26" fmla="*/ 2147483647 w 25"/>
                    <a:gd name="T27" fmla="*/ 2147483647 h 146"/>
                    <a:gd name="T28" fmla="*/ 2147483647 w 25"/>
                    <a:gd name="T29" fmla="*/ 2147483647 h 146"/>
                    <a:gd name="T30" fmla="*/ 2147483647 w 25"/>
                    <a:gd name="T31" fmla="*/ 2147483647 h 146"/>
                    <a:gd name="T32" fmla="*/ 2147483647 w 25"/>
                    <a:gd name="T33" fmla="*/ 0 h 14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5"/>
                    <a:gd name="T52" fmla="*/ 0 h 146"/>
                    <a:gd name="T53" fmla="*/ 25 w 25"/>
                    <a:gd name="T54" fmla="*/ 146 h 14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5" h="146">
                      <a:moveTo>
                        <a:pt x="0" y="146"/>
                      </a:moveTo>
                      <a:lnTo>
                        <a:pt x="0" y="125"/>
                      </a:lnTo>
                      <a:lnTo>
                        <a:pt x="0" y="117"/>
                      </a:lnTo>
                      <a:lnTo>
                        <a:pt x="12" y="112"/>
                      </a:lnTo>
                      <a:lnTo>
                        <a:pt x="18" y="104"/>
                      </a:lnTo>
                      <a:lnTo>
                        <a:pt x="12" y="92"/>
                      </a:lnTo>
                      <a:lnTo>
                        <a:pt x="12" y="83"/>
                      </a:lnTo>
                      <a:lnTo>
                        <a:pt x="18" y="75"/>
                      </a:lnTo>
                      <a:lnTo>
                        <a:pt x="18" y="67"/>
                      </a:lnTo>
                      <a:lnTo>
                        <a:pt x="18" y="58"/>
                      </a:lnTo>
                      <a:lnTo>
                        <a:pt x="18" y="50"/>
                      </a:lnTo>
                      <a:lnTo>
                        <a:pt x="18" y="37"/>
                      </a:lnTo>
                      <a:lnTo>
                        <a:pt x="25" y="29"/>
                      </a:lnTo>
                      <a:lnTo>
                        <a:pt x="25" y="21"/>
                      </a:lnTo>
                      <a:lnTo>
                        <a:pt x="18" y="12"/>
                      </a:lnTo>
                      <a:lnTo>
                        <a:pt x="18" y="4"/>
                      </a:lnTo>
                      <a:lnTo>
                        <a:pt x="18" y="0"/>
                      </a:ln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5329" name="Oval 78"/>
                <p:cNvSpPr>
                  <a:spLocks noChangeArrowheads="1"/>
                </p:cNvSpPr>
                <p:nvPr/>
              </p:nvSpPr>
              <p:spPr bwMode="auto">
                <a:xfrm>
                  <a:off x="2695575" y="2616200"/>
                  <a:ext cx="88900" cy="73025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330" name="Freeform 79"/>
                <p:cNvSpPr>
                  <a:spLocks/>
                </p:cNvSpPr>
                <p:nvPr/>
              </p:nvSpPr>
              <p:spPr bwMode="auto">
                <a:xfrm>
                  <a:off x="2705100" y="2360613"/>
                  <a:ext cx="15875" cy="263525"/>
                </a:xfrm>
                <a:custGeom>
                  <a:avLst/>
                  <a:gdLst>
                    <a:gd name="T0" fmla="*/ 2147483647 w 12"/>
                    <a:gd name="T1" fmla="*/ 2147483647 h 138"/>
                    <a:gd name="T2" fmla="*/ 0 w 12"/>
                    <a:gd name="T3" fmla="*/ 2147483647 h 138"/>
                    <a:gd name="T4" fmla="*/ 2147483647 w 12"/>
                    <a:gd name="T5" fmla="*/ 2147483647 h 138"/>
                    <a:gd name="T6" fmla="*/ 2147483647 w 12"/>
                    <a:gd name="T7" fmla="*/ 2147483647 h 138"/>
                    <a:gd name="T8" fmla="*/ 2147483647 w 12"/>
                    <a:gd name="T9" fmla="*/ 2147483647 h 138"/>
                    <a:gd name="T10" fmla="*/ 0 w 12"/>
                    <a:gd name="T11" fmla="*/ 2147483647 h 138"/>
                    <a:gd name="T12" fmla="*/ 2147483647 w 12"/>
                    <a:gd name="T13" fmla="*/ 2147483647 h 138"/>
                    <a:gd name="T14" fmla="*/ 2147483647 w 12"/>
                    <a:gd name="T15" fmla="*/ 2147483647 h 138"/>
                    <a:gd name="T16" fmla="*/ 2147483647 w 12"/>
                    <a:gd name="T17" fmla="*/ 2147483647 h 138"/>
                    <a:gd name="T18" fmla="*/ 2147483647 w 12"/>
                    <a:gd name="T19" fmla="*/ 2147483647 h 138"/>
                    <a:gd name="T20" fmla="*/ 2147483647 w 12"/>
                    <a:gd name="T21" fmla="*/ 2147483647 h 138"/>
                    <a:gd name="T22" fmla="*/ 2147483647 w 12"/>
                    <a:gd name="T23" fmla="*/ 2147483647 h 138"/>
                    <a:gd name="T24" fmla="*/ 2147483647 w 12"/>
                    <a:gd name="T25" fmla="*/ 2147483647 h 138"/>
                    <a:gd name="T26" fmla="*/ 2147483647 w 12"/>
                    <a:gd name="T27" fmla="*/ 2147483647 h 138"/>
                    <a:gd name="T28" fmla="*/ 2147483647 w 12"/>
                    <a:gd name="T29" fmla="*/ 2147483647 h 138"/>
                    <a:gd name="T30" fmla="*/ 0 w 12"/>
                    <a:gd name="T31" fmla="*/ 2147483647 h 138"/>
                    <a:gd name="T32" fmla="*/ 2147483647 w 12"/>
                    <a:gd name="T33" fmla="*/ 0 h 13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2"/>
                    <a:gd name="T52" fmla="*/ 0 h 138"/>
                    <a:gd name="T53" fmla="*/ 12 w 12"/>
                    <a:gd name="T54" fmla="*/ 138 h 138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2" h="138">
                      <a:moveTo>
                        <a:pt x="6" y="138"/>
                      </a:moveTo>
                      <a:lnTo>
                        <a:pt x="0" y="125"/>
                      </a:lnTo>
                      <a:lnTo>
                        <a:pt x="6" y="113"/>
                      </a:lnTo>
                      <a:lnTo>
                        <a:pt x="12" y="105"/>
                      </a:lnTo>
                      <a:lnTo>
                        <a:pt x="6" y="96"/>
                      </a:lnTo>
                      <a:lnTo>
                        <a:pt x="0" y="88"/>
                      </a:lnTo>
                      <a:lnTo>
                        <a:pt x="6" y="80"/>
                      </a:lnTo>
                      <a:lnTo>
                        <a:pt x="12" y="71"/>
                      </a:lnTo>
                      <a:lnTo>
                        <a:pt x="12" y="59"/>
                      </a:lnTo>
                      <a:lnTo>
                        <a:pt x="6" y="46"/>
                      </a:lnTo>
                      <a:lnTo>
                        <a:pt x="6" y="38"/>
                      </a:lnTo>
                      <a:lnTo>
                        <a:pt x="12" y="30"/>
                      </a:lnTo>
                      <a:lnTo>
                        <a:pt x="12" y="21"/>
                      </a:lnTo>
                      <a:lnTo>
                        <a:pt x="12" y="13"/>
                      </a:lnTo>
                      <a:lnTo>
                        <a:pt x="12" y="5"/>
                      </a:lnTo>
                      <a:lnTo>
                        <a:pt x="0" y="5"/>
                      </a:lnTo>
                      <a:lnTo>
                        <a:pt x="12" y="0"/>
                      </a:ln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5331" name="Freeform 80"/>
                <p:cNvSpPr>
                  <a:spLocks/>
                </p:cNvSpPr>
                <p:nvPr/>
              </p:nvSpPr>
              <p:spPr bwMode="auto">
                <a:xfrm>
                  <a:off x="2762250" y="2335213"/>
                  <a:ext cx="33338" cy="280988"/>
                </a:xfrm>
                <a:custGeom>
                  <a:avLst/>
                  <a:gdLst>
                    <a:gd name="T0" fmla="*/ 0 w 25"/>
                    <a:gd name="T1" fmla="*/ 2147483647 h 146"/>
                    <a:gd name="T2" fmla="*/ 0 w 25"/>
                    <a:gd name="T3" fmla="*/ 2147483647 h 146"/>
                    <a:gd name="T4" fmla="*/ 0 w 25"/>
                    <a:gd name="T5" fmla="*/ 2147483647 h 146"/>
                    <a:gd name="T6" fmla="*/ 2147483647 w 25"/>
                    <a:gd name="T7" fmla="*/ 2147483647 h 146"/>
                    <a:gd name="T8" fmla="*/ 2147483647 w 25"/>
                    <a:gd name="T9" fmla="*/ 2147483647 h 146"/>
                    <a:gd name="T10" fmla="*/ 2147483647 w 25"/>
                    <a:gd name="T11" fmla="*/ 2147483647 h 146"/>
                    <a:gd name="T12" fmla="*/ 2147483647 w 25"/>
                    <a:gd name="T13" fmla="*/ 2147483647 h 146"/>
                    <a:gd name="T14" fmla="*/ 2147483647 w 25"/>
                    <a:gd name="T15" fmla="*/ 2147483647 h 146"/>
                    <a:gd name="T16" fmla="*/ 2147483647 w 25"/>
                    <a:gd name="T17" fmla="*/ 2147483647 h 146"/>
                    <a:gd name="T18" fmla="*/ 2147483647 w 25"/>
                    <a:gd name="T19" fmla="*/ 2147483647 h 146"/>
                    <a:gd name="T20" fmla="*/ 2147483647 w 25"/>
                    <a:gd name="T21" fmla="*/ 2147483647 h 146"/>
                    <a:gd name="T22" fmla="*/ 2147483647 w 25"/>
                    <a:gd name="T23" fmla="*/ 2147483647 h 146"/>
                    <a:gd name="T24" fmla="*/ 2147483647 w 25"/>
                    <a:gd name="T25" fmla="*/ 2147483647 h 146"/>
                    <a:gd name="T26" fmla="*/ 2147483647 w 25"/>
                    <a:gd name="T27" fmla="*/ 2147483647 h 146"/>
                    <a:gd name="T28" fmla="*/ 2147483647 w 25"/>
                    <a:gd name="T29" fmla="*/ 2147483647 h 146"/>
                    <a:gd name="T30" fmla="*/ 2147483647 w 25"/>
                    <a:gd name="T31" fmla="*/ 2147483647 h 146"/>
                    <a:gd name="T32" fmla="*/ 2147483647 w 25"/>
                    <a:gd name="T33" fmla="*/ 0 h 14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5"/>
                    <a:gd name="T52" fmla="*/ 0 h 146"/>
                    <a:gd name="T53" fmla="*/ 25 w 25"/>
                    <a:gd name="T54" fmla="*/ 146 h 14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5" h="146">
                      <a:moveTo>
                        <a:pt x="0" y="146"/>
                      </a:moveTo>
                      <a:lnTo>
                        <a:pt x="0" y="125"/>
                      </a:lnTo>
                      <a:lnTo>
                        <a:pt x="0" y="117"/>
                      </a:lnTo>
                      <a:lnTo>
                        <a:pt x="12" y="112"/>
                      </a:lnTo>
                      <a:lnTo>
                        <a:pt x="18" y="104"/>
                      </a:lnTo>
                      <a:lnTo>
                        <a:pt x="12" y="92"/>
                      </a:lnTo>
                      <a:lnTo>
                        <a:pt x="12" y="83"/>
                      </a:lnTo>
                      <a:lnTo>
                        <a:pt x="18" y="75"/>
                      </a:lnTo>
                      <a:lnTo>
                        <a:pt x="18" y="67"/>
                      </a:lnTo>
                      <a:lnTo>
                        <a:pt x="18" y="58"/>
                      </a:lnTo>
                      <a:lnTo>
                        <a:pt x="18" y="50"/>
                      </a:lnTo>
                      <a:lnTo>
                        <a:pt x="18" y="37"/>
                      </a:lnTo>
                      <a:lnTo>
                        <a:pt x="25" y="29"/>
                      </a:lnTo>
                      <a:lnTo>
                        <a:pt x="25" y="21"/>
                      </a:lnTo>
                      <a:lnTo>
                        <a:pt x="18" y="12"/>
                      </a:lnTo>
                      <a:lnTo>
                        <a:pt x="18" y="4"/>
                      </a:lnTo>
                      <a:lnTo>
                        <a:pt x="18" y="0"/>
                      </a:ln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5332" name="Oval 81"/>
                <p:cNvSpPr>
                  <a:spLocks noChangeArrowheads="1"/>
                </p:cNvSpPr>
                <p:nvPr/>
              </p:nvSpPr>
              <p:spPr bwMode="auto">
                <a:xfrm>
                  <a:off x="2589213" y="2616200"/>
                  <a:ext cx="88900" cy="73025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333" name="Freeform 83"/>
                <p:cNvSpPr>
                  <a:spLocks/>
                </p:cNvSpPr>
                <p:nvPr/>
              </p:nvSpPr>
              <p:spPr bwMode="auto">
                <a:xfrm>
                  <a:off x="2654300" y="2335213"/>
                  <a:ext cx="33338" cy="280988"/>
                </a:xfrm>
                <a:custGeom>
                  <a:avLst/>
                  <a:gdLst>
                    <a:gd name="T0" fmla="*/ 0 w 25"/>
                    <a:gd name="T1" fmla="*/ 2147483647 h 146"/>
                    <a:gd name="T2" fmla="*/ 0 w 25"/>
                    <a:gd name="T3" fmla="*/ 2147483647 h 146"/>
                    <a:gd name="T4" fmla="*/ 0 w 25"/>
                    <a:gd name="T5" fmla="*/ 2147483647 h 146"/>
                    <a:gd name="T6" fmla="*/ 2147483647 w 25"/>
                    <a:gd name="T7" fmla="*/ 2147483647 h 146"/>
                    <a:gd name="T8" fmla="*/ 2147483647 w 25"/>
                    <a:gd name="T9" fmla="*/ 2147483647 h 146"/>
                    <a:gd name="T10" fmla="*/ 2147483647 w 25"/>
                    <a:gd name="T11" fmla="*/ 2147483647 h 146"/>
                    <a:gd name="T12" fmla="*/ 2147483647 w 25"/>
                    <a:gd name="T13" fmla="*/ 2147483647 h 146"/>
                    <a:gd name="T14" fmla="*/ 2147483647 w 25"/>
                    <a:gd name="T15" fmla="*/ 2147483647 h 146"/>
                    <a:gd name="T16" fmla="*/ 2147483647 w 25"/>
                    <a:gd name="T17" fmla="*/ 2147483647 h 146"/>
                    <a:gd name="T18" fmla="*/ 2147483647 w 25"/>
                    <a:gd name="T19" fmla="*/ 2147483647 h 146"/>
                    <a:gd name="T20" fmla="*/ 2147483647 w 25"/>
                    <a:gd name="T21" fmla="*/ 2147483647 h 146"/>
                    <a:gd name="T22" fmla="*/ 2147483647 w 25"/>
                    <a:gd name="T23" fmla="*/ 2147483647 h 146"/>
                    <a:gd name="T24" fmla="*/ 2147483647 w 25"/>
                    <a:gd name="T25" fmla="*/ 2147483647 h 146"/>
                    <a:gd name="T26" fmla="*/ 2147483647 w 25"/>
                    <a:gd name="T27" fmla="*/ 2147483647 h 146"/>
                    <a:gd name="T28" fmla="*/ 2147483647 w 25"/>
                    <a:gd name="T29" fmla="*/ 2147483647 h 146"/>
                    <a:gd name="T30" fmla="*/ 2147483647 w 25"/>
                    <a:gd name="T31" fmla="*/ 2147483647 h 146"/>
                    <a:gd name="T32" fmla="*/ 2147483647 w 25"/>
                    <a:gd name="T33" fmla="*/ 0 h 14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5"/>
                    <a:gd name="T52" fmla="*/ 0 h 146"/>
                    <a:gd name="T53" fmla="*/ 25 w 25"/>
                    <a:gd name="T54" fmla="*/ 146 h 14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5" h="146">
                      <a:moveTo>
                        <a:pt x="0" y="146"/>
                      </a:moveTo>
                      <a:lnTo>
                        <a:pt x="0" y="125"/>
                      </a:lnTo>
                      <a:lnTo>
                        <a:pt x="0" y="117"/>
                      </a:lnTo>
                      <a:lnTo>
                        <a:pt x="13" y="112"/>
                      </a:lnTo>
                      <a:lnTo>
                        <a:pt x="19" y="104"/>
                      </a:lnTo>
                      <a:lnTo>
                        <a:pt x="13" y="92"/>
                      </a:lnTo>
                      <a:lnTo>
                        <a:pt x="13" y="83"/>
                      </a:lnTo>
                      <a:lnTo>
                        <a:pt x="19" y="75"/>
                      </a:lnTo>
                      <a:lnTo>
                        <a:pt x="19" y="67"/>
                      </a:lnTo>
                      <a:lnTo>
                        <a:pt x="19" y="58"/>
                      </a:lnTo>
                      <a:lnTo>
                        <a:pt x="19" y="50"/>
                      </a:lnTo>
                      <a:lnTo>
                        <a:pt x="19" y="37"/>
                      </a:lnTo>
                      <a:lnTo>
                        <a:pt x="25" y="29"/>
                      </a:lnTo>
                      <a:lnTo>
                        <a:pt x="25" y="21"/>
                      </a:lnTo>
                      <a:lnTo>
                        <a:pt x="19" y="12"/>
                      </a:lnTo>
                      <a:lnTo>
                        <a:pt x="19" y="4"/>
                      </a:lnTo>
                      <a:lnTo>
                        <a:pt x="19" y="0"/>
                      </a:ln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sp>
            <p:nvSpPr>
              <p:cNvPr id="5272" name="Oval 87"/>
              <p:cNvSpPr>
                <a:spLocks noChangeArrowheads="1"/>
              </p:cNvSpPr>
              <p:nvPr/>
            </p:nvSpPr>
            <p:spPr bwMode="auto">
              <a:xfrm>
                <a:off x="865188" y="2138363"/>
                <a:ext cx="90488" cy="74613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273" name="Freeform 88"/>
              <p:cNvSpPr>
                <a:spLocks/>
              </p:cNvSpPr>
              <p:nvPr/>
            </p:nvSpPr>
            <p:spPr bwMode="auto">
              <a:xfrm>
                <a:off x="873125" y="2206625"/>
                <a:ext cx="17463" cy="263525"/>
              </a:xfrm>
              <a:custGeom>
                <a:avLst/>
                <a:gdLst>
                  <a:gd name="T0" fmla="*/ 2147483647 w 13"/>
                  <a:gd name="T1" fmla="*/ 0 h 138"/>
                  <a:gd name="T2" fmla="*/ 0 w 13"/>
                  <a:gd name="T3" fmla="*/ 2147483647 h 138"/>
                  <a:gd name="T4" fmla="*/ 2147483647 w 13"/>
                  <a:gd name="T5" fmla="*/ 2147483647 h 138"/>
                  <a:gd name="T6" fmla="*/ 2147483647 w 13"/>
                  <a:gd name="T7" fmla="*/ 2147483647 h 138"/>
                  <a:gd name="T8" fmla="*/ 2147483647 w 13"/>
                  <a:gd name="T9" fmla="*/ 2147483647 h 138"/>
                  <a:gd name="T10" fmla="*/ 0 w 13"/>
                  <a:gd name="T11" fmla="*/ 2147483647 h 138"/>
                  <a:gd name="T12" fmla="*/ 2147483647 w 13"/>
                  <a:gd name="T13" fmla="*/ 2147483647 h 138"/>
                  <a:gd name="T14" fmla="*/ 2147483647 w 13"/>
                  <a:gd name="T15" fmla="*/ 2147483647 h 138"/>
                  <a:gd name="T16" fmla="*/ 2147483647 w 13"/>
                  <a:gd name="T17" fmla="*/ 2147483647 h 138"/>
                  <a:gd name="T18" fmla="*/ 2147483647 w 13"/>
                  <a:gd name="T19" fmla="*/ 2147483647 h 138"/>
                  <a:gd name="T20" fmla="*/ 2147483647 w 13"/>
                  <a:gd name="T21" fmla="*/ 2147483647 h 138"/>
                  <a:gd name="T22" fmla="*/ 2147483647 w 13"/>
                  <a:gd name="T23" fmla="*/ 2147483647 h 138"/>
                  <a:gd name="T24" fmla="*/ 2147483647 w 13"/>
                  <a:gd name="T25" fmla="*/ 2147483647 h 138"/>
                  <a:gd name="T26" fmla="*/ 2147483647 w 13"/>
                  <a:gd name="T27" fmla="*/ 2147483647 h 138"/>
                  <a:gd name="T28" fmla="*/ 2147483647 w 13"/>
                  <a:gd name="T29" fmla="*/ 2147483647 h 138"/>
                  <a:gd name="T30" fmla="*/ 0 w 13"/>
                  <a:gd name="T31" fmla="*/ 2147483647 h 138"/>
                  <a:gd name="T32" fmla="*/ 2147483647 w 13"/>
                  <a:gd name="T33" fmla="*/ 2147483647 h 13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"/>
                  <a:gd name="T52" fmla="*/ 0 h 138"/>
                  <a:gd name="T53" fmla="*/ 13 w 13"/>
                  <a:gd name="T54" fmla="*/ 138 h 13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" h="138">
                    <a:moveTo>
                      <a:pt x="7" y="0"/>
                    </a:moveTo>
                    <a:lnTo>
                      <a:pt x="0" y="13"/>
                    </a:lnTo>
                    <a:lnTo>
                      <a:pt x="7" y="25"/>
                    </a:lnTo>
                    <a:lnTo>
                      <a:pt x="13" y="34"/>
                    </a:lnTo>
                    <a:lnTo>
                      <a:pt x="7" y="42"/>
                    </a:lnTo>
                    <a:lnTo>
                      <a:pt x="0" y="50"/>
                    </a:lnTo>
                    <a:lnTo>
                      <a:pt x="7" y="59"/>
                    </a:lnTo>
                    <a:lnTo>
                      <a:pt x="13" y="67"/>
                    </a:lnTo>
                    <a:lnTo>
                      <a:pt x="13" y="79"/>
                    </a:lnTo>
                    <a:lnTo>
                      <a:pt x="7" y="92"/>
                    </a:lnTo>
                    <a:lnTo>
                      <a:pt x="7" y="100"/>
                    </a:lnTo>
                    <a:lnTo>
                      <a:pt x="13" y="109"/>
                    </a:lnTo>
                    <a:lnTo>
                      <a:pt x="13" y="117"/>
                    </a:lnTo>
                    <a:lnTo>
                      <a:pt x="13" y="125"/>
                    </a:lnTo>
                    <a:lnTo>
                      <a:pt x="13" y="134"/>
                    </a:lnTo>
                    <a:lnTo>
                      <a:pt x="0" y="134"/>
                    </a:lnTo>
                    <a:lnTo>
                      <a:pt x="13" y="138"/>
                    </a:lnTo>
                  </a:path>
                </a:pathLst>
              </a:custGeom>
              <a:noFill/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274" name="Oval 90"/>
              <p:cNvSpPr>
                <a:spLocks noChangeArrowheads="1"/>
              </p:cNvSpPr>
              <p:nvPr/>
            </p:nvSpPr>
            <p:spPr bwMode="auto">
              <a:xfrm>
                <a:off x="758825" y="2138363"/>
                <a:ext cx="90488" cy="74613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275" name="Freeform 91"/>
              <p:cNvSpPr>
                <a:spLocks/>
              </p:cNvSpPr>
              <p:nvPr/>
            </p:nvSpPr>
            <p:spPr bwMode="auto">
              <a:xfrm>
                <a:off x="766763" y="2206625"/>
                <a:ext cx="17463" cy="263525"/>
              </a:xfrm>
              <a:custGeom>
                <a:avLst/>
                <a:gdLst>
                  <a:gd name="T0" fmla="*/ 2147483647 w 13"/>
                  <a:gd name="T1" fmla="*/ 0 h 138"/>
                  <a:gd name="T2" fmla="*/ 0 w 13"/>
                  <a:gd name="T3" fmla="*/ 2147483647 h 138"/>
                  <a:gd name="T4" fmla="*/ 2147483647 w 13"/>
                  <a:gd name="T5" fmla="*/ 2147483647 h 138"/>
                  <a:gd name="T6" fmla="*/ 2147483647 w 13"/>
                  <a:gd name="T7" fmla="*/ 2147483647 h 138"/>
                  <a:gd name="T8" fmla="*/ 2147483647 w 13"/>
                  <a:gd name="T9" fmla="*/ 2147483647 h 138"/>
                  <a:gd name="T10" fmla="*/ 0 w 13"/>
                  <a:gd name="T11" fmla="*/ 2147483647 h 138"/>
                  <a:gd name="T12" fmla="*/ 2147483647 w 13"/>
                  <a:gd name="T13" fmla="*/ 2147483647 h 138"/>
                  <a:gd name="T14" fmla="*/ 2147483647 w 13"/>
                  <a:gd name="T15" fmla="*/ 2147483647 h 138"/>
                  <a:gd name="T16" fmla="*/ 2147483647 w 13"/>
                  <a:gd name="T17" fmla="*/ 2147483647 h 138"/>
                  <a:gd name="T18" fmla="*/ 2147483647 w 13"/>
                  <a:gd name="T19" fmla="*/ 2147483647 h 138"/>
                  <a:gd name="T20" fmla="*/ 2147483647 w 13"/>
                  <a:gd name="T21" fmla="*/ 2147483647 h 138"/>
                  <a:gd name="T22" fmla="*/ 2147483647 w 13"/>
                  <a:gd name="T23" fmla="*/ 2147483647 h 138"/>
                  <a:gd name="T24" fmla="*/ 2147483647 w 13"/>
                  <a:gd name="T25" fmla="*/ 2147483647 h 138"/>
                  <a:gd name="T26" fmla="*/ 2147483647 w 13"/>
                  <a:gd name="T27" fmla="*/ 2147483647 h 138"/>
                  <a:gd name="T28" fmla="*/ 2147483647 w 13"/>
                  <a:gd name="T29" fmla="*/ 2147483647 h 138"/>
                  <a:gd name="T30" fmla="*/ 0 w 13"/>
                  <a:gd name="T31" fmla="*/ 2147483647 h 138"/>
                  <a:gd name="T32" fmla="*/ 2147483647 w 13"/>
                  <a:gd name="T33" fmla="*/ 2147483647 h 13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"/>
                  <a:gd name="T52" fmla="*/ 0 h 138"/>
                  <a:gd name="T53" fmla="*/ 13 w 13"/>
                  <a:gd name="T54" fmla="*/ 138 h 13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" h="138">
                    <a:moveTo>
                      <a:pt x="7" y="0"/>
                    </a:moveTo>
                    <a:lnTo>
                      <a:pt x="0" y="13"/>
                    </a:lnTo>
                    <a:lnTo>
                      <a:pt x="7" y="25"/>
                    </a:lnTo>
                    <a:lnTo>
                      <a:pt x="13" y="34"/>
                    </a:lnTo>
                    <a:lnTo>
                      <a:pt x="7" y="42"/>
                    </a:lnTo>
                    <a:lnTo>
                      <a:pt x="0" y="50"/>
                    </a:lnTo>
                    <a:lnTo>
                      <a:pt x="7" y="59"/>
                    </a:lnTo>
                    <a:lnTo>
                      <a:pt x="13" y="67"/>
                    </a:lnTo>
                    <a:lnTo>
                      <a:pt x="13" y="79"/>
                    </a:lnTo>
                    <a:lnTo>
                      <a:pt x="7" y="92"/>
                    </a:lnTo>
                    <a:lnTo>
                      <a:pt x="7" y="100"/>
                    </a:lnTo>
                    <a:lnTo>
                      <a:pt x="13" y="109"/>
                    </a:lnTo>
                    <a:lnTo>
                      <a:pt x="13" y="117"/>
                    </a:lnTo>
                    <a:lnTo>
                      <a:pt x="13" y="125"/>
                    </a:lnTo>
                    <a:lnTo>
                      <a:pt x="13" y="134"/>
                    </a:lnTo>
                    <a:lnTo>
                      <a:pt x="0" y="134"/>
                    </a:lnTo>
                    <a:lnTo>
                      <a:pt x="13" y="138"/>
                    </a:lnTo>
                  </a:path>
                </a:pathLst>
              </a:custGeom>
              <a:noFill/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276" name="Freeform 92"/>
              <p:cNvSpPr>
                <a:spLocks/>
              </p:cNvSpPr>
              <p:nvPr/>
            </p:nvSpPr>
            <p:spPr bwMode="auto">
              <a:xfrm>
                <a:off x="825500" y="2217738"/>
                <a:ext cx="31750" cy="277813"/>
              </a:xfrm>
              <a:custGeom>
                <a:avLst/>
                <a:gdLst>
                  <a:gd name="T0" fmla="*/ 0 w 25"/>
                  <a:gd name="T1" fmla="*/ 0 h 145"/>
                  <a:gd name="T2" fmla="*/ 0 w 25"/>
                  <a:gd name="T3" fmla="*/ 2147483647 h 145"/>
                  <a:gd name="T4" fmla="*/ 0 w 25"/>
                  <a:gd name="T5" fmla="*/ 2147483647 h 145"/>
                  <a:gd name="T6" fmla="*/ 2147483647 w 25"/>
                  <a:gd name="T7" fmla="*/ 2147483647 h 145"/>
                  <a:gd name="T8" fmla="*/ 2147483647 w 25"/>
                  <a:gd name="T9" fmla="*/ 2147483647 h 145"/>
                  <a:gd name="T10" fmla="*/ 2147483647 w 25"/>
                  <a:gd name="T11" fmla="*/ 2147483647 h 145"/>
                  <a:gd name="T12" fmla="*/ 2147483647 w 25"/>
                  <a:gd name="T13" fmla="*/ 2147483647 h 145"/>
                  <a:gd name="T14" fmla="*/ 2147483647 w 25"/>
                  <a:gd name="T15" fmla="*/ 2147483647 h 145"/>
                  <a:gd name="T16" fmla="*/ 2147483647 w 25"/>
                  <a:gd name="T17" fmla="*/ 2147483647 h 145"/>
                  <a:gd name="T18" fmla="*/ 2147483647 w 25"/>
                  <a:gd name="T19" fmla="*/ 2147483647 h 145"/>
                  <a:gd name="T20" fmla="*/ 2147483647 w 25"/>
                  <a:gd name="T21" fmla="*/ 2147483647 h 145"/>
                  <a:gd name="T22" fmla="*/ 2147483647 w 25"/>
                  <a:gd name="T23" fmla="*/ 2147483647 h 145"/>
                  <a:gd name="T24" fmla="*/ 2147483647 w 25"/>
                  <a:gd name="T25" fmla="*/ 2147483647 h 145"/>
                  <a:gd name="T26" fmla="*/ 2147483647 w 25"/>
                  <a:gd name="T27" fmla="*/ 2147483647 h 145"/>
                  <a:gd name="T28" fmla="*/ 2147483647 w 25"/>
                  <a:gd name="T29" fmla="*/ 2147483647 h 145"/>
                  <a:gd name="T30" fmla="*/ 2147483647 w 25"/>
                  <a:gd name="T31" fmla="*/ 2147483647 h 145"/>
                  <a:gd name="T32" fmla="*/ 2147483647 w 25"/>
                  <a:gd name="T33" fmla="*/ 2147483647 h 1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5"/>
                  <a:gd name="T52" fmla="*/ 0 h 145"/>
                  <a:gd name="T53" fmla="*/ 25 w 25"/>
                  <a:gd name="T54" fmla="*/ 145 h 1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5" h="145">
                    <a:moveTo>
                      <a:pt x="0" y="0"/>
                    </a:moveTo>
                    <a:lnTo>
                      <a:pt x="0" y="20"/>
                    </a:lnTo>
                    <a:lnTo>
                      <a:pt x="0" y="29"/>
                    </a:lnTo>
                    <a:lnTo>
                      <a:pt x="12" y="33"/>
                    </a:lnTo>
                    <a:lnTo>
                      <a:pt x="19" y="41"/>
                    </a:lnTo>
                    <a:lnTo>
                      <a:pt x="12" y="54"/>
                    </a:lnTo>
                    <a:lnTo>
                      <a:pt x="12" y="62"/>
                    </a:lnTo>
                    <a:lnTo>
                      <a:pt x="19" y="70"/>
                    </a:lnTo>
                    <a:lnTo>
                      <a:pt x="19" y="79"/>
                    </a:lnTo>
                    <a:lnTo>
                      <a:pt x="19" y="87"/>
                    </a:lnTo>
                    <a:lnTo>
                      <a:pt x="19" y="95"/>
                    </a:lnTo>
                    <a:lnTo>
                      <a:pt x="19" y="108"/>
                    </a:lnTo>
                    <a:lnTo>
                      <a:pt x="25" y="116"/>
                    </a:lnTo>
                    <a:lnTo>
                      <a:pt x="25" y="124"/>
                    </a:lnTo>
                    <a:lnTo>
                      <a:pt x="19" y="133"/>
                    </a:lnTo>
                    <a:lnTo>
                      <a:pt x="19" y="141"/>
                    </a:lnTo>
                    <a:lnTo>
                      <a:pt x="19" y="145"/>
                    </a:lnTo>
                  </a:path>
                </a:pathLst>
              </a:custGeom>
              <a:noFill/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277" name="Oval 93"/>
              <p:cNvSpPr>
                <a:spLocks noChangeArrowheads="1"/>
              </p:cNvSpPr>
              <p:nvPr/>
            </p:nvSpPr>
            <p:spPr bwMode="auto">
              <a:xfrm>
                <a:off x="644525" y="2144713"/>
                <a:ext cx="88900" cy="76200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278" name="Freeform 94"/>
              <p:cNvSpPr>
                <a:spLocks/>
              </p:cNvSpPr>
              <p:nvPr/>
            </p:nvSpPr>
            <p:spPr bwMode="auto">
              <a:xfrm>
                <a:off x="652463" y="2217738"/>
                <a:ext cx="15875" cy="260350"/>
              </a:xfrm>
              <a:custGeom>
                <a:avLst/>
                <a:gdLst>
                  <a:gd name="T0" fmla="*/ 2147483647 w 12"/>
                  <a:gd name="T1" fmla="*/ 0 h 137"/>
                  <a:gd name="T2" fmla="*/ 0 w 12"/>
                  <a:gd name="T3" fmla="*/ 2147483647 h 137"/>
                  <a:gd name="T4" fmla="*/ 2147483647 w 12"/>
                  <a:gd name="T5" fmla="*/ 2147483647 h 137"/>
                  <a:gd name="T6" fmla="*/ 2147483647 w 12"/>
                  <a:gd name="T7" fmla="*/ 2147483647 h 137"/>
                  <a:gd name="T8" fmla="*/ 2147483647 w 12"/>
                  <a:gd name="T9" fmla="*/ 2147483647 h 137"/>
                  <a:gd name="T10" fmla="*/ 0 w 12"/>
                  <a:gd name="T11" fmla="*/ 2147483647 h 137"/>
                  <a:gd name="T12" fmla="*/ 2147483647 w 12"/>
                  <a:gd name="T13" fmla="*/ 2147483647 h 137"/>
                  <a:gd name="T14" fmla="*/ 2147483647 w 12"/>
                  <a:gd name="T15" fmla="*/ 2147483647 h 137"/>
                  <a:gd name="T16" fmla="*/ 2147483647 w 12"/>
                  <a:gd name="T17" fmla="*/ 2147483647 h 137"/>
                  <a:gd name="T18" fmla="*/ 2147483647 w 12"/>
                  <a:gd name="T19" fmla="*/ 2147483647 h 137"/>
                  <a:gd name="T20" fmla="*/ 2147483647 w 12"/>
                  <a:gd name="T21" fmla="*/ 2147483647 h 137"/>
                  <a:gd name="T22" fmla="*/ 2147483647 w 12"/>
                  <a:gd name="T23" fmla="*/ 2147483647 h 137"/>
                  <a:gd name="T24" fmla="*/ 2147483647 w 12"/>
                  <a:gd name="T25" fmla="*/ 2147483647 h 137"/>
                  <a:gd name="T26" fmla="*/ 2147483647 w 12"/>
                  <a:gd name="T27" fmla="*/ 2147483647 h 137"/>
                  <a:gd name="T28" fmla="*/ 2147483647 w 12"/>
                  <a:gd name="T29" fmla="*/ 2147483647 h 137"/>
                  <a:gd name="T30" fmla="*/ 0 w 12"/>
                  <a:gd name="T31" fmla="*/ 2147483647 h 137"/>
                  <a:gd name="T32" fmla="*/ 2147483647 w 12"/>
                  <a:gd name="T33" fmla="*/ 2147483647 h 13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"/>
                  <a:gd name="T52" fmla="*/ 0 h 137"/>
                  <a:gd name="T53" fmla="*/ 12 w 12"/>
                  <a:gd name="T54" fmla="*/ 137 h 13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" h="137">
                    <a:moveTo>
                      <a:pt x="6" y="0"/>
                    </a:moveTo>
                    <a:lnTo>
                      <a:pt x="0" y="12"/>
                    </a:lnTo>
                    <a:lnTo>
                      <a:pt x="6" y="25"/>
                    </a:lnTo>
                    <a:lnTo>
                      <a:pt x="12" y="33"/>
                    </a:lnTo>
                    <a:lnTo>
                      <a:pt x="6" y="41"/>
                    </a:lnTo>
                    <a:lnTo>
                      <a:pt x="0" y="49"/>
                    </a:lnTo>
                    <a:lnTo>
                      <a:pt x="6" y="58"/>
                    </a:lnTo>
                    <a:lnTo>
                      <a:pt x="12" y="66"/>
                    </a:lnTo>
                    <a:lnTo>
                      <a:pt x="12" y="79"/>
                    </a:lnTo>
                    <a:lnTo>
                      <a:pt x="6" y="91"/>
                    </a:lnTo>
                    <a:lnTo>
                      <a:pt x="6" y="99"/>
                    </a:lnTo>
                    <a:lnTo>
                      <a:pt x="12" y="108"/>
                    </a:lnTo>
                    <a:lnTo>
                      <a:pt x="12" y="116"/>
                    </a:lnTo>
                    <a:lnTo>
                      <a:pt x="12" y="124"/>
                    </a:lnTo>
                    <a:lnTo>
                      <a:pt x="12" y="133"/>
                    </a:lnTo>
                    <a:lnTo>
                      <a:pt x="0" y="133"/>
                    </a:lnTo>
                    <a:lnTo>
                      <a:pt x="12" y="137"/>
                    </a:lnTo>
                  </a:path>
                </a:pathLst>
              </a:custGeom>
              <a:noFill/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279" name="Freeform 95"/>
              <p:cNvSpPr>
                <a:spLocks/>
              </p:cNvSpPr>
              <p:nvPr/>
            </p:nvSpPr>
            <p:spPr bwMode="auto">
              <a:xfrm>
                <a:off x="711200" y="2224088"/>
                <a:ext cx="31750" cy="277813"/>
              </a:xfrm>
              <a:custGeom>
                <a:avLst/>
                <a:gdLst>
                  <a:gd name="T0" fmla="*/ 0 w 25"/>
                  <a:gd name="T1" fmla="*/ 0 h 145"/>
                  <a:gd name="T2" fmla="*/ 0 w 25"/>
                  <a:gd name="T3" fmla="*/ 2147483647 h 145"/>
                  <a:gd name="T4" fmla="*/ 0 w 25"/>
                  <a:gd name="T5" fmla="*/ 2147483647 h 145"/>
                  <a:gd name="T6" fmla="*/ 2147483647 w 25"/>
                  <a:gd name="T7" fmla="*/ 2147483647 h 145"/>
                  <a:gd name="T8" fmla="*/ 2147483647 w 25"/>
                  <a:gd name="T9" fmla="*/ 2147483647 h 145"/>
                  <a:gd name="T10" fmla="*/ 2147483647 w 25"/>
                  <a:gd name="T11" fmla="*/ 2147483647 h 145"/>
                  <a:gd name="T12" fmla="*/ 2147483647 w 25"/>
                  <a:gd name="T13" fmla="*/ 2147483647 h 145"/>
                  <a:gd name="T14" fmla="*/ 2147483647 w 25"/>
                  <a:gd name="T15" fmla="*/ 2147483647 h 145"/>
                  <a:gd name="T16" fmla="*/ 2147483647 w 25"/>
                  <a:gd name="T17" fmla="*/ 2147483647 h 145"/>
                  <a:gd name="T18" fmla="*/ 2147483647 w 25"/>
                  <a:gd name="T19" fmla="*/ 2147483647 h 145"/>
                  <a:gd name="T20" fmla="*/ 2147483647 w 25"/>
                  <a:gd name="T21" fmla="*/ 2147483647 h 145"/>
                  <a:gd name="T22" fmla="*/ 2147483647 w 25"/>
                  <a:gd name="T23" fmla="*/ 2147483647 h 145"/>
                  <a:gd name="T24" fmla="*/ 2147483647 w 25"/>
                  <a:gd name="T25" fmla="*/ 2147483647 h 145"/>
                  <a:gd name="T26" fmla="*/ 2147483647 w 25"/>
                  <a:gd name="T27" fmla="*/ 2147483647 h 145"/>
                  <a:gd name="T28" fmla="*/ 2147483647 w 25"/>
                  <a:gd name="T29" fmla="*/ 2147483647 h 145"/>
                  <a:gd name="T30" fmla="*/ 2147483647 w 25"/>
                  <a:gd name="T31" fmla="*/ 2147483647 h 145"/>
                  <a:gd name="T32" fmla="*/ 2147483647 w 25"/>
                  <a:gd name="T33" fmla="*/ 2147483647 h 1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5"/>
                  <a:gd name="T52" fmla="*/ 0 h 145"/>
                  <a:gd name="T53" fmla="*/ 25 w 25"/>
                  <a:gd name="T54" fmla="*/ 145 h 1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5" h="145">
                    <a:moveTo>
                      <a:pt x="0" y="0"/>
                    </a:moveTo>
                    <a:lnTo>
                      <a:pt x="0" y="21"/>
                    </a:lnTo>
                    <a:lnTo>
                      <a:pt x="0" y="29"/>
                    </a:lnTo>
                    <a:lnTo>
                      <a:pt x="12" y="33"/>
                    </a:lnTo>
                    <a:lnTo>
                      <a:pt x="18" y="41"/>
                    </a:lnTo>
                    <a:lnTo>
                      <a:pt x="12" y="54"/>
                    </a:lnTo>
                    <a:lnTo>
                      <a:pt x="12" y="62"/>
                    </a:lnTo>
                    <a:lnTo>
                      <a:pt x="18" y="70"/>
                    </a:lnTo>
                    <a:lnTo>
                      <a:pt x="18" y="79"/>
                    </a:lnTo>
                    <a:lnTo>
                      <a:pt x="18" y="87"/>
                    </a:lnTo>
                    <a:lnTo>
                      <a:pt x="18" y="95"/>
                    </a:lnTo>
                    <a:lnTo>
                      <a:pt x="18" y="108"/>
                    </a:lnTo>
                    <a:lnTo>
                      <a:pt x="25" y="116"/>
                    </a:lnTo>
                    <a:lnTo>
                      <a:pt x="25" y="125"/>
                    </a:lnTo>
                    <a:lnTo>
                      <a:pt x="18" y="133"/>
                    </a:lnTo>
                    <a:lnTo>
                      <a:pt x="18" y="141"/>
                    </a:lnTo>
                    <a:lnTo>
                      <a:pt x="18" y="145"/>
                    </a:lnTo>
                  </a:path>
                </a:pathLst>
              </a:custGeom>
              <a:noFill/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280" name="Oval 96"/>
              <p:cNvSpPr>
                <a:spLocks noChangeArrowheads="1"/>
              </p:cNvSpPr>
              <p:nvPr/>
            </p:nvSpPr>
            <p:spPr bwMode="auto">
              <a:xfrm>
                <a:off x="538163" y="2144713"/>
                <a:ext cx="88900" cy="76200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281" name="Freeform 97"/>
              <p:cNvSpPr>
                <a:spLocks/>
              </p:cNvSpPr>
              <p:nvPr/>
            </p:nvSpPr>
            <p:spPr bwMode="auto">
              <a:xfrm>
                <a:off x="546100" y="2217738"/>
                <a:ext cx="15875" cy="260350"/>
              </a:xfrm>
              <a:custGeom>
                <a:avLst/>
                <a:gdLst>
                  <a:gd name="T0" fmla="*/ 2147483647 w 12"/>
                  <a:gd name="T1" fmla="*/ 0 h 137"/>
                  <a:gd name="T2" fmla="*/ 0 w 12"/>
                  <a:gd name="T3" fmla="*/ 2147483647 h 137"/>
                  <a:gd name="T4" fmla="*/ 2147483647 w 12"/>
                  <a:gd name="T5" fmla="*/ 2147483647 h 137"/>
                  <a:gd name="T6" fmla="*/ 2147483647 w 12"/>
                  <a:gd name="T7" fmla="*/ 2147483647 h 137"/>
                  <a:gd name="T8" fmla="*/ 2147483647 w 12"/>
                  <a:gd name="T9" fmla="*/ 2147483647 h 137"/>
                  <a:gd name="T10" fmla="*/ 0 w 12"/>
                  <a:gd name="T11" fmla="*/ 2147483647 h 137"/>
                  <a:gd name="T12" fmla="*/ 2147483647 w 12"/>
                  <a:gd name="T13" fmla="*/ 2147483647 h 137"/>
                  <a:gd name="T14" fmla="*/ 2147483647 w 12"/>
                  <a:gd name="T15" fmla="*/ 2147483647 h 137"/>
                  <a:gd name="T16" fmla="*/ 2147483647 w 12"/>
                  <a:gd name="T17" fmla="*/ 2147483647 h 137"/>
                  <a:gd name="T18" fmla="*/ 2147483647 w 12"/>
                  <a:gd name="T19" fmla="*/ 2147483647 h 137"/>
                  <a:gd name="T20" fmla="*/ 2147483647 w 12"/>
                  <a:gd name="T21" fmla="*/ 2147483647 h 137"/>
                  <a:gd name="T22" fmla="*/ 2147483647 w 12"/>
                  <a:gd name="T23" fmla="*/ 2147483647 h 137"/>
                  <a:gd name="T24" fmla="*/ 2147483647 w 12"/>
                  <a:gd name="T25" fmla="*/ 2147483647 h 137"/>
                  <a:gd name="T26" fmla="*/ 2147483647 w 12"/>
                  <a:gd name="T27" fmla="*/ 2147483647 h 137"/>
                  <a:gd name="T28" fmla="*/ 2147483647 w 12"/>
                  <a:gd name="T29" fmla="*/ 2147483647 h 137"/>
                  <a:gd name="T30" fmla="*/ 0 w 12"/>
                  <a:gd name="T31" fmla="*/ 2147483647 h 137"/>
                  <a:gd name="T32" fmla="*/ 2147483647 w 12"/>
                  <a:gd name="T33" fmla="*/ 2147483647 h 13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"/>
                  <a:gd name="T52" fmla="*/ 0 h 137"/>
                  <a:gd name="T53" fmla="*/ 12 w 12"/>
                  <a:gd name="T54" fmla="*/ 137 h 13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" h="137">
                    <a:moveTo>
                      <a:pt x="6" y="0"/>
                    </a:moveTo>
                    <a:lnTo>
                      <a:pt x="0" y="12"/>
                    </a:lnTo>
                    <a:lnTo>
                      <a:pt x="6" y="25"/>
                    </a:lnTo>
                    <a:lnTo>
                      <a:pt x="12" y="33"/>
                    </a:lnTo>
                    <a:lnTo>
                      <a:pt x="6" y="41"/>
                    </a:lnTo>
                    <a:lnTo>
                      <a:pt x="0" y="49"/>
                    </a:lnTo>
                    <a:lnTo>
                      <a:pt x="6" y="58"/>
                    </a:lnTo>
                    <a:lnTo>
                      <a:pt x="12" y="66"/>
                    </a:lnTo>
                    <a:lnTo>
                      <a:pt x="12" y="79"/>
                    </a:lnTo>
                    <a:lnTo>
                      <a:pt x="6" y="91"/>
                    </a:lnTo>
                    <a:lnTo>
                      <a:pt x="6" y="99"/>
                    </a:lnTo>
                    <a:lnTo>
                      <a:pt x="12" y="108"/>
                    </a:lnTo>
                    <a:lnTo>
                      <a:pt x="12" y="116"/>
                    </a:lnTo>
                    <a:lnTo>
                      <a:pt x="12" y="124"/>
                    </a:lnTo>
                    <a:lnTo>
                      <a:pt x="12" y="133"/>
                    </a:lnTo>
                    <a:lnTo>
                      <a:pt x="0" y="133"/>
                    </a:lnTo>
                    <a:lnTo>
                      <a:pt x="12" y="137"/>
                    </a:lnTo>
                  </a:path>
                </a:pathLst>
              </a:custGeom>
              <a:noFill/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282" name="Freeform 98"/>
              <p:cNvSpPr>
                <a:spLocks/>
              </p:cNvSpPr>
              <p:nvPr/>
            </p:nvSpPr>
            <p:spPr bwMode="auto">
              <a:xfrm>
                <a:off x="603250" y="2224088"/>
                <a:ext cx="33338" cy="277813"/>
              </a:xfrm>
              <a:custGeom>
                <a:avLst/>
                <a:gdLst>
                  <a:gd name="T0" fmla="*/ 0 w 25"/>
                  <a:gd name="T1" fmla="*/ 0 h 145"/>
                  <a:gd name="T2" fmla="*/ 0 w 25"/>
                  <a:gd name="T3" fmla="*/ 2147483647 h 145"/>
                  <a:gd name="T4" fmla="*/ 0 w 25"/>
                  <a:gd name="T5" fmla="*/ 2147483647 h 145"/>
                  <a:gd name="T6" fmla="*/ 2147483647 w 25"/>
                  <a:gd name="T7" fmla="*/ 2147483647 h 145"/>
                  <a:gd name="T8" fmla="*/ 2147483647 w 25"/>
                  <a:gd name="T9" fmla="*/ 2147483647 h 145"/>
                  <a:gd name="T10" fmla="*/ 2147483647 w 25"/>
                  <a:gd name="T11" fmla="*/ 2147483647 h 145"/>
                  <a:gd name="T12" fmla="*/ 2147483647 w 25"/>
                  <a:gd name="T13" fmla="*/ 2147483647 h 145"/>
                  <a:gd name="T14" fmla="*/ 2147483647 w 25"/>
                  <a:gd name="T15" fmla="*/ 2147483647 h 145"/>
                  <a:gd name="T16" fmla="*/ 2147483647 w 25"/>
                  <a:gd name="T17" fmla="*/ 2147483647 h 145"/>
                  <a:gd name="T18" fmla="*/ 2147483647 w 25"/>
                  <a:gd name="T19" fmla="*/ 2147483647 h 145"/>
                  <a:gd name="T20" fmla="*/ 2147483647 w 25"/>
                  <a:gd name="T21" fmla="*/ 2147483647 h 145"/>
                  <a:gd name="T22" fmla="*/ 2147483647 w 25"/>
                  <a:gd name="T23" fmla="*/ 2147483647 h 145"/>
                  <a:gd name="T24" fmla="*/ 2147483647 w 25"/>
                  <a:gd name="T25" fmla="*/ 2147483647 h 145"/>
                  <a:gd name="T26" fmla="*/ 2147483647 w 25"/>
                  <a:gd name="T27" fmla="*/ 2147483647 h 145"/>
                  <a:gd name="T28" fmla="*/ 2147483647 w 25"/>
                  <a:gd name="T29" fmla="*/ 2147483647 h 145"/>
                  <a:gd name="T30" fmla="*/ 2147483647 w 25"/>
                  <a:gd name="T31" fmla="*/ 2147483647 h 145"/>
                  <a:gd name="T32" fmla="*/ 2147483647 w 25"/>
                  <a:gd name="T33" fmla="*/ 2147483647 h 1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5"/>
                  <a:gd name="T52" fmla="*/ 0 h 145"/>
                  <a:gd name="T53" fmla="*/ 25 w 25"/>
                  <a:gd name="T54" fmla="*/ 145 h 1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5" h="145">
                    <a:moveTo>
                      <a:pt x="0" y="0"/>
                    </a:moveTo>
                    <a:lnTo>
                      <a:pt x="0" y="21"/>
                    </a:lnTo>
                    <a:lnTo>
                      <a:pt x="0" y="29"/>
                    </a:lnTo>
                    <a:lnTo>
                      <a:pt x="13" y="33"/>
                    </a:lnTo>
                    <a:lnTo>
                      <a:pt x="19" y="41"/>
                    </a:lnTo>
                    <a:lnTo>
                      <a:pt x="13" y="54"/>
                    </a:lnTo>
                    <a:lnTo>
                      <a:pt x="13" y="62"/>
                    </a:lnTo>
                    <a:lnTo>
                      <a:pt x="19" y="70"/>
                    </a:lnTo>
                    <a:lnTo>
                      <a:pt x="19" y="79"/>
                    </a:lnTo>
                    <a:lnTo>
                      <a:pt x="19" y="87"/>
                    </a:lnTo>
                    <a:lnTo>
                      <a:pt x="19" y="95"/>
                    </a:lnTo>
                    <a:lnTo>
                      <a:pt x="19" y="108"/>
                    </a:lnTo>
                    <a:lnTo>
                      <a:pt x="25" y="116"/>
                    </a:lnTo>
                    <a:lnTo>
                      <a:pt x="25" y="125"/>
                    </a:lnTo>
                    <a:lnTo>
                      <a:pt x="19" y="133"/>
                    </a:lnTo>
                    <a:lnTo>
                      <a:pt x="19" y="141"/>
                    </a:lnTo>
                    <a:lnTo>
                      <a:pt x="19" y="145"/>
                    </a:lnTo>
                  </a:path>
                </a:pathLst>
              </a:custGeom>
              <a:noFill/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283" name="Oval 99"/>
              <p:cNvSpPr>
                <a:spLocks noChangeArrowheads="1"/>
              </p:cNvSpPr>
              <p:nvPr/>
            </p:nvSpPr>
            <p:spPr bwMode="auto">
              <a:xfrm>
                <a:off x="430213" y="2144713"/>
                <a:ext cx="90488" cy="76200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284" name="Freeform 100"/>
              <p:cNvSpPr>
                <a:spLocks/>
              </p:cNvSpPr>
              <p:nvPr/>
            </p:nvSpPr>
            <p:spPr bwMode="auto">
              <a:xfrm>
                <a:off x="439738" y="2217738"/>
                <a:ext cx="15875" cy="260350"/>
              </a:xfrm>
              <a:custGeom>
                <a:avLst/>
                <a:gdLst>
                  <a:gd name="T0" fmla="*/ 2147483647 w 12"/>
                  <a:gd name="T1" fmla="*/ 0 h 137"/>
                  <a:gd name="T2" fmla="*/ 0 w 12"/>
                  <a:gd name="T3" fmla="*/ 2147483647 h 137"/>
                  <a:gd name="T4" fmla="*/ 2147483647 w 12"/>
                  <a:gd name="T5" fmla="*/ 2147483647 h 137"/>
                  <a:gd name="T6" fmla="*/ 2147483647 w 12"/>
                  <a:gd name="T7" fmla="*/ 2147483647 h 137"/>
                  <a:gd name="T8" fmla="*/ 2147483647 w 12"/>
                  <a:gd name="T9" fmla="*/ 2147483647 h 137"/>
                  <a:gd name="T10" fmla="*/ 0 w 12"/>
                  <a:gd name="T11" fmla="*/ 2147483647 h 137"/>
                  <a:gd name="T12" fmla="*/ 2147483647 w 12"/>
                  <a:gd name="T13" fmla="*/ 2147483647 h 137"/>
                  <a:gd name="T14" fmla="*/ 2147483647 w 12"/>
                  <a:gd name="T15" fmla="*/ 2147483647 h 137"/>
                  <a:gd name="T16" fmla="*/ 2147483647 w 12"/>
                  <a:gd name="T17" fmla="*/ 2147483647 h 137"/>
                  <a:gd name="T18" fmla="*/ 2147483647 w 12"/>
                  <a:gd name="T19" fmla="*/ 2147483647 h 137"/>
                  <a:gd name="T20" fmla="*/ 2147483647 w 12"/>
                  <a:gd name="T21" fmla="*/ 2147483647 h 137"/>
                  <a:gd name="T22" fmla="*/ 2147483647 w 12"/>
                  <a:gd name="T23" fmla="*/ 2147483647 h 137"/>
                  <a:gd name="T24" fmla="*/ 2147483647 w 12"/>
                  <a:gd name="T25" fmla="*/ 2147483647 h 137"/>
                  <a:gd name="T26" fmla="*/ 2147483647 w 12"/>
                  <a:gd name="T27" fmla="*/ 2147483647 h 137"/>
                  <a:gd name="T28" fmla="*/ 2147483647 w 12"/>
                  <a:gd name="T29" fmla="*/ 2147483647 h 137"/>
                  <a:gd name="T30" fmla="*/ 0 w 12"/>
                  <a:gd name="T31" fmla="*/ 2147483647 h 137"/>
                  <a:gd name="T32" fmla="*/ 2147483647 w 12"/>
                  <a:gd name="T33" fmla="*/ 2147483647 h 13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"/>
                  <a:gd name="T52" fmla="*/ 0 h 137"/>
                  <a:gd name="T53" fmla="*/ 12 w 12"/>
                  <a:gd name="T54" fmla="*/ 137 h 13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" h="137">
                    <a:moveTo>
                      <a:pt x="6" y="0"/>
                    </a:moveTo>
                    <a:lnTo>
                      <a:pt x="0" y="12"/>
                    </a:lnTo>
                    <a:lnTo>
                      <a:pt x="6" y="25"/>
                    </a:lnTo>
                    <a:lnTo>
                      <a:pt x="12" y="33"/>
                    </a:lnTo>
                    <a:lnTo>
                      <a:pt x="6" y="41"/>
                    </a:lnTo>
                    <a:lnTo>
                      <a:pt x="0" y="49"/>
                    </a:lnTo>
                    <a:lnTo>
                      <a:pt x="6" y="58"/>
                    </a:lnTo>
                    <a:lnTo>
                      <a:pt x="12" y="66"/>
                    </a:lnTo>
                    <a:lnTo>
                      <a:pt x="12" y="79"/>
                    </a:lnTo>
                    <a:lnTo>
                      <a:pt x="6" y="91"/>
                    </a:lnTo>
                    <a:lnTo>
                      <a:pt x="6" y="99"/>
                    </a:lnTo>
                    <a:lnTo>
                      <a:pt x="12" y="108"/>
                    </a:lnTo>
                    <a:lnTo>
                      <a:pt x="12" y="116"/>
                    </a:lnTo>
                    <a:lnTo>
                      <a:pt x="12" y="124"/>
                    </a:lnTo>
                    <a:lnTo>
                      <a:pt x="12" y="133"/>
                    </a:lnTo>
                    <a:lnTo>
                      <a:pt x="0" y="133"/>
                    </a:lnTo>
                    <a:lnTo>
                      <a:pt x="12" y="137"/>
                    </a:lnTo>
                  </a:path>
                </a:pathLst>
              </a:custGeom>
              <a:noFill/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285" name="Freeform 101"/>
              <p:cNvSpPr>
                <a:spLocks/>
              </p:cNvSpPr>
              <p:nvPr/>
            </p:nvSpPr>
            <p:spPr bwMode="auto">
              <a:xfrm>
                <a:off x="496888" y="2224088"/>
                <a:ext cx="33338" cy="277813"/>
              </a:xfrm>
              <a:custGeom>
                <a:avLst/>
                <a:gdLst>
                  <a:gd name="T0" fmla="*/ 0 w 25"/>
                  <a:gd name="T1" fmla="*/ 0 h 145"/>
                  <a:gd name="T2" fmla="*/ 0 w 25"/>
                  <a:gd name="T3" fmla="*/ 2147483647 h 145"/>
                  <a:gd name="T4" fmla="*/ 0 w 25"/>
                  <a:gd name="T5" fmla="*/ 2147483647 h 145"/>
                  <a:gd name="T6" fmla="*/ 2147483647 w 25"/>
                  <a:gd name="T7" fmla="*/ 2147483647 h 145"/>
                  <a:gd name="T8" fmla="*/ 2147483647 w 25"/>
                  <a:gd name="T9" fmla="*/ 2147483647 h 145"/>
                  <a:gd name="T10" fmla="*/ 2147483647 w 25"/>
                  <a:gd name="T11" fmla="*/ 2147483647 h 145"/>
                  <a:gd name="T12" fmla="*/ 2147483647 w 25"/>
                  <a:gd name="T13" fmla="*/ 2147483647 h 145"/>
                  <a:gd name="T14" fmla="*/ 2147483647 w 25"/>
                  <a:gd name="T15" fmla="*/ 2147483647 h 145"/>
                  <a:gd name="T16" fmla="*/ 2147483647 w 25"/>
                  <a:gd name="T17" fmla="*/ 2147483647 h 145"/>
                  <a:gd name="T18" fmla="*/ 2147483647 w 25"/>
                  <a:gd name="T19" fmla="*/ 2147483647 h 145"/>
                  <a:gd name="T20" fmla="*/ 2147483647 w 25"/>
                  <a:gd name="T21" fmla="*/ 2147483647 h 145"/>
                  <a:gd name="T22" fmla="*/ 2147483647 w 25"/>
                  <a:gd name="T23" fmla="*/ 2147483647 h 145"/>
                  <a:gd name="T24" fmla="*/ 2147483647 w 25"/>
                  <a:gd name="T25" fmla="*/ 2147483647 h 145"/>
                  <a:gd name="T26" fmla="*/ 2147483647 w 25"/>
                  <a:gd name="T27" fmla="*/ 2147483647 h 145"/>
                  <a:gd name="T28" fmla="*/ 2147483647 w 25"/>
                  <a:gd name="T29" fmla="*/ 2147483647 h 145"/>
                  <a:gd name="T30" fmla="*/ 2147483647 w 25"/>
                  <a:gd name="T31" fmla="*/ 2147483647 h 145"/>
                  <a:gd name="T32" fmla="*/ 2147483647 w 25"/>
                  <a:gd name="T33" fmla="*/ 2147483647 h 1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5"/>
                  <a:gd name="T52" fmla="*/ 0 h 145"/>
                  <a:gd name="T53" fmla="*/ 25 w 25"/>
                  <a:gd name="T54" fmla="*/ 145 h 1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5" h="145">
                    <a:moveTo>
                      <a:pt x="0" y="0"/>
                    </a:moveTo>
                    <a:lnTo>
                      <a:pt x="0" y="21"/>
                    </a:lnTo>
                    <a:lnTo>
                      <a:pt x="0" y="29"/>
                    </a:lnTo>
                    <a:lnTo>
                      <a:pt x="13" y="33"/>
                    </a:lnTo>
                    <a:lnTo>
                      <a:pt x="19" y="41"/>
                    </a:lnTo>
                    <a:lnTo>
                      <a:pt x="13" y="54"/>
                    </a:lnTo>
                    <a:lnTo>
                      <a:pt x="13" y="62"/>
                    </a:lnTo>
                    <a:lnTo>
                      <a:pt x="19" y="70"/>
                    </a:lnTo>
                    <a:lnTo>
                      <a:pt x="19" y="79"/>
                    </a:lnTo>
                    <a:lnTo>
                      <a:pt x="19" y="87"/>
                    </a:lnTo>
                    <a:lnTo>
                      <a:pt x="19" y="95"/>
                    </a:lnTo>
                    <a:lnTo>
                      <a:pt x="19" y="108"/>
                    </a:lnTo>
                    <a:lnTo>
                      <a:pt x="25" y="116"/>
                    </a:lnTo>
                    <a:lnTo>
                      <a:pt x="25" y="125"/>
                    </a:lnTo>
                    <a:lnTo>
                      <a:pt x="19" y="133"/>
                    </a:lnTo>
                    <a:lnTo>
                      <a:pt x="19" y="141"/>
                    </a:lnTo>
                    <a:lnTo>
                      <a:pt x="19" y="145"/>
                    </a:lnTo>
                  </a:path>
                </a:pathLst>
              </a:custGeom>
              <a:noFill/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286" name="Oval 102"/>
              <p:cNvSpPr>
                <a:spLocks noChangeArrowheads="1"/>
              </p:cNvSpPr>
              <p:nvPr/>
            </p:nvSpPr>
            <p:spPr bwMode="auto">
              <a:xfrm>
                <a:off x="323850" y="2144713"/>
                <a:ext cx="88900" cy="76200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287" name="Freeform 103"/>
              <p:cNvSpPr>
                <a:spLocks/>
              </p:cNvSpPr>
              <p:nvPr/>
            </p:nvSpPr>
            <p:spPr bwMode="auto">
              <a:xfrm>
                <a:off x="333375" y="2217738"/>
                <a:ext cx="15875" cy="260350"/>
              </a:xfrm>
              <a:custGeom>
                <a:avLst/>
                <a:gdLst>
                  <a:gd name="T0" fmla="*/ 2147483647 w 12"/>
                  <a:gd name="T1" fmla="*/ 0 h 137"/>
                  <a:gd name="T2" fmla="*/ 0 w 12"/>
                  <a:gd name="T3" fmla="*/ 2147483647 h 137"/>
                  <a:gd name="T4" fmla="*/ 2147483647 w 12"/>
                  <a:gd name="T5" fmla="*/ 2147483647 h 137"/>
                  <a:gd name="T6" fmla="*/ 2147483647 w 12"/>
                  <a:gd name="T7" fmla="*/ 2147483647 h 137"/>
                  <a:gd name="T8" fmla="*/ 2147483647 w 12"/>
                  <a:gd name="T9" fmla="*/ 2147483647 h 137"/>
                  <a:gd name="T10" fmla="*/ 0 w 12"/>
                  <a:gd name="T11" fmla="*/ 2147483647 h 137"/>
                  <a:gd name="T12" fmla="*/ 2147483647 w 12"/>
                  <a:gd name="T13" fmla="*/ 2147483647 h 137"/>
                  <a:gd name="T14" fmla="*/ 2147483647 w 12"/>
                  <a:gd name="T15" fmla="*/ 2147483647 h 137"/>
                  <a:gd name="T16" fmla="*/ 2147483647 w 12"/>
                  <a:gd name="T17" fmla="*/ 2147483647 h 137"/>
                  <a:gd name="T18" fmla="*/ 2147483647 w 12"/>
                  <a:gd name="T19" fmla="*/ 2147483647 h 137"/>
                  <a:gd name="T20" fmla="*/ 2147483647 w 12"/>
                  <a:gd name="T21" fmla="*/ 2147483647 h 137"/>
                  <a:gd name="T22" fmla="*/ 2147483647 w 12"/>
                  <a:gd name="T23" fmla="*/ 2147483647 h 137"/>
                  <a:gd name="T24" fmla="*/ 2147483647 w 12"/>
                  <a:gd name="T25" fmla="*/ 2147483647 h 137"/>
                  <a:gd name="T26" fmla="*/ 2147483647 w 12"/>
                  <a:gd name="T27" fmla="*/ 2147483647 h 137"/>
                  <a:gd name="T28" fmla="*/ 2147483647 w 12"/>
                  <a:gd name="T29" fmla="*/ 2147483647 h 137"/>
                  <a:gd name="T30" fmla="*/ 0 w 12"/>
                  <a:gd name="T31" fmla="*/ 2147483647 h 137"/>
                  <a:gd name="T32" fmla="*/ 2147483647 w 12"/>
                  <a:gd name="T33" fmla="*/ 2147483647 h 13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"/>
                  <a:gd name="T52" fmla="*/ 0 h 137"/>
                  <a:gd name="T53" fmla="*/ 12 w 12"/>
                  <a:gd name="T54" fmla="*/ 137 h 13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" h="137">
                    <a:moveTo>
                      <a:pt x="6" y="0"/>
                    </a:moveTo>
                    <a:lnTo>
                      <a:pt x="0" y="12"/>
                    </a:lnTo>
                    <a:lnTo>
                      <a:pt x="6" y="25"/>
                    </a:lnTo>
                    <a:lnTo>
                      <a:pt x="12" y="33"/>
                    </a:lnTo>
                    <a:lnTo>
                      <a:pt x="6" y="41"/>
                    </a:lnTo>
                    <a:lnTo>
                      <a:pt x="0" y="49"/>
                    </a:lnTo>
                    <a:lnTo>
                      <a:pt x="6" y="58"/>
                    </a:lnTo>
                    <a:lnTo>
                      <a:pt x="12" y="66"/>
                    </a:lnTo>
                    <a:lnTo>
                      <a:pt x="12" y="79"/>
                    </a:lnTo>
                    <a:lnTo>
                      <a:pt x="6" y="91"/>
                    </a:lnTo>
                    <a:lnTo>
                      <a:pt x="6" y="99"/>
                    </a:lnTo>
                    <a:lnTo>
                      <a:pt x="12" y="108"/>
                    </a:lnTo>
                    <a:lnTo>
                      <a:pt x="12" y="116"/>
                    </a:lnTo>
                    <a:lnTo>
                      <a:pt x="12" y="124"/>
                    </a:lnTo>
                    <a:lnTo>
                      <a:pt x="12" y="133"/>
                    </a:lnTo>
                    <a:lnTo>
                      <a:pt x="0" y="133"/>
                    </a:lnTo>
                    <a:lnTo>
                      <a:pt x="12" y="137"/>
                    </a:lnTo>
                  </a:path>
                </a:pathLst>
              </a:custGeom>
              <a:noFill/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288" name="Freeform 104"/>
              <p:cNvSpPr>
                <a:spLocks/>
              </p:cNvSpPr>
              <p:nvPr/>
            </p:nvSpPr>
            <p:spPr bwMode="auto">
              <a:xfrm>
                <a:off x="388938" y="2224088"/>
                <a:ext cx="34925" cy="277813"/>
              </a:xfrm>
              <a:custGeom>
                <a:avLst/>
                <a:gdLst>
                  <a:gd name="T0" fmla="*/ 0 w 25"/>
                  <a:gd name="T1" fmla="*/ 0 h 145"/>
                  <a:gd name="T2" fmla="*/ 0 w 25"/>
                  <a:gd name="T3" fmla="*/ 2147483647 h 145"/>
                  <a:gd name="T4" fmla="*/ 0 w 25"/>
                  <a:gd name="T5" fmla="*/ 2147483647 h 145"/>
                  <a:gd name="T6" fmla="*/ 2147483647 w 25"/>
                  <a:gd name="T7" fmla="*/ 2147483647 h 145"/>
                  <a:gd name="T8" fmla="*/ 2147483647 w 25"/>
                  <a:gd name="T9" fmla="*/ 2147483647 h 145"/>
                  <a:gd name="T10" fmla="*/ 2147483647 w 25"/>
                  <a:gd name="T11" fmla="*/ 2147483647 h 145"/>
                  <a:gd name="T12" fmla="*/ 2147483647 w 25"/>
                  <a:gd name="T13" fmla="*/ 2147483647 h 145"/>
                  <a:gd name="T14" fmla="*/ 2147483647 w 25"/>
                  <a:gd name="T15" fmla="*/ 2147483647 h 145"/>
                  <a:gd name="T16" fmla="*/ 2147483647 w 25"/>
                  <a:gd name="T17" fmla="*/ 2147483647 h 145"/>
                  <a:gd name="T18" fmla="*/ 2147483647 w 25"/>
                  <a:gd name="T19" fmla="*/ 2147483647 h 145"/>
                  <a:gd name="T20" fmla="*/ 2147483647 w 25"/>
                  <a:gd name="T21" fmla="*/ 2147483647 h 145"/>
                  <a:gd name="T22" fmla="*/ 2147483647 w 25"/>
                  <a:gd name="T23" fmla="*/ 2147483647 h 145"/>
                  <a:gd name="T24" fmla="*/ 2147483647 w 25"/>
                  <a:gd name="T25" fmla="*/ 2147483647 h 145"/>
                  <a:gd name="T26" fmla="*/ 2147483647 w 25"/>
                  <a:gd name="T27" fmla="*/ 2147483647 h 145"/>
                  <a:gd name="T28" fmla="*/ 2147483647 w 25"/>
                  <a:gd name="T29" fmla="*/ 2147483647 h 145"/>
                  <a:gd name="T30" fmla="*/ 2147483647 w 25"/>
                  <a:gd name="T31" fmla="*/ 2147483647 h 145"/>
                  <a:gd name="T32" fmla="*/ 2147483647 w 25"/>
                  <a:gd name="T33" fmla="*/ 2147483647 h 1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5"/>
                  <a:gd name="T52" fmla="*/ 0 h 145"/>
                  <a:gd name="T53" fmla="*/ 25 w 25"/>
                  <a:gd name="T54" fmla="*/ 145 h 1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5" h="145">
                    <a:moveTo>
                      <a:pt x="0" y="0"/>
                    </a:moveTo>
                    <a:lnTo>
                      <a:pt x="0" y="21"/>
                    </a:lnTo>
                    <a:lnTo>
                      <a:pt x="0" y="29"/>
                    </a:lnTo>
                    <a:lnTo>
                      <a:pt x="13" y="33"/>
                    </a:lnTo>
                    <a:lnTo>
                      <a:pt x="19" y="41"/>
                    </a:lnTo>
                    <a:lnTo>
                      <a:pt x="13" y="54"/>
                    </a:lnTo>
                    <a:lnTo>
                      <a:pt x="13" y="62"/>
                    </a:lnTo>
                    <a:lnTo>
                      <a:pt x="19" y="70"/>
                    </a:lnTo>
                    <a:lnTo>
                      <a:pt x="19" y="79"/>
                    </a:lnTo>
                    <a:lnTo>
                      <a:pt x="19" y="87"/>
                    </a:lnTo>
                    <a:lnTo>
                      <a:pt x="19" y="95"/>
                    </a:lnTo>
                    <a:lnTo>
                      <a:pt x="19" y="108"/>
                    </a:lnTo>
                    <a:lnTo>
                      <a:pt x="25" y="116"/>
                    </a:lnTo>
                    <a:lnTo>
                      <a:pt x="25" y="125"/>
                    </a:lnTo>
                    <a:lnTo>
                      <a:pt x="19" y="133"/>
                    </a:lnTo>
                    <a:lnTo>
                      <a:pt x="19" y="141"/>
                    </a:lnTo>
                    <a:lnTo>
                      <a:pt x="19" y="145"/>
                    </a:lnTo>
                  </a:path>
                </a:pathLst>
              </a:custGeom>
              <a:noFill/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289" name="Oval 105"/>
              <p:cNvSpPr>
                <a:spLocks noChangeArrowheads="1"/>
              </p:cNvSpPr>
              <p:nvPr/>
            </p:nvSpPr>
            <p:spPr bwMode="auto">
              <a:xfrm>
                <a:off x="865188" y="2616200"/>
                <a:ext cx="90488" cy="73025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290" name="Freeform 106"/>
              <p:cNvSpPr>
                <a:spLocks/>
              </p:cNvSpPr>
              <p:nvPr/>
            </p:nvSpPr>
            <p:spPr bwMode="auto">
              <a:xfrm>
                <a:off x="873125" y="2360613"/>
                <a:ext cx="17463" cy="263525"/>
              </a:xfrm>
              <a:custGeom>
                <a:avLst/>
                <a:gdLst>
                  <a:gd name="T0" fmla="*/ 2147483647 w 13"/>
                  <a:gd name="T1" fmla="*/ 2147483647 h 138"/>
                  <a:gd name="T2" fmla="*/ 0 w 13"/>
                  <a:gd name="T3" fmla="*/ 2147483647 h 138"/>
                  <a:gd name="T4" fmla="*/ 2147483647 w 13"/>
                  <a:gd name="T5" fmla="*/ 2147483647 h 138"/>
                  <a:gd name="T6" fmla="*/ 2147483647 w 13"/>
                  <a:gd name="T7" fmla="*/ 2147483647 h 138"/>
                  <a:gd name="T8" fmla="*/ 2147483647 w 13"/>
                  <a:gd name="T9" fmla="*/ 2147483647 h 138"/>
                  <a:gd name="T10" fmla="*/ 0 w 13"/>
                  <a:gd name="T11" fmla="*/ 2147483647 h 138"/>
                  <a:gd name="T12" fmla="*/ 2147483647 w 13"/>
                  <a:gd name="T13" fmla="*/ 2147483647 h 138"/>
                  <a:gd name="T14" fmla="*/ 2147483647 w 13"/>
                  <a:gd name="T15" fmla="*/ 2147483647 h 138"/>
                  <a:gd name="T16" fmla="*/ 2147483647 w 13"/>
                  <a:gd name="T17" fmla="*/ 2147483647 h 138"/>
                  <a:gd name="T18" fmla="*/ 2147483647 w 13"/>
                  <a:gd name="T19" fmla="*/ 2147483647 h 138"/>
                  <a:gd name="T20" fmla="*/ 2147483647 w 13"/>
                  <a:gd name="T21" fmla="*/ 2147483647 h 138"/>
                  <a:gd name="T22" fmla="*/ 2147483647 w 13"/>
                  <a:gd name="T23" fmla="*/ 2147483647 h 138"/>
                  <a:gd name="T24" fmla="*/ 2147483647 w 13"/>
                  <a:gd name="T25" fmla="*/ 2147483647 h 138"/>
                  <a:gd name="T26" fmla="*/ 2147483647 w 13"/>
                  <a:gd name="T27" fmla="*/ 2147483647 h 138"/>
                  <a:gd name="T28" fmla="*/ 2147483647 w 13"/>
                  <a:gd name="T29" fmla="*/ 2147483647 h 138"/>
                  <a:gd name="T30" fmla="*/ 0 w 13"/>
                  <a:gd name="T31" fmla="*/ 2147483647 h 138"/>
                  <a:gd name="T32" fmla="*/ 2147483647 w 13"/>
                  <a:gd name="T33" fmla="*/ 0 h 13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"/>
                  <a:gd name="T52" fmla="*/ 0 h 138"/>
                  <a:gd name="T53" fmla="*/ 13 w 13"/>
                  <a:gd name="T54" fmla="*/ 138 h 13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" h="138">
                    <a:moveTo>
                      <a:pt x="7" y="138"/>
                    </a:moveTo>
                    <a:lnTo>
                      <a:pt x="0" y="125"/>
                    </a:lnTo>
                    <a:lnTo>
                      <a:pt x="7" y="113"/>
                    </a:lnTo>
                    <a:lnTo>
                      <a:pt x="13" y="105"/>
                    </a:lnTo>
                    <a:lnTo>
                      <a:pt x="7" y="96"/>
                    </a:lnTo>
                    <a:lnTo>
                      <a:pt x="0" y="88"/>
                    </a:lnTo>
                    <a:lnTo>
                      <a:pt x="7" y="80"/>
                    </a:lnTo>
                    <a:lnTo>
                      <a:pt x="13" y="71"/>
                    </a:lnTo>
                    <a:lnTo>
                      <a:pt x="13" y="59"/>
                    </a:lnTo>
                    <a:lnTo>
                      <a:pt x="7" y="46"/>
                    </a:lnTo>
                    <a:lnTo>
                      <a:pt x="7" y="38"/>
                    </a:lnTo>
                    <a:lnTo>
                      <a:pt x="13" y="30"/>
                    </a:lnTo>
                    <a:lnTo>
                      <a:pt x="13" y="21"/>
                    </a:lnTo>
                    <a:lnTo>
                      <a:pt x="13" y="13"/>
                    </a:lnTo>
                    <a:lnTo>
                      <a:pt x="13" y="5"/>
                    </a:lnTo>
                    <a:lnTo>
                      <a:pt x="0" y="5"/>
                    </a:lnTo>
                    <a:lnTo>
                      <a:pt x="13" y="0"/>
                    </a:lnTo>
                  </a:path>
                </a:pathLst>
              </a:custGeom>
              <a:noFill/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291" name="Oval 108"/>
              <p:cNvSpPr>
                <a:spLocks noChangeArrowheads="1"/>
              </p:cNvSpPr>
              <p:nvPr/>
            </p:nvSpPr>
            <p:spPr bwMode="auto">
              <a:xfrm>
                <a:off x="758825" y="2616200"/>
                <a:ext cx="90488" cy="73025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292" name="Freeform 109"/>
              <p:cNvSpPr>
                <a:spLocks/>
              </p:cNvSpPr>
              <p:nvPr/>
            </p:nvSpPr>
            <p:spPr bwMode="auto">
              <a:xfrm>
                <a:off x="766763" y="2360613"/>
                <a:ext cx="17463" cy="263525"/>
              </a:xfrm>
              <a:custGeom>
                <a:avLst/>
                <a:gdLst>
                  <a:gd name="T0" fmla="*/ 2147483647 w 13"/>
                  <a:gd name="T1" fmla="*/ 2147483647 h 138"/>
                  <a:gd name="T2" fmla="*/ 0 w 13"/>
                  <a:gd name="T3" fmla="*/ 2147483647 h 138"/>
                  <a:gd name="T4" fmla="*/ 2147483647 w 13"/>
                  <a:gd name="T5" fmla="*/ 2147483647 h 138"/>
                  <a:gd name="T6" fmla="*/ 2147483647 w 13"/>
                  <a:gd name="T7" fmla="*/ 2147483647 h 138"/>
                  <a:gd name="T8" fmla="*/ 2147483647 w 13"/>
                  <a:gd name="T9" fmla="*/ 2147483647 h 138"/>
                  <a:gd name="T10" fmla="*/ 0 w 13"/>
                  <a:gd name="T11" fmla="*/ 2147483647 h 138"/>
                  <a:gd name="T12" fmla="*/ 2147483647 w 13"/>
                  <a:gd name="T13" fmla="*/ 2147483647 h 138"/>
                  <a:gd name="T14" fmla="*/ 2147483647 w 13"/>
                  <a:gd name="T15" fmla="*/ 2147483647 h 138"/>
                  <a:gd name="T16" fmla="*/ 2147483647 w 13"/>
                  <a:gd name="T17" fmla="*/ 2147483647 h 138"/>
                  <a:gd name="T18" fmla="*/ 2147483647 w 13"/>
                  <a:gd name="T19" fmla="*/ 2147483647 h 138"/>
                  <a:gd name="T20" fmla="*/ 2147483647 w 13"/>
                  <a:gd name="T21" fmla="*/ 2147483647 h 138"/>
                  <a:gd name="T22" fmla="*/ 2147483647 w 13"/>
                  <a:gd name="T23" fmla="*/ 2147483647 h 138"/>
                  <a:gd name="T24" fmla="*/ 2147483647 w 13"/>
                  <a:gd name="T25" fmla="*/ 2147483647 h 138"/>
                  <a:gd name="T26" fmla="*/ 2147483647 w 13"/>
                  <a:gd name="T27" fmla="*/ 2147483647 h 138"/>
                  <a:gd name="T28" fmla="*/ 2147483647 w 13"/>
                  <a:gd name="T29" fmla="*/ 2147483647 h 138"/>
                  <a:gd name="T30" fmla="*/ 0 w 13"/>
                  <a:gd name="T31" fmla="*/ 2147483647 h 138"/>
                  <a:gd name="T32" fmla="*/ 2147483647 w 13"/>
                  <a:gd name="T33" fmla="*/ 0 h 13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"/>
                  <a:gd name="T52" fmla="*/ 0 h 138"/>
                  <a:gd name="T53" fmla="*/ 13 w 13"/>
                  <a:gd name="T54" fmla="*/ 138 h 13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" h="138">
                    <a:moveTo>
                      <a:pt x="7" y="138"/>
                    </a:moveTo>
                    <a:lnTo>
                      <a:pt x="0" y="125"/>
                    </a:lnTo>
                    <a:lnTo>
                      <a:pt x="7" y="113"/>
                    </a:lnTo>
                    <a:lnTo>
                      <a:pt x="13" y="105"/>
                    </a:lnTo>
                    <a:lnTo>
                      <a:pt x="7" y="96"/>
                    </a:lnTo>
                    <a:lnTo>
                      <a:pt x="0" y="88"/>
                    </a:lnTo>
                    <a:lnTo>
                      <a:pt x="7" y="80"/>
                    </a:lnTo>
                    <a:lnTo>
                      <a:pt x="13" y="71"/>
                    </a:lnTo>
                    <a:lnTo>
                      <a:pt x="13" y="59"/>
                    </a:lnTo>
                    <a:lnTo>
                      <a:pt x="7" y="46"/>
                    </a:lnTo>
                    <a:lnTo>
                      <a:pt x="7" y="38"/>
                    </a:lnTo>
                    <a:lnTo>
                      <a:pt x="13" y="30"/>
                    </a:lnTo>
                    <a:lnTo>
                      <a:pt x="13" y="21"/>
                    </a:lnTo>
                    <a:lnTo>
                      <a:pt x="13" y="13"/>
                    </a:lnTo>
                    <a:lnTo>
                      <a:pt x="13" y="5"/>
                    </a:lnTo>
                    <a:lnTo>
                      <a:pt x="0" y="5"/>
                    </a:lnTo>
                    <a:lnTo>
                      <a:pt x="13" y="0"/>
                    </a:lnTo>
                  </a:path>
                </a:pathLst>
              </a:custGeom>
              <a:noFill/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293" name="Freeform 110"/>
              <p:cNvSpPr>
                <a:spLocks/>
              </p:cNvSpPr>
              <p:nvPr/>
            </p:nvSpPr>
            <p:spPr bwMode="auto">
              <a:xfrm>
                <a:off x="825500" y="2335213"/>
                <a:ext cx="31750" cy="280988"/>
              </a:xfrm>
              <a:custGeom>
                <a:avLst/>
                <a:gdLst>
                  <a:gd name="T0" fmla="*/ 0 w 25"/>
                  <a:gd name="T1" fmla="*/ 2147483647 h 146"/>
                  <a:gd name="T2" fmla="*/ 0 w 25"/>
                  <a:gd name="T3" fmla="*/ 2147483647 h 146"/>
                  <a:gd name="T4" fmla="*/ 0 w 25"/>
                  <a:gd name="T5" fmla="*/ 2147483647 h 146"/>
                  <a:gd name="T6" fmla="*/ 2147483647 w 25"/>
                  <a:gd name="T7" fmla="*/ 2147483647 h 146"/>
                  <a:gd name="T8" fmla="*/ 2147483647 w 25"/>
                  <a:gd name="T9" fmla="*/ 2147483647 h 146"/>
                  <a:gd name="T10" fmla="*/ 2147483647 w 25"/>
                  <a:gd name="T11" fmla="*/ 2147483647 h 146"/>
                  <a:gd name="T12" fmla="*/ 2147483647 w 25"/>
                  <a:gd name="T13" fmla="*/ 2147483647 h 146"/>
                  <a:gd name="T14" fmla="*/ 2147483647 w 25"/>
                  <a:gd name="T15" fmla="*/ 2147483647 h 146"/>
                  <a:gd name="T16" fmla="*/ 2147483647 w 25"/>
                  <a:gd name="T17" fmla="*/ 2147483647 h 146"/>
                  <a:gd name="T18" fmla="*/ 2147483647 w 25"/>
                  <a:gd name="T19" fmla="*/ 2147483647 h 146"/>
                  <a:gd name="T20" fmla="*/ 2147483647 w 25"/>
                  <a:gd name="T21" fmla="*/ 2147483647 h 146"/>
                  <a:gd name="T22" fmla="*/ 2147483647 w 25"/>
                  <a:gd name="T23" fmla="*/ 2147483647 h 146"/>
                  <a:gd name="T24" fmla="*/ 2147483647 w 25"/>
                  <a:gd name="T25" fmla="*/ 2147483647 h 146"/>
                  <a:gd name="T26" fmla="*/ 2147483647 w 25"/>
                  <a:gd name="T27" fmla="*/ 2147483647 h 146"/>
                  <a:gd name="T28" fmla="*/ 2147483647 w 25"/>
                  <a:gd name="T29" fmla="*/ 2147483647 h 146"/>
                  <a:gd name="T30" fmla="*/ 2147483647 w 25"/>
                  <a:gd name="T31" fmla="*/ 2147483647 h 146"/>
                  <a:gd name="T32" fmla="*/ 2147483647 w 25"/>
                  <a:gd name="T33" fmla="*/ 0 h 14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5"/>
                  <a:gd name="T52" fmla="*/ 0 h 146"/>
                  <a:gd name="T53" fmla="*/ 25 w 25"/>
                  <a:gd name="T54" fmla="*/ 146 h 14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5" h="146">
                    <a:moveTo>
                      <a:pt x="0" y="146"/>
                    </a:moveTo>
                    <a:lnTo>
                      <a:pt x="0" y="125"/>
                    </a:lnTo>
                    <a:lnTo>
                      <a:pt x="0" y="117"/>
                    </a:lnTo>
                    <a:lnTo>
                      <a:pt x="12" y="112"/>
                    </a:lnTo>
                    <a:lnTo>
                      <a:pt x="19" y="104"/>
                    </a:lnTo>
                    <a:lnTo>
                      <a:pt x="12" y="92"/>
                    </a:lnTo>
                    <a:lnTo>
                      <a:pt x="12" y="83"/>
                    </a:lnTo>
                    <a:lnTo>
                      <a:pt x="19" y="75"/>
                    </a:lnTo>
                    <a:lnTo>
                      <a:pt x="19" y="67"/>
                    </a:lnTo>
                    <a:lnTo>
                      <a:pt x="19" y="58"/>
                    </a:lnTo>
                    <a:lnTo>
                      <a:pt x="19" y="50"/>
                    </a:lnTo>
                    <a:lnTo>
                      <a:pt x="19" y="37"/>
                    </a:lnTo>
                    <a:lnTo>
                      <a:pt x="25" y="29"/>
                    </a:lnTo>
                    <a:lnTo>
                      <a:pt x="25" y="21"/>
                    </a:lnTo>
                    <a:lnTo>
                      <a:pt x="19" y="12"/>
                    </a:lnTo>
                    <a:lnTo>
                      <a:pt x="19" y="4"/>
                    </a:lnTo>
                    <a:lnTo>
                      <a:pt x="19" y="0"/>
                    </a:lnTo>
                  </a:path>
                </a:pathLst>
              </a:custGeom>
              <a:noFill/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294" name="Oval 111"/>
              <p:cNvSpPr>
                <a:spLocks noChangeArrowheads="1"/>
              </p:cNvSpPr>
              <p:nvPr/>
            </p:nvSpPr>
            <p:spPr bwMode="auto">
              <a:xfrm>
                <a:off x="644525" y="2609850"/>
                <a:ext cx="88900" cy="73025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295" name="Freeform 112"/>
              <p:cNvSpPr>
                <a:spLocks/>
              </p:cNvSpPr>
              <p:nvPr/>
            </p:nvSpPr>
            <p:spPr bwMode="auto">
              <a:xfrm>
                <a:off x="652463" y="2351088"/>
                <a:ext cx="15875" cy="265113"/>
              </a:xfrm>
              <a:custGeom>
                <a:avLst/>
                <a:gdLst>
                  <a:gd name="T0" fmla="*/ 2147483647 w 12"/>
                  <a:gd name="T1" fmla="*/ 2147483647 h 138"/>
                  <a:gd name="T2" fmla="*/ 0 w 12"/>
                  <a:gd name="T3" fmla="*/ 2147483647 h 138"/>
                  <a:gd name="T4" fmla="*/ 2147483647 w 12"/>
                  <a:gd name="T5" fmla="*/ 2147483647 h 138"/>
                  <a:gd name="T6" fmla="*/ 2147483647 w 12"/>
                  <a:gd name="T7" fmla="*/ 2147483647 h 138"/>
                  <a:gd name="T8" fmla="*/ 2147483647 w 12"/>
                  <a:gd name="T9" fmla="*/ 2147483647 h 138"/>
                  <a:gd name="T10" fmla="*/ 0 w 12"/>
                  <a:gd name="T11" fmla="*/ 2147483647 h 138"/>
                  <a:gd name="T12" fmla="*/ 2147483647 w 12"/>
                  <a:gd name="T13" fmla="*/ 2147483647 h 138"/>
                  <a:gd name="T14" fmla="*/ 2147483647 w 12"/>
                  <a:gd name="T15" fmla="*/ 2147483647 h 138"/>
                  <a:gd name="T16" fmla="*/ 2147483647 w 12"/>
                  <a:gd name="T17" fmla="*/ 2147483647 h 138"/>
                  <a:gd name="T18" fmla="*/ 2147483647 w 12"/>
                  <a:gd name="T19" fmla="*/ 2147483647 h 138"/>
                  <a:gd name="T20" fmla="*/ 2147483647 w 12"/>
                  <a:gd name="T21" fmla="*/ 2147483647 h 138"/>
                  <a:gd name="T22" fmla="*/ 2147483647 w 12"/>
                  <a:gd name="T23" fmla="*/ 2147483647 h 138"/>
                  <a:gd name="T24" fmla="*/ 2147483647 w 12"/>
                  <a:gd name="T25" fmla="*/ 2147483647 h 138"/>
                  <a:gd name="T26" fmla="*/ 2147483647 w 12"/>
                  <a:gd name="T27" fmla="*/ 2147483647 h 138"/>
                  <a:gd name="T28" fmla="*/ 2147483647 w 12"/>
                  <a:gd name="T29" fmla="*/ 2147483647 h 138"/>
                  <a:gd name="T30" fmla="*/ 0 w 12"/>
                  <a:gd name="T31" fmla="*/ 2147483647 h 138"/>
                  <a:gd name="T32" fmla="*/ 2147483647 w 12"/>
                  <a:gd name="T33" fmla="*/ 0 h 13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"/>
                  <a:gd name="T52" fmla="*/ 0 h 138"/>
                  <a:gd name="T53" fmla="*/ 12 w 12"/>
                  <a:gd name="T54" fmla="*/ 138 h 13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" h="138">
                    <a:moveTo>
                      <a:pt x="6" y="138"/>
                    </a:moveTo>
                    <a:lnTo>
                      <a:pt x="0" y="125"/>
                    </a:lnTo>
                    <a:lnTo>
                      <a:pt x="6" y="113"/>
                    </a:lnTo>
                    <a:lnTo>
                      <a:pt x="12" y="104"/>
                    </a:lnTo>
                    <a:lnTo>
                      <a:pt x="6" y="96"/>
                    </a:lnTo>
                    <a:lnTo>
                      <a:pt x="0" y="88"/>
                    </a:lnTo>
                    <a:lnTo>
                      <a:pt x="6" y="79"/>
                    </a:lnTo>
                    <a:lnTo>
                      <a:pt x="12" y="71"/>
                    </a:lnTo>
                    <a:lnTo>
                      <a:pt x="12" y="59"/>
                    </a:lnTo>
                    <a:lnTo>
                      <a:pt x="6" y="46"/>
                    </a:lnTo>
                    <a:lnTo>
                      <a:pt x="6" y="38"/>
                    </a:lnTo>
                    <a:lnTo>
                      <a:pt x="12" y="29"/>
                    </a:lnTo>
                    <a:lnTo>
                      <a:pt x="12" y="21"/>
                    </a:lnTo>
                    <a:lnTo>
                      <a:pt x="12" y="13"/>
                    </a:lnTo>
                    <a:lnTo>
                      <a:pt x="12" y="4"/>
                    </a:lnTo>
                    <a:lnTo>
                      <a:pt x="0" y="4"/>
                    </a:lnTo>
                    <a:lnTo>
                      <a:pt x="12" y="0"/>
                    </a:lnTo>
                  </a:path>
                </a:pathLst>
              </a:custGeom>
              <a:noFill/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296" name="Freeform 113"/>
              <p:cNvSpPr>
                <a:spLocks/>
              </p:cNvSpPr>
              <p:nvPr/>
            </p:nvSpPr>
            <p:spPr bwMode="auto">
              <a:xfrm>
                <a:off x="711200" y="2328863"/>
                <a:ext cx="31750" cy="279400"/>
              </a:xfrm>
              <a:custGeom>
                <a:avLst/>
                <a:gdLst>
                  <a:gd name="T0" fmla="*/ 0 w 25"/>
                  <a:gd name="T1" fmla="*/ 2147483647 h 146"/>
                  <a:gd name="T2" fmla="*/ 0 w 25"/>
                  <a:gd name="T3" fmla="*/ 2147483647 h 146"/>
                  <a:gd name="T4" fmla="*/ 0 w 25"/>
                  <a:gd name="T5" fmla="*/ 2147483647 h 146"/>
                  <a:gd name="T6" fmla="*/ 2147483647 w 25"/>
                  <a:gd name="T7" fmla="*/ 2147483647 h 146"/>
                  <a:gd name="T8" fmla="*/ 2147483647 w 25"/>
                  <a:gd name="T9" fmla="*/ 2147483647 h 146"/>
                  <a:gd name="T10" fmla="*/ 2147483647 w 25"/>
                  <a:gd name="T11" fmla="*/ 2147483647 h 146"/>
                  <a:gd name="T12" fmla="*/ 2147483647 w 25"/>
                  <a:gd name="T13" fmla="*/ 2147483647 h 146"/>
                  <a:gd name="T14" fmla="*/ 2147483647 w 25"/>
                  <a:gd name="T15" fmla="*/ 2147483647 h 146"/>
                  <a:gd name="T16" fmla="*/ 2147483647 w 25"/>
                  <a:gd name="T17" fmla="*/ 2147483647 h 146"/>
                  <a:gd name="T18" fmla="*/ 2147483647 w 25"/>
                  <a:gd name="T19" fmla="*/ 2147483647 h 146"/>
                  <a:gd name="T20" fmla="*/ 2147483647 w 25"/>
                  <a:gd name="T21" fmla="*/ 2147483647 h 146"/>
                  <a:gd name="T22" fmla="*/ 2147483647 w 25"/>
                  <a:gd name="T23" fmla="*/ 2147483647 h 146"/>
                  <a:gd name="T24" fmla="*/ 2147483647 w 25"/>
                  <a:gd name="T25" fmla="*/ 2147483647 h 146"/>
                  <a:gd name="T26" fmla="*/ 2147483647 w 25"/>
                  <a:gd name="T27" fmla="*/ 2147483647 h 146"/>
                  <a:gd name="T28" fmla="*/ 2147483647 w 25"/>
                  <a:gd name="T29" fmla="*/ 2147483647 h 146"/>
                  <a:gd name="T30" fmla="*/ 2147483647 w 25"/>
                  <a:gd name="T31" fmla="*/ 2147483647 h 146"/>
                  <a:gd name="T32" fmla="*/ 2147483647 w 25"/>
                  <a:gd name="T33" fmla="*/ 0 h 14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5"/>
                  <a:gd name="T52" fmla="*/ 0 h 146"/>
                  <a:gd name="T53" fmla="*/ 25 w 25"/>
                  <a:gd name="T54" fmla="*/ 146 h 14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5" h="146">
                    <a:moveTo>
                      <a:pt x="0" y="146"/>
                    </a:moveTo>
                    <a:lnTo>
                      <a:pt x="0" y="125"/>
                    </a:lnTo>
                    <a:lnTo>
                      <a:pt x="0" y="116"/>
                    </a:lnTo>
                    <a:lnTo>
                      <a:pt x="12" y="112"/>
                    </a:lnTo>
                    <a:lnTo>
                      <a:pt x="18" y="104"/>
                    </a:lnTo>
                    <a:lnTo>
                      <a:pt x="12" y="91"/>
                    </a:lnTo>
                    <a:lnTo>
                      <a:pt x="12" y="83"/>
                    </a:lnTo>
                    <a:lnTo>
                      <a:pt x="18" y="75"/>
                    </a:lnTo>
                    <a:lnTo>
                      <a:pt x="18" y="66"/>
                    </a:lnTo>
                    <a:lnTo>
                      <a:pt x="18" y="58"/>
                    </a:lnTo>
                    <a:lnTo>
                      <a:pt x="18" y="50"/>
                    </a:lnTo>
                    <a:lnTo>
                      <a:pt x="18" y="37"/>
                    </a:lnTo>
                    <a:lnTo>
                      <a:pt x="25" y="29"/>
                    </a:lnTo>
                    <a:lnTo>
                      <a:pt x="25" y="21"/>
                    </a:lnTo>
                    <a:lnTo>
                      <a:pt x="18" y="12"/>
                    </a:lnTo>
                    <a:lnTo>
                      <a:pt x="18" y="4"/>
                    </a:lnTo>
                    <a:lnTo>
                      <a:pt x="18" y="0"/>
                    </a:lnTo>
                  </a:path>
                </a:pathLst>
              </a:custGeom>
              <a:noFill/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297" name="Oval 114"/>
              <p:cNvSpPr>
                <a:spLocks noChangeArrowheads="1"/>
              </p:cNvSpPr>
              <p:nvPr/>
            </p:nvSpPr>
            <p:spPr bwMode="auto">
              <a:xfrm>
                <a:off x="538163" y="2609850"/>
                <a:ext cx="88900" cy="73025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298" name="Freeform 115"/>
              <p:cNvSpPr>
                <a:spLocks/>
              </p:cNvSpPr>
              <p:nvPr/>
            </p:nvSpPr>
            <p:spPr bwMode="auto">
              <a:xfrm>
                <a:off x="546100" y="2351088"/>
                <a:ext cx="15875" cy="265113"/>
              </a:xfrm>
              <a:custGeom>
                <a:avLst/>
                <a:gdLst>
                  <a:gd name="T0" fmla="*/ 2147483647 w 12"/>
                  <a:gd name="T1" fmla="*/ 2147483647 h 138"/>
                  <a:gd name="T2" fmla="*/ 0 w 12"/>
                  <a:gd name="T3" fmla="*/ 2147483647 h 138"/>
                  <a:gd name="T4" fmla="*/ 2147483647 w 12"/>
                  <a:gd name="T5" fmla="*/ 2147483647 h 138"/>
                  <a:gd name="T6" fmla="*/ 2147483647 w 12"/>
                  <a:gd name="T7" fmla="*/ 2147483647 h 138"/>
                  <a:gd name="T8" fmla="*/ 2147483647 w 12"/>
                  <a:gd name="T9" fmla="*/ 2147483647 h 138"/>
                  <a:gd name="T10" fmla="*/ 0 w 12"/>
                  <a:gd name="T11" fmla="*/ 2147483647 h 138"/>
                  <a:gd name="T12" fmla="*/ 2147483647 w 12"/>
                  <a:gd name="T13" fmla="*/ 2147483647 h 138"/>
                  <a:gd name="T14" fmla="*/ 2147483647 w 12"/>
                  <a:gd name="T15" fmla="*/ 2147483647 h 138"/>
                  <a:gd name="T16" fmla="*/ 2147483647 w 12"/>
                  <a:gd name="T17" fmla="*/ 2147483647 h 138"/>
                  <a:gd name="T18" fmla="*/ 2147483647 w 12"/>
                  <a:gd name="T19" fmla="*/ 2147483647 h 138"/>
                  <a:gd name="T20" fmla="*/ 2147483647 w 12"/>
                  <a:gd name="T21" fmla="*/ 2147483647 h 138"/>
                  <a:gd name="T22" fmla="*/ 2147483647 w 12"/>
                  <a:gd name="T23" fmla="*/ 2147483647 h 138"/>
                  <a:gd name="T24" fmla="*/ 2147483647 w 12"/>
                  <a:gd name="T25" fmla="*/ 2147483647 h 138"/>
                  <a:gd name="T26" fmla="*/ 2147483647 w 12"/>
                  <a:gd name="T27" fmla="*/ 2147483647 h 138"/>
                  <a:gd name="T28" fmla="*/ 2147483647 w 12"/>
                  <a:gd name="T29" fmla="*/ 2147483647 h 138"/>
                  <a:gd name="T30" fmla="*/ 0 w 12"/>
                  <a:gd name="T31" fmla="*/ 2147483647 h 138"/>
                  <a:gd name="T32" fmla="*/ 2147483647 w 12"/>
                  <a:gd name="T33" fmla="*/ 0 h 13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"/>
                  <a:gd name="T52" fmla="*/ 0 h 138"/>
                  <a:gd name="T53" fmla="*/ 12 w 12"/>
                  <a:gd name="T54" fmla="*/ 138 h 13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" h="138">
                    <a:moveTo>
                      <a:pt x="6" y="138"/>
                    </a:moveTo>
                    <a:lnTo>
                      <a:pt x="0" y="125"/>
                    </a:lnTo>
                    <a:lnTo>
                      <a:pt x="6" y="113"/>
                    </a:lnTo>
                    <a:lnTo>
                      <a:pt x="12" y="104"/>
                    </a:lnTo>
                    <a:lnTo>
                      <a:pt x="6" y="96"/>
                    </a:lnTo>
                    <a:lnTo>
                      <a:pt x="0" y="88"/>
                    </a:lnTo>
                    <a:lnTo>
                      <a:pt x="6" y="79"/>
                    </a:lnTo>
                    <a:lnTo>
                      <a:pt x="12" y="71"/>
                    </a:lnTo>
                    <a:lnTo>
                      <a:pt x="12" y="59"/>
                    </a:lnTo>
                    <a:lnTo>
                      <a:pt x="6" y="46"/>
                    </a:lnTo>
                    <a:lnTo>
                      <a:pt x="6" y="38"/>
                    </a:lnTo>
                    <a:lnTo>
                      <a:pt x="12" y="29"/>
                    </a:lnTo>
                    <a:lnTo>
                      <a:pt x="12" y="21"/>
                    </a:lnTo>
                    <a:lnTo>
                      <a:pt x="12" y="13"/>
                    </a:lnTo>
                    <a:lnTo>
                      <a:pt x="12" y="4"/>
                    </a:lnTo>
                    <a:lnTo>
                      <a:pt x="0" y="4"/>
                    </a:lnTo>
                    <a:lnTo>
                      <a:pt x="12" y="0"/>
                    </a:lnTo>
                  </a:path>
                </a:pathLst>
              </a:custGeom>
              <a:noFill/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299" name="Freeform 116"/>
              <p:cNvSpPr>
                <a:spLocks/>
              </p:cNvSpPr>
              <p:nvPr/>
            </p:nvSpPr>
            <p:spPr bwMode="auto">
              <a:xfrm>
                <a:off x="603250" y="2328863"/>
                <a:ext cx="33338" cy="279400"/>
              </a:xfrm>
              <a:custGeom>
                <a:avLst/>
                <a:gdLst>
                  <a:gd name="T0" fmla="*/ 0 w 25"/>
                  <a:gd name="T1" fmla="*/ 2147483647 h 146"/>
                  <a:gd name="T2" fmla="*/ 0 w 25"/>
                  <a:gd name="T3" fmla="*/ 2147483647 h 146"/>
                  <a:gd name="T4" fmla="*/ 0 w 25"/>
                  <a:gd name="T5" fmla="*/ 2147483647 h 146"/>
                  <a:gd name="T6" fmla="*/ 2147483647 w 25"/>
                  <a:gd name="T7" fmla="*/ 2147483647 h 146"/>
                  <a:gd name="T8" fmla="*/ 2147483647 w 25"/>
                  <a:gd name="T9" fmla="*/ 2147483647 h 146"/>
                  <a:gd name="T10" fmla="*/ 2147483647 w 25"/>
                  <a:gd name="T11" fmla="*/ 2147483647 h 146"/>
                  <a:gd name="T12" fmla="*/ 2147483647 w 25"/>
                  <a:gd name="T13" fmla="*/ 2147483647 h 146"/>
                  <a:gd name="T14" fmla="*/ 2147483647 w 25"/>
                  <a:gd name="T15" fmla="*/ 2147483647 h 146"/>
                  <a:gd name="T16" fmla="*/ 2147483647 w 25"/>
                  <a:gd name="T17" fmla="*/ 2147483647 h 146"/>
                  <a:gd name="T18" fmla="*/ 2147483647 w 25"/>
                  <a:gd name="T19" fmla="*/ 2147483647 h 146"/>
                  <a:gd name="T20" fmla="*/ 2147483647 w 25"/>
                  <a:gd name="T21" fmla="*/ 2147483647 h 146"/>
                  <a:gd name="T22" fmla="*/ 2147483647 w 25"/>
                  <a:gd name="T23" fmla="*/ 2147483647 h 146"/>
                  <a:gd name="T24" fmla="*/ 2147483647 w 25"/>
                  <a:gd name="T25" fmla="*/ 2147483647 h 146"/>
                  <a:gd name="T26" fmla="*/ 2147483647 w 25"/>
                  <a:gd name="T27" fmla="*/ 2147483647 h 146"/>
                  <a:gd name="T28" fmla="*/ 2147483647 w 25"/>
                  <a:gd name="T29" fmla="*/ 2147483647 h 146"/>
                  <a:gd name="T30" fmla="*/ 2147483647 w 25"/>
                  <a:gd name="T31" fmla="*/ 2147483647 h 146"/>
                  <a:gd name="T32" fmla="*/ 2147483647 w 25"/>
                  <a:gd name="T33" fmla="*/ 0 h 14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5"/>
                  <a:gd name="T52" fmla="*/ 0 h 146"/>
                  <a:gd name="T53" fmla="*/ 25 w 25"/>
                  <a:gd name="T54" fmla="*/ 146 h 14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5" h="146">
                    <a:moveTo>
                      <a:pt x="0" y="146"/>
                    </a:moveTo>
                    <a:lnTo>
                      <a:pt x="0" y="125"/>
                    </a:lnTo>
                    <a:lnTo>
                      <a:pt x="0" y="116"/>
                    </a:lnTo>
                    <a:lnTo>
                      <a:pt x="13" y="112"/>
                    </a:lnTo>
                    <a:lnTo>
                      <a:pt x="19" y="104"/>
                    </a:lnTo>
                    <a:lnTo>
                      <a:pt x="13" y="91"/>
                    </a:lnTo>
                    <a:lnTo>
                      <a:pt x="13" y="83"/>
                    </a:lnTo>
                    <a:lnTo>
                      <a:pt x="19" y="75"/>
                    </a:lnTo>
                    <a:lnTo>
                      <a:pt x="19" y="66"/>
                    </a:lnTo>
                    <a:lnTo>
                      <a:pt x="19" y="58"/>
                    </a:lnTo>
                    <a:lnTo>
                      <a:pt x="19" y="50"/>
                    </a:lnTo>
                    <a:lnTo>
                      <a:pt x="19" y="37"/>
                    </a:lnTo>
                    <a:lnTo>
                      <a:pt x="25" y="29"/>
                    </a:lnTo>
                    <a:lnTo>
                      <a:pt x="25" y="21"/>
                    </a:lnTo>
                    <a:lnTo>
                      <a:pt x="19" y="12"/>
                    </a:lnTo>
                    <a:lnTo>
                      <a:pt x="19" y="4"/>
                    </a:lnTo>
                    <a:lnTo>
                      <a:pt x="19" y="0"/>
                    </a:lnTo>
                  </a:path>
                </a:pathLst>
              </a:custGeom>
              <a:noFill/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300" name="Oval 117"/>
              <p:cNvSpPr>
                <a:spLocks noChangeArrowheads="1"/>
              </p:cNvSpPr>
              <p:nvPr/>
            </p:nvSpPr>
            <p:spPr bwMode="auto">
              <a:xfrm>
                <a:off x="430213" y="2609850"/>
                <a:ext cx="90488" cy="73025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301" name="Freeform 118"/>
              <p:cNvSpPr>
                <a:spLocks/>
              </p:cNvSpPr>
              <p:nvPr/>
            </p:nvSpPr>
            <p:spPr bwMode="auto">
              <a:xfrm>
                <a:off x="439738" y="2351088"/>
                <a:ext cx="15875" cy="265113"/>
              </a:xfrm>
              <a:custGeom>
                <a:avLst/>
                <a:gdLst>
                  <a:gd name="T0" fmla="*/ 2147483647 w 12"/>
                  <a:gd name="T1" fmla="*/ 2147483647 h 138"/>
                  <a:gd name="T2" fmla="*/ 0 w 12"/>
                  <a:gd name="T3" fmla="*/ 2147483647 h 138"/>
                  <a:gd name="T4" fmla="*/ 2147483647 w 12"/>
                  <a:gd name="T5" fmla="*/ 2147483647 h 138"/>
                  <a:gd name="T6" fmla="*/ 2147483647 w 12"/>
                  <a:gd name="T7" fmla="*/ 2147483647 h 138"/>
                  <a:gd name="T8" fmla="*/ 2147483647 w 12"/>
                  <a:gd name="T9" fmla="*/ 2147483647 h 138"/>
                  <a:gd name="T10" fmla="*/ 0 w 12"/>
                  <a:gd name="T11" fmla="*/ 2147483647 h 138"/>
                  <a:gd name="T12" fmla="*/ 2147483647 w 12"/>
                  <a:gd name="T13" fmla="*/ 2147483647 h 138"/>
                  <a:gd name="T14" fmla="*/ 2147483647 w 12"/>
                  <a:gd name="T15" fmla="*/ 2147483647 h 138"/>
                  <a:gd name="T16" fmla="*/ 2147483647 w 12"/>
                  <a:gd name="T17" fmla="*/ 2147483647 h 138"/>
                  <a:gd name="T18" fmla="*/ 2147483647 w 12"/>
                  <a:gd name="T19" fmla="*/ 2147483647 h 138"/>
                  <a:gd name="T20" fmla="*/ 2147483647 w 12"/>
                  <a:gd name="T21" fmla="*/ 2147483647 h 138"/>
                  <a:gd name="T22" fmla="*/ 2147483647 w 12"/>
                  <a:gd name="T23" fmla="*/ 2147483647 h 138"/>
                  <a:gd name="T24" fmla="*/ 2147483647 w 12"/>
                  <a:gd name="T25" fmla="*/ 2147483647 h 138"/>
                  <a:gd name="T26" fmla="*/ 2147483647 w 12"/>
                  <a:gd name="T27" fmla="*/ 2147483647 h 138"/>
                  <a:gd name="T28" fmla="*/ 2147483647 w 12"/>
                  <a:gd name="T29" fmla="*/ 2147483647 h 138"/>
                  <a:gd name="T30" fmla="*/ 0 w 12"/>
                  <a:gd name="T31" fmla="*/ 2147483647 h 138"/>
                  <a:gd name="T32" fmla="*/ 2147483647 w 12"/>
                  <a:gd name="T33" fmla="*/ 0 h 13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"/>
                  <a:gd name="T52" fmla="*/ 0 h 138"/>
                  <a:gd name="T53" fmla="*/ 12 w 12"/>
                  <a:gd name="T54" fmla="*/ 138 h 13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" h="138">
                    <a:moveTo>
                      <a:pt x="6" y="138"/>
                    </a:moveTo>
                    <a:lnTo>
                      <a:pt x="0" y="125"/>
                    </a:lnTo>
                    <a:lnTo>
                      <a:pt x="6" y="113"/>
                    </a:lnTo>
                    <a:lnTo>
                      <a:pt x="12" y="104"/>
                    </a:lnTo>
                    <a:lnTo>
                      <a:pt x="6" y="96"/>
                    </a:lnTo>
                    <a:lnTo>
                      <a:pt x="0" y="88"/>
                    </a:lnTo>
                    <a:lnTo>
                      <a:pt x="6" y="79"/>
                    </a:lnTo>
                    <a:lnTo>
                      <a:pt x="12" y="71"/>
                    </a:lnTo>
                    <a:lnTo>
                      <a:pt x="12" y="59"/>
                    </a:lnTo>
                    <a:lnTo>
                      <a:pt x="6" y="46"/>
                    </a:lnTo>
                    <a:lnTo>
                      <a:pt x="6" y="38"/>
                    </a:lnTo>
                    <a:lnTo>
                      <a:pt x="12" y="29"/>
                    </a:lnTo>
                    <a:lnTo>
                      <a:pt x="12" y="21"/>
                    </a:lnTo>
                    <a:lnTo>
                      <a:pt x="12" y="13"/>
                    </a:lnTo>
                    <a:lnTo>
                      <a:pt x="12" y="4"/>
                    </a:lnTo>
                    <a:lnTo>
                      <a:pt x="0" y="4"/>
                    </a:lnTo>
                    <a:lnTo>
                      <a:pt x="12" y="0"/>
                    </a:lnTo>
                  </a:path>
                </a:pathLst>
              </a:custGeom>
              <a:noFill/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302" name="Freeform 119"/>
              <p:cNvSpPr>
                <a:spLocks/>
              </p:cNvSpPr>
              <p:nvPr/>
            </p:nvSpPr>
            <p:spPr bwMode="auto">
              <a:xfrm>
                <a:off x="496888" y="2328863"/>
                <a:ext cx="33338" cy="279400"/>
              </a:xfrm>
              <a:custGeom>
                <a:avLst/>
                <a:gdLst>
                  <a:gd name="T0" fmla="*/ 0 w 25"/>
                  <a:gd name="T1" fmla="*/ 2147483647 h 146"/>
                  <a:gd name="T2" fmla="*/ 0 w 25"/>
                  <a:gd name="T3" fmla="*/ 2147483647 h 146"/>
                  <a:gd name="T4" fmla="*/ 0 w 25"/>
                  <a:gd name="T5" fmla="*/ 2147483647 h 146"/>
                  <a:gd name="T6" fmla="*/ 2147483647 w 25"/>
                  <a:gd name="T7" fmla="*/ 2147483647 h 146"/>
                  <a:gd name="T8" fmla="*/ 2147483647 w 25"/>
                  <a:gd name="T9" fmla="*/ 2147483647 h 146"/>
                  <a:gd name="T10" fmla="*/ 2147483647 w 25"/>
                  <a:gd name="T11" fmla="*/ 2147483647 h 146"/>
                  <a:gd name="T12" fmla="*/ 2147483647 w 25"/>
                  <a:gd name="T13" fmla="*/ 2147483647 h 146"/>
                  <a:gd name="T14" fmla="*/ 2147483647 w 25"/>
                  <a:gd name="T15" fmla="*/ 2147483647 h 146"/>
                  <a:gd name="T16" fmla="*/ 2147483647 w 25"/>
                  <a:gd name="T17" fmla="*/ 2147483647 h 146"/>
                  <a:gd name="T18" fmla="*/ 2147483647 w 25"/>
                  <a:gd name="T19" fmla="*/ 2147483647 h 146"/>
                  <a:gd name="T20" fmla="*/ 2147483647 w 25"/>
                  <a:gd name="T21" fmla="*/ 2147483647 h 146"/>
                  <a:gd name="T22" fmla="*/ 2147483647 w 25"/>
                  <a:gd name="T23" fmla="*/ 2147483647 h 146"/>
                  <a:gd name="T24" fmla="*/ 2147483647 w 25"/>
                  <a:gd name="T25" fmla="*/ 2147483647 h 146"/>
                  <a:gd name="T26" fmla="*/ 2147483647 w 25"/>
                  <a:gd name="T27" fmla="*/ 2147483647 h 146"/>
                  <a:gd name="T28" fmla="*/ 2147483647 w 25"/>
                  <a:gd name="T29" fmla="*/ 2147483647 h 146"/>
                  <a:gd name="T30" fmla="*/ 2147483647 w 25"/>
                  <a:gd name="T31" fmla="*/ 2147483647 h 146"/>
                  <a:gd name="T32" fmla="*/ 2147483647 w 25"/>
                  <a:gd name="T33" fmla="*/ 0 h 14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5"/>
                  <a:gd name="T52" fmla="*/ 0 h 146"/>
                  <a:gd name="T53" fmla="*/ 25 w 25"/>
                  <a:gd name="T54" fmla="*/ 146 h 14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5" h="146">
                    <a:moveTo>
                      <a:pt x="0" y="146"/>
                    </a:moveTo>
                    <a:lnTo>
                      <a:pt x="0" y="125"/>
                    </a:lnTo>
                    <a:lnTo>
                      <a:pt x="0" y="116"/>
                    </a:lnTo>
                    <a:lnTo>
                      <a:pt x="13" y="112"/>
                    </a:lnTo>
                    <a:lnTo>
                      <a:pt x="19" y="104"/>
                    </a:lnTo>
                    <a:lnTo>
                      <a:pt x="13" y="91"/>
                    </a:lnTo>
                    <a:lnTo>
                      <a:pt x="13" y="83"/>
                    </a:lnTo>
                    <a:lnTo>
                      <a:pt x="19" y="75"/>
                    </a:lnTo>
                    <a:lnTo>
                      <a:pt x="19" y="66"/>
                    </a:lnTo>
                    <a:lnTo>
                      <a:pt x="19" y="58"/>
                    </a:lnTo>
                    <a:lnTo>
                      <a:pt x="19" y="50"/>
                    </a:lnTo>
                    <a:lnTo>
                      <a:pt x="19" y="37"/>
                    </a:lnTo>
                    <a:lnTo>
                      <a:pt x="25" y="29"/>
                    </a:lnTo>
                    <a:lnTo>
                      <a:pt x="25" y="21"/>
                    </a:lnTo>
                    <a:lnTo>
                      <a:pt x="19" y="12"/>
                    </a:lnTo>
                    <a:lnTo>
                      <a:pt x="19" y="4"/>
                    </a:lnTo>
                    <a:lnTo>
                      <a:pt x="19" y="0"/>
                    </a:lnTo>
                  </a:path>
                </a:pathLst>
              </a:custGeom>
              <a:noFill/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303" name="Oval 120"/>
              <p:cNvSpPr>
                <a:spLocks noChangeArrowheads="1"/>
              </p:cNvSpPr>
              <p:nvPr/>
            </p:nvSpPr>
            <p:spPr bwMode="auto">
              <a:xfrm>
                <a:off x="323850" y="2609850"/>
                <a:ext cx="88900" cy="73025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304" name="Freeform 121"/>
              <p:cNvSpPr>
                <a:spLocks/>
              </p:cNvSpPr>
              <p:nvPr/>
            </p:nvSpPr>
            <p:spPr bwMode="auto">
              <a:xfrm>
                <a:off x="333375" y="2351088"/>
                <a:ext cx="15875" cy="265113"/>
              </a:xfrm>
              <a:custGeom>
                <a:avLst/>
                <a:gdLst>
                  <a:gd name="T0" fmla="*/ 2147483647 w 12"/>
                  <a:gd name="T1" fmla="*/ 2147483647 h 138"/>
                  <a:gd name="T2" fmla="*/ 0 w 12"/>
                  <a:gd name="T3" fmla="*/ 2147483647 h 138"/>
                  <a:gd name="T4" fmla="*/ 2147483647 w 12"/>
                  <a:gd name="T5" fmla="*/ 2147483647 h 138"/>
                  <a:gd name="T6" fmla="*/ 2147483647 w 12"/>
                  <a:gd name="T7" fmla="*/ 2147483647 h 138"/>
                  <a:gd name="T8" fmla="*/ 2147483647 w 12"/>
                  <a:gd name="T9" fmla="*/ 2147483647 h 138"/>
                  <a:gd name="T10" fmla="*/ 0 w 12"/>
                  <a:gd name="T11" fmla="*/ 2147483647 h 138"/>
                  <a:gd name="T12" fmla="*/ 2147483647 w 12"/>
                  <a:gd name="T13" fmla="*/ 2147483647 h 138"/>
                  <a:gd name="T14" fmla="*/ 2147483647 w 12"/>
                  <a:gd name="T15" fmla="*/ 2147483647 h 138"/>
                  <a:gd name="T16" fmla="*/ 2147483647 w 12"/>
                  <a:gd name="T17" fmla="*/ 2147483647 h 138"/>
                  <a:gd name="T18" fmla="*/ 2147483647 w 12"/>
                  <a:gd name="T19" fmla="*/ 2147483647 h 138"/>
                  <a:gd name="T20" fmla="*/ 2147483647 w 12"/>
                  <a:gd name="T21" fmla="*/ 2147483647 h 138"/>
                  <a:gd name="T22" fmla="*/ 2147483647 w 12"/>
                  <a:gd name="T23" fmla="*/ 2147483647 h 138"/>
                  <a:gd name="T24" fmla="*/ 2147483647 w 12"/>
                  <a:gd name="T25" fmla="*/ 2147483647 h 138"/>
                  <a:gd name="T26" fmla="*/ 2147483647 w 12"/>
                  <a:gd name="T27" fmla="*/ 2147483647 h 138"/>
                  <a:gd name="T28" fmla="*/ 2147483647 w 12"/>
                  <a:gd name="T29" fmla="*/ 2147483647 h 138"/>
                  <a:gd name="T30" fmla="*/ 0 w 12"/>
                  <a:gd name="T31" fmla="*/ 2147483647 h 138"/>
                  <a:gd name="T32" fmla="*/ 2147483647 w 12"/>
                  <a:gd name="T33" fmla="*/ 0 h 13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"/>
                  <a:gd name="T52" fmla="*/ 0 h 138"/>
                  <a:gd name="T53" fmla="*/ 12 w 12"/>
                  <a:gd name="T54" fmla="*/ 138 h 13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" h="138">
                    <a:moveTo>
                      <a:pt x="6" y="138"/>
                    </a:moveTo>
                    <a:lnTo>
                      <a:pt x="0" y="125"/>
                    </a:lnTo>
                    <a:lnTo>
                      <a:pt x="6" y="113"/>
                    </a:lnTo>
                    <a:lnTo>
                      <a:pt x="12" y="104"/>
                    </a:lnTo>
                    <a:lnTo>
                      <a:pt x="6" y="96"/>
                    </a:lnTo>
                    <a:lnTo>
                      <a:pt x="0" y="88"/>
                    </a:lnTo>
                    <a:lnTo>
                      <a:pt x="6" y="79"/>
                    </a:lnTo>
                    <a:lnTo>
                      <a:pt x="12" y="71"/>
                    </a:lnTo>
                    <a:lnTo>
                      <a:pt x="12" y="59"/>
                    </a:lnTo>
                    <a:lnTo>
                      <a:pt x="6" y="46"/>
                    </a:lnTo>
                    <a:lnTo>
                      <a:pt x="6" y="38"/>
                    </a:lnTo>
                    <a:lnTo>
                      <a:pt x="12" y="29"/>
                    </a:lnTo>
                    <a:lnTo>
                      <a:pt x="12" y="21"/>
                    </a:lnTo>
                    <a:lnTo>
                      <a:pt x="12" y="13"/>
                    </a:lnTo>
                    <a:lnTo>
                      <a:pt x="12" y="4"/>
                    </a:lnTo>
                    <a:lnTo>
                      <a:pt x="0" y="4"/>
                    </a:lnTo>
                    <a:lnTo>
                      <a:pt x="12" y="0"/>
                    </a:lnTo>
                  </a:path>
                </a:pathLst>
              </a:custGeom>
              <a:noFill/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305" name="Freeform 122"/>
              <p:cNvSpPr>
                <a:spLocks/>
              </p:cNvSpPr>
              <p:nvPr/>
            </p:nvSpPr>
            <p:spPr bwMode="auto">
              <a:xfrm>
                <a:off x="388938" y="2328863"/>
                <a:ext cx="34925" cy="279400"/>
              </a:xfrm>
              <a:custGeom>
                <a:avLst/>
                <a:gdLst>
                  <a:gd name="T0" fmla="*/ 0 w 25"/>
                  <a:gd name="T1" fmla="*/ 2147483647 h 146"/>
                  <a:gd name="T2" fmla="*/ 0 w 25"/>
                  <a:gd name="T3" fmla="*/ 2147483647 h 146"/>
                  <a:gd name="T4" fmla="*/ 0 w 25"/>
                  <a:gd name="T5" fmla="*/ 2147483647 h 146"/>
                  <a:gd name="T6" fmla="*/ 2147483647 w 25"/>
                  <a:gd name="T7" fmla="*/ 2147483647 h 146"/>
                  <a:gd name="T8" fmla="*/ 2147483647 w 25"/>
                  <a:gd name="T9" fmla="*/ 2147483647 h 146"/>
                  <a:gd name="T10" fmla="*/ 2147483647 w 25"/>
                  <a:gd name="T11" fmla="*/ 2147483647 h 146"/>
                  <a:gd name="T12" fmla="*/ 2147483647 w 25"/>
                  <a:gd name="T13" fmla="*/ 2147483647 h 146"/>
                  <a:gd name="T14" fmla="*/ 2147483647 w 25"/>
                  <a:gd name="T15" fmla="*/ 2147483647 h 146"/>
                  <a:gd name="T16" fmla="*/ 2147483647 w 25"/>
                  <a:gd name="T17" fmla="*/ 2147483647 h 146"/>
                  <a:gd name="T18" fmla="*/ 2147483647 w 25"/>
                  <a:gd name="T19" fmla="*/ 2147483647 h 146"/>
                  <a:gd name="T20" fmla="*/ 2147483647 w 25"/>
                  <a:gd name="T21" fmla="*/ 2147483647 h 146"/>
                  <a:gd name="T22" fmla="*/ 2147483647 w 25"/>
                  <a:gd name="T23" fmla="*/ 2147483647 h 146"/>
                  <a:gd name="T24" fmla="*/ 2147483647 w 25"/>
                  <a:gd name="T25" fmla="*/ 2147483647 h 146"/>
                  <a:gd name="T26" fmla="*/ 2147483647 w 25"/>
                  <a:gd name="T27" fmla="*/ 2147483647 h 146"/>
                  <a:gd name="T28" fmla="*/ 2147483647 w 25"/>
                  <a:gd name="T29" fmla="*/ 2147483647 h 146"/>
                  <a:gd name="T30" fmla="*/ 2147483647 w 25"/>
                  <a:gd name="T31" fmla="*/ 2147483647 h 146"/>
                  <a:gd name="T32" fmla="*/ 2147483647 w 25"/>
                  <a:gd name="T33" fmla="*/ 0 h 14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5"/>
                  <a:gd name="T52" fmla="*/ 0 h 146"/>
                  <a:gd name="T53" fmla="*/ 25 w 25"/>
                  <a:gd name="T54" fmla="*/ 146 h 14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5" h="146">
                    <a:moveTo>
                      <a:pt x="0" y="146"/>
                    </a:moveTo>
                    <a:lnTo>
                      <a:pt x="0" y="125"/>
                    </a:lnTo>
                    <a:lnTo>
                      <a:pt x="0" y="116"/>
                    </a:lnTo>
                    <a:lnTo>
                      <a:pt x="13" y="112"/>
                    </a:lnTo>
                    <a:lnTo>
                      <a:pt x="19" y="104"/>
                    </a:lnTo>
                    <a:lnTo>
                      <a:pt x="13" y="91"/>
                    </a:lnTo>
                    <a:lnTo>
                      <a:pt x="13" y="83"/>
                    </a:lnTo>
                    <a:lnTo>
                      <a:pt x="19" y="75"/>
                    </a:lnTo>
                    <a:lnTo>
                      <a:pt x="19" y="66"/>
                    </a:lnTo>
                    <a:lnTo>
                      <a:pt x="19" y="58"/>
                    </a:lnTo>
                    <a:lnTo>
                      <a:pt x="19" y="50"/>
                    </a:lnTo>
                    <a:lnTo>
                      <a:pt x="19" y="37"/>
                    </a:lnTo>
                    <a:lnTo>
                      <a:pt x="25" y="29"/>
                    </a:lnTo>
                    <a:lnTo>
                      <a:pt x="25" y="21"/>
                    </a:lnTo>
                    <a:lnTo>
                      <a:pt x="19" y="12"/>
                    </a:lnTo>
                    <a:lnTo>
                      <a:pt x="19" y="4"/>
                    </a:lnTo>
                    <a:lnTo>
                      <a:pt x="19" y="0"/>
                    </a:lnTo>
                  </a:path>
                </a:pathLst>
              </a:custGeom>
              <a:noFill/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  <p:grpSp>
          <p:nvGrpSpPr>
            <p:cNvPr id="5207" name="Gruppo 124"/>
            <p:cNvGrpSpPr>
              <a:grpSpLocks/>
            </p:cNvGrpSpPr>
            <p:nvPr/>
          </p:nvGrpSpPr>
          <p:grpSpPr bwMode="auto">
            <a:xfrm>
              <a:off x="1409700" y="2147888"/>
              <a:ext cx="1084263" cy="561975"/>
              <a:chOff x="323850" y="2138363"/>
              <a:chExt cx="1084263" cy="561975"/>
            </a:xfrm>
          </p:grpSpPr>
          <p:grpSp>
            <p:nvGrpSpPr>
              <p:cNvPr id="5208" name="Gruppo 122"/>
              <p:cNvGrpSpPr>
                <a:grpSpLocks/>
              </p:cNvGrpSpPr>
              <p:nvPr/>
            </p:nvGrpSpPr>
            <p:grpSpPr bwMode="auto">
              <a:xfrm>
                <a:off x="874713" y="2144713"/>
                <a:ext cx="533400" cy="555625"/>
                <a:chOff x="2589213" y="2144713"/>
                <a:chExt cx="533400" cy="555625"/>
              </a:xfrm>
            </p:grpSpPr>
            <p:sp>
              <p:nvSpPr>
                <p:cNvPr id="5243" name="Oval 51"/>
                <p:cNvSpPr>
                  <a:spLocks noChangeArrowheads="1"/>
                </p:cNvSpPr>
                <p:nvPr/>
              </p:nvSpPr>
              <p:spPr bwMode="auto">
                <a:xfrm>
                  <a:off x="3024188" y="2144713"/>
                  <a:ext cx="90488" cy="76200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244" name="Freeform 52"/>
                <p:cNvSpPr>
                  <a:spLocks/>
                </p:cNvSpPr>
                <p:nvPr/>
              </p:nvSpPr>
              <p:spPr bwMode="auto">
                <a:xfrm>
                  <a:off x="3032125" y="2217738"/>
                  <a:ext cx="17463" cy="260350"/>
                </a:xfrm>
                <a:custGeom>
                  <a:avLst/>
                  <a:gdLst>
                    <a:gd name="T0" fmla="*/ 2147483647 w 13"/>
                    <a:gd name="T1" fmla="*/ 0 h 137"/>
                    <a:gd name="T2" fmla="*/ 0 w 13"/>
                    <a:gd name="T3" fmla="*/ 2147483647 h 137"/>
                    <a:gd name="T4" fmla="*/ 2147483647 w 13"/>
                    <a:gd name="T5" fmla="*/ 2147483647 h 137"/>
                    <a:gd name="T6" fmla="*/ 2147483647 w 13"/>
                    <a:gd name="T7" fmla="*/ 2147483647 h 137"/>
                    <a:gd name="T8" fmla="*/ 2147483647 w 13"/>
                    <a:gd name="T9" fmla="*/ 2147483647 h 137"/>
                    <a:gd name="T10" fmla="*/ 0 w 13"/>
                    <a:gd name="T11" fmla="*/ 2147483647 h 137"/>
                    <a:gd name="T12" fmla="*/ 2147483647 w 13"/>
                    <a:gd name="T13" fmla="*/ 2147483647 h 137"/>
                    <a:gd name="T14" fmla="*/ 2147483647 w 13"/>
                    <a:gd name="T15" fmla="*/ 2147483647 h 137"/>
                    <a:gd name="T16" fmla="*/ 2147483647 w 13"/>
                    <a:gd name="T17" fmla="*/ 2147483647 h 137"/>
                    <a:gd name="T18" fmla="*/ 2147483647 w 13"/>
                    <a:gd name="T19" fmla="*/ 2147483647 h 137"/>
                    <a:gd name="T20" fmla="*/ 2147483647 w 13"/>
                    <a:gd name="T21" fmla="*/ 2147483647 h 137"/>
                    <a:gd name="T22" fmla="*/ 2147483647 w 13"/>
                    <a:gd name="T23" fmla="*/ 2147483647 h 137"/>
                    <a:gd name="T24" fmla="*/ 2147483647 w 13"/>
                    <a:gd name="T25" fmla="*/ 2147483647 h 137"/>
                    <a:gd name="T26" fmla="*/ 2147483647 w 13"/>
                    <a:gd name="T27" fmla="*/ 2147483647 h 137"/>
                    <a:gd name="T28" fmla="*/ 2147483647 w 13"/>
                    <a:gd name="T29" fmla="*/ 2147483647 h 137"/>
                    <a:gd name="T30" fmla="*/ 0 w 13"/>
                    <a:gd name="T31" fmla="*/ 2147483647 h 137"/>
                    <a:gd name="T32" fmla="*/ 2147483647 w 13"/>
                    <a:gd name="T33" fmla="*/ 2147483647 h 13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3"/>
                    <a:gd name="T52" fmla="*/ 0 h 137"/>
                    <a:gd name="T53" fmla="*/ 13 w 13"/>
                    <a:gd name="T54" fmla="*/ 137 h 13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3" h="137">
                      <a:moveTo>
                        <a:pt x="7" y="0"/>
                      </a:moveTo>
                      <a:lnTo>
                        <a:pt x="0" y="12"/>
                      </a:lnTo>
                      <a:lnTo>
                        <a:pt x="7" y="25"/>
                      </a:lnTo>
                      <a:lnTo>
                        <a:pt x="13" y="33"/>
                      </a:lnTo>
                      <a:lnTo>
                        <a:pt x="7" y="41"/>
                      </a:lnTo>
                      <a:lnTo>
                        <a:pt x="0" y="49"/>
                      </a:lnTo>
                      <a:lnTo>
                        <a:pt x="7" y="58"/>
                      </a:lnTo>
                      <a:lnTo>
                        <a:pt x="13" y="66"/>
                      </a:lnTo>
                      <a:lnTo>
                        <a:pt x="13" y="79"/>
                      </a:lnTo>
                      <a:lnTo>
                        <a:pt x="7" y="91"/>
                      </a:lnTo>
                      <a:lnTo>
                        <a:pt x="7" y="99"/>
                      </a:lnTo>
                      <a:lnTo>
                        <a:pt x="13" y="108"/>
                      </a:lnTo>
                      <a:lnTo>
                        <a:pt x="13" y="116"/>
                      </a:lnTo>
                      <a:lnTo>
                        <a:pt x="13" y="124"/>
                      </a:lnTo>
                      <a:lnTo>
                        <a:pt x="13" y="133"/>
                      </a:lnTo>
                      <a:lnTo>
                        <a:pt x="0" y="133"/>
                      </a:lnTo>
                      <a:lnTo>
                        <a:pt x="13" y="137"/>
                      </a:ln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5245" name="Freeform 53"/>
                <p:cNvSpPr>
                  <a:spLocks/>
                </p:cNvSpPr>
                <p:nvPr/>
              </p:nvSpPr>
              <p:spPr bwMode="auto">
                <a:xfrm>
                  <a:off x="3090863" y="2224088"/>
                  <a:ext cx="31750" cy="277813"/>
                </a:xfrm>
                <a:custGeom>
                  <a:avLst/>
                  <a:gdLst>
                    <a:gd name="T0" fmla="*/ 0 w 25"/>
                    <a:gd name="T1" fmla="*/ 0 h 145"/>
                    <a:gd name="T2" fmla="*/ 0 w 25"/>
                    <a:gd name="T3" fmla="*/ 2147483647 h 145"/>
                    <a:gd name="T4" fmla="*/ 0 w 25"/>
                    <a:gd name="T5" fmla="*/ 2147483647 h 145"/>
                    <a:gd name="T6" fmla="*/ 2147483647 w 25"/>
                    <a:gd name="T7" fmla="*/ 2147483647 h 145"/>
                    <a:gd name="T8" fmla="*/ 2147483647 w 25"/>
                    <a:gd name="T9" fmla="*/ 2147483647 h 145"/>
                    <a:gd name="T10" fmla="*/ 2147483647 w 25"/>
                    <a:gd name="T11" fmla="*/ 2147483647 h 145"/>
                    <a:gd name="T12" fmla="*/ 2147483647 w 25"/>
                    <a:gd name="T13" fmla="*/ 2147483647 h 145"/>
                    <a:gd name="T14" fmla="*/ 2147483647 w 25"/>
                    <a:gd name="T15" fmla="*/ 2147483647 h 145"/>
                    <a:gd name="T16" fmla="*/ 2147483647 w 25"/>
                    <a:gd name="T17" fmla="*/ 2147483647 h 145"/>
                    <a:gd name="T18" fmla="*/ 2147483647 w 25"/>
                    <a:gd name="T19" fmla="*/ 2147483647 h 145"/>
                    <a:gd name="T20" fmla="*/ 2147483647 w 25"/>
                    <a:gd name="T21" fmla="*/ 2147483647 h 145"/>
                    <a:gd name="T22" fmla="*/ 2147483647 w 25"/>
                    <a:gd name="T23" fmla="*/ 2147483647 h 145"/>
                    <a:gd name="T24" fmla="*/ 2147483647 w 25"/>
                    <a:gd name="T25" fmla="*/ 2147483647 h 145"/>
                    <a:gd name="T26" fmla="*/ 2147483647 w 25"/>
                    <a:gd name="T27" fmla="*/ 2147483647 h 145"/>
                    <a:gd name="T28" fmla="*/ 2147483647 w 25"/>
                    <a:gd name="T29" fmla="*/ 2147483647 h 145"/>
                    <a:gd name="T30" fmla="*/ 2147483647 w 25"/>
                    <a:gd name="T31" fmla="*/ 2147483647 h 145"/>
                    <a:gd name="T32" fmla="*/ 2147483647 w 25"/>
                    <a:gd name="T33" fmla="*/ 2147483647 h 14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5"/>
                    <a:gd name="T52" fmla="*/ 0 h 145"/>
                    <a:gd name="T53" fmla="*/ 25 w 25"/>
                    <a:gd name="T54" fmla="*/ 145 h 14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5" h="145">
                      <a:moveTo>
                        <a:pt x="0" y="0"/>
                      </a:moveTo>
                      <a:lnTo>
                        <a:pt x="0" y="21"/>
                      </a:lnTo>
                      <a:lnTo>
                        <a:pt x="0" y="29"/>
                      </a:lnTo>
                      <a:lnTo>
                        <a:pt x="13" y="33"/>
                      </a:lnTo>
                      <a:lnTo>
                        <a:pt x="19" y="41"/>
                      </a:lnTo>
                      <a:lnTo>
                        <a:pt x="13" y="54"/>
                      </a:lnTo>
                      <a:lnTo>
                        <a:pt x="13" y="62"/>
                      </a:lnTo>
                      <a:lnTo>
                        <a:pt x="19" y="70"/>
                      </a:lnTo>
                      <a:lnTo>
                        <a:pt x="19" y="79"/>
                      </a:lnTo>
                      <a:lnTo>
                        <a:pt x="19" y="87"/>
                      </a:lnTo>
                      <a:lnTo>
                        <a:pt x="19" y="95"/>
                      </a:lnTo>
                      <a:lnTo>
                        <a:pt x="19" y="108"/>
                      </a:lnTo>
                      <a:lnTo>
                        <a:pt x="25" y="116"/>
                      </a:lnTo>
                      <a:lnTo>
                        <a:pt x="25" y="125"/>
                      </a:lnTo>
                      <a:lnTo>
                        <a:pt x="19" y="133"/>
                      </a:lnTo>
                      <a:lnTo>
                        <a:pt x="19" y="141"/>
                      </a:lnTo>
                      <a:lnTo>
                        <a:pt x="19" y="145"/>
                      </a:ln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5246" name="Oval 54"/>
                <p:cNvSpPr>
                  <a:spLocks noChangeArrowheads="1"/>
                </p:cNvSpPr>
                <p:nvPr/>
              </p:nvSpPr>
              <p:spPr bwMode="auto">
                <a:xfrm>
                  <a:off x="2917825" y="2144713"/>
                  <a:ext cx="88900" cy="76200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247" name="Freeform 55"/>
                <p:cNvSpPr>
                  <a:spLocks/>
                </p:cNvSpPr>
                <p:nvPr/>
              </p:nvSpPr>
              <p:spPr bwMode="auto">
                <a:xfrm>
                  <a:off x="2925763" y="2217738"/>
                  <a:ext cx="15875" cy="260350"/>
                </a:xfrm>
                <a:custGeom>
                  <a:avLst/>
                  <a:gdLst>
                    <a:gd name="T0" fmla="*/ 2147483647 w 13"/>
                    <a:gd name="T1" fmla="*/ 0 h 137"/>
                    <a:gd name="T2" fmla="*/ 0 w 13"/>
                    <a:gd name="T3" fmla="*/ 2147483647 h 137"/>
                    <a:gd name="T4" fmla="*/ 2147483647 w 13"/>
                    <a:gd name="T5" fmla="*/ 2147483647 h 137"/>
                    <a:gd name="T6" fmla="*/ 2147483647 w 13"/>
                    <a:gd name="T7" fmla="*/ 2147483647 h 137"/>
                    <a:gd name="T8" fmla="*/ 2147483647 w 13"/>
                    <a:gd name="T9" fmla="*/ 2147483647 h 137"/>
                    <a:gd name="T10" fmla="*/ 0 w 13"/>
                    <a:gd name="T11" fmla="*/ 2147483647 h 137"/>
                    <a:gd name="T12" fmla="*/ 2147483647 w 13"/>
                    <a:gd name="T13" fmla="*/ 2147483647 h 137"/>
                    <a:gd name="T14" fmla="*/ 2147483647 w 13"/>
                    <a:gd name="T15" fmla="*/ 2147483647 h 137"/>
                    <a:gd name="T16" fmla="*/ 2147483647 w 13"/>
                    <a:gd name="T17" fmla="*/ 2147483647 h 137"/>
                    <a:gd name="T18" fmla="*/ 2147483647 w 13"/>
                    <a:gd name="T19" fmla="*/ 2147483647 h 137"/>
                    <a:gd name="T20" fmla="*/ 2147483647 w 13"/>
                    <a:gd name="T21" fmla="*/ 2147483647 h 137"/>
                    <a:gd name="T22" fmla="*/ 2147483647 w 13"/>
                    <a:gd name="T23" fmla="*/ 2147483647 h 137"/>
                    <a:gd name="T24" fmla="*/ 2147483647 w 13"/>
                    <a:gd name="T25" fmla="*/ 2147483647 h 137"/>
                    <a:gd name="T26" fmla="*/ 2147483647 w 13"/>
                    <a:gd name="T27" fmla="*/ 2147483647 h 137"/>
                    <a:gd name="T28" fmla="*/ 2147483647 w 13"/>
                    <a:gd name="T29" fmla="*/ 2147483647 h 137"/>
                    <a:gd name="T30" fmla="*/ 0 w 13"/>
                    <a:gd name="T31" fmla="*/ 2147483647 h 137"/>
                    <a:gd name="T32" fmla="*/ 2147483647 w 13"/>
                    <a:gd name="T33" fmla="*/ 2147483647 h 13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3"/>
                    <a:gd name="T52" fmla="*/ 0 h 137"/>
                    <a:gd name="T53" fmla="*/ 13 w 13"/>
                    <a:gd name="T54" fmla="*/ 137 h 13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3" h="137">
                      <a:moveTo>
                        <a:pt x="7" y="0"/>
                      </a:moveTo>
                      <a:lnTo>
                        <a:pt x="0" y="12"/>
                      </a:lnTo>
                      <a:lnTo>
                        <a:pt x="7" y="25"/>
                      </a:lnTo>
                      <a:lnTo>
                        <a:pt x="13" y="33"/>
                      </a:lnTo>
                      <a:lnTo>
                        <a:pt x="7" y="41"/>
                      </a:lnTo>
                      <a:lnTo>
                        <a:pt x="0" y="49"/>
                      </a:lnTo>
                      <a:lnTo>
                        <a:pt x="7" y="58"/>
                      </a:lnTo>
                      <a:lnTo>
                        <a:pt x="13" y="66"/>
                      </a:lnTo>
                      <a:lnTo>
                        <a:pt x="13" y="79"/>
                      </a:lnTo>
                      <a:lnTo>
                        <a:pt x="7" y="91"/>
                      </a:lnTo>
                      <a:lnTo>
                        <a:pt x="7" y="99"/>
                      </a:lnTo>
                      <a:lnTo>
                        <a:pt x="13" y="108"/>
                      </a:lnTo>
                      <a:lnTo>
                        <a:pt x="13" y="116"/>
                      </a:lnTo>
                      <a:lnTo>
                        <a:pt x="13" y="124"/>
                      </a:lnTo>
                      <a:lnTo>
                        <a:pt x="13" y="133"/>
                      </a:lnTo>
                      <a:lnTo>
                        <a:pt x="0" y="133"/>
                      </a:lnTo>
                      <a:lnTo>
                        <a:pt x="13" y="137"/>
                      </a:ln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5248" name="Freeform 56"/>
                <p:cNvSpPr>
                  <a:spLocks/>
                </p:cNvSpPr>
                <p:nvPr/>
              </p:nvSpPr>
              <p:spPr bwMode="auto">
                <a:xfrm>
                  <a:off x="2982913" y="2224088"/>
                  <a:ext cx="33338" cy="277813"/>
                </a:xfrm>
                <a:custGeom>
                  <a:avLst/>
                  <a:gdLst>
                    <a:gd name="T0" fmla="*/ 0 w 25"/>
                    <a:gd name="T1" fmla="*/ 0 h 145"/>
                    <a:gd name="T2" fmla="*/ 0 w 25"/>
                    <a:gd name="T3" fmla="*/ 2147483647 h 145"/>
                    <a:gd name="T4" fmla="*/ 0 w 25"/>
                    <a:gd name="T5" fmla="*/ 2147483647 h 145"/>
                    <a:gd name="T6" fmla="*/ 2147483647 w 25"/>
                    <a:gd name="T7" fmla="*/ 2147483647 h 145"/>
                    <a:gd name="T8" fmla="*/ 2147483647 w 25"/>
                    <a:gd name="T9" fmla="*/ 2147483647 h 145"/>
                    <a:gd name="T10" fmla="*/ 2147483647 w 25"/>
                    <a:gd name="T11" fmla="*/ 2147483647 h 145"/>
                    <a:gd name="T12" fmla="*/ 2147483647 w 25"/>
                    <a:gd name="T13" fmla="*/ 2147483647 h 145"/>
                    <a:gd name="T14" fmla="*/ 2147483647 w 25"/>
                    <a:gd name="T15" fmla="*/ 2147483647 h 145"/>
                    <a:gd name="T16" fmla="*/ 2147483647 w 25"/>
                    <a:gd name="T17" fmla="*/ 2147483647 h 145"/>
                    <a:gd name="T18" fmla="*/ 2147483647 w 25"/>
                    <a:gd name="T19" fmla="*/ 2147483647 h 145"/>
                    <a:gd name="T20" fmla="*/ 2147483647 w 25"/>
                    <a:gd name="T21" fmla="*/ 2147483647 h 145"/>
                    <a:gd name="T22" fmla="*/ 2147483647 w 25"/>
                    <a:gd name="T23" fmla="*/ 2147483647 h 145"/>
                    <a:gd name="T24" fmla="*/ 2147483647 w 25"/>
                    <a:gd name="T25" fmla="*/ 2147483647 h 145"/>
                    <a:gd name="T26" fmla="*/ 2147483647 w 25"/>
                    <a:gd name="T27" fmla="*/ 2147483647 h 145"/>
                    <a:gd name="T28" fmla="*/ 2147483647 w 25"/>
                    <a:gd name="T29" fmla="*/ 2147483647 h 145"/>
                    <a:gd name="T30" fmla="*/ 2147483647 w 25"/>
                    <a:gd name="T31" fmla="*/ 2147483647 h 145"/>
                    <a:gd name="T32" fmla="*/ 2147483647 w 25"/>
                    <a:gd name="T33" fmla="*/ 2147483647 h 14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5"/>
                    <a:gd name="T52" fmla="*/ 0 h 145"/>
                    <a:gd name="T53" fmla="*/ 25 w 25"/>
                    <a:gd name="T54" fmla="*/ 145 h 14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5" h="145">
                      <a:moveTo>
                        <a:pt x="0" y="0"/>
                      </a:moveTo>
                      <a:lnTo>
                        <a:pt x="0" y="21"/>
                      </a:lnTo>
                      <a:lnTo>
                        <a:pt x="0" y="29"/>
                      </a:lnTo>
                      <a:lnTo>
                        <a:pt x="13" y="33"/>
                      </a:lnTo>
                      <a:lnTo>
                        <a:pt x="19" y="41"/>
                      </a:lnTo>
                      <a:lnTo>
                        <a:pt x="13" y="54"/>
                      </a:lnTo>
                      <a:lnTo>
                        <a:pt x="13" y="62"/>
                      </a:lnTo>
                      <a:lnTo>
                        <a:pt x="19" y="70"/>
                      </a:lnTo>
                      <a:lnTo>
                        <a:pt x="19" y="79"/>
                      </a:lnTo>
                      <a:lnTo>
                        <a:pt x="19" y="87"/>
                      </a:lnTo>
                      <a:lnTo>
                        <a:pt x="19" y="95"/>
                      </a:lnTo>
                      <a:lnTo>
                        <a:pt x="19" y="108"/>
                      </a:lnTo>
                      <a:lnTo>
                        <a:pt x="25" y="116"/>
                      </a:lnTo>
                      <a:lnTo>
                        <a:pt x="25" y="125"/>
                      </a:lnTo>
                      <a:lnTo>
                        <a:pt x="19" y="133"/>
                      </a:lnTo>
                      <a:lnTo>
                        <a:pt x="19" y="141"/>
                      </a:lnTo>
                      <a:lnTo>
                        <a:pt x="19" y="145"/>
                      </a:ln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5249" name="Oval 57"/>
                <p:cNvSpPr>
                  <a:spLocks noChangeArrowheads="1"/>
                </p:cNvSpPr>
                <p:nvPr/>
              </p:nvSpPr>
              <p:spPr bwMode="auto">
                <a:xfrm>
                  <a:off x="2803525" y="2152650"/>
                  <a:ext cx="88900" cy="76200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250" name="Freeform 58"/>
                <p:cNvSpPr>
                  <a:spLocks/>
                </p:cNvSpPr>
                <p:nvPr/>
              </p:nvSpPr>
              <p:spPr bwMode="auto">
                <a:xfrm>
                  <a:off x="2811463" y="2224088"/>
                  <a:ext cx="15875" cy="263525"/>
                </a:xfrm>
                <a:custGeom>
                  <a:avLst/>
                  <a:gdLst>
                    <a:gd name="T0" fmla="*/ 2147483647 w 12"/>
                    <a:gd name="T1" fmla="*/ 0 h 137"/>
                    <a:gd name="T2" fmla="*/ 0 w 12"/>
                    <a:gd name="T3" fmla="*/ 2147483647 h 137"/>
                    <a:gd name="T4" fmla="*/ 2147483647 w 12"/>
                    <a:gd name="T5" fmla="*/ 2147483647 h 137"/>
                    <a:gd name="T6" fmla="*/ 2147483647 w 12"/>
                    <a:gd name="T7" fmla="*/ 2147483647 h 137"/>
                    <a:gd name="T8" fmla="*/ 2147483647 w 12"/>
                    <a:gd name="T9" fmla="*/ 2147483647 h 137"/>
                    <a:gd name="T10" fmla="*/ 0 w 12"/>
                    <a:gd name="T11" fmla="*/ 2147483647 h 137"/>
                    <a:gd name="T12" fmla="*/ 2147483647 w 12"/>
                    <a:gd name="T13" fmla="*/ 2147483647 h 137"/>
                    <a:gd name="T14" fmla="*/ 2147483647 w 12"/>
                    <a:gd name="T15" fmla="*/ 2147483647 h 137"/>
                    <a:gd name="T16" fmla="*/ 2147483647 w 12"/>
                    <a:gd name="T17" fmla="*/ 2147483647 h 137"/>
                    <a:gd name="T18" fmla="*/ 2147483647 w 12"/>
                    <a:gd name="T19" fmla="*/ 2147483647 h 137"/>
                    <a:gd name="T20" fmla="*/ 2147483647 w 12"/>
                    <a:gd name="T21" fmla="*/ 2147483647 h 137"/>
                    <a:gd name="T22" fmla="*/ 2147483647 w 12"/>
                    <a:gd name="T23" fmla="*/ 2147483647 h 137"/>
                    <a:gd name="T24" fmla="*/ 2147483647 w 12"/>
                    <a:gd name="T25" fmla="*/ 2147483647 h 137"/>
                    <a:gd name="T26" fmla="*/ 2147483647 w 12"/>
                    <a:gd name="T27" fmla="*/ 2147483647 h 137"/>
                    <a:gd name="T28" fmla="*/ 2147483647 w 12"/>
                    <a:gd name="T29" fmla="*/ 2147483647 h 137"/>
                    <a:gd name="T30" fmla="*/ 0 w 12"/>
                    <a:gd name="T31" fmla="*/ 2147483647 h 137"/>
                    <a:gd name="T32" fmla="*/ 2147483647 w 12"/>
                    <a:gd name="T33" fmla="*/ 2147483647 h 13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2"/>
                    <a:gd name="T52" fmla="*/ 0 h 137"/>
                    <a:gd name="T53" fmla="*/ 12 w 12"/>
                    <a:gd name="T54" fmla="*/ 137 h 13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2" h="137">
                      <a:moveTo>
                        <a:pt x="6" y="0"/>
                      </a:moveTo>
                      <a:lnTo>
                        <a:pt x="0" y="12"/>
                      </a:lnTo>
                      <a:lnTo>
                        <a:pt x="6" y="25"/>
                      </a:lnTo>
                      <a:lnTo>
                        <a:pt x="12" y="33"/>
                      </a:lnTo>
                      <a:lnTo>
                        <a:pt x="6" y="41"/>
                      </a:lnTo>
                      <a:lnTo>
                        <a:pt x="0" y="50"/>
                      </a:lnTo>
                      <a:lnTo>
                        <a:pt x="6" y="58"/>
                      </a:lnTo>
                      <a:lnTo>
                        <a:pt x="12" y="66"/>
                      </a:lnTo>
                      <a:lnTo>
                        <a:pt x="12" y="79"/>
                      </a:lnTo>
                      <a:lnTo>
                        <a:pt x="6" y="91"/>
                      </a:lnTo>
                      <a:lnTo>
                        <a:pt x="6" y="100"/>
                      </a:lnTo>
                      <a:lnTo>
                        <a:pt x="12" y="108"/>
                      </a:lnTo>
                      <a:lnTo>
                        <a:pt x="12" y="116"/>
                      </a:lnTo>
                      <a:lnTo>
                        <a:pt x="12" y="125"/>
                      </a:lnTo>
                      <a:lnTo>
                        <a:pt x="12" y="133"/>
                      </a:lnTo>
                      <a:lnTo>
                        <a:pt x="0" y="133"/>
                      </a:lnTo>
                      <a:lnTo>
                        <a:pt x="12" y="137"/>
                      </a:ln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5251" name="Freeform 59"/>
                <p:cNvSpPr>
                  <a:spLocks/>
                </p:cNvSpPr>
                <p:nvPr/>
              </p:nvSpPr>
              <p:spPr bwMode="auto">
                <a:xfrm>
                  <a:off x="2868613" y="2232025"/>
                  <a:ext cx="33338" cy="280988"/>
                </a:xfrm>
                <a:custGeom>
                  <a:avLst/>
                  <a:gdLst>
                    <a:gd name="T0" fmla="*/ 0 w 25"/>
                    <a:gd name="T1" fmla="*/ 0 h 146"/>
                    <a:gd name="T2" fmla="*/ 0 w 25"/>
                    <a:gd name="T3" fmla="*/ 2147483647 h 146"/>
                    <a:gd name="T4" fmla="*/ 0 w 25"/>
                    <a:gd name="T5" fmla="*/ 2147483647 h 146"/>
                    <a:gd name="T6" fmla="*/ 2147483647 w 25"/>
                    <a:gd name="T7" fmla="*/ 2147483647 h 146"/>
                    <a:gd name="T8" fmla="*/ 2147483647 w 25"/>
                    <a:gd name="T9" fmla="*/ 2147483647 h 146"/>
                    <a:gd name="T10" fmla="*/ 2147483647 w 25"/>
                    <a:gd name="T11" fmla="*/ 2147483647 h 146"/>
                    <a:gd name="T12" fmla="*/ 2147483647 w 25"/>
                    <a:gd name="T13" fmla="*/ 2147483647 h 146"/>
                    <a:gd name="T14" fmla="*/ 2147483647 w 25"/>
                    <a:gd name="T15" fmla="*/ 2147483647 h 146"/>
                    <a:gd name="T16" fmla="*/ 2147483647 w 25"/>
                    <a:gd name="T17" fmla="*/ 2147483647 h 146"/>
                    <a:gd name="T18" fmla="*/ 2147483647 w 25"/>
                    <a:gd name="T19" fmla="*/ 2147483647 h 146"/>
                    <a:gd name="T20" fmla="*/ 2147483647 w 25"/>
                    <a:gd name="T21" fmla="*/ 2147483647 h 146"/>
                    <a:gd name="T22" fmla="*/ 2147483647 w 25"/>
                    <a:gd name="T23" fmla="*/ 2147483647 h 146"/>
                    <a:gd name="T24" fmla="*/ 2147483647 w 25"/>
                    <a:gd name="T25" fmla="*/ 2147483647 h 146"/>
                    <a:gd name="T26" fmla="*/ 2147483647 w 25"/>
                    <a:gd name="T27" fmla="*/ 2147483647 h 146"/>
                    <a:gd name="T28" fmla="*/ 2147483647 w 25"/>
                    <a:gd name="T29" fmla="*/ 2147483647 h 146"/>
                    <a:gd name="T30" fmla="*/ 2147483647 w 25"/>
                    <a:gd name="T31" fmla="*/ 2147483647 h 146"/>
                    <a:gd name="T32" fmla="*/ 2147483647 w 25"/>
                    <a:gd name="T33" fmla="*/ 2147483647 h 14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5"/>
                    <a:gd name="T52" fmla="*/ 0 h 146"/>
                    <a:gd name="T53" fmla="*/ 25 w 25"/>
                    <a:gd name="T54" fmla="*/ 146 h 14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5" h="146">
                      <a:moveTo>
                        <a:pt x="0" y="0"/>
                      </a:moveTo>
                      <a:lnTo>
                        <a:pt x="0" y="21"/>
                      </a:lnTo>
                      <a:lnTo>
                        <a:pt x="0" y="29"/>
                      </a:lnTo>
                      <a:lnTo>
                        <a:pt x="12" y="33"/>
                      </a:lnTo>
                      <a:lnTo>
                        <a:pt x="18" y="41"/>
                      </a:lnTo>
                      <a:lnTo>
                        <a:pt x="12" y="54"/>
                      </a:lnTo>
                      <a:lnTo>
                        <a:pt x="12" y="62"/>
                      </a:lnTo>
                      <a:lnTo>
                        <a:pt x="18" y="71"/>
                      </a:lnTo>
                      <a:lnTo>
                        <a:pt x="18" y="79"/>
                      </a:lnTo>
                      <a:lnTo>
                        <a:pt x="18" y="87"/>
                      </a:lnTo>
                      <a:lnTo>
                        <a:pt x="18" y="96"/>
                      </a:lnTo>
                      <a:lnTo>
                        <a:pt x="18" y="108"/>
                      </a:lnTo>
                      <a:lnTo>
                        <a:pt x="25" y="116"/>
                      </a:lnTo>
                      <a:lnTo>
                        <a:pt x="25" y="125"/>
                      </a:lnTo>
                      <a:lnTo>
                        <a:pt x="18" y="133"/>
                      </a:lnTo>
                      <a:lnTo>
                        <a:pt x="18" y="141"/>
                      </a:lnTo>
                      <a:lnTo>
                        <a:pt x="18" y="146"/>
                      </a:ln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5252" name="Oval 60"/>
                <p:cNvSpPr>
                  <a:spLocks noChangeArrowheads="1"/>
                </p:cNvSpPr>
                <p:nvPr/>
              </p:nvSpPr>
              <p:spPr bwMode="auto">
                <a:xfrm>
                  <a:off x="2695575" y="2152650"/>
                  <a:ext cx="88900" cy="76200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253" name="Freeform 61"/>
                <p:cNvSpPr>
                  <a:spLocks/>
                </p:cNvSpPr>
                <p:nvPr/>
              </p:nvSpPr>
              <p:spPr bwMode="auto">
                <a:xfrm>
                  <a:off x="2705100" y="2224088"/>
                  <a:ext cx="15875" cy="263525"/>
                </a:xfrm>
                <a:custGeom>
                  <a:avLst/>
                  <a:gdLst>
                    <a:gd name="T0" fmla="*/ 2147483647 w 12"/>
                    <a:gd name="T1" fmla="*/ 0 h 137"/>
                    <a:gd name="T2" fmla="*/ 0 w 12"/>
                    <a:gd name="T3" fmla="*/ 2147483647 h 137"/>
                    <a:gd name="T4" fmla="*/ 2147483647 w 12"/>
                    <a:gd name="T5" fmla="*/ 2147483647 h 137"/>
                    <a:gd name="T6" fmla="*/ 2147483647 w 12"/>
                    <a:gd name="T7" fmla="*/ 2147483647 h 137"/>
                    <a:gd name="T8" fmla="*/ 2147483647 w 12"/>
                    <a:gd name="T9" fmla="*/ 2147483647 h 137"/>
                    <a:gd name="T10" fmla="*/ 0 w 12"/>
                    <a:gd name="T11" fmla="*/ 2147483647 h 137"/>
                    <a:gd name="T12" fmla="*/ 2147483647 w 12"/>
                    <a:gd name="T13" fmla="*/ 2147483647 h 137"/>
                    <a:gd name="T14" fmla="*/ 2147483647 w 12"/>
                    <a:gd name="T15" fmla="*/ 2147483647 h 137"/>
                    <a:gd name="T16" fmla="*/ 2147483647 w 12"/>
                    <a:gd name="T17" fmla="*/ 2147483647 h 137"/>
                    <a:gd name="T18" fmla="*/ 2147483647 w 12"/>
                    <a:gd name="T19" fmla="*/ 2147483647 h 137"/>
                    <a:gd name="T20" fmla="*/ 2147483647 w 12"/>
                    <a:gd name="T21" fmla="*/ 2147483647 h 137"/>
                    <a:gd name="T22" fmla="*/ 2147483647 w 12"/>
                    <a:gd name="T23" fmla="*/ 2147483647 h 137"/>
                    <a:gd name="T24" fmla="*/ 2147483647 w 12"/>
                    <a:gd name="T25" fmla="*/ 2147483647 h 137"/>
                    <a:gd name="T26" fmla="*/ 2147483647 w 12"/>
                    <a:gd name="T27" fmla="*/ 2147483647 h 137"/>
                    <a:gd name="T28" fmla="*/ 2147483647 w 12"/>
                    <a:gd name="T29" fmla="*/ 2147483647 h 137"/>
                    <a:gd name="T30" fmla="*/ 0 w 12"/>
                    <a:gd name="T31" fmla="*/ 2147483647 h 137"/>
                    <a:gd name="T32" fmla="*/ 2147483647 w 12"/>
                    <a:gd name="T33" fmla="*/ 2147483647 h 13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2"/>
                    <a:gd name="T52" fmla="*/ 0 h 137"/>
                    <a:gd name="T53" fmla="*/ 12 w 12"/>
                    <a:gd name="T54" fmla="*/ 137 h 13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2" h="137">
                      <a:moveTo>
                        <a:pt x="6" y="0"/>
                      </a:moveTo>
                      <a:lnTo>
                        <a:pt x="0" y="12"/>
                      </a:lnTo>
                      <a:lnTo>
                        <a:pt x="6" y="25"/>
                      </a:lnTo>
                      <a:lnTo>
                        <a:pt x="12" y="33"/>
                      </a:lnTo>
                      <a:lnTo>
                        <a:pt x="6" y="41"/>
                      </a:lnTo>
                      <a:lnTo>
                        <a:pt x="0" y="50"/>
                      </a:lnTo>
                      <a:lnTo>
                        <a:pt x="6" y="58"/>
                      </a:lnTo>
                      <a:lnTo>
                        <a:pt x="12" y="66"/>
                      </a:lnTo>
                      <a:lnTo>
                        <a:pt x="12" y="79"/>
                      </a:lnTo>
                      <a:lnTo>
                        <a:pt x="6" y="91"/>
                      </a:lnTo>
                      <a:lnTo>
                        <a:pt x="6" y="100"/>
                      </a:lnTo>
                      <a:lnTo>
                        <a:pt x="12" y="108"/>
                      </a:lnTo>
                      <a:lnTo>
                        <a:pt x="12" y="116"/>
                      </a:lnTo>
                      <a:lnTo>
                        <a:pt x="12" y="125"/>
                      </a:lnTo>
                      <a:lnTo>
                        <a:pt x="12" y="133"/>
                      </a:lnTo>
                      <a:lnTo>
                        <a:pt x="0" y="133"/>
                      </a:lnTo>
                      <a:lnTo>
                        <a:pt x="12" y="137"/>
                      </a:ln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5254" name="Freeform 62"/>
                <p:cNvSpPr>
                  <a:spLocks/>
                </p:cNvSpPr>
                <p:nvPr/>
              </p:nvSpPr>
              <p:spPr bwMode="auto">
                <a:xfrm>
                  <a:off x="2762250" y="2232025"/>
                  <a:ext cx="33338" cy="280988"/>
                </a:xfrm>
                <a:custGeom>
                  <a:avLst/>
                  <a:gdLst>
                    <a:gd name="T0" fmla="*/ 0 w 25"/>
                    <a:gd name="T1" fmla="*/ 0 h 146"/>
                    <a:gd name="T2" fmla="*/ 0 w 25"/>
                    <a:gd name="T3" fmla="*/ 2147483647 h 146"/>
                    <a:gd name="T4" fmla="*/ 0 w 25"/>
                    <a:gd name="T5" fmla="*/ 2147483647 h 146"/>
                    <a:gd name="T6" fmla="*/ 2147483647 w 25"/>
                    <a:gd name="T7" fmla="*/ 2147483647 h 146"/>
                    <a:gd name="T8" fmla="*/ 2147483647 w 25"/>
                    <a:gd name="T9" fmla="*/ 2147483647 h 146"/>
                    <a:gd name="T10" fmla="*/ 2147483647 w 25"/>
                    <a:gd name="T11" fmla="*/ 2147483647 h 146"/>
                    <a:gd name="T12" fmla="*/ 2147483647 w 25"/>
                    <a:gd name="T13" fmla="*/ 2147483647 h 146"/>
                    <a:gd name="T14" fmla="*/ 2147483647 w 25"/>
                    <a:gd name="T15" fmla="*/ 2147483647 h 146"/>
                    <a:gd name="T16" fmla="*/ 2147483647 w 25"/>
                    <a:gd name="T17" fmla="*/ 2147483647 h 146"/>
                    <a:gd name="T18" fmla="*/ 2147483647 w 25"/>
                    <a:gd name="T19" fmla="*/ 2147483647 h 146"/>
                    <a:gd name="T20" fmla="*/ 2147483647 w 25"/>
                    <a:gd name="T21" fmla="*/ 2147483647 h 146"/>
                    <a:gd name="T22" fmla="*/ 2147483647 w 25"/>
                    <a:gd name="T23" fmla="*/ 2147483647 h 146"/>
                    <a:gd name="T24" fmla="*/ 2147483647 w 25"/>
                    <a:gd name="T25" fmla="*/ 2147483647 h 146"/>
                    <a:gd name="T26" fmla="*/ 2147483647 w 25"/>
                    <a:gd name="T27" fmla="*/ 2147483647 h 146"/>
                    <a:gd name="T28" fmla="*/ 2147483647 w 25"/>
                    <a:gd name="T29" fmla="*/ 2147483647 h 146"/>
                    <a:gd name="T30" fmla="*/ 2147483647 w 25"/>
                    <a:gd name="T31" fmla="*/ 2147483647 h 146"/>
                    <a:gd name="T32" fmla="*/ 2147483647 w 25"/>
                    <a:gd name="T33" fmla="*/ 2147483647 h 14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5"/>
                    <a:gd name="T52" fmla="*/ 0 h 146"/>
                    <a:gd name="T53" fmla="*/ 25 w 25"/>
                    <a:gd name="T54" fmla="*/ 146 h 14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5" h="146">
                      <a:moveTo>
                        <a:pt x="0" y="0"/>
                      </a:moveTo>
                      <a:lnTo>
                        <a:pt x="0" y="21"/>
                      </a:lnTo>
                      <a:lnTo>
                        <a:pt x="0" y="29"/>
                      </a:lnTo>
                      <a:lnTo>
                        <a:pt x="12" y="33"/>
                      </a:lnTo>
                      <a:lnTo>
                        <a:pt x="18" y="41"/>
                      </a:lnTo>
                      <a:lnTo>
                        <a:pt x="12" y="54"/>
                      </a:lnTo>
                      <a:lnTo>
                        <a:pt x="12" y="62"/>
                      </a:lnTo>
                      <a:lnTo>
                        <a:pt x="18" y="71"/>
                      </a:lnTo>
                      <a:lnTo>
                        <a:pt x="18" y="79"/>
                      </a:lnTo>
                      <a:lnTo>
                        <a:pt x="18" y="87"/>
                      </a:lnTo>
                      <a:lnTo>
                        <a:pt x="18" y="96"/>
                      </a:lnTo>
                      <a:lnTo>
                        <a:pt x="18" y="108"/>
                      </a:lnTo>
                      <a:lnTo>
                        <a:pt x="25" y="116"/>
                      </a:lnTo>
                      <a:lnTo>
                        <a:pt x="25" y="125"/>
                      </a:lnTo>
                      <a:lnTo>
                        <a:pt x="18" y="133"/>
                      </a:lnTo>
                      <a:lnTo>
                        <a:pt x="18" y="141"/>
                      </a:lnTo>
                      <a:lnTo>
                        <a:pt x="18" y="146"/>
                      </a:ln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5255" name="Oval 63"/>
                <p:cNvSpPr>
                  <a:spLocks noChangeArrowheads="1"/>
                </p:cNvSpPr>
                <p:nvPr/>
              </p:nvSpPr>
              <p:spPr bwMode="auto">
                <a:xfrm>
                  <a:off x="2589213" y="2152650"/>
                  <a:ext cx="88900" cy="76200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256" name="Freeform 65"/>
                <p:cNvSpPr>
                  <a:spLocks/>
                </p:cNvSpPr>
                <p:nvPr/>
              </p:nvSpPr>
              <p:spPr bwMode="auto">
                <a:xfrm>
                  <a:off x="2654300" y="2232025"/>
                  <a:ext cx="33338" cy="280988"/>
                </a:xfrm>
                <a:custGeom>
                  <a:avLst/>
                  <a:gdLst>
                    <a:gd name="T0" fmla="*/ 0 w 25"/>
                    <a:gd name="T1" fmla="*/ 0 h 146"/>
                    <a:gd name="T2" fmla="*/ 0 w 25"/>
                    <a:gd name="T3" fmla="*/ 2147483647 h 146"/>
                    <a:gd name="T4" fmla="*/ 0 w 25"/>
                    <a:gd name="T5" fmla="*/ 2147483647 h 146"/>
                    <a:gd name="T6" fmla="*/ 2147483647 w 25"/>
                    <a:gd name="T7" fmla="*/ 2147483647 h 146"/>
                    <a:gd name="T8" fmla="*/ 2147483647 w 25"/>
                    <a:gd name="T9" fmla="*/ 2147483647 h 146"/>
                    <a:gd name="T10" fmla="*/ 2147483647 w 25"/>
                    <a:gd name="T11" fmla="*/ 2147483647 h 146"/>
                    <a:gd name="T12" fmla="*/ 2147483647 w 25"/>
                    <a:gd name="T13" fmla="*/ 2147483647 h 146"/>
                    <a:gd name="T14" fmla="*/ 2147483647 w 25"/>
                    <a:gd name="T15" fmla="*/ 2147483647 h 146"/>
                    <a:gd name="T16" fmla="*/ 2147483647 w 25"/>
                    <a:gd name="T17" fmla="*/ 2147483647 h 146"/>
                    <a:gd name="T18" fmla="*/ 2147483647 w 25"/>
                    <a:gd name="T19" fmla="*/ 2147483647 h 146"/>
                    <a:gd name="T20" fmla="*/ 2147483647 w 25"/>
                    <a:gd name="T21" fmla="*/ 2147483647 h 146"/>
                    <a:gd name="T22" fmla="*/ 2147483647 w 25"/>
                    <a:gd name="T23" fmla="*/ 2147483647 h 146"/>
                    <a:gd name="T24" fmla="*/ 2147483647 w 25"/>
                    <a:gd name="T25" fmla="*/ 2147483647 h 146"/>
                    <a:gd name="T26" fmla="*/ 2147483647 w 25"/>
                    <a:gd name="T27" fmla="*/ 2147483647 h 146"/>
                    <a:gd name="T28" fmla="*/ 2147483647 w 25"/>
                    <a:gd name="T29" fmla="*/ 2147483647 h 146"/>
                    <a:gd name="T30" fmla="*/ 2147483647 w 25"/>
                    <a:gd name="T31" fmla="*/ 2147483647 h 146"/>
                    <a:gd name="T32" fmla="*/ 2147483647 w 25"/>
                    <a:gd name="T33" fmla="*/ 2147483647 h 14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5"/>
                    <a:gd name="T52" fmla="*/ 0 h 146"/>
                    <a:gd name="T53" fmla="*/ 25 w 25"/>
                    <a:gd name="T54" fmla="*/ 146 h 14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5" h="146">
                      <a:moveTo>
                        <a:pt x="0" y="0"/>
                      </a:moveTo>
                      <a:lnTo>
                        <a:pt x="0" y="21"/>
                      </a:lnTo>
                      <a:lnTo>
                        <a:pt x="0" y="29"/>
                      </a:lnTo>
                      <a:lnTo>
                        <a:pt x="13" y="33"/>
                      </a:lnTo>
                      <a:lnTo>
                        <a:pt x="19" y="41"/>
                      </a:lnTo>
                      <a:lnTo>
                        <a:pt x="13" y="54"/>
                      </a:lnTo>
                      <a:lnTo>
                        <a:pt x="13" y="62"/>
                      </a:lnTo>
                      <a:lnTo>
                        <a:pt x="19" y="71"/>
                      </a:lnTo>
                      <a:lnTo>
                        <a:pt x="19" y="79"/>
                      </a:lnTo>
                      <a:lnTo>
                        <a:pt x="19" y="87"/>
                      </a:lnTo>
                      <a:lnTo>
                        <a:pt x="19" y="96"/>
                      </a:lnTo>
                      <a:lnTo>
                        <a:pt x="19" y="108"/>
                      </a:lnTo>
                      <a:lnTo>
                        <a:pt x="25" y="116"/>
                      </a:lnTo>
                      <a:lnTo>
                        <a:pt x="25" y="125"/>
                      </a:lnTo>
                      <a:lnTo>
                        <a:pt x="19" y="133"/>
                      </a:lnTo>
                      <a:lnTo>
                        <a:pt x="19" y="141"/>
                      </a:lnTo>
                      <a:lnTo>
                        <a:pt x="19" y="146"/>
                      </a:ln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5257" name="Oval 69"/>
                <p:cNvSpPr>
                  <a:spLocks noChangeArrowheads="1"/>
                </p:cNvSpPr>
                <p:nvPr/>
              </p:nvSpPr>
              <p:spPr bwMode="auto">
                <a:xfrm>
                  <a:off x="3024188" y="2625725"/>
                  <a:ext cx="90488" cy="74613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258" name="Freeform 70"/>
                <p:cNvSpPr>
                  <a:spLocks/>
                </p:cNvSpPr>
                <p:nvPr/>
              </p:nvSpPr>
              <p:spPr bwMode="auto">
                <a:xfrm>
                  <a:off x="3032125" y="2368550"/>
                  <a:ext cx="17463" cy="261938"/>
                </a:xfrm>
                <a:custGeom>
                  <a:avLst/>
                  <a:gdLst>
                    <a:gd name="T0" fmla="*/ 2147483647 w 13"/>
                    <a:gd name="T1" fmla="*/ 2147483647 h 137"/>
                    <a:gd name="T2" fmla="*/ 0 w 13"/>
                    <a:gd name="T3" fmla="*/ 2147483647 h 137"/>
                    <a:gd name="T4" fmla="*/ 2147483647 w 13"/>
                    <a:gd name="T5" fmla="*/ 2147483647 h 137"/>
                    <a:gd name="T6" fmla="*/ 2147483647 w 13"/>
                    <a:gd name="T7" fmla="*/ 2147483647 h 137"/>
                    <a:gd name="T8" fmla="*/ 2147483647 w 13"/>
                    <a:gd name="T9" fmla="*/ 2147483647 h 137"/>
                    <a:gd name="T10" fmla="*/ 0 w 13"/>
                    <a:gd name="T11" fmla="*/ 2147483647 h 137"/>
                    <a:gd name="T12" fmla="*/ 2147483647 w 13"/>
                    <a:gd name="T13" fmla="*/ 2147483647 h 137"/>
                    <a:gd name="T14" fmla="*/ 2147483647 w 13"/>
                    <a:gd name="T15" fmla="*/ 2147483647 h 137"/>
                    <a:gd name="T16" fmla="*/ 2147483647 w 13"/>
                    <a:gd name="T17" fmla="*/ 2147483647 h 137"/>
                    <a:gd name="T18" fmla="*/ 2147483647 w 13"/>
                    <a:gd name="T19" fmla="*/ 2147483647 h 137"/>
                    <a:gd name="T20" fmla="*/ 2147483647 w 13"/>
                    <a:gd name="T21" fmla="*/ 2147483647 h 137"/>
                    <a:gd name="T22" fmla="*/ 2147483647 w 13"/>
                    <a:gd name="T23" fmla="*/ 2147483647 h 137"/>
                    <a:gd name="T24" fmla="*/ 2147483647 w 13"/>
                    <a:gd name="T25" fmla="*/ 2147483647 h 137"/>
                    <a:gd name="T26" fmla="*/ 2147483647 w 13"/>
                    <a:gd name="T27" fmla="*/ 2147483647 h 137"/>
                    <a:gd name="T28" fmla="*/ 2147483647 w 13"/>
                    <a:gd name="T29" fmla="*/ 2147483647 h 137"/>
                    <a:gd name="T30" fmla="*/ 0 w 13"/>
                    <a:gd name="T31" fmla="*/ 2147483647 h 137"/>
                    <a:gd name="T32" fmla="*/ 2147483647 w 13"/>
                    <a:gd name="T33" fmla="*/ 0 h 13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3"/>
                    <a:gd name="T52" fmla="*/ 0 h 137"/>
                    <a:gd name="T53" fmla="*/ 13 w 13"/>
                    <a:gd name="T54" fmla="*/ 137 h 13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3" h="137">
                      <a:moveTo>
                        <a:pt x="7" y="137"/>
                      </a:moveTo>
                      <a:lnTo>
                        <a:pt x="0" y="125"/>
                      </a:lnTo>
                      <a:lnTo>
                        <a:pt x="7" y="112"/>
                      </a:lnTo>
                      <a:lnTo>
                        <a:pt x="13" y="104"/>
                      </a:lnTo>
                      <a:lnTo>
                        <a:pt x="7" y="95"/>
                      </a:lnTo>
                      <a:lnTo>
                        <a:pt x="0" y="87"/>
                      </a:lnTo>
                      <a:lnTo>
                        <a:pt x="7" y="79"/>
                      </a:lnTo>
                      <a:lnTo>
                        <a:pt x="13" y="70"/>
                      </a:lnTo>
                      <a:lnTo>
                        <a:pt x="13" y="58"/>
                      </a:lnTo>
                      <a:lnTo>
                        <a:pt x="7" y="45"/>
                      </a:lnTo>
                      <a:lnTo>
                        <a:pt x="7" y="37"/>
                      </a:lnTo>
                      <a:lnTo>
                        <a:pt x="13" y="29"/>
                      </a:lnTo>
                      <a:lnTo>
                        <a:pt x="13" y="20"/>
                      </a:lnTo>
                      <a:lnTo>
                        <a:pt x="13" y="12"/>
                      </a:lnTo>
                      <a:lnTo>
                        <a:pt x="13" y="4"/>
                      </a:lnTo>
                      <a:lnTo>
                        <a:pt x="0" y="4"/>
                      </a:lnTo>
                      <a:lnTo>
                        <a:pt x="13" y="0"/>
                      </a:ln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5259" name="Freeform 71"/>
                <p:cNvSpPr>
                  <a:spLocks/>
                </p:cNvSpPr>
                <p:nvPr/>
              </p:nvSpPr>
              <p:spPr bwMode="auto">
                <a:xfrm>
                  <a:off x="3090863" y="2343150"/>
                  <a:ext cx="31750" cy="280988"/>
                </a:xfrm>
                <a:custGeom>
                  <a:avLst/>
                  <a:gdLst>
                    <a:gd name="T0" fmla="*/ 0 w 25"/>
                    <a:gd name="T1" fmla="*/ 2147483647 h 146"/>
                    <a:gd name="T2" fmla="*/ 0 w 25"/>
                    <a:gd name="T3" fmla="*/ 2147483647 h 146"/>
                    <a:gd name="T4" fmla="*/ 0 w 25"/>
                    <a:gd name="T5" fmla="*/ 2147483647 h 146"/>
                    <a:gd name="T6" fmla="*/ 2147483647 w 25"/>
                    <a:gd name="T7" fmla="*/ 2147483647 h 146"/>
                    <a:gd name="T8" fmla="*/ 2147483647 w 25"/>
                    <a:gd name="T9" fmla="*/ 2147483647 h 146"/>
                    <a:gd name="T10" fmla="*/ 2147483647 w 25"/>
                    <a:gd name="T11" fmla="*/ 2147483647 h 146"/>
                    <a:gd name="T12" fmla="*/ 2147483647 w 25"/>
                    <a:gd name="T13" fmla="*/ 2147483647 h 146"/>
                    <a:gd name="T14" fmla="*/ 2147483647 w 25"/>
                    <a:gd name="T15" fmla="*/ 2147483647 h 146"/>
                    <a:gd name="T16" fmla="*/ 2147483647 w 25"/>
                    <a:gd name="T17" fmla="*/ 2147483647 h 146"/>
                    <a:gd name="T18" fmla="*/ 2147483647 w 25"/>
                    <a:gd name="T19" fmla="*/ 2147483647 h 146"/>
                    <a:gd name="T20" fmla="*/ 2147483647 w 25"/>
                    <a:gd name="T21" fmla="*/ 2147483647 h 146"/>
                    <a:gd name="T22" fmla="*/ 2147483647 w 25"/>
                    <a:gd name="T23" fmla="*/ 2147483647 h 146"/>
                    <a:gd name="T24" fmla="*/ 2147483647 w 25"/>
                    <a:gd name="T25" fmla="*/ 2147483647 h 146"/>
                    <a:gd name="T26" fmla="*/ 2147483647 w 25"/>
                    <a:gd name="T27" fmla="*/ 2147483647 h 146"/>
                    <a:gd name="T28" fmla="*/ 2147483647 w 25"/>
                    <a:gd name="T29" fmla="*/ 2147483647 h 146"/>
                    <a:gd name="T30" fmla="*/ 2147483647 w 25"/>
                    <a:gd name="T31" fmla="*/ 2147483647 h 146"/>
                    <a:gd name="T32" fmla="*/ 2147483647 w 25"/>
                    <a:gd name="T33" fmla="*/ 0 h 14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5"/>
                    <a:gd name="T52" fmla="*/ 0 h 146"/>
                    <a:gd name="T53" fmla="*/ 25 w 25"/>
                    <a:gd name="T54" fmla="*/ 146 h 14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5" h="146">
                      <a:moveTo>
                        <a:pt x="0" y="146"/>
                      </a:moveTo>
                      <a:lnTo>
                        <a:pt x="0" y="125"/>
                      </a:lnTo>
                      <a:lnTo>
                        <a:pt x="0" y="117"/>
                      </a:lnTo>
                      <a:lnTo>
                        <a:pt x="13" y="113"/>
                      </a:lnTo>
                      <a:lnTo>
                        <a:pt x="19" y="104"/>
                      </a:lnTo>
                      <a:lnTo>
                        <a:pt x="13" y="92"/>
                      </a:lnTo>
                      <a:lnTo>
                        <a:pt x="13" y="83"/>
                      </a:lnTo>
                      <a:lnTo>
                        <a:pt x="19" y="75"/>
                      </a:lnTo>
                      <a:lnTo>
                        <a:pt x="19" y="67"/>
                      </a:lnTo>
                      <a:lnTo>
                        <a:pt x="19" y="58"/>
                      </a:lnTo>
                      <a:lnTo>
                        <a:pt x="19" y="50"/>
                      </a:lnTo>
                      <a:lnTo>
                        <a:pt x="19" y="38"/>
                      </a:lnTo>
                      <a:lnTo>
                        <a:pt x="25" y="29"/>
                      </a:lnTo>
                      <a:lnTo>
                        <a:pt x="25" y="21"/>
                      </a:lnTo>
                      <a:lnTo>
                        <a:pt x="19" y="13"/>
                      </a:lnTo>
                      <a:lnTo>
                        <a:pt x="19" y="4"/>
                      </a:lnTo>
                      <a:lnTo>
                        <a:pt x="19" y="0"/>
                      </a:ln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5260" name="Oval 72"/>
                <p:cNvSpPr>
                  <a:spLocks noChangeArrowheads="1"/>
                </p:cNvSpPr>
                <p:nvPr/>
              </p:nvSpPr>
              <p:spPr bwMode="auto">
                <a:xfrm>
                  <a:off x="2917825" y="2625725"/>
                  <a:ext cx="88900" cy="74613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261" name="Freeform 73"/>
                <p:cNvSpPr>
                  <a:spLocks/>
                </p:cNvSpPr>
                <p:nvPr/>
              </p:nvSpPr>
              <p:spPr bwMode="auto">
                <a:xfrm>
                  <a:off x="2925763" y="2368550"/>
                  <a:ext cx="15875" cy="261938"/>
                </a:xfrm>
                <a:custGeom>
                  <a:avLst/>
                  <a:gdLst>
                    <a:gd name="T0" fmla="*/ 2147483647 w 13"/>
                    <a:gd name="T1" fmla="*/ 2147483647 h 137"/>
                    <a:gd name="T2" fmla="*/ 0 w 13"/>
                    <a:gd name="T3" fmla="*/ 2147483647 h 137"/>
                    <a:gd name="T4" fmla="*/ 2147483647 w 13"/>
                    <a:gd name="T5" fmla="*/ 2147483647 h 137"/>
                    <a:gd name="T6" fmla="*/ 2147483647 w 13"/>
                    <a:gd name="T7" fmla="*/ 2147483647 h 137"/>
                    <a:gd name="T8" fmla="*/ 2147483647 w 13"/>
                    <a:gd name="T9" fmla="*/ 2147483647 h 137"/>
                    <a:gd name="T10" fmla="*/ 0 w 13"/>
                    <a:gd name="T11" fmla="*/ 2147483647 h 137"/>
                    <a:gd name="T12" fmla="*/ 2147483647 w 13"/>
                    <a:gd name="T13" fmla="*/ 2147483647 h 137"/>
                    <a:gd name="T14" fmla="*/ 2147483647 w 13"/>
                    <a:gd name="T15" fmla="*/ 2147483647 h 137"/>
                    <a:gd name="T16" fmla="*/ 2147483647 w 13"/>
                    <a:gd name="T17" fmla="*/ 2147483647 h 137"/>
                    <a:gd name="T18" fmla="*/ 2147483647 w 13"/>
                    <a:gd name="T19" fmla="*/ 2147483647 h 137"/>
                    <a:gd name="T20" fmla="*/ 2147483647 w 13"/>
                    <a:gd name="T21" fmla="*/ 2147483647 h 137"/>
                    <a:gd name="T22" fmla="*/ 2147483647 w 13"/>
                    <a:gd name="T23" fmla="*/ 2147483647 h 137"/>
                    <a:gd name="T24" fmla="*/ 2147483647 w 13"/>
                    <a:gd name="T25" fmla="*/ 2147483647 h 137"/>
                    <a:gd name="T26" fmla="*/ 2147483647 w 13"/>
                    <a:gd name="T27" fmla="*/ 2147483647 h 137"/>
                    <a:gd name="T28" fmla="*/ 2147483647 w 13"/>
                    <a:gd name="T29" fmla="*/ 2147483647 h 137"/>
                    <a:gd name="T30" fmla="*/ 0 w 13"/>
                    <a:gd name="T31" fmla="*/ 2147483647 h 137"/>
                    <a:gd name="T32" fmla="*/ 2147483647 w 13"/>
                    <a:gd name="T33" fmla="*/ 0 h 13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3"/>
                    <a:gd name="T52" fmla="*/ 0 h 137"/>
                    <a:gd name="T53" fmla="*/ 13 w 13"/>
                    <a:gd name="T54" fmla="*/ 137 h 13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3" h="137">
                      <a:moveTo>
                        <a:pt x="7" y="137"/>
                      </a:moveTo>
                      <a:lnTo>
                        <a:pt x="0" y="125"/>
                      </a:lnTo>
                      <a:lnTo>
                        <a:pt x="7" y="112"/>
                      </a:lnTo>
                      <a:lnTo>
                        <a:pt x="13" y="104"/>
                      </a:lnTo>
                      <a:lnTo>
                        <a:pt x="7" y="95"/>
                      </a:lnTo>
                      <a:lnTo>
                        <a:pt x="0" y="87"/>
                      </a:lnTo>
                      <a:lnTo>
                        <a:pt x="7" y="79"/>
                      </a:lnTo>
                      <a:lnTo>
                        <a:pt x="13" y="70"/>
                      </a:lnTo>
                      <a:lnTo>
                        <a:pt x="13" y="58"/>
                      </a:lnTo>
                      <a:lnTo>
                        <a:pt x="7" y="45"/>
                      </a:lnTo>
                      <a:lnTo>
                        <a:pt x="7" y="37"/>
                      </a:lnTo>
                      <a:lnTo>
                        <a:pt x="13" y="29"/>
                      </a:lnTo>
                      <a:lnTo>
                        <a:pt x="13" y="20"/>
                      </a:lnTo>
                      <a:lnTo>
                        <a:pt x="13" y="12"/>
                      </a:lnTo>
                      <a:lnTo>
                        <a:pt x="13" y="4"/>
                      </a:lnTo>
                      <a:lnTo>
                        <a:pt x="0" y="4"/>
                      </a:lnTo>
                      <a:lnTo>
                        <a:pt x="13" y="0"/>
                      </a:ln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5262" name="Freeform 74"/>
                <p:cNvSpPr>
                  <a:spLocks/>
                </p:cNvSpPr>
                <p:nvPr/>
              </p:nvSpPr>
              <p:spPr bwMode="auto">
                <a:xfrm>
                  <a:off x="2982913" y="2343150"/>
                  <a:ext cx="33338" cy="280988"/>
                </a:xfrm>
                <a:custGeom>
                  <a:avLst/>
                  <a:gdLst>
                    <a:gd name="T0" fmla="*/ 0 w 25"/>
                    <a:gd name="T1" fmla="*/ 2147483647 h 146"/>
                    <a:gd name="T2" fmla="*/ 0 w 25"/>
                    <a:gd name="T3" fmla="*/ 2147483647 h 146"/>
                    <a:gd name="T4" fmla="*/ 0 w 25"/>
                    <a:gd name="T5" fmla="*/ 2147483647 h 146"/>
                    <a:gd name="T6" fmla="*/ 2147483647 w 25"/>
                    <a:gd name="T7" fmla="*/ 2147483647 h 146"/>
                    <a:gd name="T8" fmla="*/ 2147483647 w 25"/>
                    <a:gd name="T9" fmla="*/ 2147483647 h 146"/>
                    <a:gd name="T10" fmla="*/ 2147483647 w 25"/>
                    <a:gd name="T11" fmla="*/ 2147483647 h 146"/>
                    <a:gd name="T12" fmla="*/ 2147483647 w 25"/>
                    <a:gd name="T13" fmla="*/ 2147483647 h 146"/>
                    <a:gd name="T14" fmla="*/ 2147483647 w 25"/>
                    <a:gd name="T15" fmla="*/ 2147483647 h 146"/>
                    <a:gd name="T16" fmla="*/ 2147483647 w 25"/>
                    <a:gd name="T17" fmla="*/ 2147483647 h 146"/>
                    <a:gd name="T18" fmla="*/ 2147483647 w 25"/>
                    <a:gd name="T19" fmla="*/ 2147483647 h 146"/>
                    <a:gd name="T20" fmla="*/ 2147483647 w 25"/>
                    <a:gd name="T21" fmla="*/ 2147483647 h 146"/>
                    <a:gd name="T22" fmla="*/ 2147483647 w 25"/>
                    <a:gd name="T23" fmla="*/ 2147483647 h 146"/>
                    <a:gd name="T24" fmla="*/ 2147483647 w 25"/>
                    <a:gd name="T25" fmla="*/ 2147483647 h 146"/>
                    <a:gd name="T26" fmla="*/ 2147483647 w 25"/>
                    <a:gd name="T27" fmla="*/ 2147483647 h 146"/>
                    <a:gd name="T28" fmla="*/ 2147483647 w 25"/>
                    <a:gd name="T29" fmla="*/ 2147483647 h 146"/>
                    <a:gd name="T30" fmla="*/ 2147483647 w 25"/>
                    <a:gd name="T31" fmla="*/ 2147483647 h 146"/>
                    <a:gd name="T32" fmla="*/ 2147483647 w 25"/>
                    <a:gd name="T33" fmla="*/ 0 h 14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5"/>
                    <a:gd name="T52" fmla="*/ 0 h 146"/>
                    <a:gd name="T53" fmla="*/ 25 w 25"/>
                    <a:gd name="T54" fmla="*/ 146 h 14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5" h="146">
                      <a:moveTo>
                        <a:pt x="0" y="146"/>
                      </a:moveTo>
                      <a:lnTo>
                        <a:pt x="0" y="125"/>
                      </a:lnTo>
                      <a:lnTo>
                        <a:pt x="0" y="117"/>
                      </a:lnTo>
                      <a:lnTo>
                        <a:pt x="13" y="113"/>
                      </a:lnTo>
                      <a:lnTo>
                        <a:pt x="19" y="104"/>
                      </a:lnTo>
                      <a:lnTo>
                        <a:pt x="13" y="92"/>
                      </a:lnTo>
                      <a:lnTo>
                        <a:pt x="13" y="83"/>
                      </a:lnTo>
                      <a:lnTo>
                        <a:pt x="19" y="75"/>
                      </a:lnTo>
                      <a:lnTo>
                        <a:pt x="19" y="67"/>
                      </a:lnTo>
                      <a:lnTo>
                        <a:pt x="19" y="58"/>
                      </a:lnTo>
                      <a:lnTo>
                        <a:pt x="19" y="50"/>
                      </a:lnTo>
                      <a:lnTo>
                        <a:pt x="19" y="38"/>
                      </a:lnTo>
                      <a:lnTo>
                        <a:pt x="25" y="29"/>
                      </a:lnTo>
                      <a:lnTo>
                        <a:pt x="25" y="21"/>
                      </a:lnTo>
                      <a:lnTo>
                        <a:pt x="19" y="13"/>
                      </a:lnTo>
                      <a:lnTo>
                        <a:pt x="19" y="4"/>
                      </a:lnTo>
                      <a:lnTo>
                        <a:pt x="19" y="0"/>
                      </a:ln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5263" name="Oval 75"/>
                <p:cNvSpPr>
                  <a:spLocks noChangeArrowheads="1"/>
                </p:cNvSpPr>
                <p:nvPr/>
              </p:nvSpPr>
              <p:spPr bwMode="auto">
                <a:xfrm>
                  <a:off x="2803525" y="2616200"/>
                  <a:ext cx="88900" cy="73025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264" name="Freeform 76"/>
                <p:cNvSpPr>
                  <a:spLocks/>
                </p:cNvSpPr>
                <p:nvPr/>
              </p:nvSpPr>
              <p:spPr bwMode="auto">
                <a:xfrm>
                  <a:off x="2811463" y="2360613"/>
                  <a:ext cx="15875" cy="263525"/>
                </a:xfrm>
                <a:custGeom>
                  <a:avLst/>
                  <a:gdLst>
                    <a:gd name="T0" fmla="*/ 2147483647 w 12"/>
                    <a:gd name="T1" fmla="*/ 2147483647 h 138"/>
                    <a:gd name="T2" fmla="*/ 0 w 12"/>
                    <a:gd name="T3" fmla="*/ 2147483647 h 138"/>
                    <a:gd name="T4" fmla="*/ 2147483647 w 12"/>
                    <a:gd name="T5" fmla="*/ 2147483647 h 138"/>
                    <a:gd name="T6" fmla="*/ 2147483647 w 12"/>
                    <a:gd name="T7" fmla="*/ 2147483647 h 138"/>
                    <a:gd name="T8" fmla="*/ 2147483647 w 12"/>
                    <a:gd name="T9" fmla="*/ 2147483647 h 138"/>
                    <a:gd name="T10" fmla="*/ 0 w 12"/>
                    <a:gd name="T11" fmla="*/ 2147483647 h 138"/>
                    <a:gd name="T12" fmla="*/ 2147483647 w 12"/>
                    <a:gd name="T13" fmla="*/ 2147483647 h 138"/>
                    <a:gd name="T14" fmla="*/ 2147483647 w 12"/>
                    <a:gd name="T15" fmla="*/ 2147483647 h 138"/>
                    <a:gd name="T16" fmla="*/ 2147483647 w 12"/>
                    <a:gd name="T17" fmla="*/ 2147483647 h 138"/>
                    <a:gd name="T18" fmla="*/ 2147483647 w 12"/>
                    <a:gd name="T19" fmla="*/ 2147483647 h 138"/>
                    <a:gd name="T20" fmla="*/ 2147483647 w 12"/>
                    <a:gd name="T21" fmla="*/ 2147483647 h 138"/>
                    <a:gd name="T22" fmla="*/ 2147483647 w 12"/>
                    <a:gd name="T23" fmla="*/ 2147483647 h 138"/>
                    <a:gd name="T24" fmla="*/ 2147483647 w 12"/>
                    <a:gd name="T25" fmla="*/ 2147483647 h 138"/>
                    <a:gd name="T26" fmla="*/ 2147483647 w 12"/>
                    <a:gd name="T27" fmla="*/ 2147483647 h 138"/>
                    <a:gd name="T28" fmla="*/ 2147483647 w 12"/>
                    <a:gd name="T29" fmla="*/ 2147483647 h 138"/>
                    <a:gd name="T30" fmla="*/ 0 w 12"/>
                    <a:gd name="T31" fmla="*/ 2147483647 h 138"/>
                    <a:gd name="T32" fmla="*/ 2147483647 w 12"/>
                    <a:gd name="T33" fmla="*/ 0 h 13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2"/>
                    <a:gd name="T52" fmla="*/ 0 h 138"/>
                    <a:gd name="T53" fmla="*/ 12 w 12"/>
                    <a:gd name="T54" fmla="*/ 138 h 138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2" h="138">
                      <a:moveTo>
                        <a:pt x="6" y="138"/>
                      </a:moveTo>
                      <a:lnTo>
                        <a:pt x="0" y="125"/>
                      </a:lnTo>
                      <a:lnTo>
                        <a:pt x="6" y="113"/>
                      </a:lnTo>
                      <a:lnTo>
                        <a:pt x="12" y="105"/>
                      </a:lnTo>
                      <a:lnTo>
                        <a:pt x="6" y="96"/>
                      </a:lnTo>
                      <a:lnTo>
                        <a:pt x="0" y="88"/>
                      </a:lnTo>
                      <a:lnTo>
                        <a:pt x="6" y="80"/>
                      </a:lnTo>
                      <a:lnTo>
                        <a:pt x="12" y="71"/>
                      </a:lnTo>
                      <a:lnTo>
                        <a:pt x="12" y="59"/>
                      </a:lnTo>
                      <a:lnTo>
                        <a:pt x="6" y="46"/>
                      </a:lnTo>
                      <a:lnTo>
                        <a:pt x="6" y="38"/>
                      </a:lnTo>
                      <a:lnTo>
                        <a:pt x="12" y="30"/>
                      </a:lnTo>
                      <a:lnTo>
                        <a:pt x="12" y="21"/>
                      </a:lnTo>
                      <a:lnTo>
                        <a:pt x="12" y="13"/>
                      </a:lnTo>
                      <a:lnTo>
                        <a:pt x="12" y="5"/>
                      </a:lnTo>
                      <a:lnTo>
                        <a:pt x="0" y="5"/>
                      </a:lnTo>
                      <a:lnTo>
                        <a:pt x="12" y="0"/>
                      </a:ln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5265" name="Freeform 77"/>
                <p:cNvSpPr>
                  <a:spLocks/>
                </p:cNvSpPr>
                <p:nvPr/>
              </p:nvSpPr>
              <p:spPr bwMode="auto">
                <a:xfrm>
                  <a:off x="2868613" y="2335213"/>
                  <a:ext cx="33338" cy="280988"/>
                </a:xfrm>
                <a:custGeom>
                  <a:avLst/>
                  <a:gdLst>
                    <a:gd name="T0" fmla="*/ 0 w 25"/>
                    <a:gd name="T1" fmla="*/ 2147483647 h 146"/>
                    <a:gd name="T2" fmla="*/ 0 w 25"/>
                    <a:gd name="T3" fmla="*/ 2147483647 h 146"/>
                    <a:gd name="T4" fmla="*/ 0 w 25"/>
                    <a:gd name="T5" fmla="*/ 2147483647 h 146"/>
                    <a:gd name="T6" fmla="*/ 2147483647 w 25"/>
                    <a:gd name="T7" fmla="*/ 2147483647 h 146"/>
                    <a:gd name="T8" fmla="*/ 2147483647 w 25"/>
                    <a:gd name="T9" fmla="*/ 2147483647 h 146"/>
                    <a:gd name="T10" fmla="*/ 2147483647 w 25"/>
                    <a:gd name="T11" fmla="*/ 2147483647 h 146"/>
                    <a:gd name="T12" fmla="*/ 2147483647 w 25"/>
                    <a:gd name="T13" fmla="*/ 2147483647 h 146"/>
                    <a:gd name="T14" fmla="*/ 2147483647 w 25"/>
                    <a:gd name="T15" fmla="*/ 2147483647 h 146"/>
                    <a:gd name="T16" fmla="*/ 2147483647 w 25"/>
                    <a:gd name="T17" fmla="*/ 2147483647 h 146"/>
                    <a:gd name="T18" fmla="*/ 2147483647 w 25"/>
                    <a:gd name="T19" fmla="*/ 2147483647 h 146"/>
                    <a:gd name="T20" fmla="*/ 2147483647 w 25"/>
                    <a:gd name="T21" fmla="*/ 2147483647 h 146"/>
                    <a:gd name="T22" fmla="*/ 2147483647 w 25"/>
                    <a:gd name="T23" fmla="*/ 2147483647 h 146"/>
                    <a:gd name="T24" fmla="*/ 2147483647 w 25"/>
                    <a:gd name="T25" fmla="*/ 2147483647 h 146"/>
                    <a:gd name="T26" fmla="*/ 2147483647 w 25"/>
                    <a:gd name="T27" fmla="*/ 2147483647 h 146"/>
                    <a:gd name="T28" fmla="*/ 2147483647 w 25"/>
                    <a:gd name="T29" fmla="*/ 2147483647 h 146"/>
                    <a:gd name="T30" fmla="*/ 2147483647 w 25"/>
                    <a:gd name="T31" fmla="*/ 2147483647 h 146"/>
                    <a:gd name="T32" fmla="*/ 2147483647 w 25"/>
                    <a:gd name="T33" fmla="*/ 0 h 14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5"/>
                    <a:gd name="T52" fmla="*/ 0 h 146"/>
                    <a:gd name="T53" fmla="*/ 25 w 25"/>
                    <a:gd name="T54" fmla="*/ 146 h 14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5" h="146">
                      <a:moveTo>
                        <a:pt x="0" y="146"/>
                      </a:moveTo>
                      <a:lnTo>
                        <a:pt x="0" y="125"/>
                      </a:lnTo>
                      <a:lnTo>
                        <a:pt x="0" y="117"/>
                      </a:lnTo>
                      <a:lnTo>
                        <a:pt x="12" y="112"/>
                      </a:lnTo>
                      <a:lnTo>
                        <a:pt x="18" y="104"/>
                      </a:lnTo>
                      <a:lnTo>
                        <a:pt x="12" y="92"/>
                      </a:lnTo>
                      <a:lnTo>
                        <a:pt x="12" y="83"/>
                      </a:lnTo>
                      <a:lnTo>
                        <a:pt x="18" y="75"/>
                      </a:lnTo>
                      <a:lnTo>
                        <a:pt x="18" y="67"/>
                      </a:lnTo>
                      <a:lnTo>
                        <a:pt x="18" y="58"/>
                      </a:lnTo>
                      <a:lnTo>
                        <a:pt x="18" y="50"/>
                      </a:lnTo>
                      <a:lnTo>
                        <a:pt x="18" y="37"/>
                      </a:lnTo>
                      <a:lnTo>
                        <a:pt x="25" y="29"/>
                      </a:lnTo>
                      <a:lnTo>
                        <a:pt x="25" y="21"/>
                      </a:lnTo>
                      <a:lnTo>
                        <a:pt x="18" y="12"/>
                      </a:lnTo>
                      <a:lnTo>
                        <a:pt x="18" y="4"/>
                      </a:lnTo>
                      <a:lnTo>
                        <a:pt x="18" y="0"/>
                      </a:ln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5266" name="Oval 78"/>
                <p:cNvSpPr>
                  <a:spLocks noChangeArrowheads="1"/>
                </p:cNvSpPr>
                <p:nvPr/>
              </p:nvSpPr>
              <p:spPr bwMode="auto">
                <a:xfrm>
                  <a:off x="2695575" y="2616200"/>
                  <a:ext cx="88900" cy="73025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267" name="Freeform 79"/>
                <p:cNvSpPr>
                  <a:spLocks/>
                </p:cNvSpPr>
                <p:nvPr/>
              </p:nvSpPr>
              <p:spPr bwMode="auto">
                <a:xfrm>
                  <a:off x="2705100" y="2360613"/>
                  <a:ext cx="15875" cy="263525"/>
                </a:xfrm>
                <a:custGeom>
                  <a:avLst/>
                  <a:gdLst>
                    <a:gd name="T0" fmla="*/ 2147483647 w 12"/>
                    <a:gd name="T1" fmla="*/ 2147483647 h 138"/>
                    <a:gd name="T2" fmla="*/ 0 w 12"/>
                    <a:gd name="T3" fmla="*/ 2147483647 h 138"/>
                    <a:gd name="T4" fmla="*/ 2147483647 w 12"/>
                    <a:gd name="T5" fmla="*/ 2147483647 h 138"/>
                    <a:gd name="T6" fmla="*/ 2147483647 w 12"/>
                    <a:gd name="T7" fmla="*/ 2147483647 h 138"/>
                    <a:gd name="T8" fmla="*/ 2147483647 w 12"/>
                    <a:gd name="T9" fmla="*/ 2147483647 h 138"/>
                    <a:gd name="T10" fmla="*/ 0 w 12"/>
                    <a:gd name="T11" fmla="*/ 2147483647 h 138"/>
                    <a:gd name="T12" fmla="*/ 2147483647 w 12"/>
                    <a:gd name="T13" fmla="*/ 2147483647 h 138"/>
                    <a:gd name="T14" fmla="*/ 2147483647 w 12"/>
                    <a:gd name="T15" fmla="*/ 2147483647 h 138"/>
                    <a:gd name="T16" fmla="*/ 2147483647 w 12"/>
                    <a:gd name="T17" fmla="*/ 2147483647 h 138"/>
                    <a:gd name="T18" fmla="*/ 2147483647 w 12"/>
                    <a:gd name="T19" fmla="*/ 2147483647 h 138"/>
                    <a:gd name="T20" fmla="*/ 2147483647 w 12"/>
                    <a:gd name="T21" fmla="*/ 2147483647 h 138"/>
                    <a:gd name="T22" fmla="*/ 2147483647 w 12"/>
                    <a:gd name="T23" fmla="*/ 2147483647 h 138"/>
                    <a:gd name="T24" fmla="*/ 2147483647 w 12"/>
                    <a:gd name="T25" fmla="*/ 2147483647 h 138"/>
                    <a:gd name="T26" fmla="*/ 2147483647 w 12"/>
                    <a:gd name="T27" fmla="*/ 2147483647 h 138"/>
                    <a:gd name="T28" fmla="*/ 2147483647 w 12"/>
                    <a:gd name="T29" fmla="*/ 2147483647 h 138"/>
                    <a:gd name="T30" fmla="*/ 0 w 12"/>
                    <a:gd name="T31" fmla="*/ 2147483647 h 138"/>
                    <a:gd name="T32" fmla="*/ 2147483647 w 12"/>
                    <a:gd name="T33" fmla="*/ 0 h 13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2"/>
                    <a:gd name="T52" fmla="*/ 0 h 138"/>
                    <a:gd name="T53" fmla="*/ 12 w 12"/>
                    <a:gd name="T54" fmla="*/ 138 h 138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2" h="138">
                      <a:moveTo>
                        <a:pt x="6" y="138"/>
                      </a:moveTo>
                      <a:lnTo>
                        <a:pt x="0" y="125"/>
                      </a:lnTo>
                      <a:lnTo>
                        <a:pt x="6" y="113"/>
                      </a:lnTo>
                      <a:lnTo>
                        <a:pt x="12" y="105"/>
                      </a:lnTo>
                      <a:lnTo>
                        <a:pt x="6" y="96"/>
                      </a:lnTo>
                      <a:lnTo>
                        <a:pt x="0" y="88"/>
                      </a:lnTo>
                      <a:lnTo>
                        <a:pt x="6" y="80"/>
                      </a:lnTo>
                      <a:lnTo>
                        <a:pt x="12" y="71"/>
                      </a:lnTo>
                      <a:lnTo>
                        <a:pt x="12" y="59"/>
                      </a:lnTo>
                      <a:lnTo>
                        <a:pt x="6" y="46"/>
                      </a:lnTo>
                      <a:lnTo>
                        <a:pt x="6" y="38"/>
                      </a:lnTo>
                      <a:lnTo>
                        <a:pt x="12" y="30"/>
                      </a:lnTo>
                      <a:lnTo>
                        <a:pt x="12" y="21"/>
                      </a:lnTo>
                      <a:lnTo>
                        <a:pt x="12" y="13"/>
                      </a:lnTo>
                      <a:lnTo>
                        <a:pt x="12" y="5"/>
                      </a:lnTo>
                      <a:lnTo>
                        <a:pt x="0" y="5"/>
                      </a:lnTo>
                      <a:lnTo>
                        <a:pt x="12" y="0"/>
                      </a:ln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5268" name="Freeform 80"/>
                <p:cNvSpPr>
                  <a:spLocks/>
                </p:cNvSpPr>
                <p:nvPr/>
              </p:nvSpPr>
              <p:spPr bwMode="auto">
                <a:xfrm>
                  <a:off x="2762250" y="2335213"/>
                  <a:ext cx="33338" cy="280988"/>
                </a:xfrm>
                <a:custGeom>
                  <a:avLst/>
                  <a:gdLst>
                    <a:gd name="T0" fmla="*/ 0 w 25"/>
                    <a:gd name="T1" fmla="*/ 2147483647 h 146"/>
                    <a:gd name="T2" fmla="*/ 0 w 25"/>
                    <a:gd name="T3" fmla="*/ 2147483647 h 146"/>
                    <a:gd name="T4" fmla="*/ 0 w 25"/>
                    <a:gd name="T5" fmla="*/ 2147483647 h 146"/>
                    <a:gd name="T6" fmla="*/ 2147483647 w 25"/>
                    <a:gd name="T7" fmla="*/ 2147483647 h 146"/>
                    <a:gd name="T8" fmla="*/ 2147483647 w 25"/>
                    <a:gd name="T9" fmla="*/ 2147483647 h 146"/>
                    <a:gd name="T10" fmla="*/ 2147483647 w 25"/>
                    <a:gd name="T11" fmla="*/ 2147483647 h 146"/>
                    <a:gd name="T12" fmla="*/ 2147483647 w 25"/>
                    <a:gd name="T13" fmla="*/ 2147483647 h 146"/>
                    <a:gd name="T14" fmla="*/ 2147483647 w 25"/>
                    <a:gd name="T15" fmla="*/ 2147483647 h 146"/>
                    <a:gd name="T16" fmla="*/ 2147483647 w 25"/>
                    <a:gd name="T17" fmla="*/ 2147483647 h 146"/>
                    <a:gd name="T18" fmla="*/ 2147483647 w 25"/>
                    <a:gd name="T19" fmla="*/ 2147483647 h 146"/>
                    <a:gd name="T20" fmla="*/ 2147483647 w 25"/>
                    <a:gd name="T21" fmla="*/ 2147483647 h 146"/>
                    <a:gd name="T22" fmla="*/ 2147483647 w 25"/>
                    <a:gd name="T23" fmla="*/ 2147483647 h 146"/>
                    <a:gd name="T24" fmla="*/ 2147483647 w 25"/>
                    <a:gd name="T25" fmla="*/ 2147483647 h 146"/>
                    <a:gd name="T26" fmla="*/ 2147483647 w 25"/>
                    <a:gd name="T27" fmla="*/ 2147483647 h 146"/>
                    <a:gd name="T28" fmla="*/ 2147483647 w 25"/>
                    <a:gd name="T29" fmla="*/ 2147483647 h 146"/>
                    <a:gd name="T30" fmla="*/ 2147483647 w 25"/>
                    <a:gd name="T31" fmla="*/ 2147483647 h 146"/>
                    <a:gd name="T32" fmla="*/ 2147483647 w 25"/>
                    <a:gd name="T33" fmla="*/ 0 h 14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5"/>
                    <a:gd name="T52" fmla="*/ 0 h 146"/>
                    <a:gd name="T53" fmla="*/ 25 w 25"/>
                    <a:gd name="T54" fmla="*/ 146 h 14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5" h="146">
                      <a:moveTo>
                        <a:pt x="0" y="146"/>
                      </a:moveTo>
                      <a:lnTo>
                        <a:pt x="0" y="125"/>
                      </a:lnTo>
                      <a:lnTo>
                        <a:pt x="0" y="117"/>
                      </a:lnTo>
                      <a:lnTo>
                        <a:pt x="12" y="112"/>
                      </a:lnTo>
                      <a:lnTo>
                        <a:pt x="18" y="104"/>
                      </a:lnTo>
                      <a:lnTo>
                        <a:pt x="12" y="92"/>
                      </a:lnTo>
                      <a:lnTo>
                        <a:pt x="12" y="83"/>
                      </a:lnTo>
                      <a:lnTo>
                        <a:pt x="18" y="75"/>
                      </a:lnTo>
                      <a:lnTo>
                        <a:pt x="18" y="67"/>
                      </a:lnTo>
                      <a:lnTo>
                        <a:pt x="18" y="58"/>
                      </a:lnTo>
                      <a:lnTo>
                        <a:pt x="18" y="50"/>
                      </a:lnTo>
                      <a:lnTo>
                        <a:pt x="18" y="37"/>
                      </a:lnTo>
                      <a:lnTo>
                        <a:pt x="25" y="29"/>
                      </a:lnTo>
                      <a:lnTo>
                        <a:pt x="25" y="21"/>
                      </a:lnTo>
                      <a:lnTo>
                        <a:pt x="18" y="12"/>
                      </a:lnTo>
                      <a:lnTo>
                        <a:pt x="18" y="4"/>
                      </a:lnTo>
                      <a:lnTo>
                        <a:pt x="18" y="0"/>
                      </a:ln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5269" name="Oval 81"/>
                <p:cNvSpPr>
                  <a:spLocks noChangeArrowheads="1"/>
                </p:cNvSpPr>
                <p:nvPr/>
              </p:nvSpPr>
              <p:spPr bwMode="auto">
                <a:xfrm>
                  <a:off x="2589213" y="2616200"/>
                  <a:ext cx="88900" cy="73025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270" name="Freeform 83"/>
                <p:cNvSpPr>
                  <a:spLocks/>
                </p:cNvSpPr>
                <p:nvPr/>
              </p:nvSpPr>
              <p:spPr bwMode="auto">
                <a:xfrm>
                  <a:off x="2654300" y="2335213"/>
                  <a:ext cx="33338" cy="280988"/>
                </a:xfrm>
                <a:custGeom>
                  <a:avLst/>
                  <a:gdLst>
                    <a:gd name="T0" fmla="*/ 0 w 25"/>
                    <a:gd name="T1" fmla="*/ 2147483647 h 146"/>
                    <a:gd name="T2" fmla="*/ 0 w 25"/>
                    <a:gd name="T3" fmla="*/ 2147483647 h 146"/>
                    <a:gd name="T4" fmla="*/ 0 w 25"/>
                    <a:gd name="T5" fmla="*/ 2147483647 h 146"/>
                    <a:gd name="T6" fmla="*/ 2147483647 w 25"/>
                    <a:gd name="T7" fmla="*/ 2147483647 h 146"/>
                    <a:gd name="T8" fmla="*/ 2147483647 w 25"/>
                    <a:gd name="T9" fmla="*/ 2147483647 h 146"/>
                    <a:gd name="T10" fmla="*/ 2147483647 w 25"/>
                    <a:gd name="T11" fmla="*/ 2147483647 h 146"/>
                    <a:gd name="T12" fmla="*/ 2147483647 w 25"/>
                    <a:gd name="T13" fmla="*/ 2147483647 h 146"/>
                    <a:gd name="T14" fmla="*/ 2147483647 w 25"/>
                    <a:gd name="T15" fmla="*/ 2147483647 h 146"/>
                    <a:gd name="T16" fmla="*/ 2147483647 w 25"/>
                    <a:gd name="T17" fmla="*/ 2147483647 h 146"/>
                    <a:gd name="T18" fmla="*/ 2147483647 w 25"/>
                    <a:gd name="T19" fmla="*/ 2147483647 h 146"/>
                    <a:gd name="T20" fmla="*/ 2147483647 w 25"/>
                    <a:gd name="T21" fmla="*/ 2147483647 h 146"/>
                    <a:gd name="T22" fmla="*/ 2147483647 w 25"/>
                    <a:gd name="T23" fmla="*/ 2147483647 h 146"/>
                    <a:gd name="T24" fmla="*/ 2147483647 w 25"/>
                    <a:gd name="T25" fmla="*/ 2147483647 h 146"/>
                    <a:gd name="T26" fmla="*/ 2147483647 w 25"/>
                    <a:gd name="T27" fmla="*/ 2147483647 h 146"/>
                    <a:gd name="T28" fmla="*/ 2147483647 w 25"/>
                    <a:gd name="T29" fmla="*/ 2147483647 h 146"/>
                    <a:gd name="T30" fmla="*/ 2147483647 w 25"/>
                    <a:gd name="T31" fmla="*/ 2147483647 h 146"/>
                    <a:gd name="T32" fmla="*/ 2147483647 w 25"/>
                    <a:gd name="T33" fmla="*/ 0 h 14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5"/>
                    <a:gd name="T52" fmla="*/ 0 h 146"/>
                    <a:gd name="T53" fmla="*/ 25 w 25"/>
                    <a:gd name="T54" fmla="*/ 146 h 14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5" h="146">
                      <a:moveTo>
                        <a:pt x="0" y="146"/>
                      </a:moveTo>
                      <a:lnTo>
                        <a:pt x="0" y="125"/>
                      </a:lnTo>
                      <a:lnTo>
                        <a:pt x="0" y="117"/>
                      </a:lnTo>
                      <a:lnTo>
                        <a:pt x="13" y="112"/>
                      </a:lnTo>
                      <a:lnTo>
                        <a:pt x="19" y="104"/>
                      </a:lnTo>
                      <a:lnTo>
                        <a:pt x="13" y="92"/>
                      </a:lnTo>
                      <a:lnTo>
                        <a:pt x="13" y="83"/>
                      </a:lnTo>
                      <a:lnTo>
                        <a:pt x="19" y="75"/>
                      </a:lnTo>
                      <a:lnTo>
                        <a:pt x="19" y="67"/>
                      </a:lnTo>
                      <a:lnTo>
                        <a:pt x="19" y="58"/>
                      </a:lnTo>
                      <a:lnTo>
                        <a:pt x="19" y="50"/>
                      </a:lnTo>
                      <a:lnTo>
                        <a:pt x="19" y="37"/>
                      </a:lnTo>
                      <a:lnTo>
                        <a:pt x="25" y="29"/>
                      </a:lnTo>
                      <a:lnTo>
                        <a:pt x="25" y="21"/>
                      </a:lnTo>
                      <a:lnTo>
                        <a:pt x="19" y="12"/>
                      </a:lnTo>
                      <a:lnTo>
                        <a:pt x="19" y="4"/>
                      </a:lnTo>
                      <a:lnTo>
                        <a:pt x="19" y="0"/>
                      </a:ln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sp>
            <p:nvSpPr>
              <p:cNvPr id="5209" name="Oval 87"/>
              <p:cNvSpPr>
                <a:spLocks noChangeArrowheads="1"/>
              </p:cNvSpPr>
              <p:nvPr/>
            </p:nvSpPr>
            <p:spPr bwMode="auto">
              <a:xfrm>
                <a:off x="865188" y="2138363"/>
                <a:ext cx="90488" cy="74613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210" name="Freeform 88"/>
              <p:cNvSpPr>
                <a:spLocks/>
              </p:cNvSpPr>
              <p:nvPr/>
            </p:nvSpPr>
            <p:spPr bwMode="auto">
              <a:xfrm>
                <a:off x="873125" y="2206625"/>
                <a:ext cx="17463" cy="263525"/>
              </a:xfrm>
              <a:custGeom>
                <a:avLst/>
                <a:gdLst>
                  <a:gd name="T0" fmla="*/ 2147483647 w 13"/>
                  <a:gd name="T1" fmla="*/ 0 h 138"/>
                  <a:gd name="T2" fmla="*/ 0 w 13"/>
                  <a:gd name="T3" fmla="*/ 2147483647 h 138"/>
                  <a:gd name="T4" fmla="*/ 2147483647 w 13"/>
                  <a:gd name="T5" fmla="*/ 2147483647 h 138"/>
                  <a:gd name="T6" fmla="*/ 2147483647 w 13"/>
                  <a:gd name="T7" fmla="*/ 2147483647 h 138"/>
                  <a:gd name="T8" fmla="*/ 2147483647 w 13"/>
                  <a:gd name="T9" fmla="*/ 2147483647 h 138"/>
                  <a:gd name="T10" fmla="*/ 0 w 13"/>
                  <a:gd name="T11" fmla="*/ 2147483647 h 138"/>
                  <a:gd name="T12" fmla="*/ 2147483647 w 13"/>
                  <a:gd name="T13" fmla="*/ 2147483647 h 138"/>
                  <a:gd name="T14" fmla="*/ 2147483647 w 13"/>
                  <a:gd name="T15" fmla="*/ 2147483647 h 138"/>
                  <a:gd name="T16" fmla="*/ 2147483647 w 13"/>
                  <a:gd name="T17" fmla="*/ 2147483647 h 138"/>
                  <a:gd name="T18" fmla="*/ 2147483647 w 13"/>
                  <a:gd name="T19" fmla="*/ 2147483647 h 138"/>
                  <a:gd name="T20" fmla="*/ 2147483647 w 13"/>
                  <a:gd name="T21" fmla="*/ 2147483647 h 138"/>
                  <a:gd name="T22" fmla="*/ 2147483647 w 13"/>
                  <a:gd name="T23" fmla="*/ 2147483647 h 138"/>
                  <a:gd name="T24" fmla="*/ 2147483647 w 13"/>
                  <a:gd name="T25" fmla="*/ 2147483647 h 138"/>
                  <a:gd name="T26" fmla="*/ 2147483647 w 13"/>
                  <a:gd name="T27" fmla="*/ 2147483647 h 138"/>
                  <a:gd name="T28" fmla="*/ 2147483647 w 13"/>
                  <a:gd name="T29" fmla="*/ 2147483647 h 138"/>
                  <a:gd name="T30" fmla="*/ 0 w 13"/>
                  <a:gd name="T31" fmla="*/ 2147483647 h 138"/>
                  <a:gd name="T32" fmla="*/ 2147483647 w 13"/>
                  <a:gd name="T33" fmla="*/ 2147483647 h 13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"/>
                  <a:gd name="T52" fmla="*/ 0 h 138"/>
                  <a:gd name="T53" fmla="*/ 13 w 13"/>
                  <a:gd name="T54" fmla="*/ 138 h 13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" h="138">
                    <a:moveTo>
                      <a:pt x="7" y="0"/>
                    </a:moveTo>
                    <a:lnTo>
                      <a:pt x="0" y="13"/>
                    </a:lnTo>
                    <a:lnTo>
                      <a:pt x="7" y="25"/>
                    </a:lnTo>
                    <a:lnTo>
                      <a:pt x="13" y="34"/>
                    </a:lnTo>
                    <a:lnTo>
                      <a:pt x="7" y="42"/>
                    </a:lnTo>
                    <a:lnTo>
                      <a:pt x="0" y="50"/>
                    </a:lnTo>
                    <a:lnTo>
                      <a:pt x="7" y="59"/>
                    </a:lnTo>
                    <a:lnTo>
                      <a:pt x="13" y="67"/>
                    </a:lnTo>
                    <a:lnTo>
                      <a:pt x="13" y="79"/>
                    </a:lnTo>
                    <a:lnTo>
                      <a:pt x="7" y="92"/>
                    </a:lnTo>
                    <a:lnTo>
                      <a:pt x="7" y="100"/>
                    </a:lnTo>
                    <a:lnTo>
                      <a:pt x="13" y="109"/>
                    </a:lnTo>
                    <a:lnTo>
                      <a:pt x="13" y="117"/>
                    </a:lnTo>
                    <a:lnTo>
                      <a:pt x="13" y="125"/>
                    </a:lnTo>
                    <a:lnTo>
                      <a:pt x="13" y="134"/>
                    </a:lnTo>
                    <a:lnTo>
                      <a:pt x="0" y="134"/>
                    </a:lnTo>
                    <a:lnTo>
                      <a:pt x="13" y="138"/>
                    </a:lnTo>
                  </a:path>
                </a:pathLst>
              </a:custGeom>
              <a:noFill/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211" name="Oval 90"/>
              <p:cNvSpPr>
                <a:spLocks noChangeArrowheads="1"/>
              </p:cNvSpPr>
              <p:nvPr/>
            </p:nvSpPr>
            <p:spPr bwMode="auto">
              <a:xfrm>
                <a:off x="758825" y="2138363"/>
                <a:ext cx="90488" cy="74613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212" name="Freeform 91"/>
              <p:cNvSpPr>
                <a:spLocks/>
              </p:cNvSpPr>
              <p:nvPr/>
            </p:nvSpPr>
            <p:spPr bwMode="auto">
              <a:xfrm>
                <a:off x="766763" y="2206625"/>
                <a:ext cx="17463" cy="263525"/>
              </a:xfrm>
              <a:custGeom>
                <a:avLst/>
                <a:gdLst>
                  <a:gd name="T0" fmla="*/ 2147483647 w 13"/>
                  <a:gd name="T1" fmla="*/ 0 h 138"/>
                  <a:gd name="T2" fmla="*/ 0 w 13"/>
                  <a:gd name="T3" fmla="*/ 2147483647 h 138"/>
                  <a:gd name="T4" fmla="*/ 2147483647 w 13"/>
                  <a:gd name="T5" fmla="*/ 2147483647 h 138"/>
                  <a:gd name="T6" fmla="*/ 2147483647 w 13"/>
                  <a:gd name="T7" fmla="*/ 2147483647 h 138"/>
                  <a:gd name="T8" fmla="*/ 2147483647 w 13"/>
                  <a:gd name="T9" fmla="*/ 2147483647 h 138"/>
                  <a:gd name="T10" fmla="*/ 0 w 13"/>
                  <a:gd name="T11" fmla="*/ 2147483647 h 138"/>
                  <a:gd name="T12" fmla="*/ 2147483647 w 13"/>
                  <a:gd name="T13" fmla="*/ 2147483647 h 138"/>
                  <a:gd name="T14" fmla="*/ 2147483647 w 13"/>
                  <a:gd name="T15" fmla="*/ 2147483647 h 138"/>
                  <a:gd name="T16" fmla="*/ 2147483647 w 13"/>
                  <a:gd name="T17" fmla="*/ 2147483647 h 138"/>
                  <a:gd name="T18" fmla="*/ 2147483647 w 13"/>
                  <a:gd name="T19" fmla="*/ 2147483647 h 138"/>
                  <a:gd name="T20" fmla="*/ 2147483647 w 13"/>
                  <a:gd name="T21" fmla="*/ 2147483647 h 138"/>
                  <a:gd name="T22" fmla="*/ 2147483647 w 13"/>
                  <a:gd name="T23" fmla="*/ 2147483647 h 138"/>
                  <a:gd name="T24" fmla="*/ 2147483647 w 13"/>
                  <a:gd name="T25" fmla="*/ 2147483647 h 138"/>
                  <a:gd name="T26" fmla="*/ 2147483647 w 13"/>
                  <a:gd name="T27" fmla="*/ 2147483647 h 138"/>
                  <a:gd name="T28" fmla="*/ 2147483647 w 13"/>
                  <a:gd name="T29" fmla="*/ 2147483647 h 138"/>
                  <a:gd name="T30" fmla="*/ 0 w 13"/>
                  <a:gd name="T31" fmla="*/ 2147483647 h 138"/>
                  <a:gd name="T32" fmla="*/ 2147483647 w 13"/>
                  <a:gd name="T33" fmla="*/ 2147483647 h 13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"/>
                  <a:gd name="T52" fmla="*/ 0 h 138"/>
                  <a:gd name="T53" fmla="*/ 13 w 13"/>
                  <a:gd name="T54" fmla="*/ 138 h 13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" h="138">
                    <a:moveTo>
                      <a:pt x="7" y="0"/>
                    </a:moveTo>
                    <a:lnTo>
                      <a:pt x="0" y="13"/>
                    </a:lnTo>
                    <a:lnTo>
                      <a:pt x="7" y="25"/>
                    </a:lnTo>
                    <a:lnTo>
                      <a:pt x="13" y="34"/>
                    </a:lnTo>
                    <a:lnTo>
                      <a:pt x="7" y="42"/>
                    </a:lnTo>
                    <a:lnTo>
                      <a:pt x="0" y="50"/>
                    </a:lnTo>
                    <a:lnTo>
                      <a:pt x="7" y="59"/>
                    </a:lnTo>
                    <a:lnTo>
                      <a:pt x="13" y="67"/>
                    </a:lnTo>
                    <a:lnTo>
                      <a:pt x="13" y="79"/>
                    </a:lnTo>
                    <a:lnTo>
                      <a:pt x="7" y="92"/>
                    </a:lnTo>
                    <a:lnTo>
                      <a:pt x="7" y="100"/>
                    </a:lnTo>
                    <a:lnTo>
                      <a:pt x="13" y="109"/>
                    </a:lnTo>
                    <a:lnTo>
                      <a:pt x="13" y="117"/>
                    </a:lnTo>
                    <a:lnTo>
                      <a:pt x="13" y="125"/>
                    </a:lnTo>
                    <a:lnTo>
                      <a:pt x="13" y="134"/>
                    </a:lnTo>
                    <a:lnTo>
                      <a:pt x="0" y="134"/>
                    </a:lnTo>
                    <a:lnTo>
                      <a:pt x="13" y="138"/>
                    </a:lnTo>
                  </a:path>
                </a:pathLst>
              </a:custGeom>
              <a:noFill/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213" name="Freeform 92"/>
              <p:cNvSpPr>
                <a:spLocks/>
              </p:cNvSpPr>
              <p:nvPr/>
            </p:nvSpPr>
            <p:spPr bwMode="auto">
              <a:xfrm>
                <a:off x="825500" y="2217738"/>
                <a:ext cx="31750" cy="277813"/>
              </a:xfrm>
              <a:custGeom>
                <a:avLst/>
                <a:gdLst>
                  <a:gd name="T0" fmla="*/ 0 w 25"/>
                  <a:gd name="T1" fmla="*/ 0 h 145"/>
                  <a:gd name="T2" fmla="*/ 0 w 25"/>
                  <a:gd name="T3" fmla="*/ 2147483647 h 145"/>
                  <a:gd name="T4" fmla="*/ 0 w 25"/>
                  <a:gd name="T5" fmla="*/ 2147483647 h 145"/>
                  <a:gd name="T6" fmla="*/ 2147483647 w 25"/>
                  <a:gd name="T7" fmla="*/ 2147483647 h 145"/>
                  <a:gd name="T8" fmla="*/ 2147483647 w 25"/>
                  <a:gd name="T9" fmla="*/ 2147483647 h 145"/>
                  <a:gd name="T10" fmla="*/ 2147483647 w 25"/>
                  <a:gd name="T11" fmla="*/ 2147483647 h 145"/>
                  <a:gd name="T12" fmla="*/ 2147483647 w 25"/>
                  <a:gd name="T13" fmla="*/ 2147483647 h 145"/>
                  <a:gd name="T14" fmla="*/ 2147483647 w 25"/>
                  <a:gd name="T15" fmla="*/ 2147483647 h 145"/>
                  <a:gd name="T16" fmla="*/ 2147483647 w 25"/>
                  <a:gd name="T17" fmla="*/ 2147483647 h 145"/>
                  <a:gd name="T18" fmla="*/ 2147483647 w 25"/>
                  <a:gd name="T19" fmla="*/ 2147483647 h 145"/>
                  <a:gd name="T20" fmla="*/ 2147483647 w 25"/>
                  <a:gd name="T21" fmla="*/ 2147483647 h 145"/>
                  <a:gd name="T22" fmla="*/ 2147483647 w 25"/>
                  <a:gd name="T23" fmla="*/ 2147483647 h 145"/>
                  <a:gd name="T24" fmla="*/ 2147483647 w 25"/>
                  <a:gd name="T25" fmla="*/ 2147483647 h 145"/>
                  <a:gd name="T26" fmla="*/ 2147483647 w 25"/>
                  <a:gd name="T27" fmla="*/ 2147483647 h 145"/>
                  <a:gd name="T28" fmla="*/ 2147483647 w 25"/>
                  <a:gd name="T29" fmla="*/ 2147483647 h 145"/>
                  <a:gd name="T30" fmla="*/ 2147483647 w 25"/>
                  <a:gd name="T31" fmla="*/ 2147483647 h 145"/>
                  <a:gd name="T32" fmla="*/ 2147483647 w 25"/>
                  <a:gd name="T33" fmla="*/ 2147483647 h 1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5"/>
                  <a:gd name="T52" fmla="*/ 0 h 145"/>
                  <a:gd name="T53" fmla="*/ 25 w 25"/>
                  <a:gd name="T54" fmla="*/ 145 h 1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5" h="145">
                    <a:moveTo>
                      <a:pt x="0" y="0"/>
                    </a:moveTo>
                    <a:lnTo>
                      <a:pt x="0" y="20"/>
                    </a:lnTo>
                    <a:lnTo>
                      <a:pt x="0" y="29"/>
                    </a:lnTo>
                    <a:lnTo>
                      <a:pt x="12" y="33"/>
                    </a:lnTo>
                    <a:lnTo>
                      <a:pt x="19" y="41"/>
                    </a:lnTo>
                    <a:lnTo>
                      <a:pt x="12" y="54"/>
                    </a:lnTo>
                    <a:lnTo>
                      <a:pt x="12" y="62"/>
                    </a:lnTo>
                    <a:lnTo>
                      <a:pt x="19" y="70"/>
                    </a:lnTo>
                    <a:lnTo>
                      <a:pt x="19" y="79"/>
                    </a:lnTo>
                    <a:lnTo>
                      <a:pt x="19" y="87"/>
                    </a:lnTo>
                    <a:lnTo>
                      <a:pt x="19" y="95"/>
                    </a:lnTo>
                    <a:lnTo>
                      <a:pt x="19" y="108"/>
                    </a:lnTo>
                    <a:lnTo>
                      <a:pt x="25" y="116"/>
                    </a:lnTo>
                    <a:lnTo>
                      <a:pt x="25" y="124"/>
                    </a:lnTo>
                    <a:lnTo>
                      <a:pt x="19" y="133"/>
                    </a:lnTo>
                    <a:lnTo>
                      <a:pt x="19" y="141"/>
                    </a:lnTo>
                    <a:lnTo>
                      <a:pt x="19" y="145"/>
                    </a:lnTo>
                  </a:path>
                </a:pathLst>
              </a:custGeom>
              <a:noFill/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214" name="Oval 93"/>
              <p:cNvSpPr>
                <a:spLocks noChangeArrowheads="1"/>
              </p:cNvSpPr>
              <p:nvPr/>
            </p:nvSpPr>
            <p:spPr bwMode="auto">
              <a:xfrm>
                <a:off x="644525" y="2144713"/>
                <a:ext cx="88900" cy="76200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215" name="Freeform 94"/>
              <p:cNvSpPr>
                <a:spLocks/>
              </p:cNvSpPr>
              <p:nvPr/>
            </p:nvSpPr>
            <p:spPr bwMode="auto">
              <a:xfrm>
                <a:off x="652463" y="2217738"/>
                <a:ext cx="15875" cy="260350"/>
              </a:xfrm>
              <a:custGeom>
                <a:avLst/>
                <a:gdLst>
                  <a:gd name="T0" fmla="*/ 2147483647 w 12"/>
                  <a:gd name="T1" fmla="*/ 0 h 137"/>
                  <a:gd name="T2" fmla="*/ 0 w 12"/>
                  <a:gd name="T3" fmla="*/ 2147483647 h 137"/>
                  <a:gd name="T4" fmla="*/ 2147483647 w 12"/>
                  <a:gd name="T5" fmla="*/ 2147483647 h 137"/>
                  <a:gd name="T6" fmla="*/ 2147483647 w 12"/>
                  <a:gd name="T7" fmla="*/ 2147483647 h 137"/>
                  <a:gd name="T8" fmla="*/ 2147483647 w 12"/>
                  <a:gd name="T9" fmla="*/ 2147483647 h 137"/>
                  <a:gd name="T10" fmla="*/ 0 w 12"/>
                  <a:gd name="T11" fmla="*/ 2147483647 h 137"/>
                  <a:gd name="T12" fmla="*/ 2147483647 w 12"/>
                  <a:gd name="T13" fmla="*/ 2147483647 h 137"/>
                  <a:gd name="T14" fmla="*/ 2147483647 w 12"/>
                  <a:gd name="T15" fmla="*/ 2147483647 h 137"/>
                  <a:gd name="T16" fmla="*/ 2147483647 w 12"/>
                  <a:gd name="T17" fmla="*/ 2147483647 h 137"/>
                  <a:gd name="T18" fmla="*/ 2147483647 w 12"/>
                  <a:gd name="T19" fmla="*/ 2147483647 h 137"/>
                  <a:gd name="T20" fmla="*/ 2147483647 w 12"/>
                  <a:gd name="T21" fmla="*/ 2147483647 h 137"/>
                  <a:gd name="T22" fmla="*/ 2147483647 w 12"/>
                  <a:gd name="T23" fmla="*/ 2147483647 h 137"/>
                  <a:gd name="T24" fmla="*/ 2147483647 w 12"/>
                  <a:gd name="T25" fmla="*/ 2147483647 h 137"/>
                  <a:gd name="T26" fmla="*/ 2147483647 w 12"/>
                  <a:gd name="T27" fmla="*/ 2147483647 h 137"/>
                  <a:gd name="T28" fmla="*/ 2147483647 w 12"/>
                  <a:gd name="T29" fmla="*/ 2147483647 h 137"/>
                  <a:gd name="T30" fmla="*/ 0 w 12"/>
                  <a:gd name="T31" fmla="*/ 2147483647 h 137"/>
                  <a:gd name="T32" fmla="*/ 2147483647 w 12"/>
                  <a:gd name="T33" fmla="*/ 2147483647 h 13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"/>
                  <a:gd name="T52" fmla="*/ 0 h 137"/>
                  <a:gd name="T53" fmla="*/ 12 w 12"/>
                  <a:gd name="T54" fmla="*/ 137 h 13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" h="137">
                    <a:moveTo>
                      <a:pt x="6" y="0"/>
                    </a:moveTo>
                    <a:lnTo>
                      <a:pt x="0" y="12"/>
                    </a:lnTo>
                    <a:lnTo>
                      <a:pt x="6" y="25"/>
                    </a:lnTo>
                    <a:lnTo>
                      <a:pt x="12" y="33"/>
                    </a:lnTo>
                    <a:lnTo>
                      <a:pt x="6" y="41"/>
                    </a:lnTo>
                    <a:lnTo>
                      <a:pt x="0" y="49"/>
                    </a:lnTo>
                    <a:lnTo>
                      <a:pt x="6" y="58"/>
                    </a:lnTo>
                    <a:lnTo>
                      <a:pt x="12" y="66"/>
                    </a:lnTo>
                    <a:lnTo>
                      <a:pt x="12" y="79"/>
                    </a:lnTo>
                    <a:lnTo>
                      <a:pt x="6" y="91"/>
                    </a:lnTo>
                    <a:lnTo>
                      <a:pt x="6" y="99"/>
                    </a:lnTo>
                    <a:lnTo>
                      <a:pt x="12" y="108"/>
                    </a:lnTo>
                    <a:lnTo>
                      <a:pt x="12" y="116"/>
                    </a:lnTo>
                    <a:lnTo>
                      <a:pt x="12" y="124"/>
                    </a:lnTo>
                    <a:lnTo>
                      <a:pt x="12" y="133"/>
                    </a:lnTo>
                    <a:lnTo>
                      <a:pt x="0" y="133"/>
                    </a:lnTo>
                    <a:lnTo>
                      <a:pt x="12" y="137"/>
                    </a:lnTo>
                  </a:path>
                </a:pathLst>
              </a:custGeom>
              <a:noFill/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216" name="Freeform 95"/>
              <p:cNvSpPr>
                <a:spLocks/>
              </p:cNvSpPr>
              <p:nvPr/>
            </p:nvSpPr>
            <p:spPr bwMode="auto">
              <a:xfrm>
                <a:off x="711200" y="2224088"/>
                <a:ext cx="31750" cy="277813"/>
              </a:xfrm>
              <a:custGeom>
                <a:avLst/>
                <a:gdLst>
                  <a:gd name="T0" fmla="*/ 0 w 25"/>
                  <a:gd name="T1" fmla="*/ 0 h 145"/>
                  <a:gd name="T2" fmla="*/ 0 w 25"/>
                  <a:gd name="T3" fmla="*/ 2147483647 h 145"/>
                  <a:gd name="T4" fmla="*/ 0 w 25"/>
                  <a:gd name="T5" fmla="*/ 2147483647 h 145"/>
                  <a:gd name="T6" fmla="*/ 2147483647 w 25"/>
                  <a:gd name="T7" fmla="*/ 2147483647 h 145"/>
                  <a:gd name="T8" fmla="*/ 2147483647 w 25"/>
                  <a:gd name="T9" fmla="*/ 2147483647 h 145"/>
                  <a:gd name="T10" fmla="*/ 2147483647 w 25"/>
                  <a:gd name="T11" fmla="*/ 2147483647 h 145"/>
                  <a:gd name="T12" fmla="*/ 2147483647 w 25"/>
                  <a:gd name="T13" fmla="*/ 2147483647 h 145"/>
                  <a:gd name="T14" fmla="*/ 2147483647 w 25"/>
                  <a:gd name="T15" fmla="*/ 2147483647 h 145"/>
                  <a:gd name="T16" fmla="*/ 2147483647 w 25"/>
                  <a:gd name="T17" fmla="*/ 2147483647 h 145"/>
                  <a:gd name="T18" fmla="*/ 2147483647 w 25"/>
                  <a:gd name="T19" fmla="*/ 2147483647 h 145"/>
                  <a:gd name="T20" fmla="*/ 2147483647 w 25"/>
                  <a:gd name="T21" fmla="*/ 2147483647 h 145"/>
                  <a:gd name="T22" fmla="*/ 2147483647 w 25"/>
                  <a:gd name="T23" fmla="*/ 2147483647 h 145"/>
                  <a:gd name="T24" fmla="*/ 2147483647 w 25"/>
                  <a:gd name="T25" fmla="*/ 2147483647 h 145"/>
                  <a:gd name="T26" fmla="*/ 2147483647 w 25"/>
                  <a:gd name="T27" fmla="*/ 2147483647 h 145"/>
                  <a:gd name="T28" fmla="*/ 2147483647 w 25"/>
                  <a:gd name="T29" fmla="*/ 2147483647 h 145"/>
                  <a:gd name="T30" fmla="*/ 2147483647 w 25"/>
                  <a:gd name="T31" fmla="*/ 2147483647 h 145"/>
                  <a:gd name="T32" fmla="*/ 2147483647 w 25"/>
                  <a:gd name="T33" fmla="*/ 2147483647 h 1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5"/>
                  <a:gd name="T52" fmla="*/ 0 h 145"/>
                  <a:gd name="T53" fmla="*/ 25 w 25"/>
                  <a:gd name="T54" fmla="*/ 145 h 1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5" h="145">
                    <a:moveTo>
                      <a:pt x="0" y="0"/>
                    </a:moveTo>
                    <a:lnTo>
                      <a:pt x="0" y="21"/>
                    </a:lnTo>
                    <a:lnTo>
                      <a:pt x="0" y="29"/>
                    </a:lnTo>
                    <a:lnTo>
                      <a:pt x="12" y="33"/>
                    </a:lnTo>
                    <a:lnTo>
                      <a:pt x="18" y="41"/>
                    </a:lnTo>
                    <a:lnTo>
                      <a:pt x="12" y="54"/>
                    </a:lnTo>
                    <a:lnTo>
                      <a:pt x="12" y="62"/>
                    </a:lnTo>
                    <a:lnTo>
                      <a:pt x="18" y="70"/>
                    </a:lnTo>
                    <a:lnTo>
                      <a:pt x="18" y="79"/>
                    </a:lnTo>
                    <a:lnTo>
                      <a:pt x="18" y="87"/>
                    </a:lnTo>
                    <a:lnTo>
                      <a:pt x="18" y="95"/>
                    </a:lnTo>
                    <a:lnTo>
                      <a:pt x="18" y="108"/>
                    </a:lnTo>
                    <a:lnTo>
                      <a:pt x="25" y="116"/>
                    </a:lnTo>
                    <a:lnTo>
                      <a:pt x="25" y="125"/>
                    </a:lnTo>
                    <a:lnTo>
                      <a:pt x="18" y="133"/>
                    </a:lnTo>
                    <a:lnTo>
                      <a:pt x="18" y="141"/>
                    </a:lnTo>
                    <a:lnTo>
                      <a:pt x="18" y="145"/>
                    </a:lnTo>
                  </a:path>
                </a:pathLst>
              </a:custGeom>
              <a:noFill/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217" name="Oval 96"/>
              <p:cNvSpPr>
                <a:spLocks noChangeArrowheads="1"/>
              </p:cNvSpPr>
              <p:nvPr/>
            </p:nvSpPr>
            <p:spPr bwMode="auto">
              <a:xfrm>
                <a:off x="538163" y="2144713"/>
                <a:ext cx="88900" cy="76200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218" name="Freeform 97"/>
              <p:cNvSpPr>
                <a:spLocks/>
              </p:cNvSpPr>
              <p:nvPr/>
            </p:nvSpPr>
            <p:spPr bwMode="auto">
              <a:xfrm>
                <a:off x="546100" y="2217738"/>
                <a:ext cx="15875" cy="260350"/>
              </a:xfrm>
              <a:custGeom>
                <a:avLst/>
                <a:gdLst>
                  <a:gd name="T0" fmla="*/ 2147483647 w 12"/>
                  <a:gd name="T1" fmla="*/ 0 h 137"/>
                  <a:gd name="T2" fmla="*/ 0 w 12"/>
                  <a:gd name="T3" fmla="*/ 2147483647 h 137"/>
                  <a:gd name="T4" fmla="*/ 2147483647 w 12"/>
                  <a:gd name="T5" fmla="*/ 2147483647 h 137"/>
                  <a:gd name="T6" fmla="*/ 2147483647 w 12"/>
                  <a:gd name="T7" fmla="*/ 2147483647 h 137"/>
                  <a:gd name="T8" fmla="*/ 2147483647 w 12"/>
                  <a:gd name="T9" fmla="*/ 2147483647 h 137"/>
                  <a:gd name="T10" fmla="*/ 0 w 12"/>
                  <a:gd name="T11" fmla="*/ 2147483647 h 137"/>
                  <a:gd name="T12" fmla="*/ 2147483647 w 12"/>
                  <a:gd name="T13" fmla="*/ 2147483647 h 137"/>
                  <a:gd name="T14" fmla="*/ 2147483647 w 12"/>
                  <a:gd name="T15" fmla="*/ 2147483647 h 137"/>
                  <a:gd name="T16" fmla="*/ 2147483647 w 12"/>
                  <a:gd name="T17" fmla="*/ 2147483647 h 137"/>
                  <a:gd name="T18" fmla="*/ 2147483647 w 12"/>
                  <a:gd name="T19" fmla="*/ 2147483647 h 137"/>
                  <a:gd name="T20" fmla="*/ 2147483647 w 12"/>
                  <a:gd name="T21" fmla="*/ 2147483647 h 137"/>
                  <a:gd name="T22" fmla="*/ 2147483647 w 12"/>
                  <a:gd name="T23" fmla="*/ 2147483647 h 137"/>
                  <a:gd name="T24" fmla="*/ 2147483647 w 12"/>
                  <a:gd name="T25" fmla="*/ 2147483647 h 137"/>
                  <a:gd name="T26" fmla="*/ 2147483647 w 12"/>
                  <a:gd name="T27" fmla="*/ 2147483647 h 137"/>
                  <a:gd name="T28" fmla="*/ 2147483647 w 12"/>
                  <a:gd name="T29" fmla="*/ 2147483647 h 137"/>
                  <a:gd name="T30" fmla="*/ 0 w 12"/>
                  <a:gd name="T31" fmla="*/ 2147483647 h 137"/>
                  <a:gd name="T32" fmla="*/ 2147483647 w 12"/>
                  <a:gd name="T33" fmla="*/ 2147483647 h 13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"/>
                  <a:gd name="T52" fmla="*/ 0 h 137"/>
                  <a:gd name="T53" fmla="*/ 12 w 12"/>
                  <a:gd name="T54" fmla="*/ 137 h 13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" h="137">
                    <a:moveTo>
                      <a:pt x="6" y="0"/>
                    </a:moveTo>
                    <a:lnTo>
                      <a:pt x="0" y="12"/>
                    </a:lnTo>
                    <a:lnTo>
                      <a:pt x="6" y="25"/>
                    </a:lnTo>
                    <a:lnTo>
                      <a:pt x="12" y="33"/>
                    </a:lnTo>
                    <a:lnTo>
                      <a:pt x="6" y="41"/>
                    </a:lnTo>
                    <a:lnTo>
                      <a:pt x="0" y="49"/>
                    </a:lnTo>
                    <a:lnTo>
                      <a:pt x="6" y="58"/>
                    </a:lnTo>
                    <a:lnTo>
                      <a:pt x="12" y="66"/>
                    </a:lnTo>
                    <a:lnTo>
                      <a:pt x="12" y="79"/>
                    </a:lnTo>
                    <a:lnTo>
                      <a:pt x="6" y="91"/>
                    </a:lnTo>
                    <a:lnTo>
                      <a:pt x="6" y="99"/>
                    </a:lnTo>
                    <a:lnTo>
                      <a:pt x="12" y="108"/>
                    </a:lnTo>
                    <a:lnTo>
                      <a:pt x="12" y="116"/>
                    </a:lnTo>
                    <a:lnTo>
                      <a:pt x="12" y="124"/>
                    </a:lnTo>
                    <a:lnTo>
                      <a:pt x="12" y="133"/>
                    </a:lnTo>
                    <a:lnTo>
                      <a:pt x="0" y="133"/>
                    </a:lnTo>
                    <a:lnTo>
                      <a:pt x="12" y="137"/>
                    </a:lnTo>
                  </a:path>
                </a:pathLst>
              </a:custGeom>
              <a:noFill/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219" name="Freeform 98"/>
              <p:cNvSpPr>
                <a:spLocks/>
              </p:cNvSpPr>
              <p:nvPr/>
            </p:nvSpPr>
            <p:spPr bwMode="auto">
              <a:xfrm>
                <a:off x="603250" y="2224088"/>
                <a:ext cx="33338" cy="277813"/>
              </a:xfrm>
              <a:custGeom>
                <a:avLst/>
                <a:gdLst>
                  <a:gd name="T0" fmla="*/ 0 w 25"/>
                  <a:gd name="T1" fmla="*/ 0 h 145"/>
                  <a:gd name="T2" fmla="*/ 0 w 25"/>
                  <a:gd name="T3" fmla="*/ 2147483647 h 145"/>
                  <a:gd name="T4" fmla="*/ 0 w 25"/>
                  <a:gd name="T5" fmla="*/ 2147483647 h 145"/>
                  <a:gd name="T6" fmla="*/ 2147483647 w 25"/>
                  <a:gd name="T7" fmla="*/ 2147483647 h 145"/>
                  <a:gd name="T8" fmla="*/ 2147483647 w 25"/>
                  <a:gd name="T9" fmla="*/ 2147483647 h 145"/>
                  <a:gd name="T10" fmla="*/ 2147483647 w 25"/>
                  <a:gd name="T11" fmla="*/ 2147483647 h 145"/>
                  <a:gd name="T12" fmla="*/ 2147483647 w 25"/>
                  <a:gd name="T13" fmla="*/ 2147483647 h 145"/>
                  <a:gd name="T14" fmla="*/ 2147483647 w 25"/>
                  <a:gd name="T15" fmla="*/ 2147483647 h 145"/>
                  <a:gd name="T16" fmla="*/ 2147483647 w 25"/>
                  <a:gd name="T17" fmla="*/ 2147483647 h 145"/>
                  <a:gd name="T18" fmla="*/ 2147483647 w 25"/>
                  <a:gd name="T19" fmla="*/ 2147483647 h 145"/>
                  <a:gd name="T20" fmla="*/ 2147483647 w 25"/>
                  <a:gd name="T21" fmla="*/ 2147483647 h 145"/>
                  <a:gd name="T22" fmla="*/ 2147483647 w 25"/>
                  <a:gd name="T23" fmla="*/ 2147483647 h 145"/>
                  <a:gd name="T24" fmla="*/ 2147483647 w 25"/>
                  <a:gd name="T25" fmla="*/ 2147483647 h 145"/>
                  <a:gd name="T26" fmla="*/ 2147483647 w 25"/>
                  <a:gd name="T27" fmla="*/ 2147483647 h 145"/>
                  <a:gd name="T28" fmla="*/ 2147483647 w 25"/>
                  <a:gd name="T29" fmla="*/ 2147483647 h 145"/>
                  <a:gd name="T30" fmla="*/ 2147483647 w 25"/>
                  <a:gd name="T31" fmla="*/ 2147483647 h 145"/>
                  <a:gd name="T32" fmla="*/ 2147483647 w 25"/>
                  <a:gd name="T33" fmla="*/ 2147483647 h 1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5"/>
                  <a:gd name="T52" fmla="*/ 0 h 145"/>
                  <a:gd name="T53" fmla="*/ 25 w 25"/>
                  <a:gd name="T54" fmla="*/ 145 h 1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5" h="145">
                    <a:moveTo>
                      <a:pt x="0" y="0"/>
                    </a:moveTo>
                    <a:lnTo>
                      <a:pt x="0" y="21"/>
                    </a:lnTo>
                    <a:lnTo>
                      <a:pt x="0" y="29"/>
                    </a:lnTo>
                    <a:lnTo>
                      <a:pt x="13" y="33"/>
                    </a:lnTo>
                    <a:lnTo>
                      <a:pt x="19" y="41"/>
                    </a:lnTo>
                    <a:lnTo>
                      <a:pt x="13" y="54"/>
                    </a:lnTo>
                    <a:lnTo>
                      <a:pt x="13" y="62"/>
                    </a:lnTo>
                    <a:lnTo>
                      <a:pt x="19" y="70"/>
                    </a:lnTo>
                    <a:lnTo>
                      <a:pt x="19" y="79"/>
                    </a:lnTo>
                    <a:lnTo>
                      <a:pt x="19" y="87"/>
                    </a:lnTo>
                    <a:lnTo>
                      <a:pt x="19" y="95"/>
                    </a:lnTo>
                    <a:lnTo>
                      <a:pt x="19" y="108"/>
                    </a:lnTo>
                    <a:lnTo>
                      <a:pt x="25" y="116"/>
                    </a:lnTo>
                    <a:lnTo>
                      <a:pt x="25" y="125"/>
                    </a:lnTo>
                    <a:lnTo>
                      <a:pt x="19" y="133"/>
                    </a:lnTo>
                    <a:lnTo>
                      <a:pt x="19" y="141"/>
                    </a:lnTo>
                    <a:lnTo>
                      <a:pt x="19" y="145"/>
                    </a:lnTo>
                  </a:path>
                </a:pathLst>
              </a:custGeom>
              <a:noFill/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220" name="Oval 99"/>
              <p:cNvSpPr>
                <a:spLocks noChangeArrowheads="1"/>
              </p:cNvSpPr>
              <p:nvPr/>
            </p:nvSpPr>
            <p:spPr bwMode="auto">
              <a:xfrm>
                <a:off x="430213" y="2144713"/>
                <a:ext cx="90488" cy="76200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221" name="Freeform 100"/>
              <p:cNvSpPr>
                <a:spLocks/>
              </p:cNvSpPr>
              <p:nvPr/>
            </p:nvSpPr>
            <p:spPr bwMode="auto">
              <a:xfrm>
                <a:off x="439738" y="2217738"/>
                <a:ext cx="15875" cy="260350"/>
              </a:xfrm>
              <a:custGeom>
                <a:avLst/>
                <a:gdLst>
                  <a:gd name="T0" fmla="*/ 2147483647 w 12"/>
                  <a:gd name="T1" fmla="*/ 0 h 137"/>
                  <a:gd name="T2" fmla="*/ 0 w 12"/>
                  <a:gd name="T3" fmla="*/ 2147483647 h 137"/>
                  <a:gd name="T4" fmla="*/ 2147483647 w 12"/>
                  <a:gd name="T5" fmla="*/ 2147483647 h 137"/>
                  <a:gd name="T6" fmla="*/ 2147483647 w 12"/>
                  <a:gd name="T7" fmla="*/ 2147483647 h 137"/>
                  <a:gd name="T8" fmla="*/ 2147483647 w 12"/>
                  <a:gd name="T9" fmla="*/ 2147483647 h 137"/>
                  <a:gd name="T10" fmla="*/ 0 w 12"/>
                  <a:gd name="T11" fmla="*/ 2147483647 h 137"/>
                  <a:gd name="T12" fmla="*/ 2147483647 w 12"/>
                  <a:gd name="T13" fmla="*/ 2147483647 h 137"/>
                  <a:gd name="T14" fmla="*/ 2147483647 w 12"/>
                  <a:gd name="T15" fmla="*/ 2147483647 h 137"/>
                  <a:gd name="T16" fmla="*/ 2147483647 w 12"/>
                  <a:gd name="T17" fmla="*/ 2147483647 h 137"/>
                  <a:gd name="T18" fmla="*/ 2147483647 w 12"/>
                  <a:gd name="T19" fmla="*/ 2147483647 h 137"/>
                  <a:gd name="T20" fmla="*/ 2147483647 w 12"/>
                  <a:gd name="T21" fmla="*/ 2147483647 h 137"/>
                  <a:gd name="T22" fmla="*/ 2147483647 w 12"/>
                  <a:gd name="T23" fmla="*/ 2147483647 h 137"/>
                  <a:gd name="T24" fmla="*/ 2147483647 w 12"/>
                  <a:gd name="T25" fmla="*/ 2147483647 h 137"/>
                  <a:gd name="T26" fmla="*/ 2147483647 w 12"/>
                  <a:gd name="T27" fmla="*/ 2147483647 h 137"/>
                  <a:gd name="T28" fmla="*/ 2147483647 w 12"/>
                  <a:gd name="T29" fmla="*/ 2147483647 h 137"/>
                  <a:gd name="T30" fmla="*/ 0 w 12"/>
                  <a:gd name="T31" fmla="*/ 2147483647 h 137"/>
                  <a:gd name="T32" fmla="*/ 2147483647 w 12"/>
                  <a:gd name="T33" fmla="*/ 2147483647 h 13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"/>
                  <a:gd name="T52" fmla="*/ 0 h 137"/>
                  <a:gd name="T53" fmla="*/ 12 w 12"/>
                  <a:gd name="T54" fmla="*/ 137 h 13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" h="137">
                    <a:moveTo>
                      <a:pt x="6" y="0"/>
                    </a:moveTo>
                    <a:lnTo>
                      <a:pt x="0" y="12"/>
                    </a:lnTo>
                    <a:lnTo>
                      <a:pt x="6" y="25"/>
                    </a:lnTo>
                    <a:lnTo>
                      <a:pt x="12" y="33"/>
                    </a:lnTo>
                    <a:lnTo>
                      <a:pt x="6" y="41"/>
                    </a:lnTo>
                    <a:lnTo>
                      <a:pt x="0" y="49"/>
                    </a:lnTo>
                    <a:lnTo>
                      <a:pt x="6" y="58"/>
                    </a:lnTo>
                    <a:lnTo>
                      <a:pt x="12" y="66"/>
                    </a:lnTo>
                    <a:lnTo>
                      <a:pt x="12" y="79"/>
                    </a:lnTo>
                    <a:lnTo>
                      <a:pt x="6" y="91"/>
                    </a:lnTo>
                    <a:lnTo>
                      <a:pt x="6" y="99"/>
                    </a:lnTo>
                    <a:lnTo>
                      <a:pt x="12" y="108"/>
                    </a:lnTo>
                    <a:lnTo>
                      <a:pt x="12" y="116"/>
                    </a:lnTo>
                    <a:lnTo>
                      <a:pt x="12" y="124"/>
                    </a:lnTo>
                    <a:lnTo>
                      <a:pt x="12" y="133"/>
                    </a:lnTo>
                    <a:lnTo>
                      <a:pt x="0" y="133"/>
                    </a:lnTo>
                    <a:lnTo>
                      <a:pt x="12" y="137"/>
                    </a:lnTo>
                  </a:path>
                </a:pathLst>
              </a:custGeom>
              <a:noFill/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222" name="Freeform 101"/>
              <p:cNvSpPr>
                <a:spLocks/>
              </p:cNvSpPr>
              <p:nvPr/>
            </p:nvSpPr>
            <p:spPr bwMode="auto">
              <a:xfrm>
                <a:off x="496888" y="2224088"/>
                <a:ext cx="33338" cy="277813"/>
              </a:xfrm>
              <a:custGeom>
                <a:avLst/>
                <a:gdLst>
                  <a:gd name="T0" fmla="*/ 0 w 25"/>
                  <a:gd name="T1" fmla="*/ 0 h 145"/>
                  <a:gd name="T2" fmla="*/ 0 w 25"/>
                  <a:gd name="T3" fmla="*/ 2147483647 h 145"/>
                  <a:gd name="T4" fmla="*/ 0 w 25"/>
                  <a:gd name="T5" fmla="*/ 2147483647 h 145"/>
                  <a:gd name="T6" fmla="*/ 2147483647 w 25"/>
                  <a:gd name="T7" fmla="*/ 2147483647 h 145"/>
                  <a:gd name="T8" fmla="*/ 2147483647 w 25"/>
                  <a:gd name="T9" fmla="*/ 2147483647 h 145"/>
                  <a:gd name="T10" fmla="*/ 2147483647 w 25"/>
                  <a:gd name="T11" fmla="*/ 2147483647 h 145"/>
                  <a:gd name="T12" fmla="*/ 2147483647 w 25"/>
                  <a:gd name="T13" fmla="*/ 2147483647 h 145"/>
                  <a:gd name="T14" fmla="*/ 2147483647 w 25"/>
                  <a:gd name="T15" fmla="*/ 2147483647 h 145"/>
                  <a:gd name="T16" fmla="*/ 2147483647 w 25"/>
                  <a:gd name="T17" fmla="*/ 2147483647 h 145"/>
                  <a:gd name="T18" fmla="*/ 2147483647 w 25"/>
                  <a:gd name="T19" fmla="*/ 2147483647 h 145"/>
                  <a:gd name="T20" fmla="*/ 2147483647 w 25"/>
                  <a:gd name="T21" fmla="*/ 2147483647 h 145"/>
                  <a:gd name="T22" fmla="*/ 2147483647 w 25"/>
                  <a:gd name="T23" fmla="*/ 2147483647 h 145"/>
                  <a:gd name="T24" fmla="*/ 2147483647 w 25"/>
                  <a:gd name="T25" fmla="*/ 2147483647 h 145"/>
                  <a:gd name="T26" fmla="*/ 2147483647 w 25"/>
                  <a:gd name="T27" fmla="*/ 2147483647 h 145"/>
                  <a:gd name="T28" fmla="*/ 2147483647 w 25"/>
                  <a:gd name="T29" fmla="*/ 2147483647 h 145"/>
                  <a:gd name="T30" fmla="*/ 2147483647 w 25"/>
                  <a:gd name="T31" fmla="*/ 2147483647 h 145"/>
                  <a:gd name="T32" fmla="*/ 2147483647 w 25"/>
                  <a:gd name="T33" fmla="*/ 2147483647 h 1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5"/>
                  <a:gd name="T52" fmla="*/ 0 h 145"/>
                  <a:gd name="T53" fmla="*/ 25 w 25"/>
                  <a:gd name="T54" fmla="*/ 145 h 1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5" h="145">
                    <a:moveTo>
                      <a:pt x="0" y="0"/>
                    </a:moveTo>
                    <a:lnTo>
                      <a:pt x="0" y="21"/>
                    </a:lnTo>
                    <a:lnTo>
                      <a:pt x="0" y="29"/>
                    </a:lnTo>
                    <a:lnTo>
                      <a:pt x="13" y="33"/>
                    </a:lnTo>
                    <a:lnTo>
                      <a:pt x="19" y="41"/>
                    </a:lnTo>
                    <a:lnTo>
                      <a:pt x="13" y="54"/>
                    </a:lnTo>
                    <a:lnTo>
                      <a:pt x="13" y="62"/>
                    </a:lnTo>
                    <a:lnTo>
                      <a:pt x="19" y="70"/>
                    </a:lnTo>
                    <a:lnTo>
                      <a:pt x="19" y="79"/>
                    </a:lnTo>
                    <a:lnTo>
                      <a:pt x="19" y="87"/>
                    </a:lnTo>
                    <a:lnTo>
                      <a:pt x="19" y="95"/>
                    </a:lnTo>
                    <a:lnTo>
                      <a:pt x="19" y="108"/>
                    </a:lnTo>
                    <a:lnTo>
                      <a:pt x="25" y="116"/>
                    </a:lnTo>
                    <a:lnTo>
                      <a:pt x="25" y="125"/>
                    </a:lnTo>
                    <a:lnTo>
                      <a:pt x="19" y="133"/>
                    </a:lnTo>
                    <a:lnTo>
                      <a:pt x="19" y="141"/>
                    </a:lnTo>
                    <a:lnTo>
                      <a:pt x="19" y="145"/>
                    </a:lnTo>
                  </a:path>
                </a:pathLst>
              </a:custGeom>
              <a:noFill/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223" name="Oval 102"/>
              <p:cNvSpPr>
                <a:spLocks noChangeArrowheads="1"/>
              </p:cNvSpPr>
              <p:nvPr/>
            </p:nvSpPr>
            <p:spPr bwMode="auto">
              <a:xfrm>
                <a:off x="323850" y="2144713"/>
                <a:ext cx="88900" cy="76200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224" name="Freeform 103"/>
              <p:cNvSpPr>
                <a:spLocks/>
              </p:cNvSpPr>
              <p:nvPr/>
            </p:nvSpPr>
            <p:spPr bwMode="auto">
              <a:xfrm>
                <a:off x="333375" y="2217738"/>
                <a:ext cx="15875" cy="260350"/>
              </a:xfrm>
              <a:custGeom>
                <a:avLst/>
                <a:gdLst>
                  <a:gd name="T0" fmla="*/ 2147483647 w 12"/>
                  <a:gd name="T1" fmla="*/ 0 h 137"/>
                  <a:gd name="T2" fmla="*/ 0 w 12"/>
                  <a:gd name="T3" fmla="*/ 2147483647 h 137"/>
                  <a:gd name="T4" fmla="*/ 2147483647 w 12"/>
                  <a:gd name="T5" fmla="*/ 2147483647 h 137"/>
                  <a:gd name="T6" fmla="*/ 2147483647 w 12"/>
                  <a:gd name="T7" fmla="*/ 2147483647 h 137"/>
                  <a:gd name="T8" fmla="*/ 2147483647 w 12"/>
                  <a:gd name="T9" fmla="*/ 2147483647 h 137"/>
                  <a:gd name="T10" fmla="*/ 0 w 12"/>
                  <a:gd name="T11" fmla="*/ 2147483647 h 137"/>
                  <a:gd name="T12" fmla="*/ 2147483647 w 12"/>
                  <a:gd name="T13" fmla="*/ 2147483647 h 137"/>
                  <a:gd name="T14" fmla="*/ 2147483647 w 12"/>
                  <a:gd name="T15" fmla="*/ 2147483647 h 137"/>
                  <a:gd name="T16" fmla="*/ 2147483647 w 12"/>
                  <a:gd name="T17" fmla="*/ 2147483647 h 137"/>
                  <a:gd name="T18" fmla="*/ 2147483647 w 12"/>
                  <a:gd name="T19" fmla="*/ 2147483647 h 137"/>
                  <a:gd name="T20" fmla="*/ 2147483647 w 12"/>
                  <a:gd name="T21" fmla="*/ 2147483647 h 137"/>
                  <a:gd name="T22" fmla="*/ 2147483647 w 12"/>
                  <a:gd name="T23" fmla="*/ 2147483647 h 137"/>
                  <a:gd name="T24" fmla="*/ 2147483647 w 12"/>
                  <a:gd name="T25" fmla="*/ 2147483647 h 137"/>
                  <a:gd name="T26" fmla="*/ 2147483647 w 12"/>
                  <a:gd name="T27" fmla="*/ 2147483647 h 137"/>
                  <a:gd name="T28" fmla="*/ 2147483647 w 12"/>
                  <a:gd name="T29" fmla="*/ 2147483647 h 137"/>
                  <a:gd name="T30" fmla="*/ 0 w 12"/>
                  <a:gd name="T31" fmla="*/ 2147483647 h 137"/>
                  <a:gd name="T32" fmla="*/ 2147483647 w 12"/>
                  <a:gd name="T33" fmla="*/ 2147483647 h 13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"/>
                  <a:gd name="T52" fmla="*/ 0 h 137"/>
                  <a:gd name="T53" fmla="*/ 12 w 12"/>
                  <a:gd name="T54" fmla="*/ 137 h 13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" h="137">
                    <a:moveTo>
                      <a:pt x="6" y="0"/>
                    </a:moveTo>
                    <a:lnTo>
                      <a:pt x="0" y="12"/>
                    </a:lnTo>
                    <a:lnTo>
                      <a:pt x="6" y="25"/>
                    </a:lnTo>
                    <a:lnTo>
                      <a:pt x="12" y="33"/>
                    </a:lnTo>
                    <a:lnTo>
                      <a:pt x="6" y="41"/>
                    </a:lnTo>
                    <a:lnTo>
                      <a:pt x="0" y="49"/>
                    </a:lnTo>
                    <a:lnTo>
                      <a:pt x="6" y="58"/>
                    </a:lnTo>
                    <a:lnTo>
                      <a:pt x="12" y="66"/>
                    </a:lnTo>
                    <a:lnTo>
                      <a:pt x="12" y="79"/>
                    </a:lnTo>
                    <a:lnTo>
                      <a:pt x="6" y="91"/>
                    </a:lnTo>
                    <a:lnTo>
                      <a:pt x="6" y="99"/>
                    </a:lnTo>
                    <a:lnTo>
                      <a:pt x="12" y="108"/>
                    </a:lnTo>
                    <a:lnTo>
                      <a:pt x="12" y="116"/>
                    </a:lnTo>
                    <a:lnTo>
                      <a:pt x="12" y="124"/>
                    </a:lnTo>
                    <a:lnTo>
                      <a:pt x="12" y="133"/>
                    </a:lnTo>
                    <a:lnTo>
                      <a:pt x="0" y="133"/>
                    </a:lnTo>
                    <a:lnTo>
                      <a:pt x="12" y="137"/>
                    </a:lnTo>
                  </a:path>
                </a:pathLst>
              </a:custGeom>
              <a:noFill/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225" name="Freeform 104"/>
              <p:cNvSpPr>
                <a:spLocks/>
              </p:cNvSpPr>
              <p:nvPr/>
            </p:nvSpPr>
            <p:spPr bwMode="auto">
              <a:xfrm>
                <a:off x="388938" y="2224088"/>
                <a:ext cx="34925" cy="277813"/>
              </a:xfrm>
              <a:custGeom>
                <a:avLst/>
                <a:gdLst>
                  <a:gd name="T0" fmla="*/ 0 w 25"/>
                  <a:gd name="T1" fmla="*/ 0 h 145"/>
                  <a:gd name="T2" fmla="*/ 0 w 25"/>
                  <a:gd name="T3" fmla="*/ 2147483647 h 145"/>
                  <a:gd name="T4" fmla="*/ 0 w 25"/>
                  <a:gd name="T5" fmla="*/ 2147483647 h 145"/>
                  <a:gd name="T6" fmla="*/ 2147483647 w 25"/>
                  <a:gd name="T7" fmla="*/ 2147483647 h 145"/>
                  <a:gd name="T8" fmla="*/ 2147483647 w 25"/>
                  <a:gd name="T9" fmla="*/ 2147483647 h 145"/>
                  <a:gd name="T10" fmla="*/ 2147483647 w 25"/>
                  <a:gd name="T11" fmla="*/ 2147483647 h 145"/>
                  <a:gd name="T12" fmla="*/ 2147483647 w 25"/>
                  <a:gd name="T13" fmla="*/ 2147483647 h 145"/>
                  <a:gd name="T14" fmla="*/ 2147483647 w 25"/>
                  <a:gd name="T15" fmla="*/ 2147483647 h 145"/>
                  <a:gd name="T16" fmla="*/ 2147483647 w 25"/>
                  <a:gd name="T17" fmla="*/ 2147483647 h 145"/>
                  <a:gd name="T18" fmla="*/ 2147483647 w 25"/>
                  <a:gd name="T19" fmla="*/ 2147483647 h 145"/>
                  <a:gd name="T20" fmla="*/ 2147483647 w 25"/>
                  <a:gd name="T21" fmla="*/ 2147483647 h 145"/>
                  <a:gd name="T22" fmla="*/ 2147483647 w 25"/>
                  <a:gd name="T23" fmla="*/ 2147483647 h 145"/>
                  <a:gd name="T24" fmla="*/ 2147483647 w 25"/>
                  <a:gd name="T25" fmla="*/ 2147483647 h 145"/>
                  <a:gd name="T26" fmla="*/ 2147483647 w 25"/>
                  <a:gd name="T27" fmla="*/ 2147483647 h 145"/>
                  <a:gd name="T28" fmla="*/ 2147483647 w 25"/>
                  <a:gd name="T29" fmla="*/ 2147483647 h 145"/>
                  <a:gd name="T30" fmla="*/ 2147483647 w 25"/>
                  <a:gd name="T31" fmla="*/ 2147483647 h 145"/>
                  <a:gd name="T32" fmla="*/ 2147483647 w 25"/>
                  <a:gd name="T33" fmla="*/ 2147483647 h 1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5"/>
                  <a:gd name="T52" fmla="*/ 0 h 145"/>
                  <a:gd name="T53" fmla="*/ 25 w 25"/>
                  <a:gd name="T54" fmla="*/ 145 h 1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5" h="145">
                    <a:moveTo>
                      <a:pt x="0" y="0"/>
                    </a:moveTo>
                    <a:lnTo>
                      <a:pt x="0" y="21"/>
                    </a:lnTo>
                    <a:lnTo>
                      <a:pt x="0" y="29"/>
                    </a:lnTo>
                    <a:lnTo>
                      <a:pt x="13" y="33"/>
                    </a:lnTo>
                    <a:lnTo>
                      <a:pt x="19" y="41"/>
                    </a:lnTo>
                    <a:lnTo>
                      <a:pt x="13" y="54"/>
                    </a:lnTo>
                    <a:lnTo>
                      <a:pt x="13" y="62"/>
                    </a:lnTo>
                    <a:lnTo>
                      <a:pt x="19" y="70"/>
                    </a:lnTo>
                    <a:lnTo>
                      <a:pt x="19" y="79"/>
                    </a:lnTo>
                    <a:lnTo>
                      <a:pt x="19" y="87"/>
                    </a:lnTo>
                    <a:lnTo>
                      <a:pt x="19" y="95"/>
                    </a:lnTo>
                    <a:lnTo>
                      <a:pt x="19" y="108"/>
                    </a:lnTo>
                    <a:lnTo>
                      <a:pt x="25" y="116"/>
                    </a:lnTo>
                    <a:lnTo>
                      <a:pt x="25" y="125"/>
                    </a:lnTo>
                    <a:lnTo>
                      <a:pt x="19" y="133"/>
                    </a:lnTo>
                    <a:lnTo>
                      <a:pt x="19" y="141"/>
                    </a:lnTo>
                    <a:lnTo>
                      <a:pt x="19" y="145"/>
                    </a:lnTo>
                  </a:path>
                </a:pathLst>
              </a:custGeom>
              <a:noFill/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226" name="Oval 105"/>
              <p:cNvSpPr>
                <a:spLocks noChangeArrowheads="1"/>
              </p:cNvSpPr>
              <p:nvPr/>
            </p:nvSpPr>
            <p:spPr bwMode="auto">
              <a:xfrm>
                <a:off x="865188" y="2616200"/>
                <a:ext cx="90488" cy="73025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227" name="Freeform 106"/>
              <p:cNvSpPr>
                <a:spLocks/>
              </p:cNvSpPr>
              <p:nvPr/>
            </p:nvSpPr>
            <p:spPr bwMode="auto">
              <a:xfrm>
                <a:off x="873125" y="2360613"/>
                <a:ext cx="17463" cy="263525"/>
              </a:xfrm>
              <a:custGeom>
                <a:avLst/>
                <a:gdLst>
                  <a:gd name="T0" fmla="*/ 2147483647 w 13"/>
                  <a:gd name="T1" fmla="*/ 2147483647 h 138"/>
                  <a:gd name="T2" fmla="*/ 0 w 13"/>
                  <a:gd name="T3" fmla="*/ 2147483647 h 138"/>
                  <a:gd name="T4" fmla="*/ 2147483647 w 13"/>
                  <a:gd name="T5" fmla="*/ 2147483647 h 138"/>
                  <a:gd name="T6" fmla="*/ 2147483647 w 13"/>
                  <a:gd name="T7" fmla="*/ 2147483647 h 138"/>
                  <a:gd name="T8" fmla="*/ 2147483647 w 13"/>
                  <a:gd name="T9" fmla="*/ 2147483647 h 138"/>
                  <a:gd name="T10" fmla="*/ 0 w 13"/>
                  <a:gd name="T11" fmla="*/ 2147483647 h 138"/>
                  <a:gd name="T12" fmla="*/ 2147483647 w 13"/>
                  <a:gd name="T13" fmla="*/ 2147483647 h 138"/>
                  <a:gd name="T14" fmla="*/ 2147483647 w 13"/>
                  <a:gd name="T15" fmla="*/ 2147483647 h 138"/>
                  <a:gd name="T16" fmla="*/ 2147483647 w 13"/>
                  <a:gd name="T17" fmla="*/ 2147483647 h 138"/>
                  <a:gd name="T18" fmla="*/ 2147483647 w 13"/>
                  <a:gd name="T19" fmla="*/ 2147483647 h 138"/>
                  <a:gd name="T20" fmla="*/ 2147483647 w 13"/>
                  <a:gd name="T21" fmla="*/ 2147483647 h 138"/>
                  <a:gd name="T22" fmla="*/ 2147483647 w 13"/>
                  <a:gd name="T23" fmla="*/ 2147483647 h 138"/>
                  <a:gd name="T24" fmla="*/ 2147483647 w 13"/>
                  <a:gd name="T25" fmla="*/ 2147483647 h 138"/>
                  <a:gd name="T26" fmla="*/ 2147483647 w 13"/>
                  <a:gd name="T27" fmla="*/ 2147483647 h 138"/>
                  <a:gd name="T28" fmla="*/ 2147483647 w 13"/>
                  <a:gd name="T29" fmla="*/ 2147483647 h 138"/>
                  <a:gd name="T30" fmla="*/ 0 w 13"/>
                  <a:gd name="T31" fmla="*/ 2147483647 h 138"/>
                  <a:gd name="T32" fmla="*/ 2147483647 w 13"/>
                  <a:gd name="T33" fmla="*/ 0 h 13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"/>
                  <a:gd name="T52" fmla="*/ 0 h 138"/>
                  <a:gd name="T53" fmla="*/ 13 w 13"/>
                  <a:gd name="T54" fmla="*/ 138 h 13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" h="138">
                    <a:moveTo>
                      <a:pt x="7" y="138"/>
                    </a:moveTo>
                    <a:lnTo>
                      <a:pt x="0" y="125"/>
                    </a:lnTo>
                    <a:lnTo>
                      <a:pt x="7" y="113"/>
                    </a:lnTo>
                    <a:lnTo>
                      <a:pt x="13" y="105"/>
                    </a:lnTo>
                    <a:lnTo>
                      <a:pt x="7" y="96"/>
                    </a:lnTo>
                    <a:lnTo>
                      <a:pt x="0" y="88"/>
                    </a:lnTo>
                    <a:lnTo>
                      <a:pt x="7" y="80"/>
                    </a:lnTo>
                    <a:lnTo>
                      <a:pt x="13" y="71"/>
                    </a:lnTo>
                    <a:lnTo>
                      <a:pt x="13" y="59"/>
                    </a:lnTo>
                    <a:lnTo>
                      <a:pt x="7" y="46"/>
                    </a:lnTo>
                    <a:lnTo>
                      <a:pt x="7" y="38"/>
                    </a:lnTo>
                    <a:lnTo>
                      <a:pt x="13" y="30"/>
                    </a:lnTo>
                    <a:lnTo>
                      <a:pt x="13" y="21"/>
                    </a:lnTo>
                    <a:lnTo>
                      <a:pt x="13" y="13"/>
                    </a:lnTo>
                    <a:lnTo>
                      <a:pt x="13" y="5"/>
                    </a:lnTo>
                    <a:lnTo>
                      <a:pt x="0" y="5"/>
                    </a:lnTo>
                    <a:lnTo>
                      <a:pt x="13" y="0"/>
                    </a:lnTo>
                  </a:path>
                </a:pathLst>
              </a:custGeom>
              <a:noFill/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228" name="Oval 108"/>
              <p:cNvSpPr>
                <a:spLocks noChangeArrowheads="1"/>
              </p:cNvSpPr>
              <p:nvPr/>
            </p:nvSpPr>
            <p:spPr bwMode="auto">
              <a:xfrm>
                <a:off x="758825" y="2616200"/>
                <a:ext cx="90488" cy="73025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229" name="Freeform 109"/>
              <p:cNvSpPr>
                <a:spLocks/>
              </p:cNvSpPr>
              <p:nvPr/>
            </p:nvSpPr>
            <p:spPr bwMode="auto">
              <a:xfrm>
                <a:off x="766763" y="2360613"/>
                <a:ext cx="17463" cy="263525"/>
              </a:xfrm>
              <a:custGeom>
                <a:avLst/>
                <a:gdLst>
                  <a:gd name="T0" fmla="*/ 2147483647 w 13"/>
                  <a:gd name="T1" fmla="*/ 2147483647 h 138"/>
                  <a:gd name="T2" fmla="*/ 0 w 13"/>
                  <a:gd name="T3" fmla="*/ 2147483647 h 138"/>
                  <a:gd name="T4" fmla="*/ 2147483647 w 13"/>
                  <a:gd name="T5" fmla="*/ 2147483647 h 138"/>
                  <a:gd name="T6" fmla="*/ 2147483647 w 13"/>
                  <a:gd name="T7" fmla="*/ 2147483647 h 138"/>
                  <a:gd name="T8" fmla="*/ 2147483647 w 13"/>
                  <a:gd name="T9" fmla="*/ 2147483647 h 138"/>
                  <a:gd name="T10" fmla="*/ 0 w 13"/>
                  <a:gd name="T11" fmla="*/ 2147483647 h 138"/>
                  <a:gd name="T12" fmla="*/ 2147483647 w 13"/>
                  <a:gd name="T13" fmla="*/ 2147483647 h 138"/>
                  <a:gd name="T14" fmla="*/ 2147483647 w 13"/>
                  <a:gd name="T15" fmla="*/ 2147483647 h 138"/>
                  <a:gd name="T16" fmla="*/ 2147483647 w 13"/>
                  <a:gd name="T17" fmla="*/ 2147483647 h 138"/>
                  <a:gd name="T18" fmla="*/ 2147483647 w 13"/>
                  <a:gd name="T19" fmla="*/ 2147483647 h 138"/>
                  <a:gd name="T20" fmla="*/ 2147483647 w 13"/>
                  <a:gd name="T21" fmla="*/ 2147483647 h 138"/>
                  <a:gd name="T22" fmla="*/ 2147483647 w 13"/>
                  <a:gd name="T23" fmla="*/ 2147483647 h 138"/>
                  <a:gd name="T24" fmla="*/ 2147483647 w 13"/>
                  <a:gd name="T25" fmla="*/ 2147483647 h 138"/>
                  <a:gd name="T26" fmla="*/ 2147483647 w 13"/>
                  <a:gd name="T27" fmla="*/ 2147483647 h 138"/>
                  <a:gd name="T28" fmla="*/ 2147483647 w 13"/>
                  <a:gd name="T29" fmla="*/ 2147483647 h 138"/>
                  <a:gd name="T30" fmla="*/ 0 w 13"/>
                  <a:gd name="T31" fmla="*/ 2147483647 h 138"/>
                  <a:gd name="T32" fmla="*/ 2147483647 w 13"/>
                  <a:gd name="T33" fmla="*/ 0 h 13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"/>
                  <a:gd name="T52" fmla="*/ 0 h 138"/>
                  <a:gd name="T53" fmla="*/ 13 w 13"/>
                  <a:gd name="T54" fmla="*/ 138 h 13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" h="138">
                    <a:moveTo>
                      <a:pt x="7" y="138"/>
                    </a:moveTo>
                    <a:lnTo>
                      <a:pt x="0" y="125"/>
                    </a:lnTo>
                    <a:lnTo>
                      <a:pt x="7" y="113"/>
                    </a:lnTo>
                    <a:lnTo>
                      <a:pt x="13" y="105"/>
                    </a:lnTo>
                    <a:lnTo>
                      <a:pt x="7" y="96"/>
                    </a:lnTo>
                    <a:lnTo>
                      <a:pt x="0" y="88"/>
                    </a:lnTo>
                    <a:lnTo>
                      <a:pt x="7" y="80"/>
                    </a:lnTo>
                    <a:lnTo>
                      <a:pt x="13" y="71"/>
                    </a:lnTo>
                    <a:lnTo>
                      <a:pt x="13" y="59"/>
                    </a:lnTo>
                    <a:lnTo>
                      <a:pt x="7" y="46"/>
                    </a:lnTo>
                    <a:lnTo>
                      <a:pt x="7" y="38"/>
                    </a:lnTo>
                    <a:lnTo>
                      <a:pt x="13" y="30"/>
                    </a:lnTo>
                    <a:lnTo>
                      <a:pt x="13" y="21"/>
                    </a:lnTo>
                    <a:lnTo>
                      <a:pt x="13" y="13"/>
                    </a:lnTo>
                    <a:lnTo>
                      <a:pt x="13" y="5"/>
                    </a:lnTo>
                    <a:lnTo>
                      <a:pt x="0" y="5"/>
                    </a:lnTo>
                    <a:lnTo>
                      <a:pt x="13" y="0"/>
                    </a:lnTo>
                  </a:path>
                </a:pathLst>
              </a:custGeom>
              <a:noFill/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230" name="Freeform 110"/>
              <p:cNvSpPr>
                <a:spLocks/>
              </p:cNvSpPr>
              <p:nvPr/>
            </p:nvSpPr>
            <p:spPr bwMode="auto">
              <a:xfrm>
                <a:off x="825500" y="2335213"/>
                <a:ext cx="31750" cy="280988"/>
              </a:xfrm>
              <a:custGeom>
                <a:avLst/>
                <a:gdLst>
                  <a:gd name="T0" fmla="*/ 0 w 25"/>
                  <a:gd name="T1" fmla="*/ 2147483647 h 146"/>
                  <a:gd name="T2" fmla="*/ 0 w 25"/>
                  <a:gd name="T3" fmla="*/ 2147483647 h 146"/>
                  <a:gd name="T4" fmla="*/ 0 w 25"/>
                  <a:gd name="T5" fmla="*/ 2147483647 h 146"/>
                  <a:gd name="T6" fmla="*/ 2147483647 w 25"/>
                  <a:gd name="T7" fmla="*/ 2147483647 h 146"/>
                  <a:gd name="T8" fmla="*/ 2147483647 w 25"/>
                  <a:gd name="T9" fmla="*/ 2147483647 h 146"/>
                  <a:gd name="T10" fmla="*/ 2147483647 w 25"/>
                  <a:gd name="T11" fmla="*/ 2147483647 h 146"/>
                  <a:gd name="T12" fmla="*/ 2147483647 w 25"/>
                  <a:gd name="T13" fmla="*/ 2147483647 h 146"/>
                  <a:gd name="T14" fmla="*/ 2147483647 w 25"/>
                  <a:gd name="T15" fmla="*/ 2147483647 h 146"/>
                  <a:gd name="T16" fmla="*/ 2147483647 w 25"/>
                  <a:gd name="T17" fmla="*/ 2147483647 h 146"/>
                  <a:gd name="T18" fmla="*/ 2147483647 w 25"/>
                  <a:gd name="T19" fmla="*/ 2147483647 h 146"/>
                  <a:gd name="T20" fmla="*/ 2147483647 w 25"/>
                  <a:gd name="T21" fmla="*/ 2147483647 h 146"/>
                  <a:gd name="T22" fmla="*/ 2147483647 w 25"/>
                  <a:gd name="T23" fmla="*/ 2147483647 h 146"/>
                  <a:gd name="T24" fmla="*/ 2147483647 w 25"/>
                  <a:gd name="T25" fmla="*/ 2147483647 h 146"/>
                  <a:gd name="T26" fmla="*/ 2147483647 w 25"/>
                  <a:gd name="T27" fmla="*/ 2147483647 h 146"/>
                  <a:gd name="T28" fmla="*/ 2147483647 w 25"/>
                  <a:gd name="T29" fmla="*/ 2147483647 h 146"/>
                  <a:gd name="T30" fmla="*/ 2147483647 w 25"/>
                  <a:gd name="T31" fmla="*/ 2147483647 h 146"/>
                  <a:gd name="T32" fmla="*/ 2147483647 w 25"/>
                  <a:gd name="T33" fmla="*/ 0 h 14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5"/>
                  <a:gd name="T52" fmla="*/ 0 h 146"/>
                  <a:gd name="T53" fmla="*/ 25 w 25"/>
                  <a:gd name="T54" fmla="*/ 146 h 14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5" h="146">
                    <a:moveTo>
                      <a:pt x="0" y="146"/>
                    </a:moveTo>
                    <a:lnTo>
                      <a:pt x="0" y="125"/>
                    </a:lnTo>
                    <a:lnTo>
                      <a:pt x="0" y="117"/>
                    </a:lnTo>
                    <a:lnTo>
                      <a:pt x="12" y="112"/>
                    </a:lnTo>
                    <a:lnTo>
                      <a:pt x="19" y="104"/>
                    </a:lnTo>
                    <a:lnTo>
                      <a:pt x="12" y="92"/>
                    </a:lnTo>
                    <a:lnTo>
                      <a:pt x="12" y="83"/>
                    </a:lnTo>
                    <a:lnTo>
                      <a:pt x="19" y="75"/>
                    </a:lnTo>
                    <a:lnTo>
                      <a:pt x="19" y="67"/>
                    </a:lnTo>
                    <a:lnTo>
                      <a:pt x="19" y="58"/>
                    </a:lnTo>
                    <a:lnTo>
                      <a:pt x="19" y="50"/>
                    </a:lnTo>
                    <a:lnTo>
                      <a:pt x="19" y="37"/>
                    </a:lnTo>
                    <a:lnTo>
                      <a:pt x="25" y="29"/>
                    </a:lnTo>
                    <a:lnTo>
                      <a:pt x="25" y="21"/>
                    </a:lnTo>
                    <a:lnTo>
                      <a:pt x="19" y="12"/>
                    </a:lnTo>
                    <a:lnTo>
                      <a:pt x="19" y="4"/>
                    </a:lnTo>
                    <a:lnTo>
                      <a:pt x="19" y="0"/>
                    </a:lnTo>
                  </a:path>
                </a:pathLst>
              </a:custGeom>
              <a:noFill/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231" name="Oval 111"/>
              <p:cNvSpPr>
                <a:spLocks noChangeArrowheads="1"/>
              </p:cNvSpPr>
              <p:nvPr/>
            </p:nvSpPr>
            <p:spPr bwMode="auto">
              <a:xfrm>
                <a:off x="644525" y="2609850"/>
                <a:ext cx="88900" cy="73025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232" name="Freeform 112"/>
              <p:cNvSpPr>
                <a:spLocks/>
              </p:cNvSpPr>
              <p:nvPr/>
            </p:nvSpPr>
            <p:spPr bwMode="auto">
              <a:xfrm>
                <a:off x="652463" y="2351088"/>
                <a:ext cx="15875" cy="265113"/>
              </a:xfrm>
              <a:custGeom>
                <a:avLst/>
                <a:gdLst>
                  <a:gd name="T0" fmla="*/ 2147483647 w 12"/>
                  <a:gd name="T1" fmla="*/ 2147483647 h 138"/>
                  <a:gd name="T2" fmla="*/ 0 w 12"/>
                  <a:gd name="T3" fmla="*/ 2147483647 h 138"/>
                  <a:gd name="T4" fmla="*/ 2147483647 w 12"/>
                  <a:gd name="T5" fmla="*/ 2147483647 h 138"/>
                  <a:gd name="T6" fmla="*/ 2147483647 w 12"/>
                  <a:gd name="T7" fmla="*/ 2147483647 h 138"/>
                  <a:gd name="T8" fmla="*/ 2147483647 w 12"/>
                  <a:gd name="T9" fmla="*/ 2147483647 h 138"/>
                  <a:gd name="T10" fmla="*/ 0 w 12"/>
                  <a:gd name="T11" fmla="*/ 2147483647 h 138"/>
                  <a:gd name="T12" fmla="*/ 2147483647 w 12"/>
                  <a:gd name="T13" fmla="*/ 2147483647 h 138"/>
                  <a:gd name="T14" fmla="*/ 2147483647 w 12"/>
                  <a:gd name="T15" fmla="*/ 2147483647 h 138"/>
                  <a:gd name="T16" fmla="*/ 2147483647 w 12"/>
                  <a:gd name="T17" fmla="*/ 2147483647 h 138"/>
                  <a:gd name="T18" fmla="*/ 2147483647 w 12"/>
                  <a:gd name="T19" fmla="*/ 2147483647 h 138"/>
                  <a:gd name="T20" fmla="*/ 2147483647 w 12"/>
                  <a:gd name="T21" fmla="*/ 2147483647 h 138"/>
                  <a:gd name="T22" fmla="*/ 2147483647 w 12"/>
                  <a:gd name="T23" fmla="*/ 2147483647 h 138"/>
                  <a:gd name="T24" fmla="*/ 2147483647 w 12"/>
                  <a:gd name="T25" fmla="*/ 2147483647 h 138"/>
                  <a:gd name="T26" fmla="*/ 2147483647 w 12"/>
                  <a:gd name="T27" fmla="*/ 2147483647 h 138"/>
                  <a:gd name="T28" fmla="*/ 2147483647 w 12"/>
                  <a:gd name="T29" fmla="*/ 2147483647 h 138"/>
                  <a:gd name="T30" fmla="*/ 0 w 12"/>
                  <a:gd name="T31" fmla="*/ 2147483647 h 138"/>
                  <a:gd name="T32" fmla="*/ 2147483647 w 12"/>
                  <a:gd name="T33" fmla="*/ 0 h 13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"/>
                  <a:gd name="T52" fmla="*/ 0 h 138"/>
                  <a:gd name="T53" fmla="*/ 12 w 12"/>
                  <a:gd name="T54" fmla="*/ 138 h 13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" h="138">
                    <a:moveTo>
                      <a:pt x="6" y="138"/>
                    </a:moveTo>
                    <a:lnTo>
                      <a:pt x="0" y="125"/>
                    </a:lnTo>
                    <a:lnTo>
                      <a:pt x="6" y="113"/>
                    </a:lnTo>
                    <a:lnTo>
                      <a:pt x="12" y="104"/>
                    </a:lnTo>
                    <a:lnTo>
                      <a:pt x="6" y="96"/>
                    </a:lnTo>
                    <a:lnTo>
                      <a:pt x="0" y="88"/>
                    </a:lnTo>
                    <a:lnTo>
                      <a:pt x="6" y="79"/>
                    </a:lnTo>
                    <a:lnTo>
                      <a:pt x="12" y="71"/>
                    </a:lnTo>
                    <a:lnTo>
                      <a:pt x="12" y="59"/>
                    </a:lnTo>
                    <a:lnTo>
                      <a:pt x="6" y="46"/>
                    </a:lnTo>
                    <a:lnTo>
                      <a:pt x="6" y="38"/>
                    </a:lnTo>
                    <a:lnTo>
                      <a:pt x="12" y="29"/>
                    </a:lnTo>
                    <a:lnTo>
                      <a:pt x="12" y="21"/>
                    </a:lnTo>
                    <a:lnTo>
                      <a:pt x="12" y="13"/>
                    </a:lnTo>
                    <a:lnTo>
                      <a:pt x="12" y="4"/>
                    </a:lnTo>
                    <a:lnTo>
                      <a:pt x="0" y="4"/>
                    </a:lnTo>
                    <a:lnTo>
                      <a:pt x="12" y="0"/>
                    </a:lnTo>
                  </a:path>
                </a:pathLst>
              </a:custGeom>
              <a:noFill/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233" name="Freeform 113"/>
              <p:cNvSpPr>
                <a:spLocks/>
              </p:cNvSpPr>
              <p:nvPr/>
            </p:nvSpPr>
            <p:spPr bwMode="auto">
              <a:xfrm>
                <a:off x="711200" y="2328863"/>
                <a:ext cx="31750" cy="279400"/>
              </a:xfrm>
              <a:custGeom>
                <a:avLst/>
                <a:gdLst>
                  <a:gd name="T0" fmla="*/ 0 w 25"/>
                  <a:gd name="T1" fmla="*/ 2147483647 h 146"/>
                  <a:gd name="T2" fmla="*/ 0 w 25"/>
                  <a:gd name="T3" fmla="*/ 2147483647 h 146"/>
                  <a:gd name="T4" fmla="*/ 0 w 25"/>
                  <a:gd name="T5" fmla="*/ 2147483647 h 146"/>
                  <a:gd name="T6" fmla="*/ 2147483647 w 25"/>
                  <a:gd name="T7" fmla="*/ 2147483647 h 146"/>
                  <a:gd name="T8" fmla="*/ 2147483647 w 25"/>
                  <a:gd name="T9" fmla="*/ 2147483647 h 146"/>
                  <a:gd name="T10" fmla="*/ 2147483647 w 25"/>
                  <a:gd name="T11" fmla="*/ 2147483647 h 146"/>
                  <a:gd name="T12" fmla="*/ 2147483647 w 25"/>
                  <a:gd name="T13" fmla="*/ 2147483647 h 146"/>
                  <a:gd name="T14" fmla="*/ 2147483647 w 25"/>
                  <a:gd name="T15" fmla="*/ 2147483647 h 146"/>
                  <a:gd name="T16" fmla="*/ 2147483647 w 25"/>
                  <a:gd name="T17" fmla="*/ 2147483647 h 146"/>
                  <a:gd name="T18" fmla="*/ 2147483647 w 25"/>
                  <a:gd name="T19" fmla="*/ 2147483647 h 146"/>
                  <a:gd name="T20" fmla="*/ 2147483647 w 25"/>
                  <a:gd name="T21" fmla="*/ 2147483647 h 146"/>
                  <a:gd name="T22" fmla="*/ 2147483647 w 25"/>
                  <a:gd name="T23" fmla="*/ 2147483647 h 146"/>
                  <a:gd name="T24" fmla="*/ 2147483647 w 25"/>
                  <a:gd name="T25" fmla="*/ 2147483647 h 146"/>
                  <a:gd name="T26" fmla="*/ 2147483647 w 25"/>
                  <a:gd name="T27" fmla="*/ 2147483647 h 146"/>
                  <a:gd name="T28" fmla="*/ 2147483647 w 25"/>
                  <a:gd name="T29" fmla="*/ 2147483647 h 146"/>
                  <a:gd name="T30" fmla="*/ 2147483647 w 25"/>
                  <a:gd name="T31" fmla="*/ 2147483647 h 146"/>
                  <a:gd name="T32" fmla="*/ 2147483647 w 25"/>
                  <a:gd name="T33" fmla="*/ 0 h 14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5"/>
                  <a:gd name="T52" fmla="*/ 0 h 146"/>
                  <a:gd name="T53" fmla="*/ 25 w 25"/>
                  <a:gd name="T54" fmla="*/ 146 h 14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5" h="146">
                    <a:moveTo>
                      <a:pt x="0" y="146"/>
                    </a:moveTo>
                    <a:lnTo>
                      <a:pt x="0" y="125"/>
                    </a:lnTo>
                    <a:lnTo>
                      <a:pt x="0" y="116"/>
                    </a:lnTo>
                    <a:lnTo>
                      <a:pt x="12" y="112"/>
                    </a:lnTo>
                    <a:lnTo>
                      <a:pt x="18" y="104"/>
                    </a:lnTo>
                    <a:lnTo>
                      <a:pt x="12" y="91"/>
                    </a:lnTo>
                    <a:lnTo>
                      <a:pt x="12" y="83"/>
                    </a:lnTo>
                    <a:lnTo>
                      <a:pt x="18" y="75"/>
                    </a:lnTo>
                    <a:lnTo>
                      <a:pt x="18" y="66"/>
                    </a:lnTo>
                    <a:lnTo>
                      <a:pt x="18" y="58"/>
                    </a:lnTo>
                    <a:lnTo>
                      <a:pt x="18" y="50"/>
                    </a:lnTo>
                    <a:lnTo>
                      <a:pt x="18" y="37"/>
                    </a:lnTo>
                    <a:lnTo>
                      <a:pt x="25" y="29"/>
                    </a:lnTo>
                    <a:lnTo>
                      <a:pt x="25" y="21"/>
                    </a:lnTo>
                    <a:lnTo>
                      <a:pt x="18" y="12"/>
                    </a:lnTo>
                    <a:lnTo>
                      <a:pt x="18" y="4"/>
                    </a:lnTo>
                    <a:lnTo>
                      <a:pt x="18" y="0"/>
                    </a:lnTo>
                  </a:path>
                </a:pathLst>
              </a:custGeom>
              <a:noFill/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234" name="Oval 114"/>
              <p:cNvSpPr>
                <a:spLocks noChangeArrowheads="1"/>
              </p:cNvSpPr>
              <p:nvPr/>
            </p:nvSpPr>
            <p:spPr bwMode="auto">
              <a:xfrm>
                <a:off x="538163" y="2609850"/>
                <a:ext cx="88900" cy="73025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235" name="Freeform 115"/>
              <p:cNvSpPr>
                <a:spLocks/>
              </p:cNvSpPr>
              <p:nvPr/>
            </p:nvSpPr>
            <p:spPr bwMode="auto">
              <a:xfrm>
                <a:off x="546100" y="2351088"/>
                <a:ext cx="15875" cy="265113"/>
              </a:xfrm>
              <a:custGeom>
                <a:avLst/>
                <a:gdLst>
                  <a:gd name="T0" fmla="*/ 2147483647 w 12"/>
                  <a:gd name="T1" fmla="*/ 2147483647 h 138"/>
                  <a:gd name="T2" fmla="*/ 0 w 12"/>
                  <a:gd name="T3" fmla="*/ 2147483647 h 138"/>
                  <a:gd name="T4" fmla="*/ 2147483647 w 12"/>
                  <a:gd name="T5" fmla="*/ 2147483647 h 138"/>
                  <a:gd name="T6" fmla="*/ 2147483647 w 12"/>
                  <a:gd name="T7" fmla="*/ 2147483647 h 138"/>
                  <a:gd name="T8" fmla="*/ 2147483647 w 12"/>
                  <a:gd name="T9" fmla="*/ 2147483647 h 138"/>
                  <a:gd name="T10" fmla="*/ 0 w 12"/>
                  <a:gd name="T11" fmla="*/ 2147483647 h 138"/>
                  <a:gd name="T12" fmla="*/ 2147483647 w 12"/>
                  <a:gd name="T13" fmla="*/ 2147483647 h 138"/>
                  <a:gd name="T14" fmla="*/ 2147483647 w 12"/>
                  <a:gd name="T15" fmla="*/ 2147483647 h 138"/>
                  <a:gd name="T16" fmla="*/ 2147483647 w 12"/>
                  <a:gd name="T17" fmla="*/ 2147483647 h 138"/>
                  <a:gd name="T18" fmla="*/ 2147483647 w 12"/>
                  <a:gd name="T19" fmla="*/ 2147483647 h 138"/>
                  <a:gd name="T20" fmla="*/ 2147483647 w 12"/>
                  <a:gd name="T21" fmla="*/ 2147483647 h 138"/>
                  <a:gd name="T22" fmla="*/ 2147483647 w 12"/>
                  <a:gd name="T23" fmla="*/ 2147483647 h 138"/>
                  <a:gd name="T24" fmla="*/ 2147483647 w 12"/>
                  <a:gd name="T25" fmla="*/ 2147483647 h 138"/>
                  <a:gd name="T26" fmla="*/ 2147483647 w 12"/>
                  <a:gd name="T27" fmla="*/ 2147483647 h 138"/>
                  <a:gd name="T28" fmla="*/ 2147483647 w 12"/>
                  <a:gd name="T29" fmla="*/ 2147483647 h 138"/>
                  <a:gd name="T30" fmla="*/ 0 w 12"/>
                  <a:gd name="T31" fmla="*/ 2147483647 h 138"/>
                  <a:gd name="T32" fmla="*/ 2147483647 w 12"/>
                  <a:gd name="T33" fmla="*/ 0 h 13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"/>
                  <a:gd name="T52" fmla="*/ 0 h 138"/>
                  <a:gd name="T53" fmla="*/ 12 w 12"/>
                  <a:gd name="T54" fmla="*/ 138 h 13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" h="138">
                    <a:moveTo>
                      <a:pt x="6" y="138"/>
                    </a:moveTo>
                    <a:lnTo>
                      <a:pt x="0" y="125"/>
                    </a:lnTo>
                    <a:lnTo>
                      <a:pt x="6" y="113"/>
                    </a:lnTo>
                    <a:lnTo>
                      <a:pt x="12" y="104"/>
                    </a:lnTo>
                    <a:lnTo>
                      <a:pt x="6" y="96"/>
                    </a:lnTo>
                    <a:lnTo>
                      <a:pt x="0" y="88"/>
                    </a:lnTo>
                    <a:lnTo>
                      <a:pt x="6" y="79"/>
                    </a:lnTo>
                    <a:lnTo>
                      <a:pt x="12" y="71"/>
                    </a:lnTo>
                    <a:lnTo>
                      <a:pt x="12" y="59"/>
                    </a:lnTo>
                    <a:lnTo>
                      <a:pt x="6" y="46"/>
                    </a:lnTo>
                    <a:lnTo>
                      <a:pt x="6" y="38"/>
                    </a:lnTo>
                    <a:lnTo>
                      <a:pt x="12" y="29"/>
                    </a:lnTo>
                    <a:lnTo>
                      <a:pt x="12" y="21"/>
                    </a:lnTo>
                    <a:lnTo>
                      <a:pt x="12" y="13"/>
                    </a:lnTo>
                    <a:lnTo>
                      <a:pt x="12" y="4"/>
                    </a:lnTo>
                    <a:lnTo>
                      <a:pt x="0" y="4"/>
                    </a:lnTo>
                    <a:lnTo>
                      <a:pt x="12" y="0"/>
                    </a:lnTo>
                  </a:path>
                </a:pathLst>
              </a:custGeom>
              <a:noFill/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236" name="Freeform 116"/>
              <p:cNvSpPr>
                <a:spLocks/>
              </p:cNvSpPr>
              <p:nvPr/>
            </p:nvSpPr>
            <p:spPr bwMode="auto">
              <a:xfrm>
                <a:off x="603250" y="2328863"/>
                <a:ext cx="33338" cy="279400"/>
              </a:xfrm>
              <a:custGeom>
                <a:avLst/>
                <a:gdLst>
                  <a:gd name="T0" fmla="*/ 0 w 25"/>
                  <a:gd name="T1" fmla="*/ 2147483647 h 146"/>
                  <a:gd name="T2" fmla="*/ 0 w 25"/>
                  <a:gd name="T3" fmla="*/ 2147483647 h 146"/>
                  <a:gd name="T4" fmla="*/ 0 w 25"/>
                  <a:gd name="T5" fmla="*/ 2147483647 h 146"/>
                  <a:gd name="T6" fmla="*/ 2147483647 w 25"/>
                  <a:gd name="T7" fmla="*/ 2147483647 h 146"/>
                  <a:gd name="T8" fmla="*/ 2147483647 w 25"/>
                  <a:gd name="T9" fmla="*/ 2147483647 h 146"/>
                  <a:gd name="T10" fmla="*/ 2147483647 w 25"/>
                  <a:gd name="T11" fmla="*/ 2147483647 h 146"/>
                  <a:gd name="T12" fmla="*/ 2147483647 w 25"/>
                  <a:gd name="T13" fmla="*/ 2147483647 h 146"/>
                  <a:gd name="T14" fmla="*/ 2147483647 w 25"/>
                  <a:gd name="T15" fmla="*/ 2147483647 h 146"/>
                  <a:gd name="T16" fmla="*/ 2147483647 w 25"/>
                  <a:gd name="T17" fmla="*/ 2147483647 h 146"/>
                  <a:gd name="T18" fmla="*/ 2147483647 w 25"/>
                  <a:gd name="T19" fmla="*/ 2147483647 h 146"/>
                  <a:gd name="T20" fmla="*/ 2147483647 w 25"/>
                  <a:gd name="T21" fmla="*/ 2147483647 h 146"/>
                  <a:gd name="T22" fmla="*/ 2147483647 w 25"/>
                  <a:gd name="T23" fmla="*/ 2147483647 h 146"/>
                  <a:gd name="T24" fmla="*/ 2147483647 w 25"/>
                  <a:gd name="T25" fmla="*/ 2147483647 h 146"/>
                  <a:gd name="T26" fmla="*/ 2147483647 w 25"/>
                  <a:gd name="T27" fmla="*/ 2147483647 h 146"/>
                  <a:gd name="T28" fmla="*/ 2147483647 w 25"/>
                  <a:gd name="T29" fmla="*/ 2147483647 h 146"/>
                  <a:gd name="T30" fmla="*/ 2147483647 w 25"/>
                  <a:gd name="T31" fmla="*/ 2147483647 h 146"/>
                  <a:gd name="T32" fmla="*/ 2147483647 w 25"/>
                  <a:gd name="T33" fmla="*/ 0 h 14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5"/>
                  <a:gd name="T52" fmla="*/ 0 h 146"/>
                  <a:gd name="T53" fmla="*/ 25 w 25"/>
                  <a:gd name="T54" fmla="*/ 146 h 14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5" h="146">
                    <a:moveTo>
                      <a:pt x="0" y="146"/>
                    </a:moveTo>
                    <a:lnTo>
                      <a:pt x="0" y="125"/>
                    </a:lnTo>
                    <a:lnTo>
                      <a:pt x="0" y="116"/>
                    </a:lnTo>
                    <a:lnTo>
                      <a:pt x="13" y="112"/>
                    </a:lnTo>
                    <a:lnTo>
                      <a:pt x="19" y="104"/>
                    </a:lnTo>
                    <a:lnTo>
                      <a:pt x="13" y="91"/>
                    </a:lnTo>
                    <a:lnTo>
                      <a:pt x="13" y="83"/>
                    </a:lnTo>
                    <a:lnTo>
                      <a:pt x="19" y="75"/>
                    </a:lnTo>
                    <a:lnTo>
                      <a:pt x="19" y="66"/>
                    </a:lnTo>
                    <a:lnTo>
                      <a:pt x="19" y="58"/>
                    </a:lnTo>
                    <a:lnTo>
                      <a:pt x="19" y="50"/>
                    </a:lnTo>
                    <a:lnTo>
                      <a:pt x="19" y="37"/>
                    </a:lnTo>
                    <a:lnTo>
                      <a:pt x="25" y="29"/>
                    </a:lnTo>
                    <a:lnTo>
                      <a:pt x="25" y="21"/>
                    </a:lnTo>
                    <a:lnTo>
                      <a:pt x="19" y="12"/>
                    </a:lnTo>
                    <a:lnTo>
                      <a:pt x="19" y="4"/>
                    </a:lnTo>
                    <a:lnTo>
                      <a:pt x="19" y="0"/>
                    </a:lnTo>
                  </a:path>
                </a:pathLst>
              </a:custGeom>
              <a:noFill/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237" name="Oval 117"/>
              <p:cNvSpPr>
                <a:spLocks noChangeArrowheads="1"/>
              </p:cNvSpPr>
              <p:nvPr/>
            </p:nvSpPr>
            <p:spPr bwMode="auto">
              <a:xfrm>
                <a:off x="430213" y="2609850"/>
                <a:ext cx="90488" cy="73025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238" name="Freeform 118"/>
              <p:cNvSpPr>
                <a:spLocks/>
              </p:cNvSpPr>
              <p:nvPr/>
            </p:nvSpPr>
            <p:spPr bwMode="auto">
              <a:xfrm>
                <a:off x="439738" y="2351088"/>
                <a:ext cx="15875" cy="265113"/>
              </a:xfrm>
              <a:custGeom>
                <a:avLst/>
                <a:gdLst>
                  <a:gd name="T0" fmla="*/ 2147483647 w 12"/>
                  <a:gd name="T1" fmla="*/ 2147483647 h 138"/>
                  <a:gd name="T2" fmla="*/ 0 w 12"/>
                  <a:gd name="T3" fmla="*/ 2147483647 h 138"/>
                  <a:gd name="T4" fmla="*/ 2147483647 w 12"/>
                  <a:gd name="T5" fmla="*/ 2147483647 h 138"/>
                  <a:gd name="T6" fmla="*/ 2147483647 w 12"/>
                  <a:gd name="T7" fmla="*/ 2147483647 h 138"/>
                  <a:gd name="T8" fmla="*/ 2147483647 w 12"/>
                  <a:gd name="T9" fmla="*/ 2147483647 h 138"/>
                  <a:gd name="T10" fmla="*/ 0 w 12"/>
                  <a:gd name="T11" fmla="*/ 2147483647 h 138"/>
                  <a:gd name="T12" fmla="*/ 2147483647 w 12"/>
                  <a:gd name="T13" fmla="*/ 2147483647 h 138"/>
                  <a:gd name="T14" fmla="*/ 2147483647 w 12"/>
                  <a:gd name="T15" fmla="*/ 2147483647 h 138"/>
                  <a:gd name="T16" fmla="*/ 2147483647 w 12"/>
                  <a:gd name="T17" fmla="*/ 2147483647 h 138"/>
                  <a:gd name="T18" fmla="*/ 2147483647 w 12"/>
                  <a:gd name="T19" fmla="*/ 2147483647 h 138"/>
                  <a:gd name="T20" fmla="*/ 2147483647 w 12"/>
                  <a:gd name="T21" fmla="*/ 2147483647 h 138"/>
                  <a:gd name="T22" fmla="*/ 2147483647 w 12"/>
                  <a:gd name="T23" fmla="*/ 2147483647 h 138"/>
                  <a:gd name="T24" fmla="*/ 2147483647 w 12"/>
                  <a:gd name="T25" fmla="*/ 2147483647 h 138"/>
                  <a:gd name="T26" fmla="*/ 2147483647 w 12"/>
                  <a:gd name="T27" fmla="*/ 2147483647 h 138"/>
                  <a:gd name="T28" fmla="*/ 2147483647 w 12"/>
                  <a:gd name="T29" fmla="*/ 2147483647 h 138"/>
                  <a:gd name="T30" fmla="*/ 0 w 12"/>
                  <a:gd name="T31" fmla="*/ 2147483647 h 138"/>
                  <a:gd name="T32" fmla="*/ 2147483647 w 12"/>
                  <a:gd name="T33" fmla="*/ 0 h 13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"/>
                  <a:gd name="T52" fmla="*/ 0 h 138"/>
                  <a:gd name="T53" fmla="*/ 12 w 12"/>
                  <a:gd name="T54" fmla="*/ 138 h 13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" h="138">
                    <a:moveTo>
                      <a:pt x="6" y="138"/>
                    </a:moveTo>
                    <a:lnTo>
                      <a:pt x="0" y="125"/>
                    </a:lnTo>
                    <a:lnTo>
                      <a:pt x="6" y="113"/>
                    </a:lnTo>
                    <a:lnTo>
                      <a:pt x="12" y="104"/>
                    </a:lnTo>
                    <a:lnTo>
                      <a:pt x="6" y="96"/>
                    </a:lnTo>
                    <a:lnTo>
                      <a:pt x="0" y="88"/>
                    </a:lnTo>
                    <a:lnTo>
                      <a:pt x="6" y="79"/>
                    </a:lnTo>
                    <a:lnTo>
                      <a:pt x="12" y="71"/>
                    </a:lnTo>
                    <a:lnTo>
                      <a:pt x="12" y="59"/>
                    </a:lnTo>
                    <a:lnTo>
                      <a:pt x="6" y="46"/>
                    </a:lnTo>
                    <a:lnTo>
                      <a:pt x="6" y="38"/>
                    </a:lnTo>
                    <a:lnTo>
                      <a:pt x="12" y="29"/>
                    </a:lnTo>
                    <a:lnTo>
                      <a:pt x="12" y="21"/>
                    </a:lnTo>
                    <a:lnTo>
                      <a:pt x="12" y="13"/>
                    </a:lnTo>
                    <a:lnTo>
                      <a:pt x="12" y="4"/>
                    </a:lnTo>
                    <a:lnTo>
                      <a:pt x="0" y="4"/>
                    </a:lnTo>
                    <a:lnTo>
                      <a:pt x="12" y="0"/>
                    </a:lnTo>
                  </a:path>
                </a:pathLst>
              </a:custGeom>
              <a:noFill/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239" name="Freeform 119"/>
              <p:cNvSpPr>
                <a:spLocks/>
              </p:cNvSpPr>
              <p:nvPr/>
            </p:nvSpPr>
            <p:spPr bwMode="auto">
              <a:xfrm>
                <a:off x="496888" y="2328863"/>
                <a:ext cx="33338" cy="279400"/>
              </a:xfrm>
              <a:custGeom>
                <a:avLst/>
                <a:gdLst>
                  <a:gd name="T0" fmla="*/ 0 w 25"/>
                  <a:gd name="T1" fmla="*/ 2147483647 h 146"/>
                  <a:gd name="T2" fmla="*/ 0 w 25"/>
                  <a:gd name="T3" fmla="*/ 2147483647 h 146"/>
                  <a:gd name="T4" fmla="*/ 0 w 25"/>
                  <a:gd name="T5" fmla="*/ 2147483647 h 146"/>
                  <a:gd name="T6" fmla="*/ 2147483647 w 25"/>
                  <a:gd name="T7" fmla="*/ 2147483647 h 146"/>
                  <a:gd name="T8" fmla="*/ 2147483647 w 25"/>
                  <a:gd name="T9" fmla="*/ 2147483647 h 146"/>
                  <a:gd name="T10" fmla="*/ 2147483647 w 25"/>
                  <a:gd name="T11" fmla="*/ 2147483647 h 146"/>
                  <a:gd name="T12" fmla="*/ 2147483647 w 25"/>
                  <a:gd name="T13" fmla="*/ 2147483647 h 146"/>
                  <a:gd name="T14" fmla="*/ 2147483647 w 25"/>
                  <a:gd name="T15" fmla="*/ 2147483647 h 146"/>
                  <a:gd name="T16" fmla="*/ 2147483647 w 25"/>
                  <a:gd name="T17" fmla="*/ 2147483647 h 146"/>
                  <a:gd name="T18" fmla="*/ 2147483647 w 25"/>
                  <a:gd name="T19" fmla="*/ 2147483647 h 146"/>
                  <a:gd name="T20" fmla="*/ 2147483647 w 25"/>
                  <a:gd name="T21" fmla="*/ 2147483647 h 146"/>
                  <a:gd name="T22" fmla="*/ 2147483647 w 25"/>
                  <a:gd name="T23" fmla="*/ 2147483647 h 146"/>
                  <a:gd name="T24" fmla="*/ 2147483647 w 25"/>
                  <a:gd name="T25" fmla="*/ 2147483647 h 146"/>
                  <a:gd name="T26" fmla="*/ 2147483647 w 25"/>
                  <a:gd name="T27" fmla="*/ 2147483647 h 146"/>
                  <a:gd name="T28" fmla="*/ 2147483647 w 25"/>
                  <a:gd name="T29" fmla="*/ 2147483647 h 146"/>
                  <a:gd name="T30" fmla="*/ 2147483647 w 25"/>
                  <a:gd name="T31" fmla="*/ 2147483647 h 146"/>
                  <a:gd name="T32" fmla="*/ 2147483647 w 25"/>
                  <a:gd name="T33" fmla="*/ 0 h 14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5"/>
                  <a:gd name="T52" fmla="*/ 0 h 146"/>
                  <a:gd name="T53" fmla="*/ 25 w 25"/>
                  <a:gd name="T54" fmla="*/ 146 h 14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5" h="146">
                    <a:moveTo>
                      <a:pt x="0" y="146"/>
                    </a:moveTo>
                    <a:lnTo>
                      <a:pt x="0" y="125"/>
                    </a:lnTo>
                    <a:lnTo>
                      <a:pt x="0" y="116"/>
                    </a:lnTo>
                    <a:lnTo>
                      <a:pt x="13" y="112"/>
                    </a:lnTo>
                    <a:lnTo>
                      <a:pt x="19" y="104"/>
                    </a:lnTo>
                    <a:lnTo>
                      <a:pt x="13" y="91"/>
                    </a:lnTo>
                    <a:lnTo>
                      <a:pt x="13" y="83"/>
                    </a:lnTo>
                    <a:lnTo>
                      <a:pt x="19" y="75"/>
                    </a:lnTo>
                    <a:lnTo>
                      <a:pt x="19" y="66"/>
                    </a:lnTo>
                    <a:lnTo>
                      <a:pt x="19" y="58"/>
                    </a:lnTo>
                    <a:lnTo>
                      <a:pt x="19" y="50"/>
                    </a:lnTo>
                    <a:lnTo>
                      <a:pt x="19" y="37"/>
                    </a:lnTo>
                    <a:lnTo>
                      <a:pt x="25" y="29"/>
                    </a:lnTo>
                    <a:lnTo>
                      <a:pt x="25" y="21"/>
                    </a:lnTo>
                    <a:lnTo>
                      <a:pt x="19" y="12"/>
                    </a:lnTo>
                    <a:lnTo>
                      <a:pt x="19" y="4"/>
                    </a:lnTo>
                    <a:lnTo>
                      <a:pt x="19" y="0"/>
                    </a:lnTo>
                  </a:path>
                </a:pathLst>
              </a:custGeom>
              <a:noFill/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240" name="Oval 120"/>
              <p:cNvSpPr>
                <a:spLocks noChangeArrowheads="1"/>
              </p:cNvSpPr>
              <p:nvPr/>
            </p:nvSpPr>
            <p:spPr bwMode="auto">
              <a:xfrm>
                <a:off x="323850" y="2609850"/>
                <a:ext cx="88900" cy="73025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241" name="Freeform 121"/>
              <p:cNvSpPr>
                <a:spLocks/>
              </p:cNvSpPr>
              <p:nvPr/>
            </p:nvSpPr>
            <p:spPr bwMode="auto">
              <a:xfrm>
                <a:off x="333375" y="2351088"/>
                <a:ext cx="15875" cy="265113"/>
              </a:xfrm>
              <a:custGeom>
                <a:avLst/>
                <a:gdLst>
                  <a:gd name="T0" fmla="*/ 2147483647 w 12"/>
                  <a:gd name="T1" fmla="*/ 2147483647 h 138"/>
                  <a:gd name="T2" fmla="*/ 0 w 12"/>
                  <a:gd name="T3" fmla="*/ 2147483647 h 138"/>
                  <a:gd name="T4" fmla="*/ 2147483647 w 12"/>
                  <a:gd name="T5" fmla="*/ 2147483647 h 138"/>
                  <a:gd name="T6" fmla="*/ 2147483647 w 12"/>
                  <a:gd name="T7" fmla="*/ 2147483647 h 138"/>
                  <a:gd name="T8" fmla="*/ 2147483647 w 12"/>
                  <a:gd name="T9" fmla="*/ 2147483647 h 138"/>
                  <a:gd name="T10" fmla="*/ 0 w 12"/>
                  <a:gd name="T11" fmla="*/ 2147483647 h 138"/>
                  <a:gd name="T12" fmla="*/ 2147483647 w 12"/>
                  <a:gd name="T13" fmla="*/ 2147483647 h 138"/>
                  <a:gd name="T14" fmla="*/ 2147483647 w 12"/>
                  <a:gd name="T15" fmla="*/ 2147483647 h 138"/>
                  <a:gd name="T16" fmla="*/ 2147483647 w 12"/>
                  <a:gd name="T17" fmla="*/ 2147483647 h 138"/>
                  <a:gd name="T18" fmla="*/ 2147483647 w 12"/>
                  <a:gd name="T19" fmla="*/ 2147483647 h 138"/>
                  <a:gd name="T20" fmla="*/ 2147483647 w 12"/>
                  <a:gd name="T21" fmla="*/ 2147483647 h 138"/>
                  <a:gd name="T22" fmla="*/ 2147483647 w 12"/>
                  <a:gd name="T23" fmla="*/ 2147483647 h 138"/>
                  <a:gd name="T24" fmla="*/ 2147483647 w 12"/>
                  <a:gd name="T25" fmla="*/ 2147483647 h 138"/>
                  <a:gd name="T26" fmla="*/ 2147483647 w 12"/>
                  <a:gd name="T27" fmla="*/ 2147483647 h 138"/>
                  <a:gd name="T28" fmla="*/ 2147483647 w 12"/>
                  <a:gd name="T29" fmla="*/ 2147483647 h 138"/>
                  <a:gd name="T30" fmla="*/ 0 w 12"/>
                  <a:gd name="T31" fmla="*/ 2147483647 h 138"/>
                  <a:gd name="T32" fmla="*/ 2147483647 w 12"/>
                  <a:gd name="T33" fmla="*/ 0 h 13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"/>
                  <a:gd name="T52" fmla="*/ 0 h 138"/>
                  <a:gd name="T53" fmla="*/ 12 w 12"/>
                  <a:gd name="T54" fmla="*/ 138 h 13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" h="138">
                    <a:moveTo>
                      <a:pt x="6" y="138"/>
                    </a:moveTo>
                    <a:lnTo>
                      <a:pt x="0" y="125"/>
                    </a:lnTo>
                    <a:lnTo>
                      <a:pt x="6" y="113"/>
                    </a:lnTo>
                    <a:lnTo>
                      <a:pt x="12" y="104"/>
                    </a:lnTo>
                    <a:lnTo>
                      <a:pt x="6" y="96"/>
                    </a:lnTo>
                    <a:lnTo>
                      <a:pt x="0" y="88"/>
                    </a:lnTo>
                    <a:lnTo>
                      <a:pt x="6" y="79"/>
                    </a:lnTo>
                    <a:lnTo>
                      <a:pt x="12" y="71"/>
                    </a:lnTo>
                    <a:lnTo>
                      <a:pt x="12" y="59"/>
                    </a:lnTo>
                    <a:lnTo>
                      <a:pt x="6" y="46"/>
                    </a:lnTo>
                    <a:lnTo>
                      <a:pt x="6" y="38"/>
                    </a:lnTo>
                    <a:lnTo>
                      <a:pt x="12" y="29"/>
                    </a:lnTo>
                    <a:lnTo>
                      <a:pt x="12" y="21"/>
                    </a:lnTo>
                    <a:lnTo>
                      <a:pt x="12" y="13"/>
                    </a:lnTo>
                    <a:lnTo>
                      <a:pt x="12" y="4"/>
                    </a:lnTo>
                    <a:lnTo>
                      <a:pt x="0" y="4"/>
                    </a:lnTo>
                    <a:lnTo>
                      <a:pt x="12" y="0"/>
                    </a:lnTo>
                  </a:path>
                </a:pathLst>
              </a:custGeom>
              <a:noFill/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242" name="Freeform 122"/>
              <p:cNvSpPr>
                <a:spLocks/>
              </p:cNvSpPr>
              <p:nvPr/>
            </p:nvSpPr>
            <p:spPr bwMode="auto">
              <a:xfrm>
                <a:off x="388938" y="2328863"/>
                <a:ext cx="34925" cy="279400"/>
              </a:xfrm>
              <a:custGeom>
                <a:avLst/>
                <a:gdLst>
                  <a:gd name="T0" fmla="*/ 0 w 25"/>
                  <a:gd name="T1" fmla="*/ 2147483647 h 146"/>
                  <a:gd name="T2" fmla="*/ 0 w 25"/>
                  <a:gd name="T3" fmla="*/ 2147483647 h 146"/>
                  <a:gd name="T4" fmla="*/ 0 w 25"/>
                  <a:gd name="T5" fmla="*/ 2147483647 h 146"/>
                  <a:gd name="T6" fmla="*/ 2147483647 w 25"/>
                  <a:gd name="T7" fmla="*/ 2147483647 h 146"/>
                  <a:gd name="T8" fmla="*/ 2147483647 w 25"/>
                  <a:gd name="T9" fmla="*/ 2147483647 h 146"/>
                  <a:gd name="T10" fmla="*/ 2147483647 w 25"/>
                  <a:gd name="T11" fmla="*/ 2147483647 h 146"/>
                  <a:gd name="T12" fmla="*/ 2147483647 w 25"/>
                  <a:gd name="T13" fmla="*/ 2147483647 h 146"/>
                  <a:gd name="T14" fmla="*/ 2147483647 w 25"/>
                  <a:gd name="T15" fmla="*/ 2147483647 h 146"/>
                  <a:gd name="T16" fmla="*/ 2147483647 w 25"/>
                  <a:gd name="T17" fmla="*/ 2147483647 h 146"/>
                  <a:gd name="T18" fmla="*/ 2147483647 w 25"/>
                  <a:gd name="T19" fmla="*/ 2147483647 h 146"/>
                  <a:gd name="T20" fmla="*/ 2147483647 w 25"/>
                  <a:gd name="T21" fmla="*/ 2147483647 h 146"/>
                  <a:gd name="T22" fmla="*/ 2147483647 w 25"/>
                  <a:gd name="T23" fmla="*/ 2147483647 h 146"/>
                  <a:gd name="T24" fmla="*/ 2147483647 w 25"/>
                  <a:gd name="T25" fmla="*/ 2147483647 h 146"/>
                  <a:gd name="T26" fmla="*/ 2147483647 w 25"/>
                  <a:gd name="T27" fmla="*/ 2147483647 h 146"/>
                  <a:gd name="T28" fmla="*/ 2147483647 w 25"/>
                  <a:gd name="T29" fmla="*/ 2147483647 h 146"/>
                  <a:gd name="T30" fmla="*/ 2147483647 w 25"/>
                  <a:gd name="T31" fmla="*/ 2147483647 h 146"/>
                  <a:gd name="T32" fmla="*/ 2147483647 w 25"/>
                  <a:gd name="T33" fmla="*/ 0 h 14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5"/>
                  <a:gd name="T52" fmla="*/ 0 h 146"/>
                  <a:gd name="T53" fmla="*/ 25 w 25"/>
                  <a:gd name="T54" fmla="*/ 146 h 14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5" h="146">
                    <a:moveTo>
                      <a:pt x="0" y="146"/>
                    </a:moveTo>
                    <a:lnTo>
                      <a:pt x="0" y="125"/>
                    </a:lnTo>
                    <a:lnTo>
                      <a:pt x="0" y="116"/>
                    </a:lnTo>
                    <a:lnTo>
                      <a:pt x="13" y="112"/>
                    </a:lnTo>
                    <a:lnTo>
                      <a:pt x="19" y="104"/>
                    </a:lnTo>
                    <a:lnTo>
                      <a:pt x="13" y="91"/>
                    </a:lnTo>
                    <a:lnTo>
                      <a:pt x="13" y="83"/>
                    </a:lnTo>
                    <a:lnTo>
                      <a:pt x="19" y="75"/>
                    </a:lnTo>
                    <a:lnTo>
                      <a:pt x="19" y="66"/>
                    </a:lnTo>
                    <a:lnTo>
                      <a:pt x="19" y="58"/>
                    </a:lnTo>
                    <a:lnTo>
                      <a:pt x="19" y="50"/>
                    </a:lnTo>
                    <a:lnTo>
                      <a:pt x="19" y="37"/>
                    </a:lnTo>
                    <a:lnTo>
                      <a:pt x="25" y="29"/>
                    </a:lnTo>
                    <a:lnTo>
                      <a:pt x="25" y="21"/>
                    </a:lnTo>
                    <a:lnTo>
                      <a:pt x="19" y="12"/>
                    </a:lnTo>
                    <a:lnTo>
                      <a:pt x="19" y="4"/>
                    </a:lnTo>
                    <a:lnTo>
                      <a:pt x="19" y="0"/>
                    </a:lnTo>
                  </a:path>
                </a:pathLst>
              </a:custGeom>
              <a:noFill/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</p:grpSp>
      <p:sp>
        <p:nvSpPr>
          <p:cNvPr id="343" name="Cilindro 342"/>
          <p:cNvSpPr/>
          <p:nvPr/>
        </p:nvSpPr>
        <p:spPr bwMode="auto">
          <a:xfrm>
            <a:off x="7372353" y="1843314"/>
            <a:ext cx="291193" cy="785586"/>
          </a:xfrm>
          <a:prstGeom prst="can">
            <a:avLst/>
          </a:prstGeom>
          <a:solidFill>
            <a:srgbClr val="66003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354" name="Trapezio 353"/>
          <p:cNvSpPr/>
          <p:nvPr/>
        </p:nvSpPr>
        <p:spPr bwMode="auto">
          <a:xfrm>
            <a:off x="7400925" y="1171575"/>
            <a:ext cx="228600" cy="209550"/>
          </a:xfrm>
          <a:prstGeom prst="trapezoid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innerShdw blurRad="114300">
              <a:prstClr val="black"/>
            </a:innerShdw>
          </a:effectLst>
        </p:spPr>
        <p:txBody>
          <a:bodyPr/>
          <a:lstStyle/>
          <a:p>
            <a:pPr>
              <a:defRPr/>
            </a:pPr>
            <a:endParaRPr lang="it-IT"/>
          </a:p>
        </p:txBody>
      </p:sp>
      <p:grpSp>
        <p:nvGrpSpPr>
          <p:cNvPr id="5" name="Gruppo 4"/>
          <p:cNvGrpSpPr/>
          <p:nvPr/>
        </p:nvGrpSpPr>
        <p:grpSpPr>
          <a:xfrm>
            <a:off x="5162550" y="3070225"/>
            <a:ext cx="2838450" cy="1892300"/>
            <a:chOff x="5162550" y="3070225"/>
            <a:chExt cx="2838450" cy="1892300"/>
          </a:xfrm>
        </p:grpSpPr>
        <p:grpSp>
          <p:nvGrpSpPr>
            <p:cNvPr id="2" name="Gruppo 1"/>
            <p:cNvGrpSpPr/>
            <p:nvPr/>
          </p:nvGrpSpPr>
          <p:grpSpPr>
            <a:xfrm>
              <a:off x="5162550" y="3070225"/>
              <a:ext cx="771525" cy="1873250"/>
              <a:chOff x="5162550" y="3070225"/>
              <a:chExt cx="771525" cy="1873250"/>
            </a:xfrm>
          </p:grpSpPr>
          <p:sp>
            <p:nvSpPr>
              <p:cNvPr id="5139" name="Saetta 198"/>
              <p:cNvSpPr>
                <a:spLocks noChangeArrowheads="1"/>
              </p:cNvSpPr>
              <p:nvPr/>
            </p:nvSpPr>
            <p:spPr bwMode="auto">
              <a:xfrm rot="1687991">
                <a:off x="5284788" y="3070225"/>
                <a:ext cx="303212" cy="234950"/>
              </a:xfrm>
              <a:prstGeom prst="lightningBolt">
                <a:avLst/>
              </a:prstGeom>
              <a:solidFill>
                <a:srgbClr val="FFFF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" name="Ovale 199"/>
              <p:cNvSpPr/>
              <p:nvPr/>
            </p:nvSpPr>
            <p:spPr bwMode="auto">
              <a:xfrm>
                <a:off x="5372100" y="3400425"/>
                <a:ext cx="180975" cy="180975"/>
              </a:xfrm>
              <a:prstGeom prst="ellipse">
                <a:avLst/>
              </a:prstGeom>
              <a:solidFill>
                <a:srgbClr val="C0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innerShdw blurRad="114300">
                  <a:prstClr val="black"/>
                </a:innerShdw>
              </a:effectLst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5143" name="Saetta 200"/>
              <p:cNvSpPr>
                <a:spLocks noChangeArrowheads="1"/>
              </p:cNvSpPr>
              <p:nvPr/>
            </p:nvSpPr>
            <p:spPr bwMode="auto">
              <a:xfrm rot="1687991">
                <a:off x="5341938" y="3679825"/>
                <a:ext cx="303212" cy="234950"/>
              </a:xfrm>
              <a:prstGeom prst="lightningBolt">
                <a:avLst/>
              </a:prstGeom>
              <a:solidFill>
                <a:srgbClr val="FFFF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" name="Ovale 201"/>
              <p:cNvSpPr/>
              <p:nvPr/>
            </p:nvSpPr>
            <p:spPr bwMode="auto">
              <a:xfrm>
                <a:off x="5295900" y="3962400"/>
                <a:ext cx="180975" cy="180975"/>
              </a:xfrm>
              <a:prstGeom prst="ellipse">
                <a:avLst/>
              </a:prstGeom>
              <a:solidFill>
                <a:schemeClr val="accent6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innerShdw blurRad="114300">
                  <a:prstClr val="black"/>
                </a:innerShdw>
              </a:effectLst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203" name="Ovale 202"/>
              <p:cNvSpPr/>
              <p:nvPr/>
            </p:nvSpPr>
            <p:spPr bwMode="auto">
              <a:xfrm>
                <a:off x="5581650" y="3962400"/>
                <a:ext cx="180975" cy="180975"/>
              </a:xfrm>
              <a:prstGeom prst="ellipse">
                <a:avLst/>
              </a:prstGeom>
              <a:solidFill>
                <a:schemeClr val="accent6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innerShdw blurRad="114300">
                  <a:prstClr val="black"/>
                </a:innerShdw>
              </a:effectLst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5150" name="Saetta 203"/>
              <p:cNvSpPr>
                <a:spLocks noChangeArrowheads="1"/>
              </p:cNvSpPr>
              <p:nvPr/>
            </p:nvSpPr>
            <p:spPr bwMode="auto">
              <a:xfrm rot="1687991">
                <a:off x="5389563" y="4222750"/>
                <a:ext cx="303212" cy="234950"/>
              </a:xfrm>
              <a:prstGeom prst="lightningBolt">
                <a:avLst/>
              </a:prstGeom>
              <a:solidFill>
                <a:srgbClr val="FFFF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" name="Ovale 204"/>
              <p:cNvSpPr/>
              <p:nvPr/>
            </p:nvSpPr>
            <p:spPr bwMode="auto">
              <a:xfrm>
                <a:off x="5305425" y="4505325"/>
                <a:ext cx="180975" cy="180975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innerShdw blurRad="114300">
                  <a:prstClr val="black"/>
                </a:innerShdw>
              </a:effectLst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206" name="Ovale 205"/>
              <p:cNvSpPr/>
              <p:nvPr/>
            </p:nvSpPr>
            <p:spPr bwMode="auto">
              <a:xfrm>
                <a:off x="5591175" y="4505325"/>
                <a:ext cx="180975" cy="180975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innerShdw blurRad="114300">
                  <a:prstClr val="black"/>
                </a:innerShdw>
              </a:effectLst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207" name="Ovale 206"/>
              <p:cNvSpPr/>
              <p:nvPr/>
            </p:nvSpPr>
            <p:spPr bwMode="auto">
              <a:xfrm>
                <a:off x="5162550" y="4752975"/>
                <a:ext cx="180975" cy="180975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innerShdw blurRad="114300">
                  <a:prstClr val="black"/>
                </a:innerShdw>
              </a:effectLst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208" name="Ovale 207"/>
              <p:cNvSpPr/>
              <p:nvPr/>
            </p:nvSpPr>
            <p:spPr bwMode="auto">
              <a:xfrm>
                <a:off x="5448300" y="4752975"/>
                <a:ext cx="180975" cy="180975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innerShdw blurRad="114300">
                  <a:prstClr val="black"/>
                </a:innerShdw>
              </a:effectLst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209" name="Ovale 208"/>
              <p:cNvSpPr/>
              <p:nvPr/>
            </p:nvSpPr>
            <p:spPr bwMode="auto">
              <a:xfrm>
                <a:off x="5753100" y="4762500"/>
                <a:ext cx="180975" cy="180975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innerShdw blurRad="114300">
                  <a:prstClr val="black"/>
                </a:innerShdw>
              </a:effectLst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</p:grpSp>
        <p:grpSp>
          <p:nvGrpSpPr>
            <p:cNvPr id="3" name="Gruppo 2"/>
            <p:cNvGrpSpPr/>
            <p:nvPr/>
          </p:nvGrpSpPr>
          <p:grpSpPr>
            <a:xfrm>
              <a:off x="7229475" y="3070225"/>
              <a:ext cx="771525" cy="1892300"/>
              <a:chOff x="7229475" y="3070225"/>
              <a:chExt cx="771525" cy="1892300"/>
            </a:xfrm>
          </p:grpSpPr>
          <p:sp>
            <p:nvSpPr>
              <p:cNvPr id="5175" name="Saetta 354"/>
              <p:cNvSpPr>
                <a:spLocks noChangeArrowheads="1"/>
              </p:cNvSpPr>
              <p:nvPr/>
            </p:nvSpPr>
            <p:spPr bwMode="auto">
              <a:xfrm rot="1687991">
                <a:off x="7361238" y="3070225"/>
                <a:ext cx="303212" cy="234950"/>
              </a:xfrm>
              <a:prstGeom prst="lightningBolt">
                <a:avLst/>
              </a:prstGeom>
              <a:solidFill>
                <a:srgbClr val="FFFF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6" name="Ovale 355"/>
              <p:cNvSpPr/>
              <p:nvPr/>
            </p:nvSpPr>
            <p:spPr bwMode="auto">
              <a:xfrm>
                <a:off x="7448550" y="3400426"/>
                <a:ext cx="180975" cy="180975"/>
              </a:xfrm>
              <a:prstGeom prst="ellipse">
                <a:avLst/>
              </a:prstGeom>
              <a:solidFill>
                <a:srgbClr val="FF3399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innerShdw blurRad="114300">
                  <a:prstClr val="black"/>
                </a:innerShdw>
              </a:effectLst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5179" name="Saetta 356"/>
              <p:cNvSpPr>
                <a:spLocks noChangeArrowheads="1"/>
              </p:cNvSpPr>
              <p:nvPr/>
            </p:nvSpPr>
            <p:spPr bwMode="auto">
              <a:xfrm rot="1687991">
                <a:off x="7408863" y="3698875"/>
                <a:ext cx="303212" cy="234950"/>
              </a:xfrm>
              <a:prstGeom prst="lightningBolt">
                <a:avLst/>
              </a:prstGeom>
              <a:solidFill>
                <a:srgbClr val="FFFF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" name="Ovale 357"/>
              <p:cNvSpPr/>
              <p:nvPr/>
            </p:nvSpPr>
            <p:spPr bwMode="auto">
              <a:xfrm>
                <a:off x="7362825" y="3981450"/>
                <a:ext cx="180975" cy="180975"/>
              </a:xfrm>
              <a:prstGeom prst="ellipse">
                <a:avLst/>
              </a:prstGeom>
              <a:solidFill>
                <a:srgbClr val="FF3399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innerShdw blurRad="114300">
                  <a:prstClr val="black"/>
                </a:innerShdw>
              </a:effectLst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359" name="Ovale 358"/>
              <p:cNvSpPr/>
              <p:nvPr/>
            </p:nvSpPr>
            <p:spPr bwMode="auto">
              <a:xfrm>
                <a:off x="7648575" y="3981450"/>
                <a:ext cx="180975" cy="180975"/>
              </a:xfrm>
              <a:prstGeom prst="ellipse">
                <a:avLst/>
              </a:prstGeom>
              <a:solidFill>
                <a:srgbClr val="FF3399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innerShdw blurRad="114300">
                  <a:prstClr val="black"/>
                </a:innerShdw>
              </a:effectLst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5186" name="Saetta 359"/>
              <p:cNvSpPr>
                <a:spLocks noChangeArrowheads="1"/>
              </p:cNvSpPr>
              <p:nvPr/>
            </p:nvSpPr>
            <p:spPr bwMode="auto">
              <a:xfrm rot="1687991">
                <a:off x="7456488" y="4241800"/>
                <a:ext cx="303212" cy="234950"/>
              </a:xfrm>
              <a:prstGeom prst="lightningBolt">
                <a:avLst/>
              </a:prstGeom>
              <a:solidFill>
                <a:srgbClr val="FFFF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" name="Ovale 360"/>
              <p:cNvSpPr/>
              <p:nvPr/>
            </p:nvSpPr>
            <p:spPr bwMode="auto">
              <a:xfrm>
                <a:off x="7372350" y="4524375"/>
                <a:ext cx="180975" cy="180975"/>
              </a:xfrm>
              <a:prstGeom prst="ellipse">
                <a:avLst/>
              </a:prstGeom>
              <a:solidFill>
                <a:schemeClr val="accent3">
                  <a:lumMod val="6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innerShdw blurRad="114300">
                  <a:prstClr val="black"/>
                </a:innerShdw>
              </a:effectLst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362" name="Ovale 361"/>
              <p:cNvSpPr/>
              <p:nvPr/>
            </p:nvSpPr>
            <p:spPr bwMode="auto">
              <a:xfrm>
                <a:off x="7658100" y="4524375"/>
                <a:ext cx="180975" cy="180975"/>
              </a:xfrm>
              <a:prstGeom prst="ellipse">
                <a:avLst/>
              </a:prstGeom>
              <a:solidFill>
                <a:schemeClr val="accent3">
                  <a:lumMod val="6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innerShdw blurRad="114300">
                  <a:prstClr val="black"/>
                </a:innerShdw>
              </a:effectLst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363" name="Ovale 362"/>
              <p:cNvSpPr/>
              <p:nvPr/>
            </p:nvSpPr>
            <p:spPr bwMode="auto">
              <a:xfrm>
                <a:off x="7229475" y="4772025"/>
                <a:ext cx="180975" cy="180975"/>
              </a:xfrm>
              <a:prstGeom prst="ellipse">
                <a:avLst/>
              </a:prstGeom>
              <a:solidFill>
                <a:schemeClr val="accent3">
                  <a:lumMod val="6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innerShdw blurRad="114300">
                  <a:prstClr val="black"/>
                </a:innerShdw>
              </a:effectLst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364" name="Ovale 363"/>
              <p:cNvSpPr/>
              <p:nvPr/>
            </p:nvSpPr>
            <p:spPr bwMode="auto">
              <a:xfrm>
                <a:off x="7515225" y="4772025"/>
                <a:ext cx="180975" cy="180975"/>
              </a:xfrm>
              <a:prstGeom prst="ellipse">
                <a:avLst/>
              </a:prstGeom>
              <a:solidFill>
                <a:schemeClr val="accent3">
                  <a:lumMod val="6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innerShdw blurRad="114300">
                  <a:prstClr val="black"/>
                </a:innerShdw>
              </a:effectLst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365" name="Ovale 364"/>
              <p:cNvSpPr/>
              <p:nvPr/>
            </p:nvSpPr>
            <p:spPr bwMode="auto">
              <a:xfrm>
                <a:off x="7820025" y="4781550"/>
                <a:ext cx="180975" cy="180975"/>
              </a:xfrm>
              <a:prstGeom prst="ellipse">
                <a:avLst/>
              </a:prstGeom>
              <a:solidFill>
                <a:schemeClr val="accent3">
                  <a:lumMod val="6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innerShdw blurRad="114300">
                  <a:prstClr val="black"/>
                </a:innerShdw>
              </a:effectLst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</p:grpSp>
      </p:grpSp>
      <p:grpSp>
        <p:nvGrpSpPr>
          <p:cNvPr id="8" name="Gruppo 7"/>
          <p:cNvGrpSpPr/>
          <p:nvPr/>
        </p:nvGrpSpPr>
        <p:grpSpPr>
          <a:xfrm>
            <a:off x="6010275" y="4143375"/>
            <a:ext cx="1123950" cy="571500"/>
            <a:chOff x="6010275" y="4143375"/>
            <a:chExt cx="1123950" cy="571500"/>
          </a:xfrm>
        </p:grpSpPr>
        <p:cxnSp>
          <p:nvCxnSpPr>
            <p:cNvPr id="5202" name="Connettore 2 366"/>
            <p:cNvCxnSpPr>
              <a:cxnSpLocks noChangeShapeType="1"/>
            </p:cNvCxnSpPr>
            <p:nvPr/>
          </p:nvCxnSpPr>
          <p:spPr bwMode="auto">
            <a:xfrm>
              <a:off x="6019800" y="4143375"/>
              <a:ext cx="1114425" cy="571500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203" name="Connettore 2 367"/>
            <p:cNvCxnSpPr>
              <a:cxnSpLocks noChangeShapeType="1"/>
            </p:cNvCxnSpPr>
            <p:nvPr/>
          </p:nvCxnSpPr>
          <p:spPr bwMode="auto">
            <a:xfrm rot="10800000" flipV="1">
              <a:off x="6010275" y="4143375"/>
              <a:ext cx="1104900" cy="571500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5204" name="CasellaDiTesto 371"/>
          <p:cNvSpPr txBox="1">
            <a:spLocks noChangeArrowheads="1"/>
          </p:cNvSpPr>
          <p:nvPr/>
        </p:nvSpPr>
        <p:spPr bwMode="auto">
          <a:xfrm>
            <a:off x="142875" y="4657725"/>
            <a:ext cx="40830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it-IT" sz="1600" dirty="0">
                <a:solidFill>
                  <a:srgbClr val="FF0000"/>
                </a:solidFill>
                <a:latin typeface="Arial" charset="0"/>
                <a:cs typeface="Arial" charset="0"/>
              </a:rPr>
              <a:t>INTEGRAZIONE </a:t>
            </a:r>
            <a:r>
              <a:rPr lang="it-IT" sz="1600" dirty="0">
                <a:latin typeface="Arial" charset="0"/>
                <a:cs typeface="Arial" charset="0"/>
              </a:rPr>
              <a:t>(effetti reciproci / opposti)</a:t>
            </a:r>
          </a:p>
          <a:p>
            <a:pPr algn="l"/>
            <a:r>
              <a:rPr lang="it-IT" sz="1400" i="1" dirty="0">
                <a:latin typeface="Arial" charset="0"/>
                <a:cs typeface="Arial" charset="0"/>
              </a:rPr>
              <a:t>omeostasi del sistema</a:t>
            </a:r>
          </a:p>
        </p:txBody>
      </p:sp>
      <p:sp>
        <p:nvSpPr>
          <p:cNvPr id="5205" name="CasellaDiTesto 372"/>
          <p:cNvSpPr txBox="1">
            <a:spLocks noChangeArrowheads="1"/>
          </p:cNvSpPr>
          <p:nvPr/>
        </p:nvSpPr>
        <p:spPr bwMode="auto">
          <a:xfrm>
            <a:off x="161925" y="3429000"/>
            <a:ext cx="4194175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it-IT" sz="1600" dirty="0">
                <a:solidFill>
                  <a:srgbClr val="FF0000"/>
                </a:solidFill>
                <a:latin typeface="Arial" charset="0"/>
                <a:cs typeface="Arial" charset="0"/>
              </a:rPr>
              <a:t>DESENSIBILIZZAZIONE </a:t>
            </a:r>
            <a:r>
              <a:rPr lang="it-IT" sz="1600" dirty="0">
                <a:latin typeface="Arial" charset="0"/>
                <a:cs typeface="Arial" charset="0"/>
              </a:rPr>
              <a:t>(segnali transienti)</a:t>
            </a:r>
          </a:p>
          <a:p>
            <a:pPr algn="l"/>
            <a:r>
              <a:rPr lang="it-IT" sz="1400" i="1" dirty="0">
                <a:latin typeface="Arial" charset="0"/>
                <a:cs typeface="Arial" charset="0"/>
              </a:rPr>
              <a:t> rimozione 1° / 2° </a:t>
            </a:r>
            <a:r>
              <a:rPr lang="it-IT" sz="1400" i="1" dirty="0" err="1">
                <a:latin typeface="Arial" charset="0"/>
                <a:cs typeface="Arial" charset="0"/>
              </a:rPr>
              <a:t>messagero</a:t>
            </a:r>
            <a:endParaRPr lang="it-IT" sz="1400" i="1" dirty="0">
              <a:latin typeface="Arial" charset="0"/>
              <a:cs typeface="Arial" charset="0"/>
            </a:endParaRPr>
          </a:p>
          <a:p>
            <a:pPr algn="l"/>
            <a:r>
              <a:rPr lang="it-IT" sz="1400" i="1" dirty="0">
                <a:latin typeface="Arial" charset="0"/>
                <a:cs typeface="Arial" charset="0"/>
              </a:rPr>
              <a:t> desensibilizzazione recettore</a:t>
            </a:r>
          </a:p>
          <a:p>
            <a:pPr algn="l"/>
            <a:r>
              <a:rPr lang="it-IT" sz="1400" i="1" dirty="0">
                <a:latin typeface="Arial" charset="0"/>
                <a:cs typeface="Arial" charset="0"/>
              </a:rPr>
              <a:t>defosforilazione bersaglio</a:t>
            </a:r>
          </a:p>
        </p:txBody>
      </p:sp>
      <p:sp>
        <p:nvSpPr>
          <p:cNvPr id="191" name="Ovale 190"/>
          <p:cNvSpPr/>
          <p:nvPr/>
        </p:nvSpPr>
        <p:spPr bwMode="auto">
          <a:xfrm>
            <a:off x="5200649" y="1504950"/>
            <a:ext cx="476251" cy="485775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114300">
              <a:prstClr val="black"/>
            </a:innerShdw>
          </a:effectLst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137" name="Esagono 196"/>
          <p:cNvSpPr>
            <a:spLocks noChangeArrowheads="1"/>
          </p:cNvSpPr>
          <p:nvPr/>
        </p:nvSpPr>
        <p:spPr bwMode="auto">
          <a:xfrm>
            <a:off x="5314950" y="1504950"/>
            <a:ext cx="228600" cy="1905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7" name="Ovale 346"/>
          <p:cNvSpPr/>
          <p:nvPr/>
        </p:nvSpPr>
        <p:spPr bwMode="auto">
          <a:xfrm>
            <a:off x="7277099" y="1504950"/>
            <a:ext cx="476251" cy="485775"/>
          </a:xfrm>
          <a:prstGeom prst="ellipse">
            <a:avLst/>
          </a:prstGeom>
          <a:solidFill>
            <a:srgbClr val="66003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114300">
              <a:prstClr val="black"/>
            </a:innerShdw>
          </a:effectLst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353" name="Trapezio 352"/>
          <p:cNvSpPr/>
          <p:nvPr/>
        </p:nvSpPr>
        <p:spPr bwMode="auto">
          <a:xfrm>
            <a:off x="7381875" y="1504950"/>
            <a:ext cx="266700" cy="190500"/>
          </a:xfrm>
          <a:prstGeom prst="trapezoid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it-IT"/>
          </a:p>
        </p:txBody>
      </p:sp>
      <p:grpSp>
        <p:nvGrpSpPr>
          <p:cNvPr id="7" name="Gruppo 6"/>
          <p:cNvGrpSpPr/>
          <p:nvPr/>
        </p:nvGrpSpPr>
        <p:grpSpPr>
          <a:xfrm>
            <a:off x="4817461" y="1299029"/>
            <a:ext cx="927524" cy="2486145"/>
            <a:chOff x="4817461" y="1299029"/>
            <a:chExt cx="927524" cy="2486145"/>
          </a:xfrm>
        </p:grpSpPr>
        <p:sp>
          <p:nvSpPr>
            <p:cNvPr id="6" name="CasellaDiTesto 5"/>
            <p:cNvSpPr txBox="1"/>
            <p:nvPr/>
          </p:nvSpPr>
          <p:spPr>
            <a:xfrm>
              <a:off x="4911804" y="2452914"/>
              <a:ext cx="55015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>
                  <a:solidFill>
                    <a:srgbClr val="FF0000"/>
                  </a:solidFill>
                  <a:sym typeface="Wingdings"/>
                </a:rPr>
                <a:t></a:t>
              </a:r>
              <a:endParaRPr lang="it-IT" dirty="0">
                <a:solidFill>
                  <a:srgbClr val="FF0000"/>
                </a:solidFill>
              </a:endParaRPr>
            </a:p>
          </p:txBody>
        </p:sp>
        <p:sp>
          <p:nvSpPr>
            <p:cNvPr id="310" name="CasellaDiTesto 309"/>
            <p:cNvSpPr txBox="1"/>
            <p:nvPr/>
          </p:nvSpPr>
          <p:spPr>
            <a:xfrm>
              <a:off x="4817461" y="1299029"/>
              <a:ext cx="55015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>
                  <a:solidFill>
                    <a:srgbClr val="FF0000"/>
                  </a:solidFill>
                  <a:sym typeface="Wingdings"/>
                </a:rPr>
                <a:t></a:t>
              </a:r>
              <a:endParaRPr lang="it-IT" dirty="0">
                <a:solidFill>
                  <a:srgbClr val="FF0000"/>
                </a:solidFill>
              </a:endParaRPr>
            </a:p>
          </p:txBody>
        </p:sp>
        <p:sp>
          <p:nvSpPr>
            <p:cNvPr id="311" name="CasellaDiTesto 310"/>
            <p:cNvSpPr txBox="1"/>
            <p:nvPr/>
          </p:nvSpPr>
          <p:spPr>
            <a:xfrm>
              <a:off x="5194833" y="3200399"/>
              <a:ext cx="55015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>
                  <a:solidFill>
                    <a:srgbClr val="FF0000"/>
                  </a:solidFill>
                  <a:sym typeface="Wingdings"/>
                </a:rPr>
                <a:t></a:t>
              </a:r>
              <a:endParaRPr lang="it-IT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67" grpId="0"/>
      <p:bldP spid="5168" grpId="0"/>
      <p:bldP spid="5204" grpId="0"/>
      <p:bldP spid="520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 bwMode="auto">
          <a:xfrm>
            <a:off x="6858000" y="6374399"/>
            <a:ext cx="750887" cy="31844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2" name="Gruppo 631"/>
          <p:cNvGrpSpPr>
            <a:grpSpLocks/>
          </p:cNvGrpSpPr>
          <p:nvPr/>
        </p:nvGrpSpPr>
        <p:grpSpPr bwMode="auto">
          <a:xfrm>
            <a:off x="6816725" y="6138863"/>
            <a:ext cx="1520825" cy="547687"/>
            <a:chOff x="6797675" y="6310313"/>
            <a:chExt cx="1520825" cy="547687"/>
          </a:xfrm>
        </p:grpSpPr>
        <p:grpSp>
          <p:nvGrpSpPr>
            <p:cNvPr id="6742" name="Gruppo 627"/>
            <p:cNvGrpSpPr>
              <a:grpSpLocks/>
            </p:cNvGrpSpPr>
            <p:nvPr/>
          </p:nvGrpSpPr>
          <p:grpSpPr bwMode="auto">
            <a:xfrm>
              <a:off x="6943725" y="6553200"/>
              <a:ext cx="1374775" cy="304800"/>
              <a:chOff x="6943725" y="6553200"/>
              <a:chExt cx="1374775" cy="304800"/>
            </a:xfrm>
          </p:grpSpPr>
          <p:sp>
            <p:nvSpPr>
              <p:cNvPr id="6745" name="Rectangle 855"/>
              <p:cNvSpPr>
                <a:spLocks noChangeArrowheads="1"/>
              </p:cNvSpPr>
              <p:nvPr/>
            </p:nvSpPr>
            <p:spPr bwMode="auto">
              <a:xfrm>
                <a:off x="7575550" y="6553200"/>
                <a:ext cx="742950" cy="304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l"/>
                <a:r>
                  <a:rPr lang="it-IT" sz="1400" b="1">
                    <a:solidFill>
                      <a:srgbClr val="000000"/>
                    </a:solidFill>
                    <a:latin typeface="Arial" charset="0"/>
                  </a:rPr>
                  <a:t>PKA</a:t>
                </a:r>
                <a:r>
                  <a:rPr lang="it-IT" sz="1800" b="1" baseline="30000">
                    <a:solidFill>
                      <a:srgbClr val="000000"/>
                    </a:solidFill>
                    <a:latin typeface="Arial" charset="0"/>
                  </a:rPr>
                  <a:t>i</a:t>
                </a:r>
              </a:p>
            </p:txBody>
          </p:sp>
          <p:sp>
            <p:nvSpPr>
              <p:cNvPr id="6746" name="Rectangle 856"/>
              <p:cNvSpPr>
                <a:spLocks noChangeArrowheads="1"/>
              </p:cNvSpPr>
              <p:nvPr/>
            </p:nvSpPr>
            <p:spPr bwMode="auto">
              <a:xfrm>
                <a:off x="6943725" y="6553200"/>
                <a:ext cx="742950" cy="304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l"/>
                <a:r>
                  <a:rPr lang="it-IT" sz="1400" b="1" dirty="0" err="1">
                    <a:solidFill>
                      <a:srgbClr val="000000"/>
                    </a:solidFill>
                    <a:latin typeface="Arial" charset="0"/>
                  </a:rPr>
                  <a:t>PKA</a:t>
                </a:r>
                <a:r>
                  <a:rPr lang="it-IT" sz="1800" b="1" baseline="30000" dirty="0" err="1">
                    <a:solidFill>
                      <a:srgbClr val="000000"/>
                    </a:solidFill>
                    <a:latin typeface="Arial" charset="0"/>
                  </a:rPr>
                  <a:t>a</a:t>
                </a:r>
                <a:endParaRPr lang="it-IT" sz="1800" b="1" baseline="3000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sp>
          <p:nvSpPr>
            <p:cNvPr id="6743" name="Line 854"/>
            <p:cNvSpPr>
              <a:spLocks noChangeShapeType="1"/>
            </p:cNvSpPr>
            <p:nvPr/>
          </p:nvSpPr>
          <p:spPr bwMode="auto">
            <a:xfrm>
              <a:off x="6797675" y="6310313"/>
              <a:ext cx="441325" cy="16192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744" name="AutoShape 857"/>
            <p:cNvSpPr>
              <a:spLocks noChangeArrowheads="1"/>
            </p:cNvSpPr>
            <p:nvPr/>
          </p:nvSpPr>
          <p:spPr bwMode="auto">
            <a:xfrm flipH="1">
              <a:off x="7240588" y="6440488"/>
              <a:ext cx="601663" cy="128587"/>
            </a:xfrm>
            <a:prstGeom prst="curvedDownArrow">
              <a:avLst>
                <a:gd name="adj1" fmla="val 93581"/>
                <a:gd name="adj2" fmla="val 187161"/>
                <a:gd name="adj3" fmla="val 49384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4699" name="Rectangle 340"/>
          <p:cNvSpPr>
            <a:spLocks noChangeArrowheads="1"/>
          </p:cNvSpPr>
          <p:nvPr/>
        </p:nvSpPr>
        <p:spPr bwMode="auto">
          <a:xfrm>
            <a:off x="3400425" y="5545138"/>
            <a:ext cx="33020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it-IT" sz="1200" b="1">
                <a:solidFill>
                  <a:srgbClr val="000000"/>
                </a:solidFill>
                <a:latin typeface="Arial" charset="0"/>
              </a:rPr>
              <a:t>GDP</a:t>
            </a:r>
            <a:endParaRPr lang="it-IT" sz="1200"/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185738" y="138113"/>
            <a:ext cx="8788400" cy="3143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358775" lvl="2" algn="l" defTabSz="1087438">
              <a:spcBef>
                <a:spcPts val="575"/>
              </a:spcBef>
              <a:spcAft>
                <a:spcPts val="575"/>
              </a:spcAft>
              <a:defRPr/>
            </a:pPr>
            <a:r>
              <a:rPr lang="it-IT" sz="20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Recettori a 7 eliche transmembrana associati a proteine G   (GP-CR)</a:t>
            </a:r>
          </a:p>
        </p:txBody>
      </p:sp>
      <p:sp>
        <p:nvSpPr>
          <p:cNvPr id="6150" name="Rectangle 47"/>
          <p:cNvSpPr>
            <a:spLocks noChangeArrowheads="1"/>
          </p:cNvSpPr>
          <p:nvPr/>
        </p:nvSpPr>
        <p:spPr bwMode="auto">
          <a:xfrm>
            <a:off x="120650" y="458788"/>
            <a:ext cx="8651727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buFontTx/>
              <a:buChar char="•"/>
            </a:pPr>
            <a:r>
              <a:rPr lang="it-IT" sz="1800" b="1" dirty="0">
                <a:solidFill>
                  <a:srgbClr val="FF3300"/>
                </a:solidFill>
                <a:latin typeface="Arial" charset="0"/>
              </a:rPr>
              <a:t>  </a:t>
            </a:r>
            <a:r>
              <a:rPr lang="it-IT" sz="1600" dirty="0">
                <a:latin typeface="Arial" charset="0"/>
              </a:rPr>
              <a:t>Rispondono a vari ormoni, quali la calcitonina, l’adrenalina, il glucagone, e la vasopressina </a:t>
            </a:r>
          </a:p>
          <a:p>
            <a:pPr algn="l"/>
            <a:r>
              <a:rPr lang="it-IT" sz="1600" dirty="0">
                <a:latin typeface="Arial" charset="0"/>
              </a:rPr>
              <a:t>    innescando CASCATA DEL </a:t>
            </a:r>
            <a:r>
              <a:rPr lang="it-IT" sz="1600" dirty="0" err="1">
                <a:latin typeface="Arial" charset="0"/>
              </a:rPr>
              <a:t>cAMP</a:t>
            </a:r>
            <a:endParaRPr lang="it-IT" sz="1600" dirty="0">
              <a:latin typeface="Arial" charset="0"/>
            </a:endParaRPr>
          </a:p>
        </p:txBody>
      </p:sp>
      <p:sp>
        <p:nvSpPr>
          <p:cNvPr id="6151" name="Rectangle 566"/>
          <p:cNvSpPr>
            <a:spLocks noChangeArrowheads="1"/>
          </p:cNvSpPr>
          <p:nvPr/>
        </p:nvSpPr>
        <p:spPr bwMode="auto">
          <a:xfrm>
            <a:off x="4873625" y="2428875"/>
            <a:ext cx="920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it-IT" sz="1000" b="1">
                <a:solidFill>
                  <a:srgbClr val="000000"/>
                </a:solidFill>
                <a:latin typeface="Arial" charset="0"/>
              </a:rPr>
              <a:t>C</a:t>
            </a:r>
            <a:endParaRPr lang="it-IT" sz="1000" b="1"/>
          </a:p>
        </p:txBody>
      </p:sp>
      <p:sp>
        <p:nvSpPr>
          <p:cNvPr id="6152" name="Rectangle 567"/>
          <p:cNvSpPr>
            <a:spLocks noChangeArrowheads="1"/>
          </p:cNvSpPr>
          <p:nvPr/>
        </p:nvSpPr>
        <p:spPr bwMode="auto">
          <a:xfrm>
            <a:off x="5092700" y="2428875"/>
            <a:ext cx="920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it-IT" sz="1000" b="1">
                <a:solidFill>
                  <a:srgbClr val="000000"/>
                </a:solidFill>
                <a:latin typeface="Arial" charset="0"/>
              </a:rPr>
              <a:t>C</a:t>
            </a:r>
            <a:endParaRPr lang="it-IT" sz="1000" b="1"/>
          </a:p>
        </p:txBody>
      </p:sp>
      <p:sp>
        <p:nvSpPr>
          <p:cNvPr id="6153" name="Rectangle 568"/>
          <p:cNvSpPr>
            <a:spLocks noChangeArrowheads="1"/>
          </p:cNvSpPr>
          <p:nvPr/>
        </p:nvSpPr>
        <p:spPr bwMode="auto">
          <a:xfrm>
            <a:off x="5187950" y="2428875"/>
            <a:ext cx="920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it-IT" sz="1000" b="1">
                <a:solidFill>
                  <a:srgbClr val="000000"/>
                </a:solidFill>
                <a:latin typeface="Arial" charset="0"/>
              </a:rPr>
              <a:t>H</a:t>
            </a:r>
            <a:endParaRPr lang="it-IT" sz="1000" b="1"/>
          </a:p>
        </p:txBody>
      </p:sp>
      <p:sp>
        <p:nvSpPr>
          <p:cNvPr id="6154" name="Rectangle 569"/>
          <p:cNvSpPr>
            <a:spLocks noChangeArrowheads="1"/>
          </p:cNvSpPr>
          <p:nvPr/>
        </p:nvSpPr>
        <p:spPr bwMode="auto">
          <a:xfrm>
            <a:off x="5270500" y="2481263"/>
            <a:ext cx="698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it-IT" sz="1000" b="1">
                <a:solidFill>
                  <a:srgbClr val="000000"/>
                </a:solidFill>
                <a:latin typeface="Arial" charset="0"/>
              </a:rPr>
              <a:t>2</a:t>
            </a:r>
            <a:endParaRPr lang="it-IT" sz="1000" b="1"/>
          </a:p>
        </p:txBody>
      </p:sp>
      <p:sp>
        <p:nvSpPr>
          <p:cNvPr id="6155" name="Rectangle 570"/>
          <p:cNvSpPr>
            <a:spLocks noChangeArrowheads="1"/>
          </p:cNvSpPr>
          <p:nvPr/>
        </p:nvSpPr>
        <p:spPr bwMode="auto">
          <a:xfrm>
            <a:off x="5476875" y="2428875"/>
            <a:ext cx="920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it-IT" sz="1000" b="1">
                <a:solidFill>
                  <a:srgbClr val="000000"/>
                </a:solidFill>
                <a:latin typeface="Arial" charset="0"/>
              </a:rPr>
              <a:t>N</a:t>
            </a:r>
            <a:endParaRPr lang="it-IT" sz="1000" b="1"/>
          </a:p>
        </p:txBody>
      </p:sp>
      <p:sp>
        <p:nvSpPr>
          <p:cNvPr id="6156" name="Rectangle 571"/>
          <p:cNvSpPr>
            <a:spLocks noChangeArrowheads="1"/>
          </p:cNvSpPr>
          <p:nvPr/>
        </p:nvSpPr>
        <p:spPr bwMode="auto">
          <a:xfrm>
            <a:off x="5561013" y="2428875"/>
            <a:ext cx="920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it-IT" sz="1000" b="1">
                <a:solidFill>
                  <a:srgbClr val="000000"/>
                </a:solidFill>
                <a:latin typeface="Arial" charset="0"/>
              </a:rPr>
              <a:t>H</a:t>
            </a:r>
            <a:endParaRPr lang="it-IT" sz="1000" b="1"/>
          </a:p>
        </p:txBody>
      </p:sp>
      <p:sp>
        <p:nvSpPr>
          <p:cNvPr id="6157" name="Rectangle 572"/>
          <p:cNvSpPr>
            <a:spLocks noChangeArrowheads="1"/>
          </p:cNvSpPr>
          <p:nvPr/>
        </p:nvSpPr>
        <p:spPr bwMode="auto">
          <a:xfrm>
            <a:off x="5646738" y="2481263"/>
            <a:ext cx="698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it-IT" sz="1000" b="1">
                <a:solidFill>
                  <a:srgbClr val="000000"/>
                </a:solidFill>
                <a:latin typeface="Arial" charset="0"/>
              </a:rPr>
              <a:t>2</a:t>
            </a:r>
            <a:endParaRPr lang="it-IT" sz="1000" b="1"/>
          </a:p>
        </p:txBody>
      </p:sp>
      <p:sp>
        <p:nvSpPr>
          <p:cNvPr id="6158" name="Rectangle 573"/>
          <p:cNvSpPr>
            <a:spLocks noChangeArrowheads="1"/>
          </p:cNvSpPr>
          <p:nvPr/>
        </p:nvSpPr>
        <p:spPr bwMode="auto">
          <a:xfrm>
            <a:off x="5781675" y="2428875"/>
            <a:ext cx="920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it-IT" sz="1000" b="1">
                <a:solidFill>
                  <a:srgbClr val="000000"/>
                </a:solidFill>
                <a:latin typeface="Arial" charset="0"/>
              </a:rPr>
              <a:t>C</a:t>
            </a:r>
            <a:endParaRPr lang="it-IT" sz="1000" b="1"/>
          </a:p>
        </p:txBody>
      </p:sp>
      <p:sp>
        <p:nvSpPr>
          <p:cNvPr id="6159" name="Rectangle 574"/>
          <p:cNvSpPr>
            <a:spLocks noChangeArrowheads="1"/>
          </p:cNvSpPr>
          <p:nvPr/>
        </p:nvSpPr>
        <p:spPr bwMode="auto">
          <a:xfrm>
            <a:off x="5870575" y="2428875"/>
            <a:ext cx="920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it-IT" sz="1000" b="1">
                <a:solidFill>
                  <a:srgbClr val="000000"/>
                </a:solidFill>
                <a:latin typeface="Arial" charset="0"/>
              </a:rPr>
              <a:t>H</a:t>
            </a:r>
            <a:endParaRPr lang="it-IT" sz="1000" b="1"/>
          </a:p>
        </p:txBody>
      </p:sp>
      <p:sp>
        <p:nvSpPr>
          <p:cNvPr id="6160" name="Rectangle 575"/>
          <p:cNvSpPr>
            <a:spLocks noChangeArrowheads="1"/>
          </p:cNvSpPr>
          <p:nvPr/>
        </p:nvSpPr>
        <p:spPr bwMode="auto">
          <a:xfrm>
            <a:off x="5961063" y="2481263"/>
            <a:ext cx="698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it-IT" sz="1000" b="1">
                <a:solidFill>
                  <a:srgbClr val="000000"/>
                </a:solidFill>
                <a:latin typeface="Arial" charset="0"/>
              </a:rPr>
              <a:t>3</a:t>
            </a:r>
            <a:endParaRPr lang="it-IT" sz="1000" b="1"/>
          </a:p>
        </p:txBody>
      </p:sp>
      <p:sp>
        <p:nvSpPr>
          <p:cNvPr id="6161" name="Rectangle 576"/>
          <p:cNvSpPr>
            <a:spLocks noChangeArrowheads="1"/>
          </p:cNvSpPr>
          <p:nvPr/>
        </p:nvSpPr>
        <p:spPr bwMode="auto">
          <a:xfrm>
            <a:off x="4867275" y="2657475"/>
            <a:ext cx="984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it-IT" sz="1000" b="1">
                <a:solidFill>
                  <a:srgbClr val="000000"/>
                </a:solidFill>
                <a:latin typeface="Arial" charset="0"/>
              </a:rPr>
              <a:t>O</a:t>
            </a:r>
            <a:endParaRPr lang="it-IT" sz="1000" b="1"/>
          </a:p>
        </p:txBody>
      </p:sp>
      <p:sp>
        <p:nvSpPr>
          <p:cNvPr id="6162" name="Rectangle 577"/>
          <p:cNvSpPr>
            <a:spLocks noChangeArrowheads="1"/>
          </p:cNvSpPr>
          <p:nvPr/>
        </p:nvSpPr>
        <p:spPr bwMode="auto">
          <a:xfrm>
            <a:off x="4970463" y="2655888"/>
            <a:ext cx="920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it-IT" sz="1000" b="1">
                <a:solidFill>
                  <a:srgbClr val="000000"/>
                </a:solidFill>
                <a:latin typeface="Arial" charset="0"/>
              </a:rPr>
              <a:t>H</a:t>
            </a:r>
            <a:endParaRPr lang="it-IT" sz="1000" b="1"/>
          </a:p>
        </p:txBody>
      </p:sp>
      <p:sp>
        <p:nvSpPr>
          <p:cNvPr id="6163" name="Rectangle 578"/>
          <p:cNvSpPr>
            <a:spLocks noChangeArrowheads="1"/>
          </p:cNvSpPr>
          <p:nvPr/>
        </p:nvSpPr>
        <p:spPr bwMode="auto">
          <a:xfrm>
            <a:off x="4873625" y="2200275"/>
            <a:ext cx="920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it-IT" sz="1000" b="1">
                <a:solidFill>
                  <a:srgbClr val="000000"/>
                </a:solidFill>
                <a:latin typeface="Arial" charset="0"/>
              </a:rPr>
              <a:t>H</a:t>
            </a:r>
            <a:endParaRPr lang="it-IT" sz="1000" b="1"/>
          </a:p>
        </p:txBody>
      </p:sp>
      <p:sp>
        <p:nvSpPr>
          <p:cNvPr id="6164" name="Rectangle 579"/>
          <p:cNvSpPr>
            <a:spLocks noChangeArrowheads="1"/>
          </p:cNvSpPr>
          <p:nvPr/>
        </p:nvSpPr>
        <p:spPr bwMode="auto">
          <a:xfrm>
            <a:off x="4119563" y="2033588"/>
            <a:ext cx="920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it-IT" sz="1000" b="1">
                <a:solidFill>
                  <a:srgbClr val="000000"/>
                </a:solidFill>
                <a:latin typeface="Arial" charset="0"/>
              </a:rPr>
              <a:t>H</a:t>
            </a:r>
            <a:endParaRPr lang="it-IT" sz="1000" b="1"/>
          </a:p>
        </p:txBody>
      </p:sp>
      <p:sp>
        <p:nvSpPr>
          <p:cNvPr id="6165" name="Rectangle 580"/>
          <p:cNvSpPr>
            <a:spLocks noChangeArrowheads="1"/>
          </p:cNvSpPr>
          <p:nvPr/>
        </p:nvSpPr>
        <p:spPr bwMode="auto">
          <a:xfrm>
            <a:off x="4205288" y="2033588"/>
            <a:ext cx="984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it-IT" sz="1000" b="1">
                <a:solidFill>
                  <a:srgbClr val="000000"/>
                </a:solidFill>
                <a:latin typeface="Arial" charset="0"/>
              </a:rPr>
              <a:t>O</a:t>
            </a:r>
            <a:endParaRPr lang="it-IT" sz="1000" b="1"/>
          </a:p>
        </p:txBody>
      </p:sp>
      <p:sp>
        <p:nvSpPr>
          <p:cNvPr id="6166" name="Rectangle 581"/>
          <p:cNvSpPr>
            <a:spLocks noChangeArrowheads="1"/>
          </p:cNvSpPr>
          <p:nvPr/>
        </p:nvSpPr>
        <p:spPr bwMode="auto">
          <a:xfrm>
            <a:off x="3898900" y="2427288"/>
            <a:ext cx="920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it-IT" sz="1000" b="1">
                <a:solidFill>
                  <a:srgbClr val="000000"/>
                </a:solidFill>
                <a:latin typeface="Arial" charset="0"/>
              </a:rPr>
              <a:t>H</a:t>
            </a:r>
            <a:endParaRPr lang="it-IT" sz="1000" b="1"/>
          </a:p>
        </p:txBody>
      </p:sp>
      <p:sp>
        <p:nvSpPr>
          <p:cNvPr id="6167" name="Rectangle 582"/>
          <p:cNvSpPr>
            <a:spLocks noChangeArrowheads="1"/>
          </p:cNvSpPr>
          <p:nvPr/>
        </p:nvSpPr>
        <p:spPr bwMode="auto">
          <a:xfrm>
            <a:off x="3984625" y="2427288"/>
            <a:ext cx="984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it-IT" sz="1000" b="1">
                <a:solidFill>
                  <a:srgbClr val="000000"/>
                </a:solidFill>
                <a:latin typeface="Arial" charset="0"/>
              </a:rPr>
              <a:t>O</a:t>
            </a:r>
            <a:endParaRPr lang="it-IT" sz="1000" b="1"/>
          </a:p>
        </p:txBody>
      </p:sp>
      <p:sp>
        <p:nvSpPr>
          <p:cNvPr id="6168" name="Line 583"/>
          <p:cNvSpPr>
            <a:spLocks noChangeShapeType="1"/>
          </p:cNvSpPr>
          <p:nvPr/>
        </p:nvSpPr>
        <p:spPr bwMode="auto">
          <a:xfrm flipH="1">
            <a:off x="4368800" y="2303463"/>
            <a:ext cx="220663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69" name="Line 584"/>
          <p:cNvSpPr>
            <a:spLocks noChangeShapeType="1"/>
          </p:cNvSpPr>
          <p:nvPr/>
        </p:nvSpPr>
        <p:spPr bwMode="auto">
          <a:xfrm flipH="1">
            <a:off x="4387850" y="2343150"/>
            <a:ext cx="188913" cy="95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70" name="Line 585"/>
          <p:cNvSpPr>
            <a:spLocks noChangeShapeType="1"/>
          </p:cNvSpPr>
          <p:nvPr/>
        </p:nvSpPr>
        <p:spPr bwMode="auto">
          <a:xfrm flipH="1" flipV="1">
            <a:off x="4589463" y="2303463"/>
            <a:ext cx="111125" cy="19526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71" name="Line 586"/>
          <p:cNvSpPr>
            <a:spLocks noChangeShapeType="1"/>
          </p:cNvSpPr>
          <p:nvPr/>
        </p:nvSpPr>
        <p:spPr bwMode="auto">
          <a:xfrm flipV="1">
            <a:off x="4589463" y="2498725"/>
            <a:ext cx="111125" cy="20161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72" name="Line 587"/>
          <p:cNvSpPr>
            <a:spLocks noChangeShapeType="1"/>
          </p:cNvSpPr>
          <p:nvPr/>
        </p:nvSpPr>
        <p:spPr bwMode="auto">
          <a:xfrm flipV="1">
            <a:off x="4560888" y="2497138"/>
            <a:ext cx="92075" cy="16351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73" name="Line 588"/>
          <p:cNvSpPr>
            <a:spLocks noChangeShapeType="1"/>
          </p:cNvSpPr>
          <p:nvPr/>
        </p:nvSpPr>
        <p:spPr bwMode="auto">
          <a:xfrm>
            <a:off x="4368800" y="2700338"/>
            <a:ext cx="220663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74" name="Line 589"/>
          <p:cNvSpPr>
            <a:spLocks noChangeShapeType="1"/>
          </p:cNvSpPr>
          <p:nvPr/>
        </p:nvSpPr>
        <p:spPr bwMode="auto">
          <a:xfrm>
            <a:off x="4259263" y="2498725"/>
            <a:ext cx="109537" cy="20161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75" name="Line 590"/>
          <p:cNvSpPr>
            <a:spLocks noChangeShapeType="1"/>
          </p:cNvSpPr>
          <p:nvPr/>
        </p:nvSpPr>
        <p:spPr bwMode="auto">
          <a:xfrm>
            <a:off x="4303713" y="2497138"/>
            <a:ext cx="101600" cy="16351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76" name="Line 591"/>
          <p:cNvSpPr>
            <a:spLocks noChangeShapeType="1"/>
          </p:cNvSpPr>
          <p:nvPr/>
        </p:nvSpPr>
        <p:spPr bwMode="auto">
          <a:xfrm flipH="1">
            <a:off x="4259263" y="2303463"/>
            <a:ext cx="109537" cy="19526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77" name="Line 592"/>
          <p:cNvSpPr>
            <a:spLocks noChangeShapeType="1"/>
          </p:cNvSpPr>
          <p:nvPr/>
        </p:nvSpPr>
        <p:spPr bwMode="auto">
          <a:xfrm>
            <a:off x="4700588" y="2498725"/>
            <a:ext cx="166687" cy="31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78" name="Line 593"/>
          <p:cNvSpPr>
            <a:spLocks noChangeShapeType="1"/>
          </p:cNvSpPr>
          <p:nvPr/>
        </p:nvSpPr>
        <p:spPr bwMode="auto">
          <a:xfrm>
            <a:off x="4970463" y="2498725"/>
            <a:ext cx="119062" cy="31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79" name="Line 594"/>
          <p:cNvSpPr>
            <a:spLocks noChangeShapeType="1"/>
          </p:cNvSpPr>
          <p:nvPr/>
        </p:nvSpPr>
        <p:spPr bwMode="auto">
          <a:xfrm>
            <a:off x="5332413" y="2498725"/>
            <a:ext cx="136525" cy="31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80" name="Line 595"/>
          <p:cNvSpPr>
            <a:spLocks noChangeShapeType="1"/>
          </p:cNvSpPr>
          <p:nvPr/>
        </p:nvSpPr>
        <p:spPr bwMode="auto">
          <a:xfrm>
            <a:off x="5708650" y="2498725"/>
            <a:ext cx="63500" cy="31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81" name="Line 596"/>
          <p:cNvSpPr>
            <a:spLocks noChangeShapeType="1"/>
          </p:cNvSpPr>
          <p:nvPr/>
        </p:nvSpPr>
        <p:spPr bwMode="auto">
          <a:xfrm>
            <a:off x="4919663" y="2565400"/>
            <a:ext cx="1587" cy="10001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82" name="Line 597"/>
          <p:cNvSpPr>
            <a:spLocks noChangeShapeType="1"/>
          </p:cNvSpPr>
          <p:nvPr/>
        </p:nvSpPr>
        <p:spPr bwMode="auto">
          <a:xfrm flipV="1">
            <a:off x="4919663" y="2338388"/>
            <a:ext cx="1587" cy="9683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83" name="Line 598"/>
          <p:cNvSpPr>
            <a:spLocks noChangeShapeType="1"/>
          </p:cNvSpPr>
          <p:nvPr/>
        </p:nvSpPr>
        <p:spPr bwMode="auto">
          <a:xfrm flipH="1" flipV="1">
            <a:off x="4295775" y="2171700"/>
            <a:ext cx="73025" cy="13176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84" name="Line 599"/>
          <p:cNvSpPr>
            <a:spLocks noChangeShapeType="1"/>
          </p:cNvSpPr>
          <p:nvPr/>
        </p:nvSpPr>
        <p:spPr bwMode="auto">
          <a:xfrm flipH="1">
            <a:off x="4095750" y="2498725"/>
            <a:ext cx="163513" cy="31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85" name="Rectangle 600"/>
          <p:cNvSpPr>
            <a:spLocks noChangeArrowheads="1"/>
          </p:cNvSpPr>
          <p:nvPr/>
        </p:nvSpPr>
        <p:spPr bwMode="auto">
          <a:xfrm>
            <a:off x="5508625" y="2281238"/>
            <a:ext cx="8890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it-IT" sz="1200" b="1">
                <a:solidFill>
                  <a:srgbClr val="000000"/>
                </a:solidFill>
                <a:latin typeface="Arial" charset="0"/>
              </a:rPr>
              <a:t>+</a:t>
            </a:r>
            <a:endParaRPr lang="it-IT" sz="1000" b="1"/>
          </a:p>
        </p:txBody>
      </p:sp>
      <p:sp>
        <p:nvSpPr>
          <p:cNvPr id="6186" name="Rectangle 601"/>
          <p:cNvSpPr>
            <a:spLocks noChangeArrowheads="1"/>
          </p:cNvSpPr>
          <p:nvPr/>
        </p:nvSpPr>
        <p:spPr bwMode="auto">
          <a:xfrm>
            <a:off x="4452938" y="1819275"/>
            <a:ext cx="2106612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it-IT" sz="1200" b="1">
                <a:solidFill>
                  <a:srgbClr val="000000"/>
                </a:solidFill>
                <a:latin typeface="Arial" charset="0"/>
              </a:rPr>
              <a:t>ADRENALINA</a:t>
            </a:r>
            <a:r>
              <a:rPr lang="it-IT" sz="1200">
                <a:solidFill>
                  <a:srgbClr val="000000"/>
                </a:solidFill>
                <a:latin typeface="Arial" charset="0"/>
              </a:rPr>
              <a:t> </a:t>
            </a:r>
            <a:r>
              <a:rPr lang="it-IT" sz="1200" b="1">
                <a:solidFill>
                  <a:srgbClr val="000000"/>
                </a:solidFill>
                <a:latin typeface="Arial" charset="0"/>
              </a:rPr>
              <a:t>(EPINEFRINA)</a:t>
            </a:r>
            <a:r>
              <a:rPr lang="it-IT" sz="1000" b="1">
                <a:solidFill>
                  <a:srgbClr val="000000"/>
                </a:solidFill>
                <a:latin typeface="Arial" charset="0"/>
              </a:rPr>
              <a:t> </a:t>
            </a:r>
            <a:endParaRPr lang="it-IT" b="1"/>
          </a:p>
        </p:txBody>
      </p:sp>
      <p:sp>
        <p:nvSpPr>
          <p:cNvPr id="6187" name="Rectangle 602"/>
          <p:cNvSpPr>
            <a:spLocks noChangeArrowheads="1"/>
          </p:cNvSpPr>
          <p:nvPr/>
        </p:nvSpPr>
        <p:spPr bwMode="auto">
          <a:xfrm>
            <a:off x="6656388" y="1830388"/>
            <a:ext cx="122713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it-IT" sz="1200" b="1" i="1">
                <a:solidFill>
                  <a:srgbClr val="000000"/>
                </a:solidFill>
                <a:latin typeface="Arial" charset="0"/>
              </a:rPr>
              <a:t>    (deriva da Tyr)</a:t>
            </a:r>
            <a:endParaRPr lang="it-IT" sz="1200" b="1" i="1"/>
          </a:p>
        </p:txBody>
      </p:sp>
      <p:sp>
        <p:nvSpPr>
          <p:cNvPr id="6188" name="Line 604"/>
          <p:cNvSpPr>
            <a:spLocks noChangeShapeType="1"/>
          </p:cNvSpPr>
          <p:nvPr/>
        </p:nvSpPr>
        <p:spPr bwMode="auto">
          <a:xfrm flipH="1">
            <a:off x="3754438" y="2655888"/>
            <a:ext cx="561975" cy="1173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grpSp>
        <p:nvGrpSpPr>
          <p:cNvPr id="4" name="Group 791"/>
          <p:cNvGrpSpPr>
            <a:grpSpLocks/>
          </p:cNvGrpSpPr>
          <p:nvPr/>
        </p:nvGrpSpPr>
        <p:grpSpPr bwMode="auto">
          <a:xfrm>
            <a:off x="4235450" y="4537075"/>
            <a:ext cx="639763" cy="1201738"/>
            <a:chOff x="2668" y="2698"/>
            <a:chExt cx="403" cy="757"/>
          </a:xfrm>
        </p:grpSpPr>
        <p:sp>
          <p:nvSpPr>
            <p:cNvPr id="6737" name="Rectangle 190"/>
            <p:cNvSpPr>
              <a:spLocks noChangeArrowheads="1"/>
            </p:cNvSpPr>
            <p:nvPr/>
          </p:nvSpPr>
          <p:spPr bwMode="auto">
            <a:xfrm>
              <a:off x="2668" y="3176"/>
              <a:ext cx="328" cy="1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738" name="Freeform 341"/>
            <p:cNvSpPr>
              <a:spLocks/>
            </p:cNvSpPr>
            <p:nvPr/>
          </p:nvSpPr>
          <p:spPr bwMode="auto">
            <a:xfrm>
              <a:off x="2685" y="3079"/>
              <a:ext cx="386" cy="376"/>
            </a:xfrm>
            <a:custGeom>
              <a:avLst/>
              <a:gdLst>
                <a:gd name="T0" fmla="*/ 264 w 193"/>
                <a:gd name="T1" fmla="*/ 951 h 230"/>
                <a:gd name="T2" fmla="*/ 304 w 193"/>
                <a:gd name="T3" fmla="*/ 963 h 230"/>
                <a:gd name="T4" fmla="*/ 456 w 193"/>
                <a:gd name="T5" fmla="*/ 984 h 230"/>
                <a:gd name="T6" fmla="*/ 536 w 193"/>
                <a:gd name="T7" fmla="*/ 1005 h 230"/>
                <a:gd name="T8" fmla="*/ 696 w 193"/>
                <a:gd name="T9" fmla="*/ 1005 h 230"/>
                <a:gd name="T10" fmla="*/ 848 w 193"/>
                <a:gd name="T11" fmla="*/ 1005 h 230"/>
                <a:gd name="T12" fmla="*/ 1008 w 193"/>
                <a:gd name="T13" fmla="*/ 1005 h 230"/>
                <a:gd name="T14" fmla="*/ 1168 w 193"/>
                <a:gd name="T15" fmla="*/ 997 h 230"/>
                <a:gd name="T16" fmla="*/ 1296 w 193"/>
                <a:gd name="T17" fmla="*/ 938 h 230"/>
                <a:gd name="T18" fmla="*/ 1392 w 193"/>
                <a:gd name="T19" fmla="*/ 888 h 230"/>
                <a:gd name="T20" fmla="*/ 1456 w 193"/>
                <a:gd name="T21" fmla="*/ 812 h 230"/>
                <a:gd name="T22" fmla="*/ 1512 w 193"/>
                <a:gd name="T23" fmla="*/ 721 h 230"/>
                <a:gd name="T24" fmla="*/ 1512 w 193"/>
                <a:gd name="T25" fmla="*/ 652 h 230"/>
                <a:gd name="T26" fmla="*/ 1544 w 193"/>
                <a:gd name="T27" fmla="*/ 577 h 230"/>
                <a:gd name="T28" fmla="*/ 1544 w 193"/>
                <a:gd name="T29" fmla="*/ 468 h 230"/>
                <a:gd name="T30" fmla="*/ 1544 w 193"/>
                <a:gd name="T31" fmla="*/ 379 h 230"/>
                <a:gd name="T32" fmla="*/ 1512 w 193"/>
                <a:gd name="T33" fmla="*/ 289 h 230"/>
                <a:gd name="T34" fmla="*/ 1416 w 193"/>
                <a:gd name="T35" fmla="*/ 214 h 230"/>
                <a:gd name="T36" fmla="*/ 1352 w 193"/>
                <a:gd name="T37" fmla="*/ 144 h 230"/>
                <a:gd name="T38" fmla="*/ 1232 w 193"/>
                <a:gd name="T39" fmla="*/ 70 h 230"/>
                <a:gd name="T40" fmla="*/ 1104 w 193"/>
                <a:gd name="T41" fmla="*/ 29 h 230"/>
                <a:gd name="T42" fmla="*/ 944 w 193"/>
                <a:gd name="T43" fmla="*/ 0 h 230"/>
                <a:gd name="T44" fmla="*/ 784 w 193"/>
                <a:gd name="T45" fmla="*/ 0 h 230"/>
                <a:gd name="T46" fmla="*/ 656 w 193"/>
                <a:gd name="T47" fmla="*/ 0 h 230"/>
                <a:gd name="T48" fmla="*/ 504 w 193"/>
                <a:gd name="T49" fmla="*/ 13 h 230"/>
                <a:gd name="T50" fmla="*/ 352 w 193"/>
                <a:gd name="T51" fmla="*/ 54 h 230"/>
                <a:gd name="T52" fmla="*/ 184 w 193"/>
                <a:gd name="T53" fmla="*/ 70 h 230"/>
                <a:gd name="T54" fmla="*/ 88 w 193"/>
                <a:gd name="T55" fmla="*/ 144 h 230"/>
                <a:gd name="T56" fmla="*/ 0 w 193"/>
                <a:gd name="T57" fmla="*/ 214 h 230"/>
                <a:gd name="T58" fmla="*/ 0 w 193"/>
                <a:gd name="T59" fmla="*/ 289 h 230"/>
                <a:gd name="T60" fmla="*/ 104 w 193"/>
                <a:gd name="T61" fmla="*/ 302 h 230"/>
                <a:gd name="T62" fmla="*/ 240 w 193"/>
                <a:gd name="T63" fmla="*/ 324 h 230"/>
                <a:gd name="T64" fmla="*/ 392 w 193"/>
                <a:gd name="T65" fmla="*/ 270 h 230"/>
                <a:gd name="T66" fmla="*/ 608 w 193"/>
                <a:gd name="T67" fmla="*/ 209 h 230"/>
                <a:gd name="T68" fmla="*/ 888 w 193"/>
                <a:gd name="T69" fmla="*/ 257 h 230"/>
                <a:gd name="T70" fmla="*/ 952 w 193"/>
                <a:gd name="T71" fmla="*/ 342 h 230"/>
                <a:gd name="T72" fmla="*/ 944 w 193"/>
                <a:gd name="T73" fmla="*/ 379 h 230"/>
                <a:gd name="T74" fmla="*/ 944 w 193"/>
                <a:gd name="T75" fmla="*/ 450 h 230"/>
                <a:gd name="T76" fmla="*/ 944 w 193"/>
                <a:gd name="T77" fmla="*/ 521 h 230"/>
                <a:gd name="T78" fmla="*/ 944 w 193"/>
                <a:gd name="T79" fmla="*/ 618 h 230"/>
                <a:gd name="T80" fmla="*/ 880 w 193"/>
                <a:gd name="T81" fmla="*/ 687 h 230"/>
                <a:gd name="T82" fmla="*/ 888 w 193"/>
                <a:gd name="T83" fmla="*/ 750 h 230"/>
                <a:gd name="T84" fmla="*/ 736 w 193"/>
                <a:gd name="T85" fmla="*/ 759 h 230"/>
                <a:gd name="T86" fmla="*/ 568 w 193"/>
                <a:gd name="T87" fmla="*/ 759 h 230"/>
                <a:gd name="T88" fmla="*/ 416 w 193"/>
                <a:gd name="T89" fmla="*/ 742 h 230"/>
                <a:gd name="T90" fmla="*/ 256 w 193"/>
                <a:gd name="T91" fmla="*/ 711 h 230"/>
                <a:gd name="T92" fmla="*/ 128 w 193"/>
                <a:gd name="T93" fmla="*/ 721 h 230"/>
                <a:gd name="T94" fmla="*/ 40 w 193"/>
                <a:gd name="T95" fmla="*/ 799 h 230"/>
                <a:gd name="T96" fmla="*/ 80 w 193"/>
                <a:gd name="T97" fmla="*/ 888 h 230"/>
                <a:gd name="T98" fmla="*/ 216 w 193"/>
                <a:gd name="T99" fmla="*/ 938 h 230"/>
                <a:gd name="T100" fmla="*/ 352 w 193"/>
                <a:gd name="T101" fmla="*/ 976 h 23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93"/>
                <a:gd name="T154" fmla="*/ 0 h 230"/>
                <a:gd name="T155" fmla="*/ 193 w 193"/>
                <a:gd name="T156" fmla="*/ 230 h 23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93" h="230">
                  <a:moveTo>
                    <a:pt x="44" y="223"/>
                  </a:moveTo>
                  <a:lnTo>
                    <a:pt x="33" y="218"/>
                  </a:lnTo>
                  <a:lnTo>
                    <a:pt x="44" y="223"/>
                  </a:lnTo>
                  <a:lnTo>
                    <a:pt x="38" y="220"/>
                  </a:lnTo>
                  <a:lnTo>
                    <a:pt x="46" y="223"/>
                  </a:lnTo>
                  <a:lnTo>
                    <a:pt x="57" y="225"/>
                  </a:lnTo>
                  <a:lnTo>
                    <a:pt x="59" y="228"/>
                  </a:lnTo>
                  <a:lnTo>
                    <a:pt x="67" y="230"/>
                  </a:lnTo>
                  <a:lnTo>
                    <a:pt x="79" y="230"/>
                  </a:lnTo>
                  <a:lnTo>
                    <a:pt x="87" y="230"/>
                  </a:lnTo>
                  <a:lnTo>
                    <a:pt x="94" y="230"/>
                  </a:lnTo>
                  <a:lnTo>
                    <a:pt x="106" y="230"/>
                  </a:lnTo>
                  <a:lnTo>
                    <a:pt x="118" y="230"/>
                  </a:lnTo>
                  <a:lnTo>
                    <a:pt x="126" y="230"/>
                  </a:lnTo>
                  <a:lnTo>
                    <a:pt x="138" y="230"/>
                  </a:lnTo>
                  <a:lnTo>
                    <a:pt x="146" y="228"/>
                  </a:lnTo>
                  <a:lnTo>
                    <a:pt x="154" y="224"/>
                  </a:lnTo>
                  <a:lnTo>
                    <a:pt x="162" y="215"/>
                  </a:lnTo>
                  <a:lnTo>
                    <a:pt x="169" y="215"/>
                  </a:lnTo>
                  <a:lnTo>
                    <a:pt x="174" y="203"/>
                  </a:lnTo>
                  <a:lnTo>
                    <a:pt x="177" y="194"/>
                  </a:lnTo>
                  <a:lnTo>
                    <a:pt x="182" y="186"/>
                  </a:lnTo>
                  <a:lnTo>
                    <a:pt x="185" y="177"/>
                  </a:lnTo>
                  <a:lnTo>
                    <a:pt x="189" y="165"/>
                  </a:lnTo>
                  <a:lnTo>
                    <a:pt x="189" y="157"/>
                  </a:lnTo>
                  <a:lnTo>
                    <a:pt x="189" y="149"/>
                  </a:lnTo>
                  <a:lnTo>
                    <a:pt x="189" y="141"/>
                  </a:lnTo>
                  <a:lnTo>
                    <a:pt x="193" y="132"/>
                  </a:lnTo>
                  <a:lnTo>
                    <a:pt x="193" y="119"/>
                  </a:lnTo>
                  <a:lnTo>
                    <a:pt x="193" y="107"/>
                  </a:lnTo>
                  <a:lnTo>
                    <a:pt x="193" y="99"/>
                  </a:lnTo>
                  <a:lnTo>
                    <a:pt x="193" y="87"/>
                  </a:lnTo>
                  <a:lnTo>
                    <a:pt x="189" y="74"/>
                  </a:lnTo>
                  <a:lnTo>
                    <a:pt x="189" y="66"/>
                  </a:lnTo>
                  <a:lnTo>
                    <a:pt x="185" y="58"/>
                  </a:lnTo>
                  <a:lnTo>
                    <a:pt x="177" y="49"/>
                  </a:lnTo>
                  <a:lnTo>
                    <a:pt x="174" y="42"/>
                  </a:lnTo>
                  <a:lnTo>
                    <a:pt x="169" y="33"/>
                  </a:lnTo>
                  <a:lnTo>
                    <a:pt x="157" y="24"/>
                  </a:lnTo>
                  <a:lnTo>
                    <a:pt x="154" y="16"/>
                  </a:lnTo>
                  <a:lnTo>
                    <a:pt x="146" y="16"/>
                  </a:lnTo>
                  <a:lnTo>
                    <a:pt x="138" y="7"/>
                  </a:lnTo>
                  <a:lnTo>
                    <a:pt x="130" y="3"/>
                  </a:lnTo>
                  <a:lnTo>
                    <a:pt x="118" y="0"/>
                  </a:lnTo>
                  <a:lnTo>
                    <a:pt x="110" y="0"/>
                  </a:lnTo>
                  <a:lnTo>
                    <a:pt x="98" y="0"/>
                  </a:lnTo>
                  <a:lnTo>
                    <a:pt x="91" y="0"/>
                  </a:lnTo>
                  <a:lnTo>
                    <a:pt x="82" y="0"/>
                  </a:lnTo>
                  <a:lnTo>
                    <a:pt x="71" y="0"/>
                  </a:lnTo>
                  <a:lnTo>
                    <a:pt x="63" y="3"/>
                  </a:lnTo>
                  <a:lnTo>
                    <a:pt x="51" y="7"/>
                  </a:lnTo>
                  <a:lnTo>
                    <a:pt x="44" y="12"/>
                  </a:lnTo>
                  <a:lnTo>
                    <a:pt x="32" y="16"/>
                  </a:lnTo>
                  <a:lnTo>
                    <a:pt x="23" y="16"/>
                  </a:lnTo>
                  <a:lnTo>
                    <a:pt x="16" y="24"/>
                  </a:lnTo>
                  <a:lnTo>
                    <a:pt x="11" y="33"/>
                  </a:lnTo>
                  <a:lnTo>
                    <a:pt x="8" y="42"/>
                  </a:lnTo>
                  <a:lnTo>
                    <a:pt x="0" y="49"/>
                  </a:lnTo>
                  <a:lnTo>
                    <a:pt x="0" y="58"/>
                  </a:lnTo>
                  <a:lnTo>
                    <a:pt x="0" y="66"/>
                  </a:lnTo>
                  <a:lnTo>
                    <a:pt x="5" y="67"/>
                  </a:lnTo>
                  <a:lnTo>
                    <a:pt x="13" y="69"/>
                  </a:lnTo>
                  <a:lnTo>
                    <a:pt x="20" y="71"/>
                  </a:lnTo>
                  <a:lnTo>
                    <a:pt x="30" y="74"/>
                  </a:lnTo>
                  <a:lnTo>
                    <a:pt x="40" y="76"/>
                  </a:lnTo>
                  <a:lnTo>
                    <a:pt x="49" y="62"/>
                  </a:lnTo>
                  <a:lnTo>
                    <a:pt x="67" y="55"/>
                  </a:lnTo>
                  <a:lnTo>
                    <a:pt x="76" y="48"/>
                  </a:lnTo>
                  <a:lnTo>
                    <a:pt x="96" y="53"/>
                  </a:lnTo>
                  <a:lnTo>
                    <a:pt x="111" y="59"/>
                  </a:lnTo>
                  <a:lnTo>
                    <a:pt x="117" y="71"/>
                  </a:lnTo>
                  <a:lnTo>
                    <a:pt x="119" y="78"/>
                  </a:lnTo>
                  <a:lnTo>
                    <a:pt x="118" y="81"/>
                  </a:lnTo>
                  <a:lnTo>
                    <a:pt x="118" y="87"/>
                  </a:lnTo>
                  <a:lnTo>
                    <a:pt x="122" y="95"/>
                  </a:lnTo>
                  <a:lnTo>
                    <a:pt x="118" y="103"/>
                  </a:lnTo>
                  <a:lnTo>
                    <a:pt x="118" y="112"/>
                  </a:lnTo>
                  <a:lnTo>
                    <a:pt x="118" y="119"/>
                  </a:lnTo>
                  <a:lnTo>
                    <a:pt x="118" y="127"/>
                  </a:lnTo>
                  <a:lnTo>
                    <a:pt x="118" y="141"/>
                  </a:lnTo>
                  <a:lnTo>
                    <a:pt x="118" y="149"/>
                  </a:lnTo>
                  <a:lnTo>
                    <a:pt x="110" y="157"/>
                  </a:lnTo>
                  <a:lnTo>
                    <a:pt x="110" y="165"/>
                  </a:lnTo>
                  <a:lnTo>
                    <a:pt x="111" y="172"/>
                  </a:lnTo>
                  <a:lnTo>
                    <a:pt x="103" y="173"/>
                  </a:lnTo>
                  <a:lnTo>
                    <a:pt x="92" y="174"/>
                  </a:lnTo>
                  <a:lnTo>
                    <a:pt x="83" y="174"/>
                  </a:lnTo>
                  <a:lnTo>
                    <a:pt x="71" y="174"/>
                  </a:lnTo>
                  <a:lnTo>
                    <a:pt x="60" y="171"/>
                  </a:lnTo>
                  <a:lnTo>
                    <a:pt x="52" y="170"/>
                  </a:lnTo>
                  <a:lnTo>
                    <a:pt x="42" y="170"/>
                  </a:lnTo>
                  <a:lnTo>
                    <a:pt x="32" y="163"/>
                  </a:lnTo>
                  <a:lnTo>
                    <a:pt x="22" y="163"/>
                  </a:lnTo>
                  <a:lnTo>
                    <a:pt x="16" y="165"/>
                  </a:lnTo>
                  <a:lnTo>
                    <a:pt x="12" y="173"/>
                  </a:lnTo>
                  <a:lnTo>
                    <a:pt x="5" y="183"/>
                  </a:lnTo>
                  <a:lnTo>
                    <a:pt x="6" y="195"/>
                  </a:lnTo>
                  <a:lnTo>
                    <a:pt x="10" y="203"/>
                  </a:lnTo>
                  <a:lnTo>
                    <a:pt x="15" y="209"/>
                  </a:lnTo>
                  <a:lnTo>
                    <a:pt x="27" y="215"/>
                  </a:lnTo>
                  <a:lnTo>
                    <a:pt x="42" y="223"/>
                  </a:lnTo>
                  <a:lnTo>
                    <a:pt x="44" y="223"/>
                  </a:lnTo>
                  <a:close/>
                </a:path>
              </a:pathLst>
            </a:custGeom>
            <a:solidFill>
              <a:srgbClr val="008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739" name="Rectangle 342"/>
            <p:cNvSpPr>
              <a:spLocks noChangeArrowheads="1"/>
            </p:cNvSpPr>
            <p:nvPr/>
          </p:nvSpPr>
          <p:spPr bwMode="auto">
            <a:xfrm>
              <a:off x="2709" y="3210"/>
              <a:ext cx="198" cy="1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200" b="1">
                  <a:solidFill>
                    <a:srgbClr val="000000"/>
                  </a:solidFill>
                  <a:latin typeface="Arial" charset="0"/>
                </a:rPr>
                <a:t>GTP</a:t>
              </a:r>
              <a:endParaRPr lang="it-IT" sz="1200"/>
            </a:p>
          </p:txBody>
        </p:sp>
        <p:sp>
          <p:nvSpPr>
            <p:cNvPr id="6740" name="Rectangle 421"/>
            <p:cNvSpPr>
              <a:spLocks noChangeArrowheads="1"/>
            </p:cNvSpPr>
            <p:nvPr/>
          </p:nvSpPr>
          <p:spPr bwMode="auto">
            <a:xfrm>
              <a:off x="2921" y="3189"/>
              <a:ext cx="133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400" b="1">
                  <a:solidFill>
                    <a:srgbClr val="FFFFFF"/>
                  </a:solidFill>
                  <a:latin typeface="Symbol" pitchFamily="18" charset="2"/>
                </a:rPr>
                <a:t>a</a:t>
              </a:r>
              <a:r>
                <a:rPr lang="it-IT" sz="1400" b="1">
                  <a:solidFill>
                    <a:srgbClr val="FFFFFF"/>
                  </a:solidFill>
                  <a:latin typeface="Arial" charset="0"/>
                </a:rPr>
                <a:t>s</a:t>
              </a:r>
            </a:p>
          </p:txBody>
        </p:sp>
        <p:sp>
          <p:nvSpPr>
            <p:cNvPr id="6741" name="Freeform 430"/>
            <p:cNvSpPr>
              <a:spLocks/>
            </p:cNvSpPr>
            <p:nvPr/>
          </p:nvSpPr>
          <p:spPr bwMode="auto">
            <a:xfrm>
              <a:off x="2894" y="2698"/>
              <a:ext cx="27" cy="473"/>
            </a:xfrm>
            <a:custGeom>
              <a:avLst/>
              <a:gdLst>
                <a:gd name="T0" fmla="*/ 135 w 9"/>
                <a:gd name="T1" fmla="*/ 4293 h 157"/>
                <a:gd name="T2" fmla="*/ 0 w 9"/>
                <a:gd name="T3" fmla="*/ 3911 h 157"/>
                <a:gd name="T4" fmla="*/ 135 w 9"/>
                <a:gd name="T5" fmla="*/ 3504 h 157"/>
                <a:gd name="T6" fmla="*/ 243 w 9"/>
                <a:gd name="T7" fmla="*/ 3260 h 157"/>
                <a:gd name="T8" fmla="*/ 135 w 9"/>
                <a:gd name="T9" fmla="*/ 2977 h 157"/>
                <a:gd name="T10" fmla="*/ 0 w 9"/>
                <a:gd name="T11" fmla="*/ 2733 h 157"/>
                <a:gd name="T12" fmla="*/ 135 w 9"/>
                <a:gd name="T13" fmla="*/ 2458 h 157"/>
                <a:gd name="T14" fmla="*/ 243 w 9"/>
                <a:gd name="T15" fmla="*/ 2214 h 157"/>
                <a:gd name="T16" fmla="*/ 243 w 9"/>
                <a:gd name="T17" fmla="*/ 1808 h 157"/>
                <a:gd name="T18" fmla="*/ 135 w 9"/>
                <a:gd name="T19" fmla="*/ 1425 h 157"/>
                <a:gd name="T20" fmla="*/ 135 w 9"/>
                <a:gd name="T21" fmla="*/ 1154 h 157"/>
                <a:gd name="T22" fmla="*/ 243 w 9"/>
                <a:gd name="T23" fmla="*/ 898 h 157"/>
                <a:gd name="T24" fmla="*/ 243 w 9"/>
                <a:gd name="T25" fmla="*/ 627 h 157"/>
                <a:gd name="T26" fmla="*/ 243 w 9"/>
                <a:gd name="T27" fmla="*/ 383 h 157"/>
                <a:gd name="T28" fmla="*/ 243 w 9"/>
                <a:gd name="T29" fmla="*/ 108 h 157"/>
                <a:gd name="T30" fmla="*/ 0 w 9"/>
                <a:gd name="T31" fmla="*/ 108 h 157"/>
                <a:gd name="T32" fmla="*/ 243 w 9"/>
                <a:gd name="T33" fmla="*/ 0 h 15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"/>
                <a:gd name="T52" fmla="*/ 0 h 157"/>
                <a:gd name="T53" fmla="*/ 9 w 9"/>
                <a:gd name="T54" fmla="*/ 157 h 15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" h="157">
                  <a:moveTo>
                    <a:pt x="5" y="157"/>
                  </a:moveTo>
                  <a:lnTo>
                    <a:pt x="0" y="143"/>
                  </a:lnTo>
                  <a:lnTo>
                    <a:pt x="5" y="128"/>
                  </a:lnTo>
                  <a:lnTo>
                    <a:pt x="9" y="119"/>
                  </a:lnTo>
                  <a:lnTo>
                    <a:pt x="5" y="109"/>
                  </a:lnTo>
                  <a:lnTo>
                    <a:pt x="0" y="100"/>
                  </a:lnTo>
                  <a:lnTo>
                    <a:pt x="5" y="90"/>
                  </a:lnTo>
                  <a:lnTo>
                    <a:pt x="9" y="81"/>
                  </a:lnTo>
                  <a:lnTo>
                    <a:pt x="9" y="66"/>
                  </a:lnTo>
                  <a:lnTo>
                    <a:pt x="5" y="52"/>
                  </a:lnTo>
                  <a:lnTo>
                    <a:pt x="5" y="42"/>
                  </a:lnTo>
                  <a:lnTo>
                    <a:pt x="9" y="33"/>
                  </a:lnTo>
                  <a:lnTo>
                    <a:pt x="9" y="23"/>
                  </a:lnTo>
                  <a:lnTo>
                    <a:pt x="9" y="14"/>
                  </a:lnTo>
                  <a:lnTo>
                    <a:pt x="9" y="4"/>
                  </a:lnTo>
                  <a:lnTo>
                    <a:pt x="0" y="4"/>
                  </a:lnTo>
                  <a:lnTo>
                    <a:pt x="9" y="0"/>
                  </a:lnTo>
                </a:path>
              </a:pathLst>
            </a:custGeom>
            <a:noFill/>
            <a:ln w="28575" cmpd="sng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6190" name="Rectangle 739"/>
          <p:cNvSpPr>
            <a:spLocks noChangeArrowheads="1"/>
          </p:cNvSpPr>
          <p:nvPr/>
        </p:nvSpPr>
        <p:spPr bwMode="auto">
          <a:xfrm>
            <a:off x="6173788" y="6592888"/>
            <a:ext cx="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en-GB" sz="1200"/>
          </a:p>
        </p:txBody>
      </p:sp>
      <p:grpSp>
        <p:nvGrpSpPr>
          <p:cNvPr id="5" name="Group 794"/>
          <p:cNvGrpSpPr>
            <a:grpSpLocks/>
          </p:cNvGrpSpPr>
          <p:nvPr/>
        </p:nvGrpSpPr>
        <p:grpSpPr bwMode="auto">
          <a:xfrm>
            <a:off x="5184775" y="4600575"/>
            <a:ext cx="701675" cy="1266825"/>
            <a:chOff x="3266" y="2738"/>
            <a:chExt cx="442" cy="798"/>
          </a:xfrm>
        </p:grpSpPr>
        <p:sp>
          <p:nvSpPr>
            <p:cNvPr id="6733" name="Freeform 382"/>
            <p:cNvSpPr>
              <a:spLocks/>
            </p:cNvSpPr>
            <p:nvPr/>
          </p:nvSpPr>
          <p:spPr bwMode="auto">
            <a:xfrm>
              <a:off x="3266" y="3165"/>
              <a:ext cx="442" cy="371"/>
            </a:xfrm>
            <a:custGeom>
              <a:avLst/>
              <a:gdLst>
                <a:gd name="T0" fmla="*/ 398 w 193"/>
                <a:gd name="T1" fmla="*/ 903 h 231"/>
                <a:gd name="T2" fmla="*/ 456 w 193"/>
                <a:gd name="T3" fmla="*/ 911 h 231"/>
                <a:gd name="T4" fmla="*/ 687 w 193"/>
                <a:gd name="T5" fmla="*/ 932 h 231"/>
                <a:gd name="T6" fmla="*/ 802 w 193"/>
                <a:gd name="T7" fmla="*/ 957 h 231"/>
                <a:gd name="T8" fmla="*/ 1044 w 193"/>
                <a:gd name="T9" fmla="*/ 957 h 231"/>
                <a:gd name="T10" fmla="*/ 1276 w 193"/>
                <a:gd name="T11" fmla="*/ 957 h 231"/>
                <a:gd name="T12" fmla="*/ 1516 w 193"/>
                <a:gd name="T13" fmla="*/ 957 h 231"/>
                <a:gd name="T14" fmla="*/ 1752 w 193"/>
                <a:gd name="T15" fmla="*/ 944 h 231"/>
                <a:gd name="T16" fmla="*/ 1947 w 193"/>
                <a:gd name="T17" fmla="*/ 895 h 231"/>
                <a:gd name="T18" fmla="*/ 2086 w 193"/>
                <a:gd name="T19" fmla="*/ 842 h 231"/>
                <a:gd name="T20" fmla="*/ 2187 w 193"/>
                <a:gd name="T21" fmla="*/ 771 h 231"/>
                <a:gd name="T22" fmla="*/ 2272 w 193"/>
                <a:gd name="T23" fmla="*/ 689 h 231"/>
                <a:gd name="T24" fmla="*/ 2272 w 193"/>
                <a:gd name="T25" fmla="*/ 617 h 231"/>
                <a:gd name="T26" fmla="*/ 2318 w 193"/>
                <a:gd name="T27" fmla="*/ 546 h 231"/>
                <a:gd name="T28" fmla="*/ 2318 w 193"/>
                <a:gd name="T29" fmla="*/ 446 h 231"/>
                <a:gd name="T30" fmla="*/ 2318 w 193"/>
                <a:gd name="T31" fmla="*/ 361 h 231"/>
                <a:gd name="T32" fmla="*/ 2272 w 193"/>
                <a:gd name="T33" fmla="*/ 273 h 231"/>
                <a:gd name="T34" fmla="*/ 2125 w 193"/>
                <a:gd name="T35" fmla="*/ 206 h 231"/>
                <a:gd name="T36" fmla="*/ 2029 w 193"/>
                <a:gd name="T37" fmla="*/ 137 h 231"/>
                <a:gd name="T38" fmla="*/ 1850 w 193"/>
                <a:gd name="T39" fmla="*/ 67 h 231"/>
                <a:gd name="T40" fmla="*/ 1658 w 193"/>
                <a:gd name="T41" fmla="*/ 34 h 231"/>
                <a:gd name="T42" fmla="*/ 1415 w 193"/>
                <a:gd name="T43" fmla="*/ 0 h 231"/>
                <a:gd name="T44" fmla="*/ 1175 w 193"/>
                <a:gd name="T45" fmla="*/ 0 h 231"/>
                <a:gd name="T46" fmla="*/ 987 w 193"/>
                <a:gd name="T47" fmla="*/ 0 h 231"/>
                <a:gd name="T48" fmla="*/ 756 w 193"/>
                <a:gd name="T49" fmla="*/ 16 h 231"/>
                <a:gd name="T50" fmla="*/ 529 w 193"/>
                <a:gd name="T51" fmla="*/ 50 h 231"/>
                <a:gd name="T52" fmla="*/ 277 w 193"/>
                <a:gd name="T53" fmla="*/ 67 h 231"/>
                <a:gd name="T54" fmla="*/ 131 w 193"/>
                <a:gd name="T55" fmla="*/ 137 h 231"/>
                <a:gd name="T56" fmla="*/ 0 w 193"/>
                <a:gd name="T57" fmla="*/ 206 h 231"/>
                <a:gd name="T58" fmla="*/ 0 w 193"/>
                <a:gd name="T59" fmla="*/ 273 h 231"/>
                <a:gd name="T60" fmla="*/ 158 w 193"/>
                <a:gd name="T61" fmla="*/ 289 h 231"/>
                <a:gd name="T62" fmla="*/ 362 w 193"/>
                <a:gd name="T63" fmla="*/ 307 h 231"/>
                <a:gd name="T64" fmla="*/ 586 w 193"/>
                <a:gd name="T65" fmla="*/ 259 h 231"/>
                <a:gd name="T66" fmla="*/ 911 w 193"/>
                <a:gd name="T67" fmla="*/ 199 h 231"/>
                <a:gd name="T68" fmla="*/ 1333 w 193"/>
                <a:gd name="T69" fmla="*/ 246 h 231"/>
                <a:gd name="T70" fmla="*/ 1431 w 193"/>
                <a:gd name="T71" fmla="*/ 323 h 231"/>
                <a:gd name="T72" fmla="*/ 1415 w 193"/>
                <a:gd name="T73" fmla="*/ 361 h 231"/>
                <a:gd name="T74" fmla="*/ 1415 w 193"/>
                <a:gd name="T75" fmla="*/ 430 h 231"/>
                <a:gd name="T76" fmla="*/ 1415 w 193"/>
                <a:gd name="T77" fmla="*/ 498 h 231"/>
                <a:gd name="T78" fmla="*/ 1415 w 193"/>
                <a:gd name="T79" fmla="*/ 583 h 231"/>
                <a:gd name="T80" fmla="*/ 1321 w 193"/>
                <a:gd name="T81" fmla="*/ 655 h 231"/>
                <a:gd name="T82" fmla="*/ 1333 w 193"/>
                <a:gd name="T83" fmla="*/ 711 h 231"/>
                <a:gd name="T84" fmla="*/ 1106 w 193"/>
                <a:gd name="T85" fmla="*/ 720 h 231"/>
                <a:gd name="T86" fmla="*/ 854 w 193"/>
                <a:gd name="T87" fmla="*/ 720 h 231"/>
                <a:gd name="T88" fmla="*/ 625 w 193"/>
                <a:gd name="T89" fmla="*/ 703 h 231"/>
                <a:gd name="T90" fmla="*/ 382 w 193"/>
                <a:gd name="T91" fmla="*/ 676 h 231"/>
                <a:gd name="T92" fmla="*/ 195 w 193"/>
                <a:gd name="T93" fmla="*/ 689 h 231"/>
                <a:gd name="T94" fmla="*/ 57 w 193"/>
                <a:gd name="T95" fmla="*/ 758 h 231"/>
                <a:gd name="T96" fmla="*/ 121 w 193"/>
                <a:gd name="T97" fmla="*/ 846 h 231"/>
                <a:gd name="T98" fmla="*/ 325 w 193"/>
                <a:gd name="T99" fmla="*/ 895 h 231"/>
                <a:gd name="T100" fmla="*/ 529 w 193"/>
                <a:gd name="T101" fmla="*/ 923 h 23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93"/>
                <a:gd name="T154" fmla="*/ 0 h 231"/>
                <a:gd name="T155" fmla="*/ 193 w 193"/>
                <a:gd name="T156" fmla="*/ 231 h 23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93" h="231">
                  <a:moveTo>
                    <a:pt x="44" y="223"/>
                  </a:moveTo>
                  <a:lnTo>
                    <a:pt x="33" y="218"/>
                  </a:lnTo>
                  <a:lnTo>
                    <a:pt x="45" y="223"/>
                  </a:lnTo>
                  <a:lnTo>
                    <a:pt x="38" y="220"/>
                  </a:lnTo>
                  <a:lnTo>
                    <a:pt x="46" y="223"/>
                  </a:lnTo>
                  <a:lnTo>
                    <a:pt x="57" y="225"/>
                  </a:lnTo>
                  <a:lnTo>
                    <a:pt x="59" y="228"/>
                  </a:lnTo>
                  <a:lnTo>
                    <a:pt x="67" y="231"/>
                  </a:lnTo>
                  <a:lnTo>
                    <a:pt x="79" y="231"/>
                  </a:lnTo>
                  <a:lnTo>
                    <a:pt x="87" y="231"/>
                  </a:lnTo>
                  <a:lnTo>
                    <a:pt x="94" y="231"/>
                  </a:lnTo>
                  <a:lnTo>
                    <a:pt x="106" y="231"/>
                  </a:lnTo>
                  <a:lnTo>
                    <a:pt x="118" y="231"/>
                  </a:lnTo>
                  <a:lnTo>
                    <a:pt x="126" y="231"/>
                  </a:lnTo>
                  <a:lnTo>
                    <a:pt x="138" y="231"/>
                  </a:lnTo>
                  <a:lnTo>
                    <a:pt x="146" y="228"/>
                  </a:lnTo>
                  <a:lnTo>
                    <a:pt x="154" y="224"/>
                  </a:lnTo>
                  <a:lnTo>
                    <a:pt x="162" y="216"/>
                  </a:lnTo>
                  <a:lnTo>
                    <a:pt x="169" y="216"/>
                  </a:lnTo>
                  <a:lnTo>
                    <a:pt x="174" y="203"/>
                  </a:lnTo>
                  <a:lnTo>
                    <a:pt x="177" y="194"/>
                  </a:lnTo>
                  <a:lnTo>
                    <a:pt x="182" y="186"/>
                  </a:lnTo>
                  <a:lnTo>
                    <a:pt x="185" y="177"/>
                  </a:lnTo>
                  <a:lnTo>
                    <a:pt x="189" y="166"/>
                  </a:lnTo>
                  <a:lnTo>
                    <a:pt x="189" y="158"/>
                  </a:lnTo>
                  <a:lnTo>
                    <a:pt x="189" y="149"/>
                  </a:lnTo>
                  <a:lnTo>
                    <a:pt x="189" y="141"/>
                  </a:lnTo>
                  <a:lnTo>
                    <a:pt x="193" y="132"/>
                  </a:lnTo>
                  <a:lnTo>
                    <a:pt x="193" y="120"/>
                  </a:lnTo>
                  <a:lnTo>
                    <a:pt x="193" y="108"/>
                  </a:lnTo>
                  <a:lnTo>
                    <a:pt x="193" y="99"/>
                  </a:lnTo>
                  <a:lnTo>
                    <a:pt x="193" y="87"/>
                  </a:lnTo>
                  <a:lnTo>
                    <a:pt x="189" y="74"/>
                  </a:lnTo>
                  <a:lnTo>
                    <a:pt x="189" y="66"/>
                  </a:lnTo>
                  <a:lnTo>
                    <a:pt x="185" y="58"/>
                  </a:lnTo>
                  <a:lnTo>
                    <a:pt x="177" y="50"/>
                  </a:lnTo>
                  <a:lnTo>
                    <a:pt x="174" y="42"/>
                  </a:lnTo>
                  <a:lnTo>
                    <a:pt x="169" y="33"/>
                  </a:lnTo>
                  <a:lnTo>
                    <a:pt x="157" y="24"/>
                  </a:lnTo>
                  <a:lnTo>
                    <a:pt x="154" y="16"/>
                  </a:lnTo>
                  <a:lnTo>
                    <a:pt x="146" y="16"/>
                  </a:lnTo>
                  <a:lnTo>
                    <a:pt x="138" y="8"/>
                  </a:lnTo>
                  <a:lnTo>
                    <a:pt x="130" y="4"/>
                  </a:lnTo>
                  <a:lnTo>
                    <a:pt x="118" y="0"/>
                  </a:lnTo>
                  <a:lnTo>
                    <a:pt x="110" y="0"/>
                  </a:lnTo>
                  <a:lnTo>
                    <a:pt x="98" y="0"/>
                  </a:lnTo>
                  <a:lnTo>
                    <a:pt x="91" y="0"/>
                  </a:lnTo>
                  <a:lnTo>
                    <a:pt x="82" y="0"/>
                  </a:lnTo>
                  <a:lnTo>
                    <a:pt x="71" y="0"/>
                  </a:lnTo>
                  <a:lnTo>
                    <a:pt x="63" y="4"/>
                  </a:lnTo>
                  <a:lnTo>
                    <a:pt x="51" y="8"/>
                  </a:lnTo>
                  <a:lnTo>
                    <a:pt x="44" y="12"/>
                  </a:lnTo>
                  <a:lnTo>
                    <a:pt x="32" y="16"/>
                  </a:lnTo>
                  <a:lnTo>
                    <a:pt x="23" y="16"/>
                  </a:lnTo>
                  <a:lnTo>
                    <a:pt x="16" y="24"/>
                  </a:lnTo>
                  <a:lnTo>
                    <a:pt x="11" y="33"/>
                  </a:lnTo>
                  <a:lnTo>
                    <a:pt x="8" y="42"/>
                  </a:lnTo>
                  <a:lnTo>
                    <a:pt x="0" y="50"/>
                  </a:lnTo>
                  <a:lnTo>
                    <a:pt x="0" y="58"/>
                  </a:lnTo>
                  <a:lnTo>
                    <a:pt x="0" y="66"/>
                  </a:lnTo>
                  <a:lnTo>
                    <a:pt x="5" y="67"/>
                  </a:lnTo>
                  <a:lnTo>
                    <a:pt x="13" y="70"/>
                  </a:lnTo>
                  <a:lnTo>
                    <a:pt x="20" y="71"/>
                  </a:lnTo>
                  <a:lnTo>
                    <a:pt x="30" y="74"/>
                  </a:lnTo>
                  <a:lnTo>
                    <a:pt x="40" y="76"/>
                  </a:lnTo>
                  <a:lnTo>
                    <a:pt x="49" y="62"/>
                  </a:lnTo>
                  <a:lnTo>
                    <a:pt x="67" y="55"/>
                  </a:lnTo>
                  <a:lnTo>
                    <a:pt x="76" y="48"/>
                  </a:lnTo>
                  <a:lnTo>
                    <a:pt x="96" y="54"/>
                  </a:lnTo>
                  <a:lnTo>
                    <a:pt x="111" y="59"/>
                  </a:lnTo>
                  <a:lnTo>
                    <a:pt x="117" y="71"/>
                  </a:lnTo>
                  <a:lnTo>
                    <a:pt x="119" y="78"/>
                  </a:lnTo>
                  <a:lnTo>
                    <a:pt x="118" y="81"/>
                  </a:lnTo>
                  <a:lnTo>
                    <a:pt x="118" y="87"/>
                  </a:lnTo>
                  <a:lnTo>
                    <a:pt x="122" y="95"/>
                  </a:lnTo>
                  <a:lnTo>
                    <a:pt x="118" y="104"/>
                  </a:lnTo>
                  <a:lnTo>
                    <a:pt x="118" y="112"/>
                  </a:lnTo>
                  <a:lnTo>
                    <a:pt x="118" y="120"/>
                  </a:lnTo>
                  <a:lnTo>
                    <a:pt x="118" y="127"/>
                  </a:lnTo>
                  <a:lnTo>
                    <a:pt x="118" y="141"/>
                  </a:lnTo>
                  <a:lnTo>
                    <a:pt x="118" y="149"/>
                  </a:lnTo>
                  <a:lnTo>
                    <a:pt x="110" y="158"/>
                  </a:lnTo>
                  <a:lnTo>
                    <a:pt x="110" y="166"/>
                  </a:lnTo>
                  <a:lnTo>
                    <a:pt x="111" y="172"/>
                  </a:lnTo>
                  <a:lnTo>
                    <a:pt x="103" y="173"/>
                  </a:lnTo>
                  <a:lnTo>
                    <a:pt x="92" y="174"/>
                  </a:lnTo>
                  <a:lnTo>
                    <a:pt x="83" y="174"/>
                  </a:lnTo>
                  <a:lnTo>
                    <a:pt x="71" y="174"/>
                  </a:lnTo>
                  <a:lnTo>
                    <a:pt x="60" y="171"/>
                  </a:lnTo>
                  <a:lnTo>
                    <a:pt x="52" y="170"/>
                  </a:lnTo>
                  <a:lnTo>
                    <a:pt x="42" y="170"/>
                  </a:lnTo>
                  <a:lnTo>
                    <a:pt x="32" y="163"/>
                  </a:lnTo>
                  <a:lnTo>
                    <a:pt x="22" y="163"/>
                  </a:lnTo>
                  <a:lnTo>
                    <a:pt x="16" y="166"/>
                  </a:lnTo>
                  <a:lnTo>
                    <a:pt x="12" y="173"/>
                  </a:lnTo>
                  <a:lnTo>
                    <a:pt x="5" y="183"/>
                  </a:lnTo>
                  <a:lnTo>
                    <a:pt x="6" y="195"/>
                  </a:lnTo>
                  <a:lnTo>
                    <a:pt x="10" y="204"/>
                  </a:lnTo>
                  <a:lnTo>
                    <a:pt x="15" y="209"/>
                  </a:lnTo>
                  <a:lnTo>
                    <a:pt x="27" y="216"/>
                  </a:lnTo>
                  <a:lnTo>
                    <a:pt x="42" y="223"/>
                  </a:lnTo>
                  <a:lnTo>
                    <a:pt x="44" y="223"/>
                  </a:lnTo>
                  <a:close/>
                </a:path>
              </a:pathLst>
            </a:custGeom>
            <a:solidFill>
              <a:srgbClr val="008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734" name="Rectangle 383"/>
            <p:cNvSpPr>
              <a:spLocks noChangeArrowheads="1"/>
            </p:cNvSpPr>
            <p:nvPr/>
          </p:nvSpPr>
          <p:spPr bwMode="auto">
            <a:xfrm>
              <a:off x="3333" y="3308"/>
              <a:ext cx="198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200" b="1">
                  <a:solidFill>
                    <a:srgbClr val="000000"/>
                  </a:solidFill>
                  <a:latin typeface="Arial" charset="0"/>
                </a:rPr>
                <a:t>GTP</a:t>
              </a:r>
              <a:endParaRPr lang="it-IT" sz="1200"/>
            </a:p>
          </p:txBody>
        </p:sp>
        <p:sp>
          <p:nvSpPr>
            <p:cNvPr id="6735" name="Freeform 431"/>
            <p:cNvSpPr>
              <a:spLocks/>
            </p:cNvSpPr>
            <p:nvPr/>
          </p:nvSpPr>
          <p:spPr bwMode="auto">
            <a:xfrm>
              <a:off x="3494" y="2738"/>
              <a:ext cx="27" cy="473"/>
            </a:xfrm>
            <a:custGeom>
              <a:avLst/>
              <a:gdLst>
                <a:gd name="T0" fmla="*/ 135 w 9"/>
                <a:gd name="T1" fmla="*/ 4293 h 157"/>
                <a:gd name="T2" fmla="*/ 0 w 9"/>
                <a:gd name="T3" fmla="*/ 3911 h 157"/>
                <a:gd name="T4" fmla="*/ 135 w 9"/>
                <a:gd name="T5" fmla="*/ 3504 h 157"/>
                <a:gd name="T6" fmla="*/ 243 w 9"/>
                <a:gd name="T7" fmla="*/ 3260 h 157"/>
                <a:gd name="T8" fmla="*/ 135 w 9"/>
                <a:gd name="T9" fmla="*/ 2977 h 157"/>
                <a:gd name="T10" fmla="*/ 0 w 9"/>
                <a:gd name="T11" fmla="*/ 2733 h 157"/>
                <a:gd name="T12" fmla="*/ 135 w 9"/>
                <a:gd name="T13" fmla="*/ 2458 h 157"/>
                <a:gd name="T14" fmla="*/ 243 w 9"/>
                <a:gd name="T15" fmla="*/ 2214 h 157"/>
                <a:gd name="T16" fmla="*/ 243 w 9"/>
                <a:gd name="T17" fmla="*/ 1808 h 157"/>
                <a:gd name="T18" fmla="*/ 135 w 9"/>
                <a:gd name="T19" fmla="*/ 1425 h 157"/>
                <a:gd name="T20" fmla="*/ 135 w 9"/>
                <a:gd name="T21" fmla="*/ 1154 h 157"/>
                <a:gd name="T22" fmla="*/ 243 w 9"/>
                <a:gd name="T23" fmla="*/ 898 h 157"/>
                <a:gd name="T24" fmla="*/ 243 w 9"/>
                <a:gd name="T25" fmla="*/ 627 h 157"/>
                <a:gd name="T26" fmla="*/ 243 w 9"/>
                <a:gd name="T27" fmla="*/ 383 h 157"/>
                <a:gd name="T28" fmla="*/ 243 w 9"/>
                <a:gd name="T29" fmla="*/ 108 h 157"/>
                <a:gd name="T30" fmla="*/ 0 w 9"/>
                <a:gd name="T31" fmla="*/ 108 h 157"/>
                <a:gd name="T32" fmla="*/ 243 w 9"/>
                <a:gd name="T33" fmla="*/ 0 h 15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"/>
                <a:gd name="T52" fmla="*/ 0 h 157"/>
                <a:gd name="T53" fmla="*/ 9 w 9"/>
                <a:gd name="T54" fmla="*/ 157 h 15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" h="157">
                  <a:moveTo>
                    <a:pt x="5" y="157"/>
                  </a:moveTo>
                  <a:lnTo>
                    <a:pt x="0" y="143"/>
                  </a:lnTo>
                  <a:lnTo>
                    <a:pt x="5" y="128"/>
                  </a:lnTo>
                  <a:lnTo>
                    <a:pt x="9" y="119"/>
                  </a:lnTo>
                  <a:lnTo>
                    <a:pt x="5" y="109"/>
                  </a:lnTo>
                  <a:lnTo>
                    <a:pt x="0" y="100"/>
                  </a:lnTo>
                  <a:lnTo>
                    <a:pt x="5" y="90"/>
                  </a:lnTo>
                  <a:lnTo>
                    <a:pt x="9" y="81"/>
                  </a:lnTo>
                  <a:lnTo>
                    <a:pt x="9" y="66"/>
                  </a:lnTo>
                  <a:lnTo>
                    <a:pt x="5" y="52"/>
                  </a:lnTo>
                  <a:lnTo>
                    <a:pt x="5" y="42"/>
                  </a:lnTo>
                  <a:lnTo>
                    <a:pt x="9" y="33"/>
                  </a:lnTo>
                  <a:lnTo>
                    <a:pt x="9" y="23"/>
                  </a:lnTo>
                  <a:lnTo>
                    <a:pt x="9" y="14"/>
                  </a:lnTo>
                  <a:lnTo>
                    <a:pt x="9" y="4"/>
                  </a:lnTo>
                  <a:lnTo>
                    <a:pt x="0" y="4"/>
                  </a:lnTo>
                  <a:lnTo>
                    <a:pt x="9" y="0"/>
                  </a:lnTo>
                </a:path>
              </a:pathLst>
            </a:custGeom>
            <a:noFill/>
            <a:ln w="28575" cmpd="sng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736" name="Rectangle 786"/>
            <p:cNvSpPr>
              <a:spLocks noChangeArrowheads="1"/>
            </p:cNvSpPr>
            <p:nvPr/>
          </p:nvSpPr>
          <p:spPr bwMode="auto">
            <a:xfrm>
              <a:off x="3565" y="3291"/>
              <a:ext cx="133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400" b="1">
                  <a:solidFill>
                    <a:srgbClr val="FFFFFF"/>
                  </a:solidFill>
                  <a:latin typeface="Symbol" pitchFamily="18" charset="2"/>
                </a:rPr>
                <a:t>a</a:t>
              </a:r>
              <a:r>
                <a:rPr lang="it-IT" sz="1400" b="1">
                  <a:solidFill>
                    <a:srgbClr val="FFFFFF"/>
                  </a:solidFill>
                  <a:latin typeface="Arial" charset="0"/>
                </a:rPr>
                <a:t>s</a:t>
              </a:r>
            </a:p>
          </p:txBody>
        </p:sp>
      </p:grpSp>
      <p:sp>
        <p:nvSpPr>
          <p:cNvPr id="6192" name="Freeform 343"/>
          <p:cNvSpPr>
            <a:spLocks/>
          </p:cNvSpPr>
          <p:nvPr/>
        </p:nvSpPr>
        <p:spPr bwMode="auto">
          <a:xfrm>
            <a:off x="5637213" y="3586163"/>
            <a:ext cx="701675" cy="2197100"/>
          </a:xfrm>
          <a:custGeom>
            <a:avLst/>
            <a:gdLst>
              <a:gd name="T0" fmla="*/ 2147483647 w 349"/>
              <a:gd name="T1" fmla="*/ 2147483647 h 862"/>
              <a:gd name="T2" fmla="*/ 2147483647 w 349"/>
              <a:gd name="T3" fmla="*/ 2147483647 h 862"/>
              <a:gd name="T4" fmla="*/ 2147483647 w 349"/>
              <a:gd name="T5" fmla="*/ 2147483647 h 862"/>
              <a:gd name="T6" fmla="*/ 2147483647 w 349"/>
              <a:gd name="T7" fmla="*/ 2147483647 h 862"/>
              <a:gd name="T8" fmla="*/ 2147483647 w 349"/>
              <a:gd name="T9" fmla="*/ 0 h 862"/>
              <a:gd name="T10" fmla="*/ 2147483647 w 349"/>
              <a:gd name="T11" fmla="*/ 0 h 862"/>
              <a:gd name="T12" fmla="*/ 2147483647 w 349"/>
              <a:gd name="T13" fmla="*/ 0 h 862"/>
              <a:gd name="T14" fmla="*/ 2147483647 w 349"/>
              <a:gd name="T15" fmla="*/ 2147483647 h 862"/>
              <a:gd name="T16" fmla="*/ 2147483647 w 349"/>
              <a:gd name="T17" fmla="*/ 2147483647 h 862"/>
              <a:gd name="T18" fmla="*/ 2147483647 w 349"/>
              <a:gd name="T19" fmla="*/ 2147483647 h 862"/>
              <a:gd name="T20" fmla="*/ 2147483647 w 349"/>
              <a:gd name="T21" fmla="*/ 2147483647 h 862"/>
              <a:gd name="T22" fmla="*/ 2147483647 w 349"/>
              <a:gd name="T23" fmla="*/ 2147483647 h 862"/>
              <a:gd name="T24" fmla="*/ 2147483647 w 349"/>
              <a:gd name="T25" fmla="*/ 2147483647 h 862"/>
              <a:gd name="T26" fmla="*/ 2147483647 w 349"/>
              <a:gd name="T27" fmla="*/ 2147483647 h 862"/>
              <a:gd name="T28" fmla="*/ 2147483647 w 349"/>
              <a:gd name="T29" fmla="*/ 2147483647 h 862"/>
              <a:gd name="T30" fmla="*/ 2147483647 w 349"/>
              <a:gd name="T31" fmla="*/ 2147483647 h 862"/>
              <a:gd name="T32" fmla="*/ 2147483647 w 349"/>
              <a:gd name="T33" fmla="*/ 2147483647 h 862"/>
              <a:gd name="T34" fmla="*/ 2147483647 w 349"/>
              <a:gd name="T35" fmla="*/ 2147483647 h 862"/>
              <a:gd name="T36" fmla="*/ 2147483647 w 349"/>
              <a:gd name="T37" fmla="*/ 2147483647 h 862"/>
              <a:gd name="T38" fmla="*/ 2147483647 w 349"/>
              <a:gd name="T39" fmla="*/ 2147483647 h 862"/>
              <a:gd name="T40" fmla="*/ 2147483647 w 349"/>
              <a:gd name="T41" fmla="*/ 2147483647 h 862"/>
              <a:gd name="T42" fmla="*/ 2147483647 w 349"/>
              <a:gd name="T43" fmla="*/ 2147483647 h 862"/>
              <a:gd name="T44" fmla="*/ 2147483647 w 349"/>
              <a:gd name="T45" fmla="*/ 2147483647 h 862"/>
              <a:gd name="T46" fmla="*/ 2147483647 w 349"/>
              <a:gd name="T47" fmla="*/ 2147483647 h 862"/>
              <a:gd name="T48" fmla="*/ 2147483647 w 349"/>
              <a:gd name="T49" fmla="*/ 2147483647 h 862"/>
              <a:gd name="T50" fmla="*/ 2147483647 w 349"/>
              <a:gd name="T51" fmla="*/ 2147483647 h 862"/>
              <a:gd name="T52" fmla="*/ 2147483647 w 349"/>
              <a:gd name="T53" fmla="*/ 2147483647 h 862"/>
              <a:gd name="T54" fmla="*/ 0 w 349"/>
              <a:gd name="T55" fmla="*/ 2147483647 h 862"/>
              <a:gd name="T56" fmla="*/ 0 w 349"/>
              <a:gd name="T57" fmla="*/ 2147483647 h 862"/>
              <a:gd name="T58" fmla="*/ 2147483647 w 349"/>
              <a:gd name="T59" fmla="*/ 2147483647 h 862"/>
              <a:gd name="T60" fmla="*/ 2147483647 w 349"/>
              <a:gd name="T61" fmla="*/ 2147483647 h 862"/>
              <a:gd name="T62" fmla="*/ 2147483647 w 349"/>
              <a:gd name="T63" fmla="*/ 2147483647 h 862"/>
              <a:gd name="T64" fmla="*/ 2147483647 w 349"/>
              <a:gd name="T65" fmla="*/ 2147483647 h 862"/>
              <a:gd name="T66" fmla="*/ 2147483647 w 349"/>
              <a:gd name="T67" fmla="*/ 2147483647 h 862"/>
              <a:gd name="T68" fmla="*/ 2147483647 w 349"/>
              <a:gd name="T69" fmla="*/ 2147483647 h 862"/>
              <a:gd name="T70" fmla="*/ 2147483647 w 349"/>
              <a:gd name="T71" fmla="*/ 2147483647 h 862"/>
              <a:gd name="T72" fmla="*/ 2147483647 w 349"/>
              <a:gd name="T73" fmla="*/ 2147483647 h 862"/>
              <a:gd name="T74" fmla="*/ 2147483647 w 349"/>
              <a:gd name="T75" fmla="*/ 2147483647 h 862"/>
              <a:gd name="T76" fmla="*/ 2147483647 w 349"/>
              <a:gd name="T77" fmla="*/ 2147483647 h 862"/>
              <a:gd name="T78" fmla="*/ 2147483647 w 349"/>
              <a:gd name="T79" fmla="*/ 2147483647 h 862"/>
              <a:gd name="T80" fmla="*/ 2147483647 w 349"/>
              <a:gd name="T81" fmla="*/ 2147483647 h 862"/>
              <a:gd name="T82" fmla="*/ 2147483647 w 349"/>
              <a:gd name="T83" fmla="*/ 2147483647 h 862"/>
              <a:gd name="T84" fmla="*/ 2147483647 w 349"/>
              <a:gd name="T85" fmla="*/ 2147483647 h 862"/>
              <a:gd name="T86" fmla="*/ 2147483647 w 349"/>
              <a:gd name="T87" fmla="*/ 2147483647 h 862"/>
              <a:gd name="T88" fmla="*/ 2147483647 w 349"/>
              <a:gd name="T89" fmla="*/ 2147483647 h 862"/>
              <a:gd name="T90" fmla="*/ 2147483647 w 349"/>
              <a:gd name="T91" fmla="*/ 2147483647 h 862"/>
              <a:gd name="T92" fmla="*/ 2147483647 w 349"/>
              <a:gd name="T93" fmla="*/ 2147483647 h 862"/>
              <a:gd name="T94" fmla="*/ 2147483647 w 349"/>
              <a:gd name="T95" fmla="*/ 2147483647 h 862"/>
              <a:gd name="T96" fmla="*/ 2147483647 w 349"/>
              <a:gd name="T97" fmla="*/ 2147483647 h 862"/>
              <a:gd name="T98" fmla="*/ 2147483647 w 349"/>
              <a:gd name="T99" fmla="*/ 2147483647 h 862"/>
              <a:gd name="T100" fmla="*/ 2147483647 w 349"/>
              <a:gd name="T101" fmla="*/ 2147483647 h 862"/>
              <a:gd name="T102" fmla="*/ 2147483647 w 349"/>
              <a:gd name="T103" fmla="*/ 2147483647 h 862"/>
              <a:gd name="T104" fmla="*/ 2147483647 w 349"/>
              <a:gd name="T105" fmla="*/ 2147483647 h 862"/>
              <a:gd name="T106" fmla="*/ 2147483647 w 349"/>
              <a:gd name="T107" fmla="*/ 2147483647 h 862"/>
              <a:gd name="T108" fmla="*/ 2147483647 w 349"/>
              <a:gd name="T109" fmla="*/ 2147483647 h 862"/>
              <a:gd name="T110" fmla="*/ 2147483647 w 349"/>
              <a:gd name="T111" fmla="*/ 2147483647 h 862"/>
              <a:gd name="T112" fmla="*/ 2147483647 w 349"/>
              <a:gd name="T113" fmla="*/ 2147483647 h 862"/>
              <a:gd name="T114" fmla="*/ 2147483647 w 349"/>
              <a:gd name="T115" fmla="*/ 2147483647 h 862"/>
              <a:gd name="T116" fmla="*/ 2147483647 w 349"/>
              <a:gd name="T117" fmla="*/ 2147483647 h 862"/>
              <a:gd name="T118" fmla="*/ 2147483647 w 349"/>
              <a:gd name="T119" fmla="*/ 2147483647 h 862"/>
              <a:gd name="T120" fmla="*/ 2147483647 w 349"/>
              <a:gd name="T121" fmla="*/ 2147483647 h 862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349"/>
              <a:gd name="T184" fmla="*/ 0 h 862"/>
              <a:gd name="T185" fmla="*/ 349 w 349"/>
              <a:gd name="T186" fmla="*/ 862 h 862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349" h="862">
                <a:moveTo>
                  <a:pt x="349" y="62"/>
                </a:moveTo>
                <a:lnTo>
                  <a:pt x="340" y="53"/>
                </a:lnTo>
                <a:lnTo>
                  <a:pt x="332" y="48"/>
                </a:lnTo>
                <a:lnTo>
                  <a:pt x="319" y="38"/>
                </a:lnTo>
                <a:lnTo>
                  <a:pt x="311" y="34"/>
                </a:lnTo>
                <a:lnTo>
                  <a:pt x="302" y="29"/>
                </a:lnTo>
                <a:lnTo>
                  <a:pt x="294" y="24"/>
                </a:lnTo>
                <a:lnTo>
                  <a:pt x="285" y="24"/>
                </a:lnTo>
                <a:lnTo>
                  <a:pt x="277" y="24"/>
                </a:lnTo>
                <a:lnTo>
                  <a:pt x="268" y="19"/>
                </a:lnTo>
                <a:lnTo>
                  <a:pt x="260" y="15"/>
                </a:lnTo>
                <a:lnTo>
                  <a:pt x="247" y="10"/>
                </a:lnTo>
                <a:lnTo>
                  <a:pt x="234" y="5"/>
                </a:lnTo>
                <a:lnTo>
                  <a:pt x="225" y="5"/>
                </a:lnTo>
                <a:lnTo>
                  <a:pt x="213" y="0"/>
                </a:lnTo>
                <a:lnTo>
                  <a:pt x="200" y="0"/>
                </a:lnTo>
                <a:lnTo>
                  <a:pt x="191" y="0"/>
                </a:lnTo>
                <a:lnTo>
                  <a:pt x="183" y="0"/>
                </a:lnTo>
                <a:lnTo>
                  <a:pt x="174" y="0"/>
                </a:lnTo>
                <a:lnTo>
                  <a:pt x="157" y="0"/>
                </a:lnTo>
                <a:lnTo>
                  <a:pt x="149" y="0"/>
                </a:lnTo>
                <a:lnTo>
                  <a:pt x="140" y="5"/>
                </a:lnTo>
                <a:lnTo>
                  <a:pt x="132" y="5"/>
                </a:lnTo>
                <a:lnTo>
                  <a:pt x="123" y="5"/>
                </a:lnTo>
                <a:lnTo>
                  <a:pt x="115" y="15"/>
                </a:lnTo>
                <a:lnTo>
                  <a:pt x="106" y="19"/>
                </a:lnTo>
                <a:lnTo>
                  <a:pt x="93" y="24"/>
                </a:lnTo>
                <a:lnTo>
                  <a:pt x="85" y="34"/>
                </a:lnTo>
                <a:lnTo>
                  <a:pt x="81" y="43"/>
                </a:lnTo>
                <a:lnTo>
                  <a:pt x="72" y="43"/>
                </a:lnTo>
                <a:lnTo>
                  <a:pt x="72" y="53"/>
                </a:lnTo>
                <a:lnTo>
                  <a:pt x="64" y="62"/>
                </a:lnTo>
                <a:lnTo>
                  <a:pt x="59" y="72"/>
                </a:lnTo>
                <a:lnTo>
                  <a:pt x="55" y="81"/>
                </a:lnTo>
                <a:lnTo>
                  <a:pt x="55" y="91"/>
                </a:lnTo>
                <a:lnTo>
                  <a:pt x="55" y="100"/>
                </a:lnTo>
                <a:lnTo>
                  <a:pt x="51" y="110"/>
                </a:lnTo>
                <a:lnTo>
                  <a:pt x="51" y="119"/>
                </a:lnTo>
                <a:lnTo>
                  <a:pt x="47" y="134"/>
                </a:lnTo>
                <a:lnTo>
                  <a:pt x="47" y="153"/>
                </a:lnTo>
                <a:lnTo>
                  <a:pt x="47" y="162"/>
                </a:lnTo>
                <a:lnTo>
                  <a:pt x="47" y="177"/>
                </a:lnTo>
                <a:lnTo>
                  <a:pt x="47" y="186"/>
                </a:lnTo>
                <a:lnTo>
                  <a:pt x="47" y="196"/>
                </a:lnTo>
                <a:lnTo>
                  <a:pt x="47" y="210"/>
                </a:lnTo>
                <a:lnTo>
                  <a:pt x="47" y="224"/>
                </a:lnTo>
                <a:lnTo>
                  <a:pt x="47" y="234"/>
                </a:lnTo>
                <a:lnTo>
                  <a:pt x="47" y="253"/>
                </a:lnTo>
                <a:lnTo>
                  <a:pt x="47" y="272"/>
                </a:lnTo>
                <a:lnTo>
                  <a:pt x="47" y="291"/>
                </a:lnTo>
                <a:lnTo>
                  <a:pt x="47" y="300"/>
                </a:lnTo>
                <a:lnTo>
                  <a:pt x="47" y="310"/>
                </a:lnTo>
                <a:lnTo>
                  <a:pt x="47" y="324"/>
                </a:lnTo>
                <a:lnTo>
                  <a:pt x="51" y="338"/>
                </a:lnTo>
                <a:lnTo>
                  <a:pt x="51" y="348"/>
                </a:lnTo>
                <a:lnTo>
                  <a:pt x="51" y="367"/>
                </a:lnTo>
                <a:lnTo>
                  <a:pt x="51" y="377"/>
                </a:lnTo>
                <a:lnTo>
                  <a:pt x="51" y="386"/>
                </a:lnTo>
                <a:lnTo>
                  <a:pt x="51" y="400"/>
                </a:lnTo>
                <a:lnTo>
                  <a:pt x="55" y="419"/>
                </a:lnTo>
                <a:lnTo>
                  <a:pt x="59" y="438"/>
                </a:lnTo>
                <a:lnTo>
                  <a:pt x="59" y="448"/>
                </a:lnTo>
                <a:lnTo>
                  <a:pt x="59" y="458"/>
                </a:lnTo>
                <a:lnTo>
                  <a:pt x="64" y="472"/>
                </a:lnTo>
                <a:lnTo>
                  <a:pt x="64" y="481"/>
                </a:lnTo>
                <a:lnTo>
                  <a:pt x="64" y="496"/>
                </a:lnTo>
                <a:lnTo>
                  <a:pt x="59" y="505"/>
                </a:lnTo>
                <a:lnTo>
                  <a:pt x="55" y="515"/>
                </a:lnTo>
                <a:lnTo>
                  <a:pt x="51" y="524"/>
                </a:lnTo>
                <a:lnTo>
                  <a:pt x="51" y="534"/>
                </a:lnTo>
                <a:lnTo>
                  <a:pt x="51" y="548"/>
                </a:lnTo>
                <a:lnTo>
                  <a:pt x="47" y="558"/>
                </a:lnTo>
                <a:lnTo>
                  <a:pt x="42" y="567"/>
                </a:lnTo>
                <a:lnTo>
                  <a:pt x="38" y="577"/>
                </a:lnTo>
                <a:lnTo>
                  <a:pt x="34" y="591"/>
                </a:lnTo>
                <a:lnTo>
                  <a:pt x="25" y="600"/>
                </a:lnTo>
                <a:lnTo>
                  <a:pt x="25" y="610"/>
                </a:lnTo>
                <a:lnTo>
                  <a:pt x="17" y="624"/>
                </a:lnTo>
                <a:lnTo>
                  <a:pt x="17" y="634"/>
                </a:lnTo>
                <a:lnTo>
                  <a:pt x="8" y="643"/>
                </a:lnTo>
                <a:lnTo>
                  <a:pt x="4" y="653"/>
                </a:lnTo>
                <a:lnTo>
                  <a:pt x="0" y="662"/>
                </a:lnTo>
                <a:lnTo>
                  <a:pt x="0" y="672"/>
                </a:lnTo>
                <a:lnTo>
                  <a:pt x="0" y="681"/>
                </a:lnTo>
                <a:lnTo>
                  <a:pt x="0" y="691"/>
                </a:lnTo>
                <a:lnTo>
                  <a:pt x="0" y="700"/>
                </a:lnTo>
                <a:lnTo>
                  <a:pt x="0" y="710"/>
                </a:lnTo>
                <a:lnTo>
                  <a:pt x="0" y="724"/>
                </a:lnTo>
                <a:lnTo>
                  <a:pt x="0" y="748"/>
                </a:lnTo>
                <a:lnTo>
                  <a:pt x="4" y="758"/>
                </a:lnTo>
                <a:lnTo>
                  <a:pt x="4" y="767"/>
                </a:lnTo>
                <a:lnTo>
                  <a:pt x="12" y="777"/>
                </a:lnTo>
                <a:lnTo>
                  <a:pt x="17" y="786"/>
                </a:lnTo>
                <a:lnTo>
                  <a:pt x="25" y="796"/>
                </a:lnTo>
                <a:lnTo>
                  <a:pt x="34" y="805"/>
                </a:lnTo>
                <a:lnTo>
                  <a:pt x="42" y="810"/>
                </a:lnTo>
                <a:lnTo>
                  <a:pt x="51" y="819"/>
                </a:lnTo>
                <a:lnTo>
                  <a:pt x="59" y="824"/>
                </a:lnTo>
                <a:lnTo>
                  <a:pt x="68" y="834"/>
                </a:lnTo>
                <a:lnTo>
                  <a:pt x="85" y="843"/>
                </a:lnTo>
                <a:lnTo>
                  <a:pt x="93" y="843"/>
                </a:lnTo>
                <a:lnTo>
                  <a:pt x="102" y="853"/>
                </a:lnTo>
                <a:lnTo>
                  <a:pt x="119" y="858"/>
                </a:lnTo>
                <a:lnTo>
                  <a:pt x="136" y="862"/>
                </a:lnTo>
                <a:lnTo>
                  <a:pt x="149" y="862"/>
                </a:lnTo>
                <a:lnTo>
                  <a:pt x="157" y="862"/>
                </a:lnTo>
                <a:lnTo>
                  <a:pt x="170" y="862"/>
                </a:lnTo>
                <a:lnTo>
                  <a:pt x="187" y="862"/>
                </a:lnTo>
                <a:lnTo>
                  <a:pt x="204" y="862"/>
                </a:lnTo>
                <a:lnTo>
                  <a:pt x="221" y="862"/>
                </a:lnTo>
                <a:lnTo>
                  <a:pt x="230" y="862"/>
                </a:lnTo>
                <a:lnTo>
                  <a:pt x="247" y="862"/>
                </a:lnTo>
                <a:lnTo>
                  <a:pt x="255" y="853"/>
                </a:lnTo>
                <a:lnTo>
                  <a:pt x="264" y="848"/>
                </a:lnTo>
                <a:lnTo>
                  <a:pt x="277" y="843"/>
                </a:lnTo>
                <a:lnTo>
                  <a:pt x="285" y="834"/>
                </a:lnTo>
                <a:lnTo>
                  <a:pt x="289" y="824"/>
                </a:lnTo>
                <a:lnTo>
                  <a:pt x="302" y="815"/>
                </a:lnTo>
                <a:lnTo>
                  <a:pt x="306" y="805"/>
                </a:lnTo>
                <a:lnTo>
                  <a:pt x="311" y="796"/>
                </a:lnTo>
                <a:lnTo>
                  <a:pt x="315" y="786"/>
                </a:lnTo>
                <a:lnTo>
                  <a:pt x="315" y="777"/>
                </a:lnTo>
                <a:lnTo>
                  <a:pt x="319" y="767"/>
                </a:lnTo>
                <a:lnTo>
                  <a:pt x="319" y="748"/>
                </a:lnTo>
                <a:lnTo>
                  <a:pt x="323" y="739"/>
                </a:lnTo>
                <a:lnTo>
                  <a:pt x="323" y="724"/>
                </a:lnTo>
                <a:lnTo>
                  <a:pt x="323" y="710"/>
                </a:lnTo>
                <a:lnTo>
                  <a:pt x="323" y="696"/>
                </a:lnTo>
                <a:lnTo>
                  <a:pt x="323" y="681"/>
                </a:lnTo>
                <a:lnTo>
                  <a:pt x="323" y="672"/>
                </a:lnTo>
                <a:lnTo>
                  <a:pt x="319" y="658"/>
                </a:lnTo>
                <a:lnTo>
                  <a:pt x="315" y="648"/>
                </a:lnTo>
                <a:lnTo>
                  <a:pt x="315" y="634"/>
                </a:lnTo>
                <a:lnTo>
                  <a:pt x="306" y="619"/>
                </a:lnTo>
                <a:lnTo>
                  <a:pt x="302" y="600"/>
                </a:lnTo>
                <a:lnTo>
                  <a:pt x="298" y="586"/>
                </a:lnTo>
                <a:lnTo>
                  <a:pt x="289" y="577"/>
                </a:lnTo>
                <a:lnTo>
                  <a:pt x="289" y="562"/>
                </a:lnTo>
                <a:lnTo>
                  <a:pt x="285" y="553"/>
                </a:lnTo>
                <a:lnTo>
                  <a:pt x="281" y="539"/>
                </a:lnTo>
                <a:lnTo>
                  <a:pt x="272" y="529"/>
                </a:lnTo>
                <a:lnTo>
                  <a:pt x="272" y="519"/>
                </a:lnTo>
                <a:lnTo>
                  <a:pt x="264" y="505"/>
                </a:lnTo>
                <a:lnTo>
                  <a:pt x="267" y="493"/>
                </a:lnTo>
                <a:lnTo>
                  <a:pt x="267" y="477"/>
                </a:lnTo>
                <a:lnTo>
                  <a:pt x="267" y="453"/>
                </a:lnTo>
                <a:lnTo>
                  <a:pt x="269" y="437"/>
                </a:lnTo>
                <a:lnTo>
                  <a:pt x="272" y="417"/>
                </a:lnTo>
                <a:lnTo>
                  <a:pt x="271" y="408"/>
                </a:lnTo>
                <a:lnTo>
                  <a:pt x="267" y="398"/>
                </a:lnTo>
                <a:lnTo>
                  <a:pt x="265" y="391"/>
                </a:lnTo>
                <a:lnTo>
                  <a:pt x="265" y="377"/>
                </a:lnTo>
                <a:lnTo>
                  <a:pt x="265" y="365"/>
                </a:lnTo>
                <a:lnTo>
                  <a:pt x="262" y="355"/>
                </a:lnTo>
                <a:lnTo>
                  <a:pt x="265" y="349"/>
                </a:lnTo>
                <a:lnTo>
                  <a:pt x="262" y="335"/>
                </a:lnTo>
                <a:lnTo>
                  <a:pt x="265" y="324"/>
                </a:lnTo>
                <a:lnTo>
                  <a:pt x="265" y="310"/>
                </a:lnTo>
                <a:lnTo>
                  <a:pt x="267" y="298"/>
                </a:lnTo>
                <a:lnTo>
                  <a:pt x="267" y="286"/>
                </a:lnTo>
                <a:lnTo>
                  <a:pt x="269" y="279"/>
                </a:lnTo>
                <a:lnTo>
                  <a:pt x="267" y="269"/>
                </a:lnTo>
                <a:lnTo>
                  <a:pt x="269" y="260"/>
                </a:lnTo>
                <a:lnTo>
                  <a:pt x="265" y="253"/>
                </a:lnTo>
                <a:lnTo>
                  <a:pt x="267" y="249"/>
                </a:lnTo>
                <a:lnTo>
                  <a:pt x="264" y="238"/>
                </a:lnTo>
                <a:lnTo>
                  <a:pt x="272" y="224"/>
                </a:lnTo>
                <a:lnTo>
                  <a:pt x="272" y="215"/>
                </a:lnTo>
                <a:lnTo>
                  <a:pt x="272" y="205"/>
                </a:lnTo>
                <a:lnTo>
                  <a:pt x="277" y="196"/>
                </a:lnTo>
                <a:lnTo>
                  <a:pt x="281" y="186"/>
                </a:lnTo>
                <a:lnTo>
                  <a:pt x="289" y="177"/>
                </a:lnTo>
                <a:lnTo>
                  <a:pt x="298" y="167"/>
                </a:lnTo>
                <a:lnTo>
                  <a:pt x="306" y="157"/>
                </a:lnTo>
                <a:lnTo>
                  <a:pt x="311" y="148"/>
                </a:lnTo>
                <a:lnTo>
                  <a:pt x="319" y="138"/>
                </a:lnTo>
                <a:lnTo>
                  <a:pt x="332" y="129"/>
                </a:lnTo>
                <a:lnTo>
                  <a:pt x="340" y="119"/>
                </a:lnTo>
                <a:lnTo>
                  <a:pt x="340" y="110"/>
                </a:lnTo>
                <a:lnTo>
                  <a:pt x="345" y="100"/>
                </a:lnTo>
                <a:lnTo>
                  <a:pt x="349" y="91"/>
                </a:lnTo>
                <a:lnTo>
                  <a:pt x="349" y="81"/>
                </a:lnTo>
                <a:lnTo>
                  <a:pt x="349" y="72"/>
                </a:lnTo>
                <a:lnTo>
                  <a:pt x="349" y="62"/>
                </a:lnTo>
                <a:close/>
              </a:path>
            </a:pathLst>
          </a:custGeom>
          <a:solidFill>
            <a:srgbClr val="00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193" name="Oval 191"/>
          <p:cNvSpPr>
            <a:spLocks noChangeArrowheads="1"/>
          </p:cNvSpPr>
          <p:nvPr/>
        </p:nvSpPr>
        <p:spPr bwMode="auto">
          <a:xfrm>
            <a:off x="4252913" y="4211638"/>
            <a:ext cx="93662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194" name="Freeform 192"/>
          <p:cNvSpPr>
            <a:spLocks/>
          </p:cNvSpPr>
          <p:nvPr/>
        </p:nvSpPr>
        <p:spPr bwMode="auto">
          <a:xfrm>
            <a:off x="4260850" y="4318000"/>
            <a:ext cx="17463" cy="403225"/>
          </a:xfrm>
          <a:custGeom>
            <a:avLst/>
            <a:gdLst>
              <a:gd name="T0" fmla="*/ 2147483647 w 8"/>
              <a:gd name="T1" fmla="*/ 0 h 158"/>
              <a:gd name="T2" fmla="*/ 0 w 8"/>
              <a:gd name="T3" fmla="*/ 2147483647 h 158"/>
              <a:gd name="T4" fmla="*/ 2147483647 w 8"/>
              <a:gd name="T5" fmla="*/ 2147483647 h 158"/>
              <a:gd name="T6" fmla="*/ 2147483647 w 8"/>
              <a:gd name="T7" fmla="*/ 2147483647 h 158"/>
              <a:gd name="T8" fmla="*/ 2147483647 w 8"/>
              <a:gd name="T9" fmla="*/ 2147483647 h 158"/>
              <a:gd name="T10" fmla="*/ 0 w 8"/>
              <a:gd name="T11" fmla="*/ 2147483647 h 158"/>
              <a:gd name="T12" fmla="*/ 2147483647 w 8"/>
              <a:gd name="T13" fmla="*/ 2147483647 h 158"/>
              <a:gd name="T14" fmla="*/ 2147483647 w 8"/>
              <a:gd name="T15" fmla="*/ 2147483647 h 158"/>
              <a:gd name="T16" fmla="*/ 2147483647 w 8"/>
              <a:gd name="T17" fmla="*/ 2147483647 h 158"/>
              <a:gd name="T18" fmla="*/ 2147483647 w 8"/>
              <a:gd name="T19" fmla="*/ 2147483647 h 158"/>
              <a:gd name="T20" fmla="*/ 2147483647 w 8"/>
              <a:gd name="T21" fmla="*/ 2147483647 h 158"/>
              <a:gd name="T22" fmla="*/ 2147483647 w 8"/>
              <a:gd name="T23" fmla="*/ 2147483647 h 158"/>
              <a:gd name="T24" fmla="*/ 2147483647 w 8"/>
              <a:gd name="T25" fmla="*/ 2147483647 h 158"/>
              <a:gd name="T26" fmla="*/ 2147483647 w 8"/>
              <a:gd name="T27" fmla="*/ 2147483647 h 158"/>
              <a:gd name="T28" fmla="*/ 2147483647 w 8"/>
              <a:gd name="T29" fmla="*/ 2147483647 h 158"/>
              <a:gd name="T30" fmla="*/ 0 w 8"/>
              <a:gd name="T31" fmla="*/ 2147483647 h 158"/>
              <a:gd name="T32" fmla="*/ 2147483647 w 8"/>
              <a:gd name="T33" fmla="*/ 2147483647 h 15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8"/>
              <a:gd name="T53" fmla="*/ 8 w 8"/>
              <a:gd name="T54" fmla="*/ 158 h 15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8">
                <a:moveTo>
                  <a:pt x="4" y="0"/>
                </a:moveTo>
                <a:lnTo>
                  <a:pt x="0" y="15"/>
                </a:lnTo>
                <a:lnTo>
                  <a:pt x="4" y="29"/>
                </a:lnTo>
                <a:lnTo>
                  <a:pt x="8" y="39"/>
                </a:lnTo>
                <a:lnTo>
                  <a:pt x="4" y="48"/>
                </a:lnTo>
                <a:lnTo>
                  <a:pt x="0" y="58"/>
                </a:lnTo>
                <a:lnTo>
                  <a:pt x="4" y="67"/>
                </a:lnTo>
                <a:lnTo>
                  <a:pt x="8" y="77"/>
                </a:lnTo>
                <a:lnTo>
                  <a:pt x="8" y="91"/>
                </a:lnTo>
                <a:lnTo>
                  <a:pt x="4" y="105"/>
                </a:lnTo>
                <a:lnTo>
                  <a:pt x="4" y="115"/>
                </a:lnTo>
                <a:lnTo>
                  <a:pt x="8" y="124"/>
                </a:lnTo>
                <a:lnTo>
                  <a:pt x="8" y="134"/>
                </a:lnTo>
                <a:lnTo>
                  <a:pt x="8" y="143"/>
                </a:lnTo>
                <a:lnTo>
                  <a:pt x="8" y="153"/>
                </a:lnTo>
                <a:lnTo>
                  <a:pt x="0" y="153"/>
                </a:lnTo>
                <a:lnTo>
                  <a:pt x="8" y="158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95" name="Freeform 193"/>
          <p:cNvSpPr>
            <a:spLocks/>
          </p:cNvSpPr>
          <p:nvPr/>
        </p:nvSpPr>
        <p:spPr bwMode="auto">
          <a:xfrm>
            <a:off x="4321175" y="4330700"/>
            <a:ext cx="34925" cy="427038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4"/>
                </a:lnTo>
                <a:lnTo>
                  <a:pt x="8" y="38"/>
                </a:lnTo>
                <a:lnTo>
                  <a:pt x="12" y="48"/>
                </a:lnTo>
                <a:lnTo>
                  <a:pt x="8" y="62"/>
                </a:lnTo>
                <a:lnTo>
                  <a:pt x="8" y="72"/>
                </a:lnTo>
                <a:lnTo>
                  <a:pt x="12" y="81"/>
                </a:lnTo>
                <a:lnTo>
                  <a:pt x="12" y="91"/>
                </a:lnTo>
                <a:lnTo>
                  <a:pt x="12" y="100"/>
                </a:lnTo>
                <a:lnTo>
                  <a:pt x="12" y="110"/>
                </a:lnTo>
                <a:lnTo>
                  <a:pt x="12" y="124"/>
                </a:lnTo>
                <a:lnTo>
                  <a:pt x="17" y="134"/>
                </a:lnTo>
                <a:lnTo>
                  <a:pt x="17" y="143"/>
                </a:lnTo>
                <a:lnTo>
                  <a:pt x="12" y="153"/>
                </a:lnTo>
                <a:lnTo>
                  <a:pt x="12" y="162"/>
                </a:lnTo>
                <a:lnTo>
                  <a:pt x="12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96" name="Oval 194"/>
          <p:cNvSpPr>
            <a:spLocks noChangeArrowheads="1"/>
          </p:cNvSpPr>
          <p:nvPr/>
        </p:nvSpPr>
        <p:spPr bwMode="auto">
          <a:xfrm>
            <a:off x="4140200" y="4211638"/>
            <a:ext cx="93663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197" name="Freeform 195"/>
          <p:cNvSpPr>
            <a:spLocks/>
          </p:cNvSpPr>
          <p:nvPr/>
        </p:nvSpPr>
        <p:spPr bwMode="auto">
          <a:xfrm>
            <a:off x="4149725" y="4318000"/>
            <a:ext cx="17463" cy="403225"/>
          </a:xfrm>
          <a:custGeom>
            <a:avLst/>
            <a:gdLst>
              <a:gd name="T0" fmla="*/ 2147483647 w 9"/>
              <a:gd name="T1" fmla="*/ 0 h 158"/>
              <a:gd name="T2" fmla="*/ 0 w 9"/>
              <a:gd name="T3" fmla="*/ 2147483647 h 158"/>
              <a:gd name="T4" fmla="*/ 2147483647 w 9"/>
              <a:gd name="T5" fmla="*/ 2147483647 h 158"/>
              <a:gd name="T6" fmla="*/ 2147483647 w 9"/>
              <a:gd name="T7" fmla="*/ 2147483647 h 158"/>
              <a:gd name="T8" fmla="*/ 2147483647 w 9"/>
              <a:gd name="T9" fmla="*/ 2147483647 h 158"/>
              <a:gd name="T10" fmla="*/ 0 w 9"/>
              <a:gd name="T11" fmla="*/ 2147483647 h 158"/>
              <a:gd name="T12" fmla="*/ 2147483647 w 9"/>
              <a:gd name="T13" fmla="*/ 2147483647 h 158"/>
              <a:gd name="T14" fmla="*/ 2147483647 w 9"/>
              <a:gd name="T15" fmla="*/ 2147483647 h 158"/>
              <a:gd name="T16" fmla="*/ 2147483647 w 9"/>
              <a:gd name="T17" fmla="*/ 2147483647 h 158"/>
              <a:gd name="T18" fmla="*/ 2147483647 w 9"/>
              <a:gd name="T19" fmla="*/ 2147483647 h 158"/>
              <a:gd name="T20" fmla="*/ 2147483647 w 9"/>
              <a:gd name="T21" fmla="*/ 2147483647 h 158"/>
              <a:gd name="T22" fmla="*/ 2147483647 w 9"/>
              <a:gd name="T23" fmla="*/ 2147483647 h 158"/>
              <a:gd name="T24" fmla="*/ 2147483647 w 9"/>
              <a:gd name="T25" fmla="*/ 2147483647 h 158"/>
              <a:gd name="T26" fmla="*/ 2147483647 w 9"/>
              <a:gd name="T27" fmla="*/ 2147483647 h 158"/>
              <a:gd name="T28" fmla="*/ 2147483647 w 9"/>
              <a:gd name="T29" fmla="*/ 2147483647 h 158"/>
              <a:gd name="T30" fmla="*/ 0 w 9"/>
              <a:gd name="T31" fmla="*/ 2147483647 h 158"/>
              <a:gd name="T32" fmla="*/ 2147483647 w 9"/>
              <a:gd name="T33" fmla="*/ 2147483647 h 15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8"/>
              <a:gd name="T53" fmla="*/ 9 w 9"/>
              <a:gd name="T54" fmla="*/ 158 h 15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8">
                <a:moveTo>
                  <a:pt x="5" y="0"/>
                </a:moveTo>
                <a:lnTo>
                  <a:pt x="0" y="15"/>
                </a:lnTo>
                <a:lnTo>
                  <a:pt x="5" y="29"/>
                </a:lnTo>
                <a:lnTo>
                  <a:pt x="9" y="39"/>
                </a:lnTo>
                <a:lnTo>
                  <a:pt x="5" y="48"/>
                </a:lnTo>
                <a:lnTo>
                  <a:pt x="0" y="58"/>
                </a:lnTo>
                <a:lnTo>
                  <a:pt x="5" y="67"/>
                </a:lnTo>
                <a:lnTo>
                  <a:pt x="9" y="77"/>
                </a:lnTo>
                <a:lnTo>
                  <a:pt x="9" y="91"/>
                </a:lnTo>
                <a:lnTo>
                  <a:pt x="5" y="105"/>
                </a:lnTo>
                <a:lnTo>
                  <a:pt x="5" y="115"/>
                </a:lnTo>
                <a:lnTo>
                  <a:pt x="9" y="124"/>
                </a:lnTo>
                <a:lnTo>
                  <a:pt x="9" y="134"/>
                </a:lnTo>
                <a:lnTo>
                  <a:pt x="9" y="143"/>
                </a:lnTo>
                <a:lnTo>
                  <a:pt x="9" y="153"/>
                </a:lnTo>
                <a:lnTo>
                  <a:pt x="0" y="153"/>
                </a:lnTo>
                <a:lnTo>
                  <a:pt x="9" y="158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98" name="Freeform 196"/>
          <p:cNvSpPr>
            <a:spLocks/>
          </p:cNvSpPr>
          <p:nvPr/>
        </p:nvSpPr>
        <p:spPr bwMode="auto">
          <a:xfrm>
            <a:off x="4210050" y="4330700"/>
            <a:ext cx="33338" cy="427038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4"/>
                </a:lnTo>
                <a:lnTo>
                  <a:pt x="9" y="38"/>
                </a:lnTo>
                <a:lnTo>
                  <a:pt x="13" y="48"/>
                </a:lnTo>
                <a:lnTo>
                  <a:pt x="9" y="62"/>
                </a:lnTo>
                <a:lnTo>
                  <a:pt x="9" y="72"/>
                </a:lnTo>
                <a:lnTo>
                  <a:pt x="13" y="81"/>
                </a:lnTo>
                <a:lnTo>
                  <a:pt x="13" y="91"/>
                </a:lnTo>
                <a:lnTo>
                  <a:pt x="13" y="100"/>
                </a:lnTo>
                <a:lnTo>
                  <a:pt x="13" y="110"/>
                </a:lnTo>
                <a:lnTo>
                  <a:pt x="13" y="124"/>
                </a:lnTo>
                <a:lnTo>
                  <a:pt x="17" y="134"/>
                </a:lnTo>
                <a:lnTo>
                  <a:pt x="17" y="143"/>
                </a:lnTo>
                <a:lnTo>
                  <a:pt x="13" y="153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99" name="Oval 197"/>
          <p:cNvSpPr>
            <a:spLocks noChangeArrowheads="1"/>
          </p:cNvSpPr>
          <p:nvPr/>
        </p:nvSpPr>
        <p:spPr bwMode="auto">
          <a:xfrm>
            <a:off x="4019550" y="4221163"/>
            <a:ext cx="95250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00" name="Freeform 198"/>
          <p:cNvSpPr>
            <a:spLocks/>
          </p:cNvSpPr>
          <p:nvPr/>
        </p:nvSpPr>
        <p:spPr bwMode="auto">
          <a:xfrm>
            <a:off x="4030663" y="4330700"/>
            <a:ext cx="15875" cy="400050"/>
          </a:xfrm>
          <a:custGeom>
            <a:avLst/>
            <a:gdLst>
              <a:gd name="T0" fmla="*/ 2147483647 w 8"/>
              <a:gd name="T1" fmla="*/ 0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0"/>
                </a:moveTo>
                <a:lnTo>
                  <a:pt x="0" y="14"/>
                </a:lnTo>
                <a:lnTo>
                  <a:pt x="4" y="29"/>
                </a:lnTo>
                <a:lnTo>
                  <a:pt x="8" y="38"/>
                </a:lnTo>
                <a:lnTo>
                  <a:pt x="4" y="48"/>
                </a:lnTo>
                <a:lnTo>
                  <a:pt x="0" y="57"/>
                </a:lnTo>
                <a:lnTo>
                  <a:pt x="4" y="67"/>
                </a:lnTo>
                <a:lnTo>
                  <a:pt x="8" y="76"/>
                </a:lnTo>
                <a:lnTo>
                  <a:pt x="8" y="91"/>
                </a:lnTo>
                <a:lnTo>
                  <a:pt x="4" y="105"/>
                </a:lnTo>
                <a:lnTo>
                  <a:pt x="4" y="114"/>
                </a:lnTo>
                <a:lnTo>
                  <a:pt x="8" y="124"/>
                </a:lnTo>
                <a:lnTo>
                  <a:pt x="8" y="134"/>
                </a:lnTo>
                <a:lnTo>
                  <a:pt x="8" y="143"/>
                </a:lnTo>
                <a:lnTo>
                  <a:pt x="8" y="153"/>
                </a:lnTo>
                <a:lnTo>
                  <a:pt x="0" y="153"/>
                </a:lnTo>
                <a:lnTo>
                  <a:pt x="8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01" name="Freeform 199"/>
          <p:cNvSpPr>
            <a:spLocks/>
          </p:cNvSpPr>
          <p:nvPr/>
        </p:nvSpPr>
        <p:spPr bwMode="auto">
          <a:xfrm>
            <a:off x="4090988" y="4343400"/>
            <a:ext cx="33337" cy="427038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8" y="38"/>
                </a:lnTo>
                <a:lnTo>
                  <a:pt x="12" y="48"/>
                </a:lnTo>
                <a:lnTo>
                  <a:pt x="8" y="62"/>
                </a:lnTo>
                <a:lnTo>
                  <a:pt x="8" y="71"/>
                </a:lnTo>
                <a:lnTo>
                  <a:pt x="12" y="81"/>
                </a:lnTo>
                <a:lnTo>
                  <a:pt x="12" y="90"/>
                </a:lnTo>
                <a:lnTo>
                  <a:pt x="12" y="100"/>
                </a:lnTo>
                <a:lnTo>
                  <a:pt x="12" y="109"/>
                </a:lnTo>
                <a:lnTo>
                  <a:pt x="12" y="124"/>
                </a:lnTo>
                <a:lnTo>
                  <a:pt x="17" y="133"/>
                </a:lnTo>
                <a:lnTo>
                  <a:pt x="17" y="143"/>
                </a:lnTo>
                <a:lnTo>
                  <a:pt x="12" y="152"/>
                </a:lnTo>
                <a:lnTo>
                  <a:pt x="12" y="162"/>
                </a:lnTo>
                <a:lnTo>
                  <a:pt x="12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02" name="Oval 200"/>
          <p:cNvSpPr>
            <a:spLocks noChangeArrowheads="1"/>
          </p:cNvSpPr>
          <p:nvPr/>
        </p:nvSpPr>
        <p:spPr bwMode="auto">
          <a:xfrm>
            <a:off x="3910013" y="4221163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03" name="Freeform 201"/>
          <p:cNvSpPr>
            <a:spLocks/>
          </p:cNvSpPr>
          <p:nvPr/>
        </p:nvSpPr>
        <p:spPr bwMode="auto">
          <a:xfrm>
            <a:off x="3917950" y="4330700"/>
            <a:ext cx="17463" cy="400050"/>
          </a:xfrm>
          <a:custGeom>
            <a:avLst/>
            <a:gdLst>
              <a:gd name="T0" fmla="*/ 2147483647 w 9"/>
              <a:gd name="T1" fmla="*/ 0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5" y="0"/>
                </a:moveTo>
                <a:lnTo>
                  <a:pt x="0" y="14"/>
                </a:lnTo>
                <a:lnTo>
                  <a:pt x="5" y="29"/>
                </a:lnTo>
                <a:lnTo>
                  <a:pt x="9" y="38"/>
                </a:lnTo>
                <a:lnTo>
                  <a:pt x="5" y="48"/>
                </a:lnTo>
                <a:lnTo>
                  <a:pt x="0" y="57"/>
                </a:lnTo>
                <a:lnTo>
                  <a:pt x="5" y="67"/>
                </a:lnTo>
                <a:lnTo>
                  <a:pt x="9" y="76"/>
                </a:lnTo>
                <a:lnTo>
                  <a:pt x="9" y="91"/>
                </a:lnTo>
                <a:lnTo>
                  <a:pt x="5" y="105"/>
                </a:lnTo>
                <a:lnTo>
                  <a:pt x="5" y="114"/>
                </a:lnTo>
                <a:lnTo>
                  <a:pt x="9" y="124"/>
                </a:lnTo>
                <a:lnTo>
                  <a:pt x="9" y="134"/>
                </a:lnTo>
                <a:lnTo>
                  <a:pt x="9" y="143"/>
                </a:lnTo>
                <a:lnTo>
                  <a:pt x="9" y="153"/>
                </a:lnTo>
                <a:lnTo>
                  <a:pt x="0" y="153"/>
                </a:lnTo>
                <a:lnTo>
                  <a:pt x="9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04" name="Freeform 202"/>
          <p:cNvSpPr>
            <a:spLocks/>
          </p:cNvSpPr>
          <p:nvPr/>
        </p:nvSpPr>
        <p:spPr bwMode="auto">
          <a:xfrm>
            <a:off x="3978275" y="4343400"/>
            <a:ext cx="33338" cy="427038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9" y="38"/>
                </a:lnTo>
                <a:lnTo>
                  <a:pt x="13" y="48"/>
                </a:lnTo>
                <a:lnTo>
                  <a:pt x="9" y="62"/>
                </a:lnTo>
                <a:lnTo>
                  <a:pt x="9" y="71"/>
                </a:lnTo>
                <a:lnTo>
                  <a:pt x="13" y="81"/>
                </a:lnTo>
                <a:lnTo>
                  <a:pt x="13" y="90"/>
                </a:lnTo>
                <a:lnTo>
                  <a:pt x="13" y="100"/>
                </a:lnTo>
                <a:lnTo>
                  <a:pt x="13" y="109"/>
                </a:lnTo>
                <a:lnTo>
                  <a:pt x="13" y="124"/>
                </a:lnTo>
                <a:lnTo>
                  <a:pt x="17" y="133"/>
                </a:lnTo>
                <a:lnTo>
                  <a:pt x="17" y="143"/>
                </a:lnTo>
                <a:lnTo>
                  <a:pt x="13" y="152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05" name="Oval 203"/>
          <p:cNvSpPr>
            <a:spLocks noChangeArrowheads="1"/>
          </p:cNvSpPr>
          <p:nvPr/>
        </p:nvSpPr>
        <p:spPr bwMode="auto">
          <a:xfrm>
            <a:off x="3798888" y="4221163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06" name="Freeform 204"/>
          <p:cNvSpPr>
            <a:spLocks/>
          </p:cNvSpPr>
          <p:nvPr/>
        </p:nvSpPr>
        <p:spPr bwMode="auto">
          <a:xfrm>
            <a:off x="3806825" y="4330700"/>
            <a:ext cx="19050" cy="400050"/>
          </a:xfrm>
          <a:custGeom>
            <a:avLst/>
            <a:gdLst>
              <a:gd name="T0" fmla="*/ 2147483647 w 9"/>
              <a:gd name="T1" fmla="*/ 0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4" y="0"/>
                </a:moveTo>
                <a:lnTo>
                  <a:pt x="0" y="14"/>
                </a:lnTo>
                <a:lnTo>
                  <a:pt x="4" y="29"/>
                </a:lnTo>
                <a:lnTo>
                  <a:pt x="9" y="38"/>
                </a:lnTo>
                <a:lnTo>
                  <a:pt x="4" y="48"/>
                </a:lnTo>
                <a:lnTo>
                  <a:pt x="0" y="57"/>
                </a:lnTo>
                <a:lnTo>
                  <a:pt x="4" y="67"/>
                </a:lnTo>
                <a:lnTo>
                  <a:pt x="9" y="76"/>
                </a:lnTo>
                <a:lnTo>
                  <a:pt x="9" y="91"/>
                </a:lnTo>
                <a:lnTo>
                  <a:pt x="4" y="105"/>
                </a:lnTo>
                <a:lnTo>
                  <a:pt x="4" y="114"/>
                </a:lnTo>
                <a:lnTo>
                  <a:pt x="9" y="124"/>
                </a:lnTo>
                <a:lnTo>
                  <a:pt x="9" y="134"/>
                </a:lnTo>
                <a:lnTo>
                  <a:pt x="9" y="143"/>
                </a:lnTo>
                <a:lnTo>
                  <a:pt x="9" y="153"/>
                </a:lnTo>
                <a:lnTo>
                  <a:pt x="0" y="153"/>
                </a:lnTo>
                <a:lnTo>
                  <a:pt x="9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07" name="Freeform 205"/>
          <p:cNvSpPr>
            <a:spLocks/>
          </p:cNvSpPr>
          <p:nvPr/>
        </p:nvSpPr>
        <p:spPr bwMode="auto">
          <a:xfrm>
            <a:off x="3867150" y="4343400"/>
            <a:ext cx="34925" cy="427038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8" y="38"/>
                </a:lnTo>
                <a:lnTo>
                  <a:pt x="13" y="48"/>
                </a:lnTo>
                <a:lnTo>
                  <a:pt x="8" y="62"/>
                </a:lnTo>
                <a:lnTo>
                  <a:pt x="8" y="71"/>
                </a:lnTo>
                <a:lnTo>
                  <a:pt x="13" y="81"/>
                </a:lnTo>
                <a:lnTo>
                  <a:pt x="13" y="90"/>
                </a:lnTo>
                <a:lnTo>
                  <a:pt x="13" y="100"/>
                </a:lnTo>
                <a:lnTo>
                  <a:pt x="13" y="109"/>
                </a:lnTo>
                <a:lnTo>
                  <a:pt x="13" y="124"/>
                </a:lnTo>
                <a:lnTo>
                  <a:pt x="17" y="133"/>
                </a:lnTo>
                <a:lnTo>
                  <a:pt x="17" y="143"/>
                </a:lnTo>
                <a:lnTo>
                  <a:pt x="13" y="152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08" name="Oval 206"/>
          <p:cNvSpPr>
            <a:spLocks noChangeArrowheads="1"/>
          </p:cNvSpPr>
          <p:nvPr/>
        </p:nvSpPr>
        <p:spPr bwMode="auto">
          <a:xfrm>
            <a:off x="3686175" y="4221163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09" name="Freeform 207"/>
          <p:cNvSpPr>
            <a:spLocks/>
          </p:cNvSpPr>
          <p:nvPr/>
        </p:nvSpPr>
        <p:spPr bwMode="auto">
          <a:xfrm>
            <a:off x="3697288" y="4330700"/>
            <a:ext cx="15875" cy="400050"/>
          </a:xfrm>
          <a:custGeom>
            <a:avLst/>
            <a:gdLst>
              <a:gd name="T0" fmla="*/ 2147483647 w 8"/>
              <a:gd name="T1" fmla="*/ 0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0"/>
                </a:moveTo>
                <a:lnTo>
                  <a:pt x="0" y="14"/>
                </a:lnTo>
                <a:lnTo>
                  <a:pt x="4" y="29"/>
                </a:lnTo>
                <a:lnTo>
                  <a:pt x="8" y="38"/>
                </a:lnTo>
                <a:lnTo>
                  <a:pt x="4" y="48"/>
                </a:lnTo>
                <a:lnTo>
                  <a:pt x="0" y="57"/>
                </a:lnTo>
                <a:lnTo>
                  <a:pt x="4" y="67"/>
                </a:lnTo>
                <a:lnTo>
                  <a:pt x="8" y="76"/>
                </a:lnTo>
                <a:lnTo>
                  <a:pt x="8" y="91"/>
                </a:lnTo>
                <a:lnTo>
                  <a:pt x="4" y="105"/>
                </a:lnTo>
                <a:lnTo>
                  <a:pt x="4" y="114"/>
                </a:lnTo>
                <a:lnTo>
                  <a:pt x="8" y="124"/>
                </a:lnTo>
                <a:lnTo>
                  <a:pt x="8" y="134"/>
                </a:lnTo>
                <a:lnTo>
                  <a:pt x="8" y="143"/>
                </a:lnTo>
                <a:lnTo>
                  <a:pt x="8" y="153"/>
                </a:lnTo>
                <a:lnTo>
                  <a:pt x="0" y="153"/>
                </a:lnTo>
                <a:lnTo>
                  <a:pt x="8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10" name="Freeform 208"/>
          <p:cNvSpPr>
            <a:spLocks/>
          </p:cNvSpPr>
          <p:nvPr/>
        </p:nvSpPr>
        <p:spPr bwMode="auto">
          <a:xfrm>
            <a:off x="3754438" y="4343400"/>
            <a:ext cx="34925" cy="427038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9" y="38"/>
                </a:lnTo>
                <a:lnTo>
                  <a:pt x="13" y="48"/>
                </a:lnTo>
                <a:lnTo>
                  <a:pt x="9" y="62"/>
                </a:lnTo>
                <a:lnTo>
                  <a:pt x="9" y="71"/>
                </a:lnTo>
                <a:lnTo>
                  <a:pt x="13" y="81"/>
                </a:lnTo>
                <a:lnTo>
                  <a:pt x="13" y="90"/>
                </a:lnTo>
                <a:lnTo>
                  <a:pt x="13" y="100"/>
                </a:lnTo>
                <a:lnTo>
                  <a:pt x="13" y="109"/>
                </a:lnTo>
                <a:lnTo>
                  <a:pt x="13" y="124"/>
                </a:lnTo>
                <a:lnTo>
                  <a:pt x="17" y="133"/>
                </a:lnTo>
                <a:lnTo>
                  <a:pt x="17" y="143"/>
                </a:lnTo>
                <a:lnTo>
                  <a:pt x="13" y="152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11" name="Oval 209"/>
          <p:cNvSpPr>
            <a:spLocks noChangeArrowheads="1"/>
          </p:cNvSpPr>
          <p:nvPr/>
        </p:nvSpPr>
        <p:spPr bwMode="auto">
          <a:xfrm>
            <a:off x="4243388" y="4914900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12" name="Freeform 210"/>
          <p:cNvSpPr>
            <a:spLocks/>
          </p:cNvSpPr>
          <p:nvPr/>
        </p:nvSpPr>
        <p:spPr bwMode="auto">
          <a:xfrm>
            <a:off x="4252913" y="4524375"/>
            <a:ext cx="17462" cy="403225"/>
          </a:xfrm>
          <a:custGeom>
            <a:avLst/>
            <a:gdLst>
              <a:gd name="T0" fmla="*/ 2147483647 w 8"/>
              <a:gd name="T1" fmla="*/ 2147483647 h 158"/>
              <a:gd name="T2" fmla="*/ 0 w 8"/>
              <a:gd name="T3" fmla="*/ 2147483647 h 158"/>
              <a:gd name="T4" fmla="*/ 2147483647 w 8"/>
              <a:gd name="T5" fmla="*/ 2147483647 h 158"/>
              <a:gd name="T6" fmla="*/ 2147483647 w 8"/>
              <a:gd name="T7" fmla="*/ 2147483647 h 158"/>
              <a:gd name="T8" fmla="*/ 2147483647 w 8"/>
              <a:gd name="T9" fmla="*/ 2147483647 h 158"/>
              <a:gd name="T10" fmla="*/ 0 w 8"/>
              <a:gd name="T11" fmla="*/ 2147483647 h 158"/>
              <a:gd name="T12" fmla="*/ 2147483647 w 8"/>
              <a:gd name="T13" fmla="*/ 2147483647 h 158"/>
              <a:gd name="T14" fmla="*/ 2147483647 w 8"/>
              <a:gd name="T15" fmla="*/ 2147483647 h 158"/>
              <a:gd name="T16" fmla="*/ 2147483647 w 8"/>
              <a:gd name="T17" fmla="*/ 2147483647 h 158"/>
              <a:gd name="T18" fmla="*/ 2147483647 w 8"/>
              <a:gd name="T19" fmla="*/ 2147483647 h 158"/>
              <a:gd name="T20" fmla="*/ 2147483647 w 8"/>
              <a:gd name="T21" fmla="*/ 2147483647 h 158"/>
              <a:gd name="T22" fmla="*/ 2147483647 w 8"/>
              <a:gd name="T23" fmla="*/ 2147483647 h 158"/>
              <a:gd name="T24" fmla="*/ 2147483647 w 8"/>
              <a:gd name="T25" fmla="*/ 2147483647 h 158"/>
              <a:gd name="T26" fmla="*/ 2147483647 w 8"/>
              <a:gd name="T27" fmla="*/ 2147483647 h 158"/>
              <a:gd name="T28" fmla="*/ 2147483647 w 8"/>
              <a:gd name="T29" fmla="*/ 2147483647 h 158"/>
              <a:gd name="T30" fmla="*/ 0 w 8"/>
              <a:gd name="T31" fmla="*/ 2147483647 h 158"/>
              <a:gd name="T32" fmla="*/ 2147483647 w 8"/>
              <a:gd name="T33" fmla="*/ 0 h 15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8"/>
              <a:gd name="T53" fmla="*/ 8 w 8"/>
              <a:gd name="T54" fmla="*/ 158 h 15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8">
                <a:moveTo>
                  <a:pt x="4" y="158"/>
                </a:moveTo>
                <a:lnTo>
                  <a:pt x="0" y="143"/>
                </a:lnTo>
                <a:lnTo>
                  <a:pt x="4" y="129"/>
                </a:lnTo>
                <a:lnTo>
                  <a:pt x="8" y="119"/>
                </a:lnTo>
                <a:lnTo>
                  <a:pt x="4" y="110"/>
                </a:lnTo>
                <a:lnTo>
                  <a:pt x="0" y="100"/>
                </a:lnTo>
                <a:lnTo>
                  <a:pt x="4" y="91"/>
                </a:lnTo>
                <a:lnTo>
                  <a:pt x="8" y="81"/>
                </a:lnTo>
                <a:lnTo>
                  <a:pt x="8" y="67"/>
                </a:lnTo>
                <a:lnTo>
                  <a:pt x="4" y="53"/>
                </a:lnTo>
                <a:lnTo>
                  <a:pt x="4" y="43"/>
                </a:lnTo>
                <a:lnTo>
                  <a:pt x="8" y="34"/>
                </a:lnTo>
                <a:lnTo>
                  <a:pt x="8" y="24"/>
                </a:lnTo>
                <a:lnTo>
                  <a:pt x="8" y="15"/>
                </a:lnTo>
                <a:lnTo>
                  <a:pt x="8" y="5"/>
                </a:lnTo>
                <a:lnTo>
                  <a:pt x="0" y="5"/>
                </a:lnTo>
                <a:lnTo>
                  <a:pt x="8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13" name="Freeform 211"/>
          <p:cNvSpPr>
            <a:spLocks/>
          </p:cNvSpPr>
          <p:nvPr/>
        </p:nvSpPr>
        <p:spPr bwMode="auto">
          <a:xfrm>
            <a:off x="4311650" y="4487863"/>
            <a:ext cx="34925" cy="427037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3"/>
                </a:lnTo>
                <a:lnTo>
                  <a:pt x="9" y="129"/>
                </a:lnTo>
                <a:lnTo>
                  <a:pt x="13" y="119"/>
                </a:lnTo>
                <a:lnTo>
                  <a:pt x="9" y="105"/>
                </a:lnTo>
                <a:lnTo>
                  <a:pt x="9" y="95"/>
                </a:lnTo>
                <a:lnTo>
                  <a:pt x="13" y="86"/>
                </a:lnTo>
                <a:lnTo>
                  <a:pt x="13" y="76"/>
                </a:lnTo>
                <a:lnTo>
                  <a:pt x="13" y="67"/>
                </a:lnTo>
                <a:lnTo>
                  <a:pt x="13" y="57"/>
                </a:lnTo>
                <a:lnTo>
                  <a:pt x="13" y="43"/>
                </a:lnTo>
                <a:lnTo>
                  <a:pt x="17" y="33"/>
                </a:lnTo>
                <a:lnTo>
                  <a:pt x="17" y="24"/>
                </a:lnTo>
                <a:lnTo>
                  <a:pt x="13" y="14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14" name="Oval 212"/>
          <p:cNvSpPr>
            <a:spLocks noChangeArrowheads="1"/>
          </p:cNvSpPr>
          <p:nvPr/>
        </p:nvSpPr>
        <p:spPr bwMode="auto">
          <a:xfrm>
            <a:off x="4132263" y="4914900"/>
            <a:ext cx="93662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15" name="Freeform 213"/>
          <p:cNvSpPr>
            <a:spLocks/>
          </p:cNvSpPr>
          <p:nvPr/>
        </p:nvSpPr>
        <p:spPr bwMode="auto">
          <a:xfrm>
            <a:off x="4140200" y="4524375"/>
            <a:ext cx="19050" cy="403225"/>
          </a:xfrm>
          <a:custGeom>
            <a:avLst/>
            <a:gdLst>
              <a:gd name="T0" fmla="*/ 2147483647 w 9"/>
              <a:gd name="T1" fmla="*/ 2147483647 h 158"/>
              <a:gd name="T2" fmla="*/ 0 w 9"/>
              <a:gd name="T3" fmla="*/ 2147483647 h 158"/>
              <a:gd name="T4" fmla="*/ 2147483647 w 9"/>
              <a:gd name="T5" fmla="*/ 2147483647 h 158"/>
              <a:gd name="T6" fmla="*/ 2147483647 w 9"/>
              <a:gd name="T7" fmla="*/ 2147483647 h 158"/>
              <a:gd name="T8" fmla="*/ 2147483647 w 9"/>
              <a:gd name="T9" fmla="*/ 2147483647 h 158"/>
              <a:gd name="T10" fmla="*/ 0 w 9"/>
              <a:gd name="T11" fmla="*/ 2147483647 h 158"/>
              <a:gd name="T12" fmla="*/ 2147483647 w 9"/>
              <a:gd name="T13" fmla="*/ 2147483647 h 158"/>
              <a:gd name="T14" fmla="*/ 2147483647 w 9"/>
              <a:gd name="T15" fmla="*/ 2147483647 h 158"/>
              <a:gd name="T16" fmla="*/ 2147483647 w 9"/>
              <a:gd name="T17" fmla="*/ 2147483647 h 158"/>
              <a:gd name="T18" fmla="*/ 2147483647 w 9"/>
              <a:gd name="T19" fmla="*/ 2147483647 h 158"/>
              <a:gd name="T20" fmla="*/ 2147483647 w 9"/>
              <a:gd name="T21" fmla="*/ 2147483647 h 158"/>
              <a:gd name="T22" fmla="*/ 2147483647 w 9"/>
              <a:gd name="T23" fmla="*/ 2147483647 h 158"/>
              <a:gd name="T24" fmla="*/ 2147483647 w 9"/>
              <a:gd name="T25" fmla="*/ 2147483647 h 158"/>
              <a:gd name="T26" fmla="*/ 2147483647 w 9"/>
              <a:gd name="T27" fmla="*/ 2147483647 h 158"/>
              <a:gd name="T28" fmla="*/ 2147483647 w 9"/>
              <a:gd name="T29" fmla="*/ 2147483647 h 158"/>
              <a:gd name="T30" fmla="*/ 0 w 9"/>
              <a:gd name="T31" fmla="*/ 2147483647 h 158"/>
              <a:gd name="T32" fmla="*/ 2147483647 w 9"/>
              <a:gd name="T33" fmla="*/ 0 h 15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8"/>
              <a:gd name="T53" fmla="*/ 9 w 9"/>
              <a:gd name="T54" fmla="*/ 158 h 15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8">
                <a:moveTo>
                  <a:pt x="4" y="158"/>
                </a:moveTo>
                <a:lnTo>
                  <a:pt x="0" y="143"/>
                </a:lnTo>
                <a:lnTo>
                  <a:pt x="4" y="129"/>
                </a:lnTo>
                <a:lnTo>
                  <a:pt x="9" y="119"/>
                </a:lnTo>
                <a:lnTo>
                  <a:pt x="4" y="110"/>
                </a:lnTo>
                <a:lnTo>
                  <a:pt x="0" y="100"/>
                </a:lnTo>
                <a:lnTo>
                  <a:pt x="4" y="91"/>
                </a:lnTo>
                <a:lnTo>
                  <a:pt x="9" y="81"/>
                </a:lnTo>
                <a:lnTo>
                  <a:pt x="9" y="67"/>
                </a:lnTo>
                <a:lnTo>
                  <a:pt x="4" y="53"/>
                </a:lnTo>
                <a:lnTo>
                  <a:pt x="4" y="43"/>
                </a:lnTo>
                <a:lnTo>
                  <a:pt x="9" y="34"/>
                </a:lnTo>
                <a:lnTo>
                  <a:pt x="9" y="24"/>
                </a:lnTo>
                <a:lnTo>
                  <a:pt x="9" y="15"/>
                </a:lnTo>
                <a:lnTo>
                  <a:pt x="9" y="5"/>
                </a:lnTo>
                <a:lnTo>
                  <a:pt x="0" y="5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16" name="Freeform 214"/>
          <p:cNvSpPr>
            <a:spLocks/>
          </p:cNvSpPr>
          <p:nvPr/>
        </p:nvSpPr>
        <p:spPr bwMode="auto">
          <a:xfrm>
            <a:off x="4200525" y="4487863"/>
            <a:ext cx="34925" cy="427037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3"/>
                </a:lnTo>
                <a:lnTo>
                  <a:pt x="8" y="129"/>
                </a:lnTo>
                <a:lnTo>
                  <a:pt x="13" y="119"/>
                </a:lnTo>
                <a:lnTo>
                  <a:pt x="8" y="105"/>
                </a:lnTo>
                <a:lnTo>
                  <a:pt x="8" y="95"/>
                </a:lnTo>
                <a:lnTo>
                  <a:pt x="13" y="86"/>
                </a:lnTo>
                <a:lnTo>
                  <a:pt x="13" y="76"/>
                </a:lnTo>
                <a:lnTo>
                  <a:pt x="13" y="67"/>
                </a:lnTo>
                <a:lnTo>
                  <a:pt x="13" y="57"/>
                </a:lnTo>
                <a:lnTo>
                  <a:pt x="13" y="43"/>
                </a:lnTo>
                <a:lnTo>
                  <a:pt x="17" y="33"/>
                </a:lnTo>
                <a:lnTo>
                  <a:pt x="17" y="24"/>
                </a:lnTo>
                <a:lnTo>
                  <a:pt x="13" y="14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17" name="Oval 215"/>
          <p:cNvSpPr>
            <a:spLocks noChangeArrowheads="1"/>
          </p:cNvSpPr>
          <p:nvPr/>
        </p:nvSpPr>
        <p:spPr bwMode="auto">
          <a:xfrm>
            <a:off x="4011613" y="4902200"/>
            <a:ext cx="93662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18" name="Freeform 216"/>
          <p:cNvSpPr>
            <a:spLocks/>
          </p:cNvSpPr>
          <p:nvPr/>
        </p:nvSpPr>
        <p:spPr bwMode="auto">
          <a:xfrm>
            <a:off x="4019550" y="4514850"/>
            <a:ext cx="19050" cy="400050"/>
          </a:xfrm>
          <a:custGeom>
            <a:avLst/>
            <a:gdLst>
              <a:gd name="T0" fmla="*/ 2147483647 w 9"/>
              <a:gd name="T1" fmla="*/ 2147483647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5" y="157"/>
                </a:moveTo>
                <a:lnTo>
                  <a:pt x="0" y="143"/>
                </a:lnTo>
                <a:lnTo>
                  <a:pt x="5" y="128"/>
                </a:lnTo>
                <a:lnTo>
                  <a:pt x="9" y="119"/>
                </a:lnTo>
                <a:lnTo>
                  <a:pt x="5" y="109"/>
                </a:lnTo>
                <a:lnTo>
                  <a:pt x="0" y="100"/>
                </a:lnTo>
                <a:lnTo>
                  <a:pt x="5" y="90"/>
                </a:lnTo>
                <a:lnTo>
                  <a:pt x="9" y="81"/>
                </a:lnTo>
                <a:lnTo>
                  <a:pt x="9" y="66"/>
                </a:lnTo>
                <a:lnTo>
                  <a:pt x="5" y="52"/>
                </a:lnTo>
                <a:lnTo>
                  <a:pt x="5" y="42"/>
                </a:lnTo>
                <a:lnTo>
                  <a:pt x="9" y="33"/>
                </a:lnTo>
                <a:lnTo>
                  <a:pt x="9" y="23"/>
                </a:lnTo>
                <a:lnTo>
                  <a:pt x="9" y="14"/>
                </a:lnTo>
                <a:lnTo>
                  <a:pt x="9" y="4"/>
                </a:lnTo>
                <a:lnTo>
                  <a:pt x="0" y="4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19" name="Freeform 217"/>
          <p:cNvSpPr>
            <a:spLocks/>
          </p:cNvSpPr>
          <p:nvPr/>
        </p:nvSpPr>
        <p:spPr bwMode="auto">
          <a:xfrm>
            <a:off x="4079875" y="4476750"/>
            <a:ext cx="34925" cy="425450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4"/>
                </a:lnTo>
                <a:lnTo>
                  <a:pt x="9" y="129"/>
                </a:lnTo>
                <a:lnTo>
                  <a:pt x="13" y="119"/>
                </a:lnTo>
                <a:lnTo>
                  <a:pt x="9" y="105"/>
                </a:lnTo>
                <a:lnTo>
                  <a:pt x="9" y="96"/>
                </a:lnTo>
                <a:lnTo>
                  <a:pt x="13" y="86"/>
                </a:lnTo>
                <a:lnTo>
                  <a:pt x="13" y="77"/>
                </a:lnTo>
                <a:lnTo>
                  <a:pt x="13" y="67"/>
                </a:lnTo>
                <a:lnTo>
                  <a:pt x="13" y="57"/>
                </a:lnTo>
                <a:lnTo>
                  <a:pt x="13" y="43"/>
                </a:lnTo>
                <a:lnTo>
                  <a:pt x="17" y="34"/>
                </a:lnTo>
                <a:lnTo>
                  <a:pt x="17" y="24"/>
                </a:lnTo>
                <a:lnTo>
                  <a:pt x="13" y="15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20" name="Oval 218"/>
          <p:cNvSpPr>
            <a:spLocks noChangeArrowheads="1"/>
          </p:cNvSpPr>
          <p:nvPr/>
        </p:nvSpPr>
        <p:spPr bwMode="auto">
          <a:xfrm>
            <a:off x="3902075" y="4902200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21" name="Freeform 219"/>
          <p:cNvSpPr>
            <a:spLocks/>
          </p:cNvSpPr>
          <p:nvPr/>
        </p:nvSpPr>
        <p:spPr bwMode="auto">
          <a:xfrm>
            <a:off x="3910013" y="4514850"/>
            <a:ext cx="17462" cy="400050"/>
          </a:xfrm>
          <a:custGeom>
            <a:avLst/>
            <a:gdLst>
              <a:gd name="T0" fmla="*/ 2147483647 w 9"/>
              <a:gd name="T1" fmla="*/ 2147483647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4" y="157"/>
                </a:moveTo>
                <a:lnTo>
                  <a:pt x="0" y="143"/>
                </a:lnTo>
                <a:lnTo>
                  <a:pt x="4" y="128"/>
                </a:lnTo>
                <a:lnTo>
                  <a:pt x="9" y="119"/>
                </a:lnTo>
                <a:lnTo>
                  <a:pt x="4" y="109"/>
                </a:lnTo>
                <a:lnTo>
                  <a:pt x="0" y="100"/>
                </a:lnTo>
                <a:lnTo>
                  <a:pt x="4" y="90"/>
                </a:lnTo>
                <a:lnTo>
                  <a:pt x="9" y="81"/>
                </a:lnTo>
                <a:lnTo>
                  <a:pt x="9" y="66"/>
                </a:lnTo>
                <a:lnTo>
                  <a:pt x="4" y="52"/>
                </a:lnTo>
                <a:lnTo>
                  <a:pt x="4" y="42"/>
                </a:lnTo>
                <a:lnTo>
                  <a:pt x="9" y="33"/>
                </a:lnTo>
                <a:lnTo>
                  <a:pt x="9" y="23"/>
                </a:lnTo>
                <a:lnTo>
                  <a:pt x="9" y="14"/>
                </a:lnTo>
                <a:lnTo>
                  <a:pt x="9" y="4"/>
                </a:lnTo>
                <a:lnTo>
                  <a:pt x="0" y="4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22" name="Freeform 220"/>
          <p:cNvSpPr>
            <a:spLocks/>
          </p:cNvSpPr>
          <p:nvPr/>
        </p:nvSpPr>
        <p:spPr bwMode="auto">
          <a:xfrm>
            <a:off x="3970338" y="4476750"/>
            <a:ext cx="33337" cy="425450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4"/>
                </a:lnTo>
                <a:lnTo>
                  <a:pt x="8" y="129"/>
                </a:lnTo>
                <a:lnTo>
                  <a:pt x="13" y="119"/>
                </a:lnTo>
                <a:lnTo>
                  <a:pt x="8" y="105"/>
                </a:lnTo>
                <a:lnTo>
                  <a:pt x="8" y="96"/>
                </a:lnTo>
                <a:lnTo>
                  <a:pt x="13" y="86"/>
                </a:lnTo>
                <a:lnTo>
                  <a:pt x="13" y="77"/>
                </a:lnTo>
                <a:lnTo>
                  <a:pt x="13" y="67"/>
                </a:lnTo>
                <a:lnTo>
                  <a:pt x="13" y="57"/>
                </a:lnTo>
                <a:lnTo>
                  <a:pt x="13" y="43"/>
                </a:lnTo>
                <a:lnTo>
                  <a:pt x="17" y="34"/>
                </a:lnTo>
                <a:lnTo>
                  <a:pt x="17" y="24"/>
                </a:lnTo>
                <a:lnTo>
                  <a:pt x="13" y="15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23" name="Oval 221"/>
          <p:cNvSpPr>
            <a:spLocks noChangeArrowheads="1"/>
          </p:cNvSpPr>
          <p:nvPr/>
        </p:nvSpPr>
        <p:spPr bwMode="auto">
          <a:xfrm>
            <a:off x="3789363" y="4902200"/>
            <a:ext cx="93662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24" name="Freeform 222"/>
          <p:cNvSpPr>
            <a:spLocks/>
          </p:cNvSpPr>
          <p:nvPr/>
        </p:nvSpPr>
        <p:spPr bwMode="auto">
          <a:xfrm>
            <a:off x="3798888" y="4514850"/>
            <a:ext cx="15875" cy="400050"/>
          </a:xfrm>
          <a:custGeom>
            <a:avLst/>
            <a:gdLst>
              <a:gd name="T0" fmla="*/ 2147483647 w 8"/>
              <a:gd name="T1" fmla="*/ 2147483647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157"/>
                </a:moveTo>
                <a:lnTo>
                  <a:pt x="0" y="143"/>
                </a:lnTo>
                <a:lnTo>
                  <a:pt x="4" y="128"/>
                </a:lnTo>
                <a:lnTo>
                  <a:pt x="8" y="119"/>
                </a:lnTo>
                <a:lnTo>
                  <a:pt x="4" y="109"/>
                </a:lnTo>
                <a:lnTo>
                  <a:pt x="0" y="100"/>
                </a:lnTo>
                <a:lnTo>
                  <a:pt x="4" y="90"/>
                </a:lnTo>
                <a:lnTo>
                  <a:pt x="8" y="81"/>
                </a:lnTo>
                <a:lnTo>
                  <a:pt x="8" y="66"/>
                </a:lnTo>
                <a:lnTo>
                  <a:pt x="4" y="52"/>
                </a:lnTo>
                <a:lnTo>
                  <a:pt x="4" y="42"/>
                </a:lnTo>
                <a:lnTo>
                  <a:pt x="8" y="33"/>
                </a:lnTo>
                <a:lnTo>
                  <a:pt x="8" y="23"/>
                </a:lnTo>
                <a:lnTo>
                  <a:pt x="8" y="14"/>
                </a:lnTo>
                <a:lnTo>
                  <a:pt x="8" y="4"/>
                </a:lnTo>
                <a:lnTo>
                  <a:pt x="0" y="4"/>
                </a:lnTo>
                <a:lnTo>
                  <a:pt x="8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25" name="Freeform 223"/>
          <p:cNvSpPr>
            <a:spLocks/>
          </p:cNvSpPr>
          <p:nvPr/>
        </p:nvSpPr>
        <p:spPr bwMode="auto">
          <a:xfrm>
            <a:off x="3859213" y="4476750"/>
            <a:ext cx="34925" cy="425450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4"/>
                </a:lnTo>
                <a:lnTo>
                  <a:pt x="8" y="129"/>
                </a:lnTo>
                <a:lnTo>
                  <a:pt x="12" y="119"/>
                </a:lnTo>
                <a:lnTo>
                  <a:pt x="8" y="105"/>
                </a:lnTo>
                <a:lnTo>
                  <a:pt x="8" y="96"/>
                </a:lnTo>
                <a:lnTo>
                  <a:pt x="12" y="86"/>
                </a:lnTo>
                <a:lnTo>
                  <a:pt x="12" y="77"/>
                </a:lnTo>
                <a:lnTo>
                  <a:pt x="12" y="67"/>
                </a:lnTo>
                <a:lnTo>
                  <a:pt x="12" y="57"/>
                </a:lnTo>
                <a:lnTo>
                  <a:pt x="12" y="43"/>
                </a:lnTo>
                <a:lnTo>
                  <a:pt x="17" y="34"/>
                </a:lnTo>
                <a:lnTo>
                  <a:pt x="17" y="24"/>
                </a:lnTo>
                <a:lnTo>
                  <a:pt x="12" y="15"/>
                </a:lnTo>
                <a:lnTo>
                  <a:pt x="12" y="5"/>
                </a:lnTo>
                <a:lnTo>
                  <a:pt x="12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26" name="Oval 224"/>
          <p:cNvSpPr>
            <a:spLocks noChangeArrowheads="1"/>
          </p:cNvSpPr>
          <p:nvPr/>
        </p:nvSpPr>
        <p:spPr bwMode="auto">
          <a:xfrm>
            <a:off x="3678238" y="4902200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27" name="Freeform 225"/>
          <p:cNvSpPr>
            <a:spLocks/>
          </p:cNvSpPr>
          <p:nvPr/>
        </p:nvSpPr>
        <p:spPr bwMode="auto">
          <a:xfrm>
            <a:off x="3686175" y="4514850"/>
            <a:ext cx="19050" cy="400050"/>
          </a:xfrm>
          <a:custGeom>
            <a:avLst/>
            <a:gdLst>
              <a:gd name="T0" fmla="*/ 2147483647 w 9"/>
              <a:gd name="T1" fmla="*/ 2147483647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5" y="157"/>
                </a:moveTo>
                <a:lnTo>
                  <a:pt x="0" y="143"/>
                </a:lnTo>
                <a:lnTo>
                  <a:pt x="5" y="128"/>
                </a:lnTo>
                <a:lnTo>
                  <a:pt x="9" y="119"/>
                </a:lnTo>
                <a:lnTo>
                  <a:pt x="5" y="109"/>
                </a:lnTo>
                <a:lnTo>
                  <a:pt x="0" y="100"/>
                </a:lnTo>
                <a:lnTo>
                  <a:pt x="5" y="90"/>
                </a:lnTo>
                <a:lnTo>
                  <a:pt x="9" y="81"/>
                </a:lnTo>
                <a:lnTo>
                  <a:pt x="9" y="66"/>
                </a:lnTo>
                <a:lnTo>
                  <a:pt x="5" y="52"/>
                </a:lnTo>
                <a:lnTo>
                  <a:pt x="5" y="42"/>
                </a:lnTo>
                <a:lnTo>
                  <a:pt x="9" y="33"/>
                </a:lnTo>
                <a:lnTo>
                  <a:pt x="9" y="23"/>
                </a:lnTo>
                <a:lnTo>
                  <a:pt x="9" y="14"/>
                </a:lnTo>
                <a:lnTo>
                  <a:pt x="9" y="4"/>
                </a:lnTo>
                <a:lnTo>
                  <a:pt x="0" y="4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28" name="Freeform 226"/>
          <p:cNvSpPr>
            <a:spLocks/>
          </p:cNvSpPr>
          <p:nvPr/>
        </p:nvSpPr>
        <p:spPr bwMode="auto">
          <a:xfrm>
            <a:off x="3746500" y="4476750"/>
            <a:ext cx="34925" cy="425450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4"/>
                </a:lnTo>
                <a:lnTo>
                  <a:pt x="9" y="129"/>
                </a:lnTo>
                <a:lnTo>
                  <a:pt x="13" y="119"/>
                </a:lnTo>
                <a:lnTo>
                  <a:pt x="9" y="105"/>
                </a:lnTo>
                <a:lnTo>
                  <a:pt x="9" y="96"/>
                </a:lnTo>
                <a:lnTo>
                  <a:pt x="13" y="86"/>
                </a:lnTo>
                <a:lnTo>
                  <a:pt x="13" y="77"/>
                </a:lnTo>
                <a:lnTo>
                  <a:pt x="13" y="67"/>
                </a:lnTo>
                <a:lnTo>
                  <a:pt x="13" y="57"/>
                </a:lnTo>
                <a:lnTo>
                  <a:pt x="13" y="43"/>
                </a:lnTo>
                <a:lnTo>
                  <a:pt x="17" y="34"/>
                </a:lnTo>
                <a:lnTo>
                  <a:pt x="17" y="24"/>
                </a:lnTo>
                <a:lnTo>
                  <a:pt x="13" y="15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29" name="Oval 227"/>
          <p:cNvSpPr>
            <a:spLocks noChangeArrowheads="1"/>
          </p:cNvSpPr>
          <p:nvPr/>
        </p:nvSpPr>
        <p:spPr bwMode="auto">
          <a:xfrm>
            <a:off x="3268663" y="4173538"/>
            <a:ext cx="92075" cy="11588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30" name="Freeform 228"/>
          <p:cNvSpPr>
            <a:spLocks/>
          </p:cNvSpPr>
          <p:nvPr/>
        </p:nvSpPr>
        <p:spPr bwMode="auto">
          <a:xfrm>
            <a:off x="3276600" y="4283075"/>
            <a:ext cx="15875" cy="400050"/>
          </a:xfrm>
          <a:custGeom>
            <a:avLst/>
            <a:gdLst>
              <a:gd name="T0" fmla="*/ 2147483647 w 8"/>
              <a:gd name="T1" fmla="*/ 0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0"/>
                </a:moveTo>
                <a:lnTo>
                  <a:pt x="0" y="14"/>
                </a:lnTo>
                <a:lnTo>
                  <a:pt x="4" y="29"/>
                </a:lnTo>
                <a:lnTo>
                  <a:pt x="8" y="38"/>
                </a:lnTo>
                <a:lnTo>
                  <a:pt x="4" y="48"/>
                </a:lnTo>
                <a:lnTo>
                  <a:pt x="0" y="57"/>
                </a:lnTo>
                <a:lnTo>
                  <a:pt x="4" y="67"/>
                </a:lnTo>
                <a:lnTo>
                  <a:pt x="8" y="76"/>
                </a:lnTo>
                <a:lnTo>
                  <a:pt x="8" y="91"/>
                </a:lnTo>
                <a:lnTo>
                  <a:pt x="4" y="105"/>
                </a:lnTo>
                <a:lnTo>
                  <a:pt x="4" y="114"/>
                </a:lnTo>
                <a:lnTo>
                  <a:pt x="8" y="124"/>
                </a:lnTo>
                <a:lnTo>
                  <a:pt x="8" y="133"/>
                </a:lnTo>
                <a:lnTo>
                  <a:pt x="8" y="143"/>
                </a:lnTo>
                <a:lnTo>
                  <a:pt x="8" y="153"/>
                </a:lnTo>
                <a:lnTo>
                  <a:pt x="0" y="153"/>
                </a:lnTo>
                <a:lnTo>
                  <a:pt x="8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31" name="Freeform 229"/>
          <p:cNvSpPr>
            <a:spLocks/>
          </p:cNvSpPr>
          <p:nvPr/>
        </p:nvSpPr>
        <p:spPr bwMode="auto">
          <a:xfrm>
            <a:off x="3336925" y="4294188"/>
            <a:ext cx="33338" cy="427037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8" y="38"/>
                </a:lnTo>
                <a:lnTo>
                  <a:pt x="12" y="48"/>
                </a:lnTo>
                <a:lnTo>
                  <a:pt x="8" y="62"/>
                </a:lnTo>
                <a:lnTo>
                  <a:pt x="8" y="71"/>
                </a:lnTo>
                <a:lnTo>
                  <a:pt x="12" y="81"/>
                </a:lnTo>
                <a:lnTo>
                  <a:pt x="12" y="90"/>
                </a:lnTo>
                <a:lnTo>
                  <a:pt x="12" y="100"/>
                </a:lnTo>
                <a:lnTo>
                  <a:pt x="12" y="109"/>
                </a:lnTo>
                <a:lnTo>
                  <a:pt x="12" y="124"/>
                </a:lnTo>
                <a:lnTo>
                  <a:pt x="17" y="133"/>
                </a:lnTo>
                <a:lnTo>
                  <a:pt x="17" y="143"/>
                </a:lnTo>
                <a:lnTo>
                  <a:pt x="12" y="152"/>
                </a:lnTo>
                <a:lnTo>
                  <a:pt x="12" y="162"/>
                </a:lnTo>
                <a:lnTo>
                  <a:pt x="12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32" name="Oval 230"/>
          <p:cNvSpPr>
            <a:spLocks noChangeArrowheads="1"/>
          </p:cNvSpPr>
          <p:nvPr/>
        </p:nvSpPr>
        <p:spPr bwMode="auto">
          <a:xfrm>
            <a:off x="3155950" y="4173538"/>
            <a:ext cx="92075" cy="11588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33" name="Freeform 231"/>
          <p:cNvSpPr>
            <a:spLocks/>
          </p:cNvSpPr>
          <p:nvPr/>
        </p:nvSpPr>
        <p:spPr bwMode="auto">
          <a:xfrm>
            <a:off x="3163888" y="4283075"/>
            <a:ext cx="17462" cy="400050"/>
          </a:xfrm>
          <a:custGeom>
            <a:avLst/>
            <a:gdLst>
              <a:gd name="T0" fmla="*/ 2147483647 w 9"/>
              <a:gd name="T1" fmla="*/ 0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5" y="0"/>
                </a:moveTo>
                <a:lnTo>
                  <a:pt x="0" y="14"/>
                </a:lnTo>
                <a:lnTo>
                  <a:pt x="5" y="29"/>
                </a:lnTo>
                <a:lnTo>
                  <a:pt x="9" y="38"/>
                </a:lnTo>
                <a:lnTo>
                  <a:pt x="5" y="48"/>
                </a:lnTo>
                <a:lnTo>
                  <a:pt x="0" y="57"/>
                </a:lnTo>
                <a:lnTo>
                  <a:pt x="5" y="67"/>
                </a:lnTo>
                <a:lnTo>
                  <a:pt x="9" y="76"/>
                </a:lnTo>
                <a:lnTo>
                  <a:pt x="9" y="91"/>
                </a:lnTo>
                <a:lnTo>
                  <a:pt x="5" y="105"/>
                </a:lnTo>
                <a:lnTo>
                  <a:pt x="5" y="114"/>
                </a:lnTo>
                <a:lnTo>
                  <a:pt x="9" y="124"/>
                </a:lnTo>
                <a:lnTo>
                  <a:pt x="9" y="133"/>
                </a:lnTo>
                <a:lnTo>
                  <a:pt x="9" y="143"/>
                </a:lnTo>
                <a:lnTo>
                  <a:pt x="9" y="153"/>
                </a:lnTo>
                <a:lnTo>
                  <a:pt x="0" y="153"/>
                </a:lnTo>
                <a:lnTo>
                  <a:pt x="9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34" name="Freeform 232"/>
          <p:cNvSpPr>
            <a:spLocks/>
          </p:cNvSpPr>
          <p:nvPr/>
        </p:nvSpPr>
        <p:spPr bwMode="auto">
          <a:xfrm>
            <a:off x="3224213" y="4294188"/>
            <a:ext cx="33337" cy="427037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9" y="38"/>
                </a:lnTo>
                <a:lnTo>
                  <a:pt x="13" y="48"/>
                </a:lnTo>
                <a:lnTo>
                  <a:pt x="9" y="62"/>
                </a:lnTo>
                <a:lnTo>
                  <a:pt x="9" y="71"/>
                </a:lnTo>
                <a:lnTo>
                  <a:pt x="13" y="81"/>
                </a:lnTo>
                <a:lnTo>
                  <a:pt x="13" y="90"/>
                </a:lnTo>
                <a:lnTo>
                  <a:pt x="13" y="100"/>
                </a:lnTo>
                <a:lnTo>
                  <a:pt x="13" y="109"/>
                </a:lnTo>
                <a:lnTo>
                  <a:pt x="13" y="124"/>
                </a:lnTo>
                <a:lnTo>
                  <a:pt x="17" y="133"/>
                </a:lnTo>
                <a:lnTo>
                  <a:pt x="17" y="143"/>
                </a:lnTo>
                <a:lnTo>
                  <a:pt x="13" y="152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35" name="Oval 233"/>
          <p:cNvSpPr>
            <a:spLocks noChangeArrowheads="1"/>
          </p:cNvSpPr>
          <p:nvPr/>
        </p:nvSpPr>
        <p:spPr bwMode="auto">
          <a:xfrm>
            <a:off x="3036888" y="4184650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36" name="Freeform 234"/>
          <p:cNvSpPr>
            <a:spLocks/>
          </p:cNvSpPr>
          <p:nvPr/>
        </p:nvSpPr>
        <p:spPr bwMode="auto">
          <a:xfrm>
            <a:off x="3044825" y="4294188"/>
            <a:ext cx="15875" cy="401637"/>
          </a:xfrm>
          <a:custGeom>
            <a:avLst/>
            <a:gdLst>
              <a:gd name="T0" fmla="*/ 2147483647 w 8"/>
              <a:gd name="T1" fmla="*/ 0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0"/>
                </a:moveTo>
                <a:lnTo>
                  <a:pt x="0" y="14"/>
                </a:lnTo>
                <a:lnTo>
                  <a:pt x="4" y="28"/>
                </a:lnTo>
                <a:lnTo>
                  <a:pt x="8" y="38"/>
                </a:lnTo>
                <a:lnTo>
                  <a:pt x="4" y="48"/>
                </a:lnTo>
                <a:lnTo>
                  <a:pt x="0" y="57"/>
                </a:lnTo>
                <a:lnTo>
                  <a:pt x="4" y="67"/>
                </a:lnTo>
                <a:lnTo>
                  <a:pt x="8" y="76"/>
                </a:lnTo>
                <a:lnTo>
                  <a:pt x="8" y="90"/>
                </a:lnTo>
                <a:lnTo>
                  <a:pt x="4" y="105"/>
                </a:lnTo>
                <a:lnTo>
                  <a:pt x="4" y="114"/>
                </a:lnTo>
                <a:lnTo>
                  <a:pt x="8" y="124"/>
                </a:lnTo>
                <a:lnTo>
                  <a:pt x="8" y="133"/>
                </a:lnTo>
                <a:lnTo>
                  <a:pt x="8" y="143"/>
                </a:lnTo>
                <a:lnTo>
                  <a:pt x="8" y="152"/>
                </a:lnTo>
                <a:lnTo>
                  <a:pt x="0" y="152"/>
                </a:lnTo>
                <a:lnTo>
                  <a:pt x="8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37" name="Freeform 235"/>
          <p:cNvSpPr>
            <a:spLocks/>
          </p:cNvSpPr>
          <p:nvPr/>
        </p:nvSpPr>
        <p:spPr bwMode="auto">
          <a:xfrm>
            <a:off x="3105150" y="4308475"/>
            <a:ext cx="34925" cy="422275"/>
          </a:xfrm>
          <a:custGeom>
            <a:avLst/>
            <a:gdLst>
              <a:gd name="T0" fmla="*/ 0 w 17"/>
              <a:gd name="T1" fmla="*/ 0 h 166"/>
              <a:gd name="T2" fmla="*/ 0 w 17"/>
              <a:gd name="T3" fmla="*/ 2147483647 h 166"/>
              <a:gd name="T4" fmla="*/ 0 w 17"/>
              <a:gd name="T5" fmla="*/ 2147483647 h 166"/>
              <a:gd name="T6" fmla="*/ 2147483647 w 17"/>
              <a:gd name="T7" fmla="*/ 2147483647 h 166"/>
              <a:gd name="T8" fmla="*/ 2147483647 w 17"/>
              <a:gd name="T9" fmla="*/ 2147483647 h 166"/>
              <a:gd name="T10" fmla="*/ 2147483647 w 17"/>
              <a:gd name="T11" fmla="*/ 2147483647 h 166"/>
              <a:gd name="T12" fmla="*/ 2147483647 w 17"/>
              <a:gd name="T13" fmla="*/ 2147483647 h 166"/>
              <a:gd name="T14" fmla="*/ 2147483647 w 17"/>
              <a:gd name="T15" fmla="*/ 2147483647 h 166"/>
              <a:gd name="T16" fmla="*/ 2147483647 w 17"/>
              <a:gd name="T17" fmla="*/ 2147483647 h 166"/>
              <a:gd name="T18" fmla="*/ 2147483647 w 17"/>
              <a:gd name="T19" fmla="*/ 2147483647 h 166"/>
              <a:gd name="T20" fmla="*/ 2147483647 w 17"/>
              <a:gd name="T21" fmla="*/ 2147483647 h 166"/>
              <a:gd name="T22" fmla="*/ 2147483647 w 17"/>
              <a:gd name="T23" fmla="*/ 2147483647 h 166"/>
              <a:gd name="T24" fmla="*/ 2147483647 w 17"/>
              <a:gd name="T25" fmla="*/ 2147483647 h 166"/>
              <a:gd name="T26" fmla="*/ 2147483647 w 17"/>
              <a:gd name="T27" fmla="*/ 2147483647 h 166"/>
              <a:gd name="T28" fmla="*/ 2147483647 w 17"/>
              <a:gd name="T29" fmla="*/ 2147483647 h 166"/>
              <a:gd name="T30" fmla="*/ 2147483647 w 17"/>
              <a:gd name="T31" fmla="*/ 2147483647 h 166"/>
              <a:gd name="T32" fmla="*/ 2147483647 w 17"/>
              <a:gd name="T33" fmla="*/ 2147483647 h 16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6"/>
              <a:gd name="T53" fmla="*/ 17 w 17"/>
              <a:gd name="T54" fmla="*/ 166 h 16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6">
                <a:moveTo>
                  <a:pt x="0" y="0"/>
                </a:moveTo>
                <a:lnTo>
                  <a:pt x="0" y="23"/>
                </a:lnTo>
                <a:lnTo>
                  <a:pt x="0" y="33"/>
                </a:lnTo>
                <a:lnTo>
                  <a:pt x="8" y="38"/>
                </a:lnTo>
                <a:lnTo>
                  <a:pt x="12" y="47"/>
                </a:lnTo>
                <a:lnTo>
                  <a:pt x="8" y="62"/>
                </a:lnTo>
                <a:lnTo>
                  <a:pt x="8" y="71"/>
                </a:lnTo>
                <a:lnTo>
                  <a:pt x="12" y="81"/>
                </a:lnTo>
                <a:lnTo>
                  <a:pt x="12" y="90"/>
                </a:lnTo>
                <a:lnTo>
                  <a:pt x="12" y="100"/>
                </a:lnTo>
                <a:lnTo>
                  <a:pt x="12" y="109"/>
                </a:lnTo>
                <a:lnTo>
                  <a:pt x="12" y="123"/>
                </a:lnTo>
                <a:lnTo>
                  <a:pt x="17" y="133"/>
                </a:lnTo>
                <a:lnTo>
                  <a:pt x="17" y="143"/>
                </a:lnTo>
                <a:lnTo>
                  <a:pt x="12" y="152"/>
                </a:lnTo>
                <a:lnTo>
                  <a:pt x="12" y="162"/>
                </a:lnTo>
                <a:lnTo>
                  <a:pt x="12" y="166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38" name="Oval 236"/>
          <p:cNvSpPr>
            <a:spLocks noChangeArrowheads="1"/>
          </p:cNvSpPr>
          <p:nvPr/>
        </p:nvSpPr>
        <p:spPr bwMode="auto">
          <a:xfrm>
            <a:off x="2924175" y="4184650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39" name="Freeform 237"/>
          <p:cNvSpPr>
            <a:spLocks/>
          </p:cNvSpPr>
          <p:nvPr/>
        </p:nvSpPr>
        <p:spPr bwMode="auto">
          <a:xfrm>
            <a:off x="2932113" y="4294188"/>
            <a:ext cx="19050" cy="401637"/>
          </a:xfrm>
          <a:custGeom>
            <a:avLst/>
            <a:gdLst>
              <a:gd name="T0" fmla="*/ 2147483647 w 9"/>
              <a:gd name="T1" fmla="*/ 0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5" y="0"/>
                </a:moveTo>
                <a:lnTo>
                  <a:pt x="0" y="14"/>
                </a:lnTo>
                <a:lnTo>
                  <a:pt x="5" y="28"/>
                </a:lnTo>
                <a:lnTo>
                  <a:pt x="9" y="38"/>
                </a:lnTo>
                <a:lnTo>
                  <a:pt x="5" y="48"/>
                </a:lnTo>
                <a:lnTo>
                  <a:pt x="0" y="57"/>
                </a:lnTo>
                <a:lnTo>
                  <a:pt x="5" y="67"/>
                </a:lnTo>
                <a:lnTo>
                  <a:pt x="9" y="76"/>
                </a:lnTo>
                <a:lnTo>
                  <a:pt x="9" y="90"/>
                </a:lnTo>
                <a:lnTo>
                  <a:pt x="5" y="105"/>
                </a:lnTo>
                <a:lnTo>
                  <a:pt x="5" y="114"/>
                </a:lnTo>
                <a:lnTo>
                  <a:pt x="9" y="124"/>
                </a:lnTo>
                <a:lnTo>
                  <a:pt x="9" y="133"/>
                </a:lnTo>
                <a:lnTo>
                  <a:pt x="9" y="143"/>
                </a:lnTo>
                <a:lnTo>
                  <a:pt x="9" y="152"/>
                </a:lnTo>
                <a:lnTo>
                  <a:pt x="0" y="152"/>
                </a:lnTo>
                <a:lnTo>
                  <a:pt x="9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40" name="Freeform 238"/>
          <p:cNvSpPr>
            <a:spLocks/>
          </p:cNvSpPr>
          <p:nvPr/>
        </p:nvSpPr>
        <p:spPr bwMode="auto">
          <a:xfrm>
            <a:off x="2992438" y="4308475"/>
            <a:ext cx="34925" cy="422275"/>
          </a:xfrm>
          <a:custGeom>
            <a:avLst/>
            <a:gdLst>
              <a:gd name="T0" fmla="*/ 0 w 17"/>
              <a:gd name="T1" fmla="*/ 0 h 166"/>
              <a:gd name="T2" fmla="*/ 0 w 17"/>
              <a:gd name="T3" fmla="*/ 2147483647 h 166"/>
              <a:gd name="T4" fmla="*/ 0 w 17"/>
              <a:gd name="T5" fmla="*/ 2147483647 h 166"/>
              <a:gd name="T6" fmla="*/ 2147483647 w 17"/>
              <a:gd name="T7" fmla="*/ 2147483647 h 166"/>
              <a:gd name="T8" fmla="*/ 2147483647 w 17"/>
              <a:gd name="T9" fmla="*/ 2147483647 h 166"/>
              <a:gd name="T10" fmla="*/ 2147483647 w 17"/>
              <a:gd name="T11" fmla="*/ 2147483647 h 166"/>
              <a:gd name="T12" fmla="*/ 2147483647 w 17"/>
              <a:gd name="T13" fmla="*/ 2147483647 h 166"/>
              <a:gd name="T14" fmla="*/ 2147483647 w 17"/>
              <a:gd name="T15" fmla="*/ 2147483647 h 166"/>
              <a:gd name="T16" fmla="*/ 2147483647 w 17"/>
              <a:gd name="T17" fmla="*/ 2147483647 h 166"/>
              <a:gd name="T18" fmla="*/ 2147483647 w 17"/>
              <a:gd name="T19" fmla="*/ 2147483647 h 166"/>
              <a:gd name="T20" fmla="*/ 2147483647 w 17"/>
              <a:gd name="T21" fmla="*/ 2147483647 h 166"/>
              <a:gd name="T22" fmla="*/ 2147483647 w 17"/>
              <a:gd name="T23" fmla="*/ 2147483647 h 166"/>
              <a:gd name="T24" fmla="*/ 2147483647 w 17"/>
              <a:gd name="T25" fmla="*/ 2147483647 h 166"/>
              <a:gd name="T26" fmla="*/ 2147483647 w 17"/>
              <a:gd name="T27" fmla="*/ 2147483647 h 166"/>
              <a:gd name="T28" fmla="*/ 2147483647 w 17"/>
              <a:gd name="T29" fmla="*/ 2147483647 h 166"/>
              <a:gd name="T30" fmla="*/ 2147483647 w 17"/>
              <a:gd name="T31" fmla="*/ 2147483647 h 166"/>
              <a:gd name="T32" fmla="*/ 2147483647 w 17"/>
              <a:gd name="T33" fmla="*/ 2147483647 h 16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6"/>
              <a:gd name="T53" fmla="*/ 17 w 17"/>
              <a:gd name="T54" fmla="*/ 166 h 16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6">
                <a:moveTo>
                  <a:pt x="0" y="0"/>
                </a:moveTo>
                <a:lnTo>
                  <a:pt x="0" y="23"/>
                </a:lnTo>
                <a:lnTo>
                  <a:pt x="0" y="33"/>
                </a:lnTo>
                <a:lnTo>
                  <a:pt x="9" y="38"/>
                </a:lnTo>
                <a:lnTo>
                  <a:pt x="13" y="47"/>
                </a:lnTo>
                <a:lnTo>
                  <a:pt x="9" y="62"/>
                </a:lnTo>
                <a:lnTo>
                  <a:pt x="9" y="71"/>
                </a:lnTo>
                <a:lnTo>
                  <a:pt x="13" y="81"/>
                </a:lnTo>
                <a:lnTo>
                  <a:pt x="13" y="90"/>
                </a:lnTo>
                <a:lnTo>
                  <a:pt x="13" y="100"/>
                </a:lnTo>
                <a:lnTo>
                  <a:pt x="13" y="109"/>
                </a:lnTo>
                <a:lnTo>
                  <a:pt x="13" y="123"/>
                </a:lnTo>
                <a:lnTo>
                  <a:pt x="17" y="133"/>
                </a:lnTo>
                <a:lnTo>
                  <a:pt x="17" y="143"/>
                </a:lnTo>
                <a:lnTo>
                  <a:pt x="13" y="152"/>
                </a:lnTo>
                <a:lnTo>
                  <a:pt x="13" y="162"/>
                </a:lnTo>
                <a:lnTo>
                  <a:pt x="13" y="166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41" name="Oval 239"/>
          <p:cNvSpPr>
            <a:spLocks noChangeArrowheads="1"/>
          </p:cNvSpPr>
          <p:nvPr/>
        </p:nvSpPr>
        <p:spPr bwMode="auto">
          <a:xfrm>
            <a:off x="2813050" y="4184650"/>
            <a:ext cx="93663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42" name="Freeform 240"/>
          <p:cNvSpPr>
            <a:spLocks/>
          </p:cNvSpPr>
          <p:nvPr/>
        </p:nvSpPr>
        <p:spPr bwMode="auto">
          <a:xfrm>
            <a:off x="2820988" y="4294188"/>
            <a:ext cx="19050" cy="401637"/>
          </a:xfrm>
          <a:custGeom>
            <a:avLst/>
            <a:gdLst>
              <a:gd name="T0" fmla="*/ 2147483647 w 9"/>
              <a:gd name="T1" fmla="*/ 0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4" y="0"/>
                </a:moveTo>
                <a:lnTo>
                  <a:pt x="0" y="14"/>
                </a:lnTo>
                <a:lnTo>
                  <a:pt x="4" y="28"/>
                </a:lnTo>
                <a:lnTo>
                  <a:pt x="9" y="38"/>
                </a:lnTo>
                <a:lnTo>
                  <a:pt x="4" y="48"/>
                </a:lnTo>
                <a:lnTo>
                  <a:pt x="0" y="57"/>
                </a:lnTo>
                <a:lnTo>
                  <a:pt x="4" y="67"/>
                </a:lnTo>
                <a:lnTo>
                  <a:pt x="9" y="76"/>
                </a:lnTo>
                <a:lnTo>
                  <a:pt x="9" y="90"/>
                </a:lnTo>
                <a:lnTo>
                  <a:pt x="4" y="105"/>
                </a:lnTo>
                <a:lnTo>
                  <a:pt x="4" y="114"/>
                </a:lnTo>
                <a:lnTo>
                  <a:pt x="9" y="124"/>
                </a:lnTo>
                <a:lnTo>
                  <a:pt x="9" y="133"/>
                </a:lnTo>
                <a:lnTo>
                  <a:pt x="9" y="143"/>
                </a:lnTo>
                <a:lnTo>
                  <a:pt x="9" y="152"/>
                </a:lnTo>
                <a:lnTo>
                  <a:pt x="0" y="152"/>
                </a:lnTo>
                <a:lnTo>
                  <a:pt x="9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43" name="Freeform 241"/>
          <p:cNvSpPr>
            <a:spLocks/>
          </p:cNvSpPr>
          <p:nvPr/>
        </p:nvSpPr>
        <p:spPr bwMode="auto">
          <a:xfrm>
            <a:off x="2881313" y="4308475"/>
            <a:ext cx="34925" cy="422275"/>
          </a:xfrm>
          <a:custGeom>
            <a:avLst/>
            <a:gdLst>
              <a:gd name="T0" fmla="*/ 0 w 17"/>
              <a:gd name="T1" fmla="*/ 0 h 166"/>
              <a:gd name="T2" fmla="*/ 0 w 17"/>
              <a:gd name="T3" fmla="*/ 2147483647 h 166"/>
              <a:gd name="T4" fmla="*/ 0 w 17"/>
              <a:gd name="T5" fmla="*/ 2147483647 h 166"/>
              <a:gd name="T6" fmla="*/ 2147483647 w 17"/>
              <a:gd name="T7" fmla="*/ 2147483647 h 166"/>
              <a:gd name="T8" fmla="*/ 2147483647 w 17"/>
              <a:gd name="T9" fmla="*/ 2147483647 h 166"/>
              <a:gd name="T10" fmla="*/ 2147483647 w 17"/>
              <a:gd name="T11" fmla="*/ 2147483647 h 166"/>
              <a:gd name="T12" fmla="*/ 2147483647 w 17"/>
              <a:gd name="T13" fmla="*/ 2147483647 h 166"/>
              <a:gd name="T14" fmla="*/ 2147483647 w 17"/>
              <a:gd name="T15" fmla="*/ 2147483647 h 166"/>
              <a:gd name="T16" fmla="*/ 2147483647 w 17"/>
              <a:gd name="T17" fmla="*/ 2147483647 h 166"/>
              <a:gd name="T18" fmla="*/ 2147483647 w 17"/>
              <a:gd name="T19" fmla="*/ 2147483647 h 166"/>
              <a:gd name="T20" fmla="*/ 2147483647 w 17"/>
              <a:gd name="T21" fmla="*/ 2147483647 h 166"/>
              <a:gd name="T22" fmla="*/ 2147483647 w 17"/>
              <a:gd name="T23" fmla="*/ 2147483647 h 166"/>
              <a:gd name="T24" fmla="*/ 2147483647 w 17"/>
              <a:gd name="T25" fmla="*/ 2147483647 h 166"/>
              <a:gd name="T26" fmla="*/ 2147483647 w 17"/>
              <a:gd name="T27" fmla="*/ 2147483647 h 166"/>
              <a:gd name="T28" fmla="*/ 2147483647 w 17"/>
              <a:gd name="T29" fmla="*/ 2147483647 h 166"/>
              <a:gd name="T30" fmla="*/ 2147483647 w 17"/>
              <a:gd name="T31" fmla="*/ 2147483647 h 166"/>
              <a:gd name="T32" fmla="*/ 2147483647 w 17"/>
              <a:gd name="T33" fmla="*/ 2147483647 h 16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6"/>
              <a:gd name="T53" fmla="*/ 17 w 17"/>
              <a:gd name="T54" fmla="*/ 166 h 16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6">
                <a:moveTo>
                  <a:pt x="0" y="0"/>
                </a:moveTo>
                <a:lnTo>
                  <a:pt x="0" y="23"/>
                </a:lnTo>
                <a:lnTo>
                  <a:pt x="0" y="33"/>
                </a:lnTo>
                <a:lnTo>
                  <a:pt x="8" y="38"/>
                </a:lnTo>
                <a:lnTo>
                  <a:pt x="13" y="47"/>
                </a:lnTo>
                <a:lnTo>
                  <a:pt x="8" y="62"/>
                </a:lnTo>
                <a:lnTo>
                  <a:pt x="8" y="71"/>
                </a:lnTo>
                <a:lnTo>
                  <a:pt x="13" y="81"/>
                </a:lnTo>
                <a:lnTo>
                  <a:pt x="13" y="90"/>
                </a:lnTo>
                <a:lnTo>
                  <a:pt x="13" y="100"/>
                </a:lnTo>
                <a:lnTo>
                  <a:pt x="13" y="109"/>
                </a:lnTo>
                <a:lnTo>
                  <a:pt x="13" y="123"/>
                </a:lnTo>
                <a:lnTo>
                  <a:pt x="17" y="133"/>
                </a:lnTo>
                <a:lnTo>
                  <a:pt x="17" y="143"/>
                </a:lnTo>
                <a:lnTo>
                  <a:pt x="13" y="152"/>
                </a:lnTo>
                <a:lnTo>
                  <a:pt x="13" y="162"/>
                </a:lnTo>
                <a:lnTo>
                  <a:pt x="13" y="166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44" name="Oval 242"/>
          <p:cNvSpPr>
            <a:spLocks noChangeArrowheads="1"/>
          </p:cNvSpPr>
          <p:nvPr/>
        </p:nvSpPr>
        <p:spPr bwMode="auto">
          <a:xfrm>
            <a:off x="2700338" y="4184650"/>
            <a:ext cx="95250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45" name="Freeform 243"/>
          <p:cNvSpPr>
            <a:spLocks/>
          </p:cNvSpPr>
          <p:nvPr/>
        </p:nvSpPr>
        <p:spPr bwMode="auto">
          <a:xfrm>
            <a:off x="2711450" y="4294188"/>
            <a:ext cx="15875" cy="401637"/>
          </a:xfrm>
          <a:custGeom>
            <a:avLst/>
            <a:gdLst>
              <a:gd name="T0" fmla="*/ 2147483647 w 8"/>
              <a:gd name="T1" fmla="*/ 0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0"/>
                </a:moveTo>
                <a:lnTo>
                  <a:pt x="0" y="14"/>
                </a:lnTo>
                <a:lnTo>
                  <a:pt x="4" y="28"/>
                </a:lnTo>
                <a:lnTo>
                  <a:pt x="8" y="38"/>
                </a:lnTo>
                <a:lnTo>
                  <a:pt x="4" y="48"/>
                </a:lnTo>
                <a:lnTo>
                  <a:pt x="0" y="57"/>
                </a:lnTo>
                <a:lnTo>
                  <a:pt x="4" y="67"/>
                </a:lnTo>
                <a:lnTo>
                  <a:pt x="8" y="76"/>
                </a:lnTo>
                <a:lnTo>
                  <a:pt x="8" y="90"/>
                </a:lnTo>
                <a:lnTo>
                  <a:pt x="4" y="105"/>
                </a:lnTo>
                <a:lnTo>
                  <a:pt x="4" y="114"/>
                </a:lnTo>
                <a:lnTo>
                  <a:pt x="8" y="124"/>
                </a:lnTo>
                <a:lnTo>
                  <a:pt x="8" y="133"/>
                </a:lnTo>
                <a:lnTo>
                  <a:pt x="8" y="143"/>
                </a:lnTo>
                <a:lnTo>
                  <a:pt x="8" y="152"/>
                </a:lnTo>
                <a:lnTo>
                  <a:pt x="0" y="152"/>
                </a:lnTo>
                <a:lnTo>
                  <a:pt x="8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46" name="Freeform 244"/>
          <p:cNvSpPr>
            <a:spLocks/>
          </p:cNvSpPr>
          <p:nvPr/>
        </p:nvSpPr>
        <p:spPr bwMode="auto">
          <a:xfrm>
            <a:off x="2770188" y="4308475"/>
            <a:ext cx="33337" cy="422275"/>
          </a:xfrm>
          <a:custGeom>
            <a:avLst/>
            <a:gdLst>
              <a:gd name="T0" fmla="*/ 0 w 17"/>
              <a:gd name="T1" fmla="*/ 0 h 166"/>
              <a:gd name="T2" fmla="*/ 0 w 17"/>
              <a:gd name="T3" fmla="*/ 2147483647 h 166"/>
              <a:gd name="T4" fmla="*/ 0 w 17"/>
              <a:gd name="T5" fmla="*/ 2147483647 h 166"/>
              <a:gd name="T6" fmla="*/ 2147483647 w 17"/>
              <a:gd name="T7" fmla="*/ 2147483647 h 166"/>
              <a:gd name="T8" fmla="*/ 2147483647 w 17"/>
              <a:gd name="T9" fmla="*/ 2147483647 h 166"/>
              <a:gd name="T10" fmla="*/ 2147483647 w 17"/>
              <a:gd name="T11" fmla="*/ 2147483647 h 166"/>
              <a:gd name="T12" fmla="*/ 2147483647 w 17"/>
              <a:gd name="T13" fmla="*/ 2147483647 h 166"/>
              <a:gd name="T14" fmla="*/ 2147483647 w 17"/>
              <a:gd name="T15" fmla="*/ 2147483647 h 166"/>
              <a:gd name="T16" fmla="*/ 2147483647 w 17"/>
              <a:gd name="T17" fmla="*/ 2147483647 h 166"/>
              <a:gd name="T18" fmla="*/ 2147483647 w 17"/>
              <a:gd name="T19" fmla="*/ 2147483647 h 166"/>
              <a:gd name="T20" fmla="*/ 2147483647 w 17"/>
              <a:gd name="T21" fmla="*/ 2147483647 h 166"/>
              <a:gd name="T22" fmla="*/ 2147483647 w 17"/>
              <a:gd name="T23" fmla="*/ 2147483647 h 166"/>
              <a:gd name="T24" fmla="*/ 2147483647 w 17"/>
              <a:gd name="T25" fmla="*/ 2147483647 h 166"/>
              <a:gd name="T26" fmla="*/ 2147483647 w 17"/>
              <a:gd name="T27" fmla="*/ 2147483647 h 166"/>
              <a:gd name="T28" fmla="*/ 2147483647 w 17"/>
              <a:gd name="T29" fmla="*/ 2147483647 h 166"/>
              <a:gd name="T30" fmla="*/ 2147483647 w 17"/>
              <a:gd name="T31" fmla="*/ 2147483647 h 166"/>
              <a:gd name="T32" fmla="*/ 2147483647 w 17"/>
              <a:gd name="T33" fmla="*/ 2147483647 h 16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6"/>
              <a:gd name="T53" fmla="*/ 17 w 17"/>
              <a:gd name="T54" fmla="*/ 166 h 16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6">
                <a:moveTo>
                  <a:pt x="0" y="0"/>
                </a:moveTo>
                <a:lnTo>
                  <a:pt x="0" y="23"/>
                </a:lnTo>
                <a:lnTo>
                  <a:pt x="0" y="33"/>
                </a:lnTo>
                <a:lnTo>
                  <a:pt x="9" y="38"/>
                </a:lnTo>
                <a:lnTo>
                  <a:pt x="13" y="47"/>
                </a:lnTo>
                <a:lnTo>
                  <a:pt x="9" y="62"/>
                </a:lnTo>
                <a:lnTo>
                  <a:pt x="9" y="71"/>
                </a:lnTo>
                <a:lnTo>
                  <a:pt x="13" y="81"/>
                </a:lnTo>
                <a:lnTo>
                  <a:pt x="13" y="90"/>
                </a:lnTo>
                <a:lnTo>
                  <a:pt x="13" y="100"/>
                </a:lnTo>
                <a:lnTo>
                  <a:pt x="13" y="109"/>
                </a:lnTo>
                <a:lnTo>
                  <a:pt x="13" y="123"/>
                </a:lnTo>
                <a:lnTo>
                  <a:pt x="17" y="133"/>
                </a:lnTo>
                <a:lnTo>
                  <a:pt x="17" y="143"/>
                </a:lnTo>
                <a:lnTo>
                  <a:pt x="13" y="152"/>
                </a:lnTo>
                <a:lnTo>
                  <a:pt x="13" y="162"/>
                </a:lnTo>
                <a:lnTo>
                  <a:pt x="13" y="166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47" name="Oval 245"/>
          <p:cNvSpPr>
            <a:spLocks noChangeArrowheads="1"/>
          </p:cNvSpPr>
          <p:nvPr/>
        </p:nvSpPr>
        <p:spPr bwMode="auto">
          <a:xfrm>
            <a:off x="3268663" y="4902200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48" name="Freeform 246"/>
          <p:cNvSpPr>
            <a:spLocks/>
          </p:cNvSpPr>
          <p:nvPr/>
        </p:nvSpPr>
        <p:spPr bwMode="auto">
          <a:xfrm>
            <a:off x="3276600" y="4514850"/>
            <a:ext cx="15875" cy="400050"/>
          </a:xfrm>
          <a:custGeom>
            <a:avLst/>
            <a:gdLst>
              <a:gd name="T0" fmla="*/ 2147483647 w 8"/>
              <a:gd name="T1" fmla="*/ 2147483647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157"/>
                </a:moveTo>
                <a:lnTo>
                  <a:pt x="0" y="143"/>
                </a:lnTo>
                <a:lnTo>
                  <a:pt x="4" y="128"/>
                </a:lnTo>
                <a:lnTo>
                  <a:pt x="8" y="119"/>
                </a:lnTo>
                <a:lnTo>
                  <a:pt x="4" y="109"/>
                </a:lnTo>
                <a:lnTo>
                  <a:pt x="0" y="100"/>
                </a:lnTo>
                <a:lnTo>
                  <a:pt x="4" y="90"/>
                </a:lnTo>
                <a:lnTo>
                  <a:pt x="8" y="81"/>
                </a:lnTo>
                <a:lnTo>
                  <a:pt x="8" y="66"/>
                </a:lnTo>
                <a:lnTo>
                  <a:pt x="4" y="52"/>
                </a:lnTo>
                <a:lnTo>
                  <a:pt x="4" y="42"/>
                </a:lnTo>
                <a:lnTo>
                  <a:pt x="8" y="33"/>
                </a:lnTo>
                <a:lnTo>
                  <a:pt x="8" y="23"/>
                </a:lnTo>
                <a:lnTo>
                  <a:pt x="8" y="14"/>
                </a:lnTo>
                <a:lnTo>
                  <a:pt x="8" y="4"/>
                </a:lnTo>
                <a:lnTo>
                  <a:pt x="0" y="4"/>
                </a:lnTo>
                <a:lnTo>
                  <a:pt x="8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49" name="Freeform 247"/>
          <p:cNvSpPr>
            <a:spLocks/>
          </p:cNvSpPr>
          <p:nvPr/>
        </p:nvSpPr>
        <p:spPr bwMode="auto">
          <a:xfrm>
            <a:off x="3336925" y="4476750"/>
            <a:ext cx="33338" cy="425450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4"/>
                </a:lnTo>
                <a:lnTo>
                  <a:pt x="8" y="129"/>
                </a:lnTo>
                <a:lnTo>
                  <a:pt x="12" y="119"/>
                </a:lnTo>
                <a:lnTo>
                  <a:pt x="8" y="105"/>
                </a:lnTo>
                <a:lnTo>
                  <a:pt x="8" y="96"/>
                </a:lnTo>
                <a:lnTo>
                  <a:pt x="12" y="86"/>
                </a:lnTo>
                <a:lnTo>
                  <a:pt x="12" y="77"/>
                </a:lnTo>
                <a:lnTo>
                  <a:pt x="12" y="67"/>
                </a:lnTo>
                <a:lnTo>
                  <a:pt x="12" y="57"/>
                </a:lnTo>
                <a:lnTo>
                  <a:pt x="12" y="43"/>
                </a:lnTo>
                <a:lnTo>
                  <a:pt x="17" y="34"/>
                </a:lnTo>
                <a:lnTo>
                  <a:pt x="17" y="24"/>
                </a:lnTo>
                <a:lnTo>
                  <a:pt x="12" y="15"/>
                </a:lnTo>
                <a:lnTo>
                  <a:pt x="12" y="5"/>
                </a:lnTo>
                <a:lnTo>
                  <a:pt x="12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50" name="Oval 248"/>
          <p:cNvSpPr>
            <a:spLocks noChangeArrowheads="1"/>
          </p:cNvSpPr>
          <p:nvPr/>
        </p:nvSpPr>
        <p:spPr bwMode="auto">
          <a:xfrm>
            <a:off x="3155950" y="4902200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51" name="Freeform 249"/>
          <p:cNvSpPr>
            <a:spLocks/>
          </p:cNvSpPr>
          <p:nvPr/>
        </p:nvSpPr>
        <p:spPr bwMode="auto">
          <a:xfrm>
            <a:off x="3163888" y="4514850"/>
            <a:ext cx="17462" cy="400050"/>
          </a:xfrm>
          <a:custGeom>
            <a:avLst/>
            <a:gdLst>
              <a:gd name="T0" fmla="*/ 2147483647 w 9"/>
              <a:gd name="T1" fmla="*/ 2147483647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5" y="157"/>
                </a:moveTo>
                <a:lnTo>
                  <a:pt x="0" y="143"/>
                </a:lnTo>
                <a:lnTo>
                  <a:pt x="5" y="128"/>
                </a:lnTo>
                <a:lnTo>
                  <a:pt x="9" y="119"/>
                </a:lnTo>
                <a:lnTo>
                  <a:pt x="5" y="109"/>
                </a:lnTo>
                <a:lnTo>
                  <a:pt x="0" y="100"/>
                </a:lnTo>
                <a:lnTo>
                  <a:pt x="5" y="90"/>
                </a:lnTo>
                <a:lnTo>
                  <a:pt x="9" y="81"/>
                </a:lnTo>
                <a:lnTo>
                  <a:pt x="9" y="66"/>
                </a:lnTo>
                <a:lnTo>
                  <a:pt x="5" y="52"/>
                </a:lnTo>
                <a:lnTo>
                  <a:pt x="5" y="42"/>
                </a:lnTo>
                <a:lnTo>
                  <a:pt x="9" y="33"/>
                </a:lnTo>
                <a:lnTo>
                  <a:pt x="9" y="23"/>
                </a:lnTo>
                <a:lnTo>
                  <a:pt x="9" y="14"/>
                </a:lnTo>
                <a:lnTo>
                  <a:pt x="9" y="4"/>
                </a:lnTo>
                <a:lnTo>
                  <a:pt x="0" y="4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52" name="Freeform 250"/>
          <p:cNvSpPr>
            <a:spLocks/>
          </p:cNvSpPr>
          <p:nvPr/>
        </p:nvSpPr>
        <p:spPr bwMode="auto">
          <a:xfrm>
            <a:off x="3224213" y="4476750"/>
            <a:ext cx="33337" cy="425450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4"/>
                </a:lnTo>
                <a:lnTo>
                  <a:pt x="9" y="129"/>
                </a:lnTo>
                <a:lnTo>
                  <a:pt x="13" y="119"/>
                </a:lnTo>
                <a:lnTo>
                  <a:pt x="9" y="105"/>
                </a:lnTo>
                <a:lnTo>
                  <a:pt x="9" y="96"/>
                </a:lnTo>
                <a:lnTo>
                  <a:pt x="13" y="86"/>
                </a:lnTo>
                <a:lnTo>
                  <a:pt x="13" y="77"/>
                </a:lnTo>
                <a:lnTo>
                  <a:pt x="13" y="67"/>
                </a:lnTo>
                <a:lnTo>
                  <a:pt x="13" y="57"/>
                </a:lnTo>
                <a:lnTo>
                  <a:pt x="13" y="43"/>
                </a:lnTo>
                <a:lnTo>
                  <a:pt x="17" y="34"/>
                </a:lnTo>
                <a:lnTo>
                  <a:pt x="17" y="24"/>
                </a:lnTo>
                <a:lnTo>
                  <a:pt x="13" y="15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53" name="Oval 251"/>
          <p:cNvSpPr>
            <a:spLocks noChangeArrowheads="1"/>
          </p:cNvSpPr>
          <p:nvPr/>
        </p:nvSpPr>
        <p:spPr bwMode="auto">
          <a:xfrm>
            <a:off x="3036888" y="4887913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54" name="Freeform 252"/>
          <p:cNvSpPr>
            <a:spLocks/>
          </p:cNvSpPr>
          <p:nvPr/>
        </p:nvSpPr>
        <p:spPr bwMode="auto">
          <a:xfrm>
            <a:off x="3044825" y="4502150"/>
            <a:ext cx="15875" cy="400050"/>
          </a:xfrm>
          <a:custGeom>
            <a:avLst/>
            <a:gdLst>
              <a:gd name="T0" fmla="*/ 2147483647 w 8"/>
              <a:gd name="T1" fmla="*/ 2147483647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157"/>
                </a:moveTo>
                <a:lnTo>
                  <a:pt x="0" y="143"/>
                </a:lnTo>
                <a:lnTo>
                  <a:pt x="4" y="128"/>
                </a:lnTo>
                <a:lnTo>
                  <a:pt x="8" y="119"/>
                </a:lnTo>
                <a:lnTo>
                  <a:pt x="4" y="109"/>
                </a:lnTo>
                <a:lnTo>
                  <a:pt x="0" y="100"/>
                </a:lnTo>
                <a:lnTo>
                  <a:pt x="4" y="90"/>
                </a:lnTo>
                <a:lnTo>
                  <a:pt x="8" y="81"/>
                </a:lnTo>
                <a:lnTo>
                  <a:pt x="8" y="67"/>
                </a:lnTo>
                <a:lnTo>
                  <a:pt x="4" y="52"/>
                </a:lnTo>
                <a:lnTo>
                  <a:pt x="4" y="43"/>
                </a:lnTo>
                <a:lnTo>
                  <a:pt x="8" y="33"/>
                </a:lnTo>
                <a:lnTo>
                  <a:pt x="8" y="24"/>
                </a:lnTo>
                <a:lnTo>
                  <a:pt x="8" y="14"/>
                </a:lnTo>
                <a:lnTo>
                  <a:pt x="8" y="5"/>
                </a:lnTo>
                <a:lnTo>
                  <a:pt x="0" y="5"/>
                </a:lnTo>
                <a:lnTo>
                  <a:pt x="8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55" name="Freeform 253"/>
          <p:cNvSpPr>
            <a:spLocks/>
          </p:cNvSpPr>
          <p:nvPr/>
        </p:nvSpPr>
        <p:spPr bwMode="auto">
          <a:xfrm>
            <a:off x="3105150" y="4467225"/>
            <a:ext cx="34925" cy="420688"/>
          </a:xfrm>
          <a:custGeom>
            <a:avLst/>
            <a:gdLst>
              <a:gd name="T0" fmla="*/ 0 w 17"/>
              <a:gd name="T1" fmla="*/ 2147483647 h 166"/>
              <a:gd name="T2" fmla="*/ 0 w 17"/>
              <a:gd name="T3" fmla="*/ 2147483647 h 166"/>
              <a:gd name="T4" fmla="*/ 0 w 17"/>
              <a:gd name="T5" fmla="*/ 2147483647 h 166"/>
              <a:gd name="T6" fmla="*/ 2147483647 w 17"/>
              <a:gd name="T7" fmla="*/ 2147483647 h 166"/>
              <a:gd name="T8" fmla="*/ 2147483647 w 17"/>
              <a:gd name="T9" fmla="*/ 2147483647 h 166"/>
              <a:gd name="T10" fmla="*/ 2147483647 w 17"/>
              <a:gd name="T11" fmla="*/ 2147483647 h 166"/>
              <a:gd name="T12" fmla="*/ 2147483647 w 17"/>
              <a:gd name="T13" fmla="*/ 2147483647 h 166"/>
              <a:gd name="T14" fmla="*/ 2147483647 w 17"/>
              <a:gd name="T15" fmla="*/ 2147483647 h 166"/>
              <a:gd name="T16" fmla="*/ 2147483647 w 17"/>
              <a:gd name="T17" fmla="*/ 2147483647 h 166"/>
              <a:gd name="T18" fmla="*/ 2147483647 w 17"/>
              <a:gd name="T19" fmla="*/ 2147483647 h 166"/>
              <a:gd name="T20" fmla="*/ 2147483647 w 17"/>
              <a:gd name="T21" fmla="*/ 2147483647 h 166"/>
              <a:gd name="T22" fmla="*/ 2147483647 w 17"/>
              <a:gd name="T23" fmla="*/ 2147483647 h 166"/>
              <a:gd name="T24" fmla="*/ 2147483647 w 17"/>
              <a:gd name="T25" fmla="*/ 2147483647 h 166"/>
              <a:gd name="T26" fmla="*/ 2147483647 w 17"/>
              <a:gd name="T27" fmla="*/ 2147483647 h 166"/>
              <a:gd name="T28" fmla="*/ 2147483647 w 17"/>
              <a:gd name="T29" fmla="*/ 2147483647 h 166"/>
              <a:gd name="T30" fmla="*/ 2147483647 w 17"/>
              <a:gd name="T31" fmla="*/ 2147483647 h 166"/>
              <a:gd name="T32" fmla="*/ 2147483647 w 17"/>
              <a:gd name="T33" fmla="*/ 0 h 16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6"/>
              <a:gd name="T53" fmla="*/ 17 w 17"/>
              <a:gd name="T54" fmla="*/ 166 h 16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6">
                <a:moveTo>
                  <a:pt x="0" y="166"/>
                </a:moveTo>
                <a:lnTo>
                  <a:pt x="0" y="142"/>
                </a:lnTo>
                <a:lnTo>
                  <a:pt x="0" y="133"/>
                </a:lnTo>
                <a:lnTo>
                  <a:pt x="8" y="128"/>
                </a:lnTo>
                <a:lnTo>
                  <a:pt x="12" y="119"/>
                </a:lnTo>
                <a:lnTo>
                  <a:pt x="8" y="104"/>
                </a:lnTo>
                <a:lnTo>
                  <a:pt x="8" y="95"/>
                </a:lnTo>
                <a:lnTo>
                  <a:pt x="12" y="85"/>
                </a:lnTo>
                <a:lnTo>
                  <a:pt x="12" y="76"/>
                </a:lnTo>
                <a:lnTo>
                  <a:pt x="12" y="66"/>
                </a:lnTo>
                <a:lnTo>
                  <a:pt x="12" y="57"/>
                </a:lnTo>
                <a:lnTo>
                  <a:pt x="12" y="42"/>
                </a:lnTo>
                <a:lnTo>
                  <a:pt x="17" y="33"/>
                </a:lnTo>
                <a:lnTo>
                  <a:pt x="17" y="23"/>
                </a:lnTo>
                <a:lnTo>
                  <a:pt x="12" y="14"/>
                </a:lnTo>
                <a:lnTo>
                  <a:pt x="12" y="4"/>
                </a:lnTo>
                <a:lnTo>
                  <a:pt x="12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56" name="Oval 254"/>
          <p:cNvSpPr>
            <a:spLocks noChangeArrowheads="1"/>
          </p:cNvSpPr>
          <p:nvPr/>
        </p:nvSpPr>
        <p:spPr bwMode="auto">
          <a:xfrm>
            <a:off x="2924175" y="4887913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57" name="Freeform 255"/>
          <p:cNvSpPr>
            <a:spLocks/>
          </p:cNvSpPr>
          <p:nvPr/>
        </p:nvSpPr>
        <p:spPr bwMode="auto">
          <a:xfrm>
            <a:off x="2932113" y="4502150"/>
            <a:ext cx="19050" cy="400050"/>
          </a:xfrm>
          <a:custGeom>
            <a:avLst/>
            <a:gdLst>
              <a:gd name="T0" fmla="*/ 2147483647 w 9"/>
              <a:gd name="T1" fmla="*/ 2147483647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5" y="157"/>
                </a:moveTo>
                <a:lnTo>
                  <a:pt x="0" y="143"/>
                </a:lnTo>
                <a:lnTo>
                  <a:pt x="5" y="128"/>
                </a:lnTo>
                <a:lnTo>
                  <a:pt x="9" y="119"/>
                </a:lnTo>
                <a:lnTo>
                  <a:pt x="5" y="109"/>
                </a:lnTo>
                <a:lnTo>
                  <a:pt x="0" y="100"/>
                </a:lnTo>
                <a:lnTo>
                  <a:pt x="5" y="90"/>
                </a:lnTo>
                <a:lnTo>
                  <a:pt x="9" y="81"/>
                </a:lnTo>
                <a:lnTo>
                  <a:pt x="9" y="67"/>
                </a:lnTo>
                <a:lnTo>
                  <a:pt x="5" y="52"/>
                </a:lnTo>
                <a:lnTo>
                  <a:pt x="5" y="43"/>
                </a:lnTo>
                <a:lnTo>
                  <a:pt x="9" y="33"/>
                </a:lnTo>
                <a:lnTo>
                  <a:pt x="9" y="24"/>
                </a:lnTo>
                <a:lnTo>
                  <a:pt x="9" y="14"/>
                </a:lnTo>
                <a:lnTo>
                  <a:pt x="9" y="5"/>
                </a:lnTo>
                <a:lnTo>
                  <a:pt x="0" y="5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58" name="Freeform 256"/>
          <p:cNvSpPr>
            <a:spLocks/>
          </p:cNvSpPr>
          <p:nvPr/>
        </p:nvSpPr>
        <p:spPr bwMode="auto">
          <a:xfrm>
            <a:off x="2992438" y="4467225"/>
            <a:ext cx="34925" cy="420688"/>
          </a:xfrm>
          <a:custGeom>
            <a:avLst/>
            <a:gdLst>
              <a:gd name="T0" fmla="*/ 0 w 17"/>
              <a:gd name="T1" fmla="*/ 2147483647 h 166"/>
              <a:gd name="T2" fmla="*/ 0 w 17"/>
              <a:gd name="T3" fmla="*/ 2147483647 h 166"/>
              <a:gd name="T4" fmla="*/ 0 w 17"/>
              <a:gd name="T5" fmla="*/ 2147483647 h 166"/>
              <a:gd name="T6" fmla="*/ 2147483647 w 17"/>
              <a:gd name="T7" fmla="*/ 2147483647 h 166"/>
              <a:gd name="T8" fmla="*/ 2147483647 w 17"/>
              <a:gd name="T9" fmla="*/ 2147483647 h 166"/>
              <a:gd name="T10" fmla="*/ 2147483647 w 17"/>
              <a:gd name="T11" fmla="*/ 2147483647 h 166"/>
              <a:gd name="T12" fmla="*/ 2147483647 w 17"/>
              <a:gd name="T13" fmla="*/ 2147483647 h 166"/>
              <a:gd name="T14" fmla="*/ 2147483647 w 17"/>
              <a:gd name="T15" fmla="*/ 2147483647 h 166"/>
              <a:gd name="T16" fmla="*/ 2147483647 w 17"/>
              <a:gd name="T17" fmla="*/ 2147483647 h 166"/>
              <a:gd name="T18" fmla="*/ 2147483647 w 17"/>
              <a:gd name="T19" fmla="*/ 2147483647 h 166"/>
              <a:gd name="T20" fmla="*/ 2147483647 w 17"/>
              <a:gd name="T21" fmla="*/ 2147483647 h 166"/>
              <a:gd name="T22" fmla="*/ 2147483647 w 17"/>
              <a:gd name="T23" fmla="*/ 2147483647 h 166"/>
              <a:gd name="T24" fmla="*/ 2147483647 w 17"/>
              <a:gd name="T25" fmla="*/ 2147483647 h 166"/>
              <a:gd name="T26" fmla="*/ 2147483647 w 17"/>
              <a:gd name="T27" fmla="*/ 2147483647 h 166"/>
              <a:gd name="T28" fmla="*/ 2147483647 w 17"/>
              <a:gd name="T29" fmla="*/ 2147483647 h 166"/>
              <a:gd name="T30" fmla="*/ 2147483647 w 17"/>
              <a:gd name="T31" fmla="*/ 2147483647 h 166"/>
              <a:gd name="T32" fmla="*/ 2147483647 w 17"/>
              <a:gd name="T33" fmla="*/ 0 h 16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6"/>
              <a:gd name="T53" fmla="*/ 17 w 17"/>
              <a:gd name="T54" fmla="*/ 166 h 16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6">
                <a:moveTo>
                  <a:pt x="0" y="166"/>
                </a:moveTo>
                <a:lnTo>
                  <a:pt x="0" y="142"/>
                </a:lnTo>
                <a:lnTo>
                  <a:pt x="0" y="133"/>
                </a:lnTo>
                <a:lnTo>
                  <a:pt x="9" y="128"/>
                </a:lnTo>
                <a:lnTo>
                  <a:pt x="13" y="119"/>
                </a:lnTo>
                <a:lnTo>
                  <a:pt x="9" y="104"/>
                </a:lnTo>
                <a:lnTo>
                  <a:pt x="9" y="95"/>
                </a:lnTo>
                <a:lnTo>
                  <a:pt x="13" y="85"/>
                </a:lnTo>
                <a:lnTo>
                  <a:pt x="13" y="76"/>
                </a:lnTo>
                <a:lnTo>
                  <a:pt x="13" y="66"/>
                </a:lnTo>
                <a:lnTo>
                  <a:pt x="13" y="57"/>
                </a:lnTo>
                <a:lnTo>
                  <a:pt x="13" y="42"/>
                </a:lnTo>
                <a:lnTo>
                  <a:pt x="17" y="33"/>
                </a:lnTo>
                <a:lnTo>
                  <a:pt x="17" y="23"/>
                </a:lnTo>
                <a:lnTo>
                  <a:pt x="13" y="14"/>
                </a:lnTo>
                <a:lnTo>
                  <a:pt x="13" y="4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59" name="Oval 257"/>
          <p:cNvSpPr>
            <a:spLocks noChangeArrowheads="1"/>
          </p:cNvSpPr>
          <p:nvPr/>
        </p:nvSpPr>
        <p:spPr bwMode="auto">
          <a:xfrm>
            <a:off x="2813050" y="4887913"/>
            <a:ext cx="93663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60" name="Freeform 258"/>
          <p:cNvSpPr>
            <a:spLocks/>
          </p:cNvSpPr>
          <p:nvPr/>
        </p:nvSpPr>
        <p:spPr bwMode="auto">
          <a:xfrm>
            <a:off x="2820988" y="4502150"/>
            <a:ext cx="19050" cy="400050"/>
          </a:xfrm>
          <a:custGeom>
            <a:avLst/>
            <a:gdLst>
              <a:gd name="T0" fmla="*/ 2147483647 w 9"/>
              <a:gd name="T1" fmla="*/ 2147483647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4" y="157"/>
                </a:moveTo>
                <a:lnTo>
                  <a:pt x="0" y="143"/>
                </a:lnTo>
                <a:lnTo>
                  <a:pt x="4" y="128"/>
                </a:lnTo>
                <a:lnTo>
                  <a:pt x="9" y="119"/>
                </a:lnTo>
                <a:lnTo>
                  <a:pt x="4" y="109"/>
                </a:lnTo>
                <a:lnTo>
                  <a:pt x="0" y="100"/>
                </a:lnTo>
                <a:lnTo>
                  <a:pt x="4" y="90"/>
                </a:lnTo>
                <a:lnTo>
                  <a:pt x="9" y="81"/>
                </a:lnTo>
                <a:lnTo>
                  <a:pt x="9" y="67"/>
                </a:lnTo>
                <a:lnTo>
                  <a:pt x="4" y="52"/>
                </a:lnTo>
                <a:lnTo>
                  <a:pt x="4" y="43"/>
                </a:lnTo>
                <a:lnTo>
                  <a:pt x="9" y="33"/>
                </a:lnTo>
                <a:lnTo>
                  <a:pt x="9" y="24"/>
                </a:lnTo>
                <a:lnTo>
                  <a:pt x="9" y="14"/>
                </a:lnTo>
                <a:lnTo>
                  <a:pt x="9" y="5"/>
                </a:lnTo>
                <a:lnTo>
                  <a:pt x="0" y="5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61" name="Freeform 259"/>
          <p:cNvSpPr>
            <a:spLocks/>
          </p:cNvSpPr>
          <p:nvPr/>
        </p:nvSpPr>
        <p:spPr bwMode="auto">
          <a:xfrm>
            <a:off x="2881313" y="4467225"/>
            <a:ext cx="34925" cy="420688"/>
          </a:xfrm>
          <a:custGeom>
            <a:avLst/>
            <a:gdLst>
              <a:gd name="T0" fmla="*/ 0 w 17"/>
              <a:gd name="T1" fmla="*/ 2147483647 h 166"/>
              <a:gd name="T2" fmla="*/ 0 w 17"/>
              <a:gd name="T3" fmla="*/ 2147483647 h 166"/>
              <a:gd name="T4" fmla="*/ 0 w 17"/>
              <a:gd name="T5" fmla="*/ 2147483647 h 166"/>
              <a:gd name="T6" fmla="*/ 2147483647 w 17"/>
              <a:gd name="T7" fmla="*/ 2147483647 h 166"/>
              <a:gd name="T8" fmla="*/ 2147483647 w 17"/>
              <a:gd name="T9" fmla="*/ 2147483647 h 166"/>
              <a:gd name="T10" fmla="*/ 2147483647 w 17"/>
              <a:gd name="T11" fmla="*/ 2147483647 h 166"/>
              <a:gd name="T12" fmla="*/ 2147483647 w 17"/>
              <a:gd name="T13" fmla="*/ 2147483647 h 166"/>
              <a:gd name="T14" fmla="*/ 2147483647 w 17"/>
              <a:gd name="T15" fmla="*/ 2147483647 h 166"/>
              <a:gd name="T16" fmla="*/ 2147483647 w 17"/>
              <a:gd name="T17" fmla="*/ 2147483647 h 166"/>
              <a:gd name="T18" fmla="*/ 2147483647 w 17"/>
              <a:gd name="T19" fmla="*/ 2147483647 h 166"/>
              <a:gd name="T20" fmla="*/ 2147483647 w 17"/>
              <a:gd name="T21" fmla="*/ 2147483647 h 166"/>
              <a:gd name="T22" fmla="*/ 2147483647 w 17"/>
              <a:gd name="T23" fmla="*/ 2147483647 h 166"/>
              <a:gd name="T24" fmla="*/ 2147483647 w 17"/>
              <a:gd name="T25" fmla="*/ 2147483647 h 166"/>
              <a:gd name="T26" fmla="*/ 2147483647 w 17"/>
              <a:gd name="T27" fmla="*/ 2147483647 h 166"/>
              <a:gd name="T28" fmla="*/ 2147483647 w 17"/>
              <a:gd name="T29" fmla="*/ 2147483647 h 166"/>
              <a:gd name="T30" fmla="*/ 2147483647 w 17"/>
              <a:gd name="T31" fmla="*/ 2147483647 h 166"/>
              <a:gd name="T32" fmla="*/ 2147483647 w 17"/>
              <a:gd name="T33" fmla="*/ 0 h 16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6"/>
              <a:gd name="T53" fmla="*/ 17 w 17"/>
              <a:gd name="T54" fmla="*/ 166 h 16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6">
                <a:moveTo>
                  <a:pt x="0" y="166"/>
                </a:moveTo>
                <a:lnTo>
                  <a:pt x="0" y="142"/>
                </a:lnTo>
                <a:lnTo>
                  <a:pt x="0" y="133"/>
                </a:lnTo>
                <a:lnTo>
                  <a:pt x="8" y="128"/>
                </a:lnTo>
                <a:lnTo>
                  <a:pt x="13" y="119"/>
                </a:lnTo>
                <a:lnTo>
                  <a:pt x="8" y="104"/>
                </a:lnTo>
                <a:lnTo>
                  <a:pt x="8" y="95"/>
                </a:lnTo>
                <a:lnTo>
                  <a:pt x="13" y="85"/>
                </a:lnTo>
                <a:lnTo>
                  <a:pt x="13" y="76"/>
                </a:lnTo>
                <a:lnTo>
                  <a:pt x="13" y="66"/>
                </a:lnTo>
                <a:lnTo>
                  <a:pt x="13" y="57"/>
                </a:lnTo>
                <a:lnTo>
                  <a:pt x="13" y="42"/>
                </a:lnTo>
                <a:lnTo>
                  <a:pt x="17" y="33"/>
                </a:lnTo>
                <a:lnTo>
                  <a:pt x="17" y="23"/>
                </a:lnTo>
                <a:lnTo>
                  <a:pt x="13" y="14"/>
                </a:lnTo>
                <a:lnTo>
                  <a:pt x="13" y="4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62" name="Oval 260"/>
          <p:cNvSpPr>
            <a:spLocks noChangeArrowheads="1"/>
          </p:cNvSpPr>
          <p:nvPr/>
        </p:nvSpPr>
        <p:spPr bwMode="auto">
          <a:xfrm>
            <a:off x="2700338" y="4887913"/>
            <a:ext cx="95250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63" name="Freeform 261"/>
          <p:cNvSpPr>
            <a:spLocks/>
          </p:cNvSpPr>
          <p:nvPr/>
        </p:nvSpPr>
        <p:spPr bwMode="auto">
          <a:xfrm>
            <a:off x="2711450" y="4502150"/>
            <a:ext cx="15875" cy="400050"/>
          </a:xfrm>
          <a:custGeom>
            <a:avLst/>
            <a:gdLst>
              <a:gd name="T0" fmla="*/ 2147483647 w 8"/>
              <a:gd name="T1" fmla="*/ 2147483647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157"/>
                </a:moveTo>
                <a:lnTo>
                  <a:pt x="0" y="143"/>
                </a:lnTo>
                <a:lnTo>
                  <a:pt x="4" y="128"/>
                </a:lnTo>
                <a:lnTo>
                  <a:pt x="8" y="119"/>
                </a:lnTo>
                <a:lnTo>
                  <a:pt x="4" y="109"/>
                </a:lnTo>
                <a:lnTo>
                  <a:pt x="0" y="100"/>
                </a:lnTo>
                <a:lnTo>
                  <a:pt x="4" y="90"/>
                </a:lnTo>
                <a:lnTo>
                  <a:pt x="8" y="81"/>
                </a:lnTo>
                <a:lnTo>
                  <a:pt x="8" y="67"/>
                </a:lnTo>
                <a:lnTo>
                  <a:pt x="4" y="52"/>
                </a:lnTo>
                <a:lnTo>
                  <a:pt x="4" y="43"/>
                </a:lnTo>
                <a:lnTo>
                  <a:pt x="8" y="33"/>
                </a:lnTo>
                <a:lnTo>
                  <a:pt x="8" y="24"/>
                </a:lnTo>
                <a:lnTo>
                  <a:pt x="8" y="14"/>
                </a:lnTo>
                <a:lnTo>
                  <a:pt x="8" y="5"/>
                </a:lnTo>
                <a:lnTo>
                  <a:pt x="0" y="5"/>
                </a:lnTo>
                <a:lnTo>
                  <a:pt x="8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64" name="Freeform 262"/>
          <p:cNvSpPr>
            <a:spLocks/>
          </p:cNvSpPr>
          <p:nvPr/>
        </p:nvSpPr>
        <p:spPr bwMode="auto">
          <a:xfrm>
            <a:off x="2770188" y="4467225"/>
            <a:ext cx="33337" cy="420688"/>
          </a:xfrm>
          <a:custGeom>
            <a:avLst/>
            <a:gdLst>
              <a:gd name="T0" fmla="*/ 0 w 17"/>
              <a:gd name="T1" fmla="*/ 2147483647 h 166"/>
              <a:gd name="T2" fmla="*/ 0 w 17"/>
              <a:gd name="T3" fmla="*/ 2147483647 h 166"/>
              <a:gd name="T4" fmla="*/ 0 w 17"/>
              <a:gd name="T5" fmla="*/ 2147483647 h 166"/>
              <a:gd name="T6" fmla="*/ 2147483647 w 17"/>
              <a:gd name="T7" fmla="*/ 2147483647 h 166"/>
              <a:gd name="T8" fmla="*/ 2147483647 w 17"/>
              <a:gd name="T9" fmla="*/ 2147483647 h 166"/>
              <a:gd name="T10" fmla="*/ 2147483647 w 17"/>
              <a:gd name="T11" fmla="*/ 2147483647 h 166"/>
              <a:gd name="T12" fmla="*/ 2147483647 w 17"/>
              <a:gd name="T13" fmla="*/ 2147483647 h 166"/>
              <a:gd name="T14" fmla="*/ 2147483647 w 17"/>
              <a:gd name="T15" fmla="*/ 2147483647 h 166"/>
              <a:gd name="T16" fmla="*/ 2147483647 w 17"/>
              <a:gd name="T17" fmla="*/ 2147483647 h 166"/>
              <a:gd name="T18" fmla="*/ 2147483647 w 17"/>
              <a:gd name="T19" fmla="*/ 2147483647 h 166"/>
              <a:gd name="T20" fmla="*/ 2147483647 w 17"/>
              <a:gd name="T21" fmla="*/ 2147483647 h 166"/>
              <a:gd name="T22" fmla="*/ 2147483647 w 17"/>
              <a:gd name="T23" fmla="*/ 2147483647 h 166"/>
              <a:gd name="T24" fmla="*/ 2147483647 w 17"/>
              <a:gd name="T25" fmla="*/ 2147483647 h 166"/>
              <a:gd name="T26" fmla="*/ 2147483647 w 17"/>
              <a:gd name="T27" fmla="*/ 2147483647 h 166"/>
              <a:gd name="T28" fmla="*/ 2147483647 w 17"/>
              <a:gd name="T29" fmla="*/ 2147483647 h 166"/>
              <a:gd name="T30" fmla="*/ 2147483647 w 17"/>
              <a:gd name="T31" fmla="*/ 2147483647 h 166"/>
              <a:gd name="T32" fmla="*/ 2147483647 w 17"/>
              <a:gd name="T33" fmla="*/ 0 h 16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6"/>
              <a:gd name="T53" fmla="*/ 17 w 17"/>
              <a:gd name="T54" fmla="*/ 166 h 16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6">
                <a:moveTo>
                  <a:pt x="0" y="166"/>
                </a:moveTo>
                <a:lnTo>
                  <a:pt x="0" y="142"/>
                </a:lnTo>
                <a:lnTo>
                  <a:pt x="0" y="133"/>
                </a:lnTo>
                <a:lnTo>
                  <a:pt x="9" y="128"/>
                </a:lnTo>
                <a:lnTo>
                  <a:pt x="13" y="119"/>
                </a:lnTo>
                <a:lnTo>
                  <a:pt x="9" y="104"/>
                </a:lnTo>
                <a:lnTo>
                  <a:pt x="9" y="95"/>
                </a:lnTo>
                <a:lnTo>
                  <a:pt x="13" y="85"/>
                </a:lnTo>
                <a:lnTo>
                  <a:pt x="13" y="76"/>
                </a:lnTo>
                <a:lnTo>
                  <a:pt x="13" y="66"/>
                </a:lnTo>
                <a:lnTo>
                  <a:pt x="13" y="57"/>
                </a:lnTo>
                <a:lnTo>
                  <a:pt x="13" y="42"/>
                </a:lnTo>
                <a:lnTo>
                  <a:pt x="17" y="33"/>
                </a:lnTo>
                <a:lnTo>
                  <a:pt x="17" y="23"/>
                </a:lnTo>
                <a:lnTo>
                  <a:pt x="13" y="14"/>
                </a:lnTo>
                <a:lnTo>
                  <a:pt x="13" y="4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65" name="Oval 263"/>
          <p:cNvSpPr>
            <a:spLocks noChangeArrowheads="1"/>
          </p:cNvSpPr>
          <p:nvPr/>
        </p:nvSpPr>
        <p:spPr bwMode="auto">
          <a:xfrm>
            <a:off x="5588000" y="4184650"/>
            <a:ext cx="93663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66" name="Freeform 264"/>
          <p:cNvSpPr>
            <a:spLocks/>
          </p:cNvSpPr>
          <p:nvPr/>
        </p:nvSpPr>
        <p:spPr bwMode="auto">
          <a:xfrm>
            <a:off x="5597525" y="4294188"/>
            <a:ext cx="17463" cy="401637"/>
          </a:xfrm>
          <a:custGeom>
            <a:avLst/>
            <a:gdLst>
              <a:gd name="T0" fmla="*/ 2147483647 w 9"/>
              <a:gd name="T1" fmla="*/ 0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5" y="0"/>
                </a:moveTo>
                <a:lnTo>
                  <a:pt x="0" y="14"/>
                </a:lnTo>
                <a:lnTo>
                  <a:pt x="5" y="28"/>
                </a:lnTo>
                <a:lnTo>
                  <a:pt x="9" y="38"/>
                </a:lnTo>
                <a:lnTo>
                  <a:pt x="5" y="48"/>
                </a:lnTo>
                <a:lnTo>
                  <a:pt x="0" y="57"/>
                </a:lnTo>
                <a:lnTo>
                  <a:pt x="5" y="67"/>
                </a:lnTo>
                <a:lnTo>
                  <a:pt x="9" y="76"/>
                </a:lnTo>
                <a:lnTo>
                  <a:pt x="9" y="90"/>
                </a:lnTo>
                <a:lnTo>
                  <a:pt x="5" y="105"/>
                </a:lnTo>
                <a:lnTo>
                  <a:pt x="5" y="114"/>
                </a:lnTo>
                <a:lnTo>
                  <a:pt x="9" y="124"/>
                </a:lnTo>
                <a:lnTo>
                  <a:pt x="9" y="133"/>
                </a:lnTo>
                <a:lnTo>
                  <a:pt x="9" y="143"/>
                </a:lnTo>
                <a:lnTo>
                  <a:pt x="9" y="152"/>
                </a:lnTo>
                <a:lnTo>
                  <a:pt x="0" y="152"/>
                </a:lnTo>
                <a:lnTo>
                  <a:pt x="9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67" name="Freeform 265"/>
          <p:cNvSpPr>
            <a:spLocks/>
          </p:cNvSpPr>
          <p:nvPr/>
        </p:nvSpPr>
        <p:spPr bwMode="auto">
          <a:xfrm>
            <a:off x="5657850" y="4308475"/>
            <a:ext cx="33338" cy="422275"/>
          </a:xfrm>
          <a:custGeom>
            <a:avLst/>
            <a:gdLst>
              <a:gd name="T0" fmla="*/ 0 w 17"/>
              <a:gd name="T1" fmla="*/ 0 h 166"/>
              <a:gd name="T2" fmla="*/ 0 w 17"/>
              <a:gd name="T3" fmla="*/ 2147483647 h 166"/>
              <a:gd name="T4" fmla="*/ 0 w 17"/>
              <a:gd name="T5" fmla="*/ 2147483647 h 166"/>
              <a:gd name="T6" fmla="*/ 2147483647 w 17"/>
              <a:gd name="T7" fmla="*/ 2147483647 h 166"/>
              <a:gd name="T8" fmla="*/ 2147483647 w 17"/>
              <a:gd name="T9" fmla="*/ 2147483647 h 166"/>
              <a:gd name="T10" fmla="*/ 2147483647 w 17"/>
              <a:gd name="T11" fmla="*/ 2147483647 h 166"/>
              <a:gd name="T12" fmla="*/ 2147483647 w 17"/>
              <a:gd name="T13" fmla="*/ 2147483647 h 166"/>
              <a:gd name="T14" fmla="*/ 2147483647 w 17"/>
              <a:gd name="T15" fmla="*/ 2147483647 h 166"/>
              <a:gd name="T16" fmla="*/ 2147483647 w 17"/>
              <a:gd name="T17" fmla="*/ 2147483647 h 166"/>
              <a:gd name="T18" fmla="*/ 2147483647 w 17"/>
              <a:gd name="T19" fmla="*/ 2147483647 h 166"/>
              <a:gd name="T20" fmla="*/ 2147483647 w 17"/>
              <a:gd name="T21" fmla="*/ 2147483647 h 166"/>
              <a:gd name="T22" fmla="*/ 2147483647 w 17"/>
              <a:gd name="T23" fmla="*/ 2147483647 h 166"/>
              <a:gd name="T24" fmla="*/ 2147483647 w 17"/>
              <a:gd name="T25" fmla="*/ 2147483647 h 166"/>
              <a:gd name="T26" fmla="*/ 2147483647 w 17"/>
              <a:gd name="T27" fmla="*/ 2147483647 h 166"/>
              <a:gd name="T28" fmla="*/ 2147483647 w 17"/>
              <a:gd name="T29" fmla="*/ 2147483647 h 166"/>
              <a:gd name="T30" fmla="*/ 2147483647 w 17"/>
              <a:gd name="T31" fmla="*/ 2147483647 h 166"/>
              <a:gd name="T32" fmla="*/ 2147483647 w 17"/>
              <a:gd name="T33" fmla="*/ 2147483647 h 16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6"/>
              <a:gd name="T53" fmla="*/ 17 w 17"/>
              <a:gd name="T54" fmla="*/ 166 h 16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6">
                <a:moveTo>
                  <a:pt x="0" y="0"/>
                </a:moveTo>
                <a:lnTo>
                  <a:pt x="0" y="23"/>
                </a:lnTo>
                <a:lnTo>
                  <a:pt x="0" y="33"/>
                </a:lnTo>
                <a:lnTo>
                  <a:pt x="9" y="38"/>
                </a:lnTo>
                <a:lnTo>
                  <a:pt x="13" y="47"/>
                </a:lnTo>
                <a:lnTo>
                  <a:pt x="9" y="62"/>
                </a:lnTo>
                <a:lnTo>
                  <a:pt x="9" y="71"/>
                </a:lnTo>
                <a:lnTo>
                  <a:pt x="13" y="81"/>
                </a:lnTo>
                <a:lnTo>
                  <a:pt x="13" y="90"/>
                </a:lnTo>
                <a:lnTo>
                  <a:pt x="13" y="100"/>
                </a:lnTo>
                <a:lnTo>
                  <a:pt x="13" y="109"/>
                </a:lnTo>
                <a:lnTo>
                  <a:pt x="13" y="123"/>
                </a:lnTo>
                <a:lnTo>
                  <a:pt x="17" y="133"/>
                </a:lnTo>
                <a:lnTo>
                  <a:pt x="17" y="143"/>
                </a:lnTo>
                <a:lnTo>
                  <a:pt x="13" y="152"/>
                </a:lnTo>
                <a:lnTo>
                  <a:pt x="13" y="162"/>
                </a:lnTo>
                <a:lnTo>
                  <a:pt x="13" y="166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68" name="Oval 266"/>
          <p:cNvSpPr>
            <a:spLocks noChangeArrowheads="1"/>
          </p:cNvSpPr>
          <p:nvPr/>
        </p:nvSpPr>
        <p:spPr bwMode="auto">
          <a:xfrm>
            <a:off x="5478463" y="4184650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69" name="Freeform 267"/>
          <p:cNvSpPr>
            <a:spLocks/>
          </p:cNvSpPr>
          <p:nvPr/>
        </p:nvSpPr>
        <p:spPr bwMode="auto">
          <a:xfrm>
            <a:off x="5486400" y="4294188"/>
            <a:ext cx="17463" cy="401637"/>
          </a:xfrm>
          <a:custGeom>
            <a:avLst/>
            <a:gdLst>
              <a:gd name="T0" fmla="*/ 2147483647 w 9"/>
              <a:gd name="T1" fmla="*/ 0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4" y="0"/>
                </a:moveTo>
                <a:lnTo>
                  <a:pt x="0" y="14"/>
                </a:lnTo>
                <a:lnTo>
                  <a:pt x="4" y="28"/>
                </a:lnTo>
                <a:lnTo>
                  <a:pt x="9" y="38"/>
                </a:lnTo>
                <a:lnTo>
                  <a:pt x="4" y="48"/>
                </a:lnTo>
                <a:lnTo>
                  <a:pt x="0" y="57"/>
                </a:lnTo>
                <a:lnTo>
                  <a:pt x="4" y="67"/>
                </a:lnTo>
                <a:lnTo>
                  <a:pt x="9" y="76"/>
                </a:lnTo>
                <a:lnTo>
                  <a:pt x="9" y="90"/>
                </a:lnTo>
                <a:lnTo>
                  <a:pt x="4" y="105"/>
                </a:lnTo>
                <a:lnTo>
                  <a:pt x="4" y="114"/>
                </a:lnTo>
                <a:lnTo>
                  <a:pt x="9" y="124"/>
                </a:lnTo>
                <a:lnTo>
                  <a:pt x="9" y="133"/>
                </a:lnTo>
                <a:lnTo>
                  <a:pt x="9" y="143"/>
                </a:lnTo>
                <a:lnTo>
                  <a:pt x="9" y="152"/>
                </a:lnTo>
                <a:lnTo>
                  <a:pt x="0" y="152"/>
                </a:lnTo>
                <a:lnTo>
                  <a:pt x="9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70" name="Freeform 268"/>
          <p:cNvSpPr>
            <a:spLocks/>
          </p:cNvSpPr>
          <p:nvPr/>
        </p:nvSpPr>
        <p:spPr bwMode="auto">
          <a:xfrm>
            <a:off x="5546725" y="4308475"/>
            <a:ext cx="33338" cy="422275"/>
          </a:xfrm>
          <a:custGeom>
            <a:avLst/>
            <a:gdLst>
              <a:gd name="T0" fmla="*/ 0 w 17"/>
              <a:gd name="T1" fmla="*/ 0 h 166"/>
              <a:gd name="T2" fmla="*/ 0 w 17"/>
              <a:gd name="T3" fmla="*/ 2147483647 h 166"/>
              <a:gd name="T4" fmla="*/ 0 w 17"/>
              <a:gd name="T5" fmla="*/ 2147483647 h 166"/>
              <a:gd name="T6" fmla="*/ 2147483647 w 17"/>
              <a:gd name="T7" fmla="*/ 2147483647 h 166"/>
              <a:gd name="T8" fmla="*/ 2147483647 w 17"/>
              <a:gd name="T9" fmla="*/ 2147483647 h 166"/>
              <a:gd name="T10" fmla="*/ 2147483647 w 17"/>
              <a:gd name="T11" fmla="*/ 2147483647 h 166"/>
              <a:gd name="T12" fmla="*/ 2147483647 w 17"/>
              <a:gd name="T13" fmla="*/ 2147483647 h 166"/>
              <a:gd name="T14" fmla="*/ 2147483647 w 17"/>
              <a:gd name="T15" fmla="*/ 2147483647 h 166"/>
              <a:gd name="T16" fmla="*/ 2147483647 w 17"/>
              <a:gd name="T17" fmla="*/ 2147483647 h 166"/>
              <a:gd name="T18" fmla="*/ 2147483647 w 17"/>
              <a:gd name="T19" fmla="*/ 2147483647 h 166"/>
              <a:gd name="T20" fmla="*/ 2147483647 w 17"/>
              <a:gd name="T21" fmla="*/ 2147483647 h 166"/>
              <a:gd name="T22" fmla="*/ 2147483647 w 17"/>
              <a:gd name="T23" fmla="*/ 2147483647 h 166"/>
              <a:gd name="T24" fmla="*/ 2147483647 w 17"/>
              <a:gd name="T25" fmla="*/ 2147483647 h 166"/>
              <a:gd name="T26" fmla="*/ 2147483647 w 17"/>
              <a:gd name="T27" fmla="*/ 2147483647 h 166"/>
              <a:gd name="T28" fmla="*/ 2147483647 w 17"/>
              <a:gd name="T29" fmla="*/ 2147483647 h 166"/>
              <a:gd name="T30" fmla="*/ 2147483647 w 17"/>
              <a:gd name="T31" fmla="*/ 2147483647 h 166"/>
              <a:gd name="T32" fmla="*/ 2147483647 w 17"/>
              <a:gd name="T33" fmla="*/ 2147483647 h 16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6"/>
              <a:gd name="T53" fmla="*/ 17 w 17"/>
              <a:gd name="T54" fmla="*/ 166 h 16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6">
                <a:moveTo>
                  <a:pt x="0" y="0"/>
                </a:moveTo>
                <a:lnTo>
                  <a:pt x="0" y="23"/>
                </a:lnTo>
                <a:lnTo>
                  <a:pt x="0" y="33"/>
                </a:lnTo>
                <a:lnTo>
                  <a:pt x="8" y="38"/>
                </a:lnTo>
                <a:lnTo>
                  <a:pt x="13" y="47"/>
                </a:lnTo>
                <a:lnTo>
                  <a:pt x="8" y="62"/>
                </a:lnTo>
                <a:lnTo>
                  <a:pt x="8" y="71"/>
                </a:lnTo>
                <a:lnTo>
                  <a:pt x="13" y="81"/>
                </a:lnTo>
                <a:lnTo>
                  <a:pt x="13" y="90"/>
                </a:lnTo>
                <a:lnTo>
                  <a:pt x="13" y="100"/>
                </a:lnTo>
                <a:lnTo>
                  <a:pt x="13" y="109"/>
                </a:lnTo>
                <a:lnTo>
                  <a:pt x="13" y="123"/>
                </a:lnTo>
                <a:lnTo>
                  <a:pt x="17" y="133"/>
                </a:lnTo>
                <a:lnTo>
                  <a:pt x="17" y="143"/>
                </a:lnTo>
                <a:lnTo>
                  <a:pt x="13" y="152"/>
                </a:lnTo>
                <a:lnTo>
                  <a:pt x="13" y="162"/>
                </a:lnTo>
                <a:lnTo>
                  <a:pt x="13" y="166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71" name="Oval 269"/>
          <p:cNvSpPr>
            <a:spLocks noChangeArrowheads="1"/>
          </p:cNvSpPr>
          <p:nvPr/>
        </p:nvSpPr>
        <p:spPr bwMode="auto">
          <a:xfrm>
            <a:off x="5357813" y="4198938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72" name="Freeform 270"/>
          <p:cNvSpPr>
            <a:spLocks/>
          </p:cNvSpPr>
          <p:nvPr/>
        </p:nvSpPr>
        <p:spPr bwMode="auto">
          <a:xfrm>
            <a:off x="5365750" y="4308475"/>
            <a:ext cx="17463" cy="400050"/>
          </a:xfrm>
          <a:custGeom>
            <a:avLst/>
            <a:gdLst>
              <a:gd name="T0" fmla="*/ 2147483647 w 9"/>
              <a:gd name="T1" fmla="*/ 0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5" y="0"/>
                </a:moveTo>
                <a:lnTo>
                  <a:pt x="0" y="14"/>
                </a:lnTo>
                <a:lnTo>
                  <a:pt x="5" y="28"/>
                </a:lnTo>
                <a:lnTo>
                  <a:pt x="9" y="38"/>
                </a:lnTo>
                <a:lnTo>
                  <a:pt x="5" y="47"/>
                </a:lnTo>
                <a:lnTo>
                  <a:pt x="0" y="57"/>
                </a:lnTo>
                <a:lnTo>
                  <a:pt x="5" y="66"/>
                </a:lnTo>
                <a:lnTo>
                  <a:pt x="9" y="76"/>
                </a:lnTo>
                <a:lnTo>
                  <a:pt x="9" y="90"/>
                </a:lnTo>
                <a:lnTo>
                  <a:pt x="5" y="104"/>
                </a:lnTo>
                <a:lnTo>
                  <a:pt x="5" y="114"/>
                </a:lnTo>
                <a:lnTo>
                  <a:pt x="9" y="123"/>
                </a:lnTo>
                <a:lnTo>
                  <a:pt x="9" y="133"/>
                </a:lnTo>
                <a:lnTo>
                  <a:pt x="9" y="143"/>
                </a:lnTo>
                <a:lnTo>
                  <a:pt x="9" y="152"/>
                </a:lnTo>
                <a:lnTo>
                  <a:pt x="0" y="152"/>
                </a:lnTo>
                <a:lnTo>
                  <a:pt x="9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73" name="Freeform 271"/>
          <p:cNvSpPr>
            <a:spLocks/>
          </p:cNvSpPr>
          <p:nvPr/>
        </p:nvSpPr>
        <p:spPr bwMode="auto">
          <a:xfrm>
            <a:off x="5426075" y="4318000"/>
            <a:ext cx="33338" cy="425450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4"/>
                </a:lnTo>
                <a:lnTo>
                  <a:pt x="9" y="39"/>
                </a:lnTo>
                <a:lnTo>
                  <a:pt x="13" y="48"/>
                </a:lnTo>
                <a:lnTo>
                  <a:pt x="9" y="62"/>
                </a:lnTo>
                <a:lnTo>
                  <a:pt x="9" y="72"/>
                </a:lnTo>
                <a:lnTo>
                  <a:pt x="13" y="81"/>
                </a:lnTo>
                <a:lnTo>
                  <a:pt x="13" y="91"/>
                </a:lnTo>
                <a:lnTo>
                  <a:pt x="13" y="100"/>
                </a:lnTo>
                <a:lnTo>
                  <a:pt x="13" y="110"/>
                </a:lnTo>
                <a:lnTo>
                  <a:pt x="13" y="124"/>
                </a:lnTo>
                <a:lnTo>
                  <a:pt x="17" y="134"/>
                </a:lnTo>
                <a:lnTo>
                  <a:pt x="17" y="143"/>
                </a:lnTo>
                <a:lnTo>
                  <a:pt x="13" y="153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74" name="Oval 272"/>
          <p:cNvSpPr>
            <a:spLocks noChangeArrowheads="1"/>
          </p:cNvSpPr>
          <p:nvPr/>
        </p:nvSpPr>
        <p:spPr bwMode="auto">
          <a:xfrm>
            <a:off x="5246688" y="4198938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75" name="Freeform 273"/>
          <p:cNvSpPr>
            <a:spLocks/>
          </p:cNvSpPr>
          <p:nvPr/>
        </p:nvSpPr>
        <p:spPr bwMode="auto">
          <a:xfrm>
            <a:off x="5254625" y="4308475"/>
            <a:ext cx="19050" cy="400050"/>
          </a:xfrm>
          <a:custGeom>
            <a:avLst/>
            <a:gdLst>
              <a:gd name="T0" fmla="*/ 2147483647 w 9"/>
              <a:gd name="T1" fmla="*/ 0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4" y="0"/>
                </a:moveTo>
                <a:lnTo>
                  <a:pt x="0" y="14"/>
                </a:lnTo>
                <a:lnTo>
                  <a:pt x="4" y="28"/>
                </a:lnTo>
                <a:lnTo>
                  <a:pt x="9" y="38"/>
                </a:lnTo>
                <a:lnTo>
                  <a:pt x="4" y="47"/>
                </a:lnTo>
                <a:lnTo>
                  <a:pt x="0" y="57"/>
                </a:lnTo>
                <a:lnTo>
                  <a:pt x="4" y="66"/>
                </a:lnTo>
                <a:lnTo>
                  <a:pt x="9" y="76"/>
                </a:lnTo>
                <a:lnTo>
                  <a:pt x="9" y="90"/>
                </a:lnTo>
                <a:lnTo>
                  <a:pt x="4" y="104"/>
                </a:lnTo>
                <a:lnTo>
                  <a:pt x="4" y="114"/>
                </a:lnTo>
                <a:lnTo>
                  <a:pt x="9" y="123"/>
                </a:lnTo>
                <a:lnTo>
                  <a:pt x="9" y="133"/>
                </a:lnTo>
                <a:lnTo>
                  <a:pt x="9" y="143"/>
                </a:lnTo>
                <a:lnTo>
                  <a:pt x="9" y="152"/>
                </a:lnTo>
                <a:lnTo>
                  <a:pt x="0" y="152"/>
                </a:lnTo>
                <a:lnTo>
                  <a:pt x="9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76" name="Freeform 274"/>
          <p:cNvSpPr>
            <a:spLocks/>
          </p:cNvSpPr>
          <p:nvPr/>
        </p:nvSpPr>
        <p:spPr bwMode="auto">
          <a:xfrm>
            <a:off x="5314950" y="4318000"/>
            <a:ext cx="34925" cy="425450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4"/>
                </a:lnTo>
                <a:lnTo>
                  <a:pt x="8" y="39"/>
                </a:lnTo>
                <a:lnTo>
                  <a:pt x="13" y="48"/>
                </a:lnTo>
                <a:lnTo>
                  <a:pt x="8" y="62"/>
                </a:lnTo>
                <a:lnTo>
                  <a:pt x="8" y="72"/>
                </a:lnTo>
                <a:lnTo>
                  <a:pt x="13" y="81"/>
                </a:lnTo>
                <a:lnTo>
                  <a:pt x="13" y="91"/>
                </a:lnTo>
                <a:lnTo>
                  <a:pt x="13" y="100"/>
                </a:lnTo>
                <a:lnTo>
                  <a:pt x="13" y="110"/>
                </a:lnTo>
                <a:lnTo>
                  <a:pt x="13" y="124"/>
                </a:lnTo>
                <a:lnTo>
                  <a:pt x="17" y="134"/>
                </a:lnTo>
                <a:lnTo>
                  <a:pt x="17" y="143"/>
                </a:lnTo>
                <a:lnTo>
                  <a:pt x="13" y="153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77" name="Oval 275"/>
          <p:cNvSpPr>
            <a:spLocks noChangeArrowheads="1"/>
          </p:cNvSpPr>
          <p:nvPr/>
        </p:nvSpPr>
        <p:spPr bwMode="auto">
          <a:xfrm>
            <a:off x="5133975" y="4198938"/>
            <a:ext cx="95250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78" name="Freeform 276"/>
          <p:cNvSpPr>
            <a:spLocks/>
          </p:cNvSpPr>
          <p:nvPr/>
        </p:nvSpPr>
        <p:spPr bwMode="auto">
          <a:xfrm>
            <a:off x="5145088" y="4308475"/>
            <a:ext cx="15875" cy="400050"/>
          </a:xfrm>
          <a:custGeom>
            <a:avLst/>
            <a:gdLst>
              <a:gd name="T0" fmla="*/ 2147483647 w 8"/>
              <a:gd name="T1" fmla="*/ 0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0"/>
                </a:moveTo>
                <a:lnTo>
                  <a:pt x="0" y="14"/>
                </a:lnTo>
                <a:lnTo>
                  <a:pt x="4" y="28"/>
                </a:lnTo>
                <a:lnTo>
                  <a:pt x="8" y="38"/>
                </a:lnTo>
                <a:lnTo>
                  <a:pt x="4" y="47"/>
                </a:lnTo>
                <a:lnTo>
                  <a:pt x="0" y="57"/>
                </a:lnTo>
                <a:lnTo>
                  <a:pt x="4" y="66"/>
                </a:lnTo>
                <a:lnTo>
                  <a:pt x="8" y="76"/>
                </a:lnTo>
                <a:lnTo>
                  <a:pt x="8" y="90"/>
                </a:lnTo>
                <a:lnTo>
                  <a:pt x="4" y="104"/>
                </a:lnTo>
                <a:lnTo>
                  <a:pt x="4" y="114"/>
                </a:lnTo>
                <a:lnTo>
                  <a:pt x="8" y="123"/>
                </a:lnTo>
                <a:lnTo>
                  <a:pt x="8" y="133"/>
                </a:lnTo>
                <a:lnTo>
                  <a:pt x="8" y="143"/>
                </a:lnTo>
                <a:lnTo>
                  <a:pt x="8" y="152"/>
                </a:lnTo>
                <a:lnTo>
                  <a:pt x="0" y="152"/>
                </a:lnTo>
                <a:lnTo>
                  <a:pt x="8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79" name="Freeform 277"/>
          <p:cNvSpPr>
            <a:spLocks/>
          </p:cNvSpPr>
          <p:nvPr/>
        </p:nvSpPr>
        <p:spPr bwMode="auto">
          <a:xfrm>
            <a:off x="5202238" y="4318000"/>
            <a:ext cx="36512" cy="425450"/>
          </a:xfrm>
          <a:custGeom>
            <a:avLst/>
            <a:gdLst>
              <a:gd name="T0" fmla="*/ 0 w 18"/>
              <a:gd name="T1" fmla="*/ 0 h 167"/>
              <a:gd name="T2" fmla="*/ 0 w 18"/>
              <a:gd name="T3" fmla="*/ 2147483647 h 167"/>
              <a:gd name="T4" fmla="*/ 0 w 18"/>
              <a:gd name="T5" fmla="*/ 2147483647 h 167"/>
              <a:gd name="T6" fmla="*/ 2147483647 w 18"/>
              <a:gd name="T7" fmla="*/ 2147483647 h 167"/>
              <a:gd name="T8" fmla="*/ 2147483647 w 18"/>
              <a:gd name="T9" fmla="*/ 2147483647 h 167"/>
              <a:gd name="T10" fmla="*/ 2147483647 w 18"/>
              <a:gd name="T11" fmla="*/ 2147483647 h 167"/>
              <a:gd name="T12" fmla="*/ 2147483647 w 18"/>
              <a:gd name="T13" fmla="*/ 2147483647 h 167"/>
              <a:gd name="T14" fmla="*/ 2147483647 w 18"/>
              <a:gd name="T15" fmla="*/ 2147483647 h 167"/>
              <a:gd name="T16" fmla="*/ 2147483647 w 18"/>
              <a:gd name="T17" fmla="*/ 2147483647 h 167"/>
              <a:gd name="T18" fmla="*/ 2147483647 w 18"/>
              <a:gd name="T19" fmla="*/ 2147483647 h 167"/>
              <a:gd name="T20" fmla="*/ 2147483647 w 18"/>
              <a:gd name="T21" fmla="*/ 2147483647 h 167"/>
              <a:gd name="T22" fmla="*/ 2147483647 w 18"/>
              <a:gd name="T23" fmla="*/ 2147483647 h 167"/>
              <a:gd name="T24" fmla="*/ 2147483647 w 18"/>
              <a:gd name="T25" fmla="*/ 2147483647 h 167"/>
              <a:gd name="T26" fmla="*/ 2147483647 w 18"/>
              <a:gd name="T27" fmla="*/ 2147483647 h 167"/>
              <a:gd name="T28" fmla="*/ 2147483647 w 18"/>
              <a:gd name="T29" fmla="*/ 2147483647 h 167"/>
              <a:gd name="T30" fmla="*/ 2147483647 w 18"/>
              <a:gd name="T31" fmla="*/ 2147483647 h 167"/>
              <a:gd name="T32" fmla="*/ 2147483647 w 18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8"/>
              <a:gd name="T52" fmla="*/ 0 h 167"/>
              <a:gd name="T53" fmla="*/ 18 w 18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8" h="167">
                <a:moveTo>
                  <a:pt x="0" y="0"/>
                </a:moveTo>
                <a:lnTo>
                  <a:pt x="0" y="24"/>
                </a:lnTo>
                <a:lnTo>
                  <a:pt x="0" y="34"/>
                </a:lnTo>
                <a:lnTo>
                  <a:pt x="9" y="39"/>
                </a:lnTo>
                <a:lnTo>
                  <a:pt x="13" y="48"/>
                </a:lnTo>
                <a:lnTo>
                  <a:pt x="9" y="62"/>
                </a:lnTo>
                <a:lnTo>
                  <a:pt x="9" y="72"/>
                </a:lnTo>
                <a:lnTo>
                  <a:pt x="13" y="81"/>
                </a:lnTo>
                <a:lnTo>
                  <a:pt x="13" y="91"/>
                </a:lnTo>
                <a:lnTo>
                  <a:pt x="13" y="100"/>
                </a:lnTo>
                <a:lnTo>
                  <a:pt x="13" y="110"/>
                </a:lnTo>
                <a:lnTo>
                  <a:pt x="13" y="124"/>
                </a:lnTo>
                <a:lnTo>
                  <a:pt x="18" y="134"/>
                </a:lnTo>
                <a:lnTo>
                  <a:pt x="18" y="143"/>
                </a:lnTo>
                <a:lnTo>
                  <a:pt x="13" y="153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80" name="Oval 278"/>
          <p:cNvSpPr>
            <a:spLocks noChangeArrowheads="1"/>
          </p:cNvSpPr>
          <p:nvPr/>
        </p:nvSpPr>
        <p:spPr bwMode="auto">
          <a:xfrm>
            <a:off x="5024438" y="4198938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81" name="Freeform 279"/>
          <p:cNvSpPr>
            <a:spLocks/>
          </p:cNvSpPr>
          <p:nvPr/>
        </p:nvSpPr>
        <p:spPr bwMode="auto">
          <a:xfrm>
            <a:off x="5032375" y="4308475"/>
            <a:ext cx="17463" cy="400050"/>
          </a:xfrm>
          <a:custGeom>
            <a:avLst/>
            <a:gdLst>
              <a:gd name="T0" fmla="*/ 2147483647 w 9"/>
              <a:gd name="T1" fmla="*/ 0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5" y="0"/>
                </a:moveTo>
                <a:lnTo>
                  <a:pt x="0" y="14"/>
                </a:lnTo>
                <a:lnTo>
                  <a:pt x="5" y="28"/>
                </a:lnTo>
                <a:lnTo>
                  <a:pt x="9" y="38"/>
                </a:lnTo>
                <a:lnTo>
                  <a:pt x="5" y="47"/>
                </a:lnTo>
                <a:lnTo>
                  <a:pt x="0" y="57"/>
                </a:lnTo>
                <a:lnTo>
                  <a:pt x="5" y="66"/>
                </a:lnTo>
                <a:lnTo>
                  <a:pt x="9" y="76"/>
                </a:lnTo>
                <a:lnTo>
                  <a:pt x="9" y="90"/>
                </a:lnTo>
                <a:lnTo>
                  <a:pt x="5" y="104"/>
                </a:lnTo>
                <a:lnTo>
                  <a:pt x="5" y="114"/>
                </a:lnTo>
                <a:lnTo>
                  <a:pt x="9" y="123"/>
                </a:lnTo>
                <a:lnTo>
                  <a:pt x="9" y="133"/>
                </a:lnTo>
                <a:lnTo>
                  <a:pt x="9" y="143"/>
                </a:lnTo>
                <a:lnTo>
                  <a:pt x="9" y="152"/>
                </a:lnTo>
                <a:lnTo>
                  <a:pt x="0" y="152"/>
                </a:lnTo>
                <a:lnTo>
                  <a:pt x="9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82" name="Freeform 280"/>
          <p:cNvSpPr>
            <a:spLocks/>
          </p:cNvSpPr>
          <p:nvPr/>
        </p:nvSpPr>
        <p:spPr bwMode="auto">
          <a:xfrm>
            <a:off x="5092700" y="4318000"/>
            <a:ext cx="33338" cy="425450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4"/>
                </a:lnTo>
                <a:lnTo>
                  <a:pt x="9" y="39"/>
                </a:lnTo>
                <a:lnTo>
                  <a:pt x="13" y="48"/>
                </a:lnTo>
                <a:lnTo>
                  <a:pt x="9" y="62"/>
                </a:lnTo>
                <a:lnTo>
                  <a:pt x="9" y="72"/>
                </a:lnTo>
                <a:lnTo>
                  <a:pt x="13" y="81"/>
                </a:lnTo>
                <a:lnTo>
                  <a:pt x="13" y="91"/>
                </a:lnTo>
                <a:lnTo>
                  <a:pt x="13" y="100"/>
                </a:lnTo>
                <a:lnTo>
                  <a:pt x="13" y="110"/>
                </a:lnTo>
                <a:lnTo>
                  <a:pt x="13" y="124"/>
                </a:lnTo>
                <a:lnTo>
                  <a:pt x="17" y="134"/>
                </a:lnTo>
                <a:lnTo>
                  <a:pt x="17" y="143"/>
                </a:lnTo>
                <a:lnTo>
                  <a:pt x="13" y="153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83" name="Oval 281"/>
          <p:cNvSpPr>
            <a:spLocks noChangeArrowheads="1"/>
          </p:cNvSpPr>
          <p:nvPr/>
        </p:nvSpPr>
        <p:spPr bwMode="auto">
          <a:xfrm>
            <a:off x="5588000" y="4914900"/>
            <a:ext cx="93663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84" name="Freeform 282"/>
          <p:cNvSpPr>
            <a:spLocks/>
          </p:cNvSpPr>
          <p:nvPr/>
        </p:nvSpPr>
        <p:spPr bwMode="auto">
          <a:xfrm>
            <a:off x="5597525" y="4524375"/>
            <a:ext cx="17463" cy="403225"/>
          </a:xfrm>
          <a:custGeom>
            <a:avLst/>
            <a:gdLst>
              <a:gd name="T0" fmla="*/ 2147483647 w 9"/>
              <a:gd name="T1" fmla="*/ 2147483647 h 158"/>
              <a:gd name="T2" fmla="*/ 0 w 9"/>
              <a:gd name="T3" fmla="*/ 2147483647 h 158"/>
              <a:gd name="T4" fmla="*/ 2147483647 w 9"/>
              <a:gd name="T5" fmla="*/ 2147483647 h 158"/>
              <a:gd name="T6" fmla="*/ 2147483647 w 9"/>
              <a:gd name="T7" fmla="*/ 2147483647 h 158"/>
              <a:gd name="T8" fmla="*/ 2147483647 w 9"/>
              <a:gd name="T9" fmla="*/ 2147483647 h 158"/>
              <a:gd name="T10" fmla="*/ 0 w 9"/>
              <a:gd name="T11" fmla="*/ 2147483647 h 158"/>
              <a:gd name="T12" fmla="*/ 2147483647 w 9"/>
              <a:gd name="T13" fmla="*/ 2147483647 h 158"/>
              <a:gd name="T14" fmla="*/ 2147483647 w 9"/>
              <a:gd name="T15" fmla="*/ 2147483647 h 158"/>
              <a:gd name="T16" fmla="*/ 2147483647 w 9"/>
              <a:gd name="T17" fmla="*/ 2147483647 h 158"/>
              <a:gd name="T18" fmla="*/ 2147483647 w 9"/>
              <a:gd name="T19" fmla="*/ 2147483647 h 158"/>
              <a:gd name="T20" fmla="*/ 2147483647 w 9"/>
              <a:gd name="T21" fmla="*/ 2147483647 h 158"/>
              <a:gd name="T22" fmla="*/ 2147483647 w 9"/>
              <a:gd name="T23" fmla="*/ 2147483647 h 158"/>
              <a:gd name="T24" fmla="*/ 2147483647 w 9"/>
              <a:gd name="T25" fmla="*/ 2147483647 h 158"/>
              <a:gd name="T26" fmla="*/ 2147483647 w 9"/>
              <a:gd name="T27" fmla="*/ 2147483647 h 158"/>
              <a:gd name="T28" fmla="*/ 2147483647 w 9"/>
              <a:gd name="T29" fmla="*/ 2147483647 h 158"/>
              <a:gd name="T30" fmla="*/ 0 w 9"/>
              <a:gd name="T31" fmla="*/ 2147483647 h 158"/>
              <a:gd name="T32" fmla="*/ 2147483647 w 9"/>
              <a:gd name="T33" fmla="*/ 0 h 15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8"/>
              <a:gd name="T53" fmla="*/ 9 w 9"/>
              <a:gd name="T54" fmla="*/ 158 h 15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8">
                <a:moveTo>
                  <a:pt x="5" y="158"/>
                </a:moveTo>
                <a:lnTo>
                  <a:pt x="0" y="143"/>
                </a:lnTo>
                <a:lnTo>
                  <a:pt x="5" y="129"/>
                </a:lnTo>
                <a:lnTo>
                  <a:pt x="9" y="119"/>
                </a:lnTo>
                <a:lnTo>
                  <a:pt x="5" y="110"/>
                </a:lnTo>
                <a:lnTo>
                  <a:pt x="0" y="100"/>
                </a:lnTo>
                <a:lnTo>
                  <a:pt x="5" y="91"/>
                </a:lnTo>
                <a:lnTo>
                  <a:pt x="9" y="81"/>
                </a:lnTo>
                <a:lnTo>
                  <a:pt x="9" y="67"/>
                </a:lnTo>
                <a:lnTo>
                  <a:pt x="5" y="53"/>
                </a:lnTo>
                <a:lnTo>
                  <a:pt x="5" y="43"/>
                </a:lnTo>
                <a:lnTo>
                  <a:pt x="9" y="34"/>
                </a:lnTo>
                <a:lnTo>
                  <a:pt x="9" y="24"/>
                </a:lnTo>
                <a:lnTo>
                  <a:pt x="9" y="15"/>
                </a:lnTo>
                <a:lnTo>
                  <a:pt x="9" y="5"/>
                </a:lnTo>
                <a:lnTo>
                  <a:pt x="0" y="5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85" name="Freeform 283"/>
          <p:cNvSpPr>
            <a:spLocks/>
          </p:cNvSpPr>
          <p:nvPr/>
        </p:nvSpPr>
        <p:spPr bwMode="auto">
          <a:xfrm>
            <a:off x="5657850" y="4487863"/>
            <a:ext cx="33338" cy="427037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3"/>
                </a:lnTo>
                <a:lnTo>
                  <a:pt x="9" y="129"/>
                </a:lnTo>
                <a:lnTo>
                  <a:pt x="13" y="119"/>
                </a:lnTo>
                <a:lnTo>
                  <a:pt x="9" y="105"/>
                </a:lnTo>
                <a:lnTo>
                  <a:pt x="9" y="95"/>
                </a:lnTo>
                <a:lnTo>
                  <a:pt x="13" y="86"/>
                </a:lnTo>
                <a:lnTo>
                  <a:pt x="13" y="76"/>
                </a:lnTo>
                <a:lnTo>
                  <a:pt x="13" y="67"/>
                </a:lnTo>
                <a:lnTo>
                  <a:pt x="13" y="57"/>
                </a:lnTo>
                <a:lnTo>
                  <a:pt x="13" y="43"/>
                </a:lnTo>
                <a:lnTo>
                  <a:pt x="17" y="33"/>
                </a:lnTo>
                <a:lnTo>
                  <a:pt x="17" y="24"/>
                </a:lnTo>
                <a:lnTo>
                  <a:pt x="13" y="14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86" name="Oval 284"/>
          <p:cNvSpPr>
            <a:spLocks noChangeArrowheads="1"/>
          </p:cNvSpPr>
          <p:nvPr/>
        </p:nvSpPr>
        <p:spPr bwMode="auto">
          <a:xfrm>
            <a:off x="5478463" y="4914900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87" name="Freeform 285"/>
          <p:cNvSpPr>
            <a:spLocks/>
          </p:cNvSpPr>
          <p:nvPr/>
        </p:nvSpPr>
        <p:spPr bwMode="auto">
          <a:xfrm>
            <a:off x="5486400" y="4524375"/>
            <a:ext cx="17463" cy="403225"/>
          </a:xfrm>
          <a:custGeom>
            <a:avLst/>
            <a:gdLst>
              <a:gd name="T0" fmla="*/ 2147483647 w 9"/>
              <a:gd name="T1" fmla="*/ 2147483647 h 158"/>
              <a:gd name="T2" fmla="*/ 0 w 9"/>
              <a:gd name="T3" fmla="*/ 2147483647 h 158"/>
              <a:gd name="T4" fmla="*/ 2147483647 w 9"/>
              <a:gd name="T5" fmla="*/ 2147483647 h 158"/>
              <a:gd name="T6" fmla="*/ 2147483647 w 9"/>
              <a:gd name="T7" fmla="*/ 2147483647 h 158"/>
              <a:gd name="T8" fmla="*/ 2147483647 w 9"/>
              <a:gd name="T9" fmla="*/ 2147483647 h 158"/>
              <a:gd name="T10" fmla="*/ 0 w 9"/>
              <a:gd name="T11" fmla="*/ 2147483647 h 158"/>
              <a:gd name="T12" fmla="*/ 2147483647 w 9"/>
              <a:gd name="T13" fmla="*/ 2147483647 h 158"/>
              <a:gd name="T14" fmla="*/ 2147483647 w 9"/>
              <a:gd name="T15" fmla="*/ 2147483647 h 158"/>
              <a:gd name="T16" fmla="*/ 2147483647 w 9"/>
              <a:gd name="T17" fmla="*/ 2147483647 h 158"/>
              <a:gd name="T18" fmla="*/ 2147483647 w 9"/>
              <a:gd name="T19" fmla="*/ 2147483647 h 158"/>
              <a:gd name="T20" fmla="*/ 2147483647 w 9"/>
              <a:gd name="T21" fmla="*/ 2147483647 h 158"/>
              <a:gd name="T22" fmla="*/ 2147483647 w 9"/>
              <a:gd name="T23" fmla="*/ 2147483647 h 158"/>
              <a:gd name="T24" fmla="*/ 2147483647 w 9"/>
              <a:gd name="T25" fmla="*/ 2147483647 h 158"/>
              <a:gd name="T26" fmla="*/ 2147483647 w 9"/>
              <a:gd name="T27" fmla="*/ 2147483647 h 158"/>
              <a:gd name="T28" fmla="*/ 2147483647 w 9"/>
              <a:gd name="T29" fmla="*/ 2147483647 h 158"/>
              <a:gd name="T30" fmla="*/ 0 w 9"/>
              <a:gd name="T31" fmla="*/ 2147483647 h 158"/>
              <a:gd name="T32" fmla="*/ 2147483647 w 9"/>
              <a:gd name="T33" fmla="*/ 0 h 15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8"/>
              <a:gd name="T53" fmla="*/ 9 w 9"/>
              <a:gd name="T54" fmla="*/ 158 h 15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8">
                <a:moveTo>
                  <a:pt x="4" y="158"/>
                </a:moveTo>
                <a:lnTo>
                  <a:pt x="0" y="143"/>
                </a:lnTo>
                <a:lnTo>
                  <a:pt x="4" y="129"/>
                </a:lnTo>
                <a:lnTo>
                  <a:pt x="9" y="119"/>
                </a:lnTo>
                <a:lnTo>
                  <a:pt x="4" y="110"/>
                </a:lnTo>
                <a:lnTo>
                  <a:pt x="0" y="100"/>
                </a:lnTo>
                <a:lnTo>
                  <a:pt x="4" y="91"/>
                </a:lnTo>
                <a:lnTo>
                  <a:pt x="9" y="81"/>
                </a:lnTo>
                <a:lnTo>
                  <a:pt x="9" y="67"/>
                </a:lnTo>
                <a:lnTo>
                  <a:pt x="4" y="53"/>
                </a:lnTo>
                <a:lnTo>
                  <a:pt x="4" y="43"/>
                </a:lnTo>
                <a:lnTo>
                  <a:pt x="9" y="34"/>
                </a:lnTo>
                <a:lnTo>
                  <a:pt x="9" y="24"/>
                </a:lnTo>
                <a:lnTo>
                  <a:pt x="9" y="15"/>
                </a:lnTo>
                <a:lnTo>
                  <a:pt x="9" y="5"/>
                </a:lnTo>
                <a:lnTo>
                  <a:pt x="0" y="5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88" name="Freeform 286"/>
          <p:cNvSpPr>
            <a:spLocks/>
          </p:cNvSpPr>
          <p:nvPr/>
        </p:nvSpPr>
        <p:spPr bwMode="auto">
          <a:xfrm>
            <a:off x="5546725" y="4487863"/>
            <a:ext cx="33338" cy="427037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3"/>
                </a:lnTo>
                <a:lnTo>
                  <a:pt x="8" y="129"/>
                </a:lnTo>
                <a:lnTo>
                  <a:pt x="13" y="119"/>
                </a:lnTo>
                <a:lnTo>
                  <a:pt x="8" y="105"/>
                </a:lnTo>
                <a:lnTo>
                  <a:pt x="8" y="95"/>
                </a:lnTo>
                <a:lnTo>
                  <a:pt x="13" y="86"/>
                </a:lnTo>
                <a:lnTo>
                  <a:pt x="13" y="76"/>
                </a:lnTo>
                <a:lnTo>
                  <a:pt x="13" y="67"/>
                </a:lnTo>
                <a:lnTo>
                  <a:pt x="13" y="57"/>
                </a:lnTo>
                <a:lnTo>
                  <a:pt x="13" y="43"/>
                </a:lnTo>
                <a:lnTo>
                  <a:pt x="17" y="33"/>
                </a:lnTo>
                <a:lnTo>
                  <a:pt x="17" y="24"/>
                </a:lnTo>
                <a:lnTo>
                  <a:pt x="13" y="14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89" name="Oval 287"/>
          <p:cNvSpPr>
            <a:spLocks noChangeArrowheads="1"/>
          </p:cNvSpPr>
          <p:nvPr/>
        </p:nvSpPr>
        <p:spPr bwMode="auto">
          <a:xfrm>
            <a:off x="5357813" y="4902200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90" name="Freeform 288"/>
          <p:cNvSpPr>
            <a:spLocks/>
          </p:cNvSpPr>
          <p:nvPr/>
        </p:nvSpPr>
        <p:spPr bwMode="auto">
          <a:xfrm>
            <a:off x="5365750" y="4514850"/>
            <a:ext cx="17463" cy="400050"/>
          </a:xfrm>
          <a:custGeom>
            <a:avLst/>
            <a:gdLst>
              <a:gd name="T0" fmla="*/ 2147483647 w 9"/>
              <a:gd name="T1" fmla="*/ 2147483647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5" y="157"/>
                </a:moveTo>
                <a:lnTo>
                  <a:pt x="0" y="143"/>
                </a:lnTo>
                <a:lnTo>
                  <a:pt x="5" y="128"/>
                </a:lnTo>
                <a:lnTo>
                  <a:pt x="9" y="119"/>
                </a:lnTo>
                <a:lnTo>
                  <a:pt x="5" y="109"/>
                </a:lnTo>
                <a:lnTo>
                  <a:pt x="0" y="100"/>
                </a:lnTo>
                <a:lnTo>
                  <a:pt x="5" y="90"/>
                </a:lnTo>
                <a:lnTo>
                  <a:pt x="9" y="81"/>
                </a:lnTo>
                <a:lnTo>
                  <a:pt x="9" y="66"/>
                </a:lnTo>
                <a:lnTo>
                  <a:pt x="5" y="52"/>
                </a:lnTo>
                <a:lnTo>
                  <a:pt x="5" y="42"/>
                </a:lnTo>
                <a:lnTo>
                  <a:pt x="9" y="33"/>
                </a:lnTo>
                <a:lnTo>
                  <a:pt x="9" y="23"/>
                </a:lnTo>
                <a:lnTo>
                  <a:pt x="9" y="14"/>
                </a:lnTo>
                <a:lnTo>
                  <a:pt x="9" y="4"/>
                </a:lnTo>
                <a:lnTo>
                  <a:pt x="0" y="4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91" name="Freeform 289"/>
          <p:cNvSpPr>
            <a:spLocks/>
          </p:cNvSpPr>
          <p:nvPr/>
        </p:nvSpPr>
        <p:spPr bwMode="auto">
          <a:xfrm>
            <a:off x="5426075" y="4476750"/>
            <a:ext cx="33338" cy="425450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4"/>
                </a:lnTo>
                <a:lnTo>
                  <a:pt x="9" y="129"/>
                </a:lnTo>
                <a:lnTo>
                  <a:pt x="13" y="119"/>
                </a:lnTo>
                <a:lnTo>
                  <a:pt x="9" y="105"/>
                </a:lnTo>
                <a:lnTo>
                  <a:pt x="9" y="96"/>
                </a:lnTo>
                <a:lnTo>
                  <a:pt x="13" y="86"/>
                </a:lnTo>
                <a:lnTo>
                  <a:pt x="13" y="77"/>
                </a:lnTo>
                <a:lnTo>
                  <a:pt x="13" y="67"/>
                </a:lnTo>
                <a:lnTo>
                  <a:pt x="13" y="57"/>
                </a:lnTo>
                <a:lnTo>
                  <a:pt x="13" y="43"/>
                </a:lnTo>
                <a:lnTo>
                  <a:pt x="17" y="34"/>
                </a:lnTo>
                <a:lnTo>
                  <a:pt x="17" y="24"/>
                </a:lnTo>
                <a:lnTo>
                  <a:pt x="13" y="15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92" name="Oval 290"/>
          <p:cNvSpPr>
            <a:spLocks noChangeArrowheads="1"/>
          </p:cNvSpPr>
          <p:nvPr/>
        </p:nvSpPr>
        <p:spPr bwMode="auto">
          <a:xfrm>
            <a:off x="5246688" y="4902200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93" name="Freeform 291"/>
          <p:cNvSpPr>
            <a:spLocks/>
          </p:cNvSpPr>
          <p:nvPr/>
        </p:nvSpPr>
        <p:spPr bwMode="auto">
          <a:xfrm>
            <a:off x="5254625" y="4514850"/>
            <a:ext cx="19050" cy="400050"/>
          </a:xfrm>
          <a:custGeom>
            <a:avLst/>
            <a:gdLst>
              <a:gd name="T0" fmla="*/ 2147483647 w 9"/>
              <a:gd name="T1" fmla="*/ 2147483647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4" y="157"/>
                </a:moveTo>
                <a:lnTo>
                  <a:pt x="0" y="143"/>
                </a:lnTo>
                <a:lnTo>
                  <a:pt x="4" y="128"/>
                </a:lnTo>
                <a:lnTo>
                  <a:pt x="9" y="119"/>
                </a:lnTo>
                <a:lnTo>
                  <a:pt x="4" y="109"/>
                </a:lnTo>
                <a:lnTo>
                  <a:pt x="0" y="100"/>
                </a:lnTo>
                <a:lnTo>
                  <a:pt x="4" y="90"/>
                </a:lnTo>
                <a:lnTo>
                  <a:pt x="9" y="81"/>
                </a:lnTo>
                <a:lnTo>
                  <a:pt x="9" y="66"/>
                </a:lnTo>
                <a:lnTo>
                  <a:pt x="4" y="52"/>
                </a:lnTo>
                <a:lnTo>
                  <a:pt x="4" y="42"/>
                </a:lnTo>
                <a:lnTo>
                  <a:pt x="9" y="33"/>
                </a:lnTo>
                <a:lnTo>
                  <a:pt x="9" y="23"/>
                </a:lnTo>
                <a:lnTo>
                  <a:pt x="9" y="14"/>
                </a:lnTo>
                <a:lnTo>
                  <a:pt x="9" y="4"/>
                </a:lnTo>
                <a:lnTo>
                  <a:pt x="0" y="4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94" name="Freeform 292"/>
          <p:cNvSpPr>
            <a:spLocks/>
          </p:cNvSpPr>
          <p:nvPr/>
        </p:nvSpPr>
        <p:spPr bwMode="auto">
          <a:xfrm>
            <a:off x="5314950" y="4476750"/>
            <a:ext cx="34925" cy="425450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4"/>
                </a:lnTo>
                <a:lnTo>
                  <a:pt x="8" y="129"/>
                </a:lnTo>
                <a:lnTo>
                  <a:pt x="13" y="119"/>
                </a:lnTo>
                <a:lnTo>
                  <a:pt x="8" y="105"/>
                </a:lnTo>
                <a:lnTo>
                  <a:pt x="8" y="96"/>
                </a:lnTo>
                <a:lnTo>
                  <a:pt x="13" y="86"/>
                </a:lnTo>
                <a:lnTo>
                  <a:pt x="13" y="77"/>
                </a:lnTo>
                <a:lnTo>
                  <a:pt x="13" y="67"/>
                </a:lnTo>
                <a:lnTo>
                  <a:pt x="13" y="57"/>
                </a:lnTo>
                <a:lnTo>
                  <a:pt x="13" y="43"/>
                </a:lnTo>
                <a:lnTo>
                  <a:pt x="17" y="34"/>
                </a:lnTo>
                <a:lnTo>
                  <a:pt x="17" y="24"/>
                </a:lnTo>
                <a:lnTo>
                  <a:pt x="13" y="15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95" name="Oval 293"/>
          <p:cNvSpPr>
            <a:spLocks noChangeArrowheads="1"/>
          </p:cNvSpPr>
          <p:nvPr/>
        </p:nvSpPr>
        <p:spPr bwMode="auto">
          <a:xfrm>
            <a:off x="5133975" y="4902200"/>
            <a:ext cx="95250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96" name="Freeform 294"/>
          <p:cNvSpPr>
            <a:spLocks/>
          </p:cNvSpPr>
          <p:nvPr/>
        </p:nvSpPr>
        <p:spPr bwMode="auto">
          <a:xfrm>
            <a:off x="5145088" y="4514850"/>
            <a:ext cx="15875" cy="400050"/>
          </a:xfrm>
          <a:custGeom>
            <a:avLst/>
            <a:gdLst>
              <a:gd name="T0" fmla="*/ 2147483647 w 8"/>
              <a:gd name="T1" fmla="*/ 2147483647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157"/>
                </a:moveTo>
                <a:lnTo>
                  <a:pt x="0" y="143"/>
                </a:lnTo>
                <a:lnTo>
                  <a:pt x="4" y="128"/>
                </a:lnTo>
                <a:lnTo>
                  <a:pt x="8" y="119"/>
                </a:lnTo>
                <a:lnTo>
                  <a:pt x="4" y="109"/>
                </a:lnTo>
                <a:lnTo>
                  <a:pt x="0" y="100"/>
                </a:lnTo>
                <a:lnTo>
                  <a:pt x="4" y="90"/>
                </a:lnTo>
                <a:lnTo>
                  <a:pt x="8" y="81"/>
                </a:lnTo>
                <a:lnTo>
                  <a:pt x="8" y="66"/>
                </a:lnTo>
                <a:lnTo>
                  <a:pt x="4" y="52"/>
                </a:lnTo>
                <a:lnTo>
                  <a:pt x="4" y="42"/>
                </a:lnTo>
                <a:lnTo>
                  <a:pt x="8" y="33"/>
                </a:lnTo>
                <a:lnTo>
                  <a:pt x="8" y="23"/>
                </a:lnTo>
                <a:lnTo>
                  <a:pt x="8" y="14"/>
                </a:lnTo>
                <a:lnTo>
                  <a:pt x="8" y="4"/>
                </a:lnTo>
                <a:lnTo>
                  <a:pt x="0" y="4"/>
                </a:lnTo>
                <a:lnTo>
                  <a:pt x="8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97" name="Freeform 295"/>
          <p:cNvSpPr>
            <a:spLocks/>
          </p:cNvSpPr>
          <p:nvPr/>
        </p:nvSpPr>
        <p:spPr bwMode="auto">
          <a:xfrm>
            <a:off x="5202238" y="4476750"/>
            <a:ext cx="36512" cy="425450"/>
          </a:xfrm>
          <a:custGeom>
            <a:avLst/>
            <a:gdLst>
              <a:gd name="T0" fmla="*/ 0 w 18"/>
              <a:gd name="T1" fmla="*/ 2147483647 h 167"/>
              <a:gd name="T2" fmla="*/ 0 w 18"/>
              <a:gd name="T3" fmla="*/ 2147483647 h 167"/>
              <a:gd name="T4" fmla="*/ 0 w 18"/>
              <a:gd name="T5" fmla="*/ 2147483647 h 167"/>
              <a:gd name="T6" fmla="*/ 2147483647 w 18"/>
              <a:gd name="T7" fmla="*/ 2147483647 h 167"/>
              <a:gd name="T8" fmla="*/ 2147483647 w 18"/>
              <a:gd name="T9" fmla="*/ 2147483647 h 167"/>
              <a:gd name="T10" fmla="*/ 2147483647 w 18"/>
              <a:gd name="T11" fmla="*/ 2147483647 h 167"/>
              <a:gd name="T12" fmla="*/ 2147483647 w 18"/>
              <a:gd name="T13" fmla="*/ 2147483647 h 167"/>
              <a:gd name="T14" fmla="*/ 2147483647 w 18"/>
              <a:gd name="T15" fmla="*/ 2147483647 h 167"/>
              <a:gd name="T16" fmla="*/ 2147483647 w 18"/>
              <a:gd name="T17" fmla="*/ 2147483647 h 167"/>
              <a:gd name="T18" fmla="*/ 2147483647 w 18"/>
              <a:gd name="T19" fmla="*/ 2147483647 h 167"/>
              <a:gd name="T20" fmla="*/ 2147483647 w 18"/>
              <a:gd name="T21" fmla="*/ 2147483647 h 167"/>
              <a:gd name="T22" fmla="*/ 2147483647 w 18"/>
              <a:gd name="T23" fmla="*/ 2147483647 h 167"/>
              <a:gd name="T24" fmla="*/ 2147483647 w 18"/>
              <a:gd name="T25" fmla="*/ 2147483647 h 167"/>
              <a:gd name="T26" fmla="*/ 2147483647 w 18"/>
              <a:gd name="T27" fmla="*/ 2147483647 h 167"/>
              <a:gd name="T28" fmla="*/ 2147483647 w 18"/>
              <a:gd name="T29" fmla="*/ 2147483647 h 167"/>
              <a:gd name="T30" fmla="*/ 2147483647 w 18"/>
              <a:gd name="T31" fmla="*/ 2147483647 h 167"/>
              <a:gd name="T32" fmla="*/ 2147483647 w 18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8"/>
              <a:gd name="T52" fmla="*/ 0 h 167"/>
              <a:gd name="T53" fmla="*/ 18 w 18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8" h="167">
                <a:moveTo>
                  <a:pt x="0" y="167"/>
                </a:moveTo>
                <a:lnTo>
                  <a:pt x="0" y="143"/>
                </a:lnTo>
                <a:lnTo>
                  <a:pt x="0" y="134"/>
                </a:lnTo>
                <a:lnTo>
                  <a:pt x="9" y="129"/>
                </a:lnTo>
                <a:lnTo>
                  <a:pt x="13" y="119"/>
                </a:lnTo>
                <a:lnTo>
                  <a:pt x="9" y="105"/>
                </a:lnTo>
                <a:lnTo>
                  <a:pt x="9" y="96"/>
                </a:lnTo>
                <a:lnTo>
                  <a:pt x="13" y="86"/>
                </a:lnTo>
                <a:lnTo>
                  <a:pt x="13" y="77"/>
                </a:lnTo>
                <a:lnTo>
                  <a:pt x="13" y="67"/>
                </a:lnTo>
                <a:lnTo>
                  <a:pt x="13" y="57"/>
                </a:lnTo>
                <a:lnTo>
                  <a:pt x="13" y="43"/>
                </a:lnTo>
                <a:lnTo>
                  <a:pt x="18" y="34"/>
                </a:lnTo>
                <a:lnTo>
                  <a:pt x="18" y="24"/>
                </a:lnTo>
                <a:lnTo>
                  <a:pt x="13" y="15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98" name="Oval 296"/>
          <p:cNvSpPr>
            <a:spLocks noChangeArrowheads="1"/>
          </p:cNvSpPr>
          <p:nvPr/>
        </p:nvSpPr>
        <p:spPr bwMode="auto">
          <a:xfrm>
            <a:off x="5024438" y="4902200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99" name="Freeform 297"/>
          <p:cNvSpPr>
            <a:spLocks/>
          </p:cNvSpPr>
          <p:nvPr/>
        </p:nvSpPr>
        <p:spPr bwMode="auto">
          <a:xfrm>
            <a:off x="5032375" y="4514850"/>
            <a:ext cx="17463" cy="400050"/>
          </a:xfrm>
          <a:custGeom>
            <a:avLst/>
            <a:gdLst>
              <a:gd name="T0" fmla="*/ 2147483647 w 9"/>
              <a:gd name="T1" fmla="*/ 2147483647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5" y="157"/>
                </a:moveTo>
                <a:lnTo>
                  <a:pt x="0" y="143"/>
                </a:lnTo>
                <a:lnTo>
                  <a:pt x="5" y="128"/>
                </a:lnTo>
                <a:lnTo>
                  <a:pt x="9" y="119"/>
                </a:lnTo>
                <a:lnTo>
                  <a:pt x="5" y="109"/>
                </a:lnTo>
                <a:lnTo>
                  <a:pt x="0" y="100"/>
                </a:lnTo>
                <a:lnTo>
                  <a:pt x="5" y="90"/>
                </a:lnTo>
                <a:lnTo>
                  <a:pt x="9" y="81"/>
                </a:lnTo>
                <a:lnTo>
                  <a:pt x="9" y="66"/>
                </a:lnTo>
                <a:lnTo>
                  <a:pt x="5" y="52"/>
                </a:lnTo>
                <a:lnTo>
                  <a:pt x="5" y="42"/>
                </a:lnTo>
                <a:lnTo>
                  <a:pt x="9" y="33"/>
                </a:lnTo>
                <a:lnTo>
                  <a:pt x="9" y="23"/>
                </a:lnTo>
                <a:lnTo>
                  <a:pt x="9" y="14"/>
                </a:lnTo>
                <a:lnTo>
                  <a:pt x="9" y="4"/>
                </a:lnTo>
                <a:lnTo>
                  <a:pt x="0" y="4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00" name="Freeform 298"/>
          <p:cNvSpPr>
            <a:spLocks/>
          </p:cNvSpPr>
          <p:nvPr/>
        </p:nvSpPr>
        <p:spPr bwMode="auto">
          <a:xfrm>
            <a:off x="5092700" y="4476750"/>
            <a:ext cx="33338" cy="425450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4"/>
                </a:lnTo>
                <a:lnTo>
                  <a:pt x="9" y="129"/>
                </a:lnTo>
                <a:lnTo>
                  <a:pt x="13" y="119"/>
                </a:lnTo>
                <a:lnTo>
                  <a:pt x="9" y="105"/>
                </a:lnTo>
                <a:lnTo>
                  <a:pt x="9" y="96"/>
                </a:lnTo>
                <a:lnTo>
                  <a:pt x="13" y="86"/>
                </a:lnTo>
                <a:lnTo>
                  <a:pt x="13" y="77"/>
                </a:lnTo>
                <a:lnTo>
                  <a:pt x="13" y="67"/>
                </a:lnTo>
                <a:lnTo>
                  <a:pt x="13" y="57"/>
                </a:lnTo>
                <a:lnTo>
                  <a:pt x="13" y="43"/>
                </a:lnTo>
                <a:lnTo>
                  <a:pt x="17" y="34"/>
                </a:lnTo>
                <a:lnTo>
                  <a:pt x="17" y="24"/>
                </a:lnTo>
                <a:lnTo>
                  <a:pt x="13" y="15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01" name="Oval 299"/>
          <p:cNvSpPr>
            <a:spLocks noChangeArrowheads="1"/>
          </p:cNvSpPr>
          <p:nvPr/>
        </p:nvSpPr>
        <p:spPr bwMode="auto">
          <a:xfrm>
            <a:off x="4921250" y="4198938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302" name="Freeform 300"/>
          <p:cNvSpPr>
            <a:spLocks/>
          </p:cNvSpPr>
          <p:nvPr/>
        </p:nvSpPr>
        <p:spPr bwMode="auto">
          <a:xfrm>
            <a:off x="4929188" y="4308475"/>
            <a:ext cx="17462" cy="400050"/>
          </a:xfrm>
          <a:custGeom>
            <a:avLst/>
            <a:gdLst>
              <a:gd name="T0" fmla="*/ 2147483647 w 9"/>
              <a:gd name="T1" fmla="*/ 0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4" y="0"/>
                </a:moveTo>
                <a:lnTo>
                  <a:pt x="0" y="14"/>
                </a:lnTo>
                <a:lnTo>
                  <a:pt x="4" y="28"/>
                </a:lnTo>
                <a:lnTo>
                  <a:pt x="9" y="38"/>
                </a:lnTo>
                <a:lnTo>
                  <a:pt x="4" y="47"/>
                </a:lnTo>
                <a:lnTo>
                  <a:pt x="0" y="57"/>
                </a:lnTo>
                <a:lnTo>
                  <a:pt x="4" y="66"/>
                </a:lnTo>
                <a:lnTo>
                  <a:pt x="9" y="76"/>
                </a:lnTo>
                <a:lnTo>
                  <a:pt x="9" y="90"/>
                </a:lnTo>
                <a:lnTo>
                  <a:pt x="4" y="104"/>
                </a:lnTo>
                <a:lnTo>
                  <a:pt x="4" y="114"/>
                </a:lnTo>
                <a:lnTo>
                  <a:pt x="9" y="123"/>
                </a:lnTo>
                <a:lnTo>
                  <a:pt x="9" y="133"/>
                </a:lnTo>
                <a:lnTo>
                  <a:pt x="9" y="143"/>
                </a:lnTo>
                <a:lnTo>
                  <a:pt x="9" y="152"/>
                </a:lnTo>
                <a:lnTo>
                  <a:pt x="0" y="152"/>
                </a:lnTo>
                <a:lnTo>
                  <a:pt x="9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03" name="Freeform 301"/>
          <p:cNvSpPr>
            <a:spLocks/>
          </p:cNvSpPr>
          <p:nvPr/>
        </p:nvSpPr>
        <p:spPr bwMode="auto">
          <a:xfrm>
            <a:off x="4989513" y="4318000"/>
            <a:ext cx="34925" cy="425450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4"/>
                </a:lnTo>
                <a:lnTo>
                  <a:pt x="8" y="39"/>
                </a:lnTo>
                <a:lnTo>
                  <a:pt x="13" y="48"/>
                </a:lnTo>
                <a:lnTo>
                  <a:pt x="8" y="62"/>
                </a:lnTo>
                <a:lnTo>
                  <a:pt x="8" y="72"/>
                </a:lnTo>
                <a:lnTo>
                  <a:pt x="13" y="81"/>
                </a:lnTo>
                <a:lnTo>
                  <a:pt x="13" y="91"/>
                </a:lnTo>
                <a:lnTo>
                  <a:pt x="13" y="100"/>
                </a:lnTo>
                <a:lnTo>
                  <a:pt x="13" y="110"/>
                </a:lnTo>
                <a:lnTo>
                  <a:pt x="13" y="124"/>
                </a:lnTo>
                <a:lnTo>
                  <a:pt x="17" y="134"/>
                </a:lnTo>
                <a:lnTo>
                  <a:pt x="17" y="143"/>
                </a:lnTo>
                <a:lnTo>
                  <a:pt x="13" y="153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04" name="Oval 302"/>
          <p:cNvSpPr>
            <a:spLocks noChangeArrowheads="1"/>
          </p:cNvSpPr>
          <p:nvPr/>
        </p:nvSpPr>
        <p:spPr bwMode="auto">
          <a:xfrm>
            <a:off x="4808538" y="4198938"/>
            <a:ext cx="95250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305" name="Freeform 303"/>
          <p:cNvSpPr>
            <a:spLocks/>
          </p:cNvSpPr>
          <p:nvPr/>
        </p:nvSpPr>
        <p:spPr bwMode="auto">
          <a:xfrm>
            <a:off x="4818063" y="4308475"/>
            <a:ext cx="15875" cy="400050"/>
          </a:xfrm>
          <a:custGeom>
            <a:avLst/>
            <a:gdLst>
              <a:gd name="T0" fmla="*/ 2147483647 w 8"/>
              <a:gd name="T1" fmla="*/ 0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0"/>
                </a:moveTo>
                <a:lnTo>
                  <a:pt x="0" y="14"/>
                </a:lnTo>
                <a:lnTo>
                  <a:pt x="4" y="28"/>
                </a:lnTo>
                <a:lnTo>
                  <a:pt x="8" y="38"/>
                </a:lnTo>
                <a:lnTo>
                  <a:pt x="4" y="47"/>
                </a:lnTo>
                <a:lnTo>
                  <a:pt x="0" y="57"/>
                </a:lnTo>
                <a:lnTo>
                  <a:pt x="4" y="66"/>
                </a:lnTo>
                <a:lnTo>
                  <a:pt x="8" y="76"/>
                </a:lnTo>
                <a:lnTo>
                  <a:pt x="8" y="90"/>
                </a:lnTo>
                <a:lnTo>
                  <a:pt x="4" y="104"/>
                </a:lnTo>
                <a:lnTo>
                  <a:pt x="4" y="114"/>
                </a:lnTo>
                <a:lnTo>
                  <a:pt x="8" y="123"/>
                </a:lnTo>
                <a:lnTo>
                  <a:pt x="8" y="133"/>
                </a:lnTo>
                <a:lnTo>
                  <a:pt x="8" y="143"/>
                </a:lnTo>
                <a:lnTo>
                  <a:pt x="8" y="152"/>
                </a:lnTo>
                <a:lnTo>
                  <a:pt x="0" y="152"/>
                </a:lnTo>
                <a:lnTo>
                  <a:pt x="8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06" name="Freeform 304"/>
          <p:cNvSpPr>
            <a:spLocks/>
          </p:cNvSpPr>
          <p:nvPr/>
        </p:nvSpPr>
        <p:spPr bwMode="auto">
          <a:xfrm>
            <a:off x="4878388" y="4318000"/>
            <a:ext cx="34925" cy="425450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4"/>
                </a:lnTo>
                <a:lnTo>
                  <a:pt x="8" y="39"/>
                </a:lnTo>
                <a:lnTo>
                  <a:pt x="12" y="48"/>
                </a:lnTo>
                <a:lnTo>
                  <a:pt x="8" y="62"/>
                </a:lnTo>
                <a:lnTo>
                  <a:pt x="8" y="72"/>
                </a:lnTo>
                <a:lnTo>
                  <a:pt x="12" y="81"/>
                </a:lnTo>
                <a:lnTo>
                  <a:pt x="12" y="91"/>
                </a:lnTo>
                <a:lnTo>
                  <a:pt x="12" y="100"/>
                </a:lnTo>
                <a:lnTo>
                  <a:pt x="12" y="110"/>
                </a:lnTo>
                <a:lnTo>
                  <a:pt x="12" y="124"/>
                </a:lnTo>
                <a:lnTo>
                  <a:pt x="17" y="134"/>
                </a:lnTo>
                <a:lnTo>
                  <a:pt x="17" y="143"/>
                </a:lnTo>
                <a:lnTo>
                  <a:pt x="12" y="153"/>
                </a:lnTo>
                <a:lnTo>
                  <a:pt x="12" y="162"/>
                </a:lnTo>
                <a:lnTo>
                  <a:pt x="12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07" name="Oval 305"/>
          <p:cNvSpPr>
            <a:spLocks noChangeArrowheads="1"/>
          </p:cNvSpPr>
          <p:nvPr/>
        </p:nvSpPr>
        <p:spPr bwMode="auto">
          <a:xfrm>
            <a:off x="4689475" y="4211638"/>
            <a:ext cx="93663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308" name="Freeform 306"/>
          <p:cNvSpPr>
            <a:spLocks/>
          </p:cNvSpPr>
          <p:nvPr/>
        </p:nvSpPr>
        <p:spPr bwMode="auto">
          <a:xfrm>
            <a:off x="4697413" y="4318000"/>
            <a:ext cx="19050" cy="403225"/>
          </a:xfrm>
          <a:custGeom>
            <a:avLst/>
            <a:gdLst>
              <a:gd name="T0" fmla="*/ 2147483647 w 9"/>
              <a:gd name="T1" fmla="*/ 0 h 158"/>
              <a:gd name="T2" fmla="*/ 0 w 9"/>
              <a:gd name="T3" fmla="*/ 2147483647 h 158"/>
              <a:gd name="T4" fmla="*/ 2147483647 w 9"/>
              <a:gd name="T5" fmla="*/ 2147483647 h 158"/>
              <a:gd name="T6" fmla="*/ 2147483647 w 9"/>
              <a:gd name="T7" fmla="*/ 2147483647 h 158"/>
              <a:gd name="T8" fmla="*/ 2147483647 w 9"/>
              <a:gd name="T9" fmla="*/ 2147483647 h 158"/>
              <a:gd name="T10" fmla="*/ 0 w 9"/>
              <a:gd name="T11" fmla="*/ 2147483647 h 158"/>
              <a:gd name="T12" fmla="*/ 2147483647 w 9"/>
              <a:gd name="T13" fmla="*/ 2147483647 h 158"/>
              <a:gd name="T14" fmla="*/ 2147483647 w 9"/>
              <a:gd name="T15" fmla="*/ 2147483647 h 158"/>
              <a:gd name="T16" fmla="*/ 2147483647 w 9"/>
              <a:gd name="T17" fmla="*/ 2147483647 h 158"/>
              <a:gd name="T18" fmla="*/ 2147483647 w 9"/>
              <a:gd name="T19" fmla="*/ 2147483647 h 158"/>
              <a:gd name="T20" fmla="*/ 2147483647 w 9"/>
              <a:gd name="T21" fmla="*/ 2147483647 h 158"/>
              <a:gd name="T22" fmla="*/ 2147483647 w 9"/>
              <a:gd name="T23" fmla="*/ 2147483647 h 158"/>
              <a:gd name="T24" fmla="*/ 2147483647 w 9"/>
              <a:gd name="T25" fmla="*/ 2147483647 h 158"/>
              <a:gd name="T26" fmla="*/ 2147483647 w 9"/>
              <a:gd name="T27" fmla="*/ 2147483647 h 158"/>
              <a:gd name="T28" fmla="*/ 2147483647 w 9"/>
              <a:gd name="T29" fmla="*/ 2147483647 h 158"/>
              <a:gd name="T30" fmla="*/ 0 w 9"/>
              <a:gd name="T31" fmla="*/ 2147483647 h 158"/>
              <a:gd name="T32" fmla="*/ 2147483647 w 9"/>
              <a:gd name="T33" fmla="*/ 2147483647 h 15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8"/>
              <a:gd name="T53" fmla="*/ 9 w 9"/>
              <a:gd name="T54" fmla="*/ 158 h 15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8">
                <a:moveTo>
                  <a:pt x="4" y="0"/>
                </a:moveTo>
                <a:lnTo>
                  <a:pt x="0" y="15"/>
                </a:lnTo>
                <a:lnTo>
                  <a:pt x="4" y="29"/>
                </a:lnTo>
                <a:lnTo>
                  <a:pt x="9" y="39"/>
                </a:lnTo>
                <a:lnTo>
                  <a:pt x="4" y="48"/>
                </a:lnTo>
                <a:lnTo>
                  <a:pt x="0" y="58"/>
                </a:lnTo>
                <a:lnTo>
                  <a:pt x="4" y="67"/>
                </a:lnTo>
                <a:lnTo>
                  <a:pt x="9" y="77"/>
                </a:lnTo>
                <a:lnTo>
                  <a:pt x="9" y="91"/>
                </a:lnTo>
                <a:lnTo>
                  <a:pt x="4" y="105"/>
                </a:lnTo>
                <a:lnTo>
                  <a:pt x="4" y="115"/>
                </a:lnTo>
                <a:lnTo>
                  <a:pt x="9" y="124"/>
                </a:lnTo>
                <a:lnTo>
                  <a:pt x="9" y="134"/>
                </a:lnTo>
                <a:lnTo>
                  <a:pt x="9" y="143"/>
                </a:lnTo>
                <a:lnTo>
                  <a:pt x="9" y="153"/>
                </a:lnTo>
                <a:lnTo>
                  <a:pt x="0" y="153"/>
                </a:lnTo>
                <a:lnTo>
                  <a:pt x="9" y="158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09" name="Freeform 307"/>
          <p:cNvSpPr>
            <a:spLocks/>
          </p:cNvSpPr>
          <p:nvPr/>
        </p:nvSpPr>
        <p:spPr bwMode="auto">
          <a:xfrm>
            <a:off x="4757738" y="4330700"/>
            <a:ext cx="34925" cy="427038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4"/>
                </a:lnTo>
                <a:lnTo>
                  <a:pt x="8" y="38"/>
                </a:lnTo>
                <a:lnTo>
                  <a:pt x="13" y="48"/>
                </a:lnTo>
                <a:lnTo>
                  <a:pt x="8" y="62"/>
                </a:lnTo>
                <a:lnTo>
                  <a:pt x="8" y="72"/>
                </a:lnTo>
                <a:lnTo>
                  <a:pt x="13" y="81"/>
                </a:lnTo>
                <a:lnTo>
                  <a:pt x="13" y="91"/>
                </a:lnTo>
                <a:lnTo>
                  <a:pt x="13" y="100"/>
                </a:lnTo>
                <a:lnTo>
                  <a:pt x="13" y="110"/>
                </a:lnTo>
                <a:lnTo>
                  <a:pt x="13" y="124"/>
                </a:lnTo>
                <a:lnTo>
                  <a:pt x="17" y="134"/>
                </a:lnTo>
                <a:lnTo>
                  <a:pt x="17" y="143"/>
                </a:lnTo>
                <a:lnTo>
                  <a:pt x="13" y="153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10" name="Oval 308"/>
          <p:cNvSpPr>
            <a:spLocks noChangeArrowheads="1"/>
          </p:cNvSpPr>
          <p:nvPr/>
        </p:nvSpPr>
        <p:spPr bwMode="auto">
          <a:xfrm>
            <a:off x="4576763" y="4211638"/>
            <a:ext cx="95250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311" name="Freeform 309"/>
          <p:cNvSpPr>
            <a:spLocks/>
          </p:cNvSpPr>
          <p:nvPr/>
        </p:nvSpPr>
        <p:spPr bwMode="auto">
          <a:xfrm>
            <a:off x="4587875" y="4318000"/>
            <a:ext cx="15875" cy="403225"/>
          </a:xfrm>
          <a:custGeom>
            <a:avLst/>
            <a:gdLst>
              <a:gd name="T0" fmla="*/ 2147483647 w 8"/>
              <a:gd name="T1" fmla="*/ 0 h 158"/>
              <a:gd name="T2" fmla="*/ 0 w 8"/>
              <a:gd name="T3" fmla="*/ 2147483647 h 158"/>
              <a:gd name="T4" fmla="*/ 2147483647 w 8"/>
              <a:gd name="T5" fmla="*/ 2147483647 h 158"/>
              <a:gd name="T6" fmla="*/ 2147483647 w 8"/>
              <a:gd name="T7" fmla="*/ 2147483647 h 158"/>
              <a:gd name="T8" fmla="*/ 2147483647 w 8"/>
              <a:gd name="T9" fmla="*/ 2147483647 h 158"/>
              <a:gd name="T10" fmla="*/ 0 w 8"/>
              <a:gd name="T11" fmla="*/ 2147483647 h 158"/>
              <a:gd name="T12" fmla="*/ 2147483647 w 8"/>
              <a:gd name="T13" fmla="*/ 2147483647 h 158"/>
              <a:gd name="T14" fmla="*/ 2147483647 w 8"/>
              <a:gd name="T15" fmla="*/ 2147483647 h 158"/>
              <a:gd name="T16" fmla="*/ 2147483647 w 8"/>
              <a:gd name="T17" fmla="*/ 2147483647 h 158"/>
              <a:gd name="T18" fmla="*/ 2147483647 w 8"/>
              <a:gd name="T19" fmla="*/ 2147483647 h 158"/>
              <a:gd name="T20" fmla="*/ 2147483647 w 8"/>
              <a:gd name="T21" fmla="*/ 2147483647 h 158"/>
              <a:gd name="T22" fmla="*/ 2147483647 w 8"/>
              <a:gd name="T23" fmla="*/ 2147483647 h 158"/>
              <a:gd name="T24" fmla="*/ 2147483647 w 8"/>
              <a:gd name="T25" fmla="*/ 2147483647 h 158"/>
              <a:gd name="T26" fmla="*/ 2147483647 w 8"/>
              <a:gd name="T27" fmla="*/ 2147483647 h 158"/>
              <a:gd name="T28" fmla="*/ 2147483647 w 8"/>
              <a:gd name="T29" fmla="*/ 2147483647 h 158"/>
              <a:gd name="T30" fmla="*/ 0 w 8"/>
              <a:gd name="T31" fmla="*/ 2147483647 h 158"/>
              <a:gd name="T32" fmla="*/ 2147483647 w 8"/>
              <a:gd name="T33" fmla="*/ 2147483647 h 15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8"/>
              <a:gd name="T53" fmla="*/ 8 w 8"/>
              <a:gd name="T54" fmla="*/ 158 h 15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8">
                <a:moveTo>
                  <a:pt x="4" y="0"/>
                </a:moveTo>
                <a:lnTo>
                  <a:pt x="0" y="15"/>
                </a:lnTo>
                <a:lnTo>
                  <a:pt x="4" y="29"/>
                </a:lnTo>
                <a:lnTo>
                  <a:pt x="8" y="39"/>
                </a:lnTo>
                <a:lnTo>
                  <a:pt x="4" y="48"/>
                </a:lnTo>
                <a:lnTo>
                  <a:pt x="0" y="58"/>
                </a:lnTo>
                <a:lnTo>
                  <a:pt x="4" y="67"/>
                </a:lnTo>
                <a:lnTo>
                  <a:pt x="8" y="77"/>
                </a:lnTo>
                <a:lnTo>
                  <a:pt x="8" y="91"/>
                </a:lnTo>
                <a:lnTo>
                  <a:pt x="4" y="105"/>
                </a:lnTo>
                <a:lnTo>
                  <a:pt x="4" y="115"/>
                </a:lnTo>
                <a:lnTo>
                  <a:pt x="8" y="124"/>
                </a:lnTo>
                <a:lnTo>
                  <a:pt x="8" y="134"/>
                </a:lnTo>
                <a:lnTo>
                  <a:pt x="8" y="143"/>
                </a:lnTo>
                <a:lnTo>
                  <a:pt x="8" y="153"/>
                </a:lnTo>
                <a:lnTo>
                  <a:pt x="0" y="153"/>
                </a:lnTo>
                <a:lnTo>
                  <a:pt x="8" y="158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12" name="Freeform 310"/>
          <p:cNvSpPr>
            <a:spLocks/>
          </p:cNvSpPr>
          <p:nvPr/>
        </p:nvSpPr>
        <p:spPr bwMode="auto">
          <a:xfrm>
            <a:off x="4648200" y="4330700"/>
            <a:ext cx="33338" cy="427038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4"/>
                </a:lnTo>
                <a:lnTo>
                  <a:pt x="8" y="38"/>
                </a:lnTo>
                <a:lnTo>
                  <a:pt x="12" y="48"/>
                </a:lnTo>
                <a:lnTo>
                  <a:pt x="8" y="62"/>
                </a:lnTo>
                <a:lnTo>
                  <a:pt x="8" y="72"/>
                </a:lnTo>
                <a:lnTo>
                  <a:pt x="12" y="81"/>
                </a:lnTo>
                <a:lnTo>
                  <a:pt x="12" y="91"/>
                </a:lnTo>
                <a:lnTo>
                  <a:pt x="12" y="100"/>
                </a:lnTo>
                <a:lnTo>
                  <a:pt x="12" y="110"/>
                </a:lnTo>
                <a:lnTo>
                  <a:pt x="12" y="124"/>
                </a:lnTo>
                <a:lnTo>
                  <a:pt x="17" y="134"/>
                </a:lnTo>
                <a:lnTo>
                  <a:pt x="17" y="143"/>
                </a:lnTo>
                <a:lnTo>
                  <a:pt x="12" y="153"/>
                </a:lnTo>
                <a:lnTo>
                  <a:pt x="12" y="162"/>
                </a:lnTo>
                <a:lnTo>
                  <a:pt x="12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13" name="Oval 311"/>
          <p:cNvSpPr>
            <a:spLocks noChangeArrowheads="1"/>
          </p:cNvSpPr>
          <p:nvPr/>
        </p:nvSpPr>
        <p:spPr bwMode="auto">
          <a:xfrm>
            <a:off x="4467225" y="4211638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314" name="Freeform 312"/>
          <p:cNvSpPr>
            <a:spLocks/>
          </p:cNvSpPr>
          <p:nvPr/>
        </p:nvSpPr>
        <p:spPr bwMode="auto">
          <a:xfrm>
            <a:off x="4475163" y="4318000"/>
            <a:ext cx="17462" cy="403225"/>
          </a:xfrm>
          <a:custGeom>
            <a:avLst/>
            <a:gdLst>
              <a:gd name="T0" fmla="*/ 2147483647 w 9"/>
              <a:gd name="T1" fmla="*/ 0 h 158"/>
              <a:gd name="T2" fmla="*/ 0 w 9"/>
              <a:gd name="T3" fmla="*/ 2147483647 h 158"/>
              <a:gd name="T4" fmla="*/ 2147483647 w 9"/>
              <a:gd name="T5" fmla="*/ 2147483647 h 158"/>
              <a:gd name="T6" fmla="*/ 2147483647 w 9"/>
              <a:gd name="T7" fmla="*/ 2147483647 h 158"/>
              <a:gd name="T8" fmla="*/ 2147483647 w 9"/>
              <a:gd name="T9" fmla="*/ 2147483647 h 158"/>
              <a:gd name="T10" fmla="*/ 0 w 9"/>
              <a:gd name="T11" fmla="*/ 2147483647 h 158"/>
              <a:gd name="T12" fmla="*/ 2147483647 w 9"/>
              <a:gd name="T13" fmla="*/ 2147483647 h 158"/>
              <a:gd name="T14" fmla="*/ 2147483647 w 9"/>
              <a:gd name="T15" fmla="*/ 2147483647 h 158"/>
              <a:gd name="T16" fmla="*/ 2147483647 w 9"/>
              <a:gd name="T17" fmla="*/ 2147483647 h 158"/>
              <a:gd name="T18" fmla="*/ 2147483647 w 9"/>
              <a:gd name="T19" fmla="*/ 2147483647 h 158"/>
              <a:gd name="T20" fmla="*/ 2147483647 w 9"/>
              <a:gd name="T21" fmla="*/ 2147483647 h 158"/>
              <a:gd name="T22" fmla="*/ 2147483647 w 9"/>
              <a:gd name="T23" fmla="*/ 2147483647 h 158"/>
              <a:gd name="T24" fmla="*/ 2147483647 w 9"/>
              <a:gd name="T25" fmla="*/ 2147483647 h 158"/>
              <a:gd name="T26" fmla="*/ 2147483647 w 9"/>
              <a:gd name="T27" fmla="*/ 2147483647 h 158"/>
              <a:gd name="T28" fmla="*/ 2147483647 w 9"/>
              <a:gd name="T29" fmla="*/ 2147483647 h 158"/>
              <a:gd name="T30" fmla="*/ 0 w 9"/>
              <a:gd name="T31" fmla="*/ 2147483647 h 158"/>
              <a:gd name="T32" fmla="*/ 2147483647 w 9"/>
              <a:gd name="T33" fmla="*/ 2147483647 h 15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8"/>
              <a:gd name="T53" fmla="*/ 9 w 9"/>
              <a:gd name="T54" fmla="*/ 158 h 15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8">
                <a:moveTo>
                  <a:pt x="5" y="0"/>
                </a:moveTo>
                <a:lnTo>
                  <a:pt x="0" y="15"/>
                </a:lnTo>
                <a:lnTo>
                  <a:pt x="5" y="29"/>
                </a:lnTo>
                <a:lnTo>
                  <a:pt x="9" y="39"/>
                </a:lnTo>
                <a:lnTo>
                  <a:pt x="5" y="48"/>
                </a:lnTo>
                <a:lnTo>
                  <a:pt x="0" y="58"/>
                </a:lnTo>
                <a:lnTo>
                  <a:pt x="5" y="67"/>
                </a:lnTo>
                <a:lnTo>
                  <a:pt x="9" y="77"/>
                </a:lnTo>
                <a:lnTo>
                  <a:pt x="9" y="91"/>
                </a:lnTo>
                <a:lnTo>
                  <a:pt x="5" y="105"/>
                </a:lnTo>
                <a:lnTo>
                  <a:pt x="5" y="115"/>
                </a:lnTo>
                <a:lnTo>
                  <a:pt x="9" y="124"/>
                </a:lnTo>
                <a:lnTo>
                  <a:pt x="9" y="134"/>
                </a:lnTo>
                <a:lnTo>
                  <a:pt x="9" y="143"/>
                </a:lnTo>
                <a:lnTo>
                  <a:pt x="9" y="153"/>
                </a:lnTo>
                <a:lnTo>
                  <a:pt x="0" y="153"/>
                </a:lnTo>
                <a:lnTo>
                  <a:pt x="9" y="158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15" name="Freeform 313"/>
          <p:cNvSpPr>
            <a:spLocks/>
          </p:cNvSpPr>
          <p:nvPr/>
        </p:nvSpPr>
        <p:spPr bwMode="auto">
          <a:xfrm>
            <a:off x="4535488" y="4330700"/>
            <a:ext cx="33337" cy="427038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4"/>
                </a:lnTo>
                <a:lnTo>
                  <a:pt x="9" y="38"/>
                </a:lnTo>
                <a:lnTo>
                  <a:pt x="13" y="48"/>
                </a:lnTo>
                <a:lnTo>
                  <a:pt x="9" y="62"/>
                </a:lnTo>
                <a:lnTo>
                  <a:pt x="9" y="72"/>
                </a:lnTo>
                <a:lnTo>
                  <a:pt x="13" y="81"/>
                </a:lnTo>
                <a:lnTo>
                  <a:pt x="13" y="91"/>
                </a:lnTo>
                <a:lnTo>
                  <a:pt x="13" y="100"/>
                </a:lnTo>
                <a:lnTo>
                  <a:pt x="13" y="110"/>
                </a:lnTo>
                <a:lnTo>
                  <a:pt x="13" y="124"/>
                </a:lnTo>
                <a:lnTo>
                  <a:pt x="17" y="134"/>
                </a:lnTo>
                <a:lnTo>
                  <a:pt x="17" y="143"/>
                </a:lnTo>
                <a:lnTo>
                  <a:pt x="13" y="153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16" name="Oval 314"/>
          <p:cNvSpPr>
            <a:spLocks noChangeArrowheads="1"/>
          </p:cNvSpPr>
          <p:nvPr/>
        </p:nvSpPr>
        <p:spPr bwMode="auto">
          <a:xfrm>
            <a:off x="4356100" y="4211638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317" name="Freeform 315"/>
          <p:cNvSpPr>
            <a:spLocks/>
          </p:cNvSpPr>
          <p:nvPr/>
        </p:nvSpPr>
        <p:spPr bwMode="auto">
          <a:xfrm>
            <a:off x="4364038" y="4318000"/>
            <a:ext cx="15875" cy="403225"/>
          </a:xfrm>
          <a:custGeom>
            <a:avLst/>
            <a:gdLst>
              <a:gd name="T0" fmla="*/ 2147483647 w 8"/>
              <a:gd name="T1" fmla="*/ 0 h 158"/>
              <a:gd name="T2" fmla="*/ 0 w 8"/>
              <a:gd name="T3" fmla="*/ 2147483647 h 158"/>
              <a:gd name="T4" fmla="*/ 2147483647 w 8"/>
              <a:gd name="T5" fmla="*/ 2147483647 h 158"/>
              <a:gd name="T6" fmla="*/ 2147483647 w 8"/>
              <a:gd name="T7" fmla="*/ 2147483647 h 158"/>
              <a:gd name="T8" fmla="*/ 2147483647 w 8"/>
              <a:gd name="T9" fmla="*/ 2147483647 h 158"/>
              <a:gd name="T10" fmla="*/ 0 w 8"/>
              <a:gd name="T11" fmla="*/ 2147483647 h 158"/>
              <a:gd name="T12" fmla="*/ 2147483647 w 8"/>
              <a:gd name="T13" fmla="*/ 2147483647 h 158"/>
              <a:gd name="T14" fmla="*/ 2147483647 w 8"/>
              <a:gd name="T15" fmla="*/ 2147483647 h 158"/>
              <a:gd name="T16" fmla="*/ 2147483647 w 8"/>
              <a:gd name="T17" fmla="*/ 2147483647 h 158"/>
              <a:gd name="T18" fmla="*/ 2147483647 w 8"/>
              <a:gd name="T19" fmla="*/ 2147483647 h 158"/>
              <a:gd name="T20" fmla="*/ 2147483647 w 8"/>
              <a:gd name="T21" fmla="*/ 2147483647 h 158"/>
              <a:gd name="T22" fmla="*/ 2147483647 w 8"/>
              <a:gd name="T23" fmla="*/ 2147483647 h 158"/>
              <a:gd name="T24" fmla="*/ 2147483647 w 8"/>
              <a:gd name="T25" fmla="*/ 2147483647 h 158"/>
              <a:gd name="T26" fmla="*/ 2147483647 w 8"/>
              <a:gd name="T27" fmla="*/ 2147483647 h 158"/>
              <a:gd name="T28" fmla="*/ 2147483647 w 8"/>
              <a:gd name="T29" fmla="*/ 2147483647 h 158"/>
              <a:gd name="T30" fmla="*/ 0 w 8"/>
              <a:gd name="T31" fmla="*/ 2147483647 h 158"/>
              <a:gd name="T32" fmla="*/ 2147483647 w 8"/>
              <a:gd name="T33" fmla="*/ 2147483647 h 15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8"/>
              <a:gd name="T53" fmla="*/ 8 w 8"/>
              <a:gd name="T54" fmla="*/ 158 h 15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8">
                <a:moveTo>
                  <a:pt x="4" y="0"/>
                </a:moveTo>
                <a:lnTo>
                  <a:pt x="0" y="15"/>
                </a:lnTo>
                <a:lnTo>
                  <a:pt x="4" y="29"/>
                </a:lnTo>
                <a:lnTo>
                  <a:pt x="8" y="39"/>
                </a:lnTo>
                <a:lnTo>
                  <a:pt x="4" y="48"/>
                </a:lnTo>
                <a:lnTo>
                  <a:pt x="0" y="58"/>
                </a:lnTo>
                <a:lnTo>
                  <a:pt x="4" y="67"/>
                </a:lnTo>
                <a:lnTo>
                  <a:pt x="8" y="77"/>
                </a:lnTo>
                <a:lnTo>
                  <a:pt x="8" y="91"/>
                </a:lnTo>
                <a:lnTo>
                  <a:pt x="4" y="105"/>
                </a:lnTo>
                <a:lnTo>
                  <a:pt x="4" y="115"/>
                </a:lnTo>
                <a:lnTo>
                  <a:pt x="8" y="124"/>
                </a:lnTo>
                <a:lnTo>
                  <a:pt x="8" y="134"/>
                </a:lnTo>
                <a:lnTo>
                  <a:pt x="8" y="143"/>
                </a:lnTo>
                <a:lnTo>
                  <a:pt x="8" y="153"/>
                </a:lnTo>
                <a:lnTo>
                  <a:pt x="0" y="153"/>
                </a:lnTo>
                <a:lnTo>
                  <a:pt x="8" y="158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18" name="Freeform 316"/>
          <p:cNvSpPr>
            <a:spLocks/>
          </p:cNvSpPr>
          <p:nvPr/>
        </p:nvSpPr>
        <p:spPr bwMode="auto">
          <a:xfrm>
            <a:off x="4424363" y="4330700"/>
            <a:ext cx="34925" cy="427038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4"/>
                </a:lnTo>
                <a:lnTo>
                  <a:pt x="8" y="38"/>
                </a:lnTo>
                <a:lnTo>
                  <a:pt x="13" y="48"/>
                </a:lnTo>
                <a:lnTo>
                  <a:pt x="8" y="62"/>
                </a:lnTo>
                <a:lnTo>
                  <a:pt x="8" y="72"/>
                </a:lnTo>
                <a:lnTo>
                  <a:pt x="13" y="81"/>
                </a:lnTo>
                <a:lnTo>
                  <a:pt x="13" y="91"/>
                </a:lnTo>
                <a:lnTo>
                  <a:pt x="13" y="100"/>
                </a:lnTo>
                <a:lnTo>
                  <a:pt x="13" y="110"/>
                </a:lnTo>
                <a:lnTo>
                  <a:pt x="13" y="124"/>
                </a:lnTo>
                <a:lnTo>
                  <a:pt x="17" y="134"/>
                </a:lnTo>
                <a:lnTo>
                  <a:pt x="17" y="143"/>
                </a:lnTo>
                <a:lnTo>
                  <a:pt x="13" y="153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19" name="Oval 317"/>
          <p:cNvSpPr>
            <a:spLocks noChangeArrowheads="1"/>
          </p:cNvSpPr>
          <p:nvPr/>
        </p:nvSpPr>
        <p:spPr bwMode="auto">
          <a:xfrm>
            <a:off x="4921250" y="4927600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320" name="Freeform 318"/>
          <p:cNvSpPr>
            <a:spLocks/>
          </p:cNvSpPr>
          <p:nvPr/>
        </p:nvSpPr>
        <p:spPr bwMode="auto">
          <a:xfrm>
            <a:off x="4929188" y="4537075"/>
            <a:ext cx="17462" cy="400050"/>
          </a:xfrm>
          <a:custGeom>
            <a:avLst/>
            <a:gdLst>
              <a:gd name="T0" fmla="*/ 2147483647 w 9"/>
              <a:gd name="T1" fmla="*/ 2147483647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4" y="157"/>
                </a:moveTo>
                <a:lnTo>
                  <a:pt x="0" y="143"/>
                </a:lnTo>
                <a:lnTo>
                  <a:pt x="4" y="129"/>
                </a:lnTo>
                <a:lnTo>
                  <a:pt x="9" y="119"/>
                </a:lnTo>
                <a:lnTo>
                  <a:pt x="4" y="110"/>
                </a:lnTo>
                <a:lnTo>
                  <a:pt x="0" y="100"/>
                </a:lnTo>
                <a:lnTo>
                  <a:pt x="4" y="91"/>
                </a:lnTo>
                <a:lnTo>
                  <a:pt x="9" y="81"/>
                </a:lnTo>
                <a:lnTo>
                  <a:pt x="9" y="67"/>
                </a:lnTo>
                <a:lnTo>
                  <a:pt x="4" y="53"/>
                </a:lnTo>
                <a:lnTo>
                  <a:pt x="4" y="43"/>
                </a:lnTo>
                <a:lnTo>
                  <a:pt x="9" y="33"/>
                </a:lnTo>
                <a:lnTo>
                  <a:pt x="9" y="24"/>
                </a:lnTo>
                <a:lnTo>
                  <a:pt x="9" y="14"/>
                </a:lnTo>
                <a:lnTo>
                  <a:pt x="9" y="5"/>
                </a:lnTo>
                <a:lnTo>
                  <a:pt x="0" y="5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21" name="Freeform 319"/>
          <p:cNvSpPr>
            <a:spLocks/>
          </p:cNvSpPr>
          <p:nvPr/>
        </p:nvSpPr>
        <p:spPr bwMode="auto">
          <a:xfrm>
            <a:off x="4989513" y="4502150"/>
            <a:ext cx="34925" cy="425450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3"/>
                </a:lnTo>
                <a:lnTo>
                  <a:pt x="8" y="128"/>
                </a:lnTo>
                <a:lnTo>
                  <a:pt x="13" y="119"/>
                </a:lnTo>
                <a:lnTo>
                  <a:pt x="8" y="105"/>
                </a:lnTo>
                <a:lnTo>
                  <a:pt x="8" y="95"/>
                </a:lnTo>
                <a:lnTo>
                  <a:pt x="13" y="86"/>
                </a:lnTo>
                <a:lnTo>
                  <a:pt x="13" y="76"/>
                </a:lnTo>
                <a:lnTo>
                  <a:pt x="13" y="67"/>
                </a:lnTo>
                <a:lnTo>
                  <a:pt x="13" y="57"/>
                </a:lnTo>
                <a:lnTo>
                  <a:pt x="13" y="43"/>
                </a:lnTo>
                <a:lnTo>
                  <a:pt x="17" y="33"/>
                </a:lnTo>
                <a:lnTo>
                  <a:pt x="17" y="24"/>
                </a:lnTo>
                <a:lnTo>
                  <a:pt x="13" y="14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22" name="Oval 320"/>
          <p:cNvSpPr>
            <a:spLocks noChangeArrowheads="1"/>
          </p:cNvSpPr>
          <p:nvPr/>
        </p:nvSpPr>
        <p:spPr bwMode="auto">
          <a:xfrm>
            <a:off x="4808538" y="4927600"/>
            <a:ext cx="95250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323" name="Freeform 321"/>
          <p:cNvSpPr>
            <a:spLocks/>
          </p:cNvSpPr>
          <p:nvPr/>
        </p:nvSpPr>
        <p:spPr bwMode="auto">
          <a:xfrm>
            <a:off x="4818063" y="4537075"/>
            <a:ext cx="15875" cy="400050"/>
          </a:xfrm>
          <a:custGeom>
            <a:avLst/>
            <a:gdLst>
              <a:gd name="T0" fmla="*/ 2147483647 w 8"/>
              <a:gd name="T1" fmla="*/ 2147483647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157"/>
                </a:moveTo>
                <a:lnTo>
                  <a:pt x="0" y="143"/>
                </a:lnTo>
                <a:lnTo>
                  <a:pt x="4" y="129"/>
                </a:lnTo>
                <a:lnTo>
                  <a:pt x="8" y="119"/>
                </a:lnTo>
                <a:lnTo>
                  <a:pt x="4" y="110"/>
                </a:lnTo>
                <a:lnTo>
                  <a:pt x="0" y="100"/>
                </a:lnTo>
                <a:lnTo>
                  <a:pt x="4" y="91"/>
                </a:lnTo>
                <a:lnTo>
                  <a:pt x="8" y="81"/>
                </a:lnTo>
                <a:lnTo>
                  <a:pt x="8" y="67"/>
                </a:lnTo>
                <a:lnTo>
                  <a:pt x="4" y="53"/>
                </a:lnTo>
                <a:lnTo>
                  <a:pt x="4" y="43"/>
                </a:lnTo>
                <a:lnTo>
                  <a:pt x="8" y="33"/>
                </a:lnTo>
                <a:lnTo>
                  <a:pt x="8" y="24"/>
                </a:lnTo>
                <a:lnTo>
                  <a:pt x="8" y="14"/>
                </a:lnTo>
                <a:lnTo>
                  <a:pt x="8" y="5"/>
                </a:lnTo>
                <a:lnTo>
                  <a:pt x="0" y="5"/>
                </a:lnTo>
                <a:lnTo>
                  <a:pt x="8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24" name="Freeform 322"/>
          <p:cNvSpPr>
            <a:spLocks/>
          </p:cNvSpPr>
          <p:nvPr/>
        </p:nvSpPr>
        <p:spPr bwMode="auto">
          <a:xfrm>
            <a:off x="4878388" y="4502150"/>
            <a:ext cx="34925" cy="425450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3"/>
                </a:lnTo>
                <a:lnTo>
                  <a:pt x="8" y="128"/>
                </a:lnTo>
                <a:lnTo>
                  <a:pt x="12" y="119"/>
                </a:lnTo>
                <a:lnTo>
                  <a:pt x="8" y="105"/>
                </a:lnTo>
                <a:lnTo>
                  <a:pt x="8" y="95"/>
                </a:lnTo>
                <a:lnTo>
                  <a:pt x="12" y="86"/>
                </a:lnTo>
                <a:lnTo>
                  <a:pt x="12" y="76"/>
                </a:lnTo>
                <a:lnTo>
                  <a:pt x="12" y="67"/>
                </a:lnTo>
                <a:lnTo>
                  <a:pt x="12" y="57"/>
                </a:lnTo>
                <a:lnTo>
                  <a:pt x="12" y="43"/>
                </a:lnTo>
                <a:lnTo>
                  <a:pt x="17" y="33"/>
                </a:lnTo>
                <a:lnTo>
                  <a:pt x="17" y="24"/>
                </a:lnTo>
                <a:lnTo>
                  <a:pt x="12" y="14"/>
                </a:lnTo>
                <a:lnTo>
                  <a:pt x="12" y="5"/>
                </a:lnTo>
                <a:lnTo>
                  <a:pt x="12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25" name="Oval 323"/>
          <p:cNvSpPr>
            <a:spLocks noChangeArrowheads="1"/>
          </p:cNvSpPr>
          <p:nvPr/>
        </p:nvSpPr>
        <p:spPr bwMode="auto">
          <a:xfrm>
            <a:off x="4689475" y="4914900"/>
            <a:ext cx="93663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326" name="Freeform 324"/>
          <p:cNvSpPr>
            <a:spLocks/>
          </p:cNvSpPr>
          <p:nvPr/>
        </p:nvSpPr>
        <p:spPr bwMode="auto">
          <a:xfrm>
            <a:off x="4697413" y="4524375"/>
            <a:ext cx="19050" cy="403225"/>
          </a:xfrm>
          <a:custGeom>
            <a:avLst/>
            <a:gdLst>
              <a:gd name="T0" fmla="*/ 2147483647 w 9"/>
              <a:gd name="T1" fmla="*/ 2147483647 h 158"/>
              <a:gd name="T2" fmla="*/ 0 w 9"/>
              <a:gd name="T3" fmla="*/ 2147483647 h 158"/>
              <a:gd name="T4" fmla="*/ 2147483647 w 9"/>
              <a:gd name="T5" fmla="*/ 2147483647 h 158"/>
              <a:gd name="T6" fmla="*/ 2147483647 w 9"/>
              <a:gd name="T7" fmla="*/ 2147483647 h 158"/>
              <a:gd name="T8" fmla="*/ 2147483647 w 9"/>
              <a:gd name="T9" fmla="*/ 2147483647 h 158"/>
              <a:gd name="T10" fmla="*/ 0 w 9"/>
              <a:gd name="T11" fmla="*/ 2147483647 h 158"/>
              <a:gd name="T12" fmla="*/ 2147483647 w 9"/>
              <a:gd name="T13" fmla="*/ 2147483647 h 158"/>
              <a:gd name="T14" fmla="*/ 2147483647 w 9"/>
              <a:gd name="T15" fmla="*/ 2147483647 h 158"/>
              <a:gd name="T16" fmla="*/ 2147483647 w 9"/>
              <a:gd name="T17" fmla="*/ 2147483647 h 158"/>
              <a:gd name="T18" fmla="*/ 2147483647 w 9"/>
              <a:gd name="T19" fmla="*/ 2147483647 h 158"/>
              <a:gd name="T20" fmla="*/ 2147483647 w 9"/>
              <a:gd name="T21" fmla="*/ 2147483647 h 158"/>
              <a:gd name="T22" fmla="*/ 2147483647 w 9"/>
              <a:gd name="T23" fmla="*/ 2147483647 h 158"/>
              <a:gd name="T24" fmla="*/ 2147483647 w 9"/>
              <a:gd name="T25" fmla="*/ 2147483647 h 158"/>
              <a:gd name="T26" fmla="*/ 2147483647 w 9"/>
              <a:gd name="T27" fmla="*/ 2147483647 h 158"/>
              <a:gd name="T28" fmla="*/ 2147483647 w 9"/>
              <a:gd name="T29" fmla="*/ 2147483647 h 158"/>
              <a:gd name="T30" fmla="*/ 0 w 9"/>
              <a:gd name="T31" fmla="*/ 2147483647 h 158"/>
              <a:gd name="T32" fmla="*/ 2147483647 w 9"/>
              <a:gd name="T33" fmla="*/ 0 h 15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8"/>
              <a:gd name="T53" fmla="*/ 9 w 9"/>
              <a:gd name="T54" fmla="*/ 158 h 15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8">
                <a:moveTo>
                  <a:pt x="4" y="158"/>
                </a:moveTo>
                <a:lnTo>
                  <a:pt x="0" y="143"/>
                </a:lnTo>
                <a:lnTo>
                  <a:pt x="4" y="129"/>
                </a:lnTo>
                <a:lnTo>
                  <a:pt x="9" y="119"/>
                </a:lnTo>
                <a:lnTo>
                  <a:pt x="4" y="110"/>
                </a:lnTo>
                <a:lnTo>
                  <a:pt x="0" y="100"/>
                </a:lnTo>
                <a:lnTo>
                  <a:pt x="4" y="91"/>
                </a:lnTo>
                <a:lnTo>
                  <a:pt x="9" y="81"/>
                </a:lnTo>
                <a:lnTo>
                  <a:pt x="9" y="67"/>
                </a:lnTo>
                <a:lnTo>
                  <a:pt x="4" y="53"/>
                </a:lnTo>
                <a:lnTo>
                  <a:pt x="4" y="43"/>
                </a:lnTo>
                <a:lnTo>
                  <a:pt x="9" y="34"/>
                </a:lnTo>
                <a:lnTo>
                  <a:pt x="9" y="24"/>
                </a:lnTo>
                <a:lnTo>
                  <a:pt x="9" y="15"/>
                </a:lnTo>
                <a:lnTo>
                  <a:pt x="9" y="5"/>
                </a:lnTo>
                <a:lnTo>
                  <a:pt x="0" y="5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27" name="Freeform 325"/>
          <p:cNvSpPr>
            <a:spLocks/>
          </p:cNvSpPr>
          <p:nvPr/>
        </p:nvSpPr>
        <p:spPr bwMode="auto">
          <a:xfrm>
            <a:off x="4757738" y="4487863"/>
            <a:ext cx="34925" cy="427037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3"/>
                </a:lnTo>
                <a:lnTo>
                  <a:pt x="8" y="129"/>
                </a:lnTo>
                <a:lnTo>
                  <a:pt x="13" y="119"/>
                </a:lnTo>
                <a:lnTo>
                  <a:pt x="8" y="105"/>
                </a:lnTo>
                <a:lnTo>
                  <a:pt x="8" y="95"/>
                </a:lnTo>
                <a:lnTo>
                  <a:pt x="13" y="86"/>
                </a:lnTo>
                <a:lnTo>
                  <a:pt x="13" y="76"/>
                </a:lnTo>
                <a:lnTo>
                  <a:pt x="13" y="67"/>
                </a:lnTo>
                <a:lnTo>
                  <a:pt x="13" y="57"/>
                </a:lnTo>
                <a:lnTo>
                  <a:pt x="13" y="43"/>
                </a:lnTo>
                <a:lnTo>
                  <a:pt x="17" y="33"/>
                </a:lnTo>
                <a:lnTo>
                  <a:pt x="17" y="24"/>
                </a:lnTo>
                <a:lnTo>
                  <a:pt x="13" y="14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28" name="Oval 326"/>
          <p:cNvSpPr>
            <a:spLocks noChangeArrowheads="1"/>
          </p:cNvSpPr>
          <p:nvPr/>
        </p:nvSpPr>
        <p:spPr bwMode="auto">
          <a:xfrm>
            <a:off x="4576763" y="4914900"/>
            <a:ext cx="95250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329" name="Freeform 327"/>
          <p:cNvSpPr>
            <a:spLocks/>
          </p:cNvSpPr>
          <p:nvPr/>
        </p:nvSpPr>
        <p:spPr bwMode="auto">
          <a:xfrm>
            <a:off x="4587875" y="4524375"/>
            <a:ext cx="15875" cy="403225"/>
          </a:xfrm>
          <a:custGeom>
            <a:avLst/>
            <a:gdLst>
              <a:gd name="T0" fmla="*/ 2147483647 w 8"/>
              <a:gd name="T1" fmla="*/ 2147483647 h 158"/>
              <a:gd name="T2" fmla="*/ 0 w 8"/>
              <a:gd name="T3" fmla="*/ 2147483647 h 158"/>
              <a:gd name="T4" fmla="*/ 2147483647 w 8"/>
              <a:gd name="T5" fmla="*/ 2147483647 h 158"/>
              <a:gd name="T6" fmla="*/ 2147483647 w 8"/>
              <a:gd name="T7" fmla="*/ 2147483647 h 158"/>
              <a:gd name="T8" fmla="*/ 2147483647 w 8"/>
              <a:gd name="T9" fmla="*/ 2147483647 h 158"/>
              <a:gd name="T10" fmla="*/ 0 w 8"/>
              <a:gd name="T11" fmla="*/ 2147483647 h 158"/>
              <a:gd name="T12" fmla="*/ 2147483647 w 8"/>
              <a:gd name="T13" fmla="*/ 2147483647 h 158"/>
              <a:gd name="T14" fmla="*/ 2147483647 w 8"/>
              <a:gd name="T15" fmla="*/ 2147483647 h 158"/>
              <a:gd name="T16" fmla="*/ 2147483647 w 8"/>
              <a:gd name="T17" fmla="*/ 2147483647 h 158"/>
              <a:gd name="T18" fmla="*/ 2147483647 w 8"/>
              <a:gd name="T19" fmla="*/ 2147483647 h 158"/>
              <a:gd name="T20" fmla="*/ 2147483647 w 8"/>
              <a:gd name="T21" fmla="*/ 2147483647 h 158"/>
              <a:gd name="T22" fmla="*/ 2147483647 w 8"/>
              <a:gd name="T23" fmla="*/ 2147483647 h 158"/>
              <a:gd name="T24" fmla="*/ 2147483647 w 8"/>
              <a:gd name="T25" fmla="*/ 2147483647 h 158"/>
              <a:gd name="T26" fmla="*/ 2147483647 w 8"/>
              <a:gd name="T27" fmla="*/ 2147483647 h 158"/>
              <a:gd name="T28" fmla="*/ 2147483647 w 8"/>
              <a:gd name="T29" fmla="*/ 2147483647 h 158"/>
              <a:gd name="T30" fmla="*/ 0 w 8"/>
              <a:gd name="T31" fmla="*/ 2147483647 h 158"/>
              <a:gd name="T32" fmla="*/ 2147483647 w 8"/>
              <a:gd name="T33" fmla="*/ 0 h 15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8"/>
              <a:gd name="T53" fmla="*/ 8 w 8"/>
              <a:gd name="T54" fmla="*/ 158 h 15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8">
                <a:moveTo>
                  <a:pt x="4" y="158"/>
                </a:moveTo>
                <a:lnTo>
                  <a:pt x="0" y="143"/>
                </a:lnTo>
                <a:lnTo>
                  <a:pt x="4" y="129"/>
                </a:lnTo>
                <a:lnTo>
                  <a:pt x="8" y="119"/>
                </a:lnTo>
                <a:lnTo>
                  <a:pt x="4" y="110"/>
                </a:lnTo>
                <a:lnTo>
                  <a:pt x="0" y="100"/>
                </a:lnTo>
                <a:lnTo>
                  <a:pt x="4" y="91"/>
                </a:lnTo>
                <a:lnTo>
                  <a:pt x="8" y="81"/>
                </a:lnTo>
                <a:lnTo>
                  <a:pt x="8" y="67"/>
                </a:lnTo>
                <a:lnTo>
                  <a:pt x="4" y="53"/>
                </a:lnTo>
                <a:lnTo>
                  <a:pt x="4" y="43"/>
                </a:lnTo>
                <a:lnTo>
                  <a:pt x="8" y="34"/>
                </a:lnTo>
                <a:lnTo>
                  <a:pt x="8" y="24"/>
                </a:lnTo>
                <a:lnTo>
                  <a:pt x="8" y="15"/>
                </a:lnTo>
                <a:lnTo>
                  <a:pt x="8" y="5"/>
                </a:lnTo>
                <a:lnTo>
                  <a:pt x="0" y="5"/>
                </a:lnTo>
                <a:lnTo>
                  <a:pt x="8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30" name="Freeform 328"/>
          <p:cNvSpPr>
            <a:spLocks/>
          </p:cNvSpPr>
          <p:nvPr/>
        </p:nvSpPr>
        <p:spPr bwMode="auto">
          <a:xfrm>
            <a:off x="4648200" y="4487863"/>
            <a:ext cx="33338" cy="427037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3"/>
                </a:lnTo>
                <a:lnTo>
                  <a:pt x="8" y="129"/>
                </a:lnTo>
                <a:lnTo>
                  <a:pt x="12" y="119"/>
                </a:lnTo>
                <a:lnTo>
                  <a:pt x="8" y="105"/>
                </a:lnTo>
                <a:lnTo>
                  <a:pt x="8" y="95"/>
                </a:lnTo>
                <a:lnTo>
                  <a:pt x="12" y="86"/>
                </a:lnTo>
                <a:lnTo>
                  <a:pt x="12" y="76"/>
                </a:lnTo>
                <a:lnTo>
                  <a:pt x="12" y="67"/>
                </a:lnTo>
                <a:lnTo>
                  <a:pt x="12" y="57"/>
                </a:lnTo>
                <a:lnTo>
                  <a:pt x="12" y="43"/>
                </a:lnTo>
                <a:lnTo>
                  <a:pt x="17" y="33"/>
                </a:lnTo>
                <a:lnTo>
                  <a:pt x="17" y="24"/>
                </a:lnTo>
                <a:lnTo>
                  <a:pt x="12" y="14"/>
                </a:lnTo>
                <a:lnTo>
                  <a:pt x="12" y="5"/>
                </a:lnTo>
                <a:lnTo>
                  <a:pt x="12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31" name="Oval 329"/>
          <p:cNvSpPr>
            <a:spLocks noChangeArrowheads="1"/>
          </p:cNvSpPr>
          <p:nvPr/>
        </p:nvSpPr>
        <p:spPr bwMode="auto">
          <a:xfrm>
            <a:off x="4467225" y="4914900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332" name="Freeform 330"/>
          <p:cNvSpPr>
            <a:spLocks/>
          </p:cNvSpPr>
          <p:nvPr/>
        </p:nvSpPr>
        <p:spPr bwMode="auto">
          <a:xfrm>
            <a:off x="4475163" y="4524375"/>
            <a:ext cx="17462" cy="403225"/>
          </a:xfrm>
          <a:custGeom>
            <a:avLst/>
            <a:gdLst>
              <a:gd name="T0" fmla="*/ 2147483647 w 9"/>
              <a:gd name="T1" fmla="*/ 2147483647 h 158"/>
              <a:gd name="T2" fmla="*/ 0 w 9"/>
              <a:gd name="T3" fmla="*/ 2147483647 h 158"/>
              <a:gd name="T4" fmla="*/ 2147483647 w 9"/>
              <a:gd name="T5" fmla="*/ 2147483647 h 158"/>
              <a:gd name="T6" fmla="*/ 2147483647 w 9"/>
              <a:gd name="T7" fmla="*/ 2147483647 h 158"/>
              <a:gd name="T8" fmla="*/ 2147483647 w 9"/>
              <a:gd name="T9" fmla="*/ 2147483647 h 158"/>
              <a:gd name="T10" fmla="*/ 0 w 9"/>
              <a:gd name="T11" fmla="*/ 2147483647 h 158"/>
              <a:gd name="T12" fmla="*/ 2147483647 w 9"/>
              <a:gd name="T13" fmla="*/ 2147483647 h 158"/>
              <a:gd name="T14" fmla="*/ 2147483647 w 9"/>
              <a:gd name="T15" fmla="*/ 2147483647 h 158"/>
              <a:gd name="T16" fmla="*/ 2147483647 w 9"/>
              <a:gd name="T17" fmla="*/ 2147483647 h 158"/>
              <a:gd name="T18" fmla="*/ 2147483647 w 9"/>
              <a:gd name="T19" fmla="*/ 2147483647 h 158"/>
              <a:gd name="T20" fmla="*/ 2147483647 w 9"/>
              <a:gd name="T21" fmla="*/ 2147483647 h 158"/>
              <a:gd name="T22" fmla="*/ 2147483647 w 9"/>
              <a:gd name="T23" fmla="*/ 2147483647 h 158"/>
              <a:gd name="T24" fmla="*/ 2147483647 w 9"/>
              <a:gd name="T25" fmla="*/ 2147483647 h 158"/>
              <a:gd name="T26" fmla="*/ 2147483647 w 9"/>
              <a:gd name="T27" fmla="*/ 2147483647 h 158"/>
              <a:gd name="T28" fmla="*/ 2147483647 w 9"/>
              <a:gd name="T29" fmla="*/ 2147483647 h 158"/>
              <a:gd name="T30" fmla="*/ 0 w 9"/>
              <a:gd name="T31" fmla="*/ 2147483647 h 158"/>
              <a:gd name="T32" fmla="*/ 2147483647 w 9"/>
              <a:gd name="T33" fmla="*/ 0 h 15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8"/>
              <a:gd name="T53" fmla="*/ 9 w 9"/>
              <a:gd name="T54" fmla="*/ 158 h 15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8">
                <a:moveTo>
                  <a:pt x="5" y="158"/>
                </a:moveTo>
                <a:lnTo>
                  <a:pt x="0" y="143"/>
                </a:lnTo>
                <a:lnTo>
                  <a:pt x="5" y="129"/>
                </a:lnTo>
                <a:lnTo>
                  <a:pt x="9" y="119"/>
                </a:lnTo>
                <a:lnTo>
                  <a:pt x="5" y="110"/>
                </a:lnTo>
                <a:lnTo>
                  <a:pt x="0" y="100"/>
                </a:lnTo>
                <a:lnTo>
                  <a:pt x="5" y="91"/>
                </a:lnTo>
                <a:lnTo>
                  <a:pt x="9" y="81"/>
                </a:lnTo>
                <a:lnTo>
                  <a:pt x="9" y="67"/>
                </a:lnTo>
                <a:lnTo>
                  <a:pt x="5" y="53"/>
                </a:lnTo>
                <a:lnTo>
                  <a:pt x="5" y="43"/>
                </a:lnTo>
                <a:lnTo>
                  <a:pt x="9" y="34"/>
                </a:lnTo>
                <a:lnTo>
                  <a:pt x="9" y="24"/>
                </a:lnTo>
                <a:lnTo>
                  <a:pt x="9" y="15"/>
                </a:lnTo>
                <a:lnTo>
                  <a:pt x="9" y="5"/>
                </a:lnTo>
                <a:lnTo>
                  <a:pt x="0" y="5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33" name="Freeform 331"/>
          <p:cNvSpPr>
            <a:spLocks/>
          </p:cNvSpPr>
          <p:nvPr/>
        </p:nvSpPr>
        <p:spPr bwMode="auto">
          <a:xfrm>
            <a:off x="4535488" y="4487863"/>
            <a:ext cx="33337" cy="427037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3"/>
                </a:lnTo>
                <a:lnTo>
                  <a:pt x="9" y="129"/>
                </a:lnTo>
                <a:lnTo>
                  <a:pt x="13" y="119"/>
                </a:lnTo>
                <a:lnTo>
                  <a:pt x="9" y="105"/>
                </a:lnTo>
                <a:lnTo>
                  <a:pt x="9" y="95"/>
                </a:lnTo>
                <a:lnTo>
                  <a:pt x="13" y="86"/>
                </a:lnTo>
                <a:lnTo>
                  <a:pt x="13" y="76"/>
                </a:lnTo>
                <a:lnTo>
                  <a:pt x="13" y="67"/>
                </a:lnTo>
                <a:lnTo>
                  <a:pt x="13" y="57"/>
                </a:lnTo>
                <a:lnTo>
                  <a:pt x="13" y="43"/>
                </a:lnTo>
                <a:lnTo>
                  <a:pt x="17" y="33"/>
                </a:lnTo>
                <a:lnTo>
                  <a:pt x="17" y="24"/>
                </a:lnTo>
                <a:lnTo>
                  <a:pt x="13" y="14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34" name="Oval 332"/>
          <p:cNvSpPr>
            <a:spLocks noChangeArrowheads="1"/>
          </p:cNvSpPr>
          <p:nvPr/>
        </p:nvSpPr>
        <p:spPr bwMode="auto">
          <a:xfrm>
            <a:off x="4356100" y="4914900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335" name="Freeform 333"/>
          <p:cNvSpPr>
            <a:spLocks/>
          </p:cNvSpPr>
          <p:nvPr/>
        </p:nvSpPr>
        <p:spPr bwMode="auto">
          <a:xfrm>
            <a:off x="4364038" y="4524375"/>
            <a:ext cx="15875" cy="403225"/>
          </a:xfrm>
          <a:custGeom>
            <a:avLst/>
            <a:gdLst>
              <a:gd name="T0" fmla="*/ 2147483647 w 8"/>
              <a:gd name="T1" fmla="*/ 2147483647 h 158"/>
              <a:gd name="T2" fmla="*/ 0 w 8"/>
              <a:gd name="T3" fmla="*/ 2147483647 h 158"/>
              <a:gd name="T4" fmla="*/ 2147483647 w 8"/>
              <a:gd name="T5" fmla="*/ 2147483647 h 158"/>
              <a:gd name="T6" fmla="*/ 2147483647 w 8"/>
              <a:gd name="T7" fmla="*/ 2147483647 h 158"/>
              <a:gd name="T8" fmla="*/ 2147483647 w 8"/>
              <a:gd name="T9" fmla="*/ 2147483647 h 158"/>
              <a:gd name="T10" fmla="*/ 0 w 8"/>
              <a:gd name="T11" fmla="*/ 2147483647 h 158"/>
              <a:gd name="T12" fmla="*/ 2147483647 w 8"/>
              <a:gd name="T13" fmla="*/ 2147483647 h 158"/>
              <a:gd name="T14" fmla="*/ 2147483647 w 8"/>
              <a:gd name="T15" fmla="*/ 2147483647 h 158"/>
              <a:gd name="T16" fmla="*/ 2147483647 w 8"/>
              <a:gd name="T17" fmla="*/ 2147483647 h 158"/>
              <a:gd name="T18" fmla="*/ 2147483647 w 8"/>
              <a:gd name="T19" fmla="*/ 2147483647 h 158"/>
              <a:gd name="T20" fmla="*/ 2147483647 w 8"/>
              <a:gd name="T21" fmla="*/ 2147483647 h 158"/>
              <a:gd name="T22" fmla="*/ 2147483647 w 8"/>
              <a:gd name="T23" fmla="*/ 2147483647 h 158"/>
              <a:gd name="T24" fmla="*/ 2147483647 w 8"/>
              <a:gd name="T25" fmla="*/ 2147483647 h 158"/>
              <a:gd name="T26" fmla="*/ 2147483647 w 8"/>
              <a:gd name="T27" fmla="*/ 2147483647 h 158"/>
              <a:gd name="T28" fmla="*/ 2147483647 w 8"/>
              <a:gd name="T29" fmla="*/ 2147483647 h 158"/>
              <a:gd name="T30" fmla="*/ 0 w 8"/>
              <a:gd name="T31" fmla="*/ 2147483647 h 158"/>
              <a:gd name="T32" fmla="*/ 2147483647 w 8"/>
              <a:gd name="T33" fmla="*/ 0 h 15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8"/>
              <a:gd name="T53" fmla="*/ 8 w 8"/>
              <a:gd name="T54" fmla="*/ 158 h 15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8">
                <a:moveTo>
                  <a:pt x="4" y="158"/>
                </a:moveTo>
                <a:lnTo>
                  <a:pt x="0" y="143"/>
                </a:lnTo>
                <a:lnTo>
                  <a:pt x="4" y="129"/>
                </a:lnTo>
                <a:lnTo>
                  <a:pt x="8" y="119"/>
                </a:lnTo>
                <a:lnTo>
                  <a:pt x="4" y="110"/>
                </a:lnTo>
                <a:lnTo>
                  <a:pt x="0" y="100"/>
                </a:lnTo>
                <a:lnTo>
                  <a:pt x="4" y="91"/>
                </a:lnTo>
                <a:lnTo>
                  <a:pt x="8" y="81"/>
                </a:lnTo>
                <a:lnTo>
                  <a:pt x="8" y="67"/>
                </a:lnTo>
                <a:lnTo>
                  <a:pt x="4" y="53"/>
                </a:lnTo>
                <a:lnTo>
                  <a:pt x="4" y="43"/>
                </a:lnTo>
                <a:lnTo>
                  <a:pt x="8" y="34"/>
                </a:lnTo>
                <a:lnTo>
                  <a:pt x="8" y="24"/>
                </a:lnTo>
                <a:lnTo>
                  <a:pt x="8" y="15"/>
                </a:lnTo>
                <a:lnTo>
                  <a:pt x="8" y="5"/>
                </a:lnTo>
                <a:lnTo>
                  <a:pt x="0" y="5"/>
                </a:lnTo>
                <a:lnTo>
                  <a:pt x="8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36" name="Freeform 334"/>
          <p:cNvSpPr>
            <a:spLocks/>
          </p:cNvSpPr>
          <p:nvPr/>
        </p:nvSpPr>
        <p:spPr bwMode="auto">
          <a:xfrm>
            <a:off x="4424363" y="4487863"/>
            <a:ext cx="34925" cy="427037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3"/>
                </a:lnTo>
                <a:lnTo>
                  <a:pt x="8" y="129"/>
                </a:lnTo>
                <a:lnTo>
                  <a:pt x="13" y="119"/>
                </a:lnTo>
                <a:lnTo>
                  <a:pt x="8" y="105"/>
                </a:lnTo>
                <a:lnTo>
                  <a:pt x="8" y="95"/>
                </a:lnTo>
                <a:lnTo>
                  <a:pt x="13" y="86"/>
                </a:lnTo>
                <a:lnTo>
                  <a:pt x="13" y="76"/>
                </a:lnTo>
                <a:lnTo>
                  <a:pt x="13" y="67"/>
                </a:lnTo>
                <a:lnTo>
                  <a:pt x="13" y="57"/>
                </a:lnTo>
                <a:lnTo>
                  <a:pt x="13" y="43"/>
                </a:lnTo>
                <a:lnTo>
                  <a:pt x="17" y="33"/>
                </a:lnTo>
                <a:lnTo>
                  <a:pt x="17" y="24"/>
                </a:lnTo>
                <a:lnTo>
                  <a:pt x="13" y="14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37" name="AutoShape 335"/>
          <p:cNvSpPr>
            <a:spLocks noChangeArrowheads="1"/>
          </p:cNvSpPr>
          <p:nvPr/>
        </p:nvSpPr>
        <p:spPr bwMode="auto">
          <a:xfrm>
            <a:off x="3370263" y="4076700"/>
            <a:ext cx="290512" cy="1039813"/>
          </a:xfrm>
          <a:prstGeom prst="roundRect">
            <a:avLst>
              <a:gd name="adj" fmla="val 12560"/>
            </a:avLst>
          </a:prstGeom>
          <a:solidFill>
            <a:schemeClr val="accent2"/>
          </a:solidFill>
          <a:ln w="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338" name="Oval 336"/>
          <p:cNvSpPr>
            <a:spLocks noChangeArrowheads="1"/>
          </p:cNvSpPr>
          <p:nvPr/>
        </p:nvSpPr>
        <p:spPr bwMode="auto">
          <a:xfrm>
            <a:off x="3317875" y="5011738"/>
            <a:ext cx="376238" cy="433387"/>
          </a:xfrm>
          <a:prstGeom prst="ellipse">
            <a:avLst/>
          </a:prstGeom>
          <a:solidFill>
            <a:schemeClr val="accent2"/>
          </a:solidFill>
          <a:ln w="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339" name="Freeform 338"/>
          <p:cNvSpPr>
            <a:spLocks/>
          </p:cNvSpPr>
          <p:nvPr/>
        </p:nvSpPr>
        <p:spPr bwMode="auto">
          <a:xfrm>
            <a:off x="2967038" y="5157788"/>
            <a:ext cx="377825" cy="679450"/>
          </a:xfrm>
          <a:custGeom>
            <a:avLst/>
            <a:gdLst>
              <a:gd name="T0" fmla="*/ 2147483647 w 188"/>
              <a:gd name="T1" fmla="*/ 2147483647 h 267"/>
              <a:gd name="T2" fmla="*/ 2147483647 w 188"/>
              <a:gd name="T3" fmla="*/ 2147483647 h 267"/>
              <a:gd name="T4" fmla="*/ 2147483647 w 188"/>
              <a:gd name="T5" fmla="*/ 2147483647 h 267"/>
              <a:gd name="T6" fmla="*/ 2147483647 w 188"/>
              <a:gd name="T7" fmla="*/ 2147483647 h 267"/>
              <a:gd name="T8" fmla="*/ 2147483647 w 188"/>
              <a:gd name="T9" fmla="*/ 2147483647 h 267"/>
              <a:gd name="T10" fmla="*/ 2147483647 w 188"/>
              <a:gd name="T11" fmla="*/ 2147483647 h 267"/>
              <a:gd name="T12" fmla="*/ 2147483647 w 188"/>
              <a:gd name="T13" fmla="*/ 2147483647 h 267"/>
              <a:gd name="T14" fmla="*/ 2147483647 w 188"/>
              <a:gd name="T15" fmla="*/ 2147483647 h 267"/>
              <a:gd name="T16" fmla="*/ 2147483647 w 188"/>
              <a:gd name="T17" fmla="*/ 2147483647 h 267"/>
              <a:gd name="T18" fmla="*/ 2147483647 w 188"/>
              <a:gd name="T19" fmla="*/ 2147483647 h 267"/>
              <a:gd name="T20" fmla="*/ 2147483647 w 188"/>
              <a:gd name="T21" fmla="*/ 2147483647 h 267"/>
              <a:gd name="T22" fmla="*/ 2147483647 w 188"/>
              <a:gd name="T23" fmla="*/ 2147483647 h 267"/>
              <a:gd name="T24" fmla="*/ 2147483647 w 188"/>
              <a:gd name="T25" fmla="*/ 2147483647 h 267"/>
              <a:gd name="T26" fmla="*/ 2147483647 w 188"/>
              <a:gd name="T27" fmla="*/ 2147483647 h 267"/>
              <a:gd name="T28" fmla="*/ 2147483647 w 188"/>
              <a:gd name="T29" fmla="*/ 2147483647 h 267"/>
              <a:gd name="T30" fmla="*/ 2147483647 w 188"/>
              <a:gd name="T31" fmla="*/ 2147483647 h 267"/>
              <a:gd name="T32" fmla="*/ 2147483647 w 188"/>
              <a:gd name="T33" fmla="*/ 2147483647 h 267"/>
              <a:gd name="T34" fmla="*/ 2147483647 w 188"/>
              <a:gd name="T35" fmla="*/ 2147483647 h 267"/>
              <a:gd name="T36" fmla="*/ 2147483647 w 188"/>
              <a:gd name="T37" fmla="*/ 2147483647 h 267"/>
              <a:gd name="T38" fmla="*/ 0 w 188"/>
              <a:gd name="T39" fmla="*/ 2147483647 h 267"/>
              <a:gd name="T40" fmla="*/ 0 w 188"/>
              <a:gd name="T41" fmla="*/ 2147483647 h 267"/>
              <a:gd name="T42" fmla="*/ 2147483647 w 188"/>
              <a:gd name="T43" fmla="*/ 2147483647 h 267"/>
              <a:gd name="T44" fmla="*/ 2147483647 w 188"/>
              <a:gd name="T45" fmla="*/ 2147483647 h 267"/>
              <a:gd name="T46" fmla="*/ 2147483647 w 188"/>
              <a:gd name="T47" fmla="*/ 2147483647 h 267"/>
              <a:gd name="T48" fmla="*/ 2147483647 w 188"/>
              <a:gd name="T49" fmla="*/ 2147483647 h 267"/>
              <a:gd name="T50" fmla="*/ 2147483647 w 188"/>
              <a:gd name="T51" fmla="*/ 2147483647 h 267"/>
              <a:gd name="T52" fmla="*/ 2147483647 w 188"/>
              <a:gd name="T53" fmla="*/ 2147483647 h 267"/>
              <a:gd name="T54" fmla="*/ 2147483647 w 188"/>
              <a:gd name="T55" fmla="*/ 2147483647 h 267"/>
              <a:gd name="T56" fmla="*/ 2147483647 w 188"/>
              <a:gd name="T57" fmla="*/ 2147483647 h 267"/>
              <a:gd name="T58" fmla="*/ 2147483647 w 188"/>
              <a:gd name="T59" fmla="*/ 2147483647 h 267"/>
              <a:gd name="T60" fmla="*/ 2147483647 w 188"/>
              <a:gd name="T61" fmla="*/ 2147483647 h 267"/>
              <a:gd name="T62" fmla="*/ 2147483647 w 188"/>
              <a:gd name="T63" fmla="*/ 0 h 267"/>
              <a:gd name="T64" fmla="*/ 2147483647 w 188"/>
              <a:gd name="T65" fmla="*/ 2147483647 h 267"/>
              <a:gd name="T66" fmla="*/ 2147483647 w 188"/>
              <a:gd name="T67" fmla="*/ 2147483647 h 267"/>
              <a:gd name="T68" fmla="*/ 2147483647 w 188"/>
              <a:gd name="T69" fmla="*/ 2147483647 h 267"/>
              <a:gd name="T70" fmla="*/ 2147483647 w 188"/>
              <a:gd name="T71" fmla="*/ 2147483647 h 267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188"/>
              <a:gd name="T109" fmla="*/ 0 h 267"/>
              <a:gd name="T110" fmla="*/ 188 w 188"/>
              <a:gd name="T111" fmla="*/ 267 h 267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188" h="267">
                <a:moveTo>
                  <a:pt x="167" y="95"/>
                </a:moveTo>
                <a:lnTo>
                  <a:pt x="167" y="105"/>
                </a:lnTo>
                <a:lnTo>
                  <a:pt x="162" y="114"/>
                </a:lnTo>
                <a:lnTo>
                  <a:pt x="162" y="124"/>
                </a:lnTo>
                <a:lnTo>
                  <a:pt x="158" y="133"/>
                </a:lnTo>
                <a:lnTo>
                  <a:pt x="158" y="143"/>
                </a:lnTo>
                <a:lnTo>
                  <a:pt x="158" y="152"/>
                </a:lnTo>
                <a:lnTo>
                  <a:pt x="162" y="162"/>
                </a:lnTo>
                <a:lnTo>
                  <a:pt x="167" y="172"/>
                </a:lnTo>
                <a:lnTo>
                  <a:pt x="167" y="181"/>
                </a:lnTo>
                <a:lnTo>
                  <a:pt x="167" y="191"/>
                </a:lnTo>
                <a:lnTo>
                  <a:pt x="167" y="200"/>
                </a:lnTo>
                <a:lnTo>
                  <a:pt x="171" y="210"/>
                </a:lnTo>
                <a:lnTo>
                  <a:pt x="175" y="219"/>
                </a:lnTo>
                <a:lnTo>
                  <a:pt x="175" y="229"/>
                </a:lnTo>
                <a:lnTo>
                  <a:pt x="179" y="238"/>
                </a:lnTo>
                <a:lnTo>
                  <a:pt x="184" y="248"/>
                </a:lnTo>
                <a:lnTo>
                  <a:pt x="184" y="257"/>
                </a:lnTo>
                <a:lnTo>
                  <a:pt x="179" y="267"/>
                </a:lnTo>
                <a:lnTo>
                  <a:pt x="171" y="267"/>
                </a:lnTo>
                <a:lnTo>
                  <a:pt x="162" y="267"/>
                </a:lnTo>
                <a:lnTo>
                  <a:pt x="150" y="267"/>
                </a:lnTo>
                <a:lnTo>
                  <a:pt x="141" y="267"/>
                </a:lnTo>
                <a:lnTo>
                  <a:pt x="128" y="267"/>
                </a:lnTo>
                <a:lnTo>
                  <a:pt x="115" y="267"/>
                </a:lnTo>
                <a:lnTo>
                  <a:pt x="107" y="262"/>
                </a:lnTo>
                <a:lnTo>
                  <a:pt x="94" y="257"/>
                </a:lnTo>
                <a:lnTo>
                  <a:pt x="81" y="257"/>
                </a:lnTo>
                <a:lnTo>
                  <a:pt x="73" y="257"/>
                </a:lnTo>
                <a:lnTo>
                  <a:pt x="64" y="252"/>
                </a:lnTo>
                <a:lnTo>
                  <a:pt x="56" y="252"/>
                </a:lnTo>
                <a:lnTo>
                  <a:pt x="47" y="248"/>
                </a:lnTo>
                <a:lnTo>
                  <a:pt x="39" y="243"/>
                </a:lnTo>
                <a:lnTo>
                  <a:pt x="30" y="238"/>
                </a:lnTo>
                <a:lnTo>
                  <a:pt x="26" y="229"/>
                </a:lnTo>
                <a:lnTo>
                  <a:pt x="17" y="214"/>
                </a:lnTo>
                <a:lnTo>
                  <a:pt x="9" y="210"/>
                </a:lnTo>
                <a:lnTo>
                  <a:pt x="5" y="200"/>
                </a:lnTo>
                <a:lnTo>
                  <a:pt x="5" y="191"/>
                </a:lnTo>
                <a:lnTo>
                  <a:pt x="0" y="181"/>
                </a:lnTo>
                <a:lnTo>
                  <a:pt x="0" y="172"/>
                </a:lnTo>
                <a:lnTo>
                  <a:pt x="0" y="157"/>
                </a:lnTo>
                <a:lnTo>
                  <a:pt x="5" y="148"/>
                </a:lnTo>
                <a:lnTo>
                  <a:pt x="5" y="138"/>
                </a:lnTo>
                <a:lnTo>
                  <a:pt x="13" y="129"/>
                </a:lnTo>
                <a:lnTo>
                  <a:pt x="22" y="124"/>
                </a:lnTo>
                <a:lnTo>
                  <a:pt x="26" y="114"/>
                </a:lnTo>
                <a:lnTo>
                  <a:pt x="35" y="114"/>
                </a:lnTo>
                <a:lnTo>
                  <a:pt x="43" y="110"/>
                </a:lnTo>
                <a:lnTo>
                  <a:pt x="52" y="100"/>
                </a:lnTo>
                <a:lnTo>
                  <a:pt x="64" y="95"/>
                </a:lnTo>
                <a:lnTo>
                  <a:pt x="73" y="86"/>
                </a:lnTo>
                <a:lnTo>
                  <a:pt x="73" y="76"/>
                </a:lnTo>
                <a:lnTo>
                  <a:pt x="73" y="67"/>
                </a:lnTo>
                <a:lnTo>
                  <a:pt x="81" y="57"/>
                </a:lnTo>
                <a:lnTo>
                  <a:pt x="90" y="43"/>
                </a:lnTo>
                <a:lnTo>
                  <a:pt x="94" y="33"/>
                </a:lnTo>
                <a:lnTo>
                  <a:pt x="107" y="24"/>
                </a:lnTo>
                <a:lnTo>
                  <a:pt x="120" y="19"/>
                </a:lnTo>
                <a:lnTo>
                  <a:pt x="128" y="14"/>
                </a:lnTo>
                <a:lnTo>
                  <a:pt x="137" y="14"/>
                </a:lnTo>
                <a:lnTo>
                  <a:pt x="145" y="14"/>
                </a:lnTo>
                <a:lnTo>
                  <a:pt x="154" y="19"/>
                </a:lnTo>
                <a:lnTo>
                  <a:pt x="158" y="0"/>
                </a:lnTo>
                <a:lnTo>
                  <a:pt x="171" y="14"/>
                </a:lnTo>
                <a:lnTo>
                  <a:pt x="175" y="29"/>
                </a:lnTo>
                <a:lnTo>
                  <a:pt x="188" y="24"/>
                </a:lnTo>
                <a:lnTo>
                  <a:pt x="184" y="48"/>
                </a:lnTo>
                <a:lnTo>
                  <a:pt x="188" y="62"/>
                </a:lnTo>
                <a:lnTo>
                  <a:pt x="175" y="86"/>
                </a:lnTo>
                <a:lnTo>
                  <a:pt x="175" y="95"/>
                </a:lnTo>
                <a:lnTo>
                  <a:pt x="167" y="95"/>
                </a:lnTo>
                <a:close/>
              </a:path>
            </a:pathLst>
          </a:custGeom>
          <a:solidFill>
            <a:srgbClr val="00808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340" name="Rectangle 339"/>
          <p:cNvSpPr>
            <a:spLocks noChangeArrowheads="1"/>
          </p:cNvSpPr>
          <p:nvPr/>
        </p:nvSpPr>
        <p:spPr bwMode="auto">
          <a:xfrm>
            <a:off x="3074988" y="5470525"/>
            <a:ext cx="984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it-IT" sz="1400" b="1">
                <a:solidFill>
                  <a:srgbClr val="FFFFFF"/>
                </a:solidFill>
                <a:latin typeface="Symbol" pitchFamily="18" charset="2"/>
              </a:rPr>
              <a:t>b</a:t>
            </a:r>
            <a:endParaRPr lang="it-IT" sz="1400"/>
          </a:p>
        </p:txBody>
      </p:sp>
      <p:sp>
        <p:nvSpPr>
          <p:cNvPr id="6341" name="Oval 344"/>
          <p:cNvSpPr>
            <a:spLocks noChangeArrowheads="1"/>
          </p:cNvSpPr>
          <p:nvPr/>
        </p:nvSpPr>
        <p:spPr bwMode="auto">
          <a:xfrm>
            <a:off x="6745288" y="4164013"/>
            <a:ext cx="93662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342" name="Freeform 345"/>
          <p:cNvSpPr>
            <a:spLocks/>
          </p:cNvSpPr>
          <p:nvPr/>
        </p:nvSpPr>
        <p:spPr bwMode="auto">
          <a:xfrm>
            <a:off x="6754813" y="4270375"/>
            <a:ext cx="15875" cy="403225"/>
          </a:xfrm>
          <a:custGeom>
            <a:avLst/>
            <a:gdLst>
              <a:gd name="T0" fmla="*/ 2147483647 w 8"/>
              <a:gd name="T1" fmla="*/ 0 h 158"/>
              <a:gd name="T2" fmla="*/ 0 w 8"/>
              <a:gd name="T3" fmla="*/ 2147483647 h 158"/>
              <a:gd name="T4" fmla="*/ 2147483647 w 8"/>
              <a:gd name="T5" fmla="*/ 2147483647 h 158"/>
              <a:gd name="T6" fmla="*/ 2147483647 w 8"/>
              <a:gd name="T7" fmla="*/ 2147483647 h 158"/>
              <a:gd name="T8" fmla="*/ 2147483647 w 8"/>
              <a:gd name="T9" fmla="*/ 2147483647 h 158"/>
              <a:gd name="T10" fmla="*/ 0 w 8"/>
              <a:gd name="T11" fmla="*/ 2147483647 h 158"/>
              <a:gd name="T12" fmla="*/ 2147483647 w 8"/>
              <a:gd name="T13" fmla="*/ 2147483647 h 158"/>
              <a:gd name="T14" fmla="*/ 2147483647 w 8"/>
              <a:gd name="T15" fmla="*/ 2147483647 h 158"/>
              <a:gd name="T16" fmla="*/ 2147483647 w 8"/>
              <a:gd name="T17" fmla="*/ 2147483647 h 158"/>
              <a:gd name="T18" fmla="*/ 2147483647 w 8"/>
              <a:gd name="T19" fmla="*/ 2147483647 h 158"/>
              <a:gd name="T20" fmla="*/ 2147483647 w 8"/>
              <a:gd name="T21" fmla="*/ 2147483647 h 158"/>
              <a:gd name="T22" fmla="*/ 2147483647 w 8"/>
              <a:gd name="T23" fmla="*/ 2147483647 h 158"/>
              <a:gd name="T24" fmla="*/ 2147483647 w 8"/>
              <a:gd name="T25" fmla="*/ 2147483647 h 158"/>
              <a:gd name="T26" fmla="*/ 2147483647 w 8"/>
              <a:gd name="T27" fmla="*/ 2147483647 h 158"/>
              <a:gd name="T28" fmla="*/ 2147483647 w 8"/>
              <a:gd name="T29" fmla="*/ 2147483647 h 158"/>
              <a:gd name="T30" fmla="*/ 0 w 8"/>
              <a:gd name="T31" fmla="*/ 2147483647 h 158"/>
              <a:gd name="T32" fmla="*/ 2147483647 w 8"/>
              <a:gd name="T33" fmla="*/ 2147483647 h 15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8"/>
              <a:gd name="T53" fmla="*/ 8 w 8"/>
              <a:gd name="T54" fmla="*/ 158 h 15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8">
                <a:moveTo>
                  <a:pt x="4" y="0"/>
                </a:moveTo>
                <a:lnTo>
                  <a:pt x="0" y="15"/>
                </a:lnTo>
                <a:lnTo>
                  <a:pt x="4" y="29"/>
                </a:lnTo>
                <a:lnTo>
                  <a:pt x="8" y="38"/>
                </a:lnTo>
                <a:lnTo>
                  <a:pt x="4" y="48"/>
                </a:lnTo>
                <a:lnTo>
                  <a:pt x="0" y="58"/>
                </a:lnTo>
                <a:lnTo>
                  <a:pt x="4" y="67"/>
                </a:lnTo>
                <a:lnTo>
                  <a:pt x="8" y="77"/>
                </a:lnTo>
                <a:lnTo>
                  <a:pt x="8" y="91"/>
                </a:lnTo>
                <a:lnTo>
                  <a:pt x="4" y="105"/>
                </a:lnTo>
                <a:lnTo>
                  <a:pt x="4" y="115"/>
                </a:lnTo>
                <a:lnTo>
                  <a:pt x="8" y="124"/>
                </a:lnTo>
                <a:lnTo>
                  <a:pt x="8" y="134"/>
                </a:lnTo>
                <a:lnTo>
                  <a:pt x="8" y="143"/>
                </a:lnTo>
                <a:lnTo>
                  <a:pt x="8" y="153"/>
                </a:lnTo>
                <a:lnTo>
                  <a:pt x="0" y="153"/>
                </a:lnTo>
                <a:lnTo>
                  <a:pt x="8" y="158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43" name="Freeform 346"/>
          <p:cNvSpPr>
            <a:spLocks/>
          </p:cNvSpPr>
          <p:nvPr/>
        </p:nvSpPr>
        <p:spPr bwMode="auto">
          <a:xfrm>
            <a:off x="6813550" y="4283075"/>
            <a:ext cx="33338" cy="425450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9" y="38"/>
                </a:lnTo>
                <a:lnTo>
                  <a:pt x="13" y="48"/>
                </a:lnTo>
                <a:lnTo>
                  <a:pt x="9" y="62"/>
                </a:lnTo>
                <a:lnTo>
                  <a:pt x="9" y="72"/>
                </a:lnTo>
                <a:lnTo>
                  <a:pt x="13" y="81"/>
                </a:lnTo>
                <a:lnTo>
                  <a:pt x="13" y="91"/>
                </a:lnTo>
                <a:lnTo>
                  <a:pt x="13" y="100"/>
                </a:lnTo>
                <a:lnTo>
                  <a:pt x="13" y="110"/>
                </a:lnTo>
                <a:lnTo>
                  <a:pt x="13" y="124"/>
                </a:lnTo>
                <a:lnTo>
                  <a:pt x="17" y="133"/>
                </a:lnTo>
                <a:lnTo>
                  <a:pt x="17" y="143"/>
                </a:lnTo>
                <a:lnTo>
                  <a:pt x="13" y="153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44" name="Oval 347"/>
          <p:cNvSpPr>
            <a:spLocks noChangeArrowheads="1"/>
          </p:cNvSpPr>
          <p:nvPr/>
        </p:nvSpPr>
        <p:spPr bwMode="auto">
          <a:xfrm>
            <a:off x="6634163" y="4164013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345" name="Freeform 348"/>
          <p:cNvSpPr>
            <a:spLocks/>
          </p:cNvSpPr>
          <p:nvPr/>
        </p:nvSpPr>
        <p:spPr bwMode="auto">
          <a:xfrm>
            <a:off x="6642100" y="4270375"/>
            <a:ext cx="19050" cy="403225"/>
          </a:xfrm>
          <a:custGeom>
            <a:avLst/>
            <a:gdLst>
              <a:gd name="T0" fmla="*/ 2147483647 w 9"/>
              <a:gd name="T1" fmla="*/ 0 h 158"/>
              <a:gd name="T2" fmla="*/ 0 w 9"/>
              <a:gd name="T3" fmla="*/ 2147483647 h 158"/>
              <a:gd name="T4" fmla="*/ 2147483647 w 9"/>
              <a:gd name="T5" fmla="*/ 2147483647 h 158"/>
              <a:gd name="T6" fmla="*/ 2147483647 w 9"/>
              <a:gd name="T7" fmla="*/ 2147483647 h 158"/>
              <a:gd name="T8" fmla="*/ 2147483647 w 9"/>
              <a:gd name="T9" fmla="*/ 2147483647 h 158"/>
              <a:gd name="T10" fmla="*/ 0 w 9"/>
              <a:gd name="T11" fmla="*/ 2147483647 h 158"/>
              <a:gd name="T12" fmla="*/ 2147483647 w 9"/>
              <a:gd name="T13" fmla="*/ 2147483647 h 158"/>
              <a:gd name="T14" fmla="*/ 2147483647 w 9"/>
              <a:gd name="T15" fmla="*/ 2147483647 h 158"/>
              <a:gd name="T16" fmla="*/ 2147483647 w 9"/>
              <a:gd name="T17" fmla="*/ 2147483647 h 158"/>
              <a:gd name="T18" fmla="*/ 2147483647 w 9"/>
              <a:gd name="T19" fmla="*/ 2147483647 h 158"/>
              <a:gd name="T20" fmla="*/ 2147483647 w 9"/>
              <a:gd name="T21" fmla="*/ 2147483647 h 158"/>
              <a:gd name="T22" fmla="*/ 2147483647 w 9"/>
              <a:gd name="T23" fmla="*/ 2147483647 h 158"/>
              <a:gd name="T24" fmla="*/ 2147483647 w 9"/>
              <a:gd name="T25" fmla="*/ 2147483647 h 158"/>
              <a:gd name="T26" fmla="*/ 2147483647 w 9"/>
              <a:gd name="T27" fmla="*/ 2147483647 h 158"/>
              <a:gd name="T28" fmla="*/ 2147483647 w 9"/>
              <a:gd name="T29" fmla="*/ 2147483647 h 158"/>
              <a:gd name="T30" fmla="*/ 0 w 9"/>
              <a:gd name="T31" fmla="*/ 2147483647 h 158"/>
              <a:gd name="T32" fmla="*/ 2147483647 w 9"/>
              <a:gd name="T33" fmla="*/ 2147483647 h 15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8"/>
              <a:gd name="T53" fmla="*/ 9 w 9"/>
              <a:gd name="T54" fmla="*/ 158 h 15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8">
                <a:moveTo>
                  <a:pt x="4" y="0"/>
                </a:moveTo>
                <a:lnTo>
                  <a:pt x="0" y="15"/>
                </a:lnTo>
                <a:lnTo>
                  <a:pt x="4" y="29"/>
                </a:lnTo>
                <a:lnTo>
                  <a:pt x="9" y="38"/>
                </a:lnTo>
                <a:lnTo>
                  <a:pt x="4" y="48"/>
                </a:lnTo>
                <a:lnTo>
                  <a:pt x="0" y="58"/>
                </a:lnTo>
                <a:lnTo>
                  <a:pt x="4" y="67"/>
                </a:lnTo>
                <a:lnTo>
                  <a:pt x="9" y="77"/>
                </a:lnTo>
                <a:lnTo>
                  <a:pt x="9" y="91"/>
                </a:lnTo>
                <a:lnTo>
                  <a:pt x="4" y="105"/>
                </a:lnTo>
                <a:lnTo>
                  <a:pt x="4" y="115"/>
                </a:lnTo>
                <a:lnTo>
                  <a:pt x="9" y="124"/>
                </a:lnTo>
                <a:lnTo>
                  <a:pt x="9" y="134"/>
                </a:lnTo>
                <a:lnTo>
                  <a:pt x="9" y="143"/>
                </a:lnTo>
                <a:lnTo>
                  <a:pt x="9" y="153"/>
                </a:lnTo>
                <a:lnTo>
                  <a:pt x="0" y="153"/>
                </a:lnTo>
                <a:lnTo>
                  <a:pt x="9" y="158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46" name="Freeform 349"/>
          <p:cNvSpPr>
            <a:spLocks/>
          </p:cNvSpPr>
          <p:nvPr/>
        </p:nvSpPr>
        <p:spPr bwMode="auto">
          <a:xfrm>
            <a:off x="6702425" y="4283075"/>
            <a:ext cx="34925" cy="425450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9" y="38"/>
                </a:lnTo>
                <a:lnTo>
                  <a:pt x="13" y="48"/>
                </a:lnTo>
                <a:lnTo>
                  <a:pt x="9" y="62"/>
                </a:lnTo>
                <a:lnTo>
                  <a:pt x="9" y="72"/>
                </a:lnTo>
                <a:lnTo>
                  <a:pt x="13" y="81"/>
                </a:lnTo>
                <a:lnTo>
                  <a:pt x="13" y="91"/>
                </a:lnTo>
                <a:lnTo>
                  <a:pt x="13" y="100"/>
                </a:lnTo>
                <a:lnTo>
                  <a:pt x="13" y="110"/>
                </a:lnTo>
                <a:lnTo>
                  <a:pt x="13" y="124"/>
                </a:lnTo>
                <a:lnTo>
                  <a:pt x="17" y="133"/>
                </a:lnTo>
                <a:lnTo>
                  <a:pt x="17" y="143"/>
                </a:lnTo>
                <a:lnTo>
                  <a:pt x="13" y="153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47" name="Oval 350"/>
          <p:cNvSpPr>
            <a:spLocks noChangeArrowheads="1"/>
          </p:cNvSpPr>
          <p:nvPr/>
        </p:nvSpPr>
        <p:spPr bwMode="auto">
          <a:xfrm>
            <a:off x="6513513" y="4173538"/>
            <a:ext cx="92075" cy="11588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348" name="Freeform 351"/>
          <p:cNvSpPr>
            <a:spLocks/>
          </p:cNvSpPr>
          <p:nvPr/>
        </p:nvSpPr>
        <p:spPr bwMode="auto">
          <a:xfrm>
            <a:off x="6524625" y="4283075"/>
            <a:ext cx="15875" cy="400050"/>
          </a:xfrm>
          <a:custGeom>
            <a:avLst/>
            <a:gdLst>
              <a:gd name="T0" fmla="*/ 2147483647 w 8"/>
              <a:gd name="T1" fmla="*/ 0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0"/>
                </a:moveTo>
                <a:lnTo>
                  <a:pt x="0" y="14"/>
                </a:lnTo>
                <a:lnTo>
                  <a:pt x="4" y="29"/>
                </a:lnTo>
                <a:lnTo>
                  <a:pt x="8" y="38"/>
                </a:lnTo>
                <a:lnTo>
                  <a:pt x="4" y="48"/>
                </a:lnTo>
                <a:lnTo>
                  <a:pt x="0" y="57"/>
                </a:lnTo>
                <a:lnTo>
                  <a:pt x="4" y="67"/>
                </a:lnTo>
                <a:lnTo>
                  <a:pt x="8" y="76"/>
                </a:lnTo>
                <a:lnTo>
                  <a:pt x="8" y="91"/>
                </a:lnTo>
                <a:lnTo>
                  <a:pt x="4" y="105"/>
                </a:lnTo>
                <a:lnTo>
                  <a:pt x="4" y="114"/>
                </a:lnTo>
                <a:lnTo>
                  <a:pt x="8" y="124"/>
                </a:lnTo>
                <a:lnTo>
                  <a:pt x="8" y="133"/>
                </a:lnTo>
                <a:lnTo>
                  <a:pt x="8" y="143"/>
                </a:lnTo>
                <a:lnTo>
                  <a:pt x="8" y="153"/>
                </a:lnTo>
                <a:lnTo>
                  <a:pt x="0" y="153"/>
                </a:lnTo>
                <a:lnTo>
                  <a:pt x="8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49" name="Freeform 352"/>
          <p:cNvSpPr>
            <a:spLocks/>
          </p:cNvSpPr>
          <p:nvPr/>
        </p:nvSpPr>
        <p:spPr bwMode="auto">
          <a:xfrm>
            <a:off x="6581775" y="4294188"/>
            <a:ext cx="34925" cy="427037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9" y="38"/>
                </a:lnTo>
                <a:lnTo>
                  <a:pt x="13" y="48"/>
                </a:lnTo>
                <a:lnTo>
                  <a:pt x="9" y="62"/>
                </a:lnTo>
                <a:lnTo>
                  <a:pt x="9" y="71"/>
                </a:lnTo>
                <a:lnTo>
                  <a:pt x="13" y="81"/>
                </a:lnTo>
                <a:lnTo>
                  <a:pt x="13" y="90"/>
                </a:lnTo>
                <a:lnTo>
                  <a:pt x="13" y="100"/>
                </a:lnTo>
                <a:lnTo>
                  <a:pt x="13" y="109"/>
                </a:lnTo>
                <a:lnTo>
                  <a:pt x="13" y="124"/>
                </a:lnTo>
                <a:lnTo>
                  <a:pt x="17" y="133"/>
                </a:lnTo>
                <a:lnTo>
                  <a:pt x="17" y="143"/>
                </a:lnTo>
                <a:lnTo>
                  <a:pt x="13" y="152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50" name="Oval 353"/>
          <p:cNvSpPr>
            <a:spLocks noChangeArrowheads="1"/>
          </p:cNvSpPr>
          <p:nvPr/>
        </p:nvSpPr>
        <p:spPr bwMode="auto">
          <a:xfrm>
            <a:off x="6403975" y="4173538"/>
            <a:ext cx="92075" cy="11588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351" name="Freeform 354"/>
          <p:cNvSpPr>
            <a:spLocks/>
          </p:cNvSpPr>
          <p:nvPr/>
        </p:nvSpPr>
        <p:spPr bwMode="auto">
          <a:xfrm>
            <a:off x="6411913" y="4283075"/>
            <a:ext cx="17462" cy="400050"/>
          </a:xfrm>
          <a:custGeom>
            <a:avLst/>
            <a:gdLst>
              <a:gd name="T0" fmla="*/ 2147483647 w 9"/>
              <a:gd name="T1" fmla="*/ 0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4" y="0"/>
                </a:moveTo>
                <a:lnTo>
                  <a:pt x="0" y="14"/>
                </a:lnTo>
                <a:lnTo>
                  <a:pt x="4" y="29"/>
                </a:lnTo>
                <a:lnTo>
                  <a:pt x="9" y="38"/>
                </a:lnTo>
                <a:lnTo>
                  <a:pt x="4" y="48"/>
                </a:lnTo>
                <a:lnTo>
                  <a:pt x="0" y="57"/>
                </a:lnTo>
                <a:lnTo>
                  <a:pt x="4" y="67"/>
                </a:lnTo>
                <a:lnTo>
                  <a:pt x="9" y="76"/>
                </a:lnTo>
                <a:lnTo>
                  <a:pt x="9" y="91"/>
                </a:lnTo>
                <a:lnTo>
                  <a:pt x="4" y="105"/>
                </a:lnTo>
                <a:lnTo>
                  <a:pt x="4" y="114"/>
                </a:lnTo>
                <a:lnTo>
                  <a:pt x="9" y="124"/>
                </a:lnTo>
                <a:lnTo>
                  <a:pt x="9" y="133"/>
                </a:lnTo>
                <a:lnTo>
                  <a:pt x="9" y="143"/>
                </a:lnTo>
                <a:lnTo>
                  <a:pt x="9" y="153"/>
                </a:lnTo>
                <a:lnTo>
                  <a:pt x="0" y="153"/>
                </a:lnTo>
                <a:lnTo>
                  <a:pt x="9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52" name="Freeform 355"/>
          <p:cNvSpPr>
            <a:spLocks/>
          </p:cNvSpPr>
          <p:nvPr/>
        </p:nvSpPr>
        <p:spPr bwMode="auto">
          <a:xfrm>
            <a:off x="6472238" y="4294188"/>
            <a:ext cx="33337" cy="427037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9" y="38"/>
                </a:lnTo>
                <a:lnTo>
                  <a:pt x="13" y="48"/>
                </a:lnTo>
                <a:lnTo>
                  <a:pt x="9" y="62"/>
                </a:lnTo>
                <a:lnTo>
                  <a:pt x="9" y="71"/>
                </a:lnTo>
                <a:lnTo>
                  <a:pt x="13" y="81"/>
                </a:lnTo>
                <a:lnTo>
                  <a:pt x="13" y="90"/>
                </a:lnTo>
                <a:lnTo>
                  <a:pt x="13" y="100"/>
                </a:lnTo>
                <a:lnTo>
                  <a:pt x="13" y="109"/>
                </a:lnTo>
                <a:lnTo>
                  <a:pt x="13" y="124"/>
                </a:lnTo>
                <a:lnTo>
                  <a:pt x="17" y="133"/>
                </a:lnTo>
                <a:lnTo>
                  <a:pt x="17" y="143"/>
                </a:lnTo>
                <a:lnTo>
                  <a:pt x="13" y="152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53" name="Oval 356"/>
          <p:cNvSpPr>
            <a:spLocks noChangeArrowheads="1"/>
          </p:cNvSpPr>
          <p:nvPr/>
        </p:nvSpPr>
        <p:spPr bwMode="auto">
          <a:xfrm>
            <a:off x="6292850" y="4173538"/>
            <a:ext cx="92075" cy="11588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354" name="Freeform 357"/>
          <p:cNvSpPr>
            <a:spLocks/>
          </p:cNvSpPr>
          <p:nvPr/>
        </p:nvSpPr>
        <p:spPr bwMode="auto">
          <a:xfrm>
            <a:off x="6300788" y="4283075"/>
            <a:ext cx="15875" cy="400050"/>
          </a:xfrm>
          <a:custGeom>
            <a:avLst/>
            <a:gdLst>
              <a:gd name="T0" fmla="*/ 2147483647 w 8"/>
              <a:gd name="T1" fmla="*/ 0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0"/>
                </a:moveTo>
                <a:lnTo>
                  <a:pt x="0" y="14"/>
                </a:lnTo>
                <a:lnTo>
                  <a:pt x="4" y="29"/>
                </a:lnTo>
                <a:lnTo>
                  <a:pt x="8" y="38"/>
                </a:lnTo>
                <a:lnTo>
                  <a:pt x="4" y="48"/>
                </a:lnTo>
                <a:lnTo>
                  <a:pt x="0" y="57"/>
                </a:lnTo>
                <a:lnTo>
                  <a:pt x="4" y="67"/>
                </a:lnTo>
                <a:lnTo>
                  <a:pt x="8" y="76"/>
                </a:lnTo>
                <a:lnTo>
                  <a:pt x="8" y="91"/>
                </a:lnTo>
                <a:lnTo>
                  <a:pt x="4" y="105"/>
                </a:lnTo>
                <a:lnTo>
                  <a:pt x="4" y="114"/>
                </a:lnTo>
                <a:lnTo>
                  <a:pt x="8" y="124"/>
                </a:lnTo>
                <a:lnTo>
                  <a:pt x="8" y="133"/>
                </a:lnTo>
                <a:lnTo>
                  <a:pt x="8" y="143"/>
                </a:lnTo>
                <a:lnTo>
                  <a:pt x="8" y="153"/>
                </a:lnTo>
                <a:lnTo>
                  <a:pt x="0" y="153"/>
                </a:lnTo>
                <a:lnTo>
                  <a:pt x="8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55" name="Freeform 358"/>
          <p:cNvSpPr>
            <a:spLocks/>
          </p:cNvSpPr>
          <p:nvPr/>
        </p:nvSpPr>
        <p:spPr bwMode="auto">
          <a:xfrm>
            <a:off x="6361113" y="4294188"/>
            <a:ext cx="33337" cy="427037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8" y="38"/>
                </a:lnTo>
                <a:lnTo>
                  <a:pt x="12" y="48"/>
                </a:lnTo>
                <a:lnTo>
                  <a:pt x="8" y="62"/>
                </a:lnTo>
                <a:lnTo>
                  <a:pt x="8" y="71"/>
                </a:lnTo>
                <a:lnTo>
                  <a:pt x="12" y="81"/>
                </a:lnTo>
                <a:lnTo>
                  <a:pt x="12" y="90"/>
                </a:lnTo>
                <a:lnTo>
                  <a:pt x="12" y="100"/>
                </a:lnTo>
                <a:lnTo>
                  <a:pt x="12" y="109"/>
                </a:lnTo>
                <a:lnTo>
                  <a:pt x="12" y="124"/>
                </a:lnTo>
                <a:lnTo>
                  <a:pt x="17" y="133"/>
                </a:lnTo>
                <a:lnTo>
                  <a:pt x="17" y="143"/>
                </a:lnTo>
                <a:lnTo>
                  <a:pt x="12" y="152"/>
                </a:lnTo>
                <a:lnTo>
                  <a:pt x="12" y="162"/>
                </a:lnTo>
                <a:lnTo>
                  <a:pt x="12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56" name="Oval 359"/>
          <p:cNvSpPr>
            <a:spLocks noChangeArrowheads="1"/>
          </p:cNvSpPr>
          <p:nvPr/>
        </p:nvSpPr>
        <p:spPr bwMode="auto">
          <a:xfrm>
            <a:off x="6180138" y="4173538"/>
            <a:ext cx="92075" cy="11588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357" name="Freeform 360"/>
          <p:cNvSpPr>
            <a:spLocks/>
          </p:cNvSpPr>
          <p:nvPr/>
        </p:nvSpPr>
        <p:spPr bwMode="auto">
          <a:xfrm>
            <a:off x="6188075" y="4283075"/>
            <a:ext cx="17463" cy="400050"/>
          </a:xfrm>
          <a:custGeom>
            <a:avLst/>
            <a:gdLst>
              <a:gd name="T0" fmla="*/ 2147483647 w 9"/>
              <a:gd name="T1" fmla="*/ 0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5" y="0"/>
                </a:moveTo>
                <a:lnTo>
                  <a:pt x="0" y="14"/>
                </a:lnTo>
                <a:lnTo>
                  <a:pt x="5" y="29"/>
                </a:lnTo>
                <a:lnTo>
                  <a:pt x="9" y="38"/>
                </a:lnTo>
                <a:lnTo>
                  <a:pt x="5" y="48"/>
                </a:lnTo>
                <a:lnTo>
                  <a:pt x="0" y="57"/>
                </a:lnTo>
                <a:lnTo>
                  <a:pt x="5" y="67"/>
                </a:lnTo>
                <a:lnTo>
                  <a:pt x="9" y="76"/>
                </a:lnTo>
                <a:lnTo>
                  <a:pt x="9" y="91"/>
                </a:lnTo>
                <a:lnTo>
                  <a:pt x="5" y="105"/>
                </a:lnTo>
                <a:lnTo>
                  <a:pt x="5" y="114"/>
                </a:lnTo>
                <a:lnTo>
                  <a:pt x="9" y="124"/>
                </a:lnTo>
                <a:lnTo>
                  <a:pt x="9" y="133"/>
                </a:lnTo>
                <a:lnTo>
                  <a:pt x="9" y="143"/>
                </a:lnTo>
                <a:lnTo>
                  <a:pt x="9" y="153"/>
                </a:lnTo>
                <a:lnTo>
                  <a:pt x="0" y="153"/>
                </a:lnTo>
                <a:lnTo>
                  <a:pt x="9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58" name="Freeform 361"/>
          <p:cNvSpPr>
            <a:spLocks/>
          </p:cNvSpPr>
          <p:nvPr/>
        </p:nvSpPr>
        <p:spPr bwMode="auto">
          <a:xfrm>
            <a:off x="6248400" y="4294188"/>
            <a:ext cx="34925" cy="427037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9" y="38"/>
                </a:lnTo>
                <a:lnTo>
                  <a:pt x="13" y="48"/>
                </a:lnTo>
                <a:lnTo>
                  <a:pt x="9" y="62"/>
                </a:lnTo>
                <a:lnTo>
                  <a:pt x="9" y="71"/>
                </a:lnTo>
                <a:lnTo>
                  <a:pt x="13" y="81"/>
                </a:lnTo>
                <a:lnTo>
                  <a:pt x="13" y="90"/>
                </a:lnTo>
                <a:lnTo>
                  <a:pt x="13" y="100"/>
                </a:lnTo>
                <a:lnTo>
                  <a:pt x="13" y="109"/>
                </a:lnTo>
                <a:lnTo>
                  <a:pt x="13" y="124"/>
                </a:lnTo>
                <a:lnTo>
                  <a:pt x="17" y="133"/>
                </a:lnTo>
                <a:lnTo>
                  <a:pt x="17" y="143"/>
                </a:lnTo>
                <a:lnTo>
                  <a:pt x="13" y="152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59" name="Oval 362"/>
          <p:cNvSpPr>
            <a:spLocks noChangeArrowheads="1"/>
          </p:cNvSpPr>
          <p:nvPr/>
        </p:nvSpPr>
        <p:spPr bwMode="auto">
          <a:xfrm>
            <a:off x="6745288" y="4887913"/>
            <a:ext cx="93662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360" name="Freeform 363"/>
          <p:cNvSpPr>
            <a:spLocks/>
          </p:cNvSpPr>
          <p:nvPr/>
        </p:nvSpPr>
        <p:spPr bwMode="auto">
          <a:xfrm>
            <a:off x="6754813" y="4502150"/>
            <a:ext cx="15875" cy="400050"/>
          </a:xfrm>
          <a:custGeom>
            <a:avLst/>
            <a:gdLst>
              <a:gd name="T0" fmla="*/ 2147483647 w 8"/>
              <a:gd name="T1" fmla="*/ 2147483647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157"/>
                </a:moveTo>
                <a:lnTo>
                  <a:pt x="0" y="143"/>
                </a:lnTo>
                <a:lnTo>
                  <a:pt x="4" y="128"/>
                </a:lnTo>
                <a:lnTo>
                  <a:pt x="8" y="119"/>
                </a:lnTo>
                <a:lnTo>
                  <a:pt x="4" y="109"/>
                </a:lnTo>
                <a:lnTo>
                  <a:pt x="0" y="100"/>
                </a:lnTo>
                <a:lnTo>
                  <a:pt x="4" y="90"/>
                </a:lnTo>
                <a:lnTo>
                  <a:pt x="8" y="81"/>
                </a:lnTo>
                <a:lnTo>
                  <a:pt x="8" y="67"/>
                </a:lnTo>
                <a:lnTo>
                  <a:pt x="4" y="52"/>
                </a:lnTo>
                <a:lnTo>
                  <a:pt x="4" y="43"/>
                </a:lnTo>
                <a:lnTo>
                  <a:pt x="8" y="33"/>
                </a:lnTo>
                <a:lnTo>
                  <a:pt x="8" y="24"/>
                </a:lnTo>
                <a:lnTo>
                  <a:pt x="8" y="14"/>
                </a:lnTo>
                <a:lnTo>
                  <a:pt x="8" y="5"/>
                </a:lnTo>
                <a:lnTo>
                  <a:pt x="0" y="5"/>
                </a:lnTo>
                <a:lnTo>
                  <a:pt x="8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61" name="Freeform 364"/>
          <p:cNvSpPr>
            <a:spLocks/>
          </p:cNvSpPr>
          <p:nvPr/>
        </p:nvSpPr>
        <p:spPr bwMode="auto">
          <a:xfrm>
            <a:off x="6813550" y="4467225"/>
            <a:ext cx="33338" cy="420688"/>
          </a:xfrm>
          <a:custGeom>
            <a:avLst/>
            <a:gdLst>
              <a:gd name="T0" fmla="*/ 0 w 17"/>
              <a:gd name="T1" fmla="*/ 2147483647 h 166"/>
              <a:gd name="T2" fmla="*/ 0 w 17"/>
              <a:gd name="T3" fmla="*/ 2147483647 h 166"/>
              <a:gd name="T4" fmla="*/ 0 w 17"/>
              <a:gd name="T5" fmla="*/ 2147483647 h 166"/>
              <a:gd name="T6" fmla="*/ 2147483647 w 17"/>
              <a:gd name="T7" fmla="*/ 2147483647 h 166"/>
              <a:gd name="T8" fmla="*/ 2147483647 w 17"/>
              <a:gd name="T9" fmla="*/ 2147483647 h 166"/>
              <a:gd name="T10" fmla="*/ 2147483647 w 17"/>
              <a:gd name="T11" fmla="*/ 2147483647 h 166"/>
              <a:gd name="T12" fmla="*/ 2147483647 w 17"/>
              <a:gd name="T13" fmla="*/ 2147483647 h 166"/>
              <a:gd name="T14" fmla="*/ 2147483647 w 17"/>
              <a:gd name="T15" fmla="*/ 2147483647 h 166"/>
              <a:gd name="T16" fmla="*/ 2147483647 w 17"/>
              <a:gd name="T17" fmla="*/ 2147483647 h 166"/>
              <a:gd name="T18" fmla="*/ 2147483647 w 17"/>
              <a:gd name="T19" fmla="*/ 2147483647 h 166"/>
              <a:gd name="T20" fmla="*/ 2147483647 w 17"/>
              <a:gd name="T21" fmla="*/ 2147483647 h 166"/>
              <a:gd name="T22" fmla="*/ 2147483647 w 17"/>
              <a:gd name="T23" fmla="*/ 2147483647 h 166"/>
              <a:gd name="T24" fmla="*/ 2147483647 w 17"/>
              <a:gd name="T25" fmla="*/ 2147483647 h 166"/>
              <a:gd name="T26" fmla="*/ 2147483647 w 17"/>
              <a:gd name="T27" fmla="*/ 2147483647 h 166"/>
              <a:gd name="T28" fmla="*/ 2147483647 w 17"/>
              <a:gd name="T29" fmla="*/ 2147483647 h 166"/>
              <a:gd name="T30" fmla="*/ 2147483647 w 17"/>
              <a:gd name="T31" fmla="*/ 2147483647 h 166"/>
              <a:gd name="T32" fmla="*/ 2147483647 w 17"/>
              <a:gd name="T33" fmla="*/ 0 h 16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6"/>
              <a:gd name="T53" fmla="*/ 17 w 17"/>
              <a:gd name="T54" fmla="*/ 166 h 16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6">
                <a:moveTo>
                  <a:pt x="0" y="166"/>
                </a:moveTo>
                <a:lnTo>
                  <a:pt x="0" y="142"/>
                </a:lnTo>
                <a:lnTo>
                  <a:pt x="0" y="133"/>
                </a:lnTo>
                <a:lnTo>
                  <a:pt x="9" y="128"/>
                </a:lnTo>
                <a:lnTo>
                  <a:pt x="13" y="119"/>
                </a:lnTo>
                <a:lnTo>
                  <a:pt x="9" y="104"/>
                </a:lnTo>
                <a:lnTo>
                  <a:pt x="9" y="95"/>
                </a:lnTo>
                <a:lnTo>
                  <a:pt x="13" y="85"/>
                </a:lnTo>
                <a:lnTo>
                  <a:pt x="13" y="76"/>
                </a:lnTo>
                <a:lnTo>
                  <a:pt x="13" y="66"/>
                </a:lnTo>
                <a:lnTo>
                  <a:pt x="13" y="57"/>
                </a:lnTo>
                <a:lnTo>
                  <a:pt x="13" y="42"/>
                </a:lnTo>
                <a:lnTo>
                  <a:pt x="17" y="33"/>
                </a:lnTo>
                <a:lnTo>
                  <a:pt x="17" y="23"/>
                </a:lnTo>
                <a:lnTo>
                  <a:pt x="13" y="14"/>
                </a:lnTo>
                <a:lnTo>
                  <a:pt x="13" y="4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62" name="Oval 365"/>
          <p:cNvSpPr>
            <a:spLocks noChangeArrowheads="1"/>
          </p:cNvSpPr>
          <p:nvPr/>
        </p:nvSpPr>
        <p:spPr bwMode="auto">
          <a:xfrm>
            <a:off x="6634163" y="4887913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363" name="Freeform 366"/>
          <p:cNvSpPr>
            <a:spLocks/>
          </p:cNvSpPr>
          <p:nvPr/>
        </p:nvSpPr>
        <p:spPr bwMode="auto">
          <a:xfrm>
            <a:off x="6642100" y="4502150"/>
            <a:ext cx="19050" cy="400050"/>
          </a:xfrm>
          <a:custGeom>
            <a:avLst/>
            <a:gdLst>
              <a:gd name="T0" fmla="*/ 2147483647 w 9"/>
              <a:gd name="T1" fmla="*/ 2147483647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4" y="157"/>
                </a:moveTo>
                <a:lnTo>
                  <a:pt x="0" y="143"/>
                </a:lnTo>
                <a:lnTo>
                  <a:pt x="4" y="128"/>
                </a:lnTo>
                <a:lnTo>
                  <a:pt x="9" y="119"/>
                </a:lnTo>
                <a:lnTo>
                  <a:pt x="4" y="109"/>
                </a:lnTo>
                <a:lnTo>
                  <a:pt x="0" y="100"/>
                </a:lnTo>
                <a:lnTo>
                  <a:pt x="4" y="90"/>
                </a:lnTo>
                <a:lnTo>
                  <a:pt x="9" y="81"/>
                </a:lnTo>
                <a:lnTo>
                  <a:pt x="9" y="67"/>
                </a:lnTo>
                <a:lnTo>
                  <a:pt x="4" y="52"/>
                </a:lnTo>
                <a:lnTo>
                  <a:pt x="4" y="43"/>
                </a:lnTo>
                <a:lnTo>
                  <a:pt x="9" y="33"/>
                </a:lnTo>
                <a:lnTo>
                  <a:pt x="9" y="24"/>
                </a:lnTo>
                <a:lnTo>
                  <a:pt x="9" y="14"/>
                </a:lnTo>
                <a:lnTo>
                  <a:pt x="9" y="5"/>
                </a:lnTo>
                <a:lnTo>
                  <a:pt x="0" y="5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64" name="Freeform 367"/>
          <p:cNvSpPr>
            <a:spLocks/>
          </p:cNvSpPr>
          <p:nvPr/>
        </p:nvSpPr>
        <p:spPr bwMode="auto">
          <a:xfrm>
            <a:off x="6702425" y="4467225"/>
            <a:ext cx="34925" cy="420688"/>
          </a:xfrm>
          <a:custGeom>
            <a:avLst/>
            <a:gdLst>
              <a:gd name="T0" fmla="*/ 0 w 17"/>
              <a:gd name="T1" fmla="*/ 2147483647 h 166"/>
              <a:gd name="T2" fmla="*/ 0 w 17"/>
              <a:gd name="T3" fmla="*/ 2147483647 h 166"/>
              <a:gd name="T4" fmla="*/ 0 w 17"/>
              <a:gd name="T5" fmla="*/ 2147483647 h 166"/>
              <a:gd name="T6" fmla="*/ 2147483647 w 17"/>
              <a:gd name="T7" fmla="*/ 2147483647 h 166"/>
              <a:gd name="T8" fmla="*/ 2147483647 w 17"/>
              <a:gd name="T9" fmla="*/ 2147483647 h 166"/>
              <a:gd name="T10" fmla="*/ 2147483647 w 17"/>
              <a:gd name="T11" fmla="*/ 2147483647 h 166"/>
              <a:gd name="T12" fmla="*/ 2147483647 w 17"/>
              <a:gd name="T13" fmla="*/ 2147483647 h 166"/>
              <a:gd name="T14" fmla="*/ 2147483647 w 17"/>
              <a:gd name="T15" fmla="*/ 2147483647 h 166"/>
              <a:gd name="T16" fmla="*/ 2147483647 w 17"/>
              <a:gd name="T17" fmla="*/ 2147483647 h 166"/>
              <a:gd name="T18" fmla="*/ 2147483647 w 17"/>
              <a:gd name="T19" fmla="*/ 2147483647 h 166"/>
              <a:gd name="T20" fmla="*/ 2147483647 w 17"/>
              <a:gd name="T21" fmla="*/ 2147483647 h 166"/>
              <a:gd name="T22" fmla="*/ 2147483647 w 17"/>
              <a:gd name="T23" fmla="*/ 2147483647 h 166"/>
              <a:gd name="T24" fmla="*/ 2147483647 w 17"/>
              <a:gd name="T25" fmla="*/ 2147483647 h 166"/>
              <a:gd name="T26" fmla="*/ 2147483647 w 17"/>
              <a:gd name="T27" fmla="*/ 2147483647 h 166"/>
              <a:gd name="T28" fmla="*/ 2147483647 w 17"/>
              <a:gd name="T29" fmla="*/ 2147483647 h 166"/>
              <a:gd name="T30" fmla="*/ 2147483647 w 17"/>
              <a:gd name="T31" fmla="*/ 2147483647 h 166"/>
              <a:gd name="T32" fmla="*/ 2147483647 w 17"/>
              <a:gd name="T33" fmla="*/ 0 h 16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6"/>
              <a:gd name="T53" fmla="*/ 17 w 17"/>
              <a:gd name="T54" fmla="*/ 166 h 16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6">
                <a:moveTo>
                  <a:pt x="0" y="166"/>
                </a:moveTo>
                <a:lnTo>
                  <a:pt x="0" y="142"/>
                </a:lnTo>
                <a:lnTo>
                  <a:pt x="0" y="133"/>
                </a:lnTo>
                <a:lnTo>
                  <a:pt x="9" y="128"/>
                </a:lnTo>
                <a:lnTo>
                  <a:pt x="13" y="119"/>
                </a:lnTo>
                <a:lnTo>
                  <a:pt x="9" y="104"/>
                </a:lnTo>
                <a:lnTo>
                  <a:pt x="9" y="95"/>
                </a:lnTo>
                <a:lnTo>
                  <a:pt x="13" y="85"/>
                </a:lnTo>
                <a:lnTo>
                  <a:pt x="13" y="76"/>
                </a:lnTo>
                <a:lnTo>
                  <a:pt x="13" y="66"/>
                </a:lnTo>
                <a:lnTo>
                  <a:pt x="13" y="57"/>
                </a:lnTo>
                <a:lnTo>
                  <a:pt x="13" y="42"/>
                </a:lnTo>
                <a:lnTo>
                  <a:pt x="17" y="33"/>
                </a:lnTo>
                <a:lnTo>
                  <a:pt x="17" y="23"/>
                </a:lnTo>
                <a:lnTo>
                  <a:pt x="13" y="14"/>
                </a:lnTo>
                <a:lnTo>
                  <a:pt x="13" y="4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65" name="Oval 368"/>
          <p:cNvSpPr>
            <a:spLocks noChangeArrowheads="1"/>
          </p:cNvSpPr>
          <p:nvPr/>
        </p:nvSpPr>
        <p:spPr bwMode="auto">
          <a:xfrm>
            <a:off x="6513513" y="4879975"/>
            <a:ext cx="92075" cy="11588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366" name="Freeform 369"/>
          <p:cNvSpPr>
            <a:spLocks/>
          </p:cNvSpPr>
          <p:nvPr/>
        </p:nvSpPr>
        <p:spPr bwMode="auto">
          <a:xfrm>
            <a:off x="6524625" y="4487863"/>
            <a:ext cx="15875" cy="400050"/>
          </a:xfrm>
          <a:custGeom>
            <a:avLst/>
            <a:gdLst>
              <a:gd name="T0" fmla="*/ 2147483647 w 8"/>
              <a:gd name="T1" fmla="*/ 2147483647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157"/>
                </a:moveTo>
                <a:lnTo>
                  <a:pt x="0" y="143"/>
                </a:lnTo>
                <a:lnTo>
                  <a:pt x="4" y="129"/>
                </a:lnTo>
                <a:lnTo>
                  <a:pt x="8" y="119"/>
                </a:lnTo>
                <a:lnTo>
                  <a:pt x="4" y="110"/>
                </a:lnTo>
                <a:lnTo>
                  <a:pt x="0" y="100"/>
                </a:lnTo>
                <a:lnTo>
                  <a:pt x="4" y="91"/>
                </a:lnTo>
                <a:lnTo>
                  <a:pt x="8" y="81"/>
                </a:lnTo>
                <a:lnTo>
                  <a:pt x="8" y="67"/>
                </a:lnTo>
                <a:lnTo>
                  <a:pt x="4" y="52"/>
                </a:lnTo>
                <a:lnTo>
                  <a:pt x="4" y="43"/>
                </a:lnTo>
                <a:lnTo>
                  <a:pt x="8" y="33"/>
                </a:lnTo>
                <a:lnTo>
                  <a:pt x="8" y="24"/>
                </a:lnTo>
                <a:lnTo>
                  <a:pt x="8" y="14"/>
                </a:lnTo>
                <a:lnTo>
                  <a:pt x="8" y="5"/>
                </a:lnTo>
                <a:lnTo>
                  <a:pt x="0" y="5"/>
                </a:lnTo>
                <a:lnTo>
                  <a:pt x="8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67" name="Freeform 370"/>
          <p:cNvSpPr>
            <a:spLocks/>
          </p:cNvSpPr>
          <p:nvPr/>
        </p:nvSpPr>
        <p:spPr bwMode="auto">
          <a:xfrm>
            <a:off x="6581775" y="4454525"/>
            <a:ext cx="34925" cy="425450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3"/>
                </a:lnTo>
                <a:lnTo>
                  <a:pt x="9" y="128"/>
                </a:lnTo>
                <a:lnTo>
                  <a:pt x="13" y="119"/>
                </a:lnTo>
                <a:lnTo>
                  <a:pt x="9" y="105"/>
                </a:lnTo>
                <a:lnTo>
                  <a:pt x="9" y="95"/>
                </a:lnTo>
                <a:lnTo>
                  <a:pt x="13" y="86"/>
                </a:lnTo>
                <a:lnTo>
                  <a:pt x="13" y="76"/>
                </a:lnTo>
                <a:lnTo>
                  <a:pt x="13" y="66"/>
                </a:lnTo>
                <a:lnTo>
                  <a:pt x="13" y="57"/>
                </a:lnTo>
                <a:lnTo>
                  <a:pt x="13" y="43"/>
                </a:lnTo>
                <a:lnTo>
                  <a:pt x="17" y="33"/>
                </a:lnTo>
                <a:lnTo>
                  <a:pt x="17" y="24"/>
                </a:lnTo>
                <a:lnTo>
                  <a:pt x="13" y="14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68" name="Oval 371"/>
          <p:cNvSpPr>
            <a:spLocks noChangeArrowheads="1"/>
          </p:cNvSpPr>
          <p:nvPr/>
        </p:nvSpPr>
        <p:spPr bwMode="auto">
          <a:xfrm>
            <a:off x="6403975" y="4879975"/>
            <a:ext cx="92075" cy="11588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369" name="Freeform 372"/>
          <p:cNvSpPr>
            <a:spLocks/>
          </p:cNvSpPr>
          <p:nvPr/>
        </p:nvSpPr>
        <p:spPr bwMode="auto">
          <a:xfrm>
            <a:off x="6411913" y="4487863"/>
            <a:ext cx="17462" cy="400050"/>
          </a:xfrm>
          <a:custGeom>
            <a:avLst/>
            <a:gdLst>
              <a:gd name="T0" fmla="*/ 2147483647 w 9"/>
              <a:gd name="T1" fmla="*/ 2147483647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4" y="157"/>
                </a:moveTo>
                <a:lnTo>
                  <a:pt x="0" y="143"/>
                </a:lnTo>
                <a:lnTo>
                  <a:pt x="4" y="129"/>
                </a:lnTo>
                <a:lnTo>
                  <a:pt x="9" y="119"/>
                </a:lnTo>
                <a:lnTo>
                  <a:pt x="4" y="110"/>
                </a:lnTo>
                <a:lnTo>
                  <a:pt x="0" y="100"/>
                </a:lnTo>
                <a:lnTo>
                  <a:pt x="4" y="91"/>
                </a:lnTo>
                <a:lnTo>
                  <a:pt x="9" y="81"/>
                </a:lnTo>
                <a:lnTo>
                  <a:pt x="9" y="67"/>
                </a:lnTo>
                <a:lnTo>
                  <a:pt x="4" y="52"/>
                </a:lnTo>
                <a:lnTo>
                  <a:pt x="4" y="43"/>
                </a:lnTo>
                <a:lnTo>
                  <a:pt x="9" y="33"/>
                </a:lnTo>
                <a:lnTo>
                  <a:pt x="9" y="24"/>
                </a:lnTo>
                <a:lnTo>
                  <a:pt x="9" y="14"/>
                </a:lnTo>
                <a:lnTo>
                  <a:pt x="9" y="5"/>
                </a:lnTo>
                <a:lnTo>
                  <a:pt x="0" y="5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70" name="Freeform 373"/>
          <p:cNvSpPr>
            <a:spLocks/>
          </p:cNvSpPr>
          <p:nvPr/>
        </p:nvSpPr>
        <p:spPr bwMode="auto">
          <a:xfrm>
            <a:off x="6472238" y="4454525"/>
            <a:ext cx="33337" cy="425450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3"/>
                </a:lnTo>
                <a:lnTo>
                  <a:pt x="9" y="128"/>
                </a:lnTo>
                <a:lnTo>
                  <a:pt x="13" y="119"/>
                </a:lnTo>
                <a:lnTo>
                  <a:pt x="9" y="105"/>
                </a:lnTo>
                <a:lnTo>
                  <a:pt x="9" y="95"/>
                </a:lnTo>
                <a:lnTo>
                  <a:pt x="13" y="86"/>
                </a:lnTo>
                <a:lnTo>
                  <a:pt x="13" y="76"/>
                </a:lnTo>
                <a:lnTo>
                  <a:pt x="13" y="66"/>
                </a:lnTo>
                <a:lnTo>
                  <a:pt x="13" y="57"/>
                </a:lnTo>
                <a:lnTo>
                  <a:pt x="13" y="43"/>
                </a:lnTo>
                <a:lnTo>
                  <a:pt x="17" y="33"/>
                </a:lnTo>
                <a:lnTo>
                  <a:pt x="17" y="24"/>
                </a:lnTo>
                <a:lnTo>
                  <a:pt x="13" y="14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71" name="Oval 374"/>
          <p:cNvSpPr>
            <a:spLocks noChangeArrowheads="1"/>
          </p:cNvSpPr>
          <p:nvPr/>
        </p:nvSpPr>
        <p:spPr bwMode="auto">
          <a:xfrm>
            <a:off x="6292850" y="4879975"/>
            <a:ext cx="92075" cy="11588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372" name="Freeform 375"/>
          <p:cNvSpPr>
            <a:spLocks/>
          </p:cNvSpPr>
          <p:nvPr/>
        </p:nvSpPr>
        <p:spPr bwMode="auto">
          <a:xfrm>
            <a:off x="6300788" y="4487863"/>
            <a:ext cx="15875" cy="400050"/>
          </a:xfrm>
          <a:custGeom>
            <a:avLst/>
            <a:gdLst>
              <a:gd name="T0" fmla="*/ 2147483647 w 8"/>
              <a:gd name="T1" fmla="*/ 2147483647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157"/>
                </a:moveTo>
                <a:lnTo>
                  <a:pt x="0" y="143"/>
                </a:lnTo>
                <a:lnTo>
                  <a:pt x="4" y="129"/>
                </a:lnTo>
                <a:lnTo>
                  <a:pt x="8" y="119"/>
                </a:lnTo>
                <a:lnTo>
                  <a:pt x="4" y="110"/>
                </a:lnTo>
                <a:lnTo>
                  <a:pt x="0" y="100"/>
                </a:lnTo>
                <a:lnTo>
                  <a:pt x="4" y="91"/>
                </a:lnTo>
                <a:lnTo>
                  <a:pt x="8" y="81"/>
                </a:lnTo>
                <a:lnTo>
                  <a:pt x="8" y="67"/>
                </a:lnTo>
                <a:lnTo>
                  <a:pt x="4" y="52"/>
                </a:lnTo>
                <a:lnTo>
                  <a:pt x="4" y="43"/>
                </a:lnTo>
                <a:lnTo>
                  <a:pt x="8" y="33"/>
                </a:lnTo>
                <a:lnTo>
                  <a:pt x="8" y="24"/>
                </a:lnTo>
                <a:lnTo>
                  <a:pt x="8" y="14"/>
                </a:lnTo>
                <a:lnTo>
                  <a:pt x="8" y="5"/>
                </a:lnTo>
                <a:lnTo>
                  <a:pt x="0" y="5"/>
                </a:lnTo>
                <a:lnTo>
                  <a:pt x="8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73" name="Freeform 376"/>
          <p:cNvSpPr>
            <a:spLocks/>
          </p:cNvSpPr>
          <p:nvPr/>
        </p:nvSpPr>
        <p:spPr bwMode="auto">
          <a:xfrm>
            <a:off x="6361113" y="4454525"/>
            <a:ext cx="33337" cy="425450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3"/>
                </a:lnTo>
                <a:lnTo>
                  <a:pt x="8" y="128"/>
                </a:lnTo>
                <a:lnTo>
                  <a:pt x="12" y="119"/>
                </a:lnTo>
                <a:lnTo>
                  <a:pt x="8" y="105"/>
                </a:lnTo>
                <a:lnTo>
                  <a:pt x="8" y="95"/>
                </a:lnTo>
                <a:lnTo>
                  <a:pt x="12" y="86"/>
                </a:lnTo>
                <a:lnTo>
                  <a:pt x="12" y="76"/>
                </a:lnTo>
                <a:lnTo>
                  <a:pt x="12" y="66"/>
                </a:lnTo>
                <a:lnTo>
                  <a:pt x="12" y="57"/>
                </a:lnTo>
                <a:lnTo>
                  <a:pt x="12" y="43"/>
                </a:lnTo>
                <a:lnTo>
                  <a:pt x="17" y="33"/>
                </a:lnTo>
                <a:lnTo>
                  <a:pt x="17" y="24"/>
                </a:lnTo>
                <a:lnTo>
                  <a:pt x="12" y="14"/>
                </a:lnTo>
                <a:lnTo>
                  <a:pt x="12" y="5"/>
                </a:lnTo>
                <a:lnTo>
                  <a:pt x="12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74" name="Oval 377"/>
          <p:cNvSpPr>
            <a:spLocks noChangeArrowheads="1"/>
          </p:cNvSpPr>
          <p:nvPr/>
        </p:nvSpPr>
        <p:spPr bwMode="auto">
          <a:xfrm>
            <a:off x="6180138" y="4879975"/>
            <a:ext cx="92075" cy="11588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375" name="Freeform 378"/>
          <p:cNvSpPr>
            <a:spLocks/>
          </p:cNvSpPr>
          <p:nvPr/>
        </p:nvSpPr>
        <p:spPr bwMode="auto">
          <a:xfrm>
            <a:off x="6188075" y="4487863"/>
            <a:ext cx="17463" cy="400050"/>
          </a:xfrm>
          <a:custGeom>
            <a:avLst/>
            <a:gdLst>
              <a:gd name="T0" fmla="*/ 2147483647 w 9"/>
              <a:gd name="T1" fmla="*/ 2147483647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5" y="157"/>
                </a:moveTo>
                <a:lnTo>
                  <a:pt x="0" y="143"/>
                </a:lnTo>
                <a:lnTo>
                  <a:pt x="5" y="129"/>
                </a:lnTo>
                <a:lnTo>
                  <a:pt x="9" y="119"/>
                </a:lnTo>
                <a:lnTo>
                  <a:pt x="5" y="110"/>
                </a:lnTo>
                <a:lnTo>
                  <a:pt x="0" y="100"/>
                </a:lnTo>
                <a:lnTo>
                  <a:pt x="5" y="91"/>
                </a:lnTo>
                <a:lnTo>
                  <a:pt x="9" y="81"/>
                </a:lnTo>
                <a:lnTo>
                  <a:pt x="9" y="67"/>
                </a:lnTo>
                <a:lnTo>
                  <a:pt x="5" y="52"/>
                </a:lnTo>
                <a:lnTo>
                  <a:pt x="5" y="43"/>
                </a:lnTo>
                <a:lnTo>
                  <a:pt x="9" y="33"/>
                </a:lnTo>
                <a:lnTo>
                  <a:pt x="9" y="24"/>
                </a:lnTo>
                <a:lnTo>
                  <a:pt x="9" y="14"/>
                </a:lnTo>
                <a:lnTo>
                  <a:pt x="9" y="5"/>
                </a:lnTo>
                <a:lnTo>
                  <a:pt x="0" y="5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76" name="Freeform 379"/>
          <p:cNvSpPr>
            <a:spLocks/>
          </p:cNvSpPr>
          <p:nvPr/>
        </p:nvSpPr>
        <p:spPr bwMode="auto">
          <a:xfrm>
            <a:off x="6248400" y="4454525"/>
            <a:ext cx="34925" cy="425450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3"/>
                </a:lnTo>
                <a:lnTo>
                  <a:pt x="9" y="128"/>
                </a:lnTo>
                <a:lnTo>
                  <a:pt x="13" y="119"/>
                </a:lnTo>
                <a:lnTo>
                  <a:pt x="9" y="105"/>
                </a:lnTo>
                <a:lnTo>
                  <a:pt x="9" y="95"/>
                </a:lnTo>
                <a:lnTo>
                  <a:pt x="13" y="86"/>
                </a:lnTo>
                <a:lnTo>
                  <a:pt x="13" y="76"/>
                </a:lnTo>
                <a:lnTo>
                  <a:pt x="13" y="66"/>
                </a:lnTo>
                <a:lnTo>
                  <a:pt x="13" y="57"/>
                </a:lnTo>
                <a:lnTo>
                  <a:pt x="13" y="43"/>
                </a:lnTo>
                <a:lnTo>
                  <a:pt x="17" y="33"/>
                </a:lnTo>
                <a:lnTo>
                  <a:pt x="17" y="24"/>
                </a:lnTo>
                <a:lnTo>
                  <a:pt x="13" y="14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77" name="Rectangle 380"/>
          <p:cNvSpPr>
            <a:spLocks noChangeArrowheads="1"/>
          </p:cNvSpPr>
          <p:nvPr/>
        </p:nvSpPr>
        <p:spPr bwMode="auto">
          <a:xfrm>
            <a:off x="5865813" y="4498975"/>
            <a:ext cx="25717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it-IT" sz="1400" b="1">
                <a:solidFill>
                  <a:srgbClr val="000000"/>
                </a:solidFill>
                <a:latin typeface="Arial" charset="0"/>
              </a:rPr>
              <a:t>AC</a:t>
            </a:r>
            <a:endParaRPr lang="it-IT" sz="1400"/>
          </a:p>
        </p:txBody>
      </p:sp>
      <p:sp>
        <p:nvSpPr>
          <p:cNvPr id="6378" name="Rectangle 381"/>
          <p:cNvSpPr>
            <a:spLocks noChangeArrowheads="1"/>
          </p:cNvSpPr>
          <p:nvPr/>
        </p:nvSpPr>
        <p:spPr bwMode="auto">
          <a:xfrm>
            <a:off x="3390900" y="4546600"/>
            <a:ext cx="2571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it-IT" sz="1600" b="1">
                <a:solidFill>
                  <a:srgbClr val="FFFFFF"/>
                </a:solidFill>
                <a:latin typeface="Arial" charset="0"/>
              </a:rPr>
              <a:t>R</a:t>
            </a:r>
            <a:r>
              <a:rPr lang="it-IT" sz="1600" b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</a:t>
            </a:r>
            <a:endParaRPr lang="it-IT" sz="1600" b="1">
              <a:sym typeface="Symbol" pitchFamily="18" charset="2"/>
            </a:endParaRPr>
          </a:p>
        </p:txBody>
      </p:sp>
      <p:sp>
        <p:nvSpPr>
          <p:cNvPr id="6379" name="Freeform 402"/>
          <p:cNvSpPr>
            <a:spLocks/>
          </p:cNvSpPr>
          <p:nvPr/>
        </p:nvSpPr>
        <p:spPr bwMode="auto">
          <a:xfrm>
            <a:off x="3140075" y="5197475"/>
            <a:ext cx="176213" cy="268288"/>
          </a:xfrm>
          <a:custGeom>
            <a:avLst/>
            <a:gdLst>
              <a:gd name="T0" fmla="*/ 2147483647 w 88"/>
              <a:gd name="T1" fmla="*/ 2147483647 h 105"/>
              <a:gd name="T2" fmla="*/ 2147483647 w 88"/>
              <a:gd name="T3" fmla="*/ 2147483647 h 105"/>
              <a:gd name="T4" fmla="*/ 2147483647 w 88"/>
              <a:gd name="T5" fmla="*/ 2147483647 h 105"/>
              <a:gd name="T6" fmla="*/ 2147483647 w 88"/>
              <a:gd name="T7" fmla="*/ 2147483647 h 105"/>
              <a:gd name="T8" fmla="*/ 0 w 88"/>
              <a:gd name="T9" fmla="*/ 2147483647 h 105"/>
              <a:gd name="T10" fmla="*/ 0 w 88"/>
              <a:gd name="T11" fmla="*/ 2147483647 h 105"/>
              <a:gd name="T12" fmla="*/ 0 w 88"/>
              <a:gd name="T13" fmla="*/ 2147483647 h 105"/>
              <a:gd name="T14" fmla="*/ 2147483647 w 88"/>
              <a:gd name="T15" fmla="*/ 2147483647 h 105"/>
              <a:gd name="T16" fmla="*/ 2147483647 w 88"/>
              <a:gd name="T17" fmla="*/ 2147483647 h 105"/>
              <a:gd name="T18" fmla="*/ 2147483647 w 88"/>
              <a:gd name="T19" fmla="*/ 2147483647 h 105"/>
              <a:gd name="T20" fmla="*/ 2147483647 w 88"/>
              <a:gd name="T21" fmla="*/ 2147483647 h 105"/>
              <a:gd name="T22" fmla="*/ 2147483647 w 88"/>
              <a:gd name="T23" fmla="*/ 2147483647 h 105"/>
              <a:gd name="T24" fmla="*/ 2147483647 w 88"/>
              <a:gd name="T25" fmla="*/ 2147483647 h 105"/>
              <a:gd name="T26" fmla="*/ 2147483647 w 88"/>
              <a:gd name="T27" fmla="*/ 2147483647 h 105"/>
              <a:gd name="T28" fmla="*/ 2147483647 w 88"/>
              <a:gd name="T29" fmla="*/ 2147483647 h 105"/>
              <a:gd name="T30" fmla="*/ 2147483647 w 88"/>
              <a:gd name="T31" fmla="*/ 2147483647 h 105"/>
              <a:gd name="T32" fmla="*/ 2147483647 w 88"/>
              <a:gd name="T33" fmla="*/ 2147483647 h 105"/>
              <a:gd name="T34" fmla="*/ 2147483647 w 88"/>
              <a:gd name="T35" fmla="*/ 2147483647 h 105"/>
              <a:gd name="T36" fmla="*/ 2147483647 w 88"/>
              <a:gd name="T37" fmla="*/ 2147483647 h 105"/>
              <a:gd name="T38" fmla="*/ 2147483647 w 88"/>
              <a:gd name="T39" fmla="*/ 2147483647 h 105"/>
              <a:gd name="T40" fmla="*/ 2147483647 w 88"/>
              <a:gd name="T41" fmla="*/ 2147483647 h 105"/>
              <a:gd name="T42" fmla="*/ 2147483647 w 88"/>
              <a:gd name="T43" fmla="*/ 2147483647 h 105"/>
              <a:gd name="T44" fmla="*/ 2147483647 w 88"/>
              <a:gd name="T45" fmla="*/ 2147483647 h 105"/>
              <a:gd name="T46" fmla="*/ 2147483647 w 88"/>
              <a:gd name="T47" fmla="*/ 2147483647 h 105"/>
              <a:gd name="T48" fmla="*/ 2147483647 w 88"/>
              <a:gd name="T49" fmla="*/ 2147483647 h 105"/>
              <a:gd name="T50" fmla="*/ 2147483647 w 88"/>
              <a:gd name="T51" fmla="*/ 2147483647 h 105"/>
              <a:gd name="T52" fmla="*/ 2147483647 w 88"/>
              <a:gd name="T53" fmla="*/ 2147483647 h 105"/>
              <a:gd name="T54" fmla="*/ 2147483647 w 88"/>
              <a:gd name="T55" fmla="*/ 0 h 105"/>
              <a:gd name="T56" fmla="*/ 2147483647 w 88"/>
              <a:gd name="T57" fmla="*/ 2147483647 h 105"/>
              <a:gd name="T58" fmla="*/ 2147483647 w 88"/>
              <a:gd name="T59" fmla="*/ 2147483647 h 105"/>
              <a:gd name="T60" fmla="*/ 2147483647 w 88"/>
              <a:gd name="T61" fmla="*/ 2147483647 h 105"/>
              <a:gd name="T62" fmla="*/ 2147483647 w 88"/>
              <a:gd name="T63" fmla="*/ 2147483647 h 105"/>
              <a:gd name="T64" fmla="*/ 2147483647 w 88"/>
              <a:gd name="T65" fmla="*/ 2147483647 h 105"/>
              <a:gd name="T66" fmla="*/ 2147483647 w 88"/>
              <a:gd name="T67" fmla="*/ 2147483647 h 105"/>
              <a:gd name="T68" fmla="*/ 2147483647 w 88"/>
              <a:gd name="T69" fmla="*/ 2147483647 h 105"/>
              <a:gd name="T70" fmla="*/ 2147483647 w 88"/>
              <a:gd name="T71" fmla="*/ 2147483647 h 105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88"/>
              <a:gd name="T109" fmla="*/ 0 h 105"/>
              <a:gd name="T110" fmla="*/ 88 w 88"/>
              <a:gd name="T111" fmla="*/ 105 h 105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88" h="105">
                <a:moveTo>
                  <a:pt x="26" y="13"/>
                </a:moveTo>
                <a:lnTo>
                  <a:pt x="21" y="21"/>
                </a:lnTo>
                <a:lnTo>
                  <a:pt x="19" y="26"/>
                </a:lnTo>
                <a:lnTo>
                  <a:pt x="14" y="32"/>
                </a:lnTo>
                <a:lnTo>
                  <a:pt x="12" y="37"/>
                </a:lnTo>
                <a:lnTo>
                  <a:pt x="9" y="41"/>
                </a:lnTo>
                <a:lnTo>
                  <a:pt x="6" y="44"/>
                </a:lnTo>
                <a:lnTo>
                  <a:pt x="4" y="50"/>
                </a:lnTo>
                <a:lnTo>
                  <a:pt x="1" y="55"/>
                </a:lnTo>
                <a:lnTo>
                  <a:pt x="0" y="59"/>
                </a:lnTo>
                <a:lnTo>
                  <a:pt x="0" y="63"/>
                </a:lnTo>
                <a:lnTo>
                  <a:pt x="0" y="67"/>
                </a:lnTo>
                <a:lnTo>
                  <a:pt x="0" y="72"/>
                </a:lnTo>
                <a:lnTo>
                  <a:pt x="0" y="76"/>
                </a:lnTo>
                <a:lnTo>
                  <a:pt x="0" y="81"/>
                </a:lnTo>
                <a:lnTo>
                  <a:pt x="1" y="86"/>
                </a:lnTo>
                <a:lnTo>
                  <a:pt x="2" y="90"/>
                </a:lnTo>
                <a:lnTo>
                  <a:pt x="6" y="90"/>
                </a:lnTo>
                <a:lnTo>
                  <a:pt x="6" y="94"/>
                </a:lnTo>
                <a:lnTo>
                  <a:pt x="9" y="98"/>
                </a:lnTo>
                <a:lnTo>
                  <a:pt x="12" y="98"/>
                </a:lnTo>
                <a:lnTo>
                  <a:pt x="19" y="103"/>
                </a:lnTo>
                <a:lnTo>
                  <a:pt x="24" y="103"/>
                </a:lnTo>
                <a:lnTo>
                  <a:pt x="29" y="103"/>
                </a:lnTo>
                <a:lnTo>
                  <a:pt x="32" y="103"/>
                </a:lnTo>
                <a:lnTo>
                  <a:pt x="36" y="105"/>
                </a:lnTo>
                <a:lnTo>
                  <a:pt x="39" y="105"/>
                </a:lnTo>
                <a:lnTo>
                  <a:pt x="44" y="105"/>
                </a:lnTo>
                <a:lnTo>
                  <a:pt x="49" y="103"/>
                </a:lnTo>
                <a:lnTo>
                  <a:pt x="52" y="103"/>
                </a:lnTo>
                <a:lnTo>
                  <a:pt x="57" y="101"/>
                </a:lnTo>
                <a:lnTo>
                  <a:pt x="62" y="98"/>
                </a:lnTo>
                <a:lnTo>
                  <a:pt x="66" y="96"/>
                </a:lnTo>
                <a:lnTo>
                  <a:pt x="67" y="92"/>
                </a:lnTo>
                <a:lnTo>
                  <a:pt x="71" y="87"/>
                </a:lnTo>
                <a:lnTo>
                  <a:pt x="72" y="83"/>
                </a:lnTo>
                <a:lnTo>
                  <a:pt x="76" y="81"/>
                </a:lnTo>
                <a:lnTo>
                  <a:pt x="77" y="76"/>
                </a:lnTo>
                <a:lnTo>
                  <a:pt x="78" y="72"/>
                </a:lnTo>
                <a:lnTo>
                  <a:pt x="81" y="67"/>
                </a:lnTo>
                <a:lnTo>
                  <a:pt x="82" y="63"/>
                </a:lnTo>
                <a:lnTo>
                  <a:pt x="86" y="59"/>
                </a:lnTo>
                <a:lnTo>
                  <a:pt x="86" y="55"/>
                </a:lnTo>
                <a:lnTo>
                  <a:pt x="87" y="50"/>
                </a:lnTo>
                <a:lnTo>
                  <a:pt x="87" y="46"/>
                </a:lnTo>
                <a:lnTo>
                  <a:pt x="87" y="41"/>
                </a:lnTo>
                <a:lnTo>
                  <a:pt x="87" y="37"/>
                </a:lnTo>
                <a:lnTo>
                  <a:pt x="88" y="32"/>
                </a:lnTo>
                <a:lnTo>
                  <a:pt x="88" y="29"/>
                </a:lnTo>
                <a:lnTo>
                  <a:pt x="87" y="21"/>
                </a:lnTo>
                <a:lnTo>
                  <a:pt x="86" y="15"/>
                </a:lnTo>
                <a:lnTo>
                  <a:pt x="82" y="13"/>
                </a:lnTo>
                <a:lnTo>
                  <a:pt x="78" y="10"/>
                </a:lnTo>
                <a:lnTo>
                  <a:pt x="76" y="6"/>
                </a:lnTo>
                <a:lnTo>
                  <a:pt x="72" y="4"/>
                </a:lnTo>
                <a:lnTo>
                  <a:pt x="71" y="0"/>
                </a:lnTo>
                <a:lnTo>
                  <a:pt x="69" y="4"/>
                </a:lnTo>
                <a:lnTo>
                  <a:pt x="67" y="9"/>
                </a:lnTo>
                <a:lnTo>
                  <a:pt x="64" y="10"/>
                </a:lnTo>
                <a:lnTo>
                  <a:pt x="61" y="10"/>
                </a:lnTo>
                <a:lnTo>
                  <a:pt x="57" y="10"/>
                </a:lnTo>
                <a:lnTo>
                  <a:pt x="54" y="10"/>
                </a:lnTo>
                <a:lnTo>
                  <a:pt x="51" y="9"/>
                </a:lnTo>
                <a:lnTo>
                  <a:pt x="47" y="9"/>
                </a:lnTo>
                <a:lnTo>
                  <a:pt x="44" y="9"/>
                </a:lnTo>
                <a:lnTo>
                  <a:pt x="41" y="9"/>
                </a:lnTo>
                <a:lnTo>
                  <a:pt x="37" y="10"/>
                </a:lnTo>
                <a:lnTo>
                  <a:pt x="34" y="10"/>
                </a:lnTo>
                <a:lnTo>
                  <a:pt x="32" y="15"/>
                </a:lnTo>
                <a:lnTo>
                  <a:pt x="29" y="17"/>
                </a:lnTo>
                <a:lnTo>
                  <a:pt x="26" y="19"/>
                </a:lnTo>
                <a:lnTo>
                  <a:pt x="26" y="13"/>
                </a:lnTo>
                <a:close/>
              </a:path>
            </a:pathLst>
          </a:custGeom>
          <a:solidFill>
            <a:srgbClr val="808000"/>
          </a:solidFill>
          <a:ln w="0">
            <a:solidFill>
              <a:srgbClr val="808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380" name="Oval 407"/>
          <p:cNvSpPr>
            <a:spLocks noChangeArrowheads="1"/>
          </p:cNvSpPr>
          <p:nvPr/>
        </p:nvSpPr>
        <p:spPr bwMode="auto">
          <a:xfrm>
            <a:off x="3360738" y="3803650"/>
            <a:ext cx="306387" cy="409575"/>
          </a:xfrm>
          <a:prstGeom prst="ellipse">
            <a:avLst/>
          </a:prstGeom>
          <a:solidFill>
            <a:schemeClr val="accent2"/>
          </a:solidFill>
          <a:ln w="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381" name="Freeform 408"/>
          <p:cNvSpPr>
            <a:spLocks/>
          </p:cNvSpPr>
          <p:nvPr/>
        </p:nvSpPr>
        <p:spPr bwMode="auto">
          <a:xfrm>
            <a:off x="3430588" y="4067175"/>
            <a:ext cx="254000" cy="330200"/>
          </a:xfrm>
          <a:custGeom>
            <a:avLst/>
            <a:gdLst>
              <a:gd name="T0" fmla="*/ 0 w 126"/>
              <a:gd name="T1" fmla="*/ 2147483647 h 130"/>
              <a:gd name="T2" fmla="*/ 0 w 126"/>
              <a:gd name="T3" fmla="*/ 2147483647 h 130"/>
              <a:gd name="T4" fmla="*/ 0 w 126"/>
              <a:gd name="T5" fmla="*/ 2147483647 h 130"/>
              <a:gd name="T6" fmla="*/ 2147483647 w 126"/>
              <a:gd name="T7" fmla="*/ 2147483647 h 130"/>
              <a:gd name="T8" fmla="*/ 2147483647 w 126"/>
              <a:gd name="T9" fmla="*/ 2147483647 h 130"/>
              <a:gd name="T10" fmla="*/ 2147483647 w 126"/>
              <a:gd name="T11" fmla="*/ 2147483647 h 130"/>
              <a:gd name="T12" fmla="*/ 2147483647 w 126"/>
              <a:gd name="T13" fmla="*/ 2147483647 h 130"/>
              <a:gd name="T14" fmla="*/ 2147483647 w 126"/>
              <a:gd name="T15" fmla="*/ 2147483647 h 130"/>
              <a:gd name="T16" fmla="*/ 0 w 126"/>
              <a:gd name="T17" fmla="*/ 2147483647 h 130"/>
              <a:gd name="T18" fmla="*/ 0 w 126"/>
              <a:gd name="T19" fmla="*/ 2147483647 h 130"/>
              <a:gd name="T20" fmla="*/ 0 w 126"/>
              <a:gd name="T21" fmla="*/ 2147483647 h 130"/>
              <a:gd name="T22" fmla="*/ 0 w 126"/>
              <a:gd name="T23" fmla="*/ 2147483647 h 130"/>
              <a:gd name="T24" fmla="*/ 0 w 126"/>
              <a:gd name="T25" fmla="*/ 2147483647 h 130"/>
              <a:gd name="T26" fmla="*/ 0 w 126"/>
              <a:gd name="T27" fmla="*/ 2147483647 h 130"/>
              <a:gd name="T28" fmla="*/ 2147483647 w 126"/>
              <a:gd name="T29" fmla="*/ 2147483647 h 130"/>
              <a:gd name="T30" fmla="*/ 2147483647 w 126"/>
              <a:gd name="T31" fmla="*/ 2147483647 h 130"/>
              <a:gd name="T32" fmla="*/ 2147483647 w 126"/>
              <a:gd name="T33" fmla="*/ 2147483647 h 130"/>
              <a:gd name="T34" fmla="*/ 2147483647 w 126"/>
              <a:gd name="T35" fmla="*/ 2147483647 h 130"/>
              <a:gd name="T36" fmla="*/ 2147483647 w 126"/>
              <a:gd name="T37" fmla="*/ 2147483647 h 130"/>
              <a:gd name="T38" fmla="*/ 2147483647 w 126"/>
              <a:gd name="T39" fmla="*/ 2147483647 h 130"/>
              <a:gd name="T40" fmla="*/ 2147483647 w 126"/>
              <a:gd name="T41" fmla="*/ 2147483647 h 130"/>
              <a:gd name="T42" fmla="*/ 2147483647 w 126"/>
              <a:gd name="T43" fmla="*/ 2147483647 h 130"/>
              <a:gd name="T44" fmla="*/ 2147483647 w 126"/>
              <a:gd name="T45" fmla="*/ 2147483647 h 130"/>
              <a:gd name="T46" fmla="*/ 2147483647 w 126"/>
              <a:gd name="T47" fmla="*/ 2147483647 h 130"/>
              <a:gd name="T48" fmla="*/ 2147483647 w 126"/>
              <a:gd name="T49" fmla="*/ 0 h 130"/>
              <a:gd name="T50" fmla="*/ 2147483647 w 126"/>
              <a:gd name="T51" fmla="*/ 2147483647 h 130"/>
              <a:gd name="T52" fmla="*/ 2147483647 w 126"/>
              <a:gd name="T53" fmla="*/ 2147483647 h 130"/>
              <a:gd name="T54" fmla="*/ 2147483647 w 126"/>
              <a:gd name="T55" fmla="*/ 2147483647 h 130"/>
              <a:gd name="T56" fmla="*/ 2147483647 w 126"/>
              <a:gd name="T57" fmla="*/ 2147483647 h 130"/>
              <a:gd name="T58" fmla="*/ 2147483647 w 126"/>
              <a:gd name="T59" fmla="*/ 2147483647 h 130"/>
              <a:gd name="T60" fmla="*/ 2147483647 w 126"/>
              <a:gd name="T61" fmla="*/ 2147483647 h 130"/>
              <a:gd name="T62" fmla="*/ 2147483647 w 126"/>
              <a:gd name="T63" fmla="*/ 2147483647 h 130"/>
              <a:gd name="T64" fmla="*/ 2147483647 w 126"/>
              <a:gd name="T65" fmla="*/ 2147483647 h 130"/>
              <a:gd name="T66" fmla="*/ 2147483647 w 126"/>
              <a:gd name="T67" fmla="*/ 2147483647 h 130"/>
              <a:gd name="T68" fmla="*/ 2147483647 w 126"/>
              <a:gd name="T69" fmla="*/ 2147483647 h 130"/>
              <a:gd name="T70" fmla="*/ 2147483647 w 126"/>
              <a:gd name="T71" fmla="*/ 2147483647 h 130"/>
              <a:gd name="T72" fmla="*/ 2147483647 w 126"/>
              <a:gd name="T73" fmla="*/ 2147483647 h 130"/>
              <a:gd name="T74" fmla="*/ 2147483647 w 126"/>
              <a:gd name="T75" fmla="*/ 2147483647 h 130"/>
              <a:gd name="T76" fmla="*/ 2147483647 w 126"/>
              <a:gd name="T77" fmla="*/ 2147483647 h 130"/>
              <a:gd name="T78" fmla="*/ 2147483647 w 126"/>
              <a:gd name="T79" fmla="*/ 2147483647 h 130"/>
              <a:gd name="T80" fmla="*/ 2147483647 w 126"/>
              <a:gd name="T81" fmla="*/ 2147483647 h 130"/>
              <a:gd name="T82" fmla="*/ 2147483647 w 126"/>
              <a:gd name="T83" fmla="*/ 2147483647 h 130"/>
              <a:gd name="T84" fmla="*/ 2147483647 w 126"/>
              <a:gd name="T85" fmla="*/ 2147483647 h 130"/>
              <a:gd name="T86" fmla="*/ 2147483647 w 126"/>
              <a:gd name="T87" fmla="*/ 2147483647 h 130"/>
              <a:gd name="T88" fmla="*/ 2147483647 w 126"/>
              <a:gd name="T89" fmla="*/ 2147483647 h 130"/>
              <a:gd name="T90" fmla="*/ 2147483647 w 126"/>
              <a:gd name="T91" fmla="*/ 2147483647 h 130"/>
              <a:gd name="T92" fmla="*/ 2147483647 w 126"/>
              <a:gd name="T93" fmla="*/ 2147483647 h 130"/>
              <a:gd name="T94" fmla="*/ 2147483647 w 126"/>
              <a:gd name="T95" fmla="*/ 2147483647 h 130"/>
              <a:gd name="T96" fmla="*/ 2147483647 w 126"/>
              <a:gd name="T97" fmla="*/ 2147483647 h 130"/>
              <a:gd name="T98" fmla="*/ 2147483647 w 126"/>
              <a:gd name="T99" fmla="*/ 2147483647 h 130"/>
              <a:gd name="T100" fmla="*/ 2147483647 w 126"/>
              <a:gd name="T101" fmla="*/ 2147483647 h 130"/>
              <a:gd name="T102" fmla="*/ 0 w 126"/>
              <a:gd name="T103" fmla="*/ 2147483647 h 130"/>
              <a:gd name="T104" fmla="*/ 0 w 126"/>
              <a:gd name="T105" fmla="*/ 2147483647 h 13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26"/>
              <a:gd name="T160" fmla="*/ 0 h 130"/>
              <a:gd name="T161" fmla="*/ 126 w 126"/>
              <a:gd name="T162" fmla="*/ 130 h 130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26" h="130">
                <a:moveTo>
                  <a:pt x="0" y="115"/>
                </a:moveTo>
                <a:lnTo>
                  <a:pt x="0" y="112"/>
                </a:lnTo>
                <a:lnTo>
                  <a:pt x="0" y="101"/>
                </a:lnTo>
                <a:lnTo>
                  <a:pt x="1" y="95"/>
                </a:lnTo>
                <a:lnTo>
                  <a:pt x="2" y="88"/>
                </a:lnTo>
                <a:lnTo>
                  <a:pt x="1" y="80"/>
                </a:lnTo>
                <a:lnTo>
                  <a:pt x="2" y="75"/>
                </a:lnTo>
                <a:lnTo>
                  <a:pt x="1" y="68"/>
                </a:lnTo>
                <a:lnTo>
                  <a:pt x="0" y="61"/>
                </a:lnTo>
                <a:lnTo>
                  <a:pt x="0" y="54"/>
                </a:lnTo>
                <a:lnTo>
                  <a:pt x="0" y="47"/>
                </a:lnTo>
                <a:lnTo>
                  <a:pt x="0" y="40"/>
                </a:lnTo>
                <a:lnTo>
                  <a:pt x="0" y="33"/>
                </a:lnTo>
                <a:lnTo>
                  <a:pt x="0" y="26"/>
                </a:lnTo>
                <a:lnTo>
                  <a:pt x="6" y="18"/>
                </a:lnTo>
                <a:lnTo>
                  <a:pt x="13" y="11"/>
                </a:lnTo>
                <a:lnTo>
                  <a:pt x="26" y="8"/>
                </a:lnTo>
                <a:lnTo>
                  <a:pt x="39" y="4"/>
                </a:lnTo>
                <a:lnTo>
                  <a:pt x="50" y="4"/>
                </a:lnTo>
                <a:lnTo>
                  <a:pt x="61" y="4"/>
                </a:lnTo>
                <a:lnTo>
                  <a:pt x="72" y="4"/>
                </a:lnTo>
                <a:lnTo>
                  <a:pt x="83" y="6"/>
                </a:lnTo>
                <a:lnTo>
                  <a:pt x="95" y="3"/>
                </a:lnTo>
                <a:lnTo>
                  <a:pt x="105" y="4"/>
                </a:lnTo>
                <a:lnTo>
                  <a:pt x="117" y="0"/>
                </a:lnTo>
                <a:lnTo>
                  <a:pt x="118" y="4"/>
                </a:lnTo>
                <a:lnTo>
                  <a:pt x="122" y="11"/>
                </a:lnTo>
                <a:lnTo>
                  <a:pt x="122" y="15"/>
                </a:lnTo>
                <a:lnTo>
                  <a:pt x="124" y="23"/>
                </a:lnTo>
                <a:lnTo>
                  <a:pt x="124" y="28"/>
                </a:lnTo>
                <a:lnTo>
                  <a:pt x="122" y="35"/>
                </a:lnTo>
                <a:lnTo>
                  <a:pt x="122" y="40"/>
                </a:lnTo>
                <a:lnTo>
                  <a:pt x="122" y="49"/>
                </a:lnTo>
                <a:lnTo>
                  <a:pt x="126" y="59"/>
                </a:lnTo>
                <a:lnTo>
                  <a:pt x="124" y="66"/>
                </a:lnTo>
                <a:lnTo>
                  <a:pt x="122" y="72"/>
                </a:lnTo>
                <a:lnTo>
                  <a:pt x="111" y="76"/>
                </a:lnTo>
                <a:lnTo>
                  <a:pt x="100" y="76"/>
                </a:lnTo>
                <a:lnTo>
                  <a:pt x="89" y="83"/>
                </a:lnTo>
                <a:lnTo>
                  <a:pt x="83" y="90"/>
                </a:lnTo>
                <a:lnTo>
                  <a:pt x="82" y="96"/>
                </a:lnTo>
                <a:lnTo>
                  <a:pt x="84" y="104"/>
                </a:lnTo>
                <a:lnTo>
                  <a:pt x="82" y="114"/>
                </a:lnTo>
                <a:lnTo>
                  <a:pt x="78" y="123"/>
                </a:lnTo>
                <a:lnTo>
                  <a:pt x="72" y="126"/>
                </a:lnTo>
                <a:lnTo>
                  <a:pt x="61" y="130"/>
                </a:lnTo>
                <a:lnTo>
                  <a:pt x="50" y="130"/>
                </a:lnTo>
                <a:lnTo>
                  <a:pt x="39" y="130"/>
                </a:lnTo>
                <a:lnTo>
                  <a:pt x="28" y="130"/>
                </a:lnTo>
                <a:lnTo>
                  <a:pt x="17" y="126"/>
                </a:lnTo>
                <a:lnTo>
                  <a:pt x="5" y="125"/>
                </a:lnTo>
                <a:lnTo>
                  <a:pt x="0" y="125"/>
                </a:lnTo>
                <a:lnTo>
                  <a:pt x="0" y="115"/>
                </a:lnTo>
                <a:close/>
              </a:path>
            </a:pathLst>
          </a:cu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507" name="Freeform 409"/>
          <p:cNvSpPr>
            <a:spLocks/>
          </p:cNvSpPr>
          <p:nvPr/>
        </p:nvSpPr>
        <p:spPr bwMode="auto">
          <a:xfrm>
            <a:off x="4411663" y="2882900"/>
            <a:ext cx="128587" cy="190500"/>
          </a:xfrm>
          <a:custGeom>
            <a:avLst/>
            <a:gdLst>
              <a:gd name="T0" fmla="*/ 0 w 64"/>
              <a:gd name="T1" fmla="*/ 2147483647 h 75"/>
              <a:gd name="T2" fmla="*/ 2147483647 w 64"/>
              <a:gd name="T3" fmla="*/ 2147483647 h 75"/>
              <a:gd name="T4" fmla="*/ 2147483647 w 64"/>
              <a:gd name="T5" fmla="*/ 2147483647 h 75"/>
              <a:gd name="T6" fmla="*/ 2147483647 w 64"/>
              <a:gd name="T7" fmla="*/ 2147483647 h 75"/>
              <a:gd name="T8" fmla="*/ 2147483647 w 64"/>
              <a:gd name="T9" fmla="*/ 0 h 75"/>
              <a:gd name="T10" fmla="*/ 2147483647 w 64"/>
              <a:gd name="T11" fmla="*/ 0 h 75"/>
              <a:gd name="T12" fmla="*/ 2147483647 w 64"/>
              <a:gd name="T13" fmla="*/ 2147483647 h 75"/>
              <a:gd name="T14" fmla="*/ 2147483647 w 64"/>
              <a:gd name="T15" fmla="*/ 2147483647 h 75"/>
              <a:gd name="T16" fmla="*/ 2147483647 w 64"/>
              <a:gd name="T17" fmla="*/ 2147483647 h 75"/>
              <a:gd name="T18" fmla="*/ 2147483647 w 64"/>
              <a:gd name="T19" fmla="*/ 2147483647 h 75"/>
              <a:gd name="T20" fmla="*/ 2147483647 w 64"/>
              <a:gd name="T21" fmla="*/ 2147483647 h 75"/>
              <a:gd name="T22" fmla="*/ 0 w 64"/>
              <a:gd name="T23" fmla="*/ 2147483647 h 75"/>
              <a:gd name="T24" fmla="*/ 0 w 64"/>
              <a:gd name="T25" fmla="*/ 2147483647 h 7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64"/>
              <a:gd name="T40" fmla="*/ 0 h 75"/>
              <a:gd name="T41" fmla="*/ 64 w 64"/>
              <a:gd name="T42" fmla="*/ 75 h 75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64" h="75">
                <a:moveTo>
                  <a:pt x="0" y="1"/>
                </a:moveTo>
                <a:lnTo>
                  <a:pt x="22" y="1"/>
                </a:lnTo>
                <a:lnTo>
                  <a:pt x="22" y="23"/>
                </a:lnTo>
                <a:lnTo>
                  <a:pt x="42" y="22"/>
                </a:lnTo>
                <a:lnTo>
                  <a:pt x="42" y="0"/>
                </a:lnTo>
                <a:lnTo>
                  <a:pt x="64" y="0"/>
                </a:lnTo>
                <a:lnTo>
                  <a:pt x="64" y="75"/>
                </a:lnTo>
                <a:lnTo>
                  <a:pt x="42" y="75"/>
                </a:lnTo>
                <a:lnTo>
                  <a:pt x="42" y="45"/>
                </a:lnTo>
                <a:lnTo>
                  <a:pt x="22" y="45"/>
                </a:lnTo>
                <a:lnTo>
                  <a:pt x="22" y="75"/>
                </a:lnTo>
                <a:lnTo>
                  <a:pt x="0" y="75"/>
                </a:lnTo>
                <a:lnTo>
                  <a:pt x="0" y="1"/>
                </a:lnTo>
                <a:close/>
              </a:path>
            </a:pathLst>
          </a:custGeom>
          <a:solidFill>
            <a:srgbClr val="00808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383" name="Line 410"/>
          <p:cNvSpPr>
            <a:spLocks noChangeShapeType="1"/>
          </p:cNvSpPr>
          <p:nvPr/>
        </p:nvSpPr>
        <p:spPr bwMode="auto">
          <a:xfrm flipV="1">
            <a:off x="3494088" y="3763963"/>
            <a:ext cx="1587" cy="444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84" name="Line 411"/>
          <p:cNvSpPr>
            <a:spLocks noChangeShapeType="1"/>
          </p:cNvSpPr>
          <p:nvPr/>
        </p:nvSpPr>
        <p:spPr bwMode="auto">
          <a:xfrm flipH="1" flipV="1">
            <a:off x="3446463" y="3732213"/>
            <a:ext cx="47625" cy="317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85" name="Line 412"/>
          <p:cNvSpPr>
            <a:spLocks noChangeShapeType="1"/>
          </p:cNvSpPr>
          <p:nvPr/>
        </p:nvSpPr>
        <p:spPr bwMode="auto">
          <a:xfrm flipV="1">
            <a:off x="3498850" y="3724275"/>
            <a:ext cx="30163" cy="539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86" name="Line 413"/>
          <p:cNvSpPr>
            <a:spLocks noChangeShapeType="1"/>
          </p:cNvSpPr>
          <p:nvPr/>
        </p:nvSpPr>
        <p:spPr bwMode="auto">
          <a:xfrm flipH="1" flipV="1">
            <a:off x="3511550" y="3687763"/>
            <a:ext cx="17463" cy="365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87" name="Line 414"/>
          <p:cNvSpPr>
            <a:spLocks noChangeShapeType="1"/>
          </p:cNvSpPr>
          <p:nvPr/>
        </p:nvSpPr>
        <p:spPr bwMode="auto">
          <a:xfrm flipV="1">
            <a:off x="3529013" y="3702050"/>
            <a:ext cx="47625" cy="301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88" name="Line 415"/>
          <p:cNvSpPr>
            <a:spLocks noChangeShapeType="1"/>
          </p:cNvSpPr>
          <p:nvPr/>
        </p:nvSpPr>
        <p:spPr bwMode="auto">
          <a:xfrm flipV="1">
            <a:off x="3392488" y="3824288"/>
            <a:ext cx="3175" cy="444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89" name="Line 416"/>
          <p:cNvSpPr>
            <a:spLocks noChangeShapeType="1"/>
          </p:cNvSpPr>
          <p:nvPr/>
        </p:nvSpPr>
        <p:spPr bwMode="auto">
          <a:xfrm flipV="1">
            <a:off x="3392488" y="3792538"/>
            <a:ext cx="46037" cy="317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90" name="Line 417"/>
          <p:cNvSpPr>
            <a:spLocks noChangeShapeType="1"/>
          </p:cNvSpPr>
          <p:nvPr/>
        </p:nvSpPr>
        <p:spPr bwMode="auto">
          <a:xfrm flipH="1" flipV="1">
            <a:off x="3355975" y="3784600"/>
            <a:ext cx="30163" cy="555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91" name="Line 418"/>
          <p:cNvSpPr>
            <a:spLocks noChangeShapeType="1"/>
          </p:cNvSpPr>
          <p:nvPr/>
        </p:nvSpPr>
        <p:spPr bwMode="auto">
          <a:xfrm flipV="1">
            <a:off x="3355975" y="3751263"/>
            <a:ext cx="19050" cy="333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92" name="Line 419"/>
          <p:cNvSpPr>
            <a:spLocks noChangeShapeType="1"/>
          </p:cNvSpPr>
          <p:nvPr/>
        </p:nvSpPr>
        <p:spPr bwMode="auto">
          <a:xfrm flipH="1" flipV="1">
            <a:off x="3309938" y="3763963"/>
            <a:ext cx="46037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93" name="Rectangle 428"/>
          <p:cNvSpPr>
            <a:spLocks noChangeArrowheads="1"/>
          </p:cNvSpPr>
          <p:nvPr/>
        </p:nvSpPr>
        <p:spPr bwMode="auto">
          <a:xfrm>
            <a:off x="3087688" y="5157788"/>
            <a:ext cx="2571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it-IT" sz="1400" b="1">
                <a:solidFill>
                  <a:srgbClr val="FFFFFF"/>
                </a:solidFill>
                <a:latin typeface="Symbol" pitchFamily="18" charset="2"/>
              </a:rPr>
              <a:t>g</a:t>
            </a:r>
          </a:p>
        </p:txBody>
      </p:sp>
      <p:sp>
        <p:nvSpPr>
          <p:cNvPr id="6394" name="Oval 631"/>
          <p:cNvSpPr>
            <a:spLocks noChangeArrowheads="1"/>
          </p:cNvSpPr>
          <p:nvPr/>
        </p:nvSpPr>
        <p:spPr bwMode="auto">
          <a:xfrm>
            <a:off x="7423150" y="4164013"/>
            <a:ext cx="93663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395" name="Freeform 632"/>
          <p:cNvSpPr>
            <a:spLocks/>
          </p:cNvSpPr>
          <p:nvPr/>
        </p:nvSpPr>
        <p:spPr bwMode="auto">
          <a:xfrm>
            <a:off x="7432675" y="4270375"/>
            <a:ext cx="15875" cy="403225"/>
          </a:xfrm>
          <a:custGeom>
            <a:avLst/>
            <a:gdLst>
              <a:gd name="T0" fmla="*/ 2147483647 w 8"/>
              <a:gd name="T1" fmla="*/ 0 h 158"/>
              <a:gd name="T2" fmla="*/ 0 w 8"/>
              <a:gd name="T3" fmla="*/ 2147483647 h 158"/>
              <a:gd name="T4" fmla="*/ 2147483647 w 8"/>
              <a:gd name="T5" fmla="*/ 2147483647 h 158"/>
              <a:gd name="T6" fmla="*/ 2147483647 w 8"/>
              <a:gd name="T7" fmla="*/ 2147483647 h 158"/>
              <a:gd name="T8" fmla="*/ 2147483647 w 8"/>
              <a:gd name="T9" fmla="*/ 2147483647 h 158"/>
              <a:gd name="T10" fmla="*/ 0 w 8"/>
              <a:gd name="T11" fmla="*/ 2147483647 h 158"/>
              <a:gd name="T12" fmla="*/ 2147483647 w 8"/>
              <a:gd name="T13" fmla="*/ 2147483647 h 158"/>
              <a:gd name="T14" fmla="*/ 2147483647 w 8"/>
              <a:gd name="T15" fmla="*/ 2147483647 h 158"/>
              <a:gd name="T16" fmla="*/ 2147483647 w 8"/>
              <a:gd name="T17" fmla="*/ 2147483647 h 158"/>
              <a:gd name="T18" fmla="*/ 2147483647 w 8"/>
              <a:gd name="T19" fmla="*/ 2147483647 h 158"/>
              <a:gd name="T20" fmla="*/ 2147483647 w 8"/>
              <a:gd name="T21" fmla="*/ 2147483647 h 158"/>
              <a:gd name="T22" fmla="*/ 2147483647 w 8"/>
              <a:gd name="T23" fmla="*/ 2147483647 h 158"/>
              <a:gd name="T24" fmla="*/ 2147483647 w 8"/>
              <a:gd name="T25" fmla="*/ 2147483647 h 158"/>
              <a:gd name="T26" fmla="*/ 2147483647 w 8"/>
              <a:gd name="T27" fmla="*/ 2147483647 h 158"/>
              <a:gd name="T28" fmla="*/ 2147483647 w 8"/>
              <a:gd name="T29" fmla="*/ 2147483647 h 158"/>
              <a:gd name="T30" fmla="*/ 0 w 8"/>
              <a:gd name="T31" fmla="*/ 2147483647 h 158"/>
              <a:gd name="T32" fmla="*/ 2147483647 w 8"/>
              <a:gd name="T33" fmla="*/ 2147483647 h 15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8"/>
              <a:gd name="T53" fmla="*/ 8 w 8"/>
              <a:gd name="T54" fmla="*/ 158 h 15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8">
                <a:moveTo>
                  <a:pt x="4" y="0"/>
                </a:moveTo>
                <a:lnTo>
                  <a:pt x="0" y="15"/>
                </a:lnTo>
                <a:lnTo>
                  <a:pt x="4" y="29"/>
                </a:lnTo>
                <a:lnTo>
                  <a:pt x="8" y="38"/>
                </a:lnTo>
                <a:lnTo>
                  <a:pt x="4" y="48"/>
                </a:lnTo>
                <a:lnTo>
                  <a:pt x="0" y="58"/>
                </a:lnTo>
                <a:lnTo>
                  <a:pt x="4" y="67"/>
                </a:lnTo>
                <a:lnTo>
                  <a:pt x="8" y="77"/>
                </a:lnTo>
                <a:lnTo>
                  <a:pt x="8" y="91"/>
                </a:lnTo>
                <a:lnTo>
                  <a:pt x="4" y="105"/>
                </a:lnTo>
                <a:lnTo>
                  <a:pt x="4" y="115"/>
                </a:lnTo>
                <a:lnTo>
                  <a:pt x="8" y="124"/>
                </a:lnTo>
                <a:lnTo>
                  <a:pt x="8" y="134"/>
                </a:lnTo>
                <a:lnTo>
                  <a:pt x="8" y="143"/>
                </a:lnTo>
                <a:lnTo>
                  <a:pt x="8" y="153"/>
                </a:lnTo>
                <a:lnTo>
                  <a:pt x="0" y="153"/>
                </a:lnTo>
                <a:lnTo>
                  <a:pt x="8" y="158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96" name="Freeform 633"/>
          <p:cNvSpPr>
            <a:spLocks/>
          </p:cNvSpPr>
          <p:nvPr/>
        </p:nvSpPr>
        <p:spPr bwMode="auto">
          <a:xfrm>
            <a:off x="7491413" y="4283075"/>
            <a:ext cx="33337" cy="425450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9" y="38"/>
                </a:lnTo>
                <a:lnTo>
                  <a:pt x="13" y="48"/>
                </a:lnTo>
                <a:lnTo>
                  <a:pt x="9" y="62"/>
                </a:lnTo>
                <a:lnTo>
                  <a:pt x="9" y="72"/>
                </a:lnTo>
                <a:lnTo>
                  <a:pt x="13" y="81"/>
                </a:lnTo>
                <a:lnTo>
                  <a:pt x="13" y="91"/>
                </a:lnTo>
                <a:lnTo>
                  <a:pt x="13" y="100"/>
                </a:lnTo>
                <a:lnTo>
                  <a:pt x="13" y="110"/>
                </a:lnTo>
                <a:lnTo>
                  <a:pt x="13" y="124"/>
                </a:lnTo>
                <a:lnTo>
                  <a:pt x="17" y="133"/>
                </a:lnTo>
                <a:lnTo>
                  <a:pt x="17" y="143"/>
                </a:lnTo>
                <a:lnTo>
                  <a:pt x="13" y="153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97" name="Oval 634"/>
          <p:cNvSpPr>
            <a:spLocks noChangeArrowheads="1"/>
          </p:cNvSpPr>
          <p:nvPr/>
        </p:nvSpPr>
        <p:spPr bwMode="auto">
          <a:xfrm>
            <a:off x="7312025" y="4164013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398" name="Freeform 635"/>
          <p:cNvSpPr>
            <a:spLocks/>
          </p:cNvSpPr>
          <p:nvPr/>
        </p:nvSpPr>
        <p:spPr bwMode="auto">
          <a:xfrm>
            <a:off x="7319963" y="4270375"/>
            <a:ext cx="19050" cy="403225"/>
          </a:xfrm>
          <a:custGeom>
            <a:avLst/>
            <a:gdLst>
              <a:gd name="T0" fmla="*/ 2147483647 w 9"/>
              <a:gd name="T1" fmla="*/ 0 h 158"/>
              <a:gd name="T2" fmla="*/ 0 w 9"/>
              <a:gd name="T3" fmla="*/ 2147483647 h 158"/>
              <a:gd name="T4" fmla="*/ 2147483647 w 9"/>
              <a:gd name="T5" fmla="*/ 2147483647 h 158"/>
              <a:gd name="T6" fmla="*/ 2147483647 w 9"/>
              <a:gd name="T7" fmla="*/ 2147483647 h 158"/>
              <a:gd name="T8" fmla="*/ 2147483647 w 9"/>
              <a:gd name="T9" fmla="*/ 2147483647 h 158"/>
              <a:gd name="T10" fmla="*/ 0 w 9"/>
              <a:gd name="T11" fmla="*/ 2147483647 h 158"/>
              <a:gd name="T12" fmla="*/ 2147483647 w 9"/>
              <a:gd name="T13" fmla="*/ 2147483647 h 158"/>
              <a:gd name="T14" fmla="*/ 2147483647 w 9"/>
              <a:gd name="T15" fmla="*/ 2147483647 h 158"/>
              <a:gd name="T16" fmla="*/ 2147483647 w 9"/>
              <a:gd name="T17" fmla="*/ 2147483647 h 158"/>
              <a:gd name="T18" fmla="*/ 2147483647 w 9"/>
              <a:gd name="T19" fmla="*/ 2147483647 h 158"/>
              <a:gd name="T20" fmla="*/ 2147483647 w 9"/>
              <a:gd name="T21" fmla="*/ 2147483647 h 158"/>
              <a:gd name="T22" fmla="*/ 2147483647 w 9"/>
              <a:gd name="T23" fmla="*/ 2147483647 h 158"/>
              <a:gd name="T24" fmla="*/ 2147483647 w 9"/>
              <a:gd name="T25" fmla="*/ 2147483647 h 158"/>
              <a:gd name="T26" fmla="*/ 2147483647 w 9"/>
              <a:gd name="T27" fmla="*/ 2147483647 h 158"/>
              <a:gd name="T28" fmla="*/ 2147483647 w 9"/>
              <a:gd name="T29" fmla="*/ 2147483647 h 158"/>
              <a:gd name="T30" fmla="*/ 0 w 9"/>
              <a:gd name="T31" fmla="*/ 2147483647 h 158"/>
              <a:gd name="T32" fmla="*/ 2147483647 w 9"/>
              <a:gd name="T33" fmla="*/ 2147483647 h 15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8"/>
              <a:gd name="T53" fmla="*/ 9 w 9"/>
              <a:gd name="T54" fmla="*/ 158 h 15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8">
                <a:moveTo>
                  <a:pt x="4" y="0"/>
                </a:moveTo>
                <a:lnTo>
                  <a:pt x="0" y="15"/>
                </a:lnTo>
                <a:lnTo>
                  <a:pt x="4" y="29"/>
                </a:lnTo>
                <a:lnTo>
                  <a:pt x="9" y="38"/>
                </a:lnTo>
                <a:lnTo>
                  <a:pt x="4" y="48"/>
                </a:lnTo>
                <a:lnTo>
                  <a:pt x="0" y="58"/>
                </a:lnTo>
                <a:lnTo>
                  <a:pt x="4" y="67"/>
                </a:lnTo>
                <a:lnTo>
                  <a:pt x="9" y="77"/>
                </a:lnTo>
                <a:lnTo>
                  <a:pt x="9" y="91"/>
                </a:lnTo>
                <a:lnTo>
                  <a:pt x="4" y="105"/>
                </a:lnTo>
                <a:lnTo>
                  <a:pt x="4" y="115"/>
                </a:lnTo>
                <a:lnTo>
                  <a:pt x="9" y="124"/>
                </a:lnTo>
                <a:lnTo>
                  <a:pt x="9" y="134"/>
                </a:lnTo>
                <a:lnTo>
                  <a:pt x="9" y="143"/>
                </a:lnTo>
                <a:lnTo>
                  <a:pt x="9" y="153"/>
                </a:lnTo>
                <a:lnTo>
                  <a:pt x="0" y="153"/>
                </a:lnTo>
                <a:lnTo>
                  <a:pt x="9" y="158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99" name="Freeform 636"/>
          <p:cNvSpPr>
            <a:spLocks/>
          </p:cNvSpPr>
          <p:nvPr/>
        </p:nvSpPr>
        <p:spPr bwMode="auto">
          <a:xfrm>
            <a:off x="7380288" y="4283075"/>
            <a:ext cx="34925" cy="425450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9" y="38"/>
                </a:lnTo>
                <a:lnTo>
                  <a:pt x="13" y="48"/>
                </a:lnTo>
                <a:lnTo>
                  <a:pt x="9" y="62"/>
                </a:lnTo>
                <a:lnTo>
                  <a:pt x="9" y="72"/>
                </a:lnTo>
                <a:lnTo>
                  <a:pt x="13" y="81"/>
                </a:lnTo>
                <a:lnTo>
                  <a:pt x="13" y="91"/>
                </a:lnTo>
                <a:lnTo>
                  <a:pt x="13" y="100"/>
                </a:lnTo>
                <a:lnTo>
                  <a:pt x="13" y="110"/>
                </a:lnTo>
                <a:lnTo>
                  <a:pt x="13" y="124"/>
                </a:lnTo>
                <a:lnTo>
                  <a:pt x="17" y="133"/>
                </a:lnTo>
                <a:lnTo>
                  <a:pt x="17" y="143"/>
                </a:lnTo>
                <a:lnTo>
                  <a:pt x="13" y="153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00" name="Oval 637"/>
          <p:cNvSpPr>
            <a:spLocks noChangeArrowheads="1"/>
          </p:cNvSpPr>
          <p:nvPr/>
        </p:nvSpPr>
        <p:spPr bwMode="auto">
          <a:xfrm>
            <a:off x="7191375" y="4173538"/>
            <a:ext cx="92075" cy="11588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401" name="Freeform 638"/>
          <p:cNvSpPr>
            <a:spLocks/>
          </p:cNvSpPr>
          <p:nvPr/>
        </p:nvSpPr>
        <p:spPr bwMode="auto">
          <a:xfrm>
            <a:off x="7202488" y="4283075"/>
            <a:ext cx="15875" cy="400050"/>
          </a:xfrm>
          <a:custGeom>
            <a:avLst/>
            <a:gdLst>
              <a:gd name="T0" fmla="*/ 2147483647 w 8"/>
              <a:gd name="T1" fmla="*/ 0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0"/>
                </a:moveTo>
                <a:lnTo>
                  <a:pt x="0" y="14"/>
                </a:lnTo>
                <a:lnTo>
                  <a:pt x="4" y="29"/>
                </a:lnTo>
                <a:lnTo>
                  <a:pt x="8" y="38"/>
                </a:lnTo>
                <a:lnTo>
                  <a:pt x="4" y="48"/>
                </a:lnTo>
                <a:lnTo>
                  <a:pt x="0" y="57"/>
                </a:lnTo>
                <a:lnTo>
                  <a:pt x="4" y="67"/>
                </a:lnTo>
                <a:lnTo>
                  <a:pt x="8" y="76"/>
                </a:lnTo>
                <a:lnTo>
                  <a:pt x="8" y="91"/>
                </a:lnTo>
                <a:lnTo>
                  <a:pt x="4" y="105"/>
                </a:lnTo>
                <a:lnTo>
                  <a:pt x="4" y="114"/>
                </a:lnTo>
                <a:lnTo>
                  <a:pt x="8" y="124"/>
                </a:lnTo>
                <a:lnTo>
                  <a:pt x="8" y="133"/>
                </a:lnTo>
                <a:lnTo>
                  <a:pt x="8" y="143"/>
                </a:lnTo>
                <a:lnTo>
                  <a:pt x="8" y="153"/>
                </a:lnTo>
                <a:lnTo>
                  <a:pt x="0" y="153"/>
                </a:lnTo>
                <a:lnTo>
                  <a:pt x="8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02" name="Freeform 639"/>
          <p:cNvSpPr>
            <a:spLocks/>
          </p:cNvSpPr>
          <p:nvPr/>
        </p:nvSpPr>
        <p:spPr bwMode="auto">
          <a:xfrm>
            <a:off x="7259638" y="4294188"/>
            <a:ext cx="34925" cy="427037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9" y="38"/>
                </a:lnTo>
                <a:lnTo>
                  <a:pt x="13" y="48"/>
                </a:lnTo>
                <a:lnTo>
                  <a:pt x="9" y="62"/>
                </a:lnTo>
                <a:lnTo>
                  <a:pt x="9" y="71"/>
                </a:lnTo>
                <a:lnTo>
                  <a:pt x="13" y="81"/>
                </a:lnTo>
                <a:lnTo>
                  <a:pt x="13" y="90"/>
                </a:lnTo>
                <a:lnTo>
                  <a:pt x="13" y="100"/>
                </a:lnTo>
                <a:lnTo>
                  <a:pt x="13" y="109"/>
                </a:lnTo>
                <a:lnTo>
                  <a:pt x="13" y="124"/>
                </a:lnTo>
                <a:lnTo>
                  <a:pt x="17" y="133"/>
                </a:lnTo>
                <a:lnTo>
                  <a:pt x="17" y="143"/>
                </a:lnTo>
                <a:lnTo>
                  <a:pt x="13" y="152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03" name="Oval 640"/>
          <p:cNvSpPr>
            <a:spLocks noChangeArrowheads="1"/>
          </p:cNvSpPr>
          <p:nvPr/>
        </p:nvSpPr>
        <p:spPr bwMode="auto">
          <a:xfrm>
            <a:off x="7081838" y="4173538"/>
            <a:ext cx="92075" cy="11588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404" name="Freeform 641"/>
          <p:cNvSpPr>
            <a:spLocks/>
          </p:cNvSpPr>
          <p:nvPr/>
        </p:nvSpPr>
        <p:spPr bwMode="auto">
          <a:xfrm>
            <a:off x="7089775" y="4283075"/>
            <a:ext cx="17463" cy="400050"/>
          </a:xfrm>
          <a:custGeom>
            <a:avLst/>
            <a:gdLst>
              <a:gd name="T0" fmla="*/ 2147483647 w 9"/>
              <a:gd name="T1" fmla="*/ 0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4" y="0"/>
                </a:moveTo>
                <a:lnTo>
                  <a:pt x="0" y="14"/>
                </a:lnTo>
                <a:lnTo>
                  <a:pt x="4" y="29"/>
                </a:lnTo>
                <a:lnTo>
                  <a:pt x="9" y="38"/>
                </a:lnTo>
                <a:lnTo>
                  <a:pt x="4" y="48"/>
                </a:lnTo>
                <a:lnTo>
                  <a:pt x="0" y="57"/>
                </a:lnTo>
                <a:lnTo>
                  <a:pt x="4" y="67"/>
                </a:lnTo>
                <a:lnTo>
                  <a:pt x="9" y="76"/>
                </a:lnTo>
                <a:lnTo>
                  <a:pt x="9" y="91"/>
                </a:lnTo>
                <a:lnTo>
                  <a:pt x="4" y="105"/>
                </a:lnTo>
                <a:lnTo>
                  <a:pt x="4" y="114"/>
                </a:lnTo>
                <a:lnTo>
                  <a:pt x="9" y="124"/>
                </a:lnTo>
                <a:lnTo>
                  <a:pt x="9" y="133"/>
                </a:lnTo>
                <a:lnTo>
                  <a:pt x="9" y="143"/>
                </a:lnTo>
                <a:lnTo>
                  <a:pt x="9" y="153"/>
                </a:lnTo>
                <a:lnTo>
                  <a:pt x="0" y="153"/>
                </a:lnTo>
                <a:lnTo>
                  <a:pt x="9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05" name="Freeform 642"/>
          <p:cNvSpPr>
            <a:spLocks/>
          </p:cNvSpPr>
          <p:nvPr/>
        </p:nvSpPr>
        <p:spPr bwMode="auto">
          <a:xfrm>
            <a:off x="7150100" y="4294188"/>
            <a:ext cx="33338" cy="427037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9" y="38"/>
                </a:lnTo>
                <a:lnTo>
                  <a:pt x="13" y="48"/>
                </a:lnTo>
                <a:lnTo>
                  <a:pt x="9" y="62"/>
                </a:lnTo>
                <a:lnTo>
                  <a:pt x="9" y="71"/>
                </a:lnTo>
                <a:lnTo>
                  <a:pt x="13" y="81"/>
                </a:lnTo>
                <a:lnTo>
                  <a:pt x="13" y="90"/>
                </a:lnTo>
                <a:lnTo>
                  <a:pt x="13" y="100"/>
                </a:lnTo>
                <a:lnTo>
                  <a:pt x="13" y="109"/>
                </a:lnTo>
                <a:lnTo>
                  <a:pt x="13" y="124"/>
                </a:lnTo>
                <a:lnTo>
                  <a:pt x="17" y="133"/>
                </a:lnTo>
                <a:lnTo>
                  <a:pt x="17" y="143"/>
                </a:lnTo>
                <a:lnTo>
                  <a:pt x="13" y="152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06" name="Oval 643"/>
          <p:cNvSpPr>
            <a:spLocks noChangeArrowheads="1"/>
          </p:cNvSpPr>
          <p:nvPr/>
        </p:nvSpPr>
        <p:spPr bwMode="auto">
          <a:xfrm>
            <a:off x="6970713" y="4173538"/>
            <a:ext cx="92075" cy="11588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407" name="Freeform 644"/>
          <p:cNvSpPr>
            <a:spLocks/>
          </p:cNvSpPr>
          <p:nvPr/>
        </p:nvSpPr>
        <p:spPr bwMode="auto">
          <a:xfrm>
            <a:off x="6978650" y="4283075"/>
            <a:ext cx="15875" cy="400050"/>
          </a:xfrm>
          <a:custGeom>
            <a:avLst/>
            <a:gdLst>
              <a:gd name="T0" fmla="*/ 2147483647 w 8"/>
              <a:gd name="T1" fmla="*/ 0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0"/>
                </a:moveTo>
                <a:lnTo>
                  <a:pt x="0" y="14"/>
                </a:lnTo>
                <a:lnTo>
                  <a:pt x="4" y="29"/>
                </a:lnTo>
                <a:lnTo>
                  <a:pt x="8" y="38"/>
                </a:lnTo>
                <a:lnTo>
                  <a:pt x="4" y="48"/>
                </a:lnTo>
                <a:lnTo>
                  <a:pt x="0" y="57"/>
                </a:lnTo>
                <a:lnTo>
                  <a:pt x="4" y="67"/>
                </a:lnTo>
                <a:lnTo>
                  <a:pt x="8" y="76"/>
                </a:lnTo>
                <a:lnTo>
                  <a:pt x="8" y="91"/>
                </a:lnTo>
                <a:lnTo>
                  <a:pt x="4" y="105"/>
                </a:lnTo>
                <a:lnTo>
                  <a:pt x="4" y="114"/>
                </a:lnTo>
                <a:lnTo>
                  <a:pt x="8" y="124"/>
                </a:lnTo>
                <a:lnTo>
                  <a:pt x="8" y="133"/>
                </a:lnTo>
                <a:lnTo>
                  <a:pt x="8" y="143"/>
                </a:lnTo>
                <a:lnTo>
                  <a:pt x="8" y="153"/>
                </a:lnTo>
                <a:lnTo>
                  <a:pt x="0" y="153"/>
                </a:lnTo>
                <a:lnTo>
                  <a:pt x="8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08" name="Freeform 645"/>
          <p:cNvSpPr>
            <a:spLocks/>
          </p:cNvSpPr>
          <p:nvPr/>
        </p:nvSpPr>
        <p:spPr bwMode="auto">
          <a:xfrm>
            <a:off x="7038975" y="4294188"/>
            <a:ext cx="33338" cy="427037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8" y="38"/>
                </a:lnTo>
                <a:lnTo>
                  <a:pt x="12" y="48"/>
                </a:lnTo>
                <a:lnTo>
                  <a:pt x="8" y="62"/>
                </a:lnTo>
                <a:lnTo>
                  <a:pt x="8" y="71"/>
                </a:lnTo>
                <a:lnTo>
                  <a:pt x="12" y="81"/>
                </a:lnTo>
                <a:lnTo>
                  <a:pt x="12" y="90"/>
                </a:lnTo>
                <a:lnTo>
                  <a:pt x="12" y="100"/>
                </a:lnTo>
                <a:lnTo>
                  <a:pt x="12" y="109"/>
                </a:lnTo>
                <a:lnTo>
                  <a:pt x="12" y="124"/>
                </a:lnTo>
                <a:lnTo>
                  <a:pt x="17" y="133"/>
                </a:lnTo>
                <a:lnTo>
                  <a:pt x="17" y="143"/>
                </a:lnTo>
                <a:lnTo>
                  <a:pt x="12" y="152"/>
                </a:lnTo>
                <a:lnTo>
                  <a:pt x="12" y="162"/>
                </a:lnTo>
                <a:lnTo>
                  <a:pt x="12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09" name="Oval 646"/>
          <p:cNvSpPr>
            <a:spLocks noChangeArrowheads="1"/>
          </p:cNvSpPr>
          <p:nvPr/>
        </p:nvSpPr>
        <p:spPr bwMode="auto">
          <a:xfrm>
            <a:off x="6858000" y="4173538"/>
            <a:ext cx="92075" cy="11588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410" name="Freeform 647"/>
          <p:cNvSpPr>
            <a:spLocks/>
          </p:cNvSpPr>
          <p:nvPr/>
        </p:nvSpPr>
        <p:spPr bwMode="auto">
          <a:xfrm>
            <a:off x="6865938" y="4283075"/>
            <a:ext cx="17462" cy="400050"/>
          </a:xfrm>
          <a:custGeom>
            <a:avLst/>
            <a:gdLst>
              <a:gd name="T0" fmla="*/ 2147483647 w 9"/>
              <a:gd name="T1" fmla="*/ 0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5" y="0"/>
                </a:moveTo>
                <a:lnTo>
                  <a:pt x="0" y="14"/>
                </a:lnTo>
                <a:lnTo>
                  <a:pt x="5" y="29"/>
                </a:lnTo>
                <a:lnTo>
                  <a:pt x="9" y="38"/>
                </a:lnTo>
                <a:lnTo>
                  <a:pt x="5" y="48"/>
                </a:lnTo>
                <a:lnTo>
                  <a:pt x="0" y="57"/>
                </a:lnTo>
                <a:lnTo>
                  <a:pt x="5" y="67"/>
                </a:lnTo>
                <a:lnTo>
                  <a:pt x="9" y="76"/>
                </a:lnTo>
                <a:lnTo>
                  <a:pt x="9" y="91"/>
                </a:lnTo>
                <a:lnTo>
                  <a:pt x="5" y="105"/>
                </a:lnTo>
                <a:lnTo>
                  <a:pt x="5" y="114"/>
                </a:lnTo>
                <a:lnTo>
                  <a:pt x="9" y="124"/>
                </a:lnTo>
                <a:lnTo>
                  <a:pt x="9" y="133"/>
                </a:lnTo>
                <a:lnTo>
                  <a:pt x="9" y="143"/>
                </a:lnTo>
                <a:lnTo>
                  <a:pt x="9" y="153"/>
                </a:lnTo>
                <a:lnTo>
                  <a:pt x="0" y="153"/>
                </a:lnTo>
                <a:lnTo>
                  <a:pt x="9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11" name="Freeform 648"/>
          <p:cNvSpPr>
            <a:spLocks/>
          </p:cNvSpPr>
          <p:nvPr/>
        </p:nvSpPr>
        <p:spPr bwMode="auto">
          <a:xfrm>
            <a:off x="6926263" y="4294188"/>
            <a:ext cx="34925" cy="427037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9" y="38"/>
                </a:lnTo>
                <a:lnTo>
                  <a:pt x="13" y="48"/>
                </a:lnTo>
                <a:lnTo>
                  <a:pt x="9" y="62"/>
                </a:lnTo>
                <a:lnTo>
                  <a:pt x="9" y="71"/>
                </a:lnTo>
                <a:lnTo>
                  <a:pt x="13" y="81"/>
                </a:lnTo>
                <a:lnTo>
                  <a:pt x="13" y="90"/>
                </a:lnTo>
                <a:lnTo>
                  <a:pt x="13" y="100"/>
                </a:lnTo>
                <a:lnTo>
                  <a:pt x="13" y="109"/>
                </a:lnTo>
                <a:lnTo>
                  <a:pt x="13" y="124"/>
                </a:lnTo>
                <a:lnTo>
                  <a:pt x="17" y="133"/>
                </a:lnTo>
                <a:lnTo>
                  <a:pt x="17" y="143"/>
                </a:lnTo>
                <a:lnTo>
                  <a:pt x="13" y="152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12" name="Oval 649"/>
          <p:cNvSpPr>
            <a:spLocks noChangeArrowheads="1"/>
          </p:cNvSpPr>
          <p:nvPr/>
        </p:nvSpPr>
        <p:spPr bwMode="auto">
          <a:xfrm>
            <a:off x="7423150" y="4887913"/>
            <a:ext cx="93663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413" name="Freeform 650"/>
          <p:cNvSpPr>
            <a:spLocks/>
          </p:cNvSpPr>
          <p:nvPr/>
        </p:nvSpPr>
        <p:spPr bwMode="auto">
          <a:xfrm>
            <a:off x="7432675" y="4502150"/>
            <a:ext cx="15875" cy="400050"/>
          </a:xfrm>
          <a:custGeom>
            <a:avLst/>
            <a:gdLst>
              <a:gd name="T0" fmla="*/ 2147483647 w 8"/>
              <a:gd name="T1" fmla="*/ 2147483647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157"/>
                </a:moveTo>
                <a:lnTo>
                  <a:pt x="0" y="143"/>
                </a:lnTo>
                <a:lnTo>
                  <a:pt x="4" y="128"/>
                </a:lnTo>
                <a:lnTo>
                  <a:pt x="8" y="119"/>
                </a:lnTo>
                <a:lnTo>
                  <a:pt x="4" y="109"/>
                </a:lnTo>
                <a:lnTo>
                  <a:pt x="0" y="100"/>
                </a:lnTo>
                <a:lnTo>
                  <a:pt x="4" y="90"/>
                </a:lnTo>
                <a:lnTo>
                  <a:pt x="8" y="81"/>
                </a:lnTo>
                <a:lnTo>
                  <a:pt x="8" y="67"/>
                </a:lnTo>
                <a:lnTo>
                  <a:pt x="4" y="52"/>
                </a:lnTo>
                <a:lnTo>
                  <a:pt x="4" y="43"/>
                </a:lnTo>
                <a:lnTo>
                  <a:pt x="8" y="33"/>
                </a:lnTo>
                <a:lnTo>
                  <a:pt x="8" y="24"/>
                </a:lnTo>
                <a:lnTo>
                  <a:pt x="8" y="14"/>
                </a:lnTo>
                <a:lnTo>
                  <a:pt x="8" y="5"/>
                </a:lnTo>
                <a:lnTo>
                  <a:pt x="0" y="5"/>
                </a:lnTo>
                <a:lnTo>
                  <a:pt x="8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14" name="Freeform 651"/>
          <p:cNvSpPr>
            <a:spLocks/>
          </p:cNvSpPr>
          <p:nvPr/>
        </p:nvSpPr>
        <p:spPr bwMode="auto">
          <a:xfrm>
            <a:off x="7491413" y="4467225"/>
            <a:ext cx="33337" cy="420688"/>
          </a:xfrm>
          <a:custGeom>
            <a:avLst/>
            <a:gdLst>
              <a:gd name="T0" fmla="*/ 0 w 17"/>
              <a:gd name="T1" fmla="*/ 2147483647 h 166"/>
              <a:gd name="T2" fmla="*/ 0 w 17"/>
              <a:gd name="T3" fmla="*/ 2147483647 h 166"/>
              <a:gd name="T4" fmla="*/ 0 w 17"/>
              <a:gd name="T5" fmla="*/ 2147483647 h 166"/>
              <a:gd name="T6" fmla="*/ 2147483647 w 17"/>
              <a:gd name="T7" fmla="*/ 2147483647 h 166"/>
              <a:gd name="T8" fmla="*/ 2147483647 w 17"/>
              <a:gd name="T9" fmla="*/ 2147483647 h 166"/>
              <a:gd name="T10" fmla="*/ 2147483647 w 17"/>
              <a:gd name="T11" fmla="*/ 2147483647 h 166"/>
              <a:gd name="T12" fmla="*/ 2147483647 w 17"/>
              <a:gd name="T13" fmla="*/ 2147483647 h 166"/>
              <a:gd name="T14" fmla="*/ 2147483647 w 17"/>
              <a:gd name="T15" fmla="*/ 2147483647 h 166"/>
              <a:gd name="T16" fmla="*/ 2147483647 w 17"/>
              <a:gd name="T17" fmla="*/ 2147483647 h 166"/>
              <a:gd name="T18" fmla="*/ 2147483647 w 17"/>
              <a:gd name="T19" fmla="*/ 2147483647 h 166"/>
              <a:gd name="T20" fmla="*/ 2147483647 w 17"/>
              <a:gd name="T21" fmla="*/ 2147483647 h 166"/>
              <a:gd name="T22" fmla="*/ 2147483647 w 17"/>
              <a:gd name="T23" fmla="*/ 2147483647 h 166"/>
              <a:gd name="T24" fmla="*/ 2147483647 w 17"/>
              <a:gd name="T25" fmla="*/ 2147483647 h 166"/>
              <a:gd name="T26" fmla="*/ 2147483647 w 17"/>
              <a:gd name="T27" fmla="*/ 2147483647 h 166"/>
              <a:gd name="T28" fmla="*/ 2147483647 w 17"/>
              <a:gd name="T29" fmla="*/ 2147483647 h 166"/>
              <a:gd name="T30" fmla="*/ 2147483647 w 17"/>
              <a:gd name="T31" fmla="*/ 2147483647 h 166"/>
              <a:gd name="T32" fmla="*/ 2147483647 w 17"/>
              <a:gd name="T33" fmla="*/ 0 h 16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6"/>
              <a:gd name="T53" fmla="*/ 17 w 17"/>
              <a:gd name="T54" fmla="*/ 166 h 16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6">
                <a:moveTo>
                  <a:pt x="0" y="166"/>
                </a:moveTo>
                <a:lnTo>
                  <a:pt x="0" y="142"/>
                </a:lnTo>
                <a:lnTo>
                  <a:pt x="0" y="133"/>
                </a:lnTo>
                <a:lnTo>
                  <a:pt x="9" y="128"/>
                </a:lnTo>
                <a:lnTo>
                  <a:pt x="13" y="119"/>
                </a:lnTo>
                <a:lnTo>
                  <a:pt x="9" y="104"/>
                </a:lnTo>
                <a:lnTo>
                  <a:pt x="9" y="95"/>
                </a:lnTo>
                <a:lnTo>
                  <a:pt x="13" y="85"/>
                </a:lnTo>
                <a:lnTo>
                  <a:pt x="13" y="76"/>
                </a:lnTo>
                <a:lnTo>
                  <a:pt x="13" y="66"/>
                </a:lnTo>
                <a:lnTo>
                  <a:pt x="13" y="57"/>
                </a:lnTo>
                <a:lnTo>
                  <a:pt x="13" y="42"/>
                </a:lnTo>
                <a:lnTo>
                  <a:pt x="17" y="33"/>
                </a:lnTo>
                <a:lnTo>
                  <a:pt x="17" y="23"/>
                </a:lnTo>
                <a:lnTo>
                  <a:pt x="13" y="14"/>
                </a:lnTo>
                <a:lnTo>
                  <a:pt x="13" y="4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15" name="Oval 652"/>
          <p:cNvSpPr>
            <a:spLocks noChangeArrowheads="1"/>
          </p:cNvSpPr>
          <p:nvPr/>
        </p:nvSpPr>
        <p:spPr bwMode="auto">
          <a:xfrm>
            <a:off x="7312025" y="4887913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416" name="Freeform 653"/>
          <p:cNvSpPr>
            <a:spLocks/>
          </p:cNvSpPr>
          <p:nvPr/>
        </p:nvSpPr>
        <p:spPr bwMode="auto">
          <a:xfrm>
            <a:off x="7319963" y="4502150"/>
            <a:ext cx="19050" cy="400050"/>
          </a:xfrm>
          <a:custGeom>
            <a:avLst/>
            <a:gdLst>
              <a:gd name="T0" fmla="*/ 2147483647 w 9"/>
              <a:gd name="T1" fmla="*/ 2147483647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4" y="157"/>
                </a:moveTo>
                <a:lnTo>
                  <a:pt x="0" y="143"/>
                </a:lnTo>
                <a:lnTo>
                  <a:pt x="4" y="128"/>
                </a:lnTo>
                <a:lnTo>
                  <a:pt x="9" y="119"/>
                </a:lnTo>
                <a:lnTo>
                  <a:pt x="4" y="109"/>
                </a:lnTo>
                <a:lnTo>
                  <a:pt x="0" y="100"/>
                </a:lnTo>
                <a:lnTo>
                  <a:pt x="4" y="90"/>
                </a:lnTo>
                <a:lnTo>
                  <a:pt x="9" y="81"/>
                </a:lnTo>
                <a:lnTo>
                  <a:pt x="9" y="67"/>
                </a:lnTo>
                <a:lnTo>
                  <a:pt x="4" y="52"/>
                </a:lnTo>
                <a:lnTo>
                  <a:pt x="4" y="43"/>
                </a:lnTo>
                <a:lnTo>
                  <a:pt x="9" y="33"/>
                </a:lnTo>
                <a:lnTo>
                  <a:pt x="9" y="24"/>
                </a:lnTo>
                <a:lnTo>
                  <a:pt x="9" y="14"/>
                </a:lnTo>
                <a:lnTo>
                  <a:pt x="9" y="5"/>
                </a:lnTo>
                <a:lnTo>
                  <a:pt x="0" y="5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17" name="Freeform 654"/>
          <p:cNvSpPr>
            <a:spLocks/>
          </p:cNvSpPr>
          <p:nvPr/>
        </p:nvSpPr>
        <p:spPr bwMode="auto">
          <a:xfrm>
            <a:off x="7380288" y="4467225"/>
            <a:ext cx="34925" cy="420688"/>
          </a:xfrm>
          <a:custGeom>
            <a:avLst/>
            <a:gdLst>
              <a:gd name="T0" fmla="*/ 0 w 17"/>
              <a:gd name="T1" fmla="*/ 2147483647 h 166"/>
              <a:gd name="T2" fmla="*/ 0 w 17"/>
              <a:gd name="T3" fmla="*/ 2147483647 h 166"/>
              <a:gd name="T4" fmla="*/ 0 w 17"/>
              <a:gd name="T5" fmla="*/ 2147483647 h 166"/>
              <a:gd name="T6" fmla="*/ 2147483647 w 17"/>
              <a:gd name="T7" fmla="*/ 2147483647 h 166"/>
              <a:gd name="T8" fmla="*/ 2147483647 w 17"/>
              <a:gd name="T9" fmla="*/ 2147483647 h 166"/>
              <a:gd name="T10" fmla="*/ 2147483647 w 17"/>
              <a:gd name="T11" fmla="*/ 2147483647 h 166"/>
              <a:gd name="T12" fmla="*/ 2147483647 w 17"/>
              <a:gd name="T13" fmla="*/ 2147483647 h 166"/>
              <a:gd name="T14" fmla="*/ 2147483647 w 17"/>
              <a:gd name="T15" fmla="*/ 2147483647 h 166"/>
              <a:gd name="T16" fmla="*/ 2147483647 w 17"/>
              <a:gd name="T17" fmla="*/ 2147483647 h 166"/>
              <a:gd name="T18" fmla="*/ 2147483647 w 17"/>
              <a:gd name="T19" fmla="*/ 2147483647 h 166"/>
              <a:gd name="T20" fmla="*/ 2147483647 w 17"/>
              <a:gd name="T21" fmla="*/ 2147483647 h 166"/>
              <a:gd name="T22" fmla="*/ 2147483647 w 17"/>
              <a:gd name="T23" fmla="*/ 2147483647 h 166"/>
              <a:gd name="T24" fmla="*/ 2147483647 w 17"/>
              <a:gd name="T25" fmla="*/ 2147483647 h 166"/>
              <a:gd name="T26" fmla="*/ 2147483647 w 17"/>
              <a:gd name="T27" fmla="*/ 2147483647 h 166"/>
              <a:gd name="T28" fmla="*/ 2147483647 w 17"/>
              <a:gd name="T29" fmla="*/ 2147483647 h 166"/>
              <a:gd name="T30" fmla="*/ 2147483647 w 17"/>
              <a:gd name="T31" fmla="*/ 2147483647 h 166"/>
              <a:gd name="T32" fmla="*/ 2147483647 w 17"/>
              <a:gd name="T33" fmla="*/ 0 h 16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6"/>
              <a:gd name="T53" fmla="*/ 17 w 17"/>
              <a:gd name="T54" fmla="*/ 166 h 16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6">
                <a:moveTo>
                  <a:pt x="0" y="166"/>
                </a:moveTo>
                <a:lnTo>
                  <a:pt x="0" y="142"/>
                </a:lnTo>
                <a:lnTo>
                  <a:pt x="0" y="133"/>
                </a:lnTo>
                <a:lnTo>
                  <a:pt x="9" y="128"/>
                </a:lnTo>
                <a:lnTo>
                  <a:pt x="13" y="119"/>
                </a:lnTo>
                <a:lnTo>
                  <a:pt x="9" y="104"/>
                </a:lnTo>
                <a:lnTo>
                  <a:pt x="9" y="95"/>
                </a:lnTo>
                <a:lnTo>
                  <a:pt x="13" y="85"/>
                </a:lnTo>
                <a:lnTo>
                  <a:pt x="13" y="76"/>
                </a:lnTo>
                <a:lnTo>
                  <a:pt x="13" y="66"/>
                </a:lnTo>
                <a:lnTo>
                  <a:pt x="13" y="57"/>
                </a:lnTo>
                <a:lnTo>
                  <a:pt x="13" y="42"/>
                </a:lnTo>
                <a:lnTo>
                  <a:pt x="17" y="33"/>
                </a:lnTo>
                <a:lnTo>
                  <a:pt x="17" y="23"/>
                </a:lnTo>
                <a:lnTo>
                  <a:pt x="13" y="14"/>
                </a:lnTo>
                <a:lnTo>
                  <a:pt x="13" y="4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18" name="Oval 655"/>
          <p:cNvSpPr>
            <a:spLocks noChangeArrowheads="1"/>
          </p:cNvSpPr>
          <p:nvPr/>
        </p:nvSpPr>
        <p:spPr bwMode="auto">
          <a:xfrm>
            <a:off x="7191375" y="4879975"/>
            <a:ext cx="92075" cy="11588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419" name="Freeform 656"/>
          <p:cNvSpPr>
            <a:spLocks/>
          </p:cNvSpPr>
          <p:nvPr/>
        </p:nvSpPr>
        <p:spPr bwMode="auto">
          <a:xfrm>
            <a:off x="7202488" y="4487863"/>
            <a:ext cx="15875" cy="400050"/>
          </a:xfrm>
          <a:custGeom>
            <a:avLst/>
            <a:gdLst>
              <a:gd name="T0" fmla="*/ 2147483647 w 8"/>
              <a:gd name="T1" fmla="*/ 2147483647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157"/>
                </a:moveTo>
                <a:lnTo>
                  <a:pt x="0" y="143"/>
                </a:lnTo>
                <a:lnTo>
                  <a:pt x="4" y="129"/>
                </a:lnTo>
                <a:lnTo>
                  <a:pt x="8" y="119"/>
                </a:lnTo>
                <a:lnTo>
                  <a:pt x="4" y="110"/>
                </a:lnTo>
                <a:lnTo>
                  <a:pt x="0" y="100"/>
                </a:lnTo>
                <a:lnTo>
                  <a:pt x="4" y="91"/>
                </a:lnTo>
                <a:lnTo>
                  <a:pt x="8" y="81"/>
                </a:lnTo>
                <a:lnTo>
                  <a:pt x="8" y="67"/>
                </a:lnTo>
                <a:lnTo>
                  <a:pt x="4" y="52"/>
                </a:lnTo>
                <a:lnTo>
                  <a:pt x="4" y="43"/>
                </a:lnTo>
                <a:lnTo>
                  <a:pt x="8" y="33"/>
                </a:lnTo>
                <a:lnTo>
                  <a:pt x="8" y="24"/>
                </a:lnTo>
                <a:lnTo>
                  <a:pt x="8" y="14"/>
                </a:lnTo>
                <a:lnTo>
                  <a:pt x="8" y="5"/>
                </a:lnTo>
                <a:lnTo>
                  <a:pt x="0" y="5"/>
                </a:lnTo>
                <a:lnTo>
                  <a:pt x="8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20" name="Freeform 657"/>
          <p:cNvSpPr>
            <a:spLocks/>
          </p:cNvSpPr>
          <p:nvPr/>
        </p:nvSpPr>
        <p:spPr bwMode="auto">
          <a:xfrm>
            <a:off x="7259638" y="4454525"/>
            <a:ext cx="34925" cy="425450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3"/>
                </a:lnTo>
                <a:lnTo>
                  <a:pt x="9" y="128"/>
                </a:lnTo>
                <a:lnTo>
                  <a:pt x="13" y="119"/>
                </a:lnTo>
                <a:lnTo>
                  <a:pt x="9" y="105"/>
                </a:lnTo>
                <a:lnTo>
                  <a:pt x="9" y="95"/>
                </a:lnTo>
                <a:lnTo>
                  <a:pt x="13" y="86"/>
                </a:lnTo>
                <a:lnTo>
                  <a:pt x="13" y="76"/>
                </a:lnTo>
                <a:lnTo>
                  <a:pt x="13" y="66"/>
                </a:lnTo>
                <a:lnTo>
                  <a:pt x="13" y="57"/>
                </a:lnTo>
                <a:lnTo>
                  <a:pt x="13" y="43"/>
                </a:lnTo>
                <a:lnTo>
                  <a:pt x="17" y="33"/>
                </a:lnTo>
                <a:lnTo>
                  <a:pt x="17" y="24"/>
                </a:lnTo>
                <a:lnTo>
                  <a:pt x="13" y="14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21" name="Oval 658"/>
          <p:cNvSpPr>
            <a:spLocks noChangeArrowheads="1"/>
          </p:cNvSpPr>
          <p:nvPr/>
        </p:nvSpPr>
        <p:spPr bwMode="auto">
          <a:xfrm>
            <a:off x="7081838" y="4879975"/>
            <a:ext cx="92075" cy="11588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422" name="Freeform 659"/>
          <p:cNvSpPr>
            <a:spLocks/>
          </p:cNvSpPr>
          <p:nvPr/>
        </p:nvSpPr>
        <p:spPr bwMode="auto">
          <a:xfrm>
            <a:off x="7089775" y="4487863"/>
            <a:ext cx="17463" cy="400050"/>
          </a:xfrm>
          <a:custGeom>
            <a:avLst/>
            <a:gdLst>
              <a:gd name="T0" fmla="*/ 2147483647 w 9"/>
              <a:gd name="T1" fmla="*/ 2147483647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4" y="157"/>
                </a:moveTo>
                <a:lnTo>
                  <a:pt x="0" y="143"/>
                </a:lnTo>
                <a:lnTo>
                  <a:pt x="4" y="129"/>
                </a:lnTo>
                <a:lnTo>
                  <a:pt x="9" y="119"/>
                </a:lnTo>
                <a:lnTo>
                  <a:pt x="4" y="110"/>
                </a:lnTo>
                <a:lnTo>
                  <a:pt x="0" y="100"/>
                </a:lnTo>
                <a:lnTo>
                  <a:pt x="4" y="91"/>
                </a:lnTo>
                <a:lnTo>
                  <a:pt x="9" y="81"/>
                </a:lnTo>
                <a:lnTo>
                  <a:pt x="9" y="67"/>
                </a:lnTo>
                <a:lnTo>
                  <a:pt x="4" y="52"/>
                </a:lnTo>
                <a:lnTo>
                  <a:pt x="4" y="43"/>
                </a:lnTo>
                <a:lnTo>
                  <a:pt x="9" y="33"/>
                </a:lnTo>
                <a:lnTo>
                  <a:pt x="9" y="24"/>
                </a:lnTo>
                <a:lnTo>
                  <a:pt x="9" y="14"/>
                </a:lnTo>
                <a:lnTo>
                  <a:pt x="9" y="5"/>
                </a:lnTo>
                <a:lnTo>
                  <a:pt x="0" y="5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23" name="Freeform 660"/>
          <p:cNvSpPr>
            <a:spLocks/>
          </p:cNvSpPr>
          <p:nvPr/>
        </p:nvSpPr>
        <p:spPr bwMode="auto">
          <a:xfrm>
            <a:off x="7150100" y="4454525"/>
            <a:ext cx="33338" cy="425450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3"/>
                </a:lnTo>
                <a:lnTo>
                  <a:pt x="9" y="128"/>
                </a:lnTo>
                <a:lnTo>
                  <a:pt x="13" y="119"/>
                </a:lnTo>
                <a:lnTo>
                  <a:pt x="9" y="105"/>
                </a:lnTo>
                <a:lnTo>
                  <a:pt x="9" y="95"/>
                </a:lnTo>
                <a:lnTo>
                  <a:pt x="13" y="86"/>
                </a:lnTo>
                <a:lnTo>
                  <a:pt x="13" y="76"/>
                </a:lnTo>
                <a:lnTo>
                  <a:pt x="13" y="66"/>
                </a:lnTo>
                <a:lnTo>
                  <a:pt x="13" y="57"/>
                </a:lnTo>
                <a:lnTo>
                  <a:pt x="13" y="43"/>
                </a:lnTo>
                <a:lnTo>
                  <a:pt x="17" y="33"/>
                </a:lnTo>
                <a:lnTo>
                  <a:pt x="17" y="24"/>
                </a:lnTo>
                <a:lnTo>
                  <a:pt x="13" y="14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24" name="Oval 661"/>
          <p:cNvSpPr>
            <a:spLocks noChangeArrowheads="1"/>
          </p:cNvSpPr>
          <p:nvPr/>
        </p:nvSpPr>
        <p:spPr bwMode="auto">
          <a:xfrm>
            <a:off x="6970713" y="4879975"/>
            <a:ext cx="92075" cy="11588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425" name="Freeform 662"/>
          <p:cNvSpPr>
            <a:spLocks/>
          </p:cNvSpPr>
          <p:nvPr/>
        </p:nvSpPr>
        <p:spPr bwMode="auto">
          <a:xfrm>
            <a:off x="6978650" y="4487863"/>
            <a:ext cx="15875" cy="400050"/>
          </a:xfrm>
          <a:custGeom>
            <a:avLst/>
            <a:gdLst>
              <a:gd name="T0" fmla="*/ 2147483647 w 8"/>
              <a:gd name="T1" fmla="*/ 2147483647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157"/>
                </a:moveTo>
                <a:lnTo>
                  <a:pt x="0" y="143"/>
                </a:lnTo>
                <a:lnTo>
                  <a:pt x="4" y="129"/>
                </a:lnTo>
                <a:lnTo>
                  <a:pt x="8" y="119"/>
                </a:lnTo>
                <a:lnTo>
                  <a:pt x="4" y="110"/>
                </a:lnTo>
                <a:lnTo>
                  <a:pt x="0" y="100"/>
                </a:lnTo>
                <a:lnTo>
                  <a:pt x="4" y="91"/>
                </a:lnTo>
                <a:lnTo>
                  <a:pt x="8" y="81"/>
                </a:lnTo>
                <a:lnTo>
                  <a:pt x="8" y="67"/>
                </a:lnTo>
                <a:lnTo>
                  <a:pt x="4" y="52"/>
                </a:lnTo>
                <a:lnTo>
                  <a:pt x="4" y="43"/>
                </a:lnTo>
                <a:lnTo>
                  <a:pt x="8" y="33"/>
                </a:lnTo>
                <a:lnTo>
                  <a:pt x="8" y="24"/>
                </a:lnTo>
                <a:lnTo>
                  <a:pt x="8" y="14"/>
                </a:lnTo>
                <a:lnTo>
                  <a:pt x="8" y="5"/>
                </a:lnTo>
                <a:lnTo>
                  <a:pt x="0" y="5"/>
                </a:lnTo>
                <a:lnTo>
                  <a:pt x="8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26" name="Freeform 663"/>
          <p:cNvSpPr>
            <a:spLocks/>
          </p:cNvSpPr>
          <p:nvPr/>
        </p:nvSpPr>
        <p:spPr bwMode="auto">
          <a:xfrm>
            <a:off x="7038975" y="4454525"/>
            <a:ext cx="33338" cy="425450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3"/>
                </a:lnTo>
                <a:lnTo>
                  <a:pt x="8" y="128"/>
                </a:lnTo>
                <a:lnTo>
                  <a:pt x="12" y="119"/>
                </a:lnTo>
                <a:lnTo>
                  <a:pt x="8" y="105"/>
                </a:lnTo>
                <a:lnTo>
                  <a:pt x="8" y="95"/>
                </a:lnTo>
                <a:lnTo>
                  <a:pt x="12" y="86"/>
                </a:lnTo>
                <a:lnTo>
                  <a:pt x="12" y="76"/>
                </a:lnTo>
                <a:lnTo>
                  <a:pt x="12" y="66"/>
                </a:lnTo>
                <a:lnTo>
                  <a:pt x="12" y="57"/>
                </a:lnTo>
                <a:lnTo>
                  <a:pt x="12" y="43"/>
                </a:lnTo>
                <a:lnTo>
                  <a:pt x="17" y="33"/>
                </a:lnTo>
                <a:lnTo>
                  <a:pt x="17" y="24"/>
                </a:lnTo>
                <a:lnTo>
                  <a:pt x="12" y="14"/>
                </a:lnTo>
                <a:lnTo>
                  <a:pt x="12" y="5"/>
                </a:lnTo>
                <a:lnTo>
                  <a:pt x="12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27" name="Oval 664"/>
          <p:cNvSpPr>
            <a:spLocks noChangeArrowheads="1"/>
          </p:cNvSpPr>
          <p:nvPr/>
        </p:nvSpPr>
        <p:spPr bwMode="auto">
          <a:xfrm>
            <a:off x="6858000" y="4879975"/>
            <a:ext cx="92075" cy="11588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428" name="Freeform 665"/>
          <p:cNvSpPr>
            <a:spLocks/>
          </p:cNvSpPr>
          <p:nvPr/>
        </p:nvSpPr>
        <p:spPr bwMode="auto">
          <a:xfrm>
            <a:off x="6865938" y="4487863"/>
            <a:ext cx="17462" cy="400050"/>
          </a:xfrm>
          <a:custGeom>
            <a:avLst/>
            <a:gdLst>
              <a:gd name="T0" fmla="*/ 2147483647 w 9"/>
              <a:gd name="T1" fmla="*/ 2147483647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5" y="157"/>
                </a:moveTo>
                <a:lnTo>
                  <a:pt x="0" y="143"/>
                </a:lnTo>
                <a:lnTo>
                  <a:pt x="5" y="129"/>
                </a:lnTo>
                <a:lnTo>
                  <a:pt x="9" y="119"/>
                </a:lnTo>
                <a:lnTo>
                  <a:pt x="5" y="110"/>
                </a:lnTo>
                <a:lnTo>
                  <a:pt x="0" y="100"/>
                </a:lnTo>
                <a:lnTo>
                  <a:pt x="5" y="91"/>
                </a:lnTo>
                <a:lnTo>
                  <a:pt x="9" y="81"/>
                </a:lnTo>
                <a:lnTo>
                  <a:pt x="9" y="67"/>
                </a:lnTo>
                <a:lnTo>
                  <a:pt x="5" y="52"/>
                </a:lnTo>
                <a:lnTo>
                  <a:pt x="5" y="43"/>
                </a:lnTo>
                <a:lnTo>
                  <a:pt x="9" y="33"/>
                </a:lnTo>
                <a:lnTo>
                  <a:pt x="9" y="24"/>
                </a:lnTo>
                <a:lnTo>
                  <a:pt x="9" y="14"/>
                </a:lnTo>
                <a:lnTo>
                  <a:pt x="9" y="5"/>
                </a:lnTo>
                <a:lnTo>
                  <a:pt x="0" y="5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29" name="Freeform 666"/>
          <p:cNvSpPr>
            <a:spLocks/>
          </p:cNvSpPr>
          <p:nvPr/>
        </p:nvSpPr>
        <p:spPr bwMode="auto">
          <a:xfrm>
            <a:off x="6926263" y="4454525"/>
            <a:ext cx="34925" cy="425450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3"/>
                </a:lnTo>
                <a:lnTo>
                  <a:pt x="9" y="128"/>
                </a:lnTo>
                <a:lnTo>
                  <a:pt x="13" y="119"/>
                </a:lnTo>
                <a:lnTo>
                  <a:pt x="9" y="105"/>
                </a:lnTo>
                <a:lnTo>
                  <a:pt x="9" y="95"/>
                </a:lnTo>
                <a:lnTo>
                  <a:pt x="13" y="86"/>
                </a:lnTo>
                <a:lnTo>
                  <a:pt x="13" y="76"/>
                </a:lnTo>
                <a:lnTo>
                  <a:pt x="13" y="66"/>
                </a:lnTo>
                <a:lnTo>
                  <a:pt x="13" y="57"/>
                </a:lnTo>
                <a:lnTo>
                  <a:pt x="13" y="43"/>
                </a:lnTo>
                <a:lnTo>
                  <a:pt x="17" y="33"/>
                </a:lnTo>
                <a:lnTo>
                  <a:pt x="17" y="24"/>
                </a:lnTo>
                <a:lnTo>
                  <a:pt x="13" y="14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45" name="Oval 682"/>
          <p:cNvSpPr>
            <a:spLocks noChangeArrowheads="1"/>
          </p:cNvSpPr>
          <p:nvPr/>
        </p:nvSpPr>
        <p:spPr bwMode="auto">
          <a:xfrm>
            <a:off x="7504113" y="4173538"/>
            <a:ext cx="92075" cy="11588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446" name="Freeform 683"/>
          <p:cNvSpPr>
            <a:spLocks/>
          </p:cNvSpPr>
          <p:nvPr/>
        </p:nvSpPr>
        <p:spPr bwMode="auto">
          <a:xfrm>
            <a:off x="7512050" y="4283075"/>
            <a:ext cx="17463" cy="400050"/>
          </a:xfrm>
          <a:custGeom>
            <a:avLst/>
            <a:gdLst>
              <a:gd name="T0" fmla="*/ 2147483647 w 9"/>
              <a:gd name="T1" fmla="*/ 0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5" y="0"/>
                </a:moveTo>
                <a:lnTo>
                  <a:pt x="0" y="14"/>
                </a:lnTo>
                <a:lnTo>
                  <a:pt x="5" y="29"/>
                </a:lnTo>
                <a:lnTo>
                  <a:pt x="9" y="38"/>
                </a:lnTo>
                <a:lnTo>
                  <a:pt x="5" y="48"/>
                </a:lnTo>
                <a:lnTo>
                  <a:pt x="0" y="57"/>
                </a:lnTo>
                <a:lnTo>
                  <a:pt x="5" y="67"/>
                </a:lnTo>
                <a:lnTo>
                  <a:pt x="9" y="76"/>
                </a:lnTo>
                <a:lnTo>
                  <a:pt x="9" y="91"/>
                </a:lnTo>
                <a:lnTo>
                  <a:pt x="5" y="105"/>
                </a:lnTo>
                <a:lnTo>
                  <a:pt x="5" y="114"/>
                </a:lnTo>
                <a:lnTo>
                  <a:pt x="9" y="124"/>
                </a:lnTo>
                <a:lnTo>
                  <a:pt x="9" y="133"/>
                </a:lnTo>
                <a:lnTo>
                  <a:pt x="9" y="143"/>
                </a:lnTo>
                <a:lnTo>
                  <a:pt x="9" y="153"/>
                </a:lnTo>
                <a:lnTo>
                  <a:pt x="0" y="153"/>
                </a:lnTo>
                <a:lnTo>
                  <a:pt x="9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63" name="Oval 700"/>
          <p:cNvSpPr>
            <a:spLocks noChangeArrowheads="1"/>
          </p:cNvSpPr>
          <p:nvPr/>
        </p:nvSpPr>
        <p:spPr bwMode="auto">
          <a:xfrm>
            <a:off x="7504113" y="4879975"/>
            <a:ext cx="92075" cy="11588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464" name="Freeform 701"/>
          <p:cNvSpPr>
            <a:spLocks/>
          </p:cNvSpPr>
          <p:nvPr/>
        </p:nvSpPr>
        <p:spPr bwMode="auto">
          <a:xfrm>
            <a:off x="7512050" y="4487863"/>
            <a:ext cx="17463" cy="400050"/>
          </a:xfrm>
          <a:custGeom>
            <a:avLst/>
            <a:gdLst>
              <a:gd name="T0" fmla="*/ 2147483647 w 9"/>
              <a:gd name="T1" fmla="*/ 2147483647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5" y="157"/>
                </a:moveTo>
                <a:lnTo>
                  <a:pt x="0" y="143"/>
                </a:lnTo>
                <a:lnTo>
                  <a:pt x="5" y="129"/>
                </a:lnTo>
                <a:lnTo>
                  <a:pt x="9" y="119"/>
                </a:lnTo>
                <a:lnTo>
                  <a:pt x="5" y="110"/>
                </a:lnTo>
                <a:lnTo>
                  <a:pt x="0" y="100"/>
                </a:lnTo>
                <a:lnTo>
                  <a:pt x="5" y="91"/>
                </a:lnTo>
                <a:lnTo>
                  <a:pt x="9" y="81"/>
                </a:lnTo>
                <a:lnTo>
                  <a:pt x="9" y="67"/>
                </a:lnTo>
                <a:lnTo>
                  <a:pt x="5" y="52"/>
                </a:lnTo>
                <a:lnTo>
                  <a:pt x="5" y="43"/>
                </a:lnTo>
                <a:lnTo>
                  <a:pt x="9" y="33"/>
                </a:lnTo>
                <a:lnTo>
                  <a:pt x="9" y="24"/>
                </a:lnTo>
                <a:lnTo>
                  <a:pt x="9" y="14"/>
                </a:lnTo>
                <a:lnTo>
                  <a:pt x="9" y="5"/>
                </a:lnTo>
                <a:lnTo>
                  <a:pt x="0" y="5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532" name="Line 775"/>
          <p:cNvSpPr>
            <a:spLocks noChangeShapeType="1"/>
          </p:cNvSpPr>
          <p:nvPr/>
        </p:nvSpPr>
        <p:spPr bwMode="auto">
          <a:xfrm flipH="1" flipV="1">
            <a:off x="7878763" y="3732213"/>
            <a:ext cx="47625" cy="317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533" name="Line 776"/>
          <p:cNvSpPr>
            <a:spLocks noChangeShapeType="1"/>
          </p:cNvSpPr>
          <p:nvPr/>
        </p:nvSpPr>
        <p:spPr bwMode="auto">
          <a:xfrm flipV="1">
            <a:off x="7931150" y="3724275"/>
            <a:ext cx="30163" cy="539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534" name="Line 777"/>
          <p:cNvSpPr>
            <a:spLocks noChangeShapeType="1"/>
          </p:cNvSpPr>
          <p:nvPr/>
        </p:nvSpPr>
        <p:spPr bwMode="auto">
          <a:xfrm flipH="1" flipV="1">
            <a:off x="7943850" y="3687763"/>
            <a:ext cx="17463" cy="365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535" name="Line 778"/>
          <p:cNvSpPr>
            <a:spLocks noChangeShapeType="1"/>
          </p:cNvSpPr>
          <p:nvPr/>
        </p:nvSpPr>
        <p:spPr bwMode="auto">
          <a:xfrm flipV="1">
            <a:off x="7961313" y="3702050"/>
            <a:ext cx="47625" cy="301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grpSp>
        <p:nvGrpSpPr>
          <p:cNvPr id="9" name="Group 793"/>
          <p:cNvGrpSpPr>
            <a:grpSpLocks/>
          </p:cNvGrpSpPr>
          <p:nvPr/>
        </p:nvGrpSpPr>
        <p:grpSpPr bwMode="auto">
          <a:xfrm>
            <a:off x="3230563" y="4675188"/>
            <a:ext cx="666750" cy="1165225"/>
            <a:chOff x="2035" y="2785"/>
            <a:chExt cx="420" cy="734"/>
          </a:xfrm>
        </p:grpSpPr>
        <p:sp>
          <p:nvSpPr>
            <p:cNvPr id="6721" name="Freeform 337"/>
            <p:cNvSpPr>
              <a:spLocks/>
            </p:cNvSpPr>
            <p:nvPr/>
          </p:nvSpPr>
          <p:spPr bwMode="auto">
            <a:xfrm>
              <a:off x="2035" y="3188"/>
              <a:ext cx="420" cy="331"/>
            </a:xfrm>
            <a:custGeom>
              <a:avLst/>
              <a:gdLst>
                <a:gd name="T0" fmla="*/ 149 w 282"/>
                <a:gd name="T1" fmla="*/ 779 h 206"/>
                <a:gd name="T2" fmla="*/ 80 w 282"/>
                <a:gd name="T3" fmla="*/ 710 h 206"/>
                <a:gd name="T4" fmla="*/ 49 w 282"/>
                <a:gd name="T5" fmla="*/ 643 h 206"/>
                <a:gd name="T6" fmla="*/ 0 w 282"/>
                <a:gd name="T7" fmla="*/ 554 h 206"/>
                <a:gd name="T8" fmla="*/ 0 w 282"/>
                <a:gd name="T9" fmla="*/ 469 h 206"/>
                <a:gd name="T10" fmla="*/ 0 w 282"/>
                <a:gd name="T11" fmla="*/ 382 h 206"/>
                <a:gd name="T12" fmla="*/ 0 w 282"/>
                <a:gd name="T13" fmla="*/ 294 h 206"/>
                <a:gd name="T14" fmla="*/ 13 w 282"/>
                <a:gd name="T15" fmla="*/ 207 h 206"/>
                <a:gd name="T16" fmla="*/ 63 w 282"/>
                <a:gd name="T17" fmla="*/ 137 h 206"/>
                <a:gd name="T18" fmla="*/ 113 w 282"/>
                <a:gd name="T19" fmla="*/ 88 h 206"/>
                <a:gd name="T20" fmla="*/ 182 w 282"/>
                <a:gd name="T21" fmla="*/ 50 h 206"/>
                <a:gd name="T22" fmla="*/ 264 w 282"/>
                <a:gd name="T23" fmla="*/ 16 h 206"/>
                <a:gd name="T24" fmla="*/ 331 w 282"/>
                <a:gd name="T25" fmla="*/ 16 h 206"/>
                <a:gd name="T26" fmla="*/ 398 w 282"/>
                <a:gd name="T27" fmla="*/ 0 h 206"/>
                <a:gd name="T28" fmla="*/ 494 w 282"/>
                <a:gd name="T29" fmla="*/ 0 h 206"/>
                <a:gd name="T30" fmla="*/ 581 w 282"/>
                <a:gd name="T31" fmla="*/ 0 h 206"/>
                <a:gd name="T32" fmla="*/ 663 w 282"/>
                <a:gd name="T33" fmla="*/ 16 h 206"/>
                <a:gd name="T34" fmla="*/ 730 w 282"/>
                <a:gd name="T35" fmla="*/ 69 h 206"/>
                <a:gd name="T36" fmla="*/ 797 w 282"/>
                <a:gd name="T37" fmla="*/ 103 h 206"/>
                <a:gd name="T38" fmla="*/ 865 w 282"/>
                <a:gd name="T39" fmla="*/ 170 h 206"/>
                <a:gd name="T40" fmla="*/ 898 w 282"/>
                <a:gd name="T41" fmla="*/ 246 h 206"/>
                <a:gd name="T42" fmla="*/ 932 w 282"/>
                <a:gd name="T43" fmla="*/ 328 h 206"/>
                <a:gd name="T44" fmla="*/ 932 w 282"/>
                <a:gd name="T45" fmla="*/ 416 h 206"/>
                <a:gd name="T46" fmla="*/ 932 w 282"/>
                <a:gd name="T47" fmla="*/ 485 h 206"/>
                <a:gd name="T48" fmla="*/ 916 w 282"/>
                <a:gd name="T49" fmla="*/ 574 h 206"/>
                <a:gd name="T50" fmla="*/ 883 w 282"/>
                <a:gd name="T51" fmla="*/ 659 h 206"/>
                <a:gd name="T52" fmla="*/ 865 w 282"/>
                <a:gd name="T53" fmla="*/ 746 h 206"/>
                <a:gd name="T54" fmla="*/ 797 w 282"/>
                <a:gd name="T55" fmla="*/ 800 h 206"/>
                <a:gd name="T56" fmla="*/ 730 w 282"/>
                <a:gd name="T57" fmla="*/ 855 h 206"/>
                <a:gd name="T58" fmla="*/ 663 w 282"/>
                <a:gd name="T59" fmla="*/ 855 h 206"/>
                <a:gd name="T60" fmla="*/ 649 w 282"/>
                <a:gd name="T61" fmla="*/ 787 h 206"/>
                <a:gd name="T62" fmla="*/ 630 w 282"/>
                <a:gd name="T63" fmla="*/ 723 h 206"/>
                <a:gd name="T64" fmla="*/ 681 w 282"/>
                <a:gd name="T65" fmla="*/ 630 h 206"/>
                <a:gd name="T66" fmla="*/ 736 w 282"/>
                <a:gd name="T67" fmla="*/ 519 h 206"/>
                <a:gd name="T68" fmla="*/ 694 w 282"/>
                <a:gd name="T69" fmla="*/ 357 h 206"/>
                <a:gd name="T70" fmla="*/ 615 w 282"/>
                <a:gd name="T71" fmla="*/ 328 h 206"/>
                <a:gd name="T72" fmla="*/ 581 w 282"/>
                <a:gd name="T73" fmla="*/ 328 h 206"/>
                <a:gd name="T74" fmla="*/ 512 w 282"/>
                <a:gd name="T75" fmla="*/ 328 h 206"/>
                <a:gd name="T76" fmla="*/ 450 w 282"/>
                <a:gd name="T77" fmla="*/ 328 h 206"/>
                <a:gd name="T78" fmla="*/ 363 w 282"/>
                <a:gd name="T79" fmla="*/ 328 h 206"/>
                <a:gd name="T80" fmla="*/ 298 w 282"/>
                <a:gd name="T81" fmla="*/ 365 h 206"/>
                <a:gd name="T82" fmla="*/ 237 w 282"/>
                <a:gd name="T83" fmla="*/ 357 h 206"/>
                <a:gd name="T84" fmla="*/ 228 w 282"/>
                <a:gd name="T85" fmla="*/ 443 h 206"/>
                <a:gd name="T86" fmla="*/ 228 w 282"/>
                <a:gd name="T87" fmla="*/ 535 h 206"/>
                <a:gd name="T88" fmla="*/ 258 w 282"/>
                <a:gd name="T89" fmla="*/ 622 h 206"/>
                <a:gd name="T90" fmla="*/ 313 w 282"/>
                <a:gd name="T91" fmla="*/ 710 h 206"/>
                <a:gd name="T92" fmla="*/ 313 w 282"/>
                <a:gd name="T93" fmla="*/ 779 h 206"/>
                <a:gd name="T94" fmla="*/ 281 w 282"/>
                <a:gd name="T95" fmla="*/ 855 h 206"/>
                <a:gd name="T96" fmla="*/ 198 w 282"/>
                <a:gd name="T97" fmla="*/ 855 h 206"/>
                <a:gd name="T98" fmla="*/ 149 w 282"/>
                <a:gd name="T99" fmla="*/ 818 h 206"/>
                <a:gd name="T100" fmla="*/ 182 w 282"/>
                <a:gd name="T101" fmla="*/ 779 h 20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82"/>
                <a:gd name="T154" fmla="*/ 0 h 206"/>
                <a:gd name="T155" fmla="*/ 282 w 282"/>
                <a:gd name="T156" fmla="*/ 206 h 20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82" h="206">
                  <a:moveTo>
                    <a:pt x="55" y="188"/>
                  </a:moveTo>
                  <a:lnTo>
                    <a:pt x="45" y="188"/>
                  </a:lnTo>
                  <a:lnTo>
                    <a:pt x="34" y="180"/>
                  </a:lnTo>
                  <a:lnTo>
                    <a:pt x="24" y="171"/>
                  </a:lnTo>
                  <a:lnTo>
                    <a:pt x="19" y="163"/>
                  </a:lnTo>
                  <a:lnTo>
                    <a:pt x="15" y="155"/>
                  </a:lnTo>
                  <a:lnTo>
                    <a:pt x="4" y="142"/>
                  </a:lnTo>
                  <a:lnTo>
                    <a:pt x="0" y="134"/>
                  </a:lnTo>
                  <a:lnTo>
                    <a:pt x="0" y="121"/>
                  </a:lnTo>
                  <a:lnTo>
                    <a:pt x="0" y="113"/>
                  </a:lnTo>
                  <a:lnTo>
                    <a:pt x="0" y="105"/>
                  </a:lnTo>
                  <a:lnTo>
                    <a:pt x="0" y="92"/>
                  </a:lnTo>
                  <a:lnTo>
                    <a:pt x="0" y="79"/>
                  </a:lnTo>
                  <a:lnTo>
                    <a:pt x="0" y="71"/>
                  </a:lnTo>
                  <a:lnTo>
                    <a:pt x="0" y="59"/>
                  </a:lnTo>
                  <a:lnTo>
                    <a:pt x="4" y="50"/>
                  </a:lnTo>
                  <a:lnTo>
                    <a:pt x="9" y="41"/>
                  </a:lnTo>
                  <a:lnTo>
                    <a:pt x="19" y="33"/>
                  </a:lnTo>
                  <a:lnTo>
                    <a:pt x="19" y="25"/>
                  </a:lnTo>
                  <a:lnTo>
                    <a:pt x="34" y="21"/>
                  </a:lnTo>
                  <a:lnTo>
                    <a:pt x="45" y="17"/>
                  </a:lnTo>
                  <a:lnTo>
                    <a:pt x="55" y="12"/>
                  </a:lnTo>
                  <a:lnTo>
                    <a:pt x="66" y="8"/>
                  </a:lnTo>
                  <a:lnTo>
                    <a:pt x="80" y="4"/>
                  </a:lnTo>
                  <a:lnTo>
                    <a:pt x="90" y="4"/>
                  </a:lnTo>
                  <a:lnTo>
                    <a:pt x="100" y="4"/>
                  </a:lnTo>
                  <a:lnTo>
                    <a:pt x="110" y="4"/>
                  </a:lnTo>
                  <a:lnTo>
                    <a:pt x="120" y="0"/>
                  </a:lnTo>
                  <a:lnTo>
                    <a:pt x="136" y="0"/>
                  </a:lnTo>
                  <a:lnTo>
                    <a:pt x="150" y="0"/>
                  </a:lnTo>
                  <a:lnTo>
                    <a:pt x="161" y="0"/>
                  </a:lnTo>
                  <a:lnTo>
                    <a:pt x="176" y="0"/>
                  </a:lnTo>
                  <a:lnTo>
                    <a:pt x="191" y="4"/>
                  </a:lnTo>
                  <a:lnTo>
                    <a:pt x="201" y="4"/>
                  </a:lnTo>
                  <a:lnTo>
                    <a:pt x="210" y="8"/>
                  </a:lnTo>
                  <a:lnTo>
                    <a:pt x="221" y="17"/>
                  </a:lnTo>
                  <a:lnTo>
                    <a:pt x="231" y="21"/>
                  </a:lnTo>
                  <a:lnTo>
                    <a:pt x="241" y="25"/>
                  </a:lnTo>
                  <a:lnTo>
                    <a:pt x="252" y="37"/>
                  </a:lnTo>
                  <a:lnTo>
                    <a:pt x="262" y="41"/>
                  </a:lnTo>
                  <a:lnTo>
                    <a:pt x="262" y="50"/>
                  </a:lnTo>
                  <a:lnTo>
                    <a:pt x="272" y="59"/>
                  </a:lnTo>
                  <a:lnTo>
                    <a:pt x="277" y="67"/>
                  </a:lnTo>
                  <a:lnTo>
                    <a:pt x="282" y="79"/>
                  </a:lnTo>
                  <a:lnTo>
                    <a:pt x="282" y="88"/>
                  </a:lnTo>
                  <a:lnTo>
                    <a:pt x="282" y="100"/>
                  </a:lnTo>
                  <a:lnTo>
                    <a:pt x="282" y="109"/>
                  </a:lnTo>
                  <a:lnTo>
                    <a:pt x="282" y="117"/>
                  </a:lnTo>
                  <a:lnTo>
                    <a:pt x="282" y="129"/>
                  </a:lnTo>
                  <a:lnTo>
                    <a:pt x="277" y="138"/>
                  </a:lnTo>
                  <a:lnTo>
                    <a:pt x="272" y="151"/>
                  </a:lnTo>
                  <a:lnTo>
                    <a:pt x="267" y="159"/>
                  </a:lnTo>
                  <a:lnTo>
                    <a:pt x="262" y="171"/>
                  </a:lnTo>
                  <a:lnTo>
                    <a:pt x="262" y="180"/>
                  </a:lnTo>
                  <a:lnTo>
                    <a:pt x="252" y="188"/>
                  </a:lnTo>
                  <a:lnTo>
                    <a:pt x="241" y="193"/>
                  </a:lnTo>
                  <a:lnTo>
                    <a:pt x="231" y="197"/>
                  </a:lnTo>
                  <a:lnTo>
                    <a:pt x="221" y="206"/>
                  </a:lnTo>
                  <a:lnTo>
                    <a:pt x="210" y="206"/>
                  </a:lnTo>
                  <a:lnTo>
                    <a:pt x="201" y="206"/>
                  </a:lnTo>
                  <a:lnTo>
                    <a:pt x="200" y="200"/>
                  </a:lnTo>
                  <a:lnTo>
                    <a:pt x="197" y="190"/>
                  </a:lnTo>
                  <a:lnTo>
                    <a:pt x="195" y="183"/>
                  </a:lnTo>
                  <a:lnTo>
                    <a:pt x="191" y="174"/>
                  </a:lnTo>
                  <a:lnTo>
                    <a:pt x="189" y="162"/>
                  </a:lnTo>
                  <a:lnTo>
                    <a:pt x="206" y="152"/>
                  </a:lnTo>
                  <a:lnTo>
                    <a:pt x="214" y="133"/>
                  </a:lnTo>
                  <a:lnTo>
                    <a:pt x="223" y="125"/>
                  </a:lnTo>
                  <a:lnTo>
                    <a:pt x="216" y="102"/>
                  </a:lnTo>
                  <a:lnTo>
                    <a:pt x="210" y="86"/>
                  </a:lnTo>
                  <a:lnTo>
                    <a:pt x="195" y="81"/>
                  </a:lnTo>
                  <a:lnTo>
                    <a:pt x="186" y="79"/>
                  </a:lnTo>
                  <a:lnTo>
                    <a:pt x="182" y="79"/>
                  </a:lnTo>
                  <a:lnTo>
                    <a:pt x="176" y="79"/>
                  </a:lnTo>
                  <a:lnTo>
                    <a:pt x="166" y="75"/>
                  </a:lnTo>
                  <a:lnTo>
                    <a:pt x="155" y="79"/>
                  </a:lnTo>
                  <a:lnTo>
                    <a:pt x="145" y="79"/>
                  </a:lnTo>
                  <a:lnTo>
                    <a:pt x="136" y="79"/>
                  </a:lnTo>
                  <a:lnTo>
                    <a:pt x="126" y="79"/>
                  </a:lnTo>
                  <a:lnTo>
                    <a:pt x="110" y="79"/>
                  </a:lnTo>
                  <a:lnTo>
                    <a:pt x="100" y="79"/>
                  </a:lnTo>
                  <a:lnTo>
                    <a:pt x="90" y="88"/>
                  </a:lnTo>
                  <a:lnTo>
                    <a:pt x="80" y="88"/>
                  </a:lnTo>
                  <a:lnTo>
                    <a:pt x="72" y="86"/>
                  </a:lnTo>
                  <a:lnTo>
                    <a:pt x="71" y="96"/>
                  </a:lnTo>
                  <a:lnTo>
                    <a:pt x="69" y="107"/>
                  </a:lnTo>
                  <a:lnTo>
                    <a:pt x="69" y="117"/>
                  </a:lnTo>
                  <a:lnTo>
                    <a:pt x="69" y="129"/>
                  </a:lnTo>
                  <a:lnTo>
                    <a:pt x="73" y="141"/>
                  </a:lnTo>
                  <a:lnTo>
                    <a:pt x="78" y="150"/>
                  </a:lnTo>
                  <a:lnTo>
                    <a:pt x="84" y="164"/>
                  </a:lnTo>
                  <a:lnTo>
                    <a:pt x="95" y="171"/>
                  </a:lnTo>
                  <a:lnTo>
                    <a:pt x="95" y="180"/>
                  </a:lnTo>
                  <a:lnTo>
                    <a:pt x="95" y="188"/>
                  </a:lnTo>
                  <a:lnTo>
                    <a:pt x="90" y="197"/>
                  </a:lnTo>
                  <a:lnTo>
                    <a:pt x="85" y="206"/>
                  </a:lnTo>
                  <a:lnTo>
                    <a:pt x="69" y="206"/>
                  </a:lnTo>
                  <a:lnTo>
                    <a:pt x="60" y="206"/>
                  </a:lnTo>
                  <a:lnTo>
                    <a:pt x="50" y="206"/>
                  </a:lnTo>
                  <a:lnTo>
                    <a:pt x="45" y="197"/>
                  </a:lnTo>
                  <a:lnTo>
                    <a:pt x="40" y="188"/>
                  </a:lnTo>
                  <a:lnTo>
                    <a:pt x="55" y="188"/>
                  </a:lnTo>
                  <a:close/>
                </a:path>
              </a:pathLst>
            </a:custGeom>
            <a:solidFill>
              <a:srgbClr val="008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722" name="Rectangle 420"/>
            <p:cNvSpPr>
              <a:spLocks noChangeArrowheads="1"/>
            </p:cNvSpPr>
            <p:nvPr/>
          </p:nvSpPr>
          <p:spPr bwMode="auto">
            <a:xfrm>
              <a:off x="2194" y="3183"/>
              <a:ext cx="133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400" b="1">
                  <a:solidFill>
                    <a:srgbClr val="FFFFFF"/>
                  </a:solidFill>
                  <a:latin typeface="Symbol" pitchFamily="18" charset="2"/>
                </a:rPr>
                <a:t>a</a:t>
              </a:r>
              <a:r>
                <a:rPr lang="it-IT" sz="1400" b="1">
                  <a:solidFill>
                    <a:srgbClr val="FFFFFF"/>
                  </a:solidFill>
                  <a:latin typeface="Arial" charset="0"/>
                </a:rPr>
                <a:t>s</a:t>
              </a:r>
            </a:p>
          </p:txBody>
        </p:sp>
        <p:sp>
          <p:nvSpPr>
            <p:cNvPr id="6723" name="Freeform 429"/>
            <p:cNvSpPr>
              <a:spLocks/>
            </p:cNvSpPr>
            <p:nvPr/>
          </p:nvSpPr>
          <p:spPr bwMode="auto">
            <a:xfrm>
              <a:off x="2366" y="2785"/>
              <a:ext cx="27" cy="472"/>
            </a:xfrm>
            <a:custGeom>
              <a:avLst/>
              <a:gdLst>
                <a:gd name="T0" fmla="*/ 135 w 9"/>
                <a:gd name="T1" fmla="*/ 4266 h 157"/>
                <a:gd name="T2" fmla="*/ 0 w 9"/>
                <a:gd name="T3" fmla="*/ 3887 h 157"/>
                <a:gd name="T4" fmla="*/ 135 w 9"/>
                <a:gd name="T5" fmla="*/ 3478 h 157"/>
                <a:gd name="T6" fmla="*/ 243 w 9"/>
                <a:gd name="T7" fmla="*/ 3235 h 157"/>
                <a:gd name="T8" fmla="*/ 135 w 9"/>
                <a:gd name="T9" fmla="*/ 2964 h 157"/>
                <a:gd name="T10" fmla="*/ 0 w 9"/>
                <a:gd name="T11" fmla="*/ 2721 h 157"/>
                <a:gd name="T12" fmla="*/ 135 w 9"/>
                <a:gd name="T13" fmla="*/ 2450 h 157"/>
                <a:gd name="T14" fmla="*/ 243 w 9"/>
                <a:gd name="T15" fmla="*/ 2207 h 157"/>
                <a:gd name="T16" fmla="*/ 243 w 9"/>
                <a:gd name="T17" fmla="*/ 1789 h 157"/>
                <a:gd name="T18" fmla="*/ 135 w 9"/>
                <a:gd name="T19" fmla="*/ 1410 h 157"/>
                <a:gd name="T20" fmla="*/ 135 w 9"/>
                <a:gd name="T21" fmla="*/ 1139 h 157"/>
                <a:gd name="T22" fmla="*/ 243 w 9"/>
                <a:gd name="T23" fmla="*/ 896 h 157"/>
                <a:gd name="T24" fmla="*/ 243 w 9"/>
                <a:gd name="T25" fmla="*/ 622 h 157"/>
                <a:gd name="T26" fmla="*/ 243 w 9"/>
                <a:gd name="T27" fmla="*/ 379 h 157"/>
                <a:gd name="T28" fmla="*/ 243 w 9"/>
                <a:gd name="T29" fmla="*/ 108 h 157"/>
                <a:gd name="T30" fmla="*/ 0 w 9"/>
                <a:gd name="T31" fmla="*/ 108 h 157"/>
                <a:gd name="T32" fmla="*/ 243 w 9"/>
                <a:gd name="T33" fmla="*/ 0 h 15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"/>
                <a:gd name="T52" fmla="*/ 0 h 157"/>
                <a:gd name="T53" fmla="*/ 9 w 9"/>
                <a:gd name="T54" fmla="*/ 157 h 15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" h="157">
                  <a:moveTo>
                    <a:pt x="5" y="157"/>
                  </a:moveTo>
                  <a:lnTo>
                    <a:pt x="0" y="143"/>
                  </a:lnTo>
                  <a:lnTo>
                    <a:pt x="5" y="128"/>
                  </a:lnTo>
                  <a:lnTo>
                    <a:pt x="9" y="119"/>
                  </a:lnTo>
                  <a:lnTo>
                    <a:pt x="5" y="109"/>
                  </a:lnTo>
                  <a:lnTo>
                    <a:pt x="0" y="100"/>
                  </a:lnTo>
                  <a:lnTo>
                    <a:pt x="5" y="90"/>
                  </a:lnTo>
                  <a:lnTo>
                    <a:pt x="9" y="81"/>
                  </a:lnTo>
                  <a:lnTo>
                    <a:pt x="9" y="66"/>
                  </a:lnTo>
                  <a:lnTo>
                    <a:pt x="5" y="52"/>
                  </a:lnTo>
                  <a:lnTo>
                    <a:pt x="5" y="42"/>
                  </a:lnTo>
                  <a:lnTo>
                    <a:pt x="9" y="33"/>
                  </a:lnTo>
                  <a:lnTo>
                    <a:pt x="9" y="23"/>
                  </a:lnTo>
                  <a:lnTo>
                    <a:pt x="9" y="14"/>
                  </a:lnTo>
                  <a:lnTo>
                    <a:pt x="9" y="4"/>
                  </a:lnTo>
                  <a:lnTo>
                    <a:pt x="0" y="4"/>
                  </a:lnTo>
                  <a:lnTo>
                    <a:pt x="9" y="0"/>
                  </a:lnTo>
                </a:path>
              </a:pathLst>
            </a:custGeom>
            <a:noFill/>
            <a:ln w="28575" cmpd="sng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6547" name="Freeform 865"/>
          <p:cNvSpPr>
            <a:spLocks/>
          </p:cNvSpPr>
          <p:nvPr/>
        </p:nvSpPr>
        <p:spPr bwMode="auto">
          <a:xfrm>
            <a:off x="3263900" y="4646613"/>
            <a:ext cx="65088" cy="627062"/>
          </a:xfrm>
          <a:custGeom>
            <a:avLst/>
            <a:gdLst>
              <a:gd name="T0" fmla="*/ 2147483647 w 62"/>
              <a:gd name="T1" fmla="*/ 0 h 489"/>
              <a:gd name="T2" fmla="*/ 2147483647 w 62"/>
              <a:gd name="T3" fmla="*/ 2147483647 h 489"/>
              <a:gd name="T4" fmla="*/ 2147483647 w 62"/>
              <a:gd name="T5" fmla="*/ 2147483647 h 489"/>
              <a:gd name="T6" fmla="*/ 2147483647 w 62"/>
              <a:gd name="T7" fmla="*/ 2147483647 h 489"/>
              <a:gd name="T8" fmla="*/ 0 w 62"/>
              <a:gd name="T9" fmla="*/ 2147483647 h 489"/>
              <a:gd name="T10" fmla="*/ 2147483647 w 62"/>
              <a:gd name="T11" fmla="*/ 2147483647 h 489"/>
              <a:gd name="T12" fmla="*/ 2147483647 w 62"/>
              <a:gd name="T13" fmla="*/ 2147483647 h 489"/>
              <a:gd name="T14" fmla="*/ 2147483647 w 62"/>
              <a:gd name="T15" fmla="*/ 2147483647 h 48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62"/>
              <a:gd name="T25" fmla="*/ 0 h 489"/>
              <a:gd name="T26" fmla="*/ 62 w 62"/>
              <a:gd name="T27" fmla="*/ 489 h 48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2" h="489">
                <a:moveTo>
                  <a:pt x="40" y="0"/>
                </a:moveTo>
                <a:cubicBezTo>
                  <a:pt x="45" y="43"/>
                  <a:pt x="62" y="72"/>
                  <a:pt x="20" y="87"/>
                </a:cubicBezTo>
                <a:cubicBezTo>
                  <a:pt x="22" y="103"/>
                  <a:pt x="20" y="120"/>
                  <a:pt x="27" y="134"/>
                </a:cubicBezTo>
                <a:cubicBezTo>
                  <a:pt x="34" y="148"/>
                  <a:pt x="61" y="167"/>
                  <a:pt x="61" y="167"/>
                </a:cubicBezTo>
                <a:cubicBezTo>
                  <a:pt x="27" y="178"/>
                  <a:pt x="12" y="201"/>
                  <a:pt x="0" y="234"/>
                </a:cubicBezTo>
                <a:cubicBezTo>
                  <a:pt x="8" y="256"/>
                  <a:pt x="17" y="265"/>
                  <a:pt x="34" y="281"/>
                </a:cubicBezTo>
                <a:cubicBezTo>
                  <a:pt x="42" y="308"/>
                  <a:pt x="36" y="329"/>
                  <a:pt x="27" y="355"/>
                </a:cubicBezTo>
                <a:cubicBezTo>
                  <a:pt x="38" y="409"/>
                  <a:pt x="40" y="425"/>
                  <a:pt x="40" y="489"/>
                </a:cubicBezTo>
              </a:path>
            </a:pathLst>
          </a:custGeom>
          <a:noFill/>
          <a:ln w="28575" cap="flat" cmpd="sng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grpSp>
        <p:nvGrpSpPr>
          <p:cNvPr id="6551" name="Group 882"/>
          <p:cNvGrpSpPr>
            <a:grpSpLocks/>
          </p:cNvGrpSpPr>
          <p:nvPr/>
        </p:nvGrpSpPr>
        <p:grpSpPr bwMode="auto">
          <a:xfrm>
            <a:off x="323850" y="1254125"/>
            <a:ext cx="3398838" cy="1998663"/>
            <a:chOff x="204" y="790"/>
            <a:chExt cx="2141" cy="1259"/>
          </a:xfrm>
        </p:grpSpPr>
        <p:sp>
          <p:nvSpPr>
            <p:cNvPr id="6580" name="Oval 51"/>
            <p:cNvSpPr>
              <a:spLocks noChangeArrowheads="1"/>
            </p:cNvSpPr>
            <p:nvPr/>
          </p:nvSpPr>
          <p:spPr bwMode="auto">
            <a:xfrm>
              <a:off x="1905" y="1351"/>
              <a:ext cx="57" cy="48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581" name="Freeform 52"/>
            <p:cNvSpPr>
              <a:spLocks/>
            </p:cNvSpPr>
            <p:nvPr/>
          </p:nvSpPr>
          <p:spPr bwMode="auto">
            <a:xfrm>
              <a:off x="1910" y="1397"/>
              <a:ext cx="11" cy="164"/>
            </a:xfrm>
            <a:custGeom>
              <a:avLst/>
              <a:gdLst>
                <a:gd name="T0" fmla="*/ 4 w 13"/>
                <a:gd name="T1" fmla="*/ 0 h 137"/>
                <a:gd name="T2" fmla="*/ 0 w 13"/>
                <a:gd name="T3" fmla="*/ 20 h 137"/>
                <a:gd name="T4" fmla="*/ 4 w 13"/>
                <a:gd name="T5" fmla="*/ 43 h 137"/>
                <a:gd name="T6" fmla="*/ 8 w 13"/>
                <a:gd name="T7" fmla="*/ 57 h 137"/>
                <a:gd name="T8" fmla="*/ 4 w 13"/>
                <a:gd name="T9" fmla="*/ 71 h 137"/>
                <a:gd name="T10" fmla="*/ 0 w 13"/>
                <a:gd name="T11" fmla="*/ 85 h 137"/>
                <a:gd name="T12" fmla="*/ 4 w 13"/>
                <a:gd name="T13" fmla="*/ 99 h 137"/>
                <a:gd name="T14" fmla="*/ 8 w 13"/>
                <a:gd name="T15" fmla="*/ 114 h 137"/>
                <a:gd name="T16" fmla="*/ 8 w 13"/>
                <a:gd name="T17" fmla="*/ 136 h 137"/>
                <a:gd name="T18" fmla="*/ 4 w 13"/>
                <a:gd name="T19" fmla="*/ 156 h 137"/>
                <a:gd name="T20" fmla="*/ 4 w 13"/>
                <a:gd name="T21" fmla="*/ 170 h 137"/>
                <a:gd name="T22" fmla="*/ 8 w 13"/>
                <a:gd name="T23" fmla="*/ 184 h 137"/>
                <a:gd name="T24" fmla="*/ 8 w 13"/>
                <a:gd name="T25" fmla="*/ 199 h 137"/>
                <a:gd name="T26" fmla="*/ 8 w 13"/>
                <a:gd name="T27" fmla="*/ 212 h 137"/>
                <a:gd name="T28" fmla="*/ 8 w 13"/>
                <a:gd name="T29" fmla="*/ 227 h 137"/>
                <a:gd name="T30" fmla="*/ 0 w 13"/>
                <a:gd name="T31" fmla="*/ 227 h 137"/>
                <a:gd name="T32" fmla="*/ 8 w 13"/>
                <a:gd name="T33" fmla="*/ 235 h 13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"/>
                <a:gd name="T52" fmla="*/ 0 h 137"/>
                <a:gd name="T53" fmla="*/ 13 w 13"/>
                <a:gd name="T54" fmla="*/ 137 h 13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" h="137">
                  <a:moveTo>
                    <a:pt x="7" y="0"/>
                  </a:moveTo>
                  <a:lnTo>
                    <a:pt x="0" y="12"/>
                  </a:lnTo>
                  <a:lnTo>
                    <a:pt x="7" y="25"/>
                  </a:lnTo>
                  <a:lnTo>
                    <a:pt x="13" y="33"/>
                  </a:lnTo>
                  <a:lnTo>
                    <a:pt x="7" y="41"/>
                  </a:lnTo>
                  <a:lnTo>
                    <a:pt x="0" y="49"/>
                  </a:lnTo>
                  <a:lnTo>
                    <a:pt x="7" y="58"/>
                  </a:lnTo>
                  <a:lnTo>
                    <a:pt x="13" y="66"/>
                  </a:lnTo>
                  <a:lnTo>
                    <a:pt x="13" y="79"/>
                  </a:lnTo>
                  <a:lnTo>
                    <a:pt x="7" y="91"/>
                  </a:lnTo>
                  <a:lnTo>
                    <a:pt x="7" y="99"/>
                  </a:lnTo>
                  <a:lnTo>
                    <a:pt x="13" y="108"/>
                  </a:lnTo>
                  <a:lnTo>
                    <a:pt x="13" y="116"/>
                  </a:lnTo>
                  <a:lnTo>
                    <a:pt x="13" y="124"/>
                  </a:lnTo>
                  <a:lnTo>
                    <a:pt x="13" y="133"/>
                  </a:lnTo>
                  <a:lnTo>
                    <a:pt x="0" y="133"/>
                  </a:lnTo>
                  <a:lnTo>
                    <a:pt x="13" y="137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582" name="Freeform 53"/>
            <p:cNvSpPr>
              <a:spLocks/>
            </p:cNvSpPr>
            <p:nvPr/>
          </p:nvSpPr>
          <p:spPr bwMode="auto">
            <a:xfrm>
              <a:off x="1947" y="1401"/>
              <a:ext cx="20" cy="175"/>
            </a:xfrm>
            <a:custGeom>
              <a:avLst/>
              <a:gdLst>
                <a:gd name="T0" fmla="*/ 0 w 25"/>
                <a:gd name="T1" fmla="*/ 0 h 145"/>
                <a:gd name="T2" fmla="*/ 0 w 25"/>
                <a:gd name="T3" fmla="*/ 36 h 145"/>
                <a:gd name="T4" fmla="*/ 0 w 25"/>
                <a:gd name="T5" fmla="*/ 51 h 145"/>
                <a:gd name="T6" fmla="*/ 6 w 25"/>
                <a:gd name="T7" fmla="*/ 58 h 145"/>
                <a:gd name="T8" fmla="*/ 10 w 25"/>
                <a:gd name="T9" fmla="*/ 71 h 145"/>
                <a:gd name="T10" fmla="*/ 6 w 25"/>
                <a:gd name="T11" fmla="*/ 94 h 145"/>
                <a:gd name="T12" fmla="*/ 6 w 25"/>
                <a:gd name="T13" fmla="*/ 110 h 145"/>
                <a:gd name="T14" fmla="*/ 10 w 25"/>
                <a:gd name="T15" fmla="*/ 122 h 145"/>
                <a:gd name="T16" fmla="*/ 10 w 25"/>
                <a:gd name="T17" fmla="*/ 139 h 145"/>
                <a:gd name="T18" fmla="*/ 10 w 25"/>
                <a:gd name="T19" fmla="*/ 153 h 145"/>
                <a:gd name="T20" fmla="*/ 10 w 25"/>
                <a:gd name="T21" fmla="*/ 168 h 145"/>
                <a:gd name="T22" fmla="*/ 10 w 25"/>
                <a:gd name="T23" fmla="*/ 189 h 145"/>
                <a:gd name="T24" fmla="*/ 13 w 25"/>
                <a:gd name="T25" fmla="*/ 204 h 145"/>
                <a:gd name="T26" fmla="*/ 13 w 25"/>
                <a:gd name="T27" fmla="*/ 220 h 145"/>
                <a:gd name="T28" fmla="*/ 10 w 25"/>
                <a:gd name="T29" fmla="*/ 234 h 145"/>
                <a:gd name="T30" fmla="*/ 10 w 25"/>
                <a:gd name="T31" fmla="*/ 247 h 145"/>
                <a:gd name="T32" fmla="*/ 10 w 25"/>
                <a:gd name="T33" fmla="*/ 255 h 14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145"/>
                <a:gd name="T53" fmla="*/ 25 w 25"/>
                <a:gd name="T54" fmla="*/ 145 h 14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145">
                  <a:moveTo>
                    <a:pt x="0" y="0"/>
                  </a:moveTo>
                  <a:lnTo>
                    <a:pt x="0" y="21"/>
                  </a:lnTo>
                  <a:lnTo>
                    <a:pt x="0" y="29"/>
                  </a:lnTo>
                  <a:lnTo>
                    <a:pt x="13" y="33"/>
                  </a:lnTo>
                  <a:lnTo>
                    <a:pt x="19" y="41"/>
                  </a:lnTo>
                  <a:lnTo>
                    <a:pt x="13" y="54"/>
                  </a:lnTo>
                  <a:lnTo>
                    <a:pt x="13" y="62"/>
                  </a:lnTo>
                  <a:lnTo>
                    <a:pt x="19" y="70"/>
                  </a:lnTo>
                  <a:lnTo>
                    <a:pt x="19" y="79"/>
                  </a:lnTo>
                  <a:lnTo>
                    <a:pt x="19" y="87"/>
                  </a:lnTo>
                  <a:lnTo>
                    <a:pt x="19" y="95"/>
                  </a:lnTo>
                  <a:lnTo>
                    <a:pt x="19" y="108"/>
                  </a:lnTo>
                  <a:lnTo>
                    <a:pt x="25" y="116"/>
                  </a:lnTo>
                  <a:lnTo>
                    <a:pt x="25" y="125"/>
                  </a:lnTo>
                  <a:lnTo>
                    <a:pt x="19" y="133"/>
                  </a:lnTo>
                  <a:lnTo>
                    <a:pt x="19" y="141"/>
                  </a:lnTo>
                  <a:lnTo>
                    <a:pt x="19" y="145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583" name="Oval 54"/>
            <p:cNvSpPr>
              <a:spLocks noChangeArrowheads="1"/>
            </p:cNvSpPr>
            <p:nvPr/>
          </p:nvSpPr>
          <p:spPr bwMode="auto">
            <a:xfrm>
              <a:off x="1838" y="1351"/>
              <a:ext cx="56" cy="48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584" name="Freeform 55"/>
            <p:cNvSpPr>
              <a:spLocks/>
            </p:cNvSpPr>
            <p:nvPr/>
          </p:nvSpPr>
          <p:spPr bwMode="auto">
            <a:xfrm>
              <a:off x="1843" y="1397"/>
              <a:ext cx="10" cy="164"/>
            </a:xfrm>
            <a:custGeom>
              <a:avLst/>
              <a:gdLst>
                <a:gd name="T0" fmla="*/ 3 w 13"/>
                <a:gd name="T1" fmla="*/ 0 h 137"/>
                <a:gd name="T2" fmla="*/ 0 w 13"/>
                <a:gd name="T3" fmla="*/ 20 h 137"/>
                <a:gd name="T4" fmla="*/ 3 w 13"/>
                <a:gd name="T5" fmla="*/ 43 h 137"/>
                <a:gd name="T6" fmla="*/ 6 w 13"/>
                <a:gd name="T7" fmla="*/ 57 h 137"/>
                <a:gd name="T8" fmla="*/ 3 w 13"/>
                <a:gd name="T9" fmla="*/ 71 h 137"/>
                <a:gd name="T10" fmla="*/ 0 w 13"/>
                <a:gd name="T11" fmla="*/ 85 h 137"/>
                <a:gd name="T12" fmla="*/ 3 w 13"/>
                <a:gd name="T13" fmla="*/ 99 h 137"/>
                <a:gd name="T14" fmla="*/ 6 w 13"/>
                <a:gd name="T15" fmla="*/ 114 h 137"/>
                <a:gd name="T16" fmla="*/ 6 w 13"/>
                <a:gd name="T17" fmla="*/ 136 h 137"/>
                <a:gd name="T18" fmla="*/ 3 w 13"/>
                <a:gd name="T19" fmla="*/ 156 h 137"/>
                <a:gd name="T20" fmla="*/ 3 w 13"/>
                <a:gd name="T21" fmla="*/ 170 h 137"/>
                <a:gd name="T22" fmla="*/ 6 w 13"/>
                <a:gd name="T23" fmla="*/ 184 h 137"/>
                <a:gd name="T24" fmla="*/ 6 w 13"/>
                <a:gd name="T25" fmla="*/ 199 h 137"/>
                <a:gd name="T26" fmla="*/ 6 w 13"/>
                <a:gd name="T27" fmla="*/ 212 h 137"/>
                <a:gd name="T28" fmla="*/ 6 w 13"/>
                <a:gd name="T29" fmla="*/ 227 h 137"/>
                <a:gd name="T30" fmla="*/ 0 w 13"/>
                <a:gd name="T31" fmla="*/ 227 h 137"/>
                <a:gd name="T32" fmla="*/ 6 w 13"/>
                <a:gd name="T33" fmla="*/ 235 h 13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"/>
                <a:gd name="T52" fmla="*/ 0 h 137"/>
                <a:gd name="T53" fmla="*/ 13 w 13"/>
                <a:gd name="T54" fmla="*/ 137 h 13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" h="137">
                  <a:moveTo>
                    <a:pt x="7" y="0"/>
                  </a:moveTo>
                  <a:lnTo>
                    <a:pt x="0" y="12"/>
                  </a:lnTo>
                  <a:lnTo>
                    <a:pt x="7" y="25"/>
                  </a:lnTo>
                  <a:lnTo>
                    <a:pt x="13" y="33"/>
                  </a:lnTo>
                  <a:lnTo>
                    <a:pt x="7" y="41"/>
                  </a:lnTo>
                  <a:lnTo>
                    <a:pt x="0" y="49"/>
                  </a:lnTo>
                  <a:lnTo>
                    <a:pt x="7" y="58"/>
                  </a:lnTo>
                  <a:lnTo>
                    <a:pt x="13" y="66"/>
                  </a:lnTo>
                  <a:lnTo>
                    <a:pt x="13" y="79"/>
                  </a:lnTo>
                  <a:lnTo>
                    <a:pt x="7" y="91"/>
                  </a:lnTo>
                  <a:lnTo>
                    <a:pt x="7" y="99"/>
                  </a:lnTo>
                  <a:lnTo>
                    <a:pt x="13" y="108"/>
                  </a:lnTo>
                  <a:lnTo>
                    <a:pt x="13" y="116"/>
                  </a:lnTo>
                  <a:lnTo>
                    <a:pt x="13" y="124"/>
                  </a:lnTo>
                  <a:lnTo>
                    <a:pt x="13" y="133"/>
                  </a:lnTo>
                  <a:lnTo>
                    <a:pt x="0" y="133"/>
                  </a:lnTo>
                  <a:lnTo>
                    <a:pt x="13" y="137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585" name="Freeform 56"/>
            <p:cNvSpPr>
              <a:spLocks/>
            </p:cNvSpPr>
            <p:nvPr/>
          </p:nvSpPr>
          <p:spPr bwMode="auto">
            <a:xfrm>
              <a:off x="1879" y="1401"/>
              <a:ext cx="21" cy="175"/>
            </a:xfrm>
            <a:custGeom>
              <a:avLst/>
              <a:gdLst>
                <a:gd name="T0" fmla="*/ 0 w 25"/>
                <a:gd name="T1" fmla="*/ 0 h 145"/>
                <a:gd name="T2" fmla="*/ 0 w 25"/>
                <a:gd name="T3" fmla="*/ 36 h 145"/>
                <a:gd name="T4" fmla="*/ 0 w 25"/>
                <a:gd name="T5" fmla="*/ 51 h 145"/>
                <a:gd name="T6" fmla="*/ 8 w 25"/>
                <a:gd name="T7" fmla="*/ 58 h 145"/>
                <a:gd name="T8" fmla="*/ 11 w 25"/>
                <a:gd name="T9" fmla="*/ 71 h 145"/>
                <a:gd name="T10" fmla="*/ 8 w 25"/>
                <a:gd name="T11" fmla="*/ 94 h 145"/>
                <a:gd name="T12" fmla="*/ 8 w 25"/>
                <a:gd name="T13" fmla="*/ 110 h 145"/>
                <a:gd name="T14" fmla="*/ 11 w 25"/>
                <a:gd name="T15" fmla="*/ 122 h 145"/>
                <a:gd name="T16" fmla="*/ 11 w 25"/>
                <a:gd name="T17" fmla="*/ 139 h 145"/>
                <a:gd name="T18" fmla="*/ 11 w 25"/>
                <a:gd name="T19" fmla="*/ 153 h 145"/>
                <a:gd name="T20" fmla="*/ 11 w 25"/>
                <a:gd name="T21" fmla="*/ 168 h 145"/>
                <a:gd name="T22" fmla="*/ 11 w 25"/>
                <a:gd name="T23" fmla="*/ 189 h 145"/>
                <a:gd name="T24" fmla="*/ 15 w 25"/>
                <a:gd name="T25" fmla="*/ 204 h 145"/>
                <a:gd name="T26" fmla="*/ 15 w 25"/>
                <a:gd name="T27" fmla="*/ 220 h 145"/>
                <a:gd name="T28" fmla="*/ 11 w 25"/>
                <a:gd name="T29" fmla="*/ 234 h 145"/>
                <a:gd name="T30" fmla="*/ 11 w 25"/>
                <a:gd name="T31" fmla="*/ 247 h 145"/>
                <a:gd name="T32" fmla="*/ 11 w 25"/>
                <a:gd name="T33" fmla="*/ 255 h 14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145"/>
                <a:gd name="T53" fmla="*/ 25 w 25"/>
                <a:gd name="T54" fmla="*/ 145 h 14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145">
                  <a:moveTo>
                    <a:pt x="0" y="0"/>
                  </a:moveTo>
                  <a:lnTo>
                    <a:pt x="0" y="21"/>
                  </a:lnTo>
                  <a:lnTo>
                    <a:pt x="0" y="29"/>
                  </a:lnTo>
                  <a:lnTo>
                    <a:pt x="13" y="33"/>
                  </a:lnTo>
                  <a:lnTo>
                    <a:pt x="19" y="41"/>
                  </a:lnTo>
                  <a:lnTo>
                    <a:pt x="13" y="54"/>
                  </a:lnTo>
                  <a:lnTo>
                    <a:pt x="13" y="62"/>
                  </a:lnTo>
                  <a:lnTo>
                    <a:pt x="19" y="70"/>
                  </a:lnTo>
                  <a:lnTo>
                    <a:pt x="19" y="79"/>
                  </a:lnTo>
                  <a:lnTo>
                    <a:pt x="19" y="87"/>
                  </a:lnTo>
                  <a:lnTo>
                    <a:pt x="19" y="95"/>
                  </a:lnTo>
                  <a:lnTo>
                    <a:pt x="19" y="108"/>
                  </a:lnTo>
                  <a:lnTo>
                    <a:pt x="25" y="116"/>
                  </a:lnTo>
                  <a:lnTo>
                    <a:pt x="25" y="125"/>
                  </a:lnTo>
                  <a:lnTo>
                    <a:pt x="19" y="133"/>
                  </a:lnTo>
                  <a:lnTo>
                    <a:pt x="19" y="141"/>
                  </a:lnTo>
                  <a:lnTo>
                    <a:pt x="19" y="145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586" name="Oval 57"/>
            <p:cNvSpPr>
              <a:spLocks noChangeArrowheads="1"/>
            </p:cNvSpPr>
            <p:nvPr/>
          </p:nvSpPr>
          <p:spPr bwMode="auto">
            <a:xfrm>
              <a:off x="1766" y="1356"/>
              <a:ext cx="56" cy="48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587" name="Freeform 58"/>
            <p:cNvSpPr>
              <a:spLocks/>
            </p:cNvSpPr>
            <p:nvPr/>
          </p:nvSpPr>
          <p:spPr bwMode="auto">
            <a:xfrm>
              <a:off x="1771" y="1401"/>
              <a:ext cx="10" cy="166"/>
            </a:xfrm>
            <a:custGeom>
              <a:avLst/>
              <a:gdLst>
                <a:gd name="T0" fmla="*/ 3 w 12"/>
                <a:gd name="T1" fmla="*/ 0 h 137"/>
                <a:gd name="T2" fmla="*/ 0 w 12"/>
                <a:gd name="T3" fmla="*/ 22 h 137"/>
                <a:gd name="T4" fmla="*/ 3 w 12"/>
                <a:gd name="T5" fmla="*/ 44 h 137"/>
                <a:gd name="T6" fmla="*/ 7 w 12"/>
                <a:gd name="T7" fmla="*/ 58 h 137"/>
                <a:gd name="T8" fmla="*/ 3 w 12"/>
                <a:gd name="T9" fmla="*/ 74 h 137"/>
                <a:gd name="T10" fmla="*/ 0 w 12"/>
                <a:gd name="T11" fmla="*/ 90 h 137"/>
                <a:gd name="T12" fmla="*/ 3 w 12"/>
                <a:gd name="T13" fmla="*/ 103 h 137"/>
                <a:gd name="T14" fmla="*/ 7 w 12"/>
                <a:gd name="T15" fmla="*/ 118 h 137"/>
                <a:gd name="T16" fmla="*/ 7 w 12"/>
                <a:gd name="T17" fmla="*/ 141 h 137"/>
                <a:gd name="T18" fmla="*/ 3 w 12"/>
                <a:gd name="T19" fmla="*/ 161 h 137"/>
                <a:gd name="T20" fmla="*/ 3 w 12"/>
                <a:gd name="T21" fmla="*/ 178 h 137"/>
                <a:gd name="T22" fmla="*/ 7 w 12"/>
                <a:gd name="T23" fmla="*/ 193 h 137"/>
                <a:gd name="T24" fmla="*/ 7 w 12"/>
                <a:gd name="T25" fmla="*/ 207 h 137"/>
                <a:gd name="T26" fmla="*/ 7 w 12"/>
                <a:gd name="T27" fmla="*/ 222 h 137"/>
                <a:gd name="T28" fmla="*/ 7 w 12"/>
                <a:gd name="T29" fmla="*/ 236 h 137"/>
                <a:gd name="T30" fmla="*/ 0 w 12"/>
                <a:gd name="T31" fmla="*/ 236 h 137"/>
                <a:gd name="T32" fmla="*/ 7 w 12"/>
                <a:gd name="T33" fmla="*/ 244 h 13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37"/>
                <a:gd name="T53" fmla="*/ 12 w 12"/>
                <a:gd name="T54" fmla="*/ 137 h 13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37">
                  <a:moveTo>
                    <a:pt x="6" y="0"/>
                  </a:moveTo>
                  <a:lnTo>
                    <a:pt x="0" y="12"/>
                  </a:lnTo>
                  <a:lnTo>
                    <a:pt x="6" y="25"/>
                  </a:lnTo>
                  <a:lnTo>
                    <a:pt x="12" y="33"/>
                  </a:lnTo>
                  <a:lnTo>
                    <a:pt x="6" y="41"/>
                  </a:lnTo>
                  <a:lnTo>
                    <a:pt x="0" y="50"/>
                  </a:lnTo>
                  <a:lnTo>
                    <a:pt x="6" y="58"/>
                  </a:lnTo>
                  <a:lnTo>
                    <a:pt x="12" y="66"/>
                  </a:lnTo>
                  <a:lnTo>
                    <a:pt x="12" y="79"/>
                  </a:lnTo>
                  <a:lnTo>
                    <a:pt x="6" y="91"/>
                  </a:lnTo>
                  <a:lnTo>
                    <a:pt x="6" y="100"/>
                  </a:lnTo>
                  <a:lnTo>
                    <a:pt x="12" y="108"/>
                  </a:lnTo>
                  <a:lnTo>
                    <a:pt x="12" y="116"/>
                  </a:lnTo>
                  <a:lnTo>
                    <a:pt x="12" y="125"/>
                  </a:lnTo>
                  <a:lnTo>
                    <a:pt x="12" y="133"/>
                  </a:lnTo>
                  <a:lnTo>
                    <a:pt x="0" y="133"/>
                  </a:lnTo>
                  <a:lnTo>
                    <a:pt x="12" y="137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588" name="Freeform 59"/>
            <p:cNvSpPr>
              <a:spLocks/>
            </p:cNvSpPr>
            <p:nvPr/>
          </p:nvSpPr>
          <p:spPr bwMode="auto">
            <a:xfrm>
              <a:off x="1807" y="1406"/>
              <a:ext cx="21" cy="177"/>
            </a:xfrm>
            <a:custGeom>
              <a:avLst/>
              <a:gdLst>
                <a:gd name="T0" fmla="*/ 0 w 25"/>
                <a:gd name="T1" fmla="*/ 0 h 146"/>
                <a:gd name="T2" fmla="*/ 0 w 25"/>
                <a:gd name="T3" fmla="*/ 36 h 146"/>
                <a:gd name="T4" fmla="*/ 0 w 25"/>
                <a:gd name="T5" fmla="*/ 51 h 146"/>
                <a:gd name="T6" fmla="*/ 7 w 25"/>
                <a:gd name="T7" fmla="*/ 58 h 146"/>
                <a:gd name="T8" fmla="*/ 11 w 25"/>
                <a:gd name="T9" fmla="*/ 74 h 146"/>
                <a:gd name="T10" fmla="*/ 7 w 25"/>
                <a:gd name="T11" fmla="*/ 96 h 146"/>
                <a:gd name="T12" fmla="*/ 7 w 25"/>
                <a:gd name="T13" fmla="*/ 110 h 146"/>
                <a:gd name="T14" fmla="*/ 11 w 25"/>
                <a:gd name="T15" fmla="*/ 126 h 146"/>
                <a:gd name="T16" fmla="*/ 11 w 25"/>
                <a:gd name="T17" fmla="*/ 141 h 146"/>
                <a:gd name="T18" fmla="*/ 11 w 25"/>
                <a:gd name="T19" fmla="*/ 154 h 146"/>
                <a:gd name="T20" fmla="*/ 11 w 25"/>
                <a:gd name="T21" fmla="*/ 171 h 146"/>
                <a:gd name="T22" fmla="*/ 11 w 25"/>
                <a:gd name="T23" fmla="*/ 193 h 146"/>
                <a:gd name="T24" fmla="*/ 15 w 25"/>
                <a:gd name="T25" fmla="*/ 207 h 146"/>
                <a:gd name="T26" fmla="*/ 15 w 25"/>
                <a:gd name="T27" fmla="*/ 223 h 146"/>
                <a:gd name="T28" fmla="*/ 11 w 25"/>
                <a:gd name="T29" fmla="*/ 236 h 146"/>
                <a:gd name="T30" fmla="*/ 11 w 25"/>
                <a:gd name="T31" fmla="*/ 251 h 146"/>
                <a:gd name="T32" fmla="*/ 11 w 25"/>
                <a:gd name="T33" fmla="*/ 261 h 14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146"/>
                <a:gd name="T53" fmla="*/ 25 w 25"/>
                <a:gd name="T54" fmla="*/ 146 h 14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146">
                  <a:moveTo>
                    <a:pt x="0" y="0"/>
                  </a:moveTo>
                  <a:lnTo>
                    <a:pt x="0" y="21"/>
                  </a:lnTo>
                  <a:lnTo>
                    <a:pt x="0" y="29"/>
                  </a:lnTo>
                  <a:lnTo>
                    <a:pt x="12" y="33"/>
                  </a:lnTo>
                  <a:lnTo>
                    <a:pt x="18" y="41"/>
                  </a:lnTo>
                  <a:lnTo>
                    <a:pt x="12" y="54"/>
                  </a:lnTo>
                  <a:lnTo>
                    <a:pt x="12" y="62"/>
                  </a:lnTo>
                  <a:lnTo>
                    <a:pt x="18" y="71"/>
                  </a:lnTo>
                  <a:lnTo>
                    <a:pt x="18" y="79"/>
                  </a:lnTo>
                  <a:lnTo>
                    <a:pt x="18" y="87"/>
                  </a:lnTo>
                  <a:lnTo>
                    <a:pt x="18" y="96"/>
                  </a:lnTo>
                  <a:lnTo>
                    <a:pt x="18" y="108"/>
                  </a:lnTo>
                  <a:lnTo>
                    <a:pt x="25" y="116"/>
                  </a:lnTo>
                  <a:lnTo>
                    <a:pt x="25" y="125"/>
                  </a:lnTo>
                  <a:lnTo>
                    <a:pt x="18" y="133"/>
                  </a:lnTo>
                  <a:lnTo>
                    <a:pt x="18" y="141"/>
                  </a:lnTo>
                  <a:lnTo>
                    <a:pt x="18" y="146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589" name="Oval 60"/>
            <p:cNvSpPr>
              <a:spLocks noChangeArrowheads="1"/>
            </p:cNvSpPr>
            <p:nvPr/>
          </p:nvSpPr>
          <p:spPr bwMode="auto">
            <a:xfrm>
              <a:off x="1698" y="1356"/>
              <a:ext cx="56" cy="48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590" name="Freeform 61"/>
            <p:cNvSpPr>
              <a:spLocks/>
            </p:cNvSpPr>
            <p:nvPr/>
          </p:nvSpPr>
          <p:spPr bwMode="auto">
            <a:xfrm>
              <a:off x="1704" y="1401"/>
              <a:ext cx="10" cy="166"/>
            </a:xfrm>
            <a:custGeom>
              <a:avLst/>
              <a:gdLst>
                <a:gd name="T0" fmla="*/ 3 w 12"/>
                <a:gd name="T1" fmla="*/ 0 h 137"/>
                <a:gd name="T2" fmla="*/ 0 w 12"/>
                <a:gd name="T3" fmla="*/ 22 h 137"/>
                <a:gd name="T4" fmla="*/ 3 w 12"/>
                <a:gd name="T5" fmla="*/ 44 h 137"/>
                <a:gd name="T6" fmla="*/ 7 w 12"/>
                <a:gd name="T7" fmla="*/ 58 h 137"/>
                <a:gd name="T8" fmla="*/ 3 w 12"/>
                <a:gd name="T9" fmla="*/ 74 h 137"/>
                <a:gd name="T10" fmla="*/ 0 w 12"/>
                <a:gd name="T11" fmla="*/ 90 h 137"/>
                <a:gd name="T12" fmla="*/ 3 w 12"/>
                <a:gd name="T13" fmla="*/ 103 h 137"/>
                <a:gd name="T14" fmla="*/ 7 w 12"/>
                <a:gd name="T15" fmla="*/ 118 h 137"/>
                <a:gd name="T16" fmla="*/ 7 w 12"/>
                <a:gd name="T17" fmla="*/ 141 h 137"/>
                <a:gd name="T18" fmla="*/ 3 w 12"/>
                <a:gd name="T19" fmla="*/ 161 h 137"/>
                <a:gd name="T20" fmla="*/ 3 w 12"/>
                <a:gd name="T21" fmla="*/ 178 h 137"/>
                <a:gd name="T22" fmla="*/ 7 w 12"/>
                <a:gd name="T23" fmla="*/ 193 h 137"/>
                <a:gd name="T24" fmla="*/ 7 w 12"/>
                <a:gd name="T25" fmla="*/ 207 h 137"/>
                <a:gd name="T26" fmla="*/ 7 w 12"/>
                <a:gd name="T27" fmla="*/ 222 h 137"/>
                <a:gd name="T28" fmla="*/ 7 w 12"/>
                <a:gd name="T29" fmla="*/ 236 h 137"/>
                <a:gd name="T30" fmla="*/ 0 w 12"/>
                <a:gd name="T31" fmla="*/ 236 h 137"/>
                <a:gd name="T32" fmla="*/ 7 w 12"/>
                <a:gd name="T33" fmla="*/ 244 h 13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37"/>
                <a:gd name="T53" fmla="*/ 12 w 12"/>
                <a:gd name="T54" fmla="*/ 137 h 13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37">
                  <a:moveTo>
                    <a:pt x="6" y="0"/>
                  </a:moveTo>
                  <a:lnTo>
                    <a:pt x="0" y="12"/>
                  </a:lnTo>
                  <a:lnTo>
                    <a:pt x="6" y="25"/>
                  </a:lnTo>
                  <a:lnTo>
                    <a:pt x="12" y="33"/>
                  </a:lnTo>
                  <a:lnTo>
                    <a:pt x="6" y="41"/>
                  </a:lnTo>
                  <a:lnTo>
                    <a:pt x="0" y="50"/>
                  </a:lnTo>
                  <a:lnTo>
                    <a:pt x="6" y="58"/>
                  </a:lnTo>
                  <a:lnTo>
                    <a:pt x="12" y="66"/>
                  </a:lnTo>
                  <a:lnTo>
                    <a:pt x="12" y="79"/>
                  </a:lnTo>
                  <a:lnTo>
                    <a:pt x="6" y="91"/>
                  </a:lnTo>
                  <a:lnTo>
                    <a:pt x="6" y="100"/>
                  </a:lnTo>
                  <a:lnTo>
                    <a:pt x="12" y="108"/>
                  </a:lnTo>
                  <a:lnTo>
                    <a:pt x="12" y="116"/>
                  </a:lnTo>
                  <a:lnTo>
                    <a:pt x="12" y="125"/>
                  </a:lnTo>
                  <a:lnTo>
                    <a:pt x="12" y="133"/>
                  </a:lnTo>
                  <a:lnTo>
                    <a:pt x="0" y="133"/>
                  </a:lnTo>
                  <a:lnTo>
                    <a:pt x="12" y="137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591" name="Freeform 62"/>
            <p:cNvSpPr>
              <a:spLocks/>
            </p:cNvSpPr>
            <p:nvPr/>
          </p:nvSpPr>
          <p:spPr bwMode="auto">
            <a:xfrm>
              <a:off x="1740" y="1406"/>
              <a:ext cx="21" cy="177"/>
            </a:xfrm>
            <a:custGeom>
              <a:avLst/>
              <a:gdLst>
                <a:gd name="T0" fmla="*/ 0 w 25"/>
                <a:gd name="T1" fmla="*/ 0 h 146"/>
                <a:gd name="T2" fmla="*/ 0 w 25"/>
                <a:gd name="T3" fmla="*/ 36 h 146"/>
                <a:gd name="T4" fmla="*/ 0 w 25"/>
                <a:gd name="T5" fmla="*/ 51 h 146"/>
                <a:gd name="T6" fmla="*/ 7 w 25"/>
                <a:gd name="T7" fmla="*/ 58 h 146"/>
                <a:gd name="T8" fmla="*/ 11 w 25"/>
                <a:gd name="T9" fmla="*/ 74 h 146"/>
                <a:gd name="T10" fmla="*/ 7 w 25"/>
                <a:gd name="T11" fmla="*/ 96 h 146"/>
                <a:gd name="T12" fmla="*/ 7 w 25"/>
                <a:gd name="T13" fmla="*/ 110 h 146"/>
                <a:gd name="T14" fmla="*/ 11 w 25"/>
                <a:gd name="T15" fmla="*/ 126 h 146"/>
                <a:gd name="T16" fmla="*/ 11 w 25"/>
                <a:gd name="T17" fmla="*/ 141 h 146"/>
                <a:gd name="T18" fmla="*/ 11 w 25"/>
                <a:gd name="T19" fmla="*/ 154 h 146"/>
                <a:gd name="T20" fmla="*/ 11 w 25"/>
                <a:gd name="T21" fmla="*/ 171 h 146"/>
                <a:gd name="T22" fmla="*/ 11 w 25"/>
                <a:gd name="T23" fmla="*/ 193 h 146"/>
                <a:gd name="T24" fmla="*/ 15 w 25"/>
                <a:gd name="T25" fmla="*/ 207 h 146"/>
                <a:gd name="T26" fmla="*/ 15 w 25"/>
                <a:gd name="T27" fmla="*/ 223 h 146"/>
                <a:gd name="T28" fmla="*/ 11 w 25"/>
                <a:gd name="T29" fmla="*/ 236 h 146"/>
                <a:gd name="T30" fmla="*/ 11 w 25"/>
                <a:gd name="T31" fmla="*/ 251 h 146"/>
                <a:gd name="T32" fmla="*/ 11 w 25"/>
                <a:gd name="T33" fmla="*/ 261 h 14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146"/>
                <a:gd name="T53" fmla="*/ 25 w 25"/>
                <a:gd name="T54" fmla="*/ 146 h 14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146">
                  <a:moveTo>
                    <a:pt x="0" y="0"/>
                  </a:moveTo>
                  <a:lnTo>
                    <a:pt x="0" y="21"/>
                  </a:lnTo>
                  <a:lnTo>
                    <a:pt x="0" y="29"/>
                  </a:lnTo>
                  <a:lnTo>
                    <a:pt x="12" y="33"/>
                  </a:lnTo>
                  <a:lnTo>
                    <a:pt x="18" y="41"/>
                  </a:lnTo>
                  <a:lnTo>
                    <a:pt x="12" y="54"/>
                  </a:lnTo>
                  <a:lnTo>
                    <a:pt x="12" y="62"/>
                  </a:lnTo>
                  <a:lnTo>
                    <a:pt x="18" y="71"/>
                  </a:lnTo>
                  <a:lnTo>
                    <a:pt x="18" y="79"/>
                  </a:lnTo>
                  <a:lnTo>
                    <a:pt x="18" y="87"/>
                  </a:lnTo>
                  <a:lnTo>
                    <a:pt x="18" y="96"/>
                  </a:lnTo>
                  <a:lnTo>
                    <a:pt x="18" y="108"/>
                  </a:lnTo>
                  <a:lnTo>
                    <a:pt x="25" y="116"/>
                  </a:lnTo>
                  <a:lnTo>
                    <a:pt x="25" y="125"/>
                  </a:lnTo>
                  <a:lnTo>
                    <a:pt x="18" y="133"/>
                  </a:lnTo>
                  <a:lnTo>
                    <a:pt x="18" y="141"/>
                  </a:lnTo>
                  <a:lnTo>
                    <a:pt x="18" y="146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592" name="Oval 63"/>
            <p:cNvSpPr>
              <a:spLocks noChangeArrowheads="1"/>
            </p:cNvSpPr>
            <p:nvPr/>
          </p:nvSpPr>
          <p:spPr bwMode="auto">
            <a:xfrm>
              <a:off x="1631" y="1356"/>
              <a:ext cx="56" cy="48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593" name="Freeform 64"/>
            <p:cNvSpPr>
              <a:spLocks/>
            </p:cNvSpPr>
            <p:nvPr/>
          </p:nvSpPr>
          <p:spPr bwMode="auto">
            <a:xfrm>
              <a:off x="1637" y="1401"/>
              <a:ext cx="10" cy="166"/>
            </a:xfrm>
            <a:custGeom>
              <a:avLst/>
              <a:gdLst>
                <a:gd name="T0" fmla="*/ 3 w 12"/>
                <a:gd name="T1" fmla="*/ 0 h 137"/>
                <a:gd name="T2" fmla="*/ 0 w 12"/>
                <a:gd name="T3" fmla="*/ 22 h 137"/>
                <a:gd name="T4" fmla="*/ 3 w 12"/>
                <a:gd name="T5" fmla="*/ 44 h 137"/>
                <a:gd name="T6" fmla="*/ 7 w 12"/>
                <a:gd name="T7" fmla="*/ 58 h 137"/>
                <a:gd name="T8" fmla="*/ 3 w 12"/>
                <a:gd name="T9" fmla="*/ 74 h 137"/>
                <a:gd name="T10" fmla="*/ 0 w 12"/>
                <a:gd name="T11" fmla="*/ 90 h 137"/>
                <a:gd name="T12" fmla="*/ 3 w 12"/>
                <a:gd name="T13" fmla="*/ 103 h 137"/>
                <a:gd name="T14" fmla="*/ 7 w 12"/>
                <a:gd name="T15" fmla="*/ 118 h 137"/>
                <a:gd name="T16" fmla="*/ 7 w 12"/>
                <a:gd name="T17" fmla="*/ 141 h 137"/>
                <a:gd name="T18" fmla="*/ 3 w 12"/>
                <a:gd name="T19" fmla="*/ 161 h 137"/>
                <a:gd name="T20" fmla="*/ 3 w 12"/>
                <a:gd name="T21" fmla="*/ 178 h 137"/>
                <a:gd name="T22" fmla="*/ 7 w 12"/>
                <a:gd name="T23" fmla="*/ 193 h 137"/>
                <a:gd name="T24" fmla="*/ 7 w 12"/>
                <a:gd name="T25" fmla="*/ 207 h 137"/>
                <a:gd name="T26" fmla="*/ 7 w 12"/>
                <a:gd name="T27" fmla="*/ 222 h 137"/>
                <a:gd name="T28" fmla="*/ 7 w 12"/>
                <a:gd name="T29" fmla="*/ 236 h 137"/>
                <a:gd name="T30" fmla="*/ 0 w 12"/>
                <a:gd name="T31" fmla="*/ 236 h 137"/>
                <a:gd name="T32" fmla="*/ 7 w 12"/>
                <a:gd name="T33" fmla="*/ 244 h 13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37"/>
                <a:gd name="T53" fmla="*/ 12 w 12"/>
                <a:gd name="T54" fmla="*/ 137 h 13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37">
                  <a:moveTo>
                    <a:pt x="6" y="0"/>
                  </a:moveTo>
                  <a:lnTo>
                    <a:pt x="0" y="12"/>
                  </a:lnTo>
                  <a:lnTo>
                    <a:pt x="6" y="25"/>
                  </a:lnTo>
                  <a:lnTo>
                    <a:pt x="12" y="33"/>
                  </a:lnTo>
                  <a:lnTo>
                    <a:pt x="6" y="41"/>
                  </a:lnTo>
                  <a:lnTo>
                    <a:pt x="0" y="50"/>
                  </a:lnTo>
                  <a:lnTo>
                    <a:pt x="6" y="58"/>
                  </a:lnTo>
                  <a:lnTo>
                    <a:pt x="12" y="66"/>
                  </a:lnTo>
                  <a:lnTo>
                    <a:pt x="12" y="79"/>
                  </a:lnTo>
                  <a:lnTo>
                    <a:pt x="6" y="91"/>
                  </a:lnTo>
                  <a:lnTo>
                    <a:pt x="6" y="100"/>
                  </a:lnTo>
                  <a:lnTo>
                    <a:pt x="12" y="108"/>
                  </a:lnTo>
                  <a:lnTo>
                    <a:pt x="12" y="116"/>
                  </a:lnTo>
                  <a:lnTo>
                    <a:pt x="12" y="125"/>
                  </a:lnTo>
                  <a:lnTo>
                    <a:pt x="12" y="133"/>
                  </a:lnTo>
                  <a:lnTo>
                    <a:pt x="0" y="133"/>
                  </a:lnTo>
                  <a:lnTo>
                    <a:pt x="12" y="137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594" name="Freeform 65"/>
            <p:cNvSpPr>
              <a:spLocks/>
            </p:cNvSpPr>
            <p:nvPr/>
          </p:nvSpPr>
          <p:spPr bwMode="auto">
            <a:xfrm>
              <a:off x="1672" y="1406"/>
              <a:ext cx="21" cy="177"/>
            </a:xfrm>
            <a:custGeom>
              <a:avLst/>
              <a:gdLst>
                <a:gd name="T0" fmla="*/ 0 w 25"/>
                <a:gd name="T1" fmla="*/ 0 h 146"/>
                <a:gd name="T2" fmla="*/ 0 w 25"/>
                <a:gd name="T3" fmla="*/ 36 h 146"/>
                <a:gd name="T4" fmla="*/ 0 w 25"/>
                <a:gd name="T5" fmla="*/ 51 h 146"/>
                <a:gd name="T6" fmla="*/ 8 w 25"/>
                <a:gd name="T7" fmla="*/ 58 h 146"/>
                <a:gd name="T8" fmla="*/ 11 w 25"/>
                <a:gd name="T9" fmla="*/ 74 h 146"/>
                <a:gd name="T10" fmla="*/ 8 w 25"/>
                <a:gd name="T11" fmla="*/ 96 h 146"/>
                <a:gd name="T12" fmla="*/ 8 w 25"/>
                <a:gd name="T13" fmla="*/ 110 h 146"/>
                <a:gd name="T14" fmla="*/ 11 w 25"/>
                <a:gd name="T15" fmla="*/ 126 h 146"/>
                <a:gd name="T16" fmla="*/ 11 w 25"/>
                <a:gd name="T17" fmla="*/ 141 h 146"/>
                <a:gd name="T18" fmla="*/ 11 w 25"/>
                <a:gd name="T19" fmla="*/ 154 h 146"/>
                <a:gd name="T20" fmla="*/ 11 w 25"/>
                <a:gd name="T21" fmla="*/ 171 h 146"/>
                <a:gd name="T22" fmla="*/ 11 w 25"/>
                <a:gd name="T23" fmla="*/ 193 h 146"/>
                <a:gd name="T24" fmla="*/ 15 w 25"/>
                <a:gd name="T25" fmla="*/ 207 h 146"/>
                <a:gd name="T26" fmla="*/ 15 w 25"/>
                <a:gd name="T27" fmla="*/ 223 h 146"/>
                <a:gd name="T28" fmla="*/ 11 w 25"/>
                <a:gd name="T29" fmla="*/ 236 h 146"/>
                <a:gd name="T30" fmla="*/ 11 w 25"/>
                <a:gd name="T31" fmla="*/ 251 h 146"/>
                <a:gd name="T32" fmla="*/ 11 w 25"/>
                <a:gd name="T33" fmla="*/ 261 h 14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146"/>
                <a:gd name="T53" fmla="*/ 25 w 25"/>
                <a:gd name="T54" fmla="*/ 146 h 14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146">
                  <a:moveTo>
                    <a:pt x="0" y="0"/>
                  </a:moveTo>
                  <a:lnTo>
                    <a:pt x="0" y="21"/>
                  </a:lnTo>
                  <a:lnTo>
                    <a:pt x="0" y="29"/>
                  </a:lnTo>
                  <a:lnTo>
                    <a:pt x="13" y="33"/>
                  </a:lnTo>
                  <a:lnTo>
                    <a:pt x="19" y="41"/>
                  </a:lnTo>
                  <a:lnTo>
                    <a:pt x="13" y="54"/>
                  </a:lnTo>
                  <a:lnTo>
                    <a:pt x="13" y="62"/>
                  </a:lnTo>
                  <a:lnTo>
                    <a:pt x="19" y="71"/>
                  </a:lnTo>
                  <a:lnTo>
                    <a:pt x="19" y="79"/>
                  </a:lnTo>
                  <a:lnTo>
                    <a:pt x="19" y="87"/>
                  </a:lnTo>
                  <a:lnTo>
                    <a:pt x="19" y="96"/>
                  </a:lnTo>
                  <a:lnTo>
                    <a:pt x="19" y="108"/>
                  </a:lnTo>
                  <a:lnTo>
                    <a:pt x="25" y="116"/>
                  </a:lnTo>
                  <a:lnTo>
                    <a:pt x="25" y="125"/>
                  </a:lnTo>
                  <a:lnTo>
                    <a:pt x="19" y="133"/>
                  </a:lnTo>
                  <a:lnTo>
                    <a:pt x="19" y="141"/>
                  </a:lnTo>
                  <a:lnTo>
                    <a:pt x="19" y="146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595" name="Oval 66"/>
            <p:cNvSpPr>
              <a:spLocks noChangeArrowheads="1"/>
            </p:cNvSpPr>
            <p:nvPr/>
          </p:nvSpPr>
          <p:spPr bwMode="auto">
            <a:xfrm>
              <a:off x="1563" y="1356"/>
              <a:ext cx="57" cy="48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596" name="Freeform 67"/>
            <p:cNvSpPr>
              <a:spLocks/>
            </p:cNvSpPr>
            <p:nvPr/>
          </p:nvSpPr>
          <p:spPr bwMode="auto">
            <a:xfrm>
              <a:off x="1570" y="1401"/>
              <a:ext cx="10" cy="166"/>
            </a:xfrm>
            <a:custGeom>
              <a:avLst/>
              <a:gdLst>
                <a:gd name="T0" fmla="*/ 3 w 12"/>
                <a:gd name="T1" fmla="*/ 0 h 137"/>
                <a:gd name="T2" fmla="*/ 0 w 12"/>
                <a:gd name="T3" fmla="*/ 22 h 137"/>
                <a:gd name="T4" fmla="*/ 3 w 12"/>
                <a:gd name="T5" fmla="*/ 44 h 137"/>
                <a:gd name="T6" fmla="*/ 7 w 12"/>
                <a:gd name="T7" fmla="*/ 58 h 137"/>
                <a:gd name="T8" fmla="*/ 3 w 12"/>
                <a:gd name="T9" fmla="*/ 74 h 137"/>
                <a:gd name="T10" fmla="*/ 0 w 12"/>
                <a:gd name="T11" fmla="*/ 90 h 137"/>
                <a:gd name="T12" fmla="*/ 3 w 12"/>
                <a:gd name="T13" fmla="*/ 103 h 137"/>
                <a:gd name="T14" fmla="*/ 7 w 12"/>
                <a:gd name="T15" fmla="*/ 118 h 137"/>
                <a:gd name="T16" fmla="*/ 7 w 12"/>
                <a:gd name="T17" fmla="*/ 141 h 137"/>
                <a:gd name="T18" fmla="*/ 3 w 12"/>
                <a:gd name="T19" fmla="*/ 161 h 137"/>
                <a:gd name="T20" fmla="*/ 3 w 12"/>
                <a:gd name="T21" fmla="*/ 178 h 137"/>
                <a:gd name="T22" fmla="*/ 7 w 12"/>
                <a:gd name="T23" fmla="*/ 193 h 137"/>
                <a:gd name="T24" fmla="*/ 7 w 12"/>
                <a:gd name="T25" fmla="*/ 207 h 137"/>
                <a:gd name="T26" fmla="*/ 7 w 12"/>
                <a:gd name="T27" fmla="*/ 222 h 137"/>
                <a:gd name="T28" fmla="*/ 7 w 12"/>
                <a:gd name="T29" fmla="*/ 236 h 137"/>
                <a:gd name="T30" fmla="*/ 0 w 12"/>
                <a:gd name="T31" fmla="*/ 236 h 137"/>
                <a:gd name="T32" fmla="*/ 7 w 12"/>
                <a:gd name="T33" fmla="*/ 244 h 13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37"/>
                <a:gd name="T53" fmla="*/ 12 w 12"/>
                <a:gd name="T54" fmla="*/ 137 h 13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37">
                  <a:moveTo>
                    <a:pt x="6" y="0"/>
                  </a:moveTo>
                  <a:lnTo>
                    <a:pt x="0" y="12"/>
                  </a:lnTo>
                  <a:lnTo>
                    <a:pt x="6" y="25"/>
                  </a:lnTo>
                  <a:lnTo>
                    <a:pt x="12" y="33"/>
                  </a:lnTo>
                  <a:lnTo>
                    <a:pt x="6" y="41"/>
                  </a:lnTo>
                  <a:lnTo>
                    <a:pt x="0" y="50"/>
                  </a:lnTo>
                  <a:lnTo>
                    <a:pt x="6" y="58"/>
                  </a:lnTo>
                  <a:lnTo>
                    <a:pt x="12" y="66"/>
                  </a:lnTo>
                  <a:lnTo>
                    <a:pt x="12" y="79"/>
                  </a:lnTo>
                  <a:lnTo>
                    <a:pt x="6" y="91"/>
                  </a:lnTo>
                  <a:lnTo>
                    <a:pt x="6" y="100"/>
                  </a:lnTo>
                  <a:lnTo>
                    <a:pt x="12" y="108"/>
                  </a:lnTo>
                  <a:lnTo>
                    <a:pt x="12" y="116"/>
                  </a:lnTo>
                  <a:lnTo>
                    <a:pt x="12" y="125"/>
                  </a:lnTo>
                  <a:lnTo>
                    <a:pt x="12" y="133"/>
                  </a:lnTo>
                  <a:lnTo>
                    <a:pt x="0" y="133"/>
                  </a:lnTo>
                  <a:lnTo>
                    <a:pt x="12" y="137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597" name="Freeform 68"/>
            <p:cNvSpPr>
              <a:spLocks/>
            </p:cNvSpPr>
            <p:nvPr/>
          </p:nvSpPr>
          <p:spPr bwMode="auto">
            <a:xfrm>
              <a:off x="1605" y="1406"/>
              <a:ext cx="21" cy="177"/>
            </a:xfrm>
            <a:custGeom>
              <a:avLst/>
              <a:gdLst>
                <a:gd name="T0" fmla="*/ 0 w 25"/>
                <a:gd name="T1" fmla="*/ 0 h 146"/>
                <a:gd name="T2" fmla="*/ 0 w 25"/>
                <a:gd name="T3" fmla="*/ 36 h 146"/>
                <a:gd name="T4" fmla="*/ 0 w 25"/>
                <a:gd name="T5" fmla="*/ 51 h 146"/>
                <a:gd name="T6" fmla="*/ 8 w 25"/>
                <a:gd name="T7" fmla="*/ 58 h 146"/>
                <a:gd name="T8" fmla="*/ 11 w 25"/>
                <a:gd name="T9" fmla="*/ 74 h 146"/>
                <a:gd name="T10" fmla="*/ 8 w 25"/>
                <a:gd name="T11" fmla="*/ 96 h 146"/>
                <a:gd name="T12" fmla="*/ 8 w 25"/>
                <a:gd name="T13" fmla="*/ 110 h 146"/>
                <a:gd name="T14" fmla="*/ 11 w 25"/>
                <a:gd name="T15" fmla="*/ 126 h 146"/>
                <a:gd name="T16" fmla="*/ 11 w 25"/>
                <a:gd name="T17" fmla="*/ 141 h 146"/>
                <a:gd name="T18" fmla="*/ 11 w 25"/>
                <a:gd name="T19" fmla="*/ 154 h 146"/>
                <a:gd name="T20" fmla="*/ 11 w 25"/>
                <a:gd name="T21" fmla="*/ 171 h 146"/>
                <a:gd name="T22" fmla="*/ 11 w 25"/>
                <a:gd name="T23" fmla="*/ 193 h 146"/>
                <a:gd name="T24" fmla="*/ 15 w 25"/>
                <a:gd name="T25" fmla="*/ 207 h 146"/>
                <a:gd name="T26" fmla="*/ 15 w 25"/>
                <a:gd name="T27" fmla="*/ 223 h 146"/>
                <a:gd name="T28" fmla="*/ 11 w 25"/>
                <a:gd name="T29" fmla="*/ 236 h 146"/>
                <a:gd name="T30" fmla="*/ 11 w 25"/>
                <a:gd name="T31" fmla="*/ 251 h 146"/>
                <a:gd name="T32" fmla="*/ 11 w 25"/>
                <a:gd name="T33" fmla="*/ 261 h 14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146"/>
                <a:gd name="T53" fmla="*/ 25 w 25"/>
                <a:gd name="T54" fmla="*/ 146 h 14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146">
                  <a:moveTo>
                    <a:pt x="0" y="0"/>
                  </a:moveTo>
                  <a:lnTo>
                    <a:pt x="0" y="21"/>
                  </a:lnTo>
                  <a:lnTo>
                    <a:pt x="0" y="29"/>
                  </a:lnTo>
                  <a:lnTo>
                    <a:pt x="13" y="33"/>
                  </a:lnTo>
                  <a:lnTo>
                    <a:pt x="19" y="41"/>
                  </a:lnTo>
                  <a:lnTo>
                    <a:pt x="13" y="54"/>
                  </a:lnTo>
                  <a:lnTo>
                    <a:pt x="13" y="62"/>
                  </a:lnTo>
                  <a:lnTo>
                    <a:pt x="19" y="71"/>
                  </a:lnTo>
                  <a:lnTo>
                    <a:pt x="19" y="79"/>
                  </a:lnTo>
                  <a:lnTo>
                    <a:pt x="19" y="87"/>
                  </a:lnTo>
                  <a:lnTo>
                    <a:pt x="19" y="96"/>
                  </a:lnTo>
                  <a:lnTo>
                    <a:pt x="19" y="108"/>
                  </a:lnTo>
                  <a:lnTo>
                    <a:pt x="25" y="116"/>
                  </a:lnTo>
                  <a:lnTo>
                    <a:pt x="25" y="125"/>
                  </a:lnTo>
                  <a:lnTo>
                    <a:pt x="19" y="133"/>
                  </a:lnTo>
                  <a:lnTo>
                    <a:pt x="19" y="141"/>
                  </a:lnTo>
                  <a:lnTo>
                    <a:pt x="19" y="146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598" name="Oval 69"/>
            <p:cNvSpPr>
              <a:spLocks noChangeArrowheads="1"/>
            </p:cNvSpPr>
            <p:nvPr/>
          </p:nvSpPr>
          <p:spPr bwMode="auto">
            <a:xfrm>
              <a:off x="1905" y="1654"/>
              <a:ext cx="57" cy="47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599" name="Freeform 70"/>
            <p:cNvSpPr>
              <a:spLocks/>
            </p:cNvSpPr>
            <p:nvPr/>
          </p:nvSpPr>
          <p:spPr bwMode="auto">
            <a:xfrm>
              <a:off x="1910" y="1492"/>
              <a:ext cx="11" cy="165"/>
            </a:xfrm>
            <a:custGeom>
              <a:avLst/>
              <a:gdLst>
                <a:gd name="T0" fmla="*/ 4 w 13"/>
                <a:gd name="T1" fmla="*/ 240 h 137"/>
                <a:gd name="T2" fmla="*/ 0 w 13"/>
                <a:gd name="T3" fmla="*/ 219 h 137"/>
                <a:gd name="T4" fmla="*/ 4 w 13"/>
                <a:gd name="T5" fmla="*/ 196 h 137"/>
                <a:gd name="T6" fmla="*/ 8 w 13"/>
                <a:gd name="T7" fmla="*/ 182 h 137"/>
                <a:gd name="T8" fmla="*/ 4 w 13"/>
                <a:gd name="T9" fmla="*/ 165 h 137"/>
                <a:gd name="T10" fmla="*/ 0 w 13"/>
                <a:gd name="T11" fmla="*/ 152 h 137"/>
                <a:gd name="T12" fmla="*/ 4 w 13"/>
                <a:gd name="T13" fmla="*/ 137 h 137"/>
                <a:gd name="T14" fmla="*/ 8 w 13"/>
                <a:gd name="T15" fmla="*/ 122 h 137"/>
                <a:gd name="T16" fmla="*/ 8 w 13"/>
                <a:gd name="T17" fmla="*/ 101 h 137"/>
                <a:gd name="T18" fmla="*/ 4 w 13"/>
                <a:gd name="T19" fmla="*/ 78 h 137"/>
                <a:gd name="T20" fmla="*/ 4 w 13"/>
                <a:gd name="T21" fmla="*/ 65 h 137"/>
                <a:gd name="T22" fmla="*/ 8 w 13"/>
                <a:gd name="T23" fmla="*/ 51 h 137"/>
                <a:gd name="T24" fmla="*/ 8 w 13"/>
                <a:gd name="T25" fmla="*/ 35 h 137"/>
                <a:gd name="T26" fmla="*/ 8 w 13"/>
                <a:gd name="T27" fmla="*/ 20 h 137"/>
                <a:gd name="T28" fmla="*/ 8 w 13"/>
                <a:gd name="T29" fmla="*/ 7 h 137"/>
                <a:gd name="T30" fmla="*/ 0 w 13"/>
                <a:gd name="T31" fmla="*/ 7 h 137"/>
                <a:gd name="T32" fmla="*/ 8 w 13"/>
                <a:gd name="T33" fmla="*/ 0 h 13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"/>
                <a:gd name="T52" fmla="*/ 0 h 137"/>
                <a:gd name="T53" fmla="*/ 13 w 13"/>
                <a:gd name="T54" fmla="*/ 137 h 13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" h="137">
                  <a:moveTo>
                    <a:pt x="7" y="137"/>
                  </a:moveTo>
                  <a:lnTo>
                    <a:pt x="0" y="125"/>
                  </a:lnTo>
                  <a:lnTo>
                    <a:pt x="7" y="112"/>
                  </a:lnTo>
                  <a:lnTo>
                    <a:pt x="13" y="104"/>
                  </a:lnTo>
                  <a:lnTo>
                    <a:pt x="7" y="95"/>
                  </a:lnTo>
                  <a:lnTo>
                    <a:pt x="0" y="87"/>
                  </a:lnTo>
                  <a:lnTo>
                    <a:pt x="7" y="79"/>
                  </a:lnTo>
                  <a:lnTo>
                    <a:pt x="13" y="70"/>
                  </a:lnTo>
                  <a:lnTo>
                    <a:pt x="13" y="58"/>
                  </a:lnTo>
                  <a:lnTo>
                    <a:pt x="7" y="45"/>
                  </a:lnTo>
                  <a:lnTo>
                    <a:pt x="7" y="37"/>
                  </a:lnTo>
                  <a:lnTo>
                    <a:pt x="13" y="29"/>
                  </a:lnTo>
                  <a:lnTo>
                    <a:pt x="13" y="20"/>
                  </a:lnTo>
                  <a:lnTo>
                    <a:pt x="13" y="12"/>
                  </a:lnTo>
                  <a:lnTo>
                    <a:pt x="13" y="4"/>
                  </a:lnTo>
                  <a:lnTo>
                    <a:pt x="0" y="4"/>
                  </a:lnTo>
                  <a:lnTo>
                    <a:pt x="13" y="0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00" name="Freeform 71"/>
            <p:cNvSpPr>
              <a:spLocks/>
            </p:cNvSpPr>
            <p:nvPr/>
          </p:nvSpPr>
          <p:spPr bwMode="auto">
            <a:xfrm>
              <a:off x="1947" y="1476"/>
              <a:ext cx="20" cy="177"/>
            </a:xfrm>
            <a:custGeom>
              <a:avLst/>
              <a:gdLst>
                <a:gd name="T0" fmla="*/ 0 w 25"/>
                <a:gd name="T1" fmla="*/ 261 h 146"/>
                <a:gd name="T2" fmla="*/ 0 w 25"/>
                <a:gd name="T3" fmla="*/ 223 h 146"/>
                <a:gd name="T4" fmla="*/ 0 w 25"/>
                <a:gd name="T5" fmla="*/ 209 h 146"/>
                <a:gd name="T6" fmla="*/ 6 w 25"/>
                <a:gd name="T7" fmla="*/ 201 h 146"/>
                <a:gd name="T8" fmla="*/ 10 w 25"/>
                <a:gd name="T9" fmla="*/ 185 h 146"/>
                <a:gd name="T10" fmla="*/ 6 w 25"/>
                <a:gd name="T11" fmla="*/ 165 h 146"/>
                <a:gd name="T12" fmla="*/ 6 w 25"/>
                <a:gd name="T13" fmla="*/ 148 h 146"/>
                <a:gd name="T14" fmla="*/ 10 w 25"/>
                <a:gd name="T15" fmla="*/ 133 h 146"/>
                <a:gd name="T16" fmla="*/ 10 w 25"/>
                <a:gd name="T17" fmla="*/ 119 h 146"/>
                <a:gd name="T18" fmla="*/ 10 w 25"/>
                <a:gd name="T19" fmla="*/ 103 h 146"/>
                <a:gd name="T20" fmla="*/ 10 w 25"/>
                <a:gd name="T21" fmla="*/ 90 h 146"/>
                <a:gd name="T22" fmla="*/ 10 w 25"/>
                <a:gd name="T23" fmla="*/ 68 h 146"/>
                <a:gd name="T24" fmla="*/ 13 w 25"/>
                <a:gd name="T25" fmla="*/ 51 h 146"/>
                <a:gd name="T26" fmla="*/ 13 w 25"/>
                <a:gd name="T27" fmla="*/ 36 h 146"/>
                <a:gd name="T28" fmla="*/ 10 w 25"/>
                <a:gd name="T29" fmla="*/ 23 h 146"/>
                <a:gd name="T30" fmla="*/ 10 w 25"/>
                <a:gd name="T31" fmla="*/ 7 h 146"/>
                <a:gd name="T32" fmla="*/ 10 w 25"/>
                <a:gd name="T33" fmla="*/ 0 h 14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146"/>
                <a:gd name="T53" fmla="*/ 25 w 25"/>
                <a:gd name="T54" fmla="*/ 146 h 14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146">
                  <a:moveTo>
                    <a:pt x="0" y="146"/>
                  </a:moveTo>
                  <a:lnTo>
                    <a:pt x="0" y="125"/>
                  </a:lnTo>
                  <a:lnTo>
                    <a:pt x="0" y="117"/>
                  </a:lnTo>
                  <a:lnTo>
                    <a:pt x="13" y="113"/>
                  </a:lnTo>
                  <a:lnTo>
                    <a:pt x="19" y="104"/>
                  </a:lnTo>
                  <a:lnTo>
                    <a:pt x="13" y="92"/>
                  </a:lnTo>
                  <a:lnTo>
                    <a:pt x="13" y="83"/>
                  </a:lnTo>
                  <a:lnTo>
                    <a:pt x="19" y="75"/>
                  </a:lnTo>
                  <a:lnTo>
                    <a:pt x="19" y="67"/>
                  </a:lnTo>
                  <a:lnTo>
                    <a:pt x="19" y="58"/>
                  </a:lnTo>
                  <a:lnTo>
                    <a:pt x="19" y="50"/>
                  </a:lnTo>
                  <a:lnTo>
                    <a:pt x="19" y="38"/>
                  </a:lnTo>
                  <a:lnTo>
                    <a:pt x="25" y="29"/>
                  </a:lnTo>
                  <a:lnTo>
                    <a:pt x="25" y="21"/>
                  </a:lnTo>
                  <a:lnTo>
                    <a:pt x="19" y="13"/>
                  </a:lnTo>
                  <a:lnTo>
                    <a:pt x="19" y="4"/>
                  </a:lnTo>
                  <a:lnTo>
                    <a:pt x="19" y="0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01" name="Oval 72"/>
            <p:cNvSpPr>
              <a:spLocks noChangeArrowheads="1"/>
            </p:cNvSpPr>
            <p:nvPr/>
          </p:nvSpPr>
          <p:spPr bwMode="auto">
            <a:xfrm>
              <a:off x="1838" y="1654"/>
              <a:ext cx="56" cy="47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02" name="Freeform 73"/>
            <p:cNvSpPr>
              <a:spLocks/>
            </p:cNvSpPr>
            <p:nvPr/>
          </p:nvSpPr>
          <p:spPr bwMode="auto">
            <a:xfrm>
              <a:off x="1843" y="1492"/>
              <a:ext cx="10" cy="165"/>
            </a:xfrm>
            <a:custGeom>
              <a:avLst/>
              <a:gdLst>
                <a:gd name="T0" fmla="*/ 3 w 13"/>
                <a:gd name="T1" fmla="*/ 240 h 137"/>
                <a:gd name="T2" fmla="*/ 0 w 13"/>
                <a:gd name="T3" fmla="*/ 219 h 137"/>
                <a:gd name="T4" fmla="*/ 3 w 13"/>
                <a:gd name="T5" fmla="*/ 196 h 137"/>
                <a:gd name="T6" fmla="*/ 6 w 13"/>
                <a:gd name="T7" fmla="*/ 182 h 137"/>
                <a:gd name="T8" fmla="*/ 3 w 13"/>
                <a:gd name="T9" fmla="*/ 165 h 137"/>
                <a:gd name="T10" fmla="*/ 0 w 13"/>
                <a:gd name="T11" fmla="*/ 152 h 137"/>
                <a:gd name="T12" fmla="*/ 3 w 13"/>
                <a:gd name="T13" fmla="*/ 137 h 137"/>
                <a:gd name="T14" fmla="*/ 6 w 13"/>
                <a:gd name="T15" fmla="*/ 122 h 137"/>
                <a:gd name="T16" fmla="*/ 6 w 13"/>
                <a:gd name="T17" fmla="*/ 101 h 137"/>
                <a:gd name="T18" fmla="*/ 3 w 13"/>
                <a:gd name="T19" fmla="*/ 78 h 137"/>
                <a:gd name="T20" fmla="*/ 3 w 13"/>
                <a:gd name="T21" fmla="*/ 65 h 137"/>
                <a:gd name="T22" fmla="*/ 6 w 13"/>
                <a:gd name="T23" fmla="*/ 51 h 137"/>
                <a:gd name="T24" fmla="*/ 6 w 13"/>
                <a:gd name="T25" fmla="*/ 35 h 137"/>
                <a:gd name="T26" fmla="*/ 6 w 13"/>
                <a:gd name="T27" fmla="*/ 20 h 137"/>
                <a:gd name="T28" fmla="*/ 6 w 13"/>
                <a:gd name="T29" fmla="*/ 7 h 137"/>
                <a:gd name="T30" fmla="*/ 0 w 13"/>
                <a:gd name="T31" fmla="*/ 7 h 137"/>
                <a:gd name="T32" fmla="*/ 6 w 13"/>
                <a:gd name="T33" fmla="*/ 0 h 13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"/>
                <a:gd name="T52" fmla="*/ 0 h 137"/>
                <a:gd name="T53" fmla="*/ 13 w 13"/>
                <a:gd name="T54" fmla="*/ 137 h 13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" h="137">
                  <a:moveTo>
                    <a:pt x="7" y="137"/>
                  </a:moveTo>
                  <a:lnTo>
                    <a:pt x="0" y="125"/>
                  </a:lnTo>
                  <a:lnTo>
                    <a:pt x="7" y="112"/>
                  </a:lnTo>
                  <a:lnTo>
                    <a:pt x="13" y="104"/>
                  </a:lnTo>
                  <a:lnTo>
                    <a:pt x="7" y="95"/>
                  </a:lnTo>
                  <a:lnTo>
                    <a:pt x="0" y="87"/>
                  </a:lnTo>
                  <a:lnTo>
                    <a:pt x="7" y="79"/>
                  </a:lnTo>
                  <a:lnTo>
                    <a:pt x="13" y="70"/>
                  </a:lnTo>
                  <a:lnTo>
                    <a:pt x="13" y="58"/>
                  </a:lnTo>
                  <a:lnTo>
                    <a:pt x="7" y="45"/>
                  </a:lnTo>
                  <a:lnTo>
                    <a:pt x="7" y="37"/>
                  </a:lnTo>
                  <a:lnTo>
                    <a:pt x="13" y="29"/>
                  </a:lnTo>
                  <a:lnTo>
                    <a:pt x="13" y="20"/>
                  </a:lnTo>
                  <a:lnTo>
                    <a:pt x="13" y="12"/>
                  </a:lnTo>
                  <a:lnTo>
                    <a:pt x="13" y="4"/>
                  </a:lnTo>
                  <a:lnTo>
                    <a:pt x="0" y="4"/>
                  </a:lnTo>
                  <a:lnTo>
                    <a:pt x="13" y="0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03" name="Freeform 74"/>
            <p:cNvSpPr>
              <a:spLocks/>
            </p:cNvSpPr>
            <p:nvPr/>
          </p:nvSpPr>
          <p:spPr bwMode="auto">
            <a:xfrm>
              <a:off x="1879" y="1476"/>
              <a:ext cx="21" cy="177"/>
            </a:xfrm>
            <a:custGeom>
              <a:avLst/>
              <a:gdLst>
                <a:gd name="T0" fmla="*/ 0 w 25"/>
                <a:gd name="T1" fmla="*/ 261 h 146"/>
                <a:gd name="T2" fmla="*/ 0 w 25"/>
                <a:gd name="T3" fmla="*/ 223 h 146"/>
                <a:gd name="T4" fmla="*/ 0 w 25"/>
                <a:gd name="T5" fmla="*/ 209 h 146"/>
                <a:gd name="T6" fmla="*/ 8 w 25"/>
                <a:gd name="T7" fmla="*/ 201 h 146"/>
                <a:gd name="T8" fmla="*/ 11 w 25"/>
                <a:gd name="T9" fmla="*/ 185 h 146"/>
                <a:gd name="T10" fmla="*/ 8 w 25"/>
                <a:gd name="T11" fmla="*/ 165 h 146"/>
                <a:gd name="T12" fmla="*/ 8 w 25"/>
                <a:gd name="T13" fmla="*/ 148 h 146"/>
                <a:gd name="T14" fmla="*/ 11 w 25"/>
                <a:gd name="T15" fmla="*/ 133 h 146"/>
                <a:gd name="T16" fmla="*/ 11 w 25"/>
                <a:gd name="T17" fmla="*/ 119 h 146"/>
                <a:gd name="T18" fmla="*/ 11 w 25"/>
                <a:gd name="T19" fmla="*/ 103 h 146"/>
                <a:gd name="T20" fmla="*/ 11 w 25"/>
                <a:gd name="T21" fmla="*/ 90 h 146"/>
                <a:gd name="T22" fmla="*/ 11 w 25"/>
                <a:gd name="T23" fmla="*/ 68 h 146"/>
                <a:gd name="T24" fmla="*/ 15 w 25"/>
                <a:gd name="T25" fmla="*/ 51 h 146"/>
                <a:gd name="T26" fmla="*/ 15 w 25"/>
                <a:gd name="T27" fmla="*/ 36 h 146"/>
                <a:gd name="T28" fmla="*/ 11 w 25"/>
                <a:gd name="T29" fmla="*/ 23 h 146"/>
                <a:gd name="T30" fmla="*/ 11 w 25"/>
                <a:gd name="T31" fmla="*/ 7 h 146"/>
                <a:gd name="T32" fmla="*/ 11 w 25"/>
                <a:gd name="T33" fmla="*/ 0 h 14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146"/>
                <a:gd name="T53" fmla="*/ 25 w 25"/>
                <a:gd name="T54" fmla="*/ 146 h 14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146">
                  <a:moveTo>
                    <a:pt x="0" y="146"/>
                  </a:moveTo>
                  <a:lnTo>
                    <a:pt x="0" y="125"/>
                  </a:lnTo>
                  <a:lnTo>
                    <a:pt x="0" y="117"/>
                  </a:lnTo>
                  <a:lnTo>
                    <a:pt x="13" y="113"/>
                  </a:lnTo>
                  <a:lnTo>
                    <a:pt x="19" y="104"/>
                  </a:lnTo>
                  <a:lnTo>
                    <a:pt x="13" y="92"/>
                  </a:lnTo>
                  <a:lnTo>
                    <a:pt x="13" y="83"/>
                  </a:lnTo>
                  <a:lnTo>
                    <a:pt x="19" y="75"/>
                  </a:lnTo>
                  <a:lnTo>
                    <a:pt x="19" y="67"/>
                  </a:lnTo>
                  <a:lnTo>
                    <a:pt x="19" y="58"/>
                  </a:lnTo>
                  <a:lnTo>
                    <a:pt x="19" y="50"/>
                  </a:lnTo>
                  <a:lnTo>
                    <a:pt x="19" y="38"/>
                  </a:lnTo>
                  <a:lnTo>
                    <a:pt x="25" y="29"/>
                  </a:lnTo>
                  <a:lnTo>
                    <a:pt x="25" y="21"/>
                  </a:lnTo>
                  <a:lnTo>
                    <a:pt x="19" y="13"/>
                  </a:lnTo>
                  <a:lnTo>
                    <a:pt x="19" y="4"/>
                  </a:lnTo>
                  <a:lnTo>
                    <a:pt x="19" y="0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04" name="Oval 75"/>
            <p:cNvSpPr>
              <a:spLocks noChangeArrowheads="1"/>
            </p:cNvSpPr>
            <p:nvPr/>
          </p:nvSpPr>
          <p:spPr bwMode="auto">
            <a:xfrm>
              <a:off x="1766" y="1648"/>
              <a:ext cx="56" cy="46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05" name="Freeform 76"/>
            <p:cNvSpPr>
              <a:spLocks/>
            </p:cNvSpPr>
            <p:nvPr/>
          </p:nvSpPr>
          <p:spPr bwMode="auto">
            <a:xfrm>
              <a:off x="1771" y="1487"/>
              <a:ext cx="10" cy="166"/>
            </a:xfrm>
            <a:custGeom>
              <a:avLst/>
              <a:gdLst>
                <a:gd name="T0" fmla="*/ 3 w 12"/>
                <a:gd name="T1" fmla="*/ 241 h 138"/>
                <a:gd name="T2" fmla="*/ 0 w 12"/>
                <a:gd name="T3" fmla="*/ 217 h 138"/>
                <a:gd name="T4" fmla="*/ 3 w 12"/>
                <a:gd name="T5" fmla="*/ 197 h 138"/>
                <a:gd name="T6" fmla="*/ 7 w 12"/>
                <a:gd name="T7" fmla="*/ 183 h 138"/>
                <a:gd name="T8" fmla="*/ 3 w 12"/>
                <a:gd name="T9" fmla="*/ 166 h 138"/>
                <a:gd name="T10" fmla="*/ 0 w 12"/>
                <a:gd name="T11" fmla="*/ 154 h 138"/>
                <a:gd name="T12" fmla="*/ 3 w 12"/>
                <a:gd name="T13" fmla="*/ 138 h 138"/>
                <a:gd name="T14" fmla="*/ 7 w 12"/>
                <a:gd name="T15" fmla="*/ 123 h 138"/>
                <a:gd name="T16" fmla="*/ 7 w 12"/>
                <a:gd name="T17" fmla="*/ 102 h 138"/>
                <a:gd name="T18" fmla="*/ 3 w 12"/>
                <a:gd name="T19" fmla="*/ 79 h 138"/>
                <a:gd name="T20" fmla="*/ 3 w 12"/>
                <a:gd name="T21" fmla="*/ 66 h 138"/>
                <a:gd name="T22" fmla="*/ 7 w 12"/>
                <a:gd name="T23" fmla="*/ 52 h 138"/>
                <a:gd name="T24" fmla="*/ 7 w 12"/>
                <a:gd name="T25" fmla="*/ 36 h 138"/>
                <a:gd name="T26" fmla="*/ 7 w 12"/>
                <a:gd name="T27" fmla="*/ 23 h 138"/>
                <a:gd name="T28" fmla="*/ 7 w 12"/>
                <a:gd name="T29" fmla="*/ 8 h 138"/>
                <a:gd name="T30" fmla="*/ 0 w 12"/>
                <a:gd name="T31" fmla="*/ 8 h 138"/>
                <a:gd name="T32" fmla="*/ 7 w 12"/>
                <a:gd name="T33" fmla="*/ 0 h 1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38"/>
                <a:gd name="T53" fmla="*/ 12 w 12"/>
                <a:gd name="T54" fmla="*/ 138 h 1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38">
                  <a:moveTo>
                    <a:pt x="6" y="138"/>
                  </a:moveTo>
                  <a:lnTo>
                    <a:pt x="0" y="125"/>
                  </a:lnTo>
                  <a:lnTo>
                    <a:pt x="6" y="113"/>
                  </a:lnTo>
                  <a:lnTo>
                    <a:pt x="12" y="105"/>
                  </a:lnTo>
                  <a:lnTo>
                    <a:pt x="6" y="96"/>
                  </a:lnTo>
                  <a:lnTo>
                    <a:pt x="0" y="88"/>
                  </a:lnTo>
                  <a:lnTo>
                    <a:pt x="6" y="80"/>
                  </a:lnTo>
                  <a:lnTo>
                    <a:pt x="12" y="71"/>
                  </a:lnTo>
                  <a:lnTo>
                    <a:pt x="12" y="59"/>
                  </a:lnTo>
                  <a:lnTo>
                    <a:pt x="6" y="46"/>
                  </a:lnTo>
                  <a:lnTo>
                    <a:pt x="6" y="38"/>
                  </a:lnTo>
                  <a:lnTo>
                    <a:pt x="12" y="30"/>
                  </a:lnTo>
                  <a:lnTo>
                    <a:pt x="12" y="21"/>
                  </a:lnTo>
                  <a:lnTo>
                    <a:pt x="12" y="13"/>
                  </a:lnTo>
                  <a:lnTo>
                    <a:pt x="12" y="5"/>
                  </a:lnTo>
                  <a:lnTo>
                    <a:pt x="0" y="5"/>
                  </a:lnTo>
                  <a:lnTo>
                    <a:pt x="12" y="0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06" name="Freeform 77"/>
            <p:cNvSpPr>
              <a:spLocks/>
            </p:cNvSpPr>
            <p:nvPr/>
          </p:nvSpPr>
          <p:spPr bwMode="auto">
            <a:xfrm>
              <a:off x="1807" y="1471"/>
              <a:ext cx="21" cy="177"/>
            </a:xfrm>
            <a:custGeom>
              <a:avLst/>
              <a:gdLst>
                <a:gd name="T0" fmla="*/ 0 w 25"/>
                <a:gd name="T1" fmla="*/ 261 h 146"/>
                <a:gd name="T2" fmla="*/ 0 w 25"/>
                <a:gd name="T3" fmla="*/ 223 h 146"/>
                <a:gd name="T4" fmla="*/ 0 w 25"/>
                <a:gd name="T5" fmla="*/ 209 h 146"/>
                <a:gd name="T6" fmla="*/ 7 w 25"/>
                <a:gd name="T7" fmla="*/ 200 h 146"/>
                <a:gd name="T8" fmla="*/ 11 w 25"/>
                <a:gd name="T9" fmla="*/ 185 h 146"/>
                <a:gd name="T10" fmla="*/ 7 w 25"/>
                <a:gd name="T11" fmla="*/ 165 h 146"/>
                <a:gd name="T12" fmla="*/ 7 w 25"/>
                <a:gd name="T13" fmla="*/ 148 h 146"/>
                <a:gd name="T14" fmla="*/ 11 w 25"/>
                <a:gd name="T15" fmla="*/ 133 h 146"/>
                <a:gd name="T16" fmla="*/ 11 w 25"/>
                <a:gd name="T17" fmla="*/ 119 h 146"/>
                <a:gd name="T18" fmla="*/ 11 w 25"/>
                <a:gd name="T19" fmla="*/ 103 h 146"/>
                <a:gd name="T20" fmla="*/ 11 w 25"/>
                <a:gd name="T21" fmla="*/ 90 h 146"/>
                <a:gd name="T22" fmla="*/ 11 w 25"/>
                <a:gd name="T23" fmla="*/ 67 h 146"/>
                <a:gd name="T24" fmla="*/ 15 w 25"/>
                <a:gd name="T25" fmla="*/ 51 h 146"/>
                <a:gd name="T26" fmla="*/ 15 w 25"/>
                <a:gd name="T27" fmla="*/ 36 h 146"/>
                <a:gd name="T28" fmla="*/ 11 w 25"/>
                <a:gd name="T29" fmla="*/ 22 h 146"/>
                <a:gd name="T30" fmla="*/ 11 w 25"/>
                <a:gd name="T31" fmla="*/ 7 h 146"/>
                <a:gd name="T32" fmla="*/ 11 w 25"/>
                <a:gd name="T33" fmla="*/ 0 h 14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146"/>
                <a:gd name="T53" fmla="*/ 25 w 25"/>
                <a:gd name="T54" fmla="*/ 146 h 14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146">
                  <a:moveTo>
                    <a:pt x="0" y="146"/>
                  </a:moveTo>
                  <a:lnTo>
                    <a:pt x="0" y="125"/>
                  </a:lnTo>
                  <a:lnTo>
                    <a:pt x="0" y="117"/>
                  </a:lnTo>
                  <a:lnTo>
                    <a:pt x="12" y="112"/>
                  </a:lnTo>
                  <a:lnTo>
                    <a:pt x="18" y="104"/>
                  </a:lnTo>
                  <a:lnTo>
                    <a:pt x="12" y="92"/>
                  </a:lnTo>
                  <a:lnTo>
                    <a:pt x="12" y="83"/>
                  </a:lnTo>
                  <a:lnTo>
                    <a:pt x="18" y="75"/>
                  </a:lnTo>
                  <a:lnTo>
                    <a:pt x="18" y="67"/>
                  </a:lnTo>
                  <a:lnTo>
                    <a:pt x="18" y="58"/>
                  </a:lnTo>
                  <a:lnTo>
                    <a:pt x="18" y="50"/>
                  </a:lnTo>
                  <a:lnTo>
                    <a:pt x="18" y="37"/>
                  </a:lnTo>
                  <a:lnTo>
                    <a:pt x="25" y="29"/>
                  </a:lnTo>
                  <a:lnTo>
                    <a:pt x="25" y="21"/>
                  </a:lnTo>
                  <a:lnTo>
                    <a:pt x="18" y="12"/>
                  </a:lnTo>
                  <a:lnTo>
                    <a:pt x="18" y="4"/>
                  </a:lnTo>
                  <a:lnTo>
                    <a:pt x="18" y="0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07" name="Oval 78"/>
            <p:cNvSpPr>
              <a:spLocks noChangeArrowheads="1"/>
            </p:cNvSpPr>
            <p:nvPr/>
          </p:nvSpPr>
          <p:spPr bwMode="auto">
            <a:xfrm>
              <a:off x="1698" y="1648"/>
              <a:ext cx="56" cy="46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08" name="Freeform 79"/>
            <p:cNvSpPr>
              <a:spLocks/>
            </p:cNvSpPr>
            <p:nvPr/>
          </p:nvSpPr>
          <p:spPr bwMode="auto">
            <a:xfrm>
              <a:off x="1704" y="1487"/>
              <a:ext cx="10" cy="166"/>
            </a:xfrm>
            <a:custGeom>
              <a:avLst/>
              <a:gdLst>
                <a:gd name="T0" fmla="*/ 3 w 12"/>
                <a:gd name="T1" fmla="*/ 241 h 138"/>
                <a:gd name="T2" fmla="*/ 0 w 12"/>
                <a:gd name="T3" fmla="*/ 217 h 138"/>
                <a:gd name="T4" fmla="*/ 3 w 12"/>
                <a:gd name="T5" fmla="*/ 197 h 138"/>
                <a:gd name="T6" fmla="*/ 7 w 12"/>
                <a:gd name="T7" fmla="*/ 183 h 138"/>
                <a:gd name="T8" fmla="*/ 3 w 12"/>
                <a:gd name="T9" fmla="*/ 166 h 138"/>
                <a:gd name="T10" fmla="*/ 0 w 12"/>
                <a:gd name="T11" fmla="*/ 154 h 138"/>
                <a:gd name="T12" fmla="*/ 3 w 12"/>
                <a:gd name="T13" fmla="*/ 138 h 138"/>
                <a:gd name="T14" fmla="*/ 7 w 12"/>
                <a:gd name="T15" fmla="*/ 123 h 138"/>
                <a:gd name="T16" fmla="*/ 7 w 12"/>
                <a:gd name="T17" fmla="*/ 102 h 138"/>
                <a:gd name="T18" fmla="*/ 3 w 12"/>
                <a:gd name="T19" fmla="*/ 79 h 138"/>
                <a:gd name="T20" fmla="*/ 3 w 12"/>
                <a:gd name="T21" fmla="*/ 66 h 138"/>
                <a:gd name="T22" fmla="*/ 7 w 12"/>
                <a:gd name="T23" fmla="*/ 52 h 138"/>
                <a:gd name="T24" fmla="*/ 7 w 12"/>
                <a:gd name="T25" fmla="*/ 36 h 138"/>
                <a:gd name="T26" fmla="*/ 7 w 12"/>
                <a:gd name="T27" fmla="*/ 23 h 138"/>
                <a:gd name="T28" fmla="*/ 7 w 12"/>
                <a:gd name="T29" fmla="*/ 8 h 138"/>
                <a:gd name="T30" fmla="*/ 0 w 12"/>
                <a:gd name="T31" fmla="*/ 8 h 138"/>
                <a:gd name="T32" fmla="*/ 7 w 12"/>
                <a:gd name="T33" fmla="*/ 0 h 1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38"/>
                <a:gd name="T53" fmla="*/ 12 w 12"/>
                <a:gd name="T54" fmla="*/ 138 h 1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38">
                  <a:moveTo>
                    <a:pt x="6" y="138"/>
                  </a:moveTo>
                  <a:lnTo>
                    <a:pt x="0" y="125"/>
                  </a:lnTo>
                  <a:lnTo>
                    <a:pt x="6" y="113"/>
                  </a:lnTo>
                  <a:lnTo>
                    <a:pt x="12" y="105"/>
                  </a:lnTo>
                  <a:lnTo>
                    <a:pt x="6" y="96"/>
                  </a:lnTo>
                  <a:lnTo>
                    <a:pt x="0" y="88"/>
                  </a:lnTo>
                  <a:lnTo>
                    <a:pt x="6" y="80"/>
                  </a:lnTo>
                  <a:lnTo>
                    <a:pt x="12" y="71"/>
                  </a:lnTo>
                  <a:lnTo>
                    <a:pt x="12" y="59"/>
                  </a:lnTo>
                  <a:lnTo>
                    <a:pt x="6" y="46"/>
                  </a:lnTo>
                  <a:lnTo>
                    <a:pt x="6" y="38"/>
                  </a:lnTo>
                  <a:lnTo>
                    <a:pt x="12" y="30"/>
                  </a:lnTo>
                  <a:lnTo>
                    <a:pt x="12" y="21"/>
                  </a:lnTo>
                  <a:lnTo>
                    <a:pt x="12" y="13"/>
                  </a:lnTo>
                  <a:lnTo>
                    <a:pt x="12" y="5"/>
                  </a:lnTo>
                  <a:lnTo>
                    <a:pt x="0" y="5"/>
                  </a:lnTo>
                  <a:lnTo>
                    <a:pt x="12" y="0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09" name="Freeform 80"/>
            <p:cNvSpPr>
              <a:spLocks/>
            </p:cNvSpPr>
            <p:nvPr/>
          </p:nvSpPr>
          <p:spPr bwMode="auto">
            <a:xfrm>
              <a:off x="1740" y="1471"/>
              <a:ext cx="21" cy="177"/>
            </a:xfrm>
            <a:custGeom>
              <a:avLst/>
              <a:gdLst>
                <a:gd name="T0" fmla="*/ 0 w 25"/>
                <a:gd name="T1" fmla="*/ 261 h 146"/>
                <a:gd name="T2" fmla="*/ 0 w 25"/>
                <a:gd name="T3" fmla="*/ 223 h 146"/>
                <a:gd name="T4" fmla="*/ 0 w 25"/>
                <a:gd name="T5" fmla="*/ 209 h 146"/>
                <a:gd name="T6" fmla="*/ 7 w 25"/>
                <a:gd name="T7" fmla="*/ 200 h 146"/>
                <a:gd name="T8" fmla="*/ 11 w 25"/>
                <a:gd name="T9" fmla="*/ 185 h 146"/>
                <a:gd name="T10" fmla="*/ 7 w 25"/>
                <a:gd name="T11" fmla="*/ 165 h 146"/>
                <a:gd name="T12" fmla="*/ 7 w 25"/>
                <a:gd name="T13" fmla="*/ 148 h 146"/>
                <a:gd name="T14" fmla="*/ 11 w 25"/>
                <a:gd name="T15" fmla="*/ 133 h 146"/>
                <a:gd name="T16" fmla="*/ 11 w 25"/>
                <a:gd name="T17" fmla="*/ 119 h 146"/>
                <a:gd name="T18" fmla="*/ 11 w 25"/>
                <a:gd name="T19" fmla="*/ 103 h 146"/>
                <a:gd name="T20" fmla="*/ 11 w 25"/>
                <a:gd name="T21" fmla="*/ 90 h 146"/>
                <a:gd name="T22" fmla="*/ 11 w 25"/>
                <a:gd name="T23" fmla="*/ 67 h 146"/>
                <a:gd name="T24" fmla="*/ 15 w 25"/>
                <a:gd name="T25" fmla="*/ 51 h 146"/>
                <a:gd name="T26" fmla="*/ 15 w 25"/>
                <a:gd name="T27" fmla="*/ 36 h 146"/>
                <a:gd name="T28" fmla="*/ 11 w 25"/>
                <a:gd name="T29" fmla="*/ 22 h 146"/>
                <a:gd name="T30" fmla="*/ 11 w 25"/>
                <a:gd name="T31" fmla="*/ 7 h 146"/>
                <a:gd name="T32" fmla="*/ 11 w 25"/>
                <a:gd name="T33" fmla="*/ 0 h 14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146"/>
                <a:gd name="T53" fmla="*/ 25 w 25"/>
                <a:gd name="T54" fmla="*/ 146 h 14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146">
                  <a:moveTo>
                    <a:pt x="0" y="146"/>
                  </a:moveTo>
                  <a:lnTo>
                    <a:pt x="0" y="125"/>
                  </a:lnTo>
                  <a:lnTo>
                    <a:pt x="0" y="117"/>
                  </a:lnTo>
                  <a:lnTo>
                    <a:pt x="12" y="112"/>
                  </a:lnTo>
                  <a:lnTo>
                    <a:pt x="18" y="104"/>
                  </a:lnTo>
                  <a:lnTo>
                    <a:pt x="12" y="92"/>
                  </a:lnTo>
                  <a:lnTo>
                    <a:pt x="12" y="83"/>
                  </a:lnTo>
                  <a:lnTo>
                    <a:pt x="18" y="75"/>
                  </a:lnTo>
                  <a:lnTo>
                    <a:pt x="18" y="67"/>
                  </a:lnTo>
                  <a:lnTo>
                    <a:pt x="18" y="58"/>
                  </a:lnTo>
                  <a:lnTo>
                    <a:pt x="18" y="50"/>
                  </a:lnTo>
                  <a:lnTo>
                    <a:pt x="18" y="37"/>
                  </a:lnTo>
                  <a:lnTo>
                    <a:pt x="25" y="29"/>
                  </a:lnTo>
                  <a:lnTo>
                    <a:pt x="25" y="21"/>
                  </a:lnTo>
                  <a:lnTo>
                    <a:pt x="18" y="12"/>
                  </a:lnTo>
                  <a:lnTo>
                    <a:pt x="18" y="4"/>
                  </a:lnTo>
                  <a:lnTo>
                    <a:pt x="18" y="0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10" name="Oval 81"/>
            <p:cNvSpPr>
              <a:spLocks noChangeArrowheads="1"/>
            </p:cNvSpPr>
            <p:nvPr/>
          </p:nvSpPr>
          <p:spPr bwMode="auto">
            <a:xfrm>
              <a:off x="1631" y="1648"/>
              <a:ext cx="56" cy="46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11" name="Freeform 82"/>
            <p:cNvSpPr>
              <a:spLocks/>
            </p:cNvSpPr>
            <p:nvPr/>
          </p:nvSpPr>
          <p:spPr bwMode="auto">
            <a:xfrm>
              <a:off x="1637" y="1487"/>
              <a:ext cx="10" cy="166"/>
            </a:xfrm>
            <a:custGeom>
              <a:avLst/>
              <a:gdLst>
                <a:gd name="T0" fmla="*/ 3 w 12"/>
                <a:gd name="T1" fmla="*/ 241 h 138"/>
                <a:gd name="T2" fmla="*/ 0 w 12"/>
                <a:gd name="T3" fmla="*/ 217 h 138"/>
                <a:gd name="T4" fmla="*/ 3 w 12"/>
                <a:gd name="T5" fmla="*/ 197 h 138"/>
                <a:gd name="T6" fmla="*/ 7 w 12"/>
                <a:gd name="T7" fmla="*/ 183 h 138"/>
                <a:gd name="T8" fmla="*/ 3 w 12"/>
                <a:gd name="T9" fmla="*/ 166 h 138"/>
                <a:gd name="T10" fmla="*/ 0 w 12"/>
                <a:gd name="T11" fmla="*/ 154 h 138"/>
                <a:gd name="T12" fmla="*/ 3 w 12"/>
                <a:gd name="T13" fmla="*/ 138 h 138"/>
                <a:gd name="T14" fmla="*/ 7 w 12"/>
                <a:gd name="T15" fmla="*/ 123 h 138"/>
                <a:gd name="T16" fmla="*/ 7 w 12"/>
                <a:gd name="T17" fmla="*/ 102 h 138"/>
                <a:gd name="T18" fmla="*/ 3 w 12"/>
                <a:gd name="T19" fmla="*/ 79 h 138"/>
                <a:gd name="T20" fmla="*/ 3 w 12"/>
                <a:gd name="T21" fmla="*/ 66 h 138"/>
                <a:gd name="T22" fmla="*/ 7 w 12"/>
                <a:gd name="T23" fmla="*/ 52 h 138"/>
                <a:gd name="T24" fmla="*/ 7 w 12"/>
                <a:gd name="T25" fmla="*/ 36 h 138"/>
                <a:gd name="T26" fmla="*/ 7 w 12"/>
                <a:gd name="T27" fmla="*/ 23 h 138"/>
                <a:gd name="T28" fmla="*/ 7 w 12"/>
                <a:gd name="T29" fmla="*/ 8 h 138"/>
                <a:gd name="T30" fmla="*/ 0 w 12"/>
                <a:gd name="T31" fmla="*/ 8 h 138"/>
                <a:gd name="T32" fmla="*/ 7 w 12"/>
                <a:gd name="T33" fmla="*/ 0 h 1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38"/>
                <a:gd name="T53" fmla="*/ 12 w 12"/>
                <a:gd name="T54" fmla="*/ 138 h 1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38">
                  <a:moveTo>
                    <a:pt x="6" y="138"/>
                  </a:moveTo>
                  <a:lnTo>
                    <a:pt x="0" y="125"/>
                  </a:lnTo>
                  <a:lnTo>
                    <a:pt x="6" y="113"/>
                  </a:lnTo>
                  <a:lnTo>
                    <a:pt x="12" y="105"/>
                  </a:lnTo>
                  <a:lnTo>
                    <a:pt x="6" y="96"/>
                  </a:lnTo>
                  <a:lnTo>
                    <a:pt x="0" y="88"/>
                  </a:lnTo>
                  <a:lnTo>
                    <a:pt x="6" y="80"/>
                  </a:lnTo>
                  <a:lnTo>
                    <a:pt x="12" y="71"/>
                  </a:lnTo>
                  <a:lnTo>
                    <a:pt x="12" y="59"/>
                  </a:lnTo>
                  <a:lnTo>
                    <a:pt x="6" y="46"/>
                  </a:lnTo>
                  <a:lnTo>
                    <a:pt x="6" y="38"/>
                  </a:lnTo>
                  <a:lnTo>
                    <a:pt x="12" y="30"/>
                  </a:lnTo>
                  <a:lnTo>
                    <a:pt x="12" y="21"/>
                  </a:lnTo>
                  <a:lnTo>
                    <a:pt x="12" y="13"/>
                  </a:lnTo>
                  <a:lnTo>
                    <a:pt x="12" y="5"/>
                  </a:lnTo>
                  <a:lnTo>
                    <a:pt x="0" y="5"/>
                  </a:lnTo>
                  <a:lnTo>
                    <a:pt x="12" y="0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12" name="Freeform 83"/>
            <p:cNvSpPr>
              <a:spLocks/>
            </p:cNvSpPr>
            <p:nvPr/>
          </p:nvSpPr>
          <p:spPr bwMode="auto">
            <a:xfrm>
              <a:off x="1672" y="1471"/>
              <a:ext cx="21" cy="177"/>
            </a:xfrm>
            <a:custGeom>
              <a:avLst/>
              <a:gdLst>
                <a:gd name="T0" fmla="*/ 0 w 25"/>
                <a:gd name="T1" fmla="*/ 261 h 146"/>
                <a:gd name="T2" fmla="*/ 0 w 25"/>
                <a:gd name="T3" fmla="*/ 223 h 146"/>
                <a:gd name="T4" fmla="*/ 0 w 25"/>
                <a:gd name="T5" fmla="*/ 209 h 146"/>
                <a:gd name="T6" fmla="*/ 8 w 25"/>
                <a:gd name="T7" fmla="*/ 200 h 146"/>
                <a:gd name="T8" fmla="*/ 11 w 25"/>
                <a:gd name="T9" fmla="*/ 185 h 146"/>
                <a:gd name="T10" fmla="*/ 8 w 25"/>
                <a:gd name="T11" fmla="*/ 165 h 146"/>
                <a:gd name="T12" fmla="*/ 8 w 25"/>
                <a:gd name="T13" fmla="*/ 148 h 146"/>
                <a:gd name="T14" fmla="*/ 11 w 25"/>
                <a:gd name="T15" fmla="*/ 133 h 146"/>
                <a:gd name="T16" fmla="*/ 11 w 25"/>
                <a:gd name="T17" fmla="*/ 119 h 146"/>
                <a:gd name="T18" fmla="*/ 11 w 25"/>
                <a:gd name="T19" fmla="*/ 103 h 146"/>
                <a:gd name="T20" fmla="*/ 11 w 25"/>
                <a:gd name="T21" fmla="*/ 90 h 146"/>
                <a:gd name="T22" fmla="*/ 11 w 25"/>
                <a:gd name="T23" fmla="*/ 67 h 146"/>
                <a:gd name="T24" fmla="*/ 15 w 25"/>
                <a:gd name="T25" fmla="*/ 51 h 146"/>
                <a:gd name="T26" fmla="*/ 15 w 25"/>
                <a:gd name="T27" fmla="*/ 36 h 146"/>
                <a:gd name="T28" fmla="*/ 11 w 25"/>
                <a:gd name="T29" fmla="*/ 22 h 146"/>
                <a:gd name="T30" fmla="*/ 11 w 25"/>
                <a:gd name="T31" fmla="*/ 7 h 146"/>
                <a:gd name="T32" fmla="*/ 11 w 25"/>
                <a:gd name="T33" fmla="*/ 0 h 14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146"/>
                <a:gd name="T53" fmla="*/ 25 w 25"/>
                <a:gd name="T54" fmla="*/ 146 h 14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146">
                  <a:moveTo>
                    <a:pt x="0" y="146"/>
                  </a:moveTo>
                  <a:lnTo>
                    <a:pt x="0" y="125"/>
                  </a:lnTo>
                  <a:lnTo>
                    <a:pt x="0" y="117"/>
                  </a:lnTo>
                  <a:lnTo>
                    <a:pt x="13" y="112"/>
                  </a:lnTo>
                  <a:lnTo>
                    <a:pt x="19" y="104"/>
                  </a:lnTo>
                  <a:lnTo>
                    <a:pt x="13" y="92"/>
                  </a:lnTo>
                  <a:lnTo>
                    <a:pt x="13" y="83"/>
                  </a:lnTo>
                  <a:lnTo>
                    <a:pt x="19" y="75"/>
                  </a:lnTo>
                  <a:lnTo>
                    <a:pt x="19" y="67"/>
                  </a:lnTo>
                  <a:lnTo>
                    <a:pt x="19" y="58"/>
                  </a:lnTo>
                  <a:lnTo>
                    <a:pt x="19" y="50"/>
                  </a:lnTo>
                  <a:lnTo>
                    <a:pt x="19" y="37"/>
                  </a:lnTo>
                  <a:lnTo>
                    <a:pt x="25" y="29"/>
                  </a:lnTo>
                  <a:lnTo>
                    <a:pt x="25" y="21"/>
                  </a:lnTo>
                  <a:lnTo>
                    <a:pt x="19" y="12"/>
                  </a:lnTo>
                  <a:lnTo>
                    <a:pt x="19" y="4"/>
                  </a:lnTo>
                  <a:lnTo>
                    <a:pt x="19" y="0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13" name="Oval 84"/>
            <p:cNvSpPr>
              <a:spLocks noChangeArrowheads="1"/>
            </p:cNvSpPr>
            <p:nvPr/>
          </p:nvSpPr>
          <p:spPr bwMode="auto">
            <a:xfrm>
              <a:off x="1563" y="1648"/>
              <a:ext cx="57" cy="46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14" name="Freeform 85"/>
            <p:cNvSpPr>
              <a:spLocks/>
            </p:cNvSpPr>
            <p:nvPr/>
          </p:nvSpPr>
          <p:spPr bwMode="auto">
            <a:xfrm>
              <a:off x="1570" y="1487"/>
              <a:ext cx="10" cy="166"/>
            </a:xfrm>
            <a:custGeom>
              <a:avLst/>
              <a:gdLst>
                <a:gd name="T0" fmla="*/ 3 w 12"/>
                <a:gd name="T1" fmla="*/ 241 h 138"/>
                <a:gd name="T2" fmla="*/ 0 w 12"/>
                <a:gd name="T3" fmla="*/ 217 h 138"/>
                <a:gd name="T4" fmla="*/ 3 w 12"/>
                <a:gd name="T5" fmla="*/ 197 h 138"/>
                <a:gd name="T6" fmla="*/ 7 w 12"/>
                <a:gd name="T7" fmla="*/ 183 h 138"/>
                <a:gd name="T8" fmla="*/ 3 w 12"/>
                <a:gd name="T9" fmla="*/ 166 h 138"/>
                <a:gd name="T10" fmla="*/ 0 w 12"/>
                <a:gd name="T11" fmla="*/ 154 h 138"/>
                <a:gd name="T12" fmla="*/ 3 w 12"/>
                <a:gd name="T13" fmla="*/ 138 h 138"/>
                <a:gd name="T14" fmla="*/ 7 w 12"/>
                <a:gd name="T15" fmla="*/ 123 h 138"/>
                <a:gd name="T16" fmla="*/ 7 w 12"/>
                <a:gd name="T17" fmla="*/ 102 h 138"/>
                <a:gd name="T18" fmla="*/ 3 w 12"/>
                <a:gd name="T19" fmla="*/ 79 h 138"/>
                <a:gd name="T20" fmla="*/ 3 w 12"/>
                <a:gd name="T21" fmla="*/ 66 h 138"/>
                <a:gd name="T22" fmla="*/ 7 w 12"/>
                <a:gd name="T23" fmla="*/ 52 h 138"/>
                <a:gd name="T24" fmla="*/ 7 w 12"/>
                <a:gd name="T25" fmla="*/ 36 h 138"/>
                <a:gd name="T26" fmla="*/ 7 w 12"/>
                <a:gd name="T27" fmla="*/ 23 h 138"/>
                <a:gd name="T28" fmla="*/ 7 w 12"/>
                <a:gd name="T29" fmla="*/ 8 h 138"/>
                <a:gd name="T30" fmla="*/ 0 w 12"/>
                <a:gd name="T31" fmla="*/ 8 h 138"/>
                <a:gd name="T32" fmla="*/ 7 w 12"/>
                <a:gd name="T33" fmla="*/ 0 h 1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38"/>
                <a:gd name="T53" fmla="*/ 12 w 12"/>
                <a:gd name="T54" fmla="*/ 138 h 1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38">
                  <a:moveTo>
                    <a:pt x="6" y="138"/>
                  </a:moveTo>
                  <a:lnTo>
                    <a:pt x="0" y="125"/>
                  </a:lnTo>
                  <a:lnTo>
                    <a:pt x="6" y="113"/>
                  </a:lnTo>
                  <a:lnTo>
                    <a:pt x="12" y="105"/>
                  </a:lnTo>
                  <a:lnTo>
                    <a:pt x="6" y="96"/>
                  </a:lnTo>
                  <a:lnTo>
                    <a:pt x="0" y="88"/>
                  </a:lnTo>
                  <a:lnTo>
                    <a:pt x="6" y="80"/>
                  </a:lnTo>
                  <a:lnTo>
                    <a:pt x="12" y="71"/>
                  </a:lnTo>
                  <a:lnTo>
                    <a:pt x="12" y="59"/>
                  </a:lnTo>
                  <a:lnTo>
                    <a:pt x="6" y="46"/>
                  </a:lnTo>
                  <a:lnTo>
                    <a:pt x="6" y="38"/>
                  </a:lnTo>
                  <a:lnTo>
                    <a:pt x="12" y="30"/>
                  </a:lnTo>
                  <a:lnTo>
                    <a:pt x="12" y="21"/>
                  </a:lnTo>
                  <a:lnTo>
                    <a:pt x="12" y="13"/>
                  </a:lnTo>
                  <a:lnTo>
                    <a:pt x="12" y="5"/>
                  </a:lnTo>
                  <a:lnTo>
                    <a:pt x="0" y="5"/>
                  </a:lnTo>
                  <a:lnTo>
                    <a:pt x="12" y="0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15" name="Freeform 86"/>
            <p:cNvSpPr>
              <a:spLocks/>
            </p:cNvSpPr>
            <p:nvPr/>
          </p:nvSpPr>
          <p:spPr bwMode="auto">
            <a:xfrm>
              <a:off x="1605" y="1471"/>
              <a:ext cx="21" cy="177"/>
            </a:xfrm>
            <a:custGeom>
              <a:avLst/>
              <a:gdLst>
                <a:gd name="T0" fmla="*/ 0 w 25"/>
                <a:gd name="T1" fmla="*/ 261 h 146"/>
                <a:gd name="T2" fmla="*/ 0 w 25"/>
                <a:gd name="T3" fmla="*/ 223 h 146"/>
                <a:gd name="T4" fmla="*/ 0 w 25"/>
                <a:gd name="T5" fmla="*/ 209 h 146"/>
                <a:gd name="T6" fmla="*/ 8 w 25"/>
                <a:gd name="T7" fmla="*/ 200 h 146"/>
                <a:gd name="T8" fmla="*/ 11 w 25"/>
                <a:gd name="T9" fmla="*/ 185 h 146"/>
                <a:gd name="T10" fmla="*/ 8 w 25"/>
                <a:gd name="T11" fmla="*/ 165 h 146"/>
                <a:gd name="T12" fmla="*/ 8 w 25"/>
                <a:gd name="T13" fmla="*/ 148 h 146"/>
                <a:gd name="T14" fmla="*/ 11 w 25"/>
                <a:gd name="T15" fmla="*/ 133 h 146"/>
                <a:gd name="T16" fmla="*/ 11 w 25"/>
                <a:gd name="T17" fmla="*/ 119 h 146"/>
                <a:gd name="T18" fmla="*/ 11 w 25"/>
                <a:gd name="T19" fmla="*/ 103 h 146"/>
                <a:gd name="T20" fmla="*/ 11 w 25"/>
                <a:gd name="T21" fmla="*/ 90 h 146"/>
                <a:gd name="T22" fmla="*/ 11 w 25"/>
                <a:gd name="T23" fmla="*/ 67 h 146"/>
                <a:gd name="T24" fmla="*/ 15 w 25"/>
                <a:gd name="T25" fmla="*/ 51 h 146"/>
                <a:gd name="T26" fmla="*/ 15 w 25"/>
                <a:gd name="T27" fmla="*/ 36 h 146"/>
                <a:gd name="T28" fmla="*/ 11 w 25"/>
                <a:gd name="T29" fmla="*/ 22 h 146"/>
                <a:gd name="T30" fmla="*/ 11 w 25"/>
                <a:gd name="T31" fmla="*/ 7 h 146"/>
                <a:gd name="T32" fmla="*/ 11 w 25"/>
                <a:gd name="T33" fmla="*/ 0 h 14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146"/>
                <a:gd name="T53" fmla="*/ 25 w 25"/>
                <a:gd name="T54" fmla="*/ 146 h 14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146">
                  <a:moveTo>
                    <a:pt x="0" y="146"/>
                  </a:moveTo>
                  <a:lnTo>
                    <a:pt x="0" y="125"/>
                  </a:lnTo>
                  <a:lnTo>
                    <a:pt x="0" y="117"/>
                  </a:lnTo>
                  <a:lnTo>
                    <a:pt x="13" y="112"/>
                  </a:lnTo>
                  <a:lnTo>
                    <a:pt x="19" y="104"/>
                  </a:lnTo>
                  <a:lnTo>
                    <a:pt x="13" y="92"/>
                  </a:lnTo>
                  <a:lnTo>
                    <a:pt x="13" y="83"/>
                  </a:lnTo>
                  <a:lnTo>
                    <a:pt x="19" y="75"/>
                  </a:lnTo>
                  <a:lnTo>
                    <a:pt x="19" y="67"/>
                  </a:lnTo>
                  <a:lnTo>
                    <a:pt x="19" y="58"/>
                  </a:lnTo>
                  <a:lnTo>
                    <a:pt x="19" y="50"/>
                  </a:lnTo>
                  <a:lnTo>
                    <a:pt x="19" y="37"/>
                  </a:lnTo>
                  <a:lnTo>
                    <a:pt x="25" y="29"/>
                  </a:lnTo>
                  <a:lnTo>
                    <a:pt x="25" y="21"/>
                  </a:lnTo>
                  <a:lnTo>
                    <a:pt x="19" y="12"/>
                  </a:lnTo>
                  <a:lnTo>
                    <a:pt x="19" y="4"/>
                  </a:lnTo>
                  <a:lnTo>
                    <a:pt x="19" y="0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16" name="Oval 87"/>
            <p:cNvSpPr>
              <a:spLocks noChangeArrowheads="1"/>
            </p:cNvSpPr>
            <p:nvPr/>
          </p:nvSpPr>
          <p:spPr bwMode="auto">
            <a:xfrm>
              <a:off x="545" y="1347"/>
              <a:ext cx="57" cy="47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17" name="Freeform 88"/>
            <p:cNvSpPr>
              <a:spLocks/>
            </p:cNvSpPr>
            <p:nvPr/>
          </p:nvSpPr>
          <p:spPr bwMode="auto">
            <a:xfrm>
              <a:off x="550" y="1390"/>
              <a:ext cx="11" cy="166"/>
            </a:xfrm>
            <a:custGeom>
              <a:avLst/>
              <a:gdLst>
                <a:gd name="T0" fmla="*/ 4 w 13"/>
                <a:gd name="T1" fmla="*/ 0 h 138"/>
                <a:gd name="T2" fmla="*/ 0 w 13"/>
                <a:gd name="T3" fmla="*/ 23 h 138"/>
                <a:gd name="T4" fmla="*/ 4 w 13"/>
                <a:gd name="T5" fmla="*/ 43 h 138"/>
                <a:gd name="T6" fmla="*/ 8 w 13"/>
                <a:gd name="T7" fmla="*/ 59 h 138"/>
                <a:gd name="T8" fmla="*/ 4 w 13"/>
                <a:gd name="T9" fmla="*/ 73 h 138"/>
                <a:gd name="T10" fmla="*/ 0 w 13"/>
                <a:gd name="T11" fmla="*/ 87 h 138"/>
                <a:gd name="T12" fmla="*/ 4 w 13"/>
                <a:gd name="T13" fmla="*/ 102 h 138"/>
                <a:gd name="T14" fmla="*/ 8 w 13"/>
                <a:gd name="T15" fmla="*/ 117 h 138"/>
                <a:gd name="T16" fmla="*/ 8 w 13"/>
                <a:gd name="T17" fmla="*/ 137 h 138"/>
                <a:gd name="T18" fmla="*/ 4 w 13"/>
                <a:gd name="T19" fmla="*/ 161 h 138"/>
                <a:gd name="T20" fmla="*/ 4 w 13"/>
                <a:gd name="T21" fmla="*/ 173 h 138"/>
                <a:gd name="T22" fmla="*/ 8 w 13"/>
                <a:gd name="T23" fmla="*/ 190 h 138"/>
                <a:gd name="T24" fmla="*/ 8 w 13"/>
                <a:gd name="T25" fmla="*/ 204 h 138"/>
                <a:gd name="T26" fmla="*/ 8 w 13"/>
                <a:gd name="T27" fmla="*/ 217 h 138"/>
                <a:gd name="T28" fmla="*/ 8 w 13"/>
                <a:gd name="T29" fmla="*/ 233 h 138"/>
                <a:gd name="T30" fmla="*/ 0 w 13"/>
                <a:gd name="T31" fmla="*/ 233 h 138"/>
                <a:gd name="T32" fmla="*/ 8 w 13"/>
                <a:gd name="T33" fmla="*/ 241 h 1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"/>
                <a:gd name="T52" fmla="*/ 0 h 138"/>
                <a:gd name="T53" fmla="*/ 13 w 13"/>
                <a:gd name="T54" fmla="*/ 138 h 1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" h="138">
                  <a:moveTo>
                    <a:pt x="7" y="0"/>
                  </a:moveTo>
                  <a:lnTo>
                    <a:pt x="0" y="13"/>
                  </a:lnTo>
                  <a:lnTo>
                    <a:pt x="7" y="25"/>
                  </a:lnTo>
                  <a:lnTo>
                    <a:pt x="13" y="34"/>
                  </a:lnTo>
                  <a:lnTo>
                    <a:pt x="7" y="42"/>
                  </a:lnTo>
                  <a:lnTo>
                    <a:pt x="0" y="50"/>
                  </a:lnTo>
                  <a:lnTo>
                    <a:pt x="7" y="59"/>
                  </a:lnTo>
                  <a:lnTo>
                    <a:pt x="13" y="67"/>
                  </a:lnTo>
                  <a:lnTo>
                    <a:pt x="13" y="79"/>
                  </a:lnTo>
                  <a:lnTo>
                    <a:pt x="7" y="92"/>
                  </a:lnTo>
                  <a:lnTo>
                    <a:pt x="7" y="100"/>
                  </a:lnTo>
                  <a:lnTo>
                    <a:pt x="13" y="109"/>
                  </a:lnTo>
                  <a:lnTo>
                    <a:pt x="13" y="117"/>
                  </a:lnTo>
                  <a:lnTo>
                    <a:pt x="13" y="125"/>
                  </a:lnTo>
                  <a:lnTo>
                    <a:pt x="13" y="134"/>
                  </a:lnTo>
                  <a:lnTo>
                    <a:pt x="0" y="134"/>
                  </a:lnTo>
                  <a:lnTo>
                    <a:pt x="13" y="138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18" name="Freeform 89"/>
            <p:cNvSpPr>
              <a:spLocks/>
            </p:cNvSpPr>
            <p:nvPr/>
          </p:nvSpPr>
          <p:spPr bwMode="auto">
            <a:xfrm>
              <a:off x="587" y="1397"/>
              <a:ext cx="21" cy="175"/>
            </a:xfrm>
            <a:custGeom>
              <a:avLst/>
              <a:gdLst>
                <a:gd name="T0" fmla="*/ 0 w 25"/>
                <a:gd name="T1" fmla="*/ 0 h 145"/>
                <a:gd name="T2" fmla="*/ 0 w 25"/>
                <a:gd name="T3" fmla="*/ 35 h 145"/>
                <a:gd name="T4" fmla="*/ 0 w 25"/>
                <a:gd name="T5" fmla="*/ 51 h 145"/>
                <a:gd name="T6" fmla="*/ 8 w 25"/>
                <a:gd name="T7" fmla="*/ 58 h 145"/>
                <a:gd name="T8" fmla="*/ 11 w 25"/>
                <a:gd name="T9" fmla="*/ 71 h 145"/>
                <a:gd name="T10" fmla="*/ 8 w 25"/>
                <a:gd name="T11" fmla="*/ 94 h 145"/>
                <a:gd name="T12" fmla="*/ 8 w 25"/>
                <a:gd name="T13" fmla="*/ 110 h 145"/>
                <a:gd name="T14" fmla="*/ 11 w 25"/>
                <a:gd name="T15" fmla="*/ 122 h 145"/>
                <a:gd name="T16" fmla="*/ 11 w 25"/>
                <a:gd name="T17" fmla="*/ 139 h 145"/>
                <a:gd name="T18" fmla="*/ 11 w 25"/>
                <a:gd name="T19" fmla="*/ 153 h 145"/>
                <a:gd name="T20" fmla="*/ 11 w 25"/>
                <a:gd name="T21" fmla="*/ 168 h 145"/>
                <a:gd name="T22" fmla="*/ 11 w 25"/>
                <a:gd name="T23" fmla="*/ 189 h 145"/>
                <a:gd name="T24" fmla="*/ 15 w 25"/>
                <a:gd name="T25" fmla="*/ 204 h 145"/>
                <a:gd name="T26" fmla="*/ 15 w 25"/>
                <a:gd name="T27" fmla="*/ 218 h 145"/>
                <a:gd name="T28" fmla="*/ 11 w 25"/>
                <a:gd name="T29" fmla="*/ 234 h 145"/>
                <a:gd name="T30" fmla="*/ 11 w 25"/>
                <a:gd name="T31" fmla="*/ 247 h 145"/>
                <a:gd name="T32" fmla="*/ 11 w 25"/>
                <a:gd name="T33" fmla="*/ 255 h 14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145"/>
                <a:gd name="T53" fmla="*/ 25 w 25"/>
                <a:gd name="T54" fmla="*/ 145 h 14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145">
                  <a:moveTo>
                    <a:pt x="0" y="0"/>
                  </a:moveTo>
                  <a:lnTo>
                    <a:pt x="0" y="20"/>
                  </a:lnTo>
                  <a:lnTo>
                    <a:pt x="0" y="29"/>
                  </a:lnTo>
                  <a:lnTo>
                    <a:pt x="13" y="33"/>
                  </a:lnTo>
                  <a:lnTo>
                    <a:pt x="19" y="41"/>
                  </a:lnTo>
                  <a:lnTo>
                    <a:pt x="13" y="54"/>
                  </a:lnTo>
                  <a:lnTo>
                    <a:pt x="13" y="62"/>
                  </a:lnTo>
                  <a:lnTo>
                    <a:pt x="19" y="70"/>
                  </a:lnTo>
                  <a:lnTo>
                    <a:pt x="19" y="79"/>
                  </a:lnTo>
                  <a:lnTo>
                    <a:pt x="19" y="87"/>
                  </a:lnTo>
                  <a:lnTo>
                    <a:pt x="19" y="95"/>
                  </a:lnTo>
                  <a:lnTo>
                    <a:pt x="19" y="108"/>
                  </a:lnTo>
                  <a:lnTo>
                    <a:pt x="25" y="116"/>
                  </a:lnTo>
                  <a:lnTo>
                    <a:pt x="25" y="124"/>
                  </a:lnTo>
                  <a:lnTo>
                    <a:pt x="19" y="133"/>
                  </a:lnTo>
                  <a:lnTo>
                    <a:pt x="19" y="141"/>
                  </a:lnTo>
                  <a:lnTo>
                    <a:pt x="19" y="145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19" name="Oval 90"/>
            <p:cNvSpPr>
              <a:spLocks noChangeArrowheads="1"/>
            </p:cNvSpPr>
            <p:nvPr/>
          </p:nvSpPr>
          <p:spPr bwMode="auto">
            <a:xfrm>
              <a:off x="478" y="1347"/>
              <a:ext cx="57" cy="47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20" name="Freeform 91"/>
            <p:cNvSpPr>
              <a:spLocks/>
            </p:cNvSpPr>
            <p:nvPr/>
          </p:nvSpPr>
          <p:spPr bwMode="auto">
            <a:xfrm>
              <a:off x="483" y="1390"/>
              <a:ext cx="11" cy="166"/>
            </a:xfrm>
            <a:custGeom>
              <a:avLst/>
              <a:gdLst>
                <a:gd name="T0" fmla="*/ 4 w 13"/>
                <a:gd name="T1" fmla="*/ 0 h 138"/>
                <a:gd name="T2" fmla="*/ 0 w 13"/>
                <a:gd name="T3" fmla="*/ 23 h 138"/>
                <a:gd name="T4" fmla="*/ 4 w 13"/>
                <a:gd name="T5" fmla="*/ 43 h 138"/>
                <a:gd name="T6" fmla="*/ 8 w 13"/>
                <a:gd name="T7" fmla="*/ 59 h 138"/>
                <a:gd name="T8" fmla="*/ 4 w 13"/>
                <a:gd name="T9" fmla="*/ 73 h 138"/>
                <a:gd name="T10" fmla="*/ 0 w 13"/>
                <a:gd name="T11" fmla="*/ 87 h 138"/>
                <a:gd name="T12" fmla="*/ 4 w 13"/>
                <a:gd name="T13" fmla="*/ 102 h 138"/>
                <a:gd name="T14" fmla="*/ 8 w 13"/>
                <a:gd name="T15" fmla="*/ 117 h 138"/>
                <a:gd name="T16" fmla="*/ 8 w 13"/>
                <a:gd name="T17" fmla="*/ 137 h 138"/>
                <a:gd name="T18" fmla="*/ 4 w 13"/>
                <a:gd name="T19" fmla="*/ 161 h 138"/>
                <a:gd name="T20" fmla="*/ 4 w 13"/>
                <a:gd name="T21" fmla="*/ 173 h 138"/>
                <a:gd name="T22" fmla="*/ 8 w 13"/>
                <a:gd name="T23" fmla="*/ 190 h 138"/>
                <a:gd name="T24" fmla="*/ 8 w 13"/>
                <a:gd name="T25" fmla="*/ 204 h 138"/>
                <a:gd name="T26" fmla="*/ 8 w 13"/>
                <a:gd name="T27" fmla="*/ 217 h 138"/>
                <a:gd name="T28" fmla="*/ 8 w 13"/>
                <a:gd name="T29" fmla="*/ 233 h 138"/>
                <a:gd name="T30" fmla="*/ 0 w 13"/>
                <a:gd name="T31" fmla="*/ 233 h 138"/>
                <a:gd name="T32" fmla="*/ 8 w 13"/>
                <a:gd name="T33" fmla="*/ 241 h 1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"/>
                <a:gd name="T52" fmla="*/ 0 h 138"/>
                <a:gd name="T53" fmla="*/ 13 w 13"/>
                <a:gd name="T54" fmla="*/ 138 h 1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" h="138">
                  <a:moveTo>
                    <a:pt x="7" y="0"/>
                  </a:moveTo>
                  <a:lnTo>
                    <a:pt x="0" y="13"/>
                  </a:lnTo>
                  <a:lnTo>
                    <a:pt x="7" y="25"/>
                  </a:lnTo>
                  <a:lnTo>
                    <a:pt x="13" y="34"/>
                  </a:lnTo>
                  <a:lnTo>
                    <a:pt x="7" y="42"/>
                  </a:lnTo>
                  <a:lnTo>
                    <a:pt x="0" y="50"/>
                  </a:lnTo>
                  <a:lnTo>
                    <a:pt x="7" y="59"/>
                  </a:lnTo>
                  <a:lnTo>
                    <a:pt x="13" y="67"/>
                  </a:lnTo>
                  <a:lnTo>
                    <a:pt x="13" y="79"/>
                  </a:lnTo>
                  <a:lnTo>
                    <a:pt x="7" y="92"/>
                  </a:lnTo>
                  <a:lnTo>
                    <a:pt x="7" y="100"/>
                  </a:lnTo>
                  <a:lnTo>
                    <a:pt x="13" y="109"/>
                  </a:lnTo>
                  <a:lnTo>
                    <a:pt x="13" y="117"/>
                  </a:lnTo>
                  <a:lnTo>
                    <a:pt x="13" y="125"/>
                  </a:lnTo>
                  <a:lnTo>
                    <a:pt x="13" y="134"/>
                  </a:lnTo>
                  <a:lnTo>
                    <a:pt x="0" y="134"/>
                  </a:lnTo>
                  <a:lnTo>
                    <a:pt x="13" y="138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21" name="Freeform 92"/>
            <p:cNvSpPr>
              <a:spLocks/>
            </p:cNvSpPr>
            <p:nvPr/>
          </p:nvSpPr>
          <p:spPr bwMode="auto">
            <a:xfrm>
              <a:off x="520" y="1397"/>
              <a:ext cx="20" cy="175"/>
            </a:xfrm>
            <a:custGeom>
              <a:avLst/>
              <a:gdLst>
                <a:gd name="T0" fmla="*/ 0 w 25"/>
                <a:gd name="T1" fmla="*/ 0 h 145"/>
                <a:gd name="T2" fmla="*/ 0 w 25"/>
                <a:gd name="T3" fmla="*/ 35 h 145"/>
                <a:gd name="T4" fmla="*/ 0 w 25"/>
                <a:gd name="T5" fmla="*/ 51 h 145"/>
                <a:gd name="T6" fmla="*/ 6 w 25"/>
                <a:gd name="T7" fmla="*/ 58 h 145"/>
                <a:gd name="T8" fmla="*/ 10 w 25"/>
                <a:gd name="T9" fmla="*/ 71 h 145"/>
                <a:gd name="T10" fmla="*/ 6 w 25"/>
                <a:gd name="T11" fmla="*/ 94 h 145"/>
                <a:gd name="T12" fmla="*/ 6 w 25"/>
                <a:gd name="T13" fmla="*/ 110 h 145"/>
                <a:gd name="T14" fmla="*/ 10 w 25"/>
                <a:gd name="T15" fmla="*/ 122 h 145"/>
                <a:gd name="T16" fmla="*/ 10 w 25"/>
                <a:gd name="T17" fmla="*/ 139 h 145"/>
                <a:gd name="T18" fmla="*/ 10 w 25"/>
                <a:gd name="T19" fmla="*/ 153 h 145"/>
                <a:gd name="T20" fmla="*/ 10 w 25"/>
                <a:gd name="T21" fmla="*/ 168 h 145"/>
                <a:gd name="T22" fmla="*/ 10 w 25"/>
                <a:gd name="T23" fmla="*/ 189 h 145"/>
                <a:gd name="T24" fmla="*/ 13 w 25"/>
                <a:gd name="T25" fmla="*/ 204 h 145"/>
                <a:gd name="T26" fmla="*/ 13 w 25"/>
                <a:gd name="T27" fmla="*/ 218 h 145"/>
                <a:gd name="T28" fmla="*/ 10 w 25"/>
                <a:gd name="T29" fmla="*/ 234 h 145"/>
                <a:gd name="T30" fmla="*/ 10 w 25"/>
                <a:gd name="T31" fmla="*/ 247 h 145"/>
                <a:gd name="T32" fmla="*/ 10 w 25"/>
                <a:gd name="T33" fmla="*/ 255 h 14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145"/>
                <a:gd name="T53" fmla="*/ 25 w 25"/>
                <a:gd name="T54" fmla="*/ 145 h 14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145">
                  <a:moveTo>
                    <a:pt x="0" y="0"/>
                  </a:moveTo>
                  <a:lnTo>
                    <a:pt x="0" y="20"/>
                  </a:lnTo>
                  <a:lnTo>
                    <a:pt x="0" y="29"/>
                  </a:lnTo>
                  <a:lnTo>
                    <a:pt x="12" y="33"/>
                  </a:lnTo>
                  <a:lnTo>
                    <a:pt x="19" y="41"/>
                  </a:lnTo>
                  <a:lnTo>
                    <a:pt x="12" y="54"/>
                  </a:lnTo>
                  <a:lnTo>
                    <a:pt x="12" y="62"/>
                  </a:lnTo>
                  <a:lnTo>
                    <a:pt x="19" y="70"/>
                  </a:lnTo>
                  <a:lnTo>
                    <a:pt x="19" y="79"/>
                  </a:lnTo>
                  <a:lnTo>
                    <a:pt x="19" y="87"/>
                  </a:lnTo>
                  <a:lnTo>
                    <a:pt x="19" y="95"/>
                  </a:lnTo>
                  <a:lnTo>
                    <a:pt x="19" y="108"/>
                  </a:lnTo>
                  <a:lnTo>
                    <a:pt x="25" y="116"/>
                  </a:lnTo>
                  <a:lnTo>
                    <a:pt x="25" y="124"/>
                  </a:lnTo>
                  <a:lnTo>
                    <a:pt x="19" y="133"/>
                  </a:lnTo>
                  <a:lnTo>
                    <a:pt x="19" y="141"/>
                  </a:lnTo>
                  <a:lnTo>
                    <a:pt x="19" y="145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22" name="Oval 93"/>
            <p:cNvSpPr>
              <a:spLocks noChangeArrowheads="1"/>
            </p:cNvSpPr>
            <p:nvPr/>
          </p:nvSpPr>
          <p:spPr bwMode="auto">
            <a:xfrm>
              <a:off x="406" y="1351"/>
              <a:ext cx="56" cy="48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23" name="Freeform 94"/>
            <p:cNvSpPr>
              <a:spLocks/>
            </p:cNvSpPr>
            <p:nvPr/>
          </p:nvSpPr>
          <p:spPr bwMode="auto">
            <a:xfrm>
              <a:off x="411" y="1397"/>
              <a:ext cx="10" cy="164"/>
            </a:xfrm>
            <a:custGeom>
              <a:avLst/>
              <a:gdLst>
                <a:gd name="T0" fmla="*/ 3 w 12"/>
                <a:gd name="T1" fmla="*/ 0 h 137"/>
                <a:gd name="T2" fmla="*/ 0 w 12"/>
                <a:gd name="T3" fmla="*/ 20 h 137"/>
                <a:gd name="T4" fmla="*/ 3 w 12"/>
                <a:gd name="T5" fmla="*/ 43 h 137"/>
                <a:gd name="T6" fmla="*/ 7 w 12"/>
                <a:gd name="T7" fmla="*/ 57 h 137"/>
                <a:gd name="T8" fmla="*/ 3 w 12"/>
                <a:gd name="T9" fmla="*/ 71 h 137"/>
                <a:gd name="T10" fmla="*/ 0 w 12"/>
                <a:gd name="T11" fmla="*/ 85 h 137"/>
                <a:gd name="T12" fmla="*/ 3 w 12"/>
                <a:gd name="T13" fmla="*/ 99 h 137"/>
                <a:gd name="T14" fmla="*/ 7 w 12"/>
                <a:gd name="T15" fmla="*/ 114 h 137"/>
                <a:gd name="T16" fmla="*/ 7 w 12"/>
                <a:gd name="T17" fmla="*/ 136 h 137"/>
                <a:gd name="T18" fmla="*/ 3 w 12"/>
                <a:gd name="T19" fmla="*/ 156 h 137"/>
                <a:gd name="T20" fmla="*/ 3 w 12"/>
                <a:gd name="T21" fmla="*/ 170 h 137"/>
                <a:gd name="T22" fmla="*/ 7 w 12"/>
                <a:gd name="T23" fmla="*/ 184 h 137"/>
                <a:gd name="T24" fmla="*/ 7 w 12"/>
                <a:gd name="T25" fmla="*/ 199 h 137"/>
                <a:gd name="T26" fmla="*/ 7 w 12"/>
                <a:gd name="T27" fmla="*/ 212 h 137"/>
                <a:gd name="T28" fmla="*/ 7 w 12"/>
                <a:gd name="T29" fmla="*/ 227 h 137"/>
                <a:gd name="T30" fmla="*/ 0 w 12"/>
                <a:gd name="T31" fmla="*/ 227 h 137"/>
                <a:gd name="T32" fmla="*/ 7 w 12"/>
                <a:gd name="T33" fmla="*/ 235 h 13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37"/>
                <a:gd name="T53" fmla="*/ 12 w 12"/>
                <a:gd name="T54" fmla="*/ 137 h 13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37">
                  <a:moveTo>
                    <a:pt x="6" y="0"/>
                  </a:moveTo>
                  <a:lnTo>
                    <a:pt x="0" y="12"/>
                  </a:lnTo>
                  <a:lnTo>
                    <a:pt x="6" y="25"/>
                  </a:lnTo>
                  <a:lnTo>
                    <a:pt x="12" y="33"/>
                  </a:lnTo>
                  <a:lnTo>
                    <a:pt x="6" y="41"/>
                  </a:lnTo>
                  <a:lnTo>
                    <a:pt x="0" y="49"/>
                  </a:lnTo>
                  <a:lnTo>
                    <a:pt x="6" y="58"/>
                  </a:lnTo>
                  <a:lnTo>
                    <a:pt x="12" y="66"/>
                  </a:lnTo>
                  <a:lnTo>
                    <a:pt x="12" y="79"/>
                  </a:lnTo>
                  <a:lnTo>
                    <a:pt x="6" y="91"/>
                  </a:lnTo>
                  <a:lnTo>
                    <a:pt x="6" y="99"/>
                  </a:lnTo>
                  <a:lnTo>
                    <a:pt x="12" y="108"/>
                  </a:lnTo>
                  <a:lnTo>
                    <a:pt x="12" y="116"/>
                  </a:lnTo>
                  <a:lnTo>
                    <a:pt x="12" y="124"/>
                  </a:lnTo>
                  <a:lnTo>
                    <a:pt x="12" y="133"/>
                  </a:lnTo>
                  <a:lnTo>
                    <a:pt x="0" y="133"/>
                  </a:lnTo>
                  <a:lnTo>
                    <a:pt x="12" y="137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24" name="Freeform 95"/>
            <p:cNvSpPr>
              <a:spLocks/>
            </p:cNvSpPr>
            <p:nvPr/>
          </p:nvSpPr>
          <p:spPr bwMode="auto">
            <a:xfrm>
              <a:off x="448" y="1401"/>
              <a:ext cx="20" cy="175"/>
            </a:xfrm>
            <a:custGeom>
              <a:avLst/>
              <a:gdLst>
                <a:gd name="T0" fmla="*/ 0 w 25"/>
                <a:gd name="T1" fmla="*/ 0 h 145"/>
                <a:gd name="T2" fmla="*/ 0 w 25"/>
                <a:gd name="T3" fmla="*/ 36 h 145"/>
                <a:gd name="T4" fmla="*/ 0 w 25"/>
                <a:gd name="T5" fmla="*/ 51 h 145"/>
                <a:gd name="T6" fmla="*/ 6 w 25"/>
                <a:gd name="T7" fmla="*/ 58 h 145"/>
                <a:gd name="T8" fmla="*/ 9 w 25"/>
                <a:gd name="T9" fmla="*/ 71 h 145"/>
                <a:gd name="T10" fmla="*/ 6 w 25"/>
                <a:gd name="T11" fmla="*/ 94 h 145"/>
                <a:gd name="T12" fmla="*/ 6 w 25"/>
                <a:gd name="T13" fmla="*/ 110 h 145"/>
                <a:gd name="T14" fmla="*/ 9 w 25"/>
                <a:gd name="T15" fmla="*/ 122 h 145"/>
                <a:gd name="T16" fmla="*/ 9 w 25"/>
                <a:gd name="T17" fmla="*/ 139 h 145"/>
                <a:gd name="T18" fmla="*/ 9 w 25"/>
                <a:gd name="T19" fmla="*/ 153 h 145"/>
                <a:gd name="T20" fmla="*/ 9 w 25"/>
                <a:gd name="T21" fmla="*/ 168 h 145"/>
                <a:gd name="T22" fmla="*/ 9 w 25"/>
                <a:gd name="T23" fmla="*/ 189 h 145"/>
                <a:gd name="T24" fmla="*/ 13 w 25"/>
                <a:gd name="T25" fmla="*/ 204 h 145"/>
                <a:gd name="T26" fmla="*/ 13 w 25"/>
                <a:gd name="T27" fmla="*/ 220 h 145"/>
                <a:gd name="T28" fmla="*/ 9 w 25"/>
                <a:gd name="T29" fmla="*/ 234 h 145"/>
                <a:gd name="T30" fmla="*/ 9 w 25"/>
                <a:gd name="T31" fmla="*/ 247 h 145"/>
                <a:gd name="T32" fmla="*/ 9 w 25"/>
                <a:gd name="T33" fmla="*/ 255 h 14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145"/>
                <a:gd name="T53" fmla="*/ 25 w 25"/>
                <a:gd name="T54" fmla="*/ 145 h 14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145">
                  <a:moveTo>
                    <a:pt x="0" y="0"/>
                  </a:moveTo>
                  <a:lnTo>
                    <a:pt x="0" y="21"/>
                  </a:lnTo>
                  <a:lnTo>
                    <a:pt x="0" y="29"/>
                  </a:lnTo>
                  <a:lnTo>
                    <a:pt x="12" y="33"/>
                  </a:lnTo>
                  <a:lnTo>
                    <a:pt x="18" y="41"/>
                  </a:lnTo>
                  <a:lnTo>
                    <a:pt x="12" y="54"/>
                  </a:lnTo>
                  <a:lnTo>
                    <a:pt x="12" y="62"/>
                  </a:lnTo>
                  <a:lnTo>
                    <a:pt x="18" y="70"/>
                  </a:lnTo>
                  <a:lnTo>
                    <a:pt x="18" y="79"/>
                  </a:lnTo>
                  <a:lnTo>
                    <a:pt x="18" y="87"/>
                  </a:lnTo>
                  <a:lnTo>
                    <a:pt x="18" y="95"/>
                  </a:lnTo>
                  <a:lnTo>
                    <a:pt x="18" y="108"/>
                  </a:lnTo>
                  <a:lnTo>
                    <a:pt x="25" y="116"/>
                  </a:lnTo>
                  <a:lnTo>
                    <a:pt x="25" y="125"/>
                  </a:lnTo>
                  <a:lnTo>
                    <a:pt x="18" y="133"/>
                  </a:lnTo>
                  <a:lnTo>
                    <a:pt x="18" y="141"/>
                  </a:lnTo>
                  <a:lnTo>
                    <a:pt x="18" y="145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25" name="Oval 96"/>
            <p:cNvSpPr>
              <a:spLocks noChangeArrowheads="1"/>
            </p:cNvSpPr>
            <p:nvPr/>
          </p:nvSpPr>
          <p:spPr bwMode="auto">
            <a:xfrm>
              <a:off x="339" y="1351"/>
              <a:ext cx="56" cy="48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26" name="Freeform 97"/>
            <p:cNvSpPr>
              <a:spLocks/>
            </p:cNvSpPr>
            <p:nvPr/>
          </p:nvSpPr>
          <p:spPr bwMode="auto">
            <a:xfrm>
              <a:off x="344" y="1397"/>
              <a:ext cx="10" cy="164"/>
            </a:xfrm>
            <a:custGeom>
              <a:avLst/>
              <a:gdLst>
                <a:gd name="T0" fmla="*/ 3 w 12"/>
                <a:gd name="T1" fmla="*/ 0 h 137"/>
                <a:gd name="T2" fmla="*/ 0 w 12"/>
                <a:gd name="T3" fmla="*/ 20 h 137"/>
                <a:gd name="T4" fmla="*/ 3 w 12"/>
                <a:gd name="T5" fmla="*/ 43 h 137"/>
                <a:gd name="T6" fmla="*/ 7 w 12"/>
                <a:gd name="T7" fmla="*/ 57 h 137"/>
                <a:gd name="T8" fmla="*/ 3 w 12"/>
                <a:gd name="T9" fmla="*/ 71 h 137"/>
                <a:gd name="T10" fmla="*/ 0 w 12"/>
                <a:gd name="T11" fmla="*/ 85 h 137"/>
                <a:gd name="T12" fmla="*/ 3 w 12"/>
                <a:gd name="T13" fmla="*/ 99 h 137"/>
                <a:gd name="T14" fmla="*/ 7 w 12"/>
                <a:gd name="T15" fmla="*/ 114 h 137"/>
                <a:gd name="T16" fmla="*/ 7 w 12"/>
                <a:gd name="T17" fmla="*/ 136 h 137"/>
                <a:gd name="T18" fmla="*/ 3 w 12"/>
                <a:gd name="T19" fmla="*/ 156 h 137"/>
                <a:gd name="T20" fmla="*/ 3 w 12"/>
                <a:gd name="T21" fmla="*/ 170 h 137"/>
                <a:gd name="T22" fmla="*/ 7 w 12"/>
                <a:gd name="T23" fmla="*/ 184 h 137"/>
                <a:gd name="T24" fmla="*/ 7 w 12"/>
                <a:gd name="T25" fmla="*/ 199 h 137"/>
                <a:gd name="T26" fmla="*/ 7 w 12"/>
                <a:gd name="T27" fmla="*/ 212 h 137"/>
                <a:gd name="T28" fmla="*/ 7 w 12"/>
                <a:gd name="T29" fmla="*/ 227 h 137"/>
                <a:gd name="T30" fmla="*/ 0 w 12"/>
                <a:gd name="T31" fmla="*/ 227 h 137"/>
                <a:gd name="T32" fmla="*/ 7 w 12"/>
                <a:gd name="T33" fmla="*/ 235 h 13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37"/>
                <a:gd name="T53" fmla="*/ 12 w 12"/>
                <a:gd name="T54" fmla="*/ 137 h 13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37">
                  <a:moveTo>
                    <a:pt x="6" y="0"/>
                  </a:moveTo>
                  <a:lnTo>
                    <a:pt x="0" y="12"/>
                  </a:lnTo>
                  <a:lnTo>
                    <a:pt x="6" y="25"/>
                  </a:lnTo>
                  <a:lnTo>
                    <a:pt x="12" y="33"/>
                  </a:lnTo>
                  <a:lnTo>
                    <a:pt x="6" y="41"/>
                  </a:lnTo>
                  <a:lnTo>
                    <a:pt x="0" y="49"/>
                  </a:lnTo>
                  <a:lnTo>
                    <a:pt x="6" y="58"/>
                  </a:lnTo>
                  <a:lnTo>
                    <a:pt x="12" y="66"/>
                  </a:lnTo>
                  <a:lnTo>
                    <a:pt x="12" y="79"/>
                  </a:lnTo>
                  <a:lnTo>
                    <a:pt x="6" y="91"/>
                  </a:lnTo>
                  <a:lnTo>
                    <a:pt x="6" y="99"/>
                  </a:lnTo>
                  <a:lnTo>
                    <a:pt x="12" y="108"/>
                  </a:lnTo>
                  <a:lnTo>
                    <a:pt x="12" y="116"/>
                  </a:lnTo>
                  <a:lnTo>
                    <a:pt x="12" y="124"/>
                  </a:lnTo>
                  <a:lnTo>
                    <a:pt x="12" y="133"/>
                  </a:lnTo>
                  <a:lnTo>
                    <a:pt x="0" y="133"/>
                  </a:lnTo>
                  <a:lnTo>
                    <a:pt x="12" y="137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27" name="Freeform 98"/>
            <p:cNvSpPr>
              <a:spLocks/>
            </p:cNvSpPr>
            <p:nvPr/>
          </p:nvSpPr>
          <p:spPr bwMode="auto">
            <a:xfrm>
              <a:off x="380" y="1401"/>
              <a:ext cx="21" cy="175"/>
            </a:xfrm>
            <a:custGeom>
              <a:avLst/>
              <a:gdLst>
                <a:gd name="T0" fmla="*/ 0 w 25"/>
                <a:gd name="T1" fmla="*/ 0 h 145"/>
                <a:gd name="T2" fmla="*/ 0 w 25"/>
                <a:gd name="T3" fmla="*/ 36 h 145"/>
                <a:gd name="T4" fmla="*/ 0 w 25"/>
                <a:gd name="T5" fmla="*/ 51 h 145"/>
                <a:gd name="T6" fmla="*/ 8 w 25"/>
                <a:gd name="T7" fmla="*/ 58 h 145"/>
                <a:gd name="T8" fmla="*/ 11 w 25"/>
                <a:gd name="T9" fmla="*/ 71 h 145"/>
                <a:gd name="T10" fmla="*/ 8 w 25"/>
                <a:gd name="T11" fmla="*/ 94 h 145"/>
                <a:gd name="T12" fmla="*/ 8 w 25"/>
                <a:gd name="T13" fmla="*/ 110 h 145"/>
                <a:gd name="T14" fmla="*/ 11 w 25"/>
                <a:gd name="T15" fmla="*/ 122 h 145"/>
                <a:gd name="T16" fmla="*/ 11 w 25"/>
                <a:gd name="T17" fmla="*/ 139 h 145"/>
                <a:gd name="T18" fmla="*/ 11 w 25"/>
                <a:gd name="T19" fmla="*/ 153 h 145"/>
                <a:gd name="T20" fmla="*/ 11 w 25"/>
                <a:gd name="T21" fmla="*/ 168 h 145"/>
                <a:gd name="T22" fmla="*/ 11 w 25"/>
                <a:gd name="T23" fmla="*/ 189 h 145"/>
                <a:gd name="T24" fmla="*/ 15 w 25"/>
                <a:gd name="T25" fmla="*/ 204 h 145"/>
                <a:gd name="T26" fmla="*/ 15 w 25"/>
                <a:gd name="T27" fmla="*/ 220 h 145"/>
                <a:gd name="T28" fmla="*/ 11 w 25"/>
                <a:gd name="T29" fmla="*/ 234 h 145"/>
                <a:gd name="T30" fmla="*/ 11 w 25"/>
                <a:gd name="T31" fmla="*/ 247 h 145"/>
                <a:gd name="T32" fmla="*/ 11 w 25"/>
                <a:gd name="T33" fmla="*/ 255 h 14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145"/>
                <a:gd name="T53" fmla="*/ 25 w 25"/>
                <a:gd name="T54" fmla="*/ 145 h 14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145">
                  <a:moveTo>
                    <a:pt x="0" y="0"/>
                  </a:moveTo>
                  <a:lnTo>
                    <a:pt x="0" y="21"/>
                  </a:lnTo>
                  <a:lnTo>
                    <a:pt x="0" y="29"/>
                  </a:lnTo>
                  <a:lnTo>
                    <a:pt x="13" y="33"/>
                  </a:lnTo>
                  <a:lnTo>
                    <a:pt x="19" y="41"/>
                  </a:lnTo>
                  <a:lnTo>
                    <a:pt x="13" y="54"/>
                  </a:lnTo>
                  <a:lnTo>
                    <a:pt x="13" y="62"/>
                  </a:lnTo>
                  <a:lnTo>
                    <a:pt x="19" y="70"/>
                  </a:lnTo>
                  <a:lnTo>
                    <a:pt x="19" y="79"/>
                  </a:lnTo>
                  <a:lnTo>
                    <a:pt x="19" y="87"/>
                  </a:lnTo>
                  <a:lnTo>
                    <a:pt x="19" y="95"/>
                  </a:lnTo>
                  <a:lnTo>
                    <a:pt x="19" y="108"/>
                  </a:lnTo>
                  <a:lnTo>
                    <a:pt x="25" y="116"/>
                  </a:lnTo>
                  <a:lnTo>
                    <a:pt x="25" y="125"/>
                  </a:lnTo>
                  <a:lnTo>
                    <a:pt x="19" y="133"/>
                  </a:lnTo>
                  <a:lnTo>
                    <a:pt x="19" y="141"/>
                  </a:lnTo>
                  <a:lnTo>
                    <a:pt x="19" y="145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28" name="Oval 99"/>
            <p:cNvSpPr>
              <a:spLocks noChangeArrowheads="1"/>
            </p:cNvSpPr>
            <p:nvPr/>
          </p:nvSpPr>
          <p:spPr bwMode="auto">
            <a:xfrm>
              <a:off x="271" y="1351"/>
              <a:ext cx="57" cy="48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29" name="Freeform 100"/>
            <p:cNvSpPr>
              <a:spLocks/>
            </p:cNvSpPr>
            <p:nvPr/>
          </p:nvSpPr>
          <p:spPr bwMode="auto">
            <a:xfrm>
              <a:off x="277" y="1397"/>
              <a:ext cx="10" cy="164"/>
            </a:xfrm>
            <a:custGeom>
              <a:avLst/>
              <a:gdLst>
                <a:gd name="T0" fmla="*/ 3 w 12"/>
                <a:gd name="T1" fmla="*/ 0 h 137"/>
                <a:gd name="T2" fmla="*/ 0 w 12"/>
                <a:gd name="T3" fmla="*/ 20 h 137"/>
                <a:gd name="T4" fmla="*/ 3 w 12"/>
                <a:gd name="T5" fmla="*/ 43 h 137"/>
                <a:gd name="T6" fmla="*/ 7 w 12"/>
                <a:gd name="T7" fmla="*/ 57 h 137"/>
                <a:gd name="T8" fmla="*/ 3 w 12"/>
                <a:gd name="T9" fmla="*/ 71 h 137"/>
                <a:gd name="T10" fmla="*/ 0 w 12"/>
                <a:gd name="T11" fmla="*/ 85 h 137"/>
                <a:gd name="T12" fmla="*/ 3 w 12"/>
                <a:gd name="T13" fmla="*/ 99 h 137"/>
                <a:gd name="T14" fmla="*/ 7 w 12"/>
                <a:gd name="T15" fmla="*/ 114 h 137"/>
                <a:gd name="T16" fmla="*/ 7 w 12"/>
                <a:gd name="T17" fmla="*/ 136 h 137"/>
                <a:gd name="T18" fmla="*/ 3 w 12"/>
                <a:gd name="T19" fmla="*/ 156 h 137"/>
                <a:gd name="T20" fmla="*/ 3 w 12"/>
                <a:gd name="T21" fmla="*/ 170 h 137"/>
                <a:gd name="T22" fmla="*/ 7 w 12"/>
                <a:gd name="T23" fmla="*/ 184 h 137"/>
                <a:gd name="T24" fmla="*/ 7 w 12"/>
                <a:gd name="T25" fmla="*/ 199 h 137"/>
                <a:gd name="T26" fmla="*/ 7 w 12"/>
                <a:gd name="T27" fmla="*/ 212 h 137"/>
                <a:gd name="T28" fmla="*/ 7 w 12"/>
                <a:gd name="T29" fmla="*/ 227 h 137"/>
                <a:gd name="T30" fmla="*/ 0 w 12"/>
                <a:gd name="T31" fmla="*/ 227 h 137"/>
                <a:gd name="T32" fmla="*/ 7 w 12"/>
                <a:gd name="T33" fmla="*/ 235 h 13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37"/>
                <a:gd name="T53" fmla="*/ 12 w 12"/>
                <a:gd name="T54" fmla="*/ 137 h 13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37">
                  <a:moveTo>
                    <a:pt x="6" y="0"/>
                  </a:moveTo>
                  <a:lnTo>
                    <a:pt x="0" y="12"/>
                  </a:lnTo>
                  <a:lnTo>
                    <a:pt x="6" y="25"/>
                  </a:lnTo>
                  <a:lnTo>
                    <a:pt x="12" y="33"/>
                  </a:lnTo>
                  <a:lnTo>
                    <a:pt x="6" y="41"/>
                  </a:lnTo>
                  <a:lnTo>
                    <a:pt x="0" y="49"/>
                  </a:lnTo>
                  <a:lnTo>
                    <a:pt x="6" y="58"/>
                  </a:lnTo>
                  <a:lnTo>
                    <a:pt x="12" y="66"/>
                  </a:lnTo>
                  <a:lnTo>
                    <a:pt x="12" y="79"/>
                  </a:lnTo>
                  <a:lnTo>
                    <a:pt x="6" y="91"/>
                  </a:lnTo>
                  <a:lnTo>
                    <a:pt x="6" y="99"/>
                  </a:lnTo>
                  <a:lnTo>
                    <a:pt x="12" y="108"/>
                  </a:lnTo>
                  <a:lnTo>
                    <a:pt x="12" y="116"/>
                  </a:lnTo>
                  <a:lnTo>
                    <a:pt x="12" y="124"/>
                  </a:lnTo>
                  <a:lnTo>
                    <a:pt x="12" y="133"/>
                  </a:lnTo>
                  <a:lnTo>
                    <a:pt x="0" y="133"/>
                  </a:lnTo>
                  <a:lnTo>
                    <a:pt x="12" y="137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30" name="Freeform 101"/>
            <p:cNvSpPr>
              <a:spLocks/>
            </p:cNvSpPr>
            <p:nvPr/>
          </p:nvSpPr>
          <p:spPr bwMode="auto">
            <a:xfrm>
              <a:off x="313" y="1401"/>
              <a:ext cx="21" cy="175"/>
            </a:xfrm>
            <a:custGeom>
              <a:avLst/>
              <a:gdLst>
                <a:gd name="T0" fmla="*/ 0 w 25"/>
                <a:gd name="T1" fmla="*/ 0 h 145"/>
                <a:gd name="T2" fmla="*/ 0 w 25"/>
                <a:gd name="T3" fmla="*/ 36 h 145"/>
                <a:gd name="T4" fmla="*/ 0 w 25"/>
                <a:gd name="T5" fmla="*/ 51 h 145"/>
                <a:gd name="T6" fmla="*/ 8 w 25"/>
                <a:gd name="T7" fmla="*/ 58 h 145"/>
                <a:gd name="T8" fmla="*/ 11 w 25"/>
                <a:gd name="T9" fmla="*/ 71 h 145"/>
                <a:gd name="T10" fmla="*/ 8 w 25"/>
                <a:gd name="T11" fmla="*/ 94 h 145"/>
                <a:gd name="T12" fmla="*/ 8 w 25"/>
                <a:gd name="T13" fmla="*/ 110 h 145"/>
                <a:gd name="T14" fmla="*/ 11 w 25"/>
                <a:gd name="T15" fmla="*/ 122 h 145"/>
                <a:gd name="T16" fmla="*/ 11 w 25"/>
                <a:gd name="T17" fmla="*/ 139 h 145"/>
                <a:gd name="T18" fmla="*/ 11 w 25"/>
                <a:gd name="T19" fmla="*/ 153 h 145"/>
                <a:gd name="T20" fmla="*/ 11 w 25"/>
                <a:gd name="T21" fmla="*/ 168 h 145"/>
                <a:gd name="T22" fmla="*/ 11 w 25"/>
                <a:gd name="T23" fmla="*/ 189 h 145"/>
                <a:gd name="T24" fmla="*/ 15 w 25"/>
                <a:gd name="T25" fmla="*/ 204 h 145"/>
                <a:gd name="T26" fmla="*/ 15 w 25"/>
                <a:gd name="T27" fmla="*/ 220 h 145"/>
                <a:gd name="T28" fmla="*/ 11 w 25"/>
                <a:gd name="T29" fmla="*/ 234 h 145"/>
                <a:gd name="T30" fmla="*/ 11 w 25"/>
                <a:gd name="T31" fmla="*/ 247 h 145"/>
                <a:gd name="T32" fmla="*/ 11 w 25"/>
                <a:gd name="T33" fmla="*/ 255 h 14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145"/>
                <a:gd name="T53" fmla="*/ 25 w 25"/>
                <a:gd name="T54" fmla="*/ 145 h 14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145">
                  <a:moveTo>
                    <a:pt x="0" y="0"/>
                  </a:moveTo>
                  <a:lnTo>
                    <a:pt x="0" y="21"/>
                  </a:lnTo>
                  <a:lnTo>
                    <a:pt x="0" y="29"/>
                  </a:lnTo>
                  <a:lnTo>
                    <a:pt x="13" y="33"/>
                  </a:lnTo>
                  <a:lnTo>
                    <a:pt x="19" y="41"/>
                  </a:lnTo>
                  <a:lnTo>
                    <a:pt x="13" y="54"/>
                  </a:lnTo>
                  <a:lnTo>
                    <a:pt x="13" y="62"/>
                  </a:lnTo>
                  <a:lnTo>
                    <a:pt x="19" y="70"/>
                  </a:lnTo>
                  <a:lnTo>
                    <a:pt x="19" y="79"/>
                  </a:lnTo>
                  <a:lnTo>
                    <a:pt x="19" y="87"/>
                  </a:lnTo>
                  <a:lnTo>
                    <a:pt x="19" y="95"/>
                  </a:lnTo>
                  <a:lnTo>
                    <a:pt x="19" y="108"/>
                  </a:lnTo>
                  <a:lnTo>
                    <a:pt x="25" y="116"/>
                  </a:lnTo>
                  <a:lnTo>
                    <a:pt x="25" y="125"/>
                  </a:lnTo>
                  <a:lnTo>
                    <a:pt x="19" y="133"/>
                  </a:lnTo>
                  <a:lnTo>
                    <a:pt x="19" y="141"/>
                  </a:lnTo>
                  <a:lnTo>
                    <a:pt x="19" y="145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31" name="Oval 102"/>
            <p:cNvSpPr>
              <a:spLocks noChangeArrowheads="1"/>
            </p:cNvSpPr>
            <p:nvPr/>
          </p:nvSpPr>
          <p:spPr bwMode="auto">
            <a:xfrm>
              <a:off x="204" y="1351"/>
              <a:ext cx="56" cy="48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32" name="Freeform 103"/>
            <p:cNvSpPr>
              <a:spLocks/>
            </p:cNvSpPr>
            <p:nvPr/>
          </p:nvSpPr>
          <p:spPr bwMode="auto">
            <a:xfrm>
              <a:off x="210" y="1397"/>
              <a:ext cx="10" cy="164"/>
            </a:xfrm>
            <a:custGeom>
              <a:avLst/>
              <a:gdLst>
                <a:gd name="T0" fmla="*/ 3 w 12"/>
                <a:gd name="T1" fmla="*/ 0 h 137"/>
                <a:gd name="T2" fmla="*/ 0 w 12"/>
                <a:gd name="T3" fmla="*/ 20 h 137"/>
                <a:gd name="T4" fmla="*/ 3 w 12"/>
                <a:gd name="T5" fmla="*/ 43 h 137"/>
                <a:gd name="T6" fmla="*/ 7 w 12"/>
                <a:gd name="T7" fmla="*/ 57 h 137"/>
                <a:gd name="T8" fmla="*/ 3 w 12"/>
                <a:gd name="T9" fmla="*/ 71 h 137"/>
                <a:gd name="T10" fmla="*/ 0 w 12"/>
                <a:gd name="T11" fmla="*/ 85 h 137"/>
                <a:gd name="T12" fmla="*/ 3 w 12"/>
                <a:gd name="T13" fmla="*/ 99 h 137"/>
                <a:gd name="T14" fmla="*/ 7 w 12"/>
                <a:gd name="T15" fmla="*/ 114 h 137"/>
                <a:gd name="T16" fmla="*/ 7 w 12"/>
                <a:gd name="T17" fmla="*/ 136 h 137"/>
                <a:gd name="T18" fmla="*/ 3 w 12"/>
                <a:gd name="T19" fmla="*/ 156 h 137"/>
                <a:gd name="T20" fmla="*/ 3 w 12"/>
                <a:gd name="T21" fmla="*/ 170 h 137"/>
                <a:gd name="T22" fmla="*/ 7 w 12"/>
                <a:gd name="T23" fmla="*/ 184 h 137"/>
                <a:gd name="T24" fmla="*/ 7 w 12"/>
                <a:gd name="T25" fmla="*/ 199 h 137"/>
                <a:gd name="T26" fmla="*/ 7 w 12"/>
                <a:gd name="T27" fmla="*/ 212 h 137"/>
                <a:gd name="T28" fmla="*/ 7 w 12"/>
                <a:gd name="T29" fmla="*/ 227 h 137"/>
                <a:gd name="T30" fmla="*/ 0 w 12"/>
                <a:gd name="T31" fmla="*/ 227 h 137"/>
                <a:gd name="T32" fmla="*/ 7 w 12"/>
                <a:gd name="T33" fmla="*/ 235 h 13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37"/>
                <a:gd name="T53" fmla="*/ 12 w 12"/>
                <a:gd name="T54" fmla="*/ 137 h 13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37">
                  <a:moveTo>
                    <a:pt x="6" y="0"/>
                  </a:moveTo>
                  <a:lnTo>
                    <a:pt x="0" y="12"/>
                  </a:lnTo>
                  <a:lnTo>
                    <a:pt x="6" y="25"/>
                  </a:lnTo>
                  <a:lnTo>
                    <a:pt x="12" y="33"/>
                  </a:lnTo>
                  <a:lnTo>
                    <a:pt x="6" y="41"/>
                  </a:lnTo>
                  <a:lnTo>
                    <a:pt x="0" y="49"/>
                  </a:lnTo>
                  <a:lnTo>
                    <a:pt x="6" y="58"/>
                  </a:lnTo>
                  <a:lnTo>
                    <a:pt x="12" y="66"/>
                  </a:lnTo>
                  <a:lnTo>
                    <a:pt x="12" y="79"/>
                  </a:lnTo>
                  <a:lnTo>
                    <a:pt x="6" y="91"/>
                  </a:lnTo>
                  <a:lnTo>
                    <a:pt x="6" y="99"/>
                  </a:lnTo>
                  <a:lnTo>
                    <a:pt x="12" y="108"/>
                  </a:lnTo>
                  <a:lnTo>
                    <a:pt x="12" y="116"/>
                  </a:lnTo>
                  <a:lnTo>
                    <a:pt x="12" y="124"/>
                  </a:lnTo>
                  <a:lnTo>
                    <a:pt x="12" y="133"/>
                  </a:lnTo>
                  <a:lnTo>
                    <a:pt x="0" y="133"/>
                  </a:lnTo>
                  <a:lnTo>
                    <a:pt x="12" y="137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33" name="Freeform 104"/>
            <p:cNvSpPr>
              <a:spLocks/>
            </p:cNvSpPr>
            <p:nvPr/>
          </p:nvSpPr>
          <p:spPr bwMode="auto">
            <a:xfrm>
              <a:off x="245" y="1401"/>
              <a:ext cx="22" cy="175"/>
            </a:xfrm>
            <a:custGeom>
              <a:avLst/>
              <a:gdLst>
                <a:gd name="T0" fmla="*/ 0 w 25"/>
                <a:gd name="T1" fmla="*/ 0 h 145"/>
                <a:gd name="T2" fmla="*/ 0 w 25"/>
                <a:gd name="T3" fmla="*/ 36 h 145"/>
                <a:gd name="T4" fmla="*/ 0 w 25"/>
                <a:gd name="T5" fmla="*/ 51 h 145"/>
                <a:gd name="T6" fmla="*/ 9 w 25"/>
                <a:gd name="T7" fmla="*/ 58 h 145"/>
                <a:gd name="T8" fmla="*/ 13 w 25"/>
                <a:gd name="T9" fmla="*/ 71 h 145"/>
                <a:gd name="T10" fmla="*/ 9 w 25"/>
                <a:gd name="T11" fmla="*/ 94 h 145"/>
                <a:gd name="T12" fmla="*/ 9 w 25"/>
                <a:gd name="T13" fmla="*/ 110 h 145"/>
                <a:gd name="T14" fmla="*/ 13 w 25"/>
                <a:gd name="T15" fmla="*/ 122 h 145"/>
                <a:gd name="T16" fmla="*/ 13 w 25"/>
                <a:gd name="T17" fmla="*/ 139 h 145"/>
                <a:gd name="T18" fmla="*/ 13 w 25"/>
                <a:gd name="T19" fmla="*/ 153 h 145"/>
                <a:gd name="T20" fmla="*/ 13 w 25"/>
                <a:gd name="T21" fmla="*/ 168 h 145"/>
                <a:gd name="T22" fmla="*/ 13 w 25"/>
                <a:gd name="T23" fmla="*/ 189 h 145"/>
                <a:gd name="T24" fmla="*/ 17 w 25"/>
                <a:gd name="T25" fmla="*/ 204 h 145"/>
                <a:gd name="T26" fmla="*/ 17 w 25"/>
                <a:gd name="T27" fmla="*/ 220 h 145"/>
                <a:gd name="T28" fmla="*/ 13 w 25"/>
                <a:gd name="T29" fmla="*/ 234 h 145"/>
                <a:gd name="T30" fmla="*/ 13 w 25"/>
                <a:gd name="T31" fmla="*/ 247 h 145"/>
                <a:gd name="T32" fmla="*/ 13 w 25"/>
                <a:gd name="T33" fmla="*/ 255 h 14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145"/>
                <a:gd name="T53" fmla="*/ 25 w 25"/>
                <a:gd name="T54" fmla="*/ 145 h 14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145">
                  <a:moveTo>
                    <a:pt x="0" y="0"/>
                  </a:moveTo>
                  <a:lnTo>
                    <a:pt x="0" y="21"/>
                  </a:lnTo>
                  <a:lnTo>
                    <a:pt x="0" y="29"/>
                  </a:lnTo>
                  <a:lnTo>
                    <a:pt x="13" y="33"/>
                  </a:lnTo>
                  <a:lnTo>
                    <a:pt x="19" y="41"/>
                  </a:lnTo>
                  <a:lnTo>
                    <a:pt x="13" y="54"/>
                  </a:lnTo>
                  <a:lnTo>
                    <a:pt x="13" y="62"/>
                  </a:lnTo>
                  <a:lnTo>
                    <a:pt x="19" y="70"/>
                  </a:lnTo>
                  <a:lnTo>
                    <a:pt x="19" y="79"/>
                  </a:lnTo>
                  <a:lnTo>
                    <a:pt x="19" y="87"/>
                  </a:lnTo>
                  <a:lnTo>
                    <a:pt x="19" y="95"/>
                  </a:lnTo>
                  <a:lnTo>
                    <a:pt x="19" y="108"/>
                  </a:lnTo>
                  <a:lnTo>
                    <a:pt x="25" y="116"/>
                  </a:lnTo>
                  <a:lnTo>
                    <a:pt x="25" y="125"/>
                  </a:lnTo>
                  <a:lnTo>
                    <a:pt x="19" y="133"/>
                  </a:lnTo>
                  <a:lnTo>
                    <a:pt x="19" y="141"/>
                  </a:lnTo>
                  <a:lnTo>
                    <a:pt x="19" y="145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34" name="Oval 105"/>
            <p:cNvSpPr>
              <a:spLocks noChangeArrowheads="1"/>
            </p:cNvSpPr>
            <p:nvPr/>
          </p:nvSpPr>
          <p:spPr bwMode="auto">
            <a:xfrm>
              <a:off x="545" y="1648"/>
              <a:ext cx="57" cy="46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35" name="Freeform 106"/>
            <p:cNvSpPr>
              <a:spLocks/>
            </p:cNvSpPr>
            <p:nvPr/>
          </p:nvSpPr>
          <p:spPr bwMode="auto">
            <a:xfrm>
              <a:off x="550" y="1487"/>
              <a:ext cx="11" cy="166"/>
            </a:xfrm>
            <a:custGeom>
              <a:avLst/>
              <a:gdLst>
                <a:gd name="T0" fmla="*/ 4 w 13"/>
                <a:gd name="T1" fmla="*/ 241 h 138"/>
                <a:gd name="T2" fmla="*/ 0 w 13"/>
                <a:gd name="T3" fmla="*/ 217 h 138"/>
                <a:gd name="T4" fmla="*/ 4 w 13"/>
                <a:gd name="T5" fmla="*/ 197 h 138"/>
                <a:gd name="T6" fmla="*/ 8 w 13"/>
                <a:gd name="T7" fmla="*/ 183 h 138"/>
                <a:gd name="T8" fmla="*/ 4 w 13"/>
                <a:gd name="T9" fmla="*/ 166 h 138"/>
                <a:gd name="T10" fmla="*/ 0 w 13"/>
                <a:gd name="T11" fmla="*/ 154 h 138"/>
                <a:gd name="T12" fmla="*/ 4 w 13"/>
                <a:gd name="T13" fmla="*/ 138 h 138"/>
                <a:gd name="T14" fmla="*/ 8 w 13"/>
                <a:gd name="T15" fmla="*/ 123 h 138"/>
                <a:gd name="T16" fmla="*/ 8 w 13"/>
                <a:gd name="T17" fmla="*/ 102 h 138"/>
                <a:gd name="T18" fmla="*/ 4 w 13"/>
                <a:gd name="T19" fmla="*/ 79 h 138"/>
                <a:gd name="T20" fmla="*/ 4 w 13"/>
                <a:gd name="T21" fmla="*/ 66 h 138"/>
                <a:gd name="T22" fmla="*/ 8 w 13"/>
                <a:gd name="T23" fmla="*/ 52 h 138"/>
                <a:gd name="T24" fmla="*/ 8 w 13"/>
                <a:gd name="T25" fmla="*/ 36 h 138"/>
                <a:gd name="T26" fmla="*/ 8 w 13"/>
                <a:gd name="T27" fmla="*/ 23 h 138"/>
                <a:gd name="T28" fmla="*/ 8 w 13"/>
                <a:gd name="T29" fmla="*/ 8 h 138"/>
                <a:gd name="T30" fmla="*/ 0 w 13"/>
                <a:gd name="T31" fmla="*/ 8 h 138"/>
                <a:gd name="T32" fmla="*/ 8 w 13"/>
                <a:gd name="T33" fmla="*/ 0 h 1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"/>
                <a:gd name="T52" fmla="*/ 0 h 138"/>
                <a:gd name="T53" fmla="*/ 13 w 13"/>
                <a:gd name="T54" fmla="*/ 138 h 1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" h="138">
                  <a:moveTo>
                    <a:pt x="7" y="138"/>
                  </a:moveTo>
                  <a:lnTo>
                    <a:pt x="0" y="125"/>
                  </a:lnTo>
                  <a:lnTo>
                    <a:pt x="7" y="113"/>
                  </a:lnTo>
                  <a:lnTo>
                    <a:pt x="13" y="105"/>
                  </a:lnTo>
                  <a:lnTo>
                    <a:pt x="7" y="96"/>
                  </a:lnTo>
                  <a:lnTo>
                    <a:pt x="0" y="88"/>
                  </a:lnTo>
                  <a:lnTo>
                    <a:pt x="7" y="80"/>
                  </a:lnTo>
                  <a:lnTo>
                    <a:pt x="13" y="71"/>
                  </a:lnTo>
                  <a:lnTo>
                    <a:pt x="13" y="59"/>
                  </a:lnTo>
                  <a:lnTo>
                    <a:pt x="7" y="46"/>
                  </a:lnTo>
                  <a:lnTo>
                    <a:pt x="7" y="38"/>
                  </a:lnTo>
                  <a:lnTo>
                    <a:pt x="13" y="30"/>
                  </a:lnTo>
                  <a:lnTo>
                    <a:pt x="13" y="21"/>
                  </a:lnTo>
                  <a:lnTo>
                    <a:pt x="13" y="13"/>
                  </a:lnTo>
                  <a:lnTo>
                    <a:pt x="13" y="5"/>
                  </a:lnTo>
                  <a:lnTo>
                    <a:pt x="0" y="5"/>
                  </a:lnTo>
                  <a:lnTo>
                    <a:pt x="13" y="0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36" name="Freeform 107"/>
            <p:cNvSpPr>
              <a:spLocks/>
            </p:cNvSpPr>
            <p:nvPr/>
          </p:nvSpPr>
          <p:spPr bwMode="auto">
            <a:xfrm>
              <a:off x="587" y="1471"/>
              <a:ext cx="21" cy="177"/>
            </a:xfrm>
            <a:custGeom>
              <a:avLst/>
              <a:gdLst>
                <a:gd name="T0" fmla="*/ 0 w 25"/>
                <a:gd name="T1" fmla="*/ 261 h 146"/>
                <a:gd name="T2" fmla="*/ 0 w 25"/>
                <a:gd name="T3" fmla="*/ 223 h 146"/>
                <a:gd name="T4" fmla="*/ 0 w 25"/>
                <a:gd name="T5" fmla="*/ 209 h 146"/>
                <a:gd name="T6" fmla="*/ 8 w 25"/>
                <a:gd name="T7" fmla="*/ 200 h 146"/>
                <a:gd name="T8" fmla="*/ 11 w 25"/>
                <a:gd name="T9" fmla="*/ 185 h 146"/>
                <a:gd name="T10" fmla="*/ 8 w 25"/>
                <a:gd name="T11" fmla="*/ 165 h 146"/>
                <a:gd name="T12" fmla="*/ 8 w 25"/>
                <a:gd name="T13" fmla="*/ 148 h 146"/>
                <a:gd name="T14" fmla="*/ 11 w 25"/>
                <a:gd name="T15" fmla="*/ 133 h 146"/>
                <a:gd name="T16" fmla="*/ 11 w 25"/>
                <a:gd name="T17" fmla="*/ 119 h 146"/>
                <a:gd name="T18" fmla="*/ 11 w 25"/>
                <a:gd name="T19" fmla="*/ 103 h 146"/>
                <a:gd name="T20" fmla="*/ 11 w 25"/>
                <a:gd name="T21" fmla="*/ 90 h 146"/>
                <a:gd name="T22" fmla="*/ 11 w 25"/>
                <a:gd name="T23" fmla="*/ 67 h 146"/>
                <a:gd name="T24" fmla="*/ 15 w 25"/>
                <a:gd name="T25" fmla="*/ 51 h 146"/>
                <a:gd name="T26" fmla="*/ 15 w 25"/>
                <a:gd name="T27" fmla="*/ 36 h 146"/>
                <a:gd name="T28" fmla="*/ 11 w 25"/>
                <a:gd name="T29" fmla="*/ 22 h 146"/>
                <a:gd name="T30" fmla="*/ 11 w 25"/>
                <a:gd name="T31" fmla="*/ 7 h 146"/>
                <a:gd name="T32" fmla="*/ 11 w 25"/>
                <a:gd name="T33" fmla="*/ 0 h 14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146"/>
                <a:gd name="T53" fmla="*/ 25 w 25"/>
                <a:gd name="T54" fmla="*/ 146 h 14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146">
                  <a:moveTo>
                    <a:pt x="0" y="146"/>
                  </a:moveTo>
                  <a:lnTo>
                    <a:pt x="0" y="125"/>
                  </a:lnTo>
                  <a:lnTo>
                    <a:pt x="0" y="117"/>
                  </a:lnTo>
                  <a:lnTo>
                    <a:pt x="13" y="112"/>
                  </a:lnTo>
                  <a:lnTo>
                    <a:pt x="19" y="104"/>
                  </a:lnTo>
                  <a:lnTo>
                    <a:pt x="13" y="92"/>
                  </a:lnTo>
                  <a:lnTo>
                    <a:pt x="13" y="83"/>
                  </a:lnTo>
                  <a:lnTo>
                    <a:pt x="19" y="75"/>
                  </a:lnTo>
                  <a:lnTo>
                    <a:pt x="19" y="67"/>
                  </a:lnTo>
                  <a:lnTo>
                    <a:pt x="19" y="58"/>
                  </a:lnTo>
                  <a:lnTo>
                    <a:pt x="19" y="50"/>
                  </a:lnTo>
                  <a:lnTo>
                    <a:pt x="19" y="37"/>
                  </a:lnTo>
                  <a:lnTo>
                    <a:pt x="25" y="29"/>
                  </a:lnTo>
                  <a:lnTo>
                    <a:pt x="25" y="21"/>
                  </a:lnTo>
                  <a:lnTo>
                    <a:pt x="19" y="12"/>
                  </a:lnTo>
                  <a:lnTo>
                    <a:pt x="19" y="4"/>
                  </a:lnTo>
                  <a:lnTo>
                    <a:pt x="19" y="0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37" name="Oval 108"/>
            <p:cNvSpPr>
              <a:spLocks noChangeArrowheads="1"/>
            </p:cNvSpPr>
            <p:nvPr/>
          </p:nvSpPr>
          <p:spPr bwMode="auto">
            <a:xfrm>
              <a:off x="478" y="1648"/>
              <a:ext cx="57" cy="46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38" name="Freeform 109"/>
            <p:cNvSpPr>
              <a:spLocks/>
            </p:cNvSpPr>
            <p:nvPr/>
          </p:nvSpPr>
          <p:spPr bwMode="auto">
            <a:xfrm>
              <a:off x="483" y="1487"/>
              <a:ext cx="11" cy="166"/>
            </a:xfrm>
            <a:custGeom>
              <a:avLst/>
              <a:gdLst>
                <a:gd name="T0" fmla="*/ 4 w 13"/>
                <a:gd name="T1" fmla="*/ 241 h 138"/>
                <a:gd name="T2" fmla="*/ 0 w 13"/>
                <a:gd name="T3" fmla="*/ 217 h 138"/>
                <a:gd name="T4" fmla="*/ 4 w 13"/>
                <a:gd name="T5" fmla="*/ 197 h 138"/>
                <a:gd name="T6" fmla="*/ 8 w 13"/>
                <a:gd name="T7" fmla="*/ 183 h 138"/>
                <a:gd name="T8" fmla="*/ 4 w 13"/>
                <a:gd name="T9" fmla="*/ 166 h 138"/>
                <a:gd name="T10" fmla="*/ 0 w 13"/>
                <a:gd name="T11" fmla="*/ 154 h 138"/>
                <a:gd name="T12" fmla="*/ 4 w 13"/>
                <a:gd name="T13" fmla="*/ 138 h 138"/>
                <a:gd name="T14" fmla="*/ 8 w 13"/>
                <a:gd name="T15" fmla="*/ 123 h 138"/>
                <a:gd name="T16" fmla="*/ 8 w 13"/>
                <a:gd name="T17" fmla="*/ 102 h 138"/>
                <a:gd name="T18" fmla="*/ 4 w 13"/>
                <a:gd name="T19" fmla="*/ 79 h 138"/>
                <a:gd name="T20" fmla="*/ 4 w 13"/>
                <a:gd name="T21" fmla="*/ 66 h 138"/>
                <a:gd name="T22" fmla="*/ 8 w 13"/>
                <a:gd name="T23" fmla="*/ 52 h 138"/>
                <a:gd name="T24" fmla="*/ 8 w 13"/>
                <a:gd name="T25" fmla="*/ 36 h 138"/>
                <a:gd name="T26" fmla="*/ 8 w 13"/>
                <a:gd name="T27" fmla="*/ 23 h 138"/>
                <a:gd name="T28" fmla="*/ 8 w 13"/>
                <a:gd name="T29" fmla="*/ 8 h 138"/>
                <a:gd name="T30" fmla="*/ 0 w 13"/>
                <a:gd name="T31" fmla="*/ 8 h 138"/>
                <a:gd name="T32" fmla="*/ 8 w 13"/>
                <a:gd name="T33" fmla="*/ 0 h 1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"/>
                <a:gd name="T52" fmla="*/ 0 h 138"/>
                <a:gd name="T53" fmla="*/ 13 w 13"/>
                <a:gd name="T54" fmla="*/ 138 h 1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" h="138">
                  <a:moveTo>
                    <a:pt x="7" y="138"/>
                  </a:moveTo>
                  <a:lnTo>
                    <a:pt x="0" y="125"/>
                  </a:lnTo>
                  <a:lnTo>
                    <a:pt x="7" y="113"/>
                  </a:lnTo>
                  <a:lnTo>
                    <a:pt x="13" y="105"/>
                  </a:lnTo>
                  <a:lnTo>
                    <a:pt x="7" y="96"/>
                  </a:lnTo>
                  <a:lnTo>
                    <a:pt x="0" y="88"/>
                  </a:lnTo>
                  <a:lnTo>
                    <a:pt x="7" y="80"/>
                  </a:lnTo>
                  <a:lnTo>
                    <a:pt x="13" y="71"/>
                  </a:lnTo>
                  <a:lnTo>
                    <a:pt x="13" y="59"/>
                  </a:lnTo>
                  <a:lnTo>
                    <a:pt x="7" y="46"/>
                  </a:lnTo>
                  <a:lnTo>
                    <a:pt x="7" y="38"/>
                  </a:lnTo>
                  <a:lnTo>
                    <a:pt x="13" y="30"/>
                  </a:lnTo>
                  <a:lnTo>
                    <a:pt x="13" y="21"/>
                  </a:lnTo>
                  <a:lnTo>
                    <a:pt x="13" y="13"/>
                  </a:lnTo>
                  <a:lnTo>
                    <a:pt x="13" y="5"/>
                  </a:lnTo>
                  <a:lnTo>
                    <a:pt x="0" y="5"/>
                  </a:lnTo>
                  <a:lnTo>
                    <a:pt x="13" y="0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39" name="Freeform 110"/>
            <p:cNvSpPr>
              <a:spLocks/>
            </p:cNvSpPr>
            <p:nvPr/>
          </p:nvSpPr>
          <p:spPr bwMode="auto">
            <a:xfrm>
              <a:off x="520" y="1471"/>
              <a:ext cx="20" cy="177"/>
            </a:xfrm>
            <a:custGeom>
              <a:avLst/>
              <a:gdLst>
                <a:gd name="T0" fmla="*/ 0 w 25"/>
                <a:gd name="T1" fmla="*/ 261 h 146"/>
                <a:gd name="T2" fmla="*/ 0 w 25"/>
                <a:gd name="T3" fmla="*/ 223 h 146"/>
                <a:gd name="T4" fmla="*/ 0 w 25"/>
                <a:gd name="T5" fmla="*/ 209 h 146"/>
                <a:gd name="T6" fmla="*/ 6 w 25"/>
                <a:gd name="T7" fmla="*/ 200 h 146"/>
                <a:gd name="T8" fmla="*/ 10 w 25"/>
                <a:gd name="T9" fmla="*/ 185 h 146"/>
                <a:gd name="T10" fmla="*/ 6 w 25"/>
                <a:gd name="T11" fmla="*/ 165 h 146"/>
                <a:gd name="T12" fmla="*/ 6 w 25"/>
                <a:gd name="T13" fmla="*/ 148 h 146"/>
                <a:gd name="T14" fmla="*/ 10 w 25"/>
                <a:gd name="T15" fmla="*/ 133 h 146"/>
                <a:gd name="T16" fmla="*/ 10 w 25"/>
                <a:gd name="T17" fmla="*/ 119 h 146"/>
                <a:gd name="T18" fmla="*/ 10 w 25"/>
                <a:gd name="T19" fmla="*/ 103 h 146"/>
                <a:gd name="T20" fmla="*/ 10 w 25"/>
                <a:gd name="T21" fmla="*/ 90 h 146"/>
                <a:gd name="T22" fmla="*/ 10 w 25"/>
                <a:gd name="T23" fmla="*/ 67 h 146"/>
                <a:gd name="T24" fmla="*/ 13 w 25"/>
                <a:gd name="T25" fmla="*/ 51 h 146"/>
                <a:gd name="T26" fmla="*/ 13 w 25"/>
                <a:gd name="T27" fmla="*/ 36 h 146"/>
                <a:gd name="T28" fmla="*/ 10 w 25"/>
                <a:gd name="T29" fmla="*/ 22 h 146"/>
                <a:gd name="T30" fmla="*/ 10 w 25"/>
                <a:gd name="T31" fmla="*/ 7 h 146"/>
                <a:gd name="T32" fmla="*/ 10 w 25"/>
                <a:gd name="T33" fmla="*/ 0 h 14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146"/>
                <a:gd name="T53" fmla="*/ 25 w 25"/>
                <a:gd name="T54" fmla="*/ 146 h 14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146">
                  <a:moveTo>
                    <a:pt x="0" y="146"/>
                  </a:moveTo>
                  <a:lnTo>
                    <a:pt x="0" y="125"/>
                  </a:lnTo>
                  <a:lnTo>
                    <a:pt x="0" y="117"/>
                  </a:lnTo>
                  <a:lnTo>
                    <a:pt x="12" y="112"/>
                  </a:lnTo>
                  <a:lnTo>
                    <a:pt x="19" y="104"/>
                  </a:lnTo>
                  <a:lnTo>
                    <a:pt x="12" y="92"/>
                  </a:lnTo>
                  <a:lnTo>
                    <a:pt x="12" y="83"/>
                  </a:lnTo>
                  <a:lnTo>
                    <a:pt x="19" y="75"/>
                  </a:lnTo>
                  <a:lnTo>
                    <a:pt x="19" y="67"/>
                  </a:lnTo>
                  <a:lnTo>
                    <a:pt x="19" y="58"/>
                  </a:lnTo>
                  <a:lnTo>
                    <a:pt x="19" y="50"/>
                  </a:lnTo>
                  <a:lnTo>
                    <a:pt x="19" y="37"/>
                  </a:lnTo>
                  <a:lnTo>
                    <a:pt x="25" y="29"/>
                  </a:lnTo>
                  <a:lnTo>
                    <a:pt x="25" y="21"/>
                  </a:lnTo>
                  <a:lnTo>
                    <a:pt x="19" y="12"/>
                  </a:lnTo>
                  <a:lnTo>
                    <a:pt x="19" y="4"/>
                  </a:lnTo>
                  <a:lnTo>
                    <a:pt x="19" y="0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40" name="Oval 111"/>
            <p:cNvSpPr>
              <a:spLocks noChangeArrowheads="1"/>
            </p:cNvSpPr>
            <p:nvPr/>
          </p:nvSpPr>
          <p:spPr bwMode="auto">
            <a:xfrm>
              <a:off x="406" y="1644"/>
              <a:ext cx="56" cy="46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41" name="Freeform 112"/>
            <p:cNvSpPr>
              <a:spLocks/>
            </p:cNvSpPr>
            <p:nvPr/>
          </p:nvSpPr>
          <p:spPr bwMode="auto">
            <a:xfrm>
              <a:off x="411" y="1481"/>
              <a:ext cx="10" cy="167"/>
            </a:xfrm>
            <a:custGeom>
              <a:avLst/>
              <a:gdLst>
                <a:gd name="T0" fmla="*/ 3 w 12"/>
                <a:gd name="T1" fmla="*/ 244 h 138"/>
                <a:gd name="T2" fmla="*/ 0 w 12"/>
                <a:gd name="T3" fmla="*/ 221 h 138"/>
                <a:gd name="T4" fmla="*/ 3 w 12"/>
                <a:gd name="T5" fmla="*/ 201 h 138"/>
                <a:gd name="T6" fmla="*/ 7 w 12"/>
                <a:gd name="T7" fmla="*/ 184 h 138"/>
                <a:gd name="T8" fmla="*/ 3 w 12"/>
                <a:gd name="T9" fmla="*/ 169 h 138"/>
                <a:gd name="T10" fmla="*/ 0 w 12"/>
                <a:gd name="T11" fmla="*/ 155 h 138"/>
                <a:gd name="T12" fmla="*/ 3 w 12"/>
                <a:gd name="T13" fmla="*/ 140 h 138"/>
                <a:gd name="T14" fmla="*/ 7 w 12"/>
                <a:gd name="T15" fmla="*/ 126 h 138"/>
                <a:gd name="T16" fmla="*/ 7 w 12"/>
                <a:gd name="T17" fmla="*/ 104 h 138"/>
                <a:gd name="T18" fmla="*/ 3 w 12"/>
                <a:gd name="T19" fmla="*/ 82 h 138"/>
                <a:gd name="T20" fmla="*/ 3 w 12"/>
                <a:gd name="T21" fmla="*/ 68 h 138"/>
                <a:gd name="T22" fmla="*/ 7 w 12"/>
                <a:gd name="T23" fmla="*/ 51 h 138"/>
                <a:gd name="T24" fmla="*/ 7 w 12"/>
                <a:gd name="T25" fmla="*/ 36 h 138"/>
                <a:gd name="T26" fmla="*/ 7 w 12"/>
                <a:gd name="T27" fmla="*/ 23 h 138"/>
                <a:gd name="T28" fmla="*/ 7 w 12"/>
                <a:gd name="T29" fmla="*/ 7 h 138"/>
                <a:gd name="T30" fmla="*/ 0 w 12"/>
                <a:gd name="T31" fmla="*/ 7 h 138"/>
                <a:gd name="T32" fmla="*/ 7 w 12"/>
                <a:gd name="T33" fmla="*/ 0 h 1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38"/>
                <a:gd name="T53" fmla="*/ 12 w 12"/>
                <a:gd name="T54" fmla="*/ 138 h 1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38">
                  <a:moveTo>
                    <a:pt x="6" y="138"/>
                  </a:moveTo>
                  <a:lnTo>
                    <a:pt x="0" y="125"/>
                  </a:lnTo>
                  <a:lnTo>
                    <a:pt x="6" y="113"/>
                  </a:lnTo>
                  <a:lnTo>
                    <a:pt x="12" y="104"/>
                  </a:lnTo>
                  <a:lnTo>
                    <a:pt x="6" y="96"/>
                  </a:lnTo>
                  <a:lnTo>
                    <a:pt x="0" y="88"/>
                  </a:lnTo>
                  <a:lnTo>
                    <a:pt x="6" y="79"/>
                  </a:lnTo>
                  <a:lnTo>
                    <a:pt x="12" y="71"/>
                  </a:lnTo>
                  <a:lnTo>
                    <a:pt x="12" y="59"/>
                  </a:lnTo>
                  <a:lnTo>
                    <a:pt x="6" y="46"/>
                  </a:lnTo>
                  <a:lnTo>
                    <a:pt x="6" y="38"/>
                  </a:lnTo>
                  <a:lnTo>
                    <a:pt x="12" y="29"/>
                  </a:lnTo>
                  <a:lnTo>
                    <a:pt x="12" y="21"/>
                  </a:lnTo>
                  <a:lnTo>
                    <a:pt x="12" y="13"/>
                  </a:lnTo>
                  <a:lnTo>
                    <a:pt x="12" y="4"/>
                  </a:lnTo>
                  <a:lnTo>
                    <a:pt x="0" y="4"/>
                  </a:lnTo>
                  <a:lnTo>
                    <a:pt x="12" y="0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42" name="Freeform 113"/>
            <p:cNvSpPr>
              <a:spLocks/>
            </p:cNvSpPr>
            <p:nvPr/>
          </p:nvSpPr>
          <p:spPr bwMode="auto">
            <a:xfrm>
              <a:off x="448" y="1467"/>
              <a:ext cx="20" cy="176"/>
            </a:xfrm>
            <a:custGeom>
              <a:avLst/>
              <a:gdLst>
                <a:gd name="T0" fmla="*/ 0 w 25"/>
                <a:gd name="T1" fmla="*/ 256 h 146"/>
                <a:gd name="T2" fmla="*/ 0 w 25"/>
                <a:gd name="T3" fmla="*/ 219 h 146"/>
                <a:gd name="T4" fmla="*/ 0 w 25"/>
                <a:gd name="T5" fmla="*/ 204 h 146"/>
                <a:gd name="T6" fmla="*/ 6 w 25"/>
                <a:gd name="T7" fmla="*/ 196 h 146"/>
                <a:gd name="T8" fmla="*/ 9 w 25"/>
                <a:gd name="T9" fmla="*/ 182 h 146"/>
                <a:gd name="T10" fmla="*/ 6 w 25"/>
                <a:gd name="T11" fmla="*/ 160 h 146"/>
                <a:gd name="T12" fmla="*/ 6 w 25"/>
                <a:gd name="T13" fmla="*/ 146 h 146"/>
                <a:gd name="T14" fmla="*/ 9 w 25"/>
                <a:gd name="T15" fmla="*/ 130 h 146"/>
                <a:gd name="T16" fmla="*/ 9 w 25"/>
                <a:gd name="T17" fmla="*/ 116 h 146"/>
                <a:gd name="T18" fmla="*/ 9 w 25"/>
                <a:gd name="T19" fmla="*/ 101 h 146"/>
                <a:gd name="T20" fmla="*/ 9 w 25"/>
                <a:gd name="T21" fmla="*/ 87 h 146"/>
                <a:gd name="T22" fmla="*/ 9 w 25"/>
                <a:gd name="T23" fmla="*/ 65 h 146"/>
                <a:gd name="T24" fmla="*/ 13 w 25"/>
                <a:gd name="T25" fmla="*/ 51 h 146"/>
                <a:gd name="T26" fmla="*/ 13 w 25"/>
                <a:gd name="T27" fmla="*/ 36 h 146"/>
                <a:gd name="T28" fmla="*/ 9 w 25"/>
                <a:gd name="T29" fmla="*/ 20 h 146"/>
                <a:gd name="T30" fmla="*/ 9 w 25"/>
                <a:gd name="T31" fmla="*/ 7 h 146"/>
                <a:gd name="T32" fmla="*/ 9 w 25"/>
                <a:gd name="T33" fmla="*/ 0 h 14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146"/>
                <a:gd name="T53" fmla="*/ 25 w 25"/>
                <a:gd name="T54" fmla="*/ 146 h 14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146">
                  <a:moveTo>
                    <a:pt x="0" y="146"/>
                  </a:moveTo>
                  <a:lnTo>
                    <a:pt x="0" y="125"/>
                  </a:lnTo>
                  <a:lnTo>
                    <a:pt x="0" y="116"/>
                  </a:lnTo>
                  <a:lnTo>
                    <a:pt x="12" y="112"/>
                  </a:lnTo>
                  <a:lnTo>
                    <a:pt x="18" y="104"/>
                  </a:lnTo>
                  <a:lnTo>
                    <a:pt x="12" y="91"/>
                  </a:lnTo>
                  <a:lnTo>
                    <a:pt x="12" y="83"/>
                  </a:lnTo>
                  <a:lnTo>
                    <a:pt x="18" y="75"/>
                  </a:lnTo>
                  <a:lnTo>
                    <a:pt x="18" y="66"/>
                  </a:lnTo>
                  <a:lnTo>
                    <a:pt x="18" y="58"/>
                  </a:lnTo>
                  <a:lnTo>
                    <a:pt x="18" y="50"/>
                  </a:lnTo>
                  <a:lnTo>
                    <a:pt x="18" y="37"/>
                  </a:lnTo>
                  <a:lnTo>
                    <a:pt x="25" y="29"/>
                  </a:lnTo>
                  <a:lnTo>
                    <a:pt x="25" y="21"/>
                  </a:lnTo>
                  <a:lnTo>
                    <a:pt x="18" y="12"/>
                  </a:lnTo>
                  <a:lnTo>
                    <a:pt x="18" y="4"/>
                  </a:lnTo>
                  <a:lnTo>
                    <a:pt x="18" y="0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43" name="Oval 114"/>
            <p:cNvSpPr>
              <a:spLocks noChangeArrowheads="1"/>
            </p:cNvSpPr>
            <p:nvPr/>
          </p:nvSpPr>
          <p:spPr bwMode="auto">
            <a:xfrm>
              <a:off x="339" y="1644"/>
              <a:ext cx="56" cy="46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44" name="Freeform 115"/>
            <p:cNvSpPr>
              <a:spLocks/>
            </p:cNvSpPr>
            <p:nvPr/>
          </p:nvSpPr>
          <p:spPr bwMode="auto">
            <a:xfrm>
              <a:off x="344" y="1481"/>
              <a:ext cx="10" cy="167"/>
            </a:xfrm>
            <a:custGeom>
              <a:avLst/>
              <a:gdLst>
                <a:gd name="T0" fmla="*/ 3 w 12"/>
                <a:gd name="T1" fmla="*/ 244 h 138"/>
                <a:gd name="T2" fmla="*/ 0 w 12"/>
                <a:gd name="T3" fmla="*/ 221 h 138"/>
                <a:gd name="T4" fmla="*/ 3 w 12"/>
                <a:gd name="T5" fmla="*/ 201 h 138"/>
                <a:gd name="T6" fmla="*/ 7 w 12"/>
                <a:gd name="T7" fmla="*/ 184 h 138"/>
                <a:gd name="T8" fmla="*/ 3 w 12"/>
                <a:gd name="T9" fmla="*/ 169 h 138"/>
                <a:gd name="T10" fmla="*/ 0 w 12"/>
                <a:gd name="T11" fmla="*/ 155 h 138"/>
                <a:gd name="T12" fmla="*/ 3 w 12"/>
                <a:gd name="T13" fmla="*/ 140 h 138"/>
                <a:gd name="T14" fmla="*/ 7 w 12"/>
                <a:gd name="T15" fmla="*/ 126 h 138"/>
                <a:gd name="T16" fmla="*/ 7 w 12"/>
                <a:gd name="T17" fmla="*/ 104 h 138"/>
                <a:gd name="T18" fmla="*/ 3 w 12"/>
                <a:gd name="T19" fmla="*/ 82 h 138"/>
                <a:gd name="T20" fmla="*/ 3 w 12"/>
                <a:gd name="T21" fmla="*/ 68 h 138"/>
                <a:gd name="T22" fmla="*/ 7 w 12"/>
                <a:gd name="T23" fmla="*/ 51 h 138"/>
                <a:gd name="T24" fmla="*/ 7 w 12"/>
                <a:gd name="T25" fmla="*/ 36 h 138"/>
                <a:gd name="T26" fmla="*/ 7 w 12"/>
                <a:gd name="T27" fmla="*/ 23 h 138"/>
                <a:gd name="T28" fmla="*/ 7 w 12"/>
                <a:gd name="T29" fmla="*/ 7 h 138"/>
                <a:gd name="T30" fmla="*/ 0 w 12"/>
                <a:gd name="T31" fmla="*/ 7 h 138"/>
                <a:gd name="T32" fmla="*/ 7 w 12"/>
                <a:gd name="T33" fmla="*/ 0 h 1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38"/>
                <a:gd name="T53" fmla="*/ 12 w 12"/>
                <a:gd name="T54" fmla="*/ 138 h 1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38">
                  <a:moveTo>
                    <a:pt x="6" y="138"/>
                  </a:moveTo>
                  <a:lnTo>
                    <a:pt x="0" y="125"/>
                  </a:lnTo>
                  <a:lnTo>
                    <a:pt x="6" y="113"/>
                  </a:lnTo>
                  <a:lnTo>
                    <a:pt x="12" y="104"/>
                  </a:lnTo>
                  <a:lnTo>
                    <a:pt x="6" y="96"/>
                  </a:lnTo>
                  <a:lnTo>
                    <a:pt x="0" y="88"/>
                  </a:lnTo>
                  <a:lnTo>
                    <a:pt x="6" y="79"/>
                  </a:lnTo>
                  <a:lnTo>
                    <a:pt x="12" y="71"/>
                  </a:lnTo>
                  <a:lnTo>
                    <a:pt x="12" y="59"/>
                  </a:lnTo>
                  <a:lnTo>
                    <a:pt x="6" y="46"/>
                  </a:lnTo>
                  <a:lnTo>
                    <a:pt x="6" y="38"/>
                  </a:lnTo>
                  <a:lnTo>
                    <a:pt x="12" y="29"/>
                  </a:lnTo>
                  <a:lnTo>
                    <a:pt x="12" y="21"/>
                  </a:lnTo>
                  <a:lnTo>
                    <a:pt x="12" y="13"/>
                  </a:lnTo>
                  <a:lnTo>
                    <a:pt x="12" y="4"/>
                  </a:lnTo>
                  <a:lnTo>
                    <a:pt x="0" y="4"/>
                  </a:lnTo>
                  <a:lnTo>
                    <a:pt x="12" y="0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45" name="Freeform 116"/>
            <p:cNvSpPr>
              <a:spLocks/>
            </p:cNvSpPr>
            <p:nvPr/>
          </p:nvSpPr>
          <p:spPr bwMode="auto">
            <a:xfrm>
              <a:off x="380" y="1467"/>
              <a:ext cx="21" cy="176"/>
            </a:xfrm>
            <a:custGeom>
              <a:avLst/>
              <a:gdLst>
                <a:gd name="T0" fmla="*/ 0 w 25"/>
                <a:gd name="T1" fmla="*/ 256 h 146"/>
                <a:gd name="T2" fmla="*/ 0 w 25"/>
                <a:gd name="T3" fmla="*/ 219 h 146"/>
                <a:gd name="T4" fmla="*/ 0 w 25"/>
                <a:gd name="T5" fmla="*/ 204 h 146"/>
                <a:gd name="T6" fmla="*/ 8 w 25"/>
                <a:gd name="T7" fmla="*/ 196 h 146"/>
                <a:gd name="T8" fmla="*/ 11 w 25"/>
                <a:gd name="T9" fmla="*/ 182 h 146"/>
                <a:gd name="T10" fmla="*/ 8 w 25"/>
                <a:gd name="T11" fmla="*/ 160 h 146"/>
                <a:gd name="T12" fmla="*/ 8 w 25"/>
                <a:gd name="T13" fmla="*/ 146 h 146"/>
                <a:gd name="T14" fmla="*/ 11 w 25"/>
                <a:gd name="T15" fmla="*/ 130 h 146"/>
                <a:gd name="T16" fmla="*/ 11 w 25"/>
                <a:gd name="T17" fmla="*/ 116 h 146"/>
                <a:gd name="T18" fmla="*/ 11 w 25"/>
                <a:gd name="T19" fmla="*/ 101 h 146"/>
                <a:gd name="T20" fmla="*/ 11 w 25"/>
                <a:gd name="T21" fmla="*/ 87 h 146"/>
                <a:gd name="T22" fmla="*/ 11 w 25"/>
                <a:gd name="T23" fmla="*/ 65 h 146"/>
                <a:gd name="T24" fmla="*/ 15 w 25"/>
                <a:gd name="T25" fmla="*/ 51 h 146"/>
                <a:gd name="T26" fmla="*/ 15 w 25"/>
                <a:gd name="T27" fmla="*/ 36 h 146"/>
                <a:gd name="T28" fmla="*/ 11 w 25"/>
                <a:gd name="T29" fmla="*/ 20 h 146"/>
                <a:gd name="T30" fmla="*/ 11 w 25"/>
                <a:gd name="T31" fmla="*/ 7 h 146"/>
                <a:gd name="T32" fmla="*/ 11 w 25"/>
                <a:gd name="T33" fmla="*/ 0 h 14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146"/>
                <a:gd name="T53" fmla="*/ 25 w 25"/>
                <a:gd name="T54" fmla="*/ 146 h 14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146">
                  <a:moveTo>
                    <a:pt x="0" y="146"/>
                  </a:moveTo>
                  <a:lnTo>
                    <a:pt x="0" y="125"/>
                  </a:lnTo>
                  <a:lnTo>
                    <a:pt x="0" y="116"/>
                  </a:lnTo>
                  <a:lnTo>
                    <a:pt x="13" y="112"/>
                  </a:lnTo>
                  <a:lnTo>
                    <a:pt x="19" y="104"/>
                  </a:lnTo>
                  <a:lnTo>
                    <a:pt x="13" y="91"/>
                  </a:lnTo>
                  <a:lnTo>
                    <a:pt x="13" y="83"/>
                  </a:lnTo>
                  <a:lnTo>
                    <a:pt x="19" y="75"/>
                  </a:lnTo>
                  <a:lnTo>
                    <a:pt x="19" y="66"/>
                  </a:lnTo>
                  <a:lnTo>
                    <a:pt x="19" y="58"/>
                  </a:lnTo>
                  <a:lnTo>
                    <a:pt x="19" y="50"/>
                  </a:lnTo>
                  <a:lnTo>
                    <a:pt x="19" y="37"/>
                  </a:lnTo>
                  <a:lnTo>
                    <a:pt x="25" y="29"/>
                  </a:lnTo>
                  <a:lnTo>
                    <a:pt x="25" y="21"/>
                  </a:lnTo>
                  <a:lnTo>
                    <a:pt x="19" y="12"/>
                  </a:lnTo>
                  <a:lnTo>
                    <a:pt x="19" y="4"/>
                  </a:lnTo>
                  <a:lnTo>
                    <a:pt x="19" y="0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46" name="Oval 117"/>
            <p:cNvSpPr>
              <a:spLocks noChangeArrowheads="1"/>
            </p:cNvSpPr>
            <p:nvPr/>
          </p:nvSpPr>
          <p:spPr bwMode="auto">
            <a:xfrm>
              <a:off x="271" y="1644"/>
              <a:ext cx="57" cy="46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47" name="Freeform 118"/>
            <p:cNvSpPr>
              <a:spLocks/>
            </p:cNvSpPr>
            <p:nvPr/>
          </p:nvSpPr>
          <p:spPr bwMode="auto">
            <a:xfrm>
              <a:off x="277" y="1481"/>
              <a:ext cx="10" cy="167"/>
            </a:xfrm>
            <a:custGeom>
              <a:avLst/>
              <a:gdLst>
                <a:gd name="T0" fmla="*/ 3 w 12"/>
                <a:gd name="T1" fmla="*/ 244 h 138"/>
                <a:gd name="T2" fmla="*/ 0 w 12"/>
                <a:gd name="T3" fmla="*/ 221 h 138"/>
                <a:gd name="T4" fmla="*/ 3 w 12"/>
                <a:gd name="T5" fmla="*/ 201 h 138"/>
                <a:gd name="T6" fmla="*/ 7 w 12"/>
                <a:gd name="T7" fmla="*/ 184 h 138"/>
                <a:gd name="T8" fmla="*/ 3 w 12"/>
                <a:gd name="T9" fmla="*/ 169 h 138"/>
                <a:gd name="T10" fmla="*/ 0 w 12"/>
                <a:gd name="T11" fmla="*/ 155 h 138"/>
                <a:gd name="T12" fmla="*/ 3 w 12"/>
                <a:gd name="T13" fmla="*/ 140 h 138"/>
                <a:gd name="T14" fmla="*/ 7 w 12"/>
                <a:gd name="T15" fmla="*/ 126 h 138"/>
                <a:gd name="T16" fmla="*/ 7 w 12"/>
                <a:gd name="T17" fmla="*/ 104 h 138"/>
                <a:gd name="T18" fmla="*/ 3 w 12"/>
                <a:gd name="T19" fmla="*/ 82 h 138"/>
                <a:gd name="T20" fmla="*/ 3 w 12"/>
                <a:gd name="T21" fmla="*/ 68 h 138"/>
                <a:gd name="T22" fmla="*/ 7 w 12"/>
                <a:gd name="T23" fmla="*/ 51 h 138"/>
                <a:gd name="T24" fmla="*/ 7 w 12"/>
                <a:gd name="T25" fmla="*/ 36 h 138"/>
                <a:gd name="T26" fmla="*/ 7 w 12"/>
                <a:gd name="T27" fmla="*/ 23 h 138"/>
                <a:gd name="T28" fmla="*/ 7 w 12"/>
                <a:gd name="T29" fmla="*/ 7 h 138"/>
                <a:gd name="T30" fmla="*/ 0 w 12"/>
                <a:gd name="T31" fmla="*/ 7 h 138"/>
                <a:gd name="T32" fmla="*/ 7 w 12"/>
                <a:gd name="T33" fmla="*/ 0 h 1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38"/>
                <a:gd name="T53" fmla="*/ 12 w 12"/>
                <a:gd name="T54" fmla="*/ 138 h 1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38">
                  <a:moveTo>
                    <a:pt x="6" y="138"/>
                  </a:moveTo>
                  <a:lnTo>
                    <a:pt x="0" y="125"/>
                  </a:lnTo>
                  <a:lnTo>
                    <a:pt x="6" y="113"/>
                  </a:lnTo>
                  <a:lnTo>
                    <a:pt x="12" y="104"/>
                  </a:lnTo>
                  <a:lnTo>
                    <a:pt x="6" y="96"/>
                  </a:lnTo>
                  <a:lnTo>
                    <a:pt x="0" y="88"/>
                  </a:lnTo>
                  <a:lnTo>
                    <a:pt x="6" y="79"/>
                  </a:lnTo>
                  <a:lnTo>
                    <a:pt x="12" y="71"/>
                  </a:lnTo>
                  <a:lnTo>
                    <a:pt x="12" y="59"/>
                  </a:lnTo>
                  <a:lnTo>
                    <a:pt x="6" y="46"/>
                  </a:lnTo>
                  <a:lnTo>
                    <a:pt x="6" y="38"/>
                  </a:lnTo>
                  <a:lnTo>
                    <a:pt x="12" y="29"/>
                  </a:lnTo>
                  <a:lnTo>
                    <a:pt x="12" y="21"/>
                  </a:lnTo>
                  <a:lnTo>
                    <a:pt x="12" y="13"/>
                  </a:lnTo>
                  <a:lnTo>
                    <a:pt x="12" y="4"/>
                  </a:lnTo>
                  <a:lnTo>
                    <a:pt x="0" y="4"/>
                  </a:lnTo>
                  <a:lnTo>
                    <a:pt x="12" y="0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48" name="Freeform 119"/>
            <p:cNvSpPr>
              <a:spLocks/>
            </p:cNvSpPr>
            <p:nvPr/>
          </p:nvSpPr>
          <p:spPr bwMode="auto">
            <a:xfrm>
              <a:off x="313" y="1467"/>
              <a:ext cx="21" cy="176"/>
            </a:xfrm>
            <a:custGeom>
              <a:avLst/>
              <a:gdLst>
                <a:gd name="T0" fmla="*/ 0 w 25"/>
                <a:gd name="T1" fmla="*/ 256 h 146"/>
                <a:gd name="T2" fmla="*/ 0 w 25"/>
                <a:gd name="T3" fmla="*/ 219 h 146"/>
                <a:gd name="T4" fmla="*/ 0 w 25"/>
                <a:gd name="T5" fmla="*/ 204 h 146"/>
                <a:gd name="T6" fmla="*/ 8 w 25"/>
                <a:gd name="T7" fmla="*/ 196 h 146"/>
                <a:gd name="T8" fmla="*/ 11 w 25"/>
                <a:gd name="T9" fmla="*/ 182 h 146"/>
                <a:gd name="T10" fmla="*/ 8 w 25"/>
                <a:gd name="T11" fmla="*/ 160 h 146"/>
                <a:gd name="T12" fmla="*/ 8 w 25"/>
                <a:gd name="T13" fmla="*/ 146 h 146"/>
                <a:gd name="T14" fmla="*/ 11 w 25"/>
                <a:gd name="T15" fmla="*/ 130 h 146"/>
                <a:gd name="T16" fmla="*/ 11 w 25"/>
                <a:gd name="T17" fmla="*/ 116 h 146"/>
                <a:gd name="T18" fmla="*/ 11 w 25"/>
                <a:gd name="T19" fmla="*/ 101 h 146"/>
                <a:gd name="T20" fmla="*/ 11 w 25"/>
                <a:gd name="T21" fmla="*/ 87 h 146"/>
                <a:gd name="T22" fmla="*/ 11 w 25"/>
                <a:gd name="T23" fmla="*/ 65 h 146"/>
                <a:gd name="T24" fmla="*/ 15 w 25"/>
                <a:gd name="T25" fmla="*/ 51 h 146"/>
                <a:gd name="T26" fmla="*/ 15 w 25"/>
                <a:gd name="T27" fmla="*/ 36 h 146"/>
                <a:gd name="T28" fmla="*/ 11 w 25"/>
                <a:gd name="T29" fmla="*/ 20 h 146"/>
                <a:gd name="T30" fmla="*/ 11 w 25"/>
                <a:gd name="T31" fmla="*/ 7 h 146"/>
                <a:gd name="T32" fmla="*/ 11 w 25"/>
                <a:gd name="T33" fmla="*/ 0 h 14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146"/>
                <a:gd name="T53" fmla="*/ 25 w 25"/>
                <a:gd name="T54" fmla="*/ 146 h 14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146">
                  <a:moveTo>
                    <a:pt x="0" y="146"/>
                  </a:moveTo>
                  <a:lnTo>
                    <a:pt x="0" y="125"/>
                  </a:lnTo>
                  <a:lnTo>
                    <a:pt x="0" y="116"/>
                  </a:lnTo>
                  <a:lnTo>
                    <a:pt x="13" y="112"/>
                  </a:lnTo>
                  <a:lnTo>
                    <a:pt x="19" y="104"/>
                  </a:lnTo>
                  <a:lnTo>
                    <a:pt x="13" y="91"/>
                  </a:lnTo>
                  <a:lnTo>
                    <a:pt x="13" y="83"/>
                  </a:lnTo>
                  <a:lnTo>
                    <a:pt x="19" y="75"/>
                  </a:lnTo>
                  <a:lnTo>
                    <a:pt x="19" y="66"/>
                  </a:lnTo>
                  <a:lnTo>
                    <a:pt x="19" y="58"/>
                  </a:lnTo>
                  <a:lnTo>
                    <a:pt x="19" y="50"/>
                  </a:lnTo>
                  <a:lnTo>
                    <a:pt x="19" y="37"/>
                  </a:lnTo>
                  <a:lnTo>
                    <a:pt x="25" y="29"/>
                  </a:lnTo>
                  <a:lnTo>
                    <a:pt x="25" y="21"/>
                  </a:lnTo>
                  <a:lnTo>
                    <a:pt x="19" y="12"/>
                  </a:lnTo>
                  <a:lnTo>
                    <a:pt x="19" y="4"/>
                  </a:lnTo>
                  <a:lnTo>
                    <a:pt x="19" y="0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49" name="Oval 120"/>
            <p:cNvSpPr>
              <a:spLocks noChangeArrowheads="1"/>
            </p:cNvSpPr>
            <p:nvPr/>
          </p:nvSpPr>
          <p:spPr bwMode="auto">
            <a:xfrm>
              <a:off x="204" y="1644"/>
              <a:ext cx="56" cy="46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50" name="Freeform 121"/>
            <p:cNvSpPr>
              <a:spLocks/>
            </p:cNvSpPr>
            <p:nvPr/>
          </p:nvSpPr>
          <p:spPr bwMode="auto">
            <a:xfrm>
              <a:off x="210" y="1481"/>
              <a:ext cx="10" cy="167"/>
            </a:xfrm>
            <a:custGeom>
              <a:avLst/>
              <a:gdLst>
                <a:gd name="T0" fmla="*/ 3 w 12"/>
                <a:gd name="T1" fmla="*/ 244 h 138"/>
                <a:gd name="T2" fmla="*/ 0 w 12"/>
                <a:gd name="T3" fmla="*/ 221 h 138"/>
                <a:gd name="T4" fmla="*/ 3 w 12"/>
                <a:gd name="T5" fmla="*/ 201 h 138"/>
                <a:gd name="T6" fmla="*/ 7 w 12"/>
                <a:gd name="T7" fmla="*/ 184 h 138"/>
                <a:gd name="T8" fmla="*/ 3 w 12"/>
                <a:gd name="T9" fmla="*/ 169 h 138"/>
                <a:gd name="T10" fmla="*/ 0 w 12"/>
                <a:gd name="T11" fmla="*/ 155 h 138"/>
                <a:gd name="T12" fmla="*/ 3 w 12"/>
                <a:gd name="T13" fmla="*/ 140 h 138"/>
                <a:gd name="T14" fmla="*/ 7 w 12"/>
                <a:gd name="T15" fmla="*/ 126 h 138"/>
                <a:gd name="T16" fmla="*/ 7 w 12"/>
                <a:gd name="T17" fmla="*/ 104 h 138"/>
                <a:gd name="T18" fmla="*/ 3 w 12"/>
                <a:gd name="T19" fmla="*/ 82 h 138"/>
                <a:gd name="T20" fmla="*/ 3 w 12"/>
                <a:gd name="T21" fmla="*/ 68 h 138"/>
                <a:gd name="T22" fmla="*/ 7 w 12"/>
                <a:gd name="T23" fmla="*/ 51 h 138"/>
                <a:gd name="T24" fmla="*/ 7 w 12"/>
                <a:gd name="T25" fmla="*/ 36 h 138"/>
                <a:gd name="T26" fmla="*/ 7 w 12"/>
                <a:gd name="T27" fmla="*/ 23 h 138"/>
                <a:gd name="T28" fmla="*/ 7 w 12"/>
                <a:gd name="T29" fmla="*/ 7 h 138"/>
                <a:gd name="T30" fmla="*/ 0 w 12"/>
                <a:gd name="T31" fmla="*/ 7 h 138"/>
                <a:gd name="T32" fmla="*/ 7 w 12"/>
                <a:gd name="T33" fmla="*/ 0 h 1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38"/>
                <a:gd name="T53" fmla="*/ 12 w 12"/>
                <a:gd name="T54" fmla="*/ 138 h 1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38">
                  <a:moveTo>
                    <a:pt x="6" y="138"/>
                  </a:moveTo>
                  <a:lnTo>
                    <a:pt x="0" y="125"/>
                  </a:lnTo>
                  <a:lnTo>
                    <a:pt x="6" y="113"/>
                  </a:lnTo>
                  <a:lnTo>
                    <a:pt x="12" y="104"/>
                  </a:lnTo>
                  <a:lnTo>
                    <a:pt x="6" y="96"/>
                  </a:lnTo>
                  <a:lnTo>
                    <a:pt x="0" y="88"/>
                  </a:lnTo>
                  <a:lnTo>
                    <a:pt x="6" y="79"/>
                  </a:lnTo>
                  <a:lnTo>
                    <a:pt x="12" y="71"/>
                  </a:lnTo>
                  <a:lnTo>
                    <a:pt x="12" y="59"/>
                  </a:lnTo>
                  <a:lnTo>
                    <a:pt x="6" y="46"/>
                  </a:lnTo>
                  <a:lnTo>
                    <a:pt x="6" y="38"/>
                  </a:lnTo>
                  <a:lnTo>
                    <a:pt x="12" y="29"/>
                  </a:lnTo>
                  <a:lnTo>
                    <a:pt x="12" y="21"/>
                  </a:lnTo>
                  <a:lnTo>
                    <a:pt x="12" y="13"/>
                  </a:lnTo>
                  <a:lnTo>
                    <a:pt x="12" y="4"/>
                  </a:lnTo>
                  <a:lnTo>
                    <a:pt x="0" y="4"/>
                  </a:lnTo>
                  <a:lnTo>
                    <a:pt x="12" y="0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51" name="Freeform 122"/>
            <p:cNvSpPr>
              <a:spLocks/>
            </p:cNvSpPr>
            <p:nvPr/>
          </p:nvSpPr>
          <p:spPr bwMode="auto">
            <a:xfrm>
              <a:off x="245" y="1467"/>
              <a:ext cx="22" cy="176"/>
            </a:xfrm>
            <a:custGeom>
              <a:avLst/>
              <a:gdLst>
                <a:gd name="T0" fmla="*/ 0 w 25"/>
                <a:gd name="T1" fmla="*/ 256 h 146"/>
                <a:gd name="T2" fmla="*/ 0 w 25"/>
                <a:gd name="T3" fmla="*/ 219 h 146"/>
                <a:gd name="T4" fmla="*/ 0 w 25"/>
                <a:gd name="T5" fmla="*/ 204 h 146"/>
                <a:gd name="T6" fmla="*/ 9 w 25"/>
                <a:gd name="T7" fmla="*/ 196 h 146"/>
                <a:gd name="T8" fmla="*/ 13 w 25"/>
                <a:gd name="T9" fmla="*/ 182 h 146"/>
                <a:gd name="T10" fmla="*/ 9 w 25"/>
                <a:gd name="T11" fmla="*/ 160 h 146"/>
                <a:gd name="T12" fmla="*/ 9 w 25"/>
                <a:gd name="T13" fmla="*/ 146 h 146"/>
                <a:gd name="T14" fmla="*/ 13 w 25"/>
                <a:gd name="T15" fmla="*/ 130 h 146"/>
                <a:gd name="T16" fmla="*/ 13 w 25"/>
                <a:gd name="T17" fmla="*/ 116 h 146"/>
                <a:gd name="T18" fmla="*/ 13 w 25"/>
                <a:gd name="T19" fmla="*/ 101 h 146"/>
                <a:gd name="T20" fmla="*/ 13 w 25"/>
                <a:gd name="T21" fmla="*/ 87 h 146"/>
                <a:gd name="T22" fmla="*/ 13 w 25"/>
                <a:gd name="T23" fmla="*/ 65 h 146"/>
                <a:gd name="T24" fmla="*/ 17 w 25"/>
                <a:gd name="T25" fmla="*/ 51 h 146"/>
                <a:gd name="T26" fmla="*/ 17 w 25"/>
                <a:gd name="T27" fmla="*/ 36 h 146"/>
                <a:gd name="T28" fmla="*/ 13 w 25"/>
                <a:gd name="T29" fmla="*/ 20 h 146"/>
                <a:gd name="T30" fmla="*/ 13 w 25"/>
                <a:gd name="T31" fmla="*/ 7 h 146"/>
                <a:gd name="T32" fmla="*/ 13 w 25"/>
                <a:gd name="T33" fmla="*/ 0 h 14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146"/>
                <a:gd name="T53" fmla="*/ 25 w 25"/>
                <a:gd name="T54" fmla="*/ 146 h 14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146">
                  <a:moveTo>
                    <a:pt x="0" y="146"/>
                  </a:moveTo>
                  <a:lnTo>
                    <a:pt x="0" y="125"/>
                  </a:lnTo>
                  <a:lnTo>
                    <a:pt x="0" y="116"/>
                  </a:lnTo>
                  <a:lnTo>
                    <a:pt x="13" y="112"/>
                  </a:lnTo>
                  <a:lnTo>
                    <a:pt x="19" y="104"/>
                  </a:lnTo>
                  <a:lnTo>
                    <a:pt x="13" y="91"/>
                  </a:lnTo>
                  <a:lnTo>
                    <a:pt x="13" y="83"/>
                  </a:lnTo>
                  <a:lnTo>
                    <a:pt x="19" y="75"/>
                  </a:lnTo>
                  <a:lnTo>
                    <a:pt x="19" y="66"/>
                  </a:lnTo>
                  <a:lnTo>
                    <a:pt x="19" y="58"/>
                  </a:lnTo>
                  <a:lnTo>
                    <a:pt x="19" y="50"/>
                  </a:lnTo>
                  <a:lnTo>
                    <a:pt x="19" y="37"/>
                  </a:lnTo>
                  <a:lnTo>
                    <a:pt x="25" y="29"/>
                  </a:lnTo>
                  <a:lnTo>
                    <a:pt x="25" y="21"/>
                  </a:lnTo>
                  <a:lnTo>
                    <a:pt x="19" y="12"/>
                  </a:lnTo>
                  <a:lnTo>
                    <a:pt x="19" y="4"/>
                  </a:lnTo>
                  <a:lnTo>
                    <a:pt x="19" y="0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52" name="Freeform 123"/>
            <p:cNvSpPr>
              <a:spLocks/>
            </p:cNvSpPr>
            <p:nvPr/>
          </p:nvSpPr>
          <p:spPr bwMode="auto">
            <a:xfrm>
              <a:off x="592" y="1300"/>
              <a:ext cx="136" cy="460"/>
            </a:xfrm>
            <a:custGeom>
              <a:avLst/>
              <a:gdLst>
                <a:gd name="T0" fmla="*/ 39 w 164"/>
                <a:gd name="T1" fmla="*/ 23 h 381"/>
                <a:gd name="T2" fmla="*/ 58 w 164"/>
                <a:gd name="T3" fmla="*/ 23 h 381"/>
                <a:gd name="T4" fmla="*/ 76 w 164"/>
                <a:gd name="T5" fmla="*/ 43 h 381"/>
                <a:gd name="T6" fmla="*/ 82 w 164"/>
                <a:gd name="T7" fmla="*/ 85 h 381"/>
                <a:gd name="T8" fmla="*/ 69 w 164"/>
                <a:gd name="T9" fmla="*/ 105 h 381"/>
                <a:gd name="T10" fmla="*/ 46 w 164"/>
                <a:gd name="T11" fmla="*/ 112 h 381"/>
                <a:gd name="T12" fmla="*/ 30 w 164"/>
                <a:gd name="T13" fmla="*/ 105 h 381"/>
                <a:gd name="T14" fmla="*/ 27 w 164"/>
                <a:gd name="T15" fmla="*/ 75 h 381"/>
                <a:gd name="T16" fmla="*/ 42 w 164"/>
                <a:gd name="T17" fmla="*/ 77 h 381"/>
                <a:gd name="T18" fmla="*/ 64 w 164"/>
                <a:gd name="T19" fmla="*/ 85 h 381"/>
                <a:gd name="T20" fmla="*/ 82 w 164"/>
                <a:gd name="T21" fmla="*/ 99 h 381"/>
                <a:gd name="T22" fmla="*/ 91 w 164"/>
                <a:gd name="T23" fmla="*/ 134 h 381"/>
                <a:gd name="T24" fmla="*/ 85 w 164"/>
                <a:gd name="T25" fmla="*/ 168 h 381"/>
                <a:gd name="T26" fmla="*/ 66 w 164"/>
                <a:gd name="T27" fmla="*/ 190 h 381"/>
                <a:gd name="T28" fmla="*/ 50 w 164"/>
                <a:gd name="T29" fmla="*/ 192 h 381"/>
                <a:gd name="T30" fmla="*/ 30 w 164"/>
                <a:gd name="T31" fmla="*/ 184 h 381"/>
                <a:gd name="T32" fmla="*/ 25 w 164"/>
                <a:gd name="T33" fmla="*/ 147 h 381"/>
                <a:gd name="T34" fmla="*/ 42 w 164"/>
                <a:gd name="T35" fmla="*/ 145 h 381"/>
                <a:gd name="T36" fmla="*/ 62 w 164"/>
                <a:gd name="T37" fmla="*/ 147 h 381"/>
                <a:gd name="T38" fmla="*/ 82 w 164"/>
                <a:gd name="T39" fmla="*/ 168 h 381"/>
                <a:gd name="T40" fmla="*/ 90 w 164"/>
                <a:gd name="T41" fmla="*/ 206 h 381"/>
                <a:gd name="T42" fmla="*/ 82 w 164"/>
                <a:gd name="T43" fmla="*/ 245 h 381"/>
                <a:gd name="T44" fmla="*/ 64 w 164"/>
                <a:gd name="T45" fmla="*/ 269 h 381"/>
                <a:gd name="T46" fmla="*/ 36 w 164"/>
                <a:gd name="T47" fmla="*/ 266 h 381"/>
                <a:gd name="T48" fmla="*/ 20 w 164"/>
                <a:gd name="T49" fmla="*/ 237 h 381"/>
                <a:gd name="T50" fmla="*/ 38 w 164"/>
                <a:gd name="T51" fmla="*/ 217 h 381"/>
                <a:gd name="T52" fmla="*/ 58 w 164"/>
                <a:gd name="T53" fmla="*/ 217 h 381"/>
                <a:gd name="T54" fmla="*/ 75 w 164"/>
                <a:gd name="T55" fmla="*/ 245 h 381"/>
                <a:gd name="T56" fmla="*/ 82 w 164"/>
                <a:gd name="T57" fmla="*/ 280 h 381"/>
                <a:gd name="T58" fmla="*/ 82 w 164"/>
                <a:gd name="T59" fmla="*/ 322 h 381"/>
                <a:gd name="T60" fmla="*/ 64 w 164"/>
                <a:gd name="T61" fmla="*/ 343 h 381"/>
                <a:gd name="T62" fmla="*/ 39 w 164"/>
                <a:gd name="T63" fmla="*/ 343 h 381"/>
                <a:gd name="T64" fmla="*/ 23 w 164"/>
                <a:gd name="T65" fmla="*/ 330 h 381"/>
                <a:gd name="T66" fmla="*/ 28 w 164"/>
                <a:gd name="T67" fmla="*/ 295 h 381"/>
                <a:gd name="T68" fmla="*/ 50 w 164"/>
                <a:gd name="T69" fmla="*/ 295 h 381"/>
                <a:gd name="T70" fmla="*/ 71 w 164"/>
                <a:gd name="T71" fmla="*/ 301 h 381"/>
                <a:gd name="T72" fmla="*/ 88 w 164"/>
                <a:gd name="T73" fmla="*/ 330 h 381"/>
                <a:gd name="T74" fmla="*/ 94 w 164"/>
                <a:gd name="T75" fmla="*/ 367 h 381"/>
                <a:gd name="T76" fmla="*/ 86 w 164"/>
                <a:gd name="T77" fmla="*/ 413 h 381"/>
                <a:gd name="T78" fmla="*/ 66 w 164"/>
                <a:gd name="T79" fmla="*/ 436 h 381"/>
                <a:gd name="T80" fmla="*/ 39 w 164"/>
                <a:gd name="T81" fmla="*/ 427 h 381"/>
                <a:gd name="T82" fmla="*/ 30 w 164"/>
                <a:gd name="T83" fmla="*/ 400 h 381"/>
                <a:gd name="T84" fmla="*/ 42 w 164"/>
                <a:gd name="T85" fmla="*/ 379 h 381"/>
                <a:gd name="T86" fmla="*/ 62 w 164"/>
                <a:gd name="T87" fmla="*/ 392 h 381"/>
                <a:gd name="T88" fmla="*/ 80 w 164"/>
                <a:gd name="T89" fmla="*/ 424 h 381"/>
                <a:gd name="T90" fmla="*/ 80 w 164"/>
                <a:gd name="T91" fmla="*/ 468 h 381"/>
                <a:gd name="T92" fmla="*/ 71 w 164"/>
                <a:gd name="T93" fmla="*/ 503 h 381"/>
                <a:gd name="T94" fmla="*/ 55 w 164"/>
                <a:gd name="T95" fmla="*/ 511 h 381"/>
                <a:gd name="T96" fmla="*/ 27 w 164"/>
                <a:gd name="T97" fmla="*/ 511 h 381"/>
                <a:gd name="T98" fmla="*/ 15 w 164"/>
                <a:gd name="T99" fmla="*/ 478 h 381"/>
                <a:gd name="T100" fmla="*/ 35 w 164"/>
                <a:gd name="T101" fmla="*/ 465 h 381"/>
                <a:gd name="T102" fmla="*/ 55 w 164"/>
                <a:gd name="T103" fmla="*/ 468 h 381"/>
                <a:gd name="T104" fmla="*/ 70 w 164"/>
                <a:gd name="T105" fmla="*/ 500 h 381"/>
                <a:gd name="T106" fmla="*/ 69 w 164"/>
                <a:gd name="T107" fmla="*/ 538 h 381"/>
                <a:gd name="T108" fmla="*/ 55 w 164"/>
                <a:gd name="T109" fmla="*/ 563 h 381"/>
                <a:gd name="T110" fmla="*/ 46 w 164"/>
                <a:gd name="T111" fmla="*/ 584 h 381"/>
                <a:gd name="T112" fmla="*/ 78 w 164"/>
                <a:gd name="T113" fmla="*/ 663 h 38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64"/>
                <a:gd name="T172" fmla="*/ 0 h 381"/>
                <a:gd name="T173" fmla="*/ 164 w 164"/>
                <a:gd name="T174" fmla="*/ 381 h 38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64" h="381">
                  <a:moveTo>
                    <a:pt x="0" y="0"/>
                  </a:moveTo>
                  <a:lnTo>
                    <a:pt x="38" y="13"/>
                  </a:lnTo>
                  <a:lnTo>
                    <a:pt x="55" y="16"/>
                  </a:lnTo>
                  <a:lnTo>
                    <a:pt x="61" y="14"/>
                  </a:lnTo>
                  <a:lnTo>
                    <a:pt x="69" y="13"/>
                  </a:lnTo>
                  <a:lnTo>
                    <a:pt x="75" y="13"/>
                  </a:lnTo>
                  <a:lnTo>
                    <a:pt x="80" y="13"/>
                  </a:lnTo>
                  <a:lnTo>
                    <a:pt x="87" y="13"/>
                  </a:lnTo>
                  <a:lnTo>
                    <a:pt x="95" y="13"/>
                  </a:lnTo>
                  <a:lnTo>
                    <a:pt x="103" y="13"/>
                  </a:lnTo>
                  <a:lnTo>
                    <a:pt x="110" y="14"/>
                  </a:lnTo>
                  <a:lnTo>
                    <a:pt x="115" y="16"/>
                  </a:lnTo>
                  <a:lnTo>
                    <a:pt x="120" y="16"/>
                  </a:lnTo>
                  <a:lnTo>
                    <a:pt x="131" y="21"/>
                  </a:lnTo>
                  <a:lnTo>
                    <a:pt x="134" y="25"/>
                  </a:lnTo>
                  <a:lnTo>
                    <a:pt x="143" y="28"/>
                  </a:lnTo>
                  <a:lnTo>
                    <a:pt x="143" y="34"/>
                  </a:lnTo>
                  <a:lnTo>
                    <a:pt x="143" y="40"/>
                  </a:lnTo>
                  <a:lnTo>
                    <a:pt x="146" y="44"/>
                  </a:lnTo>
                  <a:lnTo>
                    <a:pt x="143" y="48"/>
                  </a:lnTo>
                  <a:lnTo>
                    <a:pt x="143" y="52"/>
                  </a:lnTo>
                  <a:lnTo>
                    <a:pt x="138" y="54"/>
                  </a:lnTo>
                  <a:lnTo>
                    <a:pt x="131" y="56"/>
                  </a:lnTo>
                  <a:lnTo>
                    <a:pt x="126" y="58"/>
                  </a:lnTo>
                  <a:lnTo>
                    <a:pt x="120" y="60"/>
                  </a:lnTo>
                  <a:lnTo>
                    <a:pt x="112" y="60"/>
                  </a:lnTo>
                  <a:lnTo>
                    <a:pt x="103" y="64"/>
                  </a:lnTo>
                  <a:lnTo>
                    <a:pt x="98" y="64"/>
                  </a:lnTo>
                  <a:lnTo>
                    <a:pt x="87" y="64"/>
                  </a:lnTo>
                  <a:lnTo>
                    <a:pt x="80" y="64"/>
                  </a:lnTo>
                  <a:lnTo>
                    <a:pt x="75" y="64"/>
                  </a:lnTo>
                  <a:lnTo>
                    <a:pt x="69" y="64"/>
                  </a:lnTo>
                  <a:lnTo>
                    <a:pt x="64" y="64"/>
                  </a:lnTo>
                  <a:lnTo>
                    <a:pt x="58" y="62"/>
                  </a:lnTo>
                  <a:lnTo>
                    <a:pt x="52" y="60"/>
                  </a:lnTo>
                  <a:lnTo>
                    <a:pt x="46" y="56"/>
                  </a:lnTo>
                  <a:lnTo>
                    <a:pt x="44" y="52"/>
                  </a:lnTo>
                  <a:lnTo>
                    <a:pt x="41" y="48"/>
                  </a:lnTo>
                  <a:lnTo>
                    <a:pt x="41" y="44"/>
                  </a:lnTo>
                  <a:lnTo>
                    <a:pt x="46" y="42"/>
                  </a:lnTo>
                  <a:lnTo>
                    <a:pt x="52" y="42"/>
                  </a:lnTo>
                  <a:lnTo>
                    <a:pt x="58" y="42"/>
                  </a:lnTo>
                  <a:lnTo>
                    <a:pt x="64" y="42"/>
                  </a:lnTo>
                  <a:lnTo>
                    <a:pt x="69" y="42"/>
                  </a:lnTo>
                  <a:lnTo>
                    <a:pt x="75" y="44"/>
                  </a:lnTo>
                  <a:lnTo>
                    <a:pt x="80" y="44"/>
                  </a:lnTo>
                  <a:lnTo>
                    <a:pt x="87" y="44"/>
                  </a:lnTo>
                  <a:lnTo>
                    <a:pt x="98" y="44"/>
                  </a:lnTo>
                  <a:lnTo>
                    <a:pt x="103" y="46"/>
                  </a:lnTo>
                  <a:lnTo>
                    <a:pt x="112" y="48"/>
                  </a:lnTo>
                  <a:lnTo>
                    <a:pt x="118" y="48"/>
                  </a:lnTo>
                  <a:lnTo>
                    <a:pt x="120" y="52"/>
                  </a:lnTo>
                  <a:lnTo>
                    <a:pt x="131" y="52"/>
                  </a:lnTo>
                  <a:lnTo>
                    <a:pt x="138" y="54"/>
                  </a:lnTo>
                  <a:lnTo>
                    <a:pt x="143" y="56"/>
                  </a:lnTo>
                  <a:lnTo>
                    <a:pt x="146" y="60"/>
                  </a:lnTo>
                  <a:lnTo>
                    <a:pt x="154" y="60"/>
                  </a:lnTo>
                  <a:lnTo>
                    <a:pt x="154" y="66"/>
                  </a:lnTo>
                  <a:lnTo>
                    <a:pt x="157" y="72"/>
                  </a:lnTo>
                  <a:lnTo>
                    <a:pt x="160" y="76"/>
                  </a:lnTo>
                  <a:lnTo>
                    <a:pt x="160" y="80"/>
                  </a:lnTo>
                  <a:lnTo>
                    <a:pt x="160" y="84"/>
                  </a:lnTo>
                  <a:lnTo>
                    <a:pt x="157" y="88"/>
                  </a:lnTo>
                  <a:lnTo>
                    <a:pt x="154" y="92"/>
                  </a:lnTo>
                  <a:lnTo>
                    <a:pt x="149" y="95"/>
                  </a:lnTo>
                  <a:lnTo>
                    <a:pt x="143" y="100"/>
                  </a:lnTo>
                  <a:lnTo>
                    <a:pt x="138" y="100"/>
                  </a:lnTo>
                  <a:lnTo>
                    <a:pt x="131" y="104"/>
                  </a:lnTo>
                  <a:lnTo>
                    <a:pt x="123" y="108"/>
                  </a:lnTo>
                  <a:lnTo>
                    <a:pt x="115" y="108"/>
                  </a:lnTo>
                  <a:lnTo>
                    <a:pt x="110" y="108"/>
                  </a:lnTo>
                  <a:lnTo>
                    <a:pt x="103" y="109"/>
                  </a:lnTo>
                  <a:lnTo>
                    <a:pt x="98" y="109"/>
                  </a:lnTo>
                  <a:lnTo>
                    <a:pt x="92" y="109"/>
                  </a:lnTo>
                  <a:lnTo>
                    <a:pt x="87" y="109"/>
                  </a:lnTo>
                  <a:lnTo>
                    <a:pt x="80" y="108"/>
                  </a:lnTo>
                  <a:lnTo>
                    <a:pt x="75" y="108"/>
                  </a:lnTo>
                  <a:lnTo>
                    <a:pt x="64" y="108"/>
                  </a:lnTo>
                  <a:lnTo>
                    <a:pt x="58" y="106"/>
                  </a:lnTo>
                  <a:lnTo>
                    <a:pt x="52" y="104"/>
                  </a:lnTo>
                  <a:lnTo>
                    <a:pt x="46" y="102"/>
                  </a:lnTo>
                  <a:lnTo>
                    <a:pt x="41" y="98"/>
                  </a:lnTo>
                  <a:lnTo>
                    <a:pt x="41" y="92"/>
                  </a:lnTo>
                  <a:lnTo>
                    <a:pt x="41" y="88"/>
                  </a:lnTo>
                  <a:lnTo>
                    <a:pt x="44" y="84"/>
                  </a:lnTo>
                  <a:lnTo>
                    <a:pt x="52" y="84"/>
                  </a:lnTo>
                  <a:lnTo>
                    <a:pt x="58" y="84"/>
                  </a:lnTo>
                  <a:lnTo>
                    <a:pt x="64" y="84"/>
                  </a:lnTo>
                  <a:lnTo>
                    <a:pt x="69" y="82"/>
                  </a:lnTo>
                  <a:lnTo>
                    <a:pt x="75" y="82"/>
                  </a:lnTo>
                  <a:lnTo>
                    <a:pt x="87" y="82"/>
                  </a:lnTo>
                  <a:lnTo>
                    <a:pt x="92" y="82"/>
                  </a:lnTo>
                  <a:lnTo>
                    <a:pt x="98" y="82"/>
                  </a:lnTo>
                  <a:lnTo>
                    <a:pt x="103" y="84"/>
                  </a:lnTo>
                  <a:lnTo>
                    <a:pt x="110" y="84"/>
                  </a:lnTo>
                  <a:lnTo>
                    <a:pt x="115" y="84"/>
                  </a:lnTo>
                  <a:lnTo>
                    <a:pt x="120" y="86"/>
                  </a:lnTo>
                  <a:lnTo>
                    <a:pt x="126" y="88"/>
                  </a:lnTo>
                  <a:lnTo>
                    <a:pt x="131" y="92"/>
                  </a:lnTo>
                  <a:lnTo>
                    <a:pt x="143" y="95"/>
                  </a:lnTo>
                  <a:lnTo>
                    <a:pt x="146" y="100"/>
                  </a:lnTo>
                  <a:lnTo>
                    <a:pt x="149" y="106"/>
                  </a:lnTo>
                  <a:lnTo>
                    <a:pt x="154" y="108"/>
                  </a:lnTo>
                  <a:lnTo>
                    <a:pt x="154" y="114"/>
                  </a:lnTo>
                  <a:lnTo>
                    <a:pt x="157" y="118"/>
                  </a:lnTo>
                  <a:lnTo>
                    <a:pt x="157" y="123"/>
                  </a:lnTo>
                  <a:lnTo>
                    <a:pt x="157" y="127"/>
                  </a:lnTo>
                  <a:lnTo>
                    <a:pt x="154" y="132"/>
                  </a:lnTo>
                  <a:lnTo>
                    <a:pt x="149" y="137"/>
                  </a:lnTo>
                  <a:lnTo>
                    <a:pt x="143" y="139"/>
                  </a:lnTo>
                  <a:lnTo>
                    <a:pt x="138" y="143"/>
                  </a:lnTo>
                  <a:lnTo>
                    <a:pt x="131" y="148"/>
                  </a:lnTo>
                  <a:lnTo>
                    <a:pt x="126" y="148"/>
                  </a:lnTo>
                  <a:lnTo>
                    <a:pt x="120" y="151"/>
                  </a:lnTo>
                  <a:lnTo>
                    <a:pt x="112" y="153"/>
                  </a:lnTo>
                  <a:lnTo>
                    <a:pt x="100" y="155"/>
                  </a:lnTo>
                  <a:lnTo>
                    <a:pt x="89" y="155"/>
                  </a:lnTo>
                  <a:lnTo>
                    <a:pt x="77" y="155"/>
                  </a:lnTo>
                  <a:lnTo>
                    <a:pt x="72" y="153"/>
                  </a:lnTo>
                  <a:lnTo>
                    <a:pt x="64" y="151"/>
                  </a:lnTo>
                  <a:lnTo>
                    <a:pt x="58" y="150"/>
                  </a:lnTo>
                  <a:lnTo>
                    <a:pt x="49" y="148"/>
                  </a:lnTo>
                  <a:lnTo>
                    <a:pt x="44" y="148"/>
                  </a:lnTo>
                  <a:lnTo>
                    <a:pt x="38" y="139"/>
                  </a:lnTo>
                  <a:lnTo>
                    <a:pt x="35" y="134"/>
                  </a:lnTo>
                  <a:lnTo>
                    <a:pt x="41" y="127"/>
                  </a:lnTo>
                  <a:lnTo>
                    <a:pt x="44" y="123"/>
                  </a:lnTo>
                  <a:lnTo>
                    <a:pt x="49" y="123"/>
                  </a:lnTo>
                  <a:lnTo>
                    <a:pt x="61" y="123"/>
                  </a:lnTo>
                  <a:lnTo>
                    <a:pt x="66" y="123"/>
                  </a:lnTo>
                  <a:lnTo>
                    <a:pt x="75" y="123"/>
                  </a:lnTo>
                  <a:lnTo>
                    <a:pt x="80" y="123"/>
                  </a:lnTo>
                  <a:lnTo>
                    <a:pt x="87" y="123"/>
                  </a:lnTo>
                  <a:lnTo>
                    <a:pt x="98" y="123"/>
                  </a:lnTo>
                  <a:lnTo>
                    <a:pt x="103" y="123"/>
                  </a:lnTo>
                  <a:lnTo>
                    <a:pt x="110" y="125"/>
                  </a:lnTo>
                  <a:lnTo>
                    <a:pt x="120" y="127"/>
                  </a:lnTo>
                  <a:lnTo>
                    <a:pt x="120" y="132"/>
                  </a:lnTo>
                  <a:lnTo>
                    <a:pt x="126" y="134"/>
                  </a:lnTo>
                  <a:lnTo>
                    <a:pt x="131" y="139"/>
                  </a:lnTo>
                  <a:lnTo>
                    <a:pt x="138" y="139"/>
                  </a:lnTo>
                  <a:lnTo>
                    <a:pt x="143" y="148"/>
                  </a:lnTo>
                  <a:lnTo>
                    <a:pt x="143" y="151"/>
                  </a:lnTo>
                  <a:lnTo>
                    <a:pt x="143" y="155"/>
                  </a:lnTo>
                  <a:lnTo>
                    <a:pt x="143" y="159"/>
                  </a:lnTo>
                  <a:lnTo>
                    <a:pt x="143" y="164"/>
                  </a:lnTo>
                  <a:lnTo>
                    <a:pt x="143" y="171"/>
                  </a:lnTo>
                  <a:lnTo>
                    <a:pt x="143" y="175"/>
                  </a:lnTo>
                  <a:lnTo>
                    <a:pt x="143" y="179"/>
                  </a:lnTo>
                  <a:lnTo>
                    <a:pt x="143" y="183"/>
                  </a:lnTo>
                  <a:lnTo>
                    <a:pt x="138" y="187"/>
                  </a:lnTo>
                  <a:lnTo>
                    <a:pt x="131" y="189"/>
                  </a:lnTo>
                  <a:lnTo>
                    <a:pt x="129" y="193"/>
                  </a:lnTo>
                  <a:lnTo>
                    <a:pt x="120" y="195"/>
                  </a:lnTo>
                  <a:lnTo>
                    <a:pt x="112" y="195"/>
                  </a:lnTo>
                  <a:lnTo>
                    <a:pt x="100" y="197"/>
                  </a:lnTo>
                  <a:lnTo>
                    <a:pt x="89" y="195"/>
                  </a:lnTo>
                  <a:lnTo>
                    <a:pt x="84" y="195"/>
                  </a:lnTo>
                  <a:lnTo>
                    <a:pt x="77" y="195"/>
                  </a:lnTo>
                  <a:lnTo>
                    <a:pt x="69" y="195"/>
                  </a:lnTo>
                  <a:lnTo>
                    <a:pt x="64" y="195"/>
                  </a:lnTo>
                  <a:lnTo>
                    <a:pt x="58" y="195"/>
                  </a:lnTo>
                  <a:lnTo>
                    <a:pt x="52" y="193"/>
                  </a:lnTo>
                  <a:lnTo>
                    <a:pt x="41" y="191"/>
                  </a:lnTo>
                  <a:lnTo>
                    <a:pt x="41" y="187"/>
                  </a:lnTo>
                  <a:lnTo>
                    <a:pt x="41" y="183"/>
                  </a:lnTo>
                  <a:lnTo>
                    <a:pt x="41" y="179"/>
                  </a:lnTo>
                  <a:lnTo>
                    <a:pt x="41" y="175"/>
                  </a:lnTo>
                  <a:lnTo>
                    <a:pt x="41" y="171"/>
                  </a:lnTo>
                  <a:lnTo>
                    <a:pt x="49" y="167"/>
                  </a:lnTo>
                  <a:lnTo>
                    <a:pt x="61" y="167"/>
                  </a:lnTo>
                  <a:lnTo>
                    <a:pt x="66" y="167"/>
                  </a:lnTo>
                  <a:lnTo>
                    <a:pt x="75" y="167"/>
                  </a:lnTo>
                  <a:lnTo>
                    <a:pt x="80" y="167"/>
                  </a:lnTo>
                  <a:lnTo>
                    <a:pt x="87" y="167"/>
                  </a:lnTo>
                  <a:lnTo>
                    <a:pt x="95" y="167"/>
                  </a:lnTo>
                  <a:lnTo>
                    <a:pt x="100" y="169"/>
                  </a:lnTo>
                  <a:lnTo>
                    <a:pt x="110" y="169"/>
                  </a:lnTo>
                  <a:lnTo>
                    <a:pt x="120" y="171"/>
                  </a:lnTo>
                  <a:lnTo>
                    <a:pt x="126" y="171"/>
                  </a:lnTo>
                  <a:lnTo>
                    <a:pt x="131" y="173"/>
                  </a:lnTo>
                  <a:lnTo>
                    <a:pt x="138" y="177"/>
                  </a:lnTo>
                  <a:lnTo>
                    <a:pt x="143" y="179"/>
                  </a:lnTo>
                  <a:lnTo>
                    <a:pt x="149" y="183"/>
                  </a:lnTo>
                  <a:lnTo>
                    <a:pt x="154" y="187"/>
                  </a:lnTo>
                  <a:lnTo>
                    <a:pt x="160" y="191"/>
                  </a:lnTo>
                  <a:lnTo>
                    <a:pt x="160" y="195"/>
                  </a:lnTo>
                  <a:lnTo>
                    <a:pt x="164" y="199"/>
                  </a:lnTo>
                  <a:lnTo>
                    <a:pt x="164" y="203"/>
                  </a:lnTo>
                  <a:lnTo>
                    <a:pt x="164" y="209"/>
                  </a:lnTo>
                  <a:lnTo>
                    <a:pt x="164" y="217"/>
                  </a:lnTo>
                  <a:lnTo>
                    <a:pt x="160" y="220"/>
                  </a:lnTo>
                  <a:lnTo>
                    <a:pt x="160" y="225"/>
                  </a:lnTo>
                  <a:lnTo>
                    <a:pt x="154" y="231"/>
                  </a:lnTo>
                  <a:lnTo>
                    <a:pt x="152" y="234"/>
                  </a:lnTo>
                  <a:lnTo>
                    <a:pt x="143" y="238"/>
                  </a:lnTo>
                  <a:lnTo>
                    <a:pt x="138" y="243"/>
                  </a:lnTo>
                  <a:lnTo>
                    <a:pt x="131" y="246"/>
                  </a:lnTo>
                  <a:lnTo>
                    <a:pt x="126" y="248"/>
                  </a:lnTo>
                  <a:lnTo>
                    <a:pt x="115" y="248"/>
                  </a:lnTo>
                  <a:lnTo>
                    <a:pt x="106" y="248"/>
                  </a:lnTo>
                  <a:lnTo>
                    <a:pt x="98" y="246"/>
                  </a:lnTo>
                  <a:lnTo>
                    <a:pt x="87" y="246"/>
                  </a:lnTo>
                  <a:lnTo>
                    <a:pt x="80" y="246"/>
                  </a:lnTo>
                  <a:lnTo>
                    <a:pt x="69" y="243"/>
                  </a:lnTo>
                  <a:lnTo>
                    <a:pt x="64" y="243"/>
                  </a:lnTo>
                  <a:lnTo>
                    <a:pt x="58" y="241"/>
                  </a:lnTo>
                  <a:lnTo>
                    <a:pt x="52" y="236"/>
                  </a:lnTo>
                  <a:lnTo>
                    <a:pt x="52" y="231"/>
                  </a:lnTo>
                  <a:lnTo>
                    <a:pt x="52" y="227"/>
                  </a:lnTo>
                  <a:lnTo>
                    <a:pt x="52" y="223"/>
                  </a:lnTo>
                  <a:lnTo>
                    <a:pt x="52" y="218"/>
                  </a:lnTo>
                  <a:lnTo>
                    <a:pt x="58" y="217"/>
                  </a:lnTo>
                  <a:lnTo>
                    <a:pt x="64" y="215"/>
                  </a:lnTo>
                  <a:lnTo>
                    <a:pt x="75" y="215"/>
                  </a:lnTo>
                  <a:lnTo>
                    <a:pt x="80" y="215"/>
                  </a:lnTo>
                  <a:lnTo>
                    <a:pt x="87" y="215"/>
                  </a:lnTo>
                  <a:lnTo>
                    <a:pt x="92" y="217"/>
                  </a:lnTo>
                  <a:lnTo>
                    <a:pt x="98" y="218"/>
                  </a:lnTo>
                  <a:lnTo>
                    <a:pt x="110" y="223"/>
                  </a:lnTo>
                  <a:lnTo>
                    <a:pt x="115" y="227"/>
                  </a:lnTo>
                  <a:lnTo>
                    <a:pt x="118" y="231"/>
                  </a:lnTo>
                  <a:lnTo>
                    <a:pt x="126" y="234"/>
                  </a:lnTo>
                  <a:lnTo>
                    <a:pt x="134" y="236"/>
                  </a:lnTo>
                  <a:lnTo>
                    <a:pt x="141" y="241"/>
                  </a:lnTo>
                  <a:lnTo>
                    <a:pt x="141" y="246"/>
                  </a:lnTo>
                  <a:lnTo>
                    <a:pt x="141" y="250"/>
                  </a:lnTo>
                  <a:lnTo>
                    <a:pt x="141" y="257"/>
                  </a:lnTo>
                  <a:lnTo>
                    <a:pt x="141" y="262"/>
                  </a:lnTo>
                  <a:lnTo>
                    <a:pt x="141" y="266"/>
                  </a:lnTo>
                  <a:lnTo>
                    <a:pt x="141" y="270"/>
                  </a:lnTo>
                  <a:lnTo>
                    <a:pt x="141" y="274"/>
                  </a:lnTo>
                  <a:lnTo>
                    <a:pt x="134" y="278"/>
                  </a:lnTo>
                  <a:lnTo>
                    <a:pt x="129" y="282"/>
                  </a:lnTo>
                  <a:lnTo>
                    <a:pt x="126" y="286"/>
                  </a:lnTo>
                  <a:lnTo>
                    <a:pt x="120" y="288"/>
                  </a:lnTo>
                  <a:lnTo>
                    <a:pt x="115" y="290"/>
                  </a:lnTo>
                  <a:lnTo>
                    <a:pt x="106" y="290"/>
                  </a:lnTo>
                  <a:lnTo>
                    <a:pt x="100" y="290"/>
                  </a:lnTo>
                  <a:lnTo>
                    <a:pt x="95" y="290"/>
                  </a:lnTo>
                  <a:lnTo>
                    <a:pt x="84" y="292"/>
                  </a:lnTo>
                  <a:lnTo>
                    <a:pt x="75" y="292"/>
                  </a:lnTo>
                  <a:lnTo>
                    <a:pt x="66" y="292"/>
                  </a:lnTo>
                  <a:lnTo>
                    <a:pt x="58" y="290"/>
                  </a:lnTo>
                  <a:lnTo>
                    <a:pt x="46" y="290"/>
                  </a:lnTo>
                  <a:lnTo>
                    <a:pt x="38" y="288"/>
                  </a:lnTo>
                  <a:lnTo>
                    <a:pt x="33" y="286"/>
                  </a:lnTo>
                  <a:lnTo>
                    <a:pt x="29" y="280"/>
                  </a:lnTo>
                  <a:lnTo>
                    <a:pt x="29" y="276"/>
                  </a:lnTo>
                  <a:lnTo>
                    <a:pt x="26" y="272"/>
                  </a:lnTo>
                  <a:lnTo>
                    <a:pt x="29" y="268"/>
                  </a:lnTo>
                  <a:lnTo>
                    <a:pt x="35" y="266"/>
                  </a:lnTo>
                  <a:lnTo>
                    <a:pt x="44" y="264"/>
                  </a:lnTo>
                  <a:lnTo>
                    <a:pt x="52" y="264"/>
                  </a:lnTo>
                  <a:lnTo>
                    <a:pt x="61" y="264"/>
                  </a:lnTo>
                  <a:lnTo>
                    <a:pt x="66" y="264"/>
                  </a:lnTo>
                  <a:lnTo>
                    <a:pt x="75" y="264"/>
                  </a:lnTo>
                  <a:lnTo>
                    <a:pt x="80" y="264"/>
                  </a:lnTo>
                  <a:lnTo>
                    <a:pt x="89" y="264"/>
                  </a:lnTo>
                  <a:lnTo>
                    <a:pt x="95" y="266"/>
                  </a:lnTo>
                  <a:lnTo>
                    <a:pt x="103" y="268"/>
                  </a:lnTo>
                  <a:lnTo>
                    <a:pt x="106" y="272"/>
                  </a:lnTo>
                  <a:lnTo>
                    <a:pt x="112" y="274"/>
                  </a:lnTo>
                  <a:lnTo>
                    <a:pt x="118" y="280"/>
                  </a:lnTo>
                  <a:lnTo>
                    <a:pt x="123" y="284"/>
                  </a:lnTo>
                  <a:lnTo>
                    <a:pt x="123" y="290"/>
                  </a:lnTo>
                  <a:lnTo>
                    <a:pt x="123" y="294"/>
                  </a:lnTo>
                  <a:lnTo>
                    <a:pt x="123" y="298"/>
                  </a:lnTo>
                  <a:lnTo>
                    <a:pt x="123" y="302"/>
                  </a:lnTo>
                  <a:lnTo>
                    <a:pt x="120" y="306"/>
                  </a:lnTo>
                  <a:lnTo>
                    <a:pt x="120" y="312"/>
                  </a:lnTo>
                  <a:lnTo>
                    <a:pt x="115" y="316"/>
                  </a:lnTo>
                  <a:lnTo>
                    <a:pt x="110" y="318"/>
                  </a:lnTo>
                  <a:lnTo>
                    <a:pt x="100" y="320"/>
                  </a:lnTo>
                  <a:lnTo>
                    <a:pt x="95" y="320"/>
                  </a:lnTo>
                  <a:lnTo>
                    <a:pt x="87" y="320"/>
                  </a:lnTo>
                  <a:lnTo>
                    <a:pt x="77" y="318"/>
                  </a:lnTo>
                  <a:lnTo>
                    <a:pt x="77" y="323"/>
                  </a:lnTo>
                  <a:lnTo>
                    <a:pt x="70" y="325"/>
                  </a:lnTo>
                  <a:lnTo>
                    <a:pt x="79" y="332"/>
                  </a:lnTo>
                  <a:lnTo>
                    <a:pt x="71" y="336"/>
                  </a:lnTo>
                  <a:lnTo>
                    <a:pt x="80" y="342"/>
                  </a:lnTo>
                  <a:lnTo>
                    <a:pt x="90" y="354"/>
                  </a:lnTo>
                  <a:lnTo>
                    <a:pt x="112" y="367"/>
                  </a:lnTo>
                  <a:lnTo>
                    <a:pt x="136" y="377"/>
                  </a:lnTo>
                  <a:lnTo>
                    <a:pt x="160" y="381"/>
                  </a:lnTo>
                </a:path>
              </a:pathLst>
            </a:custGeom>
            <a:noFill/>
            <a:ln w="28575" cmpd="sng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53" name="Freeform 124"/>
            <p:cNvSpPr>
              <a:spLocks/>
            </p:cNvSpPr>
            <p:nvPr/>
          </p:nvSpPr>
          <p:spPr bwMode="auto">
            <a:xfrm>
              <a:off x="307" y="1015"/>
              <a:ext cx="455" cy="280"/>
            </a:xfrm>
            <a:custGeom>
              <a:avLst/>
              <a:gdLst>
                <a:gd name="T0" fmla="*/ 187 w 549"/>
                <a:gd name="T1" fmla="*/ 394 h 233"/>
                <a:gd name="T2" fmla="*/ 180 w 549"/>
                <a:gd name="T3" fmla="*/ 375 h 233"/>
                <a:gd name="T4" fmla="*/ 164 w 549"/>
                <a:gd name="T5" fmla="*/ 364 h 233"/>
                <a:gd name="T6" fmla="*/ 148 w 549"/>
                <a:gd name="T7" fmla="*/ 345 h 233"/>
                <a:gd name="T8" fmla="*/ 137 w 549"/>
                <a:gd name="T9" fmla="*/ 327 h 233"/>
                <a:gd name="T10" fmla="*/ 148 w 549"/>
                <a:gd name="T11" fmla="*/ 296 h 233"/>
                <a:gd name="T12" fmla="*/ 164 w 549"/>
                <a:gd name="T13" fmla="*/ 287 h 233"/>
                <a:gd name="T14" fmla="*/ 167 w 549"/>
                <a:gd name="T15" fmla="*/ 269 h 233"/>
                <a:gd name="T16" fmla="*/ 167 w 549"/>
                <a:gd name="T17" fmla="*/ 250 h 233"/>
                <a:gd name="T18" fmla="*/ 161 w 549"/>
                <a:gd name="T19" fmla="*/ 239 h 233"/>
                <a:gd name="T20" fmla="*/ 145 w 549"/>
                <a:gd name="T21" fmla="*/ 234 h 233"/>
                <a:gd name="T22" fmla="*/ 125 w 549"/>
                <a:gd name="T23" fmla="*/ 234 h 233"/>
                <a:gd name="T24" fmla="*/ 105 w 549"/>
                <a:gd name="T25" fmla="*/ 234 h 233"/>
                <a:gd name="T26" fmla="*/ 90 w 549"/>
                <a:gd name="T27" fmla="*/ 231 h 233"/>
                <a:gd name="T28" fmla="*/ 82 w 549"/>
                <a:gd name="T29" fmla="*/ 209 h 233"/>
                <a:gd name="T30" fmla="*/ 78 w 549"/>
                <a:gd name="T31" fmla="*/ 191 h 233"/>
                <a:gd name="T32" fmla="*/ 90 w 549"/>
                <a:gd name="T33" fmla="*/ 172 h 233"/>
                <a:gd name="T34" fmla="*/ 105 w 549"/>
                <a:gd name="T35" fmla="*/ 169 h 233"/>
                <a:gd name="T36" fmla="*/ 129 w 549"/>
                <a:gd name="T37" fmla="*/ 157 h 233"/>
                <a:gd name="T38" fmla="*/ 145 w 549"/>
                <a:gd name="T39" fmla="*/ 144 h 233"/>
                <a:gd name="T40" fmla="*/ 142 w 549"/>
                <a:gd name="T41" fmla="*/ 126 h 233"/>
                <a:gd name="T42" fmla="*/ 137 w 549"/>
                <a:gd name="T43" fmla="*/ 105 h 233"/>
                <a:gd name="T44" fmla="*/ 118 w 549"/>
                <a:gd name="T45" fmla="*/ 95 h 233"/>
                <a:gd name="T46" fmla="*/ 102 w 549"/>
                <a:gd name="T47" fmla="*/ 95 h 233"/>
                <a:gd name="T48" fmla="*/ 78 w 549"/>
                <a:gd name="T49" fmla="*/ 95 h 233"/>
                <a:gd name="T50" fmla="*/ 55 w 549"/>
                <a:gd name="T51" fmla="*/ 95 h 233"/>
                <a:gd name="T52" fmla="*/ 35 w 549"/>
                <a:gd name="T53" fmla="*/ 95 h 233"/>
                <a:gd name="T54" fmla="*/ 23 w 549"/>
                <a:gd name="T55" fmla="*/ 77 h 233"/>
                <a:gd name="T56" fmla="*/ 8 w 549"/>
                <a:gd name="T57" fmla="*/ 42 h 233"/>
                <a:gd name="T58" fmla="*/ 0 w 549"/>
                <a:gd name="T59" fmla="*/ 17 h 233"/>
                <a:gd name="T60" fmla="*/ 3 w 549"/>
                <a:gd name="T61" fmla="*/ 0 h 233"/>
                <a:gd name="T62" fmla="*/ 55 w 549"/>
                <a:gd name="T63" fmla="*/ 0 h 233"/>
                <a:gd name="T64" fmla="*/ 78 w 549"/>
                <a:gd name="T65" fmla="*/ 0 h 233"/>
                <a:gd name="T66" fmla="*/ 99 w 549"/>
                <a:gd name="T67" fmla="*/ 2 h 233"/>
                <a:gd name="T68" fmla="*/ 118 w 549"/>
                <a:gd name="T69" fmla="*/ 14 h 233"/>
                <a:gd name="T70" fmla="*/ 142 w 549"/>
                <a:gd name="T71" fmla="*/ 17 h 233"/>
                <a:gd name="T72" fmla="*/ 172 w 549"/>
                <a:gd name="T73" fmla="*/ 17 h 233"/>
                <a:gd name="T74" fmla="*/ 195 w 549"/>
                <a:gd name="T75" fmla="*/ 17 h 233"/>
                <a:gd name="T76" fmla="*/ 211 w 549"/>
                <a:gd name="T77" fmla="*/ 17 h 233"/>
                <a:gd name="T78" fmla="*/ 239 w 549"/>
                <a:gd name="T79" fmla="*/ 17 h 233"/>
                <a:gd name="T80" fmla="*/ 285 w 549"/>
                <a:gd name="T81" fmla="*/ 14 h 233"/>
                <a:gd name="T82" fmla="*/ 312 w 549"/>
                <a:gd name="T83" fmla="*/ 28 h 23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549"/>
                <a:gd name="T127" fmla="*/ 0 h 233"/>
                <a:gd name="T128" fmla="*/ 549 w 549"/>
                <a:gd name="T129" fmla="*/ 233 h 233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549" h="233">
                  <a:moveTo>
                    <a:pt x="337" y="233"/>
                  </a:moveTo>
                  <a:lnTo>
                    <a:pt x="330" y="227"/>
                  </a:lnTo>
                  <a:lnTo>
                    <a:pt x="322" y="221"/>
                  </a:lnTo>
                  <a:lnTo>
                    <a:pt x="316" y="216"/>
                  </a:lnTo>
                  <a:lnTo>
                    <a:pt x="302" y="213"/>
                  </a:lnTo>
                  <a:lnTo>
                    <a:pt x="288" y="210"/>
                  </a:lnTo>
                  <a:lnTo>
                    <a:pt x="275" y="208"/>
                  </a:lnTo>
                  <a:lnTo>
                    <a:pt x="261" y="199"/>
                  </a:lnTo>
                  <a:lnTo>
                    <a:pt x="248" y="194"/>
                  </a:lnTo>
                  <a:lnTo>
                    <a:pt x="240" y="188"/>
                  </a:lnTo>
                  <a:lnTo>
                    <a:pt x="248" y="177"/>
                  </a:lnTo>
                  <a:lnTo>
                    <a:pt x="261" y="171"/>
                  </a:lnTo>
                  <a:lnTo>
                    <a:pt x="275" y="166"/>
                  </a:lnTo>
                  <a:lnTo>
                    <a:pt x="288" y="166"/>
                  </a:lnTo>
                  <a:lnTo>
                    <a:pt x="295" y="160"/>
                  </a:lnTo>
                  <a:lnTo>
                    <a:pt x="295" y="155"/>
                  </a:lnTo>
                  <a:lnTo>
                    <a:pt x="295" y="149"/>
                  </a:lnTo>
                  <a:lnTo>
                    <a:pt x="295" y="144"/>
                  </a:lnTo>
                  <a:lnTo>
                    <a:pt x="295" y="138"/>
                  </a:lnTo>
                  <a:lnTo>
                    <a:pt x="282" y="138"/>
                  </a:lnTo>
                  <a:lnTo>
                    <a:pt x="267" y="135"/>
                  </a:lnTo>
                  <a:lnTo>
                    <a:pt x="254" y="135"/>
                  </a:lnTo>
                  <a:lnTo>
                    <a:pt x="240" y="135"/>
                  </a:lnTo>
                  <a:lnTo>
                    <a:pt x="220" y="135"/>
                  </a:lnTo>
                  <a:lnTo>
                    <a:pt x="206" y="135"/>
                  </a:lnTo>
                  <a:lnTo>
                    <a:pt x="185" y="135"/>
                  </a:lnTo>
                  <a:lnTo>
                    <a:pt x="172" y="133"/>
                  </a:lnTo>
                  <a:lnTo>
                    <a:pt x="158" y="133"/>
                  </a:lnTo>
                  <a:lnTo>
                    <a:pt x="158" y="127"/>
                  </a:lnTo>
                  <a:lnTo>
                    <a:pt x="144" y="121"/>
                  </a:lnTo>
                  <a:lnTo>
                    <a:pt x="144" y="116"/>
                  </a:lnTo>
                  <a:lnTo>
                    <a:pt x="137" y="110"/>
                  </a:lnTo>
                  <a:lnTo>
                    <a:pt x="144" y="105"/>
                  </a:lnTo>
                  <a:lnTo>
                    <a:pt x="158" y="99"/>
                  </a:lnTo>
                  <a:lnTo>
                    <a:pt x="172" y="97"/>
                  </a:lnTo>
                  <a:lnTo>
                    <a:pt x="185" y="97"/>
                  </a:lnTo>
                  <a:lnTo>
                    <a:pt x="206" y="94"/>
                  </a:lnTo>
                  <a:lnTo>
                    <a:pt x="227" y="91"/>
                  </a:lnTo>
                  <a:lnTo>
                    <a:pt x="240" y="88"/>
                  </a:lnTo>
                  <a:lnTo>
                    <a:pt x="254" y="83"/>
                  </a:lnTo>
                  <a:lnTo>
                    <a:pt x="254" y="77"/>
                  </a:lnTo>
                  <a:lnTo>
                    <a:pt x="248" y="72"/>
                  </a:lnTo>
                  <a:lnTo>
                    <a:pt x="248" y="66"/>
                  </a:lnTo>
                  <a:lnTo>
                    <a:pt x="240" y="60"/>
                  </a:lnTo>
                  <a:lnTo>
                    <a:pt x="220" y="55"/>
                  </a:lnTo>
                  <a:lnTo>
                    <a:pt x="206" y="55"/>
                  </a:lnTo>
                  <a:lnTo>
                    <a:pt x="192" y="55"/>
                  </a:lnTo>
                  <a:lnTo>
                    <a:pt x="178" y="55"/>
                  </a:lnTo>
                  <a:lnTo>
                    <a:pt x="158" y="55"/>
                  </a:lnTo>
                  <a:lnTo>
                    <a:pt x="137" y="55"/>
                  </a:lnTo>
                  <a:lnTo>
                    <a:pt x="124" y="58"/>
                  </a:lnTo>
                  <a:lnTo>
                    <a:pt x="96" y="55"/>
                  </a:lnTo>
                  <a:lnTo>
                    <a:pt x="75" y="55"/>
                  </a:lnTo>
                  <a:lnTo>
                    <a:pt x="61" y="55"/>
                  </a:lnTo>
                  <a:lnTo>
                    <a:pt x="48" y="49"/>
                  </a:lnTo>
                  <a:lnTo>
                    <a:pt x="41" y="44"/>
                  </a:lnTo>
                  <a:lnTo>
                    <a:pt x="20" y="33"/>
                  </a:lnTo>
                  <a:lnTo>
                    <a:pt x="14" y="24"/>
                  </a:lnTo>
                  <a:lnTo>
                    <a:pt x="6" y="16"/>
                  </a:lnTo>
                  <a:lnTo>
                    <a:pt x="0" y="10"/>
                  </a:lnTo>
                  <a:lnTo>
                    <a:pt x="0" y="5"/>
                  </a:lnTo>
                  <a:lnTo>
                    <a:pt x="6" y="0"/>
                  </a:lnTo>
                  <a:lnTo>
                    <a:pt x="27" y="0"/>
                  </a:lnTo>
                  <a:lnTo>
                    <a:pt x="96" y="0"/>
                  </a:lnTo>
                  <a:lnTo>
                    <a:pt x="124" y="0"/>
                  </a:lnTo>
                  <a:lnTo>
                    <a:pt x="137" y="0"/>
                  </a:lnTo>
                  <a:lnTo>
                    <a:pt x="158" y="0"/>
                  </a:lnTo>
                  <a:lnTo>
                    <a:pt x="172" y="2"/>
                  </a:lnTo>
                  <a:lnTo>
                    <a:pt x="192" y="5"/>
                  </a:lnTo>
                  <a:lnTo>
                    <a:pt x="206" y="8"/>
                  </a:lnTo>
                  <a:lnTo>
                    <a:pt x="227" y="10"/>
                  </a:lnTo>
                  <a:lnTo>
                    <a:pt x="248" y="10"/>
                  </a:lnTo>
                  <a:lnTo>
                    <a:pt x="275" y="10"/>
                  </a:lnTo>
                  <a:lnTo>
                    <a:pt x="302" y="10"/>
                  </a:lnTo>
                  <a:lnTo>
                    <a:pt x="330" y="10"/>
                  </a:lnTo>
                  <a:lnTo>
                    <a:pt x="343" y="10"/>
                  </a:lnTo>
                  <a:lnTo>
                    <a:pt x="357" y="10"/>
                  </a:lnTo>
                  <a:lnTo>
                    <a:pt x="371" y="10"/>
                  </a:lnTo>
                  <a:lnTo>
                    <a:pt x="385" y="8"/>
                  </a:lnTo>
                  <a:lnTo>
                    <a:pt x="419" y="10"/>
                  </a:lnTo>
                  <a:lnTo>
                    <a:pt x="467" y="8"/>
                  </a:lnTo>
                  <a:lnTo>
                    <a:pt x="501" y="8"/>
                  </a:lnTo>
                  <a:lnTo>
                    <a:pt x="536" y="13"/>
                  </a:lnTo>
                  <a:lnTo>
                    <a:pt x="549" y="16"/>
                  </a:lnTo>
                </a:path>
              </a:pathLst>
            </a:custGeom>
            <a:noFill/>
            <a:ln w="28575" cmpd="sng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54" name="Line 125"/>
            <p:cNvSpPr>
              <a:spLocks noChangeShapeType="1"/>
            </p:cNvSpPr>
            <p:nvPr/>
          </p:nvSpPr>
          <p:spPr bwMode="auto">
            <a:xfrm flipH="1" flipV="1">
              <a:off x="443" y="939"/>
              <a:ext cx="6" cy="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55" name="Oval 126"/>
            <p:cNvSpPr>
              <a:spLocks noChangeArrowheads="1"/>
            </p:cNvSpPr>
            <p:nvPr/>
          </p:nvSpPr>
          <p:spPr bwMode="auto">
            <a:xfrm>
              <a:off x="423" y="934"/>
              <a:ext cx="35" cy="14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56" name="Line 127"/>
            <p:cNvSpPr>
              <a:spLocks noChangeShapeType="1"/>
            </p:cNvSpPr>
            <p:nvPr/>
          </p:nvSpPr>
          <p:spPr bwMode="auto">
            <a:xfrm flipV="1">
              <a:off x="453" y="921"/>
              <a:ext cx="30" cy="1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57" name="Line 128"/>
            <p:cNvSpPr>
              <a:spLocks noChangeShapeType="1"/>
            </p:cNvSpPr>
            <p:nvPr/>
          </p:nvSpPr>
          <p:spPr bwMode="auto">
            <a:xfrm flipH="1" flipV="1">
              <a:off x="394" y="927"/>
              <a:ext cx="44" cy="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58" name="Oval 129"/>
            <p:cNvSpPr>
              <a:spLocks noChangeArrowheads="1"/>
            </p:cNvSpPr>
            <p:nvPr/>
          </p:nvSpPr>
          <p:spPr bwMode="auto">
            <a:xfrm>
              <a:off x="379" y="916"/>
              <a:ext cx="34" cy="14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59" name="Oval 130"/>
            <p:cNvSpPr>
              <a:spLocks noChangeArrowheads="1"/>
            </p:cNvSpPr>
            <p:nvPr/>
          </p:nvSpPr>
          <p:spPr bwMode="auto">
            <a:xfrm>
              <a:off x="463" y="909"/>
              <a:ext cx="35" cy="14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60" name="Line 131"/>
            <p:cNvSpPr>
              <a:spLocks noChangeShapeType="1"/>
            </p:cNvSpPr>
            <p:nvPr/>
          </p:nvSpPr>
          <p:spPr bwMode="auto">
            <a:xfrm flipH="1" flipV="1">
              <a:off x="385" y="885"/>
              <a:ext cx="4" cy="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61" name="Line 132"/>
            <p:cNvSpPr>
              <a:spLocks noChangeShapeType="1"/>
            </p:cNvSpPr>
            <p:nvPr/>
          </p:nvSpPr>
          <p:spPr bwMode="auto">
            <a:xfrm flipH="1" flipV="1">
              <a:off x="469" y="879"/>
              <a:ext cx="5" cy="2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62" name="Oval 133"/>
            <p:cNvSpPr>
              <a:spLocks noChangeArrowheads="1"/>
            </p:cNvSpPr>
            <p:nvPr/>
          </p:nvSpPr>
          <p:spPr bwMode="auto">
            <a:xfrm>
              <a:off x="365" y="884"/>
              <a:ext cx="33" cy="15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63" name="Oval 134"/>
            <p:cNvSpPr>
              <a:spLocks noChangeArrowheads="1"/>
            </p:cNvSpPr>
            <p:nvPr/>
          </p:nvSpPr>
          <p:spPr bwMode="auto">
            <a:xfrm>
              <a:off x="449" y="876"/>
              <a:ext cx="34" cy="14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64" name="Oval 135"/>
            <p:cNvSpPr>
              <a:spLocks noChangeArrowheads="1"/>
            </p:cNvSpPr>
            <p:nvPr/>
          </p:nvSpPr>
          <p:spPr bwMode="auto">
            <a:xfrm>
              <a:off x="438" y="968"/>
              <a:ext cx="35" cy="15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65" name="Oval 136"/>
            <p:cNvSpPr>
              <a:spLocks noChangeArrowheads="1"/>
            </p:cNvSpPr>
            <p:nvPr/>
          </p:nvSpPr>
          <p:spPr bwMode="auto">
            <a:xfrm>
              <a:off x="449" y="1003"/>
              <a:ext cx="34" cy="14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66" name="Line 137"/>
            <p:cNvSpPr>
              <a:spLocks noChangeShapeType="1"/>
            </p:cNvSpPr>
            <p:nvPr/>
          </p:nvSpPr>
          <p:spPr bwMode="auto">
            <a:xfrm flipH="1" flipV="1">
              <a:off x="449" y="958"/>
              <a:ext cx="20" cy="7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67" name="Line 138"/>
            <p:cNvSpPr>
              <a:spLocks noChangeShapeType="1"/>
            </p:cNvSpPr>
            <p:nvPr/>
          </p:nvSpPr>
          <p:spPr bwMode="auto">
            <a:xfrm flipV="1">
              <a:off x="630" y="939"/>
              <a:ext cx="5" cy="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68" name="Oval 139"/>
            <p:cNvSpPr>
              <a:spLocks noChangeArrowheads="1"/>
            </p:cNvSpPr>
            <p:nvPr/>
          </p:nvSpPr>
          <p:spPr bwMode="auto">
            <a:xfrm>
              <a:off x="620" y="934"/>
              <a:ext cx="34" cy="14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69" name="Line 140"/>
            <p:cNvSpPr>
              <a:spLocks noChangeShapeType="1"/>
            </p:cNvSpPr>
            <p:nvPr/>
          </p:nvSpPr>
          <p:spPr bwMode="auto">
            <a:xfrm flipH="1" flipV="1">
              <a:off x="595" y="921"/>
              <a:ext cx="31" cy="1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70" name="Line 141"/>
            <p:cNvSpPr>
              <a:spLocks noChangeShapeType="1"/>
            </p:cNvSpPr>
            <p:nvPr/>
          </p:nvSpPr>
          <p:spPr bwMode="auto">
            <a:xfrm flipV="1">
              <a:off x="641" y="927"/>
              <a:ext cx="45" cy="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71" name="Oval 142"/>
            <p:cNvSpPr>
              <a:spLocks noChangeArrowheads="1"/>
            </p:cNvSpPr>
            <p:nvPr/>
          </p:nvSpPr>
          <p:spPr bwMode="auto">
            <a:xfrm>
              <a:off x="666" y="916"/>
              <a:ext cx="32" cy="14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72" name="Oval 143"/>
            <p:cNvSpPr>
              <a:spLocks noChangeArrowheads="1"/>
            </p:cNvSpPr>
            <p:nvPr/>
          </p:nvSpPr>
          <p:spPr bwMode="auto">
            <a:xfrm>
              <a:off x="581" y="909"/>
              <a:ext cx="34" cy="14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73" name="Line 144"/>
            <p:cNvSpPr>
              <a:spLocks noChangeShapeType="1"/>
            </p:cNvSpPr>
            <p:nvPr/>
          </p:nvSpPr>
          <p:spPr bwMode="auto">
            <a:xfrm flipV="1">
              <a:off x="691" y="885"/>
              <a:ext cx="4" cy="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74" name="Line 145"/>
            <p:cNvSpPr>
              <a:spLocks noChangeShapeType="1"/>
            </p:cNvSpPr>
            <p:nvPr/>
          </p:nvSpPr>
          <p:spPr bwMode="auto">
            <a:xfrm flipV="1">
              <a:off x="605" y="879"/>
              <a:ext cx="5" cy="2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75" name="Oval 146"/>
            <p:cNvSpPr>
              <a:spLocks noChangeArrowheads="1"/>
            </p:cNvSpPr>
            <p:nvPr/>
          </p:nvSpPr>
          <p:spPr bwMode="auto">
            <a:xfrm>
              <a:off x="680" y="884"/>
              <a:ext cx="33" cy="15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76" name="Oval 147"/>
            <p:cNvSpPr>
              <a:spLocks noChangeArrowheads="1"/>
            </p:cNvSpPr>
            <p:nvPr/>
          </p:nvSpPr>
          <p:spPr bwMode="auto">
            <a:xfrm>
              <a:off x="595" y="876"/>
              <a:ext cx="34" cy="14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77" name="Oval 148"/>
            <p:cNvSpPr>
              <a:spLocks noChangeArrowheads="1"/>
            </p:cNvSpPr>
            <p:nvPr/>
          </p:nvSpPr>
          <p:spPr bwMode="auto">
            <a:xfrm>
              <a:off x="605" y="968"/>
              <a:ext cx="35" cy="15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78" name="Oval 149"/>
            <p:cNvSpPr>
              <a:spLocks noChangeArrowheads="1"/>
            </p:cNvSpPr>
            <p:nvPr/>
          </p:nvSpPr>
          <p:spPr bwMode="auto">
            <a:xfrm>
              <a:off x="595" y="1003"/>
              <a:ext cx="34" cy="14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79" name="Line 150"/>
            <p:cNvSpPr>
              <a:spLocks noChangeShapeType="1"/>
            </p:cNvSpPr>
            <p:nvPr/>
          </p:nvSpPr>
          <p:spPr bwMode="auto">
            <a:xfrm flipV="1">
              <a:off x="610" y="958"/>
              <a:ext cx="20" cy="7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80" name="Freeform 151"/>
            <p:cNvSpPr>
              <a:spLocks/>
            </p:cNvSpPr>
            <p:nvPr/>
          </p:nvSpPr>
          <p:spPr bwMode="auto">
            <a:xfrm>
              <a:off x="726" y="1257"/>
              <a:ext cx="157" cy="503"/>
            </a:xfrm>
            <a:custGeom>
              <a:avLst/>
              <a:gdLst>
                <a:gd name="T0" fmla="*/ 63 w 189"/>
                <a:gd name="T1" fmla="*/ 43 h 417"/>
                <a:gd name="T2" fmla="*/ 42 w 189"/>
                <a:gd name="T3" fmla="*/ 78 h 417"/>
                <a:gd name="T4" fmla="*/ 33 w 189"/>
                <a:gd name="T5" fmla="*/ 100 h 417"/>
                <a:gd name="T6" fmla="*/ 28 w 189"/>
                <a:gd name="T7" fmla="*/ 140 h 417"/>
                <a:gd name="T8" fmla="*/ 42 w 189"/>
                <a:gd name="T9" fmla="*/ 162 h 417"/>
                <a:gd name="T10" fmla="*/ 63 w 189"/>
                <a:gd name="T11" fmla="*/ 169 h 417"/>
                <a:gd name="T12" fmla="*/ 80 w 189"/>
                <a:gd name="T13" fmla="*/ 162 h 417"/>
                <a:gd name="T14" fmla="*/ 83 w 189"/>
                <a:gd name="T15" fmla="*/ 129 h 417"/>
                <a:gd name="T16" fmla="*/ 66 w 189"/>
                <a:gd name="T17" fmla="*/ 134 h 417"/>
                <a:gd name="T18" fmla="*/ 46 w 189"/>
                <a:gd name="T19" fmla="*/ 140 h 417"/>
                <a:gd name="T20" fmla="*/ 28 w 189"/>
                <a:gd name="T21" fmla="*/ 154 h 417"/>
                <a:gd name="T22" fmla="*/ 18 w 189"/>
                <a:gd name="T23" fmla="*/ 189 h 417"/>
                <a:gd name="T24" fmla="*/ 25 w 189"/>
                <a:gd name="T25" fmla="*/ 224 h 417"/>
                <a:gd name="T26" fmla="*/ 43 w 189"/>
                <a:gd name="T27" fmla="*/ 247 h 417"/>
                <a:gd name="T28" fmla="*/ 60 w 189"/>
                <a:gd name="T29" fmla="*/ 248 h 417"/>
                <a:gd name="T30" fmla="*/ 80 w 189"/>
                <a:gd name="T31" fmla="*/ 239 h 417"/>
                <a:gd name="T32" fmla="*/ 84 w 189"/>
                <a:gd name="T33" fmla="*/ 204 h 417"/>
                <a:gd name="T34" fmla="*/ 66 w 189"/>
                <a:gd name="T35" fmla="*/ 200 h 417"/>
                <a:gd name="T36" fmla="*/ 47 w 189"/>
                <a:gd name="T37" fmla="*/ 204 h 417"/>
                <a:gd name="T38" fmla="*/ 28 w 189"/>
                <a:gd name="T39" fmla="*/ 224 h 417"/>
                <a:gd name="T40" fmla="*/ 21 w 189"/>
                <a:gd name="T41" fmla="*/ 263 h 417"/>
                <a:gd name="T42" fmla="*/ 28 w 189"/>
                <a:gd name="T43" fmla="*/ 302 h 417"/>
                <a:gd name="T44" fmla="*/ 46 w 189"/>
                <a:gd name="T45" fmla="*/ 326 h 417"/>
                <a:gd name="T46" fmla="*/ 72 w 189"/>
                <a:gd name="T47" fmla="*/ 323 h 417"/>
                <a:gd name="T48" fmla="*/ 88 w 189"/>
                <a:gd name="T49" fmla="*/ 291 h 417"/>
                <a:gd name="T50" fmla="*/ 71 w 189"/>
                <a:gd name="T51" fmla="*/ 274 h 417"/>
                <a:gd name="T52" fmla="*/ 51 w 189"/>
                <a:gd name="T53" fmla="*/ 274 h 417"/>
                <a:gd name="T54" fmla="*/ 35 w 189"/>
                <a:gd name="T55" fmla="*/ 302 h 417"/>
                <a:gd name="T56" fmla="*/ 28 w 189"/>
                <a:gd name="T57" fmla="*/ 339 h 417"/>
                <a:gd name="T58" fmla="*/ 28 w 189"/>
                <a:gd name="T59" fmla="*/ 380 h 417"/>
                <a:gd name="T60" fmla="*/ 46 w 189"/>
                <a:gd name="T61" fmla="*/ 400 h 417"/>
                <a:gd name="T62" fmla="*/ 70 w 189"/>
                <a:gd name="T63" fmla="*/ 400 h 417"/>
                <a:gd name="T64" fmla="*/ 86 w 189"/>
                <a:gd name="T65" fmla="*/ 386 h 417"/>
                <a:gd name="T66" fmla="*/ 81 w 189"/>
                <a:gd name="T67" fmla="*/ 351 h 417"/>
                <a:gd name="T68" fmla="*/ 60 w 189"/>
                <a:gd name="T69" fmla="*/ 351 h 417"/>
                <a:gd name="T70" fmla="*/ 38 w 189"/>
                <a:gd name="T71" fmla="*/ 358 h 417"/>
                <a:gd name="T72" fmla="*/ 22 w 189"/>
                <a:gd name="T73" fmla="*/ 386 h 417"/>
                <a:gd name="T74" fmla="*/ 17 w 189"/>
                <a:gd name="T75" fmla="*/ 425 h 417"/>
                <a:gd name="T76" fmla="*/ 22 w 189"/>
                <a:gd name="T77" fmla="*/ 470 h 417"/>
                <a:gd name="T78" fmla="*/ 43 w 189"/>
                <a:gd name="T79" fmla="*/ 495 h 417"/>
                <a:gd name="T80" fmla="*/ 70 w 189"/>
                <a:gd name="T81" fmla="*/ 486 h 417"/>
                <a:gd name="T82" fmla="*/ 80 w 189"/>
                <a:gd name="T83" fmla="*/ 457 h 417"/>
                <a:gd name="T84" fmla="*/ 66 w 189"/>
                <a:gd name="T85" fmla="*/ 435 h 417"/>
                <a:gd name="T86" fmla="*/ 47 w 189"/>
                <a:gd name="T87" fmla="*/ 450 h 417"/>
                <a:gd name="T88" fmla="*/ 30 w 189"/>
                <a:gd name="T89" fmla="*/ 481 h 417"/>
                <a:gd name="T90" fmla="*/ 30 w 189"/>
                <a:gd name="T91" fmla="*/ 527 h 417"/>
                <a:gd name="T92" fmla="*/ 38 w 189"/>
                <a:gd name="T93" fmla="*/ 562 h 417"/>
                <a:gd name="T94" fmla="*/ 55 w 189"/>
                <a:gd name="T95" fmla="*/ 569 h 417"/>
                <a:gd name="T96" fmla="*/ 83 w 189"/>
                <a:gd name="T97" fmla="*/ 569 h 417"/>
                <a:gd name="T98" fmla="*/ 93 w 189"/>
                <a:gd name="T99" fmla="*/ 537 h 417"/>
                <a:gd name="T100" fmla="*/ 75 w 189"/>
                <a:gd name="T101" fmla="*/ 522 h 417"/>
                <a:gd name="T102" fmla="*/ 55 w 189"/>
                <a:gd name="T103" fmla="*/ 527 h 417"/>
                <a:gd name="T104" fmla="*/ 39 w 189"/>
                <a:gd name="T105" fmla="*/ 558 h 417"/>
                <a:gd name="T106" fmla="*/ 42 w 189"/>
                <a:gd name="T107" fmla="*/ 597 h 417"/>
                <a:gd name="T108" fmla="*/ 55 w 189"/>
                <a:gd name="T109" fmla="*/ 621 h 417"/>
                <a:gd name="T110" fmla="*/ 72 w 189"/>
                <a:gd name="T111" fmla="*/ 651 h 417"/>
                <a:gd name="T112" fmla="*/ 25 w 189"/>
                <a:gd name="T113" fmla="*/ 729 h 41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89"/>
                <a:gd name="T172" fmla="*/ 0 h 417"/>
                <a:gd name="T173" fmla="*/ 189 w 189"/>
                <a:gd name="T174" fmla="*/ 417 h 41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89" h="417">
                  <a:moveTo>
                    <a:pt x="189" y="0"/>
                  </a:moveTo>
                  <a:lnTo>
                    <a:pt x="167" y="2"/>
                  </a:lnTo>
                  <a:lnTo>
                    <a:pt x="143" y="12"/>
                  </a:lnTo>
                  <a:lnTo>
                    <a:pt x="126" y="20"/>
                  </a:lnTo>
                  <a:lnTo>
                    <a:pt x="111" y="25"/>
                  </a:lnTo>
                  <a:lnTo>
                    <a:pt x="101" y="31"/>
                  </a:lnTo>
                  <a:lnTo>
                    <a:pt x="92" y="36"/>
                  </a:lnTo>
                  <a:lnTo>
                    <a:pt x="87" y="38"/>
                  </a:lnTo>
                  <a:lnTo>
                    <a:pt x="81" y="41"/>
                  </a:lnTo>
                  <a:lnTo>
                    <a:pt x="73" y="45"/>
                  </a:lnTo>
                  <a:lnTo>
                    <a:pt x="73" y="44"/>
                  </a:lnTo>
                  <a:lnTo>
                    <a:pt x="70" y="45"/>
                  </a:lnTo>
                  <a:lnTo>
                    <a:pt x="72" y="48"/>
                  </a:lnTo>
                  <a:lnTo>
                    <a:pt x="61" y="52"/>
                  </a:lnTo>
                  <a:lnTo>
                    <a:pt x="58" y="57"/>
                  </a:lnTo>
                  <a:lnTo>
                    <a:pt x="49" y="60"/>
                  </a:lnTo>
                  <a:lnTo>
                    <a:pt x="49" y="66"/>
                  </a:lnTo>
                  <a:lnTo>
                    <a:pt x="49" y="72"/>
                  </a:lnTo>
                  <a:lnTo>
                    <a:pt x="46" y="76"/>
                  </a:lnTo>
                  <a:lnTo>
                    <a:pt x="49" y="80"/>
                  </a:lnTo>
                  <a:lnTo>
                    <a:pt x="49" y="84"/>
                  </a:lnTo>
                  <a:lnTo>
                    <a:pt x="55" y="86"/>
                  </a:lnTo>
                  <a:lnTo>
                    <a:pt x="61" y="88"/>
                  </a:lnTo>
                  <a:lnTo>
                    <a:pt x="66" y="90"/>
                  </a:lnTo>
                  <a:lnTo>
                    <a:pt x="72" y="92"/>
                  </a:lnTo>
                  <a:lnTo>
                    <a:pt x="80" y="92"/>
                  </a:lnTo>
                  <a:lnTo>
                    <a:pt x="88" y="96"/>
                  </a:lnTo>
                  <a:lnTo>
                    <a:pt x="93" y="96"/>
                  </a:lnTo>
                  <a:lnTo>
                    <a:pt x="105" y="96"/>
                  </a:lnTo>
                  <a:lnTo>
                    <a:pt x="111" y="96"/>
                  </a:lnTo>
                  <a:lnTo>
                    <a:pt x="115" y="96"/>
                  </a:lnTo>
                  <a:lnTo>
                    <a:pt x="121" y="96"/>
                  </a:lnTo>
                  <a:lnTo>
                    <a:pt x="126" y="96"/>
                  </a:lnTo>
                  <a:lnTo>
                    <a:pt x="133" y="94"/>
                  </a:lnTo>
                  <a:lnTo>
                    <a:pt x="138" y="92"/>
                  </a:lnTo>
                  <a:lnTo>
                    <a:pt x="144" y="88"/>
                  </a:lnTo>
                  <a:lnTo>
                    <a:pt x="146" y="84"/>
                  </a:lnTo>
                  <a:lnTo>
                    <a:pt x="149" y="80"/>
                  </a:lnTo>
                  <a:lnTo>
                    <a:pt x="149" y="76"/>
                  </a:lnTo>
                  <a:lnTo>
                    <a:pt x="144" y="74"/>
                  </a:lnTo>
                  <a:lnTo>
                    <a:pt x="138" y="74"/>
                  </a:lnTo>
                  <a:lnTo>
                    <a:pt x="133" y="74"/>
                  </a:lnTo>
                  <a:lnTo>
                    <a:pt x="126" y="74"/>
                  </a:lnTo>
                  <a:lnTo>
                    <a:pt x="121" y="74"/>
                  </a:lnTo>
                  <a:lnTo>
                    <a:pt x="115" y="76"/>
                  </a:lnTo>
                  <a:lnTo>
                    <a:pt x="111" y="76"/>
                  </a:lnTo>
                  <a:lnTo>
                    <a:pt x="105" y="76"/>
                  </a:lnTo>
                  <a:lnTo>
                    <a:pt x="93" y="76"/>
                  </a:lnTo>
                  <a:lnTo>
                    <a:pt x="88" y="78"/>
                  </a:lnTo>
                  <a:lnTo>
                    <a:pt x="80" y="80"/>
                  </a:lnTo>
                  <a:lnTo>
                    <a:pt x="74" y="80"/>
                  </a:lnTo>
                  <a:lnTo>
                    <a:pt x="72" y="84"/>
                  </a:lnTo>
                  <a:lnTo>
                    <a:pt x="61" y="84"/>
                  </a:lnTo>
                  <a:lnTo>
                    <a:pt x="55" y="86"/>
                  </a:lnTo>
                  <a:lnTo>
                    <a:pt x="49" y="88"/>
                  </a:lnTo>
                  <a:lnTo>
                    <a:pt x="46" y="92"/>
                  </a:lnTo>
                  <a:lnTo>
                    <a:pt x="38" y="92"/>
                  </a:lnTo>
                  <a:lnTo>
                    <a:pt x="38" y="98"/>
                  </a:lnTo>
                  <a:lnTo>
                    <a:pt x="36" y="104"/>
                  </a:lnTo>
                  <a:lnTo>
                    <a:pt x="33" y="108"/>
                  </a:lnTo>
                  <a:lnTo>
                    <a:pt x="33" y="113"/>
                  </a:lnTo>
                  <a:lnTo>
                    <a:pt x="33" y="116"/>
                  </a:lnTo>
                  <a:lnTo>
                    <a:pt x="36" y="120"/>
                  </a:lnTo>
                  <a:lnTo>
                    <a:pt x="38" y="125"/>
                  </a:lnTo>
                  <a:lnTo>
                    <a:pt x="43" y="128"/>
                  </a:lnTo>
                  <a:lnTo>
                    <a:pt x="49" y="132"/>
                  </a:lnTo>
                  <a:lnTo>
                    <a:pt x="55" y="132"/>
                  </a:lnTo>
                  <a:lnTo>
                    <a:pt x="61" y="136"/>
                  </a:lnTo>
                  <a:lnTo>
                    <a:pt x="69" y="141"/>
                  </a:lnTo>
                  <a:lnTo>
                    <a:pt x="76" y="141"/>
                  </a:lnTo>
                  <a:lnTo>
                    <a:pt x="82" y="141"/>
                  </a:lnTo>
                  <a:lnTo>
                    <a:pt x="88" y="142"/>
                  </a:lnTo>
                  <a:lnTo>
                    <a:pt x="93" y="142"/>
                  </a:lnTo>
                  <a:lnTo>
                    <a:pt x="99" y="142"/>
                  </a:lnTo>
                  <a:lnTo>
                    <a:pt x="105" y="142"/>
                  </a:lnTo>
                  <a:lnTo>
                    <a:pt x="111" y="141"/>
                  </a:lnTo>
                  <a:lnTo>
                    <a:pt x="115" y="141"/>
                  </a:lnTo>
                  <a:lnTo>
                    <a:pt x="126" y="141"/>
                  </a:lnTo>
                  <a:lnTo>
                    <a:pt x="133" y="138"/>
                  </a:lnTo>
                  <a:lnTo>
                    <a:pt x="138" y="136"/>
                  </a:lnTo>
                  <a:lnTo>
                    <a:pt x="144" y="134"/>
                  </a:lnTo>
                  <a:lnTo>
                    <a:pt x="149" y="130"/>
                  </a:lnTo>
                  <a:lnTo>
                    <a:pt x="149" y="125"/>
                  </a:lnTo>
                  <a:lnTo>
                    <a:pt x="149" y="120"/>
                  </a:lnTo>
                  <a:lnTo>
                    <a:pt x="146" y="116"/>
                  </a:lnTo>
                  <a:lnTo>
                    <a:pt x="138" y="116"/>
                  </a:lnTo>
                  <a:lnTo>
                    <a:pt x="133" y="116"/>
                  </a:lnTo>
                  <a:lnTo>
                    <a:pt x="126" y="116"/>
                  </a:lnTo>
                  <a:lnTo>
                    <a:pt x="121" y="114"/>
                  </a:lnTo>
                  <a:lnTo>
                    <a:pt x="115" y="114"/>
                  </a:lnTo>
                  <a:lnTo>
                    <a:pt x="105" y="114"/>
                  </a:lnTo>
                  <a:lnTo>
                    <a:pt x="99" y="114"/>
                  </a:lnTo>
                  <a:lnTo>
                    <a:pt x="93" y="114"/>
                  </a:lnTo>
                  <a:lnTo>
                    <a:pt x="88" y="116"/>
                  </a:lnTo>
                  <a:lnTo>
                    <a:pt x="82" y="116"/>
                  </a:lnTo>
                  <a:lnTo>
                    <a:pt x="76" y="116"/>
                  </a:lnTo>
                  <a:lnTo>
                    <a:pt x="72" y="118"/>
                  </a:lnTo>
                  <a:lnTo>
                    <a:pt x="66" y="120"/>
                  </a:lnTo>
                  <a:lnTo>
                    <a:pt x="61" y="125"/>
                  </a:lnTo>
                  <a:lnTo>
                    <a:pt x="49" y="128"/>
                  </a:lnTo>
                  <a:lnTo>
                    <a:pt x="46" y="132"/>
                  </a:lnTo>
                  <a:lnTo>
                    <a:pt x="43" y="138"/>
                  </a:lnTo>
                  <a:lnTo>
                    <a:pt x="38" y="141"/>
                  </a:lnTo>
                  <a:lnTo>
                    <a:pt x="38" y="146"/>
                  </a:lnTo>
                  <a:lnTo>
                    <a:pt x="36" y="150"/>
                  </a:lnTo>
                  <a:lnTo>
                    <a:pt x="36" y="156"/>
                  </a:lnTo>
                  <a:lnTo>
                    <a:pt x="36" y="160"/>
                  </a:lnTo>
                  <a:lnTo>
                    <a:pt x="38" y="164"/>
                  </a:lnTo>
                  <a:lnTo>
                    <a:pt x="43" y="170"/>
                  </a:lnTo>
                  <a:lnTo>
                    <a:pt x="49" y="172"/>
                  </a:lnTo>
                  <a:lnTo>
                    <a:pt x="55" y="176"/>
                  </a:lnTo>
                  <a:lnTo>
                    <a:pt x="61" y="180"/>
                  </a:lnTo>
                  <a:lnTo>
                    <a:pt x="66" y="180"/>
                  </a:lnTo>
                  <a:lnTo>
                    <a:pt x="72" y="184"/>
                  </a:lnTo>
                  <a:lnTo>
                    <a:pt x="80" y="186"/>
                  </a:lnTo>
                  <a:lnTo>
                    <a:pt x="91" y="188"/>
                  </a:lnTo>
                  <a:lnTo>
                    <a:pt x="102" y="188"/>
                  </a:lnTo>
                  <a:lnTo>
                    <a:pt x="113" y="188"/>
                  </a:lnTo>
                  <a:lnTo>
                    <a:pt x="118" y="186"/>
                  </a:lnTo>
                  <a:lnTo>
                    <a:pt x="126" y="184"/>
                  </a:lnTo>
                  <a:lnTo>
                    <a:pt x="133" y="182"/>
                  </a:lnTo>
                  <a:lnTo>
                    <a:pt x="141" y="180"/>
                  </a:lnTo>
                  <a:lnTo>
                    <a:pt x="146" y="180"/>
                  </a:lnTo>
                  <a:lnTo>
                    <a:pt x="151" y="172"/>
                  </a:lnTo>
                  <a:lnTo>
                    <a:pt x="154" y="166"/>
                  </a:lnTo>
                  <a:lnTo>
                    <a:pt x="149" y="160"/>
                  </a:lnTo>
                  <a:lnTo>
                    <a:pt x="146" y="156"/>
                  </a:lnTo>
                  <a:lnTo>
                    <a:pt x="141" y="156"/>
                  </a:lnTo>
                  <a:lnTo>
                    <a:pt x="130" y="156"/>
                  </a:lnTo>
                  <a:lnTo>
                    <a:pt x="124" y="156"/>
                  </a:lnTo>
                  <a:lnTo>
                    <a:pt x="115" y="156"/>
                  </a:lnTo>
                  <a:lnTo>
                    <a:pt x="111" y="156"/>
                  </a:lnTo>
                  <a:lnTo>
                    <a:pt x="105" y="156"/>
                  </a:lnTo>
                  <a:lnTo>
                    <a:pt x="93" y="156"/>
                  </a:lnTo>
                  <a:lnTo>
                    <a:pt x="88" y="156"/>
                  </a:lnTo>
                  <a:lnTo>
                    <a:pt x="82" y="158"/>
                  </a:lnTo>
                  <a:lnTo>
                    <a:pt x="72" y="160"/>
                  </a:lnTo>
                  <a:lnTo>
                    <a:pt x="72" y="164"/>
                  </a:lnTo>
                  <a:lnTo>
                    <a:pt x="66" y="166"/>
                  </a:lnTo>
                  <a:lnTo>
                    <a:pt x="61" y="172"/>
                  </a:lnTo>
                  <a:lnTo>
                    <a:pt x="55" y="172"/>
                  </a:lnTo>
                  <a:lnTo>
                    <a:pt x="49" y="180"/>
                  </a:lnTo>
                  <a:lnTo>
                    <a:pt x="49" y="184"/>
                  </a:lnTo>
                  <a:lnTo>
                    <a:pt x="49" y="188"/>
                  </a:lnTo>
                  <a:lnTo>
                    <a:pt x="49" y="193"/>
                  </a:lnTo>
                  <a:lnTo>
                    <a:pt x="49" y="197"/>
                  </a:lnTo>
                  <a:lnTo>
                    <a:pt x="49" y="204"/>
                  </a:lnTo>
                  <a:lnTo>
                    <a:pt x="49" y="209"/>
                  </a:lnTo>
                  <a:lnTo>
                    <a:pt x="49" y="212"/>
                  </a:lnTo>
                  <a:lnTo>
                    <a:pt x="49" y="216"/>
                  </a:lnTo>
                  <a:lnTo>
                    <a:pt x="55" y="220"/>
                  </a:lnTo>
                  <a:lnTo>
                    <a:pt x="61" y="222"/>
                  </a:lnTo>
                  <a:lnTo>
                    <a:pt x="63" y="226"/>
                  </a:lnTo>
                  <a:lnTo>
                    <a:pt x="72" y="228"/>
                  </a:lnTo>
                  <a:lnTo>
                    <a:pt x="80" y="228"/>
                  </a:lnTo>
                  <a:lnTo>
                    <a:pt x="91" y="230"/>
                  </a:lnTo>
                  <a:lnTo>
                    <a:pt x="102" y="228"/>
                  </a:lnTo>
                  <a:lnTo>
                    <a:pt x="108" y="228"/>
                  </a:lnTo>
                  <a:lnTo>
                    <a:pt x="113" y="228"/>
                  </a:lnTo>
                  <a:lnTo>
                    <a:pt x="121" y="228"/>
                  </a:lnTo>
                  <a:lnTo>
                    <a:pt x="126" y="228"/>
                  </a:lnTo>
                  <a:lnTo>
                    <a:pt x="133" y="228"/>
                  </a:lnTo>
                  <a:lnTo>
                    <a:pt x="138" y="226"/>
                  </a:lnTo>
                  <a:lnTo>
                    <a:pt x="149" y="224"/>
                  </a:lnTo>
                  <a:lnTo>
                    <a:pt x="149" y="220"/>
                  </a:lnTo>
                  <a:lnTo>
                    <a:pt x="149" y="216"/>
                  </a:lnTo>
                  <a:lnTo>
                    <a:pt x="149" y="212"/>
                  </a:lnTo>
                  <a:lnTo>
                    <a:pt x="149" y="209"/>
                  </a:lnTo>
                  <a:lnTo>
                    <a:pt x="149" y="204"/>
                  </a:lnTo>
                  <a:lnTo>
                    <a:pt x="141" y="200"/>
                  </a:lnTo>
                  <a:lnTo>
                    <a:pt x="130" y="200"/>
                  </a:lnTo>
                  <a:lnTo>
                    <a:pt x="124" y="200"/>
                  </a:lnTo>
                  <a:lnTo>
                    <a:pt x="115" y="200"/>
                  </a:lnTo>
                  <a:lnTo>
                    <a:pt x="111" y="200"/>
                  </a:lnTo>
                  <a:lnTo>
                    <a:pt x="105" y="200"/>
                  </a:lnTo>
                  <a:lnTo>
                    <a:pt x="96" y="200"/>
                  </a:lnTo>
                  <a:lnTo>
                    <a:pt x="91" y="202"/>
                  </a:lnTo>
                  <a:lnTo>
                    <a:pt x="82" y="202"/>
                  </a:lnTo>
                  <a:lnTo>
                    <a:pt x="72" y="204"/>
                  </a:lnTo>
                  <a:lnTo>
                    <a:pt x="66" y="204"/>
                  </a:lnTo>
                  <a:lnTo>
                    <a:pt x="61" y="206"/>
                  </a:lnTo>
                  <a:lnTo>
                    <a:pt x="55" y="211"/>
                  </a:lnTo>
                  <a:lnTo>
                    <a:pt x="49" y="212"/>
                  </a:lnTo>
                  <a:lnTo>
                    <a:pt x="43" y="216"/>
                  </a:lnTo>
                  <a:lnTo>
                    <a:pt x="38" y="220"/>
                  </a:lnTo>
                  <a:lnTo>
                    <a:pt x="33" y="224"/>
                  </a:lnTo>
                  <a:lnTo>
                    <a:pt x="33" y="228"/>
                  </a:lnTo>
                  <a:lnTo>
                    <a:pt x="30" y="232"/>
                  </a:lnTo>
                  <a:lnTo>
                    <a:pt x="30" y="236"/>
                  </a:lnTo>
                  <a:lnTo>
                    <a:pt x="30" y="242"/>
                  </a:lnTo>
                  <a:lnTo>
                    <a:pt x="30" y="250"/>
                  </a:lnTo>
                  <a:lnTo>
                    <a:pt x="33" y="254"/>
                  </a:lnTo>
                  <a:lnTo>
                    <a:pt x="33" y="258"/>
                  </a:lnTo>
                  <a:lnTo>
                    <a:pt x="38" y="265"/>
                  </a:lnTo>
                  <a:lnTo>
                    <a:pt x="40" y="268"/>
                  </a:lnTo>
                  <a:lnTo>
                    <a:pt x="49" y="272"/>
                  </a:lnTo>
                  <a:lnTo>
                    <a:pt x="55" y="277"/>
                  </a:lnTo>
                  <a:lnTo>
                    <a:pt x="61" y="280"/>
                  </a:lnTo>
                  <a:lnTo>
                    <a:pt x="66" y="282"/>
                  </a:lnTo>
                  <a:lnTo>
                    <a:pt x="76" y="282"/>
                  </a:lnTo>
                  <a:lnTo>
                    <a:pt x="85" y="282"/>
                  </a:lnTo>
                  <a:lnTo>
                    <a:pt x="93" y="280"/>
                  </a:lnTo>
                  <a:lnTo>
                    <a:pt x="105" y="280"/>
                  </a:lnTo>
                  <a:lnTo>
                    <a:pt x="111" y="280"/>
                  </a:lnTo>
                  <a:lnTo>
                    <a:pt x="121" y="277"/>
                  </a:lnTo>
                  <a:lnTo>
                    <a:pt x="126" y="277"/>
                  </a:lnTo>
                  <a:lnTo>
                    <a:pt x="133" y="274"/>
                  </a:lnTo>
                  <a:lnTo>
                    <a:pt x="138" y="270"/>
                  </a:lnTo>
                  <a:lnTo>
                    <a:pt x="138" y="265"/>
                  </a:lnTo>
                  <a:lnTo>
                    <a:pt x="138" y="260"/>
                  </a:lnTo>
                  <a:lnTo>
                    <a:pt x="138" y="256"/>
                  </a:lnTo>
                  <a:lnTo>
                    <a:pt x="138" y="252"/>
                  </a:lnTo>
                  <a:lnTo>
                    <a:pt x="133" y="250"/>
                  </a:lnTo>
                  <a:lnTo>
                    <a:pt x="126" y="248"/>
                  </a:lnTo>
                  <a:lnTo>
                    <a:pt x="115" y="248"/>
                  </a:lnTo>
                  <a:lnTo>
                    <a:pt x="111" y="248"/>
                  </a:lnTo>
                  <a:lnTo>
                    <a:pt x="105" y="248"/>
                  </a:lnTo>
                  <a:lnTo>
                    <a:pt x="99" y="250"/>
                  </a:lnTo>
                  <a:lnTo>
                    <a:pt x="93" y="252"/>
                  </a:lnTo>
                  <a:lnTo>
                    <a:pt x="82" y="256"/>
                  </a:lnTo>
                  <a:lnTo>
                    <a:pt x="76" y="260"/>
                  </a:lnTo>
                  <a:lnTo>
                    <a:pt x="74" y="265"/>
                  </a:lnTo>
                  <a:lnTo>
                    <a:pt x="66" y="268"/>
                  </a:lnTo>
                  <a:lnTo>
                    <a:pt x="58" y="270"/>
                  </a:lnTo>
                  <a:lnTo>
                    <a:pt x="52" y="274"/>
                  </a:lnTo>
                  <a:lnTo>
                    <a:pt x="52" y="280"/>
                  </a:lnTo>
                  <a:lnTo>
                    <a:pt x="52" y="284"/>
                  </a:lnTo>
                  <a:lnTo>
                    <a:pt x="52" y="290"/>
                  </a:lnTo>
                  <a:lnTo>
                    <a:pt x="52" y="296"/>
                  </a:lnTo>
                  <a:lnTo>
                    <a:pt x="52" y="300"/>
                  </a:lnTo>
                  <a:lnTo>
                    <a:pt x="52" y="304"/>
                  </a:lnTo>
                  <a:lnTo>
                    <a:pt x="52" y="308"/>
                  </a:lnTo>
                  <a:lnTo>
                    <a:pt x="58" y="312"/>
                  </a:lnTo>
                  <a:lnTo>
                    <a:pt x="63" y="316"/>
                  </a:lnTo>
                  <a:lnTo>
                    <a:pt x="66" y="320"/>
                  </a:lnTo>
                  <a:lnTo>
                    <a:pt x="72" y="322"/>
                  </a:lnTo>
                  <a:lnTo>
                    <a:pt x="76" y="324"/>
                  </a:lnTo>
                  <a:lnTo>
                    <a:pt x="85" y="324"/>
                  </a:lnTo>
                  <a:lnTo>
                    <a:pt x="91" y="324"/>
                  </a:lnTo>
                  <a:lnTo>
                    <a:pt x="96" y="324"/>
                  </a:lnTo>
                  <a:lnTo>
                    <a:pt x="108" y="326"/>
                  </a:lnTo>
                  <a:lnTo>
                    <a:pt x="115" y="326"/>
                  </a:lnTo>
                  <a:lnTo>
                    <a:pt x="124" y="326"/>
                  </a:lnTo>
                  <a:lnTo>
                    <a:pt x="133" y="324"/>
                  </a:lnTo>
                  <a:lnTo>
                    <a:pt x="144" y="324"/>
                  </a:lnTo>
                  <a:lnTo>
                    <a:pt x="151" y="322"/>
                  </a:lnTo>
                  <a:lnTo>
                    <a:pt x="157" y="320"/>
                  </a:lnTo>
                  <a:lnTo>
                    <a:pt x="160" y="314"/>
                  </a:lnTo>
                  <a:lnTo>
                    <a:pt x="160" y="310"/>
                  </a:lnTo>
                  <a:lnTo>
                    <a:pt x="163" y="306"/>
                  </a:lnTo>
                  <a:lnTo>
                    <a:pt x="160" y="302"/>
                  </a:lnTo>
                  <a:lnTo>
                    <a:pt x="154" y="300"/>
                  </a:lnTo>
                  <a:lnTo>
                    <a:pt x="146" y="298"/>
                  </a:lnTo>
                  <a:lnTo>
                    <a:pt x="138" y="298"/>
                  </a:lnTo>
                  <a:lnTo>
                    <a:pt x="130" y="298"/>
                  </a:lnTo>
                  <a:lnTo>
                    <a:pt x="124" y="298"/>
                  </a:lnTo>
                  <a:lnTo>
                    <a:pt x="115" y="298"/>
                  </a:lnTo>
                  <a:lnTo>
                    <a:pt x="111" y="298"/>
                  </a:lnTo>
                  <a:lnTo>
                    <a:pt x="102" y="298"/>
                  </a:lnTo>
                  <a:lnTo>
                    <a:pt x="96" y="300"/>
                  </a:lnTo>
                  <a:lnTo>
                    <a:pt x="88" y="302"/>
                  </a:lnTo>
                  <a:lnTo>
                    <a:pt x="85" y="306"/>
                  </a:lnTo>
                  <a:lnTo>
                    <a:pt x="80" y="308"/>
                  </a:lnTo>
                  <a:lnTo>
                    <a:pt x="74" y="314"/>
                  </a:lnTo>
                  <a:lnTo>
                    <a:pt x="69" y="318"/>
                  </a:lnTo>
                  <a:lnTo>
                    <a:pt x="69" y="324"/>
                  </a:lnTo>
                  <a:lnTo>
                    <a:pt x="69" y="328"/>
                  </a:lnTo>
                  <a:lnTo>
                    <a:pt x="69" y="332"/>
                  </a:lnTo>
                  <a:lnTo>
                    <a:pt x="69" y="336"/>
                  </a:lnTo>
                  <a:lnTo>
                    <a:pt x="72" y="340"/>
                  </a:lnTo>
                  <a:lnTo>
                    <a:pt x="72" y="347"/>
                  </a:lnTo>
                  <a:lnTo>
                    <a:pt x="76" y="350"/>
                  </a:lnTo>
                  <a:lnTo>
                    <a:pt x="82" y="352"/>
                  </a:lnTo>
                  <a:lnTo>
                    <a:pt x="91" y="354"/>
                  </a:lnTo>
                  <a:lnTo>
                    <a:pt x="96" y="354"/>
                  </a:lnTo>
                  <a:lnTo>
                    <a:pt x="105" y="354"/>
                  </a:lnTo>
                  <a:lnTo>
                    <a:pt x="113" y="352"/>
                  </a:lnTo>
                  <a:lnTo>
                    <a:pt x="123" y="358"/>
                  </a:lnTo>
                  <a:lnTo>
                    <a:pt x="125" y="363"/>
                  </a:lnTo>
                  <a:lnTo>
                    <a:pt x="126" y="371"/>
                  </a:lnTo>
                  <a:lnTo>
                    <a:pt x="128" y="384"/>
                  </a:lnTo>
                  <a:lnTo>
                    <a:pt x="116" y="395"/>
                  </a:lnTo>
                  <a:lnTo>
                    <a:pt x="95" y="403"/>
                  </a:lnTo>
                  <a:lnTo>
                    <a:pt x="74" y="411"/>
                  </a:lnTo>
                  <a:lnTo>
                    <a:pt x="43" y="415"/>
                  </a:lnTo>
                  <a:lnTo>
                    <a:pt x="0" y="417"/>
                  </a:lnTo>
                </a:path>
              </a:pathLst>
            </a:custGeom>
            <a:noFill/>
            <a:ln w="28575" cmpd="sng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81" name="Freeform 152"/>
            <p:cNvSpPr>
              <a:spLocks/>
            </p:cNvSpPr>
            <p:nvPr/>
          </p:nvSpPr>
          <p:spPr bwMode="auto">
            <a:xfrm>
              <a:off x="882" y="1257"/>
              <a:ext cx="146" cy="609"/>
            </a:xfrm>
            <a:custGeom>
              <a:avLst/>
              <a:gdLst>
                <a:gd name="T0" fmla="*/ 82 w 177"/>
                <a:gd name="T1" fmla="*/ 862 h 505"/>
                <a:gd name="T2" fmla="*/ 27 w 177"/>
                <a:gd name="T3" fmla="*/ 824 h 505"/>
                <a:gd name="T4" fmla="*/ 17 w 177"/>
                <a:gd name="T5" fmla="*/ 633 h 505"/>
                <a:gd name="T6" fmla="*/ 13 w 177"/>
                <a:gd name="T7" fmla="*/ 591 h 505"/>
                <a:gd name="T8" fmla="*/ 26 w 177"/>
                <a:gd name="T9" fmla="*/ 570 h 505"/>
                <a:gd name="T10" fmla="*/ 48 w 177"/>
                <a:gd name="T11" fmla="*/ 563 h 505"/>
                <a:gd name="T12" fmla="*/ 64 w 177"/>
                <a:gd name="T13" fmla="*/ 570 h 505"/>
                <a:gd name="T14" fmla="*/ 67 w 177"/>
                <a:gd name="T15" fmla="*/ 602 h 505"/>
                <a:gd name="T16" fmla="*/ 50 w 177"/>
                <a:gd name="T17" fmla="*/ 598 h 505"/>
                <a:gd name="T18" fmla="*/ 31 w 177"/>
                <a:gd name="T19" fmla="*/ 591 h 505"/>
                <a:gd name="T20" fmla="*/ 13 w 177"/>
                <a:gd name="T21" fmla="*/ 578 h 505"/>
                <a:gd name="T22" fmla="*/ 2 w 177"/>
                <a:gd name="T23" fmla="*/ 543 h 505"/>
                <a:gd name="T24" fmla="*/ 9 w 177"/>
                <a:gd name="T25" fmla="*/ 509 h 505"/>
                <a:gd name="T26" fmla="*/ 29 w 177"/>
                <a:gd name="T27" fmla="*/ 486 h 505"/>
                <a:gd name="T28" fmla="*/ 45 w 177"/>
                <a:gd name="T29" fmla="*/ 485 h 505"/>
                <a:gd name="T30" fmla="*/ 64 w 177"/>
                <a:gd name="T31" fmla="*/ 493 h 505"/>
                <a:gd name="T32" fmla="*/ 68 w 177"/>
                <a:gd name="T33" fmla="*/ 529 h 505"/>
                <a:gd name="T34" fmla="*/ 50 w 177"/>
                <a:gd name="T35" fmla="*/ 534 h 505"/>
                <a:gd name="T36" fmla="*/ 31 w 177"/>
                <a:gd name="T37" fmla="*/ 529 h 505"/>
                <a:gd name="T38" fmla="*/ 13 w 177"/>
                <a:gd name="T39" fmla="*/ 509 h 505"/>
                <a:gd name="T40" fmla="*/ 5 w 177"/>
                <a:gd name="T41" fmla="*/ 470 h 505"/>
                <a:gd name="T42" fmla="*/ 13 w 177"/>
                <a:gd name="T43" fmla="*/ 432 h 505"/>
                <a:gd name="T44" fmla="*/ 31 w 177"/>
                <a:gd name="T45" fmla="*/ 408 h 505"/>
                <a:gd name="T46" fmla="*/ 57 w 177"/>
                <a:gd name="T47" fmla="*/ 410 h 505"/>
                <a:gd name="T48" fmla="*/ 73 w 177"/>
                <a:gd name="T49" fmla="*/ 443 h 505"/>
                <a:gd name="T50" fmla="*/ 56 w 177"/>
                <a:gd name="T51" fmla="*/ 459 h 505"/>
                <a:gd name="T52" fmla="*/ 35 w 177"/>
                <a:gd name="T53" fmla="*/ 459 h 505"/>
                <a:gd name="T54" fmla="*/ 19 w 177"/>
                <a:gd name="T55" fmla="*/ 432 h 505"/>
                <a:gd name="T56" fmla="*/ 13 w 177"/>
                <a:gd name="T57" fmla="*/ 397 h 505"/>
                <a:gd name="T58" fmla="*/ 13 w 177"/>
                <a:gd name="T59" fmla="*/ 355 h 505"/>
                <a:gd name="T60" fmla="*/ 31 w 177"/>
                <a:gd name="T61" fmla="*/ 333 h 505"/>
                <a:gd name="T62" fmla="*/ 54 w 177"/>
                <a:gd name="T63" fmla="*/ 333 h 505"/>
                <a:gd name="T64" fmla="*/ 70 w 177"/>
                <a:gd name="T65" fmla="*/ 347 h 505"/>
                <a:gd name="T66" fmla="*/ 65 w 177"/>
                <a:gd name="T67" fmla="*/ 382 h 505"/>
                <a:gd name="T68" fmla="*/ 45 w 177"/>
                <a:gd name="T69" fmla="*/ 382 h 505"/>
                <a:gd name="T70" fmla="*/ 21 w 177"/>
                <a:gd name="T71" fmla="*/ 375 h 505"/>
                <a:gd name="T72" fmla="*/ 6 w 177"/>
                <a:gd name="T73" fmla="*/ 347 h 505"/>
                <a:gd name="T74" fmla="*/ 2 w 177"/>
                <a:gd name="T75" fmla="*/ 310 h 505"/>
                <a:gd name="T76" fmla="*/ 7 w 177"/>
                <a:gd name="T77" fmla="*/ 264 h 505"/>
                <a:gd name="T78" fmla="*/ 29 w 177"/>
                <a:gd name="T79" fmla="*/ 240 h 505"/>
                <a:gd name="T80" fmla="*/ 54 w 177"/>
                <a:gd name="T81" fmla="*/ 250 h 505"/>
                <a:gd name="T82" fmla="*/ 64 w 177"/>
                <a:gd name="T83" fmla="*/ 280 h 505"/>
                <a:gd name="T84" fmla="*/ 50 w 177"/>
                <a:gd name="T85" fmla="*/ 298 h 505"/>
                <a:gd name="T86" fmla="*/ 31 w 177"/>
                <a:gd name="T87" fmla="*/ 287 h 505"/>
                <a:gd name="T88" fmla="*/ 14 w 177"/>
                <a:gd name="T89" fmla="*/ 254 h 505"/>
                <a:gd name="T90" fmla="*/ 14 w 177"/>
                <a:gd name="T91" fmla="*/ 210 h 505"/>
                <a:gd name="T92" fmla="*/ 21 w 177"/>
                <a:gd name="T93" fmla="*/ 174 h 505"/>
                <a:gd name="T94" fmla="*/ 40 w 177"/>
                <a:gd name="T95" fmla="*/ 168 h 505"/>
                <a:gd name="T96" fmla="*/ 67 w 177"/>
                <a:gd name="T97" fmla="*/ 168 h 505"/>
                <a:gd name="T98" fmla="*/ 78 w 177"/>
                <a:gd name="T99" fmla="*/ 198 h 505"/>
                <a:gd name="T100" fmla="*/ 59 w 177"/>
                <a:gd name="T101" fmla="*/ 212 h 505"/>
                <a:gd name="T102" fmla="*/ 40 w 177"/>
                <a:gd name="T103" fmla="*/ 210 h 505"/>
                <a:gd name="T104" fmla="*/ 24 w 177"/>
                <a:gd name="T105" fmla="*/ 177 h 505"/>
                <a:gd name="T106" fmla="*/ 26 w 177"/>
                <a:gd name="T107" fmla="*/ 139 h 505"/>
                <a:gd name="T108" fmla="*/ 40 w 177"/>
                <a:gd name="T109" fmla="*/ 116 h 505"/>
                <a:gd name="T110" fmla="*/ 57 w 177"/>
                <a:gd name="T111" fmla="*/ 86 h 505"/>
                <a:gd name="T112" fmla="*/ 9 w 177"/>
                <a:gd name="T113" fmla="*/ 7 h 50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77"/>
                <a:gd name="T172" fmla="*/ 0 h 505"/>
                <a:gd name="T173" fmla="*/ 177 w 177"/>
                <a:gd name="T174" fmla="*/ 505 h 505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77" h="505">
                  <a:moveTo>
                    <a:pt x="177" y="436"/>
                  </a:moveTo>
                  <a:lnTo>
                    <a:pt x="172" y="449"/>
                  </a:lnTo>
                  <a:lnTo>
                    <a:pt x="169" y="461"/>
                  </a:lnTo>
                  <a:lnTo>
                    <a:pt x="161" y="478"/>
                  </a:lnTo>
                  <a:lnTo>
                    <a:pt x="145" y="492"/>
                  </a:lnTo>
                  <a:lnTo>
                    <a:pt x="122" y="503"/>
                  </a:lnTo>
                  <a:lnTo>
                    <a:pt x="98" y="505"/>
                  </a:lnTo>
                  <a:lnTo>
                    <a:pt x="76" y="503"/>
                  </a:lnTo>
                  <a:lnTo>
                    <a:pt x="51" y="486"/>
                  </a:lnTo>
                  <a:lnTo>
                    <a:pt x="49" y="469"/>
                  </a:lnTo>
                  <a:lnTo>
                    <a:pt x="46" y="446"/>
                  </a:lnTo>
                  <a:lnTo>
                    <a:pt x="53" y="423"/>
                  </a:lnTo>
                  <a:lnTo>
                    <a:pt x="55" y="403"/>
                  </a:lnTo>
                  <a:lnTo>
                    <a:pt x="43" y="386"/>
                  </a:lnTo>
                  <a:lnTo>
                    <a:pt x="31" y="361"/>
                  </a:lnTo>
                  <a:lnTo>
                    <a:pt x="23" y="357"/>
                  </a:lnTo>
                  <a:lnTo>
                    <a:pt x="23" y="351"/>
                  </a:lnTo>
                  <a:lnTo>
                    <a:pt x="23" y="345"/>
                  </a:lnTo>
                  <a:lnTo>
                    <a:pt x="20" y="341"/>
                  </a:lnTo>
                  <a:lnTo>
                    <a:pt x="23" y="337"/>
                  </a:lnTo>
                  <a:lnTo>
                    <a:pt x="23" y="333"/>
                  </a:lnTo>
                  <a:lnTo>
                    <a:pt x="28" y="331"/>
                  </a:lnTo>
                  <a:lnTo>
                    <a:pt x="34" y="329"/>
                  </a:lnTo>
                  <a:lnTo>
                    <a:pt x="39" y="327"/>
                  </a:lnTo>
                  <a:lnTo>
                    <a:pt x="46" y="325"/>
                  </a:lnTo>
                  <a:lnTo>
                    <a:pt x="54" y="325"/>
                  </a:lnTo>
                  <a:lnTo>
                    <a:pt x="62" y="321"/>
                  </a:lnTo>
                  <a:lnTo>
                    <a:pt x="67" y="321"/>
                  </a:lnTo>
                  <a:lnTo>
                    <a:pt x="79" y="321"/>
                  </a:lnTo>
                  <a:lnTo>
                    <a:pt x="85" y="321"/>
                  </a:lnTo>
                  <a:lnTo>
                    <a:pt x="90" y="321"/>
                  </a:lnTo>
                  <a:lnTo>
                    <a:pt x="96" y="321"/>
                  </a:lnTo>
                  <a:lnTo>
                    <a:pt x="102" y="321"/>
                  </a:lnTo>
                  <a:lnTo>
                    <a:pt x="108" y="323"/>
                  </a:lnTo>
                  <a:lnTo>
                    <a:pt x="113" y="325"/>
                  </a:lnTo>
                  <a:lnTo>
                    <a:pt x="119" y="329"/>
                  </a:lnTo>
                  <a:lnTo>
                    <a:pt x="121" y="333"/>
                  </a:lnTo>
                  <a:lnTo>
                    <a:pt x="125" y="337"/>
                  </a:lnTo>
                  <a:lnTo>
                    <a:pt x="125" y="341"/>
                  </a:lnTo>
                  <a:lnTo>
                    <a:pt x="119" y="343"/>
                  </a:lnTo>
                  <a:lnTo>
                    <a:pt x="113" y="343"/>
                  </a:lnTo>
                  <a:lnTo>
                    <a:pt x="108" y="343"/>
                  </a:lnTo>
                  <a:lnTo>
                    <a:pt x="102" y="343"/>
                  </a:lnTo>
                  <a:lnTo>
                    <a:pt x="96" y="343"/>
                  </a:lnTo>
                  <a:lnTo>
                    <a:pt x="90" y="341"/>
                  </a:lnTo>
                  <a:lnTo>
                    <a:pt x="85" y="341"/>
                  </a:lnTo>
                  <a:lnTo>
                    <a:pt x="79" y="341"/>
                  </a:lnTo>
                  <a:lnTo>
                    <a:pt x="67" y="341"/>
                  </a:lnTo>
                  <a:lnTo>
                    <a:pt x="62" y="339"/>
                  </a:lnTo>
                  <a:lnTo>
                    <a:pt x="54" y="337"/>
                  </a:lnTo>
                  <a:lnTo>
                    <a:pt x="48" y="337"/>
                  </a:lnTo>
                  <a:lnTo>
                    <a:pt x="46" y="333"/>
                  </a:lnTo>
                  <a:lnTo>
                    <a:pt x="34" y="333"/>
                  </a:lnTo>
                  <a:lnTo>
                    <a:pt x="28" y="331"/>
                  </a:lnTo>
                  <a:lnTo>
                    <a:pt x="23" y="329"/>
                  </a:lnTo>
                  <a:lnTo>
                    <a:pt x="20" y="325"/>
                  </a:lnTo>
                  <a:lnTo>
                    <a:pt x="11" y="325"/>
                  </a:lnTo>
                  <a:lnTo>
                    <a:pt x="11" y="319"/>
                  </a:lnTo>
                  <a:lnTo>
                    <a:pt x="8" y="313"/>
                  </a:lnTo>
                  <a:lnTo>
                    <a:pt x="5" y="309"/>
                  </a:lnTo>
                  <a:lnTo>
                    <a:pt x="5" y="305"/>
                  </a:lnTo>
                  <a:lnTo>
                    <a:pt x="5" y="302"/>
                  </a:lnTo>
                  <a:lnTo>
                    <a:pt x="8" y="297"/>
                  </a:lnTo>
                  <a:lnTo>
                    <a:pt x="11" y="293"/>
                  </a:lnTo>
                  <a:lnTo>
                    <a:pt x="16" y="290"/>
                  </a:lnTo>
                  <a:lnTo>
                    <a:pt x="23" y="286"/>
                  </a:lnTo>
                  <a:lnTo>
                    <a:pt x="28" y="286"/>
                  </a:lnTo>
                  <a:lnTo>
                    <a:pt x="34" y="281"/>
                  </a:lnTo>
                  <a:lnTo>
                    <a:pt x="42" y="277"/>
                  </a:lnTo>
                  <a:lnTo>
                    <a:pt x="51" y="277"/>
                  </a:lnTo>
                  <a:lnTo>
                    <a:pt x="56" y="277"/>
                  </a:lnTo>
                  <a:lnTo>
                    <a:pt x="62" y="276"/>
                  </a:lnTo>
                  <a:lnTo>
                    <a:pt x="67" y="276"/>
                  </a:lnTo>
                  <a:lnTo>
                    <a:pt x="74" y="276"/>
                  </a:lnTo>
                  <a:lnTo>
                    <a:pt x="79" y="276"/>
                  </a:lnTo>
                  <a:lnTo>
                    <a:pt x="85" y="277"/>
                  </a:lnTo>
                  <a:lnTo>
                    <a:pt x="90" y="277"/>
                  </a:lnTo>
                  <a:lnTo>
                    <a:pt x="102" y="277"/>
                  </a:lnTo>
                  <a:lnTo>
                    <a:pt x="108" y="279"/>
                  </a:lnTo>
                  <a:lnTo>
                    <a:pt x="113" y="281"/>
                  </a:lnTo>
                  <a:lnTo>
                    <a:pt x="119" y="283"/>
                  </a:lnTo>
                  <a:lnTo>
                    <a:pt x="125" y="288"/>
                  </a:lnTo>
                  <a:lnTo>
                    <a:pt x="125" y="293"/>
                  </a:lnTo>
                  <a:lnTo>
                    <a:pt x="125" y="297"/>
                  </a:lnTo>
                  <a:lnTo>
                    <a:pt x="121" y="302"/>
                  </a:lnTo>
                  <a:lnTo>
                    <a:pt x="113" y="302"/>
                  </a:lnTo>
                  <a:lnTo>
                    <a:pt x="108" y="302"/>
                  </a:lnTo>
                  <a:lnTo>
                    <a:pt x="102" y="302"/>
                  </a:lnTo>
                  <a:lnTo>
                    <a:pt x="96" y="304"/>
                  </a:lnTo>
                  <a:lnTo>
                    <a:pt x="90" y="304"/>
                  </a:lnTo>
                  <a:lnTo>
                    <a:pt x="79" y="304"/>
                  </a:lnTo>
                  <a:lnTo>
                    <a:pt x="74" y="304"/>
                  </a:lnTo>
                  <a:lnTo>
                    <a:pt x="67" y="304"/>
                  </a:lnTo>
                  <a:lnTo>
                    <a:pt x="62" y="302"/>
                  </a:lnTo>
                  <a:lnTo>
                    <a:pt x="56" y="302"/>
                  </a:lnTo>
                  <a:lnTo>
                    <a:pt x="51" y="302"/>
                  </a:lnTo>
                  <a:lnTo>
                    <a:pt x="46" y="299"/>
                  </a:lnTo>
                  <a:lnTo>
                    <a:pt x="39" y="297"/>
                  </a:lnTo>
                  <a:lnTo>
                    <a:pt x="34" y="293"/>
                  </a:lnTo>
                  <a:lnTo>
                    <a:pt x="23" y="290"/>
                  </a:lnTo>
                  <a:lnTo>
                    <a:pt x="20" y="286"/>
                  </a:lnTo>
                  <a:lnTo>
                    <a:pt x="16" y="279"/>
                  </a:lnTo>
                  <a:lnTo>
                    <a:pt x="11" y="277"/>
                  </a:lnTo>
                  <a:lnTo>
                    <a:pt x="11" y="272"/>
                  </a:lnTo>
                  <a:lnTo>
                    <a:pt x="8" y="268"/>
                  </a:lnTo>
                  <a:lnTo>
                    <a:pt x="8" y="262"/>
                  </a:lnTo>
                  <a:lnTo>
                    <a:pt x="8" y="258"/>
                  </a:lnTo>
                  <a:lnTo>
                    <a:pt x="11" y="254"/>
                  </a:lnTo>
                  <a:lnTo>
                    <a:pt x="16" y="248"/>
                  </a:lnTo>
                  <a:lnTo>
                    <a:pt x="23" y="246"/>
                  </a:lnTo>
                  <a:lnTo>
                    <a:pt x="28" y="242"/>
                  </a:lnTo>
                  <a:lnTo>
                    <a:pt x="34" y="238"/>
                  </a:lnTo>
                  <a:lnTo>
                    <a:pt x="39" y="238"/>
                  </a:lnTo>
                  <a:lnTo>
                    <a:pt x="46" y="234"/>
                  </a:lnTo>
                  <a:lnTo>
                    <a:pt x="54" y="232"/>
                  </a:lnTo>
                  <a:lnTo>
                    <a:pt x="65" y="230"/>
                  </a:lnTo>
                  <a:lnTo>
                    <a:pt x="77" y="230"/>
                  </a:lnTo>
                  <a:lnTo>
                    <a:pt x="88" y="230"/>
                  </a:lnTo>
                  <a:lnTo>
                    <a:pt x="93" y="232"/>
                  </a:lnTo>
                  <a:lnTo>
                    <a:pt x="102" y="234"/>
                  </a:lnTo>
                  <a:lnTo>
                    <a:pt x="108" y="236"/>
                  </a:lnTo>
                  <a:lnTo>
                    <a:pt x="116" y="238"/>
                  </a:lnTo>
                  <a:lnTo>
                    <a:pt x="121" y="238"/>
                  </a:lnTo>
                  <a:lnTo>
                    <a:pt x="128" y="246"/>
                  </a:lnTo>
                  <a:lnTo>
                    <a:pt x="131" y="252"/>
                  </a:lnTo>
                  <a:lnTo>
                    <a:pt x="125" y="258"/>
                  </a:lnTo>
                  <a:lnTo>
                    <a:pt x="121" y="262"/>
                  </a:lnTo>
                  <a:lnTo>
                    <a:pt x="116" y="262"/>
                  </a:lnTo>
                  <a:lnTo>
                    <a:pt x="105" y="262"/>
                  </a:lnTo>
                  <a:lnTo>
                    <a:pt x="100" y="262"/>
                  </a:lnTo>
                  <a:lnTo>
                    <a:pt x="90" y="262"/>
                  </a:lnTo>
                  <a:lnTo>
                    <a:pt x="85" y="262"/>
                  </a:lnTo>
                  <a:lnTo>
                    <a:pt x="79" y="262"/>
                  </a:lnTo>
                  <a:lnTo>
                    <a:pt x="67" y="262"/>
                  </a:lnTo>
                  <a:lnTo>
                    <a:pt x="62" y="262"/>
                  </a:lnTo>
                  <a:lnTo>
                    <a:pt x="56" y="260"/>
                  </a:lnTo>
                  <a:lnTo>
                    <a:pt x="46" y="258"/>
                  </a:lnTo>
                  <a:lnTo>
                    <a:pt x="46" y="254"/>
                  </a:lnTo>
                  <a:lnTo>
                    <a:pt x="39" y="252"/>
                  </a:lnTo>
                  <a:lnTo>
                    <a:pt x="34" y="246"/>
                  </a:lnTo>
                  <a:lnTo>
                    <a:pt x="28" y="246"/>
                  </a:lnTo>
                  <a:lnTo>
                    <a:pt x="23" y="238"/>
                  </a:lnTo>
                  <a:lnTo>
                    <a:pt x="23" y="234"/>
                  </a:lnTo>
                  <a:lnTo>
                    <a:pt x="23" y="230"/>
                  </a:lnTo>
                  <a:lnTo>
                    <a:pt x="23" y="226"/>
                  </a:lnTo>
                  <a:lnTo>
                    <a:pt x="23" y="222"/>
                  </a:lnTo>
                  <a:lnTo>
                    <a:pt x="23" y="214"/>
                  </a:lnTo>
                  <a:lnTo>
                    <a:pt x="23" y="210"/>
                  </a:lnTo>
                  <a:lnTo>
                    <a:pt x="23" y="206"/>
                  </a:lnTo>
                  <a:lnTo>
                    <a:pt x="23" y="202"/>
                  </a:lnTo>
                  <a:lnTo>
                    <a:pt x="28" y="198"/>
                  </a:lnTo>
                  <a:lnTo>
                    <a:pt x="34" y="196"/>
                  </a:lnTo>
                  <a:lnTo>
                    <a:pt x="36" y="193"/>
                  </a:lnTo>
                  <a:lnTo>
                    <a:pt x="46" y="190"/>
                  </a:lnTo>
                  <a:lnTo>
                    <a:pt x="54" y="190"/>
                  </a:lnTo>
                  <a:lnTo>
                    <a:pt x="65" y="188"/>
                  </a:lnTo>
                  <a:lnTo>
                    <a:pt x="77" y="190"/>
                  </a:lnTo>
                  <a:lnTo>
                    <a:pt x="82" y="190"/>
                  </a:lnTo>
                  <a:lnTo>
                    <a:pt x="88" y="190"/>
                  </a:lnTo>
                  <a:lnTo>
                    <a:pt x="96" y="190"/>
                  </a:lnTo>
                  <a:lnTo>
                    <a:pt x="102" y="190"/>
                  </a:lnTo>
                  <a:lnTo>
                    <a:pt x="108" y="190"/>
                  </a:lnTo>
                  <a:lnTo>
                    <a:pt x="113" y="193"/>
                  </a:lnTo>
                  <a:lnTo>
                    <a:pt x="125" y="194"/>
                  </a:lnTo>
                  <a:lnTo>
                    <a:pt x="125" y="198"/>
                  </a:lnTo>
                  <a:lnTo>
                    <a:pt x="125" y="202"/>
                  </a:lnTo>
                  <a:lnTo>
                    <a:pt x="125" y="206"/>
                  </a:lnTo>
                  <a:lnTo>
                    <a:pt x="125" y="210"/>
                  </a:lnTo>
                  <a:lnTo>
                    <a:pt x="125" y="214"/>
                  </a:lnTo>
                  <a:lnTo>
                    <a:pt x="116" y="218"/>
                  </a:lnTo>
                  <a:lnTo>
                    <a:pt x="105" y="218"/>
                  </a:lnTo>
                  <a:lnTo>
                    <a:pt x="100" y="218"/>
                  </a:lnTo>
                  <a:lnTo>
                    <a:pt x="90" y="218"/>
                  </a:lnTo>
                  <a:lnTo>
                    <a:pt x="85" y="218"/>
                  </a:lnTo>
                  <a:lnTo>
                    <a:pt x="79" y="218"/>
                  </a:lnTo>
                  <a:lnTo>
                    <a:pt x="70" y="218"/>
                  </a:lnTo>
                  <a:lnTo>
                    <a:pt x="65" y="216"/>
                  </a:lnTo>
                  <a:lnTo>
                    <a:pt x="56" y="216"/>
                  </a:lnTo>
                  <a:lnTo>
                    <a:pt x="46" y="214"/>
                  </a:lnTo>
                  <a:lnTo>
                    <a:pt x="39" y="214"/>
                  </a:lnTo>
                  <a:lnTo>
                    <a:pt x="34" y="212"/>
                  </a:lnTo>
                  <a:lnTo>
                    <a:pt x="28" y="208"/>
                  </a:lnTo>
                  <a:lnTo>
                    <a:pt x="23" y="206"/>
                  </a:lnTo>
                  <a:lnTo>
                    <a:pt x="16" y="202"/>
                  </a:lnTo>
                  <a:lnTo>
                    <a:pt x="11" y="198"/>
                  </a:lnTo>
                  <a:lnTo>
                    <a:pt x="5" y="194"/>
                  </a:lnTo>
                  <a:lnTo>
                    <a:pt x="5" y="190"/>
                  </a:lnTo>
                  <a:lnTo>
                    <a:pt x="2" y="186"/>
                  </a:lnTo>
                  <a:lnTo>
                    <a:pt x="2" y="182"/>
                  </a:lnTo>
                  <a:lnTo>
                    <a:pt x="2" y="177"/>
                  </a:lnTo>
                  <a:lnTo>
                    <a:pt x="2" y="168"/>
                  </a:lnTo>
                  <a:lnTo>
                    <a:pt x="5" y="165"/>
                  </a:lnTo>
                  <a:lnTo>
                    <a:pt x="5" y="161"/>
                  </a:lnTo>
                  <a:lnTo>
                    <a:pt x="11" y="154"/>
                  </a:lnTo>
                  <a:lnTo>
                    <a:pt x="13" y="151"/>
                  </a:lnTo>
                  <a:lnTo>
                    <a:pt x="23" y="147"/>
                  </a:lnTo>
                  <a:lnTo>
                    <a:pt x="28" y="143"/>
                  </a:lnTo>
                  <a:lnTo>
                    <a:pt x="34" y="139"/>
                  </a:lnTo>
                  <a:lnTo>
                    <a:pt x="39" y="137"/>
                  </a:lnTo>
                  <a:lnTo>
                    <a:pt x="51" y="137"/>
                  </a:lnTo>
                  <a:lnTo>
                    <a:pt x="59" y="137"/>
                  </a:lnTo>
                  <a:lnTo>
                    <a:pt x="67" y="139"/>
                  </a:lnTo>
                  <a:lnTo>
                    <a:pt x="79" y="139"/>
                  </a:lnTo>
                  <a:lnTo>
                    <a:pt x="85" y="139"/>
                  </a:lnTo>
                  <a:lnTo>
                    <a:pt x="96" y="143"/>
                  </a:lnTo>
                  <a:lnTo>
                    <a:pt x="102" y="143"/>
                  </a:lnTo>
                  <a:lnTo>
                    <a:pt x="108" y="145"/>
                  </a:lnTo>
                  <a:lnTo>
                    <a:pt x="113" y="149"/>
                  </a:lnTo>
                  <a:lnTo>
                    <a:pt x="113" y="154"/>
                  </a:lnTo>
                  <a:lnTo>
                    <a:pt x="113" y="159"/>
                  </a:lnTo>
                  <a:lnTo>
                    <a:pt x="113" y="163"/>
                  </a:lnTo>
                  <a:lnTo>
                    <a:pt x="113" y="167"/>
                  </a:lnTo>
                  <a:lnTo>
                    <a:pt x="108" y="168"/>
                  </a:lnTo>
                  <a:lnTo>
                    <a:pt x="102" y="170"/>
                  </a:lnTo>
                  <a:lnTo>
                    <a:pt x="90" y="170"/>
                  </a:lnTo>
                  <a:lnTo>
                    <a:pt x="85" y="170"/>
                  </a:lnTo>
                  <a:lnTo>
                    <a:pt x="79" y="170"/>
                  </a:lnTo>
                  <a:lnTo>
                    <a:pt x="74" y="168"/>
                  </a:lnTo>
                  <a:lnTo>
                    <a:pt x="67" y="167"/>
                  </a:lnTo>
                  <a:lnTo>
                    <a:pt x="56" y="163"/>
                  </a:lnTo>
                  <a:lnTo>
                    <a:pt x="51" y="159"/>
                  </a:lnTo>
                  <a:lnTo>
                    <a:pt x="48" y="154"/>
                  </a:lnTo>
                  <a:lnTo>
                    <a:pt x="39" y="151"/>
                  </a:lnTo>
                  <a:lnTo>
                    <a:pt x="31" y="149"/>
                  </a:lnTo>
                  <a:lnTo>
                    <a:pt x="25" y="145"/>
                  </a:lnTo>
                  <a:lnTo>
                    <a:pt x="25" y="139"/>
                  </a:lnTo>
                  <a:lnTo>
                    <a:pt x="25" y="135"/>
                  </a:lnTo>
                  <a:lnTo>
                    <a:pt x="25" y="129"/>
                  </a:lnTo>
                  <a:lnTo>
                    <a:pt x="25" y="123"/>
                  </a:lnTo>
                  <a:lnTo>
                    <a:pt x="25" y="119"/>
                  </a:lnTo>
                  <a:lnTo>
                    <a:pt x="25" y="115"/>
                  </a:lnTo>
                  <a:lnTo>
                    <a:pt x="25" y="111"/>
                  </a:lnTo>
                  <a:lnTo>
                    <a:pt x="31" y="107"/>
                  </a:lnTo>
                  <a:lnTo>
                    <a:pt x="36" y="103"/>
                  </a:lnTo>
                  <a:lnTo>
                    <a:pt x="39" y="99"/>
                  </a:lnTo>
                  <a:lnTo>
                    <a:pt x="46" y="97"/>
                  </a:lnTo>
                  <a:lnTo>
                    <a:pt x="51" y="95"/>
                  </a:lnTo>
                  <a:lnTo>
                    <a:pt x="59" y="95"/>
                  </a:lnTo>
                  <a:lnTo>
                    <a:pt x="65" y="95"/>
                  </a:lnTo>
                  <a:lnTo>
                    <a:pt x="70" y="95"/>
                  </a:lnTo>
                  <a:lnTo>
                    <a:pt x="82" y="93"/>
                  </a:lnTo>
                  <a:lnTo>
                    <a:pt x="90" y="93"/>
                  </a:lnTo>
                  <a:lnTo>
                    <a:pt x="100" y="93"/>
                  </a:lnTo>
                  <a:lnTo>
                    <a:pt x="108" y="95"/>
                  </a:lnTo>
                  <a:lnTo>
                    <a:pt x="119" y="95"/>
                  </a:lnTo>
                  <a:lnTo>
                    <a:pt x="128" y="97"/>
                  </a:lnTo>
                  <a:lnTo>
                    <a:pt x="133" y="99"/>
                  </a:lnTo>
                  <a:lnTo>
                    <a:pt x="136" y="105"/>
                  </a:lnTo>
                  <a:lnTo>
                    <a:pt x="136" y="109"/>
                  </a:lnTo>
                  <a:lnTo>
                    <a:pt x="139" y="113"/>
                  </a:lnTo>
                  <a:lnTo>
                    <a:pt x="136" y="117"/>
                  </a:lnTo>
                  <a:lnTo>
                    <a:pt x="131" y="119"/>
                  </a:lnTo>
                  <a:lnTo>
                    <a:pt x="121" y="121"/>
                  </a:lnTo>
                  <a:lnTo>
                    <a:pt x="113" y="121"/>
                  </a:lnTo>
                  <a:lnTo>
                    <a:pt x="105" y="121"/>
                  </a:lnTo>
                  <a:lnTo>
                    <a:pt x="100" y="121"/>
                  </a:lnTo>
                  <a:lnTo>
                    <a:pt x="90" y="121"/>
                  </a:lnTo>
                  <a:lnTo>
                    <a:pt x="85" y="121"/>
                  </a:lnTo>
                  <a:lnTo>
                    <a:pt x="77" y="121"/>
                  </a:lnTo>
                  <a:lnTo>
                    <a:pt x="70" y="119"/>
                  </a:lnTo>
                  <a:lnTo>
                    <a:pt x="62" y="117"/>
                  </a:lnTo>
                  <a:lnTo>
                    <a:pt x="59" y="113"/>
                  </a:lnTo>
                  <a:lnTo>
                    <a:pt x="54" y="111"/>
                  </a:lnTo>
                  <a:lnTo>
                    <a:pt x="48" y="105"/>
                  </a:lnTo>
                  <a:lnTo>
                    <a:pt x="42" y="101"/>
                  </a:lnTo>
                  <a:lnTo>
                    <a:pt x="42" y="95"/>
                  </a:lnTo>
                  <a:lnTo>
                    <a:pt x="42" y="91"/>
                  </a:lnTo>
                  <a:lnTo>
                    <a:pt x="42" y="87"/>
                  </a:lnTo>
                  <a:lnTo>
                    <a:pt x="42" y="84"/>
                  </a:lnTo>
                  <a:lnTo>
                    <a:pt x="46" y="79"/>
                  </a:lnTo>
                  <a:lnTo>
                    <a:pt x="46" y="73"/>
                  </a:lnTo>
                  <a:lnTo>
                    <a:pt x="51" y="70"/>
                  </a:lnTo>
                  <a:lnTo>
                    <a:pt x="56" y="68"/>
                  </a:lnTo>
                  <a:lnTo>
                    <a:pt x="65" y="66"/>
                  </a:lnTo>
                  <a:lnTo>
                    <a:pt x="70" y="66"/>
                  </a:lnTo>
                  <a:lnTo>
                    <a:pt x="79" y="66"/>
                  </a:lnTo>
                  <a:lnTo>
                    <a:pt x="88" y="68"/>
                  </a:lnTo>
                  <a:lnTo>
                    <a:pt x="99" y="61"/>
                  </a:lnTo>
                  <a:lnTo>
                    <a:pt x="101" y="57"/>
                  </a:lnTo>
                  <a:lnTo>
                    <a:pt x="102" y="49"/>
                  </a:lnTo>
                  <a:lnTo>
                    <a:pt x="104" y="36"/>
                  </a:lnTo>
                  <a:lnTo>
                    <a:pt x="91" y="25"/>
                  </a:lnTo>
                  <a:lnTo>
                    <a:pt x="69" y="17"/>
                  </a:lnTo>
                  <a:lnTo>
                    <a:pt x="49" y="9"/>
                  </a:lnTo>
                  <a:lnTo>
                    <a:pt x="16" y="4"/>
                  </a:lnTo>
                  <a:lnTo>
                    <a:pt x="0" y="0"/>
                  </a:lnTo>
                </a:path>
              </a:pathLst>
            </a:custGeom>
            <a:noFill/>
            <a:ln w="28575" cmpd="sng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82" name="Freeform 153"/>
            <p:cNvSpPr>
              <a:spLocks/>
            </p:cNvSpPr>
            <p:nvPr/>
          </p:nvSpPr>
          <p:spPr bwMode="auto">
            <a:xfrm>
              <a:off x="1011" y="1101"/>
              <a:ext cx="114" cy="687"/>
            </a:xfrm>
            <a:custGeom>
              <a:avLst/>
              <a:gdLst>
                <a:gd name="T0" fmla="*/ 17 w 137"/>
                <a:gd name="T1" fmla="*/ 902 h 569"/>
                <a:gd name="T2" fmla="*/ 47 w 137"/>
                <a:gd name="T3" fmla="*/ 838 h 569"/>
                <a:gd name="T4" fmla="*/ 63 w 137"/>
                <a:gd name="T5" fmla="*/ 817 h 569"/>
                <a:gd name="T6" fmla="*/ 67 w 137"/>
                <a:gd name="T7" fmla="*/ 775 h 569"/>
                <a:gd name="T8" fmla="*/ 55 w 137"/>
                <a:gd name="T9" fmla="*/ 755 h 569"/>
                <a:gd name="T10" fmla="*/ 33 w 137"/>
                <a:gd name="T11" fmla="*/ 747 h 569"/>
                <a:gd name="T12" fmla="*/ 18 w 137"/>
                <a:gd name="T13" fmla="*/ 755 h 569"/>
                <a:gd name="T14" fmla="*/ 15 w 137"/>
                <a:gd name="T15" fmla="*/ 787 h 569"/>
                <a:gd name="T16" fmla="*/ 31 w 137"/>
                <a:gd name="T17" fmla="*/ 782 h 569"/>
                <a:gd name="T18" fmla="*/ 50 w 137"/>
                <a:gd name="T19" fmla="*/ 775 h 569"/>
                <a:gd name="T20" fmla="*/ 67 w 137"/>
                <a:gd name="T21" fmla="*/ 762 h 569"/>
                <a:gd name="T22" fmla="*/ 77 w 137"/>
                <a:gd name="T23" fmla="*/ 727 h 569"/>
                <a:gd name="T24" fmla="*/ 71 w 137"/>
                <a:gd name="T25" fmla="*/ 694 h 569"/>
                <a:gd name="T26" fmla="*/ 52 w 137"/>
                <a:gd name="T27" fmla="*/ 670 h 569"/>
                <a:gd name="T28" fmla="*/ 36 w 137"/>
                <a:gd name="T29" fmla="*/ 669 h 569"/>
                <a:gd name="T30" fmla="*/ 18 w 137"/>
                <a:gd name="T31" fmla="*/ 677 h 569"/>
                <a:gd name="T32" fmla="*/ 14 w 137"/>
                <a:gd name="T33" fmla="*/ 715 h 569"/>
                <a:gd name="T34" fmla="*/ 31 w 137"/>
                <a:gd name="T35" fmla="*/ 718 h 569"/>
                <a:gd name="T36" fmla="*/ 49 w 137"/>
                <a:gd name="T37" fmla="*/ 715 h 569"/>
                <a:gd name="T38" fmla="*/ 67 w 137"/>
                <a:gd name="T39" fmla="*/ 694 h 569"/>
                <a:gd name="T40" fmla="*/ 76 w 137"/>
                <a:gd name="T41" fmla="*/ 654 h 569"/>
                <a:gd name="T42" fmla="*/ 67 w 137"/>
                <a:gd name="T43" fmla="*/ 617 h 569"/>
                <a:gd name="T44" fmla="*/ 50 w 137"/>
                <a:gd name="T45" fmla="*/ 592 h 569"/>
                <a:gd name="T46" fmla="*/ 24 w 137"/>
                <a:gd name="T47" fmla="*/ 595 h 569"/>
                <a:gd name="T48" fmla="*/ 8 w 137"/>
                <a:gd name="T49" fmla="*/ 627 h 569"/>
                <a:gd name="T50" fmla="*/ 26 w 137"/>
                <a:gd name="T51" fmla="*/ 645 h 569"/>
                <a:gd name="T52" fmla="*/ 47 w 137"/>
                <a:gd name="T53" fmla="*/ 645 h 569"/>
                <a:gd name="T54" fmla="*/ 61 w 137"/>
                <a:gd name="T55" fmla="*/ 617 h 569"/>
                <a:gd name="T56" fmla="*/ 67 w 137"/>
                <a:gd name="T57" fmla="*/ 581 h 569"/>
                <a:gd name="T58" fmla="*/ 67 w 137"/>
                <a:gd name="T59" fmla="*/ 538 h 569"/>
                <a:gd name="T60" fmla="*/ 50 w 137"/>
                <a:gd name="T61" fmla="*/ 518 h 569"/>
                <a:gd name="T62" fmla="*/ 27 w 137"/>
                <a:gd name="T63" fmla="*/ 518 h 569"/>
                <a:gd name="T64" fmla="*/ 12 w 137"/>
                <a:gd name="T65" fmla="*/ 532 h 569"/>
                <a:gd name="T66" fmla="*/ 16 w 137"/>
                <a:gd name="T67" fmla="*/ 567 h 569"/>
                <a:gd name="T68" fmla="*/ 36 w 137"/>
                <a:gd name="T69" fmla="*/ 567 h 569"/>
                <a:gd name="T70" fmla="*/ 58 w 137"/>
                <a:gd name="T71" fmla="*/ 560 h 569"/>
                <a:gd name="T72" fmla="*/ 74 w 137"/>
                <a:gd name="T73" fmla="*/ 532 h 569"/>
                <a:gd name="T74" fmla="*/ 79 w 137"/>
                <a:gd name="T75" fmla="*/ 494 h 569"/>
                <a:gd name="T76" fmla="*/ 72 w 137"/>
                <a:gd name="T77" fmla="*/ 449 h 569"/>
                <a:gd name="T78" fmla="*/ 52 w 137"/>
                <a:gd name="T79" fmla="*/ 424 h 569"/>
                <a:gd name="T80" fmla="*/ 27 w 137"/>
                <a:gd name="T81" fmla="*/ 435 h 569"/>
                <a:gd name="T82" fmla="*/ 18 w 137"/>
                <a:gd name="T83" fmla="*/ 464 h 569"/>
                <a:gd name="T84" fmla="*/ 31 w 137"/>
                <a:gd name="T85" fmla="*/ 483 h 569"/>
                <a:gd name="T86" fmla="*/ 49 w 137"/>
                <a:gd name="T87" fmla="*/ 470 h 569"/>
                <a:gd name="T88" fmla="*/ 67 w 137"/>
                <a:gd name="T89" fmla="*/ 438 h 569"/>
                <a:gd name="T90" fmla="*/ 67 w 137"/>
                <a:gd name="T91" fmla="*/ 392 h 569"/>
                <a:gd name="T92" fmla="*/ 58 w 137"/>
                <a:gd name="T93" fmla="*/ 357 h 569"/>
                <a:gd name="T94" fmla="*/ 42 w 137"/>
                <a:gd name="T95" fmla="*/ 350 h 569"/>
                <a:gd name="T96" fmla="*/ 15 w 137"/>
                <a:gd name="T97" fmla="*/ 350 h 569"/>
                <a:gd name="T98" fmla="*/ 4 w 137"/>
                <a:gd name="T99" fmla="*/ 382 h 569"/>
                <a:gd name="T100" fmla="*/ 22 w 137"/>
                <a:gd name="T101" fmla="*/ 396 h 569"/>
                <a:gd name="T102" fmla="*/ 42 w 137"/>
                <a:gd name="T103" fmla="*/ 392 h 569"/>
                <a:gd name="T104" fmla="*/ 57 w 137"/>
                <a:gd name="T105" fmla="*/ 361 h 569"/>
                <a:gd name="T106" fmla="*/ 55 w 137"/>
                <a:gd name="T107" fmla="*/ 322 h 569"/>
                <a:gd name="T108" fmla="*/ 40 w 137"/>
                <a:gd name="T109" fmla="*/ 245 h 569"/>
                <a:gd name="T110" fmla="*/ 2 w 137"/>
                <a:gd name="T111" fmla="*/ 105 h 569"/>
                <a:gd name="T112" fmla="*/ 52 w 137"/>
                <a:gd name="T113" fmla="*/ 0 h 56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7"/>
                <a:gd name="T172" fmla="*/ 0 h 569"/>
                <a:gd name="T173" fmla="*/ 137 w 137"/>
                <a:gd name="T174" fmla="*/ 569 h 569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7" h="569">
                  <a:moveTo>
                    <a:pt x="21" y="569"/>
                  </a:moveTo>
                  <a:lnTo>
                    <a:pt x="24" y="557"/>
                  </a:lnTo>
                  <a:lnTo>
                    <a:pt x="24" y="538"/>
                  </a:lnTo>
                  <a:lnTo>
                    <a:pt x="26" y="524"/>
                  </a:lnTo>
                  <a:lnTo>
                    <a:pt x="30" y="513"/>
                  </a:lnTo>
                  <a:lnTo>
                    <a:pt x="39" y="503"/>
                  </a:lnTo>
                  <a:lnTo>
                    <a:pt x="51" y="488"/>
                  </a:lnTo>
                  <a:lnTo>
                    <a:pt x="66" y="480"/>
                  </a:lnTo>
                  <a:lnTo>
                    <a:pt x="72" y="476"/>
                  </a:lnTo>
                  <a:lnTo>
                    <a:pt x="80" y="476"/>
                  </a:lnTo>
                  <a:lnTo>
                    <a:pt x="85" y="475"/>
                  </a:lnTo>
                  <a:lnTo>
                    <a:pt x="90" y="473"/>
                  </a:lnTo>
                  <a:lnTo>
                    <a:pt x="95" y="473"/>
                  </a:lnTo>
                  <a:lnTo>
                    <a:pt x="106" y="469"/>
                  </a:lnTo>
                  <a:lnTo>
                    <a:pt x="109" y="465"/>
                  </a:lnTo>
                  <a:lnTo>
                    <a:pt x="117" y="461"/>
                  </a:lnTo>
                  <a:lnTo>
                    <a:pt x="117" y="455"/>
                  </a:lnTo>
                  <a:lnTo>
                    <a:pt x="117" y="449"/>
                  </a:lnTo>
                  <a:lnTo>
                    <a:pt x="119" y="445"/>
                  </a:lnTo>
                  <a:lnTo>
                    <a:pt x="117" y="441"/>
                  </a:lnTo>
                  <a:lnTo>
                    <a:pt x="117" y="437"/>
                  </a:lnTo>
                  <a:lnTo>
                    <a:pt x="112" y="435"/>
                  </a:lnTo>
                  <a:lnTo>
                    <a:pt x="106" y="433"/>
                  </a:lnTo>
                  <a:lnTo>
                    <a:pt x="101" y="431"/>
                  </a:lnTo>
                  <a:lnTo>
                    <a:pt x="95" y="429"/>
                  </a:lnTo>
                  <a:lnTo>
                    <a:pt x="87" y="429"/>
                  </a:lnTo>
                  <a:lnTo>
                    <a:pt x="80" y="425"/>
                  </a:lnTo>
                  <a:lnTo>
                    <a:pt x="75" y="425"/>
                  </a:lnTo>
                  <a:lnTo>
                    <a:pt x="63" y="425"/>
                  </a:lnTo>
                  <a:lnTo>
                    <a:pt x="58" y="425"/>
                  </a:lnTo>
                  <a:lnTo>
                    <a:pt x="53" y="425"/>
                  </a:lnTo>
                  <a:lnTo>
                    <a:pt x="47" y="425"/>
                  </a:lnTo>
                  <a:lnTo>
                    <a:pt x="42" y="425"/>
                  </a:lnTo>
                  <a:lnTo>
                    <a:pt x="36" y="427"/>
                  </a:lnTo>
                  <a:lnTo>
                    <a:pt x="31" y="429"/>
                  </a:lnTo>
                  <a:lnTo>
                    <a:pt x="26" y="433"/>
                  </a:lnTo>
                  <a:lnTo>
                    <a:pt x="24" y="437"/>
                  </a:lnTo>
                  <a:lnTo>
                    <a:pt x="21" y="441"/>
                  </a:lnTo>
                  <a:lnTo>
                    <a:pt x="21" y="445"/>
                  </a:lnTo>
                  <a:lnTo>
                    <a:pt x="26" y="447"/>
                  </a:lnTo>
                  <a:lnTo>
                    <a:pt x="31" y="447"/>
                  </a:lnTo>
                  <a:lnTo>
                    <a:pt x="36" y="447"/>
                  </a:lnTo>
                  <a:lnTo>
                    <a:pt x="42" y="447"/>
                  </a:lnTo>
                  <a:lnTo>
                    <a:pt x="47" y="447"/>
                  </a:lnTo>
                  <a:lnTo>
                    <a:pt x="53" y="445"/>
                  </a:lnTo>
                  <a:lnTo>
                    <a:pt x="58" y="445"/>
                  </a:lnTo>
                  <a:lnTo>
                    <a:pt x="63" y="445"/>
                  </a:lnTo>
                  <a:lnTo>
                    <a:pt x="75" y="445"/>
                  </a:lnTo>
                  <a:lnTo>
                    <a:pt x="80" y="443"/>
                  </a:lnTo>
                  <a:lnTo>
                    <a:pt x="87" y="441"/>
                  </a:lnTo>
                  <a:lnTo>
                    <a:pt x="93" y="441"/>
                  </a:lnTo>
                  <a:lnTo>
                    <a:pt x="95" y="437"/>
                  </a:lnTo>
                  <a:lnTo>
                    <a:pt x="106" y="437"/>
                  </a:lnTo>
                  <a:lnTo>
                    <a:pt x="112" y="435"/>
                  </a:lnTo>
                  <a:lnTo>
                    <a:pt x="117" y="433"/>
                  </a:lnTo>
                  <a:lnTo>
                    <a:pt x="119" y="429"/>
                  </a:lnTo>
                  <a:lnTo>
                    <a:pt x="128" y="429"/>
                  </a:lnTo>
                  <a:lnTo>
                    <a:pt x="128" y="423"/>
                  </a:lnTo>
                  <a:lnTo>
                    <a:pt x="131" y="417"/>
                  </a:lnTo>
                  <a:lnTo>
                    <a:pt x="134" y="413"/>
                  </a:lnTo>
                  <a:lnTo>
                    <a:pt x="134" y="409"/>
                  </a:lnTo>
                  <a:lnTo>
                    <a:pt x="134" y="406"/>
                  </a:lnTo>
                  <a:lnTo>
                    <a:pt x="131" y="401"/>
                  </a:lnTo>
                  <a:lnTo>
                    <a:pt x="128" y="397"/>
                  </a:lnTo>
                  <a:lnTo>
                    <a:pt x="122" y="394"/>
                  </a:lnTo>
                  <a:lnTo>
                    <a:pt x="117" y="390"/>
                  </a:lnTo>
                  <a:lnTo>
                    <a:pt x="112" y="390"/>
                  </a:lnTo>
                  <a:lnTo>
                    <a:pt x="106" y="385"/>
                  </a:lnTo>
                  <a:lnTo>
                    <a:pt x="99" y="381"/>
                  </a:lnTo>
                  <a:lnTo>
                    <a:pt x="90" y="381"/>
                  </a:lnTo>
                  <a:lnTo>
                    <a:pt x="85" y="381"/>
                  </a:lnTo>
                  <a:lnTo>
                    <a:pt x="80" y="380"/>
                  </a:lnTo>
                  <a:lnTo>
                    <a:pt x="75" y="380"/>
                  </a:lnTo>
                  <a:lnTo>
                    <a:pt x="68" y="380"/>
                  </a:lnTo>
                  <a:lnTo>
                    <a:pt x="63" y="380"/>
                  </a:lnTo>
                  <a:lnTo>
                    <a:pt x="58" y="381"/>
                  </a:lnTo>
                  <a:lnTo>
                    <a:pt x="53" y="381"/>
                  </a:lnTo>
                  <a:lnTo>
                    <a:pt x="42" y="381"/>
                  </a:lnTo>
                  <a:lnTo>
                    <a:pt x="36" y="383"/>
                  </a:lnTo>
                  <a:lnTo>
                    <a:pt x="31" y="385"/>
                  </a:lnTo>
                  <a:lnTo>
                    <a:pt x="26" y="388"/>
                  </a:lnTo>
                  <a:lnTo>
                    <a:pt x="21" y="392"/>
                  </a:lnTo>
                  <a:lnTo>
                    <a:pt x="21" y="397"/>
                  </a:lnTo>
                  <a:lnTo>
                    <a:pt x="21" y="401"/>
                  </a:lnTo>
                  <a:lnTo>
                    <a:pt x="24" y="406"/>
                  </a:lnTo>
                  <a:lnTo>
                    <a:pt x="31" y="406"/>
                  </a:lnTo>
                  <a:lnTo>
                    <a:pt x="36" y="406"/>
                  </a:lnTo>
                  <a:lnTo>
                    <a:pt x="42" y="406"/>
                  </a:lnTo>
                  <a:lnTo>
                    <a:pt x="47" y="408"/>
                  </a:lnTo>
                  <a:lnTo>
                    <a:pt x="53" y="408"/>
                  </a:lnTo>
                  <a:lnTo>
                    <a:pt x="63" y="408"/>
                  </a:lnTo>
                  <a:lnTo>
                    <a:pt x="68" y="408"/>
                  </a:lnTo>
                  <a:lnTo>
                    <a:pt x="75" y="408"/>
                  </a:lnTo>
                  <a:lnTo>
                    <a:pt x="80" y="406"/>
                  </a:lnTo>
                  <a:lnTo>
                    <a:pt x="85" y="406"/>
                  </a:lnTo>
                  <a:lnTo>
                    <a:pt x="90" y="406"/>
                  </a:lnTo>
                  <a:lnTo>
                    <a:pt x="95" y="403"/>
                  </a:lnTo>
                  <a:lnTo>
                    <a:pt x="101" y="401"/>
                  </a:lnTo>
                  <a:lnTo>
                    <a:pt x="106" y="397"/>
                  </a:lnTo>
                  <a:lnTo>
                    <a:pt x="117" y="394"/>
                  </a:lnTo>
                  <a:lnTo>
                    <a:pt x="119" y="390"/>
                  </a:lnTo>
                  <a:lnTo>
                    <a:pt x="122" y="383"/>
                  </a:lnTo>
                  <a:lnTo>
                    <a:pt x="128" y="381"/>
                  </a:lnTo>
                  <a:lnTo>
                    <a:pt x="128" y="376"/>
                  </a:lnTo>
                  <a:lnTo>
                    <a:pt x="131" y="372"/>
                  </a:lnTo>
                  <a:lnTo>
                    <a:pt x="131" y="366"/>
                  </a:lnTo>
                  <a:lnTo>
                    <a:pt x="131" y="362"/>
                  </a:lnTo>
                  <a:lnTo>
                    <a:pt x="128" y="358"/>
                  </a:lnTo>
                  <a:lnTo>
                    <a:pt x="122" y="352"/>
                  </a:lnTo>
                  <a:lnTo>
                    <a:pt x="117" y="350"/>
                  </a:lnTo>
                  <a:lnTo>
                    <a:pt x="112" y="346"/>
                  </a:lnTo>
                  <a:lnTo>
                    <a:pt x="106" y="342"/>
                  </a:lnTo>
                  <a:lnTo>
                    <a:pt x="101" y="342"/>
                  </a:lnTo>
                  <a:lnTo>
                    <a:pt x="95" y="338"/>
                  </a:lnTo>
                  <a:lnTo>
                    <a:pt x="87" y="336"/>
                  </a:lnTo>
                  <a:lnTo>
                    <a:pt x="77" y="334"/>
                  </a:lnTo>
                  <a:lnTo>
                    <a:pt x="65" y="334"/>
                  </a:lnTo>
                  <a:lnTo>
                    <a:pt x="55" y="334"/>
                  </a:lnTo>
                  <a:lnTo>
                    <a:pt x="50" y="336"/>
                  </a:lnTo>
                  <a:lnTo>
                    <a:pt x="42" y="338"/>
                  </a:lnTo>
                  <a:lnTo>
                    <a:pt x="36" y="340"/>
                  </a:lnTo>
                  <a:lnTo>
                    <a:pt x="28" y="342"/>
                  </a:lnTo>
                  <a:lnTo>
                    <a:pt x="24" y="342"/>
                  </a:lnTo>
                  <a:lnTo>
                    <a:pt x="17" y="350"/>
                  </a:lnTo>
                  <a:lnTo>
                    <a:pt x="14" y="356"/>
                  </a:lnTo>
                  <a:lnTo>
                    <a:pt x="21" y="362"/>
                  </a:lnTo>
                  <a:lnTo>
                    <a:pt x="24" y="366"/>
                  </a:lnTo>
                  <a:lnTo>
                    <a:pt x="28" y="366"/>
                  </a:lnTo>
                  <a:lnTo>
                    <a:pt x="39" y="366"/>
                  </a:lnTo>
                  <a:lnTo>
                    <a:pt x="44" y="366"/>
                  </a:lnTo>
                  <a:lnTo>
                    <a:pt x="53" y="366"/>
                  </a:lnTo>
                  <a:lnTo>
                    <a:pt x="58" y="366"/>
                  </a:lnTo>
                  <a:lnTo>
                    <a:pt x="63" y="366"/>
                  </a:lnTo>
                  <a:lnTo>
                    <a:pt x="75" y="366"/>
                  </a:lnTo>
                  <a:lnTo>
                    <a:pt x="80" y="366"/>
                  </a:lnTo>
                  <a:lnTo>
                    <a:pt x="85" y="364"/>
                  </a:lnTo>
                  <a:lnTo>
                    <a:pt x="95" y="362"/>
                  </a:lnTo>
                  <a:lnTo>
                    <a:pt x="95" y="358"/>
                  </a:lnTo>
                  <a:lnTo>
                    <a:pt x="101" y="356"/>
                  </a:lnTo>
                  <a:lnTo>
                    <a:pt x="106" y="350"/>
                  </a:lnTo>
                  <a:lnTo>
                    <a:pt x="112" y="350"/>
                  </a:lnTo>
                  <a:lnTo>
                    <a:pt x="117" y="342"/>
                  </a:lnTo>
                  <a:lnTo>
                    <a:pt x="117" y="338"/>
                  </a:lnTo>
                  <a:lnTo>
                    <a:pt x="117" y="334"/>
                  </a:lnTo>
                  <a:lnTo>
                    <a:pt x="117" y="330"/>
                  </a:lnTo>
                  <a:lnTo>
                    <a:pt x="117" y="326"/>
                  </a:lnTo>
                  <a:lnTo>
                    <a:pt x="117" y="318"/>
                  </a:lnTo>
                  <a:lnTo>
                    <a:pt x="117" y="314"/>
                  </a:lnTo>
                  <a:lnTo>
                    <a:pt x="117" y="310"/>
                  </a:lnTo>
                  <a:lnTo>
                    <a:pt x="117" y="306"/>
                  </a:lnTo>
                  <a:lnTo>
                    <a:pt x="112" y="302"/>
                  </a:lnTo>
                  <a:lnTo>
                    <a:pt x="106" y="300"/>
                  </a:lnTo>
                  <a:lnTo>
                    <a:pt x="104" y="297"/>
                  </a:lnTo>
                  <a:lnTo>
                    <a:pt x="95" y="294"/>
                  </a:lnTo>
                  <a:lnTo>
                    <a:pt x="87" y="294"/>
                  </a:lnTo>
                  <a:lnTo>
                    <a:pt x="77" y="292"/>
                  </a:lnTo>
                  <a:lnTo>
                    <a:pt x="65" y="294"/>
                  </a:lnTo>
                  <a:lnTo>
                    <a:pt x="61" y="294"/>
                  </a:lnTo>
                  <a:lnTo>
                    <a:pt x="55" y="294"/>
                  </a:lnTo>
                  <a:lnTo>
                    <a:pt x="47" y="294"/>
                  </a:lnTo>
                  <a:lnTo>
                    <a:pt x="42" y="294"/>
                  </a:lnTo>
                  <a:lnTo>
                    <a:pt x="36" y="294"/>
                  </a:lnTo>
                  <a:lnTo>
                    <a:pt x="31" y="297"/>
                  </a:lnTo>
                  <a:lnTo>
                    <a:pt x="21" y="298"/>
                  </a:lnTo>
                  <a:lnTo>
                    <a:pt x="21" y="302"/>
                  </a:lnTo>
                  <a:lnTo>
                    <a:pt x="21" y="306"/>
                  </a:lnTo>
                  <a:lnTo>
                    <a:pt x="21" y="310"/>
                  </a:lnTo>
                  <a:lnTo>
                    <a:pt x="21" y="314"/>
                  </a:lnTo>
                  <a:lnTo>
                    <a:pt x="21" y="318"/>
                  </a:lnTo>
                  <a:lnTo>
                    <a:pt x="28" y="322"/>
                  </a:lnTo>
                  <a:lnTo>
                    <a:pt x="39" y="322"/>
                  </a:lnTo>
                  <a:lnTo>
                    <a:pt x="44" y="322"/>
                  </a:lnTo>
                  <a:lnTo>
                    <a:pt x="53" y="322"/>
                  </a:lnTo>
                  <a:lnTo>
                    <a:pt x="58" y="322"/>
                  </a:lnTo>
                  <a:lnTo>
                    <a:pt x="63" y="322"/>
                  </a:lnTo>
                  <a:lnTo>
                    <a:pt x="72" y="322"/>
                  </a:lnTo>
                  <a:lnTo>
                    <a:pt x="77" y="320"/>
                  </a:lnTo>
                  <a:lnTo>
                    <a:pt x="85" y="320"/>
                  </a:lnTo>
                  <a:lnTo>
                    <a:pt x="95" y="318"/>
                  </a:lnTo>
                  <a:lnTo>
                    <a:pt x="101" y="318"/>
                  </a:lnTo>
                  <a:lnTo>
                    <a:pt x="106" y="316"/>
                  </a:lnTo>
                  <a:lnTo>
                    <a:pt x="112" y="312"/>
                  </a:lnTo>
                  <a:lnTo>
                    <a:pt x="117" y="310"/>
                  </a:lnTo>
                  <a:lnTo>
                    <a:pt x="122" y="306"/>
                  </a:lnTo>
                  <a:lnTo>
                    <a:pt x="128" y="302"/>
                  </a:lnTo>
                  <a:lnTo>
                    <a:pt x="134" y="298"/>
                  </a:lnTo>
                  <a:lnTo>
                    <a:pt x="134" y="294"/>
                  </a:lnTo>
                  <a:lnTo>
                    <a:pt x="137" y="290"/>
                  </a:lnTo>
                  <a:lnTo>
                    <a:pt x="137" y="286"/>
                  </a:lnTo>
                  <a:lnTo>
                    <a:pt x="137" y="281"/>
                  </a:lnTo>
                  <a:lnTo>
                    <a:pt x="137" y="272"/>
                  </a:lnTo>
                  <a:lnTo>
                    <a:pt x="134" y="269"/>
                  </a:lnTo>
                  <a:lnTo>
                    <a:pt x="134" y="265"/>
                  </a:lnTo>
                  <a:lnTo>
                    <a:pt x="128" y="258"/>
                  </a:lnTo>
                  <a:lnTo>
                    <a:pt x="126" y="255"/>
                  </a:lnTo>
                  <a:lnTo>
                    <a:pt x="117" y="251"/>
                  </a:lnTo>
                  <a:lnTo>
                    <a:pt x="112" y="247"/>
                  </a:lnTo>
                  <a:lnTo>
                    <a:pt x="106" y="243"/>
                  </a:lnTo>
                  <a:lnTo>
                    <a:pt x="101" y="241"/>
                  </a:lnTo>
                  <a:lnTo>
                    <a:pt x="90" y="241"/>
                  </a:lnTo>
                  <a:lnTo>
                    <a:pt x="82" y="241"/>
                  </a:lnTo>
                  <a:lnTo>
                    <a:pt x="75" y="243"/>
                  </a:lnTo>
                  <a:lnTo>
                    <a:pt x="63" y="243"/>
                  </a:lnTo>
                  <a:lnTo>
                    <a:pt x="58" y="243"/>
                  </a:lnTo>
                  <a:lnTo>
                    <a:pt x="47" y="247"/>
                  </a:lnTo>
                  <a:lnTo>
                    <a:pt x="42" y="247"/>
                  </a:lnTo>
                  <a:lnTo>
                    <a:pt x="36" y="249"/>
                  </a:lnTo>
                  <a:lnTo>
                    <a:pt x="31" y="253"/>
                  </a:lnTo>
                  <a:lnTo>
                    <a:pt x="31" y="258"/>
                  </a:lnTo>
                  <a:lnTo>
                    <a:pt x="31" y="263"/>
                  </a:lnTo>
                  <a:lnTo>
                    <a:pt x="31" y="267"/>
                  </a:lnTo>
                  <a:lnTo>
                    <a:pt x="31" y="271"/>
                  </a:lnTo>
                  <a:lnTo>
                    <a:pt x="36" y="272"/>
                  </a:lnTo>
                  <a:lnTo>
                    <a:pt x="42" y="274"/>
                  </a:lnTo>
                  <a:lnTo>
                    <a:pt x="53" y="274"/>
                  </a:lnTo>
                  <a:lnTo>
                    <a:pt x="58" y="274"/>
                  </a:lnTo>
                  <a:lnTo>
                    <a:pt x="63" y="274"/>
                  </a:lnTo>
                  <a:lnTo>
                    <a:pt x="68" y="272"/>
                  </a:lnTo>
                  <a:lnTo>
                    <a:pt x="75" y="271"/>
                  </a:lnTo>
                  <a:lnTo>
                    <a:pt x="85" y="267"/>
                  </a:lnTo>
                  <a:lnTo>
                    <a:pt x="90" y="263"/>
                  </a:lnTo>
                  <a:lnTo>
                    <a:pt x="93" y="258"/>
                  </a:lnTo>
                  <a:lnTo>
                    <a:pt x="101" y="255"/>
                  </a:lnTo>
                  <a:lnTo>
                    <a:pt x="109" y="253"/>
                  </a:lnTo>
                  <a:lnTo>
                    <a:pt x="115" y="249"/>
                  </a:lnTo>
                  <a:lnTo>
                    <a:pt x="115" y="243"/>
                  </a:lnTo>
                  <a:lnTo>
                    <a:pt x="115" y="239"/>
                  </a:lnTo>
                  <a:lnTo>
                    <a:pt x="115" y="233"/>
                  </a:lnTo>
                  <a:lnTo>
                    <a:pt x="115" y="227"/>
                  </a:lnTo>
                  <a:lnTo>
                    <a:pt x="115" y="223"/>
                  </a:lnTo>
                  <a:lnTo>
                    <a:pt x="115" y="219"/>
                  </a:lnTo>
                  <a:lnTo>
                    <a:pt x="115" y="215"/>
                  </a:lnTo>
                  <a:lnTo>
                    <a:pt x="109" y="211"/>
                  </a:lnTo>
                  <a:lnTo>
                    <a:pt x="104" y="207"/>
                  </a:lnTo>
                  <a:lnTo>
                    <a:pt x="101" y="203"/>
                  </a:lnTo>
                  <a:lnTo>
                    <a:pt x="95" y="201"/>
                  </a:lnTo>
                  <a:lnTo>
                    <a:pt x="90" y="199"/>
                  </a:lnTo>
                  <a:lnTo>
                    <a:pt x="82" y="199"/>
                  </a:lnTo>
                  <a:lnTo>
                    <a:pt x="77" y="199"/>
                  </a:lnTo>
                  <a:lnTo>
                    <a:pt x="72" y="199"/>
                  </a:lnTo>
                  <a:lnTo>
                    <a:pt x="61" y="197"/>
                  </a:lnTo>
                  <a:lnTo>
                    <a:pt x="53" y="197"/>
                  </a:lnTo>
                  <a:lnTo>
                    <a:pt x="44" y="197"/>
                  </a:lnTo>
                  <a:lnTo>
                    <a:pt x="36" y="199"/>
                  </a:lnTo>
                  <a:lnTo>
                    <a:pt x="26" y="199"/>
                  </a:lnTo>
                  <a:lnTo>
                    <a:pt x="17" y="201"/>
                  </a:lnTo>
                  <a:lnTo>
                    <a:pt x="12" y="203"/>
                  </a:lnTo>
                  <a:lnTo>
                    <a:pt x="9" y="209"/>
                  </a:lnTo>
                  <a:lnTo>
                    <a:pt x="9" y="213"/>
                  </a:lnTo>
                  <a:lnTo>
                    <a:pt x="7" y="217"/>
                  </a:lnTo>
                  <a:lnTo>
                    <a:pt x="9" y="221"/>
                  </a:lnTo>
                  <a:lnTo>
                    <a:pt x="14" y="223"/>
                  </a:lnTo>
                  <a:lnTo>
                    <a:pt x="24" y="225"/>
                  </a:lnTo>
                  <a:lnTo>
                    <a:pt x="31" y="225"/>
                  </a:lnTo>
                  <a:lnTo>
                    <a:pt x="39" y="225"/>
                  </a:lnTo>
                  <a:lnTo>
                    <a:pt x="44" y="225"/>
                  </a:lnTo>
                  <a:lnTo>
                    <a:pt x="53" y="225"/>
                  </a:lnTo>
                  <a:lnTo>
                    <a:pt x="58" y="225"/>
                  </a:lnTo>
                  <a:lnTo>
                    <a:pt x="65" y="225"/>
                  </a:lnTo>
                  <a:lnTo>
                    <a:pt x="72" y="223"/>
                  </a:lnTo>
                  <a:lnTo>
                    <a:pt x="80" y="221"/>
                  </a:lnTo>
                  <a:lnTo>
                    <a:pt x="82" y="217"/>
                  </a:lnTo>
                  <a:lnTo>
                    <a:pt x="87" y="215"/>
                  </a:lnTo>
                  <a:lnTo>
                    <a:pt x="93" y="209"/>
                  </a:lnTo>
                  <a:lnTo>
                    <a:pt x="99" y="205"/>
                  </a:lnTo>
                  <a:lnTo>
                    <a:pt x="99" y="199"/>
                  </a:lnTo>
                  <a:lnTo>
                    <a:pt x="99" y="195"/>
                  </a:lnTo>
                  <a:lnTo>
                    <a:pt x="99" y="191"/>
                  </a:lnTo>
                  <a:lnTo>
                    <a:pt x="99" y="188"/>
                  </a:lnTo>
                  <a:lnTo>
                    <a:pt x="95" y="183"/>
                  </a:lnTo>
                  <a:lnTo>
                    <a:pt x="95" y="177"/>
                  </a:lnTo>
                  <a:lnTo>
                    <a:pt x="90" y="174"/>
                  </a:lnTo>
                  <a:lnTo>
                    <a:pt x="86" y="162"/>
                  </a:lnTo>
                  <a:lnTo>
                    <a:pt x="77" y="152"/>
                  </a:lnTo>
                  <a:lnTo>
                    <a:pt x="70" y="139"/>
                  </a:lnTo>
                  <a:lnTo>
                    <a:pt x="62" y="129"/>
                  </a:lnTo>
                  <a:lnTo>
                    <a:pt x="39" y="110"/>
                  </a:lnTo>
                  <a:lnTo>
                    <a:pt x="27" y="93"/>
                  </a:lnTo>
                  <a:lnTo>
                    <a:pt x="18" y="75"/>
                  </a:lnTo>
                  <a:lnTo>
                    <a:pt x="2" y="60"/>
                  </a:lnTo>
                  <a:lnTo>
                    <a:pt x="0" y="45"/>
                  </a:lnTo>
                  <a:lnTo>
                    <a:pt x="9" y="17"/>
                  </a:lnTo>
                  <a:lnTo>
                    <a:pt x="24" y="2"/>
                  </a:lnTo>
                  <a:lnTo>
                    <a:pt x="55" y="0"/>
                  </a:lnTo>
                  <a:lnTo>
                    <a:pt x="90" y="0"/>
                  </a:lnTo>
                  <a:lnTo>
                    <a:pt x="120" y="6"/>
                  </a:lnTo>
                </a:path>
              </a:pathLst>
            </a:custGeom>
            <a:noFill/>
            <a:ln w="28575" cmpd="sng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83" name="Freeform 154"/>
            <p:cNvSpPr>
              <a:spLocks/>
            </p:cNvSpPr>
            <p:nvPr/>
          </p:nvSpPr>
          <p:spPr bwMode="auto">
            <a:xfrm>
              <a:off x="1110" y="1109"/>
              <a:ext cx="160" cy="684"/>
            </a:xfrm>
            <a:custGeom>
              <a:avLst/>
              <a:gdLst>
                <a:gd name="T0" fmla="*/ 49 w 192"/>
                <a:gd name="T1" fmla="*/ 892 h 568"/>
                <a:gd name="T2" fmla="*/ 78 w 192"/>
                <a:gd name="T3" fmla="*/ 830 h 568"/>
                <a:gd name="T4" fmla="*/ 95 w 192"/>
                <a:gd name="T5" fmla="*/ 809 h 568"/>
                <a:gd name="T6" fmla="*/ 99 w 192"/>
                <a:gd name="T7" fmla="*/ 767 h 568"/>
                <a:gd name="T8" fmla="*/ 87 w 192"/>
                <a:gd name="T9" fmla="*/ 745 h 568"/>
                <a:gd name="T10" fmla="*/ 65 w 192"/>
                <a:gd name="T11" fmla="*/ 738 h 568"/>
                <a:gd name="T12" fmla="*/ 50 w 192"/>
                <a:gd name="T13" fmla="*/ 745 h 568"/>
                <a:gd name="T14" fmla="*/ 47 w 192"/>
                <a:gd name="T15" fmla="*/ 777 h 568"/>
                <a:gd name="T16" fmla="*/ 63 w 192"/>
                <a:gd name="T17" fmla="*/ 773 h 568"/>
                <a:gd name="T18" fmla="*/ 82 w 192"/>
                <a:gd name="T19" fmla="*/ 767 h 568"/>
                <a:gd name="T20" fmla="*/ 99 w 192"/>
                <a:gd name="T21" fmla="*/ 753 h 568"/>
                <a:gd name="T22" fmla="*/ 110 w 192"/>
                <a:gd name="T23" fmla="*/ 718 h 568"/>
                <a:gd name="T24" fmla="*/ 102 w 192"/>
                <a:gd name="T25" fmla="*/ 684 h 568"/>
                <a:gd name="T26" fmla="*/ 84 w 192"/>
                <a:gd name="T27" fmla="*/ 661 h 568"/>
                <a:gd name="T28" fmla="*/ 68 w 192"/>
                <a:gd name="T29" fmla="*/ 660 h 568"/>
                <a:gd name="T30" fmla="*/ 50 w 192"/>
                <a:gd name="T31" fmla="*/ 670 h 568"/>
                <a:gd name="T32" fmla="*/ 45 w 192"/>
                <a:gd name="T33" fmla="*/ 706 h 568"/>
                <a:gd name="T34" fmla="*/ 63 w 192"/>
                <a:gd name="T35" fmla="*/ 709 h 568"/>
                <a:gd name="T36" fmla="*/ 81 w 192"/>
                <a:gd name="T37" fmla="*/ 706 h 568"/>
                <a:gd name="T38" fmla="*/ 99 w 192"/>
                <a:gd name="T39" fmla="*/ 684 h 568"/>
                <a:gd name="T40" fmla="*/ 108 w 192"/>
                <a:gd name="T41" fmla="*/ 647 h 568"/>
                <a:gd name="T42" fmla="*/ 99 w 192"/>
                <a:gd name="T43" fmla="*/ 608 h 568"/>
                <a:gd name="T44" fmla="*/ 82 w 192"/>
                <a:gd name="T45" fmla="*/ 583 h 568"/>
                <a:gd name="T46" fmla="*/ 57 w 192"/>
                <a:gd name="T47" fmla="*/ 588 h 568"/>
                <a:gd name="T48" fmla="*/ 40 w 192"/>
                <a:gd name="T49" fmla="*/ 618 h 568"/>
                <a:gd name="T50" fmla="*/ 57 w 192"/>
                <a:gd name="T51" fmla="*/ 635 h 568"/>
                <a:gd name="T52" fmla="*/ 78 w 192"/>
                <a:gd name="T53" fmla="*/ 635 h 568"/>
                <a:gd name="T54" fmla="*/ 93 w 192"/>
                <a:gd name="T55" fmla="*/ 608 h 568"/>
                <a:gd name="T56" fmla="*/ 99 w 192"/>
                <a:gd name="T57" fmla="*/ 573 h 568"/>
                <a:gd name="T58" fmla="*/ 99 w 192"/>
                <a:gd name="T59" fmla="*/ 531 h 568"/>
                <a:gd name="T60" fmla="*/ 82 w 192"/>
                <a:gd name="T61" fmla="*/ 512 h 568"/>
                <a:gd name="T62" fmla="*/ 58 w 192"/>
                <a:gd name="T63" fmla="*/ 512 h 568"/>
                <a:gd name="T64" fmla="*/ 43 w 192"/>
                <a:gd name="T65" fmla="*/ 524 h 568"/>
                <a:gd name="T66" fmla="*/ 48 w 192"/>
                <a:gd name="T67" fmla="*/ 559 h 568"/>
                <a:gd name="T68" fmla="*/ 68 w 192"/>
                <a:gd name="T69" fmla="*/ 559 h 568"/>
                <a:gd name="T70" fmla="*/ 90 w 192"/>
                <a:gd name="T71" fmla="*/ 553 h 568"/>
                <a:gd name="T72" fmla="*/ 106 w 192"/>
                <a:gd name="T73" fmla="*/ 524 h 568"/>
                <a:gd name="T74" fmla="*/ 111 w 192"/>
                <a:gd name="T75" fmla="*/ 488 h 568"/>
                <a:gd name="T76" fmla="*/ 104 w 192"/>
                <a:gd name="T77" fmla="*/ 442 h 568"/>
                <a:gd name="T78" fmla="*/ 84 w 192"/>
                <a:gd name="T79" fmla="*/ 418 h 568"/>
                <a:gd name="T80" fmla="*/ 58 w 192"/>
                <a:gd name="T81" fmla="*/ 427 h 568"/>
                <a:gd name="T82" fmla="*/ 50 w 192"/>
                <a:gd name="T83" fmla="*/ 455 h 568"/>
                <a:gd name="T84" fmla="*/ 63 w 192"/>
                <a:gd name="T85" fmla="*/ 477 h 568"/>
                <a:gd name="T86" fmla="*/ 81 w 192"/>
                <a:gd name="T87" fmla="*/ 462 h 568"/>
                <a:gd name="T88" fmla="*/ 98 w 192"/>
                <a:gd name="T89" fmla="*/ 431 h 568"/>
                <a:gd name="T90" fmla="*/ 98 w 192"/>
                <a:gd name="T91" fmla="*/ 385 h 568"/>
                <a:gd name="T92" fmla="*/ 90 w 192"/>
                <a:gd name="T93" fmla="*/ 350 h 568"/>
                <a:gd name="T94" fmla="*/ 73 w 192"/>
                <a:gd name="T95" fmla="*/ 346 h 568"/>
                <a:gd name="T96" fmla="*/ 47 w 192"/>
                <a:gd name="T97" fmla="*/ 346 h 568"/>
                <a:gd name="T98" fmla="*/ 36 w 192"/>
                <a:gd name="T99" fmla="*/ 376 h 568"/>
                <a:gd name="T100" fmla="*/ 54 w 192"/>
                <a:gd name="T101" fmla="*/ 390 h 568"/>
                <a:gd name="T102" fmla="*/ 73 w 192"/>
                <a:gd name="T103" fmla="*/ 385 h 568"/>
                <a:gd name="T104" fmla="*/ 89 w 192"/>
                <a:gd name="T105" fmla="*/ 354 h 568"/>
                <a:gd name="T106" fmla="*/ 87 w 192"/>
                <a:gd name="T107" fmla="*/ 318 h 568"/>
                <a:gd name="T108" fmla="*/ 73 w 192"/>
                <a:gd name="T109" fmla="*/ 293 h 568"/>
                <a:gd name="T110" fmla="*/ 57 w 192"/>
                <a:gd name="T111" fmla="*/ 264 h 568"/>
                <a:gd name="T112" fmla="*/ 23 w 192"/>
                <a:gd name="T113" fmla="*/ 41 h 56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92"/>
                <a:gd name="T172" fmla="*/ 0 h 568"/>
                <a:gd name="T173" fmla="*/ 192 w 192"/>
                <a:gd name="T174" fmla="*/ 568 h 56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92" h="568">
                  <a:moveTo>
                    <a:pt x="75" y="568"/>
                  </a:moveTo>
                  <a:lnTo>
                    <a:pt x="78" y="555"/>
                  </a:lnTo>
                  <a:lnTo>
                    <a:pt x="78" y="536"/>
                  </a:lnTo>
                  <a:lnTo>
                    <a:pt x="80" y="522"/>
                  </a:lnTo>
                  <a:lnTo>
                    <a:pt x="85" y="511"/>
                  </a:lnTo>
                  <a:lnTo>
                    <a:pt x="94" y="501"/>
                  </a:lnTo>
                  <a:lnTo>
                    <a:pt x="105" y="486"/>
                  </a:lnTo>
                  <a:lnTo>
                    <a:pt x="121" y="478"/>
                  </a:lnTo>
                  <a:lnTo>
                    <a:pt x="126" y="475"/>
                  </a:lnTo>
                  <a:lnTo>
                    <a:pt x="135" y="475"/>
                  </a:lnTo>
                  <a:lnTo>
                    <a:pt x="140" y="473"/>
                  </a:lnTo>
                  <a:lnTo>
                    <a:pt x="145" y="471"/>
                  </a:lnTo>
                  <a:lnTo>
                    <a:pt x="150" y="471"/>
                  </a:lnTo>
                  <a:lnTo>
                    <a:pt x="161" y="467"/>
                  </a:lnTo>
                  <a:lnTo>
                    <a:pt x="164" y="463"/>
                  </a:lnTo>
                  <a:lnTo>
                    <a:pt x="172" y="459"/>
                  </a:lnTo>
                  <a:lnTo>
                    <a:pt x="172" y="453"/>
                  </a:lnTo>
                  <a:lnTo>
                    <a:pt x="172" y="447"/>
                  </a:lnTo>
                  <a:lnTo>
                    <a:pt x="174" y="443"/>
                  </a:lnTo>
                  <a:lnTo>
                    <a:pt x="172" y="439"/>
                  </a:lnTo>
                  <a:lnTo>
                    <a:pt x="172" y="435"/>
                  </a:lnTo>
                  <a:lnTo>
                    <a:pt x="167" y="434"/>
                  </a:lnTo>
                  <a:lnTo>
                    <a:pt x="161" y="431"/>
                  </a:lnTo>
                  <a:lnTo>
                    <a:pt x="155" y="429"/>
                  </a:lnTo>
                  <a:lnTo>
                    <a:pt x="150" y="427"/>
                  </a:lnTo>
                  <a:lnTo>
                    <a:pt x="142" y="427"/>
                  </a:lnTo>
                  <a:lnTo>
                    <a:pt x="135" y="423"/>
                  </a:lnTo>
                  <a:lnTo>
                    <a:pt x="129" y="423"/>
                  </a:lnTo>
                  <a:lnTo>
                    <a:pt x="118" y="423"/>
                  </a:lnTo>
                  <a:lnTo>
                    <a:pt x="113" y="423"/>
                  </a:lnTo>
                  <a:lnTo>
                    <a:pt x="108" y="423"/>
                  </a:lnTo>
                  <a:lnTo>
                    <a:pt x="101" y="423"/>
                  </a:lnTo>
                  <a:lnTo>
                    <a:pt x="97" y="423"/>
                  </a:lnTo>
                  <a:lnTo>
                    <a:pt x="91" y="425"/>
                  </a:lnTo>
                  <a:lnTo>
                    <a:pt x="86" y="427"/>
                  </a:lnTo>
                  <a:lnTo>
                    <a:pt x="80" y="431"/>
                  </a:lnTo>
                  <a:lnTo>
                    <a:pt x="78" y="435"/>
                  </a:lnTo>
                  <a:lnTo>
                    <a:pt x="75" y="439"/>
                  </a:lnTo>
                  <a:lnTo>
                    <a:pt x="75" y="443"/>
                  </a:lnTo>
                  <a:lnTo>
                    <a:pt x="80" y="445"/>
                  </a:lnTo>
                  <a:lnTo>
                    <a:pt x="86" y="445"/>
                  </a:lnTo>
                  <a:lnTo>
                    <a:pt x="91" y="445"/>
                  </a:lnTo>
                  <a:lnTo>
                    <a:pt x="97" y="445"/>
                  </a:lnTo>
                  <a:lnTo>
                    <a:pt x="101" y="445"/>
                  </a:lnTo>
                  <a:lnTo>
                    <a:pt x="108" y="443"/>
                  </a:lnTo>
                  <a:lnTo>
                    <a:pt x="113" y="443"/>
                  </a:lnTo>
                  <a:lnTo>
                    <a:pt x="118" y="443"/>
                  </a:lnTo>
                  <a:lnTo>
                    <a:pt x="129" y="443"/>
                  </a:lnTo>
                  <a:lnTo>
                    <a:pt x="135" y="441"/>
                  </a:lnTo>
                  <a:lnTo>
                    <a:pt x="142" y="439"/>
                  </a:lnTo>
                  <a:lnTo>
                    <a:pt x="148" y="439"/>
                  </a:lnTo>
                  <a:lnTo>
                    <a:pt x="150" y="435"/>
                  </a:lnTo>
                  <a:lnTo>
                    <a:pt x="161" y="435"/>
                  </a:lnTo>
                  <a:lnTo>
                    <a:pt x="167" y="434"/>
                  </a:lnTo>
                  <a:lnTo>
                    <a:pt x="172" y="431"/>
                  </a:lnTo>
                  <a:lnTo>
                    <a:pt x="174" y="427"/>
                  </a:lnTo>
                  <a:lnTo>
                    <a:pt x="182" y="427"/>
                  </a:lnTo>
                  <a:lnTo>
                    <a:pt x="182" y="421"/>
                  </a:lnTo>
                  <a:lnTo>
                    <a:pt x="186" y="416"/>
                  </a:lnTo>
                  <a:lnTo>
                    <a:pt x="189" y="411"/>
                  </a:lnTo>
                  <a:lnTo>
                    <a:pt x="189" y="407"/>
                  </a:lnTo>
                  <a:lnTo>
                    <a:pt x="189" y="404"/>
                  </a:lnTo>
                  <a:lnTo>
                    <a:pt x="186" y="400"/>
                  </a:lnTo>
                  <a:lnTo>
                    <a:pt x="182" y="395"/>
                  </a:lnTo>
                  <a:lnTo>
                    <a:pt x="177" y="392"/>
                  </a:lnTo>
                  <a:lnTo>
                    <a:pt x="172" y="388"/>
                  </a:lnTo>
                  <a:lnTo>
                    <a:pt x="167" y="388"/>
                  </a:lnTo>
                  <a:lnTo>
                    <a:pt x="161" y="384"/>
                  </a:lnTo>
                  <a:lnTo>
                    <a:pt x="153" y="379"/>
                  </a:lnTo>
                  <a:lnTo>
                    <a:pt x="145" y="379"/>
                  </a:lnTo>
                  <a:lnTo>
                    <a:pt x="140" y="379"/>
                  </a:lnTo>
                  <a:lnTo>
                    <a:pt x="135" y="378"/>
                  </a:lnTo>
                  <a:lnTo>
                    <a:pt x="129" y="378"/>
                  </a:lnTo>
                  <a:lnTo>
                    <a:pt x="123" y="378"/>
                  </a:lnTo>
                  <a:lnTo>
                    <a:pt x="118" y="378"/>
                  </a:lnTo>
                  <a:lnTo>
                    <a:pt x="113" y="379"/>
                  </a:lnTo>
                  <a:lnTo>
                    <a:pt x="108" y="379"/>
                  </a:lnTo>
                  <a:lnTo>
                    <a:pt x="97" y="379"/>
                  </a:lnTo>
                  <a:lnTo>
                    <a:pt x="91" y="382"/>
                  </a:lnTo>
                  <a:lnTo>
                    <a:pt x="86" y="384"/>
                  </a:lnTo>
                  <a:lnTo>
                    <a:pt x="80" y="386"/>
                  </a:lnTo>
                  <a:lnTo>
                    <a:pt x="75" y="390"/>
                  </a:lnTo>
                  <a:lnTo>
                    <a:pt x="75" y="395"/>
                  </a:lnTo>
                  <a:lnTo>
                    <a:pt x="75" y="400"/>
                  </a:lnTo>
                  <a:lnTo>
                    <a:pt x="78" y="404"/>
                  </a:lnTo>
                  <a:lnTo>
                    <a:pt x="86" y="404"/>
                  </a:lnTo>
                  <a:lnTo>
                    <a:pt x="91" y="404"/>
                  </a:lnTo>
                  <a:lnTo>
                    <a:pt x="97" y="404"/>
                  </a:lnTo>
                  <a:lnTo>
                    <a:pt x="101" y="406"/>
                  </a:lnTo>
                  <a:lnTo>
                    <a:pt x="108" y="406"/>
                  </a:lnTo>
                  <a:lnTo>
                    <a:pt x="118" y="406"/>
                  </a:lnTo>
                  <a:lnTo>
                    <a:pt x="123" y="406"/>
                  </a:lnTo>
                  <a:lnTo>
                    <a:pt x="129" y="406"/>
                  </a:lnTo>
                  <a:lnTo>
                    <a:pt x="135" y="404"/>
                  </a:lnTo>
                  <a:lnTo>
                    <a:pt x="140" y="404"/>
                  </a:lnTo>
                  <a:lnTo>
                    <a:pt x="145" y="404"/>
                  </a:lnTo>
                  <a:lnTo>
                    <a:pt x="150" y="402"/>
                  </a:lnTo>
                  <a:lnTo>
                    <a:pt x="155" y="400"/>
                  </a:lnTo>
                  <a:lnTo>
                    <a:pt x="161" y="395"/>
                  </a:lnTo>
                  <a:lnTo>
                    <a:pt x="172" y="392"/>
                  </a:lnTo>
                  <a:lnTo>
                    <a:pt x="174" y="388"/>
                  </a:lnTo>
                  <a:lnTo>
                    <a:pt x="177" y="382"/>
                  </a:lnTo>
                  <a:lnTo>
                    <a:pt x="182" y="379"/>
                  </a:lnTo>
                  <a:lnTo>
                    <a:pt x="182" y="374"/>
                  </a:lnTo>
                  <a:lnTo>
                    <a:pt x="186" y="370"/>
                  </a:lnTo>
                  <a:lnTo>
                    <a:pt x="186" y="364"/>
                  </a:lnTo>
                  <a:lnTo>
                    <a:pt x="186" y="360"/>
                  </a:lnTo>
                  <a:lnTo>
                    <a:pt x="182" y="356"/>
                  </a:lnTo>
                  <a:lnTo>
                    <a:pt x="177" y="350"/>
                  </a:lnTo>
                  <a:lnTo>
                    <a:pt x="172" y="348"/>
                  </a:lnTo>
                  <a:lnTo>
                    <a:pt x="167" y="344"/>
                  </a:lnTo>
                  <a:lnTo>
                    <a:pt x="161" y="340"/>
                  </a:lnTo>
                  <a:lnTo>
                    <a:pt x="155" y="340"/>
                  </a:lnTo>
                  <a:lnTo>
                    <a:pt x="150" y="336"/>
                  </a:lnTo>
                  <a:lnTo>
                    <a:pt x="142" y="334"/>
                  </a:lnTo>
                  <a:lnTo>
                    <a:pt x="131" y="332"/>
                  </a:lnTo>
                  <a:lnTo>
                    <a:pt x="120" y="332"/>
                  </a:lnTo>
                  <a:lnTo>
                    <a:pt x="110" y="332"/>
                  </a:lnTo>
                  <a:lnTo>
                    <a:pt x="104" y="334"/>
                  </a:lnTo>
                  <a:lnTo>
                    <a:pt x="97" y="336"/>
                  </a:lnTo>
                  <a:lnTo>
                    <a:pt x="91" y="338"/>
                  </a:lnTo>
                  <a:lnTo>
                    <a:pt x="83" y="340"/>
                  </a:lnTo>
                  <a:lnTo>
                    <a:pt x="78" y="340"/>
                  </a:lnTo>
                  <a:lnTo>
                    <a:pt x="72" y="348"/>
                  </a:lnTo>
                  <a:lnTo>
                    <a:pt x="69" y="354"/>
                  </a:lnTo>
                  <a:lnTo>
                    <a:pt x="75" y="360"/>
                  </a:lnTo>
                  <a:lnTo>
                    <a:pt x="78" y="364"/>
                  </a:lnTo>
                  <a:lnTo>
                    <a:pt x="83" y="364"/>
                  </a:lnTo>
                  <a:lnTo>
                    <a:pt x="94" y="364"/>
                  </a:lnTo>
                  <a:lnTo>
                    <a:pt x="99" y="364"/>
                  </a:lnTo>
                  <a:lnTo>
                    <a:pt x="108" y="364"/>
                  </a:lnTo>
                  <a:lnTo>
                    <a:pt x="113" y="364"/>
                  </a:lnTo>
                  <a:lnTo>
                    <a:pt x="118" y="364"/>
                  </a:lnTo>
                  <a:lnTo>
                    <a:pt x="129" y="364"/>
                  </a:lnTo>
                  <a:lnTo>
                    <a:pt x="135" y="364"/>
                  </a:lnTo>
                  <a:lnTo>
                    <a:pt x="140" y="362"/>
                  </a:lnTo>
                  <a:lnTo>
                    <a:pt x="150" y="360"/>
                  </a:lnTo>
                  <a:lnTo>
                    <a:pt x="150" y="356"/>
                  </a:lnTo>
                  <a:lnTo>
                    <a:pt x="155" y="354"/>
                  </a:lnTo>
                  <a:lnTo>
                    <a:pt x="161" y="348"/>
                  </a:lnTo>
                  <a:lnTo>
                    <a:pt x="167" y="348"/>
                  </a:lnTo>
                  <a:lnTo>
                    <a:pt x="172" y="340"/>
                  </a:lnTo>
                  <a:lnTo>
                    <a:pt x="172" y="336"/>
                  </a:lnTo>
                  <a:lnTo>
                    <a:pt x="172" y="332"/>
                  </a:lnTo>
                  <a:lnTo>
                    <a:pt x="172" y="328"/>
                  </a:lnTo>
                  <a:lnTo>
                    <a:pt x="172" y="324"/>
                  </a:lnTo>
                  <a:lnTo>
                    <a:pt x="172" y="316"/>
                  </a:lnTo>
                  <a:lnTo>
                    <a:pt x="172" y="312"/>
                  </a:lnTo>
                  <a:lnTo>
                    <a:pt x="172" y="309"/>
                  </a:lnTo>
                  <a:lnTo>
                    <a:pt x="172" y="304"/>
                  </a:lnTo>
                  <a:lnTo>
                    <a:pt x="167" y="300"/>
                  </a:lnTo>
                  <a:lnTo>
                    <a:pt x="161" y="298"/>
                  </a:lnTo>
                  <a:lnTo>
                    <a:pt x="158" y="295"/>
                  </a:lnTo>
                  <a:lnTo>
                    <a:pt x="150" y="293"/>
                  </a:lnTo>
                  <a:lnTo>
                    <a:pt x="142" y="293"/>
                  </a:lnTo>
                  <a:lnTo>
                    <a:pt x="131" y="291"/>
                  </a:lnTo>
                  <a:lnTo>
                    <a:pt x="120" y="293"/>
                  </a:lnTo>
                  <a:lnTo>
                    <a:pt x="116" y="293"/>
                  </a:lnTo>
                  <a:lnTo>
                    <a:pt x="110" y="293"/>
                  </a:lnTo>
                  <a:lnTo>
                    <a:pt x="101" y="293"/>
                  </a:lnTo>
                  <a:lnTo>
                    <a:pt x="97" y="293"/>
                  </a:lnTo>
                  <a:lnTo>
                    <a:pt x="91" y="293"/>
                  </a:lnTo>
                  <a:lnTo>
                    <a:pt x="86" y="295"/>
                  </a:lnTo>
                  <a:lnTo>
                    <a:pt x="75" y="296"/>
                  </a:lnTo>
                  <a:lnTo>
                    <a:pt x="75" y="300"/>
                  </a:lnTo>
                  <a:lnTo>
                    <a:pt x="75" y="304"/>
                  </a:lnTo>
                  <a:lnTo>
                    <a:pt x="75" y="309"/>
                  </a:lnTo>
                  <a:lnTo>
                    <a:pt x="75" y="312"/>
                  </a:lnTo>
                  <a:lnTo>
                    <a:pt x="75" y="316"/>
                  </a:lnTo>
                  <a:lnTo>
                    <a:pt x="83" y="320"/>
                  </a:lnTo>
                  <a:lnTo>
                    <a:pt x="94" y="320"/>
                  </a:lnTo>
                  <a:lnTo>
                    <a:pt x="99" y="320"/>
                  </a:lnTo>
                  <a:lnTo>
                    <a:pt x="108" y="320"/>
                  </a:lnTo>
                  <a:lnTo>
                    <a:pt x="113" y="320"/>
                  </a:lnTo>
                  <a:lnTo>
                    <a:pt x="118" y="320"/>
                  </a:lnTo>
                  <a:lnTo>
                    <a:pt x="126" y="320"/>
                  </a:lnTo>
                  <a:lnTo>
                    <a:pt x="131" y="318"/>
                  </a:lnTo>
                  <a:lnTo>
                    <a:pt x="140" y="318"/>
                  </a:lnTo>
                  <a:lnTo>
                    <a:pt x="150" y="316"/>
                  </a:lnTo>
                  <a:lnTo>
                    <a:pt x="155" y="316"/>
                  </a:lnTo>
                  <a:lnTo>
                    <a:pt x="161" y="314"/>
                  </a:lnTo>
                  <a:lnTo>
                    <a:pt x="167" y="310"/>
                  </a:lnTo>
                  <a:lnTo>
                    <a:pt x="172" y="309"/>
                  </a:lnTo>
                  <a:lnTo>
                    <a:pt x="177" y="304"/>
                  </a:lnTo>
                  <a:lnTo>
                    <a:pt x="182" y="300"/>
                  </a:lnTo>
                  <a:lnTo>
                    <a:pt x="189" y="296"/>
                  </a:lnTo>
                  <a:lnTo>
                    <a:pt x="189" y="293"/>
                  </a:lnTo>
                  <a:lnTo>
                    <a:pt x="192" y="288"/>
                  </a:lnTo>
                  <a:lnTo>
                    <a:pt x="192" y="284"/>
                  </a:lnTo>
                  <a:lnTo>
                    <a:pt x="192" y="279"/>
                  </a:lnTo>
                  <a:lnTo>
                    <a:pt x="192" y="270"/>
                  </a:lnTo>
                  <a:lnTo>
                    <a:pt x="189" y="267"/>
                  </a:lnTo>
                  <a:lnTo>
                    <a:pt x="189" y="263"/>
                  </a:lnTo>
                  <a:lnTo>
                    <a:pt x="182" y="257"/>
                  </a:lnTo>
                  <a:lnTo>
                    <a:pt x="180" y="253"/>
                  </a:lnTo>
                  <a:lnTo>
                    <a:pt x="172" y="249"/>
                  </a:lnTo>
                  <a:lnTo>
                    <a:pt x="167" y="245"/>
                  </a:lnTo>
                  <a:lnTo>
                    <a:pt x="161" y="241"/>
                  </a:lnTo>
                  <a:lnTo>
                    <a:pt x="155" y="239"/>
                  </a:lnTo>
                  <a:lnTo>
                    <a:pt x="145" y="239"/>
                  </a:lnTo>
                  <a:lnTo>
                    <a:pt x="137" y="239"/>
                  </a:lnTo>
                  <a:lnTo>
                    <a:pt x="129" y="241"/>
                  </a:lnTo>
                  <a:lnTo>
                    <a:pt x="118" y="241"/>
                  </a:lnTo>
                  <a:lnTo>
                    <a:pt x="113" y="241"/>
                  </a:lnTo>
                  <a:lnTo>
                    <a:pt x="101" y="245"/>
                  </a:lnTo>
                  <a:lnTo>
                    <a:pt x="97" y="245"/>
                  </a:lnTo>
                  <a:lnTo>
                    <a:pt x="91" y="247"/>
                  </a:lnTo>
                  <a:lnTo>
                    <a:pt x="86" y="251"/>
                  </a:lnTo>
                  <a:lnTo>
                    <a:pt x="86" y="257"/>
                  </a:lnTo>
                  <a:lnTo>
                    <a:pt x="86" y="261"/>
                  </a:lnTo>
                  <a:lnTo>
                    <a:pt x="86" y="265"/>
                  </a:lnTo>
                  <a:lnTo>
                    <a:pt x="86" y="269"/>
                  </a:lnTo>
                  <a:lnTo>
                    <a:pt x="91" y="270"/>
                  </a:lnTo>
                  <a:lnTo>
                    <a:pt x="97" y="273"/>
                  </a:lnTo>
                  <a:lnTo>
                    <a:pt x="108" y="273"/>
                  </a:lnTo>
                  <a:lnTo>
                    <a:pt x="113" y="273"/>
                  </a:lnTo>
                  <a:lnTo>
                    <a:pt x="118" y="273"/>
                  </a:lnTo>
                  <a:lnTo>
                    <a:pt x="123" y="270"/>
                  </a:lnTo>
                  <a:lnTo>
                    <a:pt x="129" y="269"/>
                  </a:lnTo>
                  <a:lnTo>
                    <a:pt x="140" y="265"/>
                  </a:lnTo>
                  <a:lnTo>
                    <a:pt x="145" y="261"/>
                  </a:lnTo>
                  <a:lnTo>
                    <a:pt x="148" y="257"/>
                  </a:lnTo>
                  <a:lnTo>
                    <a:pt x="155" y="253"/>
                  </a:lnTo>
                  <a:lnTo>
                    <a:pt x="164" y="251"/>
                  </a:lnTo>
                  <a:lnTo>
                    <a:pt x="170" y="247"/>
                  </a:lnTo>
                  <a:lnTo>
                    <a:pt x="170" y="241"/>
                  </a:lnTo>
                  <a:lnTo>
                    <a:pt x="170" y="237"/>
                  </a:lnTo>
                  <a:lnTo>
                    <a:pt x="170" y="231"/>
                  </a:lnTo>
                  <a:lnTo>
                    <a:pt x="170" y="225"/>
                  </a:lnTo>
                  <a:lnTo>
                    <a:pt x="170" y="221"/>
                  </a:lnTo>
                  <a:lnTo>
                    <a:pt x="170" y="217"/>
                  </a:lnTo>
                  <a:lnTo>
                    <a:pt x="170" y="214"/>
                  </a:lnTo>
                  <a:lnTo>
                    <a:pt x="164" y="209"/>
                  </a:lnTo>
                  <a:lnTo>
                    <a:pt x="158" y="205"/>
                  </a:lnTo>
                  <a:lnTo>
                    <a:pt x="155" y="201"/>
                  </a:lnTo>
                  <a:lnTo>
                    <a:pt x="150" y="200"/>
                  </a:lnTo>
                  <a:lnTo>
                    <a:pt x="145" y="198"/>
                  </a:lnTo>
                  <a:lnTo>
                    <a:pt x="137" y="198"/>
                  </a:lnTo>
                  <a:lnTo>
                    <a:pt x="131" y="198"/>
                  </a:lnTo>
                  <a:lnTo>
                    <a:pt x="126" y="198"/>
                  </a:lnTo>
                  <a:lnTo>
                    <a:pt x="116" y="195"/>
                  </a:lnTo>
                  <a:lnTo>
                    <a:pt x="108" y="195"/>
                  </a:lnTo>
                  <a:lnTo>
                    <a:pt x="99" y="195"/>
                  </a:lnTo>
                  <a:lnTo>
                    <a:pt x="91" y="198"/>
                  </a:lnTo>
                  <a:lnTo>
                    <a:pt x="80" y="198"/>
                  </a:lnTo>
                  <a:lnTo>
                    <a:pt x="72" y="200"/>
                  </a:lnTo>
                  <a:lnTo>
                    <a:pt x="67" y="201"/>
                  </a:lnTo>
                  <a:lnTo>
                    <a:pt x="64" y="207"/>
                  </a:lnTo>
                  <a:lnTo>
                    <a:pt x="64" y="211"/>
                  </a:lnTo>
                  <a:lnTo>
                    <a:pt x="62" y="215"/>
                  </a:lnTo>
                  <a:lnTo>
                    <a:pt x="64" y="219"/>
                  </a:lnTo>
                  <a:lnTo>
                    <a:pt x="69" y="221"/>
                  </a:lnTo>
                  <a:lnTo>
                    <a:pt x="78" y="223"/>
                  </a:lnTo>
                  <a:lnTo>
                    <a:pt x="86" y="223"/>
                  </a:lnTo>
                  <a:lnTo>
                    <a:pt x="94" y="223"/>
                  </a:lnTo>
                  <a:lnTo>
                    <a:pt x="99" y="223"/>
                  </a:lnTo>
                  <a:lnTo>
                    <a:pt x="108" y="223"/>
                  </a:lnTo>
                  <a:lnTo>
                    <a:pt x="113" y="223"/>
                  </a:lnTo>
                  <a:lnTo>
                    <a:pt x="120" y="223"/>
                  </a:lnTo>
                  <a:lnTo>
                    <a:pt x="126" y="221"/>
                  </a:lnTo>
                  <a:lnTo>
                    <a:pt x="135" y="219"/>
                  </a:lnTo>
                  <a:lnTo>
                    <a:pt x="137" y="215"/>
                  </a:lnTo>
                  <a:lnTo>
                    <a:pt x="142" y="214"/>
                  </a:lnTo>
                  <a:lnTo>
                    <a:pt x="148" y="207"/>
                  </a:lnTo>
                  <a:lnTo>
                    <a:pt x="153" y="203"/>
                  </a:lnTo>
                  <a:lnTo>
                    <a:pt x="153" y="198"/>
                  </a:lnTo>
                  <a:lnTo>
                    <a:pt x="153" y="193"/>
                  </a:lnTo>
                  <a:lnTo>
                    <a:pt x="153" y="189"/>
                  </a:lnTo>
                  <a:lnTo>
                    <a:pt x="153" y="186"/>
                  </a:lnTo>
                  <a:lnTo>
                    <a:pt x="150" y="182"/>
                  </a:lnTo>
                  <a:lnTo>
                    <a:pt x="150" y="175"/>
                  </a:lnTo>
                  <a:lnTo>
                    <a:pt x="145" y="172"/>
                  </a:lnTo>
                  <a:lnTo>
                    <a:pt x="140" y="170"/>
                  </a:lnTo>
                  <a:lnTo>
                    <a:pt x="131" y="168"/>
                  </a:lnTo>
                  <a:lnTo>
                    <a:pt x="126" y="168"/>
                  </a:lnTo>
                  <a:lnTo>
                    <a:pt x="118" y="168"/>
                  </a:lnTo>
                  <a:lnTo>
                    <a:pt x="110" y="170"/>
                  </a:lnTo>
                  <a:lnTo>
                    <a:pt x="99" y="164"/>
                  </a:lnTo>
                  <a:lnTo>
                    <a:pt x="98" y="159"/>
                  </a:lnTo>
                  <a:lnTo>
                    <a:pt x="97" y="151"/>
                  </a:lnTo>
                  <a:lnTo>
                    <a:pt x="95" y="138"/>
                  </a:lnTo>
                  <a:lnTo>
                    <a:pt x="92" y="108"/>
                  </a:lnTo>
                  <a:lnTo>
                    <a:pt x="83" y="82"/>
                  </a:lnTo>
                  <a:lnTo>
                    <a:pt x="69" y="54"/>
                  </a:lnTo>
                  <a:lnTo>
                    <a:pt x="41" y="23"/>
                  </a:lnTo>
                  <a:lnTo>
                    <a:pt x="0" y="0"/>
                  </a:lnTo>
                </a:path>
              </a:pathLst>
            </a:custGeom>
            <a:noFill/>
            <a:ln w="28575" cmpd="sng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84" name="Freeform 155"/>
            <p:cNvSpPr>
              <a:spLocks/>
            </p:cNvSpPr>
            <p:nvPr/>
          </p:nvSpPr>
          <p:spPr bwMode="auto">
            <a:xfrm>
              <a:off x="1304" y="1311"/>
              <a:ext cx="136" cy="459"/>
            </a:xfrm>
            <a:custGeom>
              <a:avLst/>
              <a:gdLst>
                <a:gd name="T0" fmla="*/ 55 w 164"/>
                <a:gd name="T1" fmla="*/ 20 h 381"/>
                <a:gd name="T2" fmla="*/ 35 w 164"/>
                <a:gd name="T3" fmla="*/ 20 h 381"/>
                <a:gd name="T4" fmla="*/ 17 w 164"/>
                <a:gd name="T5" fmla="*/ 42 h 381"/>
                <a:gd name="T6" fmla="*/ 12 w 164"/>
                <a:gd name="T7" fmla="*/ 84 h 381"/>
                <a:gd name="T8" fmla="*/ 25 w 164"/>
                <a:gd name="T9" fmla="*/ 104 h 381"/>
                <a:gd name="T10" fmla="*/ 48 w 164"/>
                <a:gd name="T11" fmla="*/ 112 h 381"/>
                <a:gd name="T12" fmla="*/ 64 w 164"/>
                <a:gd name="T13" fmla="*/ 104 h 381"/>
                <a:gd name="T14" fmla="*/ 67 w 164"/>
                <a:gd name="T15" fmla="*/ 71 h 381"/>
                <a:gd name="T16" fmla="*/ 51 w 164"/>
                <a:gd name="T17" fmla="*/ 76 h 381"/>
                <a:gd name="T18" fmla="*/ 30 w 164"/>
                <a:gd name="T19" fmla="*/ 84 h 381"/>
                <a:gd name="T20" fmla="*/ 12 w 164"/>
                <a:gd name="T21" fmla="*/ 96 h 381"/>
                <a:gd name="T22" fmla="*/ 2 w 164"/>
                <a:gd name="T23" fmla="*/ 130 h 381"/>
                <a:gd name="T24" fmla="*/ 8 w 164"/>
                <a:gd name="T25" fmla="*/ 165 h 381"/>
                <a:gd name="T26" fmla="*/ 28 w 164"/>
                <a:gd name="T27" fmla="*/ 187 h 381"/>
                <a:gd name="T28" fmla="*/ 44 w 164"/>
                <a:gd name="T29" fmla="*/ 190 h 381"/>
                <a:gd name="T30" fmla="*/ 64 w 164"/>
                <a:gd name="T31" fmla="*/ 180 h 381"/>
                <a:gd name="T32" fmla="*/ 69 w 164"/>
                <a:gd name="T33" fmla="*/ 145 h 381"/>
                <a:gd name="T34" fmla="*/ 51 w 164"/>
                <a:gd name="T35" fmla="*/ 142 h 381"/>
                <a:gd name="T36" fmla="*/ 31 w 164"/>
                <a:gd name="T37" fmla="*/ 145 h 381"/>
                <a:gd name="T38" fmla="*/ 12 w 164"/>
                <a:gd name="T39" fmla="*/ 165 h 381"/>
                <a:gd name="T40" fmla="*/ 4 w 164"/>
                <a:gd name="T41" fmla="*/ 205 h 381"/>
                <a:gd name="T42" fmla="*/ 12 w 164"/>
                <a:gd name="T43" fmla="*/ 242 h 381"/>
                <a:gd name="T44" fmla="*/ 30 w 164"/>
                <a:gd name="T45" fmla="*/ 265 h 381"/>
                <a:gd name="T46" fmla="*/ 57 w 164"/>
                <a:gd name="T47" fmla="*/ 263 h 381"/>
                <a:gd name="T48" fmla="*/ 74 w 164"/>
                <a:gd name="T49" fmla="*/ 233 h 381"/>
                <a:gd name="T50" fmla="*/ 56 w 164"/>
                <a:gd name="T51" fmla="*/ 214 h 381"/>
                <a:gd name="T52" fmla="*/ 35 w 164"/>
                <a:gd name="T53" fmla="*/ 214 h 381"/>
                <a:gd name="T54" fmla="*/ 18 w 164"/>
                <a:gd name="T55" fmla="*/ 242 h 381"/>
                <a:gd name="T56" fmla="*/ 12 w 164"/>
                <a:gd name="T57" fmla="*/ 278 h 381"/>
                <a:gd name="T58" fmla="*/ 12 w 164"/>
                <a:gd name="T59" fmla="*/ 318 h 381"/>
                <a:gd name="T60" fmla="*/ 30 w 164"/>
                <a:gd name="T61" fmla="*/ 340 h 381"/>
                <a:gd name="T62" fmla="*/ 55 w 164"/>
                <a:gd name="T63" fmla="*/ 340 h 381"/>
                <a:gd name="T64" fmla="*/ 70 w 164"/>
                <a:gd name="T65" fmla="*/ 325 h 381"/>
                <a:gd name="T66" fmla="*/ 66 w 164"/>
                <a:gd name="T67" fmla="*/ 290 h 381"/>
                <a:gd name="T68" fmla="*/ 44 w 164"/>
                <a:gd name="T69" fmla="*/ 290 h 381"/>
                <a:gd name="T70" fmla="*/ 22 w 164"/>
                <a:gd name="T71" fmla="*/ 298 h 381"/>
                <a:gd name="T72" fmla="*/ 6 w 164"/>
                <a:gd name="T73" fmla="*/ 325 h 381"/>
                <a:gd name="T74" fmla="*/ 0 w 164"/>
                <a:gd name="T75" fmla="*/ 364 h 381"/>
                <a:gd name="T76" fmla="*/ 7 w 164"/>
                <a:gd name="T77" fmla="*/ 410 h 381"/>
                <a:gd name="T78" fmla="*/ 28 w 164"/>
                <a:gd name="T79" fmla="*/ 434 h 381"/>
                <a:gd name="T80" fmla="*/ 55 w 164"/>
                <a:gd name="T81" fmla="*/ 424 h 381"/>
                <a:gd name="T82" fmla="*/ 64 w 164"/>
                <a:gd name="T83" fmla="*/ 395 h 381"/>
                <a:gd name="T84" fmla="*/ 51 w 164"/>
                <a:gd name="T85" fmla="*/ 375 h 381"/>
                <a:gd name="T86" fmla="*/ 31 w 164"/>
                <a:gd name="T87" fmla="*/ 388 h 381"/>
                <a:gd name="T88" fmla="*/ 13 w 164"/>
                <a:gd name="T89" fmla="*/ 419 h 381"/>
                <a:gd name="T90" fmla="*/ 13 w 164"/>
                <a:gd name="T91" fmla="*/ 465 h 381"/>
                <a:gd name="T92" fmla="*/ 22 w 164"/>
                <a:gd name="T93" fmla="*/ 501 h 381"/>
                <a:gd name="T94" fmla="*/ 39 w 164"/>
                <a:gd name="T95" fmla="*/ 505 h 381"/>
                <a:gd name="T96" fmla="*/ 67 w 164"/>
                <a:gd name="T97" fmla="*/ 505 h 381"/>
                <a:gd name="T98" fmla="*/ 79 w 164"/>
                <a:gd name="T99" fmla="*/ 476 h 381"/>
                <a:gd name="T100" fmla="*/ 58 w 164"/>
                <a:gd name="T101" fmla="*/ 460 h 381"/>
                <a:gd name="T102" fmla="*/ 39 w 164"/>
                <a:gd name="T103" fmla="*/ 465 h 381"/>
                <a:gd name="T104" fmla="*/ 23 w 164"/>
                <a:gd name="T105" fmla="*/ 496 h 381"/>
                <a:gd name="T106" fmla="*/ 25 w 164"/>
                <a:gd name="T107" fmla="*/ 532 h 381"/>
                <a:gd name="T108" fmla="*/ 39 w 164"/>
                <a:gd name="T109" fmla="*/ 558 h 381"/>
                <a:gd name="T110" fmla="*/ 48 w 164"/>
                <a:gd name="T111" fmla="*/ 579 h 381"/>
                <a:gd name="T112" fmla="*/ 16 w 164"/>
                <a:gd name="T113" fmla="*/ 659 h 38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64"/>
                <a:gd name="T172" fmla="*/ 0 h 381"/>
                <a:gd name="T173" fmla="*/ 164 w 164"/>
                <a:gd name="T174" fmla="*/ 381 h 38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64" h="381">
                  <a:moveTo>
                    <a:pt x="164" y="0"/>
                  </a:moveTo>
                  <a:lnTo>
                    <a:pt x="126" y="12"/>
                  </a:lnTo>
                  <a:lnTo>
                    <a:pt x="109" y="16"/>
                  </a:lnTo>
                  <a:lnTo>
                    <a:pt x="103" y="14"/>
                  </a:lnTo>
                  <a:lnTo>
                    <a:pt x="95" y="12"/>
                  </a:lnTo>
                  <a:lnTo>
                    <a:pt x="89" y="12"/>
                  </a:lnTo>
                  <a:lnTo>
                    <a:pt x="84" y="12"/>
                  </a:lnTo>
                  <a:lnTo>
                    <a:pt x="77" y="12"/>
                  </a:lnTo>
                  <a:lnTo>
                    <a:pt x="69" y="12"/>
                  </a:lnTo>
                  <a:lnTo>
                    <a:pt x="61" y="12"/>
                  </a:lnTo>
                  <a:lnTo>
                    <a:pt x="54" y="14"/>
                  </a:lnTo>
                  <a:lnTo>
                    <a:pt x="49" y="16"/>
                  </a:lnTo>
                  <a:lnTo>
                    <a:pt x="44" y="16"/>
                  </a:lnTo>
                  <a:lnTo>
                    <a:pt x="33" y="20"/>
                  </a:lnTo>
                  <a:lnTo>
                    <a:pt x="30" y="24"/>
                  </a:lnTo>
                  <a:lnTo>
                    <a:pt x="21" y="27"/>
                  </a:lnTo>
                  <a:lnTo>
                    <a:pt x="21" y="34"/>
                  </a:lnTo>
                  <a:lnTo>
                    <a:pt x="21" y="39"/>
                  </a:lnTo>
                  <a:lnTo>
                    <a:pt x="18" y="43"/>
                  </a:lnTo>
                  <a:lnTo>
                    <a:pt x="21" y="48"/>
                  </a:lnTo>
                  <a:lnTo>
                    <a:pt x="21" y="52"/>
                  </a:lnTo>
                  <a:lnTo>
                    <a:pt x="26" y="53"/>
                  </a:lnTo>
                  <a:lnTo>
                    <a:pt x="33" y="55"/>
                  </a:lnTo>
                  <a:lnTo>
                    <a:pt x="38" y="57"/>
                  </a:lnTo>
                  <a:lnTo>
                    <a:pt x="44" y="59"/>
                  </a:lnTo>
                  <a:lnTo>
                    <a:pt x="52" y="59"/>
                  </a:lnTo>
                  <a:lnTo>
                    <a:pt x="61" y="64"/>
                  </a:lnTo>
                  <a:lnTo>
                    <a:pt x="66" y="64"/>
                  </a:lnTo>
                  <a:lnTo>
                    <a:pt x="77" y="64"/>
                  </a:lnTo>
                  <a:lnTo>
                    <a:pt x="84" y="64"/>
                  </a:lnTo>
                  <a:lnTo>
                    <a:pt x="89" y="64"/>
                  </a:lnTo>
                  <a:lnTo>
                    <a:pt x="95" y="64"/>
                  </a:lnTo>
                  <a:lnTo>
                    <a:pt x="100" y="64"/>
                  </a:lnTo>
                  <a:lnTo>
                    <a:pt x="106" y="62"/>
                  </a:lnTo>
                  <a:lnTo>
                    <a:pt x="112" y="59"/>
                  </a:lnTo>
                  <a:lnTo>
                    <a:pt x="118" y="55"/>
                  </a:lnTo>
                  <a:lnTo>
                    <a:pt x="120" y="52"/>
                  </a:lnTo>
                  <a:lnTo>
                    <a:pt x="123" y="48"/>
                  </a:lnTo>
                  <a:lnTo>
                    <a:pt x="123" y="43"/>
                  </a:lnTo>
                  <a:lnTo>
                    <a:pt x="118" y="41"/>
                  </a:lnTo>
                  <a:lnTo>
                    <a:pt x="112" y="41"/>
                  </a:lnTo>
                  <a:lnTo>
                    <a:pt x="106" y="41"/>
                  </a:lnTo>
                  <a:lnTo>
                    <a:pt x="100" y="41"/>
                  </a:lnTo>
                  <a:lnTo>
                    <a:pt x="95" y="41"/>
                  </a:lnTo>
                  <a:lnTo>
                    <a:pt x="89" y="43"/>
                  </a:lnTo>
                  <a:lnTo>
                    <a:pt x="84" y="43"/>
                  </a:lnTo>
                  <a:lnTo>
                    <a:pt x="77" y="43"/>
                  </a:lnTo>
                  <a:lnTo>
                    <a:pt x="66" y="43"/>
                  </a:lnTo>
                  <a:lnTo>
                    <a:pt x="61" y="46"/>
                  </a:lnTo>
                  <a:lnTo>
                    <a:pt x="52" y="48"/>
                  </a:lnTo>
                  <a:lnTo>
                    <a:pt x="46" y="48"/>
                  </a:lnTo>
                  <a:lnTo>
                    <a:pt x="44" y="52"/>
                  </a:lnTo>
                  <a:lnTo>
                    <a:pt x="33" y="52"/>
                  </a:lnTo>
                  <a:lnTo>
                    <a:pt x="26" y="53"/>
                  </a:lnTo>
                  <a:lnTo>
                    <a:pt x="21" y="55"/>
                  </a:lnTo>
                  <a:lnTo>
                    <a:pt x="18" y="59"/>
                  </a:lnTo>
                  <a:lnTo>
                    <a:pt x="10" y="59"/>
                  </a:lnTo>
                  <a:lnTo>
                    <a:pt x="10" y="66"/>
                  </a:lnTo>
                  <a:lnTo>
                    <a:pt x="7" y="71"/>
                  </a:lnTo>
                  <a:lnTo>
                    <a:pt x="4" y="75"/>
                  </a:lnTo>
                  <a:lnTo>
                    <a:pt x="4" y="80"/>
                  </a:lnTo>
                  <a:lnTo>
                    <a:pt x="4" y="83"/>
                  </a:lnTo>
                  <a:lnTo>
                    <a:pt x="7" y="87"/>
                  </a:lnTo>
                  <a:lnTo>
                    <a:pt x="10" y="91"/>
                  </a:lnTo>
                  <a:lnTo>
                    <a:pt x="15" y="95"/>
                  </a:lnTo>
                  <a:lnTo>
                    <a:pt x="21" y="99"/>
                  </a:lnTo>
                  <a:lnTo>
                    <a:pt x="26" y="99"/>
                  </a:lnTo>
                  <a:lnTo>
                    <a:pt x="33" y="103"/>
                  </a:lnTo>
                  <a:lnTo>
                    <a:pt x="41" y="107"/>
                  </a:lnTo>
                  <a:lnTo>
                    <a:pt x="49" y="107"/>
                  </a:lnTo>
                  <a:lnTo>
                    <a:pt x="54" y="107"/>
                  </a:lnTo>
                  <a:lnTo>
                    <a:pt x="61" y="109"/>
                  </a:lnTo>
                  <a:lnTo>
                    <a:pt x="66" y="109"/>
                  </a:lnTo>
                  <a:lnTo>
                    <a:pt x="72" y="109"/>
                  </a:lnTo>
                  <a:lnTo>
                    <a:pt x="77" y="109"/>
                  </a:lnTo>
                  <a:lnTo>
                    <a:pt x="84" y="107"/>
                  </a:lnTo>
                  <a:lnTo>
                    <a:pt x="89" y="107"/>
                  </a:lnTo>
                  <a:lnTo>
                    <a:pt x="100" y="107"/>
                  </a:lnTo>
                  <a:lnTo>
                    <a:pt x="106" y="105"/>
                  </a:lnTo>
                  <a:lnTo>
                    <a:pt x="112" y="103"/>
                  </a:lnTo>
                  <a:lnTo>
                    <a:pt x="118" y="101"/>
                  </a:lnTo>
                  <a:lnTo>
                    <a:pt x="123" y="97"/>
                  </a:lnTo>
                  <a:lnTo>
                    <a:pt x="123" y="91"/>
                  </a:lnTo>
                  <a:lnTo>
                    <a:pt x="123" y="87"/>
                  </a:lnTo>
                  <a:lnTo>
                    <a:pt x="120" y="83"/>
                  </a:lnTo>
                  <a:lnTo>
                    <a:pt x="112" y="83"/>
                  </a:lnTo>
                  <a:lnTo>
                    <a:pt x="106" y="83"/>
                  </a:lnTo>
                  <a:lnTo>
                    <a:pt x="100" y="83"/>
                  </a:lnTo>
                  <a:lnTo>
                    <a:pt x="95" y="81"/>
                  </a:lnTo>
                  <a:lnTo>
                    <a:pt x="89" y="81"/>
                  </a:lnTo>
                  <a:lnTo>
                    <a:pt x="77" y="81"/>
                  </a:lnTo>
                  <a:lnTo>
                    <a:pt x="72" y="81"/>
                  </a:lnTo>
                  <a:lnTo>
                    <a:pt x="66" y="81"/>
                  </a:lnTo>
                  <a:lnTo>
                    <a:pt x="61" y="83"/>
                  </a:lnTo>
                  <a:lnTo>
                    <a:pt x="54" y="83"/>
                  </a:lnTo>
                  <a:lnTo>
                    <a:pt x="49" y="83"/>
                  </a:lnTo>
                  <a:lnTo>
                    <a:pt x="44" y="85"/>
                  </a:lnTo>
                  <a:lnTo>
                    <a:pt x="38" y="87"/>
                  </a:lnTo>
                  <a:lnTo>
                    <a:pt x="33" y="91"/>
                  </a:lnTo>
                  <a:lnTo>
                    <a:pt x="21" y="95"/>
                  </a:lnTo>
                  <a:lnTo>
                    <a:pt x="18" y="99"/>
                  </a:lnTo>
                  <a:lnTo>
                    <a:pt x="15" y="105"/>
                  </a:lnTo>
                  <a:lnTo>
                    <a:pt x="10" y="107"/>
                  </a:lnTo>
                  <a:lnTo>
                    <a:pt x="10" y="113"/>
                  </a:lnTo>
                  <a:lnTo>
                    <a:pt x="7" y="117"/>
                  </a:lnTo>
                  <a:lnTo>
                    <a:pt x="7" y="123"/>
                  </a:lnTo>
                  <a:lnTo>
                    <a:pt x="7" y="127"/>
                  </a:lnTo>
                  <a:lnTo>
                    <a:pt x="10" y="131"/>
                  </a:lnTo>
                  <a:lnTo>
                    <a:pt x="15" y="136"/>
                  </a:lnTo>
                  <a:lnTo>
                    <a:pt x="21" y="139"/>
                  </a:lnTo>
                  <a:lnTo>
                    <a:pt x="26" y="143"/>
                  </a:lnTo>
                  <a:lnTo>
                    <a:pt x="33" y="147"/>
                  </a:lnTo>
                  <a:lnTo>
                    <a:pt x="38" y="147"/>
                  </a:lnTo>
                  <a:lnTo>
                    <a:pt x="44" y="150"/>
                  </a:lnTo>
                  <a:lnTo>
                    <a:pt x="52" y="152"/>
                  </a:lnTo>
                  <a:lnTo>
                    <a:pt x="64" y="155"/>
                  </a:lnTo>
                  <a:lnTo>
                    <a:pt x="75" y="155"/>
                  </a:lnTo>
                  <a:lnTo>
                    <a:pt x="87" y="155"/>
                  </a:lnTo>
                  <a:lnTo>
                    <a:pt x="92" y="152"/>
                  </a:lnTo>
                  <a:lnTo>
                    <a:pt x="100" y="150"/>
                  </a:lnTo>
                  <a:lnTo>
                    <a:pt x="106" y="149"/>
                  </a:lnTo>
                  <a:lnTo>
                    <a:pt x="115" y="147"/>
                  </a:lnTo>
                  <a:lnTo>
                    <a:pt x="120" y="147"/>
                  </a:lnTo>
                  <a:lnTo>
                    <a:pt x="126" y="139"/>
                  </a:lnTo>
                  <a:lnTo>
                    <a:pt x="129" y="133"/>
                  </a:lnTo>
                  <a:lnTo>
                    <a:pt x="123" y="127"/>
                  </a:lnTo>
                  <a:lnTo>
                    <a:pt x="120" y="123"/>
                  </a:lnTo>
                  <a:lnTo>
                    <a:pt x="115" y="123"/>
                  </a:lnTo>
                  <a:lnTo>
                    <a:pt x="103" y="123"/>
                  </a:lnTo>
                  <a:lnTo>
                    <a:pt x="98" y="123"/>
                  </a:lnTo>
                  <a:lnTo>
                    <a:pt x="89" y="123"/>
                  </a:lnTo>
                  <a:lnTo>
                    <a:pt x="84" y="123"/>
                  </a:lnTo>
                  <a:lnTo>
                    <a:pt x="77" y="123"/>
                  </a:lnTo>
                  <a:lnTo>
                    <a:pt x="66" y="123"/>
                  </a:lnTo>
                  <a:lnTo>
                    <a:pt x="61" y="123"/>
                  </a:lnTo>
                  <a:lnTo>
                    <a:pt x="54" y="125"/>
                  </a:lnTo>
                  <a:lnTo>
                    <a:pt x="44" y="127"/>
                  </a:lnTo>
                  <a:lnTo>
                    <a:pt x="44" y="131"/>
                  </a:lnTo>
                  <a:lnTo>
                    <a:pt x="38" y="133"/>
                  </a:lnTo>
                  <a:lnTo>
                    <a:pt x="33" y="139"/>
                  </a:lnTo>
                  <a:lnTo>
                    <a:pt x="26" y="139"/>
                  </a:lnTo>
                  <a:lnTo>
                    <a:pt x="21" y="147"/>
                  </a:lnTo>
                  <a:lnTo>
                    <a:pt x="21" y="150"/>
                  </a:lnTo>
                  <a:lnTo>
                    <a:pt x="21" y="155"/>
                  </a:lnTo>
                  <a:lnTo>
                    <a:pt x="21" y="159"/>
                  </a:lnTo>
                  <a:lnTo>
                    <a:pt x="21" y="163"/>
                  </a:lnTo>
                  <a:lnTo>
                    <a:pt x="21" y="170"/>
                  </a:lnTo>
                  <a:lnTo>
                    <a:pt x="21" y="175"/>
                  </a:lnTo>
                  <a:lnTo>
                    <a:pt x="21" y="178"/>
                  </a:lnTo>
                  <a:lnTo>
                    <a:pt x="21" y="182"/>
                  </a:lnTo>
                  <a:lnTo>
                    <a:pt x="26" y="186"/>
                  </a:lnTo>
                  <a:lnTo>
                    <a:pt x="33" y="189"/>
                  </a:lnTo>
                  <a:lnTo>
                    <a:pt x="35" y="192"/>
                  </a:lnTo>
                  <a:lnTo>
                    <a:pt x="44" y="194"/>
                  </a:lnTo>
                  <a:lnTo>
                    <a:pt x="52" y="194"/>
                  </a:lnTo>
                  <a:lnTo>
                    <a:pt x="64" y="196"/>
                  </a:lnTo>
                  <a:lnTo>
                    <a:pt x="75" y="194"/>
                  </a:lnTo>
                  <a:lnTo>
                    <a:pt x="80" y="194"/>
                  </a:lnTo>
                  <a:lnTo>
                    <a:pt x="87" y="194"/>
                  </a:lnTo>
                  <a:lnTo>
                    <a:pt x="95" y="194"/>
                  </a:lnTo>
                  <a:lnTo>
                    <a:pt x="100" y="194"/>
                  </a:lnTo>
                  <a:lnTo>
                    <a:pt x="106" y="194"/>
                  </a:lnTo>
                  <a:lnTo>
                    <a:pt x="112" y="192"/>
                  </a:lnTo>
                  <a:lnTo>
                    <a:pt x="123" y="191"/>
                  </a:lnTo>
                  <a:lnTo>
                    <a:pt x="123" y="186"/>
                  </a:lnTo>
                  <a:lnTo>
                    <a:pt x="123" y="182"/>
                  </a:lnTo>
                  <a:lnTo>
                    <a:pt x="123" y="178"/>
                  </a:lnTo>
                  <a:lnTo>
                    <a:pt x="123" y="175"/>
                  </a:lnTo>
                  <a:lnTo>
                    <a:pt x="123" y="170"/>
                  </a:lnTo>
                  <a:lnTo>
                    <a:pt x="115" y="166"/>
                  </a:lnTo>
                  <a:lnTo>
                    <a:pt x="103" y="166"/>
                  </a:lnTo>
                  <a:lnTo>
                    <a:pt x="98" y="166"/>
                  </a:lnTo>
                  <a:lnTo>
                    <a:pt x="89" y="166"/>
                  </a:lnTo>
                  <a:lnTo>
                    <a:pt x="84" y="166"/>
                  </a:lnTo>
                  <a:lnTo>
                    <a:pt x="77" y="166"/>
                  </a:lnTo>
                  <a:lnTo>
                    <a:pt x="69" y="166"/>
                  </a:lnTo>
                  <a:lnTo>
                    <a:pt x="64" y="168"/>
                  </a:lnTo>
                  <a:lnTo>
                    <a:pt x="54" y="168"/>
                  </a:lnTo>
                  <a:lnTo>
                    <a:pt x="44" y="170"/>
                  </a:lnTo>
                  <a:lnTo>
                    <a:pt x="38" y="170"/>
                  </a:lnTo>
                  <a:lnTo>
                    <a:pt x="33" y="173"/>
                  </a:lnTo>
                  <a:lnTo>
                    <a:pt x="26" y="177"/>
                  </a:lnTo>
                  <a:lnTo>
                    <a:pt x="21" y="178"/>
                  </a:lnTo>
                  <a:lnTo>
                    <a:pt x="15" y="182"/>
                  </a:lnTo>
                  <a:lnTo>
                    <a:pt x="10" y="186"/>
                  </a:lnTo>
                  <a:lnTo>
                    <a:pt x="4" y="191"/>
                  </a:lnTo>
                  <a:lnTo>
                    <a:pt x="4" y="194"/>
                  </a:lnTo>
                  <a:lnTo>
                    <a:pt x="0" y="198"/>
                  </a:lnTo>
                  <a:lnTo>
                    <a:pt x="0" y="202"/>
                  </a:lnTo>
                  <a:lnTo>
                    <a:pt x="0" y="208"/>
                  </a:lnTo>
                  <a:lnTo>
                    <a:pt x="0" y="216"/>
                  </a:lnTo>
                  <a:lnTo>
                    <a:pt x="4" y="220"/>
                  </a:lnTo>
                  <a:lnTo>
                    <a:pt x="4" y="224"/>
                  </a:lnTo>
                  <a:lnTo>
                    <a:pt x="10" y="230"/>
                  </a:lnTo>
                  <a:lnTo>
                    <a:pt x="12" y="234"/>
                  </a:lnTo>
                  <a:lnTo>
                    <a:pt x="21" y="238"/>
                  </a:lnTo>
                  <a:lnTo>
                    <a:pt x="26" y="242"/>
                  </a:lnTo>
                  <a:lnTo>
                    <a:pt x="33" y="245"/>
                  </a:lnTo>
                  <a:lnTo>
                    <a:pt x="38" y="248"/>
                  </a:lnTo>
                  <a:lnTo>
                    <a:pt x="49" y="248"/>
                  </a:lnTo>
                  <a:lnTo>
                    <a:pt x="58" y="248"/>
                  </a:lnTo>
                  <a:lnTo>
                    <a:pt x="66" y="245"/>
                  </a:lnTo>
                  <a:lnTo>
                    <a:pt x="77" y="245"/>
                  </a:lnTo>
                  <a:lnTo>
                    <a:pt x="84" y="245"/>
                  </a:lnTo>
                  <a:lnTo>
                    <a:pt x="95" y="242"/>
                  </a:lnTo>
                  <a:lnTo>
                    <a:pt x="100" y="242"/>
                  </a:lnTo>
                  <a:lnTo>
                    <a:pt x="106" y="240"/>
                  </a:lnTo>
                  <a:lnTo>
                    <a:pt x="112" y="236"/>
                  </a:lnTo>
                  <a:lnTo>
                    <a:pt x="112" y="230"/>
                  </a:lnTo>
                  <a:lnTo>
                    <a:pt x="112" y="226"/>
                  </a:lnTo>
                  <a:lnTo>
                    <a:pt x="112" y="222"/>
                  </a:lnTo>
                  <a:lnTo>
                    <a:pt x="112" y="218"/>
                  </a:lnTo>
                  <a:lnTo>
                    <a:pt x="106" y="216"/>
                  </a:lnTo>
                  <a:lnTo>
                    <a:pt x="100" y="214"/>
                  </a:lnTo>
                  <a:lnTo>
                    <a:pt x="89" y="214"/>
                  </a:lnTo>
                  <a:lnTo>
                    <a:pt x="84" y="214"/>
                  </a:lnTo>
                  <a:lnTo>
                    <a:pt x="77" y="214"/>
                  </a:lnTo>
                  <a:lnTo>
                    <a:pt x="72" y="216"/>
                  </a:lnTo>
                  <a:lnTo>
                    <a:pt x="66" y="218"/>
                  </a:lnTo>
                  <a:lnTo>
                    <a:pt x="54" y="222"/>
                  </a:lnTo>
                  <a:lnTo>
                    <a:pt x="49" y="226"/>
                  </a:lnTo>
                  <a:lnTo>
                    <a:pt x="46" y="230"/>
                  </a:lnTo>
                  <a:lnTo>
                    <a:pt x="38" y="234"/>
                  </a:lnTo>
                  <a:lnTo>
                    <a:pt x="30" y="236"/>
                  </a:lnTo>
                  <a:lnTo>
                    <a:pt x="23" y="240"/>
                  </a:lnTo>
                  <a:lnTo>
                    <a:pt x="23" y="245"/>
                  </a:lnTo>
                  <a:lnTo>
                    <a:pt x="23" y="250"/>
                  </a:lnTo>
                  <a:lnTo>
                    <a:pt x="23" y="256"/>
                  </a:lnTo>
                  <a:lnTo>
                    <a:pt x="23" y="261"/>
                  </a:lnTo>
                  <a:lnTo>
                    <a:pt x="23" y="266"/>
                  </a:lnTo>
                  <a:lnTo>
                    <a:pt x="23" y="270"/>
                  </a:lnTo>
                  <a:lnTo>
                    <a:pt x="23" y="273"/>
                  </a:lnTo>
                  <a:lnTo>
                    <a:pt x="30" y="277"/>
                  </a:lnTo>
                  <a:lnTo>
                    <a:pt x="35" y="282"/>
                  </a:lnTo>
                  <a:lnTo>
                    <a:pt x="38" y="286"/>
                  </a:lnTo>
                  <a:lnTo>
                    <a:pt x="44" y="287"/>
                  </a:lnTo>
                  <a:lnTo>
                    <a:pt x="49" y="289"/>
                  </a:lnTo>
                  <a:lnTo>
                    <a:pt x="58" y="289"/>
                  </a:lnTo>
                  <a:lnTo>
                    <a:pt x="64" y="289"/>
                  </a:lnTo>
                  <a:lnTo>
                    <a:pt x="69" y="289"/>
                  </a:lnTo>
                  <a:lnTo>
                    <a:pt x="80" y="291"/>
                  </a:lnTo>
                  <a:lnTo>
                    <a:pt x="89" y="291"/>
                  </a:lnTo>
                  <a:lnTo>
                    <a:pt x="98" y="291"/>
                  </a:lnTo>
                  <a:lnTo>
                    <a:pt x="106" y="289"/>
                  </a:lnTo>
                  <a:lnTo>
                    <a:pt x="118" y="289"/>
                  </a:lnTo>
                  <a:lnTo>
                    <a:pt x="126" y="287"/>
                  </a:lnTo>
                  <a:lnTo>
                    <a:pt x="131" y="286"/>
                  </a:lnTo>
                  <a:lnTo>
                    <a:pt x="135" y="279"/>
                  </a:lnTo>
                  <a:lnTo>
                    <a:pt x="135" y="275"/>
                  </a:lnTo>
                  <a:lnTo>
                    <a:pt x="138" y="272"/>
                  </a:lnTo>
                  <a:lnTo>
                    <a:pt x="135" y="268"/>
                  </a:lnTo>
                  <a:lnTo>
                    <a:pt x="129" y="266"/>
                  </a:lnTo>
                  <a:lnTo>
                    <a:pt x="120" y="263"/>
                  </a:lnTo>
                  <a:lnTo>
                    <a:pt x="112" y="263"/>
                  </a:lnTo>
                  <a:lnTo>
                    <a:pt x="103" y="263"/>
                  </a:lnTo>
                  <a:lnTo>
                    <a:pt x="98" y="263"/>
                  </a:lnTo>
                  <a:lnTo>
                    <a:pt x="89" y="263"/>
                  </a:lnTo>
                  <a:lnTo>
                    <a:pt x="84" y="263"/>
                  </a:lnTo>
                  <a:lnTo>
                    <a:pt x="75" y="263"/>
                  </a:lnTo>
                  <a:lnTo>
                    <a:pt x="69" y="266"/>
                  </a:lnTo>
                  <a:lnTo>
                    <a:pt x="61" y="268"/>
                  </a:lnTo>
                  <a:lnTo>
                    <a:pt x="58" y="272"/>
                  </a:lnTo>
                  <a:lnTo>
                    <a:pt x="52" y="273"/>
                  </a:lnTo>
                  <a:lnTo>
                    <a:pt x="46" y="279"/>
                  </a:lnTo>
                  <a:lnTo>
                    <a:pt x="41" y="284"/>
                  </a:lnTo>
                  <a:lnTo>
                    <a:pt x="41" y="289"/>
                  </a:lnTo>
                  <a:lnTo>
                    <a:pt x="41" y="293"/>
                  </a:lnTo>
                  <a:lnTo>
                    <a:pt x="41" y="297"/>
                  </a:lnTo>
                  <a:lnTo>
                    <a:pt x="41" y="301"/>
                  </a:lnTo>
                  <a:lnTo>
                    <a:pt x="44" y="305"/>
                  </a:lnTo>
                  <a:lnTo>
                    <a:pt x="44" y="311"/>
                  </a:lnTo>
                  <a:lnTo>
                    <a:pt x="49" y="315"/>
                  </a:lnTo>
                  <a:lnTo>
                    <a:pt x="54" y="317"/>
                  </a:lnTo>
                  <a:lnTo>
                    <a:pt x="64" y="319"/>
                  </a:lnTo>
                  <a:lnTo>
                    <a:pt x="69" y="319"/>
                  </a:lnTo>
                  <a:lnTo>
                    <a:pt x="77" y="319"/>
                  </a:lnTo>
                  <a:lnTo>
                    <a:pt x="87" y="317"/>
                  </a:lnTo>
                  <a:lnTo>
                    <a:pt x="87" y="322"/>
                  </a:lnTo>
                  <a:lnTo>
                    <a:pt x="94" y="325"/>
                  </a:lnTo>
                  <a:lnTo>
                    <a:pt x="85" y="331"/>
                  </a:lnTo>
                  <a:lnTo>
                    <a:pt x="93" y="336"/>
                  </a:lnTo>
                  <a:lnTo>
                    <a:pt x="84" y="341"/>
                  </a:lnTo>
                  <a:lnTo>
                    <a:pt x="74" y="354"/>
                  </a:lnTo>
                  <a:lnTo>
                    <a:pt x="52" y="366"/>
                  </a:lnTo>
                  <a:lnTo>
                    <a:pt x="28" y="377"/>
                  </a:lnTo>
                  <a:lnTo>
                    <a:pt x="4" y="381"/>
                  </a:lnTo>
                </a:path>
              </a:pathLst>
            </a:custGeom>
            <a:noFill/>
            <a:ln w="28575" cmpd="sng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85" name="Freeform 156"/>
            <p:cNvSpPr>
              <a:spLocks/>
            </p:cNvSpPr>
            <p:nvPr/>
          </p:nvSpPr>
          <p:spPr bwMode="auto">
            <a:xfrm>
              <a:off x="1444" y="1279"/>
              <a:ext cx="168" cy="475"/>
            </a:xfrm>
            <a:custGeom>
              <a:avLst/>
              <a:gdLst>
                <a:gd name="T0" fmla="*/ 48 w 203"/>
                <a:gd name="T1" fmla="*/ 0 h 393"/>
                <a:gd name="T2" fmla="*/ 74 w 203"/>
                <a:gd name="T3" fmla="*/ 40 h 393"/>
                <a:gd name="T4" fmla="*/ 82 w 203"/>
                <a:gd name="T5" fmla="*/ 58 h 393"/>
                <a:gd name="T6" fmla="*/ 87 w 203"/>
                <a:gd name="T7" fmla="*/ 99 h 393"/>
                <a:gd name="T8" fmla="*/ 74 w 203"/>
                <a:gd name="T9" fmla="*/ 120 h 393"/>
                <a:gd name="T10" fmla="*/ 52 w 203"/>
                <a:gd name="T11" fmla="*/ 127 h 393"/>
                <a:gd name="T12" fmla="*/ 37 w 203"/>
                <a:gd name="T13" fmla="*/ 120 h 393"/>
                <a:gd name="T14" fmla="*/ 33 w 203"/>
                <a:gd name="T15" fmla="*/ 88 h 393"/>
                <a:gd name="T16" fmla="*/ 50 w 203"/>
                <a:gd name="T17" fmla="*/ 92 h 393"/>
                <a:gd name="T18" fmla="*/ 70 w 203"/>
                <a:gd name="T19" fmla="*/ 99 h 393"/>
                <a:gd name="T20" fmla="*/ 87 w 203"/>
                <a:gd name="T21" fmla="*/ 112 h 393"/>
                <a:gd name="T22" fmla="*/ 97 w 203"/>
                <a:gd name="T23" fmla="*/ 149 h 393"/>
                <a:gd name="T24" fmla="*/ 90 w 203"/>
                <a:gd name="T25" fmla="*/ 184 h 393"/>
                <a:gd name="T26" fmla="*/ 71 w 203"/>
                <a:gd name="T27" fmla="*/ 205 h 393"/>
                <a:gd name="T28" fmla="*/ 55 w 203"/>
                <a:gd name="T29" fmla="*/ 209 h 393"/>
                <a:gd name="T30" fmla="*/ 37 w 203"/>
                <a:gd name="T31" fmla="*/ 201 h 393"/>
                <a:gd name="T32" fmla="*/ 31 w 203"/>
                <a:gd name="T33" fmla="*/ 163 h 393"/>
                <a:gd name="T34" fmla="*/ 50 w 203"/>
                <a:gd name="T35" fmla="*/ 160 h 393"/>
                <a:gd name="T36" fmla="*/ 69 w 203"/>
                <a:gd name="T37" fmla="*/ 163 h 393"/>
                <a:gd name="T38" fmla="*/ 87 w 203"/>
                <a:gd name="T39" fmla="*/ 184 h 393"/>
                <a:gd name="T40" fmla="*/ 94 w 203"/>
                <a:gd name="T41" fmla="*/ 224 h 393"/>
                <a:gd name="T42" fmla="*/ 87 w 203"/>
                <a:gd name="T43" fmla="*/ 261 h 393"/>
                <a:gd name="T44" fmla="*/ 70 w 203"/>
                <a:gd name="T45" fmla="*/ 286 h 393"/>
                <a:gd name="T46" fmla="*/ 43 w 203"/>
                <a:gd name="T47" fmla="*/ 282 h 393"/>
                <a:gd name="T48" fmla="*/ 27 w 203"/>
                <a:gd name="T49" fmla="*/ 253 h 393"/>
                <a:gd name="T50" fmla="*/ 45 w 203"/>
                <a:gd name="T51" fmla="*/ 233 h 393"/>
                <a:gd name="T52" fmla="*/ 65 w 203"/>
                <a:gd name="T53" fmla="*/ 233 h 393"/>
                <a:gd name="T54" fmla="*/ 81 w 203"/>
                <a:gd name="T55" fmla="*/ 261 h 393"/>
                <a:gd name="T56" fmla="*/ 87 w 203"/>
                <a:gd name="T57" fmla="*/ 299 h 393"/>
                <a:gd name="T58" fmla="*/ 87 w 203"/>
                <a:gd name="T59" fmla="*/ 338 h 393"/>
                <a:gd name="T60" fmla="*/ 70 w 203"/>
                <a:gd name="T61" fmla="*/ 361 h 393"/>
                <a:gd name="T62" fmla="*/ 46 w 203"/>
                <a:gd name="T63" fmla="*/ 361 h 393"/>
                <a:gd name="T64" fmla="*/ 30 w 203"/>
                <a:gd name="T65" fmla="*/ 348 h 393"/>
                <a:gd name="T66" fmla="*/ 34 w 203"/>
                <a:gd name="T67" fmla="*/ 313 h 393"/>
                <a:gd name="T68" fmla="*/ 55 w 203"/>
                <a:gd name="T69" fmla="*/ 313 h 393"/>
                <a:gd name="T70" fmla="*/ 78 w 203"/>
                <a:gd name="T71" fmla="*/ 320 h 393"/>
                <a:gd name="T72" fmla="*/ 94 w 203"/>
                <a:gd name="T73" fmla="*/ 348 h 393"/>
                <a:gd name="T74" fmla="*/ 98 w 203"/>
                <a:gd name="T75" fmla="*/ 384 h 393"/>
                <a:gd name="T76" fmla="*/ 92 w 203"/>
                <a:gd name="T77" fmla="*/ 433 h 393"/>
                <a:gd name="T78" fmla="*/ 71 w 203"/>
                <a:gd name="T79" fmla="*/ 456 h 393"/>
                <a:gd name="T80" fmla="*/ 46 w 203"/>
                <a:gd name="T81" fmla="*/ 447 h 393"/>
                <a:gd name="T82" fmla="*/ 37 w 203"/>
                <a:gd name="T83" fmla="*/ 416 h 393"/>
                <a:gd name="T84" fmla="*/ 50 w 203"/>
                <a:gd name="T85" fmla="*/ 396 h 393"/>
                <a:gd name="T86" fmla="*/ 69 w 203"/>
                <a:gd name="T87" fmla="*/ 409 h 393"/>
                <a:gd name="T88" fmla="*/ 85 w 203"/>
                <a:gd name="T89" fmla="*/ 442 h 393"/>
                <a:gd name="T90" fmla="*/ 85 w 203"/>
                <a:gd name="T91" fmla="*/ 488 h 393"/>
                <a:gd name="T92" fmla="*/ 78 w 203"/>
                <a:gd name="T93" fmla="*/ 525 h 393"/>
                <a:gd name="T94" fmla="*/ 60 w 203"/>
                <a:gd name="T95" fmla="*/ 531 h 393"/>
                <a:gd name="T96" fmla="*/ 33 w 203"/>
                <a:gd name="T97" fmla="*/ 531 h 393"/>
                <a:gd name="T98" fmla="*/ 22 w 203"/>
                <a:gd name="T99" fmla="*/ 499 h 393"/>
                <a:gd name="T100" fmla="*/ 41 w 203"/>
                <a:gd name="T101" fmla="*/ 483 h 393"/>
                <a:gd name="T102" fmla="*/ 60 w 203"/>
                <a:gd name="T103" fmla="*/ 488 h 393"/>
                <a:gd name="T104" fmla="*/ 75 w 203"/>
                <a:gd name="T105" fmla="*/ 521 h 393"/>
                <a:gd name="T106" fmla="*/ 74 w 203"/>
                <a:gd name="T107" fmla="*/ 558 h 393"/>
                <a:gd name="T108" fmla="*/ 60 w 203"/>
                <a:gd name="T109" fmla="*/ 584 h 393"/>
                <a:gd name="T110" fmla="*/ 43 w 203"/>
                <a:gd name="T111" fmla="*/ 612 h 393"/>
                <a:gd name="T112" fmla="*/ 90 w 203"/>
                <a:gd name="T113" fmla="*/ 693 h 39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03"/>
                <a:gd name="T172" fmla="*/ 0 h 393"/>
                <a:gd name="T173" fmla="*/ 203 w 203"/>
                <a:gd name="T174" fmla="*/ 393 h 39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03" h="393">
                  <a:moveTo>
                    <a:pt x="0" y="18"/>
                  </a:moveTo>
                  <a:lnTo>
                    <a:pt x="31" y="7"/>
                  </a:lnTo>
                  <a:lnTo>
                    <a:pt x="42" y="3"/>
                  </a:lnTo>
                  <a:lnTo>
                    <a:pt x="62" y="0"/>
                  </a:lnTo>
                  <a:lnTo>
                    <a:pt x="84" y="0"/>
                  </a:lnTo>
                  <a:lnTo>
                    <a:pt x="101" y="7"/>
                  </a:lnTo>
                  <a:lnTo>
                    <a:pt x="110" y="12"/>
                  </a:lnTo>
                  <a:lnTo>
                    <a:pt x="116" y="14"/>
                  </a:lnTo>
                  <a:lnTo>
                    <a:pt x="122" y="18"/>
                  </a:lnTo>
                  <a:lnTo>
                    <a:pt x="129" y="22"/>
                  </a:lnTo>
                  <a:lnTo>
                    <a:pt x="129" y="20"/>
                  </a:lnTo>
                  <a:lnTo>
                    <a:pt x="132" y="22"/>
                  </a:lnTo>
                  <a:lnTo>
                    <a:pt x="130" y="25"/>
                  </a:lnTo>
                  <a:lnTo>
                    <a:pt x="142" y="29"/>
                  </a:lnTo>
                  <a:lnTo>
                    <a:pt x="145" y="33"/>
                  </a:lnTo>
                  <a:lnTo>
                    <a:pt x="153" y="36"/>
                  </a:lnTo>
                  <a:lnTo>
                    <a:pt x="153" y="43"/>
                  </a:lnTo>
                  <a:lnTo>
                    <a:pt x="153" y="48"/>
                  </a:lnTo>
                  <a:lnTo>
                    <a:pt x="156" y="52"/>
                  </a:lnTo>
                  <a:lnTo>
                    <a:pt x="153" y="56"/>
                  </a:lnTo>
                  <a:lnTo>
                    <a:pt x="153" y="61"/>
                  </a:lnTo>
                  <a:lnTo>
                    <a:pt x="148" y="62"/>
                  </a:lnTo>
                  <a:lnTo>
                    <a:pt x="142" y="64"/>
                  </a:lnTo>
                  <a:lnTo>
                    <a:pt x="136" y="66"/>
                  </a:lnTo>
                  <a:lnTo>
                    <a:pt x="130" y="68"/>
                  </a:lnTo>
                  <a:lnTo>
                    <a:pt x="123" y="68"/>
                  </a:lnTo>
                  <a:lnTo>
                    <a:pt x="114" y="72"/>
                  </a:lnTo>
                  <a:lnTo>
                    <a:pt x="109" y="72"/>
                  </a:lnTo>
                  <a:lnTo>
                    <a:pt x="98" y="72"/>
                  </a:lnTo>
                  <a:lnTo>
                    <a:pt x="92" y="72"/>
                  </a:lnTo>
                  <a:lnTo>
                    <a:pt x="87" y="72"/>
                  </a:lnTo>
                  <a:lnTo>
                    <a:pt x="81" y="72"/>
                  </a:lnTo>
                  <a:lnTo>
                    <a:pt x="76" y="72"/>
                  </a:lnTo>
                  <a:lnTo>
                    <a:pt x="70" y="70"/>
                  </a:lnTo>
                  <a:lnTo>
                    <a:pt x="65" y="68"/>
                  </a:lnTo>
                  <a:lnTo>
                    <a:pt x="58" y="64"/>
                  </a:lnTo>
                  <a:lnTo>
                    <a:pt x="56" y="61"/>
                  </a:lnTo>
                  <a:lnTo>
                    <a:pt x="53" y="56"/>
                  </a:lnTo>
                  <a:lnTo>
                    <a:pt x="53" y="52"/>
                  </a:lnTo>
                  <a:lnTo>
                    <a:pt x="58" y="50"/>
                  </a:lnTo>
                  <a:lnTo>
                    <a:pt x="65" y="50"/>
                  </a:lnTo>
                  <a:lnTo>
                    <a:pt x="70" y="50"/>
                  </a:lnTo>
                  <a:lnTo>
                    <a:pt x="76" y="50"/>
                  </a:lnTo>
                  <a:lnTo>
                    <a:pt x="81" y="50"/>
                  </a:lnTo>
                  <a:lnTo>
                    <a:pt x="87" y="52"/>
                  </a:lnTo>
                  <a:lnTo>
                    <a:pt x="92" y="52"/>
                  </a:lnTo>
                  <a:lnTo>
                    <a:pt x="98" y="52"/>
                  </a:lnTo>
                  <a:lnTo>
                    <a:pt x="109" y="52"/>
                  </a:lnTo>
                  <a:lnTo>
                    <a:pt x="114" y="54"/>
                  </a:lnTo>
                  <a:lnTo>
                    <a:pt x="123" y="56"/>
                  </a:lnTo>
                  <a:lnTo>
                    <a:pt x="128" y="56"/>
                  </a:lnTo>
                  <a:lnTo>
                    <a:pt x="130" y="61"/>
                  </a:lnTo>
                  <a:lnTo>
                    <a:pt x="142" y="61"/>
                  </a:lnTo>
                  <a:lnTo>
                    <a:pt x="148" y="62"/>
                  </a:lnTo>
                  <a:lnTo>
                    <a:pt x="153" y="64"/>
                  </a:lnTo>
                  <a:lnTo>
                    <a:pt x="156" y="68"/>
                  </a:lnTo>
                  <a:lnTo>
                    <a:pt x="164" y="68"/>
                  </a:lnTo>
                  <a:lnTo>
                    <a:pt x="164" y="75"/>
                  </a:lnTo>
                  <a:lnTo>
                    <a:pt x="166" y="80"/>
                  </a:lnTo>
                  <a:lnTo>
                    <a:pt x="170" y="84"/>
                  </a:lnTo>
                  <a:lnTo>
                    <a:pt x="170" y="89"/>
                  </a:lnTo>
                  <a:lnTo>
                    <a:pt x="170" y="93"/>
                  </a:lnTo>
                  <a:lnTo>
                    <a:pt x="166" y="97"/>
                  </a:lnTo>
                  <a:lnTo>
                    <a:pt x="164" y="101"/>
                  </a:lnTo>
                  <a:lnTo>
                    <a:pt x="159" y="104"/>
                  </a:lnTo>
                  <a:lnTo>
                    <a:pt x="153" y="109"/>
                  </a:lnTo>
                  <a:lnTo>
                    <a:pt x="148" y="109"/>
                  </a:lnTo>
                  <a:lnTo>
                    <a:pt x="142" y="113"/>
                  </a:lnTo>
                  <a:lnTo>
                    <a:pt x="133" y="117"/>
                  </a:lnTo>
                  <a:lnTo>
                    <a:pt x="126" y="117"/>
                  </a:lnTo>
                  <a:lnTo>
                    <a:pt x="121" y="117"/>
                  </a:lnTo>
                  <a:lnTo>
                    <a:pt x="114" y="118"/>
                  </a:lnTo>
                  <a:lnTo>
                    <a:pt x="109" y="118"/>
                  </a:lnTo>
                  <a:lnTo>
                    <a:pt x="103" y="118"/>
                  </a:lnTo>
                  <a:lnTo>
                    <a:pt x="98" y="118"/>
                  </a:lnTo>
                  <a:lnTo>
                    <a:pt x="92" y="117"/>
                  </a:lnTo>
                  <a:lnTo>
                    <a:pt x="87" y="117"/>
                  </a:lnTo>
                  <a:lnTo>
                    <a:pt x="76" y="117"/>
                  </a:lnTo>
                  <a:lnTo>
                    <a:pt x="70" y="115"/>
                  </a:lnTo>
                  <a:lnTo>
                    <a:pt x="65" y="113"/>
                  </a:lnTo>
                  <a:lnTo>
                    <a:pt x="58" y="111"/>
                  </a:lnTo>
                  <a:lnTo>
                    <a:pt x="53" y="106"/>
                  </a:lnTo>
                  <a:lnTo>
                    <a:pt x="53" y="101"/>
                  </a:lnTo>
                  <a:lnTo>
                    <a:pt x="53" y="97"/>
                  </a:lnTo>
                  <a:lnTo>
                    <a:pt x="56" y="93"/>
                  </a:lnTo>
                  <a:lnTo>
                    <a:pt x="65" y="93"/>
                  </a:lnTo>
                  <a:lnTo>
                    <a:pt x="70" y="93"/>
                  </a:lnTo>
                  <a:lnTo>
                    <a:pt x="76" y="93"/>
                  </a:lnTo>
                  <a:lnTo>
                    <a:pt x="81" y="90"/>
                  </a:lnTo>
                  <a:lnTo>
                    <a:pt x="87" y="90"/>
                  </a:lnTo>
                  <a:lnTo>
                    <a:pt x="98" y="90"/>
                  </a:lnTo>
                  <a:lnTo>
                    <a:pt x="103" y="90"/>
                  </a:lnTo>
                  <a:lnTo>
                    <a:pt x="109" y="90"/>
                  </a:lnTo>
                  <a:lnTo>
                    <a:pt x="114" y="93"/>
                  </a:lnTo>
                  <a:lnTo>
                    <a:pt x="121" y="93"/>
                  </a:lnTo>
                  <a:lnTo>
                    <a:pt x="126" y="93"/>
                  </a:lnTo>
                  <a:lnTo>
                    <a:pt x="130" y="95"/>
                  </a:lnTo>
                  <a:lnTo>
                    <a:pt x="136" y="97"/>
                  </a:lnTo>
                  <a:lnTo>
                    <a:pt x="142" y="101"/>
                  </a:lnTo>
                  <a:lnTo>
                    <a:pt x="153" y="104"/>
                  </a:lnTo>
                  <a:lnTo>
                    <a:pt x="156" y="109"/>
                  </a:lnTo>
                  <a:lnTo>
                    <a:pt x="159" y="115"/>
                  </a:lnTo>
                  <a:lnTo>
                    <a:pt x="164" y="117"/>
                  </a:lnTo>
                  <a:lnTo>
                    <a:pt x="164" y="122"/>
                  </a:lnTo>
                  <a:lnTo>
                    <a:pt x="166" y="127"/>
                  </a:lnTo>
                  <a:lnTo>
                    <a:pt x="166" y="132"/>
                  </a:lnTo>
                  <a:lnTo>
                    <a:pt x="166" y="136"/>
                  </a:lnTo>
                  <a:lnTo>
                    <a:pt x="164" y="140"/>
                  </a:lnTo>
                  <a:lnTo>
                    <a:pt x="159" y="146"/>
                  </a:lnTo>
                  <a:lnTo>
                    <a:pt x="153" y="148"/>
                  </a:lnTo>
                  <a:lnTo>
                    <a:pt x="148" y="152"/>
                  </a:lnTo>
                  <a:lnTo>
                    <a:pt x="142" y="156"/>
                  </a:lnTo>
                  <a:lnTo>
                    <a:pt x="136" y="156"/>
                  </a:lnTo>
                  <a:lnTo>
                    <a:pt x="130" y="160"/>
                  </a:lnTo>
                  <a:lnTo>
                    <a:pt x="123" y="162"/>
                  </a:lnTo>
                  <a:lnTo>
                    <a:pt x="111" y="165"/>
                  </a:lnTo>
                  <a:lnTo>
                    <a:pt x="100" y="165"/>
                  </a:lnTo>
                  <a:lnTo>
                    <a:pt x="90" y="165"/>
                  </a:lnTo>
                  <a:lnTo>
                    <a:pt x="84" y="162"/>
                  </a:lnTo>
                  <a:lnTo>
                    <a:pt x="76" y="160"/>
                  </a:lnTo>
                  <a:lnTo>
                    <a:pt x="70" y="158"/>
                  </a:lnTo>
                  <a:lnTo>
                    <a:pt x="61" y="156"/>
                  </a:lnTo>
                  <a:lnTo>
                    <a:pt x="56" y="156"/>
                  </a:lnTo>
                  <a:lnTo>
                    <a:pt x="51" y="148"/>
                  </a:lnTo>
                  <a:lnTo>
                    <a:pt x="48" y="143"/>
                  </a:lnTo>
                  <a:lnTo>
                    <a:pt x="53" y="136"/>
                  </a:lnTo>
                  <a:lnTo>
                    <a:pt x="56" y="132"/>
                  </a:lnTo>
                  <a:lnTo>
                    <a:pt x="61" y="132"/>
                  </a:lnTo>
                  <a:lnTo>
                    <a:pt x="73" y="132"/>
                  </a:lnTo>
                  <a:lnTo>
                    <a:pt x="78" y="132"/>
                  </a:lnTo>
                  <a:lnTo>
                    <a:pt x="87" y="132"/>
                  </a:lnTo>
                  <a:lnTo>
                    <a:pt x="92" y="132"/>
                  </a:lnTo>
                  <a:lnTo>
                    <a:pt x="98" y="132"/>
                  </a:lnTo>
                  <a:lnTo>
                    <a:pt x="109" y="132"/>
                  </a:lnTo>
                  <a:lnTo>
                    <a:pt x="114" y="132"/>
                  </a:lnTo>
                  <a:lnTo>
                    <a:pt x="121" y="134"/>
                  </a:lnTo>
                  <a:lnTo>
                    <a:pt x="130" y="136"/>
                  </a:lnTo>
                  <a:lnTo>
                    <a:pt x="130" y="140"/>
                  </a:lnTo>
                  <a:lnTo>
                    <a:pt x="136" y="143"/>
                  </a:lnTo>
                  <a:lnTo>
                    <a:pt x="142" y="148"/>
                  </a:lnTo>
                  <a:lnTo>
                    <a:pt x="148" y="148"/>
                  </a:lnTo>
                  <a:lnTo>
                    <a:pt x="153" y="156"/>
                  </a:lnTo>
                  <a:lnTo>
                    <a:pt x="153" y="160"/>
                  </a:lnTo>
                  <a:lnTo>
                    <a:pt x="153" y="165"/>
                  </a:lnTo>
                  <a:lnTo>
                    <a:pt x="153" y="169"/>
                  </a:lnTo>
                  <a:lnTo>
                    <a:pt x="153" y="173"/>
                  </a:lnTo>
                  <a:lnTo>
                    <a:pt x="153" y="181"/>
                  </a:lnTo>
                  <a:lnTo>
                    <a:pt x="153" y="185"/>
                  </a:lnTo>
                  <a:lnTo>
                    <a:pt x="153" y="188"/>
                  </a:lnTo>
                  <a:lnTo>
                    <a:pt x="153" y="192"/>
                  </a:lnTo>
                  <a:lnTo>
                    <a:pt x="148" y="197"/>
                  </a:lnTo>
                  <a:lnTo>
                    <a:pt x="142" y="199"/>
                  </a:lnTo>
                  <a:lnTo>
                    <a:pt x="139" y="202"/>
                  </a:lnTo>
                  <a:lnTo>
                    <a:pt x="130" y="204"/>
                  </a:lnTo>
                  <a:lnTo>
                    <a:pt x="123" y="204"/>
                  </a:lnTo>
                  <a:lnTo>
                    <a:pt x="111" y="206"/>
                  </a:lnTo>
                  <a:lnTo>
                    <a:pt x="100" y="204"/>
                  </a:lnTo>
                  <a:lnTo>
                    <a:pt x="95" y="204"/>
                  </a:lnTo>
                  <a:lnTo>
                    <a:pt x="90" y="204"/>
                  </a:lnTo>
                  <a:lnTo>
                    <a:pt x="81" y="204"/>
                  </a:lnTo>
                  <a:lnTo>
                    <a:pt x="76" y="204"/>
                  </a:lnTo>
                  <a:lnTo>
                    <a:pt x="70" y="204"/>
                  </a:lnTo>
                  <a:lnTo>
                    <a:pt x="65" y="202"/>
                  </a:lnTo>
                  <a:lnTo>
                    <a:pt x="53" y="201"/>
                  </a:lnTo>
                  <a:lnTo>
                    <a:pt x="53" y="197"/>
                  </a:lnTo>
                  <a:lnTo>
                    <a:pt x="53" y="192"/>
                  </a:lnTo>
                  <a:lnTo>
                    <a:pt x="53" y="188"/>
                  </a:lnTo>
                  <a:lnTo>
                    <a:pt x="53" y="185"/>
                  </a:lnTo>
                  <a:lnTo>
                    <a:pt x="53" y="181"/>
                  </a:lnTo>
                  <a:lnTo>
                    <a:pt x="61" y="177"/>
                  </a:lnTo>
                  <a:lnTo>
                    <a:pt x="73" y="177"/>
                  </a:lnTo>
                  <a:lnTo>
                    <a:pt x="78" y="177"/>
                  </a:lnTo>
                  <a:lnTo>
                    <a:pt x="87" y="177"/>
                  </a:lnTo>
                  <a:lnTo>
                    <a:pt x="92" y="177"/>
                  </a:lnTo>
                  <a:lnTo>
                    <a:pt x="98" y="177"/>
                  </a:lnTo>
                  <a:lnTo>
                    <a:pt x="106" y="177"/>
                  </a:lnTo>
                  <a:lnTo>
                    <a:pt x="111" y="179"/>
                  </a:lnTo>
                  <a:lnTo>
                    <a:pt x="121" y="179"/>
                  </a:lnTo>
                  <a:lnTo>
                    <a:pt x="130" y="181"/>
                  </a:lnTo>
                  <a:lnTo>
                    <a:pt x="136" y="181"/>
                  </a:lnTo>
                  <a:lnTo>
                    <a:pt x="142" y="183"/>
                  </a:lnTo>
                  <a:lnTo>
                    <a:pt x="148" y="187"/>
                  </a:lnTo>
                  <a:lnTo>
                    <a:pt x="153" y="188"/>
                  </a:lnTo>
                  <a:lnTo>
                    <a:pt x="159" y="192"/>
                  </a:lnTo>
                  <a:lnTo>
                    <a:pt x="164" y="197"/>
                  </a:lnTo>
                  <a:lnTo>
                    <a:pt x="170" y="201"/>
                  </a:lnTo>
                  <a:lnTo>
                    <a:pt x="170" y="204"/>
                  </a:lnTo>
                  <a:lnTo>
                    <a:pt x="173" y="208"/>
                  </a:lnTo>
                  <a:lnTo>
                    <a:pt x="173" y="213"/>
                  </a:lnTo>
                  <a:lnTo>
                    <a:pt x="173" y="218"/>
                  </a:lnTo>
                  <a:lnTo>
                    <a:pt x="173" y="227"/>
                  </a:lnTo>
                  <a:lnTo>
                    <a:pt x="170" y="230"/>
                  </a:lnTo>
                  <a:lnTo>
                    <a:pt x="170" y="234"/>
                  </a:lnTo>
                  <a:lnTo>
                    <a:pt x="164" y="241"/>
                  </a:lnTo>
                  <a:lnTo>
                    <a:pt x="162" y="245"/>
                  </a:lnTo>
                  <a:lnTo>
                    <a:pt x="153" y="249"/>
                  </a:lnTo>
                  <a:lnTo>
                    <a:pt x="148" y="253"/>
                  </a:lnTo>
                  <a:lnTo>
                    <a:pt x="142" y="256"/>
                  </a:lnTo>
                  <a:lnTo>
                    <a:pt x="136" y="258"/>
                  </a:lnTo>
                  <a:lnTo>
                    <a:pt x="126" y="258"/>
                  </a:lnTo>
                  <a:lnTo>
                    <a:pt x="118" y="258"/>
                  </a:lnTo>
                  <a:lnTo>
                    <a:pt x="109" y="256"/>
                  </a:lnTo>
                  <a:lnTo>
                    <a:pt x="98" y="256"/>
                  </a:lnTo>
                  <a:lnTo>
                    <a:pt x="92" y="256"/>
                  </a:lnTo>
                  <a:lnTo>
                    <a:pt x="81" y="253"/>
                  </a:lnTo>
                  <a:lnTo>
                    <a:pt x="76" y="253"/>
                  </a:lnTo>
                  <a:lnTo>
                    <a:pt x="70" y="251"/>
                  </a:lnTo>
                  <a:lnTo>
                    <a:pt x="65" y="247"/>
                  </a:lnTo>
                  <a:lnTo>
                    <a:pt x="65" y="241"/>
                  </a:lnTo>
                  <a:lnTo>
                    <a:pt x="65" y="236"/>
                  </a:lnTo>
                  <a:lnTo>
                    <a:pt x="65" y="232"/>
                  </a:lnTo>
                  <a:lnTo>
                    <a:pt x="65" y="228"/>
                  </a:lnTo>
                  <a:lnTo>
                    <a:pt x="70" y="227"/>
                  </a:lnTo>
                  <a:lnTo>
                    <a:pt x="76" y="224"/>
                  </a:lnTo>
                  <a:lnTo>
                    <a:pt x="87" y="224"/>
                  </a:lnTo>
                  <a:lnTo>
                    <a:pt x="92" y="224"/>
                  </a:lnTo>
                  <a:lnTo>
                    <a:pt x="98" y="224"/>
                  </a:lnTo>
                  <a:lnTo>
                    <a:pt x="103" y="227"/>
                  </a:lnTo>
                  <a:lnTo>
                    <a:pt x="109" y="228"/>
                  </a:lnTo>
                  <a:lnTo>
                    <a:pt x="121" y="232"/>
                  </a:lnTo>
                  <a:lnTo>
                    <a:pt x="126" y="236"/>
                  </a:lnTo>
                  <a:lnTo>
                    <a:pt x="128" y="241"/>
                  </a:lnTo>
                  <a:lnTo>
                    <a:pt x="136" y="245"/>
                  </a:lnTo>
                  <a:lnTo>
                    <a:pt x="145" y="247"/>
                  </a:lnTo>
                  <a:lnTo>
                    <a:pt x="151" y="251"/>
                  </a:lnTo>
                  <a:lnTo>
                    <a:pt x="151" y="256"/>
                  </a:lnTo>
                  <a:lnTo>
                    <a:pt x="151" y="261"/>
                  </a:lnTo>
                  <a:lnTo>
                    <a:pt x="151" y="267"/>
                  </a:lnTo>
                  <a:lnTo>
                    <a:pt x="151" y="272"/>
                  </a:lnTo>
                  <a:lnTo>
                    <a:pt x="151" y="276"/>
                  </a:lnTo>
                  <a:lnTo>
                    <a:pt x="151" y="281"/>
                  </a:lnTo>
                  <a:lnTo>
                    <a:pt x="151" y="284"/>
                  </a:lnTo>
                  <a:lnTo>
                    <a:pt x="145" y="288"/>
                  </a:lnTo>
                  <a:lnTo>
                    <a:pt x="139" y="292"/>
                  </a:lnTo>
                  <a:lnTo>
                    <a:pt x="136" y="297"/>
                  </a:lnTo>
                  <a:lnTo>
                    <a:pt x="130" y="298"/>
                  </a:lnTo>
                  <a:lnTo>
                    <a:pt x="126" y="300"/>
                  </a:lnTo>
                  <a:lnTo>
                    <a:pt x="118" y="300"/>
                  </a:lnTo>
                  <a:lnTo>
                    <a:pt x="111" y="300"/>
                  </a:lnTo>
                  <a:lnTo>
                    <a:pt x="106" y="300"/>
                  </a:lnTo>
                  <a:lnTo>
                    <a:pt x="95" y="302"/>
                  </a:lnTo>
                  <a:lnTo>
                    <a:pt x="87" y="302"/>
                  </a:lnTo>
                  <a:lnTo>
                    <a:pt x="78" y="302"/>
                  </a:lnTo>
                  <a:lnTo>
                    <a:pt x="70" y="300"/>
                  </a:lnTo>
                  <a:lnTo>
                    <a:pt x="58" y="300"/>
                  </a:lnTo>
                  <a:lnTo>
                    <a:pt x="51" y="298"/>
                  </a:lnTo>
                  <a:lnTo>
                    <a:pt x="46" y="297"/>
                  </a:lnTo>
                  <a:lnTo>
                    <a:pt x="43" y="290"/>
                  </a:lnTo>
                  <a:lnTo>
                    <a:pt x="43" y="286"/>
                  </a:lnTo>
                  <a:lnTo>
                    <a:pt x="40" y="283"/>
                  </a:lnTo>
                  <a:lnTo>
                    <a:pt x="43" y="279"/>
                  </a:lnTo>
                  <a:lnTo>
                    <a:pt x="48" y="276"/>
                  </a:lnTo>
                  <a:lnTo>
                    <a:pt x="56" y="274"/>
                  </a:lnTo>
                  <a:lnTo>
                    <a:pt x="65" y="274"/>
                  </a:lnTo>
                  <a:lnTo>
                    <a:pt x="73" y="274"/>
                  </a:lnTo>
                  <a:lnTo>
                    <a:pt x="78" y="274"/>
                  </a:lnTo>
                  <a:lnTo>
                    <a:pt x="87" y="274"/>
                  </a:lnTo>
                  <a:lnTo>
                    <a:pt x="92" y="274"/>
                  </a:lnTo>
                  <a:lnTo>
                    <a:pt x="100" y="274"/>
                  </a:lnTo>
                  <a:lnTo>
                    <a:pt x="106" y="276"/>
                  </a:lnTo>
                  <a:lnTo>
                    <a:pt x="114" y="279"/>
                  </a:lnTo>
                  <a:lnTo>
                    <a:pt x="118" y="283"/>
                  </a:lnTo>
                  <a:lnTo>
                    <a:pt x="123" y="284"/>
                  </a:lnTo>
                  <a:lnTo>
                    <a:pt x="128" y="290"/>
                  </a:lnTo>
                  <a:lnTo>
                    <a:pt x="133" y="295"/>
                  </a:lnTo>
                  <a:lnTo>
                    <a:pt x="133" y="300"/>
                  </a:lnTo>
                  <a:lnTo>
                    <a:pt x="133" y="304"/>
                  </a:lnTo>
                  <a:lnTo>
                    <a:pt x="133" y="308"/>
                  </a:lnTo>
                  <a:lnTo>
                    <a:pt x="133" y="312"/>
                  </a:lnTo>
                  <a:lnTo>
                    <a:pt x="130" y="316"/>
                  </a:lnTo>
                  <a:lnTo>
                    <a:pt x="130" y="323"/>
                  </a:lnTo>
                  <a:lnTo>
                    <a:pt x="126" y="326"/>
                  </a:lnTo>
                  <a:lnTo>
                    <a:pt x="121" y="329"/>
                  </a:lnTo>
                  <a:lnTo>
                    <a:pt x="111" y="331"/>
                  </a:lnTo>
                  <a:lnTo>
                    <a:pt x="106" y="331"/>
                  </a:lnTo>
                  <a:lnTo>
                    <a:pt x="98" y="331"/>
                  </a:lnTo>
                  <a:lnTo>
                    <a:pt x="90" y="329"/>
                  </a:lnTo>
                  <a:lnTo>
                    <a:pt x="79" y="335"/>
                  </a:lnTo>
                  <a:lnTo>
                    <a:pt x="77" y="339"/>
                  </a:lnTo>
                  <a:lnTo>
                    <a:pt x="76" y="347"/>
                  </a:lnTo>
                  <a:lnTo>
                    <a:pt x="74" y="360"/>
                  </a:lnTo>
                  <a:lnTo>
                    <a:pt x="86" y="371"/>
                  </a:lnTo>
                  <a:lnTo>
                    <a:pt x="107" y="379"/>
                  </a:lnTo>
                  <a:lnTo>
                    <a:pt x="128" y="388"/>
                  </a:lnTo>
                  <a:lnTo>
                    <a:pt x="159" y="392"/>
                  </a:lnTo>
                  <a:lnTo>
                    <a:pt x="203" y="393"/>
                  </a:lnTo>
                </a:path>
              </a:pathLst>
            </a:custGeom>
            <a:noFill/>
            <a:ln w="28575" cmpd="sng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86" name="Freeform 157"/>
            <p:cNvSpPr>
              <a:spLocks/>
            </p:cNvSpPr>
            <p:nvPr/>
          </p:nvSpPr>
          <p:spPr bwMode="auto">
            <a:xfrm>
              <a:off x="1590" y="1763"/>
              <a:ext cx="610" cy="281"/>
            </a:xfrm>
            <a:custGeom>
              <a:avLst/>
              <a:gdLst>
                <a:gd name="T0" fmla="*/ 28 w 736"/>
                <a:gd name="T1" fmla="*/ 0 h 233"/>
                <a:gd name="T2" fmla="*/ 42 w 736"/>
                <a:gd name="T3" fmla="*/ 14 h 233"/>
                <a:gd name="T4" fmla="*/ 56 w 736"/>
                <a:gd name="T5" fmla="*/ 28 h 233"/>
                <a:gd name="T6" fmla="*/ 70 w 736"/>
                <a:gd name="T7" fmla="*/ 65 h 233"/>
                <a:gd name="T8" fmla="*/ 70 w 736"/>
                <a:gd name="T9" fmla="*/ 94 h 233"/>
                <a:gd name="T10" fmla="*/ 75 w 736"/>
                <a:gd name="T11" fmla="*/ 139 h 233"/>
                <a:gd name="T12" fmla="*/ 75 w 736"/>
                <a:gd name="T13" fmla="*/ 168 h 233"/>
                <a:gd name="T14" fmla="*/ 75 w 736"/>
                <a:gd name="T15" fmla="*/ 227 h 233"/>
                <a:gd name="T16" fmla="*/ 78 w 736"/>
                <a:gd name="T17" fmla="*/ 270 h 233"/>
                <a:gd name="T18" fmla="*/ 82 w 736"/>
                <a:gd name="T19" fmla="*/ 305 h 233"/>
                <a:gd name="T20" fmla="*/ 85 w 736"/>
                <a:gd name="T21" fmla="*/ 341 h 233"/>
                <a:gd name="T22" fmla="*/ 99 w 736"/>
                <a:gd name="T23" fmla="*/ 373 h 233"/>
                <a:gd name="T24" fmla="*/ 118 w 736"/>
                <a:gd name="T25" fmla="*/ 393 h 233"/>
                <a:gd name="T26" fmla="*/ 134 w 736"/>
                <a:gd name="T27" fmla="*/ 402 h 233"/>
                <a:gd name="T28" fmla="*/ 142 w 736"/>
                <a:gd name="T29" fmla="*/ 373 h 233"/>
                <a:gd name="T30" fmla="*/ 138 w 736"/>
                <a:gd name="T31" fmla="*/ 314 h 233"/>
                <a:gd name="T32" fmla="*/ 128 w 736"/>
                <a:gd name="T33" fmla="*/ 277 h 233"/>
                <a:gd name="T34" fmla="*/ 121 w 736"/>
                <a:gd name="T35" fmla="*/ 233 h 233"/>
                <a:gd name="T36" fmla="*/ 114 w 736"/>
                <a:gd name="T37" fmla="*/ 197 h 233"/>
                <a:gd name="T38" fmla="*/ 114 w 736"/>
                <a:gd name="T39" fmla="*/ 153 h 233"/>
                <a:gd name="T40" fmla="*/ 114 w 736"/>
                <a:gd name="T41" fmla="*/ 122 h 233"/>
                <a:gd name="T42" fmla="*/ 124 w 736"/>
                <a:gd name="T43" fmla="*/ 94 h 233"/>
                <a:gd name="T44" fmla="*/ 138 w 736"/>
                <a:gd name="T45" fmla="*/ 94 h 233"/>
                <a:gd name="T46" fmla="*/ 159 w 736"/>
                <a:gd name="T47" fmla="*/ 129 h 233"/>
                <a:gd name="T48" fmla="*/ 174 w 736"/>
                <a:gd name="T49" fmla="*/ 168 h 233"/>
                <a:gd name="T50" fmla="*/ 185 w 736"/>
                <a:gd name="T51" fmla="*/ 204 h 233"/>
                <a:gd name="T52" fmla="*/ 185 w 736"/>
                <a:gd name="T53" fmla="*/ 247 h 233"/>
                <a:gd name="T54" fmla="*/ 188 w 736"/>
                <a:gd name="T55" fmla="*/ 283 h 233"/>
                <a:gd name="T56" fmla="*/ 199 w 736"/>
                <a:gd name="T57" fmla="*/ 334 h 233"/>
                <a:gd name="T58" fmla="*/ 206 w 736"/>
                <a:gd name="T59" fmla="*/ 365 h 233"/>
                <a:gd name="T60" fmla="*/ 224 w 736"/>
                <a:gd name="T61" fmla="*/ 393 h 233"/>
                <a:gd name="T62" fmla="*/ 244 w 736"/>
                <a:gd name="T63" fmla="*/ 409 h 233"/>
                <a:gd name="T64" fmla="*/ 255 w 736"/>
                <a:gd name="T65" fmla="*/ 373 h 233"/>
                <a:gd name="T66" fmla="*/ 248 w 736"/>
                <a:gd name="T67" fmla="*/ 322 h 233"/>
                <a:gd name="T68" fmla="*/ 230 w 736"/>
                <a:gd name="T69" fmla="*/ 277 h 233"/>
                <a:gd name="T70" fmla="*/ 220 w 736"/>
                <a:gd name="T71" fmla="*/ 227 h 233"/>
                <a:gd name="T72" fmla="*/ 213 w 736"/>
                <a:gd name="T73" fmla="*/ 168 h 233"/>
                <a:gd name="T74" fmla="*/ 210 w 736"/>
                <a:gd name="T75" fmla="*/ 109 h 233"/>
                <a:gd name="T76" fmla="*/ 210 w 736"/>
                <a:gd name="T77" fmla="*/ 71 h 233"/>
                <a:gd name="T78" fmla="*/ 255 w 736"/>
                <a:gd name="T79" fmla="*/ 65 h 233"/>
                <a:gd name="T80" fmla="*/ 298 w 736"/>
                <a:gd name="T81" fmla="*/ 86 h 233"/>
                <a:gd name="T82" fmla="*/ 312 w 736"/>
                <a:gd name="T83" fmla="*/ 139 h 233"/>
                <a:gd name="T84" fmla="*/ 319 w 736"/>
                <a:gd name="T85" fmla="*/ 182 h 233"/>
                <a:gd name="T86" fmla="*/ 323 w 736"/>
                <a:gd name="T87" fmla="*/ 227 h 233"/>
                <a:gd name="T88" fmla="*/ 327 w 736"/>
                <a:gd name="T89" fmla="*/ 270 h 233"/>
                <a:gd name="T90" fmla="*/ 334 w 736"/>
                <a:gd name="T91" fmla="*/ 314 h 233"/>
                <a:gd name="T92" fmla="*/ 347 w 736"/>
                <a:gd name="T93" fmla="*/ 341 h 233"/>
                <a:gd name="T94" fmla="*/ 370 w 736"/>
                <a:gd name="T95" fmla="*/ 373 h 233"/>
                <a:gd name="T96" fmla="*/ 391 w 736"/>
                <a:gd name="T97" fmla="*/ 393 h 233"/>
                <a:gd name="T98" fmla="*/ 415 w 736"/>
                <a:gd name="T99" fmla="*/ 386 h 233"/>
                <a:gd name="T100" fmla="*/ 419 w 736"/>
                <a:gd name="T101" fmla="*/ 341 h 233"/>
                <a:gd name="T102" fmla="*/ 404 w 736"/>
                <a:gd name="T103" fmla="*/ 247 h 233"/>
                <a:gd name="T104" fmla="*/ 391 w 736"/>
                <a:gd name="T105" fmla="*/ 189 h 233"/>
                <a:gd name="T106" fmla="*/ 380 w 736"/>
                <a:gd name="T107" fmla="*/ 160 h 233"/>
                <a:gd name="T108" fmla="*/ 373 w 736"/>
                <a:gd name="T109" fmla="*/ 129 h 233"/>
                <a:gd name="T110" fmla="*/ 370 w 736"/>
                <a:gd name="T111" fmla="*/ 86 h 233"/>
                <a:gd name="T112" fmla="*/ 376 w 736"/>
                <a:gd name="T113" fmla="*/ 58 h 233"/>
                <a:gd name="T114" fmla="*/ 391 w 736"/>
                <a:gd name="T115" fmla="*/ 51 h 23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736"/>
                <a:gd name="T175" fmla="*/ 0 h 233"/>
                <a:gd name="T176" fmla="*/ 736 w 736"/>
                <a:gd name="T177" fmla="*/ 233 h 233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736" h="233">
                  <a:moveTo>
                    <a:pt x="0" y="4"/>
                  </a:moveTo>
                  <a:lnTo>
                    <a:pt x="50" y="0"/>
                  </a:lnTo>
                  <a:lnTo>
                    <a:pt x="62" y="4"/>
                  </a:lnTo>
                  <a:lnTo>
                    <a:pt x="74" y="8"/>
                  </a:lnTo>
                  <a:lnTo>
                    <a:pt x="87" y="12"/>
                  </a:lnTo>
                  <a:lnTo>
                    <a:pt x="99" y="16"/>
                  </a:lnTo>
                  <a:lnTo>
                    <a:pt x="112" y="25"/>
                  </a:lnTo>
                  <a:lnTo>
                    <a:pt x="124" y="37"/>
                  </a:lnTo>
                  <a:lnTo>
                    <a:pt x="124" y="45"/>
                  </a:lnTo>
                  <a:lnTo>
                    <a:pt x="124" y="54"/>
                  </a:lnTo>
                  <a:lnTo>
                    <a:pt x="131" y="62"/>
                  </a:lnTo>
                  <a:lnTo>
                    <a:pt x="131" y="79"/>
                  </a:lnTo>
                  <a:lnTo>
                    <a:pt x="131" y="87"/>
                  </a:lnTo>
                  <a:lnTo>
                    <a:pt x="131" y="95"/>
                  </a:lnTo>
                  <a:lnTo>
                    <a:pt x="131" y="112"/>
                  </a:lnTo>
                  <a:lnTo>
                    <a:pt x="131" y="129"/>
                  </a:lnTo>
                  <a:lnTo>
                    <a:pt x="131" y="145"/>
                  </a:lnTo>
                  <a:lnTo>
                    <a:pt x="137" y="154"/>
                  </a:lnTo>
                  <a:lnTo>
                    <a:pt x="137" y="162"/>
                  </a:lnTo>
                  <a:lnTo>
                    <a:pt x="143" y="174"/>
                  </a:lnTo>
                  <a:lnTo>
                    <a:pt x="149" y="183"/>
                  </a:lnTo>
                  <a:lnTo>
                    <a:pt x="149" y="195"/>
                  </a:lnTo>
                  <a:lnTo>
                    <a:pt x="162" y="199"/>
                  </a:lnTo>
                  <a:lnTo>
                    <a:pt x="174" y="212"/>
                  </a:lnTo>
                  <a:lnTo>
                    <a:pt x="187" y="220"/>
                  </a:lnTo>
                  <a:lnTo>
                    <a:pt x="206" y="224"/>
                  </a:lnTo>
                  <a:lnTo>
                    <a:pt x="224" y="229"/>
                  </a:lnTo>
                  <a:lnTo>
                    <a:pt x="237" y="229"/>
                  </a:lnTo>
                  <a:lnTo>
                    <a:pt x="243" y="220"/>
                  </a:lnTo>
                  <a:lnTo>
                    <a:pt x="249" y="212"/>
                  </a:lnTo>
                  <a:lnTo>
                    <a:pt x="249" y="195"/>
                  </a:lnTo>
                  <a:lnTo>
                    <a:pt x="243" y="179"/>
                  </a:lnTo>
                  <a:lnTo>
                    <a:pt x="237" y="170"/>
                  </a:lnTo>
                  <a:lnTo>
                    <a:pt x="224" y="158"/>
                  </a:lnTo>
                  <a:lnTo>
                    <a:pt x="218" y="145"/>
                  </a:lnTo>
                  <a:lnTo>
                    <a:pt x="212" y="133"/>
                  </a:lnTo>
                  <a:lnTo>
                    <a:pt x="199" y="124"/>
                  </a:lnTo>
                  <a:lnTo>
                    <a:pt x="199" y="112"/>
                  </a:lnTo>
                  <a:lnTo>
                    <a:pt x="199" y="104"/>
                  </a:lnTo>
                  <a:lnTo>
                    <a:pt x="199" y="87"/>
                  </a:lnTo>
                  <a:lnTo>
                    <a:pt x="199" y="79"/>
                  </a:lnTo>
                  <a:lnTo>
                    <a:pt x="199" y="70"/>
                  </a:lnTo>
                  <a:lnTo>
                    <a:pt x="206" y="62"/>
                  </a:lnTo>
                  <a:lnTo>
                    <a:pt x="218" y="54"/>
                  </a:lnTo>
                  <a:lnTo>
                    <a:pt x="230" y="54"/>
                  </a:lnTo>
                  <a:lnTo>
                    <a:pt x="243" y="54"/>
                  </a:lnTo>
                  <a:lnTo>
                    <a:pt x="268" y="62"/>
                  </a:lnTo>
                  <a:lnTo>
                    <a:pt x="280" y="74"/>
                  </a:lnTo>
                  <a:lnTo>
                    <a:pt x="299" y="87"/>
                  </a:lnTo>
                  <a:lnTo>
                    <a:pt x="305" y="95"/>
                  </a:lnTo>
                  <a:lnTo>
                    <a:pt x="318" y="104"/>
                  </a:lnTo>
                  <a:lnTo>
                    <a:pt x="324" y="116"/>
                  </a:lnTo>
                  <a:lnTo>
                    <a:pt x="324" y="129"/>
                  </a:lnTo>
                  <a:lnTo>
                    <a:pt x="324" y="141"/>
                  </a:lnTo>
                  <a:lnTo>
                    <a:pt x="330" y="154"/>
                  </a:lnTo>
                  <a:lnTo>
                    <a:pt x="330" y="162"/>
                  </a:lnTo>
                  <a:lnTo>
                    <a:pt x="337" y="179"/>
                  </a:lnTo>
                  <a:lnTo>
                    <a:pt x="349" y="191"/>
                  </a:lnTo>
                  <a:lnTo>
                    <a:pt x="349" y="199"/>
                  </a:lnTo>
                  <a:lnTo>
                    <a:pt x="362" y="208"/>
                  </a:lnTo>
                  <a:lnTo>
                    <a:pt x="380" y="220"/>
                  </a:lnTo>
                  <a:lnTo>
                    <a:pt x="393" y="224"/>
                  </a:lnTo>
                  <a:lnTo>
                    <a:pt x="405" y="229"/>
                  </a:lnTo>
                  <a:lnTo>
                    <a:pt x="430" y="233"/>
                  </a:lnTo>
                  <a:lnTo>
                    <a:pt x="443" y="233"/>
                  </a:lnTo>
                  <a:lnTo>
                    <a:pt x="449" y="212"/>
                  </a:lnTo>
                  <a:lnTo>
                    <a:pt x="449" y="199"/>
                  </a:lnTo>
                  <a:lnTo>
                    <a:pt x="436" y="183"/>
                  </a:lnTo>
                  <a:lnTo>
                    <a:pt x="424" y="166"/>
                  </a:lnTo>
                  <a:lnTo>
                    <a:pt x="405" y="158"/>
                  </a:lnTo>
                  <a:lnTo>
                    <a:pt x="399" y="145"/>
                  </a:lnTo>
                  <a:lnTo>
                    <a:pt x="386" y="129"/>
                  </a:lnTo>
                  <a:lnTo>
                    <a:pt x="374" y="112"/>
                  </a:lnTo>
                  <a:lnTo>
                    <a:pt x="374" y="95"/>
                  </a:lnTo>
                  <a:lnTo>
                    <a:pt x="368" y="79"/>
                  </a:lnTo>
                  <a:lnTo>
                    <a:pt x="368" y="62"/>
                  </a:lnTo>
                  <a:lnTo>
                    <a:pt x="368" y="49"/>
                  </a:lnTo>
                  <a:lnTo>
                    <a:pt x="368" y="41"/>
                  </a:lnTo>
                  <a:lnTo>
                    <a:pt x="386" y="37"/>
                  </a:lnTo>
                  <a:lnTo>
                    <a:pt x="449" y="37"/>
                  </a:lnTo>
                  <a:lnTo>
                    <a:pt x="511" y="45"/>
                  </a:lnTo>
                  <a:lnTo>
                    <a:pt x="524" y="49"/>
                  </a:lnTo>
                  <a:lnTo>
                    <a:pt x="536" y="62"/>
                  </a:lnTo>
                  <a:lnTo>
                    <a:pt x="549" y="79"/>
                  </a:lnTo>
                  <a:lnTo>
                    <a:pt x="555" y="91"/>
                  </a:lnTo>
                  <a:lnTo>
                    <a:pt x="561" y="104"/>
                  </a:lnTo>
                  <a:lnTo>
                    <a:pt x="561" y="120"/>
                  </a:lnTo>
                  <a:lnTo>
                    <a:pt x="567" y="129"/>
                  </a:lnTo>
                  <a:lnTo>
                    <a:pt x="567" y="145"/>
                  </a:lnTo>
                  <a:lnTo>
                    <a:pt x="574" y="154"/>
                  </a:lnTo>
                  <a:lnTo>
                    <a:pt x="580" y="166"/>
                  </a:lnTo>
                  <a:lnTo>
                    <a:pt x="586" y="179"/>
                  </a:lnTo>
                  <a:lnTo>
                    <a:pt x="592" y="187"/>
                  </a:lnTo>
                  <a:lnTo>
                    <a:pt x="611" y="195"/>
                  </a:lnTo>
                  <a:lnTo>
                    <a:pt x="624" y="204"/>
                  </a:lnTo>
                  <a:lnTo>
                    <a:pt x="649" y="212"/>
                  </a:lnTo>
                  <a:lnTo>
                    <a:pt x="667" y="220"/>
                  </a:lnTo>
                  <a:lnTo>
                    <a:pt x="686" y="224"/>
                  </a:lnTo>
                  <a:lnTo>
                    <a:pt x="717" y="224"/>
                  </a:lnTo>
                  <a:lnTo>
                    <a:pt x="730" y="220"/>
                  </a:lnTo>
                  <a:lnTo>
                    <a:pt x="736" y="212"/>
                  </a:lnTo>
                  <a:lnTo>
                    <a:pt x="736" y="195"/>
                  </a:lnTo>
                  <a:lnTo>
                    <a:pt x="723" y="154"/>
                  </a:lnTo>
                  <a:lnTo>
                    <a:pt x="711" y="141"/>
                  </a:lnTo>
                  <a:lnTo>
                    <a:pt x="698" y="124"/>
                  </a:lnTo>
                  <a:lnTo>
                    <a:pt x="686" y="108"/>
                  </a:lnTo>
                  <a:lnTo>
                    <a:pt x="680" y="99"/>
                  </a:lnTo>
                  <a:lnTo>
                    <a:pt x="667" y="91"/>
                  </a:lnTo>
                  <a:lnTo>
                    <a:pt x="661" y="83"/>
                  </a:lnTo>
                  <a:lnTo>
                    <a:pt x="655" y="74"/>
                  </a:lnTo>
                  <a:lnTo>
                    <a:pt x="649" y="58"/>
                  </a:lnTo>
                  <a:lnTo>
                    <a:pt x="649" y="49"/>
                  </a:lnTo>
                  <a:lnTo>
                    <a:pt x="649" y="41"/>
                  </a:lnTo>
                  <a:lnTo>
                    <a:pt x="661" y="33"/>
                  </a:lnTo>
                  <a:lnTo>
                    <a:pt x="680" y="29"/>
                  </a:lnTo>
                  <a:lnTo>
                    <a:pt x="686" y="29"/>
                  </a:lnTo>
                </a:path>
              </a:pathLst>
            </a:custGeom>
            <a:noFill/>
            <a:ln w="38100" cmpd="sng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87" name="Rectangle 158"/>
            <p:cNvSpPr>
              <a:spLocks noChangeArrowheads="1"/>
            </p:cNvSpPr>
            <p:nvPr/>
          </p:nvSpPr>
          <p:spPr bwMode="auto">
            <a:xfrm>
              <a:off x="2152" y="1751"/>
              <a:ext cx="81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400" b="1">
                  <a:solidFill>
                    <a:srgbClr val="FF3300"/>
                  </a:solidFill>
                  <a:latin typeface="Arial" charset="0"/>
                </a:rPr>
                <a:t>C</a:t>
              </a:r>
              <a:endParaRPr lang="it-IT" sz="1400" b="1">
                <a:solidFill>
                  <a:srgbClr val="FF3300"/>
                </a:solidFill>
              </a:endParaRPr>
            </a:p>
          </p:txBody>
        </p:sp>
        <p:sp>
          <p:nvSpPr>
            <p:cNvPr id="6688" name="Rectangle 159"/>
            <p:cNvSpPr>
              <a:spLocks noChangeArrowheads="1"/>
            </p:cNvSpPr>
            <p:nvPr/>
          </p:nvSpPr>
          <p:spPr bwMode="auto">
            <a:xfrm>
              <a:off x="748" y="988"/>
              <a:ext cx="81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400" b="1">
                  <a:solidFill>
                    <a:srgbClr val="FF3300"/>
                  </a:solidFill>
                  <a:latin typeface="Arial" charset="0"/>
                </a:rPr>
                <a:t>N</a:t>
              </a:r>
              <a:endParaRPr lang="it-IT" sz="1400" b="1">
                <a:solidFill>
                  <a:srgbClr val="FF3300"/>
                </a:solidFill>
              </a:endParaRPr>
            </a:p>
          </p:txBody>
        </p:sp>
        <p:sp>
          <p:nvSpPr>
            <p:cNvPr id="6689" name="Freeform 160"/>
            <p:cNvSpPr>
              <a:spLocks/>
            </p:cNvSpPr>
            <p:nvPr/>
          </p:nvSpPr>
          <p:spPr bwMode="auto">
            <a:xfrm>
              <a:off x="1155" y="1768"/>
              <a:ext cx="269" cy="221"/>
            </a:xfrm>
            <a:custGeom>
              <a:avLst/>
              <a:gdLst>
                <a:gd name="T0" fmla="*/ 14 w 325"/>
                <a:gd name="T1" fmla="*/ 36 h 183"/>
                <a:gd name="T2" fmla="*/ 0 w 325"/>
                <a:gd name="T3" fmla="*/ 58 h 183"/>
                <a:gd name="T4" fmla="*/ 0 w 325"/>
                <a:gd name="T5" fmla="*/ 72 h 183"/>
                <a:gd name="T6" fmla="*/ 0 w 325"/>
                <a:gd name="T7" fmla="*/ 87 h 183"/>
                <a:gd name="T8" fmla="*/ 7 w 325"/>
                <a:gd name="T9" fmla="*/ 103 h 183"/>
                <a:gd name="T10" fmla="*/ 14 w 325"/>
                <a:gd name="T11" fmla="*/ 103 h 183"/>
                <a:gd name="T12" fmla="*/ 22 w 325"/>
                <a:gd name="T13" fmla="*/ 110 h 183"/>
                <a:gd name="T14" fmla="*/ 28 w 325"/>
                <a:gd name="T15" fmla="*/ 110 h 183"/>
                <a:gd name="T16" fmla="*/ 36 w 325"/>
                <a:gd name="T17" fmla="*/ 110 h 183"/>
                <a:gd name="T18" fmla="*/ 42 w 325"/>
                <a:gd name="T19" fmla="*/ 110 h 183"/>
                <a:gd name="T20" fmla="*/ 57 w 325"/>
                <a:gd name="T21" fmla="*/ 110 h 183"/>
                <a:gd name="T22" fmla="*/ 67 w 325"/>
                <a:gd name="T23" fmla="*/ 110 h 183"/>
                <a:gd name="T24" fmla="*/ 78 w 325"/>
                <a:gd name="T25" fmla="*/ 117 h 183"/>
                <a:gd name="T26" fmla="*/ 85 w 325"/>
                <a:gd name="T27" fmla="*/ 139 h 183"/>
                <a:gd name="T28" fmla="*/ 85 w 325"/>
                <a:gd name="T29" fmla="*/ 176 h 183"/>
                <a:gd name="T30" fmla="*/ 78 w 325"/>
                <a:gd name="T31" fmla="*/ 197 h 183"/>
                <a:gd name="T32" fmla="*/ 70 w 325"/>
                <a:gd name="T33" fmla="*/ 204 h 183"/>
                <a:gd name="T34" fmla="*/ 65 w 325"/>
                <a:gd name="T35" fmla="*/ 204 h 183"/>
                <a:gd name="T36" fmla="*/ 50 w 325"/>
                <a:gd name="T37" fmla="*/ 211 h 183"/>
                <a:gd name="T38" fmla="*/ 39 w 325"/>
                <a:gd name="T39" fmla="*/ 211 h 183"/>
                <a:gd name="T40" fmla="*/ 28 w 325"/>
                <a:gd name="T41" fmla="*/ 220 h 183"/>
                <a:gd name="T42" fmla="*/ 22 w 325"/>
                <a:gd name="T43" fmla="*/ 234 h 183"/>
                <a:gd name="T44" fmla="*/ 22 w 325"/>
                <a:gd name="T45" fmla="*/ 248 h 183"/>
                <a:gd name="T46" fmla="*/ 18 w 325"/>
                <a:gd name="T47" fmla="*/ 264 h 183"/>
                <a:gd name="T48" fmla="*/ 18 w 325"/>
                <a:gd name="T49" fmla="*/ 279 h 183"/>
                <a:gd name="T50" fmla="*/ 18 w 325"/>
                <a:gd name="T51" fmla="*/ 292 h 183"/>
                <a:gd name="T52" fmla="*/ 28 w 325"/>
                <a:gd name="T53" fmla="*/ 308 h 183"/>
                <a:gd name="T54" fmla="*/ 36 w 325"/>
                <a:gd name="T55" fmla="*/ 315 h 183"/>
                <a:gd name="T56" fmla="*/ 46 w 325"/>
                <a:gd name="T57" fmla="*/ 322 h 183"/>
                <a:gd name="T58" fmla="*/ 57 w 325"/>
                <a:gd name="T59" fmla="*/ 322 h 183"/>
                <a:gd name="T60" fmla="*/ 70 w 325"/>
                <a:gd name="T61" fmla="*/ 322 h 183"/>
                <a:gd name="T62" fmla="*/ 78 w 325"/>
                <a:gd name="T63" fmla="*/ 322 h 183"/>
                <a:gd name="T64" fmla="*/ 89 w 325"/>
                <a:gd name="T65" fmla="*/ 315 h 183"/>
                <a:gd name="T66" fmla="*/ 99 w 325"/>
                <a:gd name="T67" fmla="*/ 308 h 183"/>
                <a:gd name="T68" fmla="*/ 107 w 325"/>
                <a:gd name="T69" fmla="*/ 292 h 183"/>
                <a:gd name="T70" fmla="*/ 113 w 325"/>
                <a:gd name="T71" fmla="*/ 292 h 183"/>
                <a:gd name="T72" fmla="*/ 121 w 325"/>
                <a:gd name="T73" fmla="*/ 286 h 183"/>
                <a:gd name="T74" fmla="*/ 127 w 325"/>
                <a:gd name="T75" fmla="*/ 286 h 183"/>
                <a:gd name="T76" fmla="*/ 142 w 325"/>
                <a:gd name="T77" fmla="*/ 279 h 183"/>
                <a:gd name="T78" fmla="*/ 156 w 325"/>
                <a:gd name="T79" fmla="*/ 279 h 183"/>
                <a:gd name="T80" fmla="*/ 170 w 325"/>
                <a:gd name="T81" fmla="*/ 279 h 183"/>
                <a:gd name="T82" fmla="*/ 185 w 325"/>
                <a:gd name="T83" fmla="*/ 264 h 183"/>
                <a:gd name="T84" fmla="*/ 185 w 325"/>
                <a:gd name="T85" fmla="*/ 248 h 183"/>
                <a:gd name="T86" fmla="*/ 185 w 325"/>
                <a:gd name="T87" fmla="*/ 234 h 183"/>
                <a:gd name="T88" fmla="*/ 185 w 325"/>
                <a:gd name="T89" fmla="*/ 204 h 183"/>
                <a:gd name="T90" fmla="*/ 185 w 325"/>
                <a:gd name="T91" fmla="*/ 176 h 183"/>
                <a:gd name="T92" fmla="*/ 185 w 325"/>
                <a:gd name="T93" fmla="*/ 161 h 183"/>
                <a:gd name="T94" fmla="*/ 181 w 325"/>
                <a:gd name="T95" fmla="*/ 146 h 183"/>
                <a:gd name="T96" fmla="*/ 173 w 325"/>
                <a:gd name="T97" fmla="*/ 139 h 183"/>
                <a:gd name="T98" fmla="*/ 170 w 325"/>
                <a:gd name="T99" fmla="*/ 124 h 183"/>
                <a:gd name="T100" fmla="*/ 160 w 325"/>
                <a:gd name="T101" fmla="*/ 117 h 183"/>
                <a:gd name="T102" fmla="*/ 145 w 325"/>
                <a:gd name="T103" fmla="*/ 103 h 183"/>
                <a:gd name="T104" fmla="*/ 142 w 325"/>
                <a:gd name="T105" fmla="*/ 87 h 183"/>
                <a:gd name="T106" fmla="*/ 131 w 325"/>
                <a:gd name="T107" fmla="*/ 87 h 183"/>
                <a:gd name="T108" fmla="*/ 124 w 325"/>
                <a:gd name="T109" fmla="*/ 78 h 183"/>
                <a:gd name="T110" fmla="*/ 118 w 325"/>
                <a:gd name="T111" fmla="*/ 72 h 183"/>
                <a:gd name="T112" fmla="*/ 107 w 325"/>
                <a:gd name="T113" fmla="*/ 65 h 183"/>
                <a:gd name="T114" fmla="*/ 99 w 325"/>
                <a:gd name="T115" fmla="*/ 58 h 183"/>
                <a:gd name="T116" fmla="*/ 99 w 325"/>
                <a:gd name="T117" fmla="*/ 43 h 183"/>
                <a:gd name="T118" fmla="*/ 99 w 325"/>
                <a:gd name="T119" fmla="*/ 28 h 183"/>
                <a:gd name="T120" fmla="*/ 107 w 325"/>
                <a:gd name="T121" fmla="*/ 21 h 183"/>
                <a:gd name="T122" fmla="*/ 113 w 325"/>
                <a:gd name="T123" fmla="*/ 7 h 183"/>
                <a:gd name="T124" fmla="*/ 113 w 325"/>
                <a:gd name="T125" fmla="*/ 0 h 18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25"/>
                <a:gd name="T190" fmla="*/ 0 h 183"/>
                <a:gd name="T191" fmla="*/ 325 w 325"/>
                <a:gd name="T192" fmla="*/ 183 h 18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25" h="183">
                  <a:moveTo>
                    <a:pt x="25" y="21"/>
                  </a:move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13" y="58"/>
                  </a:lnTo>
                  <a:lnTo>
                    <a:pt x="25" y="58"/>
                  </a:lnTo>
                  <a:lnTo>
                    <a:pt x="38" y="62"/>
                  </a:lnTo>
                  <a:lnTo>
                    <a:pt x="50" y="62"/>
                  </a:lnTo>
                  <a:lnTo>
                    <a:pt x="63" y="62"/>
                  </a:lnTo>
                  <a:lnTo>
                    <a:pt x="75" y="62"/>
                  </a:lnTo>
                  <a:lnTo>
                    <a:pt x="100" y="62"/>
                  </a:lnTo>
                  <a:lnTo>
                    <a:pt x="119" y="62"/>
                  </a:lnTo>
                  <a:lnTo>
                    <a:pt x="138" y="66"/>
                  </a:lnTo>
                  <a:lnTo>
                    <a:pt x="150" y="79"/>
                  </a:lnTo>
                  <a:lnTo>
                    <a:pt x="150" y="100"/>
                  </a:lnTo>
                  <a:lnTo>
                    <a:pt x="138" y="112"/>
                  </a:lnTo>
                  <a:lnTo>
                    <a:pt x="125" y="116"/>
                  </a:lnTo>
                  <a:lnTo>
                    <a:pt x="113" y="116"/>
                  </a:lnTo>
                  <a:lnTo>
                    <a:pt x="88" y="120"/>
                  </a:lnTo>
                  <a:lnTo>
                    <a:pt x="69" y="120"/>
                  </a:lnTo>
                  <a:lnTo>
                    <a:pt x="50" y="125"/>
                  </a:lnTo>
                  <a:lnTo>
                    <a:pt x="38" y="133"/>
                  </a:lnTo>
                  <a:lnTo>
                    <a:pt x="38" y="141"/>
                  </a:lnTo>
                  <a:lnTo>
                    <a:pt x="32" y="150"/>
                  </a:lnTo>
                  <a:lnTo>
                    <a:pt x="32" y="158"/>
                  </a:lnTo>
                  <a:lnTo>
                    <a:pt x="32" y="166"/>
                  </a:lnTo>
                  <a:lnTo>
                    <a:pt x="50" y="175"/>
                  </a:lnTo>
                  <a:lnTo>
                    <a:pt x="63" y="179"/>
                  </a:lnTo>
                  <a:lnTo>
                    <a:pt x="82" y="183"/>
                  </a:lnTo>
                  <a:lnTo>
                    <a:pt x="100" y="183"/>
                  </a:lnTo>
                  <a:lnTo>
                    <a:pt x="125" y="183"/>
                  </a:lnTo>
                  <a:lnTo>
                    <a:pt x="138" y="183"/>
                  </a:lnTo>
                  <a:lnTo>
                    <a:pt x="156" y="179"/>
                  </a:lnTo>
                  <a:lnTo>
                    <a:pt x="175" y="175"/>
                  </a:lnTo>
                  <a:lnTo>
                    <a:pt x="188" y="166"/>
                  </a:lnTo>
                  <a:lnTo>
                    <a:pt x="200" y="166"/>
                  </a:lnTo>
                  <a:lnTo>
                    <a:pt x="213" y="162"/>
                  </a:lnTo>
                  <a:lnTo>
                    <a:pt x="225" y="162"/>
                  </a:lnTo>
                  <a:lnTo>
                    <a:pt x="250" y="158"/>
                  </a:lnTo>
                  <a:lnTo>
                    <a:pt x="275" y="158"/>
                  </a:lnTo>
                  <a:lnTo>
                    <a:pt x="300" y="158"/>
                  </a:lnTo>
                  <a:lnTo>
                    <a:pt x="325" y="150"/>
                  </a:lnTo>
                  <a:lnTo>
                    <a:pt x="325" y="141"/>
                  </a:lnTo>
                  <a:lnTo>
                    <a:pt x="325" y="133"/>
                  </a:lnTo>
                  <a:lnTo>
                    <a:pt x="325" y="116"/>
                  </a:lnTo>
                  <a:lnTo>
                    <a:pt x="325" y="100"/>
                  </a:lnTo>
                  <a:lnTo>
                    <a:pt x="325" y="91"/>
                  </a:lnTo>
                  <a:lnTo>
                    <a:pt x="319" y="83"/>
                  </a:lnTo>
                  <a:lnTo>
                    <a:pt x="306" y="79"/>
                  </a:lnTo>
                  <a:lnTo>
                    <a:pt x="300" y="70"/>
                  </a:lnTo>
                  <a:lnTo>
                    <a:pt x="281" y="66"/>
                  </a:lnTo>
                  <a:lnTo>
                    <a:pt x="256" y="58"/>
                  </a:lnTo>
                  <a:lnTo>
                    <a:pt x="250" y="50"/>
                  </a:lnTo>
                  <a:lnTo>
                    <a:pt x="231" y="50"/>
                  </a:lnTo>
                  <a:lnTo>
                    <a:pt x="219" y="45"/>
                  </a:lnTo>
                  <a:lnTo>
                    <a:pt x="206" y="41"/>
                  </a:lnTo>
                  <a:lnTo>
                    <a:pt x="188" y="37"/>
                  </a:lnTo>
                  <a:lnTo>
                    <a:pt x="175" y="33"/>
                  </a:lnTo>
                  <a:lnTo>
                    <a:pt x="175" y="25"/>
                  </a:lnTo>
                  <a:lnTo>
                    <a:pt x="175" y="16"/>
                  </a:lnTo>
                  <a:lnTo>
                    <a:pt x="188" y="12"/>
                  </a:lnTo>
                  <a:lnTo>
                    <a:pt x="200" y="4"/>
                  </a:lnTo>
                  <a:lnTo>
                    <a:pt x="200" y="0"/>
                  </a:lnTo>
                </a:path>
              </a:pathLst>
            </a:custGeom>
            <a:noFill/>
            <a:ln w="28575" cmpd="sng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90" name="Rectangle 161"/>
            <p:cNvSpPr>
              <a:spLocks noChangeArrowheads="1"/>
            </p:cNvSpPr>
            <p:nvPr/>
          </p:nvSpPr>
          <p:spPr bwMode="auto">
            <a:xfrm>
              <a:off x="205" y="1760"/>
              <a:ext cx="449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200" b="1">
                  <a:latin typeface="Arial" charset="0"/>
                </a:rPr>
                <a:t>Versante</a:t>
              </a:r>
            </a:p>
            <a:p>
              <a:pPr algn="l"/>
              <a:r>
                <a:rPr lang="it-IT" sz="1200" b="1">
                  <a:latin typeface="Arial" charset="0"/>
                </a:rPr>
                <a:t>citosolico</a:t>
              </a:r>
            </a:p>
          </p:txBody>
        </p:sp>
        <p:sp>
          <p:nvSpPr>
            <p:cNvPr id="6691" name="Rectangle 162"/>
            <p:cNvSpPr>
              <a:spLocks noChangeArrowheads="1"/>
            </p:cNvSpPr>
            <p:nvPr/>
          </p:nvSpPr>
          <p:spPr bwMode="auto">
            <a:xfrm>
              <a:off x="1297" y="1100"/>
              <a:ext cx="104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200" b="1">
                  <a:solidFill>
                    <a:srgbClr val="000000"/>
                  </a:solidFill>
                  <a:latin typeface="Arial" charset="0"/>
                </a:rPr>
                <a:t>Versante extracellulare</a:t>
              </a:r>
              <a:endParaRPr lang="it-IT" sz="1200" b="1"/>
            </a:p>
          </p:txBody>
        </p:sp>
        <p:sp>
          <p:nvSpPr>
            <p:cNvPr id="6692" name="Oval 171"/>
            <p:cNvSpPr>
              <a:spLocks noChangeArrowheads="1"/>
            </p:cNvSpPr>
            <p:nvPr/>
          </p:nvSpPr>
          <p:spPr bwMode="auto">
            <a:xfrm>
              <a:off x="1637" y="1764"/>
              <a:ext cx="45" cy="35"/>
            </a:xfrm>
            <a:prstGeom prst="ellipse">
              <a:avLst/>
            </a:prstGeom>
            <a:solidFill>
              <a:srgbClr val="FF00FF"/>
            </a:solidFill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93" name="Oval 172"/>
            <p:cNvSpPr>
              <a:spLocks noChangeArrowheads="1"/>
            </p:cNvSpPr>
            <p:nvPr/>
          </p:nvSpPr>
          <p:spPr bwMode="auto">
            <a:xfrm>
              <a:off x="1729" y="2015"/>
              <a:ext cx="43" cy="34"/>
            </a:xfrm>
            <a:prstGeom prst="ellipse">
              <a:avLst/>
            </a:prstGeom>
            <a:solidFill>
              <a:srgbClr val="FF00FF"/>
            </a:solidFill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94" name="Oval 173"/>
            <p:cNvSpPr>
              <a:spLocks noChangeArrowheads="1"/>
            </p:cNvSpPr>
            <p:nvPr/>
          </p:nvSpPr>
          <p:spPr bwMode="auto">
            <a:xfrm>
              <a:off x="1833" y="1884"/>
              <a:ext cx="40" cy="27"/>
            </a:xfrm>
            <a:prstGeom prst="ellipse">
              <a:avLst/>
            </a:prstGeom>
            <a:solidFill>
              <a:srgbClr val="FF00FF"/>
            </a:solidFill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95" name="Oval 174"/>
            <p:cNvSpPr>
              <a:spLocks noChangeArrowheads="1"/>
            </p:cNvSpPr>
            <p:nvPr/>
          </p:nvSpPr>
          <p:spPr bwMode="auto">
            <a:xfrm>
              <a:off x="2055" y="1959"/>
              <a:ext cx="43" cy="36"/>
            </a:xfrm>
            <a:prstGeom prst="ellipse">
              <a:avLst/>
            </a:prstGeom>
            <a:solidFill>
              <a:srgbClr val="FF00FF"/>
            </a:solidFill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96" name="Text Box 881"/>
            <p:cNvSpPr txBox="1">
              <a:spLocks noChangeArrowheads="1"/>
            </p:cNvSpPr>
            <p:nvPr/>
          </p:nvSpPr>
          <p:spPr bwMode="auto">
            <a:xfrm>
              <a:off x="904" y="790"/>
              <a:ext cx="66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it-IT" sz="1600" b="1">
                  <a:solidFill>
                    <a:srgbClr val="FF3300"/>
                  </a:solidFill>
                  <a:latin typeface="Arial" charset="0"/>
                </a:rPr>
                <a:t>recettore</a:t>
              </a:r>
            </a:p>
          </p:txBody>
        </p:sp>
      </p:grpSp>
      <p:grpSp>
        <p:nvGrpSpPr>
          <p:cNvPr id="19" name="Gruppo 645"/>
          <p:cNvGrpSpPr>
            <a:grpSpLocks/>
          </p:cNvGrpSpPr>
          <p:nvPr/>
        </p:nvGrpSpPr>
        <p:grpSpPr bwMode="auto">
          <a:xfrm>
            <a:off x="5880100" y="5724525"/>
            <a:ext cx="931863" cy="641350"/>
            <a:chOff x="5880100" y="5724377"/>
            <a:chExt cx="931863" cy="642291"/>
          </a:xfrm>
        </p:grpSpPr>
        <p:sp>
          <p:nvSpPr>
            <p:cNvPr id="6576" name="Rectangle 180"/>
            <p:cNvSpPr>
              <a:spLocks noChangeArrowheads="1"/>
            </p:cNvSpPr>
            <p:nvPr/>
          </p:nvSpPr>
          <p:spPr bwMode="auto">
            <a:xfrm>
              <a:off x="6456363" y="5842795"/>
              <a:ext cx="355600" cy="212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400" b="1">
                  <a:solidFill>
                    <a:srgbClr val="000000"/>
                  </a:solidFill>
                  <a:latin typeface="Arial" charset="0"/>
                </a:rPr>
                <a:t>ATP</a:t>
              </a:r>
              <a:endParaRPr lang="it-IT" sz="1400"/>
            </a:p>
          </p:txBody>
        </p:sp>
        <p:sp>
          <p:nvSpPr>
            <p:cNvPr id="6577" name="Rectangle 384"/>
            <p:cNvSpPr>
              <a:spLocks noChangeArrowheads="1"/>
            </p:cNvSpPr>
            <p:nvPr/>
          </p:nvSpPr>
          <p:spPr bwMode="auto">
            <a:xfrm>
              <a:off x="6152357" y="6153943"/>
              <a:ext cx="493713" cy="212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400" b="1">
                  <a:solidFill>
                    <a:srgbClr val="000000"/>
                  </a:solidFill>
                  <a:latin typeface="Arial" charset="0"/>
                </a:rPr>
                <a:t>cAMP</a:t>
              </a:r>
              <a:endParaRPr lang="it-IT" sz="1400"/>
            </a:p>
          </p:txBody>
        </p:sp>
        <p:sp>
          <p:nvSpPr>
            <p:cNvPr id="6578" name="Oval 740"/>
            <p:cNvSpPr>
              <a:spLocks noChangeArrowheads="1"/>
            </p:cNvSpPr>
            <p:nvPr/>
          </p:nvSpPr>
          <p:spPr bwMode="auto">
            <a:xfrm>
              <a:off x="5880100" y="5740400"/>
              <a:ext cx="203200" cy="184150"/>
            </a:xfrm>
            <a:prstGeom prst="ellipse">
              <a:avLst/>
            </a:prstGeom>
            <a:solidFill>
              <a:srgbClr val="CCFFFF"/>
            </a:solidFill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it-IT" sz="1800">
                  <a:solidFill>
                    <a:srgbClr val="FF3300"/>
                  </a:solidFill>
                  <a:latin typeface="Arial" charset="0"/>
                </a:rPr>
                <a:t>+</a:t>
              </a:r>
            </a:p>
          </p:txBody>
        </p:sp>
        <p:sp>
          <p:nvSpPr>
            <p:cNvPr id="6579" name="AutoShape 857"/>
            <p:cNvSpPr>
              <a:spLocks noChangeArrowheads="1"/>
            </p:cNvSpPr>
            <p:nvPr/>
          </p:nvSpPr>
          <p:spPr bwMode="auto">
            <a:xfrm rot="18792445" flipH="1">
              <a:off x="5878019" y="5935193"/>
              <a:ext cx="601663" cy="180032"/>
            </a:xfrm>
            <a:prstGeom prst="curvedDownArrow">
              <a:avLst>
                <a:gd name="adj1" fmla="val 46401"/>
                <a:gd name="adj2" fmla="val 187166"/>
                <a:gd name="adj3" fmla="val 61829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637" name="Freeform 409"/>
          <p:cNvSpPr>
            <a:spLocks/>
          </p:cNvSpPr>
          <p:nvPr/>
        </p:nvSpPr>
        <p:spPr bwMode="auto">
          <a:xfrm>
            <a:off x="3468688" y="4121150"/>
            <a:ext cx="128587" cy="190500"/>
          </a:xfrm>
          <a:custGeom>
            <a:avLst/>
            <a:gdLst>
              <a:gd name="T0" fmla="*/ 0 w 64"/>
              <a:gd name="T1" fmla="*/ 2147483647 h 75"/>
              <a:gd name="T2" fmla="*/ 2147483647 w 64"/>
              <a:gd name="T3" fmla="*/ 2147483647 h 75"/>
              <a:gd name="T4" fmla="*/ 2147483647 w 64"/>
              <a:gd name="T5" fmla="*/ 2147483647 h 75"/>
              <a:gd name="T6" fmla="*/ 2147483647 w 64"/>
              <a:gd name="T7" fmla="*/ 2147483647 h 75"/>
              <a:gd name="T8" fmla="*/ 2147483647 w 64"/>
              <a:gd name="T9" fmla="*/ 0 h 75"/>
              <a:gd name="T10" fmla="*/ 2147483647 w 64"/>
              <a:gd name="T11" fmla="*/ 0 h 75"/>
              <a:gd name="T12" fmla="*/ 2147483647 w 64"/>
              <a:gd name="T13" fmla="*/ 2147483647 h 75"/>
              <a:gd name="T14" fmla="*/ 2147483647 w 64"/>
              <a:gd name="T15" fmla="*/ 2147483647 h 75"/>
              <a:gd name="T16" fmla="*/ 2147483647 w 64"/>
              <a:gd name="T17" fmla="*/ 2147483647 h 75"/>
              <a:gd name="T18" fmla="*/ 2147483647 w 64"/>
              <a:gd name="T19" fmla="*/ 2147483647 h 75"/>
              <a:gd name="T20" fmla="*/ 2147483647 w 64"/>
              <a:gd name="T21" fmla="*/ 2147483647 h 75"/>
              <a:gd name="T22" fmla="*/ 0 w 64"/>
              <a:gd name="T23" fmla="*/ 2147483647 h 75"/>
              <a:gd name="T24" fmla="*/ 0 w 64"/>
              <a:gd name="T25" fmla="*/ 2147483647 h 7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64"/>
              <a:gd name="T40" fmla="*/ 0 h 75"/>
              <a:gd name="T41" fmla="*/ 64 w 64"/>
              <a:gd name="T42" fmla="*/ 75 h 75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64" h="75">
                <a:moveTo>
                  <a:pt x="0" y="1"/>
                </a:moveTo>
                <a:lnTo>
                  <a:pt x="22" y="1"/>
                </a:lnTo>
                <a:lnTo>
                  <a:pt x="22" y="23"/>
                </a:lnTo>
                <a:lnTo>
                  <a:pt x="42" y="22"/>
                </a:lnTo>
                <a:lnTo>
                  <a:pt x="42" y="0"/>
                </a:lnTo>
                <a:lnTo>
                  <a:pt x="64" y="0"/>
                </a:lnTo>
                <a:lnTo>
                  <a:pt x="64" y="75"/>
                </a:lnTo>
                <a:lnTo>
                  <a:pt x="42" y="75"/>
                </a:lnTo>
                <a:lnTo>
                  <a:pt x="42" y="45"/>
                </a:lnTo>
                <a:lnTo>
                  <a:pt x="22" y="45"/>
                </a:lnTo>
                <a:lnTo>
                  <a:pt x="22" y="75"/>
                </a:lnTo>
                <a:lnTo>
                  <a:pt x="0" y="75"/>
                </a:lnTo>
                <a:lnTo>
                  <a:pt x="0" y="1"/>
                </a:lnTo>
                <a:close/>
              </a:path>
            </a:pathLst>
          </a:custGeom>
          <a:solidFill>
            <a:srgbClr val="00808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grpSp>
        <p:nvGrpSpPr>
          <p:cNvPr id="20" name="Gruppo 642"/>
          <p:cNvGrpSpPr>
            <a:grpSpLocks/>
          </p:cNvGrpSpPr>
          <p:nvPr/>
        </p:nvGrpSpPr>
        <p:grpSpPr bwMode="auto">
          <a:xfrm>
            <a:off x="2928938" y="5553075"/>
            <a:ext cx="1296987" cy="631825"/>
            <a:chOff x="2928938" y="5553076"/>
            <a:chExt cx="1296987" cy="631824"/>
          </a:xfrm>
        </p:grpSpPr>
        <p:grpSp>
          <p:nvGrpSpPr>
            <p:cNvPr id="6570" name="Gruppo 639"/>
            <p:cNvGrpSpPr>
              <a:grpSpLocks/>
            </p:cNvGrpSpPr>
            <p:nvPr/>
          </p:nvGrpSpPr>
          <p:grpSpPr bwMode="auto">
            <a:xfrm>
              <a:off x="3619500" y="5553076"/>
              <a:ext cx="606425" cy="584199"/>
              <a:chOff x="3562350" y="5591176"/>
              <a:chExt cx="606425" cy="584199"/>
            </a:xfrm>
          </p:grpSpPr>
          <p:sp>
            <p:nvSpPr>
              <p:cNvPr id="635" name="Arco 634"/>
              <p:cNvSpPr/>
              <p:nvPr/>
            </p:nvSpPr>
            <p:spPr bwMode="auto">
              <a:xfrm rot="10514694">
                <a:off x="3562350" y="5591176"/>
                <a:ext cx="466725" cy="476249"/>
              </a:xfrm>
              <a:prstGeom prst="arc">
                <a:avLst/>
              </a:prstGeom>
              <a:noFill/>
              <a:ln w="28575" cap="flat" cmpd="sng" algn="ctr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6575" name="Rectangle 340"/>
              <p:cNvSpPr>
                <a:spLocks noChangeArrowheads="1"/>
              </p:cNvSpPr>
              <p:nvPr/>
            </p:nvSpPr>
            <p:spPr bwMode="auto">
              <a:xfrm>
                <a:off x="3838575" y="5992813"/>
                <a:ext cx="330200" cy="1825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it-IT" sz="1200" b="1">
                    <a:solidFill>
                      <a:srgbClr val="000000"/>
                    </a:solidFill>
                    <a:latin typeface="Arial" charset="0"/>
                  </a:rPr>
                  <a:t>GDP</a:t>
                </a:r>
                <a:endParaRPr lang="it-IT" sz="1200"/>
              </a:p>
            </p:txBody>
          </p:sp>
        </p:grpSp>
        <p:grpSp>
          <p:nvGrpSpPr>
            <p:cNvPr id="6571" name="Gruppo 641"/>
            <p:cNvGrpSpPr>
              <a:grpSpLocks/>
            </p:cNvGrpSpPr>
            <p:nvPr/>
          </p:nvGrpSpPr>
          <p:grpSpPr bwMode="auto">
            <a:xfrm>
              <a:off x="2928938" y="5576888"/>
              <a:ext cx="590550" cy="608012"/>
              <a:chOff x="2928938" y="5576888"/>
              <a:chExt cx="590550" cy="608012"/>
            </a:xfrm>
          </p:grpSpPr>
          <p:sp>
            <p:nvSpPr>
              <p:cNvPr id="6572" name="Rectangle 176"/>
              <p:cNvSpPr>
                <a:spLocks noChangeArrowheads="1"/>
              </p:cNvSpPr>
              <p:nvPr/>
            </p:nvSpPr>
            <p:spPr bwMode="auto">
              <a:xfrm>
                <a:off x="2928938" y="6003925"/>
                <a:ext cx="314325" cy="1809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it-IT" sz="1200" b="1">
                    <a:solidFill>
                      <a:srgbClr val="000000"/>
                    </a:solidFill>
                    <a:latin typeface="Arial" charset="0"/>
                  </a:rPr>
                  <a:t>GTP</a:t>
                </a:r>
                <a:endParaRPr lang="it-IT" sz="1200"/>
              </a:p>
            </p:txBody>
          </p:sp>
          <p:sp>
            <p:nvSpPr>
              <p:cNvPr id="634" name="Arco 633"/>
              <p:cNvSpPr/>
              <p:nvPr/>
            </p:nvSpPr>
            <p:spPr bwMode="auto">
              <a:xfrm rot="5400000">
                <a:off x="3048000" y="5572127"/>
                <a:ext cx="466724" cy="476250"/>
              </a:xfrm>
              <a:prstGeom prst="arc">
                <a:avLst/>
              </a:prstGeom>
              <a:noFill/>
              <a:ln w="28575" cap="flat" cmpd="sng" algn="ctr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</p:grpSp>
      </p:grpSp>
      <p:sp>
        <p:nvSpPr>
          <p:cNvPr id="639" name="Rectangle 176"/>
          <p:cNvSpPr>
            <a:spLocks noChangeArrowheads="1"/>
          </p:cNvSpPr>
          <p:nvPr/>
        </p:nvSpPr>
        <p:spPr bwMode="auto">
          <a:xfrm>
            <a:off x="3405188" y="5546725"/>
            <a:ext cx="314325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it-IT" sz="1200" b="1" dirty="0">
                <a:solidFill>
                  <a:srgbClr val="000000"/>
                </a:solidFill>
                <a:latin typeface="Arial" charset="0"/>
              </a:rPr>
              <a:t>GTP</a:t>
            </a:r>
            <a:endParaRPr lang="it-IT" sz="1200" dirty="0"/>
          </a:p>
        </p:txBody>
      </p:sp>
      <p:sp>
        <p:nvSpPr>
          <p:cNvPr id="647" name="Saetta 646"/>
          <p:cNvSpPr>
            <a:spLocks noChangeArrowheads="1"/>
          </p:cNvSpPr>
          <p:nvPr/>
        </p:nvSpPr>
        <p:spPr bwMode="auto">
          <a:xfrm rot="-2416115">
            <a:off x="8162925" y="6292850"/>
            <a:ext cx="685800" cy="390525"/>
          </a:xfrm>
          <a:prstGeom prst="lightningBol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99" grpId="0"/>
      <p:bldP spid="4699" grpId="1"/>
      <p:bldP spid="4507" grpId="0" animBg="1"/>
      <p:bldP spid="637" grpId="0" animBg="1"/>
      <p:bldP spid="639" grpId="0"/>
      <p:bldP spid="639" grpId="1"/>
      <p:bldP spid="647" grpId="0" animBg="1"/>
      <p:bldP spid="64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:a16="http://schemas.microsoft.com/office/drawing/2014/main" id="{45CA53C2-073F-4F6C-9C58-4180BD1014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203200"/>
            <a:ext cx="8812212" cy="376238"/>
          </a:xfrm>
          <a:prstGeom prst="rect">
            <a:avLst/>
          </a:prstGeom>
          <a:solidFill>
            <a:schemeClr val="bg1"/>
          </a:soli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b="1" dirty="0"/>
              <a:t>Vi ricordate la </a:t>
            </a:r>
            <a:r>
              <a:rPr lang="it-IT" altLang="it-IT" sz="1800" b="1" dirty="0" err="1"/>
              <a:t>Protein</a:t>
            </a:r>
            <a:r>
              <a:rPr lang="it-IT" altLang="it-IT" sz="1800" b="1" dirty="0"/>
              <a:t> </a:t>
            </a:r>
            <a:r>
              <a:rPr lang="it-IT" altLang="it-IT" sz="1800" b="1" dirty="0" err="1"/>
              <a:t>Kinasi</a:t>
            </a:r>
            <a:r>
              <a:rPr lang="it-IT" altLang="it-IT" sz="1800" b="1" dirty="0"/>
              <a:t> A (PKA)?</a:t>
            </a:r>
            <a:endParaRPr lang="it-IT" altLang="it-IT" sz="1800" b="1" dirty="0">
              <a:solidFill>
                <a:srgbClr val="FF3300"/>
              </a:solidFill>
            </a:endParaRPr>
          </a:p>
        </p:txBody>
      </p:sp>
      <p:sp>
        <p:nvSpPr>
          <p:cNvPr id="13315" name="Text Box 93">
            <a:extLst>
              <a:ext uri="{FF2B5EF4-FFF2-40B4-BE49-F238E27FC236}">
                <a16:creationId xmlns:a16="http://schemas.microsoft.com/office/drawing/2014/main" id="{8D147DED-848F-405B-A846-523233E0A0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579438"/>
            <a:ext cx="85979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b="1" dirty="0">
                <a:solidFill>
                  <a:srgbClr val="FF3300"/>
                </a:solidFill>
              </a:rPr>
              <a:t>Attivazione della PKA da parte di </a:t>
            </a:r>
            <a:r>
              <a:rPr lang="it-IT" altLang="it-IT" sz="1800" b="1" dirty="0" err="1">
                <a:solidFill>
                  <a:srgbClr val="FF3300"/>
                </a:solidFill>
              </a:rPr>
              <a:t>cAMP</a:t>
            </a:r>
            <a:r>
              <a:rPr lang="it-IT" altLang="it-IT" sz="1800" b="1" dirty="0">
                <a:solidFill>
                  <a:srgbClr val="FF3300"/>
                </a:solidFill>
              </a:rPr>
              <a:t> ( </a:t>
            </a:r>
            <a:r>
              <a:rPr lang="it-IT" altLang="it-IT" sz="1800" b="1" dirty="0">
                <a:solidFill>
                  <a:srgbClr val="FF3300"/>
                </a:solidFill>
                <a:sym typeface="Symbol" panose="05050102010706020507" pitchFamily="18" charset="2"/>
              </a:rPr>
              <a:t> 10 </a:t>
            </a:r>
            <a:r>
              <a:rPr lang="it-IT" altLang="it-IT" sz="1800" b="1" dirty="0" err="1">
                <a:solidFill>
                  <a:srgbClr val="FF3300"/>
                </a:solidFill>
                <a:sym typeface="Symbol" panose="05050102010706020507" pitchFamily="18" charset="2"/>
              </a:rPr>
              <a:t>nM</a:t>
            </a:r>
            <a:r>
              <a:rPr lang="it-IT" altLang="it-IT" sz="1800" b="1" dirty="0">
                <a:solidFill>
                  <a:srgbClr val="FF3300"/>
                </a:solidFill>
                <a:sym typeface="Symbol" panose="05050102010706020507" pitchFamily="18" charset="2"/>
              </a:rPr>
              <a:t>)</a:t>
            </a:r>
          </a:p>
        </p:txBody>
      </p:sp>
      <p:pic>
        <p:nvPicPr>
          <p:cNvPr id="13316" name="Picture 96" descr="f1028_ISBN88-08-07893-0">
            <a:extLst>
              <a:ext uri="{FF2B5EF4-FFF2-40B4-BE49-F238E27FC236}">
                <a16:creationId xmlns:a16="http://schemas.microsoft.com/office/drawing/2014/main" id="{E1700AA2-5148-4E31-A5B4-65B875A25B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888" y="1033463"/>
            <a:ext cx="645160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AutoShape 97">
            <a:extLst>
              <a:ext uri="{FF2B5EF4-FFF2-40B4-BE49-F238E27FC236}">
                <a16:creationId xmlns:a16="http://schemas.microsoft.com/office/drawing/2014/main" id="{99CA7C5B-9988-4453-8E6C-9DC6F4E7ABFC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1758950" y="3189288"/>
            <a:ext cx="669290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30739C7B-1D64-4014-A0C9-99306388454D}"/>
              </a:ext>
            </a:extLst>
          </p:cNvPr>
          <p:cNvGrpSpPr>
            <a:grpSpLocks/>
          </p:cNvGrpSpPr>
          <p:nvPr/>
        </p:nvGrpSpPr>
        <p:grpSpPr bwMode="auto">
          <a:xfrm>
            <a:off x="361950" y="3382963"/>
            <a:ext cx="8104188" cy="3251200"/>
            <a:chOff x="361950" y="3382963"/>
            <a:chExt cx="8104188" cy="3251200"/>
          </a:xfrm>
        </p:grpSpPr>
        <p:sp>
          <p:nvSpPr>
            <p:cNvPr id="13321" name="Freeform 99">
              <a:extLst>
                <a:ext uri="{FF2B5EF4-FFF2-40B4-BE49-F238E27FC236}">
                  <a16:creationId xmlns:a16="http://schemas.microsoft.com/office/drawing/2014/main" id="{83CF0251-D597-4F89-BBA5-DB9F08CBCB0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4284" y="4371975"/>
              <a:ext cx="1470025" cy="1449388"/>
            </a:xfrm>
            <a:custGeom>
              <a:avLst/>
              <a:gdLst>
                <a:gd name="T0" fmla="*/ 2147483646 w 926"/>
                <a:gd name="T1" fmla="*/ 2147483646 h 913"/>
                <a:gd name="T2" fmla="*/ 2147483646 w 926"/>
                <a:gd name="T3" fmla="*/ 2147483646 h 913"/>
                <a:gd name="T4" fmla="*/ 2147483646 w 926"/>
                <a:gd name="T5" fmla="*/ 2147483646 h 913"/>
                <a:gd name="T6" fmla="*/ 2147483646 w 926"/>
                <a:gd name="T7" fmla="*/ 2147483646 h 913"/>
                <a:gd name="T8" fmla="*/ 2147483646 w 926"/>
                <a:gd name="T9" fmla="*/ 2147483646 h 913"/>
                <a:gd name="T10" fmla="*/ 2147483646 w 926"/>
                <a:gd name="T11" fmla="*/ 2147483646 h 913"/>
                <a:gd name="T12" fmla="*/ 2147483646 w 926"/>
                <a:gd name="T13" fmla="*/ 2147483646 h 913"/>
                <a:gd name="T14" fmla="*/ 2147483646 w 926"/>
                <a:gd name="T15" fmla="*/ 2147483646 h 913"/>
                <a:gd name="T16" fmla="*/ 0 w 926"/>
                <a:gd name="T17" fmla="*/ 2147483646 h 913"/>
                <a:gd name="T18" fmla="*/ 2147483646 w 926"/>
                <a:gd name="T19" fmla="*/ 2147483646 h 913"/>
                <a:gd name="T20" fmla="*/ 2147483646 w 926"/>
                <a:gd name="T21" fmla="*/ 2147483646 h 913"/>
                <a:gd name="T22" fmla="*/ 2147483646 w 926"/>
                <a:gd name="T23" fmla="*/ 2147483646 h 913"/>
                <a:gd name="T24" fmla="*/ 2147483646 w 926"/>
                <a:gd name="T25" fmla="*/ 2147483646 h 913"/>
                <a:gd name="T26" fmla="*/ 2147483646 w 926"/>
                <a:gd name="T27" fmla="*/ 2147483646 h 913"/>
                <a:gd name="T28" fmla="*/ 2147483646 w 926"/>
                <a:gd name="T29" fmla="*/ 2147483646 h 913"/>
                <a:gd name="T30" fmla="*/ 2147483646 w 926"/>
                <a:gd name="T31" fmla="*/ 2147483646 h 913"/>
                <a:gd name="T32" fmla="*/ 2147483646 w 926"/>
                <a:gd name="T33" fmla="*/ 2147483646 h 913"/>
                <a:gd name="T34" fmla="*/ 2147483646 w 926"/>
                <a:gd name="T35" fmla="*/ 2147483646 h 913"/>
                <a:gd name="T36" fmla="*/ 2147483646 w 926"/>
                <a:gd name="T37" fmla="*/ 2147483646 h 913"/>
                <a:gd name="T38" fmla="*/ 2147483646 w 926"/>
                <a:gd name="T39" fmla="*/ 2147483646 h 913"/>
                <a:gd name="T40" fmla="*/ 2147483646 w 926"/>
                <a:gd name="T41" fmla="*/ 2147483646 h 913"/>
                <a:gd name="T42" fmla="*/ 2147483646 w 926"/>
                <a:gd name="T43" fmla="*/ 2147483646 h 913"/>
                <a:gd name="T44" fmla="*/ 2147483646 w 926"/>
                <a:gd name="T45" fmla="*/ 2147483646 h 913"/>
                <a:gd name="T46" fmla="*/ 2147483646 w 926"/>
                <a:gd name="T47" fmla="*/ 2147483646 h 913"/>
                <a:gd name="T48" fmla="*/ 2147483646 w 926"/>
                <a:gd name="T49" fmla="*/ 2147483646 h 913"/>
                <a:gd name="T50" fmla="*/ 2147483646 w 926"/>
                <a:gd name="T51" fmla="*/ 2147483646 h 913"/>
                <a:gd name="T52" fmla="*/ 2147483646 w 926"/>
                <a:gd name="T53" fmla="*/ 2147483646 h 913"/>
                <a:gd name="T54" fmla="*/ 2147483646 w 926"/>
                <a:gd name="T55" fmla="*/ 2147483646 h 913"/>
                <a:gd name="T56" fmla="*/ 2147483646 w 926"/>
                <a:gd name="T57" fmla="*/ 2147483646 h 913"/>
                <a:gd name="T58" fmla="*/ 2147483646 w 926"/>
                <a:gd name="T59" fmla="*/ 2147483646 h 913"/>
                <a:gd name="T60" fmla="*/ 2147483646 w 926"/>
                <a:gd name="T61" fmla="*/ 2147483646 h 913"/>
                <a:gd name="T62" fmla="*/ 2147483646 w 926"/>
                <a:gd name="T63" fmla="*/ 2147483646 h 913"/>
                <a:gd name="T64" fmla="*/ 2147483646 w 926"/>
                <a:gd name="T65" fmla="*/ 2147483646 h 913"/>
                <a:gd name="T66" fmla="*/ 2147483646 w 926"/>
                <a:gd name="T67" fmla="*/ 0 h 91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926"/>
                <a:gd name="T103" fmla="*/ 0 h 913"/>
                <a:gd name="T104" fmla="*/ 926 w 926"/>
                <a:gd name="T105" fmla="*/ 913 h 91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926" h="913">
                  <a:moveTo>
                    <a:pt x="152" y="0"/>
                  </a:moveTo>
                  <a:lnTo>
                    <a:pt x="136" y="1"/>
                  </a:lnTo>
                  <a:lnTo>
                    <a:pt x="122" y="3"/>
                  </a:lnTo>
                  <a:lnTo>
                    <a:pt x="106" y="8"/>
                  </a:lnTo>
                  <a:lnTo>
                    <a:pt x="93" y="13"/>
                  </a:lnTo>
                  <a:lnTo>
                    <a:pt x="80" y="19"/>
                  </a:lnTo>
                  <a:lnTo>
                    <a:pt x="67" y="27"/>
                  </a:lnTo>
                  <a:lnTo>
                    <a:pt x="54" y="35"/>
                  </a:lnTo>
                  <a:lnTo>
                    <a:pt x="45" y="45"/>
                  </a:lnTo>
                  <a:lnTo>
                    <a:pt x="35" y="56"/>
                  </a:lnTo>
                  <a:lnTo>
                    <a:pt x="25" y="67"/>
                  </a:lnTo>
                  <a:lnTo>
                    <a:pt x="17" y="80"/>
                  </a:lnTo>
                  <a:lnTo>
                    <a:pt x="11" y="93"/>
                  </a:lnTo>
                  <a:lnTo>
                    <a:pt x="6" y="107"/>
                  </a:lnTo>
                  <a:lnTo>
                    <a:pt x="3" y="122"/>
                  </a:lnTo>
                  <a:lnTo>
                    <a:pt x="1" y="136"/>
                  </a:lnTo>
                  <a:lnTo>
                    <a:pt x="0" y="153"/>
                  </a:lnTo>
                  <a:lnTo>
                    <a:pt x="0" y="761"/>
                  </a:lnTo>
                  <a:lnTo>
                    <a:pt x="1" y="777"/>
                  </a:lnTo>
                  <a:lnTo>
                    <a:pt x="3" y="791"/>
                  </a:lnTo>
                  <a:lnTo>
                    <a:pt x="6" y="806"/>
                  </a:lnTo>
                  <a:lnTo>
                    <a:pt x="11" y="820"/>
                  </a:lnTo>
                  <a:lnTo>
                    <a:pt x="17" y="833"/>
                  </a:lnTo>
                  <a:lnTo>
                    <a:pt x="25" y="846"/>
                  </a:lnTo>
                  <a:lnTo>
                    <a:pt x="35" y="857"/>
                  </a:lnTo>
                  <a:lnTo>
                    <a:pt x="45" y="868"/>
                  </a:lnTo>
                  <a:lnTo>
                    <a:pt x="54" y="878"/>
                  </a:lnTo>
                  <a:lnTo>
                    <a:pt x="67" y="886"/>
                  </a:lnTo>
                  <a:lnTo>
                    <a:pt x="80" y="894"/>
                  </a:lnTo>
                  <a:lnTo>
                    <a:pt x="93" y="900"/>
                  </a:lnTo>
                  <a:lnTo>
                    <a:pt x="106" y="905"/>
                  </a:lnTo>
                  <a:lnTo>
                    <a:pt x="122" y="910"/>
                  </a:lnTo>
                  <a:lnTo>
                    <a:pt x="136" y="912"/>
                  </a:lnTo>
                  <a:lnTo>
                    <a:pt x="152" y="913"/>
                  </a:lnTo>
                  <a:lnTo>
                    <a:pt x="773" y="913"/>
                  </a:lnTo>
                  <a:lnTo>
                    <a:pt x="789" y="912"/>
                  </a:lnTo>
                  <a:lnTo>
                    <a:pt x="804" y="910"/>
                  </a:lnTo>
                  <a:lnTo>
                    <a:pt x="818" y="905"/>
                  </a:lnTo>
                  <a:lnTo>
                    <a:pt x="833" y="900"/>
                  </a:lnTo>
                  <a:lnTo>
                    <a:pt x="846" y="894"/>
                  </a:lnTo>
                  <a:lnTo>
                    <a:pt x="859" y="886"/>
                  </a:lnTo>
                  <a:lnTo>
                    <a:pt x="870" y="878"/>
                  </a:lnTo>
                  <a:lnTo>
                    <a:pt x="881" y="868"/>
                  </a:lnTo>
                  <a:lnTo>
                    <a:pt x="891" y="857"/>
                  </a:lnTo>
                  <a:lnTo>
                    <a:pt x="899" y="846"/>
                  </a:lnTo>
                  <a:lnTo>
                    <a:pt x="907" y="833"/>
                  </a:lnTo>
                  <a:lnTo>
                    <a:pt x="913" y="820"/>
                  </a:lnTo>
                  <a:lnTo>
                    <a:pt x="918" y="806"/>
                  </a:lnTo>
                  <a:lnTo>
                    <a:pt x="923" y="791"/>
                  </a:lnTo>
                  <a:lnTo>
                    <a:pt x="925" y="777"/>
                  </a:lnTo>
                  <a:lnTo>
                    <a:pt x="926" y="761"/>
                  </a:lnTo>
                  <a:lnTo>
                    <a:pt x="926" y="153"/>
                  </a:lnTo>
                  <a:lnTo>
                    <a:pt x="925" y="136"/>
                  </a:lnTo>
                  <a:lnTo>
                    <a:pt x="923" y="122"/>
                  </a:lnTo>
                  <a:lnTo>
                    <a:pt x="918" y="107"/>
                  </a:lnTo>
                  <a:lnTo>
                    <a:pt x="913" y="93"/>
                  </a:lnTo>
                  <a:lnTo>
                    <a:pt x="907" y="80"/>
                  </a:lnTo>
                  <a:lnTo>
                    <a:pt x="899" y="67"/>
                  </a:lnTo>
                  <a:lnTo>
                    <a:pt x="891" y="56"/>
                  </a:lnTo>
                  <a:lnTo>
                    <a:pt x="881" y="45"/>
                  </a:lnTo>
                  <a:lnTo>
                    <a:pt x="870" y="35"/>
                  </a:lnTo>
                  <a:lnTo>
                    <a:pt x="859" y="27"/>
                  </a:lnTo>
                  <a:lnTo>
                    <a:pt x="846" y="19"/>
                  </a:lnTo>
                  <a:lnTo>
                    <a:pt x="833" y="13"/>
                  </a:lnTo>
                  <a:lnTo>
                    <a:pt x="818" y="8"/>
                  </a:lnTo>
                  <a:lnTo>
                    <a:pt x="804" y="3"/>
                  </a:lnTo>
                  <a:lnTo>
                    <a:pt x="789" y="1"/>
                  </a:lnTo>
                  <a:lnTo>
                    <a:pt x="773" y="0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3322" name="Freeform 100">
              <a:extLst>
                <a:ext uri="{FF2B5EF4-FFF2-40B4-BE49-F238E27FC236}">
                  <a16:creationId xmlns:a16="http://schemas.microsoft.com/office/drawing/2014/main" id="{062EBE2F-C163-494F-B8C5-313482419A5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3398" y="4371975"/>
              <a:ext cx="1470025" cy="1449388"/>
            </a:xfrm>
            <a:custGeom>
              <a:avLst/>
              <a:gdLst>
                <a:gd name="T0" fmla="*/ 2147483646 w 926"/>
                <a:gd name="T1" fmla="*/ 2147483646 h 913"/>
                <a:gd name="T2" fmla="*/ 2147483646 w 926"/>
                <a:gd name="T3" fmla="*/ 2147483646 h 913"/>
                <a:gd name="T4" fmla="*/ 2147483646 w 926"/>
                <a:gd name="T5" fmla="*/ 2147483646 h 913"/>
                <a:gd name="T6" fmla="*/ 2147483646 w 926"/>
                <a:gd name="T7" fmla="*/ 2147483646 h 913"/>
                <a:gd name="T8" fmla="*/ 2147483646 w 926"/>
                <a:gd name="T9" fmla="*/ 2147483646 h 913"/>
                <a:gd name="T10" fmla="*/ 2147483646 w 926"/>
                <a:gd name="T11" fmla="*/ 2147483646 h 913"/>
                <a:gd name="T12" fmla="*/ 2147483646 w 926"/>
                <a:gd name="T13" fmla="*/ 2147483646 h 913"/>
                <a:gd name="T14" fmla="*/ 2147483646 w 926"/>
                <a:gd name="T15" fmla="*/ 2147483646 h 913"/>
                <a:gd name="T16" fmla="*/ 0 w 926"/>
                <a:gd name="T17" fmla="*/ 2147483646 h 913"/>
                <a:gd name="T18" fmla="*/ 2147483646 w 926"/>
                <a:gd name="T19" fmla="*/ 2147483646 h 913"/>
                <a:gd name="T20" fmla="*/ 2147483646 w 926"/>
                <a:gd name="T21" fmla="*/ 2147483646 h 913"/>
                <a:gd name="T22" fmla="*/ 2147483646 w 926"/>
                <a:gd name="T23" fmla="*/ 2147483646 h 913"/>
                <a:gd name="T24" fmla="*/ 2147483646 w 926"/>
                <a:gd name="T25" fmla="*/ 2147483646 h 913"/>
                <a:gd name="T26" fmla="*/ 2147483646 w 926"/>
                <a:gd name="T27" fmla="*/ 2147483646 h 913"/>
                <a:gd name="T28" fmla="*/ 2147483646 w 926"/>
                <a:gd name="T29" fmla="*/ 2147483646 h 913"/>
                <a:gd name="T30" fmla="*/ 2147483646 w 926"/>
                <a:gd name="T31" fmla="*/ 2147483646 h 913"/>
                <a:gd name="T32" fmla="*/ 2147483646 w 926"/>
                <a:gd name="T33" fmla="*/ 2147483646 h 913"/>
                <a:gd name="T34" fmla="*/ 2147483646 w 926"/>
                <a:gd name="T35" fmla="*/ 2147483646 h 913"/>
                <a:gd name="T36" fmla="*/ 2147483646 w 926"/>
                <a:gd name="T37" fmla="*/ 2147483646 h 913"/>
                <a:gd name="T38" fmla="*/ 2147483646 w 926"/>
                <a:gd name="T39" fmla="*/ 2147483646 h 913"/>
                <a:gd name="T40" fmla="*/ 2147483646 w 926"/>
                <a:gd name="T41" fmla="*/ 2147483646 h 913"/>
                <a:gd name="T42" fmla="*/ 2147483646 w 926"/>
                <a:gd name="T43" fmla="*/ 2147483646 h 913"/>
                <a:gd name="T44" fmla="*/ 2147483646 w 926"/>
                <a:gd name="T45" fmla="*/ 2147483646 h 913"/>
                <a:gd name="T46" fmla="*/ 2147483646 w 926"/>
                <a:gd name="T47" fmla="*/ 2147483646 h 913"/>
                <a:gd name="T48" fmla="*/ 2147483646 w 926"/>
                <a:gd name="T49" fmla="*/ 2147483646 h 913"/>
                <a:gd name="T50" fmla="*/ 2147483646 w 926"/>
                <a:gd name="T51" fmla="*/ 2147483646 h 913"/>
                <a:gd name="T52" fmla="*/ 2147483646 w 926"/>
                <a:gd name="T53" fmla="*/ 2147483646 h 913"/>
                <a:gd name="T54" fmla="*/ 2147483646 w 926"/>
                <a:gd name="T55" fmla="*/ 2147483646 h 913"/>
                <a:gd name="T56" fmla="*/ 2147483646 w 926"/>
                <a:gd name="T57" fmla="*/ 2147483646 h 913"/>
                <a:gd name="T58" fmla="*/ 2147483646 w 926"/>
                <a:gd name="T59" fmla="*/ 2147483646 h 913"/>
                <a:gd name="T60" fmla="*/ 2147483646 w 926"/>
                <a:gd name="T61" fmla="*/ 2147483646 h 913"/>
                <a:gd name="T62" fmla="*/ 2147483646 w 926"/>
                <a:gd name="T63" fmla="*/ 2147483646 h 913"/>
                <a:gd name="T64" fmla="*/ 2147483646 w 926"/>
                <a:gd name="T65" fmla="*/ 2147483646 h 913"/>
                <a:gd name="T66" fmla="*/ 2147483646 w 926"/>
                <a:gd name="T67" fmla="*/ 0 h 91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926"/>
                <a:gd name="T103" fmla="*/ 0 h 913"/>
                <a:gd name="T104" fmla="*/ 926 w 926"/>
                <a:gd name="T105" fmla="*/ 913 h 91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926" h="913">
                  <a:moveTo>
                    <a:pt x="152" y="0"/>
                  </a:moveTo>
                  <a:lnTo>
                    <a:pt x="136" y="1"/>
                  </a:lnTo>
                  <a:lnTo>
                    <a:pt x="122" y="3"/>
                  </a:lnTo>
                  <a:lnTo>
                    <a:pt x="106" y="8"/>
                  </a:lnTo>
                  <a:lnTo>
                    <a:pt x="93" y="13"/>
                  </a:lnTo>
                  <a:lnTo>
                    <a:pt x="80" y="19"/>
                  </a:lnTo>
                  <a:lnTo>
                    <a:pt x="67" y="27"/>
                  </a:lnTo>
                  <a:lnTo>
                    <a:pt x="54" y="35"/>
                  </a:lnTo>
                  <a:lnTo>
                    <a:pt x="45" y="45"/>
                  </a:lnTo>
                  <a:lnTo>
                    <a:pt x="35" y="56"/>
                  </a:lnTo>
                  <a:lnTo>
                    <a:pt x="25" y="67"/>
                  </a:lnTo>
                  <a:lnTo>
                    <a:pt x="17" y="80"/>
                  </a:lnTo>
                  <a:lnTo>
                    <a:pt x="11" y="93"/>
                  </a:lnTo>
                  <a:lnTo>
                    <a:pt x="6" y="107"/>
                  </a:lnTo>
                  <a:lnTo>
                    <a:pt x="3" y="122"/>
                  </a:lnTo>
                  <a:lnTo>
                    <a:pt x="1" y="136"/>
                  </a:lnTo>
                  <a:lnTo>
                    <a:pt x="0" y="153"/>
                  </a:lnTo>
                  <a:lnTo>
                    <a:pt x="0" y="761"/>
                  </a:lnTo>
                  <a:lnTo>
                    <a:pt x="1" y="777"/>
                  </a:lnTo>
                  <a:lnTo>
                    <a:pt x="3" y="791"/>
                  </a:lnTo>
                  <a:lnTo>
                    <a:pt x="6" y="806"/>
                  </a:lnTo>
                  <a:lnTo>
                    <a:pt x="11" y="820"/>
                  </a:lnTo>
                  <a:lnTo>
                    <a:pt x="17" y="833"/>
                  </a:lnTo>
                  <a:lnTo>
                    <a:pt x="25" y="846"/>
                  </a:lnTo>
                  <a:lnTo>
                    <a:pt x="35" y="857"/>
                  </a:lnTo>
                  <a:lnTo>
                    <a:pt x="45" y="868"/>
                  </a:lnTo>
                  <a:lnTo>
                    <a:pt x="54" y="878"/>
                  </a:lnTo>
                  <a:lnTo>
                    <a:pt x="67" y="886"/>
                  </a:lnTo>
                  <a:lnTo>
                    <a:pt x="80" y="894"/>
                  </a:lnTo>
                  <a:lnTo>
                    <a:pt x="93" y="900"/>
                  </a:lnTo>
                  <a:lnTo>
                    <a:pt x="106" y="905"/>
                  </a:lnTo>
                  <a:lnTo>
                    <a:pt x="122" y="910"/>
                  </a:lnTo>
                  <a:lnTo>
                    <a:pt x="136" y="912"/>
                  </a:lnTo>
                  <a:lnTo>
                    <a:pt x="152" y="913"/>
                  </a:lnTo>
                  <a:lnTo>
                    <a:pt x="773" y="913"/>
                  </a:lnTo>
                  <a:lnTo>
                    <a:pt x="789" y="912"/>
                  </a:lnTo>
                  <a:lnTo>
                    <a:pt x="804" y="910"/>
                  </a:lnTo>
                  <a:lnTo>
                    <a:pt x="818" y="905"/>
                  </a:lnTo>
                  <a:lnTo>
                    <a:pt x="833" y="900"/>
                  </a:lnTo>
                  <a:lnTo>
                    <a:pt x="846" y="894"/>
                  </a:lnTo>
                  <a:lnTo>
                    <a:pt x="859" y="886"/>
                  </a:lnTo>
                  <a:lnTo>
                    <a:pt x="870" y="878"/>
                  </a:lnTo>
                  <a:lnTo>
                    <a:pt x="881" y="868"/>
                  </a:lnTo>
                  <a:lnTo>
                    <a:pt x="891" y="857"/>
                  </a:lnTo>
                  <a:lnTo>
                    <a:pt x="899" y="846"/>
                  </a:lnTo>
                  <a:lnTo>
                    <a:pt x="907" y="833"/>
                  </a:lnTo>
                  <a:lnTo>
                    <a:pt x="913" y="820"/>
                  </a:lnTo>
                  <a:lnTo>
                    <a:pt x="918" y="806"/>
                  </a:lnTo>
                  <a:lnTo>
                    <a:pt x="923" y="791"/>
                  </a:lnTo>
                  <a:lnTo>
                    <a:pt x="925" y="777"/>
                  </a:lnTo>
                  <a:lnTo>
                    <a:pt x="926" y="761"/>
                  </a:lnTo>
                  <a:lnTo>
                    <a:pt x="926" y="153"/>
                  </a:lnTo>
                  <a:lnTo>
                    <a:pt x="925" y="136"/>
                  </a:lnTo>
                  <a:lnTo>
                    <a:pt x="923" y="122"/>
                  </a:lnTo>
                  <a:lnTo>
                    <a:pt x="918" y="107"/>
                  </a:lnTo>
                  <a:lnTo>
                    <a:pt x="913" y="93"/>
                  </a:lnTo>
                  <a:lnTo>
                    <a:pt x="907" y="80"/>
                  </a:lnTo>
                  <a:lnTo>
                    <a:pt x="899" y="67"/>
                  </a:lnTo>
                  <a:lnTo>
                    <a:pt x="891" y="56"/>
                  </a:lnTo>
                  <a:lnTo>
                    <a:pt x="881" y="45"/>
                  </a:lnTo>
                  <a:lnTo>
                    <a:pt x="870" y="35"/>
                  </a:lnTo>
                  <a:lnTo>
                    <a:pt x="859" y="27"/>
                  </a:lnTo>
                  <a:lnTo>
                    <a:pt x="846" y="19"/>
                  </a:lnTo>
                  <a:lnTo>
                    <a:pt x="833" y="13"/>
                  </a:lnTo>
                  <a:lnTo>
                    <a:pt x="818" y="8"/>
                  </a:lnTo>
                  <a:lnTo>
                    <a:pt x="804" y="3"/>
                  </a:lnTo>
                  <a:lnTo>
                    <a:pt x="789" y="1"/>
                  </a:lnTo>
                  <a:lnTo>
                    <a:pt x="773" y="0"/>
                  </a:lnTo>
                  <a:lnTo>
                    <a:pt x="152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3323" name="Rectangle 101">
              <a:extLst>
                <a:ext uri="{FF2B5EF4-FFF2-40B4-BE49-F238E27FC236}">
                  <a16:creationId xmlns:a16="http://schemas.microsoft.com/office/drawing/2014/main" id="{3A71E8D6-A9FA-4522-B058-D8BBFEF33B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3788" y="4789488"/>
              <a:ext cx="274637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3000" b="1">
                  <a:solidFill>
                    <a:srgbClr val="FFFFFF"/>
                  </a:solidFill>
                </a:rPr>
                <a:t>C</a:t>
              </a:r>
              <a:endParaRPr lang="it-IT" altLang="it-IT" sz="1800"/>
            </a:p>
          </p:txBody>
        </p:sp>
        <p:sp>
          <p:nvSpPr>
            <p:cNvPr id="13324" name="Freeform 102">
              <a:extLst>
                <a:ext uri="{FF2B5EF4-FFF2-40B4-BE49-F238E27FC236}">
                  <a16:creationId xmlns:a16="http://schemas.microsoft.com/office/drawing/2014/main" id="{46692F1D-3BED-4ABC-ADBD-BCBF3D84366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3938" y="4894263"/>
              <a:ext cx="1090612" cy="225425"/>
            </a:xfrm>
            <a:custGeom>
              <a:avLst/>
              <a:gdLst>
                <a:gd name="T0" fmla="*/ 2147483646 w 687"/>
                <a:gd name="T1" fmla="*/ 0 h 142"/>
                <a:gd name="T2" fmla="*/ 2147483646 w 687"/>
                <a:gd name="T3" fmla="*/ 2147483646 h 142"/>
                <a:gd name="T4" fmla="*/ 0 w 687"/>
                <a:gd name="T5" fmla="*/ 2147483646 h 142"/>
                <a:gd name="T6" fmla="*/ 0 w 687"/>
                <a:gd name="T7" fmla="*/ 2147483646 h 142"/>
                <a:gd name="T8" fmla="*/ 2147483646 w 687"/>
                <a:gd name="T9" fmla="*/ 2147483646 h 142"/>
                <a:gd name="T10" fmla="*/ 2147483646 w 687"/>
                <a:gd name="T11" fmla="*/ 2147483646 h 142"/>
                <a:gd name="T12" fmla="*/ 2147483646 w 687"/>
                <a:gd name="T13" fmla="*/ 2147483646 h 142"/>
                <a:gd name="T14" fmla="*/ 2147483646 w 687"/>
                <a:gd name="T15" fmla="*/ 0 h 14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87"/>
                <a:gd name="T25" fmla="*/ 0 h 142"/>
                <a:gd name="T26" fmla="*/ 687 w 687"/>
                <a:gd name="T27" fmla="*/ 142 h 14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87" h="142">
                  <a:moveTo>
                    <a:pt x="516" y="0"/>
                  </a:moveTo>
                  <a:lnTo>
                    <a:pt x="516" y="36"/>
                  </a:lnTo>
                  <a:lnTo>
                    <a:pt x="0" y="36"/>
                  </a:lnTo>
                  <a:lnTo>
                    <a:pt x="0" y="107"/>
                  </a:lnTo>
                  <a:lnTo>
                    <a:pt x="516" y="107"/>
                  </a:lnTo>
                  <a:lnTo>
                    <a:pt x="516" y="142"/>
                  </a:lnTo>
                  <a:lnTo>
                    <a:pt x="687" y="71"/>
                  </a:lnTo>
                  <a:lnTo>
                    <a:pt x="516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3325" name="Freeform 103">
              <a:extLst>
                <a:ext uri="{FF2B5EF4-FFF2-40B4-BE49-F238E27FC236}">
                  <a16:creationId xmlns:a16="http://schemas.microsoft.com/office/drawing/2014/main" id="{45D994B4-A895-4E2C-87CA-DFD890D9336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7950" y="4281488"/>
              <a:ext cx="1468438" cy="1519237"/>
            </a:xfrm>
            <a:custGeom>
              <a:avLst/>
              <a:gdLst>
                <a:gd name="T0" fmla="*/ 2147483646 w 925"/>
                <a:gd name="T1" fmla="*/ 0 h 957"/>
                <a:gd name="T2" fmla="*/ 2147483646 w 925"/>
                <a:gd name="T3" fmla="*/ 2147483646 h 957"/>
                <a:gd name="T4" fmla="*/ 2147483646 w 925"/>
                <a:gd name="T5" fmla="*/ 2147483646 h 957"/>
                <a:gd name="T6" fmla="*/ 2147483646 w 925"/>
                <a:gd name="T7" fmla="*/ 2147483646 h 957"/>
                <a:gd name="T8" fmla="*/ 2147483646 w 925"/>
                <a:gd name="T9" fmla="*/ 2147483646 h 957"/>
                <a:gd name="T10" fmla="*/ 2147483646 w 925"/>
                <a:gd name="T11" fmla="*/ 2147483646 h 957"/>
                <a:gd name="T12" fmla="*/ 2147483646 w 925"/>
                <a:gd name="T13" fmla="*/ 2147483646 h 957"/>
                <a:gd name="T14" fmla="*/ 2147483646 w 925"/>
                <a:gd name="T15" fmla="*/ 2147483646 h 957"/>
                <a:gd name="T16" fmla="*/ 0 w 925"/>
                <a:gd name="T17" fmla="*/ 2147483646 h 957"/>
                <a:gd name="T18" fmla="*/ 0 w 925"/>
                <a:gd name="T19" fmla="*/ 2147483646 h 957"/>
                <a:gd name="T20" fmla="*/ 0 w 925"/>
                <a:gd name="T21" fmla="*/ 2147483646 h 957"/>
                <a:gd name="T22" fmla="*/ 2147483646 w 925"/>
                <a:gd name="T23" fmla="*/ 2147483646 h 957"/>
                <a:gd name="T24" fmla="*/ 2147483646 w 925"/>
                <a:gd name="T25" fmla="*/ 2147483646 h 957"/>
                <a:gd name="T26" fmla="*/ 2147483646 w 925"/>
                <a:gd name="T27" fmla="*/ 2147483646 h 957"/>
                <a:gd name="T28" fmla="*/ 2147483646 w 925"/>
                <a:gd name="T29" fmla="*/ 2147483646 h 957"/>
                <a:gd name="T30" fmla="*/ 2147483646 w 925"/>
                <a:gd name="T31" fmla="*/ 2147483646 h 957"/>
                <a:gd name="T32" fmla="*/ 2147483646 w 925"/>
                <a:gd name="T33" fmla="*/ 2147483646 h 957"/>
                <a:gd name="T34" fmla="*/ 2147483646 w 925"/>
                <a:gd name="T35" fmla="*/ 2147483646 h 957"/>
                <a:gd name="T36" fmla="*/ 2147483646 w 925"/>
                <a:gd name="T37" fmla="*/ 2147483646 h 957"/>
                <a:gd name="T38" fmla="*/ 2147483646 w 925"/>
                <a:gd name="T39" fmla="*/ 2147483646 h 957"/>
                <a:gd name="T40" fmla="*/ 2147483646 w 925"/>
                <a:gd name="T41" fmla="*/ 2147483646 h 957"/>
                <a:gd name="T42" fmla="*/ 2147483646 w 925"/>
                <a:gd name="T43" fmla="*/ 2147483646 h 957"/>
                <a:gd name="T44" fmla="*/ 2147483646 w 925"/>
                <a:gd name="T45" fmla="*/ 2147483646 h 957"/>
                <a:gd name="T46" fmla="*/ 2147483646 w 925"/>
                <a:gd name="T47" fmla="*/ 2147483646 h 957"/>
                <a:gd name="T48" fmla="*/ 2147483646 w 925"/>
                <a:gd name="T49" fmla="*/ 2147483646 h 957"/>
                <a:gd name="T50" fmla="*/ 2147483646 w 925"/>
                <a:gd name="T51" fmla="*/ 2147483646 h 957"/>
                <a:gd name="T52" fmla="*/ 2147483646 w 925"/>
                <a:gd name="T53" fmla="*/ 2147483646 h 957"/>
                <a:gd name="T54" fmla="*/ 2147483646 w 925"/>
                <a:gd name="T55" fmla="*/ 2147483646 h 957"/>
                <a:gd name="T56" fmla="*/ 2147483646 w 925"/>
                <a:gd name="T57" fmla="*/ 2147483646 h 957"/>
                <a:gd name="T58" fmla="*/ 2147483646 w 925"/>
                <a:gd name="T59" fmla="*/ 2147483646 h 957"/>
                <a:gd name="T60" fmla="*/ 2147483646 w 925"/>
                <a:gd name="T61" fmla="*/ 2147483646 h 957"/>
                <a:gd name="T62" fmla="*/ 2147483646 w 925"/>
                <a:gd name="T63" fmla="*/ 2147483646 h 957"/>
                <a:gd name="T64" fmla="*/ 2147483646 w 925"/>
                <a:gd name="T65" fmla="*/ 2147483646 h 957"/>
                <a:gd name="T66" fmla="*/ 2147483646 w 925"/>
                <a:gd name="T67" fmla="*/ 2147483646 h 957"/>
                <a:gd name="T68" fmla="*/ 2147483646 w 925"/>
                <a:gd name="T69" fmla="*/ 2147483646 h 957"/>
                <a:gd name="T70" fmla="*/ 2147483646 w 925"/>
                <a:gd name="T71" fmla="*/ 2147483646 h 957"/>
                <a:gd name="T72" fmla="*/ 2147483646 w 925"/>
                <a:gd name="T73" fmla="*/ 2147483646 h 957"/>
                <a:gd name="T74" fmla="*/ 2147483646 w 925"/>
                <a:gd name="T75" fmla="*/ 0 h 95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925"/>
                <a:gd name="T115" fmla="*/ 0 h 957"/>
                <a:gd name="T116" fmla="*/ 925 w 925"/>
                <a:gd name="T117" fmla="*/ 957 h 95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925" h="957">
                  <a:moveTo>
                    <a:pt x="154" y="0"/>
                  </a:moveTo>
                  <a:lnTo>
                    <a:pt x="146" y="0"/>
                  </a:lnTo>
                  <a:lnTo>
                    <a:pt x="138" y="2"/>
                  </a:lnTo>
                  <a:lnTo>
                    <a:pt x="122" y="4"/>
                  </a:lnTo>
                  <a:lnTo>
                    <a:pt x="107" y="7"/>
                  </a:lnTo>
                  <a:lnTo>
                    <a:pt x="93" y="13"/>
                  </a:lnTo>
                  <a:lnTo>
                    <a:pt x="80" y="20"/>
                  </a:lnTo>
                  <a:lnTo>
                    <a:pt x="67" y="26"/>
                  </a:lnTo>
                  <a:lnTo>
                    <a:pt x="56" y="36"/>
                  </a:lnTo>
                  <a:lnTo>
                    <a:pt x="45" y="45"/>
                  </a:lnTo>
                  <a:lnTo>
                    <a:pt x="35" y="57"/>
                  </a:lnTo>
                  <a:lnTo>
                    <a:pt x="25" y="68"/>
                  </a:lnTo>
                  <a:lnTo>
                    <a:pt x="17" y="81"/>
                  </a:lnTo>
                  <a:lnTo>
                    <a:pt x="11" y="95"/>
                  </a:lnTo>
                  <a:lnTo>
                    <a:pt x="6" y="108"/>
                  </a:lnTo>
                  <a:lnTo>
                    <a:pt x="3" y="124"/>
                  </a:lnTo>
                  <a:lnTo>
                    <a:pt x="0" y="139"/>
                  </a:lnTo>
                  <a:lnTo>
                    <a:pt x="0" y="147"/>
                  </a:lnTo>
                  <a:lnTo>
                    <a:pt x="0" y="155"/>
                  </a:lnTo>
                  <a:lnTo>
                    <a:pt x="0" y="803"/>
                  </a:lnTo>
                  <a:lnTo>
                    <a:pt x="0" y="811"/>
                  </a:lnTo>
                  <a:lnTo>
                    <a:pt x="0" y="819"/>
                  </a:lnTo>
                  <a:lnTo>
                    <a:pt x="3" y="835"/>
                  </a:lnTo>
                  <a:lnTo>
                    <a:pt x="6" y="850"/>
                  </a:lnTo>
                  <a:lnTo>
                    <a:pt x="11" y="864"/>
                  </a:lnTo>
                  <a:lnTo>
                    <a:pt x="17" y="877"/>
                  </a:lnTo>
                  <a:lnTo>
                    <a:pt x="25" y="890"/>
                  </a:lnTo>
                  <a:lnTo>
                    <a:pt x="35" y="901"/>
                  </a:lnTo>
                  <a:lnTo>
                    <a:pt x="45" y="912"/>
                  </a:lnTo>
                  <a:lnTo>
                    <a:pt x="56" y="922"/>
                  </a:lnTo>
                  <a:lnTo>
                    <a:pt x="67" y="932"/>
                  </a:lnTo>
                  <a:lnTo>
                    <a:pt x="80" y="940"/>
                  </a:lnTo>
                  <a:lnTo>
                    <a:pt x="93" y="946"/>
                  </a:lnTo>
                  <a:lnTo>
                    <a:pt x="107" y="951"/>
                  </a:lnTo>
                  <a:lnTo>
                    <a:pt x="122" y="954"/>
                  </a:lnTo>
                  <a:lnTo>
                    <a:pt x="138" y="957"/>
                  </a:lnTo>
                  <a:lnTo>
                    <a:pt x="146" y="957"/>
                  </a:lnTo>
                  <a:lnTo>
                    <a:pt x="154" y="957"/>
                  </a:lnTo>
                  <a:lnTo>
                    <a:pt x="770" y="957"/>
                  </a:lnTo>
                  <a:lnTo>
                    <a:pt x="778" y="957"/>
                  </a:lnTo>
                  <a:lnTo>
                    <a:pt x="786" y="957"/>
                  </a:lnTo>
                  <a:lnTo>
                    <a:pt x="802" y="954"/>
                  </a:lnTo>
                  <a:lnTo>
                    <a:pt x="817" y="951"/>
                  </a:lnTo>
                  <a:lnTo>
                    <a:pt x="831" y="946"/>
                  </a:lnTo>
                  <a:lnTo>
                    <a:pt x="844" y="940"/>
                  </a:lnTo>
                  <a:lnTo>
                    <a:pt x="857" y="932"/>
                  </a:lnTo>
                  <a:lnTo>
                    <a:pt x="868" y="922"/>
                  </a:lnTo>
                  <a:lnTo>
                    <a:pt x="880" y="912"/>
                  </a:lnTo>
                  <a:lnTo>
                    <a:pt x="889" y="901"/>
                  </a:lnTo>
                  <a:lnTo>
                    <a:pt x="899" y="890"/>
                  </a:lnTo>
                  <a:lnTo>
                    <a:pt x="907" y="877"/>
                  </a:lnTo>
                  <a:lnTo>
                    <a:pt x="913" y="864"/>
                  </a:lnTo>
                  <a:lnTo>
                    <a:pt x="918" y="850"/>
                  </a:lnTo>
                  <a:lnTo>
                    <a:pt x="921" y="835"/>
                  </a:lnTo>
                  <a:lnTo>
                    <a:pt x="925" y="819"/>
                  </a:lnTo>
                  <a:lnTo>
                    <a:pt x="925" y="811"/>
                  </a:lnTo>
                  <a:lnTo>
                    <a:pt x="925" y="803"/>
                  </a:lnTo>
                  <a:lnTo>
                    <a:pt x="925" y="155"/>
                  </a:lnTo>
                  <a:lnTo>
                    <a:pt x="925" y="147"/>
                  </a:lnTo>
                  <a:lnTo>
                    <a:pt x="925" y="139"/>
                  </a:lnTo>
                  <a:lnTo>
                    <a:pt x="921" y="124"/>
                  </a:lnTo>
                  <a:lnTo>
                    <a:pt x="918" y="108"/>
                  </a:lnTo>
                  <a:lnTo>
                    <a:pt x="913" y="95"/>
                  </a:lnTo>
                  <a:lnTo>
                    <a:pt x="907" y="81"/>
                  </a:lnTo>
                  <a:lnTo>
                    <a:pt x="899" y="68"/>
                  </a:lnTo>
                  <a:lnTo>
                    <a:pt x="889" y="57"/>
                  </a:lnTo>
                  <a:lnTo>
                    <a:pt x="880" y="45"/>
                  </a:lnTo>
                  <a:lnTo>
                    <a:pt x="868" y="36"/>
                  </a:lnTo>
                  <a:lnTo>
                    <a:pt x="857" y="26"/>
                  </a:lnTo>
                  <a:lnTo>
                    <a:pt x="844" y="20"/>
                  </a:lnTo>
                  <a:lnTo>
                    <a:pt x="831" y="13"/>
                  </a:lnTo>
                  <a:lnTo>
                    <a:pt x="817" y="7"/>
                  </a:lnTo>
                  <a:lnTo>
                    <a:pt x="802" y="4"/>
                  </a:lnTo>
                  <a:lnTo>
                    <a:pt x="786" y="2"/>
                  </a:lnTo>
                  <a:lnTo>
                    <a:pt x="778" y="0"/>
                  </a:lnTo>
                  <a:lnTo>
                    <a:pt x="770" y="0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3326" name="Freeform 104">
              <a:extLst>
                <a:ext uri="{FF2B5EF4-FFF2-40B4-BE49-F238E27FC236}">
                  <a16:creationId xmlns:a16="http://schemas.microsoft.com/office/drawing/2014/main" id="{C6C8F41F-5317-49E2-A924-55945A74BD3A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7950" y="4281488"/>
              <a:ext cx="1468438" cy="1519237"/>
            </a:xfrm>
            <a:custGeom>
              <a:avLst/>
              <a:gdLst>
                <a:gd name="T0" fmla="*/ 2147483646 w 925"/>
                <a:gd name="T1" fmla="*/ 0 h 957"/>
                <a:gd name="T2" fmla="*/ 2147483646 w 925"/>
                <a:gd name="T3" fmla="*/ 2147483646 h 957"/>
                <a:gd name="T4" fmla="*/ 2147483646 w 925"/>
                <a:gd name="T5" fmla="*/ 2147483646 h 957"/>
                <a:gd name="T6" fmla="*/ 2147483646 w 925"/>
                <a:gd name="T7" fmla="*/ 2147483646 h 957"/>
                <a:gd name="T8" fmla="*/ 2147483646 w 925"/>
                <a:gd name="T9" fmla="*/ 2147483646 h 957"/>
                <a:gd name="T10" fmla="*/ 2147483646 w 925"/>
                <a:gd name="T11" fmla="*/ 2147483646 h 957"/>
                <a:gd name="T12" fmla="*/ 2147483646 w 925"/>
                <a:gd name="T13" fmla="*/ 2147483646 h 957"/>
                <a:gd name="T14" fmla="*/ 2147483646 w 925"/>
                <a:gd name="T15" fmla="*/ 2147483646 h 957"/>
                <a:gd name="T16" fmla="*/ 0 w 925"/>
                <a:gd name="T17" fmla="*/ 2147483646 h 957"/>
                <a:gd name="T18" fmla="*/ 0 w 925"/>
                <a:gd name="T19" fmla="*/ 2147483646 h 957"/>
                <a:gd name="T20" fmla="*/ 0 w 925"/>
                <a:gd name="T21" fmla="*/ 2147483646 h 957"/>
                <a:gd name="T22" fmla="*/ 2147483646 w 925"/>
                <a:gd name="T23" fmla="*/ 2147483646 h 957"/>
                <a:gd name="T24" fmla="*/ 2147483646 w 925"/>
                <a:gd name="T25" fmla="*/ 2147483646 h 957"/>
                <a:gd name="T26" fmla="*/ 2147483646 w 925"/>
                <a:gd name="T27" fmla="*/ 2147483646 h 957"/>
                <a:gd name="T28" fmla="*/ 2147483646 w 925"/>
                <a:gd name="T29" fmla="*/ 2147483646 h 957"/>
                <a:gd name="T30" fmla="*/ 2147483646 w 925"/>
                <a:gd name="T31" fmla="*/ 2147483646 h 957"/>
                <a:gd name="T32" fmla="*/ 2147483646 w 925"/>
                <a:gd name="T33" fmla="*/ 2147483646 h 957"/>
                <a:gd name="T34" fmla="*/ 2147483646 w 925"/>
                <a:gd name="T35" fmla="*/ 2147483646 h 957"/>
                <a:gd name="T36" fmla="*/ 2147483646 w 925"/>
                <a:gd name="T37" fmla="*/ 2147483646 h 957"/>
                <a:gd name="T38" fmla="*/ 2147483646 w 925"/>
                <a:gd name="T39" fmla="*/ 2147483646 h 957"/>
                <a:gd name="T40" fmla="*/ 2147483646 w 925"/>
                <a:gd name="T41" fmla="*/ 2147483646 h 957"/>
                <a:gd name="T42" fmla="*/ 2147483646 w 925"/>
                <a:gd name="T43" fmla="*/ 2147483646 h 957"/>
                <a:gd name="T44" fmla="*/ 2147483646 w 925"/>
                <a:gd name="T45" fmla="*/ 2147483646 h 957"/>
                <a:gd name="T46" fmla="*/ 2147483646 w 925"/>
                <a:gd name="T47" fmla="*/ 2147483646 h 957"/>
                <a:gd name="T48" fmla="*/ 2147483646 w 925"/>
                <a:gd name="T49" fmla="*/ 2147483646 h 957"/>
                <a:gd name="T50" fmla="*/ 2147483646 w 925"/>
                <a:gd name="T51" fmla="*/ 2147483646 h 957"/>
                <a:gd name="T52" fmla="*/ 2147483646 w 925"/>
                <a:gd name="T53" fmla="*/ 2147483646 h 957"/>
                <a:gd name="T54" fmla="*/ 2147483646 w 925"/>
                <a:gd name="T55" fmla="*/ 2147483646 h 957"/>
                <a:gd name="T56" fmla="*/ 2147483646 w 925"/>
                <a:gd name="T57" fmla="*/ 2147483646 h 957"/>
                <a:gd name="T58" fmla="*/ 2147483646 w 925"/>
                <a:gd name="T59" fmla="*/ 2147483646 h 957"/>
                <a:gd name="T60" fmla="*/ 2147483646 w 925"/>
                <a:gd name="T61" fmla="*/ 2147483646 h 957"/>
                <a:gd name="T62" fmla="*/ 2147483646 w 925"/>
                <a:gd name="T63" fmla="*/ 2147483646 h 957"/>
                <a:gd name="T64" fmla="*/ 2147483646 w 925"/>
                <a:gd name="T65" fmla="*/ 2147483646 h 957"/>
                <a:gd name="T66" fmla="*/ 2147483646 w 925"/>
                <a:gd name="T67" fmla="*/ 2147483646 h 957"/>
                <a:gd name="T68" fmla="*/ 2147483646 w 925"/>
                <a:gd name="T69" fmla="*/ 2147483646 h 957"/>
                <a:gd name="T70" fmla="*/ 2147483646 w 925"/>
                <a:gd name="T71" fmla="*/ 2147483646 h 957"/>
                <a:gd name="T72" fmla="*/ 2147483646 w 925"/>
                <a:gd name="T73" fmla="*/ 2147483646 h 957"/>
                <a:gd name="T74" fmla="*/ 2147483646 w 925"/>
                <a:gd name="T75" fmla="*/ 0 h 95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925"/>
                <a:gd name="T115" fmla="*/ 0 h 957"/>
                <a:gd name="T116" fmla="*/ 925 w 925"/>
                <a:gd name="T117" fmla="*/ 957 h 95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925" h="957">
                  <a:moveTo>
                    <a:pt x="154" y="0"/>
                  </a:moveTo>
                  <a:lnTo>
                    <a:pt x="146" y="0"/>
                  </a:lnTo>
                  <a:lnTo>
                    <a:pt x="138" y="2"/>
                  </a:lnTo>
                  <a:lnTo>
                    <a:pt x="122" y="4"/>
                  </a:lnTo>
                  <a:lnTo>
                    <a:pt x="107" y="7"/>
                  </a:lnTo>
                  <a:lnTo>
                    <a:pt x="93" y="13"/>
                  </a:lnTo>
                  <a:lnTo>
                    <a:pt x="80" y="20"/>
                  </a:lnTo>
                  <a:lnTo>
                    <a:pt x="67" y="26"/>
                  </a:lnTo>
                  <a:lnTo>
                    <a:pt x="56" y="36"/>
                  </a:lnTo>
                  <a:lnTo>
                    <a:pt x="45" y="45"/>
                  </a:lnTo>
                  <a:lnTo>
                    <a:pt x="35" y="57"/>
                  </a:lnTo>
                  <a:lnTo>
                    <a:pt x="25" y="68"/>
                  </a:lnTo>
                  <a:lnTo>
                    <a:pt x="17" y="81"/>
                  </a:lnTo>
                  <a:lnTo>
                    <a:pt x="11" y="95"/>
                  </a:lnTo>
                  <a:lnTo>
                    <a:pt x="6" y="108"/>
                  </a:lnTo>
                  <a:lnTo>
                    <a:pt x="3" y="124"/>
                  </a:lnTo>
                  <a:lnTo>
                    <a:pt x="0" y="139"/>
                  </a:lnTo>
                  <a:lnTo>
                    <a:pt x="0" y="147"/>
                  </a:lnTo>
                  <a:lnTo>
                    <a:pt x="0" y="155"/>
                  </a:lnTo>
                  <a:lnTo>
                    <a:pt x="0" y="803"/>
                  </a:lnTo>
                  <a:lnTo>
                    <a:pt x="0" y="811"/>
                  </a:lnTo>
                  <a:lnTo>
                    <a:pt x="0" y="819"/>
                  </a:lnTo>
                  <a:lnTo>
                    <a:pt x="3" y="835"/>
                  </a:lnTo>
                  <a:lnTo>
                    <a:pt x="6" y="850"/>
                  </a:lnTo>
                  <a:lnTo>
                    <a:pt x="11" y="864"/>
                  </a:lnTo>
                  <a:lnTo>
                    <a:pt x="17" y="877"/>
                  </a:lnTo>
                  <a:lnTo>
                    <a:pt x="25" y="890"/>
                  </a:lnTo>
                  <a:lnTo>
                    <a:pt x="35" y="901"/>
                  </a:lnTo>
                  <a:lnTo>
                    <a:pt x="45" y="912"/>
                  </a:lnTo>
                  <a:lnTo>
                    <a:pt x="56" y="922"/>
                  </a:lnTo>
                  <a:lnTo>
                    <a:pt x="67" y="932"/>
                  </a:lnTo>
                  <a:lnTo>
                    <a:pt x="80" y="940"/>
                  </a:lnTo>
                  <a:lnTo>
                    <a:pt x="93" y="946"/>
                  </a:lnTo>
                  <a:lnTo>
                    <a:pt x="107" y="951"/>
                  </a:lnTo>
                  <a:lnTo>
                    <a:pt x="122" y="954"/>
                  </a:lnTo>
                  <a:lnTo>
                    <a:pt x="138" y="957"/>
                  </a:lnTo>
                  <a:lnTo>
                    <a:pt x="146" y="957"/>
                  </a:lnTo>
                  <a:lnTo>
                    <a:pt x="154" y="957"/>
                  </a:lnTo>
                  <a:lnTo>
                    <a:pt x="770" y="957"/>
                  </a:lnTo>
                  <a:lnTo>
                    <a:pt x="778" y="957"/>
                  </a:lnTo>
                  <a:lnTo>
                    <a:pt x="786" y="957"/>
                  </a:lnTo>
                  <a:lnTo>
                    <a:pt x="802" y="954"/>
                  </a:lnTo>
                  <a:lnTo>
                    <a:pt x="817" y="951"/>
                  </a:lnTo>
                  <a:lnTo>
                    <a:pt x="831" y="946"/>
                  </a:lnTo>
                  <a:lnTo>
                    <a:pt x="844" y="940"/>
                  </a:lnTo>
                  <a:lnTo>
                    <a:pt x="857" y="932"/>
                  </a:lnTo>
                  <a:lnTo>
                    <a:pt x="868" y="922"/>
                  </a:lnTo>
                  <a:lnTo>
                    <a:pt x="880" y="912"/>
                  </a:lnTo>
                  <a:lnTo>
                    <a:pt x="889" y="901"/>
                  </a:lnTo>
                  <a:lnTo>
                    <a:pt x="899" y="890"/>
                  </a:lnTo>
                  <a:lnTo>
                    <a:pt x="907" y="877"/>
                  </a:lnTo>
                  <a:lnTo>
                    <a:pt x="913" y="864"/>
                  </a:lnTo>
                  <a:lnTo>
                    <a:pt x="918" y="850"/>
                  </a:lnTo>
                  <a:lnTo>
                    <a:pt x="921" y="835"/>
                  </a:lnTo>
                  <a:lnTo>
                    <a:pt x="925" y="819"/>
                  </a:lnTo>
                  <a:lnTo>
                    <a:pt x="925" y="811"/>
                  </a:lnTo>
                  <a:lnTo>
                    <a:pt x="925" y="803"/>
                  </a:lnTo>
                  <a:lnTo>
                    <a:pt x="925" y="155"/>
                  </a:lnTo>
                  <a:lnTo>
                    <a:pt x="925" y="147"/>
                  </a:lnTo>
                  <a:lnTo>
                    <a:pt x="925" y="139"/>
                  </a:lnTo>
                  <a:lnTo>
                    <a:pt x="921" y="124"/>
                  </a:lnTo>
                  <a:lnTo>
                    <a:pt x="918" y="108"/>
                  </a:lnTo>
                  <a:lnTo>
                    <a:pt x="913" y="95"/>
                  </a:lnTo>
                  <a:lnTo>
                    <a:pt x="907" y="81"/>
                  </a:lnTo>
                  <a:lnTo>
                    <a:pt x="899" y="68"/>
                  </a:lnTo>
                  <a:lnTo>
                    <a:pt x="889" y="57"/>
                  </a:lnTo>
                  <a:lnTo>
                    <a:pt x="880" y="45"/>
                  </a:lnTo>
                  <a:lnTo>
                    <a:pt x="868" y="36"/>
                  </a:lnTo>
                  <a:lnTo>
                    <a:pt x="857" y="26"/>
                  </a:lnTo>
                  <a:lnTo>
                    <a:pt x="844" y="20"/>
                  </a:lnTo>
                  <a:lnTo>
                    <a:pt x="831" y="13"/>
                  </a:lnTo>
                  <a:lnTo>
                    <a:pt x="817" y="7"/>
                  </a:lnTo>
                  <a:lnTo>
                    <a:pt x="802" y="4"/>
                  </a:lnTo>
                  <a:lnTo>
                    <a:pt x="786" y="2"/>
                  </a:lnTo>
                  <a:lnTo>
                    <a:pt x="778" y="0"/>
                  </a:lnTo>
                  <a:lnTo>
                    <a:pt x="770" y="0"/>
                  </a:lnTo>
                  <a:lnTo>
                    <a:pt x="154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3327" name="Rectangle 105">
              <a:extLst>
                <a:ext uri="{FF2B5EF4-FFF2-40B4-BE49-F238E27FC236}">
                  <a16:creationId xmlns:a16="http://schemas.microsoft.com/office/drawing/2014/main" id="{784BE31A-F821-4906-A014-C026456A41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62763" y="4794250"/>
              <a:ext cx="274637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3000" b="1">
                  <a:solidFill>
                    <a:srgbClr val="FFFFFF"/>
                  </a:solidFill>
                </a:rPr>
                <a:t>C</a:t>
              </a:r>
              <a:endParaRPr lang="it-IT" altLang="it-IT" sz="1800"/>
            </a:p>
          </p:txBody>
        </p:sp>
        <p:sp>
          <p:nvSpPr>
            <p:cNvPr id="13328" name="Freeform 106">
              <a:extLst>
                <a:ext uri="{FF2B5EF4-FFF2-40B4-BE49-F238E27FC236}">
                  <a16:creationId xmlns:a16="http://schemas.microsoft.com/office/drawing/2014/main" id="{ECA9CD56-AAE6-4405-AE1F-6DC86B1B71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5763" y="4670425"/>
              <a:ext cx="482600" cy="885825"/>
            </a:xfrm>
            <a:custGeom>
              <a:avLst/>
              <a:gdLst>
                <a:gd name="T0" fmla="*/ 2147483646 w 304"/>
                <a:gd name="T1" fmla="*/ 2147483646 h 558"/>
                <a:gd name="T2" fmla="*/ 2147483646 w 304"/>
                <a:gd name="T3" fmla="*/ 2147483646 h 558"/>
                <a:gd name="T4" fmla="*/ 2147483646 w 304"/>
                <a:gd name="T5" fmla="*/ 2147483646 h 558"/>
                <a:gd name="T6" fmla="*/ 2147483646 w 304"/>
                <a:gd name="T7" fmla="*/ 2147483646 h 558"/>
                <a:gd name="T8" fmla="*/ 2147483646 w 304"/>
                <a:gd name="T9" fmla="*/ 2147483646 h 558"/>
                <a:gd name="T10" fmla="*/ 2147483646 w 304"/>
                <a:gd name="T11" fmla="*/ 2147483646 h 558"/>
                <a:gd name="T12" fmla="*/ 2147483646 w 304"/>
                <a:gd name="T13" fmla="*/ 2147483646 h 558"/>
                <a:gd name="T14" fmla="*/ 2147483646 w 304"/>
                <a:gd name="T15" fmla="*/ 2147483646 h 558"/>
                <a:gd name="T16" fmla="*/ 2147483646 w 304"/>
                <a:gd name="T17" fmla="*/ 2147483646 h 558"/>
                <a:gd name="T18" fmla="*/ 2147483646 w 304"/>
                <a:gd name="T19" fmla="*/ 2147483646 h 558"/>
                <a:gd name="T20" fmla="*/ 2147483646 w 304"/>
                <a:gd name="T21" fmla="*/ 2147483646 h 558"/>
                <a:gd name="T22" fmla="*/ 2147483646 w 304"/>
                <a:gd name="T23" fmla="*/ 2147483646 h 558"/>
                <a:gd name="T24" fmla="*/ 2147483646 w 304"/>
                <a:gd name="T25" fmla="*/ 2147483646 h 558"/>
                <a:gd name="T26" fmla="*/ 2147483646 w 304"/>
                <a:gd name="T27" fmla="*/ 2147483646 h 558"/>
                <a:gd name="T28" fmla="*/ 0 w 304"/>
                <a:gd name="T29" fmla="*/ 2147483646 h 558"/>
                <a:gd name="T30" fmla="*/ 2147483646 w 304"/>
                <a:gd name="T31" fmla="*/ 2147483646 h 558"/>
                <a:gd name="T32" fmla="*/ 2147483646 w 304"/>
                <a:gd name="T33" fmla="*/ 2147483646 h 558"/>
                <a:gd name="T34" fmla="*/ 2147483646 w 304"/>
                <a:gd name="T35" fmla="*/ 2147483646 h 558"/>
                <a:gd name="T36" fmla="*/ 2147483646 w 304"/>
                <a:gd name="T37" fmla="*/ 2147483646 h 558"/>
                <a:gd name="T38" fmla="*/ 2147483646 w 304"/>
                <a:gd name="T39" fmla="*/ 2147483646 h 558"/>
                <a:gd name="T40" fmla="*/ 2147483646 w 304"/>
                <a:gd name="T41" fmla="*/ 2147483646 h 558"/>
                <a:gd name="T42" fmla="*/ 2147483646 w 304"/>
                <a:gd name="T43" fmla="*/ 2147483646 h 558"/>
                <a:gd name="T44" fmla="*/ 2147483646 w 304"/>
                <a:gd name="T45" fmla="*/ 2147483646 h 558"/>
                <a:gd name="T46" fmla="*/ 2147483646 w 304"/>
                <a:gd name="T47" fmla="*/ 2147483646 h 558"/>
                <a:gd name="T48" fmla="*/ 2147483646 w 304"/>
                <a:gd name="T49" fmla="*/ 2147483646 h 558"/>
                <a:gd name="T50" fmla="*/ 2147483646 w 304"/>
                <a:gd name="T51" fmla="*/ 2147483646 h 558"/>
                <a:gd name="T52" fmla="*/ 2147483646 w 304"/>
                <a:gd name="T53" fmla="*/ 2147483646 h 558"/>
                <a:gd name="T54" fmla="*/ 2147483646 w 304"/>
                <a:gd name="T55" fmla="*/ 2147483646 h 558"/>
                <a:gd name="T56" fmla="*/ 2147483646 w 304"/>
                <a:gd name="T57" fmla="*/ 2147483646 h 558"/>
                <a:gd name="T58" fmla="*/ 2147483646 w 304"/>
                <a:gd name="T59" fmla="*/ 2147483646 h 558"/>
                <a:gd name="T60" fmla="*/ 2147483646 w 304"/>
                <a:gd name="T61" fmla="*/ 2147483646 h 558"/>
                <a:gd name="T62" fmla="*/ 2147483646 w 304"/>
                <a:gd name="T63" fmla="*/ 2147483646 h 558"/>
                <a:gd name="T64" fmla="*/ 2147483646 w 304"/>
                <a:gd name="T65" fmla="*/ 2147483646 h 558"/>
                <a:gd name="T66" fmla="*/ 2147483646 w 304"/>
                <a:gd name="T67" fmla="*/ 2147483646 h 558"/>
                <a:gd name="T68" fmla="*/ 2147483646 w 304"/>
                <a:gd name="T69" fmla="*/ 2147483646 h 558"/>
                <a:gd name="T70" fmla="*/ 2147483646 w 304"/>
                <a:gd name="T71" fmla="*/ 2147483646 h 558"/>
                <a:gd name="T72" fmla="*/ 2147483646 w 304"/>
                <a:gd name="T73" fmla="*/ 2147483646 h 558"/>
                <a:gd name="T74" fmla="*/ 2147483646 w 304"/>
                <a:gd name="T75" fmla="*/ 2147483646 h 558"/>
                <a:gd name="T76" fmla="*/ 2147483646 w 304"/>
                <a:gd name="T77" fmla="*/ 2147483646 h 558"/>
                <a:gd name="T78" fmla="*/ 2147483646 w 304"/>
                <a:gd name="T79" fmla="*/ 2147483646 h 558"/>
                <a:gd name="T80" fmla="*/ 2147483646 w 304"/>
                <a:gd name="T81" fmla="*/ 2147483646 h 558"/>
                <a:gd name="T82" fmla="*/ 2147483646 w 304"/>
                <a:gd name="T83" fmla="*/ 2147483646 h 558"/>
                <a:gd name="T84" fmla="*/ 2147483646 w 304"/>
                <a:gd name="T85" fmla="*/ 2147483646 h 558"/>
                <a:gd name="T86" fmla="*/ 2147483646 w 304"/>
                <a:gd name="T87" fmla="*/ 2147483646 h 558"/>
                <a:gd name="T88" fmla="*/ 2147483646 w 304"/>
                <a:gd name="T89" fmla="*/ 2147483646 h 558"/>
                <a:gd name="T90" fmla="*/ 2147483646 w 304"/>
                <a:gd name="T91" fmla="*/ 2147483646 h 558"/>
                <a:gd name="T92" fmla="*/ 2147483646 w 304"/>
                <a:gd name="T93" fmla="*/ 2147483646 h 558"/>
                <a:gd name="T94" fmla="*/ 2147483646 w 304"/>
                <a:gd name="T95" fmla="*/ 2147483646 h 558"/>
                <a:gd name="T96" fmla="*/ 2147483646 w 304"/>
                <a:gd name="T97" fmla="*/ 2147483646 h 558"/>
                <a:gd name="T98" fmla="*/ 2147483646 w 304"/>
                <a:gd name="T99" fmla="*/ 2147483646 h 558"/>
                <a:gd name="T100" fmla="*/ 2147483646 w 304"/>
                <a:gd name="T101" fmla="*/ 2147483646 h 558"/>
                <a:gd name="T102" fmla="*/ 2147483646 w 304"/>
                <a:gd name="T103" fmla="*/ 2147483646 h 558"/>
                <a:gd name="T104" fmla="*/ 2147483646 w 304"/>
                <a:gd name="T105" fmla="*/ 2147483646 h 558"/>
                <a:gd name="T106" fmla="*/ 2147483646 w 304"/>
                <a:gd name="T107" fmla="*/ 2147483646 h 558"/>
                <a:gd name="T108" fmla="*/ 2147483646 w 304"/>
                <a:gd name="T109" fmla="*/ 2147483646 h 558"/>
                <a:gd name="T110" fmla="*/ 2147483646 w 304"/>
                <a:gd name="T111" fmla="*/ 2147483646 h 558"/>
                <a:gd name="T112" fmla="*/ 2147483646 w 304"/>
                <a:gd name="T113" fmla="*/ 2147483646 h 558"/>
                <a:gd name="T114" fmla="*/ 2147483646 w 304"/>
                <a:gd name="T115" fmla="*/ 2147483646 h 55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04"/>
                <a:gd name="T175" fmla="*/ 0 h 558"/>
                <a:gd name="T176" fmla="*/ 304 w 304"/>
                <a:gd name="T177" fmla="*/ 558 h 55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04" h="558">
                  <a:moveTo>
                    <a:pt x="201" y="0"/>
                  </a:moveTo>
                  <a:lnTo>
                    <a:pt x="187" y="2"/>
                  </a:lnTo>
                  <a:lnTo>
                    <a:pt x="171" y="3"/>
                  </a:lnTo>
                  <a:lnTo>
                    <a:pt x="156" y="5"/>
                  </a:lnTo>
                  <a:lnTo>
                    <a:pt x="142" y="6"/>
                  </a:lnTo>
                  <a:lnTo>
                    <a:pt x="129" y="8"/>
                  </a:lnTo>
                  <a:lnTo>
                    <a:pt x="124" y="10"/>
                  </a:lnTo>
                  <a:lnTo>
                    <a:pt x="119" y="11"/>
                  </a:lnTo>
                  <a:lnTo>
                    <a:pt x="113" y="13"/>
                  </a:lnTo>
                  <a:lnTo>
                    <a:pt x="109" y="16"/>
                  </a:lnTo>
                  <a:lnTo>
                    <a:pt x="105" y="18"/>
                  </a:lnTo>
                  <a:lnTo>
                    <a:pt x="101" y="21"/>
                  </a:lnTo>
                  <a:lnTo>
                    <a:pt x="98" y="22"/>
                  </a:lnTo>
                  <a:lnTo>
                    <a:pt x="97" y="26"/>
                  </a:lnTo>
                  <a:lnTo>
                    <a:pt x="97" y="29"/>
                  </a:lnTo>
                  <a:lnTo>
                    <a:pt x="97" y="34"/>
                  </a:lnTo>
                  <a:lnTo>
                    <a:pt x="97" y="37"/>
                  </a:lnTo>
                  <a:lnTo>
                    <a:pt x="97" y="42"/>
                  </a:lnTo>
                  <a:lnTo>
                    <a:pt x="100" y="50"/>
                  </a:lnTo>
                  <a:lnTo>
                    <a:pt x="101" y="58"/>
                  </a:lnTo>
                  <a:lnTo>
                    <a:pt x="103" y="63"/>
                  </a:lnTo>
                  <a:lnTo>
                    <a:pt x="103" y="66"/>
                  </a:lnTo>
                  <a:lnTo>
                    <a:pt x="105" y="71"/>
                  </a:lnTo>
                  <a:lnTo>
                    <a:pt x="105" y="74"/>
                  </a:lnTo>
                  <a:lnTo>
                    <a:pt x="103" y="77"/>
                  </a:lnTo>
                  <a:lnTo>
                    <a:pt x="101" y="80"/>
                  </a:lnTo>
                  <a:lnTo>
                    <a:pt x="100" y="84"/>
                  </a:lnTo>
                  <a:lnTo>
                    <a:pt x="97" y="85"/>
                  </a:lnTo>
                  <a:lnTo>
                    <a:pt x="93" y="87"/>
                  </a:lnTo>
                  <a:lnTo>
                    <a:pt x="89" y="88"/>
                  </a:lnTo>
                  <a:lnTo>
                    <a:pt x="79" y="92"/>
                  </a:lnTo>
                  <a:lnTo>
                    <a:pt x="69" y="95"/>
                  </a:lnTo>
                  <a:lnTo>
                    <a:pt x="60" y="98"/>
                  </a:lnTo>
                  <a:lnTo>
                    <a:pt x="50" y="101"/>
                  </a:lnTo>
                  <a:lnTo>
                    <a:pt x="47" y="103"/>
                  </a:lnTo>
                  <a:lnTo>
                    <a:pt x="42" y="104"/>
                  </a:lnTo>
                  <a:lnTo>
                    <a:pt x="39" y="108"/>
                  </a:lnTo>
                  <a:lnTo>
                    <a:pt x="37" y="111"/>
                  </a:lnTo>
                  <a:lnTo>
                    <a:pt x="35" y="114"/>
                  </a:lnTo>
                  <a:lnTo>
                    <a:pt x="34" y="117"/>
                  </a:lnTo>
                  <a:lnTo>
                    <a:pt x="32" y="122"/>
                  </a:lnTo>
                  <a:lnTo>
                    <a:pt x="32" y="127"/>
                  </a:lnTo>
                  <a:lnTo>
                    <a:pt x="31" y="137"/>
                  </a:lnTo>
                  <a:lnTo>
                    <a:pt x="32" y="146"/>
                  </a:lnTo>
                  <a:lnTo>
                    <a:pt x="32" y="158"/>
                  </a:lnTo>
                  <a:lnTo>
                    <a:pt x="32" y="167"/>
                  </a:lnTo>
                  <a:lnTo>
                    <a:pt x="32" y="177"/>
                  </a:lnTo>
                  <a:lnTo>
                    <a:pt x="32" y="182"/>
                  </a:lnTo>
                  <a:lnTo>
                    <a:pt x="31" y="186"/>
                  </a:lnTo>
                  <a:lnTo>
                    <a:pt x="27" y="195"/>
                  </a:lnTo>
                  <a:lnTo>
                    <a:pt x="24" y="201"/>
                  </a:lnTo>
                  <a:lnTo>
                    <a:pt x="19" y="207"/>
                  </a:lnTo>
                  <a:lnTo>
                    <a:pt x="15" y="212"/>
                  </a:lnTo>
                  <a:lnTo>
                    <a:pt x="10" y="220"/>
                  </a:lnTo>
                  <a:lnTo>
                    <a:pt x="7" y="227"/>
                  </a:lnTo>
                  <a:lnTo>
                    <a:pt x="5" y="232"/>
                  </a:lnTo>
                  <a:lnTo>
                    <a:pt x="3" y="236"/>
                  </a:lnTo>
                  <a:lnTo>
                    <a:pt x="2" y="241"/>
                  </a:lnTo>
                  <a:lnTo>
                    <a:pt x="2" y="246"/>
                  </a:lnTo>
                  <a:lnTo>
                    <a:pt x="0" y="252"/>
                  </a:lnTo>
                  <a:lnTo>
                    <a:pt x="0" y="259"/>
                  </a:lnTo>
                  <a:lnTo>
                    <a:pt x="0" y="267"/>
                  </a:lnTo>
                  <a:lnTo>
                    <a:pt x="0" y="275"/>
                  </a:lnTo>
                  <a:lnTo>
                    <a:pt x="2" y="285"/>
                  </a:lnTo>
                  <a:lnTo>
                    <a:pt x="2" y="293"/>
                  </a:lnTo>
                  <a:lnTo>
                    <a:pt x="3" y="312"/>
                  </a:lnTo>
                  <a:lnTo>
                    <a:pt x="5" y="330"/>
                  </a:lnTo>
                  <a:lnTo>
                    <a:pt x="7" y="338"/>
                  </a:lnTo>
                  <a:lnTo>
                    <a:pt x="7" y="346"/>
                  </a:lnTo>
                  <a:lnTo>
                    <a:pt x="8" y="354"/>
                  </a:lnTo>
                  <a:lnTo>
                    <a:pt x="10" y="360"/>
                  </a:lnTo>
                  <a:lnTo>
                    <a:pt x="11" y="367"/>
                  </a:lnTo>
                  <a:lnTo>
                    <a:pt x="13" y="371"/>
                  </a:lnTo>
                  <a:lnTo>
                    <a:pt x="15" y="376"/>
                  </a:lnTo>
                  <a:lnTo>
                    <a:pt x="16" y="380"/>
                  </a:lnTo>
                  <a:lnTo>
                    <a:pt x="19" y="383"/>
                  </a:lnTo>
                  <a:lnTo>
                    <a:pt x="21" y="384"/>
                  </a:lnTo>
                  <a:lnTo>
                    <a:pt x="24" y="386"/>
                  </a:lnTo>
                  <a:lnTo>
                    <a:pt x="27" y="388"/>
                  </a:lnTo>
                  <a:lnTo>
                    <a:pt x="32" y="389"/>
                  </a:lnTo>
                  <a:lnTo>
                    <a:pt x="39" y="389"/>
                  </a:lnTo>
                  <a:lnTo>
                    <a:pt x="44" y="391"/>
                  </a:lnTo>
                  <a:lnTo>
                    <a:pt x="47" y="392"/>
                  </a:lnTo>
                  <a:lnTo>
                    <a:pt x="50" y="392"/>
                  </a:lnTo>
                  <a:lnTo>
                    <a:pt x="52" y="394"/>
                  </a:lnTo>
                  <a:lnTo>
                    <a:pt x="55" y="397"/>
                  </a:lnTo>
                  <a:lnTo>
                    <a:pt x="56" y="400"/>
                  </a:lnTo>
                  <a:lnTo>
                    <a:pt x="58" y="404"/>
                  </a:lnTo>
                  <a:lnTo>
                    <a:pt x="61" y="412"/>
                  </a:lnTo>
                  <a:lnTo>
                    <a:pt x="63" y="420"/>
                  </a:lnTo>
                  <a:lnTo>
                    <a:pt x="66" y="429"/>
                  </a:lnTo>
                  <a:lnTo>
                    <a:pt x="69" y="439"/>
                  </a:lnTo>
                  <a:lnTo>
                    <a:pt x="72" y="447"/>
                  </a:lnTo>
                  <a:lnTo>
                    <a:pt x="74" y="450"/>
                  </a:lnTo>
                  <a:lnTo>
                    <a:pt x="77" y="453"/>
                  </a:lnTo>
                  <a:lnTo>
                    <a:pt x="81" y="455"/>
                  </a:lnTo>
                  <a:lnTo>
                    <a:pt x="84" y="457"/>
                  </a:lnTo>
                  <a:lnTo>
                    <a:pt x="89" y="458"/>
                  </a:lnTo>
                  <a:lnTo>
                    <a:pt x="93" y="458"/>
                  </a:lnTo>
                  <a:lnTo>
                    <a:pt x="98" y="458"/>
                  </a:lnTo>
                  <a:lnTo>
                    <a:pt x="105" y="457"/>
                  </a:lnTo>
                  <a:lnTo>
                    <a:pt x="113" y="455"/>
                  </a:lnTo>
                  <a:lnTo>
                    <a:pt x="119" y="453"/>
                  </a:lnTo>
                  <a:lnTo>
                    <a:pt x="134" y="450"/>
                  </a:lnTo>
                  <a:lnTo>
                    <a:pt x="148" y="445"/>
                  </a:lnTo>
                  <a:lnTo>
                    <a:pt x="155" y="444"/>
                  </a:lnTo>
                  <a:lnTo>
                    <a:pt x="161" y="444"/>
                  </a:lnTo>
                  <a:lnTo>
                    <a:pt x="166" y="444"/>
                  </a:lnTo>
                  <a:lnTo>
                    <a:pt x="171" y="444"/>
                  </a:lnTo>
                  <a:lnTo>
                    <a:pt x="175" y="445"/>
                  </a:lnTo>
                  <a:lnTo>
                    <a:pt x="179" y="447"/>
                  </a:lnTo>
                  <a:lnTo>
                    <a:pt x="180" y="450"/>
                  </a:lnTo>
                  <a:lnTo>
                    <a:pt x="182" y="455"/>
                  </a:lnTo>
                  <a:lnTo>
                    <a:pt x="182" y="462"/>
                  </a:lnTo>
                  <a:lnTo>
                    <a:pt x="182" y="466"/>
                  </a:lnTo>
                  <a:lnTo>
                    <a:pt x="180" y="474"/>
                  </a:lnTo>
                  <a:lnTo>
                    <a:pt x="179" y="481"/>
                  </a:lnTo>
                  <a:lnTo>
                    <a:pt x="175" y="497"/>
                  </a:lnTo>
                  <a:lnTo>
                    <a:pt x="172" y="513"/>
                  </a:lnTo>
                  <a:lnTo>
                    <a:pt x="171" y="519"/>
                  </a:lnTo>
                  <a:lnTo>
                    <a:pt x="169" y="527"/>
                  </a:lnTo>
                  <a:lnTo>
                    <a:pt x="169" y="534"/>
                  </a:lnTo>
                  <a:lnTo>
                    <a:pt x="169" y="539"/>
                  </a:lnTo>
                  <a:lnTo>
                    <a:pt x="171" y="544"/>
                  </a:lnTo>
                  <a:lnTo>
                    <a:pt x="172" y="548"/>
                  </a:lnTo>
                  <a:lnTo>
                    <a:pt x="175" y="550"/>
                  </a:lnTo>
                  <a:lnTo>
                    <a:pt x="179" y="553"/>
                  </a:lnTo>
                  <a:lnTo>
                    <a:pt x="183" y="555"/>
                  </a:lnTo>
                  <a:lnTo>
                    <a:pt x="188" y="556"/>
                  </a:lnTo>
                  <a:lnTo>
                    <a:pt x="195" y="558"/>
                  </a:lnTo>
                  <a:lnTo>
                    <a:pt x="201" y="558"/>
                  </a:lnTo>
                  <a:lnTo>
                    <a:pt x="214" y="558"/>
                  </a:lnTo>
                  <a:lnTo>
                    <a:pt x="227" y="558"/>
                  </a:lnTo>
                  <a:lnTo>
                    <a:pt x="240" y="555"/>
                  </a:lnTo>
                  <a:lnTo>
                    <a:pt x="246" y="553"/>
                  </a:lnTo>
                  <a:lnTo>
                    <a:pt x="251" y="552"/>
                  </a:lnTo>
                  <a:lnTo>
                    <a:pt x="256" y="550"/>
                  </a:lnTo>
                  <a:lnTo>
                    <a:pt x="261" y="548"/>
                  </a:lnTo>
                  <a:lnTo>
                    <a:pt x="266" y="545"/>
                  </a:lnTo>
                  <a:lnTo>
                    <a:pt x="269" y="542"/>
                  </a:lnTo>
                  <a:lnTo>
                    <a:pt x="274" y="539"/>
                  </a:lnTo>
                  <a:lnTo>
                    <a:pt x="277" y="536"/>
                  </a:lnTo>
                  <a:lnTo>
                    <a:pt x="283" y="526"/>
                  </a:lnTo>
                  <a:lnTo>
                    <a:pt x="290" y="516"/>
                  </a:lnTo>
                  <a:lnTo>
                    <a:pt x="294" y="507"/>
                  </a:lnTo>
                  <a:lnTo>
                    <a:pt x="299" y="495"/>
                  </a:lnTo>
                  <a:lnTo>
                    <a:pt x="301" y="490"/>
                  </a:lnTo>
                  <a:lnTo>
                    <a:pt x="301" y="486"/>
                  </a:lnTo>
                  <a:lnTo>
                    <a:pt x="303" y="481"/>
                  </a:lnTo>
                  <a:lnTo>
                    <a:pt x="303" y="478"/>
                  </a:lnTo>
                  <a:lnTo>
                    <a:pt x="301" y="473"/>
                  </a:lnTo>
                  <a:lnTo>
                    <a:pt x="299" y="470"/>
                  </a:lnTo>
                  <a:lnTo>
                    <a:pt x="298" y="465"/>
                  </a:lnTo>
                  <a:lnTo>
                    <a:pt x="294" y="462"/>
                  </a:lnTo>
                  <a:lnTo>
                    <a:pt x="291" y="457"/>
                  </a:lnTo>
                  <a:lnTo>
                    <a:pt x="288" y="453"/>
                  </a:lnTo>
                  <a:lnTo>
                    <a:pt x="280" y="445"/>
                  </a:lnTo>
                  <a:lnTo>
                    <a:pt x="270" y="437"/>
                  </a:lnTo>
                  <a:lnTo>
                    <a:pt x="267" y="434"/>
                  </a:lnTo>
                  <a:lnTo>
                    <a:pt x="264" y="431"/>
                  </a:lnTo>
                  <a:lnTo>
                    <a:pt x="261" y="428"/>
                  </a:lnTo>
                  <a:lnTo>
                    <a:pt x="257" y="426"/>
                  </a:lnTo>
                  <a:lnTo>
                    <a:pt x="256" y="425"/>
                  </a:lnTo>
                  <a:lnTo>
                    <a:pt x="254" y="423"/>
                  </a:lnTo>
                  <a:lnTo>
                    <a:pt x="254" y="421"/>
                  </a:lnTo>
                  <a:lnTo>
                    <a:pt x="256" y="421"/>
                  </a:lnTo>
                  <a:lnTo>
                    <a:pt x="257" y="421"/>
                  </a:lnTo>
                  <a:lnTo>
                    <a:pt x="261" y="425"/>
                  </a:lnTo>
                  <a:lnTo>
                    <a:pt x="266" y="428"/>
                  </a:lnTo>
                  <a:lnTo>
                    <a:pt x="272" y="431"/>
                  </a:lnTo>
                  <a:lnTo>
                    <a:pt x="274" y="431"/>
                  </a:lnTo>
                  <a:lnTo>
                    <a:pt x="277" y="433"/>
                  </a:lnTo>
                  <a:lnTo>
                    <a:pt x="280" y="433"/>
                  </a:lnTo>
                  <a:lnTo>
                    <a:pt x="282" y="433"/>
                  </a:lnTo>
                  <a:lnTo>
                    <a:pt x="283" y="431"/>
                  </a:lnTo>
                  <a:lnTo>
                    <a:pt x="285" y="429"/>
                  </a:lnTo>
                  <a:lnTo>
                    <a:pt x="286" y="428"/>
                  </a:lnTo>
                  <a:lnTo>
                    <a:pt x="288" y="425"/>
                  </a:lnTo>
                  <a:lnTo>
                    <a:pt x="290" y="420"/>
                  </a:lnTo>
                  <a:lnTo>
                    <a:pt x="291" y="416"/>
                  </a:lnTo>
                  <a:lnTo>
                    <a:pt x="291" y="412"/>
                  </a:lnTo>
                  <a:lnTo>
                    <a:pt x="293" y="405"/>
                  </a:lnTo>
                  <a:lnTo>
                    <a:pt x="294" y="394"/>
                  </a:lnTo>
                  <a:lnTo>
                    <a:pt x="296" y="383"/>
                  </a:lnTo>
                  <a:lnTo>
                    <a:pt x="298" y="371"/>
                  </a:lnTo>
                  <a:lnTo>
                    <a:pt x="299" y="360"/>
                  </a:lnTo>
                  <a:lnTo>
                    <a:pt x="299" y="355"/>
                  </a:lnTo>
                  <a:lnTo>
                    <a:pt x="301" y="352"/>
                  </a:lnTo>
                  <a:lnTo>
                    <a:pt x="301" y="344"/>
                  </a:lnTo>
                  <a:lnTo>
                    <a:pt x="301" y="338"/>
                  </a:lnTo>
                  <a:lnTo>
                    <a:pt x="299" y="331"/>
                  </a:lnTo>
                  <a:lnTo>
                    <a:pt x="298" y="325"/>
                  </a:lnTo>
                  <a:lnTo>
                    <a:pt x="296" y="320"/>
                  </a:lnTo>
                  <a:lnTo>
                    <a:pt x="296" y="314"/>
                  </a:lnTo>
                  <a:lnTo>
                    <a:pt x="294" y="307"/>
                  </a:lnTo>
                  <a:lnTo>
                    <a:pt x="294" y="299"/>
                  </a:lnTo>
                  <a:lnTo>
                    <a:pt x="294" y="291"/>
                  </a:lnTo>
                  <a:lnTo>
                    <a:pt x="296" y="280"/>
                  </a:lnTo>
                  <a:lnTo>
                    <a:pt x="296" y="270"/>
                  </a:lnTo>
                  <a:lnTo>
                    <a:pt x="298" y="259"/>
                  </a:lnTo>
                  <a:lnTo>
                    <a:pt x="299" y="248"/>
                  </a:lnTo>
                  <a:lnTo>
                    <a:pt x="301" y="238"/>
                  </a:lnTo>
                  <a:lnTo>
                    <a:pt x="303" y="228"/>
                  </a:lnTo>
                  <a:lnTo>
                    <a:pt x="303" y="219"/>
                  </a:lnTo>
                  <a:lnTo>
                    <a:pt x="304" y="211"/>
                  </a:lnTo>
                  <a:lnTo>
                    <a:pt x="304" y="203"/>
                  </a:lnTo>
                  <a:lnTo>
                    <a:pt x="304" y="196"/>
                  </a:lnTo>
                  <a:lnTo>
                    <a:pt x="303" y="190"/>
                  </a:lnTo>
                  <a:lnTo>
                    <a:pt x="303" y="183"/>
                  </a:lnTo>
                  <a:lnTo>
                    <a:pt x="303" y="177"/>
                  </a:lnTo>
                  <a:lnTo>
                    <a:pt x="301" y="169"/>
                  </a:lnTo>
                  <a:lnTo>
                    <a:pt x="301" y="161"/>
                  </a:lnTo>
                  <a:lnTo>
                    <a:pt x="299" y="151"/>
                  </a:lnTo>
                  <a:lnTo>
                    <a:pt x="298" y="140"/>
                  </a:lnTo>
                  <a:lnTo>
                    <a:pt x="298" y="129"/>
                  </a:lnTo>
                  <a:lnTo>
                    <a:pt x="296" y="117"/>
                  </a:lnTo>
                  <a:lnTo>
                    <a:pt x="294" y="106"/>
                  </a:lnTo>
                  <a:lnTo>
                    <a:pt x="293" y="95"/>
                  </a:lnTo>
                  <a:lnTo>
                    <a:pt x="290" y="84"/>
                  </a:lnTo>
                  <a:lnTo>
                    <a:pt x="288" y="80"/>
                  </a:lnTo>
                  <a:lnTo>
                    <a:pt x="285" y="76"/>
                  </a:lnTo>
                  <a:lnTo>
                    <a:pt x="283" y="71"/>
                  </a:lnTo>
                  <a:lnTo>
                    <a:pt x="280" y="67"/>
                  </a:lnTo>
                  <a:lnTo>
                    <a:pt x="272" y="61"/>
                  </a:lnTo>
                  <a:lnTo>
                    <a:pt x="264" y="55"/>
                  </a:lnTo>
                  <a:lnTo>
                    <a:pt x="256" y="48"/>
                  </a:lnTo>
                  <a:lnTo>
                    <a:pt x="246" y="43"/>
                  </a:lnTo>
                  <a:lnTo>
                    <a:pt x="238" y="39"/>
                  </a:lnTo>
                  <a:lnTo>
                    <a:pt x="232" y="34"/>
                  </a:lnTo>
                  <a:lnTo>
                    <a:pt x="229" y="32"/>
                  </a:lnTo>
                  <a:lnTo>
                    <a:pt x="225" y="30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3329" name="Freeform 107">
              <a:extLst>
                <a:ext uri="{FF2B5EF4-FFF2-40B4-BE49-F238E27FC236}">
                  <a16:creationId xmlns:a16="http://schemas.microsoft.com/office/drawing/2014/main" id="{F121CDE0-00E5-44C7-AF69-739F9D7A9BF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5763" y="4670425"/>
              <a:ext cx="482600" cy="885825"/>
            </a:xfrm>
            <a:custGeom>
              <a:avLst/>
              <a:gdLst>
                <a:gd name="T0" fmla="*/ 2147483646 w 304"/>
                <a:gd name="T1" fmla="*/ 2147483646 h 558"/>
                <a:gd name="T2" fmla="*/ 2147483646 w 304"/>
                <a:gd name="T3" fmla="*/ 2147483646 h 558"/>
                <a:gd name="T4" fmla="*/ 2147483646 w 304"/>
                <a:gd name="T5" fmla="*/ 2147483646 h 558"/>
                <a:gd name="T6" fmla="*/ 2147483646 w 304"/>
                <a:gd name="T7" fmla="*/ 2147483646 h 558"/>
                <a:gd name="T8" fmla="*/ 2147483646 w 304"/>
                <a:gd name="T9" fmla="*/ 2147483646 h 558"/>
                <a:gd name="T10" fmla="*/ 2147483646 w 304"/>
                <a:gd name="T11" fmla="*/ 2147483646 h 558"/>
                <a:gd name="T12" fmla="*/ 2147483646 w 304"/>
                <a:gd name="T13" fmla="*/ 2147483646 h 558"/>
                <a:gd name="T14" fmla="*/ 2147483646 w 304"/>
                <a:gd name="T15" fmla="*/ 2147483646 h 558"/>
                <a:gd name="T16" fmla="*/ 2147483646 w 304"/>
                <a:gd name="T17" fmla="*/ 2147483646 h 558"/>
                <a:gd name="T18" fmla="*/ 2147483646 w 304"/>
                <a:gd name="T19" fmla="*/ 2147483646 h 558"/>
                <a:gd name="T20" fmla="*/ 2147483646 w 304"/>
                <a:gd name="T21" fmla="*/ 2147483646 h 558"/>
                <a:gd name="T22" fmla="*/ 2147483646 w 304"/>
                <a:gd name="T23" fmla="*/ 2147483646 h 558"/>
                <a:gd name="T24" fmla="*/ 2147483646 w 304"/>
                <a:gd name="T25" fmla="*/ 2147483646 h 558"/>
                <a:gd name="T26" fmla="*/ 2147483646 w 304"/>
                <a:gd name="T27" fmla="*/ 2147483646 h 558"/>
                <a:gd name="T28" fmla="*/ 0 w 304"/>
                <a:gd name="T29" fmla="*/ 2147483646 h 558"/>
                <a:gd name="T30" fmla="*/ 2147483646 w 304"/>
                <a:gd name="T31" fmla="*/ 2147483646 h 558"/>
                <a:gd name="T32" fmla="*/ 2147483646 w 304"/>
                <a:gd name="T33" fmla="*/ 2147483646 h 558"/>
                <a:gd name="T34" fmla="*/ 2147483646 w 304"/>
                <a:gd name="T35" fmla="*/ 2147483646 h 558"/>
                <a:gd name="T36" fmla="*/ 2147483646 w 304"/>
                <a:gd name="T37" fmla="*/ 2147483646 h 558"/>
                <a:gd name="T38" fmla="*/ 2147483646 w 304"/>
                <a:gd name="T39" fmla="*/ 2147483646 h 558"/>
                <a:gd name="T40" fmla="*/ 2147483646 w 304"/>
                <a:gd name="T41" fmla="*/ 2147483646 h 558"/>
                <a:gd name="T42" fmla="*/ 2147483646 w 304"/>
                <a:gd name="T43" fmla="*/ 2147483646 h 558"/>
                <a:gd name="T44" fmla="*/ 2147483646 w 304"/>
                <a:gd name="T45" fmla="*/ 2147483646 h 558"/>
                <a:gd name="T46" fmla="*/ 2147483646 w 304"/>
                <a:gd name="T47" fmla="*/ 2147483646 h 558"/>
                <a:gd name="T48" fmla="*/ 2147483646 w 304"/>
                <a:gd name="T49" fmla="*/ 2147483646 h 558"/>
                <a:gd name="T50" fmla="*/ 2147483646 w 304"/>
                <a:gd name="T51" fmla="*/ 2147483646 h 558"/>
                <a:gd name="T52" fmla="*/ 2147483646 w 304"/>
                <a:gd name="T53" fmla="*/ 2147483646 h 558"/>
                <a:gd name="T54" fmla="*/ 2147483646 w 304"/>
                <a:gd name="T55" fmla="*/ 2147483646 h 558"/>
                <a:gd name="T56" fmla="*/ 2147483646 w 304"/>
                <a:gd name="T57" fmla="*/ 2147483646 h 558"/>
                <a:gd name="T58" fmla="*/ 2147483646 w 304"/>
                <a:gd name="T59" fmla="*/ 2147483646 h 558"/>
                <a:gd name="T60" fmla="*/ 2147483646 w 304"/>
                <a:gd name="T61" fmla="*/ 2147483646 h 558"/>
                <a:gd name="T62" fmla="*/ 2147483646 w 304"/>
                <a:gd name="T63" fmla="*/ 2147483646 h 558"/>
                <a:gd name="T64" fmla="*/ 2147483646 w 304"/>
                <a:gd name="T65" fmla="*/ 2147483646 h 558"/>
                <a:gd name="T66" fmla="*/ 2147483646 w 304"/>
                <a:gd name="T67" fmla="*/ 2147483646 h 558"/>
                <a:gd name="T68" fmla="*/ 2147483646 w 304"/>
                <a:gd name="T69" fmla="*/ 2147483646 h 558"/>
                <a:gd name="T70" fmla="*/ 2147483646 w 304"/>
                <a:gd name="T71" fmla="*/ 2147483646 h 558"/>
                <a:gd name="T72" fmla="*/ 2147483646 w 304"/>
                <a:gd name="T73" fmla="*/ 2147483646 h 558"/>
                <a:gd name="T74" fmla="*/ 2147483646 w 304"/>
                <a:gd name="T75" fmla="*/ 2147483646 h 558"/>
                <a:gd name="T76" fmla="*/ 2147483646 w 304"/>
                <a:gd name="T77" fmla="*/ 2147483646 h 558"/>
                <a:gd name="T78" fmla="*/ 2147483646 w 304"/>
                <a:gd name="T79" fmla="*/ 2147483646 h 558"/>
                <a:gd name="T80" fmla="*/ 2147483646 w 304"/>
                <a:gd name="T81" fmla="*/ 2147483646 h 558"/>
                <a:gd name="T82" fmla="*/ 2147483646 w 304"/>
                <a:gd name="T83" fmla="*/ 2147483646 h 558"/>
                <a:gd name="T84" fmla="*/ 2147483646 w 304"/>
                <a:gd name="T85" fmla="*/ 2147483646 h 558"/>
                <a:gd name="T86" fmla="*/ 2147483646 w 304"/>
                <a:gd name="T87" fmla="*/ 2147483646 h 558"/>
                <a:gd name="T88" fmla="*/ 2147483646 w 304"/>
                <a:gd name="T89" fmla="*/ 2147483646 h 558"/>
                <a:gd name="T90" fmla="*/ 2147483646 w 304"/>
                <a:gd name="T91" fmla="*/ 2147483646 h 558"/>
                <a:gd name="T92" fmla="*/ 2147483646 w 304"/>
                <a:gd name="T93" fmla="*/ 2147483646 h 558"/>
                <a:gd name="T94" fmla="*/ 2147483646 w 304"/>
                <a:gd name="T95" fmla="*/ 2147483646 h 558"/>
                <a:gd name="T96" fmla="*/ 2147483646 w 304"/>
                <a:gd name="T97" fmla="*/ 2147483646 h 558"/>
                <a:gd name="T98" fmla="*/ 2147483646 w 304"/>
                <a:gd name="T99" fmla="*/ 2147483646 h 558"/>
                <a:gd name="T100" fmla="*/ 2147483646 w 304"/>
                <a:gd name="T101" fmla="*/ 2147483646 h 558"/>
                <a:gd name="T102" fmla="*/ 2147483646 w 304"/>
                <a:gd name="T103" fmla="*/ 2147483646 h 558"/>
                <a:gd name="T104" fmla="*/ 2147483646 w 304"/>
                <a:gd name="T105" fmla="*/ 2147483646 h 558"/>
                <a:gd name="T106" fmla="*/ 2147483646 w 304"/>
                <a:gd name="T107" fmla="*/ 2147483646 h 558"/>
                <a:gd name="T108" fmla="*/ 2147483646 w 304"/>
                <a:gd name="T109" fmla="*/ 2147483646 h 558"/>
                <a:gd name="T110" fmla="*/ 2147483646 w 304"/>
                <a:gd name="T111" fmla="*/ 2147483646 h 558"/>
                <a:gd name="T112" fmla="*/ 2147483646 w 304"/>
                <a:gd name="T113" fmla="*/ 2147483646 h 558"/>
                <a:gd name="T114" fmla="*/ 2147483646 w 304"/>
                <a:gd name="T115" fmla="*/ 2147483646 h 55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04"/>
                <a:gd name="T175" fmla="*/ 0 h 558"/>
                <a:gd name="T176" fmla="*/ 304 w 304"/>
                <a:gd name="T177" fmla="*/ 558 h 55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04" h="558">
                  <a:moveTo>
                    <a:pt x="201" y="0"/>
                  </a:moveTo>
                  <a:lnTo>
                    <a:pt x="187" y="2"/>
                  </a:lnTo>
                  <a:lnTo>
                    <a:pt x="171" y="3"/>
                  </a:lnTo>
                  <a:lnTo>
                    <a:pt x="156" y="5"/>
                  </a:lnTo>
                  <a:lnTo>
                    <a:pt x="142" y="6"/>
                  </a:lnTo>
                  <a:lnTo>
                    <a:pt x="129" y="8"/>
                  </a:lnTo>
                  <a:lnTo>
                    <a:pt x="124" y="10"/>
                  </a:lnTo>
                  <a:lnTo>
                    <a:pt x="119" y="11"/>
                  </a:lnTo>
                  <a:lnTo>
                    <a:pt x="113" y="13"/>
                  </a:lnTo>
                  <a:lnTo>
                    <a:pt x="109" y="16"/>
                  </a:lnTo>
                  <a:lnTo>
                    <a:pt x="105" y="18"/>
                  </a:lnTo>
                  <a:lnTo>
                    <a:pt x="101" y="21"/>
                  </a:lnTo>
                  <a:lnTo>
                    <a:pt x="98" y="22"/>
                  </a:lnTo>
                  <a:lnTo>
                    <a:pt x="97" y="26"/>
                  </a:lnTo>
                  <a:lnTo>
                    <a:pt x="97" y="29"/>
                  </a:lnTo>
                  <a:lnTo>
                    <a:pt x="97" y="34"/>
                  </a:lnTo>
                  <a:lnTo>
                    <a:pt x="97" y="37"/>
                  </a:lnTo>
                  <a:lnTo>
                    <a:pt x="97" y="42"/>
                  </a:lnTo>
                  <a:lnTo>
                    <a:pt x="100" y="50"/>
                  </a:lnTo>
                  <a:lnTo>
                    <a:pt x="101" y="58"/>
                  </a:lnTo>
                  <a:lnTo>
                    <a:pt x="103" y="63"/>
                  </a:lnTo>
                  <a:lnTo>
                    <a:pt x="103" y="66"/>
                  </a:lnTo>
                  <a:lnTo>
                    <a:pt x="105" y="71"/>
                  </a:lnTo>
                  <a:lnTo>
                    <a:pt x="105" y="74"/>
                  </a:lnTo>
                  <a:lnTo>
                    <a:pt x="103" y="77"/>
                  </a:lnTo>
                  <a:lnTo>
                    <a:pt x="101" y="80"/>
                  </a:lnTo>
                  <a:lnTo>
                    <a:pt x="100" y="84"/>
                  </a:lnTo>
                  <a:lnTo>
                    <a:pt x="97" y="85"/>
                  </a:lnTo>
                  <a:lnTo>
                    <a:pt x="93" y="87"/>
                  </a:lnTo>
                  <a:lnTo>
                    <a:pt x="89" y="88"/>
                  </a:lnTo>
                  <a:lnTo>
                    <a:pt x="79" y="92"/>
                  </a:lnTo>
                  <a:lnTo>
                    <a:pt x="69" y="95"/>
                  </a:lnTo>
                  <a:lnTo>
                    <a:pt x="60" y="98"/>
                  </a:lnTo>
                  <a:lnTo>
                    <a:pt x="50" y="101"/>
                  </a:lnTo>
                  <a:lnTo>
                    <a:pt x="47" y="103"/>
                  </a:lnTo>
                  <a:lnTo>
                    <a:pt x="42" y="104"/>
                  </a:lnTo>
                  <a:lnTo>
                    <a:pt x="39" y="108"/>
                  </a:lnTo>
                  <a:lnTo>
                    <a:pt x="37" y="111"/>
                  </a:lnTo>
                  <a:lnTo>
                    <a:pt x="35" y="114"/>
                  </a:lnTo>
                  <a:lnTo>
                    <a:pt x="34" y="117"/>
                  </a:lnTo>
                  <a:lnTo>
                    <a:pt x="32" y="122"/>
                  </a:lnTo>
                  <a:lnTo>
                    <a:pt x="32" y="127"/>
                  </a:lnTo>
                  <a:lnTo>
                    <a:pt x="31" y="137"/>
                  </a:lnTo>
                  <a:lnTo>
                    <a:pt x="32" y="146"/>
                  </a:lnTo>
                  <a:lnTo>
                    <a:pt x="32" y="158"/>
                  </a:lnTo>
                  <a:lnTo>
                    <a:pt x="32" y="167"/>
                  </a:lnTo>
                  <a:lnTo>
                    <a:pt x="32" y="177"/>
                  </a:lnTo>
                  <a:lnTo>
                    <a:pt x="32" y="182"/>
                  </a:lnTo>
                  <a:lnTo>
                    <a:pt x="31" y="186"/>
                  </a:lnTo>
                  <a:lnTo>
                    <a:pt x="27" y="195"/>
                  </a:lnTo>
                  <a:lnTo>
                    <a:pt x="24" y="201"/>
                  </a:lnTo>
                  <a:lnTo>
                    <a:pt x="19" y="207"/>
                  </a:lnTo>
                  <a:lnTo>
                    <a:pt x="15" y="212"/>
                  </a:lnTo>
                  <a:lnTo>
                    <a:pt x="10" y="220"/>
                  </a:lnTo>
                  <a:lnTo>
                    <a:pt x="7" y="227"/>
                  </a:lnTo>
                  <a:lnTo>
                    <a:pt x="5" y="232"/>
                  </a:lnTo>
                  <a:lnTo>
                    <a:pt x="3" y="236"/>
                  </a:lnTo>
                  <a:lnTo>
                    <a:pt x="2" y="241"/>
                  </a:lnTo>
                  <a:lnTo>
                    <a:pt x="2" y="246"/>
                  </a:lnTo>
                  <a:lnTo>
                    <a:pt x="0" y="252"/>
                  </a:lnTo>
                  <a:lnTo>
                    <a:pt x="0" y="259"/>
                  </a:lnTo>
                  <a:lnTo>
                    <a:pt x="0" y="267"/>
                  </a:lnTo>
                  <a:lnTo>
                    <a:pt x="0" y="275"/>
                  </a:lnTo>
                  <a:lnTo>
                    <a:pt x="2" y="285"/>
                  </a:lnTo>
                  <a:lnTo>
                    <a:pt x="2" y="293"/>
                  </a:lnTo>
                  <a:lnTo>
                    <a:pt x="3" y="312"/>
                  </a:lnTo>
                  <a:lnTo>
                    <a:pt x="5" y="330"/>
                  </a:lnTo>
                  <a:lnTo>
                    <a:pt x="7" y="338"/>
                  </a:lnTo>
                  <a:lnTo>
                    <a:pt x="7" y="346"/>
                  </a:lnTo>
                  <a:lnTo>
                    <a:pt x="8" y="354"/>
                  </a:lnTo>
                  <a:lnTo>
                    <a:pt x="10" y="360"/>
                  </a:lnTo>
                  <a:lnTo>
                    <a:pt x="11" y="367"/>
                  </a:lnTo>
                  <a:lnTo>
                    <a:pt x="13" y="371"/>
                  </a:lnTo>
                  <a:lnTo>
                    <a:pt x="15" y="376"/>
                  </a:lnTo>
                  <a:lnTo>
                    <a:pt x="16" y="380"/>
                  </a:lnTo>
                  <a:lnTo>
                    <a:pt x="19" y="383"/>
                  </a:lnTo>
                  <a:lnTo>
                    <a:pt x="21" y="384"/>
                  </a:lnTo>
                  <a:lnTo>
                    <a:pt x="24" y="386"/>
                  </a:lnTo>
                  <a:lnTo>
                    <a:pt x="27" y="388"/>
                  </a:lnTo>
                  <a:lnTo>
                    <a:pt x="32" y="389"/>
                  </a:lnTo>
                  <a:lnTo>
                    <a:pt x="39" y="389"/>
                  </a:lnTo>
                  <a:lnTo>
                    <a:pt x="44" y="391"/>
                  </a:lnTo>
                  <a:lnTo>
                    <a:pt x="47" y="392"/>
                  </a:lnTo>
                  <a:lnTo>
                    <a:pt x="50" y="392"/>
                  </a:lnTo>
                  <a:lnTo>
                    <a:pt x="52" y="394"/>
                  </a:lnTo>
                  <a:lnTo>
                    <a:pt x="55" y="397"/>
                  </a:lnTo>
                  <a:lnTo>
                    <a:pt x="56" y="400"/>
                  </a:lnTo>
                  <a:lnTo>
                    <a:pt x="58" y="404"/>
                  </a:lnTo>
                  <a:lnTo>
                    <a:pt x="61" y="412"/>
                  </a:lnTo>
                  <a:lnTo>
                    <a:pt x="63" y="420"/>
                  </a:lnTo>
                  <a:lnTo>
                    <a:pt x="66" y="429"/>
                  </a:lnTo>
                  <a:lnTo>
                    <a:pt x="69" y="439"/>
                  </a:lnTo>
                  <a:lnTo>
                    <a:pt x="72" y="447"/>
                  </a:lnTo>
                  <a:lnTo>
                    <a:pt x="74" y="450"/>
                  </a:lnTo>
                  <a:lnTo>
                    <a:pt x="77" y="453"/>
                  </a:lnTo>
                  <a:lnTo>
                    <a:pt x="81" y="455"/>
                  </a:lnTo>
                  <a:lnTo>
                    <a:pt x="84" y="457"/>
                  </a:lnTo>
                  <a:lnTo>
                    <a:pt x="89" y="458"/>
                  </a:lnTo>
                  <a:lnTo>
                    <a:pt x="93" y="458"/>
                  </a:lnTo>
                  <a:lnTo>
                    <a:pt x="98" y="458"/>
                  </a:lnTo>
                  <a:lnTo>
                    <a:pt x="105" y="457"/>
                  </a:lnTo>
                  <a:lnTo>
                    <a:pt x="113" y="455"/>
                  </a:lnTo>
                  <a:lnTo>
                    <a:pt x="119" y="453"/>
                  </a:lnTo>
                  <a:lnTo>
                    <a:pt x="134" y="450"/>
                  </a:lnTo>
                  <a:lnTo>
                    <a:pt x="148" y="445"/>
                  </a:lnTo>
                  <a:lnTo>
                    <a:pt x="155" y="444"/>
                  </a:lnTo>
                  <a:lnTo>
                    <a:pt x="161" y="444"/>
                  </a:lnTo>
                  <a:lnTo>
                    <a:pt x="166" y="444"/>
                  </a:lnTo>
                  <a:lnTo>
                    <a:pt x="171" y="444"/>
                  </a:lnTo>
                  <a:lnTo>
                    <a:pt x="175" y="445"/>
                  </a:lnTo>
                  <a:lnTo>
                    <a:pt x="179" y="447"/>
                  </a:lnTo>
                  <a:lnTo>
                    <a:pt x="180" y="450"/>
                  </a:lnTo>
                  <a:lnTo>
                    <a:pt x="182" y="455"/>
                  </a:lnTo>
                  <a:lnTo>
                    <a:pt x="182" y="462"/>
                  </a:lnTo>
                  <a:lnTo>
                    <a:pt x="182" y="466"/>
                  </a:lnTo>
                  <a:lnTo>
                    <a:pt x="180" y="474"/>
                  </a:lnTo>
                  <a:lnTo>
                    <a:pt x="179" y="481"/>
                  </a:lnTo>
                  <a:lnTo>
                    <a:pt x="175" y="497"/>
                  </a:lnTo>
                  <a:lnTo>
                    <a:pt x="172" y="513"/>
                  </a:lnTo>
                  <a:lnTo>
                    <a:pt x="171" y="519"/>
                  </a:lnTo>
                  <a:lnTo>
                    <a:pt x="169" y="527"/>
                  </a:lnTo>
                  <a:lnTo>
                    <a:pt x="169" y="534"/>
                  </a:lnTo>
                  <a:lnTo>
                    <a:pt x="169" y="539"/>
                  </a:lnTo>
                  <a:lnTo>
                    <a:pt x="171" y="544"/>
                  </a:lnTo>
                  <a:lnTo>
                    <a:pt x="172" y="548"/>
                  </a:lnTo>
                  <a:lnTo>
                    <a:pt x="175" y="550"/>
                  </a:lnTo>
                  <a:lnTo>
                    <a:pt x="179" y="553"/>
                  </a:lnTo>
                  <a:lnTo>
                    <a:pt x="183" y="555"/>
                  </a:lnTo>
                  <a:lnTo>
                    <a:pt x="188" y="556"/>
                  </a:lnTo>
                  <a:lnTo>
                    <a:pt x="195" y="558"/>
                  </a:lnTo>
                  <a:lnTo>
                    <a:pt x="201" y="558"/>
                  </a:lnTo>
                  <a:lnTo>
                    <a:pt x="214" y="558"/>
                  </a:lnTo>
                  <a:lnTo>
                    <a:pt x="227" y="558"/>
                  </a:lnTo>
                  <a:lnTo>
                    <a:pt x="240" y="555"/>
                  </a:lnTo>
                  <a:lnTo>
                    <a:pt x="246" y="553"/>
                  </a:lnTo>
                  <a:lnTo>
                    <a:pt x="251" y="552"/>
                  </a:lnTo>
                  <a:lnTo>
                    <a:pt x="256" y="550"/>
                  </a:lnTo>
                  <a:lnTo>
                    <a:pt x="261" y="548"/>
                  </a:lnTo>
                  <a:lnTo>
                    <a:pt x="266" y="545"/>
                  </a:lnTo>
                  <a:lnTo>
                    <a:pt x="269" y="542"/>
                  </a:lnTo>
                  <a:lnTo>
                    <a:pt x="274" y="539"/>
                  </a:lnTo>
                  <a:lnTo>
                    <a:pt x="277" y="536"/>
                  </a:lnTo>
                  <a:lnTo>
                    <a:pt x="283" y="526"/>
                  </a:lnTo>
                  <a:lnTo>
                    <a:pt x="290" y="516"/>
                  </a:lnTo>
                  <a:lnTo>
                    <a:pt x="294" y="507"/>
                  </a:lnTo>
                  <a:lnTo>
                    <a:pt x="299" y="495"/>
                  </a:lnTo>
                  <a:lnTo>
                    <a:pt x="301" y="490"/>
                  </a:lnTo>
                  <a:lnTo>
                    <a:pt x="301" y="486"/>
                  </a:lnTo>
                  <a:lnTo>
                    <a:pt x="303" y="481"/>
                  </a:lnTo>
                  <a:lnTo>
                    <a:pt x="303" y="478"/>
                  </a:lnTo>
                  <a:lnTo>
                    <a:pt x="301" y="473"/>
                  </a:lnTo>
                  <a:lnTo>
                    <a:pt x="299" y="470"/>
                  </a:lnTo>
                  <a:lnTo>
                    <a:pt x="298" y="465"/>
                  </a:lnTo>
                  <a:lnTo>
                    <a:pt x="294" y="462"/>
                  </a:lnTo>
                  <a:lnTo>
                    <a:pt x="291" y="457"/>
                  </a:lnTo>
                  <a:lnTo>
                    <a:pt x="288" y="453"/>
                  </a:lnTo>
                  <a:lnTo>
                    <a:pt x="280" y="445"/>
                  </a:lnTo>
                  <a:lnTo>
                    <a:pt x="270" y="437"/>
                  </a:lnTo>
                  <a:lnTo>
                    <a:pt x="267" y="434"/>
                  </a:lnTo>
                  <a:lnTo>
                    <a:pt x="264" y="431"/>
                  </a:lnTo>
                  <a:lnTo>
                    <a:pt x="261" y="428"/>
                  </a:lnTo>
                  <a:lnTo>
                    <a:pt x="257" y="426"/>
                  </a:lnTo>
                  <a:lnTo>
                    <a:pt x="256" y="425"/>
                  </a:lnTo>
                  <a:lnTo>
                    <a:pt x="254" y="423"/>
                  </a:lnTo>
                  <a:lnTo>
                    <a:pt x="254" y="421"/>
                  </a:lnTo>
                  <a:lnTo>
                    <a:pt x="256" y="421"/>
                  </a:lnTo>
                  <a:lnTo>
                    <a:pt x="257" y="421"/>
                  </a:lnTo>
                  <a:lnTo>
                    <a:pt x="261" y="425"/>
                  </a:lnTo>
                  <a:lnTo>
                    <a:pt x="266" y="428"/>
                  </a:lnTo>
                  <a:lnTo>
                    <a:pt x="272" y="431"/>
                  </a:lnTo>
                  <a:lnTo>
                    <a:pt x="274" y="431"/>
                  </a:lnTo>
                  <a:lnTo>
                    <a:pt x="277" y="433"/>
                  </a:lnTo>
                  <a:lnTo>
                    <a:pt x="280" y="433"/>
                  </a:lnTo>
                  <a:lnTo>
                    <a:pt x="282" y="433"/>
                  </a:lnTo>
                  <a:lnTo>
                    <a:pt x="283" y="431"/>
                  </a:lnTo>
                  <a:lnTo>
                    <a:pt x="285" y="429"/>
                  </a:lnTo>
                  <a:lnTo>
                    <a:pt x="286" y="428"/>
                  </a:lnTo>
                  <a:lnTo>
                    <a:pt x="288" y="425"/>
                  </a:lnTo>
                  <a:lnTo>
                    <a:pt x="290" y="420"/>
                  </a:lnTo>
                  <a:lnTo>
                    <a:pt x="291" y="416"/>
                  </a:lnTo>
                  <a:lnTo>
                    <a:pt x="291" y="412"/>
                  </a:lnTo>
                  <a:lnTo>
                    <a:pt x="293" y="405"/>
                  </a:lnTo>
                  <a:lnTo>
                    <a:pt x="294" y="394"/>
                  </a:lnTo>
                  <a:lnTo>
                    <a:pt x="296" y="383"/>
                  </a:lnTo>
                  <a:lnTo>
                    <a:pt x="298" y="371"/>
                  </a:lnTo>
                  <a:lnTo>
                    <a:pt x="299" y="360"/>
                  </a:lnTo>
                  <a:lnTo>
                    <a:pt x="299" y="355"/>
                  </a:lnTo>
                  <a:lnTo>
                    <a:pt x="301" y="352"/>
                  </a:lnTo>
                  <a:lnTo>
                    <a:pt x="301" y="344"/>
                  </a:lnTo>
                  <a:lnTo>
                    <a:pt x="301" y="338"/>
                  </a:lnTo>
                  <a:lnTo>
                    <a:pt x="299" y="331"/>
                  </a:lnTo>
                  <a:lnTo>
                    <a:pt x="298" y="325"/>
                  </a:lnTo>
                  <a:lnTo>
                    <a:pt x="296" y="320"/>
                  </a:lnTo>
                  <a:lnTo>
                    <a:pt x="296" y="314"/>
                  </a:lnTo>
                  <a:lnTo>
                    <a:pt x="294" y="307"/>
                  </a:lnTo>
                  <a:lnTo>
                    <a:pt x="294" y="299"/>
                  </a:lnTo>
                  <a:lnTo>
                    <a:pt x="294" y="291"/>
                  </a:lnTo>
                  <a:lnTo>
                    <a:pt x="296" y="280"/>
                  </a:lnTo>
                  <a:lnTo>
                    <a:pt x="296" y="270"/>
                  </a:lnTo>
                  <a:lnTo>
                    <a:pt x="298" y="259"/>
                  </a:lnTo>
                  <a:lnTo>
                    <a:pt x="299" y="248"/>
                  </a:lnTo>
                  <a:lnTo>
                    <a:pt x="301" y="238"/>
                  </a:lnTo>
                  <a:lnTo>
                    <a:pt x="303" y="228"/>
                  </a:lnTo>
                  <a:lnTo>
                    <a:pt x="303" y="219"/>
                  </a:lnTo>
                  <a:lnTo>
                    <a:pt x="304" y="211"/>
                  </a:lnTo>
                  <a:lnTo>
                    <a:pt x="304" y="203"/>
                  </a:lnTo>
                  <a:lnTo>
                    <a:pt x="304" y="196"/>
                  </a:lnTo>
                  <a:lnTo>
                    <a:pt x="303" y="190"/>
                  </a:lnTo>
                  <a:lnTo>
                    <a:pt x="303" y="183"/>
                  </a:lnTo>
                  <a:lnTo>
                    <a:pt x="303" y="177"/>
                  </a:lnTo>
                  <a:lnTo>
                    <a:pt x="301" y="169"/>
                  </a:lnTo>
                  <a:lnTo>
                    <a:pt x="301" y="161"/>
                  </a:lnTo>
                  <a:lnTo>
                    <a:pt x="299" y="151"/>
                  </a:lnTo>
                  <a:lnTo>
                    <a:pt x="298" y="140"/>
                  </a:lnTo>
                  <a:lnTo>
                    <a:pt x="298" y="129"/>
                  </a:lnTo>
                  <a:lnTo>
                    <a:pt x="296" y="117"/>
                  </a:lnTo>
                  <a:lnTo>
                    <a:pt x="294" y="106"/>
                  </a:lnTo>
                  <a:lnTo>
                    <a:pt x="293" y="95"/>
                  </a:lnTo>
                  <a:lnTo>
                    <a:pt x="290" y="84"/>
                  </a:lnTo>
                  <a:lnTo>
                    <a:pt x="288" y="80"/>
                  </a:lnTo>
                  <a:lnTo>
                    <a:pt x="285" y="76"/>
                  </a:lnTo>
                  <a:lnTo>
                    <a:pt x="283" y="71"/>
                  </a:lnTo>
                  <a:lnTo>
                    <a:pt x="280" y="67"/>
                  </a:lnTo>
                  <a:lnTo>
                    <a:pt x="272" y="61"/>
                  </a:lnTo>
                  <a:lnTo>
                    <a:pt x="264" y="55"/>
                  </a:lnTo>
                  <a:lnTo>
                    <a:pt x="256" y="48"/>
                  </a:lnTo>
                  <a:lnTo>
                    <a:pt x="246" y="43"/>
                  </a:lnTo>
                  <a:lnTo>
                    <a:pt x="238" y="39"/>
                  </a:lnTo>
                  <a:lnTo>
                    <a:pt x="232" y="34"/>
                  </a:lnTo>
                  <a:lnTo>
                    <a:pt x="229" y="32"/>
                  </a:lnTo>
                  <a:lnTo>
                    <a:pt x="225" y="30"/>
                  </a:lnTo>
                </a:path>
              </a:pathLst>
            </a:custGeom>
            <a:noFill/>
            <a:ln w="793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3330" name="Rectangle 108">
              <a:extLst>
                <a:ext uri="{FF2B5EF4-FFF2-40B4-BE49-F238E27FC236}">
                  <a16:creationId xmlns:a16="http://schemas.microsoft.com/office/drawing/2014/main" id="{93861748-058C-4F1D-AF8D-E077E4886D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38488" y="4851400"/>
              <a:ext cx="128587" cy="212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400" b="1">
                  <a:solidFill>
                    <a:srgbClr val="000000"/>
                  </a:solidFill>
                </a:rPr>
                <a:t>R</a:t>
              </a:r>
              <a:endParaRPr lang="it-IT" altLang="it-IT" sz="1800"/>
            </a:p>
          </p:txBody>
        </p:sp>
        <p:sp>
          <p:nvSpPr>
            <p:cNvPr id="13331" name="Rectangle 109">
              <a:extLst>
                <a:ext uri="{FF2B5EF4-FFF2-40B4-BE49-F238E27FC236}">
                  <a16:creationId xmlns:a16="http://schemas.microsoft.com/office/drawing/2014/main" id="{84325C65-1581-47FA-9818-481C7201B9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32138" y="5014913"/>
              <a:ext cx="13946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400" b="1"/>
                <a:t>G</a:t>
              </a:r>
            </a:p>
          </p:txBody>
        </p:sp>
        <p:sp>
          <p:nvSpPr>
            <p:cNvPr id="13332" name="Freeform 110">
              <a:extLst>
                <a:ext uri="{FF2B5EF4-FFF2-40B4-BE49-F238E27FC236}">
                  <a16:creationId xmlns:a16="http://schemas.microsoft.com/office/drawing/2014/main" id="{37922F33-F4B3-43BC-B3D5-329BEFC45FA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8888" y="4545013"/>
              <a:ext cx="428625" cy="511175"/>
            </a:xfrm>
            <a:custGeom>
              <a:avLst/>
              <a:gdLst>
                <a:gd name="T0" fmla="*/ 2147483646 w 270"/>
                <a:gd name="T1" fmla="*/ 2147483646 h 322"/>
                <a:gd name="T2" fmla="*/ 2147483646 w 270"/>
                <a:gd name="T3" fmla="*/ 2147483646 h 322"/>
                <a:gd name="T4" fmla="*/ 2147483646 w 270"/>
                <a:gd name="T5" fmla="*/ 2147483646 h 322"/>
                <a:gd name="T6" fmla="*/ 2147483646 w 270"/>
                <a:gd name="T7" fmla="*/ 2147483646 h 322"/>
                <a:gd name="T8" fmla="*/ 2147483646 w 270"/>
                <a:gd name="T9" fmla="*/ 2147483646 h 322"/>
                <a:gd name="T10" fmla="*/ 2147483646 w 270"/>
                <a:gd name="T11" fmla="*/ 2147483646 h 322"/>
                <a:gd name="T12" fmla="*/ 2147483646 w 270"/>
                <a:gd name="T13" fmla="*/ 2147483646 h 322"/>
                <a:gd name="T14" fmla="*/ 2147483646 w 270"/>
                <a:gd name="T15" fmla="*/ 2147483646 h 322"/>
                <a:gd name="T16" fmla="*/ 2147483646 w 270"/>
                <a:gd name="T17" fmla="*/ 2147483646 h 322"/>
                <a:gd name="T18" fmla="*/ 2147483646 w 270"/>
                <a:gd name="T19" fmla="*/ 2147483646 h 322"/>
                <a:gd name="T20" fmla="*/ 2147483646 w 270"/>
                <a:gd name="T21" fmla="*/ 2147483646 h 322"/>
                <a:gd name="T22" fmla="*/ 2147483646 w 270"/>
                <a:gd name="T23" fmla="*/ 2147483646 h 322"/>
                <a:gd name="T24" fmla="*/ 2147483646 w 270"/>
                <a:gd name="T25" fmla="*/ 2147483646 h 322"/>
                <a:gd name="T26" fmla="*/ 2147483646 w 270"/>
                <a:gd name="T27" fmla="*/ 2147483646 h 322"/>
                <a:gd name="T28" fmla="*/ 2147483646 w 270"/>
                <a:gd name="T29" fmla="*/ 2147483646 h 322"/>
                <a:gd name="T30" fmla="*/ 2147483646 w 270"/>
                <a:gd name="T31" fmla="*/ 2147483646 h 322"/>
                <a:gd name="T32" fmla="*/ 0 w 270"/>
                <a:gd name="T33" fmla="*/ 2147483646 h 322"/>
                <a:gd name="T34" fmla="*/ 2147483646 w 270"/>
                <a:gd name="T35" fmla="*/ 2147483646 h 322"/>
                <a:gd name="T36" fmla="*/ 2147483646 w 270"/>
                <a:gd name="T37" fmla="*/ 2147483646 h 322"/>
                <a:gd name="T38" fmla="*/ 2147483646 w 270"/>
                <a:gd name="T39" fmla="*/ 2147483646 h 322"/>
                <a:gd name="T40" fmla="*/ 2147483646 w 270"/>
                <a:gd name="T41" fmla="*/ 2147483646 h 322"/>
                <a:gd name="T42" fmla="*/ 2147483646 w 270"/>
                <a:gd name="T43" fmla="*/ 2147483646 h 322"/>
                <a:gd name="T44" fmla="*/ 2147483646 w 270"/>
                <a:gd name="T45" fmla="*/ 2147483646 h 322"/>
                <a:gd name="T46" fmla="*/ 2147483646 w 270"/>
                <a:gd name="T47" fmla="*/ 2147483646 h 322"/>
                <a:gd name="T48" fmla="*/ 2147483646 w 270"/>
                <a:gd name="T49" fmla="*/ 2147483646 h 322"/>
                <a:gd name="T50" fmla="*/ 2147483646 w 270"/>
                <a:gd name="T51" fmla="*/ 2147483646 h 322"/>
                <a:gd name="T52" fmla="*/ 2147483646 w 270"/>
                <a:gd name="T53" fmla="*/ 2147483646 h 322"/>
                <a:gd name="T54" fmla="*/ 2147483646 w 270"/>
                <a:gd name="T55" fmla="*/ 2147483646 h 322"/>
                <a:gd name="T56" fmla="*/ 2147483646 w 270"/>
                <a:gd name="T57" fmla="*/ 2147483646 h 322"/>
                <a:gd name="T58" fmla="*/ 2147483646 w 270"/>
                <a:gd name="T59" fmla="*/ 2147483646 h 322"/>
                <a:gd name="T60" fmla="*/ 2147483646 w 270"/>
                <a:gd name="T61" fmla="*/ 2147483646 h 322"/>
                <a:gd name="T62" fmla="*/ 2147483646 w 270"/>
                <a:gd name="T63" fmla="*/ 2147483646 h 322"/>
                <a:gd name="T64" fmla="*/ 2147483646 w 270"/>
                <a:gd name="T65" fmla="*/ 2147483646 h 322"/>
                <a:gd name="T66" fmla="*/ 2147483646 w 270"/>
                <a:gd name="T67" fmla="*/ 2147483646 h 322"/>
                <a:gd name="T68" fmla="*/ 2147483646 w 270"/>
                <a:gd name="T69" fmla="*/ 2147483646 h 322"/>
                <a:gd name="T70" fmla="*/ 2147483646 w 270"/>
                <a:gd name="T71" fmla="*/ 2147483646 h 322"/>
                <a:gd name="T72" fmla="*/ 2147483646 w 270"/>
                <a:gd name="T73" fmla="*/ 2147483646 h 322"/>
                <a:gd name="T74" fmla="*/ 2147483646 w 270"/>
                <a:gd name="T75" fmla="*/ 2147483646 h 322"/>
                <a:gd name="T76" fmla="*/ 2147483646 w 270"/>
                <a:gd name="T77" fmla="*/ 2147483646 h 322"/>
                <a:gd name="T78" fmla="*/ 2147483646 w 270"/>
                <a:gd name="T79" fmla="*/ 2147483646 h 322"/>
                <a:gd name="T80" fmla="*/ 2147483646 w 270"/>
                <a:gd name="T81" fmla="*/ 2147483646 h 322"/>
                <a:gd name="T82" fmla="*/ 2147483646 w 270"/>
                <a:gd name="T83" fmla="*/ 2147483646 h 322"/>
                <a:gd name="T84" fmla="*/ 2147483646 w 270"/>
                <a:gd name="T85" fmla="*/ 2147483646 h 322"/>
                <a:gd name="T86" fmla="*/ 2147483646 w 270"/>
                <a:gd name="T87" fmla="*/ 0 h 322"/>
                <a:gd name="T88" fmla="*/ 2147483646 w 270"/>
                <a:gd name="T89" fmla="*/ 2147483646 h 322"/>
                <a:gd name="T90" fmla="*/ 2147483646 w 270"/>
                <a:gd name="T91" fmla="*/ 2147483646 h 322"/>
                <a:gd name="T92" fmla="*/ 2147483646 w 270"/>
                <a:gd name="T93" fmla="*/ 2147483646 h 32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70"/>
                <a:gd name="T142" fmla="*/ 0 h 322"/>
                <a:gd name="T143" fmla="*/ 270 w 270"/>
                <a:gd name="T144" fmla="*/ 322 h 32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70" h="322">
                  <a:moveTo>
                    <a:pt x="154" y="87"/>
                  </a:moveTo>
                  <a:lnTo>
                    <a:pt x="154" y="103"/>
                  </a:lnTo>
                  <a:lnTo>
                    <a:pt x="151" y="119"/>
                  </a:lnTo>
                  <a:lnTo>
                    <a:pt x="148" y="135"/>
                  </a:lnTo>
                  <a:lnTo>
                    <a:pt x="143" y="151"/>
                  </a:lnTo>
                  <a:lnTo>
                    <a:pt x="136" y="166"/>
                  </a:lnTo>
                  <a:lnTo>
                    <a:pt x="130" y="179"/>
                  </a:lnTo>
                  <a:lnTo>
                    <a:pt x="120" y="193"/>
                  </a:lnTo>
                  <a:lnTo>
                    <a:pt x="111" y="206"/>
                  </a:lnTo>
                  <a:lnTo>
                    <a:pt x="99" y="217"/>
                  </a:lnTo>
                  <a:lnTo>
                    <a:pt x="88" y="228"/>
                  </a:lnTo>
                  <a:lnTo>
                    <a:pt x="75" y="238"/>
                  </a:lnTo>
                  <a:lnTo>
                    <a:pt x="62" y="246"/>
                  </a:lnTo>
                  <a:lnTo>
                    <a:pt x="48" y="254"/>
                  </a:lnTo>
                  <a:lnTo>
                    <a:pt x="32" y="261"/>
                  </a:lnTo>
                  <a:lnTo>
                    <a:pt x="16" y="265"/>
                  </a:lnTo>
                  <a:lnTo>
                    <a:pt x="0" y="269"/>
                  </a:lnTo>
                  <a:lnTo>
                    <a:pt x="9" y="322"/>
                  </a:lnTo>
                  <a:lnTo>
                    <a:pt x="21" y="319"/>
                  </a:lnTo>
                  <a:lnTo>
                    <a:pt x="30" y="317"/>
                  </a:lnTo>
                  <a:lnTo>
                    <a:pt x="41" y="314"/>
                  </a:lnTo>
                  <a:lnTo>
                    <a:pt x="51" y="311"/>
                  </a:lnTo>
                  <a:lnTo>
                    <a:pt x="61" y="306"/>
                  </a:lnTo>
                  <a:lnTo>
                    <a:pt x="70" y="302"/>
                  </a:lnTo>
                  <a:lnTo>
                    <a:pt x="90" y="293"/>
                  </a:lnTo>
                  <a:lnTo>
                    <a:pt x="107" y="282"/>
                  </a:lnTo>
                  <a:lnTo>
                    <a:pt x="124" y="269"/>
                  </a:lnTo>
                  <a:lnTo>
                    <a:pt x="138" y="254"/>
                  </a:lnTo>
                  <a:lnTo>
                    <a:pt x="152" y="240"/>
                  </a:lnTo>
                  <a:lnTo>
                    <a:pt x="165" y="224"/>
                  </a:lnTo>
                  <a:lnTo>
                    <a:pt x="177" y="206"/>
                  </a:lnTo>
                  <a:lnTo>
                    <a:pt x="186" y="188"/>
                  </a:lnTo>
                  <a:lnTo>
                    <a:pt x="191" y="179"/>
                  </a:lnTo>
                  <a:lnTo>
                    <a:pt x="194" y="169"/>
                  </a:lnTo>
                  <a:lnTo>
                    <a:pt x="198" y="159"/>
                  </a:lnTo>
                  <a:lnTo>
                    <a:pt x="201" y="150"/>
                  </a:lnTo>
                  <a:lnTo>
                    <a:pt x="204" y="138"/>
                  </a:lnTo>
                  <a:lnTo>
                    <a:pt x="206" y="129"/>
                  </a:lnTo>
                  <a:lnTo>
                    <a:pt x="207" y="119"/>
                  </a:lnTo>
                  <a:lnTo>
                    <a:pt x="209" y="108"/>
                  </a:lnTo>
                  <a:lnTo>
                    <a:pt x="209" y="97"/>
                  </a:lnTo>
                  <a:lnTo>
                    <a:pt x="209" y="87"/>
                  </a:lnTo>
                  <a:lnTo>
                    <a:pt x="270" y="87"/>
                  </a:lnTo>
                  <a:lnTo>
                    <a:pt x="181" y="0"/>
                  </a:lnTo>
                  <a:lnTo>
                    <a:pt x="93" y="87"/>
                  </a:lnTo>
                  <a:lnTo>
                    <a:pt x="154" y="87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3333" name="Freeform 111">
              <a:extLst>
                <a:ext uri="{FF2B5EF4-FFF2-40B4-BE49-F238E27FC236}">
                  <a16:creationId xmlns:a16="http://schemas.microsoft.com/office/drawing/2014/main" id="{715F46AE-2BE7-4064-91D2-E43FE0BA31A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9388" y="4875213"/>
              <a:ext cx="508000" cy="428625"/>
            </a:xfrm>
            <a:custGeom>
              <a:avLst/>
              <a:gdLst>
                <a:gd name="T0" fmla="*/ 2147483646 w 320"/>
                <a:gd name="T1" fmla="*/ 2147483646 h 270"/>
                <a:gd name="T2" fmla="*/ 2147483646 w 320"/>
                <a:gd name="T3" fmla="*/ 2147483646 h 270"/>
                <a:gd name="T4" fmla="*/ 2147483646 w 320"/>
                <a:gd name="T5" fmla="*/ 2147483646 h 270"/>
                <a:gd name="T6" fmla="*/ 2147483646 w 320"/>
                <a:gd name="T7" fmla="*/ 2147483646 h 270"/>
                <a:gd name="T8" fmla="*/ 2147483646 w 320"/>
                <a:gd name="T9" fmla="*/ 2147483646 h 270"/>
                <a:gd name="T10" fmla="*/ 2147483646 w 320"/>
                <a:gd name="T11" fmla="*/ 2147483646 h 270"/>
                <a:gd name="T12" fmla="*/ 2147483646 w 320"/>
                <a:gd name="T13" fmla="*/ 2147483646 h 270"/>
                <a:gd name="T14" fmla="*/ 2147483646 w 320"/>
                <a:gd name="T15" fmla="*/ 2147483646 h 270"/>
                <a:gd name="T16" fmla="*/ 2147483646 w 320"/>
                <a:gd name="T17" fmla="*/ 2147483646 h 270"/>
                <a:gd name="T18" fmla="*/ 2147483646 w 320"/>
                <a:gd name="T19" fmla="*/ 2147483646 h 270"/>
                <a:gd name="T20" fmla="*/ 2147483646 w 320"/>
                <a:gd name="T21" fmla="*/ 2147483646 h 270"/>
                <a:gd name="T22" fmla="*/ 2147483646 w 320"/>
                <a:gd name="T23" fmla="*/ 2147483646 h 270"/>
                <a:gd name="T24" fmla="*/ 2147483646 w 320"/>
                <a:gd name="T25" fmla="*/ 2147483646 h 270"/>
                <a:gd name="T26" fmla="*/ 2147483646 w 320"/>
                <a:gd name="T27" fmla="*/ 2147483646 h 270"/>
                <a:gd name="T28" fmla="*/ 2147483646 w 320"/>
                <a:gd name="T29" fmla="*/ 2147483646 h 270"/>
                <a:gd name="T30" fmla="*/ 2147483646 w 320"/>
                <a:gd name="T31" fmla="*/ 2147483646 h 270"/>
                <a:gd name="T32" fmla="*/ 2147483646 w 320"/>
                <a:gd name="T33" fmla="*/ 2147483646 h 270"/>
                <a:gd name="T34" fmla="*/ 0 w 320"/>
                <a:gd name="T35" fmla="*/ 2147483646 h 270"/>
                <a:gd name="T36" fmla="*/ 2147483646 w 320"/>
                <a:gd name="T37" fmla="*/ 2147483646 h 270"/>
                <a:gd name="T38" fmla="*/ 2147483646 w 320"/>
                <a:gd name="T39" fmla="*/ 2147483646 h 270"/>
                <a:gd name="T40" fmla="*/ 2147483646 w 320"/>
                <a:gd name="T41" fmla="*/ 2147483646 h 270"/>
                <a:gd name="T42" fmla="*/ 2147483646 w 320"/>
                <a:gd name="T43" fmla="*/ 2147483646 h 270"/>
                <a:gd name="T44" fmla="*/ 2147483646 w 320"/>
                <a:gd name="T45" fmla="*/ 2147483646 h 270"/>
                <a:gd name="T46" fmla="*/ 2147483646 w 320"/>
                <a:gd name="T47" fmla="*/ 2147483646 h 270"/>
                <a:gd name="T48" fmla="*/ 2147483646 w 320"/>
                <a:gd name="T49" fmla="*/ 2147483646 h 270"/>
                <a:gd name="T50" fmla="*/ 2147483646 w 320"/>
                <a:gd name="T51" fmla="*/ 2147483646 h 270"/>
                <a:gd name="T52" fmla="*/ 2147483646 w 320"/>
                <a:gd name="T53" fmla="*/ 2147483646 h 270"/>
                <a:gd name="T54" fmla="*/ 2147483646 w 320"/>
                <a:gd name="T55" fmla="*/ 2147483646 h 270"/>
                <a:gd name="T56" fmla="*/ 2147483646 w 320"/>
                <a:gd name="T57" fmla="*/ 2147483646 h 270"/>
                <a:gd name="T58" fmla="*/ 2147483646 w 320"/>
                <a:gd name="T59" fmla="*/ 2147483646 h 270"/>
                <a:gd name="T60" fmla="*/ 2147483646 w 320"/>
                <a:gd name="T61" fmla="*/ 2147483646 h 270"/>
                <a:gd name="T62" fmla="*/ 2147483646 w 320"/>
                <a:gd name="T63" fmla="*/ 2147483646 h 270"/>
                <a:gd name="T64" fmla="*/ 2147483646 w 320"/>
                <a:gd name="T65" fmla="*/ 2147483646 h 270"/>
                <a:gd name="T66" fmla="*/ 2147483646 w 320"/>
                <a:gd name="T67" fmla="*/ 2147483646 h 270"/>
                <a:gd name="T68" fmla="*/ 2147483646 w 320"/>
                <a:gd name="T69" fmla="*/ 2147483646 h 270"/>
                <a:gd name="T70" fmla="*/ 2147483646 w 320"/>
                <a:gd name="T71" fmla="*/ 2147483646 h 270"/>
                <a:gd name="T72" fmla="*/ 2147483646 w 320"/>
                <a:gd name="T73" fmla="*/ 2147483646 h 270"/>
                <a:gd name="T74" fmla="*/ 2147483646 w 320"/>
                <a:gd name="T75" fmla="*/ 2147483646 h 270"/>
                <a:gd name="T76" fmla="*/ 2147483646 w 320"/>
                <a:gd name="T77" fmla="*/ 2147483646 h 270"/>
                <a:gd name="T78" fmla="*/ 2147483646 w 320"/>
                <a:gd name="T79" fmla="*/ 2147483646 h 270"/>
                <a:gd name="T80" fmla="*/ 2147483646 w 320"/>
                <a:gd name="T81" fmla="*/ 2147483646 h 270"/>
                <a:gd name="T82" fmla="*/ 2147483646 w 320"/>
                <a:gd name="T83" fmla="*/ 2147483646 h 270"/>
                <a:gd name="T84" fmla="*/ 2147483646 w 320"/>
                <a:gd name="T85" fmla="*/ 0 h 270"/>
                <a:gd name="T86" fmla="*/ 2147483646 w 320"/>
                <a:gd name="T87" fmla="*/ 2147483646 h 270"/>
                <a:gd name="T88" fmla="*/ 2147483646 w 320"/>
                <a:gd name="T89" fmla="*/ 2147483646 h 270"/>
                <a:gd name="T90" fmla="*/ 2147483646 w 320"/>
                <a:gd name="T91" fmla="*/ 2147483646 h 270"/>
                <a:gd name="T92" fmla="*/ 2147483646 w 320"/>
                <a:gd name="T93" fmla="*/ 2147483646 h 27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20"/>
                <a:gd name="T142" fmla="*/ 0 h 270"/>
                <a:gd name="T143" fmla="*/ 320 w 320"/>
                <a:gd name="T144" fmla="*/ 270 h 27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20" h="270">
                  <a:moveTo>
                    <a:pt x="235" y="115"/>
                  </a:moveTo>
                  <a:lnTo>
                    <a:pt x="219" y="115"/>
                  </a:lnTo>
                  <a:lnTo>
                    <a:pt x="201" y="119"/>
                  </a:lnTo>
                  <a:lnTo>
                    <a:pt x="187" y="122"/>
                  </a:lnTo>
                  <a:lnTo>
                    <a:pt x="171" y="127"/>
                  </a:lnTo>
                  <a:lnTo>
                    <a:pt x="156" y="133"/>
                  </a:lnTo>
                  <a:lnTo>
                    <a:pt x="142" y="141"/>
                  </a:lnTo>
                  <a:lnTo>
                    <a:pt x="129" y="149"/>
                  </a:lnTo>
                  <a:lnTo>
                    <a:pt x="116" y="159"/>
                  </a:lnTo>
                  <a:lnTo>
                    <a:pt x="105" y="170"/>
                  </a:lnTo>
                  <a:lnTo>
                    <a:pt x="94" y="181"/>
                  </a:lnTo>
                  <a:lnTo>
                    <a:pt x="84" y="194"/>
                  </a:lnTo>
                  <a:lnTo>
                    <a:pt x="76" y="209"/>
                  </a:lnTo>
                  <a:lnTo>
                    <a:pt x="68" y="223"/>
                  </a:lnTo>
                  <a:lnTo>
                    <a:pt x="61" y="238"/>
                  </a:lnTo>
                  <a:lnTo>
                    <a:pt x="57" y="254"/>
                  </a:lnTo>
                  <a:lnTo>
                    <a:pt x="53" y="270"/>
                  </a:lnTo>
                  <a:lnTo>
                    <a:pt x="0" y="260"/>
                  </a:lnTo>
                  <a:lnTo>
                    <a:pt x="4" y="249"/>
                  </a:lnTo>
                  <a:lnTo>
                    <a:pt x="5" y="239"/>
                  </a:lnTo>
                  <a:lnTo>
                    <a:pt x="8" y="228"/>
                  </a:lnTo>
                  <a:lnTo>
                    <a:pt x="12" y="218"/>
                  </a:lnTo>
                  <a:lnTo>
                    <a:pt x="16" y="209"/>
                  </a:lnTo>
                  <a:lnTo>
                    <a:pt x="20" y="199"/>
                  </a:lnTo>
                  <a:lnTo>
                    <a:pt x="29" y="180"/>
                  </a:lnTo>
                  <a:lnTo>
                    <a:pt x="41" y="164"/>
                  </a:lnTo>
                  <a:lnTo>
                    <a:pt x="53" y="146"/>
                  </a:lnTo>
                  <a:lnTo>
                    <a:pt x="68" y="131"/>
                  </a:lnTo>
                  <a:lnTo>
                    <a:pt x="82" y="117"/>
                  </a:lnTo>
                  <a:lnTo>
                    <a:pt x="98" y="104"/>
                  </a:lnTo>
                  <a:lnTo>
                    <a:pt x="116" y="93"/>
                  </a:lnTo>
                  <a:lnTo>
                    <a:pt x="134" y="83"/>
                  </a:lnTo>
                  <a:lnTo>
                    <a:pt x="143" y="80"/>
                  </a:lnTo>
                  <a:lnTo>
                    <a:pt x="153" y="75"/>
                  </a:lnTo>
                  <a:lnTo>
                    <a:pt x="163" y="72"/>
                  </a:lnTo>
                  <a:lnTo>
                    <a:pt x="172" y="69"/>
                  </a:lnTo>
                  <a:lnTo>
                    <a:pt x="182" y="67"/>
                  </a:lnTo>
                  <a:lnTo>
                    <a:pt x="192" y="64"/>
                  </a:lnTo>
                  <a:lnTo>
                    <a:pt x="203" y="62"/>
                  </a:lnTo>
                  <a:lnTo>
                    <a:pt x="213" y="61"/>
                  </a:lnTo>
                  <a:lnTo>
                    <a:pt x="224" y="61"/>
                  </a:lnTo>
                  <a:lnTo>
                    <a:pt x="235" y="61"/>
                  </a:lnTo>
                  <a:lnTo>
                    <a:pt x="235" y="0"/>
                  </a:lnTo>
                  <a:lnTo>
                    <a:pt x="320" y="86"/>
                  </a:lnTo>
                  <a:lnTo>
                    <a:pt x="235" y="177"/>
                  </a:lnTo>
                  <a:lnTo>
                    <a:pt x="235" y="115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3334" name="Rectangle 112">
              <a:extLst>
                <a:ext uri="{FF2B5EF4-FFF2-40B4-BE49-F238E27FC236}">
                  <a16:creationId xmlns:a16="http://schemas.microsoft.com/office/drawing/2014/main" id="{C4275748-4710-4C13-9981-7A1D7E6DB2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2675" y="5700713"/>
              <a:ext cx="128588" cy="212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400" b="1">
                  <a:solidFill>
                    <a:srgbClr val="000000"/>
                  </a:solidFill>
                </a:rPr>
                <a:t>R</a:t>
              </a:r>
              <a:endParaRPr lang="it-IT" altLang="it-IT" sz="1800"/>
            </a:p>
          </p:txBody>
        </p:sp>
        <p:sp>
          <p:nvSpPr>
            <p:cNvPr id="13335" name="Rectangle 113">
              <a:extLst>
                <a:ext uri="{FF2B5EF4-FFF2-40B4-BE49-F238E27FC236}">
                  <a16:creationId xmlns:a16="http://schemas.microsoft.com/office/drawing/2014/main" id="{D7D2CCC1-C74C-433E-ABEB-83C8A6CEA1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1563" y="6122988"/>
              <a:ext cx="119062" cy="212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400" b="1">
                  <a:solidFill>
                    <a:srgbClr val="FF0066"/>
                  </a:solidFill>
                </a:rPr>
                <a:t>S</a:t>
              </a:r>
              <a:endParaRPr lang="it-IT" altLang="it-IT" sz="1800"/>
            </a:p>
          </p:txBody>
        </p:sp>
        <p:sp>
          <p:nvSpPr>
            <p:cNvPr id="13336" name="Rectangle 114">
              <a:extLst>
                <a:ext uri="{FF2B5EF4-FFF2-40B4-BE49-F238E27FC236}">
                  <a16:creationId xmlns:a16="http://schemas.microsoft.com/office/drawing/2014/main" id="{DC0EF6C0-7C00-449C-88E4-85512B53EE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78400" y="5568950"/>
              <a:ext cx="128588" cy="212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400" b="1">
                  <a:solidFill>
                    <a:srgbClr val="000000"/>
                  </a:solidFill>
                </a:rPr>
                <a:t>R</a:t>
              </a:r>
              <a:endParaRPr lang="it-IT" altLang="it-IT" sz="1800"/>
            </a:p>
          </p:txBody>
        </p:sp>
        <p:sp>
          <p:nvSpPr>
            <p:cNvPr id="13337" name="Rectangle 115">
              <a:extLst>
                <a:ext uri="{FF2B5EF4-FFF2-40B4-BE49-F238E27FC236}">
                  <a16:creationId xmlns:a16="http://schemas.microsoft.com/office/drawing/2014/main" id="{020DA492-B653-4616-B256-B53C00F0EF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89513" y="6229350"/>
              <a:ext cx="107950" cy="212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400" b="1">
                  <a:solidFill>
                    <a:srgbClr val="000000"/>
                  </a:solidFill>
                </a:rPr>
                <a:t>Z</a:t>
              </a:r>
              <a:endParaRPr lang="it-IT" altLang="it-IT" sz="1800"/>
            </a:p>
          </p:txBody>
        </p:sp>
        <p:sp>
          <p:nvSpPr>
            <p:cNvPr id="13338" name="Freeform 116">
              <a:extLst>
                <a:ext uri="{FF2B5EF4-FFF2-40B4-BE49-F238E27FC236}">
                  <a16:creationId xmlns:a16="http://schemas.microsoft.com/office/drawing/2014/main" id="{D0C6B049-E6D4-44AF-AA96-040CCD0386D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6175" y="5359400"/>
              <a:ext cx="647700" cy="1274763"/>
            </a:xfrm>
            <a:custGeom>
              <a:avLst/>
              <a:gdLst>
                <a:gd name="T0" fmla="*/ 2147483646 w 408"/>
                <a:gd name="T1" fmla="*/ 2147483646 h 803"/>
                <a:gd name="T2" fmla="*/ 0 w 408"/>
                <a:gd name="T3" fmla="*/ 2147483646 h 803"/>
                <a:gd name="T4" fmla="*/ 2147483646 w 408"/>
                <a:gd name="T5" fmla="*/ 2147483646 h 803"/>
                <a:gd name="T6" fmla="*/ 2147483646 w 408"/>
                <a:gd name="T7" fmla="*/ 2147483646 h 803"/>
                <a:gd name="T8" fmla="*/ 2147483646 w 408"/>
                <a:gd name="T9" fmla="*/ 2147483646 h 803"/>
                <a:gd name="T10" fmla="*/ 2147483646 w 408"/>
                <a:gd name="T11" fmla="*/ 2147483646 h 803"/>
                <a:gd name="T12" fmla="*/ 2147483646 w 408"/>
                <a:gd name="T13" fmla="*/ 2147483646 h 803"/>
                <a:gd name="T14" fmla="*/ 2147483646 w 408"/>
                <a:gd name="T15" fmla="*/ 2147483646 h 803"/>
                <a:gd name="T16" fmla="*/ 2147483646 w 408"/>
                <a:gd name="T17" fmla="*/ 2147483646 h 803"/>
                <a:gd name="T18" fmla="*/ 2147483646 w 408"/>
                <a:gd name="T19" fmla="*/ 2147483646 h 803"/>
                <a:gd name="T20" fmla="*/ 2147483646 w 408"/>
                <a:gd name="T21" fmla="*/ 2147483646 h 803"/>
                <a:gd name="T22" fmla="*/ 2147483646 w 408"/>
                <a:gd name="T23" fmla="*/ 2147483646 h 803"/>
                <a:gd name="T24" fmla="*/ 2147483646 w 408"/>
                <a:gd name="T25" fmla="*/ 2147483646 h 803"/>
                <a:gd name="T26" fmla="*/ 2147483646 w 408"/>
                <a:gd name="T27" fmla="*/ 2147483646 h 803"/>
                <a:gd name="T28" fmla="*/ 2147483646 w 408"/>
                <a:gd name="T29" fmla="*/ 2147483646 h 803"/>
                <a:gd name="T30" fmla="*/ 2147483646 w 408"/>
                <a:gd name="T31" fmla="*/ 2147483646 h 803"/>
                <a:gd name="T32" fmla="*/ 2147483646 w 408"/>
                <a:gd name="T33" fmla="*/ 2147483646 h 803"/>
                <a:gd name="T34" fmla="*/ 2147483646 w 408"/>
                <a:gd name="T35" fmla="*/ 2147483646 h 803"/>
                <a:gd name="T36" fmla="*/ 2147483646 w 408"/>
                <a:gd name="T37" fmla="*/ 2147483646 h 803"/>
                <a:gd name="T38" fmla="*/ 2147483646 w 408"/>
                <a:gd name="T39" fmla="*/ 2147483646 h 803"/>
                <a:gd name="T40" fmla="*/ 2147483646 w 408"/>
                <a:gd name="T41" fmla="*/ 2147483646 h 803"/>
                <a:gd name="T42" fmla="*/ 2147483646 w 408"/>
                <a:gd name="T43" fmla="*/ 2147483646 h 803"/>
                <a:gd name="T44" fmla="*/ 2147483646 w 408"/>
                <a:gd name="T45" fmla="*/ 2147483646 h 803"/>
                <a:gd name="T46" fmla="*/ 2147483646 w 408"/>
                <a:gd name="T47" fmla="*/ 2147483646 h 803"/>
                <a:gd name="T48" fmla="*/ 2147483646 w 408"/>
                <a:gd name="T49" fmla="*/ 2147483646 h 803"/>
                <a:gd name="T50" fmla="*/ 2147483646 w 408"/>
                <a:gd name="T51" fmla="*/ 2147483646 h 803"/>
                <a:gd name="T52" fmla="*/ 2147483646 w 408"/>
                <a:gd name="T53" fmla="*/ 2147483646 h 803"/>
                <a:gd name="T54" fmla="*/ 2147483646 w 408"/>
                <a:gd name="T55" fmla="*/ 2147483646 h 803"/>
                <a:gd name="T56" fmla="*/ 2147483646 w 408"/>
                <a:gd name="T57" fmla="*/ 2147483646 h 803"/>
                <a:gd name="T58" fmla="*/ 2147483646 w 408"/>
                <a:gd name="T59" fmla="*/ 2147483646 h 803"/>
                <a:gd name="T60" fmla="*/ 2147483646 w 408"/>
                <a:gd name="T61" fmla="*/ 2147483646 h 803"/>
                <a:gd name="T62" fmla="*/ 2147483646 w 408"/>
                <a:gd name="T63" fmla="*/ 2147483646 h 803"/>
                <a:gd name="T64" fmla="*/ 2147483646 w 408"/>
                <a:gd name="T65" fmla="*/ 2147483646 h 803"/>
                <a:gd name="T66" fmla="*/ 2147483646 w 408"/>
                <a:gd name="T67" fmla="*/ 2147483646 h 803"/>
                <a:gd name="T68" fmla="*/ 2147483646 w 408"/>
                <a:gd name="T69" fmla="*/ 2147483646 h 803"/>
                <a:gd name="T70" fmla="*/ 2147483646 w 408"/>
                <a:gd name="T71" fmla="*/ 2147483646 h 803"/>
                <a:gd name="T72" fmla="*/ 2147483646 w 408"/>
                <a:gd name="T73" fmla="*/ 2147483646 h 803"/>
                <a:gd name="T74" fmla="*/ 2147483646 w 408"/>
                <a:gd name="T75" fmla="*/ 2147483646 h 803"/>
                <a:gd name="T76" fmla="*/ 2147483646 w 408"/>
                <a:gd name="T77" fmla="*/ 2147483646 h 803"/>
                <a:gd name="T78" fmla="*/ 2147483646 w 408"/>
                <a:gd name="T79" fmla="*/ 2147483646 h 803"/>
                <a:gd name="T80" fmla="*/ 2147483646 w 408"/>
                <a:gd name="T81" fmla="*/ 2147483646 h 803"/>
                <a:gd name="T82" fmla="*/ 2147483646 w 408"/>
                <a:gd name="T83" fmla="*/ 2147483646 h 803"/>
                <a:gd name="T84" fmla="*/ 2147483646 w 408"/>
                <a:gd name="T85" fmla="*/ 2147483646 h 803"/>
                <a:gd name="T86" fmla="*/ 2147483646 w 408"/>
                <a:gd name="T87" fmla="*/ 2147483646 h 803"/>
                <a:gd name="T88" fmla="*/ 2147483646 w 408"/>
                <a:gd name="T89" fmla="*/ 2147483646 h 803"/>
                <a:gd name="T90" fmla="*/ 2147483646 w 408"/>
                <a:gd name="T91" fmla="*/ 2147483646 h 803"/>
                <a:gd name="T92" fmla="*/ 2147483646 w 408"/>
                <a:gd name="T93" fmla="*/ 2147483646 h 803"/>
                <a:gd name="T94" fmla="*/ 2147483646 w 408"/>
                <a:gd name="T95" fmla="*/ 2147483646 h 803"/>
                <a:gd name="T96" fmla="*/ 2147483646 w 408"/>
                <a:gd name="T97" fmla="*/ 2147483646 h 803"/>
                <a:gd name="T98" fmla="*/ 2147483646 w 408"/>
                <a:gd name="T99" fmla="*/ 2147483646 h 803"/>
                <a:gd name="T100" fmla="*/ 2147483646 w 408"/>
                <a:gd name="T101" fmla="*/ 2147483646 h 803"/>
                <a:gd name="T102" fmla="*/ 2147483646 w 408"/>
                <a:gd name="T103" fmla="*/ 2147483646 h 803"/>
                <a:gd name="T104" fmla="*/ 2147483646 w 408"/>
                <a:gd name="T105" fmla="*/ 2147483646 h 803"/>
                <a:gd name="T106" fmla="*/ 2147483646 w 408"/>
                <a:gd name="T107" fmla="*/ 2147483646 h 803"/>
                <a:gd name="T108" fmla="*/ 2147483646 w 408"/>
                <a:gd name="T109" fmla="*/ 2147483646 h 803"/>
                <a:gd name="T110" fmla="*/ 2147483646 w 408"/>
                <a:gd name="T111" fmla="*/ 2147483646 h 803"/>
                <a:gd name="T112" fmla="*/ 2147483646 w 408"/>
                <a:gd name="T113" fmla="*/ 2147483646 h 803"/>
                <a:gd name="T114" fmla="*/ 2147483646 w 408"/>
                <a:gd name="T115" fmla="*/ 2147483646 h 803"/>
                <a:gd name="T116" fmla="*/ 2147483646 w 408"/>
                <a:gd name="T117" fmla="*/ 2147483646 h 803"/>
                <a:gd name="T118" fmla="*/ 2147483646 w 408"/>
                <a:gd name="T119" fmla="*/ 2147483646 h 803"/>
                <a:gd name="T120" fmla="*/ 2147483646 w 408"/>
                <a:gd name="T121" fmla="*/ 2147483646 h 80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08"/>
                <a:gd name="T184" fmla="*/ 0 h 803"/>
                <a:gd name="T185" fmla="*/ 408 w 408"/>
                <a:gd name="T186" fmla="*/ 803 h 80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08" h="803">
                  <a:moveTo>
                    <a:pt x="98" y="586"/>
                  </a:moveTo>
                  <a:lnTo>
                    <a:pt x="93" y="579"/>
                  </a:lnTo>
                  <a:lnTo>
                    <a:pt x="88" y="571"/>
                  </a:lnTo>
                  <a:lnTo>
                    <a:pt x="84" y="563"/>
                  </a:lnTo>
                  <a:lnTo>
                    <a:pt x="77" y="555"/>
                  </a:lnTo>
                  <a:lnTo>
                    <a:pt x="69" y="547"/>
                  </a:lnTo>
                  <a:lnTo>
                    <a:pt x="63" y="539"/>
                  </a:lnTo>
                  <a:lnTo>
                    <a:pt x="47" y="521"/>
                  </a:lnTo>
                  <a:lnTo>
                    <a:pt x="32" y="504"/>
                  </a:lnTo>
                  <a:lnTo>
                    <a:pt x="26" y="494"/>
                  </a:lnTo>
                  <a:lnTo>
                    <a:pt x="19" y="486"/>
                  </a:lnTo>
                  <a:lnTo>
                    <a:pt x="13" y="476"/>
                  </a:lnTo>
                  <a:lnTo>
                    <a:pt x="8" y="468"/>
                  </a:lnTo>
                  <a:lnTo>
                    <a:pt x="5" y="459"/>
                  </a:lnTo>
                  <a:lnTo>
                    <a:pt x="2" y="451"/>
                  </a:lnTo>
                  <a:lnTo>
                    <a:pt x="0" y="443"/>
                  </a:lnTo>
                  <a:lnTo>
                    <a:pt x="0" y="434"/>
                  </a:lnTo>
                  <a:lnTo>
                    <a:pt x="0" y="425"/>
                  </a:lnTo>
                  <a:lnTo>
                    <a:pt x="0" y="417"/>
                  </a:lnTo>
                  <a:lnTo>
                    <a:pt x="2" y="407"/>
                  </a:lnTo>
                  <a:lnTo>
                    <a:pt x="3" y="399"/>
                  </a:lnTo>
                  <a:lnTo>
                    <a:pt x="5" y="391"/>
                  </a:lnTo>
                  <a:lnTo>
                    <a:pt x="8" y="381"/>
                  </a:lnTo>
                  <a:lnTo>
                    <a:pt x="13" y="365"/>
                  </a:lnTo>
                  <a:lnTo>
                    <a:pt x="19" y="349"/>
                  </a:lnTo>
                  <a:lnTo>
                    <a:pt x="26" y="335"/>
                  </a:lnTo>
                  <a:lnTo>
                    <a:pt x="32" y="320"/>
                  </a:lnTo>
                  <a:lnTo>
                    <a:pt x="39" y="307"/>
                  </a:lnTo>
                  <a:lnTo>
                    <a:pt x="45" y="295"/>
                  </a:lnTo>
                  <a:lnTo>
                    <a:pt x="51" y="285"/>
                  </a:lnTo>
                  <a:lnTo>
                    <a:pt x="59" y="274"/>
                  </a:lnTo>
                  <a:lnTo>
                    <a:pt x="76" y="254"/>
                  </a:lnTo>
                  <a:lnTo>
                    <a:pt x="84" y="245"/>
                  </a:lnTo>
                  <a:lnTo>
                    <a:pt x="93" y="235"/>
                  </a:lnTo>
                  <a:lnTo>
                    <a:pt x="96" y="229"/>
                  </a:lnTo>
                  <a:lnTo>
                    <a:pt x="101" y="224"/>
                  </a:lnTo>
                  <a:lnTo>
                    <a:pt x="112" y="214"/>
                  </a:lnTo>
                  <a:lnTo>
                    <a:pt x="124" y="204"/>
                  </a:lnTo>
                  <a:lnTo>
                    <a:pt x="135" y="196"/>
                  </a:lnTo>
                  <a:lnTo>
                    <a:pt x="146" y="187"/>
                  </a:lnTo>
                  <a:lnTo>
                    <a:pt x="151" y="180"/>
                  </a:lnTo>
                  <a:lnTo>
                    <a:pt x="154" y="176"/>
                  </a:lnTo>
                  <a:lnTo>
                    <a:pt x="159" y="171"/>
                  </a:lnTo>
                  <a:lnTo>
                    <a:pt x="162" y="164"/>
                  </a:lnTo>
                  <a:lnTo>
                    <a:pt x="166" y="159"/>
                  </a:lnTo>
                  <a:lnTo>
                    <a:pt x="167" y="153"/>
                  </a:lnTo>
                  <a:lnTo>
                    <a:pt x="167" y="147"/>
                  </a:lnTo>
                  <a:lnTo>
                    <a:pt x="167" y="140"/>
                  </a:lnTo>
                  <a:lnTo>
                    <a:pt x="166" y="132"/>
                  </a:lnTo>
                  <a:lnTo>
                    <a:pt x="164" y="124"/>
                  </a:lnTo>
                  <a:lnTo>
                    <a:pt x="161" y="116"/>
                  </a:lnTo>
                  <a:lnTo>
                    <a:pt x="158" y="108"/>
                  </a:lnTo>
                  <a:lnTo>
                    <a:pt x="151" y="92"/>
                  </a:lnTo>
                  <a:lnTo>
                    <a:pt x="148" y="84"/>
                  </a:lnTo>
                  <a:lnTo>
                    <a:pt x="145" y="76"/>
                  </a:lnTo>
                  <a:lnTo>
                    <a:pt x="141" y="68"/>
                  </a:lnTo>
                  <a:lnTo>
                    <a:pt x="140" y="61"/>
                  </a:lnTo>
                  <a:lnTo>
                    <a:pt x="138" y="53"/>
                  </a:lnTo>
                  <a:lnTo>
                    <a:pt x="138" y="47"/>
                  </a:lnTo>
                  <a:lnTo>
                    <a:pt x="140" y="42"/>
                  </a:lnTo>
                  <a:lnTo>
                    <a:pt x="141" y="39"/>
                  </a:lnTo>
                  <a:lnTo>
                    <a:pt x="143" y="37"/>
                  </a:lnTo>
                  <a:lnTo>
                    <a:pt x="145" y="34"/>
                  </a:lnTo>
                  <a:lnTo>
                    <a:pt x="148" y="32"/>
                  </a:lnTo>
                  <a:lnTo>
                    <a:pt x="149" y="31"/>
                  </a:lnTo>
                  <a:lnTo>
                    <a:pt x="153" y="28"/>
                  </a:lnTo>
                  <a:lnTo>
                    <a:pt x="161" y="23"/>
                  </a:lnTo>
                  <a:lnTo>
                    <a:pt x="169" y="19"/>
                  </a:lnTo>
                  <a:lnTo>
                    <a:pt x="180" y="15"/>
                  </a:lnTo>
                  <a:lnTo>
                    <a:pt x="190" y="11"/>
                  </a:lnTo>
                  <a:lnTo>
                    <a:pt x="201" y="8"/>
                  </a:lnTo>
                  <a:lnTo>
                    <a:pt x="212" y="5"/>
                  </a:lnTo>
                  <a:lnTo>
                    <a:pt x="223" y="3"/>
                  </a:lnTo>
                  <a:lnTo>
                    <a:pt x="233" y="2"/>
                  </a:lnTo>
                  <a:lnTo>
                    <a:pt x="244" y="0"/>
                  </a:lnTo>
                  <a:lnTo>
                    <a:pt x="252" y="0"/>
                  </a:lnTo>
                  <a:lnTo>
                    <a:pt x="262" y="0"/>
                  </a:lnTo>
                  <a:lnTo>
                    <a:pt x="269" y="2"/>
                  </a:lnTo>
                  <a:lnTo>
                    <a:pt x="272" y="3"/>
                  </a:lnTo>
                  <a:lnTo>
                    <a:pt x="273" y="3"/>
                  </a:lnTo>
                  <a:lnTo>
                    <a:pt x="277" y="5"/>
                  </a:lnTo>
                  <a:lnTo>
                    <a:pt x="278" y="8"/>
                  </a:lnTo>
                  <a:lnTo>
                    <a:pt x="278" y="10"/>
                  </a:lnTo>
                  <a:lnTo>
                    <a:pt x="280" y="11"/>
                  </a:lnTo>
                  <a:lnTo>
                    <a:pt x="280" y="15"/>
                  </a:lnTo>
                  <a:lnTo>
                    <a:pt x="280" y="18"/>
                  </a:lnTo>
                  <a:lnTo>
                    <a:pt x="278" y="21"/>
                  </a:lnTo>
                  <a:lnTo>
                    <a:pt x="277" y="26"/>
                  </a:lnTo>
                  <a:lnTo>
                    <a:pt x="273" y="34"/>
                  </a:lnTo>
                  <a:lnTo>
                    <a:pt x="270" y="42"/>
                  </a:lnTo>
                  <a:lnTo>
                    <a:pt x="265" y="53"/>
                  </a:lnTo>
                  <a:lnTo>
                    <a:pt x="259" y="63"/>
                  </a:lnTo>
                  <a:lnTo>
                    <a:pt x="252" y="74"/>
                  </a:lnTo>
                  <a:lnTo>
                    <a:pt x="248" y="85"/>
                  </a:lnTo>
                  <a:lnTo>
                    <a:pt x="241" y="97"/>
                  </a:lnTo>
                  <a:lnTo>
                    <a:pt x="236" y="110"/>
                  </a:lnTo>
                  <a:lnTo>
                    <a:pt x="232" y="121"/>
                  </a:lnTo>
                  <a:lnTo>
                    <a:pt x="228" y="132"/>
                  </a:lnTo>
                  <a:lnTo>
                    <a:pt x="227" y="143"/>
                  </a:lnTo>
                  <a:lnTo>
                    <a:pt x="225" y="148"/>
                  </a:lnTo>
                  <a:lnTo>
                    <a:pt x="225" y="153"/>
                  </a:lnTo>
                  <a:lnTo>
                    <a:pt x="225" y="158"/>
                  </a:lnTo>
                  <a:lnTo>
                    <a:pt x="227" y="163"/>
                  </a:lnTo>
                  <a:lnTo>
                    <a:pt x="228" y="167"/>
                  </a:lnTo>
                  <a:lnTo>
                    <a:pt x="230" y="172"/>
                  </a:lnTo>
                  <a:lnTo>
                    <a:pt x="233" y="177"/>
                  </a:lnTo>
                  <a:lnTo>
                    <a:pt x="236" y="182"/>
                  </a:lnTo>
                  <a:lnTo>
                    <a:pt x="240" y="188"/>
                  </a:lnTo>
                  <a:lnTo>
                    <a:pt x="244" y="193"/>
                  </a:lnTo>
                  <a:lnTo>
                    <a:pt x="248" y="198"/>
                  </a:lnTo>
                  <a:lnTo>
                    <a:pt x="254" y="203"/>
                  </a:lnTo>
                  <a:lnTo>
                    <a:pt x="264" y="213"/>
                  </a:lnTo>
                  <a:lnTo>
                    <a:pt x="277" y="224"/>
                  </a:lnTo>
                  <a:lnTo>
                    <a:pt x="288" y="233"/>
                  </a:lnTo>
                  <a:lnTo>
                    <a:pt x="299" y="243"/>
                  </a:lnTo>
                  <a:lnTo>
                    <a:pt x="312" y="253"/>
                  </a:lnTo>
                  <a:lnTo>
                    <a:pt x="322" y="262"/>
                  </a:lnTo>
                  <a:lnTo>
                    <a:pt x="326" y="266"/>
                  </a:lnTo>
                  <a:lnTo>
                    <a:pt x="331" y="270"/>
                  </a:lnTo>
                  <a:lnTo>
                    <a:pt x="336" y="275"/>
                  </a:lnTo>
                  <a:lnTo>
                    <a:pt x="339" y="278"/>
                  </a:lnTo>
                  <a:lnTo>
                    <a:pt x="343" y="283"/>
                  </a:lnTo>
                  <a:lnTo>
                    <a:pt x="346" y="286"/>
                  </a:lnTo>
                  <a:lnTo>
                    <a:pt x="347" y="290"/>
                  </a:lnTo>
                  <a:lnTo>
                    <a:pt x="349" y="295"/>
                  </a:lnTo>
                  <a:lnTo>
                    <a:pt x="349" y="298"/>
                  </a:lnTo>
                  <a:lnTo>
                    <a:pt x="349" y="301"/>
                  </a:lnTo>
                  <a:lnTo>
                    <a:pt x="347" y="304"/>
                  </a:lnTo>
                  <a:lnTo>
                    <a:pt x="346" y="306"/>
                  </a:lnTo>
                  <a:lnTo>
                    <a:pt x="343" y="309"/>
                  </a:lnTo>
                  <a:lnTo>
                    <a:pt x="338" y="312"/>
                  </a:lnTo>
                  <a:lnTo>
                    <a:pt x="333" y="314"/>
                  </a:lnTo>
                  <a:lnTo>
                    <a:pt x="326" y="315"/>
                  </a:lnTo>
                  <a:lnTo>
                    <a:pt x="320" y="317"/>
                  </a:lnTo>
                  <a:lnTo>
                    <a:pt x="312" y="319"/>
                  </a:lnTo>
                  <a:lnTo>
                    <a:pt x="304" y="320"/>
                  </a:lnTo>
                  <a:lnTo>
                    <a:pt x="294" y="320"/>
                  </a:lnTo>
                  <a:lnTo>
                    <a:pt x="286" y="322"/>
                  </a:lnTo>
                  <a:lnTo>
                    <a:pt x="275" y="322"/>
                  </a:lnTo>
                  <a:lnTo>
                    <a:pt x="265" y="322"/>
                  </a:lnTo>
                  <a:lnTo>
                    <a:pt x="254" y="323"/>
                  </a:lnTo>
                  <a:lnTo>
                    <a:pt x="232" y="323"/>
                  </a:lnTo>
                  <a:lnTo>
                    <a:pt x="207" y="325"/>
                  </a:lnTo>
                  <a:lnTo>
                    <a:pt x="185" y="325"/>
                  </a:lnTo>
                  <a:lnTo>
                    <a:pt x="162" y="325"/>
                  </a:lnTo>
                  <a:lnTo>
                    <a:pt x="151" y="327"/>
                  </a:lnTo>
                  <a:lnTo>
                    <a:pt x="140" y="327"/>
                  </a:lnTo>
                  <a:lnTo>
                    <a:pt x="130" y="327"/>
                  </a:lnTo>
                  <a:lnTo>
                    <a:pt x="121" y="328"/>
                  </a:lnTo>
                  <a:lnTo>
                    <a:pt x="111" y="328"/>
                  </a:lnTo>
                  <a:lnTo>
                    <a:pt x="103" y="330"/>
                  </a:lnTo>
                  <a:lnTo>
                    <a:pt x="95" y="330"/>
                  </a:lnTo>
                  <a:lnTo>
                    <a:pt x="87" y="332"/>
                  </a:lnTo>
                  <a:lnTo>
                    <a:pt x="80" y="333"/>
                  </a:lnTo>
                  <a:lnTo>
                    <a:pt x="76" y="335"/>
                  </a:lnTo>
                  <a:lnTo>
                    <a:pt x="71" y="336"/>
                  </a:lnTo>
                  <a:lnTo>
                    <a:pt x="67" y="340"/>
                  </a:lnTo>
                  <a:lnTo>
                    <a:pt x="64" y="341"/>
                  </a:lnTo>
                  <a:lnTo>
                    <a:pt x="63" y="344"/>
                  </a:lnTo>
                  <a:lnTo>
                    <a:pt x="63" y="348"/>
                  </a:lnTo>
                  <a:lnTo>
                    <a:pt x="63" y="351"/>
                  </a:lnTo>
                  <a:lnTo>
                    <a:pt x="63" y="354"/>
                  </a:lnTo>
                  <a:lnTo>
                    <a:pt x="64" y="357"/>
                  </a:lnTo>
                  <a:lnTo>
                    <a:pt x="67" y="360"/>
                  </a:lnTo>
                  <a:lnTo>
                    <a:pt x="69" y="365"/>
                  </a:lnTo>
                  <a:lnTo>
                    <a:pt x="72" y="369"/>
                  </a:lnTo>
                  <a:lnTo>
                    <a:pt x="76" y="373"/>
                  </a:lnTo>
                  <a:lnTo>
                    <a:pt x="84" y="381"/>
                  </a:lnTo>
                  <a:lnTo>
                    <a:pt x="93" y="389"/>
                  </a:lnTo>
                  <a:lnTo>
                    <a:pt x="103" y="397"/>
                  </a:lnTo>
                  <a:lnTo>
                    <a:pt x="114" y="407"/>
                  </a:lnTo>
                  <a:lnTo>
                    <a:pt x="124" y="415"/>
                  </a:lnTo>
                  <a:lnTo>
                    <a:pt x="133" y="423"/>
                  </a:lnTo>
                  <a:lnTo>
                    <a:pt x="143" y="431"/>
                  </a:lnTo>
                  <a:lnTo>
                    <a:pt x="146" y="436"/>
                  </a:lnTo>
                  <a:lnTo>
                    <a:pt x="151" y="439"/>
                  </a:lnTo>
                  <a:lnTo>
                    <a:pt x="154" y="444"/>
                  </a:lnTo>
                  <a:lnTo>
                    <a:pt x="158" y="447"/>
                  </a:lnTo>
                  <a:lnTo>
                    <a:pt x="159" y="451"/>
                  </a:lnTo>
                  <a:lnTo>
                    <a:pt x="161" y="454"/>
                  </a:lnTo>
                  <a:lnTo>
                    <a:pt x="162" y="457"/>
                  </a:lnTo>
                  <a:lnTo>
                    <a:pt x="162" y="460"/>
                  </a:lnTo>
                  <a:lnTo>
                    <a:pt x="162" y="462"/>
                  </a:lnTo>
                  <a:lnTo>
                    <a:pt x="162" y="465"/>
                  </a:lnTo>
                  <a:lnTo>
                    <a:pt x="161" y="468"/>
                  </a:lnTo>
                  <a:lnTo>
                    <a:pt x="158" y="470"/>
                  </a:lnTo>
                  <a:lnTo>
                    <a:pt x="156" y="473"/>
                  </a:lnTo>
                  <a:lnTo>
                    <a:pt x="153" y="475"/>
                  </a:lnTo>
                  <a:lnTo>
                    <a:pt x="149" y="476"/>
                  </a:lnTo>
                  <a:lnTo>
                    <a:pt x="145" y="478"/>
                  </a:lnTo>
                  <a:lnTo>
                    <a:pt x="137" y="483"/>
                  </a:lnTo>
                  <a:lnTo>
                    <a:pt x="127" y="486"/>
                  </a:lnTo>
                  <a:lnTo>
                    <a:pt x="117" y="489"/>
                  </a:lnTo>
                  <a:lnTo>
                    <a:pt x="108" y="492"/>
                  </a:lnTo>
                  <a:lnTo>
                    <a:pt x="98" y="496"/>
                  </a:lnTo>
                  <a:lnTo>
                    <a:pt x="90" y="499"/>
                  </a:lnTo>
                  <a:lnTo>
                    <a:pt x="82" y="502"/>
                  </a:lnTo>
                  <a:lnTo>
                    <a:pt x="79" y="504"/>
                  </a:lnTo>
                  <a:lnTo>
                    <a:pt x="76" y="505"/>
                  </a:lnTo>
                  <a:lnTo>
                    <a:pt x="74" y="507"/>
                  </a:lnTo>
                  <a:lnTo>
                    <a:pt x="72" y="508"/>
                  </a:lnTo>
                  <a:lnTo>
                    <a:pt x="71" y="512"/>
                  </a:lnTo>
                  <a:lnTo>
                    <a:pt x="71" y="513"/>
                  </a:lnTo>
                  <a:lnTo>
                    <a:pt x="71" y="515"/>
                  </a:lnTo>
                  <a:lnTo>
                    <a:pt x="71" y="517"/>
                  </a:lnTo>
                  <a:lnTo>
                    <a:pt x="74" y="520"/>
                  </a:lnTo>
                  <a:lnTo>
                    <a:pt x="76" y="521"/>
                  </a:lnTo>
                  <a:lnTo>
                    <a:pt x="79" y="525"/>
                  </a:lnTo>
                  <a:lnTo>
                    <a:pt x="84" y="526"/>
                  </a:lnTo>
                  <a:lnTo>
                    <a:pt x="88" y="529"/>
                  </a:lnTo>
                  <a:lnTo>
                    <a:pt x="95" y="531"/>
                  </a:lnTo>
                  <a:lnTo>
                    <a:pt x="103" y="534"/>
                  </a:lnTo>
                  <a:lnTo>
                    <a:pt x="111" y="536"/>
                  </a:lnTo>
                  <a:lnTo>
                    <a:pt x="119" y="539"/>
                  </a:lnTo>
                  <a:lnTo>
                    <a:pt x="127" y="541"/>
                  </a:lnTo>
                  <a:lnTo>
                    <a:pt x="137" y="544"/>
                  </a:lnTo>
                  <a:lnTo>
                    <a:pt x="148" y="545"/>
                  </a:lnTo>
                  <a:lnTo>
                    <a:pt x="158" y="549"/>
                  </a:lnTo>
                  <a:lnTo>
                    <a:pt x="169" y="550"/>
                  </a:lnTo>
                  <a:lnTo>
                    <a:pt x="191" y="555"/>
                  </a:lnTo>
                  <a:lnTo>
                    <a:pt x="214" y="562"/>
                  </a:lnTo>
                  <a:lnTo>
                    <a:pt x="236" y="566"/>
                  </a:lnTo>
                  <a:lnTo>
                    <a:pt x="259" y="573"/>
                  </a:lnTo>
                  <a:lnTo>
                    <a:pt x="280" y="579"/>
                  </a:lnTo>
                  <a:lnTo>
                    <a:pt x="291" y="581"/>
                  </a:lnTo>
                  <a:lnTo>
                    <a:pt x="301" y="584"/>
                  </a:lnTo>
                  <a:lnTo>
                    <a:pt x="310" y="587"/>
                  </a:lnTo>
                  <a:lnTo>
                    <a:pt x="318" y="592"/>
                  </a:lnTo>
                  <a:lnTo>
                    <a:pt x="326" y="595"/>
                  </a:lnTo>
                  <a:lnTo>
                    <a:pt x="334" y="599"/>
                  </a:lnTo>
                  <a:lnTo>
                    <a:pt x="341" y="602"/>
                  </a:lnTo>
                  <a:lnTo>
                    <a:pt x="347" y="605"/>
                  </a:lnTo>
                  <a:lnTo>
                    <a:pt x="352" y="610"/>
                  </a:lnTo>
                  <a:lnTo>
                    <a:pt x="357" y="613"/>
                  </a:lnTo>
                  <a:lnTo>
                    <a:pt x="360" y="618"/>
                  </a:lnTo>
                  <a:lnTo>
                    <a:pt x="362" y="623"/>
                  </a:lnTo>
                  <a:lnTo>
                    <a:pt x="363" y="627"/>
                  </a:lnTo>
                  <a:lnTo>
                    <a:pt x="365" y="632"/>
                  </a:lnTo>
                  <a:lnTo>
                    <a:pt x="365" y="639"/>
                  </a:lnTo>
                  <a:lnTo>
                    <a:pt x="365" y="644"/>
                  </a:lnTo>
                  <a:lnTo>
                    <a:pt x="365" y="650"/>
                  </a:lnTo>
                  <a:lnTo>
                    <a:pt x="363" y="658"/>
                  </a:lnTo>
                  <a:lnTo>
                    <a:pt x="362" y="664"/>
                  </a:lnTo>
                  <a:lnTo>
                    <a:pt x="360" y="671"/>
                  </a:lnTo>
                  <a:lnTo>
                    <a:pt x="355" y="685"/>
                  </a:lnTo>
                  <a:lnTo>
                    <a:pt x="349" y="698"/>
                  </a:lnTo>
                  <a:lnTo>
                    <a:pt x="343" y="713"/>
                  </a:lnTo>
                  <a:lnTo>
                    <a:pt x="336" y="726"/>
                  </a:lnTo>
                  <a:lnTo>
                    <a:pt x="328" y="738"/>
                  </a:lnTo>
                  <a:lnTo>
                    <a:pt x="325" y="743"/>
                  </a:lnTo>
                  <a:lnTo>
                    <a:pt x="322" y="748"/>
                  </a:lnTo>
                  <a:lnTo>
                    <a:pt x="318" y="753"/>
                  </a:lnTo>
                  <a:lnTo>
                    <a:pt x="315" y="758"/>
                  </a:lnTo>
                  <a:lnTo>
                    <a:pt x="314" y="763"/>
                  </a:lnTo>
                  <a:lnTo>
                    <a:pt x="310" y="766"/>
                  </a:lnTo>
                  <a:lnTo>
                    <a:pt x="309" y="767"/>
                  </a:lnTo>
                  <a:lnTo>
                    <a:pt x="307" y="771"/>
                  </a:lnTo>
                  <a:lnTo>
                    <a:pt x="306" y="772"/>
                  </a:lnTo>
                  <a:lnTo>
                    <a:pt x="306" y="771"/>
                  </a:lnTo>
                  <a:lnTo>
                    <a:pt x="307" y="769"/>
                  </a:lnTo>
                  <a:lnTo>
                    <a:pt x="310" y="766"/>
                  </a:lnTo>
                  <a:lnTo>
                    <a:pt x="312" y="763"/>
                  </a:lnTo>
                  <a:lnTo>
                    <a:pt x="315" y="758"/>
                  </a:lnTo>
                  <a:lnTo>
                    <a:pt x="318" y="753"/>
                  </a:lnTo>
                  <a:lnTo>
                    <a:pt x="322" y="747"/>
                  </a:lnTo>
                  <a:lnTo>
                    <a:pt x="325" y="740"/>
                  </a:lnTo>
                  <a:lnTo>
                    <a:pt x="330" y="734"/>
                  </a:lnTo>
                  <a:lnTo>
                    <a:pt x="333" y="726"/>
                  </a:lnTo>
                  <a:lnTo>
                    <a:pt x="338" y="719"/>
                  </a:lnTo>
                  <a:lnTo>
                    <a:pt x="343" y="711"/>
                  </a:lnTo>
                  <a:lnTo>
                    <a:pt x="351" y="693"/>
                  </a:lnTo>
                  <a:lnTo>
                    <a:pt x="360" y="676"/>
                  </a:lnTo>
                  <a:lnTo>
                    <a:pt x="370" y="658"/>
                  </a:lnTo>
                  <a:lnTo>
                    <a:pt x="378" y="639"/>
                  </a:lnTo>
                  <a:lnTo>
                    <a:pt x="386" y="621"/>
                  </a:lnTo>
                  <a:lnTo>
                    <a:pt x="392" y="605"/>
                  </a:lnTo>
                  <a:lnTo>
                    <a:pt x="394" y="597"/>
                  </a:lnTo>
                  <a:lnTo>
                    <a:pt x="397" y="589"/>
                  </a:lnTo>
                  <a:lnTo>
                    <a:pt x="399" y="581"/>
                  </a:lnTo>
                  <a:lnTo>
                    <a:pt x="400" y="574"/>
                  </a:lnTo>
                  <a:lnTo>
                    <a:pt x="400" y="568"/>
                  </a:lnTo>
                  <a:lnTo>
                    <a:pt x="400" y="562"/>
                  </a:lnTo>
                  <a:lnTo>
                    <a:pt x="400" y="555"/>
                  </a:lnTo>
                  <a:lnTo>
                    <a:pt x="400" y="552"/>
                  </a:lnTo>
                  <a:lnTo>
                    <a:pt x="399" y="547"/>
                  </a:lnTo>
                  <a:lnTo>
                    <a:pt x="396" y="542"/>
                  </a:lnTo>
                  <a:lnTo>
                    <a:pt x="392" y="539"/>
                  </a:lnTo>
                  <a:lnTo>
                    <a:pt x="389" y="536"/>
                  </a:lnTo>
                  <a:lnTo>
                    <a:pt x="386" y="533"/>
                  </a:lnTo>
                  <a:lnTo>
                    <a:pt x="381" y="529"/>
                  </a:lnTo>
                  <a:lnTo>
                    <a:pt x="376" y="528"/>
                  </a:lnTo>
                  <a:lnTo>
                    <a:pt x="370" y="525"/>
                  </a:lnTo>
                  <a:lnTo>
                    <a:pt x="359" y="520"/>
                  </a:lnTo>
                  <a:lnTo>
                    <a:pt x="344" y="517"/>
                  </a:lnTo>
                  <a:lnTo>
                    <a:pt x="331" y="513"/>
                  </a:lnTo>
                  <a:lnTo>
                    <a:pt x="317" y="512"/>
                  </a:lnTo>
                  <a:lnTo>
                    <a:pt x="302" y="508"/>
                  </a:lnTo>
                  <a:lnTo>
                    <a:pt x="288" y="505"/>
                  </a:lnTo>
                  <a:lnTo>
                    <a:pt x="273" y="504"/>
                  </a:lnTo>
                  <a:lnTo>
                    <a:pt x="260" y="500"/>
                  </a:lnTo>
                  <a:lnTo>
                    <a:pt x="256" y="499"/>
                  </a:lnTo>
                  <a:lnTo>
                    <a:pt x="249" y="497"/>
                  </a:lnTo>
                  <a:lnTo>
                    <a:pt x="244" y="496"/>
                  </a:lnTo>
                  <a:lnTo>
                    <a:pt x="240" y="494"/>
                  </a:lnTo>
                  <a:lnTo>
                    <a:pt x="235" y="492"/>
                  </a:lnTo>
                  <a:lnTo>
                    <a:pt x="232" y="491"/>
                  </a:lnTo>
                  <a:lnTo>
                    <a:pt x="228" y="488"/>
                  </a:lnTo>
                  <a:lnTo>
                    <a:pt x="227" y="486"/>
                  </a:lnTo>
                  <a:lnTo>
                    <a:pt x="223" y="481"/>
                  </a:lnTo>
                  <a:lnTo>
                    <a:pt x="220" y="475"/>
                  </a:lnTo>
                  <a:lnTo>
                    <a:pt x="220" y="470"/>
                  </a:lnTo>
                  <a:lnTo>
                    <a:pt x="219" y="465"/>
                  </a:lnTo>
                  <a:lnTo>
                    <a:pt x="220" y="459"/>
                  </a:lnTo>
                  <a:lnTo>
                    <a:pt x="222" y="454"/>
                  </a:lnTo>
                  <a:lnTo>
                    <a:pt x="225" y="447"/>
                  </a:lnTo>
                  <a:lnTo>
                    <a:pt x="228" y="441"/>
                  </a:lnTo>
                  <a:lnTo>
                    <a:pt x="232" y="434"/>
                  </a:lnTo>
                  <a:lnTo>
                    <a:pt x="236" y="428"/>
                  </a:lnTo>
                  <a:lnTo>
                    <a:pt x="241" y="422"/>
                  </a:lnTo>
                  <a:lnTo>
                    <a:pt x="246" y="415"/>
                  </a:lnTo>
                  <a:lnTo>
                    <a:pt x="257" y="402"/>
                  </a:lnTo>
                  <a:lnTo>
                    <a:pt x="269" y="388"/>
                  </a:lnTo>
                  <a:lnTo>
                    <a:pt x="272" y="385"/>
                  </a:lnTo>
                  <a:lnTo>
                    <a:pt x="277" y="380"/>
                  </a:lnTo>
                  <a:lnTo>
                    <a:pt x="280" y="377"/>
                  </a:lnTo>
                  <a:lnTo>
                    <a:pt x="285" y="373"/>
                  </a:lnTo>
                  <a:lnTo>
                    <a:pt x="294" y="365"/>
                  </a:lnTo>
                  <a:lnTo>
                    <a:pt x="306" y="356"/>
                  </a:lnTo>
                  <a:lnTo>
                    <a:pt x="317" y="348"/>
                  </a:lnTo>
                  <a:lnTo>
                    <a:pt x="328" y="338"/>
                  </a:lnTo>
                  <a:lnTo>
                    <a:pt x="341" y="330"/>
                  </a:lnTo>
                  <a:lnTo>
                    <a:pt x="352" y="320"/>
                  </a:lnTo>
                  <a:lnTo>
                    <a:pt x="365" y="312"/>
                  </a:lnTo>
                  <a:lnTo>
                    <a:pt x="376" y="303"/>
                  </a:lnTo>
                  <a:lnTo>
                    <a:pt x="386" y="295"/>
                  </a:lnTo>
                  <a:lnTo>
                    <a:pt x="389" y="290"/>
                  </a:lnTo>
                  <a:lnTo>
                    <a:pt x="394" y="285"/>
                  </a:lnTo>
                  <a:lnTo>
                    <a:pt x="397" y="282"/>
                  </a:lnTo>
                  <a:lnTo>
                    <a:pt x="400" y="277"/>
                  </a:lnTo>
                  <a:lnTo>
                    <a:pt x="404" y="274"/>
                  </a:lnTo>
                  <a:lnTo>
                    <a:pt x="405" y="269"/>
                  </a:lnTo>
                  <a:lnTo>
                    <a:pt x="407" y="266"/>
                  </a:lnTo>
                  <a:lnTo>
                    <a:pt x="408" y="262"/>
                  </a:lnTo>
                  <a:lnTo>
                    <a:pt x="408" y="258"/>
                  </a:lnTo>
                  <a:lnTo>
                    <a:pt x="408" y="254"/>
                  </a:lnTo>
                  <a:lnTo>
                    <a:pt x="407" y="251"/>
                  </a:lnTo>
                  <a:lnTo>
                    <a:pt x="405" y="248"/>
                  </a:lnTo>
                  <a:lnTo>
                    <a:pt x="402" y="245"/>
                  </a:lnTo>
                  <a:lnTo>
                    <a:pt x="400" y="241"/>
                  </a:lnTo>
                  <a:lnTo>
                    <a:pt x="396" y="237"/>
                  </a:lnTo>
                  <a:lnTo>
                    <a:pt x="392" y="233"/>
                  </a:lnTo>
                  <a:lnTo>
                    <a:pt x="388" y="230"/>
                  </a:lnTo>
                  <a:lnTo>
                    <a:pt x="381" y="225"/>
                  </a:lnTo>
                  <a:lnTo>
                    <a:pt x="376" y="222"/>
                  </a:lnTo>
                  <a:lnTo>
                    <a:pt x="370" y="219"/>
                  </a:lnTo>
                  <a:lnTo>
                    <a:pt x="357" y="211"/>
                  </a:lnTo>
                  <a:lnTo>
                    <a:pt x="343" y="204"/>
                  </a:lnTo>
                  <a:lnTo>
                    <a:pt x="328" y="198"/>
                  </a:lnTo>
                  <a:lnTo>
                    <a:pt x="312" y="192"/>
                  </a:lnTo>
                  <a:lnTo>
                    <a:pt x="297" y="187"/>
                  </a:lnTo>
                  <a:lnTo>
                    <a:pt x="283" y="182"/>
                  </a:lnTo>
                  <a:lnTo>
                    <a:pt x="269" y="177"/>
                  </a:lnTo>
                  <a:lnTo>
                    <a:pt x="254" y="176"/>
                  </a:lnTo>
                  <a:lnTo>
                    <a:pt x="243" y="174"/>
                  </a:lnTo>
                  <a:lnTo>
                    <a:pt x="236" y="172"/>
                  </a:lnTo>
                  <a:lnTo>
                    <a:pt x="232" y="172"/>
                  </a:lnTo>
                  <a:lnTo>
                    <a:pt x="227" y="172"/>
                  </a:lnTo>
                  <a:lnTo>
                    <a:pt x="222" y="174"/>
                  </a:lnTo>
                  <a:lnTo>
                    <a:pt x="214" y="176"/>
                  </a:lnTo>
                  <a:lnTo>
                    <a:pt x="207" y="179"/>
                  </a:lnTo>
                  <a:lnTo>
                    <a:pt x="199" y="184"/>
                  </a:lnTo>
                  <a:lnTo>
                    <a:pt x="193" y="190"/>
                  </a:lnTo>
                  <a:lnTo>
                    <a:pt x="188" y="196"/>
                  </a:lnTo>
                  <a:lnTo>
                    <a:pt x="182" y="204"/>
                  </a:lnTo>
                  <a:lnTo>
                    <a:pt x="177" y="214"/>
                  </a:lnTo>
                  <a:lnTo>
                    <a:pt x="172" y="222"/>
                  </a:lnTo>
                  <a:lnTo>
                    <a:pt x="167" y="232"/>
                  </a:lnTo>
                  <a:lnTo>
                    <a:pt x="164" y="243"/>
                  </a:lnTo>
                  <a:lnTo>
                    <a:pt x="161" y="253"/>
                  </a:lnTo>
                  <a:lnTo>
                    <a:pt x="159" y="262"/>
                  </a:lnTo>
                  <a:lnTo>
                    <a:pt x="158" y="274"/>
                  </a:lnTo>
                  <a:lnTo>
                    <a:pt x="156" y="283"/>
                  </a:lnTo>
                  <a:lnTo>
                    <a:pt x="154" y="291"/>
                  </a:lnTo>
                  <a:lnTo>
                    <a:pt x="154" y="301"/>
                  </a:lnTo>
                  <a:lnTo>
                    <a:pt x="156" y="309"/>
                  </a:lnTo>
                  <a:lnTo>
                    <a:pt x="158" y="317"/>
                  </a:lnTo>
                  <a:lnTo>
                    <a:pt x="161" y="327"/>
                  </a:lnTo>
                  <a:lnTo>
                    <a:pt x="164" y="335"/>
                  </a:lnTo>
                  <a:lnTo>
                    <a:pt x="169" y="343"/>
                  </a:lnTo>
                  <a:lnTo>
                    <a:pt x="175" y="352"/>
                  </a:lnTo>
                  <a:lnTo>
                    <a:pt x="180" y="360"/>
                  </a:lnTo>
                  <a:lnTo>
                    <a:pt x="186" y="370"/>
                  </a:lnTo>
                  <a:lnTo>
                    <a:pt x="199" y="388"/>
                  </a:lnTo>
                  <a:lnTo>
                    <a:pt x="204" y="397"/>
                  </a:lnTo>
                  <a:lnTo>
                    <a:pt x="211" y="406"/>
                  </a:lnTo>
                  <a:lnTo>
                    <a:pt x="215" y="415"/>
                  </a:lnTo>
                  <a:lnTo>
                    <a:pt x="220" y="425"/>
                  </a:lnTo>
                  <a:lnTo>
                    <a:pt x="223" y="434"/>
                  </a:lnTo>
                  <a:lnTo>
                    <a:pt x="227" y="443"/>
                  </a:lnTo>
                  <a:lnTo>
                    <a:pt x="228" y="452"/>
                  </a:lnTo>
                  <a:lnTo>
                    <a:pt x="228" y="462"/>
                  </a:lnTo>
                  <a:lnTo>
                    <a:pt x="228" y="471"/>
                  </a:lnTo>
                  <a:lnTo>
                    <a:pt x="227" y="481"/>
                  </a:lnTo>
                  <a:lnTo>
                    <a:pt x="225" y="491"/>
                  </a:lnTo>
                  <a:lnTo>
                    <a:pt x="223" y="500"/>
                  </a:lnTo>
                  <a:lnTo>
                    <a:pt x="220" y="521"/>
                  </a:lnTo>
                  <a:lnTo>
                    <a:pt x="217" y="531"/>
                  </a:lnTo>
                  <a:lnTo>
                    <a:pt x="215" y="541"/>
                  </a:lnTo>
                  <a:lnTo>
                    <a:pt x="215" y="550"/>
                  </a:lnTo>
                  <a:lnTo>
                    <a:pt x="214" y="560"/>
                  </a:lnTo>
                  <a:lnTo>
                    <a:pt x="215" y="570"/>
                  </a:lnTo>
                  <a:lnTo>
                    <a:pt x="215" y="581"/>
                  </a:lnTo>
                  <a:lnTo>
                    <a:pt x="219" y="590"/>
                  </a:lnTo>
                  <a:lnTo>
                    <a:pt x="222" y="600"/>
                  </a:lnTo>
                  <a:lnTo>
                    <a:pt x="225" y="605"/>
                  </a:lnTo>
                  <a:lnTo>
                    <a:pt x="228" y="610"/>
                  </a:lnTo>
                  <a:lnTo>
                    <a:pt x="232" y="615"/>
                  </a:lnTo>
                  <a:lnTo>
                    <a:pt x="235" y="621"/>
                  </a:lnTo>
                  <a:lnTo>
                    <a:pt x="240" y="626"/>
                  </a:lnTo>
                  <a:lnTo>
                    <a:pt x="244" y="631"/>
                  </a:lnTo>
                  <a:lnTo>
                    <a:pt x="256" y="642"/>
                  </a:lnTo>
                  <a:lnTo>
                    <a:pt x="267" y="653"/>
                  </a:lnTo>
                  <a:lnTo>
                    <a:pt x="280" y="664"/>
                  </a:lnTo>
                  <a:lnTo>
                    <a:pt x="306" y="687"/>
                  </a:lnTo>
                  <a:lnTo>
                    <a:pt x="318" y="698"/>
                  </a:lnTo>
                  <a:lnTo>
                    <a:pt x="330" y="708"/>
                  </a:lnTo>
                  <a:lnTo>
                    <a:pt x="341" y="719"/>
                  </a:lnTo>
                  <a:lnTo>
                    <a:pt x="346" y="724"/>
                  </a:lnTo>
                  <a:lnTo>
                    <a:pt x="351" y="729"/>
                  </a:lnTo>
                  <a:lnTo>
                    <a:pt x="355" y="732"/>
                  </a:lnTo>
                  <a:lnTo>
                    <a:pt x="359" y="737"/>
                  </a:lnTo>
                  <a:lnTo>
                    <a:pt x="362" y="742"/>
                  </a:lnTo>
                  <a:lnTo>
                    <a:pt x="363" y="745"/>
                  </a:lnTo>
                  <a:lnTo>
                    <a:pt x="367" y="750"/>
                  </a:lnTo>
                  <a:lnTo>
                    <a:pt x="368" y="753"/>
                  </a:lnTo>
                  <a:lnTo>
                    <a:pt x="368" y="756"/>
                  </a:lnTo>
                  <a:lnTo>
                    <a:pt x="368" y="759"/>
                  </a:lnTo>
                  <a:lnTo>
                    <a:pt x="367" y="763"/>
                  </a:lnTo>
                  <a:lnTo>
                    <a:pt x="365" y="766"/>
                  </a:lnTo>
                  <a:lnTo>
                    <a:pt x="363" y="769"/>
                  </a:lnTo>
                  <a:lnTo>
                    <a:pt x="360" y="771"/>
                  </a:lnTo>
                  <a:lnTo>
                    <a:pt x="357" y="774"/>
                  </a:lnTo>
                  <a:lnTo>
                    <a:pt x="354" y="777"/>
                  </a:lnTo>
                  <a:lnTo>
                    <a:pt x="349" y="779"/>
                  </a:lnTo>
                  <a:lnTo>
                    <a:pt x="344" y="782"/>
                  </a:lnTo>
                  <a:lnTo>
                    <a:pt x="339" y="784"/>
                  </a:lnTo>
                  <a:lnTo>
                    <a:pt x="333" y="787"/>
                  </a:lnTo>
                  <a:lnTo>
                    <a:pt x="320" y="790"/>
                  </a:lnTo>
                  <a:lnTo>
                    <a:pt x="307" y="793"/>
                  </a:lnTo>
                  <a:lnTo>
                    <a:pt x="293" y="796"/>
                  </a:lnTo>
                  <a:lnTo>
                    <a:pt x="278" y="800"/>
                  </a:lnTo>
                  <a:lnTo>
                    <a:pt x="264" y="801"/>
                  </a:lnTo>
                  <a:lnTo>
                    <a:pt x="249" y="803"/>
                  </a:lnTo>
                  <a:lnTo>
                    <a:pt x="235" y="803"/>
                  </a:lnTo>
                  <a:lnTo>
                    <a:pt x="222" y="803"/>
                  </a:lnTo>
                  <a:lnTo>
                    <a:pt x="209" y="803"/>
                  </a:lnTo>
                  <a:lnTo>
                    <a:pt x="204" y="801"/>
                  </a:lnTo>
                  <a:lnTo>
                    <a:pt x="199" y="801"/>
                  </a:lnTo>
                  <a:lnTo>
                    <a:pt x="195" y="800"/>
                  </a:lnTo>
                  <a:lnTo>
                    <a:pt x="190" y="798"/>
                  </a:lnTo>
                  <a:lnTo>
                    <a:pt x="182" y="795"/>
                  </a:lnTo>
                  <a:lnTo>
                    <a:pt x="175" y="790"/>
                  </a:lnTo>
                  <a:lnTo>
                    <a:pt x="169" y="785"/>
                  </a:lnTo>
                  <a:lnTo>
                    <a:pt x="162" y="779"/>
                  </a:lnTo>
                  <a:lnTo>
                    <a:pt x="156" y="771"/>
                  </a:lnTo>
                  <a:lnTo>
                    <a:pt x="151" y="763"/>
                  </a:lnTo>
                  <a:lnTo>
                    <a:pt x="145" y="753"/>
                  </a:lnTo>
                  <a:lnTo>
                    <a:pt x="140" y="745"/>
                  </a:lnTo>
                  <a:lnTo>
                    <a:pt x="132" y="726"/>
                  </a:lnTo>
                  <a:lnTo>
                    <a:pt x="124" y="706"/>
                  </a:lnTo>
                  <a:lnTo>
                    <a:pt x="121" y="698"/>
                  </a:lnTo>
                  <a:lnTo>
                    <a:pt x="117" y="689"/>
                  </a:lnTo>
                  <a:lnTo>
                    <a:pt x="114" y="681"/>
                  </a:lnTo>
                  <a:lnTo>
                    <a:pt x="112" y="674"/>
                  </a:lnTo>
                  <a:lnTo>
                    <a:pt x="109" y="668"/>
                  </a:lnTo>
                  <a:lnTo>
                    <a:pt x="108" y="663"/>
                  </a:lnTo>
                  <a:lnTo>
                    <a:pt x="106" y="656"/>
                  </a:lnTo>
                  <a:lnTo>
                    <a:pt x="106" y="652"/>
                  </a:lnTo>
                  <a:lnTo>
                    <a:pt x="106" y="644"/>
                  </a:lnTo>
                  <a:lnTo>
                    <a:pt x="106" y="634"/>
                  </a:lnTo>
                  <a:lnTo>
                    <a:pt x="106" y="624"/>
                  </a:lnTo>
                  <a:lnTo>
                    <a:pt x="106" y="619"/>
                  </a:lnTo>
                  <a:lnTo>
                    <a:pt x="106" y="615"/>
                  </a:lnTo>
                  <a:lnTo>
                    <a:pt x="104" y="608"/>
                  </a:lnTo>
                  <a:lnTo>
                    <a:pt x="103" y="602"/>
                  </a:lnTo>
                  <a:lnTo>
                    <a:pt x="101" y="594"/>
                  </a:lnTo>
                  <a:lnTo>
                    <a:pt x="98" y="586"/>
                  </a:lnTo>
                </a:path>
              </a:pathLst>
            </a:custGeom>
            <a:noFill/>
            <a:ln w="333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3339" name="Rectangle 117">
              <a:extLst>
                <a:ext uri="{FF2B5EF4-FFF2-40B4-BE49-F238E27FC236}">
                  <a16:creationId xmlns:a16="http://schemas.microsoft.com/office/drawing/2014/main" id="{A4B48091-29F7-42BD-85C2-647B536F9A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33938" y="5895975"/>
              <a:ext cx="119062" cy="212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400" b="1">
                  <a:solidFill>
                    <a:srgbClr val="000000"/>
                  </a:solidFill>
                </a:rPr>
                <a:t>X</a:t>
              </a:r>
              <a:endParaRPr lang="it-IT" altLang="it-IT" sz="1800"/>
            </a:p>
          </p:txBody>
        </p:sp>
        <p:sp>
          <p:nvSpPr>
            <p:cNvPr id="13340" name="Rectangle 118">
              <a:extLst>
                <a:ext uri="{FF2B5EF4-FFF2-40B4-BE49-F238E27FC236}">
                  <a16:creationId xmlns:a16="http://schemas.microsoft.com/office/drawing/2014/main" id="{CF452E9F-D931-455E-B9F8-874BA87F6D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57850" y="6329363"/>
              <a:ext cx="1252538" cy="182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200" b="1">
                  <a:solidFill>
                    <a:srgbClr val="000000"/>
                  </a:solidFill>
                </a:rPr>
                <a:t>enzima substrato</a:t>
              </a:r>
              <a:endParaRPr lang="it-IT" altLang="it-IT" sz="1800"/>
            </a:p>
          </p:txBody>
        </p:sp>
        <p:sp>
          <p:nvSpPr>
            <p:cNvPr id="13341" name="Rectangle 119">
              <a:extLst>
                <a:ext uri="{FF2B5EF4-FFF2-40B4-BE49-F238E27FC236}">
                  <a16:creationId xmlns:a16="http://schemas.microsoft.com/office/drawing/2014/main" id="{68E68470-81ED-4A70-BD5B-9D3D6C73E8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6750" y="4697413"/>
              <a:ext cx="128588" cy="212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400" b="1">
                  <a:solidFill>
                    <a:srgbClr val="000000"/>
                  </a:solidFill>
                </a:rPr>
                <a:t>R</a:t>
              </a:r>
              <a:endParaRPr lang="it-IT" altLang="it-IT" sz="1800"/>
            </a:p>
          </p:txBody>
        </p:sp>
        <p:sp>
          <p:nvSpPr>
            <p:cNvPr id="13342" name="Rectangle 120">
              <a:extLst>
                <a:ext uri="{FF2B5EF4-FFF2-40B4-BE49-F238E27FC236}">
                  <a16:creationId xmlns:a16="http://schemas.microsoft.com/office/drawing/2014/main" id="{35646D53-6E54-4951-AC2A-0EDFEE8E72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6588" y="5178425"/>
              <a:ext cx="128587" cy="212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400" b="1">
                  <a:solidFill>
                    <a:srgbClr val="00CC99"/>
                  </a:solidFill>
                </a:rPr>
                <a:t>A</a:t>
              </a:r>
              <a:endParaRPr lang="it-IT" altLang="it-IT" sz="1800"/>
            </a:p>
          </p:txBody>
        </p:sp>
        <p:sp>
          <p:nvSpPr>
            <p:cNvPr id="13343" name="Rectangle 121">
              <a:extLst>
                <a:ext uri="{FF2B5EF4-FFF2-40B4-BE49-F238E27FC236}">
                  <a16:creationId xmlns:a16="http://schemas.microsoft.com/office/drawing/2014/main" id="{BB573B83-3975-4715-A52A-929341807C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6125" y="5338763"/>
              <a:ext cx="4969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400" b="1"/>
                <a:t>I</a:t>
              </a:r>
            </a:p>
          </p:txBody>
        </p:sp>
        <p:sp>
          <p:nvSpPr>
            <p:cNvPr id="13344" name="Rectangle 122">
              <a:extLst>
                <a:ext uri="{FF2B5EF4-FFF2-40B4-BE49-F238E27FC236}">
                  <a16:creationId xmlns:a16="http://schemas.microsoft.com/office/drawing/2014/main" id="{3CED072F-796D-49AC-9652-D400F075AA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0788" y="4879975"/>
              <a:ext cx="220662" cy="365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400" b="1">
                  <a:solidFill>
                    <a:srgbClr val="000000"/>
                  </a:solidFill>
                </a:rPr>
                <a:t>R</a:t>
              </a:r>
              <a:endParaRPr lang="it-IT" altLang="it-IT" sz="1800"/>
            </a:p>
          </p:txBody>
        </p:sp>
        <p:sp>
          <p:nvSpPr>
            <p:cNvPr id="13345" name="Freeform 123">
              <a:extLst>
                <a:ext uri="{FF2B5EF4-FFF2-40B4-BE49-F238E27FC236}">
                  <a16:creationId xmlns:a16="http://schemas.microsoft.com/office/drawing/2014/main" id="{317575E4-4256-431F-A89A-2F5AED679995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7288" y="4000500"/>
              <a:ext cx="544512" cy="333375"/>
            </a:xfrm>
            <a:custGeom>
              <a:avLst/>
              <a:gdLst>
                <a:gd name="T0" fmla="*/ 2147483646 w 343"/>
                <a:gd name="T1" fmla="*/ 0 h 210"/>
                <a:gd name="T2" fmla="*/ 2147483646 w 343"/>
                <a:gd name="T3" fmla="*/ 2147483646 h 210"/>
                <a:gd name="T4" fmla="*/ 2147483646 w 343"/>
                <a:gd name="T5" fmla="*/ 2147483646 h 210"/>
                <a:gd name="T6" fmla="*/ 2147483646 w 343"/>
                <a:gd name="T7" fmla="*/ 2147483646 h 210"/>
                <a:gd name="T8" fmla="*/ 2147483646 w 343"/>
                <a:gd name="T9" fmla="*/ 2147483646 h 210"/>
                <a:gd name="T10" fmla="*/ 2147483646 w 343"/>
                <a:gd name="T11" fmla="*/ 2147483646 h 210"/>
                <a:gd name="T12" fmla="*/ 2147483646 w 343"/>
                <a:gd name="T13" fmla="*/ 2147483646 h 210"/>
                <a:gd name="T14" fmla="*/ 2147483646 w 343"/>
                <a:gd name="T15" fmla="*/ 2147483646 h 210"/>
                <a:gd name="T16" fmla="*/ 0 w 343"/>
                <a:gd name="T17" fmla="*/ 2147483646 h 210"/>
                <a:gd name="T18" fmla="*/ 0 w 343"/>
                <a:gd name="T19" fmla="*/ 2147483646 h 210"/>
                <a:gd name="T20" fmla="*/ 0 w 343"/>
                <a:gd name="T21" fmla="*/ 2147483646 h 210"/>
                <a:gd name="T22" fmla="*/ 2147483646 w 343"/>
                <a:gd name="T23" fmla="*/ 2147483646 h 210"/>
                <a:gd name="T24" fmla="*/ 2147483646 w 343"/>
                <a:gd name="T25" fmla="*/ 2147483646 h 210"/>
                <a:gd name="T26" fmla="*/ 2147483646 w 343"/>
                <a:gd name="T27" fmla="*/ 2147483646 h 210"/>
                <a:gd name="T28" fmla="*/ 2147483646 w 343"/>
                <a:gd name="T29" fmla="*/ 2147483646 h 210"/>
                <a:gd name="T30" fmla="*/ 2147483646 w 343"/>
                <a:gd name="T31" fmla="*/ 2147483646 h 210"/>
                <a:gd name="T32" fmla="*/ 2147483646 w 343"/>
                <a:gd name="T33" fmla="*/ 2147483646 h 210"/>
                <a:gd name="T34" fmla="*/ 2147483646 w 343"/>
                <a:gd name="T35" fmla="*/ 2147483646 h 210"/>
                <a:gd name="T36" fmla="*/ 2147483646 w 343"/>
                <a:gd name="T37" fmla="*/ 2147483646 h 210"/>
                <a:gd name="T38" fmla="*/ 2147483646 w 343"/>
                <a:gd name="T39" fmla="*/ 2147483646 h 210"/>
                <a:gd name="T40" fmla="*/ 2147483646 w 343"/>
                <a:gd name="T41" fmla="*/ 2147483646 h 210"/>
                <a:gd name="T42" fmla="*/ 2147483646 w 343"/>
                <a:gd name="T43" fmla="*/ 2147483646 h 210"/>
                <a:gd name="T44" fmla="*/ 2147483646 w 343"/>
                <a:gd name="T45" fmla="*/ 2147483646 h 210"/>
                <a:gd name="T46" fmla="*/ 2147483646 w 343"/>
                <a:gd name="T47" fmla="*/ 2147483646 h 210"/>
                <a:gd name="T48" fmla="*/ 2147483646 w 343"/>
                <a:gd name="T49" fmla="*/ 2147483646 h 210"/>
                <a:gd name="T50" fmla="*/ 2147483646 w 343"/>
                <a:gd name="T51" fmla="*/ 2147483646 h 210"/>
                <a:gd name="T52" fmla="*/ 2147483646 w 343"/>
                <a:gd name="T53" fmla="*/ 2147483646 h 210"/>
                <a:gd name="T54" fmla="*/ 2147483646 w 343"/>
                <a:gd name="T55" fmla="*/ 2147483646 h 210"/>
                <a:gd name="T56" fmla="*/ 2147483646 w 343"/>
                <a:gd name="T57" fmla="*/ 2147483646 h 210"/>
                <a:gd name="T58" fmla="*/ 2147483646 w 343"/>
                <a:gd name="T59" fmla="*/ 2147483646 h 210"/>
                <a:gd name="T60" fmla="*/ 2147483646 w 343"/>
                <a:gd name="T61" fmla="*/ 2147483646 h 210"/>
                <a:gd name="T62" fmla="*/ 2147483646 w 343"/>
                <a:gd name="T63" fmla="*/ 2147483646 h 210"/>
                <a:gd name="T64" fmla="*/ 2147483646 w 343"/>
                <a:gd name="T65" fmla="*/ 2147483646 h 210"/>
                <a:gd name="T66" fmla="*/ 2147483646 w 343"/>
                <a:gd name="T67" fmla="*/ 2147483646 h 210"/>
                <a:gd name="T68" fmla="*/ 2147483646 w 343"/>
                <a:gd name="T69" fmla="*/ 2147483646 h 210"/>
                <a:gd name="T70" fmla="*/ 2147483646 w 343"/>
                <a:gd name="T71" fmla="*/ 2147483646 h 210"/>
                <a:gd name="T72" fmla="*/ 2147483646 w 343"/>
                <a:gd name="T73" fmla="*/ 2147483646 h 210"/>
                <a:gd name="T74" fmla="*/ 2147483646 w 343"/>
                <a:gd name="T75" fmla="*/ 0 h 2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43"/>
                <a:gd name="T115" fmla="*/ 0 h 210"/>
                <a:gd name="T116" fmla="*/ 343 w 343"/>
                <a:gd name="T117" fmla="*/ 210 h 2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43" h="210">
                  <a:moveTo>
                    <a:pt x="170" y="0"/>
                  </a:moveTo>
                  <a:lnTo>
                    <a:pt x="153" y="0"/>
                  </a:lnTo>
                  <a:lnTo>
                    <a:pt x="137" y="2"/>
                  </a:lnTo>
                  <a:lnTo>
                    <a:pt x="119" y="4"/>
                  </a:lnTo>
                  <a:lnTo>
                    <a:pt x="104" y="9"/>
                  </a:lnTo>
                  <a:lnTo>
                    <a:pt x="88" y="12"/>
                  </a:lnTo>
                  <a:lnTo>
                    <a:pt x="74" y="18"/>
                  </a:lnTo>
                  <a:lnTo>
                    <a:pt x="61" y="23"/>
                  </a:lnTo>
                  <a:lnTo>
                    <a:pt x="50" y="31"/>
                  </a:lnTo>
                  <a:lnTo>
                    <a:pt x="38" y="37"/>
                  </a:lnTo>
                  <a:lnTo>
                    <a:pt x="29" y="46"/>
                  </a:lnTo>
                  <a:lnTo>
                    <a:pt x="19" y="55"/>
                  </a:lnTo>
                  <a:lnTo>
                    <a:pt x="13" y="63"/>
                  </a:lnTo>
                  <a:lnTo>
                    <a:pt x="6" y="73"/>
                  </a:lnTo>
                  <a:lnTo>
                    <a:pt x="5" y="79"/>
                  </a:lnTo>
                  <a:lnTo>
                    <a:pt x="3" y="84"/>
                  </a:lnTo>
                  <a:lnTo>
                    <a:pt x="1" y="89"/>
                  </a:lnTo>
                  <a:lnTo>
                    <a:pt x="0" y="94"/>
                  </a:lnTo>
                  <a:lnTo>
                    <a:pt x="0" y="100"/>
                  </a:lnTo>
                  <a:lnTo>
                    <a:pt x="0" y="105"/>
                  </a:lnTo>
                  <a:lnTo>
                    <a:pt x="0" y="110"/>
                  </a:lnTo>
                  <a:lnTo>
                    <a:pt x="0" y="116"/>
                  </a:lnTo>
                  <a:lnTo>
                    <a:pt x="1" y="121"/>
                  </a:lnTo>
                  <a:lnTo>
                    <a:pt x="3" y="126"/>
                  </a:lnTo>
                  <a:lnTo>
                    <a:pt x="5" y="131"/>
                  </a:lnTo>
                  <a:lnTo>
                    <a:pt x="6" y="136"/>
                  </a:lnTo>
                  <a:lnTo>
                    <a:pt x="13" y="145"/>
                  </a:lnTo>
                  <a:lnTo>
                    <a:pt x="19" y="155"/>
                  </a:lnTo>
                  <a:lnTo>
                    <a:pt x="29" y="163"/>
                  </a:lnTo>
                  <a:lnTo>
                    <a:pt x="38" y="171"/>
                  </a:lnTo>
                  <a:lnTo>
                    <a:pt x="50" y="179"/>
                  </a:lnTo>
                  <a:lnTo>
                    <a:pt x="61" y="185"/>
                  </a:lnTo>
                  <a:lnTo>
                    <a:pt x="74" y="192"/>
                  </a:lnTo>
                  <a:lnTo>
                    <a:pt x="88" y="197"/>
                  </a:lnTo>
                  <a:lnTo>
                    <a:pt x="104" y="202"/>
                  </a:lnTo>
                  <a:lnTo>
                    <a:pt x="119" y="205"/>
                  </a:lnTo>
                  <a:lnTo>
                    <a:pt x="137" y="208"/>
                  </a:lnTo>
                  <a:lnTo>
                    <a:pt x="153" y="210"/>
                  </a:lnTo>
                  <a:lnTo>
                    <a:pt x="170" y="210"/>
                  </a:lnTo>
                  <a:lnTo>
                    <a:pt x="188" y="210"/>
                  </a:lnTo>
                  <a:lnTo>
                    <a:pt x="204" y="208"/>
                  </a:lnTo>
                  <a:lnTo>
                    <a:pt x="222" y="205"/>
                  </a:lnTo>
                  <a:lnTo>
                    <a:pt x="236" y="202"/>
                  </a:lnTo>
                  <a:lnTo>
                    <a:pt x="252" y="197"/>
                  </a:lnTo>
                  <a:lnTo>
                    <a:pt x="267" y="192"/>
                  </a:lnTo>
                  <a:lnTo>
                    <a:pt x="280" y="185"/>
                  </a:lnTo>
                  <a:lnTo>
                    <a:pt x="291" y="179"/>
                  </a:lnTo>
                  <a:lnTo>
                    <a:pt x="302" y="171"/>
                  </a:lnTo>
                  <a:lnTo>
                    <a:pt x="312" y="163"/>
                  </a:lnTo>
                  <a:lnTo>
                    <a:pt x="322" y="155"/>
                  </a:lnTo>
                  <a:lnTo>
                    <a:pt x="328" y="145"/>
                  </a:lnTo>
                  <a:lnTo>
                    <a:pt x="334" y="136"/>
                  </a:lnTo>
                  <a:lnTo>
                    <a:pt x="336" y="131"/>
                  </a:lnTo>
                  <a:lnTo>
                    <a:pt x="338" y="126"/>
                  </a:lnTo>
                  <a:lnTo>
                    <a:pt x="339" y="121"/>
                  </a:lnTo>
                  <a:lnTo>
                    <a:pt x="341" y="116"/>
                  </a:lnTo>
                  <a:lnTo>
                    <a:pt x="341" y="110"/>
                  </a:lnTo>
                  <a:lnTo>
                    <a:pt x="343" y="105"/>
                  </a:lnTo>
                  <a:lnTo>
                    <a:pt x="341" y="100"/>
                  </a:lnTo>
                  <a:lnTo>
                    <a:pt x="341" y="94"/>
                  </a:lnTo>
                  <a:lnTo>
                    <a:pt x="339" y="89"/>
                  </a:lnTo>
                  <a:lnTo>
                    <a:pt x="338" y="84"/>
                  </a:lnTo>
                  <a:lnTo>
                    <a:pt x="336" y="79"/>
                  </a:lnTo>
                  <a:lnTo>
                    <a:pt x="334" y="73"/>
                  </a:lnTo>
                  <a:lnTo>
                    <a:pt x="328" y="63"/>
                  </a:lnTo>
                  <a:lnTo>
                    <a:pt x="322" y="55"/>
                  </a:lnTo>
                  <a:lnTo>
                    <a:pt x="312" y="46"/>
                  </a:lnTo>
                  <a:lnTo>
                    <a:pt x="302" y="37"/>
                  </a:lnTo>
                  <a:lnTo>
                    <a:pt x="291" y="31"/>
                  </a:lnTo>
                  <a:lnTo>
                    <a:pt x="280" y="23"/>
                  </a:lnTo>
                  <a:lnTo>
                    <a:pt x="267" y="18"/>
                  </a:lnTo>
                  <a:lnTo>
                    <a:pt x="252" y="12"/>
                  </a:lnTo>
                  <a:lnTo>
                    <a:pt x="236" y="9"/>
                  </a:lnTo>
                  <a:lnTo>
                    <a:pt x="222" y="4"/>
                  </a:lnTo>
                  <a:lnTo>
                    <a:pt x="204" y="2"/>
                  </a:lnTo>
                  <a:lnTo>
                    <a:pt x="188" y="0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3346" name="Freeform 124">
              <a:extLst>
                <a:ext uri="{FF2B5EF4-FFF2-40B4-BE49-F238E27FC236}">
                  <a16:creationId xmlns:a16="http://schemas.microsoft.com/office/drawing/2014/main" id="{47F44128-F419-4587-906D-BAB5617FA60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7288" y="4000500"/>
              <a:ext cx="544512" cy="333375"/>
            </a:xfrm>
            <a:custGeom>
              <a:avLst/>
              <a:gdLst>
                <a:gd name="T0" fmla="*/ 2147483646 w 343"/>
                <a:gd name="T1" fmla="*/ 0 h 210"/>
                <a:gd name="T2" fmla="*/ 2147483646 w 343"/>
                <a:gd name="T3" fmla="*/ 2147483646 h 210"/>
                <a:gd name="T4" fmla="*/ 2147483646 w 343"/>
                <a:gd name="T5" fmla="*/ 2147483646 h 210"/>
                <a:gd name="T6" fmla="*/ 2147483646 w 343"/>
                <a:gd name="T7" fmla="*/ 2147483646 h 210"/>
                <a:gd name="T8" fmla="*/ 2147483646 w 343"/>
                <a:gd name="T9" fmla="*/ 2147483646 h 210"/>
                <a:gd name="T10" fmla="*/ 2147483646 w 343"/>
                <a:gd name="T11" fmla="*/ 2147483646 h 210"/>
                <a:gd name="T12" fmla="*/ 2147483646 w 343"/>
                <a:gd name="T13" fmla="*/ 2147483646 h 210"/>
                <a:gd name="T14" fmla="*/ 2147483646 w 343"/>
                <a:gd name="T15" fmla="*/ 2147483646 h 210"/>
                <a:gd name="T16" fmla="*/ 0 w 343"/>
                <a:gd name="T17" fmla="*/ 2147483646 h 210"/>
                <a:gd name="T18" fmla="*/ 0 w 343"/>
                <a:gd name="T19" fmla="*/ 2147483646 h 210"/>
                <a:gd name="T20" fmla="*/ 0 w 343"/>
                <a:gd name="T21" fmla="*/ 2147483646 h 210"/>
                <a:gd name="T22" fmla="*/ 2147483646 w 343"/>
                <a:gd name="T23" fmla="*/ 2147483646 h 210"/>
                <a:gd name="T24" fmla="*/ 2147483646 w 343"/>
                <a:gd name="T25" fmla="*/ 2147483646 h 210"/>
                <a:gd name="T26" fmla="*/ 2147483646 w 343"/>
                <a:gd name="T27" fmla="*/ 2147483646 h 210"/>
                <a:gd name="T28" fmla="*/ 2147483646 w 343"/>
                <a:gd name="T29" fmla="*/ 2147483646 h 210"/>
                <a:gd name="T30" fmla="*/ 2147483646 w 343"/>
                <a:gd name="T31" fmla="*/ 2147483646 h 210"/>
                <a:gd name="T32" fmla="*/ 2147483646 w 343"/>
                <a:gd name="T33" fmla="*/ 2147483646 h 210"/>
                <a:gd name="T34" fmla="*/ 2147483646 w 343"/>
                <a:gd name="T35" fmla="*/ 2147483646 h 210"/>
                <a:gd name="T36" fmla="*/ 2147483646 w 343"/>
                <a:gd name="T37" fmla="*/ 2147483646 h 210"/>
                <a:gd name="T38" fmla="*/ 2147483646 w 343"/>
                <a:gd name="T39" fmla="*/ 2147483646 h 210"/>
                <a:gd name="T40" fmla="*/ 2147483646 w 343"/>
                <a:gd name="T41" fmla="*/ 2147483646 h 210"/>
                <a:gd name="T42" fmla="*/ 2147483646 w 343"/>
                <a:gd name="T43" fmla="*/ 2147483646 h 210"/>
                <a:gd name="T44" fmla="*/ 2147483646 w 343"/>
                <a:gd name="T45" fmla="*/ 2147483646 h 210"/>
                <a:gd name="T46" fmla="*/ 2147483646 w 343"/>
                <a:gd name="T47" fmla="*/ 2147483646 h 210"/>
                <a:gd name="T48" fmla="*/ 2147483646 w 343"/>
                <a:gd name="T49" fmla="*/ 2147483646 h 210"/>
                <a:gd name="T50" fmla="*/ 2147483646 w 343"/>
                <a:gd name="T51" fmla="*/ 2147483646 h 210"/>
                <a:gd name="T52" fmla="*/ 2147483646 w 343"/>
                <a:gd name="T53" fmla="*/ 2147483646 h 210"/>
                <a:gd name="T54" fmla="*/ 2147483646 w 343"/>
                <a:gd name="T55" fmla="*/ 2147483646 h 210"/>
                <a:gd name="T56" fmla="*/ 2147483646 w 343"/>
                <a:gd name="T57" fmla="*/ 2147483646 h 210"/>
                <a:gd name="T58" fmla="*/ 2147483646 w 343"/>
                <a:gd name="T59" fmla="*/ 2147483646 h 210"/>
                <a:gd name="T60" fmla="*/ 2147483646 w 343"/>
                <a:gd name="T61" fmla="*/ 2147483646 h 210"/>
                <a:gd name="T62" fmla="*/ 2147483646 w 343"/>
                <a:gd name="T63" fmla="*/ 2147483646 h 210"/>
                <a:gd name="T64" fmla="*/ 2147483646 w 343"/>
                <a:gd name="T65" fmla="*/ 2147483646 h 210"/>
                <a:gd name="T66" fmla="*/ 2147483646 w 343"/>
                <a:gd name="T67" fmla="*/ 2147483646 h 210"/>
                <a:gd name="T68" fmla="*/ 2147483646 w 343"/>
                <a:gd name="T69" fmla="*/ 2147483646 h 210"/>
                <a:gd name="T70" fmla="*/ 2147483646 w 343"/>
                <a:gd name="T71" fmla="*/ 2147483646 h 210"/>
                <a:gd name="T72" fmla="*/ 2147483646 w 343"/>
                <a:gd name="T73" fmla="*/ 2147483646 h 210"/>
                <a:gd name="T74" fmla="*/ 2147483646 w 343"/>
                <a:gd name="T75" fmla="*/ 0 h 2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43"/>
                <a:gd name="T115" fmla="*/ 0 h 210"/>
                <a:gd name="T116" fmla="*/ 343 w 343"/>
                <a:gd name="T117" fmla="*/ 210 h 2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43" h="210">
                  <a:moveTo>
                    <a:pt x="170" y="0"/>
                  </a:moveTo>
                  <a:lnTo>
                    <a:pt x="153" y="0"/>
                  </a:lnTo>
                  <a:lnTo>
                    <a:pt x="137" y="2"/>
                  </a:lnTo>
                  <a:lnTo>
                    <a:pt x="119" y="4"/>
                  </a:lnTo>
                  <a:lnTo>
                    <a:pt x="104" y="9"/>
                  </a:lnTo>
                  <a:lnTo>
                    <a:pt x="88" y="12"/>
                  </a:lnTo>
                  <a:lnTo>
                    <a:pt x="74" y="18"/>
                  </a:lnTo>
                  <a:lnTo>
                    <a:pt x="61" y="23"/>
                  </a:lnTo>
                  <a:lnTo>
                    <a:pt x="50" y="31"/>
                  </a:lnTo>
                  <a:lnTo>
                    <a:pt x="38" y="37"/>
                  </a:lnTo>
                  <a:lnTo>
                    <a:pt x="29" y="46"/>
                  </a:lnTo>
                  <a:lnTo>
                    <a:pt x="19" y="55"/>
                  </a:lnTo>
                  <a:lnTo>
                    <a:pt x="13" y="63"/>
                  </a:lnTo>
                  <a:lnTo>
                    <a:pt x="6" y="73"/>
                  </a:lnTo>
                  <a:lnTo>
                    <a:pt x="5" y="79"/>
                  </a:lnTo>
                  <a:lnTo>
                    <a:pt x="3" y="84"/>
                  </a:lnTo>
                  <a:lnTo>
                    <a:pt x="1" y="89"/>
                  </a:lnTo>
                  <a:lnTo>
                    <a:pt x="0" y="94"/>
                  </a:lnTo>
                  <a:lnTo>
                    <a:pt x="0" y="100"/>
                  </a:lnTo>
                  <a:lnTo>
                    <a:pt x="0" y="105"/>
                  </a:lnTo>
                  <a:lnTo>
                    <a:pt x="0" y="110"/>
                  </a:lnTo>
                  <a:lnTo>
                    <a:pt x="0" y="116"/>
                  </a:lnTo>
                  <a:lnTo>
                    <a:pt x="1" y="121"/>
                  </a:lnTo>
                  <a:lnTo>
                    <a:pt x="3" y="126"/>
                  </a:lnTo>
                  <a:lnTo>
                    <a:pt x="5" y="131"/>
                  </a:lnTo>
                  <a:lnTo>
                    <a:pt x="6" y="136"/>
                  </a:lnTo>
                  <a:lnTo>
                    <a:pt x="13" y="145"/>
                  </a:lnTo>
                  <a:lnTo>
                    <a:pt x="19" y="155"/>
                  </a:lnTo>
                  <a:lnTo>
                    <a:pt x="29" y="163"/>
                  </a:lnTo>
                  <a:lnTo>
                    <a:pt x="38" y="171"/>
                  </a:lnTo>
                  <a:lnTo>
                    <a:pt x="50" y="179"/>
                  </a:lnTo>
                  <a:lnTo>
                    <a:pt x="61" y="185"/>
                  </a:lnTo>
                  <a:lnTo>
                    <a:pt x="74" y="192"/>
                  </a:lnTo>
                  <a:lnTo>
                    <a:pt x="88" y="197"/>
                  </a:lnTo>
                  <a:lnTo>
                    <a:pt x="104" y="202"/>
                  </a:lnTo>
                  <a:lnTo>
                    <a:pt x="119" y="205"/>
                  </a:lnTo>
                  <a:lnTo>
                    <a:pt x="137" y="208"/>
                  </a:lnTo>
                  <a:lnTo>
                    <a:pt x="153" y="210"/>
                  </a:lnTo>
                  <a:lnTo>
                    <a:pt x="170" y="210"/>
                  </a:lnTo>
                  <a:lnTo>
                    <a:pt x="188" y="210"/>
                  </a:lnTo>
                  <a:lnTo>
                    <a:pt x="204" y="208"/>
                  </a:lnTo>
                  <a:lnTo>
                    <a:pt x="222" y="205"/>
                  </a:lnTo>
                  <a:lnTo>
                    <a:pt x="236" y="202"/>
                  </a:lnTo>
                  <a:lnTo>
                    <a:pt x="252" y="197"/>
                  </a:lnTo>
                  <a:lnTo>
                    <a:pt x="267" y="192"/>
                  </a:lnTo>
                  <a:lnTo>
                    <a:pt x="280" y="185"/>
                  </a:lnTo>
                  <a:lnTo>
                    <a:pt x="291" y="179"/>
                  </a:lnTo>
                  <a:lnTo>
                    <a:pt x="302" y="171"/>
                  </a:lnTo>
                  <a:lnTo>
                    <a:pt x="312" y="163"/>
                  </a:lnTo>
                  <a:lnTo>
                    <a:pt x="322" y="155"/>
                  </a:lnTo>
                  <a:lnTo>
                    <a:pt x="328" y="145"/>
                  </a:lnTo>
                  <a:lnTo>
                    <a:pt x="334" y="136"/>
                  </a:lnTo>
                  <a:lnTo>
                    <a:pt x="336" y="131"/>
                  </a:lnTo>
                  <a:lnTo>
                    <a:pt x="338" y="126"/>
                  </a:lnTo>
                  <a:lnTo>
                    <a:pt x="339" y="121"/>
                  </a:lnTo>
                  <a:lnTo>
                    <a:pt x="341" y="116"/>
                  </a:lnTo>
                  <a:lnTo>
                    <a:pt x="341" y="110"/>
                  </a:lnTo>
                  <a:lnTo>
                    <a:pt x="343" y="105"/>
                  </a:lnTo>
                  <a:lnTo>
                    <a:pt x="341" y="100"/>
                  </a:lnTo>
                  <a:lnTo>
                    <a:pt x="341" y="94"/>
                  </a:lnTo>
                  <a:lnTo>
                    <a:pt x="339" y="89"/>
                  </a:lnTo>
                  <a:lnTo>
                    <a:pt x="338" y="84"/>
                  </a:lnTo>
                  <a:lnTo>
                    <a:pt x="336" y="79"/>
                  </a:lnTo>
                  <a:lnTo>
                    <a:pt x="334" y="73"/>
                  </a:lnTo>
                  <a:lnTo>
                    <a:pt x="328" y="63"/>
                  </a:lnTo>
                  <a:lnTo>
                    <a:pt x="322" y="55"/>
                  </a:lnTo>
                  <a:lnTo>
                    <a:pt x="312" y="46"/>
                  </a:lnTo>
                  <a:lnTo>
                    <a:pt x="302" y="37"/>
                  </a:lnTo>
                  <a:lnTo>
                    <a:pt x="291" y="31"/>
                  </a:lnTo>
                  <a:lnTo>
                    <a:pt x="280" y="23"/>
                  </a:lnTo>
                  <a:lnTo>
                    <a:pt x="267" y="18"/>
                  </a:lnTo>
                  <a:lnTo>
                    <a:pt x="252" y="12"/>
                  </a:lnTo>
                  <a:lnTo>
                    <a:pt x="236" y="9"/>
                  </a:lnTo>
                  <a:lnTo>
                    <a:pt x="222" y="4"/>
                  </a:lnTo>
                  <a:lnTo>
                    <a:pt x="204" y="2"/>
                  </a:lnTo>
                  <a:lnTo>
                    <a:pt x="188" y="0"/>
                  </a:lnTo>
                  <a:lnTo>
                    <a:pt x="170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3347" name="Freeform 125">
              <a:extLst>
                <a:ext uri="{FF2B5EF4-FFF2-40B4-BE49-F238E27FC236}">
                  <a16:creationId xmlns:a16="http://schemas.microsoft.com/office/drawing/2014/main" id="{5BB87122-F9A4-4D82-A222-C6D7D0D4ABE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3788" y="5735638"/>
              <a:ext cx="596900" cy="315912"/>
            </a:xfrm>
            <a:custGeom>
              <a:avLst/>
              <a:gdLst>
                <a:gd name="T0" fmla="*/ 2147483646 w 376"/>
                <a:gd name="T1" fmla="*/ 0 h 199"/>
                <a:gd name="T2" fmla="*/ 2147483646 w 376"/>
                <a:gd name="T3" fmla="*/ 2147483646 h 199"/>
                <a:gd name="T4" fmla="*/ 2147483646 w 376"/>
                <a:gd name="T5" fmla="*/ 2147483646 h 199"/>
                <a:gd name="T6" fmla="*/ 2147483646 w 376"/>
                <a:gd name="T7" fmla="*/ 2147483646 h 199"/>
                <a:gd name="T8" fmla="*/ 2147483646 w 376"/>
                <a:gd name="T9" fmla="*/ 2147483646 h 199"/>
                <a:gd name="T10" fmla="*/ 2147483646 w 376"/>
                <a:gd name="T11" fmla="*/ 2147483646 h 199"/>
                <a:gd name="T12" fmla="*/ 2147483646 w 376"/>
                <a:gd name="T13" fmla="*/ 2147483646 h 199"/>
                <a:gd name="T14" fmla="*/ 2147483646 w 376"/>
                <a:gd name="T15" fmla="*/ 2147483646 h 199"/>
                <a:gd name="T16" fmla="*/ 2147483646 w 376"/>
                <a:gd name="T17" fmla="*/ 2147483646 h 199"/>
                <a:gd name="T18" fmla="*/ 0 w 376"/>
                <a:gd name="T19" fmla="*/ 2147483646 h 199"/>
                <a:gd name="T20" fmla="*/ 0 w 376"/>
                <a:gd name="T21" fmla="*/ 2147483646 h 199"/>
                <a:gd name="T22" fmla="*/ 2147483646 w 376"/>
                <a:gd name="T23" fmla="*/ 2147483646 h 199"/>
                <a:gd name="T24" fmla="*/ 2147483646 w 376"/>
                <a:gd name="T25" fmla="*/ 2147483646 h 199"/>
                <a:gd name="T26" fmla="*/ 2147483646 w 376"/>
                <a:gd name="T27" fmla="*/ 2147483646 h 199"/>
                <a:gd name="T28" fmla="*/ 2147483646 w 376"/>
                <a:gd name="T29" fmla="*/ 2147483646 h 199"/>
                <a:gd name="T30" fmla="*/ 2147483646 w 376"/>
                <a:gd name="T31" fmla="*/ 2147483646 h 199"/>
                <a:gd name="T32" fmla="*/ 2147483646 w 376"/>
                <a:gd name="T33" fmla="*/ 2147483646 h 199"/>
                <a:gd name="T34" fmla="*/ 2147483646 w 376"/>
                <a:gd name="T35" fmla="*/ 2147483646 h 199"/>
                <a:gd name="T36" fmla="*/ 2147483646 w 376"/>
                <a:gd name="T37" fmla="*/ 2147483646 h 199"/>
                <a:gd name="T38" fmla="*/ 2147483646 w 376"/>
                <a:gd name="T39" fmla="*/ 2147483646 h 199"/>
                <a:gd name="T40" fmla="*/ 2147483646 w 376"/>
                <a:gd name="T41" fmla="*/ 2147483646 h 199"/>
                <a:gd name="T42" fmla="*/ 2147483646 w 376"/>
                <a:gd name="T43" fmla="*/ 2147483646 h 199"/>
                <a:gd name="T44" fmla="*/ 2147483646 w 376"/>
                <a:gd name="T45" fmla="*/ 2147483646 h 199"/>
                <a:gd name="T46" fmla="*/ 2147483646 w 376"/>
                <a:gd name="T47" fmla="*/ 2147483646 h 199"/>
                <a:gd name="T48" fmla="*/ 2147483646 w 376"/>
                <a:gd name="T49" fmla="*/ 2147483646 h 199"/>
                <a:gd name="T50" fmla="*/ 2147483646 w 376"/>
                <a:gd name="T51" fmla="*/ 2147483646 h 199"/>
                <a:gd name="T52" fmla="*/ 2147483646 w 376"/>
                <a:gd name="T53" fmla="*/ 2147483646 h 199"/>
                <a:gd name="T54" fmla="*/ 2147483646 w 376"/>
                <a:gd name="T55" fmla="*/ 2147483646 h 199"/>
                <a:gd name="T56" fmla="*/ 2147483646 w 376"/>
                <a:gd name="T57" fmla="*/ 2147483646 h 199"/>
                <a:gd name="T58" fmla="*/ 2147483646 w 376"/>
                <a:gd name="T59" fmla="*/ 2147483646 h 199"/>
                <a:gd name="T60" fmla="*/ 2147483646 w 376"/>
                <a:gd name="T61" fmla="*/ 2147483646 h 199"/>
                <a:gd name="T62" fmla="*/ 2147483646 w 376"/>
                <a:gd name="T63" fmla="*/ 2147483646 h 199"/>
                <a:gd name="T64" fmla="*/ 2147483646 w 376"/>
                <a:gd name="T65" fmla="*/ 2147483646 h 199"/>
                <a:gd name="T66" fmla="*/ 2147483646 w 376"/>
                <a:gd name="T67" fmla="*/ 2147483646 h 199"/>
                <a:gd name="T68" fmla="*/ 2147483646 w 376"/>
                <a:gd name="T69" fmla="*/ 2147483646 h 199"/>
                <a:gd name="T70" fmla="*/ 2147483646 w 376"/>
                <a:gd name="T71" fmla="*/ 2147483646 h 199"/>
                <a:gd name="T72" fmla="*/ 2147483646 w 376"/>
                <a:gd name="T73" fmla="*/ 2147483646 h 199"/>
                <a:gd name="T74" fmla="*/ 2147483646 w 376"/>
                <a:gd name="T75" fmla="*/ 2147483646 h 199"/>
                <a:gd name="T76" fmla="*/ 2147483646 w 376"/>
                <a:gd name="T77" fmla="*/ 2147483646 h 199"/>
                <a:gd name="T78" fmla="*/ 2147483646 w 376"/>
                <a:gd name="T79" fmla="*/ 0 h 19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76"/>
                <a:gd name="T121" fmla="*/ 0 h 199"/>
                <a:gd name="T122" fmla="*/ 376 w 376"/>
                <a:gd name="T123" fmla="*/ 199 h 199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76" h="199">
                  <a:moveTo>
                    <a:pt x="188" y="0"/>
                  </a:moveTo>
                  <a:lnTo>
                    <a:pt x="169" y="0"/>
                  </a:lnTo>
                  <a:lnTo>
                    <a:pt x="149" y="1"/>
                  </a:lnTo>
                  <a:lnTo>
                    <a:pt x="132" y="4"/>
                  </a:lnTo>
                  <a:lnTo>
                    <a:pt x="114" y="8"/>
                  </a:lnTo>
                  <a:lnTo>
                    <a:pt x="98" y="11"/>
                  </a:lnTo>
                  <a:lnTo>
                    <a:pt x="82" y="16"/>
                  </a:lnTo>
                  <a:lnTo>
                    <a:pt x="67" y="22"/>
                  </a:lnTo>
                  <a:lnTo>
                    <a:pt x="54" y="29"/>
                  </a:lnTo>
                  <a:lnTo>
                    <a:pt x="41" y="35"/>
                  </a:lnTo>
                  <a:lnTo>
                    <a:pt x="32" y="43"/>
                  </a:lnTo>
                  <a:lnTo>
                    <a:pt x="22" y="51"/>
                  </a:lnTo>
                  <a:lnTo>
                    <a:pt x="14" y="61"/>
                  </a:lnTo>
                  <a:lnTo>
                    <a:pt x="11" y="66"/>
                  </a:lnTo>
                  <a:lnTo>
                    <a:pt x="8" y="69"/>
                  </a:lnTo>
                  <a:lnTo>
                    <a:pt x="4" y="74"/>
                  </a:lnTo>
                  <a:lnTo>
                    <a:pt x="3" y="78"/>
                  </a:lnTo>
                  <a:lnTo>
                    <a:pt x="1" y="85"/>
                  </a:lnTo>
                  <a:lnTo>
                    <a:pt x="0" y="90"/>
                  </a:lnTo>
                  <a:lnTo>
                    <a:pt x="0" y="95"/>
                  </a:lnTo>
                  <a:lnTo>
                    <a:pt x="0" y="99"/>
                  </a:lnTo>
                  <a:lnTo>
                    <a:pt x="0" y="104"/>
                  </a:lnTo>
                  <a:lnTo>
                    <a:pt x="0" y="109"/>
                  </a:lnTo>
                  <a:lnTo>
                    <a:pt x="1" y="114"/>
                  </a:lnTo>
                  <a:lnTo>
                    <a:pt x="3" y="120"/>
                  </a:lnTo>
                  <a:lnTo>
                    <a:pt x="4" y="125"/>
                  </a:lnTo>
                  <a:lnTo>
                    <a:pt x="8" y="128"/>
                  </a:lnTo>
                  <a:lnTo>
                    <a:pt x="11" y="133"/>
                  </a:lnTo>
                  <a:lnTo>
                    <a:pt x="14" y="138"/>
                  </a:lnTo>
                  <a:lnTo>
                    <a:pt x="22" y="148"/>
                  </a:lnTo>
                  <a:lnTo>
                    <a:pt x="32" y="156"/>
                  </a:lnTo>
                  <a:lnTo>
                    <a:pt x="41" y="164"/>
                  </a:lnTo>
                  <a:lnTo>
                    <a:pt x="54" y="170"/>
                  </a:lnTo>
                  <a:lnTo>
                    <a:pt x="67" y="177"/>
                  </a:lnTo>
                  <a:lnTo>
                    <a:pt x="82" y="183"/>
                  </a:lnTo>
                  <a:lnTo>
                    <a:pt x="98" y="188"/>
                  </a:lnTo>
                  <a:lnTo>
                    <a:pt x="114" y="191"/>
                  </a:lnTo>
                  <a:lnTo>
                    <a:pt x="132" y="194"/>
                  </a:lnTo>
                  <a:lnTo>
                    <a:pt x="149" y="197"/>
                  </a:lnTo>
                  <a:lnTo>
                    <a:pt x="169" y="199"/>
                  </a:lnTo>
                  <a:lnTo>
                    <a:pt x="188" y="199"/>
                  </a:lnTo>
                  <a:lnTo>
                    <a:pt x="207" y="199"/>
                  </a:lnTo>
                  <a:lnTo>
                    <a:pt x="226" y="197"/>
                  </a:lnTo>
                  <a:lnTo>
                    <a:pt x="244" y="194"/>
                  </a:lnTo>
                  <a:lnTo>
                    <a:pt x="262" y="191"/>
                  </a:lnTo>
                  <a:lnTo>
                    <a:pt x="278" y="188"/>
                  </a:lnTo>
                  <a:lnTo>
                    <a:pt x="294" y="183"/>
                  </a:lnTo>
                  <a:lnTo>
                    <a:pt x="309" y="177"/>
                  </a:lnTo>
                  <a:lnTo>
                    <a:pt x="321" y="170"/>
                  </a:lnTo>
                  <a:lnTo>
                    <a:pt x="334" y="164"/>
                  </a:lnTo>
                  <a:lnTo>
                    <a:pt x="344" y="156"/>
                  </a:lnTo>
                  <a:lnTo>
                    <a:pt x="354" y="148"/>
                  </a:lnTo>
                  <a:lnTo>
                    <a:pt x="362" y="138"/>
                  </a:lnTo>
                  <a:lnTo>
                    <a:pt x="365" y="133"/>
                  </a:lnTo>
                  <a:lnTo>
                    <a:pt x="368" y="128"/>
                  </a:lnTo>
                  <a:lnTo>
                    <a:pt x="371" y="125"/>
                  </a:lnTo>
                  <a:lnTo>
                    <a:pt x="373" y="120"/>
                  </a:lnTo>
                  <a:lnTo>
                    <a:pt x="374" y="114"/>
                  </a:lnTo>
                  <a:lnTo>
                    <a:pt x="376" y="109"/>
                  </a:lnTo>
                  <a:lnTo>
                    <a:pt x="376" y="104"/>
                  </a:lnTo>
                  <a:lnTo>
                    <a:pt x="376" y="99"/>
                  </a:lnTo>
                  <a:lnTo>
                    <a:pt x="376" y="95"/>
                  </a:lnTo>
                  <a:lnTo>
                    <a:pt x="376" y="90"/>
                  </a:lnTo>
                  <a:lnTo>
                    <a:pt x="374" y="85"/>
                  </a:lnTo>
                  <a:lnTo>
                    <a:pt x="373" y="78"/>
                  </a:lnTo>
                  <a:lnTo>
                    <a:pt x="371" y="74"/>
                  </a:lnTo>
                  <a:lnTo>
                    <a:pt x="368" y="69"/>
                  </a:lnTo>
                  <a:lnTo>
                    <a:pt x="365" y="66"/>
                  </a:lnTo>
                  <a:lnTo>
                    <a:pt x="362" y="61"/>
                  </a:lnTo>
                  <a:lnTo>
                    <a:pt x="354" y="51"/>
                  </a:lnTo>
                  <a:lnTo>
                    <a:pt x="344" y="43"/>
                  </a:lnTo>
                  <a:lnTo>
                    <a:pt x="334" y="35"/>
                  </a:lnTo>
                  <a:lnTo>
                    <a:pt x="321" y="29"/>
                  </a:lnTo>
                  <a:lnTo>
                    <a:pt x="309" y="22"/>
                  </a:lnTo>
                  <a:lnTo>
                    <a:pt x="294" y="16"/>
                  </a:lnTo>
                  <a:lnTo>
                    <a:pt x="278" y="11"/>
                  </a:lnTo>
                  <a:lnTo>
                    <a:pt x="262" y="8"/>
                  </a:lnTo>
                  <a:lnTo>
                    <a:pt x="244" y="4"/>
                  </a:lnTo>
                  <a:lnTo>
                    <a:pt x="226" y="1"/>
                  </a:lnTo>
                  <a:lnTo>
                    <a:pt x="207" y="0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3348" name="Freeform 126">
              <a:extLst>
                <a:ext uri="{FF2B5EF4-FFF2-40B4-BE49-F238E27FC236}">
                  <a16:creationId xmlns:a16="http://schemas.microsoft.com/office/drawing/2014/main" id="{18B21564-A9F8-4CDF-951C-4CF5527A098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3788" y="5735638"/>
              <a:ext cx="596900" cy="315912"/>
            </a:xfrm>
            <a:custGeom>
              <a:avLst/>
              <a:gdLst>
                <a:gd name="T0" fmla="*/ 2147483646 w 376"/>
                <a:gd name="T1" fmla="*/ 0 h 199"/>
                <a:gd name="T2" fmla="*/ 2147483646 w 376"/>
                <a:gd name="T3" fmla="*/ 2147483646 h 199"/>
                <a:gd name="T4" fmla="*/ 2147483646 w 376"/>
                <a:gd name="T5" fmla="*/ 2147483646 h 199"/>
                <a:gd name="T6" fmla="*/ 2147483646 w 376"/>
                <a:gd name="T7" fmla="*/ 2147483646 h 199"/>
                <a:gd name="T8" fmla="*/ 2147483646 w 376"/>
                <a:gd name="T9" fmla="*/ 2147483646 h 199"/>
                <a:gd name="T10" fmla="*/ 2147483646 w 376"/>
                <a:gd name="T11" fmla="*/ 2147483646 h 199"/>
                <a:gd name="T12" fmla="*/ 2147483646 w 376"/>
                <a:gd name="T13" fmla="*/ 2147483646 h 199"/>
                <a:gd name="T14" fmla="*/ 2147483646 w 376"/>
                <a:gd name="T15" fmla="*/ 2147483646 h 199"/>
                <a:gd name="T16" fmla="*/ 2147483646 w 376"/>
                <a:gd name="T17" fmla="*/ 2147483646 h 199"/>
                <a:gd name="T18" fmla="*/ 0 w 376"/>
                <a:gd name="T19" fmla="*/ 2147483646 h 199"/>
                <a:gd name="T20" fmla="*/ 0 w 376"/>
                <a:gd name="T21" fmla="*/ 2147483646 h 199"/>
                <a:gd name="T22" fmla="*/ 2147483646 w 376"/>
                <a:gd name="T23" fmla="*/ 2147483646 h 199"/>
                <a:gd name="T24" fmla="*/ 2147483646 w 376"/>
                <a:gd name="T25" fmla="*/ 2147483646 h 199"/>
                <a:gd name="T26" fmla="*/ 2147483646 w 376"/>
                <a:gd name="T27" fmla="*/ 2147483646 h 199"/>
                <a:gd name="T28" fmla="*/ 2147483646 w 376"/>
                <a:gd name="T29" fmla="*/ 2147483646 h 199"/>
                <a:gd name="T30" fmla="*/ 2147483646 w 376"/>
                <a:gd name="T31" fmla="*/ 2147483646 h 199"/>
                <a:gd name="T32" fmla="*/ 2147483646 w 376"/>
                <a:gd name="T33" fmla="*/ 2147483646 h 199"/>
                <a:gd name="T34" fmla="*/ 2147483646 w 376"/>
                <a:gd name="T35" fmla="*/ 2147483646 h 199"/>
                <a:gd name="T36" fmla="*/ 2147483646 w 376"/>
                <a:gd name="T37" fmla="*/ 2147483646 h 199"/>
                <a:gd name="T38" fmla="*/ 2147483646 w 376"/>
                <a:gd name="T39" fmla="*/ 2147483646 h 199"/>
                <a:gd name="T40" fmla="*/ 2147483646 w 376"/>
                <a:gd name="T41" fmla="*/ 2147483646 h 199"/>
                <a:gd name="T42" fmla="*/ 2147483646 w 376"/>
                <a:gd name="T43" fmla="*/ 2147483646 h 199"/>
                <a:gd name="T44" fmla="*/ 2147483646 w 376"/>
                <a:gd name="T45" fmla="*/ 2147483646 h 199"/>
                <a:gd name="T46" fmla="*/ 2147483646 w 376"/>
                <a:gd name="T47" fmla="*/ 2147483646 h 199"/>
                <a:gd name="T48" fmla="*/ 2147483646 w 376"/>
                <a:gd name="T49" fmla="*/ 2147483646 h 199"/>
                <a:gd name="T50" fmla="*/ 2147483646 w 376"/>
                <a:gd name="T51" fmla="*/ 2147483646 h 199"/>
                <a:gd name="T52" fmla="*/ 2147483646 w 376"/>
                <a:gd name="T53" fmla="*/ 2147483646 h 199"/>
                <a:gd name="T54" fmla="*/ 2147483646 w 376"/>
                <a:gd name="T55" fmla="*/ 2147483646 h 199"/>
                <a:gd name="T56" fmla="*/ 2147483646 w 376"/>
                <a:gd name="T57" fmla="*/ 2147483646 h 199"/>
                <a:gd name="T58" fmla="*/ 2147483646 w 376"/>
                <a:gd name="T59" fmla="*/ 2147483646 h 199"/>
                <a:gd name="T60" fmla="*/ 2147483646 w 376"/>
                <a:gd name="T61" fmla="*/ 2147483646 h 199"/>
                <a:gd name="T62" fmla="*/ 2147483646 w 376"/>
                <a:gd name="T63" fmla="*/ 2147483646 h 199"/>
                <a:gd name="T64" fmla="*/ 2147483646 w 376"/>
                <a:gd name="T65" fmla="*/ 2147483646 h 199"/>
                <a:gd name="T66" fmla="*/ 2147483646 w 376"/>
                <a:gd name="T67" fmla="*/ 2147483646 h 199"/>
                <a:gd name="T68" fmla="*/ 2147483646 w 376"/>
                <a:gd name="T69" fmla="*/ 2147483646 h 199"/>
                <a:gd name="T70" fmla="*/ 2147483646 w 376"/>
                <a:gd name="T71" fmla="*/ 2147483646 h 199"/>
                <a:gd name="T72" fmla="*/ 2147483646 w 376"/>
                <a:gd name="T73" fmla="*/ 2147483646 h 199"/>
                <a:gd name="T74" fmla="*/ 2147483646 w 376"/>
                <a:gd name="T75" fmla="*/ 2147483646 h 199"/>
                <a:gd name="T76" fmla="*/ 2147483646 w 376"/>
                <a:gd name="T77" fmla="*/ 2147483646 h 199"/>
                <a:gd name="T78" fmla="*/ 2147483646 w 376"/>
                <a:gd name="T79" fmla="*/ 0 h 19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76"/>
                <a:gd name="T121" fmla="*/ 0 h 199"/>
                <a:gd name="T122" fmla="*/ 376 w 376"/>
                <a:gd name="T123" fmla="*/ 199 h 199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76" h="199">
                  <a:moveTo>
                    <a:pt x="188" y="0"/>
                  </a:moveTo>
                  <a:lnTo>
                    <a:pt x="169" y="0"/>
                  </a:lnTo>
                  <a:lnTo>
                    <a:pt x="149" y="1"/>
                  </a:lnTo>
                  <a:lnTo>
                    <a:pt x="132" y="4"/>
                  </a:lnTo>
                  <a:lnTo>
                    <a:pt x="114" y="8"/>
                  </a:lnTo>
                  <a:lnTo>
                    <a:pt x="98" y="11"/>
                  </a:lnTo>
                  <a:lnTo>
                    <a:pt x="82" y="16"/>
                  </a:lnTo>
                  <a:lnTo>
                    <a:pt x="67" y="22"/>
                  </a:lnTo>
                  <a:lnTo>
                    <a:pt x="54" y="29"/>
                  </a:lnTo>
                  <a:lnTo>
                    <a:pt x="41" y="35"/>
                  </a:lnTo>
                  <a:lnTo>
                    <a:pt x="32" y="43"/>
                  </a:lnTo>
                  <a:lnTo>
                    <a:pt x="22" y="51"/>
                  </a:lnTo>
                  <a:lnTo>
                    <a:pt x="14" y="61"/>
                  </a:lnTo>
                  <a:lnTo>
                    <a:pt x="11" y="66"/>
                  </a:lnTo>
                  <a:lnTo>
                    <a:pt x="8" y="69"/>
                  </a:lnTo>
                  <a:lnTo>
                    <a:pt x="4" y="74"/>
                  </a:lnTo>
                  <a:lnTo>
                    <a:pt x="3" y="78"/>
                  </a:lnTo>
                  <a:lnTo>
                    <a:pt x="1" y="85"/>
                  </a:lnTo>
                  <a:lnTo>
                    <a:pt x="0" y="90"/>
                  </a:lnTo>
                  <a:lnTo>
                    <a:pt x="0" y="95"/>
                  </a:lnTo>
                  <a:lnTo>
                    <a:pt x="0" y="99"/>
                  </a:lnTo>
                  <a:lnTo>
                    <a:pt x="0" y="104"/>
                  </a:lnTo>
                  <a:lnTo>
                    <a:pt x="0" y="109"/>
                  </a:lnTo>
                  <a:lnTo>
                    <a:pt x="1" y="114"/>
                  </a:lnTo>
                  <a:lnTo>
                    <a:pt x="3" y="120"/>
                  </a:lnTo>
                  <a:lnTo>
                    <a:pt x="4" y="125"/>
                  </a:lnTo>
                  <a:lnTo>
                    <a:pt x="8" y="128"/>
                  </a:lnTo>
                  <a:lnTo>
                    <a:pt x="11" y="133"/>
                  </a:lnTo>
                  <a:lnTo>
                    <a:pt x="14" y="138"/>
                  </a:lnTo>
                  <a:lnTo>
                    <a:pt x="22" y="148"/>
                  </a:lnTo>
                  <a:lnTo>
                    <a:pt x="32" y="156"/>
                  </a:lnTo>
                  <a:lnTo>
                    <a:pt x="41" y="164"/>
                  </a:lnTo>
                  <a:lnTo>
                    <a:pt x="54" y="170"/>
                  </a:lnTo>
                  <a:lnTo>
                    <a:pt x="67" y="177"/>
                  </a:lnTo>
                  <a:lnTo>
                    <a:pt x="82" y="183"/>
                  </a:lnTo>
                  <a:lnTo>
                    <a:pt x="98" y="188"/>
                  </a:lnTo>
                  <a:lnTo>
                    <a:pt x="114" y="191"/>
                  </a:lnTo>
                  <a:lnTo>
                    <a:pt x="132" y="194"/>
                  </a:lnTo>
                  <a:lnTo>
                    <a:pt x="149" y="197"/>
                  </a:lnTo>
                  <a:lnTo>
                    <a:pt x="169" y="199"/>
                  </a:lnTo>
                  <a:lnTo>
                    <a:pt x="188" y="199"/>
                  </a:lnTo>
                  <a:lnTo>
                    <a:pt x="207" y="199"/>
                  </a:lnTo>
                  <a:lnTo>
                    <a:pt x="226" y="197"/>
                  </a:lnTo>
                  <a:lnTo>
                    <a:pt x="244" y="194"/>
                  </a:lnTo>
                  <a:lnTo>
                    <a:pt x="262" y="191"/>
                  </a:lnTo>
                  <a:lnTo>
                    <a:pt x="278" y="188"/>
                  </a:lnTo>
                  <a:lnTo>
                    <a:pt x="294" y="183"/>
                  </a:lnTo>
                  <a:lnTo>
                    <a:pt x="309" y="177"/>
                  </a:lnTo>
                  <a:lnTo>
                    <a:pt x="321" y="170"/>
                  </a:lnTo>
                  <a:lnTo>
                    <a:pt x="334" y="164"/>
                  </a:lnTo>
                  <a:lnTo>
                    <a:pt x="344" y="156"/>
                  </a:lnTo>
                  <a:lnTo>
                    <a:pt x="354" y="148"/>
                  </a:lnTo>
                  <a:lnTo>
                    <a:pt x="362" y="138"/>
                  </a:lnTo>
                  <a:lnTo>
                    <a:pt x="365" y="133"/>
                  </a:lnTo>
                  <a:lnTo>
                    <a:pt x="368" y="128"/>
                  </a:lnTo>
                  <a:lnTo>
                    <a:pt x="371" y="125"/>
                  </a:lnTo>
                  <a:lnTo>
                    <a:pt x="373" y="120"/>
                  </a:lnTo>
                  <a:lnTo>
                    <a:pt x="374" y="114"/>
                  </a:lnTo>
                  <a:lnTo>
                    <a:pt x="376" y="109"/>
                  </a:lnTo>
                  <a:lnTo>
                    <a:pt x="376" y="104"/>
                  </a:lnTo>
                  <a:lnTo>
                    <a:pt x="376" y="99"/>
                  </a:lnTo>
                  <a:lnTo>
                    <a:pt x="376" y="95"/>
                  </a:lnTo>
                  <a:lnTo>
                    <a:pt x="376" y="90"/>
                  </a:lnTo>
                  <a:lnTo>
                    <a:pt x="374" y="85"/>
                  </a:lnTo>
                  <a:lnTo>
                    <a:pt x="373" y="78"/>
                  </a:lnTo>
                  <a:lnTo>
                    <a:pt x="371" y="74"/>
                  </a:lnTo>
                  <a:lnTo>
                    <a:pt x="368" y="69"/>
                  </a:lnTo>
                  <a:lnTo>
                    <a:pt x="365" y="66"/>
                  </a:lnTo>
                  <a:lnTo>
                    <a:pt x="362" y="61"/>
                  </a:lnTo>
                  <a:lnTo>
                    <a:pt x="354" y="51"/>
                  </a:lnTo>
                  <a:lnTo>
                    <a:pt x="344" y="43"/>
                  </a:lnTo>
                  <a:lnTo>
                    <a:pt x="334" y="35"/>
                  </a:lnTo>
                  <a:lnTo>
                    <a:pt x="321" y="29"/>
                  </a:lnTo>
                  <a:lnTo>
                    <a:pt x="309" y="22"/>
                  </a:lnTo>
                  <a:lnTo>
                    <a:pt x="294" y="16"/>
                  </a:lnTo>
                  <a:lnTo>
                    <a:pt x="278" y="11"/>
                  </a:lnTo>
                  <a:lnTo>
                    <a:pt x="262" y="8"/>
                  </a:lnTo>
                  <a:lnTo>
                    <a:pt x="244" y="4"/>
                  </a:lnTo>
                  <a:lnTo>
                    <a:pt x="226" y="1"/>
                  </a:lnTo>
                  <a:lnTo>
                    <a:pt x="207" y="0"/>
                  </a:lnTo>
                  <a:lnTo>
                    <a:pt x="188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3349" name="Rectangle 127">
              <a:extLst>
                <a:ext uri="{FF2B5EF4-FFF2-40B4-BE49-F238E27FC236}">
                  <a16:creationId xmlns:a16="http://schemas.microsoft.com/office/drawing/2014/main" id="{620E00B5-2C80-4C6E-86D4-FA3ACBACCC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5863" y="4097338"/>
              <a:ext cx="493712" cy="212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400" b="1">
                  <a:solidFill>
                    <a:srgbClr val="333399"/>
                  </a:solidFill>
                </a:rPr>
                <a:t>cAMP</a:t>
              </a:r>
              <a:endParaRPr lang="it-IT" altLang="it-IT" sz="1800"/>
            </a:p>
          </p:txBody>
        </p:sp>
        <p:sp>
          <p:nvSpPr>
            <p:cNvPr id="13350" name="Freeform 129">
              <a:extLst>
                <a:ext uri="{FF2B5EF4-FFF2-40B4-BE49-F238E27FC236}">
                  <a16:creationId xmlns:a16="http://schemas.microsoft.com/office/drawing/2014/main" id="{785B214B-3469-439A-BC14-1237BA11147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5013" y="4614863"/>
              <a:ext cx="1216025" cy="950912"/>
            </a:xfrm>
            <a:custGeom>
              <a:avLst/>
              <a:gdLst>
                <a:gd name="T0" fmla="*/ 2147483646 w 766"/>
                <a:gd name="T1" fmla="*/ 2147483646 h 599"/>
                <a:gd name="T2" fmla="*/ 2147483646 w 766"/>
                <a:gd name="T3" fmla="*/ 2147483646 h 599"/>
                <a:gd name="T4" fmla="*/ 2147483646 w 766"/>
                <a:gd name="T5" fmla="*/ 2147483646 h 599"/>
                <a:gd name="T6" fmla="*/ 2147483646 w 766"/>
                <a:gd name="T7" fmla="*/ 2147483646 h 599"/>
                <a:gd name="T8" fmla="*/ 2147483646 w 766"/>
                <a:gd name="T9" fmla="*/ 2147483646 h 599"/>
                <a:gd name="T10" fmla="*/ 2147483646 w 766"/>
                <a:gd name="T11" fmla="*/ 2147483646 h 599"/>
                <a:gd name="T12" fmla="*/ 2147483646 w 766"/>
                <a:gd name="T13" fmla="*/ 2147483646 h 599"/>
                <a:gd name="T14" fmla="*/ 2147483646 w 766"/>
                <a:gd name="T15" fmla="*/ 2147483646 h 599"/>
                <a:gd name="T16" fmla="*/ 2147483646 w 766"/>
                <a:gd name="T17" fmla="*/ 2147483646 h 599"/>
                <a:gd name="T18" fmla="*/ 2147483646 w 766"/>
                <a:gd name="T19" fmla="*/ 2147483646 h 599"/>
                <a:gd name="T20" fmla="*/ 2147483646 w 766"/>
                <a:gd name="T21" fmla="*/ 2147483646 h 599"/>
                <a:gd name="T22" fmla="*/ 2147483646 w 766"/>
                <a:gd name="T23" fmla="*/ 2147483646 h 599"/>
                <a:gd name="T24" fmla="*/ 2147483646 w 766"/>
                <a:gd name="T25" fmla="*/ 2147483646 h 599"/>
                <a:gd name="T26" fmla="*/ 2147483646 w 766"/>
                <a:gd name="T27" fmla="*/ 2147483646 h 599"/>
                <a:gd name="T28" fmla="*/ 2147483646 w 766"/>
                <a:gd name="T29" fmla="*/ 2147483646 h 599"/>
                <a:gd name="T30" fmla="*/ 2147483646 w 766"/>
                <a:gd name="T31" fmla="*/ 2147483646 h 599"/>
                <a:gd name="T32" fmla="*/ 2147483646 w 766"/>
                <a:gd name="T33" fmla="*/ 2147483646 h 599"/>
                <a:gd name="T34" fmla="*/ 2147483646 w 766"/>
                <a:gd name="T35" fmla="*/ 2147483646 h 599"/>
                <a:gd name="T36" fmla="*/ 2147483646 w 766"/>
                <a:gd name="T37" fmla="*/ 2147483646 h 599"/>
                <a:gd name="T38" fmla="*/ 2147483646 w 766"/>
                <a:gd name="T39" fmla="*/ 2147483646 h 599"/>
                <a:gd name="T40" fmla="*/ 2147483646 w 766"/>
                <a:gd name="T41" fmla="*/ 2147483646 h 599"/>
                <a:gd name="T42" fmla="*/ 2147483646 w 766"/>
                <a:gd name="T43" fmla="*/ 2147483646 h 599"/>
                <a:gd name="T44" fmla="*/ 2147483646 w 766"/>
                <a:gd name="T45" fmla="*/ 2147483646 h 599"/>
                <a:gd name="T46" fmla="*/ 2147483646 w 766"/>
                <a:gd name="T47" fmla="*/ 2147483646 h 599"/>
                <a:gd name="T48" fmla="*/ 2147483646 w 766"/>
                <a:gd name="T49" fmla="*/ 2147483646 h 599"/>
                <a:gd name="T50" fmla="*/ 2147483646 w 766"/>
                <a:gd name="T51" fmla="*/ 2147483646 h 599"/>
                <a:gd name="T52" fmla="*/ 2147483646 w 766"/>
                <a:gd name="T53" fmla="*/ 2147483646 h 599"/>
                <a:gd name="T54" fmla="*/ 2147483646 w 766"/>
                <a:gd name="T55" fmla="*/ 2147483646 h 599"/>
                <a:gd name="T56" fmla="*/ 2147483646 w 766"/>
                <a:gd name="T57" fmla="*/ 0 h 599"/>
                <a:gd name="T58" fmla="*/ 2147483646 w 766"/>
                <a:gd name="T59" fmla="*/ 2147483646 h 599"/>
                <a:gd name="T60" fmla="*/ 2147483646 w 766"/>
                <a:gd name="T61" fmla="*/ 2147483646 h 599"/>
                <a:gd name="T62" fmla="*/ 2147483646 w 766"/>
                <a:gd name="T63" fmla="*/ 2147483646 h 599"/>
                <a:gd name="T64" fmla="*/ 2147483646 w 766"/>
                <a:gd name="T65" fmla="*/ 2147483646 h 599"/>
                <a:gd name="T66" fmla="*/ 2147483646 w 766"/>
                <a:gd name="T67" fmla="*/ 2147483646 h 599"/>
                <a:gd name="T68" fmla="*/ 2147483646 w 766"/>
                <a:gd name="T69" fmla="*/ 2147483646 h 599"/>
                <a:gd name="T70" fmla="*/ 2147483646 w 766"/>
                <a:gd name="T71" fmla="*/ 2147483646 h 599"/>
                <a:gd name="T72" fmla="*/ 2147483646 w 766"/>
                <a:gd name="T73" fmla="*/ 2147483646 h 599"/>
                <a:gd name="T74" fmla="*/ 2147483646 w 766"/>
                <a:gd name="T75" fmla="*/ 2147483646 h 599"/>
                <a:gd name="T76" fmla="*/ 2147483646 w 766"/>
                <a:gd name="T77" fmla="*/ 2147483646 h 599"/>
                <a:gd name="T78" fmla="*/ 2147483646 w 766"/>
                <a:gd name="T79" fmla="*/ 2147483646 h 599"/>
                <a:gd name="T80" fmla="*/ 2147483646 w 766"/>
                <a:gd name="T81" fmla="*/ 2147483646 h 599"/>
                <a:gd name="T82" fmla="*/ 2147483646 w 766"/>
                <a:gd name="T83" fmla="*/ 2147483646 h 599"/>
                <a:gd name="T84" fmla="*/ 2147483646 w 766"/>
                <a:gd name="T85" fmla="*/ 2147483646 h 599"/>
                <a:gd name="T86" fmla="*/ 2147483646 w 766"/>
                <a:gd name="T87" fmla="*/ 2147483646 h 599"/>
                <a:gd name="T88" fmla="*/ 2147483646 w 766"/>
                <a:gd name="T89" fmla="*/ 2147483646 h 599"/>
                <a:gd name="T90" fmla="*/ 2147483646 w 766"/>
                <a:gd name="T91" fmla="*/ 2147483646 h 599"/>
                <a:gd name="T92" fmla="*/ 2147483646 w 766"/>
                <a:gd name="T93" fmla="*/ 2147483646 h 599"/>
                <a:gd name="T94" fmla="*/ 2147483646 w 766"/>
                <a:gd name="T95" fmla="*/ 2147483646 h 599"/>
                <a:gd name="T96" fmla="*/ 2147483646 w 766"/>
                <a:gd name="T97" fmla="*/ 2147483646 h 599"/>
                <a:gd name="T98" fmla="*/ 2147483646 w 766"/>
                <a:gd name="T99" fmla="*/ 2147483646 h 599"/>
                <a:gd name="T100" fmla="*/ 2147483646 w 766"/>
                <a:gd name="T101" fmla="*/ 2147483646 h 599"/>
                <a:gd name="T102" fmla="*/ 2147483646 w 766"/>
                <a:gd name="T103" fmla="*/ 2147483646 h 599"/>
                <a:gd name="T104" fmla="*/ 2147483646 w 766"/>
                <a:gd name="T105" fmla="*/ 2147483646 h 599"/>
                <a:gd name="T106" fmla="*/ 2147483646 w 766"/>
                <a:gd name="T107" fmla="*/ 2147483646 h 599"/>
                <a:gd name="T108" fmla="*/ 2147483646 w 766"/>
                <a:gd name="T109" fmla="*/ 2147483646 h 599"/>
                <a:gd name="T110" fmla="*/ 2147483646 w 766"/>
                <a:gd name="T111" fmla="*/ 2147483646 h 599"/>
                <a:gd name="T112" fmla="*/ 2147483646 w 766"/>
                <a:gd name="T113" fmla="*/ 2147483646 h 599"/>
                <a:gd name="T114" fmla="*/ 2147483646 w 766"/>
                <a:gd name="T115" fmla="*/ 2147483646 h 59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766"/>
                <a:gd name="T175" fmla="*/ 0 h 599"/>
                <a:gd name="T176" fmla="*/ 766 w 766"/>
                <a:gd name="T177" fmla="*/ 599 h 599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766" h="599">
                  <a:moveTo>
                    <a:pt x="55" y="561"/>
                  </a:moveTo>
                  <a:lnTo>
                    <a:pt x="57" y="562"/>
                  </a:lnTo>
                  <a:lnTo>
                    <a:pt x="57" y="564"/>
                  </a:lnTo>
                  <a:lnTo>
                    <a:pt x="58" y="567"/>
                  </a:lnTo>
                  <a:lnTo>
                    <a:pt x="58" y="571"/>
                  </a:lnTo>
                  <a:lnTo>
                    <a:pt x="60" y="577"/>
                  </a:lnTo>
                  <a:lnTo>
                    <a:pt x="62" y="583"/>
                  </a:lnTo>
                  <a:lnTo>
                    <a:pt x="63" y="590"/>
                  </a:lnTo>
                  <a:lnTo>
                    <a:pt x="65" y="593"/>
                  </a:lnTo>
                  <a:lnTo>
                    <a:pt x="66" y="595"/>
                  </a:lnTo>
                  <a:lnTo>
                    <a:pt x="68" y="596"/>
                  </a:lnTo>
                  <a:lnTo>
                    <a:pt x="70" y="598"/>
                  </a:lnTo>
                  <a:lnTo>
                    <a:pt x="71" y="598"/>
                  </a:lnTo>
                  <a:lnTo>
                    <a:pt x="73" y="598"/>
                  </a:lnTo>
                  <a:lnTo>
                    <a:pt x="74" y="596"/>
                  </a:lnTo>
                  <a:lnTo>
                    <a:pt x="78" y="595"/>
                  </a:lnTo>
                  <a:lnTo>
                    <a:pt x="81" y="591"/>
                  </a:lnTo>
                  <a:lnTo>
                    <a:pt x="84" y="588"/>
                  </a:lnTo>
                  <a:lnTo>
                    <a:pt x="89" y="585"/>
                  </a:lnTo>
                  <a:lnTo>
                    <a:pt x="92" y="580"/>
                  </a:lnTo>
                  <a:lnTo>
                    <a:pt x="100" y="571"/>
                  </a:lnTo>
                  <a:lnTo>
                    <a:pt x="108" y="559"/>
                  </a:lnTo>
                  <a:lnTo>
                    <a:pt x="111" y="554"/>
                  </a:lnTo>
                  <a:lnTo>
                    <a:pt x="113" y="548"/>
                  </a:lnTo>
                  <a:lnTo>
                    <a:pt x="116" y="543"/>
                  </a:lnTo>
                  <a:lnTo>
                    <a:pt x="118" y="537"/>
                  </a:lnTo>
                  <a:lnTo>
                    <a:pt x="118" y="532"/>
                  </a:lnTo>
                  <a:lnTo>
                    <a:pt x="118" y="527"/>
                  </a:lnTo>
                  <a:lnTo>
                    <a:pt x="116" y="522"/>
                  </a:lnTo>
                  <a:lnTo>
                    <a:pt x="115" y="517"/>
                  </a:lnTo>
                  <a:lnTo>
                    <a:pt x="111" y="514"/>
                  </a:lnTo>
                  <a:lnTo>
                    <a:pt x="108" y="509"/>
                  </a:lnTo>
                  <a:lnTo>
                    <a:pt x="103" y="505"/>
                  </a:lnTo>
                  <a:lnTo>
                    <a:pt x="99" y="500"/>
                  </a:lnTo>
                  <a:lnTo>
                    <a:pt x="87" y="490"/>
                  </a:lnTo>
                  <a:lnTo>
                    <a:pt x="76" y="480"/>
                  </a:lnTo>
                  <a:lnTo>
                    <a:pt x="66" y="471"/>
                  </a:lnTo>
                  <a:lnTo>
                    <a:pt x="60" y="464"/>
                  </a:lnTo>
                  <a:lnTo>
                    <a:pt x="55" y="460"/>
                  </a:lnTo>
                  <a:lnTo>
                    <a:pt x="50" y="453"/>
                  </a:lnTo>
                  <a:lnTo>
                    <a:pt x="47" y="447"/>
                  </a:lnTo>
                  <a:lnTo>
                    <a:pt x="39" y="434"/>
                  </a:lnTo>
                  <a:lnTo>
                    <a:pt x="33" y="419"/>
                  </a:lnTo>
                  <a:lnTo>
                    <a:pt x="26" y="405"/>
                  </a:lnTo>
                  <a:lnTo>
                    <a:pt x="20" y="390"/>
                  </a:lnTo>
                  <a:lnTo>
                    <a:pt x="13" y="376"/>
                  </a:lnTo>
                  <a:lnTo>
                    <a:pt x="9" y="360"/>
                  </a:lnTo>
                  <a:lnTo>
                    <a:pt x="5" y="342"/>
                  </a:lnTo>
                  <a:lnTo>
                    <a:pt x="2" y="326"/>
                  </a:lnTo>
                  <a:lnTo>
                    <a:pt x="2" y="318"/>
                  </a:lnTo>
                  <a:lnTo>
                    <a:pt x="0" y="308"/>
                  </a:lnTo>
                  <a:lnTo>
                    <a:pt x="0" y="291"/>
                  </a:lnTo>
                  <a:lnTo>
                    <a:pt x="0" y="271"/>
                  </a:lnTo>
                  <a:lnTo>
                    <a:pt x="2" y="252"/>
                  </a:lnTo>
                  <a:lnTo>
                    <a:pt x="4" y="231"/>
                  </a:lnTo>
                  <a:lnTo>
                    <a:pt x="7" y="213"/>
                  </a:lnTo>
                  <a:lnTo>
                    <a:pt x="9" y="205"/>
                  </a:lnTo>
                  <a:lnTo>
                    <a:pt x="12" y="196"/>
                  </a:lnTo>
                  <a:lnTo>
                    <a:pt x="13" y="189"/>
                  </a:lnTo>
                  <a:lnTo>
                    <a:pt x="17" y="181"/>
                  </a:lnTo>
                  <a:lnTo>
                    <a:pt x="20" y="175"/>
                  </a:lnTo>
                  <a:lnTo>
                    <a:pt x="23" y="168"/>
                  </a:lnTo>
                  <a:lnTo>
                    <a:pt x="33" y="154"/>
                  </a:lnTo>
                  <a:lnTo>
                    <a:pt x="41" y="143"/>
                  </a:lnTo>
                  <a:lnTo>
                    <a:pt x="52" y="131"/>
                  </a:lnTo>
                  <a:lnTo>
                    <a:pt x="57" y="127"/>
                  </a:lnTo>
                  <a:lnTo>
                    <a:pt x="63" y="122"/>
                  </a:lnTo>
                  <a:lnTo>
                    <a:pt x="68" y="119"/>
                  </a:lnTo>
                  <a:lnTo>
                    <a:pt x="74" y="114"/>
                  </a:lnTo>
                  <a:lnTo>
                    <a:pt x="81" y="112"/>
                  </a:lnTo>
                  <a:lnTo>
                    <a:pt x="86" y="109"/>
                  </a:lnTo>
                  <a:lnTo>
                    <a:pt x="92" y="107"/>
                  </a:lnTo>
                  <a:lnTo>
                    <a:pt x="97" y="106"/>
                  </a:lnTo>
                  <a:lnTo>
                    <a:pt x="103" y="106"/>
                  </a:lnTo>
                  <a:lnTo>
                    <a:pt x="108" y="106"/>
                  </a:lnTo>
                  <a:lnTo>
                    <a:pt x="115" y="107"/>
                  </a:lnTo>
                  <a:lnTo>
                    <a:pt x="121" y="111"/>
                  </a:lnTo>
                  <a:lnTo>
                    <a:pt x="128" y="114"/>
                  </a:lnTo>
                  <a:lnTo>
                    <a:pt x="136" y="119"/>
                  </a:lnTo>
                  <a:lnTo>
                    <a:pt x="148" y="127"/>
                  </a:lnTo>
                  <a:lnTo>
                    <a:pt x="155" y="131"/>
                  </a:lnTo>
                  <a:lnTo>
                    <a:pt x="161" y="136"/>
                  </a:lnTo>
                  <a:lnTo>
                    <a:pt x="168" y="139"/>
                  </a:lnTo>
                  <a:lnTo>
                    <a:pt x="174" y="143"/>
                  </a:lnTo>
                  <a:lnTo>
                    <a:pt x="181" y="146"/>
                  </a:lnTo>
                  <a:lnTo>
                    <a:pt x="187" y="147"/>
                  </a:lnTo>
                  <a:lnTo>
                    <a:pt x="194" y="147"/>
                  </a:lnTo>
                  <a:lnTo>
                    <a:pt x="198" y="146"/>
                  </a:lnTo>
                  <a:lnTo>
                    <a:pt x="203" y="143"/>
                  </a:lnTo>
                  <a:lnTo>
                    <a:pt x="210" y="139"/>
                  </a:lnTo>
                  <a:lnTo>
                    <a:pt x="214" y="135"/>
                  </a:lnTo>
                  <a:lnTo>
                    <a:pt x="219" y="130"/>
                  </a:lnTo>
                  <a:lnTo>
                    <a:pt x="222" y="123"/>
                  </a:lnTo>
                  <a:lnTo>
                    <a:pt x="227" y="117"/>
                  </a:lnTo>
                  <a:lnTo>
                    <a:pt x="232" y="109"/>
                  </a:lnTo>
                  <a:lnTo>
                    <a:pt x="237" y="101"/>
                  </a:lnTo>
                  <a:lnTo>
                    <a:pt x="245" y="86"/>
                  </a:lnTo>
                  <a:lnTo>
                    <a:pt x="250" y="78"/>
                  </a:lnTo>
                  <a:lnTo>
                    <a:pt x="255" y="72"/>
                  </a:lnTo>
                  <a:lnTo>
                    <a:pt x="259" y="64"/>
                  </a:lnTo>
                  <a:lnTo>
                    <a:pt x="264" y="59"/>
                  </a:lnTo>
                  <a:lnTo>
                    <a:pt x="269" y="54"/>
                  </a:lnTo>
                  <a:lnTo>
                    <a:pt x="274" y="49"/>
                  </a:lnTo>
                  <a:lnTo>
                    <a:pt x="279" y="46"/>
                  </a:lnTo>
                  <a:lnTo>
                    <a:pt x="285" y="43"/>
                  </a:lnTo>
                  <a:lnTo>
                    <a:pt x="296" y="38"/>
                  </a:lnTo>
                  <a:lnTo>
                    <a:pt x="308" y="35"/>
                  </a:lnTo>
                  <a:lnTo>
                    <a:pt x="321" y="32"/>
                  </a:lnTo>
                  <a:lnTo>
                    <a:pt x="333" y="30"/>
                  </a:lnTo>
                  <a:lnTo>
                    <a:pt x="338" y="30"/>
                  </a:lnTo>
                  <a:lnTo>
                    <a:pt x="343" y="30"/>
                  </a:lnTo>
                  <a:lnTo>
                    <a:pt x="348" y="32"/>
                  </a:lnTo>
                  <a:lnTo>
                    <a:pt x="353" y="32"/>
                  </a:lnTo>
                  <a:lnTo>
                    <a:pt x="356" y="33"/>
                  </a:lnTo>
                  <a:lnTo>
                    <a:pt x="359" y="35"/>
                  </a:lnTo>
                  <a:lnTo>
                    <a:pt x="361" y="37"/>
                  </a:lnTo>
                  <a:lnTo>
                    <a:pt x="362" y="40"/>
                  </a:lnTo>
                  <a:lnTo>
                    <a:pt x="362" y="45"/>
                  </a:lnTo>
                  <a:lnTo>
                    <a:pt x="362" y="49"/>
                  </a:lnTo>
                  <a:lnTo>
                    <a:pt x="361" y="54"/>
                  </a:lnTo>
                  <a:lnTo>
                    <a:pt x="359" y="59"/>
                  </a:lnTo>
                  <a:lnTo>
                    <a:pt x="356" y="70"/>
                  </a:lnTo>
                  <a:lnTo>
                    <a:pt x="353" y="83"/>
                  </a:lnTo>
                  <a:lnTo>
                    <a:pt x="351" y="88"/>
                  </a:lnTo>
                  <a:lnTo>
                    <a:pt x="351" y="94"/>
                  </a:lnTo>
                  <a:lnTo>
                    <a:pt x="351" y="99"/>
                  </a:lnTo>
                  <a:lnTo>
                    <a:pt x="353" y="104"/>
                  </a:lnTo>
                  <a:lnTo>
                    <a:pt x="354" y="107"/>
                  </a:lnTo>
                  <a:lnTo>
                    <a:pt x="358" y="111"/>
                  </a:lnTo>
                  <a:lnTo>
                    <a:pt x="362" y="114"/>
                  </a:lnTo>
                  <a:lnTo>
                    <a:pt x="367" y="115"/>
                  </a:lnTo>
                  <a:lnTo>
                    <a:pt x="372" y="117"/>
                  </a:lnTo>
                  <a:lnTo>
                    <a:pt x="378" y="119"/>
                  </a:lnTo>
                  <a:lnTo>
                    <a:pt x="387" y="119"/>
                  </a:lnTo>
                  <a:lnTo>
                    <a:pt x="395" y="120"/>
                  </a:lnTo>
                  <a:lnTo>
                    <a:pt x="403" y="120"/>
                  </a:lnTo>
                  <a:lnTo>
                    <a:pt x="411" y="120"/>
                  </a:lnTo>
                  <a:lnTo>
                    <a:pt x="428" y="120"/>
                  </a:lnTo>
                  <a:lnTo>
                    <a:pt x="446" y="120"/>
                  </a:lnTo>
                  <a:lnTo>
                    <a:pt x="462" y="120"/>
                  </a:lnTo>
                  <a:lnTo>
                    <a:pt x="470" y="120"/>
                  </a:lnTo>
                  <a:lnTo>
                    <a:pt x="478" y="120"/>
                  </a:lnTo>
                  <a:lnTo>
                    <a:pt x="493" y="122"/>
                  </a:lnTo>
                  <a:lnTo>
                    <a:pt x="509" y="123"/>
                  </a:lnTo>
                  <a:lnTo>
                    <a:pt x="525" y="125"/>
                  </a:lnTo>
                  <a:lnTo>
                    <a:pt x="541" y="127"/>
                  </a:lnTo>
                  <a:lnTo>
                    <a:pt x="549" y="127"/>
                  </a:lnTo>
                  <a:lnTo>
                    <a:pt x="555" y="127"/>
                  </a:lnTo>
                  <a:lnTo>
                    <a:pt x="563" y="127"/>
                  </a:lnTo>
                  <a:lnTo>
                    <a:pt x="570" y="125"/>
                  </a:lnTo>
                  <a:lnTo>
                    <a:pt x="575" y="123"/>
                  </a:lnTo>
                  <a:lnTo>
                    <a:pt x="581" y="122"/>
                  </a:lnTo>
                  <a:lnTo>
                    <a:pt x="586" y="119"/>
                  </a:lnTo>
                  <a:lnTo>
                    <a:pt x="589" y="115"/>
                  </a:lnTo>
                  <a:lnTo>
                    <a:pt x="591" y="114"/>
                  </a:lnTo>
                  <a:lnTo>
                    <a:pt x="592" y="111"/>
                  </a:lnTo>
                  <a:lnTo>
                    <a:pt x="592" y="106"/>
                  </a:lnTo>
                  <a:lnTo>
                    <a:pt x="594" y="98"/>
                  </a:lnTo>
                  <a:lnTo>
                    <a:pt x="592" y="90"/>
                  </a:lnTo>
                  <a:lnTo>
                    <a:pt x="591" y="80"/>
                  </a:lnTo>
                  <a:lnTo>
                    <a:pt x="589" y="70"/>
                  </a:lnTo>
                  <a:lnTo>
                    <a:pt x="586" y="51"/>
                  </a:lnTo>
                  <a:lnTo>
                    <a:pt x="583" y="41"/>
                  </a:lnTo>
                  <a:lnTo>
                    <a:pt x="581" y="33"/>
                  </a:lnTo>
                  <a:lnTo>
                    <a:pt x="581" y="24"/>
                  </a:lnTo>
                  <a:lnTo>
                    <a:pt x="580" y="16"/>
                  </a:lnTo>
                  <a:lnTo>
                    <a:pt x="581" y="9"/>
                  </a:lnTo>
                  <a:lnTo>
                    <a:pt x="581" y="8"/>
                  </a:lnTo>
                  <a:lnTo>
                    <a:pt x="583" y="4"/>
                  </a:lnTo>
                  <a:lnTo>
                    <a:pt x="584" y="3"/>
                  </a:lnTo>
                  <a:lnTo>
                    <a:pt x="586" y="1"/>
                  </a:lnTo>
                  <a:lnTo>
                    <a:pt x="588" y="0"/>
                  </a:lnTo>
                  <a:lnTo>
                    <a:pt x="591" y="0"/>
                  </a:lnTo>
                  <a:lnTo>
                    <a:pt x="594" y="0"/>
                  </a:lnTo>
                  <a:lnTo>
                    <a:pt x="597" y="0"/>
                  </a:lnTo>
                  <a:lnTo>
                    <a:pt x="602" y="1"/>
                  </a:lnTo>
                  <a:lnTo>
                    <a:pt x="607" y="1"/>
                  </a:lnTo>
                  <a:lnTo>
                    <a:pt x="612" y="3"/>
                  </a:lnTo>
                  <a:lnTo>
                    <a:pt x="617" y="4"/>
                  </a:lnTo>
                  <a:lnTo>
                    <a:pt x="629" y="9"/>
                  </a:lnTo>
                  <a:lnTo>
                    <a:pt x="642" y="14"/>
                  </a:lnTo>
                  <a:lnTo>
                    <a:pt x="657" y="20"/>
                  </a:lnTo>
                  <a:lnTo>
                    <a:pt x="671" y="27"/>
                  </a:lnTo>
                  <a:lnTo>
                    <a:pt x="686" y="33"/>
                  </a:lnTo>
                  <a:lnTo>
                    <a:pt x="700" y="41"/>
                  </a:lnTo>
                  <a:lnTo>
                    <a:pt x="713" y="49"/>
                  </a:lnTo>
                  <a:lnTo>
                    <a:pt x="726" y="59"/>
                  </a:lnTo>
                  <a:lnTo>
                    <a:pt x="739" y="67"/>
                  </a:lnTo>
                  <a:lnTo>
                    <a:pt x="744" y="72"/>
                  </a:lnTo>
                  <a:lnTo>
                    <a:pt x="748" y="75"/>
                  </a:lnTo>
                  <a:lnTo>
                    <a:pt x="753" y="80"/>
                  </a:lnTo>
                  <a:lnTo>
                    <a:pt x="756" y="85"/>
                  </a:lnTo>
                  <a:lnTo>
                    <a:pt x="760" y="88"/>
                  </a:lnTo>
                  <a:lnTo>
                    <a:pt x="763" y="93"/>
                  </a:lnTo>
                  <a:lnTo>
                    <a:pt x="765" y="98"/>
                  </a:lnTo>
                  <a:lnTo>
                    <a:pt x="766" y="101"/>
                  </a:lnTo>
                  <a:lnTo>
                    <a:pt x="766" y="104"/>
                  </a:lnTo>
                  <a:lnTo>
                    <a:pt x="766" y="109"/>
                  </a:lnTo>
                  <a:lnTo>
                    <a:pt x="766" y="114"/>
                  </a:lnTo>
                  <a:lnTo>
                    <a:pt x="765" y="117"/>
                  </a:lnTo>
                  <a:lnTo>
                    <a:pt x="763" y="122"/>
                  </a:lnTo>
                  <a:lnTo>
                    <a:pt x="761" y="127"/>
                  </a:lnTo>
                  <a:lnTo>
                    <a:pt x="758" y="131"/>
                  </a:lnTo>
                  <a:lnTo>
                    <a:pt x="755" y="135"/>
                  </a:lnTo>
                  <a:lnTo>
                    <a:pt x="747" y="144"/>
                  </a:lnTo>
                  <a:lnTo>
                    <a:pt x="739" y="154"/>
                  </a:lnTo>
                  <a:lnTo>
                    <a:pt x="728" y="164"/>
                  </a:lnTo>
                  <a:lnTo>
                    <a:pt x="718" y="173"/>
                  </a:lnTo>
                  <a:lnTo>
                    <a:pt x="707" y="184"/>
                  </a:lnTo>
                  <a:lnTo>
                    <a:pt x="697" y="194"/>
                  </a:lnTo>
                  <a:lnTo>
                    <a:pt x="687" y="204"/>
                  </a:lnTo>
                  <a:lnTo>
                    <a:pt x="678" y="213"/>
                  </a:lnTo>
                  <a:lnTo>
                    <a:pt x="670" y="223"/>
                  </a:lnTo>
                  <a:lnTo>
                    <a:pt x="666" y="228"/>
                  </a:lnTo>
                  <a:lnTo>
                    <a:pt x="663" y="233"/>
                  </a:lnTo>
                  <a:lnTo>
                    <a:pt x="660" y="238"/>
                  </a:lnTo>
                  <a:lnTo>
                    <a:pt x="658" y="241"/>
                  </a:lnTo>
                  <a:lnTo>
                    <a:pt x="657" y="246"/>
                  </a:lnTo>
                  <a:lnTo>
                    <a:pt x="655" y="250"/>
                  </a:lnTo>
                  <a:lnTo>
                    <a:pt x="655" y="255"/>
                  </a:lnTo>
                  <a:lnTo>
                    <a:pt x="655" y="260"/>
                  </a:lnTo>
                  <a:lnTo>
                    <a:pt x="655" y="268"/>
                  </a:lnTo>
                  <a:lnTo>
                    <a:pt x="658" y="276"/>
                  </a:lnTo>
                  <a:lnTo>
                    <a:pt x="662" y="286"/>
                  </a:lnTo>
                  <a:lnTo>
                    <a:pt x="665" y="294"/>
                  </a:lnTo>
                  <a:lnTo>
                    <a:pt x="671" y="302"/>
                  </a:lnTo>
                  <a:lnTo>
                    <a:pt x="676" y="310"/>
                  </a:lnTo>
                  <a:lnTo>
                    <a:pt x="683" y="318"/>
                  </a:lnTo>
                  <a:lnTo>
                    <a:pt x="694" y="334"/>
                  </a:lnTo>
                  <a:lnTo>
                    <a:pt x="700" y="342"/>
                  </a:lnTo>
                  <a:lnTo>
                    <a:pt x="705" y="350"/>
                  </a:lnTo>
                  <a:lnTo>
                    <a:pt x="710" y="358"/>
                  </a:lnTo>
                  <a:lnTo>
                    <a:pt x="713" y="366"/>
                  </a:lnTo>
                  <a:lnTo>
                    <a:pt x="715" y="374"/>
                  </a:lnTo>
                  <a:lnTo>
                    <a:pt x="716" y="382"/>
                  </a:lnTo>
                  <a:lnTo>
                    <a:pt x="716" y="390"/>
                  </a:lnTo>
                  <a:lnTo>
                    <a:pt x="716" y="400"/>
                  </a:lnTo>
                  <a:lnTo>
                    <a:pt x="715" y="410"/>
                  </a:lnTo>
                  <a:lnTo>
                    <a:pt x="713" y="419"/>
                  </a:lnTo>
                  <a:lnTo>
                    <a:pt x="710" y="429"/>
                  </a:lnTo>
                  <a:lnTo>
                    <a:pt x="708" y="439"/>
                  </a:lnTo>
                  <a:lnTo>
                    <a:pt x="705" y="450"/>
                  </a:lnTo>
                  <a:lnTo>
                    <a:pt x="700" y="460"/>
                  </a:lnTo>
                  <a:lnTo>
                    <a:pt x="697" y="469"/>
                  </a:lnTo>
                  <a:lnTo>
                    <a:pt x="692" y="477"/>
                  </a:lnTo>
                  <a:lnTo>
                    <a:pt x="689" y="487"/>
                  </a:lnTo>
                  <a:lnTo>
                    <a:pt x="684" y="495"/>
                  </a:lnTo>
                  <a:lnTo>
                    <a:pt x="679" y="501"/>
                  </a:lnTo>
                  <a:lnTo>
                    <a:pt x="674" y="508"/>
                  </a:lnTo>
                  <a:lnTo>
                    <a:pt x="670" y="513"/>
                  </a:lnTo>
                  <a:lnTo>
                    <a:pt x="665" y="517"/>
                  </a:lnTo>
                  <a:lnTo>
                    <a:pt x="660" y="521"/>
                  </a:lnTo>
                  <a:lnTo>
                    <a:pt x="655" y="524"/>
                  </a:lnTo>
                  <a:lnTo>
                    <a:pt x="649" y="525"/>
                  </a:lnTo>
                  <a:lnTo>
                    <a:pt x="642" y="527"/>
                  </a:lnTo>
                  <a:lnTo>
                    <a:pt x="636" y="527"/>
                  </a:lnTo>
                  <a:lnTo>
                    <a:pt x="629" y="527"/>
                  </a:lnTo>
                  <a:lnTo>
                    <a:pt x="623" y="525"/>
                  </a:lnTo>
                  <a:lnTo>
                    <a:pt x="615" y="524"/>
                  </a:lnTo>
                  <a:lnTo>
                    <a:pt x="609" y="522"/>
                  </a:lnTo>
                  <a:lnTo>
                    <a:pt x="602" y="521"/>
                  </a:lnTo>
                  <a:lnTo>
                    <a:pt x="596" y="517"/>
                  </a:lnTo>
                  <a:lnTo>
                    <a:pt x="589" y="514"/>
                  </a:lnTo>
                  <a:lnTo>
                    <a:pt x="584" y="513"/>
                  </a:lnTo>
                  <a:lnTo>
                    <a:pt x="578" y="509"/>
                  </a:lnTo>
                  <a:lnTo>
                    <a:pt x="573" y="506"/>
                  </a:lnTo>
                  <a:lnTo>
                    <a:pt x="570" y="503"/>
                  </a:lnTo>
                  <a:lnTo>
                    <a:pt x="567" y="500"/>
                  </a:lnTo>
                  <a:lnTo>
                    <a:pt x="565" y="495"/>
                  </a:lnTo>
                  <a:lnTo>
                    <a:pt x="563" y="490"/>
                  </a:lnTo>
                  <a:lnTo>
                    <a:pt x="563" y="484"/>
                  </a:lnTo>
                  <a:lnTo>
                    <a:pt x="563" y="477"/>
                  </a:lnTo>
                  <a:lnTo>
                    <a:pt x="563" y="472"/>
                  </a:lnTo>
                  <a:lnTo>
                    <a:pt x="565" y="458"/>
                  </a:lnTo>
                  <a:lnTo>
                    <a:pt x="565" y="451"/>
                  </a:lnTo>
                  <a:lnTo>
                    <a:pt x="565" y="445"/>
                  </a:lnTo>
                  <a:lnTo>
                    <a:pt x="565" y="440"/>
                  </a:lnTo>
                  <a:lnTo>
                    <a:pt x="563" y="434"/>
                  </a:lnTo>
                  <a:lnTo>
                    <a:pt x="562" y="429"/>
                  </a:lnTo>
                  <a:lnTo>
                    <a:pt x="559" y="424"/>
                  </a:lnTo>
                  <a:lnTo>
                    <a:pt x="554" y="421"/>
                  </a:lnTo>
                  <a:lnTo>
                    <a:pt x="549" y="418"/>
                  </a:lnTo>
                  <a:lnTo>
                    <a:pt x="546" y="416"/>
                  </a:lnTo>
                  <a:lnTo>
                    <a:pt x="541" y="415"/>
                  </a:lnTo>
                  <a:lnTo>
                    <a:pt x="538" y="415"/>
                  </a:lnTo>
                  <a:lnTo>
                    <a:pt x="533" y="413"/>
                  </a:lnTo>
                  <a:lnTo>
                    <a:pt x="522" y="411"/>
                  </a:lnTo>
                  <a:lnTo>
                    <a:pt x="510" y="411"/>
                  </a:lnTo>
                  <a:lnTo>
                    <a:pt x="498" y="410"/>
                  </a:lnTo>
                  <a:lnTo>
                    <a:pt x="483" y="410"/>
                  </a:lnTo>
                  <a:lnTo>
                    <a:pt x="469" y="410"/>
                  </a:lnTo>
                  <a:lnTo>
                    <a:pt x="456" y="411"/>
                  </a:lnTo>
                  <a:lnTo>
                    <a:pt x="441" y="411"/>
                  </a:lnTo>
                  <a:lnTo>
                    <a:pt x="427" y="413"/>
                  </a:lnTo>
                  <a:lnTo>
                    <a:pt x="414" y="413"/>
                  </a:lnTo>
                  <a:lnTo>
                    <a:pt x="401" y="415"/>
                  </a:lnTo>
                  <a:lnTo>
                    <a:pt x="390" y="416"/>
                  </a:lnTo>
                  <a:lnTo>
                    <a:pt x="378" y="419"/>
                  </a:lnTo>
                  <a:lnTo>
                    <a:pt x="374" y="419"/>
                  </a:lnTo>
                  <a:lnTo>
                    <a:pt x="370" y="421"/>
                  </a:lnTo>
                  <a:lnTo>
                    <a:pt x="366" y="421"/>
                  </a:lnTo>
                  <a:lnTo>
                    <a:pt x="362" y="423"/>
                  </a:lnTo>
                  <a:lnTo>
                    <a:pt x="359" y="424"/>
                  </a:lnTo>
                  <a:lnTo>
                    <a:pt x="358" y="424"/>
                  </a:lnTo>
                  <a:lnTo>
                    <a:pt x="353" y="427"/>
                  </a:lnTo>
                  <a:lnTo>
                    <a:pt x="351" y="431"/>
                  </a:lnTo>
                  <a:lnTo>
                    <a:pt x="350" y="434"/>
                  </a:lnTo>
                  <a:lnTo>
                    <a:pt x="348" y="437"/>
                  </a:lnTo>
                  <a:lnTo>
                    <a:pt x="348" y="440"/>
                  </a:lnTo>
                  <a:lnTo>
                    <a:pt x="350" y="445"/>
                  </a:lnTo>
                  <a:lnTo>
                    <a:pt x="351" y="448"/>
                  </a:lnTo>
                  <a:lnTo>
                    <a:pt x="353" y="458"/>
                  </a:lnTo>
                  <a:lnTo>
                    <a:pt x="354" y="461"/>
                  </a:lnTo>
                  <a:lnTo>
                    <a:pt x="354" y="466"/>
                  </a:lnTo>
                  <a:lnTo>
                    <a:pt x="354" y="471"/>
                  </a:lnTo>
                  <a:lnTo>
                    <a:pt x="354" y="474"/>
                  </a:lnTo>
                  <a:lnTo>
                    <a:pt x="353" y="479"/>
                  </a:lnTo>
                  <a:lnTo>
                    <a:pt x="350" y="482"/>
                  </a:lnTo>
                  <a:lnTo>
                    <a:pt x="345" y="485"/>
                  </a:lnTo>
                  <a:lnTo>
                    <a:pt x="340" y="488"/>
                  </a:lnTo>
                  <a:lnTo>
                    <a:pt x="335" y="493"/>
                  </a:lnTo>
                  <a:lnTo>
                    <a:pt x="329" y="497"/>
                  </a:lnTo>
                  <a:lnTo>
                    <a:pt x="322" y="500"/>
                  </a:lnTo>
                  <a:lnTo>
                    <a:pt x="316" y="503"/>
                  </a:lnTo>
                  <a:lnTo>
                    <a:pt x="301" y="511"/>
                  </a:lnTo>
                  <a:lnTo>
                    <a:pt x="285" y="517"/>
                  </a:lnTo>
                  <a:lnTo>
                    <a:pt x="271" y="524"/>
                  </a:lnTo>
                  <a:lnTo>
                    <a:pt x="256" y="532"/>
                  </a:lnTo>
                  <a:lnTo>
                    <a:pt x="250" y="535"/>
                  </a:lnTo>
                  <a:lnTo>
                    <a:pt x="243" y="538"/>
                  </a:lnTo>
                  <a:lnTo>
                    <a:pt x="232" y="546"/>
                  </a:lnTo>
                  <a:lnTo>
                    <a:pt x="219" y="554"/>
                  </a:lnTo>
                  <a:lnTo>
                    <a:pt x="208" y="564"/>
                  </a:lnTo>
                  <a:lnTo>
                    <a:pt x="197" y="574"/>
                  </a:lnTo>
                  <a:lnTo>
                    <a:pt x="185" y="582"/>
                  </a:lnTo>
                  <a:lnTo>
                    <a:pt x="181" y="587"/>
                  </a:lnTo>
                  <a:lnTo>
                    <a:pt x="176" y="590"/>
                  </a:lnTo>
                  <a:lnTo>
                    <a:pt x="171" y="593"/>
                  </a:lnTo>
                  <a:lnTo>
                    <a:pt x="166" y="595"/>
                  </a:lnTo>
                  <a:lnTo>
                    <a:pt x="163" y="596"/>
                  </a:lnTo>
                  <a:lnTo>
                    <a:pt x="158" y="598"/>
                  </a:lnTo>
                  <a:lnTo>
                    <a:pt x="155" y="598"/>
                  </a:lnTo>
                  <a:lnTo>
                    <a:pt x="150" y="599"/>
                  </a:lnTo>
                  <a:lnTo>
                    <a:pt x="147" y="598"/>
                  </a:lnTo>
                  <a:lnTo>
                    <a:pt x="144" y="598"/>
                  </a:lnTo>
                  <a:lnTo>
                    <a:pt x="139" y="595"/>
                  </a:lnTo>
                  <a:lnTo>
                    <a:pt x="134" y="591"/>
                  </a:lnTo>
                  <a:lnTo>
                    <a:pt x="129" y="587"/>
                  </a:lnTo>
                  <a:lnTo>
                    <a:pt x="126" y="580"/>
                  </a:lnTo>
                  <a:lnTo>
                    <a:pt x="121" y="574"/>
                  </a:lnTo>
                  <a:lnTo>
                    <a:pt x="118" y="567"/>
                  </a:lnTo>
                  <a:lnTo>
                    <a:pt x="55" y="56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3351" name="Freeform 130">
              <a:extLst>
                <a:ext uri="{FF2B5EF4-FFF2-40B4-BE49-F238E27FC236}">
                  <a16:creationId xmlns:a16="http://schemas.microsoft.com/office/drawing/2014/main" id="{E336E05D-D521-47F4-B227-BFAAC9650F5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5013" y="4614863"/>
              <a:ext cx="1216025" cy="950912"/>
            </a:xfrm>
            <a:custGeom>
              <a:avLst/>
              <a:gdLst>
                <a:gd name="T0" fmla="*/ 2147483646 w 766"/>
                <a:gd name="T1" fmla="*/ 2147483646 h 599"/>
                <a:gd name="T2" fmla="*/ 2147483646 w 766"/>
                <a:gd name="T3" fmla="*/ 2147483646 h 599"/>
                <a:gd name="T4" fmla="*/ 2147483646 w 766"/>
                <a:gd name="T5" fmla="*/ 2147483646 h 599"/>
                <a:gd name="T6" fmla="*/ 2147483646 w 766"/>
                <a:gd name="T7" fmla="*/ 2147483646 h 599"/>
                <a:gd name="T8" fmla="*/ 2147483646 w 766"/>
                <a:gd name="T9" fmla="*/ 2147483646 h 599"/>
                <a:gd name="T10" fmla="*/ 2147483646 w 766"/>
                <a:gd name="T11" fmla="*/ 2147483646 h 599"/>
                <a:gd name="T12" fmla="*/ 2147483646 w 766"/>
                <a:gd name="T13" fmla="*/ 2147483646 h 599"/>
                <a:gd name="T14" fmla="*/ 2147483646 w 766"/>
                <a:gd name="T15" fmla="*/ 2147483646 h 599"/>
                <a:gd name="T16" fmla="*/ 2147483646 w 766"/>
                <a:gd name="T17" fmla="*/ 2147483646 h 599"/>
                <a:gd name="T18" fmla="*/ 2147483646 w 766"/>
                <a:gd name="T19" fmla="*/ 2147483646 h 599"/>
                <a:gd name="T20" fmla="*/ 2147483646 w 766"/>
                <a:gd name="T21" fmla="*/ 2147483646 h 599"/>
                <a:gd name="T22" fmla="*/ 2147483646 w 766"/>
                <a:gd name="T23" fmla="*/ 2147483646 h 599"/>
                <a:gd name="T24" fmla="*/ 2147483646 w 766"/>
                <a:gd name="T25" fmla="*/ 2147483646 h 599"/>
                <a:gd name="T26" fmla="*/ 2147483646 w 766"/>
                <a:gd name="T27" fmla="*/ 2147483646 h 599"/>
                <a:gd name="T28" fmla="*/ 2147483646 w 766"/>
                <a:gd name="T29" fmla="*/ 2147483646 h 599"/>
                <a:gd name="T30" fmla="*/ 2147483646 w 766"/>
                <a:gd name="T31" fmla="*/ 2147483646 h 599"/>
                <a:gd name="T32" fmla="*/ 2147483646 w 766"/>
                <a:gd name="T33" fmla="*/ 2147483646 h 599"/>
                <a:gd name="T34" fmla="*/ 2147483646 w 766"/>
                <a:gd name="T35" fmla="*/ 2147483646 h 599"/>
                <a:gd name="T36" fmla="*/ 2147483646 w 766"/>
                <a:gd name="T37" fmla="*/ 2147483646 h 599"/>
                <a:gd name="T38" fmla="*/ 2147483646 w 766"/>
                <a:gd name="T39" fmla="*/ 2147483646 h 599"/>
                <a:gd name="T40" fmla="*/ 2147483646 w 766"/>
                <a:gd name="T41" fmla="*/ 2147483646 h 599"/>
                <a:gd name="T42" fmla="*/ 2147483646 w 766"/>
                <a:gd name="T43" fmla="*/ 2147483646 h 599"/>
                <a:gd name="T44" fmla="*/ 2147483646 w 766"/>
                <a:gd name="T45" fmla="*/ 2147483646 h 599"/>
                <a:gd name="T46" fmla="*/ 2147483646 w 766"/>
                <a:gd name="T47" fmla="*/ 2147483646 h 599"/>
                <a:gd name="T48" fmla="*/ 2147483646 w 766"/>
                <a:gd name="T49" fmla="*/ 2147483646 h 599"/>
                <a:gd name="T50" fmla="*/ 2147483646 w 766"/>
                <a:gd name="T51" fmla="*/ 2147483646 h 599"/>
                <a:gd name="T52" fmla="*/ 2147483646 w 766"/>
                <a:gd name="T53" fmla="*/ 2147483646 h 599"/>
                <a:gd name="T54" fmla="*/ 2147483646 w 766"/>
                <a:gd name="T55" fmla="*/ 2147483646 h 599"/>
                <a:gd name="T56" fmla="*/ 2147483646 w 766"/>
                <a:gd name="T57" fmla="*/ 0 h 599"/>
                <a:gd name="T58" fmla="*/ 2147483646 w 766"/>
                <a:gd name="T59" fmla="*/ 2147483646 h 599"/>
                <a:gd name="T60" fmla="*/ 2147483646 w 766"/>
                <a:gd name="T61" fmla="*/ 2147483646 h 599"/>
                <a:gd name="T62" fmla="*/ 2147483646 w 766"/>
                <a:gd name="T63" fmla="*/ 2147483646 h 599"/>
                <a:gd name="T64" fmla="*/ 2147483646 w 766"/>
                <a:gd name="T65" fmla="*/ 2147483646 h 599"/>
                <a:gd name="T66" fmla="*/ 2147483646 w 766"/>
                <a:gd name="T67" fmla="*/ 2147483646 h 599"/>
                <a:gd name="T68" fmla="*/ 2147483646 w 766"/>
                <a:gd name="T69" fmla="*/ 2147483646 h 599"/>
                <a:gd name="T70" fmla="*/ 2147483646 w 766"/>
                <a:gd name="T71" fmla="*/ 2147483646 h 599"/>
                <a:gd name="T72" fmla="*/ 2147483646 w 766"/>
                <a:gd name="T73" fmla="*/ 2147483646 h 599"/>
                <a:gd name="T74" fmla="*/ 2147483646 w 766"/>
                <a:gd name="T75" fmla="*/ 2147483646 h 599"/>
                <a:gd name="T76" fmla="*/ 2147483646 w 766"/>
                <a:gd name="T77" fmla="*/ 2147483646 h 599"/>
                <a:gd name="T78" fmla="*/ 2147483646 w 766"/>
                <a:gd name="T79" fmla="*/ 2147483646 h 599"/>
                <a:gd name="T80" fmla="*/ 2147483646 w 766"/>
                <a:gd name="T81" fmla="*/ 2147483646 h 599"/>
                <a:gd name="T82" fmla="*/ 2147483646 w 766"/>
                <a:gd name="T83" fmla="*/ 2147483646 h 599"/>
                <a:gd name="T84" fmla="*/ 2147483646 w 766"/>
                <a:gd name="T85" fmla="*/ 2147483646 h 599"/>
                <a:gd name="T86" fmla="*/ 2147483646 w 766"/>
                <a:gd name="T87" fmla="*/ 2147483646 h 599"/>
                <a:gd name="T88" fmla="*/ 2147483646 w 766"/>
                <a:gd name="T89" fmla="*/ 2147483646 h 599"/>
                <a:gd name="T90" fmla="*/ 2147483646 w 766"/>
                <a:gd name="T91" fmla="*/ 2147483646 h 599"/>
                <a:gd name="T92" fmla="*/ 2147483646 w 766"/>
                <a:gd name="T93" fmla="*/ 2147483646 h 599"/>
                <a:gd name="T94" fmla="*/ 2147483646 w 766"/>
                <a:gd name="T95" fmla="*/ 2147483646 h 599"/>
                <a:gd name="T96" fmla="*/ 2147483646 w 766"/>
                <a:gd name="T97" fmla="*/ 2147483646 h 599"/>
                <a:gd name="T98" fmla="*/ 2147483646 w 766"/>
                <a:gd name="T99" fmla="*/ 2147483646 h 599"/>
                <a:gd name="T100" fmla="*/ 2147483646 w 766"/>
                <a:gd name="T101" fmla="*/ 2147483646 h 599"/>
                <a:gd name="T102" fmla="*/ 2147483646 w 766"/>
                <a:gd name="T103" fmla="*/ 2147483646 h 599"/>
                <a:gd name="T104" fmla="*/ 2147483646 w 766"/>
                <a:gd name="T105" fmla="*/ 2147483646 h 599"/>
                <a:gd name="T106" fmla="*/ 2147483646 w 766"/>
                <a:gd name="T107" fmla="*/ 2147483646 h 599"/>
                <a:gd name="T108" fmla="*/ 2147483646 w 766"/>
                <a:gd name="T109" fmla="*/ 2147483646 h 599"/>
                <a:gd name="T110" fmla="*/ 2147483646 w 766"/>
                <a:gd name="T111" fmla="*/ 2147483646 h 599"/>
                <a:gd name="T112" fmla="*/ 2147483646 w 766"/>
                <a:gd name="T113" fmla="*/ 2147483646 h 599"/>
                <a:gd name="T114" fmla="*/ 2147483646 w 766"/>
                <a:gd name="T115" fmla="*/ 2147483646 h 59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766"/>
                <a:gd name="T175" fmla="*/ 0 h 599"/>
                <a:gd name="T176" fmla="*/ 766 w 766"/>
                <a:gd name="T177" fmla="*/ 599 h 599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766" h="599">
                  <a:moveTo>
                    <a:pt x="55" y="561"/>
                  </a:moveTo>
                  <a:lnTo>
                    <a:pt x="57" y="562"/>
                  </a:lnTo>
                  <a:lnTo>
                    <a:pt x="57" y="564"/>
                  </a:lnTo>
                  <a:lnTo>
                    <a:pt x="58" y="567"/>
                  </a:lnTo>
                  <a:lnTo>
                    <a:pt x="58" y="571"/>
                  </a:lnTo>
                  <a:lnTo>
                    <a:pt x="60" y="577"/>
                  </a:lnTo>
                  <a:lnTo>
                    <a:pt x="62" y="583"/>
                  </a:lnTo>
                  <a:lnTo>
                    <a:pt x="63" y="590"/>
                  </a:lnTo>
                  <a:lnTo>
                    <a:pt x="65" y="593"/>
                  </a:lnTo>
                  <a:lnTo>
                    <a:pt x="66" y="595"/>
                  </a:lnTo>
                  <a:lnTo>
                    <a:pt x="68" y="596"/>
                  </a:lnTo>
                  <a:lnTo>
                    <a:pt x="70" y="598"/>
                  </a:lnTo>
                  <a:lnTo>
                    <a:pt x="71" y="598"/>
                  </a:lnTo>
                  <a:lnTo>
                    <a:pt x="73" y="598"/>
                  </a:lnTo>
                  <a:lnTo>
                    <a:pt x="74" y="596"/>
                  </a:lnTo>
                  <a:lnTo>
                    <a:pt x="78" y="595"/>
                  </a:lnTo>
                  <a:lnTo>
                    <a:pt x="81" y="591"/>
                  </a:lnTo>
                  <a:lnTo>
                    <a:pt x="84" y="588"/>
                  </a:lnTo>
                  <a:lnTo>
                    <a:pt x="89" y="585"/>
                  </a:lnTo>
                  <a:lnTo>
                    <a:pt x="92" y="580"/>
                  </a:lnTo>
                  <a:lnTo>
                    <a:pt x="100" y="571"/>
                  </a:lnTo>
                  <a:lnTo>
                    <a:pt x="108" y="559"/>
                  </a:lnTo>
                  <a:lnTo>
                    <a:pt x="111" y="554"/>
                  </a:lnTo>
                  <a:lnTo>
                    <a:pt x="113" y="548"/>
                  </a:lnTo>
                  <a:lnTo>
                    <a:pt x="116" y="543"/>
                  </a:lnTo>
                  <a:lnTo>
                    <a:pt x="118" y="537"/>
                  </a:lnTo>
                  <a:lnTo>
                    <a:pt x="118" y="532"/>
                  </a:lnTo>
                  <a:lnTo>
                    <a:pt x="118" y="527"/>
                  </a:lnTo>
                  <a:lnTo>
                    <a:pt x="116" y="522"/>
                  </a:lnTo>
                  <a:lnTo>
                    <a:pt x="115" y="517"/>
                  </a:lnTo>
                  <a:lnTo>
                    <a:pt x="111" y="514"/>
                  </a:lnTo>
                  <a:lnTo>
                    <a:pt x="108" y="509"/>
                  </a:lnTo>
                  <a:lnTo>
                    <a:pt x="103" y="505"/>
                  </a:lnTo>
                  <a:lnTo>
                    <a:pt x="99" y="500"/>
                  </a:lnTo>
                  <a:lnTo>
                    <a:pt x="87" y="490"/>
                  </a:lnTo>
                  <a:lnTo>
                    <a:pt x="76" y="480"/>
                  </a:lnTo>
                  <a:lnTo>
                    <a:pt x="66" y="471"/>
                  </a:lnTo>
                  <a:lnTo>
                    <a:pt x="60" y="464"/>
                  </a:lnTo>
                  <a:lnTo>
                    <a:pt x="55" y="460"/>
                  </a:lnTo>
                  <a:lnTo>
                    <a:pt x="50" y="453"/>
                  </a:lnTo>
                  <a:lnTo>
                    <a:pt x="47" y="447"/>
                  </a:lnTo>
                  <a:lnTo>
                    <a:pt x="39" y="434"/>
                  </a:lnTo>
                  <a:lnTo>
                    <a:pt x="33" y="419"/>
                  </a:lnTo>
                  <a:lnTo>
                    <a:pt x="26" y="405"/>
                  </a:lnTo>
                  <a:lnTo>
                    <a:pt x="20" y="390"/>
                  </a:lnTo>
                  <a:lnTo>
                    <a:pt x="13" y="376"/>
                  </a:lnTo>
                  <a:lnTo>
                    <a:pt x="9" y="360"/>
                  </a:lnTo>
                  <a:lnTo>
                    <a:pt x="5" y="342"/>
                  </a:lnTo>
                  <a:lnTo>
                    <a:pt x="2" y="326"/>
                  </a:lnTo>
                  <a:lnTo>
                    <a:pt x="2" y="318"/>
                  </a:lnTo>
                  <a:lnTo>
                    <a:pt x="0" y="308"/>
                  </a:lnTo>
                  <a:lnTo>
                    <a:pt x="0" y="291"/>
                  </a:lnTo>
                  <a:lnTo>
                    <a:pt x="0" y="271"/>
                  </a:lnTo>
                  <a:lnTo>
                    <a:pt x="2" y="252"/>
                  </a:lnTo>
                  <a:lnTo>
                    <a:pt x="4" y="231"/>
                  </a:lnTo>
                  <a:lnTo>
                    <a:pt x="7" y="213"/>
                  </a:lnTo>
                  <a:lnTo>
                    <a:pt x="9" y="205"/>
                  </a:lnTo>
                  <a:lnTo>
                    <a:pt x="12" y="196"/>
                  </a:lnTo>
                  <a:lnTo>
                    <a:pt x="13" y="189"/>
                  </a:lnTo>
                  <a:lnTo>
                    <a:pt x="17" y="181"/>
                  </a:lnTo>
                  <a:lnTo>
                    <a:pt x="20" y="175"/>
                  </a:lnTo>
                  <a:lnTo>
                    <a:pt x="23" y="168"/>
                  </a:lnTo>
                  <a:lnTo>
                    <a:pt x="33" y="154"/>
                  </a:lnTo>
                  <a:lnTo>
                    <a:pt x="41" y="143"/>
                  </a:lnTo>
                  <a:lnTo>
                    <a:pt x="52" y="131"/>
                  </a:lnTo>
                  <a:lnTo>
                    <a:pt x="57" y="127"/>
                  </a:lnTo>
                  <a:lnTo>
                    <a:pt x="63" y="122"/>
                  </a:lnTo>
                  <a:lnTo>
                    <a:pt x="68" y="119"/>
                  </a:lnTo>
                  <a:lnTo>
                    <a:pt x="74" y="114"/>
                  </a:lnTo>
                  <a:lnTo>
                    <a:pt x="81" y="112"/>
                  </a:lnTo>
                  <a:lnTo>
                    <a:pt x="86" y="109"/>
                  </a:lnTo>
                  <a:lnTo>
                    <a:pt x="92" y="107"/>
                  </a:lnTo>
                  <a:lnTo>
                    <a:pt x="97" y="106"/>
                  </a:lnTo>
                  <a:lnTo>
                    <a:pt x="103" y="106"/>
                  </a:lnTo>
                  <a:lnTo>
                    <a:pt x="108" y="106"/>
                  </a:lnTo>
                  <a:lnTo>
                    <a:pt x="115" y="107"/>
                  </a:lnTo>
                  <a:lnTo>
                    <a:pt x="121" y="111"/>
                  </a:lnTo>
                  <a:lnTo>
                    <a:pt x="128" y="114"/>
                  </a:lnTo>
                  <a:lnTo>
                    <a:pt x="136" y="119"/>
                  </a:lnTo>
                  <a:lnTo>
                    <a:pt x="148" y="127"/>
                  </a:lnTo>
                  <a:lnTo>
                    <a:pt x="155" y="131"/>
                  </a:lnTo>
                  <a:lnTo>
                    <a:pt x="161" y="136"/>
                  </a:lnTo>
                  <a:lnTo>
                    <a:pt x="168" y="139"/>
                  </a:lnTo>
                  <a:lnTo>
                    <a:pt x="174" y="143"/>
                  </a:lnTo>
                  <a:lnTo>
                    <a:pt x="181" y="146"/>
                  </a:lnTo>
                  <a:lnTo>
                    <a:pt x="187" y="147"/>
                  </a:lnTo>
                  <a:lnTo>
                    <a:pt x="194" y="147"/>
                  </a:lnTo>
                  <a:lnTo>
                    <a:pt x="198" y="146"/>
                  </a:lnTo>
                  <a:lnTo>
                    <a:pt x="203" y="143"/>
                  </a:lnTo>
                  <a:lnTo>
                    <a:pt x="210" y="139"/>
                  </a:lnTo>
                  <a:lnTo>
                    <a:pt x="214" y="135"/>
                  </a:lnTo>
                  <a:lnTo>
                    <a:pt x="219" y="130"/>
                  </a:lnTo>
                  <a:lnTo>
                    <a:pt x="222" y="123"/>
                  </a:lnTo>
                  <a:lnTo>
                    <a:pt x="227" y="117"/>
                  </a:lnTo>
                  <a:lnTo>
                    <a:pt x="232" y="109"/>
                  </a:lnTo>
                  <a:lnTo>
                    <a:pt x="237" y="101"/>
                  </a:lnTo>
                  <a:lnTo>
                    <a:pt x="245" y="86"/>
                  </a:lnTo>
                  <a:lnTo>
                    <a:pt x="250" y="78"/>
                  </a:lnTo>
                  <a:lnTo>
                    <a:pt x="255" y="72"/>
                  </a:lnTo>
                  <a:lnTo>
                    <a:pt x="259" y="64"/>
                  </a:lnTo>
                  <a:lnTo>
                    <a:pt x="264" y="59"/>
                  </a:lnTo>
                  <a:lnTo>
                    <a:pt x="269" y="54"/>
                  </a:lnTo>
                  <a:lnTo>
                    <a:pt x="274" y="49"/>
                  </a:lnTo>
                  <a:lnTo>
                    <a:pt x="279" y="46"/>
                  </a:lnTo>
                  <a:lnTo>
                    <a:pt x="285" y="43"/>
                  </a:lnTo>
                  <a:lnTo>
                    <a:pt x="296" y="38"/>
                  </a:lnTo>
                  <a:lnTo>
                    <a:pt x="308" y="35"/>
                  </a:lnTo>
                  <a:lnTo>
                    <a:pt x="321" y="32"/>
                  </a:lnTo>
                  <a:lnTo>
                    <a:pt x="333" y="30"/>
                  </a:lnTo>
                  <a:lnTo>
                    <a:pt x="338" y="30"/>
                  </a:lnTo>
                  <a:lnTo>
                    <a:pt x="343" y="30"/>
                  </a:lnTo>
                  <a:lnTo>
                    <a:pt x="348" y="32"/>
                  </a:lnTo>
                  <a:lnTo>
                    <a:pt x="353" y="32"/>
                  </a:lnTo>
                  <a:lnTo>
                    <a:pt x="356" y="33"/>
                  </a:lnTo>
                  <a:lnTo>
                    <a:pt x="359" y="35"/>
                  </a:lnTo>
                  <a:lnTo>
                    <a:pt x="361" y="37"/>
                  </a:lnTo>
                  <a:lnTo>
                    <a:pt x="362" y="40"/>
                  </a:lnTo>
                  <a:lnTo>
                    <a:pt x="362" y="45"/>
                  </a:lnTo>
                  <a:lnTo>
                    <a:pt x="362" y="49"/>
                  </a:lnTo>
                  <a:lnTo>
                    <a:pt x="361" y="54"/>
                  </a:lnTo>
                  <a:lnTo>
                    <a:pt x="359" y="59"/>
                  </a:lnTo>
                  <a:lnTo>
                    <a:pt x="356" y="70"/>
                  </a:lnTo>
                  <a:lnTo>
                    <a:pt x="353" y="83"/>
                  </a:lnTo>
                  <a:lnTo>
                    <a:pt x="351" y="88"/>
                  </a:lnTo>
                  <a:lnTo>
                    <a:pt x="351" y="94"/>
                  </a:lnTo>
                  <a:lnTo>
                    <a:pt x="351" y="99"/>
                  </a:lnTo>
                  <a:lnTo>
                    <a:pt x="353" y="104"/>
                  </a:lnTo>
                  <a:lnTo>
                    <a:pt x="354" y="107"/>
                  </a:lnTo>
                  <a:lnTo>
                    <a:pt x="358" y="111"/>
                  </a:lnTo>
                  <a:lnTo>
                    <a:pt x="362" y="114"/>
                  </a:lnTo>
                  <a:lnTo>
                    <a:pt x="367" y="115"/>
                  </a:lnTo>
                  <a:lnTo>
                    <a:pt x="372" y="117"/>
                  </a:lnTo>
                  <a:lnTo>
                    <a:pt x="378" y="119"/>
                  </a:lnTo>
                  <a:lnTo>
                    <a:pt x="387" y="119"/>
                  </a:lnTo>
                  <a:lnTo>
                    <a:pt x="395" y="120"/>
                  </a:lnTo>
                  <a:lnTo>
                    <a:pt x="403" y="120"/>
                  </a:lnTo>
                  <a:lnTo>
                    <a:pt x="411" y="120"/>
                  </a:lnTo>
                  <a:lnTo>
                    <a:pt x="428" y="120"/>
                  </a:lnTo>
                  <a:lnTo>
                    <a:pt x="446" y="120"/>
                  </a:lnTo>
                  <a:lnTo>
                    <a:pt x="462" y="120"/>
                  </a:lnTo>
                  <a:lnTo>
                    <a:pt x="470" y="120"/>
                  </a:lnTo>
                  <a:lnTo>
                    <a:pt x="478" y="120"/>
                  </a:lnTo>
                  <a:lnTo>
                    <a:pt x="493" y="122"/>
                  </a:lnTo>
                  <a:lnTo>
                    <a:pt x="509" y="123"/>
                  </a:lnTo>
                  <a:lnTo>
                    <a:pt x="525" y="125"/>
                  </a:lnTo>
                  <a:lnTo>
                    <a:pt x="541" y="127"/>
                  </a:lnTo>
                  <a:lnTo>
                    <a:pt x="549" y="127"/>
                  </a:lnTo>
                  <a:lnTo>
                    <a:pt x="555" y="127"/>
                  </a:lnTo>
                  <a:lnTo>
                    <a:pt x="563" y="127"/>
                  </a:lnTo>
                  <a:lnTo>
                    <a:pt x="570" y="125"/>
                  </a:lnTo>
                  <a:lnTo>
                    <a:pt x="575" y="123"/>
                  </a:lnTo>
                  <a:lnTo>
                    <a:pt x="581" y="122"/>
                  </a:lnTo>
                  <a:lnTo>
                    <a:pt x="586" y="119"/>
                  </a:lnTo>
                  <a:lnTo>
                    <a:pt x="589" y="115"/>
                  </a:lnTo>
                  <a:lnTo>
                    <a:pt x="591" y="114"/>
                  </a:lnTo>
                  <a:lnTo>
                    <a:pt x="592" y="111"/>
                  </a:lnTo>
                  <a:lnTo>
                    <a:pt x="592" y="106"/>
                  </a:lnTo>
                  <a:lnTo>
                    <a:pt x="594" y="98"/>
                  </a:lnTo>
                  <a:lnTo>
                    <a:pt x="592" y="90"/>
                  </a:lnTo>
                  <a:lnTo>
                    <a:pt x="591" y="80"/>
                  </a:lnTo>
                  <a:lnTo>
                    <a:pt x="589" y="70"/>
                  </a:lnTo>
                  <a:lnTo>
                    <a:pt x="586" y="51"/>
                  </a:lnTo>
                  <a:lnTo>
                    <a:pt x="583" y="41"/>
                  </a:lnTo>
                  <a:lnTo>
                    <a:pt x="581" y="33"/>
                  </a:lnTo>
                  <a:lnTo>
                    <a:pt x="581" y="24"/>
                  </a:lnTo>
                  <a:lnTo>
                    <a:pt x="580" y="16"/>
                  </a:lnTo>
                  <a:lnTo>
                    <a:pt x="581" y="9"/>
                  </a:lnTo>
                  <a:lnTo>
                    <a:pt x="581" y="8"/>
                  </a:lnTo>
                  <a:lnTo>
                    <a:pt x="583" y="4"/>
                  </a:lnTo>
                  <a:lnTo>
                    <a:pt x="584" y="3"/>
                  </a:lnTo>
                  <a:lnTo>
                    <a:pt x="586" y="1"/>
                  </a:lnTo>
                  <a:lnTo>
                    <a:pt x="588" y="0"/>
                  </a:lnTo>
                  <a:lnTo>
                    <a:pt x="591" y="0"/>
                  </a:lnTo>
                  <a:lnTo>
                    <a:pt x="594" y="0"/>
                  </a:lnTo>
                  <a:lnTo>
                    <a:pt x="597" y="0"/>
                  </a:lnTo>
                  <a:lnTo>
                    <a:pt x="602" y="1"/>
                  </a:lnTo>
                  <a:lnTo>
                    <a:pt x="607" y="1"/>
                  </a:lnTo>
                  <a:lnTo>
                    <a:pt x="612" y="3"/>
                  </a:lnTo>
                  <a:lnTo>
                    <a:pt x="617" y="4"/>
                  </a:lnTo>
                  <a:lnTo>
                    <a:pt x="629" y="9"/>
                  </a:lnTo>
                  <a:lnTo>
                    <a:pt x="642" y="14"/>
                  </a:lnTo>
                  <a:lnTo>
                    <a:pt x="657" y="20"/>
                  </a:lnTo>
                  <a:lnTo>
                    <a:pt x="671" y="27"/>
                  </a:lnTo>
                  <a:lnTo>
                    <a:pt x="686" y="33"/>
                  </a:lnTo>
                  <a:lnTo>
                    <a:pt x="700" y="41"/>
                  </a:lnTo>
                  <a:lnTo>
                    <a:pt x="713" y="49"/>
                  </a:lnTo>
                  <a:lnTo>
                    <a:pt x="726" y="59"/>
                  </a:lnTo>
                  <a:lnTo>
                    <a:pt x="739" y="67"/>
                  </a:lnTo>
                  <a:lnTo>
                    <a:pt x="744" y="72"/>
                  </a:lnTo>
                  <a:lnTo>
                    <a:pt x="748" y="75"/>
                  </a:lnTo>
                  <a:lnTo>
                    <a:pt x="753" y="80"/>
                  </a:lnTo>
                  <a:lnTo>
                    <a:pt x="756" y="85"/>
                  </a:lnTo>
                  <a:lnTo>
                    <a:pt x="760" y="88"/>
                  </a:lnTo>
                  <a:lnTo>
                    <a:pt x="763" y="93"/>
                  </a:lnTo>
                  <a:lnTo>
                    <a:pt x="765" y="98"/>
                  </a:lnTo>
                  <a:lnTo>
                    <a:pt x="766" y="101"/>
                  </a:lnTo>
                  <a:lnTo>
                    <a:pt x="766" y="104"/>
                  </a:lnTo>
                  <a:lnTo>
                    <a:pt x="766" y="109"/>
                  </a:lnTo>
                  <a:lnTo>
                    <a:pt x="766" y="114"/>
                  </a:lnTo>
                  <a:lnTo>
                    <a:pt x="765" y="117"/>
                  </a:lnTo>
                  <a:lnTo>
                    <a:pt x="763" y="122"/>
                  </a:lnTo>
                  <a:lnTo>
                    <a:pt x="761" y="127"/>
                  </a:lnTo>
                  <a:lnTo>
                    <a:pt x="758" y="131"/>
                  </a:lnTo>
                  <a:lnTo>
                    <a:pt x="755" y="135"/>
                  </a:lnTo>
                  <a:lnTo>
                    <a:pt x="747" y="144"/>
                  </a:lnTo>
                  <a:lnTo>
                    <a:pt x="739" y="154"/>
                  </a:lnTo>
                  <a:lnTo>
                    <a:pt x="728" y="164"/>
                  </a:lnTo>
                  <a:lnTo>
                    <a:pt x="718" y="173"/>
                  </a:lnTo>
                  <a:lnTo>
                    <a:pt x="707" y="184"/>
                  </a:lnTo>
                  <a:lnTo>
                    <a:pt x="697" y="194"/>
                  </a:lnTo>
                  <a:lnTo>
                    <a:pt x="687" y="204"/>
                  </a:lnTo>
                  <a:lnTo>
                    <a:pt x="678" y="213"/>
                  </a:lnTo>
                  <a:lnTo>
                    <a:pt x="670" y="223"/>
                  </a:lnTo>
                  <a:lnTo>
                    <a:pt x="666" y="228"/>
                  </a:lnTo>
                  <a:lnTo>
                    <a:pt x="663" y="233"/>
                  </a:lnTo>
                  <a:lnTo>
                    <a:pt x="660" y="238"/>
                  </a:lnTo>
                  <a:lnTo>
                    <a:pt x="658" y="241"/>
                  </a:lnTo>
                  <a:lnTo>
                    <a:pt x="657" y="246"/>
                  </a:lnTo>
                  <a:lnTo>
                    <a:pt x="655" y="250"/>
                  </a:lnTo>
                  <a:lnTo>
                    <a:pt x="655" y="255"/>
                  </a:lnTo>
                  <a:lnTo>
                    <a:pt x="655" y="260"/>
                  </a:lnTo>
                  <a:lnTo>
                    <a:pt x="655" y="268"/>
                  </a:lnTo>
                  <a:lnTo>
                    <a:pt x="658" y="276"/>
                  </a:lnTo>
                  <a:lnTo>
                    <a:pt x="662" y="286"/>
                  </a:lnTo>
                  <a:lnTo>
                    <a:pt x="665" y="294"/>
                  </a:lnTo>
                  <a:lnTo>
                    <a:pt x="671" y="302"/>
                  </a:lnTo>
                  <a:lnTo>
                    <a:pt x="676" y="310"/>
                  </a:lnTo>
                  <a:lnTo>
                    <a:pt x="683" y="318"/>
                  </a:lnTo>
                  <a:lnTo>
                    <a:pt x="694" y="334"/>
                  </a:lnTo>
                  <a:lnTo>
                    <a:pt x="700" y="342"/>
                  </a:lnTo>
                  <a:lnTo>
                    <a:pt x="705" y="350"/>
                  </a:lnTo>
                  <a:lnTo>
                    <a:pt x="710" y="358"/>
                  </a:lnTo>
                  <a:lnTo>
                    <a:pt x="713" y="366"/>
                  </a:lnTo>
                  <a:lnTo>
                    <a:pt x="715" y="374"/>
                  </a:lnTo>
                  <a:lnTo>
                    <a:pt x="716" y="382"/>
                  </a:lnTo>
                  <a:lnTo>
                    <a:pt x="716" y="390"/>
                  </a:lnTo>
                  <a:lnTo>
                    <a:pt x="716" y="400"/>
                  </a:lnTo>
                  <a:lnTo>
                    <a:pt x="715" y="410"/>
                  </a:lnTo>
                  <a:lnTo>
                    <a:pt x="713" y="419"/>
                  </a:lnTo>
                  <a:lnTo>
                    <a:pt x="710" y="429"/>
                  </a:lnTo>
                  <a:lnTo>
                    <a:pt x="708" y="439"/>
                  </a:lnTo>
                  <a:lnTo>
                    <a:pt x="705" y="450"/>
                  </a:lnTo>
                  <a:lnTo>
                    <a:pt x="700" y="460"/>
                  </a:lnTo>
                  <a:lnTo>
                    <a:pt x="697" y="469"/>
                  </a:lnTo>
                  <a:lnTo>
                    <a:pt x="692" y="477"/>
                  </a:lnTo>
                  <a:lnTo>
                    <a:pt x="689" y="487"/>
                  </a:lnTo>
                  <a:lnTo>
                    <a:pt x="684" y="495"/>
                  </a:lnTo>
                  <a:lnTo>
                    <a:pt x="679" y="501"/>
                  </a:lnTo>
                  <a:lnTo>
                    <a:pt x="674" y="508"/>
                  </a:lnTo>
                  <a:lnTo>
                    <a:pt x="670" y="513"/>
                  </a:lnTo>
                  <a:lnTo>
                    <a:pt x="665" y="517"/>
                  </a:lnTo>
                  <a:lnTo>
                    <a:pt x="660" y="521"/>
                  </a:lnTo>
                  <a:lnTo>
                    <a:pt x="655" y="524"/>
                  </a:lnTo>
                  <a:lnTo>
                    <a:pt x="649" y="525"/>
                  </a:lnTo>
                  <a:lnTo>
                    <a:pt x="642" y="527"/>
                  </a:lnTo>
                  <a:lnTo>
                    <a:pt x="636" y="527"/>
                  </a:lnTo>
                  <a:lnTo>
                    <a:pt x="629" y="527"/>
                  </a:lnTo>
                  <a:lnTo>
                    <a:pt x="623" y="525"/>
                  </a:lnTo>
                  <a:lnTo>
                    <a:pt x="615" y="524"/>
                  </a:lnTo>
                  <a:lnTo>
                    <a:pt x="609" y="522"/>
                  </a:lnTo>
                  <a:lnTo>
                    <a:pt x="602" y="521"/>
                  </a:lnTo>
                  <a:lnTo>
                    <a:pt x="596" y="517"/>
                  </a:lnTo>
                  <a:lnTo>
                    <a:pt x="589" y="514"/>
                  </a:lnTo>
                  <a:lnTo>
                    <a:pt x="584" y="513"/>
                  </a:lnTo>
                  <a:lnTo>
                    <a:pt x="578" y="509"/>
                  </a:lnTo>
                  <a:lnTo>
                    <a:pt x="573" y="506"/>
                  </a:lnTo>
                  <a:lnTo>
                    <a:pt x="570" y="503"/>
                  </a:lnTo>
                  <a:lnTo>
                    <a:pt x="567" y="500"/>
                  </a:lnTo>
                  <a:lnTo>
                    <a:pt x="565" y="495"/>
                  </a:lnTo>
                  <a:lnTo>
                    <a:pt x="563" y="490"/>
                  </a:lnTo>
                  <a:lnTo>
                    <a:pt x="563" y="484"/>
                  </a:lnTo>
                  <a:lnTo>
                    <a:pt x="563" y="477"/>
                  </a:lnTo>
                  <a:lnTo>
                    <a:pt x="563" y="472"/>
                  </a:lnTo>
                  <a:lnTo>
                    <a:pt x="565" y="458"/>
                  </a:lnTo>
                  <a:lnTo>
                    <a:pt x="565" y="451"/>
                  </a:lnTo>
                  <a:lnTo>
                    <a:pt x="565" y="445"/>
                  </a:lnTo>
                  <a:lnTo>
                    <a:pt x="565" y="440"/>
                  </a:lnTo>
                  <a:lnTo>
                    <a:pt x="563" y="434"/>
                  </a:lnTo>
                  <a:lnTo>
                    <a:pt x="562" y="429"/>
                  </a:lnTo>
                  <a:lnTo>
                    <a:pt x="559" y="424"/>
                  </a:lnTo>
                  <a:lnTo>
                    <a:pt x="554" y="421"/>
                  </a:lnTo>
                  <a:lnTo>
                    <a:pt x="549" y="418"/>
                  </a:lnTo>
                  <a:lnTo>
                    <a:pt x="546" y="416"/>
                  </a:lnTo>
                  <a:lnTo>
                    <a:pt x="541" y="415"/>
                  </a:lnTo>
                  <a:lnTo>
                    <a:pt x="538" y="415"/>
                  </a:lnTo>
                  <a:lnTo>
                    <a:pt x="533" y="413"/>
                  </a:lnTo>
                  <a:lnTo>
                    <a:pt x="522" y="411"/>
                  </a:lnTo>
                  <a:lnTo>
                    <a:pt x="510" y="411"/>
                  </a:lnTo>
                  <a:lnTo>
                    <a:pt x="498" y="410"/>
                  </a:lnTo>
                  <a:lnTo>
                    <a:pt x="483" y="410"/>
                  </a:lnTo>
                  <a:lnTo>
                    <a:pt x="469" y="410"/>
                  </a:lnTo>
                  <a:lnTo>
                    <a:pt x="456" y="411"/>
                  </a:lnTo>
                  <a:lnTo>
                    <a:pt x="441" y="411"/>
                  </a:lnTo>
                  <a:lnTo>
                    <a:pt x="427" y="413"/>
                  </a:lnTo>
                  <a:lnTo>
                    <a:pt x="414" y="413"/>
                  </a:lnTo>
                  <a:lnTo>
                    <a:pt x="401" y="415"/>
                  </a:lnTo>
                  <a:lnTo>
                    <a:pt x="390" y="416"/>
                  </a:lnTo>
                  <a:lnTo>
                    <a:pt x="378" y="419"/>
                  </a:lnTo>
                  <a:lnTo>
                    <a:pt x="374" y="419"/>
                  </a:lnTo>
                  <a:lnTo>
                    <a:pt x="370" y="421"/>
                  </a:lnTo>
                  <a:lnTo>
                    <a:pt x="366" y="421"/>
                  </a:lnTo>
                  <a:lnTo>
                    <a:pt x="362" y="423"/>
                  </a:lnTo>
                  <a:lnTo>
                    <a:pt x="359" y="424"/>
                  </a:lnTo>
                  <a:lnTo>
                    <a:pt x="358" y="424"/>
                  </a:lnTo>
                  <a:lnTo>
                    <a:pt x="353" y="427"/>
                  </a:lnTo>
                  <a:lnTo>
                    <a:pt x="351" y="431"/>
                  </a:lnTo>
                  <a:lnTo>
                    <a:pt x="350" y="434"/>
                  </a:lnTo>
                  <a:lnTo>
                    <a:pt x="348" y="437"/>
                  </a:lnTo>
                  <a:lnTo>
                    <a:pt x="348" y="440"/>
                  </a:lnTo>
                  <a:lnTo>
                    <a:pt x="350" y="445"/>
                  </a:lnTo>
                  <a:lnTo>
                    <a:pt x="351" y="448"/>
                  </a:lnTo>
                  <a:lnTo>
                    <a:pt x="353" y="458"/>
                  </a:lnTo>
                  <a:lnTo>
                    <a:pt x="354" y="461"/>
                  </a:lnTo>
                  <a:lnTo>
                    <a:pt x="354" y="466"/>
                  </a:lnTo>
                  <a:lnTo>
                    <a:pt x="354" y="471"/>
                  </a:lnTo>
                  <a:lnTo>
                    <a:pt x="354" y="474"/>
                  </a:lnTo>
                  <a:lnTo>
                    <a:pt x="353" y="479"/>
                  </a:lnTo>
                  <a:lnTo>
                    <a:pt x="350" y="482"/>
                  </a:lnTo>
                  <a:lnTo>
                    <a:pt x="345" y="485"/>
                  </a:lnTo>
                  <a:lnTo>
                    <a:pt x="340" y="488"/>
                  </a:lnTo>
                  <a:lnTo>
                    <a:pt x="335" y="493"/>
                  </a:lnTo>
                  <a:lnTo>
                    <a:pt x="329" y="497"/>
                  </a:lnTo>
                  <a:lnTo>
                    <a:pt x="322" y="500"/>
                  </a:lnTo>
                  <a:lnTo>
                    <a:pt x="316" y="503"/>
                  </a:lnTo>
                  <a:lnTo>
                    <a:pt x="301" y="511"/>
                  </a:lnTo>
                  <a:lnTo>
                    <a:pt x="285" y="517"/>
                  </a:lnTo>
                  <a:lnTo>
                    <a:pt x="271" y="524"/>
                  </a:lnTo>
                  <a:lnTo>
                    <a:pt x="256" y="532"/>
                  </a:lnTo>
                  <a:lnTo>
                    <a:pt x="250" y="535"/>
                  </a:lnTo>
                  <a:lnTo>
                    <a:pt x="243" y="538"/>
                  </a:lnTo>
                  <a:lnTo>
                    <a:pt x="232" y="546"/>
                  </a:lnTo>
                  <a:lnTo>
                    <a:pt x="219" y="554"/>
                  </a:lnTo>
                  <a:lnTo>
                    <a:pt x="208" y="564"/>
                  </a:lnTo>
                  <a:lnTo>
                    <a:pt x="197" y="574"/>
                  </a:lnTo>
                  <a:lnTo>
                    <a:pt x="185" y="582"/>
                  </a:lnTo>
                  <a:lnTo>
                    <a:pt x="181" y="587"/>
                  </a:lnTo>
                  <a:lnTo>
                    <a:pt x="176" y="590"/>
                  </a:lnTo>
                  <a:lnTo>
                    <a:pt x="171" y="593"/>
                  </a:lnTo>
                  <a:lnTo>
                    <a:pt x="166" y="595"/>
                  </a:lnTo>
                  <a:lnTo>
                    <a:pt x="163" y="596"/>
                  </a:lnTo>
                  <a:lnTo>
                    <a:pt x="158" y="598"/>
                  </a:lnTo>
                  <a:lnTo>
                    <a:pt x="155" y="598"/>
                  </a:lnTo>
                  <a:lnTo>
                    <a:pt x="150" y="599"/>
                  </a:lnTo>
                  <a:lnTo>
                    <a:pt x="147" y="598"/>
                  </a:lnTo>
                  <a:lnTo>
                    <a:pt x="144" y="598"/>
                  </a:lnTo>
                  <a:lnTo>
                    <a:pt x="139" y="595"/>
                  </a:lnTo>
                  <a:lnTo>
                    <a:pt x="134" y="591"/>
                  </a:lnTo>
                  <a:lnTo>
                    <a:pt x="129" y="587"/>
                  </a:lnTo>
                  <a:lnTo>
                    <a:pt x="126" y="580"/>
                  </a:lnTo>
                  <a:lnTo>
                    <a:pt x="121" y="574"/>
                  </a:lnTo>
                  <a:lnTo>
                    <a:pt x="118" y="567"/>
                  </a:lnTo>
                  <a:lnTo>
                    <a:pt x="55" y="56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3352" name="Freeform 132">
              <a:extLst>
                <a:ext uri="{FF2B5EF4-FFF2-40B4-BE49-F238E27FC236}">
                  <a16:creationId xmlns:a16="http://schemas.microsoft.com/office/drawing/2014/main" id="{A6FE568C-519A-45CE-B174-6793526256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5899" y="4614863"/>
              <a:ext cx="1216025" cy="950912"/>
            </a:xfrm>
            <a:custGeom>
              <a:avLst/>
              <a:gdLst>
                <a:gd name="T0" fmla="*/ 2147483646 w 766"/>
                <a:gd name="T1" fmla="*/ 2147483646 h 599"/>
                <a:gd name="T2" fmla="*/ 2147483646 w 766"/>
                <a:gd name="T3" fmla="*/ 2147483646 h 599"/>
                <a:gd name="T4" fmla="*/ 2147483646 w 766"/>
                <a:gd name="T5" fmla="*/ 2147483646 h 599"/>
                <a:gd name="T6" fmla="*/ 2147483646 w 766"/>
                <a:gd name="T7" fmla="*/ 2147483646 h 599"/>
                <a:gd name="T8" fmla="*/ 2147483646 w 766"/>
                <a:gd name="T9" fmla="*/ 2147483646 h 599"/>
                <a:gd name="T10" fmla="*/ 2147483646 w 766"/>
                <a:gd name="T11" fmla="*/ 2147483646 h 599"/>
                <a:gd name="T12" fmla="*/ 2147483646 w 766"/>
                <a:gd name="T13" fmla="*/ 2147483646 h 599"/>
                <a:gd name="T14" fmla="*/ 2147483646 w 766"/>
                <a:gd name="T15" fmla="*/ 2147483646 h 599"/>
                <a:gd name="T16" fmla="*/ 2147483646 w 766"/>
                <a:gd name="T17" fmla="*/ 2147483646 h 599"/>
                <a:gd name="T18" fmla="*/ 2147483646 w 766"/>
                <a:gd name="T19" fmla="*/ 2147483646 h 599"/>
                <a:gd name="T20" fmla="*/ 2147483646 w 766"/>
                <a:gd name="T21" fmla="*/ 2147483646 h 599"/>
                <a:gd name="T22" fmla="*/ 2147483646 w 766"/>
                <a:gd name="T23" fmla="*/ 2147483646 h 599"/>
                <a:gd name="T24" fmla="*/ 2147483646 w 766"/>
                <a:gd name="T25" fmla="*/ 2147483646 h 599"/>
                <a:gd name="T26" fmla="*/ 2147483646 w 766"/>
                <a:gd name="T27" fmla="*/ 2147483646 h 599"/>
                <a:gd name="T28" fmla="*/ 2147483646 w 766"/>
                <a:gd name="T29" fmla="*/ 2147483646 h 599"/>
                <a:gd name="T30" fmla="*/ 2147483646 w 766"/>
                <a:gd name="T31" fmla="*/ 2147483646 h 599"/>
                <a:gd name="T32" fmla="*/ 2147483646 w 766"/>
                <a:gd name="T33" fmla="*/ 2147483646 h 599"/>
                <a:gd name="T34" fmla="*/ 2147483646 w 766"/>
                <a:gd name="T35" fmla="*/ 2147483646 h 599"/>
                <a:gd name="T36" fmla="*/ 2147483646 w 766"/>
                <a:gd name="T37" fmla="*/ 2147483646 h 599"/>
                <a:gd name="T38" fmla="*/ 2147483646 w 766"/>
                <a:gd name="T39" fmla="*/ 2147483646 h 599"/>
                <a:gd name="T40" fmla="*/ 2147483646 w 766"/>
                <a:gd name="T41" fmla="*/ 2147483646 h 599"/>
                <a:gd name="T42" fmla="*/ 2147483646 w 766"/>
                <a:gd name="T43" fmla="*/ 2147483646 h 599"/>
                <a:gd name="T44" fmla="*/ 2147483646 w 766"/>
                <a:gd name="T45" fmla="*/ 2147483646 h 599"/>
                <a:gd name="T46" fmla="*/ 2147483646 w 766"/>
                <a:gd name="T47" fmla="*/ 2147483646 h 599"/>
                <a:gd name="T48" fmla="*/ 2147483646 w 766"/>
                <a:gd name="T49" fmla="*/ 2147483646 h 599"/>
                <a:gd name="T50" fmla="*/ 2147483646 w 766"/>
                <a:gd name="T51" fmla="*/ 2147483646 h 599"/>
                <a:gd name="T52" fmla="*/ 2147483646 w 766"/>
                <a:gd name="T53" fmla="*/ 2147483646 h 599"/>
                <a:gd name="T54" fmla="*/ 2147483646 w 766"/>
                <a:gd name="T55" fmla="*/ 2147483646 h 599"/>
                <a:gd name="T56" fmla="*/ 2147483646 w 766"/>
                <a:gd name="T57" fmla="*/ 0 h 599"/>
                <a:gd name="T58" fmla="*/ 2147483646 w 766"/>
                <a:gd name="T59" fmla="*/ 2147483646 h 599"/>
                <a:gd name="T60" fmla="*/ 2147483646 w 766"/>
                <a:gd name="T61" fmla="*/ 2147483646 h 599"/>
                <a:gd name="T62" fmla="*/ 2147483646 w 766"/>
                <a:gd name="T63" fmla="*/ 2147483646 h 599"/>
                <a:gd name="T64" fmla="*/ 2147483646 w 766"/>
                <a:gd name="T65" fmla="*/ 2147483646 h 599"/>
                <a:gd name="T66" fmla="*/ 2147483646 w 766"/>
                <a:gd name="T67" fmla="*/ 2147483646 h 599"/>
                <a:gd name="T68" fmla="*/ 2147483646 w 766"/>
                <a:gd name="T69" fmla="*/ 2147483646 h 599"/>
                <a:gd name="T70" fmla="*/ 2147483646 w 766"/>
                <a:gd name="T71" fmla="*/ 2147483646 h 599"/>
                <a:gd name="T72" fmla="*/ 2147483646 w 766"/>
                <a:gd name="T73" fmla="*/ 2147483646 h 599"/>
                <a:gd name="T74" fmla="*/ 2147483646 w 766"/>
                <a:gd name="T75" fmla="*/ 2147483646 h 599"/>
                <a:gd name="T76" fmla="*/ 2147483646 w 766"/>
                <a:gd name="T77" fmla="*/ 2147483646 h 599"/>
                <a:gd name="T78" fmla="*/ 2147483646 w 766"/>
                <a:gd name="T79" fmla="*/ 2147483646 h 599"/>
                <a:gd name="T80" fmla="*/ 2147483646 w 766"/>
                <a:gd name="T81" fmla="*/ 2147483646 h 599"/>
                <a:gd name="T82" fmla="*/ 2147483646 w 766"/>
                <a:gd name="T83" fmla="*/ 2147483646 h 599"/>
                <a:gd name="T84" fmla="*/ 2147483646 w 766"/>
                <a:gd name="T85" fmla="*/ 2147483646 h 599"/>
                <a:gd name="T86" fmla="*/ 2147483646 w 766"/>
                <a:gd name="T87" fmla="*/ 2147483646 h 599"/>
                <a:gd name="T88" fmla="*/ 2147483646 w 766"/>
                <a:gd name="T89" fmla="*/ 2147483646 h 599"/>
                <a:gd name="T90" fmla="*/ 2147483646 w 766"/>
                <a:gd name="T91" fmla="*/ 2147483646 h 599"/>
                <a:gd name="T92" fmla="*/ 2147483646 w 766"/>
                <a:gd name="T93" fmla="*/ 2147483646 h 599"/>
                <a:gd name="T94" fmla="*/ 2147483646 w 766"/>
                <a:gd name="T95" fmla="*/ 2147483646 h 599"/>
                <a:gd name="T96" fmla="*/ 2147483646 w 766"/>
                <a:gd name="T97" fmla="*/ 2147483646 h 599"/>
                <a:gd name="T98" fmla="*/ 2147483646 w 766"/>
                <a:gd name="T99" fmla="*/ 2147483646 h 599"/>
                <a:gd name="T100" fmla="*/ 2147483646 w 766"/>
                <a:gd name="T101" fmla="*/ 2147483646 h 599"/>
                <a:gd name="T102" fmla="*/ 2147483646 w 766"/>
                <a:gd name="T103" fmla="*/ 2147483646 h 599"/>
                <a:gd name="T104" fmla="*/ 2147483646 w 766"/>
                <a:gd name="T105" fmla="*/ 2147483646 h 599"/>
                <a:gd name="T106" fmla="*/ 2147483646 w 766"/>
                <a:gd name="T107" fmla="*/ 2147483646 h 599"/>
                <a:gd name="T108" fmla="*/ 2147483646 w 766"/>
                <a:gd name="T109" fmla="*/ 2147483646 h 599"/>
                <a:gd name="T110" fmla="*/ 2147483646 w 766"/>
                <a:gd name="T111" fmla="*/ 2147483646 h 599"/>
                <a:gd name="T112" fmla="*/ 2147483646 w 766"/>
                <a:gd name="T113" fmla="*/ 2147483646 h 599"/>
                <a:gd name="T114" fmla="*/ 2147483646 w 766"/>
                <a:gd name="T115" fmla="*/ 2147483646 h 59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766"/>
                <a:gd name="T175" fmla="*/ 0 h 599"/>
                <a:gd name="T176" fmla="*/ 766 w 766"/>
                <a:gd name="T177" fmla="*/ 599 h 599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766" h="599">
                  <a:moveTo>
                    <a:pt x="55" y="561"/>
                  </a:moveTo>
                  <a:lnTo>
                    <a:pt x="57" y="562"/>
                  </a:lnTo>
                  <a:lnTo>
                    <a:pt x="57" y="564"/>
                  </a:lnTo>
                  <a:lnTo>
                    <a:pt x="58" y="567"/>
                  </a:lnTo>
                  <a:lnTo>
                    <a:pt x="58" y="571"/>
                  </a:lnTo>
                  <a:lnTo>
                    <a:pt x="60" y="577"/>
                  </a:lnTo>
                  <a:lnTo>
                    <a:pt x="62" y="583"/>
                  </a:lnTo>
                  <a:lnTo>
                    <a:pt x="63" y="590"/>
                  </a:lnTo>
                  <a:lnTo>
                    <a:pt x="65" y="593"/>
                  </a:lnTo>
                  <a:lnTo>
                    <a:pt x="66" y="595"/>
                  </a:lnTo>
                  <a:lnTo>
                    <a:pt x="68" y="596"/>
                  </a:lnTo>
                  <a:lnTo>
                    <a:pt x="70" y="598"/>
                  </a:lnTo>
                  <a:lnTo>
                    <a:pt x="71" y="598"/>
                  </a:lnTo>
                  <a:lnTo>
                    <a:pt x="73" y="598"/>
                  </a:lnTo>
                  <a:lnTo>
                    <a:pt x="74" y="596"/>
                  </a:lnTo>
                  <a:lnTo>
                    <a:pt x="78" y="595"/>
                  </a:lnTo>
                  <a:lnTo>
                    <a:pt x="81" y="591"/>
                  </a:lnTo>
                  <a:lnTo>
                    <a:pt x="84" y="588"/>
                  </a:lnTo>
                  <a:lnTo>
                    <a:pt x="89" y="585"/>
                  </a:lnTo>
                  <a:lnTo>
                    <a:pt x="92" y="580"/>
                  </a:lnTo>
                  <a:lnTo>
                    <a:pt x="100" y="571"/>
                  </a:lnTo>
                  <a:lnTo>
                    <a:pt x="108" y="559"/>
                  </a:lnTo>
                  <a:lnTo>
                    <a:pt x="111" y="554"/>
                  </a:lnTo>
                  <a:lnTo>
                    <a:pt x="113" y="548"/>
                  </a:lnTo>
                  <a:lnTo>
                    <a:pt x="116" y="543"/>
                  </a:lnTo>
                  <a:lnTo>
                    <a:pt x="118" y="538"/>
                  </a:lnTo>
                  <a:lnTo>
                    <a:pt x="118" y="532"/>
                  </a:lnTo>
                  <a:lnTo>
                    <a:pt x="118" y="527"/>
                  </a:lnTo>
                  <a:lnTo>
                    <a:pt x="116" y="522"/>
                  </a:lnTo>
                  <a:lnTo>
                    <a:pt x="115" y="517"/>
                  </a:lnTo>
                  <a:lnTo>
                    <a:pt x="111" y="514"/>
                  </a:lnTo>
                  <a:lnTo>
                    <a:pt x="108" y="509"/>
                  </a:lnTo>
                  <a:lnTo>
                    <a:pt x="103" y="505"/>
                  </a:lnTo>
                  <a:lnTo>
                    <a:pt x="99" y="500"/>
                  </a:lnTo>
                  <a:lnTo>
                    <a:pt x="87" y="490"/>
                  </a:lnTo>
                  <a:lnTo>
                    <a:pt x="78" y="480"/>
                  </a:lnTo>
                  <a:lnTo>
                    <a:pt x="66" y="471"/>
                  </a:lnTo>
                  <a:lnTo>
                    <a:pt x="60" y="464"/>
                  </a:lnTo>
                  <a:lnTo>
                    <a:pt x="55" y="460"/>
                  </a:lnTo>
                  <a:lnTo>
                    <a:pt x="52" y="453"/>
                  </a:lnTo>
                  <a:lnTo>
                    <a:pt x="47" y="447"/>
                  </a:lnTo>
                  <a:lnTo>
                    <a:pt x="41" y="434"/>
                  </a:lnTo>
                  <a:lnTo>
                    <a:pt x="33" y="421"/>
                  </a:lnTo>
                  <a:lnTo>
                    <a:pt x="26" y="406"/>
                  </a:lnTo>
                  <a:lnTo>
                    <a:pt x="20" y="390"/>
                  </a:lnTo>
                  <a:lnTo>
                    <a:pt x="13" y="376"/>
                  </a:lnTo>
                  <a:lnTo>
                    <a:pt x="9" y="360"/>
                  </a:lnTo>
                  <a:lnTo>
                    <a:pt x="5" y="344"/>
                  </a:lnTo>
                  <a:lnTo>
                    <a:pt x="2" y="326"/>
                  </a:lnTo>
                  <a:lnTo>
                    <a:pt x="0" y="318"/>
                  </a:lnTo>
                  <a:lnTo>
                    <a:pt x="0" y="308"/>
                  </a:lnTo>
                  <a:lnTo>
                    <a:pt x="0" y="291"/>
                  </a:lnTo>
                  <a:lnTo>
                    <a:pt x="0" y="271"/>
                  </a:lnTo>
                  <a:lnTo>
                    <a:pt x="2" y="250"/>
                  </a:lnTo>
                  <a:lnTo>
                    <a:pt x="4" y="231"/>
                  </a:lnTo>
                  <a:lnTo>
                    <a:pt x="7" y="213"/>
                  </a:lnTo>
                  <a:lnTo>
                    <a:pt x="10" y="204"/>
                  </a:lnTo>
                  <a:lnTo>
                    <a:pt x="12" y="196"/>
                  </a:lnTo>
                  <a:lnTo>
                    <a:pt x="15" y="188"/>
                  </a:lnTo>
                  <a:lnTo>
                    <a:pt x="17" y="181"/>
                  </a:lnTo>
                  <a:lnTo>
                    <a:pt x="20" y="173"/>
                  </a:lnTo>
                  <a:lnTo>
                    <a:pt x="25" y="167"/>
                  </a:lnTo>
                  <a:lnTo>
                    <a:pt x="33" y="154"/>
                  </a:lnTo>
                  <a:lnTo>
                    <a:pt x="42" y="143"/>
                  </a:lnTo>
                  <a:lnTo>
                    <a:pt x="52" y="131"/>
                  </a:lnTo>
                  <a:lnTo>
                    <a:pt x="57" y="127"/>
                  </a:lnTo>
                  <a:lnTo>
                    <a:pt x="63" y="122"/>
                  </a:lnTo>
                  <a:lnTo>
                    <a:pt x="68" y="119"/>
                  </a:lnTo>
                  <a:lnTo>
                    <a:pt x="74" y="114"/>
                  </a:lnTo>
                  <a:lnTo>
                    <a:pt x="81" y="112"/>
                  </a:lnTo>
                  <a:lnTo>
                    <a:pt x="86" y="109"/>
                  </a:lnTo>
                  <a:lnTo>
                    <a:pt x="92" y="107"/>
                  </a:lnTo>
                  <a:lnTo>
                    <a:pt x="97" y="106"/>
                  </a:lnTo>
                  <a:lnTo>
                    <a:pt x="103" y="106"/>
                  </a:lnTo>
                  <a:lnTo>
                    <a:pt x="110" y="106"/>
                  </a:lnTo>
                  <a:lnTo>
                    <a:pt x="116" y="107"/>
                  </a:lnTo>
                  <a:lnTo>
                    <a:pt x="121" y="111"/>
                  </a:lnTo>
                  <a:lnTo>
                    <a:pt x="128" y="114"/>
                  </a:lnTo>
                  <a:lnTo>
                    <a:pt x="136" y="119"/>
                  </a:lnTo>
                  <a:lnTo>
                    <a:pt x="148" y="127"/>
                  </a:lnTo>
                  <a:lnTo>
                    <a:pt x="155" y="131"/>
                  </a:lnTo>
                  <a:lnTo>
                    <a:pt x="161" y="135"/>
                  </a:lnTo>
                  <a:lnTo>
                    <a:pt x="168" y="139"/>
                  </a:lnTo>
                  <a:lnTo>
                    <a:pt x="174" y="143"/>
                  </a:lnTo>
                  <a:lnTo>
                    <a:pt x="181" y="144"/>
                  </a:lnTo>
                  <a:lnTo>
                    <a:pt x="187" y="146"/>
                  </a:lnTo>
                  <a:lnTo>
                    <a:pt x="192" y="146"/>
                  </a:lnTo>
                  <a:lnTo>
                    <a:pt x="198" y="146"/>
                  </a:lnTo>
                  <a:lnTo>
                    <a:pt x="203" y="143"/>
                  </a:lnTo>
                  <a:lnTo>
                    <a:pt x="208" y="139"/>
                  </a:lnTo>
                  <a:lnTo>
                    <a:pt x="214" y="135"/>
                  </a:lnTo>
                  <a:lnTo>
                    <a:pt x="219" y="130"/>
                  </a:lnTo>
                  <a:lnTo>
                    <a:pt x="222" y="123"/>
                  </a:lnTo>
                  <a:lnTo>
                    <a:pt x="227" y="117"/>
                  </a:lnTo>
                  <a:lnTo>
                    <a:pt x="232" y="109"/>
                  </a:lnTo>
                  <a:lnTo>
                    <a:pt x="237" y="101"/>
                  </a:lnTo>
                  <a:lnTo>
                    <a:pt x="245" y="86"/>
                  </a:lnTo>
                  <a:lnTo>
                    <a:pt x="250" y="78"/>
                  </a:lnTo>
                  <a:lnTo>
                    <a:pt x="255" y="72"/>
                  </a:lnTo>
                  <a:lnTo>
                    <a:pt x="259" y="65"/>
                  </a:lnTo>
                  <a:lnTo>
                    <a:pt x="264" y="59"/>
                  </a:lnTo>
                  <a:lnTo>
                    <a:pt x="269" y="54"/>
                  </a:lnTo>
                  <a:lnTo>
                    <a:pt x="274" y="49"/>
                  </a:lnTo>
                  <a:lnTo>
                    <a:pt x="279" y="46"/>
                  </a:lnTo>
                  <a:lnTo>
                    <a:pt x="284" y="43"/>
                  </a:lnTo>
                  <a:lnTo>
                    <a:pt x="296" y="38"/>
                  </a:lnTo>
                  <a:lnTo>
                    <a:pt x="309" y="35"/>
                  </a:lnTo>
                  <a:lnTo>
                    <a:pt x="321" y="32"/>
                  </a:lnTo>
                  <a:lnTo>
                    <a:pt x="333" y="30"/>
                  </a:lnTo>
                  <a:lnTo>
                    <a:pt x="338" y="30"/>
                  </a:lnTo>
                  <a:lnTo>
                    <a:pt x="343" y="30"/>
                  </a:lnTo>
                  <a:lnTo>
                    <a:pt x="348" y="32"/>
                  </a:lnTo>
                  <a:lnTo>
                    <a:pt x="353" y="32"/>
                  </a:lnTo>
                  <a:lnTo>
                    <a:pt x="356" y="33"/>
                  </a:lnTo>
                  <a:lnTo>
                    <a:pt x="359" y="35"/>
                  </a:lnTo>
                  <a:lnTo>
                    <a:pt x="361" y="37"/>
                  </a:lnTo>
                  <a:lnTo>
                    <a:pt x="362" y="40"/>
                  </a:lnTo>
                  <a:lnTo>
                    <a:pt x="362" y="45"/>
                  </a:lnTo>
                  <a:lnTo>
                    <a:pt x="362" y="49"/>
                  </a:lnTo>
                  <a:lnTo>
                    <a:pt x="361" y="54"/>
                  </a:lnTo>
                  <a:lnTo>
                    <a:pt x="359" y="59"/>
                  </a:lnTo>
                  <a:lnTo>
                    <a:pt x="356" y="72"/>
                  </a:lnTo>
                  <a:lnTo>
                    <a:pt x="353" y="83"/>
                  </a:lnTo>
                  <a:lnTo>
                    <a:pt x="351" y="88"/>
                  </a:lnTo>
                  <a:lnTo>
                    <a:pt x="351" y="94"/>
                  </a:lnTo>
                  <a:lnTo>
                    <a:pt x="351" y="99"/>
                  </a:lnTo>
                  <a:lnTo>
                    <a:pt x="353" y="104"/>
                  </a:lnTo>
                  <a:lnTo>
                    <a:pt x="354" y="107"/>
                  </a:lnTo>
                  <a:lnTo>
                    <a:pt x="358" y="111"/>
                  </a:lnTo>
                  <a:lnTo>
                    <a:pt x="361" y="112"/>
                  </a:lnTo>
                  <a:lnTo>
                    <a:pt x="367" y="115"/>
                  </a:lnTo>
                  <a:lnTo>
                    <a:pt x="372" y="117"/>
                  </a:lnTo>
                  <a:lnTo>
                    <a:pt x="378" y="119"/>
                  </a:lnTo>
                  <a:lnTo>
                    <a:pt x="387" y="119"/>
                  </a:lnTo>
                  <a:lnTo>
                    <a:pt x="395" y="120"/>
                  </a:lnTo>
                  <a:lnTo>
                    <a:pt x="403" y="120"/>
                  </a:lnTo>
                  <a:lnTo>
                    <a:pt x="411" y="120"/>
                  </a:lnTo>
                  <a:lnTo>
                    <a:pt x="428" y="120"/>
                  </a:lnTo>
                  <a:lnTo>
                    <a:pt x="446" y="120"/>
                  </a:lnTo>
                  <a:lnTo>
                    <a:pt x="462" y="120"/>
                  </a:lnTo>
                  <a:lnTo>
                    <a:pt x="470" y="120"/>
                  </a:lnTo>
                  <a:lnTo>
                    <a:pt x="478" y="120"/>
                  </a:lnTo>
                  <a:lnTo>
                    <a:pt x="493" y="122"/>
                  </a:lnTo>
                  <a:lnTo>
                    <a:pt x="509" y="123"/>
                  </a:lnTo>
                  <a:lnTo>
                    <a:pt x="525" y="125"/>
                  </a:lnTo>
                  <a:lnTo>
                    <a:pt x="541" y="125"/>
                  </a:lnTo>
                  <a:lnTo>
                    <a:pt x="555" y="127"/>
                  </a:lnTo>
                  <a:lnTo>
                    <a:pt x="562" y="125"/>
                  </a:lnTo>
                  <a:lnTo>
                    <a:pt x="568" y="125"/>
                  </a:lnTo>
                  <a:lnTo>
                    <a:pt x="575" y="123"/>
                  </a:lnTo>
                  <a:lnTo>
                    <a:pt x="580" y="122"/>
                  </a:lnTo>
                  <a:lnTo>
                    <a:pt x="584" y="119"/>
                  </a:lnTo>
                  <a:lnTo>
                    <a:pt x="589" y="115"/>
                  </a:lnTo>
                  <a:lnTo>
                    <a:pt x="589" y="114"/>
                  </a:lnTo>
                  <a:lnTo>
                    <a:pt x="591" y="111"/>
                  </a:lnTo>
                  <a:lnTo>
                    <a:pt x="592" y="104"/>
                  </a:lnTo>
                  <a:lnTo>
                    <a:pt x="592" y="98"/>
                  </a:lnTo>
                  <a:lnTo>
                    <a:pt x="592" y="90"/>
                  </a:lnTo>
                  <a:lnTo>
                    <a:pt x="591" y="80"/>
                  </a:lnTo>
                  <a:lnTo>
                    <a:pt x="589" y="70"/>
                  </a:lnTo>
                  <a:lnTo>
                    <a:pt x="586" y="51"/>
                  </a:lnTo>
                  <a:lnTo>
                    <a:pt x="583" y="41"/>
                  </a:lnTo>
                  <a:lnTo>
                    <a:pt x="581" y="32"/>
                  </a:lnTo>
                  <a:lnTo>
                    <a:pt x="581" y="24"/>
                  </a:lnTo>
                  <a:lnTo>
                    <a:pt x="580" y="16"/>
                  </a:lnTo>
                  <a:lnTo>
                    <a:pt x="581" y="9"/>
                  </a:lnTo>
                  <a:lnTo>
                    <a:pt x="581" y="8"/>
                  </a:lnTo>
                  <a:lnTo>
                    <a:pt x="583" y="4"/>
                  </a:lnTo>
                  <a:lnTo>
                    <a:pt x="584" y="3"/>
                  </a:lnTo>
                  <a:lnTo>
                    <a:pt x="586" y="1"/>
                  </a:lnTo>
                  <a:lnTo>
                    <a:pt x="588" y="0"/>
                  </a:lnTo>
                  <a:lnTo>
                    <a:pt x="591" y="0"/>
                  </a:lnTo>
                  <a:lnTo>
                    <a:pt x="594" y="0"/>
                  </a:lnTo>
                  <a:lnTo>
                    <a:pt x="597" y="0"/>
                  </a:lnTo>
                  <a:lnTo>
                    <a:pt x="600" y="1"/>
                  </a:lnTo>
                  <a:lnTo>
                    <a:pt x="605" y="1"/>
                  </a:lnTo>
                  <a:lnTo>
                    <a:pt x="610" y="3"/>
                  </a:lnTo>
                  <a:lnTo>
                    <a:pt x="617" y="4"/>
                  </a:lnTo>
                  <a:lnTo>
                    <a:pt x="628" y="9"/>
                  </a:lnTo>
                  <a:lnTo>
                    <a:pt x="642" y="14"/>
                  </a:lnTo>
                  <a:lnTo>
                    <a:pt x="655" y="19"/>
                  </a:lnTo>
                  <a:lnTo>
                    <a:pt x="670" y="27"/>
                  </a:lnTo>
                  <a:lnTo>
                    <a:pt x="686" y="33"/>
                  </a:lnTo>
                  <a:lnTo>
                    <a:pt x="700" y="41"/>
                  </a:lnTo>
                  <a:lnTo>
                    <a:pt x="713" y="49"/>
                  </a:lnTo>
                  <a:lnTo>
                    <a:pt x="726" y="57"/>
                  </a:lnTo>
                  <a:lnTo>
                    <a:pt x="739" y="67"/>
                  </a:lnTo>
                  <a:lnTo>
                    <a:pt x="744" y="70"/>
                  </a:lnTo>
                  <a:lnTo>
                    <a:pt x="748" y="75"/>
                  </a:lnTo>
                  <a:lnTo>
                    <a:pt x="753" y="80"/>
                  </a:lnTo>
                  <a:lnTo>
                    <a:pt x="756" y="83"/>
                  </a:lnTo>
                  <a:lnTo>
                    <a:pt x="760" y="88"/>
                  </a:lnTo>
                  <a:lnTo>
                    <a:pt x="763" y="93"/>
                  </a:lnTo>
                  <a:lnTo>
                    <a:pt x="765" y="96"/>
                  </a:lnTo>
                  <a:lnTo>
                    <a:pt x="766" y="101"/>
                  </a:lnTo>
                  <a:lnTo>
                    <a:pt x="766" y="104"/>
                  </a:lnTo>
                  <a:lnTo>
                    <a:pt x="766" y="109"/>
                  </a:lnTo>
                  <a:lnTo>
                    <a:pt x="766" y="112"/>
                  </a:lnTo>
                  <a:lnTo>
                    <a:pt x="765" y="117"/>
                  </a:lnTo>
                  <a:lnTo>
                    <a:pt x="763" y="122"/>
                  </a:lnTo>
                  <a:lnTo>
                    <a:pt x="761" y="125"/>
                  </a:lnTo>
                  <a:lnTo>
                    <a:pt x="758" y="130"/>
                  </a:lnTo>
                  <a:lnTo>
                    <a:pt x="755" y="135"/>
                  </a:lnTo>
                  <a:lnTo>
                    <a:pt x="747" y="144"/>
                  </a:lnTo>
                  <a:lnTo>
                    <a:pt x="739" y="154"/>
                  </a:lnTo>
                  <a:lnTo>
                    <a:pt x="728" y="164"/>
                  </a:lnTo>
                  <a:lnTo>
                    <a:pt x="718" y="173"/>
                  </a:lnTo>
                  <a:lnTo>
                    <a:pt x="708" y="184"/>
                  </a:lnTo>
                  <a:lnTo>
                    <a:pt x="697" y="194"/>
                  </a:lnTo>
                  <a:lnTo>
                    <a:pt x="687" y="204"/>
                  </a:lnTo>
                  <a:lnTo>
                    <a:pt x="678" y="213"/>
                  </a:lnTo>
                  <a:lnTo>
                    <a:pt x="670" y="223"/>
                  </a:lnTo>
                  <a:lnTo>
                    <a:pt x="666" y="228"/>
                  </a:lnTo>
                  <a:lnTo>
                    <a:pt x="663" y="233"/>
                  </a:lnTo>
                  <a:lnTo>
                    <a:pt x="660" y="238"/>
                  </a:lnTo>
                  <a:lnTo>
                    <a:pt x="658" y="242"/>
                  </a:lnTo>
                  <a:lnTo>
                    <a:pt x="657" y="247"/>
                  </a:lnTo>
                  <a:lnTo>
                    <a:pt x="655" y="250"/>
                  </a:lnTo>
                  <a:lnTo>
                    <a:pt x="655" y="255"/>
                  </a:lnTo>
                  <a:lnTo>
                    <a:pt x="655" y="260"/>
                  </a:lnTo>
                  <a:lnTo>
                    <a:pt x="655" y="268"/>
                  </a:lnTo>
                  <a:lnTo>
                    <a:pt x="658" y="276"/>
                  </a:lnTo>
                  <a:lnTo>
                    <a:pt x="662" y="286"/>
                  </a:lnTo>
                  <a:lnTo>
                    <a:pt x="665" y="294"/>
                  </a:lnTo>
                  <a:lnTo>
                    <a:pt x="671" y="302"/>
                  </a:lnTo>
                  <a:lnTo>
                    <a:pt x="676" y="310"/>
                  </a:lnTo>
                  <a:lnTo>
                    <a:pt x="683" y="318"/>
                  </a:lnTo>
                  <a:lnTo>
                    <a:pt x="694" y="334"/>
                  </a:lnTo>
                  <a:lnTo>
                    <a:pt x="699" y="341"/>
                  </a:lnTo>
                  <a:lnTo>
                    <a:pt x="705" y="349"/>
                  </a:lnTo>
                  <a:lnTo>
                    <a:pt x="708" y="357"/>
                  </a:lnTo>
                  <a:lnTo>
                    <a:pt x="713" y="365"/>
                  </a:lnTo>
                  <a:lnTo>
                    <a:pt x="715" y="374"/>
                  </a:lnTo>
                  <a:lnTo>
                    <a:pt x="716" y="382"/>
                  </a:lnTo>
                  <a:lnTo>
                    <a:pt x="716" y="390"/>
                  </a:lnTo>
                  <a:lnTo>
                    <a:pt x="715" y="400"/>
                  </a:lnTo>
                  <a:lnTo>
                    <a:pt x="715" y="410"/>
                  </a:lnTo>
                  <a:lnTo>
                    <a:pt x="711" y="419"/>
                  </a:lnTo>
                  <a:lnTo>
                    <a:pt x="710" y="429"/>
                  </a:lnTo>
                  <a:lnTo>
                    <a:pt x="707" y="439"/>
                  </a:lnTo>
                  <a:lnTo>
                    <a:pt x="700" y="460"/>
                  </a:lnTo>
                  <a:lnTo>
                    <a:pt x="697" y="468"/>
                  </a:lnTo>
                  <a:lnTo>
                    <a:pt x="692" y="477"/>
                  </a:lnTo>
                  <a:lnTo>
                    <a:pt x="689" y="485"/>
                  </a:lnTo>
                  <a:lnTo>
                    <a:pt x="684" y="493"/>
                  </a:lnTo>
                  <a:lnTo>
                    <a:pt x="679" y="501"/>
                  </a:lnTo>
                  <a:lnTo>
                    <a:pt x="674" y="508"/>
                  </a:lnTo>
                  <a:lnTo>
                    <a:pt x="670" y="513"/>
                  </a:lnTo>
                  <a:lnTo>
                    <a:pt x="665" y="517"/>
                  </a:lnTo>
                  <a:lnTo>
                    <a:pt x="660" y="521"/>
                  </a:lnTo>
                  <a:lnTo>
                    <a:pt x="655" y="524"/>
                  </a:lnTo>
                  <a:lnTo>
                    <a:pt x="649" y="525"/>
                  </a:lnTo>
                  <a:lnTo>
                    <a:pt x="644" y="525"/>
                  </a:lnTo>
                  <a:lnTo>
                    <a:pt x="636" y="525"/>
                  </a:lnTo>
                  <a:lnTo>
                    <a:pt x="629" y="525"/>
                  </a:lnTo>
                  <a:lnTo>
                    <a:pt x="623" y="525"/>
                  </a:lnTo>
                  <a:lnTo>
                    <a:pt x="617" y="524"/>
                  </a:lnTo>
                  <a:lnTo>
                    <a:pt x="609" y="522"/>
                  </a:lnTo>
                  <a:lnTo>
                    <a:pt x="602" y="521"/>
                  </a:lnTo>
                  <a:lnTo>
                    <a:pt x="596" y="517"/>
                  </a:lnTo>
                  <a:lnTo>
                    <a:pt x="589" y="514"/>
                  </a:lnTo>
                  <a:lnTo>
                    <a:pt x="584" y="511"/>
                  </a:lnTo>
                  <a:lnTo>
                    <a:pt x="578" y="509"/>
                  </a:lnTo>
                  <a:lnTo>
                    <a:pt x="575" y="506"/>
                  </a:lnTo>
                  <a:lnTo>
                    <a:pt x="570" y="503"/>
                  </a:lnTo>
                  <a:lnTo>
                    <a:pt x="567" y="498"/>
                  </a:lnTo>
                  <a:lnTo>
                    <a:pt x="565" y="495"/>
                  </a:lnTo>
                  <a:lnTo>
                    <a:pt x="563" y="490"/>
                  </a:lnTo>
                  <a:lnTo>
                    <a:pt x="563" y="484"/>
                  </a:lnTo>
                  <a:lnTo>
                    <a:pt x="563" y="477"/>
                  </a:lnTo>
                  <a:lnTo>
                    <a:pt x="563" y="471"/>
                  </a:lnTo>
                  <a:lnTo>
                    <a:pt x="565" y="458"/>
                  </a:lnTo>
                  <a:lnTo>
                    <a:pt x="565" y="451"/>
                  </a:lnTo>
                  <a:lnTo>
                    <a:pt x="565" y="445"/>
                  </a:lnTo>
                  <a:lnTo>
                    <a:pt x="565" y="439"/>
                  </a:lnTo>
                  <a:lnTo>
                    <a:pt x="563" y="434"/>
                  </a:lnTo>
                  <a:lnTo>
                    <a:pt x="562" y="429"/>
                  </a:lnTo>
                  <a:lnTo>
                    <a:pt x="559" y="424"/>
                  </a:lnTo>
                  <a:lnTo>
                    <a:pt x="554" y="419"/>
                  </a:lnTo>
                  <a:lnTo>
                    <a:pt x="549" y="418"/>
                  </a:lnTo>
                  <a:lnTo>
                    <a:pt x="544" y="416"/>
                  </a:lnTo>
                  <a:lnTo>
                    <a:pt x="541" y="415"/>
                  </a:lnTo>
                  <a:lnTo>
                    <a:pt x="536" y="415"/>
                  </a:lnTo>
                  <a:lnTo>
                    <a:pt x="531" y="413"/>
                  </a:lnTo>
                  <a:lnTo>
                    <a:pt x="522" y="411"/>
                  </a:lnTo>
                  <a:lnTo>
                    <a:pt x="509" y="411"/>
                  </a:lnTo>
                  <a:lnTo>
                    <a:pt x="496" y="410"/>
                  </a:lnTo>
                  <a:lnTo>
                    <a:pt x="483" y="410"/>
                  </a:lnTo>
                  <a:lnTo>
                    <a:pt x="469" y="410"/>
                  </a:lnTo>
                  <a:lnTo>
                    <a:pt x="456" y="410"/>
                  </a:lnTo>
                  <a:lnTo>
                    <a:pt x="441" y="411"/>
                  </a:lnTo>
                  <a:lnTo>
                    <a:pt x="427" y="413"/>
                  </a:lnTo>
                  <a:lnTo>
                    <a:pt x="414" y="413"/>
                  </a:lnTo>
                  <a:lnTo>
                    <a:pt x="401" y="415"/>
                  </a:lnTo>
                  <a:lnTo>
                    <a:pt x="388" y="416"/>
                  </a:lnTo>
                  <a:lnTo>
                    <a:pt x="378" y="418"/>
                  </a:lnTo>
                  <a:lnTo>
                    <a:pt x="374" y="419"/>
                  </a:lnTo>
                  <a:lnTo>
                    <a:pt x="369" y="419"/>
                  </a:lnTo>
                  <a:lnTo>
                    <a:pt x="366" y="421"/>
                  </a:lnTo>
                  <a:lnTo>
                    <a:pt x="362" y="423"/>
                  </a:lnTo>
                  <a:lnTo>
                    <a:pt x="359" y="423"/>
                  </a:lnTo>
                  <a:lnTo>
                    <a:pt x="358" y="424"/>
                  </a:lnTo>
                  <a:lnTo>
                    <a:pt x="353" y="427"/>
                  </a:lnTo>
                  <a:lnTo>
                    <a:pt x="350" y="431"/>
                  </a:lnTo>
                  <a:lnTo>
                    <a:pt x="350" y="434"/>
                  </a:lnTo>
                  <a:lnTo>
                    <a:pt x="348" y="437"/>
                  </a:lnTo>
                  <a:lnTo>
                    <a:pt x="348" y="440"/>
                  </a:lnTo>
                  <a:lnTo>
                    <a:pt x="350" y="445"/>
                  </a:lnTo>
                  <a:lnTo>
                    <a:pt x="351" y="448"/>
                  </a:lnTo>
                  <a:lnTo>
                    <a:pt x="353" y="458"/>
                  </a:lnTo>
                  <a:lnTo>
                    <a:pt x="354" y="463"/>
                  </a:lnTo>
                  <a:lnTo>
                    <a:pt x="354" y="466"/>
                  </a:lnTo>
                  <a:lnTo>
                    <a:pt x="354" y="471"/>
                  </a:lnTo>
                  <a:lnTo>
                    <a:pt x="354" y="474"/>
                  </a:lnTo>
                  <a:lnTo>
                    <a:pt x="353" y="479"/>
                  </a:lnTo>
                  <a:lnTo>
                    <a:pt x="350" y="482"/>
                  </a:lnTo>
                  <a:lnTo>
                    <a:pt x="345" y="485"/>
                  </a:lnTo>
                  <a:lnTo>
                    <a:pt x="340" y="490"/>
                  </a:lnTo>
                  <a:lnTo>
                    <a:pt x="335" y="493"/>
                  </a:lnTo>
                  <a:lnTo>
                    <a:pt x="329" y="497"/>
                  </a:lnTo>
                  <a:lnTo>
                    <a:pt x="322" y="500"/>
                  </a:lnTo>
                  <a:lnTo>
                    <a:pt x="316" y="503"/>
                  </a:lnTo>
                  <a:lnTo>
                    <a:pt x="301" y="509"/>
                  </a:lnTo>
                  <a:lnTo>
                    <a:pt x="285" y="517"/>
                  </a:lnTo>
                  <a:lnTo>
                    <a:pt x="271" y="524"/>
                  </a:lnTo>
                  <a:lnTo>
                    <a:pt x="256" y="530"/>
                  </a:lnTo>
                  <a:lnTo>
                    <a:pt x="250" y="534"/>
                  </a:lnTo>
                  <a:lnTo>
                    <a:pt x="243" y="538"/>
                  </a:lnTo>
                  <a:lnTo>
                    <a:pt x="232" y="545"/>
                  </a:lnTo>
                  <a:lnTo>
                    <a:pt x="219" y="554"/>
                  </a:lnTo>
                  <a:lnTo>
                    <a:pt x="208" y="564"/>
                  </a:lnTo>
                  <a:lnTo>
                    <a:pt x="197" y="574"/>
                  </a:lnTo>
                  <a:lnTo>
                    <a:pt x="185" y="582"/>
                  </a:lnTo>
                  <a:lnTo>
                    <a:pt x="181" y="585"/>
                  </a:lnTo>
                  <a:lnTo>
                    <a:pt x="176" y="590"/>
                  </a:lnTo>
                  <a:lnTo>
                    <a:pt x="171" y="591"/>
                  </a:lnTo>
                  <a:lnTo>
                    <a:pt x="166" y="595"/>
                  </a:lnTo>
                  <a:lnTo>
                    <a:pt x="161" y="596"/>
                  </a:lnTo>
                  <a:lnTo>
                    <a:pt x="158" y="598"/>
                  </a:lnTo>
                  <a:lnTo>
                    <a:pt x="153" y="598"/>
                  </a:lnTo>
                  <a:lnTo>
                    <a:pt x="150" y="599"/>
                  </a:lnTo>
                  <a:lnTo>
                    <a:pt x="147" y="598"/>
                  </a:lnTo>
                  <a:lnTo>
                    <a:pt x="144" y="598"/>
                  </a:lnTo>
                  <a:lnTo>
                    <a:pt x="139" y="595"/>
                  </a:lnTo>
                  <a:lnTo>
                    <a:pt x="134" y="591"/>
                  </a:lnTo>
                  <a:lnTo>
                    <a:pt x="129" y="587"/>
                  </a:lnTo>
                  <a:lnTo>
                    <a:pt x="124" y="580"/>
                  </a:lnTo>
                  <a:lnTo>
                    <a:pt x="121" y="574"/>
                  </a:lnTo>
                  <a:lnTo>
                    <a:pt x="118" y="567"/>
                  </a:lnTo>
                </a:path>
              </a:pathLst>
            </a:custGeom>
            <a:noFill/>
            <a:ln w="333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3353" name="Rectangle 133">
              <a:extLst>
                <a:ext uri="{FF2B5EF4-FFF2-40B4-BE49-F238E27FC236}">
                  <a16:creationId xmlns:a16="http://schemas.microsoft.com/office/drawing/2014/main" id="{0A421E47-061B-4B85-8282-1061DA287D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5225" y="5800725"/>
              <a:ext cx="493713" cy="212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400" b="1">
                  <a:solidFill>
                    <a:srgbClr val="333399"/>
                  </a:solidFill>
                </a:rPr>
                <a:t>cAMP</a:t>
              </a:r>
              <a:endParaRPr lang="it-IT" altLang="it-IT" sz="1800"/>
            </a:p>
          </p:txBody>
        </p:sp>
        <p:sp>
          <p:nvSpPr>
            <p:cNvPr id="13354" name="Rectangle 134">
              <a:extLst>
                <a:ext uri="{FF2B5EF4-FFF2-40B4-BE49-F238E27FC236}">
                  <a16:creationId xmlns:a16="http://schemas.microsoft.com/office/drawing/2014/main" id="{AAF718E2-A283-4C70-A3C8-7B49DEF02F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4238" y="5345113"/>
              <a:ext cx="552450" cy="182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200" b="1">
                  <a:solidFill>
                    <a:srgbClr val="FFFF00"/>
                  </a:solidFill>
                </a:rPr>
                <a:t>subunit</a:t>
              </a:r>
              <a:endParaRPr lang="it-IT" altLang="it-IT" sz="1800"/>
            </a:p>
          </p:txBody>
        </p:sp>
        <p:sp>
          <p:nvSpPr>
            <p:cNvPr id="13355" name="Rectangle 135">
              <a:extLst>
                <a:ext uri="{FF2B5EF4-FFF2-40B4-BE49-F238E27FC236}">
                  <a16:creationId xmlns:a16="http://schemas.microsoft.com/office/drawing/2014/main" id="{0EC14226-7747-416B-9CB1-748BE55CB6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9225" y="5345113"/>
              <a:ext cx="84138" cy="182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200" b="1">
                  <a:solidFill>
                    <a:srgbClr val="FFFF00"/>
                  </a:solidFill>
                </a:rPr>
                <a:t>à</a:t>
              </a:r>
              <a:endParaRPr lang="it-IT" altLang="it-IT" sz="1800"/>
            </a:p>
          </p:txBody>
        </p:sp>
        <p:sp>
          <p:nvSpPr>
            <p:cNvPr id="13356" name="Rectangle 136">
              <a:extLst>
                <a:ext uri="{FF2B5EF4-FFF2-40B4-BE49-F238E27FC236}">
                  <a16:creationId xmlns:a16="http://schemas.microsoft.com/office/drawing/2014/main" id="{C99E9F9A-D6C0-4586-B3E3-42A6317F1E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6300" y="5522913"/>
              <a:ext cx="650875" cy="182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200" b="1">
                  <a:solidFill>
                    <a:srgbClr val="FFFF00"/>
                  </a:solidFill>
                </a:rPr>
                <a:t>catalitica</a:t>
              </a:r>
              <a:endParaRPr lang="it-IT" altLang="it-IT" sz="1800"/>
            </a:p>
          </p:txBody>
        </p:sp>
        <p:sp>
          <p:nvSpPr>
            <p:cNvPr id="13357" name="Rectangle 137">
              <a:extLst>
                <a:ext uri="{FF2B5EF4-FFF2-40B4-BE49-F238E27FC236}">
                  <a16:creationId xmlns:a16="http://schemas.microsoft.com/office/drawing/2014/main" id="{C4CE340F-8D7E-4C21-BE91-5C4A846BA0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30763" y="3616325"/>
              <a:ext cx="128587" cy="212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400" b="1">
                  <a:solidFill>
                    <a:srgbClr val="000000"/>
                  </a:solidFill>
                </a:rPr>
                <a:t>R</a:t>
              </a:r>
              <a:endParaRPr lang="it-IT" altLang="it-IT" sz="1800"/>
            </a:p>
          </p:txBody>
        </p:sp>
        <p:sp>
          <p:nvSpPr>
            <p:cNvPr id="13358" name="Rectangle 138">
              <a:extLst>
                <a:ext uri="{FF2B5EF4-FFF2-40B4-BE49-F238E27FC236}">
                  <a16:creationId xmlns:a16="http://schemas.microsoft.com/office/drawing/2014/main" id="{7E378227-6FB9-4A5A-975D-623EAA5318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2188" y="4097338"/>
              <a:ext cx="128587" cy="212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400" b="1">
                  <a:solidFill>
                    <a:srgbClr val="00CC99"/>
                  </a:solidFill>
                </a:rPr>
                <a:t>A</a:t>
              </a:r>
              <a:endParaRPr lang="it-IT" altLang="it-IT" sz="1800"/>
            </a:p>
          </p:txBody>
        </p:sp>
        <p:sp>
          <p:nvSpPr>
            <p:cNvPr id="13359" name="Rectangle 139">
              <a:extLst>
                <a:ext uri="{FF2B5EF4-FFF2-40B4-BE49-F238E27FC236}">
                  <a16:creationId xmlns:a16="http://schemas.microsoft.com/office/drawing/2014/main" id="{2ACF7664-D96C-4863-95E2-D0D7C36224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9252" y="4246789"/>
              <a:ext cx="107950" cy="212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400" b="1">
                  <a:solidFill>
                    <a:srgbClr val="000000"/>
                  </a:solidFill>
                </a:rPr>
                <a:t>Z</a:t>
              </a:r>
              <a:endParaRPr lang="it-IT" altLang="it-IT" sz="1800"/>
            </a:p>
          </p:txBody>
        </p:sp>
        <p:sp>
          <p:nvSpPr>
            <p:cNvPr id="13360" name="Rectangle 140">
              <a:extLst>
                <a:ext uri="{FF2B5EF4-FFF2-40B4-BE49-F238E27FC236}">
                  <a16:creationId xmlns:a16="http://schemas.microsoft.com/office/drawing/2014/main" id="{B09417F8-FC26-42EC-91F4-E75BF317F0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18138" y="3798888"/>
              <a:ext cx="220662" cy="365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400" b="1">
                  <a:solidFill>
                    <a:srgbClr val="000000"/>
                  </a:solidFill>
                </a:rPr>
                <a:t>R</a:t>
              </a:r>
              <a:endParaRPr lang="it-IT" altLang="it-IT" sz="1800"/>
            </a:p>
          </p:txBody>
        </p:sp>
        <p:sp>
          <p:nvSpPr>
            <p:cNvPr id="13361" name="Freeform 142">
              <a:extLst>
                <a:ext uri="{FF2B5EF4-FFF2-40B4-BE49-F238E27FC236}">
                  <a16:creationId xmlns:a16="http://schemas.microsoft.com/office/drawing/2014/main" id="{CEF3A1EA-3A93-47E9-BF8B-D911E58EAB7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2363" y="3533775"/>
              <a:ext cx="1216025" cy="950913"/>
            </a:xfrm>
            <a:custGeom>
              <a:avLst/>
              <a:gdLst>
                <a:gd name="T0" fmla="*/ 2147483646 w 766"/>
                <a:gd name="T1" fmla="*/ 2147483646 h 599"/>
                <a:gd name="T2" fmla="*/ 2147483646 w 766"/>
                <a:gd name="T3" fmla="*/ 2147483646 h 599"/>
                <a:gd name="T4" fmla="*/ 2147483646 w 766"/>
                <a:gd name="T5" fmla="*/ 2147483646 h 599"/>
                <a:gd name="T6" fmla="*/ 2147483646 w 766"/>
                <a:gd name="T7" fmla="*/ 2147483646 h 599"/>
                <a:gd name="T8" fmla="*/ 2147483646 w 766"/>
                <a:gd name="T9" fmla="*/ 2147483646 h 599"/>
                <a:gd name="T10" fmla="*/ 2147483646 w 766"/>
                <a:gd name="T11" fmla="*/ 2147483646 h 599"/>
                <a:gd name="T12" fmla="*/ 2147483646 w 766"/>
                <a:gd name="T13" fmla="*/ 2147483646 h 599"/>
                <a:gd name="T14" fmla="*/ 2147483646 w 766"/>
                <a:gd name="T15" fmla="*/ 2147483646 h 599"/>
                <a:gd name="T16" fmla="*/ 2147483646 w 766"/>
                <a:gd name="T17" fmla="*/ 2147483646 h 599"/>
                <a:gd name="T18" fmla="*/ 2147483646 w 766"/>
                <a:gd name="T19" fmla="*/ 2147483646 h 599"/>
                <a:gd name="T20" fmla="*/ 2147483646 w 766"/>
                <a:gd name="T21" fmla="*/ 2147483646 h 599"/>
                <a:gd name="T22" fmla="*/ 2147483646 w 766"/>
                <a:gd name="T23" fmla="*/ 2147483646 h 599"/>
                <a:gd name="T24" fmla="*/ 2147483646 w 766"/>
                <a:gd name="T25" fmla="*/ 2147483646 h 599"/>
                <a:gd name="T26" fmla="*/ 2147483646 w 766"/>
                <a:gd name="T27" fmla="*/ 2147483646 h 599"/>
                <a:gd name="T28" fmla="*/ 2147483646 w 766"/>
                <a:gd name="T29" fmla="*/ 2147483646 h 599"/>
                <a:gd name="T30" fmla="*/ 2147483646 w 766"/>
                <a:gd name="T31" fmla="*/ 2147483646 h 599"/>
                <a:gd name="T32" fmla="*/ 2147483646 w 766"/>
                <a:gd name="T33" fmla="*/ 2147483646 h 599"/>
                <a:gd name="T34" fmla="*/ 2147483646 w 766"/>
                <a:gd name="T35" fmla="*/ 2147483646 h 599"/>
                <a:gd name="T36" fmla="*/ 2147483646 w 766"/>
                <a:gd name="T37" fmla="*/ 2147483646 h 599"/>
                <a:gd name="T38" fmla="*/ 2147483646 w 766"/>
                <a:gd name="T39" fmla="*/ 2147483646 h 599"/>
                <a:gd name="T40" fmla="*/ 2147483646 w 766"/>
                <a:gd name="T41" fmla="*/ 2147483646 h 599"/>
                <a:gd name="T42" fmla="*/ 2147483646 w 766"/>
                <a:gd name="T43" fmla="*/ 2147483646 h 599"/>
                <a:gd name="T44" fmla="*/ 2147483646 w 766"/>
                <a:gd name="T45" fmla="*/ 2147483646 h 599"/>
                <a:gd name="T46" fmla="*/ 2147483646 w 766"/>
                <a:gd name="T47" fmla="*/ 2147483646 h 599"/>
                <a:gd name="T48" fmla="*/ 2147483646 w 766"/>
                <a:gd name="T49" fmla="*/ 2147483646 h 599"/>
                <a:gd name="T50" fmla="*/ 2147483646 w 766"/>
                <a:gd name="T51" fmla="*/ 2147483646 h 599"/>
                <a:gd name="T52" fmla="*/ 2147483646 w 766"/>
                <a:gd name="T53" fmla="*/ 2147483646 h 599"/>
                <a:gd name="T54" fmla="*/ 2147483646 w 766"/>
                <a:gd name="T55" fmla="*/ 2147483646 h 599"/>
                <a:gd name="T56" fmla="*/ 2147483646 w 766"/>
                <a:gd name="T57" fmla="*/ 2147483646 h 599"/>
                <a:gd name="T58" fmla="*/ 2147483646 w 766"/>
                <a:gd name="T59" fmla="*/ 2147483646 h 599"/>
                <a:gd name="T60" fmla="*/ 2147483646 w 766"/>
                <a:gd name="T61" fmla="*/ 2147483646 h 599"/>
                <a:gd name="T62" fmla="*/ 2147483646 w 766"/>
                <a:gd name="T63" fmla="*/ 2147483646 h 599"/>
                <a:gd name="T64" fmla="*/ 2147483646 w 766"/>
                <a:gd name="T65" fmla="*/ 2147483646 h 599"/>
                <a:gd name="T66" fmla="*/ 2147483646 w 766"/>
                <a:gd name="T67" fmla="*/ 2147483646 h 599"/>
                <a:gd name="T68" fmla="*/ 2147483646 w 766"/>
                <a:gd name="T69" fmla="*/ 2147483646 h 599"/>
                <a:gd name="T70" fmla="*/ 2147483646 w 766"/>
                <a:gd name="T71" fmla="*/ 2147483646 h 599"/>
                <a:gd name="T72" fmla="*/ 2147483646 w 766"/>
                <a:gd name="T73" fmla="*/ 2147483646 h 599"/>
                <a:gd name="T74" fmla="*/ 2147483646 w 766"/>
                <a:gd name="T75" fmla="*/ 2147483646 h 599"/>
                <a:gd name="T76" fmla="*/ 2147483646 w 766"/>
                <a:gd name="T77" fmla="*/ 2147483646 h 599"/>
                <a:gd name="T78" fmla="*/ 2147483646 w 766"/>
                <a:gd name="T79" fmla="*/ 2147483646 h 599"/>
                <a:gd name="T80" fmla="*/ 2147483646 w 766"/>
                <a:gd name="T81" fmla="*/ 2147483646 h 599"/>
                <a:gd name="T82" fmla="*/ 2147483646 w 766"/>
                <a:gd name="T83" fmla="*/ 2147483646 h 599"/>
                <a:gd name="T84" fmla="*/ 2147483646 w 766"/>
                <a:gd name="T85" fmla="*/ 2147483646 h 599"/>
                <a:gd name="T86" fmla="*/ 2147483646 w 766"/>
                <a:gd name="T87" fmla="*/ 2147483646 h 599"/>
                <a:gd name="T88" fmla="*/ 2147483646 w 766"/>
                <a:gd name="T89" fmla="*/ 2147483646 h 599"/>
                <a:gd name="T90" fmla="*/ 2147483646 w 766"/>
                <a:gd name="T91" fmla="*/ 2147483646 h 599"/>
                <a:gd name="T92" fmla="*/ 2147483646 w 766"/>
                <a:gd name="T93" fmla="*/ 2147483646 h 599"/>
                <a:gd name="T94" fmla="*/ 2147483646 w 766"/>
                <a:gd name="T95" fmla="*/ 2147483646 h 599"/>
                <a:gd name="T96" fmla="*/ 2147483646 w 766"/>
                <a:gd name="T97" fmla="*/ 2147483646 h 599"/>
                <a:gd name="T98" fmla="*/ 2147483646 w 766"/>
                <a:gd name="T99" fmla="*/ 2147483646 h 599"/>
                <a:gd name="T100" fmla="*/ 2147483646 w 766"/>
                <a:gd name="T101" fmla="*/ 2147483646 h 599"/>
                <a:gd name="T102" fmla="*/ 2147483646 w 766"/>
                <a:gd name="T103" fmla="*/ 2147483646 h 599"/>
                <a:gd name="T104" fmla="*/ 2147483646 w 766"/>
                <a:gd name="T105" fmla="*/ 2147483646 h 599"/>
                <a:gd name="T106" fmla="*/ 2147483646 w 766"/>
                <a:gd name="T107" fmla="*/ 2147483646 h 599"/>
                <a:gd name="T108" fmla="*/ 2147483646 w 766"/>
                <a:gd name="T109" fmla="*/ 2147483646 h 599"/>
                <a:gd name="T110" fmla="*/ 2147483646 w 766"/>
                <a:gd name="T111" fmla="*/ 2147483646 h 599"/>
                <a:gd name="T112" fmla="*/ 2147483646 w 766"/>
                <a:gd name="T113" fmla="*/ 2147483646 h 599"/>
                <a:gd name="T114" fmla="*/ 2147483646 w 766"/>
                <a:gd name="T115" fmla="*/ 2147483646 h 599"/>
                <a:gd name="T116" fmla="*/ 2147483646 w 766"/>
                <a:gd name="T117" fmla="*/ 2147483646 h 59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766"/>
                <a:gd name="T178" fmla="*/ 0 h 599"/>
                <a:gd name="T179" fmla="*/ 766 w 766"/>
                <a:gd name="T180" fmla="*/ 599 h 59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766" h="599">
                  <a:moveTo>
                    <a:pt x="55" y="561"/>
                  </a:moveTo>
                  <a:lnTo>
                    <a:pt x="57" y="562"/>
                  </a:lnTo>
                  <a:lnTo>
                    <a:pt x="57" y="564"/>
                  </a:lnTo>
                  <a:lnTo>
                    <a:pt x="58" y="567"/>
                  </a:lnTo>
                  <a:lnTo>
                    <a:pt x="58" y="571"/>
                  </a:lnTo>
                  <a:lnTo>
                    <a:pt x="60" y="577"/>
                  </a:lnTo>
                  <a:lnTo>
                    <a:pt x="62" y="583"/>
                  </a:lnTo>
                  <a:lnTo>
                    <a:pt x="63" y="590"/>
                  </a:lnTo>
                  <a:lnTo>
                    <a:pt x="65" y="593"/>
                  </a:lnTo>
                  <a:lnTo>
                    <a:pt x="66" y="595"/>
                  </a:lnTo>
                  <a:lnTo>
                    <a:pt x="68" y="596"/>
                  </a:lnTo>
                  <a:lnTo>
                    <a:pt x="70" y="598"/>
                  </a:lnTo>
                  <a:lnTo>
                    <a:pt x="71" y="598"/>
                  </a:lnTo>
                  <a:lnTo>
                    <a:pt x="73" y="598"/>
                  </a:lnTo>
                  <a:lnTo>
                    <a:pt x="74" y="596"/>
                  </a:lnTo>
                  <a:lnTo>
                    <a:pt x="78" y="595"/>
                  </a:lnTo>
                  <a:lnTo>
                    <a:pt x="81" y="591"/>
                  </a:lnTo>
                  <a:lnTo>
                    <a:pt x="84" y="588"/>
                  </a:lnTo>
                  <a:lnTo>
                    <a:pt x="89" y="585"/>
                  </a:lnTo>
                  <a:lnTo>
                    <a:pt x="92" y="580"/>
                  </a:lnTo>
                  <a:lnTo>
                    <a:pt x="100" y="571"/>
                  </a:lnTo>
                  <a:lnTo>
                    <a:pt x="108" y="559"/>
                  </a:lnTo>
                  <a:lnTo>
                    <a:pt x="111" y="554"/>
                  </a:lnTo>
                  <a:lnTo>
                    <a:pt x="113" y="548"/>
                  </a:lnTo>
                  <a:lnTo>
                    <a:pt x="116" y="543"/>
                  </a:lnTo>
                  <a:lnTo>
                    <a:pt x="118" y="537"/>
                  </a:lnTo>
                  <a:lnTo>
                    <a:pt x="118" y="532"/>
                  </a:lnTo>
                  <a:lnTo>
                    <a:pt x="118" y="527"/>
                  </a:lnTo>
                  <a:lnTo>
                    <a:pt x="116" y="522"/>
                  </a:lnTo>
                  <a:lnTo>
                    <a:pt x="115" y="517"/>
                  </a:lnTo>
                  <a:lnTo>
                    <a:pt x="111" y="514"/>
                  </a:lnTo>
                  <a:lnTo>
                    <a:pt x="108" y="509"/>
                  </a:lnTo>
                  <a:lnTo>
                    <a:pt x="103" y="505"/>
                  </a:lnTo>
                  <a:lnTo>
                    <a:pt x="99" y="500"/>
                  </a:lnTo>
                  <a:lnTo>
                    <a:pt x="87" y="490"/>
                  </a:lnTo>
                  <a:lnTo>
                    <a:pt x="76" y="480"/>
                  </a:lnTo>
                  <a:lnTo>
                    <a:pt x="66" y="471"/>
                  </a:lnTo>
                  <a:lnTo>
                    <a:pt x="60" y="464"/>
                  </a:lnTo>
                  <a:lnTo>
                    <a:pt x="55" y="460"/>
                  </a:lnTo>
                  <a:lnTo>
                    <a:pt x="50" y="453"/>
                  </a:lnTo>
                  <a:lnTo>
                    <a:pt x="47" y="447"/>
                  </a:lnTo>
                  <a:lnTo>
                    <a:pt x="39" y="434"/>
                  </a:lnTo>
                  <a:lnTo>
                    <a:pt x="33" y="421"/>
                  </a:lnTo>
                  <a:lnTo>
                    <a:pt x="26" y="406"/>
                  </a:lnTo>
                  <a:lnTo>
                    <a:pt x="20" y="392"/>
                  </a:lnTo>
                  <a:lnTo>
                    <a:pt x="13" y="376"/>
                  </a:lnTo>
                  <a:lnTo>
                    <a:pt x="8" y="360"/>
                  </a:lnTo>
                  <a:lnTo>
                    <a:pt x="5" y="342"/>
                  </a:lnTo>
                  <a:lnTo>
                    <a:pt x="2" y="326"/>
                  </a:lnTo>
                  <a:lnTo>
                    <a:pt x="2" y="318"/>
                  </a:lnTo>
                  <a:lnTo>
                    <a:pt x="0" y="308"/>
                  </a:lnTo>
                  <a:lnTo>
                    <a:pt x="0" y="291"/>
                  </a:lnTo>
                  <a:lnTo>
                    <a:pt x="0" y="271"/>
                  </a:lnTo>
                  <a:lnTo>
                    <a:pt x="2" y="252"/>
                  </a:lnTo>
                  <a:lnTo>
                    <a:pt x="4" y="231"/>
                  </a:lnTo>
                  <a:lnTo>
                    <a:pt x="7" y="213"/>
                  </a:lnTo>
                  <a:lnTo>
                    <a:pt x="8" y="205"/>
                  </a:lnTo>
                  <a:lnTo>
                    <a:pt x="12" y="196"/>
                  </a:lnTo>
                  <a:lnTo>
                    <a:pt x="13" y="189"/>
                  </a:lnTo>
                  <a:lnTo>
                    <a:pt x="17" y="181"/>
                  </a:lnTo>
                  <a:lnTo>
                    <a:pt x="20" y="175"/>
                  </a:lnTo>
                  <a:lnTo>
                    <a:pt x="23" y="168"/>
                  </a:lnTo>
                  <a:lnTo>
                    <a:pt x="33" y="156"/>
                  </a:lnTo>
                  <a:lnTo>
                    <a:pt x="41" y="143"/>
                  </a:lnTo>
                  <a:lnTo>
                    <a:pt x="52" y="131"/>
                  </a:lnTo>
                  <a:lnTo>
                    <a:pt x="57" y="127"/>
                  </a:lnTo>
                  <a:lnTo>
                    <a:pt x="63" y="123"/>
                  </a:lnTo>
                  <a:lnTo>
                    <a:pt x="68" y="119"/>
                  </a:lnTo>
                  <a:lnTo>
                    <a:pt x="74" y="115"/>
                  </a:lnTo>
                  <a:lnTo>
                    <a:pt x="81" y="112"/>
                  </a:lnTo>
                  <a:lnTo>
                    <a:pt x="86" y="109"/>
                  </a:lnTo>
                  <a:lnTo>
                    <a:pt x="92" y="107"/>
                  </a:lnTo>
                  <a:lnTo>
                    <a:pt x="97" y="106"/>
                  </a:lnTo>
                  <a:lnTo>
                    <a:pt x="103" y="106"/>
                  </a:lnTo>
                  <a:lnTo>
                    <a:pt x="108" y="106"/>
                  </a:lnTo>
                  <a:lnTo>
                    <a:pt x="115" y="107"/>
                  </a:lnTo>
                  <a:lnTo>
                    <a:pt x="121" y="110"/>
                  </a:lnTo>
                  <a:lnTo>
                    <a:pt x="127" y="114"/>
                  </a:lnTo>
                  <a:lnTo>
                    <a:pt x="136" y="119"/>
                  </a:lnTo>
                  <a:lnTo>
                    <a:pt x="148" y="127"/>
                  </a:lnTo>
                  <a:lnTo>
                    <a:pt x="155" y="131"/>
                  </a:lnTo>
                  <a:lnTo>
                    <a:pt x="161" y="136"/>
                  </a:lnTo>
                  <a:lnTo>
                    <a:pt x="168" y="139"/>
                  </a:lnTo>
                  <a:lnTo>
                    <a:pt x="174" y="143"/>
                  </a:lnTo>
                  <a:lnTo>
                    <a:pt x="181" y="146"/>
                  </a:lnTo>
                  <a:lnTo>
                    <a:pt x="187" y="147"/>
                  </a:lnTo>
                  <a:lnTo>
                    <a:pt x="193" y="147"/>
                  </a:lnTo>
                  <a:lnTo>
                    <a:pt x="198" y="146"/>
                  </a:lnTo>
                  <a:lnTo>
                    <a:pt x="203" y="143"/>
                  </a:lnTo>
                  <a:lnTo>
                    <a:pt x="210" y="139"/>
                  </a:lnTo>
                  <a:lnTo>
                    <a:pt x="214" y="135"/>
                  </a:lnTo>
                  <a:lnTo>
                    <a:pt x="219" y="130"/>
                  </a:lnTo>
                  <a:lnTo>
                    <a:pt x="222" y="123"/>
                  </a:lnTo>
                  <a:lnTo>
                    <a:pt x="227" y="117"/>
                  </a:lnTo>
                  <a:lnTo>
                    <a:pt x="232" y="109"/>
                  </a:lnTo>
                  <a:lnTo>
                    <a:pt x="237" y="101"/>
                  </a:lnTo>
                  <a:lnTo>
                    <a:pt x="245" y="86"/>
                  </a:lnTo>
                  <a:lnTo>
                    <a:pt x="250" y="78"/>
                  </a:lnTo>
                  <a:lnTo>
                    <a:pt x="255" y="72"/>
                  </a:lnTo>
                  <a:lnTo>
                    <a:pt x="259" y="65"/>
                  </a:lnTo>
                  <a:lnTo>
                    <a:pt x="264" y="59"/>
                  </a:lnTo>
                  <a:lnTo>
                    <a:pt x="269" y="54"/>
                  </a:lnTo>
                  <a:lnTo>
                    <a:pt x="274" y="51"/>
                  </a:lnTo>
                  <a:lnTo>
                    <a:pt x="284" y="45"/>
                  </a:lnTo>
                  <a:lnTo>
                    <a:pt x="293" y="40"/>
                  </a:lnTo>
                  <a:lnTo>
                    <a:pt x="303" y="35"/>
                  </a:lnTo>
                  <a:lnTo>
                    <a:pt x="312" y="33"/>
                  </a:lnTo>
                  <a:lnTo>
                    <a:pt x="322" y="32"/>
                  </a:lnTo>
                  <a:lnTo>
                    <a:pt x="333" y="32"/>
                  </a:lnTo>
                  <a:lnTo>
                    <a:pt x="346" y="33"/>
                  </a:lnTo>
                  <a:lnTo>
                    <a:pt x="359" y="35"/>
                  </a:lnTo>
                  <a:lnTo>
                    <a:pt x="366" y="37"/>
                  </a:lnTo>
                  <a:lnTo>
                    <a:pt x="374" y="40"/>
                  </a:lnTo>
                  <a:lnTo>
                    <a:pt x="382" y="45"/>
                  </a:lnTo>
                  <a:lnTo>
                    <a:pt x="390" y="49"/>
                  </a:lnTo>
                  <a:lnTo>
                    <a:pt x="398" y="54"/>
                  </a:lnTo>
                  <a:lnTo>
                    <a:pt x="406" y="61"/>
                  </a:lnTo>
                  <a:lnTo>
                    <a:pt x="423" y="73"/>
                  </a:lnTo>
                  <a:lnTo>
                    <a:pt x="432" y="78"/>
                  </a:lnTo>
                  <a:lnTo>
                    <a:pt x="441" y="85"/>
                  </a:lnTo>
                  <a:lnTo>
                    <a:pt x="449" y="90"/>
                  </a:lnTo>
                  <a:lnTo>
                    <a:pt x="457" y="94"/>
                  </a:lnTo>
                  <a:lnTo>
                    <a:pt x="467" y="98"/>
                  </a:lnTo>
                  <a:lnTo>
                    <a:pt x="475" y="99"/>
                  </a:lnTo>
                  <a:lnTo>
                    <a:pt x="481" y="101"/>
                  </a:lnTo>
                  <a:lnTo>
                    <a:pt x="489" y="101"/>
                  </a:lnTo>
                  <a:lnTo>
                    <a:pt x="493" y="99"/>
                  </a:lnTo>
                  <a:lnTo>
                    <a:pt x="496" y="99"/>
                  </a:lnTo>
                  <a:lnTo>
                    <a:pt x="499" y="98"/>
                  </a:lnTo>
                  <a:lnTo>
                    <a:pt x="502" y="94"/>
                  </a:lnTo>
                  <a:lnTo>
                    <a:pt x="509" y="90"/>
                  </a:lnTo>
                  <a:lnTo>
                    <a:pt x="515" y="82"/>
                  </a:lnTo>
                  <a:lnTo>
                    <a:pt x="520" y="75"/>
                  </a:lnTo>
                  <a:lnTo>
                    <a:pt x="526" y="65"/>
                  </a:lnTo>
                  <a:lnTo>
                    <a:pt x="531" y="57"/>
                  </a:lnTo>
                  <a:lnTo>
                    <a:pt x="538" y="48"/>
                  </a:lnTo>
                  <a:lnTo>
                    <a:pt x="543" y="38"/>
                  </a:lnTo>
                  <a:lnTo>
                    <a:pt x="549" y="30"/>
                  </a:lnTo>
                  <a:lnTo>
                    <a:pt x="554" y="22"/>
                  </a:lnTo>
                  <a:lnTo>
                    <a:pt x="560" y="14"/>
                  </a:lnTo>
                  <a:lnTo>
                    <a:pt x="567" y="8"/>
                  </a:lnTo>
                  <a:lnTo>
                    <a:pt x="571" y="6"/>
                  </a:lnTo>
                  <a:lnTo>
                    <a:pt x="575" y="4"/>
                  </a:lnTo>
                  <a:lnTo>
                    <a:pt x="578" y="1"/>
                  </a:lnTo>
                  <a:lnTo>
                    <a:pt x="583" y="1"/>
                  </a:lnTo>
                  <a:lnTo>
                    <a:pt x="586" y="0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600" y="0"/>
                  </a:lnTo>
                  <a:lnTo>
                    <a:pt x="610" y="3"/>
                  </a:lnTo>
                  <a:lnTo>
                    <a:pt x="623" y="6"/>
                  </a:lnTo>
                  <a:lnTo>
                    <a:pt x="636" y="9"/>
                  </a:lnTo>
                  <a:lnTo>
                    <a:pt x="649" y="14"/>
                  </a:lnTo>
                  <a:lnTo>
                    <a:pt x="663" y="20"/>
                  </a:lnTo>
                  <a:lnTo>
                    <a:pt x="678" y="27"/>
                  </a:lnTo>
                  <a:lnTo>
                    <a:pt x="690" y="35"/>
                  </a:lnTo>
                  <a:lnTo>
                    <a:pt x="705" y="43"/>
                  </a:lnTo>
                  <a:lnTo>
                    <a:pt x="718" y="51"/>
                  </a:lnTo>
                  <a:lnTo>
                    <a:pt x="729" y="59"/>
                  </a:lnTo>
                  <a:lnTo>
                    <a:pt x="740" y="67"/>
                  </a:lnTo>
                  <a:lnTo>
                    <a:pt x="745" y="72"/>
                  </a:lnTo>
                  <a:lnTo>
                    <a:pt x="750" y="77"/>
                  </a:lnTo>
                  <a:lnTo>
                    <a:pt x="753" y="80"/>
                  </a:lnTo>
                  <a:lnTo>
                    <a:pt x="756" y="85"/>
                  </a:lnTo>
                  <a:lnTo>
                    <a:pt x="760" y="88"/>
                  </a:lnTo>
                  <a:lnTo>
                    <a:pt x="763" y="93"/>
                  </a:lnTo>
                  <a:lnTo>
                    <a:pt x="764" y="98"/>
                  </a:lnTo>
                  <a:lnTo>
                    <a:pt x="766" y="101"/>
                  </a:lnTo>
                  <a:lnTo>
                    <a:pt x="766" y="104"/>
                  </a:lnTo>
                  <a:lnTo>
                    <a:pt x="766" y="109"/>
                  </a:lnTo>
                  <a:lnTo>
                    <a:pt x="766" y="114"/>
                  </a:lnTo>
                  <a:lnTo>
                    <a:pt x="764" y="117"/>
                  </a:lnTo>
                  <a:lnTo>
                    <a:pt x="763" y="122"/>
                  </a:lnTo>
                  <a:lnTo>
                    <a:pt x="761" y="127"/>
                  </a:lnTo>
                  <a:lnTo>
                    <a:pt x="758" y="131"/>
                  </a:lnTo>
                  <a:lnTo>
                    <a:pt x="755" y="135"/>
                  </a:lnTo>
                  <a:lnTo>
                    <a:pt x="747" y="144"/>
                  </a:lnTo>
                  <a:lnTo>
                    <a:pt x="739" y="154"/>
                  </a:lnTo>
                  <a:lnTo>
                    <a:pt x="727" y="164"/>
                  </a:lnTo>
                  <a:lnTo>
                    <a:pt x="718" y="175"/>
                  </a:lnTo>
                  <a:lnTo>
                    <a:pt x="707" y="184"/>
                  </a:lnTo>
                  <a:lnTo>
                    <a:pt x="697" y="194"/>
                  </a:lnTo>
                  <a:lnTo>
                    <a:pt x="687" y="204"/>
                  </a:lnTo>
                  <a:lnTo>
                    <a:pt x="678" y="213"/>
                  </a:lnTo>
                  <a:lnTo>
                    <a:pt x="670" y="223"/>
                  </a:lnTo>
                  <a:lnTo>
                    <a:pt x="666" y="228"/>
                  </a:lnTo>
                  <a:lnTo>
                    <a:pt x="663" y="233"/>
                  </a:lnTo>
                  <a:lnTo>
                    <a:pt x="660" y="238"/>
                  </a:lnTo>
                  <a:lnTo>
                    <a:pt x="658" y="242"/>
                  </a:lnTo>
                  <a:lnTo>
                    <a:pt x="657" y="247"/>
                  </a:lnTo>
                  <a:lnTo>
                    <a:pt x="655" y="252"/>
                  </a:lnTo>
                  <a:lnTo>
                    <a:pt x="655" y="257"/>
                  </a:lnTo>
                  <a:lnTo>
                    <a:pt x="655" y="260"/>
                  </a:lnTo>
                  <a:lnTo>
                    <a:pt x="655" y="270"/>
                  </a:lnTo>
                  <a:lnTo>
                    <a:pt x="658" y="278"/>
                  </a:lnTo>
                  <a:lnTo>
                    <a:pt x="662" y="286"/>
                  </a:lnTo>
                  <a:lnTo>
                    <a:pt x="665" y="294"/>
                  </a:lnTo>
                  <a:lnTo>
                    <a:pt x="671" y="302"/>
                  </a:lnTo>
                  <a:lnTo>
                    <a:pt x="676" y="310"/>
                  </a:lnTo>
                  <a:lnTo>
                    <a:pt x="682" y="318"/>
                  </a:lnTo>
                  <a:lnTo>
                    <a:pt x="694" y="334"/>
                  </a:lnTo>
                  <a:lnTo>
                    <a:pt x="700" y="342"/>
                  </a:lnTo>
                  <a:lnTo>
                    <a:pt x="705" y="350"/>
                  </a:lnTo>
                  <a:lnTo>
                    <a:pt x="710" y="358"/>
                  </a:lnTo>
                  <a:lnTo>
                    <a:pt x="713" y="366"/>
                  </a:lnTo>
                  <a:lnTo>
                    <a:pt x="715" y="374"/>
                  </a:lnTo>
                  <a:lnTo>
                    <a:pt x="716" y="382"/>
                  </a:lnTo>
                  <a:lnTo>
                    <a:pt x="716" y="390"/>
                  </a:lnTo>
                  <a:lnTo>
                    <a:pt x="716" y="400"/>
                  </a:lnTo>
                  <a:lnTo>
                    <a:pt x="715" y="410"/>
                  </a:lnTo>
                  <a:lnTo>
                    <a:pt x="713" y="419"/>
                  </a:lnTo>
                  <a:lnTo>
                    <a:pt x="710" y="429"/>
                  </a:lnTo>
                  <a:lnTo>
                    <a:pt x="708" y="439"/>
                  </a:lnTo>
                  <a:lnTo>
                    <a:pt x="705" y="450"/>
                  </a:lnTo>
                  <a:lnTo>
                    <a:pt x="700" y="460"/>
                  </a:lnTo>
                  <a:lnTo>
                    <a:pt x="697" y="469"/>
                  </a:lnTo>
                  <a:lnTo>
                    <a:pt x="692" y="477"/>
                  </a:lnTo>
                  <a:lnTo>
                    <a:pt x="689" y="487"/>
                  </a:lnTo>
                  <a:lnTo>
                    <a:pt x="684" y="495"/>
                  </a:lnTo>
                  <a:lnTo>
                    <a:pt x="679" y="501"/>
                  </a:lnTo>
                  <a:lnTo>
                    <a:pt x="674" y="508"/>
                  </a:lnTo>
                  <a:lnTo>
                    <a:pt x="670" y="513"/>
                  </a:lnTo>
                  <a:lnTo>
                    <a:pt x="665" y="517"/>
                  </a:lnTo>
                  <a:lnTo>
                    <a:pt x="660" y="521"/>
                  </a:lnTo>
                  <a:lnTo>
                    <a:pt x="655" y="522"/>
                  </a:lnTo>
                  <a:lnTo>
                    <a:pt x="649" y="524"/>
                  </a:lnTo>
                  <a:lnTo>
                    <a:pt x="644" y="524"/>
                  </a:lnTo>
                  <a:lnTo>
                    <a:pt x="637" y="524"/>
                  </a:lnTo>
                  <a:lnTo>
                    <a:pt x="631" y="522"/>
                  </a:lnTo>
                  <a:lnTo>
                    <a:pt x="625" y="521"/>
                  </a:lnTo>
                  <a:lnTo>
                    <a:pt x="618" y="517"/>
                  </a:lnTo>
                  <a:lnTo>
                    <a:pt x="605" y="513"/>
                  </a:lnTo>
                  <a:lnTo>
                    <a:pt x="592" y="508"/>
                  </a:lnTo>
                  <a:lnTo>
                    <a:pt x="586" y="506"/>
                  </a:lnTo>
                  <a:lnTo>
                    <a:pt x="581" y="505"/>
                  </a:lnTo>
                  <a:lnTo>
                    <a:pt x="575" y="503"/>
                  </a:lnTo>
                  <a:lnTo>
                    <a:pt x="570" y="503"/>
                  </a:lnTo>
                  <a:lnTo>
                    <a:pt x="565" y="503"/>
                  </a:lnTo>
                  <a:lnTo>
                    <a:pt x="560" y="503"/>
                  </a:lnTo>
                  <a:lnTo>
                    <a:pt x="552" y="506"/>
                  </a:lnTo>
                  <a:lnTo>
                    <a:pt x="546" y="508"/>
                  </a:lnTo>
                  <a:lnTo>
                    <a:pt x="538" y="511"/>
                  </a:lnTo>
                  <a:lnTo>
                    <a:pt x="531" y="514"/>
                  </a:lnTo>
                  <a:lnTo>
                    <a:pt x="526" y="516"/>
                  </a:lnTo>
                  <a:lnTo>
                    <a:pt x="522" y="516"/>
                  </a:lnTo>
                  <a:lnTo>
                    <a:pt x="517" y="517"/>
                  </a:lnTo>
                  <a:lnTo>
                    <a:pt x="512" y="517"/>
                  </a:lnTo>
                  <a:lnTo>
                    <a:pt x="506" y="517"/>
                  </a:lnTo>
                  <a:lnTo>
                    <a:pt x="499" y="517"/>
                  </a:lnTo>
                  <a:lnTo>
                    <a:pt x="491" y="516"/>
                  </a:lnTo>
                  <a:lnTo>
                    <a:pt x="483" y="514"/>
                  </a:lnTo>
                  <a:lnTo>
                    <a:pt x="475" y="513"/>
                  </a:lnTo>
                  <a:lnTo>
                    <a:pt x="465" y="509"/>
                  </a:lnTo>
                  <a:lnTo>
                    <a:pt x="456" y="508"/>
                  </a:lnTo>
                  <a:lnTo>
                    <a:pt x="446" y="505"/>
                  </a:lnTo>
                  <a:lnTo>
                    <a:pt x="427" y="498"/>
                  </a:lnTo>
                  <a:lnTo>
                    <a:pt x="406" y="492"/>
                  </a:lnTo>
                  <a:lnTo>
                    <a:pt x="395" y="488"/>
                  </a:lnTo>
                  <a:lnTo>
                    <a:pt x="385" y="485"/>
                  </a:lnTo>
                  <a:lnTo>
                    <a:pt x="375" y="484"/>
                  </a:lnTo>
                  <a:lnTo>
                    <a:pt x="367" y="482"/>
                  </a:lnTo>
                  <a:lnTo>
                    <a:pt x="358" y="482"/>
                  </a:lnTo>
                  <a:lnTo>
                    <a:pt x="349" y="482"/>
                  </a:lnTo>
                  <a:lnTo>
                    <a:pt x="341" y="484"/>
                  </a:lnTo>
                  <a:lnTo>
                    <a:pt x="333" y="485"/>
                  </a:lnTo>
                  <a:lnTo>
                    <a:pt x="327" y="487"/>
                  </a:lnTo>
                  <a:lnTo>
                    <a:pt x="319" y="490"/>
                  </a:lnTo>
                  <a:lnTo>
                    <a:pt x="312" y="493"/>
                  </a:lnTo>
                  <a:lnTo>
                    <a:pt x="306" y="497"/>
                  </a:lnTo>
                  <a:lnTo>
                    <a:pt x="292" y="505"/>
                  </a:lnTo>
                  <a:lnTo>
                    <a:pt x="280" y="513"/>
                  </a:lnTo>
                  <a:lnTo>
                    <a:pt x="267" y="522"/>
                  </a:lnTo>
                  <a:lnTo>
                    <a:pt x="255" y="530"/>
                  </a:lnTo>
                  <a:lnTo>
                    <a:pt x="243" y="538"/>
                  </a:lnTo>
                  <a:lnTo>
                    <a:pt x="232" y="546"/>
                  </a:lnTo>
                  <a:lnTo>
                    <a:pt x="219" y="554"/>
                  </a:lnTo>
                  <a:lnTo>
                    <a:pt x="208" y="564"/>
                  </a:lnTo>
                  <a:lnTo>
                    <a:pt x="197" y="574"/>
                  </a:lnTo>
                  <a:lnTo>
                    <a:pt x="185" y="582"/>
                  </a:lnTo>
                  <a:lnTo>
                    <a:pt x="181" y="587"/>
                  </a:lnTo>
                  <a:lnTo>
                    <a:pt x="176" y="590"/>
                  </a:lnTo>
                  <a:lnTo>
                    <a:pt x="171" y="593"/>
                  </a:lnTo>
                  <a:lnTo>
                    <a:pt x="166" y="595"/>
                  </a:lnTo>
                  <a:lnTo>
                    <a:pt x="163" y="596"/>
                  </a:lnTo>
                  <a:lnTo>
                    <a:pt x="158" y="598"/>
                  </a:lnTo>
                  <a:lnTo>
                    <a:pt x="155" y="598"/>
                  </a:lnTo>
                  <a:lnTo>
                    <a:pt x="150" y="599"/>
                  </a:lnTo>
                  <a:lnTo>
                    <a:pt x="147" y="598"/>
                  </a:lnTo>
                  <a:lnTo>
                    <a:pt x="144" y="598"/>
                  </a:lnTo>
                  <a:lnTo>
                    <a:pt x="139" y="595"/>
                  </a:lnTo>
                  <a:lnTo>
                    <a:pt x="134" y="591"/>
                  </a:lnTo>
                  <a:lnTo>
                    <a:pt x="129" y="587"/>
                  </a:lnTo>
                  <a:lnTo>
                    <a:pt x="126" y="580"/>
                  </a:lnTo>
                  <a:lnTo>
                    <a:pt x="121" y="574"/>
                  </a:lnTo>
                  <a:lnTo>
                    <a:pt x="118" y="567"/>
                  </a:lnTo>
                  <a:lnTo>
                    <a:pt x="55" y="56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3362" name="Freeform 143">
              <a:extLst>
                <a:ext uri="{FF2B5EF4-FFF2-40B4-BE49-F238E27FC236}">
                  <a16:creationId xmlns:a16="http://schemas.microsoft.com/office/drawing/2014/main" id="{C2B9DE78-5F78-4468-B64D-45E555321F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2363" y="3533775"/>
              <a:ext cx="1216025" cy="950913"/>
            </a:xfrm>
            <a:custGeom>
              <a:avLst/>
              <a:gdLst>
                <a:gd name="T0" fmla="*/ 2147483646 w 766"/>
                <a:gd name="T1" fmla="*/ 2147483646 h 599"/>
                <a:gd name="T2" fmla="*/ 2147483646 w 766"/>
                <a:gd name="T3" fmla="*/ 2147483646 h 599"/>
                <a:gd name="T4" fmla="*/ 2147483646 w 766"/>
                <a:gd name="T5" fmla="*/ 2147483646 h 599"/>
                <a:gd name="T6" fmla="*/ 2147483646 w 766"/>
                <a:gd name="T7" fmla="*/ 2147483646 h 599"/>
                <a:gd name="T8" fmla="*/ 2147483646 w 766"/>
                <a:gd name="T9" fmla="*/ 2147483646 h 599"/>
                <a:gd name="T10" fmla="*/ 2147483646 w 766"/>
                <a:gd name="T11" fmla="*/ 2147483646 h 599"/>
                <a:gd name="T12" fmla="*/ 2147483646 w 766"/>
                <a:gd name="T13" fmla="*/ 2147483646 h 599"/>
                <a:gd name="T14" fmla="*/ 2147483646 w 766"/>
                <a:gd name="T15" fmla="*/ 2147483646 h 599"/>
                <a:gd name="T16" fmla="*/ 2147483646 w 766"/>
                <a:gd name="T17" fmla="*/ 2147483646 h 599"/>
                <a:gd name="T18" fmla="*/ 2147483646 w 766"/>
                <a:gd name="T19" fmla="*/ 2147483646 h 599"/>
                <a:gd name="T20" fmla="*/ 2147483646 w 766"/>
                <a:gd name="T21" fmla="*/ 2147483646 h 599"/>
                <a:gd name="T22" fmla="*/ 2147483646 w 766"/>
                <a:gd name="T23" fmla="*/ 2147483646 h 599"/>
                <a:gd name="T24" fmla="*/ 2147483646 w 766"/>
                <a:gd name="T25" fmla="*/ 2147483646 h 599"/>
                <a:gd name="T26" fmla="*/ 2147483646 w 766"/>
                <a:gd name="T27" fmla="*/ 2147483646 h 599"/>
                <a:gd name="T28" fmla="*/ 2147483646 w 766"/>
                <a:gd name="T29" fmla="*/ 2147483646 h 599"/>
                <a:gd name="T30" fmla="*/ 2147483646 w 766"/>
                <a:gd name="T31" fmla="*/ 2147483646 h 599"/>
                <a:gd name="T32" fmla="*/ 2147483646 w 766"/>
                <a:gd name="T33" fmla="*/ 2147483646 h 599"/>
                <a:gd name="T34" fmla="*/ 2147483646 w 766"/>
                <a:gd name="T35" fmla="*/ 2147483646 h 599"/>
                <a:gd name="T36" fmla="*/ 2147483646 w 766"/>
                <a:gd name="T37" fmla="*/ 2147483646 h 599"/>
                <a:gd name="T38" fmla="*/ 2147483646 w 766"/>
                <a:gd name="T39" fmla="*/ 2147483646 h 599"/>
                <a:gd name="T40" fmla="*/ 2147483646 w 766"/>
                <a:gd name="T41" fmla="*/ 2147483646 h 599"/>
                <a:gd name="T42" fmla="*/ 2147483646 w 766"/>
                <a:gd name="T43" fmla="*/ 2147483646 h 599"/>
                <a:gd name="T44" fmla="*/ 2147483646 w 766"/>
                <a:gd name="T45" fmla="*/ 2147483646 h 599"/>
                <a:gd name="T46" fmla="*/ 2147483646 w 766"/>
                <a:gd name="T47" fmla="*/ 2147483646 h 599"/>
                <a:gd name="T48" fmla="*/ 2147483646 w 766"/>
                <a:gd name="T49" fmla="*/ 2147483646 h 599"/>
                <a:gd name="T50" fmla="*/ 2147483646 w 766"/>
                <a:gd name="T51" fmla="*/ 2147483646 h 599"/>
                <a:gd name="T52" fmla="*/ 2147483646 w 766"/>
                <a:gd name="T53" fmla="*/ 2147483646 h 599"/>
                <a:gd name="T54" fmla="*/ 2147483646 w 766"/>
                <a:gd name="T55" fmla="*/ 2147483646 h 599"/>
                <a:gd name="T56" fmla="*/ 2147483646 w 766"/>
                <a:gd name="T57" fmla="*/ 2147483646 h 599"/>
                <a:gd name="T58" fmla="*/ 2147483646 w 766"/>
                <a:gd name="T59" fmla="*/ 2147483646 h 599"/>
                <a:gd name="T60" fmla="*/ 2147483646 w 766"/>
                <a:gd name="T61" fmla="*/ 2147483646 h 599"/>
                <a:gd name="T62" fmla="*/ 2147483646 w 766"/>
                <a:gd name="T63" fmla="*/ 2147483646 h 599"/>
                <a:gd name="T64" fmla="*/ 2147483646 w 766"/>
                <a:gd name="T65" fmla="*/ 2147483646 h 599"/>
                <a:gd name="T66" fmla="*/ 2147483646 w 766"/>
                <a:gd name="T67" fmla="*/ 2147483646 h 599"/>
                <a:gd name="T68" fmla="*/ 2147483646 w 766"/>
                <a:gd name="T69" fmla="*/ 2147483646 h 599"/>
                <a:gd name="T70" fmla="*/ 2147483646 w 766"/>
                <a:gd name="T71" fmla="*/ 2147483646 h 599"/>
                <a:gd name="T72" fmla="*/ 2147483646 w 766"/>
                <a:gd name="T73" fmla="*/ 2147483646 h 599"/>
                <a:gd name="T74" fmla="*/ 2147483646 w 766"/>
                <a:gd name="T75" fmla="*/ 2147483646 h 599"/>
                <a:gd name="T76" fmla="*/ 2147483646 w 766"/>
                <a:gd name="T77" fmla="*/ 2147483646 h 599"/>
                <a:gd name="T78" fmla="*/ 2147483646 w 766"/>
                <a:gd name="T79" fmla="*/ 2147483646 h 599"/>
                <a:gd name="T80" fmla="*/ 2147483646 w 766"/>
                <a:gd name="T81" fmla="*/ 2147483646 h 599"/>
                <a:gd name="T82" fmla="*/ 2147483646 w 766"/>
                <a:gd name="T83" fmla="*/ 2147483646 h 599"/>
                <a:gd name="T84" fmla="*/ 2147483646 w 766"/>
                <a:gd name="T85" fmla="*/ 2147483646 h 599"/>
                <a:gd name="T86" fmla="*/ 2147483646 w 766"/>
                <a:gd name="T87" fmla="*/ 2147483646 h 599"/>
                <a:gd name="T88" fmla="*/ 2147483646 w 766"/>
                <a:gd name="T89" fmla="*/ 2147483646 h 599"/>
                <a:gd name="T90" fmla="*/ 2147483646 w 766"/>
                <a:gd name="T91" fmla="*/ 2147483646 h 599"/>
                <a:gd name="T92" fmla="*/ 2147483646 w 766"/>
                <a:gd name="T93" fmla="*/ 2147483646 h 599"/>
                <a:gd name="T94" fmla="*/ 2147483646 w 766"/>
                <a:gd name="T95" fmla="*/ 2147483646 h 599"/>
                <a:gd name="T96" fmla="*/ 2147483646 w 766"/>
                <a:gd name="T97" fmla="*/ 2147483646 h 599"/>
                <a:gd name="T98" fmla="*/ 2147483646 w 766"/>
                <a:gd name="T99" fmla="*/ 2147483646 h 599"/>
                <a:gd name="T100" fmla="*/ 2147483646 w 766"/>
                <a:gd name="T101" fmla="*/ 2147483646 h 599"/>
                <a:gd name="T102" fmla="*/ 2147483646 w 766"/>
                <a:gd name="T103" fmla="*/ 2147483646 h 599"/>
                <a:gd name="T104" fmla="*/ 2147483646 w 766"/>
                <a:gd name="T105" fmla="*/ 2147483646 h 599"/>
                <a:gd name="T106" fmla="*/ 2147483646 w 766"/>
                <a:gd name="T107" fmla="*/ 2147483646 h 599"/>
                <a:gd name="T108" fmla="*/ 2147483646 w 766"/>
                <a:gd name="T109" fmla="*/ 2147483646 h 599"/>
                <a:gd name="T110" fmla="*/ 2147483646 w 766"/>
                <a:gd name="T111" fmla="*/ 2147483646 h 599"/>
                <a:gd name="T112" fmla="*/ 2147483646 w 766"/>
                <a:gd name="T113" fmla="*/ 2147483646 h 599"/>
                <a:gd name="T114" fmla="*/ 2147483646 w 766"/>
                <a:gd name="T115" fmla="*/ 2147483646 h 599"/>
                <a:gd name="T116" fmla="*/ 2147483646 w 766"/>
                <a:gd name="T117" fmla="*/ 2147483646 h 59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766"/>
                <a:gd name="T178" fmla="*/ 0 h 599"/>
                <a:gd name="T179" fmla="*/ 766 w 766"/>
                <a:gd name="T180" fmla="*/ 599 h 59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766" h="599">
                  <a:moveTo>
                    <a:pt x="55" y="561"/>
                  </a:moveTo>
                  <a:lnTo>
                    <a:pt x="57" y="562"/>
                  </a:lnTo>
                  <a:lnTo>
                    <a:pt x="57" y="564"/>
                  </a:lnTo>
                  <a:lnTo>
                    <a:pt x="58" y="567"/>
                  </a:lnTo>
                  <a:lnTo>
                    <a:pt x="58" y="571"/>
                  </a:lnTo>
                  <a:lnTo>
                    <a:pt x="60" y="577"/>
                  </a:lnTo>
                  <a:lnTo>
                    <a:pt x="62" y="583"/>
                  </a:lnTo>
                  <a:lnTo>
                    <a:pt x="63" y="590"/>
                  </a:lnTo>
                  <a:lnTo>
                    <a:pt x="65" y="593"/>
                  </a:lnTo>
                  <a:lnTo>
                    <a:pt x="66" y="595"/>
                  </a:lnTo>
                  <a:lnTo>
                    <a:pt x="68" y="596"/>
                  </a:lnTo>
                  <a:lnTo>
                    <a:pt x="70" y="598"/>
                  </a:lnTo>
                  <a:lnTo>
                    <a:pt x="71" y="598"/>
                  </a:lnTo>
                  <a:lnTo>
                    <a:pt x="73" y="598"/>
                  </a:lnTo>
                  <a:lnTo>
                    <a:pt x="74" y="596"/>
                  </a:lnTo>
                  <a:lnTo>
                    <a:pt x="78" y="595"/>
                  </a:lnTo>
                  <a:lnTo>
                    <a:pt x="81" y="591"/>
                  </a:lnTo>
                  <a:lnTo>
                    <a:pt x="84" y="588"/>
                  </a:lnTo>
                  <a:lnTo>
                    <a:pt x="89" y="585"/>
                  </a:lnTo>
                  <a:lnTo>
                    <a:pt x="92" y="580"/>
                  </a:lnTo>
                  <a:lnTo>
                    <a:pt x="100" y="571"/>
                  </a:lnTo>
                  <a:lnTo>
                    <a:pt x="108" y="559"/>
                  </a:lnTo>
                  <a:lnTo>
                    <a:pt x="111" y="554"/>
                  </a:lnTo>
                  <a:lnTo>
                    <a:pt x="113" y="548"/>
                  </a:lnTo>
                  <a:lnTo>
                    <a:pt x="116" y="543"/>
                  </a:lnTo>
                  <a:lnTo>
                    <a:pt x="118" y="537"/>
                  </a:lnTo>
                  <a:lnTo>
                    <a:pt x="118" y="532"/>
                  </a:lnTo>
                  <a:lnTo>
                    <a:pt x="118" y="527"/>
                  </a:lnTo>
                  <a:lnTo>
                    <a:pt x="116" y="522"/>
                  </a:lnTo>
                  <a:lnTo>
                    <a:pt x="115" y="517"/>
                  </a:lnTo>
                  <a:lnTo>
                    <a:pt x="111" y="514"/>
                  </a:lnTo>
                  <a:lnTo>
                    <a:pt x="108" y="509"/>
                  </a:lnTo>
                  <a:lnTo>
                    <a:pt x="103" y="505"/>
                  </a:lnTo>
                  <a:lnTo>
                    <a:pt x="99" y="500"/>
                  </a:lnTo>
                  <a:lnTo>
                    <a:pt x="87" y="490"/>
                  </a:lnTo>
                  <a:lnTo>
                    <a:pt x="76" y="480"/>
                  </a:lnTo>
                  <a:lnTo>
                    <a:pt x="66" y="471"/>
                  </a:lnTo>
                  <a:lnTo>
                    <a:pt x="60" y="464"/>
                  </a:lnTo>
                  <a:lnTo>
                    <a:pt x="55" y="460"/>
                  </a:lnTo>
                  <a:lnTo>
                    <a:pt x="50" y="453"/>
                  </a:lnTo>
                  <a:lnTo>
                    <a:pt x="47" y="447"/>
                  </a:lnTo>
                  <a:lnTo>
                    <a:pt x="39" y="434"/>
                  </a:lnTo>
                  <a:lnTo>
                    <a:pt x="33" y="421"/>
                  </a:lnTo>
                  <a:lnTo>
                    <a:pt x="26" y="406"/>
                  </a:lnTo>
                  <a:lnTo>
                    <a:pt x="20" y="392"/>
                  </a:lnTo>
                  <a:lnTo>
                    <a:pt x="13" y="376"/>
                  </a:lnTo>
                  <a:lnTo>
                    <a:pt x="8" y="360"/>
                  </a:lnTo>
                  <a:lnTo>
                    <a:pt x="5" y="342"/>
                  </a:lnTo>
                  <a:lnTo>
                    <a:pt x="2" y="326"/>
                  </a:lnTo>
                  <a:lnTo>
                    <a:pt x="2" y="318"/>
                  </a:lnTo>
                  <a:lnTo>
                    <a:pt x="0" y="308"/>
                  </a:lnTo>
                  <a:lnTo>
                    <a:pt x="0" y="291"/>
                  </a:lnTo>
                  <a:lnTo>
                    <a:pt x="0" y="271"/>
                  </a:lnTo>
                  <a:lnTo>
                    <a:pt x="2" y="252"/>
                  </a:lnTo>
                  <a:lnTo>
                    <a:pt x="4" y="231"/>
                  </a:lnTo>
                  <a:lnTo>
                    <a:pt x="7" y="213"/>
                  </a:lnTo>
                  <a:lnTo>
                    <a:pt x="8" y="205"/>
                  </a:lnTo>
                  <a:lnTo>
                    <a:pt x="12" y="196"/>
                  </a:lnTo>
                  <a:lnTo>
                    <a:pt x="13" y="189"/>
                  </a:lnTo>
                  <a:lnTo>
                    <a:pt x="17" y="181"/>
                  </a:lnTo>
                  <a:lnTo>
                    <a:pt x="20" y="175"/>
                  </a:lnTo>
                  <a:lnTo>
                    <a:pt x="23" y="168"/>
                  </a:lnTo>
                  <a:lnTo>
                    <a:pt x="33" y="156"/>
                  </a:lnTo>
                  <a:lnTo>
                    <a:pt x="41" y="143"/>
                  </a:lnTo>
                  <a:lnTo>
                    <a:pt x="52" y="131"/>
                  </a:lnTo>
                  <a:lnTo>
                    <a:pt x="57" y="127"/>
                  </a:lnTo>
                  <a:lnTo>
                    <a:pt x="63" y="123"/>
                  </a:lnTo>
                  <a:lnTo>
                    <a:pt x="68" y="119"/>
                  </a:lnTo>
                  <a:lnTo>
                    <a:pt x="74" y="115"/>
                  </a:lnTo>
                  <a:lnTo>
                    <a:pt x="81" y="112"/>
                  </a:lnTo>
                  <a:lnTo>
                    <a:pt x="86" y="109"/>
                  </a:lnTo>
                  <a:lnTo>
                    <a:pt x="92" y="107"/>
                  </a:lnTo>
                  <a:lnTo>
                    <a:pt x="97" y="106"/>
                  </a:lnTo>
                  <a:lnTo>
                    <a:pt x="103" y="106"/>
                  </a:lnTo>
                  <a:lnTo>
                    <a:pt x="108" y="106"/>
                  </a:lnTo>
                  <a:lnTo>
                    <a:pt x="115" y="107"/>
                  </a:lnTo>
                  <a:lnTo>
                    <a:pt x="121" y="110"/>
                  </a:lnTo>
                  <a:lnTo>
                    <a:pt x="127" y="114"/>
                  </a:lnTo>
                  <a:lnTo>
                    <a:pt x="136" y="119"/>
                  </a:lnTo>
                  <a:lnTo>
                    <a:pt x="148" y="127"/>
                  </a:lnTo>
                  <a:lnTo>
                    <a:pt x="155" y="131"/>
                  </a:lnTo>
                  <a:lnTo>
                    <a:pt x="161" y="136"/>
                  </a:lnTo>
                  <a:lnTo>
                    <a:pt x="168" y="139"/>
                  </a:lnTo>
                  <a:lnTo>
                    <a:pt x="174" y="143"/>
                  </a:lnTo>
                  <a:lnTo>
                    <a:pt x="181" y="146"/>
                  </a:lnTo>
                  <a:lnTo>
                    <a:pt x="187" y="147"/>
                  </a:lnTo>
                  <a:lnTo>
                    <a:pt x="193" y="147"/>
                  </a:lnTo>
                  <a:lnTo>
                    <a:pt x="198" y="146"/>
                  </a:lnTo>
                  <a:lnTo>
                    <a:pt x="203" y="143"/>
                  </a:lnTo>
                  <a:lnTo>
                    <a:pt x="210" y="139"/>
                  </a:lnTo>
                  <a:lnTo>
                    <a:pt x="214" y="135"/>
                  </a:lnTo>
                  <a:lnTo>
                    <a:pt x="219" y="130"/>
                  </a:lnTo>
                  <a:lnTo>
                    <a:pt x="222" y="123"/>
                  </a:lnTo>
                  <a:lnTo>
                    <a:pt x="227" y="117"/>
                  </a:lnTo>
                  <a:lnTo>
                    <a:pt x="232" y="109"/>
                  </a:lnTo>
                  <a:lnTo>
                    <a:pt x="237" y="101"/>
                  </a:lnTo>
                  <a:lnTo>
                    <a:pt x="245" y="86"/>
                  </a:lnTo>
                  <a:lnTo>
                    <a:pt x="250" y="78"/>
                  </a:lnTo>
                  <a:lnTo>
                    <a:pt x="255" y="72"/>
                  </a:lnTo>
                  <a:lnTo>
                    <a:pt x="259" y="65"/>
                  </a:lnTo>
                  <a:lnTo>
                    <a:pt x="264" y="59"/>
                  </a:lnTo>
                  <a:lnTo>
                    <a:pt x="269" y="54"/>
                  </a:lnTo>
                  <a:lnTo>
                    <a:pt x="274" y="51"/>
                  </a:lnTo>
                  <a:lnTo>
                    <a:pt x="284" y="45"/>
                  </a:lnTo>
                  <a:lnTo>
                    <a:pt x="293" y="40"/>
                  </a:lnTo>
                  <a:lnTo>
                    <a:pt x="303" y="35"/>
                  </a:lnTo>
                  <a:lnTo>
                    <a:pt x="312" y="33"/>
                  </a:lnTo>
                  <a:lnTo>
                    <a:pt x="322" y="32"/>
                  </a:lnTo>
                  <a:lnTo>
                    <a:pt x="333" y="32"/>
                  </a:lnTo>
                  <a:lnTo>
                    <a:pt x="346" y="33"/>
                  </a:lnTo>
                  <a:lnTo>
                    <a:pt x="359" y="35"/>
                  </a:lnTo>
                  <a:lnTo>
                    <a:pt x="366" y="37"/>
                  </a:lnTo>
                  <a:lnTo>
                    <a:pt x="374" y="40"/>
                  </a:lnTo>
                  <a:lnTo>
                    <a:pt x="382" y="45"/>
                  </a:lnTo>
                  <a:lnTo>
                    <a:pt x="390" y="49"/>
                  </a:lnTo>
                  <a:lnTo>
                    <a:pt x="398" y="54"/>
                  </a:lnTo>
                  <a:lnTo>
                    <a:pt x="406" y="61"/>
                  </a:lnTo>
                  <a:lnTo>
                    <a:pt x="423" y="73"/>
                  </a:lnTo>
                  <a:lnTo>
                    <a:pt x="432" y="78"/>
                  </a:lnTo>
                  <a:lnTo>
                    <a:pt x="441" y="85"/>
                  </a:lnTo>
                  <a:lnTo>
                    <a:pt x="449" y="90"/>
                  </a:lnTo>
                  <a:lnTo>
                    <a:pt x="457" y="94"/>
                  </a:lnTo>
                  <a:lnTo>
                    <a:pt x="467" y="98"/>
                  </a:lnTo>
                  <a:lnTo>
                    <a:pt x="475" y="99"/>
                  </a:lnTo>
                  <a:lnTo>
                    <a:pt x="481" y="101"/>
                  </a:lnTo>
                  <a:lnTo>
                    <a:pt x="489" y="101"/>
                  </a:lnTo>
                  <a:lnTo>
                    <a:pt x="493" y="99"/>
                  </a:lnTo>
                  <a:lnTo>
                    <a:pt x="496" y="99"/>
                  </a:lnTo>
                  <a:lnTo>
                    <a:pt x="499" y="98"/>
                  </a:lnTo>
                  <a:lnTo>
                    <a:pt x="502" y="94"/>
                  </a:lnTo>
                  <a:lnTo>
                    <a:pt x="509" y="90"/>
                  </a:lnTo>
                  <a:lnTo>
                    <a:pt x="515" y="82"/>
                  </a:lnTo>
                  <a:lnTo>
                    <a:pt x="520" y="75"/>
                  </a:lnTo>
                  <a:lnTo>
                    <a:pt x="526" y="65"/>
                  </a:lnTo>
                  <a:lnTo>
                    <a:pt x="531" y="57"/>
                  </a:lnTo>
                  <a:lnTo>
                    <a:pt x="538" y="48"/>
                  </a:lnTo>
                  <a:lnTo>
                    <a:pt x="543" y="38"/>
                  </a:lnTo>
                  <a:lnTo>
                    <a:pt x="549" y="30"/>
                  </a:lnTo>
                  <a:lnTo>
                    <a:pt x="554" y="22"/>
                  </a:lnTo>
                  <a:lnTo>
                    <a:pt x="560" y="14"/>
                  </a:lnTo>
                  <a:lnTo>
                    <a:pt x="567" y="8"/>
                  </a:lnTo>
                  <a:lnTo>
                    <a:pt x="571" y="6"/>
                  </a:lnTo>
                  <a:lnTo>
                    <a:pt x="575" y="4"/>
                  </a:lnTo>
                  <a:lnTo>
                    <a:pt x="578" y="1"/>
                  </a:lnTo>
                  <a:lnTo>
                    <a:pt x="583" y="1"/>
                  </a:lnTo>
                  <a:lnTo>
                    <a:pt x="586" y="0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600" y="0"/>
                  </a:lnTo>
                  <a:lnTo>
                    <a:pt x="610" y="3"/>
                  </a:lnTo>
                  <a:lnTo>
                    <a:pt x="623" y="6"/>
                  </a:lnTo>
                  <a:lnTo>
                    <a:pt x="636" y="9"/>
                  </a:lnTo>
                  <a:lnTo>
                    <a:pt x="649" y="14"/>
                  </a:lnTo>
                  <a:lnTo>
                    <a:pt x="663" y="20"/>
                  </a:lnTo>
                  <a:lnTo>
                    <a:pt x="678" y="27"/>
                  </a:lnTo>
                  <a:lnTo>
                    <a:pt x="690" y="35"/>
                  </a:lnTo>
                  <a:lnTo>
                    <a:pt x="705" y="43"/>
                  </a:lnTo>
                  <a:lnTo>
                    <a:pt x="718" y="51"/>
                  </a:lnTo>
                  <a:lnTo>
                    <a:pt x="729" y="59"/>
                  </a:lnTo>
                  <a:lnTo>
                    <a:pt x="740" y="67"/>
                  </a:lnTo>
                  <a:lnTo>
                    <a:pt x="745" y="72"/>
                  </a:lnTo>
                  <a:lnTo>
                    <a:pt x="750" y="77"/>
                  </a:lnTo>
                  <a:lnTo>
                    <a:pt x="753" y="80"/>
                  </a:lnTo>
                  <a:lnTo>
                    <a:pt x="756" y="85"/>
                  </a:lnTo>
                  <a:lnTo>
                    <a:pt x="760" y="88"/>
                  </a:lnTo>
                  <a:lnTo>
                    <a:pt x="763" y="93"/>
                  </a:lnTo>
                  <a:lnTo>
                    <a:pt x="764" y="98"/>
                  </a:lnTo>
                  <a:lnTo>
                    <a:pt x="766" y="101"/>
                  </a:lnTo>
                  <a:lnTo>
                    <a:pt x="766" y="104"/>
                  </a:lnTo>
                  <a:lnTo>
                    <a:pt x="766" y="109"/>
                  </a:lnTo>
                  <a:lnTo>
                    <a:pt x="766" y="114"/>
                  </a:lnTo>
                  <a:lnTo>
                    <a:pt x="764" y="117"/>
                  </a:lnTo>
                  <a:lnTo>
                    <a:pt x="763" y="122"/>
                  </a:lnTo>
                  <a:lnTo>
                    <a:pt x="761" y="127"/>
                  </a:lnTo>
                  <a:lnTo>
                    <a:pt x="758" y="131"/>
                  </a:lnTo>
                  <a:lnTo>
                    <a:pt x="755" y="135"/>
                  </a:lnTo>
                  <a:lnTo>
                    <a:pt x="747" y="144"/>
                  </a:lnTo>
                  <a:lnTo>
                    <a:pt x="739" y="154"/>
                  </a:lnTo>
                  <a:lnTo>
                    <a:pt x="727" y="164"/>
                  </a:lnTo>
                  <a:lnTo>
                    <a:pt x="718" y="175"/>
                  </a:lnTo>
                  <a:lnTo>
                    <a:pt x="707" y="184"/>
                  </a:lnTo>
                  <a:lnTo>
                    <a:pt x="697" y="194"/>
                  </a:lnTo>
                  <a:lnTo>
                    <a:pt x="687" y="204"/>
                  </a:lnTo>
                  <a:lnTo>
                    <a:pt x="678" y="213"/>
                  </a:lnTo>
                  <a:lnTo>
                    <a:pt x="670" y="223"/>
                  </a:lnTo>
                  <a:lnTo>
                    <a:pt x="666" y="228"/>
                  </a:lnTo>
                  <a:lnTo>
                    <a:pt x="663" y="233"/>
                  </a:lnTo>
                  <a:lnTo>
                    <a:pt x="660" y="238"/>
                  </a:lnTo>
                  <a:lnTo>
                    <a:pt x="658" y="242"/>
                  </a:lnTo>
                  <a:lnTo>
                    <a:pt x="657" y="247"/>
                  </a:lnTo>
                  <a:lnTo>
                    <a:pt x="655" y="252"/>
                  </a:lnTo>
                  <a:lnTo>
                    <a:pt x="655" y="257"/>
                  </a:lnTo>
                  <a:lnTo>
                    <a:pt x="655" y="260"/>
                  </a:lnTo>
                  <a:lnTo>
                    <a:pt x="655" y="270"/>
                  </a:lnTo>
                  <a:lnTo>
                    <a:pt x="658" y="278"/>
                  </a:lnTo>
                  <a:lnTo>
                    <a:pt x="662" y="286"/>
                  </a:lnTo>
                  <a:lnTo>
                    <a:pt x="665" y="294"/>
                  </a:lnTo>
                  <a:lnTo>
                    <a:pt x="671" y="302"/>
                  </a:lnTo>
                  <a:lnTo>
                    <a:pt x="676" y="310"/>
                  </a:lnTo>
                  <a:lnTo>
                    <a:pt x="682" y="318"/>
                  </a:lnTo>
                  <a:lnTo>
                    <a:pt x="694" y="334"/>
                  </a:lnTo>
                  <a:lnTo>
                    <a:pt x="700" y="342"/>
                  </a:lnTo>
                  <a:lnTo>
                    <a:pt x="705" y="350"/>
                  </a:lnTo>
                  <a:lnTo>
                    <a:pt x="710" y="358"/>
                  </a:lnTo>
                  <a:lnTo>
                    <a:pt x="713" y="366"/>
                  </a:lnTo>
                  <a:lnTo>
                    <a:pt x="715" y="374"/>
                  </a:lnTo>
                  <a:lnTo>
                    <a:pt x="716" y="382"/>
                  </a:lnTo>
                  <a:lnTo>
                    <a:pt x="716" y="390"/>
                  </a:lnTo>
                  <a:lnTo>
                    <a:pt x="716" y="400"/>
                  </a:lnTo>
                  <a:lnTo>
                    <a:pt x="715" y="410"/>
                  </a:lnTo>
                  <a:lnTo>
                    <a:pt x="713" y="419"/>
                  </a:lnTo>
                  <a:lnTo>
                    <a:pt x="710" y="429"/>
                  </a:lnTo>
                  <a:lnTo>
                    <a:pt x="708" y="439"/>
                  </a:lnTo>
                  <a:lnTo>
                    <a:pt x="705" y="450"/>
                  </a:lnTo>
                  <a:lnTo>
                    <a:pt x="700" y="460"/>
                  </a:lnTo>
                  <a:lnTo>
                    <a:pt x="697" y="469"/>
                  </a:lnTo>
                  <a:lnTo>
                    <a:pt x="692" y="477"/>
                  </a:lnTo>
                  <a:lnTo>
                    <a:pt x="689" y="487"/>
                  </a:lnTo>
                  <a:lnTo>
                    <a:pt x="684" y="495"/>
                  </a:lnTo>
                  <a:lnTo>
                    <a:pt x="679" y="501"/>
                  </a:lnTo>
                  <a:lnTo>
                    <a:pt x="674" y="508"/>
                  </a:lnTo>
                  <a:lnTo>
                    <a:pt x="670" y="513"/>
                  </a:lnTo>
                  <a:lnTo>
                    <a:pt x="665" y="517"/>
                  </a:lnTo>
                  <a:lnTo>
                    <a:pt x="660" y="521"/>
                  </a:lnTo>
                  <a:lnTo>
                    <a:pt x="655" y="522"/>
                  </a:lnTo>
                  <a:lnTo>
                    <a:pt x="649" y="524"/>
                  </a:lnTo>
                  <a:lnTo>
                    <a:pt x="644" y="524"/>
                  </a:lnTo>
                  <a:lnTo>
                    <a:pt x="637" y="524"/>
                  </a:lnTo>
                  <a:lnTo>
                    <a:pt x="631" y="522"/>
                  </a:lnTo>
                  <a:lnTo>
                    <a:pt x="625" y="521"/>
                  </a:lnTo>
                  <a:lnTo>
                    <a:pt x="618" y="517"/>
                  </a:lnTo>
                  <a:lnTo>
                    <a:pt x="605" y="513"/>
                  </a:lnTo>
                  <a:lnTo>
                    <a:pt x="592" y="508"/>
                  </a:lnTo>
                  <a:lnTo>
                    <a:pt x="586" y="506"/>
                  </a:lnTo>
                  <a:lnTo>
                    <a:pt x="581" y="505"/>
                  </a:lnTo>
                  <a:lnTo>
                    <a:pt x="575" y="503"/>
                  </a:lnTo>
                  <a:lnTo>
                    <a:pt x="570" y="503"/>
                  </a:lnTo>
                  <a:lnTo>
                    <a:pt x="565" y="503"/>
                  </a:lnTo>
                  <a:lnTo>
                    <a:pt x="560" y="503"/>
                  </a:lnTo>
                  <a:lnTo>
                    <a:pt x="552" y="506"/>
                  </a:lnTo>
                  <a:lnTo>
                    <a:pt x="546" y="508"/>
                  </a:lnTo>
                  <a:lnTo>
                    <a:pt x="538" y="511"/>
                  </a:lnTo>
                  <a:lnTo>
                    <a:pt x="531" y="514"/>
                  </a:lnTo>
                  <a:lnTo>
                    <a:pt x="526" y="516"/>
                  </a:lnTo>
                  <a:lnTo>
                    <a:pt x="522" y="516"/>
                  </a:lnTo>
                  <a:lnTo>
                    <a:pt x="517" y="517"/>
                  </a:lnTo>
                  <a:lnTo>
                    <a:pt x="512" y="517"/>
                  </a:lnTo>
                  <a:lnTo>
                    <a:pt x="506" y="517"/>
                  </a:lnTo>
                  <a:lnTo>
                    <a:pt x="499" y="517"/>
                  </a:lnTo>
                  <a:lnTo>
                    <a:pt x="491" y="516"/>
                  </a:lnTo>
                  <a:lnTo>
                    <a:pt x="483" y="514"/>
                  </a:lnTo>
                  <a:lnTo>
                    <a:pt x="475" y="513"/>
                  </a:lnTo>
                  <a:lnTo>
                    <a:pt x="465" y="509"/>
                  </a:lnTo>
                  <a:lnTo>
                    <a:pt x="456" y="508"/>
                  </a:lnTo>
                  <a:lnTo>
                    <a:pt x="446" y="505"/>
                  </a:lnTo>
                  <a:lnTo>
                    <a:pt x="427" y="498"/>
                  </a:lnTo>
                  <a:lnTo>
                    <a:pt x="406" y="492"/>
                  </a:lnTo>
                  <a:lnTo>
                    <a:pt x="395" y="488"/>
                  </a:lnTo>
                  <a:lnTo>
                    <a:pt x="385" y="485"/>
                  </a:lnTo>
                  <a:lnTo>
                    <a:pt x="375" y="484"/>
                  </a:lnTo>
                  <a:lnTo>
                    <a:pt x="367" y="482"/>
                  </a:lnTo>
                  <a:lnTo>
                    <a:pt x="358" y="482"/>
                  </a:lnTo>
                  <a:lnTo>
                    <a:pt x="349" y="482"/>
                  </a:lnTo>
                  <a:lnTo>
                    <a:pt x="341" y="484"/>
                  </a:lnTo>
                  <a:lnTo>
                    <a:pt x="333" y="485"/>
                  </a:lnTo>
                  <a:lnTo>
                    <a:pt x="327" y="487"/>
                  </a:lnTo>
                  <a:lnTo>
                    <a:pt x="319" y="490"/>
                  </a:lnTo>
                  <a:lnTo>
                    <a:pt x="312" y="493"/>
                  </a:lnTo>
                  <a:lnTo>
                    <a:pt x="306" y="497"/>
                  </a:lnTo>
                  <a:lnTo>
                    <a:pt x="292" y="505"/>
                  </a:lnTo>
                  <a:lnTo>
                    <a:pt x="280" y="513"/>
                  </a:lnTo>
                  <a:lnTo>
                    <a:pt x="267" y="522"/>
                  </a:lnTo>
                  <a:lnTo>
                    <a:pt x="255" y="530"/>
                  </a:lnTo>
                  <a:lnTo>
                    <a:pt x="243" y="538"/>
                  </a:lnTo>
                  <a:lnTo>
                    <a:pt x="232" y="546"/>
                  </a:lnTo>
                  <a:lnTo>
                    <a:pt x="219" y="554"/>
                  </a:lnTo>
                  <a:lnTo>
                    <a:pt x="208" y="564"/>
                  </a:lnTo>
                  <a:lnTo>
                    <a:pt x="197" y="574"/>
                  </a:lnTo>
                  <a:lnTo>
                    <a:pt x="185" y="582"/>
                  </a:lnTo>
                  <a:lnTo>
                    <a:pt x="181" y="587"/>
                  </a:lnTo>
                  <a:lnTo>
                    <a:pt x="176" y="590"/>
                  </a:lnTo>
                  <a:lnTo>
                    <a:pt x="171" y="593"/>
                  </a:lnTo>
                  <a:lnTo>
                    <a:pt x="166" y="595"/>
                  </a:lnTo>
                  <a:lnTo>
                    <a:pt x="163" y="596"/>
                  </a:lnTo>
                  <a:lnTo>
                    <a:pt x="158" y="598"/>
                  </a:lnTo>
                  <a:lnTo>
                    <a:pt x="155" y="598"/>
                  </a:lnTo>
                  <a:lnTo>
                    <a:pt x="150" y="599"/>
                  </a:lnTo>
                  <a:lnTo>
                    <a:pt x="147" y="598"/>
                  </a:lnTo>
                  <a:lnTo>
                    <a:pt x="144" y="598"/>
                  </a:lnTo>
                  <a:lnTo>
                    <a:pt x="139" y="595"/>
                  </a:lnTo>
                  <a:lnTo>
                    <a:pt x="134" y="591"/>
                  </a:lnTo>
                  <a:lnTo>
                    <a:pt x="129" y="587"/>
                  </a:lnTo>
                  <a:lnTo>
                    <a:pt x="126" y="580"/>
                  </a:lnTo>
                  <a:lnTo>
                    <a:pt x="121" y="574"/>
                  </a:lnTo>
                  <a:lnTo>
                    <a:pt x="118" y="567"/>
                  </a:lnTo>
                  <a:lnTo>
                    <a:pt x="55" y="56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3363" name="Freeform 145">
              <a:extLst>
                <a:ext uri="{FF2B5EF4-FFF2-40B4-BE49-F238E27FC236}">
                  <a16:creationId xmlns:a16="http://schemas.microsoft.com/office/drawing/2014/main" id="{E20F9E56-60DB-4DA8-998B-280ACF53318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2363" y="3533775"/>
              <a:ext cx="1216025" cy="950913"/>
            </a:xfrm>
            <a:custGeom>
              <a:avLst/>
              <a:gdLst>
                <a:gd name="T0" fmla="*/ 2147483646 w 766"/>
                <a:gd name="T1" fmla="*/ 2147483646 h 599"/>
                <a:gd name="T2" fmla="*/ 2147483646 w 766"/>
                <a:gd name="T3" fmla="*/ 2147483646 h 599"/>
                <a:gd name="T4" fmla="*/ 2147483646 w 766"/>
                <a:gd name="T5" fmla="*/ 2147483646 h 599"/>
                <a:gd name="T6" fmla="*/ 2147483646 w 766"/>
                <a:gd name="T7" fmla="*/ 2147483646 h 599"/>
                <a:gd name="T8" fmla="*/ 2147483646 w 766"/>
                <a:gd name="T9" fmla="*/ 2147483646 h 599"/>
                <a:gd name="T10" fmla="*/ 2147483646 w 766"/>
                <a:gd name="T11" fmla="*/ 2147483646 h 599"/>
                <a:gd name="T12" fmla="*/ 2147483646 w 766"/>
                <a:gd name="T13" fmla="*/ 2147483646 h 599"/>
                <a:gd name="T14" fmla="*/ 2147483646 w 766"/>
                <a:gd name="T15" fmla="*/ 2147483646 h 599"/>
                <a:gd name="T16" fmla="*/ 2147483646 w 766"/>
                <a:gd name="T17" fmla="*/ 2147483646 h 599"/>
                <a:gd name="T18" fmla="*/ 0 w 766"/>
                <a:gd name="T19" fmla="*/ 2147483646 h 599"/>
                <a:gd name="T20" fmla="*/ 2147483646 w 766"/>
                <a:gd name="T21" fmla="*/ 2147483646 h 599"/>
                <a:gd name="T22" fmla="*/ 2147483646 w 766"/>
                <a:gd name="T23" fmla="*/ 2147483646 h 599"/>
                <a:gd name="T24" fmla="*/ 2147483646 w 766"/>
                <a:gd name="T25" fmla="*/ 2147483646 h 599"/>
                <a:gd name="T26" fmla="*/ 2147483646 w 766"/>
                <a:gd name="T27" fmla="*/ 2147483646 h 599"/>
                <a:gd name="T28" fmla="*/ 2147483646 w 766"/>
                <a:gd name="T29" fmla="*/ 2147483646 h 599"/>
                <a:gd name="T30" fmla="*/ 2147483646 w 766"/>
                <a:gd name="T31" fmla="*/ 2147483646 h 599"/>
                <a:gd name="T32" fmla="*/ 2147483646 w 766"/>
                <a:gd name="T33" fmla="*/ 2147483646 h 599"/>
                <a:gd name="T34" fmla="*/ 2147483646 w 766"/>
                <a:gd name="T35" fmla="*/ 2147483646 h 599"/>
                <a:gd name="T36" fmla="*/ 2147483646 w 766"/>
                <a:gd name="T37" fmla="*/ 2147483646 h 599"/>
                <a:gd name="T38" fmla="*/ 2147483646 w 766"/>
                <a:gd name="T39" fmla="*/ 2147483646 h 599"/>
                <a:gd name="T40" fmla="*/ 2147483646 w 766"/>
                <a:gd name="T41" fmla="*/ 2147483646 h 599"/>
                <a:gd name="T42" fmla="*/ 2147483646 w 766"/>
                <a:gd name="T43" fmla="*/ 2147483646 h 599"/>
                <a:gd name="T44" fmla="*/ 2147483646 w 766"/>
                <a:gd name="T45" fmla="*/ 2147483646 h 599"/>
                <a:gd name="T46" fmla="*/ 2147483646 w 766"/>
                <a:gd name="T47" fmla="*/ 2147483646 h 599"/>
                <a:gd name="T48" fmla="*/ 2147483646 w 766"/>
                <a:gd name="T49" fmla="*/ 2147483646 h 599"/>
                <a:gd name="T50" fmla="*/ 2147483646 w 766"/>
                <a:gd name="T51" fmla="*/ 2147483646 h 599"/>
                <a:gd name="T52" fmla="*/ 2147483646 w 766"/>
                <a:gd name="T53" fmla="*/ 2147483646 h 599"/>
                <a:gd name="T54" fmla="*/ 2147483646 w 766"/>
                <a:gd name="T55" fmla="*/ 2147483646 h 599"/>
                <a:gd name="T56" fmla="*/ 2147483646 w 766"/>
                <a:gd name="T57" fmla="*/ 2147483646 h 599"/>
                <a:gd name="T58" fmla="*/ 2147483646 w 766"/>
                <a:gd name="T59" fmla="*/ 2147483646 h 599"/>
                <a:gd name="T60" fmla="*/ 2147483646 w 766"/>
                <a:gd name="T61" fmla="*/ 2147483646 h 599"/>
                <a:gd name="T62" fmla="*/ 2147483646 w 766"/>
                <a:gd name="T63" fmla="*/ 2147483646 h 599"/>
                <a:gd name="T64" fmla="*/ 2147483646 w 766"/>
                <a:gd name="T65" fmla="*/ 2147483646 h 599"/>
                <a:gd name="T66" fmla="*/ 2147483646 w 766"/>
                <a:gd name="T67" fmla="*/ 2147483646 h 599"/>
                <a:gd name="T68" fmla="*/ 2147483646 w 766"/>
                <a:gd name="T69" fmla="*/ 2147483646 h 599"/>
                <a:gd name="T70" fmla="*/ 2147483646 w 766"/>
                <a:gd name="T71" fmla="*/ 2147483646 h 599"/>
                <a:gd name="T72" fmla="*/ 2147483646 w 766"/>
                <a:gd name="T73" fmla="*/ 2147483646 h 599"/>
                <a:gd name="T74" fmla="*/ 2147483646 w 766"/>
                <a:gd name="T75" fmla="*/ 2147483646 h 599"/>
                <a:gd name="T76" fmla="*/ 2147483646 w 766"/>
                <a:gd name="T77" fmla="*/ 2147483646 h 599"/>
                <a:gd name="T78" fmla="*/ 2147483646 w 766"/>
                <a:gd name="T79" fmla="*/ 2147483646 h 599"/>
                <a:gd name="T80" fmla="*/ 2147483646 w 766"/>
                <a:gd name="T81" fmla="*/ 2147483646 h 599"/>
                <a:gd name="T82" fmla="*/ 2147483646 w 766"/>
                <a:gd name="T83" fmla="*/ 2147483646 h 599"/>
                <a:gd name="T84" fmla="*/ 2147483646 w 766"/>
                <a:gd name="T85" fmla="*/ 2147483646 h 599"/>
                <a:gd name="T86" fmla="*/ 2147483646 w 766"/>
                <a:gd name="T87" fmla="*/ 2147483646 h 599"/>
                <a:gd name="T88" fmla="*/ 2147483646 w 766"/>
                <a:gd name="T89" fmla="*/ 2147483646 h 599"/>
                <a:gd name="T90" fmla="*/ 2147483646 w 766"/>
                <a:gd name="T91" fmla="*/ 2147483646 h 599"/>
                <a:gd name="T92" fmla="*/ 2147483646 w 766"/>
                <a:gd name="T93" fmla="*/ 2147483646 h 599"/>
                <a:gd name="T94" fmla="*/ 2147483646 w 766"/>
                <a:gd name="T95" fmla="*/ 2147483646 h 599"/>
                <a:gd name="T96" fmla="*/ 2147483646 w 766"/>
                <a:gd name="T97" fmla="*/ 2147483646 h 599"/>
                <a:gd name="T98" fmla="*/ 2147483646 w 766"/>
                <a:gd name="T99" fmla="*/ 2147483646 h 599"/>
                <a:gd name="T100" fmla="*/ 2147483646 w 766"/>
                <a:gd name="T101" fmla="*/ 2147483646 h 599"/>
                <a:gd name="T102" fmla="*/ 2147483646 w 766"/>
                <a:gd name="T103" fmla="*/ 2147483646 h 599"/>
                <a:gd name="T104" fmla="*/ 2147483646 w 766"/>
                <a:gd name="T105" fmla="*/ 2147483646 h 599"/>
                <a:gd name="T106" fmla="*/ 2147483646 w 766"/>
                <a:gd name="T107" fmla="*/ 2147483646 h 599"/>
                <a:gd name="T108" fmla="*/ 2147483646 w 766"/>
                <a:gd name="T109" fmla="*/ 2147483646 h 599"/>
                <a:gd name="T110" fmla="*/ 2147483646 w 766"/>
                <a:gd name="T111" fmla="*/ 2147483646 h 599"/>
                <a:gd name="T112" fmla="*/ 2147483646 w 766"/>
                <a:gd name="T113" fmla="*/ 2147483646 h 599"/>
                <a:gd name="T114" fmla="*/ 2147483646 w 766"/>
                <a:gd name="T115" fmla="*/ 2147483646 h 59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766"/>
                <a:gd name="T175" fmla="*/ 0 h 599"/>
                <a:gd name="T176" fmla="*/ 766 w 766"/>
                <a:gd name="T177" fmla="*/ 599 h 599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766" h="599">
                  <a:moveTo>
                    <a:pt x="55" y="561"/>
                  </a:moveTo>
                  <a:lnTo>
                    <a:pt x="57" y="562"/>
                  </a:lnTo>
                  <a:lnTo>
                    <a:pt x="57" y="564"/>
                  </a:lnTo>
                  <a:lnTo>
                    <a:pt x="58" y="567"/>
                  </a:lnTo>
                  <a:lnTo>
                    <a:pt x="58" y="571"/>
                  </a:lnTo>
                  <a:lnTo>
                    <a:pt x="60" y="577"/>
                  </a:lnTo>
                  <a:lnTo>
                    <a:pt x="62" y="583"/>
                  </a:lnTo>
                  <a:lnTo>
                    <a:pt x="63" y="590"/>
                  </a:lnTo>
                  <a:lnTo>
                    <a:pt x="65" y="593"/>
                  </a:lnTo>
                  <a:lnTo>
                    <a:pt x="66" y="595"/>
                  </a:lnTo>
                  <a:lnTo>
                    <a:pt x="68" y="598"/>
                  </a:lnTo>
                  <a:lnTo>
                    <a:pt x="70" y="598"/>
                  </a:lnTo>
                  <a:lnTo>
                    <a:pt x="71" y="598"/>
                  </a:lnTo>
                  <a:lnTo>
                    <a:pt x="73" y="598"/>
                  </a:lnTo>
                  <a:lnTo>
                    <a:pt x="74" y="596"/>
                  </a:lnTo>
                  <a:lnTo>
                    <a:pt x="78" y="595"/>
                  </a:lnTo>
                  <a:lnTo>
                    <a:pt x="81" y="591"/>
                  </a:lnTo>
                  <a:lnTo>
                    <a:pt x="84" y="588"/>
                  </a:lnTo>
                  <a:lnTo>
                    <a:pt x="87" y="585"/>
                  </a:lnTo>
                  <a:lnTo>
                    <a:pt x="92" y="580"/>
                  </a:lnTo>
                  <a:lnTo>
                    <a:pt x="100" y="571"/>
                  </a:lnTo>
                  <a:lnTo>
                    <a:pt x="108" y="559"/>
                  </a:lnTo>
                  <a:lnTo>
                    <a:pt x="111" y="554"/>
                  </a:lnTo>
                  <a:lnTo>
                    <a:pt x="113" y="548"/>
                  </a:lnTo>
                  <a:lnTo>
                    <a:pt x="116" y="543"/>
                  </a:lnTo>
                  <a:lnTo>
                    <a:pt x="118" y="538"/>
                  </a:lnTo>
                  <a:lnTo>
                    <a:pt x="118" y="532"/>
                  </a:lnTo>
                  <a:lnTo>
                    <a:pt x="118" y="527"/>
                  </a:lnTo>
                  <a:lnTo>
                    <a:pt x="116" y="522"/>
                  </a:lnTo>
                  <a:lnTo>
                    <a:pt x="115" y="519"/>
                  </a:lnTo>
                  <a:lnTo>
                    <a:pt x="111" y="514"/>
                  </a:lnTo>
                  <a:lnTo>
                    <a:pt x="108" y="509"/>
                  </a:lnTo>
                  <a:lnTo>
                    <a:pt x="103" y="505"/>
                  </a:lnTo>
                  <a:lnTo>
                    <a:pt x="99" y="500"/>
                  </a:lnTo>
                  <a:lnTo>
                    <a:pt x="87" y="490"/>
                  </a:lnTo>
                  <a:lnTo>
                    <a:pt x="76" y="480"/>
                  </a:lnTo>
                  <a:lnTo>
                    <a:pt x="66" y="471"/>
                  </a:lnTo>
                  <a:lnTo>
                    <a:pt x="60" y="464"/>
                  </a:lnTo>
                  <a:lnTo>
                    <a:pt x="55" y="460"/>
                  </a:lnTo>
                  <a:lnTo>
                    <a:pt x="50" y="453"/>
                  </a:lnTo>
                  <a:lnTo>
                    <a:pt x="47" y="447"/>
                  </a:lnTo>
                  <a:lnTo>
                    <a:pt x="41" y="434"/>
                  </a:lnTo>
                  <a:lnTo>
                    <a:pt x="33" y="421"/>
                  </a:lnTo>
                  <a:lnTo>
                    <a:pt x="26" y="406"/>
                  </a:lnTo>
                  <a:lnTo>
                    <a:pt x="20" y="390"/>
                  </a:lnTo>
                  <a:lnTo>
                    <a:pt x="13" y="376"/>
                  </a:lnTo>
                  <a:lnTo>
                    <a:pt x="8" y="360"/>
                  </a:lnTo>
                  <a:lnTo>
                    <a:pt x="5" y="344"/>
                  </a:lnTo>
                  <a:lnTo>
                    <a:pt x="2" y="326"/>
                  </a:lnTo>
                  <a:lnTo>
                    <a:pt x="0" y="318"/>
                  </a:lnTo>
                  <a:lnTo>
                    <a:pt x="0" y="310"/>
                  </a:lnTo>
                  <a:lnTo>
                    <a:pt x="0" y="291"/>
                  </a:lnTo>
                  <a:lnTo>
                    <a:pt x="0" y="271"/>
                  </a:lnTo>
                  <a:lnTo>
                    <a:pt x="2" y="250"/>
                  </a:lnTo>
                  <a:lnTo>
                    <a:pt x="4" y="231"/>
                  </a:lnTo>
                  <a:lnTo>
                    <a:pt x="7" y="213"/>
                  </a:lnTo>
                  <a:lnTo>
                    <a:pt x="8" y="204"/>
                  </a:lnTo>
                  <a:lnTo>
                    <a:pt x="12" y="196"/>
                  </a:lnTo>
                  <a:lnTo>
                    <a:pt x="15" y="188"/>
                  </a:lnTo>
                  <a:lnTo>
                    <a:pt x="17" y="181"/>
                  </a:lnTo>
                  <a:lnTo>
                    <a:pt x="20" y="175"/>
                  </a:lnTo>
                  <a:lnTo>
                    <a:pt x="25" y="167"/>
                  </a:lnTo>
                  <a:lnTo>
                    <a:pt x="33" y="154"/>
                  </a:lnTo>
                  <a:lnTo>
                    <a:pt x="42" y="143"/>
                  </a:lnTo>
                  <a:lnTo>
                    <a:pt x="52" y="131"/>
                  </a:lnTo>
                  <a:lnTo>
                    <a:pt x="57" y="127"/>
                  </a:lnTo>
                  <a:lnTo>
                    <a:pt x="63" y="122"/>
                  </a:lnTo>
                  <a:lnTo>
                    <a:pt x="68" y="119"/>
                  </a:lnTo>
                  <a:lnTo>
                    <a:pt x="74" y="115"/>
                  </a:lnTo>
                  <a:lnTo>
                    <a:pt x="81" y="112"/>
                  </a:lnTo>
                  <a:lnTo>
                    <a:pt x="86" y="109"/>
                  </a:lnTo>
                  <a:lnTo>
                    <a:pt x="92" y="107"/>
                  </a:lnTo>
                  <a:lnTo>
                    <a:pt x="97" y="106"/>
                  </a:lnTo>
                  <a:lnTo>
                    <a:pt x="103" y="106"/>
                  </a:lnTo>
                  <a:lnTo>
                    <a:pt x="110" y="106"/>
                  </a:lnTo>
                  <a:lnTo>
                    <a:pt x="115" y="107"/>
                  </a:lnTo>
                  <a:lnTo>
                    <a:pt x="121" y="110"/>
                  </a:lnTo>
                  <a:lnTo>
                    <a:pt x="127" y="114"/>
                  </a:lnTo>
                  <a:lnTo>
                    <a:pt x="134" y="119"/>
                  </a:lnTo>
                  <a:lnTo>
                    <a:pt x="148" y="127"/>
                  </a:lnTo>
                  <a:lnTo>
                    <a:pt x="155" y="131"/>
                  </a:lnTo>
                  <a:lnTo>
                    <a:pt x="161" y="136"/>
                  </a:lnTo>
                  <a:lnTo>
                    <a:pt x="168" y="139"/>
                  </a:lnTo>
                  <a:lnTo>
                    <a:pt x="174" y="143"/>
                  </a:lnTo>
                  <a:lnTo>
                    <a:pt x="181" y="144"/>
                  </a:lnTo>
                  <a:lnTo>
                    <a:pt x="187" y="146"/>
                  </a:lnTo>
                  <a:lnTo>
                    <a:pt x="192" y="147"/>
                  </a:lnTo>
                  <a:lnTo>
                    <a:pt x="198" y="146"/>
                  </a:lnTo>
                  <a:lnTo>
                    <a:pt x="203" y="143"/>
                  </a:lnTo>
                  <a:lnTo>
                    <a:pt x="208" y="139"/>
                  </a:lnTo>
                  <a:lnTo>
                    <a:pt x="213" y="135"/>
                  </a:lnTo>
                  <a:lnTo>
                    <a:pt x="218" y="130"/>
                  </a:lnTo>
                  <a:lnTo>
                    <a:pt x="222" y="123"/>
                  </a:lnTo>
                  <a:lnTo>
                    <a:pt x="227" y="117"/>
                  </a:lnTo>
                  <a:lnTo>
                    <a:pt x="232" y="109"/>
                  </a:lnTo>
                  <a:lnTo>
                    <a:pt x="237" y="101"/>
                  </a:lnTo>
                  <a:lnTo>
                    <a:pt x="245" y="86"/>
                  </a:lnTo>
                  <a:lnTo>
                    <a:pt x="250" y="78"/>
                  </a:lnTo>
                  <a:lnTo>
                    <a:pt x="255" y="72"/>
                  </a:lnTo>
                  <a:lnTo>
                    <a:pt x="259" y="65"/>
                  </a:lnTo>
                  <a:lnTo>
                    <a:pt x="264" y="59"/>
                  </a:lnTo>
                  <a:lnTo>
                    <a:pt x="269" y="54"/>
                  </a:lnTo>
                  <a:lnTo>
                    <a:pt x="274" y="51"/>
                  </a:lnTo>
                  <a:lnTo>
                    <a:pt x="284" y="45"/>
                  </a:lnTo>
                  <a:lnTo>
                    <a:pt x="293" y="38"/>
                  </a:lnTo>
                  <a:lnTo>
                    <a:pt x="303" y="35"/>
                  </a:lnTo>
                  <a:lnTo>
                    <a:pt x="312" y="33"/>
                  </a:lnTo>
                  <a:lnTo>
                    <a:pt x="324" y="32"/>
                  </a:lnTo>
                  <a:lnTo>
                    <a:pt x="333" y="32"/>
                  </a:lnTo>
                  <a:lnTo>
                    <a:pt x="346" y="33"/>
                  </a:lnTo>
                  <a:lnTo>
                    <a:pt x="359" y="35"/>
                  </a:lnTo>
                  <a:lnTo>
                    <a:pt x="366" y="38"/>
                  </a:lnTo>
                  <a:lnTo>
                    <a:pt x="374" y="41"/>
                  </a:lnTo>
                  <a:lnTo>
                    <a:pt x="382" y="45"/>
                  </a:lnTo>
                  <a:lnTo>
                    <a:pt x="390" y="49"/>
                  </a:lnTo>
                  <a:lnTo>
                    <a:pt x="398" y="56"/>
                  </a:lnTo>
                  <a:lnTo>
                    <a:pt x="406" y="61"/>
                  </a:lnTo>
                  <a:lnTo>
                    <a:pt x="423" y="73"/>
                  </a:lnTo>
                  <a:lnTo>
                    <a:pt x="432" y="78"/>
                  </a:lnTo>
                  <a:lnTo>
                    <a:pt x="441" y="85"/>
                  </a:lnTo>
                  <a:lnTo>
                    <a:pt x="449" y="90"/>
                  </a:lnTo>
                  <a:lnTo>
                    <a:pt x="457" y="94"/>
                  </a:lnTo>
                  <a:lnTo>
                    <a:pt x="467" y="98"/>
                  </a:lnTo>
                  <a:lnTo>
                    <a:pt x="475" y="99"/>
                  </a:lnTo>
                  <a:lnTo>
                    <a:pt x="481" y="101"/>
                  </a:lnTo>
                  <a:lnTo>
                    <a:pt x="489" y="101"/>
                  </a:lnTo>
                  <a:lnTo>
                    <a:pt x="493" y="99"/>
                  </a:lnTo>
                  <a:lnTo>
                    <a:pt x="496" y="98"/>
                  </a:lnTo>
                  <a:lnTo>
                    <a:pt x="499" y="96"/>
                  </a:lnTo>
                  <a:lnTo>
                    <a:pt x="502" y="94"/>
                  </a:lnTo>
                  <a:lnTo>
                    <a:pt x="509" y="90"/>
                  </a:lnTo>
                  <a:lnTo>
                    <a:pt x="515" y="82"/>
                  </a:lnTo>
                  <a:lnTo>
                    <a:pt x="520" y="75"/>
                  </a:lnTo>
                  <a:lnTo>
                    <a:pt x="526" y="65"/>
                  </a:lnTo>
                  <a:lnTo>
                    <a:pt x="531" y="57"/>
                  </a:lnTo>
                  <a:lnTo>
                    <a:pt x="538" y="48"/>
                  </a:lnTo>
                  <a:lnTo>
                    <a:pt x="543" y="40"/>
                  </a:lnTo>
                  <a:lnTo>
                    <a:pt x="547" y="30"/>
                  </a:lnTo>
                  <a:lnTo>
                    <a:pt x="554" y="22"/>
                  </a:lnTo>
                  <a:lnTo>
                    <a:pt x="560" y="16"/>
                  </a:lnTo>
                  <a:lnTo>
                    <a:pt x="567" y="9"/>
                  </a:lnTo>
                  <a:lnTo>
                    <a:pt x="570" y="6"/>
                  </a:lnTo>
                  <a:lnTo>
                    <a:pt x="575" y="4"/>
                  </a:lnTo>
                  <a:lnTo>
                    <a:pt x="578" y="3"/>
                  </a:lnTo>
                  <a:lnTo>
                    <a:pt x="581" y="1"/>
                  </a:lnTo>
                  <a:lnTo>
                    <a:pt x="586" y="0"/>
                  </a:lnTo>
                  <a:lnTo>
                    <a:pt x="591" y="0"/>
                  </a:lnTo>
                  <a:lnTo>
                    <a:pt x="594" y="0"/>
                  </a:lnTo>
                  <a:lnTo>
                    <a:pt x="599" y="1"/>
                  </a:lnTo>
                  <a:lnTo>
                    <a:pt x="610" y="3"/>
                  </a:lnTo>
                  <a:lnTo>
                    <a:pt x="623" y="6"/>
                  </a:lnTo>
                  <a:lnTo>
                    <a:pt x="636" y="9"/>
                  </a:lnTo>
                  <a:lnTo>
                    <a:pt x="649" y="16"/>
                  </a:lnTo>
                  <a:lnTo>
                    <a:pt x="663" y="20"/>
                  </a:lnTo>
                  <a:lnTo>
                    <a:pt x="678" y="27"/>
                  </a:lnTo>
                  <a:lnTo>
                    <a:pt x="690" y="35"/>
                  </a:lnTo>
                  <a:lnTo>
                    <a:pt x="705" y="43"/>
                  </a:lnTo>
                  <a:lnTo>
                    <a:pt x="718" y="51"/>
                  </a:lnTo>
                  <a:lnTo>
                    <a:pt x="729" y="59"/>
                  </a:lnTo>
                  <a:lnTo>
                    <a:pt x="740" y="67"/>
                  </a:lnTo>
                  <a:lnTo>
                    <a:pt x="745" y="72"/>
                  </a:lnTo>
                  <a:lnTo>
                    <a:pt x="750" y="75"/>
                  </a:lnTo>
                  <a:lnTo>
                    <a:pt x="753" y="80"/>
                  </a:lnTo>
                  <a:lnTo>
                    <a:pt x="756" y="85"/>
                  </a:lnTo>
                  <a:lnTo>
                    <a:pt x="760" y="88"/>
                  </a:lnTo>
                  <a:lnTo>
                    <a:pt x="763" y="93"/>
                  </a:lnTo>
                  <a:lnTo>
                    <a:pt x="764" y="96"/>
                  </a:lnTo>
                  <a:lnTo>
                    <a:pt x="766" y="101"/>
                  </a:lnTo>
                  <a:lnTo>
                    <a:pt x="766" y="104"/>
                  </a:lnTo>
                  <a:lnTo>
                    <a:pt x="766" y="109"/>
                  </a:lnTo>
                  <a:lnTo>
                    <a:pt x="766" y="112"/>
                  </a:lnTo>
                  <a:lnTo>
                    <a:pt x="764" y="117"/>
                  </a:lnTo>
                  <a:lnTo>
                    <a:pt x="763" y="122"/>
                  </a:lnTo>
                  <a:lnTo>
                    <a:pt x="761" y="127"/>
                  </a:lnTo>
                  <a:lnTo>
                    <a:pt x="758" y="130"/>
                  </a:lnTo>
                  <a:lnTo>
                    <a:pt x="755" y="135"/>
                  </a:lnTo>
                  <a:lnTo>
                    <a:pt x="747" y="144"/>
                  </a:lnTo>
                  <a:lnTo>
                    <a:pt x="739" y="154"/>
                  </a:lnTo>
                  <a:lnTo>
                    <a:pt x="727" y="164"/>
                  </a:lnTo>
                  <a:lnTo>
                    <a:pt x="718" y="173"/>
                  </a:lnTo>
                  <a:lnTo>
                    <a:pt x="707" y="184"/>
                  </a:lnTo>
                  <a:lnTo>
                    <a:pt x="697" y="194"/>
                  </a:lnTo>
                  <a:lnTo>
                    <a:pt x="687" y="204"/>
                  </a:lnTo>
                  <a:lnTo>
                    <a:pt x="678" y="213"/>
                  </a:lnTo>
                  <a:lnTo>
                    <a:pt x="670" y="223"/>
                  </a:lnTo>
                  <a:lnTo>
                    <a:pt x="666" y="228"/>
                  </a:lnTo>
                  <a:lnTo>
                    <a:pt x="663" y="233"/>
                  </a:lnTo>
                  <a:lnTo>
                    <a:pt x="660" y="238"/>
                  </a:lnTo>
                  <a:lnTo>
                    <a:pt x="658" y="242"/>
                  </a:lnTo>
                  <a:lnTo>
                    <a:pt x="657" y="247"/>
                  </a:lnTo>
                  <a:lnTo>
                    <a:pt x="655" y="252"/>
                  </a:lnTo>
                  <a:lnTo>
                    <a:pt x="655" y="255"/>
                  </a:lnTo>
                  <a:lnTo>
                    <a:pt x="655" y="260"/>
                  </a:lnTo>
                  <a:lnTo>
                    <a:pt x="655" y="268"/>
                  </a:lnTo>
                  <a:lnTo>
                    <a:pt x="658" y="276"/>
                  </a:lnTo>
                  <a:lnTo>
                    <a:pt x="662" y="286"/>
                  </a:lnTo>
                  <a:lnTo>
                    <a:pt x="665" y="294"/>
                  </a:lnTo>
                  <a:lnTo>
                    <a:pt x="670" y="302"/>
                  </a:lnTo>
                  <a:lnTo>
                    <a:pt x="676" y="310"/>
                  </a:lnTo>
                  <a:lnTo>
                    <a:pt x="682" y="318"/>
                  </a:lnTo>
                  <a:lnTo>
                    <a:pt x="694" y="334"/>
                  </a:lnTo>
                  <a:lnTo>
                    <a:pt x="699" y="342"/>
                  </a:lnTo>
                  <a:lnTo>
                    <a:pt x="705" y="350"/>
                  </a:lnTo>
                  <a:lnTo>
                    <a:pt x="708" y="358"/>
                  </a:lnTo>
                  <a:lnTo>
                    <a:pt x="713" y="366"/>
                  </a:lnTo>
                  <a:lnTo>
                    <a:pt x="715" y="374"/>
                  </a:lnTo>
                  <a:lnTo>
                    <a:pt x="716" y="382"/>
                  </a:lnTo>
                  <a:lnTo>
                    <a:pt x="716" y="390"/>
                  </a:lnTo>
                  <a:lnTo>
                    <a:pt x="715" y="400"/>
                  </a:lnTo>
                  <a:lnTo>
                    <a:pt x="713" y="410"/>
                  </a:lnTo>
                  <a:lnTo>
                    <a:pt x="711" y="419"/>
                  </a:lnTo>
                  <a:lnTo>
                    <a:pt x="710" y="429"/>
                  </a:lnTo>
                  <a:lnTo>
                    <a:pt x="707" y="439"/>
                  </a:lnTo>
                  <a:lnTo>
                    <a:pt x="700" y="460"/>
                  </a:lnTo>
                  <a:lnTo>
                    <a:pt x="697" y="469"/>
                  </a:lnTo>
                  <a:lnTo>
                    <a:pt x="692" y="477"/>
                  </a:lnTo>
                  <a:lnTo>
                    <a:pt x="689" y="487"/>
                  </a:lnTo>
                  <a:lnTo>
                    <a:pt x="684" y="495"/>
                  </a:lnTo>
                  <a:lnTo>
                    <a:pt x="679" y="501"/>
                  </a:lnTo>
                  <a:lnTo>
                    <a:pt x="674" y="508"/>
                  </a:lnTo>
                  <a:lnTo>
                    <a:pt x="670" y="513"/>
                  </a:lnTo>
                  <a:lnTo>
                    <a:pt x="665" y="517"/>
                  </a:lnTo>
                  <a:lnTo>
                    <a:pt x="660" y="521"/>
                  </a:lnTo>
                  <a:lnTo>
                    <a:pt x="655" y="522"/>
                  </a:lnTo>
                  <a:lnTo>
                    <a:pt x="650" y="524"/>
                  </a:lnTo>
                  <a:lnTo>
                    <a:pt x="644" y="524"/>
                  </a:lnTo>
                  <a:lnTo>
                    <a:pt x="637" y="524"/>
                  </a:lnTo>
                  <a:lnTo>
                    <a:pt x="633" y="522"/>
                  </a:lnTo>
                  <a:lnTo>
                    <a:pt x="626" y="521"/>
                  </a:lnTo>
                  <a:lnTo>
                    <a:pt x="620" y="517"/>
                  </a:lnTo>
                  <a:lnTo>
                    <a:pt x="605" y="513"/>
                  </a:lnTo>
                  <a:lnTo>
                    <a:pt x="592" y="508"/>
                  </a:lnTo>
                  <a:lnTo>
                    <a:pt x="588" y="506"/>
                  </a:lnTo>
                  <a:lnTo>
                    <a:pt x="581" y="505"/>
                  </a:lnTo>
                  <a:lnTo>
                    <a:pt x="575" y="503"/>
                  </a:lnTo>
                  <a:lnTo>
                    <a:pt x="570" y="503"/>
                  </a:lnTo>
                  <a:lnTo>
                    <a:pt x="565" y="503"/>
                  </a:lnTo>
                  <a:lnTo>
                    <a:pt x="560" y="503"/>
                  </a:lnTo>
                  <a:lnTo>
                    <a:pt x="552" y="506"/>
                  </a:lnTo>
                  <a:lnTo>
                    <a:pt x="546" y="508"/>
                  </a:lnTo>
                  <a:lnTo>
                    <a:pt x="538" y="511"/>
                  </a:lnTo>
                  <a:lnTo>
                    <a:pt x="531" y="514"/>
                  </a:lnTo>
                  <a:lnTo>
                    <a:pt x="526" y="516"/>
                  </a:lnTo>
                  <a:lnTo>
                    <a:pt x="522" y="517"/>
                  </a:lnTo>
                  <a:lnTo>
                    <a:pt x="517" y="517"/>
                  </a:lnTo>
                  <a:lnTo>
                    <a:pt x="512" y="517"/>
                  </a:lnTo>
                  <a:lnTo>
                    <a:pt x="506" y="517"/>
                  </a:lnTo>
                  <a:lnTo>
                    <a:pt x="499" y="517"/>
                  </a:lnTo>
                  <a:lnTo>
                    <a:pt x="493" y="517"/>
                  </a:lnTo>
                  <a:lnTo>
                    <a:pt x="485" y="516"/>
                  </a:lnTo>
                  <a:lnTo>
                    <a:pt x="475" y="513"/>
                  </a:lnTo>
                  <a:lnTo>
                    <a:pt x="467" y="511"/>
                  </a:lnTo>
                  <a:lnTo>
                    <a:pt x="457" y="508"/>
                  </a:lnTo>
                  <a:lnTo>
                    <a:pt x="448" y="505"/>
                  </a:lnTo>
                  <a:lnTo>
                    <a:pt x="427" y="498"/>
                  </a:lnTo>
                  <a:lnTo>
                    <a:pt x="406" y="492"/>
                  </a:lnTo>
                  <a:lnTo>
                    <a:pt x="395" y="488"/>
                  </a:lnTo>
                  <a:lnTo>
                    <a:pt x="385" y="485"/>
                  </a:lnTo>
                  <a:lnTo>
                    <a:pt x="375" y="484"/>
                  </a:lnTo>
                  <a:lnTo>
                    <a:pt x="366" y="484"/>
                  </a:lnTo>
                  <a:lnTo>
                    <a:pt x="358" y="482"/>
                  </a:lnTo>
                  <a:lnTo>
                    <a:pt x="349" y="482"/>
                  </a:lnTo>
                  <a:lnTo>
                    <a:pt x="341" y="484"/>
                  </a:lnTo>
                  <a:lnTo>
                    <a:pt x="333" y="485"/>
                  </a:lnTo>
                  <a:lnTo>
                    <a:pt x="325" y="487"/>
                  </a:lnTo>
                  <a:lnTo>
                    <a:pt x="319" y="490"/>
                  </a:lnTo>
                  <a:lnTo>
                    <a:pt x="312" y="493"/>
                  </a:lnTo>
                  <a:lnTo>
                    <a:pt x="304" y="497"/>
                  </a:lnTo>
                  <a:lnTo>
                    <a:pt x="292" y="505"/>
                  </a:lnTo>
                  <a:lnTo>
                    <a:pt x="279" y="513"/>
                  </a:lnTo>
                  <a:lnTo>
                    <a:pt x="267" y="522"/>
                  </a:lnTo>
                  <a:lnTo>
                    <a:pt x="255" y="530"/>
                  </a:lnTo>
                  <a:lnTo>
                    <a:pt x="243" y="538"/>
                  </a:lnTo>
                  <a:lnTo>
                    <a:pt x="230" y="546"/>
                  </a:lnTo>
                  <a:lnTo>
                    <a:pt x="219" y="554"/>
                  </a:lnTo>
                  <a:lnTo>
                    <a:pt x="208" y="564"/>
                  </a:lnTo>
                  <a:lnTo>
                    <a:pt x="197" y="574"/>
                  </a:lnTo>
                  <a:lnTo>
                    <a:pt x="185" y="582"/>
                  </a:lnTo>
                  <a:lnTo>
                    <a:pt x="181" y="585"/>
                  </a:lnTo>
                  <a:lnTo>
                    <a:pt x="176" y="590"/>
                  </a:lnTo>
                  <a:lnTo>
                    <a:pt x="171" y="593"/>
                  </a:lnTo>
                  <a:lnTo>
                    <a:pt x="166" y="595"/>
                  </a:lnTo>
                  <a:lnTo>
                    <a:pt x="161" y="596"/>
                  </a:lnTo>
                  <a:lnTo>
                    <a:pt x="158" y="598"/>
                  </a:lnTo>
                  <a:lnTo>
                    <a:pt x="153" y="599"/>
                  </a:lnTo>
                  <a:lnTo>
                    <a:pt x="150" y="599"/>
                  </a:lnTo>
                  <a:lnTo>
                    <a:pt x="147" y="599"/>
                  </a:lnTo>
                  <a:lnTo>
                    <a:pt x="144" y="598"/>
                  </a:lnTo>
                  <a:lnTo>
                    <a:pt x="139" y="595"/>
                  </a:lnTo>
                  <a:lnTo>
                    <a:pt x="134" y="591"/>
                  </a:lnTo>
                  <a:lnTo>
                    <a:pt x="129" y="587"/>
                  </a:lnTo>
                  <a:lnTo>
                    <a:pt x="124" y="580"/>
                  </a:lnTo>
                  <a:lnTo>
                    <a:pt x="121" y="574"/>
                  </a:lnTo>
                  <a:lnTo>
                    <a:pt x="118" y="567"/>
                  </a:lnTo>
                </a:path>
              </a:pathLst>
            </a:custGeom>
            <a:noFill/>
            <a:ln w="333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3364" name="Freeform 146">
              <a:extLst>
                <a:ext uri="{FF2B5EF4-FFF2-40B4-BE49-F238E27FC236}">
                  <a16:creationId xmlns:a16="http://schemas.microsoft.com/office/drawing/2014/main" id="{DE1665EA-CE68-41E8-8D8B-EB5BB8A3153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0025" y="4214813"/>
              <a:ext cx="600075" cy="315912"/>
            </a:xfrm>
            <a:custGeom>
              <a:avLst/>
              <a:gdLst>
                <a:gd name="T0" fmla="*/ 2147483646 w 378"/>
                <a:gd name="T1" fmla="*/ 0 h 199"/>
                <a:gd name="T2" fmla="*/ 2147483646 w 378"/>
                <a:gd name="T3" fmla="*/ 2147483646 h 199"/>
                <a:gd name="T4" fmla="*/ 2147483646 w 378"/>
                <a:gd name="T5" fmla="*/ 2147483646 h 199"/>
                <a:gd name="T6" fmla="*/ 2147483646 w 378"/>
                <a:gd name="T7" fmla="*/ 2147483646 h 199"/>
                <a:gd name="T8" fmla="*/ 2147483646 w 378"/>
                <a:gd name="T9" fmla="*/ 2147483646 h 199"/>
                <a:gd name="T10" fmla="*/ 2147483646 w 378"/>
                <a:gd name="T11" fmla="*/ 2147483646 h 199"/>
                <a:gd name="T12" fmla="*/ 2147483646 w 378"/>
                <a:gd name="T13" fmla="*/ 2147483646 h 199"/>
                <a:gd name="T14" fmla="*/ 2147483646 w 378"/>
                <a:gd name="T15" fmla="*/ 2147483646 h 199"/>
                <a:gd name="T16" fmla="*/ 2147483646 w 378"/>
                <a:gd name="T17" fmla="*/ 2147483646 h 199"/>
                <a:gd name="T18" fmla="*/ 2147483646 w 378"/>
                <a:gd name="T19" fmla="*/ 2147483646 h 199"/>
                <a:gd name="T20" fmla="*/ 2147483646 w 378"/>
                <a:gd name="T21" fmla="*/ 2147483646 h 199"/>
                <a:gd name="T22" fmla="*/ 2147483646 w 378"/>
                <a:gd name="T23" fmla="*/ 2147483646 h 199"/>
                <a:gd name="T24" fmla="*/ 2147483646 w 378"/>
                <a:gd name="T25" fmla="*/ 2147483646 h 199"/>
                <a:gd name="T26" fmla="*/ 2147483646 w 378"/>
                <a:gd name="T27" fmla="*/ 2147483646 h 199"/>
                <a:gd name="T28" fmla="*/ 2147483646 w 378"/>
                <a:gd name="T29" fmla="*/ 2147483646 h 199"/>
                <a:gd name="T30" fmla="*/ 2147483646 w 378"/>
                <a:gd name="T31" fmla="*/ 2147483646 h 199"/>
                <a:gd name="T32" fmla="*/ 2147483646 w 378"/>
                <a:gd name="T33" fmla="*/ 2147483646 h 199"/>
                <a:gd name="T34" fmla="*/ 2147483646 w 378"/>
                <a:gd name="T35" fmla="*/ 2147483646 h 199"/>
                <a:gd name="T36" fmla="*/ 2147483646 w 378"/>
                <a:gd name="T37" fmla="*/ 2147483646 h 199"/>
                <a:gd name="T38" fmla="*/ 2147483646 w 378"/>
                <a:gd name="T39" fmla="*/ 2147483646 h 199"/>
                <a:gd name="T40" fmla="*/ 2147483646 w 378"/>
                <a:gd name="T41" fmla="*/ 2147483646 h 199"/>
                <a:gd name="T42" fmla="*/ 2147483646 w 378"/>
                <a:gd name="T43" fmla="*/ 2147483646 h 199"/>
                <a:gd name="T44" fmla="*/ 2147483646 w 378"/>
                <a:gd name="T45" fmla="*/ 2147483646 h 199"/>
                <a:gd name="T46" fmla="*/ 2147483646 w 378"/>
                <a:gd name="T47" fmla="*/ 2147483646 h 199"/>
                <a:gd name="T48" fmla="*/ 2147483646 w 378"/>
                <a:gd name="T49" fmla="*/ 2147483646 h 199"/>
                <a:gd name="T50" fmla="*/ 2147483646 w 378"/>
                <a:gd name="T51" fmla="*/ 2147483646 h 199"/>
                <a:gd name="T52" fmla="*/ 2147483646 w 378"/>
                <a:gd name="T53" fmla="*/ 2147483646 h 199"/>
                <a:gd name="T54" fmla="*/ 2147483646 w 378"/>
                <a:gd name="T55" fmla="*/ 2147483646 h 199"/>
                <a:gd name="T56" fmla="*/ 2147483646 w 378"/>
                <a:gd name="T57" fmla="*/ 2147483646 h 199"/>
                <a:gd name="T58" fmla="*/ 2147483646 w 378"/>
                <a:gd name="T59" fmla="*/ 2147483646 h 199"/>
                <a:gd name="T60" fmla="*/ 2147483646 w 378"/>
                <a:gd name="T61" fmla="*/ 2147483646 h 199"/>
                <a:gd name="T62" fmla="*/ 2147483646 w 378"/>
                <a:gd name="T63" fmla="*/ 2147483646 h 199"/>
                <a:gd name="T64" fmla="*/ 2147483646 w 378"/>
                <a:gd name="T65" fmla="*/ 2147483646 h 199"/>
                <a:gd name="T66" fmla="*/ 2147483646 w 378"/>
                <a:gd name="T67" fmla="*/ 2147483646 h 199"/>
                <a:gd name="T68" fmla="*/ 2147483646 w 378"/>
                <a:gd name="T69" fmla="*/ 2147483646 h 199"/>
                <a:gd name="T70" fmla="*/ 2147483646 w 378"/>
                <a:gd name="T71" fmla="*/ 2147483646 h 199"/>
                <a:gd name="T72" fmla="*/ 2147483646 w 378"/>
                <a:gd name="T73" fmla="*/ 2147483646 h 199"/>
                <a:gd name="T74" fmla="*/ 2147483646 w 378"/>
                <a:gd name="T75" fmla="*/ 2147483646 h 199"/>
                <a:gd name="T76" fmla="*/ 2147483646 w 378"/>
                <a:gd name="T77" fmla="*/ 2147483646 h 199"/>
                <a:gd name="T78" fmla="*/ 2147483646 w 378"/>
                <a:gd name="T79" fmla="*/ 0 h 19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78"/>
                <a:gd name="T121" fmla="*/ 0 h 199"/>
                <a:gd name="T122" fmla="*/ 378 w 378"/>
                <a:gd name="T123" fmla="*/ 199 h 199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78" h="199">
                  <a:moveTo>
                    <a:pt x="190" y="0"/>
                  </a:moveTo>
                  <a:lnTo>
                    <a:pt x="171" y="0"/>
                  </a:lnTo>
                  <a:lnTo>
                    <a:pt x="151" y="2"/>
                  </a:lnTo>
                  <a:lnTo>
                    <a:pt x="134" y="5"/>
                  </a:lnTo>
                  <a:lnTo>
                    <a:pt x="116" y="8"/>
                  </a:lnTo>
                  <a:lnTo>
                    <a:pt x="100" y="11"/>
                  </a:lnTo>
                  <a:lnTo>
                    <a:pt x="84" y="18"/>
                  </a:lnTo>
                  <a:lnTo>
                    <a:pt x="69" y="22"/>
                  </a:lnTo>
                  <a:lnTo>
                    <a:pt x="56" y="29"/>
                  </a:lnTo>
                  <a:lnTo>
                    <a:pt x="44" y="37"/>
                  </a:lnTo>
                  <a:lnTo>
                    <a:pt x="32" y="43"/>
                  </a:lnTo>
                  <a:lnTo>
                    <a:pt x="24" y="51"/>
                  </a:lnTo>
                  <a:lnTo>
                    <a:pt x="16" y="61"/>
                  </a:lnTo>
                  <a:lnTo>
                    <a:pt x="11" y="66"/>
                  </a:lnTo>
                  <a:lnTo>
                    <a:pt x="10" y="71"/>
                  </a:lnTo>
                  <a:lnTo>
                    <a:pt x="7" y="76"/>
                  </a:lnTo>
                  <a:lnTo>
                    <a:pt x="5" y="80"/>
                  </a:lnTo>
                  <a:lnTo>
                    <a:pt x="3" y="85"/>
                  </a:lnTo>
                  <a:lnTo>
                    <a:pt x="2" y="90"/>
                  </a:lnTo>
                  <a:lnTo>
                    <a:pt x="2" y="95"/>
                  </a:lnTo>
                  <a:lnTo>
                    <a:pt x="0" y="100"/>
                  </a:lnTo>
                  <a:lnTo>
                    <a:pt x="2" y="105"/>
                  </a:lnTo>
                  <a:lnTo>
                    <a:pt x="2" y="111"/>
                  </a:lnTo>
                  <a:lnTo>
                    <a:pt x="3" y="116"/>
                  </a:lnTo>
                  <a:lnTo>
                    <a:pt x="5" y="121"/>
                  </a:lnTo>
                  <a:lnTo>
                    <a:pt x="7" y="125"/>
                  </a:lnTo>
                  <a:lnTo>
                    <a:pt x="10" y="130"/>
                  </a:lnTo>
                  <a:lnTo>
                    <a:pt x="11" y="135"/>
                  </a:lnTo>
                  <a:lnTo>
                    <a:pt x="16" y="138"/>
                  </a:lnTo>
                  <a:lnTo>
                    <a:pt x="24" y="148"/>
                  </a:lnTo>
                  <a:lnTo>
                    <a:pt x="32" y="156"/>
                  </a:lnTo>
                  <a:lnTo>
                    <a:pt x="44" y="164"/>
                  </a:lnTo>
                  <a:lnTo>
                    <a:pt x="56" y="170"/>
                  </a:lnTo>
                  <a:lnTo>
                    <a:pt x="69" y="177"/>
                  </a:lnTo>
                  <a:lnTo>
                    <a:pt x="84" y="183"/>
                  </a:lnTo>
                  <a:lnTo>
                    <a:pt x="100" y="188"/>
                  </a:lnTo>
                  <a:lnTo>
                    <a:pt x="116" y="191"/>
                  </a:lnTo>
                  <a:lnTo>
                    <a:pt x="134" y="196"/>
                  </a:lnTo>
                  <a:lnTo>
                    <a:pt x="151" y="198"/>
                  </a:lnTo>
                  <a:lnTo>
                    <a:pt x="171" y="199"/>
                  </a:lnTo>
                  <a:lnTo>
                    <a:pt x="190" y="199"/>
                  </a:lnTo>
                  <a:lnTo>
                    <a:pt x="209" y="199"/>
                  </a:lnTo>
                  <a:lnTo>
                    <a:pt x="227" y="198"/>
                  </a:lnTo>
                  <a:lnTo>
                    <a:pt x="246" y="196"/>
                  </a:lnTo>
                  <a:lnTo>
                    <a:pt x="262" y="193"/>
                  </a:lnTo>
                  <a:lnTo>
                    <a:pt x="280" y="188"/>
                  </a:lnTo>
                  <a:lnTo>
                    <a:pt x="295" y="183"/>
                  </a:lnTo>
                  <a:lnTo>
                    <a:pt x="309" y="177"/>
                  </a:lnTo>
                  <a:lnTo>
                    <a:pt x="324" y="170"/>
                  </a:lnTo>
                  <a:lnTo>
                    <a:pt x="335" y="164"/>
                  </a:lnTo>
                  <a:lnTo>
                    <a:pt x="346" y="156"/>
                  </a:lnTo>
                  <a:lnTo>
                    <a:pt x="356" y="148"/>
                  </a:lnTo>
                  <a:lnTo>
                    <a:pt x="364" y="138"/>
                  </a:lnTo>
                  <a:lnTo>
                    <a:pt x="367" y="135"/>
                  </a:lnTo>
                  <a:lnTo>
                    <a:pt x="370" y="130"/>
                  </a:lnTo>
                  <a:lnTo>
                    <a:pt x="373" y="125"/>
                  </a:lnTo>
                  <a:lnTo>
                    <a:pt x="375" y="121"/>
                  </a:lnTo>
                  <a:lnTo>
                    <a:pt x="377" y="116"/>
                  </a:lnTo>
                  <a:lnTo>
                    <a:pt x="378" y="111"/>
                  </a:lnTo>
                  <a:lnTo>
                    <a:pt x="378" y="105"/>
                  </a:lnTo>
                  <a:lnTo>
                    <a:pt x="378" y="100"/>
                  </a:lnTo>
                  <a:lnTo>
                    <a:pt x="378" y="95"/>
                  </a:lnTo>
                  <a:lnTo>
                    <a:pt x="378" y="90"/>
                  </a:lnTo>
                  <a:lnTo>
                    <a:pt x="377" y="85"/>
                  </a:lnTo>
                  <a:lnTo>
                    <a:pt x="375" y="80"/>
                  </a:lnTo>
                  <a:lnTo>
                    <a:pt x="373" y="76"/>
                  </a:lnTo>
                  <a:lnTo>
                    <a:pt x="370" y="71"/>
                  </a:lnTo>
                  <a:lnTo>
                    <a:pt x="367" y="66"/>
                  </a:lnTo>
                  <a:lnTo>
                    <a:pt x="364" y="61"/>
                  </a:lnTo>
                  <a:lnTo>
                    <a:pt x="356" y="51"/>
                  </a:lnTo>
                  <a:lnTo>
                    <a:pt x="346" y="43"/>
                  </a:lnTo>
                  <a:lnTo>
                    <a:pt x="335" y="37"/>
                  </a:lnTo>
                  <a:lnTo>
                    <a:pt x="324" y="29"/>
                  </a:lnTo>
                  <a:lnTo>
                    <a:pt x="309" y="22"/>
                  </a:lnTo>
                  <a:lnTo>
                    <a:pt x="295" y="18"/>
                  </a:lnTo>
                  <a:lnTo>
                    <a:pt x="280" y="11"/>
                  </a:lnTo>
                  <a:lnTo>
                    <a:pt x="262" y="8"/>
                  </a:lnTo>
                  <a:lnTo>
                    <a:pt x="246" y="5"/>
                  </a:lnTo>
                  <a:lnTo>
                    <a:pt x="227" y="2"/>
                  </a:lnTo>
                  <a:lnTo>
                    <a:pt x="209" y="0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3365" name="Freeform 147">
              <a:extLst>
                <a:ext uri="{FF2B5EF4-FFF2-40B4-BE49-F238E27FC236}">
                  <a16:creationId xmlns:a16="http://schemas.microsoft.com/office/drawing/2014/main" id="{D1F57ACD-F0E8-4EB1-B3B5-80ACD066453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0025" y="4214813"/>
              <a:ext cx="600075" cy="315912"/>
            </a:xfrm>
            <a:custGeom>
              <a:avLst/>
              <a:gdLst>
                <a:gd name="T0" fmla="*/ 2147483646 w 378"/>
                <a:gd name="T1" fmla="*/ 0 h 199"/>
                <a:gd name="T2" fmla="*/ 2147483646 w 378"/>
                <a:gd name="T3" fmla="*/ 2147483646 h 199"/>
                <a:gd name="T4" fmla="*/ 2147483646 w 378"/>
                <a:gd name="T5" fmla="*/ 2147483646 h 199"/>
                <a:gd name="T6" fmla="*/ 2147483646 w 378"/>
                <a:gd name="T7" fmla="*/ 2147483646 h 199"/>
                <a:gd name="T8" fmla="*/ 2147483646 w 378"/>
                <a:gd name="T9" fmla="*/ 2147483646 h 199"/>
                <a:gd name="T10" fmla="*/ 2147483646 w 378"/>
                <a:gd name="T11" fmla="*/ 2147483646 h 199"/>
                <a:gd name="T12" fmla="*/ 2147483646 w 378"/>
                <a:gd name="T13" fmla="*/ 2147483646 h 199"/>
                <a:gd name="T14" fmla="*/ 2147483646 w 378"/>
                <a:gd name="T15" fmla="*/ 2147483646 h 199"/>
                <a:gd name="T16" fmla="*/ 2147483646 w 378"/>
                <a:gd name="T17" fmla="*/ 2147483646 h 199"/>
                <a:gd name="T18" fmla="*/ 2147483646 w 378"/>
                <a:gd name="T19" fmla="*/ 2147483646 h 199"/>
                <a:gd name="T20" fmla="*/ 2147483646 w 378"/>
                <a:gd name="T21" fmla="*/ 2147483646 h 199"/>
                <a:gd name="T22" fmla="*/ 2147483646 w 378"/>
                <a:gd name="T23" fmla="*/ 2147483646 h 199"/>
                <a:gd name="T24" fmla="*/ 2147483646 w 378"/>
                <a:gd name="T25" fmla="*/ 2147483646 h 199"/>
                <a:gd name="T26" fmla="*/ 2147483646 w 378"/>
                <a:gd name="T27" fmla="*/ 2147483646 h 199"/>
                <a:gd name="T28" fmla="*/ 2147483646 w 378"/>
                <a:gd name="T29" fmla="*/ 2147483646 h 199"/>
                <a:gd name="T30" fmla="*/ 2147483646 w 378"/>
                <a:gd name="T31" fmla="*/ 2147483646 h 199"/>
                <a:gd name="T32" fmla="*/ 2147483646 w 378"/>
                <a:gd name="T33" fmla="*/ 2147483646 h 199"/>
                <a:gd name="T34" fmla="*/ 2147483646 w 378"/>
                <a:gd name="T35" fmla="*/ 2147483646 h 199"/>
                <a:gd name="T36" fmla="*/ 2147483646 w 378"/>
                <a:gd name="T37" fmla="*/ 2147483646 h 199"/>
                <a:gd name="T38" fmla="*/ 2147483646 w 378"/>
                <a:gd name="T39" fmla="*/ 2147483646 h 199"/>
                <a:gd name="T40" fmla="*/ 2147483646 w 378"/>
                <a:gd name="T41" fmla="*/ 2147483646 h 199"/>
                <a:gd name="T42" fmla="*/ 2147483646 w 378"/>
                <a:gd name="T43" fmla="*/ 2147483646 h 199"/>
                <a:gd name="T44" fmla="*/ 2147483646 w 378"/>
                <a:gd name="T45" fmla="*/ 2147483646 h 199"/>
                <a:gd name="T46" fmla="*/ 2147483646 w 378"/>
                <a:gd name="T47" fmla="*/ 2147483646 h 199"/>
                <a:gd name="T48" fmla="*/ 2147483646 w 378"/>
                <a:gd name="T49" fmla="*/ 2147483646 h 199"/>
                <a:gd name="T50" fmla="*/ 2147483646 w 378"/>
                <a:gd name="T51" fmla="*/ 2147483646 h 199"/>
                <a:gd name="T52" fmla="*/ 2147483646 w 378"/>
                <a:gd name="T53" fmla="*/ 2147483646 h 199"/>
                <a:gd name="T54" fmla="*/ 2147483646 w 378"/>
                <a:gd name="T55" fmla="*/ 2147483646 h 199"/>
                <a:gd name="T56" fmla="*/ 2147483646 w 378"/>
                <a:gd name="T57" fmla="*/ 2147483646 h 199"/>
                <a:gd name="T58" fmla="*/ 2147483646 w 378"/>
                <a:gd name="T59" fmla="*/ 2147483646 h 199"/>
                <a:gd name="T60" fmla="*/ 2147483646 w 378"/>
                <a:gd name="T61" fmla="*/ 2147483646 h 199"/>
                <a:gd name="T62" fmla="*/ 2147483646 w 378"/>
                <a:gd name="T63" fmla="*/ 2147483646 h 199"/>
                <a:gd name="T64" fmla="*/ 2147483646 w 378"/>
                <a:gd name="T65" fmla="*/ 2147483646 h 199"/>
                <a:gd name="T66" fmla="*/ 2147483646 w 378"/>
                <a:gd name="T67" fmla="*/ 2147483646 h 199"/>
                <a:gd name="T68" fmla="*/ 2147483646 w 378"/>
                <a:gd name="T69" fmla="*/ 2147483646 h 199"/>
                <a:gd name="T70" fmla="*/ 2147483646 w 378"/>
                <a:gd name="T71" fmla="*/ 2147483646 h 199"/>
                <a:gd name="T72" fmla="*/ 2147483646 w 378"/>
                <a:gd name="T73" fmla="*/ 2147483646 h 199"/>
                <a:gd name="T74" fmla="*/ 2147483646 w 378"/>
                <a:gd name="T75" fmla="*/ 2147483646 h 199"/>
                <a:gd name="T76" fmla="*/ 2147483646 w 378"/>
                <a:gd name="T77" fmla="*/ 2147483646 h 199"/>
                <a:gd name="T78" fmla="*/ 2147483646 w 378"/>
                <a:gd name="T79" fmla="*/ 0 h 19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78"/>
                <a:gd name="T121" fmla="*/ 0 h 199"/>
                <a:gd name="T122" fmla="*/ 378 w 378"/>
                <a:gd name="T123" fmla="*/ 199 h 199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78" h="199">
                  <a:moveTo>
                    <a:pt x="190" y="0"/>
                  </a:moveTo>
                  <a:lnTo>
                    <a:pt x="171" y="0"/>
                  </a:lnTo>
                  <a:lnTo>
                    <a:pt x="151" y="2"/>
                  </a:lnTo>
                  <a:lnTo>
                    <a:pt x="134" y="5"/>
                  </a:lnTo>
                  <a:lnTo>
                    <a:pt x="116" y="8"/>
                  </a:lnTo>
                  <a:lnTo>
                    <a:pt x="100" y="11"/>
                  </a:lnTo>
                  <a:lnTo>
                    <a:pt x="84" y="18"/>
                  </a:lnTo>
                  <a:lnTo>
                    <a:pt x="69" y="22"/>
                  </a:lnTo>
                  <a:lnTo>
                    <a:pt x="56" y="29"/>
                  </a:lnTo>
                  <a:lnTo>
                    <a:pt x="44" y="37"/>
                  </a:lnTo>
                  <a:lnTo>
                    <a:pt x="32" y="43"/>
                  </a:lnTo>
                  <a:lnTo>
                    <a:pt x="24" y="51"/>
                  </a:lnTo>
                  <a:lnTo>
                    <a:pt x="16" y="61"/>
                  </a:lnTo>
                  <a:lnTo>
                    <a:pt x="11" y="66"/>
                  </a:lnTo>
                  <a:lnTo>
                    <a:pt x="10" y="71"/>
                  </a:lnTo>
                  <a:lnTo>
                    <a:pt x="7" y="76"/>
                  </a:lnTo>
                  <a:lnTo>
                    <a:pt x="5" y="80"/>
                  </a:lnTo>
                  <a:lnTo>
                    <a:pt x="3" y="85"/>
                  </a:lnTo>
                  <a:lnTo>
                    <a:pt x="2" y="90"/>
                  </a:lnTo>
                  <a:lnTo>
                    <a:pt x="2" y="95"/>
                  </a:lnTo>
                  <a:lnTo>
                    <a:pt x="0" y="100"/>
                  </a:lnTo>
                  <a:lnTo>
                    <a:pt x="2" y="105"/>
                  </a:lnTo>
                  <a:lnTo>
                    <a:pt x="2" y="111"/>
                  </a:lnTo>
                  <a:lnTo>
                    <a:pt x="3" y="116"/>
                  </a:lnTo>
                  <a:lnTo>
                    <a:pt x="5" y="121"/>
                  </a:lnTo>
                  <a:lnTo>
                    <a:pt x="7" y="125"/>
                  </a:lnTo>
                  <a:lnTo>
                    <a:pt x="10" y="130"/>
                  </a:lnTo>
                  <a:lnTo>
                    <a:pt x="11" y="135"/>
                  </a:lnTo>
                  <a:lnTo>
                    <a:pt x="16" y="138"/>
                  </a:lnTo>
                  <a:lnTo>
                    <a:pt x="24" y="148"/>
                  </a:lnTo>
                  <a:lnTo>
                    <a:pt x="32" y="156"/>
                  </a:lnTo>
                  <a:lnTo>
                    <a:pt x="44" y="164"/>
                  </a:lnTo>
                  <a:lnTo>
                    <a:pt x="56" y="170"/>
                  </a:lnTo>
                  <a:lnTo>
                    <a:pt x="69" y="177"/>
                  </a:lnTo>
                  <a:lnTo>
                    <a:pt x="84" y="183"/>
                  </a:lnTo>
                  <a:lnTo>
                    <a:pt x="100" y="188"/>
                  </a:lnTo>
                  <a:lnTo>
                    <a:pt x="116" y="191"/>
                  </a:lnTo>
                  <a:lnTo>
                    <a:pt x="134" y="196"/>
                  </a:lnTo>
                  <a:lnTo>
                    <a:pt x="151" y="198"/>
                  </a:lnTo>
                  <a:lnTo>
                    <a:pt x="171" y="199"/>
                  </a:lnTo>
                  <a:lnTo>
                    <a:pt x="190" y="199"/>
                  </a:lnTo>
                  <a:lnTo>
                    <a:pt x="209" y="199"/>
                  </a:lnTo>
                  <a:lnTo>
                    <a:pt x="227" y="198"/>
                  </a:lnTo>
                  <a:lnTo>
                    <a:pt x="246" y="196"/>
                  </a:lnTo>
                  <a:lnTo>
                    <a:pt x="262" y="193"/>
                  </a:lnTo>
                  <a:lnTo>
                    <a:pt x="280" y="188"/>
                  </a:lnTo>
                  <a:lnTo>
                    <a:pt x="295" y="183"/>
                  </a:lnTo>
                  <a:lnTo>
                    <a:pt x="309" y="177"/>
                  </a:lnTo>
                  <a:lnTo>
                    <a:pt x="324" y="170"/>
                  </a:lnTo>
                  <a:lnTo>
                    <a:pt x="335" y="164"/>
                  </a:lnTo>
                  <a:lnTo>
                    <a:pt x="346" y="156"/>
                  </a:lnTo>
                  <a:lnTo>
                    <a:pt x="356" y="148"/>
                  </a:lnTo>
                  <a:lnTo>
                    <a:pt x="364" y="138"/>
                  </a:lnTo>
                  <a:lnTo>
                    <a:pt x="367" y="135"/>
                  </a:lnTo>
                  <a:lnTo>
                    <a:pt x="370" y="130"/>
                  </a:lnTo>
                  <a:lnTo>
                    <a:pt x="373" y="125"/>
                  </a:lnTo>
                  <a:lnTo>
                    <a:pt x="375" y="121"/>
                  </a:lnTo>
                  <a:lnTo>
                    <a:pt x="377" y="116"/>
                  </a:lnTo>
                  <a:lnTo>
                    <a:pt x="378" y="111"/>
                  </a:lnTo>
                  <a:lnTo>
                    <a:pt x="378" y="105"/>
                  </a:lnTo>
                  <a:lnTo>
                    <a:pt x="378" y="100"/>
                  </a:lnTo>
                  <a:lnTo>
                    <a:pt x="378" y="95"/>
                  </a:lnTo>
                  <a:lnTo>
                    <a:pt x="378" y="90"/>
                  </a:lnTo>
                  <a:lnTo>
                    <a:pt x="377" y="85"/>
                  </a:lnTo>
                  <a:lnTo>
                    <a:pt x="375" y="80"/>
                  </a:lnTo>
                  <a:lnTo>
                    <a:pt x="373" y="76"/>
                  </a:lnTo>
                  <a:lnTo>
                    <a:pt x="370" y="71"/>
                  </a:lnTo>
                  <a:lnTo>
                    <a:pt x="367" y="66"/>
                  </a:lnTo>
                  <a:lnTo>
                    <a:pt x="364" y="61"/>
                  </a:lnTo>
                  <a:lnTo>
                    <a:pt x="356" y="51"/>
                  </a:lnTo>
                  <a:lnTo>
                    <a:pt x="346" y="43"/>
                  </a:lnTo>
                  <a:lnTo>
                    <a:pt x="335" y="37"/>
                  </a:lnTo>
                  <a:lnTo>
                    <a:pt x="324" y="29"/>
                  </a:lnTo>
                  <a:lnTo>
                    <a:pt x="309" y="22"/>
                  </a:lnTo>
                  <a:lnTo>
                    <a:pt x="295" y="18"/>
                  </a:lnTo>
                  <a:lnTo>
                    <a:pt x="280" y="11"/>
                  </a:lnTo>
                  <a:lnTo>
                    <a:pt x="262" y="8"/>
                  </a:lnTo>
                  <a:lnTo>
                    <a:pt x="246" y="5"/>
                  </a:lnTo>
                  <a:lnTo>
                    <a:pt x="227" y="2"/>
                  </a:lnTo>
                  <a:lnTo>
                    <a:pt x="209" y="0"/>
                  </a:lnTo>
                  <a:lnTo>
                    <a:pt x="190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3366" name="Rectangle 148">
              <a:extLst>
                <a:ext uri="{FF2B5EF4-FFF2-40B4-BE49-F238E27FC236}">
                  <a16:creationId xmlns:a16="http://schemas.microsoft.com/office/drawing/2014/main" id="{20D0B846-5DF0-4E8E-9DA0-AD06950090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8925" y="4273550"/>
              <a:ext cx="493713" cy="212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400" b="1">
                  <a:solidFill>
                    <a:srgbClr val="333399"/>
                  </a:solidFill>
                </a:rPr>
                <a:t>cAMP</a:t>
              </a:r>
              <a:endParaRPr lang="it-IT" altLang="it-IT" sz="1800"/>
            </a:p>
          </p:txBody>
        </p:sp>
        <p:sp>
          <p:nvSpPr>
            <p:cNvPr id="13367" name="Freeform 149">
              <a:extLst>
                <a:ext uri="{FF2B5EF4-FFF2-40B4-BE49-F238E27FC236}">
                  <a16:creationId xmlns:a16="http://schemas.microsoft.com/office/drawing/2014/main" id="{16845A47-6F40-4A9B-ADBA-CE5EF739C00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0025" y="4214813"/>
              <a:ext cx="600075" cy="315912"/>
            </a:xfrm>
            <a:custGeom>
              <a:avLst/>
              <a:gdLst>
                <a:gd name="T0" fmla="*/ 2147483646 w 378"/>
                <a:gd name="T1" fmla="*/ 0 h 199"/>
                <a:gd name="T2" fmla="*/ 2147483646 w 378"/>
                <a:gd name="T3" fmla="*/ 2147483646 h 199"/>
                <a:gd name="T4" fmla="*/ 2147483646 w 378"/>
                <a:gd name="T5" fmla="*/ 2147483646 h 199"/>
                <a:gd name="T6" fmla="*/ 2147483646 w 378"/>
                <a:gd name="T7" fmla="*/ 2147483646 h 199"/>
                <a:gd name="T8" fmla="*/ 2147483646 w 378"/>
                <a:gd name="T9" fmla="*/ 2147483646 h 199"/>
                <a:gd name="T10" fmla="*/ 2147483646 w 378"/>
                <a:gd name="T11" fmla="*/ 2147483646 h 199"/>
                <a:gd name="T12" fmla="*/ 2147483646 w 378"/>
                <a:gd name="T13" fmla="*/ 2147483646 h 199"/>
                <a:gd name="T14" fmla="*/ 2147483646 w 378"/>
                <a:gd name="T15" fmla="*/ 2147483646 h 199"/>
                <a:gd name="T16" fmla="*/ 2147483646 w 378"/>
                <a:gd name="T17" fmla="*/ 2147483646 h 199"/>
                <a:gd name="T18" fmla="*/ 2147483646 w 378"/>
                <a:gd name="T19" fmla="*/ 2147483646 h 199"/>
                <a:gd name="T20" fmla="*/ 2147483646 w 378"/>
                <a:gd name="T21" fmla="*/ 2147483646 h 199"/>
                <a:gd name="T22" fmla="*/ 2147483646 w 378"/>
                <a:gd name="T23" fmla="*/ 2147483646 h 199"/>
                <a:gd name="T24" fmla="*/ 2147483646 w 378"/>
                <a:gd name="T25" fmla="*/ 2147483646 h 199"/>
                <a:gd name="T26" fmla="*/ 2147483646 w 378"/>
                <a:gd name="T27" fmla="*/ 2147483646 h 199"/>
                <a:gd name="T28" fmla="*/ 2147483646 w 378"/>
                <a:gd name="T29" fmla="*/ 2147483646 h 199"/>
                <a:gd name="T30" fmla="*/ 2147483646 w 378"/>
                <a:gd name="T31" fmla="*/ 2147483646 h 199"/>
                <a:gd name="T32" fmla="*/ 2147483646 w 378"/>
                <a:gd name="T33" fmla="*/ 2147483646 h 199"/>
                <a:gd name="T34" fmla="*/ 2147483646 w 378"/>
                <a:gd name="T35" fmla="*/ 2147483646 h 199"/>
                <a:gd name="T36" fmla="*/ 2147483646 w 378"/>
                <a:gd name="T37" fmla="*/ 2147483646 h 199"/>
                <a:gd name="T38" fmla="*/ 2147483646 w 378"/>
                <a:gd name="T39" fmla="*/ 2147483646 h 199"/>
                <a:gd name="T40" fmla="*/ 2147483646 w 378"/>
                <a:gd name="T41" fmla="*/ 2147483646 h 199"/>
                <a:gd name="T42" fmla="*/ 2147483646 w 378"/>
                <a:gd name="T43" fmla="*/ 2147483646 h 199"/>
                <a:gd name="T44" fmla="*/ 2147483646 w 378"/>
                <a:gd name="T45" fmla="*/ 2147483646 h 199"/>
                <a:gd name="T46" fmla="*/ 2147483646 w 378"/>
                <a:gd name="T47" fmla="*/ 2147483646 h 199"/>
                <a:gd name="T48" fmla="*/ 2147483646 w 378"/>
                <a:gd name="T49" fmla="*/ 2147483646 h 199"/>
                <a:gd name="T50" fmla="*/ 2147483646 w 378"/>
                <a:gd name="T51" fmla="*/ 2147483646 h 199"/>
                <a:gd name="T52" fmla="*/ 2147483646 w 378"/>
                <a:gd name="T53" fmla="*/ 2147483646 h 199"/>
                <a:gd name="T54" fmla="*/ 2147483646 w 378"/>
                <a:gd name="T55" fmla="*/ 2147483646 h 199"/>
                <a:gd name="T56" fmla="*/ 2147483646 w 378"/>
                <a:gd name="T57" fmla="*/ 2147483646 h 199"/>
                <a:gd name="T58" fmla="*/ 2147483646 w 378"/>
                <a:gd name="T59" fmla="*/ 2147483646 h 199"/>
                <a:gd name="T60" fmla="*/ 2147483646 w 378"/>
                <a:gd name="T61" fmla="*/ 2147483646 h 199"/>
                <a:gd name="T62" fmla="*/ 2147483646 w 378"/>
                <a:gd name="T63" fmla="*/ 2147483646 h 199"/>
                <a:gd name="T64" fmla="*/ 2147483646 w 378"/>
                <a:gd name="T65" fmla="*/ 2147483646 h 199"/>
                <a:gd name="T66" fmla="*/ 2147483646 w 378"/>
                <a:gd name="T67" fmla="*/ 2147483646 h 199"/>
                <a:gd name="T68" fmla="*/ 2147483646 w 378"/>
                <a:gd name="T69" fmla="*/ 2147483646 h 199"/>
                <a:gd name="T70" fmla="*/ 2147483646 w 378"/>
                <a:gd name="T71" fmla="*/ 2147483646 h 199"/>
                <a:gd name="T72" fmla="*/ 2147483646 w 378"/>
                <a:gd name="T73" fmla="*/ 2147483646 h 199"/>
                <a:gd name="T74" fmla="*/ 2147483646 w 378"/>
                <a:gd name="T75" fmla="*/ 2147483646 h 199"/>
                <a:gd name="T76" fmla="*/ 2147483646 w 378"/>
                <a:gd name="T77" fmla="*/ 2147483646 h 199"/>
                <a:gd name="T78" fmla="*/ 2147483646 w 378"/>
                <a:gd name="T79" fmla="*/ 0 h 19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78"/>
                <a:gd name="T121" fmla="*/ 0 h 199"/>
                <a:gd name="T122" fmla="*/ 378 w 378"/>
                <a:gd name="T123" fmla="*/ 199 h 199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78" h="199">
                  <a:moveTo>
                    <a:pt x="190" y="0"/>
                  </a:moveTo>
                  <a:lnTo>
                    <a:pt x="171" y="0"/>
                  </a:lnTo>
                  <a:lnTo>
                    <a:pt x="151" y="2"/>
                  </a:lnTo>
                  <a:lnTo>
                    <a:pt x="134" y="5"/>
                  </a:lnTo>
                  <a:lnTo>
                    <a:pt x="116" y="8"/>
                  </a:lnTo>
                  <a:lnTo>
                    <a:pt x="100" y="11"/>
                  </a:lnTo>
                  <a:lnTo>
                    <a:pt x="84" y="18"/>
                  </a:lnTo>
                  <a:lnTo>
                    <a:pt x="69" y="22"/>
                  </a:lnTo>
                  <a:lnTo>
                    <a:pt x="56" y="29"/>
                  </a:lnTo>
                  <a:lnTo>
                    <a:pt x="44" y="37"/>
                  </a:lnTo>
                  <a:lnTo>
                    <a:pt x="32" y="43"/>
                  </a:lnTo>
                  <a:lnTo>
                    <a:pt x="24" y="51"/>
                  </a:lnTo>
                  <a:lnTo>
                    <a:pt x="16" y="61"/>
                  </a:lnTo>
                  <a:lnTo>
                    <a:pt x="11" y="66"/>
                  </a:lnTo>
                  <a:lnTo>
                    <a:pt x="10" y="71"/>
                  </a:lnTo>
                  <a:lnTo>
                    <a:pt x="7" y="76"/>
                  </a:lnTo>
                  <a:lnTo>
                    <a:pt x="5" y="80"/>
                  </a:lnTo>
                  <a:lnTo>
                    <a:pt x="3" y="85"/>
                  </a:lnTo>
                  <a:lnTo>
                    <a:pt x="2" y="90"/>
                  </a:lnTo>
                  <a:lnTo>
                    <a:pt x="2" y="95"/>
                  </a:lnTo>
                  <a:lnTo>
                    <a:pt x="0" y="100"/>
                  </a:lnTo>
                  <a:lnTo>
                    <a:pt x="2" y="105"/>
                  </a:lnTo>
                  <a:lnTo>
                    <a:pt x="2" y="111"/>
                  </a:lnTo>
                  <a:lnTo>
                    <a:pt x="3" y="116"/>
                  </a:lnTo>
                  <a:lnTo>
                    <a:pt x="5" y="121"/>
                  </a:lnTo>
                  <a:lnTo>
                    <a:pt x="7" y="125"/>
                  </a:lnTo>
                  <a:lnTo>
                    <a:pt x="10" y="130"/>
                  </a:lnTo>
                  <a:lnTo>
                    <a:pt x="11" y="135"/>
                  </a:lnTo>
                  <a:lnTo>
                    <a:pt x="16" y="138"/>
                  </a:lnTo>
                  <a:lnTo>
                    <a:pt x="24" y="148"/>
                  </a:lnTo>
                  <a:lnTo>
                    <a:pt x="32" y="156"/>
                  </a:lnTo>
                  <a:lnTo>
                    <a:pt x="44" y="164"/>
                  </a:lnTo>
                  <a:lnTo>
                    <a:pt x="56" y="170"/>
                  </a:lnTo>
                  <a:lnTo>
                    <a:pt x="69" y="177"/>
                  </a:lnTo>
                  <a:lnTo>
                    <a:pt x="84" y="183"/>
                  </a:lnTo>
                  <a:lnTo>
                    <a:pt x="100" y="188"/>
                  </a:lnTo>
                  <a:lnTo>
                    <a:pt x="116" y="191"/>
                  </a:lnTo>
                  <a:lnTo>
                    <a:pt x="134" y="196"/>
                  </a:lnTo>
                  <a:lnTo>
                    <a:pt x="151" y="198"/>
                  </a:lnTo>
                  <a:lnTo>
                    <a:pt x="171" y="199"/>
                  </a:lnTo>
                  <a:lnTo>
                    <a:pt x="190" y="199"/>
                  </a:lnTo>
                  <a:lnTo>
                    <a:pt x="209" y="199"/>
                  </a:lnTo>
                  <a:lnTo>
                    <a:pt x="227" y="198"/>
                  </a:lnTo>
                  <a:lnTo>
                    <a:pt x="246" y="196"/>
                  </a:lnTo>
                  <a:lnTo>
                    <a:pt x="262" y="193"/>
                  </a:lnTo>
                  <a:lnTo>
                    <a:pt x="280" y="188"/>
                  </a:lnTo>
                  <a:lnTo>
                    <a:pt x="295" y="183"/>
                  </a:lnTo>
                  <a:lnTo>
                    <a:pt x="309" y="177"/>
                  </a:lnTo>
                  <a:lnTo>
                    <a:pt x="324" y="170"/>
                  </a:lnTo>
                  <a:lnTo>
                    <a:pt x="335" y="164"/>
                  </a:lnTo>
                  <a:lnTo>
                    <a:pt x="346" y="156"/>
                  </a:lnTo>
                  <a:lnTo>
                    <a:pt x="356" y="148"/>
                  </a:lnTo>
                  <a:lnTo>
                    <a:pt x="364" y="138"/>
                  </a:lnTo>
                  <a:lnTo>
                    <a:pt x="367" y="135"/>
                  </a:lnTo>
                  <a:lnTo>
                    <a:pt x="370" y="130"/>
                  </a:lnTo>
                  <a:lnTo>
                    <a:pt x="373" y="125"/>
                  </a:lnTo>
                  <a:lnTo>
                    <a:pt x="375" y="121"/>
                  </a:lnTo>
                  <a:lnTo>
                    <a:pt x="377" y="116"/>
                  </a:lnTo>
                  <a:lnTo>
                    <a:pt x="378" y="111"/>
                  </a:lnTo>
                  <a:lnTo>
                    <a:pt x="378" y="105"/>
                  </a:lnTo>
                  <a:lnTo>
                    <a:pt x="378" y="100"/>
                  </a:lnTo>
                  <a:lnTo>
                    <a:pt x="378" y="95"/>
                  </a:lnTo>
                  <a:lnTo>
                    <a:pt x="378" y="90"/>
                  </a:lnTo>
                  <a:lnTo>
                    <a:pt x="377" y="85"/>
                  </a:lnTo>
                  <a:lnTo>
                    <a:pt x="375" y="80"/>
                  </a:lnTo>
                  <a:lnTo>
                    <a:pt x="373" y="76"/>
                  </a:lnTo>
                  <a:lnTo>
                    <a:pt x="370" y="71"/>
                  </a:lnTo>
                  <a:lnTo>
                    <a:pt x="367" y="66"/>
                  </a:lnTo>
                  <a:lnTo>
                    <a:pt x="364" y="61"/>
                  </a:lnTo>
                  <a:lnTo>
                    <a:pt x="356" y="51"/>
                  </a:lnTo>
                  <a:lnTo>
                    <a:pt x="346" y="43"/>
                  </a:lnTo>
                  <a:lnTo>
                    <a:pt x="335" y="37"/>
                  </a:lnTo>
                  <a:lnTo>
                    <a:pt x="324" y="29"/>
                  </a:lnTo>
                  <a:lnTo>
                    <a:pt x="309" y="22"/>
                  </a:lnTo>
                  <a:lnTo>
                    <a:pt x="295" y="18"/>
                  </a:lnTo>
                  <a:lnTo>
                    <a:pt x="280" y="11"/>
                  </a:lnTo>
                  <a:lnTo>
                    <a:pt x="262" y="8"/>
                  </a:lnTo>
                  <a:lnTo>
                    <a:pt x="246" y="5"/>
                  </a:lnTo>
                  <a:lnTo>
                    <a:pt x="227" y="2"/>
                  </a:lnTo>
                  <a:lnTo>
                    <a:pt x="209" y="0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3368" name="Freeform 150">
              <a:extLst>
                <a:ext uri="{FF2B5EF4-FFF2-40B4-BE49-F238E27FC236}">
                  <a16:creationId xmlns:a16="http://schemas.microsoft.com/office/drawing/2014/main" id="{5566B61A-CABC-452B-8287-63A4DA0C193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0025" y="4214813"/>
              <a:ext cx="600075" cy="315912"/>
            </a:xfrm>
            <a:custGeom>
              <a:avLst/>
              <a:gdLst>
                <a:gd name="T0" fmla="*/ 2147483646 w 378"/>
                <a:gd name="T1" fmla="*/ 0 h 199"/>
                <a:gd name="T2" fmla="*/ 2147483646 w 378"/>
                <a:gd name="T3" fmla="*/ 2147483646 h 199"/>
                <a:gd name="T4" fmla="*/ 2147483646 w 378"/>
                <a:gd name="T5" fmla="*/ 2147483646 h 199"/>
                <a:gd name="T6" fmla="*/ 2147483646 w 378"/>
                <a:gd name="T7" fmla="*/ 2147483646 h 199"/>
                <a:gd name="T8" fmla="*/ 2147483646 w 378"/>
                <a:gd name="T9" fmla="*/ 2147483646 h 199"/>
                <a:gd name="T10" fmla="*/ 2147483646 w 378"/>
                <a:gd name="T11" fmla="*/ 2147483646 h 199"/>
                <a:gd name="T12" fmla="*/ 2147483646 w 378"/>
                <a:gd name="T13" fmla="*/ 2147483646 h 199"/>
                <a:gd name="T14" fmla="*/ 2147483646 w 378"/>
                <a:gd name="T15" fmla="*/ 2147483646 h 199"/>
                <a:gd name="T16" fmla="*/ 2147483646 w 378"/>
                <a:gd name="T17" fmla="*/ 2147483646 h 199"/>
                <a:gd name="T18" fmla="*/ 2147483646 w 378"/>
                <a:gd name="T19" fmla="*/ 2147483646 h 199"/>
                <a:gd name="T20" fmla="*/ 2147483646 w 378"/>
                <a:gd name="T21" fmla="*/ 2147483646 h 199"/>
                <a:gd name="T22" fmla="*/ 2147483646 w 378"/>
                <a:gd name="T23" fmla="*/ 2147483646 h 199"/>
                <a:gd name="T24" fmla="*/ 2147483646 w 378"/>
                <a:gd name="T25" fmla="*/ 2147483646 h 199"/>
                <a:gd name="T26" fmla="*/ 2147483646 w 378"/>
                <a:gd name="T27" fmla="*/ 2147483646 h 199"/>
                <a:gd name="T28" fmla="*/ 2147483646 w 378"/>
                <a:gd name="T29" fmla="*/ 2147483646 h 199"/>
                <a:gd name="T30" fmla="*/ 2147483646 w 378"/>
                <a:gd name="T31" fmla="*/ 2147483646 h 199"/>
                <a:gd name="T32" fmla="*/ 2147483646 w 378"/>
                <a:gd name="T33" fmla="*/ 2147483646 h 199"/>
                <a:gd name="T34" fmla="*/ 2147483646 w 378"/>
                <a:gd name="T35" fmla="*/ 2147483646 h 199"/>
                <a:gd name="T36" fmla="*/ 2147483646 w 378"/>
                <a:gd name="T37" fmla="*/ 2147483646 h 199"/>
                <a:gd name="T38" fmla="*/ 2147483646 w 378"/>
                <a:gd name="T39" fmla="*/ 2147483646 h 199"/>
                <a:gd name="T40" fmla="*/ 2147483646 w 378"/>
                <a:gd name="T41" fmla="*/ 2147483646 h 199"/>
                <a:gd name="T42" fmla="*/ 2147483646 w 378"/>
                <a:gd name="T43" fmla="*/ 2147483646 h 199"/>
                <a:gd name="T44" fmla="*/ 2147483646 w 378"/>
                <a:gd name="T45" fmla="*/ 2147483646 h 199"/>
                <a:gd name="T46" fmla="*/ 2147483646 w 378"/>
                <a:gd name="T47" fmla="*/ 2147483646 h 199"/>
                <a:gd name="T48" fmla="*/ 2147483646 w 378"/>
                <a:gd name="T49" fmla="*/ 2147483646 h 199"/>
                <a:gd name="T50" fmla="*/ 2147483646 w 378"/>
                <a:gd name="T51" fmla="*/ 2147483646 h 199"/>
                <a:gd name="T52" fmla="*/ 2147483646 w 378"/>
                <a:gd name="T53" fmla="*/ 2147483646 h 199"/>
                <a:gd name="T54" fmla="*/ 2147483646 w 378"/>
                <a:gd name="T55" fmla="*/ 2147483646 h 199"/>
                <a:gd name="T56" fmla="*/ 2147483646 w 378"/>
                <a:gd name="T57" fmla="*/ 2147483646 h 199"/>
                <a:gd name="T58" fmla="*/ 2147483646 w 378"/>
                <a:gd name="T59" fmla="*/ 2147483646 h 199"/>
                <a:gd name="T60" fmla="*/ 2147483646 w 378"/>
                <a:gd name="T61" fmla="*/ 2147483646 h 199"/>
                <a:gd name="T62" fmla="*/ 2147483646 w 378"/>
                <a:gd name="T63" fmla="*/ 2147483646 h 199"/>
                <a:gd name="T64" fmla="*/ 2147483646 w 378"/>
                <a:gd name="T65" fmla="*/ 2147483646 h 199"/>
                <a:gd name="T66" fmla="*/ 2147483646 w 378"/>
                <a:gd name="T67" fmla="*/ 2147483646 h 199"/>
                <a:gd name="T68" fmla="*/ 2147483646 w 378"/>
                <a:gd name="T69" fmla="*/ 2147483646 h 199"/>
                <a:gd name="T70" fmla="*/ 2147483646 w 378"/>
                <a:gd name="T71" fmla="*/ 2147483646 h 199"/>
                <a:gd name="T72" fmla="*/ 2147483646 w 378"/>
                <a:gd name="T73" fmla="*/ 2147483646 h 199"/>
                <a:gd name="T74" fmla="*/ 2147483646 w 378"/>
                <a:gd name="T75" fmla="*/ 2147483646 h 199"/>
                <a:gd name="T76" fmla="*/ 2147483646 w 378"/>
                <a:gd name="T77" fmla="*/ 2147483646 h 199"/>
                <a:gd name="T78" fmla="*/ 2147483646 w 378"/>
                <a:gd name="T79" fmla="*/ 0 h 19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78"/>
                <a:gd name="T121" fmla="*/ 0 h 199"/>
                <a:gd name="T122" fmla="*/ 378 w 378"/>
                <a:gd name="T123" fmla="*/ 199 h 199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78" h="199">
                  <a:moveTo>
                    <a:pt x="190" y="0"/>
                  </a:moveTo>
                  <a:lnTo>
                    <a:pt x="171" y="0"/>
                  </a:lnTo>
                  <a:lnTo>
                    <a:pt x="151" y="2"/>
                  </a:lnTo>
                  <a:lnTo>
                    <a:pt x="134" y="5"/>
                  </a:lnTo>
                  <a:lnTo>
                    <a:pt x="116" y="8"/>
                  </a:lnTo>
                  <a:lnTo>
                    <a:pt x="100" y="11"/>
                  </a:lnTo>
                  <a:lnTo>
                    <a:pt x="84" y="18"/>
                  </a:lnTo>
                  <a:lnTo>
                    <a:pt x="69" y="22"/>
                  </a:lnTo>
                  <a:lnTo>
                    <a:pt x="56" y="29"/>
                  </a:lnTo>
                  <a:lnTo>
                    <a:pt x="44" y="37"/>
                  </a:lnTo>
                  <a:lnTo>
                    <a:pt x="32" y="43"/>
                  </a:lnTo>
                  <a:lnTo>
                    <a:pt x="24" y="51"/>
                  </a:lnTo>
                  <a:lnTo>
                    <a:pt x="16" y="61"/>
                  </a:lnTo>
                  <a:lnTo>
                    <a:pt x="11" y="66"/>
                  </a:lnTo>
                  <a:lnTo>
                    <a:pt x="10" y="71"/>
                  </a:lnTo>
                  <a:lnTo>
                    <a:pt x="7" y="76"/>
                  </a:lnTo>
                  <a:lnTo>
                    <a:pt x="5" y="80"/>
                  </a:lnTo>
                  <a:lnTo>
                    <a:pt x="3" y="85"/>
                  </a:lnTo>
                  <a:lnTo>
                    <a:pt x="2" y="90"/>
                  </a:lnTo>
                  <a:lnTo>
                    <a:pt x="2" y="95"/>
                  </a:lnTo>
                  <a:lnTo>
                    <a:pt x="0" y="100"/>
                  </a:lnTo>
                  <a:lnTo>
                    <a:pt x="2" y="105"/>
                  </a:lnTo>
                  <a:lnTo>
                    <a:pt x="2" y="111"/>
                  </a:lnTo>
                  <a:lnTo>
                    <a:pt x="3" y="116"/>
                  </a:lnTo>
                  <a:lnTo>
                    <a:pt x="5" y="121"/>
                  </a:lnTo>
                  <a:lnTo>
                    <a:pt x="7" y="125"/>
                  </a:lnTo>
                  <a:lnTo>
                    <a:pt x="10" y="130"/>
                  </a:lnTo>
                  <a:lnTo>
                    <a:pt x="11" y="135"/>
                  </a:lnTo>
                  <a:lnTo>
                    <a:pt x="16" y="138"/>
                  </a:lnTo>
                  <a:lnTo>
                    <a:pt x="24" y="148"/>
                  </a:lnTo>
                  <a:lnTo>
                    <a:pt x="32" y="156"/>
                  </a:lnTo>
                  <a:lnTo>
                    <a:pt x="44" y="164"/>
                  </a:lnTo>
                  <a:lnTo>
                    <a:pt x="56" y="170"/>
                  </a:lnTo>
                  <a:lnTo>
                    <a:pt x="69" y="177"/>
                  </a:lnTo>
                  <a:lnTo>
                    <a:pt x="84" y="183"/>
                  </a:lnTo>
                  <a:lnTo>
                    <a:pt x="100" y="188"/>
                  </a:lnTo>
                  <a:lnTo>
                    <a:pt x="116" y="191"/>
                  </a:lnTo>
                  <a:lnTo>
                    <a:pt x="134" y="196"/>
                  </a:lnTo>
                  <a:lnTo>
                    <a:pt x="151" y="198"/>
                  </a:lnTo>
                  <a:lnTo>
                    <a:pt x="171" y="199"/>
                  </a:lnTo>
                  <a:lnTo>
                    <a:pt x="190" y="199"/>
                  </a:lnTo>
                  <a:lnTo>
                    <a:pt x="209" y="199"/>
                  </a:lnTo>
                  <a:lnTo>
                    <a:pt x="227" y="198"/>
                  </a:lnTo>
                  <a:lnTo>
                    <a:pt x="246" y="196"/>
                  </a:lnTo>
                  <a:lnTo>
                    <a:pt x="262" y="193"/>
                  </a:lnTo>
                  <a:lnTo>
                    <a:pt x="280" y="188"/>
                  </a:lnTo>
                  <a:lnTo>
                    <a:pt x="295" y="183"/>
                  </a:lnTo>
                  <a:lnTo>
                    <a:pt x="309" y="177"/>
                  </a:lnTo>
                  <a:lnTo>
                    <a:pt x="324" y="170"/>
                  </a:lnTo>
                  <a:lnTo>
                    <a:pt x="335" y="164"/>
                  </a:lnTo>
                  <a:lnTo>
                    <a:pt x="346" y="156"/>
                  </a:lnTo>
                  <a:lnTo>
                    <a:pt x="356" y="148"/>
                  </a:lnTo>
                  <a:lnTo>
                    <a:pt x="364" y="138"/>
                  </a:lnTo>
                  <a:lnTo>
                    <a:pt x="367" y="135"/>
                  </a:lnTo>
                  <a:lnTo>
                    <a:pt x="370" y="130"/>
                  </a:lnTo>
                  <a:lnTo>
                    <a:pt x="373" y="125"/>
                  </a:lnTo>
                  <a:lnTo>
                    <a:pt x="375" y="121"/>
                  </a:lnTo>
                  <a:lnTo>
                    <a:pt x="377" y="116"/>
                  </a:lnTo>
                  <a:lnTo>
                    <a:pt x="378" y="111"/>
                  </a:lnTo>
                  <a:lnTo>
                    <a:pt x="378" y="105"/>
                  </a:lnTo>
                  <a:lnTo>
                    <a:pt x="378" y="100"/>
                  </a:lnTo>
                  <a:lnTo>
                    <a:pt x="378" y="95"/>
                  </a:lnTo>
                  <a:lnTo>
                    <a:pt x="378" y="90"/>
                  </a:lnTo>
                  <a:lnTo>
                    <a:pt x="377" y="85"/>
                  </a:lnTo>
                  <a:lnTo>
                    <a:pt x="375" y="80"/>
                  </a:lnTo>
                  <a:lnTo>
                    <a:pt x="373" y="76"/>
                  </a:lnTo>
                  <a:lnTo>
                    <a:pt x="370" y="71"/>
                  </a:lnTo>
                  <a:lnTo>
                    <a:pt x="367" y="66"/>
                  </a:lnTo>
                  <a:lnTo>
                    <a:pt x="364" y="61"/>
                  </a:lnTo>
                  <a:lnTo>
                    <a:pt x="356" y="51"/>
                  </a:lnTo>
                  <a:lnTo>
                    <a:pt x="346" y="43"/>
                  </a:lnTo>
                  <a:lnTo>
                    <a:pt x="335" y="37"/>
                  </a:lnTo>
                  <a:lnTo>
                    <a:pt x="324" y="29"/>
                  </a:lnTo>
                  <a:lnTo>
                    <a:pt x="309" y="22"/>
                  </a:lnTo>
                  <a:lnTo>
                    <a:pt x="295" y="18"/>
                  </a:lnTo>
                  <a:lnTo>
                    <a:pt x="280" y="11"/>
                  </a:lnTo>
                  <a:lnTo>
                    <a:pt x="262" y="8"/>
                  </a:lnTo>
                  <a:lnTo>
                    <a:pt x="246" y="5"/>
                  </a:lnTo>
                  <a:lnTo>
                    <a:pt x="227" y="2"/>
                  </a:lnTo>
                  <a:lnTo>
                    <a:pt x="209" y="0"/>
                  </a:lnTo>
                  <a:lnTo>
                    <a:pt x="190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3369" name="Rectangle 151">
              <a:extLst>
                <a:ext uri="{FF2B5EF4-FFF2-40B4-BE49-F238E27FC236}">
                  <a16:creationId xmlns:a16="http://schemas.microsoft.com/office/drawing/2014/main" id="{DDD700FD-E113-47BD-9E7C-176B8CD604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8925" y="4273550"/>
              <a:ext cx="493713" cy="212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400" b="1">
                  <a:solidFill>
                    <a:srgbClr val="333399"/>
                  </a:solidFill>
                </a:rPr>
                <a:t>cAMP</a:t>
              </a:r>
              <a:endParaRPr lang="it-IT" altLang="it-IT" sz="1800"/>
            </a:p>
          </p:txBody>
        </p:sp>
        <p:sp>
          <p:nvSpPr>
            <p:cNvPr id="13370" name="Rectangle 152">
              <a:extLst>
                <a:ext uri="{FF2B5EF4-FFF2-40B4-BE49-F238E27FC236}">
                  <a16:creationId xmlns:a16="http://schemas.microsoft.com/office/drawing/2014/main" id="{F311A6B3-AEEA-4A85-A400-FEB2DA9ACF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8850" y="3762375"/>
              <a:ext cx="128588" cy="212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400" b="1">
                  <a:solidFill>
                    <a:srgbClr val="000000"/>
                  </a:solidFill>
                </a:rPr>
                <a:t>R</a:t>
              </a:r>
              <a:endParaRPr lang="it-IT" altLang="it-IT" sz="1800"/>
            </a:p>
          </p:txBody>
        </p:sp>
        <p:sp>
          <p:nvSpPr>
            <p:cNvPr id="13371" name="Rectangle 153">
              <a:extLst>
                <a:ext uri="{FF2B5EF4-FFF2-40B4-BE49-F238E27FC236}">
                  <a16:creationId xmlns:a16="http://schemas.microsoft.com/office/drawing/2014/main" id="{BF814297-29D3-4DC2-BE3A-A53E76C4C4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4088" y="3925888"/>
              <a:ext cx="119062" cy="212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400" b="1">
                  <a:solidFill>
                    <a:srgbClr val="000000"/>
                  </a:solidFill>
                </a:rPr>
                <a:t>X</a:t>
              </a:r>
              <a:endParaRPr lang="it-IT" altLang="it-IT" sz="1800"/>
            </a:p>
          </p:txBody>
        </p:sp>
        <p:sp>
          <p:nvSpPr>
            <p:cNvPr id="13372" name="Freeform 154">
              <a:extLst>
                <a:ext uri="{FF2B5EF4-FFF2-40B4-BE49-F238E27FC236}">
                  <a16:creationId xmlns:a16="http://schemas.microsoft.com/office/drawing/2014/main" id="{59D23135-AFC8-4228-8850-798155AE92C7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6488" y="4562475"/>
              <a:ext cx="520700" cy="984250"/>
            </a:xfrm>
            <a:custGeom>
              <a:avLst/>
              <a:gdLst>
                <a:gd name="T0" fmla="*/ 2147483646 w 328"/>
                <a:gd name="T1" fmla="*/ 2147483646 h 620"/>
                <a:gd name="T2" fmla="*/ 2147483646 w 328"/>
                <a:gd name="T3" fmla="*/ 2147483646 h 620"/>
                <a:gd name="T4" fmla="*/ 2147483646 w 328"/>
                <a:gd name="T5" fmla="*/ 2147483646 h 620"/>
                <a:gd name="T6" fmla="*/ 2147483646 w 328"/>
                <a:gd name="T7" fmla="*/ 2147483646 h 620"/>
                <a:gd name="T8" fmla="*/ 2147483646 w 328"/>
                <a:gd name="T9" fmla="*/ 2147483646 h 620"/>
                <a:gd name="T10" fmla="*/ 2147483646 w 328"/>
                <a:gd name="T11" fmla="*/ 2147483646 h 620"/>
                <a:gd name="T12" fmla="*/ 2147483646 w 328"/>
                <a:gd name="T13" fmla="*/ 2147483646 h 620"/>
                <a:gd name="T14" fmla="*/ 2147483646 w 328"/>
                <a:gd name="T15" fmla="*/ 2147483646 h 620"/>
                <a:gd name="T16" fmla="*/ 2147483646 w 328"/>
                <a:gd name="T17" fmla="*/ 2147483646 h 620"/>
                <a:gd name="T18" fmla="*/ 2147483646 w 328"/>
                <a:gd name="T19" fmla="*/ 2147483646 h 620"/>
                <a:gd name="T20" fmla="*/ 2147483646 w 328"/>
                <a:gd name="T21" fmla="*/ 2147483646 h 620"/>
                <a:gd name="T22" fmla="*/ 2147483646 w 328"/>
                <a:gd name="T23" fmla="*/ 2147483646 h 620"/>
                <a:gd name="T24" fmla="*/ 2147483646 w 328"/>
                <a:gd name="T25" fmla="*/ 2147483646 h 620"/>
                <a:gd name="T26" fmla="*/ 2147483646 w 328"/>
                <a:gd name="T27" fmla="*/ 2147483646 h 620"/>
                <a:gd name="T28" fmla="*/ 2147483646 w 328"/>
                <a:gd name="T29" fmla="*/ 2147483646 h 620"/>
                <a:gd name="T30" fmla="*/ 0 w 328"/>
                <a:gd name="T31" fmla="*/ 2147483646 h 620"/>
                <a:gd name="T32" fmla="*/ 2147483646 w 328"/>
                <a:gd name="T33" fmla="*/ 2147483646 h 620"/>
                <a:gd name="T34" fmla="*/ 2147483646 w 328"/>
                <a:gd name="T35" fmla="*/ 2147483646 h 620"/>
                <a:gd name="T36" fmla="*/ 2147483646 w 328"/>
                <a:gd name="T37" fmla="*/ 2147483646 h 620"/>
                <a:gd name="T38" fmla="*/ 2147483646 w 328"/>
                <a:gd name="T39" fmla="*/ 2147483646 h 620"/>
                <a:gd name="T40" fmla="*/ 2147483646 w 328"/>
                <a:gd name="T41" fmla="*/ 2147483646 h 620"/>
                <a:gd name="T42" fmla="*/ 2147483646 w 328"/>
                <a:gd name="T43" fmla="*/ 2147483646 h 620"/>
                <a:gd name="T44" fmla="*/ 2147483646 w 328"/>
                <a:gd name="T45" fmla="*/ 2147483646 h 620"/>
                <a:gd name="T46" fmla="*/ 2147483646 w 328"/>
                <a:gd name="T47" fmla="*/ 2147483646 h 620"/>
                <a:gd name="T48" fmla="*/ 2147483646 w 328"/>
                <a:gd name="T49" fmla="*/ 2147483646 h 620"/>
                <a:gd name="T50" fmla="*/ 2147483646 w 328"/>
                <a:gd name="T51" fmla="*/ 2147483646 h 620"/>
                <a:gd name="T52" fmla="*/ 2147483646 w 328"/>
                <a:gd name="T53" fmla="*/ 2147483646 h 620"/>
                <a:gd name="T54" fmla="*/ 2147483646 w 328"/>
                <a:gd name="T55" fmla="*/ 2147483646 h 620"/>
                <a:gd name="T56" fmla="*/ 2147483646 w 328"/>
                <a:gd name="T57" fmla="*/ 2147483646 h 620"/>
                <a:gd name="T58" fmla="*/ 2147483646 w 328"/>
                <a:gd name="T59" fmla="*/ 2147483646 h 620"/>
                <a:gd name="T60" fmla="*/ 2147483646 w 328"/>
                <a:gd name="T61" fmla="*/ 2147483646 h 620"/>
                <a:gd name="T62" fmla="*/ 2147483646 w 328"/>
                <a:gd name="T63" fmla="*/ 2147483646 h 620"/>
                <a:gd name="T64" fmla="*/ 2147483646 w 328"/>
                <a:gd name="T65" fmla="*/ 2147483646 h 620"/>
                <a:gd name="T66" fmla="*/ 2147483646 w 328"/>
                <a:gd name="T67" fmla="*/ 2147483646 h 620"/>
                <a:gd name="T68" fmla="*/ 2147483646 w 328"/>
                <a:gd name="T69" fmla="*/ 2147483646 h 620"/>
                <a:gd name="T70" fmla="*/ 2147483646 w 328"/>
                <a:gd name="T71" fmla="*/ 2147483646 h 620"/>
                <a:gd name="T72" fmla="*/ 2147483646 w 328"/>
                <a:gd name="T73" fmla="*/ 2147483646 h 620"/>
                <a:gd name="T74" fmla="*/ 2147483646 w 328"/>
                <a:gd name="T75" fmla="*/ 2147483646 h 620"/>
                <a:gd name="T76" fmla="*/ 2147483646 w 328"/>
                <a:gd name="T77" fmla="*/ 2147483646 h 620"/>
                <a:gd name="T78" fmla="*/ 2147483646 w 328"/>
                <a:gd name="T79" fmla="*/ 2147483646 h 620"/>
                <a:gd name="T80" fmla="*/ 2147483646 w 328"/>
                <a:gd name="T81" fmla="*/ 2147483646 h 620"/>
                <a:gd name="T82" fmla="*/ 2147483646 w 328"/>
                <a:gd name="T83" fmla="*/ 2147483646 h 620"/>
                <a:gd name="T84" fmla="*/ 2147483646 w 328"/>
                <a:gd name="T85" fmla="*/ 2147483646 h 620"/>
                <a:gd name="T86" fmla="*/ 2147483646 w 328"/>
                <a:gd name="T87" fmla="*/ 2147483646 h 620"/>
                <a:gd name="T88" fmla="*/ 2147483646 w 328"/>
                <a:gd name="T89" fmla="*/ 2147483646 h 620"/>
                <a:gd name="T90" fmla="*/ 2147483646 w 328"/>
                <a:gd name="T91" fmla="*/ 2147483646 h 620"/>
                <a:gd name="T92" fmla="*/ 2147483646 w 328"/>
                <a:gd name="T93" fmla="*/ 2147483646 h 620"/>
                <a:gd name="T94" fmla="*/ 2147483646 w 328"/>
                <a:gd name="T95" fmla="*/ 2147483646 h 620"/>
                <a:gd name="T96" fmla="*/ 2147483646 w 328"/>
                <a:gd name="T97" fmla="*/ 2147483646 h 620"/>
                <a:gd name="T98" fmla="*/ 2147483646 w 328"/>
                <a:gd name="T99" fmla="*/ 2147483646 h 620"/>
                <a:gd name="T100" fmla="*/ 2147483646 w 328"/>
                <a:gd name="T101" fmla="*/ 2147483646 h 620"/>
                <a:gd name="T102" fmla="*/ 2147483646 w 328"/>
                <a:gd name="T103" fmla="*/ 2147483646 h 620"/>
                <a:gd name="T104" fmla="*/ 2147483646 w 328"/>
                <a:gd name="T105" fmla="*/ 2147483646 h 620"/>
                <a:gd name="T106" fmla="*/ 2147483646 w 328"/>
                <a:gd name="T107" fmla="*/ 2147483646 h 620"/>
                <a:gd name="T108" fmla="*/ 2147483646 w 328"/>
                <a:gd name="T109" fmla="*/ 2147483646 h 620"/>
                <a:gd name="T110" fmla="*/ 2147483646 w 328"/>
                <a:gd name="T111" fmla="*/ 2147483646 h 620"/>
                <a:gd name="T112" fmla="*/ 2147483646 w 328"/>
                <a:gd name="T113" fmla="*/ 2147483646 h 620"/>
                <a:gd name="T114" fmla="*/ 2147483646 w 328"/>
                <a:gd name="T115" fmla="*/ 2147483646 h 620"/>
                <a:gd name="T116" fmla="*/ 2147483646 w 328"/>
                <a:gd name="T117" fmla="*/ 2147483646 h 620"/>
                <a:gd name="T118" fmla="*/ 2147483646 w 328"/>
                <a:gd name="T119" fmla="*/ 2147483646 h 62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28"/>
                <a:gd name="T181" fmla="*/ 0 h 620"/>
                <a:gd name="T182" fmla="*/ 328 w 328"/>
                <a:gd name="T183" fmla="*/ 620 h 62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28" h="620">
                  <a:moveTo>
                    <a:pt x="218" y="0"/>
                  </a:moveTo>
                  <a:lnTo>
                    <a:pt x="201" y="2"/>
                  </a:lnTo>
                  <a:lnTo>
                    <a:pt x="185" y="4"/>
                  </a:lnTo>
                  <a:lnTo>
                    <a:pt x="169" y="5"/>
                  </a:lnTo>
                  <a:lnTo>
                    <a:pt x="154" y="8"/>
                  </a:lnTo>
                  <a:lnTo>
                    <a:pt x="140" y="10"/>
                  </a:lnTo>
                  <a:lnTo>
                    <a:pt x="133" y="12"/>
                  </a:lnTo>
                  <a:lnTo>
                    <a:pt x="128" y="15"/>
                  </a:lnTo>
                  <a:lnTo>
                    <a:pt x="122" y="16"/>
                  </a:lnTo>
                  <a:lnTo>
                    <a:pt x="117" y="18"/>
                  </a:lnTo>
                  <a:lnTo>
                    <a:pt x="114" y="21"/>
                  </a:lnTo>
                  <a:lnTo>
                    <a:pt x="109" y="23"/>
                  </a:lnTo>
                  <a:lnTo>
                    <a:pt x="107" y="26"/>
                  </a:lnTo>
                  <a:lnTo>
                    <a:pt x="104" y="29"/>
                  </a:lnTo>
                  <a:lnTo>
                    <a:pt x="104" y="34"/>
                  </a:lnTo>
                  <a:lnTo>
                    <a:pt x="104" y="37"/>
                  </a:lnTo>
                  <a:lnTo>
                    <a:pt x="104" y="42"/>
                  </a:lnTo>
                  <a:lnTo>
                    <a:pt x="104" y="47"/>
                  </a:lnTo>
                  <a:lnTo>
                    <a:pt x="107" y="57"/>
                  </a:lnTo>
                  <a:lnTo>
                    <a:pt x="111" y="66"/>
                  </a:lnTo>
                  <a:lnTo>
                    <a:pt x="111" y="70"/>
                  </a:lnTo>
                  <a:lnTo>
                    <a:pt x="112" y="74"/>
                  </a:lnTo>
                  <a:lnTo>
                    <a:pt x="112" y="79"/>
                  </a:lnTo>
                  <a:lnTo>
                    <a:pt x="112" y="82"/>
                  </a:lnTo>
                  <a:lnTo>
                    <a:pt x="111" y="87"/>
                  </a:lnTo>
                  <a:lnTo>
                    <a:pt x="109" y="90"/>
                  </a:lnTo>
                  <a:lnTo>
                    <a:pt x="107" y="94"/>
                  </a:lnTo>
                  <a:lnTo>
                    <a:pt x="104" y="95"/>
                  </a:lnTo>
                  <a:lnTo>
                    <a:pt x="99" y="97"/>
                  </a:lnTo>
                  <a:lnTo>
                    <a:pt x="96" y="100"/>
                  </a:lnTo>
                  <a:lnTo>
                    <a:pt x="85" y="103"/>
                  </a:lnTo>
                  <a:lnTo>
                    <a:pt x="75" y="105"/>
                  </a:lnTo>
                  <a:lnTo>
                    <a:pt x="64" y="108"/>
                  </a:lnTo>
                  <a:lnTo>
                    <a:pt x="54" y="113"/>
                  </a:lnTo>
                  <a:lnTo>
                    <a:pt x="50" y="115"/>
                  </a:lnTo>
                  <a:lnTo>
                    <a:pt x="46" y="118"/>
                  </a:lnTo>
                  <a:lnTo>
                    <a:pt x="41" y="119"/>
                  </a:lnTo>
                  <a:lnTo>
                    <a:pt x="40" y="124"/>
                  </a:lnTo>
                  <a:lnTo>
                    <a:pt x="37" y="127"/>
                  </a:lnTo>
                  <a:lnTo>
                    <a:pt x="35" y="132"/>
                  </a:lnTo>
                  <a:lnTo>
                    <a:pt x="35" y="135"/>
                  </a:lnTo>
                  <a:lnTo>
                    <a:pt x="33" y="142"/>
                  </a:lnTo>
                  <a:lnTo>
                    <a:pt x="33" y="152"/>
                  </a:lnTo>
                  <a:lnTo>
                    <a:pt x="33" y="163"/>
                  </a:lnTo>
                  <a:lnTo>
                    <a:pt x="35" y="174"/>
                  </a:lnTo>
                  <a:lnTo>
                    <a:pt x="35" y="185"/>
                  </a:lnTo>
                  <a:lnTo>
                    <a:pt x="35" y="197"/>
                  </a:lnTo>
                  <a:lnTo>
                    <a:pt x="33" y="201"/>
                  </a:lnTo>
                  <a:lnTo>
                    <a:pt x="33" y="206"/>
                  </a:lnTo>
                  <a:lnTo>
                    <a:pt x="32" y="211"/>
                  </a:lnTo>
                  <a:lnTo>
                    <a:pt x="30" y="216"/>
                  </a:lnTo>
                  <a:lnTo>
                    <a:pt x="25" y="222"/>
                  </a:lnTo>
                  <a:lnTo>
                    <a:pt x="21" y="230"/>
                  </a:lnTo>
                  <a:lnTo>
                    <a:pt x="16" y="237"/>
                  </a:lnTo>
                  <a:lnTo>
                    <a:pt x="11" y="243"/>
                  </a:lnTo>
                  <a:lnTo>
                    <a:pt x="6" y="253"/>
                  </a:lnTo>
                  <a:lnTo>
                    <a:pt x="4" y="256"/>
                  </a:lnTo>
                  <a:lnTo>
                    <a:pt x="3" y="263"/>
                  </a:lnTo>
                  <a:lnTo>
                    <a:pt x="1" y="267"/>
                  </a:lnTo>
                  <a:lnTo>
                    <a:pt x="1" y="274"/>
                  </a:lnTo>
                  <a:lnTo>
                    <a:pt x="1" y="280"/>
                  </a:lnTo>
                  <a:lnTo>
                    <a:pt x="0" y="288"/>
                  </a:lnTo>
                  <a:lnTo>
                    <a:pt x="0" y="296"/>
                  </a:lnTo>
                  <a:lnTo>
                    <a:pt x="0" y="306"/>
                  </a:lnTo>
                  <a:lnTo>
                    <a:pt x="1" y="316"/>
                  </a:lnTo>
                  <a:lnTo>
                    <a:pt x="1" y="325"/>
                  </a:lnTo>
                  <a:lnTo>
                    <a:pt x="3" y="346"/>
                  </a:lnTo>
                  <a:lnTo>
                    <a:pt x="4" y="365"/>
                  </a:lnTo>
                  <a:lnTo>
                    <a:pt x="6" y="375"/>
                  </a:lnTo>
                  <a:lnTo>
                    <a:pt x="8" y="385"/>
                  </a:lnTo>
                  <a:lnTo>
                    <a:pt x="9" y="393"/>
                  </a:lnTo>
                  <a:lnTo>
                    <a:pt x="11" y="401"/>
                  </a:lnTo>
                  <a:lnTo>
                    <a:pt x="13" y="407"/>
                  </a:lnTo>
                  <a:lnTo>
                    <a:pt x="14" y="412"/>
                  </a:lnTo>
                  <a:lnTo>
                    <a:pt x="16" y="417"/>
                  </a:lnTo>
                  <a:lnTo>
                    <a:pt x="17" y="422"/>
                  </a:lnTo>
                  <a:lnTo>
                    <a:pt x="21" y="425"/>
                  </a:lnTo>
                  <a:lnTo>
                    <a:pt x="24" y="427"/>
                  </a:lnTo>
                  <a:lnTo>
                    <a:pt x="25" y="428"/>
                  </a:lnTo>
                  <a:lnTo>
                    <a:pt x="29" y="430"/>
                  </a:lnTo>
                  <a:lnTo>
                    <a:pt x="35" y="431"/>
                  </a:lnTo>
                  <a:lnTo>
                    <a:pt x="41" y="431"/>
                  </a:lnTo>
                  <a:lnTo>
                    <a:pt x="48" y="433"/>
                  </a:lnTo>
                  <a:lnTo>
                    <a:pt x="51" y="435"/>
                  </a:lnTo>
                  <a:lnTo>
                    <a:pt x="53" y="436"/>
                  </a:lnTo>
                  <a:lnTo>
                    <a:pt x="56" y="438"/>
                  </a:lnTo>
                  <a:lnTo>
                    <a:pt x="59" y="441"/>
                  </a:lnTo>
                  <a:lnTo>
                    <a:pt x="61" y="444"/>
                  </a:lnTo>
                  <a:lnTo>
                    <a:pt x="62" y="448"/>
                  </a:lnTo>
                  <a:lnTo>
                    <a:pt x="64" y="452"/>
                  </a:lnTo>
                  <a:lnTo>
                    <a:pt x="66" y="456"/>
                  </a:lnTo>
                  <a:lnTo>
                    <a:pt x="69" y="467"/>
                  </a:lnTo>
                  <a:lnTo>
                    <a:pt x="70" y="476"/>
                  </a:lnTo>
                  <a:lnTo>
                    <a:pt x="74" y="486"/>
                  </a:lnTo>
                  <a:lnTo>
                    <a:pt x="75" y="491"/>
                  </a:lnTo>
                  <a:lnTo>
                    <a:pt x="78" y="496"/>
                  </a:lnTo>
                  <a:lnTo>
                    <a:pt x="80" y="499"/>
                  </a:lnTo>
                  <a:lnTo>
                    <a:pt x="83" y="502"/>
                  </a:lnTo>
                  <a:lnTo>
                    <a:pt x="87" y="505"/>
                  </a:lnTo>
                  <a:lnTo>
                    <a:pt x="90" y="507"/>
                  </a:lnTo>
                  <a:lnTo>
                    <a:pt x="95" y="509"/>
                  </a:lnTo>
                  <a:lnTo>
                    <a:pt x="101" y="509"/>
                  </a:lnTo>
                  <a:lnTo>
                    <a:pt x="107" y="509"/>
                  </a:lnTo>
                  <a:lnTo>
                    <a:pt x="114" y="507"/>
                  </a:lnTo>
                  <a:lnTo>
                    <a:pt x="120" y="505"/>
                  </a:lnTo>
                  <a:lnTo>
                    <a:pt x="128" y="504"/>
                  </a:lnTo>
                  <a:lnTo>
                    <a:pt x="144" y="499"/>
                  </a:lnTo>
                  <a:lnTo>
                    <a:pt x="159" y="494"/>
                  </a:lnTo>
                  <a:lnTo>
                    <a:pt x="167" y="493"/>
                  </a:lnTo>
                  <a:lnTo>
                    <a:pt x="173" y="493"/>
                  </a:lnTo>
                  <a:lnTo>
                    <a:pt x="180" y="493"/>
                  </a:lnTo>
                  <a:lnTo>
                    <a:pt x="185" y="493"/>
                  </a:lnTo>
                  <a:lnTo>
                    <a:pt x="189" y="494"/>
                  </a:lnTo>
                  <a:lnTo>
                    <a:pt x="193" y="496"/>
                  </a:lnTo>
                  <a:lnTo>
                    <a:pt x="194" y="501"/>
                  </a:lnTo>
                  <a:lnTo>
                    <a:pt x="196" y="505"/>
                  </a:lnTo>
                  <a:lnTo>
                    <a:pt x="196" y="512"/>
                  </a:lnTo>
                  <a:lnTo>
                    <a:pt x="196" y="518"/>
                  </a:lnTo>
                  <a:lnTo>
                    <a:pt x="196" y="526"/>
                  </a:lnTo>
                  <a:lnTo>
                    <a:pt x="194" y="534"/>
                  </a:lnTo>
                  <a:lnTo>
                    <a:pt x="189" y="550"/>
                  </a:lnTo>
                  <a:lnTo>
                    <a:pt x="186" y="568"/>
                  </a:lnTo>
                  <a:lnTo>
                    <a:pt x="185" y="576"/>
                  </a:lnTo>
                  <a:lnTo>
                    <a:pt x="183" y="584"/>
                  </a:lnTo>
                  <a:lnTo>
                    <a:pt x="183" y="592"/>
                  </a:lnTo>
                  <a:lnTo>
                    <a:pt x="183" y="599"/>
                  </a:lnTo>
                  <a:lnTo>
                    <a:pt x="185" y="604"/>
                  </a:lnTo>
                  <a:lnTo>
                    <a:pt x="186" y="607"/>
                  </a:lnTo>
                  <a:lnTo>
                    <a:pt x="189" y="610"/>
                  </a:lnTo>
                  <a:lnTo>
                    <a:pt x="194" y="613"/>
                  </a:lnTo>
                  <a:lnTo>
                    <a:pt x="199" y="615"/>
                  </a:lnTo>
                  <a:lnTo>
                    <a:pt x="204" y="616"/>
                  </a:lnTo>
                  <a:lnTo>
                    <a:pt x="210" y="618"/>
                  </a:lnTo>
                  <a:lnTo>
                    <a:pt x="217" y="620"/>
                  </a:lnTo>
                  <a:lnTo>
                    <a:pt x="223" y="620"/>
                  </a:lnTo>
                  <a:lnTo>
                    <a:pt x="231" y="620"/>
                  </a:lnTo>
                  <a:lnTo>
                    <a:pt x="246" y="618"/>
                  </a:lnTo>
                  <a:lnTo>
                    <a:pt x="259" y="615"/>
                  </a:lnTo>
                  <a:lnTo>
                    <a:pt x="265" y="613"/>
                  </a:lnTo>
                  <a:lnTo>
                    <a:pt x="272" y="612"/>
                  </a:lnTo>
                  <a:lnTo>
                    <a:pt x="278" y="610"/>
                  </a:lnTo>
                  <a:lnTo>
                    <a:pt x="283" y="607"/>
                  </a:lnTo>
                  <a:lnTo>
                    <a:pt x="286" y="605"/>
                  </a:lnTo>
                  <a:lnTo>
                    <a:pt x="291" y="602"/>
                  </a:lnTo>
                  <a:lnTo>
                    <a:pt x="296" y="597"/>
                  </a:lnTo>
                  <a:lnTo>
                    <a:pt x="299" y="592"/>
                  </a:lnTo>
                  <a:lnTo>
                    <a:pt x="307" y="583"/>
                  </a:lnTo>
                  <a:lnTo>
                    <a:pt x="313" y="573"/>
                  </a:lnTo>
                  <a:lnTo>
                    <a:pt x="320" y="562"/>
                  </a:lnTo>
                  <a:lnTo>
                    <a:pt x="321" y="555"/>
                  </a:lnTo>
                  <a:lnTo>
                    <a:pt x="323" y="550"/>
                  </a:lnTo>
                  <a:lnTo>
                    <a:pt x="325" y="544"/>
                  </a:lnTo>
                  <a:lnTo>
                    <a:pt x="326" y="539"/>
                  </a:lnTo>
                  <a:lnTo>
                    <a:pt x="326" y="534"/>
                  </a:lnTo>
                  <a:lnTo>
                    <a:pt x="326" y="530"/>
                  </a:lnTo>
                  <a:lnTo>
                    <a:pt x="326" y="525"/>
                  </a:lnTo>
                  <a:lnTo>
                    <a:pt x="325" y="520"/>
                  </a:lnTo>
                  <a:lnTo>
                    <a:pt x="321" y="517"/>
                  </a:lnTo>
                  <a:lnTo>
                    <a:pt x="318" y="512"/>
                  </a:lnTo>
                  <a:lnTo>
                    <a:pt x="315" y="507"/>
                  </a:lnTo>
                  <a:lnTo>
                    <a:pt x="310" y="502"/>
                  </a:lnTo>
                  <a:lnTo>
                    <a:pt x="302" y="494"/>
                  </a:lnTo>
                  <a:lnTo>
                    <a:pt x="292" y="484"/>
                  </a:lnTo>
                  <a:lnTo>
                    <a:pt x="289" y="481"/>
                  </a:lnTo>
                  <a:lnTo>
                    <a:pt x="284" y="478"/>
                  </a:lnTo>
                  <a:lnTo>
                    <a:pt x="281" y="475"/>
                  </a:lnTo>
                  <a:lnTo>
                    <a:pt x="278" y="472"/>
                  </a:lnTo>
                  <a:lnTo>
                    <a:pt x="276" y="470"/>
                  </a:lnTo>
                  <a:lnTo>
                    <a:pt x="276" y="468"/>
                  </a:lnTo>
                  <a:lnTo>
                    <a:pt x="275" y="467"/>
                  </a:lnTo>
                  <a:lnTo>
                    <a:pt x="276" y="467"/>
                  </a:lnTo>
                  <a:lnTo>
                    <a:pt x="278" y="468"/>
                  </a:lnTo>
                  <a:lnTo>
                    <a:pt x="280" y="468"/>
                  </a:lnTo>
                  <a:lnTo>
                    <a:pt x="283" y="470"/>
                  </a:lnTo>
                  <a:lnTo>
                    <a:pt x="288" y="475"/>
                  </a:lnTo>
                  <a:lnTo>
                    <a:pt x="294" y="478"/>
                  </a:lnTo>
                  <a:lnTo>
                    <a:pt x="297" y="478"/>
                  </a:lnTo>
                  <a:lnTo>
                    <a:pt x="299" y="480"/>
                  </a:lnTo>
                  <a:lnTo>
                    <a:pt x="302" y="480"/>
                  </a:lnTo>
                  <a:lnTo>
                    <a:pt x="305" y="480"/>
                  </a:lnTo>
                  <a:lnTo>
                    <a:pt x="307" y="478"/>
                  </a:lnTo>
                  <a:lnTo>
                    <a:pt x="309" y="476"/>
                  </a:lnTo>
                  <a:lnTo>
                    <a:pt x="310" y="473"/>
                  </a:lnTo>
                  <a:lnTo>
                    <a:pt x="312" y="470"/>
                  </a:lnTo>
                  <a:lnTo>
                    <a:pt x="313" y="465"/>
                  </a:lnTo>
                  <a:lnTo>
                    <a:pt x="315" y="460"/>
                  </a:lnTo>
                  <a:lnTo>
                    <a:pt x="315" y="456"/>
                  </a:lnTo>
                  <a:lnTo>
                    <a:pt x="317" y="451"/>
                  </a:lnTo>
                  <a:lnTo>
                    <a:pt x="320" y="438"/>
                  </a:lnTo>
                  <a:lnTo>
                    <a:pt x="321" y="425"/>
                  </a:lnTo>
                  <a:lnTo>
                    <a:pt x="323" y="412"/>
                  </a:lnTo>
                  <a:lnTo>
                    <a:pt x="323" y="406"/>
                  </a:lnTo>
                  <a:lnTo>
                    <a:pt x="323" y="401"/>
                  </a:lnTo>
                  <a:lnTo>
                    <a:pt x="325" y="396"/>
                  </a:lnTo>
                  <a:lnTo>
                    <a:pt x="325" y="391"/>
                  </a:lnTo>
                  <a:lnTo>
                    <a:pt x="325" y="382"/>
                  </a:lnTo>
                  <a:lnTo>
                    <a:pt x="325" y="375"/>
                  </a:lnTo>
                  <a:lnTo>
                    <a:pt x="323" y="367"/>
                  </a:lnTo>
                  <a:lnTo>
                    <a:pt x="321" y="361"/>
                  </a:lnTo>
                  <a:lnTo>
                    <a:pt x="321" y="354"/>
                  </a:lnTo>
                  <a:lnTo>
                    <a:pt x="320" y="348"/>
                  </a:lnTo>
                  <a:lnTo>
                    <a:pt x="318" y="340"/>
                  </a:lnTo>
                  <a:lnTo>
                    <a:pt x="318" y="332"/>
                  </a:lnTo>
                  <a:lnTo>
                    <a:pt x="318" y="322"/>
                  </a:lnTo>
                  <a:lnTo>
                    <a:pt x="320" y="311"/>
                  </a:lnTo>
                  <a:lnTo>
                    <a:pt x="321" y="300"/>
                  </a:lnTo>
                  <a:lnTo>
                    <a:pt x="323" y="288"/>
                  </a:lnTo>
                  <a:lnTo>
                    <a:pt x="325" y="275"/>
                  </a:lnTo>
                  <a:lnTo>
                    <a:pt x="326" y="264"/>
                  </a:lnTo>
                  <a:lnTo>
                    <a:pt x="328" y="253"/>
                  </a:lnTo>
                  <a:lnTo>
                    <a:pt x="328" y="243"/>
                  </a:lnTo>
                  <a:lnTo>
                    <a:pt x="328" y="234"/>
                  </a:lnTo>
                  <a:lnTo>
                    <a:pt x="328" y="226"/>
                  </a:lnTo>
                  <a:lnTo>
                    <a:pt x="328" y="219"/>
                  </a:lnTo>
                  <a:lnTo>
                    <a:pt x="328" y="211"/>
                  </a:lnTo>
                  <a:lnTo>
                    <a:pt x="328" y="205"/>
                  </a:lnTo>
                  <a:lnTo>
                    <a:pt x="326" y="197"/>
                  </a:lnTo>
                  <a:lnTo>
                    <a:pt x="326" y="189"/>
                  </a:lnTo>
                  <a:lnTo>
                    <a:pt x="325" y="179"/>
                  </a:lnTo>
                  <a:lnTo>
                    <a:pt x="325" y="174"/>
                  </a:lnTo>
                  <a:lnTo>
                    <a:pt x="323" y="169"/>
                  </a:lnTo>
                  <a:lnTo>
                    <a:pt x="323" y="156"/>
                  </a:lnTo>
                  <a:lnTo>
                    <a:pt x="321" y="144"/>
                  </a:lnTo>
                  <a:lnTo>
                    <a:pt x="321" y="131"/>
                  </a:lnTo>
                  <a:lnTo>
                    <a:pt x="318" y="118"/>
                  </a:lnTo>
                  <a:lnTo>
                    <a:pt x="317" y="107"/>
                  </a:lnTo>
                  <a:lnTo>
                    <a:pt x="313" y="94"/>
                  </a:lnTo>
                  <a:lnTo>
                    <a:pt x="312" y="89"/>
                  </a:lnTo>
                  <a:lnTo>
                    <a:pt x="309" y="84"/>
                  </a:lnTo>
                  <a:lnTo>
                    <a:pt x="305" y="81"/>
                  </a:lnTo>
                  <a:lnTo>
                    <a:pt x="302" y="76"/>
                  </a:lnTo>
                  <a:lnTo>
                    <a:pt x="299" y="71"/>
                  </a:lnTo>
                  <a:lnTo>
                    <a:pt x="294" y="68"/>
                  </a:lnTo>
                  <a:lnTo>
                    <a:pt x="286" y="61"/>
                  </a:lnTo>
                  <a:lnTo>
                    <a:pt x="276" y="53"/>
                  </a:lnTo>
                  <a:lnTo>
                    <a:pt x="267" y="49"/>
                  </a:lnTo>
                  <a:lnTo>
                    <a:pt x="257" y="44"/>
                  </a:lnTo>
                  <a:lnTo>
                    <a:pt x="254" y="41"/>
                  </a:lnTo>
                  <a:lnTo>
                    <a:pt x="251" y="39"/>
                  </a:lnTo>
                  <a:lnTo>
                    <a:pt x="246" y="36"/>
                  </a:lnTo>
                  <a:lnTo>
                    <a:pt x="244" y="34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3373" name="Freeform 155">
              <a:extLst>
                <a:ext uri="{FF2B5EF4-FFF2-40B4-BE49-F238E27FC236}">
                  <a16:creationId xmlns:a16="http://schemas.microsoft.com/office/drawing/2014/main" id="{BA7E7A10-0120-48F7-89AA-421D1E5779EB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6488" y="4562475"/>
              <a:ext cx="520700" cy="984250"/>
            </a:xfrm>
            <a:custGeom>
              <a:avLst/>
              <a:gdLst>
                <a:gd name="T0" fmla="*/ 2147483646 w 328"/>
                <a:gd name="T1" fmla="*/ 2147483646 h 620"/>
                <a:gd name="T2" fmla="*/ 2147483646 w 328"/>
                <a:gd name="T3" fmla="*/ 2147483646 h 620"/>
                <a:gd name="T4" fmla="*/ 2147483646 w 328"/>
                <a:gd name="T5" fmla="*/ 2147483646 h 620"/>
                <a:gd name="T6" fmla="*/ 2147483646 w 328"/>
                <a:gd name="T7" fmla="*/ 2147483646 h 620"/>
                <a:gd name="T8" fmla="*/ 2147483646 w 328"/>
                <a:gd name="T9" fmla="*/ 2147483646 h 620"/>
                <a:gd name="T10" fmla="*/ 2147483646 w 328"/>
                <a:gd name="T11" fmla="*/ 2147483646 h 620"/>
                <a:gd name="T12" fmla="*/ 2147483646 w 328"/>
                <a:gd name="T13" fmla="*/ 2147483646 h 620"/>
                <a:gd name="T14" fmla="*/ 2147483646 w 328"/>
                <a:gd name="T15" fmla="*/ 2147483646 h 620"/>
                <a:gd name="T16" fmla="*/ 2147483646 w 328"/>
                <a:gd name="T17" fmla="*/ 2147483646 h 620"/>
                <a:gd name="T18" fmla="*/ 2147483646 w 328"/>
                <a:gd name="T19" fmla="*/ 2147483646 h 620"/>
                <a:gd name="T20" fmla="*/ 2147483646 w 328"/>
                <a:gd name="T21" fmla="*/ 2147483646 h 620"/>
                <a:gd name="T22" fmla="*/ 2147483646 w 328"/>
                <a:gd name="T23" fmla="*/ 2147483646 h 620"/>
                <a:gd name="T24" fmla="*/ 2147483646 w 328"/>
                <a:gd name="T25" fmla="*/ 2147483646 h 620"/>
                <a:gd name="T26" fmla="*/ 2147483646 w 328"/>
                <a:gd name="T27" fmla="*/ 2147483646 h 620"/>
                <a:gd name="T28" fmla="*/ 2147483646 w 328"/>
                <a:gd name="T29" fmla="*/ 2147483646 h 620"/>
                <a:gd name="T30" fmla="*/ 0 w 328"/>
                <a:gd name="T31" fmla="*/ 2147483646 h 620"/>
                <a:gd name="T32" fmla="*/ 2147483646 w 328"/>
                <a:gd name="T33" fmla="*/ 2147483646 h 620"/>
                <a:gd name="T34" fmla="*/ 2147483646 w 328"/>
                <a:gd name="T35" fmla="*/ 2147483646 h 620"/>
                <a:gd name="T36" fmla="*/ 2147483646 w 328"/>
                <a:gd name="T37" fmla="*/ 2147483646 h 620"/>
                <a:gd name="T38" fmla="*/ 2147483646 w 328"/>
                <a:gd name="T39" fmla="*/ 2147483646 h 620"/>
                <a:gd name="T40" fmla="*/ 2147483646 w 328"/>
                <a:gd name="T41" fmla="*/ 2147483646 h 620"/>
                <a:gd name="T42" fmla="*/ 2147483646 w 328"/>
                <a:gd name="T43" fmla="*/ 2147483646 h 620"/>
                <a:gd name="T44" fmla="*/ 2147483646 w 328"/>
                <a:gd name="T45" fmla="*/ 2147483646 h 620"/>
                <a:gd name="T46" fmla="*/ 2147483646 w 328"/>
                <a:gd name="T47" fmla="*/ 2147483646 h 620"/>
                <a:gd name="T48" fmla="*/ 2147483646 w 328"/>
                <a:gd name="T49" fmla="*/ 2147483646 h 620"/>
                <a:gd name="T50" fmla="*/ 2147483646 w 328"/>
                <a:gd name="T51" fmla="*/ 2147483646 h 620"/>
                <a:gd name="T52" fmla="*/ 2147483646 w 328"/>
                <a:gd name="T53" fmla="*/ 2147483646 h 620"/>
                <a:gd name="T54" fmla="*/ 2147483646 w 328"/>
                <a:gd name="T55" fmla="*/ 2147483646 h 620"/>
                <a:gd name="T56" fmla="*/ 2147483646 w 328"/>
                <a:gd name="T57" fmla="*/ 2147483646 h 620"/>
                <a:gd name="T58" fmla="*/ 2147483646 w 328"/>
                <a:gd name="T59" fmla="*/ 2147483646 h 620"/>
                <a:gd name="T60" fmla="*/ 2147483646 w 328"/>
                <a:gd name="T61" fmla="*/ 2147483646 h 620"/>
                <a:gd name="T62" fmla="*/ 2147483646 w 328"/>
                <a:gd name="T63" fmla="*/ 2147483646 h 620"/>
                <a:gd name="T64" fmla="*/ 2147483646 w 328"/>
                <a:gd name="T65" fmla="*/ 2147483646 h 620"/>
                <a:gd name="T66" fmla="*/ 2147483646 w 328"/>
                <a:gd name="T67" fmla="*/ 2147483646 h 620"/>
                <a:gd name="T68" fmla="*/ 2147483646 w 328"/>
                <a:gd name="T69" fmla="*/ 2147483646 h 620"/>
                <a:gd name="T70" fmla="*/ 2147483646 w 328"/>
                <a:gd name="T71" fmla="*/ 2147483646 h 620"/>
                <a:gd name="T72" fmla="*/ 2147483646 w 328"/>
                <a:gd name="T73" fmla="*/ 2147483646 h 620"/>
                <a:gd name="T74" fmla="*/ 2147483646 w 328"/>
                <a:gd name="T75" fmla="*/ 2147483646 h 620"/>
                <a:gd name="T76" fmla="*/ 2147483646 w 328"/>
                <a:gd name="T77" fmla="*/ 2147483646 h 620"/>
                <a:gd name="T78" fmla="*/ 2147483646 w 328"/>
                <a:gd name="T79" fmla="*/ 2147483646 h 620"/>
                <a:gd name="T80" fmla="*/ 2147483646 w 328"/>
                <a:gd name="T81" fmla="*/ 2147483646 h 620"/>
                <a:gd name="T82" fmla="*/ 2147483646 w 328"/>
                <a:gd name="T83" fmla="*/ 2147483646 h 620"/>
                <a:gd name="T84" fmla="*/ 2147483646 w 328"/>
                <a:gd name="T85" fmla="*/ 2147483646 h 620"/>
                <a:gd name="T86" fmla="*/ 2147483646 w 328"/>
                <a:gd name="T87" fmla="*/ 2147483646 h 620"/>
                <a:gd name="T88" fmla="*/ 2147483646 w 328"/>
                <a:gd name="T89" fmla="*/ 2147483646 h 620"/>
                <a:gd name="T90" fmla="*/ 2147483646 w 328"/>
                <a:gd name="T91" fmla="*/ 2147483646 h 620"/>
                <a:gd name="T92" fmla="*/ 2147483646 w 328"/>
                <a:gd name="T93" fmla="*/ 2147483646 h 620"/>
                <a:gd name="T94" fmla="*/ 2147483646 w 328"/>
                <a:gd name="T95" fmla="*/ 2147483646 h 620"/>
                <a:gd name="T96" fmla="*/ 2147483646 w 328"/>
                <a:gd name="T97" fmla="*/ 2147483646 h 620"/>
                <a:gd name="T98" fmla="*/ 2147483646 w 328"/>
                <a:gd name="T99" fmla="*/ 2147483646 h 620"/>
                <a:gd name="T100" fmla="*/ 2147483646 w 328"/>
                <a:gd name="T101" fmla="*/ 2147483646 h 620"/>
                <a:gd name="T102" fmla="*/ 2147483646 w 328"/>
                <a:gd name="T103" fmla="*/ 2147483646 h 620"/>
                <a:gd name="T104" fmla="*/ 2147483646 w 328"/>
                <a:gd name="T105" fmla="*/ 2147483646 h 620"/>
                <a:gd name="T106" fmla="*/ 2147483646 w 328"/>
                <a:gd name="T107" fmla="*/ 2147483646 h 620"/>
                <a:gd name="T108" fmla="*/ 2147483646 w 328"/>
                <a:gd name="T109" fmla="*/ 2147483646 h 620"/>
                <a:gd name="T110" fmla="*/ 2147483646 w 328"/>
                <a:gd name="T111" fmla="*/ 2147483646 h 620"/>
                <a:gd name="T112" fmla="*/ 2147483646 w 328"/>
                <a:gd name="T113" fmla="*/ 2147483646 h 620"/>
                <a:gd name="T114" fmla="*/ 2147483646 w 328"/>
                <a:gd name="T115" fmla="*/ 2147483646 h 620"/>
                <a:gd name="T116" fmla="*/ 2147483646 w 328"/>
                <a:gd name="T117" fmla="*/ 2147483646 h 620"/>
                <a:gd name="T118" fmla="*/ 2147483646 w 328"/>
                <a:gd name="T119" fmla="*/ 2147483646 h 62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28"/>
                <a:gd name="T181" fmla="*/ 0 h 620"/>
                <a:gd name="T182" fmla="*/ 328 w 328"/>
                <a:gd name="T183" fmla="*/ 620 h 62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28" h="620">
                  <a:moveTo>
                    <a:pt x="218" y="0"/>
                  </a:moveTo>
                  <a:lnTo>
                    <a:pt x="201" y="2"/>
                  </a:lnTo>
                  <a:lnTo>
                    <a:pt x="185" y="4"/>
                  </a:lnTo>
                  <a:lnTo>
                    <a:pt x="169" y="5"/>
                  </a:lnTo>
                  <a:lnTo>
                    <a:pt x="154" y="8"/>
                  </a:lnTo>
                  <a:lnTo>
                    <a:pt x="140" y="10"/>
                  </a:lnTo>
                  <a:lnTo>
                    <a:pt x="133" y="12"/>
                  </a:lnTo>
                  <a:lnTo>
                    <a:pt x="128" y="15"/>
                  </a:lnTo>
                  <a:lnTo>
                    <a:pt x="122" y="16"/>
                  </a:lnTo>
                  <a:lnTo>
                    <a:pt x="117" y="18"/>
                  </a:lnTo>
                  <a:lnTo>
                    <a:pt x="114" y="21"/>
                  </a:lnTo>
                  <a:lnTo>
                    <a:pt x="109" y="23"/>
                  </a:lnTo>
                  <a:lnTo>
                    <a:pt x="107" y="26"/>
                  </a:lnTo>
                  <a:lnTo>
                    <a:pt x="104" y="29"/>
                  </a:lnTo>
                  <a:lnTo>
                    <a:pt x="104" y="34"/>
                  </a:lnTo>
                  <a:lnTo>
                    <a:pt x="104" y="37"/>
                  </a:lnTo>
                  <a:lnTo>
                    <a:pt x="104" y="42"/>
                  </a:lnTo>
                  <a:lnTo>
                    <a:pt x="104" y="47"/>
                  </a:lnTo>
                  <a:lnTo>
                    <a:pt x="107" y="57"/>
                  </a:lnTo>
                  <a:lnTo>
                    <a:pt x="111" y="66"/>
                  </a:lnTo>
                  <a:lnTo>
                    <a:pt x="111" y="70"/>
                  </a:lnTo>
                  <a:lnTo>
                    <a:pt x="112" y="74"/>
                  </a:lnTo>
                  <a:lnTo>
                    <a:pt x="112" y="79"/>
                  </a:lnTo>
                  <a:lnTo>
                    <a:pt x="112" y="82"/>
                  </a:lnTo>
                  <a:lnTo>
                    <a:pt x="111" y="87"/>
                  </a:lnTo>
                  <a:lnTo>
                    <a:pt x="109" y="90"/>
                  </a:lnTo>
                  <a:lnTo>
                    <a:pt x="107" y="94"/>
                  </a:lnTo>
                  <a:lnTo>
                    <a:pt x="104" y="95"/>
                  </a:lnTo>
                  <a:lnTo>
                    <a:pt x="99" y="97"/>
                  </a:lnTo>
                  <a:lnTo>
                    <a:pt x="96" y="100"/>
                  </a:lnTo>
                  <a:lnTo>
                    <a:pt x="85" y="103"/>
                  </a:lnTo>
                  <a:lnTo>
                    <a:pt x="75" y="105"/>
                  </a:lnTo>
                  <a:lnTo>
                    <a:pt x="64" y="108"/>
                  </a:lnTo>
                  <a:lnTo>
                    <a:pt x="54" y="113"/>
                  </a:lnTo>
                  <a:lnTo>
                    <a:pt x="50" y="115"/>
                  </a:lnTo>
                  <a:lnTo>
                    <a:pt x="46" y="118"/>
                  </a:lnTo>
                  <a:lnTo>
                    <a:pt x="41" y="119"/>
                  </a:lnTo>
                  <a:lnTo>
                    <a:pt x="40" y="124"/>
                  </a:lnTo>
                  <a:lnTo>
                    <a:pt x="37" y="127"/>
                  </a:lnTo>
                  <a:lnTo>
                    <a:pt x="35" y="132"/>
                  </a:lnTo>
                  <a:lnTo>
                    <a:pt x="35" y="135"/>
                  </a:lnTo>
                  <a:lnTo>
                    <a:pt x="33" y="142"/>
                  </a:lnTo>
                  <a:lnTo>
                    <a:pt x="33" y="152"/>
                  </a:lnTo>
                  <a:lnTo>
                    <a:pt x="33" y="163"/>
                  </a:lnTo>
                  <a:lnTo>
                    <a:pt x="35" y="174"/>
                  </a:lnTo>
                  <a:lnTo>
                    <a:pt x="35" y="185"/>
                  </a:lnTo>
                  <a:lnTo>
                    <a:pt x="35" y="197"/>
                  </a:lnTo>
                  <a:lnTo>
                    <a:pt x="33" y="201"/>
                  </a:lnTo>
                  <a:lnTo>
                    <a:pt x="33" y="206"/>
                  </a:lnTo>
                  <a:lnTo>
                    <a:pt x="32" y="211"/>
                  </a:lnTo>
                  <a:lnTo>
                    <a:pt x="30" y="216"/>
                  </a:lnTo>
                  <a:lnTo>
                    <a:pt x="25" y="222"/>
                  </a:lnTo>
                  <a:lnTo>
                    <a:pt x="21" y="230"/>
                  </a:lnTo>
                  <a:lnTo>
                    <a:pt x="16" y="237"/>
                  </a:lnTo>
                  <a:lnTo>
                    <a:pt x="11" y="243"/>
                  </a:lnTo>
                  <a:lnTo>
                    <a:pt x="6" y="253"/>
                  </a:lnTo>
                  <a:lnTo>
                    <a:pt x="4" y="256"/>
                  </a:lnTo>
                  <a:lnTo>
                    <a:pt x="3" y="263"/>
                  </a:lnTo>
                  <a:lnTo>
                    <a:pt x="1" y="267"/>
                  </a:lnTo>
                  <a:lnTo>
                    <a:pt x="1" y="274"/>
                  </a:lnTo>
                  <a:lnTo>
                    <a:pt x="1" y="280"/>
                  </a:lnTo>
                  <a:lnTo>
                    <a:pt x="0" y="288"/>
                  </a:lnTo>
                  <a:lnTo>
                    <a:pt x="0" y="296"/>
                  </a:lnTo>
                  <a:lnTo>
                    <a:pt x="0" y="306"/>
                  </a:lnTo>
                  <a:lnTo>
                    <a:pt x="1" y="316"/>
                  </a:lnTo>
                  <a:lnTo>
                    <a:pt x="1" y="325"/>
                  </a:lnTo>
                  <a:lnTo>
                    <a:pt x="3" y="346"/>
                  </a:lnTo>
                  <a:lnTo>
                    <a:pt x="4" y="365"/>
                  </a:lnTo>
                  <a:lnTo>
                    <a:pt x="6" y="375"/>
                  </a:lnTo>
                  <a:lnTo>
                    <a:pt x="8" y="385"/>
                  </a:lnTo>
                  <a:lnTo>
                    <a:pt x="9" y="393"/>
                  </a:lnTo>
                  <a:lnTo>
                    <a:pt x="11" y="401"/>
                  </a:lnTo>
                  <a:lnTo>
                    <a:pt x="13" y="407"/>
                  </a:lnTo>
                  <a:lnTo>
                    <a:pt x="14" y="412"/>
                  </a:lnTo>
                  <a:lnTo>
                    <a:pt x="16" y="417"/>
                  </a:lnTo>
                  <a:lnTo>
                    <a:pt x="17" y="422"/>
                  </a:lnTo>
                  <a:lnTo>
                    <a:pt x="21" y="425"/>
                  </a:lnTo>
                  <a:lnTo>
                    <a:pt x="24" y="427"/>
                  </a:lnTo>
                  <a:lnTo>
                    <a:pt x="25" y="428"/>
                  </a:lnTo>
                  <a:lnTo>
                    <a:pt x="29" y="430"/>
                  </a:lnTo>
                  <a:lnTo>
                    <a:pt x="35" y="431"/>
                  </a:lnTo>
                  <a:lnTo>
                    <a:pt x="41" y="431"/>
                  </a:lnTo>
                  <a:lnTo>
                    <a:pt x="48" y="433"/>
                  </a:lnTo>
                  <a:lnTo>
                    <a:pt x="51" y="435"/>
                  </a:lnTo>
                  <a:lnTo>
                    <a:pt x="53" y="436"/>
                  </a:lnTo>
                  <a:lnTo>
                    <a:pt x="56" y="438"/>
                  </a:lnTo>
                  <a:lnTo>
                    <a:pt x="59" y="441"/>
                  </a:lnTo>
                  <a:lnTo>
                    <a:pt x="61" y="444"/>
                  </a:lnTo>
                  <a:lnTo>
                    <a:pt x="62" y="448"/>
                  </a:lnTo>
                  <a:lnTo>
                    <a:pt x="64" y="452"/>
                  </a:lnTo>
                  <a:lnTo>
                    <a:pt x="66" y="456"/>
                  </a:lnTo>
                  <a:lnTo>
                    <a:pt x="69" y="467"/>
                  </a:lnTo>
                  <a:lnTo>
                    <a:pt x="70" y="476"/>
                  </a:lnTo>
                  <a:lnTo>
                    <a:pt x="74" y="486"/>
                  </a:lnTo>
                  <a:lnTo>
                    <a:pt x="75" y="491"/>
                  </a:lnTo>
                  <a:lnTo>
                    <a:pt x="78" y="496"/>
                  </a:lnTo>
                  <a:lnTo>
                    <a:pt x="80" y="499"/>
                  </a:lnTo>
                  <a:lnTo>
                    <a:pt x="83" y="502"/>
                  </a:lnTo>
                  <a:lnTo>
                    <a:pt x="87" y="505"/>
                  </a:lnTo>
                  <a:lnTo>
                    <a:pt x="90" y="507"/>
                  </a:lnTo>
                  <a:lnTo>
                    <a:pt x="95" y="509"/>
                  </a:lnTo>
                  <a:lnTo>
                    <a:pt x="101" y="509"/>
                  </a:lnTo>
                  <a:lnTo>
                    <a:pt x="107" y="509"/>
                  </a:lnTo>
                  <a:lnTo>
                    <a:pt x="114" y="507"/>
                  </a:lnTo>
                  <a:lnTo>
                    <a:pt x="120" y="505"/>
                  </a:lnTo>
                  <a:lnTo>
                    <a:pt x="128" y="504"/>
                  </a:lnTo>
                  <a:lnTo>
                    <a:pt x="144" y="499"/>
                  </a:lnTo>
                  <a:lnTo>
                    <a:pt x="159" y="494"/>
                  </a:lnTo>
                  <a:lnTo>
                    <a:pt x="167" y="493"/>
                  </a:lnTo>
                  <a:lnTo>
                    <a:pt x="173" y="493"/>
                  </a:lnTo>
                  <a:lnTo>
                    <a:pt x="180" y="493"/>
                  </a:lnTo>
                  <a:lnTo>
                    <a:pt x="185" y="493"/>
                  </a:lnTo>
                  <a:lnTo>
                    <a:pt x="189" y="494"/>
                  </a:lnTo>
                  <a:lnTo>
                    <a:pt x="193" y="496"/>
                  </a:lnTo>
                  <a:lnTo>
                    <a:pt x="194" y="501"/>
                  </a:lnTo>
                  <a:lnTo>
                    <a:pt x="196" y="505"/>
                  </a:lnTo>
                  <a:lnTo>
                    <a:pt x="196" y="512"/>
                  </a:lnTo>
                  <a:lnTo>
                    <a:pt x="196" y="518"/>
                  </a:lnTo>
                  <a:lnTo>
                    <a:pt x="196" y="526"/>
                  </a:lnTo>
                  <a:lnTo>
                    <a:pt x="194" y="534"/>
                  </a:lnTo>
                  <a:lnTo>
                    <a:pt x="189" y="550"/>
                  </a:lnTo>
                  <a:lnTo>
                    <a:pt x="186" y="568"/>
                  </a:lnTo>
                  <a:lnTo>
                    <a:pt x="185" y="576"/>
                  </a:lnTo>
                  <a:lnTo>
                    <a:pt x="183" y="584"/>
                  </a:lnTo>
                  <a:lnTo>
                    <a:pt x="183" y="592"/>
                  </a:lnTo>
                  <a:lnTo>
                    <a:pt x="183" y="599"/>
                  </a:lnTo>
                  <a:lnTo>
                    <a:pt x="185" y="604"/>
                  </a:lnTo>
                  <a:lnTo>
                    <a:pt x="186" y="607"/>
                  </a:lnTo>
                  <a:lnTo>
                    <a:pt x="189" y="610"/>
                  </a:lnTo>
                  <a:lnTo>
                    <a:pt x="194" y="613"/>
                  </a:lnTo>
                  <a:lnTo>
                    <a:pt x="199" y="615"/>
                  </a:lnTo>
                  <a:lnTo>
                    <a:pt x="204" y="616"/>
                  </a:lnTo>
                  <a:lnTo>
                    <a:pt x="210" y="618"/>
                  </a:lnTo>
                  <a:lnTo>
                    <a:pt x="217" y="620"/>
                  </a:lnTo>
                  <a:lnTo>
                    <a:pt x="223" y="620"/>
                  </a:lnTo>
                  <a:lnTo>
                    <a:pt x="231" y="620"/>
                  </a:lnTo>
                  <a:lnTo>
                    <a:pt x="246" y="618"/>
                  </a:lnTo>
                  <a:lnTo>
                    <a:pt x="259" y="615"/>
                  </a:lnTo>
                  <a:lnTo>
                    <a:pt x="265" y="613"/>
                  </a:lnTo>
                  <a:lnTo>
                    <a:pt x="272" y="612"/>
                  </a:lnTo>
                  <a:lnTo>
                    <a:pt x="278" y="610"/>
                  </a:lnTo>
                  <a:lnTo>
                    <a:pt x="283" y="607"/>
                  </a:lnTo>
                  <a:lnTo>
                    <a:pt x="286" y="605"/>
                  </a:lnTo>
                  <a:lnTo>
                    <a:pt x="291" y="602"/>
                  </a:lnTo>
                  <a:lnTo>
                    <a:pt x="296" y="597"/>
                  </a:lnTo>
                  <a:lnTo>
                    <a:pt x="299" y="592"/>
                  </a:lnTo>
                  <a:lnTo>
                    <a:pt x="307" y="583"/>
                  </a:lnTo>
                  <a:lnTo>
                    <a:pt x="313" y="573"/>
                  </a:lnTo>
                  <a:lnTo>
                    <a:pt x="320" y="562"/>
                  </a:lnTo>
                  <a:lnTo>
                    <a:pt x="321" y="555"/>
                  </a:lnTo>
                  <a:lnTo>
                    <a:pt x="323" y="550"/>
                  </a:lnTo>
                  <a:lnTo>
                    <a:pt x="325" y="544"/>
                  </a:lnTo>
                  <a:lnTo>
                    <a:pt x="326" y="539"/>
                  </a:lnTo>
                  <a:lnTo>
                    <a:pt x="326" y="534"/>
                  </a:lnTo>
                  <a:lnTo>
                    <a:pt x="326" y="530"/>
                  </a:lnTo>
                  <a:lnTo>
                    <a:pt x="326" y="525"/>
                  </a:lnTo>
                  <a:lnTo>
                    <a:pt x="325" y="520"/>
                  </a:lnTo>
                  <a:lnTo>
                    <a:pt x="321" y="517"/>
                  </a:lnTo>
                  <a:lnTo>
                    <a:pt x="318" y="512"/>
                  </a:lnTo>
                  <a:lnTo>
                    <a:pt x="315" y="507"/>
                  </a:lnTo>
                  <a:lnTo>
                    <a:pt x="310" y="502"/>
                  </a:lnTo>
                  <a:lnTo>
                    <a:pt x="302" y="494"/>
                  </a:lnTo>
                  <a:lnTo>
                    <a:pt x="292" y="484"/>
                  </a:lnTo>
                  <a:lnTo>
                    <a:pt x="289" y="481"/>
                  </a:lnTo>
                  <a:lnTo>
                    <a:pt x="284" y="478"/>
                  </a:lnTo>
                  <a:lnTo>
                    <a:pt x="281" y="475"/>
                  </a:lnTo>
                  <a:lnTo>
                    <a:pt x="278" y="472"/>
                  </a:lnTo>
                  <a:lnTo>
                    <a:pt x="276" y="470"/>
                  </a:lnTo>
                  <a:lnTo>
                    <a:pt x="276" y="468"/>
                  </a:lnTo>
                  <a:lnTo>
                    <a:pt x="275" y="467"/>
                  </a:lnTo>
                  <a:lnTo>
                    <a:pt x="276" y="467"/>
                  </a:lnTo>
                  <a:lnTo>
                    <a:pt x="278" y="468"/>
                  </a:lnTo>
                  <a:lnTo>
                    <a:pt x="280" y="468"/>
                  </a:lnTo>
                  <a:lnTo>
                    <a:pt x="283" y="470"/>
                  </a:lnTo>
                  <a:lnTo>
                    <a:pt x="288" y="475"/>
                  </a:lnTo>
                  <a:lnTo>
                    <a:pt x="294" y="478"/>
                  </a:lnTo>
                  <a:lnTo>
                    <a:pt x="297" y="478"/>
                  </a:lnTo>
                  <a:lnTo>
                    <a:pt x="299" y="480"/>
                  </a:lnTo>
                  <a:lnTo>
                    <a:pt x="302" y="480"/>
                  </a:lnTo>
                  <a:lnTo>
                    <a:pt x="305" y="480"/>
                  </a:lnTo>
                  <a:lnTo>
                    <a:pt x="307" y="478"/>
                  </a:lnTo>
                  <a:lnTo>
                    <a:pt x="309" y="476"/>
                  </a:lnTo>
                  <a:lnTo>
                    <a:pt x="310" y="473"/>
                  </a:lnTo>
                  <a:lnTo>
                    <a:pt x="312" y="470"/>
                  </a:lnTo>
                  <a:lnTo>
                    <a:pt x="313" y="465"/>
                  </a:lnTo>
                  <a:lnTo>
                    <a:pt x="315" y="460"/>
                  </a:lnTo>
                  <a:lnTo>
                    <a:pt x="315" y="456"/>
                  </a:lnTo>
                  <a:lnTo>
                    <a:pt x="317" y="451"/>
                  </a:lnTo>
                  <a:lnTo>
                    <a:pt x="320" y="438"/>
                  </a:lnTo>
                  <a:lnTo>
                    <a:pt x="321" y="425"/>
                  </a:lnTo>
                  <a:lnTo>
                    <a:pt x="323" y="412"/>
                  </a:lnTo>
                  <a:lnTo>
                    <a:pt x="323" y="406"/>
                  </a:lnTo>
                  <a:lnTo>
                    <a:pt x="323" y="401"/>
                  </a:lnTo>
                  <a:lnTo>
                    <a:pt x="325" y="396"/>
                  </a:lnTo>
                  <a:lnTo>
                    <a:pt x="325" y="391"/>
                  </a:lnTo>
                  <a:lnTo>
                    <a:pt x="325" y="382"/>
                  </a:lnTo>
                  <a:lnTo>
                    <a:pt x="325" y="375"/>
                  </a:lnTo>
                  <a:lnTo>
                    <a:pt x="323" y="367"/>
                  </a:lnTo>
                  <a:lnTo>
                    <a:pt x="321" y="361"/>
                  </a:lnTo>
                  <a:lnTo>
                    <a:pt x="321" y="354"/>
                  </a:lnTo>
                  <a:lnTo>
                    <a:pt x="320" y="348"/>
                  </a:lnTo>
                  <a:lnTo>
                    <a:pt x="318" y="340"/>
                  </a:lnTo>
                  <a:lnTo>
                    <a:pt x="318" y="332"/>
                  </a:lnTo>
                  <a:lnTo>
                    <a:pt x="318" y="322"/>
                  </a:lnTo>
                  <a:lnTo>
                    <a:pt x="320" y="311"/>
                  </a:lnTo>
                  <a:lnTo>
                    <a:pt x="321" y="300"/>
                  </a:lnTo>
                  <a:lnTo>
                    <a:pt x="323" y="288"/>
                  </a:lnTo>
                  <a:lnTo>
                    <a:pt x="325" y="275"/>
                  </a:lnTo>
                  <a:lnTo>
                    <a:pt x="326" y="264"/>
                  </a:lnTo>
                  <a:lnTo>
                    <a:pt x="328" y="253"/>
                  </a:lnTo>
                  <a:lnTo>
                    <a:pt x="328" y="243"/>
                  </a:lnTo>
                  <a:lnTo>
                    <a:pt x="328" y="234"/>
                  </a:lnTo>
                  <a:lnTo>
                    <a:pt x="328" y="226"/>
                  </a:lnTo>
                  <a:lnTo>
                    <a:pt x="328" y="219"/>
                  </a:lnTo>
                  <a:lnTo>
                    <a:pt x="328" y="211"/>
                  </a:lnTo>
                  <a:lnTo>
                    <a:pt x="328" y="205"/>
                  </a:lnTo>
                  <a:lnTo>
                    <a:pt x="326" y="197"/>
                  </a:lnTo>
                  <a:lnTo>
                    <a:pt x="326" y="189"/>
                  </a:lnTo>
                  <a:lnTo>
                    <a:pt x="325" y="179"/>
                  </a:lnTo>
                  <a:lnTo>
                    <a:pt x="325" y="174"/>
                  </a:lnTo>
                  <a:lnTo>
                    <a:pt x="323" y="169"/>
                  </a:lnTo>
                  <a:lnTo>
                    <a:pt x="323" y="156"/>
                  </a:lnTo>
                  <a:lnTo>
                    <a:pt x="321" y="144"/>
                  </a:lnTo>
                  <a:lnTo>
                    <a:pt x="321" y="131"/>
                  </a:lnTo>
                  <a:lnTo>
                    <a:pt x="318" y="118"/>
                  </a:lnTo>
                  <a:lnTo>
                    <a:pt x="317" y="107"/>
                  </a:lnTo>
                  <a:lnTo>
                    <a:pt x="313" y="94"/>
                  </a:lnTo>
                  <a:lnTo>
                    <a:pt x="312" y="89"/>
                  </a:lnTo>
                  <a:lnTo>
                    <a:pt x="309" y="84"/>
                  </a:lnTo>
                  <a:lnTo>
                    <a:pt x="305" y="81"/>
                  </a:lnTo>
                  <a:lnTo>
                    <a:pt x="302" y="76"/>
                  </a:lnTo>
                  <a:lnTo>
                    <a:pt x="299" y="71"/>
                  </a:lnTo>
                  <a:lnTo>
                    <a:pt x="294" y="68"/>
                  </a:lnTo>
                  <a:lnTo>
                    <a:pt x="286" y="61"/>
                  </a:lnTo>
                  <a:lnTo>
                    <a:pt x="276" y="53"/>
                  </a:lnTo>
                  <a:lnTo>
                    <a:pt x="267" y="49"/>
                  </a:lnTo>
                  <a:lnTo>
                    <a:pt x="257" y="44"/>
                  </a:lnTo>
                  <a:lnTo>
                    <a:pt x="254" y="41"/>
                  </a:lnTo>
                  <a:lnTo>
                    <a:pt x="251" y="39"/>
                  </a:lnTo>
                  <a:lnTo>
                    <a:pt x="246" y="36"/>
                  </a:lnTo>
                  <a:lnTo>
                    <a:pt x="244" y="34"/>
                  </a:lnTo>
                </a:path>
              </a:pathLst>
            </a:custGeom>
            <a:noFill/>
            <a:ln w="793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3374" name="Rectangle 156">
              <a:extLst>
                <a:ext uri="{FF2B5EF4-FFF2-40B4-BE49-F238E27FC236}">
                  <a16:creationId xmlns:a16="http://schemas.microsoft.com/office/drawing/2014/main" id="{E6CAABD3-06F4-4CFF-ADE8-0B5C648E29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97788" y="4718050"/>
              <a:ext cx="128587" cy="212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400" b="1">
                  <a:solidFill>
                    <a:srgbClr val="000000"/>
                  </a:solidFill>
                </a:rPr>
                <a:t>R</a:t>
              </a:r>
              <a:endParaRPr lang="it-IT" altLang="it-IT" sz="1800"/>
            </a:p>
          </p:txBody>
        </p:sp>
        <p:sp>
          <p:nvSpPr>
            <p:cNvPr id="13375" name="Rectangle 157">
              <a:extLst>
                <a:ext uri="{FF2B5EF4-FFF2-40B4-BE49-F238E27FC236}">
                  <a16:creationId xmlns:a16="http://schemas.microsoft.com/office/drawing/2014/main" id="{4B57CFE4-19ED-4F0A-A4A3-F74508F0DC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5088" y="5137150"/>
              <a:ext cx="119062" cy="212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400" b="1">
                  <a:solidFill>
                    <a:srgbClr val="FF0066"/>
                  </a:solidFill>
                </a:rPr>
                <a:t>S</a:t>
              </a:r>
              <a:endParaRPr lang="it-IT" altLang="it-IT" sz="1800"/>
            </a:p>
          </p:txBody>
        </p:sp>
        <p:sp>
          <p:nvSpPr>
            <p:cNvPr id="13376" name="Rectangle 158">
              <a:extLst>
                <a:ext uri="{FF2B5EF4-FFF2-40B4-BE49-F238E27FC236}">
                  <a16:creationId xmlns:a16="http://schemas.microsoft.com/office/drawing/2014/main" id="{E816C14D-575C-4BF2-8D43-6EB5BBB251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83513" y="4583113"/>
              <a:ext cx="128587" cy="212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400" b="1">
                  <a:solidFill>
                    <a:srgbClr val="000000"/>
                  </a:solidFill>
                </a:rPr>
                <a:t>R</a:t>
              </a:r>
              <a:endParaRPr lang="it-IT" altLang="it-IT" sz="1800"/>
            </a:p>
          </p:txBody>
        </p:sp>
        <p:sp>
          <p:nvSpPr>
            <p:cNvPr id="13377" name="Rectangle 159">
              <a:extLst>
                <a:ext uri="{FF2B5EF4-FFF2-40B4-BE49-F238E27FC236}">
                  <a16:creationId xmlns:a16="http://schemas.microsoft.com/office/drawing/2014/main" id="{BE4AAFCE-1945-441B-99F3-0FF7FE30C7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96213" y="5246688"/>
              <a:ext cx="4969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400" b="1">
                  <a:solidFill>
                    <a:srgbClr val="000000"/>
                  </a:solidFill>
                </a:rPr>
                <a:t>I</a:t>
              </a:r>
              <a:endParaRPr lang="it-IT" altLang="it-IT" sz="1800"/>
            </a:p>
          </p:txBody>
        </p:sp>
        <p:sp>
          <p:nvSpPr>
            <p:cNvPr id="13378" name="Freeform 160">
              <a:extLst>
                <a:ext uri="{FF2B5EF4-FFF2-40B4-BE49-F238E27FC236}">
                  <a16:creationId xmlns:a16="http://schemas.microsoft.com/office/drawing/2014/main" id="{5BAC4BC9-64B4-40D2-9F1E-0C101C58340C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2875" y="4373563"/>
              <a:ext cx="647700" cy="1277937"/>
            </a:xfrm>
            <a:custGeom>
              <a:avLst/>
              <a:gdLst>
                <a:gd name="T0" fmla="*/ 2147483646 w 408"/>
                <a:gd name="T1" fmla="*/ 2147483646 h 805"/>
                <a:gd name="T2" fmla="*/ 0 w 408"/>
                <a:gd name="T3" fmla="*/ 2147483646 h 805"/>
                <a:gd name="T4" fmla="*/ 2147483646 w 408"/>
                <a:gd name="T5" fmla="*/ 2147483646 h 805"/>
                <a:gd name="T6" fmla="*/ 2147483646 w 408"/>
                <a:gd name="T7" fmla="*/ 2147483646 h 805"/>
                <a:gd name="T8" fmla="*/ 2147483646 w 408"/>
                <a:gd name="T9" fmla="*/ 2147483646 h 805"/>
                <a:gd name="T10" fmla="*/ 2147483646 w 408"/>
                <a:gd name="T11" fmla="*/ 2147483646 h 805"/>
                <a:gd name="T12" fmla="*/ 2147483646 w 408"/>
                <a:gd name="T13" fmla="*/ 2147483646 h 805"/>
                <a:gd name="T14" fmla="*/ 2147483646 w 408"/>
                <a:gd name="T15" fmla="*/ 2147483646 h 805"/>
                <a:gd name="T16" fmla="*/ 2147483646 w 408"/>
                <a:gd name="T17" fmla="*/ 2147483646 h 805"/>
                <a:gd name="T18" fmla="*/ 2147483646 w 408"/>
                <a:gd name="T19" fmla="*/ 2147483646 h 805"/>
                <a:gd name="T20" fmla="*/ 2147483646 w 408"/>
                <a:gd name="T21" fmla="*/ 2147483646 h 805"/>
                <a:gd name="T22" fmla="*/ 2147483646 w 408"/>
                <a:gd name="T23" fmla="*/ 2147483646 h 805"/>
                <a:gd name="T24" fmla="*/ 2147483646 w 408"/>
                <a:gd name="T25" fmla="*/ 2147483646 h 805"/>
                <a:gd name="T26" fmla="*/ 2147483646 w 408"/>
                <a:gd name="T27" fmla="*/ 2147483646 h 805"/>
                <a:gd name="T28" fmla="*/ 2147483646 w 408"/>
                <a:gd name="T29" fmla="*/ 2147483646 h 805"/>
                <a:gd name="T30" fmla="*/ 2147483646 w 408"/>
                <a:gd name="T31" fmla="*/ 2147483646 h 805"/>
                <a:gd name="T32" fmla="*/ 2147483646 w 408"/>
                <a:gd name="T33" fmla="*/ 2147483646 h 805"/>
                <a:gd name="T34" fmla="*/ 2147483646 w 408"/>
                <a:gd name="T35" fmla="*/ 2147483646 h 805"/>
                <a:gd name="T36" fmla="*/ 2147483646 w 408"/>
                <a:gd name="T37" fmla="*/ 2147483646 h 805"/>
                <a:gd name="T38" fmla="*/ 2147483646 w 408"/>
                <a:gd name="T39" fmla="*/ 2147483646 h 805"/>
                <a:gd name="T40" fmla="*/ 2147483646 w 408"/>
                <a:gd name="T41" fmla="*/ 2147483646 h 805"/>
                <a:gd name="T42" fmla="*/ 2147483646 w 408"/>
                <a:gd name="T43" fmla="*/ 2147483646 h 805"/>
                <a:gd name="T44" fmla="*/ 2147483646 w 408"/>
                <a:gd name="T45" fmla="*/ 2147483646 h 805"/>
                <a:gd name="T46" fmla="*/ 2147483646 w 408"/>
                <a:gd name="T47" fmla="*/ 2147483646 h 805"/>
                <a:gd name="T48" fmla="*/ 2147483646 w 408"/>
                <a:gd name="T49" fmla="*/ 2147483646 h 805"/>
                <a:gd name="T50" fmla="*/ 2147483646 w 408"/>
                <a:gd name="T51" fmla="*/ 2147483646 h 805"/>
                <a:gd name="T52" fmla="*/ 2147483646 w 408"/>
                <a:gd name="T53" fmla="*/ 2147483646 h 805"/>
                <a:gd name="T54" fmla="*/ 2147483646 w 408"/>
                <a:gd name="T55" fmla="*/ 2147483646 h 805"/>
                <a:gd name="T56" fmla="*/ 2147483646 w 408"/>
                <a:gd name="T57" fmla="*/ 2147483646 h 805"/>
                <a:gd name="T58" fmla="*/ 2147483646 w 408"/>
                <a:gd name="T59" fmla="*/ 2147483646 h 805"/>
                <a:gd name="T60" fmla="*/ 2147483646 w 408"/>
                <a:gd name="T61" fmla="*/ 2147483646 h 805"/>
                <a:gd name="T62" fmla="*/ 2147483646 w 408"/>
                <a:gd name="T63" fmla="*/ 2147483646 h 805"/>
                <a:gd name="T64" fmla="*/ 2147483646 w 408"/>
                <a:gd name="T65" fmla="*/ 2147483646 h 805"/>
                <a:gd name="T66" fmla="*/ 2147483646 w 408"/>
                <a:gd name="T67" fmla="*/ 2147483646 h 805"/>
                <a:gd name="T68" fmla="*/ 2147483646 w 408"/>
                <a:gd name="T69" fmla="*/ 2147483646 h 805"/>
                <a:gd name="T70" fmla="*/ 2147483646 w 408"/>
                <a:gd name="T71" fmla="*/ 2147483646 h 805"/>
                <a:gd name="T72" fmla="*/ 2147483646 w 408"/>
                <a:gd name="T73" fmla="*/ 2147483646 h 805"/>
                <a:gd name="T74" fmla="*/ 2147483646 w 408"/>
                <a:gd name="T75" fmla="*/ 2147483646 h 805"/>
                <a:gd name="T76" fmla="*/ 2147483646 w 408"/>
                <a:gd name="T77" fmla="*/ 2147483646 h 805"/>
                <a:gd name="T78" fmla="*/ 2147483646 w 408"/>
                <a:gd name="T79" fmla="*/ 2147483646 h 805"/>
                <a:gd name="T80" fmla="*/ 2147483646 w 408"/>
                <a:gd name="T81" fmla="*/ 2147483646 h 805"/>
                <a:gd name="T82" fmla="*/ 2147483646 w 408"/>
                <a:gd name="T83" fmla="*/ 2147483646 h 805"/>
                <a:gd name="T84" fmla="*/ 2147483646 w 408"/>
                <a:gd name="T85" fmla="*/ 2147483646 h 805"/>
                <a:gd name="T86" fmla="*/ 2147483646 w 408"/>
                <a:gd name="T87" fmla="*/ 2147483646 h 805"/>
                <a:gd name="T88" fmla="*/ 2147483646 w 408"/>
                <a:gd name="T89" fmla="*/ 2147483646 h 805"/>
                <a:gd name="T90" fmla="*/ 2147483646 w 408"/>
                <a:gd name="T91" fmla="*/ 2147483646 h 805"/>
                <a:gd name="T92" fmla="*/ 2147483646 w 408"/>
                <a:gd name="T93" fmla="*/ 2147483646 h 805"/>
                <a:gd name="T94" fmla="*/ 2147483646 w 408"/>
                <a:gd name="T95" fmla="*/ 2147483646 h 805"/>
                <a:gd name="T96" fmla="*/ 2147483646 w 408"/>
                <a:gd name="T97" fmla="*/ 2147483646 h 805"/>
                <a:gd name="T98" fmla="*/ 2147483646 w 408"/>
                <a:gd name="T99" fmla="*/ 2147483646 h 805"/>
                <a:gd name="T100" fmla="*/ 2147483646 w 408"/>
                <a:gd name="T101" fmla="*/ 2147483646 h 805"/>
                <a:gd name="T102" fmla="*/ 2147483646 w 408"/>
                <a:gd name="T103" fmla="*/ 2147483646 h 805"/>
                <a:gd name="T104" fmla="*/ 2147483646 w 408"/>
                <a:gd name="T105" fmla="*/ 2147483646 h 805"/>
                <a:gd name="T106" fmla="*/ 2147483646 w 408"/>
                <a:gd name="T107" fmla="*/ 2147483646 h 805"/>
                <a:gd name="T108" fmla="*/ 2147483646 w 408"/>
                <a:gd name="T109" fmla="*/ 2147483646 h 805"/>
                <a:gd name="T110" fmla="*/ 2147483646 w 408"/>
                <a:gd name="T111" fmla="*/ 2147483646 h 805"/>
                <a:gd name="T112" fmla="*/ 2147483646 w 408"/>
                <a:gd name="T113" fmla="*/ 2147483646 h 805"/>
                <a:gd name="T114" fmla="*/ 2147483646 w 408"/>
                <a:gd name="T115" fmla="*/ 2147483646 h 805"/>
                <a:gd name="T116" fmla="*/ 2147483646 w 408"/>
                <a:gd name="T117" fmla="*/ 2147483646 h 805"/>
                <a:gd name="T118" fmla="*/ 2147483646 w 408"/>
                <a:gd name="T119" fmla="*/ 2147483646 h 805"/>
                <a:gd name="T120" fmla="*/ 2147483646 w 408"/>
                <a:gd name="T121" fmla="*/ 2147483646 h 80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08"/>
                <a:gd name="T184" fmla="*/ 0 h 805"/>
                <a:gd name="T185" fmla="*/ 408 w 408"/>
                <a:gd name="T186" fmla="*/ 805 h 80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08" h="805">
                  <a:moveTo>
                    <a:pt x="98" y="587"/>
                  </a:moveTo>
                  <a:lnTo>
                    <a:pt x="93" y="581"/>
                  </a:lnTo>
                  <a:lnTo>
                    <a:pt x="88" y="573"/>
                  </a:lnTo>
                  <a:lnTo>
                    <a:pt x="82" y="565"/>
                  </a:lnTo>
                  <a:lnTo>
                    <a:pt x="75" y="557"/>
                  </a:lnTo>
                  <a:lnTo>
                    <a:pt x="69" y="549"/>
                  </a:lnTo>
                  <a:lnTo>
                    <a:pt x="62" y="541"/>
                  </a:lnTo>
                  <a:lnTo>
                    <a:pt x="46" y="523"/>
                  </a:lnTo>
                  <a:lnTo>
                    <a:pt x="32" y="504"/>
                  </a:lnTo>
                  <a:lnTo>
                    <a:pt x="25" y="496"/>
                  </a:lnTo>
                  <a:lnTo>
                    <a:pt x="19" y="486"/>
                  </a:lnTo>
                  <a:lnTo>
                    <a:pt x="13" y="478"/>
                  </a:lnTo>
                  <a:lnTo>
                    <a:pt x="8" y="468"/>
                  </a:lnTo>
                  <a:lnTo>
                    <a:pt x="5" y="460"/>
                  </a:lnTo>
                  <a:lnTo>
                    <a:pt x="1" y="452"/>
                  </a:lnTo>
                  <a:lnTo>
                    <a:pt x="0" y="443"/>
                  </a:lnTo>
                  <a:lnTo>
                    <a:pt x="0" y="435"/>
                  </a:lnTo>
                  <a:lnTo>
                    <a:pt x="0" y="427"/>
                  </a:lnTo>
                  <a:lnTo>
                    <a:pt x="0" y="417"/>
                  </a:lnTo>
                  <a:lnTo>
                    <a:pt x="1" y="409"/>
                  </a:lnTo>
                  <a:lnTo>
                    <a:pt x="3" y="401"/>
                  </a:lnTo>
                  <a:lnTo>
                    <a:pt x="5" y="391"/>
                  </a:lnTo>
                  <a:lnTo>
                    <a:pt x="8" y="383"/>
                  </a:lnTo>
                  <a:lnTo>
                    <a:pt x="13" y="367"/>
                  </a:lnTo>
                  <a:lnTo>
                    <a:pt x="19" y="351"/>
                  </a:lnTo>
                  <a:lnTo>
                    <a:pt x="25" y="335"/>
                  </a:lnTo>
                  <a:lnTo>
                    <a:pt x="32" y="320"/>
                  </a:lnTo>
                  <a:lnTo>
                    <a:pt x="38" y="308"/>
                  </a:lnTo>
                  <a:lnTo>
                    <a:pt x="45" y="296"/>
                  </a:lnTo>
                  <a:lnTo>
                    <a:pt x="51" y="285"/>
                  </a:lnTo>
                  <a:lnTo>
                    <a:pt x="59" y="275"/>
                  </a:lnTo>
                  <a:lnTo>
                    <a:pt x="75" y="256"/>
                  </a:lnTo>
                  <a:lnTo>
                    <a:pt x="83" y="246"/>
                  </a:lnTo>
                  <a:lnTo>
                    <a:pt x="93" y="235"/>
                  </a:lnTo>
                  <a:lnTo>
                    <a:pt x="96" y="230"/>
                  </a:lnTo>
                  <a:lnTo>
                    <a:pt x="101" y="226"/>
                  </a:lnTo>
                  <a:lnTo>
                    <a:pt x="112" y="216"/>
                  </a:lnTo>
                  <a:lnTo>
                    <a:pt x="124" y="206"/>
                  </a:lnTo>
                  <a:lnTo>
                    <a:pt x="135" y="197"/>
                  </a:lnTo>
                  <a:lnTo>
                    <a:pt x="146" y="187"/>
                  </a:lnTo>
                  <a:lnTo>
                    <a:pt x="151" y="182"/>
                  </a:lnTo>
                  <a:lnTo>
                    <a:pt x="154" y="177"/>
                  </a:lnTo>
                  <a:lnTo>
                    <a:pt x="159" y="171"/>
                  </a:lnTo>
                  <a:lnTo>
                    <a:pt x="162" y="166"/>
                  </a:lnTo>
                  <a:lnTo>
                    <a:pt x="165" y="160"/>
                  </a:lnTo>
                  <a:lnTo>
                    <a:pt x="167" y="155"/>
                  </a:lnTo>
                  <a:lnTo>
                    <a:pt x="167" y="148"/>
                  </a:lnTo>
                  <a:lnTo>
                    <a:pt x="167" y="140"/>
                  </a:lnTo>
                  <a:lnTo>
                    <a:pt x="165" y="134"/>
                  </a:lnTo>
                  <a:lnTo>
                    <a:pt x="164" y="126"/>
                  </a:lnTo>
                  <a:lnTo>
                    <a:pt x="161" y="118"/>
                  </a:lnTo>
                  <a:lnTo>
                    <a:pt x="157" y="110"/>
                  </a:lnTo>
                  <a:lnTo>
                    <a:pt x="151" y="94"/>
                  </a:lnTo>
                  <a:lnTo>
                    <a:pt x="148" y="86"/>
                  </a:lnTo>
                  <a:lnTo>
                    <a:pt x="144" y="78"/>
                  </a:lnTo>
                  <a:lnTo>
                    <a:pt x="141" y="69"/>
                  </a:lnTo>
                  <a:lnTo>
                    <a:pt x="140" y="61"/>
                  </a:lnTo>
                  <a:lnTo>
                    <a:pt x="138" y="55"/>
                  </a:lnTo>
                  <a:lnTo>
                    <a:pt x="138" y="49"/>
                  </a:lnTo>
                  <a:lnTo>
                    <a:pt x="140" y="42"/>
                  </a:lnTo>
                  <a:lnTo>
                    <a:pt x="141" y="41"/>
                  </a:lnTo>
                  <a:lnTo>
                    <a:pt x="143" y="37"/>
                  </a:lnTo>
                  <a:lnTo>
                    <a:pt x="144" y="36"/>
                  </a:lnTo>
                  <a:lnTo>
                    <a:pt x="148" y="34"/>
                  </a:lnTo>
                  <a:lnTo>
                    <a:pt x="149" y="31"/>
                  </a:lnTo>
                  <a:lnTo>
                    <a:pt x="153" y="29"/>
                  </a:lnTo>
                  <a:lnTo>
                    <a:pt x="161" y="24"/>
                  </a:lnTo>
                  <a:lnTo>
                    <a:pt x="169" y="20"/>
                  </a:lnTo>
                  <a:lnTo>
                    <a:pt x="180" y="16"/>
                  </a:lnTo>
                  <a:lnTo>
                    <a:pt x="190" y="13"/>
                  </a:lnTo>
                  <a:lnTo>
                    <a:pt x="201" y="8"/>
                  </a:lnTo>
                  <a:lnTo>
                    <a:pt x="212" y="7"/>
                  </a:lnTo>
                  <a:lnTo>
                    <a:pt x="223" y="4"/>
                  </a:lnTo>
                  <a:lnTo>
                    <a:pt x="233" y="2"/>
                  </a:lnTo>
                  <a:lnTo>
                    <a:pt x="244" y="2"/>
                  </a:lnTo>
                  <a:lnTo>
                    <a:pt x="252" y="0"/>
                  </a:lnTo>
                  <a:lnTo>
                    <a:pt x="262" y="2"/>
                  </a:lnTo>
                  <a:lnTo>
                    <a:pt x="268" y="4"/>
                  </a:lnTo>
                  <a:lnTo>
                    <a:pt x="272" y="4"/>
                  </a:lnTo>
                  <a:lnTo>
                    <a:pt x="273" y="5"/>
                  </a:lnTo>
                  <a:lnTo>
                    <a:pt x="276" y="7"/>
                  </a:lnTo>
                  <a:lnTo>
                    <a:pt x="278" y="8"/>
                  </a:lnTo>
                  <a:lnTo>
                    <a:pt x="278" y="10"/>
                  </a:lnTo>
                  <a:lnTo>
                    <a:pt x="280" y="13"/>
                  </a:lnTo>
                  <a:lnTo>
                    <a:pt x="280" y="16"/>
                  </a:lnTo>
                  <a:lnTo>
                    <a:pt x="280" y="20"/>
                  </a:lnTo>
                  <a:lnTo>
                    <a:pt x="278" y="23"/>
                  </a:lnTo>
                  <a:lnTo>
                    <a:pt x="276" y="26"/>
                  </a:lnTo>
                  <a:lnTo>
                    <a:pt x="273" y="34"/>
                  </a:lnTo>
                  <a:lnTo>
                    <a:pt x="270" y="44"/>
                  </a:lnTo>
                  <a:lnTo>
                    <a:pt x="265" y="53"/>
                  </a:lnTo>
                  <a:lnTo>
                    <a:pt x="259" y="65"/>
                  </a:lnTo>
                  <a:lnTo>
                    <a:pt x="252" y="76"/>
                  </a:lnTo>
                  <a:lnTo>
                    <a:pt x="247" y="87"/>
                  </a:lnTo>
                  <a:lnTo>
                    <a:pt x="241" y="98"/>
                  </a:lnTo>
                  <a:lnTo>
                    <a:pt x="236" y="110"/>
                  </a:lnTo>
                  <a:lnTo>
                    <a:pt x="231" y="123"/>
                  </a:lnTo>
                  <a:lnTo>
                    <a:pt x="228" y="134"/>
                  </a:lnTo>
                  <a:lnTo>
                    <a:pt x="226" y="143"/>
                  </a:lnTo>
                  <a:lnTo>
                    <a:pt x="225" y="150"/>
                  </a:lnTo>
                  <a:lnTo>
                    <a:pt x="225" y="155"/>
                  </a:lnTo>
                  <a:lnTo>
                    <a:pt x="225" y="160"/>
                  </a:lnTo>
                  <a:lnTo>
                    <a:pt x="226" y="164"/>
                  </a:lnTo>
                  <a:lnTo>
                    <a:pt x="228" y="169"/>
                  </a:lnTo>
                  <a:lnTo>
                    <a:pt x="230" y="174"/>
                  </a:lnTo>
                  <a:lnTo>
                    <a:pt x="233" y="179"/>
                  </a:lnTo>
                  <a:lnTo>
                    <a:pt x="236" y="184"/>
                  </a:lnTo>
                  <a:lnTo>
                    <a:pt x="239" y="189"/>
                  </a:lnTo>
                  <a:lnTo>
                    <a:pt x="244" y="193"/>
                  </a:lnTo>
                  <a:lnTo>
                    <a:pt x="247" y="198"/>
                  </a:lnTo>
                  <a:lnTo>
                    <a:pt x="254" y="205"/>
                  </a:lnTo>
                  <a:lnTo>
                    <a:pt x="263" y="214"/>
                  </a:lnTo>
                  <a:lnTo>
                    <a:pt x="276" y="224"/>
                  </a:lnTo>
                  <a:lnTo>
                    <a:pt x="288" y="234"/>
                  </a:lnTo>
                  <a:lnTo>
                    <a:pt x="299" y="243"/>
                  </a:lnTo>
                  <a:lnTo>
                    <a:pt x="312" y="253"/>
                  </a:lnTo>
                  <a:lnTo>
                    <a:pt x="321" y="263"/>
                  </a:lnTo>
                  <a:lnTo>
                    <a:pt x="326" y="267"/>
                  </a:lnTo>
                  <a:lnTo>
                    <a:pt x="331" y="272"/>
                  </a:lnTo>
                  <a:lnTo>
                    <a:pt x="336" y="275"/>
                  </a:lnTo>
                  <a:lnTo>
                    <a:pt x="339" y="280"/>
                  </a:lnTo>
                  <a:lnTo>
                    <a:pt x="342" y="283"/>
                  </a:lnTo>
                  <a:lnTo>
                    <a:pt x="346" y="288"/>
                  </a:lnTo>
                  <a:lnTo>
                    <a:pt x="347" y="291"/>
                  </a:lnTo>
                  <a:lnTo>
                    <a:pt x="349" y="295"/>
                  </a:lnTo>
                  <a:lnTo>
                    <a:pt x="349" y="298"/>
                  </a:lnTo>
                  <a:lnTo>
                    <a:pt x="349" y="301"/>
                  </a:lnTo>
                  <a:lnTo>
                    <a:pt x="347" y="304"/>
                  </a:lnTo>
                  <a:lnTo>
                    <a:pt x="346" y="308"/>
                  </a:lnTo>
                  <a:lnTo>
                    <a:pt x="342" y="311"/>
                  </a:lnTo>
                  <a:lnTo>
                    <a:pt x="337" y="312"/>
                  </a:lnTo>
                  <a:lnTo>
                    <a:pt x="333" y="314"/>
                  </a:lnTo>
                  <a:lnTo>
                    <a:pt x="326" y="316"/>
                  </a:lnTo>
                  <a:lnTo>
                    <a:pt x="320" y="317"/>
                  </a:lnTo>
                  <a:lnTo>
                    <a:pt x="312" y="319"/>
                  </a:lnTo>
                  <a:lnTo>
                    <a:pt x="304" y="320"/>
                  </a:lnTo>
                  <a:lnTo>
                    <a:pt x="294" y="322"/>
                  </a:lnTo>
                  <a:lnTo>
                    <a:pt x="284" y="322"/>
                  </a:lnTo>
                  <a:lnTo>
                    <a:pt x="275" y="324"/>
                  </a:lnTo>
                  <a:lnTo>
                    <a:pt x="265" y="324"/>
                  </a:lnTo>
                  <a:lnTo>
                    <a:pt x="254" y="324"/>
                  </a:lnTo>
                  <a:lnTo>
                    <a:pt x="231" y="325"/>
                  </a:lnTo>
                  <a:lnTo>
                    <a:pt x="207" y="325"/>
                  </a:lnTo>
                  <a:lnTo>
                    <a:pt x="185" y="327"/>
                  </a:lnTo>
                  <a:lnTo>
                    <a:pt x="162" y="327"/>
                  </a:lnTo>
                  <a:lnTo>
                    <a:pt x="151" y="327"/>
                  </a:lnTo>
                  <a:lnTo>
                    <a:pt x="140" y="327"/>
                  </a:lnTo>
                  <a:lnTo>
                    <a:pt x="130" y="328"/>
                  </a:lnTo>
                  <a:lnTo>
                    <a:pt x="120" y="328"/>
                  </a:lnTo>
                  <a:lnTo>
                    <a:pt x="111" y="330"/>
                  </a:lnTo>
                  <a:lnTo>
                    <a:pt x="103" y="330"/>
                  </a:lnTo>
                  <a:lnTo>
                    <a:pt x="95" y="332"/>
                  </a:lnTo>
                  <a:lnTo>
                    <a:pt x="87" y="333"/>
                  </a:lnTo>
                  <a:lnTo>
                    <a:pt x="80" y="335"/>
                  </a:lnTo>
                  <a:lnTo>
                    <a:pt x="75" y="336"/>
                  </a:lnTo>
                  <a:lnTo>
                    <a:pt x="70" y="338"/>
                  </a:lnTo>
                  <a:lnTo>
                    <a:pt x="67" y="340"/>
                  </a:lnTo>
                  <a:lnTo>
                    <a:pt x="64" y="343"/>
                  </a:lnTo>
                  <a:lnTo>
                    <a:pt x="62" y="346"/>
                  </a:lnTo>
                  <a:lnTo>
                    <a:pt x="62" y="349"/>
                  </a:lnTo>
                  <a:lnTo>
                    <a:pt x="62" y="351"/>
                  </a:lnTo>
                  <a:lnTo>
                    <a:pt x="62" y="356"/>
                  </a:lnTo>
                  <a:lnTo>
                    <a:pt x="64" y="359"/>
                  </a:lnTo>
                  <a:lnTo>
                    <a:pt x="67" y="362"/>
                  </a:lnTo>
                  <a:lnTo>
                    <a:pt x="69" y="365"/>
                  </a:lnTo>
                  <a:lnTo>
                    <a:pt x="72" y="370"/>
                  </a:lnTo>
                  <a:lnTo>
                    <a:pt x="75" y="373"/>
                  </a:lnTo>
                  <a:lnTo>
                    <a:pt x="83" y="382"/>
                  </a:lnTo>
                  <a:lnTo>
                    <a:pt x="93" y="391"/>
                  </a:lnTo>
                  <a:lnTo>
                    <a:pt x="103" y="399"/>
                  </a:lnTo>
                  <a:lnTo>
                    <a:pt x="114" y="407"/>
                  </a:lnTo>
                  <a:lnTo>
                    <a:pt x="124" y="417"/>
                  </a:lnTo>
                  <a:lnTo>
                    <a:pt x="133" y="425"/>
                  </a:lnTo>
                  <a:lnTo>
                    <a:pt x="143" y="433"/>
                  </a:lnTo>
                  <a:lnTo>
                    <a:pt x="146" y="436"/>
                  </a:lnTo>
                  <a:lnTo>
                    <a:pt x="151" y="441"/>
                  </a:lnTo>
                  <a:lnTo>
                    <a:pt x="154" y="444"/>
                  </a:lnTo>
                  <a:lnTo>
                    <a:pt x="157" y="447"/>
                  </a:lnTo>
                  <a:lnTo>
                    <a:pt x="159" y="452"/>
                  </a:lnTo>
                  <a:lnTo>
                    <a:pt x="161" y="456"/>
                  </a:lnTo>
                  <a:lnTo>
                    <a:pt x="162" y="459"/>
                  </a:lnTo>
                  <a:lnTo>
                    <a:pt x="162" y="460"/>
                  </a:lnTo>
                  <a:lnTo>
                    <a:pt x="162" y="464"/>
                  </a:lnTo>
                  <a:lnTo>
                    <a:pt x="162" y="467"/>
                  </a:lnTo>
                  <a:lnTo>
                    <a:pt x="161" y="468"/>
                  </a:lnTo>
                  <a:lnTo>
                    <a:pt x="157" y="472"/>
                  </a:lnTo>
                  <a:lnTo>
                    <a:pt x="156" y="473"/>
                  </a:lnTo>
                  <a:lnTo>
                    <a:pt x="153" y="476"/>
                  </a:lnTo>
                  <a:lnTo>
                    <a:pt x="149" y="478"/>
                  </a:lnTo>
                  <a:lnTo>
                    <a:pt x="144" y="480"/>
                  </a:lnTo>
                  <a:lnTo>
                    <a:pt x="136" y="483"/>
                  </a:lnTo>
                  <a:lnTo>
                    <a:pt x="127" y="488"/>
                  </a:lnTo>
                  <a:lnTo>
                    <a:pt x="117" y="491"/>
                  </a:lnTo>
                  <a:lnTo>
                    <a:pt x="107" y="494"/>
                  </a:lnTo>
                  <a:lnTo>
                    <a:pt x="98" y="497"/>
                  </a:lnTo>
                  <a:lnTo>
                    <a:pt x="88" y="501"/>
                  </a:lnTo>
                  <a:lnTo>
                    <a:pt x="82" y="504"/>
                  </a:lnTo>
                  <a:lnTo>
                    <a:pt x="79" y="505"/>
                  </a:lnTo>
                  <a:lnTo>
                    <a:pt x="75" y="507"/>
                  </a:lnTo>
                  <a:lnTo>
                    <a:pt x="74" y="509"/>
                  </a:lnTo>
                  <a:lnTo>
                    <a:pt x="72" y="510"/>
                  </a:lnTo>
                  <a:lnTo>
                    <a:pt x="70" y="512"/>
                  </a:lnTo>
                  <a:lnTo>
                    <a:pt x="70" y="513"/>
                  </a:lnTo>
                  <a:lnTo>
                    <a:pt x="70" y="517"/>
                  </a:lnTo>
                  <a:lnTo>
                    <a:pt x="70" y="518"/>
                  </a:lnTo>
                  <a:lnTo>
                    <a:pt x="72" y="520"/>
                  </a:lnTo>
                  <a:lnTo>
                    <a:pt x="75" y="523"/>
                  </a:lnTo>
                  <a:lnTo>
                    <a:pt x="79" y="525"/>
                  </a:lnTo>
                  <a:lnTo>
                    <a:pt x="83" y="528"/>
                  </a:lnTo>
                  <a:lnTo>
                    <a:pt x="88" y="530"/>
                  </a:lnTo>
                  <a:lnTo>
                    <a:pt x="95" y="533"/>
                  </a:lnTo>
                  <a:lnTo>
                    <a:pt x="103" y="534"/>
                  </a:lnTo>
                  <a:lnTo>
                    <a:pt x="111" y="538"/>
                  </a:lnTo>
                  <a:lnTo>
                    <a:pt x="119" y="539"/>
                  </a:lnTo>
                  <a:lnTo>
                    <a:pt x="127" y="542"/>
                  </a:lnTo>
                  <a:lnTo>
                    <a:pt x="136" y="544"/>
                  </a:lnTo>
                  <a:lnTo>
                    <a:pt x="148" y="547"/>
                  </a:lnTo>
                  <a:lnTo>
                    <a:pt x="157" y="549"/>
                  </a:lnTo>
                  <a:lnTo>
                    <a:pt x="169" y="552"/>
                  </a:lnTo>
                  <a:lnTo>
                    <a:pt x="191" y="557"/>
                  </a:lnTo>
                  <a:lnTo>
                    <a:pt x="214" y="562"/>
                  </a:lnTo>
                  <a:lnTo>
                    <a:pt x="236" y="568"/>
                  </a:lnTo>
                  <a:lnTo>
                    <a:pt x="259" y="573"/>
                  </a:lnTo>
                  <a:lnTo>
                    <a:pt x="281" y="579"/>
                  </a:lnTo>
                  <a:lnTo>
                    <a:pt x="291" y="583"/>
                  </a:lnTo>
                  <a:lnTo>
                    <a:pt x="300" y="586"/>
                  </a:lnTo>
                  <a:lnTo>
                    <a:pt x="310" y="589"/>
                  </a:lnTo>
                  <a:lnTo>
                    <a:pt x="318" y="592"/>
                  </a:lnTo>
                  <a:lnTo>
                    <a:pt x="326" y="595"/>
                  </a:lnTo>
                  <a:lnTo>
                    <a:pt x="334" y="599"/>
                  </a:lnTo>
                  <a:lnTo>
                    <a:pt x="341" y="603"/>
                  </a:lnTo>
                  <a:lnTo>
                    <a:pt x="347" y="607"/>
                  </a:lnTo>
                  <a:lnTo>
                    <a:pt x="352" y="610"/>
                  </a:lnTo>
                  <a:lnTo>
                    <a:pt x="357" y="615"/>
                  </a:lnTo>
                  <a:lnTo>
                    <a:pt x="360" y="618"/>
                  </a:lnTo>
                  <a:lnTo>
                    <a:pt x="362" y="623"/>
                  </a:lnTo>
                  <a:lnTo>
                    <a:pt x="363" y="628"/>
                  </a:lnTo>
                  <a:lnTo>
                    <a:pt x="365" y="634"/>
                  </a:lnTo>
                  <a:lnTo>
                    <a:pt x="365" y="639"/>
                  </a:lnTo>
                  <a:lnTo>
                    <a:pt x="365" y="645"/>
                  </a:lnTo>
                  <a:lnTo>
                    <a:pt x="365" y="652"/>
                  </a:lnTo>
                  <a:lnTo>
                    <a:pt x="363" y="658"/>
                  </a:lnTo>
                  <a:lnTo>
                    <a:pt x="362" y="665"/>
                  </a:lnTo>
                  <a:lnTo>
                    <a:pt x="360" y="673"/>
                  </a:lnTo>
                  <a:lnTo>
                    <a:pt x="355" y="686"/>
                  </a:lnTo>
                  <a:lnTo>
                    <a:pt x="349" y="700"/>
                  </a:lnTo>
                  <a:lnTo>
                    <a:pt x="342" y="713"/>
                  </a:lnTo>
                  <a:lnTo>
                    <a:pt x="336" y="727"/>
                  </a:lnTo>
                  <a:lnTo>
                    <a:pt x="328" y="739"/>
                  </a:lnTo>
                  <a:lnTo>
                    <a:pt x="325" y="745"/>
                  </a:lnTo>
                  <a:lnTo>
                    <a:pt x="321" y="750"/>
                  </a:lnTo>
                  <a:lnTo>
                    <a:pt x="318" y="755"/>
                  </a:lnTo>
                  <a:lnTo>
                    <a:pt x="315" y="760"/>
                  </a:lnTo>
                  <a:lnTo>
                    <a:pt x="313" y="763"/>
                  </a:lnTo>
                  <a:lnTo>
                    <a:pt x="310" y="766"/>
                  </a:lnTo>
                  <a:lnTo>
                    <a:pt x="309" y="769"/>
                  </a:lnTo>
                  <a:lnTo>
                    <a:pt x="307" y="771"/>
                  </a:lnTo>
                  <a:lnTo>
                    <a:pt x="305" y="772"/>
                  </a:lnTo>
                  <a:lnTo>
                    <a:pt x="305" y="774"/>
                  </a:lnTo>
                  <a:lnTo>
                    <a:pt x="305" y="772"/>
                  </a:lnTo>
                  <a:lnTo>
                    <a:pt x="307" y="769"/>
                  </a:lnTo>
                  <a:lnTo>
                    <a:pt x="310" y="768"/>
                  </a:lnTo>
                  <a:lnTo>
                    <a:pt x="312" y="763"/>
                  </a:lnTo>
                  <a:lnTo>
                    <a:pt x="315" y="758"/>
                  </a:lnTo>
                  <a:lnTo>
                    <a:pt x="318" y="753"/>
                  </a:lnTo>
                  <a:lnTo>
                    <a:pt x="321" y="748"/>
                  </a:lnTo>
                  <a:lnTo>
                    <a:pt x="325" y="742"/>
                  </a:lnTo>
                  <a:lnTo>
                    <a:pt x="329" y="734"/>
                  </a:lnTo>
                  <a:lnTo>
                    <a:pt x="333" y="727"/>
                  </a:lnTo>
                  <a:lnTo>
                    <a:pt x="337" y="719"/>
                  </a:lnTo>
                  <a:lnTo>
                    <a:pt x="342" y="711"/>
                  </a:lnTo>
                  <a:lnTo>
                    <a:pt x="350" y="695"/>
                  </a:lnTo>
                  <a:lnTo>
                    <a:pt x="360" y="677"/>
                  </a:lnTo>
                  <a:lnTo>
                    <a:pt x="370" y="658"/>
                  </a:lnTo>
                  <a:lnTo>
                    <a:pt x="378" y="640"/>
                  </a:lnTo>
                  <a:lnTo>
                    <a:pt x="386" y="623"/>
                  </a:lnTo>
                  <a:lnTo>
                    <a:pt x="392" y="605"/>
                  </a:lnTo>
                  <a:lnTo>
                    <a:pt x="394" y="597"/>
                  </a:lnTo>
                  <a:lnTo>
                    <a:pt x="397" y="589"/>
                  </a:lnTo>
                  <a:lnTo>
                    <a:pt x="399" y="583"/>
                  </a:lnTo>
                  <a:lnTo>
                    <a:pt x="400" y="575"/>
                  </a:lnTo>
                  <a:lnTo>
                    <a:pt x="400" y="568"/>
                  </a:lnTo>
                  <a:lnTo>
                    <a:pt x="400" y="563"/>
                  </a:lnTo>
                  <a:lnTo>
                    <a:pt x="400" y="557"/>
                  </a:lnTo>
                  <a:lnTo>
                    <a:pt x="400" y="552"/>
                  </a:lnTo>
                  <a:lnTo>
                    <a:pt x="399" y="547"/>
                  </a:lnTo>
                  <a:lnTo>
                    <a:pt x="395" y="544"/>
                  </a:lnTo>
                  <a:lnTo>
                    <a:pt x="392" y="541"/>
                  </a:lnTo>
                  <a:lnTo>
                    <a:pt x="389" y="538"/>
                  </a:lnTo>
                  <a:lnTo>
                    <a:pt x="386" y="534"/>
                  </a:lnTo>
                  <a:lnTo>
                    <a:pt x="381" y="531"/>
                  </a:lnTo>
                  <a:lnTo>
                    <a:pt x="376" y="528"/>
                  </a:lnTo>
                  <a:lnTo>
                    <a:pt x="370" y="526"/>
                  </a:lnTo>
                  <a:lnTo>
                    <a:pt x="358" y="521"/>
                  </a:lnTo>
                  <a:lnTo>
                    <a:pt x="344" y="518"/>
                  </a:lnTo>
                  <a:lnTo>
                    <a:pt x="331" y="515"/>
                  </a:lnTo>
                  <a:lnTo>
                    <a:pt x="317" y="512"/>
                  </a:lnTo>
                  <a:lnTo>
                    <a:pt x="302" y="510"/>
                  </a:lnTo>
                  <a:lnTo>
                    <a:pt x="288" y="507"/>
                  </a:lnTo>
                  <a:lnTo>
                    <a:pt x="273" y="505"/>
                  </a:lnTo>
                  <a:lnTo>
                    <a:pt x="260" y="502"/>
                  </a:lnTo>
                  <a:lnTo>
                    <a:pt x="255" y="501"/>
                  </a:lnTo>
                  <a:lnTo>
                    <a:pt x="249" y="499"/>
                  </a:lnTo>
                  <a:lnTo>
                    <a:pt x="244" y="497"/>
                  </a:lnTo>
                  <a:lnTo>
                    <a:pt x="239" y="496"/>
                  </a:lnTo>
                  <a:lnTo>
                    <a:pt x="235" y="494"/>
                  </a:lnTo>
                  <a:lnTo>
                    <a:pt x="231" y="491"/>
                  </a:lnTo>
                  <a:lnTo>
                    <a:pt x="228" y="489"/>
                  </a:lnTo>
                  <a:lnTo>
                    <a:pt x="226" y="488"/>
                  </a:lnTo>
                  <a:lnTo>
                    <a:pt x="223" y="481"/>
                  </a:lnTo>
                  <a:lnTo>
                    <a:pt x="220" y="476"/>
                  </a:lnTo>
                  <a:lnTo>
                    <a:pt x="218" y="472"/>
                  </a:lnTo>
                  <a:lnTo>
                    <a:pt x="218" y="465"/>
                  </a:lnTo>
                  <a:lnTo>
                    <a:pt x="220" y="460"/>
                  </a:lnTo>
                  <a:lnTo>
                    <a:pt x="222" y="454"/>
                  </a:lnTo>
                  <a:lnTo>
                    <a:pt x="225" y="449"/>
                  </a:lnTo>
                  <a:lnTo>
                    <a:pt x="228" y="443"/>
                  </a:lnTo>
                  <a:lnTo>
                    <a:pt x="231" y="436"/>
                  </a:lnTo>
                  <a:lnTo>
                    <a:pt x="236" y="430"/>
                  </a:lnTo>
                  <a:lnTo>
                    <a:pt x="241" y="423"/>
                  </a:lnTo>
                  <a:lnTo>
                    <a:pt x="246" y="417"/>
                  </a:lnTo>
                  <a:lnTo>
                    <a:pt x="257" y="402"/>
                  </a:lnTo>
                  <a:lnTo>
                    <a:pt x="268" y="390"/>
                  </a:lnTo>
                  <a:lnTo>
                    <a:pt x="272" y="385"/>
                  </a:lnTo>
                  <a:lnTo>
                    <a:pt x="276" y="382"/>
                  </a:lnTo>
                  <a:lnTo>
                    <a:pt x="280" y="378"/>
                  </a:lnTo>
                  <a:lnTo>
                    <a:pt x="284" y="373"/>
                  </a:lnTo>
                  <a:lnTo>
                    <a:pt x="294" y="365"/>
                  </a:lnTo>
                  <a:lnTo>
                    <a:pt x="304" y="357"/>
                  </a:lnTo>
                  <a:lnTo>
                    <a:pt x="317" y="349"/>
                  </a:lnTo>
                  <a:lnTo>
                    <a:pt x="328" y="340"/>
                  </a:lnTo>
                  <a:lnTo>
                    <a:pt x="341" y="330"/>
                  </a:lnTo>
                  <a:lnTo>
                    <a:pt x="352" y="322"/>
                  </a:lnTo>
                  <a:lnTo>
                    <a:pt x="365" y="312"/>
                  </a:lnTo>
                  <a:lnTo>
                    <a:pt x="374" y="304"/>
                  </a:lnTo>
                  <a:lnTo>
                    <a:pt x="386" y="295"/>
                  </a:lnTo>
                  <a:lnTo>
                    <a:pt x="389" y="290"/>
                  </a:lnTo>
                  <a:lnTo>
                    <a:pt x="394" y="287"/>
                  </a:lnTo>
                  <a:lnTo>
                    <a:pt x="397" y="282"/>
                  </a:lnTo>
                  <a:lnTo>
                    <a:pt x="400" y="279"/>
                  </a:lnTo>
                  <a:lnTo>
                    <a:pt x="403" y="274"/>
                  </a:lnTo>
                  <a:lnTo>
                    <a:pt x="405" y="271"/>
                  </a:lnTo>
                  <a:lnTo>
                    <a:pt x="407" y="266"/>
                  </a:lnTo>
                  <a:lnTo>
                    <a:pt x="408" y="263"/>
                  </a:lnTo>
                  <a:lnTo>
                    <a:pt x="408" y="259"/>
                  </a:lnTo>
                  <a:lnTo>
                    <a:pt x="408" y="256"/>
                  </a:lnTo>
                  <a:lnTo>
                    <a:pt x="407" y="253"/>
                  </a:lnTo>
                  <a:lnTo>
                    <a:pt x="405" y="250"/>
                  </a:lnTo>
                  <a:lnTo>
                    <a:pt x="402" y="245"/>
                  </a:lnTo>
                  <a:lnTo>
                    <a:pt x="399" y="242"/>
                  </a:lnTo>
                  <a:lnTo>
                    <a:pt x="395" y="238"/>
                  </a:lnTo>
                  <a:lnTo>
                    <a:pt x="392" y="235"/>
                  </a:lnTo>
                  <a:lnTo>
                    <a:pt x="387" y="230"/>
                  </a:lnTo>
                  <a:lnTo>
                    <a:pt x="381" y="227"/>
                  </a:lnTo>
                  <a:lnTo>
                    <a:pt x="376" y="224"/>
                  </a:lnTo>
                  <a:lnTo>
                    <a:pt x="370" y="219"/>
                  </a:lnTo>
                  <a:lnTo>
                    <a:pt x="357" y="213"/>
                  </a:lnTo>
                  <a:lnTo>
                    <a:pt x="342" y="206"/>
                  </a:lnTo>
                  <a:lnTo>
                    <a:pt x="328" y="200"/>
                  </a:lnTo>
                  <a:lnTo>
                    <a:pt x="312" y="193"/>
                  </a:lnTo>
                  <a:lnTo>
                    <a:pt x="297" y="187"/>
                  </a:lnTo>
                  <a:lnTo>
                    <a:pt x="283" y="182"/>
                  </a:lnTo>
                  <a:lnTo>
                    <a:pt x="268" y="179"/>
                  </a:lnTo>
                  <a:lnTo>
                    <a:pt x="254" y="176"/>
                  </a:lnTo>
                  <a:lnTo>
                    <a:pt x="241" y="174"/>
                  </a:lnTo>
                  <a:lnTo>
                    <a:pt x="236" y="174"/>
                  </a:lnTo>
                  <a:lnTo>
                    <a:pt x="231" y="174"/>
                  </a:lnTo>
                  <a:lnTo>
                    <a:pt x="226" y="174"/>
                  </a:lnTo>
                  <a:lnTo>
                    <a:pt x="222" y="174"/>
                  </a:lnTo>
                  <a:lnTo>
                    <a:pt x="214" y="177"/>
                  </a:lnTo>
                  <a:lnTo>
                    <a:pt x="207" y="180"/>
                  </a:lnTo>
                  <a:lnTo>
                    <a:pt x="199" y="185"/>
                  </a:lnTo>
                  <a:lnTo>
                    <a:pt x="193" y="192"/>
                  </a:lnTo>
                  <a:lnTo>
                    <a:pt x="188" y="198"/>
                  </a:lnTo>
                  <a:lnTo>
                    <a:pt x="181" y="206"/>
                  </a:lnTo>
                  <a:lnTo>
                    <a:pt x="177" y="214"/>
                  </a:lnTo>
                  <a:lnTo>
                    <a:pt x="172" y="224"/>
                  </a:lnTo>
                  <a:lnTo>
                    <a:pt x="167" y="234"/>
                  </a:lnTo>
                  <a:lnTo>
                    <a:pt x="164" y="243"/>
                  </a:lnTo>
                  <a:lnTo>
                    <a:pt x="161" y="254"/>
                  </a:lnTo>
                  <a:lnTo>
                    <a:pt x="159" y="264"/>
                  </a:lnTo>
                  <a:lnTo>
                    <a:pt x="156" y="274"/>
                  </a:lnTo>
                  <a:lnTo>
                    <a:pt x="156" y="283"/>
                  </a:lnTo>
                  <a:lnTo>
                    <a:pt x="154" y="293"/>
                  </a:lnTo>
                  <a:lnTo>
                    <a:pt x="154" y="301"/>
                  </a:lnTo>
                  <a:lnTo>
                    <a:pt x="156" y="311"/>
                  </a:lnTo>
                  <a:lnTo>
                    <a:pt x="157" y="319"/>
                  </a:lnTo>
                  <a:lnTo>
                    <a:pt x="161" y="327"/>
                  </a:lnTo>
                  <a:lnTo>
                    <a:pt x="164" y="336"/>
                  </a:lnTo>
                  <a:lnTo>
                    <a:pt x="169" y="345"/>
                  </a:lnTo>
                  <a:lnTo>
                    <a:pt x="175" y="353"/>
                  </a:lnTo>
                  <a:lnTo>
                    <a:pt x="180" y="362"/>
                  </a:lnTo>
                  <a:lnTo>
                    <a:pt x="186" y="372"/>
                  </a:lnTo>
                  <a:lnTo>
                    <a:pt x="199" y="390"/>
                  </a:lnTo>
                  <a:lnTo>
                    <a:pt x="204" y="398"/>
                  </a:lnTo>
                  <a:lnTo>
                    <a:pt x="210" y="407"/>
                  </a:lnTo>
                  <a:lnTo>
                    <a:pt x="215" y="417"/>
                  </a:lnTo>
                  <a:lnTo>
                    <a:pt x="220" y="427"/>
                  </a:lnTo>
                  <a:lnTo>
                    <a:pt x="223" y="435"/>
                  </a:lnTo>
                  <a:lnTo>
                    <a:pt x="226" y="444"/>
                  </a:lnTo>
                  <a:lnTo>
                    <a:pt x="228" y="454"/>
                  </a:lnTo>
                  <a:lnTo>
                    <a:pt x="228" y="464"/>
                  </a:lnTo>
                  <a:lnTo>
                    <a:pt x="228" y="473"/>
                  </a:lnTo>
                  <a:lnTo>
                    <a:pt x="226" y="483"/>
                  </a:lnTo>
                  <a:lnTo>
                    <a:pt x="225" y="493"/>
                  </a:lnTo>
                  <a:lnTo>
                    <a:pt x="223" y="502"/>
                  </a:lnTo>
                  <a:lnTo>
                    <a:pt x="220" y="521"/>
                  </a:lnTo>
                  <a:lnTo>
                    <a:pt x="217" y="531"/>
                  </a:lnTo>
                  <a:lnTo>
                    <a:pt x="215" y="542"/>
                  </a:lnTo>
                  <a:lnTo>
                    <a:pt x="215" y="552"/>
                  </a:lnTo>
                  <a:lnTo>
                    <a:pt x="214" y="562"/>
                  </a:lnTo>
                  <a:lnTo>
                    <a:pt x="215" y="571"/>
                  </a:lnTo>
                  <a:lnTo>
                    <a:pt x="215" y="581"/>
                  </a:lnTo>
                  <a:lnTo>
                    <a:pt x="218" y="591"/>
                  </a:lnTo>
                  <a:lnTo>
                    <a:pt x="222" y="600"/>
                  </a:lnTo>
                  <a:lnTo>
                    <a:pt x="225" y="607"/>
                  </a:lnTo>
                  <a:lnTo>
                    <a:pt x="228" y="612"/>
                  </a:lnTo>
                  <a:lnTo>
                    <a:pt x="231" y="616"/>
                  </a:lnTo>
                  <a:lnTo>
                    <a:pt x="235" y="621"/>
                  </a:lnTo>
                  <a:lnTo>
                    <a:pt x="239" y="628"/>
                  </a:lnTo>
                  <a:lnTo>
                    <a:pt x="244" y="632"/>
                  </a:lnTo>
                  <a:lnTo>
                    <a:pt x="255" y="644"/>
                  </a:lnTo>
                  <a:lnTo>
                    <a:pt x="267" y="655"/>
                  </a:lnTo>
                  <a:lnTo>
                    <a:pt x="280" y="666"/>
                  </a:lnTo>
                  <a:lnTo>
                    <a:pt x="305" y="689"/>
                  </a:lnTo>
                  <a:lnTo>
                    <a:pt x="318" y="698"/>
                  </a:lnTo>
                  <a:lnTo>
                    <a:pt x="329" y="710"/>
                  </a:lnTo>
                  <a:lnTo>
                    <a:pt x="341" y="719"/>
                  </a:lnTo>
                  <a:lnTo>
                    <a:pt x="346" y="724"/>
                  </a:lnTo>
                  <a:lnTo>
                    <a:pt x="350" y="729"/>
                  </a:lnTo>
                  <a:lnTo>
                    <a:pt x="355" y="734"/>
                  </a:lnTo>
                  <a:lnTo>
                    <a:pt x="358" y="739"/>
                  </a:lnTo>
                  <a:lnTo>
                    <a:pt x="362" y="742"/>
                  </a:lnTo>
                  <a:lnTo>
                    <a:pt x="363" y="747"/>
                  </a:lnTo>
                  <a:lnTo>
                    <a:pt x="366" y="750"/>
                  </a:lnTo>
                  <a:lnTo>
                    <a:pt x="368" y="755"/>
                  </a:lnTo>
                  <a:lnTo>
                    <a:pt x="368" y="758"/>
                  </a:lnTo>
                  <a:lnTo>
                    <a:pt x="368" y="761"/>
                  </a:lnTo>
                  <a:lnTo>
                    <a:pt x="366" y="764"/>
                  </a:lnTo>
                  <a:lnTo>
                    <a:pt x="365" y="768"/>
                  </a:lnTo>
                  <a:lnTo>
                    <a:pt x="363" y="769"/>
                  </a:lnTo>
                  <a:lnTo>
                    <a:pt x="360" y="772"/>
                  </a:lnTo>
                  <a:lnTo>
                    <a:pt x="357" y="776"/>
                  </a:lnTo>
                  <a:lnTo>
                    <a:pt x="354" y="777"/>
                  </a:lnTo>
                  <a:lnTo>
                    <a:pt x="349" y="780"/>
                  </a:lnTo>
                  <a:lnTo>
                    <a:pt x="344" y="782"/>
                  </a:lnTo>
                  <a:lnTo>
                    <a:pt x="339" y="785"/>
                  </a:lnTo>
                  <a:lnTo>
                    <a:pt x="333" y="787"/>
                  </a:lnTo>
                  <a:lnTo>
                    <a:pt x="320" y="792"/>
                  </a:lnTo>
                  <a:lnTo>
                    <a:pt x="307" y="795"/>
                  </a:lnTo>
                  <a:lnTo>
                    <a:pt x="292" y="798"/>
                  </a:lnTo>
                  <a:lnTo>
                    <a:pt x="278" y="800"/>
                  </a:lnTo>
                  <a:lnTo>
                    <a:pt x="263" y="801"/>
                  </a:lnTo>
                  <a:lnTo>
                    <a:pt x="249" y="803"/>
                  </a:lnTo>
                  <a:lnTo>
                    <a:pt x="235" y="805"/>
                  </a:lnTo>
                  <a:lnTo>
                    <a:pt x="222" y="805"/>
                  </a:lnTo>
                  <a:lnTo>
                    <a:pt x="209" y="803"/>
                  </a:lnTo>
                  <a:lnTo>
                    <a:pt x="204" y="803"/>
                  </a:lnTo>
                  <a:lnTo>
                    <a:pt x="198" y="801"/>
                  </a:lnTo>
                  <a:lnTo>
                    <a:pt x="194" y="801"/>
                  </a:lnTo>
                  <a:lnTo>
                    <a:pt x="190" y="800"/>
                  </a:lnTo>
                  <a:lnTo>
                    <a:pt x="181" y="797"/>
                  </a:lnTo>
                  <a:lnTo>
                    <a:pt x="175" y="792"/>
                  </a:lnTo>
                  <a:lnTo>
                    <a:pt x="169" y="785"/>
                  </a:lnTo>
                  <a:lnTo>
                    <a:pt x="162" y="779"/>
                  </a:lnTo>
                  <a:lnTo>
                    <a:pt x="156" y="772"/>
                  </a:lnTo>
                  <a:lnTo>
                    <a:pt x="151" y="764"/>
                  </a:lnTo>
                  <a:lnTo>
                    <a:pt x="144" y="755"/>
                  </a:lnTo>
                  <a:lnTo>
                    <a:pt x="140" y="745"/>
                  </a:lnTo>
                  <a:lnTo>
                    <a:pt x="132" y="727"/>
                  </a:lnTo>
                  <a:lnTo>
                    <a:pt x="124" y="708"/>
                  </a:lnTo>
                  <a:lnTo>
                    <a:pt x="120" y="698"/>
                  </a:lnTo>
                  <a:lnTo>
                    <a:pt x="117" y="690"/>
                  </a:lnTo>
                  <a:lnTo>
                    <a:pt x="114" y="682"/>
                  </a:lnTo>
                  <a:lnTo>
                    <a:pt x="112" y="676"/>
                  </a:lnTo>
                  <a:lnTo>
                    <a:pt x="109" y="669"/>
                  </a:lnTo>
                  <a:lnTo>
                    <a:pt x="107" y="663"/>
                  </a:lnTo>
                  <a:lnTo>
                    <a:pt x="106" y="658"/>
                  </a:lnTo>
                  <a:lnTo>
                    <a:pt x="106" y="653"/>
                  </a:lnTo>
                  <a:lnTo>
                    <a:pt x="106" y="644"/>
                  </a:lnTo>
                  <a:lnTo>
                    <a:pt x="106" y="636"/>
                  </a:lnTo>
                  <a:lnTo>
                    <a:pt x="106" y="626"/>
                  </a:lnTo>
                  <a:lnTo>
                    <a:pt x="106" y="621"/>
                  </a:lnTo>
                  <a:lnTo>
                    <a:pt x="106" y="615"/>
                  </a:lnTo>
                  <a:lnTo>
                    <a:pt x="104" y="610"/>
                  </a:lnTo>
                  <a:lnTo>
                    <a:pt x="103" y="603"/>
                  </a:lnTo>
                  <a:lnTo>
                    <a:pt x="101" y="595"/>
                  </a:lnTo>
                  <a:lnTo>
                    <a:pt x="98" y="587"/>
                  </a:lnTo>
                </a:path>
              </a:pathLst>
            </a:custGeom>
            <a:noFill/>
            <a:ln w="333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3379" name="Rectangle 161">
              <a:extLst>
                <a:ext uri="{FF2B5EF4-FFF2-40B4-BE49-F238E27FC236}">
                  <a16:creationId xmlns:a16="http://schemas.microsoft.com/office/drawing/2014/main" id="{3FBDB4B7-B562-42F1-8314-1DF8B6625C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07246" y="4911725"/>
              <a:ext cx="13946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400" b="1"/>
                <a:t>G</a:t>
              </a:r>
            </a:p>
          </p:txBody>
        </p:sp>
        <p:sp>
          <p:nvSpPr>
            <p:cNvPr id="13380" name="Rectangle 162">
              <a:extLst>
                <a:ext uri="{FF2B5EF4-FFF2-40B4-BE49-F238E27FC236}">
                  <a16:creationId xmlns:a16="http://schemas.microsoft.com/office/drawing/2014/main" id="{6A71BC74-8662-4CEE-97A6-9B258271EC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97788" y="4718050"/>
              <a:ext cx="128587" cy="212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400" b="1">
                  <a:solidFill>
                    <a:srgbClr val="000000"/>
                  </a:solidFill>
                </a:rPr>
                <a:t>R</a:t>
              </a:r>
              <a:endParaRPr lang="it-IT" altLang="it-IT" sz="1800"/>
            </a:p>
          </p:txBody>
        </p:sp>
        <p:sp>
          <p:nvSpPr>
            <p:cNvPr id="13381" name="Rectangle 163">
              <a:extLst>
                <a:ext uri="{FF2B5EF4-FFF2-40B4-BE49-F238E27FC236}">
                  <a16:creationId xmlns:a16="http://schemas.microsoft.com/office/drawing/2014/main" id="{077E9348-8154-4174-95A2-640BE1FF59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5088" y="5137150"/>
              <a:ext cx="119062" cy="212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400" b="1">
                  <a:solidFill>
                    <a:srgbClr val="FF0066"/>
                  </a:solidFill>
                </a:rPr>
                <a:t>S</a:t>
              </a:r>
              <a:endParaRPr lang="it-IT" altLang="it-IT" sz="1800"/>
            </a:p>
          </p:txBody>
        </p:sp>
        <p:sp>
          <p:nvSpPr>
            <p:cNvPr id="13382" name="Rectangle 164">
              <a:extLst>
                <a:ext uri="{FF2B5EF4-FFF2-40B4-BE49-F238E27FC236}">
                  <a16:creationId xmlns:a16="http://schemas.microsoft.com/office/drawing/2014/main" id="{0B9E3584-B25A-4866-A44F-FDF788984E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83513" y="4583113"/>
              <a:ext cx="128587" cy="212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400" b="1">
                  <a:solidFill>
                    <a:srgbClr val="000000"/>
                  </a:solidFill>
                </a:rPr>
                <a:t>R</a:t>
              </a:r>
              <a:endParaRPr lang="it-IT" altLang="it-IT" sz="1800"/>
            </a:p>
          </p:txBody>
        </p:sp>
        <p:sp>
          <p:nvSpPr>
            <p:cNvPr id="13383" name="Freeform 166">
              <a:extLst>
                <a:ext uri="{FF2B5EF4-FFF2-40B4-BE49-F238E27FC236}">
                  <a16:creationId xmlns:a16="http://schemas.microsoft.com/office/drawing/2014/main" id="{61A717F7-5988-4E13-89D1-DD0641339699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2875" y="4373563"/>
              <a:ext cx="647700" cy="1277937"/>
            </a:xfrm>
            <a:custGeom>
              <a:avLst/>
              <a:gdLst>
                <a:gd name="T0" fmla="*/ 2147483646 w 408"/>
                <a:gd name="T1" fmla="*/ 2147483646 h 805"/>
                <a:gd name="T2" fmla="*/ 0 w 408"/>
                <a:gd name="T3" fmla="*/ 2147483646 h 805"/>
                <a:gd name="T4" fmla="*/ 2147483646 w 408"/>
                <a:gd name="T5" fmla="*/ 2147483646 h 805"/>
                <a:gd name="T6" fmla="*/ 2147483646 w 408"/>
                <a:gd name="T7" fmla="*/ 2147483646 h 805"/>
                <a:gd name="T8" fmla="*/ 2147483646 w 408"/>
                <a:gd name="T9" fmla="*/ 2147483646 h 805"/>
                <a:gd name="T10" fmla="*/ 2147483646 w 408"/>
                <a:gd name="T11" fmla="*/ 2147483646 h 805"/>
                <a:gd name="T12" fmla="*/ 2147483646 w 408"/>
                <a:gd name="T13" fmla="*/ 2147483646 h 805"/>
                <a:gd name="T14" fmla="*/ 2147483646 w 408"/>
                <a:gd name="T15" fmla="*/ 2147483646 h 805"/>
                <a:gd name="T16" fmla="*/ 2147483646 w 408"/>
                <a:gd name="T17" fmla="*/ 2147483646 h 805"/>
                <a:gd name="T18" fmla="*/ 2147483646 w 408"/>
                <a:gd name="T19" fmla="*/ 2147483646 h 805"/>
                <a:gd name="T20" fmla="*/ 2147483646 w 408"/>
                <a:gd name="T21" fmla="*/ 2147483646 h 805"/>
                <a:gd name="T22" fmla="*/ 2147483646 w 408"/>
                <a:gd name="T23" fmla="*/ 2147483646 h 805"/>
                <a:gd name="T24" fmla="*/ 2147483646 w 408"/>
                <a:gd name="T25" fmla="*/ 2147483646 h 805"/>
                <a:gd name="T26" fmla="*/ 2147483646 w 408"/>
                <a:gd name="T27" fmla="*/ 2147483646 h 805"/>
                <a:gd name="T28" fmla="*/ 2147483646 w 408"/>
                <a:gd name="T29" fmla="*/ 2147483646 h 805"/>
                <a:gd name="T30" fmla="*/ 2147483646 w 408"/>
                <a:gd name="T31" fmla="*/ 2147483646 h 805"/>
                <a:gd name="T32" fmla="*/ 2147483646 w 408"/>
                <a:gd name="T33" fmla="*/ 2147483646 h 805"/>
                <a:gd name="T34" fmla="*/ 2147483646 w 408"/>
                <a:gd name="T35" fmla="*/ 2147483646 h 805"/>
                <a:gd name="T36" fmla="*/ 2147483646 w 408"/>
                <a:gd name="T37" fmla="*/ 2147483646 h 805"/>
                <a:gd name="T38" fmla="*/ 2147483646 w 408"/>
                <a:gd name="T39" fmla="*/ 2147483646 h 805"/>
                <a:gd name="T40" fmla="*/ 2147483646 w 408"/>
                <a:gd name="T41" fmla="*/ 2147483646 h 805"/>
                <a:gd name="T42" fmla="*/ 2147483646 w 408"/>
                <a:gd name="T43" fmla="*/ 2147483646 h 805"/>
                <a:gd name="T44" fmla="*/ 2147483646 w 408"/>
                <a:gd name="T45" fmla="*/ 2147483646 h 805"/>
                <a:gd name="T46" fmla="*/ 2147483646 w 408"/>
                <a:gd name="T47" fmla="*/ 2147483646 h 805"/>
                <a:gd name="T48" fmla="*/ 2147483646 w 408"/>
                <a:gd name="T49" fmla="*/ 2147483646 h 805"/>
                <a:gd name="T50" fmla="*/ 2147483646 w 408"/>
                <a:gd name="T51" fmla="*/ 2147483646 h 805"/>
                <a:gd name="T52" fmla="*/ 2147483646 w 408"/>
                <a:gd name="T53" fmla="*/ 2147483646 h 805"/>
                <a:gd name="T54" fmla="*/ 2147483646 w 408"/>
                <a:gd name="T55" fmla="*/ 2147483646 h 805"/>
                <a:gd name="T56" fmla="*/ 2147483646 w 408"/>
                <a:gd name="T57" fmla="*/ 2147483646 h 805"/>
                <a:gd name="T58" fmla="*/ 2147483646 w 408"/>
                <a:gd name="T59" fmla="*/ 2147483646 h 805"/>
                <a:gd name="T60" fmla="*/ 2147483646 w 408"/>
                <a:gd name="T61" fmla="*/ 2147483646 h 805"/>
                <a:gd name="T62" fmla="*/ 2147483646 w 408"/>
                <a:gd name="T63" fmla="*/ 2147483646 h 805"/>
                <a:gd name="T64" fmla="*/ 2147483646 w 408"/>
                <a:gd name="T65" fmla="*/ 2147483646 h 805"/>
                <a:gd name="T66" fmla="*/ 2147483646 w 408"/>
                <a:gd name="T67" fmla="*/ 2147483646 h 805"/>
                <a:gd name="T68" fmla="*/ 2147483646 w 408"/>
                <a:gd name="T69" fmla="*/ 2147483646 h 805"/>
                <a:gd name="T70" fmla="*/ 2147483646 w 408"/>
                <a:gd name="T71" fmla="*/ 2147483646 h 805"/>
                <a:gd name="T72" fmla="*/ 2147483646 w 408"/>
                <a:gd name="T73" fmla="*/ 2147483646 h 805"/>
                <a:gd name="T74" fmla="*/ 2147483646 w 408"/>
                <a:gd name="T75" fmla="*/ 2147483646 h 805"/>
                <a:gd name="T76" fmla="*/ 2147483646 w 408"/>
                <a:gd name="T77" fmla="*/ 2147483646 h 805"/>
                <a:gd name="T78" fmla="*/ 2147483646 w 408"/>
                <a:gd name="T79" fmla="*/ 2147483646 h 805"/>
                <a:gd name="T80" fmla="*/ 2147483646 w 408"/>
                <a:gd name="T81" fmla="*/ 2147483646 h 805"/>
                <a:gd name="T82" fmla="*/ 2147483646 w 408"/>
                <a:gd name="T83" fmla="*/ 2147483646 h 805"/>
                <a:gd name="T84" fmla="*/ 2147483646 w 408"/>
                <a:gd name="T85" fmla="*/ 2147483646 h 805"/>
                <a:gd name="T86" fmla="*/ 2147483646 w 408"/>
                <a:gd name="T87" fmla="*/ 2147483646 h 805"/>
                <a:gd name="T88" fmla="*/ 2147483646 w 408"/>
                <a:gd name="T89" fmla="*/ 2147483646 h 805"/>
                <a:gd name="T90" fmla="*/ 2147483646 w 408"/>
                <a:gd name="T91" fmla="*/ 2147483646 h 805"/>
                <a:gd name="T92" fmla="*/ 2147483646 w 408"/>
                <a:gd name="T93" fmla="*/ 2147483646 h 805"/>
                <a:gd name="T94" fmla="*/ 2147483646 w 408"/>
                <a:gd name="T95" fmla="*/ 2147483646 h 805"/>
                <a:gd name="T96" fmla="*/ 2147483646 w 408"/>
                <a:gd name="T97" fmla="*/ 2147483646 h 805"/>
                <a:gd name="T98" fmla="*/ 2147483646 w 408"/>
                <a:gd name="T99" fmla="*/ 2147483646 h 805"/>
                <a:gd name="T100" fmla="*/ 2147483646 w 408"/>
                <a:gd name="T101" fmla="*/ 2147483646 h 805"/>
                <a:gd name="T102" fmla="*/ 2147483646 w 408"/>
                <a:gd name="T103" fmla="*/ 2147483646 h 805"/>
                <a:gd name="T104" fmla="*/ 2147483646 w 408"/>
                <a:gd name="T105" fmla="*/ 2147483646 h 805"/>
                <a:gd name="T106" fmla="*/ 2147483646 w 408"/>
                <a:gd name="T107" fmla="*/ 2147483646 h 805"/>
                <a:gd name="T108" fmla="*/ 2147483646 w 408"/>
                <a:gd name="T109" fmla="*/ 2147483646 h 805"/>
                <a:gd name="T110" fmla="*/ 2147483646 w 408"/>
                <a:gd name="T111" fmla="*/ 2147483646 h 805"/>
                <a:gd name="T112" fmla="*/ 2147483646 w 408"/>
                <a:gd name="T113" fmla="*/ 2147483646 h 805"/>
                <a:gd name="T114" fmla="*/ 2147483646 w 408"/>
                <a:gd name="T115" fmla="*/ 2147483646 h 805"/>
                <a:gd name="T116" fmla="*/ 2147483646 w 408"/>
                <a:gd name="T117" fmla="*/ 2147483646 h 805"/>
                <a:gd name="T118" fmla="*/ 2147483646 w 408"/>
                <a:gd name="T119" fmla="*/ 2147483646 h 805"/>
                <a:gd name="T120" fmla="*/ 2147483646 w 408"/>
                <a:gd name="T121" fmla="*/ 2147483646 h 80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08"/>
                <a:gd name="T184" fmla="*/ 0 h 805"/>
                <a:gd name="T185" fmla="*/ 408 w 408"/>
                <a:gd name="T186" fmla="*/ 805 h 80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08" h="805">
                  <a:moveTo>
                    <a:pt x="98" y="587"/>
                  </a:moveTo>
                  <a:lnTo>
                    <a:pt x="93" y="581"/>
                  </a:lnTo>
                  <a:lnTo>
                    <a:pt x="88" y="573"/>
                  </a:lnTo>
                  <a:lnTo>
                    <a:pt x="82" y="565"/>
                  </a:lnTo>
                  <a:lnTo>
                    <a:pt x="75" y="557"/>
                  </a:lnTo>
                  <a:lnTo>
                    <a:pt x="69" y="549"/>
                  </a:lnTo>
                  <a:lnTo>
                    <a:pt x="62" y="541"/>
                  </a:lnTo>
                  <a:lnTo>
                    <a:pt x="46" y="523"/>
                  </a:lnTo>
                  <a:lnTo>
                    <a:pt x="32" y="504"/>
                  </a:lnTo>
                  <a:lnTo>
                    <a:pt x="25" y="496"/>
                  </a:lnTo>
                  <a:lnTo>
                    <a:pt x="19" y="486"/>
                  </a:lnTo>
                  <a:lnTo>
                    <a:pt x="13" y="478"/>
                  </a:lnTo>
                  <a:lnTo>
                    <a:pt x="8" y="468"/>
                  </a:lnTo>
                  <a:lnTo>
                    <a:pt x="5" y="460"/>
                  </a:lnTo>
                  <a:lnTo>
                    <a:pt x="1" y="452"/>
                  </a:lnTo>
                  <a:lnTo>
                    <a:pt x="0" y="443"/>
                  </a:lnTo>
                  <a:lnTo>
                    <a:pt x="0" y="435"/>
                  </a:lnTo>
                  <a:lnTo>
                    <a:pt x="0" y="427"/>
                  </a:lnTo>
                  <a:lnTo>
                    <a:pt x="0" y="417"/>
                  </a:lnTo>
                  <a:lnTo>
                    <a:pt x="1" y="409"/>
                  </a:lnTo>
                  <a:lnTo>
                    <a:pt x="3" y="401"/>
                  </a:lnTo>
                  <a:lnTo>
                    <a:pt x="5" y="391"/>
                  </a:lnTo>
                  <a:lnTo>
                    <a:pt x="8" y="383"/>
                  </a:lnTo>
                  <a:lnTo>
                    <a:pt x="13" y="367"/>
                  </a:lnTo>
                  <a:lnTo>
                    <a:pt x="19" y="351"/>
                  </a:lnTo>
                  <a:lnTo>
                    <a:pt x="25" y="335"/>
                  </a:lnTo>
                  <a:lnTo>
                    <a:pt x="32" y="320"/>
                  </a:lnTo>
                  <a:lnTo>
                    <a:pt x="38" y="308"/>
                  </a:lnTo>
                  <a:lnTo>
                    <a:pt x="45" y="296"/>
                  </a:lnTo>
                  <a:lnTo>
                    <a:pt x="51" y="285"/>
                  </a:lnTo>
                  <a:lnTo>
                    <a:pt x="59" y="275"/>
                  </a:lnTo>
                  <a:lnTo>
                    <a:pt x="75" y="256"/>
                  </a:lnTo>
                  <a:lnTo>
                    <a:pt x="83" y="246"/>
                  </a:lnTo>
                  <a:lnTo>
                    <a:pt x="93" y="235"/>
                  </a:lnTo>
                  <a:lnTo>
                    <a:pt x="96" y="230"/>
                  </a:lnTo>
                  <a:lnTo>
                    <a:pt x="101" y="226"/>
                  </a:lnTo>
                  <a:lnTo>
                    <a:pt x="112" y="216"/>
                  </a:lnTo>
                  <a:lnTo>
                    <a:pt x="124" y="206"/>
                  </a:lnTo>
                  <a:lnTo>
                    <a:pt x="135" y="197"/>
                  </a:lnTo>
                  <a:lnTo>
                    <a:pt x="146" y="187"/>
                  </a:lnTo>
                  <a:lnTo>
                    <a:pt x="151" y="182"/>
                  </a:lnTo>
                  <a:lnTo>
                    <a:pt x="154" y="177"/>
                  </a:lnTo>
                  <a:lnTo>
                    <a:pt x="159" y="171"/>
                  </a:lnTo>
                  <a:lnTo>
                    <a:pt x="162" y="166"/>
                  </a:lnTo>
                  <a:lnTo>
                    <a:pt x="165" y="160"/>
                  </a:lnTo>
                  <a:lnTo>
                    <a:pt x="167" y="155"/>
                  </a:lnTo>
                  <a:lnTo>
                    <a:pt x="167" y="148"/>
                  </a:lnTo>
                  <a:lnTo>
                    <a:pt x="167" y="140"/>
                  </a:lnTo>
                  <a:lnTo>
                    <a:pt x="165" y="134"/>
                  </a:lnTo>
                  <a:lnTo>
                    <a:pt x="164" y="126"/>
                  </a:lnTo>
                  <a:lnTo>
                    <a:pt x="161" y="118"/>
                  </a:lnTo>
                  <a:lnTo>
                    <a:pt x="157" y="110"/>
                  </a:lnTo>
                  <a:lnTo>
                    <a:pt x="151" y="94"/>
                  </a:lnTo>
                  <a:lnTo>
                    <a:pt x="148" y="86"/>
                  </a:lnTo>
                  <a:lnTo>
                    <a:pt x="144" y="78"/>
                  </a:lnTo>
                  <a:lnTo>
                    <a:pt x="141" y="69"/>
                  </a:lnTo>
                  <a:lnTo>
                    <a:pt x="140" y="61"/>
                  </a:lnTo>
                  <a:lnTo>
                    <a:pt x="138" y="55"/>
                  </a:lnTo>
                  <a:lnTo>
                    <a:pt x="138" y="49"/>
                  </a:lnTo>
                  <a:lnTo>
                    <a:pt x="140" y="42"/>
                  </a:lnTo>
                  <a:lnTo>
                    <a:pt x="141" y="41"/>
                  </a:lnTo>
                  <a:lnTo>
                    <a:pt x="143" y="37"/>
                  </a:lnTo>
                  <a:lnTo>
                    <a:pt x="144" y="36"/>
                  </a:lnTo>
                  <a:lnTo>
                    <a:pt x="148" y="34"/>
                  </a:lnTo>
                  <a:lnTo>
                    <a:pt x="149" y="31"/>
                  </a:lnTo>
                  <a:lnTo>
                    <a:pt x="153" y="29"/>
                  </a:lnTo>
                  <a:lnTo>
                    <a:pt x="161" y="24"/>
                  </a:lnTo>
                  <a:lnTo>
                    <a:pt x="169" y="20"/>
                  </a:lnTo>
                  <a:lnTo>
                    <a:pt x="180" y="16"/>
                  </a:lnTo>
                  <a:lnTo>
                    <a:pt x="190" y="13"/>
                  </a:lnTo>
                  <a:lnTo>
                    <a:pt x="201" y="8"/>
                  </a:lnTo>
                  <a:lnTo>
                    <a:pt x="212" y="7"/>
                  </a:lnTo>
                  <a:lnTo>
                    <a:pt x="223" y="4"/>
                  </a:lnTo>
                  <a:lnTo>
                    <a:pt x="233" y="2"/>
                  </a:lnTo>
                  <a:lnTo>
                    <a:pt x="244" y="2"/>
                  </a:lnTo>
                  <a:lnTo>
                    <a:pt x="252" y="0"/>
                  </a:lnTo>
                  <a:lnTo>
                    <a:pt x="262" y="2"/>
                  </a:lnTo>
                  <a:lnTo>
                    <a:pt x="268" y="4"/>
                  </a:lnTo>
                  <a:lnTo>
                    <a:pt x="272" y="4"/>
                  </a:lnTo>
                  <a:lnTo>
                    <a:pt x="273" y="5"/>
                  </a:lnTo>
                  <a:lnTo>
                    <a:pt x="276" y="7"/>
                  </a:lnTo>
                  <a:lnTo>
                    <a:pt x="278" y="8"/>
                  </a:lnTo>
                  <a:lnTo>
                    <a:pt x="278" y="10"/>
                  </a:lnTo>
                  <a:lnTo>
                    <a:pt x="280" y="13"/>
                  </a:lnTo>
                  <a:lnTo>
                    <a:pt x="280" y="16"/>
                  </a:lnTo>
                  <a:lnTo>
                    <a:pt x="280" y="20"/>
                  </a:lnTo>
                  <a:lnTo>
                    <a:pt x="278" y="23"/>
                  </a:lnTo>
                  <a:lnTo>
                    <a:pt x="276" y="26"/>
                  </a:lnTo>
                  <a:lnTo>
                    <a:pt x="273" y="34"/>
                  </a:lnTo>
                  <a:lnTo>
                    <a:pt x="270" y="44"/>
                  </a:lnTo>
                  <a:lnTo>
                    <a:pt x="265" y="53"/>
                  </a:lnTo>
                  <a:lnTo>
                    <a:pt x="259" y="65"/>
                  </a:lnTo>
                  <a:lnTo>
                    <a:pt x="252" y="76"/>
                  </a:lnTo>
                  <a:lnTo>
                    <a:pt x="247" y="87"/>
                  </a:lnTo>
                  <a:lnTo>
                    <a:pt x="241" y="98"/>
                  </a:lnTo>
                  <a:lnTo>
                    <a:pt x="236" y="110"/>
                  </a:lnTo>
                  <a:lnTo>
                    <a:pt x="231" y="123"/>
                  </a:lnTo>
                  <a:lnTo>
                    <a:pt x="228" y="134"/>
                  </a:lnTo>
                  <a:lnTo>
                    <a:pt x="226" y="143"/>
                  </a:lnTo>
                  <a:lnTo>
                    <a:pt x="225" y="150"/>
                  </a:lnTo>
                  <a:lnTo>
                    <a:pt x="225" y="155"/>
                  </a:lnTo>
                  <a:lnTo>
                    <a:pt x="225" y="160"/>
                  </a:lnTo>
                  <a:lnTo>
                    <a:pt x="226" y="164"/>
                  </a:lnTo>
                  <a:lnTo>
                    <a:pt x="228" y="169"/>
                  </a:lnTo>
                  <a:lnTo>
                    <a:pt x="230" y="174"/>
                  </a:lnTo>
                  <a:lnTo>
                    <a:pt x="233" y="179"/>
                  </a:lnTo>
                  <a:lnTo>
                    <a:pt x="236" y="184"/>
                  </a:lnTo>
                  <a:lnTo>
                    <a:pt x="239" y="189"/>
                  </a:lnTo>
                  <a:lnTo>
                    <a:pt x="244" y="193"/>
                  </a:lnTo>
                  <a:lnTo>
                    <a:pt x="247" y="198"/>
                  </a:lnTo>
                  <a:lnTo>
                    <a:pt x="254" y="205"/>
                  </a:lnTo>
                  <a:lnTo>
                    <a:pt x="263" y="214"/>
                  </a:lnTo>
                  <a:lnTo>
                    <a:pt x="276" y="224"/>
                  </a:lnTo>
                  <a:lnTo>
                    <a:pt x="288" y="234"/>
                  </a:lnTo>
                  <a:lnTo>
                    <a:pt x="299" y="243"/>
                  </a:lnTo>
                  <a:lnTo>
                    <a:pt x="312" y="253"/>
                  </a:lnTo>
                  <a:lnTo>
                    <a:pt x="321" y="263"/>
                  </a:lnTo>
                  <a:lnTo>
                    <a:pt x="326" y="267"/>
                  </a:lnTo>
                  <a:lnTo>
                    <a:pt x="331" y="272"/>
                  </a:lnTo>
                  <a:lnTo>
                    <a:pt x="336" y="275"/>
                  </a:lnTo>
                  <a:lnTo>
                    <a:pt x="339" y="280"/>
                  </a:lnTo>
                  <a:lnTo>
                    <a:pt x="342" y="283"/>
                  </a:lnTo>
                  <a:lnTo>
                    <a:pt x="346" y="288"/>
                  </a:lnTo>
                  <a:lnTo>
                    <a:pt x="347" y="291"/>
                  </a:lnTo>
                  <a:lnTo>
                    <a:pt x="349" y="295"/>
                  </a:lnTo>
                  <a:lnTo>
                    <a:pt x="349" y="298"/>
                  </a:lnTo>
                  <a:lnTo>
                    <a:pt x="349" y="301"/>
                  </a:lnTo>
                  <a:lnTo>
                    <a:pt x="347" y="304"/>
                  </a:lnTo>
                  <a:lnTo>
                    <a:pt x="346" y="308"/>
                  </a:lnTo>
                  <a:lnTo>
                    <a:pt x="342" y="311"/>
                  </a:lnTo>
                  <a:lnTo>
                    <a:pt x="337" y="312"/>
                  </a:lnTo>
                  <a:lnTo>
                    <a:pt x="333" y="314"/>
                  </a:lnTo>
                  <a:lnTo>
                    <a:pt x="326" y="316"/>
                  </a:lnTo>
                  <a:lnTo>
                    <a:pt x="320" y="317"/>
                  </a:lnTo>
                  <a:lnTo>
                    <a:pt x="312" y="319"/>
                  </a:lnTo>
                  <a:lnTo>
                    <a:pt x="304" y="320"/>
                  </a:lnTo>
                  <a:lnTo>
                    <a:pt x="294" y="322"/>
                  </a:lnTo>
                  <a:lnTo>
                    <a:pt x="284" y="322"/>
                  </a:lnTo>
                  <a:lnTo>
                    <a:pt x="275" y="324"/>
                  </a:lnTo>
                  <a:lnTo>
                    <a:pt x="265" y="324"/>
                  </a:lnTo>
                  <a:lnTo>
                    <a:pt x="254" y="324"/>
                  </a:lnTo>
                  <a:lnTo>
                    <a:pt x="231" y="325"/>
                  </a:lnTo>
                  <a:lnTo>
                    <a:pt x="207" y="325"/>
                  </a:lnTo>
                  <a:lnTo>
                    <a:pt x="185" y="327"/>
                  </a:lnTo>
                  <a:lnTo>
                    <a:pt x="162" y="327"/>
                  </a:lnTo>
                  <a:lnTo>
                    <a:pt x="151" y="327"/>
                  </a:lnTo>
                  <a:lnTo>
                    <a:pt x="140" y="327"/>
                  </a:lnTo>
                  <a:lnTo>
                    <a:pt x="130" y="328"/>
                  </a:lnTo>
                  <a:lnTo>
                    <a:pt x="120" y="328"/>
                  </a:lnTo>
                  <a:lnTo>
                    <a:pt x="111" y="330"/>
                  </a:lnTo>
                  <a:lnTo>
                    <a:pt x="103" y="330"/>
                  </a:lnTo>
                  <a:lnTo>
                    <a:pt x="95" y="332"/>
                  </a:lnTo>
                  <a:lnTo>
                    <a:pt x="87" y="333"/>
                  </a:lnTo>
                  <a:lnTo>
                    <a:pt x="80" y="335"/>
                  </a:lnTo>
                  <a:lnTo>
                    <a:pt x="75" y="336"/>
                  </a:lnTo>
                  <a:lnTo>
                    <a:pt x="70" y="338"/>
                  </a:lnTo>
                  <a:lnTo>
                    <a:pt x="67" y="340"/>
                  </a:lnTo>
                  <a:lnTo>
                    <a:pt x="64" y="343"/>
                  </a:lnTo>
                  <a:lnTo>
                    <a:pt x="62" y="346"/>
                  </a:lnTo>
                  <a:lnTo>
                    <a:pt x="62" y="349"/>
                  </a:lnTo>
                  <a:lnTo>
                    <a:pt x="62" y="351"/>
                  </a:lnTo>
                  <a:lnTo>
                    <a:pt x="62" y="356"/>
                  </a:lnTo>
                  <a:lnTo>
                    <a:pt x="64" y="359"/>
                  </a:lnTo>
                  <a:lnTo>
                    <a:pt x="67" y="362"/>
                  </a:lnTo>
                  <a:lnTo>
                    <a:pt x="69" y="365"/>
                  </a:lnTo>
                  <a:lnTo>
                    <a:pt x="72" y="370"/>
                  </a:lnTo>
                  <a:lnTo>
                    <a:pt x="75" y="373"/>
                  </a:lnTo>
                  <a:lnTo>
                    <a:pt x="83" y="382"/>
                  </a:lnTo>
                  <a:lnTo>
                    <a:pt x="93" y="391"/>
                  </a:lnTo>
                  <a:lnTo>
                    <a:pt x="103" y="399"/>
                  </a:lnTo>
                  <a:lnTo>
                    <a:pt x="114" y="407"/>
                  </a:lnTo>
                  <a:lnTo>
                    <a:pt x="124" y="417"/>
                  </a:lnTo>
                  <a:lnTo>
                    <a:pt x="133" y="425"/>
                  </a:lnTo>
                  <a:lnTo>
                    <a:pt x="143" y="433"/>
                  </a:lnTo>
                  <a:lnTo>
                    <a:pt x="146" y="436"/>
                  </a:lnTo>
                  <a:lnTo>
                    <a:pt x="151" y="441"/>
                  </a:lnTo>
                  <a:lnTo>
                    <a:pt x="154" y="444"/>
                  </a:lnTo>
                  <a:lnTo>
                    <a:pt x="157" y="447"/>
                  </a:lnTo>
                  <a:lnTo>
                    <a:pt x="159" y="452"/>
                  </a:lnTo>
                  <a:lnTo>
                    <a:pt x="161" y="456"/>
                  </a:lnTo>
                  <a:lnTo>
                    <a:pt x="162" y="459"/>
                  </a:lnTo>
                  <a:lnTo>
                    <a:pt x="162" y="460"/>
                  </a:lnTo>
                  <a:lnTo>
                    <a:pt x="162" y="464"/>
                  </a:lnTo>
                  <a:lnTo>
                    <a:pt x="162" y="467"/>
                  </a:lnTo>
                  <a:lnTo>
                    <a:pt x="161" y="468"/>
                  </a:lnTo>
                  <a:lnTo>
                    <a:pt x="157" y="472"/>
                  </a:lnTo>
                  <a:lnTo>
                    <a:pt x="156" y="473"/>
                  </a:lnTo>
                  <a:lnTo>
                    <a:pt x="153" y="476"/>
                  </a:lnTo>
                  <a:lnTo>
                    <a:pt x="149" y="478"/>
                  </a:lnTo>
                  <a:lnTo>
                    <a:pt x="144" y="480"/>
                  </a:lnTo>
                  <a:lnTo>
                    <a:pt x="136" y="483"/>
                  </a:lnTo>
                  <a:lnTo>
                    <a:pt x="127" y="488"/>
                  </a:lnTo>
                  <a:lnTo>
                    <a:pt x="117" y="491"/>
                  </a:lnTo>
                  <a:lnTo>
                    <a:pt x="107" y="494"/>
                  </a:lnTo>
                  <a:lnTo>
                    <a:pt x="98" y="497"/>
                  </a:lnTo>
                  <a:lnTo>
                    <a:pt x="88" y="501"/>
                  </a:lnTo>
                  <a:lnTo>
                    <a:pt x="82" y="504"/>
                  </a:lnTo>
                  <a:lnTo>
                    <a:pt x="79" y="505"/>
                  </a:lnTo>
                  <a:lnTo>
                    <a:pt x="75" y="507"/>
                  </a:lnTo>
                  <a:lnTo>
                    <a:pt x="74" y="509"/>
                  </a:lnTo>
                  <a:lnTo>
                    <a:pt x="72" y="510"/>
                  </a:lnTo>
                  <a:lnTo>
                    <a:pt x="70" y="512"/>
                  </a:lnTo>
                  <a:lnTo>
                    <a:pt x="70" y="513"/>
                  </a:lnTo>
                  <a:lnTo>
                    <a:pt x="70" y="517"/>
                  </a:lnTo>
                  <a:lnTo>
                    <a:pt x="70" y="518"/>
                  </a:lnTo>
                  <a:lnTo>
                    <a:pt x="72" y="520"/>
                  </a:lnTo>
                  <a:lnTo>
                    <a:pt x="75" y="523"/>
                  </a:lnTo>
                  <a:lnTo>
                    <a:pt x="79" y="525"/>
                  </a:lnTo>
                  <a:lnTo>
                    <a:pt x="83" y="528"/>
                  </a:lnTo>
                  <a:lnTo>
                    <a:pt x="88" y="530"/>
                  </a:lnTo>
                  <a:lnTo>
                    <a:pt x="95" y="533"/>
                  </a:lnTo>
                  <a:lnTo>
                    <a:pt x="103" y="534"/>
                  </a:lnTo>
                  <a:lnTo>
                    <a:pt x="111" y="538"/>
                  </a:lnTo>
                  <a:lnTo>
                    <a:pt x="119" y="539"/>
                  </a:lnTo>
                  <a:lnTo>
                    <a:pt x="127" y="542"/>
                  </a:lnTo>
                  <a:lnTo>
                    <a:pt x="136" y="544"/>
                  </a:lnTo>
                  <a:lnTo>
                    <a:pt x="148" y="547"/>
                  </a:lnTo>
                  <a:lnTo>
                    <a:pt x="157" y="549"/>
                  </a:lnTo>
                  <a:lnTo>
                    <a:pt x="169" y="552"/>
                  </a:lnTo>
                  <a:lnTo>
                    <a:pt x="191" y="557"/>
                  </a:lnTo>
                  <a:lnTo>
                    <a:pt x="214" y="562"/>
                  </a:lnTo>
                  <a:lnTo>
                    <a:pt x="236" y="568"/>
                  </a:lnTo>
                  <a:lnTo>
                    <a:pt x="259" y="573"/>
                  </a:lnTo>
                  <a:lnTo>
                    <a:pt x="281" y="579"/>
                  </a:lnTo>
                  <a:lnTo>
                    <a:pt x="291" y="583"/>
                  </a:lnTo>
                  <a:lnTo>
                    <a:pt x="300" y="586"/>
                  </a:lnTo>
                  <a:lnTo>
                    <a:pt x="310" y="589"/>
                  </a:lnTo>
                  <a:lnTo>
                    <a:pt x="318" y="592"/>
                  </a:lnTo>
                  <a:lnTo>
                    <a:pt x="326" y="595"/>
                  </a:lnTo>
                  <a:lnTo>
                    <a:pt x="334" y="599"/>
                  </a:lnTo>
                  <a:lnTo>
                    <a:pt x="341" y="603"/>
                  </a:lnTo>
                  <a:lnTo>
                    <a:pt x="347" y="607"/>
                  </a:lnTo>
                  <a:lnTo>
                    <a:pt x="352" y="610"/>
                  </a:lnTo>
                  <a:lnTo>
                    <a:pt x="357" y="615"/>
                  </a:lnTo>
                  <a:lnTo>
                    <a:pt x="360" y="618"/>
                  </a:lnTo>
                  <a:lnTo>
                    <a:pt x="362" y="623"/>
                  </a:lnTo>
                  <a:lnTo>
                    <a:pt x="363" y="628"/>
                  </a:lnTo>
                  <a:lnTo>
                    <a:pt x="365" y="634"/>
                  </a:lnTo>
                  <a:lnTo>
                    <a:pt x="365" y="639"/>
                  </a:lnTo>
                  <a:lnTo>
                    <a:pt x="365" y="645"/>
                  </a:lnTo>
                  <a:lnTo>
                    <a:pt x="365" y="652"/>
                  </a:lnTo>
                  <a:lnTo>
                    <a:pt x="363" y="658"/>
                  </a:lnTo>
                  <a:lnTo>
                    <a:pt x="362" y="665"/>
                  </a:lnTo>
                  <a:lnTo>
                    <a:pt x="360" y="673"/>
                  </a:lnTo>
                  <a:lnTo>
                    <a:pt x="355" y="686"/>
                  </a:lnTo>
                  <a:lnTo>
                    <a:pt x="349" y="700"/>
                  </a:lnTo>
                  <a:lnTo>
                    <a:pt x="342" y="713"/>
                  </a:lnTo>
                  <a:lnTo>
                    <a:pt x="336" y="727"/>
                  </a:lnTo>
                  <a:lnTo>
                    <a:pt x="328" y="739"/>
                  </a:lnTo>
                  <a:lnTo>
                    <a:pt x="325" y="745"/>
                  </a:lnTo>
                  <a:lnTo>
                    <a:pt x="321" y="750"/>
                  </a:lnTo>
                  <a:lnTo>
                    <a:pt x="318" y="755"/>
                  </a:lnTo>
                  <a:lnTo>
                    <a:pt x="315" y="760"/>
                  </a:lnTo>
                  <a:lnTo>
                    <a:pt x="313" y="763"/>
                  </a:lnTo>
                  <a:lnTo>
                    <a:pt x="310" y="766"/>
                  </a:lnTo>
                  <a:lnTo>
                    <a:pt x="309" y="769"/>
                  </a:lnTo>
                  <a:lnTo>
                    <a:pt x="307" y="771"/>
                  </a:lnTo>
                  <a:lnTo>
                    <a:pt x="305" y="772"/>
                  </a:lnTo>
                  <a:lnTo>
                    <a:pt x="305" y="774"/>
                  </a:lnTo>
                  <a:lnTo>
                    <a:pt x="305" y="772"/>
                  </a:lnTo>
                  <a:lnTo>
                    <a:pt x="307" y="769"/>
                  </a:lnTo>
                  <a:lnTo>
                    <a:pt x="310" y="768"/>
                  </a:lnTo>
                  <a:lnTo>
                    <a:pt x="312" y="763"/>
                  </a:lnTo>
                  <a:lnTo>
                    <a:pt x="315" y="758"/>
                  </a:lnTo>
                  <a:lnTo>
                    <a:pt x="318" y="753"/>
                  </a:lnTo>
                  <a:lnTo>
                    <a:pt x="321" y="748"/>
                  </a:lnTo>
                  <a:lnTo>
                    <a:pt x="325" y="742"/>
                  </a:lnTo>
                  <a:lnTo>
                    <a:pt x="329" y="734"/>
                  </a:lnTo>
                  <a:lnTo>
                    <a:pt x="333" y="727"/>
                  </a:lnTo>
                  <a:lnTo>
                    <a:pt x="337" y="719"/>
                  </a:lnTo>
                  <a:lnTo>
                    <a:pt x="342" y="711"/>
                  </a:lnTo>
                  <a:lnTo>
                    <a:pt x="350" y="695"/>
                  </a:lnTo>
                  <a:lnTo>
                    <a:pt x="360" y="677"/>
                  </a:lnTo>
                  <a:lnTo>
                    <a:pt x="370" y="658"/>
                  </a:lnTo>
                  <a:lnTo>
                    <a:pt x="378" y="640"/>
                  </a:lnTo>
                  <a:lnTo>
                    <a:pt x="386" y="623"/>
                  </a:lnTo>
                  <a:lnTo>
                    <a:pt x="392" y="605"/>
                  </a:lnTo>
                  <a:lnTo>
                    <a:pt x="394" y="597"/>
                  </a:lnTo>
                  <a:lnTo>
                    <a:pt x="397" y="589"/>
                  </a:lnTo>
                  <a:lnTo>
                    <a:pt x="399" y="583"/>
                  </a:lnTo>
                  <a:lnTo>
                    <a:pt x="400" y="575"/>
                  </a:lnTo>
                  <a:lnTo>
                    <a:pt x="400" y="568"/>
                  </a:lnTo>
                  <a:lnTo>
                    <a:pt x="400" y="563"/>
                  </a:lnTo>
                  <a:lnTo>
                    <a:pt x="400" y="557"/>
                  </a:lnTo>
                  <a:lnTo>
                    <a:pt x="400" y="552"/>
                  </a:lnTo>
                  <a:lnTo>
                    <a:pt x="399" y="547"/>
                  </a:lnTo>
                  <a:lnTo>
                    <a:pt x="395" y="544"/>
                  </a:lnTo>
                  <a:lnTo>
                    <a:pt x="392" y="541"/>
                  </a:lnTo>
                  <a:lnTo>
                    <a:pt x="389" y="538"/>
                  </a:lnTo>
                  <a:lnTo>
                    <a:pt x="386" y="534"/>
                  </a:lnTo>
                  <a:lnTo>
                    <a:pt x="381" y="531"/>
                  </a:lnTo>
                  <a:lnTo>
                    <a:pt x="376" y="528"/>
                  </a:lnTo>
                  <a:lnTo>
                    <a:pt x="370" y="526"/>
                  </a:lnTo>
                  <a:lnTo>
                    <a:pt x="358" y="521"/>
                  </a:lnTo>
                  <a:lnTo>
                    <a:pt x="344" y="518"/>
                  </a:lnTo>
                  <a:lnTo>
                    <a:pt x="331" y="515"/>
                  </a:lnTo>
                  <a:lnTo>
                    <a:pt x="317" y="512"/>
                  </a:lnTo>
                  <a:lnTo>
                    <a:pt x="302" y="510"/>
                  </a:lnTo>
                  <a:lnTo>
                    <a:pt x="288" y="507"/>
                  </a:lnTo>
                  <a:lnTo>
                    <a:pt x="273" y="505"/>
                  </a:lnTo>
                  <a:lnTo>
                    <a:pt x="260" y="502"/>
                  </a:lnTo>
                  <a:lnTo>
                    <a:pt x="255" y="501"/>
                  </a:lnTo>
                  <a:lnTo>
                    <a:pt x="249" y="499"/>
                  </a:lnTo>
                  <a:lnTo>
                    <a:pt x="244" y="497"/>
                  </a:lnTo>
                  <a:lnTo>
                    <a:pt x="239" y="496"/>
                  </a:lnTo>
                  <a:lnTo>
                    <a:pt x="235" y="494"/>
                  </a:lnTo>
                  <a:lnTo>
                    <a:pt x="231" y="491"/>
                  </a:lnTo>
                  <a:lnTo>
                    <a:pt x="228" y="489"/>
                  </a:lnTo>
                  <a:lnTo>
                    <a:pt x="226" y="488"/>
                  </a:lnTo>
                  <a:lnTo>
                    <a:pt x="223" y="481"/>
                  </a:lnTo>
                  <a:lnTo>
                    <a:pt x="220" y="476"/>
                  </a:lnTo>
                  <a:lnTo>
                    <a:pt x="218" y="472"/>
                  </a:lnTo>
                  <a:lnTo>
                    <a:pt x="218" y="465"/>
                  </a:lnTo>
                  <a:lnTo>
                    <a:pt x="220" y="460"/>
                  </a:lnTo>
                  <a:lnTo>
                    <a:pt x="222" y="454"/>
                  </a:lnTo>
                  <a:lnTo>
                    <a:pt x="225" y="449"/>
                  </a:lnTo>
                  <a:lnTo>
                    <a:pt x="228" y="443"/>
                  </a:lnTo>
                  <a:lnTo>
                    <a:pt x="231" y="436"/>
                  </a:lnTo>
                  <a:lnTo>
                    <a:pt x="236" y="430"/>
                  </a:lnTo>
                  <a:lnTo>
                    <a:pt x="241" y="423"/>
                  </a:lnTo>
                  <a:lnTo>
                    <a:pt x="246" y="417"/>
                  </a:lnTo>
                  <a:lnTo>
                    <a:pt x="257" y="402"/>
                  </a:lnTo>
                  <a:lnTo>
                    <a:pt x="268" y="390"/>
                  </a:lnTo>
                  <a:lnTo>
                    <a:pt x="272" y="385"/>
                  </a:lnTo>
                  <a:lnTo>
                    <a:pt x="276" y="382"/>
                  </a:lnTo>
                  <a:lnTo>
                    <a:pt x="280" y="378"/>
                  </a:lnTo>
                  <a:lnTo>
                    <a:pt x="284" y="373"/>
                  </a:lnTo>
                  <a:lnTo>
                    <a:pt x="294" y="365"/>
                  </a:lnTo>
                  <a:lnTo>
                    <a:pt x="304" y="357"/>
                  </a:lnTo>
                  <a:lnTo>
                    <a:pt x="317" y="349"/>
                  </a:lnTo>
                  <a:lnTo>
                    <a:pt x="328" y="340"/>
                  </a:lnTo>
                  <a:lnTo>
                    <a:pt x="341" y="330"/>
                  </a:lnTo>
                  <a:lnTo>
                    <a:pt x="352" y="322"/>
                  </a:lnTo>
                  <a:lnTo>
                    <a:pt x="365" y="312"/>
                  </a:lnTo>
                  <a:lnTo>
                    <a:pt x="374" y="304"/>
                  </a:lnTo>
                  <a:lnTo>
                    <a:pt x="386" y="295"/>
                  </a:lnTo>
                  <a:lnTo>
                    <a:pt x="389" y="290"/>
                  </a:lnTo>
                  <a:lnTo>
                    <a:pt x="394" y="287"/>
                  </a:lnTo>
                  <a:lnTo>
                    <a:pt x="397" y="282"/>
                  </a:lnTo>
                  <a:lnTo>
                    <a:pt x="400" y="279"/>
                  </a:lnTo>
                  <a:lnTo>
                    <a:pt x="403" y="274"/>
                  </a:lnTo>
                  <a:lnTo>
                    <a:pt x="405" y="271"/>
                  </a:lnTo>
                  <a:lnTo>
                    <a:pt x="407" y="266"/>
                  </a:lnTo>
                  <a:lnTo>
                    <a:pt x="408" y="263"/>
                  </a:lnTo>
                  <a:lnTo>
                    <a:pt x="408" y="259"/>
                  </a:lnTo>
                  <a:lnTo>
                    <a:pt x="408" y="256"/>
                  </a:lnTo>
                  <a:lnTo>
                    <a:pt x="407" y="253"/>
                  </a:lnTo>
                  <a:lnTo>
                    <a:pt x="405" y="250"/>
                  </a:lnTo>
                  <a:lnTo>
                    <a:pt x="402" y="245"/>
                  </a:lnTo>
                  <a:lnTo>
                    <a:pt x="399" y="242"/>
                  </a:lnTo>
                  <a:lnTo>
                    <a:pt x="395" y="238"/>
                  </a:lnTo>
                  <a:lnTo>
                    <a:pt x="392" y="235"/>
                  </a:lnTo>
                  <a:lnTo>
                    <a:pt x="387" y="230"/>
                  </a:lnTo>
                  <a:lnTo>
                    <a:pt x="381" y="227"/>
                  </a:lnTo>
                  <a:lnTo>
                    <a:pt x="376" y="224"/>
                  </a:lnTo>
                  <a:lnTo>
                    <a:pt x="370" y="219"/>
                  </a:lnTo>
                  <a:lnTo>
                    <a:pt x="357" y="213"/>
                  </a:lnTo>
                  <a:lnTo>
                    <a:pt x="342" y="206"/>
                  </a:lnTo>
                  <a:lnTo>
                    <a:pt x="328" y="200"/>
                  </a:lnTo>
                  <a:lnTo>
                    <a:pt x="312" y="193"/>
                  </a:lnTo>
                  <a:lnTo>
                    <a:pt x="297" y="187"/>
                  </a:lnTo>
                  <a:lnTo>
                    <a:pt x="283" y="182"/>
                  </a:lnTo>
                  <a:lnTo>
                    <a:pt x="268" y="179"/>
                  </a:lnTo>
                  <a:lnTo>
                    <a:pt x="254" y="176"/>
                  </a:lnTo>
                  <a:lnTo>
                    <a:pt x="241" y="174"/>
                  </a:lnTo>
                  <a:lnTo>
                    <a:pt x="236" y="174"/>
                  </a:lnTo>
                  <a:lnTo>
                    <a:pt x="231" y="174"/>
                  </a:lnTo>
                  <a:lnTo>
                    <a:pt x="226" y="174"/>
                  </a:lnTo>
                  <a:lnTo>
                    <a:pt x="222" y="174"/>
                  </a:lnTo>
                  <a:lnTo>
                    <a:pt x="214" y="177"/>
                  </a:lnTo>
                  <a:lnTo>
                    <a:pt x="207" y="180"/>
                  </a:lnTo>
                  <a:lnTo>
                    <a:pt x="199" y="185"/>
                  </a:lnTo>
                  <a:lnTo>
                    <a:pt x="193" y="192"/>
                  </a:lnTo>
                  <a:lnTo>
                    <a:pt x="188" y="198"/>
                  </a:lnTo>
                  <a:lnTo>
                    <a:pt x="181" y="206"/>
                  </a:lnTo>
                  <a:lnTo>
                    <a:pt x="177" y="214"/>
                  </a:lnTo>
                  <a:lnTo>
                    <a:pt x="172" y="224"/>
                  </a:lnTo>
                  <a:lnTo>
                    <a:pt x="167" y="234"/>
                  </a:lnTo>
                  <a:lnTo>
                    <a:pt x="164" y="243"/>
                  </a:lnTo>
                  <a:lnTo>
                    <a:pt x="161" y="254"/>
                  </a:lnTo>
                  <a:lnTo>
                    <a:pt x="159" y="264"/>
                  </a:lnTo>
                  <a:lnTo>
                    <a:pt x="156" y="274"/>
                  </a:lnTo>
                  <a:lnTo>
                    <a:pt x="156" y="283"/>
                  </a:lnTo>
                  <a:lnTo>
                    <a:pt x="154" y="293"/>
                  </a:lnTo>
                  <a:lnTo>
                    <a:pt x="154" y="301"/>
                  </a:lnTo>
                  <a:lnTo>
                    <a:pt x="156" y="311"/>
                  </a:lnTo>
                  <a:lnTo>
                    <a:pt x="157" y="319"/>
                  </a:lnTo>
                  <a:lnTo>
                    <a:pt x="161" y="327"/>
                  </a:lnTo>
                  <a:lnTo>
                    <a:pt x="164" y="336"/>
                  </a:lnTo>
                  <a:lnTo>
                    <a:pt x="169" y="345"/>
                  </a:lnTo>
                  <a:lnTo>
                    <a:pt x="175" y="353"/>
                  </a:lnTo>
                  <a:lnTo>
                    <a:pt x="180" y="362"/>
                  </a:lnTo>
                  <a:lnTo>
                    <a:pt x="186" y="372"/>
                  </a:lnTo>
                  <a:lnTo>
                    <a:pt x="199" y="390"/>
                  </a:lnTo>
                  <a:lnTo>
                    <a:pt x="204" y="398"/>
                  </a:lnTo>
                  <a:lnTo>
                    <a:pt x="210" y="407"/>
                  </a:lnTo>
                  <a:lnTo>
                    <a:pt x="215" y="417"/>
                  </a:lnTo>
                  <a:lnTo>
                    <a:pt x="220" y="427"/>
                  </a:lnTo>
                  <a:lnTo>
                    <a:pt x="223" y="435"/>
                  </a:lnTo>
                  <a:lnTo>
                    <a:pt x="226" y="444"/>
                  </a:lnTo>
                  <a:lnTo>
                    <a:pt x="228" y="454"/>
                  </a:lnTo>
                  <a:lnTo>
                    <a:pt x="228" y="464"/>
                  </a:lnTo>
                  <a:lnTo>
                    <a:pt x="228" y="473"/>
                  </a:lnTo>
                  <a:lnTo>
                    <a:pt x="226" y="483"/>
                  </a:lnTo>
                  <a:lnTo>
                    <a:pt x="225" y="493"/>
                  </a:lnTo>
                  <a:lnTo>
                    <a:pt x="223" y="502"/>
                  </a:lnTo>
                  <a:lnTo>
                    <a:pt x="220" y="521"/>
                  </a:lnTo>
                  <a:lnTo>
                    <a:pt x="217" y="531"/>
                  </a:lnTo>
                  <a:lnTo>
                    <a:pt x="215" y="542"/>
                  </a:lnTo>
                  <a:lnTo>
                    <a:pt x="215" y="552"/>
                  </a:lnTo>
                  <a:lnTo>
                    <a:pt x="214" y="562"/>
                  </a:lnTo>
                  <a:lnTo>
                    <a:pt x="215" y="571"/>
                  </a:lnTo>
                  <a:lnTo>
                    <a:pt x="215" y="581"/>
                  </a:lnTo>
                  <a:lnTo>
                    <a:pt x="218" y="591"/>
                  </a:lnTo>
                  <a:lnTo>
                    <a:pt x="222" y="600"/>
                  </a:lnTo>
                  <a:lnTo>
                    <a:pt x="225" y="607"/>
                  </a:lnTo>
                  <a:lnTo>
                    <a:pt x="228" y="612"/>
                  </a:lnTo>
                  <a:lnTo>
                    <a:pt x="231" y="616"/>
                  </a:lnTo>
                  <a:lnTo>
                    <a:pt x="235" y="621"/>
                  </a:lnTo>
                  <a:lnTo>
                    <a:pt x="239" y="628"/>
                  </a:lnTo>
                  <a:lnTo>
                    <a:pt x="244" y="632"/>
                  </a:lnTo>
                  <a:lnTo>
                    <a:pt x="255" y="644"/>
                  </a:lnTo>
                  <a:lnTo>
                    <a:pt x="267" y="655"/>
                  </a:lnTo>
                  <a:lnTo>
                    <a:pt x="280" y="666"/>
                  </a:lnTo>
                  <a:lnTo>
                    <a:pt x="305" y="689"/>
                  </a:lnTo>
                  <a:lnTo>
                    <a:pt x="318" y="698"/>
                  </a:lnTo>
                  <a:lnTo>
                    <a:pt x="329" y="710"/>
                  </a:lnTo>
                  <a:lnTo>
                    <a:pt x="341" y="719"/>
                  </a:lnTo>
                  <a:lnTo>
                    <a:pt x="346" y="724"/>
                  </a:lnTo>
                  <a:lnTo>
                    <a:pt x="350" y="729"/>
                  </a:lnTo>
                  <a:lnTo>
                    <a:pt x="355" y="734"/>
                  </a:lnTo>
                  <a:lnTo>
                    <a:pt x="358" y="739"/>
                  </a:lnTo>
                  <a:lnTo>
                    <a:pt x="362" y="742"/>
                  </a:lnTo>
                  <a:lnTo>
                    <a:pt x="363" y="747"/>
                  </a:lnTo>
                  <a:lnTo>
                    <a:pt x="366" y="750"/>
                  </a:lnTo>
                  <a:lnTo>
                    <a:pt x="368" y="755"/>
                  </a:lnTo>
                  <a:lnTo>
                    <a:pt x="368" y="758"/>
                  </a:lnTo>
                  <a:lnTo>
                    <a:pt x="368" y="761"/>
                  </a:lnTo>
                  <a:lnTo>
                    <a:pt x="366" y="764"/>
                  </a:lnTo>
                  <a:lnTo>
                    <a:pt x="365" y="768"/>
                  </a:lnTo>
                  <a:lnTo>
                    <a:pt x="363" y="769"/>
                  </a:lnTo>
                  <a:lnTo>
                    <a:pt x="360" y="772"/>
                  </a:lnTo>
                  <a:lnTo>
                    <a:pt x="357" y="776"/>
                  </a:lnTo>
                  <a:lnTo>
                    <a:pt x="354" y="777"/>
                  </a:lnTo>
                  <a:lnTo>
                    <a:pt x="349" y="780"/>
                  </a:lnTo>
                  <a:lnTo>
                    <a:pt x="344" y="782"/>
                  </a:lnTo>
                  <a:lnTo>
                    <a:pt x="339" y="785"/>
                  </a:lnTo>
                  <a:lnTo>
                    <a:pt x="333" y="787"/>
                  </a:lnTo>
                  <a:lnTo>
                    <a:pt x="320" y="792"/>
                  </a:lnTo>
                  <a:lnTo>
                    <a:pt x="307" y="795"/>
                  </a:lnTo>
                  <a:lnTo>
                    <a:pt x="292" y="798"/>
                  </a:lnTo>
                  <a:lnTo>
                    <a:pt x="278" y="800"/>
                  </a:lnTo>
                  <a:lnTo>
                    <a:pt x="263" y="801"/>
                  </a:lnTo>
                  <a:lnTo>
                    <a:pt x="249" y="803"/>
                  </a:lnTo>
                  <a:lnTo>
                    <a:pt x="235" y="805"/>
                  </a:lnTo>
                  <a:lnTo>
                    <a:pt x="222" y="805"/>
                  </a:lnTo>
                  <a:lnTo>
                    <a:pt x="209" y="803"/>
                  </a:lnTo>
                  <a:lnTo>
                    <a:pt x="204" y="803"/>
                  </a:lnTo>
                  <a:lnTo>
                    <a:pt x="198" y="801"/>
                  </a:lnTo>
                  <a:lnTo>
                    <a:pt x="194" y="801"/>
                  </a:lnTo>
                  <a:lnTo>
                    <a:pt x="190" y="800"/>
                  </a:lnTo>
                  <a:lnTo>
                    <a:pt x="181" y="797"/>
                  </a:lnTo>
                  <a:lnTo>
                    <a:pt x="175" y="792"/>
                  </a:lnTo>
                  <a:lnTo>
                    <a:pt x="169" y="785"/>
                  </a:lnTo>
                  <a:lnTo>
                    <a:pt x="162" y="779"/>
                  </a:lnTo>
                  <a:lnTo>
                    <a:pt x="156" y="772"/>
                  </a:lnTo>
                  <a:lnTo>
                    <a:pt x="151" y="764"/>
                  </a:lnTo>
                  <a:lnTo>
                    <a:pt x="144" y="755"/>
                  </a:lnTo>
                  <a:lnTo>
                    <a:pt x="140" y="745"/>
                  </a:lnTo>
                  <a:lnTo>
                    <a:pt x="132" y="727"/>
                  </a:lnTo>
                  <a:lnTo>
                    <a:pt x="124" y="708"/>
                  </a:lnTo>
                  <a:lnTo>
                    <a:pt x="120" y="698"/>
                  </a:lnTo>
                  <a:lnTo>
                    <a:pt x="117" y="690"/>
                  </a:lnTo>
                  <a:lnTo>
                    <a:pt x="114" y="682"/>
                  </a:lnTo>
                  <a:lnTo>
                    <a:pt x="112" y="676"/>
                  </a:lnTo>
                  <a:lnTo>
                    <a:pt x="109" y="669"/>
                  </a:lnTo>
                  <a:lnTo>
                    <a:pt x="107" y="663"/>
                  </a:lnTo>
                  <a:lnTo>
                    <a:pt x="106" y="658"/>
                  </a:lnTo>
                  <a:lnTo>
                    <a:pt x="106" y="653"/>
                  </a:lnTo>
                  <a:lnTo>
                    <a:pt x="106" y="644"/>
                  </a:lnTo>
                  <a:lnTo>
                    <a:pt x="106" y="636"/>
                  </a:lnTo>
                  <a:lnTo>
                    <a:pt x="106" y="626"/>
                  </a:lnTo>
                  <a:lnTo>
                    <a:pt x="106" y="621"/>
                  </a:lnTo>
                  <a:lnTo>
                    <a:pt x="106" y="615"/>
                  </a:lnTo>
                  <a:lnTo>
                    <a:pt x="104" y="610"/>
                  </a:lnTo>
                  <a:lnTo>
                    <a:pt x="103" y="603"/>
                  </a:lnTo>
                  <a:lnTo>
                    <a:pt x="101" y="595"/>
                  </a:lnTo>
                  <a:lnTo>
                    <a:pt x="98" y="587"/>
                  </a:lnTo>
                </a:path>
              </a:pathLst>
            </a:custGeom>
            <a:noFill/>
            <a:ln w="333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3384" name="Rectangle 167">
              <a:extLst>
                <a:ext uri="{FF2B5EF4-FFF2-40B4-BE49-F238E27FC236}">
                  <a16:creationId xmlns:a16="http://schemas.microsoft.com/office/drawing/2014/main" id="{C84BF61F-906E-4A58-B304-3DA5AF266D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39050" y="4911725"/>
              <a:ext cx="6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13385" name="Freeform 168">
              <a:extLst>
                <a:ext uri="{FF2B5EF4-FFF2-40B4-BE49-F238E27FC236}">
                  <a16:creationId xmlns:a16="http://schemas.microsoft.com/office/drawing/2014/main" id="{06B8B756-32A5-4A77-847D-017240EE9FA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2213" y="5162550"/>
              <a:ext cx="133350" cy="138113"/>
            </a:xfrm>
            <a:custGeom>
              <a:avLst/>
              <a:gdLst>
                <a:gd name="T0" fmla="*/ 2147483646 w 84"/>
                <a:gd name="T1" fmla="*/ 0 h 87"/>
                <a:gd name="T2" fmla="*/ 2147483646 w 84"/>
                <a:gd name="T3" fmla="*/ 0 h 87"/>
                <a:gd name="T4" fmla="*/ 2147483646 w 84"/>
                <a:gd name="T5" fmla="*/ 0 h 87"/>
                <a:gd name="T6" fmla="*/ 2147483646 w 84"/>
                <a:gd name="T7" fmla="*/ 2147483646 h 87"/>
                <a:gd name="T8" fmla="*/ 2147483646 w 84"/>
                <a:gd name="T9" fmla="*/ 2147483646 h 87"/>
                <a:gd name="T10" fmla="*/ 2147483646 w 84"/>
                <a:gd name="T11" fmla="*/ 2147483646 h 87"/>
                <a:gd name="T12" fmla="*/ 2147483646 w 84"/>
                <a:gd name="T13" fmla="*/ 2147483646 h 87"/>
                <a:gd name="T14" fmla="*/ 2147483646 w 84"/>
                <a:gd name="T15" fmla="*/ 2147483646 h 87"/>
                <a:gd name="T16" fmla="*/ 2147483646 w 84"/>
                <a:gd name="T17" fmla="*/ 2147483646 h 87"/>
                <a:gd name="T18" fmla="*/ 0 w 84"/>
                <a:gd name="T19" fmla="*/ 2147483646 h 87"/>
                <a:gd name="T20" fmla="*/ 0 w 84"/>
                <a:gd name="T21" fmla="*/ 2147483646 h 87"/>
                <a:gd name="T22" fmla="*/ 0 w 84"/>
                <a:gd name="T23" fmla="*/ 2147483646 h 87"/>
                <a:gd name="T24" fmla="*/ 0 w 84"/>
                <a:gd name="T25" fmla="*/ 2147483646 h 87"/>
                <a:gd name="T26" fmla="*/ 0 w 84"/>
                <a:gd name="T27" fmla="*/ 2147483646 h 87"/>
                <a:gd name="T28" fmla="*/ 2147483646 w 84"/>
                <a:gd name="T29" fmla="*/ 2147483646 h 87"/>
                <a:gd name="T30" fmla="*/ 2147483646 w 84"/>
                <a:gd name="T31" fmla="*/ 2147483646 h 87"/>
                <a:gd name="T32" fmla="*/ 2147483646 w 84"/>
                <a:gd name="T33" fmla="*/ 2147483646 h 87"/>
                <a:gd name="T34" fmla="*/ 2147483646 w 84"/>
                <a:gd name="T35" fmla="*/ 2147483646 h 87"/>
                <a:gd name="T36" fmla="*/ 2147483646 w 84"/>
                <a:gd name="T37" fmla="*/ 2147483646 h 87"/>
                <a:gd name="T38" fmla="*/ 2147483646 w 84"/>
                <a:gd name="T39" fmla="*/ 2147483646 h 87"/>
                <a:gd name="T40" fmla="*/ 2147483646 w 84"/>
                <a:gd name="T41" fmla="*/ 2147483646 h 87"/>
                <a:gd name="T42" fmla="*/ 2147483646 w 84"/>
                <a:gd name="T43" fmla="*/ 2147483646 h 87"/>
                <a:gd name="T44" fmla="*/ 2147483646 w 84"/>
                <a:gd name="T45" fmla="*/ 2147483646 h 87"/>
                <a:gd name="T46" fmla="*/ 2147483646 w 84"/>
                <a:gd name="T47" fmla="*/ 2147483646 h 87"/>
                <a:gd name="T48" fmla="*/ 2147483646 w 84"/>
                <a:gd name="T49" fmla="*/ 2147483646 h 87"/>
                <a:gd name="T50" fmla="*/ 2147483646 w 84"/>
                <a:gd name="T51" fmla="*/ 2147483646 h 87"/>
                <a:gd name="T52" fmla="*/ 2147483646 w 84"/>
                <a:gd name="T53" fmla="*/ 2147483646 h 87"/>
                <a:gd name="T54" fmla="*/ 2147483646 w 84"/>
                <a:gd name="T55" fmla="*/ 2147483646 h 87"/>
                <a:gd name="T56" fmla="*/ 2147483646 w 84"/>
                <a:gd name="T57" fmla="*/ 2147483646 h 87"/>
                <a:gd name="T58" fmla="*/ 2147483646 w 84"/>
                <a:gd name="T59" fmla="*/ 2147483646 h 87"/>
                <a:gd name="T60" fmla="*/ 2147483646 w 84"/>
                <a:gd name="T61" fmla="*/ 2147483646 h 87"/>
                <a:gd name="T62" fmla="*/ 2147483646 w 84"/>
                <a:gd name="T63" fmla="*/ 2147483646 h 87"/>
                <a:gd name="T64" fmla="*/ 2147483646 w 84"/>
                <a:gd name="T65" fmla="*/ 2147483646 h 87"/>
                <a:gd name="T66" fmla="*/ 2147483646 w 84"/>
                <a:gd name="T67" fmla="*/ 2147483646 h 87"/>
                <a:gd name="T68" fmla="*/ 2147483646 w 84"/>
                <a:gd name="T69" fmla="*/ 2147483646 h 87"/>
                <a:gd name="T70" fmla="*/ 2147483646 w 84"/>
                <a:gd name="T71" fmla="*/ 2147483646 h 87"/>
                <a:gd name="T72" fmla="*/ 2147483646 w 84"/>
                <a:gd name="T73" fmla="*/ 2147483646 h 87"/>
                <a:gd name="T74" fmla="*/ 2147483646 w 84"/>
                <a:gd name="T75" fmla="*/ 2147483646 h 87"/>
                <a:gd name="T76" fmla="*/ 2147483646 w 84"/>
                <a:gd name="T77" fmla="*/ 2147483646 h 87"/>
                <a:gd name="T78" fmla="*/ 2147483646 w 84"/>
                <a:gd name="T79" fmla="*/ 2147483646 h 87"/>
                <a:gd name="T80" fmla="*/ 2147483646 w 84"/>
                <a:gd name="T81" fmla="*/ 2147483646 h 87"/>
                <a:gd name="T82" fmla="*/ 2147483646 w 84"/>
                <a:gd name="T83" fmla="*/ 2147483646 h 87"/>
                <a:gd name="T84" fmla="*/ 2147483646 w 84"/>
                <a:gd name="T85" fmla="*/ 0 h 87"/>
                <a:gd name="T86" fmla="*/ 2147483646 w 84"/>
                <a:gd name="T87" fmla="*/ 0 h 87"/>
                <a:gd name="T88" fmla="*/ 2147483646 w 84"/>
                <a:gd name="T89" fmla="*/ 0 h 8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84"/>
                <a:gd name="T136" fmla="*/ 0 h 87"/>
                <a:gd name="T137" fmla="*/ 84 w 84"/>
                <a:gd name="T138" fmla="*/ 87 h 8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84" h="87">
                  <a:moveTo>
                    <a:pt x="42" y="0"/>
                  </a:moveTo>
                  <a:lnTo>
                    <a:pt x="37" y="0"/>
                  </a:lnTo>
                  <a:lnTo>
                    <a:pt x="34" y="0"/>
                  </a:lnTo>
                  <a:lnTo>
                    <a:pt x="29" y="2"/>
                  </a:lnTo>
                  <a:lnTo>
                    <a:pt x="26" y="4"/>
                  </a:lnTo>
                  <a:lnTo>
                    <a:pt x="18" y="7"/>
                  </a:lnTo>
                  <a:lnTo>
                    <a:pt x="12" y="13"/>
                  </a:lnTo>
                  <a:lnTo>
                    <a:pt x="7" y="20"/>
                  </a:lnTo>
                  <a:lnTo>
                    <a:pt x="4" y="26"/>
                  </a:lnTo>
                  <a:lnTo>
                    <a:pt x="0" y="34"/>
                  </a:lnTo>
                  <a:lnTo>
                    <a:pt x="0" y="39"/>
                  </a:lnTo>
                  <a:lnTo>
                    <a:pt x="0" y="44"/>
                  </a:lnTo>
                  <a:lnTo>
                    <a:pt x="0" y="49"/>
                  </a:lnTo>
                  <a:lnTo>
                    <a:pt x="0" y="52"/>
                  </a:lnTo>
                  <a:lnTo>
                    <a:pt x="4" y="60"/>
                  </a:lnTo>
                  <a:lnTo>
                    <a:pt x="7" y="68"/>
                  </a:lnTo>
                  <a:lnTo>
                    <a:pt x="12" y="74"/>
                  </a:lnTo>
                  <a:lnTo>
                    <a:pt x="18" y="79"/>
                  </a:lnTo>
                  <a:lnTo>
                    <a:pt x="26" y="84"/>
                  </a:lnTo>
                  <a:lnTo>
                    <a:pt x="29" y="86"/>
                  </a:lnTo>
                  <a:lnTo>
                    <a:pt x="34" y="86"/>
                  </a:lnTo>
                  <a:lnTo>
                    <a:pt x="37" y="87"/>
                  </a:lnTo>
                  <a:lnTo>
                    <a:pt x="42" y="87"/>
                  </a:lnTo>
                  <a:lnTo>
                    <a:pt x="45" y="87"/>
                  </a:lnTo>
                  <a:lnTo>
                    <a:pt x="50" y="86"/>
                  </a:lnTo>
                  <a:lnTo>
                    <a:pt x="55" y="86"/>
                  </a:lnTo>
                  <a:lnTo>
                    <a:pt x="58" y="84"/>
                  </a:lnTo>
                  <a:lnTo>
                    <a:pt x="65" y="79"/>
                  </a:lnTo>
                  <a:lnTo>
                    <a:pt x="71" y="74"/>
                  </a:lnTo>
                  <a:lnTo>
                    <a:pt x="76" y="68"/>
                  </a:lnTo>
                  <a:lnTo>
                    <a:pt x="81" y="60"/>
                  </a:lnTo>
                  <a:lnTo>
                    <a:pt x="82" y="52"/>
                  </a:lnTo>
                  <a:lnTo>
                    <a:pt x="84" y="49"/>
                  </a:lnTo>
                  <a:lnTo>
                    <a:pt x="84" y="44"/>
                  </a:lnTo>
                  <a:lnTo>
                    <a:pt x="84" y="39"/>
                  </a:lnTo>
                  <a:lnTo>
                    <a:pt x="82" y="34"/>
                  </a:lnTo>
                  <a:lnTo>
                    <a:pt x="81" y="26"/>
                  </a:lnTo>
                  <a:lnTo>
                    <a:pt x="76" y="20"/>
                  </a:lnTo>
                  <a:lnTo>
                    <a:pt x="71" y="13"/>
                  </a:lnTo>
                  <a:lnTo>
                    <a:pt x="65" y="7"/>
                  </a:lnTo>
                  <a:lnTo>
                    <a:pt x="58" y="4"/>
                  </a:lnTo>
                  <a:lnTo>
                    <a:pt x="55" y="2"/>
                  </a:lnTo>
                  <a:lnTo>
                    <a:pt x="50" y="0"/>
                  </a:lnTo>
                  <a:lnTo>
                    <a:pt x="45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FF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3386" name="Freeform 169">
              <a:extLst>
                <a:ext uri="{FF2B5EF4-FFF2-40B4-BE49-F238E27FC236}">
                  <a16:creationId xmlns:a16="http://schemas.microsoft.com/office/drawing/2014/main" id="{1BE36385-14CC-451A-A8C2-C94C4CC4C8FC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2213" y="5162550"/>
              <a:ext cx="133350" cy="138113"/>
            </a:xfrm>
            <a:custGeom>
              <a:avLst/>
              <a:gdLst>
                <a:gd name="T0" fmla="*/ 2147483646 w 84"/>
                <a:gd name="T1" fmla="*/ 0 h 87"/>
                <a:gd name="T2" fmla="*/ 2147483646 w 84"/>
                <a:gd name="T3" fmla="*/ 0 h 87"/>
                <a:gd name="T4" fmla="*/ 2147483646 w 84"/>
                <a:gd name="T5" fmla="*/ 0 h 87"/>
                <a:gd name="T6" fmla="*/ 2147483646 w 84"/>
                <a:gd name="T7" fmla="*/ 2147483646 h 87"/>
                <a:gd name="T8" fmla="*/ 2147483646 w 84"/>
                <a:gd name="T9" fmla="*/ 2147483646 h 87"/>
                <a:gd name="T10" fmla="*/ 2147483646 w 84"/>
                <a:gd name="T11" fmla="*/ 2147483646 h 87"/>
                <a:gd name="T12" fmla="*/ 2147483646 w 84"/>
                <a:gd name="T13" fmla="*/ 2147483646 h 87"/>
                <a:gd name="T14" fmla="*/ 2147483646 w 84"/>
                <a:gd name="T15" fmla="*/ 2147483646 h 87"/>
                <a:gd name="T16" fmla="*/ 2147483646 w 84"/>
                <a:gd name="T17" fmla="*/ 2147483646 h 87"/>
                <a:gd name="T18" fmla="*/ 0 w 84"/>
                <a:gd name="T19" fmla="*/ 2147483646 h 87"/>
                <a:gd name="T20" fmla="*/ 0 w 84"/>
                <a:gd name="T21" fmla="*/ 2147483646 h 87"/>
                <a:gd name="T22" fmla="*/ 0 w 84"/>
                <a:gd name="T23" fmla="*/ 2147483646 h 87"/>
                <a:gd name="T24" fmla="*/ 0 w 84"/>
                <a:gd name="T25" fmla="*/ 2147483646 h 87"/>
                <a:gd name="T26" fmla="*/ 0 w 84"/>
                <a:gd name="T27" fmla="*/ 2147483646 h 87"/>
                <a:gd name="T28" fmla="*/ 2147483646 w 84"/>
                <a:gd name="T29" fmla="*/ 2147483646 h 87"/>
                <a:gd name="T30" fmla="*/ 2147483646 w 84"/>
                <a:gd name="T31" fmla="*/ 2147483646 h 87"/>
                <a:gd name="T32" fmla="*/ 2147483646 w 84"/>
                <a:gd name="T33" fmla="*/ 2147483646 h 87"/>
                <a:gd name="T34" fmla="*/ 2147483646 w 84"/>
                <a:gd name="T35" fmla="*/ 2147483646 h 87"/>
                <a:gd name="T36" fmla="*/ 2147483646 w 84"/>
                <a:gd name="T37" fmla="*/ 2147483646 h 87"/>
                <a:gd name="T38" fmla="*/ 2147483646 w 84"/>
                <a:gd name="T39" fmla="*/ 2147483646 h 87"/>
                <a:gd name="T40" fmla="*/ 2147483646 w 84"/>
                <a:gd name="T41" fmla="*/ 2147483646 h 87"/>
                <a:gd name="T42" fmla="*/ 2147483646 w 84"/>
                <a:gd name="T43" fmla="*/ 2147483646 h 87"/>
                <a:gd name="T44" fmla="*/ 2147483646 w 84"/>
                <a:gd name="T45" fmla="*/ 2147483646 h 87"/>
                <a:gd name="T46" fmla="*/ 2147483646 w 84"/>
                <a:gd name="T47" fmla="*/ 2147483646 h 87"/>
                <a:gd name="T48" fmla="*/ 2147483646 w 84"/>
                <a:gd name="T49" fmla="*/ 2147483646 h 87"/>
                <a:gd name="T50" fmla="*/ 2147483646 w 84"/>
                <a:gd name="T51" fmla="*/ 2147483646 h 87"/>
                <a:gd name="T52" fmla="*/ 2147483646 w 84"/>
                <a:gd name="T53" fmla="*/ 2147483646 h 87"/>
                <a:gd name="T54" fmla="*/ 2147483646 w 84"/>
                <a:gd name="T55" fmla="*/ 2147483646 h 87"/>
                <a:gd name="T56" fmla="*/ 2147483646 w 84"/>
                <a:gd name="T57" fmla="*/ 2147483646 h 87"/>
                <a:gd name="T58" fmla="*/ 2147483646 w 84"/>
                <a:gd name="T59" fmla="*/ 2147483646 h 87"/>
                <a:gd name="T60" fmla="*/ 2147483646 w 84"/>
                <a:gd name="T61" fmla="*/ 2147483646 h 87"/>
                <a:gd name="T62" fmla="*/ 2147483646 w 84"/>
                <a:gd name="T63" fmla="*/ 2147483646 h 87"/>
                <a:gd name="T64" fmla="*/ 2147483646 w 84"/>
                <a:gd name="T65" fmla="*/ 2147483646 h 87"/>
                <a:gd name="T66" fmla="*/ 2147483646 w 84"/>
                <a:gd name="T67" fmla="*/ 2147483646 h 87"/>
                <a:gd name="T68" fmla="*/ 2147483646 w 84"/>
                <a:gd name="T69" fmla="*/ 2147483646 h 87"/>
                <a:gd name="T70" fmla="*/ 2147483646 w 84"/>
                <a:gd name="T71" fmla="*/ 2147483646 h 87"/>
                <a:gd name="T72" fmla="*/ 2147483646 w 84"/>
                <a:gd name="T73" fmla="*/ 2147483646 h 87"/>
                <a:gd name="T74" fmla="*/ 2147483646 w 84"/>
                <a:gd name="T75" fmla="*/ 2147483646 h 87"/>
                <a:gd name="T76" fmla="*/ 2147483646 w 84"/>
                <a:gd name="T77" fmla="*/ 2147483646 h 87"/>
                <a:gd name="T78" fmla="*/ 2147483646 w 84"/>
                <a:gd name="T79" fmla="*/ 2147483646 h 87"/>
                <a:gd name="T80" fmla="*/ 2147483646 w 84"/>
                <a:gd name="T81" fmla="*/ 2147483646 h 87"/>
                <a:gd name="T82" fmla="*/ 2147483646 w 84"/>
                <a:gd name="T83" fmla="*/ 2147483646 h 87"/>
                <a:gd name="T84" fmla="*/ 2147483646 w 84"/>
                <a:gd name="T85" fmla="*/ 0 h 87"/>
                <a:gd name="T86" fmla="*/ 2147483646 w 84"/>
                <a:gd name="T87" fmla="*/ 0 h 87"/>
                <a:gd name="T88" fmla="*/ 2147483646 w 84"/>
                <a:gd name="T89" fmla="*/ 0 h 8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84"/>
                <a:gd name="T136" fmla="*/ 0 h 87"/>
                <a:gd name="T137" fmla="*/ 84 w 84"/>
                <a:gd name="T138" fmla="*/ 87 h 8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84" h="87">
                  <a:moveTo>
                    <a:pt x="42" y="0"/>
                  </a:moveTo>
                  <a:lnTo>
                    <a:pt x="37" y="0"/>
                  </a:lnTo>
                  <a:lnTo>
                    <a:pt x="34" y="0"/>
                  </a:lnTo>
                  <a:lnTo>
                    <a:pt x="29" y="2"/>
                  </a:lnTo>
                  <a:lnTo>
                    <a:pt x="26" y="4"/>
                  </a:lnTo>
                  <a:lnTo>
                    <a:pt x="18" y="7"/>
                  </a:lnTo>
                  <a:lnTo>
                    <a:pt x="12" y="13"/>
                  </a:lnTo>
                  <a:lnTo>
                    <a:pt x="7" y="20"/>
                  </a:lnTo>
                  <a:lnTo>
                    <a:pt x="4" y="26"/>
                  </a:lnTo>
                  <a:lnTo>
                    <a:pt x="0" y="34"/>
                  </a:lnTo>
                  <a:lnTo>
                    <a:pt x="0" y="39"/>
                  </a:lnTo>
                  <a:lnTo>
                    <a:pt x="0" y="44"/>
                  </a:lnTo>
                  <a:lnTo>
                    <a:pt x="0" y="49"/>
                  </a:lnTo>
                  <a:lnTo>
                    <a:pt x="0" y="52"/>
                  </a:lnTo>
                  <a:lnTo>
                    <a:pt x="4" y="60"/>
                  </a:lnTo>
                  <a:lnTo>
                    <a:pt x="7" y="68"/>
                  </a:lnTo>
                  <a:lnTo>
                    <a:pt x="12" y="74"/>
                  </a:lnTo>
                  <a:lnTo>
                    <a:pt x="18" y="79"/>
                  </a:lnTo>
                  <a:lnTo>
                    <a:pt x="26" y="84"/>
                  </a:lnTo>
                  <a:lnTo>
                    <a:pt x="29" y="86"/>
                  </a:lnTo>
                  <a:lnTo>
                    <a:pt x="34" y="86"/>
                  </a:lnTo>
                  <a:lnTo>
                    <a:pt x="37" y="87"/>
                  </a:lnTo>
                  <a:lnTo>
                    <a:pt x="42" y="87"/>
                  </a:lnTo>
                  <a:lnTo>
                    <a:pt x="45" y="87"/>
                  </a:lnTo>
                  <a:lnTo>
                    <a:pt x="50" y="86"/>
                  </a:lnTo>
                  <a:lnTo>
                    <a:pt x="55" y="86"/>
                  </a:lnTo>
                  <a:lnTo>
                    <a:pt x="58" y="84"/>
                  </a:lnTo>
                  <a:lnTo>
                    <a:pt x="65" y="79"/>
                  </a:lnTo>
                  <a:lnTo>
                    <a:pt x="71" y="74"/>
                  </a:lnTo>
                  <a:lnTo>
                    <a:pt x="76" y="68"/>
                  </a:lnTo>
                  <a:lnTo>
                    <a:pt x="81" y="60"/>
                  </a:lnTo>
                  <a:lnTo>
                    <a:pt x="82" y="52"/>
                  </a:lnTo>
                  <a:lnTo>
                    <a:pt x="84" y="49"/>
                  </a:lnTo>
                  <a:lnTo>
                    <a:pt x="84" y="44"/>
                  </a:lnTo>
                  <a:lnTo>
                    <a:pt x="84" y="39"/>
                  </a:lnTo>
                  <a:lnTo>
                    <a:pt x="82" y="34"/>
                  </a:lnTo>
                  <a:lnTo>
                    <a:pt x="81" y="26"/>
                  </a:lnTo>
                  <a:lnTo>
                    <a:pt x="76" y="20"/>
                  </a:lnTo>
                  <a:lnTo>
                    <a:pt x="71" y="13"/>
                  </a:lnTo>
                  <a:lnTo>
                    <a:pt x="65" y="7"/>
                  </a:lnTo>
                  <a:lnTo>
                    <a:pt x="58" y="4"/>
                  </a:lnTo>
                  <a:lnTo>
                    <a:pt x="55" y="2"/>
                  </a:lnTo>
                  <a:lnTo>
                    <a:pt x="50" y="0"/>
                  </a:lnTo>
                  <a:lnTo>
                    <a:pt x="45" y="0"/>
                  </a:lnTo>
                  <a:lnTo>
                    <a:pt x="42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3387" name="Rectangle 170">
              <a:extLst>
                <a:ext uri="{FF2B5EF4-FFF2-40B4-BE49-F238E27FC236}">
                  <a16:creationId xmlns:a16="http://schemas.microsoft.com/office/drawing/2014/main" id="{B9BEF9BC-0F08-470D-B92C-A877D6EBE1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75550" y="5173663"/>
              <a:ext cx="76200" cy="136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900" b="1">
                  <a:solidFill>
                    <a:srgbClr val="FFFFFF"/>
                  </a:solidFill>
                </a:rPr>
                <a:t>P</a:t>
              </a:r>
              <a:endParaRPr lang="it-IT" altLang="it-IT" sz="1800"/>
            </a:p>
          </p:txBody>
        </p:sp>
        <p:sp>
          <p:nvSpPr>
            <p:cNvPr id="13388" name="Freeform 171">
              <a:extLst>
                <a:ext uri="{FF2B5EF4-FFF2-40B4-BE49-F238E27FC236}">
                  <a16:creationId xmlns:a16="http://schemas.microsoft.com/office/drawing/2014/main" id="{B176FBE8-9A1C-40AB-A4E7-24A75925EC1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54463" y="4419600"/>
              <a:ext cx="100012" cy="242888"/>
            </a:xfrm>
            <a:custGeom>
              <a:avLst/>
              <a:gdLst>
                <a:gd name="T0" fmla="*/ 2147483646 w 63"/>
                <a:gd name="T1" fmla="*/ 0 h 153"/>
                <a:gd name="T2" fmla="*/ 2147483646 w 63"/>
                <a:gd name="T3" fmla="*/ 2147483646 h 153"/>
                <a:gd name="T4" fmla="*/ 2147483646 w 63"/>
                <a:gd name="T5" fmla="*/ 2147483646 h 153"/>
                <a:gd name="T6" fmla="*/ 0 w 63"/>
                <a:gd name="T7" fmla="*/ 2147483646 h 153"/>
                <a:gd name="T8" fmla="*/ 2147483646 w 63"/>
                <a:gd name="T9" fmla="*/ 0 h 153"/>
                <a:gd name="T10" fmla="*/ 2147483646 w 63"/>
                <a:gd name="T11" fmla="*/ 2147483646 h 153"/>
                <a:gd name="T12" fmla="*/ 2147483646 w 63"/>
                <a:gd name="T13" fmla="*/ 2147483646 h 153"/>
                <a:gd name="T14" fmla="*/ 2147483646 w 63"/>
                <a:gd name="T15" fmla="*/ 2147483646 h 153"/>
                <a:gd name="T16" fmla="*/ 2147483646 w 63"/>
                <a:gd name="T17" fmla="*/ 2147483646 h 15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3"/>
                <a:gd name="T28" fmla="*/ 0 h 153"/>
                <a:gd name="T29" fmla="*/ 63 w 63"/>
                <a:gd name="T30" fmla="*/ 153 h 15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3" h="153">
                  <a:moveTo>
                    <a:pt x="20" y="0"/>
                  </a:moveTo>
                  <a:lnTo>
                    <a:pt x="47" y="102"/>
                  </a:lnTo>
                  <a:lnTo>
                    <a:pt x="28" y="106"/>
                  </a:lnTo>
                  <a:lnTo>
                    <a:pt x="0" y="5"/>
                  </a:lnTo>
                  <a:lnTo>
                    <a:pt x="20" y="0"/>
                  </a:lnTo>
                  <a:close/>
                  <a:moveTo>
                    <a:pt x="63" y="87"/>
                  </a:moveTo>
                  <a:lnTo>
                    <a:pt x="50" y="153"/>
                  </a:lnTo>
                  <a:lnTo>
                    <a:pt x="5" y="103"/>
                  </a:lnTo>
                  <a:lnTo>
                    <a:pt x="63" y="87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3389" name="Freeform 172">
              <a:extLst>
                <a:ext uri="{FF2B5EF4-FFF2-40B4-BE49-F238E27FC236}">
                  <a16:creationId xmlns:a16="http://schemas.microsoft.com/office/drawing/2014/main" id="{4C3C12A7-6A8C-4292-A86D-99CC2A12B01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57625" y="5505450"/>
              <a:ext cx="128588" cy="236538"/>
            </a:xfrm>
            <a:custGeom>
              <a:avLst/>
              <a:gdLst>
                <a:gd name="T0" fmla="*/ 0 w 81"/>
                <a:gd name="T1" fmla="*/ 2147483646 h 149"/>
                <a:gd name="T2" fmla="*/ 2147483646 w 81"/>
                <a:gd name="T3" fmla="*/ 2147483646 h 149"/>
                <a:gd name="T4" fmla="*/ 2147483646 w 81"/>
                <a:gd name="T5" fmla="*/ 2147483646 h 149"/>
                <a:gd name="T6" fmla="*/ 2147483646 w 81"/>
                <a:gd name="T7" fmla="*/ 2147483646 h 149"/>
                <a:gd name="T8" fmla="*/ 0 w 81"/>
                <a:gd name="T9" fmla="*/ 2147483646 h 149"/>
                <a:gd name="T10" fmla="*/ 2147483646 w 81"/>
                <a:gd name="T11" fmla="*/ 2147483646 h 149"/>
                <a:gd name="T12" fmla="*/ 2147483646 w 81"/>
                <a:gd name="T13" fmla="*/ 0 h 149"/>
                <a:gd name="T14" fmla="*/ 2147483646 w 81"/>
                <a:gd name="T15" fmla="*/ 2147483646 h 149"/>
                <a:gd name="T16" fmla="*/ 2147483646 w 81"/>
                <a:gd name="T17" fmla="*/ 2147483646 h 1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1"/>
                <a:gd name="T28" fmla="*/ 0 h 149"/>
                <a:gd name="T29" fmla="*/ 81 w 81"/>
                <a:gd name="T30" fmla="*/ 149 h 14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1" h="149">
                  <a:moveTo>
                    <a:pt x="0" y="141"/>
                  </a:moveTo>
                  <a:lnTo>
                    <a:pt x="48" y="42"/>
                  </a:lnTo>
                  <a:lnTo>
                    <a:pt x="66" y="50"/>
                  </a:lnTo>
                  <a:lnTo>
                    <a:pt x="18" y="149"/>
                  </a:lnTo>
                  <a:lnTo>
                    <a:pt x="0" y="141"/>
                  </a:lnTo>
                  <a:close/>
                  <a:moveTo>
                    <a:pt x="26" y="42"/>
                  </a:moveTo>
                  <a:lnTo>
                    <a:pt x="79" y="0"/>
                  </a:lnTo>
                  <a:lnTo>
                    <a:pt x="81" y="67"/>
                  </a:lnTo>
                  <a:lnTo>
                    <a:pt x="26" y="42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3390" name="Freeform 173">
              <a:extLst>
                <a:ext uri="{FF2B5EF4-FFF2-40B4-BE49-F238E27FC236}">
                  <a16:creationId xmlns:a16="http://schemas.microsoft.com/office/drawing/2014/main" id="{46DC224C-96CF-44F5-A2F8-BB7D2BAAD1D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3363" y="3382963"/>
              <a:ext cx="544512" cy="333375"/>
            </a:xfrm>
            <a:custGeom>
              <a:avLst/>
              <a:gdLst>
                <a:gd name="T0" fmla="*/ 2147483646 w 343"/>
                <a:gd name="T1" fmla="*/ 0 h 210"/>
                <a:gd name="T2" fmla="*/ 2147483646 w 343"/>
                <a:gd name="T3" fmla="*/ 2147483646 h 210"/>
                <a:gd name="T4" fmla="*/ 2147483646 w 343"/>
                <a:gd name="T5" fmla="*/ 2147483646 h 210"/>
                <a:gd name="T6" fmla="*/ 2147483646 w 343"/>
                <a:gd name="T7" fmla="*/ 2147483646 h 210"/>
                <a:gd name="T8" fmla="*/ 2147483646 w 343"/>
                <a:gd name="T9" fmla="*/ 2147483646 h 210"/>
                <a:gd name="T10" fmla="*/ 2147483646 w 343"/>
                <a:gd name="T11" fmla="*/ 2147483646 h 210"/>
                <a:gd name="T12" fmla="*/ 2147483646 w 343"/>
                <a:gd name="T13" fmla="*/ 2147483646 h 210"/>
                <a:gd name="T14" fmla="*/ 2147483646 w 343"/>
                <a:gd name="T15" fmla="*/ 2147483646 h 210"/>
                <a:gd name="T16" fmla="*/ 0 w 343"/>
                <a:gd name="T17" fmla="*/ 2147483646 h 210"/>
                <a:gd name="T18" fmla="*/ 0 w 343"/>
                <a:gd name="T19" fmla="*/ 2147483646 h 210"/>
                <a:gd name="T20" fmla="*/ 0 w 343"/>
                <a:gd name="T21" fmla="*/ 2147483646 h 210"/>
                <a:gd name="T22" fmla="*/ 2147483646 w 343"/>
                <a:gd name="T23" fmla="*/ 2147483646 h 210"/>
                <a:gd name="T24" fmla="*/ 2147483646 w 343"/>
                <a:gd name="T25" fmla="*/ 2147483646 h 210"/>
                <a:gd name="T26" fmla="*/ 2147483646 w 343"/>
                <a:gd name="T27" fmla="*/ 2147483646 h 210"/>
                <a:gd name="T28" fmla="*/ 2147483646 w 343"/>
                <a:gd name="T29" fmla="*/ 2147483646 h 210"/>
                <a:gd name="T30" fmla="*/ 2147483646 w 343"/>
                <a:gd name="T31" fmla="*/ 2147483646 h 210"/>
                <a:gd name="T32" fmla="*/ 2147483646 w 343"/>
                <a:gd name="T33" fmla="*/ 2147483646 h 210"/>
                <a:gd name="T34" fmla="*/ 2147483646 w 343"/>
                <a:gd name="T35" fmla="*/ 2147483646 h 210"/>
                <a:gd name="T36" fmla="*/ 2147483646 w 343"/>
                <a:gd name="T37" fmla="*/ 2147483646 h 210"/>
                <a:gd name="T38" fmla="*/ 2147483646 w 343"/>
                <a:gd name="T39" fmla="*/ 2147483646 h 210"/>
                <a:gd name="T40" fmla="*/ 2147483646 w 343"/>
                <a:gd name="T41" fmla="*/ 2147483646 h 210"/>
                <a:gd name="T42" fmla="*/ 2147483646 w 343"/>
                <a:gd name="T43" fmla="*/ 2147483646 h 210"/>
                <a:gd name="T44" fmla="*/ 2147483646 w 343"/>
                <a:gd name="T45" fmla="*/ 2147483646 h 210"/>
                <a:gd name="T46" fmla="*/ 2147483646 w 343"/>
                <a:gd name="T47" fmla="*/ 2147483646 h 210"/>
                <a:gd name="T48" fmla="*/ 2147483646 w 343"/>
                <a:gd name="T49" fmla="*/ 2147483646 h 210"/>
                <a:gd name="T50" fmla="*/ 2147483646 w 343"/>
                <a:gd name="T51" fmla="*/ 2147483646 h 210"/>
                <a:gd name="T52" fmla="*/ 2147483646 w 343"/>
                <a:gd name="T53" fmla="*/ 2147483646 h 210"/>
                <a:gd name="T54" fmla="*/ 2147483646 w 343"/>
                <a:gd name="T55" fmla="*/ 2147483646 h 210"/>
                <a:gd name="T56" fmla="*/ 2147483646 w 343"/>
                <a:gd name="T57" fmla="*/ 2147483646 h 210"/>
                <a:gd name="T58" fmla="*/ 2147483646 w 343"/>
                <a:gd name="T59" fmla="*/ 2147483646 h 210"/>
                <a:gd name="T60" fmla="*/ 2147483646 w 343"/>
                <a:gd name="T61" fmla="*/ 2147483646 h 210"/>
                <a:gd name="T62" fmla="*/ 2147483646 w 343"/>
                <a:gd name="T63" fmla="*/ 2147483646 h 210"/>
                <a:gd name="T64" fmla="*/ 2147483646 w 343"/>
                <a:gd name="T65" fmla="*/ 2147483646 h 210"/>
                <a:gd name="T66" fmla="*/ 2147483646 w 343"/>
                <a:gd name="T67" fmla="*/ 2147483646 h 210"/>
                <a:gd name="T68" fmla="*/ 2147483646 w 343"/>
                <a:gd name="T69" fmla="*/ 2147483646 h 210"/>
                <a:gd name="T70" fmla="*/ 2147483646 w 343"/>
                <a:gd name="T71" fmla="*/ 2147483646 h 210"/>
                <a:gd name="T72" fmla="*/ 2147483646 w 343"/>
                <a:gd name="T73" fmla="*/ 2147483646 h 210"/>
                <a:gd name="T74" fmla="*/ 2147483646 w 343"/>
                <a:gd name="T75" fmla="*/ 0 h 2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43"/>
                <a:gd name="T115" fmla="*/ 0 h 210"/>
                <a:gd name="T116" fmla="*/ 343 w 343"/>
                <a:gd name="T117" fmla="*/ 210 h 2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43" h="210">
                  <a:moveTo>
                    <a:pt x="171" y="0"/>
                  </a:moveTo>
                  <a:lnTo>
                    <a:pt x="153" y="0"/>
                  </a:lnTo>
                  <a:lnTo>
                    <a:pt x="137" y="1"/>
                  </a:lnTo>
                  <a:lnTo>
                    <a:pt x="121" y="4"/>
                  </a:lnTo>
                  <a:lnTo>
                    <a:pt x="105" y="8"/>
                  </a:lnTo>
                  <a:lnTo>
                    <a:pt x="90" y="12"/>
                  </a:lnTo>
                  <a:lnTo>
                    <a:pt x="76" y="17"/>
                  </a:lnTo>
                  <a:lnTo>
                    <a:pt x="63" y="24"/>
                  </a:lnTo>
                  <a:lnTo>
                    <a:pt x="50" y="30"/>
                  </a:lnTo>
                  <a:lnTo>
                    <a:pt x="39" y="38"/>
                  </a:lnTo>
                  <a:lnTo>
                    <a:pt x="29" y="46"/>
                  </a:lnTo>
                  <a:lnTo>
                    <a:pt x="21" y="54"/>
                  </a:lnTo>
                  <a:lnTo>
                    <a:pt x="13" y="64"/>
                  </a:lnTo>
                  <a:lnTo>
                    <a:pt x="8" y="74"/>
                  </a:lnTo>
                  <a:lnTo>
                    <a:pt x="5" y="78"/>
                  </a:lnTo>
                  <a:lnTo>
                    <a:pt x="3" y="83"/>
                  </a:lnTo>
                  <a:lnTo>
                    <a:pt x="2" y="88"/>
                  </a:lnTo>
                  <a:lnTo>
                    <a:pt x="0" y="95"/>
                  </a:lnTo>
                  <a:lnTo>
                    <a:pt x="0" y="99"/>
                  </a:lnTo>
                  <a:lnTo>
                    <a:pt x="0" y="104"/>
                  </a:lnTo>
                  <a:lnTo>
                    <a:pt x="0" y="111"/>
                  </a:lnTo>
                  <a:lnTo>
                    <a:pt x="0" y="115"/>
                  </a:lnTo>
                  <a:lnTo>
                    <a:pt x="2" y="120"/>
                  </a:lnTo>
                  <a:lnTo>
                    <a:pt x="3" y="125"/>
                  </a:lnTo>
                  <a:lnTo>
                    <a:pt x="5" y="132"/>
                  </a:lnTo>
                  <a:lnTo>
                    <a:pt x="8" y="136"/>
                  </a:lnTo>
                  <a:lnTo>
                    <a:pt x="13" y="146"/>
                  </a:lnTo>
                  <a:lnTo>
                    <a:pt x="21" y="154"/>
                  </a:lnTo>
                  <a:lnTo>
                    <a:pt x="29" y="164"/>
                  </a:lnTo>
                  <a:lnTo>
                    <a:pt x="39" y="172"/>
                  </a:lnTo>
                  <a:lnTo>
                    <a:pt x="50" y="178"/>
                  </a:lnTo>
                  <a:lnTo>
                    <a:pt x="63" y="186"/>
                  </a:lnTo>
                  <a:lnTo>
                    <a:pt x="76" y="191"/>
                  </a:lnTo>
                  <a:lnTo>
                    <a:pt x="90" y="197"/>
                  </a:lnTo>
                  <a:lnTo>
                    <a:pt x="105" y="201"/>
                  </a:lnTo>
                  <a:lnTo>
                    <a:pt x="121" y="205"/>
                  </a:lnTo>
                  <a:lnTo>
                    <a:pt x="137" y="207"/>
                  </a:lnTo>
                  <a:lnTo>
                    <a:pt x="153" y="209"/>
                  </a:lnTo>
                  <a:lnTo>
                    <a:pt x="171" y="210"/>
                  </a:lnTo>
                  <a:lnTo>
                    <a:pt x="188" y="209"/>
                  </a:lnTo>
                  <a:lnTo>
                    <a:pt x="206" y="207"/>
                  </a:lnTo>
                  <a:lnTo>
                    <a:pt x="222" y="205"/>
                  </a:lnTo>
                  <a:lnTo>
                    <a:pt x="238" y="201"/>
                  </a:lnTo>
                  <a:lnTo>
                    <a:pt x="253" y="197"/>
                  </a:lnTo>
                  <a:lnTo>
                    <a:pt x="267" y="191"/>
                  </a:lnTo>
                  <a:lnTo>
                    <a:pt x="280" y="186"/>
                  </a:lnTo>
                  <a:lnTo>
                    <a:pt x="293" y="178"/>
                  </a:lnTo>
                  <a:lnTo>
                    <a:pt x="304" y="172"/>
                  </a:lnTo>
                  <a:lnTo>
                    <a:pt x="314" y="164"/>
                  </a:lnTo>
                  <a:lnTo>
                    <a:pt x="322" y="154"/>
                  </a:lnTo>
                  <a:lnTo>
                    <a:pt x="328" y="146"/>
                  </a:lnTo>
                  <a:lnTo>
                    <a:pt x="335" y="136"/>
                  </a:lnTo>
                  <a:lnTo>
                    <a:pt x="338" y="132"/>
                  </a:lnTo>
                  <a:lnTo>
                    <a:pt x="339" y="125"/>
                  </a:lnTo>
                  <a:lnTo>
                    <a:pt x="341" y="120"/>
                  </a:lnTo>
                  <a:lnTo>
                    <a:pt x="341" y="115"/>
                  </a:lnTo>
                  <a:lnTo>
                    <a:pt x="343" y="111"/>
                  </a:lnTo>
                  <a:lnTo>
                    <a:pt x="343" y="104"/>
                  </a:lnTo>
                  <a:lnTo>
                    <a:pt x="343" y="99"/>
                  </a:lnTo>
                  <a:lnTo>
                    <a:pt x="341" y="95"/>
                  </a:lnTo>
                  <a:lnTo>
                    <a:pt x="341" y="88"/>
                  </a:lnTo>
                  <a:lnTo>
                    <a:pt x="339" y="83"/>
                  </a:lnTo>
                  <a:lnTo>
                    <a:pt x="338" y="78"/>
                  </a:lnTo>
                  <a:lnTo>
                    <a:pt x="335" y="74"/>
                  </a:lnTo>
                  <a:lnTo>
                    <a:pt x="328" y="64"/>
                  </a:lnTo>
                  <a:lnTo>
                    <a:pt x="322" y="54"/>
                  </a:lnTo>
                  <a:lnTo>
                    <a:pt x="314" y="46"/>
                  </a:lnTo>
                  <a:lnTo>
                    <a:pt x="304" y="38"/>
                  </a:lnTo>
                  <a:lnTo>
                    <a:pt x="293" y="30"/>
                  </a:lnTo>
                  <a:lnTo>
                    <a:pt x="280" y="24"/>
                  </a:lnTo>
                  <a:lnTo>
                    <a:pt x="267" y="17"/>
                  </a:lnTo>
                  <a:lnTo>
                    <a:pt x="253" y="12"/>
                  </a:lnTo>
                  <a:lnTo>
                    <a:pt x="238" y="8"/>
                  </a:lnTo>
                  <a:lnTo>
                    <a:pt x="222" y="4"/>
                  </a:lnTo>
                  <a:lnTo>
                    <a:pt x="206" y="1"/>
                  </a:lnTo>
                  <a:lnTo>
                    <a:pt x="188" y="0"/>
                  </a:lnTo>
                  <a:lnTo>
                    <a:pt x="1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3391" name="Freeform 174">
              <a:extLst>
                <a:ext uri="{FF2B5EF4-FFF2-40B4-BE49-F238E27FC236}">
                  <a16:creationId xmlns:a16="http://schemas.microsoft.com/office/drawing/2014/main" id="{53FF7C05-13FC-459C-B20E-D18562EB7A5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3363" y="3382963"/>
              <a:ext cx="544512" cy="333375"/>
            </a:xfrm>
            <a:custGeom>
              <a:avLst/>
              <a:gdLst>
                <a:gd name="T0" fmla="*/ 2147483646 w 343"/>
                <a:gd name="T1" fmla="*/ 0 h 210"/>
                <a:gd name="T2" fmla="*/ 2147483646 w 343"/>
                <a:gd name="T3" fmla="*/ 2147483646 h 210"/>
                <a:gd name="T4" fmla="*/ 2147483646 w 343"/>
                <a:gd name="T5" fmla="*/ 2147483646 h 210"/>
                <a:gd name="T6" fmla="*/ 2147483646 w 343"/>
                <a:gd name="T7" fmla="*/ 2147483646 h 210"/>
                <a:gd name="T8" fmla="*/ 2147483646 w 343"/>
                <a:gd name="T9" fmla="*/ 2147483646 h 210"/>
                <a:gd name="T10" fmla="*/ 2147483646 w 343"/>
                <a:gd name="T11" fmla="*/ 2147483646 h 210"/>
                <a:gd name="T12" fmla="*/ 2147483646 w 343"/>
                <a:gd name="T13" fmla="*/ 2147483646 h 210"/>
                <a:gd name="T14" fmla="*/ 2147483646 w 343"/>
                <a:gd name="T15" fmla="*/ 2147483646 h 210"/>
                <a:gd name="T16" fmla="*/ 0 w 343"/>
                <a:gd name="T17" fmla="*/ 2147483646 h 210"/>
                <a:gd name="T18" fmla="*/ 0 w 343"/>
                <a:gd name="T19" fmla="*/ 2147483646 h 210"/>
                <a:gd name="T20" fmla="*/ 0 w 343"/>
                <a:gd name="T21" fmla="*/ 2147483646 h 210"/>
                <a:gd name="T22" fmla="*/ 2147483646 w 343"/>
                <a:gd name="T23" fmla="*/ 2147483646 h 210"/>
                <a:gd name="T24" fmla="*/ 2147483646 w 343"/>
                <a:gd name="T25" fmla="*/ 2147483646 h 210"/>
                <a:gd name="T26" fmla="*/ 2147483646 w 343"/>
                <a:gd name="T27" fmla="*/ 2147483646 h 210"/>
                <a:gd name="T28" fmla="*/ 2147483646 w 343"/>
                <a:gd name="T29" fmla="*/ 2147483646 h 210"/>
                <a:gd name="T30" fmla="*/ 2147483646 w 343"/>
                <a:gd name="T31" fmla="*/ 2147483646 h 210"/>
                <a:gd name="T32" fmla="*/ 2147483646 w 343"/>
                <a:gd name="T33" fmla="*/ 2147483646 h 210"/>
                <a:gd name="T34" fmla="*/ 2147483646 w 343"/>
                <a:gd name="T35" fmla="*/ 2147483646 h 210"/>
                <a:gd name="T36" fmla="*/ 2147483646 w 343"/>
                <a:gd name="T37" fmla="*/ 2147483646 h 210"/>
                <a:gd name="T38" fmla="*/ 2147483646 w 343"/>
                <a:gd name="T39" fmla="*/ 2147483646 h 210"/>
                <a:gd name="T40" fmla="*/ 2147483646 w 343"/>
                <a:gd name="T41" fmla="*/ 2147483646 h 210"/>
                <a:gd name="T42" fmla="*/ 2147483646 w 343"/>
                <a:gd name="T43" fmla="*/ 2147483646 h 210"/>
                <a:gd name="T44" fmla="*/ 2147483646 w 343"/>
                <a:gd name="T45" fmla="*/ 2147483646 h 210"/>
                <a:gd name="T46" fmla="*/ 2147483646 w 343"/>
                <a:gd name="T47" fmla="*/ 2147483646 h 210"/>
                <a:gd name="T48" fmla="*/ 2147483646 w 343"/>
                <a:gd name="T49" fmla="*/ 2147483646 h 210"/>
                <a:gd name="T50" fmla="*/ 2147483646 w 343"/>
                <a:gd name="T51" fmla="*/ 2147483646 h 210"/>
                <a:gd name="T52" fmla="*/ 2147483646 w 343"/>
                <a:gd name="T53" fmla="*/ 2147483646 h 210"/>
                <a:gd name="T54" fmla="*/ 2147483646 w 343"/>
                <a:gd name="T55" fmla="*/ 2147483646 h 210"/>
                <a:gd name="T56" fmla="*/ 2147483646 w 343"/>
                <a:gd name="T57" fmla="*/ 2147483646 h 210"/>
                <a:gd name="T58" fmla="*/ 2147483646 w 343"/>
                <a:gd name="T59" fmla="*/ 2147483646 h 210"/>
                <a:gd name="T60" fmla="*/ 2147483646 w 343"/>
                <a:gd name="T61" fmla="*/ 2147483646 h 210"/>
                <a:gd name="T62" fmla="*/ 2147483646 w 343"/>
                <a:gd name="T63" fmla="*/ 2147483646 h 210"/>
                <a:gd name="T64" fmla="*/ 2147483646 w 343"/>
                <a:gd name="T65" fmla="*/ 2147483646 h 210"/>
                <a:gd name="T66" fmla="*/ 2147483646 w 343"/>
                <a:gd name="T67" fmla="*/ 2147483646 h 210"/>
                <a:gd name="T68" fmla="*/ 2147483646 w 343"/>
                <a:gd name="T69" fmla="*/ 2147483646 h 210"/>
                <a:gd name="T70" fmla="*/ 2147483646 w 343"/>
                <a:gd name="T71" fmla="*/ 2147483646 h 210"/>
                <a:gd name="T72" fmla="*/ 2147483646 w 343"/>
                <a:gd name="T73" fmla="*/ 2147483646 h 210"/>
                <a:gd name="T74" fmla="*/ 2147483646 w 343"/>
                <a:gd name="T75" fmla="*/ 0 h 2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43"/>
                <a:gd name="T115" fmla="*/ 0 h 210"/>
                <a:gd name="T116" fmla="*/ 343 w 343"/>
                <a:gd name="T117" fmla="*/ 210 h 2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43" h="210">
                  <a:moveTo>
                    <a:pt x="171" y="0"/>
                  </a:moveTo>
                  <a:lnTo>
                    <a:pt x="153" y="0"/>
                  </a:lnTo>
                  <a:lnTo>
                    <a:pt x="137" y="1"/>
                  </a:lnTo>
                  <a:lnTo>
                    <a:pt x="121" y="4"/>
                  </a:lnTo>
                  <a:lnTo>
                    <a:pt x="105" y="8"/>
                  </a:lnTo>
                  <a:lnTo>
                    <a:pt x="90" y="12"/>
                  </a:lnTo>
                  <a:lnTo>
                    <a:pt x="76" y="17"/>
                  </a:lnTo>
                  <a:lnTo>
                    <a:pt x="63" y="24"/>
                  </a:lnTo>
                  <a:lnTo>
                    <a:pt x="50" y="30"/>
                  </a:lnTo>
                  <a:lnTo>
                    <a:pt x="39" y="38"/>
                  </a:lnTo>
                  <a:lnTo>
                    <a:pt x="29" y="46"/>
                  </a:lnTo>
                  <a:lnTo>
                    <a:pt x="21" y="54"/>
                  </a:lnTo>
                  <a:lnTo>
                    <a:pt x="13" y="64"/>
                  </a:lnTo>
                  <a:lnTo>
                    <a:pt x="8" y="74"/>
                  </a:lnTo>
                  <a:lnTo>
                    <a:pt x="5" y="78"/>
                  </a:lnTo>
                  <a:lnTo>
                    <a:pt x="3" y="83"/>
                  </a:lnTo>
                  <a:lnTo>
                    <a:pt x="2" y="88"/>
                  </a:lnTo>
                  <a:lnTo>
                    <a:pt x="0" y="95"/>
                  </a:lnTo>
                  <a:lnTo>
                    <a:pt x="0" y="99"/>
                  </a:lnTo>
                  <a:lnTo>
                    <a:pt x="0" y="104"/>
                  </a:lnTo>
                  <a:lnTo>
                    <a:pt x="0" y="111"/>
                  </a:lnTo>
                  <a:lnTo>
                    <a:pt x="0" y="115"/>
                  </a:lnTo>
                  <a:lnTo>
                    <a:pt x="2" y="120"/>
                  </a:lnTo>
                  <a:lnTo>
                    <a:pt x="3" y="125"/>
                  </a:lnTo>
                  <a:lnTo>
                    <a:pt x="5" y="132"/>
                  </a:lnTo>
                  <a:lnTo>
                    <a:pt x="8" y="136"/>
                  </a:lnTo>
                  <a:lnTo>
                    <a:pt x="13" y="146"/>
                  </a:lnTo>
                  <a:lnTo>
                    <a:pt x="21" y="154"/>
                  </a:lnTo>
                  <a:lnTo>
                    <a:pt x="29" y="164"/>
                  </a:lnTo>
                  <a:lnTo>
                    <a:pt x="39" y="172"/>
                  </a:lnTo>
                  <a:lnTo>
                    <a:pt x="50" y="178"/>
                  </a:lnTo>
                  <a:lnTo>
                    <a:pt x="63" y="186"/>
                  </a:lnTo>
                  <a:lnTo>
                    <a:pt x="76" y="191"/>
                  </a:lnTo>
                  <a:lnTo>
                    <a:pt x="90" y="197"/>
                  </a:lnTo>
                  <a:lnTo>
                    <a:pt x="105" y="201"/>
                  </a:lnTo>
                  <a:lnTo>
                    <a:pt x="121" y="205"/>
                  </a:lnTo>
                  <a:lnTo>
                    <a:pt x="137" y="207"/>
                  </a:lnTo>
                  <a:lnTo>
                    <a:pt x="153" y="209"/>
                  </a:lnTo>
                  <a:lnTo>
                    <a:pt x="171" y="210"/>
                  </a:lnTo>
                  <a:lnTo>
                    <a:pt x="188" y="209"/>
                  </a:lnTo>
                  <a:lnTo>
                    <a:pt x="206" y="207"/>
                  </a:lnTo>
                  <a:lnTo>
                    <a:pt x="222" y="205"/>
                  </a:lnTo>
                  <a:lnTo>
                    <a:pt x="238" y="201"/>
                  </a:lnTo>
                  <a:lnTo>
                    <a:pt x="253" y="197"/>
                  </a:lnTo>
                  <a:lnTo>
                    <a:pt x="267" y="191"/>
                  </a:lnTo>
                  <a:lnTo>
                    <a:pt x="280" y="186"/>
                  </a:lnTo>
                  <a:lnTo>
                    <a:pt x="293" y="178"/>
                  </a:lnTo>
                  <a:lnTo>
                    <a:pt x="304" y="172"/>
                  </a:lnTo>
                  <a:lnTo>
                    <a:pt x="314" y="164"/>
                  </a:lnTo>
                  <a:lnTo>
                    <a:pt x="322" y="154"/>
                  </a:lnTo>
                  <a:lnTo>
                    <a:pt x="328" y="146"/>
                  </a:lnTo>
                  <a:lnTo>
                    <a:pt x="335" y="136"/>
                  </a:lnTo>
                  <a:lnTo>
                    <a:pt x="338" y="132"/>
                  </a:lnTo>
                  <a:lnTo>
                    <a:pt x="339" y="125"/>
                  </a:lnTo>
                  <a:lnTo>
                    <a:pt x="341" y="120"/>
                  </a:lnTo>
                  <a:lnTo>
                    <a:pt x="341" y="115"/>
                  </a:lnTo>
                  <a:lnTo>
                    <a:pt x="343" y="111"/>
                  </a:lnTo>
                  <a:lnTo>
                    <a:pt x="343" y="104"/>
                  </a:lnTo>
                  <a:lnTo>
                    <a:pt x="343" y="99"/>
                  </a:lnTo>
                  <a:lnTo>
                    <a:pt x="341" y="95"/>
                  </a:lnTo>
                  <a:lnTo>
                    <a:pt x="341" y="88"/>
                  </a:lnTo>
                  <a:lnTo>
                    <a:pt x="339" y="83"/>
                  </a:lnTo>
                  <a:lnTo>
                    <a:pt x="338" y="78"/>
                  </a:lnTo>
                  <a:lnTo>
                    <a:pt x="335" y="74"/>
                  </a:lnTo>
                  <a:lnTo>
                    <a:pt x="328" y="64"/>
                  </a:lnTo>
                  <a:lnTo>
                    <a:pt x="322" y="54"/>
                  </a:lnTo>
                  <a:lnTo>
                    <a:pt x="314" y="46"/>
                  </a:lnTo>
                  <a:lnTo>
                    <a:pt x="304" y="38"/>
                  </a:lnTo>
                  <a:lnTo>
                    <a:pt x="293" y="30"/>
                  </a:lnTo>
                  <a:lnTo>
                    <a:pt x="280" y="24"/>
                  </a:lnTo>
                  <a:lnTo>
                    <a:pt x="267" y="17"/>
                  </a:lnTo>
                  <a:lnTo>
                    <a:pt x="253" y="12"/>
                  </a:lnTo>
                  <a:lnTo>
                    <a:pt x="238" y="8"/>
                  </a:lnTo>
                  <a:lnTo>
                    <a:pt x="222" y="4"/>
                  </a:lnTo>
                  <a:lnTo>
                    <a:pt x="206" y="1"/>
                  </a:lnTo>
                  <a:lnTo>
                    <a:pt x="188" y="0"/>
                  </a:lnTo>
                  <a:lnTo>
                    <a:pt x="171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3392" name="Rectangle 175">
              <a:extLst>
                <a:ext uri="{FF2B5EF4-FFF2-40B4-BE49-F238E27FC236}">
                  <a16:creationId xmlns:a16="http://schemas.microsoft.com/office/drawing/2014/main" id="{1B8ECFFC-3C85-4293-AA5C-B9952A7ECC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1938" y="3438525"/>
              <a:ext cx="493712" cy="212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400" b="1">
                  <a:solidFill>
                    <a:srgbClr val="333399"/>
                  </a:solidFill>
                </a:rPr>
                <a:t>cAMP</a:t>
              </a:r>
              <a:endParaRPr lang="it-IT" altLang="it-IT" sz="1800"/>
            </a:p>
          </p:txBody>
        </p:sp>
        <p:sp>
          <p:nvSpPr>
            <p:cNvPr id="13393" name="Freeform 176">
              <a:extLst>
                <a:ext uri="{FF2B5EF4-FFF2-40B4-BE49-F238E27FC236}">
                  <a16:creationId xmlns:a16="http://schemas.microsoft.com/office/drawing/2014/main" id="{89ECC11F-455F-4BDA-98D1-D8279C9B8A0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3363" y="3382963"/>
              <a:ext cx="544512" cy="333375"/>
            </a:xfrm>
            <a:custGeom>
              <a:avLst/>
              <a:gdLst>
                <a:gd name="T0" fmla="*/ 2147483646 w 343"/>
                <a:gd name="T1" fmla="*/ 0 h 210"/>
                <a:gd name="T2" fmla="*/ 2147483646 w 343"/>
                <a:gd name="T3" fmla="*/ 2147483646 h 210"/>
                <a:gd name="T4" fmla="*/ 2147483646 w 343"/>
                <a:gd name="T5" fmla="*/ 2147483646 h 210"/>
                <a:gd name="T6" fmla="*/ 2147483646 w 343"/>
                <a:gd name="T7" fmla="*/ 2147483646 h 210"/>
                <a:gd name="T8" fmla="*/ 2147483646 w 343"/>
                <a:gd name="T9" fmla="*/ 2147483646 h 210"/>
                <a:gd name="T10" fmla="*/ 2147483646 w 343"/>
                <a:gd name="T11" fmla="*/ 2147483646 h 210"/>
                <a:gd name="T12" fmla="*/ 2147483646 w 343"/>
                <a:gd name="T13" fmla="*/ 2147483646 h 210"/>
                <a:gd name="T14" fmla="*/ 2147483646 w 343"/>
                <a:gd name="T15" fmla="*/ 2147483646 h 210"/>
                <a:gd name="T16" fmla="*/ 0 w 343"/>
                <a:gd name="T17" fmla="*/ 2147483646 h 210"/>
                <a:gd name="T18" fmla="*/ 0 w 343"/>
                <a:gd name="T19" fmla="*/ 2147483646 h 210"/>
                <a:gd name="T20" fmla="*/ 0 w 343"/>
                <a:gd name="T21" fmla="*/ 2147483646 h 210"/>
                <a:gd name="T22" fmla="*/ 2147483646 w 343"/>
                <a:gd name="T23" fmla="*/ 2147483646 h 210"/>
                <a:gd name="T24" fmla="*/ 2147483646 w 343"/>
                <a:gd name="T25" fmla="*/ 2147483646 h 210"/>
                <a:gd name="T26" fmla="*/ 2147483646 w 343"/>
                <a:gd name="T27" fmla="*/ 2147483646 h 210"/>
                <a:gd name="T28" fmla="*/ 2147483646 w 343"/>
                <a:gd name="T29" fmla="*/ 2147483646 h 210"/>
                <a:gd name="T30" fmla="*/ 2147483646 w 343"/>
                <a:gd name="T31" fmla="*/ 2147483646 h 210"/>
                <a:gd name="T32" fmla="*/ 2147483646 w 343"/>
                <a:gd name="T33" fmla="*/ 2147483646 h 210"/>
                <a:gd name="T34" fmla="*/ 2147483646 w 343"/>
                <a:gd name="T35" fmla="*/ 2147483646 h 210"/>
                <a:gd name="T36" fmla="*/ 2147483646 w 343"/>
                <a:gd name="T37" fmla="*/ 2147483646 h 210"/>
                <a:gd name="T38" fmla="*/ 2147483646 w 343"/>
                <a:gd name="T39" fmla="*/ 2147483646 h 210"/>
                <a:gd name="T40" fmla="*/ 2147483646 w 343"/>
                <a:gd name="T41" fmla="*/ 2147483646 h 210"/>
                <a:gd name="T42" fmla="*/ 2147483646 w 343"/>
                <a:gd name="T43" fmla="*/ 2147483646 h 210"/>
                <a:gd name="T44" fmla="*/ 2147483646 w 343"/>
                <a:gd name="T45" fmla="*/ 2147483646 h 210"/>
                <a:gd name="T46" fmla="*/ 2147483646 w 343"/>
                <a:gd name="T47" fmla="*/ 2147483646 h 210"/>
                <a:gd name="T48" fmla="*/ 2147483646 w 343"/>
                <a:gd name="T49" fmla="*/ 2147483646 h 210"/>
                <a:gd name="T50" fmla="*/ 2147483646 w 343"/>
                <a:gd name="T51" fmla="*/ 2147483646 h 210"/>
                <a:gd name="T52" fmla="*/ 2147483646 w 343"/>
                <a:gd name="T53" fmla="*/ 2147483646 h 210"/>
                <a:gd name="T54" fmla="*/ 2147483646 w 343"/>
                <a:gd name="T55" fmla="*/ 2147483646 h 210"/>
                <a:gd name="T56" fmla="*/ 2147483646 w 343"/>
                <a:gd name="T57" fmla="*/ 2147483646 h 210"/>
                <a:gd name="T58" fmla="*/ 2147483646 w 343"/>
                <a:gd name="T59" fmla="*/ 2147483646 h 210"/>
                <a:gd name="T60" fmla="*/ 2147483646 w 343"/>
                <a:gd name="T61" fmla="*/ 2147483646 h 210"/>
                <a:gd name="T62" fmla="*/ 2147483646 w 343"/>
                <a:gd name="T63" fmla="*/ 2147483646 h 210"/>
                <a:gd name="T64" fmla="*/ 2147483646 w 343"/>
                <a:gd name="T65" fmla="*/ 2147483646 h 210"/>
                <a:gd name="T66" fmla="*/ 2147483646 w 343"/>
                <a:gd name="T67" fmla="*/ 2147483646 h 210"/>
                <a:gd name="T68" fmla="*/ 2147483646 w 343"/>
                <a:gd name="T69" fmla="*/ 2147483646 h 210"/>
                <a:gd name="T70" fmla="*/ 2147483646 w 343"/>
                <a:gd name="T71" fmla="*/ 2147483646 h 210"/>
                <a:gd name="T72" fmla="*/ 2147483646 w 343"/>
                <a:gd name="T73" fmla="*/ 2147483646 h 210"/>
                <a:gd name="T74" fmla="*/ 2147483646 w 343"/>
                <a:gd name="T75" fmla="*/ 0 h 2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43"/>
                <a:gd name="T115" fmla="*/ 0 h 210"/>
                <a:gd name="T116" fmla="*/ 343 w 343"/>
                <a:gd name="T117" fmla="*/ 210 h 2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43" h="210">
                  <a:moveTo>
                    <a:pt x="171" y="0"/>
                  </a:moveTo>
                  <a:lnTo>
                    <a:pt x="153" y="0"/>
                  </a:lnTo>
                  <a:lnTo>
                    <a:pt x="137" y="1"/>
                  </a:lnTo>
                  <a:lnTo>
                    <a:pt x="121" y="4"/>
                  </a:lnTo>
                  <a:lnTo>
                    <a:pt x="105" y="8"/>
                  </a:lnTo>
                  <a:lnTo>
                    <a:pt x="90" y="12"/>
                  </a:lnTo>
                  <a:lnTo>
                    <a:pt x="76" y="17"/>
                  </a:lnTo>
                  <a:lnTo>
                    <a:pt x="63" y="24"/>
                  </a:lnTo>
                  <a:lnTo>
                    <a:pt x="50" y="30"/>
                  </a:lnTo>
                  <a:lnTo>
                    <a:pt x="39" y="38"/>
                  </a:lnTo>
                  <a:lnTo>
                    <a:pt x="29" y="46"/>
                  </a:lnTo>
                  <a:lnTo>
                    <a:pt x="21" y="54"/>
                  </a:lnTo>
                  <a:lnTo>
                    <a:pt x="13" y="64"/>
                  </a:lnTo>
                  <a:lnTo>
                    <a:pt x="8" y="74"/>
                  </a:lnTo>
                  <a:lnTo>
                    <a:pt x="5" y="78"/>
                  </a:lnTo>
                  <a:lnTo>
                    <a:pt x="3" y="83"/>
                  </a:lnTo>
                  <a:lnTo>
                    <a:pt x="2" y="88"/>
                  </a:lnTo>
                  <a:lnTo>
                    <a:pt x="0" y="95"/>
                  </a:lnTo>
                  <a:lnTo>
                    <a:pt x="0" y="99"/>
                  </a:lnTo>
                  <a:lnTo>
                    <a:pt x="0" y="104"/>
                  </a:lnTo>
                  <a:lnTo>
                    <a:pt x="0" y="111"/>
                  </a:lnTo>
                  <a:lnTo>
                    <a:pt x="0" y="115"/>
                  </a:lnTo>
                  <a:lnTo>
                    <a:pt x="2" y="120"/>
                  </a:lnTo>
                  <a:lnTo>
                    <a:pt x="3" y="125"/>
                  </a:lnTo>
                  <a:lnTo>
                    <a:pt x="5" y="132"/>
                  </a:lnTo>
                  <a:lnTo>
                    <a:pt x="8" y="136"/>
                  </a:lnTo>
                  <a:lnTo>
                    <a:pt x="13" y="146"/>
                  </a:lnTo>
                  <a:lnTo>
                    <a:pt x="21" y="154"/>
                  </a:lnTo>
                  <a:lnTo>
                    <a:pt x="29" y="164"/>
                  </a:lnTo>
                  <a:lnTo>
                    <a:pt x="39" y="172"/>
                  </a:lnTo>
                  <a:lnTo>
                    <a:pt x="50" y="178"/>
                  </a:lnTo>
                  <a:lnTo>
                    <a:pt x="63" y="186"/>
                  </a:lnTo>
                  <a:lnTo>
                    <a:pt x="76" y="191"/>
                  </a:lnTo>
                  <a:lnTo>
                    <a:pt x="90" y="197"/>
                  </a:lnTo>
                  <a:lnTo>
                    <a:pt x="105" y="201"/>
                  </a:lnTo>
                  <a:lnTo>
                    <a:pt x="121" y="205"/>
                  </a:lnTo>
                  <a:lnTo>
                    <a:pt x="137" y="207"/>
                  </a:lnTo>
                  <a:lnTo>
                    <a:pt x="153" y="209"/>
                  </a:lnTo>
                  <a:lnTo>
                    <a:pt x="171" y="210"/>
                  </a:lnTo>
                  <a:lnTo>
                    <a:pt x="188" y="209"/>
                  </a:lnTo>
                  <a:lnTo>
                    <a:pt x="206" y="207"/>
                  </a:lnTo>
                  <a:lnTo>
                    <a:pt x="222" y="205"/>
                  </a:lnTo>
                  <a:lnTo>
                    <a:pt x="238" y="201"/>
                  </a:lnTo>
                  <a:lnTo>
                    <a:pt x="253" y="197"/>
                  </a:lnTo>
                  <a:lnTo>
                    <a:pt x="267" y="191"/>
                  </a:lnTo>
                  <a:lnTo>
                    <a:pt x="280" y="186"/>
                  </a:lnTo>
                  <a:lnTo>
                    <a:pt x="293" y="178"/>
                  </a:lnTo>
                  <a:lnTo>
                    <a:pt x="304" y="172"/>
                  </a:lnTo>
                  <a:lnTo>
                    <a:pt x="314" y="164"/>
                  </a:lnTo>
                  <a:lnTo>
                    <a:pt x="322" y="154"/>
                  </a:lnTo>
                  <a:lnTo>
                    <a:pt x="328" y="146"/>
                  </a:lnTo>
                  <a:lnTo>
                    <a:pt x="335" y="136"/>
                  </a:lnTo>
                  <a:lnTo>
                    <a:pt x="338" y="132"/>
                  </a:lnTo>
                  <a:lnTo>
                    <a:pt x="339" y="125"/>
                  </a:lnTo>
                  <a:lnTo>
                    <a:pt x="341" y="120"/>
                  </a:lnTo>
                  <a:lnTo>
                    <a:pt x="341" y="115"/>
                  </a:lnTo>
                  <a:lnTo>
                    <a:pt x="343" y="111"/>
                  </a:lnTo>
                  <a:lnTo>
                    <a:pt x="343" y="104"/>
                  </a:lnTo>
                  <a:lnTo>
                    <a:pt x="343" y="99"/>
                  </a:lnTo>
                  <a:lnTo>
                    <a:pt x="341" y="95"/>
                  </a:lnTo>
                  <a:lnTo>
                    <a:pt x="341" y="88"/>
                  </a:lnTo>
                  <a:lnTo>
                    <a:pt x="339" y="83"/>
                  </a:lnTo>
                  <a:lnTo>
                    <a:pt x="338" y="78"/>
                  </a:lnTo>
                  <a:lnTo>
                    <a:pt x="335" y="74"/>
                  </a:lnTo>
                  <a:lnTo>
                    <a:pt x="328" y="64"/>
                  </a:lnTo>
                  <a:lnTo>
                    <a:pt x="322" y="54"/>
                  </a:lnTo>
                  <a:lnTo>
                    <a:pt x="314" y="46"/>
                  </a:lnTo>
                  <a:lnTo>
                    <a:pt x="304" y="38"/>
                  </a:lnTo>
                  <a:lnTo>
                    <a:pt x="293" y="30"/>
                  </a:lnTo>
                  <a:lnTo>
                    <a:pt x="280" y="24"/>
                  </a:lnTo>
                  <a:lnTo>
                    <a:pt x="267" y="17"/>
                  </a:lnTo>
                  <a:lnTo>
                    <a:pt x="253" y="12"/>
                  </a:lnTo>
                  <a:lnTo>
                    <a:pt x="238" y="8"/>
                  </a:lnTo>
                  <a:lnTo>
                    <a:pt x="222" y="4"/>
                  </a:lnTo>
                  <a:lnTo>
                    <a:pt x="206" y="1"/>
                  </a:lnTo>
                  <a:lnTo>
                    <a:pt x="188" y="0"/>
                  </a:lnTo>
                  <a:lnTo>
                    <a:pt x="1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3394" name="Freeform 177">
              <a:extLst>
                <a:ext uri="{FF2B5EF4-FFF2-40B4-BE49-F238E27FC236}">
                  <a16:creationId xmlns:a16="http://schemas.microsoft.com/office/drawing/2014/main" id="{C0DA3D6C-25E4-4B01-B5B9-705D5DC65C1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3363" y="3382963"/>
              <a:ext cx="544512" cy="333375"/>
            </a:xfrm>
            <a:custGeom>
              <a:avLst/>
              <a:gdLst>
                <a:gd name="T0" fmla="*/ 2147483646 w 343"/>
                <a:gd name="T1" fmla="*/ 0 h 210"/>
                <a:gd name="T2" fmla="*/ 2147483646 w 343"/>
                <a:gd name="T3" fmla="*/ 2147483646 h 210"/>
                <a:gd name="T4" fmla="*/ 2147483646 w 343"/>
                <a:gd name="T5" fmla="*/ 2147483646 h 210"/>
                <a:gd name="T6" fmla="*/ 2147483646 w 343"/>
                <a:gd name="T7" fmla="*/ 2147483646 h 210"/>
                <a:gd name="T8" fmla="*/ 2147483646 w 343"/>
                <a:gd name="T9" fmla="*/ 2147483646 h 210"/>
                <a:gd name="T10" fmla="*/ 2147483646 w 343"/>
                <a:gd name="T11" fmla="*/ 2147483646 h 210"/>
                <a:gd name="T12" fmla="*/ 2147483646 w 343"/>
                <a:gd name="T13" fmla="*/ 2147483646 h 210"/>
                <a:gd name="T14" fmla="*/ 2147483646 w 343"/>
                <a:gd name="T15" fmla="*/ 2147483646 h 210"/>
                <a:gd name="T16" fmla="*/ 0 w 343"/>
                <a:gd name="T17" fmla="*/ 2147483646 h 210"/>
                <a:gd name="T18" fmla="*/ 0 w 343"/>
                <a:gd name="T19" fmla="*/ 2147483646 h 210"/>
                <a:gd name="T20" fmla="*/ 0 w 343"/>
                <a:gd name="T21" fmla="*/ 2147483646 h 210"/>
                <a:gd name="T22" fmla="*/ 2147483646 w 343"/>
                <a:gd name="T23" fmla="*/ 2147483646 h 210"/>
                <a:gd name="T24" fmla="*/ 2147483646 w 343"/>
                <a:gd name="T25" fmla="*/ 2147483646 h 210"/>
                <a:gd name="T26" fmla="*/ 2147483646 w 343"/>
                <a:gd name="T27" fmla="*/ 2147483646 h 210"/>
                <a:gd name="T28" fmla="*/ 2147483646 w 343"/>
                <a:gd name="T29" fmla="*/ 2147483646 h 210"/>
                <a:gd name="T30" fmla="*/ 2147483646 w 343"/>
                <a:gd name="T31" fmla="*/ 2147483646 h 210"/>
                <a:gd name="T32" fmla="*/ 2147483646 w 343"/>
                <a:gd name="T33" fmla="*/ 2147483646 h 210"/>
                <a:gd name="T34" fmla="*/ 2147483646 w 343"/>
                <a:gd name="T35" fmla="*/ 2147483646 h 210"/>
                <a:gd name="T36" fmla="*/ 2147483646 w 343"/>
                <a:gd name="T37" fmla="*/ 2147483646 h 210"/>
                <a:gd name="T38" fmla="*/ 2147483646 w 343"/>
                <a:gd name="T39" fmla="*/ 2147483646 h 210"/>
                <a:gd name="T40" fmla="*/ 2147483646 w 343"/>
                <a:gd name="T41" fmla="*/ 2147483646 h 210"/>
                <a:gd name="T42" fmla="*/ 2147483646 w 343"/>
                <a:gd name="T43" fmla="*/ 2147483646 h 210"/>
                <a:gd name="T44" fmla="*/ 2147483646 w 343"/>
                <a:gd name="T45" fmla="*/ 2147483646 h 210"/>
                <a:gd name="T46" fmla="*/ 2147483646 w 343"/>
                <a:gd name="T47" fmla="*/ 2147483646 h 210"/>
                <a:gd name="T48" fmla="*/ 2147483646 w 343"/>
                <a:gd name="T49" fmla="*/ 2147483646 h 210"/>
                <a:gd name="T50" fmla="*/ 2147483646 w 343"/>
                <a:gd name="T51" fmla="*/ 2147483646 h 210"/>
                <a:gd name="T52" fmla="*/ 2147483646 w 343"/>
                <a:gd name="T53" fmla="*/ 2147483646 h 210"/>
                <a:gd name="T54" fmla="*/ 2147483646 w 343"/>
                <a:gd name="T55" fmla="*/ 2147483646 h 210"/>
                <a:gd name="T56" fmla="*/ 2147483646 w 343"/>
                <a:gd name="T57" fmla="*/ 2147483646 h 210"/>
                <a:gd name="T58" fmla="*/ 2147483646 w 343"/>
                <a:gd name="T59" fmla="*/ 2147483646 h 210"/>
                <a:gd name="T60" fmla="*/ 2147483646 w 343"/>
                <a:gd name="T61" fmla="*/ 2147483646 h 210"/>
                <a:gd name="T62" fmla="*/ 2147483646 w 343"/>
                <a:gd name="T63" fmla="*/ 2147483646 h 210"/>
                <a:gd name="T64" fmla="*/ 2147483646 w 343"/>
                <a:gd name="T65" fmla="*/ 2147483646 h 210"/>
                <a:gd name="T66" fmla="*/ 2147483646 w 343"/>
                <a:gd name="T67" fmla="*/ 2147483646 h 210"/>
                <a:gd name="T68" fmla="*/ 2147483646 w 343"/>
                <a:gd name="T69" fmla="*/ 2147483646 h 210"/>
                <a:gd name="T70" fmla="*/ 2147483646 w 343"/>
                <a:gd name="T71" fmla="*/ 2147483646 h 210"/>
                <a:gd name="T72" fmla="*/ 2147483646 w 343"/>
                <a:gd name="T73" fmla="*/ 2147483646 h 210"/>
                <a:gd name="T74" fmla="*/ 2147483646 w 343"/>
                <a:gd name="T75" fmla="*/ 0 h 2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43"/>
                <a:gd name="T115" fmla="*/ 0 h 210"/>
                <a:gd name="T116" fmla="*/ 343 w 343"/>
                <a:gd name="T117" fmla="*/ 210 h 2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43" h="210">
                  <a:moveTo>
                    <a:pt x="171" y="0"/>
                  </a:moveTo>
                  <a:lnTo>
                    <a:pt x="153" y="0"/>
                  </a:lnTo>
                  <a:lnTo>
                    <a:pt x="137" y="1"/>
                  </a:lnTo>
                  <a:lnTo>
                    <a:pt x="121" y="4"/>
                  </a:lnTo>
                  <a:lnTo>
                    <a:pt x="105" y="8"/>
                  </a:lnTo>
                  <a:lnTo>
                    <a:pt x="90" y="12"/>
                  </a:lnTo>
                  <a:lnTo>
                    <a:pt x="76" y="17"/>
                  </a:lnTo>
                  <a:lnTo>
                    <a:pt x="63" y="24"/>
                  </a:lnTo>
                  <a:lnTo>
                    <a:pt x="50" y="30"/>
                  </a:lnTo>
                  <a:lnTo>
                    <a:pt x="39" y="38"/>
                  </a:lnTo>
                  <a:lnTo>
                    <a:pt x="29" y="46"/>
                  </a:lnTo>
                  <a:lnTo>
                    <a:pt x="21" y="54"/>
                  </a:lnTo>
                  <a:lnTo>
                    <a:pt x="13" y="64"/>
                  </a:lnTo>
                  <a:lnTo>
                    <a:pt x="8" y="74"/>
                  </a:lnTo>
                  <a:lnTo>
                    <a:pt x="5" y="78"/>
                  </a:lnTo>
                  <a:lnTo>
                    <a:pt x="3" y="83"/>
                  </a:lnTo>
                  <a:lnTo>
                    <a:pt x="2" y="88"/>
                  </a:lnTo>
                  <a:lnTo>
                    <a:pt x="0" y="95"/>
                  </a:lnTo>
                  <a:lnTo>
                    <a:pt x="0" y="99"/>
                  </a:lnTo>
                  <a:lnTo>
                    <a:pt x="0" y="104"/>
                  </a:lnTo>
                  <a:lnTo>
                    <a:pt x="0" y="111"/>
                  </a:lnTo>
                  <a:lnTo>
                    <a:pt x="0" y="115"/>
                  </a:lnTo>
                  <a:lnTo>
                    <a:pt x="2" y="120"/>
                  </a:lnTo>
                  <a:lnTo>
                    <a:pt x="3" y="125"/>
                  </a:lnTo>
                  <a:lnTo>
                    <a:pt x="5" y="132"/>
                  </a:lnTo>
                  <a:lnTo>
                    <a:pt x="8" y="136"/>
                  </a:lnTo>
                  <a:lnTo>
                    <a:pt x="13" y="146"/>
                  </a:lnTo>
                  <a:lnTo>
                    <a:pt x="21" y="154"/>
                  </a:lnTo>
                  <a:lnTo>
                    <a:pt x="29" y="164"/>
                  </a:lnTo>
                  <a:lnTo>
                    <a:pt x="39" y="172"/>
                  </a:lnTo>
                  <a:lnTo>
                    <a:pt x="50" y="178"/>
                  </a:lnTo>
                  <a:lnTo>
                    <a:pt x="63" y="186"/>
                  </a:lnTo>
                  <a:lnTo>
                    <a:pt x="76" y="191"/>
                  </a:lnTo>
                  <a:lnTo>
                    <a:pt x="90" y="197"/>
                  </a:lnTo>
                  <a:lnTo>
                    <a:pt x="105" y="201"/>
                  </a:lnTo>
                  <a:lnTo>
                    <a:pt x="121" y="205"/>
                  </a:lnTo>
                  <a:lnTo>
                    <a:pt x="137" y="207"/>
                  </a:lnTo>
                  <a:lnTo>
                    <a:pt x="153" y="209"/>
                  </a:lnTo>
                  <a:lnTo>
                    <a:pt x="171" y="210"/>
                  </a:lnTo>
                  <a:lnTo>
                    <a:pt x="188" y="209"/>
                  </a:lnTo>
                  <a:lnTo>
                    <a:pt x="206" y="207"/>
                  </a:lnTo>
                  <a:lnTo>
                    <a:pt x="222" y="205"/>
                  </a:lnTo>
                  <a:lnTo>
                    <a:pt x="238" y="201"/>
                  </a:lnTo>
                  <a:lnTo>
                    <a:pt x="253" y="197"/>
                  </a:lnTo>
                  <a:lnTo>
                    <a:pt x="267" y="191"/>
                  </a:lnTo>
                  <a:lnTo>
                    <a:pt x="280" y="186"/>
                  </a:lnTo>
                  <a:lnTo>
                    <a:pt x="293" y="178"/>
                  </a:lnTo>
                  <a:lnTo>
                    <a:pt x="304" y="172"/>
                  </a:lnTo>
                  <a:lnTo>
                    <a:pt x="314" y="164"/>
                  </a:lnTo>
                  <a:lnTo>
                    <a:pt x="322" y="154"/>
                  </a:lnTo>
                  <a:lnTo>
                    <a:pt x="328" y="146"/>
                  </a:lnTo>
                  <a:lnTo>
                    <a:pt x="335" y="136"/>
                  </a:lnTo>
                  <a:lnTo>
                    <a:pt x="338" y="132"/>
                  </a:lnTo>
                  <a:lnTo>
                    <a:pt x="339" y="125"/>
                  </a:lnTo>
                  <a:lnTo>
                    <a:pt x="341" y="120"/>
                  </a:lnTo>
                  <a:lnTo>
                    <a:pt x="341" y="115"/>
                  </a:lnTo>
                  <a:lnTo>
                    <a:pt x="343" y="111"/>
                  </a:lnTo>
                  <a:lnTo>
                    <a:pt x="343" y="104"/>
                  </a:lnTo>
                  <a:lnTo>
                    <a:pt x="343" y="99"/>
                  </a:lnTo>
                  <a:lnTo>
                    <a:pt x="341" y="95"/>
                  </a:lnTo>
                  <a:lnTo>
                    <a:pt x="341" y="88"/>
                  </a:lnTo>
                  <a:lnTo>
                    <a:pt x="339" y="83"/>
                  </a:lnTo>
                  <a:lnTo>
                    <a:pt x="338" y="78"/>
                  </a:lnTo>
                  <a:lnTo>
                    <a:pt x="335" y="74"/>
                  </a:lnTo>
                  <a:lnTo>
                    <a:pt x="328" y="64"/>
                  </a:lnTo>
                  <a:lnTo>
                    <a:pt x="322" y="54"/>
                  </a:lnTo>
                  <a:lnTo>
                    <a:pt x="314" y="46"/>
                  </a:lnTo>
                  <a:lnTo>
                    <a:pt x="304" y="38"/>
                  </a:lnTo>
                  <a:lnTo>
                    <a:pt x="293" y="30"/>
                  </a:lnTo>
                  <a:lnTo>
                    <a:pt x="280" y="24"/>
                  </a:lnTo>
                  <a:lnTo>
                    <a:pt x="267" y="17"/>
                  </a:lnTo>
                  <a:lnTo>
                    <a:pt x="253" y="12"/>
                  </a:lnTo>
                  <a:lnTo>
                    <a:pt x="238" y="8"/>
                  </a:lnTo>
                  <a:lnTo>
                    <a:pt x="222" y="4"/>
                  </a:lnTo>
                  <a:lnTo>
                    <a:pt x="206" y="1"/>
                  </a:lnTo>
                  <a:lnTo>
                    <a:pt x="188" y="0"/>
                  </a:lnTo>
                  <a:lnTo>
                    <a:pt x="171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3395" name="Rectangle 178">
              <a:extLst>
                <a:ext uri="{FF2B5EF4-FFF2-40B4-BE49-F238E27FC236}">
                  <a16:creationId xmlns:a16="http://schemas.microsoft.com/office/drawing/2014/main" id="{968636C6-E2C2-44D2-9669-0DD3CFF298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1938" y="3438525"/>
              <a:ext cx="493712" cy="212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400" b="1">
                  <a:solidFill>
                    <a:srgbClr val="333399"/>
                  </a:solidFill>
                </a:rPr>
                <a:t>cAMP</a:t>
              </a:r>
              <a:endParaRPr lang="it-IT" altLang="it-IT" sz="1800"/>
            </a:p>
          </p:txBody>
        </p:sp>
        <p:sp>
          <p:nvSpPr>
            <p:cNvPr id="13396" name="Rectangle 179">
              <a:extLst>
                <a:ext uri="{FF2B5EF4-FFF2-40B4-BE49-F238E27FC236}">
                  <a16:creationId xmlns:a16="http://schemas.microsoft.com/office/drawing/2014/main" id="{E3EF0BF8-F21A-4E40-9EA3-5667A6EC6A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1950" y="4002088"/>
              <a:ext cx="1744663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500" b="1">
                  <a:solidFill>
                    <a:schemeClr val="accent2"/>
                  </a:solidFill>
                </a:rPr>
                <a:t>Proteina Chinasi A </a:t>
              </a:r>
              <a:endParaRPr lang="it-IT" altLang="it-IT" sz="1800">
                <a:solidFill>
                  <a:schemeClr val="accent2"/>
                </a:solidFill>
              </a:endParaRPr>
            </a:p>
          </p:txBody>
        </p:sp>
        <p:sp>
          <p:nvSpPr>
            <p:cNvPr id="13397" name="Rectangle 180">
              <a:extLst>
                <a:ext uri="{FF2B5EF4-FFF2-40B4-BE49-F238E27FC236}">
                  <a16:creationId xmlns:a16="http://schemas.microsoft.com/office/drawing/2014/main" id="{EA69E32C-AA62-407A-BEF8-97769112D9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1950" y="4232275"/>
              <a:ext cx="1249363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500" b="1">
                  <a:solidFill>
                    <a:schemeClr val="accent2"/>
                  </a:solidFill>
                </a:rPr>
                <a:t>(PKA) inattiva</a:t>
              </a:r>
              <a:endParaRPr lang="it-IT" altLang="it-IT" sz="1800">
                <a:solidFill>
                  <a:schemeClr val="accent2"/>
                </a:solidFill>
              </a:endParaRPr>
            </a:p>
          </p:txBody>
        </p:sp>
        <p:sp>
          <p:nvSpPr>
            <p:cNvPr id="13398" name="Rectangle 181">
              <a:extLst>
                <a:ext uri="{FF2B5EF4-FFF2-40B4-BE49-F238E27FC236}">
                  <a16:creationId xmlns:a16="http://schemas.microsoft.com/office/drawing/2014/main" id="{22867E3F-684C-4139-B264-108B7EF915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1475" y="3641725"/>
              <a:ext cx="1744663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500" b="1">
                  <a:solidFill>
                    <a:schemeClr val="accent2"/>
                  </a:solidFill>
                </a:rPr>
                <a:t>Proteina Chinasi A </a:t>
              </a:r>
              <a:endParaRPr lang="it-IT" altLang="it-IT" sz="1800">
                <a:solidFill>
                  <a:schemeClr val="accent2"/>
                </a:solidFill>
              </a:endParaRPr>
            </a:p>
          </p:txBody>
        </p:sp>
        <p:sp>
          <p:nvSpPr>
            <p:cNvPr id="13399" name="Rectangle 182">
              <a:extLst>
                <a:ext uri="{FF2B5EF4-FFF2-40B4-BE49-F238E27FC236}">
                  <a16:creationId xmlns:a16="http://schemas.microsoft.com/office/drawing/2014/main" id="{97F28C88-A057-438B-B6CA-989EB83D32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1475" y="3871913"/>
              <a:ext cx="1081088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500" b="1">
                  <a:solidFill>
                    <a:schemeClr val="accent2"/>
                  </a:solidFill>
                </a:rPr>
                <a:t>(PKA) attiva</a:t>
              </a:r>
              <a:endParaRPr lang="it-IT" altLang="it-IT" sz="1800">
                <a:solidFill>
                  <a:schemeClr val="accent2"/>
                </a:solidFill>
              </a:endParaRPr>
            </a:p>
          </p:txBody>
        </p:sp>
        <p:sp>
          <p:nvSpPr>
            <p:cNvPr id="13400" name="Rectangle 183">
              <a:extLst>
                <a:ext uri="{FF2B5EF4-FFF2-40B4-BE49-F238E27FC236}">
                  <a16:creationId xmlns:a16="http://schemas.microsoft.com/office/drawing/2014/main" id="{772CFBE7-5136-4D10-99A5-3ADB50B561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33763" y="4870450"/>
              <a:ext cx="552450" cy="182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200" b="1">
                  <a:solidFill>
                    <a:srgbClr val="FFFF00"/>
                  </a:solidFill>
                </a:rPr>
                <a:t>subunit</a:t>
              </a:r>
              <a:endParaRPr lang="it-IT" altLang="it-IT" sz="1800"/>
            </a:p>
          </p:txBody>
        </p:sp>
        <p:sp>
          <p:nvSpPr>
            <p:cNvPr id="13401" name="Rectangle 184">
              <a:extLst>
                <a:ext uri="{FF2B5EF4-FFF2-40B4-BE49-F238E27FC236}">
                  <a16:creationId xmlns:a16="http://schemas.microsoft.com/office/drawing/2014/main" id="{0FD9DBEC-F4E9-4683-87EA-52700DDAE0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7163" y="4870450"/>
              <a:ext cx="84137" cy="182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200" b="1">
                  <a:solidFill>
                    <a:srgbClr val="FFFF00"/>
                  </a:solidFill>
                </a:rPr>
                <a:t>à</a:t>
              </a:r>
              <a:endParaRPr lang="it-IT" altLang="it-IT" sz="1800"/>
            </a:p>
          </p:txBody>
        </p:sp>
        <p:sp>
          <p:nvSpPr>
            <p:cNvPr id="13402" name="Rectangle 185">
              <a:extLst>
                <a:ext uri="{FF2B5EF4-FFF2-40B4-BE49-F238E27FC236}">
                  <a16:creationId xmlns:a16="http://schemas.microsoft.com/office/drawing/2014/main" id="{50706ADA-ED27-4542-9B86-9FE8F8CC88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0988" y="4870450"/>
              <a:ext cx="263525" cy="182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200" b="1">
                  <a:solidFill>
                    <a:srgbClr val="FFFF00"/>
                  </a:solidFill>
                </a:rPr>
                <a:t>del </a:t>
              </a:r>
              <a:endParaRPr lang="it-IT" altLang="it-IT" sz="1800"/>
            </a:p>
          </p:txBody>
        </p:sp>
        <p:sp>
          <p:nvSpPr>
            <p:cNvPr id="13403" name="Rectangle 186">
              <a:extLst>
                <a:ext uri="{FF2B5EF4-FFF2-40B4-BE49-F238E27FC236}">
                  <a16:creationId xmlns:a16="http://schemas.microsoft.com/office/drawing/2014/main" id="{42EF898D-DCE7-4747-A9F7-A815511B54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7738" y="5048250"/>
              <a:ext cx="784225" cy="182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200" b="1">
                  <a:solidFill>
                    <a:srgbClr val="FFFF00"/>
                  </a:solidFill>
                </a:rPr>
                <a:t>repressore</a:t>
              </a:r>
              <a:endParaRPr lang="it-IT" altLang="it-IT" sz="1800"/>
            </a:p>
          </p:txBody>
        </p:sp>
      </p:grpSp>
      <p:sp>
        <p:nvSpPr>
          <p:cNvPr id="13319" name="Segnaposto data 1">
            <a:extLst>
              <a:ext uri="{FF2B5EF4-FFF2-40B4-BE49-F238E27FC236}">
                <a16:creationId xmlns:a16="http://schemas.microsoft.com/office/drawing/2014/main" id="{47BC4EFA-4FD4-4549-AF1E-E34F09328D6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it-IT" sz="1400"/>
          </a:p>
        </p:txBody>
      </p:sp>
      <p:sp>
        <p:nvSpPr>
          <p:cNvPr id="13320" name="Segnaposto piè di pagina 2">
            <a:extLst>
              <a:ext uri="{FF2B5EF4-FFF2-40B4-BE49-F238E27FC236}">
                <a16:creationId xmlns:a16="http://schemas.microsoft.com/office/drawing/2014/main" id="{F6F450B4-FEA2-44F0-BAF9-5127256F1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 bwMode="auto">
          <a:xfrm>
            <a:off x="6858000" y="6374399"/>
            <a:ext cx="750887" cy="31844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7028" name="Picture 88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3" y="3836988"/>
            <a:ext cx="1622425" cy="204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uppo 631"/>
          <p:cNvGrpSpPr>
            <a:grpSpLocks/>
          </p:cNvGrpSpPr>
          <p:nvPr/>
        </p:nvGrpSpPr>
        <p:grpSpPr bwMode="auto">
          <a:xfrm>
            <a:off x="6816725" y="6138863"/>
            <a:ext cx="1520825" cy="547687"/>
            <a:chOff x="6797675" y="6310313"/>
            <a:chExt cx="1520825" cy="547687"/>
          </a:xfrm>
        </p:grpSpPr>
        <p:grpSp>
          <p:nvGrpSpPr>
            <p:cNvPr id="6742" name="Gruppo 627"/>
            <p:cNvGrpSpPr>
              <a:grpSpLocks/>
            </p:cNvGrpSpPr>
            <p:nvPr/>
          </p:nvGrpSpPr>
          <p:grpSpPr bwMode="auto">
            <a:xfrm>
              <a:off x="6943725" y="6553200"/>
              <a:ext cx="1374775" cy="304800"/>
              <a:chOff x="6943725" y="6553200"/>
              <a:chExt cx="1374775" cy="304800"/>
            </a:xfrm>
          </p:grpSpPr>
          <p:sp>
            <p:nvSpPr>
              <p:cNvPr id="6745" name="Rectangle 855"/>
              <p:cNvSpPr>
                <a:spLocks noChangeArrowheads="1"/>
              </p:cNvSpPr>
              <p:nvPr/>
            </p:nvSpPr>
            <p:spPr bwMode="auto">
              <a:xfrm>
                <a:off x="7575550" y="6553200"/>
                <a:ext cx="742950" cy="304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l"/>
                <a:r>
                  <a:rPr lang="it-IT" sz="1400" b="1">
                    <a:solidFill>
                      <a:srgbClr val="000000"/>
                    </a:solidFill>
                    <a:latin typeface="Arial" charset="0"/>
                  </a:rPr>
                  <a:t>PKA</a:t>
                </a:r>
                <a:r>
                  <a:rPr lang="it-IT" sz="1800" b="1" baseline="30000">
                    <a:solidFill>
                      <a:srgbClr val="000000"/>
                    </a:solidFill>
                    <a:latin typeface="Arial" charset="0"/>
                  </a:rPr>
                  <a:t>i</a:t>
                </a:r>
              </a:p>
            </p:txBody>
          </p:sp>
          <p:sp>
            <p:nvSpPr>
              <p:cNvPr id="6746" name="Rectangle 856"/>
              <p:cNvSpPr>
                <a:spLocks noChangeArrowheads="1"/>
              </p:cNvSpPr>
              <p:nvPr/>
            </p:nvSpPr>
            <p:spPr bwMode="auto">
              <a:xfrm>
                <a:off x="6943725" y="6553200"/>
                <a:ext cx="742950" cy="304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l"/>
                <a:r>
                  <a:rPr lang="it-IT" sz="1400" b="1" dirty="0" err="1">
                    <a:solidFill>
                      <a:srgbClr val="000000"/>
                    </a:solidFill>
                    <a:latin typeface="Arial" charset="0"/>
                  </a:rPr>
                  <a:t>PKA</a:t>
                </a:r>
                <a:r>
                  <a:rPr lang="it-IT" sz="1800" b="1" baseline="30000" dirty="0" err="1">
                    <a:solidFill>
                      <a:srgbClr val="000000"/>
                    </a:solidFill>
                    <a:latin typeface="Arial" charset="0"/>
                  </a:rPr>
                  <a:t>a</a:t>
                </a:r>
                <a:endParaRPr lang="it-IT" sz="1800" b="1" baseline="3000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sp>
          <p:nvSpPr>
            <p:cNvPr id="6743" name="Line 854"/>
            <p:cNvSpPr>
              <a:spLocks noChangeShapeType="1"/>
            </p:cNvSpPr>
            <p:nvPr/>
          </p:nvSpPr>
          <p:spPr bwMode="auto">
            <a:xfrm>
              <a:off x="6797675" y="6310313"/>
              <a:ext cx="441325" cy="16192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744" name="AutoShape 857"/>
            <p:cNvSpPr>
              <a:spLocks noChangeArrowheads="1"/>
            </p:cNvSpPr>
            <p:nvPr/>
          </p:nvSpPr>
          <p:spPr bwMode="auto">
            <a:xfrm flipH="1">
              <a:off x="7240588" y="6440488"/>
              <a:ext cx="601663" cy="128587"/>
            </a:xfrm>
            <a:prstGeom prst="curvedDownArrow">
              <a:avLst>
                <a:gd name="adj1" fmla="val 93581"/>
                <a:gd name="adj2" fmla="val 187161"/>
                <a:gd name="adj3" fmla="val 49384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4699" name="Rectangle 340"/>
          <p:cNvSpPr>
            <a:spLocks noChangeArrowheads="1"/>
          </p:cNvSpPr>
          <p:nvPr/>
        </p:nvSpPr>
        <p:spPr bwMode="auto">
          <a:xfrm>
            <a:off x="3400425" y="5545138"/>
            <a:ext cx="33020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it-IT" sz="1200" b="1">
                <a:solidFill>
                  <a:srgbClr val="000000"/>
                </a:solidFill>
                <a:latin typeface="Arial" charset="0"/>
              </a:rPr>
              <a:t>GDP</a:t>
            </a:r>
            <a:endParaRPr lang="it-IT" sz="1200"/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185738" y="138113"/>
            <a:ext cx="8788400" cy="3143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358775" lvl="2" algn="l" defTabSz="1087438">
              <a:spcBef>
                <a:spcPts val="575"/>
              </a:spcBef>
              <a:spcAft>
                <a:spcPts val="575"/>
              </a:spcAft>
              <a:defRPr/>
            </a:pPr>
            <a:r>
              <a:rPr lang="it-IT" sz="20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Recettori a 7 eliche transmembrana associati a proteine G   (GP-CR)</a:t>
            </a:r>
          </a:p>
        </p:txBody>
      </p:sp>
      <p:sp>
        <p:nvSpPr>
          <p:cNvPr id="6150" name="Rectangle 47"/>
          <p:cNvSpPr>
            <a:spLocks noChangeArrowheads="1"/>
          </p:cNvSpPr>
          <p:nvPr/>
        </p:nvSpPr>
        <p:spPr bwMode="auto">
          <a:xfrm>
            <a:off x="120650" y="458788"/>
            <a:ext cx="8651727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buFontTx/>
              <a:buChar char="•"/>
            </a:pPr>
            <a:r>
              <a:rPr lang="it-IT" sz="1800" b="1" dirty="0">
                <a:solidFill>
                  <a:srgbClr val="FF3300"/>
                </a:solidFill>
                <a:latin typeface="Arial" charset="0"/>
              </a:rPr>
              <a:t>  </a:t>
            </a:r>
            <a:r>
              <a:rPr lang="it-IT" sz="1600" dirty="0">
                <a:latin typeface="Arial" charset="0"/>
              </a:rPr>
              <a:t>Rispondono a vari ormoni, quali la calcitonina, l’adrenalina, il glucagone, e la vasopressina </a:t>
            </a:r>
          </a:p>
          <a:p>
            <a:pPr algn="l"/>
            <a:r>
              <a:rPr lang="it-IT" sz="1600" dirty="0">
                <a:latin typeface="Arial" charset="0"/>
              </a:rPr>
              <a:t>    </a:t>
            </a:r>
            <a:r>
              <a:rPr lang="it-IT" sz="1600" dirty="0" err="1">
                <a:latin typeface="Arial" charset="0"/>
              </a:rPr>
              <a:t>innes</a:t>
            </a:r>
            <a:r>
              <a:rPr lang="it-IT" sz="1600" dirty="0">
                <a:latin typeface="Arial" charset="0"/>
              </a:rPr>
              <a:t> </a:t>
            </a:r>
            <a:r>
              <a:rPr lang="it-IT" sz="1600" dirty="0" err="1">
                <a:latin typeface="Arial" charset="0"/>
              </a:rPr>
              <a:t>ando</a:t>
            </a:r>
            <a:r>
              <a:rPr lang="it-IT" sz="1600" dirty="0">
                <a:latin typeface="Arial" charset="0"/>
              </a:rPr>
              <a:t> CASCATA DEL </a:t>
            </a:r>
            <a:r>
              <a:rPr lang="it-IT" sz="1600" dirty="0" err="1">
                <a:latin typeface="Arial" charset="0"/>
              </a:rPr>
              <a:t>cAMP</a:t>
            </a:r>
            <a:endParaRPr lang="it-IT" sz="1600" dirty="0">
              <a:latin typeface="Arial" charset="0"/>
            </a:endParaRPr>
          </a:p>
        </p:txBody>
      </p:sp>
      <p:sp>
        <p:nvSpPr>
          <p:cNvPr id="6151" name="Rectangle 566"/>
          <p:cNvSpPr>
            <a:spLocks noChangeArrowheads="1"/>
          </p:cNvSpPr>
          <p:nvPr/>
        </p:nvSpPr>
        <p:spPr bwMode="auto">
          <a:xfrm>
            <a:off x="4873625" y="2428875"/>
            <a:ext cx="920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it-IT" sz="1000" b="1">
                <a:solidFill>
                  <a:srgbClr val="000000"/>
                </a:solidFill>
                <a:latin typeface="Arial" charset="0"/>
              </a:rPr>
              <a:t>C</a:t>
            </a:r>
            <a:endParaRPr lang="it-IT" sz="1000" b="1"/>
          </a:p>
        </p:txBody>
      </p:sp>
      <p:sp>
        <p:nvSpPr>
          <p:cNvPr id="6152" name="Rectangle 567"/>
          <p:cNvSpPr>
            <a:spLocks noChangeArrowheads="1"/>
          </p:cNvSpPr>
          <p:nvPr/>
        </p:nvSpPr>
        <p:spPr bwMode="auto">
          <a:xfrm>
            <a:off x="5092700" y="2428875"/>
            <a:ext cx="920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it-IT" sz="1000" b="1">
                <a:solidFill>
                  <a:srgbClr val="000000"/>
                </a:solidFill>
                <a:latin typeface="Arial" charset="0"/>
              </a:rPr>
              <a:t>C</a:t>
            </a:r>
            <a:endParaRPr lang="it-IT" sz="1000" b="1"/>
          </a:p>
        </p:txBody>
      </p:sp>
      <p:sp>
        <p:nvSpPr>
          <p:cNvPr id="6153" name="Rectangle 568"/>
          <p:cNvSpPr>
            <a:spLocks noChangeArrowheads="1"/>
          </p:cNvSpPr>
          <p:nvPr/>
        </p:nvSpPr>
        <p:spPr bwMode="auto">
          <a:xfrm>
            <a:off x="5187950" y="2428875"/>
            <a:ext cx="920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it-IT" sz="1000" b="1">
                <a:solidFill>
                  <a:srgbClr val="000000"/>
                </a:solidFill>
                <a:latin typeface="Arial" charset="0"/>
              </a:rPr>
              <a:t>H</a:t>
            </a:r>
            <a:endParaRPr lang="it-IT" sz="1000" b="1"/>
          </a:p>
        </p:txBody>
      </p:sp>
      <p:sp>
        <p:nvSpPr>
          <p:cNvPr id="6154" name="Rectangle 569"/>
          <p:cNvSpPr>
            <a:spLocks noChangeArrowheads="1"/>
          </p:cNvSpPr>
          <p:nvPr/>
        </p:nvSpPr>
        <p:spPr bwMode="auto">
          <a:xfrm>
            <a:off x="5270500" y="2481263"/>
            <a:ext cx="698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it-IT" sz="1000" b="1">
                <a:solidFill>
                  <a:srgbClr val="000000"/>
                </a:solidFill>
                <a:latin typeface="Arial" charset="0"/>
              </a:rPr>
              <a:t>2</a:t>
            </a:r>
            <a:endParaRPr lang="it-IT" sz="1000" b="1"/>
          </a:p>
        </p:txBody>
      </p:sp>
      <p:sp>
        <p:nvSpPr>
          <p:cNvPr id="6155" name="Rectangle 570"/>
          <p:cNvSpPr>
            <a:spLocks noChangeArrowheads="1"/>
          </p:cNvSpPr>
          <p:nvPr/>
        </p:nvSpPr>
        <p:spPr bwMode="auto">
          <a:xfrm>
            <a:off x="5476875" y="2428875"/>
            <a:ext cx="920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it-IT" sz="1000" b="1">
                <a:solidFill>
                  <a:srgbClr val="000000"/>
                </a:solidFill>
                <a:latin typeface="Arial" charset="0"/>
              </a:rPr>
              <a:t>N</a:t>
            </a:r>
            <a:endParaRPr lang="it-IT" sz="1000" b="1"/>
          </a:p>
        </p:txBody>
      </p:sp>
      <p:sp>
        <p:nvSpPr>
          <p:cNvPr id="6156" name="Rectangle 571"/>
          <p:cNvSpPr>
            <a:spLocks noChangeArrowheads="1"/>
          </p:cNvSpPr>
          <p:nvPr/>
        </p:nvSpPr>
        <p:spPr bwMode="auto">
          <a:xfrm>
            <a:off x="5561013" y="2428875"/>
            <a:ext cx="920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it-IT" sz="1000" b="1">
                <a:solidFill>
                  <a:srgbClr val="000000"/>
                </a:solidFill>
                <a:latin typeface="Arial" charset="0"/>
              </a:rPr>
              <a:t>H</a:t>
            </a:r>
            <a:endParaRPr lang="it-IT" sz="1000" b="1"/>
          </a:p>
        </p:txBody>
      </p:sp>
      <p:sp>
        <p:nvSpPr>
          <p:cNvPr id="6157" name="Rectangle 572"/>
          <p:cNvSpPr>
            <a:spLocks noChangeArrowheads="1"/>
          </p:cNvSpPr>
          <p:nvPr/>
        </p:nvSpPr>
        <p:spPr bwMode="auto">
          <a:xfrm>
            <a:off x="5646738" y="2481263"/>
            <a:ext cx="698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it-IT" sz="1000" b="1">
                <a:solidFill>
                  <a:srgbClr val="000000"/>
                </a:solidFill>
                <a:latin typeface="Arial" charset="0"/>
              </a:rPr>
              <a:t>2</a:t>
            </a:r>
            <a:endParaRPr lang="it-IT" sz="1000" b="1"/>
          </a:p>
        </p:txBody>
      </p:sp>
      <p:sp>
        <p:nvSpPr>
          <p:cNvPr id="6158" name="Rectangle 573"/>
          <p:cNvSpPr>
            <a:spLocks noChangeArrowheads="1"/>
          </p:cNvSpPr>
          <p:nvPr/>
        </p:nvSpPr>
        <p:spPr bwMode="auto">
          <a:xfrm>
            <a:off x="5781675" y="2428875"/>
            <a:ext cx="920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it-IT" sz="1000" b="1">
                <a:solidFill>
                  <a:srgbClr val="000000"/>
                </a:solidFill>
                <a:latin typeface="Arial" charset="0"/>
              </a:rPr>
              <a:t>C</a:t>
            </a:r>
            <a:endParaRPr lang="it-IT" sz="1000" b="1"/>
          </a:p>
        </p:txBody>
      </p:sp>
      <p:sp>
        <p:nvSpPr>
          <p:cNvPr id="6159" name="Rectangle 574"/>
          <p:cNvSpPr>
            <a:spLocks noChangeArrowheads="1"/>
          </p:cNvSpPr>
          <p:nvPr/>
        </p:nvSpPr>
        <p:spPr bwMode="auto">
          <a:xfrm>
            <a:off x="5870575" y="2428875"/>
            <a:ext cx="920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it-IT" sz="1000" b="1">
                <a:solidFill>
                  <a:srgbClr val="000000"/>
                </a:solidFill>
                <a:latin typeface="Arial" charset="0"/>
              </a:rPr>
              <a:t>H</a:t>
            </a:r>
            <a:endParaRPr lang="it-IT" sz="1000" b="1"/>
          </a:p>
        </p:txBody>
      </p:sp>
      <p:sp>
        <p:nvSpPr>
          <p:cNvPr id="6160" name="Rectangle 575"/>
          <p:cNvSpPr>
            <a:spLocks noChangeArrowheads="1"/>
          </p:cNvSpPr>
          <p:nvPr/>
        </p:nvSpPr>
        <p:spPr bwMode="auto">
          <a:xfrm>
            <a:off x="5961063" y="2481263"/>
            <a:ext cx="698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it-IT" sz="1000" b="1">
                <a:solidFill>
                  <a:srgbClr val="000000"/>
                </a:solidFill>
                <a:latin typeface="Arial" charset="0"/>
              </a:rPr>
              <a:t>3</a:t>
            </a:r>
            <a:endParaRPr lang="it-IT" sz="1000" b="1"/>
          </a:p>
        </p:txBody>
      </p:sp>
      <p:sp>
        <p:nvSpPr>
          <p:cNvPr id="6161" name="Rectangle 576"/>
          <p:cNvSpPr>
            <a:spLocks noChangeArrowheads="1"/>
          </p:cNvSpPr>
          <p:nvPr/>
        </p:nvSpPr>
        <p:spPr bwMode="auto">
          <a:xfrm>
            <a:off x="4867275" y="2657475"/>
            <a:ext cx="984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it-IT" sz="1000" b="1">
                <a:solidFill>
                  <a:srgbClr val="000000"/>
                </a:solidFill>
                <a:latin typeface="Arial" charset="0"/>
              </a:rPr>
              <a:t>O</a:t>
            </a:r>
            <a:endParaRPr lang="it-IT" sz="1000" b="1"/>
          </a:p>
        </p:txBody>
      </p:sp>
      <p:sp>
        <p:nvSpPr>
          <p:cNvPr id="6162" name="Rectangle 577"/>
          <p:cNvSpPr>
            <a:spLocks noChangeArrowheads="1"/>
          </p:cNvSpPr>
          <p:nvPr/>
        </p:nvSpPr>
        <p:spPr bwMode="auto">
          <a:xfrm>
            <a:off x="4970463" y="2655888"/>
            <a:ext cx="920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it-IT" sz="1000" b="1">
                <a:solidFill>
                  <a:srgbClr val="000000"/>
                </a:solidFill>
                <a:latin typeface="Arial" charset="0"/>
              </a:rPr>
              <a:t>H</a:t>
            </a:r>
            <a:endParaRPr lang="it-IT" sz="1000" b="1"/>
          </a:p>
        </p:txBody>
      </p:sp>
      <p:sp>
        <p:nvSpPr>
          <p:cNvPr id="6163" name="Rectangle 578"/>
          <p:cNvSpPr>
            <a:spLocks noChangeArrowheads="1"/>
          </p:cNvSpPr>
          <p:nvPr/>
        </p:nvSpPr>
        <p:spPr bwMode="auto">
          <a:xfrm>
            <a:off x="4873625" y="2200275"/>
            <a:ext cx="920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it-IT" sz="1000" b="1">
                <a:solidFill>
                  <a:srgbClr val="000000"/>
                </a:solidFill>
                <a:latin typeface="Arial" charset="0"/>
              </a:rPr>
              <a:t>H</a:t>
            </a:r>
            <a:endParaRPr lang="it-IT" sz="1000" b="1"/>
          </a:p>
        </p:txBody>
      </p:sp>
      <p:sp>
        <p:nvSpPr>
          <p:cNvPr id="6164" name="Rectangle 579"/>
          <p:cNvSpPr>
            <a:spLocks noChangeArrowheads="1"/>
          </p:cNvSpPr>
          <p:nvPr/>
        </p:nvSpPr>
        <p:spPr bwMode="auto">
          <a:xfrm>
            <a:off x="4119563" y="2033588"/>
            <a:ext cx="920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it-IT" sz="1000" b="1">
                <a:solidFill>
                  <a:srgbClr val="000000"/>
                </a:solidFill>
                <a:latin typeface="Arial" charset="0"/>
              </a:rPr>
              <a:t>H</a:t>
            </a:r>
            <a:endParaRPr lang="it-IT" sz="1000" b="1"/>
          </a:p>
        </p:txBody>
      </p:sp>
      <p:sp>
        <p:nvSpPr>
          <p:cNvPr id="6165" name="Rectangle 580"/>
          <p:cNvSpPr>
            <a:spLocks noChangeArrowheads="1"/>
          </p:cNvSpPr>
          <p:nvPr/>
        </p:nvSpPr>
        <p:spPr bwMode="auto">
          <a:xfrm>
            <a:off x="4205288" y="2033588"/>
            <a:ext cx="984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it-IT" sz="1000" b="1">
                <a:solidFill>
                  <a:srgbClr val="000000"/>
                </a:solidFill>
                <a:latin typeface="Arial" charset="0"/>
              </a:rPr>
              <a:t>O</a:t>
            </a:r>
            <a:endParaRPr lang="it-IT" sz="1000" b="1"/>
          </a:p>
        </p:txBody>
      </p:sp>
      <p:sp>
        <p:nvSpPr>
          <p:cNvPr id="6166" name="Rectangle 581"/>
          <p:cNvSpPr>
            <a:spLocks noChangeArrowheads="1"/>
          </p:cNvSpPr>
          <p:nvPr/>
        </p:nvSpPr>
        <p:spPr bwMode="auto">
          <a:xfrm>
            <a:off x="3898900" y="2427288"/>
            <a:ext cx="920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it-IT" sz="1000" b="1">
                <a:solidFill>
                  <a:srgbClr val="000000"/>
                </a:solidFill>
                <a:latin typeface="Arial" charset="0"/>
              </a:rPr>
              <a:t>H</a:t>
            </a:r>
            <a:endParaRPr lang="it-IT" sz="1000" b="1"/>
          </a:p>
        </p:txBody>
      </p:sp>
      <p:sp>
        <p:nvSpPr>
          <p:cNvPr id="6167" name="Rectangle 582"/>
          <p:cNvSpPr>
            <a:spLocks noChangeArrowheads="1"/>
          </p:cNvSpPr>
          <p:nvPr/>
        </p:nvSpPr>
        <p:spPr bwMode="auto">
          <a:xfrm>
            <a:off x="3984625" y="2427288"/>
            <a:ext cx="984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it-IT" sz="1000" b="1">
                <a:solidFill>
                  <a:srgbClr val="000000"/>
                </a:solidFill>
                <a:latin typeface="Arial" charset="0"/>
              </a:rPr>
              <a:t>O</a:t>
            </a:r>
            <a:endParaRPr lang="it-IT" sz="1000" b="1"/>
          </a:p>
        </p:txBody>
      </p:sp>
      <p:sp>
        <p:nvSpPr>
          <p:cNvPr id="6168" name="Line 583"/>
          <p:cNvSpPr>
            <a:spLocks noChangeShapeType="1"/>
          </p:cNvSpPr>
          <p:nvPr/>
        </p:nvSpPr>
        <p:spPr bwMode="auto">
          <a:xfrm flipH="1">
            <a:off x="4368800" y="2303463"/>
            <a:ext cx="220663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69" name="Line 584"/>
          <p:cNvSpPr>
            <a:spLocks noChangeShapeType="1"/>
          </p:cNvSpPr>
          <p:nvPr/>
        </p:nvSpPr>
        <p:spPr bwMode="auto">
          <a:xfrm flipH="1">
            <a:off x="4387850" y="2343150"/>
            <a:ext cx="188913" cy="95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70" name="Line 585"/>
          <p:cNvSpPr>
            <a:spLocks noChangeShapeType="1"/>
          </p:cNvSpPr>
          <p:nvPr/>
        </p:nvSpPr>
        <p:spPr bwMode="auto">
          <a:xfrm flipH="1" flipV="1">
            <a:off x="4589463" y="2303463"/>
            <a:ext cx="111125" cy="19526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71" name="Line 586"/>
          <p:cNvSpPr>
            <a:spLocks noChangeShapeType="1"/>
          </p:cNvSpPr>
          <p:nvPr/>
        </p:nvSpPr>
        <p:spPr bwMode="auto">
          <a:xfrm flipV="1">
            <a:off x="4589463" y="2498725"/>
            <a:ext cx="111125" cy="20161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72" name="Line 587"/>
          <p:cNvSpPr>
            <a:spLocks noChangeShapeType="1"/>
          </p:cNvSpPr>
          <p:nvPr/>
        </p:nvSpPr>
        <p:spPr bwMode="auto">
          <a:xfrm flipV="1">
            <a:off x="4560888" y="2497138"/>
            <a:ext cx="92075" cy="16351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73" name="Line 588"/>
          <p:cNvSpPr>
            <a:spLocks noChangeShapeType="1"/>
          </p:cNvSpPr>
          <p:nvPr/>
        </p:nvSpPr>
        <p:spPr bwMode="auto">
          <a:xfrm>
            <a:off x="4368800" y="2700338"/>
            <a:ext cx="220663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74" name="Line 589"/>
          <p:cNvSpPr>
            <a:spLocks noChangeShapeType="1"/>
          </p:cNvSpPr>
          <p:nvPr/>
        </p:nvSpPr>
        <p:spPr bwMode="auto">
          <a:xfrm>
            <a:off x="4259263" y="2498725"/>
            <a:ext cx="109537" cy="20161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75" name="Line 590"/>
          <p:cNvSpPr>
            <a:spLocks noChangeShapeType="1"/>
          </p:cNvSpPr>
          <p:nvPr/>
        </p:nvSpPr>
        <p:spPr bwMode="auto">
          <a:xfrm>
            <a:off x="4303713" y="2497138"/>
            <a:ext cx="101600" cy="16351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76" name="Line 591"/>
          <p:cNvSpPr>
            <a:spLocks noChangeShapeType="1"/>
          </p:cNvSpPr>
          <p:nvPr/>
        </p:nvSpPr>
        <p:spPr bwMode="auto">
          <a:xfrm flipH="1">
            <a:off x="4259263" y="2303463"/>
            <a:ext cx="109537" cy="19526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77" name="Line 592"/>
          <p:cNvSpPr>
            <a:spLocks noChangeShapeType="1"/>
          </p:cNvSpPr>
          <p:nvPr/>
        </p:nvSpPr>
        <p:spPr bwMode="auto">
          <a:xfrm>
            <a:off x="4700588" y="2498725"/>
            <a:ext cx="166687" cy="31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78" name="Line 593"/>
          <p:cNvSpPr>
            <a:spLocks noChangeShapeType="1"/>
          </p:cNvSpPr>
          <p:nvPr/>
        </p:nvSpPr>
        <p:spPr bwMode="auto">
          <a:xfrm>
            <a:off x="4970463" y="2498725"/>
            <a:ext cx="119062" cy="31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79" name="Line 594"/>
          <p:cNvSpPr>
            <a:spLocks noChangeShapeType="1"/>
          </p:cNvSpPr>
          <p:nvPr/>
        </p:nvSpPr>
        <p:spPr bwMode="auto">
          <a:xfrm>
            <a:off x="5332413" y="2498725"/>
            <a:ext cx="136525" cy="31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80" name="Line 595"/>
          <p:cNvSpPr>
            <a:spLocks noChangeShapeType="1"/>
          </p:cNvSpPr>
          <p:nvPr/>
        </p:nvSpPr>
        <p:spPr bwMode="auto">
          <a:xfrm>
            <a:off x="5708650" y="2498725"/>
            <a:ext cx="63500" cy="31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81" name="Line 596"/>
          <p:cNvSpPr>
            <a:spLocks noChangeShapeType="1"/>
          </p:cNvSpPr>
          <p:nvPr/>
        </p:nvSpPr>
        <p:spPr bwMode="auto">
          <a:xfrm>
            <a:off x="4919663" y="2565400"/>
            <a:ext cx="1587" cy="10001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82" name="Line 597"/>
          <p:cNvSpPr>
            <a:spLocks noChangeShapeType="1"/>
          </p:cNvSpPr>
          <p:nvPr/>
        </p:nvSpPr>
        <p:spPr bwMode="auto">
          <a:xfrm flipV="1">
            <a:off x="4919663" y="2338388"/>
            <a:ext cx="1587" cy="9683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83" name="Line 598"/>
          <p:cNvSpPr>
            <a:spLocks noChangeShapeType="1"/>
          </p:cNvSpPr>
          <p:nvPr/>
        </p:nvSpPr>
        <p:spPr bwMode="auto">
          <a:xfrm flipH="1" flipV="1">
            <a:off x="4295775" y="2171700"/>
            <a:ext cx="73025" cy="13176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84" name="Line 599"/>
          <p:cNvSpPr>
            <a:spLocks noChangeShapeType="1"/>
          </p:cNvSpPr>
          <p:nvPr/>
        </p:nvSpPr>
        <p:spPr bwMode="auto">
          <a:xfrm flipH="1">
            <a:off x="4095750" y="2498725"/>
            <a:ext cx="163513" cy="31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85" name="Rectangle 600"/>
          <p:cNvSpPr>
            <a:spLocks noChangeArrowheads="1"/>
          </p:cNvSpPr>
          <p:nvPr/>
        </p:nvSpPr>
        <p:spPr bwMode="auto">
          <a:xfrm>
            <a:off x="5508625" y="2281238"/>
            <a:ext cx="8890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it-IT" sz="1200" b="1">
                <a:solidFill>
                  <a:srgbClr val="000000"/>
                </a:solidFill>
                <a:latin typeface="Arial" charset="0"/>
              </a:rPr>
              <a:t>+</a:t>
            </a:r>
            <a:endParaRPr lang="it-IT" sz="1000" b="1"/>
          </a:p>
        </p:txBody>
      </p:sp>
      <p:sp>
        <p:nvSpPr>
          <p:cNvPr id="6186" name="Rectangle 601"/>
          <p:cNvSpPr>
            <a:spLocks noChangeArrowheads="1"/>
          </p:cNvSpPr>
          <p:nvPr/>
        </p:nvSpPr>
        <p:spPr bwMode="auto">
          <a:xfrm>
            <a:off x="4452938" y="1819275"/>
            <a:ext cx="2106612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it-IT" sz="1200" b="1">
                <a:solidFill>
                  <a:srgbClr val="000000"/>
                </a:solidFill>
                <a:latin typeface="Arial" charset="0"/>
              </a:rPr>
              <a:t>ADRENALINA</a:t>
            </a:r>
            <a:r>
              <a:rPr lang="it-IT" sz="1200">
                <a:solidFill>
                  <a:srgbClr val="000000"/>
                </a:solidFill>
                <a:latin typeface="Arial" charset="0"/>
              </a:rPr>
              <a:t> </a:t>
            </a:r>
            <a:r>
              <a:rPr lang="it-IT" sz="1200" b="1">
                <a:solidFill>
                  <a:srgbClr val="000000"/>
                </a:solidFill>
                <a:latin typeface="Arial" charset="0"/>
              </a:rPr>
              <a:t>(EPINEFRINA)</a:t>
            </a:r>
            <a:r>
              <a:rPr lang="it-IT" sz="1000" b="1">
                <a:solidFill>
                  <a:srgbClr val="000000"/>
                </a:solidFill>
                <a:latin typeface="Arial" charset="0"/>
              </a:rPr>
              <a:t> </a:t>
            </a:r>
            <a:endParaRPr lang="it-IT" b="1"/>
          </a:p>
        </p:txBody>
      </p:sp>
      <p:sp>
        <p:nvSpPr>
          <p:cNvPr id="6187" name="Rectangle 602"/>
          <p:cNvSpPr>
            <a:spLocks noChangeArrowheads="1"/>
          </p:cNvSpPr>
          <p:nvPr/>
        </p:nvSpPr>
        <p:spPr bwMode="auto">
          <a:xfrm>
            <a:off x="6656388" y="1830388"/>
            <a:ext cx="122713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it-IT" sz="1200" b="1" i="1">
                <a:solidFill>
                  <a:srgbClr val="000000"/>
                </a:solidFill>
                <a:latin typeface="Arial" charset="0"/>
              </a:rPr>
              <a:t>    (deriva da Tyr)</a:t>
            </a:r>
            <a:endParaRPr lang="it-IT" sz="1200" b="1" i="1"/>
          </a:p>
        </p:txBody>
      </p:sp>
      <p:sp>
        <p:nvSpPr>
          <p:cNvPr id="6188" name="Line 604"/>
          <p:cNvSpPr>
            <a:spLocks noChangeShapeType="1"/>
          </p:cNvSpPr>
          <p:nvPr/>
        </p:nvSpPr>
        <p:spPr bwMode="auto">
          <a:xfrm flipH="1">
            <a:off x="3754438" y="2655888"/>
            <a:ext cx="561975" cy="1173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grpSp>
        <p:nvGrpSpPr>
          <p:cNvPr id="4" name="Group 791"/>
          <p:cNvGrpSpPr>
            <a:grpSpLocks/>
          </p:cNvGrpSpPr>
          <p:nvPr/>
        </p:nvGrpSpPr>
        <p:grpSpPr bwMode="auto">
          <a:xfrm>
            <a:off x="4235450" y="4537075"/>
            <a:ext cx="639763" cy="1201738"/>
            <a:chOff x="2668" y="2698"/>
            <a:chExt cx="403" cy="757"/>
          </a:xfrm>
        </p:grpSpPr>
        <p:sp>
          <p:nvSpPr>
            <p:cNvPr id="6737" name="Rectangle 190"/>
            <p:cNvSpPr>
              <a:spLocks noChangeArrowheads="1"/>
            </p:cNvSpPr>
            <p:nvPr/>
          </p:nvSpPr>
          <p:spPr bwMode="auto">
            <a:xfrm>
              <a:off x="2668" y="3176"/>
              <a:ext cx="328" cy="1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738" name="Freeform 341"/>
            <p:cNvSpPr>
              <a:spLocks/>
            </p:cNvSpPr>
            <p:nvPr/>
          </p:nvSpPr>
          <p:spPr bwMode="auto">
            <a:xfrm>
              <a:off x="2685" y="3079"/>
              <a:ext cx="386" cy="376"/>
            </a:xfrm>
            <a:custGeom>
              <a:avLst/>
              <a:gdLst>
                <a:gd name="T0" fmla="*/ 264 w 193"/>
                <a:gd name="T1" fmla="*/ 951 h 230"/>
                <a:gd name="T2" fmla="*/ 304 w 193"/>
                <a:gd name="T3" fmla="*/ 963 h 230"/>
                <a:gd name="T4" fmla="*/ 456 w 193"/>
                <a:gd name="T5" fmla="*/ 984 h 230"/>
                <a:gd name="T6" fmla="*/ 536 w 193"/>
                <a:gd name="T7" fmla="*/ 1005 h 230"/>
                <a:gd name="T8" fmla="*/ 696 w 193"/>
                <a:gd name="T9" fmla="*/ 1005 h 230"/>
                <a:gd name="T10" fmla="*/ 848 w 193"/>
                <a:gd name="T11" fmla="*/ 1005 h 230"/>
                <a:gd name="T12" fmla="*/ 1008 w 193"/>
                <a:gd name="T13" fmla="*/ 1005 h 230"/>
                <a:gd name="T14" fmla="*/ 1168 w 193"/>
                <a:gd name="T15" fmla="*/ 997 h 230"/>
                <a:gd name="T16" fmla="*/ 1296 w 193"/>
                <a:gd name="T17" fmla="*/ 938 h 230"/>
                <a:gd name="T18" fmla="*/ 1392 w 193"/>
                <a:gd name="T19" fmla="*/ 888 h 230"/>
                <a:gd name="T20" fmla="*/ 1456 w 193"/>
                <a:gd name="T21" fmla="*/ 812 h 230"/>
                <a:gd name="T22" fmla="*/ 1512 w 193"/>
                <a:gd name="T23" fmla="*/ 721 h 230"/>
                <a:gd name="T24" fmla="*/ 1512 w 193"/>
                <a:gd name="T25" fmla="*/ 652 h 230"/>
                <a:gd name="T26" fmla="*/ 1544 w 193"/>
                <a:gd name="T27" fmla="*/ 577 h 230"/>
                <a:gd name="T28" fmla="*/ 1544 w 193"/>
                <a:gd name="T29" fmla="*/ 468 h 230"/>
                <a:gd name="T30" fmla="*/ 1544 w 193"/>
                <a:gd name="T31" fmla="*/ 379 h 230"/>
                <a:gd name="T32" fmla="*/ 1512 w 193"/>
                <a:gd name="T33" fmla="*/ 289 h 230"/>
                <a:gd name="T34" fmla="*/ 1416 w 193"/>
                <a:gd name="T35" fmla="*/ 214 h 230"/>
                <a:gd name="T36" fmla="*/ 1352 w 193"/>
                <a:gd name="T37" fmla="*/ 144 h 230"/>
                <a:gd name="T38" fmla="*/ 1232 w 193"/>
                <a:gd name="T39" fmla="*/ 70 h 230"/>
                <a:gd name="T40" fmla="*/ 1104 w 193"/>
                <a:gd name="T41" fmla="*/ 29 h 230"/>
                <a:gd name="T42" fmla="*/ 944 w 193"/>
                <a:gd name="T43" fmla="*/ 0 h 230"/>
                <a:gd name="T44" fmla="*/ 784 w 193"/>
                <a:gd name="T45" fmla="*/ 0 h 230"/>
                <a:gd name="T46" fmla="*/ 656 w 193"/>
                <a:gd name="T47" fmla="*/ 0 h 230"/>
                <a:gd name="T48" fmla="*/ 504 w 193"/>
                <a:gd name="T49" fmla="*/ 13 h 230"/>
                <a:gd name="T50" fmla="*/ 352 w 193"/>
                <a:gd name="T51" fmla="*/ 54 h 230"/>
                <a:gd name="T52" fmla="*/ 184 w 193"/>
                <a:gd name="T53" fmla="*/ 70 h 230"/>
                <a:gd name="T54" fmla="*/ 88 w 193"/>
                <a:gd name="T55" fmla="*/ 144 h 230"/>
                <a:gd name="T56" fmla="*/ 0 w 193"/>
                <a:gd name="T57" fmla="*/ 214 h 230"/>
                <a:gd name="T58" fmla="*/ 0 w 193"/>
                <a:gd name="T59" fmla="*/ 289 h 230"/>
                <a:gd name="T60" fmla="*/ 104 w 193"/>
                <a:gd name="T61" fmla="*/ 302 h 230"/>
                <a:gd name="T62" fmla="*/ 240 w 193"/>
                <a:gd name="T63" fmla="*/ 324 h 230"/>
                <a:gd name="T64" fmla="*/ 392 w 193"/>
                <a:gd name="T65" fmla="*/ 270 h 230"/>
                <a:gd name="T66" fmla="*/ 608 w 193"/>
                <a:gd name="T67" fmla="*/ 209 h 230"/>
                <a:gd name="T68" fmla="*/ 888 w 193"/>
                <a:gd name="T69" fmla="*/ 257 h 230"/>
                <a:gd name="T70" fmla="*/ 952 w 193"/>
                <a:gd name="T71" fmla="*/ 342 h 230"/>
                <a:gd name="T72" fmla="*/ 944 w 193"/>
                <a:gd name="T73" fmla="*/ 379 h 230"/>
                <a:gd name="T74" fmla="*/ 944 w 193"/>
                <a:gd name="T75" fmla="*/ 450 h 230"/>
                <a:gd name="T76" fmla="*/ 944 w 193"/>
                <a:gd name="T77" fmla="*/ 521 h 230"/>
                <a:gd name="T78" fmla="*/ 944 w 193"/>
                <a:gd name="T79" fmla="*/ 618 h 230"/>
                <a:gd name="T80" fmla="*/ 880 w 193"/>
                <a:gd name="T81" fmla="*/ 687 h 230"/>
                <a:gd name="T82" fmla="*/ 888 w 193"/>
                <a:gd name="T83" fmla="*/ 750 h 230"/>
                <a:gd name="T84" fmla="*/ 736 w 193"/>
                <a:gd name="T85" fmla="*/ 759 h 230"/>
                <a:gd name="T86" fmla="*/ 568 w 193"/>
                <a:gd name="T87" fmla="*/ 759 h 230"/>
                <a:gd name="T88" fmla="*/ 416 w 193"/>
                <a:gd name="T89" fmla="*/ 742 h 230"/>
                <a:gd name="T90" fmla="*/ 256 w 193"/>
                <a:gd name="T91" fmla="*/ 711 h 230"/>
                <a:gd name="T92" fmla="*/ 128 w 193"/>
                <a:gd name="T93" fmla="*/ 721 h 230"/>
                <a:gd name="T94" fmla="*/ 40 w 193"/>
                <a:gd name="T95" fmla="*/ 799 h 230"/>
                <a:gd name="T96" fmla="*/ 80 w 193"/>
                <a:gd name="T97" fmla="*/ 888 h 230"/>
                <a:gd name="T98" fmla="*/ 216 w 193"/>
                <a:gd name="T99" fmla="*/ 938 h 230"/>
                <a:gd name="T100" fmla="*/ 352 w 193"/>
                <a:gd name="T101" fmla="*/ 976 h 23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93"/>
                <a:gd name="T154" fmla="*/ 0 h 230"/>
                <a:gd name="T155" fmla="*/ 193 w 193"/>
                <a:gd name="T156" fmla="*/ 230 h 23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93" h="230">
                  <a:moveTo>
                    <a:pt x="44" y="223"/>
                  </a:moveTo>
                  <a:lnTo>
                    <a:pt x="33" y="218"/>
                  </a:lnTo>
                  <a:lnTo>
                    <a:pt x="44" y="223"/>
                  </a:lnTo>
                  <a:lnTo>
                    <a:pt x="38" y="220"/>
                  </a:lnTo>
                  <a:lnTo>
                    <a:pt x="46" y="223"/>
                  </a:lnTo>
                  <a:lnTo>
                    <a:pt x="57" y="225"/>
                  </a:lnTo>
                  <a:lnTo>
                    <a:pt x="59" y="228"/>
                  </a:lnTo>
                  <a:lnTo>
                    <a:pt x="67" y="230"/>
                  </a:lnTo>
                  <a:lnTo>
                    <a:pt x="79" y="230"/>
                  </a:lnTo>
                  <a:lnTo>
                    <a:pt x="87" y="230"/>
                  </a:lnTo>
                  <a:lnTo>
                    <a:pt x="94" y="230"/>
                  </a:lnTo>
                  <a:lnTo>
                    <a:pt x="106" y="230"/>
                  </a:lnTo>
                  <a:lnTo>
                    <a:pt x="118" y="230"/>
                  </a:lnTo>
                  <a:lnTo>
                    <a:pt x="126" y="230"/>
                  </a:lnTo>
                  <a:lnTo>
                    <a:pt x="138" y="230"/>
                  </a:lnTo>
                  <a:lnTo>
                    <a:pt x="146" y="228"/>
                  </a:lnTo>
                  <a:lnTo>
                    <a:pt x="154" y="224"/>
                  </a:lnTo>
                  <a:lnTo>
                    <a:pt x="162" y="215"/>
                  </a:lnTo>
                  <a:lnTo>
                    <a:pt x="169" y="215"/>
                  </a:lnTo>
                  <a:lnTo>
                    <a:pt x="174" y="203"/>
                  </a:lnTo>
                  <a:lnTo>
                    <a:pt x="177" y="194"/>
                  </a:lnTo>
                  <a:lnTo>
                    <a:pt x="182" y="186"/>
                  </a:lnTo>
                  <a:lnTo>
                    <a:pt x="185" y="177"/>
                  </a:lnTo>
                  <a:lnTo>
                    <a:pt x="189" y="165"/>
                  </a:lnTo>
                  <a:lnTo>
                    <a:pt x="189" y="157"/>
                  </a:lnTo>
                  <a:lnTo>
                    <a:pt x="189" y="149"/>
                  </a:lnTo>
                  <a:lnTo>
                    <a:pt x="189" y="141"/>
                  </a:lnTo>
                  <a:lnTo>
                    <a:pt x="193" y="132"/>
                  </a:lnTo>
                  <a:lnTo>
                    <a:pt x="193" y="119"/>
                  </a:lnTo>
                  <a:lnTo>
                    <a:pt x="193" y="107"/>
                  </a:lnTo>
                  <a:lnTo>
                    <a:pt x="193" y="99"/>
                  </a:lnTo>
                  <a:lnTo>
                    <a:pt x="193" y="87"/>
                  </a:lnTo>
                  <a:lnTo>
                    <a:pt x="189" y="74"/>
                  </a:lnTo>
                  <a:lnTo>
                    <a:pt x="189" y="66"/>
                  </a:lnTo>
                  <a:lnTo>
                    <a:pt x="185" y="58"/>
                  </a:lnTo>
                  <a:lnTo>
                    <a:pt x="177" y="49"/>
                  </a:lnTo>
                  <a:lnTo>
                    <a:pt x="174" y="42"/>
                  </a:lnTo>
                  <a:lnTo>
                    <a:pt x="169" y="33"/>
                  </a:lnTo>
                  <a:lnTo>
                    <a:pt x="157" y="24"/>
                  </a:lnTo>
                  <a:lnTo>
                    <a:pt x="154" y="16"/>
                  </a:lnTo>
                  <a:lnTo>
                    <a:pt x="146" y="16"/>
                  </a:lnTo>
                  <a:lnTo>
                    <a:pt x="138" y="7"/>
                  </a:lnTo>
                  <a:lnTo>
                    <a:pt x="130" y="3"/>
                  </a:lnTo>
                  <a:lnTo>
                    <a:pt x="118" y="0"/>
                  </a:lnTo>
                  <a:lnTo>
                    <a:pt x="110" y="0"/>
                  </a:lnTo>
                  <a:lnTo>
                    <a:pt x="98" y="0"/>
                  </a:lnTo>
                  <a:lnTo>
                    <a:pt x="91" y="0"/>
                  </a:lnTo>
                  <a:lnTo>
                    <a:pt x="82" y="0"/>
                  </a:lnTo>
                  <a:lnTo>
                    <a:pt x="71" y="0"/>
                  </a:lnTo>
                  <a:lnTo>
                    <a:pt x="63" y="3"/>
                  </a:lnTo>
                  <a:lnTo>
                    <a:pt x="51" y="7"/>
                  </a:lnTo>
                  <a:lnTo>
                    <a:pt x="44" y="12"/>
                  </a:lnTo>
                  <a:lnTo>
                    <a:pt x="32" y="16"/>
                  </a:lnTo>
                  <a:lnTo>
                    <a:pt x="23" y="16"/>
                  </a:lnTo>
                  <a:lnTo>
                    <a:pt x="16" y="24"/>
                  </a:lnTo>
                  <a:lnTo>
                    <a:pt x="11" y="33"/>
                  </a:lnTo>
                  <a:lnTo>
                    <a:pt x="8" y="42"/>
                  </a:lnTo>
                  <a:lnTo>
                    <a:pt x="0" y="49"/>
                  </a:lnTo>
                  <a:lnTo>
                    <a:pt x="0" y="58"/>
                  </a:lnTo>
                  <a:lnTo>
                    <a:pt x="0" y="66"/>
                  </a:lnTo>
                  <a:lnTo>
                    <a:pt x="5" y="67"/>
                  </a:lnTo>
                  <a:lnTo>
                    <a:pt x="13" y="69"/>
                  </a:lnTo>
                  <a:lnTo>
                    <a:pt x="20" y="71"/>
                  </a:lnTo>
                  <a:lnTo>
                    <a:pt x="30" y="74"/>
                  </a:lnTo>
                  <a:lnTo>
                    <a:pt x="40" y="76"/>
                  </a:lnTo>
                  <a:lnTo>
                    <a:pt x="49" y="62"/>
                  </a:lnTo>
                  <a:lnTo>
                    <a:pt x="67" y="55"/>
                  </a:lnTo>
                  <a:lnTo>
                    <a:pt x="76" y="48"/>
                  </a:lnTo>
                  <a:lnTo>
                    <a:pt x="96" y="53"/>
                  </a:lnTo>
                  <a:lnTo>
                    <a:pt x="111" y="59"/>
                  </a:lnTo>
                  <a:lnTo>
                    <a:pt x="117" y="71"/>
                  </a:lnTo>
                  <a:lnTo>
                    <a:pt x="119" y="78"/>
                  </a:lnTo>
                  <a:lnTo>
                    <a:pt x="118" y="81"/>
                  </a:lnTo>
                  <a:lnTo>
                    <a:pt x="118" y="87"/>
                  </a:lnTo>
                  <a:lnTo>
                    <a:pt x="122" y="95"/>
                  </a:lnTo>
                  <a:lnTo>
                    <a:pt x="118" y="103"/>
                  </a:lnTo>
                  <a:lnTo>
                    <a:pt x="118" y="112"/>
                  </a:lnTo>
                  <a:lnTo>
                    <a:pt x="118" y="119"/>
                  </a:lnTo>
                  <a:lnTo>
                    <a:pt x="118" y="127"/>
                  </a:lnTo>
                  <a:lnTo>
                    <a:pt x="118" y="141"/>
                  </a:lnTo>
                  <a:lnTo>
                    <a:pt x="118" y="149"/>
                  </a:lnTo>
                  <a:lnTo>
                    <a:pt x="110" y="157"/>
                  </a:lnTo>
                  <a:lnTo>
                    <a:pt x="110" y="165"/>
                  </a:lnTo>
                  <a:lnTo>
                    <a:pt x="111" y="172"/>
                  </a:lnTo>
                  <a:lnTo>
                    <a:pt x="103" y="173"/>
                  </a:lnTo>
                  <a:lnTo>
                    <a:pt x="92" y="174"/>
                  </a:lnTo>
                  <a:lnTo>
                    <a:pt x="83" y="174"/>
                  </a:lnTo>
                  <a:lnTo>
                    <a:pt x="71" y="174"/>
                  </a:lnTo>
                  <a:lnTo>
                    <a:pt x="60" y="171"/>
                  </a:lnTo>
                  <a:lnTo>
                    <a:pt x="52" y="170"/>
                  </a:lnTo>
                  <a:lnTo>
                    <a:pt x="42" y="170"/>
                  </a:lnTo>
                  <a:lnTo>
                    <a:pt x="32" y="163"/>
                  </a:lnTo>
                  <a:lnTo>
                    <a:pt x="22" y="163"/>
                  </a:lnTo>
                  <a:lnTo>
                    <a:pt x="16" y="165"/>
                  </a:lnTo>
                  <a:lnTo>
                    <a:pt x="12" y="173"/>
                  </a:lnTo>
                  <a:lnTo>
                    <a:pt x="5" y="183"/>
                  </a:lnTo>
                  <a:lnTo>
                    <a:pt x="6" y="195"/>
                  </a:lnTo>
                  <a:lnTo>
                    <a:pt x="10" y="203"/>
                  </a:lnTo>
                  <a:lnTo>
                    <a:pt x="15" y="209"/>
                  </a:lnTo>
                  <a:lnTo>
                    <a:pt x="27" y="215"/>
                  </a:lnTo>
                  <a:lnTo>
                    <a:pt x="42" y="223"/>
                  </a:lnTo>
                  <a:lnTo>
                    <a:pt x="44" y="223"/>
                  </a:lnTo>
                  <a:close/>
                </a:path>
              </a:pathLst>
            </a:custGeom>
            <a:solidFill>
              <a:srgbClr val="008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739" name="Rectangle 342"/>
            <p:cNvSpPr>
              <a:spLocks noChangeArrowheads="1"/>
            </p:cNvSpPr>
            <p:nvPr/>
          </p:nvSpPr>
          <p:spPr bwMode="auto">
            <a:xfrm>
              <a:off x="2709" y="3210"/>
              <a:ext cx="198" cy="1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200" b="1">
                  <a:solidFill>
                    <a:srgbClr val="000000"/>
                  </a:solidFill>
                  <a:latin typeface="Arial" charset="0"/>
                </a:rPr>
                <a:t>GTP</a:t>
              </a:r>
              <a:endParaRPr lang="it-IT" sz="1200"/>
            </a:p>
          </p:txBody>
        </p:sp>
        <p:sp>
          <p:nvSpPr>
            <p:cNvPr id="6740" name="Rectangle 421"/>
            <p:cNvSpPr>
              <a:spLocks noChangeArrowheads="1"/>
            </p:cNvSpPr>
            <p:nvPr/>
          </p:nvSpPr>
          <p:spPr bwMode="auto">
            <a:xfrm>
              <a:off x="2921" y="3189"/>
              <a:ext cx="133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400" b="1">
                  <a:solidFill>
                    <a:srgbClr val="FFFFFF"/>
                  </a:solidFill>
                  <a:latin typeface="Symbol" pitchFamily="18" charset="2"/>
                </a:rPr>
                <a:t>a</a:t>
              </a:r>
              <a:r>
                <a:rPr lang="it-IT" sz="1400" b="1">
                  <a:solidFill>
                    <a:srgbClr val="FFFFFF"/>
                  </a:solidFill>
                  <a:latin typeface="Arial" charset="0"/>
                </a:rPr>
                <a:t>s</a:t>
              </a:r>
            </a:p>
          </p:txBody>
        </p:sp>
        <p:sp>
          <p:nvSpPr>
            <p:cNvPr id="6741" name="Freeform 430"/>
            <p:cNvSpPr>
              <a:spLocks/>
            </p:cNvSpPr>
            <p:nvPr/>
          </p:nvSpPr>
          <p:spPr bwMode="auto">
            <a:xfrm>
              <a:off x="2894" y="2698"/>
              <a:ext cx="27" cy="473"/>
            </a:xfrm>
            <a:custGeom>
              <a:avLst/>
              <a:gdLst>
                <a:gd name="T0" fmla="*/ 135 w 9"/>
                <a:gd name="T1" fmla="*/ 4293 h 157"/>
                <a:gd name="T2" fmla="*/ 0 w 9"/>
                <a:gd name="T3" fmla="*/ 3911 h 157"/>
                <a:gd name="T4" fmla="*/ 135 w 9"/>
                <a:gd name="T5" fmla="*/ 3504 h 157"/>
                <a:gd name="T6" fmla="*/ 243 w 9"/>
                <a:gd name="T7" fmla="*/ 3260 h 157"/>
                <a:gd name="T8" fmla="*/ 135 w 9"/>
                <a:gd name="T9" fmla="*/ 2977 h 157"/>
                <a:gd name="T10" fmla="*/ 0 w 9"/>
                <a:gd name="T11" fmla="*/ 2733 h 157"/>
                <a:gd name="T12" fmla="*/ 135 w 9"/>
                <a:gd name="T13" fmla="*/ 2458 h 157"/>
                <a:gd name="T14" fmla="*/ 243 w 9"/>
                <a:gd name="T15" fmla="*/ 2214 h 157"/>
                <a:gd name="T16" fmla="*/ 243 w 9"/>
                <a:gd name="T17" fmla="*/ 1808 h 157"/>
                <a:gd name="T18" fmla="*/ 135 w 9"/>
                <a:gd name="T19" fmla="*/ 1425 h 157"/>
                <a:gd name="T20" fmla="*/ 135 w 9"/>
                <a:gd name="T21" fmla="*/ 1154 h 157"/>
                <a:gd name="T22" fmla="*/ 243 w 9"/>
                <a:gd name="T23" fmla="*/ 898 h 157"/>
                <a:gd name="T24" fmla="*/ 243 w 9"/>
                <a:gd name="T25" fmla="*/ 627 h 157"/>
                <a:gd name="T26" fmla="*/ 243 w 9"/>
                <a:gd name="T27" fmla="*/ 383 h 157"/>
                <a:gd name="T28" fmla="*/ 243 w 9"/>
                <a:gd name="T29" fmla="*/ 108 h 157"/>
                <a:gd name="T30" fmla="*/ 0 w 9"/>
                <a:gd name="T31" fmla="*/ 108 h 157"/>
                <a:gd name="T32" fmla="*/ 243 w 9"/>
                <a:gd name="T33" fmla="*/ 0 h 15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"/>
                <a:gd name="T52" fmla="*/ 0 h 157"/>
                <a:gd name="T53" fmla="*/ 9 w 9"/>
                <a:gd name="T54" fmla="*/ 157 h 15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" h="157">
                  <a:moveTo>
                    <a:pt x="5" y="157"/>
                  </a:moveTo>
                  <a:lnTo>
                    <a:pt x="0" y="143"/>
                  </a:lnTo>
                  <a:lnTo>
                    <a:pt x="5" y="128"/>
                  </a:lnTo>
                  <a:lnTo>
                    <a:pt x="9" y="119"/>
                  </a:lnTo>
                  <a:lnTo>
                    <a:pt x="5" y="109"/>
                  </a:lnTo>
                  <a:lnTo>
                    <a:pt x="0" y="100"/>
                  </a:lnTo>
                  <a:lnTo>
                    <a:pt x="5" y="90"/>
                  </a:lnTo>
                  <a:lnTo>
                    <a:pt x="9" y="81"/>
                  </a:lnTo>
                  <a:lnTo>
                    <a:pt x="9" y="66"/>
                  </a:lnTo>
                  <a:lnTo>
                    <a:pt x="5" y="52"/>
                  </a:lnTo>
                  <a:lnTo>
                    <a:pt x="5" y="42"/>
                  </a:lnTo>
                  <a:lnTo>
                    <a:pt x="9" y="33"/>
                  </a:lnTo>
                  <a:lnTo>
                    <a:pt x="9" y="23"/>
                  </a:lnTo>
                  <a:lnTo>
                    <a:pt x="9" y="14"/>
                  </a:lnTo>
                  <a:lnTo>
                    <a:pt x="9" y="4"/>
                  </a:lnTo>
                  <a:lnTo>
                    <a:pt x="0" y="4"/>
                  </a:lnTo>
                  <a:lnTo>
                    <a:pt x="9" y="0"/>
                  </a:lnTo>
                </a:path>
              </a:pathLst>
            </a:custGeom>
            <a:noFill/>
            <a:ln w="28575" cmpd="sng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6190" name="Rectangle 739"/>
          <p:cNvSpPr>
            <a:spLocks noChangeArrowheads="1"/>
          </p:cNvSpPr>
          <p:nvPr/>
        </p:nvSpPr>
        <p:spPr bwMode="auto">
          <a:xfrm>
            <a:off x="6173788" y="6592888"/>
            <a:ext cx="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en-GB" sz="1200"/>
          </a:p>
        </p:txBody>
      </p:sp>
      <p:grpSp>
        <p:nvGrpSpPr>
          <p:cNvPr id="5" name="Group 794"/>
          <p:cNvGrpSpPr>
            <a:grpSpLocks/>
          </p:cNvGrpSpPr>
          <p:nvPr/>
        </p:nvGrpSpPr>
        <p:grpSpPr bwMode="auto">
          <a:xfrm>
            <a:off x="5184775" y="4600575"/>
            <a:ext cx="701675" cy="1266825"/>
            <a:chOff x="3266" y="2738"/>
            <a:chExt cx="442" cy="798"/>
          </a:xfrm>
        </p:grpSpPr>
        <p:sp>
          <p:nvSpPr>
            <p:cNvPr id="6733" name="Freeform 382"/>
            <p:cNvSpPr>
              <a:spLocks/>
            </p:cNvSpPr>
            <p:nvPr/>
          </p:nvSpPr>
          <p:spPr bwMode="auto">
            <a:xfrm>
              <a:off x="3266" y="3165"/>
              <a:ext cx="442" cy="371"/>
            </a:xfrm>
            <a:custGeom>
              <a:avLst/>
              <a:gdLst>
                <a:gd name="T0" fmla="*/ 398 w 193"/>
                <a:gd name="T1" fmla="*/ 903 h 231"/>
                <a:gd name="T2" fmla="*/ 456 w 193"/>
                <a:gd name="T3" fmla="*/ 911 h 231"/>
                <a:gd name="T4" fmla="*/ 687 w 193"/>
                <a:gd name="T5" fmla="*/ 932 h 231"/>
                <a:gd name="T6" fmla="*/ 802 w 193"/>
                <a:gd name="T7" fmla="*/ 957 h 231"/>
                <a:gd name="T8" fmla="*/ 1044 w 193"/>
                <a:gd name="T9" fmla="*/ 957 h 231"/>
                <a:gd name="T10" fmla="*/ 1276 w 193"/>
                <a:gd name="T11" fmla="*/ 957 h 231"/>
                <a:gd name="T12" fmla="*/ 1516 w 193"/>
                <a:gd name="T13" fmla="*/ 957 h 231"/>
                <a:gd name="T14" fmla="*/ 1752 w 193"/>
                <a:gd name="T15" fmla="*/ 944 h 231"/>
                <a:gd name="T16" fmla="*/ 1947 w 193"/>
                <a:gd name="T17" fmla="*/ 895 h 231"/>
                <a:gd name="T18" fmla="*/ 2086 w 193"/>
                <a:gd name="T19" fmla="*/ 842 h 231"/>
                <a:gd name="T20" fmla="*/ 2187 w 193"/>
                <a:gd name="T21" fmla="*/ 771 h 231"/>
                <a:gd name="T22" fmla="*/ 2272 w 193"/>
                <a:gd name="T23" fmla="*/ 689 h 231"/>
                <a:gd name="T24" fmla="*/ 2272 w 193"/>
                <a:gd name="T25" fmla="*/ 617 h 231"/>
                <a:gd name="T26" fmla="*/ 2318 w 193"/>
                <a:gd name="T27" fmla="*/ 546 h 231"/>
                <a:gd name="T28" fmla="*/ 2318 w 193"/>
                <a:gd name="T29" fmla="*/ 446 h 231"/>
                <a:gd name="T30" fmla="*/ 2318 w 193"/>
                <a:gd name="T31" fmla="*/ 361 h 231"/>
                <a:gd name="T32" fmla="*/ 2272 w 193"/>
                <a:gd name="T33" fmla="*/ 273 h 231"/>
                <a:gd name="T34" fmla="*/ 2125 w 193"/>
                <a:gd name="T35" fmla="*/ 206 h 231"/>
                <a:gd name="T36" fmla="*/ 2029 w 193"/>
                <a:gd name="T37" fmla="*/ 137 h 231"/>
                <a:gd name="T38" fmla="*/ 1850 w 193"/>
                <a:gd name="T39" fmla="*/ 67 h 231"/>
                <a:gd name="T40" fmla="*/ 1658 w 193"/>
                <a:gd name="T41" fmla="*/ 34 h 231"/>
                <a:gd name="T42" fmla="*/ 1415 w 193"/>
                <a:gd name="T43" fmla="*/ 0 h 231"/>
                <a:gd name="T44" fmla="*/ 1175 w 193"/>
                <a:gd name="T45" fmla="*/ 0 h 231"/>
                <a:gd name="T46" fmla="*/ 987 w 193"/>
                <a:gd name="T47" fmla="*/ 0 h 231"/>
                <a:gd name="T48" fmla="*/ 756 w 193"/>
                <a:gd name="T49" fmla="*/ 16 h 231"/>
                <a:gd name="T50" fmla="*/ 529 w 193"/>
                <a:gd name="T51" fmla="*/ 50 h 231"/>
                <a:gd name="T52" fmla="*/ 277 w 193"/>
                <a:gd name="T53" fmla="*/ 67 h 231"/>
                <a:gd name="T54" fmla="*/ 131 w 193"/>
                <a:gd name="T55" fmla="*/ 137 h 231"/>
                <a:gd name="T56" fmla="*/ 0 w 193"/>
                <a:gd name="T57" fmla="*/ 206 h 231"/>
                <a:gd name="T58" fmla="*/ 0 w 193"/>
                <a:gd name="T59" fmla="*/ 273 h 231"/>
                <a:gd name="T60" fmla="*/ 158 w 193"/>
                <a:gd name="T61" fmla="*/ 289 h 231"/>
                <a:gd name="T62" fmla="*/ 362 w 193"/>
                <a:gd name="T63" fmla="*/ 307 h 231"/>
                <a:gd name="T64" fmla="*/ 586 w 193"/>
                <a:gd name="T65" fmla="*/ 259 h 231"/>
                <a:gd name="T66" fmla="*/ 911 w 193"/>
                <a:gd name="T67" fmla="*/ 199 h 231"/>
                <a:gd name="T68" fmla="*/ 1333 w 193"/>
                <a:gd name="T69" fmla="*/ 246 h 231"/>
                <a:gd name="T70" fmla="*/ 1431 w 193"/>
                <a:gd name="T71" fmla="*/ 323 h 231"/>
                <a:gd name="T72" fmla="*/ 1415 w 193"/>
                <a:gd name="T73" fmla="*/ 361 h 231"/>
                <a:gd name="T74" fmla="*/ 1415 w 193"/>
                <a:gd name="T75" fmla="*/ 430 h 231"/>
                <a:gd name="T76" fmla="*/ 1415 w 193"/>
                <a:gd name="T77" fmla="*/ 498 h 231"/>
                <a:gd name="T78" fmla="*/ 1415 w 193"/>
                <a:gd name="T79" fmla="*/ 583 h 231"/>
                <a:gd name="T80" fmla="*/ 1321 w 193"/>
                <a:gd name="T81" fmla="*/ 655 h 231"/>
                <a:gd name="T82" fmla="*/ 1333 w 193"/>
                <a:gd name="T83" fmla="*/ 711 h 231"/>
                <a:gd name="T84" fmla="*/ 1106 w 193"/>
                <a:gd name="T85" fmla="*/ 720 h 231"/>
                <a:gd name="T86" fmla="*/ 854 w 193"/>
                <a:gd name="T87" fmla="*/ 720 h 231"/>
                <a:gd name="T88" fmla="*/ 625 w 193"/>
                <a:gd name="T89" fmla="*/ 703 h 231"/>
                <a:gd name="T90" fmla="*/ 382 w 193"/>
                <a:gd name="T91" fmla="*/ 676 h 231"/>
                <a:gd name="T92" fmla="*/ 195 w 193"/>
                <a:gd name="T93" fmla="*/ 689 h 231"/>
                <a:gd name="T94" fmla="*/ 57 w 193"/>
                <a:gd name="T95" fmla="*/ 758 h 231"/>
                <a:gd name="T96" fmla="*/ 121 w 193"/>
                <a:gd name="T97" fmla="*/ 846 h 231"/>
                <a:gd name="T98" fmla="*/ 325 w 193"/>
                <a:gd name="T99" fmla="*/ 895 h 231"/>
                <a:gd name="T100" fmla="*/ 529 w 193"/>
                <a:gd name="T101" fmla="*/ 923 h 23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93"/>
                <a:gd name="T154" fmla="*/ 0 h 231"/>
                <a:gd name="T155" fmla="*/ 193 w 193"/>
                <a:gd name="T156" fmla="*/ 231 h 23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93" h="231">
                  <a:moveTo>
                    <a:pt x="44" y="223"/>
                  </a:moveTo>
                  <a:lnTo>
                    <a:pt x="33" y="218"/>
                  </a:lnTo>
                  <a:lnTo>
                    <a:pt x="45" y="223"/>
                  </a:lnTo>
                  <a:lnTo>
                    <a:pt x="38" y="220"/>
                  </a:lnTo>
                  <a:lnTo>
                    <a:pt x="46" y="223"/>
                  </a:lnTo>
                  <a:lnTo>
                    <a:pt x="57" y="225"/>
                  </a:lnTo>
                  <a:lnTo>
                    <a:pt x="59" y="228"/>
                  </a:lnTo>
                  <a:lnTo>
                    <a:pt x="67" y="231"/>
                  </a:lnTo>
                  <a:lnTo>
                    <a:pt x="79" y="231"/>
                  </a:lnTo>
                  <a:lnTo>
                    <a:pt x="87" y="231"/>
                  </a:lnTo>
                  <a:lnTo>
                    <a:pt x="94" y="231"/>
                  </a:lnTo>
                  <a:lnTo>
                    <a:pt x="106" y="231"/>
                  </a:lnTo>
                  <a:lnTo>
                    <a:pt x="118" y="231"/>
                  </a:lnTo>
                  <a:lnTo>
                    <a:pt x="126" y="231"/>
                  </a:lnTo>
                  <a:lnTo>
                    <a:pt x="138" y="231"/>
                  </a:lnTo>
                  <a:lnTo>
                    <a:pt x="146" y="228"/>
                  </a:lnTo>
                  <a:lnTo>
                    <a:pt x="154" y="224"/>
                  </a:lnTo>
                  <a:lnTo>
                    <a:pt x="162" y="216"/>
                  </a:lnTo>
                  <a:lnTo>
                    <a:pt x="169" y="216"/>
                  </a:lnTo>
                  <a:lnTo>
                    <a:pt x="174" y="203"/>
                  </a:lnTo>
                  <a:lnTo>
                    <a:pt x="177" y="194"/>
                  </a:lnTo>
                  <a:lnTo>
                    <a:pt x="182" y="186"/>
                  </a:lnTo>
                  <a:lnTo>
                    <a:pt x="185" y="177"/>
                  </a:lnTo>
                  <a:lnTo>
                    <a:pt x="189" y="166"/>
                  </a:lnTo>
                  <a:lnTo>
                    <a:pt x="189" y="158"/>
                  </a:lnTo>
                  <a:lnTo>
                    <a:pt x="189" y="149"/>
                  </a:lnTo>
                  <a:lnTo>
                    <a:pt x="189" y="141"/>
                  </a:lnTo>
                  <a:lnTo>
                    <a:pt x="193" y="132"/>
                  </a:lnTo>
                  <a:lnTo>
                    <a:pt x="193" y="120"/>
                  </a:lnTo>
                  <a:lnTo>
                    <a:pt x="193" y="108"/>
                  </a:lnTo>
                  <a:lnTo>
                    <a:pt x="193" y="99"/>
                  </a:lnTo>
                  <a:lnTo>
                    <a:pt x="193" y="87"/>
                  </a:lnTo>
                  <a:lnTo>
                    <a:pt x="189" y="74"/>
                  </a:lnTo>
                  <a:lnTo>
                    <a:pt x="189" y="66"/>
                  </a:lnTo>
                  <a:lnTo>
                    <a:pt x="185" y="58"/>
                  </a:lnTo>
                  <a:lnTo>
                    <a:pt x="177" y="50"/>
                  </a:lnTo>
                  <a:lnTo>
                    <a:pt x="174" y="42"/>
                  </a:lnTo>
                  <a:lnTo>
                    <a:pt x="169" y="33"/>
                  </a:lnTo>
                  <a:lnTo>
                    <a:pt x="157" y="24"/>
                  </a:lnTo>
                  <a:lnTo>
                    <a:pt x="154" y="16"/>
                  </a:lnTo>
                  <a:lnTo>
                    <a:pt x="146" y="16"/>
                  </a:lnTo>
                  <a:lnTo>
                    <a:pt x="138" y="8"/>
                  </a:lnTo>
                  <a:lnTo>
                    <a:pt x="130" y="4"/>
                  </a:lnTo>
                  <a:lnTo>
                    <a:pt x="118" y="0"/>
                  </a:lnTo>
                  <a:lnTo>
                    <a:pt x="110" y="0"/>
                  </a:lnTo>
                  <a:lnTo>
                    <a:pt x="98" y="0"/>
                  </a:lnTo>
                  <a:lnTo>
                    <a:pt x="91" y="0"/>
                  </a:lnTo>
                  <a:lnTo>
                    <a:pt x="82" y="0"/>
                  </a:lnTo>
                  <a:lnTo>
                    <a:pt x="71" y="0"/>
                  </a:lnTo>
                  <a:lnTo>
                    <a:pt x="63" y="4"/>
                  </a:lnTo>
                  <a:lnTo>
                    <a:pt x="51" y="8"/>
                  </a:lnTo>
                  <a:lnTo>
                    <a:pt x="44" y="12"/>
                  </a:lnTo>
                  <a:lnTo>
                    <a:pt x="32" y="16"/>
                  </a:lnTo>
                  <a:lnTo>
                    <a:pt x="23" y="16"/>
                  </a:lnTo>
                  <a:lnTo>
                    <a:pt x="16" y="24"/>
                  </a:lnTo>
                  <a:lnTo>
                    <a:pt x="11" y="33"/>
                  </a:lnTo>
                  <a:lnTo>
                    <a:pt x="8" y="42"/>
                  </a:lnTo>
                  <a:lnTo>
                    <a:pt x="0" y="50"/>
                  </a:lnTo>
                  <a:lnTo>
                    <a:pt x="0" y="58"/>
                  </a:lnTo>
                  <a:lnTo>
                    <a:pt x="0" y="66"/>
                  </a:lnTo>
                  <a:lnTo>
                    <a:pt x="5" y="67"/>
                  </a:lnTo>
                  <a:lnTo>
                    <a:pt x="13" y="70"/>
                  </a:lnTo>
                  <a:lnTo>
                    <a:pt x="20" y="71"/>
                  </a:lnTo>
                  <a:lnTo>
                    <a:pt x="30" y="74"/>
                  </a:lnTo>
                  <a:lnTo>
                    <a:pt x="40" y="76"/>
                  </a:lnTo>
                  <a:lnTo>
                    <a:pt x="49" y="62"/>
                  </a:lnTo>
                  <a:lnTo>
                    <a:pt x="67" y="55"/>
                  </a:lnTo>
                  <a:lnTo>
                    <a:pt x="76" y="48"/>
                  </a:lnTo>
                  <a:lnTo>
                    <a:pt x="96" y="54"/>
                  </a:lnTo>
                  <a:lnTo>
                    <a:pt x="111" y="59"/>
                  </a:lnTo>
                  <a:lnTo>
                    <a:pt x="117" y="71"/>
                  </a:lnTo>
                  <a:lnTo>
                    <a:pt x="119" y="78"/>
                  </a:lnTo>
                  <a:lnTo>
                    <a:pt x="118" y="81"/>
                  </a:lnTo>
                  <a:lnTo>
                    <a:pt x="118" y="87"/>
                  </a:lnTo>
                  <a:lnTo>
                    <a:pt x="122" y="95"/>
                  </a:lnTo>
                  <a:lnTo>
                    <a:pt x="118" y="104"/>
                  </a:lnTo>
                  <a:lnTo>
                    <a:pt x="118" y="112"/>
                  </a:lnTo>
                  <a:lnTo>
                    <a:pt x="118" y="120"/>
                  </a:lnTo>
                  <a:lnTo>
                    <a:pt x="118" y="127"/>
                  </a:lnTo>
                  <a:lnTo>
                    <a:pt x="118" y="141"/>
                  </a:lnTo>
                  <a:lnTo>
                    <a:pt x="118" y="149"/>
                  </a:lnTo>
                  <a:lnTo>
                    <a:pt x="110" y="158"/>
                  </a:lnTo>
                  <a:lnTo>
                    <a:pt x="110" y="166"/>
                  </a:lnTo>
                  <a:lnTo>
                    <a:pt x="111" y="172"/>
                  </a:lnTo>
                  <a:lnTo>
                    <a:pt x="103" y="173"/>
                  </a:lnTo>
                  <a:lnTo>
                    <a:pt x="92" y="174"/>
                  </a:lnTo>
                  <a:lnTo>
                    <a:pt x="83" y="174"/>
                  </a:lnTo>
                  <a:lnTo>
                    <a:pt x="71" y="174"/>
                  </a:lnTo>
                  <a:lnTo>
                    <a:pt x="60" y="171"/>
                  </a:lnTo>
                  <a:lnTo>
                    <a:pt x="52" y="170"/>
                  </a:lnTo>
                  <a:lnTo>
                    <a:pt x="42" y="170"/>
                  </a:lnTo>
                  <a:lnTo>
                    <a:pt x="32" y="163"/>
                  </a:lnTo>
                  <a:lnTo>
                    <a:pt x="22" y="163"/>
                  </a:lnTo>
                  <a:lnTo>
                    <a:pt x="16" y="166"/>
                  </a:lnTo>
                  <a:lnTo>
                    <a:pt x="12" y="173"/>
                  </a:lnTo>
                  <a:lnTo>
                    <a:pt x="5" y="183"/>
                  </a:lnTo>
                  <a:lnTo>
                    <a:pt x="6" y="195"/>
                  </a:lnTo>
                  <a:lnTo>
                    <a:pt x="10" y="204"/>
                  </a:lnTo>
                  <a:lnTo>
                    <a:pt x="15" y="209"/>
                  </a:lnTo>
                  <a:lnTo>
                    <a:pt x="27" y="216"/>
                  </a:lnTo>
                  <a:lnTo>
                    <a:pt x="42" y="223"/>
                  </a:lnTo>
                  <a:lnTo>
                    <a:pt x="44" y="223"/>
                  </a:lnTo>
                  <a:close/>
                </a:path>
              </a:pathLst>
            </a:custGeom>
            <a:solidFill>
              <a:srgbClr val="008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734" name="Rectangle 383"/>
            <p:cNvSpPr>
              <a:spLocks noChangeArrowheads="1"/>
            </p:cNvSpPr>
            <p:nvPr/>
          </p:nvSpPr>
          <p:spPr bwMode="auto">
            <a:xfrm>
              <a:off x="3333" y="3308"/>
              <a:ext cx="198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200" b="1">
                  <a:solidFill>
                    <a:srgbClr val="000000"/>
                  </a:solidFill>
                  <a:latin typeface="Arial" charset="0"/>
                </a:rPr>
                <a:t>GTP</a:t>
              </a:r>
              <a:endParaRPr lang="it-IT" sz="1200"/>
            </a:p>
          </p:txBody>
        </p:sp>
        <p:sp>
          <p:nvSpPr>
            <p:cNvPr id="6735" name="Freeform 431"/>
            <p:cNvSpPr>
              <a:spLocks/>
            </p:cNvSpPr>
            <p:nvPr/>
          </p:nvSpPr>
          <p:spPr bwMode="auto">
            <a:xfrm>
              <a:off x="3494" y="2738"/>
              <a:ext cx="27" cy="473"/>
            </a:xfrm>
            <a:custGeom>
              <a:avLst/>
              <a:gdLst>
                <a:gd name="T0" fmla="*/ 135 w 9"/>
                <a:gd name="T1" fmla="*/ 4293 h 157"/>
                <a:gd name="T2" fmla="*/ 0 w 9"/>
                <a:gd name="T3" fmla="*/ 3911 h 157"/>
                <a:gd name="T4" fmla="*/ 135 w 9"/>
                <a:gd name="T5" fmla="*/ 3504 h 157"/>
                <a:gd name="T6" fmla="*/ 243 w 9"/>
                <a:gd name="T7" fmla="*/ 3260 h 157"/>
                <a:gd name="T8" fmla="*/ 135 w 9"/>
                <a:gd name="T9" fmla="*/ 2977 h 157"/>
                <a:gd name="T10" fmla="*/ 0 w 9"/>
                <a:gd name="T11" fmla="*/ 2733 h 157"/>
                <a:gd name="T12" fmla="*/ 135 w 9"/>
                <a:gd name="T13" fmla="*/ 2458 h 157"/>
                <a:gd name="T14" fmla="*/ 243 w 9"/>
                <a:gd name="T15" fmla="*/ 2214 h 157"/>
                <a:gd name="T16" fmla="*/ 243 w 9"/>
                <a:gd name="T17" fmla="*/ 1808 h 157"/>
                <a:gd name="T18" fmla="*/ 135 w 9"/>
                <a:gd name="T19" fmla="*/ 1425 h 157"/>
                <a:gd name="T20" fmla="*/ 135 w 9"/>
                <a:gd name="T21" fmla="*/ 1154 h 157"/>
                <a:gd name="T22" fmla="*/ 243 w 9"/>
                <a:gd name="T23" fmla="*/ 898 h 157"/>
                <a:gd name="T24" fmla="*/ 243 w 9"/>
                <a:gd name="T25" fmla="*/ 627 h 157"/>
                <a:gd name="T26" fmla="*/ 243 w 9"/>
                <a:gd name="T27" fmla="*/ 383 h 157"/>
                <a:gd name="T28" fmla="*/ 243 w 9"/>
                <a:gd name="T29" fmla="*/ 108 h 157"/>
                <a:gd name="T30" fmla="*/ 0 w 9"/>
                <a:gd name="T31" fmla="*/ 108 h 157"/>
                <a:gd name="T32" fmla="*/ 243 w 9"/>
                <a:gd name="T33" fmla="*/ 0 h 15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"/>
                <a:gd name="T52" fmla="*/ 0 h 157"/>
                <a:gd name="T53" fmla="*/ 9 w 9"/>
                <a:gd name="T54" fmla="*/ 157 h 15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" h="157">
                  <a:moveTo>
                    <a:pt x="5" y="157"/>
                  </a:moveTo>
                  <a:lnTo>
                    <a:pt x="0" y="143"/>
                  </a:lnTo>
                  <a:lnTo>
                    <a:pt x="5" y="128"/>
                  </a:lnTo>
                  <a:lnTo>
                    <a:pt x="9" y="119"/>
                  </a:lnTo>
                  <a:lnTo>
                    <a:pt x="5" y="109"/>
                  </a:lnTo>
                  <a:lnTo>
                    <a:pt x="0" y="100"/>
                  </a:lnTo>
                  <a:lnTo>
                    <a:pt x="5" y="90"/>
                  </a:lnTo>
                  <a:lnTo>
                    <a:pt x="9" y="81"/>
                  </a:lnTo>
                  <a:lnTo>
                    <a:pt x="9" y="66"/>
                  </a:lnTo>
                  <a:lnTo>
                    <a:pt x="5" y="52"/>
                  </a:lnTo>
                  <a:lnTo>
                    <a:pt x="5" y="42"/>
                  </a:lnTo>
                  <a:lnTo>
                    <a:pt x="9" y="33"/>
                  </a:lnTo>
                  <a:lnTo>
                    <a:pt x="9" y="23"/>
                  </a:lnTo>
                  <a:lnTo>
                    <a:pt x="9" y="14"/>
                  </a:lnTo>
                  <a:lnTo>
                    <a:pt x="9" y="4"/>
                  </a:lnTo>
                  <a:lnTo>
                    <a:pt x="0" y="4"/>
                  </a:lnTo>
                  <a:lnTo>
                    <a:pt x="9" y="0"/>
                  </a:lnTo>
                </a:path>
              </a:pathLst>
            </a:custGeom>
            <a:noFill/>
            <a:ln w="28575" cmpd="sng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736" name="Rectangle 786"/>
            <p:cNvSpPr>
              <a:spLocks noChangeArrowheads="1"/>
            </p:cNvSpPr>
            <p:nvPr/>
          </p:nvSpPr>
          <p:spPr bwMode="auto">
            <a:xfrm>
              <a:off x="3565" y="3291"/>
              <a:ext cx="133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400" b="1">
                  <a:solidFill>
                    <a:srgbClr val="FFFFFF"/>
                  </a:solidFill>
                  <a:latin typeface="Symbol" pitchFamily="18" charset="2"/>
                </a:rPr>
                <a:t>a</a:t>
              </a:r>
              <a:r>
                <a:rPr lang="it-IT" sz="1400" b="1">
                  <a:solidFill>
                    <a:srgbClr val="FFFFFF"/>
                  </a:solidFill>
                  <a:latin typeface="Arial" charset="0"/>
                </a:rPr>
                <a:t>s</a:t>
              </a:r>
            </a:p>
          </p:txBody>
        </p:sp>
      </p:grpSp>
      <p:sp>
        <p:nvSpPr>
          <p:cNvPr id="6192" name="Freeform 343"/>
          <p:cNvSpPr>
            <a:spLocks/>
          </p:cNvSpPr>
          <p:nvPr/>
        </p:nvSpPr>
        <p:spPr bwMode="auto">
          <a:xfrm>
            <a:off x="5637213" y="3586163"/>
            <a:ext cx="701675" cy="2197100"/>
          </a:xfrm>
          <a:custGeom>
            <a:avLst/>
            <a:gdLst>
              <a:gd name="T0" fmla="*/ 2147483647 w 349"/>
              <a:gd name="T1" fmla="*/ 2147483647 h 862"/>
              <a:gd name="T2" fmla="*/ 2147483647 w 349"/>
              <a:gd name="T3" fmla="*/ 2147483647 h 862"/>
              <a:gd name="T4" fmla="*/ 2147483647 w 349"/>
              <a:gd name="T5" fmla="*/ 2147483647 h 862"/>
              <a:gd name="T6" fmla="*/ 2147483647 w 349"/>
              <a:gd name="T7" fmla="*/ 2147483647 h 862"/>
              <a:gd name="T8" fmla="*/ 2147483647 w 349"/>
              <a:gd name="T9" fmla="*/ 0 h 862"/>
              <a:gd name="T10" fmla="*/ 2147483647 w 349"/>
              <a:gd name="T11" fmla="*/ 0 h 862"/>
              <a:gd name="T12" fmla="*/ 2147483647 w 349"/>
              <a:gd name="T13" fmla="*/ 0 h 862"/>
              <a:gd name="T14" fmla="*/ 2147483647 w 349"/>
              <a:gd name="T15" fmla="*/ 2147483647 h 862"/>
              <a:gd name="T16" fmla="*/ 2147483647 w 349"/>
              <a:gd name="T17" fmla="*/ 2147483647 h 862"/>
              <a:gd name="T18" fmla="*/ 2147483647 w 349"/>
              <a:gd name="T19" fmla="*/ 2147483647 h 862"/>
              <a:gd name="T20" fmla="*/ 2147483647 w 349"/>
              <a:gd name="T21" fmla="*/ 2147483647 h 862"/>
              <a:gd name="T22" fmla="*/ 2147483647 w 349"/>
              <a:gd name="T23" fmla="*/ 2147483647 h 862"/>
              <a:gd name="T24" fmla="*/ 2147483647 w 349"/>
              <a:gd name="T25" fmla="*/ 2147483647 h 862"/>
              <a:gd name="T26" fmla="*/ 2147483647 w 349"/>
              <a:gd name="T27" fmla="*/ 2147483647 h 862"/>
              <a:gd name="T28" fmla="*/ 2147483647 w 349"/>
              <a:gd name="T29" fmla="*/ 2147483647 h 862"/>
              <a:gd name="T30" fmla="*/ 2147483647 w 349"/>
              <a:gd name="T31" fmla="*/ 2147483647 h 862"/>
              <a:gd name="T32" fmla="*/ 2147483647 w 349"/>
              <a:gd name="T33" fmla="*/ 2147483647 h 862"/>
              <a:gd name="T34" fmla="*/ 2147483647 w 349"/>
              <a:gd name="T35" fmla="*/ 2147483647 h 862"/>
              <a:gd name="T36" fmla="*/ 2147483647 w 349"/>
              <a:gd name="T37" fmla="*/ 2147483647 h 862"/>
              <a:gd name="T38" fmla="*/ 2147483647 w 349"/>
              <a:gd name="T39" fmla="*/ 2147483647 h 862"/>
              <a:gd name="T40" fmla="*/ 2147483647 w 349"/>
              <a:gd name="T41" fmla="*/ 2147483647 h 862"/>
              <a:gd name="T42" fmla="*/ 2147483647 w 349"/>
              <a:gd name="T43" fmla="*/ 2147483647 h 862"/>
              <a:gd name="T44" fmla="*/ 2147483647 w 349"/>
              <a:gd name="T45" fmla="*/ 2147483647 h 862"/>
              <a:gd name="T46" fmla="*/ 2147483647 w 349"/>
              <a:gd name="T47" fmla="*/ 2147483647 h 862"/>
              <a:gd name="T48" fmla="*/ 2147483647 w 349"/>
              <a:gd name="T49" fmla="*/ 2147483647 h 862"/>
              <a:gd name="T50" fmla="*/ 2147483647 w 349"/>
              <a:gd name="T51" fmla="*/ 2147483647 h 862"/>
              <a:gd name="T52" fmla="*/ 2147483647 w 349"/>
              <a:gd name="T53" fmla="*/ 2147483647 h 862"/>
              <a:gd name="T54" fmla="*/ 0 w 349"/>
              <a:gd name="T55" fmla="*/ 2147483647 h 862"/>
              <a:gd name="T56" fmla="*/ 0 w 349"/>
              <a:gd name="T57" fmla="*/ 2147483647 h 862"/>
              <a:gd name="T58" fmla="*/ 2147483647 w 349"/>
              <a:gd name="T59" fmla="*/ 2147483647 h 862"/>
              <a:gd name="T60" fmla="*/ 2147483647 w 349"/>
              <a:gd name="T61" fmla="*/ 2147483647 h 862"/>
              <a:gd name="T62" fmla="*/ 2147483647 w 349"/>
              <a:gd name="T63" fmla="*/ 2147483647 h 862"/>
              <a:gd name="T64" fmla="*/ 2147483647 w 349"/>
              <a:gd name="T65" fmla="*/ 2147483647 h 862"/>
              <a:gd name="T66" fmla="*/ 2147483647 w 349"/>
              <a:gd name="T67" fmla="*/ 2147483647 h 862"/>
              <a:gd name="T68" fmla="*/ 2147483647 w 349"/>
              <a:gd name="T69" fmla="*/ 2147483647 h 862"/>
              <a:gd name="T70" fmla="*/ 2147483647 w 349"/>
              <a:gd name="T71" fmla="*/ 2147483647 h 862"/>
              <a:gd name="T72" fmla="*/ 2147483647 w 349"/>
              <a:gd name="T73" fmla="*/ 2147483647 h 862"/>
              <a:gd name="T74" fmla="*/ 2147483647 w 349"/>
              <a:gd name="T75" fmla="*/ 2147483647 h 862"/>
              <a:gd name="T76" fmla="*/ 2147483647 w 349"/>
              <a:gd name="T77" fmla="*/ 2147483647 h 862"/>
              <a:gd name="T78" fmla="*/ 2147483647 w 349"/>
              <a:gd name="T79" fmla="*/ 2147483647 h 862"/>
              <a:gd name="T80" fmla="*/ 2147483647 w 349"/>
              <a:gd name="T81" fmla="*/ 2147483647 h 862"/>
              <a:gd name="T82" fmla="*/ 2147483647 w 349"/>
              <a:gd name="T83" fmla="*/ 2147483647 h 862"/>
              <a:gd name="T84" fmla="*/ 2147483647 w 349"/>
              <a:gd name="T85" fmla="*/ 2147483647 h 862"/>
              <a:gd name="T86" fmla="*/ 2147483647 w 349"/>
              <a:gd name="T87" fmla="*/ 2147483647 h 862"/>
              <a:gd name="T88" fmla="*/ 2147483647 w 349"/>
              <a:gd name="T89" fmla="*/ 2147483647 h 862"/>
              <a:gd name="T90" fmla="*/ 2147483647 w 349"/>
              <a:gd name="T91" fmla="*/ 2147483647 h 862"/>
              <a:gd name="T92" fmla="*/ 2147483647 w 349"/>
              <a:gd name="T93" fmla="*/ 2147483647 h 862"/>
              <a:gd name="T94" fmla="*/ 2147483647 w 349"/>
              <a:gd name="T95" fmla="*/ 2147483647 h 862"/>
              <a:gd name="T96" fmla="*/ 2147483647 w 349"/>
              <a:gd name="T97" fmla="*/ 2147483647 h 862"/>
              <a:gd name="T98" fmla="*/ 2147483647 w 349"/>
              <a:gd name="T99" fmla="*/ 2147483647 h 862"/>
              <a:gd name="T100" fmla="*/ 2147483647 w 349"/>
              <a:gd name="T101" fmla="*/ 2147483647 h 862"/>
              <a:gd name="T102" fmla="*/ 2147483647 w 349"/>
              <a:gd name="T103" fmla="*/ 2147483647 h 862"/>
              <a:gd name="T104" fmla="*/ 2147483647 w 349"/>
              <a:gd name="T105" fmla="*/ 2147483647 h 862"/>
              <a:gd name="T106" fmla="*/ 2147483647 w 349"/>
              <a:gd name="T107" fmla="*/ 2147483647 h 862"/>
              <a:gd name="T108" fmla="*/ 2147483647 w 349"/>
              <a:gd name="T109" fmla="*/ 2147483647 h 862"/>
              <a:gd name="T110" fmla="*/ 2147483647 w 349"/>
              <a:gd name="T111" fmla="*/ 2147483647 h 862"/>
              <a:gd name="T112" fmla="*/ 2147483647 w 349"/>
              <a:gd name="T113" fmla="*/ 2147483647 h 862"/>
              <a:gd name="T114" fmla="*/ 2147483647 w 349"/>
              <a:gd name="T115" fmla="*/ 2147483647 h 862"/>
              <a:gd name="T116" fmla="*/ 2147483647 w 349"/>
              <a:gd name="T117" fmla="*/ 2147483647 h 862"/>
              <a:gd name="T118" fmla="*/ 2147483647 w 349"/>
              <a:gd name="T119" fmla="*/ 2147483647 h 862"/>
              <a:gd name="T120" fmla="*/ 2147483647 w 349"/>
              <a:gd name="T121" fmla="*/ 2147483647 h 862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349"/>
              <a:gd name="T184" fmla="*/ 0 h 862"/>
              <a:gd name="T185" fmla="*/ 349 w 349"/>
              <a:gd name="T186" fmla="*/ 862 h 862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349" h="862">
                <a:moveTo>
                  <a:pt x="349" y="62"/>
                </a:moveTo>
                <a:lnTo>
                  <a:pt x="340" y="53"/>
                </a:lnTo>
                <a:lnTo>
                  <a:pt x="332" y="48"/>
                </a:lnTo>
                <a:lnTo>
                  <a:pt x="319" y="38"/>
                </a:lnTo>
                <a:lnTo>
                  <a:pt x="311" y="34"/>
                </a:lnTo>
                <a:lnTo>
                  <a:pt x="302" y="29"/>
                </a:lnTo>
                <a:lnTo>
                  <a:pt x="294" y="24"/>
                </a:lnTo>
                <a:lnTo>
                  <a:pt x="285" y="24"/>
                </a:lnTo>
                <a:lnTo>
                  <a:pt x="277" y="24"/>
                </a:lnTo>
                <a:lnTo>
                  <a:pt x="268" y="19"/>
                </a:lnTo>
                <a:lnTo>
                  <a:pt x="260" y="15"/>
                </a:lnTo>
                <a:lnTo>
                  <a:pt x="247" y="10"/>
                </a:lnTo>
                <a:lnTo>
                  <a:pt x="234" y="5"/>
                </a:lnTo>
                <a:lnTo>
                  <a:pt x="225" y="5"/>
                </a:lnTo>
                <a:lnTo>
                  <a:pt x="213" y="0"/>
                </a:lnTo>
                <a:lnTo>
                  <a:pt x="200" y="0"/>
                </a:lnTo>
                <a:lnTo>
                  <a:pt x="191" y="0"/>
                </a:lnTo>
                <a:lnTo>
                  <a:pt x="183" y="0"/>
                </a:lnTo>
                <a:lnTo>
                  <a:pt x="174" y="0"/>
                </a:lnTo>
                <a:lnTo>
                  <a:pt x="157" y="0"/>
                </a:lnTo>
                <a:lnTo>
                  <a:pt x="149" y="0"/>
                </a:lnTo>
                <a:lnTo>
                  <a:pt x="140" y="5"/>
                </a:lnTo>
                <a:lnTo>
                  <a:pt x="132" y="5"/>
                </a:lnTo>
                <a:lnTo>
                  <a:pt x="123" y="5"/>
                </a:lnTo>
                <a:lnTo>
                  <a:pt x="115" y="15"/>
                </a:lnTo>
                <a:lnTo>
                  <a:pt x="106" y="19"/>
                </a:lnTo>
                <a:lnTo>
                  <a:pt x="93" y="24"/>
                </a:lnTo>
                <a:lnTo>
                  <a:pt x="85" y="34"/>
                </a:lnTo>
                <a:lnTo>
                  <a:pt x="81" y="43"/>
                </a:lnTo>
                <a:lnTo>
                  <a:pt x="72" y="43"/>
                </a:lnTo>
                <a:lnTo>
                  <a:pt x="72" y="53"/>
                </a:lnTo>
                <a:lnTo>
                  <a:pt x="64" y="62"/>
                </a:lnTo>
                <a:lnTo>
                  <a:pt x="59" y="72"/>
                </a:lnTo>
                <a:lnTo>
                  <a:pt x="55" y="81"/>
                </a:lnTo>
                <a:lnTo>
                  <a:pt x="55" y="91"/>
                </a:lnTo>
                <a:lnTo>
                  <a:pt x="55" y="100"/>
                </a:lnTo>
                <a:lnTo>
                  <a:pt x="51" y="110"/>
                </a:lnTo>
                <a:lnTo>
                  <a:pt x="51" y="119"/>
                </a:lnTo>
                <a:lnTo>
                  <a:pt x="47" y="134"/>
                </a:lnTo>
                <a:lnTo>
                  <a:pt x="47" y="153"/>
                </a:lnTo>
                <a:lnTo>
                  <a:pt x="47" y="162"/>
                </a:lnTo>
                <a:lnTo>
                  <a:pt x="47" y="177"/>
                </a:lnTo>
                <a:lnTo>
                  <a:pt x="47" y="186"/>
                </a:lnTo>
                <a:lnTo>
                  <a:pt x="47" y="196"/>
                </a:lnTo>
                <a:lnTo>
                  <a:pt x="47" y="210"/>
                </a:lnTo>
                <a:lnTo>
                  <a:pt x="47" y="224"/>
                </a:lnTo>
                <a:lnTo>
                  <a:pt x="47" y="234"/>
                </a:lnTo>
                <a:lnTo>
                  <a:pt x="47" y="253"/>
                </a:lnTo>
                <a:lnTo>
                  <a:pt x="47" y="272"/>
                </a:lnTo>
                <a:lnTo>
                  <a:pt x="47" y="291"/>
                </a:lnTo>
                <a:lnTo>
                  <a:pt x="47" y="300"/>
                </a:lnTo>
                <a:lnTo>
                  <a:pt x="47" y="310"/>
                </a:lnTo>
                <a:lnTo>
                  <a:pt x="47" y="324"/>
                </a:lnTo>
                <a:lnTo>
                  <a:pt x="51" y="338"/>
                </a:lnTo>
                <a:lnTo>
                  <a:pt x="51" y="348"/>
                </a:lnTo>
                <a:lnTo>
                  <a:pt x="51" y="367"/>
                </a:lnTo>
                <a:lnTo>
                  <a:pt x="51" y="377"/>
                </a:lnTo>
                <a:lnTo>
                  <a:pt x="51" y="386"/>
                </a:lnTo>
                <a:lnTo>
                  <a:pt x="51" y="400"/>
                </a:lnTo>
                <a:lnTo>
                  <a:pt x="55" y="419"/>
                </a:lnTo>
                <a:lnTo>
                  <a:pt x="59" y="438"/>
                </a:lnTo>
                <a:lnTo>
                  <a:pt x="59" y="448"/>
                </a:lnTo>
                <a:lnTo>
                  <a:pt x="59" y="458"/>
                </a:lnTo>
                <a:lnTo>
                  <a:pt x="64" y="472"/>
                </a:lnTo>
                <a:lnTo>
                  <a:pt x="64" y="481"/>
                </a:lnTo>
                <a:lnTo>
                  <a:pt x="64" y="496"/>
                </a:lnTo>
                <a:lnTo>
                  <a:pt x="59" y="505"/>
                </a:lnTo>
                <a:lnTo>
                  <a:pt x="55" y="515"/>
                </a:lnTo>
                <a:lnTo>
                  <a:pt x="51" y="524"/>
                </a:lnTo>
                <a:lnTo>
                  <a:pt x="51" y="534"/>
                </a:lnTo>
                <a:lnTo>
                  <a:pt x="51" y="548"/>
                </a:lnTo>
                <a:lnTo>
                  <a:pt x="47" y="558"/>
                </a:lnTo>
                <a:lnTo>
                  <a:pt x="42" y="567"/>
                </a:lnTo>
                <a:lnTo>
                  <a:pt x="38" y="577"/>
                </a:lnTo>
                <a:lnTo>
                  <a:pt x="34" y="591"/>
                </a:lnTo>
                <a:lnTo>
                  <a:pt x="25" y="600"/>
                </a:lnTo>
                <a:lnTo>
                  <a:pt x="25" y="610"/>
                </a:lnTo>
                <a:lnTo>
                  <a:pt x="17" y="624"/>
                </a:lnTo>
                <a:lnTo>
                  <a:pt x="17" y="634"/>
                </a:lnTo>
                <a:lnTo>
                  <a:pt x="8" y="643"/>
                </a:lnTo>
                <a:lnTo>
                  <a:pt x="4" y="653"/>
                </a:lnTo>
                <a:lnTo>
                  <a:pt x="0" y="662"/>
                </a:lnTo>
                <a:lnTo>
                  <a:pt x="0" y="672"/>
                </a:lnTo>
                <a:lnTo>
                  <a:pt x="0" y="681"/>
                </a:lnTo>
                <a:lnTo>
                  <a:pt x="0" y="691"/>
                </a:lnTo>
                <a:lnTo>
                  <a:pt x="0" y="700"/>
                </a:lnTo>
                <a:lnTo>
                  <a:pt x="0" y="710"/>
                </a:lnTo>
                <a:lnTo>
                  <a:pt x="0" y="724"/>
                </a:lnTo>
                <a:lnTo>
                  <a:pt x="0" y="748"/>
                </a:lnTo>
                <a:lnTo>
                  <a:pt x="4" y="758"/>
                </a:lnTo>
                <a:lnTo>
                  <a:pt x="4" y="767"/>
                </a:lnTo>
                <a:lnTo>
                  <a:pt x="12" y="777"/>
                </a:lnTo>
                <a:lnTo>
                  <a:pt x="17" y="786"/>
                </a:lnTo>
                <a:lnTo>
                  <a:pt x="25" y="796"/>
                </a:lnTo>
                <a:lnTo>
                  <a:pt x="34" y="805"/>
                </a:lnTo>
                <a:lnTo>
                  <a:pt x="42" y="810"/>
                </a:lnTo>
                <a:lnTo>
                  <a:pt x="51" y="819"/>
                </a:lnTo>
                <a:lnTo>
                  <a:pt x="59" y="824"/>
                </a:lnTo>
                <a:lnTo>
                  <a:pt x="68" y="834"/>
                </a:lnTo>
                <a:lnTo>
                  <a:pt x="85" y="843"/>
                </a:lnTo>
                <a:lnTo>
                  <a:pt x="93" y="843"/>
                </a:lnTo>
                <a:lnTo>
                  <a:pt x="102" y="853"/>
                </a:lnTo>
                <a:lnTo>
                  <a:pt x="119" y="858"/>
                </a:lnTo>
                <a:lnTo>
                  <a:pt x="136" y="862"/>
                </a:lnTo>
                <a:lnTo>
                  <a:pt x="149" y="862"/>
                </a:lnTo>
                <a:lnTo>
                  <a:pt x="157" y="862"/>
                </a:lnTo>
                <a:lnTo>
                  <a:pt x="170" y="862"/>
                </a:lnTo>
                <a:lnTo>
                  <a:pt x="187" y="862"/>
                </a:lnTo>
                <a:lnTo>
                  <a:pt x="204" y="862"/>
                </a:lnTo>
                <a:lnTo>
                  <a:pt x="221" y="862"/>
                </a:lnTo>
                <a:lnTo>
                  <a:pt x="230" y="862"/>
                </a:lnTo>
                <a:lnTo>
                  <a:pt x="247" y="862"/>
                </a:lnTo>
                <a:lnTo>
                  <a:pt x="255" y="853"/>
                </a:lnTo>
                <a:lnTo>
                  <a:pt x="264" y="848"/>
                </a:lnTo>
                <a:lnTo>
                  <a:pt x="277" y="843"/>
                </a:lnTo>
                <a:lnTo>
                  <a:pt x="285" y="834"/>
                </a:lnTo>
                <a:lnTo>
                  <a:pt x="289" y="824"/>
                </a:lnTo>
                <a:lnTo>
                  <a:pt x="302" y="815"/>
                </a:lnTo>
                <a:lnTo>
                  <a:pt x="306" y="805"/>
                </a:lnTo>
                <a:lnTo>
                  <a:pt x="311" y="796"/>
                </a:lnTo>
                <a:lnTo>
                  <a:pt x="315" y="786"/>
                </a:lnTo>
                <a:lnTo>
                  <a:pt x="315" y="777"/>
                </a:lnTo>
                <a:lnTo>
                  <a:pt x="319" y="767"/>
                </a:lnTo>
                <a:lnTo>
                  <a:pt x="319" y="748"/>
                </a:lnTo>
                <a:lnTo>
                  <a:pt x="323" y="739"/>
                </a:lnTo>
                <a:lnTo>
                  <a:pt x="323" y="724"/>
                </a:lnTo>
                <a:lnTo>
                  <a:pt x="323" y="710"/>
                </a:lnTo>
                <a:lnTo>
                  <a:pt x="323" y="696"/>
                </a:lnTo>
                <a:lnTo>
                  <a:pt x="323" y="681"/>
                </a:lnTo>
                <a:lnTo>
                  <a:pt x="323" y="672"/>
                </a:lnTo>
                <a:lnTo>
                  <a:pt x="319" y="658"/>
                </a:lnTo>
                <a:lnTo>
                  <a:pt x="315" y="648"/>
                </a:lnTo>
                <a:lnTo>
                  <a:pt x="315" y="634"/>
                </a:lnTo>
                <a:lnTo>
                  <a:pt x="306" y="619"/>
                </a:lnTo>
                <a:lnTo>
                  <a:pt x="302" y="600"/>
                </a:lnTo>
                <a:lnTo>
                  <a:pt x="298" y="586"/>
                </a:lnTo>
                <a:lnTo>
                  <a:pt x="289" y="577"/>
                </a:lnTo>
                <a:lnTo>
                  <a:pt x="289" y="562"/>
                </a:lnTo>
                <a:lnTo>
                  <a:pt x="285" y="553"/>
                </a:lnTo>
                <a:lnTo>
                  <a:pt x="281" y="539"/>
                </a:lnTo>
                <a:lnTo>
                  <a:pt x="272" y="529"/>
                </a:lnTo>
                <a:lnTo>
                  <a:pt x="272" y="519"/>
                </a:lnTo>
                <a:lnTo>
                  <a:pt x="264" y="505"/>
                </a:lnTo>
                <a:lnTo>
                  <a:pt x="267" y="493"/>
                </a:lnTo>
                <a:lnTo>
                  <a:pt x="267" y="477"/>
                </a:lnTo>
                <a:lnTo>
                  <a:pt x="267" y="453"/>
                </a:lnTo>
                <a:lnTo>
                  <a:pt x="269" y="437"/>
                </a:lnTo>
                <a:lnTo>
                  <a:pt x="272" y="417"/>
                </a:lnTo>
                <a:lnTo>
                  <a:pt x="271" y="408"/>
                </a:lnTo>
                <a:lnTo>
                  <a:pt x="267" y="398"/>
                </a:lnTo>
                <a:lnTo>
                  <a:pt x="265" y="391"/>
                </a:lnTo>
                <a:lnTo>
                  <a:pt x="265" y="377"/>
                </a:lnTo>
                <a:lnTo>
                  <a:pt x="265" y="365"/>
                </a:lnTo>
                <a:lnTo>
                  <a:pt x="262" y="355"/>
                </a:lnTo>
                <a:lnTo>
                  <a:pt x="265" y="349"/>
                </a:lnTo>
                <a:lnTo>
                  <a:pt x="262" y="335"/>
                </a:lnTo>
                <a:lnTo>
                  <a:pt x="265" y="324"/>
                </a:lnTo>
                <a:lnTo>
                  <a:pt x="265" y="310"/>
                </a:lnTo>
                <a:lnTo>
                  <a:pt x="267" y="298"/>
                </a:lnTo>
                <a:lnTo>
                  <a:pt x="267" y="286"/>
                </a:lnTo>
                <a:lnTo>
                  <a:pt x="269" y="279"/>
                </a:lnTo>
                <a:lnTo>
                  <a:pt x="267" y="269"/>
                </a:lnTo>
                <a:lnTo>
                  <a:pt x="269" y="260"/>
                </a:lnTo>
                <a:lnTo>
                  <a:pt x="265" y="253"/>
                </a:lnTo>
                <a:lnTo>
                  <a:pt x="267" y="249"/>
                </a:lnTo>
                <a:lnTo>
                  <a:pt x="264" y="238"/>
                </a:lnTo>
                <a:lnTo>
                  <a:pt x="272" y="224"/>
                </a:lnTo>
                <a:lnTo>
                  <a:pt x="272" y="215"/>
                </a:lnTo>
                <a:lnTo>
                  <a:pt x="272" y="205"/>
                </a:lnTo>
                <a:lnTo>
                  <a:pt x="277" y="196"/>
                </a:lnTo>
                <a:lnTo>
                  <a:pt x="281" y="186"/>
                </a:lnTo>
                <a:lnTo>
                  <a:pt x="289" y="177"/>
                </a:lnTo>
                <a:lnTo>
                  <a:pt x="298" y="167"/>
                </a:lnTo>
                <a:lnTo>
                  <a:pt x="306" y="157"/>
                </a:lnTo>
                <a:lnTo>
                  <a:pt x="311" y="148"/>
                </a:lnTo>
                <a:lnTo>
                  <a:pt x="319" y="138"/>
                </a:lnTo>
                <a:lnTo>
                  <a:pt x="332" y="129"/>
                </a:lnTo>
                <a:lnTo>
                  <a:pt x="340" y="119"/>
                </a:lnTo>
                <a:lnTo>
                  <a:pt x="340" y="110"/>
                </a:lnTo>
                <a:lnTo>
                  <a:pt x="345" y="100"/>
                </a:lnTo>
                <a:lnTo>
                  <a:pt x="349" y="91"/>
                </a:lnTo>
                <a:lnTo>
                  <a:pt x="349" y="81"/>
                </a:lnTo>
                <a:lnTo>
                  <a:pt x="349" y="72"/>
                </a:lnTo>
                <a:lnTo>
                  <a:pt x="349" y="62"/>
                </a:lnTo>
                <a:close/>
              </a:path>
            </a:pathLst>
          </a:custGeom>
          <a:solidFill>
            <a:srgbClr val="00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193" name="Oval 191"/>
          <p:cNvSpPr>
            <a:spLocks noChangeArrowheads="1"/>
          </p:cNvSpPr>
          <p:nvPr/>
        </p:nvSpPr>
        <p:spPr bwMode="auto">
          <a:xfrm>
            <a:off x="4252913" y="4211638"/>
            <a:ext cx="93662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194" name="Freeform 192"/>
          <p:cNvSpPr>
            <a:spLocks/>
          </p:cNvSpPr>
          <p:nvPr/>
        </p:nvSpPr>
        <p:spPr bwMode="auto">
          <a:xfrm>
            <a:off x="4260850" y="4318000"/>
            <a:ext cx="17463" cy="403225"/>
          </a:xfrm>
          <a:custGeom>
            <a:avLst/>
            <a:gdLst>
              <a:gd name="T0" fmla="*/ 2147483647 w 8"/>
              <a:gd name="T1" fmla="*/ 0 h 158"/>
              <a:gd name="T2" fmla="*/ 0 w 8"/>
              <a:gd name="T3" fmla="*/ 2147483647 h 158"/>
              <a:gd name="T4" fmla="*/ 2147483647 w 8"/>
              <a:gd name="T5" fmla="*/ 2147483647 h 158"/>
              <a:gd name="T6" fmla="*/ 2147483647 w 8"/>
              <a:gd name="T7" fmla="*/ 2147483647 h 158"/>
              <a:gd name="T8" fmla="*/ 2147483647 w 8"/>
              <a:gd name="T9" fmla="*/ 2147483647 h 158"/>
              <a:gd name="T10" fmla="*/ 0 w 8"/>
              <a:gd name="T11" fmla="*/ 2147483647 h 158"/>
              <a:gd name="T12" fmla="*/ 2147483647 w 8"/>
              <a:gd name="T13" fmla="*/ 2147483647 h 158"/>
              <a:gd name="T14" fmla="*/ 2147483647 w 8"/>
              <a:gd name="T15" fmla="*/ 2147483647 h 158"/>
              <a:gd name="T16" fmla="*/ 2147483647 w 8"/>
              <a:gd name="T17" fmla="*/ 2147483647 h 158"/>
              <a:gd name="T18" fmla="*/ 2147483647 w 8"/>
              <a:gd name="T19" fmla="*/ 2147483647 h 158"/>
              <a:gd name="T20" fmla="*/ 2147483647 w 8"/>
              <a:gd name="T21" fmla="*/ 2147483647 h 158"/>
              <a:gd name="T22" fmla="*/ 2147483647 w 8"/>
              <a:gd name="T23" fmla="*/ 2147483647 h 158"/>
              <a:gd name="T24" fmla="*/ 2147483647 w 8"/>
              <a:gd name="T25" fmla="*/ 2147483647 h 158"/>
              <a:gd name="T26" fmla="*/ 2147483647 w 8"/>
              <a:gd name="T27" fmla="*/ 2147483647 h 158"/>
              <a:gd name="T28" fmla="*/ 2147483647 w 8"/>
              <a:gd name="T29" fmla="*/ 2147483647 h 158"/>
              <a:gd name="T30" fmla="*/ 0 w 8"/>
              <a:gd name="T31" fmla="*/ 2147483647 h 158"/>
              <a:gd name="T32" fmla="*/ 2147483647 w 8"/>
              <a:gd name="T33" fmla="*/ 2147483647 h 15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8"/>
              <a:gd name="T53" fmla="*/ 8 w 8"/>
              <a:gd name="T54" fmla="*/ 158 h 15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8">
                <a:moveTo>
                  <a:pt x="4" y="0"/>
                </a:moveTo>
                <a:lnTo>
                  <a:pt x="0" y="15"/>
                </a:lnTo>
                <a:lnTo>
                  <a:pt x="4" y="29"/>
                </a:lnTo>
                <a:lnTo>
                  <a:pt x="8" y="39"/>
                </a:lnTo>
                <a:lnTo>
                  <a:pt x="4" y="48"/>
                </a:lnTo>
                <a:lnTo>
                  <a:pt x="0" y="58"/>
                </a:lnTo>
                <a:lnTo>
                  <a:pt x="4" y="67"/>
                </a:lnTo>
                <a:lnTo>
                  <a:pt x="8" y="77"/>
                </a:lnTo>
                <a:lnTo>
                  <a:pt x="8" y="91"/>
                </a:lnTo>
                <a:lnTo>
                  <a:pt x="4" y="105"/>
                </a:lnTo>
                <a:lnTo>
                  <a:pt x="4" y="115"/>
                </a:lnTo>
                <a:lnTo>
                  <a:pt x="8" y="124"/>
                </a:lnTo>
                <a:lnTo>
                  <a:pt x="8" y="134"/>
                </a:lnTo>
                <a:lnTo>
                  <a:pt x="8" y="143"/>
                </a:lnTo>
                <a:lnTo>
                  <a:pt x="8" y="153"/>
                </a:lnTo>
                <a:lnTo>
                  <a:pt x="0" y="153"/>
                </a:lnTo>
                <a:lnTo>
                  <a:pt x="8" y="158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95" name="Freeform 193"/>
          <p:cNvSpPr>
            <a:spLocks/>
          </p:cNvSpPr>
          <p:nvPr/>
        </p:nvSpPr>
        <p:spPr bwMode="auto">
          <a:xfrm>
            <a:off x="4321175" y="4330700"/>
            <a:ext cx="34925" cy="427038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4"/>
                </a:lnTo>
                <a:lnTo>
                  <a:pt x="8" y="38"/>
                </a:lnTo>
                <a:lnTo>
                  <a:pt x="12" y="48"/>
                </a:lnTo>
                <a:lnTo>
                  <a:pt x="8" y="62"/>
                </a:lnTo>
                <a:lnTo>
                  <a:pt x="8" y="72"/>
                </a:lnTo>
                <a:lnTo>
                  <a:pt x="12" y="81"/>
                </a:lnTo>
                <a:lnTo>
                  <a:pt x="12" y="91"/>
                </a:lnTo>
                <a:lnTo>
                  <a:pt x="12" y="100"/>
                </a:lnTo>
                <a:lnTo>
                  <a:pt x="12" y="110"/>
                </a:lnTo>
                <a:lnTo>
                  <a:pt x="12" y="124"/>
                </a:lnTo>
                <a:lnTo>
                  <a:pt x="17" y="134"/>
                </a:lnTo>
                <a:lnTo>
                  <a:pt x="17" y="143"/>
                </a:lnTo>
                <a:lnTo>
                  <a:pt x="12" y="153"/>
                </a:lnTo>
                <a:lnTo>
                  <a:pt x="12" y="162"/>
                </a:lnTo>
                <a:lnTo>
                  <a:pt x="12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96" name="Oval 194"/>
          <p:cNvSpPr>
            <a:spLocks noChangeArrowheads="1"/>
          </p:cNvSpPr>
          <p:nvPr/>
        </p:nvSpPr>
        <p:spPr bwMode="auto">
          <a:xfrm>
            <a:off x="4140200" y="4211638"/>
            <a:ext cx="93663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197" name="Freeform 195"/>
          <p:cNvSpPr>
            <a:spLocks/>
          </p:cNvSpPr>
          <p:nvPr/>
        </p:nvSpPr>
        <p:spPr bwMode="auto">
          <a:xfrm>
            <a:off x="4149725" y="4318000"/>
            <a:ext cx="17463" cy="403225"/>
          </a:xfrm>
          <a:custGeom>
            <a:avLst/>
            <a:gdLst>
              <a:gd name="T0" fmla="*/ 2147483647 w 9"/>
              <a:gd name="T1" fmla="*/ 0 h 158"/>
              <a:gd name="T2" fmla="*/ 0 w 9"/>
              <a:gd name="T3" fmla="*/ 2147483647 h 158"/>
              <a:gd name="T4" fmla="*/ 2147483647 w 9"/>
              <a:gd name="T5" fmla="*/ 2147483647 h 158"/>
              <a:gd name="T6" fmla="*/ 2147483647 w 9"/>
              <a:gd name="T7" fmla="*/ 2147483647 h 158"/>
              <a:gd name="T8" fmla="*/ 2147483647 w 9"/>
              <a:gd name="T9" fmla="*/ 2147483647 h 158"/>
              <a:gd name="T10" fmla="*/ 0 w 9"/>
              <a:gd name="T11" fmla="*/ 2147483647 h 158"/>
              <a:gd name="T12" fmla="*/ 2147483647 w 9"/>
              <a:gd name="T13" fmla="*/ 2147483647 h 158"/>
              <a:gd name="T14" fmla="*/ 2147483647 w 9"/>
              <a:gd name="T15" fmla="*/ 2147483647 h 158"/>
              <a:gd name="T16" fmla="*/ 2147483647 w 9"/>
              <a:gd name="T17" fmla="*/ 2147483647 h 158"/>
              <a:gd name="T18" fmla="*/ 2147483647 w 9"/>
              <a:gd name="T19" fmla="*/ 2147483647 h 158"/>
              <a:gd name="T20" fmla="*/ 2147483647 w 9"/>
              <a:gd name="T21" fmla="*/ 2147483647 h 158"/>
              <a:gd name="T22" fmla="*/ 2147483647 w 9"/>
              <a:gd name="T23" fmla="*/ 2147483647 h 158"/>
              <a:gd name="T24" fmla="*/ 2147483647 w 9"/>
              <a:gd name="T25" fmla="*/ 2147483647 h 158"/>
              <a:gd name="T26" fmla="*/ 2147483647 w 9"/>
              <a:gd name="T27" fmla="*/ 2147483647 h 158"/>
              <a:gd name="T28" fmla="*/ 2147483647 w 9"/>
              <a:gd name="T29" fmla="*/ 2147483647 h 158"/>
              <a:gd name="T30" fmla="*/ 0 w 9"/>
              <a:gd name="T31" fmla="*/ 2147483647 h 158"/>
              <a:gd name="T32" fmla="*/ 2147483647 w 9"/>
              <a:gd name="T33" fmla="*/ 2147483647 h 15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8"/>
              <a:gd name="T53" fmla="*/ 9 w 9"/>
              <a:gd name="T54" fmla="*/ 158 h 15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8">
                <a:moveTo>
                  <a:pt x="5" y="0"/>
                </a:moveTo>
                <a:lnTo>
                  <a:pt x="0" y="15"/>
                </a:lnTo>
                <a:lnTo>
                  <a:pt x="5" y="29"/>
                </a:lnTo>
                <a:lnTo>
                  <a:pt x="9" y="39"/>
                </a:lnTo>
                <a:lnTo>
                  <a:pt x="5" y="48"/>
                </a:lnTo>
                <a:lnTo>
                  <a:pt x="0" y="58"/>
                </a:lnTo>
                <a:lnTo>
                  <a:pt x="5" y="67"/>
                </a:lnTo>
                <a:lnTo>
                  <a:pt x="9" y="77"/>
                </a:lnTo>
                <a:lnTo>
                  <a:pt x="9" y="91"/>
                </a:lnTo>
                <a:lnTo>
                  <a:pt x="5" y="105"/>
                </a:lnTo>
                <a:lnTo>
                  <a:pt x="5" y="115"/>
                </a:lnTo>
                <a:lnTo>
                  <a:pt x="9" y="124"/>
                </a:lnTo>
                <a:lnTo>
                  <a:pt x="9" y="134"/>
                </a:lnTo>
                <a:lnTo>
                  <a:pt x="9" y="143"/>
                </a:lnTo>
                <a:lnTo>
                  <a:pt x="9" y="153"/>
                </a:lnTo>
                <a:lnTo>
                  <a:pt x="0" y="153"/>
                </a:lnTo>
                <a:lnTo>
                  <a:pt x="9" y="158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98" name="Freeform 196"/>
          <p:cNvSpPr>
            <a:spLocks/>
          </p:cNvSpPr>
          <p:nvPr/>
        </p:nvSpPr>
        <p:spPr bwMode="auto">
          <a:xfrm>
            <a:off x="4210050" y="4330700"/>
            <a:ext cx="33338" cy="427038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4"/>
                </a:lnTo>
                <a:lnTo>
                  <a:pt x="9" y="38"/>
                </a:lnTo>
                <a:lnTo>
                  <a:pt x="13" y="48"/>
                </a:lnTo>
                <a:lnTo>
                  <a:pt x="9" y="62"/>
                </a:lnTo>
                <a:lnTo>
                  <a:pt x="9" y="72"/>
                </a:lnTo>
                <a:lnTo>
                  <a:pt x="13" y="81"/>
                </a:lnTo>
                <a:lnTo>
                  <a:pt x="13" y="91"/>
                </a:lnTo>
                <a:lnTo>
                  <a:pt x="13" y="100"/>
                </a:lnTo>
                <a:lnTo>
                  <a:pt x="13" y="110"/>
                </a:lnTo>
                <a:lnTo>
                  <a:pt x="13" y="124"/>
                </a:lnTo>
                <a:lnTo>
                  <a:pt x="17" y="134"/>
                </a:lnTo>
                <a:lnTo>
                  <a:pt x="17" y="143"/>
                </a:lnTo>
                <a:lnTo>
                  <a:pt x="13" y="153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99" name="Oval 197"/>
          <p:cNvSpPr>
            <a:spLocks noChangeArrowheads="1"/>
          </p:cNvSpPr>
          <p:nvPr/>
        </p:nvSpPr>
        <p:spPr bwMode="auto">
          <a:xfrm>
            <a:off x="4019550" y="4221163"/>
            <a:ext cx="95250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00" name="Freeform 198"/>
          <p:cNvSpPr>
            <a:spLocks/>
          </p:cNvSpPr>
          <p:nvPr/>
        </p:nvSpPr>
        <p:spPr bwMode="auto">
          <a:xfrm>
            <a:off x="4030663" y="4330700"/>
            <a:ext cx="15875" cy="400050"/>
          </a:xfrm>
          <a:custGeom>
            <a:avLst/>
            <a:gdLst>
              <a:gd name="T0" fmla="*/ 2147483647 w 8"/>
              <a:gd name="T1" fmla="*/ 0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0"/>
                </a:moveTo>
                <a:lnTo>
                  <a:pt x="0" y="14"/>
                </a:lnTo>
                <a:lnTo>
                  <a:pt x="4" y="29"/>
                </a:lnTo>
                <a:lnTo>
                  <a:pt x="8" y="38"/>
                </a:lnTo>
                <a:lnTo>
                  <a:pt x="4" y="48"/>
                </a:lnTo>
                <a:lnTo>
                  <a:pt x="0" y="57"/>
                </a:lnTo>
                <a:lnTo>
                  <a:pt x="4" y="67"/>
                </a:lnTo>
                <a:lnTo>
                  <a:pt x="8" y="76"/>
                </a:lnTo>
                <a:lnTo>
                  <a:pt x="8" y="91"/>
                </a:lnTo>
                <a:lnTo>
                  <a:pt x="4" y="105"/>
                </a:lnTo>
                <a:lnTo>
                  <a:pt x="4" y="114"/>
                </a:lnTo>
                <a:lnTo>
                  <a:pt x="8" y="124"/>
                </a:lnTo>
                <a:lnTo>
                  <a:pt x="8" y="134"/>
                </a:lnTo>
                <a:lnTo>
                  <a:pt x="8" y="143"/>
                </a:lnTo>
                <a:lnTo>
                  <a:pt x="8" y="153"/>
                </a:lnTo>
                <a:lnTo>
                  <a:pt x="0" y="153"/>
                </a:lnTo>
                <a:lnTo>
                  <a:pt x="8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01" name="Freeform 199"/>
          <p:cNvSpPr>
            <a:spLocks/>
          </p:cNvSpPr>
          <p:nvPr/>
        </p:nvSpPr>
        <p:spPr bwMode="auto">
          <a:xfrm>
            <a:off x="4090988" y="4343400"/>
            <a:ext cx="33337" cy="427038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8" y="38"/>
                </a:lnTo>
                <a:lnTo>
                  <a:pt x="12" y="48"/>
                </a:lnTo>
                <a:lnTo>
                  <a:pt x="8" y="62"/>
                </a:lnTo>
                <a:lnTo>
                  <a:pt x="8" y="71"/>
                </a:lnTo>
                <a:lnTo>
                  <a:pt x="12" y="81"/>
                </a:lnTo>
                <a:lnTo>
                  <a:pt x="12" y="90"/>
                </a:lnTo>
                <a:lnTo>
                  <a:pt x="12" y="100"/>
                </a:lnTo>
                <a:lnTo>
                  <a:pt x="12" y="109"/>
                </a:lnTo>
                <a:lnTo>
                  <a:pt x="12" y="124"/>
                </a:lnTo>
                <a:lnTo>
                  <a:pt x="17" y="133"/>
                </a:lnTo>
                <a:lnTo>
                  <a:pt x="17" y="143"/>
                </a:lnTo>
                <a:lnTo>
                  <a:pt x="12" y="152"/>
                </a:lnTo>
                <a:lnTo>
                  <a:pt x="12" y="162"/>
                </a:lnTo>
                <a:lnTo>
                  <a:pt x="12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02" name="Oval 200"/>
          <p:cNvSpPr>
            <a:spLocks noChangeArrowheads="1"/>
          </p:cNvSpPr>
          <p:nvPr/>
        </p:nvSpPr>
        <p:spPr bwMode="auto">
          <a:xfrm>
            <a:off x="3910013" y="4221163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03" name="Freeform 201"/>
          <p:cNvSpPr>
            <a:spLocks/>
          </p:cNvSpPr>
          <p:nvPr/>
        </p:nvSpPr>
        <p:spPr bwMode="auto">
          <a:xfrm>
            <a:off x="3917950" y="4330700"/>
            <a:ext cx="17463" cy="400050"/>
          </a:xfrm>
          <a:custGeom>
            <a:avLst/>
            <a:gdLst>
              <a:gd name="T0" fmla="*/ 2147483647 w 9"/>
              <a:gd name="T1" fmla="*/ 0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5" y="0"/>
                </a:moveTo>
                <a:lnTo>
                  <a:pt x="0" y="14"/>
                </a:lnTo>
                <a:lnTo>
                  <a:pt x="5" y="29"/>
                </a:lnTo>
                <a:lnTo>
                  <a:pt x="9" y="38"/>
                </a:lnTo>
                <a:lnTo>
                  <a:pt x="5" y="48"/>
                </a:lnTo>
                <a:lnTo>
                  <a:pt x="0" y="57"/>
                </a:lnTo>
                <a:lnTo>
                  <a:pt x="5" y="67"/>
                </a:lnTo>
                <a:lnTo>
                  <a:pt x="9" y="76"/>
                </a:lnTo>
                <a:lnTo>
                  <a:pt x="9" y="91"/>
                </a:lnTo>
                <a:lnTo>
                  <a:pt x="5" y="105"/>
                </a:lnTo>
                <a:lnTo>
                  <a:pt x="5" y="114"/>
                </a:lnTo>
                <a:lnTo>
                  <a:pt x="9" y="124"/>
                </a:lnTo>
                <a:lnTo>
                  <a:pt x="9" y="134"/>
                </a:lnTo>
                <a:lnTo>
                  <a:pt x="9" y="143"/>
                </a:lnTo>
                <a:lnTo>
                  <a:pt x="9" y="153"/>
                </a:lnTo>
                <a:lnTo>
                  <a:pt x="0" y="153"/>
                </a:lnTo>
                <a:lnTo>
                  <a:pt x="9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04" name="Freeform 202"/>
          <p:cNvSpPr>
            <a:spLocks/>
          </p:cNvSpPr>
          <p:nvPr/>
        </p:nvSpPr>
        <p:spPr bwMode="auto">
          <a:xfrm>
            <a:off x="3978275" y="4343400"/>
            <a:ext cx="33338" cy="427038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9" y="38"/>
                </a:lnTo>
                <a:lnTo>
                  <a:pt x="13" y="48"/>
                </a:lnTo>
                <a:lnTo>
                  <a:pt x="9" y="62"/>
                </a:lnTo>
                <a:lnTo>
                  <a:pt x="9" y="71"/>
                </a:lnTo>
                <a:lnTo>
                  <a:pt x="13" y="81"/>
                </a:lnTo>
                <a:lnTo>
                  <a:pt x="13" y="90"/>
                </a:lnTo>
                <a:lnTo>
                  <a:pt x="13" y="100"/>
                </a:lnTo>
                <a:lnTo>
                  <a:pt x="13" y="109"/>
                </a:lnTo>
                <a:lnTo>
                  <a:pt x="13" y="124"/>
                </a:lnTo>
                <a:lnTo>
                  <a:pt x="17" y="133"/>
                </a:lnTo>
                <a:lnTo>
                  <a:pt x="17" y="143"/>
                </a:lnTo>
                <a:lnTo>
                  <a:pt x="13" y="152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05" name="Oval 203"/>
          <p:cNvSpPr>
            <a:spLocks noChangeArrowheads="1"/>
          </p:cNvSpPr>
          <p:nvPr/>
        </p:nvSpPr>
        <p:spPr bwMode="auto">
          <a:xfrm>
            <a:off x="3798888" y="4221163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06" name="Freeform 204"/>
          <p:cNvSpPr>
            <a:spLocks/>
          </p:cNvSpPr>
          <p:nvPr/>
        </p:nvSpPr>
        <p:spPr bwMode="auto">
          <a:xfrm>
            <a:off x="3806825" y="4330700"/>
            <a:ext cx="19050" cy="400050"/>
          </a:xfrm>
          <a:custGeom>
            <a:avLst/>
            <a:gdLst>
              <a:gd name="T0" fmla="*/ 2147483647 w 9"/>
              <a:gd name="T1" fmla="*/ 0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4" y="0"/>
                </a:moveTo>
                <a:lnTo>
                  <a:pt x="0" y="14"/>
                </a:lnTo>
                <a:lnTo>
                  <a:pt x="4" y="29"/>
                </a:lnTo>
                <a:lnTo>
                  <a:pt x="9" y="38"/>
                </a:lnTo>
                <a:lnTo>
                  <a:pt x="4" y="48"/>
                </a:lnTo>
                <a:lnTo>
                  <a:pt x="0" y="57"/>
                </a:lnTo>
                <a:lnTo>
                  <a:pt x="4" y="67"/>
                </a:lnTo>
                <a:lnTo>
                  <a:pt x="9" y="76"/>
                </a:lnTo>
                <a:lnTo>
                  <a:pt x="9" y="91"/>
                </a:lnTo>
                <a:lnTo>
                  <a:pt x="4" y="105"/>
                </a:lnTo>
                <a:lnTo>
                  <a:pt x="4" y="114"/>
                </a:lnTo>
                <a:lnTo>
                  <a:pt x="9" y="124"/>
                </a:lnTo>
                <a:lnTo>
                  <a:pt x="9" y="134"/>
                </a:lnTo>
                <a:lnTo>
                  <a:pt x="9" y="143"/>
                </a:lnTo>
                <a:lnTo>
                  <a:pt x="9" y="153"/>
                </a:lnTo>
                <a:lnTo>
                  <a:pt x="0" y="153"/>
                </a:lnTo>
                <a:lnTo>
                  <a:pt x="9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07" name="Freeform 205"/>
          <p:cNvSpPr>
            <a:spLocks/>
          </p:cNvSpPr>
          <p:nvPr/>
        </p:nvSpPr>
        <p:spPr bwMode="auto">
          <a:xfrm>
            <a:off x="3867150" y="4343400"/>
            <a:ext cx="34925" cy="427038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8" y="38"/>
                </a:lnTo>
                <a:lnTo>
                  <a:pt x="13" y="48"/>
                </a:lnTo>
                <a:lnTo>
                  <a:pt x="8" y="62"/>
                </a:lnTo>
                <a:lnTo>
                  <a:pt x="8" y="71"/>
                </a:lnTo>
                <a:lnTo>
                  <a:pt x="13" y="81"/>
                </a:lnTo>
                <a:lnTo>
                  <a:pt x="13" y="90"/>
                </a:lnTo>
                <a:lnTo>
                  <a:pt x="13" y="100"/>
                </a:lnTo>
                <a:lnTo>
                  <a:pt x="13" y="109"/>
                </a:lnTo>
                <a:lnTo>
                  <a:pt x="13" y="124"/>
                </a:lnTo>
                <a:lnTo>
                  <a:pt x="17" y="133"/>
                </a:lnTo>
                <a:lnTo>
                  <a:pt x="17" y="143"/>
                </a:lnTo>
                <a:lnTo>
                  <a:pt x="13" y="152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08" name="Oval 206"/>
          <p:cNvSpPr>
            <a:spLocks noChangeArrowheads="1"/>
          </p:cNvSpPr>
          <p:nvPr/>
        </p:nvSpPr>
        <p:spPr bwMode="auto">
          <a:xfrm>
            <a:off x="3686175" y="4221163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09" name="Freeform 207"/>
          <p:cNvSpPr>
            <a:spLocks/>
          </p:cNvSpPr>
          <p:nvPr/>
        </p:nvSpPr>
        <p:spPr bwMode="auto">
          <a:xfrm>
            <a:off x="3697288" y="4330700"/>
            <a:ext cx="15875" cy="400050"/>
          </a:xfrm>
          <a:custGeom>
            <a:avLst/>
            <a:gdLst>
              <a:gd name="T0" fmla="*/ 2147483647 w 8"/>
              <a:gd name="T1" fmla="*/ 0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0"/>
                </a:moveTo>
                <a:lnTo>
                  <a:pt x="0" y="14"/>
                </a:lnTo>
                <a:lnTo>
                  <a:pt x="4" y="29"/>
                </a:lnTo>
                <a:lnTo>
                  <a:pt x="8" y="38"/>
                </a:lnTo>
                <a:lnTo>
                  <a:pt x="4" y="48"/>
                </a:lnTo>
                <a:lnTo>
                  <a:pt x="0" y="57"/>
                </a:lnTo>
                <a:lnTo>
                  <a:pt x="4" y="67"/>
                </a:lnTo>
                <a:lnTo>
                  <a:pt x="8" y="76"/>
                </a:lnTo>
                <a:lnTo>
                  <a:pt x="8" y="91"/>
                </a:lnTo>
                <a:lnTo>
                  <a:pt x="4" y="105"/>
                </a:lnTo>
                <a:lnTo>
                  <a:pt x="4" y="114"/>
                </a:lnTo>
                <a:lnTo>
                  <a:pt x="8" y="124"/>
                </a:lnTo>
                <a:lnTo>
                  <a:pt x="8" y="134"/>
                </a:lnTo>
                <a:lnTo>
                  <a:pt x="8" y="143"/>
                </a:lnTo>
                <a:lnTo>
                  <a:pt x="8" y="153"/>
                </a:lnTo>
                <a:lnTo>
                  <a:pt x="0" y="153"/>
                </a:lnTo>
                <a:lnTo>
                  <a:pt x="8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10" name="Freeform 208"/>
          <p:cNvSpPr>
            <a:spLocks/>
          </p:cNvSpPr>
          <p:nvPr/>
        </p:nvSpPr>
        <p:spPr bwMode="auto">
          <a:xfrm>
            <a:off x="3754438" y="4343400"/>
            <a:ext cx="34925" cy="427038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9" y="38"/>
                </a:lnTo>
                <a:lnTo>
                  <a:pt x="13" y="48"/>
                </a:lnTo>
                <a:lnTo>
                  <a:pt x="9" y="62"/>
                </a:lnTo>
                <a:lnTo>
                  <a:pt x="9" y="71"/>
                </a:lnTo>
                <a:lnTo>
                  <a:pt x="13" y="81"/>
                </a:lnTo>
                <a:lnTo>
                  <a:pt x="13" y="90"/>
                </a:lnTo>
                <a:lnTo>
                  <a:pt x="13" y="100"/>
                </a:lnTo>
                <a:lnTo>
                  <a:pt x="13" y="109"/>
                </a:lnTo>
                <a:lnTo>
                  <a:pt x="13" y="124"/>
                </a:lnTo>
                <a:lnTo>
                  <a:pt x="17" y="133"/>
                </a:lnTo>
                <a:lnTo>
                  <a:pt x="17" y="143"/>
                </a:lnTo>
                <a:lnTo>
                  <a:pt x="13" y="152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11" name="Oval 209"/>
          <p:cNvSpPr>
            <a:spLocks noChangeArrowheads="1"/>
          </p:cNvSpPr>
          <p:nvPr/>
        </p:nvSpPr>
        <p:spPr bwMode="auto">
          <a:xfrm>
            <a:off x="4243388" y="4914900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12" name="Freeform 210"/>
          <p:cNvSpPr>
            <a:spLocks/>
          </p:cNvSpPr>
          <p:nvPr/>
        </p:nvSpPr>
        <p:spPr bwMode="auto">
          <a:xfrm>
            <a:off x="4252913" y="4524375"/>
            <a:ext cx="17462" cy="403225"/>
          </a:xfrm>
          <a:custGeom>
            <a:avLst/>
            <a:gdLst>
              <a:gd name="T0" fmla="*/ 2147483647 w 8"/>
              <a:gd name="T1" fmla="*/ 2147483647 h 158"/>
              <a:gd name="T2" fmla="*/ 0 w 8"/>
              <a:gd name="T3" fmla="*/ 2147483647 h 158"/>
              <a:gd name="T4" fmla="*/ 2147483647 w 8"/>
              <a:gd name="T5" fmla="*/ 2147483647 h 158"/>
              <a:gd name="T6" fmla="*/ 2147483647 w 8"/>
              <a:gd name="T7" fmla="*/ 2147483647 h 158"/>
              <a:gd name="T8" fmla="*/ 2147483647 w 8"/>
              <a:gd name="T9" fmla="*/ 2147483647 h 158"/>
              <a:gd name="T10" fmla="*/ 0 w 8"/>
              <a:gd name="T11" fmla="*/ 2147483647 h 158"/>
              <a:gd name="T12" fmla="*/ 2147483647 w 8"/>
              <a:gd name="T13" fmla="*/ 2147483647 h 158"/>
              <a:gd name="T14" fmla="*/ 2147483647 w 8"/>
              <a:gd name="T15" fmla="*/ 2147483647 h 158"/>
              <a:gd name="T16" fmla="*/ 2147483647 w 8"/>
              <a:gd name="T17" fmla="*/ 2147483647 h 158"/>
              <a:gd name="T18" fmla="*/ 2147483647 w 8"/>
              <a:gd name="T19" fmla="*/ 2147483647 h 158"/>
              <a:gd name="T20" fmla="*/ 2147483647 w 8"/>
              <a:gd name="T21" fmla="*/ 2147483647 h 158"/>
              <a:gd name="T22" fmla="*/ 2147483647 w 8"/>
              <a:gd name="T23" fmla="*/ 2147483647 h 158"/>
              <a:gd name="T24" fmla="*/ 2147483647 w 8"/>
              <a:gd name="T25" fmla="*/ 2147483647 h 158"/>
              <a:gd name="T26" fmla="*/ 2147483647 w 8"/>
              <a:gd name="T27" fmla="*/ 2147483647 h 158"/>
              <a:gd name="T28" fmla="*/ 2147483647 w 8"/>
              <a:gd name="T29" fmla="*/ 2147483647 h 158"/>
              <a:gd name="T30" fmla="*/ 0 w 8"/>
              <a:gd name="T31" fmla="*/ 2147483647 h 158"/>
              <a:gd name="T32" fmla="*/ 2147483647 w 8"/>
              <a:gd name="T33" fmla="*/ 0 h 15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8"/>
              <a:gd name="T53" fmla="*/ 8 w 8"/>
              <a:gd name="T54" fmla="*/ 158 h 15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8">
                <a:moveTo>
                  <a:pt x="4" y="158"/>
                </a:moveTo>
                <a:lnTo>
                  <a:pt x="0" y="143"/>
                </a:lnTo>
                <a:lnTo>
                  <a:pt x="4" y="129"/>
                </a:lnTo>
                <a:lnTo>
                  <a:pt x="8" y="119"/>
                </a:lnTo>
                <a:lnTo>
                  <a:pt x="4" y="110"/>
                </a:lnTo>
                <a:lnTo>
                  <a:pt x="0" y="100"/>
                </a:lnTo>
                <a:lnTo>
                  <a:pt x="4" y="91"/>
                </a:lnTo>
                <a:lnTo>
                  <a:pt x="8" y="81"/>
                </a:lnTo>
                <a:lnTo>
                  <a:pt x="8" y="67"/>
                </a:lnTo>
                <a:lnTo>
                  <a:pt x="4" y="53"/>
                </a:lnTo>
                <a:lnTo>
                  <a:pt x="4" y="43"/>
                </a:lnTo>
                <a:lnTo>
                  <a:pt x="8" y="34"/>
                </a:lnTo>
                <a:lnTo>
                  <a:pt x="8" y="24"/>
                </a:lnTo>
                <a:lnTo>
                  <a:pt x="8" y="15"/>
                </a:lnTo>
                <a:lnTo>
                  <a:pt x="8" y="5"/>
                </a:lnTo>
                <a:lnTo>
                  <a:pt x="0" y="5"/>
                </a:lnTo>
                <a:lnTo>
                  <a:pt x="8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13" name="Freeform 211"/>
          <p:cNvSpPr>
            <a:spLocks/>
          </p:cNvSpPr>
          <p:nvPr/>
        </p:nvSpPr>
        <p:spPr bwMode="auto">
          <a:xfrm>
            <a:off x="4311650" y="4487863"/>
            <a:ext cx="34925" cy="427037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3"/>
                </a:lnTo>
                <a:lnTo>
                  <a:pt x="9" y="129"/>
                </a:lnTo>
                <a:lnTo>
                  <a:pt x="13" y="119"/>
                </a:lnTo>
                <a:lnTo>
                  <a:pt x="9" y="105"/>
                </a:lnTo>
                <a:lnTo>
                  <a:pt x="9" y="95"/>
                </a:lnTo>
                <a:lnTo>
                  <a:pt x="13" y="86"/>
                </a:lnTo>
                <a:lnTo>
                  <a:pt x="13" y="76"/>
                </a:lnTo>
                <a:lnTo>
                  <a:pt x="13" y="67"/>
                </a:lnTo>
                <a:lnTo>
                  <a:pt x="13" y="57"/>
                </a:lnTo>
                <a:lnTo>
                  <a:pt x="13" y="43"/>
                </a:lnTo>
                <a:lnTo>
                  <a:pt x="17" y="33"/>
                </a:lnTo>
                <a:lnTo>
                  <a:pt x="17" y="24"/>
                </a:lnTo>
                <a:lnTo>
                  <a:pt x="13" y="14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14" name="Oval 212"/>
          <p:cNvSpPr>
            <a:spLocks noChangeArrowheads="1"/>
          </p:cNvSpPr>
          <p:nvPr/>
        </p:nvSpPr>
        <p:spPr bwMode="auto">
          <a:xfrm>
            <a:off x="4132263" y="4914900"/>
            <a:ext cx="93662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15" name="Freeform 213"/>
          <p:cNvSpPr>
            <a:spLocks/>
          </p:cNvSpPr>
          <p:nvPr/>
        </p:nvSpPr>
        <p:spPr bwMode="auto">
          <a:xfrm>
            <a:off x="4140200" y="4524375"/>
            <a:ext cx="19050" cy="403225"/>
          </a:xfrm>
          <a:custGeom>
            <a:avLst/>
            <a:gdLst>
              <a:gd name="T0" fmla="*/ 2147483647 w 9"/>
              <a:gd name="T1" fmla="*/ 2147483647 h 158"/>
              <a:gd name="T2" fmla="*/ 0 w 9"/>
              <a:gd name="T3" fmla="*/ 2147483647 h 158"/>
              <a:gd name="T4" fmla="*/ 2147483647 w 9"/>
              <a:gd name="T5" fmla="*/ 2147483647 h 158"/>
              <a:gd name="T6" fmla="*/ 2147483647 w 9"/>
              <a:gd name="T7" fmla="*/ 2147483647 h 158"/>
              <a:gd name="T8" fmla="*/ 2147483647 w 9"/>
              <a:gd name="T9" fmla="*/ 2147483647 h 158"/>
              <a:gd name="T10" fmla="*/ 0 w 9"/>
              <a:gd name="T11" fmla="*/ 2147483647 h 158"/>
              <a:gd name="T12" fmla="*/ 2147483647 w 9"/>
              <a:gd name="T13" fmla="*/ 2147483647 h 158"/>
              <a:gd name="T14" fmla="*/ 2147483647 w 9"/>
              <a:gd name="T15" fmla="*/ 2147483647 h 158"/>
              <a:gd name="T16" fmla="*/ 2147483647 w 9"/>
              <a:gd name="T17" fmla="*/ 2147483647 h 158"/>
              <a:gd name="T18" fmla="*/ 2147483647 w 9"/>
              <a:gd name="T19" fmla="*/ 2147483647 h 158"/>
              <a:gd name="T20" fmla="*/ 2147483647 w 9"/>
              <a:gd name="T21" fmla="*/ 2147483647 h 158"/>
              <a:gd name="T22" fmla="*/ 2147483647 w 9"/>
              <a:gd name="T23" fmla="*/ 2147483647 h 158"/>
              <a:gd name="T24" fmla="*/ 2147483647 w 9"/>
              <a:gd name="T25" fmla="*/ 2147483647 h 158"/>
              <a:gd name="T26" fmla="*/ 2147483647 w 9"/>
              <a:gd name="T27" fmla="*/ 2147483647 h 158"/>
              <a:gd name="T28" fmla="*/ 2147483647 w 9"/>
              <a:gd name="T29" fmla="*/ 2147483647 h 158"/>
              <a:gd name="T30" fmla="*/ 0 w 9"/>
              <a:gd name="T31" fmla="*/ 2147483647 h 158"/>
              <a:gd name="T32" fmla="*/ 2147483647 w 9"/>
              <a:gd name="T33" fmla="*/ 0 h 15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8"/>
              <a:gd name="T53" fmla="*/ 9 w 9"/>
              <a:gd name="T54" fmla="*/ 158 h 15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8">
                <a:moveTo>
                  <a:pt x="4" y="158"/>
                </a:moveTo>
                <a:lnTo>
                  <a:pt x="0" y="143"/>
                </a:lnTo>
                <a:lnTo>
                  <a:pt x="4" y="129"/>
                </a:lnTo>
                <a:lnTo>
                  <a:pt x="9" y="119"/>
                </a:lnTo>
                <a:lnTo>
                  <a:pt x="4" y="110"/>
                </a:lnTo>
                <a:lnTo>
                  <a:pt x="0" y="100"/>
                </a:lnTo>
                <a:lnTo>
                  <a:pt x="4" y="91"/>
                </a:lnTo>
                <a:lnTo>
                  <a:pt x="9" y="81"/>
                </a:lnTo>
                <a:lnTo>
                  <a:pt x="9" y="67"/>
                </a:lnTo>
                <a:lnTo>
                  <a:pt x="4" y="53"/>
                </a:lnTo>
                <a:lnTo>
                  <a:pt x="4" y="43"/>
                </a:lnTo>
                <a:lnTo>
                  <a:pt x="9" y="34"/>
                </a:lnTo>
                <a:lnTo>
                  <a:pt x="9" y="24"/>
                </a:lnTo>
                <a:lnTo>
                  <a:pt x="9" y="15"/>
                </a:lnTo>
                <a:lnTo>
                  <a:pt x="9" y="5"/>
                </a:lnTo>
                <a:lnTo>
                  <a:pt x="0" y="5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16" name="Freeform 214"/>
          <p:cNvSpPr>
            <a:spLocks/>
          </p:cNvSpPr>
          <p:nvPr/>
        </p:nvSpPr>
        <p:spPr bwMode="auto">
          <a:xfrm>
            <a:off x="4200525" y="4487863"/>
            <a:ext cx="34925" cy="427037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3"/>
                </a:lnTo>
                <a:lnTo>
                  <a:pt x="8" y="129"/>
                </a:lnTo>
                <a:lnTo>
                  <a:pt x="13" y="119"/>
                </a:lnTo>
                <a:lnTo>
                  <a:pt x="8" y="105"/>
                </a:lnTo>
                <a:lnTo>
                  <a:pt x="8" y="95"/>
                </a:lnTo>
                <a:lnTo>
                  <a:pt x="13" y="86"/>
                </a:lnTo>
                <a:lnTo>
                  <a:pt x="13" y="76"/>
                </a:lnTo>
                <a:lnTo>
                  <a:pt x="13" y="67"/>
                </a:lnTo>
                <a:lnTo>
                  <a:pt x="13" y="57"/>
                </a:lnTo>
                <a:lnTo>
                  <a:pt x="13" y="43"/>
                </a:lnTo>
                <a:lnTo>
                  <a:pt x="17" y="33"/>
                </a:lnTo>
                <a:lnTo>
                  <a:pt x="17" y="24"/>
                </a:lnTo>
                <a:lnTo>
                  <a:pt x="13" y="14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17" name="Oval 215"/>
          <p:cNvSpPr>
            <a:spLocks noChangeArrowheads="1"/>
          </p:cNvSpPr>
          <p:nvPr/>
        </p:nvSpPr>
        <p:spPr bwMode="auto">
          <a:xfrm>
            <a:off x="4011613" y="4902200"/>
            <a:ext cx="93662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18" name="Freeform 216"/>
          <p:cNvSpPr>
            <a:spLocks/>
          </p:cNvSpPr>
          <p:nvPr/>
        </p:nvSpPr>
        <p:spPr bwMode="auto">
          <a:xfrm>
            <a:off x="4019550" y="4514850"/>
            <a:ext cx="19050" cy="400050"/>
          </a:xfrm>
          <a:custGeom>
            <a:avLst/>
            <a:gdLst>
              <a:gd name="T0" fmla="*/ 2147483647 w 9"/>
              <a:gd name="T1" fmla="*/ 2147483647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5" y="157"/>
                </a:moveTo>
                <a:lnTo>
                  <a:pt x="0" y="143"/>
                </a:lnTo>
                <a:lnTo>
                  <a:pt x="5" y="128"/>
                </a:lnTo>
                <a:lnTo>
                  <a:pt x="9" y="119"/>
                </a:lnTo>
                <a:lnTo>
                  <a:pt x="5" y="109"/>
                </a:lnTo>
                <a:lnTo>
                  <a:pt x="0" y="100"/>
                </a:lnTo>
                <a:lnTo>
                  <a:pt x="5" y="90"/>
                </a:lnTo>
                <a:lnTo>
                  <a:pt x="9" y="81"/>
                </a:lnTo>
                <a:lnTo>
                  <a:pt x="9" y="66"/>
                </a:lnTo>
                <a:lnTo>
                  <a:pt x="5" y="52"/>
                </a:lnTo>
                <a:lnTo>
                  <a:pt x="5" y="42"/>
                </a:lnTo>
                <a:lnTo>
                  <a:pt x="9" y="33"/>
                </a:lnTo>
                <a:lnTo>
                  <a:pt x="9" y="23"/>
                </a:lnTo>
                <a:lnTo>
                  <a:pt x="9" y="14"/>
                </a:lnTo>
                <a:lnTo>
                  <a:pt x="9" y="4"/>
                </a:lnTo>
                <a:lnTo>
                  <a:pt x="0" y="4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19" name="Freeform 217"/>
          <p:cNvSpPr>
            <a:spLocks/>
          </p:cNvSpPr>
          <p:nvPr/>
        </p:nvSpPr>
        <p:spPr bwMode="auto">
          <a:xfrm>
            <a:off x="4079875" y="4476750"/>
            <a:ext cx="34925" cy="425450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4"/>
                </a:lnTo>
                <a:lnTo>
                  <a:pt x="9" y="129"/>
                </a:lnTo>
                <a:lnTo>
                  <a:pt x="13" y="119"/>
                </a:lnTo>
                <a:lnTo>
                  <a:pt x="9" y="105"/>
                </a:lnTo>
                <a:lnTo>
                  <a:pt x="9" y="96"/>
                </a:lnTo>
                <a:lnTo>
                  <a:pt x="13" y="86"/>
                </a:lnTo>
                <a:lnTo>
                  <a:pt x="13" y="77"/>
                </a:lnTo>
                <a:lnTo>
                  <a:pt x="13" y="67"/>
                </a:lnTo>
                <a:lnTo>
                  <a:pt x="13" y="57"/>
                </a:lnTo>
                <a:lnTo>
                  <a:pt x="13" y="43"/>
                </a:lnTo>
                <a:lnTo>
                  <a:pt x="17" y="34"/>
                </a:lnTo>
                <a:lnTo>
                  <a:pt x="17" y="24"/>
                </a:lnTo>
                <a:lnTo>
                  <a:pt x="13" y="15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20" name="Oval 218"/>
          <p:cNvSpPr>
            <a:spLocks noChangeArrowheads="1"/>
          </p:cNvSpPr>
          <p:nvPr/>
        </p:nvSpPr>
        <p:spPr bwMode="auto">
          <a:xfrm>
            <a:off x="3902075" y="4902200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21" name="Freeform 219"/>
          <p:cNvSpPr>
            <a:spLocks/>
          </p:cNvSpPr>
          <p:nvPr/>
        </p:nvSpPr>
        <p:spPr bwMode="auto">
          <a:xfrm>
            <a:off x="3910013" y="4514850"/>
            <a:ext cx="17462" cy="400050"/>
          </a:xfrm>
          <a:custGeom>
            <a:avLst/>
            <a:gdLst>
              <a:gd name="T0" fmla="*/ 2147483647 w 9"/>
              <a:gd name="T1" fmla="*/ 2147483647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4" y="157"/>
                </a:moveTo>
                <a:lnTo>
                  <a:pt x="0" y="143"/>
                </a:lnTo>
                <a:lnTo>
                  <a:pt x="4" y="128"/>
                </a:lnTo>
                <a:lnTo>
                  <a:pt x="9" y="119"/>
                </a:lnTo>
                <a:lnTo>
                  <a:pt x="4" y="109"/>
                </a:lnTo>
                <a:lnTo>
                  <a:pt x="0" y="100"/>
                </a:lnTo>
                <a:lnTo>
                  <a:pt x="4" y="90"/>
                </a:lnTo>
                <a:lnTo>
                  <a:pt x="9" y="81"/>
                </a:lnTo>
                <a:lnTo>
                  <a:pt x="9" y="66"/>
                </a:lnTo>
                <a:lnTo>
                  <a:pt x="4" y="52"/>
                </a:lnTo>
                <a:lnTo>
                  <a:pt x="4" y="42"/>
                </a:lnTo>
                <a:lnTo>
                  <a:pt x="9" y="33"/>
                </a:lnTo>
                <a:lnTo>
                  <a:pt x="9" y="23"/>
                </a:lnTo>
                <a:lnTo>
                  <a:pt x="9" y="14"/>
                </a:lnTo>
                <a:lnTo>
                  <a:pt x="9" y="4"/>
                </a:lnTo>
                <a:lnTo>
                  <a:pt x="0" y="4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22" name="Freeform 220"/>
          <p:cNvSpPr>
            <a:spLocks/>
          </p:cNvSpPr>
          <p:nvPr/>
        </p:nvSpPr>
        <p:spPr bwMode="auto">
          <a:xfrm>
            <a:off x="3970338" y="4476750"/>
            <a:ext cx="33337" cy="425450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4"/>
                </a:lnTo>
                <a:lnTo>
                  <a:pt x="8" y="129"/>
                </a:lnTo>
                <a:lnTo>
                  <a:pt x="13" y="119"/>
                </a:lnTo>
                <a:lnTo>
                  <a:pt x="8" y="105"/>
                </a:lnTo>
                <a:lnTo>
                  <a:pt x="8" y="96"/>
                </a:lnTo>
                <a:lnTo>
                  <a:pt x="13" y="86"/>
                </a:lnTo>
                <a:lnTo>
                  <a:pt x="13" y="77"/>
                </a:lnTo>
                <a:lnTo>
                  <a:pt x="13" y="67"/>
                </a:lnTo>
                <a:lnTo>
                  <a:pt x="13" y="57"/>
                </a:lnTo>
                <a:lnTo>
                  <a:pt x="13" y="43"/>
                </a:lnTo>
                <a:lnTo>
                  <a:pt x="17" y="34"/>
                </a:lnTo>
                <a:lnTo>
                  <a:pt x="17" y="24"/>
                </a:lnTo>
                <a:lnTo>
                  <a:pt x="13" y="15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23" name="Oval 221"/>
          <p:cNvSpPr>
            <a:spLocks noChangeArrowheads="1"/>
          </p:cNvSpPr>
          <p:nvPr/>
        </p:nvSpPr>
        <p:spPr bwMode="auto">
          <a:xfrm>
            <a:off x="3789363" y="4902200"/>
            <a:ext cx="93662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24" name="Freeform 222"/>
          <p:cNvSpPr>
            <a:spLocks/>
          </p:cNvSpPr>
          <p:nvPr/>
        </p:nvSpPr>
        <p:spPr bwMode="auto">
          <a:xfrm>
            <a:off x="3798888" y="4514850"/>
            <a:ext cx="15875" cy="400050"/>
          </a:xfrm>
          <a:custGeom>
            <a:avLst/>
            <a:gdLst>
              <a:gd name="T0" fmla="*/ 2147483647 w 8"/>
              <a:gd name="T1" fmla="*/ 2147483647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157"/>
                </a:moveTo>
                <a:lnTo>
                  <a:pt x="0" y="143"/>
                </a:lnTo>
                <a:lnTo>
                  <a:pt x="4" y="128"/>
                </a:lnTo>
                <a:lnTo>
                  <a:pt x="8" y="119"/>
                </a:lnTo>
                <a:lnTo>
                  <a:pt x="4" y="109"/>
                </a:lnTo>
                <a:lnTo>
                  <a:pt x="0" y="100"/>
                </a:lnTo>
                <a:lnTo>
                  <a:pt x="4" y="90"/>
                </a:lnTo>
                <a:lnTo>
                  <a:pt x="8" y="81"/>
                </a:lnTo>
                <a:lnTo>
                  <a:pt x="8" y="66"/>
                </a:lnTo>
                <a:lnTo>
                  <a:pt x="4" y="52"/>
                </a:lnTo>
                <a:lnTo>
                  <a:pt x="4" y="42"/>
                </a:lnTo>
                <a:lnTo>
                  <a:pt x="8" y="33"/>
                </a:lnTo>
                <a:lnTo>
                  <a:pt x="8" y="23"/>
                </a:lnTo>
                <a:lnTo>
                  <a:pt x="8" y="14"/>
                </a:lnTo>
                <a:lnTo>
                  <a:pt x="8" y="4"/>
                </a:lnTo>
                <a:lnTo>
                  <a:pt x="0" y="4"/>
                </a:lnTo>
                <a:lnTo>
                  <a:pt x="8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25" name="Freeform 223"/>
          <p:cNvSpPr>
            <a:spLocks/>
          </p:cNvSpPr>
          <p:nvPr/>
        </p:nvSpPr>
        <p:spPr bwMode="auto">
          <a:xfrm>
            <a:off x="3859213" y="4476750"/>
            <a:ext cx="34925" cy="425450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4"/>
                </a:lnTo>
                <a:lnTo>
                  <a:pt x="8" y="129"/>
                </a:lnTo>
                <a:lnTo>
                  <a:pt x="12" y="119"/>
                </a:lnTo>
                <a:lnTo>
                  <a:pt x="8" y="105"/>
                </a:lnTo>
                <a:lnTo>
                  <a:pt x="8" y="96"/>
                </a:lnTo>
                <a:lnTo>
                  <a:pt x="12" y="86"/>
                </a:lnTo>
                <a:lnTo>
                  <a:pt x="12" y="77"/>
                </a:lnTo>
                <a:lnTo>
                  <a:pt x="12" y="67"/>
                </a:lnTo>
                <a:lnTo>
                  <a:pt x="12" y="57"/>
                </a:lnTo>
                <a:lnTo>
                  <a:pt x="12" y="43"/>
                </a:lnTo>
                <a:lnTo>
                  <a:pt x="17" y="34"/>
                </a:lnTo>
                <a:lnTo>
                  <a:pt x="17" y="24"/>
                </a:lnTo>
                <a:lnTo>
                  <a:pt x="12" y="15"/>
                </a:lnTo>
                <a:lnTo>
                  <a:pt x="12" y="5"/>
                </a:lnTo>
                <a:lnTo>
                  <a:pt x="12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26" name="Oval 224"/>
          <p:cNvSpPr>
            <a:spLocks noChangeArrowheads="1"/>
          </p:cNvSpPr>
          <p:nvPr/>
        </p:nvSpPr>
        <p:spPr bwMode="auto">
          <a:xfrm>
            <a:off x="3678238" y="4902200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27" name="Freeform 225"/>
          <p:cNvSpPr>
            <a:spLocks/>
          </p:cNvSpPr>
          <p:nvPr/>
        </p:nvSpPr>
        <p:spPr bwMode="auto">
          <a:xfrm>
            <a:off x="3686175" y="4514850"/>
            <a:ext cx="19050" cy="400050"/>
          </a:xfrm>
          <a:custGeom>
            <a:avLst/>
            <a:gdLst>
              <a:gd name="T0" fmla="*/ 2147483647 w 9"/>
              <a:gd name="T1" fmla="*/ 2147483647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5" y="157"/>
                </a:moveTo>
                <a:lnTo>
                  <a:pt x="0" y="143"/>
                </a:lnTo>
                <a:lnTo>
                  <a:pt x="5" y="128"/>
                </a:lnTo>
                <a:lnTo>
                  <a:pt x="9" y="119"/>
                </a:lnTo>
                <a:lnTo>
                  <a:pt x="5" y="109"/>
                </a:lnTo>
                <a:lnTo>
                  <a:pt x="0" y="100"/>
                </a:lnTo>
                <a:lnTo>
                  <a:pt x="5" y="90"/>
                </a:lnTo>
                <a:lnTo>
                  <a:pt x="9" y="81"/>
                </a:lnTo>
                <a:lnTo>
                  <a:pt x="9" y="66"/>
                </a:lnTo>
                <a:lnTo>
                  <a:pt x="5" y="52"/>
                </a:lnTo>
                <a:lnTo>
                  <a:pt x="5" y="42"/>
                </a:lnTo>
                <a:lnTo>
                  <a:pt x="9" y="33"/>
                </a:lnTo>
                <a:lnTo>
                  <a:pt x="9" y="23"/>
                </a:lnTo>
                <a:lnTo>
                  <a:pt x="9" y="14"/>
                </a:lnTo>
                <a:lnTo>
                  <a:pt x="9" y="4"/>
                </a:lnTo>
                <a:lnTo>
                  <a:pt x="0" y="4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28" name="Freeform 226"/>
          <p:cNvSpPr>
            <a:spLocks/>
          </p:cNvSpPr>
          <p:nvPr/>
        </p:nvSpPr>
        <p:spPr bwMode="auto">
          <a:xfrm>
            <a:off x="3746500" y="4476750"/>
            <a:ext cx="34925" cy="425450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4"/>
                </a:lnTo>
                <a:lnTo>
                  <a:pt x="9" y="129"/>
                </a:lnTo>
                <a:lnTo>
                  <a:pt x="13" y="119"/>
                </a:lnTo>
                <a:lnTo>
                  <a:pt x="9" y="105"/>
                </a:lnTo>
                <a:lnTo>
                  <a:pt x="9" y="96"/>
                </a:lnTo>
                <a:lnTo>
                  <a:pt x="13" y="86"/>
                </a:lnTo>
                <a:lnTo>
                  <a:pt x="13" y="77"/>
                </a:lnTo>
                <a:lnTo>
                  <a:pt x="13" y="67"/>
                </a:lnTo>
                <a:lnTo>
                  <a:pt x="13" y="57"/>
                </a:lnTo>
                <a:lnTo>
                  <a:pt x="13" y="43"/>
                </a:lnTo>
                <a:lnTo>
                  <a:pt x="17" y="34"/>
                </a:lnTo>
                <a:lnTo>
                  <a:pt x="17" y="24"/>
                </a:lnTo>
                <a:lnTo>
                  <a:pt x="13" y="15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29" name="Oval 227"/>
          <p:cNvSpPr>
            <a:spLocks noChangeArrowheads="1"/>
          </p:cNvSpPr>
          <p:nvPr/>
        </p:nvSpPr>
        <p:spPr bwMode="auto">
          <a:xfrm>
            <a:off x="3268663" y="4173538"/>
            <a:ext cx="92075" cy="11588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30" name="Freeform 228"/>
          <p:cNvSpPr>
            <a:spLocks/>
          </p:cNvSpPr>
          <p:nvPr/>
        </p:nvSpPr>
        <p:spPr bwMode="auto">
          <a:xfrm>
            <a:off x="3276600" y="4283075"/>
            <a:ext cx="15875" cy="400050"/>
          </a:xfrm>
          <a:custGeom>
            <a:avLst/>
            <a:gdLst>
              <a:gd name="T0" fmla="*/ 2147483647 w 8"/>
              <a:gd name="T1" fmla="*/ 0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0"/>
                </a:moveTo>
                <a:lnTo>
                  <a:pt x="0" y="14"/>
                </a:lnTo>
                <a:lnTo>
                  <a:pt x="4" y="29"/>
                </a:lnTo>
                <a:lnTo>
                  <a:pt x="8" y="38"/>
                </a:lnTo>
                <a:lnTo>
                  <a:pt x="4" y="48"/>
                </a:lnTo>
                <a:lnTo>
                  <a:pt x="0" y="57"/>
                </a:lnTo>
                <a:lnTo>
                  <a:pt x="4" y="67"/>
                </a:lnTo>
                <a:lnTo>
                  <a:pt x="8" y="76"/>
                </a:lnTo>
                <a:lnTo>
                  <a:pt x="8" y="91"/>
                </a:lnTo>
                <a:lnTo>
                  <a:pt x="4" y="105"/>
                </a:lnTo>
                <a:lnTo>
                  <a:pt x="4" y="114"/>
                </a:lnTo>
                <a:lnTo>
                  <a:pt x="8" y="124"/>
                </a:lnTo>
                <a:lnTo>
                  <a:pt x="8" y="133"/>
                </a:lnTo>
                <a:lnTo>
                  <a:pt x="8" y="143"/>
                </a:lnTo>
                <a:lnTo>
                  <a:pt x="8" y="153"/>
                </a:lnTo>
                <a:lnTo>
                  <a:pt x="0" y="153"/>
                </a:lnTo>
                <a:lnTo>
                  <a:pt x="8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31" name="Freeform 229"/>
          <p:cNvSpPr>
            <a:spLocks/>
          </p:cNvSpPr>
          <p:nvPr/>
        </p:nvSpPr>
        <p:spPr bwMode="auto">
          <a:xfrm>
            <a:off x="3336925" y="4294188"/>
            <a:ext cx="33338" cy="427037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8" y="38"/>
                </a:lnTo>
                <a:lnTo>
                  <a:pt x="12" y="48"/>
                </a:lnTo>
                <a:lnTo>
                  <a:pt x="8" y="62"/>
                </a:lnTo>
                <a:lnTo>
                  <a:pt x="8" y="71"/>
                </a:lnTo>
                <a:lnTo>
                  <a:pt x="12" y="81"/>
                </a:lnTo>
                <a:lnTo>
                  <a:pt x="12" y="90"/>
                </a:lnTo>
                <a:lnTo>
                  <a:pt x="12" y="100"/>
                </a:lnTo>
                <a:lnTo>
                  <a:pt x="12" y="109"/>
                </a:lnTo>
                <a:lnTo>
                  <a:pt x="12" y="124"/>
                </a:lnTo>
                <a:lnTo>
                  <a:pt x="17" y="133"/>
                </a:lnTo>
                <a:lnTo>
                  <a:pt x="17" y="143"/>
                </a:lnTo>
                <a:lnTo>
                  <a:pt x="12" y="152"/>
                </a:lnTo>
                <a:lnTo>
                  <a:pt x="12" y="162"/>
                </a:lnTo>
                <a:lnTo>
                  <a:pt x="12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32" name="Oval 230"/>
          <p:cNvSpPr>
            <a:spLocks noChangeArrowheads="1"/>
          </p:cNvSpPr>
          <p:nvPr/>
        </p:nvSpPr>
        <p:spPr bwMode="auto">
          <a:xfrm>
            <a:off x="3155950" y="4173538"/>
            <a:ext cx="92075" cy="11588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33" name="Freeform 231"/>
          <p:cNvSpPr>
            <a:spLocks/>
          </p:cNvSpPr>
          <p:nvPr/>
        </p:nvSpPr>
        <p:spPr bwMode="auto">
          <a:xfrm>
            <a:off x="3163888" y="4283075"/>
            <a:ext cx="17462" cy="400050"/>
          </a:xfrm>
          <a:custGeom>
            <a:avLst/>
            <a:gdLst>
              <a:gd name="T0" fmla="*/ 2147483647 w 9"/>
              <a:gd name="T1" fmla="*/ 0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5" y="0"/>
                </a:moveTo>
                <a:lnTo>
                  <a:pt x="0" y="14"/>
                </a:lnTo>
                <a:lnTo>
                  <a:pt x="5" y="29"/>
                </a:lnTo>
                <a:lnTo>
                  <a:pt x="9" y="38"/>
                </a:lnTo>
                <a:lnTo>
                  <a:pt x="5" y="48"/>
                </a:lnTo>
                <a:lnTo>
                  <a:pt x="0" y="57"/>
                </a:lnTo>
                <a:lnTo>
                  <a:pt x="5" y="67"/>
                </a:lnTo>
                <a:lnTo>
                  <a:pt x="9" y="76"/>
                </a:lnTo>
                <a:lnTo>
                  <a:pt x="9" y="91"/>
                </a:lnTo>
                <a:lnTo>
                  <a:pt x="5" y="105"/>
                </a:lnTo>
                <a:lnTo>
                  <a:pt x="5" y="114"/>
                </a:lnTo>
                <a:lnTo>
                  <a:pt x="9" y="124"/>
                </a:lnTo>
                <a:lnTo>
                  <a:pt x="9" y="133"/>
                </a:lnTo>
                <a:lnTo>
                  <a:pt x="9" y="143"/>
                </a:lnTo>
                <a:lnTo>
                  <a:pt x="9" y="153"/>
                </a:lnTo>
                <a:lnTo>
                  <a:pt x="0" y="153"/>
                </a:lnTo>
                <a:lnTo>
                  <a:pt x="9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34" name="Freeform 232"/>
          <p:cNvSpPr>
            <a:spLocks/>
          </p:cNvSpPr>
          <p:nvPr/>
        </p:nvSpPr>
        <p:spPr bwMode="auto">
          <a:xfrm>
            <a:off x="3224213" y="4294188"/>
            <a:ext cx="33337" cy="427037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9" y="38"/>
                </a:lnTo>
                <a:lnTo>
                  <a:pt x="13" y="48"/>
                </a:lnTo>
                <a:lnTo>
                  <a:pt x="9" y="62"/>
                </a:lnTo>
                <a:lnTo>
                  <a:pt x="9" y="71"/>
                </a:lnTo>
                <a:lnTo>
                  <a:pt x="13" y="81"/>
                </a:lnTo>
                <a:lnTo>
                  <a:pt x="13" y="90"/>
                </a:lnTo>
                <a:lnTo>
                  <a:pt x="13" y="100"/>
                </a:lnTo>
                <a:lnTo>
                  <a:pt x="13" y="109"/>
                </a:lnTo>
                <a:lnTo>
                  <a:pt x="13" y="124"/>
                </a:lnTo>
                <a:lnTo>
                  <a:pt x="17" y="133"/>
                </a:lnTo>
                <a:lnTo>
                  <a:pt x="17" y="143"/>
                </a:lnTo>
                <a:lnTo>
                  <a:pt x="13" y="152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35" name="Oval 233"/>
          <p:cNvSpPr>
            <a:spLocks noChangeArrowheads="1"/>
          </p:cNvSpPr>
          <p:nvPr/>
        </p:nvSpPr>
        <p:spPr bwMode="auto">
          <a:xfrm>
            <a:off x="3036888" y="4184650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36" name="Freeform 234"/>
          <p:cNvSpPr>
            <a:spLocks/>
          </p:cNvSpPr>
          <p:nvPr/>
        </p:nvSpPr>
        <p:spPr bwMode="auto">
          <a:xfrm>
            <a:off x="3044825" y="4294188"/>
            <a:ext cx="15875" cy="401637"/>
          </a:xfrm>
          <a:custGeom>
            <a:avLst/>
            <a:gdLst>
              <a:gd name="T0" fmla="*/ 2147483647 w 8"/>
              <a:gd name="T1" fmla="*/ 0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0"/>
                </a:moveTo>
                <a:lnTo>
                  <a:pt x="0" y="14"/>
                </a:lnTo>
                <a:lnTo>
                  <a:pt x="4" y="28"/>
                </a:lnTo>
                <a:lnTo>
                  <a:pt x="8" y="38"/>
                </a:lnTo>
                <a:lnTo>
                  <a:pt x="4" y="48"/>
                </a:lnTo>
                <a:lnTo>
                  <a:pt x="0" y="57"/>
                </a:lnTo>
                <a:lnTo>
                  <a:pt x="4" y="67"/>
                </a:lnTo>
                <a:lnTo>
                  <a:pt x="8" y="76"/>
                </a:lnTo>
                <a:lnTo>
                  <a:pt x="8" y="90"/>
                </a:lnTo>
                <a:lnTo>
                  <a:pt x="4" y="105"/>
                </a:lnTo>
                <a:lnTo>
                  <a:pt x="4" y="114"/>
                </a:lnTo>
                <a:lnTo>
                  <a:pt x="8" y="124"/>
                </a:lnTo>
                <a:lnTo>
                  <a:pt x="8" y="133"/>
                </a:lnTo>
                <a:lnTo>
                  <a:pt x="8" y="143"/>
                </a:lnTo>
                <a:lnTo>
                  <a:pt x="8" y="152"/>
                </a:lnTo>
                <a:lnTo>
                  <a:pt x="0" y="152"/>
                </a:lnTo>
                <a:lnTo>
                  <a:pt x="8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37" name="Freeform 235"/>
          <p:cNvSpPr>
            <a:spLocks/>
          </p:cNvSpPr>
          <p:nvPr/>
        </p:nvSpPr>
        <p:spPr bwMode="auto">
          <a:xfrm>
            <a:off x="3105150" y="4308475"/>
            <a:ext cx="34925" cy="422275"/>
          </a:xfrm>
          <a:custGeom>
            <a:avLst/>
            <a:gdLst>
              <a:gd name="T0" fmla="*/ 0 w 17"/>
              <a:gd name="T1" fmla="*/ 0 h 166"/>
              <a:gd name="T2" fmla="*/ 0 w 17"/>
              <a:gd name="T3" fmla="*/ 2147483647 h 166"/>
              <a:gd name="T4" fmla="*/ 0 w 17"/>
              <a:gd name="T5" fmla="*/ 2147483647 h 166"/>
              <a:gd name="T6" fmla="*/ 2147483647 w 17"/>
              <a:gd name="T7" fmla="*/ 2147483647 h 166"/>
              <a:gd name="T8" fmla="*/ 2147483647 w 17"/>
              <a:gd name="T9" fmla="*/ 2147483647 h 166"/>
              <a:gd name="T10" fmla="*/ 2147483647 w 17"/>
              <a:gd name="T11" fmla="*/ 2147483647 h 166"/>
              <a:gd name="T12" fmla="*/ 2147483647 w 17"/>
              <a:gd name="T13" fmla="*/ 2147483647 h 166"/>
              <a:gd name="T14" fmla="*/ 2147483647 w 17"/>
              <a:gd name="T15" fmla="*/ 2147483647 h 166"/>
              <a:gd name="T16" fmla="*/ 2147483647 w 17"/>
              <a:gd name="T17" fmla="*/ 2147483647 h 166"/>
              <a:gd name="T18" fmla="*/ 2147483647 w 17"/>
              <a:gd name="T19" fmla="*/ 2147483647 h 166"/>
              <a:gd name="T20" fmla="*/ 2147483647 w 17"/>
              <a:gd name="T21" fmla="*/ 2147483647 h 166"/>
              <a:gd name="T22" fmla="*/ 2147483647 w 17"/>
              <a:gd name="T23" fmla="*/ 2147483647 h 166"/>
              <a:gd name="T24" fmla="*/ 2147483647 w 17"/>
              <a:gd name="T25" fmla="*/ 2147483647 h 166"/>
              <a:gd name="T26" fmla="*/ 2147483647 w 17"/>
              <a:gd name="T27" fmla="*/ 2147483647 h 166"/>
              <a:gd name="T28" fmla="*/ 2147483647 w 17"/>
              <a:gd name="T29" fmla="*/ 2147483647 h 166"/>
              <a:gd name="T30" fmla="*/ 2147483647 w 17"/>
              <a:gd name="T31" fmla="*/ 2147483647 h 166"/>
              <a:gd name="T32" fmla="*/ 2147483647 w 17"/>
              <a:gd name="T33" fmla="*/ 2147483647 h 16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6"/>
              <a:gd name="T53" fmla="*/ 17 w 17"/>
              <a:gd name="T54" fmla="*/ 166 h 16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6">
                <a:moveTo>
                  <a:pt x="0" y="0"/>
                </a:moveTo>
                <a:lnTo>
                  <a:pt x="0" y="23"/>
                </a:lnTo>
                <a:lnTo>
                  <a:pt x="0" y="33"/>
                </a:lnTo>
                <a:lnTo>
                  <a:pt x="8" y="38"/>
                </a:lnTo>
                <a:lnTo>
                  <a:pt x="12" y="47"/>
                </a:lnTo>
                <a:lnTo>
                  <a:pt x="8" y="62"/>
                </a:lnTo>
                <a:lnTo>
                  <a:pt x="8" y="71"/>
                </a:lnTo>
                <a:lnTo>
                  <a:pt x="12" y="81"/>
                </a:lnTo>
                <a:lnTo>
                  <a:pt x="12" y="90"/>
                </a:lnTo>
                <a:lnTo>
                  <a:pt x="12" y="100"/>
                </a:lnTo>
                <a:lnTo>
                  <a:pt x="12" y="109"/>
                </a:lnTo>
                <a:lnTo>
                  <a:pt x="12" y="123"/>
                </a:lnTo>
                <a:lnTo>
                  <a:pt x="17" y="133"/>
                </a:lnTo>
                <a:lnTo>
                  <a:pt x="17" y="143"/>
                </a:lnTo>
                <a:lnTo>
                  <a:pt x="12" y="152"/>
                </a:lnTo>
                <a:lnTo>
                  <a:pt x="12" y="162"/>
                </a:lnTo>
                <a:lnTo>
                  <a:pt x="12" y="166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38" name="Oval 236"/>
          <p:cNvSpPr>
            <a:spLocks noChangeArrowheads="1"/>
          </p:cNvSpPr>
          <p:nvPr/>
        </p:nvSpPr>
        <p:spPr bwMode="auto">
          <a:xfrm>
            <a:off x="2924175" y="4184650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39" name="Freeform 237"/>
          <p:cNvSpPr>
            <a:spLocks/>
          </p:cNvSpPr>
          <p:nvPr/>
        </p:nvSpPr>
        <p:spPr bwMode="auto">
          <a:xfrm>
            <a:off x="2932113" y="4294188"/>
            <a:ext cx="19050" cy="401637"/>
          </a:xfrm>
          <a:custGeom>
            <a:avLst/>
            <a:gdLst>
              <a:gd name="T0" fmla="*/ 2147483647 w 9"/>
              <a:gd name="T1" fmla="*/ 0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5" y="0"/>
                </a:moveTo>
                <a:lnTo>
                  <a:pt x="0" y="14"/>
                </a:lnTo>
                <a:lnTo>
                  <a:pt x="5" y="28"/>
                </a:lnTo>
                <a:lnTo>
                  <a:pt x="9" y="38"/>
                </a:lnTo>
                <a:lnTo>
                  <a:pt x="5" y="48"/>
                </a:lnTo>
                <a:lnTo>
                  <a:pt x="0" y="57"/>
                </a:lnTo>
                <a:lnTo>
                  <a:pt x="5" y="67"/>
                </a:lnTo>
                <a:lnTo>
                  <a:pt x="9" y="76"/>
                </a:lnTo>
                <a:lnTo>
                  <a:pt x="9" y="90"/>
                </a:lnTo>
                <a:lnTo>
                  <a:pt x="5" y="105"/>
                </a:lnTo>
                <a:lnTo>
                  <a:pt x="5" y="114"/>
                </a:lnTo>
                <a:lnTo>
                  <a:pt x="9" y="124"/>
                </a:lnTo>
                <a:lnTo>
                  <a:pt x="9" y="133"/>
                </a:lnTo>
                <a:lnTo>
                  <a:pt x="9" y="143"/>
                </a:lnTo>
                <a:lnTo>
                  <a:pt x="9" y="152"/>
                </a:lnTo>
                <a:lnTo>
                  <a:pt x="0" y="152"/>
                </a:lnTo>
                <a:lnTo>
                  <a:pt x="9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40" name="Freeform 238"/>
          <p:cNvSpPr>
            <a:spLocks/>
          </p:cNvSpPr>
          <p:nvPr/>
        </p:nvSpPr>
        <p:spPr bwMode="auto">
          <a:xfrm>
            <a:off x="2992438" y="4308475"/>
            <a:ext cx="34925" cy="422275"/>
          </a:xfrm>
          <a:custGeom>
            <a:avLst/>
            <a:gdLst>
              <a:gd name="T0" fmla="*/ 0 w 17"/>
              <a:gd name="T1" fmla="*/ 0 h 166"/>
              <a:gd name="T2" fmla="*/ 0 w 17"/>
              <a:gd name="T3" fmla="*/ 2147483647 h 166"/>
              <a:gd name="T4" fmla="*/ 0 w 17"/>
              <a:gd name="T5" fmla="*/ 2147483647 h 166"/>
              <a:gd name="T6" fmla="*/ 2147483647 w 17"/>
              <a:gd name="T7" fmla="*/ 2147483647 h 166"/>
              <a:gd name="T8" fmla="*/ 2147483647 w 17"/>
              <a:gd name="T9" fmla="*/ 2147483647 h 166"/>
              <a:gd name="T10" fmla="*/ 2147483647 w 17"/>
              <a:gd name="T11" fmla="*/ 2147483647 h 166"/>
              <a:gd name="T12" fmla="*/ 2147483647 w 17"/>
              <a:gd name="T13" fmla="*/ 2147483647 h 166"/>
              <a:gd name="T14" fmla="*/ 2147483647 w 17"/>
              <a:gd name="T15" fmla="*/ 2147483647 h 166"/>
              <a:gd name="T16" fmla="*/ 2147483647 w 17"/>
              <a:gd name="T17" fmla="*/ 2147483647 h 166"/>
              <a:gd name="T18" fmla="*/ 2147483647 w 17"/>
              <a:gd name="T19" fmla="*/ 2147483647 h 166"/>
              <a:gd name="T20" fmla="*/ 2147483647 w 17"/>
              <a:gd name="T21" fmla="*/ 2147483647 h 166"/>
              <a:gd name="T22" fmla="*/ 2147483647 w 17"/>
              <a:gd name="T23" fmla="*/ 2147483647 h 166"/>
              <a:gd name="T24" fmla="*/ 2147483647 w 17"/>
              <a:gd name="T25" fmla="*/ 2147483647 h 166"/>
              <a:gd name="T26" fmla="*/ 2147483647 w 17"/>
              <a:gd name="T27" fmla="*/ 2147483647 h 166"/>
              <a:gd name="T28" fmla="*/ 2147483647 w 17"/>
              <a:gd name="T29" fmla="*/ 2147483647 h 166"/>
              <a:gd name="T30" fmla="*/ 2147483647 w 17"/>
              <a:gd name="T31" fmla="*/ 2147483647 h 166"/>
              <a:gd name="T32" fmla="*/ 2147483647 w 17"/>
              <a:gd name="T33" fmla="*/ 2147483647 h 16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6"/>
              <a:gd name="T53" fmla="*/ 17 w 17"/>
              <a:gd name="T54" fmla="*/ 166 h 16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6">
                <a:moveTo>
                  <a:pt x="0" y="0"/>
                </a:moveTo>
                <a:lnTo>
                  <a:pt x="0" y="23"/>
                </a:lnTo>
                <a:lnTo>
                  <a:pt x="0" y="33"/>
                </a:lnTo>
                <a:lnTo>
                  <a:pt x="9" y="38"/>
                </a:lnTo>
                <a:lnTo>
                  <a:pt x="13" y="47"/>
                </a:lnTo>
                <a:lnTo>
                  <a:pt x="9" y="62"/>
                </a:lnTo>
                <a:lnTo>
                  <a:pt x="9" y="71"/>
                </a:lnTo>
                <a:lnTo>
                  <a:pt x="13" y="81"/>
                </a:lnTo>
                <a:lnTo>
                  <a:pt x="13" y="90"/>
                </a:lnTo>
                <a:lnTo>
                  <a:pt x="13" y="100"/>
                </a:lnTo>
                <a:lnTo>
                  <a:pt x="13" y="109"/>
                </a:lnTo>
                <a:lnTo>
                  <a:pt x="13" y="123"/>
                </a:lnTo>
                <a:lnTo>
                  <a:pt x="17" y="133"/>
                </a:lnTo>
                <a:lnTo>
                  <a:pt x="17" y="143"/>
                </a:lnTo>
                <a:lnTo>
                  <a:pt x="13" y="152"/>
                </a:lnTo>
                <a:lnTo>
                  <a:pt x="13" y="162"/>
                </a:lnTo>
                <a:lnTo>
                  <a:pt x="13" y="166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41" name="Oval 239"/>
          <p:cNvSpPr>
            <a:spLocks noChangeArrowheads="1"/>
          </p:cNvSpPr>
          <p:nvPr/>
        </p:nvSpPr>
        <p:spPr bwMode="auto">
          <a:xfrm>
            <a:off x="2813050" y="4184650"/>
            <a:ext cx="93663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42" name="Freeform 240"/>
          <p:cNvSpPr>
            <a:spLocks/>
          </p:cNvSpPr>
          <p:nvPr/>
        </p:nvSpPr>
        <p:spPr bwMode="auto">
          <a:xfrm>
            <a:off x="2820988" y="4294188"/>
            <a:ext cx="19050" cy="401637"/>
          </a:xfrm>
          <a:custGeom>
            <a:avLst/>
            <a:gdLst>
              <a:gd name="T0" fmla="*/ 2147483647 w 9"/>
              <a:gd name="T1" fmla="*/ 0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4" y="0"/>
                </a:moveTo>
                <a:lnTo>
                  <a:pt x="0" y="14"/>
                </a:lnTo>
                <a:lnTo>
                  <a:pt x="4" y="28"/>
                </a:lnTo>
                <a:lnTo>
                  <a:pt x="9" y="38"/>
                </a:lnTo>
                <a:lnTo>
                  <a:pt x="4" y="48"/>
                </a:lnTo>
                <a:lnTo>
                  <a:pt x="0" y="57"/>
                </a:lnTo>
                <a:lnTo>
                  <a:pt x="4" y="67"/>
                </a:lnTo>
                <a:lnTo>
                  <a:pt x="9" y="76"/>
                </a:lnTo>
                <a:lnTo>
                  <a:pt x="9" y="90"/>
                </a:lnTo>
                <a:lnTo>
                  <a:pt x="4" y="105"/>
                </a:lnTo>
                <a:lnTo>
                  <a:pt x="4" y="114"/>
                </a:lnTo>
                <a:lnTo>
                  <a:pt x="9" y="124"/>
                </a:lnTo>
                <a:lnTo>
                  <a:pt x="9" y="133"/>
                </a:lnTo>
                <a:lnTo>
                  <a:pt x="9" y="143"/>
                </a:lnTo>
                <a:lnTo>
                  <a:pt x="9" y="152"/>
                </a:lnTo>
                <a:lnTo>
                  <a:pt x="0" y="152"/>
                </a:lnTo>
                <a:lnTo>
                  <a:pt x="9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43" name="Freeform 241"/>
          <p:cNvSpPr>
            <a:spLocks/>
          </p:cNvSpPr>
          <p:nvPr/>
        </p:nvSpPr>
        <p:spPr bwMode="auto">
          <a:xfrm>
            <a:off x="2881313" y="4308475"/>
            <a:ext cx="34925" cy="422275"/>
          </a:xfrm>
          <a:custGeom>
            <a:avLst/>
            <a:gdLst>
              <a:gd name="T0" fmla="*/ 0 w 17"/>
              <a:gd name="T1" fmla="*/ 0 h 166"/>
              <a:gd name="T2" fmla="*/ 0 w 17"/>
              <a:gd name="T3" fmla="*/ 2147483647 h 166"/>
              <a:gd name="T4" fmla="*/ 0 w 17"/>
              <a:gd name="T5" fmla="*/ 2147483647 h 166"/>
              <a:gd name="T6" fmla="*/ 2147483647 w 17"/>
              <a:gd name="T7" fmla="*/ 2147483647 h 166"/>
              <a:gd name="T8" fmla="*/ 2147483647 w 17"/>
              <a:gd name="T9" fmla="*/ 2147483647 h 166"/>
              <a:gd name="T10" fmla="*/ 2147483647 w 17"/>
              <a:gd name="T11" fmla="*/ 2147483647 h 166"/>
              <a:gd name="T12" fmla="*/ 2147483647 w 17"/>
              <a:gd name="T13" fmla="*/ 2147483647 h 166"/>
              <a:gd name="T14" fmla="*/ 2147483647 w 17"/>
              <a:gd name="T15" fmla="*/ 2147483647 h 166"/>
              <a:gd name="T16" fmla="*/ 2147483647 w 17"/>
              <a:gd name="T17" fmla="*/ 2147483647 h 166"/>
              <a:gd name="T18" fmla="*/ 2147483647 w 17"/>
              <a:gd name="T19" fmla="*/ 2147483647 h 166"/>
              <a:gd name="T20" fmla="*/ 2147483647 w 17"/>
              <a:gd name="T21" fmla="*/ 2147483647 h 166"/>
              <a:gd name="T22" fmla="*/ 2147483647 w 17"/>
              <a:gd name="T23" fmla="*/ 2147483647 h 166"/>
              <a:gd name="T24" fmla="*/ 2147483647 w 17"/>
              <a:gd name="T25" fmla="*/ 2147483647 h 166"/>
              <a:gd name="T26" fmla="*/ 2147483647 w 17"/>
              <a:gd name="T27" fmla="*/ 2147483647 h 166"/>
              <a:gd name="T28" fmla="*/ 2147483647 w 17"/>
              <a:gd name="T29" fmla="*/ 2147483647 h 166"/>
              <a:gd name="T30" fmla="*/ 2147483647 w 17"/>
              <a:gd name="T31" fmla="*/ 2147483647 h 166"/>
              <a:gd name="T32" fmla="*/ 2147483647 w 17"/>
              <a:gd name="T33" fmla="*/ 2147483647 h 16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6"/>
              <a:gd name="T53" fmla="*/ 17 w 17"/>
              <a:gd name="T54" fmla="*/ 166 h 16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6">
                <a:moveTo>
                  <a:pt x="0" y="0"/>
                </a:moveTo>
                <a:lnTo>
                  <a:pt x="0" y="23"/>
                </a:lnTo>
                <a:lnTo>
                  <a:pt x="0" y="33"/>
                </a:lnTo>
                <a:lnTo>
                  <a:pt x="8" y="38"/>
                </a:lnTo>
                <a:lnTo>
                  <a:pt x="13" y="47"/>
                </a:lnTo>
                <a:lnTo>
                  <a:pt x="8" y="62"/>
                </a:lnTo>
                <a:lnTo>
                  <a:pt x="8" y="71"/>
                </a:lnTo>
                <a:lnTo>
                  <a:pt x="13" y="81"/>
                </a:lnTo>
                <a:lnTo>
                  <a:pt x="13" y="90"/>
                </a:lnTo>
                <a:lnTo>
                  <a:pt x="13" y="100"/>
                </a:lnTo>
                <a:lnTo>
                  <a:pt x="13" y="109"/>
                </a:lnTo>
                <a:lnTo>
                  <a:pt x="13" y="123"/>
                </a:lnTo>
                <a:lnTo>
                  <a:pt x="17" y="133"/>
                </a:lnTo>
                <a:lnTo>
                  <a:pt x="17" y="143"/>
                </a:lnTo>
                <a:lnTo>
                  <a:pt x="13" y="152"/>
                </a:lnTo>
                <a:lnTo>
                  <a:pt x="13" y="162"/>
                </a:lnTo>
                <a:lnTo>
                  <a:pt x="13" y="166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44" name="Oval 242"/>
          <p:cNvSpPr>
            <a:spLocks noChangeArrowheads="1"/>
          </p:cNvSpPr>
          <p:nvPr/>
        </p:nvSpPr>
        <p:spPr bwMode="auto">
          <a:xfrm>
            <a:off x="2700338" y="4184650"/>
            <a:ext cx="95250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45" name="Freeform 243"/>
          <p:cNvSpPr>
            <a:spLocks/>
          </p:cNvSpPr>
          <p:nvPr/>
        </p:nvSpPr>
        <p:spPr bwMode="auto">
          <a:xfrm>
            <a:off x="2711450" y="4294188"/>
            <a:ext cx="15875" cy="401637"/>
          </a:xfrm>
          <a:custGeom>
            <a:avLst/>
            <a:gdLst>
              <a:gd name="T0" fmla="*/ 2147483647 w 8"/>
              <a:gd name="T1" fmla="*/ 0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0"/>
                </a:moveTo>
                <a:lnTo>
                  <a:pt x="0" y="14"/>
                </a:lnTo>
                <a:lnTo>
                  <a:pt x="4" y="28"/>
                </a:lnTo>
                <a:lnTo>
                  <a:pt x="8" y="38"/>
                </a:lnTo>
                <a:lnTo>
                  <a:pt x="4" y="48"/>
                </a:lnTo>
                <a:lnTo>
                  <a:pt x="0" y="57"/>
                </a:lnTo>
                <a:lnTo>
                  <a:pt x="4" y="67"/>
                </a:lnTo>
                <a:lnTo>
                  <a:pt x="8" y="76"/>
                </a:lnTo>
                <a:lnTo>
                  <a:pt x="8" y="90"/>
                </a:lnTo>
                <a:lnTo>
                  <a:pt x="4" y="105"/>
                </a:lnTo>
                <a:lnTo>
                  <a:pt x="4" y="114"/>
                </a:lnTo>
                <a:lnTo>
                  <a:pt x="8" y="124"/>
                </a:lnTo>
                <a:lnTo>
                  <a:pt x="8" y="133"/>
                </a:lnTo>
                <a:lnTo>
                  <a:pt x="8" y="143"/>
                </a:lnTo>
                <a:lnTo>
                  <a:pt x="8" y="152"/>
                </a:lnTo>
                <a:lnTo>
                  <a:pt x="0" y="152"/>
                </a:lnTo>
                <a:lnTo>
                  <a:pt x="8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46" name="Freeform 244"/>
          <p:cNvSpPr>
            <a:spLocks/>
          </p:cNvSpPr>
          <p:nvPr/>
        </p:nvSpPr>
        <p:spPr bwMode="auto">
          <a:xfrm>
            <a:off x="2770188" y="4308475"/>
            <a:ext cx="33337" cy="422275"/>
          </a:xfrm>
          <a:custGeom>
            <a:avLst/>
            <a:gdLst>
              <a:gd name="T0" fmla="*/ 0 w 17"/>
              <a:gd name="T1" fmla="*/ 0 h 166"/>
              <a:gd name="T2" fmla="*/ 0 w 17"/>
              <a:gd name="T3" fmla="*/ 2147483647 h 166"/>
              <a:gd name="T4" fmla="*/ 0 w 17"/>
              <a:gd name="T5" fmla="*/ 2147483647 h 166"/>
              <a:gd name="T6" fmla="*/ 2147483647 w 17"/>
              <a:gd name="T7" fmla="*/ 2147483647 h 166"/>
              <a:gd name="T8" fmla="*/ 2147483647 w 17"/>
              <a:gd name="T9" fmla="*/ 2147483647 h 166"/>
              <a:gd name="T10" fmla="*/ 2147483647 w 17"/>
              <a:gd name="T11" fmla="*/ 2147483647 h 166"/>
              <a:gd name="T12" fmla="*/ 2147483647 w 17"/>
              <a:gd name="T13" fmla="*/ 2147483647 h 166"/>
              <a:gd name="T14" fmla="*/ 2147483647 w 17"/>
              <a:gd name="T15" fmla="*/ 2147483647 h 166"/>
              <a:gd name="T16" fmla="*/ 2147483647 w 17"/>
              <a:gd name="T17" fmla="*/ 2147483647 h 166"/>
              <a:gd name="T18" fmla="*/ 2147483647 w 17"/>
              <a:gd name="T19" fmla="*/ 2147483647 h 166"/>
              <a:gd name="T20" fmla="*/ 2147483647 w 17"/>
              <a:gd name="T21" fmla="*/ 2147483647 h 166"/>
              <a:gd name="T22" fmla="*/ 2147483647 w 17"/>
              <a:gd name="T23" fmla="*/ 2147483647 h 166"/>
              <a:gd name="T24" fmla="*/ 2147483647 w 17"/>
              <a:gd name="T25" fmla="*/ 2147483647 h 166"/>
              <a:gd name="T26" fmla="*/ 2147483647 w 17"/>
              <a:gd name="T27" fmla="*/ 2147483647 h 166"/>
              <a:gd name="T28" fmla="*/ 2147483647 w 17"/>
              <a:gd name="T29" fmla="*/ 2147483647 h 166"/>
              <a:gd name="T30" fmla="*/ 2147483647 w 17"/>
              <a:gd name="T31" fmla="*/ 2147483647 h 166"/>
              <a:gd name="T32" fmla="*/ 2147483647 w 17"/>
              <a:gd name="T33" fmla="*/ 2147483647 h 16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6"/>
              <a:gd name="T53" fmla="*/ 17 w 17"/>
              <a:gd name="T54" fmla="*/ 166 h 16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6">
                <a:moveTo>
                  <a:pt x="0" y="0"/>
                </a:moveTo>
                <a:lnTo>
                  <a:pt x="0" y="23"/>
                </a:lnTo>
                <a:lnTo>
                  <a:pt x="0" y="33"/>
                </a:lnTo>
                <a:lnTo>
                  <a:pt x="9" y="38"/>
                </a:lnTo>
                <a:lnTo>
                  <a:pt x="13" y="47"/>
                </a:lnTo>
                <a:lnTo>
                  <a:pt x="9" y="62"/>
                </a:lnTo>
                <a:lnTo>
                  <a:pt x="9" y="71"/>
                </a:lnTo>
                <a:lnTo>
                  <a:pt x="13" y="81"/>
                </a:lnTo>
                <a:lnTo>
                  <a:pt x="13" y="90"/>
                </a:lnTo>
                <a:lnTo>
                  <a:pt x="13" y="100"/>
                </a:lnTo>
                <a:lnTo>
                  <a:pt x="13" y="109"/>
                </a:lnTo>
                <a:lnTo>
                  <a:pt x="13" y="123"/>
                </a:lnTo>
                <a:lnTo>
                  <a:pt x="17" y="133"/>
                </a:lnTo>
                <a:lnTo>
                  <a:pt x="17" y="143"/>
                </a:lnTo>
                <a:lnTo>
                  <a:pt x="13" y="152"/>
                </a:lnTo>
                <a:lnTo>
                  <a:pt x="13" y="162"/>
                </a:lnTo>
                <a:lnTo>
                  <a:pt x="13" y="166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47" name="Oval 245"/>
          <p:cNvSpPr>
            <a:spLocks noChangeArrowheads="1"/>
          </p:cNvSpPr>
          <p:nvPr/>
        </p:nvSpPr>
        <p:spPr bwMode="auto">
          <a:xfrm>
            <a:off x="3268663" y="4902200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48" name="Freeform 246"/>
          <p:cNvSpPr>
            <a:spLocks/>
          </p:cNvSpPr>
          <p:nvPr/>
        </p:nvSpPr>
        <p:spPr bwMode="auto">
          <a:xfrm>
            <a:off x="3276600" y="4514850"/>
            <a:ext cx="15875" cy="400050"/>
          </a:xfrm>
          <a:custGeom>
            <a:avLst/>
            <a:gdLst>
              <a:gd name="T0" fmla="*/ 2147483647 w 8"/>
              <a:gd name="T1" fmla="*/ 2147483647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157"/>
                </a:moveTo>
                <a:lnTo>
                  <a:pt x="0" y="143"/>
                </a:lnTo>
                <a:lnTo>
                  <a:pt x="4" y="128"/>
                </a:lnTo>
                <a:lnTo>
                  <a:pt x="8" y="119"/>
                </a:lnTo>
                <a:lnTo>
                  <a:pt x="4" y="109"/>
                </a:lnTo>
                <a:lnTo>
                  <a:pt x="0" y="100"/>
                </a:lnTo>
                <a:lnTo>
                  <a:pt x="4" y="90"/>
                </a:lnTo>
                <a:lnTo>
                  <a:pt x="8" y="81"/>
                </a:lnTo>
                <a:lnTo>
                  <a:pt x="8" y="66"/>
                </a:lnTo>
                <a:lnTo>
                  <a:pt x="4" y="52"/>
                </a:lnTo>
                <a:lnTo>
                  <a:pt x="4" y="42"/>
                </a:lnTo>
                <a:lnTo>
                  <a:pt x="8" y="33"/>
                </a:lnTo>
                <a:lnTo>
                  <a:pt x="8" y="23"/>
                </a:lnTo>
                <a:lnTo>
                  <a:pt x="8" y="14"/>
                </a:lnTo>
                <a:lnTo>
                  <a:pt x="8" y="4"/>
                </a:lnTo>
                <a:lnTo>
                  <a:pt x="0" y="4"/>
                </a:lnTo>
                <a:lnTo>
                  <a:pt x="8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49" name="Freeform 247"/>
          <p:cNvSpPr>
            <a:spLocks/>
          </p:cNvSpPr>
          <p:nvPr/>
        </p:nvSpPr>
        <p:spPr bwMode="auto">
          <a:xfrm>
            <a:off x="3336925" y="4476750"/>
            <a:ext cx="33338" cy="425450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4"/>
                </a:lnTo>
                <a:lnTo>
                  <a:pt x="8" y="129"/>
                </a:lnTo>
                <a:lnTo>
                  <a:pt x="12" y="119"/>
                </a:lnTo>
                <a:lnTo>
                  <a:pt x="8" y="105"/>
                </a:lnTo>
                <a:lnTo>
                  <a:pt x="8" y="96"/>
                </a:lnTo>
                <a:lnTo>
                  <a:pt x="12" y="86"/>
                </a:lnTo>
                <a:lnTo>
                  <a:pt x="12" y="77"/>
                </a:lnTo>
                <a:lnTo>
                  <a:pt x="12" y="67"/>
                </a:lnTo>
                <a:lnTo>
                  <a:pt x="12" y="57"/>
                </a:lnTo>
                <a:lnTo>
                  <a:pt x="12" y="43"/>
                </a:lnTo>
                <a:lnTo>
                  <a:pt x="17" y="34"/>
                </a:lnTo>
                <a:lnTo>
                  <a:pt x="17" y="24"/>
                </a:lnTo>
                <a:lnTo>
                  <a:pt x="12" y="15"/>
                </a:lnTo>
                <a:lnTo>
                  <a:pt x="12" y="5"/>
                </a:lnTo>
                <a:lnTo>
                  <a:pt x="12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50" name="Oval 248"/>
          <p:cNvSpPr>
            <a:spLocks noChangeArrowheads="1"/>
          </p:cNvSpPr>
          <p:nvPr/>
        </p:nvSpPr>
        <p:spPr bwMode="auto">
          <a:xfrm>
            <a:off x="3155950" y="4902200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51" name="Freeform 249"/>
          <p:cNvSpPr>
            <a:spLocks/>
          </p:cNvSpPr>
          <p:nvPr/>
        </p:nvSpPr>
        <p:spPr bwMode="auto">
          <a:xfrm>
            <a:off x="3163888" y="4514850"/>
            <a:ext cx="17462" cy="400050"/>
          </a:xfrm>
          <a:custGeom>
            <a:avLst/>
            <a:gdLst>
              <a:gd name="T0" fmla="*/ 2147483647 w 9"/>
              <a:gd name="T1" fmla="*/ 2147483647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5" y="157"/>
                </a:moveTo>
                <a:lnTo>
                  <a:pt x="0" y="143"/>
                </a:lnTo>
                <a:lnTo>
                  <a:pt x="5" y="128"/>
                </a:lnTo>
                <a:lnTo>
                  <a:pt x="9" y="119"/>
                </a:lnTo>
                <a:lnTo>
                  <a:pt x="5" y="109"/>
                </a:lnTo>
                <a:lnTo>
                  <a:pt x="0" y="100"/>
                </a:lnTo>
                <a:lnTo>
                  <a:pt x="5" y="90"/>
                </a:lnTo>
                <a:lnTo>
                  <a:pt x="9" y="81"/>
                </a:lnTo>
                <a:lnTo>
                  <a:pt x="9" y="66"/>
                </a:lnTo>
                <a:lnTo>
                  <a:pt x="5" y="52"/>
                </a:lnTo>
                <a:lnTo>
                  <a:pt x="5" y="42"/>
                </a:lnTo>
                <a:lnTo>
                  <a:pt x="9" y="33"/>
                </a:lnTo>
                <a:lnTo>
                  <a:pt x="9" y="23"/>
                </a:lnTo>
                <a:lnTo>
                  <a:pt x="9" y="14"/>
                </a:lnTo>
                <a:lnTo>
                  <a:pt x="9" y="4"/>
                </a:lnTo>
                <a:lnTo>
                  <a:pt x="0" y="4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52" name="Freeform 250"/>
          <p:cNvSpPr>
            <a:spLocks/>
          </p:cNvSpPr>
          <p:nvPr/>
        </p:nvSpPr>
        <p:spPr bwMode="auto">
          <a:xfrm>
            <a:off x="3224213" y="4476750"/>
            <a:ext cx="33337" cy="425450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4"/>
                </a:lnTo>
                <a:lnTo>
                  <a:pt x="9" y="129"/>
                </a:lnTo>
                <a:lnTo>
                  <a:pt x="13" y="119"/>
                </a:lnTo>
                <a:lnTo>
                  <a:pt x="9" y="105"/>
                </a:lnTo>
                <a:lnTo>
                  <a:pt x="9" y="96"/>
                </a:lnTo>
                <a:lnTo>
                  <a:pt x="13" y="86"/>
                </a:lnTo>
                <a:lnTo>
                  <a:pt x="13" y="77"/>
                </a:lnTo>
                <a:lnTo>
                  <a:pt x="13" y="67"/>
                </a:lnTo>
                <a:lnTo>
                  <a:pt x="13" y="57"/>
                </a:lnTo>
                <a:lnTo>
                  <a:pt x="13" y="43"/>
                </a:lnTo>
                <a:lnTo>
                  <a:pt x="17" y="34"/>
                </a:lnTo>
                <a:lnTo>
                  <a:pt x="17" y="24"/>
                </a:lnTo>
                <a:lnTo>
                  <a:pt x="13" y="15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53" name="Oval 251"/>
          <p:cNvSpPr>
            <a:spLocks noChangeArrowheads="1"/>
          </p:cNvSpPr>
          <p:nvPr/>
        </p:nvSpPr>
        <p:spPr bwMode="auto">
          <a:xfrm>
            <a:off x="3036888" y="4887913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54" name="Freeform 252"/>
          <p:cNvSpPr>
            <a:spLocks/>
          </p:cNvSpPr>
          <p:nvPr/>
        </p:nvSpPr>
        <p:spPr bwMode="auto">
          <a:xfrm>
            <a:off x="3044825" y="4502150"/>
            <a:ext cx="15875" cy="400050"/>
          </a:xfrm>
          <a:custGeom>
            <a:avLst/>
            <a:gdLst>
              <a:gd name="T0" fmla="*/ 2147483647 w 8"/>
              <a:gd name="T1" fmla="*/ 2147483647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157"/>
                </a:moveTo>
                <a:lnTo>
                  <a:pt x="0" y="143"/>
                </a:lnTo>
                <a:lnTo>
                  <a:pt x="4" y="128"/>
                </a:lnTo>
                <a:lnTo>
                  <a:pt x="8" y="119"/>
                </a:lnTo>
                <a:lnTo>
                  <a:pt x="4" y="109"/>
                </a:lnTo>
                <a:lnTo>
                  <a:pt x="0" y="100"/>
                </a:lnTo>
                <a:lnTo>
                  <a:pt x="4" y="90"/>
                </a:lnTo>
                <a:lnTo>
                  <a:pt x="8" y="81"/>
                </a:lnTo>
                <a:lnTo>
                  <a:pt x="8" y="67"/>
                </a:lnTo>
                <a:lnTo>
                  <a:pt x="4" y="52"/>
                </a:lnTo>
                <a:lnTo>
                  <a:pt x="4" y="43"/>
                </a:lnTo>
                <a:lnTo>
                  <a:pt x="8" y="33"/>
                </a:lnTo>
                <a:lnTo>
                  <a:pt x="8" y="24"/>
                </a:lnTo>
                <a:lnTo>
                  <a:pt x="8" y="14"/>
                </a:lnTo>
                <a:lnTo>
                  <a:pt x="8" y="5"/>
                </a:lnTo>
                <a:lnTo>
                  <a:pt x="0" y="5"/>
                </a:lnTo>
                <a:lnTo>
                  <a:pt x="8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55" name="Freeform 253"/>
          <p:cNvSpPr>
            <a:spLocks/>
          </p:cNvSpPr>
          <p:nvPr/>
        </p:nvSpPr>
        <p:spPr bwMode="auto">
          <a:xfrm>
            <a:off x="3105150" y="4467225"/>
            <a:ext cx="34925" cy="420688"/>
          </a:xfrm>
          <a:custGeom>
            <a:avLst/>
            <a:gdLst>
              <a:gd name="T0" fmla="*/ 0 w 17"/>
              <a:gd name="T1" fmla="*/ 2147483647 h 166"/>
              <a:gd name="T2" fmla="*/ 0 w 17"/>
              <a:gd name="T3" fmla="*/ 2147483647 h 166"/>
              <a:gd name="T4" fmla="*/ 0 w 17"/>
              <a:gd name="T5" fmla="*/ 2147483647 h 166"/>
              <a:gd name="T6" fmla="*/ 2147483647 w 17"/>
              <a:gd name="T7" fmla="*/ 2147483647 h 166"/>
              <a:gd name="T8" fmla="*/ 2147483647 w 17"/>
              <a:gd name="T9" fmla="*/ 2147483647 h 166"/>
              <a:gd name="T10" fmla="*/ 2147483647 w 17"/>
              <a:gd name="T11" fmla="*/ 2147483647 h 166"/>
              <a:gd name="T12" fmla="*/ 2147483647 w 17"/>
              <a:gd name="T13" fmla="*/ 2147483647 h 166"/>
              <a:gd name="T14" fmla="*/ 2147483647 w 17"/>
              <a:gd name="T15" fmla="*/ 2147483647 h 166"/>
              <a:gd name="T16" fmla="*/ 2147483647 w 17"/>
              <a:gd name="T17" fmla="*/ 2147483647 h 166"/>
              <a:gd name="T18" fmla="*/ 2147483647 w 17"/>
              <a:gd name="T19" fmla="*/ 2147483647 h 166"/>
              <a:gd name="T20" fmla="*/ 2147483647 w 17"/>
              <a:gd name="T21" fmla="*/ 2147483647 h 166"/>
              <a:gd name="T22" fmla="*/ 2147483647 w 17"/>
              <a:gd name="T23" fmla="*/ 2147483647 h 166"/>
              <a:gd name="T24" fmla="*/ 2147483647 w 17"/>
              <a:gd name="T25" fmla="*/ 2147483647 h 166"/>
              <a:gd name="T26" fmla="*/ 2147483647 w 17"/>
              <a:gd name="T27" fmla="*/ 2147483647 h 166"/>
              <a:gd name="T28" fmla="*/ 2147483647 w 17"/>
              <a:gd name="T29" fmla="*/ 2147483647 h 166"/>
              <a:gd name="T30" fmla="*/ 2147483647 w 17"/>
              <a:gd name="T31" fmla="*/ 2147483647 h 166"/>
              <a:gd name="T32" fmla="*/ 2147483647 w 17"/>
              <a:gd name="T33" fmla="*/ 0 h 16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6"/>
              <a:gd name="T53" fmla="*/ 17 w 17"/>
              <a:gd name="T54" fmla="*/ 166 h 16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6">
                <a:moveTo>
                  <a:pt x="0" y="166"/>
                </a:moveTo>
                <a:lnTo>
                  <a:pt x="0" y="142"/>
                </a:lnTo>
                <a:lnTo>
                  <a:pt x="0" y="133"/>
                </a:lnTo>
                <a:lnTo>
                  <a:pt x="8" y="128"/>
                </a:lnTo>
                <a:lnTo>
                  <a:pt x="12" y="119"/>
                </a:lnTo>
                <a:lnTo>
                  <a:pt x="8" y="104"/>
                </a:lnTo>
                <a:lnTo>
                  <a:pt x="8" y="95"/>
                </a:lnTo>
                <a:lnTo>
                  <a:pt x="12" y="85"/>
                </a:lnTo>
                <a:lnTo>
                  <a:pt x="12" y="76"/>
                </a:lnTo>
                <a:lnTo>
                  <a:pt x="12" y="66"/>
                </a:lnTo>
                <a:lnTo>
                  <a:pt x="12" y="57"/>
                </a:lnTo>
                <a:lnTo>
                  <a:pt x="12" y="42"/>
                </a:lnTo>
                <a:lnTo>
                  <a:pt x="17" y="33"/>
                </a:lnTo>
                <a:lnTo>
                  <a:pt x="17" y="23"/>
                </a:lnTo>
                <a:lnTo>
                  <a:pt x="12" y="14"/>
                </a:lnTo>
                <a:lnTo>
                  <a:pt x="12" y="4"/>
                </a:lnTo>
                <a:lnTo>
                  <a:pt x="12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56" name="Oval 254"/>
          <p:cNvSpPr>
            <a:spLocks noChangeArrowheads="1"/>
          </p:cNvSpPr>
          <p:nvPr/>
        </p:nvSpPr>
        <p:spPr bwMode="auto">
          <a:xfrm>
            <a:off x="2924175" y="4887913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57" name="Freeform 255"/>
          <p:cNvSpPr>
            <a:spLocks/>
          </p:cNvSpPr>
          <p:nvPr/>
        </p:nvSpPr>
        <p:spPr bwMode="auto">
          <a:xfrm>
            <a:off x="2932113" y="4502150"/>
            <a:ext cx="19050" cy="400050"/>
          </a:xfrm>
          <a:custGeom>
            <a:avLst/>
            <a:gdLst>
              <a:gd name="T0" fmla="*/ 2147483647 w 9"/>
              <a:gd name="T1" fmla="*/ 2147483647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5" y="157"/>
                </a:moveTo>
                <a:lnTo>
                  <a:pt x="0" y="143"/>
                </a:lnTo>
                <a:lnTo>
                  <a:pt x="5" y="128"/>
                </a:lnTo>
                <a:lnTo>
                  <a:pt x="9" y="119"/>
                </a:lnTo>
                <a:lnTo>
                  <a:pt x="5" y="109"/>
                </a:lnTo>
                <a:lnTo>
                  <a:pt x="0" y="100"/>
                </a:lnTo>
                <a:lnTo>
                  <a:pt x="5" y="90"/>
                </a:lnTo>
                <a:lnTo>
                  <a:pt x="9" y="81"/>
                </a:lnTo>
                <a:lnTo>
                  <a:pt x="9" y="67"/>
                </a:lnTo>
                <a:lnTo>
                  <a:pt x="5" y="52"/>
                </a:lnTo>
                <a:lnTo>
                  <a:pt x="5" y="43"/>
                </a:lnTo>
                <a:lnTo>
                  <a:pt x="9" y="33"/>
                </a:lnTo>
                <a:lnTo>
                  <a:pt x="9" y="24"/>
                </a:lnTo>
                <a:lnTo>
                  <a:pt x="9" y="14"/>
                </a:lnTo>
                <a:lnTo>
                  <a:pt x="9" y="5"/>
                </a:lnTo>
                <a:lnTo>
                  <a:pt x="0" y="5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58" name="Freeform 256"/>
          <p:cNvSpPr>
            <a:spLocks/>
          </p:cNvSpPr>
          <p:nvPr/>
        </p:nvSpPr>
        <p:spPr bwMode="auto">
          <a:xfrm>
            <a:off x="2992438" y="4467225"/>
            <a:ext cx="34925" cy="420688"/>
          </a:xfrm>
          <a:custGeom>
            <a:avLst/>
            <a:gdLst>
              <a:gd name="T0" fmla="*/ 0 w 17"/>
              <a:gd name="T1" fmla="*/ 2147483647 h 166"/>
              <a:gd name="T2" fmla="*/ 0 w 17"/>
              <a:gd name="T3" fmla="*/ 2147483647 h 166"/>
              <a:gd name="T4" fmla="*/ 0 w 17"/>
              <a:gd name="T5" fmla="*/ 2147483647 h 166"/>
              <a:gd name="T6" fmla="*/ 2147483647 w 17"/>
              <a:gd name="T7" fmla="*/ 2147483647 h 166"/>
              <a:gd name="T8" fmla="*/ 2147483647 w 17"/>
              <a:gd name="T9" fmla="*/ 2147483647 h 166"/>
              <a:gd name="T10" fmla="*/ 2147483647 w 17"/>
              <a:gd name="T11" fmla="*/ 2147483647 h 166"/>
              <a:gd name="T12" fmla="*/ 2147483647 w 17"/>
              <a:gd name="T13" fmla="*/ 2147483647 h 166"/>
              <a:gd name="T14" fmla="*/ 2147483647 w 17"/>
              <a:gd name="T15" fmla="*/ 2147483647 h 166"/>
              <a:gd name="T16" fmla="*/ 2147483647 w 17"/>
              <a:gd name="T17" fmla="*/ 2147483647 h 166"/>
              <a:gd name="T18" fmla="*/ 2147483647 w 17"/>
              <a:gd name="T19" fmla="*/ 2147483647 h 166"/>
              <a:gd name="T20" fmla="*/ 2147483647 w 17"/>
              <a:gd name="T21" fmla="*/ 2147483647 h 166"/>
              <a:gd name="T22" fmla="*/ 2147483647 w 17"/>
              <a:gd name="T23" fmla="*/ 2147483647 h 166"/>
              <a:gd name="T24" fmla="*/ 2147483647 w 17"/>
              <a:gd name="T25" fmla="*/ 2147483647 h 166"/>
              <a:gd name="T26" fmla="*/ 2147483647 w 17"/>
              <a:gd name="T27" fmla="*/ 2147483647 h 166"/>
              <a:gd name="T28" fmla="*/ 2147483647 w 17"/>
              <a:gd name="T29" fmla="*/ 2147483647 h 166"/>
              <a:gd name="T30" fmla="*/ 2147483647 w 17"/>
              <a:gd name="T31" fmla="*/ 2147483647 h 166"/>
              <a:gd name="T32" fmla="*/ 2147483647 w 17"/>
              <a:gd name="T33" fmla="*/ 0 h 16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6"/>
              <a:gd name="T53" fmla="*/ 17 w 17"/>
              <a:gd name="T54" fmla="*/ 166 h 16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6">
                <a:moveTo>
                  <a:pt x="0" y="166"/>
                </a:moveTo>
                <a:lnTo>
                  <a:pt x="0" y="142"/>
                </a:lnTo>
                <a:lnTo>
                  <a:pt x="0" y="133"/>
                </a:lnTo>
                <a:lnTo>
                  <a:pt x="9" y="128"/>
                </a:lnTo>
                <a:lnTo>
                  <a:pt x="13" y="119"/>
                </a:lnTo>
                <a:lnTo>
                  <a:pt x="9" y="104"/>
                </a:lnTo>
                <a:lnTo>
                  <a:pt x="9" y="95"/>
                </a:lnTo>
                <a:lnTo>
                  <a:pt x="13" y="85"/>
                </a:lnTo>
                <a:lnTo>
                  <a:pt x="13" y="76"/>
                </a:lnTo>
                <a:lnTo>
                  <a:pt x="13" y="66"/>
                </a:lnTo>
                <a:lnTo>
                  <a:pt x="13" y="57"/>
                </a:lnTo>
                <a:lnTo>
                  <a:pt x="13" y="42"/>
                </a:lnTo>
                <a:lnTo>
                  <a:pt x="17" y="33"/>
                </a:lnTo>
                <a:lnTo>
                  <a:pt x="17" y="23"/>
                </a:lnTo>
                <a:lnTo>
                  <a:pt x="13" y="14"/>
                </a:lnTo>
                <a:lnTo>
                  <a:pt x="13" y="4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59" name="Oval 257"/>
          <p:cNvSpPr>
            <a:spLocks noChangeArrowheads="1"/>
          </p:cNvSpPr>
          <p:nvPr/>
        </p:nvSpPr>
        <p:spPr bwMode="auto">
          <a:xfrm>
            <a:off x="2813050" y="4887913"/>
            <a:ext cx="93663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60" name="Freeform 258"/>
          <p:cNvSpPr>
            <a:spLocks/>
          </p:cNvSpPr>
          <p:nvPr/>
        </p:nvSpPr>
        <p:spPr bwMode="auto">
          <a:xfrm>
            <a:off x="2820988" y="4502150"/>
            <a:ext cx="19050" cy="400050"/>
          </a:xfrm>
          <a:custGeom>
            <a:avLst/>
            <a:gdLst>
              <a:gd name="T0" fmla="*/ 2147483647 w 9"/>
              <a:gd name="T1" fmla="*/ 2147483647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4" y="157"/>
                </a:moveTo>
                <a:lnTo>
                  <a:pt x="0" y="143"/>
                </a:lnTo>
                <a:lnTo>
                  <a:pt x="4" y="128"/>
                </a:lnTo>
                <a:lnTo>
                  <a:pt x="9" y="119"/>
                </a:lnTo>
                <a:lnTo>
                  <a:pt x="4" y="109"/>
                </a:lnTo>
                <a:lnTo>
                  <a:pt x="0" y="100"/>
                </a:lnTo>
                <a:lnTo>
                  <a:pt x="4" y="90"/>
                </a:lnTo>
                <a:lnTo>
                  <a:pt x="9" y="81"/>
                </a:lnTo>
                <a:lnTo>
                  <a:pt x="9" y="67"/>
                </a:lnTo>
                <a:lnTo>
                  <a:pt x="4" y="52"/>
                </a:lnTo>
                <a:lnTo>
                  <a:pt x="4" y="43"/>
                </a:lnTo>
                <a:lnTo>
                  <a:pt x="9" y="33"/>
                </a:lnTo>
                <a:lnTo>
                  <a:pt x="9" y="24"/>
                </a:lnTo>
                <a:lnTo>
                  <a:pt x="9" y="14"/>
                </a:lnTo>
                <a:lnTo>
                  <a:pt x="9" y="5"/>
                </a:lnTo>
                <a:lnTo>
                  <a:pt x="0" y="5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61" name="Freeform 259"/>
          <p:cNvSpPr>
            <a:spLocks/>
          </p:cNvSpPr>
          <p:nvPr/>
        </p:nvSpPr>
        <p:spPr bwMode="auto">
          <a:xfrm>
            <a:off x="2881313" y="4467225"/>
            <a:ext cx="34925" cy="420688"/>
          </a:xfrm>
          <a:custGeom>
            <a:avLst/>
            <a:gdLst>
              <a:gd name="T0" fmla="*/ 0 w 17"/>
              <a:gd name="T1" fmla="*/ 2147483647 h 166"/>
              <a:gd name="T2" fmla="*/ 0 w 17"/>
              <a:gd name="T3" fmla="*/ 2147483647 h 166"/>
              <a:gd name="T4" fmla="*/ 0 w 17"/>
              <a:gd name="T5" fmla="*/ 2147483647 h 166"/>
              <a:gd name="T6" fmla="*/ 2147483647 w 17"/>
              <a:gd name="T7" fmla="*/ 2147483647 h 166"/>
              <a:gd name="T8" fmla="*/ 2147483647 w 17"/>
              <a:gd name="T9" fmla="*/ 2147483647 h 166"/>
              <a:gd name="T10" fmla="*/ 2147483647 w 17"/>
              <a:gd name="T11" fmla="*/ 2147483647 h 166"/>
              <a:gd name="T12" fmla="*/ 2147483647 w 17"/>
              <a:gd name="T13" fmla="*/ 2147483647 h 166"/>
              <a:gd name="T14" fmla="*/ 2147483647 w 17"/>
              <a:gd name="T15" fmla="*/ 2147483647 h 166"/>
              <a:gd name="T16" fmla="*/ 2147483647 w 17"/>
              <a:gd name="T17" fmla="*/ 2147483647 h 166"/>
              <a:gd name="T18" fmla="*/ 2147483647 w 17"/>
              <a:gd name="T19" fmla="*/ 2147483647 h 166"/>
              <a:gd name="T20" fmla="*/ 2147483647 w 17"/>
              <a:gd name="T21" fmla="*/ 2147483647 h 166"/>
              <a:gd name="T22" fmla="*/ 2147483647 w 17"/>
              <a:gd name="T23" fmla="*/ 2147483647 h 166"/>
              <a:gd name="T24" fmla="*/ 2147483647 w 17"/>
              <a:gd name="T25" fmla="*/ 2147483647 h 166"/>
              <a:gd name="T26" fmla="*/ 2147483647 w 17"/>
              <a:gd name="T27" fmla="*/ 2147483647 h 166"/>
              <a:gd name="T28" fmla="*/ 2147483647 w 17"/>
              <a:gd name="T29" fmla="*/ 2147483647 h 166"/>
              <a:gd name="T30" fmla="*/ 2147483647 w 17"/>
              <a:gd name="T31" fmla="*/ 2147483647 h 166"/>
              <a:gd name="T32" fmla="*/ 2147483647 w 17"/>
              <a:gd name="T33" fmla="*/ 0 h 16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6"/>
              <a:gd name="T53" fmla="*/ 17 w 17"/>
              <a:gd name="T54" fmla="*/ 166 h 16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6">
                <a:moveTo>
                  <a:pt x="0" y="166"/>
                </a:moveTo>
                <a:lnTo>
                  <a:pt x="0" y="142"/>
                </a:lnTo>
                <a:lnTo>
                  <a:pt x="0" y="133"/>
                </a:lnTo>
                <a:lnTo>
                  <a:pt x="8" y="128"/>
                </a:lnTo>
                <a:lnTo>
                  <a:pt x="13" y="119"/>
                </a:lnTo>
                <a:lnTo>
                  <a:pt x="8" y="104"/>
                </a:lnTo>
                <a:lnTo>
                  <a:pt x="8" y="95"/>
                </a:lnTo>
                <a:lnTo>
                  <a:pt x="13" y="85"/>
                </a:lnTo>
                <a:lnTo>
                  <a:pt x="13" y="76"/>
                </a:lnTo>
                <a:lnTo>
                  <a:pt x="13" y="66"/>
                </a:lnTo>
                <a:lnTo>
                  <a:pt x="13" y="57"/>
                </a:lnTo>
                <a:lnTo>
                  <a:pt x="13" y="42"/>
                </a:lnTo>
                <a:lnTo>
                  <a:pt x="17" y="33"/>
                </a:lnTo>
                <a:lnTo>
                  <a:pt x="17" y="23"/>
                </a:lnTo>
                <a:lnTo>
                  <a:pt x="13" y="14"/>
                </a:lnTo>
                <a:lnTo>
                  <a:pt x="13" y="4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62" name="Oval 260"/>
          <p:cNvSpPr>
            <a:spLocks noChangeArrowheads="1"/>
          </p:cNvSpPr>
          <p:nvPr/>
        </p:nvSpPr>
        <p:spPr bwMode="auto">
          <a:xfrm>
            <a:off x="2700338" y="4887913"/>
            <a:ext cx="95250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63" name="Freeform 261"/>
          <p:cNvSpPr>
            <a:spLocks/>
          </p:cNvSpPr>
          <p:nvPr/>
        </p:nvSpPr>
        <p:spPr bwMode="auto">
          <a:xfrm>
            <a:off x="2711450" y="4502150"/>
            <a:ext cx="15875" cy="400050"/>
          </a:xfrm>
          <a:custGeom>
            <a:avLst/>
            <a:gdLst>
              <a:gd name="T0" fmla="*/ 2147483647 w 8"/>
              <a:gd name="T1" fmla="*/ 2147483647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157"/>
                </a:moveTo>
                <a:lnTo>
                  <a:pt x="0" y="143"/>
                </a:lnTo>
                <a:lnTo>
                  <a:pt x="4" y="128"/>
                </a:lnTo>
                <a:lnTo>
                  <a:pt x="8" y="119"/>
                </a:lnTo>
                <a:lnTo>
                  <a:pt x="4" y="109"/>
                </a:lnTo>
                <a:lnTo>
                  <a:pt x="0" y="100"/>
                </a:lnTo>
                <a:lnTo>
                  <a:pt x="4" y="90"/>
                </a:lnTo>
                <a:lnTo>
                  <a:pt x="8" y="81"/>
                </a:lnTo>
                <a:lnTo>
                  <a:pt x="8" y="67"/>
                </a:lnTo>
                <a:lnTo>
                  <a:pt x="4" y="52"/>
                </a:lnTo>
                <a:lnTo>
                  <a:pt x="4" y="43"/>
                </a:lnTo>
                <a:lnTo>
                  <a:pt x="8" y="33"/>
                </a:lnTo>
                <a:lnTo>
                  <a:pt x="8" y="24"/>
                </a:lnTo>
                <a:lnTo>
                  <a:pt x="8" y="14"/>
                </a:lnTo>
                <a:lnTo>
                  <a:pt x="8" y="5"/>
                </a:lnTo>
                <a:lnTo>
                  <a:pt x="0" y="5"/>
                </a:lnTo>
                <a:lnTo>
                  <a:pt x="8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64" name="Freeform 262"/>
          <p:cNvSpPr>
            <a:spLocks/>
          </p:cNvSpPr>
          <p:nvPr/>
        </p:nvSpPr>
        <p:spPr bwMode="auto">
          <a:xfrm>
            <a:off x="2770188" y="4467225"/>
            <a:ext cx="33337" cy="420688"/>
          </a:xfrm>
          <a:custGeom>
            <a:avLst/>
            <a:gdLst>
              <a:gd name="T0" fmla="*/ 0 w 17"/>
              <a:gd name="T1" fmla="*/ 2147483647 h 166"/>
              <a:gd name="T2" fmla="*/ 0 w 17"/>
              <a:gd name="T3" fmla="*/ 2147483647 h 166"/>
              <a:gd name="T4" fmla="*/ 0 w 17"/>
              <a:gd name="T5" fmla="*/ 2147483647 h 166"/>
              <a:gd name="T6" fmla="*/ 2147483647 w 17"/>
              <a:gd name="T7" fmla="*/ 2147483647 h 166"/>
              <a:gd name="T8" fmla="*/ 2147483647 w 17"/>
              <a:gd name="T9" fmla="*/ 2147483647 h 166"/>
              <a:gd name="T10" fmla="*/ 2147483647 w 17"/>
              <a:gd name="T11" fmla="*/ 2147483647 h 166"/>
              <a:gd name="T12" fmla="*/ 2147483647 w 17"/>
              <a:gd name="T13" fmla="*/ 2147483647 h 166"/>
              <a:gd name="T14" fmla="*/ 2147483647 w 17"/>
              <a:gd name="T15" fmla="*/ 2147483647 h 166"/>
              <a:gd name="T16" fmla="*/ 2147483647 w 17"/>
              <a:gd name="T17" fmla="*/ 2147483647 h 166"/>
              <a:gd name="T18" fmla="*/ 2147483647 w 17"/>
              <a:gd name="T19" fmla="*/ 2147483647 h 166"/>
              <a:gd name="T20" fmla="*/ 2147483647 w 17"/>
              <a:gd name="T21" fmla="*/ 2147483647 h 166"/>
              <a:gd name="T22" fmla="*/ 2147483647 w 17"/>
              <a:gd name="T23" fmla="*/ 2147483647 h 166"/>
              <a:gd name="T24" fmla="*/ 2147483647 w 17"/>
              <a:gd name="T25" fmla="*/ 2147483647 h 166"/>
              <a:gd name="T26" fmla="*/ 2147483647 w 17"/>
              <a:gd name="T27" fmla="*/ 2147483647 h 166"/>
              <a:gd name="T28" fmla="*/ 2147483647 w 17"/>
              <a:gd name="T29" fmla="*/ 2147483647 h 166"/>
              <a:gd name="T30" fmla="*/ 2147483647 w 17"/>
              <a:gd name="T31" fmla="*/ 2147483647 h 166"/>
              <a:gd name="T32" fmla="*/ 2147483647 w 17"/>
              <a:gd name="T33" fmla="*/ 0 h 16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6"/>
              <a:gd name="T53" fmla="*/ 17 w 17"/>
              <a:gd name="T54" fmla="*/ 166 h 16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6">
                <a:moveTo>
                  <a:pt x="0" y="166"/>
                </a:moveTo>
                <a:lnTo>
                  <a:pt x="0" y="142"/>
                </a:lnTo>
                <a:lnTo>
                  <a:pt x="0" y="133"/>
                </a:lnTo>
                <a:lnTo>
                  <a:pt x="9" y="128"/>
                </a:lnTo>
                <a:lnTo>
                  <a:pt x="13" y="119"/>
                </a:lnTo>
                <a:lnTo>
                  <a:pt x="9" y="104"/>
                </a:lnTo>
                <a:lnTo>
                  <a:pt x="9" y="95"/>
                </a:lnTo>
                <a:lnTo>
                  <a:pt x="13" y="85"/>
                </a:lnTo>
                <a:lnTo>
                  <a:pt x="13" y="76"/>
                </a:lnTo>
                <a:lnTo>
                  <a:pt x="13" y="66"/>
                </a:lnTo>
                <a:lnTo>
                  <a:pt x="13" y="57"/>
                </a:lnTo>
                <a:lnTo>
                  <a:pt x="13" y="42"/>
                </a:lnTo>
                <a:lnTo>
                  <a:pt x="17" y="33"/>
                </a:lnTo>
                <a:lnTo>
                  <a:pt x="17" y="23"/>
                </a:lnTo>
                <a:lnTo>
                  <a:pt x="13" y="14"/>
                </a:lnTo>
                <a:lnTo>
                  <a:pt x="13" y="4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65" name="Oval 263"/>
          <p:cNvSpPr>
            <a:spLocks noChangeArrowheads="1"/>
          </p:cNvSpPr>
          <p:nvPr/>
        </p:nvSpPr>
        <p:spPr bwMode="auto">
          <a:xfrm>
            <a:off x="5588000" y="4184650"/>
            <a:ext cx="93663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66" name="Freeform 264"/>
          <p:cNvSpPr>
            <a:spLocks/>
          </p:cNvSpPr>
          <p:nvPr/>
        </p:nvSpPr>
        <p:spPr bwMode="auto">
          <a:xfrm>
            <a:off x="5597525" y="4294188"/>
            <a:ext cx="17463" cy="401637"/>
          </a:xfrm>
          <a:custGeom>
            <a:avLst/>
            <a:gdLst>
              <a:gd name="T0" fmla="*/ 2147483647 w 9"/>
              <a:gd name="T1" fmla="*/ 0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5" y="0"/>
                </a:moveTo>
                <a:lnTo>
                  <a:pt x="0" y="14"/>
                </a:lnTo>
                <a:lnTo>
                  <a:pt x="5" y="28"/>
                </a:lnTo>
                <a:lnTo>
                  <a:pt x="9" y="38"/>
                </a:lnTo>
                <a:lnTo>
                  <a:pt x="5" y="48"/>
                </a:lnTo>
                <a:lnTo>
                  <a:pt x="0" y="57"/>
                </a:lnTo>
                <a:lnTo>
                  <a:pt x="5" y="67"/>
                </a:lnTo>
                <a:lnTo>
                  <a:pt x="9" y="76"/>
                </a:lnTo>
                <a:lnTo>
                  <a:pt x="9" y="90"/>
                </a:lnTo>
                <a:lnTo>
                  <a:pt x="5" y="105"/>
                </a:lnTo>
                <a:lnTo>
                  <a:pt x="5" y="114"/>
                </a:lnTo>
                <a:lnTo>
                  <a:pt x="9" y="124"/>
                </a:lnTo>
                <a:lnTo>
                  <a:pt x="9" y="133"/>
                </a:lnTo>
                <a:lnTo>
                  <a:pt x="9" y="143"/>
                </a:lnTo>
                <a:lnTo>
                  <a:pt x="9" y="152"/>
                </a:lnTo>
                <a:lnTo>
                  <a:pt x="0" y="152"/>
                </a:lnTo>
                <a:lnTo>
                  <a:pt x="9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67" name="Freeform 265"/>
          <p:cNvSpPr>
            <a:spLocks/>
          </p:cNvSpPr>
          <p:nvPr/>
        </p:nvSpPr>
        <p:spPr bwMode="auto">
          <a:xfrm>
            <a:off x="5657850" y="4308475"/>
            <a:ext cx="33338" cy="422275"/>
          </a:xfrm>
          <a:custGeom>
            <a:avLst/>
            <a:gdLst>
              <a:gd name="T0" fmla="*/ 0 w 17"/>
              <a:gd name="T1" fmla="*/ 0 h 166"/>
              <a:gd name="T2" fmla="*/ 0 w 17"/>
              <a:gd name="T3" fmla="*/ 2147483647 h 166"/>
              <a:gd name="T4" fmla="*/ 0 w 17"/>
              <a:gd name="T5" fmla="*/ 2147483647 h 166"/>
              <a:gd name="T6" fmla="*/ 2147483647 w 17"/>
              <a:gd name="T7" fmla="*/ 2147483647 h 166"/>
              <a:gd name="T8" fmla="*/ 2147483647 w 17"/>
              <a:gd name="T9" fmla="*/ 2147483647 h 166"/>
              <a:gd name="T10" fmla="*/ 2147483647 w 17"/>
              <a:gd name="T11" fmla="*/ 2147483647 h 166"/>
              <a:gd name="T12" fmla="*/ 2147483647 w 17"/>
              <a:gd name="T13" fmla="*/ 2147483647 h 166"/>
              <a:gd name="T14" fmla="*/ 2147483647 w 17"/>
              <a:gd name="T15" fmla="*/ 2147483647 h 166"/>
              <a:gd name="T16" fmla="*/ 2147483647 w 17"/>
              <a:gd name="T17" fmla="*/ 2147483647 h 166"/>
              <a:gd name="T18" fmla="*/ 2147483647 w 17"/>
              <a:gd name="T19" fmla="*/ 2147483647 h 166"/>
              <a:gd name="T20" fmla="*/ 2147483647 w 17"/>
              <a:gd name="T21" fmla="*/ 2147483647 h 166"/>
              <a:gd name="T22" fmla="*/ 2147483647 w 17"/>
              <a:gd name="T23" fmla="*/ 2147483647 h 166"/>
              <a:gd name="T24" fmla="*/ 2147483647 w 17"/>
              <a:gd name="T25" fmla="*/ 2147483647 h 166"/>
              <a:gd name="T26" fmla="*/ 2147483647 w 17"/>
              <a:gd name="T27" fmla="*/ 2147483647 h 166"/>
              <a:gd name="T28" fmla="*/ 2147483647 w 17"/>
              <a:gd name="T29" fmla="*/ 2147483647 h 166"/>
              <a:gd name="T30" fmla="*/ 2147483647 w 17"/>
              <a:gd name="T31" fmla="*/ 2147483647 h 166"/>
              <a:gd name="T32" fmla="*/ 2147483647 w 17"/>
              <a:gd name="T33" fmla="*/ 2147483647 h 16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6"/>
              <a:gd name="T53" fmla="*/ 17 w 17"/>
              <a:gd name="T54" fmla="*/ 166 h 16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6">
                <a:moveTo>
                  <a:pt x="0" y="0"/>
                </a:moveTo>
                <a:lnTo>
                  <a:pt x="0" y="23"/>
                </a:lnTo>
                <a:lnTo>
                  <a:pt x="0" y="33"/>
                </a:lnTo>
                <a:lnTo>
                  <a:pt x="9" y="38"/>
                </a:lnTo>
                <a:lnTo>
                  <a:pt x="13" y="47"/>
                </a:lnTo>
                <a:lnTo>
                  <a:pt x="9" y="62"/>
                </a:lnTo>
                <a:lnTo>
                  <a:pt x="9" y="71"/>
                </a:lnTo>
                <a:lnTo>
                  <a:pt x="13" y="81"/>
                </a:lnTo>
                <a:lnTo>
                  <a:pt x="13" y="90"/>
                </a:lnTo>
                <a:lnTo>
                  <a:pt x="13" y="100"/>
                </a:lnTo>
                <a:lnTo>
                  <a:pt x="13" y="109"/>
                </a:lnTo>
                <a:lnTo>
                  <a:pt x="13" y="123"/>
                </a:lnTo>
                <a:lnTo>
                  <a:pt x="17" y="133"/>
                </a:lnTo>
                <a:lnTo>
                  <a:pt x="17" y="143"/>
                </a:lnTo>
                <a:lnTo>
                  <a:pt x="13" y="152"/>
                </a:lnTo>
                <a:lnTo>
                  <a:pt x="13" y="162"/>
                </a:lnTo>
                <a:lnTo>
                  <a:pt x="13" y="166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68" name="Oval 266"/>
          <p:cNvSpPr>
            <a:spLocks noChangeArrowheads="1"/>
          </p:cNvSpPr>
          <p:nvPr/>
        </p:nvSpPr>
        <p:spPr bwMode="auto">
          <a:xfrm>
            <a:off x="5478463" y="4184650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69" name="Freeform 267"/>
          <p:cNvSpPr>
            <a:spLocks/>
          </p:cNvSpPr>
          <p:nvPr/>
        </p:nvSpPr>
        <p:spPr bwMode="auto">
          <a:xfrm>
            <a:off x="5486400" y="4294188"/>
            <a:ext cx="17463" cy="401637"/>
          </a:xfrm>
          <a:custGeom>
            <a:avLst/>
            <a:gdLst>
              <a:gd name="T0" fmla="*/ 2147483647 w 9"/>
              <a:gd name="T1" fmla="*/ 0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4" y="0"/>
                </a:moveTo>
                <a:lnTo>
                  <a:pt x="0" y="14"/>
                </a:lnTo>
                <a:lnTo>
                  <a:pt x="4" y="28"/>
                </a:lnTo>
                <a:lnTo>
                  <a:pt x="9" y="38"/>
                </a:lnTo>
                <a:lnTo>
                  <a:pt x="4" y="48"/>
                </a:lnTo>
                <a:lnTo>
                  <a:pt x="0" y="57"/>
                </a:lnTo>
                <a:lnTo>
                  <a:pt x="4" y="67"/>
                </a:lnTo>
                <a:lnTo>
                  <a:pt x="9" y="76"/>
                </a:lnTo>
                <a:lnTo>
                  <a:pt x="9" y="90"/>
                </a:lnTo>
                <a:lnTo>
                  <a:pt x="4" y="105"/>
                </a:lnTo>
                <a:lnTo>
                  <a:pt x="4" y="114"/>
                </a:lnTo>
                <a:lnTo>
                  <a:pt x="9" y="124"/>
                </a:lnTo>
                <a:lnTo>
                  <a:pt x="9" y="133"/>
                </a:lnTo>
                <a:lnTo>
                  <a:pt x="9" y="143"/>
                </a:lnTo>
                <a:lnTo>
                  <a:pt x="9" y="152"/>
                </a:lnTo>
                <a:lnTo>
                  <a:pt x="0" y="152"/>
                </a:lnTo>
                <a:lnTo>
                  <a:pt x="9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70" name="Freeform 268"/>
          <p:cNvSpPr>
            <a:spLocks/>
          </p:cNvSpPr>
          <p:nvPr/>
        </p:nvSpPr>
        <p:spPr bwMode="auto">
          <a:xfrm>
            <a:off x="5546725" y="4308475"/>
            <a:ext cx="33338" cy="422275"/>
          </a:xfrm>
          <a:custGeom>
            <a:avLst/>
            <a:gdLst>
              <a:gd name="T0" fmla="*/ 0 w 17"/>
              <a:gd name="T1" fmla="*/ 0 h 166"/>
              <a:gd name="T2" fmla="*/ 0 w 17"/>
              <a:gd name="T3" fmla="*/ 2147483647 h 166"/>
              <a:gd name="T4" fmla="*/ 0 w 17"/>
              <a:gd name="T5" fmla="*/ 2147483647 h 166"/>
              <a:gd name="T6" fmla="*/ 2147483647 w 17"/>
              <a:gd name="T7" fmla="*/ 2147483647 h 166"/>
              <a:gd name="T8" fmla="*/ 2147483647 w 17"/>
              <a:gd name="T9" fmla="*/ 2147483647 h 166"/>
              <a:gd name="T10" fmla="*/ 2147483647 w 17"/>
              <a:gd name="T11" fmla="*/ 2147483647 h 166"/>
              <a:gd name="T12" fmla="*/ 2147483647 w 17"/>
              <a:gd name="T13" fmla="*/ 2147483647 h 166"/>
              <a:gd name="T14" fmla="*/ 2147483647 w 17"/>
              <a:gd name="T15" fmla="*/ 2147483647 h 166"/>
              <a:gd name="T16" fmla="*/ 2147483647 w 17"/>
              <a:gd name="T17" fmla="*/ 2147483647 h 166"/>
              <a:gd name="T18" fmla="*/ 2147483647 w 17"/>
              <a:gd name="T19" fmla="*/ 2147483647 h 166"/>
              <a:gd name="T20" fmla="*/ 2147483647 w 17"/>
              <a:gd name="T21" fmla="*/ 2147483647 h 166"/>
              <a:gd name="T22" fmla="*/ 2147483647 w 17"/>
              <a:gd name="T23" fmla="*/ 2147483647 h 166"/>
              <a:gd name="T24" fmla="*/ 2147483647 w 17"/>
              <a:gd name="T25" fmla="*/ 2147483647 h 166"/>
              <a:gd name="T26" fmla="*/ 2147483647 w 17"/>
              <a:gd name="T27" fmla="*/ 2147483647 h 166"/>
              <a:gd name="T28" fmla="*/ 2147483647 w 17"/>
              <a:gd name="T29" fmla="*/ 2147483647 h 166"/>
              <a:gd name="T30" fmla="*/ 2147483647 w 17"/>
              <a:gd name="T31" fmla="*/ 2147483647 h 166"/>
              <a:gd name="T32" fmla="*/ 2147483647 w 17"/>
              <a:gd name="T33" fmla="*/ 2147483647 h 16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6"/>
              <a:gd name="T53" fmla="*/ 17 w 17"/>
              <a:gd name="T54" fmla="*/ 166 h 16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6">
                <a:moveTo>
                  <a:pt x="0" y="0"/>
                </a:moveTo>
                <a:lnTo>
                  <a:pt x="0" y="23"/>
                </a:lnTo>
                <a:lnTo>
                  <a:pt x="0" y="33"/>
                </a:lnTo>
                <a:lnTo>
                  <a:pt x="8" y="38"/>
                </a:lnTo>
                <a:lnTo>
                  <a:pt x="13" y="47"/>
                </a:lnTo>
                <a:lnTo>
                  <a:pt x="8" y="62"/>
                </a:lnTo>
                <a:lnTo>
                  <a:pt x="8" y="71"/>
                </a:lnTo>
                <a:lnTo>
                  <a:pt x="13" y="81"/>
                </a:lnTo>
                <a:lnTo>
                  <a:pt x="13" y="90"/>
                </a:lnTo>
                <a:lnTo>
                  <a:pt x="13" y="100"/>
                </a:lnTo>
                <a:lnTo>
                  <a:pt x="13" y="109"/>
                </a:lnTo>
                <a:lnTo>
                  <a:pt x="13" y="123"/>
                </a:lnTo>
                <a:lnTo>
                  <a:pt x="17" y="133"/>
                </a:lnTo>
                <a:lnTo>
                  <a:pt x="17" y="143"/>
                </a:lnTo>
                <a:lnTo>
                  <a:pt x="13" y="152"/>
                </a:lnTo>
                <a:lnTo>
                  <a:pt x="13" y="162"/>
                </a:lnTo>
                <a:lnTo>
                  <a:pt x="13" y="166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71" name="Oval 269"/>
          <p:cNvSpPr>
            <a:spLocks noChangeArrowheads="1"/>
          </p:cNvSpPr>
          <p:nvPr/>
        </p:nvSpPr>
        <p:spPr bwMode="auto">
          <a:xfrm>
            <a:off x="5357813" y="4198938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72" name="Freeform 270"/>
          <p:cNvSpPr>
            <a:spLocks/>
          </p:cNvSpPr>
          <p:nvPr/>
        </p:nvSpPr>
        <p:spPr bwMode="auto">
          <a:xfrm>
            <a:off x="5365750" y="4308475"/>
            <a:ext cx="17463" cy="400050"/>
          </a:xfrm>
          <a:custGeom>
            <a:avLst/>
            <a:gdLst>
              <a:gd name="T0" fmla="*/ 2147483647 w 9"/>
              <a:gd name="T1" fmla="*/ 0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5" y="0"/>
                </a:moveTo>
                <a:lnTo>
                  <a:pt x="0" y="14"/>
                </a:lnTo>
                <a:lnTo>
                  <a:pt x="5" y="28"/>
                </a:lnTo>
                <a:lnTo>
                  <a:pt x="9" y="38"/>
                </a:lnTo>
                <a:lnTo>
                  <a:pt x="5" y="47"/>
                </a:lnTo>
                <a:lnTo>
                  <a:pt x="0" y="57"/>
                </a:lnTo>
                <a:lnTo>
                  <a:pt x="5" y="66"/>
                </a:lnTo>
                <a:lnTo>
                  <a:pt x="9" y="76"/>
                </a:lnTo>
                <a:lnTo>
                  <a:pt x="9" y="90"/>
                </a:lnTo>
                <a:lnTo>
                  <a:pt x="5" y="104"/>
                </a:lnTo>
                <a:lnTo>
                  <a:pt x="5" y="114"/>
                </a:lnTo>
                <a:lnTo>
                  <a:pt x="9" y="123"/>
                </a:lnTo>
                <a:lnTo>
                  <a:pt x="9" y="133"/>
                </a:lnTo>
                <a:lnTo>
                  <a:pt x="9" y="143"/>
                </a:lnTo>
                <a:lnTo>
                  <a:pt x="9" y="152"/>
                </a:lnTo>
                <a:lnTo>
                  <a:pt x="0" y="152"/>
                </a:lnTo>
                <a:lnTo>
                  <a:pt x="9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73" name="Freeform 271"/>
          <p:cNvSpPr>
            <a:spLocks/>
          </p:cNvSpPr>
          <p:nvPr/>
        </p:nvSpPr>
        <p:spPr bwMode="auto">
          <a:xfrm>
            <a:off x="5426075" y="4318000"/>
            <a:ext cx="33338" cy="425450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4"/>
                </a:lnTo>
                <a:lnTo>
                  <a:pt x="9" y="39"/>
                </a:lnTo>
                <a:lnTo>
                  <a:pt x="13" y="48"/>
                </a:lnTo>
                <a:lnTo>
                  <a:pt x="9" y="62"/>
                </a:lnTo>
                <a:lnTo>
                  <a:pt x="9" y="72"/>
                </a:lnTo>
                <a:lnTo>
                  <a:pt x="13" y="81"/>
                </a:lnTo>
                <a:lnTo>
                  <a:pt x="13" y="91"/>
                </a:lnTo>
                <a:lnTo>
                  <a:pt x="13" y="100"/>
                </a:lnTo>
                <a:lnTo>
                  <a:pt x="13" y="110"/>
                </a:lnTo>
                <a:lnTo>
                  <a:pt x="13" y="124"/>
                </a:lnTo>
                <a:lnTo>
                  <a:pt x="17" y="134"/>
                </a:lnTo>
                <a:lnTo>
                  <a:pt x="17" y="143"/>
                </a:lnTo>
                <a:lnTo>
                  <a:pt x="13" y="153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74" name="Oval 272"/>
          <p:cNvSpPr>
            <a:spLocks noChangeArrowheads="1"/>
          </p:cNvSpPr>
          <p:nvPr/>
        </p:nvSpPr>
        <p:spPr bwMode="auto">
          <a:xfrm>
            <a:off x="5246688" y="4198938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75" name="Freeform 273"/>
          <p:cNvSpPr>
            <a:spLocks/>
          </p:cNvSpPr>
          <p:nvPr/>
        </p:nvSpPr>
        <p:spPr bwMode="auto">
          <a:xfrm>
            <a:off x="5254625" y="4308475"/>
            <a:ext cx="19050" cy="400050"/>
          </a:xfrm>
          <a:custGeom>
            <a:avLst/>
            <a:gdLst>
              <a:gd name="T0" fmla="*/ 2147483647 w 9"/>
              <a:gd name="T1" fmla="*/ 0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4" y="0"/>
                </a:moveTo>
                <a:lnTo>
                  <a:pt x="0" y="14"/>
                </a:lnTo>
                <a:lnTo>
                  <a:pt x="4" y="28"/>
                </a:lnTo>
                <a:lnTo>
                  <a:pt x="9" y="38"/>
                </a:lnTo>
                <a:lnTo>
                  <a:pt x="4" y="47"/>
                </a:lnTo>
                <a:lnTo>
                  <a:pt x="0" y="57"/>
                </a:lnTo>
                <a:lnTo>
                  <a:pt x="4" y="66"/>
                </a:lnTo>
                <a:lnTo>
                  <a:pt x="9" y="76"/>
                </a:lnTo>
                <a:lnTo>
                  <a:pt x="9" y="90"/>
                </a:lnTo>
                <a:lnTo>
                  <a:pt x="4" y="104"/>
                </a:lnTo>
                <a:lnTo>
                  <a:pt x="4" y="114"/>
                </a:lnTo>
                <a:lnTo>
                  <a:pt x="9" y="123"/>
                </a:lnTo>
                <a:lnTo>
                  <a:pt x="9" y="133"/>
                </a:lnTo>
                <a:lnTo>
                  <a:pt x="9" y="143"/>
                </a:lnTo>
                <a:lnTo>
                  <a:pt x="9" y="152"/>
                </a:lnTo>
                <a:lnTo>
                  <a:pt x="0" y="152"/>
                </a:lnTo>
                <a:lnTo>
                  <a:pt x="9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76" name="Freeform 274"/>
          <p:cNvSpPr>
            <a:spLocks/>
          </p:cNvSpPr>
          <p:nvPr/>
        </p:nvSpPr>
        <p:spPr bwMode="auto">
          <a:xfrm>
            <a:off x="5314950" y="4318000"/>
            <a:ext cx="34925" cy="425450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4"/>
                </a:lnTo>
                <a:lnTo>
                  <a:pt x="8" y="39"/>
                </a:lnTo>
                <a:lnTo>
                  <a:pt x="13" y="48"/>
                </a:lnTo>
                <a:lnTo>
                  <a:pt x="8" y="62"/>
                </a:lnTo>
                <a:lnTo>
                  <a:pt x="8" y="72"/>
                </a:lnTo>
                <a:lnTo>
                  <a:pt x="13" y="81"/>
                </a:lnTo>
                <a:lnTo>
                  <a:pt x="13" y="91"/>
                </a:lnTo>
                <a:lnTo>
                  <a:pt x="13" y="100"/>
                </a:lnTo>
                <a:lnTo>
                  <a:pt x="13" y="110"/>
                </a:lnTo>
                <a:lnTo>
                  <a:pt x="13" y="124"/>
                </a:lnTo>
                <a:lnTo>
                  <a:pt x="17" y="134"/>
                </a:lnTo>
                <a:lnTo>
                  <a:pt x="17" y="143"/>
                </a:lnTo>
                <a:lnTo>
                  <a:pt x="13" y="153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77" name="Oval 275"/>
          <p:cNvSpPr>
            <a:spLocks noChangeArrowheads="1"/>
          </p:cNvSpPr>
          <p:nvPr/>
        </p:nvSpPr>
        <p:spPr bwMode="auto">
          <a:xfrm>
            <a:off x="5133975" y="4198938"/>
            <a:ext cx="95250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78" name="Freeform 276"/>
          <p:cNvSpPr>
            <a:spLocks/>
          </p:cNvSpPr>
          <p:nvPr/>
        </p:nvSpPr>
        <p:spPr bwMode="auto">
          <a:xfrm>
            <a:off x="5145088" y="4308475"/>
            <a:ext cx="15875" cy="400050"/>
          </a:xfrm>
          <a:custGeom>
            <a:avLst/>
            <a:gdLst>
              <a:gd name="T0" fmla="*/ 2147483647 w 8"/>
              <a:gd name="T1" fmla="*/ 0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0"/>
                </a:moveTo>
                <a:lnTo>
                  <a:pt x="0" y="14"/>
                </a:lnTo>
                <a:lnTo>
                  <a:pt x="4" y="28"/>
                </a:lnTo>
                <a:lnTo>
                  <a:pt x="8" y="38"/>
                </a:lnTo>
                <a:lnTo>
                  <a:pt x="4" y="47"/>
                </a:lnTo>
                <a:lnTo>
                  <a:pt x="0" y="57"/>
                </a:lnTo>
                <a:lnTo>
                  <a:pt x="4" y="66"/>
                </a:lnTo>
                <a:lnTo>
                  <a:pt x="8" y="76"/>
                </a:lnTo>
                <a:lnTo>
                  <a:pt x="8" y="90"/>
                </a:lnTo>
                <a:lnTo>
                  <a:pt x="4" y="104"/>
                </a:lnTo>
                <a:lnTo>
                  <a:pt x="4" y="114"/>
                </a:lnTo>
                <a:lnTo>
                  <a:pt x="8" y="123"/>
                </a:lnTo>
                <a:lnTo>
                  <a:pt x="8" y="133"/>
                </a:lnTo>
                <a:lnTo>
                  <a:pt x="8" y="143"/>
                </a:lnTo>
                <a:lnTo>
                  <a:pt x="8" y="152"/>
                </a:lnTo>
                <a:lnTo>
                  <a:pt x="0" y="152"/>
                </a:lnTo>
                <a:lnTo>
                  <a:pt x="8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79" name="Freeform 277"/>
          <p:cNvSpPr>
            <a:spLocks/>
          </p:cNvSpPr>
          <p:nvPr/>
        </p:nvSpPr>
        <p:spPr bwMode="auto">
          <a:xfrm>
            <a:off x="5202238" y="4318000"/>
            <a:ext cx="36512" cy="425450"/>
          </a:xfrm>
          <a:custGeom>
            <a:avLst/>
            <a:gdLst>
              <a:gd name="T0" fmla="*/ 0 w 18"/>
              <a:gd name="T1" fmla="*/ 0 h 167"/>
              <a:gd name="T2" fmla="*/ 0 w 18"/>
              <a:gd name="T3" fmla="*/ 2147483647 h 167"/>
              <a:gd name="T4" fmla="*/ 0 w 18"/>
              <a:gd name="T5" fmla="*/ 2147483647 h 167"/>
              <a:gd name="T6" fmla="*/ 2147483647 w 18"/>
              <a:gd name="T7" fmla="*/ 2147483647 h 167"/>
              <a:gd name="T8" fmla="*/ 2147483647 w 18"/>
              <a:gd name="T9" fmla="*/ 2147483647 h 167"/>
              <a:gd name="T10" fmla="*/ 2147483647 w 18"/>
              <a:gd name="T11" fmla="*/ 2147483647 h 167"/>
              <a:gd name="T12" fmla="*/ 2147483647 w 18"/>
              <a:gd name="T13" fmla="*/ 2147483647 h 167"/>
              <a:gd name="T14" fmla="*/ 2147483647 w 18"/>
              <a:gd name="T15" fmla="*/ 2147483647 h 167"/>
              <a:gd name="T16" fmla="*/ 2147483647 w 18"/>
              <a:gd name="T17" fmla="*/ 2147483647 h 167"/>
              <a:gd name="T18" fmla="*/ 2147483647 w 18"/>
              <a:gd name="T19" fmla="*/ 2147483647 h 167"/>
              <a:gd name="T20" fmla="*/ 2147483647 w 18"/>
              <a:gd name="T21" fmla="*/ 2147483647 h 167"/>
              <a:gd name="T22" fmla="*/ 2147483647 w 18"/>
              <a:gd name="T23" fmla="*/ 2147483647 h 167"/>
              <a:gd name="T24" fmla="*/ 2147483647 w 18"/>
              <a:gd name="T25" fmla="*/ 2147483647 h 167"/>
              <a:gd name="T26" fmla="*/ 2147483647 w 18"/>
              <a:gd name="T27" fmla="*/ 2147483647 h 167"/>
              <a:gd name="T28" fmla="*/ 2147483647 w 18"/>
              <a:gd name="T29" fmla="*/ 2147483647 h 167"/>
              <a:gd name="T30" fmla="*/ 2147483647 w 18"/>
              <a:gd name="T31" fmla="*/ 2147483647 h 167"/>
              <a:gd name="T32" fmla="*/ 2147483647 w 18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8"/>
              <a:gd name="T52" fmla="*/ 0 h 167"/>
              <a:gd name="T53" fmla="*/ 18 w 18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8" h="167">
                <a:moveTo>
                  <a:pt x="0" y="0"/>
                </a:moveTo>
                <a:lnTo>
                  <a:pt x="0" y="24"/>
                </a:lnTo>
                <a:lnTo>
                  <a:pt x="0" y="34"/>
                </a:lnTo>
                <a:lnTo>
                  <a:pt x="9" y="39"/>
                </a:lnTo>
                <a:lnTo>
                  <a:pt x="13" y="48"/>
                </a:lnTo>
                <a:lnTo>
                  <a:pt x="9" y="62"/>
                </a:lnTo>
                <a:lnTo>
                  <a:pt x="9" y="72"/>
                </a:lnTo>
                <a:lnTo>
                  <a:pt x="13" y="81"/>
                </a:lnTo>
                <a:lnTo>
                  <a:pt x="13" y="91"/>
                </a:lnTo>
                <a:lnTo>
                  <a:pt x="13" y="100"/>
                </a:lnTo>
                <a:lnTo>
                  <a:pt x="13" y="110"/>
                </a:lnTo>
                <a:lnTo>
                  <a:pt x="13" y="124"/>
                </a:lnTo>
                <a:lnTo>
                  <a:pt x="18" y="134"/>
                </a:lnTo>
                <a:lnTo>
                  <a:pt x="18" y="143"/>
                </a:lnTo>
                <a:lnTo>
                  <a:pt x="13" y="153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80" name="Oval 278"/>
          <p:cNvSpPr>
            <a:spLocks noChangeArrowheads="1"/>
          </p:cNvSpPr>
          <p:nvPr/>
        </p:nvSpPr>
        <p:spPr bwMode="auto">
          <a:xfrm>
            <a:off x="5024438" y="4198938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81" name="Freeform 279"/>
          <p:cNvSpPr>
            <a:spLocks/>
          </p:cNvSpPr>
          <p:nvPr/>
        </p:nvSpPr>
        <p:spPr bwMode="auto">
          <a:xfrm>
            <a:off x="5032375" y="4308475"/>
            <a:ext cx="17463" cy="400050"/>
          </a:xfrm>
          <a:custGeom>
            <a:avLst/>
            <a:gdLst>
              <a:gd name="T0" fmla="*/ 2147483647 w 9"/>
              <a:gd name="T1" fmla="*/ 0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5" y="0"/>
                </a:moveTo>
                <a:lnTo>
                  <a:pt x="0" y="14"/>
                </a:lnTo>
                <a:lnTo>
                  <a:pt x="5" y="28"/>
                </a:lnTo>
                <a:lnTo>
                  <a:pt x="9" y="38"/>
                </a:lnTo>
                <a:lnTo>
                  <a:pt x="5" y="47"/>
                </a:lnTo>
                <a:lnTo>
                  <a:pt x="0" y="57"/>
                </a:lnTo>
                <a:lnTo>
                  <a:pt x="5" y="66"/>
                </a:lnTo>
                <a:lnTo>
                  <a:pt x="9" y="76"/>
                </a:lnTo>
                <a:lnTo>
                  <a:pt x="9" y="90"/>
                </a:lnTo>
                <a:lnTo>
                  <a:pt x="5" y="104"/>
                </a:lnTo>
                <a:lnTo>
                  <a:pt x="5" y="114"/>
                </a:lnTo>
                <a:lnTo>
                  <a:pt x="9" y="123"/>
                </a:lnTo>
                <a:lnTo>
                  <a:pt x="9" y="133"/>
                </a:lnTo>
                <a:lnTo>
                  <a:pt x="9" y="143"/>
                </a:lnTo>
                <a:lnTo>
                  <a:pt x="9" y="152"/>
                </a:lnTo>
                <a:lnTo>
                  <a:pt x="0" y="152"/>
                </a:lnTo>
                <a:lnTo>
                  <a:pt x="9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82" name="Freeform 280"/>
          <p:cNvSpPr>
            <a:spLocks/>
          </p:cNvSpPr>
          <p:nvPr/>
        </p:nvSpPr>
        <p:spPr bwMode="auto">
          <a:xfrm>
            <a:off x="5092700" y="4318000"/>
            <a:ext cx="33338" cy="425450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4"/>
                </a:lnTo>
                <a:lnTo>
                  <a:pt x="9" y="39"/>
                </a:lnTo>
                <a:lnTo>
                  <a:pt x="13" y="48"/>
                </a:lnTo>
                <a:lnTo>
                  <a:pt x="9" y="62"/>
                </a:lnTo>
                <a:lnTo>
                  <a:pt x="9" y="72"/>
                </a:lnTo>
                <a:lnTo>
                  <a:pt x="13" y="81"/>
                </a:lnTo>
                <a:lnTo>
                  <a:pt x="13" y="91"/>
                </a:lnTo>
                <a:lnTo>
                  <a:pt x="13" y="100"/>
                </a:lnTo>
                <a:lnTo>
                  <a:pt x="13" y="110"/>
                </a:lnTo>
                <a:lnTo>
                  <a:pt x="13" y="124"/>
                </a:lnTo>
                <a:lnTo>
                  <a:pt x="17" y="134"/>
                </a:lnTo>
                <a:lnTo>
                  <a:pt x="17" y="143"/>
                </a:lnTo>
                <a:lnTo>
                  <a:pt x="13" y="153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83" name="Oval 281"/>
          <p:cNvSpPr>
            <a:spLocks noChangeArrowheads="1"/>
          </p:cNvSpPr>
          <p:nvPr/>
        </p:nvSpPr>
        <p:spPr bwMode="auto">
          <a:xfrm>
            <a:off x="5588000" y="4914900"/>
            <a:ext cx="93663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84" name="Freeform 282"/>
          <p:cNvSpPr>
            <a:spLocks/>
          </p:cNvSpPr>
          <p:nvPr/>
        </p:nvSpPr>
        <p:spPr bwMode="auto">
          <a:xfrm>
            <a:off x="5597525" y="4524375"/>
            <a:ext cx="17463" cy="403225"/>
          </a:xfrm>
          <a:custGeom>
            <a:avLst/>
            <a:gdLst>
              <a:gd name="T0" fmla="*/ 2147483647 w 9"/>
              <a:gd name="T1" fmla="*/ 2147483647 h 158"/>
              <a:gd name="T2" fmla="*/ 0 w 9"/>
              <a:gd name="T3" fmla="*/ 2147483647 h 158"/>
              <a:gd name="T4" fmla="*/ 2147483647 w 9"/>
              <a:gd name="T5" fmla="*/ 2147483647 h 158"/>
              <a:gd name="T6" fmla="*/ 2147483647 w 9"/>
              <a:gd name="T7" fmla="*/ 2147483647 h 158"/>
              <a:gd name="T8" fmla="*/ 2147483647 w 9"/>
              <a:gd name="T9" fmla="*/ 2147483647 h 158"/>
              <a:gd name="T10" fmla="*/ 0 w 9"/>
              <a:gd name="T11" fmla="*/ 2147483647 h 158"/>
              <a:gd name="T12" fmla="*/ 2147483647 w 9"/>
              <a:gd name="T13" fmla="*/ 2147483647 h 158"/>
              <a:gd name="T14" fmla="*/ 2147483647 w 9"/>
              <a:gd name="T15" fmla="*/ 2147483647 h 158"/>
              <a:gd name="T16" fmla="*/ 2147483647 w 9"/>
              <a:gd name="T17" fmla="*/ 2147483647 h 158"/>
              <a:gd name="T18" fmla="*/ 2147483647 w 9"/>
              <a:gd name="T19" fmla="*/ 2147483647 h 158"/>
              <a:gd name="T20" fmla="*/ 2147483647 w 9"/>
              <a:gd name="T21" fmla="*/ 2147483647 h 158"/>
              <a:gd name="T22" fmla="*/ 2147483647 w 9"/>
              <a:gd name="T23" fmla="*/ 2147483647 h 158"/>
              <a:gd name="T24" fmla="*/ 2147483647 w 9"/>
              <a:gd name="T25" fmla="*/ 2147483647 h 158"/>
              <a:gd name="T26" fmla="*/ 2147483647 w 9"/>
              <a:gd name="T27" fmla="*/ 2147483647 h 158"/>
              <a:gd name="T28" fmla="*/ 2147483647 w 9"/>
              <a:gd name="T29" fmla="*/ 2147483647 h 158"/>
              <a:gd name="T30" fmla="*/ 0 w 9"/>
              <a:gd name="T31" fmla="*/ 2147483647 h 158"/>
              <a:gd name="T32" fmla="*/ 2147483647 w 9"/>
              <a:gd name="T33" fmla="*/ 0 h 15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8"/>
              <a:gd name="T53" fmla="*/ 9 w 9"/>
              <a:gd name="T54" fmla="*/ 158 h 15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8">
                <a:moveTo>
                  <a:pt x="5" y="158"/>
                </a:moveTo>
                <a:lnTo>
                  <a:pt x="0" y="143"/>
                </a:lnTo>
                <a:lnTo>
                  <a:pt x="5" y="129"/>
                </a:lnTo>
                <a:lnTo>
                  <a:pt x="9" y="119"/>
                </a:lnTo>
                <a:lnTo>
                  <a:pt x="5" y="110"/>
                </a:lnTo>
                <a:lnTo>
                  <a:pt x="0" y="100"/>
                </a:lnTo>
                <a:lnTo>
                  <a:pt x="5" y="91"/>
                </a:lnTo>
                <a:lnTo>
                  <a:pt x="9" y="81"/>
                </a:lnTo>
                <a:lnTo>
                  <a:pt x="9" y="67"/>
                </a:lnTo>
                <a:lnTo>
                  <a:pt x="5" y="53"/>
                </a:lnTo>
                <a:lnTo>
                  <a:pt x="5" y="43"/>
                </a:lnTo>
                <a:lnTo>
                  <a:pt x="9" y="34"/>
                </a:lnTo>
                <a:lnTo>
                  <a:pt x="9" y="24"/>
                </a:lnTo>
                <a:lnTo>
                  <a:pt x="9" y="15"/>
                </a:lnTo>
                <a:lnTo>
                  <a:pt x="9" y="5"/>
                </a:lnTo>
                <a:lnTo>
                  <a:pt x="0" y="5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85" name="Freeform 283"/>
          <p:cNvSpPr>
            <a:spLocks/>
          </p:cNvSpPr>
          <p:nvPr/>
        </p:nvSpPr>
        <p:spPr bwMode="auto">
          <a:xfrm>
            <a:off x="5657850" y="4487863"/>
            <a:ext cx="33338" cy="427037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3"/>
                </a:lnTo>
                <a:lnTo>
                  <a:pt x="9" y="129"/>
                </a:lnTo>
                <a:lnTo>
                  <a:pt x="13" y="119"/>
                </a:lnTo>
                <a:lnTo>
                  <a:pt x="9" y="105"/>
                </a:lnTo>
                <a:lnTo>
                  <a:pt x="9" y="95"/>
                </a:lnTo>
                <a:lnTo>
                  <a:pt x="13" y="86"/>
                </a:lnTo>
                <a:lnTo>
                  <a:pt x="13" y="76"/>
                </a:lnTo>
                <a:lnTo>
                  <a:pt x="13" y="67"/>
                </a:lnTo>
                <a:lnTo>
                  <a:pt x="13" y="57"/>
                </a:lnTo>
                <a:lnTo>
                  <a:pt x="13" y="43"/>
                </a:lnTo>
                <a:lnTo>
                  <a:pt x="17" y="33"/>
                </a:lnTo>
                <a:lnTo>
                  <a:pt x="17" y="24"/>
                </a:lnTo>
                <a:lnTo>
                  <a:pt x="13" y="14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86" name="Oval 284"/>
          <p:cNvSpPr>
            <a:spLocks noChangeArrowheads="1"/>
          </p:cNvSpPr>
          <p:nvPr/>
        </p:nvSpPr>
        <p:spPr bwMode="auto">
          <a:xfrm>
            <a:off x="5478463" y="4914900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87" name="Freeform 285"/>
          <p:cNvSpPr>
            <a:spLocks/>
          </p:cNvSpPr>
          <p:nvPr/>
        </p:nvSpPr>
        <p:spPr bwMode="auto">
          <a:xfrm>
            <a:off x="5486400" y="4524375"/>
            <a:ext cx="17463" cy="403225"/>
          </a:xfrm>
          <a:custGeom>
            <a:avLst/>
            <a:gdLst>
              <a:gd name="T0" fmla="*/ 2147483647 w 9"/>
              <a:gd name="T1" fmla="*/ 2147483647 h 158"/>
              <a:gd name="T2" fmla="*/ 0 w 9"/>
              <a:gd name="T3" fmla="*/ 2147483647 h 158"/>
              <a:gd name="T4" fmla="*/ 2147483647 w 9"/>
              <a:gd name="T5" fmla="*/ 2147483647 h 158"/>
              <a:gd name="T6" fmla="*/ 2147483647 w 9"/>
              <a:gd name="T7" fmla="*/ 2147483647 h 158"/>
              <a:gd name="T8" fmla="*/ 2147483647 w 9"/>
              <a:gd name="T9" fmla="*/ 2147483647 h 158"/>
              <a:gd name="T10" fmla="*/ 0 w 9"/>
              <a:gd name="T11" fmla="*/ 2147483647 h 158"/>
              <a:gd name="T12" fmla="*/ 2147483647 w 9"/>
              <a:gd name="T13" fmla="*/ 2147483647 h 158"/>
              <a:gd name="T14" fmla="*/ 2147483647 w 9"/>
              <a:gd name="T15" fmla="*/ 2147483647 h 158"/>
              <a:gd name="T16" fmla="*/ 2147483647 w 9"/>
              <a:gd name="T17" fmla="*/ 2147483647 h 158"/>
              <a:gd name="T18" fmla="*/ 2147483647 w 9"/>
              <a:gd name="T19" fmla="*/ 2147483647 h 158"/>
              <a:gd name="T20" fmla="*/ 2147483647 w 9"/>
              <a:gd name="T21" fmla="*/ 2147483647 h 158"/>
              <a:gd name="T22" fmla="*/ 2147483647 w 9"/>
              <a:gd name="T23" fmla="*/ 2147483647 h 158"/>
              <a:gd name="T24" fmla="*/ 2147483647 w 9"/>
              <a:gd name="T25" fmla="*/ 2147483647 h 158"/>
              <a:gd name="T26" fmla="*/ 2147483647 w 9"/>
              <a:gd name="T27" fmla="*/ 2147483647 h 158"/>
              <a:gd name="T28" fmla="*/ 2147483647 w 9"/>
              <a:gd name="T29" fmla="*/ 2147483647 h 158"/>
              <a:gd name="T30" fmla="*/ 0 w 9"/>
              <a:gd name="T31" fmla="*/ 2147483647 h 158"/>
              <a:gd name="T32" fmla="*/ 2147483647 w 9"/>
              <a:gd name="T33" fmla="*/ 0 h 15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8"/>
              <a:gd name="T53" fmla="*/ 9 w 9"/>
              <a:gd name="T54" fmla="*/ 158 h 15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8">
                <a:moveTo>
                  <a:pt x="4" y="158"/>
                </a:moveTo>
                <a:lnTo>
                  <a:pt x="0" y="143"/>
                </a:lnTo>
                <a:lnTo>
                  <a:pt x="4" y="129"/>
                </a:lnTo>
                <a:lnTo>
                  <a:pt x="9" y="119"/>
                </a:lnTo>
                <a:lnTo>
                  <a:pt x="4" y="110"/>
                </a:lnTo>
                <a:lnTo>
                  <a:pt x="0" y="100"/>
                </a:lnTo>
                <a:lnTo>
                  <a:pt x="4" y="91"/>
                </a:lnTo>
                <a:lnTo>
                  <a:pt x="9" y="81"/>
                </a:lnTo>
                <a:lnTo>
                  <a:pt x="9" y="67"/>
                </a:lnTo>
                <a:lnTo>
                  <a:pt x="4" y="53"/>
                </a:lnTo>
                <a:lnTo>
                  <a:pt x="4" y="43"/>
                </a:lnTo>
                <a:lnTo>
                  <a:pt x="9" y="34"/>
                </a:lnTo>
                <a:lnTo>
                  <a:pt x="9" y="24"/>
                </a:lnTo>
                <a:lnTo>
                  <a:pt x="9" y="15"/>
                </a:lnTo>
                <a:lnTo>
                  <a:pt x="9" y="5"/>
                </a:lnTo>
                <a:lnTo>
                  <a:pt x="0" y="5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88" name="Freeform 286"/>
          <p:cNvSpPr>
            <a:spLocks/>
          </p:cNvSpPr>
          <p:nvPr/>
        </p:nvSpPr>
        <p:spPr bwMode="auto">
          <a:xfrm>
            <a:off x="5546725" y="4487863"/>
            <a:ext cx="33338" cy="427037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3"/>
                </a:lnTo>
                <a:lnTo>
                  <a:pt x="8" y="129"/>
                </a:lnTo>
                <a:lnTo>
                  <a:pt x="13" y="119"/>
                </a:lnTo>
                <a:lnTo>
                  <a:pt x="8" y="105"/>
                </a:lnTo>
                <a:lnTo>
                  <a:pt x="8" y="95"/>
                </a:lnTo>
                <a:lnTo>
                  <a:pt x="13" y="86"/>
                </a:lnTo>
                <a:lnTo>
                  <a:pt x="13" y="76"/>
                </a:lnTo>
                <a:lnTo>
                  <a:pt x="13" y="67"/>
                </a:lnTo>
                <a:lnTo>
                  <a:pt x="13" y="57"/>
                </a:lnTo>
                <a:lnTo>
                  <a:pt x="13" y="43"/>
                </a:lnTo>
                <a:lnTo>
                  <a:pt x="17" y="33"/>
                </a:lnTo>
                <a:lnTo>
                  <a:pt x="17" y="24"/>
                </a:lnTo>
                <a:lnTo>
                  <a:pt x="13" y="14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89" name="Oval 287"/>
          <p:cNvSpPr>
            <a:spLocks noChangeArrowheads="1"/>
          </p:cNvSpPr>
          <p:nvPr/>
        </p:nvSpPr>
        <p:spPr bwMode="auto">
          <a:xfrm>
            <a:off x="5357813" y="4902200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90" name="Freeform 288"/>
          <p:cNvSpPr>
            <a:spLocks/>
          </p:cNvSpPr>
          <p:nvPr/>
        </p:nvSpPr>
        <p:spPr bwMode="auto">
          <a:xfrm>
            <a:off x="5365750" y="4514850"/>
            <a:ext cx="17463" cy="400050"/>
          </a:xfrm>
          <a:custGeom>
            <a:avLst/>
            <a:gdLst>
              <a:gd name="T0" fmla="*/ 2147483647 w 9"/>
              <a:gd name="T1" fmla="*/ 2147483647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5" y="157"/>
                </a:moveTo>
                <a:lnTo>
                  <a:pt x="0" y="143"/>
                </a:lnTo>
                <a:lnTo>
                  <a:pt x="5" y="128"/>
                </a:lnTo>
                <a:lnTo>
                  <a:pt x="9" y="119"/>
                </a:lnTo>
                <a:lnTo>
                  <a:pt x="5" y="109"/>
                </a:lnTo>
                <a:lnTo>
                  <a:pt x="0" y="100"/>
                </a:lnTo>
                <a:lnTo>
                  <a:pt x="5" y="90"/>
                </a:lnTo>
                <a:lnTo>
                  <a:pt x="9" y="81"/>
                </a:lnTo>
                <a:lnTo>
                  <a:pt x="9" y="66"/>
                </a:lnTo>
                <a:lnTo>
                  <a:pt x="5" y="52"/>
                </a:lnTo>
                <a:lnTo>
                  <a:pt x="5" y="42"/>
                </a:lnTo>
                <a:lnTo>
                  <a:pt x="9" y="33"/>
                </a:lnTo>
                <a:lnTo>
                  <a:pt x="9" y="23"/>
                </a:lnTo>
                <a:lnTo>
                  <a:pt x="9" y="14"/>
                </a:lnTo>
                <a:lnTo>
                  <a:pt x="9" y="4"/>
                </a:lnTo>
                <a:lnTo>
                  <a:pt x="0" y="4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91" name="Freeform 289"/>
          <p:cNvSpPr>
            <a:spLocks/>
          </p:cNvSpPr>
          <p:nvPr/>
        </p:nvSpPr>
        <p:spPr bwMode="auto">
          <a:xfrm>
            <a:off x="5426075" y="4476750"/>
            <a:ext cx="33338" cy="425450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4"/>
                </a:lnTo>
                <a:lnTo>
                  <a:pt x="9" y="129"/>
                </a:lnTo>
                <a:lnTo>
                  <a:pt x="13" y="119"/>
                </a:lnTo>
                <a:lnTo>
                  <a:pt x="9" y="105"/>
                </a:lnTo>
                <a:lnTo>
                  <a:pt x="9" y="96"/>
                </a:lnTo>
                <a:lnTo>
                  <a:pt x="13" y="86"/>
                </a:lnTo>
                <a:lnTo>
                  <a:pt x="13" y="77"/>
                </a:lnTo>
                <a:lnTo>
                  <a:pt x="13" y="67"/>
                </a:lnTo>
                <a:lnTo>
                  <a:pt x="13" y="57"/>
                </a:lnTo>
                <a:lnTo>
                  <a:pt x="13" y="43"/>
                </a:lnTo>
                <a:lnTo>
                  <a:pt x="17" y="34"/>
                </a:lnTo>
                <a:lnTo>
                  <a:pt x="17" y="24"/>
                </a:lnTo>
                <a:lnTo>
                  <a:pt x="13" y="15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92" name="Oval 290"/>
          <p:cNvSpPr>
            <a:spLocks noChangeArrowheads="1"/>
          </p:cNvSpPr>
          <p:nvPr/>
        </p:nvSpPr>
        <p:spPr bwMode="auto">
          <a:xfrm>
            <a:off x="5246688" y="4902200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93" name="Freeform 291"/>
          <p:cNvSpPr>
            <a:spLocks/>
          </p:cNvSpPr>
          <p:nvPr/>
        </p:nvSpPr>
        <p:spPr bwMode="auto">
          <a:xfrm>
            <a:off x="5254625" y="4514850"/>
            <a:ext cx="19050" cy="400050"/>
          </a:xfrm>
          <a:custGeom>
            <a:avLst/>
            <a:gdLst>
              <a:gd name="T0" fmla="*/ 2147483647 w 9"/>
              <a:gd name="T1" fmla="*/ 2147483647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4" y="157"/>
                </a:moveTo>
                <a:lnTo>
                  <a:pt x="0" y="143"/>
                </a:lnTo>
                <a:lnTo>
                  <a:pt x="4" y="128"/>
                </a:lnTo>
                <a:lnTo>
                  <a:pt x="9" y="119"/>
                </a:lnTo>
                <a:lnTo>
                  <a:pt x="4" y="109"/>
                </a:lnTo>
                <a:lnTo>
                  <a:pt x="0" y="100"/>
                </a:lnTo>
                <a:lnTo>
                  <a:pt x="4" y="90"/>
                </a:lnTo>
                <a:lnTo>
                  <a:pt x="9" y="81"/>
                </a:lnTo>
                <a:lnTo>
                  <a:pt x="9" y="66"/>
                </a:lnTo>
                <a:lnTo>
                  <a:pt x="4" y="52"/>
                </a:lnTo>
                <a:lnTo>
                  <a:pt x="4" y="42"/>
                </a:lnTo>
                <a:lnTo>
                  <a:pt x="9" y="33"/>
                </a:lnTo>
                <a:lnTo>
                  <a:pt x="9" y="23"/>
                </a:lnTo>
                <a:lnTo>
                  <a:pt x="9" y="14"/>
                </a:lnTo>
                <a:lnTo>
                  <a:pt x="9" y="4"/>
                </a:lnTo>
                <a:lnTo>
                  <a:pt x="0" y="4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94" name="Freeform 292"/>
          <p:cNvSpPr>
            <a:spLocks/>
          </p:cNvSpPr>
          <p:nvPr/>
        </p:nvSpPr>
        <p:spPr bwMode="auto">
          <a:xfrm>
            <a:off x="5314950" y="4476750"/>
            <a:ext cx="34925" cy="425450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4"/>
                </a:lnTo>
                <a:lnTo>
                  <a:pt x="8" y="129"/>
                </a:lnTo>
                <a:lnTo>
                  <a:pt x="13" y="119"/>
                </a:lnTo>
                <a:lnTo>
                  <a:pt x="8" y="105"/>
                </a:lnTo>
                <a:lnTo>
                  <a:pt x="8" y="96"/>
                </a:lnTo>
                <a:lnTo>
                  <a:pt x="13" y="86"/>
                </a:lnTo>
                <a:lnTo>
                  <a:pt x="13" y="77"/>
                </a:lnTo>
                <a:lnTo>
                  <a:pt x="13" y="67"/>
                </a:lnTo>
                <a:lnTo>
                  <a:pt x="13" y="57"/>
                </a:lnTo>
                <a:lnTo>
                  <a:pt x="13" y="43"/>
                </a:lnTo>
                <a:lnTo>
                  <a:pt x="17" y="34"/>
                </a:lnTo>
                <a:lnTo>
                  <a:pt x="17" y="24"/>
                </a:lnTo>
                <a:lnTo>
                  <a:pt x="13" y="15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95" name="Oval 293"/>
          <p:cNvSpPr>
            <a:spLocks noChangeArrowheads="1"/>
          </p:cNvSpPr>
          <p:nvPr/>
        </p:nvSpPr>
        <p:spPr bwMode="auto">
          <a:xfrm>
            <a:off x="5133975" y="4902200"/>
            <a:ext cx="95250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96" name="Freeform 294"/>
          <p:cNvSpPr>
            <a:spLocks/>
          </p:cNvSpPr>
          <p:nvPr/>
        </p:nvSpPr>
        <p:spPr bwMode="auto">
          <a:xfrm>
            <a:off x="5145088" y="4514850"/>
            <a:ext cx="15875" cy="400050"/>
          </a:xfrm>
          <a:custGeom>
            <a:avLst/>
            <a:gdLst>
              <a:gd name="T0" fmla="*/ 2147483647 w 8"/>
              <a:gd name="T1" fmla="*/ 2147483647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157"/>
                </a:moveTo>
                <a:lnTo>
                  <a:pt x="0" y="143"/>
                </a:lnTo>
                <a:lnTo>
                  <a:pt x="4" y="128"/>
                </a:lnTo>
                <a:lnTo>
                  <a:pt x="8" y="119"/>
                </a:lnTo>
                <a:lnTo>
                  <a:pt x="4" y="109"/>
                </a:lnTo>
                <a:lnTo>
                  <a:pt x="0" y="100"/>
                </a:lnTo>
                <a:lnTo>
                  <a:pt x="4" y="90"/>
                </a:lnTo>
                <a:lnTo>
                  <a:pt x="8" y="81"/>
                </a:lnTo>
                <a:lnTo>
                  <a:pt x="8" y="66"/>
                </a:lnTo>
                <a:lnTo>
                  <a:pt x="4" y="52"/>
                </a:lnTo>
                <a:lnTo>
                  <a:pt x="4" y="42"/>
                </a:lnTo>
                <a:lnTo>
                  <a:pt x="8" y="33"/>
                </a:lnTo>
                <a:lnTo>
                  <a:pt x="8" y="23"/>
                </a:lnTo>
                <a:lnTo>
                  <a:pt x="8" y="14"/>
                </a:lnTo>
                <a:lnTo>
                  <a:pt x="8" y="4"/>
                </a:lnTo>
                <a:lnTo>
                  <a:pt x="0" y="4"/>
                </a:lnTo>
                <a:lnTo>
                  <a:pt x="8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97" name="Freeform 295"/>
          <p:cNvSpPr>
            <a:spLocks/>
          </p:cNvSpPr>
          <p:nvPr/>
        </p:nvSpPr>
        <p:spPr bwMode="auto">
          <a:xfrm>
            <a:off x="5202238" y="4476750"/>
            <a:ext cx="36512" cy="425450"/>
          </a:xfrm>
          <a:custGeom>
            <a:avLst/>
            <a:gdLst>
              <a:gd name="T0" fmla="*/ 0 w 18"/>
              <a:gd name="T1" fmla="*/ 2147483647 h 167"/>
              <a:gd name="T2" fmla="*/ 0 w 18"/>
              <a:gd name="T3" fmla="*/ 2147483647 h 167"/>
              <a:gd name="T4" fmla="*/ 0 w 18"/>
              <a:gd name="T5" fmla="*/ 2147483647 h 167"/>
              <a:gd name="T6" fmla="*/ 2147483647 w 18"/>
              <a:gd name="T7" fmla="*/ 2147483647 h 167"/>
              <a:gd name="T8" fmla="*/ 2147483647 w 18"/>
              <a:gd name="T9" fmla="*/ 2147483647 h 167"/>
              <a:gd name="T10" fmla="*/ 2147483647 w 18"/>
              <a:gd name="T11" fmla="*/ 2147483647 h 167"/>
              <a:gd name="T12" fmla="*/ 2147483647 w 18"/>
              <a:gd name="T13" fmla="*/ 2147483647 h 167"/>
              <a:gd name="T14" fmla="*/ 2147483647 w 18"/>
              <a:gd name="T15" fmla="*/ 2147483647 h 167"/>
              <a:gd name="T16" fmla="*/ 2147483647 w 18"/>
              <a:gd name="T17" fmla="*/ 2147483647 h 167"/>
              <a:gd name="T18" fmla="*/ 2147483647 w 18"/>
              <a:gd name="T19" fmla="*/ 2147483647 h 167"/>
              <a:gd name="T20" fmla="*/ 2147483647 w 18"/>
              <a:gd name="T21" fmla="*/ 2147483647 h 167"/>
              <a:gd name="T22" fmla="*/ 2147483647 w 18"/>
              <a:gd name="T23" fmla="*/ 2147483647 h 167"/>
              <a:gd name="T24" fmla="*/ 2147483647 w 18"/>
              <a:gd name="T25" fmla="*/ 2147483647 h 167"/>
              <a:gd name="T26" fmla="*/ 2147483647 w 18"/>
              <a:gd name="T27" fmla="*/ 2147483647 h 167"/>
              <a:gd name="T28" fmla="*/ 2147483647 w 18"/>
              <a:gd name="T29" fmla="*/ 2147483647 h 167"/>
              <a:gd name="T30" fmla="*/ 2147483647 w 18"/>
              <a:gd name="T31" fmla="*/ 2147483647 h 167"/>
              <a:gd name="T32" fmla="*/ 2147483647 w 18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8"/>
              <a:gd name="T52" fmla="*/ 0 h 167"/>
              <a:gd name="T53" fmla="*/ 18 w 18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8" h="167">
                <a:moveTo>
                  <a:pt x="0" y="167"/>
                </a:moveTo>
                <a:lnTo>
                  <a:pt x="0" y="143"/>
                </a:lnTo>
                <a:lnTo>
                  <a:pt x="0" y="134"/>
                </a:lnTo>
                <a:lnTo>
                  <a:pt x="9" y="129"/>
                </a:lnTo>
                <a:lnTo>
                  <a:pt x="13" y="119"/>
                </a:lnTo>
                <a:lnTo>
                  <a:pt x="9" y="105"/>
                </a:lnTo>
                <a:lnTo>
                  <a:pt x="9" y="96"/>
                </a:lnTo>
                <a:lnTo>
                  <a:pt x="13" y="86"/>
                </a:lnTo>
                <a:lnTo>
                  <a:pt x="13" y="77"/>
                </a:lnTo>
                <a:lnTo>
                  <a:pt x="13" y="67"/>
                </a:lnTo>
                <a:lnTo>
                  <a:pt x="13" y="57"/>
                </a:lnTo>
                <a:lnTo>
                  <a:pt x="13" y="43"/>
                </a:lnTo>
                <a:lnTo>
                  <a:pt x="18" y="34"/>
                </a:lnTo>
                <a:lnTo>
                  <a:pt x="18" y="24"/>
                </a:lnTo>
                <a:lnTo>
                  <a:pt x="13" y="15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98" name="Oval 296"/>
          <p:cNvSpPr>
            <a:spLocks noChangeArrowheads="1"/>
          </p:cNvSpPr>
          <p:nvPr/>
        </p:nvSpPr>
        <p:spPr bwMode="auto">
          <a:xfrm>
            <a:off x="5024438" y="4902200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99" name="Freeform 297"/>
          <p:cNvSpPr>
            <a:spLocks/>
          </p:cNvSpPr>
          <p:nvPr/>
        </p:nvSpPr>
        <p:spPr bwMode="auto">
          <a:xfrm>
            <a:off x="5032375" y="4514850"/>
            <a:ext cx="17463" cy="400050"/>
          </a:xfrm>
          <a:custGeom>
            <a:avLst/>
            <a:gdLst>
              <a:gd name="T0" fmla="*/ 2147483647 w 9"/>
              <a:gd name="T1" fmla="*/ 2147483647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5" y="157"/>
                </a:moveTo>
                <a:lnTo>
                  <a:pt x="0" y="143"/>
                </a:lnTo>
                <a:lnTo>
                  <a:pt x="5" y="128"/>
                </a:lnTo>
                <a:lnTo>
                  <a:pt x="9" y="119"/>
                </a:lnTo>
                <a:lnTo>
                  <a:pt x="5" y="109"/>
                </a:lnTo>
                <a:lnTo>
                  <a:pt x="0" y="100"/>
                </a:lnTo>
                <a:lnTo>
                  <a:pt x="5" y="90"/>
                </a:lnTo>
                <a:lnTo>
                  <a:pt x="9" y="81"/>
                </a:lnTo>
                <a:lnTo>
                  <a:pt x="9" y="66"/>
                </a:lnTo>
                <a:lnTo>
                  <a:pt x="5" y="52"/>
                </a:lnTo>
                <a:lnTo>
                  <a:pt x="5" y="42"/>
                </a:lnTo>
                <a:lnTo>
                  <a:pt x="9" y="33"/>
                </a:lnTo>
                <a:lnTo>
                  <a:pt x="9" y="23"/>
                </a:lnTo>
                <a:lnTo>
                  <a:pt x="9" y="14"/>
                </a:lnTo>
                <a:lnTo>
                  <a:pt x="9" y="4"/>
                </a:lnTo>
                <a:lnTo>
                  <a:pt x="0" y="4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00" name="Freeform 298"/>
          <p:cNvSpPr>
            <a:spLocks/>
          </p:cNvSpPr>
          <p:nvPr/>
        </p:nvSpPr>
        <p:spPr bwMode="auto">
          <a:xfrm>
            <a:off x="5092700" y="4476750"/>
            <a:ext cx="33338" cy="425450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4"/>
                </a:lnTo>
                <a:lnTo>
                  <a:pt x="9" y="129"/>
                </a:lnTo>
                <a:lnTo>
                  <a:pt x="13" y="119"/>
                </a:lnTo>
                <a:lnTo>
                  <a:pt x="9" y="105"/>
                </a:lnTo>
                <a:lnTo>
                  <a:pt x="9" y="96"/>
                </a:lnTo>
                <a:lnTo>
                  <a:pt x="13" y="86"/>
                </a:lnTo>
                <a:lnTo>
                  <a:pt x="13" y="77"/>
                </a:lnTo>
                <a:lnTo>
                  <a:pt x="13" y="67"/>
                </a:lnTo>
                <a:lnTo>
                  <a:pt x="13" y="57"/>
                </a:lnTo>
                <a:lnTo>
                  <a:pt x="13" y="43"/>
                </a:lnTo>
                <a:lnTo>
                  <a:pt x="17" y="34"/>
                </a:lnTo>
                <a:lnTo>
                  <a:pt x="17" y="24"/>
                </a:lnTo>
                <a:lnTo>
                  <a:pt x="13" y="15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01" name="Oval 299"/>
          <p:cNvSpPr>
            <a:spLocks noChangeArrowheads="1"/>
          </p:cNvSpPr>
          <p:nvPr/>
        </p:nvSpPr>
        <p:spPr bwMode="auto">
          <a:xfrm>
            <a:off x="4921250" y="4198938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302" name="Freeform 300"/>
          <p:cNvSpPr>
            <a:spLocks/>
          </p:cNvSpPr>
          <p:nvPr/>
        </p:nvSpPr>
        <p:spPr bwMode="auto">
          <a:xfrm>
            <a:off x="4929188" y="4308475"/>
            <a:ext cx="17462" cy="400050"/>
          </a:xfrm>
          <a:custGeom>
            <a:avLst/>
            <a:gdLst>
              <a:gd name="T0" fmla="*/ 2147483647 w 9"/>
              <a:gd name="T1" fmla="*/ 0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4" y="0"/>
                </a:moveTo>
                <a:lnTo>
                  <a:pt x="0" y="14"/>
                </a:lnTo>
                <a:lnTo>
                  <a:pt x="4" y="28"/>
                </a:lnTo>
                <a:lnTo>
                  <a:pt x="9" y="38"/>
                </a:lnTo>
                <a:lnTo>
                  <a:pt x="4" y="47"/>
                </a:lnTo>
                <a:lnTo>
                  <a:pt x="0" y="57"/>
                </a:lnTo>
                <a:lnTo>
                  <a:pt x="4" y="66"/>
                </a:lnTo>
                <a:lnTo>
                  <a:pt x="9" y="76"/>
                </a:lnTo>
                <a:lnTo>
                  <a:pt x="9" y="90"/>
                </a:lnTo>
                <a:lnTo>
                  <a:pt x="4" y="104"/>
                </a:lnTo>
                <a:lnTo>
                  <a:pt x="4" y="114"/>
                </a:lnTo>
                <a:lnTo>
                  <a:pt x="9" y="123"/>
                </a:lnTo>
                <a:lnTo>
                  <a:pt x="9" y="133"/>
                </a:lnTo>
                <a:lnTo>
                  <a:pt x="9" y="143"/>
                </a:lnTo>
                <a:lnTo>
                  <a:pt x="9" y="152"/>
                </a:lnTo>
                <a:lnTo>
                  <a:pt x="0" y="152"/>
                </a:lnTo>
                <a:lnTo>
                  <a:pt x="9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03" name="Freeform 301"/>
          <p:cNvSpPr>
            <a:spLocks/>
          </p:cNvSpPr>
          <p:nvPr/>
        </p:nvSpPr>
        <p:spPr bwMode="auto">
          <a:xfrm>
            <a:off x="4989513" y="4318000"/>
            <a:ext cx="34925" cy="425450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4"/>
                </a:lnTo>
                <a:lnTo>
                  <a:pt x="8" y="39"/>
                </a:lnTo>
                <a:lnTo>
                  <a:pt x="13" y="48"/>
                </a:lnTo>
                <a:lnTo>
                  <a:pt x="8" y="62"/>
                </a:lnTo>
                <a:lnTo>
                  <a:pt x="8" y="72"/>
                </a:lnTo>
                <a:lnTo>
                  <a:pt x="13" y="81"/>
                </a:lnTo>
                <a:lnTo>
                  <a:pt x="13" y="91"/>
                </a:lnTo>
                <a:lnTo>
                  <a:pt x="13" y="100"/>
                </a:lnTo>
                <a:lnTo>
                  <a:pt x="13" y="110"/>
                </a:lnTo>
                <a:lnTo>
                  <a:pt x="13" y="124"/>
                </a:lnTo>
                <a:lnTo>
                  <a:pt x="17" y="134"/>
                </a:lnTo>
                <a:lnTo>
                  <a:pt x="17" y="143"/>
                </a:lnTo>
                <a:lnTo>
                  <a:pt x="13" y="153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04" name="Oval 302"/>
          <p:cNvSpPr>
            <a:spLocks noChangeArrowheads="1"/>
          </p:cNvSpPr>
          <p:nvPr/>
        </p:nvSpPr>
        <p:spPr bwMode="auto">
          <a:xfrm>
            <a:off x="4808538" y="4198938"/>
            <a:ext cx="95250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305" name="Freeform 303"/>
          <p:cNvSpPr>
            <a:spLocks/>
          </p:cNvSpPr>
          <p:nvPr/>
        </p:nvSpPr>
        <p:spPr bwMode="auto">
          <a:xfrm>
            <a:off x="4818063" y="4308475"/>
            <a:ext cx="15875" cy="400050"/>
          </a:xfrm>
          <a:custGeom>
            <a:avLst/>
            <a:gdLst>
              <a:gd name="T0" fmla="*/ 2147483647 w 8"/>
              <a:gd name="T1" fmla="*/ 0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0"/>
                </a:moveTo>
                <a:lnTo>
                  <a:pt x="0" y="14"/>
                </a:lnTo>
                <a:lnTo>
                  <a:pt x="4" y="28"/>
                </a:lnTo>
                <a:lnTo>
                  <a:pt x="8" y="38"/>
                </a:lnTo>
                <a:lnTo>
                  <a:pt x="4" y="47"/>
                </a:lnTo>
                <a:lnTo>
                  <a:pt x="0" y="57"/>
                </a:lnTo>
                <a:lnTo>
                  <a:pt x="4" y="66"/>
                </a:lnTo>
                <a:lnTo>
                  <a:pt x="8" y="76"/>
                </a:lnTo>
                <a:lnTo>
                  <a:pt x="8" y="90"/>
                </a:lnTo>
                <a:lnTo>
                  <a:pt x="4" y="104"/>
                </a:lnTo>
                <a:lnTo>
                  <a:pt x="4" y="114"/>
                </a:lnTo>
                <a:lnTo>
                  <a:pt x="8" y="123"/>
                </a:lnTo>
                <a:lnTo>
                  <a:pt x="8" y="133"/>
                </a:lnTo>
                <a:lnTo>
                  <a:pt x="8" y="143"/>
                </a:lnTo>
                <a:lnTo>
                  <a:pt x="8" y="152"/>
                </a:lnTo>
                <a:lnTo>
                  <a:pt x="0" y="152"/>
                </a:lnTo>
                <a:lnTo>
                  <a:pt x="8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06" name="Freeform 304"/>
          <p:cNvSpPr>
            <a:spLocks/>
          </p:cNvSpPr>
          <p:nvPr/>
        </p:nvSpPr>
        <p:spPr bwMode="auto">
          <a:xfrm>
            <a:off x="4878388" y="4318000"/>
            <a:ext cx="34925" cy="425450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4"/>
                </a:lnTo>
                <a:lnTo>
                  <a:pt x="8" y="39"/>
                </a:lnTo>
                <a:lnTo>
                  <a:pt x="12" y="48"/>
                </a:lnTo>
                <a:lnTo>
                  <a:pt x="8" y="62"/>
                </a:lnTo>
                <a:lnTo>
                  <a:pt x="8" y="72"/>
                </a:lnTo>
                <a:lnTo>
                  <a:pt x="12" y="81"/>
                </a:lnTo>
                <a:lnTo>
                  <a:pt x="12" y="91"/>
                </a:lnTo>
                <a:lnTo>
                  <a:pt x="12" y="100"/>
                </a:lnTo>
                <a:lnTo>
                  <a:pt x="12" y="110"/>
                </a:lnTo>
                <a:lnTo>
                  <a:pt x="12" y="124"/>
                </a:lnTo>
                <a:lnTo>
                  <a:pt x="17" y="134"/>
                </a:lnTo>
                <a:lnTo>
                  <a:pt x="17" y="143"/>
                </a:lnTo>
                <a:lnTo>
                  <a:pt x="12" y="153"/>
                </a:lnTo>
                <a:lnTo>
                  <a:pt x="12" y="162"/>
                </a:lnTo>
                <a:lnTo>
                  <a:pt x="12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07" name="Oval 305"/>
          <p:cNvSpPr>
            <a:spLocks noChangeArrowheads="1"/>
          </p:cNvSpPr>
          <p:nvPr/>
        </p:nvSpPr>
        <p:spPr bwMode="auto">
          <a:xfrm>
            <a:off x="4689475" y="4211638"/>
            <a:ext cx="93663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308" name="Freeform 306"/>
          <p:cNvSpPr>
            <a:spLocks/>
          </p:cNvSpPr>
          <p:nvPr/>
        </p:nvSpPr>
        <p:spPr bwMode="auto">
          <a:xfrm>
            <a:off x="4697413" y="4318000"/>
            <a:ext cx="19050" cy="403225"/>
          </a:xfrm>
          <a:custGeom>
            <a:avLst/>
            <a:gdLst>
              <a:gd name="T0" fmla="*/ 2147483647 w 9"/>
              <a:gd name="T1" fmla="*/ 0 h 158"/>
              <a:gd name="T2" fmla="*/ 0 w 9"/>
              <a:gd name="T3" fmla="*/ 2147483647 h 158"/>
              <a:gd name="T4" fmla="*/ 2147483647 w 9"/>
              <a:gd name="T5" fmla="*/ 2147483647 h 158"/>
              <a:gd name="T6" fmla="*/ 2147483647 w 9"/>
              <a:gd name="T7" fmla="*/ 2147483647 h 158"/>
              <a:gd name="T8" fmla="*/ 2147483647 w 9"/>
              <a:gd name="T9" fmla="*/ 2147483647 h 158"/>
              <a:gd name="T10" fmla="*/ 0 w 9"/>
              <a:gd name="T11" fmla="*/ 2147483647 h 158"/>
              <a:gd name="T12" fmla="*/ 2147483647 w 9"/>
              <a:gd name="T13" fmla="*/ 2147483647 h 158"/>
              <a:gd name="T14" fmla="*/ 2147483647 w 9"/>
              <a:gd name="T15" fmla="*/ 2147483647 h 158"/>
              <a:gd name="T16" fmla="*/ 2147483647 w 9"/>
              <a:gd name="T17" fmla="*/ 2147483647 h 158"/>
              <a:gd name="T18" fmla="*/ 2147483647 w 9"/>
              <a:gd name="T19" fmla="*/ 2147483647 h 158"/>
              <a:gd name="T20" fmla="*/ 2147483647 w 9"/>
              <a:gd name="T21" fmla="*/ 2147483647 h 158"/>
              <a:gd name="T22" fmla="*/ 2147483647 w 9"/>
              <a:gd name="T23" fmla="*/ 2147483647 h 158"/>
              <a:gd name="T24" fmla="*/ 2147483647 w 9"/>
              <a:gd name="T25" fmla="*/ 2147483647 h 158"/>
              <a:gd name="T26" fmla="*/ 2147483647 w 9"/>
              <a:gd name="T27" fmla="*/ 2147483647 h 158"/>
              <a:gd name="T28" fmla="*/ 2147483647 w 9"/>
              <a:gd name="T29" fmla="*/ 2147483647 h 158"/>
              <a:gd name="T30" fmla="*/ 0 w 9"/>
              <a:gd name="T31" fmla="*/ 2147483647 h 158"/>
              <a:gd name="T32" fmla="*/ 2147483647 w 9"/>
              <a:gd name="T33" fmla="*/ 2147483647 h 15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8"/>
              <a:gd name="T53" fmla="*/ 9 w 9"/>
              <a:gd name="T54" fmla="*/ 158 h 15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8">
                <a:moveTo>
                  <a:pt x="4" y="0"/>
                </a:moveTo>
                <a:lnTo>
                  <a:pt x="0" y="15"/>
                </a:lnTo>
                <a:lnTo>
                  <a:pt x="4" y="29"/>
                </a:lnTo>
                <a:lnTo>
                  <a:pt x="9" y="39"/>
                </a:lnTo>
                <a:lnTo>
                  <a:pt x="4" y="48"/>
                </a:lnTo>
                <a:lnTo>
                  <a:pt x="0" y="58"/>
                </a:lnTo>
                <a:lnTo>
                  <a:pt x="4" y="67"/>
                </a:lnTo>
                <a:lnTo>
                  <a:pt x="9" y="77"/>
                </a:lnTo>
                <a:lnTo>
                  <a:pt x="9" y="91"/>
                </a:lnTo>
                <a:lnTo>
                  <a:pt x="4" y="105"/>
                </a:lnTo>
                <a:lnTo>
                  <a:pt x="4" y="115"/>
                </a:lnTo>
                <a:lnTo>
                  <a:pt x="9" y="124"/>
                </a:lnTo>
                <a:lnTo>
                  <a:pt x="9" y="134"/>
                </a:lnTo>
                <a:lnTo>
                  <a:pt x="9" y="143"/>
                </a:lnTo>
                <a:lnTo>
                  <a:pt x="9" y="153"/>
                </a:lnTo>
                <a:lnTo>
                  <a:pt x="0" y="153"/>
                </a:lnTo>
                <a:lnTo>
                  <a:pt x="9" y="158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09" name="Freeform 307"/>
          <p:cNvSpPr>
            <a:spLocks/>
          </p:cNvSpPr>
          <p:nvPr/>
        </p:nvSpPr>
        <p:spPr bwMode="auto">
          <a:xfrm>
            <a:off x="4757738" y="4330700"/>
            <a:ext cx="34925" cy="427038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4"/>
                </a:lnTo>
                <a:lnTo>
                  <a:pt x="8" y="38"/>
                </a:lnTo>
                <a:lnTo>
                  <a:pt x="13" y="48"/>
                </a:lnTo>
                <a:lnTo>
                  <a:pt x="8" y="62"/>
                </a:lnTo>
                <a:lnTo>
                  <a:pt x="8" y="72"/>
                </a:lnTo>
                <a:lnTo>
                  <a:pt x="13" y="81"/>
                </a:lnTo>
                <a:lnTo>
                  <a:pt x="13" y="91"/>
                </a:lnTo>
                <a:lnTo>
                  <a:pt x="13" y="100"/>
                </a:lnTo>
                <a:lnTo>
                  <a:pt x="13" y="110"/>
                </a:lnTo>
                <a:lnTo>
                  <a:pt x="13" y="124"/>
                </a:lnTo>
                <a:lnTo>
                  <a:pt x="17" y="134"/>
                </a:lnTo>
                <a:lnTo>
                  <a:pt x="17" y="143"/>
                </a:lnTo>
                <a:lnTo>
                  <a:pt x="13" y="153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10" name="Oval 308"/>
          <p:cNvSpPr>
            <a:spLocks noChangeArrowheads="1"/>
          </p:cNvSpPr>
          <p:nvPr/>
        </p:nvSpPr>
        <p:spPr bwMode="auto">
          <a:xfrm>
            <a:off x="4576763" y="4211638"/>
            <a:ext cx="95250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311" name="Freeform 309"/>
          <p:cNvSpPr>
            <a:spLocks/>
          </p:cNvSpPr>
          <p:nvPr/>
        </p:nvSpPr>
        <p:spPr bwMode="auto">
          <a:xfrm>
            <a:off x="4587875" y="4318000"/>
            <a:ext cx="15875" cy="403225"/>
          </a:xfrm>
          <a:custGeom>
            <a:avLst/>
            <a:gdLst>
              <a:gd name="T0" fmla="*/ 2147483647 w 8"/>
              <a:gd name="T1" fmla="*/ 0 h 158"/>
              <a:gd name="T2" fmla="*/ 0 w 8"/>
              <a:gd name="T3" fmla="*/ 2147483647 h 158"/>
              <a:gd name="T4" fmla="*/ 2147483647 w 8"/>
              <a:gd name="T5" fmla="*/ 2147483647 h 158"/>
              <a:gd name="T6" fmla="*/ 2147483647 w 8"/>
              <a:gd name="T7" fmla="*/ 2147483647 h 158"/>
              <a:gd name="T8" fmla="*/ 2147483647 w 8"/>
              <a:gd name="T9" fmla="*/ 2147483647 h 158"/>
              <a:gd name="T10" fmla="*/ 0 w 8"/>
              <a:gd name="T11" fmla="*/ 2147483647 h 158"/>
              <a:gd name="T12" fmla="*/ 2147483647 w 8"/>
              <a:gd name="T13" fmla="*/ 2147483647 h 158"/>
              <a:gd name="T14" fmla="*/ 2147483647 w 8"/>
              <a:gd name="T15" fmla="*/ 2147483647 h 158"/>
              <a:gd name="T16" fmla="*/ 2147483647 w 8"/>
              <a:gd name="T17" fmla="*/ 2147483647 h 158"/>
              <a:gd name="T18" fmla="*/ 2147483647 w 8"/>
              <a:gd name="T19" fmla="*/ 2147483647 h 158"/>
              <a:gd name="T20" fmla="*/ 2147483647 w 8"/>
              <a:gd name="T21" fmla="*/ 2147483647 h 158"/>
              <a:gd name="T22" fmla="*/ 2147483647 w 8"/>
              <a:gd name="T23" fmla="*/ 2147483647 h 158"/>
              <a:gd name="T24" fmla="*/ 2147483647 w 8"/>
              <a:gd name="T25" fmla="*/ 2147483647 h 158"/>
              <a:gd name="T26" fmla="*/ 2147483647 w 8"/>
              <a:gd name="T27" fmla="*/ 2147483647 h 158"/>
              <a:gd name="T28" fmla="*/ 2147483647 w 8"/>
              <a:gd name="T29" fmla="*/ 2147483647 h 158"/>
              <a:gd name="T30" fmla="*/ 0 w 8"/>
              <a:gd name="T31" fmla="*/ 2147483647 h 158"/>
              <a:gd name="T32" fmla="*/ 2147483647 w 8"/>
              <a:gd name="T33" fmla="*/ 2147483647 h 15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8"/>
              <a:gd name="T53" fmla="*/ 8 w 8"/>
              <a:gd name="T54" fmla="*/ 158 h 15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8">
                <a:moveTo>
                  <a:pt x="4" y="0"/>
                </a:moveTo>
                <a:lnTo>
                  <a:pt x="0" y="15"/>
                </a:lnTo>
                <a:lnTo>
                  <a:pt x="4" y="29"/>
                </a:lnTo>
                <a:lnTo>
                  <a:pt x="8" y="39"/>
                </a:lnTo>
                <a:lnTo>
                  <a:pt x="4" y="48"/>
                </a:lnTo>
                <a:lnTo>
                  <a:pt x="0" y="58"/>
                </a:lnTo>
                <a:lnTo>
                  <a:pt x="4" y="67"/>
                </a:lnTo>
                <a:lnTo>
                  <a:pt x="8" y="77"/>
                </a:lnTo>
                <a:lnTo>
                  <a:pt x="8" y="91"/>
                </a:lnTo>
                <a:lnTo>
                  <a:pt x="4" y="105"/>
                </a:lnTo>
                <a:lnTo>
                  <a:pt x="4" y="115"/>
                </a:lnTo>
                <a:lnTo>
                  <a:pt x="8" y="124"/>
                </a:lnTo>
                <a:lnTo>
                  <a:pt x="8" y="134"/>
                </a:lnTo>
                <a:lnTo>
                  <a:pt x="8" y="143"/>
                </a:lnTo>
                <a:lnTo>
                  <a:pt x="8" y="153"/>
                </a:lnTo>
                <a:lnTo>
                  <a:pt x="0" y="153"/>
                </a:lnTo>
                <a:lnTo>
                  <a:pt x="8" y="158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12" name="Freeform 310"/>
          <p:cNvSpPr>
            <a:spLocks/>
          </p:cNvSpPr>
          <p:nvPr/>
        </p:nvSpPr>
        <p:spPr bwMode="auto">
          <a:xfrm>
            <a:off x="4648200" y="4330700"/>
            <a:ext cx="33338" cy="427038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4"/>
                </a:lnTo>
                <a:lnTo>
                  <a:pt x="8" y="38"/>
                </a:lnTo>
                <a:lnTo>
                  <a:pt x="12" y="48"/>
                </a:lnTo>
                <a:lnTo>
                  <a:pt x="8" y="62"/>
                </a:lnTo>
                <a:lnTo>
                  <a:pt x="8" y="72"/>
                </a:lnTo>
                <a:lnTo>
                  <a:pt x="12" y="81"/>
                </a:lnTo>
                <a:lnTo>
                  <a:pt x="12" y="91"/>
                </a:lnTo>
                <a:lnTo>
                  <a:pt x="12" y="100"/>
                </a:lnTo>
                <a:lnTo>
                  <a:pt x="12" y="110"/>
                </a:lnTo>
                <a:lnTo>
                  <a:pt x="12" y="124"/>
                </a:lnTo>
                <a:lnTo>
                  <a:pt x="17" y="134"/>
                </a:lnTo>
                <a:lnTo>
                  <a:pt x="17" y="143"/>
                </a:lnTo>
                <a:lnTo>
                  <a:pt x="12" y="153"/>
                </a:lnTo>
                <a:lnTo>
                  <a:pt x="12" y="162"/>
                </a:lnTo>
                <a:lnTo>
                  <a:pt x="12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13" name="Oval 311"/>
          <p:cNvSpPr>
            <a:spLocks noChangeArrowheads="1"/>
          </p:cNvSpPr>
          <p:nvPr/>
        </p:nvSpPr>
        <p:spPr bwMode="auto">
          <a:xfrm>
            <a:off x="4467225" y="4211638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314" name="Freeform 312"/>
          <p:cNvSpPr>
            <a:spLocks/>
          </p:cNvSpPr>
          <p:nvPr/>
        </p:nvSpPr>
        <p:spPr bwMode="auto">
          <a:xfrm>
            <a:off x="4475163" y="4318000"/>
            <a:ext cx="17462" cy="403225"/>
          </a:xfrm>
          <a:custGeom>
            <a:avLst/>
            <a:gdLst>
              <a:gd name="T0" fmla="*/ 2147483647 w 9"/>
              <a:gd name="T1" fmla="*/ 0 h 158"/>
              <a:gd name="T2" fmla="*/ 0 w 9"/>
              <a:gd name="T3" fmla="*/ 2147483647 h 158"/>
              <a:gd name="T4" fmla="*/ 2147483647 w 9"/>
              <a:gd name="T5" fmla="*/ 2147483647 h 158"/>
              <a:gd name="T6" fmla="*/ 2147483647 w 9"/>
              <a:gd name="T7" fmla="*/ 2147483647 h 158"/>
              <a:gd name="T8" fmla="*/ 2147483647 w 9"/>
              <a:gd name="T9" fmla="*/ 2147483647 h 158"/>
              <a:gd name="T10" fmla="*/ 0 w 9"/>
              <a:gd name="T11" fmla="*/ 2147483647 h 158"/>
              <a:gd name="T12" fmla="*/ 2147483647 w 9"/>
              <a:gd name="T13" fmla="*/ 2147483647 h 158"/>
              <a:gd name="T14" fmla="*/ 2147483647 w 9"/>
              <a:gd name="T15" fmla="*/ 2147483647 h 158"/>
              <a:gd name="T16" fmla="*/ 2147483647 w 9"/>
              <a:gd name="T17" fmla="*/ 2147483647 h 158"/>
              <a:gd name="T18" fmla="*/ 2147483647 w 9"/>
              <a:gd name="T19" fmla="*/ 2147483647 h 158"/>
              <a:gd name="T20" fmla="*/ 2147483647 w 9"/>
              <a:gd name="T21" fmla="*/ 2147483647 h 158"/>
              <a:gd name="T22" fmla="*/ 2147483647 w 9"/>
              <a:gd name="T23" fmla="*/ 2147483647 h 158"/>
              <a:gd name="T24" fmla="*/ 2147483647 w 9"/>
              <a:gd name="T25" fmla="*/ 2147483647 h 158"/>
              <a:gd name="T26" fmla="*/ 2147483647 w 9"/>
              <a:gd name="T27" fmla="*/ 2147483647 h 158"/>
              <a:gd name="T28" fmla="*/ 2147483647 w 9"/>
              <a:gd name="T29" fmla="*/ 2147483647 h 158"/>
              <a:gd name="T30" fmla="*/ 0 w 9"/>
              <a:gd name="T31" fmla="*/ 2147483647 h 158"/>
              <a:gd name="T32" fmla="*/ 2147483647 w 9"/>
              <a:gd name="T33" fmla="*/ 2147483647 h 15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8"/>
              <a:gd name="T53" fmla="*/ 9 w 9"/>
              <a:gd name="T54" fmla="*/ 158 h 15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8">
                <a:moveTo>
                  <a:pt x="5" y="0"/>
                </a:moveTo>
                <a:lnTo>
                  <a:pt x="0" y="15"/>
                </a:lnTo>
                <a:lnTo>
                  <a:pt x="5" y="29"/>
                </a:lnTo>
                <a:lnTo>
                  <a:pt x="9" y="39"/>
                </a:lnTo>
                <a:lnTo>
                  <a:pt x="5" y="48"/>
                </a:lnTo>
                <a:lnTo>
                  <a:pt x="0" y="58"/>
                </a:lnTo>
                <a:lnTo>
                  <a:pt x="5" y="67"/>
                </a:lnTo>
                <a:lnTo>
                  <a:pt x="9" y="77"/>
                </a:lnTo>
                <a:lnTo>
                  <a:pt x="9" y="91"/>
                </a:lnTo>
                <a:lnTo>
                  <a:pt x="5" y="105"/>
                </a:lnTo>
                <a:lnTo>
                  <a:pt x="5" y="115"/>
                </a:lnTo>
                <a:lnTo>
                  <a:pt x="9" y="124"/>
                </a:lnTo>
                <a:lnTo>
                  <a:pt x="9" y="134"/>
                </a:lnTo>
                <a:lnTo>
                  <a:pt x="9" y="143"/>
                </a:lnTo>
                <a:lnTo>
                  <a:pt x="9" y="153"/>
                </a:lnTo>
                <a:lnTo>
                  <a:pt x="0" y="153"/>
                </a:lnTo>
                <a:lnTo>
                  <a:pt x="9" y="158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15" name="Freeform 313"/>
          <p:cNvSpPr>
            <a:spLocks/>
          </p:cNvSpPr>
          <p:nvPr/>
        </p:nvSpPr>
        <p:spPr bwMode="auto">
          <a:xfrm>
            <a:off x="4535488" y="4330700"/>
            <a:ext cx="33337" cy="427038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4"/>
                </a:lnTo>
                <a:lnTo>
                  <a:pt x="9" y="38"/>
                </a:lnTo>
                <a:lnTo>
                  <a:pt x="13" y="48"/>
                </a:lnTo>
                <a:lnTo>
                  <a:pt x="9" y="62"/>
                </a:lnTo>
                <a:lnTo>
                  <a:pt x="9" y="72"/>
                </a:lnTo>
                <a:lnTo>
                  <a:pt x="13" y="81"/>
                </a:lnTo>
                <a:lnTo>
                  <a:pt x="13" y="91"/>
                </a:lnTo>
                <a:lnTo>
                  <a:pt x="13" y="100"/>
                </a:lnTo>
                <a:lnTo>
                  <a:pt x="13" y="110"/>
                </a:lnTo>
                <a:lnTo>
                  <a:pt x="13" y="124"/>
                </a:lnTo>
                <a:lnTo>
                  <a:pt x="17" y="134"/>
                </a:lnTo>
                <a:lnTo>
                  <a:pt x="17" y="143"/>
                </a:lnTo>
                <a:lnTo>
                  <a:pt x="13" y="153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16" name="Oval 314"/>
          <p:cNvSpPr>
            <a:spLocks noChangeArrowheads="1"/>
          </p:cNvSpPr>
          <p:nvPr/>
        </p:nvSpPr>
        <p:spPr bwMode="auto">
          <a:xfrm>
            <a:off x="4356100" y="4211638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317" name="Freeform 315"/>
          <p:cNvSpPr>
            <a:spLocks/>
          </p:cNvSpPr>
          <p:nvPr/>
        </p:nvSpPr>
        <p:spPr bwMode="auto">
          <a:xfrm>
            <a:off x="4364038" y="4318000"/>
            <a:ext cx="15875" cy="403225"/>
          </a:xfrm>
          <a:custGeom>
            <a:avLst/>
            <a:gdLst>
              <a:gd name="T0" fmla="*/ 2147483647 w 8"/>
              <a:gd name="T1" fmla="*/ 0 h 158"/>
              <a:gd name="T2" fmla="*/ 0 w 8"/>
              <a:gd name="T3" fmla="*/ 2147483647 h 158"/>
              <a:gd name="T4" fmla="*/ 2147483647 w 8"/>
              <a:gd name="T5" fmla="*/ 2147483647 h 158"/>
              <a:gd name="T6" fmla="*/ 2147483647 w 8"/>
              <a:gd name="T7" fmla="*/ 2147483647 h 158"/>
              <a:gd name="T8" fmla="*/ 2147483647 w 8"/>
              <a:gd name="T9" fmla="*/ 2147483647 h 158"/>
              <a:gd name="T10" fmla="*/ 0 w 8"/>
              <a:gd name="T11" fmla="*/ 2147483647 h 158"/>
              <a:gd name="T12" fmla="*/ 2147483647 w 8"/>
              <a:gd name="T13" fmla="*/ 2147483647 h 158"/>
              <a:gd name="T14" fmla="*/ 2147483647 w 8"/>
              <a:gd name="T15" fmla="*/ 2147483647 h 158"/>
              <a:gd name="T16" fmla="*/ 2147483647 w 8"/>
              <a:gd name="T17" fmla="*/ 2147483647 h 158"/>
              <a:gd name="T18" fmla="*/ 2147483647 w 8"/>
              <a:gd name="T19" fmla="*/ 2147483647 h 158"/>
              <a:gd name="T20" fmla="*/ 2147483647 w 8"/>
              <a:gd name="T21" fmla="*/ 2147483647 h 158"/>
              <a:gd name="T22" fmla="*/ 2147483647 w 8"/>
              <a:gd name="T23" fmla="*/ 2147483647 h 158"/>
              <a:gd name="T24" fmla="*/ 2147483647 w 8"/>
              <a:gd name="T25" fmla="*/ 2147483647 h 158"/>
              <a:gd name="T26" fmla="*/ 2147483647 w 8"/>
              <a:gd name="T27" fmla="*/ 2147483647 h 158"/>
              <a:gd name="T28" fmla="*/ 2147483647 w 8"/>
              <a:gd name="T29" fmla="*/ 2147483647 h 158"/>
              <a:gd name="T30" fmla="*/ 0 w 8"/>
              <a:gd name="T31" fmla="*/ 2147483647 h 158"/>
              <a:gd name="T32" fmla="*/ 2147483647 w 8"/>
              <a:gd name="T33" fmla="*/ 2147483647 h 15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8"/>
              <a:gd name="T53" fmla="*/ 8 w 8"/>
              <a:gd name="T54" fmla="*/ 158 h 15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8">
                <a:moveTo>
                  <a:pt x="4" y="0"/>
                </a:moveTo>
                <a:lnTo>
                  <a:pt x="0" y="15"/>
                </a:lnTo>
                <a:lnTo>
                  <a:pt x="4" y="29"/>
                </a:lnTo>
                <a:lnTo>
                  <a:pt x="8" y="39"/>
                </a:lnTo>
                <a:lnTo>
                  <a:pt x="4" y="48"/>
                </a:lnTo>
                <a:lnTo>
                  <a:pt x="0" y="58"/>
                </a:lnTo>
                <a:lnTo>
                  <a:pt x="4" y="67"/>
                </a:lnTo>
                <a:lnTo>
                  <a:pt x="8" y="77"/>
                </a:lnTo>
                <a:lnTo>
                  <a:pt x="8" y="91"/>
                </a:lnTo>
                <a:lnTo>
                  <a:pt x="4" y="105"/>
                </a:lnTo>
                <a:lnTo>
                  <a:pt x="4" y="115"/>
                </a:lnTo>
                <a:lnTo>
                  <a:pt x="8" y="124"/>
                </a:lnTo>
                <a:lnTo>
                  <a:pt x="8" y="134"/>
                </a:lnTo>
                <a:lnTo>
                  <a:pt x="8" y="143"/>
                </a:lnTo>
                <a:lnTo>
                  <a:pt x="8" y="153"/>
                </a:lnTo>
                <a:lnTo>
                  <a:pt x="0" y="153"/>
                </a:lnTo>
                <a:lnTo>
                  <a:pt x="8" y="158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18" name="Freeform 316"/>
          <p:cNvSpPr>
            <a:spLocks/>
          </p:cNvSpPr>
          <p:nvPr/>
        </p:nvSpPr>
        <p:spPr bwMode="auto">
          <a:xfrm>
            <a:off x="4424363" y="4330700"/>
            <a:ext cx="34925" cy="427038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4"/>
                </a:lnTo>
                <a:lnTo>
                  <a:pt x="8" y="38"/>
                </a:lnTo>
                <a:lnTo>
                  <a:pt x="13" y="48"/>
                </a:lnTo>
                <a:lnTo>
                  <a:pt x="8" y="62"/>
                </a:lnTo>
                <a:lnTo>
                  <a:pt x="8" y="72"/>
                </a:lnTo>
                <a:lnTo>
                  <a:pt x="13" y="81"/>
                </a:lnTo>
                <a:lnTo>
                  <a:pt x="13" y="91"/>
                </a:lnTo>
                <a:lnTo>
                  <a:pt x="13" y="100"/>
                </a:lnTo>
                <a:lnTo>
                  <a:pt x="13" y="110"/>
                </a:lnTo>
                <a:lnTo>
                  <a:pt x="13" y="124"/>
                </a:lnTo>
                <a:lnTo>
                  <a:pt x="17" y="134"/>
                </a:lnTo>
                <a:lnTo>
                  <a:pt x="17" y="143"/>
                </a:lnTo>
                <a:lnTo>
                  <a:pt x="13" y="153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19" name="Oval 317"/>
          <p:cNvSpPr>
            <a:spLocks noChangeArrowheads="1"/>
          </p:cNvSpPr>
          <p:nvPr/>
        </p:nvSpPr>
        <p:spPr bwMode="auto">
          <a:xfrm>
            <a:off x="4921250" y="4927600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320" name="Freeform 318"/>
          <p:cNvSpPr>
            <a:spLocks/>
          </p:cNvSpPr>
          <p:nvPr/>
        </p:nvSpPr>
        <p:spPr bwMode="auto">
          <a:xfrm>
            <a:off x="4929188" y="4537075"/>
            <a:ext cx="17462" cy="400050"/>
          </a:xfrm>
          <a:custGeom>
            <a:avLst/>
            <a:gdLst>
              <a:gd name="T0" fmla="*/ 2147483647 w 9"/>
              <a:gd name="T1" fmla="*/ 2147483647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4" y="157"/>
                </a:moveTo>
                <a:lnTo>
                  <a:pt x="0" y="143"/>
                </a:lnTo>
                <a:lnTo>
                  <a:pt x="4" y="129"/>
                </a:lnTo>
                <a:lnTo>
                  <a:pt x="9" y="119"/>
                </a:lnTo>
                <a:lnTo>
                  <a:pt x="4" y="110"/>
                </a:lnTo>
                <a:lnTo>
                  <a:pt x="0" y="100"/>
                </a:lnTo>
                <a:lnTo>
                  <a:pt x="4" y="91"/>
                </a:lnTo>
                <a:lnTo>
                  <a:pt x="9" y="81"/>
                </a:lnTo>
                <a:lnTo>
                  <a:pt x="9" y="67"/>
                </a:lnTo>
                <a:lnTo>
                  <a:pt x="4" y="53"/>
                </a:lnTo>
                <a:lnTo>
                  <a:pt x="4" y="43"/>
                </a:lnTo>
                <a:lnTo>
                  <a:pt x="9" y="33"/>
                </a:lnTo>
                <a:lnTo>
                  <a:pt x="9" y="24"/>
                </a:lnTo>
                <a:lnTo>
                  <a:pt x="9" y="14"/>
                </a:lnTo>
                <a:lnTo>
                  <a:pt x="9" y="5"/>
                </a:lnTo>
                <a:lnTo>
                  <a:pt x="0" y="5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21" name="Freeform 319"/>
          <p:cNvSpPr>
            <a:spLocks/>
          </p:cNvSpPr>
          <p:nvPr/>
        </p:nvSpPr>
        <p:spPr bwMode="auto">
          <a:xfrm>
            <a:off x="4989513" y="4502150"/>
            <a:ext cx="34925" cy="425450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3"/>
                </a:lnTo>
                <a:lnTo>
                  <a:pt x="8" y="128"/>
                </a:lnTo>
                <a:lnTo>
                  <a:pt x="13" y="119"/>
                </a:lnTo>
                <a:lnTo>
                  <a:pt x="8" y="105"/>
                </a:lnTo>
                <a:lnTo>
                  <a:pt x="8" y="95"/>
                </a:lnTo>
                <a:lnTo>
                  <a:pt x="13" y="86"/>
                </a:lnTo>
                <a:lnTo>
                  <a:pt x="13" y="76"/>
                </a:lnTo>
                <a:lnTo>
                  <a:pt x="13" y="67"/>
                </a:lnTo>
                <a:lnTo>
                  <a:pt x="13" y="57"/>
                </a:lnTo>
                <a:lnTo>
                  <a:pt x="13" y="43"/>
                </a:lnTo>
                <a:lnTo>
                  <a:pt x="17" y="33"/>
                </a:lnTo>
                <a:lnTo>
                  <a:pt x="17" y="24"/>
                </a:lnTo>
                <a:lnTo>
                  <a:pt x="13" y="14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22" name="Oval 320"/>
          <p:cNvSpPr>
            <a:spLocks noChangeArrowheads="1"/>
          </p:cNvSpPr>
          <p:nvPr/>
        </p:nvSpPr>
        <p:spPr bwMode="auto">
          <a:xfrm>
            <a:off x="4808538" y="4927600"/>
            <a:ext cx="95250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323" name="Freeform 321"/>
          <p:cNvSpPr>
            <a:spLocks/>
          </p:cNvSpPr>
          <p:nvPr/>
        </p:nvSpPr>
        <p:spPr bwMode="auto">
          <a:xfrm>
            <a:off x="4818063" y="4537075"/>
            <a:ext cx="15875" cy="400050"/>
          </a:xfrm>
          <a:custGeom>
            <a:avLst/>
            <a:gdLst>
              <a:gd name="T0" fmla="*/ 2147483647 w 8"/>
              <a:gd name="T1" fmla="*/ 2147483647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157"/>
                </a:moveTo>
                <a:lnTo>
                  <a:pt x="0" y="143"/>
                </a:lnTo>
                <a:lnTo>
                  <a:pt x="4" y="129"/>
                </a:lnTo>
                <a:lnTo>
                  <a:pt x="8" y="119"/>
                </a:lnTo>
                <a:lnTo>
                  <a:pt x="4" y="110"/>
                </a:lnTo>
                <a:lnTo>
                  <a:pt x="0" y="100"/>
                </a:lnTo>
                <a:lnTo>
                  <a:pt x="4" y="91"/>
                </a:lnTo>
                <a:lnTo>
                  <a:pt x="8" y="81"/>
                </a:lnTo>
                <a:lnTo>
                  <a:pt x="8" y="67"/>
                </a:lnTo>
                <a:lnTo>
                  <a:pt x="4" y="53"/>
                </a:lnTo>
                <a:lnTo>
                  <a:pt x="4" y="43"/>
                </a:lnTo>
                <a:lnTo>
                  <a:pt x="8" y="33"/>
                </a:lnTo>
                <a:lnTo>
                  <a:pt x="8" y="24"/>
                </a:lnTo>
                <a:lnTo>
                  <a:pt x="8" y="14"/>
                </a:lnTo>
                <a:lnTo>
                  <a:pt x="8" y="5"/>
                </a:lnTo>
                <a:lnTo>
                  <a:pt x="0" y="5"/>
                </a:lnTo>
                <a:lnTo>
                  <a:pt x="8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24" name="Freeform 322"/>
          <p:cNvSpPr>
            <a:spLocks/>
          </p:cNvSpPr>
          <p:nvPr/>
        </p:nvSpPr>
        <p:spPr bwMode="auto">
          <a:xfrm>
            <a:off x="4878388" y="4502150"/>
            <a:ext cx="34925" cy="425450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3"/>
                </a:lnTo>
                <a:lnTo>
                  <a:pt x="8" y="128"/>
                </a:lnTo>
                <a:lnTo>
                  <a:pt x="12" y="119"/>
                </a:lnTo>
                <a:lnTo>
                  <a:pt x="8" y="105"/>
                </a:lnTo>
                <a:lnTo>
                  <a:pt x="8" y="95"/>
                </a:lnTo>
                <a:lnTo>
                  <a:pt x="12" y="86"/>
                </a:lnTo>
                <a:lnTo>
                  <a:pt x="12" y="76"/>
                </a:lnTo>
                <a:lnTo>
                  <a:pt x="12" y="67"/>
                </a:lnTo>
                <a:lnTo>
                  <a:pt x="12" y="57"/>
                </a:lnTo>
                <a:lnTo>
                  <a:pt x="12" y="43"/>
                </a:lnTo>
                <a:lnTo>
                  <a:pt x="17" y="33"/>
                </a:lnTo>
                <a:lnTo>
                  <a:pt x="17" y="24"/>
                </a:lnTo>
                <a:lnTo>
                  <a:pt x="12" y="14"/>
                </a:lnTo>
                <a:lnTo>
                  <a:pt x="12" y="5"/>
                </a:lnTo>
                <a:lnTo>
                  <a:pt x="12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25" name="Oval 323"/>
          <p:cNvSpPr>
            <a:spLocks noChangeArrowheads="1"/>
          </p:cNvSpPr>
          <p:nvPr/>
        </p:nvSpPr>
        <p:spPr bwMode="auto">
          <a:xfrm>
            <a:off x="4689475" y="4914900"/>
            <a:ext cx="93663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326" name="Freeform 324"/>
          <p:cNvSpPr>
            <a:spLocks/>
          </p:cNvSpPr>
          <p:nvPr/>
        </p:nvSpPr>
        <p:spPr bwMode="auto">
          <a:xfrm>
            <a:off x="4697413" y="4524375"/>
            <a:ext cx="19050" cy="403225"/>
          </a:xfrm>
          <a:custGeom>
            <a:avLst/>
            <a:gdLst>
              <a:gd name="T0" fmla="*/ 2147483647 w 9"/>
              <a:gd name="T1" fmla="*/ 2147483647 h 158"/>
              <a:gd name="T2" fmla="*/ 0 w 9"/>
              <a:gd name="T3" fmla="*/ 2147483647 h 158"/>
              <a:gd name="T4" fmla="*/ 2147483647 w 9"/>
              <a:gd name="T5" fmla="*/ 2147483647 h 158"/>
              <a:gd name="T6" fmla="*/ 2147483647 w 9"/>
              <a:gd name="T7" fmla="*/ 2147483647 h 158"/>
              <a:gd name="T8" fmla="*/ 2147483647 w 9"/>
              <a:gd name="T9" fmla="*/ 2147483647 h 158"/>
              <a:gd name="T10" fmla="*/ 0 w 9"/>
              <a:gd name="T11" fmla="*/ 2147483647 h 158"/>
              <a:gd name="T12" fmla="*/ 2147483647 w 9"/>
              <a:gd name="T13" fmla="*/ 2147483647 h 158"/>
              <a:gd name="T14" fmla="*/ 2147483647 w 9"/>
              <a:gd name="T15" fmla="*/ 2147483647 h 158"/>
              <a:gd name="T16" fmla="*/ 2147483647 w 9"/>
              <a:gd name="T17" fmla="*/ 2147483647 h 158"/>
              <a:gd name="T18" fmla="*/ 2147483647 w 9"/>
              <a:gd name="T19" fmla="*/ 2147483647 h 158"/>
              <a:gd name="T20" fmla="*/ 2147483647 w 9"/>
              <a:gd name="T21" fmla="*/ 2147483647 h 158"/>
              <a:gd name="T22" fmla="*/ 2147483647 w 9"/>
              <a:gd name="T23" fmla="*/ 2147483647 h 158"/>
              <a:gd name="T24" fmla="*/ 2147483647 w 9"/>
              <a:gd name="T25" fmla="*/ 2147483647 h 158"/>
              <a:gd name="T26" fmla="*/ 2147483647 w 9"/>
              <a:gd name="T27" fmla="*/ 2147483647 h 158"/>
              <a:gd name="T28" fmla="*/ 2147483647 w 9"/>
              <a:gd name="T29" fmla="*/ 2147483647 h 158"/>
              <a:gd name="T30" fmla="*/ 0 w 9"/>
              <a:gd name="T31" fmla="*/ 2147483647 h 158"/>
              <a:gd name="T32" fmla="*/ 2147483647 w 9"/>
              <a:gd name="T33" fmla="*/ 0 h 15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8"/>
              <a:gd name="T53" fmla="*/ 9 w 9"/>
              <a:gd name="T54" fmla="*/ 158 h 15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8">
                <a:moveTo>
                  <a:pt x="4" y="158"/>
                </a:moveTo>
                <a:lnTo>
                  <a:pt x="0" y="143"/>
                </a:lnTo>
                <a:lnTo>
                  <a:pt x="4" y="129"/>
                </a:lnTo>
                <a:lnTo>
                  <a:pt x="9" y="119"/>
                </a:lnTo>
                <a:lnTo>
                  <a:pt x="4" y="110"/>
                </a:lnTo>
                <a:lnTo>
                  <a:pt x="0" y="100"/>
                </a:lnTo>
                <a:lnTo>
                  <a:pt x="4" y="91"/>
                </a:lnTo>
                <a:lnTo>
                  <a:pt x="9" y="81"/>
                </a:lnTo>
                <a:lnTo>
                  <a:pt x="9" y="67"/>
                </a:lnTo>
                <a:lnTo>
                  <a:pt x="4" y="53"/>
                </a:lnTo>
                <a:lnTo>
                  <a:pt x="4" y="43"/>
                </a:lnTo>
                <a:lnTo>
                  <a:pt x="9" y="34"/>
                </a:lnTo>
                <a:lnTo>
                  <a:pt x="9" y="24"/>
                </a:lnTo>
                <a:lnTo>
                  <a:pt x="9" y="15"/>
                </a:lnTo>
                <a:lnTo>
                  <a:pt x="9" y="5"/>
                </a:lnTo>
                <a:lnTo>
                  <a:pt x="0" y="5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27" name="Freeform 325"/>
          <p:cNvSpPr>
            <a:spLocks/>
          </p:cNvSpPr>
          <p:nvPr/>
        </p:nvSpPr>
        <p:spPr bwMode="auto">
          <a:xfrm>
            <a:off x="4757738" y="4487863"/>
            <a:ext cx="34925" cy="427037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3"/>
                </a:lnTo>
                <a:lnTo>
                  <a:pt x="8" y="129"/>
                </a:lnTo>
                <a:lnTo>
                  <a:pt x="13" y="119"/>
                </a:lnTo>
                <a:lnTo>
                  <a:pt x="8" y="105"/>
                </a:lnTo>
                <a:lnTo>
                  <a:pt x="8" y="95"/>
                </a:lnTo>
                <a:lnTo>
                  <a:pt x="13" y="86"/>
                </a:lnTo>
                <a:lnTo>
                  <a:pt x="13" y="76"/>
                </a:lnTo>
                <a:lnTo>
                  <a:pt x="13" y="67"/>
                </a:lnTo>
                <a:lnTo>
                  <a:pt x="13" y="57"/>
                </a:lnTo>
                <a:lnTo>
                  <a:pt x="13" y="43"/>
                </a:lnTo>
                <a:lnTo>
                  <a:pt x="17" y="33"/>
                </a:lnTo>
                <a:lnTo>
                  <a:pt x="17" y="24"/>
                </a:lnTo>
                <a:lnTo>
                  <a:pt x="13" y="14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28" name="Oval 326"/>
          <p:cNvSpPr>
            <a:spLocks noChangeArrowheads="1"/>
          </p:cNvSpPr>
          <p:nvPr/>
        </p:nvSpPr>
        <p:spPr bwMode="auto">
          <a:xfrm>
            <a:off x="4576763" y="4914900"/>
            <a:ext cx="95250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329" name="Freeform 327"/>
          <p:cNvSpPr>
            <a:spLocks/>
          </p:cNvSpPr>
          <p:nvPr/>
        </p:nvSpPr>
        <p:spPr bwMode="auto">
          <a:xfrm>
            <a:off x="4587875" y="4524375"/>
            <a:ext cx="15875" cy="403225"/>
          </a:xfrm>
          <a:custGeom>
            <a:avLst/>
            <a:gdLst>
              <a:gd name="T0" fmla="*/ 2147483647 w 8"/>
              <a:gd name="T1" fmla="*/ 2147483647 h 158"/>
              <a:gd name="T2" fmla="*/ 0 w 8"/>
              <a:gd name="T3" fmla="*/ 2147483647 h 158"/>
              <a:gd name="T4" fmla="*/ 2147483647 w 8"/>
              <a:gd name="T5" fmla="*/ 2147483647 h 158"/>
              <a:gd name="T6" fmla="*/ 2147483647 w 8"/>
              <a:gd name="T7" fmla="*/ 2147483647 h 158"/>
              <a:gd name="T8" fmla="*/ 2147483647 w 8"/>
              <a:gd name="T9" fmla="*/ 2147483647 h 158"/>
              <a:gd name="T10" fmla="*/ 0 w 8"/>
              <a:gd name="T11" fmla="*/ 2147483647 h 158"/>
              <a:gd name="T12" fmla="*/ 2147483647 w 8"/>
              <a:gd name="T13" fmla="*/ 2147483647 h 158"/>
              <a:gd name="T14" fmla="*/ 2147483647 w 8"/>
              <a:gd name="T15" fmla="*/ 2147483647 h 158"/>
              <a:gd name="T16" fmla="*/ 2147483647 w 8"/>
              <a:gd name="T17" fmla="*/ 2147483647 h 158"/>
              <a:gd name="T18" fmla="*/ 2147483647 w 8"/>
              <a:gd name="T19" fmla="*/ 2147483647 h 158"/>
              <a:gd name="T20" fmla="*/ 2147483647 w 8"/>
              <a:gd name="T21" fmla="*/ 2147483647 h 158"/>
              <a:gd name="T22" fmla="*/ 2147483647 w 8"/>
              <a:gd name="T23" fmla="*/ 2147483647 h 158"/>
              <a:gd name="T24" fmla="*/ 2147483647 w 8"/>
              <a:gd name="T25" fmla="*/ 2147483647 h 158"/>
              <a:gd name="T26" fmla="*/ 2147483647 w 8"/>
              <a:gd name="T27" fmla="*/ 2147483647 h 158"/>
              <a:gd name="T28" fmla="*/ 2147483647 w 8"/>
              <a:gd name="T29" fmla="*/ 2147483647 h 158"/>
              <a:gd name="T30" fmla="*/ 0 w 8"/>
              <a:gd name="T31" fmla="*/ 2147483647 h 158"/>
              <a:gd name="T32" fmla="*/ 2147483647 w 8"/>
              <a:gd name="T33" fmla="*/ 0 h 15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8"/>
              <a:gd name="T53" fmla="*/ 8 w 8"/>
              <a:gd name="T54" fmla="*/ 158 h 15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8">
                <a:moveTo>
                  <a:pt x="4" y="158"/>
                </a:moveTo>
                <a:lnTo>
                  <a:pt x="0" y="143"/>
                </a:lnTo>
                <a:lnTo>
                  <a:pt x="4" y="129"/>
                </a:lnTo>
                <a:lnTo>
                  <a:pt x="8" y="119"/>
                </a:lnTo>
                <a:lnTo>
                  <a:pt x="4" y="110"/>
                </a:lnTo>
                <a:lnTo>
                  <a:pt x="0" y="100"/>
                </a:lnTo>
                <a:lnTo>
                  <a:pt x="4" y="91"/>
                </a:lnTo>
                <a:lnTo>
                  <a:pt x="8" y="81"/>
                </a:lnTo>
                <a:lnTo>
                  <a:pt x="8" y="67"/>
                </a:lnTo>
                <a:lnTo>
                  <a:pt x="4" y="53"/>
                </a:lnTo>
                <a:lnTo>
                  <a:pt x="4" y="43"/>
                </a:lnTo>
                <a:lnTo>
                  <a:pt x="8" y="34"/>
                </a:lnTo>
                <a:lnTo>
                  <a:pt x="8" y="24"/>
                </a:lnTo>
                <a:lnTo>
                  <a:pt x="8" y="15"/>
                </a:lnTo>
                <a:lnTo>
                  <a:pt x="8" y="5"/>
                </a:lnTo>
                <a:lnTo>
                  <a:pt x="0" y="5"/>
                </a:lnTo>
                <a:lnTo>
                  <a:pt x="8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30" name="Freeform 328"/>
          <p:cNvSpPr>
            <a:spLocks/>
          </p:cNvSpPr>
          <p:nvPr/>
        </p:nvSpPr>
        <p:spPr bwMode="auto">
          <a:xfrm>
            <a:off x="4648200" y="4487863"/>
            <a:ext cx="33338" cy="427037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3"/>
                </a:lnTo>
                <a:lnTo>
                  <a:pt x="8" y="129"/>
                </a:lnTo>
                <a:lnTo>
                  <a:pt x="12" y="119"/>
                </a:lnTo>
                <a:lnTo>
                  <a:pt x="8" y="105"/>
                </a:lnTo>
                <a:lnTo>
                  <a:pt x="8" y="95"/>
                </a:lnTo>
                <a:lnTo>
                  <a:pt x="12" y="86"/>
                </a:lnTo>
                <a:lnTo>
                  <a:pt x="12" y="76"/>
                </a:lnTo>
                <a:lnTo>
                  <a:pt x="12" y="67"/>
                </a:lnTo>
                <a:lnTo>
                  <a:pt x="12" y="57"/>
                </a:lnTo>
                <a:lnTo>
                  <a:pt x="12" y="43"/>
                </a:lnTo>
                <a:lnTo>
                  <a:pt x="17" y="33"/>
                </a:lnTo>
                <a:lnTo>
                  <a:pt x="17" y="24"/>
                </a:lnTo>
                <a:lnTo>
                  <a:pt x="12" y="14"/>
                </a:lnTo>
                <a:lnTo>
                  <a:pt x="12" y="5"/>
                </a:lnTo>
                <a:lnTo>
                  <a:pt x="12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31" name="Oval 329"/>
          <p:cNvSpPr>
            <a:spLocks noChangeArrowheads="1"/>
          </p:cNvSpPr>
          <p:nvPr/>
        </p:nvSpPr>
        <p:spPr bwMode="auto">
          <a:xfrm>
            <a:off x="4467225" y="4914900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332" name="Freeform 330"/>
          <p:cNvSpPr>
            <a:spLocks/>
          </p:cNvSpPr>
          <p:nvPr/>
        </p:nvSpPr>
        <p:spPr bwMode="auto">
          <a:xfrm>
            <a:off x="4475163" y="4524375"/>
            <a:ext cx="17462" cy="403225"/>
          </a:xfrm>
          <a:custGeom>
            <a:avLst/>
            <a:gdLst>
              <a:gd name="T0" fmla="*/ 2147483647 w 9"/>
              <a:gd name="T1" fmla="*/ 2147483647 h 158"/>
              <a:gd name="T2" fmla="*/ 0 w 9"/>
              <a:gd name="T3" fmla="*/ 2147483647 h 158"/>
              <a:gd name="T4" fmla="*/ 2147483647 w 9"/>
              <a:gd name="T5" fmla="*/ 2147483647 h 158"/>
              <a:gd name="T6" fmla="*/ 2147483647 w 9"/>
              <a:gd name="T7" fmla="*/ 2147483647 h 158"/>
              <a:gd name="T8" fmla="*/ 2147483647 w 9"/>
              <a:gd name="T9" fmla="*/ 2147483647 h 158"/>
              <a:gd name="T10" fmla="*/ 0 w 9"/>
              <a:gd name="T11" fmla="*/ 2147483647 h 158"/>
              <a:gd name="T12" fmla="*/ 2147483647 w 9"/>
              <a:gd name="T13" fmla="*/ 2147483647 h 158"/>
              <a:gd name="T14" fmla="*/ 2147483647 w 9"/>
              <a:gd name="T15" fmla="*/ 2147483647 h 158"/>
              <a:gd name="T16" fmla="*/ 2147483647 w 9"/>
              <a:gd name="T17" fmla="*/ 2147483647 h 158"/>
              <a:gd name="T18" fmla="*/ 2147483647 w 9"/>
              <a:gd name="T19" fmla="*/ 2147483647 h 158"/>
              <a:gd name="T20" fmla="*/ 2147483647 w 9"/>
              <a:gd name="T21" fmla="*/ 2147483647 h 158"/>
              <a:gd name="T22" fmla="*/ 2147483647 w 9"/>
              <a:gd name="T23" fmla="*/ 2147483647 h 158"/>
              <a:gd name="T24" fmla="*/ 2147483647 w 9"/>
              <a:gd name="T25" fmla="*/ 2147483647 h 158"/>
              <a:gd name="T26" fmla="*/ 2147483647 w 9"/>
              <a:gd name="T27" fmla="*/ 2147483647 h 158"/>
              <a:gd name="T28" fmla="*/ 2147483647 w 9"/>
              <a:gd name="T29" fmla="*/ 2147483647 h 158"/>
              <a:gd name="T30" fmla="*/ 0 w 9"/>
              <a:gd name="T31" fmla="*/ 2147483647 h 158"/>
              <a:gd name="T32" fmla="*/ 2147483647 w 9"/>
              <a:gd name="T33" fmla="*/ 0 h 15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8"/>
              <a:gd name="T53" fmla="*/ 9 w 9"/>
              <a:gd name="T54" fmla="*/ 158 h 15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8">
                <a:moveTo>
                  <a:pt x="5" y="158"/>
                </a:moveTo>
                <a:lnTo>
                  <a:pt x="0" y="143"/>
                </a:lnTo>
                <a:lnTo>
                  <a:pt x="5" y="129"/>
                </a:lnTo>
                <a:lnTo>
                  <a:pt x="9" y="119"/>
                </a:lnTo>
                <a:lnTo>
                  <a:pt x="5" y="110"/>
                </a:lnTo>
                <a:lnTo>
                  <a:pt x="0" y="100"/>
                </a:lnTo>
                <a:lnTo>
                  <a:pt x="5" y="91"/>
                </a:lnTo>
                <a:lnTo>
                  <a:pt x="9" y="81"/>
                </a:lnTo>
                <a:lnTo>
                  <a:pt x="9" y="67"/>
                </a:lnTo>
                <a:lnTo>
                  <a:pt x="5" y="53"/>
                </a:lnTo>
                <a:lnTo>
                  <a:pt x="5" y="43"/>
                </a:lnTo>
                <a:lnTo>
                  <a:pt x="9" y="34"/>
                </a:lnTo>
                <a:lnTo>
                  <a:pt x="9" y="24"/>
                </a:lnTo>
                <a:lnTo>
                  <a:pt x="9" y="15"/>
                </a:lnTo>
                <a:lnTo>
                  <a:pt x="9" y="5"/>
                </a:lnTo>
                <a:lnTo>
                  <a:pt x="0" y="5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33" name="Freeform 331"/>
          <p:cNvSpPr>
            <a:spLocks/>
          </p:cNvSpPr>
          <p:nvPr/>
        </p:nvSpPr>
        <p:spPr bwMode="auto">
          <a:xfrm>
            <a:off x="4535488" y="4487863"/>
            <a:ext cx="33337" cy="427037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3"/>
                </a:lnTo>
                <a:lnTo>
                  <a:pt x="9" y="129"/>
                </a:lnTo>
                <a:lnTo>
                  <a:pt x="13" y="119"/>
                </a:lnTo>
                <a:lnTo>
                  <a:pt x="9" y="105"/>
                </a:lnTo>
                <a:lnTo>
                  <a:pt x="9" y="95"/>
                </a:lnTo>
                <a:lnTo>
                  <a:pt x="13" y="86"/>
                </a:lnTo>
                <a:lnTo>
                  <a:pt x="13" y="76"/>
                </a:lnTo>
                <a:lnTo>
                  <a:pt x="13" y="67"/>
                </a:lnTo>
                <a:lnTo>
                  <a:pt x="13" y="57"/>
                </a:lnTo>
                <a:lnTo>
                  <a:pt x="13" y="43"/>
                </a:lnTo>
                <a:lnTo>
                  <a:pt x="17" y="33"/>
                </a:lnTo>
                <a:lnTo>
                  <a:pt x="17" y="24"/>
                </a:lnTo>
                <a:lnTo>
                  <a:pt x="13" y="14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34" name="Oval 332"/>
          <p:cNvSpPr>
            <a:spLocks noChangeArrowheads="1"/>
          </p:cNvSpPr>
          <p:nvPr/>
        </p:nvSpPr>
        <p:spPr bwMode="auto">
          <a:xfrm>
            <a:off x="4356100" y="4914900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335" name="Freeform 333"/>
          <p:cNvSpPr>
            <a:spLocks/>
          </p:cNvSpPr>
          <p:nvPr/>
        </p:nvSpPr>
        <p:spPr bwMode="auto">
          <a:xfrm>
            <a:off x="4364038" y="4524375"/>
            <a:ext cx="15875" cy="403225"/>
          </a:xfrm>
          <a:custGeom>
            <a:avLst/>
            <a:gdLst>
              <a:gd name="T0" fmla="*/ 2147483647 w 8"/>
              <a:gd name="T1" fmla="*/ 2147483647 h 158"/>
              <a:gd name="T2" fmla="*/ 0 w 8"/>
              <a:gd name="T3" fmla="*/ 2147483647 h 158"/>
              <a:gd name="T4" fmla="*/ 2147483647 w 8"/>
              <a:gd name="T5" fmla="*/ 2147483647 h 158"/>
              <a:gd name="T6" fmla="*/ 2147483647 w 8"/>
              <a:gd name="T7" fmla="*/ 2147483647 h 158"/>
              <a:gd name="T8" fmla="*/ 2147483647 w 8"/>
              <a:gd name="T9" fmla="*/ 2147483647 h 158"/>
              <a:gd name="T10" fmla="*/ 0 w 8"/>
              <a:gd name="T11" fmla="*/ 2147483647 h 158"/>
              <a:gd name="T12" fmla="*/ 2147483647 w 8"/>
              <a:gd name="T13" fmla="*/ 2147483647 h 158"/>
              <a:gd name="T14" fmla="*/ 2147483647 w 8"/>
              <a:gd name="T15" fmla="*/ 2147483647 h 158"/>
              <a:gd name="T16" fmla="*/ 2147483647 w 8"/>
              <a:gd name="T17" fmla="*/ 2147483647 h 158"/>
              <a:gd name="T18" fmla="*/ 2147483647 w 8"/>
              <a:gd name="T19" fmla="*/ 2147483647 h 158"/>
              <a:gd name="T20" fmla="*/ 2147483647 w 8"/>
              <a:gd name="T21" fmla="*/ 2147483647 h 158"/>
              <a:gd name="T22" fmla="*/ 2147483647 w 8"/>
              <a:gd name="T23" fmla="*/ 2147483647 h 158"/>
              <a:gd name="T24" fmla="*/ 2147483647 w 8"/>
              <a:gd name="T25" fmla="*/ 2147483647 h 158"/>
              <a:gd name="T26" fmla="*/ 2147483647 w 8"/>
              <a:gd name="T27" fmla="*/ 2147483647 h 158"/>
              <a:gd name="T28" fmla="*/ 2147483647 w 8"/>
              <a:gd name="T29" fmla="*/ 2147483647 h 158"/>
              <a:gd name="T30" fmla="*/ 0 w 8"/>
              <a:gd name="T31" fmla="*/ 2147483647 h 158"/>
              <a:gd name="T32" fmla="*/ 2147483647 w 8"/>
              <a:gd name="T33" fmla="*/ 0 h 15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8"/>
              <a:gd name="T53" fmla="*/ 8 w 8"/>
              <a:gd name="T54" fmla="*/ 158 h 15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8">
                <a:moveTo>
                  <a:pt x="4" y="158"/>
                </a:moveTo>
                <a:lnTo>
                  <a:pt x="0" y="143"/>
                </a:lnTo>
                <a:lnTo>
                  <a:pt x="4" y="129"/>
                </a:lnTo>
                <a:lnTo>
                  <a:pt x="8" y="119"/>
                </a:lnTo>
                <a:lnTo>
                  <a:pt x="4" y="110"/>
                </a:lnTo>
                <a:lnTo>
                  <a:pt x="0" y="100"/>
                </a:lnTo>
                <a:lnTo>
                  <a:pt x="4" y="91"/>
                </a:lnTo>
                <a:lnTo>
                  <a:pt x="8" y="81"/>
                </a:lnTo>
                <a:lnTo>
                  <a:pt x="8" y="67"/>
                </a:lnTo>
                <a:lnTo>
                  <a:pt x="4" y="53"/>
                </a:lnTo>
                <a:lnTo>
                  <a:pt x="4" y="43"/>
                </a:lnTo>
                <a:lnTo>
                  <a:pt x="8" y="34"/>
                </a:lnTo>
                <a:lnTo>
                  <a:pt x="8" y="24"/>
                </a:lnTo>
                <a:lnTo>
                  <a:pt x="8" y="15"/>
                </a:lnTo>
                <a:lnTo>
                  <a:pt x="8" y="5"/>
                </a:lnTo>
                <a:lnTo>
                  <a:pt x="0" y="5"/>
                </a:lnTo>
                <a:lnTo>
                  <a:pt x="8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36" name="Freeform 334"/>
          <p:cNvSpPr>
            <a:spLocks/>
          </p:cNvSpPr>
          <p:nvPr/>
        </p:nvSpPr>
        <p:spPr bwMode="auto">
          <a:xfrm>
            <a:off x="4424363" y="4487863"/>
            <a:ext cx="34925" cy="427037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3"/>
                </a:lnTo>
                <a:lnTo>
                  <a:pt x="8" y="129"/>
                </a:lnTo>
                <a:lnTo>
                  <a:pt x="13" y="119"/>
                </a:lnTo>
                <a:lnTo>
                  <a:pt x="8" y="105"/>
                </a:lnTo>
                <a:lnTo>
                  <a:pt x="8" y="95"/>
                </a:lnTo>
                <a:lnTo>
                  <a:pt x="13" y="86"/>
                </a:lnTo>
                <a:lnTo>
                  <a:pt x="13" y="76"/>
                </a:lnTo>
                <a:lnTo>
                  <a:pt x="13" y="67"/>
                </a:lnTo>
                <a:lnTo>
                  <a:pt x="13" y="57"/>
                </a:lnTo>
                <a:lnTo>
                  <a:pt x="13" y="43"/>
                </a:lnTo>
                <a:lnTo>
                  <a:pt x="17" y="33"/>
                </a:lnTo>
                <a:lnTo>
                  <a:pt x="17" y="24"/>
                </a:lnTo>
                <a:lnTo>
                  <a:pt x="13" y="14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37" name="AutoShape 335"/>
          <p:cNvSpPr>
            <a:spLocks noChangeArrowheads="1"/>
          </p:cNvSpPr>
          <p:nvPr/>
        </p:nvSpPr>
        <p:spPr bwMode="auto">
          <a:xfrm>
            <a:off x="3370263" y="4076700"/>
            <a:ext cx="290512" cy="1039813"/>
          </a:xfrm>
          <a:prstGeom prst="roundRect">
            <a:avLst>
              <a:gd name="adj" fmla="val 12560"/>
            </a:avLst>
          </a:prstGeom>
          <a:solidFill>
            <a:schemeClr val="accent2"/>
          </a:solidFill>
          <a:ln w="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338" name="Oval 336"/>
          <p:cNvSpPr>
            <a:spLocks noChangeArrowheads="1"/>
          </p:cNvSpPr>
          <p:nvPr/>
        </p:nvSpPr>
        <p:spPr bwMode="auto">
          <a:xfrm>
            <a:off x="3317875" y="5011738"/>
            <a:ext cx="376238" cy="433387"/>
          </a:xfrm>
          <a:prstGeom prst="ellipse">
            <a:avLst/>
          </a:prstGeom>
          <a:solidFill>
            <a:schemeClr val="accent2"/>
          </a:solidFill>
          <a:ln w="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339" name="Freeform 338"/>
          <p:cNvSpPr>
            <a:spLocks/>
          </p:cNvSpPr>
          <p:nvPr/>
        </p:nvSpPr>
        <p:spPr bwMode="auto">
          <a:xfrm>
            <a:off x="2967038" y="5157788"/>
            <a:ext cx="377825" cy="679450"/>
          </a:xfrm>
          <a:custGeom>
            <a:avLst/>
            <a:gdLst>
              <a:gd name="T0" fmla="*/ 2147483647 w 188"/>
              <a:gd name="T1" fmla="*/ 2147483647 h 267"/>
              <a:gd name="T2" fmla="*/ 2147483647 w 188"/>
              <a:gd name="T3" fmla="*/ 2147483647 h 267"/>
              <a:gd name="T4" fmla="*/ 2147483647 w 188"/>
              <a:gd name="T5" fmla="*/ 2147483647 h 267"/>
              <a:gd name="T6" fmla="*/ 2147483647 w 188"/>
              <a:gd name="T7" fmla="*/ 2147483647 h 267"/>
              <a:gd name="T8" fmla="*/ 2147483647 w 188"/>
              <a:gd name="T9" fmla="*/ 2147483647 h 267"/>
              <a:gd name="T10" fmla="*/ 2147483647 w 188"/>
              <a:gd name="T11" fmla="*/ 2147483647 h 267"/>
              <a:gd name="T12" fmla="*/ 2147483647 w 188"/>
              <a:gd name="T13" fmla="*/ 2147483647 h 267"/>
              <a:gd name="T14" fmla="*/ 2147483647 w 188"/>
              <a:gd name="T15" fmla="*/ 2147483647 h 267"/>
              <a:gd name="T16" fmla="*/ 2147483647 w 188"/>
              <a:gd name="T17" fmla="*/ 2147483647 h 267"/>
              <a:gd name="T18" fmla="*/ 2147483647 w 188"/>
              <a:gd name="T19" fmla="*/ 2147483647 h 267"/>
              <a:gd name="T20" fmla="*/ 2147483647 w 188"/>
              <a:gd name="T21" fmla="*/ 2147483647 h 267"/>
              <a:gd name="T22" fmla="*/ 2147483647 w 188"/>
              <a:gd name="T23" fmla="*/ 2147483647 h 267"/>
              <a:gd name="T24" fmla="*/ 2147483647 w 188"/>
              <a:gd name="T25" fmla="*/ 2147483647 h 267"/>
              <a:gd name="T26" fmla="*/ 2147483647 w 188"/>
              <a:gd name="T27" fmla="*/ 2147483647 h 267"/>
              <a:gd name="T28" fmla="*/ 2147483647 w 188"/>
              <a:gd name="T29" fmla="*/ 2147483647 h 267"/>
              <a:gd name="T30" fmla="*/ 2147483647 w 188"/>
              <a:gd name="T31" fmla="*/ 2147483647 h 267"/>
              <a:gd name="T32" fmla="*/ 2147483647 w 188"/>
              <a:gd name="T33" fmla="*/ 2147483647 h 267"/>
              <a:gd name="T34" fmla="*/ 2147483647 w 188"/>
              <a:gd name="T35" fmla="*/ 2147483647 h 267"/>
              <a:gd name="T36" fmla="*/ 2147483647 w 188"/>
              <a:gd name="T37" fmla="*/ 2147483647 h 267"/>
              <a:gd name="T38" fmla="*/ 0 w 188"/>
              <a:gd name="T39" fmla="*/ 2147483647 h 267"/>
              <a:gd name="T40" fmla="*/ 0 w 188"/>
              <a:gd name="T41" fmla="*/ 2147483647 h 267"/>
              <a:gd name="T42" fmla="*/ 2147483647 w 188"/>
              <a:gd name="T43" fmla="*/ 2147483647 h 267"/>
              <a:gd name="T44" fmla="*/ 2147483647 w 188"/>
              <a:gd name="T45" fmla="*/ 2147483647 h 267"/>
              <a:gd name="T46" fmla="*/ 2147483647 w 188"/>
              <a:gd name="T47" fmla="*/ 2147483647 h 267"/>
              <a:gd name="T48" fmla="*/ 2147483647 w 188"/>
              <a:gd name="T49" fmla="*/ 2147483647 h 267"/>
              <a:gd name="T50" fmla="*/ 2147483647 w 188"/>
              <a:gd name="T51" fmla="*/ 2147483647 h 267"/>
              <a:gd name="T52" fmla="*/ 2147483647 w 188"/>
              <a:gd name="T53" fmla="*/ 2147483647 h 267"/>
              <a:gd name="T54" fmla="*/ 2147483647 w 188"/>
              <a:gd name="T55" fmla="*/ 2147483647 h 267"/>
              <a:gd name="T56" fmla="*/ 2147483647 w 188"/>
              <a:gd name="T57" fmla="*/ 2147483647 h 267"/>
              <a:gd name="T58" fmla="*/ 2147483647 w 188"/>
              <a:gd name="T59" fmla="*/ 2147483647 h 267"/>
              <a:gd name="T60" fmla="*/ 2147483647 w 188"/>
              <a:gd name="T61" fmla="*/ 2147483647 h 267"/>
              <a:gd name="T62" fmla="*/ 2147483647 w 188"/>
              <a:gd name="T63" fmla="*/ 0 h 267"/>
              <a:gd name="T64" fmla="*/ 2147483647 w 188"/>
              <a:gd name="T65" fmla="*/ 2147483647 h 267"/>
              <a:gd name="T66" fmla="*/ 2147483647 w 188"/>
              <a:gd name="T67" fmla="*/ 2147483647 h 267"/>
              <a:gd name="T68" fmla="*/ 2147483647 w 188"/>
              <a:gd name="T69" fmla="*/ 2147483647 h 267"/>
              <a:gd name="T70" fmla="*/ 2147483647 w 188"/>
              <a:gd name="T71" fmla="*/ 2147483647 h 267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188"/>
              <a:gd name="T109" fmla="*/ 0 h 267"/>
              <a:gd name="T110" fmla="*/ 188 w 188"/>
              <a:gd name="T111" fmla="*/ 267 h 267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188" h="267">
                <a:moveTo>
                  <a:pt x="167" y="95"/>
                </a:moveTo>
                <a:lnTo>
                  <a:pt x="167" y="105"/>
                </a:lnTo>
                <a:lnTo>
                  <a:pt x="162" y="114"/>
                </a:lnTo>
                <a:lnTo>
                  <a:pt x="162" y="124"/>
                </a:lnTo>
                <a:lnTo>
                  <a:pt x="158" y="133"/>
                </a:lnTo>
                <a:lnTo>
                  <a:pt x="158" y="143"/>
                </a:lnTo>
                <a:lnTo>
                  <a:pt x="158" y="152"/>
                </a:lnTo>
                <a:lnTo>
                  <a:pt x="162" y="162"/>
                </a:lnTo>
                <a:lnTo>
                  <a:pt x="167" y="172"/>
                </a:lnTo>
                <a:lnTo>
                  <a:pt x="167" y="181"/>
                </a:lnTo>
                <a:lnTo>
                  <a:pt x="167" y="191"/>
                </a:lnTo>
                <a:lnTo>
                  <a:pt x="167" y="200"/>
                </a:lnTo>
                <a:lnTo>
                  <a:pt x="171" y="210"/>
                </a:lnTo>
                <a:lnTo>
                  <a:pt x="175" y="219"/>
                </a:lnTo>
                <a:lnTo>
                  <a:pt x="175" y="229"/>
                </a:lnTo>
                <a:lnTo>
                  <a:pt x="179" y="238"/>
                </a:lnTo>
                <a:lnTo>
                  <a:pt x="184" y="248"/>
                </a:lnTo>
                <a:lnTo>
                  <a:pt x="184" y="257"/>
                </a:lnTo>
                <a:lnTo>
                  <a:pt x="179" y="267"/>
                </a:lnTo>
                <a:lnTo>
                  <a:pt x="171" y="267"/>
                </a:lnTo>
                <a:lnTo>
                  <a:pt x="162" y="267"/>
                </a:lnTo>
                <a:lnTo>
                  <a:pt x="150" y="267"/>
                </a:lnTo>
                <a:lnTo>
                  <a:pt x="141" y="267"/>
                </a:lnTo>
                <a:lnTo>
                  <a:pt x="128" y="267"/>
                </a:lnTo>
                <a:lnTo>
                  <a:pt x="115" y="267"/>
                </a:lnTo>
                <a:lnTo>
                  <a:pt x="107" y="262"/>
                </a:lnTo>
                <a:lnTo>
                  <a:pt x="94" y="257"/>
                </a:lnTo>
                <a:lnTo>
                  <a:pt x="81" y="257"/>
                </a:lnTo>
                <a:lnTo>
                  <a:pt x="73" y="257"/>
                </a:lnTo>
                <a:lnTo>
                  <a:pt x="64" y="252"/>
                </a:lnTo>
                <a:lnTo>
                  <a:pt x="56" y="252"/>
                </a:lnTo>
                <a:lnTo>
                  <a:pt x="47" y="248"/>
                </a:lnTo>
                <a:lnTo>
                  <a:pt x="39" y="243"/>
                </a:lnTo>
                <a:lnTo>
                  <a:pt x="30" y="238"/>
                </a:lnTo>
                <a:lnTo>
                  <a:pt x="26" y="229"/>
                </a:lnTo>
                <a:lnTo>
                  <a:pt x="17" y="214"/>
                </a:lnTo>
                <a:lnTo>
                  <a:pt x="9" y="210"/>
                </a:lnTo>
                <a:lnTo>
                  <a:pt x="5" y="200"/>
                </a:lnTo>
                <a:lnTo>
                  <a:pt x="5" y="191"/>
                </a:lnTo>
                <a:lnTo>
                  <a:pt x="0" y="181"/>
                </a:lnTo>
                <a:lnTo>
                  <a:pt x="0" y="172"/>
                </a:lnTo>
                <a:lnTo>
                  <a:pt x="0" y="157"/>
                </a:lnTo>
                <a:lnTo>
                  <a:pt x="5" y="148"/>
                </a:lnTo>
                <a:lnTo>
                  <a:pt x="5" y="138"/>
                </a:lnTo>
                <a:lnTo>
                  <a:pt x="13" y="129"/>
                </a:lnTo>
                <a:lnTo>
                  <a:pt x="22" y="124"/>
                </a:lnTo>
                <a:lnTo>
                  <a:pt x="26" y="114"/>
                </a:lnTo>
                <a:lnTo>
                  <a:pt x="35" y="114"/>
                </a:lnTo>
                <a:lnTo>
                  <a:pt x="43" y="110"/>
                </a:lnTo>
                <a:lnTo>
                  <a:pt x="52" y="100"/>
                </a:lnTo>
                <a:lnTo>
                  <a:pt x="64" y="95"/>
                </a:lnTo>
                <a:lnTo>
                  <a:pt x="73" y="86"/>
                </a:lnTo>
                <a:lnTo>
                  <a:pt x="73" y="76"/>
                </a:lnTo>
                <a:lnTo>
                  <a:pt x="73" y="67"/>
                </a:lnTo>
                <a:lnTo>
                  <a:pt x="81" y="57"/>
                </a:lnTo>
                <a:lnTo>
                  <a:pt x="90" y="43"/>
                </a:lnTo>
                <a:lnTo>
                  <a:pt x="94" y="33"/>
                </a:lnTo>
                <a:lnTo>
                  <a:pt x="107" y="24"/>
                </a:lnTo>
                <a:lnTo>
                  <a:pt x="120" y="19"/>
                </a:lnTo>
                <a:lnTo>
                  <a:pt x="128" y="14"/>
                </a:lnTo>
                <a:lnTo>
                  <a:pt x="137" y="14"/>
                </a:lnTo>
                <a:lnTo>
                  <a:pt x="145" y="14"/>
                </a:lnTo>
                <a:lnTo>
                  <a:pt x="154" y="19"/>
                </a:lnTo>
                <a:lnTo>
                  <a:pt x="158" y="0"/>
                </a:lnTo>
                <a:lnTo>
                  <a:pt x="171" y="14"/>
                </a:lnTo>
                <a:lnTo>
                  <a:pt x="175" y="29"/>
                </a:lnTo>
                <a:lnTo>
                  <a:pt x="188" y="24"/>
                </a:lnTo>
                <a:lnTo>
                  <a:pt x="184" y="48"/>
                </a:lnTo>
                <a:lnTo>
                  <a:pt x="188" y="62"/>
                </a:lnTo>
                <a:lnTo>
                  <a:pt x="175" y="86"/>
                </a:lnTo>
                <a:lnTo>
                  <a:pt x="175" y="95"/>
                </a:lnTo>
                <a:lnTo>
                  <a:pt x="167" y="95"/>
                </a:lnTo>
                <a:close/>
              </a:path>
            </a:pathLst>
          </a:custGeom>
          <a:solidFill>
            <a:srgbClr val="00808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340" name="Rectangle 339"/>
          <p:cNvSpPr>
            <a:spLocks noChangeArrowheads="1"/>
          </p:cNvSpPr>
          <p:nvPr/>
        </p:nvSpPr>
        <p:spPr bwMode="auto">
          <a:xfrm>
            <a:off x="3074988" y="5470525"/>
            <a:ext cx="984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it-IT" sz="1400" b="1">
                <a:solidFill>
                  <a:srgbClr val="FFFFFF"/>
                </a:solidFill>
                <a:latin typeface="Symbol" pitchFamily="18" charset="2"/>
              </a:rPr>
              <a:t>b</a:t>
            </a:r>
            <a:endParaRPr lang="it-IT" sz="1400"/>
          </a:p>
        </p:txBody>
      </p:sp>
      <p:sp>
        <p:nvSpPr>
          <p:cNvPr id="6341" name="Oval 344"/>
          <p:cNvSpPr>
            <a:spLocks noChangeArrowheads="1"/>
          </p:cNvSpPr>
          <p:nvPr/>
        </p:nvSpPr>
        <p:spPr bwMode="auto">
          <a:xfrm>
            <a:off x="6745288" y="4164013"/>
            <a:ext cx="93662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342" name="Freeform 345"/>
          <p:cNvSpPr>
            <a:spLocks/>
          </p:cNvSpPr>
          <p:nvPr/>
        </p:nvSpPr>
        <p:spPr bwMode="auto">
          <a:xfrm>
            <a:off x="6754813" y="4270375"/>
            <a:ext cx="15875" cy="403225"/>
          </a:xfrm>
          <a:custGeom>
            <a:avLst/>
            <a:gdLst>
              <a:gd name="T0" fmla="*/ 2147483647 w 8"/>
              <a:gd name="T1" fmla="*/ 0 h 158"/>
              <a:gd name="T2" fmla="*/ 0 w 8"/>
              <a:gd name="T3" fmla="*/ 2147483647 h 158"/>
              <a:gd name="T4" fmla="*/ 2147483647 w 8"/>
              <a:gd name="T5" fmla="*/ 2147483647 h 158"/>
              <a:gd name="T6" fmla="*/ 2147483647 w 8"/>
              <a:gd name="T7" fmla="*/ 2147483647 h 158"/>
              <a:gd name="T8" fmla="*/ 2147483647 w 8"/>
              <a:gd name="T9" fmla="*/ 2147483647 h 158"/>
              <a:gd name="T10" fmla="*/ 0 w 8"/>
              <a:gd name="T11" fmla="*/ 2147483647 h 158"/>
              <a:gd name="T12" fmla="*/ 2147483647 w 8"/>
              <a:gd name="T13" fmla="*/ 2147483647 h 158"/>
              <a:gd name="T14" fmla="*/ 2147483647 w 8"/>
              <a:gd name="T15" fmla="*/ 2147483647 h 158"/>
              <a:gd name="T16" fmla="*/ 2147483647 w 8"/>
              <a:gd name="T17" fmla="*/ 2147483647 h 158"/>
              <a:gd name="T18" fmla="*/ 2147483647 w 8"/>
              <a:gd name="T19" fmla="*/ 2147483647 h 158"/>
              <a:gd name="T20" fmla="*/ 2147483647 w 8"/>
              <a:gd name="T21" fmla="*/ 2147483647 h 158"/>
              <a:gd name="T22" fmla="*/ 2147483647 w 8"/>
              <a:gd name="T23" fmla="*/ 2147483647 h 158"/>
              <a:gd name="T24" fmla="*/ 2147483647 w 8"/>
              <a:gd name="T25" fmla="*/ 2147483647 h 158"/>
              <a:gd name="T26" fmla="*/ 2147483647 w 8"/>
              <a:gd name="T27" fmla="*/ 2147483647 h 158"/>
              <a:gd name="T28" fmla="*/ 2147483647 w 8"/>
              <a:gd name="T29" fmla="*/ 2147483647 h 158"/>
              <a:gd name="T30" fmla="*/ 0 w 8"/>
              <a:gd name="T31" fmla="*/ 2147483647 h 158"/>
              <a:gd name="T32" fmla="*/ 2147483647 w 8"/>
              <a:gd name="T33" fmla="*/ 2147483647 h 15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8"/>
              <a:gd name="T53" fmla="*/ 8 w 8"/>
              <a:gd name="T54" fmla="*/ 158 h 15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8">
                <a:moveTo>
                  <a:pt x="4" y="0"/>
                </a:moveTo>
                <a:lnTo>
                  <a:pt x="0" y="15"/>
                </a:lnTo>
                <a:lnTo>
                  <a:pt x="4" y="29"/>
                </a:lnTo>
                <a:lnTo>
                  <a:pt x="8" y="38"/>
                </a:lnTo>
                <a:lnTo>
                  <a:pt x="4" y="48"/>
                </a:lnTo>
                <a:lnTo>
                  <a:pt x="0" y="58"/>
                </a:lnTo>
                <a:lnTo>
                  <a:pt x="4" y="67"/>
                </a:lnTo>
                <a:lnTo>
                  <a:pt x="8" y="77"/>
                </a:lnTo>
                <a:lnTo>
                  <a:pt x="8" y="91"/>
                </a:lnTo>
                <a:lnTo>
                  <a:pt x="4" y="105"/>
                </a:lnTo>
                <a:lnTo>
                  <a:pt x="4" y="115"/>
                </a:lnTo>
                <a:lnTo>
                  <a:pt x="8" y="124"/>
                </a:lnTo>
                <a:lnTo>
                  <a:pt x="8" y="134"/>
                </a:lnTo>
                <a:lnTo>
                  <a:pt x="8" y="143"/>
                </a:lnTo>
                <a:lnTo>
                  <a:pt x="8" y="153"/>
                </a:lnTo>
                <a:lnTo>
                  <a:pt x="0" y="153"/>
                </a:lnTo>
                <a:lnTo>
                  <a:pt x="8" y="158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43" name="Freeform 346"/>
          <p:cNvSpPr>
            <a:spLocks/>
          </p:cNvSpPr>
          <p:nvPr/>
        </p:nvSpPr>
        <p:spPr bwMode="auto">
          <a:xfrm>
            <a:off x="6813550" y="4283075"/>
            <a:ext cx="33338" cy="425450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9" y="38"/>
                </a:lnTo>
                <a:lnTo>
                  <a:pt x="13" y="48"/>
                </a:lnTo>
                <a:lnTo>
                  <a:pt x="9" y="62"/>
                </a:lnTo>
                <a:lnTo>
                  <a:pt x="9" y="72"/>
                </a:lnTo>
                <a:lnTo>
                  <a:pt x="13" y="81"/>
                </a:lnTo>
                <a:lnTo>
                  <a:pt x="13" y="91"/>
                </a:lnTo>
                <a:lnTo>
                  <a:pt x="13" y="100"/>
                </a:lnTo>
                <a:lnTo>
                  <a:pt x="13" y="110"/>
                </a:lnTo>
                <a:lnTo>
                  <a:pt x="13" y="124"/>
                </a:lnTo>
                <a:lnTo>
                  <a:pt x="17" y="133"/>
                </a:lnTo>
                <a:lnTo>
                  <a:pt x="17" y="143"/>
                </a:lnTo>
                <a:lnTo>
                  <a:pt x="13" y="153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44" name="Oval 347"/>
          <p:cNvSpPr>
            <a:spLocks noChangeArrowheads="1"/>
          </p:cNvSpPr>
          <p:nvPr/>
        </p:nvSpPr>
        <p:spPr bwMode="auto">
          <a:xfrm>
            <a:off x="6634163" y="4164013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345" name="Freeform 348"/>
          <p:cNvSpPr>
            <a:spLocks/>
          </p:cNvSpPr>
          <p:nvPr/>
        </p:nvSpPr>
        <p:spPr bwMode="auto">
          <a:xfrm>
            <a:off x="6642100" y="4270375"/>
            <a:ext cx="19050" cy="403225"/>
          </a:xfrm>
          <a:custGeom>
            <a:avLst/>
            <a:gdLst>
              <a:gd name="T0" fmla="*/ 2147483647 w 9"/>
              <a:gd name="T1" fmla="*/ 0 h 158"/>
              <a:gd name="T2" fmla="*/ 0 w 9"/>
              <a:gd name="T3" fmla="*/ 2147483647 h 158"/>
              <a:gd name="T4" fmla="*/ 2147483647 w 9"/>
              <a:gd name="T5" fmla="*/ 2147483647 h 158"/>
              <a:gd name="T6" fmla="*/ 2147483647 w 9"/>
              <a:gd name="T7" fmla="*/ 2147483647 h 158"/>
              <a:gd name="T8" fmla="*/ 2147483647 w 9"/>
              <a:gd name="T9" fmla="*/ 2147483647 h 158"/>
              <a:gd name="T10" fmla="*/ 0 w 9"/>
              <a:gd name="T11" fmla="*/ 2147483647 h 158"/>
              <a:gd name="T12" fmla="*/ 2147483647 w 9"/>
              <a:gd name="T13" fmla="*/ 2147483647 h 158"/>
              <a:gd name="T14" fmla="*/ 2147483647 w 9"/>
              <a:gd name="T15" fmla="*/ 2147483647 h 158"/>
              <a:gd name="T16" fmla="*/ 2147483647 w 9"/>
              <a:gd name="T17" fmla="*/ 2147483647 h 158"/>
              <a:gd name="T18" fmla="*/ 2147483647 w 9"/>
              <a:gd name="T19" fmla="*/ 2147483647 h 158"/>
              <a:gd name="T20" fmla="*/ 2147483647 w 9"/>
              <a:gd name="T21" fmla="*/ 2147483647 h 158"/>
              <a:gd name="T22" fmla="*/ 2147483647 w 9"/>
              <a:gd name="T23" fmla="*/ 2147483647 h 158"/>
              <a:gd name="T24" fmla="*/ 2147483647 w 9"/>
              <a:gd name="T25" fmla="*/ 2147483647 h 158"/>
              <a:gd name="T26" fmla="*/ 2147483647 w 9"/>
              <a:gd name="T27" fmla="*/ 2147483647 h 158"/>
              <a:gd name="T28" fmla="*/ 2147483647 w 9"/>
              <a:gd name="T29" fmla="*/ 2147483647 h 158"/>
              <a:gd name="T30" fmla="*/ 0 w 9"/>
              <a:gd name="T31" fmla="*/ 2147483647 h 158"/>
              <a:gd name="T32" fmla="*/ 2147483647 w 9"/>
              <a:gd name="T33" fmla="*/ 2147483647 h 15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8"/>
              <a:gd name="T53" fmla="*/ 9 w 9"/>
              <a:gd name="T54" fmla="*/ 158 h 15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8">
                <a:moveTo>
                  <a:pt x="4" y="0"/>
                </a:moveTo>
                <a:lnTo>
                  <a:pt x="0" y="15"/>
                </a:lnTo>
                <a:lnTo>
                  <a:pt x="4" y="29"/>
                </a:lnTo>
                <a:lnTo>
                  <a:pt x="9" y="38"/>
                </a:lnTo>
                <a:lnTo>
                  <a:pt x="4" y="48"/>
                </a:lnTo>
                <a:lnTo>
                  <a:pt x="0" y="58"/>
                </a:lnTo>
                <a:lnTo>
                  <a:pt x="4" y="67"/>
                </a:lnTo>
                <a:lnTo>
                  <a:pt x="9" y="77"/>
                </a:lnTo>
                <a:lnTo>
                  <a:pt x="9" y="91"/>
                </a:lnTo>
                <a:lnTo>
                  <a:pt x="4" y="105"/>
                </a:lnTo>
                <a:lnTo>
                  <a:pt x="4" y="115"/>
                </a:lnTo>
                <a:lnTo>
                  <a:pt x="9" y="124"/>
                </a:lnTo>
                <a:lnTo>
                  <a:pt x="9" y="134"/>
                </a:lnTo>
                <a:lnTo>
                  <a:pt x="9" y="143"/>
                </a:lnTo>
                <a:lnTo>
                  <a:pt x="9" y="153"/>
                </a:lnTo>
                <a:lnTo>
                  <a:pt x="0" y="153"/>
                </a:lnTo>
                <a:lnTo>
                  <a:pt x="9" y="158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46" name="Freeform 349"/>
          <p:cNvSpPr>
            <a:spLocks/>
          </p:cNvSpPr>
          <p:nvPr/>
        </p:nvSpPr>
        <p:spPr bwMode="auto">
          <a:xfrm>
            <a:off x="6702425" y="4283075"/>
            <a:ext cx="34925" cy="425450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9" y="38"/>
                </a:lnTo>
                <a:lnTo>
                  <a:pt x="13" y="48"/>
                </a:lnTo>
                <a:lnTo>
                  <a:pt x="9" y="62"/>
                </a:lnTo>
                <a:lnTo>
                  <a:pt x="9" y="72"/>
                </a:lnTo>
                <a:lnTo>
                  <a:pt x="13" y="81"/>
                </a:lnTo>
                <a:lnTo>
                  <a:pt x="13" y="91"/>
                </a:lnTo>
                <a:lnTo>
                  <a:pt x="13" y="100"/>
                </a:lnTo>
                <a:lnTo>
                  <a:pt x="13" y="110"/>
                </a:lnTo>
                <a:lnTo>
                  <a:pt x="13" y="124"/>
                </a:lnTo>
                <a:lnTo>
                  <a:pt x="17" y="133"/>
                </a:lnTo>
                <a:lnTo>
                  <a:pt x="17" y="143"/>
                </a:lnTo>
                <a:lnTo>
                  <a:pt x="13" y="153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47" name="Oval 350"/>
          <p:cNvSpPr>
            <a:spLocks noChangeArrowheads="1"/>
          </p:cNvSpPr>
          <p:nvPr/>
        </p:nvSpPr>
        <p:spPr bwMode="auto">
          <a:xfrm>
            <a:off x="6513513" y="4173538"/>
            <a:ext cx="92075" cy="11588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348" name="Freeform 351"/>
          <p:cNvSpPr>
            <a:spLocks/>
          </p:cNvSpPr>
          <p:nvPr/>
        </p:nvSpPr>
        <p:spPr bwMode="auto">
          <a:xfrm>
            <a:off x="6524625" y="4283075"/>
            <a:ext cx="15875" cy="400050"/>
          </a:xfrm>
          <a:custGeom>
            <a:avLst/>
            <a:gdLst>
              <a:gd name="T0" fmla="*/ 2147483647 w 8"/>
              <a:gd name="T1" fmla="*/ 0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0"/>
                </a:moveTo>
                <a:lnTo>
                  <a:pt x="0" y="14"/>
                </a:lnTo>
                <a:lnTo>
                  <a:pt x="4" y="29"/>
                </a:lnTo>
                <a:lnTo>
                  <a:pt x="8" y="38"/>
                </a:lnTo>
                <a:lnTo>
                  <a:pt x="4" y="48"/>
                </a:lnTo>
                <a:lnTo>
                  <a:pt x="0" y="57"/>
                </a:lnTo>
                <a:lnTo>
                  <a:pt x="4" y="67"/>
                </a:lnTo>
                <a:lnTo>
                  <a:pt x="8" y="76"/>
                </a:lnTo>
                <a:lnTo>
                  <a:pt x="8" y="91"/>
                </a:lnTo>
                <a:lnTo>
                  <a:pt x="4" y="105"/>
                </a:lnTo>
                <a:lnTo>
                  <a:pt x="4" y="114"/>
                </a:lnTo>
                <a:lnTo>
                  <a:pt x="8" y="124"/>
                </a:lnTo>
                <a:lnTo>
                  <a:pt x="8" y="133"/>
                </a:lnTo>
                <a:lnTo>
                  <a:pt x="8" y="143"/>
                </a:lnTo>
                <a:lnTo>
                  <a:pt x="8" y="153"/>
                </a:lnTo>
                <a:lnTo>
                  <a:pt x="0" y="153"/>
                </a:lnTo>
                <a:lnTo>
                  <a:pt x="8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49" name="Freeform 352"/>
          <p:cNvSpPr>
            <a:spLocks/>
          </p:cNvSpPr>
          <p:nvPr/>
        </p:nvSpPr>
        <p:spPr bwMode="auto">
          <a:xfrm>
            <a:off x="6581775" y="4294188"/>
            <a:ext cx="34925" cy="427037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9" y="38"/>
                </a:lnTo>
                <a:lnTo>
                  <a:pt x="13" y="48"/>
                </a:lnTo>
                <a:lnTo>
                  <a:pt x="9" y="62"/>
                </a:lnTo>
                <a:lnTo>
                  <a:pt x="9" y="71"/>
                </a:lnTo>
                <a:lnTo>
                  <a:pt x="13" y="81"/>
                </a:lnTo>
                <a:lnTo>
                  <a:pt x="13" y="90"/>
                </a:lnTo>
                <a:lnTo>
                  <a:pt x="13" y="100"/>
                </a:lnTo>
                <a:lnTo>
                  <a:pt x="13" y="109"/>
                </a:lnTo>
                <a:lnTo>
                  <a:pt x="13" y="124"/>
                </a:lnTo>
                <a:lnTo>
                  <a:pt x="17" y="133"/>
                </a:lnTo>
                <a:lnTo>
                  <a:pt x="17" y="143"/>
                </a:lnTo>
                <a:lnTo>
                  <a:pt x="13" y="152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50" name="Oval 353"/>
          <p:cNvSpPr>
            <a:spLocks noChangeArrowheads="1"/>
          </p:cNvSpPr>
          <p:nvPr/>
        </p:nvSpPr>
        <p:spPr bwMode="auto">
          <a:xfrm>
            <a:off x="6403975" y="4173538"/>
            <a:ext cx="92075" cy="11588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351" name="Freeform 354"/>
          <p:cNvSpPr>
            <a:spLocks/>
          </p:cNvSpPr>
          <p:nvPr/>
        </p:nvSpPr>
        <p:spPr bwMode="auto">
          <a:xfrm>
            <a:off x="6411913" y="4283075"/>
            <a:ext cx="17462" cy="400050"/>
          </a:xfrm>
          <a:custGeom>
            <a:avLst/>
            <a:gdLst>
              <a:gd name="T0" fmla="*/ 2147483647 w 9"/>
              <a:gd name="T1" fmla="*/ 0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4" y="0"/>
                </a:moveTo>
                <a:lnTo>
                  <a:pt x="0" y="14"/>
                </a:lnTo>
                <a:lnTo>
                  <a:pt x="4" y="29"/>
                </a:lnTo>
                <a:lnTo>
                  <a:pt x="9" y="38"/>
                </a:lnTo>
                <a:lnTo>
                  <a:pt x="4" y="48"/>
                </a:lnTo>
                <a:lnTo>
                  <a:pt x="0" y="57"/>
                </a:lnTo>
                <a:lnTo>
                  <a:pt x="4" y="67"/>
                </a:lnTo>
                <a:lnTo>
                  <a:pt x="9" y="76"/>
                </a:lnTo>
                <a:lnTo>
                  <a:pt x="9" y="91"/>
                </a:lnTo>
                <a:lnTo>
                  <a:pt x="4" y="105"/>
                </a:lnTo>
                <a:lnTo>
                  <a:pt x="4" y="114"/>
                </a:lnTo>
                <a:lnTo>
                  <a:pt x="9" y="124"/>
                </a:lnTo>
                <a:lnTo>
                  <a:pt x="9" y="133"/>
                </a:lnTo>
                <a:lnTo>
                  <a:pt x="9" y="143"/>
                </a:lnTo>
                <a:lnTo>
                  <a:pt x="9" y="153"/>
                </a:lnTo>
                <a:lnTo>
                  <a:pt x="0" y="153"/>
                </a:lnTo>
                <a:lnTo>
                  <a:pt x="9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52" name="Freeform 355"/>
          <p:cNvSpPr>
            <a:spLocks/>
          </p:cNvSpPr>
          <p:nvPr/>
        </p:nvSpPr>
        <p:spPr bwMode="auto">
          <a:xfrm>
            <a:off x="6472238" y="4294188"/>
            <a:ext cx="33337" cy="427037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9" y="38"/>
                </a:lnTo>
                <a:lnTo>
                  <a:pt x="13" y="48"/>
                </a:lnTo>
                <a:lnTo>
                  <a:pt x="9" y="62"/>
                </a:lnTo>
                <a:lnTo>
                  <a:pt x="9" y="71"/>
                </a:lnTo>
                <a:lnTo>
                  <a:pt x="13" y="81"/>
                </a:lnTo>
                <a:lnTo>
                  <a:pt x="13" y="90"/>
                </a:lnTo>
                <a:lnTo>
                  <a:pt x="13" y="100"/>
                </a:lnTo>
                <a:lnTo>
                  <a:pt x="13" y="109"/>
                </a:lnTo>
                <a:lnTo>
                  <a:pt x="13" y="124"/>
                </a:lnTo>
                <a:lnTo>
                  <a:pt x="17" y="133"/>
                </a:lnTo>
                <a:lnTo>
                  <a:pt x="17" y="143"/>
                </a:lnTo>
                <a:lnTo>
                  <a:pt x="13" y="152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53" name="Oval 356"/>
          <p:cNvSpPr>
            <a:spLocks noChangeArrowheads="1"/>
          </p:cNvSpPr>
          <p:nvPr/>
        </p:nvSpPr>
        <p:spPr bwMode="auto">
          <a:xfrm>
            <a:off x="6292850" y="4173538"/>
            <a:ext cx="92075" cy="11588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354" name="Freeform 357"/>
          <p:cNvSpPr>
            <a:spLocks/>
          </p:cNvSpPr>
          <p:nvPr/>
        </p:nvSpPr>
        <p:spPr bwMode="auto">
          <a:xfrm>
            <a:off x="6300788" y="4283075"/>
            <a:ext cx="15875" cy="400050"/>
          </a:xfrm>
          <a:custGeom>
            <a:avLst/>
            <a:gdLst>
              <a:gd name="T0" fmla="*/ 2147483647 w 8"/>
              <a:gd name="T1" fmla="*/ 0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0"/>
                </a:moveTo>
                <a:lnTo>
                  <a:pt x="0" y="14"/>
                </a:lnTo>
                <a:lnTo>
                  <a:pt x="4" y="29"/>
                </a:lnTo>
                <a:lnTo>
                  <a:pt x="8" y="38"/>
                </a:lnTo>
                <a:lnTo>
                  <a:pt x="4" y="48"/>
                </a:lnTo>
                <a:lnTo>
                  <a:pt x="0" y="57"/>
                </a:lnTo>
                <a:lnTo>
                  <a:pt x="4" y="67"/>
                </a:lnTo>
                <a:lnTo>
                  <a:pt x="8" y="76"/>
                </a:lnTo>
                <a:lnTo>
                  <a:pt x="8" y="91"/>
                </a:lnTo>
                <a:lnTo>
                  <a:pt x="4" y="105"/>
                </a:lnTo>
                <a:lnTo>
                  <a:pt x="4" y="114"/>
                </a:lnTo>
                <a:lnTo>
                  <a:pt x="8" y="124"/>
                </a:lnTo>
                <a:lnTo>
                  <a:pt x="8" y="133"/>
                </a:lnTo>
                <a:lnTo>
                  <a:pt x="8" y="143"/>
                </a:lnTo>
                <a:lnTo>
                  <a:pt x="8" y="153"/>
                </a:lnTo>
                <a:lnTo>
                  <a:pt x="0" y="153"/>
                </a:lnTo>
                <a:lnTo>
                  <a:pt x="8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55" name="Freeform 358"/>
          <p:cNvSpPr>
            <a:spLocks/>
          </p:cNvSpPr>
          <p:nvPr/>
        </p:nvSpPr>
        <p:spPr bwMode="auto">
          <a:xfrm>
            <a:off x="6361113" y="4294188"/>
            <a:ext cx="33337" cy="427037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8" y="38"/>
                </a:lnTo>
                <a:lnTo>
                  <a:pt x="12" y="48"/>
                </a:lnTo>
                <a:lnTo>
                  <a:pt x="8" y="62"/>
                </a:lnTo>
                <a:lnTo>
                  <a:pt x="8" y="71"/>
                </a:lnTo>
                <a:lnTo>
                  <a:pt x="12" y="81"/>
                </a:lnTo>
                <a:lnTo>
                  <a:pt x="12" y="90"/>
                </a:lnTo>
                <a:lnTo>
                  <a:pt x="12" y="100"/>
                </a:lnTo>
                <a:lnTo>
                  <a:pt x="12" y="109"/>
                </a:lnTo>
                <a:lnTo>
                  <a:pt x="12" y="124"/>
                </a:lnTo>
                <a:lnTo>
                  <a:pt x="17" y="133"/>
                </a:lnTo>
                <a:lnTo>
                  <a:pt x="17" y="143"/>
                </a:lnTo>
                <a:lnTo>
                  <a:pt x="12" y="152"/>
                </a:lnTo>
                <a:lnTo>
                  <a:pt x="12" y="162"/>
                </a:lnTo>
                <a:lnTo>
                  <a:pt x="12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56" name="Oval 359"/>
          <p:cNvSpPr>
            <a:spLocks noChangeArrowheads="1"/>
          </p:cNvSpPr>
          <p:nvPr/>
        </p:nvSpPr>
        <p:spPr bwMode="auto">
          <a:xfrm>
            <a:off x="6180138" y="4173538"/>
            <a:ext cx="92075" cy="11588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357" name="Freeform 360"/>
          <p:cNvSpPr>
            <a:spLocks/>
          </p:cNvSpPr>
          <p:nvPr/>
        </p:nvSpPr>
        <p:spPr bwMode="auto">
          <a:xfrm>
            <a:off x="6188075" y="4283075"/>
            <a:ext cx="17463" cy="400050"/>
          </a:xfrm>
          <a:custGeom>
            <a:avLst/>
            <a:gdLst>
              <a:gd name="T0" fmla="*/ 2147483647 w 9"/>
              <a:gd name="T1" fmla="*/ 0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5" y="0"/>
                </a:moveTo>
                <a:lnTo>
                  <a:pt x="0" y="14"/>
                </a:lnTo>
                <a:lnTo>
                  <a:pt x="5" y="29"/>
                </a:lnTo>
                <a:lnTo>
                  <a:pt x="9" y="38"/>
                </a:lnTo>
                <a:lnTo>
                  <a:pt x="5" y="48"/>
                </a:lnTo>
                <a:lnTo>
                  <a:pt x="0" y="57"/>
                </a:lnTo>
                <a:lnTo>
                  <a:pt x="5" y="67"/>
                </a:lnTo>
                <a:lnTo>
                  <a:pt x="9" y="76"/>
                </a:lnTo>
                <a:lnTo>
                  <a:pt x="9" y="91"/>
                </a:lnTo>
                <a:lnTo>
                  <a:pt x="5" y="105"/>
                </a:lnTo>
                <a:lnTo>
                  <a:pt x="5" y="114"/>
                </a:lnTo>
                <a:lnTo>
                  <a:pt x="9" y="124"/>
                </a:lnTo>
                <a:lnTo>
                  <a:pt x="9" y="133"/>
                </a:lnTo>
                <a:lnTo>
                  <a:pt x="9" y="143"/>
                </a:lnTo>
                <a:lnTo>
                  <a:pt x="9" y="153"/>
                </a:lnTo>
                <a:lnTo>
                  <a:pt x="0" y="153"/>
                </a:lnTo>
                <a:lnTo>
                  <a:pt x="9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58" name="Freeform 361"/>
          <p:cNvSpPr>
            <a:spLocks/>
          </p:cNvSpPr>
          <p:nvPr/>
        </p:nvSpPr>
        <p:spPr bwMode="auto">
          <a:xfrm>
            <a:off x="6248400" y="4294188"/>
            <a:ext cx="34925" cy="427037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9" y="38"/>
                </a:lnTo>
                <a:lnTo>
                  <a:pt x="13" y="48"/>
                </a:lnTo>
                <a:lnTo>
                  <a:pt x="9" y="62"/>
                </a:lnTo>
                <a:lnTo>
                  <a:pt x="9" y="71"/>
                </a:lnTo>
                <a:lnTo>
                  <a:pt x="13" y="81"/>
                </a:lnTo>
                <a:lnTo>
                  <a:pt x="13" y="90"/>
                </a:lnTo>
                <a:lnTo>
                  <a:pt x="13" y="100"/>
                </a:lnTo>
                <a:lnTo>
                  <a:pt x="13" y="109"/>
                </a:lnTo>
                <a:lnTo>
                  <a:pt x="13" y="124"/>
                </a:lnTo>
                <a:lnTo>
                  <a:pt x="17" y="133"/>
                </a:lnTo>
                <a:lnTo>
                  <a:pt x="17" y="143"/>
                </a:lnTo>
                <a:lnTo>
                  <a:pt x="13" y="152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59" name="Oval 362"/>
          <p:cNvSpPr>
            <a:spLocks noChangeArrowheads="1"/>
          </p:cNvSpPr>
          <p:nvPr/>
        </p:nvSpPr>
        <p:spPr bwMode="auto">
          <a:xfrm>
            <a:off x="6745288" y="4887913"/>
            <a:ext cx="93662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360" name="Freeform 363"/>
          <p:cNvSpPr>
            <a:spLocks/>
          </p:cNvSpPr>
          <p:nvPr/>
        </p:nvSpPr>
        <p:spPr bwMode="auto">
          <a:xfrm>
            <a:off x="6754813" y="4502150"/>
            <a:ext cx="15875" cy="400050"/>
          </a:xfrm>
          <a:custGeom>
            <a:avLst/>
            <a:gdLst>
              <a:gd name="T0" fmla="*/ 2147483647 w 8"/>
              <a:gd name="T1" fmla="*/ 2147483647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157"/>
                </a:moveTo>
                <a:lnTo>
                  <a:pt x="0" y="143"/>
                </a:lnTo>
                <a:lnTo>
                  <a:pt x="4" y="128"/>
                </a:lnTo>
                <a:lnTo>
                  <a:pt x="8" y="119"/>
                </a:lnTo>
                <a:lnTo>
                  <a:pt x="4" y="109"/>
                </a:lnTo>
                <a:lnTo>
                  <a:pt x="0" y="100"/>
                </a:lnTo>
                <a:lnTo>
                  <a:pt x="4" y="90"/>
                </a:lnTo>
                <a:lnTo>
                  <a:pt x="8" y="81"/>
                </a:lnTo>
                <a:lnTo>
                  <a:pt x="8" y="67"/>
                </a:lnTo>
                <a:lnTo>
                  <a:pt x="4" y="52"/>
                </a:lnTo>
                <a:lnTo>
                  <a:pt x="4" y="43"/>
                </a:lnTo>
                <a:lnTo>
                  <a:pt x="8" y="33"/>
                </a:lnTo>
                <a:lnTo>
                  <a:pt x="8" y="24"/>
                </a:lnTo>
                <a:lnTo>
                  <a:pt x="8" y="14"/>
                </a:lnTo>
                <a:lnTo>
                  <a:pt x="8" y="5"/>
                </a:lnTo>
                <a:lnTo>
                  <a:pt x="0" y="5"/>
                </a:lnTo>
                <a:lnTo>
                  <a:pt x="8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61" name="Freeform 364"/>
          <p:cNvSpPr>
            <a:spLocks/>
          </p:cNvSpPr>
          <p:nvPr/>
        </p:nvSpPr>
        <p:spPr bwMode="auto">
          <a:xfrm>
            <a:off x="6813550" y="4467225"/>
            <a:ext cx="33338" cy="420688"/>
          </a:xfrm>
          <a:custGeom>
            <a:avLst/>
            <a:gdLst>
              <a:gd name="T0" fmla="*/ 0 w 17"/>
              <a:gd name="T1" fmla="*/ 2147483647 h 166"/>
              <a:gd name="T2" fmla="*/ 0 w 17"/>
              <a:gd name="T3" fmla="*/ 2147483647 h 166"/>
              <a:gd name="T4" fmla="*/ 0 w 17"/>
              <a:gd name="T5" fmla="*/ 2147483647 h 166"/>
              <a:gd name="T6" fmla="*/ 2147483647 w 17"/>
              <a:gd name="T7" fmla="*/ 2147483647 h 166"/>
              <a:gd name="T8" fmla="*/ 2147483647 w 17"/>
              <a:gd name="T9" fmla="*/ 2147483647 h 166"/>
              <a:gd name="T10" fmla="*/ 2147483647 w 17"/>
              <a:gd name="T11" fmla="*/ 2147483647 h 166"/>
              <a:gd name="T12" fmla="*/ 2147483647 w 17"/>
              <a:gd name="T13" fmla="*/ 2147483647 h 166"/>
              <a:gd name="T14" fmla="*/ 2147483647 w 17"/>
              <a:gd name="T15" fmla="*/ 2147483647 h 166"/>
              <a:gd name="T16" fmla="*/ 2147483647 w 17"/>
              <a:gd name="T17" fmla="*/ 2147483647 h 166"/>
              <a:gd name="T18" fmla="*/ 2147483647 w 17"/>
              <a:gd name="T19" fmla="*/ 2147483647 h 166"/>
              <a:gd name="T20" fmla="*/ 2147483647 w 17"/>
              <a:gd name="T21" fmla="*/ 2147483647 h 166"/>
              <a:gd name="T22" fmla="*/ 2147483647 w 17"/>
              <a:gd name="T23" fmla="*/ 2147483647 h 166"/>
              <a:gd name="T24" fmla="*/ 2147483647 w 17"/>
              <a:gd name="T25" fmla="*/ 2147483647 h 166"/>
              <a:gd name="T26" fmla="*/ 2147483647 w 17"/>
              <a:gd name="T27" fmla="*/ 2147483647 h 166"/>
              <a:gd name="T28" fmla="*/ 2147483647 w 17"/>
              <a:gd name="T29" fmla="*/ 2147483647 h 166"/>
              <a:gd name="T30" fmla="*/ 2147483647 w 17"/>
              <a:gd name="T31" fmla="*/ 2147483647 h 166"/>
              <a:gd name="T32" fmla="*/ 2147483647 w 17"/>
              <a:gd name="T33" fmla="*/ 0 h 16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6"/>
              <a:gd name="T53" fmla="*/ 17 w 17"/>
              <a:gd name="T54" fmla="*/ 166 h 16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6">
                <a:moveTo>
                  <a:pt x="0" y="166"/>
                </a:moveTo>
                <a:lnTo>
                  <a:pt x="0" y="142"/>
                </a:lnTo>
                <a:lnTo>
                  <a:pt x="0" y="133"/>
                </a:lnTo>
                <a:lnTo>
                  <a:pt x="9" y="128"/>
                </a:lnTo>
                <a:lnTo>
                  <a:pt x="13" y="119"/>
                </a:lnTo>
                <a:lnTo>
                  <a:pt x="9" y="104"/>
                </a:lnTo>
                <a:lnTo>
                  <a:pt x="9" y="95"/>
                </a:lnTo>
                <a:lnTo>
                  <a:pt x="13" y="85"/>
                </a:lnTo>
                <a:lnTo>
                  <a:pt x="13" y="76"/>
                </a:lnTo>
                <a:lnTo>
                  <a:pt x="13" y="66"/>
                </a:lnTo>
                <a:lnTo>
                  <a:pt x="13" y="57"/>
                </a:lnTo>
                <a:lnTo>
                  <a:pt x="13" y="42"/>
                </a:lnTo>
                <a:lnTo>
                  <a:pt x="17" y="33"/>
                </a:lnTo>
                <a:lnTo>
                  <a:pt x="17" y="23"/>
                </a:lnTo>
                <a:lnTo>
                  <a:pt x="13" y="14"/>
                </a:lnTo>
                <a:lnTo>
                  <a:pt x="13" y="4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62" name="Oval 365"/>
          <p:cNvSpPr>
            <a:spLocks noChangeArrowheads="1"/>
          </p:cNvSpPr>
          <p:nvPr/>
        </p:nvSpPr>
        <p:spPr bwMode="auto">
          <a:xfrm>
            <a:off x="6634163" y="4887913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363" name="Freeform 366"/>
          <p:cNvSpPr>
            <a:spLocks/>
          </p:cNvSpPr>
          <p:nvPr/>
        </p:nvSpPr>
        <p:spPr bwMode="auto">
          <a:xfrm>
            <a:off x="6642100" y="4502150"/>
            <a:ext cx="19050" cy="400050"/>
          </a:xfrm>
          <a:custGeom>
            <a:avLst/>
            <a:gdLst>
              <a:gd name="T0" fmla="*/ 2147483647 w 9"/>
              <a:gd name="T1" fmla="*/ 2147483647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4" y="157"/>
                </a:moveTo>
                <a:lnTo>
                  <a:pt x="0" y="143"/>
                </a:lnTo>
                <a:lnTo>
                  <a:pt x="4" y="128"/>
                </a:lnTo>
                <a:lnTo>
                  <a:pt x="9" y="119"/>
                </a:lnTo>
                <a:lnTo>
                  <a:pt x="4" y="109"/>
                </a:lnTo>
                <a:lnTo>
                  <a:pt x="0" y="100"/>
                </a:lnTo>
                <a:lnTo>
                  <a:pt x="4" y="90"/>
                </a:lnTo>
                <a:lnTo>
                  <a:pt x="9" y="81"/>
                </a:lnTo>
                <a:lnTo>
                  <a:pt x="9" y="67"/>
                </a:lnTo>
                <a:lnTo>
                  <a:pt x="4" y="52"/>
                </a:lnTo>
                <a:lnTo>
                  <a:pt x="4" y="43"/>
                </a:lnTo>
                <a:lnTo>
                  <a:pt x="9" y="33"/>
                </a:lnTo>
                <a:lnTo>
                  <a:pt x="9" y="24"/>
                </a:lnTo>
                <a:lnTo>
                  <a:pt x="9" y="14"/>
                </a:lnTo>
                <a:lnTo>
                  <a:pt x="9" y="5"/>
                </a:lnTo>
                <a:lnTo>
                  <a:pt x="0" y="5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64" name="Freeform 367"/>
          <p:cNvSpPr>
            <a:spLocks/>
          </p:cNvSpPr>
          <p:nvPr/>
        </p:nvSpPr>
        <p:spPr bwMode="auto">
          <a:xfrm>
            <a:off x="6702425" y="4467225"/>
            <a:ext cx="34925" cy="420688"/>
          </a:xfrm>
          <a:custGeom>
            <a:avLst/>
            <a:gdLst>
              <a:gd name="T0" fmla="*/ 0 w 17"/>
              <a:gd name="T1" fmla="*/ 2147483647 h 166"/>
              <a:gd name="T2" fmla="*/ 0 w 17"/>
              <a:gd name="T3" fmla="*/ 2147483647 h 166"/>
              <a:gd name="T4" fmla="*/ 0 w 17"/>
              <a:gd name="T5" fmla="*/ 2147483647 h 166"/>
              <a:gd name="T6" fmla="*/ 2147483647 w 17"/>
              <a:gd name="T7" fmla="*/ 2147483647 h 166"/>
              <a:gd name="T8" fmla="*/ 2147483647 w 17"/>
              <a:gd name="T9" fmla="*/ 2147483647 h 166"/>
              <a:gd name="T10" fmla="*/ 2147483647 w 17"/>
              <a:gd name="T11" fmla="*/ 2147483647 h 166"/>
              <a:gd name="T12" fmla="*/ 2147483647 w 17"/>
              <a:gd name="T13" fmla="*/ 2147483647 h 166"/>
              <a:gd name="T14" fmla="*/ 2147483647 w 17"/>
              <a:gd name="T15" fmla="*/ 2147483647 h 166"/>
              <a:gd name="T16" fmla="*/ 2147483647 w 17"/>
              <a:gd name="T17" fmla="*/ 2147483647 h 166"/>
              <a:gd name="T18" fmla="*/ 2147483647 w 17"/>
              <a:gd name="T19" fmla="*/ 2147483647 h 166"/>
              <a:gd name="T20" fmla="*/ 2147483647 w 17"/>
              <a:gd name="T21" fmla="*/ 2147483647 h 166"/>
              <a:gd name="T22" fmla="*/ 2147483647 w 17"/>
              <a:gd name="T23" fmla="*/ 2147483647 h 166"/>
              <a:gd name="T24" fmla="*/ 2147483647 w 17"/>
              <a:gd name="T25" fmla="*/ 2147483647 h 166"/>
              <a:gd name="T26" fmla="*/ 2147483647 w 17"/>
              <a:gd name="T27" fmla="*/ 2147483647 h 166"/>
              <a:gd name="T28" fmla="*/ 2147483647 w 17"/>
              <a:gd name="T29" fmla="*/ 2147483647 h 166"/>
              <a:gd name="T30" fmla="*/ 2147483647 w 17"/>
              <a:gd name="T31" fmla="*/ 2147483647 h 166"/>
              <a:gd name="T32" fmla="*/ 2147483647 w 17"/>
              <a:gd name="T33" fmla="*/ 0 h 16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6"/>
              <a:gd name="T53" fmla="*/ 17 w 17"/>
              <a:gd name="T54" fmla="*/ 166 h 16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6">
                <a:moveTo>
                  <a:pt x="0" y="166"/>
                </a:moveTo>
                <a:lnTo>
                  <a:pt x="0" y="142"/>
                </a:lnTo>
                <a:lnTo>
                  <a:pt x="0" y="133"/>
                </a:lnTo>
                <a:lnTo>
                  <a:pt x="9" y="128"/>
                </a:lnTo>
                <a:lnTo>
                  <a:pt x="13" y="119"/>
                </a:lnTo>
                <a:lnTo>
                  <a:pt x="9" y="104"/>
                </a:lnTo>
                <a:lnTo>
                  <a:pt x="9" y="95"/>
                </a:lnTo>
                <a:lnTo>
                  <a:pt x="13" y="85"/>
                </a:lnTo>
                <a:lnTo>
                  <a:pt x="13" y="76"/>
                </a:lnTo>
                <a:lnTo>
                  <a:pt x="13" y="66"/>
                </a:lnTo>
                <a:lnTo>
                  <a:pt x="13" y="57"/>
                </a:lnTo>
                <a:lnTo>
                  <a:pt x="13" y="42"/>
                </a:lnTo>
                <a:lnTo>
                  <a:pt x="17" y="33"/>
                </a:lnTo>
                <a:lnTo>
                  <a:pt x="17" y="23"/>
                </a:lnTo>
                <a:lnTo>
                  <a:pt x="13" y="14"/>
                </a:lnTo>
                <a:lnTo>
                  <a:pt x="13" y="4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65" name="Oval 368"/>
          <p:cNvSpPr>
            <a:spLocks noChangeArrowheads="1"/>
          </p:cNvSpPr>
          <p:nvPr/>
        </p:nvSpPr>
        <p:spPr bwMode="auto">
          <a:xfrm>
            <a:off x="6513513" y="4879975"/>
            <a:ext cx="92075" cy="11588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366" name="Freeform 369"/>
          <p:cNvSpPr>
            <a:spLocks/>
          </p:cNvSpPr>
          <p:nvPr/>
        </p:nvSpPr>
        <p:spPr bwMode="auto">
          <a:xfrm>
            <a:off x="6524625" y="4487863"/>
            <a:ext cx="15875" cy="400050"/>
          </a:xfrm>
          <a:custGeom>
            <a:avLst/>
            <a:gdLst>
              <a:gd name="T0" fmla="*/ 2147483647 w 8"/>
              <a:gd name="T1" fmla="*/ 2147483647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157"/>
                </a:moveTo>
                <a:lnTo>
                  <a:pt x="0" y="143"/>
                </a:lnTo>
                <a:lnTo>
                  <a:pt x="4" y="129"/>
                </a:lnTo>
                <a:lnTo>
                  <a:pt x="8" y="119"/>
                </a:lnTo>
                <a:lnTo>
                  <a:pt x="4" y="110"/>
                </a:lnTo>
                <a:lnTo>
                  <a:pt x="0" y="100"/>
                </a:lnTo>
                <a:lnTo>
                  <a:pt x="4" y="91"/>
                </a:lnTo>
                <a:lnTo>
                  <a:pt x="8" y="81"/>
                </a:lnTo>
                <a:lnTo>
                  <a:pt x="8" y="67"/>
                </a:lnTo>
                <a:lnTo>
                  <a:pt x="4" y="52"/>
                </a:lnTo>
                <a:lnTo>
                  <a:pt x="4" y="43"/>
                </a:lnTo>
                <a:lnTo>
                  <a:pt x="8" y="33"/>
                </a:lnTo>
                <a:lnTo>
                  <a:pt x="8" y="24"/>
                </a:lnTo>
                <a:lnTo>
                  <a:pt x="8" y="14"/>
                </a:lnTo>
                <a:lnTo>
                  <a:pt x="8" y="5"/>
                </a:lnTo>
                <a:lnTo>
                  <a:pt x="0" y="5"/>
                </a:lnTo>
                <a:lnTo>
                  <a:pt x="8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67" name="Freeform 370"/>
          <p:cNvSpPr>
            <a:spLocks/>
          </p:cNvSpPr>
          <p:nvPr/>
        </p:nvSpPr>
        <p:spPr bwMode="auto">
          <a:xfrm>
            <a:off x="6581775" y="4454525"/>
            <a:ext cx="34925" cy="425450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3"/>
                </a:lnTo>
                <a:lnTo>
                  <a:pt x="9" y="128"/>
                </a:lnTo>
                <a:lnTo>
                  <a:pt x="13" y="119"/>
                </a:lnTo>
                <a:lnTo>
                  <a:pt x="9" y="105"/>
                </a:lnTo>
                <a:lnTo>
                  <a:pt x="9" y="95"/>
                </a:lnTo>
                <a:lnTo>
                  <a:pt x="13" y="86"/>
                </a:lnTo>
                <a:lnTo>
                  <a:pt x="13" y="76"/>
                </a:lnTo>
                <a:lnTo>
                  <a:pt x="13" y="66"/>
                </a:lnTo>
                <a:lnTo>
                  <a:pt x="13" y="57"/>
                </a:lnTo>
                <a:lnTo>
                  <a:pt x="13" y="43"/>
                </a:lnTo>
                <a:lnTo>
                  <a:pt x="17" y="33"/>
                </a:lnTo>
                <a:lnTo>
                  <a:pt x="17" y="24"/>
                </a:lnTo>
                <a:lnTo>
                  <a:pt x="13" y="14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68" name="Oval 371"/>
          <p:cNvSpPr>
            <a:spLocks noChangeArrowheads="1"/>
          </p:cNvSpPr>
          <p:nvPr/>
        </p:nvSpPr>
        <p:spPr bwMode="auto">
          <a:xfrm>
            <a:off x="6403975" y="4879975"/>
            <a:ext cx="92075" cy="11588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369" name="Freeform 372"/>
          <p:cNvSpPr>
            <a:spLocks/>
          </p:cNvSpPr>
          <p:nvPr/>
        </p:nvSpPr>
        <p:spPr bwMode="auto">
          <a:xfrm>
            <a:off x="6411913" y="4487863"/>
            <a:ext cx="17462" cy="400050"/>
          </a:xfrm>
          <a:custGeom>
            <a:avLst/>
            <a:gdLst>
              <a:gd name="T0" fmla="*/ 2147483647 w 9"/>
              <a:gd name="T1" fmla="*/ 2147483647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4" y="157"/>
                </a:moveTo>
                <a:lnTo>
                  <a:pt x="0" y="143"/>
                </a:lnTo>
                <a:lnTo>
                  <a:pt x="4" y="129"/>
                </a:lnTo>
                <a:lnTo>
                  <a:pt x="9" y="119"/>
                </a:lnTo>
                <a:lnTo>
                  <a:pt x="4" y="110"/>
                </a:lnTo>
                <a:lnTo>
                  <a:pt x="0" y="100"/>
                </a:lnTo>
                <a:lnTo>
                  <a:pt x="4" y="91"/>
                </a:lnTo>
                <a:lnTo>
                  <a:pt x="9" y="81"/>
                </a:lnTo>
                <a:lnTo>
                  <a:pt x="9" y="67"/>
                </a:lnTo>
                <a:lnTo>
                  <a:pt x="4" y="52"/>
                </a:lnTo>
                <a:lnTo>
                  <a:pt x="4" y="43"/>
                </a:lnTo>
                <a:lnTo>
                  <a:pt x="9" y="33"/>
                </a:lnTo>
                <a:lnTo>
                  <a:pt x="9" y="24"/>
                </a:lnTo>
                <a:lnTo>
                  <a:pt x="9" y="14"/>
                </a:lnTo>
                <a:lnTo>
                  <a:pt x="9" y="5"/>
                </a:lnTo>
                <a:lnTo>
                  <a:pt x="0" y="5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70" name="Freeform 373"/>
          <p:cNvSpPr>
            <a:spLocks/>
          </p:cNvSpPr>
          <p:nvPr/>
        </p:nvSpPr>
        <p:spPr bwMode="auto">
          <a:xfrm>
            <a:off x="6472238" y="4454525"/>
            <a:ext cx="33337" cy="425450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3"/>
                </a:lnTo>
                <a:lnTo>
                  <a:pt x="9" y="128"/>
                </a:lnTo>
                <a:lnTo>
                  <a:pt x="13" y="119"/>
                </a:lnTo>
                <a:lnTo>
                  <a:pt x="9" y="105"/>
                </a:lnTo>
                <a:lnTo>
                  <a:pt x="9" y="95"/>
                </a:lnTo>
                <a:lnTo>
                  <a:pt x="13" y="86"/>
                </a:lnTo>
                <a:lnTo>
                  <a:pt x="13" y="76"/>
                </a:lnTo>
                <a:lnTo>
                  <a:pt x="13" y="66"/>
                </a:lnTo>
                <a:lnTo>
                  <a:pt x="13" y="57"/>
                </a:lnTo>
                <a:lnTo>
                  <a:pt x="13" y="43"/>
                </a:lnTo>
                <a:lnTo>
                  <a:pt x="17" y="33"/>
                </a:lnTo>
                <a:lnTo>
                  <a:pt x="17" y="24"/>
                </a:lnTo>
                <a:lnTo>
                  <a:pt x="13" y="14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71" name="Oval 374"/>
          <p:cNvSpPr>
            <a:spLocks noChangeArrowheads="1"/>
          </p:cNvSpPr>
          <p:nvPr/>
        </p:nvSpPr>
        <p:spPr bwMode="auto">
          <a:xfrm>
            <a:off x="6292850" y="4879975"/>
            <a:ext cx="92075" cy="11588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372" name="Freeform 375"/>
          <p:cNvSpPr>
            <a:spLocks/>
          </p:cNvSpPr>
          <p:nvPr/>
        </p:nvSpPr>
        <p:spPr bwMode="auto">
          <a:xfrm>
            <a:off x="6300788" y="4487863"/>
            <a:ext cx="15875" cy="400050"/>
          </a:xfrm>
          <a:custGeom>
            <a:avLst/>
            <a:gdLst>
              <a:gd name="T0" fmla="*/ 2147483647 w 8"/>
              <a:gd name="T1" fmla="*/ 2147483647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157"/>
                </a:moveTo>
                <a:lnTo>
                  <a:pt x="0" y="143"/>
                </a:lnTo>
                <a:lnTo>
                  <a:pt x="4" y="129"/>
                </a:lnTo>
                <a:lnTo>
                  <a:pt x="8" y="119"/>
                </a:lnTo>
                <a:lnTo>
                  <a:pt x="4" y="110"/>
                </a:lnTo>
                <a:lnTo>
                  <a:pt x="0" y="100"/>
                </a:lnTo>
                <a:lnTo>
                  <a:pt x="4" y="91"/>
                </a:lnTo>
                <a:lnTo>
                  <a:pt x="8" y="81"/>
                </a:lnTo>
                <a:lnTo>
                  <a:pt x="8" y="67"/>
                </a:lnTo>
                <a:lnTo>
                  <a:pt x="4" y="52"/>
                </a:lnTo>
                <a:lnTo>
                  <a:pt x="4" y="43"/>
                </a:lnTo>
                <a:lnTo>
                  <a:pt x="8" y="33"/>
                </a:lnTo>
                <a:lnTo>
                  <a:pt x="8" y="24"/>
                </a:lnTo>
                <a:lnTo>
                  <a:pt x="8" y="14"/>
                </a:lnTo>
                <a:lnTo>
                  <a:pt x="8" y="5"/>
                </a:lnTo>
                <a:lnTo>
                  <a:pt x="0" y="5"/>
                </a:lnTo>
                <a:lnTo>
                  <a:pt x="8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73" name="Freeform 376"/>
          <p:cNvSpPr>
            <a:spLocks/>
          </p:cNvSpPr>
          <p:nvPr/>
        </p:nvSpPr>
        <p:spPr bwMode="auto">
          <a:xfrm>
            <a:off x="6361113" y="4454525"/>
            <a:ext cx="33337" cy="425450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3"/>
                </a:lnTo>
                <a:lnTo>
                  <a:pt x="8" y="128"/>
                </a:lnTo>
                <a:lnTo>
                  <a:pt x="12" y="119"/>
                </a:lnTo>
                <a:lnTo>
                  <a:pt x="8" y="105"/>
                </a:lnTo>
                <a:lnTo>
                  <a:pt x="8" y="95"/>
                </a:lnTo>
                <a:lnTo>
                  <a:pt x="12" y="86"/>
                </a:lnTo>
                <a:lnTo>
                  <a:pt x="12" y="76"/>
                </a:lnTo>
                <a:lnTo>
                  <a:pt x="12" y="66"/>
                </a:lnTo>
                <a:lnTo>
                  <a:pt x="12" y="57"/>
                </a:lnTo>
                <a:lnTo>
                  <a:pt x="12" y="43"/>
                </a:lnTo>
                <a:lnTo>
                  <a:pt x="17" y="33"/>
                </a:lnTo>
                <a:lnTo>
                  <a:pt x="17" y="24"/>
                </a:lnTo>
                <a:lnTo>
                  <a:pt x="12" y="14"/>
                </a:lnTo>
                <a:lnTo>
                  <a:pt x="12" y="5"/>
                </a:lnTo>
                <a:lnTo>
                  <a:pt x="12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74" name="Oval 377"/>
          <p:cNvSpPr>
            <a:spLocks noChangeArrowheads="1"/>
          </p:cNvSpPr>
          <p:nvPr/>
        </p:nvSpPr>
        <p:spPr bwMode="auto">
          <a:xfrm>
            <a:off x="6180138" y="4879975"/>
            <a:ext cx="92075" cy="11588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375" name="Freeform 378"/>
          <p:cNvSpPr>
            <a:spLocks/>
          </p:cNvSpPr>
          <p:nvPr/>
        </p:nvSpPr>
        <p:spPr bwMode="auto">
          <a:xfrm>
            <a:off x="6188075" y="4487863"/>
            <a:ext cx="17463" cy="400050"/>
          </a:xfrm>
          <a:custGeom>
            <a:avLst/>
            <a:gdLst>
              <a:gd name="T0" fmla="*/ 2147483647 w 9"/>
              <a:gd name="T1" fmla="*/ 2147483647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5" y="157"/>
                </a:moveTo>
                <a:lnTo>
                  <a:pt x="0" y="143"/>
                </a:lnTo>
                <a:lnTo>
                  <a:pt x="5" y="129"/>
                </a:lnTo>
                <a:lnTo>
                  <a:pt x="9" y="119"/>
                </a:lnTo>
                <a:lnTo>
                  <a:pt x="5" y="110"/>
                </a:lnTo>
                <a:lnTo>
                  <a:pt x="0" y="100"/>
                </a:lnTo>
                <a:lnTo>
                  <a:pt x="5" y="91"/>
                </a:lnTo>
                <a:lnTo>
                  <a:pt x="9" y="81"/>
                </a:lnTo>
                <a:lnTo>
                  <a:pt x="9" y="67"/>
                </a:lnTo>
                <a:lnTo>
                  <a:pt x="5" y="52"/>
                </a:lnTo>
                <a:lnTo>
                  <a:pt x="5" y="43"/>
                </a:lnTo>
                <a:lnTo>
                  <a:pt x="9" y="33"/>
                </a:lnTo>
                <a:lnTo>
                  <a:pt x="9" y="24"/>
                </a:lnTo>
                <a:lnTo>
                  <a:pt x="9" y="14"/>
                </a:lnTo>
                <a:lnTo>
                  <a:pt x="9" y="5"/>
                </a:lnTo>
                <a:lnTo>
                  <a:pt x="0" y="5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76" name="Freeform 379"/>
          <p:cNvSpPr>
            <a:spLocks/>
          </p:cNvSpPr>
          <p:nvPr/>
        </p:nvSpPr>
        <p:spPr bwMode="auto">
          <a:xfrm>
            <a:off x="6248400" y="4454525"/>
            <a:ext cx="34925" cy="425450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3"/>
                </a:lnTo>
                <a:lnTo>
                  <a:pt x="9" y="128"/>
                </a:lnTo>
                <a:lnTo>
                  <a:pt x="13" y="119"/>
                </a:lnTo>
                <a:lnTo>
                  <a:pt x="9" y="105"/>
                </a:lnTo>
                <a:lnTo>
                  <a:pt x="9" y="95"/>
                </a:lnTo>
                <a:lnTo>
                  <a:pt x="13" y="86"/>
                </a:lnTo>
                <a:lnTo>
                  <a:pt x="13" y="76"/>
                </a:lnTo>
                <a:lnTo>
                  <a:pt x="13" y="66"/>
                </a:lnTo>
                <a:lnTo>
                  <a:pt x="13" y="57"/>
                </a:lnTo>
                <a:lnTo>
                  <a:pt x="13" y="43"/>
                </a:lnTo>
                <a:lnTo>
                  <a:pt x="17" y="33"/>
                </a:lnTo>
                <a:lnTo>
                  <a:pt x="17" y="24"/>
                </a:lnTo>
                <a:lnTo>
                  <a:pt x="13" y="14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77" name="Rectangle 380"/>
          <p:cNvSpPr>
            <a:spLocks noChangeArrowheads="1"/>
          </p:cNvSpPr>
          <p:nvPr/>
        </p:nvSpPr>
        <p:spPr bwMode="auto">
          <a:xfrm>
            <a:off x="5865813" y="4498975"/>
            <a:ext cx="25717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it-IT" sz="1400" b="1">
                <a:solidFill>
                  <a:srgbClr val="000000"/>
                </a:solidFill>
                <a:latin typeface="Arial" charset="0"/>
              </a:rPr>
              <a:t>AC</a:t>
            </a:r>
            <a:endParaRPr lang="it-IT" sz="1400"/>
          </a:p>
        </p:txBody>
      </p:sp>
      <p:sp>
        <p:nvSpPr>
          <p:cNvPr id="6378" name="Rectangle 381"/>
          <p:cNvSpPr>
            <a:spLocks noChangeArrowheads="1"/>
          </p:cNvSpPr>
          <p:nvPr/>
        </p:nvSpPr>
        <p:spPr bwMode="auto">
          <a:xfrm>
            <a:off x="3390900" y="4546600"/>
            <a:ext cx="2571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it-IT" sz="1600" b="1">
                <a:solidFill>
                  <a:srgbClr val="FFFFFF"/>
                </a:solidFill>
                <a:latin typeface="Arial" charset="0"/>
              </a:rPr>
              <a:t>R</a:t>
            </a:r>
            <a:r>
              <a:rPr lang="it-IT" sz="1600" b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</a:t>
            </a:r>
            <a:endParaRPr lang="it-IT" sz="1600" b="1">
              <a:sym typeface="Symbol" pitchFamily="18" charset="2"/>
            </a:endParaRPr>
          </a:p>
        </p:txBody>
      </p:sp>
      <p:sp>
        <p:nvSpPr>
          <p:cNvPr id="6379" name="Freeform 402"/>
          <p:cNvSpPr>
            <a:spLocks/>
          </p:cNvSpPr>
          <p:nvPr/>
        </p:nvSpPr>
        <p:spPr bwMode="auto">
          <a:xfrm>
            <a:off x="3140075" y="5197475"/>
            <a:ext cx="176213" cy="268288"/>
          </a:xfrm>
          <a:custGeom>
            <a:avLst/>
            <a:gdLst>
              <a:gd name="T0" fmla="*/ 2147483647 w 88"/>
              <a:gd name="T1" fmla="*/ 2147483647 h 105"/>
              <a:gd name="T2" fmla="*/ 2147483647 w 88"/>
              <a:gd name="T3" fmla="*/ 2147483647 h 105"/>
              <a:gd name="T4" fmla="*/ 2147483647 w 88"/>
              <a:gd name="T5" fmla="*/ 2147483647 h 105"/>
              <a:gd name="T6" fmla="*/ 2147483647 w 88"/>
              <a:gd name="T7" fmla="*/ 2147483647 h 105"/>
              <a:gd name="T8" fmla="*/ 0 w 88"/>
              <a:gd name="T9" fmla="*/ 2147483647 h 105"/>
              <a:gd name="T10" fmla="*/ 0 w 88"/>
              <a:gd name="T11" fmla="*/ 2147483647 h 105"/>
              <a:gd name="T12" fmla="*/ 0 w 88"/>
              <a:gd name="T13" fmla="*/ 2147483647 h 105"/>
              <a:gd name="T14" fmla="*/ 2147483647 w 88"/>
              <a:gd name="T15" fmla="*/ 2147483647 h 105"/>
              <a:gd name="T16" fmla="*/ 2147483647 w 88"/>
              <a:gd name="T17" fmla="*/ 2147483647 h 105"/>
              <a:gd name="T18" fmla="*/ 2147483647 w 88"/>
              <a:gd name="T19" fmla="*/ 2147483647 h 105"/>
              <a:gd name="T20" fmla="*/ 2147483647 w 88"/>
              <a:gd name="T21" fmla="*/ 2147483647 h 105"/>
              <a:gd name="T22" fmla="*/ 2147483647 w 88"/>
              <a:gd name="T23" fmla="*/ 2147483647 h 105"/>
              <a:gd name="T24" fmla="*/ 2147483647 w 88"/>
              <a:gd name="T25" fmla="*/ 2147483647 h 105"/>
              <a:gd name="T26" fmla="*/ 2147483647 w 88"/>
              <a:gd name="T27" fmla="*/ 2147483647 h 105"/>
              <a:gd name="T28" fmla="*/ 2147483647 w 88"/>
              <a:gd name="T29" fmla="*/ 2147483647 h 105"/>
              <a:gd name="T30" fmla="*/ 2147483647 w 88"/>
              <a:gd name="T31" fmla="*/ 2147483647 h 105"/>
              <a:gd name="T32" fmla="*/ 2147483647 w 88"/>
              <a:gd name="T33" fmla="*/ 2147483647 h 105"/>
              <a:gd name="T34" fmla="*/ 2147483647 w 88"/>
              <a:gd name="T35" fmla="*/ 2147483647 h 105"/>
              <a:gd name="T36" fmla="*/ 2147483647 w 88"/>
              <a:gd name="T37" fmla="*/ 2147483647 h 105"/>
              <a:gd name="T38" fmla="*/ 2147483647 w 88"/>
              <a:gd name="T39" fmla="*/ 2147483647 h 105"/>
              <a:gd name="T40" fmla="*/ 2147483647 w 88"/>
              <a:gd name="T41" fmla="*/ 2147483647 h 105"/>
              <a:gd name="T42" fmla="*/ 2147483647 w 88"/>
              <a:gd name="T43" fmla="*/ 2147483647 h 105"/>
              <a:gd name="T44" fmla="*/ 2147483647 w 88"/>
              <a:gd name="T45" fmla="*/ 2147483647 h 105"/>
              <a:gd name="T46" fmla="*/ 2147483647 w 88"/>
              <a:gd name="T47" fmla="*/ 2147483647 h 105"/>
              <a:gd name="T48" fmla="*/ 2147483647 w 88"/>
              <a:gd name="T49" fmla="*/ 2147483647 h 105"/>
              <a:gd name="T50" fmla="*/ 2147483647 w 88"/>
              <a:gd name="T51" fmla="*/ 2147483647 h 105"/>
              <a:gd name="T52" fmla="*/ 2147483647 w 88"/>
              <a:gd name="T53" fmla="*/ 2147483647 h 105"/>
              <a:gd name="T54" fmla="*/ 2147483647 w 88"/>
              <a:gd name="T55" fmla="*/ 0 h 105"/>
              <a:gd name="T56" fmla="*/ 2147483647 w 88"/>
              <a:gd name="T57" fmla="*/ 2147483647 h 105"/>
              <a:gd name="T58" fmla="*/ 2147483647 w 88"/>
              <a:gd name="T59" fmla="*/ 2147483647 h 105"/>
              <a:gd name="T60" fmla="*/ 2147483647 w 88"/>
              <a:gd name="T61" fmla="*/ 2147483647 h 105"/>
              <a:gd name="T62" fmla="*/ 2147483647 w 88"/>
              <a:gd name="T63" fmla="*/ 2147483647 h 105"/>
              <a:gd name="T64" fmla="*/ 2147483647 w 88"/>
              <a:gd name="T65" fmla="*/ 2147483647 h 105"/>
              <a:gd name="T66" fmla="*/ 2147483647 w 88"/>
              <a:gd name="T67" fmla="*/ 2147483647 h 105"/>
              <a:gd name="T68" fmla="*/ 2147483647 w 88"/>
              <a:gd name="T69" fmla="*/ 2147483647 h 105"/>
              <a:gd name="T70" fmla="*/ 2147483647 w 88"/>
              <a:gd name="T71" fmla="*/ 2147483647 h 105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88"/>
              <a:gd name="T109" fmla="*/ 0 h 105"/>
              <a:gd name="T110" fmla="*/ 88 w 88"/>
              <a:gd name="T111" fmla="*/ 105 h 105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88" h="105">
                <a:moveTo>
                  <a:pt x="26" y="13"/>
                </a:moveTo>
                <a:lnTo>
                  <a:pt x="21" y="21"/>
                </a:lnTo>
                <a:lnTo>
                  <a:pt x="19" y="26"/>
                </a:lnTo>
                <a:lnTo>
                  <a:pt x="14" y="32"/>
                </a:lnTo>
                <a:lnTo>
                  <a:pt x="12" y="37"/>
                </a:lnTo>
                <a:lnTo>
                  <a:pt x="9" y="41"/>
                </a:lnTo>
                <a:lnTo>
                  <a:pt x="6" y="44"/>
                </a:lnTo>
                <a:lnTo>
                  <a:pt x="4" y="50"/>
                </a:lnTo>
                <a:lnTo>
                  <a:pt x="1" y="55"/>
                </a:lnTo>
                <a:lnTo>
                  <a:pt x="0" y="59"/>
                </a:lnTo>
                <a:lnTo>
                  <a:pt x="0" y="63"/>
                </a:lnTo>
                <a:lnTo>
                  <a:pt x="0" y="67"/>
                </a:lnTo>
                <a:lnTo>
                  <a:pt x="0" y="72"/>
                </a:lnTo>
                <a:lnTo>
                  <a:pt x="0" y="76"/>
                </a:lnTo>
                <a:lnTo>
                  <a:pt x="0" y="81"/>
                </a:lnTo>
                <a:lnTo>
                  <a:pt x="1" y="86"/>
                </a:lnTo>
                <a:lnTo>
                  <a:pt x="2" y="90"/>
                </a:lnTo>
                <a:lnTo>
                  <a:pt x="6" y="90"/>
                </a:lnTo>
                <a:lnTo>
                  <a:pt x="6" y="94"/>
                </a:lnTo>
                <a:lnTo>
                  <a:pt x="9" y="98"/>
                </a:lnTo>
                <a:lnTo>
                  <a:pt x="12" y="98"/>
                </a:lnTo>
                <a:lnTo>
                  <a:pt x="19" y="103"/>
                </a:lnTo>
                <a:lnTo>
                  <a:pt x="24" y="103"/>
                </a:lnTo>
                <a:lnTo>
                  <a:pt x="29" y="103"/>
                </a:lnTo>
                <a:lnTo>
                  <a:pt x="32" y="103"/>
                </a:lnTo>
                <a:lnTo>
                  <a:pt x="36" y="105"/>
                </a:lnTo>
                <a:lnTo>
                  <a:pt x="39" y="105"/>
                </a:lnTo>
                <a:lnTo>
                  <a:pt x="44" y="105"/>
                </a:lnTo>
                <a:lnTo>
                  <a:pt x="49" y="103"/>
                </a:lnTo>
                <a:lnTo>
                  <a:pt x="52" y="103"/>
                </a:lnTo>
                <a:lnTo>
                  <a:pt x="57" y="101"/>
                </a:lnTo>
                <a:lnTo>
                  <a:pt x="62" y="98"/>
                </a:lnTo>
                <a:lnTo>
                  <a:pt x="66" y="96"/>
                </a:lnTo>
                <a:lnTo>
                  <a:pt x="67" y="92"/>
                </a:lnTo>
                <a:lnTo>
                  <a:pt x="71" y="87"/>
                </a:lnTo>
                <a:lnTo>
                  <a:pt x="72" y="83"/>
                </a:lnTo>
                <a:lnTo>
                  <a:pt x="76" y="81"/>
                </a:lnTo>
                <a:lnTo>
                  <a:pt x="77" y="76"/>
                </a:lnTo>
                <a:lnTo>
                  <a:pt x="78" y="72"/>
                </a:lnTo>
                <a:lnTo>
                  <a:pt x="81" y="67"/>
                </a:lnTo>
                <a:lnTo>
                  <a:pt x="82" y="63"/>
                </a:lnTo>
                <a:lnTo>
                  <a:pt x="86" y="59"/>
                </a:lnTo>
                <a:lnTo>
                  <a:pt x="86" y="55"/>
                </a:lnTo>
                <a:lnTo>
                  <a:pt x="87" y="50"/>
                </a:lnTo>
                <a:lnTo>
                  <a:pt x="87" y="46"/>
                </a:lnTo>
                <a:lnTo>
                  <a:pt x="87" y="41"/>
                </a:lnTo>
                <a:lnTo>
                  <a:pt x="87" y="37"/>
                </a:lnTo>
                <a:lnTo>
                  <a:pt x="88" y="32"/>
                </a:lnTo>
                <a:lnTo>
                  <a:pt x="88" y="29"/>
                </a:lnTo>
                <a:lnTo>
                  <a:pt x="87" y="21"/>
                </a:lnTo>
                <a:lnTo>
                  <a:pt x="86" y="15"/>
                </a:lnTo>
                <a:lnTo>
                  <a:pt x="82" y="13"/>
                </a:lnTo>
                <a:lnTo>
                  <a:pt x="78" y="10"/>
                </a:lnTo>
                <a:lnTo>
                  <a:pt x="76" y="6"/>
                </a:lnTo>
                <a:lnTo>
                  <a:pt x="72" y="4"/>
                </a:lnTo>
                <a:lnTo>
                  <a:pt x="71" y="0"/>
                </a:lnTo>
                <a:lnTo>
                  <a:pt x="69" y="4"/>
                </a:lnTo>
                <a:lnTo>
                  <a:pt x="67" y="9"/>
                </a:lnTo>
                <a:lnTo>
                  <a:pt x="64" y="10"/>
                </a:lnTo>
                <a:lnTo>
                  <a:pt x="61" y="10"/>
                </a:lnTo>
                <a:lnTo>
                  <a:pt x="57" y="10"/>
                </a:lnTo>
                <a:lnTo>
                  <a:pt x="54" y="10"/>
                </a:lnTo>
                <a:lnTo>
                  <a:pt x="51" y="9"/>
                </a:lnTo>
                <a:lnTo>
                  <a:pt x="47" y="9"/>
                </a:lnTo>
                <a:lnTo>
                  <a:pt x="44" y="9"/>
                </a:lnTo>
                <a:lnTo>
                  <a:pt x="41" y="9"/>
                </a:lnTo>
                <a:lnTo>
                  <a:pt x="37" y="10"/>
                </a:lnTo>
                <a:lnTo>
                  <a:pt x="34" y="10"/>
                </a:lnTo>
                <a:lnTo>
                  <a:pt x="32" y="15"/>
                </a:lnTo>
                <a:lnTo>
                  <a:pt x="29" y="17"/>
                </a:lnTo>
                <a:lnTo>
                  <a:pt x="26" y="19"/>
                </a:lnTo>
                <a:lnTo>
                  <a:pt x="26" y="13"/>
                </a:lnTo>
                <a:close/>
              </a:path>
            </a:pathLst>
          </a:custGeom>
          <a:solidFill>
            <a:srgbClr val="808000"/>
          </a:solidFill>
          <a:ln w="0">
            <a:solidFill>
              <a:srgbClr val="808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380" name="Oval 407"/>
          <p:cNvSpPr>
            <a:spLocks noChangeArrowheads="1"/>
          </p:cNvSpPr>
          <p:nvPr/>
        </p:nvSpPr>
        <p:spPr bwMode="auto">
          <a:xfrm>
            <a:off x="3360738" y="3803650"/>
            <a:ext cx="306387" cy="409575"/>
          </a:xfrm>
          <a:prstGeom prst="ellipse">
            <a:avLst/>
          </a:prstGeom>
          <a:solidFill>
            <a:schemeClr val="accent2"/>
          </a:solidFill>
          <a:ln w="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381" name="Freeform 408"/>
          <p:cNvSpPr>
            <a:spLocks/>
          </p:cNvSpPr>
          <p:nvPr/>
        </p:nvSpPr>
        <p:spPr bwMode="auto">
          <a:xfrm>
            <a:off x="3430588" y="4067175"/>
            <a:ext cx="254000" cy="330200"/>
          </a:xfrm>
          <a:custGeom>
            <a:avLst/>
            <a:gdLst>
              <a:gd name="T0" fmla="*/ 0 w 126"/>
              <a:gd name="T1" fmla="*/ 2147483647 h 130"/>
              <a:gd name="T2" fmla="*/ 0 w 126"/>
              <a:gd name="T3" fmla="*/ 2147483647 h 130"/>
              <a:gd name="T4" fmla="*/ 0 w 126"/>
              <a:gd name="T5" fmla="*/ 2147483647 h 130"/>
              <a:gd name="T6" fmla="*/ 2147483647 w 126"/>
              <a:gd name="T7" fmla="*/ 2147483647 h 130"/>
              <a:gd name="T8" fmla="*/ 2147483647 w 126"/>
              <a:gd name="T9" fmla="*/ 2147483647 h 130"/>
              <a:gd name="T10" fmla="*/ 2147483647 w 126"/>
              <a:gd name="T11" fmla="*/ 2147483647 h 130"/>
              <a:gd name="T12" fmla="*/ 2147483647 w 126"/>
              <a:gd name="T13" fmla="*/ 2147483647 h 130"/>
              <a:gd name="T14" fmla="*/ 2147483647 w 126"/>
              <a:gd name="T15" fmla="*/ 2147483647 h 130"/>
              <a:gd name="T16" fmla="*/ 0 w 126"/>
              <a:gd name="T17" fmla="*/ 2147483647 h 130"/>
              <a:gd name="T18" fmla="*/ 0 w 126"/>
              <a:gd name="T19" fmla="*/ 2147483647 h 130"/>
              <a:gd name="T20" fmla="*/ 0 w 126"/>
              <a:gd name="T21" fmla="*/ 2147483647 h 130"/>
              <a:gd name="T22" fmla="*/ 0 w 126"/>
              <a:gd name="T23" fmla="*/ 2147483647 h 130"/>
              <a:gd name="T24" fmla="*/ 0 w 126"/>
              <a:gd name="T25" fmla="*/ 2147483647 h 130"/>
              <a:gd name="T26" fmla="*/ 0 w 126"/>
              <a:gd name="T27" fmla="*/ 2147483647 h 130"/>
              <a:gd name="T28" fmla="*/ 2147483647 w 126"/>
              <a:gd name="T29" fmla="*/ 2147483647 h 130"/>
              <a:gd name="T30" fmla="*/ 2147483647 w 126"/>
              <a:gd name="T31" fmla="*/ 2147483647 h 130"/>
              <a:gd name="T32" fmla="*/ 2147483647 w 126"/>
              <a:gd name="T33" fmla="*/ 2147483647 h 130"/>
              <a:gd name="T34" fmla="*/ 2147483647 w 126"/>
              <a:gd name="T35" fmla="*/ 2147483647 h 130"/>
              <a:gd name="T36" fmla="*/ 2147483647 w 126"/>
              <a:gd name="T37" fmla="*/ 2147483647 h 130"/>
              <a:gd name="T38" fmla="*/ 2147483647 w 126"/>
              <a:gd name="T39" fmla="*/ 2147483647 h 130"/>
              <a:gd name="T40" fmla="*/ 2147483647 w 126"/>
              <a:gd name="T41" fmla="*/ 2147483647 h 130"/>
              <a:gd name="T42" fmla="*/ 2147483647 w 126"/>
              <a:gd name="T43" fmla="*/ 2147483647 h 130"/>
              <a:gd name="T44" fmla="*/ 2147483647 w 126"/>
              <a:gd name="T45" fmla="*/ 2147483647 h 130"/>
              <a:gd name="T46" fmla="*/ 2147483647 w 126"/>
              <a:gd name="T47" fmla="*/ 2147483647 h 130"/>
              <a:gd name="T48" fmla="*/ 2147483647 w 126"/>
              <a:gd name="T49" fmla="*/ 0 h 130"/>
              <a:gd name="T50" fmla="*/ 2147483647 w 126"/>
              <a:gd name="T51" fmla="*/ 2147483647 h 130"/>
              <a:gd name="T52" fmla="*/ 2147483647 w 126"/>
              <a:gd name="T53" fmla="*/ 2147483647 h 130"/>
              <a:gd name="T54" fmla="*/ 2147483647 w 126"/>
              <a:gd name="T55" fmla="*/ 2147483647 h 130"/>
              <a:gd name="T56" fmla="*/ 2147483647 w 126"/>
              <a:gd name="T57" fmla="*/ 2147483647 h 130"/>
              <a:gd name="T58" fmla="*/ 2147483647 w 126"/>
              <a:gd name="T59" fmla="*/ 2147483647 h 130"/>
              <a:gd name="T60" fmla="*/ 2147483647 w 126"/>
              <a:gd name="T61" fmla="*/ 2147483647 h 130"/>
              <a:gd name="T62" fmla="*/ 2147483647 w 126"/>
              <a:gd name="T63" fmla="*/ 2147483647 h 130"/>
              <a:gd name="T64" fmla="*/ 2147483647 w 126"/>
              <a:gd name="T65" fmla="*/ 2147483647 h 130"/>
              <a:gd name="T66" fmla="*/ 2147483647 w 126"/>
              <a:gd name="T67" fmla="*/ 2147483647 h 130"/>
              <a:gd name="T68" fmla="*/ 2147483647 w 126"/>
              <a:gd name="T69" fmla="*/ 2147483647 h 130"/>
              <a:gd name="T70" fmla="*/ 2147483647 w 126"/>
              <a:gd name="T71" fmla="*/ 2147483647 h 130"/>
              <a:gd name="T72" fmla="*/ 2147483647 w 126"/>
              <a:gd name="T73" fmla="*/ 2147483647 h 130"/>
              <a:gd name="T74" fmla="*/ 2147483647 w 126"/>
              <a:gd name="T75" fmla="*/ 2147483647 h 130"/>
              <a:gd name="T76" fmla="*/ 2147483647 w 126"/>
              <a:gd name="T77" fmla="*/ 2147483647 h 130"/>
              <a:gd name="T78" fmla="*/ 2147483647 w 126"/>
              <a:gd name="T79" fmla="*/ 2147483647 h 130"/>
              <a:gd name="T80" fmla="*/ 2147483647 w 126"/>
              <a:gd name="T81" fmla="*/ 2147483647 h 130"/>
              <a:gd name="T82" fmla="*/ 2147483647 w 126"/>
              <a:gd name="T83" fmla="*/ 2147483647 h 130"/>
              <a:gd name="T84" fmla="*/ 2147483647 w 126"/>
              <a:gd name="T85" fmla="*/ 2147483647 h 130"/>
              <a:gd name="T86" fmla="*/ 2147483647 w 126"/>
              <a:gd name="T87" fmla="*/ 2147483647 h 130"/>
              <a:gd name="T88" fmla="*/ 2147483647 w 126"/>
              <a:gd name="T89" fmla="*/ 2147483647 h 130"/>
              <a:gd name="T90" fmla="*/ 2147483647 w 126"/>
              <a:gd name="T91" fmla="*/ 2147483647 h 130"/>
              <a:gd name="T92" fmla="*/ 2147483647 w 126"/>
              <a:gd name="T93" fmla="*/ 2147483647 h 130"/>
              <a:gd name="T94" fmla="*/ 2147483647 w 126"/>
              <a:gd name="T95" fmla="*/ 2147483647 h 130"/>
              <a:gd name="T96" fmla="*/ 2147483647 w 126"/>
              <a:gd name="T97" fmla="*/ 2147483647 h 130"/>
              <a:gd name="T98" fmla="*/ 2147483647 w 126"/>
              <a:gd name="T99" fmla="*/ 2147483647 h 130"/>
              <a:gd name="T100" fmla="*/ 2147483647 w 126"/>
              <a:gd name="T101" fmla="*/ 2147483647 h 130"/>
              <a:gd name="T102" fmla="*/ 0 w 126"/>
              <a:gd name="T103" fmla="*/ 2147483647 h 130"/>
              <a:gd name="T104" fmla="*/ 0 w 126"/>
              <a:gd name="T105" fmla="*/ 2147483647 h 13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26"/>
              <a:gd name="T160" fmla="*/ 0 h 130"/>
              <a:gd name="T161" fmla="*/ 126 w 126"/>
              <a:gd name="T162" fmla="*/ 130 h 130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26" h="130">
                <a:moveTo>
                  <a:pt x="0" y="115"/>
                </a:moveTo>
                <a:lnTo>
                  <a:pt x="0" y="112"/>
                </a:lnTo>
                <a:lnTo>
                  <a:pt x="0" y="101"/>
                </a:lnTo>
                <a:lnTo>
                  <a:pt x="1" y="95"/>
                </a:lnTo>
                <a:lnTo>
                  <a:pt x="2" y="88"/>
                </a:lnTo>
                <a:lnTo>
                  <a:pt x="1" y="80"/>
                </a:lnTo>
                <a:lnTo>
                  <a:pt x="2" y="75"/>
                </a:lnTo>
                <a:lnTo>
                  <a:pt x="1" y="68"/>
                </a:lnTo>
                <a:lnTo>
                  <a:pt x="0" y="61"/>
                </a:lnTo>
                <a:lnTo>
                  <a:pt x="0" y="54"/>
                </a:lnTo>
                <a:lnTo>
                  <a:pt x="0" y="47"/>
                </a:lnTo>
                <a:lnTo>
                  <a:pt x="0" y="40"/>
                </a:lnTo>
                <a:lnTo>
                  <a:pt x="0" y="33"/>
                </a:lnTo>
                <a:lnTo>
                  <a:pt x="0" y="26"/>
                </a:lnTo>
                <a:lnTo>
                  <a:pt x="6" y="18"/>
                </a:lnTo>
                <a:lnTo>
                  <a:pt x="13" y="11"/>
                </a:lnTo>
                <a:lnTo>
                  <a:pt x="26" y="8"/>
                </a:lnTo>
                <a:lnTo>
                  <a:pt x="39" y="4"/>
                </a:lnTo>
                <a:lnTo>
                  <a:pt x="50" y="4"/>
                </a:lnTo>
                <a:lnTo>
                  <a:pt x="61" y="4"/>
                </a:lnTo>
                <a:lnTo>
                  <a:pt x="72" y="4"/>
                </a:lnTo>
                <a:lnTo>
                  <a:pt x="83" y="6"/>
                </a:lnTo>
                <a:lnTo>
                  <a:pt x="95" y="3"/>
                </a:lnTo>
                <a:lnTo>
                  <a:pt x="105" y="4"/>
                </a:lnTo>
                <a:lnTo>
                  <a:pt x="117" y="0"/>
                </a:lnTo>
                <a:lnTo>
                  <a:pt x="118" y="4"/>
                </a:lnTo>
                <a:lnTo>
                  <a:pt x="122" y="11"/>
                </a:lnTo>
                <a:lnTo>
                  <a:pt x="122" y="15"/>
                </a:lnTo>
                <a:lnTo>
                  <a:pt x="124" y="23"/>
                </a:lnTo>
                <a:lnTo>
                  <a:pt x="124" y="28"/>
                </a:lnTo>
                <a:lnTo>
                  <a:pt x="122" y="35"/>
                </a:lnTo>
                <a:lnTo>
                  <a:pt x="122" y="40"/>
                </a:lnTo>
                <a:lnTo>
                  <a:pt x="122" y="49"/>
                </a:lnTo>
                <a:lnTo>
                  <a:pt x="126" y="59"/>
                </a:lnTo>
                <a:lnTo>
                  <a:pt x="124" y="66"/>
                </a:lnTo>
                <a:lnTo>
                  <a:pt x="122" y="72"/>
                </a:lnTo>
                <a:lnTo>
                  <a:pt x="111" y="76"/>
                </a:lnTo>
                <a:lnTo>
                  <a:pt x="100" y="76"/>
                </a:lnTo>
                <a:lnTo>
                  <a:pt x="89" y="83"/>
                </a:lnTo>
                <a:lnTo>
                  <a:pt x="83" y="90"/>
                </a:lnTo>
                <a:lnTo>
                  <a:pt x="82" y="96"/>
                </a:lnTo>
                <a:lnTo>
                  <a:pt x="84" y="104"/>
                </a:lnTo>
                <a:lnTo>
                  <a:pt x="82" y="114"/>
                </a:lnTo>
                <a:lnTo>
                  <a:pt x="78" y="123"/>
                </a:lnTo>
                <a:lnTo>
                  <a:pt x="72" y="126"/>
                </a:lnTo>
                <a:lnTo>
                  <a:pt x="61" y="130"/>
                </a:lnTo>
                <a:lnTo>
                  <a:pt x="50" y="130"/>
                </a:lnTo>
                <a:lnTo>
                  <a:pt x="39" y="130"/>
                </a:lnTo>
                <a:lnTo>
                  <a:pt x="28" y="130"/>
                </a:lnTo>
                <a:lnTo>
                  <a:pt x="17" y="126"/>
                </a:lnTo>
                <a:lnTo>
                  <a:pt x="5" y="125"/>
                </a:lnTo>
                <a:lnTo>
                  <a:pt x="0" y="125"/>
                </a:lnTo>
                <a:lnTo>
                  <a:pt x="0" y="115"/>
                </a:lnTo>
                <a:close/>
              </a:path>
            </a:pathLst>
          </a:cu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507" name="Freeform 409"/>
          <p:cNvSpPr>
            <a:spLocks/>
          </p:cNvSpPr>
          <p:nvPr/>
        </p:nvSpPr>
        <p:spPr bwMode="auto">
          <a:xfrm>
            <a:off x="4411663" y="2882900"/>
            <a:ext cx="128587" cy="190500"/>
          </a:xfrm>
          <a:custGeom>
            <a:avLst/>
            <a:gdLst>
              <a:gd name="T0" fmla="*/ 0 w 64"/>
              <a:gd name="T1" fmla="*/ 2147483647 h 75"/>
              <a:gd name="T2" fmla="*/ 2147483647 w 64"/>
              <a:gd name="T3" fmla="*/ 2147483647 h 75"/>
              <a:gd name="T4" fmla="*/ 2147483647 w 64"/>
              <a:gd name="T5" fmla="*/ 2147483647 h 75"/>
              <a:gd name="T6" fmla="*/ 2147483647 w 64"/>
              <a:gd name="T7" fmla="*/ 2147483647 h 75"/>
              <a:gd name="T8" fmla="*/ 2147483647 w 64"/>
              <a:gd name="T9" fmla="*/ 0 h 75"/>
              <a:gd name="T10" fmla="*/ 2147483647 w 64"/>
              <a:gd name="T11" fmla="*/ 0 h 75"/>
              <a:gd name="T12" fmla="*/ 2147483647 w 64"/>
              <a:gd name="T13" fmla="*/ 2147483647 h 75"/>
              <a:gd name="T14" fmla="*/ 2147483647 w 64"/>
              <a:gd name="T15" fmla="*/ 2147483647 h 75"/>
              <a:gd name="T16" fmla="*/ 2147483647 w 64"/>
              <a:gd name="T17" fmla="*/ 2147483647 h 75"/>
              <a:gd name="T18" fmla="*/ 2147483647 w 64"/>
              <a:gd name="T19" fmla="*/ 2147483647 h 75"/>
              <a:gd name="T20" fmla="*/ 2147483647 w 64"/>
              <a:gd name="T21" fmla="*/ 2147483647 h 75"/>
              <a:gd name="T22" fmla="*/ 0 w 64"/>
              <a:gd name="T23" fmla="*/ 2147483647 h 75"/>
              <a:gd name="T24" fmla="*/ 0 w 64"/>
              <a:gd name="T25" fmla="*/ 2147483647 h 7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64"/>
              <a:gd name="T40" fmla="*/ 0 h 75"/>
              <a:gd name="T41" fmla="*/ 64 w 64"/>
              <a:gd name="T42" fmla="*/ 75 h 75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64" h="75">
                <a:moveTo>
                  <a:pt x="0" y="1"/>
                </a:moveTo>
                <a:lnTo>
                  <a:pt x="22" y="1"/>
                </a:lnTo>
                <a:lnTo>
                  <a:pt x="22" y="23"/>
                </a:lnTo>
                <a:lnTo>
                  <a:pt x="42" y="22"/>
                </a:lnTo>
                <a:lnTo>
                  <a:pt x="42" y="0"/>
                </a:lnTo>
                <a:lnTo>
                  <a:pt x="64" y="0"/>
                </a:lnTo>
                <a:lnTo>
                  <a:pt x="64" y="75"/>
                </a:lnTo>
                <a:lnTo>
                  <a:pt x="42" y="75"/>
                </a:lnTo>
                <a:lnTo>
                  <a:pt x="42" y="45"/>
                </a:lnTo>
                <a:lnTo>
                  <a:pt x="22" y="45"/>
                </a:lnTo>
                <a:lnTo>
                  <a:pt x="22" y="75"/>
                </a:lnTo>
                <a:lnTo>
                  <a:pt x="0" y="75"/>
                </a:lnTo>
                <a:lnTo>
                  <a:pt x="0" y="1"/>
                </a:lnTo>
                <a:close/>
              </a:path>
            </a:pathLst>
          </a:custGeom>
          <a:solidFill>
            <a:srgbClr val="00808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383" name="Line 410"/>
          <p:cNvSpPr>
            <a:spLocks noChangeShapeType="1"/>
          </p:cNvSpPr>
          <p:nvPr/>
        </p:nvSpPr>
        <p:spPr bwMode="auto">
          <a:xfrm flipV="1">
            <a:off x="3494088" y="3763963"/>
            <a:ext cx="1587" cy="444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84" name="Line 411"/>
          <p:cNvSpPr>
            <a:spLocks noChangeShapeType="1"/>
          </p:cNvSpPr>
          <p:nvPr/>
        </p:nvSpPr>
        <p:spPr bwMode="auto">
          <a:xfrm flipH="1" flipV="1">
            <a:off x="3446463" y="3732213"/>
            <a:ext cx="47625" cy="317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85" name="Line 412"/>
          <p:cNvSpPr>
            <a:spLocks noChangeShapeType="1"/>
          </p:cNvSpPr>
          <p:nvPr/>
        </p:nvSpPr>
        <p:spPr bwMode="auto">
          <a:xfrm flipV="1">
            <a:off x="3498850" y="3724275"/>
            <a:ext cx="30163" cy="539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86" name="Line 413"/>
          <p:cNvSpPr>
            <a:spLocks noChangeShapeType="1"/>
          </p:cNvSpPr>
          <p:nvPr/>
        </p:nvSpPr>
        <p:spPr bwMode="auto">
          <a:xfrm flipH="1" flipV="1">
            <a:off x="3511550" y="3687763"/>
            <a:ext cx="17463" cy="365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87" name="Line 414"/>
          <p:cNvSpPr>
            <a:spLocks noChangeShapeType="1"/>
          </p:cNvSpPr>
          <p:nvPr/>
        </p:nvSpPr>
        <p:spPr bwMode="auto">
          <a:xfrm flipV="1">
            <a:off x="3529013" y="3702050"/>
            <a:ext cx="47625" cy="301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88" name="Line 415"/>
          <p:cNvSpPr>
            <a:spLocks noChangeShapeType="1"/>
          </p:cNvSpPr>
          <p:nvPr/>
        </p:nvSpPr>
        <p:spPr bwMode="auto">
          <a:xfrm flipV="1">
            <a:off x="3392488" y="3824288"/>
            <a:ext cx="3175" cy="444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89" name="Line 416"/>
          <p:cNvSpPr>
            <a:spLocks noChangeShapeType="1"/>
          </p:cNvSpPr>
          <p:nvPr/>
        </p:nvSpPr>
        <p:spPr bwMode="auto">
          <a:xfrm flipV="1">
            <a:off x="3392488" y="3792538"/>
            <a:ext cx="46037" cy="317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90" name="Line 417"/>
          <p:cNvSpPr>
            <a:spLocks noChangeShapeType="1"/>
          </p:cNvSpPr>
          <p:nvPr/>
        </p:nvSpPr>
        <p:spPr bwMode="auto">
          <a:xfrm flipH="1" flipV="1">
            <a:off x="3355975" y="3784600"/>
            <a:ext cx="30163" cy="555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91" name="Line 418"/>
          <p:cNvSpPr>
            <a:spLocks noChangeShapeType="1"/>
          </p:cNvSpPr>
          <p:nvPr/>
        </p:nvSpPr>
        <p:spPr bwMode="auto">
          <a:xfrm flipV="1">
            <a:off x="3355975" y="3751263"/>
            <a:ext cx="19050" cy="333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92" name="Line 419"/>
          <p:cNvSpPr>
            <a:spLocks noChangeShapeType="1"/>
          </p:cNvSpPr>
          <p:nvPr/>
        </p:nvSpPr>
        <p:spPr bwMode="auto">
          <a:xfrm flipH="1" flipV="1">
            <a:off x="3309938" y="3763963"/>
            <a:ext cx="46037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93" name="Rectangle 428"/>
          <p:cNvSpPr>
            <a:spLocks noChangeArrowheads="1"/>
          </p:cNvSpPr>
          <p:nvPr/>
        </p:nvSpPr>
        <p:spPr bwMode="auto">
          <a:xfrm>
            <a:off x="3087688" y="5157788"/>
            <a:ext cx="2571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it-IT" sz="1400" b="1">
                <a:solidFill>
                  <a:srgbClr val="FFFFFF"/>
                </a:solidFill>
                <a:latin typeface="Symbol" pitchFamily="18" charset="2"/>
              </a:rPr>
              <a:t>g</a:t>
            </a:r>
          </a:p>
        </p:txBody>
      </p:sp>
      <p:sp>
        <p:nvSpPr>
          <p:cNvPr id="6394" name="Oval 631"/>
          <p:cNvSpPr>
            <a:spLocks noChangeArrowheads="1"/>
          </p:cNvSpPr>
          <p:nvPr/>
        </p:nvSpPr>
        <p:spPr bwMode="auto">
          <a:xfrm>
            <a:off x="7423150" y="4164013"/>
            <a:ext cx="93663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395" name="Freeform 632"/>
          <p:cNvSpPr>
            <a:spLocks/>
          </p:cNvSpPr>
          <p:nvPr/>
        </p:nvSpPr>
        <p:spPr bwMode="auto">
          <a:xfrm>
            <a:off x="7432675" y="4270375"/>
            <a:ext cx="15875" cy="403225"/>
          </a:xfrm>
          <a:custGeom>
            <a:avLst/>
            <a:gdLst>
              <a:gd name="T0" fmla="*/ 2147483647 w 8"/>
              <a:gd name="T1" fmla="*/ 0 h 158"/>
              <a:gd name="T2" fmla="*/ 0 w 8"/>
              <a:gd name="T3" fmla="*/ 2147483647 h 158"/>
              <a:gd name="T4" fmla="*/ 2147483647 w 8"/>
              <a:gd name="T5" fmla="*/ 2147483647 h 158"/>
              <a:gd name="T6" fmla="*/ 2147483647 w 8"/>
              <a:gd name="T7" fmla="*/ 2147483647 h 158"/>
              <a:gd name="T8" fmla="*/ 2147483647 w 8"/>
              <a:gd name="T9" fmla="*/ 2147483647 h 158"/>
              <a:gd name="T10" fmla="*/ 0 w 8"/>
              <a:gd name="T11" fmla="*/ 2147483647 h 158"/>
              <a:gd name="T12" fmla="*/ 2147483647 w 8"/>
              <a:gd name="T13" fmla="*/ 2147483647 h 158"/>
              <a:gd name="T14" fmla="*/ 2147483647 w 8"/>
              <a:gd name="T15" fmla="*/ 2147483647 h 158"/>
              <a:gd name="T16" fmla="*/ 2147483647 w 8"/>
              <a:gd name="T17" fmla="*/ 2147483647 h 158"/>
              <a:gd name="T18" fmla="*/ 2147483647 w 8"/>
              <a:gd name="T19" fmla="*/ 2147483647 h 158"/>
              <a:gd name="T20" fmla="*/ 2147483647 w 8"/>
              <a:gd name="T21" fmla="*/ 2147483647 h 158"/>
              <a:gd name="T22" fmla="*/ 2147483647 w 8"/>
              <a:gd name="T23" fmla="*/ 2147483647 h 158"/>
              <a:gd name="T24" fmla="*/ 2147483647 w 8"/>
              <a:gd name="T25" fmla="*/ 2147483647 h 158"/>
              <a:gd name="T26" fmla="*/ 2147483647 w 8"/>
              <a:gd name="T27" fmla="*/ 2147483647 h 158"/>
              <a:gd name="T28" fmla="*/ 2147483647 w 8"/>
              <a:gd name="T29" fmla="*/ 2147483647 h 158"/>
              <a:gd name="T30" fmla="*/ 0 w 8"/>
              <a:gd name="T31" fmla="*/ 2147483647 h 158"/>
              <a:gd name="T32" fmla="*/ 2147483647 w 8"/>
              <a:gd name="T33" fmla="*/ 2147483647 h 15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8"/>
              <a:gd name="T53" fmla="*/ 8 w 8"/>
              <a:gd name="T54" fmla="*/ 158 h 15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8">
                <a:moveTo>
                  <a:pt x="4" y="0"/>
                </a:moveTo>
                <a:lnTo>
                  <a:pt x="0" y="15"/>
                </a:lnTo>
                <a:lnTo>
                  <a:pt x="4" y="29"/>
                </a:lnTo>
                <a:lnTo>
                  <a:pt x="8" y="38"/>
                </a:lnTo>
                <a:lnTo>
                  <a:pt x="4" y="48"/>
                </a:lnTo>
                <a:lnTo>
                  <a:pt x="0" y="58"/>
                </a:lnTo>
                <a:lnTo>
                  <a:pt x="4" y="67"/>
                </a:lnTo>
                <a:lnTo>
                  <a:pt x="8" y="77"/>
                </a:lnTo>
                <a:lnTo>
                  <a:pt x="8" y="91"/>
                </a:lnTo>
                <a:lnTo>
                  <a:pt x="4" y="105"/>
                </a:lnTo>
                <a:lnTo>
                  <a:pt x="4" y="115"/>
                </a:lnTo>
                <a:lnTo>
                  <a:pt x="8" y="124"/>
                </a:lnTo>
                <a:lnTo>
                  <a:pt x="8" y="134"/>
                </a:lnTo>
                <a:lnTo>
                  <a:pt x="8" y="143"/>
                </a:lnTo>
                <a:lnTo>
                  <a:pt x="8" y="153"/>
                </a:lnTo>
                <a:lnTo>
                  <a:pt x="0" y="153"/>
                </a:lnTo>
                <a:lnTo>
                  <a:pt x="8" y="158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96" name="Freeform 633"/>
          <p:cNvSpPr>
            <a:spLocks/>
          </p:cNvSpPr>
          <p:nvPr/>
        </p:nvSpPr>
        <p:spPr bwMode="auto">
          <a:xfrm>
            <a:off x="7491413" y="4283075"/>
            <a:ext cx="33337" cy="425450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9" y="38"/>
                </a:lnTo>
                <a:lnTo>
                  <a:pt x="13" y="48"/>
                </a:lnTo>
                <a:lnTo>
                  <a:pt x="9" y="62"/>
                </a:lnTo>
                <a:lnTo>
                  <a:pt x="9" y="72"/>
                </a:lnTo>
                <a:lnTo>
                  <a:pt x="13" y="81"/>
                </a:lnTo>
                <a:lnTo>
                  <a:pt x="13" y="91"/>
                </a:lnTo>
                <a:lnTo>
                  <a:pt x="13" y="100"/>
                </a:lnTo>
                <a:lnTo>
                  <a:pt x="13" y="110"/>
                </a:lnTo>
                <a:lnTo>
                  <a:pt x="13" y="124"/>
                </a:lnTo>
                <a:lnTo>
                  <a:pt x="17" y="133"/>
                </a:lnTo>
                <a:lnTo>
                  <a:pt x="17" y="143"/>
                </a:lnTo>
                <a:lnTo>
                  <a:pt x="13" y="153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97" name="Oval 634"/>
          <p:cNvSpPr>
            <a:spLocks noChangeArrowheads="1"/>
          </p:cNvSpPr>
          <p:nvPr/>
        </p:nvSpPr>
        <p:spPr bwMode="auto">
          <a:xfrm>
            <a:off x="7312025" y="4164013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398" name="Freeform 635"/>
          <p:cNvSpPr>
            <a:spLocks/>
          </p:cNvSpPr>
          <p:nvPr/>
        </p:nvSpPr>
        <p:spPr bwMode="auto">
          <a:xfrm>
            <a:off x="7319963" y="4270375"/>
            <a:ext cx="19050" cy="403225"/>
          </a:xfrm>
          <a:custGeom>
            <a:avLst/>
            <a:gdLst>
              <a:gd name="T0" fmla="*/ 2147483647 w 9"/>
              <a:gd name="T1" fmla="*/ 0 h 158"/>
              <a:gd name="T2" fmla="*/ 0 w 9"/>
              <a:gd name="T3" fmla="*/ 2147483647 h 158"/>
              <a:gd name="T4" fmla="*/ 2147483647 w 9"/>
              <a:gd name="T5" fmla="*/ 2147483647 h 158"/>
              <a:gd name="T6" fmla="*/ 2147483647 w 9"/>
              <a:gd name="T7" fmla="*/ 2147483647 h 158"/>
              <a:gd name="T8" fmla="*/ 2147483647 w 9"/>
              <a:gd name="T9" fmla="*/ 2147483647 h 158"/>
              <a:gd name="T10" fmla="*/ 0 w 9"/>
              <a:gd name="T11" fmla="*/ 2147483647 h 158"/>
              <a:gd name="T12" fmla="*/ 2147483647 w 9"/>
              <a:gd name="T13" fmla="*/ 2147483647 h 158"/>
              <a:gd name="T14" fmla="*/ 2147483647 w 9"/>
              <a:gd name="T15" fmla="*/ 2147483647 h 158"/>
              <a:gd name="T16" fmla="*/ 2147483647 w 9"/>
              <a:gd name="T17" fmla="*/ 2147483647 h 158"/>
              <a:gd name="T18" fmla="*/ 2147483647 w 9"/>
              <a:gd name="T19" fmla="*/ 2147483647 h 158"/>
              <a:gd name="T20" fmla="*/ 2147483647 w 9"/>
              <a:gd name="T21" fmla="*/ 2147483647 h 158"/>
              <a:gd name="T22" fmla="*/ 2147483647 w 9"/>
              <a:gd name="T23" fmla="*/ 2147483647 h 158"/>
              <a:gd name="T24" fmla="*/ 2147483647 w 9"/>
              <a:gd name="T25" fmla="*/ 2147483647 h 158"/>
              <a:gd name="T26" fmla="*/ 2147483647 w 9"/>
              <a:gd name="T27" fmla="*/ 2147483647 h 158"/>
              <a:gd name="T28" fmla="*/ 2147483647 w 9"/>
              <a:gd name="T29" fmla="*/ 2147483647 h 158"/>
              <a:gd name="T30" fmla="*/ 0 w 9"/>
              <a:gd name="T31" fmla="*/ 2147483647 h 158"/>
              <a:gd name="T32" fmla="*/ 2147483647 w 9"/>
              <a:gd name="T33" fmla="*/ 2147483647 h 15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8"/>
              <a:gd name="T53" fmla="*/ 9 w 9"/>
              <a:gd name="T54" fmla="*/ 158 h 15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8">
                <a:moveTo>
                  <a:pt x="4" y="0"/>
                </a:moveTo>
                <a:lnTo>
                  <a:pt x="0" y="15"/>
                </a:lnTo>
                <a:lnTo>
                  <a:pt x="4" y="29"/>
                </a:lnTo>
                <a:lnTo>
                  <a:pt x="9" y="38"/>
                </a:lnTo>
                <a:lnTo>
                  <a:pt x="4" y="48"/>
                </a:lnTo>
                <a:lnTo>
                  <a:pt x="0" y="58"/>
                </a:lnTo>
                <a:lnTo>
                  <a:pt x="4" y="67"/>
                </a:lnTo>
                <a:lnTo>
                  <a:pt x="9" y="77"/>
                </a:lnTo>
                <a:lnTo>
                  <a:pt x="9" y="91"/>
                </a:lnTo>
                <a:lnTo>
                  <a:pt x="4" y="105"/>
                </a:lnTo>
                <a:lnTo>
                  <a:pt x="4" y="115"/>
                </a:lnTo>
                <a:lnTo>
                  <a:pt x="9" y="124"/>
                </a:lnTo>
                <a:lnTo>
                  <a:pt x="9" y="134"/>
                </a:lnTo>
                <a:lnTo>
                  <a:pt x="9" y="143"/>
                </a:lnTo>
                <a:lnTo>
                  <a:pt x="9" y="153"/>
                </a:lnTo>
                <a:lnTo>
                  <a:pt x="0" y="153"/>
                </a:lnTo>
                <a:lnTo>
                  <a:pt x="9" y="158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99" name="Freeform 636"/>
          <p:cNvSpPr>
            <a:spLocks/>
          </p:cNvSpPr>
          <p:nvPr/>
        </p:nvSpPr>
        <p:spPr bwMode="auto">
          <a:xfrm>
            <a:off x="7380288" y="4283075"/>
            <a:ext cx="34925" cy="425450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9" y="38"/>
                </a:lnTo>
                <a:lnTo>
                  <a:pt x="13" y="48"/>
                </a:lnTo>
                <a:lnTo>
                  <a:pt x="9" y="62"/>
                </a:lnTo>
                <a:lnTo>
                  <a:pt x="9" y="72"/>
                </a:lnTo>
                <a:lnTo>
                  <a:pt x="13" y="81"/>
                </a:lnTo>
                <a:lnTo>
                  <a:pt x="13" y="91"/>
                </a:lnTo>
                <a:lnTo>
                  <a:pt x="13" y="100"/>
                </a:lnTo>
                <a:lnTo>
                  <a:pt x="13" y="110"/>
                </a:lnTo>
                <a:lnTo>
                  <a:pt x="13" y="124"/>
                </a:lnTo>
                <a:lnTo>
                  <a:pt x="17" y="133"/>
                </a:lnTo>
                <a:lnTo>
                  <a:pt x="17" y="143"/>
                </a:lnTo>
                <a:lnTo>
                  <a:pt x="13" y="153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00" name="Oval 637"/>
          <p:cNvSpPr>
            <a:spLocks noChangeArrowheads="1"/>
          </p:cNvSpPr>
          <p:nvPr/>
        </p:nvSpPr>
        <p:spPr bwMode="auto">
          <a:xfrm>
            <a:off x="7191375" y="4173538"/>
            <a:ext cx="92075" cy="11588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401" name="Freeform 638"/>
          <p:cNvSpPr>
            <a:spLocks/>
          </p:cNvSpPr>
          <p:nvPr/>
        </p:nvSpPr>
        <p:spPr bwMode="auto">
          <a:xfrm>
            <a:off x="7202488" y="4283075"/>
            <a:ext cx="15875" cy="400050"/>
          </a:xfrm>
          <a:custGeom>
            <a:avLst/>
            <a:gdLst>
              <a:gd name="T0" fmla="*/ 2147483647 w 8"/>
              <a:gd name="T1" fmla="*/ 0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0"/>
                </a:moveTo>
                <a:lnTo>
                  <a:pt x="0" y="14"/>
                </a:lnTo>
                <a:lnTo>
                  <a:pt x="4" y="29"/>
                </a:lnTo>
                <a:lnTo>
                  <a:pt x="8" y="38"/>
                </a:lnTo>
                <a:lnTo>
                  <a:pt x="4" y="48"/>
                </a:lnTo>
                <a:lnTo>
                  <a:pt x="0" y="57"/>
                </a:lnTo>
                <a:lnTo>
                  <a:pt x="4" y="67"/>
                </a:lnTo>
                <a:lnTo>
                  <a:pt x="8" y="76"/>
                </a:lnTo>
                <a:lnTo>
                  <a:pt x="8" y="91"/>
                </a:lnTo>
                <a:lnTo>
                  <a:pt x="4" y="105"/>
                </a:lnTo>
                <a:lnTo>
                  <a:pt x="4" y="114"/>
                </a:lnTo>
                <a:lnTo>
                  <a:pt x="8" y="124"/>
                </a:lnTo>
                <a:lnTo>
                  <a:pt x="8" y="133"/>
                </a:lnTo>
                <a:lnTo>
                  <a:pt x="8" y="143"/>
                </a:lnTo>
                <a:lnTo>
                  <a:pt x="8" y="153"/>
                </a:lnTo>
                <a:lnTo>
                  <a:pt x="0" y="153"/>
                </a:lnTo>
                <a:lnTo>
                  <a:pt x="8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02" name="Freeform 639"/>
          <p:cNvSpPr>
            <a:spLocks/>
          </p:cNvSpPr>
          <p:nvPr/>
        </p:nvSpPr>
        <p:spPr bwMode="auto">
          <a:xfrm>
            <a:off x="7259638" y="4294188"/>
            <a:ext cx="34925" cy="427037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9" y="38"/>
                </a:lnTo>
                <a:lnTo>
                  <a:pt x="13" y="48"/>
                </a:lnTo>
                <a:lnTo>
                  <a:pt x="9" y="62"/>
                </a:lnTo>
                <a:lnTo>
                  <a:pt x="9" y="71"/>
                </a:lnTo>
                <a:lnTo>
                  <a:pt x="13" y="81"/>
                </a:lnTo>
                <a:lnTo>
                  <a:pt x="13" y="90"/>
                </a:lnTo>
                <a:lnTo>
                  <a:pt x="13" y="100"/>
                </a:lnTo>
                <a:lnTo>
                  <a:pt x="13" y="109"/>
                </a:lnTo>
                <a:lnTo>
                  <a:pt x="13" y="124"/>
                </a:lnTo>
                <a:lnTo>
                  <a:pt x="17" y="133"/>
                </a:lnTo>
                <a:lnTo>
                  <a:pt x="17" y="143"/>
                </a:lnTo>
                <a:lnTo>
                  <a:pt x="13" y="152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03" name="Oval 640"/>
          <p:cNvSpPr>
            <a:spLocks noChangeArrowheads="1"/>
          </p:cNvSpPr>
          <p:nvPr/>
        </p:nvSpPr>
        <p:spPr bwMode="auto">
          <a:xfrm>
            <a:off x="7081838" y="4173538"/>
            <a:ext cx="92075" cy="11588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404" name="Freeform 641"/>
          <p:cNvSpPr>
            <a:spLocks/>
          </p:cNvSpPr>
          <p:nvPr/>
        </p:nvSpPr>
        <p:spPr bwMode="auto">
          <a:xfrm>
            <a:off x="7089775" y="4283075"/>
            <a:ext cx="17463" cy="400050"/>
          </a:xfrm>
          <a:custGeom>
            <a:avLst/>
            <a:gdLst>
              <a:gd name="T0" fmla="*/ 2147483647 w 9"/>
              <a:gd name="T1" fmla="*/ 0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4" y="0"/>
                </a:moveTo>
                <a:lnTo>
                  <a:pt x="0" y="14"/>
                </a:lnTo>
                <a:lnTo>
                  <a:pt x="4" y="29"/>
                </a:lnTo>
                <a:lnTo>
                  <a:pt x="9" y="38"/>
                </a:lnTo>
                <a:lnTo>
                  <a:pt x="4" y="48"/>
                </a:lnTo>
                <a:lnTo>
                  <a:pt x="0" y="57"/>
                </a:lnTo>
                <a:lnTo>
                  <a:pt x="4" y="67"/>
                </a:lnTo>
                <a:lnTo>
                  <a:pt x="9" y="76"/>
                </a:lnTo>
                <a:lnTo>
                  <a:pt x="9" y="91"/>
                </a:lnTo>
                <a:lnTo>
                  <a:pt x="4" y="105"/>
                </a:lnTo>
                <a:lnTo>
                  <a:pt x="4" y="114"/>
                </a:lnTo>
                <a:lnTo>
                  <a:pt x="9" y="124"/>
                </a:lnTo>
                <a:lnTo>
                  <a:pt x="9" y="133"/>
                </a:lnTo>
                <a:lnTo>
                  <a:pt x="9" y="143"/>
                </a:lnTo>
                <a:lnTo>
                  <a:pt x="9" y="153"/>
                </a:lnTo>
                <a:lnTo>
                  <a:pt x="0" y="153"/>
                </a:lnTo>
                <a:lnTo>
                  <a:pt x="9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05" name="Freeform 642"/>
          <p:cNvSpPr>
            <a:spLocks/>
          </p:cNvSpPr>
          <p:nvPr/>
        </p:nvSpPr>
        <p:spPr bwMode="auto">
          <a:xfrm>
            <a:off x="7150100" y="4294188"/>
            <a:ext cx="33338" cy="427037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9" y="38"/>
                </a:lnTo>
                <a:lnTo>
                  <a:pt x="13" y="48"/>
                </a:lnTo>
                <a:lnTo>
                  <a:pt x="9" y="62"/>
                </a:lnTo>
                <a:lnTo>
                  <a:pt x="9" y="71"/>
                </a:lnTo>
                <a:lnTo>
                  <a:pt x="13" y="81"/>
                </a:lnTo>
                <a:lnTo>
                  <a:pt x="13" y="90"/>
                </a:lnTo>
                <a:lnTo>
                  <a:pt x="13" y="100"/>
                </a:lnTo>
                <a:lnTo>
                  <a:pt x="13" y="109"/>
                </a:lnTo>
                <a:lnTo>
                  <a:pt x="13" y="124"/>
                </a:lnTo>
                <a:lnTo>
                  <a:pt x="17" y="133"/>
                </a:lnTo>
                <a:lnTo>
                  <a:pt x="17" y="143"/>
                </a:lnTo>
                <a:lnTo>
                  <a:pt x="13" y="152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06" name="Oval 643"/>
          <p:cNvSpPr>
            <a:spLocks noChangeArrowheads="1"/>
          </p:cNvSpPr>
          <p:nvPr/>
        </p:nvSpPr>
        <p:spPr bwMode="auto">
          <a:xfrm>
            <a:off x="6970713" y="4173538"/>
            <a:ext cx="92075" cy="11588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407" name="Freeform 644"/>
          <p:cNvSpPr>
            <a:spLocks/>
          </p:cNvSpPr>
          <p:nvPr/>
        </p:nvSpPr>
        <p:spPr bwMode="auto">
          <a:xfrm>
            <a:off x="6978650" y="4283075"/>
            <a:ext cx="15875" cy="400050"/>
          </a:xfrm>
          <a:custGeom>
            <a:avLst/>
            <a:gdLst>
              <a:gd name="T0" fmla="*/ 2147483647 w 8"/>
              <a:gd name="T1" fmla="*/ 0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0"/>
                </a:moveTo>
                <a:lnTo>
                  <a:pt x="0" y="14"/>
                </a:lnTo>
                <a:lnTo>
                  <a:pt x="4" y="29"/>
                </a:lnTo>
                <a:lnTo>
                  <a:pt x="8" y="38"/>
                </a:lnTo>
                <a:lnTo>
                  <a:pt x="4" y="48"/>
                </a:lnTo>
                <a:lnTo>
                  <a:pt x="0" y="57"/>
                </a:lnTo>
                <a:lnTo>
                  <a:pt x="4" y="67"/>
                </a:lnTo>
                <a:lnTo>
                  <a:pt x="8" y="76"/>
                </a:lnTo>
                <a:lnTo>
                  <a:pt x="8" y="91"/>
                </a:lnTo>
                <a:lnTo>
                  <a:pt x="4" y="105"/>
                </a:lnTo>
                <a:lnTo>
                  <a:pt x="4" y="114"/>
                </a:lnTo>
                <a:lnTo>
                  <a:pt x="8" y="124"/>
                </a:lnTo>
                <a:lnTo>
                  <a:pt x="8" y="133"/>
                </a:lnTo>
                <a:lnTo>
                  <a:pt x="8" y="143"/>
                </a:lnTo>
                <a:lnTo>
                  <a:pt x="8" y="153"/>
                </a:lnTo>
                <a:lnTo>
                  <a:pt x="0" y="153"/>
                </a:lnTo>
                <a:lnTo>
                  <a:pt x="8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08" name="Freeform 645"/>
          <p:cNvSpPr>
            <a:spLocks/>
          </p:cNvSpPr>
          <p:nvPr/>
        </p:nvSpPr>
        <p:spPr bwMode="auto">
          <a:xfrm>
            <a:off x="7038975" y="4294188"/>
            <a:ext cx="33338" cy="427037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8" y="38"/>
                </a:lnTo>
                <a:lnTo>
                  <a:pt x="12" y="48"/>
                </a:lnTo>
                <a:lnTo>
                  <a:pt x="8" y="62"/>
                </a:lnTo>
                <a:lnTo>
                  <a:pt x="8" y="71"/>
                </a:lnTo>
                <a:lnTo>
                  <a:pt x="12" y="81"/>
                </a:lnTo>
                <a:lnTo>
                  <a:pt x="12" y="90"/>
                </a:lnTo>
                <a:lnTo>
                  <a:pt x="12" y="100"/>
                </a:lnTo>
                <a:lnTo>
                  <a:pt x="12" y="109"/>
                </a:lnTo>
                <a:lnTo>
                  <a:pt x="12" y="124"/>
                </a:lnTo>
                <a:lnTo>
                  <a:pt x="17" y="133"/>
                </a:lnTo>
                <a:lnTo>
                  <a:pt x="17" y="143"/>
                </a:lnTo>
                <a:lnTo>
                  <a:pt x="12" y="152"/>
                </a:lnTo>
                <a:lnTo>
                  <a:pt x="12" y="162"/>
                </a:lnTo>
                <a:lnTo>
                  <a:pt x="12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09" name="Oval 646"/>
          <p:cNvSpPr>
            <a:spLocks noChangeArrowheads="1"/>
          </p:cNvSpPr>
          <p:nvPr/>
        </p:nvSpPr>
        <p:spPr bwMode="auto">
          <a:xfrm>
            <a:off x="6858000" y="4173538"/>
            <a:ext cx="92075" cy="11588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410" name="Freeform 647"/>
          <p:cNvSpPr>
            <a:spLocks/>
          </p:cNvSpPr>
          <p:nvPr/>
        </p:nvSpPr>
        <p:spPr bwMode="auto">
          <a:xfrm>
            <a:off x="6865938" y="4283075"/>
            <a:ext cx="17462" cy="400050"/>
          </a:xfrm>
          <a:custGeom>
            <a:avLst/>
            <a:gdLst>
              <a:gd name="T0" fmla="*/ 2147483647 w 9"/>
              <a:gd name="T1" fmla="*/ 0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5" y="0"/>
                </a:moveTo>
                <a:lnTo>
                  <a:pt x="0" y="14"/>
                </a:lnTo>
                <a:lnTo>
                  <a:pt x="5" y="29"/>
                </a:lnTo>
                <a:lnTo>
                  <a:pt x="9" y="38"/>
                </a:lnTo>
                <a:lnTo>
                  <a:pt x="5" y="48"/>
                </a:lnTo>
                <a:lnTo>
                  <a:pt x="0" y="57"/>
                </a:lnTo>
                <a:lnTo>
                  <a:pt x="5" y="67"/>
                </a:lnTo>
                <a:lnTo>
                  <a:pt x="9" y="76"/>
                </a:lnTo>
                <a:lnTo>
                  <a:pt x="9" y="91"/>
                </a:lnTo>
                <a:lnTo>
                  <a:pt x="5" y="105"/>
                </a:lnTo>
                <a:lnTo>
                  <a:pt x="5" y="114"/>
                </a:lnTo>
                <a:lnTo>
                  <a:pt x="9" y="124"/>
                </a:lnTo>
                <a:lnTo>
                  <a:pt x="9" y="133"/>
                </a:lnTo>
                <a:lnTo>
                  <a:pt x="9" y="143"/>
                </a:lnTo>
                <a:lnTo>
                  <a:pt x="9" y="153"/>
                </a:lnTo>
                <a:lnTo>
                  <a:pt x="0" y="153"/>
                </a:lnTo>
                <a:lnTo>
                  <a:pt x="9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11" name="Freeform 648"/>
          <p:cNvSpPr>
            <a:spLocks/>
          </p:cNvSpPr>
          <p:nvPr/>
        </p:nvSpPr>
        <p:spPr bwMode="auto">
          <a:xfrm>
            <a:off x="6926263" y="4294188"/>
            <a:ext cx="34925" cy="427037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9" y="38"/>
                </a:lnTo>
                <a:lnTo>
                  <a:pt x="13" y="48"/>
                </a:lnTo>
                <a:lnTo>
                  <a:pt x="9" y="62"/>
                </a:lnTo>
                <a:lnTo>
                  <a:pt x="9" y="71"/>
                </a:lnTo>
                <a:lnTo>
                  <a:pt x="13" y="81"/>
                </a:lnTo>
                <a:lnTo>
                  <a:pt x="13" y="90"/>
                </a:lnTo>
                <a:lnTo>
                  <a:pt x="13" y="100"/>
                </a:lnTo>
                <a:lnTo>
                  <a:pt x="13" y="109"/>
                </a:lnTo>
                <a:lnTo>
                  <a:pt x="13" y="124"/>
                </a:lnTo>
                <a:lnTo>
                  <a:pt x="17" y="133"/>
                </a:lnTo>
                <a:lnTo>
                  <a:pt x="17" y="143"/>
                </a:lnTo>
                <a:lnTo>
                  <a:pt x="13" y="152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12" name="Oval 649"/>
          <p:cNvSpPr>
            <a:spLocks noChangeArrowheads="1"/>
          </p:cNvSpPr>
          <p:nvPr/>
        </p:nvSpPr>
        <p:spPr bwMode="auto">
          <a:xfrm>
            <a:off x="7423150" y="4887913"/>
            <a:ext cx="93663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413" name="Freeform 650"/>
          <p:cNvSpPr>
            <a:spLocks/>
          </p:cNvSpPr>
          <p:nvPr/>
        </p:nvSpPr>
        <p:spPr bwMode="auto">
          <a:xfrm>
            <a:off x="7432675" y="4502150"/>
            <a:ext cx="15875" cy="400050"/>
          </a:xfrm>
          <a:custGeom>
            <a:avLst/>
            <a:gdLst>
              <a:gd name="T0" fmla="*/ 2147483647 w 8"/>
              <a:gd name="T1" fmla="*/ 2147483647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157"/>
                </a:moveTo>
                <a:lnTo>
                  <a:pt x="0" y="143"/>
                </a:lnTo>
                <a:lnTo>
                  <a:pt x="4" y="128"/>
                </a:lnTo>
                <a:lnTo>
                  <a:pt x="8" y="119"/>
                </a:lnTo>
                <a:lnTo>
                  <a:pt x="4" y="109"/>
                </a:lnTo>
                <a:lnTo>
                  <a:pt x="0" y="100"/>
                </a:lnTo>
                <a:lnTo>
                  <a:pt x="4" y="90"/>
                </a:lnTo>
                <a:lnTo>
                  <a:pt x="8" y="81"/>
                </a:lnTo>
                <a:lnTo>
                  <a:pt x="8" y="67"/>
                </a:lnTo>
                <a:lnTo>
                  <a:pt x="4" y="52"/>
                </a:lnTo>
                <a:lnTo>
                  <a:pt x="4" y="43"/>
                </a:lnTo>
                <a:lnTo>
                  <a:pt x="8" y="33"/>
                </a:lnTo>
                <a:lnTo>
                  <a:pt x="8" y="24"/>
                </a:lnTo>
                <a:lnTo>
                  <a:pt x="8" y="14"/>
                </a:lnTo>
                <a:lnTo>
                  <a:pt x="8" y="5"/>
                </a:lnTo>
                <a:lnTo>
                  <a:pt x="0" y="5"/>
                </a:lnTo>
                <a:lnTo>
                  <a:pt x="8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14" name="Freeform 651"/>
          <p:cNvSpPr>
            <a:spLocks/>
          </p:cNvSpPr>
          <p:nvPr/>
        </p:nvSpPr>
        <p:spPr bwMode="auto">
          <a:xfrm>
            <a:off x="7491413" y="4467225"/>
            <a:ext cx="33337" cy="420688"/>
          </a:xfrm>
          <a:custGeom>
            <a:avLst/>
            <a:gdLst>
              <a:gd name="T0" fmla="*/ 0 w 17"/>
              <a:gd name="T1" fmla="*/ 2147483647 h 166"/>
              <a:gd name="T2" fmla="*/ 0 w 17"/>
              <a:gd name="T3" fmla="*/ 2147483647 h 166"/>
              <a:gd name="T4" fmla="*/ 0 w 17"/>
              <a:gd name="T5" fmla="*/ 2147483647 h 166"/>
              <a:gd name="T6" fmla="*/ 2147483647 w 17"/>
              <a:gd name="T7" fmla="*/ 2147483647 h 166"/>
              <a:gd name="T8" fmla="*/ 2147483647 w 17"/>
              <a:gd name="T9" fmla="*/ 2147483647 h 166"/>
              <a:gd name="T10" fmla="*/ 2147483647 w 17"/>
              <a:gd name="T11" fmla="*/ 2147483647 h 166"/>
              <a:gd name="T12" fmla="*/ 2147483647 w 17"/>
              <a:gd name="T13" fmla="*/ 2147483647 h 166"/>
              <a:gd name="T14" fmla="*/ 2147483647 w 17"/>
              <a:gd name="T15" fmla="*/ 2147483647 h 166"/>
              <a:gd name="T16" fmla="*/ 2147483647 w 17"/>
              <a:gd name="T17" fmla="*/ 2147483647 h 166"/>
              <a:gd name="T18" fmla="*/ 2147483647 w 17"/>
              <a:gd name="T19" fmla="*/ 2147483647 h 166"/>
              <a:gd name="T20" fmla="*/ 2147483647 w 17"/>
              <a:gd name="T21" fmla="*/ 2147483647 h 166"/>
              <a:gd name="T22" fmla="*/ 2147483647 w 17"/>
              <a:gd name="T23" fmla="*/ 2147483647 h 166"/>
              <a:gd name="T24" fmla="*/ 2147483647 w 17"/>
              <a:gd name="T25" fmla="*/ 2147483647 h 166"/>
              <a:gd name="T26" fmla="*/ 2147483647 w 17"/>
              <a:gd name="T27" fmla="*/ 2147483647 h 166"/>
              <a:gd name="T28" fmla="*/ 2147483647 w 17"/>
              <a:gd name="T29" fmla="*/ 2147483647 h 166"/>
              <a:gd name="T30" fmla="*/ 2147483647 w 17"/>
              <a:gd name="T31" fmla="*/ 2147483647 h 166"/>
              <a:gd name="T32" fmla="*/ 2147483647 w 17"/>
              <a:gd name="T33" fmla="*/ 0 h 16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6"/>
              <a:gd name="T53" fmla="*/ 17 w 17"/>
              <a:gd name="T54" fmla="*/ 166 h 16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6">
                <a:moveTo>
                  <a:pt x="0" y="166"/>
                </a:moveTo>
                <a:lnTo>
                  <a:pt x="0" y="142"/>
                </a:lnTo>
                <a:lnTo>
                  <a:pt x="0" y="133"/>
                </a:lnTo>
                <a:lnTo>
                  <a:pt x="9" y="128"/>
                </a:lnTo>
                <a:lnTo>
                  <a:pt x="13" y="119"/>
                </a:lnTo>
                <a:lnTo>
                  <a:pt x="9" y="104"/>
                </a:lnTo>
                <a:lnTo>
                  <a:pt x="9" y="95"/>
                </a:lnTo>
                <a:lnTo>
                  <a:pt x="13" y="85"/>
                </a:lnTo>
                <a:lnTo>
                  <a:pt x="13" y="76"/>
                </a:lnTo>
                <a:lnTo>
                  <a:pt x="13" y="66"/>
                </a:lnTo>
                <a:lnTo>
                  <a:pt x="13" y="57"/>
                </a:lnTo>
                <a:lnTo>
                  <a:pt x="13" y="42"/>
                </a:lnTo>
                <a:lnTo>
                  <a:pt x="17" y="33"/>
                </a:lnTo>
                <a:lnTo>
                  <a:pt x="17" y="23"/>
                </a:lnTo>
                <a:lnTo>
                  <a:pt x="13" y="14"/>
                </a:lnTo>
                <a:lnTo>
                  <a:pt x="13" y="4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15" name="Oval 652"/>
          <p:cNvSpPr>
            <a:spLocks noChangeArrowheads="1"/>
          </p:cNvSpPr>
          <p:nvPr/>
        </p:nvSpPr>
        <p:spPr bwMode="auto">
          <a:xfrm>
            <a:off x="7312025" y="4887913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416" name="Freeform 653"/>
          <p:cNvSpPr>
            <a:spLocks/>
          </p:cNvSpPr>
          <p:nvPr/>
        </p:nvSpPr>
        <p:spPr bwMode="auto">
          <a:xfrm>
            <a:off x="7319963" y="4502150"/>
            <a:ext cx="19050" cy="400050"/>
          </a:xfrm>
          <a:custGeom>
            <a:avLst/>
            <a:gdLst>
              <a:gd name="T0" fmla="*/ 2147483647 w 9"/>
              <a:gd name="T1" fmla="*/ 2147483647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4" y="157"/>
                </a:moveTo>
                <a:lnTo>
                  <a:pt x="0" y="143"/>
                </a:lnTo>
                <a:lnTo>
                  <a:pt x="4" y="128"/>
                </a:lnTo>
                <a:lnTo>
                  <a:pt x="9" y="119"/>
                </a:lnTo>
                <a:lnTo>
                  <a:pt x="4" y="109"/>
                </a:lnTo>
                <a:lnTo>
                  <a:pt x="0" y="100"/>
                </a:lnTo>
                <a:lnTo>
                  <a:pt x="4" y="90"/>
                </a:lnTo>
                <a:lnTo>
                  <a:pt x="9" y="81"/>
                </a:lnTo>
                <a:lnTo>
                  <a:pt x="9" y="67"/>
                </a:lnTo>
                <a:lnTo>
                  <a:pt x="4" y="52"/>
                </a:lnTo>
                <a:lnTo>
                  <a:pt x="4" y="43"/>
                </a:lnTo>
                <a:lnTo>
                  <a:pt x="9" y="33"/>
                </a:lnTo>
                <a:lnTo>
                  <a:pt x="9" y="24"/>
                </a:lnTo>
                <a:lnTo>
                  <a:pt x="9" y="14"/>
                </a:lnTo>
                <a:lnTo>
                  <a:pt x="9" y="5"/>
                </a:lnTo>
                <a:lnTo>
                  <a:pt x="0" y="5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17" name="Freeform 654"/>
          <p:cNvSpPr>
            <a:spLocks/>
          </p:cNvSpPr>
          <p:nvPr/>
        </p:nvSpPr>
        <p:spPr bwMode="auto">
          <a:xfrm>
            <a:off x="7380288" y="4467225"/>
            <a:ext cx="34925" cy="420688"/>
          </a:xfrm>
          <a:custGeom>
            <a:avLst/>
            <a:gdLst>
              <a:gd name="T0" fmla="*/ 0 w 17"/>
              <a:gd name="T1" fmla="*/ 2147483647 h 166"/>
              <a:gd name="T2" fmla="*/ 0 w 17"/>
              <a:gd name="T3" fmla="*/ 2147483647 h 166"/>
              <a:gd name="T4" fmla="*/ 0 w 17"/>
              <a:gd name="T5" fmla="*/ 2147483647 h 166"/>
              <a:gd name="T6" fmla="*/ 2147483647 w 17"/>
              <a:gd name="T7" fmla="*/ 2147483647 h 166"/>
              <a:gd name="T8" fmla="*/ 2147483647 w 17"/>
              <a:gd name="T9" fmla="*/ 2147483647 h 166"/>
              <a:gd name="T10" fmla="*/ 2147483647 w 17"/>
              <a:gd name="T11" fmla="*/ 2147483647 h 166"/>
              <a:gd name="T12" fmla="*/ 2147483647 w 17"/>
              <a:gd name="T13" fmla="*/ 2147483647 h 166"/>
              <a:gd name="T14" fmla="*/ 2147483647 w 17"/>
              <a:gd name="T15" fmla="*/ 2147483647 h 166"/>
              <a:gd name="T16" fmla="*/ 2147483647 w 17"/>
              <a:gd name="T17" fmla="*/ 2147483647 h 166"/>
              <a:gd name="T18" fmla="*/ 2147483647 w 17"/>
              <a:gd name="T19" fmla="*/ 2147483647 h 166"/>
              <a:gd name="T20" fmla="*/ 2147483647 w 17"/>
              <a:gd name="T21" fmla="*/ 2147483647 h 166"/>
              <a:gd name="T22" fmla="*/ 2147483647 w 17"/>
              <a:gd name="T23" fmla="*/ 2147483647 h 166"/>
              <a:gd name="T24" fmla="*/ 2147483647 w 17"/>
              <a:gd name="T25" fmla="*/ 2147483647 h 166"/>
              <a:gd name="T26" fmla="*/ 2147483647 w 17"/>
              <a:gd name="T27" fmla="*/ 2147483647 h 166"/>
              <a:gd name="T28" fmla="*/ 2147483647 w 17"/>
              <a:gd name="T29" fmla="*/ 2147483647 h 166"/>
              <a:gd name="T30" fmla="*/ 2147483647 w 17"/>
              <a:gd name="T31" fmla="*/ 2147483647 h 166"/>
              <a:gd name="T32" fmla="*/ 2147483647 w 17"/>
              <a:gd name="T33" fmla="*/ 0 h 16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6"/>
              <a:gd name="T53" fmla="*/ 17 w 17"/>
              <a:gd name="T54" fmla="*/ 166 h 16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6">
                <a:moveTo>
                  <a:pt x="0" y="166"/>
                </a:moveTo>
                <a:lnTo>
                  <a:pt x="0" y="142"/>
                </a:lnTo>
                <a:lnTo>
                  <a:pt x="0" y="133"/>
                </a:lnTo>
                <a:lnTo>
                  <a:pt x="9" y="128"/>
                </a:lnTo>
                <a:lnTo>
                  <a:pt x="13" y="119"/>
                </a:lnTo>
                <a:lnTo>
                  <a:pt x="9" y="104"/>
                </a:lnTo>
                <a:lnTo>
                  <a:pt x="9" y="95"/>
                </a:lnTo>
                <a:lnTo>
                  <a:pt x="13" y="85"/>
                </a:lnTo>
                <a:lnTo>
                  <a:pt x="13" y="76"/>
                </a:lnTo>
                <a:lnTo>
                  <a:pt x="13" y="66"/>
                </a:lnTo>
                <a:lnTo>
                  <a:pt x="13" y="57"/>
                </a:lnTo>
                <a:lnTo>
                  <a:pt x="13" y="42"/>
                </a:lnTo>
                <a:lnTo>
                  <a:pt x="17" y="33"/>
                </a:lnTo>
                <a:lnTo>
                  <a:pt x="17" y="23"/>
                </a:lnTo>
                <a:lnTo>
                  <a:pt x="13" y="14"/>
                </a:lnTo>
                <a:lnTo>
                  <a:pt x="13" y="4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18" name="Oval 655"/>
          <p:cNvSpPr>
            <a:spLocks noChangeArrowheads="1"/>
          </p:cNvSpPr>
          <p:nvPr/>
        </p:nvSpPr>
        <p:spPr bwMode="auto">
          <a:xfrm>
            <a:off x="7191375" y="4879975"/>
            <a:ext cx="92075" cy="11588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419" name="Freeform 656"/>
          <p:cNvSpPr>
            <a:spLocks/>
          </p:cNvSpPr>
          <p:nvPr/>
        </p:nvSpPr>
        <p:spPr bwMode="auto">
          <a:xfrm>
            <a:off x="7202488" y="4487863"/>
            <a:ext cx="15875" cy="400050"/>
          </a:xfrm>
          <a:custGeom>
            <a:avLst/>
            <a:gdLst>
              <a:gd name="T0" fmla="*/ 2147483647 w 8"/>
              <a:gd name="T1" fmla="*/ 2147483647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157"/>
                </a:moveTo>
                <a:lnTo>
                  <a:pt x="0" y="143"/>
                </a:lnTo>
                <a:lnTo>
                  <a:pt x="4" y="129"/>
                </a:lnTo>
                <a:lnTo>
                  <a:pt x="8" y="119"/>
                </a:lnTo>
                <a:lnTo>
                  <a:pt x="4" y="110"/>
                </a:lnTo>
                <a:lnTo>
                  <a:pt x="0" y="100"/>
                </a:lnTo>
                <a:lnTo>
                  <a:pt x="4" y="91"/>
                </a:lnTo>
                <a:lnTo>
                  <a:pt x="8" y="81"/>
                </a:lnTo>
                <a:lnTo>
                  <a:pt x="8" y="67"/>
                </a:lnTo>
                <a:lnTo>
                  <a:pt x="4" y="52"/>
                </a:lnTo>
                <a:lnTo>
                  <a:pt x="4" y="43"/>
                </a:lnTo>
                <a:lnTo>
                  <a:pt x="8" y="33"/>
                </a:lnTo>
                <a:lnTo>
                  <a:pt x="8" y="24"/>
                </a:lnTo>
                <a:lnTo>
                  <a:pt x="8" y="14"/>
                </a:lnTo>
                <a:lnTo>
                  <a:pt x="8" y="5"/>
                </a:lnTo>
                <a:lnTo>
                  <a:pt x="0" y="5"/>
                </a:lnTo>
                <a:lnTo>
                  <a:pt x="8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20" name="Freeform 657"/>
          <p:cNvSpPr>
            <a:spLocks/>
          </p:cNvSpPr>
          <p:nvPr/>
        </p:nvSpPr>
        <p:spPr bwMode="auto">
          <a:xfrm>
            <a:off x="7259638" y="4454525"/>
            <a:ext cx="34925" cy="425450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3"/>
                </a:lnTo>
                <a:lnTo>
                  <a:pt x="9" y="128"/>
                </a:lnTo>
                <a:lnTo>
                  <a:pt x="13" y="119"/>
                </a:lnTo>
                <a:lnTo>
                  <a:pt x="9" y="105"/>
                </a:lnTo>
                <a:lnTo>
                  <a:pt x="9" y="95"/>
                </a:lnTo>
                <a:lnTo>
                  <a:pt x="13" y="86"/>
                </a:lnTo>
                <a:lnTo>
                  <a:pt x="13" y="76"/>
                </a:lnTo>
                <a:lnTo>
                  <a:pt x="13" y="66"/>
                </a:lnTo>
                <a:lnTo>
                  <a:pt x="13" y="57"/>
                </a:lnTo>
                <a:lnTo>
                  <a:pt x="13" y="43"/>
                </a:lnTo>
                <a:lnTo>
                  <a:pt x="17" y="33"/>
                </a:lnTo>
                <a:lnTo>
                  <a:pt x="17" y="24"/>
                </a:lnTo>
                <a:lnTo>
                  <a:pt x="13" y="14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21" name="Oval 658"/>
          <p:cNvSpPr>
            <a:spLocks noChangeArrowheads="1"/>
          </p:cNvSpPr>
          <p:nvPr/>
        </p:nvSpPr>
        <p:spPr bwMode="auto">
          <a:xfrm>
            <a:off x="7081838" y="4879975"/>
            <a:ext cx="92075" cy="11588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422" name="Freeform 659"/>
          <p:cNvSpPr>
            <a:spLocks/>
          </p:cNvSpPr>
          <p:nvPr/>
        </p:nvSpPr>
        <p:spPr bwMode="auto">
          <a:xfrm>
            <a:off x="7089775" y="4487863"/>
            <a:ext cx="17463" cy="400050"/>
          </a:xfrm>
          <a:custGeom>
            <a:avLst/>
            <a:gdLst>
              <a:gd name="T0" fmla="*/ 2147483647 w 9"/>
              <a:gd name="T1" fmla="*/ 2147483647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4" y="157"/>
                </a:moveTo>
                <a:lnTo>
                  <a:pt x="0" y="143"/>
                </a:lnTo>
                <a:lnTo>
                  <a:pt x="4" y="129"/>
                </a:lnTo>
                <a:lnTo>
                  <a:pt x="9" y="119"/>
                </a:lnTo>
                <a:lnTo>
                  <a:pt x="4" y="110"/>
                </a:lnTo>
                <a:lnTo>
                  <a:pt x="0" y="100"/>
                </a:lnTo>
                <a:lnTo>
                  <a:pt x="4" y="91"/>
                </a:lnTo>
                <a:lnTo>
                  <a:pt x="9" y="81"/>
                </a:lnTo>
                <a:lnTo>
                  <a:pt x="9" y="67"/>
                </a:lnTo>
                <a:lnTo>
                  <a:pt x="4" y="52"/>
                </a:lnTo>
                <a:lnTo>
                  <a:pt x="4" y="43"/>
                </a:lnTo>
                <a:lnTo>
                  <a:pt x="9" y="33"/>
                </a:lnTo>
                <a:lnTo>
                  <a:pt x="9" y="24"/>
                </a:lnTo>
                <a:lnTo>
                  <a:pt x="9" y="14"/>
                </a:lnTo>
                <a:lnTo>
                  <a:pt x="9" y="5"/>
                </a:lnTo>
                <a:lnTo>
                  <a:pt x="0" y="5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23" name="Freeform 660"/>
          <p:cNvSpPr>
            <a:spLocks/>
          </p:cNvSpPr>
          <p:nvPr/>
        </p:nvSpPr>
        <p:spPr bwMode="auto">
          <a:xfrm>
            <a:off x="7150100" y="4454525"/>
            <a:ext cx="33338" cy="425450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3"/>
                </a:lnTo>
                <a:lnTo>
                  <a:pt x="9" y="128"/>
                </a:lnTo>
                <a:lnTo>
                  <a:pt x="13" y="119"/>
                </a:lnTo>
                <a:lnTo>
                  <a:pt x="9" y="105"/>
                </a:lnTo>
                <a:lnTo>
                  <a:pt x="9" y="95"/>
                </a:lnTo>
                <a:lnTo>
                  <a:pt x="13" y="86"/>
                </a:lnTo>
                <a:lnTo>
                  <a:pt x="13" y="76"/>
                </a:lnTo>
                <a:lnTo>
                  <a:pt x="13" y="66"/>
                </a:lnTo>
                <a:lnTo>
                  <a:pt x="13" y="57"/>
                </a:lnTo>
                <a:lnTo>
                  <a:pt x="13" y="43"/>
                </a:lnTo>
                <a:lnTo>
                  <a:pt x="17" y="33"/>
                </a:lnTo>
                <a:lnTo>
                  <a:pt x="17" y="24"/>
                </a:lnTo>
                <a:lnTo>
                  <a:pt x="13" y="14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24" name="Oval 661"/>
          <p:cNvSpPr>
            <a:spLocks noChangeArrowheads="1"/>
          </p:cNvSpPr>
          <p:nvPr/>
        </p:nvSpPr>
        <p:spPr bwMode="auto">
          <a:xfrm>
            <a:off x="6970713" y="4879975"/>
            <a:ext cx="92075" cy="11588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425" name="Freeform 662"/>
          <p:cNvSpPr>
            <a:spLocks/>
          </p:cNvSpPr>
          <p:nvPr/>
        </p:nvSpPr>
        <p:spPr bwMode="auto">
          <a:xfrm>
            <a:off x="6978650" y="4487863"/>
            <a:ext cx="15875" cy="400050"/>
          </a:xfrm>
          <a:custGeom>
            <a:avLst/>
            <a:gdLst>
              <a:gd name="T0" fmla="*/ 2147483647 w 8"/>
              <a:gd name="T1" fmla="*/ 2147483647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157"/>
                </a:moveTo>
                <a:lnTo>
                  <a:pt x="0" y="143"/>
                </a:lnTo>
                <a:lnTo>
                  <a:pt x="4" y="129"/>
                </a:lnTo>
                <a:lnTo>
                  <a:pt x="8" y="119"/>
                </a:lnTo>
                <a:lnTo>
                  <a:pt x="4" y="110"/>
                </a:lnTo>
                <a:lnTo>
                  <a:pt x="0" y="100"/>
                </a:lnTo>
                <a:lnTo>
                  <a:pt x="4" y="91"/>
                </a:lnTo>
                <a:lnTo>
                  <a:pt x="8" y="81"/>
                </a:lnTo>
                <a:lnTo>
                  <a:pt x="8" y="67"/>
                </a:lnTo>
                <a:lnTo>
                  <a:pt x="4" y="52"/>
                </a:lnTo>
                <a:lnTo>
                  <a:pt x="4" y="43"/>
                </a:lnTo>
                <a:lnTo>
                  <a:pt x="8" y="33"/>
                </a:lnTo>
                <a:lnTo>
                  <a:pt x="8" y="24"/>
                </a:lnTo>
                <a:lnTo>
                  <a:pt x="8" y="14"/>
                </a:lnTo>
                <a:lnTo>
                  <a:pt x="8" y="5"/>
                </a:lnTo>
                <a:lnTo>
                  <a:pt x="0" y="5"/>
                </a:lnTo>
                <a:lnTo>
                  <a:pt x="8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26" name="Freeform 663"/>
          <p:cNvSpPr>
            <a:spLocks/>
          </p:cNvSpPr>
          <p:nvPr/>
        </p:nvSpPr>
        <p:spPr bwMode="auto">
          <a:xfrm>
            <a:off x="7038975" y="4454525"/>
            <a:ext cx="33338" cy="425450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3"/>
                </a:lnTo>
                <a:lnTo>
                  <a:pt x="8" y="128"/>
                </a:lnTo>
                <a:lnTo>
                  <a:pt x="12" y="119"/>
                </a:lnTo>
                <a:lnTo>
                  <a:pt x="8" y="105"/>
                </a:lnTo>
                <a:lnTo>
                  <a:pt x="8" y="95"/>
                </a:lnTo>
                <a:lnTo>
                  <a:pt x="12" y="86"/>
                </a:lnTo>
                <a:lnTo>
                  <a:pt x="12" y="76"/>
                </a:lnTo>
                <a:lnTo>
                  <a:pt x="12" y="66"/>
                </a:lnTo>
                <a:lnTo>
                  <a:pt x="12" y="57"/>
                </a:lnTo>
                <a:lnTo>
                  <a:pt x="12" y="43"/>
                </a:lnTo>
                <a:lnTo>
                  <a:pt x="17" y="33"/>
                </a:lnTo>
                <a:lnTo>
                  <a:pt x="17" y="24"/>
                </a:lnTo>
                <a:lnTo>
                  <a:pt x="12" y="14"/>
                </a:lnTo>
                <a:lnTo>
                  <a:pt x="12" y="5"/>
                </a:lnTo>
                <a:lnTo>
                  <a:pt x="12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27" name="Oval 664"/>
          <p:cNvSpPr>
            <a:spLocks noChangeArrowheads="1"/>
          </p:cNvSpPr>
          <p:nvPr/>
        </p:nvSpPr>
        <p:spPr bwMode="auto">
          <a:xfrm>
            <a:off x="6858000" y="4879975"/>
            <a:ext cx="92075" cy="11588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428" name="Freeform 665"/>
          <p:cNvSpPr>
            <a:spLocks/>
          </p:cNvSpPr>
          <p:nvPr/>
        </p:nvSpPr>
        <p:spPr bwMode="auto">
          <a:xfrm>
            <a:off x="6865938" y="4487863"/>
            <a:ext cx="17462" cy="400050"/>
          </a:xfrm>
          <a:custGeom>
            <a:avLst/>
            <a:gdLst>
              <a:gd name="T0" fmla="*/ 2147483647 w 9"/>
              <a:gd name="T1" fmla="*/ 2147483647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5" y="157"/>
                </a:moveTo>
                <a:lnTo>
                  <a:pt x="0" y="143"/>
                </a:lnTo>
                <a:lnTo>
                  <a:pt x="5" y="129"/>
                </a:lnTo>
                <a:lnTo>
                  <a:pt x="9" y="119"/>
                </a:lnTo>
                <a:lnTo>
                  <a:pt x="5" y="110"/>
                </a:lnTo>
                <a:lnTo>
                  <a:pt x="0" y="100"/>
                </a:lnTo>
                <a:lnTo>
                  <a:pt x="5" y="91"/>
                </a:lnTo>
                <a:lnTo>
                  <a:pt x="9" y="81"/>
                </a:lnTo>
                <a:lnTo>
                  <a:pt x="9" y="67"/>
                </a:lnTo>
                <a:lnTo>
                  <a:pt x="5" y="52"/>
                </a:lnTo>
                <a:lnTo>
                  <a:pt x="5" y="43"/>
                </a:lnTo>
                <a:lnTo>
                  <a:pt x="9" y="33"/>
                </a:lnTo>
                <a:lnTo>
                  <a:pt x="9" y="24"/>
                </a:lnTo>
                <a:lnTo>
                  <a:pt x="9" y="14"/>
                </a:lnTo>
                <a:lnTo>
                  <a:pt x="9" y="5"/>
                </a:lnTo>
                <a:lnTo>
                  <a:pt x="0" y="5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29" name="Freeform 666"/>
          <p:cNvSpPr>
            <a:spLocks/>
          </p:cNvSpPr>
          <p:nvPr/>
        </p:nvSpPr>
        <p:spPr bwMode="auto">
          <a:xfrm>
            <a:off x="6926263" y="4454525"/>
            <a:ext cx="34925" cy="425450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3"/>
                </a:lnTo>
                <a:lnTo>
                  <a:pt x="9" y="128"/>
                </a:lnTo>
                <a:lnTo>
                  <a:pt x="13" y="119"/>
                </a:lnTo>
                <a:lnTo>
                  <a:pt x="9" y="105"/>
                </a:lnTo>
                <a:lnTo>
                  <a:pt x="9" y="95"/>
                </a:lnTo>
                <a:lnTo>
                  <a:pt x="13" y="86"/>
                </a:lnTo>
                <a:lnTo>
                  <a:pt x="13" y="76"/>
                </a:lnTo>
                <a:lnTo>
                  <a:pt x="13" y="66"/>
                </a:lnTo>
                <a:lnTo>
                  <a:pt x="13" y="57"/>
                </a:lnTo>
                <a:lnTo>
                  <a:pt x="13" y="43"/>
                </a:lnTo>
                <a:lnTo>
                  <a:pt x="17" y="33"/>
                </a:lnTo>
                <a:lnTo>
                  <a:pt x="17" y="24"/>
                </a:lnTo>
                <a:lnTo>
                  <a:pt x="13" y="14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30" name="Oval 667"/>
          <p:cNvSpPr>
            <a:spLocks noChangeArrowheads="1"/>
          </p:cNvSpPr>
          <p:nvPr/>
        </p:nvSpPr>
        <p:spPr bwMode="auto">
          <a:xfrm>
            <a:off x="8069263" y="4164013"/>
            <a:ext cx="93662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431" name="Freeform 668"/>
          <p:cNvSpPr>
            <a:spLocks/>
          </p:cNvSpPr>
          <p:nvPr/>
        </p:nvSpPr>
        <p:spPr bwMode="auto">
          <a:xfrm>
            <a:off x="8078788" y="4270375"/>
            <a:ext cx="15875" cy="403225"/>
          </a:xfrm>
          <a:custGeom>
            <a:avLst/>
            <a:gdLst>
              <a:gd name="T0" fmla="*/ 2147483647 w 8"/>
              <a:gd name="T1" fmla="*/ 0 h 158"/>
              <a:gd name="T2" fmla="*/ 0 w 8"/>
              <a:gd name="T3" fmla="*/ 2147483647 h 158"/>
              <a:gd name="T4" fmla="*/ 2147483647 w 8"/>
              <a:gd name="T5" fmla="*/ 2147483647 h 158"/>
              <a:gd name="T6" fmla="*/ 2147483647 w 8"/>
              <a:gd name="T7" fmla="*/ 2147483647 h 158"/>
              <a:gd name="T8" fmla="*/ 2147483647 w 8"/>
              <a:gd name="T9" fmla="*/ 2147483647 h 158"/>
              <a:gd name="T10" fmla="*/ 0 w 8"/>
              <a:gd name="T11" fmla="*/ 2147483647 h 158"/>
              <a:gd name="T12" fmla="*/ 2147483647 w 8"/>
              <a:gd name="T13" fmla="*/ 2147483647 h 158"/>
              <a:gd name="T14" fmla="*/ 2147483647 w 8"/>
              <a:gd name="T15" fmla="*/ 2147483647 h 158"/>
              <a:gd name="T16" fmla="*/ 2147483647 w 8"/>
              <a:gd name="T17" fmla="*/ 2147483647 h 158"/>
              <a:gd name="T18" fmla="*/ 2147483647 w 8"/>
              <a:gd name="T19" fmla="*/ 2147483647 h 158"/>
              <a:gd name="T20" fmla="*/ 2147483647 w 8"/>
              <a:gd name="T21" fmla="*/ 2147483647 h 158"/>
              <a:gd name="T22" fmla="*/ 2147483647 w 8"/>
              <a:gd name="T23" fmla="*/ 2147483647 h 158"/>
              <a:gd name="T24" fmla="*/ 2147483647 w 8"/>
              <a:gd name="T25" fmla="*/ 2147483647 h 158"/>
              <a:gd name="T26" fmla="*/ 2147483647 w 8"/>
              <a:gd name="T27" fmla="*/ 2147483647 h 158"/>
              <a:gd name="T28" fmla="*/ 2147483647 w 8"/>
              <a:gd name="T29" fmla="*/ 2147483647 h 158"/>
              <a:gd name="T30" fmla="*/ 0 w 8"/>
              <a:gd name="T31" fmla="*/ 2147483647 h 158"/>
              <a:gd name="T32" fmla="*/ 2147483647 w 8"/>
              <a:gd name="T33" fmla="*/ 2147483647 h 15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8"/>
              <a:gd name="T53" fmla="*/ 8 w 8"/>
              <a:gd name="T54" fmla="*/ 158 h 15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8">
                <a:moveTo>
                  <a:pt x="4" y="0"/>
                </a:moveTo>
                <a:lnTo>
                  <a:pt x="0" y="15"/>
                </a:lnTo>
                <a:lnTo>
                  <a:pt x="4" y="29"/>
                </a:lnTo>
                <a:lnTo>
                  <a:pt x="8" y="38"/>
                </a:lnTo>
                <a:lnTo>
                  <a:pt x="4" y="48"/>
                </a:lnTo>
                <a:lnTo>
                  <a:pt x="0" y="58"/>
                </a:lnTo>
                <a:lnTo>
                  <a:pt x="4" y="67"/>
                </a:lnTo>
                <a:lnTo>
                  <a:pt x="8" y="77"/>
                </a:lnTo>
                <a:lnTo>
                  <a:pt x="8" y="91"/>
                </a:lnTo>
                <a:lnTo>
                  <a:pt x="4" y="105"/>
                </a:lnTo>
                <a:lnTo>
                  <a:pt x="4" y="115"/>
                </a:lnTo>
                <a:lnTo>
                  <a:pt x="8" y="124"/>
                </a:lnTo>
                <a:lnTo>
                  <a:pt x="8" y="134"/>
                </a:lnTo>
                <a:lnTo>
                  <a:pt x="8" y="143"/>
                </a:lnTo>
                <a:lnTo>
                  <a:pt x="8" y="153"/>
                </a:lnTo>
                <a:lnTo>
                  <a:pt x="0" y="153"/>
                </a:lnTo>
                <a:lnTo>
                  <a:pt x="8" y="158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32" name="Freeform 669"/>
          <p:cNvSpPr>
            <a:spLocks/>
          </p:cNvSpPr>
          <p:nvPr/>
        </p:nvSpPr>
        <p:spPr bwMode="auto">
          <a:xfrm>
            <a:off x="8137525" y="4283075"/>
            <a:ext cx="33338" cy="425450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9" y="38"/>
                </a:lnTo>
                <a:lnTo>
                  <a:pt x="13" y="48"/>
                </a:lnTo>
                <a:lnTo>
                  <a:pt x="9" y="62"/>
                </a:lnTo>
                <a:lnTo>
                  <a:pt x="9" y="72"/>
                </a:lnTo>
                <a:lnTo>
                  <a:pt x="13" y="81"/>
                </a:lnTo>
                <a:lnTo>
                  <a:pt x="13" y="91"/>
                </a:lnTo>
                <a:lnTo>
                  <a:pt x="13" y="100"/>
                </a:lnTo>
                <a:lnTo>
                  <a:pt x="13" y="110"/>
                </a:lnTo>
                <a:lnTo>
                  <a:pt x="13" y="124"/>
                </a:lnTo>
                <a:lnTo>
                  <a:pt x="17" y="133"/>
                </a:lnTo>
                <a:lnTo>
                  <a:pt x="17" y="143"/>
                </a:lnTo>
                <a:lnTo>
                  <a:pt x="13" y="153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33" name="Oval 670"/>
          <p:cNvSpPr>
            <a:spLocks noChangeArrowheads="1"/>
          </p:cNvSpPr>
          <p:nvPr/>
        </p:nvSpPr>
        <p:spPr bwMode="auto">
          <a:xfrm>
            <a:off x="7958138" y="4164013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434" name="Freeform 671"/>
          <p:cNvSpPr>
            <a:spLocks/>
          </p:cNvSpPr>
          <p:nvPr/>
        </p:nvSpPr>
        <p:spPr bwMode="auto">
          <a:xfrm>
            <a:off x="7966075" y="4270375"/>
            <a:ext cx="19050" cy="403225"/>
          </a:xfrm>
          <a:custGeom>
            <a:avLst/>
            <a:gdLst>
              <a:gd name="T0" fmla="*/ 2147483647 w 9"/>
              <a:gd name="T1" fmla="*/ 0 h 158"/>
              <a:gd name="T2" fmla="*/ 0 w 9"/>
              <a:gd name="T3" fmla="*/ 2147483647 h 158"/>
              <a:gd name="T4" fmla="*/ 2147483647 w 9"/>
              <a:gd name="T5" fmla="*/ 2147483647 h 158"/>
              <a:gd name="T6" fmla="*/ 2147483647 w 9"/>
              <a:gd name="T7" fmla="*/ 2147483647 h 158"/>
              <a:gd name="T8" fmla="*/ 2147483647 w 9"/>
              <a:gd name="T9" fmla="*/ 2147483647 h 158"/>
              <a:gd name="T10" fmla="*/ 0 w 9"/>
              <a:gd name="T11" fmla="*/ 2147483647 h 158"/>
              <a:gd name="T12" fmla="*/ 2147483647 w 9"/>
              <a:gd name="T13" fmla="*/ 2147483647 h 158"/>
              <a:gd name="T14" fmla="*/ 2147483647 w 9"/>
              <a:gd name="T15" fmla="*/ 2147483647 h 158"/>
              <a:gd name="T16" fmla="*/ 2147483647 w 9"/>
              <a:gd name="T17" fmla="*/ 2147483647 h 158"/>
              <a:gd name="T18" fmla="*/ 2147483647 w 9"/>
              <a:gd name="T19" fmla="*/ 2147483647 h 158"/>
              <a:gd name="T20" fmla="*/ 2147483647 w 9"/>
              <a:gd name="T21" fmla="*/ 2147483647 h 158"/>
              <a:gd name="T22" fmla="*/ 2147483647 w 9"/>
              <a:gd name="T23" fmla="*/ 2147483647 h 158"/>
              <a:gd name="T24" fmla="*/ 2147483647 w 9"/>
              <a:gd name="T25" fmla="*/ 2147483647 h 158"/>
              <a:gd name="T26" fmla="*/ 2147483647 w 9"/>
              <a:gd name="T27" fmla="*/ 2147483647 h 158"/>
              <a:gd name="T28" fmla="*/ 2147483647 w 9"/>
              <a:gd name="T29" fmla="*/ 2147483647 h 158"/>
              <a:gd name="T30" fmla="*/ 0 w 9"/>
              <a:gd name="T31" fmla="*/ 2147483647 h 158"/>
              <a:gd name="T32" fmla="*/ 2147483647 w 9"/>
              <a:gd name="T33" fmla="*/ 2147483647 h 15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8"/>
              <a:gd name="T53" fmla="*/ 9 w 9"/>
              <a:gd name="T54" fmla="*/ 158 h 15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8">
                <a:moveTo>
                  <a:pt x="4" y="0"/>
                </a:moveTo>
                <a:lnTo>
                  <a:pt x="0" y="15"/>
                </a:lnTo>
                <a:lnTo>
                  <a:pt x="4" y="29"/>
                </a:lnTo>
                <a:lnTo>
                  <a:pt x="9" y="38"/>
                </a:lnTo>
                <a:lnTo>
                  <a:pt x="4" y="48"/>
                </a:lnTo>
                <a:lnTo>
                  <a:pt x="0" y="58"/>
                </a:lnTo>
                <a:lnTo>
                  <a:pt x="4" y="67"/>
                </a:lnTo>
                <a:lnTo>
                  <a:pt x="9" y="77"/>
                </a:lnTo>
                <a:lnTo>
                  <a:pt x="9" y="91"/>
                </a:lnTo>
                <a:lnTo>
                  <a:pt x="4" y="105"/>
                </a:lnTo>
                <a:lnTo>
                  <a:pt x="4" y="115"/>
                </a:lnTo>
                <a:lnTo>
                  <a:pt x="9" y="124"/>
                </a:lnTo>
                <a:lnTo>
                  <a:pt x="9" y="134"/>
                </a:lnTo>
                <a:lnTo>
                  <a:pt x="9" y="143"/>
                </a:lnTo>
                <a:lnTo>
                  <a:pt x="9" y="153"/>
                </a:lnTo>
                <a:lnTo>
                  <a:pt x="0" y="153"/>
                </a:lnTo>
                <a:lnTo>
                  <a:pt x="9" y="158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35" name="Freeform 672"/>
          <p:cNvSpPr>
            <a:spLocks/>
          </p:cNvSpPr>
          <p:nvPr/>
        </p:nvSpPr>
        <p:spPr bwMode="auto">
          <a:xfrm>
            <a:off x="8026400" y="4283075"/>
            <a:ext cx="34925" cy="425450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9" y="38"/>
                </a:lnTo>
                <a:lnTo>
                  <a:pt x="13" y="48"/>
                </a:lnTo>
                <a:lnTo>
                  <a:pt x="9" y="62"/>
                </a:lnTo>
                <a:lnTo>
                  <a:pt x="9" y="72"/>
                </a:lnTo>
                <a:lnTo>
                  <a:pt x="13" y="81"/>
                </a:lnTo>
                <a:lnTo>
                  <a:pt x="13" y="91"/>
                </a:lnTo>
                <a:lnTo>
                  <a:pt x="13" y="100"/>
                </a:lnTo>
                <a:lnTo>
                  <a:pt x="13" y="110"/>
                </a:lnTo>
                <a:lnTo>
                  <a:pt x="13" y="124"/>
                </a:lnTo>
                <a:lnTo>
                  <a:pt x="17" y="133"/>
                </a:lnTo>
                <a:lnTo>
                  <a:pt x="17" y="143"/>
                </a:lnTo>
                <a:lnTo>
                  <a:pt x="13" y="153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36" name="Oval 673"/>
          <p:cNvSpPr>
            <a:spLocks noChangeArrowheads="1"/>
          </p:cNvSpPr>
          <p:nvPr/>
        </p:nvSpPr>
        <p:spPr bwMode="auto">
          <a:xfrm>
            <a:off x="7837488" y="4173538"/>
            <a:ext cx="92075" cy="11588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437" name="Freeform 674"/>
          <p:cNvSpPr>
            <a:spLocks/>
          </p:cNvSpPr>
          <p:nvPr/>
        </p:nvSpPr>
        <p:spPr bwMode="auto">
          <a:xfrm>
            <a:off x="7848600" y="4283075"/>
            <a:ext cx="15875" cy="400050"/>
          </a:xfrm>
          <a:custGeom>
            <a:avLst/>
            <a:gdLst>
              <a:gd name="T0" fmla="*/ 2147483647 w 8"/>
              <a:gd name="T1" fmla="*/ 0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0"/>
                </a:moveTo>
                <a:lnTo>
                  <a:pt x="0" y="14"/>
                </a:lnTo>
                <a:lnTo>
                  <a:pt x="4" y="29"/>
                </a:lnTo>
                <a:lnTo>
                  <a:pt x="8" y="38"/>
                </a:lnTo>
                <a:lnTo>
                  <a:pt x="4" y="48"/>
                </a:lnTo>
                <a:lnTo>
                  <a:pt x="0" y="57"/>
                </a:lnTo>
                <a:lnTo>
                  <a:pt x="4" y="67"/>
                </a:lnTo>
                <a:lnTo>
                  <a:pt x="8" y="76"/>
                </a:lnTo>
                <a:lnTo>
                  <a:pt x="8" y="91"/>
                </a:lnTo>
                <a:lnTo>
                  <a:pt x="4" y="105"/>
                </a:lnTo>
                <a:lnTo>
                  <a:pt x="4" y="114"/>
                </a:lnTo>
                <a:lnTo>
                  <a:pt x="8" y="124"/>
                </a:lnTo>
                <a:lnTo>
                  <a:pt x="8" y="133"/>
                </a:lnTo>
                <a:lnTo>
                  <a:pt x="8" y="143"/>
                </a:lnTo>
                <a:lnTo>
                  <a:pt x="8" y="153"/>
                </a:lnTo>
                <a:lnTo>
                  <a:pt x="0" y="153"/>
                </a:lnTo>
                <a:lnTo>
                  <a:pt x="8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38" name="Freeform 675"/>
          <p:cNvSpPr>
            <a:spLocks/>
          </p:cNvSpPr>
          <p:nvPr/>
        </p:nvSpPr>
        <p:spPr bwMode="auto">
          <a:xfrm>
            <a:off x="7905750" y="4294188"/>
            <a:ext cx="34925" cy="427037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9" y="38"/>
                </a:lnTo>
                <a:lnTo>
                  <a:pt x="13" y="48"/>
                </a:lnTo>
                <a:lnTo>
                  <a:pt x="9" y="62"/>
                </a:lnTo>
                <a:lnTo>
                  <a:pt x="9" y="71"/>
                </a:lnTo>
                <a:lnTo>
                  <a:pt x="13" y="81"/>
                </a:lnTo>
                <a:lnTo>
                  <a:pt x="13" y="90"/>
                </a:lnTo>
                <a:lnTo>
                  <a:pt x="13" y="100"/>
                </a:lnTo>
                <a:lnTo>
                  <a:pt x="13" y="109"/>
                </a:lnTo>
                <a:lnTo>
                  <a:pt x="13" y="124"/>
                </a:lnTo>
                <a:lnTo>
                  <a:pt x="17" y="133"/>
                </a:lnTo>
                <a:lnTo>
                  <a:pt x="17" y="143"/>
                </a:lnTo>
                <a:lnTo>
                  <a:pt x="13" y="152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39" name="Oval 676"/>
          <p:cNvSpPr>
            <a:spLocks noChangeArrowheads="1"/>
          </p:cNvSpPr>
          <p:nvPr/>
        </p:nvSpPr>
        <p:spPr bwMode="auto">
          <a:xfrm>
            <a:off x="7727950" y="4173538"/>
            <a:ext cx="92075" cy="11588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440" name="Freeform 677"/>
          <p:cNvSpPr>
            <a:spLocks/>
          </p:cNvSpPr>
          <p:nvPr/>
        </p:nvSpPr>
        <p:spPr bwMode="auto">
          <a:xfrm>
            <a:off x="7735888" y="4283075"/>
            <a:ext cx="17462" cy="400050"/>
          </a:xfrm>
          <a:custGeom>
            <a:avLst/>
            <a:gdLst>
              <a:gd name="T0" fmla="*/ 2147483647 w 9"/>
              <a:gd name="T1" fmla="*/ 0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4" y="0"/>
                </a:moveTo>
                <a:lnTo>
                  <a:pt x="0" y="14"/>
                </a:lnTo>
                <a:lnTo>
                  <a:pt x="4" y="29"/>
                </a:lnTo>
                <a:lnTo>
                  <a:pt x="9" y="38"/>
                </a:lnTo>
                <a:lnTo>
                  <a:pt x="4" y="48"/>
                </a:lnTo>
                <a:lnTo>
                  <a:pt x="0" y="57"/>
                </a:lnTo>
                <a:lnTo>
                  <a:pt x="4" y="67"/>
                </a:lnTo>
                <a:lnTo>
                  <a:pt x="9" y="76"/>
                </a:lnTo>
                <a:lnTo>
                  <a:pt x="9" y="91"/>
                </a:lnTo>
                <a:lnTo>
                  <a:pt x="4" y="105"/>
                </a:lnTo>
                <a:lnTo>
                  <a:pt x="4" y="114"/>
                </a:lnTo>
                <a:lnTo>
                  <a:pt x="9" y="124"/>
                </a:lnTo>
                <a:lnTo>
                  <a:pt x="9" y="133"/>
                </a:lnTo>
                <a:lnTo>
                  <a:pt x="9" y="143"/>
                </a:lnTo>
                <a:lnTo>
                  <a:pt x="9" y="153"/>
                </a:lnTo>
                <a:lnTo>
                  <a:pt x="0" y="153"/>
                </a:lnTo>
                <a:lnTo>
                  <a:pt x="9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41" name="Freeform 678"/>
          <p:cNvSpPr>
            <a:spLocks/>
          </p:cNvSpPr>
          <p:nvPr/>
        </p:nvSpPr>
        <p:spPr bwMode="auto">
          <a:xfrm>
            <a:off x="7796213" y="4294188"/>
            <a:ext cx="33337" cy="427037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9" y="38"/>
                </a:lnTo>
                <a:lnTo>
                  <a:pt x="13" y="48"/>
                </a:lnTo>
                <a:lnTo>
                  <a:pt x="9" y="62"/>
                </a:lnTo>
                <a:lnTo>
                  <a:pt x="9" y="71"/>
                </a:lnTo>
                <a:lnTo>
                  <a:pt x="13" y="81"/>
                </a:lnTo>
                <a:lnTo>
                  <a:pt x="13" y="90"/>
                </a:lnTo>
                <a:lnTo>
                  <a:pt x="13" y="100"/>
                </a:lnTo>
                <a:lnTo>
                  <a:pt x="13" y="109"/>
                </a:lnTo>
                <a:lnTo>
                  <a:pt x="13" y="124"/>
                </a:lnTo>
                <a:lnTo>
                  <a:pt x="17" y="133"/>
                </a:lnTo>
                <a:lnTo>
                  <a:pt x="17" y="143"/>
                </a:lnTo>
                <a:lnTo>
                  <a:pt x="13" y="152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42" name="Oval 679"/>
          <p:cNvSpPr>
            <a:spLocks noChangeArrowheads="1"/>
          </p:cNvSpPr>
          <p:nvPr/>
        </p:nvSpPr>
        <p:spPr bwMode="auto">
          <a:xfrm>
            <a:off x="7616825" y="4173538"/>
            <a:ext cx="92075" cy="11588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443" name="Freeform 680"/>
          <p:cNvSpPr>
            <a:spLocks/>
          </p:cNvSpPr>
          <p:nvPr/>
        </p:nvSpPr>
        <p:spPr bwMode="auto">
          <a:xfrm>
            <a:off x="7624763" y="4283075"/>
            <a:ext cx="15875" cy="400050"/>
          </a:xfrm>
          <a:custGeom>
            <a:avLst/>
            <a:gdLst>
              <a:gd name="T0" fmla="*/ 2147483647 w 8"/>
              <a:gd name="T1" fmla="*/ 0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0"/>
                </a:moveTo>
                <a:lnTo>
                  <a:pt x="0" y="14"/>
                </a:lnTo>
                <a:lnTo>
                  <a:pt x="4" y="29"/>
                </a:lnTo>
                <a:lnTo>
                  <a:pt x="8" y="38"/>
                </a:lnTo>
                <a:lnTo>
                  <a:pt x="4" y="48"/>
                </a:lnTo>
                <a:lnTo>
                  <a:pt x="0" y="57"/>
                </a:lnTo>
                <a:lnTo>
                  <a:pt x="4" y="67"/>
                </a:lnTo>
                <a:lnTo>
                  <a:pt x="8" y="76"/>
                </a:lnTo>
                <a:lnTo>
                  <a:pt x="8" y="91"/>
                </a:lnTo>
                <a:lnTo>
                  <a:pt x="4" y="105"/>
                </a:lnTo>
                <a:lnTo>
                  <a:pt x="4" y="114"/>
                </a:lnTo>
                <a:lnTo>
                  <a:pt x="8" y="124"/>
                </a:lnTo>
                <a:lnTo>
                  <a:pt x="8" y="133"/>
                </a:lnTo>
                <a:lnTo>
                  <a:pt x="8" y="143"/>
                </a:lnTo>
                <a:lnTo>
                  <a:pt x="8" y="153"/>
                </a:lnTo>
                <a:lnTo>
                  <a:pt x="0" y="153"/>
                </a:lnTo>
                <a:lnTo>
                  <a:pt x="8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44" name="Freeform 681"/>
          <p:cNvSpPr>
            <a:spLocks/>
          </p:cNvSpPr>
          <p:nvPr/>
        </p:nvSpPr>
        <p:spPr bwMode="auto">
          <a:xfrm>
            <a:off x="7685088" y="4294188"/>
            <a:ext cx="33337" cy="427037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8" y="38"/>
                </a:lnTo>
                <a:lnTo>
                  <a:pt x="12" y="48"/>
                </a:lnTo>
                <a:lnTo>
                  <a:pt x="8" y="62"/>
                </a:lnTo>
                <a:lnTo>
                  <a:pt x="8" y="71"/>
                </a:lnTo>
                <a:lnTo>
                  <a:pt x="12" y="81"/>
                </a:lnTo>
                <a:lnTo>
                  <a:pt x="12" y="90"/>
                </a:lnTo>
                <a:lnTo>
                  <a:pt x="12" y="100"/>
                </a:lnTo>
                <a:lnTo>
                  <a:pt x="12" y="109"/>
                </a:lnTo>
                <a:lnTo>
                  <a:pt x="12" y="124"/>
                </a:lnTo>
                <a:lnTo>
                  <a:pt x="17" y="133"/>
                </a:lnTo>
                <a:lnTo>
                  <a:pt x="17" y="143"/>
                </a:lnTo>
                <a:lnTo>
                  <a:pt x="12" y="152"/>
                </a:lnTo>
                <a:lnTo>
                  <a:pt x="12" y="162"/>
                </a:lnTo>
                <a:lnTo>
                  <a:pt x="12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45" name="Oval 682"/>
          <p:cNvSpPr>
            <a:spLocks noChangeArrowheads="1"/>
          </p:cNvSpPr>
          <p:nvPr/>
        </p:nvSpPr>
        <p:spPr bwMode="auto">
          <a:xfrm>
            <a:off x="7504113" y="4173538"/>
            <a:ext cx="92075" cy="11588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446" name="Freeform 683"/>
          <p:cNvSpPr>
            <a:spLocks/>
          </p:cNvSpPr>
          <p:nvPr/>
        </p:nvSpPr>
        <p:spPr bwMode="auto">
          <a:xfrm>
            <a:off x="7512050" y="4283075"/>
            <a:ext cx="17463" cy="400050"/>
          </a:xfrm>
          <a:custGeom>
            <a:avLst/>
            <a:gdLst>
              <a:gd name="T0" fmla="*/ 2147483647 w 9"/>
              <a:gd name="T1" fmla="*/ 0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5" y="0"/>
                </a:moveTo>
                <a:lnTo>
                  <a:pt x="0" y="14"/>
                </a:lnTo>
                <a:lnTo>
                  <a:pt x="5" y="29"/>
                </a:lnTo>
                <a:lnTo>
                  <a:pt x="9" y="38"/>
                </a:lnTo>
                <a:lnTo>
                  <a:pt x="5" y="48"/>
                </a:lnTo>
                <a:lnTo>
                  <a:pt x="0" y="57"/>
                </a:lnTo>
                <a:lnTo>
                  <a:pt x="5" y="67"/>
                </a:lnTo>
                <a:lnTo>
                  <a:pt x="9" y="76"/>
                </a:lnTo>
                <a:lnTo>
                  <a:pt x="9" y="91"/>
                </a:lnTo>
                <a:lnTo>
                  <a:pt x="5" y="105"/>
                </a:lnTo>
                <a:lnTo>
                  <a:pt x="5" y="114"/>
                </a:lnTo>
                <a:lnTo>
                  <a:pt x="9" y="124"/>
                </a:lnTo>
                <a:lnTo>
                  <a:pt x="9" y="133"/>
                </a:lnTo>
                <a:lnTo>
                  <a:pt x="9" y="143"/>
                </a:lnTo>
                <a:lnTo>
                  <a:pt x="9" y="153"/>
                </a:lnTo>
                <a:lnTo>
                  <a:pt x="0" y="153"/>
                </a:lnTo>
                <a:lnTo>
                  <a:pt x="9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47" name="Freeform 684"/>
          <p:cNvSpPr>
            <a:spLocks/>
          </p:cNvSpPr>
          <p:nvPr/>
        </p:nvSpPr>
        <p:spPr bwMode="auto">
          <a:xfrm>
            <a:off x="7572375" y="4294188"/>
            <a:ext cx="34925" cy="427037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9" y="38"/>
                </a:lnTo>
                <a:lnTo>
                  <a:pt x="13" y="48"/>
                </a:lnTo>
                <a:lnTo>
                  <a:pt x="9" y="62"/>
                </a:lnTo>
                <a:lnTo>
                  <a:pt x="9" y="71"/>
                </a:lnTo>
                <a:lnTo>
                  <a:pt x="13" y="81"/>
                </a:lnTo>
                <a:lnTo>
                  <a:pt x="13" y="90"/>
                </a:lnTo>
                <a:lnTo>
                  <a:pt x="13" y="100"/>
                </a:lnTo>
                <a:lnTo>
                  <a:pt x="13" y="109"/>
                </a:lnTo>
                <a:lnTo>
                  <a:pt x="13" y="124"/>
                </a:lnTo>
                <a:lnTo>
                  <a:pt x="17" y="133"/>
                </a:lnTo>
                <a:lnTo>
                  <a:pt x="17" y="143"/>
                </a:lnTo>
                <a:lnTo>
                  <a:pt x="13" y="152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48" name="Oval 685"/>
          <p:cNvSpPr>
            <a:spLocks noChangeArrowheads="1"/>
          </p:cNvSpPr>
          <p:nvPr/>
        </p:nvSpPr>
        <p:spPr bwMode="auto">
          <a:xfrm>
            <a:off x="8069263" y="4887913"/>
            <a:ext cx="93662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449" name="Freeform 686"/>
          <p:cNvSpPr>
            <a:spLocks/>
          </p:cNvSpPr>
          <p:nvPr/>
        </p:nvSpPr>
        <p:spPr bwMode="auto">
          <a:xfrm>
            <a:off x="8078788" y="4502150"/>
            <a:ext cx="15875" cy="400050"/>
          </a:xfrm>
          <a:custGeom>
            <a:avLst/>
            <a:gdLst>
              <a:gd name="T0" fmla="*/ 2147483647 w 8"/>
              <a:gd name="T1" fmla="*/ 2147483647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157"/>
                </a:moveTo>
                <a:lnTo>
                  <a:pt x="0" y="143"/>
                </a:lnTo>
                <a:lnTo>
                  <a:pt x="4" y="128"/>
                </a:lnTo>
                <a:lnTo>
                  <a:pt x="8" y="119"/>
                </a:lnTo>
                <a:lnTo>
                  <a:pt x="4" y="109"/>
                </a:lnTo>
                <a:lnTo>
                  <a:pt x="0" y="100"/>
                </a:lnTo>
                <a:lnTo>
                  <a:pt x="4" y="90"/>
                </a:lnTo>
                <a:lnTo>
                  <a:pt x="8" y="81"/>
                </a:lnTo>
                <a:lnTo>
                  <a:pt x="8" y="67"/>
                </a:lnTo>
                <a:lnTo>
                  <a:pt x="4" y="52"/>
                </a:lnTo>
                <a:lnTo>
                  <a:pt x="4" y="43"/>
                </a:lnTo>
                <a:lnTo>
                  <a:pt x="8" y="33"/>
                </a:lnTo>
                <a:lnTo>
                  <a:pt x="8" y="24"/>
                </a:lnTo>
                <a:lnTo>
                  <a:pt x="8" y="14"/>
                </a:lnTo>
                <a:lnTo>
                  <a:pt x="8" y="5"/>
                </a:lnTo>
                <a:lnTo>
                  <a:pt x="0" y="5"/>
                </a:lnTo>
                <a:lnTo>
                  <a:pt x="8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50" name="Freeform 687"/>
          <p:cNvSpPr>
            <a:spLocks/>
          </p:cNvSpPr>
          <p:nvPr/>
        </p:nvSpPr>
        <p:spPr bwMode="auto">
          <a:xfrm>
            <a:off x="8137525" y="4467225"/>
            <a:ext cx="33338" cy="420688"/>
          </a:xfrm>
          <a:custGeom>
            <a:avLst/>
            <a:gdLst>
              <a:gd name="T0" fmla="*/ 0 w 17"/>
              <a:gd name="T1" fmla="*/ 2147483647 h 166"/>
              <a:gd name="T2" fmla="*/ 0 w 17"/>
              <a:gd name="T3" fmla="*/ 2147483647 h 166"/>
              <a:gd name="T4" fmla="*/ 0 w 17"/>
              <a:gd name="T5" fmla="*/ 2147483647 h 166"/>
              <a:gd name="T6" fmla="*/ 2147483647 w 17"/>
              <a:gd name="T7" fmla="*/ 2147483647 h 166"/>
              <a:gd name="T8" fmla="*/ 2147483647 w 17"/>
              <a:gd name="T9" fmla="*/ 2147483647 h 166"/>
              <a:gd name="T10" fmla="*/ 2147483647 w 17"/>
              <a:gd name="T11" fmla="*/ 2147483647 h 166"/>
              <a:gd name="T12" fmla="*/ 2147483647 w 17"/>
              <a:gd name="T13" fmla="*/ 2147483647 h 166"/>
              <a:gd name="T14" fmla="*/ 2147483647 w 17"/>
              <a:gd name="T15" fmla="*/ 2147483647 h 166"/>
              <a:gd name="T16" fmla="*/ 2147483647 w 17"/>
              <a:gd name="T17" fmla="*/ 2147483647 h 166"/>
              <a:gd name="T18" fmla="*/ 2147483647 w 17"/>
              <a:gd name="T19" fmla="*/ 2147483647 h 166"/>
              <a:gd name="T20" fmla="*/ 2147483647 w 17"/>
              <a:gd name="T21" fmla="*/ 2147483647 h 166"/>
              <a:gd name="T22" fmla="*/ 2147483647 w 17"/>
              <a:gd name="T23" fmla="*/ 2147483647 h 166"/>
              <a:gd name="T24" fmla="*/ 2147483647 w 17"/>
              <a:gd name="T25" fmla="*/ 2147483647 h 166"/>
              <a:gd name="T26" fmla="*/ 2147483647 w 17"/>
              <a:gd name="T27" fmla="*/ 2147483647 h 166"/>
              <a:gd name="T28" fmla="*/ 2147483647 w 17"/>
              <a:gd name="T29" fmla="*/ 2147483647 h 166"/>
              <a:gd name="T30" fmla="*/ 2147483647 w 17"/>
              <a:gd name="T31" fmla="*/ 2147483647 h 166"/>
              <a:gd name="T32" fmla="*/ 2147483647 w 17"/>
              <a:gd name="T33" fmla="*/ 0 h 16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6"/>
              <a:gd name="T53" fmla="*/ 17 w 17"/>
              <a:gd name="T54" fmla="*/ 166 h 16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6">
                <a:moveTo>
                  <a:pt x="0" y="166"/>
                </a:moveTo>
                <a:lnTo>
                  <a:pt x="0" y="142"/>
                </a:lnTo>
                <a:lnTo>
                  <a:pt x="0" y="133"/>
                </a:lnTo>
                <a:lnTo>
                  <a:pt x="9" y="128"/>
                </a:lnTo>
                <a:lnTo>
                  <a:pt x="13" y="119"/>
                </a:lnTo>
                <a:lnTo>
                  <a:pt x="9" y="104"/>
                </a:lnTo>
                <a:lnTo>
                  <a:pt x="9" y="95"/>
                </a:lnTo>
                <a:lnTo>
                  <a:pt x="13" y="85"/>
                </a:lnTo>
                <a:lnTo>
                  <a:pt x="13" y="76"/>
                </a:lnTo>
                <a:lnTo>
                  <a:pt x="13" y="66"/>
                </a:lnTo>
                <a:lnTo>
                  <a:pt x="13" y="57"/>
                </a:lnTo>
                <a:lnTo>
                  <a:pt x="13" y="42"/>
                </a:lnTo>
                <a:lnTo>
                  <a:pt x="17" y="33"/>
                </a:lnTo>
                <a:lnTo>
                  <a:pt x="17" y="23"/>
                </a:lnTo>
                <a:lnTo>
                  <a:pt x="13" y="14"/>
                </a:lnTo>
                <a:lnTo>
                  <a:pt x="13" y="4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51" name="Oval 688"/>
          <p:cNvSpPr>
            <a:spLocks noChangeArrowheads="1"/>
          </p:cNvSpPr>
          <p:nvPr/>
        </p:nvSpPr>
        <p:spPr bwMode="auto">
          <a:xfrm>
            <a:off x="7958138" y="4887913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452" name="Freeform 689"/>
          <p:cNvSpPr>
            <a:spLocks/>
          </p:cNvSpPr>
          <p:nvPr/>
        </p:nvSpPr>
        <p:spPr bwMode="auto">
          <a:xfrm>
            <a:off x="7966075" y="4502150"/>
            <a:ext cx="19050" cy="400050"/>
          </a:xfrm>
          <a:custGeom>
            <a:avLst/>
            <a:gdLst>
              <a:gd name="T0" fmla="*/ 2147483647 w 9"/>
              <a:gd name="T1" fmla="*/ 2147483647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4" y="157"/>
                </a:moveTo>
                <a:lnTo>
                  <a:pt x="0" y="143"/>
                </a:lnTo>
                <a:lnTo>
                  <a:pt x="4" y="128"/>
                </a:lnTo>
                <a:lnTo>
                  <a:pt x="9" y="119"/>
                </a:lnTo>
                <a:lnTo>
                  <a:pt x="4" y="109"/>
                </a:lnTo>
                <a:lnTo>
                  <a:pt x="0" y="100"/>
                </a:lnTo>
                <a:lnTo>
                  <a:pt x="4" y="90"/>
                </a:lnTo>
                <a:lnTo>
                  <a:pt x="9" y="81"/>
                </a:lnTo>
                <a:lnTo>
                  <a:pt x="9" y="67"/>
                </a:lnTo>
                <a:lnTo>
                  <a:pt x="4" y="52"/>
                </a:lnTo>
                <a:lnTo>
                  <a:pt x="4" y="43"/>
                </a:lnTo>
                <a:lnTo>
                  <a:pt x="9" y="33"/>
                </a:lnTo>
                <a:lnTo>
                  <a:pt x="9" y="24"/>
                </a:lnTo>
                <a:lnTo>
                  <a:pt x="9" y="14"/>
                </a:lnTo>
                <a:lnTo>
                  <a:pt x="9" y="5"/>
                </a:lnTo>
                <a:lnTo>
                  <a:pt x="0" y="5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53" name="Freeform 690"/>
          <p:cNvSpPr>
            <a:spLocks/>
          </p:cNvSpPr>
          <p:nvPr/>
        </p:nvSpPr>
        <p:spPr bwMode="auto">
          <a:xfrm>
            <a:off x="8026400" y="4467225"/>
            <a:ext cx="34925" cy="420688"/>
          </a:xfrm>
          <a:custGeom>
            <a:avLst/>
            <a:gdLst>
              <a:gd name="T0" fmla="*/ 0 w 17"/>
              <a:gd name="T1" fmla="*/ 2147483647 h 166"/>
              <a:gd name="T2" fmla="*/ 0 w 17"/>
              <a:gd name="T3" fmla="*/ 2147483647 h 166"/>
              <a:gd name="T4" fmla="*/ 0 w 17"/>
              <a:gd name="T5" fmla="*/ 2147483647 h 166"/>
              <a:gd name="T6" fmla="*/ 2147483647 w 17"/>
              <a:gd name="T7" fmla="*/ 2147483647 h 166"/>
              <a:gd name="T8" fmla="*/ 2147483647 w 17"/>
              <a:gd name="T9" fmla="*/ 2147483647 h 166"/>
              <a:gd name="T10" fmla="*/ 2147483647 w 17"/>
              <a:gd name="T11" fmla="*/ 2147483647 h 166"/>
              <a:gd name="T12" fmla="*/ 2147483647 w 17"/>
              <a:gd name="T13" fmla="*/ 2147483647 h 166"/>
              <a:gd name="T14" fmla="*/ 2147483647 w 17"/>
              <a:gd name="T15" fmla="*/ 2147483647 h 166"/>
              <a:gd name="T16" fmla="*/ 2147483647 w 17"/>
              <a:gd name="T17" fmla="*/ 2147483647 h 166"/>
              <a:gd name="T18" fmla="*/ 2147483647 w 17"/>
              <a:gd name="T19" fmla="*/ 2147483647 h 166"/>
              <a:gd name="T20" fmla="*/ 2147483647 w 17"/>
              <a:gd name="T21" fmla="*/ 2147483647 h 166"/>
              <a:gd name="T22" fmla="*/ 2147483647 w 17"/>
              <a:gd name="T23" fmla="*/ 2147483647 h 166"/>
              <a:gd name="T24" fmla="*/ 2147483647 w 17"/>
              <a:gd name="T25" fmla="*/ 2147483647 h 166"/>
              <a:gd name="T26" fmla="*/ 2147483647 w 17"/>
              <a:gd name="T27" fmla="*/ 2147483647 h 166"/>
              <a:gd name="T28" fmla="*/ 2147483647 w 17"/>
              <a:gd name="T29" fmla="*/ 2147483647 h 166"/>
              <a:gd name="T30" fmla="*/ 2147483647 w 17"/>
              <a:gd name="T31" fmla="*/ 2147483647 h 166"/>
              <a:gd name="T32" fmla="*/ 2147483647 w 17"/>
              <a:gd name="T33" fmla="*/ 0 h 16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6"/>
              <a:gd name="T53" fmla="*/ 17 w 17"/>
              <a:gd name="T54" fmla="*/ 166 h 16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6">
                <a:moveTo>
                  <a:pt x="0" y="166"/>
                </a:moveTo>
                <a:lnTo>
                  <a:pt x="0" y="142"/>
                </a:lnTo>
                <a:lnTo>
                  <a:pt x="0" y="133"/>
                </a:lnTo>
                <a:lnTo>
                  <a:pt x="9" y="128"/>
                </a:lnTo>
                <a:lnTo>
                  <a:pt x="13" y="119"/>
                </a:lnTo>
                <a:lnTo>
                  <a:pt x="9" y="104"/>
                </a:lnTo>
                <a:lnTo>
                  <a:pt x="9" y="95"/>
                </a:lnTo>
                <a:lnTo>
                  <a:pt x="13" y="85"/>
                </a:lnTo>
                <a:lnTo>
                  <a:pt x="13" y="76"/>
                </a:lnTo>
                <a:lnTo>
                  <a:pt x="13" y="66"/>
                </a:lnTo>
                <a:lnTo>
                  <a:pt x="13" y="57"/>
                </a:lnTo>
                <a:lnTo>
                  <a:pt x="13" y="42"/>
                </a:lnTo>
                <a:lnTo>
                  <a:pt x="17" y="33"/>
                </a:lnTo>
                <a:lnTo>
                  <a:pt x="17" y="23"/>
                </a:lnTo>
                <a:lnTo>
                  <a:pt x="13" y="14"/>
                </a:lnTo>
                <a:lnTo>
                  <a:pt x="13" y="4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54" name="Oval 691"/>
          <p:cNvSpPr>
            <a:spLocks noChangeArrowheads="1"/>
          </p:cNvSpPr>
          <p:nvPr/>
        </p:nvSpPr>
        <p:spPr bwMode="auto">
          <a:xfrm>
            <a:off x="7837488" y="4879975"/>
            <a:ext cx="92075" cy="11588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455" name="Freeform 692"/>
          <p:cNvSpPr>
            <a:spLocks/>
          </p:cNvSpPr>
          <p:nvPr/>
        </p:nvSpPr>
        <p:spPr bwMode="auto">
          <a:xfrm>
            <a:off x="7848600" y="4487863"/>
            <a:ext cx="15875" cy="400050"/>
          </a:xfrm>
          <a:custGeom>
            <a:avLst/>
            <a:gdLst>
              <a:gd name="T0" fmla="*/ 2147483647 w 8"/>
              <a:gd name="T1" fmla="*/ 2147483647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157"/>
                </a:moveTo>
                <a:lnTo>
                  <a:pt x="0" y="143"/>
                </a:lnTo>
                <a:lnTo>
                  <a:pt x="4" y="129"/>
                </a:lnTo>
                <a:lnTo>
                  <a:pt x="8" y="119"/>
                </a:lnTo>
                <a:lnTo>
                  <a:pt x="4" y="110"/>
                </a:lnTo>
                <a:lnTo>
                  <a:pt x="0" y="100"/>
                </a:lnTo>
                <a:lnTo>
                  <a:pt x="4" y="91"/>
                </a:lnTo>
                <a:lnTo>
                  <a:pt x="8" y="81"/>
                </a:lnTo>
                <a:lnTo>
                  <a:pt x="8" y="67"/>
                </a:lnTo>
                <a:lnTo>
                  <a:pt x="4" y="52"/>
                </a:lnTo>
                <a:lnTo>
                  <a:pt x="4" y="43"/>
                </a:lnTo>
                <a:lnTo>
                  <a:pt x="8" y="33"/>
                </a:lnTo>
                <a:lnTo>
                  <a:pt x="8" y="24"/>
                </a:lnTo>
                <a:lnTo>
                  <a:pt x="8" y="14"/>
                </a:lnTo>
                <a:lnTo>
                  <a:pt x="8" y="5"/>
                </a:lnTo>
                <a:lnTo>
                  <a:pt x="0" y="5"/>
                </a:lnTo>
                <a:lnTo>
                  <a:pt x="8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56" name="Freeform 693"/>
          <p:cNvSpPr>
            <a:spLocks/>
          </p:cNvSpPr>
          <p:nvPr/>
        </p:nvSpPr>
        <p:spPr bwMode="auto">
          <a:xfrm>
            <a:off x="7905750" y="4454525"/>
            <a:ext cx="34925" cy="425450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3"/>
                </a:lnTo>
                <a:lnTo>
                  <a:pt x="9" y="128"/>
                </a:lnTo>
                <a:lnTo>
                  <a:pt x="13" y="119"/>
                </a:lnTo>
                <a:lnTo>
                  <a:pt x="9" y="105"/>
                </a:lnTo>
                <a:lnTo>
                  <a:pt x="9" y="95"/>
                </a:lnTo>
                <a:lnTo>
                  <a:pt x="13" y="86"/>
                </a:lnTo>
                <a:lnTo>
                  <a:pt x="13" y="76"/>
                </a:lnTo>
                <a:lnTo>
                  <a:pt x="13" y="66"/>
                </a:lnTo>
                <a:lnTo>
                  <a:pt x="13" y="57"/>
                </a:lnTo>
                <a:lnTo>
                  <a:pt x="13" y="43"/>
                </a:lnTo>
                <a:lnTo>
                  <a:pt x="17" y="33"/>
                </a:lnTo>
                <a:lnTo>
                  <a:pt x="17" y="24"/>
                </a:lnTo>
                <a:lnTo>
                  <a:pt x="13" y="14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57" name="Oval 694"/>
          <p:cNvSpPr>
            <a:spLocks noChangeArrowheads="1"/>
          </p:cNvSpPr>
          <p:nvPr/>
        </p:nvSpPr>
        <p:spPr bwMode="auto">
          <a:xfrm>
            <a:off x="7727950" y="4879975"/>
            <a:ext cx="92075" cy="11588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458" name="Freeform 695"/>
          <p:cNvSpPr>
            <a:spLocks/>
          </p:cNvSpPr>
          <p:nvPr/>
        </p:nvSpPr>
        <p:spPr bwMode="auto">
          <a:xfrm>
            <a:off x="7735888" y="4487863"/>
            <a:ext cx="17462" cy="400050"/>
          </a:xfrm>
          <a:custGeom>
            <a:avLst/>
            <a:gdLst>
              <a:gd name="T0" fmla="*/ 2147483647 w 9"/>
              <a:gd name="T1" fmla="*/ 2147483647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4" y="157"/>
                </a:moveTo>
                <a:lnTo>
                  <a:pt x="0" y="143"/>
                </a:lnTo>
                <a:lnTo>
                  <a:pt x="4" y="129"/>
                </a:lnTo>
                <a:lnTo>
                  <a:pt x="9" y="119"/>
                </a:lnTo>
                <a:lnTo>
                  <a:pt x="4" y="110"/>
                </a:lnTo>
                <a:lnTo>
                  <a:pt x="0" y="100"/>
                </a:lnTo>
                <a:lnTo>
                  <a:pt x="4" y="91"/>
                </a:lnTo>
                <a:lnTo>
                  <a:pt x="9" y="81"/>
                </a:lnTo>
                <a:lnTo>
                  <a:pt x="9" y="67"/>
                </a:lnTo>
                <a:lnTo>
                  <a:pt x="4" y="52"/>
                </a:lnTo>
                <a:lnTo>
                  <a:pt x="4" y="43"/>
                </a:lnTo>
                <a:lnTo>
                  <a:pt x="9" y="33"/>
                </a:lnTo>
                <a:lnTo>
                  <a:pt x="9" y="24"/>
                </a:lnTo>
                <a:lnTo>
                  <a:pt x="9" y="14"/>
                </a:lnTo>
                <a:lnTo>
                  <a:pt x="9" y="5"/>
                </a:lnTo>
                <a:lnTo>
                  <a:pt x="0" y="5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59" name="Freeform 696"/>
          <p:cNvSpPr>
            <a:spLocks/>
          </p:cNvSpPr>
          <p:nvPr/>
        </p:nvSpPr>
        <p:spPr bwMode="auto">
          <a:xfrm>
            <a:off x="7796213" y="4454525"/>
            <a:ext cx="33337" cy="425450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3"/>
                </a:lnTo>
                <a:lnTo>
                  <a:pt x="9" y="128"/>
                </a:lnTo>
                <a:lnTo>
                  <a:pt x="13" y="119"/>
                </a:lnTo>
                <a:lnTo>
                  <a:pt x="9" y="105"/>
                </a:lnTo>
                <a:lnTo>
                  <a:pt x="9" y="95"/>
                </a:lnTo>
                <a:lnTo>
                  <a:pt x="13" y="86"/>
                </a:lnTo>
                <a:lnTo>
                  <a:pt x="13" y="76"/>
                </a:lnTo>
                <a:lnTo>
                  <a:pt x="13" y="66"/>
                </a:lnTo>
                <a:lnTo>
                  <a:pt x="13" y="57"/>
                </a:lnTo>
                <a:lnTo>
                  <a:pt x="13" y="43"/>
                </a:lnTo>
                <a:lnTo>
                  <a:pt x="17" y="33"/>
                </a:lnTo>
                <a:lnTo>
                  <a:pt x="17" y="24"/>
                </a:lnTo>
                <a:lnTo>
                  <a:pt x="13" y="14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60" name="Oval 697"/>
          <p:cNvSpPr>
            <a:spLocks noChangeArrowheads="1"/>
          </p:cNvSpPr>
          <p:nvPr/>
        </p:nvSpPr>
        <p:spPr bwMode="auto">
          <a:xfrm>
            <a:off x="7616825" y="4879975"/>
            <a:ext cx="92075" cy="11588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461" name="Freeform 698"/>
          <p:cNvSpPr>
            <a:spLocks/>
          </p:cNvSpPr>
          <p:nvPr/>
        </p:nvSpPr>
        <p:spPr bwMode="auto">
          <a:xfrm>
            <a:off x="7624763" y="4487863"/>
            <a:ext cx="15875" cy="400050"/>
          </a:xfrm>
          <a:custGeom>
            <a:avLst/>
            <a:gdLst>
              <a:gd name="T0" fmla="*/ 2147483647 w 8"/>
              <a:gd name="T1" fmla="*/ 2147483647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157"/>
                </a:moveTo>
                <a:lnTo>
                  <a:pt x="0" y="143"/>
                </a:lnTo>
                <a:lnTo>
                  <a:pt x="4" y="129"/>
                </a:lnTo>
                <a:lnTo>
                  <a:pt x="8" y="119"/>
                </a:lnTo>
                <a:lnTo>
                  <a:pt x="4" y="110"/>
                </a:lnTo>
                <a:lnTo>
                  <a:pt x="0" y="100"/>
                </a:lnTo>
                <a:lnTo>
                  <a:pt x="4" y="91"/>
                </a:lnTo>
                <a:lnTo>
                  <a:pt x="8" y="81"/>
                </a:lnTo>
                <a:lnTo>
                  <a:pt x="8" y="67"/>
                </a:lnTo>
                <a:lnTo>
                  <a:pt x="4" y="52"/>
                </a:lnTo>
                <a:lnTo>
                  <a:pt x="4" y="43"/>
                </a:lnTo>
                <a:lnTo>
                  <a:pt x="8" y="33"/>
                </a:lnTo>
                <a:lnTo>
                  <a:pt x="8" y="24"/>
                </a:lnTo>
                <a:lnTo>
                  <a:pt x="8" y="14"/>
                </a:lnTo>
                <a:lnTo>
                  <a:pt x="8" y="5"/>
                </a:lnTo>
                <a:lnTo>
                  <a:pt x="0" y="5"/>
                </a:lnTo>
                <a:lnTo>
                  <a:pt x="8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62" name="Freeform 699"/>
          <p:cNvSpPr>
            <a:spLocks/>
          </p:cNvSpPr>
          <p:nvPr/>
        </p:nvSpPr>
        <p:spPr bwMode="auto">
          <a:xfrm>
            <a:off x="7685088" y="4454525"/>
            <a:ext cx="33337" cy="425450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3"/>
                </a:lnTo>
                <a:lnTo>
                  <a:pt x="8" y="128"/>
                </a:lnTo>
                <a:lnTo>
                  <a:pt x="12" y="119"/>
                </a:lnTo>
                <a:lnTo>
                  <a:pt x="8" y="105"/>
                </a:lnTo>
                <a:lnTo>
                  <a:pt x="8" y="95"/>
                </a:lnTo>
                <a:lnTo>
                  <a:pt x="12" y="86"/>
                </a:lnTo>
                <a:lnTo>
                  <a:pt x="12" y="76"/>
                </a:lnTo>
                <a:lnTo>
                  <a:pt x="12" y="66"/>
                </a:lnTo>
                <a:lnTo>
                  <a:pt x="12" y="57"/>
                </a:lnTo>
                <a:lnTo>
                  <a:pt x="12" y="43"/>
                </a:lnTo>
                <a:lnTo>
                  <a:pt x="17" y="33"/>
                </a:lnTo>
                <a:lnTo>
                  <a:pt x="17" y="24"/>
                </a:lnTo>
                <a:lnTo>
                  <a:pt x="12" y="14"/>
                </a:lnTo>
                <a:lnTo>
                  <a:pt x="12" y="5"/>
                </a:lnTo>
                <a:lnTo>
                  <a:pt x="12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63" name="Oval 700"/>
          <p:cNvSpPr>
            <a:spLocks noChangeArrowheads="1"/>
          </p:cNvSpPr>
          <p:nvPr/>
        </p:nvSpPr>
        <p:spPr bwMode="auto">
          <a:xfrm>
            <a:off x="7504113" y="4879975"/>
            <a:ext cx="92075" cy="11588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464" name="Freeform 701"/>
          <p:cNvSpPr>
            <a:spLocks/>
          </p:cNvSpPr>
          <p:nvPr/>
        </p:nvSpPr>
        <p:spPr bwMode="auto">
          <a:xfrm>
            <a:off x="7512050" y="4487863"/>
            <a:ext cx="17463" cy="400050"/>
          </a:xfrm>
          <a:custGeom>
            <a:avLst/>
            <a:gdLst>
              <a:gd name="T0" fmla="*/ 2147483647 w 9"/>
              <a:gd name="T1" fmla="*/ 2147483647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5" y="157"/>
                </a:moveTo>
                <a:lnTo>
                  <a:pt x="0" y="143"/>
                </a:lnTo>
                <a:lnTo>
                  <a:pt x="5" y="129"/>
                </a:lnTo>
                <a:lnTo>
                  <a:pt x="9" y="119"/>
                </a:lnTo>
                <a:lnTo>
                  <a:pt x="5" y="110"/>
                </a:lnTo>
                <a:lnTo>
                  <a:pt x="0" y="100"/>
                </a:lnTo>
                <a:lnTo>
                  <a:pt x="5" y="91"/>
                </a:lnTo>
                <a:lnTo>
                  <a:pt x="9" y="81"/>
                </a:lnTo>
                <a:lnTo>
                  <a:pt x="9" y="67"/>
                </a:lnTo>
                <a:lnTo>
                  <a:pt x="5" y="52"/>
                </a:lnTo>
                <a:lnTo>
                  <a:pt x="5" y="43"/>
                </a:lnTo>
                <a:lnTo>
                  <a:pt x="9" y="33"/>
                </a:lnTo>
                <a:lnTo>
                  <a:pt x="9" y="24"/>
                </a:lnTo>
                <a:lnTo>
                  <a:pt x="9" y="14"/>
                </a:lnTo>
                <a:lnTo>
                  <a:pt x="9" y="5"/>
                </a:lnTo>
                <a:lnTo>
                  <a:pt x="0" y="5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65" name="Freeform 702"/>
          <p:cNvSpPr>
            <a:spLocks/>
          </p:cNvSpPr>
          <p:nvPr/>
        </p:nvSpPr>
        <p:spPr bwMode="auto">
          <a:xfrm>
            <a:off x="7572375" y="4454525"/>
            <a:ext cx="34925" cy="425450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3"/>
                </a:lnTo>
                <a:lnTo>
                  <a:pt x="9" y="128"/>
                </a:lnTo>
                <a:lnTo>
                  <a:pt x="13" y="119"/>
                </a:lnTo>
                <a:lnTo>
                  <a:pt x="9" y="105"/>
                </a:lnTo>
                <a:lnTo>
                  <a:pt x="9" y="95"/>
                </a:lnTo>
                <a:lnTo>
                  <a:pt x="13" y="86"/>
                </a:lnTo>
                <a:lnTo>
                  <a:pt x="13" y="76"/>
                </a:lnTo>
                <a:lnTo>
                  <a:pt x="13" y="66"/>
                </a:lnTo>
                <a:lnTo>
                  <a:pt x="13" y="57"/>
                </a:lnTo>
                <a:lnTo>
                  <a:pt x="13" y="43"/>
                </a:lnTo>
                <a:lnTo>
                  <a:pt x="17" y="33"/>
                </a:lnTo>
                <a:lnTo>
                  <a:pt x="17" y="24"/>
                </a:lnTo>
                <a:lnTo>
                  <a:pt x="13" y="14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66" name="Oval 703"/>
          <p:cNvSpPr>
            <a:spLocks noChangeArrowheads="1"/>
          </p:cNvSpPr>
          <p:nvPr/>
        </p:nvSpPr>
        <p:spPr bwMode="auto">
          <a:xfrm>
            <a:off x="8737600" y="4164013"/>
            <a:ext cx="93663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467" name="Freeform 704"/>
          <p:cNvSpPr>
            <a:spLocks/>
          </p:cNvSpPr>
          <p:nvPr/>
        </p:nvSpPr>
        <p:spPr bwMode="auto">
          <a:xfrm>
            <a:off x="8747125" y="4270375"/>
            <a:ext cx="15875" cy="403225"/>
          </a:xfrm>
          <a:custGeom>
            <a:avLst/>
            <a:gdLst>
              <a:gd name="T0" fmla="*/ 2147483647 w 8"/>
              <a:gd name="T1" fmla="*/ 0 h 158"/>
              <a:gd name="T2" fmla="*/ 0 w 8"/>
              <a:gd name="T3" fmla="*/ 2147483647 h 158"/>
              <a:gd name="T4" fmla="*/ 2147483647 w 8"/>
              <a:gd name="T5" fmla="*/ 2147483647 h 158"/>
              <a:gd name="T6" fmla="*/ 2147483647 w 8"/>
              <a:gd name="T7" fmla="*/ 2147483647 h 158"/>
              <a:gd name="T8" fmla="*/ 2147483647 w 8"/>
              <a:gd name="T9" fmla="*/ 2147483647 h 158"/>
              <a:gd name="T10" fmla="*/ 0 w 8"/>
              <a:gd name="T11" fmla="*/ 2147483647 h 158"/>
              <a:gd name="T12" fmla="*/ 2147483647 w 8"/>
              <a:gd name="T13" fmla="*/ 2147483647 h 158"/>
              <a:gd name="T14" fmla="*/ 2147483647 w 8"/>
              <a:gd name="T15" fmla="*/ 2147483647 h 158"/>
              <a:gd name="T16" fmla="*/ 2147483647 w 8"/>
              <a:gd name="T17" fmla="*/ 2147483647 h 158"/>
              <a:gd name="T18" fmla="*/ 2147483647 w 8"/>
              <a:gd name="T19" fmla="*/ 2147483647 h 158"/>
              <a:gd name="T20" fmla="*/ 2147483647 w 8"/>
              <a:gd name="T21" fmla="*/ 2147483647 h 158"/>
              <a:gd name="T22" fmla="*/ 2147483647 w 8"/>
              <a:gd name="T23" fmla="*/ 2147483647 h 158"/>
              <a:gd name="T24" fmla="*/ 2147483647 w 8"/>
              <a:gd name="T25" fmla="*/ 2147483647 h 158"/>
              <a:gd name="T26" fmla="*/ 2147483647 w 8"/>
              <a:gd name="T27" fmla="*/ 2147483647 h 158"/>
              <a:gd name="T28" fmla="*/ 2147483647 w 8"/>
              <a:gd name="T29" fmla="*/ 2147483647 h 158"/>
              <a:gd name="T30" fmla="*/ 0 w 8"/>
              <a:gd name="T31" fmla="*/ 2147483647 h 158"/>
              <a:gd name="T32" fmla="*/ 2147483647 w 8"/>
              <a:gd name="T33" fmla="*/ 2147483647 h 15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8"/>
              <a:gd name="T53" fmla="*/ 8 w 8"/>
              <a:gd name="T54" fmla="*/ 158 h 15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8">
                <a:moveTo>
                  <a:pt x="4" y="0"/>
                </a:moveTo>
                <a:lnTo>
                  <a:pt x="0" y="15"/>
                </a:lnTo>
                <a:lnTo>
                  <a:pt x="4" y="29"/>
                </a:lnTo>
                <a:lnTo>
                  <a:pt x="8" y="38"/>
                </a:lnTo>
                <a:lnTo>
                  <a:pt x="4" y="48"/>
                </a:lnTo>
                <a:lnTo>
                  <a:pt x="0" y="58"/>
                </a:lnTo>
                <a:lnTo>
                  <a:pt x="4" y="67"/>
                </a:lnTo>
                <a:lnTo>
                  <a:pt x="8" y="77"/>
                </a:lnTo>
                <a:lnTo>
                  <a:pt x="8" y="91"/>
                </a:lnTo>
                <a:lnTo>
                  <a:pt x="4" y="105"/>
                </a:lnTo>
                <a:lnTo>
                  <a:pt x="4" y="115"/>
                </a:lnTo>
                <a:lnTo>
                  <a:pt x="8" y="124"/>
                </a:lnTo>
                <a:lnTo>
                  <a:pt x="8" y="134"/>
                </a:lnTo>
                <a:lnTo>
                  <a:pt x="8" y="143"/>
                </a:lnTo>
                <a:lnTo>
                  <a:pt x="8" y="153"/>
                </a:lnTo>
                <a:lnTo>
                  <a:pt x="0" y="153"/>
                </a:lnTo>
                <a:lnTo>
                  <a:pt x="8" y="158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68" name="Freeform 705"/>
          <p:cNvSpPr>
            <a:spLocks/>
          </p:cNvSpPr>
          <p:nvPr/>
        </p:nvSpPr>
        <p:spPr bwMode="auto">
          <a:xfrm>
            <a:off x="8805863" y="4283075"/>
            <a:ext cx="33337" cy="425450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9" y="38"/>
                </a:lnTo>
                <a:lnTo>
                  <a:pt x="13" y="48"/>
                </a:lnTo>
                <a:lnTo>
                  <a:pt x="9" y="62"/>
                </a:lnTo>
                <a:lnTo>
                  <a:pt x="9" y="72"/>
                </a:lnTo>
                <a:lnTo>
                  <a:pt x="13" y="81"/>
                </a:lnTo>
                <a:lnTo>
                  <a:pt x="13" y="91"/>
                </a:lnTo>
                <a:lnTo>
                  <a:pt x="13" y="100"/>
                </a:lnTo>
                <a:lnTo>
                  <a:pt x="13" y="110"/>
                </a:lnTo>
                <a:lnTo>
                  <a:pt x="13" y="124"/>
                </a:lnTo>
                <a:lnTo>
                  <a:pt x="17" y="133"/>
                </a:lnTo>
                <a:lnTo>
                  <a:pt x="17" y="143"/>
                </a:lnTo>
                <a:lnTo>
                  <a:pt x="13" y="153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69" name="Oval 706"/>
          <p:cNvSpPr>
            <a:spLocks noChangeArrowheads="1"/>
          </p:cNvSpPr>
          <p:nvPr/>
        </p:nvSpPr>
        <p:spPr bwMode="auto">
          <a:xfrm>
            <a:off x="8626475" y="4164013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470" name="Freeform 707"/>
          <p:cNvSpPr>
            <a:spLocks/>
          </p:cNvSpPr>
          <p:nvPr/>
        </p:nvSpPr>
        <p:spPr bwMode="auto">
          <a:xfrm>
            <a:off x="8634413" y="4270375"/>
            <a:ext cx="19050" cy="403225"/>
          </a:xfrm>
          <a:custGeom>
            <a:avLst/>
            <a:gdLst>
              <a:gd name="T0" fmla="*/ 2147483647 w 9"/>
              <a:gd name="T1" fmla="*/ 0 h 158"/>
              <a:gd name="T2" fmla="*/ 0 w 9"/>
              <a:gd name="T3" fmla="*/ 2147483647 h 158"/>
              <a:gd name="T4" fmla="*/ 2147483647 w 9"/>
              <a:gd name="T5" fmla="*/ 2147483647 h 158"/>
              <a:gd name="T6" fmla="*/ 2147483647 w 9"/>
              <a:gd name="T7" fmla="*/ 2147483647 h 158"/>
              <a:gd name="T8" fmla="*/ 2147483647 w 9"/>
              <a:gd name="T9" fmla="*/ 2147483647 h 158"/>
              <a:gd name="T10" fmla="*/ 0 w 9"/>
              <a:gd name="T11" fmla="*/ 2147483647 h 158"/>
              <a:gd name="T12" fmla="*/ 2147483647 w 9"/>
              <a:gd name="T13" fmla="*/ 2147483647 h 158"/>
              <a:gd name="T14" fmla="*/ 2147483647 w 9"/>
              <a:gd name="T15" fmla="*/ 2147483647 h 158"/>
              <a:gd name="T16" fmla="*/ 2147483647 w 9"/>
              <a:gd name="T17" fmla="*/ 2147483647 h 158"/>
              <a:gd name="T18" fmla="*/ 2147483647 w 9"/>
              <a:gd name="T19" fmla="*/ 2147483647 h 158"/>
              <a:gd name="T20" fmla="*/ 2147483647 w 9"/>
              <a:gd name="T21" fmla="*/ 2147483647 h 158"/>
              <a:gd name="T22" fmla="*/ 2147483647 w 9"/>
              <a:gd name="T23" fmla="*/ 2147483647 h 158"/>
              <a:gd name="T24" fmla="*/ 2147483647 w 9"/>
              <a:gd name="T25" fmla="*/ 2147483647 h 158"/>
              <a:gd name="T26" fmla="*/ 2147483647 w 9"/>
              <a:gd name="T27" fmla="*/ 2147483647 h 158"/>
              <a:gd name="T28" fmla="*/ 2147483647 w 9"/>
              <a:gd name="T29" fmla="*/ 2147483647 h 158"/>
              <a:gd name="T30" fmla="*/ 0 w 9"/>
              <a:gd name="T31" fmla="*/ 2147483647 h 158"/>
              <a:gd name="T32" fmla="*/ 2147483647 w 9"/>
              <a:gd name="T33" fmla="*/ 2147483647 h 15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8"/>
              <a:gd name="T53" fmla="*/ 9 w 9"/>
              <a:gd name="T54" fmla="*/ 158 h 15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8">
                <a:moveTo>
                  <a:pt x="4" y="0"/>
                </a:moveTo>
                <a:lnTo>
                  <a:pt x="0" y="15"/>
                </a:lnTo>
                <a:lnTo>
                  <a:pt x="4" y="29"/>
                </a:lnTo>
                <a:lnTo>
                  <a:pt x="9" y="38"/>
                </a:lnTo>
                <a:lnTo>
                  <a:pt x="4" y="48"/>
                </a:lnTo>
                <a:lnTo>
                  <a:pt x="0" y="58"/>
                </a:lnTo>
                <a:lnTo>
                  <a:pt x="4" y="67"/>
                </a:lnTo>
                <a:lnTo>
                  <a:pt x="9" y="77"/>
                </a:lnTo>
                <a:lnTo>
                  <a:pt x="9" y="91"/>
                </a:lnTo>
                <a:lnTo>
                  <a:pt x="4" y="105"/>
                </a:lnTo>
                <a:lnTo>
                  <a:pt x="4" y="115"/>
                </a:lnTo>
                <a:lnTo>
                  <a:pt x="9" y="124"/>
                </a:lnTo>
                <a:lnTo>
                  <a:pt x="9" y="134"/>
                </a:lnTo>
                <a:lnTo>
                  <a:pt x="9" y="143"/>
                </a:lnTo>
                <a:lnTo>
                  <a:pt x="9" y="153"/>
                </a:lnTo>
                <a:lnTo>
                  <a:pt x="0" y="153"/>
                </a:lnTo>
                <a:lnTo>
                  <a:pt x="9" y="158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71" name="Freeform 708"/>
          <p:cNvSpPr>
            <a:spLocks/>
          </p:cNvSpPr>
          <p:nvPr/>
        </p:nvSpPr>
        <p:spPr bwMode="auto">
          <a:xfrm>
            <a:off x="8694738" y="4283075"/>
            <a:ext cx="34925" cy="425450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9" y="38"/>
                </a:lnTo>
                <a:lnTo>
                  <a:pt x="13" y="48"/>
                </a:lnTo>
                <a:lnTo>
                  <a:pt x="9" y="62"/>
                </a:lnTo>
                <a:lnTo>
                  <a:pt x="9" y="72"/>
                </a:lnTo>
                <a:lnTo>
                  <a:pt x="13" y="81"/>
                </a:lnTo>
                <a:lnTo>
                  <a:pt x="13" y="91"/>
                </a:lnTo>
                <a:lnTo>
                  <a:pt x="13" y="100"/>
                </a:lnTo>
                <a:lnTo>
                  <a:pt x="13" y="110"/>
                </a:lnTo>
                <a:lnTo>
                  <a:pt x="13" y="124"/>
                </a:lnTo>
                <a:lnTo>
                  <a:pt x="17" y="133"/>
                </a:lnTo>
                <a:lnTo>
                  <a:pt x="17" y="143"/>
                </a:lnTo>
                <a:lnTo>
                  <a:pt x="13" y="153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72" name="Oval 709"/>
          <p:cNvSpPr>
            <a:spLocks noChangeArrowheads="1"/>
          </p:cNvSpPr>
          <p:nvPr/>
        </p:nvSpPr>
        <p:spPr bwMode="auto">
          <a:xfrm>
            <a:off x="8505825" y="4173538"/>
            <a:ext cx="92075" cy="11588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473" name="Freeform 710"/>
          <p:cNvSpPr>
            <a:spLocks/>
          </p:cNvSpPr>
          <p:nvPr/>
        </p:nvSpPr>
        <p:spPr bwMode="auto">
          <a:xfrm>
            <a:off x="8516938" y="4283075"/>
            <a:ext cx="15875" cy="400050"/>
          </a:xfrm>
          <a:custGeom>
            <a:avLst/>
            <a:gdLst>
              <a:gd name="T0" fmla="*/ 2147483647 w 8"/>
              <a:gd name="T1" fmla="*/ 0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0"/>
                </a:moveTo>
                <a:lnTo>
                  <a:pt x="0" y="14"/>
                </a:lnTo>
                <a:lnTo>
                  <a:pt x="4" y="29"/>
                </a:lnTo>
                <a:lnTo>
                  <a:pt x="8" y="38"/>
                </a:lnTo>
                <a:lnTo>
                  <a:pt x="4" y="48"/>
                </a:lnTo>
                <a:lnTo>
                  <a:pt x="0" y="57"/>
                </a:lnTo>
                <a:lnTo>
                  <a:pt x="4" y="67"/>
                </a:lnTo>
                <a:lnTo>
                  <a:pt x="8" y="76"/>
                </a:lnTo>
                <a:lnTo>
                  <a:pt x="8" y="91"/>
                </a:lnTo>
                <a:lnTo>
                  <a:pt x="4" y="105"/>
                </a:lnTo>
                <a:lnTo>
                  <a:pt x="4" y="114"/>
                </a:lnTo>
                <a:lnTo>
                  <a:pt x="8" y="124"/>
                </a:lnTo>
                <a:lnTo>
                  <a:pt x="8" y="133"/>
                </a:lnTo>
                <a:lnTo>
                  <a:pt x="8" y="143"/>
                </a:lnTo>
                <a:lnTo>
                  <a:pt x="8" y="153"/>
                </a:lnTo>
                <a:lnTo>
                  <a:pt x="0" y="153"/>
                </a:lnTo>
                <a:lnTo>
                  <a:pt x="8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74" name="Freeform 711"/>
          <p:cNvSpPr>
            <a:spLocks/>
          </p:cNvSpPr>
          <p:nvPr/>
        </p:nvSpPr>
        <p:spPr bwMode="auto">
          <a:xfrm>
            <a:off x="8574088" y="4294188"/>
            <a:ext cx="34925" cy="427037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9" y="38"/>
                </a:lnTo>
                <a:lnTo>
                  <a:pt x="13" y="48"/>
                </a:lnTo>
                <a:lnTo>
                  <a:pt x="9" y="62"/>
                </a:lnTo>
                <a:lnTo>
                  <a:pt x="9" y="71"/>
                </a:lnTo>
                <a:lnTo>
                  <a:pt x="13" y="81"/>
                </a:lnTo>
                <a:lnTo>
                  <a:pt x="13" y="90"/>
                </a:lnTo>
                <a:lnTo>
                  <a:pt x="13" y="100"/>
                </a:lnTo>
                <a:lnTo>
                  <a:pt x="13" y="109"/>
                </a:lnTo>
                <a:lnTo>
                  <a:pt x="13" y="124"/>
                </a:lnTo>
                <a:lnTo>
                  <a:pt x="17" y="133"/>
                </a:lnTo>
                <a:lnTo>
                  <a:pt x="17" y="143"/>
                </a:lnTo>
                <a:lnTo>
                  <a:pt x="13" y="152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75" name="Oval 712"/>
          <p:cNvSpPr>
            <a:spLocks noChangeArrowheads="1"/>
          </p:cNvSpPr>
          <p:nvPr/>
        </p:nvSpPr>
        <p:spPr bwMode="auto">
          <a:xfrm>
            <a:off x="8396288" y="4173538"/>
            <a:ext cx="92075" cy="11588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476" name="Freeform 713"/>
          <p:cNvSpPr>
            <a:spLocks/>
          </p:cNvSpPr>
          <p:nvPr/>
        </p:nvSpPr>
        <p:spPr bwMode="auto">
          <a:xfrm>
            <a:off x="8404225" y="4283075"/>
            <a:ext cx="17463" cy="400050"/>
          </a:xfrm>
          <a:custGeom>
            <a:avLst/>
            <a:gdLst>
              <a:gd name="T0" fmla="*/ 2147483647 w 9"/>
              <a:gd name="T1" fmla="*/ 0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4" y="0"/>
                </a:moveTo>
                <a:lnTo>
                  <a:pt x="0" y="14"/>
                </a:lnTo>
                <a:lnTo>
                  <a:pt x="4" y="29"/>
                </a:lnTo>
                <a:lnTo>
                  <a:pt x="9" y="38"/>
                </a:lnTo>
                <a:lnTo>
                  <a:pt x="4" y="48"/>
                </a:lnTo>
                <a:lnTo>
                  <a:pt x="0" y="57"/>
                </a:lnTo>
                <a:lnTo>
                  <a:pt x="4" y="67"/>
                </a:lnTo>
                <a:lnTo>
                  <a:pt x="9" y="76"/>
                </a:lnTo>
                <a:lnTo>
                  <a:pt x="9" y="91"/>
                </a:lnTo>
                <a:lnTo>
                  <a:pt x="4" y="105"/>
                </a:lnTo>
                <a:lnTo>
                  <a:pt x="4" y="114"/>
                </a:lnTo>
                <a:lnTo>
                  <a:pt x="9" y="124"/>
                </a:lnTo>
                <a:lnTo>
                  <a:pt x="9" y="133"/>
                </a:lnTo>
                <a:lnTo>
                  <a:pt x="9" y="143"/>
                </a:lnTo>
                <a:lnTo>
                  <a:pt x="9" y="153"/>
                </a:lnTo>
                <a:lnTo>
                  <a:pt x="0" y="153"/>
                </a:lnTo>
                <a:lnTo>
                  <a:pt x="9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77" name="Freeform 714"/>
          <p:cNvSpPr>
            <a:spLocks/>
          </p:cNvSpPr>
          <p:nvPr/>
        </p:nvSpPr>
        <p:spPr bwMode="auto">
          <a:xfrm>
            <a:off x="8464550" y="4294188"/>
            <a:ext cx="33338" cy="427037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9" y="38"/>
                </a:lnTo>
                <a:lnTo>
                  <a:pt x="13" y="48"/>
                </a:lnTo>
                <a:lnTo>
                  <a:pt x="9" y="62"/>
                </a:lnTo>
                <a:lnTo>
                  <a:pt x="9" y="71"/>
                </a:lnTo>
                <a:lnTo>
                  <a:pt x="13" y="81"/>
                </a:lnTo>
                <a:lnTo>
                  <a:pt x="13" y="90"/>
                </a:lnTo>
                <a:lnTo>
                  <a:pt x="13" y="100"/>
                </a:lnTo>
                <a:lnTo>
                  <a:pt x="13" y="109"/>
                </a:lnTo>
                <a:lnTo>
                  <a:pt x="13" y="124"/>
                </a:lnTo>
                <a:lnTo>
                  <a:pt x="17" y="133"/>
                </a:lnTo>
                <a:lnTo>
                  <a:pt x="17" y="143"/>
                </a:lnTo>
                <a:lnTo>
                  <a:pt x="13" y="152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78" name="Oval 715"/>
          <p:cNvSpPr>
            <a:spLocks noChangeArrowheads="1"/>
          </p:cNvSpPr>
          <p:nvPr/>
        </p:nvSpPr>
        <p:spPr bwMode="auto">
          <a:xfrm>
            <a:off x="8285163" y="4173538"/>
            <a:ext cx="92075" cy="11588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479" name="Freeform 716"/>
          <p:cNvSpPr>
            <a:spLocks/>
          </p:cNvSpPr>
          <p:nvPr/>
        </p:nvSpPr>
        <p:spPr bwMode="auto">
          <a:xfrm>
            <a:off x="8293100" y="4283075"/>
            <a:ext cx="15875" cy="400050"/>
          </a:xfrm>
          <a:custGeom>
            <a:avLst/>
            <a:gdLst>
              <a:gd name="T0" fmla="*/ 2147483647 w 8"/>
              <a:gd name="T1" fmla="*/ 0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0"/>
                </a:moveTo>
                <a:lnTo>
                  <a:pt x="0" y="14"/>
                </a:lnTo>
                <a:lnTo>
                  <a:pt x="4" y="29"/>
                </a:lnTo>
                <a:lnTo>
                  <a:pt x="8" y="38"/>
                </a:lnTo>
                <a:lnTo>
                  <a:pt x="4" y="48"/>
                </a:lnTo>
                <a:lnTo>
                  <a:pt x="0" y="57"/>
                </a:lnTo>
                <a:lnTo>
                  <a:pt x="4" y="67"/>
                </a:lnTo>
                <a:lnTo>
                  <a:pt x="8" y="76"/>
                </a:lnTo>
                <a:lnTo>
                  <a:pt x="8" y="91"/>
                </a:lnTo>
                <a:lnTo>
                  <a:pt x="4" y="105"/>
                </a:lnTo>
                <a:lnTo>
                  <a:pt x="4" y="114"/>
                </a:lnTo>
                <a:lnTo>
                  <a:pt x="8" y="124"/>
                </a:lnTo>
                <a:lnTo>
                  <a:pt x="8" y="133"/>
                </a:lnTo>
                <a:lnTo>
                  <a:pt x="8" y="143"/>
                </a:lnTo>
                <a:lnTo>
                  <a:pt x="8" y="153"/>
                </a:lnTo>
                <a:lnTo>
                  <a:pt x="0" y="153"/>
                </a:lnTo>
                <a:lnTo>
                  <a:pt x="8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80" name="Freeform 717"/>
          <p:cNvSpPr>
            <a:spLocks/>
          </p:cNvSpPr>
          <p:nvPr/>
        </p:nvSpPr>
        <p:spPr bwMode="auto">
          <a:xfrm>
            <a:off x="8353425" y="4294188"/>
            <a:ext cx="33338" cy="427037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8" y="38"/>
                </a:lnTo>
                <a:lnTo>
                  <a:pt x="12" y="48"/>
                </a:lnTo>
                <a:lnTo>
                  <a:pt x="8" y="62"/>
                </a:lnTo>
                <a:lnTo>
                  <a:pt x="8" y="71"/>
                </a:lnTo>
                <a:lnTo>
                  <a:pt x="12" y="81"/>
                </a:lnTo>
                <a:lnTo>
                  <a:pt x="12" y="90"/>
                </a:lnTo>
                <a:lnTo>
                  <a:pt x="12" y="100"/>
                </a:lnTo>
                <a:lnTo>
                  <a:pt x="12" y="109"/>
                </a:lnTo>
                <a:lnTo>
                  <a:pt x="12" y="124"/>
                </a:lnTo>
                <a:lnTo>
                  <a:pt x="17" y="133"/>
                </a:lnTo>
                <a:lnTo>
                  <a:pt x="17" y="143"/>
                </a:lnTo>
                <a:lnTo>
                  <a:pt x="12" y="152"/>
                </a:lnTo>
                <a:lnTo>
                  <a:pt x="12" y="162"/>
                </a:lnTo>
                <a:lnTo>
                  <a:pt x="12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81" name="Oval 718"/>
          <p:cNvSpPr>
            <a:spLocks noChangeArrowheads="1"/>
          </p:cNvSpPr>
          <p:nvPr/>
        </p:nvSpPr>
        <p:spPr bwMode="auto">
          <a:xfrm>
            <a:off x="8172450" y="4173538"/>
            <a:ext cx="92075" cy="11588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482" name="Freeform 719"/>
          <p:cNvSpPr>
            <a:spLocks/>
          </p:cNvSpPr>
          <p:nvPr/>
        </p:nvSpPr>
        <p:spPr bwMode="auto">
          <a:xfrm>
            <a:off x="8180388" y="4283075"/>
            <a:ext cx="17462" cy="400050"/>
          </a:xfrm>
          <a:custGeom>
            <a:avLst/>
            <a:gdLst>
              <a:gd name="T0" fmla="*/ 2147483647 w 9"/>
              <a:gd name="T1" fmla="*/ 0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5" y="0"/>
                </a:moveTo>
                <a:lnTo>
                  <a:pt x="0" y="14"/>
                </a:lnTo>
                <a:lnTo>
                  <a:pt x="5" y="29"/>
                </a:lnTo>
                <a:lnTo>
                  <a:pt x="9" y="38"/>
                </a:lnTo>
                <a:lnTo>
                  <a:pt x="5" y="48"/>
                </a:lnTo>
                <a:lnTo>
                  <a:pt x="0" y="57"/>
                </a:lnTo>
                <a:lnTo>
                  <a:pt x="5" y="67"/>
                </a:lnTo>
                <a:lnTo>
                  <a:pt x="9" y="76"/>
                </a:lnTo>
                <a:lnTo>
                  <a:pt x="9" y="91"/>
                </a:lnTo>
                <a:lnTo>
                  <a:pt x="5" y="105"/>
                </a:lnTo>
                <a:lnTo>
                  <a:pt x="5" y="114"/>
                </a:lnTo>
                <a:lnTo>
                  <a:pt x="9" y="124"/>
                </a:lnTo>
                <a:lnTo>
                  <a:pt x="9" y="133"/>
                </a:lnTo>
                <a:lnTo>
                  <a:pt x="9" y="143"/>
                </a:lnTo>
                <a:lnTo>
                  <a:pt x="9" y="153"/>
                </a:lnTo>
                <a:lnTo>
                  <a:pt x="0" y="153"/>
                </a:lnTo>
                <a:lnTo>
                  <a:pt x="9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83" name="Freeform 720"/>
          <p:cNvSpPr>
            <a:spLocks/>
          </p:cNvSpPr>
          <p:nvPr/>
        </p:nvSpPr>
        <p:spPr bwMode="auto">
          <a:xfrm>
            <a:off x="8240713" y="4294188"/>
            <a:ext cx="34925" cy="427037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9" y="38"/>
                </a:lnTo>
                <a:lnTo>
                  <a:pt x="13" y="48"/>
                </a:lnTo>
                <a:lnTo>
                  <a:pt x="9" y="62"/>
                </a:lnTo>
                <a:lnTo>
                  <a:pt x="9" y="71"/>
                </a:lnTo>
                <a:lnTo>
                  <a:pt x="13" y="81"/>
                </a:lnTo>
                <a:lnTo>
                  <a:pt x="13" y="90"/>
                </a:lnTo>
                <a:lnTo>
                  <a:pt x="13" y="100"/>
                </a:lnTo>
                <a:lnTo>
                  <a:pt x="13" y="109"/>
                </a:lnTo>
                <a:lnTo>
                  <a:pt x="13" y="124"/>
                </a:lnTo>
                <a:lnTo>
                  <a:pt x="17" y="133"/>
                </a:lnTo>
                <a:lnTo>
                  <a:pt x="17" y="143"/>
                </a:lnTo>
                <a:lnTo>
                  <a:pt x="13" y="152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84" name="Oval 721"/>
          <p:cNvSpPr>
            <a:spLocks noChangeArrowheads="1"/>
          </p:cNvSpPr>
          <p:nvPr/>
        </p:nvSpPr>
        <p:spPr bwMode="auto">
          <a:xfrm>
            <a:off x="8737600" y="4887913"/>
            <a:ext cx="93663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485" name="Freeform 722"/>
          <p:cNvSpPr>
            <a:spLocks/>
          </p:cNvSpPr>
          <p:nvPr/>
        </p:nvSpPr>
        <p:spPr bwMode="auto">
          <a:xfrm>
            <a:off x="8747125" y="4502150"/>
            <a:ext cx="15875" cy="400050"/>
          </a:xfrm>
          <a:custGeom>
            <a:avLst/>
            <a:gdLst>
              <a:gd name="T0" fmla="*/ 2147483647 w 8"/>
              <a:gd name="T1" fmla="*/ 2147483647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157"/>
                </a:moveTo>
                <a:lnTo>
                  <a:pt x="0" y="143"/>
                </a:lnTo>
                <a:lnTo>
                  <a:pt x="4" y="128"/>
                </a:lnTo>
                <a:lnTo>
                  <a:pt x="8" y="119"/>
                </a:lnTo>
                <a:lnTo>
                  <a:pt x="4" y="109"/>
                </a:lnTo>
                <a:lnTo>
                  <a:pt x="0" y="100"/>
                </a:lnTo>
                <a:lnTo>
                  <a:pt x="4" y="90"/>
                </a:lnTo>
                <a:lnTo>
                  <a:pt x="8" y="81"/>
                </a:lnTo>
                <a:lnTo>
                  <a:pt x="8" y="67"/>
                </a:lnTo>
                <a:lnTo>
                  <a:pt x="4" y="52"/>
                </a:lnTo>
                <a:lnTo>
                  <a:pt x="4" y="43"/>
                </a:lnTo>
                <a:lnTo>
                  <a:pt x="8" y="33"/>
                </a:lnTo>
                <a:lnTo>
                  <a:pt x="8" y="24"/>
                </a:lnTo>
                <a:lnTo>
                  <a:pt x="8" y="14"/>
                </a:lnTo>
                <a:lnTo>
                  <a:pt x="8" y="5"/>
                </a:lnTo>
                <a:lnTo>
                  <a:pt x="0" y="5"/>
                </a:lnTo>
                <a:lnTo>
                  <a:pt x="8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86" name="Freeform 723"/>
          <p:cNvSpPr>
            <a:spLocks/>
          </p:cNvSpPr>
          <p:nvPr/>
        </p:nvSpPr>
        <p:spPr bwMode="auto">
          <a:xfrm>
            <a:off x="8805863" y="4467225"/>
            <a:ext cx="33337" cy="420688"/>
          </a:xfrm>
          <a:custGeom>
            <a:avLst/>
            <a:gdLst>
              <a:gd name="T0" fmla="*/ 0 w 17"/>
              <a:gd name="T1" fmla="*/ 2147483647 h 166"/>
              <a:gd name="T2" fmla="*/ 0 w 17"/>
              <a:gd name="T3" fmla="*/ 2147483647 h 166"/>
              <a:gd name="T4" fmla="*/ 0 w 17"/>
              <a:gd name="T5" fmla="*/ 2147483647 h 166"/>
              <a:gd name="T6" fmla="*/ 2147483647 w 17"/>
              <a:gd name="T7" fmla="*/ 2147483647 h 166"/>
              <a:gd name="T8" fmla="*/ 2147483647 w 17"/>
              <a:gd name="T9" fmla="*/ 2147483647 h 166"/>
              <a:gd name="T10" fmla="*/ 2147483647 w 17"/>
              <a:gd name="T11" fmla="*/ 2147483647 h 166"/>
              <a:gd name="T12" fmla="*/ 2147483647 w 17"/>
              <a:gd name="T13" fmla="*/ 2147483647 h 166"/>
              <a:gd name="T14" fmla="*/ 2147483647 w 17"/>
              <a:gd name="T15" fmla="*/ 2147483647 h 166"/>
              <a:gd name="T16" fmla="*/ 2147483647 w 17"/>
              <a:gd name="T17" fmla="*/ 2147483647 h 166"/>
              <a:gd name="T18" fmla="*/ 2147483647 w 17"/>
              <a:gd name="T19" fmla="*/ 2147483647 h 166"/>
              <a:gd name="T20" fmla="*/ 2147483647 w 17"/>
              <a:gd name="T21" fmla="*/ 2147483647 h 166"/>
              <a:gd name="T22" fmla="*/ 2147483647 w 17"/>
              <a:gd name="T23" fmla="*/ 2147483647 h 166"/>
              <a:gd name="T24" fmla="*/ 2147483647 w 17"/>
              <a:gd name="T25" fmla="*/ 2147483647 h 166"/>
              <a:gd name="T26" fmla="*/ 2147483647 w 17"/>
              <a:gd name="T27" fmla="*/ 2147483647 h 166"/>
              <a:gd name="T28" fmla="*/ 2147483647 w 17"/>
              <a:gd name="T29" fmla="*/ 2147483647 h 166"/>
              <a:gd name="T30" fmla="*/ 2147483647 w 17"/>
              <a:gd name="T31" fmla="*/ 2147483647 h 166"/>
              <a:gd name="T32" fmla="*/ 2147483647 w 17"/>
              <a:gd name="T33" fmla="*/ 0 h 16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6"/>
              <a:gd name="T53" fmla="*/ 17 w 17"/>
              <a:gd name="T54" fmla="*/ 166 h 16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6">
                <a:moveTo>
                  <a:pt x="0" y="166"/>
                </a:moveTo>
                <a:lnTo>
                  <a:pt x="0" y="142"/>
                </a:lnTo>
                <a:lnTo>
                  <a:pt x="0" y="133"/>
                </a:lnTo>
                <a:lnTo>
                  <a:pt x="9" y="128"/>
                </a:lnTo>
                <a:lnTo>
                  <a:pt x="13" y="119"/>
                </a:lnTo>
                <a:lnTo>
                  <a:pt x="9" y="104"/>
                </a:lnTo>
                <a:lnTo>
                  <a:pt x="9" y="95"/>
                </a:lnTo>
                <a:lnTo>
                  <a:pt x="13" y="85"/>
                </a:lnTo>
                <a:lnTo>
                  <a:pt x="13" y="76"/>
                </a:lnTo>
                <a:lnTo>
                  <a:pt x="13" y="66"/>
                </a:lnTo>
                <a:lnTo>
                  <a:pt x="13" y="57"/>
                </a:lnTo>
                <a:lnTo>
                  <a:pt x="13" y="42"/>
                </a:lnTo>
                <a:lnTo>
                  <a:pt x="17" y="33"/>
                </a:lnTo>
                <a:lnTo>
                  <a:pt x="17" y="23"/>
                </a:lnTo>
                <a:lnTo>
                  <a:pt x="13" y="14"/>
                </a:lnTo>
                <a:lnTo>
                  <a:pt x="13" y="4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87" name="Oval 724"/>
          <p:cNvSpPr>
            <a:spLocks noChangeArrowheads="1"/>
          </p:cNvSpPr>
          <p:nvPr/>
        </p:nvSpPr>
        <p:spPr bwMode="auto">
          <a:xfrm>
            <a:off x="8626475" y="4887913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488" name="Freeform 725"/>
          <p:cNvSpPr>
            <a:spLocks/>
          </p:cNvSpPr>
          <p:nvPr/>
        </p:nvSpPr>
        <p:spPr bwMode="auto">
          <a:xfrm>
            <a:off x="8634413" y="4502150"/>
            <a:ext cx="19050" cy="400050"/>
          </a:xfrm>
          <a:custGeom>
            <a:avLst/>
            <a:gdLst>
              <a:gd name="T0" fmla="*/ 2147483647 w 9"/>
              <a:gd name="T1" fmla="*/ 2147483647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4" y="157"/>
                </a:moveTo>
                <a:lnTo>
                  <a:pt x="0" y="143"/>
                </a:lnTo>
                <a:lnTo>
                  <a:pt x="4" y="128"/>
                </a:lnTo>
                <a:lnTo>
                  <a:pt x="9" y="119"/>
                </a:lnTo>
                <a:lnTo>
                  <a:pt x="4" y="109"/>
                </a:lnTo>
                <a:lnTo>
                  <a:pt x="0" y="100"/>
                </a:lnTo>
                <a:lnTo>
                  <a:pt x="4" y="90"/>
                </a:lnTo>
                <a:lnTo>
                  <a:pt x="9" y="81"/>
                </a:lnTo>
                <a:lnTo>
                  <a:pt x="9" y="67"/>
                </a:lnTo>
                <a:lnTo>
                  <a:pt x="4" y="52"/>
                </a:lnTo>
                <a:lnTo>
                  <a:pt x="4" y="43"/>
                </a:lnTo>
                <a:lnTo>
                  <a:pt x="9" y="33"/>
                </a:lnTo>
                <a:lnTo>
                  <a:pt x="9" y="24"/>
                </a:lnTo>
                <a:lnTo>
                  <a:pt x="9" y="14"/>
                </a:lnTo>
                <a:lnTo>
                  <a:pt x="9" y="5"/>
                </a:lnTo>
                <a:lnTo>
                  <a:pt x="0" y="5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89" name="Freeform 726"/>
          <p:cNvSpPr>
            <a:spLocks/>
          </p:cNvSpPr>
          <p:nvPr/>
        </p:nvSpPr>
        <p:spPr bwMode="auto">
          <a:xfrm>
            <a:off x="8694738" y="4467225"/>
            <a:ext cx="34925" cy="420688"/>
          </a:xfrm>
          <a:custGeom>
            <a:avLst/>
            <a:gdLst>
              <a:gd name="T0" fmla="*/ 0 w 17"/>
              <a:gd name="T1" fmla="*/ 2147483647 h 166"/>
              <a:gd name="T2" fmla="*/ 0 w 17"/>
              <a:gd name="T3" fmla="*/ 2147483647 h 166"/>
              <a:gd name="T4" fmla="*/ 0 w 17"/>
              <a:gd name="T5" fmla="*/ 2147483647 h 166"/>
              <a:gd name="T6" fmla="*/ 2147483647 w 17"/>
              <a:gd name="T7" fmla="*/ 2147483647 h 166"/>
              <a:gd name="T8" fmla="*/ 2147483647 w 17"/>
              <a:gd name="T9" fmla="*/ 2147483647 h 166"/>
              <a:gd name="T10" fmla="*/ 2147483647 w 17"/>
              <a:gd name="T11" fmla="*/ 2147483647 h 166"/>
              <a:gd name="T12" fmla="*/ 2147483647 w 17"/>
              <a:gd name="T13" fmla="*/ 2147483647 h 166"/>
              <a:gd name="T14" fmla="*/ 2147483647 w 17"/>
              <a:gd name="T15" fmla="*/ 2147483647 h 166"/>
              <a:gd name="T16" fmla="*/ 2147483647 w 17"/>
              <a:gd name="T17" fmla="*/ 2147483647 h 166"/>
              <a:gd name="T18" fmla="*/ 2147483647 w 17"/>
              <a:gd name="T19" fmla="*/ 2147483647 h 166"/>
              <a:gd name="T20" fmla="*/ 2147483647 w 17"/>
              <a:gd name="T21" fmla="*/ 2147483647 h 166"/>
              <a:gd name="T22" fmla="*/ 2147483647 w 17"/>
              <a:gd name="T23" fmla="*/ 2147483647 h 166"/>
              <a:gd name="T24" fmla="*/ 2147483647 w 17"/>
              <a:gd name="T25" fmla="*/ 2147483647 h 166"/>
              <a:gd name="T26" fmla="*/ 2147483647 w 17"/>
              <a:gd name="T27" fmla="*/ 2147483647 h 166"/>
              <a:gd name="T28" fmla="*/ 2147483647 w 17"/>
              <a:gd name="T29" fmla="*/ 2147483647 h 166"/>
              <a:gd name="T30" fmla="*/ 2147483647 w 17"/>
              <a:gd name="T31" fmla="*/ 2147483647 h 166"/>
              <a:gd name="T32" fmla="*/ 2147483647 w 17"/>
              <a:gd name="T33" fmla="*/ 0 h 16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6"/>
              <a:gd name="T53" fmla="*/ 17 w 17"/>
              <a:gd name="T54" fmla="*/ 166 h 16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6">
                <a:moveTo>
                  <a:pt x="0" y="166"/>
                </a:moveTo>
                <a:lnTo>
                  <a:pt x="0" y="142"/>
                </a:lnTo>
                <a:lnTo>
                  <a:pt x="0" y="133"/>
                </a:lnTo>
                <a:lnTo>
                  <a:pt x="9" y="128"/>
                </a:lnTo>
                <a:lnTo>
                  <a:pt x="13" y="119"/>
                </a:lnTo>
                <a:lnTo>
                  <a:pt x="9" y="104"/>
                </a:lnTo>
                <a:lnTo>
                  <a:pt x="9" y="95"/>
                </a:lnTo>
                <a:lnTo>
                  <a:pt x="13" y="85"/>
                </a:lnTo>
                <a:lnTo>
                  <a:pt x="13" y="76"/>
                </a:lnTo>
                <a:lnTo>
                  <a:pt x="13" y="66"/>
                </a:lnTo>
                <a:lnTo>
                  <a:pt x="13" y="57"/>
                </a:lnTo>
                <a:lnTo>
                  <a:pt x="13" y="42"/>
                </a:lnTo>
                <a:lnTo>
                  <a:pt x="17" y="33"/>
                </a:lnTo>
                <a:lnTo>
                  <a:pt x="17" y="23"/>
                </a:lnTo>
                <a:lnTo>
                  <a:pt x="13" y="14"/>
                </a:lnTo>
                <a:lnTo>
                  <a:pt x="13" y="4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90" name="Oval 727"/>
          <p:cNvSpPr>
            <a:spLocks noChangeArrowheads="1"/>
          </p:cNvSpPr>
          <p:nvPr/>
        </p:nvSpPr>
        <p:spPr bwMode="auto">
          <a:xfrm>
            <a:off x="8505825" y="4879975"/>
            <a:ext cx="92075" cy="11588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491" name="Freeform 728"/>
          <p:cNvSpPr>
            <a:spLocks/>
          </p:cNvSpPr>
          <p:nvPr/>
        </p:nvSpPr>
        <p:spPr bwMode="auto">
          <a:xfrm>
            <a:off x="8516938" y="4487863"/>
            <a:ext cx="15875" cy="400050"/>
          </a:xfrm>
          <a:custGeom>
            <a:avLst/>
            <a:gdLst>
              <a:gd name="T0" fmla="*/ 2147483647 w 8"/>
              <a:gd name="T1" fmla="*/ 2147483647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157"/>
                </a:moveTo>
                <a:lnTo>
                  <a:pt x="0" y="143"/>
                </a:lnTo>
                <a:lnTo>
                  <a:pt x="4" y="129"/>
                </a:lnTo>
                <a:lnTo>
                  <a:pt x="8" y="119"/>
                </a:lnTo>
                <a:lnTo>
                  <a:pt x="4" y="110"/>
                </a:lnTo>
                <a:lnTo>
                  <a:pt x="0" y="100"/>
                </a:lnTo>
                <a:lnTo>
                  <a:pt x="4" y="91"/>
                </a:lnTo>
                <a:lnTo>
                  <a:pt x="8" y="81"/>
                </a:lnTo>
                <a:lnTo>
                  <a:pt x="8" y="67"/>
                </a:lnTo>
                <a:lnTo>
                  <a:pt x="4" y="52"/>
                </a:lnTo>
                <a:lnTo>
                  <a:pt x="4" y="43"/>
                </a:lnTo>
                <a:lnTo>
                  <a:pt x="8" y="33"/>
                </a:lnTo>
                <a:lnTo>
                  <a:pt x="8" y="24"/>
                </a:lnTo>
                <a:lnTo>
                  <a:pt x="8" y="14"/>
                </a:lnTo>
                <a:lnTo>
                  <a:pt x="8" y="5"/>
                </a:lnTo>
                <a:lnTo>
                  <a:pt x="0" y="5"/>
                </a:lnTo>
                <a:lnTo>
                  <a:pt x="8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92" name="Freeform 729"/>
          <p:cNvSpPr>
            <a:spLocks/>
          </p:cNvSpPr>
          <p:nvPr/>
        </p:nvSpPr>
        <p:spPr bwMode="auto">
          <a:xfrm>
            <a:off x="8574088" y="4454525"/>
            <a:ext cx="34925" cy="425450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3"/>
                </a:lnTo>
                <a:lnTo>
                  <a:pt x="9" y="128"/>
                </a:lnTo>
                <a:lnTo>
                  <a:pt x="13" y="119"/>
                </a:lnTo>
                <a:lnTo>
                  <a:pt x="9" y="105"/>
                </a:lnTo>
                <a:lnTo>
                  <a:pt x="9" y="95"/>
                </a:lnTo>
                <a:lnTo>
                  <a:pt x="13" y="86"/>
                </a:lnTo>
                <a:lnTo>
                  <a:pt x="13" y="76"/>
                </a:lnTo>
                <a:lnTo>
                  <a:pt x="13" y="66"/>
                </a:lnTo>
                <a:lnTo>
                  <a:pt x="13" y="57"/>
                </a:lnTo>
                <a:lnTo>
                  <a:pt x="13" y="43"/>
                </a:lnTo>
                <a:lnTo>
                  <a:pt x="17" y="33"/>
                </a:lnTo>
                <a:lnTo>
                  <a:pt x="17" y="24"/>
                </a:lnTo>
                <a:lnTo>
                  <a:pt x="13" y="14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93" name="Oval 730"/>
          <p:cNvSpPr>
            <a:spLocks noChangeArrowheads="1"/>
          </p:cNvSpPr>
          <p:nvPr/>
        </p:nvSpPr>
        <p:spPr bwMode="auto">
          <a:xfrm>
            <a:off x="8396288" y="4879975"/>
            <a:ext cx="92075" cy="11588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494" name="Freeform 731"/>
          <p:cNvSpPr>
            <a:spLocks/>
          </p:cNvSpPr>
          <p:nvPr/>
        </p:nvSpPr>
        <p:spPr bwMode="auto">
          <a:xfrm>
            <a:off x="8404225" y="4487863"/>
            <a:ext cx="17463" cy="400050"/>
          </a:xfrm>
          <a:custGeom>
            <a:avLst/>
            <a:gdLst>
              <a:gd name="T0" fmla="*/ 2147483647 w 9"/>
              <a:gd name="T1" fmla="*/ 2147483647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4" y="157"/>
                </a:moveTo>
                <a:lnTo>
                  <a:pt x="0" y="143"/>
                </a:lnTo>
                <a:lnTo>
                  <a:pt x="4" y="129"/>
                </a:lnTo>
                <a:lnTo>
                  <a:pt x="9" y="119"/>
                </a:lnTo>
                <a:lnTo>
                  <a:pt x="4" y="110"/>
                </a:lnTo>
                <a:lnTo>
                  <a:pt x="0" y="100"/>
                </a:lnTo>
                <a:lnTo>
                  <a:pt x="4" y="91"/>
                </a:lnTo>
                <a:lnTo>
                  <a:pt x="9" y="81"/>
                </a:lnTo>
                <a:lnTo>
                  <a:pt x="9" y="67"/>
                </a:lnTo>
                <a:lnTo>
                  <a:pt x="4" y="52"/>
                </a:lnTo>
                <a:lnTo>
                  <a:pt x="4" y="43"/>
                </a:lnTo>
                <a:lnTo>
                  <a:pt x="9" y="33"/>
                </a:lnTo>
                <a:lnTo>
                  <a:pt x="9" y="24"/>
                </a:lnTo>
                <a:lnTo>
                  <a:pt x="9" y="14"/>
                </a:lnTo>
                <a:lnTo>
                  <a:pt x="9" y="5"/>
                </a:lnTo>
                <a:lnTo>
                  <a:pt x="0" y="5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95" name="Freeform 732"/>
          <p:cNvSpPr>
            <a:spLocks/>
          </p:cNvSpPr>
          <p:nvPr/>
        </p:nvSpPr>
        <p:spPr bwMode="auto">
          <a:xfrm>
            <a:off x="8464550" y="4454525"/>
            <a:ext cx="33338" cy="425450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3"/>
                </a:lnTo>
                <a:lnTo>
                  <a:pt x="9" y="128"/>
                </a:lnTo>
                <a:lnTo>
                  <a:pt x="13" y="119"/>
                </a:lnTo>
                <a:lnTo>
                  <a:pt x="9" y="105"/>
                </a:lnTo>
                <a:lnTo>
                  <a:pt x="9" y="95"/>
                </a:lnTo>
                <a:lnTo>
                  <a:pt x="13" y="86"/>
                </a:lnTo>
                <a:lnTo>
                  <a:pt x="13" y="76"/>
                </a:lnTo>
                <a:lnTo>
                  <a:pt x="13" y="66"/>
                </a:lnTo>
                <a:lnTo>
                  <a:pt x="13" y="57"/>
                </a:lnTo>
                <a:lnTo>
                  <a:pt x="13" y="43"/>
                </a:lnTo>
                <a:lnTo>
                  <a:pt x="17" y="33"/>
                </a:lnTo>
                <a:lnTo>
                  <a:pt x="17" y="24"/>
                </a:lnTo>
                <a:lnTo>
                  <a:pt x="13" y="14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96" name="Oval 733"/>
          <p:cNvSpPr>
            <a:spLocks noChangeArrowheads="1"/>
          </p:cNvSpPr>
          <p:nvPr/>
        </p:nvSpPr>
        <p:spPr bwMode="auto">
          <a:xfrm>
            <a:off x="8285163" y="4879975"/>
            <a:ext cx="92075" cy="11588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497" name="Freeform 734"/>
          <p:cNvSpPr>
            <a:spLocks/>
          </p:cNvSpPr>
          <p:nvPr/>
        </p:nvSpPr>
        <p:spPr bwMode="auto">
          <a:xfrm>
            <a:off x="8293100" y="4487863"/>
            <a:ext cx="15875" cy="400050"/>
          </a:xfrm>
          <a:custGeom>
            <a:avLst/>
            <a:gdLst>
              <a:gd name="T0" fmla="*/ 2147483647 w 8"/>
              <a:gd name="T1" fmla="*/ 2147483647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157"/>
                </a:moveTo>
                <a:lnTo>
                  <a:pt x="0" y="143"/>
                </a:lnTo>
                <a:lnTo>
                  <a:pt x="4" y="129"/>
                </a:lnTo>
                <a:lnTo>
                  <a:pt x="8" y="119"/>
                </a:lnTo>
                <a:lnTo>
                  <a:pt x="4" y="110"/>
                </a:lnTo>
                <a:lnTo>
                  <a:pt x="0" y="100"/>
                </a:lnTo>
                <a:lnTo>
                  <a:pt x="4" y="91"/>
                </a:lnTo>
                <a:lnTo>
                  <a:pt x="8" y="81"/>
                </a:lnTo>
                <a:lnTo>
                  <a:pt x="8" y="67"/>
                </a:lnTo>
                <a:lnTo>
                  <a:pt x="4" y="52"/>
                </a:lnTo>
                <a:lnTo>
                  <a:pt x="4" y="43"/>
                </a:lnTo>
                <a:lnTo>
                  <a:pt x="8" y="33"/>
                </a:lnTo>
                <a:lnTo>
                  <a:pt x="8" y="24"/>
                </a:lnTo>
                <a:lnTo>
                  <a:pt x="8" y="14"/>
                </a:lnTo>
                <a:lnTo>
                  <a:pt x="8" y="5"/>
                </a:lnTo>
                <a:lnTo>
                  <a:pt x="0" y="5"/>
                </a:lnTo>
                <a:lnTo>
                  <a:pt x="8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98" name="Freeform 735"/>
          <p:cNvSpPr>
            <a:spLocks/>
          </p:cNvSpPr>
          <p:nvPr/>
        </p:nvSpPr>
        <p:spPr bwMode="auto">
          <a:xfrm>
            <a:off x="8353425" y="4454525"/>
            <a:ext cx="33338" cy="425450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3"/>
                </a:lnTo>
                <a:lnTo>
                  <a:pt x="8" y="128"/>
                </a:lnTo>
                <a:lnTo>
                  <a:pt x="12" y="119"/>
                </a:lnTo>
                <a:lnTo>
                  <a:pt x="8" y="105"/>
                </a:lnTo>
                <a:lnTo>
                  <a:pt x="8" y="95"/>
                </a:lnTo>
                <a:lnTo>
                  <a:pt x="12" y="86"/>
                </a:lnTo>
                <a:lnTo>
                  <a:pt x="12" y="76"/>
                </a:lnTo>
                <a:lnTo>
                  <a:pt x="12" y="66"/>
                </a:lnTo>
                <a:lnTo>
                  <a:pt x="12" y="57"/>
                </a:lnTo>
                <a:lnTo>
                  <a:pt x="12" y="43"/>
                </a:lnTo>
                <a:lnTo>
                  <a:pt x="17" y="33"/>
                </a:lnTo>
                <a:lnTo>
                  <a:pt x="17" y="24"/>
                </a:lnTo>
                <a:lnTo>
                  <a:pt x="12" y="14"/>
                </a:lnTo>
                <a:lnTo>
                  <a:pt x="12" y="5"/>
                </a:lnTo>
                <a:lnTo>
                  <a:pt x="12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99" name="Oval 736"/>
          <p:cNvSpPr>
            <a:spLocks noChangeArrowheads="1"/>
          </p:cNvSpPr>
          <p:nvPr/>
        </p:nvSpPr>
        <p:spPr bwMode="auto">
          <a:xfrm>
            <a:off x="8172450" y="4879975"/>
            <a:ext cx="92075" cy="11588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500" name="Freeform 737"/>
          <p:cNvSpPr>
            <a:spLocks/>
          </p:cNvSpPr>
          <p:nvPr/>
        </p:nvSpPr>
        <p:spPr bwMode="auto">
          <a:xfrm>
            <a:off x="8180388" y="4487863"/>
            <a:ext cx="17462" cy="400050"/>
          </a:xfrm>
          <a:custGeom>
            <a:avLst/>
            <a:gdLst>
              <a:gd name="T0" fmla="*/ 2147483647 w 9"/>
              <a:gd name="T1" fmla="*/ 2147483647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5" y="157"/>
                </a:moveTo>
                <a:lnTo>
                  <a:pt x="0" y="143"/>
                </a:lnTo>
                <a:lnTo>
                  <a:pt x="5" y="129"/>
                </a:lnTo>
                <a:lnTo>
                  <a:pt x="9" y="119"/>
                </a:lnTo>
                <a:lnTo>
                  <a:pt x="5" y="110"/>
                </a:lnTo>
                <a:lnTo>
                  <a:pt x="0" y="100"/>
                </a:lnTo>
                <a:lnTo>
                  <a:pt x="5" y="91"/>
                </a:lnTo>
                <a:lnTo>
                  <a:pt x="9" y="81"/>
                </a:lnTo>
                <a:lnTo>
                  <a:pt x="9" y="67"/>
                </a:lnTo>
                <a:lnTo>
                  <a:pt x="5" y="52"/>
                </a:lnTo>
                <a:lnTo>
                  <a:pt x="5" y="43"/>
                </a:lnTo>
                <a:lnTo>
                  <a:pt x="9" y="33"/>
                </a:lnTo>
                <a:lnTo>
                  <a:pt x="9" y="24"/>
                </a:lnTo>
                <a:lnTo>
                  <a:pt x="9" y="14"/>
                </a:lnTo>
                <a:lnTo>
                  <a:pt x="9" y="5"/>
                </a:lnTo>
                <a:lnTo>
                  <a:pt x="0" y="5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501" name="Freeform 738"/>
          <p:cNvSpPr>
            <a:spLocks/>
          </p:cNvSpPr>
          <p:nvPr/>
        </p:nvSpPr>
        <p:spPr bwMode="auto">
          <a:xfrm>
            <a:off x="8240713" y="4454525"/>
            <a:ext cx="34925" cy="425450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3"/>
                </a:lnTo>
                <a:lnTo>
                  <a:pt x="9" y="128"/>
                </a:lnTo>
                <a:lnTo>
                  <a:pt x="13" y="119"/>
                </a:lnTo>
                <a:lnTo>
                  <a:pt x="9" y="105"/>
                </a:lnTo>
                <a:lnTo>
                  <a:pt x="9" y="95"/>
                </a:lnTo>
                <a:lnTo>
                  <a:pt x="13" y="86"/>
                </a:lnTo>
                <a:lnTo>
                  <a:pt x="13" y="76"/>
                </a:lnTo>
                <a:lnTo>
                  <a:pt x="13" y="66"/>
                </a:lnTo>
                <a:lnTo>
                  <a:pt x="13" y="57"/>
                </a:lnTo>
                <a:lnTo>
                  <a:pt x="13" y="43"/>
                </a:lnTo>
                <a:lnTo>
                  <a:pt x="17" y="33"/>
                </a:lnTo>
                <a:lnTo>
                  <a:pt x="17" y="24"/>
                </a:lnTo>
                <a:lnTo>
                  <a:pt x="13" y="14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502" name="Oval 742"/>
          <p:cNvSpPr>
            <a:spLocks noChangeArrowheads="1"/>
          </p:cNvSpPr>
          <p:nvPr/>
        </p:nvSpPr>
        <p:spPr bwMode="auto">
          <a:xfrm>
            <a:off x="8231188" y="4221163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503" name="Freeform 743"/>
          <p:cNvSpPr>
            <a:spLocks/>
          </p:cNvSpPr>
          <p:nvPr/>
        </p:nvSpPr>
        <p:spPr bwMode="auto">
          <a:xfrm>
            <a:off x="8239125" y="4330700"/>
            <a:ext cx="19050" cy="400050"/>
          </a:xfrm>
          <a:custGeom>
            <a:avLst/>
            <a:gdLst>
              <a:gd name="T0" fmla="*/ 2147483647 w 9"/>
              <a:gd name="T1" fmla="*/ 0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4" y="0"/>
                </a:moveTo>
                <a:lnTo>
                  <a:pt x="0" y="14"/>
                </a:lnTo>
                <a:lnTo>
                  <a:pt x="4" y="29"/>
                </a:lnTo>
                <a:lnTo>
                  <a:pt x="9" y="38"/>
                </a:lnTo>
                <a:lnTo>
                  <a:pt x="4" y="48"/>
                </a:lnTo>
                <a:lnTo>
                  <a:pt x="0" y="57"/>
                </a:lnTo>
                <a:lnTo>
                  <a:pt x="4" y="67"/>
                </a:lnTo>
                <a:lnTo>
                  <a:pt x="9" y="76"/>
                </a:lnTo>
                <a:lnTo>
                  <a:pt x="9" y="91"/>
                </a:lnTo>
                <a:lnTo>
                  <a:pt x="4" y="105"/>
                </a:lnTo>
                <a:lnTo>
                  <a:pt x="4" y="114"/>
                </a:lnTo>
                <a:lnTo>
                  <a:pt x="9" y="124"/>
                </a:lnTo>
                <a:lnTo>
                  <a:pt x="9" y="134"/>
                </a:lnTo>
                <a:lnTo>
                  <a:pt x="9" y="143"/>
                </a:lnTo>
                <a:lnTo>
                  <a:pt x="9" y="153"/>
                </a:lnTo>
                <a:lnTo>
                  <a:pt x="0" y="153"/>
                </a:lnTo>
                <a:lnTo>
                  <a:pt x="9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504" name="Freeform 744"/>
          <p:cNvSpPr>
            <a:spLocks/>
          </p:cNvSpPr>
          <p:nvPr/>
        </p:nvSpPr>
        <p:spPr bwMode="auto">
          <a:xfrm>
            <a:off x="8299450" y="4343400"/>
            <a:ext cx="34925" cy="427038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8" y="38"/>
                </a:lnTo>
                <a:lnTo>
                  <a:pt x="13" y="48"/>
                </a:lnTo>
                <a:lnTo>
                  <a:pt x="8" y="62"/>
                </a:lnTo>
                <a:lnTo>
                  <a:pt x="8" y="71"/>
                </a:lnTo>
                <a:lnTo>
                  <a:pt x="13" y="81"/>
                </a:lnTo>
                <a:lnTo>
                  <a:pt x="13" y="90"/>
                </a:lnTo>
                <a:lnTo>
                  <a:pt x="13" y="100"/>
                </a:lnTo>
                <a:lnTo>
                  <a:pt x="13" y="109"/>
                </a:lnTo>
                <a:lnTo>
                  <a:pt x="13" y="124"/>
                </a:lnTo>
                <a:lnTo>
                  <a:pt x="17" y="133"/>
                </a:lnTo>
                <a:lnTo>
                  <a:pt x="17" y="143"/>
                </a:lnTo>
                <a:lnTo>
                  <a:pt x="13" y="152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505" name="Oval 745"/>
          <p:cNvSpPr>
            <a:spLocks noChangeArrowheads="1"/>
          </p:cNvSpPr>
          <p:nvPr/>
        </p:nvSpPr>
        <p:spPr bwMode="auto">
          <a:xfrm>
            <a:off x="8118475" y="4221163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506" name="Freeform 746"/>
          <p:cNvSpPr>
            <a:spLocks/>
          </p:cNvSpPr>
          <p:nvPr/>
        </p:nvSpPr>
        <p:spPr bwMode="auto">
          <a:xfrm>
            <a:off x="8129588" y="4330700"/>
            <a:ext cx="15875" cy="400050"/>
          </a:xfrm>
          <a:custGeom>
            <a:avLst/>
            <a:gdLst>
              <a:gd name="T0" fmla="*/ 2147483647 w 8"/>
              <a:gd name="T1" fmla="*/ 0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0"/>
                </a:moveTo>
                <a:lnTo>
                  <a:pt x="0" y="14"/>
                </a:lnTo>
                <a:lnTo>
                  <a:pt x="4" y="29"/>
                </a:lnTo>
                <a:lnTo>
                  <a:pt x="8" y="38"/>
                </a:lnTo>
                <a:lnTo>
                  <a:pt x="4" y="48"/>
                </a:lnTo>
                <a:lnTo>
                  <a:pt x="0" y="57"/>
                </a:lnTo>
                <a:lnTo>
                  <a:pt x="4" y="67"/>
                </a:lnTo>
                <a:lnTo>
                  <a:pt x="8" y="76"/>
                </a:lnTo>
                <a:lnTo>
                  <a:pt x="8" y="91"/>
                </a:lnTo>
                <a:lnTo>
                  <a:pt x="4" y="105"/>
                </a:lnTo>
                <a:lnTo>
                  <a:pt x="4" y="114"/>
                </a:lnTo>
                <a:lnTo>
                  <a:pt x="8" y="124"/>
                </a:lnTo>
                <a:lnTo>
                  <a:pt x="8" y="134"/>
                </a:lnTo>
                <a:lnTo>
                  <a:pt x="8" y="143"/>
                </a:lnTo>
                <a:lnTo>
                  <a:pt x="8" y="153"/>
                </a:lnTo>
                <a:lnTo>
                  <a:pt x="0" y="153"/>
                </a:lnTo>
                <a:lnTo>
                  <a:pt x="8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507" name="Freeform 747"/>
          <p:cNvSpPr>
            <a:spLocks/>
          </p:cNvSpPr>
          <p:nvPr/>
        </p:nvSpPr>
        <p:spPr bwMode="auto">
          <a:xfrm>
            <a:off x="8186738" y="4343400"/>
            <a:ext cx="34925" cy="427038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9" y="38"/>
                </a:lnTo>
                <a:lnTo>
                  <a:pt x="13" y="48"/>
                </a:lnTo>
                <a:lnTo>
                  <a:pt x="9" y="62"/>
                </a:lnTo>
                <a:lnTo>
                  <a:pt x="9" y="71"/>
                </a:lnTo>
                <a:lnTo>
                  <a:pt x="13" y="81"/>
                </a:lnTo>
                <a:lnTo>
                  <a:pt x="13" y="90"/>
                </a:lnTo>
                <a:lnTo>
                  <a:pt x="13" y="100"/>
                </a:lnTo>
                <a:lnTo>
                  <a:pt x="13" y="109"/>
                </a:lnTo>
                <a:lnTo>
                  <a:pt x="13" y="124"/>
                </a:lnTo>
                <a:lnTo>
                  <a:pt x="17" y="133"/>
                </a:lnTo>
                <a:lnTo>
                  <a:pt x="17" y="143"/>
                </a:lnTo>
                <a:lnTo>
                  <a:pt x="13" y="152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508" name="Oval 748"/>
          <p:cNvSpPr>
            <a:spLocks noChangeArrowheads="1"/>
          </p:cNvSpPr>
          <p:nvPr/>
        </p:nvSpPr>
        <p:spPr bwMode="auto">
          <a:xfrm>
            <a:off x="8221663" y="4902200"/>
            <a:ext cx="93662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509" name="Freeform 749"/>
          <p:cNvSpPr>
            <a:spLocks/>
          </p:cNvSpPr>
          <p:nvPr/>
        </p:nvSpPr>
        <p:spPr bwMode="auto">
          <a:xfrm>
            <a:off x="8231188" y="4514850"/>
            <a:ext cx="15875" cy="400050"/>
          </a:xfrm>
          <a:custGeom>
            <a:avLst/>
            <a:gdLst>
              <a:gd name="T0" fmla="*/ 2147483647 w 8"/>
              <a:gd name="T1" fmla="*/ 2147483647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157"/>
                </a:moveTo>
                <a:lnTo>
                  <a:pt x="0" y="143"/>
                </a:lnTo>
                <a:lnTo>
                  <a:pt x="4" y="128"/>
                </a:lnTo>
                <a:lnTo>
                  <a:pt x="8" y="119"/>
                </a:lnTo>
                <a:lnTo>
                  <a:pt x="4" y="109"/>
                </a:lnTo>
                <a:lnTo>
                  <a:pt x="0" y="100"/>
                </a:lnTo>
                <a:lnTo>
                  <a:pt x="4" y="90"/>
                </a:lnTo>
                <a:lnTo>
                  <a:pt x="8" y="81"/>
                </a:lnTo>
                <a:lnTo>
                  <a:pt x="8" y="66"/>
                </a:lnTo>
                <a:lnTo>
                  <a:pt x="4" y="52"/>
                </a:lnTo>
                <a:lnTo>
                  <a:pt x="4" y="42"/>
                </a:lnTo>
                <a:lnTo>
                  <a:pt x="8" y="33"/>
                </a:lnTo>
                <a:lnTo>
                  <a:pt x="8" y="23"/>
                </a:lnTo>
                <a:lnTo>
                  <a:pt x="8" y="14"/>
                </a:lnTo>
                <a:lnTo>
                  <a:pt x="8" y="4"/>
                </a:lnTo>
                <a:lnTo>
                  <a:pt x="0" y="4"/>
                </a:lnTo>
                <a:lnTo>
                  <a:pt x="8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510" name="Freeform 750"/>
          <p:cNvSpPr>
            <a:spLocks/>
          </p:cNvSpPr>
          <p:nvPr/>
        </p:nvSpPr>
        <p:spPr bwMode="auto">
          <a:xfrm>
            <a:off x="8291513" y="4476750"/>
            <a:ext cx="34925" cy="425450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4"/>
                </a:lnTo>
                <a:lnTo>
                  <a:pt x="8" y="129"/>
                </a:lnTo>
                <a:lnTo>
                  <a:pt x="12" y="119"/>
                </a:lnTo>
                <a:lnTo>
                  <a:pt x="8" y="105"/>
                </a:lnTo>
                <a:lnTo>
                  <a:pt x="8" y="96"/>
                </a:lnTo>
                <a:lnTo>
                  <a:pt x="12" y="86"/>
                </a:lnTo>
                <a:lnTo>
                  <a:pt x="12" y="77"/>
                </a:lnTo>
                <a:lnTo>
                  <a:pt x="12" y="67"/>
                </a:lnTo>
                <a:lnTo>
                  <a:pt x="12" y="57"/>
                </a:lnTo>
                <a:lnTo>
                  <a:pt x="12" y="43"/>
                </a:lnTo>
                <a:lnTo>
                  <a:pt x="17" y="34"/>
                </a:lnTo>
                <a:lnTo>
                  <a:pt x="17" y="24"/>
                </a:lnTo>
                <a:lnTo>
                  <a:pt x="12" y="15"/>
                </a:lnTo>
                <a:lnTo>
                  <a:pt x="12" y="5"/>
                </a:lnTo>
                <a:lnTo>
                  <a:pt x="12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511" name="Oval 751"/>
          <p:cNvSpPr>
            <a:spLocks noChangeArrowheads="1"/>
          </p:cNvSpPr>
          <p:nvPr/>
        </p:nvSpPr>
        <p:spPr bwMode="auto">
          <a:xfrm>
            <a:off x="8110538" y="4902200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512" name="Freeform 752"/>
          <p:cNvSpPr>
            <a:spLocks/>
          </p:cNvSpPr>
          <p:nvPr/>
        </p:nvSpPr>
        <p:spPr bwMode="auto">
          <a:xfrm>
            <a:off x="8118475" y="4514850"/>
            <a:ext cx="19050" cy="400050"/>
          </a:xfrm>
          <a:custGeom>
            <a:avLst/>
            <a:gdLst>
              <a:gd name="T0" fmla="*/ 2147483647 w 9"/>
              <a:gd name="T1" fmla="*/ 2147483647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5" y="157"/>
                </a:moveTo>
                <a:lnTo>
                  <a:pt x="0" y="143"/>
                </a:lnTo>
                <a:lnTo>
                  <a:pt x="5" y="128"/>
                </a:lnTo>
                <a:lnTo>
                  <a:pt x="9" y="119"/>
                </a:lnTo>
                <a:lnTo>
                  <a:pt x="5" y="109"/>
                </a:lnTo>
                <a:lnTo>
                  <a:pt x="0" y="100"/>
                </a:lnTo>
                <a:lnTo>
                  <a:pt x="5" y="90"/>
                </a:lnTo>
                <a:lnTo>
                  <a:pt x="9" y="81"/>
                </a:lnTo>
                <a:lnTo>
                  <a:pt x="9" y="66"/>
                </a:lnTo>
                <a:lnTo>
                  <a:pt x="5" y="52"/>
                </a:lnTo>
                <a:lnTo>
                  <a:pt x="5" y="42"/>
                </a:lnTo>
                <a:lnTo>
                  <a:pt x="9" y="33"/>
                </a:lnTo>
                <a:lnTo>
                  <a:pt x="9" y="23"/>
                </a:lnTo>
                <a:lnTo>
                  <a:pt x="9" y="14"/>
                </a:lnTo>
                <a:lnTo>
                  <a:pt x="9" y="4"/>
                </a:lnTo>
                <a:lnTo>
                  <a:pt x="0" y="4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513" name="Freeform 753"/>
          <p:cNvSpPr>
            <a:spLocks/>
          </p:cNvSpPr>
          <p:nvPr/>
        </p:nvSpPr>
        <p:spPr bwMode="auto">
          <a:xfrm>
            <a:off x="8178800" y="4476750"/>
            <a:ext cx="34925" cy="425450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4"/>
                </a:lnTo>
                <a:lnTo>
                  <a:pt x="9" y="129"/>
                </a:lnTo>
                <a:lnTo>
                  <a:pt x="13" y="119"/>
                </a:lnTo>
                <a:lnTo>
                  <a:pt x="9" y="105"/>
                </a:lnTo>
                <a:lnTo>
                  <a:pt x="9" y="96"/>
                </a:lnTo>
                <a:lnTo>
                  <a:pt x="13" y="86"/>
                </a:lnTo>
                <a:lnTo>
                  <a:pt x="13" y="77"/>
                </a:lnTo>
                <a:lnTo>
                  <a:pt x="13" y="67"/>
                </a:lnTo>
                <a:lnTo>
                  <a:pt x="13" y="57"/>
                </a:lnTo>
                <a:lnTo>
                  <a:pt x="13" y="43"/>
                </a:lnTo>
                <a:lnTo>
                  <a:pt x="17" y="34"/>
                </a:lnTo>
                <a:lnTo>
                  <a:pt x="17" y="24"/>
                </a:lnTo>
                <a:lnTo>
                  <a:pt x="13" y="15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514" name="Oval 754"/>
          <p:cNvSpPr>
            <a:spLocks noChangeArrowheads="1"/>
          </p:cNvSpPr>
          <p:nvPr/>
        </p:nvSpPr>
        <p:spPr bwMode="auto">
          <a:xfrm>
            <a:off x="7700963" y="4173538"/>
            <a:ext cx="92075" cy="11588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515" name="Freeform 755"/>
          <p:cNvSpPr>
            <a:spLocks/>
          </p:cNvSpPr>
          <p:nvPr/>
        </p:nvSpPr>
        <p:spPr bwMode="auto">
          <a:xfrm>
            <a:off x="7708900" y="4283075"/>
            <a:ext cx="15875" cy="400050"/>
          </a:xfrm>
          <a:custGeom>
            <a:avLst/>
            <a:gdLst>
              <a:gd name="T0" fmla="*/ 2147483647 w 8"/>
              <a:gd name="T1" fmla="*/ 0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0"/>
                </a:moveTo>
                <a:lnTo>
                  <a:pt x="0" y="14"/>
                </a:lnTo>
                <a:lnTo>
                  <a:pt x="4" y="29"/>
                </a:lnTo>
                <a:lnTo>
                  <a:pt x="8" y="38"/>
                </a:lnTo>
                <a:lnTo>
                  <a:pt x="4" y="48"/>
                </a:lnTo>
                <a:lnTo>
                  <a:pt x="0" y="57"/>
                </a:lnTo>
                <a:lnTo>
                  <a:pt x="4" y="67"/>
                </a:lnTo>
                <a:lnTo>
                  <a:pt x="8" y="76"/>
                </a:lnTo>
                <a:lnTo>
                  <a:pt x="8" y="91"/>
                </a:lnTo>
                <a:lnTo>
                  <a:pt x="4" y="105"/>
                </a:lnTo>
                <a:lnTo>
                  <a:pt x="4" y="114"/>
                </a:lnTo>
                <a:lnTo>
                  <a:pt x="8" y="124"/>
                </a:lnTo>
                <a:lnTo>
                  <a:pt x="8" y="133"/>
                </a:lnTo>
                <a:lnTo>
                  <a:pt x="8" y="143"/>
                </a:lnTo>
                <a:lnTo>
                  <a:pt x="8" y="153"/>
                </a:lnTo>
                <a:lnTo>
                  <a:pt x="0" y="153"/>
                </a:lnTo>
                <a:lnTo>
                  <a:pt x="8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516" name="Freeform 756"/>
          <p:cNvSpPr>
            <a:spLocks/>
          </p:cNvSpPr>
          <p:nvPr/>
        </p:nvSpPr>
        <p:spPr bwMode="auto">
          <a:xfrm>
            <a:off x="7769225" y="4294188"/>
            <a:ext cx="33338" cy="427037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8" y="38"/>
                </a:lnTo>
                <a:lnTo>
                  <a:pt x="12" y="48"/>
                </a:lnTo>
                <a:lnTo>
                  <a:pt x="8" y="62"/>
                </a:lnTo>
                <a:lnTo>
                  <a:pt x="8" y="71"/>
                </a:lnTo>
                <a:lnTo>
                  <a:pt x="12" y="81"/>
                </a:lnTo>
                <a:lnTo>
                  <a:pt x="12" y="90"/>
                </a:lnTo>
                <a:lnTo>
                  <a:pt x="12" y="100"/>
                </a:lnTo>
                <a:lnTo>
                  <a:pt x="12" y="109"/>
                </a:lnTo>
                <a:lnTo>
                  <a:pt x="12" y="124"/>
                </a:lnTo>
                <a:lnTo>
                  <a:pt x="17" y="133"/>
                </a:lnTo>
                <a:lnTo>
                  <a:pt x="17" y="143"/>
                </a:lnTo>
                <a:lnTo>
                  <a:pt x="12" y="152"/>
                </a:lnTo>
                <a:lnTo>
                  <a:pt x="12" y="162"/>
                </a:lnTo>
                <a:lnTo>
                  <a:pt x="12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517" name="Oval 757"/>
          <p:cNvSpPr>
            <a:spLocks noChangeArrowheads="1"/>
          </p:cNvSpPr>
          <p:nvPr/>
        </p:nvSpPr>
        <p:spPr bwMode="auto">
          <a:xfrm>
            <a:off x="7588250" y="4173538"/>
            <a:ext cx="92075" cy="11588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518" name="Freeform 758"/>
          <p:cNvSpPr>
            <a:spLocks/>
          </p:cNvSpPr>
          <p:nvPr/>
        </p:nvSpPr>
        <p:spPr bwMode="auto">
          <a:xfrm>
            <a:off x="7596188" y="4283075"/>
            <a:ext cx="17462" cy="400050"/>
          </a:xfrm>
          <a:custGeom>
            <a:avLst/>
            <a:gdLst>
              <a:gd name="T0" fmla="*/ 2147483647 w 9"/>
              <a:gd name="T1" fmla="*/ 0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5" y="0"/>
                </a:moveTo>
                <a:lnTo>
                  <a:pt x="0" y="14"/>
                </a:lnTo>
                <a:lnTo>
                  <a:pt x="5" y="29"/>
                </a:lnTo>
                <a:lnTo>
                  <a:pt x="9" y="38"/>
                </a:lnTo>
                <a:lnTo>
                  <a:pt x="5" y="48"/>
                </a:lnTo>
                <a:lnTo>
                  <a:pt x="0" y="57"/>
                </a:lnTo>
                <a:lnTo>
                  <a:pt x="5" y="67"/>
                </a:lnTo>
                <a:lnTo>
                  <a:pt x="9" y="76"/>
                </a:lnTo>
                <a:lnTo>
                  <a:pt x="9" y="91"/>
                </a:lnTo>
                <a:lnTo>
                  <a:pt x="5" y="105"/>
                </a:lnTo>
                <a:lnTo>
                  <a:pt x="5" y="114"/>
                </a:lnTo>
                <a:lnTo>
                  <a:pt x="9" y="124"/>
                </a:lnTo>
                <a:lnTo>
                  <a:pt x="9" y="133"/>
                </a:lnTo>
                <a:lnTo>
                  <a:pt x="9" y="143"/>
                </a:lnTo>
                <a:lnTo>
                  <a:pt x="9" y="153"/>
                </a:lnTo>
                <a:lnTo>
                  <a:pt x="0" y="153"/>
                </a:lnTo>
                <a:lnTo>
                  <a:pt x="9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519" name="Freeform 759"/>
          <p:cNvSpPr>
            <a:spLocks/>
          </p:cNvSpPr>
          <p:nvPr/>
        </p:nvSpPr>
        <p:spPr bwMode="auto">
          <a:xfrm>
            <a:off x="7656513" y="4294188"/>
            <a:ext cx="33337" cy="427037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9" y="38"/>
                </a:lnTo>
                <a:lnTo>
                  <a:pt x="13" y="48"/>
                </a:lnTo>
                <a:lnTo>
                  <a:pt x="9" y="62"/>
                </a:lnTo>
                <a:lnTo>
                  <a:pt x="9" y="71"/>
                </a:lnTo>
                <a:lnTo>
                  <a:pt x="13" y="81"/>
                </a:lnTo>
                <a:lnTo>
                  <a:pt x="13" y="90"/>
                </a:lnTo>
                <a:lnTo>
                  <a:pt x="13" y="100"/>
                </a:lnTo>
                <a:lnTo>
                  <a:pt x="13" y="109"/>
                </a:lnTo>
                <a:lnTo>
                  <a:pt x="13" y="124"/>
                </a:lnTo>
                <a:lnTo>
                  <a:pt x="17" y="133"/>
                </a:lnTo>
                <a:lnTo>
                  <a:pt x="17" y="143"/>
                </a:lnTo>
                <a:lnTo>
                  <a:pt x="13" y="152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520" name="Freeform 760"/>
          <p:cNvSpPr>
            <a:spLocks/>
          </p:cNvSpPr>
          <p:nvPr/>
        </p:nvSpPr>
        <p:spPr bwMode="auto">
          <a:xfrm>
            <a:off x="7537450" y="4308475"/>
            <a:ext cx="34925" cy="422275"/>
          </a:xfrm>
          <a:custGeom>
            <a:avLst/>
            <a:gdLst>
              <a:gd name="T0" fmla="*/ 0 w 17"/>
              <a:gd name="T1" fmla="*/ 0 h 166"/>
              <a:gd name="T2" fmla="*/ 0 w 17"/>
              <a:gd name="T3" fmla="*/ 2147483647 h 166"/>
              <a:gd name="T4" fmla="*/ 0 w 17"/>
              <a:gd name="T5" fmla="*/ 2147483647 h 166"/>
              <a:gd name="T6" fmla="*/ 2147483647 w 17"/>
              <a:gd name="T7" fmla="*/ 2147483647 h 166"/>
              <a:gd name="T8" fmla="*/ 2147483647 w 17"/>
              <a:gd name="T9" fmla="*/ 2147483647 h 166"/>
              <a:gd name="T10" fmla="*/ 2147483647 w 17"/>
              <a:gd name="T11" fmla="*/ 2147483647 h 166"/>
              <a:gd name="T12" fmla="*/ 2147483647 w 17"/>
              <a:gd name="T13" fmla="*/ 2147483647 h 166"/>
              <a:gd name="T14" fmla="*/ 2147483647 w 17"/>
              <a:gd name="T15" fmla="*/ 2147483647 h 166"/>
              <a:gd name="T16" fmla="*/ 2147483647 w 17"/>
              <a:gd name="T17" fmla="*/ 2147483647 h 166"/>
              <a:gd name="T18" fmla="*/ 2147483647 w 17"/>
              <a:gd name="T19" fmla="*/ 2147483647 h 166"/>
              <a:gd name="T20" fmla="*/ 2147483647 w 17"/>
              <a:gd name="T21" fmla="*/ 2147483647 h 166"/>
              <a:gd name="T22" fmla="*/ 2147483647 w 17"/>
              <a:gd name="T23" fmla="*/ 2147483647 h 166"/>
              <a:gd name="T24" fmla="*/ 2147483647 w 17"/>
              <a:gd name="T25" fmla="*/ 2147483647 h 166"/>
              <a:gd name="T26" fmla="*/ 2147483647 w 17"/>
              <a:gd name="T27" fmla="*/ 2147483647 h 166"/>
              <a:gd name="T28" fmla="*/ 2147483647 w 17"/>
              <a:gd name="T29" fmla="*/ 2147483647 h 166"/>
              <a:gd name="T30" fmla="*/ 2147483647 w 17"/>
              <a:gd name="T31" fmla="*/ 2147483647 h 166"/>
              <a:gd name="T32" fmla="*/ 2147483647 w 17"/>
              <a:gd name="T33" fmla="*/ 2147483647 h 16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6"/>
              <a:gd name="T53" fmla="*/ 17 w 17"/>
              <a:gd name="T54" fmla="*/ 166 h 16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6">
                <a:moveTo>
                  <a:pt x="0" y="0"/>
                </a:moveTo>
                <a:lnTo>
                  <a:pt x="0" y="23"/>
                </a:lnTo>
                <a:lnTo>
                  <a:pt x="0" y="33"/>
                </a:lnTo>
                <a:lnTo>
                  <a:pt x="8" y="38"/>
                </a:lnTo>
                <a:lnTo>
                  <a:pt x="12" y="47"/>
                </a:lnTo>
                <a:lnTo>
                  <a:pt x="8" y="62"/>
                </a:lnTo>
                <a:lnTo>
                  <a:pt x="8" y="71"/>
                </a:lnTo>
                <a:lnTo>
                  <a:pt x="12" y="81"/>
                </a:lnTo>
                <a:lnTo>
                  <a:pt x="12" y="90"/>
                </a:lnTo>
                <a:lnTo>
                  <a:pt x="12" y="100"/>
                </a:lnTo>
                <a:lnTo>
                  <a:pt x="12" y="109"/>
                </a:lnTo>
                <a:lnTo>
                  <a:pt x="12" y="123"/>
                </a:lnTo>
                <a:lnTo>
                  <a:pt x="17" y="133"/>
                </a:lnTo>
                <a:lnTo>
                  <a:pt x="17" y="143"/>
                </a:lnTo>
                <a:lnTo>
                  <a:pt x="12" y="152"/>
                </a:lnTo>
                <a:lnTo>
                  <a:pt x="12" y="162"/>
                </a:lnTo>
                <a:lnTo>
                  <a:pt x="12" y="166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521" name="Oval 761"/>
          <p:cNvSpPr>
            <a:spLocks noChangeArrowheads="1"/>
          </p:cNvSpPr>
          <p:nvPr/>
        </p:nvSpPr>
        <p:spPr bwMode="auto">
          <a:xfrm>
            <a:off x="7700963" y="4902200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522" name="Freeform 762"/>
          <p:cNvSpPr>
            <a:spLocks/>
          </p:cNvSpPr>
          <p:nvPr/>
        </p:nvSpPr>
        <p:spPr bwMode="auto">
          <a:xfrm>
            <a:off x="7708900" y="4514850"/>
            <a:ext cx="15875" cy="400050"/>
          </a:xfrm>
          <a:custGeom>
            <a:avLst/>
            <a:gdLst>
              <a:gd name="T0" fmla="*/ 2147483647 w 8"/>
              <a:gd name="T1" fmla="*/ 2147483647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157"/>
                </a:moveTo>
                <a:lnTo>
                  <a:pt x="0" y="143"/>
                </a:lnTo>
                <a:lnTo>
                  <a:pt x="4" y="128"/>
                </a:lnTo>
                <a:lnTo>
                  <a:pt x="8" y="119"/>
                </a:lnTo>
                <a:lnTo>
                  <a:pt x="4" y="109"/>
                </a:lnTo>
                <a:lnTo>
                  <a:pt x="0" y="100"/>
                </a:lnTo>
                <a:lnTo>
                  <a:pt x="4" y="90"/>
                </a:lnTo>
                <a:lnTo>
                  <a:pt x="8" y="81"/>
                </a:lnTo>
                <a:lnTo>
                  <a:pt x="8" y="66"/>
                </a:lnTo>
                <a:lnTo>
                  <a:pt x="4" y="52"/>
                </a:lnTo>
                <a:lnTo>
                  <a:pt x="4" y="42"/>
                </a:lnTo>
                <a:lnTo>
                  <a:pt x="8" y="33"/>
                </a:lnTo>
                <a:lnTo>
                  <a:pt x="8" y="23"/>
                </a:lnTo>
                <a:lnTo>
                  <a:pt x="8" y="14"/>
                </a:lnTo>
                <a:lnTo>
                  <a:pt x="8" y="4"/>
                </a:lnTo>
                <a:lnTo>
                  <a:pt x="0" y="4"/>
                </a:lnTo>
                <a:lnTo>
                  <a:pt x="8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523" name="Freeform 763"/>
          <p:cNvSpPr>
            <a:spLocks/>
          </p:cNvSpPr>
          <p:nvPr/>
        </p:nvSpPr>
        <p:spPr bwMode="auto">
          <a:xfrm>
            <a:off x="7769225" y="4476750"/>
            <a:ext cx="33338" cy="425450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4"/>
                </a:lnTo>
                <a:lnTo>
                  <a:pt x="8" y="129"/>
                </a:lnTo>
                <a:lnTo>
                  <a:pt x="12" y="119"/>
                </a:lnTo>
                <a:lnTo>
                  <a:pt x="8" y="105"/>
                </a:lnTo>
                <a:lnTo>
                  <a:pt x="8" y="96"/>
                </a:lnTo>
                <a:lnTo>
                  <a:pt x="12" y="86"/>
                </a:lnTo>
                <a:lnTo>
                  <a:pt x="12" y="77"/>
                </a:lnTo>
                <a:lnTo>
                  <a:pt x="12" y="67"/>
                </a:lnTo>
                <a:lnTo>
                  <a:pt x="12" y="57"/>
                </a:lnTo>
                <a:lnTo>
                  <a:pt x="12" y="43"/>
                </a:lnTo>
                <a:lnTo>
                  <a:pt x="17" y="34"/>
                </a:lnTo>
                <a:lnTo>
                  <a:pt x="17" y="24"/>
                </a:lnTo>
                <a:lnTo>
                  <a:pt x="12" y="15"/>
                </a:lnTo>
                <a:lnTo>
                  <a:pt x="12" y="5"/>
                </a:lnTo>
                <a:lnTo>
                  <a:pt x="12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524" name="Oval 764"/>
          <p:cNvSpPr>
            <a:spLocks noChangeArrowheads="1"/>
          </p:cNvSpPr>
          <p:nvPr/>
        </p:nvSpPr>
        <p:spPr bwMode="auto">
          <a:xfrm>
            <a:off x="7588250" y="4902200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525" name="Freeform 765"/>
          <p:cNvSpPr>
            <a:spLocks/>
          </p:cNvSpPr>
          <p:nvPr/>
        </p:nvSpPr>
        <p:spPr bwMode="auto">
          <a:xfrm>
            <a:off x="7596188" y="4514850"/>
            <a:ext cx="17462" cy="400050"/>
          </a:xfrm>
          <a:custGeom>
            <a:avLst/>
            <a:gdLst>
              <a:gd name="T0" fmla="*/ 2147483647 w 9"/>
              <a:gd name="T1" fmla="*/ 2147483647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5" y="157"/>
                </a:moveTo>
                <a:lnTo>
                  <a:pt x="0" y="143"/>
                </a:lnTo>
                <a:lnTo>
                  <a:pt x="5" y="128"/>
                </a:lnTo>
                <a:lnTo>
                  <a:pt x="9" y="119"/>
                </a:lnTo>
                <a:lnTo>
                  <a:pt x="5" y="109"/>
                </a:lnTo>
                <a:lnTo>
                  <a:pt x="0" y="100"/>
                </a:lnTo>
                <a:lnTo>
                  <a:pt x="5" y="90"/>
                </a:lnTo>
                <a:lnTo>
                  <a:pt x="9" y="81"/>
                </a:lnTo>
                <a:lnTo>
                  <a:pt x="9" y="66"/>
                </a:lnTo>
                <a:lnTo>
                  <a:pt x="5" y="52"/>
                </a:lnTo>
                <a:lnTo>
                  <a:pt x="5" y="42"/>
                </a:lnTo>
                <a:lnTo>
                  <a:pt x="9" y="33"/>
                </a:lnTo>
                <a:lnTo>
                  <a:pt x="9" y="23"/>
                </a:lnTo>
                <a:lnTo>
                  <a:pt x="9" y="14"/>
                </a:lnTo>
                <a:lnTo>
                  <a:pt x="9" y="4"/>
                </a:lnTo>
                <a:lnTo>
                  <a:pt x="0" y="4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526" name="Freeform 766"/>
          <p:cNvSpPr>
            <a:spLocks/>
          </p:cNvSpPr>
          <p:nvPr/>
        </p:nvSpPr>
        <p:spPr bwMode="auto">
          <a:xfrm>
            <a:off x="7656513" y="4476750"/>
            <a:ext cx="33337" cy="425450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4"/>
                </a:lnTo>
                <a:lnTo>
                  <a:pt x="9" y="129"/>
                </a:lnTo>
                <a:lnTo>
                  <a:pt x="13" y="119"/>
                </a:lnTo>
                <a:lnTo>
                  <a:pt x="9" y="105"/>
                </a:lnTo>
                <a:lnTo>
                  <a:pt x="9" y="96"/>
                </a:lnTo>
                <a:lnTo>
                  <a:pt x="13" y="86"/>
                </a:lnTo>
                <a:lnTo>
                  <a:pt x="13" y="77"/>
                </a:lnTo>
                <a:lnTo>
                  <a:pt x="13" y="67"/>
                </a:lnTo>
                <a:lnTo>
                  <a:pt x="13" y="57"/>
                </a:lnTo>
                <a:lnTo>
                  <a:pt x="13" y="43"/>
                </a:lnTo>
                <a:lnTo>
                  <a:pt x="17" y="34"/>
                </a:lnTo>
                <a:lnTo>
                  <a:pt x="17" y="24"/>
                </a:lnTo>
                <a:lnTo>
                  <a:pt x="13" y="15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527" name="Freeform 767"/>
          <p:cNvSpPr>
            <a:spLocks/>
          </p:cNvSpPr>
          <p:nvPr/>
        </p:nvSpPr>
        <p:spPr bwMode="auto">
          <a:xfrm>
            <a:off x="7537450" y="4467225"/>
            <a:ext cx="34925" cy="420688"/>
          </a:xfrm>
          <a:custGeom>
            <a:avLst/>
            <a:gdLst>
              <a:gd name="T0" fmla="*/ 0 w 17"/>
              <a:gd name="T1" fmla="*/ 2147483647 h 166"/>
              <a:gd name="T2" fmla="*/ 0 w 17"/>
              <a:gd name="T3" fmla="*/ 2147483647 h 166"/>
              <a:gd name="T4" fmla="*/ 0 w 17"/>
              <a:gd name="T5" fmla="*/ 2147483647 h 166"/>
              <a:gd name="T6" fmla="*/ 2147483647 w 17"/>
              <a:gd name="T7" fmla="*/ 2147483647 h 166"/>
              <a:gd name="T8" fmla="*/ 2147483647 w 17"/>
              <a:gd name="T9" fmla="*/ 2147483647 h 166"/>
              <a:gd name="T10" fmla="*/ 2147483647 w 17"/>
              <a:gd name="T11" fmla="*/ 2147483647 h 166"/>
              <a:gd name="T12" fmla="*/ 2147483647 w 17"/>
              <a:gd name="T13" fmla="*/ 2147483647 h 166"/>
              <a:gd name="T14" fmla="*/ 2147483647 w 17"/>
              <a:gd name="T15" fmla="*/ 2147483647 h 166"/>
              <a:gd name="T16" fmla="*/ 2147483647 w 17"/>
              <a:gd name="T17" fmla="*/ 2147483647 h 166"/>
              <a:gd name="T18" fmla="*/ 2147483647 w 17"/>
              <a:gd name="T19" fmla="*/ 2147483647 h 166"/>
              <a:gd name="T20" fmla="*/ 2147483647 w 17"/>
              <a:gd name="T21" fmla="*/ 2147483647 h 166"/>
              <a:gd name="T22" fmla="*/ 2147483647 w 17"/>
              <a:gd name="T23" fmla="*/ 2147483647 h 166"/>
              <a:gd name="T24" fmla="*/ 2147483647 w 17"/>
              <a:gd name="T25" fmla="*/ 2147483647 h 166"/>
              <a:gd name="T26" fmla="*/ 2147483647 w 17"/>
              <a:gd name="T27" fmla="*/ 2147483647 h 166"/>
              <a:gd name="T28" fmla="*/ 2147483647 w 17"/>
              <a:gd name="T29" fmla="*/ 2147483647 h 166"/>
              <a:gd name="T30" fmla="*/ 2147483647 w 17"/>
              <a:gd name="T31" fmla="*/ 2147483647 h 166"/>
              <a:gd name="T32" fmla="*/ 2147483647 w 17"/>
              <a:gd name="T33" fmla="*/ 0 h 16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6"/>
              <a:gd name="T53" fmla="*/ 17 w 17"/>
              <a:gd name="T54" fmla="*/ 166 h 16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6">
                <a:moveTo>
                  <a:pt x="0" y="166"/>
                </a:moveTo>
                <a:lnTo>
                  <a:pt x="0" y="142"/>
                </a:lnTo>
                <a:lnTo>
                  <a:pt x="0" y="133"/>
                </a:lnTo>
                <a:lnTo>
                  <a:pt x="8" y="128"/>
                </a:lnTo>
                <a:lnTo>
                  <a:pt x="12" y="119"/>
                </a:lnTo>
                <a:lnTo>
                  <a:pt x="8" y="104"/>
                </a:lnTo>
                <a:lnTo>
                  <a:pt x="8" y="95"/>
                </a:lnTo>
                <a:lnTo>
                  <a:pt x="12" y="85"/>
                </a:lnTo>
                <a:lnTo>
                  <a:pt x="12" y="76"/>
                </a:lnTo>
                <a:lnTo>
                  <a:pt x="12" y="66"/>
                </a:lnTo>
                <a:lnTo>
                  <a:pt x="12" y="57"/>
                </a:lnTo>
                <a:lnTo>
                  <a:pt x="12" y="42"/>
                </a:lnTo>
                <a:lnTo>
                  <a:pt x="17" y="33"/>
                </a:lnTo>
                <a:lnTo>
                  <a:pt x="17" y="23"/>
                </a:lnTo>
                <a:lnTo>
                  <a:pt x="12" y="14"/>
                </a:lnTo>
                <a:lnTo>
                  <a:pt x="12" y="4"/>
                </a:lnTo>
                <a:lnTo>
                  <a:pt x="12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grpSp>
        <p:nvGrpSpPr>
          <p:cNvPr id="6528" name="Group 784"/>
          <p:cNvGrpSpPr>
            <a:grpSpLocks/>
          </p:cNvGrpSpPr>
          <p:nvPr/>
        </p:nvGrpSpPr>
        <p:grpSpPr bwMode="auto">
          <a:xfrm>
            <a:off x="7686675" y="3824288"/>
            <a:ext cx="493713" cy="1641475"/>
            <a:chOff x="4882" y="2236"/>
            <a:chExt cx="237" cy="1034"/>
          </a:xfrm>
        </p:grpSpPr>
        <p:sp>
          <p:nvSpPr>
            <p:cNvPr id="6730" name="AutoShape 768"/>
            <p:cNvSpPr>
              <a:spLocks noChangeArrowheads="1"/>
            </p:cNvSpPr>
            <p:nvPr/>
          </p:nvSpPr>
          <p:spPr bwMode="auto">
            <a:xfrm>
              <a:off x="4915" y="2408"/>
              <a:ext cx="183" cy="655"/>
            </a:xfrm>
            <a:prstGeom prst="roundRect">
              <a:avLst>
                <a:gd name="adj" fmla="val 12560"/>
              </a:avLst>
            </a:prstGeom>
            <a:solidFill>
              <a:srgbClr val="FF9900"/>
            </a:solidFill>
            <a:ln w="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731" name="Oval 769"/>
            <p:cNvSpPr>
              <a:spLocks noChangeArrowheads="1"/>
            </p:cNvSpPr>
            <p:nvPr/>
          </p:nvSpPr>
          <p:spPr bwMode="auto">
            <a:xfrm>
              <a:off x="4882" y="2997"/>
              <a:ext cx="237" cy="273"/>
            </a:xfrm>
            <a:prstGeom prst="ellipse">
              <a:avLst/>
            </a:prstGeom>
            <a:solidFill>
              <a:srgbClr val="FF9900"/>
            </a:solidFill>
            <a:ln w="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732" name="Oval 771"/>
            <p:cNvSpPr>
              <a:spLocks noChangeArrowheads="1"/>
            </p:cNvSpPr>
            <p:nvPr/>
          </p:nvSpPr>
          <p:spPr bwMode="auto">
            <a:xfrm>
              <a:off x="4909" y="2236"/>
              <a:ext cx="193" cy="258"/>
            </a:xfrm>
            <a:prstGeom prst="ellipse">
              <a:avLst/>
            </a:prstGeom>
            <a:solidFill>
              <a:srgbClr val="FF9900"/>
            </a:solidFill>
            <a:ln w="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6529" name="Freeform 772"/>
          <p:cNvSpPr>
            <a:spLocks/>
          </p:cNvSpPr>
          <p:nvPr/>
        </p:nvSpPr>
        <p:spPr bwMode="auto">
          <a:xfrm>
            <a:off x="7862888" y="4067175"/>
            <a:ext cx="254000" cy="330200"/>
          </a:xfrm>
          <a:custGeom>
            <a:avLst/>
            <a:gdLst>
              <a:gd name="T0" fmla="*/ 0 w 126"/>
              <a:gd name="T1" fmla="*/ 2147483647 h 130"/>
              <a:gd name="T2" fmla="*/ 0 w 126"/>
              <a:gd name="T3" fmla="*/ 2147483647 h 130"/>
              <a:gd name="T4" fmla="*/ 0 w 126"/>
              <a:gd name="T5" fmla="*/ 2147483647 h 130"/>
              <a:gd name="T6" fmla="*/ 2147483647 w 126"/>
              <a:gd name="T7" fmla="*/ 2147483647 h 130"/>
              <a:gd name="T8" fmla="*/ 2147483647 w 126"/>
              <a:gd name="T9" fmla="*/ 2147483647 h 130"/>
              <a:gd name="T10" fmla="*/ 2147483647 w 126"/>
              <a:gd name="T11" fmla="*/ 2147483647 h 130"/>
              <a:gd name="T12" fmla="*/ 2147483647 w 126"/>
              <a:gd name="T13" fmla="*/ 2147483647 h 130"/>
              <a:gd name="T14" fmla="*/ 2147483647 w 126"/>
              <a:gd name="T15" fmla="*/ 2147483647 h 130"/>
              <a:gd name="T16" fmla="*/ 0 w 126"/>
              <a:gd name="T17" fmla="*/ 2147483647 h 130"/>
              <a:gd name="T18" fmla="*/ 0 w 126"/>
              <a:gd name="T19" fmla="*/ 2147483647 h 130"/>
              <a:gd name="T20" fmla="*/ 0 w 126"/>
              <a:gd name="T21" fmla="*/ 2147483647 h 130"/>
              <a:gd name="T22" fmla="*/ 0 w 126"/>
              <a:gd name="T23" fmla="*/ 2147483647 h 130"/>
              <a:gd name="T24" fmla="*/ 0 w 126"/>
              <a:gd name="T25" fmla="*/ 2147483647 h 130"/>
              <a:gd name="T26" fmla="*/ 0 w 126"/>
              <a:gd name="T27" fmla="*/ 2147483647 h 130"/>
              <a:gd name="T28" fmla="*/ 2147483647 w 126"/>
              <a:gd name="T29" fmla="*/ 2147483647 h 130"/>
              <a:gd name="T30" fmla="*/ 2147483647 w 126"/>
              <a:gd name="T31" fmla="*/ 2147483647 h 130"/>
              <a:gd name="T32" fmla="*/ 2147483647 w 126"/>
              <a:gd name="T33" fmla="*/ 2147483647 h 130"/>
              <a:gd name="T34" fmla="*/ 2147483647 w 126"/>
              <a:gd name="T35" fmla="*/ 2147483647 h 130"/>
              <a:gd name="T36" fmla="*/ 2147483647 w 126"/>
              <a:gd name="T37" fmla="*/ 2147483647 h 130"/>
              <a:gd name="T38" fmla="*/ 2147483647 w 126"/>
              <a:gd name="T39" fmla="*/ 2147483647 h 130"/>
              <a:gd name="T40" fmla="*/ 2147483647 w 126"/>
              <a:gd name="T41" fmla="*/ 2147483647 h 130"/>
              <a:gd name="T42" fmla="*/ 2147483647 w 126"/>
              <a:gd name="T43" fmla="*/ 2147483647 h 130"/>
              <a:gd name="T44" fmla="*/ 2147483647 w 126"/>
              <a:gd name="T45" fmla="*/ 2147483647 h 130"/>
              <a:gd name="T46" fmla="*/ 2147483647 w 126"/>
              <a:gd name="T47" fmla="*/ 2147483647 h 130"/>
              <a:gd name="T48" fmla="*/ 2147483647 w 126"/>
              <a:gd name="T49" fmla="*/ 0 h 130"/>
              <a:gd name="T50" fmla="*/ 2147483647 w 126"/>
              <a:gd name="T51" fmla="*/ 2147483647 h 130"/>
              <a:gd name="T52" fmla="*/ 2147483647 w 126"/>
              <a:gd name="T53" fmla="*/ 2147483647 h 130"/>
              <a:gd name="T54" fmla="*/ 2147483647 w 126"/>
              <a:gd name="T55" fmla="*/ 2147483647 h 130"/>
              <a:gd name="T56" fmla="*/ 2147483647 w 126"/>
              <a:gd name="T57" fmla="*/ 2147483647 h 130"/>
              <a:gd name="T58" fmla="*/ 2147483647 w 126"/>
              <a:gd name="T59" fmla="*/ 2147483647 h 130"/>
              <a:gd name="T60" fmla="*/ 2147483647 w 126"/>
              <a:gd name="T61" fmla="*/ 2147483647 h 130"/>
              <a:gd name="T62" fmla="*/ 2147483647 w 126"/>
              <a:gd name="T63" fmla="*/ 2147483647 h 130"/>
              <a:gd name="T64" fmla="*/ 2147483647 w 126"/>
              <a:gd name="T65" fmla="*/ 2147483647 h 130"/>
              <a:gd name="T66" fmla="*/ 2147483647 w 126"/>
              <a:gd name="T67" fmla="*/ 2147483647 h 130"/>
              <a:gd name="T68" fmla="*/ 2147483647 w 126"/>
              <a:gd name="T69" fmla="*/ 2147483647 h 130"/>
              <a:gd name="T70" fmla="*/ 2147483647 w 126"/>
              <a:gd name="T71" fmla="*/ 2147483647 h 130"/>
              <a:gd name="T72" fmla="*/ 2147483647 w 126"/>
              <a:gd name="T73" fmla="*/ 2147483647 h 130"/>
              <a:gd name="T74" fmla="*/ 2147483647 w 126"/>
              <a:gd name="T75" fmla="*/ 2147483647 h 130"/>
              <a:gd name="T76" fmla="*/ 2147483647 w 126"/>
              <a:gd name="T77" fmla="*/ 2147483647 h 130"/>
              <a:gd name="T78" fmla="*/ 2147483647 w 126"/>
              <a:gd name="T79" fmla="*/ 2147483647 h 130"/>
              <a:gd name="T80" fmla="*/ 2147483647 w 126"/>
              <a:gd name="T81" fmla="*/ 2147483647 h 130"/>
              <a:gd name="T82" fmla="*/ 2147483647 w 126"/>
              <a:gd name="T83" fmla="*/ 2147483647 h 130"/>
              <a:gd name="T84" fmla="*/ 2147483647 w 126"/>
              <a:gd name="T85" fmla="*/ 2147483647 h 130"/>
              <a:gd name="T86" fmla="*/ 2147483647 w 126"/>
              <a:gd name="T87" fmla="*/ 2147483647 h 130"/>
              <a:gd name="T88" fmla="*/ 2147483647 w 126"/>
              <a:gd name="T89" fmla="*/ 2147483647 h 130"/>
              <a:gd name="T90" fmla="*/ 2147483647 w 126"/>
              <a:gd name="T91" fmla="*/ 2147483647 h 130"/>
              <a:gd name="T92" fmla="*/ 2147483647 w 126"/>
              <a:gd name="T93" fmla="*/ 2147483647 h 130"/>
              <a:gd name="T94" fmla="*/ 2147483647 w 126"/>
              <a:gd name="T95" fmla="*/ 2147483647 h 130"/>
              <a:gd name="T96" fmla="*/ 2147483647 w 126"/>
              <a:gd name="T97" fmla="*/ 2147483647 h 130"/>
              <a:gd name="T98" fmla="*/ 2147483647 w 126"/>
              <a:gd name="T99" fmla="*/ 2147483647 h 130"/>
              <a:gd name="T100" fmla="*/ 2147483647 w 126"/>
              <a:gd name="T101" fmla="*/ 2147483647 h 130"/>
              <a:gd name="T102" fmla="*/ 0 w 126"/>
              <a:gd name="T103" fmla="*/ 2147483647 h 130"/>
              <a:gd name="T104" fmla="*/ 0 w 126"/>
              <a:gd name="T105" fmla="*/ 2147483647 h 13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26"/>
              <a:gd name="T160" fmla="*/ 0 h 130"/>
              <a:gd name="T161" fmla="*/ 126 w 126"/>
              <a:gd name="T162" fmla="*/ 130 h 130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26" h="130">
                <a:moveTo>
                  <a:pt x="0" y="115"/>
                </a:moveTo>
                <a:lnTo>
                  <a:pt x="0" y="112"/>
                </a:lnTo>
                <a:lnTo>
                  <a:pt x="0" y="101"/>
                </a:lnTo>
                <a:lnTo>
                  <a:pt x="1" y="95"/>
                </a:lnTo>
                <a:lnTo>
                  <a:pt x="2" y="88"/>
                </a:lnTo>
                <a:lnTo>
                  <a:pt x="1" y="80"/>
                </a:lnTo>
                <a:lnTo>
                  <a:pt x="2" y="75"/>
                </a:lnTo>
                <a:lnTo>
                  <a:pt x="1" y="68"/>
                </a:lnTo>
                <a:lnTo>
                  <a:pt x="0" y="61"/>
                </a:lnTo>
                <a:lnTo>
                  <a:pt x="0" y="54"/>
                </a:lnTo>
                <a:lnTo>
                  <a:pt x="0" y="47"/>
                </a:lnTo>
                <a:lnTo>
                  <a:pt x="0" y="40"/>
                </a:lnTo>
                <a:lnTo>
                  <a:pt x="0" y="33"/>
                </a:lnTo>
                <a:lnTo>
                  <a:pt x="0" y="26"/>
                </a:lnTo>
                <a:lnTo>
                  <a:pt x="6" y="18"/>
                </a:lnTo>
                <a:lnTo>
                  <a:pt x="13" y="11"/>
                </a:lnTo>
                <a:lnTo>
                  <a:pt x="26" y="8"/>
                </a:lnTo>
                <a:lnTo>
                  <a:pt x="39" y="4"/>
                </a:lnTo>
                <a:lnTo>
                  <a:pt x="50" y="4"/>
                </a:lnTo>
                <a:lnTo>
                  <a:pt x="61" y="4"/>
                </a:lnTo>
                <a:lnTo>
                  <a:pt x="72" y="4"/>
                </a:lnTo>
                <a:lnTo>
                  <a:pt x="83" y="6"/>
                </a:lnTo>
                <a:lnTo>
                  <a:pt x="95" y="3"/>
                </a:lnTo>
                <a:lnTo>
                  <a:pt x="105" y="4"/>
                </a:lnTo>
                <a:lnTo>
                  <a:pt x="117" y="0"/>
                </a:lnTo>
                <a:lnTo>
                  <a:pt x="118" y="4"/>
                </a:lnTo>
                <a:lnTo>
                  <a:pt x="122" y="11"/>
                </a:lnTo>
                <a:lnTo>
                  <a:pt x="122" y="15"/>
                </a:lnTo>
                <a:lnTo>
                  <a:pt x="124" y="23"/>
                </a:lnTo>
                <a:lnTo>
                  <a:pt x="124" y="28"/>
                </a:lnTo>
                <a:lnTo>
                  <a:pt x="122" y="35"/>
                </a:lnTo>
                <a:lnTo>
                  <a:pt x="122" y="40"/>
                </a:lnTo>
                <a:lnTo>
                  <a:pt x="122" y="49"/>
                </a:lnTo>
                <a:lnTo>
                  <a:pt x="126" y="59"/>
                </a:lnTo>
                <a:lnTo>
                  <a:pt x="124" y="66"/>
                </a:lnTo>
                <a:lnTo>
                  <a:pt x="122" y="72"/>
                </a:lnTo>
                <a:lnTo>
                  <a:pt x="111" y="76"/>
                </a:lnTo>
                <a:lnTo>
                  <a:pt x="100" y="76"/>
                </a:lnTo>
                <a:lnTo>
                  <a:pt x="89" y="83"/>
                </a:lnTo>
                <a:lnTo>
                  <a:pt x="83" y="90"/>
                </a:lnTo>
                <a:lnTo>
                  <a:pt x="82" y="96"/>
                </a:lnTo>
                <a:lnTo>
                  <a:pt x="84" y="104"/>
                </a:lnTo>
                <a:lnTo>
                  <a:pt x="82" y="114"/>
                </a:lnTo>
                <a:lnTo>
                  <a:pt x="78" y="123"/>
                </a:lnTo>
                <a:lnTo>
                  <a:pt x="72" y="126"/>
                </a:lnTo>
                <a:lnTo>
                  <a:pt x="61" y="130"/>
                </a:lnTo>
                <a:lnTo>
                  <a:pt x="50" y="130"/>
                </a:lnTo>
                <a:lnTo>
                  <a:pt x="39" y="130"/>
                </a:lnTo>
                <a:lnTo>
                  <a:pt x="28" y="130"/>
                </a:lnTo>
                <a:lnTo>
                  <a:pt x="17" y="126"/>
                </a:lnTo>
                <a:lnTo>
                  <a:pt x="5" y="125"/>
                </a:lnTo>
                <a:lnTo>
                  <a:pt x="0" y="125"/>
                </a:lnTo>
                <a:lnTo>
                  <a:pt x="0" y="115"/>
                </a:lnTo>
                <a:close/>
              </a:path>
            </a:pathLst>
          </a:cu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655" name="Freeform 773"/>
          <p:cNvSpPr>
            <a:spLocks/>
          </p:cNvSpPr>
          <p:nvPr/>
        </p:nvSpPr>
        <p:spPr bwMode="auto">
          <a:xfrm>
            <a:off x="7881938" y="4168775"/>
            <a:ext cx="128587" cy="190500"/>
          </a:xfrm>
          <a:custGeom>
            <a:avLst/>
            <a:gdLst>
              <a:gd name="T0" fmla="*/ 0 w 64"/>
              <a:gd name="T1" fmla="*/ 2147483647 h 75"/>
              <a:gd name="T2" fmla="*/ 2147483647 w 64"/>
              <a:gd name="T3" fmla="*/ 2147483647 h 75"/>
              <a:gd name="T4" fmla="*/ 2147483647 w 64"/>
              <a:gd name="T5" fmla="*/ 2147483647 h 75"/>
              <a:gd name="T6" fmla="*/ 2147483647 w 64"/>
              <a:gd name="T7" fmla="*/ 2147483647 h 75"/>
              <a:gd name="T8" fmla="*/ 2147483647 w 64"/>
              <a:gd name="T9" fmla="*/ 0 h 75"/>
              <a:gd name="T10" fmla="*/ 2147483647 w 64"/>
              <a:gd name="T11" fmla="*/ 0 h 75"/>
              <a:gd name="T12" fmla="*/ 2147483647 w 64"/>
              <a:gd name="T13" fmla="*/ 2147483647 h 75"/>
              <a:gd name="T14" fmla="*/ 2147483647 w 64"/>
              <a:gd name="T15" fmla="*/ 2147483647 h 75"/>
              <a:gd name="T16" fmla="*/ 2147483647 w 64"/>
              <a:gd name="T17" fmla="*/ 2147483647 h 75"/>
              <a:gd name="T18" fmla="*/ 2147483647 w 64"/>
              <a:gd name="T19" fmla="*/ 2147483647 h 75"/>
              <a:gd name="T20" fmla="*/ 2147483647 w 64"/>
              <a:gd name="T21" fmla="*/ 2147483647 h 75"/>
              <a:gd name="T22" fmla="*/ 0 w 64"/>
              <a:gd name="T23" fmla="*/ 2147483647 h 75"/>
              <a:gd name="T24" fmla="*/ 0 w 64"/>
              <a:gd name="T25" fmla="*/ 2147483647 h 7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64"/>
              <a:gd name="T40" fmla="*/ 0 h 75"/>
              <a:gd name="T41" fmla="*/ 64 w 64"/>
              <a:gd name="T42" fmla="*/ 75 h 75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64" h="75">
                <a:moveTo>
                  <a:pt x="0" y="1"/>
                </a:moveTo>
                <a:lnTo>
                  <a:pt x="22" y="1"/>
                </a:lnTo>
                <a:lnTo>
                  <a:pt x="22" y="23"/>
                </a:lnTo>
                <a:lnTo>
                  <a:pt x="42" y="22"/>
                </a:lnTo>
                <a:lnTo>
                  <a:pt x="42" y="0"/>
                </a:lnTo>
                <a:lnTo>
                  <a:pt x="64" y="0"/>
                </a:lnTo>
                <a:lnTo>
                  <a:pt x="64" y="75"/>
                </a:lnTo>
                <a:lnTo>
                  <a:pt x="42" y="75"/>
                </a:lnTo>
                <a:lnTo>
                  <a:pt x="42" y="45"/>
                </a:lnTo>
                <a:lnTo>
                  <a:pt x="22" y="45"/>
                </a:lnTo>
                <a:lnTo>
                  <a:pt x="22" y="75"/>
                </a:lnTo>
                <a:lnTo>
                  <a:pt x="0" y="75"/>
                </a:lnTo>
                <a:lnTo>
                  <a:pt x="0" y="1"/>
                </a:lnTo>
                <a:close/>
              </a:path>
            </a:pathLst>
          </a:custGeom>
          <a:solidFill>
            <a:srgbClr val="FF33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531" name="Line 774"/>
          <p:cNvSpPr>
            <a:spLocks noChangeShapeType="1"/>
          </p:cNvSpPr>
          <p:nvPr/>
        </p:nvSpPr>
        <p:spPr bwMode="auto">
          <a:xfrm flipV="1">
            <a:off x="7926388" y="3763963"/>
            <a:ext cx="1587" cy="444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532" name="Line 775"/>
          <p:cNvSpPr>
            <a:spLocks noChangeShapeType="1"/>
          </p:cNvSpPr>
          <p:nvPr/>
        </p:nvSpPr>
        <p:spPr bwMode="auto">
          <a:xfrm flipH="1" flipV="1">
            <a:off x="7878763" y="3732213"/>
            <a:ext cx="47625" cy="317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533" name="Line 776"/>
          <p:cNvSpPr>
            <a:spLocks noChangeShapeType="1"/>
          </p:cNvSpPr>
          <p:nvPr/>
        </p:nvSpPr>
        <p:spPr bwMode="auto">
          <a:xfrm flipV="1">
            <a:off x="7931150" y="3724275"/>
            <a:ext cx="30163" cy="539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534" name="Line 777"/>
          <p:cNvSpPr>
            <a:spLocks noChangeShapeType="1"/>
          </p:cNvSpPr>
          <p:nvPr/>
        </p:nvSpPr>
        <p:spPr bwMode="auto">
          <a:xfrm flipH="1" flipV="1">
            <a:off x="7943850" y="3687763"/>
            <a:ext cx="17463" cy="365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535" name="Line 778"/>
          <p:cNvSpPr>
            <a:spLocks noChangeShapeType="1"/>
          </p:cNvSpPr>
          <p:nvPr/>
        </p:nvSpPr>
        <p:spPr bwMode="auto">
          <a:xfrm flipV="1">
            <a:off x="7961313" y="3702050"/>
            <a:ext cx="47625" cy="301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536" name="Line 779"/>
          <p:cNvSpPr>
            <a:spLocks noChangeShapeType="1"/>
          </p:cNvSpPr>
          <p:nvPr/>
        </p:nvSpPr>
        <p:spPr bwMode="auto">
          <a:xfrm flipV="1">
            <a:off x="7824788" y="3824288"/>
            <a:ext cx="3175" cy="444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537" name="Line 780"/>
          <p:cNvSpPr>
            <a:spLocks noChangeShapeType="1"/>
          </p:cNvSpPr>
          <p:nvPr/>
        </p:nvSpPr>
        <p:spPr bwMode="auto">
          <a:xfrm flipV="1">
            <a:off x="7824788" y="3792538"/>
            <a:ext cx="46037" cy="317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538" name="Line 781"/>
          <p:cNvSpPr>
            <a:spLocks noChangeShapeType="1"/>
          </p:cNvSpPr>
          <p:nvPr/>
        </p:nvSpPr>
        <p:spPr bwMode="auto">
          <a:xfrm flipH="1" flipV="1">
            <a:off x="7788275" y="3784600"/>
            <a:ext cx="30163" cy="555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539" name="Line 782"/>
          <p:cNvSpPr>
            <a:spLocks noChangeShapeType="1"/>
          </p:cNvSpPr>
          <p:nvPr/>
        </p:nvSpPr>
        <p:spPr bwMode="auto">
          <a:xfrm flipV="1">
            <a:off x="7788275" y="3751263"/>
            <a:ext cx="19050" cy="333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540" name="Line 783"/>
          <p:cNvSpPr>
            <a:spLocks noChangeShapeType="1"/>
          </p:cNvSpPr>
          <p:nvPr/>
        </p:nvSpPr>
        <p:spPr bwMode="auto">
          <a:xfrm flipH="1" flipV="1">
            <a:off x="7742238" y="3763963"/>
            <a:ext cx="46037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541" name="Rectangle 770"/>
          <p:cNvSpPr>
            <a:spLocks noChangeArrowheads="1"/>
          </p:cNvSpPr>
          <p:nvPr/>
        </p:nvSpPr>
        <p:spPr bwMode="auto">
          <a:xfrm>
            <a:off x="7769225" y="4570413"/>
            <a:ext cx="352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l"/>
            <a:r>
              <a:rPr lang="it-IT" sz="1600" b="1">
                <a:latin typeface="Arial" charset="0"/>
              </a:rPr>
              <a:t>R</a:t>
            </a:r>
            <a:r>
              <a:rPr lang="it-IT" sz="1600" b="1">
                <a:latin typeface="Arial" charset="0"/>
                <a:sym typeface="Symbol" pitchFamily="18" charset="2"/>
              </a:rPr>
              <a:t></a:t>
            </a:r>
            <a:r>
              <a:rPr lang="it-IT" sz="1600" b="1" baseline="-25000">
                <a:latin typeface="Arial" charset="0"/>
                <a:sym typeface="Symbol" pitchFamily="18" charset="2"/>
              </a:rPr>
              <a:t>2</a:t>
            </a:r>
          </a:p>
        </p:txBody>
      </p:sp>
      <p:grpSp>
        <p:nvGrpSpPr>
          <p:cNvPr id="7" name="Group 826"/>
          <p:cNvGrpSpPr>
            <a:grpSpLocks/>
          </p:cNvGrpSpPr>
          <p:nvPr/>
        </p:nvGrpSpPr>
        <p:grpSpPr bwMode="auto">
          <a:xfrm>
            <a:off x="6302375" y="4699000"/>
            <a:ext cx="608013" cy="757238"/>
            <a:chOff x="4355" y="2793"/>
            <a:chExt cx="464" cy="518"/>
          </a:xfrm>
        </p:grpSpPr>
        <p:sp>
          <p:nvSpPr>
            <p:cNvPr id="6726" name="Freeform 827"/>
            <p:cNvSpPr>
              <a:spLocks/>
            </p:cNvSpPr>
            <p:nvPr/>
          </p:nvSpPr>
          <p:spPr bwMode="auto">
            <a:xfrm>
              <a:off x="4355" y="2942"/>
              <a:ext cx="428" cy="369"/>
            </a:xfrm>
            <a:custGeom>
              <a:avLst/>
              <a:gdLst>
                <a:gd name="T0" fmla="*/ 1745 w 193"/>
                <a:gd name="T1" fmla="*/ 902 h 230"/>
                <a:gd name="T2" fmla="*/ 1692 w 193"/>
                <a:gd name="T3" fmla="*/ 908 h 230"/>
                <a:gd name="T4" fmla="*/ 1495 w 193"/>
                <a:gd name="T5" fmla="*/ 929 h 230"/>
                <a:gd name="T6" fmla="*/ 1386 w 193"/>
                <a:gd name="T7" fmla="*/ 950 h 230"/>
                <a:gd name="T8" fmla="*/ 1155 w 193"/>
                <a:gd name="T9" fmla="*/ 950 h 230"/>
                <a:gd name="T10" fmla="*/ 949 w 193"/>
                <a:gd name="T11" fmla="*/ 950 h 230"/>
                <a:gd name="T12" fmla="*/ 732 w 193"/>
                <a:gd name="T13" fmla="*/ 950 h 230"/>
                <a:gd name="T14" fmla="*/ 512 w 193"/>
                <a:gd name="T15" fmla="*/ 942 h 230"/>
                <a:gd name="T16" fmla="*/ 339 w 193"/>
                <a:gd name="T17" fmla="*/ 889 h 230"/>
                <a:gd name="T18" fmla="*/ 206 w 193"/>
                <a:gd name="T19" fmla="*/ 834 h 230"/>
                <a:gd name="T20" fmla="*/ 133 w 193"/>
                <a:gd name="T21" fmla="*/ 767 h 230"/>
                <a:gd name="T22" fmla="*/ 44 w 193"/>
                <a:gd name="T23" fmla="*/ 682 h 230"/>
                <a:gd name="T24" fmla="*/ 44 w 193"/>
                <a:gd name="T25" fmla="*/ 610 h 230"/>
                <a:gd name="T26" fmla="*/ 0 w 193"/>
                <a:gd name="T27" fmla="*/ 545 h 230"/>
                <a:gd name="T28" fmla="*/ 0 w 193"/>
                <a:gd name="T29" fmla="*/ 443 h 230"/>
                <a:gd name="T30" fmla="*/ 0 w 193"/>
                <a:gd name="T31" fmla="*/ 361 h 230"/>
                <a:gd name="T32" fmla="*/ 44 w 193"/>
                <a:gd name="T33" fmla="*/ 273 h 230"/>
                <a:gd name="T34" fmla="*/ 173 w 193"/>
                <a:gd name="T35" fmla="*/ 204 h 230"/>
                <a:gd name="T36" fmla="*/ 262 w 193"/>
                <a:gd name="T37" fmla="*/ 136 h 230"/>
                <a:gd name="T38" fmla="*/ 424 w 193"/>
                <a:gd name="T39" fmla="*/ 67 h 230"/>
                <a:gd name="T40" fmla="*/ 610 w 193"/>
                <a:gd name="T41" fmla="*/ 29 h 230"/>
                <a:gd name="T42" fmla="*/ 816 w 193"/>
                <a:gd name="T43" fmla="*/ 0 h 230"/>
                <a:gd name="T44" fmla="*/ 1038 w 193"/>
                <a:gd name="T45" fmla="*/ 0 h 230"/>
                <a:gd name="T46" fmla="*/ 1211 w 193"/>
                <a:gd name="T47" fmla="*/ 0 h 230"/>
                <a:gd name="T48" fmla="*/ 1417 w 193"/>
                <a:gd name="T49" fmla="*/ 13 h 230"/>
                <a:gd name="T50" fmla="*/ 1623 w 193"/>
                <a:gd name="T51" fmla="*/ 48 h 230"/>
                <a:gd name="T52" fmla="*/ 1854 w 193"/>
                <a:gd name="T53" fmla="*/ 67 h 230"/>
                <a:gd name="T54" fmla="*/ 1987 w 193"/>
                <a:gd name="T55" fmla="*/ 136 h 230"/>
                <a:gd name="T56" fmla="*/ 2105 w 193"/>
                <a:gd name="T57" fmla="*/ 204 h 230"/>
                <a:gd name="T58" fmla="*/ 2105 w 193"/>
                <a:gd name="T59" fmla="*/ 273 h 230"/>
                <a:gd name="T60" fmla="*/ 1963 w 193"/>
                <a:gd name="T61" fmla="*/ 286 h 230"/>
                <a:gd name="T62" fmla="*/ 1790 w 193"/>
                <a:gd name="T63" fmla="*/ 306 h 230"/>
                <a:gd name="T64" fmla="*/ 1568 w 193"/>
                <a:gd name="T65" fmla="*/ 255 h 230"/>
                <a:gd name="T66" fmla="*/ 1273 w 193"/>
                <a:gd name="T67" fmla="*/ 199 h 230"/>
                <a:gd name="T68" fmla="*/ 896 w 193"/>
                <a:gd name="T69" fmla="*/ 244 h 230"/>
                <a:gd name="T70" fmla="*/ 807 w 193"/>
                <a:gd name="T71" fmla="*/ 322 h 230"/>
                <a:gd name="T72" fmla="*/ 816 w 193"/>
                <a:gd name="T73" fmla="*/ 361 h 230"/>
                <a:gd name="T74" fmla="*/ 816 w 193"/>
                <a:gd name="T75" fmla="*/ 425 h 230"/>
                <a:gd name="T76" fmla="*/ 816 w 193"/>
                <a:gd name="T77" fmla="*/ 491 h 230"/>
                <a:gd name="T78" fmla="*/ 816 w 193"/>
                <a:gd name="T79" fmla="*/ 582 h 230"/>
                <a:gd name="T80" fmla="*/ 905 w 193"/>
                <a:gd name="T81" fmla="*/ 648 h 230"/>
                <a:gd name="T82" fmla="*/ 896 w 193"/>
                <a:gd name="T83" fmla="*/ 711 h 230"/>
                <a:gd name="T84" fmla="*/ 1102 w 193"/>
                <a:gd name="T85" fmla="*/ 719 h 230"/>
                <a:gd name="T86" fmla="*/ 1333 w 193"/>
                <a:gd name="T87" fmla="*/ 719 h 230"/>
                <a:gd name="T88" fmla="*/ 1539 w 193"/>
                <a:gd name="T89" fmla="*/ 703 h 230"/>
                <a:gd name="T90" fmla="*/ 1756 w 193"/>
                <a:gd name="T91" fmla="*/ 674 h 230"/>
                <a:gd name="T92" fmla="*/ 1934 w 193"/>
                <a:gd name="T93" fmla="*/ 682 h 230"/>
                <a:gd name="T94" fmla="*/ 2051 w 193"/>
                <a:gd name="T95" fmla="*/ 757 h 230"/>
                <a:gd name="T96" fmla="*/ 1996 w 193"/>
                <a:gd name="T97" fmla="*/ 839 h 230"/>
                <a:gd name="T98" fmla="*/ 1810 w 193"/>
                <a:gd name="T99" fmla="*/ 889 h 230"/>
                <a:gd name="T100" fmla="*/ 1623 w 193"/>
                <a:gd name="T101" fmla="*/ 916 h 23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93"/>
                <a:gd name="T154" fmla="*/ 0 h 230"/>
                <a:gd name="T155" fmla="*/ 193 w 193"/>
                <a:gd name="T156" fmla="*/ 230 h 23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93" h="230">
                  <a:moveTo>
                    <a:pt x="149" y="222"/>
                  </a:moveTo>
                  <a:lnTo>
                    <a:pt x="160" y="218"/>
                  </a:lnTo>
                  <a:lnTo>
                    <a:pt x="149" y="222"/>
                  </a:lnTo>
                  <a:lnTo>
                    <a:pt x="155" y="220"/>
                  </a:lnTo>
                  <a:lnTo>
                    <a:pt x="147" y="222"/>
                  </a:lnTo>
                  <a:lnTo>
                    <a:pt x="137" y="225"/>
                  </a:lnTo>
                  <a:lnTo>
                    <a:pt x="134" y="228"/>
                  </a:lnTo>
                  <a:lnTo>
                    <a:pt x="127" y="230"/>
                  </a:lnTo>
                  <a:lnTo>
                    <a:pt x="115" y="230"/>
                  </a:lnTo>
                  <a:lnTo>
                    <a:pt x="106" y="230"/>
                  </a:lnTo>
                  <a:lnTo>
                    <a:pt x="99" y="230"/>
                  </a:lnTo>
                  <a:lnTo>
                    <a:pt x="87" y="230"/>
                  </a:lnTo>
                  <a:lnTo>
                    <a:pt x="75" y="230"/>
                  </a:lnTo>
                  <a:lnTo>
                    <a:pt x="67" y="230"/>
                  </a:lnTo>
                  <a:lnTo>
                    <a:pt x="56" y="230"/>
                  </a:lnTo>
                  <a:lnTo>
                    <a:pt x="47" y="228"/>
                  </a:lnTo>
                  <a:lnTo>
                    <a:pt x="39" y="224"/>
                  </a:lnTo>
                  <a:lnTo>
                    <a:pt x="31" y="215"/>
                  </a:lnTo>
                  <a:lnTo>
                    <a:pt x="24" y="215"/>
                  </a:lnTo>
                  <a:lnTo>
                    <a:pt x="19" y="202"/>
                  </a:lnTo>
                  <a:lnTo>
                    <a:pt x="16" y="194"/>
                  </a:lnTo>
                  <a:lnTo>
                    <a:pt x="12" y="186"/>
                  </a:lnTo>
                  <a:lnTo>
                    <a:pt x="8" y="177"/>
                  </a:lnTo>
                  <a:lnTo>
                    <a:pt x="4" y="165"/>
                  </a:lnTo>
                  <a:lnTo>
                    <a:pt x="4" y="157"/>
                  </a:lnTo>
                  <a:lnTo>
                    <a:pt x="4" y="148"/>
                  </a:lnTo>
                  <a:lnTo>
                    <a:pt x="4" y="141"/>
                  </a:lnTo>
                  <a:lnTo>
                    <a:pt x="0" y="132"/>
                  </a:lnTo>
                  <a:lnTo>
                    <a:pt x="0" y="119"/>
                  </a:lnTo>
                  <a:lnTo>
                    <a:pt x="0" y="107"/>
                  </a:lnTo>
                  <a:lnTo>
                    <a:pt x="0" y="98"/>
                  </a:lnTo>
                  <a:lnTo>
                    <a:pt x="0" y="87"/>
                  </a:lnTo>
                  <a:lnTo>
                    <a:pt x="4" y="74"/>
                  </a:lnTo>
                  <a:lnTo>
                    <a:pt x="4" y="66"/>
                  </a:lnTo>
                  <a:lnTo>
                    <a:pt x="8" y="58"/>
                  </a:lnTo>
                  <a:lnTo>
                    <a:pt x="16" y="49"/>
                  </a:lnTo>
                  <a:lnTo>
                    <a:pt x="19" y="41"/>
                  </a:lnTo>
                  <a:lnTo>
                    <a:pt x="24" y="33"/>
                  </a:lnTo>
                  <a:lnTo>
                    <a:pt x="36" y="24"/>
                  </a:lnTo>
                  <a:lnTo>
                    <a:pt x="39" y="16"/>
                  </a:lnTo>
                  <a:lnTo>
                    <a:pt x="47" y="16"/>
                  </a:lnTo>
                  <a:lnTo>
                    <a:pt x="56" y="7"/>
                  </a:lnTo>
                  <a:lnTo>
                    <a:pt x="63" y="3"/>
                  </a:lnTo>
                  <a:lnTo>
                    <a:pt x="75" y="0"/>
                  </a:lnTo>
                  <a:lnTo>
                    <a:pt x="83" y="0"/>
                  </a:lnTo>
                  <a:lnTo>
                    <a:pt x="95" y="0"/>
                  </a:lnTo>
                  <a:lnTo>
                    <a:pt x="102" y="0"/>
                  </a:lnTo>
                  <a:lnTo>
                    <a:pt x="111" y="0"/>
                  </a:lnTo>
                  <a:lnTo>
                    <a:pt x="122" y="0"/>
                  </a:lnTo>
                  <a:lnTo>
                    <a:pt x="130" y="3"/>
                  </a:lnTo>
                  <a:lnTo>
                    <a:pt x="142" y="7"/>
                  </a:lnTo>
                  <a:lnTo>
                    <a:pt x="149" y="12"/>
                  </a:lnTo>
                  <a:lnTo>
                    <a:pt x="161" y="16"/>
                  </a:lnTo>
                  <a:lnTo>
                    <a:pt x="170" y="16"/>
                  </a:lnTo>
                  <a:lnTo>
                    <a:pt x="177" y="24"/>
                  </a:lnTo>
                  <a:lnTo>
                    <a:pt x="182" y="33"/>
                  </a:lnTo>
                  <a:lnTo>
                    <a:pt x="186" y="41"/>
                  </a:lnTo>
                  <a:lnTo>
                    <a:pt x="193" y="49"/>
                  </a:lnTo>
                  <a:lnTo>
                    <a:pt x="193" y="58"/>
                  </a:lnTo>
                  <a:lnTo>
                    <a:pt x="193" y="66"/>
                  </a:lnTo>
                  <a:lnTo>
                    <a:pt x="188" y="67"/>
                  </a:lnTo>
                  <a:lnTo>
                    <a:pt x="180" y="69"/>
                  </a:lnTo>
                  <a:lnTo>
                    <a:pt x="173" y="71"/>
                  </a:lnTo>
                  <a:lnTo>
                    <a:pt x="164" y="74"/>
                  </a:lnTo>
                  <a:lnTo>
                    <a:pt x="153" y="75"/>
                  </a:lnTo>
                  <a:lnTo>
                    <a:pt x="144" y="62"/>
                  </a:lnTo>
                  <a:lnTo>
                    <a:pt x="126" y="55"/>
                  </a:lnTo>
                  <a:lnTo>
                    <a:pt x="117" y="48"/>
                  </a:lnTo>
                  <a:lnTo>
                    <a:pt x="97" y="53"/>
                  </a:lnTo>
                  <a:lnTo>
                    <a:pt x="82" y="59"/>
                  </a:lnTo>
                  <a:lnTo>
                    <a:pt x="76" y="71"/>
                  </a:lnTo>
                  <a:lnTo>
                    <a:pt x="74" y="78"/>
                  </a:lnTo>
                  <a:lnTo>
                    <a:pt x="75" y="81"/>
                  </a:lnTo>
                  <a:lnTo>
                    <a:pt x="75" y="87"/>
                  </a:lnTo>
                  <a:lnTo>
                    <a:pt x="71" y="95"/>
                  </a:lnTo>
                  <a:lnTo>
                    <a:pt x="75" y="103"/>
                  </a:lnTo>
                  <a:lnTo>
                    <a:pt x="75" y="112"/>
                  </a:lnTo>
                  <a:lnTo>
                    <a:pt x="75" y="119"/>
                  </a:lnTo>
                  <a:lnTo>
                    <a:pt x="75" y="127"/>
                  </a:lnTo>
                  <a:lnTo>
                    <a:pt x="75" y="141"/>
                  </a:lnTo>
                  <a:lnTo>
                    <a:pt x="75" y="148"/>
                  </a:lnTo>
                  <a:lnTo>
                    <a:pt x="83" y="157"/>
                  </a:lnTo>
                  <a:lnTo>
                    <a:pt x="83" y="165"/>
                  </a:lnTo>
                  <a:lnTo>
                    <a:pt x="82" y="172"/>
                  </a:lnTo>
                  <a:lnTo>
                    <a:pt x="90" y="172"/>
                  </a:lnTo>
                  <a:lnTo>
                    <a:pt x="101" y="174"/>
                  </a:lnTo>
                  <a:lnTo>
                    <a:pt x="110" y="174"/>
                  </a:lnTo>
                  <a:lnTo>
                    <a:pt x="122" y="174"/>
                  </a:lnTo>
                  <a:lnTo>
                    <a:pt x="133" y="171"/>
                  </a:lnTo>
                  <a:lnTo>
                    <a:pt x="141" y="170"/>
                  </a:lnTo>
                  <a:lnTo>
                    <a:pt x="151" y="170"/>
                  </a:lnTo>
                  <a:lnTo>
                    <a:pt x="161" y="163"/>
                  </a:lnTo>
                  <a:lnTo>
                    <a:pt x="171" y="163"/>
                  </a:lnTo>
                  <a:lnTo>
                    <a:pt x="177" y="165"/>
                  </a:lnTo>
                  <a:lnTo>
                    <a:pt x="181" y="172"/>
                  </a:lnTo>
                  <a:lnTo>
                    <a:pt x="188" y="183"/>
                  </a:lnTo>
                  <a:lnTo>
                    <a:pt x="187" y="195"/>
                  </a:lnTo>
                  <a:lnTo>
                    <a:pt x="183" y="203"/>
                  </a:lnTo>
                  <a:lnTo>
                    <a:pt x="178" y="209"/>
                  </a:lnTo>
                  <a:lnTo>
                    <a:pt x="166" y="215"/>
                  </a:lnTo>
                  <a:lnTo>
                    <a:pt x="151" y="222"/>
                  </a:lnTo>
                  <a:lnTo>
                    <a:pt x="149" y="222"/>
                  </a:lnTo>
                  <a:close/>
                </a:path>
              </a:pathLst>
            </a:custGeom>
            <a:solidFill>
              <a:srgbClr val="FF339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727" name="Rectangle 828"/>
            <p:cNvSpPr>
              <a:spLocks noChangeArrowheads="1"/>
            </p:cNvSpPr>
            <p:nvPr/>
          </p:nvSpPr>
          <p:spPr bwMode="auto">
            <a:xfrm>
              <a:off x="4536" y="3081"/>
              <a:ext cx="283" cy="125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l"/>
              <a:r>
                <a:rPr lang="it-IT" sz="1200" b="1">
                  <a:solidFill>
                    <a:srgbClr val="000000"/>
                  </a:solidFill>
                  <a:latin typeface="Arial" charset="0"/>
                </a:rPr>
                <a:t>GTP</a:t>
              </a:r>
              <a:endParaRPr lang="it-IT" sz="1200"/>
            </a:p>
          </p:txBody>
        </p:sp>
        <p:sp>
          <p:nvSpPr>
            <p:cNvPr id="6728" name="Freeform 829"/>
            <p:cNvSpPr>
              <a:spLocks/>
            </p:cNvSpPr>
            <p:nvPr/>
          </p:nvSpPr>
          <p:spPr bwMode="auto">
            <a:xfrm>
              <a:off x="4739" y="2793"/>
              <a:ext cx="27" cy="206"/>
            </a:xfrm>
            <a:custGeom>
              <a:avLst/>
              <a:gdLst>
                <a:gd name="T0" fmla="*/ 135 w 9"/>
                <a:gd name="T1" fmla="*/ 354 h 157"/>
                <a:gd name="T2" fmla="*/ 0 w 9"/>
                <a:gd name="T3" fmla="*/ 324 h 157"/>
                <a:gd name="T4" fmla="*/ 135 w 9"/>
                <a:gd name="T5" fmla="*/ 289 h 157"/>
                <a:gd name="T6" fmla="*/ 243 w 9"/>
                <a:gd name="T7" fmla="*/ 269 h 157"/>
                <a:gd name="T8" fmla="*/ 135 w 9"/>
                <a:gd name="T9" fmla="*/ 247 h 157"/>
                <a:gd name="T10" fmla="*/ 0 w 9"/>
                <a:gd name="T11" fmla="*/ 226 h 157"/>
                <a:gd name="T12" fmla="*/ 135 w 9"/>
                <a:gd name="T13" fmla="*/ 203 h 157"/>
                <a:gd name="T14" fmla="*/ 243 w 9"/>
                <a:gd name="T15" fmla="*/ 182 h 157"/>
                <a:gd name="T16" fmla="*/ 243 w 9"/>
                <a:gd name="T17" fmla="*/ 150 h 157"/>
                <a:gd name="T18" fmla="*/ 135 w 9"/>
                <a:gd name="T19" fmla="*/ 117 h 157"/>
                <a:gd name="T20" fmla="*/ 135 w 9"/>
                <a:gd name="T21" fmla="*/ 94 h 157"/>
                <a:gd name="T22" fmla="*/ 243 w 9"/>
                <a:gd name="T23" fmla="*/ 73 h 157"/>
                <a:gd name="T24" fmla="*/ 243 w 9"/>
                <a:gd name="T25" fmla="*/ 51 h 157"/>
                <a:gd name="T26" fmla="*/ 243 w 9"/>
                <a:gd name="T27" fmla="*/ 31 h 157"/>
                <a:gd name="T28" fmla="*/ 243 w 9"/>
                <a:gd name="T29" fmla="*/ 9 h 157"/>
                <a:gd name="T30" fmla="*/ 0 w 9"/>
                <a:gd name="T31" fmla="*/ 9 h 157"/>
                <a:gd name="T32" fmla="*/ 243 w 9"/>
                <a:gd name="T33" fmla="*/ 0 h 15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"/>
                <a:gd name="T52" fmla="*/ 0 h 157"/>
                <a:gd name="T53" fmla="*/ 9 w 9"/>
                <a:gd name="T54" fmla="*/ 157 h 15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" h="157">
                  <a:moveTo>
                    <a:pt x="5" y="157"/>
                  </a:moveTo>
                  <a:lnTo>
                    <a:pt x="0" y="143"/>
                  </a:lnTo>
                  <a:lnTo>
                    <a:pt x="5" y="128"/>
                  </a:lnTo>
                  <a:lnTo>
                    <a:pt x="9" y="119"/>
                  </a:lnTo>
                  <a:lnTo>
                    <a:pt x="5" y="109"/>
                  </a:lnTo>
                  <a:lnTo>
                    <a:pt x="0" y="100"/>
                  </a:lnTo>
                  <a:lnTo>
                    <a:pt x="5" y="90"/>
                  </a:lnTo>
                  <a:lnTo>
                    <a:pt x="9" y="81"/>
                  </a:lnTo>
                  <a:lnTo>
                    <a:pt x="9" y="66"/>
                  </a:lnTo>
                  <a:lnTo>
                    <a:pt x="5" y="52"/>
                  </a:lnTo>
                  <a:lnTo>
                    <a:pt x="5" y="42"/>
                  </a:lnTo>
                  <a:lnTo>
                    <a:pt x="9" y="33"/>
                  </a:lnTo>
                  <a:lnTo>
                    <a:pt x="9" y="23"/>
                  </a:lnTo>
                  <a:lnTo>
                    <a:pt x="9" y="14"/>
                  </a:lnTo>
                  <a:lnTo>
                    <a:pt x="9" y="4"/>
                  </a:lnTo>
                  <a:lnTo>
                    <a:pt x="0" y="4"/>
                  </a:lnTo>
                  <a:lnTo>
                    <a:pt x="9" y="0"/>
                  </a:lnTo>
                </a:path>
              </a:pathLst>
            </a:custGeom>
            <a:solidFill>
              <a:srgbClr val="FF3399"/>
            </a:solidFill>
            <a:ln w="28575" cmpd="sng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729" name="Rectangle 830"/>
            <p:cNvSpPr>
              <a:spLocks noChangeArrowheads="1"/>
            </p:cNvSpPr>
            <p:nvPr/>
          </p:nvSpPr>
          <p:spPr bwMode="auto">
            <a:xfrm>
              <a:off x="4373" y="3063"/>
              <a:ext cx="124" cy="146"/>
            </a:xfrm>
            <a:prstGeom prst="rect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400" b="1">
                  <a:latin typeface="Symbol" pitchFamily="18" charset="2"/>
                </a:rPr>
                <a:t>a</a:t>
              </a:r>
              <a:r>
                <a:rPr lang="it-IT" sz="1400" b="1">
                  <a:latin typeface="Arial" charset="0"/>
                </a:rPr>
                <a:t>i</a:t>
              </a:r>
            </a:p>
          </p:txBody>
        </p:sp>
      </p:grpSp>
      <p:grpSp>
        <p:nvGrpSpPr>
          <p:cNvPr id="8" name="Group 822"/>
          <p:cNvGrpSpPr>
            <a:grpSpLocks/>
          </p:cNvGrpSpPr>
          <p:nvPr/>
        </p:nvGrpSpPr>
        <p:grpSpPr bwMode="auto">
          <a:xfrm>
            <a:off x="6078538" y="5408613"/>
            <a:ext cx="212725" cy="193675"/>
            <a:chOff x="4032" y="3105"/>
            <a:chExt cx="134" cy="122"/>
          </a:xfrm>
        </p:grpSpPr>
        <p:sp>
          <p:nvSpPr>
            <p:cNvPr id="6724" name="Oval 820"/>
            <p:cNvSpPr>
              <a:spLocks noChangeArrowheads="1"/>
            </p:cNvSpPr>
            <p:nvPr/>
          </p:nvSpPr>
          <p:spPr bwMode="auto">
            <a:xfrm>
              <a:off x="4032" y="3105"/>
              <a:ext cx="123" cy="122"/>
            </a:xfrm>
            <a:prstGeom prst="ellipse">
              <a:avLst/>
            </a:prstGeom>
            <a:solidFill>
              <a:srgbClr val="CCFFFF"/>
            </a:solidFill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725" name="Line 821"/>
            <p:cNvSpPr>
              <a:spLocks noChangeShapeType="1"/>
            </p:cNvSpPr>
            <p:nvPr/>
          </p:nvSpPr>
          <p:spPr bwMode="auto">
            <a:xfrm>
              <a:off x="4032" y="3166"/>
              <a:ext cx="134" cy="5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9" name="Group 793"/>
          <p:cNvGrpSpPr>
            <a:grpSpLocks/>
          </p:cNvGrpSpPr>
          <p:nvPr/>
        </p:nvGrpSpPr>
        <p:grpSpPr bwMode="auto">
          <a:xfrm>
            <a:off x="3230563" y="4675188"/>
            <a:ext cx="666750" cy="1165225"/>
            <a:chOff x="2035" y="2785"/>
            <a:chExt cx="420" cy="734"/>
          </a:xfrm>
        </p:grpSpPr>
        <p:sp>
          <p:nvSpPr>
            <p:cNvPr id="6721" name="Freeform 337"/>
            <p:cNvSpPr>
              <a:spLocks/>
            </p:cNvSpPr>
            <p:nvPr/>
          </p:nvSpPr>
          <p:spPr bwMode="auto">
            <a:xfrm>
              <a:off x="2035" y="3188"/>
              <a:ext cx="420" cy="331"/>
            </a:xfrm>
            <a:custGeom>
              <a:avLst/>
              <a:gdLst>
                <a:gd name="T0" fmla="*/ 149 w 282"/>
                <a:gd name="T1" fmla="*/ 779 h 206"/>
                <a:gd name="T2" fmla="*/ 80 w 282"/>
                <a:gd name="T3" fmla="*/ 710 h 206"/>
                <a:gd name="T4" fmla="*/ 49 w 282"/>
                <a:gd name="T5" fmla="*/ 643 h 206"/>
                <a:gd name="T6" fmla="*/ 0 w 282"/>
                <a:gd name="T7" fmla="*/ 554 h 206"/>
                <a:gd name="T8" fmla="*/ 0 w 282"/>
                <a:gd name="T9" fmla="*/ 469 h 206"/>
                <a:gd name="T10" fmla="*/ 0 w 282"/>
                <a:gd name="T11" fmla="*/ 382 h 206"/>
                <a:gd name="T12" fmla="*/ 0 w 282"/>
                <a:gd name="T13" fmla="*/ 294 h 206"/>
                <a:gd name="T14" fmla="*/ 13 w 282"/>
                <a:gd name="T15" fmla="*/ 207 h 206"/>
                <a:gd name="T16" fmla="*/ 63 w 282"/>
                <a:gd name="T17" fmla="*/ 137 h 206"/>
                <a:gd name="T18" fmla="*/ 113 w 282"/>
                <a:gd name="T19" fmla="*/ 88 h 206"/>
                <a:gd name="T20" fmla="*/ 182 w 282"/>
                <a:gd name="T21" fmla="*/ 50 h 206"/>
                <a:gd name="T22" fmla="*/ 264 w 282"/>
                <a:gd name="T23" fmla="*/ 16 h 206"/>
                <a:gd name="T24" fmla="*/ 331 w 282"/>
                <a:gd name="T25" fmla="*/ 16 h 206"/>
                <a:gd name="T26" fmla="*/ 398 w 282"/>
                <a:gd name="T27" fmla="*/ 0 h 206"/>
                <a:gd name="T28" fmla="*/ 494 w 282"/>
                <a:gd name="T29" fmla="*/ 0 h 206"/>
                <a:gd name="T30" fmla="*/ 581 w 282"/>
                <a:gd name="T31" fmla="*/ 0 h 206"/>
                <a:gd name="T32" fmla="*/ 663 w 282"/>
                <a:gd name="T33" fmla="*/ 16 h 206"/>
                <a:gd name="T34" fmla="*/ 730 w 282"/>
                <a:gd name="T35" fmla="*/ 69 h 206"/>
                <a:gd name="T36" fmla="*/ 797 w 282"/>
                <a:gd name="T37" fmla="*/ 103 h 206"/>
                <a:gd name="T38" fmla="*/ 865 w 282"/>
                <a:gd name="T39" fmla="*/ 170 h 206"/>
                <a:gd name="T40" fmla="*/ 898 w 282"/>
                <a:gd name="T41" fmla="*/ 246 h 206"/>
                <a:gd name="T42" fmla="*/ 932 w 282"/>
                <a:gd name="T43" fmla="*/ 328 h 206"/>
                <a:gd name="T44" fmla="*/ 932 w 282"/>
                <a:gd name="T45" fmla="*/ 416 h 206"/>
                <a:gd name="T46" fmla="*/ 932 w 282"/>
                <a:gd name="T47" fmla="*/ 485 h 206"/>
                <a:gd name="T48" fmla="*/ 916 w 282"/>
                <a:gd name="T49" fmla="*/ 574 h 206"/>
                <a:gd name="T50" fmla="*/ 883 w 282"/>
                <a:gd name="T51" fmla="*/ 659 h 206"/>
                <a:gd name="T52" fmla="*/ 865 w 282"/>
                <a:gd name="T53" fmla="*/ 746 h 206"/>
                <a:gd name="T54" fmla="*/ 797 w 282"/>
                <a:gd name="T55" fmla="*/ 800 h 206"/>
                <a:gd name="T56" fmla="*/ 730 w 282"/>
                <a:gd name="T57" fmla="*/ 855 h 206"/>
                <a:gd name="T58" fmla="*/ 663 w 282"/>
                <a:gd name="T59" fmla="*/ 855 h 206"/>
                <a:gd name="T60" fmla="*/ 649 w 282"/>
                <a:gd name="T61" fmla="*/ 787 h 206"/>
                <a:gd name="T62" fmla="*/ 630 w 282"/>
                <a:gd name="T63" fmla="*/ 723 h 206"/>
                <a:gd name="T64" fmla="*/ 681 w 282"/>
                <a:gd name="T65" fmla="*/ 630 h 206"/>
                <a:gd name="T66" fmla="*/ 736 w 282"/>
                <a:gd name="T67" fmla="*/ 519 h 206"/>
                <a:gd name="T68" fmla="*/ 694 w 282"/>
                <a:gd name="T69" fmla="*/ 357 h 206"/>
                <a:gd name="T70" fmla="*/ 615 w 282"/>
                <a:gd name="T71" fmla="*/ 328 h 206"/>
                <a:gd name="T72" fmla="*/ 581 w 282"/>
                <a:gd name="T73" fmla="*/ 328 h 206"/>
                <a:gd name="T74" fmla="*/ 512 w 282"/>
                <a:gd name="T75" fmla="*/ 328 h 206"/>
                <a:gd name="T76" fmla="*/ 450 w 282"/>
                <a:gd name="T77" fmla="*/ 328 h 206"/>
                <a:gd name="T78" fmla="*/ 363 w 282"/>
                <a:gd name="T79" fmla="*/ 328 h 206"/>
                <a:gd name="T80" fmla="*/ 298 w 282"/>
                <a:gd name="T81" fmla="*/ 365 h 206"/>
                <a:gd name="T82" fmla="*/ 237 w 282"/>
                <a:gd name="T83" fmla="*/ 357 h 206"/>
                <a:gd name="T84" fmla="*/ 228 w 282"/>
                <a:gd name="T85" fmla="*/ 443 h 206"/>
                <a:gd name="T86" fmla="*/ 228 w 282"/>
                <a:gd name="T87" fmla="*/ 535 h 206"/>
                <a:gd name="T88" fmla="*/ 258 w 282"/>
                <a:gd name="T89" fmla="*/ 622 h 206"/>
                <a:gd name="T90" fmla="*/ 313 w 282"/>
                <a:gd name="T91" fmla="*/ 710 h 206"/>
                <a:gd name="T92" fmla="*/ 313 w 282"/>
                <a:gd name="T93" fmla="*/ 779 h 206"/>
                <a:gd name="T94" fmla="*/ 281 w 282"/>
                <a:gd name="T95" fmla="*/ 855 h 206"/>
                <a:gd name="T96" fmla="*/ 198 w 282"/>
                <a:gd name="T97" fmla="*/ 855 h 206"/>
                <a:gd name="T98" fmla="*/ 149 w 282"/>
                <a:gd name="T99" fmla="*/ 818 h 206"/>
                <a:gd name="T100" fmla="*/ 182 w 282"/>
                <a:gd name="T101" fmla="*/ 779 h 20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82"/>
                <a:gd name="T154" fmla="*/ 0 h 206"/>
                <a:gd name="T155" fmla="*/ 282 w 282"/>
                <a:gd name="T156" fmla="*/ 206 h 20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82" h="206">
                  <a:moveTo>
                    <a:pt x="55" y="188"/>
                  </a:moveTo>
                  <a:lnTo>
                    <a:pt x="45" y="188"/>
                  </a:lnTo>
                  <a:lnTo>
                    <a:pt x="34" y="180"/>
                  </a:lnTo>
                  <a:lnTo>
                    <a:pt x="24" y="171"/>
                  </a:lnTo>
                  <a:lnTo>
                    <a:pt x="19" y="163"/>
                  </a:lnTo>
                  <a:lnTo>
                    <a:pt x="15" y="155"/>
                  </a:lnTo>
                  <a:lnTo>
                    <a:pt x="4" y="142"/>
                  </a:lnTo>
                  <a:lnTo>
                    <a:pt x="0" y="134"/>
                  </a:lnTo>
                  <a:lnTo>
                    <a:pt x="0" y="121"/>
                  </a:lnTo>
                  <a:lnTo>
                    <a:pt x="0" y="113"/>
                  </a:lnTo>
                  <a:lnTo>
                    <a:pt x="0" y="105"/>
                  </a:lnTo>
                  <a:lnTo>
                    <a:pt x="0" y="92"/>
                  </a:lnTo>
                  <a:lnTo>
                    <a:pt x="0" y="79"/>
                  </a:lnTo>
                  <a:lnTo>
                    <a:pt x="0" y="71"/>
                  </a:lnTo>
                  <a:lnTo>
                    <a:pt x="0" y="59"/>
                  </a:lnTo>
                  <a:lnTo>
                    <a:pt x="4" y="50"/>
                  </a:lnTo>
                  <a:lnTo>
                    <a:pt x="9" y="41"/>
                  </a:lnTo>
                  <a:lnTo>
                    <a:pt x="19" y="33"/>
                  </a:lnTo>
                  <a:lnTo>
                    <a:pt x="19" y="25"/>
                  </a:lnTo>
                  <a:lnTo>
                    <a:pt x="34" y="21"/>
                  </a:lnTo>
                  <a:lnTo>
                    <a:pt x="45" y="17"/>
                  </a:lnTo>
                  <a:lnTo>
                    <a:pt x="55" y="12"/>
                  </a:lnTo>
                  <a:lnTo>
                    <a:pt x="66" y="8"/>
                  </a:lnTo>
                  <a:lnTo>
                    <a:pt x="80" y="4"/>
                  </a:lnTo>
                  <a:lnTo>
                    <a:pt x="90" y="4"/>
                  </a:lnTo>
                  <a:lnTo>
                    <a:pt x="100" y="4"/>
                  </a:lnTo>
                  <a:lnTo>
                    <a:pt x="110" y="4"/>
                  </a:lnTo>
                  <a:lnTo>
                    <a:pt x="120" y="0"/>
                  </a:lnTo>
                  <a:lnTo>
                    <a:pt x="136" y="0"/>
                  </a:lnTo>
                  <a:lnTo>
                    <a:pt x="150" y="0"/>
                  </a:lnTo>
                  <a:lnTo>
                    <a:pt x="161" y="0"/>
                  </a:lnTo>
                  <a:lnTo>
                    <a:pt x="176" y="0"/>
                  </a:lnTo>
                  <a:lnTo>
                    <a:pt x="191" y="4"/>
                  </a:lnTo>
                  <a:lnTo>
                    <a:pt x="201" y="4"/>
                  </a:lnTo>
                  <a:lnTo>
                    <a:pt x="210" y="8"/>
                  </a:lnTo>
                  <a:lnTo>
                    <a:pt x="221" y="17"/>
                  </a:lnTo>
                  <a:lnTo>
                    <a:pt x="231" y="21"/>
                  </a:lnTo>
                  <a:lnTo>
                    <a:pt x="241" y="25"/>
                  </a:lnTo>
                  <a:lnTo>
                    <a:pt x="252" y="37"/>
                  </a:lnTo>
                  <a:lnTo>
                    <a:pt x="262" y="41"/>
                  </a:lnTo>
                  <a:lnTo>
                    <a:pt x="262" y="50"/>
                  </a:lnTo>
                  <a:lnTo>
                    <a:pt x="272" y="59"/>
                  </a:lnTo>
                  <a:lnTo>
                    <a:pt x="277" y="67"/>
                  </a:lnTo>
                  <a:lnTo>
                    <a:pt x="282" y="79"/>
                  </a:lnTo>
                  <a:lnTo>
                    <a:pt x="282" y="88"/>
                  </a:lnTo>
                  <a:lnTo>
                    <a:pt x="282" y="100"/>
                  </a:lnTo>
                  <a:lnTo>
                    <a:pt x="282" y="109"/>
                  </a:lnTo>
                  <a:lnTo>
                    <a:pt x="282" y="117"/>
                  </a:lnTo>
                  <a:lnTo>
                    <a:pt x="282" y="129"/>
                  </a:lnTo>
                  <a:lnTo>
                    <a:pt x="277" y="138"/>
                  </a:lnTo>
                  <a:lnTo>
                    <a:pt x="272" y="151"/>
                  </a:lnTo>
                  <a:lnTo>
                    <a:pt x="267" y="159"/>
                  </a:lnTo>
                  <a:lnTo>
                    <a:pt x="262" y="171"/>
                  </a:lnTo>
                  <a:lnTo>
                    <a:pt x="262" y="180"/>
                  </a:lnTo>
                  <a:lnTo>
                    <a:pt x="252" y="188"/>
                  </a:lnTo>
                  <a:lnTo>
                    <a:pt x="241" y="193"/>
                  </a:lnTo>
                  <a:lnTo>
                    <a:pt x="231" y="197"/>
                  </a:lnTo>
                  <a:lnTo>
                    <a:pt x="221" y="206"/>
                  </a:lnTo>
                  <a:lnTo>
                    <a:pt x="210" y="206"/>
                  </a:lnTo>
                  <a:lnTo>
                    <a:pt x="201" y="206"/>
                  </a:lnTo>
                  <a:lnTo>
                    <a:pt x="200" y="200"/>
                  </a:lnTo>
                  <a:lnTo>
                    <a:pt x="197" y="190"/>
                  </a:lnTo>
                  <a:lnTo>
                    <a:pt x="195" y="183"/>
                  </a:lnTo>
                  <a:lnTo>
                    <a:pt x="191" y="174"/>
                  </a:lnTo>
                  <a:lnTo>
                    <a:pt x="189" y="162"/>
                  </a:lnTo>
                  <a:lnTo>
                    <a:pt x="206" y="152"/>
                  </a:lnTo>
                  <a:lnTo>
                    <a:pt x="214" y="133"/>
                  </a:lnTo>
                  <a:lnTo>
                    <a:pt x="223" y="125"/>
                  </a:lnTo>
                  <a:lnTo>
                    <a:pt x="216" y="102"/>
                  </a:lnTo>
                  <a:lnTo>
                    <a:pt x="210" y="86"/>
                  </a:lnTo>
                  <a:lnTo>
                    <a:pt x="195" y="81"/>
                  </a:lnTo>
                  <a:lnTo>
                    <a:pt x="186" y="79"/>
                  </a:lnTo>
                  <a:lnTo>
                    <a:pt x="182" y="79"/>
                  </a:lnTo>
                  <a:lnTo>
                    <a:pt x="176" y="79"/>
                  </a:lnTo>
                  <a:lnTo>
                    <a:pt x="166" y="75"/>
                  </a:lnTo>
                  <a:lnTo>
                    <a:pt x="155" y="79"/>
                  </a:lnTo>
                  <a:lnTo>
                    <a:pt x="145" y="79"/>
                  </a:lnTo>
                  <a:lnTo>
                    <a:pt x="136" y="79"/>
                  </a:lnTo>
                  <a:lnTo>
                    <a:pt x="126" y="79"/>
                  </a:lnTo>
                  <a:lnTo>
                    <a:pt x="110" y="79"/>
                  </a:lnTo>
                  <a:lnTo>
                    <a:pt x="100" y="79"/>
                  </a:lnTo>
                  <a:lnTo>
                    <a:pt x="90" y="88"/>
                  </a:lnTo>
                  <a:lnTo>
                    <a:pt x="80" y="88"/>
                  </a:lnTo>
                  <a:lnTo>
                    <a:pt x="72" y="86"/>
                  </a:lnTo>
                  <a:lnTo>
                    <a:pt x="71" y="96"/>
                  </a:lnTo>
                  <a:lnTo>
                    <a:pt x="69" y="107"/>
                  </a:lnTo>
                  <a:lnTo>
                    <a:pt x="69" y="117"/>
                  </a:lnTo>
                  <a:lnTo>
                    <a:pt x="69" y="129"/>
                  </a:lnTo>
                  <a:lnTo>
                    <a:pt x="73" y="141"/>
                  </a:lnTo>
                  <a:lnTo>
                    <a:pt x="78" y="150"/>
                  </a:lnTo>
                  <a:lnTo>
                    <a:pt x="84" y="164"/>
                  </a:lnTo>
                  <a:lnTo>
                    <a:pt x="95" y="171"/>
                  </a:lnTo>
                  <a:lnTo>
                    <a:pt x="95" y="180"/>
                  </a:lnTo>
                  <a:lnTo>
                    <a:pt x="95" y="188"/>
                  </a:lnTo>
                  <a:lnTo>
                    <a:pt x="90" y="197"/>
                  </a:lnTo>
                  <a:lnTo>
                    <a:pt x="85" y="206"/>
                  </a:lnTo>
                  <a:lnTo>
                    <a:pt x="69" y="206"/>
                  </a:lnTo>
                  <a:lnTo>
                    <a:pt x="60" y="206"/>
                  </a:lnTo>
                  <a:lnTo>
                    <a:pt x="50" y="206"/>
                  </a:lnTo>
                  <a:lnTo>
                    <a:pt x="45" y="197"/>
                  </a:lnTo>
                  <a:lnTo>
                    <a:pt x="40" y="188"/>
                  </a:lnTo>
                  <a:lnTo>
                    <a:pt x="55" y="188"/>
                  </a:lnTo>
                  <a:close/>
                </a:path>
              </a:pathLst>
            </a:custGeom>
            <a:solidFill>
              <a:srgbClr val="008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722" name="Rectangle 420"/>
            <p:cNvSpPr>
              <a:spLocks noChangeArrowheads="1"/>
            </p:cNvSpPr>
            <p:nvPr/>
          </p:nvSpPr>
          <p:spPr bwMode="auto">
            <a:xfrm>
              <a:off x="2194" y="3183"/>
              <a:ext cx="133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400" b="1">
                  <a:solidFill>
                    <a:srgbClr val="FFFFFF"/>
                  </a:solidFill>
                  <a:latin typeface="Symbol" pitchFamily="18" charset="2"/>
                </a:rPr>
                <a:t>a</a:t>
              </a:r>
              <a:r>
                <a:rPr lang="it-IT" sz="1400" b="1">
                  <a:solidFill>
                    <a:srgbClr val="FFFFFF"/>
                  </a:solidFill>
                  <a:latin typeface="Arial" charset="0"/>
                </a:rPr>
                <a:t>s</a:t>
              </a:r>
            </a:p>
          </p:txBody>
        </p:sp>
        <p:sp>
          <p:nvSpPr>
            <p:cNvPr id="6723" name="Freeform 429"/>
            <p:cNvSpPr>
              <a:spLocks/>
            </p:cNvSpPr>
            <p:nvPr/>
          </p:nvSpPr>
          <p:spPr bwMode="auto">
            <a:xfrm>
              <a:off x="2366" y="2785"/>
              <a:ext cx="27" cy="472"/>
            </a:xfrm>
            <a:custGeom>
              <a:avLst/>
              <a:gdLst>
                <a:gd name="T0" fmla="*/ 135 w 9"/>
                <a:gd name="T1" fmla="*/ 4266 h 157"/>
                <a:gd name="T2" fmla="*/ 0 w 9"/>
                <a:gd name="T3" fmla="*/ 3887 h 157"/>
                <a:gd name="T4" fmla="*/ 135 w 9"/>
                <a:gd name="T5" fmla="*/ 3478 h 157"/>
                <a:gd name="T6" fmla="*/ 243 w 9"/>
                <a:gd name="T7" fmla="*/ 3235 h 157"/>
                <a:gd name="T8" fmla="*/ 135 w 9"/>
                <a:gd name="T9" fmla="*/ 2964 h 157"/>
                <a:gd name="T10" fmla="*/ 0 w 9"/>
                <a:gd name="T11" fmla="*/ 2721 h 157"/>
                <a:gd name="T12" fmla="*/ 135 w 9"/>
                <a:gd name="T13" fmla="*/ 2450 h 157"/>
                <a:gd name="T14" fmla="*/ 243 w 9"/>
                <a:gd name="T15" fmla="*/ 2207 h 157"/>
                <a:gd name="T16" fmla="*/ 243 w 9"/>
                <a:gd name="T17" fmla="*/ 1789 h 157"/>
                <a:gd name="T18" fmla="*/ 135 w 9"/>
                <a:gd name="T19" fmla="*/ 1410 h 157"/>
                <a:gd name="T20" fmla="*/ 135 w 9"/>
                <a:gd name="T21" fmla="*/ 1139 h 157"/>
                <a:gd name="T22" fmla="*/ 243 w 9"/>
                <a:gd name="T23" fmla="*/ 896 h 157"/>
                <a:gd name="T24" fmla="*/ 243 w 9"/>
                <a:gd name="T25" fmla="*/ 622 h 157"/>
                <a:gd name="T26" fmla="*/ 243 w 9"/>
                <a:gd name="T27" fmla="*/ 379 h 157"/>
                <a:gd name="T28" fmla="*/ 243 w 9"/>
                <a:gd name="T29" fmla="*/ 108 h 157"/>
                <a:gd name="T30" fmla="*/ 0 w 9"/>
                <a:gd name="T31" fmla="*/ 108 h 157"/>
                <a:gd name="T32" fmla="*/ 243 w 9"/>
                <a:gd name="T33" fmla="*/ 0 h 15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"/>
                <a:gd name="T52" fmla="*/ 0 h 157"/>
                <a:gd name="T53" fmla="*/ 9 w 9"/>
                <a:gd name="T54" fmla="*/ 157 h 15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" h="157">
                  <a:moveTo>
                    <a:pt x="5" y="157"/>
                  </a:moveTo>
                  <a:lnTo>
                    <a:pt x="0" y="143"/>
                  </a:lnTo>
                  <a:lnTo>
                    <a:pt x="5" y="128"/>
                  </a:lnTo>
                  <a:lnTo>
                    <a:pt x="9" y="119"/>
                  </a:lnTo>
                  <a:lnTo>
                    <a:pt x="5" y="109"/>
                  </a:lnTo>
                  <a:lnTo>
                    <a:pt x="0" y="100"/>
                  </a:lnTo>
                  <a:lnTo>
                    <a:pt x="5" y="90"/>
                  </a:lnTo>
                  <a:lnTo>
                    <a:pt x="9" y="81"/>
                  </a:lnTo>
                  <a:lnTo>
                    <a:pt x="9" y="66"/>
                  </a:lnTo>
                  <a:lnTo>
                    <a:pt x="5" y="52"/>
                  </a:lnTo>
                  <a:lnTo>
                    <a:pt x="5" y="42"/>
                  </a:lnTo>
                  <a:lnTo>
                    <a:pt x="9" y="33"/>
                  </a:lnTo>
                  <a:lnTo>
                    <a:pt x="9" y="23"/>
                  </a:lnTo>
                  <a:lnTo>
                    <a:pt x="9" y="14"/>
                  </a:lnTo>
                  <a:lnTo>
                    <a:pt x="9" y="4"/>
                  </a:lnTo>
                  <a:lnTo>
                    <a:pt x="0" y="4"/>
                  </a:lnTo>
                  <a:lnTo>
                    <a:pt x="9" y="0"/>
                  </a:lnTo>
                </a:path>
              </a:pathLst>
            </a:custGeom>
            <a:noFill/>
            <a:ln w="28575" cmpd="sng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10" name="Gruppo 664"/>
          <p:cNvGrpSpPr>
            <a:grpSpLocks/>
          </p:cNvGrpSpPr>
          <p:nvPr/>
        </p:nvGrpSpPr>
        <p:grpSpPr bwMode="auto">
          <a:xfrm>
            <a:off x="7858125" y="4525963"/>
            <a:ext cx="666750" cy="1165225"/>
            <a:chOff x="7858125" y="4525963"/>
            <a:chExt cx="666750" cy="1165226"/>
          </a:xfrm>
        </p:grpSpPr>
        <p:sp>
          <p:nvSpPr>
            <p:cNvPr id="6718" name="Freeform 832"/>
            <p:cNvSpPr>
              <a:spLocks/>
            </p:cNvSpPr>
            <p:nvPr/>
          </p:nvSpPr>
          <p:spPr bwMode="auto">
            <a:xfrm>
              <a:off x="7858125" y="5165726"/>
              <a:ext cx="666750" cy="525463"/>
            </a:xfrm>
            <a:custGeom>
              <a:avLst/>
              <a:gdLst>
                <a:gd name="T0" fmla="*/ 2147483647 w 282"/>
                <a:gd name="T1" fmla="*/ 2147483647 h 206"/>
                <a:gd name="T2" fmla="*/ 2147483647 w 282"/>
                <a:gd name="T3" fmla="*/ 2147483647 h 206"/>
                <a:gd name="T4" fmla="*/ 2147483647 w 282"/>
                <a:gd name="T5" fmla="*/ 2147483647 h 206"/>
                <a:gd name="T6" fmla="*/ 0 w 282"/>
                <a:gd name="T7" fmla="*/ 2147483647 h 206"/>
                <a:gd name="T8" fmla="*/ 0 w 282"/>
                <a:gd name="T9" fmla="*/ 2147483647 h 206"/>
                <a:gd name="T10" fmla="*/ 0 w 282"/>
                <a:gd name="T11" fmla="*/ 2147483647 h 206"/>
                <a:gd name="T12" fmla="*/ 0 w 282"/>
                <a:gd name="T13" fmla="*/ 2147483647 h 206"/>
                <a:gd name="T14" fmla="*/ 2147483647 w 282"/>
                <a:gd name="T15" fmla="*/ 2147483647 h 206"/>
                <a:gd name="T16" fmla="*/ 2147483647 w 282"/>
                <a:gd name="T17" fmla="*/ 2147483647 h 206"/>
                <a:gd name="T18" fmla="*/ 2147483647 w 282"/>
                <a:gd name="T19" fmla="*/ 2147483647 h 206"/>
                <a:gd name="T20" fmla="*/ 2147483647 w 282"/>
                <a:gd name="T21" fmla="*/ 2147483647 h 206"/>
                <a:gd name="T22" fmla="*/ 2147483647 w 282"/>
                <a:gd name="T23" fmla="*/ 2147483647 h 206"/>
                <a:gd name="T24" fmla="*/ 2147483647 w 282"/>
                <a:gd name="T25" fmla="*/ 2147483647 h 206"/>
                <a:gd name="T26" fmla="*/ 2147483647 w 282"/>
                <a:gd name="T27" fmla="*/ 0 h 206"/>
                <a:gd name="T28" fmla="*/ 2147483647 w 282"/>
                <a:gd name="T29" fmla="*/ 0 h 206"/>
                <a:gd name="T30" fmla="*/ 2147483647 w 282"/>
                <a:gd name="T31" fmla="*/ 0 h 206"/>
                <a:gd name="T32" fmla="*/ 2147483647 w 282"/>
                <a:gd name="T33" fmla="*/ 2147483647 h 206"/>
                <a:gd name="T34" fmla="*/ 2147483647 w 282"/>
                <a:gd name="T35" fmla="*/ 2147483647 h 206"/>
                <a:gd name="T36" fmla="*/ 2147483647 w 282"/>
                <a:gd name="T37" fmla="*/ 2147483647 h 206"/>
                <a:gd name="T38" fmla="*/ 2147483647 w 282"/>
                <a:gd name="T39" fmla="*/ 2147483647 h 206"/>
                <a:gd name="T40" fmla="*/ 2147483647 w 282"/>
                <a:gd name="T41" fmla="*/ 2147483647 h 206"/>
                <a:gd name="T42" fmla="*/ 2147483647 w 282"/>
                <a:gd name="T43" fmla="*/ 2147483647 h 206"/>
                <a:gd name="T44" fmla="*/ 2147483647 w 282"/>
                <a:gd name="T45" fmla="*/ 2147483647 h 206"/>
                <a:gd name="T46" fmla="*/ 2147483647 w 282"/>
                <a:gd name="T47" fmla="*/ 2147483647 h 206"/>
                <a:gd name="T48" fmla="*/ 2147483647 w 282"/>
                <a:gd name="T49" fmla="*/ 2147483647 h 206"/>
                <a:gd name="T50" fmla="*/ 2147483647 w 282"/>
                <a:gd name="T51" fmla="*/ 2147483647 h 206"/>
                <a:gd name="T52" fmla="*/ 2147483647 w 282"/>
                <a:gd name="T53" fmla="*/ 2147483647 h 206"/>
                <a:gd name="T54" fmla="*/ 2147483647 w 282"/>
                <a:gd name="T55" fmla="*/ 2147483647 h 206"/>
                <a:gd name="T56" fmla="*/ 2147483647 w 282"/>
                <a:gd name="T57" fmla="*/ 2147483647 h 206"/>
                <a:gd name="T58" fmla="*/ 2147483647 w 282"/>
                <a:gd name="T59" fmla="*/ 2147483647 h 206"/>
                <a:gd name="T60" fmla="*/ 2147483647 w 282"/>
                <a:gd name="T61" fmla="*/ 2147483647 h 206"/>
                <a:gd name="T62" fmla="*/ 2147483647 w 282"/>
                <a:gd name="T63" fmla="*/ 2147483647 h 206"/>
                <a:gd name="T64" fmla="*/ 2147483647 w 282"/>
                <a:gd name="T65" fmla="*/ 2147483647 h 206"/>
                <a:gd name="T66" fmla="*/ 2147483647 w 282"/>
                <a:gd name="T67" fmla="*/ 2147483647 h 206"/>
                <a:gd name="T68" fmla="*/ 2147483647 w 282"/>
                <a:gd name="T69" fmla="*/ 2147483647 h 206"/>
                <a:gd name="T70" fmla="*/ 2147483647 w 282"/>
                <a:gd name="T71" fmla="*/ 2147483647 h 206"/>
                <a:gd name="T72" fmla="*/ 2147483647 w 282"/>
                <a:gd name="T73" fmla="*/ 2147483647 h 206"/>
                <a:gd name="T74" fmla="*/ 2147483647 w 282"/>
                <a:gd name="T75" fmla="*/ 2147483647 h 206"/>
                <a:gd name="T76" fmla="*/ 2147483647 w 282"/>
                <a:gd name="T77" fmla="*/ 2147483647 h 206"/>
                <a:gd name="T78" fmla="*/ 2147483647 w 282"/>
                <a:gd name="T79" fmla="*/ 2147483647 h 206"/>
                <a:gd name="T80" fmla="*/ 2147483647 w 282"/>
                <a:gd name="T81" fmla="*/ 2147483647 h 206"/>
                <a:gd name="T82" fmla="*/ 2147483647 w 282"/>
                <a:gd name="T83" fmla="*/ 2147483647 h 206"/>
                <a:gd name="T84" fmla="*/ 2147483647 w 282"/>
                <a:gd name="T85" fmla="*/ 2147483647 h 206"/>
                <a:gd name="T86" fmla="*/ 2147483647 w 282"/>
                <a:gd name="T87" fmla="*/ 2147483647 h 206"/>
                <a:gd name="T88" fmla="*/ 2147483647 w 282"/>
                <a:gd name="T89" fmla="*/ 2147483647 h 206"/>
                <a:gd name="T90" fmla="*/ 2147483647 w 282"/>
                <a:gd name="T91" fmla="*/ 2147483647 h 206"/>
                <a:gd name="T92" fmla="*/ 2147483647 w 282"/>
                <a:gd name="T93" fmla="*/ 2147483647 h 206"/>
                <a:gd name="T94" fmla="*/ 2147483647 w 282"/>
                <a:gd name="T95" fmla="*/ 2147483647 h 206"/>
                <a:gd name="T96" fmla="*/ 2147483647 w 282"/>
                <a:gd name="T97" fmla="*/ 2147483647 h 206"/>
                <a:gd name="T98" fmla="*/ 2147483647 w 282"/>
                <a:gd name="T99" fmla="*/ 2147483647 h 206"/>
                <a:gd name="T100" fmla="*/ 2147483647 w 282"/>
                <a:gd name="T101" fmla="*/ 2147483647 h 20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82"/>
                <a:gd name="T154" fmla="*/ 0 h 206"/>
                <a:gd name="T155" fmla="*/ 282 w 282"/>
                <a:gd name="T156" fmla="*/ 206 h 20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82" h="206">
                  <a:moveTo>
                    <a:pt x="55" y="188"/>
                  </a:moveTo>
                  <a:lnTo>
                    <a:pt x="45" y="188"/>
                  </a:lnTo>
                  <a:lnTo>
                    <a:pt x="34" y="180"/>
                  </a:lnTo>
                  <a:lnTo>
                    <a:pt x="24" y="171"/>
                  </a:lnTo>
                  <a:lnTo>
                    <a:pt x="19" y="163"/>
                  </a:lnTo>
                  <a:lnTo>
                    <a:pt x="15" y="155"/>
                  </a:lnTo>
                  <a:lnTo>
                    <a:pt x="4" y="142"/>
                  </a:lnTo>
                  <a:lnTo>
                    <a:pt x="0" y="134"/>
                  </a:lnTo>
                  <a:lnTo>
                    <a:pt x="0" y="121"/>
                  </a:lnTo>
                  <a:lnTo>
                    <a:pt x="0" y="113"/>
                  </a:lnTo>
                  <a:lnTo>
                    <a:pt x="0" y="105"/>
                  </a:lnTo>
                  <a:lnTo>
                    <a:pt x="0" y="92"/>
                  </a:lnTo>
                  <a:lnTo>
                    <a:pt x="0" y="79"/>
                  </a:lnTo>
                  <a:lnTo>
                    <a:pt x="0" y="71"/>
                  </a:lnTo>
                  <a:lnTo>
                    <a:pt x="0" y="59"/>
                  </a:lnTo>
                  <a:lnTo>
                    <a:pt x="4" y="50"/>
                  </a:lnTo>
                  <a:lnTo>
                    <a:pt x="9" y="41"/>
                  </a:lnTo>
                  <a:lnTo>
                    <a:pt x="19" y="33"/>
                  </a:lnTo>
                  <a:lnTo>
                    <a:pt x="19" y="25"/>
                  </a:lnTo>
                  <a:lnTo>
                    <a:pt x="34" y="21"/>
                  </a:lnTo>
                  <a:lnTo>
                    <a:pt x="45" y="17"/>
                  </a:lnTo>
                  <a:lnTo>
                    <a:pt x="55" y="12"/>
                  </a:lnTo>
                  <a:lnTo>
                    <a:pt x="66" y="8"/>
                  </a:lnTo>
                  <a:lnTo>
                    <a:pt x="80" y="4"/>
                  </a:lnTo>
                  <a:lnTo>
                    <a:pt x="90" y="4"/>
                  </a:lnTo>
                  <a:lnTo>
                    <a:pt x="100" y="4"/>
                  </a:lnTo>
                  <a:lnTo>
                    <a:pt x="110" y="4"/>
                  </a:lnTo>
                  <a:lnTo>
                    <a:pt x="120" y="0"/>
                  </a:lnTo>
                  <a:lnTo>
                    <a:pt x="136" y="0"/>
                  </a:lnTo>
                  <a:lnTo>
                    <a:pt x="150" y="0"/>
                  </a:lnTo>
                  <a:lnTo>
                    <a:pt x="161" y="0"/>
                  </a:lnTo>
                  <a:lnTo>
                    <a:pt x="176" y="0"/>
                  </a:lnTo>
                  <a:lnTo>
                    <a:pt x="191" y="4"/>
                  </a:lnTo>
                  <a:lnTo>
                    <a:pt x="201" y="4"/>
                  </a:lnTo>
                  <a:lnTo>
                    <a:pt x="210" y="8"/>
                  </a:lnTo>
                  <a:lnTo>
                    <a:pt x="221" y="17"/>
                  </a:lnTo>
                  <a:lnTo>
                    <a:pt x="231" y="21"/>
                  </a:lnTo>
                  <a:lnTo>
                    <a:pt x="241" y="25"/>
                  </a:lnTo>
                  <a:lnTo>
                    <a:pt x="252" y="37"/>
                  </a:lnTo>
                  <a:lnTo>
                    <a:pt x="262" y="41"/>
                  </a:lnTo>
                  <a:lnTo>
                    <a:pt x="262" y="50"/>
                  </a:lnTo>
                  <a:lnTo>
                    <a:pt x="272" y="59"/>
                  </a:lnTo>
                  <a:lnTo>
                    <a:pt x="277" y="67"/>
                  </a:lnTo>
                  <a:lnTo>
                    <a:pt x="282" y="79"/>
                  </a:lnTo>
                  <a:lnTo>
                    <a:pt x="282" y="88"/>
                  </a:lnTo>
                  <a:lnTo>
                    <a:pt x="282" y="100"/>
                  </a:lnTo>
                  <a:lnTo>
                    <a:pt x="282" y="109"/>
                  </a:lnTo>
                  <a:lnTo>
                    <a:pt x="282" y="117"/>
                  </a:lnTo>
                  <a:lnTo>
                    <a:pt x="282" y="129"/>
                  </a:lnTo>
                  <a:lnTo>
                    <a:pt x="277" y="138"/>
                  </a:lnTo>
                  <a:lnTo>
                    <a:pt x="272" y="151"/>
                  </a:lnTo>
                  <a:lnTo>
                    <a:pt x="267" y="159"/>
                  </a:lnTo>
                  <a:lnTo>
                    <a:pt x="262" y="171"/>
                  </a:lnTo>
                  <a:lnTo>
                    <a:pt x="262" y="180"/>
                  </a:lnTo>
                  <a:lnTo>
                    <a:pt x="252" y="188"/>
                  </a:lnTo>
                  <a:lnTo>
                    <a:pt x="241" y="193"/>
                  </a:lnTo>
                  <a:lnTo>
                    <a:pt x="231" y="197"/>
                  </a:lnTo>
                  <a:lnTo>
                    <a:pt x="221" y="206"/>
                  </a:lnTo>
                  <a:lnTo>
                    <a:pt x="210" y="206"/>
                  </a:lnTo>
                  <a:lnTo>
                    <a:pt x="201" y="206"/>
                  </a:lnTo>
                  <a:lnTo>
                    <a:pt x="200" y="200"/>
                  </a:lnTo>
                  <a:lnTo>
                    <a:pt x="197" y="190"/>
                  </a:lnTo>
                  <a:lnTo>
                    <a:pt x="195" y="183"/>
                  </a:lnTo>
                  <a:lnTo>
                    <a:pt x="191" y="174"/>
                  </a:lnTo>
                  <a:lnTo>
                    <a:pt x="189" y="162"/>
                  </a:lnTo>
                  <a:lnTo>
                    <a:pt x="206" y="152"/>
                  </a:lnTo>
                  <a:lnTo>
                    <a:pt x="214" y="133"/>
                  </a:lnTo>
                  <a:lnTo>
                    <a:pt x="223" y="125"/>
                  </a:lnTo>
                  <a:lnTo>
                    <a:pt x="216" y="102"/>
                  </a:lnTo>
                  <a:lnTo>
                    <a:pt x="210" y="86"/>
                  </a:lnTo>
                  <a:lnTo>
                    <a:pt x="195" y="81"/>
                  </a:lnTo>
                  <a:lnTo>
                    <a:pt x="186" y="79"/>
                  </a:lnTo>
                  <a:lnTo>
                    <a:pt x="182" y="79"/>
                  </a:lnTo>
                  <a:lnTo>
                    <a:pt x="176" y="79"/>
                  </a:lnTo>
                  <a:lnTo>
                    <a:pt x="166" y="75"/>
                  </a:lnTo>
                  <a:lnTo>
                    <a:pt x="155" y="79"/>
                  </a:lnTo>
                  <a:lnTo>
                    <a:pt x="145" y="79"/>
                  </a:lnTo>
                  <a:lnTo>
                    <a:pt x="136" y="79"/>
                  </a:lnTo>
                  <a:lnTo>
                    <a:pt x="126" y="79"/>
                  </a:lnTo>
                  <a:lnTo>
                    <a:pt x="110" y="79"/>
                  </a:lnTo>
                  <a:lnTo>
                    <a:pt x="100" y="79"/>
                  </a:lnTo>
                  <a:lnTo>
                    <a:pt x="90" y="88"/>
                  </a:lnTo>
                  <a:lnTo>
                    <a:pt x="80" y="88"/>
                  </a:lnTo>
                  <a:lnTo>
                    <a:pt x="72" y="86"/>
                  </a:lnTo>
                  <a:lnTo>
                    <a:pt x="71" y="96"/>
                  </a:lnTo>
                  <a:lnTo>
                    <a:pt x="69" y="107"/>
                  </a:lnTo>
                  <a:lnTo>
                    <a:pt x="69" y="117"/>
                  </a:lnTo>
                  <a:lnTo>
                    <a:pt x="69" y="129"/>
                  </a:lnTo>
                  <a:lnTo>
                    <a:pt x="73" y="141"/>
                  </a:lnTo>
                  <a:lnTo>
                    <a:pt x="78" y="150"/>
                  </a:lnTo>
                  <a:lnTo>
                    <a:pt x="84" y="164"/>
                  </a:lnTo>
                  <a:lnTo>
                    <a:pt x="95" y="171"/>
                  </a:lnTo>
                  <a:lnTo>
                    <a:pt x="95" y="180"/>
                  </a:lnTo>
                  <a:lnTo>
                    <a:pt x="95" y="188"/>
                  </a:lnTo>
                  <a:lnTo>
                    <a:pt x="90" y="197"/>
                  </a:lnTo>
                  <a:lnTo>
                    <a:pt x="85" y="206"/>
                  </a:lnTo>
                  <a:lnTo>
                    <a:pt x="69" y="206"/>
                  </a:lnTo>
                  <a:lnTo>
                    <a:pt x="60" y="206"/>
                  </a:lnTo>
                  <a:lnTo>
                    <a:pt x="50" y="206"/>
                  </a:lnTo>
                  <a:lnTo>
                    <a:pt x="45" y="197"/>
                  </a:lnTo>
                  <a:lnTo>
                    <a:pt x="40" y="188"/>
                  </a:lnTo>
                  <a:lnTo>
                    <a:pt x="55" y="188"/>
                  </a:lnTo>
                  <a:close/>
                </a:path>
              </a:pathLst>
            </a:custGeom>
            <a:solidFill>
              <a:srgbClr val="FF339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719" name="Rectangle 833"/>
            <p:cNvSpPr>
              <a:spLocks noChangeArrowheads="1"/>
            </p:cNvSpPr>
            <p:nvPr/>
          </p:nvSpPr>
          <p:spPr bwMode="auto">
            <a:xfrm>
              <a:off x="8110538" y="5157788"/>
              <a:ext cx="161925" cy="212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400" b="1">
                  <a:latin typeface="Symbol" pitchFamily="18" charset="2"/>
                </a:rPr>
                <a:t>a</a:t>
              </a:r>
              <a:r>
                <a:rPr lang="it-IT" sz="1400" b="1">
                  <a:latin typeface="Arial" charset="0"/>
                </a:rPr>
                <a:t>i</a:t>
              </a:r>
            </a:p>
          </p:txBody>
        </p:sp>
        <p:sp>
          <p:nvSpPr>
            <p:cNvPr id="6720" name="Freeform 834"/>
            <p:cNvSpPr>
              <a:spLocks/>
            </p:cNvSpPr>
            <p:nvPr/>
          </p:nvSpPr>
          <p:spPr bwMode="auto">
            <a:xfrm>
              <a:off x="8383588" y="4525963"/>
              <a:ext cx="42863" cy="749300"/>
            </a:xfrm>
            <a:custGeom>
              <a:avLst/>
              <a:gdLst>
                <a:gd name="T0" fmla="*/ 2147483647 w 9"/>
                <a:gd name="T1" fmla="*/ 2147483647 h 157"/>
                <a:gd name="T2" fmla="*/ 0 w 9"/>
                <a:gd name="T3" fmla="*/ 2147483647 h 157"/>
                <a:gd name="T4" fmla="*/ 2147483647 w 9"/>
                <a:gd name="T5" fmla="*/ 2147483647 h 157"/>
                <a:gd name="T6" fmla="*/ 2147483647 w 9"/>
                <a:gd name="T7" fmla="*/ 2147483647 h 157"/>
                <a:gd name="T8" fmla="*/ 2147483647 w 9"/>
                <a:gd name="T9" fmla="*/ 2147483647 h 157"/>
                <a:gd name="T10" fmla="*/ 0 w 9"/>
                <a:gd name="T11" fmla="*/ 2147483647 h 157"/>
                <a:gd name="T12" fmla="*/ 2147483647 w 9"/>
                <a:gd name="T13" fmla="*/ 2147483647 h 157"/>
                <a:gd name="T14" fmla="*/ 2147483647 w 9"/>
                <a:gd name="T15" fmla="*/ 2147483647 h 157"/>
                <a:gd name="T16" fmla="*/ 2147483647 w 9"/>
                <a:gd name="T17" fmla="*/ 2147483647 h 157"/>
                <a:gd name="T18" fmla="*/ 2147483647 w 9"/>
                <a:gd name="T19" fmla="*/ 2147483647 h 157"/>
                <a:gd name="T20" fmla="*/ 2147483647 w 9"/>
                <a:gd name="T21" fmla="*/ 2147483647 h 157"/>
                <a:gd name="T22" fmla="*/ 2147483647 w 9"/>
                <a:gd name="T23" fmla="*/ 2147483647 h 157"/>
                <a:gd name="T24" fmla="*/ 2147483647 w 9"/>
                <a:gd name="T25" fmla="*/ 2147483647 h 157"/>
                <a:gd name="T26" fmla="*/ 2147483647 w 9"/>
                <a:gd name="T27" fmla="*/ 2147483647 h 157"/>
                <a:gd name="T28" fmla="*/ 2147483647 w 9"/>
                <a:gd name="T29" fmla="*/ 2147483647 h 157"/>
                <a:gd name="T30" fmla="*/ 0 w 9"/>
                <a:gd name="T31" fmla="*/ 2147483647 h 157"/>
                <a:gd name="T32" fmla="*/ 2147483647 w 9"/>
                <a:gd name="T33" fmla="*/ 0 h 15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"/>
                <a:gd name="T52" fmla="*/ 0 h 157"/>
                <a:gd name="T53" fmla="*/ 9 w 9"/>
                <a:gd name="T54" fmla="*/ 157 h 15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" h="157">
                  <a:moveTo>
                    <a:pt x="5" y="157"/>
                  </a:moveTo>
                  <a:lnTo>
                    <a:pt x="0" y="143"/>
                  </a:lnTo>
                  <a:lnTo>
                    <a:pt x="5" y="128"/>
                  </a:lnTo>
                  <a:lnTo>
                    <a:pt x="9" y="119"/>
                  </a:lnTo>
                  <a:lnTo>
                    <a:pt x="5" y="109"/>
                  </a:lnTo>
                  <a:lnTo>
                    <a:pt x="0" y="100"/>
                  </a:lnTo>
                  <a:lnTo>
                    <a:pt x="5" y="90"/>
                  </a:lnTo>
                  <a:lnTo>
                    <a:pt x="9" y="81"/>
                  </a:lnTo>
                  <a:lnTo>
                    <a:pt x="9" y="66"/>
                  </a:lnTo>
                  <a:lnTo>
                    <a:pt x="5" y="52"/>
                  </a:lnTo>
                  <a:lnTo>
                    <a:pt x="5" y="42"/>
                  </a:lnTo>
                  <a:lnTo>
                    <a:pt x="9" y="33"/>
                  </a:lnTo>
                  <a:lnTo>
                    <a:pt x="9" y="23"/>
                  </a:lnTo>
                  <a:lnTo>
                    <a:pt x="9" y="14"/>
                  </a:lnTo>
                  <a:lnTo>
                    <a:pt x="9" y="4"/>
                  </a:lnTo>
                  <a:lnTo>
                    <a:pt x="0" y="4"/>
                  </a:lnTo>
                  <a:lnTo>
                    <a:pt x="9" y="0"/>
                  </a:lnTo>
                </a:path>
              </a:pathLst>
            </a:custGeom>
            <a:noFill/>
            <a:ln w="28575" cmpd="sng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4307" name="Rectangle 835"/>
          <p:cNvSpPr>
            <a:spLocks noChangeArrowheads="1"/>
          </p:cNvSpPr>
          <p:nvPr/>
        </p:nvSpPr>
        <p:spPr bwMode="auto">
          <a:xfrm>
            <a:off x="7948613" y="5332413"/>
            <a:ext cx="5175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it-IT" sz="1200" b="1">
                <a:solidFill>
                  <a:srgbClr val="000000"/>
                </a:solidFill>
                <a:latin typeface="Arial" charset="0"/>
              </a:rPr>
              <a:t>GDP</a:t>
            </a:r>
          </a:p>
        </p:txBody>
      </p:sp>
      <p:sp>
        <p:nvSpPr>
          <p:cNvPr id="6547" name="Freeform 865"/>
          <p:cNvSpPr>
            <a:spLocks/>
          </p:cNvSpPr>
          <p:nvPr/>
        </p:nvSpPr>
        <p:spPr bwMode="auto">
          <a:xfrm>
            <a:off x="3263900" y="4646613"/>
            <a:ext cx="65088" cy="627062"/>
          </a:xfrm>
          <a:custGeom>
            <a:avLst/>
            <a:gdLst>
              <a:gd name="T0" fmla="*/ 2147483647 w 62"/>
              <a:gd name="T1" fmla="*/ 0 h 489"/>
              <a:gd name="T2" fmla="*/ 2147483647 w 62"/>
              <a:gd name="T3" fmla="*/ 2147483647 h 489"/>
              <a:gd name="T4" fmla="*/ 2147483647 w 62"/>
              <a:gd name="T5" fmla="*/ 2147483647 h 489"/>
              <a:gd name="T6" fmla="*/ 2147483647 w 62"/>
              <a:gd name="T7" fmla="*/ 2147483647 h 489"/>
              <a:gd name="T8" fmla="*/ 0 w 62"/>
              <a:gd name="T9" fmla="*/ 2147483647 h 489"/>
              <a:gd name="T10" fmla="*/ 2147483647 w 62"/>
              <a:gd name="T11" fmla="*/ 2147483647 h 489"/>
              <a:gd name="T12" fmla="*/ 2147483647 w 62"/>
              <a:gd name="T13" fmla="*/ 2147483647 h 489"/>
              <a:gd name="T14" fmla="*/ 2147483647 w 62"/>
              <a:gd name="T15" fmla="*/ 2147483647 h 48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62"/>
              <a:gd name="T25" fmla="*/ 0 h 489"/>
              <a:gd name="T26" fmla="*/ 62 w 62"/>
              <a:gd name="T27" fmla="*/ 489 h 48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2" h="489">
                <a:moveTo>
                  <a:pt x="40" y="0"/>
                </a:moveTo>
                <a:cubicBezTo>
                  <a:pt x="45" y="43"/>
                  <a:pt x="62" y="72"/>
                  <a:pt x="20" y="87"/>
                </a:cubicBezTo>
                <a:cubicBezTo>
                  <a:pt x="22" y="103"/>
                  <a:pt x="20" y="120"/>
                  <a:pt x="27" y="134"/>
                </a:cubicBezTo>
                <a:cubicBezTo>
                  <a:pt x="34" y="148"/>
                  <a:pt x="61" y="167"/>
                  <a:pt x="61" y="167"/>
                </a:cubicBezTo>
                <a:cubicBezTo>
                  <a:pt x="27" y="178"/>
                  <a:pt x="12" y="201"/>
                  <a:pt x="0" y="234"/>
                </a:cubicBezTo>
                <a:cubicBezTo>
                  <a:pt x="8" y="256"/>
                  <a:pt x="17" y="265"/>
                  <a:pt x="34" y="281"/>
                </a:cubicBezTo>
                <a:cubicBezTo>
                  <a:pt x="42" y="308"/>
                  <a:pt x="36" y="329"/>
                  <a:pt x="27" y="355"/>
                </a:cubicBezTo>
                <a:cubicBezTo>
                  <a:pt x="38" y="409"/>
                  <a:pt x="40" y="425"/>
                  <a:pt x="40" y="489"/>
                </a:cubicBezTo>
              </a:path>
            </a:pathLst>
          </a:custGeom>
          <a:noFill/>
          <a:ln w="28575" cap="flat" cmpd="sng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grpSp>
        <p:nvGrpSpPr>
          <p:cNvPr id="11" name="Group 853"/>
          <p:cNvGrpSpPr>
            <a:grpSpLocks/>
          </p:cNvGrpSpPr>
          <p:nvPr/>
        </p:nvGrpSpPr>
        <p:grpSpPr bwMode="auto">
          <a:xfrm>
            <a:off x="2125663" y="3567113"/>
            <a:ext cx="641350" cy="1990725"/>
            <a:chOff x="1339" y="2087"/>
            <a:chExt cx="404" cy="1254"/>
          </a:xfrm>
        </p:grpSpPr>
        <p:sp>
          <p:nvSpPr>
            <p:cNvPr id="6714" name="Line 605"/>
            <p:cNvSpPr>
              <a:spLocks noChangeShapeType="1"/>
            </p:cNvSpPr>
            <p:nvPr/>
          </p:nvSpPr>
          <p:spPr bwMode="auto">
            <a:xfrm flipV="1">
              <a:off x="1504" y="2087"/>
              <a:ext cx="239" cy="8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715" name="Oval 403"/>
            <p:cNvSpPr>
              <a:spLocks noChangeArrowheads="1"/>
            </p:cNvSpPr>
            <p:nvPr/>
          </p:nvSpPr>
          <p:spPr bwMode="auto">
            <a:xfrm>
              <a:off x="1363" y="3045"/>
              <a:ext cx="271" cy="296"/>
            </a:xfrm>
            <a:prstGeom prst="ellipse">
              <a:avLst/>
            </a:prstGeom>
            <a:solidFill>
              <a:srgbClr val="FFFF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716" name="Rectangle 404"/>
            <p:cNvSpPr>
              <a:spLocks noChangeArrowheads="1"/>
            </p:cNvSpPr>
            <p:nvPr/>
          </p:nvSpPr>
          <p:spPr bwMode="auto">
            <a:xfrm>
              <a:off x="1339" y="3149"/>
              <a:ext cx="22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000" b="1">
                  <a:solidFill>
                    <a:srgbClr val="FFFF00"/>
                  </a:solidFill>
                  <a:latin typeface="Arial" charset="0"/>
                </a:rPr>
                <a:t> </a:t>
              </a:r>
              <a:endParaRPr lang="it-IT"/>
            </a:p>
          </p:txBody>
        </p:sp>
        <p:sp>
          <p:nvSpPr>
            <p:cNvPr id="6717" name="Rectangle 405"/>
            <p:cNvSpPr>
              <a:spLocks noChangeArrowheads="1"/>
            </p:cNvSpPr>
            <p:nvPr/>
          </p:nvSpPr>
          <p:spPr bwMode="auto">
            <a:xfrm>
              <a:off x="1412" y="3120"/>
              <a:ext cx="18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600" b="1">
                  <a:solidFill>
                    <a:srgbClr val="000000"/>
                  </a:solidFill>
                  <a:latin typeface="Arial" charset="0"/>
                </a:rPr>
                <a:t>RK</a:t>
              </a:r>
              <a:endParaRPr lang="it-IT" sz="1600"/>
            </a:p>
          </p:txBody>
        </p:sp>
      </p:grpSp>
      <p:grpSp>
        <p:nvGrpSpPr>
          <p:cNvPr id="12" name="Group 867"/>
          <p:cNvGrpSpPr>
            <a:grpSpLocks/>
          </p:cNvGrpSpPr>
          <p:nvPr/>
        </p:nvGrpSpPr>
        <p:grpSpPr bwMode="auto">
          <a:xfrm>
            <a:off x="7485063" y="4468813"/>
            <a:ext cx="436562" cy="1189037"/>
            <a:chOff x="4715" y="2655"/>
            <a:chExt cx="275" cy="749"/>
          </a:xfrm>
        </p:grpSpPr>
        <p:grpSp>
          <p:nvGrpSpPr>
            <p:cNvPr id="6708" name="Group 864"/>
            <p:cNvGrpSpPr>
              <a:grpSpLocks/>
            </p:cNvGrpSpPr>
            <p:nvPr/>
          </p:nvGrpSpPr>
          <p:grpSpPr bwMode="auto">
            <a:xfrm>
              <a:off x="4715" y="2968"/>
              <a:ext cx="275" cy="436"/>
              <a:chOff x="4715" y="2968"/>
              <a:chExt cx="275" cy="436"/>
            </a:xfrm>
          </p:grpSpPr>
          <p:sp>
            <p:nvSpPr>
              <p:cNvPr id="6710" name="Freeform 824"/>
              <p:cNvSpPr>
                <a:spLocks/>
              </p:cNvSpPr>
              <p:nvPr/>
            </p:nvSpPr>
            <p:spPr bwMode="auto">
              <a:xfrm>
                <a:off x="4730" y="3098"/>
                <a:ext cx="207" cy="306"/>
              </a:xfrm>
              <a:custGeom>
                <a:avLst/>
                <a:gdLst>
                  <a:gd name="T0" fmla="*/ 129 w 207"/>
                  <a:gd name="T1" fmla="*/ 0 h 306"/>
                  <a:gd name="T2" fmla="*/ 54 w 207"/>
                  <a:gd name="T3" fmla="*/ 88 h 306"/>
                  <a:gd name="T4" fmla="*/ 27 w 207"/>
                  <a:gd name="T5" fmla="*/ 128 h 306"/>
                  <a:gd name="T6" fmla="*/ 54 w 207"/>
                  <a:gd name="T7" fmla="*/ 277 h 306"/>
                  <a:gd name="T8" fmla="*/ 190 w 207"/>
                  <a:gd name="T9" fmla="*/ 271 h 306"/>
                  <a:gd name="T10" fmla="*/ 190 w 207"/>
                  <a:gd name="T11" fmla="*/ 128 h 306"/>
                  <a:gd name="T12" fmla="*/ 176 w 207"/>
                  <a:gd name="T13" fmla="*/ 88 h 306"/>
                  <a:gd name="T14" fmla="*/ 169 w 207"/>
                  <a:gd name="T15" fmla="*/ 67 h 306"/>
                  <a:gd name="T16" fmla="*/ 129 w 207"/>
                  <a:gd name="T17" fmla="*/ 0 h 30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07"/>
                  <a:gd name="T28" fmla="*/ 0 h 306"/>
                  <a:gd name="T29" fmla="*/ 207 w 207"/>
                  <a:gd name="T30" fmla="*/ 306 h 30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07" h="306">
                    <a:moveTo>
                      <a:pt x="129" y="0"/>
                    </a:moveTo>
                    <a:cubicBezTo>
                      <a:pt x="79" y="31"/>
                      <a:pt x="88" y="38"/>
                      <a:pt x="54" y="88"/>
                    </a:cubicBezTo>
                    <a:cubicBezTo>
                      <a:pt x="45" y="101"/>
                      <a:pt x="27" y="128"/>
                      <a:pt x="27" y="128"/>
                    </a:cubicBezTo>
                    <a:cubicBezTo>
                      <a:pt x="20" y="173"/>
                      <a:pt x="0" y="261"/>
                      <a:pt x="54" y="277"/>
                    </a:cubicBezTo>
                    <a:cubicBezTo>
                      <a:pt x="96" y="306"/>
                      <a:pt x="148" y="297"/>
                      <a:pt x="190" y="271"/>
                    </a:cubicBezTo>
                    <a:cubicBezTo>
                      <a:pt x="204" y="222"/>
                      <a:pt x="207" y="179"/>
                      <a:pt x="190" y="128"/>
                    </a:cubicBezTo>
                    <a:cubicBezTo>
                      <a:pt x="186" y="115"/>
                      <a:pt x="181" y="101"/>
                      <a:pt x="176" y="88"/>
                    </a:cubicBezTo>
                    <a:cubicBezTo>
                      <a:pt x="174" y="81"/>
                      <a:pt x="169" y="67"/>
                      <a:pt x="169" y="67"/>
                    </a:cubicBezTo>
                    <a:cubicBezTo>
                      <a:pt x="164" y="31"/>
                      <a:pt x="169" y="0"/>
                      <a:pt x="129" y="0"/>
                    </a:cubicBezTo>
                    <a:close/>
                  </a:path>
                </a:pathLst>
              </a:custGeom>
              <a:solidFill>
                <a:srgbClr val="0066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6711" name="Oval 823"/>
              <p:cNvSpPr>
                <a:spLocks noChangeArrowheads="1"/>
              </p:cNvSpPr>
              <p:nvPr/>
            </p:nvSpPr>
            <p:spPr bwMode="auto">
              <a:xfrm>
                <a:off x="4818" y="2975"/>
                <a:ext cx="170" cy="18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712" name="Rectangle 861"/>
              <p:cNvSpPr>
                <a:spLocks noChangeArrowheads="1"/>
              </p:cNvSpPr>
              <p:nvPr/>
            </p:nvSpPr>
            <p:spPr bwMode="auto">
              <a:xfrm>
                <a:off x="4828" y="2968"/>
                <a:ext cx="162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it-IT" sz="1400" b="1">
                    <a:solidFill>
                      <a:srgbClr val="FFFFFF"/>
                    </a:solidFill>
                    <a:latin typeface="Symbol" pitchFamily="18" charset="2"/>
                  </a:rPr>
                  <a:t>g</a:t>
                </a:r>
              </a:p>
            </p:txBody>
          </p:sp>
          <p:sp>
            <p:nvSpPr>
              <p:cNvPr id="6713" name="Rectangle 863"/>
              <p:cNvSpPr>
                <a:spLocks noChangeArrowheads="1"/>
              </p:cNvSpPr>
              <p:nvPr/>
            </p:nvSpPr>
            <p:spPr bwMode="auto">
              <a:xfrm>
                <a:off x="4715" y="3151"/>
                <a:ext cx="205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it-IT" sz="1400" b="1">
                    <a:solidFill>
                      <a:srgbClr val="FFFFFF"/>
                    </a:solidFill>
                    <a:latin typeface="Symbol" pitchFamily="18" charset="2"/>
                  </a:rPr>
                  <a:t>b</a:t>
                </a:r>
                <a:r>
                  <a:rPr lang="it-IT" sz="1800" b="1" baseline="-25000">
                    <a:solidFill>
                      <a:srgbClr val="FFFFFF"/>
                    </a:solidFill>
                    <a:latin typeface="Arial" charset="0"/>
                  </a:rPr>
                  <a:t>i</a:t>
                </a:r>
              </a:p>
            </p:txBody>
          </p:sp>
        </p:grpSp>
        <p:sp>
          <p:nvSpPr>
            <p:cNvPr id="6709" name="Freeform 866"/>
            <p:cNvSpPr>
              <a:spLocks/>
            </p:cNvSpPr>
            <p:nvPr/>
          </p:nvSpPr>
          <p:spPr bwMode="auto">
            <a:xfrm>
              <a:off x="4804" y="2655"/>
              <a:ext cx="41" cy="395"/>
            </a:xfrm>
            <a:custGeom>
              <a:avLst/>
              <a:gdLst>
                <a:gd name="T0" fmla="*/ 11 w 62"/>
                <a:gd name="T1" fmla="*/ 0 h 489"/>
                <a:gd name="T2" fmla="*/ 6 w 62"/>
                <a:gd name="T3" fmla="*/ 46 h 489"/>
                <a:gd name="T4" fmla="*/ 8 w 62"/>
                <a:gd name="T5" fmla="*/ 70 h 489"/>
                <a:gd name="T6" fmla="*/ 17 w 62"/>
                <a:gd name="T7" fmla="*/ 88 h 489"/>
                <a:gd name="T8" fmla="*/ 0 w 62"/>
                <a:gd name="T9" fmla="*/ 124 h 489"/>
                <a:gd name="T10" fmla="*/ 10 w 62"/>
                <a:gd name="T11" fmla="*/ 148 h 489"/>
                <a:gd name="T12" fmla="*/ 8 w 62"/>
                <a:gd name="T13" fmla="*/ 187 h 489"/>
                <a:gd name="T14" fmla="*/ 11 w 62"/>
                <a:gd name="T15" fmla="*/ 258 h 48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2"/>
                <a:gd name="T25" fmla="*/ 0 h 489"/>
                <a:gd name="T26" fmla="*/ 62 w 62"/>
                <a:gd name="T27" fmla="*/ 489 h 48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2" h="489">
                  <a:moveTo>
                    <a:pt x="40" y="0"/>
                  </a:moveTo>
                  <a:cubicBezTo>
                    <a:pt x="45" y="43"/>
                    <a:pt x="62" y="72"/>
                    <a:pt x="20" y="87"/>
                  </a:cubicBezTo>
                  <a:cubicBezTo>
                    <a:pt x="22" y="103"/>
                    <a:pt x="20" y="120"/>
                    <a:pt x="27" y="134"/>
                  </a:cubicBezTo>
                  <a:cubicBezTo>
                    <a:pt x="34" y="148"/>
                    <a:pt x="61" y="167"/>
                    <a:pt x="61" y="167"/>
                  </a:cubicBezTo>
                  <a:cubicBezTo>
                    <a:pt x="27" y="178"/>
                    <a:pt x="12" y="201"/>
                    <a:pt x="0" y="234"/>
                  </a:cubicBezTo>
                  <a:cubicBezTo>
                    <a:pt x="8" y="256"/>
                    <a:pt x="17" y="265"/>
                    <a:pt x="34" y="281"/>
                  </a:cubicBezTo>
                  <a:cubicBezTo>
                    <a:pt x="42" y="308"/>
                    <a:pt x="36" y="329"/>
                    <a:pt x="27" y="355"/>
                  </a:cubicBezTo>
                  <a:cubicBezTo>
                    <a:pt x="38" y="409"/>
                    <a:pt x="40" y="425"/>
                    <a:pt x="40" y="489"/>
                  </a:cubicBezTo>
                </a:path>
              </a:pathLst>
            </a:custGeom>
            <a:noFill/>
            <a:ln w="28575" cap="flat" cmpd="sng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14" name="Group 879"/>
          <p:cNvGrpSpPr>
            <a:grpSpLocks/>
          </p:cNvGrpSpPr>
          <p:nvPr/>
        </p:nvGrpSpPr>
        <p:grpSpPr bwMode="auto">
          <a:xfrm>
            <a:off x="6521450" y="4532313"/>
            <a:ext cx="930275" cy="1192212"/>
            <a:chOff x="4195" y="2688"/>
            <a:chExt cx="586" cy="751"/>
          </a:xfrm>
        </p:grpSpPr>
        <p:grpSp>
          <p:nvGrpSpPr>
            <p:cNvPr id="6697" name="Group 868"/>
            <p:cNvGrpSpPr>
              <a:grpSpLocks/>
            </p:cNvGrpSpPr>
            <p:nvPr/>
          </p:nvGrpSpPr>
          <p:grpSpPr bwMode="auto">
            <a:xfrm>
              <a:off x="4195" y="2690"/>
              <a:ext cx="275" cy="749"/>
              <a:chOff x="4715" y="2655"/>
              <a:chExt cx="275" cy="749"/>
            </a:xfrm>
          </p:grpSpPr>
          <p:grpSp>
            <p:nvGrpSpPr>
              <p:cNvPr id="6702" name="Group 869"/>
              <p:cNvGrpSpPr>
                <a:grpSpLocks/>
              </p:cNvGrpSpPr>
              <p:nvPr/>
            </p:nvGrpSpPr>
            <p:grpSpPr bwMode="auto">
              <a:xfrm>
                <a:off x="4715" y="2968"/>
                <a:ext cx="275" cy="436"/>
                <a:chOff x="4715" y="2968"/>
                <a:chExt cx="275" cy="436"/>
              </a:xfrm>
            </p:grpSpPr>
            <p:sp>
              <p:nvSpPr>
                <p:cNvPr id="6704" name="Freeform 870"/>
                <p:cNvSpPr>
                  <a:spLocks/>
                </p:cNvSpPr>
                <p:nvPr/>
              </p:nvSpPr>
              <p:spPr bwMode="auto">
                <a:xfrm>
                  <a:off x="4730" y="3098"/>
                  <a:ext cx="207" cy="306"/>
                </a:xfrm>
                <a:custGeom>
                  <a:avLst/>
                  <a:gdLst>
                    <a:gd name="T0" fmla="*/ 129 w 207"/>
                    <a:gd name="T1" fmla="*/ 0 h 306"/>
                    <a:gd name="T2" fmla="*/ 54 w 207"/>
                    <a:gd name="T3" fmla="*/ 88 h 306"/>
                    <a:gd name="T4" fmla="*/ 27 w 207"/>
                    <a:gd name="T5" fmla="*/ 128 h 306"/>
                    <a:gd name="T6" fmla="*/ 54 w 207"/>
                    <a:gd name="T7" fmla="*/ 277 h 306"/>
                    <a:gd name="T8" fmla="*/ 190 w 207"/>
                    <a:gd name="T9" fmla="*/ 271 h 306"/>
                    <a:gd name="T10" fmla="*/ 190 w 207"/>
                    <a:gd name="T11" fmla="*/ 128 h 306"/>
                    <a:gd name="T12" fmla="*/ 176 w 207"/>
                    <a:gd name="T13" fmla="*/ 88 h 306"/>
                    <a:gd name="T14" fmla="*/ 169 w 207"/>
                    <a:gd name="T15" fmla="*/ 67 h 306"/>
                    <a:gd name="T16" fmla="*/ 129 w 207"/>
                    <a:gd name="T17" fmla="*/ 0 h 30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07"/>
                    <a:gd name="T28" fmla="*/ 0 h 306"/>
                    <a:gd name="T29" fmla="*/ 207 w 207"/>
                    <a:gd name="T30" fmla="*/ 306 h 30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07" h="306">
                      <a:moveTo>
                        <a:pt x="129" y="0"/>
                      </a:moveTo>
                      <a:cubicBezTo>
                        <a:pt x="79" y="31"/>
                        <a:pt x="88" y="38"/>
                        <a:pt x="54" y="88"/>
                      </a:cubicBezTo>
                      <a:cubicBezTo>
                        <a:pt x="45" y="101"/>
                        <a:pt x="27" y="128"/>
                        <a:pt x="27" y="128"/>
                      </a:cubicBezTo>
                      <a:cubicBezTo>
                        <a:pt x="20" y="173"/>
                        <a:pt x="0" y="261"/>
                        <a:pt x="54" y="277"/>
                      </a:cubicBezTo>
                      <a:cubicBezTo>
                        <a:pt x="96" y="306"/>
                        <a:pt x="148" y="297"/>
                        <a:pt x="190" y="271"/>
                      </a:cubicBezTo>
                      <a:cubicBezTo>
                        <a:pt x="204" y="222"/>
                        <a:pt x="207" y="179"/>
                        <a:pt x="190" y="128"/>
                      </a:cubicBezTo>
                      <a:cubicBezTo>
                        <a:pt x="186" y="115"/>
                        <a:pt x="181" y="101"/>
                        <a:pt x="176" y="88"/>
                      </a:cubicBezTo>
                      <a:cubicBezTo>
                        <a:pt x="174" y="81"/>
                        <a:pt x="169" y="67"/>
                        <a:pt x="169" y="67"/>
                      </a:cubicBezTo>
                      <a:cubicBezTo>
                        <a:pt x="164" y="31"/>
                        <a:pt x="169" y="0"/>
                        <a:pt x="129" y="0"/>
                      </a:cubicBezTo>
                      <a:close/>
                    </a:path>
                  </a:pathLst>
                </a:custGeom>
                <a:solidFill>
                  <a:srgbClr val="0066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6705" name="Oval 871"/>
                <p:cNvSpPr>
                  <a:spLocks noChangeArrowheads="1"/>
                </p:cNvSpPr>
                <p:nvPr/>
              </p:nvSpPr>
              <p:spPr bwMode="auto">
                <a:xfrm>
                  <a:off x="4818" y="2975"/>
                  <a:ext cx="170" cy="183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6706" name="Rectangle 872"/>
                <p:cNvSpPr>
                  <a:spLocks noChangeArrowheads="1"/>
                </p:cNvSpPr>
                <p:nvPr/>
              </p:nvSpPr>
              <p:spPr bwMode="auto">
                <a:xfrm>
                  <a:off x="4828" y="2968"/>
                  <a:ext cx="162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it-IT" sz="1400" b="1">
                      <a:solidFill>
                        <a:srgbClr val="FFFFFF"/>
                      </a:solidFill>
                      <a:latin typeface="Symbol" pitchFamily="18" charset="2"/>
                    </a:rPr>
                    <a:t>g</a:t>
                  </a:r>
                </a:p>
              </p:txBody>
            </p:sp>
            <p:sp>
              <p:nvSpPr>
                <p:cNvPr id="6707" name="Rectangle 873"/>
                <p:cNvSpPr>
                  <a:spLocks noChangeArrowheads="1"/>
                </p:cNvSpPr>
                <p:nvPr/>
              </p:nvSpPr>
              <p:spPr bwMode="auto">
                <a:xfrm>
                  <a:off x="4715" y="3151"/>
                  <a:ext cx="205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it-IT" sz="1400" b="1">
                      <a:solidFill>
                        <a:srgbClr val="FFFFFF"/>
                      </a:solidFill>
                      <a:latin typeface="Symbol" pitchFamily="18" charset="2"/>
                    </a:rPr>
                    <a:t>b</a:t>
                  </a:r>
                  <a:r>
                    <a:rPr lang="it-IT" sz="1800" b="1" baseline="-25000">
                      <a:solidFill>
                        <a:srgbClr val="FFFFFF"/>
                      </a:solidFill>
                      <a:latin typeface="Arial" charset="0"/>
                    </a:rPr>
                    <a:t>i</a:t>
                  </a:r>
                </a:p>
              </p:txBody>
            </p:sp>
          </p:grpSp>
          <p:sp>
            <p:nvSpPr>
              <p:cNvPr id="6703" name="Freeform 874"/>
              <p:cNvSpPr>
                <a:spLocks/>
              </p:cNvSpPr>
              <p:nvPr/>
            </p:nvSpPr>
            <p:spPr bwMode="auto">
              <a:xfrm>
                <a:off x="4804" y="2655"/>
                <a:ext cx="41" cy="395"/>
              </a:xfrm>
              <a:custGeom>
                <a:avLst/>
                <a:gdLst>
                  <a:gd name="T0" fmla="*/ 11 w 62"/>
                  <a:gd name="T1" fmla="*/ 0 h 489"/>
                  <a:gd name="T2" fmla="*/ 6 w 62"/>
                  <a:gd name="T3" fmla="*/ 46 h 489"/>
                  <a:gd name="T4" fmla="*/ 8 w 62"/>
                  <a:gd name="T5" fmla="*/ 70 h 489"/>
                  <a:gd name="T6" fmla="*/ 17 w 62"/>
                  <a:gd name="T7" fmla="*/ 88 h 489"/>
                  <a:gd name="T8" fmla="*/ 0 w 62"/>
                  <a:gd name="T9" fmla="*/ 124 h 489"/>
                  <a:gd name="T10" fmla="*/ 10 w 62"/>
                  <a:gd name="T11" fmla="*/ 148 h 489"/>
                  <a:gd name="T12" fmla="*/ 8 w 62"/>
                  <a:gd name="T13" fmla="*/ 187 h 489"/>
                  <a:gd name="T14" fmla="*/ 11 w 62"/>
                  <a:gd name="T15" fmla="*/ 258 h 48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2"/>
                  <a:gd name="T25" fmla="*/ 0 h 489"/>
                  <a:gd name="T26" fmla="*/ 62 w 62"/>
                  <a:gd name="T27" fmla="*/ 489 h 48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2" h="489">
                    <a:moveTo>
                      <a:pt x="40" y="0"/>
                    </a:moveTo>
                    <a:cubicBezTo>
                      <a:pt x="45" y="43"/>
                      <a:pt x="62" y="72"/>
                      <a:pt x="20" y="87"/>
                    </a:cubicBezTo>
                    <a:cubicBezTo>
                      <a:pt x="22" y="103"/>
                      <a:pt x="20" y="120"/>
                      <a:pt x="27" y="134"/>
                    </a:cubicBezTo>
                    <a:cubicBezTo>
                      <a:pt x="34" y="148"/>
                      <a:pt x="61" y="167"/>
                      <a:pt x="61" y="167"/>
                    </a:cubicBezTo>
                    <a:cubicBezTo>
                      <a:pt x="27" y="178"/>
                      <a:pt x="12" y="201"/>
                      <a:pt x="0" y="234"/>
                    </a:cubicBezTo>
                    <a:cubicBezTo>
                      <a:pt x="8" y="256"/>
                      <a:pt x="17" y="265"/>
                      <a:pt x="34" y="281"/>
                    </a:cubicBezTo>
                    <a:cubicBezTo>
                      <a:pt x="42" y="308"/>
                      <a:pt x="36" y="329"/>
                      <a:pt x="27" y="355"/>
                    </a:cubicBezTo>
                    <a:cubicBezTo>
                      <a:pt x="38" y="409"/>
                      <a:pt x="40" y="425"/>
                      <a:pt x="40" y="489"/>
                    </a:cubicBezTo>
                  </a:path>
                </a:pathLst>
              </a:custGeom>
              <a:noFill/>
              <a:ln w="28575" cap="flat" cmpd="sng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  <p:grpSp>
          <p:nvGrpSpPr>
            <p:cNvPr id="6698" name="Group 875"/>
            <p:cNvGrpSpPr>
              <a:grpSpLocks/>
            </p:cNvGrpSpPr>
            <p:nvPr/>
          </p:nvGrpSpPr>
          <p:grpSpPr bwMode="auto">
            <a:xfrm>
              <a:off x="4361" y="2688"/>
              <a:ext cx="420" cy="734"/>
              <a:chOff x="2035" y="2785"/>
              <a:chExt cx="420" cy="734"/>
            </a:xfrm>
          </p:grpSpPr>
          <p:sp>
            <p:nvSpPr>
              <p:cNvPr id="6699" name="Freeform 876"/>
              <p:cNvSpPr>
                <a:spLocks/>
              </p:cNvSpPr>
              <p:nvPr/>
            </p:nvSpPr>
            <p:spPr bwMode="auto">
              <a:xfrm>
                <a:off x="2035" y="3188"/>
                <a:ext cx="420" cy="331"/>
              </a:xfrm>
              <a:custGeom>
                <a:avLst/>
                <a:gdLst>
                  <a:gd name="T0" fmla="*/ 149 w 282"/>
                  <a:gd name="T1" fmla="*/ 779 h 206"/>
                  <a:gd name="T2" fmla="*/ 80 w 282"/>
                  <a:gd name="T3" fmla="*/ 710 h 206"/>
                  <a:gd name="T4" fmla="*/ 49 w 282"/>
                  <a:gd name="T5" fmla="*/ 643 h 206"/>
                  <a:gd name="T6" fmla="*/ 0 w 282"/>
                  <a:gd name="T7" fmla="*/ 554 h 206"/>
                  <a:gd name="T8" fmla="*/ 0 w 282"/>
                  <a:gd name="T9" fmla="*/ 469 h 206"/>
                  <a:gd name="T10" fmla="*/ 0 w 282"/>
                  <a:gd name="T11" fmla="*/ 382 h 206"/>
                  <a:gd name="T12" fmla="*/ 0 w 282"/>
                  <a:gd name="T13" fmla="*/ 294 h 206"/>
                  <a:gd name="T14" fmla="*/ 13 w 282"/>
                  <a:gd name="T15" fmla="*/ 207 h 206"/>
                  <a:gd name="T16" fmla="*/ 63 w 282"/>
                  <a:gd name="T17" fmla="*/ 137 h 206"/>
                  <a:gd name="T18" fmla="*/ 113 w 282"/>
                  <a:gd name="T19" fmla="*/ 88 h 206"/>
                  <a:gd name="T20" fmla="*/ 182 w 282"/>
                  <a:gd name="T21" fmla="*/ 50 h 206"/>
                  <a:gd name="T22" fmla="*/ 264 w 282"/>
                  <a:gd name="T23" fmla="*/ 16 h 206"/>
                  <a:gd name="T24" fmla="*/ 331 w 282"/>
                  <a:gd name="T25" fmla="*/ 16 h 206"/>
                  <a:gd name="T26" fmla="*/ 398 w 282"/>
                  <a:gd name="T27" fmla="*/ 0 h 206"/>
                  <a:gd name="T28" fmla="*/ 494 w 282"/>
                  <a:gd name="T29" fmla="*/ 0 h 206"/>
                  <a:gd name="T30" fmla="*/ 581 w 282"/>
                  <a:gd name="T31" fmla="*/ 0 h 206"/>
                  <a:gd name="T32" fmla="*/ 663 w 282"/>
                  <a:gd name="T33" fmla="*/ 16 h 206"/>
                  <a:gd name="T34" fmla="*/ 730 w 282"/>
                  <a:gd name="T35" fmla="*/ 69 h 206"/>
                  <a:gd name="T36" fmla="*/ 797 w 282"/>
                  <a:gd name="T37" fmla="*/ 103 h 206"/>
                  <a:gd name="T38" fmla="*/ 865 w 282"/>
                  <a:gd name="T39" fmla="*/ 170 h 206"/>
                  <a:gd name="T40" fmla="*/ 898 w 282"/>
                  <a:gd name="T41" fmla="*/ 246 h 206"/>
                  <a:gd name="T42" fmla="*/ 932 w 282"/>
                  <a:gd name="T43" fmla="*/ 328 h 206"/>
                  <a:gd name="T44" fmla="*/ 932 w 282"/>
                  <a:gd name="T45" fmla="*/ 416 h 206"/>
                  <a:gd name="T46" fmla="*/ 932 w 282"/>
                  <a:gd name="T47" fmla="*/ 485 h 206"/>
                  <a:gd name="T48" fmla="*/ 916 w 282"/>
                  <a:gd name="T49" fmla="*/ 574 h 206"/>
                  <a:gd name="T50" fmla="*/ 883 w 282"/>
                  <a:gd name="T51" fmla="*/ 659 h 206"/>
                  <a:gd name="T52" fmla="*/ 865 w 282"/>
                  <a:gd name="T53" fmla="*/ 746 h 206"/>
                  <a:gd name="T54" fmla="*/ 797 w 282"/>
                  <a:gd name="T55" fmla="*/ 800 h 206"/>
                  <a:gd name="T56" fmla="*/ 730 w 282"/>
                  <a:gd name="T57" fmla="*/ 855 h 206"/>
                  <a:gd name="T58" fmla="*/ 663 w 282"/>
                  <a:gd name="T59" fmla="*/ 855 h 206"/>
                  <a:gd name="T60" fmla="*/ 649 w 282"/>
                  <a:gd name="T61" fmla="*/ 787 h 206"/>
                  <a:gd name="T62" fmla="*/ 630 w 282"/>
                  <a:gd name="T63" fmla="*/ 723 h 206"/>
                  <a:gd name="T64" fmla="*/ 681 w 282"/>
                  <a:gd name="T65" fmla="*/ 630 h 206"/>
                  <a:gd name="T66" fmla="*/ 736 w 282"/>
                  <a:gd name="T67" fmla="*/ 519 h 206"/>
                  <a:gd name="T68" fmla="*/ 694 w 282"/>
                  <a:gd name="T69" fmla="*/ 357 h 206"/>
                  <a:gd name="T70" fmla="*/ 615 w 282"/>
                  <a:gd name="T71" fmla="*/ 328 h 206"/>
                  <a:gd name="T72" fmla="*/ 581 w 282"/>
                  <a:gd name="T73" fmla="*/ 328 h 206"/>
                  <a:gd name="T74" fmla="*/ 512 w 282"/>
                  <a:gd name="T75" fmla="*/ 328 h 206"/>
                  <a:gd name="T76" fmla="*/ 450 w 282"/>
                  <a:gd name="T77" fmla="*/ 328 h 206"/>
                  <a:gd name="T78" fmla="*/ 363 w 282"/>
                  <a:gd name="T79" fmla="*/ 328 h 206"/>
                  <a:gd name="T80" fmla="*/ 298 w 282"/>
                  <a:gd name="T81" fmla="*/ 365 h 206"/>
                  <a:gd name="T82" fmla="*/ 237 w 282"/>
                  <a:gd name="T83" fmla="*/ 357 h 206"/>
                  <a:gd name="T84" fmla="*/ 228 w 282"/>
                  <a:gd name="T85" fmla="*/ 443 h 206"/>
                  <a:gd name="T86" fmla="*/ 228 w 282"/>
                  <a:gd name="T87" fmla="*/ 535 h 206"/>
                  <a:gd name="T88" fmla="*/ 258 w 282"/>
                  <a:gd name="T89" fmla="*/ 622 h 206"/>
                  <a:gd name="T90" fmla="*/ 313 w 282"/>
                  <a:gd name="T91" fmla="*/ 710 h 206"/>
                  <a:gd name="T92" fmla="*/ 313 w 282"/>
                  <a:gd name="T93" fmla="*/ 779 h 206"/>
                  <a:gd name="T94" fmla="*/ 281 w 282"/>
                  <a:gd name="T95" fmla="*/ 855 h 206"/>
                  <a:gd name="T96" fmla="*/ 198 w 282"/>
                  <a:gd name="T97" fmla="*/ 855 h 206"/>
                  <a:gd name="T98" fmla="*/ 149 w 282"/>
                  <a:gd name="T99" fmla="*/ 818 h 206"/>
                  <a:gd name="T100" fmla="*/ 182 w 282"/>
                  <a:gd name="T101" fmla="*/ 779 h 20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282"/>
                  <a:gd name="T154" fmla="*/ 0 h 206"/>
                  <a:gd name="T155" fmla="*/ 282 w 282"/>
                  <a:gd name="T156" fmla="*/ 206 h 20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282" h="206">
                    <a:moveTo>
                      <a:pt x="55" y="188"/>
                    </a:moveTo>
                    <a:lnTo>
                      <a:pt x="45" y="188"/>
                    </a:lnTo>
                    <a:lnTo>
                      <a:pt x="34" y="180"/>
                    </a:lnTo>
                    <a:lnTo>
                      <a:pt x="24" y="171"/>
                    </a:lnTo>
                    <a:lnTo>
                      <a:pt x="19" y="163"/>
                    </a:lnTo>
                    <a:lnTo>
                      <a:pt x="15" y="155"/>
                    </a:lnTo>
                    <a:lnTo>
                      <a:pt x="4" y="142"/>
                    </a:lnTo>
                    <a:lnTo>
                      <a:pt x="0" y="134"/>
                    </a:lnTo>
                    <a:lnTo>
                      <a:pt x="0" y="121"/>
                    </a:lnTo>
                    <a:lnTo>
                      <a:pt x="0" y="113"/>
                    </a:lnTo>
                    <a:lnTo>
                      <a:pt x="0" y="105"/>
                    </a:lnTo>
                    <a:lnTo>
                      <a:pt x="0" y="92"/>
                    </a:lnTo>
                    <a:lnTo>
                      <a:pt x="0" y="79"/>
                    </a:lnTo>
                    <a:lnTo>
                      <a:pt x="0" y="71"/>
                    </a:lnTo>
                    <a:lnTo>
                      <a:pt x="0" y="59"/>
                    </a:lnTo>
                    <a:lnTo>
                      <a:pt x="4" y="50"/>
                    </a:lnTo>
                    <a:lnTo>
                      <a:pt x="9" y="41"/>
                    </a:lnTo>
                    <a:lnTo>
                      <a:pt x="19" y="33"/>
                    </a:lnTo>
                    <a:lnTo>
                      <a:pt x="19" y="25"/>
                    </a:lnTo>
                    <a:lnTo>
                      <a:pt x="34" y="21"/>
                    </a:lnTo>
                    <a:lnTo>
                      <a:pt x="45" y="17"/>
                    </a:lnTo>
                    <a:lnTo>
                      <a:pt x="55" y="12"/>
                    </a:lnTo>
                    <a:lnTo>
                      <a:pt x="66" y="8"/>
                    </a:lnTo>
                    <a:lnTo>
                      <a:pt x="80" y="4"/>
                    </a:lnTo>
                    <a:lnTo>
                      <a:pt x="90" y="4"/>
                    </a:lnTo>
                    <a:lnTo>
                      <a:pt x="100" y="4"/>
                    </a:lnTo>
                    <a:lnTo>
                      <a:pt x="110" y="4"/>
                    </a:lnTo>
                    <a:lnTo>
                      <a:pt x="120" y="0"/>
                    </a:lnTo>
                    <a:lnTo>
                      <a:pt x="136" y="0"/>
                    </a:lnTo>
                    <a:lnTo>
                      <a:pt x="150" y="0"/>
                    </a:lnTo>
                    <a:lnTo>
                      <a:pt x="161" y="0"/>
                    </a:lnTo>
                    <a:lnTo>
                      <a:pt x="176" y="0"/>
                    </a:lnTo>
                    <a:lnTo>
                      <a:pt x="191" y="4"/>
                    </a:lnTo>
                    <a:lnTo>
                      <a:pt x="201" y="4"/>
                    </a:lnTo>
                    <a:lnTo>
                      <a:pt x="210" y="8"/>
                    </a:lnTo>
                    <a:lnTo>
                      <a:pt x="221" y="17"/>
                    </a:lnTo>
                    <a:lnTo>
                      <a:pt x="231" y="21"/>
                    </a:lnTo>
                    <a:lnTo>
                      <a:pt x="241" y="25"/>
                    </a:lnTo>
                    <a:lnTo>
                      <a:pt x="252" y="37"/>
                    </a:lnTo>
                    <a:lnTo>
                      <a:pt x="262" y="41"/>
                    </a:lnTo>
                    <a:lnTo>
                      <a:pt x="262" y="50"/>
                    </a:lnTo>
                    <a:lnTo>
                      <a:pt x="272" y="59"/>
                    </a:lnTo>
                    <a:lnTo>
                      <a:pt x="277" y="67"/>
                    </a:lnTo>
                    <a:lnTo>
                      <a:pt x="282" y="79"/>
                    </a:lnTo>
                    <a:lnTo>
                      <a:pt x="282" y="88"/>
                    </a:lnTo>
                    <a:lnTo>
                      <a:pt x="282" y="100"/>
                    </a:lnTo>
                    <a:lnTo>
                      <a:pt x="282" y="109"/>
                    </a:lnTo>
                    <a:lnTo>
                      <a:pt x="282" y="117"/>
                    </a:lnTo>
                    <a:lnTo>
                      <a:pt x="282" y="129"/>
                    </a:lnTo>
                    <a:lnTo>
                      <a:pt x="277" y="138"/>
                    </a:lnTo>
                    <a:lnTo>
                      <a:pt x="272" y="151"/>
                    </a:lnTo>
                    <a:lnTo>
                      <a:pt x="267" y="159"/>
                    </a:lnTo>
                    <a:lnTo>
                      <a:pt x="262" y="171"/>
                    </a:lnTo>
                    <a:lnTo>
                      <a:pt x="262" y="180"/>
                    </a:lnTo>
                    <a:lnTo>
                      <a:pt x="252" y="188"/>
                    </a:lnTo>
                    <a:lnTo>
                      <a:pt x="241" y="193"/>
                    </a:lnTo>
                    <a:lnTo>
                      <a:pt x="231" y="197"/>
                    </a:lnTo>
                    <a:lnTo>
                      <a:pt x="221" y="206"/>
                    </a:lnTo>
                    <a:lnTo>
                      <a:pt x="210" y="206"/>
                    </a:lnTo>
                    <a:lnTo>
                      <a:pt x="201" y="206"/>
                    </a:lnTo>
                    <a:lnTo>
                      <a:pt x="200" y="200"/>
                    </a:lnTo>
                    <a:lnTo>
                      <a:pt x="197" y="190"/>
                    </a:lnTo>
                    <a:lnTo>
                      <a:pt x="195" y="183"/>
                    </a:lnTo>
                    <a:lnTo>
                      <a:pt x="191" y="174"/>
                    </a:lnTo>
                    <a:lnTo>
                      <a:pt x="189" y="162"/>
                    </a:lnTo>
                    <a:lnTo>
                      <a:pt x="206" y="152"/>
                    </a:lnTo>
                    <a:lnTo>
                      <a:pt x="214" y="133"/>
                    </a:lnTo>
                    <a:lnTo>
                      <a:pt x="223" y="125"/>
                    </a:lnTo>
                    <a:lnTo>
                      <a:pt x="216" y="102"/>
                    </a:lnTo>
                    <a:lnTo>
                      <a:pt x="210" y="86"/>
                    </a:lnTo>
                    <a:lnTo>
                      <a:pt x="195" y="81"/>
                    </a:lnTo>
                    <a:lnTo>
                      <a:pt x="186" y="79"/>
                    </a:lnTo>
                    <a:lnTo>
                      <a:pt x="182" y="79"/>
                    </a:lnTo>
                    <a:lnTo>
                      <a:pt x="176" y="79"/>
                    </a:lnTo>
                    <a:lnTo>
                      <a:pt x="166" y="75"/>
                    </a:lnTo>
                    <a:lnTo>
                      <a:pt x="155" y="79"/>
                    </a:lnTo>
                    <a:lnTo>
                      <a:pt x="145" y="79"/>
                    </a:lnTo>
                    <a:lnTo>
                      <a:pt x="136" y="79"/>
                    </a:lnTo>
                    <a:lnTo>
                      <a:pt x="126" y="79"/>
                    </a:lnTo>
                    <a:lnTo>
                      <a:pt x="110" y="79"/>
                    </a:lnTo>
                    <a:lnTo>
                      <a:pt x="100" y="79"/>
                    </a:lnTo>
                    <a:lnTo>
                      <a:pt x="90" y="88"/>
                    </a:lnTo>
                    <a:lnTo>
                      <a:pt x="80" y="88"/>
                    </a:lnTo>
                    <a:lnTo>
                      <a:pt x="72" y="86"/>
                    </a:lnTo>
                    <a:lnTo>
                      <a:pt x="71" y="96"/>
                    </a:lnTo>
                    <a:lnTo>
                      <a:pt x="69" y="107"/>
                    </a:lnTo>
                    <a:lnTo>
                      <a:pt x="69" y="117"/>
                    </a:lnTo>
                    <a:lnTo>
                      <a:pt x="69" y="129"/>
                    </a:lnTo>
                    <a:lnTo>
                      <a:pt x="73" y="141"/>
                    </a:lnTo>
                    <a:lnTo>
                      <a:pt x="78" y="150"/>
                    </a:lnTo>
                    <a:lnTo>
                      <a:pt x="84" y="164"/>
                    </a:lnTo>
                    <a:lnTo>
                      <a:pt x="95" y="171"/>
                    </a:lnTo>
                    <a:lnTo>
                      <a:pt x="95" y="180"/>
                    </a:lnTo>
                    <a:lnTo>
                      <a:pt x="95" y="188"/>
                    </a:lnTo>
                    <a:lnTo>
                      <a:pt x="90" y="197"/>
                    </a:lnTo>
                    <a:lnTo>
                      <a:pt x="85" y="206"/>
                    </a:lnTo>
                    <a:lnTo>
                      <a:pt x="69" y="206"/>
                    </a:lnTo>
                    <a:lnTo>
                      <a:pt x="60" y="206"/>
                    </a:lnTo>
                    <a:lnTo>
                      <a:pt x="50" y="206"/>
                    </a:lnTo>
                    <a:lnTo>
                      <a:pt x="45" y="197"/>
                    </a:lnTo>
                    <a:lnTo>
                      <a:pt x="40" y="188"/>
                    </a:lnTo>
                    <a:lnTo>
                      <a:pt x="55" y="188"/>
                    </a:lnTo>
                    <a:close/>
                  </a:path>
                </a:pathLst>
              </a:custGeom>
              <a:solidFill>
                <a:srgbClr val="008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6700" name="Rectangle 877"/>
              <p:cNvSpPr>
                <a:spLocks noChangeArrowheads="1"/>
              </p:cNvSpPr>
              <p:nvPr/>
            </p:nvSpPr>
            <p:spPr bwMode="auto">
              <a:xfrm>
                <a:off x="2194" y="3183"/>
                <a:ext cx="133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it-IT" sz="1400" b="1">
                    <a:solidFill>
                      <a:srgbClr val="FFFFFF"/>
                    </a:solidFill>
                    <a:latin typeface="Symbol" pitchFamily="18" charset="2"/>
                  </a:rPr>
                  <a:t>a</a:t>
                </a:r>
                <a:r>
                  <a:rPr lang="it-IT" sz="1400" b="1">
                    <a:solidFill>
                      <a:srgbClr val="FFFFFF"/>
                    </a:solidFill>
                    <a:latin typeface="Arial" charset="0"/>
                  </a:rPr>
                  <a:t>s</a:t>
                </a:r>
              </a:p>
            </p:txBody>
          </p:sp>
          <p:sp>
            <p:nvSpPr>
              <p:cNvPr id="6701" name="Freeform 878"/>
              <p:cNvSpPr>
                <a:spLocks/>
              </p:cNvSpPr>
              <p:nvPr/>
            </p:nvSpPr>
            <p:spPr bwMode="auto">
              <a:xfrm>
                <a:off x="2366" y="2785"/>
                <a:ext cx="27" cy="472"/>
              </a:xfrm>
              <a:custGeom>
                <a:avLst/>
                <a:gdLst>
                  <a:gd name="T0" fmla="*/ 135 w 9"/>
                  <a:gd name="T1" fmla="*/ 4266 h 157"/>
                  <a:gd name="T2" fmla="*/ 0 w 9"/>
                  <a:gd name="T3" fmla="*/ 3887 h 157"/>
                  <a:gd name="T4" fmla="*/ 135 w 9"/>
                  <a:gd name="T5" fmla="*/ 3478 h 157"/>
                  <a:gd name="T6" fmla="*/ 243 w 9"/>
                  <a:gd name="T7" fmla="*/ 3235 h 157"/>
                  <a:gd name="T8" fmla="*/ 135 w 9"/>
                  <a:gd name="T9" fmla="*/ 2964 h 157"/>
                  <a:gd name="T10" fmla="*/ 0 w 9"/>
                  <a:gd name="T11" fmla="*/ 2721 h 157"/>
                  <a:gd name="T12" fmla="*/ 135 w 9"/>
                  <a:gd name="T13" fmla="*/ 2450 h 157"/>
                  <a:gd name="T14" fmla="*/ 243 w 9"/>
                  <a:gd name="T15" fmla="*/ 2207 h 157"/>
                  <a:gd name="T16" fmla="*/ 243 w 9"/>
                  <a:gd name="T17" fmla="*/ 1789 h 157"/>
                  <a:gd name="T18" fmla="*/ 135 w 9"/>
                  <a:gd name="T19" fmla="*/ 1410 h 157"/>
                  <a:gd name="T20" fmla="*/ 135 w 9"/>
                  <a:gd name="T21" fmla="*/ 1139 h 157"/>
                  <a:gd name="T22" fmla="*/ 243 w 9"/>
                  <a:gd name="T23" fmla="*/ 896 h 157"/>
                  <a:gd name="T24" fmla="*/ 243 w 9"/>
                  <a:gd name="T25" fmla="*/ 622 h 157"/>
                  <a:gd name="T26" fmla="*/ 243 w 9"/>
                  <a:gd name="T27" fmla="*/ 379 h 157"/>
                  <a:gd name="T28" fmla="*/ 243 w 9"/>
                  <a:gd name="T29" fmla="*/ 108 h 157"/>
                  <a:gd name="T30" fmla="*/ 0 w 9"/>
                  <a:gd name="T31" fmla="*/ 108 h 157"/>
                  <a:gd name="T32" fmla="*/ 243 w 9"/>
                  <a:gd name="T33" fmla="*/ 0 h 15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9"/>
                  <a:gd name="T52" fmla="*/ 0 h 157"/>
                  <a:gd name="T53" fmla="*/ 9 w 9"/>
                  <a:gd name="T54" fmla="*/ 157 h 15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9" h="157">
                    <a:moveTo>
                      <a:pt x="5" y="157"/>
                    </a:moveTo>
                    <a:lnTo>
                      <a:pt x="0" y="143"/>
                    </a:lnTo>
                    <a:lnTo>
                      <a:pt x="5" y="128"/>
                    </a:lnTo>
                    <a:lnTo>
                      <a:pt x="9" y="119"/>
                    </a:lnTo>
                    <a:lnTo>
                      <a:pt x="5" y="109"/>
                    </a:lnTo>
                    <a:lnTo>
                      <a:pt x="0" y="100"/>
                    </a:lnTo>
                    <a:lnTo>
                      <a:pt x="5" y="90"/>
                    </a:lnTo>
                    <a:lnTo>
                      <a:pt x="9" y="81"/>
                    </a:lnTo>
                    <a:lnTo>
                      <a:pt x="9" y="66"/>
                    </a:lnTo>
                    <a:lnTo>
                      <a:pt x="5" y="52"/>
                    </a:lnTo>
                    <a:lnTo>
                      <a:pt x="5" y="42"/>
                    </a:lnTo>
                    <a:lnTo>
                      <a:pt x="9" y="33"/>
                    </a:lnTo>
                    <a:lnTo>
                      <a:pt x="9" y="23"/>
                    </a:lnTo>
                    <a:lnTo>
                      <a:pt x="9" y="14"/>
                    </a:lnTo>
                    <a:lnTo>
                      <a:pt x="9" y="4"/>
                    </a:lnTo>
                    <a:lnTo>
                      <a:pt x="0" y="4"/>
                    </a:lnTo>
                    <a:lnTo>
                      <a:pt x="9" y="0"/>
                    </a:lnTo>
                  </a:path>
                </a:pathLst>
              </a:custGeom>
              <a:noFill/>
              <a:ln w="28575" cmpd="sng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</p:grpSp>
      <p:grpSp>
        <p:nvGrpSpPr>
          <p:cNvPr id="6551" name="Group 882"/>
          <p:cNvGrpSpPr>
            <a:grpSpLocks/>
          </p:cNvGrpSpPr>
          <p:nvPr/>
        </p:nvGrpSpPr>
        <p:grpSpPr bwMode="auto">
          <a:xfrm>
            <a:off x="323850" y="1254125"/>
            <a:ext cx="3398838" cy="1998663"/>
            <a:chOff x="204" y="790"/>
            <a:chExt cx="2141" cy="1259"/>
          </a:xfrm>
        </p:grpSpPr>
        <p:sp>
          <p:nvSpPr>
            <p:cNvPr id="6580" name="Oval 51"/>
            <p:cNvSpPr>
              <a:spLocks noChangeArrowheads="1"/>
            </p:cNvSpPr>
            <p:nvPr/>
          </p:nvSpPr>
          <p:spPr bwMode="auto">
            <a:xfrm>
              <a:off x="1905" y="1351"/>
              <a:ext cx="57" cy="48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581" name="Freeform 52"/>
            <p:cNvSpPr>
              <a:spLocks/>
            </p:cNvSpPr>
            <p:nvPr/>
          </p:nvSpPr>
          <p:spPr bwMode="auto">
            <a:xfrm>
              <a:off x="1910" y="1397"/>
              <a:ext cx="11" cy="164"/>
            </a:xfrm>
            <a:custGeom>
              <a:avLst/>
              <a:gdLst>
                <a:gd name="T0" fmla="*/ 4 w 13"/>
                <a:gd name="T1" fmla="*/ 0 h 137"/>
                <a:gd name="T2" fmla="*/ 0 w 13"/>
                <a:gd name="T3" fmla="*/ 20 h 137"/>
                <a:gd name="T4" fmla="*/ 4 w 13"/>
                <a:gd name="T5" fmla="*/ 43 h 137"/>
                <a:gd name="T6" fmla="*/ 8 w 13"/>
                <a:gd name="T7" fmla="*/ 57 h 137"/>
                <a:gd name="T8" fmla="*/ 4 w 13"/>
                <a:gd name="T9" fmla="*/ 71 h 137"/>
                <a:gd name="T10" fmla="*/ 0 w 13"/>
                <a:gd name="T11" fmla="*/ 85 h 137"/>
                <a:gd name="T12" fmla="*/ 4 w 13"/>
                <a:gd name="T13" fmla="*/ 99 h 137"/>
                <a:gd name="T14" fmla="*/ 8 w 13"/>
                <a:gd name="T15" fmla="*/ 114 h 137"/>
                <a:gd name="T16" fmla="*/ 8 w 13"/>
                <a:gd name="T17" fmla="*/ 136 h 137"/>
                <a:gd name="T18" fmla="*/ 4 w 13"/>
                <a:gd name="T19" fmla="*/ 156 h 137"/>
                <a:gd name="T20" fmla="*/ 4 w 13"/>
                <a:gd name="T21" fmla="*/ 170 h 137"/>
                <a:gd name="T22" fmla="*/ 8 w 13"/>
                <a:gd name="T23" fmla="*/ 184 h 137"/>
                <a:gd name="T24" fmla="*/ 8 w 13"/>
                <a:gd name="T25" fmla="*/ 199 h 137"/>
                <a:gd name="T26" fmla="*/ 8 w 13"/>
                <a:gd name="T27" fmla="*/ 212 h 137"/>
                <a:gd name="T28" fmla="*/ 8 w 13"/>
                <a:gd name="T29" fmla="*/ 227 h 137"/>
                <a:gd name="T30" fmla="*/ 0 w 13"/>
                <a:gd name="T31" fmla="*/ 227 h 137"/>
                <a:gd name="T32" fmla="*/ 8 w 13"/>
                <a:gd name="T33" fmla="*/ 235 h 13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"/>
                <a:gd name="T52" fmla="*/ 0 h 137"/>
                <a:gd name="T53" fmla="*/ 13 w 13"/>
                <a:gd name="T54" fmla="*/ 137 h 13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" h="137">
                  <a:moveTo>
                    <a:pt x="7" y="0"/>
                  </a:moveTo>
                  <a:lnTo>
                    <a:pt x="0" y="12"/>
                  </a:lnTo>
                  <a:lnTo>
                    <a:pt x="7" y="25"/>
                  </a:lnTo>
                  <a:lnTo>
                    <a:pt x="13" y="33"/>
                  </a:lnTo>
                  <a:lnTo>
                    <a:pt x="7" y="41"/>
                  </a:lnTo>
                  <a:lnTo>
                    <a:pt x="0" y="49"/>
                  </a:lnTo>
                  <a:lnTo>
                    <a:pt x="7" y="58"/>
                  </a:lnTo>
                  <a:lnTo>
                    <a:pt x="13" y="66"/>
                  </a:lnTo>
                  <a:lnTo>
                    <a:pt x="13" y="79"/>
                  </a:lnTo>
                  <a:lnTo>
                    <a:pt x="7" y="91"/>
                  </a:lnTo>
                  <a:lnTo>
                    <a:pt x="7" y="99"/>
                  </a:lnTo>
                  <a:lnTo>
                    <a:pt x="13" y="108"/>
                  </a:lnTo>
                  <a:lnTo>
                    <a:pt x="13" y="116"/>
                  </a:lnTo>
                  <a:lnTo>
                    <a:pt x="13" y="124"/>
                  </a:lnTo>
                  <a:lnTo>
                    <a:pt x="13" y="133"/>
                  </a:lnTo>
                  <a:lnTo>
                    <a:pt x="0" y="133"/>
                  </a:lnTo>
                  <a:lnTo>
                    <a:pt x="13" y="137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582" name="Freeform 53"/>
            <p:cNvSpPr>
              <a:spLocks/>
            </p:cNvSpPr>
            <p:nvPr/>
          </p:nvSpPr>
          <p:spPr bwMode="auto">
            <a:xfrm>
              <a:off x="1947" y="1401"/>
              <a:ext cx="20" cy="175"/>
            </a:xfrm>
            <a:custGeom>
              <a:avLst/>
              <a:gdLst>
                <a:gd name="T0" fmla="*/ 0 w 25"/>
                <a:gd name="T1" fmla="*/ 0 h 145"/>
                <a:gd name="T2" fmla="*/ 0 w 25"/>
                <a:gd name="T3" fmla="*/ 36 h 145"/>
                <a:gd name="T4" fmla="*/ 0 w 25"/>
                <a:gd name="T5" fmla="*/ 51 h 145"/>
                <a:gd name="T6" fmla="*/ 6 w 25"/>
                <a:gd name="T7" fmla="*/ 58 h 145"/>
                <a:gd name="T8" fmla="*/ 10 w 25"/>
                <a:gd name="T9" fmla="*/ 71 h 145"/>
                <a:gd name="T10" fmla="*/ 6 w 25"/>
                <a:gd name="T11" fmla="*/ 94 h 145"/>
                <a:gd name="T12" fmla="*/ 6 w 25"/>
                <a:gd name="T13" fmla="*/ 110 h 145"/>
                <a:gd name="T14" fmla="*/ 10 w 25"/>
                <a:gd name="T15" fmla="*/ 122 h 145"/>
                <a:gd name="T16" fmla="*/ 10 w 25"/>
                <a:gd name="T17" fmla="*/ 139 h 145"/>
                <a:gd name="T18" fmla="*/ 10 w 25"/>
                <a:gd name="T19" fmla="*/ 153 h 145"/>
                <a:gd name="T20" fmla="*/ 10 w 25"/>
                <a:gd name="T21" fmla="*/ 168 h 145"/>
                <a:gd name="T22" fmla="*/ 10 w 25"/>
                <a:gd name="T23" fmla="*/ 189 h 145"/>
                <a:gd name="T24" fmla="*/ 13 w 25"/>
                <a:gd name="T25" fmla="*/ 204 h 145"/>
                <a:gd name="T26" fmla="*/ 13 w 25"/>
                <a:gd name="T27" fmla="*/ 220 h 145"/>
                <a:gd name="T28" fmla="*/ 10 w 25"/>
                <a:gd name="T29" fmla="*/ 234 h 145"/>
                <a:gd name="T30" fmla="*/ 10 w 25"/>
                <a:gd name="T31" fmla="*/ 247 h 145"/>
                <a:gd name="T32" fmla="*/ 10 w 25"/>
                <a:gd name="T33" fmla="*/ 255 h 14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145"/>
                <a:gd name="T53" fmla="*/ 25 w 25"/>
                <a:gd name="T54" fmla="*/ 145 h 14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145">
                  <a:moveTo>
                    <a:pt x="0" y="0"/>
                  </a:moveTo>
                  <a:lnTo>
                    <a:pt x="0" y="21"/>
                  </a:lnTo>
                  <a:lnTo>
                    <a:pt x="0" y="29"/>
                  </a:lnTo>
                  <a:lnTo>
                    <a:pt x="13" y="33"/>
                  </a:lnTo>
                  <a:lnTo>
                    <a:pt x="19" y="41"/>
                  </a:lnTo>
                  <a:lnTo>
                    <a:pt x="13" y="54"/>
                  </a:lnTo>
                  <a:lnTo>
                    <a:pt x="13" y="62"/>
                  </a:lnTo>
                  <a:lnTo>
                    <a:pt x="19" y="70"/>
                  </a:lnTo>
                  <a:lnTo>
                    <a:pt x="19" y="79"/>
                  </a:lnTo>
                  <a:lnTo>
                    <a:pt x="19" y="87"/>
                  </a:lnTo>
                  <a:lnTo>
                    <a:pt x="19" y="95"/>
                  </a:lnTo>
                  <a:lnTo>
                    <a:pt x="19" y="108"/>
                  </a:lnTo>
                  <a:lnTo>
                    <a:pt x="25" y="116"/>
                  </a:lnTo>
                  <a:lnTo>
                    <a:pt x="25" y="125"/>
                  </a:lnTo>
                  <a:lnTo>
                    <a:pt x="19" y="133"/>
                  </a:lnTo>
                  <a:lnTo>
                    <a:pt x="19" y="141"/>
                  </a:lnTo>
                  <a:lnTo>
                    <a:pt x="19" y="145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583" name="Oval 54"/>
            <p:cNvSpPr>
              <a:spLocks noChangeArrowheads="1"/>
            </p:cNvSpPr>
            <p:nvPr/>
          </p:nvSpPr>
          <p:spPr bwMode="auto">
            <a:xfrm>
              <a:off x="1838" y="1351"/>
              <a:ext cx="56" cy="48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584" name="Freeform 55"/>
            <p:cNvSpPr>
              <a:spLocks/>
            </p:cNvSpPr>
            <p:nvPr/>
          </p:nvSpPr>
          <p:spPr bwMode="auto">
            <a:xfrm>
              <a:off x="1843" y="1397"/>
              <a:ext cx="10" cy="164"/>
            </a:xfrm>
            <a:custGeom>
              <a:avLst/>
              <a:gdLst>
                <a:gd name="T0" fmla="*/ 3 w 13"/>
                <a:gd name="T1" fmla="*/ 0 h 137"/>
                <a:gd name="T2" fmla="*/ 0 w 13"/>
                <a:gd name="T3" fmla="*/ 20 h 137"/>
                <a:gd name="T4" fmla="*/ 3 w 13"/>
                <a:gd name="T5" fmla="*/ 43 h 137"/>
                <a:gd name="T6" fmla="*/ 6 w 13"/>
                <a:gd name="T7" fmla="*/ 57 h 137"/>
                <a:gd name="T8" fmla="*/ 3 w 13"/>
                <a:gd name="T9" fmla="*/ 71 h 137"/>
                <a:gd name="T10" fmla="*/ 0 w 13"/>
                <a:gd name="T11" fmla="*/ 85 h 137"/>
                <a:gd name="T12" fmla="*/ 3 w 13"/>
                <a:gd name="T13" fmla="*/ 99 h 137"/>
                <a:gd name="T14" fmla="*/ 6 w 13"/>
                <a:gd name="T15" fmla="*/ 114 h 137"/>
                <a:gd name="T16" fmla="*/ 6 w 13"/>
                <a:gd name="T17" fmla="*/ 136 h 137"/>
                <a:gd name="T18" fmla="*/ 3 w 13"/>
                <a:gd name="T19" fmla="*/ 156 h 137"/>
                <a:gd name="T20" fmla="*/ 3 w 13"/>
                <a:gd name="T21" fmla="*/ 170 h 137"/>
                <a:gd name="T22" fmla="*/ 6 w 13"/>
                <a:gd name="T23" fmla="*/ 184 h 137"/>
                <a:gd name="T24" fmla="*/ 6 w 13"/>
                <a:gd name="T25" fmla="*/ 199 h 137"/>
                <a:gd name="T26" fmla="*/ 6 w 13"/>
                <a:gd name="T27" fmla="*/ 212 h 137"/>
                <a:gd name="T28" fmla="*/ 6 w 13"/>
                <a:gd name="T29" fmla="*/ 227 h 137"/>
                <a:gd name="T30" fmla="*/ 0 w 13"/>
                <a:gd name="T31" fmla="*/ 227 h 137"/>
                <a:gd name="T32" fmla="*/ 6 w 13"/>
                <a:gd name="T33" fmla="*/ 235 h 13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"/>
                <a:gd name="T52" fmla="*/ 0 h 137"/>
                <a:gd name="T53" fmla="*/ 13 w 13"/>
                <a:gd name="T54" fmla="*/ 137 h 13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" h="137">
                  <a:moveTo>
                    <a:pt x="7" y="0"/>
                  </a:moveTo>
                  <a:lnTo>
                    <a:pt x="0" y="12"/>
                  </a:lnTo>
                  <a:lnTo>
                    <a:pt x="7" y="25"/>
                  </a:lnTo>
                  <a:lnTo>
                    <a:pt x="13" y="33"/>
                  </a:lnTo>
                  <a:lnTo>
                    <a:pt x="7" y="41"/>
                  </a:lnTo>
                  <a:lnTo>
                    <a:pt x="0" y="49"/>
                  </a:lnTo>
                  <a:lnTo>
                    <a:pt x="7" y="58"/>
                  </a:lnTo>
                  <a:lnTo>
                    <a:pt x="13" y="66"/>
                  </a:lnTo>
                  <a:lnTo>
                    <a:pt x="13" y="79"/>
                  </a:lnTo>
                  <a:lnTo>
                    <a:pt x="7" y="91"/>
                  </a:lnTo>
                  <a:lnTo>
                    <a:pt x="7" y="99"/>
                  </a:lnTo>
                  <a:lnTo>
                    <a:pt x="13" y="108"/>
                  </a:lnTo>
                  <a:lnTo>
                    <a:pt x="13" y="116"/>
                  </a:lnTo>
                  <a:lnTo>
                    <a:pt x="13" y="124"/>
                  </a:lnTo>
                  <a:lnTo>
                    <a:pt x="13" y="133"/>
                  </a:lnTo>
                  <a:lnTo>
                    <a:pt x="0" y="133"/>
                  </a:lnTo>
                  <a:lnTo>
                    <a:pt x="13" y="137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585" name="Freeform 56"/>
            <p:cNvSpPr>
              <a:spLocks/>
            </p:cNvSpPr>
            <p:nvPr/>
          </p:nvSpPr>
          <p:spPr bwMode="auto">
            <a:xfrm>
              <a:off x="1879" y="1401"/>
              <a:ext cx="21" cy="175"/>
            </a:xfrm>
            <a:custGeom>
              <a:avLst/>
              <a:gdLst>
                <a:gd name="T0" fmla="*/ 0 w 25"/>
                <a:gd name="T1" fmla="*/ 0 h 145"/>
                <a:gd name="T2" fmla="*/ 0 w 25"/>
                <a:gd name="T3" fmla="*/ 36 h 145"/>
                <a:gd name="T4" fmla="*/ 0 w 25"/>
                <a:gd name="T5" fmla="*/ 51 h 145"/>
                <a:gd name="T6" fmla="*/ 8 w 25"/>
                <a:gd name="T7" fmla="*/ 58 h 145"/>
                <a:gd name="T8" fmla="*/ 11 w 25"/>
                <a:gd name="T9" fmla="*/ 71 h 145"/>
                <a:gd name="T10" fmla="*/ 8 w 25"/>
                <a:gd name="T11" fmla="*/ 94 h 145"/>
                <a:gd name="T12" fmla="*/ 8 w 25"/>
                <a:gd name="T13" fmla="*/ 110 h 145"/>
                <a:gd name="T14" fmla="*/ 11 w 25"/>
                <a:gd name="T15" fmla="*/ 122 h 145"/>
                <a:gd name="T16" fmla="*/ 11 w 25"/>
                <a:gd name="T17" fmla="*/ 139 h 145"/>
                <a:gd name="T18" fmla="*/ 11 w 25"/>
                <a:gd name="T19" fmla="*/ 153 h 145"/>
                <a:gd name="T20" fmla="*/ 11 w 25"/>
                <a:gd name="T21" fmla="*/ 168 h 145"/>
                <a:gd name="T22" fmla="*/ 11 w 25"/>
                <a:gd name="T23" fmla="*/ 189 h 145"/>
                <a:gd name="T24" fmla="*/ 15 w 25"/>
                <a:gd name="T25" fmla="*/ 204 h 145"/>
                <a:gd name="T26" fmla="*/ 15 w 25"/>
                <a:gd name="T27" fmla="*/ 220 h 145"/>
                <a:gd name="T28" fmla="*/ 11 w 25"/>
                <a:gd name="T29" fmla="*/ 234 h 145"/>
                <a:gd name="T30" fmla="*/ 11 w 25"/>
                <a:gd name="T31" fmla="*/ 247 h 145"/>
                <a:gd name="T32" fmla="*/ 11 w 25"/>
                <a:gd name="T33" fmla="*/ 255 h 14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145"/>
                <a:gd name="T53" fmla="*/ 25 w 25"/>
                <a:gd name="T54" fmla="*/ 145 h 14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145">
                  <a:moveTo>
                    <a:pt x="0" y="0"/>
                  </a:moveTo>
                  <a:lnTo>
                    <a:pt x="0" y="21"/>
                  </a:lnTo>
                  <a:lnTo>
                    <a:pt x="0" y="29"/>
                  </a:lnTo>
                  <a:lnTo>
                    <a:pt x="13" y="33"/>
                  </a:lnTo>
                  <a:lnTo>
                    <a:pt x="19" y="41"/>
                  </a:lnTo>
                  <a:lnTo>
                    <a:pt x="13" y="54"/>
                  </a:lnTo>
                  <a:lnTo>
                    <a:pt x="13" y="62"/>
                  </a:lnTo>
                  <a:lnTo>
                    <a:pt x="19" y="70"/>
                  </a:lnTo>
                  <a:lnTo>
                    <a:pt x="19" y="79"/>
                  </a:lnTo>
                  <a:lnTo>
                    <a:pt x="19" y="87"/>
                  </a:lnTo>
                  <a:lnTo>
                    <a:pt x="19" y="95"/>
                  </a:lnTo>
                  <a:lnTo>
                    <a:pt x="19" y="108"/>
                  </a:lnTo>
                  <a:lnTo>
                    <a:pt x="25" y="116"/>
                  </a:lnTo>
                  <a:lnTo>
                    <a:pt x="25" y="125"/>
                  </a:lnTo>
                  <a:lnTo>
                    <a:pt x="19" y="133"/>
                  </a:lnTo>
                  <a:lnTo>
                    <a:pt x="19" y="141"/>
                  </a:lnTo>
                  <a:lnTo>
                    <a:pt x="19" y="145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586" name="Oval 57"/>
            <p:cNvSpPr>
              <a:spLocks noChangeArrowheads="1"/>
            </p:cNvSpPr>
            <p:nvPr/>
          </p:nvSpPr>
          <p:spPr bwMode="auto">
            <a:xfrm>
              <a:off x="1766" y="1356"/>
              <a:ext cx="56" cy="48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587" name="Freeform 58"/>
            <p:cNvSpPr>
              <a:spLocks/>
            </p:cNvSpPr>
            <p:nvPr/>
          </p:nvSpPr>
          <p:spPr bwMode="auto">
            <a:xfrm>
              <a:off x="1771" y="1401"/>
              <a:ext cx="10" cy="166"/>
            </a:xfrm>
            <a:custGeom>
              <a:avLst/>
              <a:gdLst>
                <a:gd name="T0" fmla="*/ 3 w 12"/>
                <a:gd name="T1" fmla="*/ 0 h 137"/>
                <a:gd name="T2" fmla="*/ 0 w 12"/>
                <a:gd name="T3" fmla="*/ 22 h 137"/>
                <a:gd name="T4" fmla="*/ 3 w 12"/>
                <a:gd name="T5" fmla="*/ 44 h 137"/>
                <a:gd name="T6" fmla="*/ 7 w 12"/>
                <a:gd name="T7" fmla="*/ 58 h 137"/>
                <a:gd name="T8" fmla="*/ 3 w 12"/>
                <a:gd name="T9" fmla="*/ 74 h 137"/>
                <a:gd name="T10" fmla="*/ 0 w 12"/>
                <a:gd name="T11" fmla="*/ 90 h 137"/>
                <a:gd name="T12" fmla="*/ 3 w 12"/>
                <a:gd name="T13" fmla="*/ 103 h 137"/>
                <a:gd name="T14" fmla="*/ 7 w 12"/>
                <a:gd name="T15" fmla="*/ 118 h 137"/>
                <a:gd name="T16" fmla="*/ 7 w 12"/>
                <a:gd name="T17" fmla="*/ 141 h 137"/>
                <a:gd name="T18" fmla="*/ 3 w 12"/>
                <a:gd name="T19" fmla="*/ 161 h 137"/>
                <a:gd name="T20" fmla="*/ 3 w 12"/>
                <a:gd name="T21" fmla="*/ 178 h 137"/>
                <a:gd name="T22" fmla="*/ 7 w 12"/>
                <a:gd name="T23" fmla="*/ 193 h 137"/>
                <a:gd name="T24" fmla="*/ 7 w 12"/>
                <a:gd name="T25" fmla="*/ 207 h 137"/>
                <a:gd name="T26" fmla="*/ 7 w 12"/>
                <a:gd name="T27" fmla="*/ 222 h 137"/>
                <a:gd name="T28" fmla="*/ 7 w 12"/>
                <a:gd name="T29" fmla="*/ 236 h 137"/>
                <a:gd name="T30" fmla="*/ 0 w 12"/>
                <a:gd name="T31" fmla="*/ 236 h 137"/>
                <a:gd name="T32" fmla="*/ 7 w 12"/>
                <a:gd name="T33" fmla="*/ 244 h 13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37"/>
                <a:gd name="T53" fmla="*/ 12 w 12"/>
                <a:gd name="T54" fmla="*/ 137 h 13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37">
                  <a:moveTo>
                    <a:pt x="6" y="0"/>
                  </a:moveTo>
                  <a:lnTo>
                    <a:pt x="0" y="12"/>
                  </a:lnTo>
                  <a:lnTo>
                    <a:pt x="6" y="25"/>
                  </a:lnTo>
                  <a:lnTo>
                    <a:pt x="12" y="33"/>
                  </a:lnTo>
                  <a:lnTo>
                    <a:pt x="6" y="41"/>
                  </a:lnTo>
                  <a:lnTo>
                    <a:pt x="0" y="50"/>
                  </a:lnTo>
                  <a:lnTo>
                    <a:pt x="6" y="58"/>
                  </a:lnTo>
                  <a:lnTo>
                    <a:pt x="12" y="66"/>
                  </a:lnTo>
                  <a:lnTo>
                    <a:pt x="12" y="79"/>
                  </a:lnTo>
                  <a:lnTo>
                    <a:pt x="6" y="91"/>
                  </a:lnTo>
                  <a:lnTo>
                    <a:pt x="6" y="100"/>
                  </a:lnTo>
                  <a:lnTo>
                    <a:pt x="12" y="108"/>
                  </a:lnTo>
                  <a:lnTo>
                    <a:pt x="12" y="116"/>
                  </a:lnTo>
                  <a:lnTo>
                    <a:pt x="12" y="125"/>
                  </a:lnTo>
                  <a:lnTo>
                    <a:pt x="12" y="133"/>
                  </a:lnTo>
                  <a:lnTo>
                    <a:pt x="0" y="133"/>
                  </a:lnTo>
                  <a:lnTo>
                    <a:pt x="12" y="137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588" name="Freeform 59"/>
            <p:cNvSpPr>
              <a:spLocks/>
            </p:cNvSpPr>
            <p:nvPr/>
          </p:nvSpPr>
          <p:spPr bwMode="auto">
            <a:xfrm>
              <a:off x="1807" y="1406"/>
              <a:ext cx="21" cy="177"/>
            </a:xfrm>
            <a:custGeom>
              <a:avLst/>
              <a:gdLst>
                <a:gd name="T0" fmla="*/ 0 w 25"/>
                <a:gd name="T1" fmla="*/ 0 h 146"/>
                <a:gd name="T2" fmla="*/ 0 w 25"/>
                <a:gd name="T3" fmla="*/ 36 h 146"/>
                <a:gd name="T4" fmla="*/ 0 w 25"/>
                <a:gd name="T5" fmla="*/ 51 h 146"/>
                <a:gd name="T6" fmla="*/ 7 w 25"/>
                <a:gd name="T7" fmla="*/ 58 h 146"/>
                <a:gd name="T8" fmla="*/ 11 w 25"/>
                <a:gd name="T9" fmla="*/ 74 h 146"/>
                <a:gd name="T10" fmla="*/ 7 w 25"/>
                <a:gd name="T11" fmla="*/ 96 h 146"/>
                <a:gd name="T12" fmla="*/ 7 w 25"/>
                <a:gd name="T13" fmla="*/ 110 h 146"/>
                <a:gd name="T14" fmla="*/ 11 w 25"/>
                <a:gd name="T15" fmla="*/ 126 h 146"/>
                <a:gd name="T16" fmla="*/ 11 w 25"/>
                <a:gd name="T17" fmla="*/ 141 h 146"/>
                <a:gd name="T18" fmla="*/ 11 w 25"/>
                <a:gd name="T19" fmla="*/ 154 h 146"/>
                <a:gd name="T20" fmla="*/ 11 w 25"/>
                <a:gd name="T21" fmla="*/ 171 h 146"/>
                <a:gd name="T22" fmla="*/ 11 w 25"/>
                <a:gd name="T23" fmla="*/ 193 h 146"/>
                <a:gd name="T24" fmla="*/ 15 w 25"/>
                <a:gd name="T25" fmla="*/ 207 h 146"/>
                <a:gd name="T26" fmla="*/ 15 w 25"/>
                <a:gd name="T27" fmla="*/ 223 h 146"/>
                <a:gd name="T28" fmla="*/ 11 w 25"/>
                <a:gd name="T29" fmla="*/ 236 h 146"/>
                <a:gd name="T30" fmla="*/ 11 w 25"/>
                <a:gd name="T31" fmla="*/ 251 h 146"/>
                <a:gd name="T32" fmla="*/ 11 w 25"/>
                <a:gd name="T33" fmla="*/ 261 h 14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146"/>
                <a:gd name="T53" fmla="*/ 25 w 25"/>
                <a:gd name="T54" fmla="*/ 146 h 14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146">
                  <a:moveTo>
                    <a:pt x="0" y="0"/>
                  </a:moveTo>
                  <a:lnTo>
                    <a:pt x="0" y="21"/>
                  </a:lnTo>
                  <a:lnTo>
                    <a:pt x="0" y="29"/>
                  </a:lnTo>
                  <a:lnTo>
                    <a:pt x="12" y="33"/>
                  </a:lnTo>
                  <a:lnTo>
                    <a:pt x="18" y="41"/>
                  </a:lnTo>
                  <a:lnTo>
                    <a:pt x="12" y="54"/>
                  </a:lnTo>
                  <a:lnTo>
                    <a:pt x="12" y="62"/>
                  </a:lnTo>
                  <a:lnTo>
                    <a:pt x="18" y="71"/>
                  </a:lnTo>
                  <a:lnTo>
                    <a:pt x="18" y="79"/>
                  </a:lnTo>
                  <a:lnTo>
                    <a:pt x="18" y="87"/>
                  </a:lnTo>
                  <a:lnTo>
                    <a:pt x="18" y="96"/>
                  </a:lnTo>
                  <a:lnTo>
                    <a:pt x="18" y="108"/>
                  </a:lnTo>
                  <a:lnTo>
                    <a:pt x="25" y="116"/>
                  </a:lnTo>
                  <a:lnTo>
                    <a:pt x="25" y="125"/>
                  </a:lnTo>
                  <a:lnTo>
                    <a:pt x="18" y="133"/>
                  </a:lnTo>
                  <a:lnTo>
                    <a:pt x="18" y="141"/>
                  </a:lnTo>
                  <a:lnTo>
                    <a:pt x="18" y="146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589" name="Oval 60"/>
            <p:cNvSpPr>
              <a:spLocks noChangeArrowheads="1"/>
            </p:cNvSpPr>
            <p:nvPr/>
          </p:nvSpPr>
          <p:spPr bwMode="auto">
            <a:xfrm>
              <a:off x="1698" y="1356"/>
              <a:ext cx="56" cy="48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590" name="Freeform 61"/>
            <p:cNvSpPr>
              <a:spLocks/>
            </p:cNvSpPr>
            <p:nvPr/>
          </p:nvSpPr>
          <p:spPr bwMode="auto">
            <a:xfrm>
              <a:off x="1704" y="1401"/>
              <a:ext cx="10" cy="166"/>
            </a:xfrm>
            <a:custGeom>
              <a:avLst/>
              <a:gdLst>
                <a:gd name="T0" fmla="*/ 3 w 12"/>
                <a:gd name="T1" fmla="*/ 0 h 137"/>
                <a:gd name="T2" fmla="*/ 0 w 12"/>
                <a:gd name="T3" fmla="*/ 22 h 137"/>
                <a:gd name="T4" fmla="*/ 3 w 12"/>
                <a:gd name="T5" fmla="*/ 44 h 137"/>
                <a:gd name="T6" fmla="*/ 7 w 12"/>
                <a:gd name="T7" fmla="*/ 58 h 137"/>
                <a:gd name="T8" fmla="*/ 3 w 12"/>
                <a:gd name="T9" fmla="*/ 74 h 137"/>
                <a:gd name="T10" fmla="*/ 0 w 12"/>
                <a:gd name="T11" fmla="*/ 90 h 137"/>
                <a:gd name="T12" fmla="*/ 3 w 12"/>
                <a:gd name="T13" fmla="*/ 103 h 137"/>
                <a:gd name="T14" fmla="*/ 7 w 12"/>
                <a:gd name="T15" fmla="*/ 118 h 137"/>
                <a:gd name="T16" fmla="*/ 7 w 12"/>
                <a:gd name="T17" fmla="*/ 141 h 137"/>
                <a:gd name="T18" fmla="*/ 3 w 12"/>
                <a:gd name="T19" fmla="*/ 161 h 137"/>
                <a:gd name="T20" fmla="*/ 3 w 12"/>
                <a:gd name="T21" fmla="*/ 178 h 137"/>
                <a:gd name="T22" fmla="*/ 7 w 12"/>
                <a:gd name="T23" fmla="*/ 193 h 137"/>
                <a:gd name="T24" fmla="*/ 7 w 12"/>
                <a:gd name="T25" fmla="*/ 207 h 137"/>
                <a:gd name="T26" fmla="*/ 7 w 12"/>
                <a:gd name="T27" fmla="*/ 222 h 137"/>
                <a:gd name="T28" fmla="*/ 7 w 12"/>
                <a:gd name="T29" fmla="*/ 236 h 137"/>
                <a:gd name="T30" fmla="*/ 0 w 12"/>
                <a:gd name="T31" fmla="*/ 236 h 137"/>
                <a:gd name="T32" fmla="*/ 7 w 12"/>
                <a:gd name="T33" fmla="*/ 244 h 13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37"/>
                <a:gd name="T53" fmla="*/ 12 w 12"/>
                <a:gd name="T54" fmla="*/ 137 h 13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37">
                  <a:moveTo>
                    <a:pt x="6" y="0"/>
                  </a:moveTo>
                  <a:lnTo>
                    <a:pt x="0" y="12"/>
                  </a:lnTo>
                  <a:lnTo>
                    <a:pt x="6" y="25"/>
                  </a:lnTo>
                  <a:lnTo>
                    <a:pt x="12" y="33"/>
                  </a:lnTo>
                  <a:lnTo>
                    <a:pt x="6" y="41"/>
                  </a:lnTo>
                  <a:lnTo>
                    <a:pt x="0" y="50"/>
                  </a:lnTo>
                  <a:lnTo>
                    <a:pt x="6" y="58"/>
                  </a:lnTo>
                  <a:lnTo>
                    <a:pt x="12" y="66"/>
                  </a:lnTo>
                  <a:lnTo>
                    <a:pt x="12" y="79"/>
                  </a:lnTo>
                  <a:lnTo>
                    <a:pt x="6" y="91"/>
                  </a:lnTo>
                  <a:lnTo>
                    <a:pt x="6" y="100"/>
                  </a:lnTo>
                  <a:lnTo>
                    <a:pt x="12" y="108"/>
                  </a:lnTo>
                  <a:lnTo>
                    <a:pt x="12" y="116"/>
                  </a:lnTo>
                  <a:lnTo>
                    <a:pt x="12" y="125"/>
                  </a:lnTo>
                  <a:lnTo>
                    <a:pt x="12" y="133"/>
                  </a:lnTo>
                  <a:lnTo>
                    <a:pt x="0" y="133"/>
                  </a:lnTo>
                  <a:lnTo>
                    <a:pt x="12" y="137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591" name="Freeform 62"/>
            <p:cNvSpPr>
              <a:spLocks/>
            </p:cNvSpPr>
            <p:nvPr/>
          </p:nvSpPr>
          <p:spPr bwMode="auto">
            <a:xfrm>
              <a:off x="1740" y="1406"/>
              <a:ext cx="21" cy="177"/>
            </a:xfrm>
            <a:custGeom>
              <a:avLst/>
              <a:gdLst>
                <a:gd name="T0" fmla="*/ 0 w 25"/>
                <a:gd name="T1" fmla="*/ 0 h 146"/>
                <a:gd name="T2" fmla="*/ 0 w 25"/>
                <a:gd name="T3" fmla="*/ 36 h 146"/>
                <a:gd name="T4" fmla="*/ 0 w 25"/>
                <a:gd name="T5" fmla="*/ 51 h 146"/>
                <a:gd name="T6" fmla="*/ 7 w 25"/>
                <a:gd name="T7" fmla="*/ 58 h 146"/>
                <a:gd name="T8" fmla="*/ 11 w 25"/>
                <a:gd name="T9" fmla="*/ 74 h 146"/>
                <a:gd name="T10" fmla="*/ 7 w 25"/>
                <a:gd name="T11" fmla="*/ 96 h 146"/>
                <a:gd name="T12" fmla="*/ 7 w 25"/>
                <a:gd name="T13" fmla="*/ 110 h 146"/>
                <a:gd name="T14" fmla="*/ 11 w 25"/>
                <a:gd name="T15" fmla="*/ 126 h 146"/>
                <a:gd name="T16" fmla="*/ 11 w 25"/>
                <a:gd name="T17" fmla="*/ 141 h 146"/>
                <a:gd name="T18" fmla="*/ 11 w 25"/>
                <a:gd name="T19" fmla="*/ 154 h 146"/>
                <a:gd name="T20" fmla="*/ 11 w 25"/>
                <a:gd name="T21" fmla="*/ 171 h 146"/>
                <a:gd name="T22" fmla="*/ 11 w 25"/>
                <a:gd name="T23" fmla="*/ 193 h 146"/>
                <a:gd name="T24" fmla="*/ 15 w 25"/>
                <a:gd name="T25" fmla="*/ 207 h 146"/>
                <a:gd name="T26" fmla="*/ 15 w 25"/>
                <a:gd name="T27" fmla="*/ 223 h 146"/>
                <a:gd name="T28" fmla="*/ 11 w 25"/>
                <a:gd name="T29" fmla="*/ 236 h 146"/>
                <a:gd name="T30" fmla="*/ 11 w 25"/>
                <a:gd name="T31" fmla="*/ 251 h 146"/>
                <a:gd name="T32" fmla="*/ 11 w 25"/>
                <a:gd name="T33" fmla="*/ 261 h 14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146"/>
                <a:gd name="T53" fmla="*/ 25 w 25"/>
                <a:gd name="T54" fmla="*/ 146 h 14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146">
                  <a:moveTo>
                    <a:pt x="0" y="0"/>
                  </a:moveTo>
                  <a:lnTo>
                    <a:pt x="0" y="21"/>
                  </a:lnTo>
                  <a:lnTo>
                    <a:pt x="0" y="29"/>
                  </a:lnTo>
                  <a:lnTo>
                    <a:pt x="12" y="33"/>
                  </a:lnTo>
                  <a:lnTo>
                    <a:pt x="18" y="41"/>
                  </a:lnTo>
                  <a:lnTo>
                    <a:pt x="12" y="54"/>
                  </a:lnTo>
                  <a:lnTo>
                    <a:pt x="12" y="62"/>
                  </a:lnTo>
                  <a:lnTo>
                    <a:pt x="18" y="71"/>
                  </a:lnTo>
                  <a:lnTo>
                    <a:pt x="18" y="79"/>
                  </a:lnTo>
                  <a:lnTo>
                    <a:pt x="18" y="87"/>
                  </a:lnTo>
                  <a:lnTo>
                    <a:pt x="18" y="96"/>
                  </a:lnTo>
                  <a:lnTo>
                    <a:pt x="18" y="108"/>
                  </a:lnTo>
                  <a:lnTo>
                    <a:pt x="25" y="116"/>
                  </a:lnTo>
                  <a:lnTo>
                    <a:pt x="25" y="125"/>
                  </a:lnTo>
                  <a:lnTo>
                    <a:pt x="18" y="133"/>
                  </a:lnTo>
                  <a:lnTo>
                    <a:pt x="18" y="141"/>
                  </a:lnTo>
                  <a:lnTo>
                    <a:pt x="18" y="146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592" name="Oval 63"/>
            <p:cNvSpPr>
              <a:spLocks noChangeArrowheads="1"/>
            </p:cNvSpPr>
            <p:nvPr/>
          </p:nvSpPr>
          <p:spPr bwMode="auto">
            <a:xfrm>
              <a:off x="1631" y="1356"/>
              <a:ext cx="56" cy="48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593" name="Freeform 64"/>
            <p:cNvSpPr>
              <a:spLocks/>
            </p:cNvSpPr>
            <p:nvPr/>
          </p:nvSpPr>
          <p:spPr bwMode="auto">
            <a:xfrm>
              <a:off x="1637" y="1401"/>
              <a:ext cx="10" cy="166"/>
            </a:xfrm>
            <a:custGeom>
              <a:avLst/>
              <a:gdLst>
                <a:gd name="T0" fmla="*/ 3 w 12"/>
                <a:gd name="T1" fmla="*/ 0 h 137"/>
                <a:gd name="T2" fmla="*/ 0 w 12"/>
                <a:gd name="T3" fmla="*/ 22 h 137"/>
                <a:gd name="T4" fmla="*/ 3 w 12"/>
                <a:gd name="T5" fmla="*/ 44 h 137"/>
                <a:gd name="T6" fmla="*/ 7 w 12"/>
                <a:gd name="T7" fmla="*/ 58 h 137"/>
                <a:gd name="T8" fmla="*/ 3 w 12"/>
                <a:gd name="T9" fmla="*/ 74 h 137"/>
                <a:gd name="T10" fmla="*/ 0 w 12"/>
                <a:gd name="T11" fmla="*/ 90 h 137"/>
                <a:gd name="T12" fmla="*/ 3 w 12"/>
                <a:gd name="T13" fmla="*/ 103 h 137"/>
                <a:gd name="T14" fmla="*/ 7 w 12"/>
                <a:gd name="T15" fmla="*/ 118 h 137"/>
                <a:gd name="T16" fmla="*/ 7 w 12"/>
                <a:gd name="T17" fmla="*/ 141 h 137"/>
                <a:gd name="T18" fmla="*/ 3 w 12"/>
                <a:gd name="T19" fmla="*/ 161 h 137"/>
                <a:gd name="T20" fmla="*/ 3 w 12"/>
                <a:gd name="T21" fmla="*/ 178 h 137"/>
                <a:gd name="T22" fmla="*/ 7 w 12"/>
                <a:gd name="T23" fmla="*/ 193 h 137"/>
                <a:gd name="T24" fmla="*/ 7 w 12"/>
                <a:gd name="T25" fmla="*/ 207 h 137"/>
                <a:gd name="T26" fmla="*/ 7 w 12"/>
                <a:gd name="T27" fmla="*/ 222 h 137"/>
                <a:gd name="T28" fmla="*/ 7 w 12"/>
                <a:gd name="T29" fmla="*/ 236 h 137"/>
                <a:gd name="T30" fmla="*/ 0 w 12"/>
                <a:gd name="T31" fmla="*/ 236 h 137"/>
                <a:gd name="T32" fmla="*/ 7 w 12"/>
                <a:gd name="T33" fmla="*/ 244 h 13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37"/>
                <a:gd name="T53" fmla="*/ 12 w 12"/>
                <a:gd name="T54" fmla="*/ 137 h 13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37">
                  <a:moveTo>
                    <a:pt x="6" y="0"/>
                  </a:moveTo>
                  <a:lnTo>
                    <a:pt x="0" y="12"/>
                  </a:lnTo>
                  <a:lnTo>
                    <a:pt x="6" y="25"/>
                  </a:lnTo>
                  <a:lnTo>
                    <a:pt x="12" y="33"/>
                  </a:lnTo>
                  <a:lnTo>
                    <a:pt x="6" y="41"/>
                  </a:lnTo>
                  <a:lnTo>
                    <a:pt x="0" y="50"/>
                  </a:lnTo>
                  <a:lnTo>
                    <a:pt x="6" y="58"/>
                  </a:lnTo>
                  <a:lnTo>
                    <a:pt x="12" y="66"/>
                  </a:lnTo>
                  <a:lnTo>
                    <a:pt x="12" y="79"/>
                  </a:lnTo>
                  <a:lnTo>
                    <a:pt x="6" y="91"/>
                  </a:lnTo>
                  <a:lnTo>
                    <a:pt x="6" y="100"/>
                  </a:lnTo>
                  <a:lnTo>
                    <a:pt x="12" y="108"/>
                  </a:lnTo>
                  <a:lnTo>
                    <a:pt x="12" y="116"/>
                  </a:lnTo>
                  <a:lnTo>
                    <a:pt x="12" y="125"/>
                  </a:lnTo>
                  <a:lnTo>
                    <a:pt x="12" y="133"/>
                  </a:lnTo>
                  <a:lnTo>
                    <a:pt x="0" y="133"/>
                  </a:lnTo>
                  <a:lnTo>
                    <a:pt x="12" y="137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594" name="Freeform 65"/>
            <p:cNvSpPr>
              <a:spLocks/>
            </p:cNvSpPr>
            <p:nvPr/>
          </p:nvSpPr>
          <p:spPr bwMode="auto">
            <a:xfrm>
              <a:off x="1672" y="1406"/>
              <a:ext cx="21" cy="177"/>
            </a:xfrm>
            <a:custGeom>
              <a:avLst/>
              <a:gdLst>
                <a:gd name="T0" fmla="*/ 0 w 25"/>
                <a:gd name="T1" fmla="*/ 0 h 146"/>
                <a:gd name="T2" fmla="*/ 0 w 25"/>
                <a:gd name="T3" fmla="*/ 36 h 146"/>
                <a:gd name="T4" fmla="*/ 0 w 25"/>
                <a:gd name="T5" fmla="*/ 51 h 146"/>
                <a:gd name="T6" fmla="*/ 8 w 25"/>
                <a:gd name="T7" fmla="*/ 58 h 146"/>
                <a:gd name="T8" fmla="*/ 11 w 25"/>
                <a:gd name="T9" fmla="*/ 74 h 146"/>
                <a:gd name="T10" fmla="*/ 8 w 25"/>
                <a:gd name="T11" fmla="*/ 96 h 146"/>
                <a:gd name="T12" fmla="*/ 8 w 25"/>
                <a:gd name="T13" fmla="*/ 110 h 146"/>
                <a:gd name="T14" fmla="*/ 11 w 25"/>
                <a:gd name="T15" fmla="*/ 126 h 146"/>
                <a:gd name="T16" fmla="*/ 11 w 25"/>
                <a:gd name="T17" fmla="*/ 141 h 146"/>
                <a:gd name="T18" fmla="*/ 11 w 25"/>
                <a:gd name="T19" fmla="*/ 154 h 146"/>
                <a:gd name="T20" fmla="*/ 11 w 25"/>
                <a:gd name="T21" fmla="*/ 171 h 146"/>
                <a:gd name="T22" fmla="*/ 11 w 25"/>
                <a:gd name="T23" fmla="*/ 193 h 146"/>
                <a:gd name="T24" fmla="*/ 15 w 25"/>
                <a:gd name="T25" fmla="*/ 207 h 146"/>
                <a:gd name="T26" fmla="*/ 15 w 25"/>
                <a:gd name="T27" fmla="*/ 223 h 146"/>
                <a:gd name="T28" fmla="*/ 11 w 25"/>
                <a:gd name="T29" fmla="*/ 236 h 146"/>
                <a:gd name="T30" fmla="*/ 11 w 25"/>
                <a:gd name="T31" fmla="*/ 251 h 146"/>
                <a:gd name="T32" fmla="*/ 11 w 25"/>
                <a:gd name="T33" fmla="*/ 261 h 14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146"/>
                <a:gd name="T53" fmla="*/ 25 w 25"/>
                <a:gd name="T54" fmla="*/ 146 h 14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146">
                  <a:moveTo>
                    <a:pt x="0" y="0"/>
                  </a:moveTo>
                  <a:lnTo>
                    <a:pt x="0" y="21"/>
                  </a:lnTo>
                  <a:lnTo>
                    <a:pt x="0" y="29"/>
                  </a:lnTo>
                  <a:lnTo>
                    <a:pt x="13" y="33"/>
                  </a:lnTo>
                  <a:lnTo>
                    <a:pt x="19" y="41"/>
                  </a:lnTo>
                  <a:lnTo>
                    <a:pt x="13" y="54"/>
                  </a:lnTo>
                  <a:lnTo>
                    <a:pt x="13" y="62"/>
                  </a:lnTo>
                  <a:lnTo>
                    <a:pt x="19" y="71"/>
                  </a:lnTo>
                  <a:lnTo>
                    <a:pt x="19" y="79"/>
                  </a:lnTo>
                  <a:lnTo>
                    <a:pt x="19" y="87"/>
                  </a:lnTo>
                  <a:lnTo>
                    <a:pt x="19" y="96"/>
                  </a:lnTo>
                  <a:lnTo>
                    <a:pt x="19" y="108"/>
                  </a:lnTo>
                  <a:lnTo>
                    <a:pt x="25" y="116"/>
                  </a:lnTo>
                  <a:lnTo>
                    <a:pt x="25" y="125"/>
                  </a:lnTo>
                  <a:lnTo>
                    <a:pt x="19" y="133"/>
                  </a:lnTo>
                  <a:lnTo>
                    <a:pt x="19" y="141"/>
                  </a:lnTo>
                  <a:lnTo>
                    <a:pt x="19" y="146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595" name="Oval 66"/>
            <p:cNvSpPr>
              <a:spLocks noChangeArrowheads="1"/>
            </p:cNvSpPr>
            <p:nvPr/>
          </p:nvSpPr>
          <p:spPr bwMode="auto">
            <a:xfrm>
              <a:off x="1563" y="1356"/>
              <a:ext cx="57" cy="48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596" name="Freeform 67"/>
            <p:cNvSpPr>
              <a:spLocks/>
            </p:cNvSpPr>
            <p:nvPr/>
          </p:nvSpPr>
          <p:spPr bwMode="auto">
            <a:xfrm>
              <a:off x="1570" y="1401"/>
              <a:ext cx="10" cy="166"/>
            </a:xfrm>
            <a:custGeom>
              <a:avLst/>
              <a:gdLst>
                <a:gd name="T0" fmla="*/ 3 w 12"/>
                <a:gd name="T1" fmla="*/ 0 h 137"/>
                <a:gd name="T2" fmla="*/ 0 w 12"/>
                <a:gd name="T3" fmla="*/ 22 h 137"/>
                <a:gd name="T4" fmla="*/ 3 w 12"/>
                <a:gd name="T5" fmla="*/ 44 h 137"/>
                <a:gd name="T6" fmla="*/ 7 w 12"/>
                <a:gd name="T7" fmla="*/ 58 h 137"/>
                <a:gd name="T8" fmla="*/ 3 w 12"/>
                <a:gd name="T9" fmla="*/ 74 h 137"/>
                <a:gd name="T10" fmla="*/ 0 w 12"/>
                <a:gd name="T11" fmla="*/ 90 h 137"/>
                <a:gd name="T12" fmla="*/ 3 w 12"/>
                <a:gd name="T13" fmla="*/ 103 h 137"/>
                <a:gd name="T14" fmla="*/ 7 w 12"/>
                <a:gd name="T15" fmla="*/ 118 h 137"/>
                <a:gd name="T16" fmla="*/ 7 w 12"/>
                <a:gd name="T17" fmla="*/ 141 h 137"/>
                <a:gd name="T18" fmla="*/ 3 w 12"/>
                <a:gd name="T19" fmla="*/ 161 h 137"/>
                <a:gd name="T20" fmla="*/ 3 w 12"/>
                <a:gd name="T21" fmla="*/ 178 h 137"/>
                <a:gd name="T22" fmla="*/ 7 w 12"/>
                <a:gd name="T23" fmla="*/ 193 h 137"/>
                <a:gd name="T24" fmla="*/ 7 w 12"/>
                <a:gd name="T25" fmla="*/ 207 h 137"/>
                <a:gd name="T26" fmla="*/ 7 w 12"/>
                <a:gd name="T27" fmla="*/ 222 h 137"/>
                <a:gd name="T28" fmla="*/ 7 w 12"/>
                <a:gd name="T29" fmla="*/ 236 h 137"/>
                <a:gd name="T30" fmla="*/ 0 w 12"/>
                <a:gd name="T31" fmla="*/ 236 h 137"/>
                <a:gd name="T32" fmla="*/ 7 w 12"/>
                <a:gd name="T33" fmla="*/ 244 h 13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37"/>
                <a:gd name="T53" fmla="*/ 12 w 12"/>
                <a:gd name="T54" fmla="*/ 137 h 13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37">
                  <a:moveTo>
                    <a:pt x="6" y="0"/>
                  </a:moveTo>
                  <a:lnTo>
                    <a:pt x="0" y="12"/>
                  </a:lnTo>
                  <a:lnTo>
                    <a:pt x="6" y="25"/>
                  </a:lnTo>
                  <a:lnTo>
                    <a:pt x="12" y="33"/>
                  </a:lnTo>
                  <a:lnTo>
                    <a:pt x="6" y="41"/>
                  </a:lnTo>
                  <a:lnTo>
                    <a:pt x="0" y="50"/>
                  </a:lnTo>
                  <a:lnTo>
                    <a:pt x="6" y="58"/>
                  </a:lnTo>
                  <a:lnTo>
                    <a:pt x="12" y="66"/>
                  </a:lnTo>
                  <a:lnTo>
                    <a:pt x="12" y="79"/>
                  </a:lnTo>
                  <a:lnTo>
                    <a:pt x="6" y="91"/>
                  </a:lnTo>
                  <a:lnTo>
                    <a:pt x="6" y="100"/>
                  </a:lnTo>
                  <a:lnTo>
                    <a:pt x="12" y="108"/>
                  </a:lnTo>
                  <a:lnTo>
                    <a:pt x="12" y="116"/>
                  </a:lnTo>
                  <a:lnTo>
                    <a:pt x="12" y="125"/>
                  </a:lnTo>
                  <a:lnTo>
                    <a:pt x="12" y="133"/>
                  </a:lnTo>
                  <a:lnTo>
                    <a:pt x="0" y="133"/>
                  </a:lnTo>
                  <a:lnTo>
                    <a:pt x="12" y="137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597" name="Freeform 68"/>
            <p:cNvSpPr>
              <a:spLocks/>
            </p:cNvSpPr>
            <p:nvPr/>
          </p:nvSpPr>
          <p:spPr bwMode="auto">
            <a:xfrm>
              <a:off x="1605" y="1406"/>
              <a:ext cx="21" cy="177"/>
            </a:xfrm>
            <a:custGeom>
              <a:avLst/>
              <a:gdLst>
                <a:gd name="T0" fmla="*/ 0 w 25"/>
                <a:gd name="T1" fmla="*/ 0 h 146"/>
                <a:gd name="T2" fmla="*/ 0 w 25"/>
                <a:gd name="T3" fmla="*/ 36 h 146"/>
                <a:gd name="T4" fmla="*/ 0 w 25"/>
                <a:gd name="T5" fmla="*/ 51 h 146"/>
                <a:gd name="T6" fmla="*/ 8 w 25"/>
                <a:gd name="T7" fmla="*/ 58 h 146"/>
                <a:gd name="T8" fmla="*/ 11 w 25"/>
                <a:gd name="T9" fmla="*/ 74 h 146"/>
                <a:gd name="T10" fmla="*/ 8 w 25"/>
                <a:gd name="T11" fmla="*/ 96 h 146"/>
                <a:gd name="T12" fmla="*/ 8 w 25"/>
                <a:gd name="T13" fmla="*/ 110 h 146"/>
                <a:gd name="T14" fmla="*/ 11 w 25"/>
                <a:gd name="T15" fmla="*/ 126 h 146"/>
                <a:gd name="T16" fmla="*/ 11 w 25"/>
                <a:gd name="T17" fmla="*/ 141 h 146"/>
                <a:gd name="T18" fmla="*/ 11 w 25"/>
                <a:gd name="T19" fmla="*/ 154 h 146"/>
                <a:gd name="T20" fmla="*/ 11 w 25"/>
                <a:gd name="T21" fmla="*/ 171 h 146"/>
                <a:gd name="T22" fmla="*/ 11 w 25"/>
                <a:gd name="T23" fmla="*/ 193 h 146"/>
                <a:gd name="T24" fmla="*/ 15 w 25"/>
                <a:gd name="T25" fmla="*/ 207 h 146"/>
                <a:gd name="T26" fmla="*/ 15 w 25"/>
                <a:gd name="T27" fmla="*/ 223 h 146"/>
                <a:gd name="T28" fmla="*/ 11 w 25"/>
                <a:gd name="T29" fmla="*/ 236 h 146"/>
                <a:gd name="T30" fmla="*/ 11 w 25"/>
                <a:gd name="T31" fmla="*/ 251 h 146"/>
                <a:gd name="T32" fmla="*/ 11 w 25"/>
                <a:gd name="T33" fmla="*/ 261 h 14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146"/>
                <a:gd name="T53" fmla="*/ 25 w 25"/>
                <a:gd name="T54" fmla="*/ 146 h 14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146">
                  <a:moveTo>
                    <a:pt x="0" y="0"/>
                  </a:moveTo>
                  <a:lnTo>
                    <a:pt x="0" y="21"/>
                  </a:lnTo>
                  <a:lnTo>
                    <a:pt x="0" y="29"/>
                  </a:lnTo>
                  <a:lnTo>
                    <a:pt x="13" y="33"/>
                  </a:lnTo>
                  <a:lnTo>
                    <a:pt x="19" y="41"/>
                  </a:lnTo>
                  <a:lnTo>
                    <a:pt x="13" y="54"/>
                  </a:lnTo>
                  <a:lnTo>
                    <a:pt x="13" y="62"/>
                  </a:lnTo>
                  <a:lnTo>
                    <a:pt x="19" y="71"/>
                  </a:lnTo>
                  <a:lnTo>
                    <a:pt x="19" y="79"/>
                  </a:lnTo>
                  <a:lnTo>
                    <a:pt x="19" y="87"/>
                  </a:lnTo>
                  <a:lnTo>
                    <a:pt x="19" y="96"/>
                  </a:lnTo>
                  <a:lnTo>
                    <a:pt x="19" y="108"/>
                  </a:lnTo>
                  <a:lnTo>
                    <a:pt x="25" y="116"/>
                  </a:lnTo>
                  <a:lnTo>
                    <a:pt x="25" y="125"/>
                  </a:lnTo>
                  <a:lnTo>
                    <a:pt x="19" y="133"/>
                  </a:lnTo>
                  <a:lnTo>
                    <a:pt x="19" y="141"/>
                  </a:lnTo>
                  <a:lnTo>
                    <a:pt x="19" y="146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598" name="Oval 69"/>
            <p:cNvSpPr>
              <a:spLocks noChangeArrowheads="1"/>
            </p:cNvSpPr>
            <p:nvPr/>
          </p:nvSpPr>
          <p:spPr bwMode="auto">
            <a:xfrm>
              <a:off x="1905" y="1654"/>
              <a:ext cx="57" cy="47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599" name="Freeform 70"/>
            <p:cNvSpPr>
              <a:spLocks/>
            </p:cNvSpPr>
            <p:nvPr/>
          </p:nvSpPr>
          <p:spPr bwMode="auto">
            <a:xfrm>
              <a:off x="1910" y="1492"/>
              <a:ext cx="11" cy="165"/>
            </a:xfrm>
            <a:custGeom>
              <a:avLst/>
              <a:gdLst>
                <a:gd name="T0" fmla="*/ 4 w 13"/>
                <a:gd name="T1" fmla="*/ 240 h 137"/>
                <a:gd name="T2" fmla="*/ 0 w 13"/>
                <a:gd name="T3" fmla="*/ 219 h 137"/>
                <a:gd name="T4" fmla="*/ 4 w 13"/>
                <a:gd name="T5" fmla="*/ 196 h 137"/>
                <a:gd name="T6" fmla="*/ 8 w 13"/>
                <a:gd name="T7" fmla="*/ 182 h 137"/>
                <a:gd name="T8" fmla="*/ 4 w 13"/>
                <a:gd name="T9" fmla="*/ 165 h 137"/>
                <a:gd name="T10" fmla="*/ 0 w 13"/>
                <a:gd name="T11" fmla="*/ 152 h 137"/>
                <a:gd name="T12" fmla="*/ 4 w 13"/>
                <a:gd name="T13" fmla="*/ 137 h 137"/>
                <a:gd name="T14" fmla="*/ 8 w 13"/>
                <a:gd name="T15" fmla="*/ 122 h 137"/>
                <a:gd name="T16" fmla="*/ 8 w 13"/>
                <a:gd name="T17" fmla="*/ 101 h 137"/>
                <a:gd name="T18" fmla="*/ 4 w 13"/>
                <a:gd name="T19" fmla="*/ 78 h 137"/>
                <a:gd name="T20" fmla="*/ 4 w 13"/>
                <a:gd name="T21" fmla="*/ 65 h 137"/>
                <a:gd name="T22" fmla="*/ 8 w 13"/>
                <a:gd name="T23" fmla="*/ 51 h 137"/>
                <a:gd name="T24" fmla="*/ 8 w 13"/>
                <a:gd name="T25" fmla="*/ 35 h 137"/>
                <a:gd name="T26" fmla="*/ 8 w 13"/>
                <a:gd name="T27" fmla="*/ 20 h 137"/>
                <a:gd name="T28" fmla="*/ 8 w 13"/>
                <a:gd name="T29" fmla="*/ 7 h 137"/>
                <a:gd name="T30" fmla="*/ 0 w 13"/>
                <a:gd name="T31" fmla="*/ 7 h 137"/>
                <a:gd name="T32" fmla="*/ 8 w 13"/>
                <a:gd name="T33" fmla="*/ 0 h 13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"/>
                <a:gd name="T52" fmla="*/ 0 h 137"/>
                <a:gd name="T53" fmla="*/ 13 w 13"/>
                <a:gd name="T54" fmla="*/ 137 h 13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" h="137">
                  <a:moveTo>
                    <a:pt x="7" y="137"/>
                  </a:moveTo>
                  <a:lnTo>
                    <a:pt x="0" y="125"/>
                  </a:lnTo>
                  <a:lnTo>
                    <a:pt x="7" y="112"/>
                  </a:lnTo>
                  <a:lnTo>
                    <a:pt x="13" y="104"/>
                  </a:lnTo>
                  <a:lnTo>
                    <a:pt x="7" y="95"/>
                  </a:lnTo>
                  <a:lnTo>
                    <a:pt x="0" y="87"/>
                  </a:lnTo>
                  <a:lnTo>
                    <a:pt x="7" y="79"/>
                  </a:lnTo>
                  <a:lnTo>
                    <a:pt x="13" y="70"/>
                  </a:lnTo>
                  <a:lnTo>
                    <a:pt x="13" y="58"/>
                  </a:lnTo>
                  <a:lnTo>
                    <a:pt x="7" y="45"/>
                  </a:lnTo>
                  <a:lnTo>
                    <a:pt x="7" y="37"/>
                  </a:lnTo>
                  <a:lnTo>
                    <a:pt x="13" y="29"/>
                  </a:lnTo>
                  <a:lnTo>
                    <a:pt x="13" y="20"/>
                  </a:lnTo>
                  <a:lnTo>
                    <a:pt x="13" y="12"/>
                  </a:lnTo>
                  <a:lnTo>
                    <a:pt x="13" y="4"/>
                  </a:lnTo>
                  <a:lnTo>
                    <a:pt x="0" y="4"/>
                  </a:lnTo>
                  <a:lnTo>
                    <a:pt x="13" y="0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00" name="Freeform 71"/>
            <p:cNvSpPr>
              <a:spLocks/>
            </p:cNvSpPr>
            <p:nvPr/>
          </p:nvSpPr>
          <p:spPr bwMode="auto">
            <a:xfrm>
              <a:off x="1947" y="1476"/>
              <a:ext cx="20" cy="177"/>
            </a:xfrm>
            <a:custGeom>
              <a:avLst/>
              <a:gdLst>
                <a:gd name="T0" fmla="*/ 0 w 25"/>
                <a:gd name="T1" fmla="*/ 261 h 146"/>
                <a:gd name="T2" fmla="*/ 0 w 25"/>
                <a:gd name="T3" fmla="*/ 223 h 146"/>
                <a:gd name="T4" fmla="*/ 0 w 25"/>
                <a:gd name="T5" fmla="*/ 209 h 146"/>
                <a:gd name="T6" fmla="*/ 6 w 25"/>
                <a:gd name="T7" fmla="*/ 201 h 146"/>
                <a:gd name="T8" fmla="*/ 10 w 25"/>
                <a:gd name="T9" fmla="*/ 185 h 146"/>
                <a:gd name="T10" fmla="*/ 6 w 25"/>
                <a:gd name="T11" fmla="*/ 165 h 146"/>
                <a:gd name="T12" fmla="*/ 6 w 25"/>
                <a:gd name="T13" fmla="*/ 148 h 146"/>
                <a:gd name="T14" fmla="*/ 10 w 25"/>
                <a:gd name="T15" fmla="*/ 133 h 146"/>
                <a:gd name="T16" fmla="*/ 10 w 25"/>
                <a:gd name="T17" fmla="*/ 119 h 146"/>
                <a:gd name="T18" fmla="*/ 10 w 25"/>
                <a:gd name="T19" fmla="*/ 103 h 146"/>
                <a:gd name="T20" fmla="*/ 10 w 25"/>
                <a:gd name="T21" fmla="*/ 90 h 146"/>
                <a:gd name="T22" fmla="*/ 10 w 25"/>
                <a:gd name="T23" fmla="*/ 68 h 146"/>
                <a:gd name="T24" fmla="*/ 13 w 25"/>
                <a:gd name="T25" fmla="*/ 51 h 146"/>
                <a:gd name="T26" fmla="*/ 13 w 25"/>
                <a:gd name="T27" fmla="*/ 36 h 146"/>
                <a:gd name="T28" fmla="*/ 10 w 25"/>
                <a:gd name="T29" fmla="*/ 23 h 146"/>
                <a:gd name="T30" fmla="*/ 10 w 25"/>
                <a:gd name="T31" fmla="*/ 7 h 146"/>
                <a:gd name="T32" fmla="*/ 10 w 25"/>
                <a:gd name="T33" fmla="*/ 0 h 14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146"/>
                <a:gd name="T53" fmla="*/ 25 w 25"/>
                <a:gd name="T54" fmla="*/ 146 h 14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146">
                  <a:moveTo>
                    <a:pt x="0" y="146"/>
                  </a:moveTo>
                  <a:lnTo>
                    <a:pt x="0" y="125"/>
                  </a:lnTo>
                  <a:lnTo>
                    <a:pt x="0" y="117"/>
                  </a:lnTo>
                  <a:lnTo>
                    <a:pt x="13" y="113"/>
                  </a:lnTo>
                  <a:lnTo>
                    <a:pt x="19" y="104"/>
                  </a:lnTo>
                  <a:lnTo>
                    <a:pt x="13" y="92"/>
                  </a:lnTo>
                  <a:lnTo>
                    <a:pt x="13" y="83"/>
                  </a:lnTo>
                  <a:lnTo>
                    <a:pt x="19" y="75"/>
                  </a:lnTo>
                  <a:lnTo>
                    <a:pt x="19" y="67"/>
                  </a:lnTo>
                  <a:lnTo>
                    <a:pt x="19" y="58"/>
                  </a:lnTo>
                  <a:lnTo>
                    <a:pt x="19" y="50"/>
                  </a:lnTo>
                  <a:lnTo>
                    <a:pt x="19" y="38"/>
                  </a:lnTo>
                  <a:lnTo>
                    <a:pt x="25" y="29"/>
                  </a:lnTo>
                  <a:lnTo>
                    <a:pt x="25" y="21"/>
                  </a:lnTo>
                  <a:lnTo>
                    <a:pt x="19" y="13"/>
                  </a:lnTo>
                  <a:lnTo>
                    <a:pt x="19" y="4"/>
                  </a:lnTo>
                  <a:lnTo>
                    <a:pt x="19" y="0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01" name="Oval 72"/>
            <p:cNvSpPr>
              <a:spLocks noChangeArrowheads="1"/>
            </p:cNvSpPr>
            <p:nvPr/>
          </p:nvSpPr>
          <p:spPr bwMode="auto">
            <a:xfrm>
              <a:off x="1838" y="1654"/>
              <a:ext cx="56" cy="47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02" name="Freeform 73"/>
            <p:cNvSpPr>
              <a:spLocks/>
            </p:cNvSpPr>
            <p:nvPr/>
          </p:nvSpPr>
          <p:spPr bwMode="auto">
            <a:xfrm>
              <a:off x="1843" y="1492"/>
              <a:ext cx="10" cy="165"/>
            </a:xfrm>
            <a:custGeom>
              <a:avLst/>
              <a:gdLst>
                <a:gd name="T0" fmla="*/ 3 w 13"/>
                <a:gd name="T1" fmla="*/ 240 h 137"/>
                <a:gd name="T2" fmla="*/ 0 w 13"/>
                <a:gd name="T3" fmla="*/ 219 h 137"/>
                <a:gd name="T4" fmla="*/ 3 w 13"/>
                <a:gd name="T5" fmla="*/ 196 h 137"/>
                <a:gd name="T6" fmla="*/ 6 w 13"/>
                <a:gd name="T7" fmla="*/ 182 h 137"/>
                <a:gd name="T8" fmla="*/ 3 w 13"/>
                <a:gd name="T9" fmla="*/ 165 h 137"/>
                <a:gd name="T10" fmla="*/ 0 w 13"/>
                <a:gd name="T11" fmla="*/ 152 h 137"/>
                <a:gd name="T12" fmla="*/ 3 w 13"/>
                <a:gd name="T13" fmla="*/ 137 h 137"/>
                <a:gd name="T14" fmla="*/ 6 w 13"/>
                <a:gd name="T15" fmla="*/ 122 h 137"/>
                <a:gd name="T16" fmla="*/ 6 w 13"/>
                <a:gd name="T17" fmla="*/ 101 h 137"/>
                <a:gd name="T18" fmla="*/ 3 w 13"/>
                <a:gd name="T19" fmla="*/ 78 h 137"/>
                <a:gd name="T20" fmla="*/ 3 w 13"/>
                <a:gd name="T21" fmla="*/ 65 h 137"/>
                <a:gd name="T22" fmla="*/ 6 w 13"/>
                <a:gd name="T23" fmla="*/ 51 h 137"/>
                <a:gd name="T24" fmla="*/ 6 w 13"/>
                <a:gd name="T25" fmla="*/ 35 h 137"/>
                <a:gd name="T26" fmla="*/ 6 w 13"/>
                <a:gd name="T27" fmla="*/ 20 h 137"/>
                <a:gd name="T28" fmla="*/ 6 w 13"/>
                <a:gd name="T29" fmla="*/ 7 h 137"/>
                <a:gd name="T30" fmla="*/ 0 w 13"/>
                <a:gd name="T31" fmla="*/ 7 h 137"/>
                <a:gd name="T32" fmla="*/ 6 w 13"/>
                <a:gd name="T33" fmla="*/ 0 h 13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"/>
                <a:gd name="T52" fmla="*/ 0 h 137"/>
                <a:gd name="T53" fmla="*/ 13 w 13"/>
                <a:gd name="T54" fmla="*/ 137 h 13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" h="137">
                  <a:moveTo>
                    <a:pt x="7" y="137"/>
                  </a:moveTo>
                  <a:lnTo>
                    <a:pt x="0" y="125"/>
                  </a:lnTo>
                  <a:lnTo>
                    <a:pt x="7" y="112"/>
                  </a:lnTo>
                  <a:lnTo>
                    <a:pt x="13" y="104"/>
                  </a:lnTo>
                  <a:lnTo>
                    <a:pt x="7" y="95"/>
                  </a:lnTo>
                  <a:lnTo>
                    <a:pt x="0" y="87"/>
                  </a:lnTo>
                  <a:lnTo>
                    <a:pt x="7" y="79"/>
                  </a:lnTo>
                  <a:lnTo>
                    <a:pt x="13" y="70"/>
                  </a:lnTo>
                  <a:lnTo>
                    <a:pt x="13" y="58"/>
                  </a:lnTo>
                  <a:lnTo>
                    <a:pt x="7" y="45"/>
                  </a:lnTo>
                  <a:lnTo>
                    <a:pt x="7" y="37"/>
                  </a:lnTo>
                  <a:lnTo>
                    <a:pt x="13" y="29"/>
                  </a:lnTo>
                  <a:lnTo>
                    <a:pt x="13" y="20"/>
                  </a:lnTo>
                  <a:lnTo>
                    <a:pt x="13" y="12"/>
                  </a:lnTo>
                  <a:lnTo>
                    <a:pt x="13" y="4"/>
                  </a:lnTo>
                  <a:lnTo>
                    <a:pt x="0" y="4"/>
                  </a:lnTo>
                  <a:lnTo>
                    <a:pt x="13" y="0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03" name="Freeform 74"/>
            <p:cNvSpPr>
              <a:spLocks/>
            </p:cNvSpPr>
            <p:nvPr/>
          </p:nvSpPr>
          <p:spPr bwMode="auto">
            <a:xfrm>
              <a:off x="1879" y="1476"/>
              <a:ext cx="21" cy="177"/>
            </a:xfrm>
            <a:custGeom>
              <a:avLst/>
              <a:gdLst>
                <a:gd name="T0" fmla="*/ 0 w 25"/>
                <a:gd name="T1" fmla="*/ 261 h 146"/>
                <a:gd name="T2" fmla="*/ 0 w 25"/>
                <a:gd name="T3" fmla="*/ 223 h 146"/>
                <a:gd name="T4" fmla="*/ 0 w 25"/>
                <a:gd name="T5" fmla="*/ 209 h 146"/>
                <a:gd name="T6" fmla="*/ 8 w 25"/>
                <a:gd name="T7" fmla="*/ 201 h 146"/>
                <a:gd name="T8" fmla="*/ 11 w 25"/>
                <a:gd name="T9" fmla="*/ 185 h 146"/>
                <a:gd name="T10" fmla="*/ 8 w 25"/>
                <a:gd name="T11" fmla="*/ 165 h 146"/>
                <a:gd name="T12" fmla="*/ 8 w 25"/>
                <a:gd name="T13" fmla="*/ 148 h 146"/>
                <a:gd name="T14" fmla="*/ 11 w 25"/>
                <a:gd name="T15" fmla="*/ 133 h 146"/>
                <a:gd name="T16" fmla="*/ 11 w 25"/>
                <a:gd name="T17" fmla="*/ 119 h 146"/>
                <a:gd name="T18" fmla="*/ 11 w 25"/>
                <a:gd name="T19" fmla="*/ 103 h 146"/>
                <a:gd name="T20" fmla="*/ 11 w 25"/>
                <a:gd name="T21" fmla="*/ 90 h 146"/>
                <a:gd name="T22" fmla="*/ 11 w 25"/>
                <a:gd name="T23" fmla="*/ 68 h 146"/>
                <a:gd name="T24" fmla="*/ 15 w 25"/>
                <a:gd name="T25" fmla="*/ 51 h 146"/>
                <a:gd name="T26" fmla="*/ 15 w 25"/>
                <a:gd name="T27" fmla="*/ 36 h 146"/>
                <a:gd name="T28" fmla="*/ 11 w 25"/>
                <a:gd name="T29" fmla="*/ 23 h 146"/>
                <a:gd name="T30" fmla="*/ 11 w 25"/>
                <a:gd name="T31" fmla="*/ 7 h 146"/>
                <a:gd name="T32" fmla="*/ 11 w 25"/>
                <a:gd name="T33" fmla="*/ 0 h 14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146"/>
                <a:gd name="T53" fmla="*/ 25 w 25"/>
                <a:gd name="T54" fmla="*/ 146 h 14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146">
                  <a:moveTo>
                    <a:pt x="0" y="146"/>
                  </a:moveTo>
                  <a:lnTo>
                    <a:pt x="0" y="125"/>
                  </a:lnTo>
                  <a:lnTo>
                    <a:pt x="0" y="117"/>
                  </a:lnTo>
                  <a:lnTo>
                    <a:pt x="13" y="113"/>
                  </a:lnTo>
                  <a:lnTo>
                    <a:pt x="19" y="104"/>
                  </a:lnTo>
                  <a:lnTo>
                    <a:pt x="13" y="92"/>
                  </a:lnTo>
                  <a:lnTo>
                    <a:pt x="13" y="83"/>
                  </a:lnTo>
                  <a:lnTo>
                    <a:pt x="19" y="75"/>
                  </a:lnTo>
                  <a:lnTo>
                    <a:pt x="19" y="67"/>
                  </a:lnTo>
                  <a:lnTo>
                    <a:pt x="19" y="58"/>
                  </a:lnTo>
                  <a:lnTo>
                    <a:pt x="19" y="50"/>
                  </a:lnTo>
                  <a:lnTo>
                    <a:pt x="19" y="38"/>
                  </a:lnTo>
                  <a:lnTo>
                    <a:pt x="25" y="29"/>
                  </a:lnTo>
                  <a:lnTo>
                    <a:pt x="25" y="21"/>
                  </a:lnTo>
                  <a:lnTo>
                    <a:pt x="19" y="13"/>
                  </a:lnTo>
                  <a:lnTo>
                    <a:pt x="19" y="4"/>
                  </a:lnTo>
                  <a:lnTo>
                    <a:pt x="19" y="0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04" name="Oval 75"/>
            <p:cNvSpPr>
              <a:spLocks noChangeArrowheads="1"/>
            </p:cNvSpPr>
            <p:nvPr/>
          </p:nvSpPr>
          <p:spPr bwMode="auto">
            <a:xfrm>
              <a:off x="1766" y="1648"/>
              <a:ext cx="56" cy="46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05" name="Freeform 76"/>
            <p:cNvSpPr>
              <a:spLocks/>
            </p:cNvSpPr>
            <p:nvPr/>
          </p:nvSpPr>
          <p:spPr bwMode="auto">
            <a:xfrm>
              <a:off x="1771" y="1487"/>
              <a:ext cx="10" cy="166"/>
            </a:xfrm>
            <a:custGeom>
              <a:avLst/>
              <a:gdLst>
                <a:gd name="T0" fmla="*/ 3 w 12"/>
                <a:gd name="T1" fmla="*/ 241 h 138"/>
                <a:gd name="T2" fmla="*/ 0 w 12"/>
                <a:gd name="T3" fmla="*/ 217 h 138"/>
                <a:gd name="T4" fmla="*/ 3 w 12"/>
                <a:gd name="T5" fmla="*/ 197 h 138"/>
                <a:gd name="T6" fmla="*/ 7 w 12"/>
                <a:gd name="T7" fmla="*/ 183 h 138"/>
                <a:gd name="T8" fmla="*/ 3 w 12"/>
                <a:gd name="T9" fmla="*/ 166 h 138"/>
                <a:gd name="T10" fmla="*/ 0 w 12"/>
                <a:gd name="T11" fmla="*/ 154 h 138"/>
                <a:gd name="T12" fmla="*/ 3 w 12"/>
                <a:gd name="T13" fmla="*/ 138 h 138"/>
                <a:gd name="T14" fmla="*/ 7 w 12"/>
                <a:gd name="T15" fmla="*/ 123 h 138"/>
                <a:gd name="T16" fmla="*/ 7 w 12"/>
                <a:gd name="T17" fmla="*/ 102 h 138"/>
                <a:gd name="T18" fmla="*/ 3 w 12"/>
                <a:gd name="T19" fmla="*/ 79 h 138"/>
                <a:gd name="T20" fmla="*/ 3 w 12"/>
                <a:gd name="T21" fmla="*/ 66 h 138"/>
                <a:gd name="T22" fmla="*/ 7 w 12"/>
                <a:gd name="T23" fmla="*/ 52 h 138"/>
                <a:gd name="T24" fmla="*/ 7 w 12"/>
                <a:gd name="T25" fmla="*/ 36 h 138"/>
                <a:gd name="T26" fmla="*/ 7 w 12"/>
                <a:gd name="T27" fmla="*/ 23 h 138"/>
                <a:gd name="T28" fmla="*/ 7 w 12"/>
                <a:gd name="T29" fmla="*/ 8 h 138"/>
                <a:gd name="T30" fmla="*/ 0 w 12"/>
                <a:gd name="T31" fmla="*/ 8 h 138"/>
                <a:gd name="T32" fmla="*/ 7 w 12"/>
                <a:gd name="T33" fmla="*/ 0 h 1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38"/>
                <a:gd name="T53" fmla="*/ 12 w 12"/>
                <a:gd name="T54" fmla="*/ 138 h 1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38">
                  <a:moveTo>
                    <a:pt x="6" y="138"/>
                  </a:moveTo>
                  <a:lnTo>
                    <a:pt x="0" y="125"/>
                  </a:lnTo>
                  <a:lnTo>
                    <a:pt x="6" y="113"/>
                  </a:lnTo>
                  <a:lnTo>
                    <a:pt x="12" y="105"/>
                  </a:lnTo>
                  <a:lnTo>
                    <a:pt x="6" y="96"/>
                  </a:lnTo>
                  <a:lnTo>
                    <a:pt x="0" y="88"/>
                  </a:lnTo>
                  <a:lnTo>
                    <a:pt x="6" y="80"/>
                  </a:lnTo>
                  <a:lnTo>
                    <a:pt x="12" y="71"/>
                  </a:lnTo>
                  <a:lnTo>
                    <a:pt x="12" y="59"/>
                  </a:lnTo>
                  <a:lnTo>
                    <a:pt x="6" y="46"/>
                  </a:lnTo>
                  <a:lnTo>
                    <a:pt x="6" y="38"/>
                  </a:lnTo>
                  <a:lnTo>
                    <a:pt x="12" y="30"/>
                  </a:lnTo>
                  <a:lnTo>
                    <a:pt x="12" y="21"/>
                  </a:lnTo>
                  <a:lnTo>
                    <a:pt x="12" y="13"/>
                  </a:lnTo>
                  <a:lnTo>
                    <a:pt x="12" y="5"/>
                  </a:lnTo>
                  <a:lnTo>
                    <a:pt x="0" y="5"/>
                  </a:lnTo>
                  <a:lnTo>
                    <a:pt x="12" y="0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06" name="Freeform 77"/>
            <p:cNvSpPr>
              <a:spLocks/>
            </p:cNvSpPr>
            <p:nvPr/>
          </p:nvSpPr>
          <p:spPr bwMode="auto">
            <a:xfrm>
              <a:off x="1807" y="1471"/>
              <a:ext cx="21" cy="177"/>
            </a:xfrm>
            <a:custGeom>
              <a:avLst/>
              <a:gdLst>
                <a:gd name="T0" fmla="*/ 0 w 25"/>
                <a:gd name="T1" fmla="*/ 261 h 146"/>
                <a:gd name="T2" fmla="*/ 0 w 25"/>
                <a:gd name="T3" fmla="*/ 223 h 146"/>
                <a:gd name="T4" fmla="*/ 0 w 25"/>
                <a:gd name="T5" fmla="*/ 209 h 146"/>
                <a:gd name="T6" fmla="*/ 7 w 25"/>
                <a:gd name="T7" fmla="*/ 200 h 146"/>
                <a:gd name="T8" fmla="*/ 11 w 25"/>
                <a:gd name="T9" fmla="*/ 185 h 146"/>
                <a:gd name="T10" fmla="*/ 7 w 25"/>
                <a:gd name="T11" fmla="*/ 165 h 146"/>
                <a:gd name="T12" fmla="*/ 7 w 25"/>
                <a:gd name="T13" fmla="*/ 148 h 146"/>
                <a:gd name="T14" fmla="*/ 11 w 25"/>
                <a:gd name="T15" fmla="*/ 133 h 146"/>
                <a:gd name="T16" fmla="*/ 11 w 25"/>
                <a:gd name="T17" fmla="*/ 119 h 146"/>
                <a:gd name="T18" fmla="*/ 11 w 25"/>
                <a:gd name="T19" fmla="*/ 103 h 146"/>
                <a:gd name="T20" fmla="*/ 11 w 25"/>
                <a:gd name="T21" fmla="*/ 90 h 146"/>
                <a:gd name="T22" fmla="*/ 11 w 25"/>
                <a:gd name="T23" fmla="*/ 67 h 146"/>
                <a:gd name="T24" fmla="*/ 15 w 25"/>
                <a:gd name="T25" fmla="*/ 51 h 146"/>
                <a:gd name="T26" fmla="*/ 15 w 25"/>
                <a:gd name="T27" fmla="*/ 36 h 146"/>
                <a:gd name="T28" fmla="*/ 11 w 25"/>
                <a:gd name="T29" fmla="*/ 22 h 146"/>
                <a:gd name="T30" fmla="*/ 11 w 25"/>
                <a:gd name="T31" fmla="*/ 7 h 146"/>
                <a:gd name="T32" fmla="*/ 11 w 25"/>
                <a:gd name="T33" fmla="*/ 0 h 14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146"/>
                <a:gd name="T53" fmla="*/ 25 w 25"/>
                <a:gd name="T54" fmla="*/ 146 h 14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146">
                  <a:moveTo>
                    <a:pt x="0" y="146"/>
                  </a:moveTo>
                  <a:lnTo>
                    <a:pt x="0" y="125"/>
                  </a:lnTo>
                  <a:lnTo>
                    <a:pt x="0" y="117"/>
                  </a:lnTo>
                  <a:lnTo>
                    <a:pt x="12" y="112"/>
                  </a:lnTo>
                  <a:lnTo>
                    <a:pt x="18" y="104"/>
                  </a:lnTo>
                  <a:lnTo>
                    <a:pt x="12" y="92"/>
                  </a:lnTo>
                  <a:lnTo>
                    <a:pt x="12" y="83"/>
                  </a:lnTo>
                  <a:lnTo>
                    <a:pt x="18" y="75"/>
                  </a:lnTo>
                  <a:lnTo>
                    <a:pt x="18" y="67"/>
                  </a:lnTo>
                  <a:lnTo>
                    <a:pt x="18" y="58"/>
                  </a:lnTo>
                  <a:lnTo>
                    <a:pt x="18" y="50"/>
                  </a:lnTo>
                  <a:lnTo>
                    <a:pt x="18" y="37"/>
                  </a:lnTo>
                  <a:lnTo>
                    <a:pt x="25" y="29"/>
                  </a:lnTo>
                  <a:lnTo>
                    <a:pt x="25" y="21"/>
                  </a:lnTo>
                  <a:lnTo>
                    <a:pt x="18" y="12"/>
                  </a:lnTo>
                  <a:lnTo>
                    <a:pt x="18" y="4"/>
                  </a:lnTo>
                  <a:lnTo>
                    <a:pt x="18" y="0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07" name="Oval 78"/>
            <p:cNvSpPr>
              <a:spLocks noChangeArrowheads="1"/>
            </p:cNvSpPr>
            <p:nvPr/>
          </p:nvSpPr>
          <p:spPr bwMode="auto">
            <a:xfrm>
              <a:off x="1698" y="1648"/>
              <a:ext cx="56" cy="46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08" name="Freeform 79"/>
            <p:cNvSpPr>
              <a:spLocks/>
            </p:cNvSpPr>
            <p:nvPr/>
          </p:nvSpPr>
          <p:spPr bwMode="auto">
            <a:xfrm>
              <a:off x="1704" y="1487"/>
              <a:ext cx="10" cy="166"/>
            </a:xfrm>
            <a:custGeom>
              <a:avLst/>
              <a:gdLst>
                <a:gd name="T0" fmla="*/ 3 w 12"/>
                <a:gd name="T1" fmla="*/ 241 h 138"/>
                <a:gd name="T2" fmla="*/ 0 w 12"/>
                <a:gd name="T3" fmla="*/ 217 h 138"/>
                <a:gd name="T4" fmla="*/ 3 w 12"/>
                <a:gd name="T5" fmla="*/ 197 h 138"/>
                <a:gd name="T6" fmla="*/ 7 w 12"/>
                <a:gd name="T7" fmla="*/ 183 h 138"/>
                <a:gd name="T8" fmla="*/ 3 w 12"/>
                <a:gd name="T9" fmla="*/ 166 h 138"/>
                <a:gd name="T10" fmla="*/ 0 w 12"/>
                <a:gd name="T11" fmla="*/ 154 h 138"/>
                <a:gd name="T12" fmla="*/ 3 w 12"/>
                <a:gd name="T13" fmla="*/ 138 h 138"/>
                <a:gd name="T14" fmla="*/ 7 w 12"/>
                <a:gd name="T15" fmla="*/ 123 h 138"/>
                <a:gd name="T16" fmla="*/ 7 w 12"/>
                <a:gd name="T17" fmla="*/ 102 h 138"/>
                <a:gd name="T18" fmla="*/ 3 w 12"/>
                <a:gd name="T19" fmla="*/ 79 h 138"/>
                <a:gd name="T20" fmla="*/ 3 w 12"/>
                <a:gd name="T21" fmla="*/ 66 h 138"/>
                <a:gd name="T22" fmla="*/ 7 w 12"/>
                <a:gd name="T23" fmla="*/ 52 h 138"/>
                <a:gd name="T24" fmla="*/ 7 w 12"/>
                <a:gd name="T25" fmla="*/ 36 h 138"/>
                <a:gd name="T26" fmla="*/ 7 w 12"/>
                <a:gd name="T27" fmla="*/ 23 h 138"/>
                <a:gd name="T28" fmla="*/ 7 w 12"/>
                <a:gd name="T29" fmla="*/ 8 h 138"/>
                <a:gd name="T30" fmla="*/ 0 w 12"/>
                <a:gd name="T31" fmla="*/ 8 h 138"/>
                <a:gd name="T32" fmla="*/ 7 w 12"/>
                <a:gd name="T33" fmla="*/ 0 h 1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38"/>
                <a:gd name="T53" fmla="*/ 12 w 12"/>
                <a:gd name="T54" fmla="*/ 138 h 1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38">
                  <a:moveTo>
                    <a:pt x="6" y="138"/>
                  </a:moveTo>
                  <a:lnTo>
                    <a:pt x="0" y="125"/>
                  </a:lnTo>
                  <a:lnTo>
                    <a:pt x="6" y="113"/>
                  </a:lnTo>
                  <a:lnTo>
                    <a:pt x="12" y="105"/>
                  </a:lnTo>
                  <a:lnTo>
                    <a:pt x="6" y="96"/>
                  </a:lnTo>
                  <a:lnTo>
                    <a:pt x="0" y="88"/>
                  </a:lnTo>
                  <a:lnTo>
                    <a:pt x="6" y="80"/>
                  </a:lnTo>
                  <a:lnTo>
                    <a:pt x="12" y="71"/>
                  </a:lnTo>
                  <a:lnTo>
                    <a:pt x="12" y="59"/>
                  </a:lnTo>
                  <a:lnTo>
                    <a:pt x="6" y="46"/>
                  </a:lnTo>
                  <a:lnTo>
                    <a:pt x="6" y="38"/>
                  </a:lnTo>
                  <a:lnTo>
                    <a:pt x="12" y="30"/>
                  </a:lnTo>
                  <a:lnTo>
                    <a:pt x="12" y="21"/>
                  </a:lnTo>
                  <a:lnTo>
                    <a:pt x="12" y="13"/>
                  </a:lnTo>
                  <a:lnTo>
                    <a:pt x="12" y="5"/>
                  </a:lnTo>
                  <a:lnTo>
                    <a:pt x="0" y="5"/>
                  </a:lnTo>
                  <a:lnTo>
                    <a:pt x="12" y="0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09" name="Freeform 80"/>
            <p:cNvSpPr>
              <a:spLocks/>
            </p:cNvSpPr>
            <p:nvPr/>
          </p:nvSpPr>
          <p:spPr bwMode="auto">
            <a:xfrm>
              <a:off x="1740" y="1471"/>
              <a:ext cx="21" cy="177"/>
            </a:xfrm>
            <a:custGeom>
              <a:avLst/>
              <a:gdLst>
                <a:gd name="T0" fmla="*/ 0 w 25"/>
                <a:gd name="T1" fmla="*/ 261 h 146"/>
                <a:gd name="T2" fmla="*/ 0 w 25"/>
                <a:gd name="T3" fmla="*/ 223 h 146"/>
                <a:gd name="T4" fmla="*/ 0 w 25"/>
                <a:gd name="T5" fmla="*/ 209 h 146"/>
                <a:gd name="T6" fmla="*/ 7 w 25"/>
                <a:gd name="T7" fmla="*/ 200 h 146"/>
                <a:gd name="T8" fmla="*/ 11 w 25"/>
                <a:gd name="T9" fmla="*/ 185 h 146"/>
                <a:gd name="T10" fmla="*/ 7 w 25"/>
                <a:gd name="T11" fmla="*/ 165 h 146"/>
                <a:gd name="T12" fmla="*/ 7 w 25"/>
                <a:gd name="T13" fmla="*/ 148 h 146"/>
                <a:gd name="T14" fmla="*/ 11 w 25"/>
                <a:gd name="T15" fmla="*/ 133 h 146"/>
                <a:gd name="T16" fmla="*/ 11 w 25"/>
                <a:gd name="T17" fmla="*/ 119 h 146"/>
                <a:gd name="T18" fmla="*/ 11 w 25"/>
                <a:gd name="T19" fmla="*/ 103 h 146"/>
                <a:gd name="T20" fmla="*/ 11 w 25"/>
                <a:gd name="T21" fmla="*/ 90 h 146"/>
                <a:gd name="T22" fmla="*/ 11 w 25"/>
                <a:gd name="T23" fmla="*/ 67 h 146"/>
                <a:gd name="T24" fmla="*/ 15 w 25"/>
                <a:gd name="T25" fmla="*/ 51 h 146"/>
                <a:gd name="T26" fmla="*/ 15 w 25"/>
                <a:gd name="T27" fmla="*/ 36 h 146"/>
                <a:gd name="T28" fmla="*/ 11 w 25"/>
                <a:gd name="T29" fmla="*/ 22 h 146"/>
                <a:gd name="T30" fmla="*/ 11 w 25"/>
                <a:gd name="T31" fmla="*/ 7 h 146"/>
                <a:gd name="T32" fmla="*/ 11 w 25"/>
                <a:gd name="T33" fmla="*/ 0 h 14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146"/>
                <a:gd name="T53" fmla="*/ 25 w 25"/>
                <a:gd name="T54" fmla="*/ 146 h 14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146">
                  <a:moveTo>
                    <a:pt x="0" y="146"/>
                  </a:moveTo>
                  <a:lnTo>
                    <a:pt x="0" y="125"/>
                  </a:lnTo>
                  <a:lnTo>
                    <a:pt x="0" y="117"/>
                  </a:lnTo>
                  <a:lnTo>
                    <a:pt x="12" y="112"/>
                  </a:lnTo>
                  <a:lnTo>
                    <a:pt x="18" y="104"/>
                  </a:lnTo>
                  <a:lnTo>
                    <a:pt x="12" y="92"/>
                  </a:lnTo>
                  <a:lnTo>
                    <a:pt x="12" y="83"/>
                  </a:lnTo>
                  <a:lnTo>
                    <a:pt x="18" y="75"/>
                  </a:lnTo>
                  <a:lnTo>
                    <a:pt x="18" y="67"/>
                  </a:lnTo>
                  <a:lnTo>
                    <a:pt x="18" y="58"/>
                  </a:lnTo>
                  <a:lnTo>
                    <a:pt x="18" y="50"/>
                  </a:lnTo>
                  <a:lnTo>
                    <a:pt x="18" y="37"/>
                  </a:lnTo>
                  <a:lnTo>
                    <a:pt x="25" y="29"/>
                  </a:lnTo>
                  <a:lnTo>
                    <a:pt x="25" y="21"/>
                  </a:lnTo>
                  <a:lnTo>
                    <a:pt x="18" y="12"/>
                  </a:lnTo>
                  <a:lnTo>
                    <a:pt x="18" y="4"/>
                  </a:lnTo>
                  <a:lnTo>
                    <a:pt x="18" y="0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10" name="Oval 81"/>
            <p:cNvSpPr>
              <a:spLocks noChangeArrowheads="1"/>
            </p:cNvSpPr>
            <p:nvPr/>
          </p:nvSpPr>
          <p:spPr bwMode="auto">
            <a:xfrm>
              <a:off x="1631" y="1648"/>
              <a:ext cx="56" cy="46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11" name="Freeform 82"/>
            <p:cNvSpPr>
              <a:spLocks/>
            </p:cNvSpPr>
            <p:nvPr/>
          </p:nvSpPr>
          <p:spPr bwMode="auto">
            <a:xfrm>
              <a:off x="1637" y="1487"/>
              <a:ext cx="10" cy="166"/>
            </a:xfrm>
            <a:custGeom>
              <a:avLst/>
              <a:gdLst>
                <a:gd name="T0" fmla="*/ 3 w 12"/>
                <a:gd name="T1" fmla="*/ 241 h 138"/>
                <a:gd name="T2" fmla="*/ 0 w 12"/>
                <a:gd name="T3" fmla="*/ 217 h 138"/>
                <a:gd name="T4" fmla="*/ 3 w 12"/>
                <a:gd name="T5" fmla="*/ 197 h 138"/>
                <a:gd name="T6" fmla="*/ 7 w 12"/>
                <a:gd name="T7" fmla="*/ 183 h 138"/>
                <a:gd name="T8" fmla="*/ 3 w 12"/>
                <a:gd name="T9" fmla="*/ 166 h 138"/>
                <a:gd name="T10" fmla="*/ 0 w 12"/>
                <a:gd name="T11" fmla="*/ 154 h 138"/>
                <a:gd name="T12" fmla="*/ 3 w 12"/>
                <a:gd name="T13" fmla="*/ 138 h 138"/>
                <a:gd name="T14" fmla="*/ 7 w 12"/>
                <a:gd name="T15" fmla="*/ 123 h 138"/>
                <a:gd name="T16" fmla="*/ 7 w 12"/>
                <a:gd name="T17" fmla="*/ 102 h 138"/>
                <a:gd name="T18" fmla="*/ 3 w 12"/>
                <a:gd name="T19" fmla="*/ 79 h 138"/>
                <a:gd name="T20" fmla="*/ 3 w 12"/>
                <a:gd name="T21" fmla="*/ 66 h 138"/>
                <a:gd name="T22" fmla="*/ 7 w 12"/>
                <a:gd name="T23" fmla="*/ 52 h 138"/>
                <a:gd name="T24" fmla="*/ 7 w 12"/>
                <a:gd name="T25" fmla="*/ 36 h 138"/>
                <a:gd name="T26" fmla="*/ 7 w 12"/>
                <a:gd name="T27" fmla="*/ 23 h 138"/>
                <a:gd name="T28" fmla="*/ 7 w 12"/>
                <a:gd name="T29" fmla="*/ 8 h 138"/>
                <a:gd name="T30" fmla="*/ 0 w 12"/>
                <a:gd name="T31" fmla="*/ 8 h 138"/>
                <a:gd name="T32" fmla="*/ 7 w 12"/>
                <a:gd name="T33" fmla="*/ 0 h 1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38"/>
                <a:gd name="T53" fmla="*/ 12 w 12"/>
                <a:gd name="T54" fmla="*/ 138 h 1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38">
                  <a:moveTo>
                    <a:pt x="6" y="138"/>
                  </a:moveTo>
                  <a:lnTo>
                    <a:pt x="0" y="125"/>
                  </a:lnTo>
                  <a:lnTo>
                    <a:pt x="6" y="113"/>
                  </a:lnTo>
                  <a:lnTo>
                    <a:pt x="12" y="105"/>
                  </a:lnTo>
                  <a:lnTo>
                    <a:pt x="6" y="96"/>
                  </a:lnTo>
                  <a:lnTo>
                    <a:pt x="0" y="88"/>
                  </a:lnTo>
                  <a:lnTo>
                    <a:pt x="6" y="80"/>
                  </a:lnTo>
                  <a:lnTo>
                    <a:pt x="12" y="71"/>
                  </a:lnTo>
                  <a:lnTo>
                    <a:pt x="12" y="59"/>
                  </a:lnTo>
                  <a:lnTo>
                    <a:pt x="6" y="46"/>
                  </a:lnTo>
                  <a:lnTo>
                    <a:pt x="6" y="38"/>
                  </a:lnTo>
                  <a:lnTo>
                    <a:pt x="12" y="30"/>
                  </a:lnTo>
                  <a:lnTo>
                    <a:pt x="12" y="21"/>
                  </a:lnTo>
                  <a:lnTo>
                    <a:pt x="12" y="13"/>
                  </a:lnTo>
                  <a:lnTo>
                    <a:pt x="12" y="5"/>
                  </a:lnTo>
                  <a:lnTo>
                    <a:pt x="0" y="5"/>
                  </a:lnTo>
                  <a:lnTo>
                    <a:pt x="12" y="0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12" name="Freeform 83"/>
            <p:cNvSpPr>
              <a:spLocks/>
            </p:cNvSpPr>
            <p:nvPr/>
          </p:nvSpPr>
          <p:spPr bwMode="auto">
            <a:xfrm>
              <a:off x="1672" y="1471"/>
              <a:ext cx="21" cy="177"/>
            </a:xfrm>
            <a:custGeom>
              <a:avLst/>
              <a:gdLst>
                <a:gd name="T0" fmla="*/ 0 w 25"/>
                <a:gd name="T1" fmla="*/ 261 h 146"/>
                <a:gd name="T2" fmla="*/ 0 w 25"/>
                <a:gd name="T3" fmla="*/ 223 h 146"/>
                <a:gd name="T4" fmla="*/ 0 w 25"/>
                <a:gd name="T5" fmla="*/ 209 h 146"/>
                <a:gd name="T6" fmla="*/ 8 w 25"/>
                <a:gd name="T7" fmla="*/ 200 h 146"/>
                <a:gd name="T8" fmla="*/ 11 w 25"/>
                <a:gd name="T9" fmla="*/ 185 h 146"/>
                <a:gd name="T10" fmla="*/ 8 w 25"/>
                <a:gd name="T11" fmla="*/ 165 h 146"/>
                <a:gd name="T12" fmla="*/ 8 w 25"/>
                <a:gd name="T13" fmla="*/ 148 h 146"/>
                <a:gd name="T14" fmla="*/ 11 w 25"/>
                <a:gd name="T15" fmla="*/ 133 h 146"/>
                <a:gd name="T16" fmla="*/ 11 w 25"/>
                <a:gd name="T17" fmla="*/ 119 h 146"/>
                <a:gd name="T18" fmla="*/ 11 w 25"/>
                <a:gd name="T19" fmla="*/ 103 h 146"/>
                <a:gd name="T20" fmla="*/ 11 w 25"/>
                <a:gd name="T21" fmla="*/ 90 h 146"/>
                <a:gd name="T22" fmla="*/ 11 w 25"/>
                <a:gd name="T23" fmla="*/ 67 h 146"/>
                <a:gd name="T24" fmla="*/ 15 w 25"/>
                <a:gd name="T25" fmla="*/ 51 h 146"/>
                <a:gd name="T26" fmla="*/ 15 w 25"/>
                <a:gd name="T27" fmla="*/ 36 h 146"/>
                <a:gd name="T28" fmla="*/ 11 w 25"/>
                <a:gd name="T29" fmla="*/ 22 h 146"/>
                <a:gd name="T30" fmla="*/ 11 w 25"/>
                <a:gd name="T31" fmla="*/ 7 h 146"/>
                <a:gd name="T32" fmla="*/ 11 w 25"/>
                <a:gd name="T33" fmla="*/ 0 h 14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146"/>
                <a:gd name="T53" fmla="*/ 25 w 25"/>
                <a:gd name="T54" fmla="*/ 146 h 14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146">
                  <a:moveTo>
                    <a:pt x="0" y="146"/>
                  </a:moveTo>
                  <a:lnTo>
                    <a:pt x="0" y="125"/>
                  </a:lnTo>
                  <a:lnTo>
                    <a:pt x="0" y="117"/>
                  </a:lnTo>
                  <a:lnTo>
                    <a:pt x="13" y="112"/>
                  </a:lnTo>
                  <a:lnTo>
                    <a:pt x="19" y="104"/>
                  </a:lnTo>
                  <a:lnTo>
                    <a:pt x="13" y="92"/>
                  </a:lnTo>
                  <a:lnTo>
                    <a:pt x="13" y="83"/>
                  </a:lnTo>
                  <a:lnTo>
                    <a:pt x="19" y="75"/>
                  </a:lnTo>
                  <a:lnTo>
                    <a:pt x="19" y="67"/>
                  </a:lnTo>
                  <a:lnTo>
                    <a:pt x="19" y="58"/>
                  </a:lnTo>
                  <a:lnTo>
                    <a:pt x="19" y="50"/>
                  </a:lnTo>
                  <a:lnTo>
                    <a:pt x="19" y="37"/>
                  </a:lnTo>
                  <a:lnTo>
                    <a:pt x="25" y="29"/>
                  </a:lnTo>
                  <a:lnTo>
                    <a:pt x="25" y="21"/>
                  </a:lnTo>
                  <a:lnTo>
                    <a:pt x="19" y="12"/>
                  </a:lnTo>
                  <a:lnTo>
                    <a:pt x="19" y="4"/>
                  </a:lnTo>
                  <a:lnTo>
                    <a:pt x="19" y="0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13" name="Oval 84"/>
            <p:cNvSpPr>
              <a:spLocks noChangeArrowheads="1"/>
            </p:cNvSpPr>
            <p:nvPr/>
          </p:nvSpPr>
          <p:spPr bwMode="auto">
            <a:xfrm>
              <a:off x="1563" y="1648"/>
              <a:ext cx="57" cy="46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14" name="Freeform 85"/>
            <p:cNvSpPr>
              <a:spLocks/>
            </p:cNvSpPr>
            <p:nvPr/>
          </p:nvSpPr>
          <p:spPr bwMode="auto">
            <a:xfrm>
              <a:off x="1570" y="1487"/>
              <a:ext cx="10" cy="166"/>
            </a:xfrm>
            <a:custGeom>
              <a:avLst/>
              <a:gdLst>
                <a:gd name="T0" fmla="*/ 3 w 12"/>
                <a:gd name="T1" fmla="*/ 241 h 138"/>
                <a:gd name="T2" fmla="*/ 0 w 12"/>
                <a:gd name="T3" fmla="*/ 217 h 138"/>
                <a:gd name="T4" fmla="*/ 3 w 12"/>
                <a:gd name="T5" fmla="*/ 197 h 138"/>
                <a:gd name="T6" fmla="*/ 7 w 12"/>
                <a:gd name="T7" fmla="*/ 183 h 138"/>
                <a:gd name="T8" fmla="*/ 3 w 12"/>
                <a:gd name="T9" fmla="*/ 166 h 138"/>
                <a:gd name="T10" fmla="*/ 0 w 12"/>
                <a:gd name="T11" fmla="*/ 154 h 138"/>
                <a:gd name="T12" fmla="*/ 3 w 12"/>
                <a:gd name="T13" fmla="*/ 138 h 138"/>
                <a:gd name="T14" fmla="*/ 7 w 12"/>
                <a:gd name="T15" fmla="*/ 123 h 138"/>
                <a:gd name="T16" fmla="*/ 7 w 12"/>
                <a:gd name="T17" fmla="*/ 102 h 138"/>
                <a:gd name="T18" fmla="*/ 3 w 12"/>
                <a:gd name="T19" fmla="*/ 79 h 138"/>
                <a:gd name="T20" fmla="*/ 3 w 12"/>
                <a:gd name="T21" fmla="*/ 66 h 138"/>
                <a:gd name="T22" fmla="*/ 7 w 12"/>
                <a:gd name="T23" fmla="*/ 52 h 138"/>
                <a:gd name="T24" fmla="*/ 7 w 12"/>
                <a:gd name="T25" fmla="*/ 36 h 138"/>
                <a:gd name="T26" fmla="*/ 7 w 12"/>
                <a:gd name="T27" fmla="*/ 23 h 138"/>
                <a:gd name="T28" fmla="*/ 7 w 12"/>
                <a:gd name="T29" fmla="*/ 8 h 138"/>
                <a:gd name="T30" fmla="*/ 0 w 12"/>
                <a:gd name="T31" fmla="*/ 8 h 138"/>
                <a:gd name="T32" fmla="*/ 7 w 12"/>
                <a:gd name="T33" fmla="*/ 0 h 1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38"/>
                <a:gd name="T53" fmla="*/ 12 w 12"/>
                <a:gd name="T54" fmla="*/ 138 h 1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38">
                  <a:moveTo>
                    <a:pt x="6" y="138"/>
                  </a:moveTo>
                  <a:lnTo>
                    <a:pt x="0" y="125"/>
                  </a:lnTo>
                  <a:lnTo>
                    <a:pt x="6" y="113"/>
                  </a:lnTo>
                  <a:lnTo>
                    <a:pt x="12" y="105"/>
                  </a:lnTo>
                  <a:lnTo>
                    <a:pt x="6" y="96"/>
                  </a:lnTo>
                  <a:lnTo>
                    <a:pt x="0" y="88"/>
                  </a:lnTo>
                  <a:lnTo>
                    <a:pt x="6" y="80"/>
                  </a:lnTo>
                  <a:lnTo>
                    <a:pt x="12" y="71"/>
                  </a:lnTo>
                  <a:lnTo>
                    <a:pt x="12" y="59"/>
                  </a:lnTo>
                  <a:lnTo>
                    <a:pt x="6" y="46"/>
                  </a:lnTo>
                  <a:lnTo>
                    <a:pt x="6" y="38"/>
                  </a:lnTo>
                  <a:lnTo>
                    <a:pt x="12" y="30"/>
                  </a:lnTo>
                  <a:lnTo>
                    <a:pt x="12" y="21"/>
                  </a:lnTo>
                  <a:lnTo>
                    <a:pt x="12" y="13"/>
                  </a:lnTo>
                  <a:lnTo>
                    <a:pt x="12" y="5"/>
                  </a:lnTo>
                  <a:lnTo>
                    <a:pt x="0" y="5"/>
                  </a:lnTo>
                  <a:lnTo>
                    <a:pt x="12" y="0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15" name="Freeform 86"/>
            <p:cNvSpPr>
              <a:spLocks/>
            </p:cNvSpPr>
            <p:nvPr/>
          </p:nvSpPr>
          <p:spPr bwMode="auto">
            <a:xfrm>
              <a:off x="1605" y="1471"/>
              <a:ext cx="21" cy="177"/>
            </a:xfrm>
            <a:custGeom>
              <a:avLst/>
              <a:gdLst>
                <a:gd name="T0" fmla="*/ 0 w 25"/>
                <a:gd name="T1" fmla="*/ 261 h 146"/>
                <a:gd name="T2" fmla="*/ 0 w 25"/>
                <a:gd name="T3" fmla="*/ 223 h 146"/>
                <a:gd name="T4" fmla="*/ 0 w 25"/>
                <a:gd name="T5" fmla="*/ 209 h 146"/>
                <a:gd name="T6" fmla="*/ 8 w 25"/>
                <a:gd name="T7" fmla="*/ 200 h 146"/>
                <a:gd name="T8" fmla="*/ 11 w 25"/>
                <a:gd name="T9" fmla="*/ 185 h 146"/>
                <a:gd name="T10" fmla="*/ 8 w 25"/>
                <a:gd name="T11" fmla="*/ 165 h 146"/>
                <a:gd name="T12" fmla="*/ 8 w 25"/>
                <a:gd name="T13" fmla="*/ 148 h 146"/>
                <a:gd name="T14" fmla="*/ 11 w 25"/>
                <a:gd name="T15" fmla="*/ 133 h 146"/>
                <a:gd name="T16" fmla="*/ 11 w 25"/>
                <a:gd name="T17" fmla="*/ 119 h 146"/>
                <a:gd name="T18" fmla="*/ 11 w 25"/>
                <a:gd name="T19" fmla="*/ 103 h 146"/>
                <a:gd name="T20" fmla="*/ 11 w 25"/>
                <a:gd name="T21" fmla="*/ 90 h 146"/>
                <a:gd name="T22" fmla="*/ 11 w 25"/>
                <a:gd name="T23" fmla="*/ 67 h 146"/>
                <a:gd name="T24" fmla="*/ 15 w 25"/>
                <a:gd name="T25" fmla="*/ 51 h 146"/>
                <a:gd name="T26" fmla="*/ 15 w 25"/>
                <a:gd name="T27" fmla="*/ 36 h 146"/>
                <a:gd name="T28" fmla="*/ 11 w 25"/>
                <a:gd name="T29" fmla="*/ 22 h 146"/>
                <a:gd name="T30" fmla="*/ 11 w 25"/>
                <a:gd name="T31" fmla="*/ 7 h 146"/>
                <a:gd name="T32" fmla="*/ 11 w 25"/>
                <a:gd name="T33" fmla="*/ 0 h 14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146"/>
                <a:gd name="T53" fmla="*/ 25 w 25"/>
                <a:gd name="T54" fmla="*/ 146 h 14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146">
                  <a:moveTo>
                    <a:pt x="0" y="146"/>
                  </a:moveTo>
                  <a:lnTo>
                    <a:pt x="0" y="125"/>
                  </a:lnTo>
                  <a:lnTo>
                    <a:pt x="0" y="117"/>
                  </a:lnTo>
                  <a:lnTo>
                    <a:pt x="13" y="112"/>
                  </a:lnTo>
                  <a:lnTo>
                    <a:pt x="19" y="104"/>
                  </a:lnTo>
                  <a:lnTo>
                    <a:pt x="13" y="92"/>
                  </a:lnTo>
                  <a:lnTo>
                    <a:pt x="13" y="83"/>
                  </a:lnTo>
                  <a:lnTo>
                    <a:pt x="19" y="75"/>
                  </a:lnTo>
                  <a:lnTo>
                    <a:pt x="19" y="67"/>
                  </a:lnTo>
                  <a:lnTo>
                    <a:pt x="19" y="58"/>
                  </a:lnTo>
                  <a:lnTo>
                    <a:pt x="19" y="50"/>
                  </a:lnTo>
                  <a:lnTo>
                    <a:pt x="19" y="37"/>
                  </a:lnTo>
                  <a:lnTo>
                    <a:pt x="25" y="29"/>
                  </a:lnTo>
                  <a:lnTo>
                    <a:pt x="25" y="21"/>
                  </a:lnTo>
                  <a:lnTo>
                    <a:pt x="19" y="12"/>
                  </a:lnTo>
                  <a:lnTo>
                    <a:pt x="19" y="4"/>
                  </a:lnTo>
                  <a:lnTo>
                    <a:pt x="19" y="0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16" name="Oval 87"/>
            <p:cNvSpPr>
              <a:spLocks noChangeArrowheads="1"/>
            </p:cNvSpPr>
            <p:nvPr/>
          </p:nvSpPr>
          <p:spPr bwMode="auto">
            <a:xfrm>
              <a:off x="545" y="1347"/>
              <a:ext cx="57" cy="47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17" name="Freeform 88"/>
            <p:cNvSpPr>
              <a:spLocks/>
            </p:cNvSpPr>
            <p:nvPr/>
          </p:nvSpPr>
          <p:spPr bwMode="auto">
            <a:xfrm>
              <a:off x="550" y="1390"/>
              <a:ext cx="11" cy="166"/>
            </a:xfrm>
            <a:custGeom>
              <a:avLst/>
              <a:gdLst>
                <a:gd name="T0" fmla="*/ 4 w 13"/>
                <a:gd name="T1" fmla="*/ 0 h 138"/>
                <a:gd name="T2" fmla="*/ 0 w 13"/>
                <a:gd name="T3" fmla="*/ 23 h 138"/>
                <a:gd name="T4" fmla="*/ 4 w 13"/>
                <a:gd name="T5" fmla="*/ 43 h 138"/>
                <a:gd name="T6" fmla="*/ 8 w 13"/>
                <a:gd name="T7" fmla="*/ 59 h 138"/>
                <a:gd name="T8" fmla="*/ 4 w 13"/>
                <a:gd name="T9" fmla="*/ 73 h 138"/>
                <a:gd name="T10" fmla="*/ 0 w 13"/>
                <a:gd name="T11" fmla="*/ 87 h 138"/>
                <a:gd name="T12" fmla="*/ 4 w 13"/>
                <a:gd name="T13" fmla="*/ 102 h 138"/>
                <a:gd name="T14" fmla="*/ 8 w 13"/>
                <a:gd name="T15" fmla="*/ 117 h 138"/>
                <a:gd name="T16" fmla="*/ 8 w 13"/>
                <a:gd name="T17" fmla="*/ 137 h 138"/>
                <a:gd name="T18" fmla="*/ 4 w 13"/>
                <a:gd name="T19" fmla="*/ 161 h 138"/>
                <a:gd name="T20" fmla="*/ 4 w 13"/>
                <a:gd name="T21" fmla="*/ 173 h 138"/>
                <a:gd name="T22" fmla="*/ 8 w 13"/>
                <a:gd name="T23" fmla="*/ 190 h 138"/>
                <a:gd name="T24" fmla="*/ 8 w 13"/>
                <a:gd name="T25" fmla="*/ 204 h 138"/>
                <a:gd name="T26" fmla="*/ 8 w 13"/>
                <a:gd name="T27" fmla="*/ 217 h 138"/>
                <a:gd name="T28" fmla="*/ 8 w 13"/>
                <a:gd name="T29" fmla="*/ 233 h 138"/>
                <a:gd name="T30" fmla="*/ 0 w 13"/>
                <a:gd name="T31" fmla="*/ 233 h 138"/>
                <a:gd name="T32" fmla="*/ 8 w 13"/>
                <a:gd name="T33" fmla="*/ 241 h 1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"/>
                <a:gd name="T52" fmla="*/ 0 h 138"/>
                <a:gd name="T53" fmla="*/ 13 w 13"/>
                <a:gd name="T54" fmla="*/ 138 h 1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" h="138">
                  <a:moveTo>
                    <a:pt x="7" y="0"/>
                  </a:moveTo>
                  <a:lnTo>
                    <a:pt x="0" y="13"/>
                  </a:lnTo>
                  <a:lnTo>
                    <a:pt x="7" y="25"/>
                  </a:lnTo>
                  <a:lnTo>
                    <a:pt x="13" y="34"/>
                  </a:lnTo>
                  <a:lnTo>
                    <a:pt x="7" y="42"/>
                  </a:lnTo>
                  <a:lnTo>
                    <a:pt x="0" y="50"/>
                  </a:lnTo>
                  <a:lnTo>
                    <a:pt x="7" y="59"/>
                  </a:lnTo>
                  <a:lnTo>
                    <a:pt x="13" y="67"/>
                  </a:lnTo>
                  <a:lnTo>
                    <a:pt x="13" y="79"/>
                  </a:lnTo>
                  <a:lnTo>
                    <a:pt x="7" y="92"/>
                  </a:lnTo>
                  <a:lnTo>
                    <a:pt x="7" y="100"/>
                  </a:lnTo>
                  <a:lnTo>
                    <a:pt x="13" y="109"/>
                  </a:lnTo>
                  <a:lnTo>
                    <a:pt x="13" y="117"/>
                  </a:lnTo>
                  <a:lnTo>
                    <a:pt x="13" y="125"/>
                  </a:lnTo>
                  <a:lnTo>
                    <a:pt x="13" y="134"/>
                  </a:lnTo>
                  <a:lnTo>
                    <a:pt x="0" y="134"/>
                  </a:lnTo>
                  <a:lnTo>
                    <a:pt x="13" y="138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18" name="Freeform 89"/>
            <p:cNvSpPr>
              <a:spLocks/>
            </p:cNvSpPr>
            <p:nvPr/>
          </p:nvSpPr>
          <p:spPr bwMode="auto">
            <a:xfrm>
              <a:off x="587" y="1397"/>
              <a:ext cx="21" cy="175"/>
            </a:xfrm>
            <a:custGeom>
              <a:avLst/>
              <a:gdLst>
                <a:gd name="T0" fmla="*/ 0 w 25"/>
                <a:gd name="T1" fmla="*/ 0 h 145"/>
                <a:gd name="T2" fmla="*/ 0 w 25"/>
                <a:gd name="T3" fmla="*/ 35 h 145"/>
                <a:gd name="T4" fmla="*/ 0 w 25"/>
                <a:gd name="T5" fmla="*/ 51 h 145"/>
                <a:gd name="T6" fmla="*/ 8 w 25"/>
                <a:gd name="T7" fmla="*/ 58 h 145"/>
                <a:gd name="T8" fmla="*/ 11 w 25"/>
                <a:gd name="T9" fmla="*/ 71 h 145"/>
                <a:gd name="T10" fmla="*/ 8 w 25"/>
                <a:gd name="T11" fmla="*/ 94 h 145"/>
                <a:gd name="T12" fmla="*/ 8 w 25"/>
                <a:gd name="T13" fmla="*/ 110 h 145"/>
                <a:gd name="T14" fmla="*/ 11 w 25"/>
                <a:gd name="T15" fmla="*/ 122 h 145"/>
                <a:gd name="T16" fmla="*/ 11 w 25"/>
                <a:gd name="T17" fmla="*/ 139 h 145"/>
                <a:gd name="T18" fmla="*/ 11 w 25"/>
                <a:gd name="T19" fmla="*/ 153 h 145"/>
                <a:gd name="T20" fmla="*/ 11 w 25"/>
                <a:gd name="T21" fmla="*/ 168 h 145"/>
                <a:gd name="T22" fmla="*/ 11 w 25"/>
                <a:gd name="T23" fmla="*/ 189 h 145"/>
                <a:gd name="T24" fmla="*/ 15 w 25"/>
                <a:gd name="T25" fmla="*/ 204 h 145"/>
                <a:gd name="T26" fmla="*/ 15 w 25"/>
                <a:gd name="T27" fmla="*/ 218 h 145"/>
                <a:gd name="T28" fmla="*/ 11 w 25"/>
                <a:gd name="T29" fmla="*/ 234 h 145"/>
                <a:gd name="T30" fmla="*/ 11 w 25"/>
                <a:gd name="T31" fmla="*/ 247 h 145"/>
                <a:gd name="T32" fmla="*/ 11 w 25"/>
                <a:gd name="T33" fmla="*/ 255 h 14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145"/>
                <a:gd name="T53" fmla="*/ 25 w 25"/>
                <a:gd name="T54" fmla="*/ 145 h 14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145">
                  <a:moveTo>
                    <a:pt x="0" y="0"/>
                  </a:moveTo>
                  <a:lnTo>
                    <a:pt x="0" y="20"/>
                  </a:lnTo>
                  <a:lnTo>
                    <a:pt x="0" y="29"/>
                  </a:lnTo>
                  <a:lnTo>
                    <a:pt x="13" y="33"/>
                  </a:lnTo>
                  <a:lnTo>
                    <a:pt x="19" y="41"/>
                  </a:lnTo>
                  <a:lnTo>
                    <a:pt x="13" y="54"/>
                  </a:lnTo>
                  <a:lnTo>
                    <a:pt x="13" y="62"/>
                  </a:lnTo>
                  <a:lnTo>
                    <a:pt x="19" y="70"/>
                  </a:lnTo>
                  <a:lnTo>
                    <a:pt x="19" y="79"/>
                  </a:lnTo>
                  <a:lnTo>
                    <a:pt x="19" y="87"/>
                  </a:lnTo>
                  <a:lnTo>
                    <a:pt x="19" y="95"/>
                  </a:lnTo>
                  <a:lnTo>
                    <a:pt x="19" y="108"/>
                  </a:lnTo>
                  <a:lnTo>
                    <a:pt x="25" y="116"/>
                  </a:lnTo>
                  <a:lnTo>
                    <a:pt x="25" y="124"/>
                  </a:lnTo>
                  <a:lnTo>
                    <a:pt x="19" y="133"/>
                  </a:lnTo>
                  <a:lnTo>
                    <a:pt x="19" y="141"/>
                  </a:lnTo>
                  <a:lnTo>
                    <a:pt x="19" y="145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19" name="Oval 90"/>
            <p:cNvSpPr>
              <a:spLocks noChangeArrowheads="1"/>
            </p:cNvSpPr>
            <p:nvPr/>
          </p:nvSpPr>
          <p:spPr bwMode="auto">
            <a:xfrm>
              <a:off x="478" y="1347"/>
              <a:ext cx="57" cy="47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20" name="Freeform 91"/>
            <p:cNvSpPr>
              <a:spLocks/>
            </p:cNvSpPr>
            <p:nvPr/>
          </p:nvSpPr>
          <p:spPr bwMode="auto">
            <a:xfrm>
              <a:off x="483" y="1390"/>
              <a:ext cx="11" cy="166"/>
            </a:xfrm>
            <a:custGeom>
              <a:avLst/>
              <a:gdLst>
                <a:gd name="T0" fmla="*/ 4 w 13"/>
                <a:gd name="T1" fmla="*/ 0 h 138"/>
                <a:gd name="T2" fmla="*/ 0 w 13"/>
                <a:gd name="T3" fmla="*/ 23 h 138"/>
                <a:gd name="T4" fmla="*/ 4 w 13"/>
                <a:gd name="T5" fmla="*/ 43 h 138"/>
                <a:gd name="T6" fmla="*/ 8 w 13"/>
                <a:gd name="T7" fmla="*/ 59 h 138"/>
                <a:gd name="T8" fmla="*/ 4 w 13"/>
                <a:gd name="T9" fmla="*/ 73 h 138"/>
                <a:gd name="T10" fmla="*/ 0 w 13"/>
                <a:gd name="T11" fmla="*/ 87 h 138"/>
                <a:gd name="T12" fmla="*/ 4 w 13"/>
                <a:gd name="T13" fmla="*/ 102 h 138"/>
                <a:gd name="T14" fmla="*/ 8 w 13"/>
                <a:gd name="T15" fmla="*/ 117 h 138"/>
                <a:gd name="T16" fmla="*/ 8 w 13"/>
                <a:gd name="T17" fmla="*/ 137 h 138"/>
                <a:gd name="T18" fmla="*/ 4 w 13"/>
                <a:gd name="T19" fmla="*/ 161 h 138"/>
                <a:gd name="T20" fmla="*/ 4 w 13"/>
                <a:gd name="T21" fmla="*/ 173 h 138"/>
                <a:gd name="T22" fmla="*/ 8 w 13"/>
                <a:gd name="T23" fmla="*/ 190 h 138"/>
                <a:gd name="T24" fmla="*/ 8 w 13"/>
                <a:gd name="T25" fmla="*/ 204 h 138"/>
                <a:gd name="T26" fmla="*/ 8 w 13"/>
                <a:gd name="T27" fmla="*/ 217 h 138"/>
                <a:gd name="T28" fmla="*/ 8 w 13"/>
                <a:gd name="T29" fmla="*/ 233 h 138"/>
                <a:gd name="T30" fmla="*/ 0 w 13"/>
                <a:gd name="T31" fmla="*/ 233 h 138"/>
                <a:gd name="T32" fmla="*/ 8 w 13"/>
                <a:gd name="T33" fmla="*/ 241 h 1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"/>
                <a:gd name="T52" fmla="*/ 0 h 138"/>
                <a:gd name="T53" fmla="*/ 13 w 13"/>
                <a:gd name="T54" fmla="*/ 138 h 1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" h="138">
                  <a:moveTo>
                    <a:pt x="7" y="0"/>
                  </a:moveTo>
                  <a:lnTo>
                    <a:pt x="0" y="13"/>
                  </a:lnTo>
                  <a:lnTo>
                    <a:pt x="7" y="25"/>
                  </a:lnTo>
                  <a:lnTo>
                    <a:pt x="13" y="34"/>
                  </a:lnTo>
                  <a:lnTo>
                    <a:pt x="7" y="42"/>
                  </a:lnTo>
                  <a:lnTo>
                    <a:pt x="0" y="50"/>
                  </a:lnTo>
                  <a:lnTo>
                    <a:pt x="7" y="59"/>
                  </a:lnTo>
                  <a:lnTo>
                    <a:pt x="13" y="67"/>
                  </a:lnTo>
                  <a:lnTo>
                    <a:pt x="13" y="79"/>
                  </a:lnTo>
                  <a:lnTo>
                    <a:pt x="7" y="92"/>
                  </a:lnTo>
                  <a:lnTo>
                    <a:pt x="7" y="100"/>
                  </a:lnTo>
                  <a:lnTo>
                    <a:pt x="13" y="109"/>
                  </a:lnTo>
                  <a:lnTo>
                    <a:pt x="13" y="117"/>
                  </a:lnTo>
                  <a:lnTo>
                    <a:pt x="13" y="125"/>
                  </a:lnTo>
                  <a:lnTo>
                    <a:pt x="13" y="134"/>
                  </a:lnTo>
                  <a:lnTo>
                    <a:pt x="0" y="134"/>
                  </a:lnTo>
                  <a:lnTo>
                    <a:pt x="13" y="138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21" name="Freeform 92"/>
            <p:cNvSpPr>
              <a:spLocks/>
            </p:cNvSpPr>
            <p:nvPr/>
          </p:nvSpPr>
          <p:spPr bwMode="auto">
            <a:xfrm>
              <a:off x="520" y="1397"/>
              <a:ext cx="20" cy="175"/>
            </a:xfrm>
            <a:custGeom>
              <a:avLst/>
              <a:gdLst>
                <a:gd name="T0" fmla="*/ 0 w 25"/>
                <a:gd name="T1" fmla="*/ 0 h 145"/>
                <a:gd name="T2" fmla="*/ 0 w 25"/>
                <a:gd name="T3" fmla="*/ 35 h 145"/>
                <a:gd name="T4" fmla="*/ 0 w 25"/>
                <a:gd name="T5" fmla="*/ 51 h 145"/>
                <a:gd name="T6" fmla="*/ 6 w 25"/>
                <a:gd name="T7" fmla="*/ 58 h 145"/>
                <a:gd name="T8" fmla="*/ 10 w 25"/>
                <a:gd name="T9" fmla="*/ 71 h 145"/>
                <a:gd name="T10" fmla="*/ 6 w 25"/>
                <a:gd name="T11" fmla="*/ 94 h 145"/>
                <a:gd name="T12" fmla="*/ 6 w 25"/>
                <a:gd name="T13" fmla="*/ 110 h 145"/>
                <a:gd name="T14" fmla="*/ 10 w 25"/>
                <a:gd name="T15" fmla="*/ 122 h 145"/>
                <a:gd name="T16" fmla="*/ 10 w 25"/>
                <a:gd name="T17" fmla="*/ 139 h 145"/>
                <a:gd name="T18" fmla="*/ 10 w 25"/>
                <a:gd name="T19" fmla="*/ 153 h 145"/>
                <a:gd name="T20" fmla="*/ 10 w 25"/>
                <a:gd name="T21" fmla="*/ 168 h 145"/>
                <a:gd name="T22" fmla="*/ 10 w 25"/>
                <a:gd name="T23" fmla="*/ 189 h 145"/>
                <a:gd name="T24" fmla="*/ 13 w 25"/>
                <a:gd name="T25" fmla="*/ 204 h 145"/>
                <a:gd name="T26" fmla="*/ 13 w 25"/>
                <a:gd name="T27" fmla="*/ 218 h 145"/>
                <a:gd name="T28" fmla="*/ 10 w 25"/>
                <a:gd name="T29" fmla="*/ 234 h 145"/>
                <a:gd name="T30" fmla="*/ 10 w 25"/>
                <a:gd name="T31" fmla="*/ 247 h 145"/>
                <a:gd name="T32" fmla="*/ 10 w 25"/>
                <a:gd name="T33" fmla="*/ 255 h 14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145"/>
                <a:gd name="T53" fmla="*/ 25 w 25"/>
                <a:gd name="T54" fmla="*/ 145 h 14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145">
                  <a:moveTo>
                    <a:pt x="0" y="0"/>
                  </a:moveTo>
                  <a:lnTo>
                    <a:pt x="0" y="20"/>
                  </a:lnTo>
                  <a:lnTo>
                    <a:pt x="0" y="29"/>
                  </a:lnTo>
                  <a:lnTo>
                    <a:pt x="12" y="33"/>
                  </a:lnTo>
                  <a:lnTo>
                    <a:pt x="19" y="41"/>
                  </a:lnTo>
                  <a:lnTo>
                    <a:pt x="12" y="54"/>
                  </a:lnTo>
                  <a:lnTo>
                    <a:pt x="12" y="62"/>
                  </a:lnTo>
                  <a:lnTo>
                    <a:pt x="19" y="70"/>
                  </a:lnTo>
                  <a:lnTo>
                    <a:pt x="19" y="79"/>
                  </a:lnTo>
                  <a:lnTo>
                    <a:pt x="19" y="87"/>
                  </a:lnTo>
                  <a:lnTo>
                    <a:pt x="19" y="95"/>
                  </a:lnTo>
                  <a:lnTo>
                    <a:pt x="19" y="108"/>
                  </a:lnTo>
                  <a:lnTo>
                    <a:pt x="25" y="116"/>
                  </a:lnTo>
                  <a:lnTo>
                    <a:pt x="25" y="124"/>
                  </a:lnTo>
                  <a:lnTo>
                    <a:pt x="19" y="133"/>
                  </a:lnTo>
                  <a:lnTo>
                    <a:pt x="19" y="141"/>
                  </a:lnTo>
                  <a:lnTo>
                    <a:pt x="19" y="145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22" name="Oval 93"/>
            <p:cNvSpPr>
              <a:spLocks noChangeArrowheads="1"/>
            </p:cNvSpPr>
            <p:nvPr/>
          </p:nvSpPr>
          <p:spPr bwMode="auto">
            <a:xfrm>
              <a:off x="406" y="1351"/>
              <a:ext cx="56" cy="48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23" name="Freeform 94"/>
            <p:cNvSpPr>
              <a:spLocks/>
            </p:cNvSpPr>
            <p:nvPr/>
          </p:nvSpPr>
          <p:spPr bwMode="auto">
            <a:xfrm>
              <a:off x="411" y="1397"/>
              <a:ext cx="10" cy="164"/>
            </a:xfrm>
            <a:custGeom>
              <a:avLst/>
              <a:gdLst>
                <a:gd name="T0" fmla="*/ 3 w 12"/>
                <a:gd name="T1" fmla="*/ 0 h 137"/>
                <a:gd name="T2" fmla="*/ 0 w 12"/>
                <a:gd name="T3" fmla="*/ 20 h 137"/>
                <a:gd name="T4" fmla="*/ 3 w 12"/>
                <a:gd name="T5" fmla="*/ 43 h 137"/>
                <a:gd name="T6" fmla="*/ 7 w 12"/>
                <a:gd name="T7" fmla="*/ 57 h 137"/>
                <a:gd name="T8" fmla="*/ 3 w 12"/>
                <a:gd name="T9" fmla="*/ 71 h 137"/>
                <a:gd name="T10" fmla="*/ 0 w 12"/>
                <a:gd name="T11" fmla="*/ 85 h 137"/>
                <a:gd name="T12" fmla="*/ 3 w 12"/>
                <a:gd name="T13" fmla="*/ 99 h 137"/>
                <a:gd name="T14" fmla="*/ 7 w 12"/>
                <a:gd name="T15" fmla="*/ 114 h 137"/>
                <a:gd name="T16" fmla="*/ 7 w 12"/>
                <a:gd name="T17" fmla="*/ 136 h 137"/>
                <a:gd name="T18" fmla="*/ 3 w 12"/>
                <a:gd name="T19" fmla="*/ 156 h 137"/>
                <a:gd name="T20" fmla="*/ 3 w 12"/>
                <a:gd name="T21" fmla="*/ 170 h 137"/>
                <a:gd name="T22" fmla="*/ 7 w 12"/>
                <a:gd name="T23" fmla="*/ 184 h 137"/>
                <a:gd name="T24" fmla="*/ 7 w 12"/>
                <a:gd name="T25" fmla="*/ 199 h 137"/>
                <a:gd name="T26" fmla="*/ 7 w 12"/>
                <a:gd name="T27" fmla="*/ 212 h 137"/>
                <a:gd name="T28" fmla="*/ 7 w 12"/>
                <a:gd name="T29" fmla="*/ 227 h 137"/>
                <a:gd name="T30" fmla="*/ 0 w 12"/>
                <a:gd name="T31" fmla="*/ 227 h 137"/>
                <a:gd name="T32" fmla="*/ 7 w 12"/>
                <a:gd name="T33" fmla="*/ 235 h 13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37"/>
                <a:gd name="T53" fmla="*/ 12 w 12"/>
                <a:gd name="T54" fmla="*/ 137 h 13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37">
                  <a:moveTo>
                    <a:pt x="6" y="0"/>
                  </a:moveTo>
                  <a:lnTo>
                    <a:pt x="0" y="12"/>
                  </a:lnTo>
                  <a:lnTo>
                    <a:pt x="6" y="25"/>
                  </a:lnTo>
                  <a:lnTo>
                    <a:pt x="12" y="33"/>
                  </a:lnTo>
                  <a:lnTo>
                    <a:pt x="6" y="41"/>
                  </a:lnTo>
                  <a:lnTo>
                    <a:pt x="0" y="49"/>
                  </a:lnTo>
                  <a:lnTo>
                    <a:pt x="6" y="58"/>
                  </a:lnTo>
                  <a:lnTo>
                    <a:pt x="12" y="66"/>
                  </a:lnTo>
                  <a:lnTo>
                    <a:pt x="12" y="79"/>
                  </a:lnTo>
                  <a:lnTo>
                    <a:pt x="6" y="91"/>
                  </a:lnTo>
                  <a:lnTo>
                    <a:pt x="6" y="99"/>
                  </a:lnTo>
                  <a:lnTo>
                    <a:pt x="12" y="108"/>
                  </a:lnTo>
                  <a:lnTo>
                    <a:pt x="12" y="116"/>
                  </a:lnTo>
                  <a:lnTo>
                    <a:pt x="12" y="124"/>
                  </a:lnTo>
                  <a:lnTo>
                    <a:pt x="12" y="133"/>
                  </a:lnTo>
                  <a:lnTo>
                    <a:pt x="0" y="133"/>
                  </a:lnTo>
                  <a:lnTo>
                    <a:pt x="12" y="137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24" name="Freeform 95"/>
            <p:cNvSpPr>
              <a:spLocks/>
            </p:cNvSpPr>
            <p:nvPr/>
          </p:nvSpPr>
          <p:spPr bwMode="auto">
            <a:xfrm>
              <a:off x="448" y="1401"/>
              <a:ext cx="20" cy="175"/>
            </a:xfrm>
            <a:custGeom>
              <a:avLst/>
              <a:gdLst>
                <a:gd name="T0" fmla="*/ 0 w 25"/>
                <a:gd name="T1" fmla="*/ 0 h 145"/>
                <a:gd name="T2" fmla="*/ 0 w 25"/>
                <a:gd name="T3" fmla="*/ 36 h 145"/>
                <a:gd name="T4" fmla="*/ 0 w 25"/>
                <a:gd name="T5" fmla="*/ 51 h 145"/>
                <a:gd name="T6" fmla="*/ 6 w 25"/>
                <a:gd name="T7" fmla="*/ 58 h 145"/>
                <a:gd name="T8" fmla="*/ 9 w 25"/>
                <a:gd name="T9" fmla="*/ 71 h 145"/>
                <a:gd name="T10" fmla="*/ 6 w 25"/>
                <a:gd name="T11" fmla="*/ 94 h 145"/>
                <a:gd name="T12" fmla="*/ 6 w 25"/>
                <a:gd name="T13" fmla="*/ 110 h 145"/>
                <a:gd name="T14" fmla="*/ 9 w 25"/>
                <a:gd name="T15" fmla="*/ 122 h 145"/>
                <a:gd name="T16" fmla="*/ 9 w 25"/>
                <a:gd name="T17" fmla="*/ 139 h 145"/>
                <a:gd name="T18" fmla="*/ 9 w 25"/>
                <a:gd name="T19" fmla="*/ 153 h 145"/>
                <a:gd name="T20" fmla="*/ 9 w 25"/>
                <a:gd name="T21" fmla="*/ 168 h 145"/>
                <a:gd name="T22" fmla="*/ 9 w 25"/>
                <a:gd name="T23" fmla="*/ 189 h 145"/>
                <a:gd name="T24" fmla="*/ 13 w 25"/>
                <a:gd name="T25" fmla="*/ 204 h 145"/>
                <a:gd name="T26" fmla="*/ 13 w 25"/>
                <a:gd name="T27" fmla="*/ 220 h 145"/>
                <a:gd name="T28" fmla="*/ 9 w 25"/>
                <a:gd name="T29" fmla="*/ 234 h 145"/>
                <a:gd name="T30" fmla="*/ 9 w 25"/>
                <a:gd name="T31" fmla="*/ 247 h 145"/>
                <a:gd name="T32" fmla="*/ 9 w 25"/>
                <a:gd name="T33" fmla="*/ 255 h 14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145"/>
                <a:gd name="T53" fmla="*/ 25 w 25"/>
                <a:gd name="T54" fmla="*/ 145 h 14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145">
                  <a:moveTo>
                    <a:pt x="0" y="0"/>
                  </a:moveTo>
                  <a:lnTo>
                    <a:pt x="0" y="21"/>
                  </a:lnTo>
                  <a:lnTo>
                    <a:pt x="0" y="29"/>
                  </a:lnTo>
                  <a:lnTo>
                    <a:pt x="12" y="33"/>
                  </a:lnTo>
                  <a:lnTo>
                    <a:pt x="18" y="41"/>
                  </a:lnTo>
                  <a:lnTo>
                    <a:pt x="12" y="54"/>
                  </a:lnTo>
                  <a:lnTo>
                    <a:pt x="12" y="62"/>
                  </a:lnTo>
                  <a:lnTo>
                    <a:pt x="18" y="70"/>
                  </a:lnTo>
                  <a:lnTo>
                    <a:pt x="18" y="79"/>
                  </a:lnTo>
                  <a:lnTo>
                    <a:pt x="18" y="87"/>
                  </a:lnTo>
                  <a:lnTo>
                    <a:pt x="18" y="95"/>
                  </a:lnTo>
                  <a:lnTo>
                    <a:pt x="18" y="108"/>
                  </a:lnTo>
                  <a:lnTo>
                    <a:pt x="25" y="116"/>
                  </a:lnTo>
                  <a:lnTo>
                    <a:pt x="25" y="125"/>
                  </a:lnTo>
                  <a:lnTo>
                    <a:pt x="18" y="133"/>
                  </a:lnTo>
                  <a:lnTo>
                    <a:pt x="18" y="141"/>
                  </a:lnTo>
                  <a:lnTo>
                    <a:pt x="18" y="145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25" name="Oval 96"/>
            <p:cNvSpPr>
              <a:spLocks noChangeArrowheads="1"/>
            </p:cNvSpPr>
            <p:nvPr/>
          </p:nvSpPr>
          <p:spPr bwMode="auto">
            <a:xfrm>
              <a:off x="339" y="1351"/>
              <a:ext cx="56" cy="48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26" name="Freeform 97"/>
            <p:cNvSpPr>
              <a:spLocks/>
            </p:cNvSpPr>
            <p:nvPr/>
          </p:nvSpPr>
          <p:spPr bwMode="auto">
            <a:xfrm>
              <a:off x="344" y="1397"/>
              <a:ext cx="10" cy="164"/>
            </a:xfrm>
            <a:custGeom>
              <a:avLst/>
              <a:gdLst>
                <a:gd name="T0" fmla="*/ 3 w 12"/>
                <a:gd name="T1" fmla="*/ 0 h 137"/>
                <a:gd name="T2" fmla="*/ 0 w 12"/>
                <a:gd name="T3" fmla="*/ 20 h 137"/>
                <a:gd name="T4" fmla="*/ 3 w 12"/>
                <a:gd name="T5" fmla="*/ 43 h 137"/>
                <a:gd name="T6" fmla="*/ 7 w 12"/>
                <a:gd name="T7" fmla="*/ 57 h 137"/>
                <a:gd name="T8" fmla="*/ 3 w 12"/>
                <a:gd name="T9" fmla="*/ 71 h 137"/>
                <a:gd name="T10" fmla="*/ 0 w 12"/>
                <a:gd name="T11" fmla="*/ 85 h 137"/>
                <a:gd name="T12" fmla="*/ 3 w 12"/>
                <a:gd name="T13" fmla="*/ 99 h 137"/>
                <a:gd name="T14" fmla="*/ 7 w 12"/>
                <a:gd name="T15" fmla="*/ 114 h 137"/>
                <a:gd name="T16" fmla="*/ 7 w 12"/>
                <a:gd name="T17" fmla="*/ 136 h 137"/>
                <a:gd name="T18" fmla="*/ 3 w 12"/>
                <a:gd name="T19" fmla="*/ 156 h 137"/>
                <a:gd name="T20" fmla="*/ 3 w 12"/>
                <a:gd name="T21" fmla="*/ 170 h 137"/>
                <a:gd name="T22" fmla="*/ 7 w 12"/>
                <a:gd name="T23" fmla="*/ 184 h 137"/>
                <a:gd name="T24" fmla="*/ 7 w 12"/>
                <a:gd name="T25" fmla="*/ 199 h 137"/>
                <a:gd name="T26" fmla="*/ 7 w 12"/>
                <a:gd name="T27" fmla="*/ 212 h 137"/>
                <a:gd name="T28" fmla="*/ 7 w 12"/>
                <a:gd name="T29" fmla="*/ 227 h 137"/>
                <a:gd name="T30" fmla="*/ 0 w 12"/>
                <a:gd name="T31" fmla="*/ 227 h 137"/>
                <a:gd name="T32" fmla="*/ 7 w 12"/>
                <a:gd name="T33" fmla="*/ 235 h 13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37"/>
                <a:gd name="T53" fmla="*/ 12 w 12"/>
                <a:gd name="T54" fmla="*/ 137 h 13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37">
                  <a:moveTo>
                    <a:pt x="6" y="0"/>
                  </a:moveTo>
                  <a:lnTo>
                    <a:pt x="0" y="12"/>
                  </a:lnTo>
                  <a:lnTo>
                    <a:pt x="6" y="25"/>
                  </a:lnTo>
                  <a:lnTo>
                    <a:pt x="12" y="33"/>
                  </a:lnTo>
                  <a:lnTo>
                    <a:pt x="6" y="41"/>
                  </a:lnTo>
                  <a:lnTo>
                    <a:pt x="0" y="49"/>
                  </a:lnTo>
                  <a:lnTo>
                    <a:pt x="6" y="58"/>
                  </a:lnTo>
                  <a:lnTo>
                    <a:pt x="12" y="66"/>
                  </a:lnTo>
                  <a:lnTo>
                    <a:pt x="12" y="79"/>
                  </a:lnTo>
                  <a:lnTo>
                    <a:pt x="6" y="91"/>
                  </a:lnTo>
                  <a:lnTo>
                    <a:pt x="6" y="99"/>
                  </a:lnTo>
                  <a:lnTo>
                    <a:pt x="12" y="108"/>
                  </a:lnTo>
                  <a:lnTo>
                    <a:pt x="12" y="116"/>
                  </a:lnTo>
                  <a:lnTo>
                    <a:pt x="12" y="124"/>
                  </a:lnTo>
                  <a:lnTo>
                    <a:pt x="12" y="133"/>
                  </a:lnTo>
                  <a:lnTo>
                    <a:pt x="0" y="133"/>
                  </a:lnTo>
                  <a:lnTo>
                    <a:pt x="12" y="137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27" name="Freeform 98"/>
            <p:cNvSpPr>
              <a:spLocks/>
            </p:cNvSpPr>
            <p:nvPr/>
          </p:nvSpPr>
          <p:spPr bwMode="auto">
            <a:xfrm>
              <a:off x="380" y="1401"/>
              <a:ext cx="21" cy="175"/>
            </a:xfrm>
            <a:custGeom>
              <a:avLst/>
              <a:gdLst>
                <a:gd name="T0" fmla="*/ 0 w 25"/>
                <a:gd name="T1" fmla="*/ 0 h 145"/>
                <a:gd name="T2" fmla="*/ 0 w 25"/>
                <a:gd name="T3" fmla="*/ 36 h 145"/>
                <a:gd name="T4" fmla="*/ 0 w 25"/>
                <a:gd name="T5" fmla="*/ 51 h 145"/>
                <a:gd name="T6" fmla="*/ 8 w 25"/>
                <a:gd name="T7" fmla="*/ 58 h 145"/>
                <a:gd name="T8" fmla="*/ 11 w 25"/>
                <a:gd name="T9" fmla="*/ 71 h 145"/>
                <a:gd name="T10" fmla="*/ 8 w 25"/>
                <a:gd name="T11" fmla="*/ 94 h 145"/>
                <a:gd name="T12" fmla="*/ 8 w 25"/>
                <a:gd name="T13" fmla="*/ 110 h 145"/>
                <a:gd name="T14" fmla="*/ 11 w 25"/>
                <a:gd name="T15" fmla="*/ 122 h 145"/>
                <a:gd name="T16" fmla="*/ 11 w 25"/>
                <a:gd name="T17" fmla="*/ 139 h 145"/>
                <a:gd name="T18" fmla="*/ 11 w 25"/>
                <a:gd name="T19" fmla="*/ 153 h 145"/>
                <a:gd name="T20" fmla="*/ 11 w 25"/>
                <a:gd name="T21" fmla="*/ 168 h 145"/>
                <a:gd name="T22" fmla="*/ 11 w 25"/>
                <a:gd name="T23" fmla="*/ 189 h 145"/>
                <a:gd name="T24" fmla="*/ 15 w 25"/>
                <a:gd name="T25" fmla="*/ 204 h 145"/>
                <a:gd name="T26" fmla="*/ 15 w 25"/>
                <a:gd name="T27" fmla="*/ 220 h 145"/>
                <a:gd name="T28" fmla="*/ 11 w 25"/>
                <a:gd name="T29" fmla="*/ 234 h 145"/>
                <a:gd name="T30" fmla="*/ 11 w 25"/>
                <a:gd name="T31" fmla="*/ 247 h 145"/>
                <a:gd name="T32" fmla="*/ 11 w 25"/>
                <a:gd name="T33" fmla="*/ 255 h 14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145"/>
                <a:gd name="T53" fmla="*/ 25 w 25"/>
                <a:gd name="T54" fmla="*/ 145 h 14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145">
                  <a:moveTo>
                    <a:pt x="0" y="0"/>
                  </a:moveTo>
                  <a:lnTo>
                    <a:pt x="0" y="21"/>
                  </a:lnTo>
                  <a:lnTo>
                    <a:pt x="0" y="29"/>
                  </a:lnTo>
                  <a:lnTo>
                    <a:pt x="13" y="33"/>
                  </a:lnTo>
                  <a:lnTo>
                    <a:pt x="19" y="41"/>
                  </a:lnTo>
                  <a:lnTo>
                    <a:pt x="13" y="54"/>
                  </a:lnTo>
                  <a:lnTo>
                    <a:pt x="13" y="62"/>
                  </a:lnTo>
                  <a:lnTo>
                    <a:pt x="19" y="70"/>
                  </a:lnTo>
                  <a:lnTo>
                    <a:pt x="19" y="79"/>
                  </a:lnTo>
                  <a:lnTo>
                    <a:pt x="19" y="87"/>
                  </a:lnTo>
                  <a:lnTo>
                    <a:pt x="19" y="95"/>
                  </a:lnTo>
                  <a:lnTo>
                    <a:pt x="19" y="108"/>
                  </a:lnTo>
                  <a:lnTo>
                    <a:pt x="25" y="116"/>
                  </a:lnTo>
                  <a:lnTo>
                    <a:pt x="25" y="125"/>
                  </a:lnTo>
                  <a:lnTo>
                    <a:pt x="19" y="133"/>
                  </a:lnTo>
                  <a:lnTo>
                    <a:pt x="19" y="141"/>
                  </a:lnTo>
                  <a:lnTo>
                    <a:pt x="19" y="145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28" name="Oval 99"/>
            <p:cNvSpPr>
              <a:spLocks noChangeArrowheads="1"/>
            </p:cNvSpPr>
            <p:nvPr/>
          </p:nvSpPr>
          <p:spPr bwMode="auto">
            <a:xfrm>
              <a:off x="271" y="1351"/>
              <a:ext cx="57" cy="48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29" name="Freeform 100"/>
            <p:cNvSpPr>
              <a:spLocks/>
            </p:cNvSpPr>
            <p:nvPr/>
          </p:nvSpPr>
          <p:spPr bwMode="auto">
            <a:xfrm>
              <a:off x="277" y="1397"/>
              <a:ext cx="10" cy="164"/>
            </a:xfrm>
            <a:custGeom>
              <a:avLst/>
              <a:gdLst>
                <a:gd name="T0" fmla="*/ 3 w 12"/>
                <a:gd name="T1" fmla="*/ 0 h 137"/>
                <a:gd name="T2" fmla="*/ 0 w 12"/>
                <a:gd name="T3" fmla="*/ 20 h 137"/>
                <a:gd name="T4" fmla="*/ 3 w 12"/>
                <a:gd name="T5" fmla="*/ 43 h 137"/>
                <a:gd name="T6" fmla="*/ 7 w 12"/>
                <a:gd name="T7" fmla="*/ 57 h 137"/>
                <a:gd name="T8" fmla="*/ 3 w 12"/>
                <a:gd name="T9" fmla="*/ 71 h 137"/>
                <a:gd name="T10" fmla="*/ 0 w 12"/>
                <a:gd name="T11" fmla="*/ 85 h 137"/>
                <a:gd name="T12" fmla="*/ 3 w 12"/>
                <a:gd name="T13" fmla="*/ 99 h 137"/>
                <a:gd name="T14" fmla="*/ 7 w 12"/>
                <a:gd name="T15" fmla="*/ 114 h 137"/>
                <a:gd name="T16" fmla="*/ 7 w 12"/>
                <a:gd name="T17" fmla="*/ 136 h 137"/>
                <a:gd name="T18" fmla="*/ 3 w 12"/>
                <a:gd name="T19" fmla="*/ 156 h 137"/>
                <a:gd name="T20" fmla="*/ 3 w 12"/>
                <a:gd name="T21" fmla="*/ 170 h 137"/>
                <a:gd name="T22" fmla="*/ 7 w 12"/>
                <a:gd name="T23" fmla="*/ 184 h 137"/>
                <a:gd name="T24" fmla="*/ 7 w 12"/>
                <a:gd name="T25" fmla="*/ 199 h 137"/>
                <a:gd name="T26" fmla="*/ 7 w 12"/>
                <a:gd name="T27" fmla="*/ 212 h 137"/>
                <a:gd name="T28" fmla="*/ 7 w 12"/>
                <a:gd name="T29" fmla="*/ 227 h 137"/>
                <a:gd name="T30" fmla="*/ 0 w 12"/>
                <a:gd name="T31" fmla="*/ 227 h 137"/>
                <a:gd name="T32" fmla="*/ 7 w 12"/>
                <a:gd name="T33" fmla="*/ 235 h 13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37"/>
                <a:gd name="T53" fmla="*/ 12 w 12"/>
                <a:gd name="T54" fmla="*/ 137 h 13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37">
                  <a:moveTo>
                    <a:pt x="6" y="0"/>
                  </a:moveTo>
                  <a:lnTo>
                    <a:pt x="0" y="12"/>
                  </a:lnTo>
                  <a:lnTo>
                    <a:pt x="6" y="25"/>
                  </a:lnTo>
                  <a:lnTo>
                    <a:pt x="12" y="33"/>
                  </a:lnTo>
                  <a:lnTo>
                    <a:pt x="6" y="41"/>
                  </a:lnTo>
                  <a:lnTo>
                    <a:pt x="0" y="49"/>
                  </a:lnTo>
                  <a:lnTo>
                    <a:pt x="6" y="58"/>
                  </a:lnTo>
                  <a:lnTo>
                    <a:pt x="12" y="66"/>
                  </a:lnTo>
                  <a:lnTo>
                    <a:pt x="12" y="79"/>
                  </a:lnTo>
                  <a:lnTo>
                    <a:pt x="6" y="91"/>
                  </a:lnTo>
                  <a:lnTo>
                    <a:pt x="6" y="99"/>
                  </a:lnTo>
                  <a:lnTo>
                    <a:pt x="12" y="108"/>
                  </a:lnTo>
                  <a:lnTo>
                    <a:pt x="12" y="116"/>
                  </a:lnTo>
                  <a:lnTo>
                    <a:pt x="12" y="124"/>
                  </a:lnTo>
                  <a:lnTo>
                    <a:pt x="12" y="133"/>
                  </a:lnTo>
                  <a:lnTo>
                    <a:pt x="0" y="133"/>
                  </a:lnTo>
                  <a:lnTo>
                    <a:pt x="12" y="137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30" name="Freeform 101"/>
            <p:cNvSpPr>
              <a:spLocks/>
            </p:cNvSpPr>
            <p:nvPr/>
          </p:nvSpPr>
          <p:spPr bwMode="auto">
            <a:xfrm>
              <a:off x="313" y="1401"/>
              <a:ext cx="21" cy="175"/>
            </a:xfrm>
            <a:custGeom>
              <a:avLst/>
              <a:gdLst>
                <a:gd name="T0" fmla="*/ 0 w 25"/>
                <a:gd name="T1" fmla="*/ 0 h 145"/>
                <a:gd name="T2" fmla="*/ 0 w 25"/>
                <a:gd name="T3" fmla="*/ 36 h 145"/>
                <a:gd name="T4" fmla="*/ 0 w 25"/>
                <a:gd name="T5" fmla="*/ 51 h 145"/>
                <a:gd name="T6" fmla="*/ 8 w 25"/>
                <a:gd name="T7" fmla="*/ 58 h 145"/>
                <a:gd name="T8" fmla="*/ 11 w 25"/>
                <a:gd name="T9" fmla="*/ 71 h 145"/>
                <a:gd name="T10" fmla="*/ 8 w 25"/>
                <a:gd name="T11" fmla="*/ 94 h 145"/>
                <a:gd name="T12" fmla="*/ 8 w 25"/>
                <a:gd name="T13" fmla="*/ 110 h 145"/>
                <a:gd name="T14" fmla="*/ 11 w 25"/>
                <a:gd name="T15" fmla="*/ 122 h 145"/>
                <a:gd name="T16" fmla="*/ 11 w 25"/>
                <a:gd name="T17" fmla="*/ 139 h 145"/>
                <a:gd name="T18" fmla="*/ 11 w 25"/>
                <a:gd name="T19" fmla="*/ 153 h 145"/>
                <a:gd name="T20" fmla="*/ 11 w 25"/>
                <a:gd name="T21" fmla="*/ 168 h 145"/>
                <a:gd name="T22" fmla="*/ 11 w 25"/>
                <a:gd name="T23" fmla="*/ 189 h 145"/>
                <a:gd name="T24" fmla="*/ 15 w 25"/>
                <a:gd name="T25" fmla="*/ 204 h 145"/>
                <a:gd name="T26" fmla="*/ 15 w 25"/>
                <a:gd name="T27" fmla="*/ 220 h 145"/>
                <a:gd name="T28" fmla="*/ 11 w 25"/>
                <a:gd name="T29" fmla="*/ 234 h 145"/>
                <a:gd name="T30" fmla="*/ 11 w 25"/>
                <a:gd name="T31" fmla="*/ 247 h 145"/>
                <a:gd name="T32" fmla="*/ 11 w 25"/>
                <a:gd name="T33" fmla="*/ 255 h 14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145"/>
                <a:gd name="T53" fmla="*/ 25 w 25"/>
                <a:gd name="T54" fmla="*/ 145 h 14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145">
                  <a:moveTo>
                    <a:pt x="0" y="0"/>
                  </a:moveTo>
                  <a:lnTo>
                    <a:pt x="0" y="21"/>
                  </a:lnTo>
                  <a:lnTo>
                    <a:pt x="0" y="29"/>
                  </a:lnTo>
                  <a:lnTo>
                    <a:pt x="13" y="33"/>
                  </a:lnTo>
                  <a:lnTo>
                    <a:pt x="19" y="41"/>
                  </a:lnTo>
                  <a:lnTo>
                    <a:pt x="13" y="54"/>
                  </a:lnTo>
                  <a:lnTo>
                    <a:pt x="13" y="62"/>
                  </a:lnTo>
                  <a:lnTo>
                    <a:pt x="19" y="70"/>
                  </a:lnTo>
                  <a:lnTo>
                    <a:pt x="19" y="79"/>
                  </a:lnTo>
                  <a:lnTo>
                    <a:pt x="19" y="87"/>
                  </a:lnTo>
                  <a:lnTo>
                    <a:pt x="19" y="95"/>
                  </a:lnTo>
                  <a:lnTo>
                    <a:pt x="19" y="108"/>
                  </a:lnTo>
                  <a:lnTo>
                    <a:pt x="25" y="116"/>
                  </a:lnTo>
                  <a:lnTo>
                    <a:pt x="25" y="125"/>
                  </a:lnTo>
                  <a:lnTo>
                    <a:pt x="19" y="133"/>
                  </a:lnTo>
                  <a:lnTo>
                    <a:pt x="19" y="141"/>
                  </a:lnTo>
                  <a:lnTo>
                    <a:pt x="19" y="145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31" name="Oval 102"/>
            <p:cNvSpPr>
              <a:spLocks noChangeArrowheads="1"/>
            </p:cNvSpPr>
            <p:nvPr/>
          </p:nvSpPr>
          <p:spPr bwMode="auto">
            <a:xfrm>
              <a:off x="204" y="1351"/>
              <a:ext cx="56" cy="48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32" name="Freeform 103"/>
            <p:cNvSpPr>
              <a:spLocks/>
            </p:cNvSpPr>
            <p:nvPr/>
          </p:nvSpPr>
          <p:spPr bwMode="auto">
            <a:xfrm>
              <a:off x="210" y="1397"/>
              <a:ext cx="10" cy="164"/>
            </a:xfrm>
            <a:custGeom>
              <a:avLst/>
              <a:gdLst>
                <a:gd name="T0" fmla="*/ 3 w 12"/>
                <a:gd name="T1" fmla="*/ 0 h 137"/>
                <a:gd name="T2" fmla="*/ 0 w 12"/>
                <a:gd name="T3" fmla="*/ 20 h 137"/>
                <a:gd name="T4" fmla="*/ 3 w 12"/>
                <a:gd name="T5" fmla="*/ 43 h 137"/>
                <a:gd name="T6" fmla="*/ 7 w 12"/>
                <a:gd name="T7" fmla="*/ 57 h 137"/>
                <a:gd name="T8" fmla="*/ 3 w 12"/>
                <a:gd name="T9" fmla="*/ 71 h 137"/>
                <a:gd name="T10" fmla="*/ 0 w 12"/>
                <a:gd name="T11" fmla="*/ 85 h 137"/>
                <a:gd name="T12" fmla="*/ 3 w 12"/>
                <a:gd name="T13" fmla="*/ 99 h 137"/>
                <a:gd name="T14" fmla="*/ 7 w 12"/>
                <a:gd name="T15" fmla="*/ 114 h 137"/>
                <a:gd name="T16" fmla="*/ 7 w 12"/>
                <a:gd name="T17" fmla="*/ 136 h 137"/>
                <a:gd name="T18" fmla="*/ 3 w 12"/>
                <a:gd name="T19" fmla="*/ 156 h 137"/>
                <a:gd name="T20" fmla="*/ 3 w 12"/>
                <a:gd name="T21" fmla="*/ 170 h 137"/>
                <a:gd name="T22" fmla="*/ 7 w 12"/>
                <a:gd name="T23" fmla="*/ 184 h 137"/>
                <a:gd name="T24" fmla="*/ 7 w 12"/>
                <a:gd name="T25" fmla="*/ 199 h 137"/>
                <a:gd name="T26" fmla="*/ 7 w 12"/>
                <a:gd name="T27" fmla="*/ 212 h 137"/>
                <a:gd name="T28" fmla="*/ 7 w 12"/>
                <a:gd name="T29" fmla="*/ 227 h 137"/>
                <a:gd name="T30" fmla="*/ 0 w 12"/>
                <a:gd name="T31" fmla="*/ 227 h 137"/>
                <a:gd name="T32" fmla="*/ 7 w 12"/>
                <a:gd name="T33" fmla="*/ 235 h 13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37"/>
                <a:gd name="T53" fmla="*/ 12 w 12"/>
                <a:gd name="T54" fmla="*/ 137 h 13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37">
                  <a:moveTo>
                    <a:pt x="6" y="0"/>
                  </a:moveTo>
                  <a:lnTo>
                    <a:pt x="0" y="12"/>
                  </a:lnTo>
                  <a:lnTo>
                    <a:pt x="6" y="25"/>
                  </a:lnTo>
                  <a:lnTo>
                    <a:pt x="12" y="33"/>
                  </a:lnTo>
                  <a:lnTo>
                    <a:pt x="6" y="41"/>
                  </a:lnTo>
                  <a:lnTo>
                    <a:pt x="0" y="49"/>
                  </a:lnTo>
                  <a:lnTo>
                    <a:pt x="6" y="58"/>
                  </a:lnTo>
                  <a:lnTo>
                    <a:pt x="12" y="66"/>
                  </a:lnTo>
                  <a:lnTo>
                    <a:pt x="12" y="79"/>
                  </a:lnTo>
                  <a:lnTo>
                    <a:pt x="6" y="91"/>
                  </a:lnTo>
                  <a:lnTo>
                    <a:pt x="6" y="99"/>
                  </a:lnTo>
                  <a:lnTo>
                    <a:pt x="12" y="108"/>
                  </a:lnTo>
                  <a:lnTo>
                    <a:pt x="12" y="116"/>
                  </a:lnTo>
                  <a:lnTo>
                    <a:pt x="12" y="124"/>
                  </a:lnTo>
                  <a:lnTo>
                    <a:pt x="12" y="133"/>
                  </a:lnTo>
                  <a:lnTo>
                    <a:pt x="0" y="133"/>
                  </a:lnTo>
                  <a:lnTo>
                    <a:pt x="12" y="137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33" name="Freeform 104"/>
            <p:cNvSpPr>
              <a:spLocks/>
            </p:cNvSpPr>
            <p:nvPr/>
          </p:nvSpPr>
          <p:spPr bwMode="auto">
            <a:xfrm>
              <a:off x="245" y="1401"/>
              <a:ext cx="22" cy="175"/>
            </a:xfrm>
            <a:custGeom>
              <a:avLst/>
              <a:gdLst>
                <a:gd name="T0" fmla="*/ 0 w 25"/>
                <a:gd name="T1" fmla="*/ 0 h 145"/>
                <a:gd name="T2" fmla="*/ 0 w 25"/>
                <a:gd name="T3" fmla="*/ 36 h 145"/>
                <a:gd name="T4" fmla="*/ 0 w 25"/>
                <a:gd name="T5" fmla="*/ 51 h 145"/>
                <a:gd name="T6" fmla="*/ 9 w 25"/>
                <a:gd name="T7" fmla="*/ 58 h 145"/>
                <a:gd name="T8" fmla="*/ 13 w 25"/>
                <a:gd name="T9" fmla="*/ 71 h 145"/>
                <a:gd name="T10" fmla="*/ 9 w 25"/>
                <a:gd name="T11" fmla="*/ 94 h 145"/>
                <a:gd name="T12" fmla="*/ 9 w 25"/>
                <a:gd name="T13" fmla="*/ 110 h 145"/>
                <a:gd name="T14" fmla="*/ 13 w 25"/>
                <a:gd name="T15" fmla="*/ 122 h 145"/>
                <a:gd name="T16" fmla="*/ 13 w 25"/>
                <a:gd name="T17" fmla="*/ 139 h 145"/>
                <a:gd name="T18" fmla="*/ 13 w 25"/>
                <a:gd name="T19" fmla="*/ 153 h 145"/>
                <a:gd name="T20" fmla="*/ 13 w 25"/>
                <a:gd name="T21" fmla="*/ 168 h 145"/>
                <a:gd name="T22" fmla="*/ 13 w 25"/>
                <a:gd name="T23" fmla="*/ 189 h 145"/>
                <a:gd name="T24" fmla="*/ 17 w 25"/>
                <a:gd name="T25" fmla="*/ 204 h 145"/>
                <a:gd name="T26" fmla="*/ 17 w 25"/>
                <a:gd name="T27" fmla="*/ 220 h 145"/>
                <a:gd name="T28" fmla="*/ 13 w 25"/>
                <a:gd name="T29" fmla="*/ 234 h 145"/>
                <a:gd name="T30" fmla="*/ 13 w 25"/>
                <a:gd name="T31" fmla="*/ 247 h 145"/>
                <a:gd name="T32" fmla="*/ 13 w 25"/>
                <a:gd name="T33" fmla="*/ 255 h 14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145"/>
                <a:gd name="T53" fmla="*/ 25 w 25"/>
                <a:gd name="T54" fmla="*/ 145 h 14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145">
                  <a:moveTo>
                    <a:pt x="0" y="0"/>
                  </a:moveTo>
                  <a:lnTo>
                    <a:pt x="0" y="21"/>
                  </a:lnTo>
                  <a:lnTo>
                    <a:pt x="0" y="29"/>
                  </a:lnTo>
                  <a:lnTo>
                    <a:pt x="13" y="33"/>
                  </a:lnTo>
                  <a:lnTo>
                    <a:pt x="19" y="41"/>
                  </a:lnTo>
                  <a:lnTo>
                    <a:pt x="13" y="54"/>
                  </a:lnTo>
                  <a:lnTo>
                    <a:pt x="13" y="62"/>
                  </a:lnTo>
                  <a:lnTo>
                    <a:pt x="19" y="70"/>
                  </a:lnTo>
                  <a:lnTo>
                    <a:pt x="19" y="79"/>
                  </a:lnTo>
                  <a:lnTo>
                    <a:pt x="19" y="87"/>
                  </a:lnTo>
                  <a:lnTo>
                    <a:pt x="19" y="95"/>
                  </a:lnTo>
                  <a:lnTo>
                    <a:pt x="19" y="108"/>
                  </a:lnTo>
                  <a:lnTo>
                    <a:pt x="25" y="116"/>
                  </a:lnTo>
                  <a:lnTo>
                    <a:pt x="25" y="125"/>
                  </a:lnTo>
                  <a:lnTo>
                    <a:pt x="19" y="133"/>
                  </a:lnTo>
                  <a:lnTo>
                    <a:pt x="19" y="141"/>
                  </a:lnTo>
                  <a:lnTo>
                    <a:pt x="19" y="145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34" name="Oval 105"/>
            <p:cNvSpPr>
              <a:spLocks noChangeArrowheads="1"/>
            </p:cNvSpPr>
            <p:nvPr/>
          </p:nvSpPr>
          <p:spPr bwMode="auto">
            <a:xfrm>
              <a:off x="545" y="1648"/>
              <a:ext cx="57" cy="46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35" name="Freeform 106"/>
            <p:cNvSpPr>
              <a:spLocks/>
            </p:cNvSpPr>
            <p:nvPr/>
          </p:nvSpPr>
          <p:spPr bwMode="auto">
            <a:xfrm>
              <a:off x="550" y="1487"/>
              <a:ext cx="11" cy="166"/>
            </a:xfrm>
            <a:custGeom>
              <a:avLst/>
              <a:gdLst>
                <a:gd name="T0" fmla="*/ 4 w 13"/>
                <a:gd name="T1" fmla="*/ 241 h 138"/>
                <a:gd name="T2" fmla="*/ 0 w 13"/>
                <a:gd name="T3" fmla="*/ 217 h 138"/>
                <a:gd name="T4" fmla="*/ 4 w 13"/>
                <a:gd name="T5" fmla="*/ 197 h 138"/>
                <a:gd name="T6" fmla="*/ 8 w 13"/>
                <a:gd name="T7" fmla="*/ 183 h 138"/>
                <a:gd name="T8" fmla="*/ 4 w 13"/>
                <a:gd name="T9" fmla="*/ 166 h 138"/>
                <a:gd name="T10" fmla="*/ 0 w 13"/>
                <a:gd name="T11" fmla="*/ 154 h 138"/>
                <a:gd name="T12" fmla="*/ 4 w 13"/>
                <a:gd name="T13" fmla="*/ 138 h 138"/>
                <a:gd name="T14" fmla="*/ 8 w 13"/>
                <a:gd name="T15" fmla="*/ 123 h 138"/>
                <a:gd name="T16" fmla="*/ 8 w 13"/>
                <a:gd name="T17" fmla="*/ 102 h 138"/>
                <a:gd name="T18" fmla="*/ 4 w 13"/>
                <a:gd name="T19" fmla="*/ 79 h 138"/>
                <a:gd name="T20" fmla="*/ 4 w 13"/>
                <a:gd name="T21" fmla="*/ 66 h 138"/>
                <a:gd name="T22" fmla="*/ 8 w 13"/>
                <a:gd name="T23" fmla="*/ 52 h 138"/>
                <a:gd name="T24" fmla="*/ 8 w 13"/>
                <a:gd name="T25" fmla="*/ 36 h 138"/>
                <a:gd name="T26" fmla="*/ 8 w 13"/>
                <a:gd name="T27" fmla="*/ 23 h 138"/>
                <a:gd name="T28" fmla="*/ 8 w 13"/>
                <a:gd name="T29" fmla="*/ 8 h 138"/>
                <a:gd name="T30" fmla="*/ 0 w 13"/>
                <a:gd name="T31" fmla="*/ 8 h 138"/>
                <a:gd name="T32" fmla="*/ 8 w 13"/>
                <a:gd name="T33" fmla="*/ 0 h 1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"/>
                <a:gd name="T52" fmla="*/ 0 h 138"/>
                <a:gd name="T53" fmla="*/ 13 w 13"/>
                <a:gd name="T54" fmla="*/ 138 h 1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" h="138">
                  <a:moveTo>
                    <a:pt x="7" y="138"/>
                  </a:moveTo>
                  <a:lnTo>
                    <a:pt x="0" y="125"/>
                  </a:lnTo>
                  <a:lnTo>
                    <a:pt x="7" y="113"/>
                  </a:lnTo>
                  <a:lnTo>
                    <a:pt x="13" y="105"/>
                  </a:lnTo>
                  <a:lnTo>
                    <a:pt x="7" y="96"/>
                  </a:lnTo>
                  <a:lnTo>
                    <a:pt x="0" y="88"/>
                  </a:lnTo>
                  <a:lnTo>
                    <a:pt x="7" y="80"/>
                  </a:lnTo>
                  <a:lnTo>
                    <a:pt x="13" y="71"/>
                  </a:lnTo>
                  <a:lnTo>
                    <a:pt x="13" y="59"/>
                  </a:lnTo>
                  <a:lnTo>
                    <a:pt x="7" y="46"/>
                  </a:lnTo>
                  <a:lnTo>
                    <a:pt x="7" y="38"/>
                  </a:lnTo>
                  <a:lnTo>
                    <a:pt x="13" y="30"/>
                  </a:lnTo>
                  <a:lnTo>
                    <a:pt x="13" y="21"/>
                  </a:lnTo>
                  <a:lnTo>
                    <a:pt x="13" y="13"/>
                  </a:lnTo>
                  <a:lnTo>
                    <a:pt x="13" y="5"/>
                  </a:lnTo>
                  <a:lnTo>
                    <a:pt x="0" y="5"/>
                  </a:lnTo>
                  <a:lnTo>
                    <a:pt x="13" y="0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36" name="Freeform 107"/>
            <p:cNvSpPr>
              <a:spLocks/>
            </p:cNvSpPr>
            <p:nvPr/>
          </p:nvSpPr>
          <p:spPr bwMode="auto">
            <a:xfrm>
              <a:off x="587" y="1471"/>
              <a:ext cx="21" cy="177"/>
            </a:xfrm>
            <a:custGeom>
              <a:avLst/>
              <a:gdLst>
                <a:gd name="T0" fmla="*/ 0 w 25"/>
                <a:gd name="T1" fmla="*/ 261 h 146"/>
                <a:gd name="T2" fmla="*/ 0 w 25"/>
                <a:gd name="T3" fmla="*/ 223 h 146"/>
                <a:gd name="T4" fmla="*/ 0 w 25"/>
                <a:gd name="T5" fmla="*/ 209 h 146"/>
                <a:gd name="T6" fmla="*/ 8 w 25"/>
                <a:gd name="T7" fmla="*/ 200 h 146"/>
                <a:gd name="T8" fmla="*/ 11 w 25"/>
                <a:gd name="T9" fmla="*/ 185 h 146"/>
                <a:gd name="T10" fmla="*/ 8 w 25"/>
                <a:gd name="T11" fmla="*/ 165 h 146"/>
                <a:gd name="T12" fmla="*/ 8 w 25"/>
                <a:gd name="T13" fmla="*/ 148 h 146"/>
                <a:gd name="T14" fmla="*/ 11 w 25"/>
                <a:gd name="T15" fmla="*/ 133 h 146"/>
                <a:gd name="T16" fmla="*/ 11 w 25"/>
                <a:gd name="T17" fmla="*/ 119 h 146"/>
                <a:gd name="T18" fmla="*/ 11 w 25"/>
                <a:gd name="T19" fmla="*/ 103 h 146"/>
                <a:gd name="T20" fmla="*/ 11 w 25"/>
                <a:gd name="T21" fmla="*/ 90 h 146"/>
                <a:gd name="T22" fmla="*/ 11 w 25"/>
                <a:gd name="T23" fmla="*/ 67 h 146"/>
                <a:gd name="T24" fmla="*/ 15 w 25"/>
                <a:gd name="T25" fmla="*/ 51 h 146"/>
                <a:gd name="T26" fmla="*/ 15 w 25"/>
                <a:gd name="T27" fmla="*/ 36 h 146"/>
                <a:gd name="T28" fmla="*/ 11 w 25"/>
                <a:gd name="T29" fmla="*/ 22 h 146"/>
                <a:gd name="T30" fmla="*/ 11 w 25"/>
                <a:gd name="T31" fmla="*/ 7 h 146"/>
                <a:gd name="T32" fmla="*/ 11 w 25"/>
                <a:gd name="T33" fmla="*/ 0 h 14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146"/>
                <a:gd name="T53" fmla="*/ 25 w 25"/>
                <a:gd name="T54" fmla="*/ 146 h 14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146">
                  <a:moveTo>
                    <a:pt x="0" y="146"/>
                  </a:moveTo>
                  <a:lnTo>
                    <a:pt x="0" y="125"/>
                  </a:lnTo>
                  <a:lnTo>
                    <a:pt x="0" y="117"/>
                  </a:lnTo>
                  <a:lnTo>
                    <a:pt x="13" y="112"/>
                  </a:lnTo>
                  <a:lnTo>
                    <a:pt x="19" y="104"/>
                  </a:lnTo>
                  <a:lnTo>
                    <a:pt x="13" y="92"/>
                  </a:lnTo>
                  <a:lnTo>
                    <a:pt x="13" y="83"/>
                  </a:lnTo>
                  <a:lnTo>
                    <a:pt x="19" y="75"/>
                  </a:lnTo>
                  <a:lnTo>
                    <a:pt x="19" y="67"/>
                  </a:lnTo>
                  <a:lnTo>
                    <a:pt x="19" y="58"/>
                  </a:lnTo>
                  <a:lnTo>
                    <a:pt x="19" y="50"/>
                  </a:lnTo>
                  <a:lnTo>
                    <a:pt x="19" y="37"/>
                  </a:lnTo>
                  <a:lnTo>
                    <a:pt x="25" y="29"/>
                  </a:lnTo>
                  <a:lnTo>
                    <a:pt x="25" y="21"/>
                  </a:lnTo>
                  <a:lnTo>
                    <a:pt x="19" y="12"/>
                  </a:lnTo>
                  <a:lnTo>
                    <a:pt x="19" y="4"/>
                  </a:lnTo>
                  <a:lnTo>
                    <a:pt x="19" y="0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37" name="Oval 108"/>
            <p:cNvSpPr>
              <a:spLocks noChangeArrowheads="1"/>
            </p:cNvSpPr>
            <p:nvPr/>
          </p:nvSpPr>
          <p:spPr bwMode="auto">
            <a:xfrm>
              <a:off x="478" y="1648"/>
              <a:ext cx="57" cy="46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38" name="Freeform 109"/>
            <p:cNvSpPr>
              <a:spLocks/>
            </p:cNvSpPr>
            <p:nvPr/>
          </p:nvSpPr>
          <p:spPr bwMode="auto">
            <a:xfrm>
              <a:off x="483" y="1487"/>
              <a:ext cx="11" cy="166"/>
            </a:xfrm>
            <a:custGeom>
              <a:avLst/>
              <a:gdLst>
                <a:gd name="T0" fmla="*/ 4 w 13"/>
                <a:gd name="T1" fmla="*/ 241 h 138"/>
                <a:gd name="T2" fmla="*/ 0 w 13"/>
                <a:gd name="T3" fmla="*/ 217 h 138"/>
                <a:gd name="T4" fmla="*/ 4 w 13"/>
                <a:gd name="T5" fmla="*/ 197 h 138"/>
                <a:gd name="T6" fmla="*/ 8 w 13"/>
                <a:gd name="T7" fmla="*/ 183 h 138"/>
                <a:gd name="T8" fmla="*/ 4 w 13"/>
                <a:gd name="T9" fmla="*/ 166 h 138"/>
                <a:gd name="T10" fmla="*/ 0 w 13"/>
                <a:gd name="T11" fmla="*/ 154 h 138"/>
                <a:gd name="T12" fmla="*/ 4 w 13"/>
                <a:gd name="T13" fmla="*/ 138 h 138"/>
                <a:gd name="T14" fmla="*/ 8 w 13"/>
                <a:gd name="T15" fmla="*/ 123 h 138"/>
                <a:gd name="T16" fmla="*/ 8 w 13"/>
                <a:gd name="T17" fmla="*/ 102 h 138"/>
                <a:gd name="T18" fmla="*/ 4 w 13"/>
                <a:gd name="T19" fmla="*/ 79 h 138"/>
                <a:gd name="T20" fmla="*/ 4 w 13"/>
                <a:gd name="T21" fmla="*/ 66 h 138"/>
                <a:gd name="T22" fmla="*/ 8 w 13"/>
                <a:gd name="T23" fmla="*/ 52 h 138"/>
                <a:gd name="T24" fmla="*/ 8 w 13"/>
                <a:gd name="T25" fmla="*/ 36 h 138"/>
                <a:gd name="T26" fmla="*/ 8 w 13"/>
                <a:gd name="T27" fmla="*/ 23 h 138"/>
                <a:gd name="T28" fmla="*/ 8 w 13"/>
                <a:gd name="T29" fmla="*/ 8 h 138"/>
                <a:gd name="T30" fmla="*/ 0 w 13"/>
                <a:gd name="T31" fmla="*/ 8 h 138"/>
                <a:gd name="T32" fmla="*/ 8 w 13"/>
                <a:gd name="T33" fmla="*/ 0 h 1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"/>
                <a:gd name="T52" fmla="*/ 0 h 138"/>
                <a:gd name="T53" fmla="*/ 13 w 13"/>
                <a:gd name="T54" fmla="*/ 138 h 1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" h="138">
                  <a:moveTo>
                    <a:pt x="7" y="138"/>
                  </a:moveTo>
                  <a:lnTo>
                    <a:pt x="0" y="125"/>
                  </a:lnTo>
                  <a:lnTo>
                    <a:pt x="7" y="113"/>
                  </a:lnTo>
                  <a:lnTo>
                    <a:pt x="13" y="105"/>
                  </a:lnTo>
                  <a:lnTo>
                    <a:pt x="7" y="96"/>
                  </a:lnTo>
                  <a:lnTo>
                    <a:pt x="0" y="88"/>
                  </a:lnTo>
                  <a:lnTo>
                    <a:pt x="7" y="80"/>
                  </a:lnTo>
                  <a:lnTo>
                    <a:pt x="13" y="71"/>
                  </a:lnTo>
                  <a:lnTo>
                    <a:pt x="13" y="59"/>
                  </a:lnTo>
                  <a:lnTo>
                    <a:pt x="7" y="46"/>
                  </a:lnTo>
                  <a:lnTo>
                    <a:pt x="7" y="38"/>
                  </a:lnTo>
                  <a:lnTo>
                    <a:pt x="13" y="30"/>
                  </a:lnTo>
                  <a:lnTo>
                    <a:pt x="13" y="21"/>
                  </a:lnTo>
                  <a:lnTo>
                    <a:pt x="13" y="13"/>
                  </a:lnTo>
                  <a:lnTo>
                    <a:pt x="13" y="5"/>
                  </a:lnTo>
                  <a:lnTo>
                    <a:pt x="0" y="5"/>
                  </a:lnTo>
                  <a:lnTo>
                    <a:pt x="13" y="0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39" name="Freeform 110"/>
            <p:cNvSpPr>
              <a:spLocks/>
            </p:cNvSpPr>
            <p:nvPr/>
          </p:nvSpPr>
          <p:spPr bwMode="auto">
            <a:xfrm>
              <a:off x="520" y="1471"/>
              <a:ext cx="20" cy="177"/>
            </a:xfrm>
            <a:custGeom>
              <a:avLst/>
              <a:gdLst>
                <a:gd name="T0" fmla="*/ 0 w 25"/>
                <a:gd name="T1" fmla="*/ 261 h 146"/>
                <a:gd name="T2" fmla="*/ 0 w 25"/>
                <a:gd name="T3" fmla="*/ 223 h 146"/>
                <a:gd name="T4" fmla="*/ 0 w 25"/>
                <a:gd name="T5" fmla="*/ 209 h 146"/>
                <a:gd name="T6" fmla="*/ 6 w 25"/>
                <a:gd name="T7" fmla="*/ 200 h 146"/>
                <a:gd name="T8" fmla="*/ 10 w 25"/>
                <a:gd name="T9" fmla="*/ 185 h 146"/>
                <a:gd name="T10" fmla="*/ 6 w 25"/>
                <a:gd name="T11" fmla="*/ 165 h 146"/>
                <a:gd name="T12" fmla="*/ 6 w 25"/>
                <a:gd name="T13" fmla="*/ 148 h 146"/>
                <a:gd name="T14" fmla="*/ 10 w 25"/>
                <a:gd name="T15" fmla="*/ 133 h 146"/>
                <a:gd name="T16" fmla="*/ 10 w 25"/>
                <a:gd name="T17" fmla="*/ 119 h 146"/>
                <a:gd name="T18" fmla="*/ 10 w 25"/>
                <a:gd name="T19" fmla="*/ 103 h 146"/>
                <a:gd name="T20" fmla="*/ 10 w 25"/>
                <a:gd name="T21" fmla="*/ 90 h 146"/>
                <a:gd name="T22" fmla="*/ 10 w 25"/>
                <a:gd name="T23" fmla="*/ 67 h 146"/>
                <a:gd name="T24" fmla="*/ 13 w 25"/>
                <a:gd name="T25" fmla="*/ 51 h 146"/>
                <a:gd name="T26" fmla="*/ 13 w 25"/>
                <a:gd name="T27" fmla="*/ 36 h 146"/>
                <a:gd name="T28" fmla="*/ 10 w 25"/>
                <a:gd name="T29" fmla="*/ 22 h 146"/>
                <a:gd name="T30" fmla="*/ 10 w 25"/>
                <a:gd name="T31" fmla="*/ 7 h 146"/>
                <a:gd name="T32" fmla="*/ 10 w 25"/>
                <a:gd name="T33" fmla="*/ 0 h 14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146"/>
                <a:gd name="T53" fmla="*/ 25 w 25"/>
                <a:gd name="T54" fmla="*/ 146 h 14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146">
                  <a:moveTo>
                    <a:pt x="0" y="146"/>
                  </a:moveTo>
                  <a:lnTo>
                    <a:pt x="0" y="125"/>
                  </a:lnTo>
                  <a:lnTo>
                    <a:pt x="0" y="117"/>
                  </a:lnTo>
                  <a:lnTo>
                    <a:pt x="12" y="112"/>
                  </a:lnTo>
                  <a:lnTo>
                    <a:pt x="19" y="104"/>
                  </a:lnTo>
                  <a:lnTo>
                    <a:pt x="12" y="92"/>
                  </a:lnTo>
                  <a:lnTo>
                    <a:pt x="12" y="83"/>
                  </a:lnTo>
                  <a:lnTo>
                    <a:pt x="19" y="75"/>
                  </a:lnTo>
                  <a:lnTo>
                    <a:pt x="19" y="67"/>
                  </a:lnTo>
                  <a:lnTo>
                    <a:pt x="19" y="58"/>
                  </a:lnTo>
                  <a:lnTo>
                    <a:pt x="19" y="50"/>
                  </a:lnTo>
                  <a:lnTo>
                    <a:pt x="19" y="37"/>
                  </a:lnTo>
                  <a:lnTo>
                    <a:pt x="25" y="29"/>
                  </a:lnTo>
                  <a:lnTo>
                    <a:pt x="25" y="21"/>
                  </a:lnTo>
                  <a:lnTo>
                    <a:pt x="19" y="12"/>
                  </a:lnTo>
                  <a:lnTo>
                    <a:pt x="19" y="4"/>
                  </a:lnTo>
                  <a:lnTo>
                    <a:pt x="19" y="0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40" name="Oval 111"/>
            <p:cNvSpPr>
              <a:spLocks noChangeArrowheads="1"/>
            </p:cNvSpPr>
            <p:nvPr/>
          </p:nvSpPr>
          <p:spPr bwMode="auto">
            <a:xfrm>
              <a:off x="406" y="1644"/>
              <a:ext cx="56" cy="46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41" name="Freeform 112"/>
            <p:cNvSpPr>
              <a:spLocks/>
            </p:cNvSpPr>
            <p:nvPr/>
          </p:nvSpPr>
          <p:spPr bwMode="auto">
            <a:xfrm>
              <a:off x="411" y="1481"/>
              <a:ext cx="10" cy="167"/>
            </a:xfrm>
            <a:custGeom>
              <a:avLst/>
              <a:gdLst>
                <a:gd name="T0" fmla="*/ 3 w 12"/>
                <a:gd name="T1" fmla="*/ 244 h 138"/>
                <a:gd name="T2" fmla="*/ 0 w 12"/>
                <a:gd name="T3" fmla="*/ 221 h 138"/>
                <a:gd name="T4" fmla="*/ 3 w 12"/>
                <a:gd name="T5" fmla="*/ 201 h 138"/>
                <a:gd name="T6" fmla="*/ 7 w 12"/>
                <a:gd name="T7" fmla="*/ 184 h 138"/>
                <a:gd name="T8" fmla="*/ 3 w 12"/>
                <a:gd name="T9" fmla="*/ 169 h 138"/>
                <a:gd name="T10" fmla="*/ 0 w 12"/>
                <a:gd name="T11" fmla="*/ 155 h 138"/>
                <a:gd name="T12" fmla="*/ 3 w 12"/>
                <a:gd name="T13" fmla="*/ 140 h 138"/>
                <a:gd name="T14" fmla="*/ 7 w 12"/>
                <a:gd name="T15" fmla="*/ 126 h 138"/>
                <a:gd name="T16" fmla="*/ 7 w 12"/>
                <a:gd name="T17" fmla="*/ 104 h 138"/>
                <a:gd name="T18" fmla="*/ 3 w 12"/>
                <a:gd name="T19" fmla="*/ 82 h 138"/>
                <a:gd name="T20" fmla="*/ 3 w 12"/>
                <a:gd name="T21" fmla="*/ 68 h 138"/>
                <a:gd name="T22" fmla="*/ 7 w 12"/>
                <a:gd name="T23" fmla="*/ 51 h 138"/>
                <a:gd name="T24" fmla="*/ 7 w 12"/>
                <a:gd name="T25" fmla="*/ 36 h 138"/>
                <a:gd name="T26" fmla="*/ 7 w 12"/>
                <a:gd name="T27" fmla="*/ 23 h 138"/>
                <a:gd name="T28" fmla="*/ 7 w 12"/>
                <a:gd name="T29" fmla="*/ 7 h 138"/>
                <a:gd name="T30" fmla="*/ 0 w 12"/>
                <a:gd name="T31" fmla="*/ 7 h 138"/>
                <a:gd name="T32" fmla="*/ 7 w 12"/>
                <a:gd name="T33" fmla="*/ 0 h 1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38"/>
                <a:gd name="T53" fmla="*/ 12 w 12"/>
                <a:gd name="T54" fmla="*/ 138 h 1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38">
                  <a:moveTo>
                    <a:pt x="6" y="138"/>
                  </a:moveTo>
                  <a:lnTo>
                    <a:pt x="0" y="125"/>
                  </a:lnTo>
                  <a:lnTo>
                    <a:pt x="6" y="113"/>
                  </a:lnTo>
                  <a:lnTo>
                    <a:pt x="12" y="104"/>
                  </a:lnTo>
                  <a:lnTo>
                    <a:pt x="6" y="96"/>
                  </a:lnTo>
                  <a:lnTo>
                    <a:pt x="0" y="88"/>
                  </a:lnTo>
                  <a:lnTo>
                    <a:pt x="6" y="79"/>
                  </a:lnTo>
                  <a:lnTo>
                    <a:pt x="12" y="71"/>
                  </a:lnTo>
                  <a:lnTo>
                    <a:pt x="12" y="59"/>
                  </a:lnTo>
                  <a:lnTo>
                    <a:pt x="6" y="46"/>
                  </a:lnTo>
                  <a:lnTo>
                    <a:pt x="6" y="38"/>
                  </a:lnTo>
                  <a:lnTo>
                    <a:pt x="12" y="29"/>
                  </a:lnTo>
                  <a:lnTo>
                    <a:pt x="12" y="21"/>
                  </a:lnTo>
                  <a:lnTo>
                    <a:pt x="12" y="13"/>
                  </a:lnTo>
                  <a:lnTo>
                    <a:pt x="12" y="4"/>
                  </a:lnTo>
                  <a:lnTo>
                    <a:pt x="0" y="4"/>
                  </a:lnTo>
                  <a:lnTo>
                    <a:pt x="12" y="0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42" name="Freeform 113"/>
            <p:cNvSpPr>
              <a:spLocks/>
            </p:cNvSpPr>
            <p:nvPr/>
          </p:nvSpPr>
          <p:spPr bwMode="auto">
            <a:xfrm>
              <a:off x="448" y="1467"/>
              <a:ext cx="20" cy="176"/>
            </a:xfrm>
            <a:custGeom>
              <a:avLst/>
              <a:gdLst>
                <a:gd name="T0" fmla="*/ 0 w 25"/>
                <a:gd name="T1" fmla="*/ 256 h 146"/>
                <a:gd name="T2" fmla="*/ 0 w 25"/>
                <a:gd name="T3" fmla="*/ 219 h 146"/>
                <a:gd name="T4" fmla="*/ 0 w 25"/>
                <a:gd name="T5" fmla="*/ 204 h 146"/>
                <a:gd name="T6" fmla="*/ 6 w 25"/>
                <a:gd name="T7" fmla="*/ 196 h 146"/>
                <a:gd name="T8" fmla="*/ 9 w 25"/>
                <a:gd name="T9" fmla="*/ 182 h 146"/>
                <a:gd name="T10" fmla="*/ 6 w 25"/>
                <a:gd name="T11" fmla="*/ 160 h 146"/>
                <a:gd name="T12" fmla="*/ 6 w 25"/>
                <a:gd name="T13" fmla="*/ 146 h 146"/>
                <a:gd name="T14" fmla="*/ 9 w 25"/>
                <a:gd name="T15" fmla="*/ 130 h 146"/>
                <a:gd name="T16" fmla="*/ 9 w 25"/>
                <a:gd name="T17" fmla="*/ 116 h 146"/>
                <a:gd name="T18" fmla="*/ 9 w 25"/>
                <a:gd name="T19" fmla="*/ 101 h 146"/>
                <a:gd name="T20" fmla="*/ 9 w 25"/>
                <a:gd name="T21" fmla="*/ 87 h 146"/>
                <a:gd name="T22" fmla="*/ 9 w 25"/>
                <a:gd name="T23" fmla="*/ 65 h 146"/>
                <a:gd name="T24" fmla="*/ 13 w 25"/>
                <a:gd name="T25" fmla="*/ 51 h 146"/>
                <a:gd name="T26" fmla="*/ 13 w 25"/>
                <a:gd name="T27" fmla="*/ 36 h 146"/>
                <a:gd name="T28" fmla="*/ 9 w 25"/>
                <a:gd name="T29" fmla="*/ 20 h 146"/>
                <a:gd name="T30" fmla="*/ 9 w 25"/>
                <a:gd name="T31" fmla="*/ 7 h 146"/>
                <a:gd name="T32" fmla="*/ 9 w 25"/>
                <a:gd name="T33" fmla="*/ 0 h 14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146"/>
                <a:gd name="T53" fmla="*/ 25 w 25"/>
                <a:gd name="T54" fmla="*/ 146 h 14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146">
                  <a:moveTo>
                    <a:pt x="0" y="146"/>
                  </a:moveTo>
                  <a:lnTo>
                    <a:pt x="0" y="125"/>
                  </a:lnTo>
                  <a:lnTo>
                    <a:pt x="0" y="116"/>
                  </a:lnTo>
                  <a:lnTo>
                    <a:pt x="12" y="112"/>
                  </a:lnTo>
                  <a:lnTo>
                    <a:pt x="18" y="104"/>
                  </a:lnTo>
                  <a:lnTo>
                    <a:pt x="12" y="91"/>
                  </a:lnTo>
                  <a:lnTo>
                    <a:pt x="12" y="83"/>
                  </a:lnTo>
                  <a:lnTo>
                    <a:pt x="18" y="75"/>
                  </a:lnTo>
                  <a:lnTo>
                    <a:pt x="18" y="66"/>
                  </a:lnTo>
                  <a:lnTo>
                    <a:pt x="18" y="58"/>
                  </a:lnTo>
                  <a:lnTo>
                    <a:pt x="18" y="50"/>
                  </a:lnTo>
                  <a:lnTo>
                    <a:pt x="18" y="37"/>
                  </a:lnTo>
                  <a:lnTo>
                    <a:pt x="25" y="29"/>
                  </a:lnTo>
                  <a:lnTo>
                    <a:pt x="25" y="21"/>
                  </a:lnTo>
                  <a:lnTo>
                    <a:pt x="18" y="12"/>
                  </a:lnTo>
                  <a:lnTo>
                    <a:pt x="18" y="4"/>
                  </a:lnTo>
                  <a:lnTo>
                    <a:pt x="18" y="0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43" name="Oval 114"/>
            <p:cNvSpPr>
              <a:spLocks noChangeArrowheads="1"/>
            </p:cNvSpPr>
            <p:nvPr/>
          </p:nvSpPr>
          <p:spPr bwMode="auto">
            <a:xfrm>
              <a:off x="339" y="1644"/>
              <a:ext cx="56" cy="46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44" name="Freeform 115"/>
            <p:cNvSpPr>
              <a:spLocks/>
            </p:cNvSpPr>
            <p:nvPr/>
          </p:nvSpPr>
          <p:spPr bwMode="auto">
            <a:xfrm>
              <a:off x="344" y="1481"/>
              <a:ext cx="10" cy="167"/>
            </a:xfrm>
            <a:custGeom>
              <a:avLst/>
              <a:gdLst>
                <a:gd name="T0" fmla="*/ 3 w 12"/>
                <a:gd name="T1" fmla="*/ 244 h 138"/>
                <a:gd name="T2" fmla="*/ 0 w 12"/>
                <a:gd name="T3" fmla="*/ 221 h 138"/>
                <a:gd name="T4" fmla="*/ 3 w 12"/>
                <a:gd name="T5" fmla="*/ 201 h 138"/>
                <a:gd name="T6" fmla="*/ 7 w 12"/>
                <a:gd name="T7" fmla="*/ 184 h 138"/>
                <a:gd name="T8" fmla="*/ 3 w 12"/>
                <a:gd name="T9" fmla="*/ 169 h 138"/>
                <a:gd name="T10" fmla="*/ 0 w 12"/>
                <a:gd name="T11" fmla="*/ 155 h 138"/>
                <a:gd name="T12" fmla="*/ 3 w 12"/>
                <a:gd name="T13" fmla="*/ 140 h 138"/>
                <a:gd name="T14" fmla="*/ 7 w 12"/>
                <a:gd name="T15" fmla="*/ 126 h 138"/>
                <a:gd name="T16" fmla="*/ 7 w 12"/>
                <a:gd name="T17" fmla="*/ 104 h 138"/>
                <a:gd name="T18" fmla="*/ 3 w 12"/>
                <a:gd name="T19" fmla="*/ 82 h 138"/>
                <a:gd name="T20" fmla="*/ 3 w 12"/>
                <a:gd name="T21" fmla="*/ 68 h 138"/>
                <a:gd name="T22" fmla="*/ 7 w 12"/>
                <a:gd name="T23" fmla="*/ 51 h 138"/>
                <a:gd name="T24" fmla="*/ 7 w 12"/>
                <a:gd name="T25" fmla="*/ 36 h 138"/>
                <a:gd name="T26" fmla="*/ 7 w 12"/>
                <a:gd name="T27" fmla="*/ 23 h 138"/>
                <a:gd name="T28" fmla="*/ 7 w 12"/>
                <a:gd name="T29" fmla="*/ 7 h 138"/>
                <a:gd name="T30" fmla="*/ 0 w 12"/>
                <a:gd name="T31" fmla="*/ 7 h 138"/>
                <a:gd name="T32" fmla="*/ 7 w 12"/>
                <a:gd name="T33" fmla="*/ 0 h 1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38"/>
                <a:gd name="T53" fmla="*/ 12 w 12"/>
                <a:gd name="T54" fmla="*/ 138 h 1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38">
                  <a:moveTo>
                    <a:pt x="6" y="138"/>
                  </a:moveTo>
                  <a:lnTo>
                    <a:pt x="0" y="125"/>
                  </a:lnTo>
                  <a:lnTo>
                    <a:pt x="6" y="113"/>
                  </a:lnTo>
                  <a:lnTo>
                    <a:pt x="12" y="104"/>
                  </a:lnTo>
                  <a:lnTo>
                    <a:pt x="6" y="96"/>
                  </a:lnTo>
                  <a:lnTo>
                    <a:pt x="0" y="88"/>
                  </a:lnTo>
                  <a:lnTo>
                    <a:pt x="6" y="79"/>
                  </a:lnTo>
                  <a:lnTo>
                    <a:pt x="12" y="71"/>
                  </a:lnTo>
                  <a:lnTo>
                    <a:pt x="12" y="59"/>
                  </a:lnTo>
                  <a:lnTo>
                    <a:pt x="6" y="46"/>
                  </a:lnTo>
                  <a:lnTo>
                    <a:pt x="6" y="38"/>
                  </a:lnTo>
                  <a:lnTo>
                    <a:pt x="12" y="29"/>
                  </a:lnTo>
                  <a:lnTo>
                    <a:pt x="12" y="21"/>
                  </a:lnTo>
                  <a:lnTo>
                    <a:pt x="12" y="13"/>
                  </a:lnTo>
                  <a:lnTo>
                    <a:pt x="12" y="4"/>
                  </a:lnTo>
                  <a:lnTo>
                    <a:pt x="0" y="4"/>
                  </a:lnTo>
                  <a:lnTo>
                    <a:pt x="12" y="0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45" name="Freeform 116"/>
            <p:cNvSpPr>
              <a:spLocks/>
            </p:cNvSpPr>
            <p:nvPr/>
          </p:nvSpPr>
          <p:spPr bwMode="auto">
            <a:xfrm>
              <a:off x="380" y="1467"/>
              <a:ext cx="21" cy="176"/>
            </a:xfrm>
            <a:custGeom>
              <a:avLst/>
              <a:gdLst>
                <a:gd name="T0" fmla="*/ 0 w 25"/>
                <a:gd name="T1" fmla="*/ 256 h 146"/>
                <a:gd name="T2" fmla="*/ 0 w 25"/>
                <a:gd name="T3" fmla="*/ 219 h 146"/>
                <a:gd name="T4" fmla="*/ 0 w 25"/>
                <a:gd name="T5" fmla="*/ 204 h 146"/>
                <a:gd name="T6" fmla="*/ 8 w 25"/>
                <a:gd name="T7" fmla="*/ 196 h 146"/>
                <a:gd name="T8" fmla="*/ 11 w 25"/>
                <a:gd name="T9" fmla="*/ 182 h 146"/>
                <a:gd name="T10" fmla="*/ 8 w 25"/>
                <a:gd name="T11" fmla="*/ 160 h 146"/>
                <a:gd name="T12" fmla="*/ 8 w 25"/>
                <a:gd name="T13" fmla="*/ 146 h 146"/>
                <a:gd name="T14" fmla="*/ 11 w 25"/>
                <a:gd name="T15" fmla="*/ 130 h 146"/>
                <a:gd name="T16" fmla="*/ 11 w 25"/>
                <a:gd name="T17" fmla="*/ 116 h 146"/>
                <a:gd name="T18" fmla="*/ 11 w 25"/>
                <a:gd name="T19" fmla="*/ 101 h 146"/>
                <a:gd name="T20" fmla="*/ 11 w 25"/>
                <a:gd name="T21" fmla="*/ 87 h 146"/>
                <a:gd name="T22" fmla="*/ 11 w 25"/>
                <a:gd name="T23" fmla="*/ 65 h 146"/>
                <a:gd name="T24" fmla="*/ 15 w 25"/>
                <a:gd name="T25" fmla="*/ 51 h 146"/>
                <a:gd name="T26" fmla="*/ 15 w 25"/>
                <a:gd name="T27" fmla="*/ 36 h 146"/>
                <a:gd name="T28" fmla="*/ 11 w 25"/>
                <a:gd name="T29" fmla="*/ 20 h 146"/>
                <a:gd name="T30" fmla="*/ 11 w 25"/>
                <a:gd name="T31" fmla="*/ 7 h 146"/>
                <a:gd name="T32" fmla="*/ 11 w 25"/>
                <a:gd name="T33" fmla="*/ 0 h 14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146"/>
                <a:gd name="T53" fmla="*/ 25 w 25"/>
                <a:gd name="T54" fmla="*/ 146 h 14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146">
                  <a:moveTo>
                    <a:pt x="0" y="146"/>
                  </a:moveTo>
                  <a:lnTo>
                    <a:pt x="0" y="125"/>
                  </a:lnTo>
                  <a:lnTo>
                    <a:pt x="0" y="116"/>
                  </a:lnTo>
                  <a:lnTo>
                    <a:pt x="13" y="112"/>
                  </a:lnTo>
                  <a:lnTo>
                    <a:pt x="19" y="104"/>
                  </a:lnTo>
                  <a:lnTo>
                    <a:pt x="13" y="91"/>
                  </a:lnTo>
                  <a:lnTo>
                    <a:pt x="13" y="83"/>
                  </a:lnTo>
                  <a:lnTo>
                    <a:pt x="19" y="75"/>
                  </a:lnTo>
                  <a:lnTo>
                    <a:pt x="19" y="66"/>
                  </a:lnTo>
                  <a:lnTo>
                    <a:pt x="19" y="58"/>
                  </a:lnTo>
                  <a:lnTo>
                    <a:pt x="19" y="50"/>
                  </a:lnTo>
                  <a:lnTo>
                    <a:pt x="19" y="37"/>
                  </a:lnTo>
                  <a:lnTo>
                    <a:pt x="25" y="29"/>
                  </a:lnTo>
                  <a:lnTo>
                    <a:pt x="25" y="21"/>
                  </a:lnTo>
                  <a:lnTo>
                    <a:pt x="19" y="12"/>
                  </a:lnTo>
                  <a:lnTo>
                    <a:pt x="19" y="4"/>
                  </a:lnTo>
                  <a:lnTo>
                    <a:pt x="19" y="0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46" name="Oval 117"/>
            <p:cNvSpPr>
              <a:spLocks noChangeArrowheads="1"/>
            </p:cNvSpPr>
            <p:nvPr/>
          </p:nvSpPr>
          <p:spPr bwMode="auto">
            <a:xfrm>
              <a:off x="271" y="1644"/>
              <a:ext cx="57" cy="46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47" name="Freeform 118"/>
            <p:cNvSpPr>
              <a:spLocks/>
            </p:cNvSpPr>
            <p:nvPr/>
          </p:nvSpPr>
          <p:spPr bwMode="auto">
            <a:xfrm>
              <a:off x="277" y="1481"/>
              <a:ext cx="10" cy="167"/>
            </a:xfrm>
            <a:custGeom>
              <a:avLst/>
              <a:gdLst>
                <a:gd name="T0" fmla="*/ 3 w 12"/>
                <a:gd name="T1" fmla="*/ 244 h 138"/>
                <a:gd name="T2" fmla="*/ 0 w 12"/>
                <a:gd name="T3" fmla="*/ 221 h 138"/>
                <a:gd name="T4" fmla="*/ 3 w 12"/>
                <a:gd name="T5" fmla="*/ 201 h 138"/>
                <a:gd name="T6" fmla="*/ 7 w 12"/>
                <a:gd name="T7" fmla="*/ 184 h 138"/>
                <a:gd name="T8" fmla="*/ 3 w 12"/>
                <a:gd name="T9" fmla="*/ 169 h 138"/>
                <a:gd name="T10" fmla="*/ 0 w 12"/>
                <a:gd name="T11" fmla="*/ 155 h 138"/>
                <a:gd name="T12" fmla="*/ 3 w 12"/>
                <a:gd name="T13" fmla="*/ 140 h 138"/>
                <a:gd name="T14" fmla="*/ 7 w 12"/>
                <a:gd name="T15" fmla="*/ 126 h 138"/>
                <a:gd name="T16" fmla="*/ 7 w 12"/>
                <a:gd name="T17" fmla="*/ 104 h 138"/>
                <a:gd name="T18" fmla="*/ 3 w 12"/>
                <a:gd name="T19" fmla="*/ 82 h 138"/>
                <a:gd name="T20" fmla="*/ 3 w 12"/>
                <a:gd name="T21" fmla="*/ 68 h 138"/>
                <a:gd name="T22" fmla="*/ 7 w 12"/>
                <a:gd name="T23" fmla="*/ 51 h 138"/>
                <a:gd name="T24" fmla="*/ 7 w 12"/>
                <a:gd name="T25" fmla="*/ 36 h 138"/>
                <a:gd name="T26" fmla="*/ 7 w 12"/>
                <a:gd name="T27" fmla="*/ 23 h 138"/>
                <a:gd name="T28" fmla="*/ 7 w 12"/>
                <a:gd name="T29" fmla="*/ 7 h 138"/>
                <a:gd name="T30" fmla="*/ 0 w 12"/>
                <a:gd name="T31" fmla="*/ 7 h 138"/>
                <a:gd name="T32" fmla="*/ 7 w 12"/>
                <a:gd name="T33" fmla="*/ 0 h 1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38"/>
                <a:gd name="T53" fmla="*/ 12 w 12"/>
                <a:gd name="T54" fmla="*/ 138 h 1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38">
                  <a:moveTo>
                    <a:pt x="6" y="138"/>
                  </a:moveTo>
                  <a:lnTo>
                    <a:pt x="0" y="125"/>
                  </a:lnTo>
                  <a:lnTo>
                    <a:pt x="6" y="113"/>
                  </a:lnTo>
                  <a:lnTo>
                    <a:pt x="12" y="104"/>
                  </a:lnTo>
                  <a:lnTo>
                    <a:pt x="6" y="96"/>
                  </a:lnTo>
                  <a:lnTo>
                    <a:pt x="0" y="88"/>
                  </a:lnTo>
                  <a:lnTo>
                    <a:pt x="6" y="79"/>
                  </a:lnTo>
                  <a:lnTo>
                    <a:pt x="12" y="71"/>
                  </a:lnTo>
                  <a:lnTo>
                    <a:pt x="12" y="59"/>
                  </a:lnTo>
                  <a:lnTo>
                    <a:pt x="6" y="46"/>
                  </a:lnTo>
                  <a:lnTo>
                    <a:pt x="6" y="38"/>
                  </a:lnTo>
                  <a:lnTo>
                    <a:pt x="12" y="29"/>
                  </a:lnTo>
                  <a:lnTo>
                    <a:pt x="12" y="21"/>
                  </a:lnTo>
                  <a:lnTo>
                    <a:pt x="12" y="13"/>
                  </a:lnTo>
                  <a:lnTo>
                    <a:pt x="12" y="4"/>
                  </a:lnTo>
                  <a:lnTo>
                    <a:pt x="0" y="4"/>
                  </a:lnTo>
                  <a:lnTo>
                    <a:pt x="12" y="0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48" name="Freeform 119"/>
            <p:cNvSpPr>
              <a:spLocks/>
            </p:cNvSpPr>
            <p:nvPr/>
          </p:nvSpPr>
          <p:spPr bwMode="auto">
            <a:xfrm>
              <a:off x="313" y="1467"/>
              <a:ext cx="21" cy="176"/>
            </a:xfrm>
            <a:custGeom>
              <a:avLst/>
              <a:gdLst>
                <a:gd name="T0" fmla="*/ 0 w 25"/>
                <a:gd name="T1" fmla="*/ 256 h 146"/>
                <a:gd name="T2" fmla="*/ 0 w 25"/>
                <a:gd name="T3" fmla="*/ 219 h 146"/>
                <a:gd name="T4" fmla="*/ 0 w 25"/>
                <a:gd name="T5" fmla="*/ 204 h 146"/>
                <a:gd name="T6" fmla="*/ 8 w 25"/>
                <a:gd name="T7" fmla="*/ 196 h 146"/>
                <a:gd name="T8" fmla="*/ 11 w 25"/>
                <a:gd name="T9" fmla="*/ 182 h 146"/>
                <a:gd name="T10" fmla="*/ 8 w 25"/>
                <a:gd name="T11" fmla="*/ 160 h 146"/>
                <a:gd name="T12" fmla="*/ 8 w 25"/>
                <a:gd name="T13" fmla="*/ 146 h 146"/>
                <a:gd name="T14" fmla="*/ 11 w 25"/>
                <a:gd name="T15" fmla="*/ 130 h 146"/>
                <a:gd name="T16" fmla="*/ 11 w 25"/>
                <a:gd name="T17" fmla="*/ 116 h 146"/>
                <a:gd name="T18" fmla="*/ 11 w 25"/>
                <a:gd name="T19" fmla="*/ 101 h 146"/>
                <a:gd name="T20" fmla="*/ 11 w 25"/>
                <a:gd name="T21" fmla="*/ 87 h 146"/>
                <a:gd name="T22" fmla="*/ 11 w 25"/>
                <a:gd name="T23" fmla="*/ 65 h 146"/>
                <a:gd name="T24" fmla="*/ 15 w 25"/>
                <a:gd name="T25" fmla="*/ 51 h 146"/>
                <a:gd name="T26" fmla="*/ 15 w 25"/>
                <a:gd name="T27" fmla="*/ 36 h 146"/>
                <a:gd name="T28" fmla="*/ 11 w 25"/>
                <a:gd name="T29" fmla="*/ 20 h 146"/>
                <a:gd name="T30" fmla="*/ 11 w 25"/>
                <a:gd name="T31" fmla="*/ 7 h 146"/>
                <a:gd name="T32" fmla="*/ 11 w 25"/>
                <a:gd name="T33" fmla="*/ 0 h 14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146"/>
                <a:gd name="T53" fmla="*/ 25 w 25"/>
                <a:gd name="T54" fmla="*/ 146 h 14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146">
                  <a:moveTo>
                    <a:pt x="0" y="146"/>
                  </a:moveTo>
                  <a:lnTo>
                    <a:pt x="0" y="125"/>
                  </a:lnTo>
                  <a:lnTo>
                    <a:pt x="0" y="116"/>
                  </a:lnTo>
                  <a:lnTo>
                    <a:pt x="13" y="112"/>
                  </a:lnTo>
                  <a:lnTo>
                    <a:pt x="19" y="104"/>
                  </a:lnTo>
                  <a:lnTo>
                    <a:pt x="13" y="91"/>
                  </a:lnTo>
                  <a:lnTo>
                    <a:pt x="13" y="83"/>
                  </a:lnTo>
                  <a:lnTo>
                    <a:pt x="19" y="75"/>
                  </a:lnTo>
                  <a:lnTo>
                    <a:pt x="19" y="66"/>
                  </a:lnTo>
                  <a:lnTo>
                    <a:pt x="19" y="58"/>
                  </a:lnTo>
                  <a:lnTo>
                    <a:pt x="19" y="50"/>
                  </a:lnTo>
                  <a:lnTo>
                    <a:pt x="19" y="37"/>
                  </a:lnTo>
                  <a:lnTo>
                    <a:pt x="25" y="29"/>
                  </a:lnTo>
                  <a:lnTo>
                    <a:pt x="25" y="21"/>
                  </a:lnTo>
                  <a:lnTo>
                    <a:pt x="19" y="12"/>
                  </a:lnTo>
                  <a:lnTo>
                    <a:pt x="19" y="4"/>
                  </a:lnTo>
                  <a:lnTo>
                    <a:pt x="19" y="0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49" name="Oval 120"/>
            <p:cNvSpPr>
              <a:spLocks noChangeArrowheads="1"/>
            </p:cNvSpPr>
            <p:nvPr/>
          </p:nvSpPr>
          <p:spPr bwMode="auto">
            <a:xfrm>
              <a:off x="204" y="1644"/>
              <a:ext cx="56" cy="46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50" name="Freeform 121"/>
            <p:cNvSpPr>
              <a:spLocks/>
            </p:cNvSpPr>
            <p:nvPr/>
          </p:nvSpPr>
          <p:spPr bwMode="auto">
            <a:xfrm>
              <a:off x="210" y="1481"/>
              <a:ext cx="10" cy="167"/>
            </a:xfrm>
            <a:custGeom>
              <a:avLst/>
              <a:gdLst>
                <a:gd name="T0" fmla="*/ 3 w 12"/>
                <a:gd name="T1" fmla="*/ 244 h 138"/>
                <a:gd name="T2" fmla="*/ 0 w 12"/>
                <a:gd name="T3" fmla="*/ 221 h 138"/>
                <a:gd name="T4" fmla="*/ 3 w 12"/>
                <a:gd name="T5" fmla="*/ 201 h 138"/>
                <a:gd name="T6" fmla="*/ 7 w 12"/>
                <a:gd name="T7" fmla="*/ 184 h 138"/>
                <a:gd name="T8" fmla="*/ 3 w 12"/>
                <a:gd name="T9" fmla="*/ 169 h 138"/>
                <a:gd name="T10" fmla="*/ 0 w 12"/>
                <a:gd name="T11" fmla="*/ 155 h 138"/>
                <a:gd name="T12" fmla="*/ 3 w 12"/>
                <a:gd name="T13" fmla="*/ 140 h 138"/>
                <a:gd name="T14" fmla="*/ 7 w 12"/>
                <a:gd name="T15" fmla="*/ 126 h 138"/>
                <a:gd name="T16" fmla="*/ 7 w 12"/>
                <a:gd name="T17" fmla="*/ 104 h 138"/>
                <a:gd name="T18" fmla="*/ 3 w 12"/>
                <a:gd name="T19" fmla="*/ 82 h 138"/>
                <a:gd name="T20" fmla="*/ 3 w 12"/>
                <a:gd name="T21" fmla="*/ 68 h 138"/>
                <a:gd name="T22" fmla="*/ 7 w 12"/>
                <a:gd name="T23" fmla="*/ 51 h 138"/>
                <a:gd name="T24" fmla="*/ 7 w 12"/>
                <a:gd name="T25" fmla="*/ 36 h 138"/>
                <a:gd name="T26" fmla="*/ 7 w 12"/>
                <a:gd name="T27" fmla="*/ 23 h 138"/>
                <a:gd name="T28" fmla="*/ 7 w 12"/>
                <a:gd name="T29" fmla="*/ 7 h 138"/>
                <a:gd name="T30" fmla="*/ 0 w 12"/>
                <a:gd name="T31" fmla="*/ 7 h 138"/>
                <a:gd name="T32" fmla="*/ 7 w 12"/>
                <a:gd name="T33" fmla="*/ 0 h 1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38"/>
                <a:gd name="T53" fmla="*/ 12 w 12"/>
                <a:gd name="T54" fmla="*/ 138 h 1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38">
                  <a:moveTo>
                    <a:pt x="6" y="138"/>
                  </a:moveTo>
                  <a:lnTo>
                    <a:pt x="0" y="125"/>
                  </a:lnTo>
                  <a:lnTo>
                    <a:pt x="6" y="113"/>
                  </a:lnTo>
                  <a:lnTo>
                    <a:pt x="12" y="104"/>
                  </a:lnTo>
                  <a:lnTo>
                    <a:pt x="6" y="96"/>
                  </a:lnTo>
                  <a:lnTo>
                    <a:pt x="0" y="88"/>
                  </a:lnTo>
                  <a:lnTo>
                    <a:pt x="6" y="79"/>
                  </a:lnTo>
                  <a:lnTo>
                    <a:pt x="12" y="71"/>
                  </a:lnTo>
                  <a:lnTo>
                    <a:pt x="12" y="59"/>
                  </a:lnTo>
                  <a:lnTo>
                    <a:pt x="6" y="46"/>
                  </a:lnTo>
                  <a:lnTo>
                    <a:pt x="6" y="38"/>
                  </a:lnTo>
                  <a:lnTo>
                    <a:pt x="12" y="29"/>
                  </a:lnTo>
                  <a:lnTo>
                    <a:pt x="12" y="21"/>
                  </a:lnTo>
                  <a:lnTo>
                    <a:pt x="12" y="13"/>
                  </a:lnTo>
                  <a:lnTo>
                    <a:pt x="12" y="4"/>
                  </a:lnTo>
                  <a:lnTo>
                    <a:pt x="0" y="4"/>
                  </a:lnTo>
                  <a:lnTo>
                    <a:pt x="12" y="0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51" name="Freeform 122"/>
            <p:cNvSpPr>
              <a:spLocks/>
            </p:cNvSpPr>
            <p:nvPr/>
          </p:nvSpPr>
          <p:spPr bwMode="auto">
            <a:xfrm>
              <a:off x="245" y="1467"/>
              <a:ext cx="22" cy="176"/>
            </a:xfrm>
            <a:custGeom>
              <a:avLst/>
              <a:gdLst>
                <a:gd name="T0" fmla="*/ 0 w 25"/>
                <a:gd name="T1" fmla="*/ 256 h 146"/>
                <a:gd name="T2" fmla="*/ 0 w 25"/>
                <a:gd name="T3" fmla="*/ 219 h 146"/>
                <a:gd name="T4" fmla="*/ 0 w 25"/>
                <a:gd name="T5" fmla="*/ 204 h 146"/>
                <a:gd name="T6" fmla="*/ 9 w 25"/>
                <a:gd name="T7" fmla="*/ 196 h 146"/>
                <a:gd name="T8" fmla="*/ 13 w 25"/>
                <a:gd name="T9" fmla="*/ 182 h 146"/>
                <a:gd name="T10" fmla="*/ 9 w 25"/>
                <a:gd name="T11" fmla="*/ 160 h 146"/>
                <a:gd name="T12" fmla="*/ 9 w 25"/>
                <a:gd name="T13" fmla="*/ 146 h 146"/>
                <a:gd name="T14" fmla="*/ 13 w 25"/>
                <a:gd name="T15" fmla="*/ 130 h 146"/>
                <a:gd name="T16" fmla="*/ 13 w 25"/>
                <a:gd name="T17" fmla="*/ 116 h 146"/>
                <a:gd name="T18" fmla="*/ 13 w 25"/>
                <a:gd name="T19" fmla="*/ 101 h 146"/>
                <a:gd name="T20" fmla="*/ 13 w 25"/>
                <a:gd name="T21" fmla="*/ 87 h 146"/>
                <a:gd name="T22" fmla="*/ 13 w 25"/>
                <a:gd name="T23" fmla="*/ 65 h 146"/>
                <a:gd name="T24" fmla="*/ 17 w 25"/>
                <a:gd name="T25" fmla="*/ 51 h 146"/>
                <a:gd name="T26" fmla="*/ 17 w 25"/>
                <a:gd name="T27" fmla="*/ 36 h 146"/>
                <a:gd name="T28" fmla="*/ 13 w 25"/>
                <a:gd name="T29" fmla="*/ 20 h 146"/>
                <a:gd name="T30" fmla="*/ 13 w 25"/>
                <a:gd name="T31" fmla="*/ 7 h 146"/>
                <a:gd name="T32" fmla="*/ 13 w 25"/>
                <a:gd name="T33" fmla="*/ 0 h 14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146"/>
                <a:gd name="T53" fmla="*/ 25 w 25"/>
                <a:gd name="T54" fmla="*/ 146 h 14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146">
                  <a:moveTo>
                    <a:pt x="0" y="146"/>
                  </a:moveTo>
                  <a:lnTo>
                    <a:pt x="0" y="125"/>
                  </a:lnTo>
                  <a:lnTo>
                    <a:pt x="0" y="116"/>
                  </a:lnTo>
                  <a:lnTo>
                    <a:pt x="13" y="112"/>
                  </a:lnTo>
                  <a:lnTo>
                    <a:pt x="19" y="104"/>
                  </a:lnTo>
                  <a:lnTo>
                    <a:pt x="13" y="91"/>
                  </a:lnTo>
                  <a:lnTo>
                    <a:pt x="13" y="83"/>
                  </a:lnTo>
                  <a:lnTo>
                    <a:pt x="19" y="75"/>
                  </a:lnTo>
                  <a:lnTo>
                    <a:pt x="19" y="66"/>
                  </a:lnTo>
                  <a:lnTo>
                    <a:pt x="19" y="58"/>
                  </a:lnTo>
                  <a:lnTo>
                    <a:pt x="19" y="50"/>
                  </a:lnTo>
                  <a:lnTo>
                    <a:pt x="19" y="37"/>
                  </a:lnTo>
                  <a:lnTo>
                    <a:pt x="25" y="29"/>
                  </a:lnTo>
                  <a:lnTo>
                    <a:pt x="25" y="21"/>
                  </a:lnTo>
                  <a:lnTo>
                    <a:pt x="19" y="12"/>
                  </a:lnTo>
                  <a:lnTo>
                    <a:pt x="19" y="4"/>
                  </a:lnTo>
                  <a:lnTo>
                    <a:pt x="19" y="0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52" name="Freeform 123"/>
            <p:cNvSpPr>
              <a:spLocks/>
            </p:cNvSpPr>
            <p:nvPr/>
          </p:nvSpPr>
          <p:spPr bwMode="auto">
            <a:xfrm>
              <a:off x="592" y="1300"/>
              <a:ext cx="136" cy="460"/>
            </a:xfrm>
            <a:custGeom>
              <a:avLst/>
              <a:gdLst>
                <a:gd name="T0" fmla="*/ 39 w 164"/>
                <a:gd name="T1" fmla="*/ 23 h 381"/>
                <a:gd name="T2" fmla="*/ 58 w 164"/>
                <a:gd name="T3" fmla="*/ 23 h 381"/>
                <a:gd name="T4" fmla="*/ 76 w 164"/>
                <a:gd name="T5" fmla="*/ 43 h 381"/>
                <a:gd name="T6" fmla="*/ 82 w 164"/>
                <a:gd name="T7" fmla="*/ 85 h 381"/>
                <a:gd name="T8" fmla="*/ 69 w 164"/>
                <a:gd name="T9" fmla="*/ 105 h 381"/>
                <a:gd name="T10" fmla="*/ 46 w 164"/>
                <a:gd name="T11" fmla="*/ 112 h 381"/>
                <a:gd name="T12" fmla="*/ 30 w 164"/>
                <a:gd name="T13" fmla="*/ 105 h 381"/>
                <a:gd name="T14" fmla="*/ 27 w 164"/>
                <a:gd name="T15" fmla="*/ 75 h 381"/>
                <a:gd name="T16" fmla="*/ 42 w 164"/>
                <a:gd name="T17" fmla="*/ 77 h 381"/>
                <a:gd name="T18" fmla="*/ 64 w 164"/>
                <a:gd name="T19" fmla="*/ 85 h 381"/>
                <a:gd name="T20" fmla="*/ 82 w 164"/>
                <a:gd name="T21" fmla="*/ 99 h 381"/>
                <a:gd name="T22" fmla="*/ 91 w 164"/>
                <a:gd name="T23" fmla="*/ 134 h 381"/>
                <a:gd name="T24" fmla="*/ 85 w 164"/>
                <a:gd name="T25" fmla="*/ 168 h 381"/>
                <a:gd name="T26" fmla="*/ 66 w 164"/>
                <a:gd name="T27" fmla="*/ 190 h 381"/>
                <a:gd name="T28" fmla="*/ 50 w 164"/>
                <a:gd name="T29" fmla="*/ 192 h 381"/>
                <a:gd name="T30" fmla="*/ 30 w 164"/>
                <a:gd name="T31" fmla="*/ 184 h 381"/>
                <a:gd name="T32" fmla="*/ 25 w 164"/>
                <a:gd name="T33" fmla="*/ 147 h 381"/>
                <a:gd name="T34" fmla="*/ 42 w 164"/>
                <a:gd name="T35" fmla="*/ 145 h 381"/>
                <a:gd name="T36" fmla="*/ 62 w 164"/>
                <a:gd name="T37" fmla="*/ 147 h 381"/>
                <a:gd name="T38" fmla="*/ 82 w 164"/>
                <a:gd name="T39" fmla="*/ 168 h 381"/>
                <a:gd name="T40" fmla="*/ 90 w 164"/>
                <a:gd name="T41" fmla="*/ 206 h 381"/>
                <a:gd name="T42" fmla="*/ 82 w 164"/>
                <a:gd name="T43" fmla="*/ 245 h 381"/>
                <a:gd name="T44" fmla="*/ 64 w 164"/>
                <a:gd name="T45" fmla="*/ 269 h 381"/>
                <a:gd name="T46" fmla="*/ 36 w 164"/>
                <a:gd name="T47" fmla="*/ 266 h 381"/>
                <a:gd name="T48" fmla="*/ 20 w 164"/>
                <a:gd name="T49" fmla="*/ 237 h 381"/>
                <a:gd name="T50" fmla="*/ 38 w 164"/>
                <a:gd name="T51" fmla="*/ 217 h 381"/>
                <a:gd name="T52" fmla="*/ 58 w 164"/>
                <a:gd name="T53" fmla="*/ 217 h 381"/>
                <a:gd name="T54" fmla="*/ 75 w 164"/>
                <a:gd name="T55" fmla="*/ 245 h 381"/>
                <a:gd name="T56" fmla="*/ 82 w 164"/>
                <a:gd name="T57" fmla="*/ 280 h 381"/>
                <a:gd name="T58" fmla="*/ 82 w 164"/>
                <a:gd name="T59" fmla="*/ 322 h 381"/>
                <a:gd name="T60" fmla="*/ 64 w 164"/>
                <a:gd name="T61" fmla="*/ 343 h 381"/>
                <a:gd name="T62" fmla="*/ 39 w 164"/>
                <a:gd name="T63" fmla="*/ 343 h 381"/>
                <a:gd name="T64" fmla="*/ 23 w 164"/>
                <a:gd name="T65" fmla="*/ 330 h 381"/>
                <a:gd name="T66" fmla="*/ 28 w 164"/>
                <a:gd name="T67" fmla="*/ 295 h 381"/>
                <a:gd name="T68" fmla="*/ 50 w 164"/>
                <a:gd name="T69" fmla="*/ 295 h 381"/>
                <a:gd name="T70" fmla="*/ 71 w 164"/>
                <a:gd name="T71" fmla="*/ 301 h 381"/>
                <a:gd name="T72" fmla="*/ 88 w 164"/>
                <a:gd name="T73" fmla="*/ 330 h 381"/>
                <a:gd name="T74" fmla="*/ 94 w 164"/>
                <a:gd name="T75" fmla="*/ 367 h 381"/>
                <a:gd name="T76" fmla="*/ 86 w 164"/>
                <a:gd name="T77" fmla="*/ 413 h 381"/>
                <a:gd name="T78" fmla="*/ 66 w 164"/>
                <a:gd name="T79" fmla="*/ 436 h 381"/>
                <a:gd name="T80" fmla="*/ 39 w 164"/>
                <a:gd name="T81" fmla="*/ 427 h 381"/>
                <a:gd name="T82" fmla="*/ 30 w 164"/>
                <a:gd name="T83" fmla="*/ 400 h 381"/>
                <a:gd name="T84" fmla="*/ 42 w 164"/>
                <a:gd name="T85" fmla="*/ 379 h 381"/>
                <a:gd name="T86" fmla="*/ 62 w 164"/>
                <a:gd name="T87" fmla="*/ 392 h 381"/>
                <a:gd name="T88" fmla="*/ 80 w 164"/>
                <a:gd name="T89" fmla="*/ 424 h 381"/>
                <a:gd name="T90" fmla="*/ 80 w 164"/>
                <a:gd name="T91" fmla="*/ 468 h 381"/>
                <a:gd name="T92" fmla="*/ 71 w 164"/>
                <a:gd name="T93" fmla="*/ 503 h 381"/>
                <a:gd name="T94" fmla="*/ 55 w 164"/>
                <a:gd name="T95" fmla="*/ 511 h 381"/>
                <a:gd name="T96" fmla="*/ 27 w 164"/>
                <a:gd name="T97" fmla="*/ 511 h 381"/>
                <a:gd name="T98" fmla="*/ 15 w 164"/>
                <a:gd name="T99" fmla="*/ 478 h 381"/>
                <a:gd name="T100" fmla="*/ 35 w 164"/>
                <a:gd name="T101" fmla="*/ 465 h 381"/>
                <a:gd name="T102" fmla="*/ 55 w 164"/>
                <a:gd name="T103" fmla="*/ 468 h 381"/>
                <a:gd name="T104" fmla="*/ 70 w 164"/>
                <a:gd name="T105" fmla="*/ 500 h 381"/>
                <a:gd name="T106" fmla="*/ 69 w 164"/>
                <a:gd name="T107" fmla="*/ 538 h 381"/>
                <a:gd name="T108" fmla="*/ 55 w 164"/>
                <a:gd name="T109" fmla="*/ 563 h 381"/>
                <a:gd name="T110" fmla="*/ 46 w 164"/>
                <a:gd name="T111" fmla="*/ 584 h 381"/>
                <a:gd name="T112" fmla="*/ 78 w 164"/>
                <a:gd name="T113" fmla="*/ 663 h 38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64"/>
                <a:gd name="T172" fmla="*/ 0 h 381"/>
                <a:gd name="T173" fmla="*/ 164 w 164"/>
                <a:gd name="T174" fmla="*/ 381 h 38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64" h="381">
                  <a:moveTo>
                    <a:pt x="0" y="0"/>
                  </a:moveTo>
                  <a:lnTo>
                    <a:pt x="38" y="13"/>
                  </a:lnTo>
                  <a:lnTo>
                    <a:pt x="55" y="16"/>
                  </a:lnTo>
                  <a:lnTo>
                    <a:pt x="61" y="14"/>
                  </a:lnTo>
                  <a:lnTo>
                    <a:pt x="69" y="13"/>
                  </a:lnTo>
                  <a:lnTo>
                    <a:pt x="75" y="13"/>
                  </a:lnTo>
                  <a:lnTo>
                    <a:pt x="80" y="13"/>
                  </a:lnTo>
                  <a:lnTo>
                    <a:pt x="87" y="13"/>
                  </a:lnTo>
                  <a:lnTo>
                    <a:pt x="95" y="13"/>
                  </a:lnTo>
                  <a:lnTo>
                    <a:pt x="103" y="13"/>
                  </a:lnTo>
                  <a:lnTo>
                    <a:pt x="110" y="14"/>
                  </a:lnTo>
                  <a:lnTo>
                    <a:pt x="115" y="16"/>
                  </a:lnTo>
                  <a:lnTo>
                    <a:pt x="120" y="16"/>
                  </a:lnTo>
                  <a:lnTo>
                    <a:pt x="131" y="21"/>
                  </a:lnTo>
                  <a:lnTo>
                    <a:pt x="134" y="25"/>
                  </a:lnTo>
                  <a:lnTo>
                    <a:pt x="143" y="28"/>
                  </a:lnTo>
                  <a:lnTo>
                    <a:pt x="143" y="34"/>
                  </a:lnTo>
                  <a:lnTo>
                    <a:pt x="143" y="40"/>
                  </a:lnTo>
                  <a:lnTo>
                    <a:pt x="146" y="44"/>
                  </a:lnTo>
                  <a:lnTo>
                    <a:pt x="143" y="48"/>
                  </a:lnTo>
                  <a:lnTo>
                    <a:pt x="143" y="52"/>
                  </a:lnTo>
                  <a:lnTo>
                    <a:pt x="138" y="54"/>
                  </a:lnTo>
                  <a:lnTo>
                    <a:pt x="131" y="56"/>
                  </a:lnTo>
                  <a:lnTo>
                    <a:pt x="126" y="58"/>
                  </a:lnTo>
                  <a:lnTo>
                    <a:pt x="120" y="60"/>
                  </a:lnTo>
                  <a:lnTo>
                    <a:pt x="112" y="60"/>
                  </a:lnTo>
                  <a:lnTo>
                    <a:pt x="103" y="64"/>
                  </a:lnTo>
                  <a:lnTo>
                    <a:pt x="98" y="64"/>
                  </a:lnTo>
                  <a:lnTo>
                    <a:pt x="87" y="64"/>
                  </a:lnTo>
                  <a:lnTo>
                    <a:pt x="80" y="64"/>
                  </a:lnTo>
                  <a:lnTo>
                    <a:pt x="75" y="64"/>
                  </a:lnTo>
                  <a:lnTo>
                    <a:pt x="69" y="64"/>
                  </a:lnTo>
                  <a:lnTo>
                    <a:pt x="64" y="64"/>
                  </a:lnTo>
                  <a:lnTo>
                    <a:pt x="58" y="62"/>
                  </a:lnTo>
                  <a:lnTo>
                    <a:pt x="52" y="60"/>
                  </a:lnTo>
                  <a:lnTo>
                    <a:pt x="46" y="56"/>
                  </a:lnTo>
                  <a:lnTo>
                    <a:pt x="44" y="52"/>
                  </a:lnTo>
                  <a:lnTo>
                    <a:pt x="41" y="48"/>
                  </a:lnTo>
                  <a:lnTo>
                    <a:pt x="41" y="44"/>
                  </a:lnTo>
                  <a:lnTo>
                    <a:pt x="46" y="42"/>
                  </a:lnTo>
                  <a:lnTo>
                    <a:pt x="52" y="42"/>
                  </a:lnTo>
                  <a:lnTo>
                    <a:pt x="58" y="42"/>
                  </a:lnTo>
                  <a:lnTo>
                    <a:pt x="64" y="42"/>
                  </a:lnTo>
                  <a:lnTo>
                    <a:pt x="69" y="42"/>
                  </a:lnTo>
                  <a:lnTo>
                    <a:pt x="75" y="44"/>
                  </a:lnTo>
                  <a:lnTo>
                    <a:pt x="80" y="44"/>
                  </a:lnTo>
                  <a:lnTo>
                    <a:pt x="87" y="44"/>
                  </a:lnTo>
                  <a:lnTo>
                    <a:pt x="98" y="44"/>
                  </a:lnTo>
                  <a:lnTo>
                    <a:pt x="103" y="46"/>
                  </a:lnTo>
                  <a:lnTo>
                    <a:pt x="112" y="48"/>
                  </a:lnTo>
                  <a:lnTo>
                    <a:pt x="118" y="48"/>
                  </a:lnTo>
                  <a:lnTo>
                    <a:pt x="120" y="52"/>
                  </a:lnTo>
                  <a:lnTo>
                    <a:pt x="131" y="52"/>
                  </a:lnTo>
                  <a:lnTo>
                    <a:pt x="138" y="54"/>
                  </a:lnTo>
                  <a:lnTo>
                    <a:pt x="143" y="56"/>
                  </a:lnTo>
                  <a:lnTo>
                    <a:pt x="146" y="60"/>
                  </a:lnTo>
                  <a:lnTo>
                    <a:pt x="154" y="60"/>
                  </a:lnTo>
                  <a:lnTo>
                    <a:pt x="154" y="66"/>
                  </a:lnTo>
                  <a:lnTo>
                    <a:pt x="157" y="72"/>
                  </a:lnTo>
                  <a:lnTo>
                    <a:pt x="160" y="76"/>
                  </a:lnTo>
                  <a:lnTo>
                    <a:pt x="160" y="80"/>
                  </a:lnTo>
                  <a:lnTo>
                    <a:pt x="160" y="84"/>
                  </a:lnTo>
                  <a:lnTo>
                    <a:pt x="157" y="88"/>
                  </a:lnTo>
                  <a:lnTo>
                    <a:pt x="154" y="92"/>
                  </a:lnTo>
                  <a:lnTo>
                    <a:pt x="149" y="95"/>
                  </a:lnTo>
                  <a:lnTo>
                    <a:pt x="143" y="100"/>
                  </a:lnTo>
                  <a:lnTo>
                    <a:pt x="138" y="100"/>
                  </a:lnTo>
                  <a:lnTo>
                    <a:pt x="131" y="104"/>
                  </a:lnTo>
                  <a:lnTo>
                    <a:pt x="123" y="108"/>
                  </a:lnTo>
                  <a:lnTo>
                    <a:pt x="115" y="108"/>
                  </a:lnTo>
                  <a:lnTo>
                    <a:pt x="110" y="108"/>
                  </a:lnTo>
                  <a:lnTo>
                    <a:pt x="103" y="109"/>
                  </a:lnTo>
                  <a:lnTo>
                    <a:pt x="98" y="109"/>
                  </a:lnTo>
                  <a:lnTo>
                    <a:pt x="92" y="109"/>
                  </a:lnTo>
                  <a:lnTo>
                    <a:pt x="87" y="109"/>
                  </a:lnTo>
                  <a:lnTo>
                    <a:pt x="80" y="108"/>
                  </a:lnTo>
                  <a:lnTo>
                    <a:pt x="75" y="108"/>
                  </a:lnTo>
                  <a:lnTo>
                    <a:pt x="64" y="108"/>
                  </a:lnTo>
                  <a:lnTo>
                    <a:pt x="58" y="106"/>
                  </a:lnTo>
                  <a:lnTo>
                    <a:pt x="52" y="104"/>
                  </a:lnTo>
                  <a:lnTo>
                    <a:pt x="46" y="102"/>
                  </a:lnTo>
                  <a:lnTo>
                    <a:pt x="41" y="98"/>
                  </a:lnTo>
                  <a:lnTo>
                    <a:pt x="41" y="92"/>
                  </a:lnTo>
                  <a:lnTo>
                    <a:pt x="41" y="88"/>
                  </a:lnTo>
                  <a:lnTo>
                    <a:pt x="44" y="84"/>
                  </a:lnTo>
                  <a:lnTo>
                    <a:pt x="52" y="84"/>
                  </a:lnTo>
                  <a:lnTo>
                    <a:pt x="58" y="84"/>
                  </a:lnTo>
                  <a:lnTo>
                    <a:pt x="64" y="84"/>
                  </a:lnTo>
                  <a:lnTo>
                    <a:pt x="69" y="82"/>
                  </a:lnTo>
                  <a:lnTo>
                    <a:pt x="75" y="82"/>
                  </a:lnTo>
                  <a:lnTo>
                    <a:pt x="87" y="82"/>
                  </a:lnTo>
                  <a:lnTo>
                    <a:pt x="92" y="82"/>
                  </a:lnTo>
                  <a:lnTo>
                    <a:pt x="98" y="82"/>
                  </a:lnTo>
                  <a:lnTo>
                    <a:pt x="103" y="84"/>
                  </a:lnTo>
                  <a:lnTo>
                    <a:pt x="110" y="84"/>
                  </a:lnTo>
                  <a:lnTo>
                    <a:pt x="115" y="84"/>
                  </a:lnTo>
                  <a:lnTo>
                    <a:pt x="120" y="86"/>
                  </a:lnTo>
                  <a:lnTo>
                    <a:pt x="126" y="88"/>
                  </a:lnTo>
                  <a:lnTo>
                    <a:pt x="131" y="92"/>
                  </a:lnTo>
                  <a:lnTo>
                    <a:pt x="143" y="95"/>
                  </a:lnTo>
                  <a:lnTo>
                    <a:pt x="146" y="100"/>
                  </a:lnTo>
                  <a:lnTo>
                    <a:pt x="149" y="106"/>
                  </a:lnTo>
                  <a:lnTo>
                    <a:pt x="154" y="108"/>
                  </a:lnTo>
                  <a:lnTo>
                    <a:pt x="154" y="114"/>
                  </a:lnTo>
                  <a:lnTo>
                    <a:pt x="157" y="118"/>
                  </a:lnTo>
                  <a:lnTo>
                    <a:pt x="157" y="123"/>
                  </a:lnTo>
                  <a:lnTo>
                    <a:pt x="157" y="127"/>
                  </a:lnTo>
                  <a:lnTo>
                    <a:pt x="154" y="132"/>
                  </a:lnTo>
                  <a:lnTo>
                    <a:pt x="149" y="137"/>
                  </a:lnTo>
                  <a:lnTo>
                    <a:pt x="143" y="139"/>
                  </a:lnTo>
                  <a:lnTo>
                    <a:pt x="138" y="143"/>
                  </a:lnTo>
                  <a:lnTo>
                    <a:pt x="131" y="148"/>
                  </a:lnTo>
                  <a:lnTo>
                    <a:pt x="126" y="148"/>
                  </a:lnTo>
                  <a:lnTo>
                    <a:pt x="120" y="151"/>
                  </a:lnTo>
                  <a:lnTo>
                    <a:pt x="112" y="153"/>
                  </a:lnTo>
                  <a:lnTo>
                    <a:pt x="100" y="155"/>
                  </a:lnTo>
                  <a:lnTo>
                    <a:pt x="89" y="155"/>
                  </a:lnTo>
                  <a:lnTo>
                    <a:pt x="77" y="155"/>
                  </a:lnTo>
                  <a:lnTo>
                    <a:pt x="72" y="153"/>
                  </a:lnTo>
                  <a:lnTo>
                    <a:pt x="64" y="151"/>
                  </a:lnTo>
                  <a:lnTo>
                    <a:pt x="58" y="150"/>
                  </a:lnTo>
                  <a:lnTo>
                    <a:pt x="49" y="148"/>
                  </a:lnTo>
                  <a:lnTo>
                    <a:pt x="44" y="148"/>
                  </a:lnTo>
                  <a:lnTo>
                    <a:pt x="38" y="139"/>
                  </a:lnTo>
                  <a:lnTo>
                    <a:pt x="35" y="134"/>
                  </a:lnTo>
                  <a:lnTo>
                    <a:pt x="41" y="127"/>
                  </a:lnTo>
                  <a:lnTo>
                    <a:pt x="44" y="123"/>
                  </a:lnTo>
                  <a:lnTo>
                    <a:pt x="49" y="123"/>
                  </a:lnTo>
                  <a:lnTo>
                    <a:pt x="61" y="123"/>
                  </a:lnTo>
                  <a:lnTo>
                    <a:pt x="66" y="123"/>
                  </a:lnTo>
                  <a:lnTo>
                    <a:pt x="75" y="123"/>
                  </a:lnTo>
                  <a:lnTo>
                    <a:pt x="80" y="123"/>
                  </a:lnTo>
                  <a:lnTo>
                    <a:pt x="87" y="123"/>
                  </a:lnTo>
                  <a:lnTo>
                    <a:pt x="98" y="123"/>
                  </a:lnTo>
                  <a:lnTo>
                    <a:pt x="103" y="123"/>
                  </a:lnTo>
                  <a:lnTo>
                    <a:pt x="110" y="125"/>
                  </a:lnTo>
                  <a:lnTo>
                    <a:pt x="120" y="127"/>
                  </a:lnTo>
                  <a:lnTo>
                    <a:pt x="120" y="132"/>
                  </a:lnTo>
                  <a:lnTo>
                    <a:pt x="126" y="134"/>
                  </a:lnTo>
                  <a:lnTo>
                    <a:pt x="131" y="139"/>
                  </a:lnTo>
                  <a:lnTo>
                    <a:pt x="138" y="139"/>
                  </a:lnTo>
                  <a:lnTo>
                    <a:pt x="143" y="148"/>
                  </a:lnTo>
                  <a:lnTo>
                    <a:pt x="143" y="151"/>
                  </a:lnTo>
                  <a:lnTo>
                    <a:pt x="143" y="155"/>
                  </a:lnTo>
                  <a:lnTo>
                    <a:pt x="143" y="159"/>
                  </a:lnTo>
                  <a:lnTo>
                    <a:pt x="143" y="164"/>
                  </a:lnTo>
                  <a:lnTo>
                    <a:pt x="143" y="171"/>
                  </a:lnTo>
                  <a:lnTo>
                    <a:pt x="143" y="175"/>
                  </a:lnTo>
                  <a:lnTo>
                    <a:pt x="143" y="179"/>
                  </a:lnTo>
                  <a:lnTo>
                    <a:pt x="143" y="183"/>
                  </a:lnTo>
                  <a:lnTo>
                    <a:pt x="138" y="187"/>
                  </a:lnTo>
                  <a:lnTo>
                    <a:pt x="131" y="189"/>
                  </a:lnTo>
                  <a:lnTo>
                    <a:pt x="129" y="193"/>
                  </a:lnTo>
                  <a:lnTo>
                    <a:pt x="120" y="195"/>
                  </a:lnTo>
                  <a:lnTo>
                    <a:pt x="112" y="195"/>
                  </a:lnTo>
                  <a:lnTo>
                    <a:pt x="100" y="197"/>
                  </a:lnTo>
                  <a:lnTo>
                    <a:pt x="89" y="195"/>
                  </a:lnTo>
                  <a:lnTo>
                    <a:pt x="84" y="195"/>
                  </a:lnTo>
                  <a:lnTo>
                    <a:pt x="77" y="195"/>
                  </a:lnTo>
                  <a:lnTo>
                    <a:pt x="69" y="195"/>
                  </a:lnTo>
                  <a:lnTo>
                    <a:pt x="64" y="195"/>
                  </a:lnTo>
                  <a:lnTo>
                    <a:pt x="58" y="195"/>
                  </a:lnTo>
                  <a:lnTo>
                    <a:pt x="52" y="193"/>
                  </a:lnTo>
                  <a:lnTo>
                    <a:pt x="41" y="191"/>
                  </a:lnTo>
                  <a:lnTo>
                    <a:pt x="41" y="187"/>
                  </a:lnTo>
                  <a:lnTo>
                    <a:pt x="41" y="183"/>
                  </a:lnTo>
                  <a:lnTo>
                    <a:pt x="41" y="179"/>
                  </a:lnTo>
                  <a:lnTo>
                    <a:pt x="41" y="175"/>
                  </a:lnTo>
                  <a:lnTo>
                    <a:pt x="41" y="171"/>
                  </a:lnTo>
                  <a:lnTo>
                    <a:pt x="49" y="167"/>
                  </a:lnTo>
                  <a:lnTo>
                    <a:pt x="61" y="167"/>
                  </a:lnTo>
                  <a:lnTo>
                    <a:pt x="66" y="167"/>
                  </a:lnTo>
                  <a:lnTo>
                    <a:pt x="75" y="167"/>
                  </a:lnTo>
                  <a:lnTo>
                    <a:pt x="80" y="167"/>
                  </a:lnTo>
                  <a:lnTo>
                    <a:pt x="87" y="167"/>
                  </a:lnTo>
                  <a:lnTo>
                    <a:pt x="95" y="167"/>
                  </a:lnTo>
                  <a:lnTo>
                    <a:pt x="100" y="169"/>
                  </a:lnTo>
                  <a:lnTo>
                    <a:pt x="110" y="169"/>
                  </a:lnTo>
                  <a:lnTo>
                    <a:pt x="120" y="171"/>
                  </a:lnTo>
                  <a:lnTo>
                    <a:pt x="126" y="171"/>
                  </a:lnTo>
                  <a:lnTo>
                    <a:pt x="131" y="173"/>
                  </a:lnTo>
                  <a:lnTo>
                    <a:pt x="138" y="177"/>
                  </a:lnTo>
                  <a:lnTo>
                    <a:pt x="143" y="179"/>
                  </a:lnTo>
                  <a:lnTo>
                    <a:pt x="149" y="183"/>
                  </a:lnTo>
                  <a:lnTo>
                    <a:pt x="154" y="187"/>
                  </a:lnTo>
                  <a:lnTo>
                    <a:pt x="160" y="191"/>
                  </a:lnTo>
                  <a:lnTo>
                    <a:pt x="160" y="195"/>
                  </a:lnTo>
                  <a:lnTo>
                    <a:pt x="164" y="199"/>
                  </a:lnTo>
                  <a:lnTo>
                    <a:pt x="164" y="203"/>
                  </a:lnTo>
                  <a:lnTo>
                    <a:pt x="164" y="209"/>
                  </a:lnTo>
                  <a:lnTo>
                    <a:pt x="164" y="217"/>
                  </a:lnTo>
                  <a:lnTo>
                    <a:pt x="160" y="220"/>
                  </a:lnTo>
                  <a:lnTo>
                    <a:pt x="160" y="225"/>
                  </a:lnTo>
                  <a:lnTo>
                    <a:pt x="154" y="231"/>
                  </a:lnTo>
                  <a:lnTo>
                    <a:pt x="152" y="234"/>
                  </a:lnTo>
                  <a:lnTo>
                    <a:pt x="143" y="238"/>
                  </a:lnTo>
                  <a:lnTo>
                    <a:pt x="138" y="243"/>
                  </a:lnTo>
                  <a:lnTo>
                    <a:pt x="131" y="246"/>
                  </a:lnTo>
                  <a:lnTo>
                    <a:pt x="126" y="248"/>
                  </a:lnTo>
                  <a:lnTo>
                    <a:pt x="115" y="248"/>
                  </a:lnTo>
                  <a:lnTo>
                    <a:pt x="106" y="248"/>
                  </a:lnTo>
                  <a:lnTo>
                    <a:pt x="98" y="246"/>
                  </a:lnTo>
                  <a:lnTo>
                    <a:pt x="87" y="246"/>
                  </a:lnTo>
                  <a:lnTo>
                    <a:pt x="80" y="246"/>
                  </a:lnTo>
                  <a:lnTo>
                    <a:pt x="69" y="243"/>
                  </a:lnTo>
                  <a:lnTo>
                    <a:pt x="64" y="243"/>
                  </a:lnTo>
                  <a:lnTo>
                    <a:pt x="58" y="241"/>
                  </a:lnTo>
                  <a:lnTo>
                    <a:pt x="52" y="236"/>
                  </a:lnTo>
                  <a:lnTo>
                    <a:pt x="52" y="231"/>
                  </a:lnTo>
                  <a:lnTo>
                    <a:pt x="52" y="227"/>
                  </a:lnTo>
                  <a:lnTo>
                    <a:pt x="52" y="223"/>
                  </a:lnTo>
                  <a:lnTo>
                    <a:pt x="52" y="218"/>
                  </a:lnTo>
                  <a:lnTo>
                    <a:pt x="58" y="217"/>
                  </a:lnTo>
                  <a:lnTo>
                    <a:pt x="64" y="215"/>
                  </a:lnTo>
                  <a:lnTo>
                    <a:pt x="75" y="215"/>
                  </a:lnTo>
                  <a:lnTo>
                    <a:pt x="80" y="215"/>
                  </a:lnTo>
                  <a:lnTo>
                    <a:pt x="87" y="215"/>
                  </a:lnTo>
                  <a:lnTo>
                    <a:pt x="92" y="217"/>
                  </a:lnTo>
                  <a:lnTo>
                    <a:pt x="98" y="218"/>
                  </a:lnTo>
                  <a:lnTo>
                    <a:pt x="110" y="223"/>
                  </a:lnTo>
                  <a:lnTo>
                    <a:pt x="115" y="227"/>
                  </a:lnTo>
                  <a:lnTo>
                    <a:pt x="118" y="231"/>
                  </a:lnTo>
                  <a:lnTo>
                    <a:pt x="126" y="234"/>
                  </a:lnTo>
                  <a:lnTo>
                    <a:pt x="134" y="236"/>
                  </a:lnTo>
                  <a:lnTo>
                    <a:pt x="141" y="241"/>
                  </a:lnTo>
                  <a:lnTo>
                    <a:pt x="141" y="246"/>
                  </a:lnTo>
                  <a:lnTo>
                    <a:pt x="141" y="250"/>
                  </a:lnTo>
                  <a:lnTo>
                    <a:pt x="141" y="257"/>
                  </a:lnTo>
                  <a:lnTo>
                    <a:pt x="141" y="262"/>
                  </a:lnTo>
                  <a:lnTo>
                    <a:pt x="141" y="266"/>
                  </a:lnTo>
                  <a:lnTo>
                    <a:pt x="141" y="270"/>
                  </a:lnTo>
                  <a:lnTo>
                    <a:pt x="141" y="274"/>
                  </a:lnTo>
                  <a:lnTo>
                    <a:pt x="134" y="278"/>
                  </a:lnTo>
                  <a:lnTo>
                    <a:pt x="129" y="282"/>
                  </a:lnTo>
                  <a:lnTo>
                    <a:pt x="126" y="286"/>
                  </a:lnTo>
                  <a:lnTo>
                    <a:pt x="120" y="288"/>
                  </a:lnTo>
                  <a:lnTo>
                    <a:pt x="115" y="290"/>
                  </a:lnTo>
                  <a:lnTo>
                    <a:pt x="106" y="290"/>
                  </a:lnTo>
                  <a:lnTo>
                    <a:pt x="100" y="290"/>
                  </a:lnTo>
                  <a:lnTo>
                    <a:pt x="95" y="290"/>
                  </a:lnTo>
                  <a:lnTo>
                    <a:pt x="84" y="292"/>
                  </a:lnTo>
                  <a:lnTo>
                    <a:pt x="75" y="292"/>
                  </a:lnTo>
                  <a:lnTo>
                    <a:pt x="66" y="292"/>
                  </a:lnTo>
                  <a:lnTo>
                    <a:pt x="58" y="290"/>
                  </a:lnTo>
                  <a:lnTo>
                    <a:pt x="46" y="290"/>
                  </a:lnTo>
                  <a:lnTo>
                    <a:pt x="38" y="288"/>
                  </a:lnTo>
                  <a:lnTo>
                    <a:pt x="33" y="286"/>
                  </a:lnTo>
                  <a:lnTo>
                    <a:pt x="29" y="280"/>
                  </a:lnTo>
                  <a:lnTo>
                    <a:pt x="29" y="276"/>
                  </a:lnTo>
                  <a:lnTo>
                    <a:pt x="26" y="272"/>
                  </a:lnTo>
                  <a:lnTo>
                    <a:pt x="29" y="268"/>
                  </a:lnTo>
                  <a:lnTo>
                    <a:pt x="35" y="266"/>
                  </a:lnTo>
                  <a:lnTo>
                    <a:pt x="44" y="264"/>
                  </a:lnTo>
                  <a:lnTo>
                    <a:pt x="52" y="264"/>
                  </a:lnTo>
                  <a:lnTo>
                    <a:pt x="61" y="264"/>
                  </a:lnTo>
                  <a:lnTo>
                    <a:pt x="66" y="264"/>
                  </a:lnTo>
                  <a:lnTo>
                    <a:pt x="75" y="264"/>
                  </a:lnTo>
                  <a:lnTo>
                    <a:pt x="80" y="264"/>
                  </a:lnTo>
                  <a:lnTo>
                    <a:pt x="89" y="264"/>
                  </a:lnTo>
                  <a:lnTo>
                    <a:pt x="95" y="266"/>
                  </a:lnTo>
                  <a:lnTo>
                    <a:pt x="103" y="268"/>
                  </a:lnTo>
                  <a:lnTo>
                    <a:pt x="106" y="272"/>
                  </a:lnTo>
                  <a:lnTo>
                    <a:pt x="112" y="274"/>
                  </a:lnTo>
                  <a:lnTo>
                    <a:pt x="118" y="280"/>
                  </a:lnTo>
                  <a:lnTo>
                    <a:pt x="123" y="284"/>
                  </a:lnTo>
                  <a:lnTo>
                    <a:pt x="123" y="290"/>
                  </a:lnTo>
                  <a:lnTo>
                    <a:pt x="123" y="294"/>
                  </a:lnTo>
                  <a:lnTo>
                    <a:pt x="123" y="298"/>
                  </a:lnTo>
                  <a:lnTo>
                    <a:pt x="123" y="302"/>
                  </a:lnTo>
                  <a:lnTo>
                    <a:pt x="120" y="306"/>
                  </a:lnTo>
                  <a:lnTo>
                    <a:pt x="120" y="312"/>
                  </a:lnTo>
                  <a:lnTo>
                    <a:pt x="115" y="316"/>
                  </a:lnTo>
                  <a:lnTo>
                    <a:pt x="110" y="318"/>
                  </a:lnTo>
                  <a:lnTo>
                    <a:pt x="100" y="320"/>
                  </a:lnTo>
                  <a:lnTo>
                    <a:pt x="95" y="320"/>
                  </a:lnTo>
                  <a:lnTo>
                    <a:pt x="87" y="320"/>
                  </a:lnTo>
                  <a:lnTo>
                    <a:pt x="77" y="318"/>
                  </a:lnTo>
                  <a:lnTo>
                    <a:pt x="77" y="323"/>
                  </a:lnTo>
                  <a:lnTo>
                    <a:pt x="70" y="325"/>
                  </a:lnTo>
                  <a:lnTo>
                    <a:pt x="79" y="332"/>
                  </a:lnTo>
                  <a:lnTo>
                    <a:pt x="71" y="336"/>
                  </a:lnTo>
                  <a:lnTo>
                    <a:pt x="80" y="342"/>
                  </a:lnTo>
                  <a:lnTo>
                    <a:pt x="90" y="354"/>
                  </a:lnTo>
                  <a:lnTo>
                    <a:pt x="112" y="367"/>
                  </a:lnTo>
                  <a:lnTo>
                    <a:pt x="136" y="377"/>
                  </a:lnTo>
                  <a:lnTo>
                    <a:pt x="160" y="381"/>
                  </a:lnTo>
                </a:path>
              </a:pathLst>
            </a:custGeom>
            <a:noFill/>
            <a:ln w="28575" cmpd="sng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53" name="Freeform 124"/>
            <p:cNvSpPr>
              <a:spLocks/>
            </p:cNvSpPr>
            <p:nvPr/>
          </p:nvSpPr>
          <p:spPr bwMode="auto">
            <a:xfrm>
              <a:off x="307" y="1015"/>
              <a:ext cx="455" cy="280"/>
            </a:xfrm>
            <a:custGeom>
              <a:avLst/>
              <a:gdLst>
                <a:gd name="T0" fmla="*/ 187 w 549"/>
                <a:gd name="T1" fmla="*/ 394 h 233"/>
                <a:gd name="T2" fmla="*/ 180 w 549"/>
                <a:gd name="T3" fmla="*/ 375 h 233"/>
                <a:gd name="T4" fmla="*/ 164 w 549"/>
                <a:gd name="T5" fmla="*/ 364 h 233"/>
                <a:gd name="T6" fmla="*/ 148 w 549"/>
                <a:gd name="T7" fmla="*/ 345 h 233"/>
                <a:gd name="T8" fmla="*/ 137 w 549"/>
                <a:gd name="T9" fmla="*/ 327 h 233"/>
                <a:gd name="T10" fmla="*/ 148 w 549"/>
                <a:gd name="T11" fmla="*/ 296 h 233"/>
                <a:gd name="T12" fmla="*/ 164 w 549"/>
                <a:gd name="T13" fmla="*/ 287 h 233"/>
                <a:gd name="T14" fmla="*/ 167 w 549"/>
                <a:gd name="T15" fmla="*/ 269 h 233"/>
                <a:gd name="T16" fmla="*/ 167 w 549"/>
                <a:gd name="T17" fmla="*/ 250 h 233"/>
                <a:gd name="T18" fmla="*/ 161 w 549"/>
                <a:gd name="T19" fmla="*/ 239 h 233"/>
                <a:gd name="T20" fmla="*/ 145 w 549"/>
                <a:gd name="T21" fmla="*/ 234 h 233"/>
                <a:gd name="T22" fmla="*/ 125 w 549"/>
                <a:gd name="T23" fmla="*/ 234 h 233"/>
                <a:gd name="T24" fmla="*/ 105 w 549"/>
                <a:gd name="T25" fmla="*/ 234 h 233"/>
                <a:gd name="T26" fmla="*/ 90 w 549"/>
                <a:gd name="T27" fmla="*/ 231 h 233"/>
                <a:gd name="T28" fmla="*/ 82 w 549"/>
                <a:gd name="T29" fmla="*/ 209 h 233"/>
                <a:gd name="T30" fmla="*/ 78 w 549"/>
                <a:gd name="T31" fmla="*/ 191 h 233"/>
                <a:gd name="T32" fmla="*/ 90 w 549"/>
                <a:gd name="T33" fmla="*/ 172 h 233"/>
                <a:gd name="T34" fmla="*/ 105 w 549"/>
                <a:gd name="T35" fmla="*/ 169 h 233"/>
                <a:gd name="T36" fmla="*/ 129 w 549"/>
                <a:gd name="T37" fmla="*/ 157 h 233"/>
                <a:gd name="T38" fmla="*/ 145 w 549"/>
                <a:gd name="T39" fmla="*/ 144 h 233"/>
                <a:gd name="T40" fmla="*/ 142 w 549"/>
                <a:gd name="T41" fmla="*/ 126 h 233"/>
                <a:gd name="T42" fmla="*/ 137 w 549"/>
                <a:gd name="T43" fmla="*/ 105 h 233"/>
                <a:gd name="T44" fmla="*/ 118 w 549"/>
                <a:gd name="T45" fmla="*/ 95 h 233"/>
                <a:gd name="T46" fmla="*/ 102 w 549"/>
                <a:gd name="T47" fmla="*/ 95 h 233"/>
                <a:gd name="T48" fmla="*/ 78 w 549"/>
                <a:gd name="T49" fmla="*/ 95 h 233"/>
                <a:gd name="T50" fmla="*/ 55 w 549"/>
                <a:gd name="T51" fmla="*/ 95 h 233"/>
                <a:gd name="T52" fmla="*/ 35 w 549"/>
                <a:gd name="T53" fmla="*/ 95 h 233"/>
                <a:gd name="T54" fmla="*/ 23 w 549"/>
                <a:gd name="T55" fmla="*/ 77 h 233"/>
                <a:gd name="T56" fmla="*/ 8 w 549"/>
                <a:gd name="T57" fmla="*/ 42 h 233"/>
                <a:gd name="T58" fmla="*/ 0 w 549"/>
                <a:gd name="T59" fmla="*/ 17 h 233"/>
                <a:gd name="T60" fmla="*/ 3 w 549"/>
                <a:gd name="T61" fmla="*/ 0 h 233"/>
                <a:gd name="T62" fmla="*/ 55 w 549"/>
                <a:gd name="T63" fmla="*/ 0 h 233"/>
                <a:gd name="T64" fmla="*/ 78 w 549"/>
                <a:gd name="T65" fmla="*/ 0 h 233"/>
                <a:gd name="T66" fmla="*/ 99 w 549"/>
                <a:gd name="T67" fmla="*/ 2 h 233"/>
                <a:gd name="T68" fmla="*/ 118 w 549"/>
                <a:gd name="T69" fmla="*/ 14 h 233"/>
                <a:gd name="T70" fmla="*/ 142 w 549"/>
                <a:gd name="T71" fmla="*/ 17 h 233"/>
                <a:gd name="T72" fmla="*/ 172 w 549"/>
                <a:gd name="T73" fmla="*/ 17 h 233"/>
                <a:gd name="T74" fmla="*/ 195 w 549"/>
                <a:gd name="T75" fmla="*/ 17 h 233"/>
                <a:gd name="T76" fmla="*/ 211 w 549"/>
                <a:gd name="T77" fmla="*/ 17 h 233"/>
                <a:gd name="T78" fmla="*/ 239 w 549"/>
                <a:gd name="T79" fmla="*/ 17 h 233"/>
                <a:gd name="T80" fmla="*/ 285 w 549"/>
                <a:gd name="T81" fmla="*/ 14 h 233"/>
                <a:gd name="T82" fmla="*/ 312 w 549"/>
                <a:gd name="T83" fmla="*/ 28 h 23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549"/>
                <a:gd name="T127" fmla="*/ 0 h 233"/>
                <a:gd name="T128" fmla="*/ 549 w 549"/>
                <a:gd name="T129" fmla="*/ 233 h 233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549" h="233">
                  <a:moveTo>
                    <a:pt x="337" y="233"/>
                  </a:moveTo>
                  <a:lnTo>
                    <a:pt x="330" y="227"/>
                  </a:lnTo>
                  <a:lnTo>
                    <a:pt x="322" y="221"/>
                  </a:lnTo>
                  <a:lnTo>
                    <a:pt x="316" y="216"/>
                  </a:lnTo>
                  <a:lnTo>
                    <a:pt x="302" y="213"/>
                  </a:lnTo>
                  <a:lnTo>
                    <a:pt x="288" y="210"/>
                  </a:lnTo>
                  <a:lnTo>
                    <a:pt x="275" y="208"/>
                  </a:lnTo>
                  <a:lnTo>
                    <a:pt x="261" y="199"/>
                  </a:lnTo>
                  <a:lnTo>
                    <a:pt x="248" y="194"/>
                  </a:lnTo>
                  <a:lnTo>
                    <a:pt x="240" y="188"/>
                  </a:lnTo>
                  <a:lnTo>
                    <a:pt x="248" y="177"/>
                  </a:lnTo>
                  <a:lnTo>
                    <a:pt x="261" y="171"/>
                  </a:lnTo>
                  <a:lnTo>
                    <a:pt x="275" y="166"/>
                  </a:lnTo>
                  <a:lnTo>
                    <a:pt x="288" y="166"/>
                  </a:lnTo>
                  <a:lnTo>
                    <a:pt x="295" y="160"/>
                  </a:lnTo>
                  <a:lnTo>
                    <a:pt x="295" y="155"/>
                  </a:lnTo>
                  <a:lnTo>
                    <a:pt x="295" y="149"/>
                  </a:lnTo>
                  <a:lnTo>
                    <a:pt x="295" y="144"/>
                  </a:lnTo>
                  <a:lnTo>
                    <a:pt x="295" y="138"/>
                  </a:lnTo>
                  <a:lnTo>
                    <a:pt x="282" y="138"/>
                  </a:lnTo>
                  <a:lnTo>
                    <a:pt x="267" y="135"/>
                  </a:lnTo>
                  <a:lnTo>
                    <a:pt x="254" y="135"/>
                  </a:lnTo>
                  <a:lnTo>
                    <a:pt x="240" y="135"/>
                  </a:lnTo>
                  <a:lnTo>
                    <a:pt x="220" y="135"/>
                  </a:lnTo>
                  <a:lnTo>
                    <a:pt x="206" y="135"/>
                  </a:lnTo>
                  <a:lnTo>
                    <a:pt x="185" y="135"/>
                  </a:lnTo>
                  <a:lnTo>
                    <a:pt x="172" y="133"/>
                  </a:lnTo>
                  <a:lnTo>
                    <a:pt x="158" y="133"/>
                  </a:lnTo>
                  <a:lnTo>
                    <a:pt x="158" y="127"/>
                  </a:lnTo>
                  <a:lnTo>
                    <a:pt x="144" y="121"/>
                  </a:lnTo>
                  <a:lnTo>
                    <a:pt x="144" y="116"/>
                  </a:lnTo>
                  <a:lnTo>
                    <a:pt x="137" y="110"/>
                  </a:lnTo>
                  <a:lnTo>
                    <a:pt x="144" y="105"/>
                  </a:lnTo>
                  <a:lnTo>
                    <a:pt x="158" y="99"/>
                  </a:lnTo>
                  <a:lnTo>
                    <a:pt x="172" y="97"/>
                  </a:lnTo>
                  <a:lnTo>
                    <a:pt x="185" y="97"/>
                  </a:lnTo>
                  <a:lnTo>
                    <a:pt x="206" y="94"/>
                  </a:lnTo>
                  <a:lnTo>
                    <a:pt x="227" y="91"/>
                  </a:lnTo>
                  <a:lnTo>
                    <a:pt x="240" y="88"/>
                  </a:lnTo>
                  <a:lnTo>
                    <a:pt x="254" y="83"/>
                  </a:lnTo>
                  <a:lnTo>
                    <a:pt x="254" y="77"/>
                  </a:lnTo>
                  <a:lnTo>
                    <a:pt x="248" y="72"/>
                  </a:lnTo>
                  <a:lnTo>
                    <a:pt x="248" y="66"/>
                  </a:lnTo>
                  <a:lnTo>
                    <a:pt x="240" y="60"/>
                  </a:lnTo>
                  <a:lnTo>
                    <a:pt x="220" y="55"/>
                  </a:lnTo>
                  <a:lnTo>
                    <a:pt x="206" y="55"/>
                  </a:lnTo>
                  <a:lnTo>
                    <a:pt x="192" y="55"/>
                  </a:lnTo>
                  <a:lnTo>
                    <a:pt x="178" y="55"/>
                  </a:lnTo>
                  <a:lnTo>
                    <a:pt x="158" y="55"/>
                  </a:lnTo>
                  <a:lnTo>
                    <a:pt x="137" y="55"/>
                  </a:lnTo>
                  <a:lnTo>
                    <a:pt x="124" y="58"/>
                  </a:lnTo>
                  <a:lnTo>
                    <a:pt x="96" y="55"/>
                  </a:lnTo>
                  <a:lnTo>
                    <a:pt x="75" y="55"/>
                  </a:lnTo>
                  <a:lnTo>
                    <a:pt x="61" y="55"/>
                  </a:lnTo>
                  <a:lnTo>
                    <a:pt x="48" y="49"/>
                  </a:lnTo>
                  <a:lnTo>
                    <a:pt x="41" y="44"/>
                  </a:lnTo>
                  <a:lnTo>
                    <a:pt x="20" y="33"/>
                  </a:lnTo>
                  <a:lnTo>
                    <a:pt x="14" y="24"/>
                  </a:lnTo>
                  <a:lnTo>
                    <a:pt x="6" y="16"/>
                  </a:lnTo>
                  <a:lnTo>
                    <a:pt x="0" y="10"/>
                  </a:lnTo>
                  <a:lnTo>
                    <a:pt x="0" y="5"/>
                  </a:lnTo>
                  <a:lnTo>
                    <a:pt x="6" y="0"/>
                  </a:lnTo>
                  <a:lnTo>
                    <a:pt x="27" y="0"/>
                  </a:lnTo>
                  <a:lnTo>
                    <a:pt x="96" y="0"/>
                  </a:lnTo>
                  <a:lnTo>
                    <a:pt x="124" y="0"/>
                  </a:lnTo>
                  <a:lnTo>
                    <a:pt x="137" y="0"/>
                  </a:lnTo>
                  <a:lnTo>
                    <a:pt x="158" y="0"/>
                  </a:lnTo>
                  <a:lnTo>
                    <a:pt x="172" y="2"/>
                  </a:lnTo>
                  <a:lnTo>
                    <a:pt x="192" y="5"/>
                  </a:lnTo>
                  <a:lnTo>
                    <a:pt x="206" y="8"/>
                  </a:lnTo>
                  <a:lnTo>
                    <a:pt x="227" y="10"/>
                  </a:lnTo>
                  <a:lnTo>
                    <a:pt x="248" y="10"/>
                  </a:lnTo>
                  <a:lnTo>
                    <a:pt x="275" y="10"/>
                  </a:lnTo>
                  <a:lnTo>
                    <a:pt x="302" y="10"/>
                  </a:lnTo>
                  <a:lnTo>
                    <a:pt x="330" y="10"/>
                  </a:lnTo>
                  <a:lnTo>
                    <a:pt x="343" y="10"/>
                  </a:lnTo>
                  <a:lnTo>
                    <a:pt x="357" y="10"/>
                  </a:lnTo>
                  <a:lnTo>
                    <a:pt x="371" y="10"/>
                  </a:lnTo>
                  <a:lnTo>
                    <a:pt x="385" y="8"/>
                  </a:lnTo>
                  <a:lnTo>
                    <a:pt x="419" y="10"/>
                  </a:lnTo>
                  <a:lnTo>
                    <a:pt x="467" y="8"/>
                  </a:lnTo>
                  <a:lnTo>
                    <a:pt x="501" y="8"/>
                  </a:lnTo>
                  <a:lnTo>
                    <a:pt x="536" y="13"/>
                  </a:lnTo>
                  <a:lnTo>
                    <a:pt x="549" y="16"/>
                  </a:lnTo>
                </a:path>
              </a:pathLst>
            </a:custGeom>
            <a:noFill/>
            <a:ln w="28575" cmpd="sng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54" name="Line 125"/>
            <p:cNvSpPr>
              <a:spLocks noChangeShapeType="1"/>
            </p:cNvSpPr>
            <p:nvPr/>
          </p:nvSpPr>
          <p:spPr bwMode="auto">
            <a:xfrm flipH="1" flipV="1">
              <a:off x="443" y="939"/>
              <a:ext cx="6" cy="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55" name="Oval 126"/>
            <p:cNvSpPr>
              <a:spLocks noChangeArrowheads="1"/>
            </p:cNvSpPr>
            <p:nvPr/>
          </p:nvSpPr>
          <p:spPr bwMode="auto">
            <a:xfrm>
              <a:off x="423" y="934"/>
              <a:ext cx="35" cy="14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56" name="Line 127"/>
            <p:cNvSpPr>
              <a:spLocks noChangeShapeType="1"/>
            </p:cNvSpPr>
            <p:nvPr/>
          </p:nvSpPr>
          <p:spPr bwMode="auto">
            <a:xfrm flipV="1">
              <a:off x="453" y="921"/>
              <a:ext cx="30" cy="1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57" name="Line 128"/>
            <p:cNvSpPr>
              <a:spLocks noChangeShapeType="1"/>
            </p:cNvSpPr>
            <p:nvPr/>
          </p:nvSpPr>
          <p:spPr bwMode="auto">
            <a:xfrm flipH="1" flipV="1">
              <a:off x="394" y="927"/>
              <a:ext cx="44" cy="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58" name="Oval 129"/>
            <p:cNvSpPr>
              <a:spLocks noChangeArrowheads="1"/>
            </p:cNvSpPr>
            <p:nvPr/>
          </p:nvSpPr>
          <p:spPr bwMode="auto">
            <a:xfrm>
              <a:off x="379" y="916"/>
              <a:ext cx="34" cy="14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59" name="Oval 130"/>
            <p:cNvSpPr>
              <a:spLocks noChangeArrowheads="1"/>
            </p:cNvSpPr>
            <p:nvPr/>
          </p:nvSpPr>
          <p:spPr bwMode="auto">
            <a:xfrm>
              <a:off x="463" y="909"/>
              <a:ext cx="35" cy="14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60" name="Line 131"/>
            <p:cNvSpPr>
              <a:spLocks noChangeShapeType="1"/>
            </p:cNvSpPr>
            <p:nvPr/>
          </p:nvSpPr>
          <p:spPr bwMode="auto">
            <a:xfrm flipH="1" flipV="1">
              <a:off x="385" y="885"/>
              <a:ext cx="4" cy="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61" name="Line 132"/>
            <p:cNvSpPr>
              <a:spLocks noChangeShapeType="1"/>
            </p:cNvSpPr>
            <p:nvPr/>
          </p:nvSpPr>
          <p:spPr bwMode="auto">
            <a:xfrm flipH="1" flipV="1">
              <a:off x="469" y="879"/>
              <a:ext cx="5" cy="2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62" name="Oval 133"/>
            <p:cNvSpPr>
              <a:spLocks noChangeArrowheads="1"/>
            </p:cNvSpPr>
            <p:nvPr/>
          </p:nvSpPr>
          <p:spPr bwMode="auto">
            <a:xfrm>
              <a:off x="365" y="884"/>
              <a:ext cx="33" cy="15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63" name="Oval 134"/>
            <p:cNvSpPr>
              <a:spLocks noChangeArrowheads="1"/>
            </p:cNvSpPr>
            <p:nvPr/>
          </p:nvSpPr>
          <p:spPr bwMode="auto">
            <a:xfrm>
              <a:off x="449" y="876"/>
              <a:ext cx="34" cy="14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64" name="Oval 135"/>
            <p:cNvSpPr>
              <a:spLocks noChangeArrowheads="1"/>
            </p:cNvSpPr>
            <p:nvPr/>
          </p:nvSpPr>
          <p:spPr bwMode="auto">
            <a:xfrm>
              <a:off x="438" y="968"/>
              <a:ext cx="35" cy="15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65" name="Oval 136"/>
            <p:cNvSpPr>
              <a:spLocks noChangeArrowheads="1"/>
            </p:cNvSpPr>
            <p:nvPr/>
          </p:nvSpPr>
          <p:spPr bwMode="auto">
            <a:xfrm>
              <a:off x="449" y="1003"/>
              <a:ext cx="34" cy="14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66" name="Line 137"/>
            <p:cNvSpPr>
              <a:spLocks noChangeShapeType="1"/>
            </p:cNvSpPr>
            <p:nvPr/>
          </p:nvSpPr>
          <p:spPr bwMode="auto">
            <a:xfrm flipH="1" flipV="1">
              <a:off x="449" y="958"/>
              <a:ext cx="20" cy="7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67" name="Line 138"/>
            <p:cNvSpPr>
              <a:spLocks noChangeShapeType="1"/>
            </p:cNvSpPr>
            <p:nvPr/>
          </p:nvSpPr>
          <p:spPr bwMode="auto">
            <a:xfrm flipV="1">
              <a:off x="630" y="939"/>
              <a:ext cx="5" cy="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68" name="Oval 139"/>
            <p:cNvSpPr>
              <a:spLocks noChangeArrowheads="1"/>
            </p:cNvSpPr>
            <p:nvPr/>
          </p:nvSpPr>
          <p:spPr bwMode="auto">
            <a:xfrm>
              <a:off x="620" y="934"/>
              <a:ext cx="34" cy="14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69" name="Line 140"/>
            <p:cNvSpPr>
              <a:spLocks noChangeShapeType="1"/>
            </p:cNvSpPr>
            <p:nvPr/>
          </p:nvSpPr>
          <p:spPr bwMode="auto">
            <a:xfrm flipH="1" flipV="1">
              <a:off x="595" y="921"/>
              <a:ext cx="31" cy="1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70" name="Line 141"/>
            <p:cNvSpPr>
              <a:spLocks noChangeShapeType="1"/>
            </p:cNvSpPr>
            <p:nvPr/>
          </p:nvSpPr>
          <p:spPr bwMode="auto">
            <a:xfrm flipV="1">
              <a:off x="641" y="927"/>
              <a:ext cx="45" cy="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71" name="Oval 142"/>
            <p:cNvSpPr>
              <a:spLocks noChangeArrowheads="1"/>
            </p:cNvSpPr>
            <p:nvPr/>
          </p:nvSpPr>
          <p:spPr bwMode="auto">
            <a:xfrm>
              <a:off x="666" y="916"/>
              <a:ext cx="32" cy="14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72" name="Oval 143"/>
            <p:cNvSpPr>
              <a:spLocks noChangeArrowheads="1"/>
            </p:cNvSpPr>
            <p:nvPr/>
          </p:nvSpPr>
          <p:spPr bwMode="auto">
            <a:xfrm>
              <a:off x="581" y="909"/>
              <a:ext cx="34" cy="14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73" name="Line 144"/>
            <p:cNvSpPr>
              <a:spLocks noChangeShapeType="1"/>
            </p:cNvSpPr>
            <p:nvPr/>
          </p:nvSpPr>
          <p:spPr bwMode="auto">
            <a:xfrm flipV="1">
              <a:off x="691" y="885"/>
              <a:ext cx="4" cy="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74" name="Line 145"/>
            <p:cNvSpPr>
              <a:spLocks noChangeShapeType="1"/>
            </p:cNvSpPr>
            <p:nvPr/>
          </p:nvSpPr>
          <p:spPr bwMode="auto">
            <a:xfrm flipV="1">
              <a:off x="605" y="879"/>
              <a:ext cx="5" cy="2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75" name="Oval 146"/>
            <p:cNvSpPr>
              <a:spLocks noChangeArrowheads="1"/>
            </p:cNvSpPr>
            <p:nvPr/>
          </p:nvSpPr>
          <p:spPr bwMode="auto">
            <a:xfrm>
              <a:off x="680" y="884"/>
              <a:ext cx="33" cy="15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76" name="Oval 147"/>
            <p:cNvSpPr>
              <a:spLocks noChangeArrowheads="1"/>
            </p:cNvSpPr>
            <p:nvPr/>
          </p:nvSpPr>
          <p:spPr bwMode="auto">
            <a:xfrm>
              <a:off x="595" y="876"/>
              <a:ext cx="34" cy="14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77" name="Oval 148"/>
            <p:cNvSpPr>
              <a:spLocks noChangeArrowheads="1"/>
            </p:cNvSpPr>
            <p:nvPr/>
          </p:nvSpPr>
          <p:spPr bwMode="auto">
            <a:xfrm>
              <a:off x="605" y="968"/>
              <a:ext cx="35" cy="15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78" name="Oval 149"/>
            <p:cNvSpPr>
              <a:spLocks noChangeArrowheads="1"/>
            </p:cNvSpPr>
            <p:nvPr/>
          </p:nvSpPr>
          <p:spPr bwMode="auto">
            <a:xfrm>
              <a:off x="595" y="1003"/>
              <a:ext cx="34" cy="14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79" name="Line 150"/>
            <p:cNvSpPr>
              <a:spLocks noChangeShapeType="1"/>
            </p:cNvSpPr>
            <p:nvPr/>
          </p:nvSpPr>
          <p:spPr bwMode="auto">
            <a:xfrm flipV="1">
              <a:off x="610" y="958"/>
              <a:ext cx="20" cy="7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80" name="Freeform 151"/>
            <p:cNvSpPr>
              <a:spLocks/>
            </p:cNvSpPr>
            <p:nvPr/>
          </p:nvSpPr>
          <p:spPr bwMode="auto">
            <a:xfrm>
              <a:off x="726" y="1257"/>
              <a:ext cx="157" cy="503"/>
            </a:xfrm>
            <a:custGeom>
              <a:avLst/>
              <a:gdLst>
                <a:gd name="T0" fmla="*/ 63 w 189"/>
                <a:gd name="T1" fmla="*/ 43 h 417"/>
                <a:gd name="T2" fmla="*/ 42 w 189"/>
                <a:gd name="T3" fmla="*/ 78 h 417"/>
                <a:gd name="T4" fmla="*/ 33 w 189"/>
                <a:gd name="T5" fmla="*/ 100 h 417"/>
                <a:gd name="T6" fmla="*/ 28 w 189"/>
                <a:gd name="T7" fmla="*/ 140 h 417"/>
                <a:gd name="T8" fmla="*/ 42 w 189"/>
                <a:gd name="T9" fmla="*/ 162 h 417"/>
                <a:gd name="T10" fmla="*/ 63 w 189"/>
                <a:gd name="T11" fmla="*/ 169 h 417"/>
                <a:gd name="T12" fmla="*/ 80 w 189"/>
                <a:gd name="T13" fmla="*/ 162 h 417"/>
                <a:gd name="T14" fmla="*/ 83 w 189"/>
                <a:gd name="T15" fmla="*/ 129 h 417"/>
                <a:gd name="T16" fmla="*/ 66 w 189"/>
                <a:gd name="T17" fmla="*/ 134 h 417"/>
                <a:gd name="T18" fmla="*/ 46 w 189"/>
                <a:gd name="T19" fmla="*/ 140 h 417"/>
                <a:gd name="T20" fmla="*/ 28 w 189"/>
                <a:gd name="T21" fmla="*/ 154 h 417"/>
                <a:gd name="T22" fmla="*/ 18 w 189"/>
                <a:gd name="T23" fmla="*/ 189 h 417"/>
                <a:gd name="T24" fmla="*/ 25 w 189"/>
                <a:gd name="T25" fmla="*/ 224 h 417"/>
                <a:gd name="T26" fmla="*/ 43 w 189"/>
                <a:gd name="T27" fmla="*/ 247 h 417"/>
                <a:gd name="T28" fmla="*/ 60 w 189"/>
                <a:gd name="T29" fmla="*/ 248 h 417"/>
                <a:gd name="T30" fmla="*/ 80 w 189"/>
                <a:gd name="T31" fmla="*/ 239 h 417"/>
                <a:gd name="T32" fmla="*/ 84 w 189"/>
                <a:gd name="T33" fmla="*/ 204 h 417"/>
                <a:gd name="T34" fmla="*/ 66 w 189"/>
                <a:gd name="T35" fmla="*/ 200 h 417"/>
                <a:gd name="T36" fmla="*/ 47 w 189"/>
                <a:gd name="T37" fmla="*/ 204 h 417"/>
                <a:gd name="T38" fmla="*/ 28 w 189"/>
                <a:gd name="T39" fmla="*/ 224 h 417"/>
                <a:gd name="T40" fmla="*/ 21 w 189"/>
                <a:gd name="T41" fmla="*/ 263 h 417"/>
                <a:gd name="T42" fmla="*/ 28 w 189"/>
                <a:gd name="T43" fmla="*/ 302 h 417"/>
                <a:gd name="T44" fmla="*/ 46 w 189"/>
                <a:gd name="T45" fmla="*/ 326 h 417"/>
                <a:gd name="T46" fmla="*/ 72 w 189"/>
                <a:gd name="T47" fmla="*/ 323 h 417"/>
                <a:gd name="T48" fmla="*/ 88 w 189"/>
                <a:gd name="T49" fmla="*/ 291 h 417"/>
                <a:gd name="T50" fmla="*/ 71 w 189"/>
                <a:gd name="T51" fmla="*/ 274 h 417"/>
                <a:gd name="T52" fmla="*/ 51 w 189"/>
                <a:gd name="T53" fmla="*/ 274 h 417"/>
                <a:gd name="T54" fmla="*/ 35 w 189"/>
                <a:gd name="T55" fmla="*/ 302 h 417"/>
                <a:gd name="T56" fmla="*/ 28 w 189"/>
                <a:gd name="T57" fmla="*/ 339 h 417"/>
                <a:gd name="T58" fmla="*/ 28 w 189"/>
                <a:gd name="T59" fmla="*/ 380 h 417"/>
                <a:gd name="T60" fmla="*/ 46 w 189"/>
                <a:gd name="T61" fmla="*/ 400 h 417"/>
                <a:gd name="T62" fmla="*/ 70 w 189"/>
                <a:gd name="T63" fmla="*/ 400 h 417"/>
                <a:gd name="T64" fmla="*/ 86 w 189"/>
                <a:gd name="T65" fmla="*/ 386 h 417"/>
                <a:gd name="T66" fmla="*/ 81 w 189"/>
                <a:gd name="T67" fmla="*/ 351 h 417"/>
                <a:gd name="T68" fmla="*/ 60 w 189"/>
                <a:gd name="T69" fmla="*/ 351 h 417"/>
                <a:gd name="T70" fmla="*/ 38 w 189"/>
                <a:gd name="T71" fmla="*/ 358 h 417"/>
                <a:gd name="T72" fmla="*/ 22 w 189"/>
                <a:gd name="T73" fmla="*/ 386 h 417"/>
                <a:gd name="T74" fmla="*/ 17 w 189"/>
                <a:gd name="T75" fmla="*/ 425 h 417"/>
                <a:gd name="T76" fmla="*/ 22 w 189"/>
                <a:gd name="T77" fmla="*/ 470 h 417"/>
                <a:gd name="T78" fmla="*/ 43 w 189"/>
                <a:gd name="T79" fmla="*/ 495 h 417"/>
                <a:gd name="T80" fmla="*/ 70 w 189"/>
                <a:gd name="T81" fmla="*/ 486 h 417"/>
                <a:gd name="T82" fmla="*/ 80 w 189"/>
                <a:gd name="T83" fmla="*/ 457 h 417"/>
                <a:gd name="T84" fmla="*/ 66 w 189"/>
                <a:gd name="T85" fmla="*/ 435 h 417"/>
                <a:gd name="T86" fmla="*/ 47 w 189"/>
                <a:gd name="T87" fmla="*/ 450 h 417"/>
                <a:gd name="T88" fmla="*/ 30 w 189"/>
                <a:gd name="T89" fmla="*/ 481 h 417"/>
                <a:gd name="T90" fmla="*/ 30 w 189"/>
                <a:gd name="T91" fmla="*/ 527 h 417"/>
                <a:gd name="T92" fmla="*/ 38 w 189"/>
                <a:gd name="T93" fmla="*/ 562 h 417"/>
                <a:gd name="T94" fmla="*/ 55 w 189"/>
                <a:gd name="T95" fmla="*/ 569 h 417"/>
                <a:gd name="T96" fmla="*/ 83 w 189"/>
                <a:gd name="T97" fmla="*/ 569 h 417"/>
                <a:gd name="T98" fmla="*/ 93 w 189"/>
                <a:gd name="T99" fmla="*/ 537 h 417"/>
                <a:gd name="T100" fmla="*/ 75 w 189"/>
                <a:gd name="T101" fmla="*/ 522 h 417"/>
                <a:gd name="T102" fmla="*/ 55 w 189"/>
                <a:gd name="T103" fmla="*/ 527 h 417"/>
                <a:gd name="T104" fmla="*/ 39 w 189"/>
                <a:gd name="T105" fmla="*/ 558 h 417"/>
                <a:gd name="T106" fmla="*/ 42 w 189"/>
                <a:gd name="T107" fmla="*/ 597 h 417"/>
                <a:gd name="T108" fmla="*/ 55 w 189"/>
                <a:gd name="T109" fmla="*/ 621 h 417"/>
                <a:gd name="T110" fmla="*/ 72 w 189"/>
                <a:gd name="T111" fmla="*/ 651 h 417"/>
                <a:gd name="T112" fmla="*/ 25 w 189"/>
                <a:gd name="T113" fmla="*/ 729 h 41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89"/>
                <a:gd name="T172" fmla="*/ 0 h 417"/>
                <a:gd name="T173" fmla="*/ 189 w 189"/>
                <a:gd name="T174" fmla="*/ 417 h 41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89" h="417">
                  <a:moveTo>
                    <a:pt x="189" y="0"/>
                  </a:moveTo>
                  <a:lnTo>
                    <a:pt x="167" y="2"/>
                  </a:lnTo>
                  <a:lnTo>
                    <a:pt x="143" y="12"/>
                  </a:lnTo>
                  <a:lnTo>
                    <a:pt x="126" y="20"/>
                  </a:lnTo>
                  <a:lnTo>
                    <a:pt x="111" y="25"/>
                  </a:lnTo>
                  <a:lnTo>
                    <a:pt x="101" y="31"/>
                  </a:lnTo>
                  <a:lnTo>
                    <a:pt x="92" y="36"/>
                  </a:lnTo>
                  <a:lnTo>
                    <a:pt x="87" y="38"/>
                  </a:lnTo>
                  <a:lnTo>
                    <a:pt x="81" y="41"/>
                  </a:lnTo>
                  <a:lnTo>
                    <a:pt x="73" y="45"/>
                  </a:lnTo>
                  <a:lnTo>
                    <a:pt x="73" y="44"/>
                  </a:lnTo>
                  <a:lnTo>
                    <a:pt x="70" y="45"/>
                  </a:lnTo>
                  <a:lnTo>
                    <a:pt x="72" y="48"/>
                  </a:lnTo>
                  <a:lnTo>
                    <a:pt x="61" y="52"/>
                  </a:lnTo>
                  <a:lnTo>
                    <a:pt x="58" y="57"/>
                  </a:lnTo>
                  <a:lnTo>
                    <a:pt x="49" y="60"/>
                  </a:lnTo>
                  <a:lnTo>
                    <a:pt x="49" y="66"/>
                  </a:lnTo>
                  <a:lnTo>
                    <a:pt x="49" y="72"/>
                  </a:lnTo>
                  <a:lnTo>
                    <a:pt x="46" y="76"/>
                  </a:lnTo>
                  <a:lnTo>
                    <a:pt x="49" y="80"/>
                  </a:lnTo>
                  <a:lnTo>
                    <a:pt x="49" y="84"/>
                  </a:lnTo>
                  <a:lnTo>
                    <a:pt x="55" y="86"/>
                  </a:lnTo>
                  <a:lnTo>
                    <a:pt x="61" y="88"/>
                  </a:lnTo>
                  <a:lnTo>
                    <a:pt x="66" y="90"/>
                  </a:lnTo>
                  <a:lnTo>
                    <a:pt x="72" y="92"/>
                  </a:lnTo>
                  <a:lnTo>
                    <a:pt x="80" y="92"/>
                  </a:lnTo>
                  <a:lnTo>
                    <a:pt x="88" y="96"/>
                  </a:lnTo>
                  <a:lnTo>
                    <a:pt x="93" y="96"/>
                  </a:lnTo>
                  <a:lnTo>
                    <a:pt x="105" y="96"/>
                  </a:lnTo>
                  <a:lnTo>
                    <a:pt x="111" y="96"/>
                  </a:lnTo>
                  <a:lnTo>
                    <a:pt x="115" y="96"/>
                  </a:lnTo>
                  <a:lnTo>
                    <a:pt x="121" y="96"/>
                  </a:lnTo>
                  <a:lnTo>
                    <a:pt x="126" y="96"/>
                  </a:lnTo>
                  <a:lnTo>
                    <a:pt x="133" y="94"/>
                  </a:lnTo>
                  <a:lnTo>
                    <a:pt x="138" y="92"/>
                  </a:lnTo>
                  <a:lnTo>
                    <a:pt x="144" y="88"/>
                  </a:lnTo>
                  <a:lnTo>
                    <a:pt x="146" y="84"/>
                  </a:lnTo>
                  <a:lnTo>
                    <a:pt x="149" y="80"/>
                  </a:lnTo>
                  <a:lnTo>
                    <a:pt x="149" y="76"/>
                  </a:lnTo>
                  <a:lnTo>
                    <a:pt x="144" y="74"/>
                  </a:lnTo>
                  <a:lnTo>
                    <a:pt x="138" y="74"/>
                  </a:lnTo>
                  <a:lnTo>
                    <a:pt x="133" y="74"/>
                  </a:lnTo>
                  <a:lnTo>
                    <a:pt x="126" y="74"/>
                  </a:lnTo>
                  <a:lnTo>
                    <a:pt x="121" y="74"/>
                  </a:lnTo>
                  <a:lnTo>
                    <a:pt x="115" y="76"/>
                  </a:lnTo>
                  <a:lnTo>
                    <a:pt x="111" y="76"/>
                  </a:lnTo>
                  <a:lnTo>
                    <a:pt x="105" y="76"/>
                  </a:lnTo>
                  <a:lnTo>
                    <a:pt x="93" y="76"/>
                  </a:lnTo>
                  <a:lnTo>
                    <a:pt x="88" y="78"/>
                  </a:lnTo>
                  <a:lnTo>
                    <a:pt x="80" y="80"/>
                  </a:lnTo>
                  <a:lnTo>
                    <a:pt x="74" y="80"/>
                  </a:lnTo>
                  <a:lnTo>
                    <a:pt x="72" y="84"/>
                  </a:lnTo>
                  <a:lnTo>
                    <a:pt x="61" y="84"/>
                  </a:lnTo>
                  <a:lnTo>
                    <a:pt x="55" y="86"/>
                  </a:lnTo>
                  <a:lnTo>
                    <a:pt x="49" y="88"/>
                  </a:lnTo>
                  <a:lnTo>
                    <a:pt x="46" y="92"/>
                  </a:lnTo>
                  <a:lnTo>
                    <a:pt x="38" y="92"/>
                  </a:lnTo>
                  <a:lnTo>
                    <a:pt x="38" y="98"/>
                  </a:lnTo>
                  <a:lnTo>
                    <a:pt x="36" y="104"/>
                  </a:lnTo>
                  <a:lnTo>
                    <a:pt x="33" y="108"/>
                  </a:lnTo>
                  <a:lnTo>
                    <a:pt x="33" y="113"/>
                  </a:lnTo>
                  <a:lnTo>
                    <a:pt x="33" y="116"/>
                  </a:lnTo>
                  <a:lnTo>
                    <a:pt x="36" y="120"/>
                  </a:lnTo>
                  <a:lnTo>
                    <a:pt x="38" y="125"/>
                  </a:lnTo>
                  <a:lnTo>
                    <a:pt x="43" y="128"/>
                  </a:lnTo>
                  <a:lnTo>
                    <a:pt x="49" y="132"/>
                  </a:lnTo>
                  <a:lnTo>
                    <a:pt x="55" y="132"/>
                  </a:lnTo>
                  <a:lnTo>
                    <a:pt x="61" y="136"/>
                  </a:lnTo>
                  <a:lnTo>
                    <a:pt x="69" y="141"/>
                  </a:lnTo>
                  <a:lnTo>
                    <a:pt x="76" y="141"/>
                  </a:lnTo>
                  <a:lnTo>
                    <a:pt x="82" y="141"/>
                  </a:lnTo>
                  <a:lnTo>
                    <a:pt x="88" y="142"/>
                  </a:lnTo>
                  <a:lnTo>
                    <a:pt x="93" y="142"/>
                  </a:lnTo>
                  <a:lnTo>
                    <a:pt x="99" y="142"/>
                  </a:lnTo>
                  <a:lnTo>
                    <a:pt x="105" y="142"/>
                  </a:lnTo>
                  <a:lnTo>
                    <a:pt x="111" y="141"/>
                  </a:lnTo>
                  <a:lnTo>
                    <a:pt x="115" y="141"/>
                  </a:lnTo>
                  <a:lnTo>
                    <a:pt x="126" y="141"/>
                  </a:lnTo>
                  <a:lnTo>
                    <a:pt x="133" y="138"/>
                  </a:lnTo>
                  <a:lnTo>
                    <a:pt x="138" y="136"/>
                  </a:lnTo>
                  <a:lnTo>
                    <a:pt x="144" y="134"/>
                  </a:lnTo>
                  <a:lnTo>
                    <a:pt x="149" y="130"/>
                  </a:lnTo>
                  <a:lnTo>
                    <a:pt x="149" y="125"/>
                  </a:lnTo>
                  <a:lnTo>
                    <a:pt x="149" y="120"/>
                  </a:lnTo>
                  <a:lnTo>
                    <a:pt x="146" y="116"/>
                  </a:lnTo>
                  <a:lnTo>
                    <a:pt x="138" y="116"/>
                  </a:lnTo>
                  <a:lnTo>
                    <a:pt x="133" y="116"/>
                  </a:lnTo>
                  <a:lnTo>
                    <a:pt x="126" y="116"/>
                  </a:lnTo>
                  <a:lnTo>
                    <a:pt x="121" y="114"/>
                  </a:lnTo>
                  <a:lnTo>
                    <a:pt x="115" y="114"/>
                  </a:lnTo>
                  <a:lnTo>
                    <a:pt x="105" y="114"/>
                  </a:lnTo>
                  <a:lnTo>
                    <a:pt x="99" y="114"/>
                  </a:lnTo>
                  <a:lnTo>
                    <a:pt x="93" y="114"/>
                  </a:lnTo>
                  <a:lnTo>
                    <a:pt x="88" y="116"/>
                  </a:lnTo>
                  <a:lnTo>
                    <a:pt x="82" y="116"/>
                  </a:lnTo>
                  <a:lnTo>
                    <a:pt x="76" y="116"/>
                  </a:lnTo>
                  <a:lnTo>
                    <a:pt x="72" y="118"/>
                  </a:lnTo>
                  <a:lnTo>
                    <a:pt x="66" y="120"/>
                  </a:lnTo>
                  <a:lnTo>
                    <a:pt x="61" y="125"/>
                  </a:lnTo>
                  <a:lnTo>
                    <a:pt x="49" y="128"/>
                  </a:lnTo>
                  <a:lnTo>
                    <a:pt x="46" y="132"/>
                  </a:lnTo>
                  <a:lnTo>
                    <a:pt x="43" y="138"/>
                  </a:lnTo>
                  <a:lnTo>
                    <a:pt x="38" y="141"/>
                  </a:lnTo>
                  <a:lnTo>
                    <a:pt x="38" y="146"/>
                  </a:lnTo>
                  <a:lnTo>
                    <a:pt x="36" y="150"/>
                  </a:lnTo>
                  <a:lnTo>
                    <a:pt x="36" y="156"/>
                  </a:lnTo>
                  <a:lnTo>
                    <a:pt x="36" y="160"/>
                  </a:lnTo>
                  <a:lnTo>
                    <a:pt x="38" y="164"/>
                  </a:lnTo>
                  <a:lnTo>
                    <a:pt x="43" y="170"/>
                  </a:lnTo>
                  <a:lnTo>
                    <a:pt x="49" y="172"/>
                  </a:lnTo>
                  <a:lnTo>
                    <a:pt x="55" y="176"/>
                  </a:lnTo>
                  <a:lnTo>
                    <a:pt x="61" y="180"/>
                  </a:lnTo>
                  <a:lnTo>
                    <a:pt x="66" y="180"/>
                  </a:lnTo>
                  <a:lnTo>
                    <a:pt x="72" y="184"/>
                  </a:lnTo>
                  <a:lnTo>
                    <a:pt x="80" y="186"/>
                  </a:lnTo>
                  <a:lnTo>
                    <a:pt x="91" y="188"/>
                  </a:lnTo>
                  <a:lnTo>
                    <a:pt x="102" y="188"/>
                  </a:lnTo>
                  <a:lnTo>
                    <a:pt x="113" y="188"/>
                  </a:lnTo>
                  <a:lnTo>
                    <a:pt x="118" y="186"/>
                  </a:lnTo>
                  <a:lnTo>
                    <a:pt x="126" y="184"/>
                  </a:lnTo>
                  <a:lnTo>
                    <a:pt x="133" y="182"/>
                  </a:lnTo>
                  <a:lnTo>
                    <a:pt x="141" y="180"/>
                  </a:lnTo>
                  <a:lnTo>
                    <a:pt x="146" y="180"/>
                  </a:lnTo>
                  <a:lnTo>
                    <a:pt x="151" y="172"/>
                  </a:lnTo>
                  <a:lnTo>
                    <a:pt x="154" y="166"/>
                  </a:lnTo>
                  <a:lnTo>
                    <a:pt x="149" y="160"/>
                  </a:lnTo>
                  <a:lnTo>
                    <a:pt x="146" y="156"/>
                  </a:lnTo>
                  <a:lnTo>
                    <a:pt x="141" y="156"/>
                  </a:lnTo>
                  <a:lnTo>
                    <a:pt x="130" y="156"/>
                  </a:lnTo>
                  <a:lnTo>
                    <a:pt x="124" y="156"/>
                  </a:lnTo>
                  <a:lnTo>
                    <a:pt x="115" y="156"/>
                  </a:lnTo>
                  <a:lnTo>
                    <a:pt x="111" y="156"/>
                  </a:lnTo>
                  <a:lnTo>
                    <a:pt x="105" y="156"/>
                  </a:lnTo>
                  <a:lnTo>
                    <a:pt x="93" y="156"/>
                  </a:lnTo>
                  <a:lnTo>
                    <a:pt x="88" y="156"/>
                  </a:lnTo>
                  <a:lnTo>
                    <a:pt x="82" y="158"/>
                  </a:lnTo>
                  <a:lnTo>
                    <a:pt x="72" y="160"/>
                  </a:lnTo>
                  <a:lnTo>
                    <a:pt x="72" y="164"/>
                  </a:lnTo>
                  <a:lnTo>
                    <a:pt x="66" y="166"/>
                  </a:lnTo>
                  <a:lnTo>
                    <a:pt x="61" y="172"/>
                  </a:lnTo>
                  <a:lnTo>
                    <a:pt x="55" y="172"/>
                  </a:lnTo>
                  <a:lnTo>
                    <a:pt x="49" y="180"/>
                  </a:lnTo>
                  <a:lnTo>
                    <a:pt x="49" y="184"/>
                  </a:lnTo>
                  <a:lnTo>
                    <a:pt x="49" y="188"/>
                  </a:lnTo>
                  <a:lnTo>
                    <a:pt x="49" y="193"/>
                  </a:lnTo>
                  <a:lnTo>
                    <a:pt x="49" y="197"/>
                  </a:lnTo>
                  <a:lnTo>
                    <a:pt x="49" y="204"/>
                  </a:lnTo>
                  <a:lnTo>
                    <a:pt x="49" y="209"/>
                  </a:lnTo>
                  <a:lnTo>
                    <a:pt x="49" y="212"/>
                  </a:lnTo>
                  <a:lnTo>
                    <a:pt x="49" y="216"/>
                  </a:lnTo>
                  <a:lnTo>
                    <a:pt x="55" y="220"/>
                  </a:lnTo>
                  <a:lnTo>
                    <a:pt x="61" y="222"/>
                  </a:lnTo>
                  <a:lnTo>
                    <a:pt x="63" y="226"/>
                  </a:lnTo>
                  <a:lnTo>
                    <a:pt x="72" y="228"/>
                  </a:lnTo>
                  <a:lnTo>
                    <a:pt x="80" y="228"/>
                  </a:lnTo>
                  <a:lnTo>
                    <a:pt x="91" y="230"/>
                  </a:lnTo>
                  <a:lnTo>
                    <a:pt x="102" y="228"/>
                  </a:lnTo>
                  <a:lnTo>
                    <a:pt x="108" y="228"/>
                  </a:lnTo>
                  <a:lnTo>
                    <a:pt x="113" y="228"/>
                  </a:lnTo>
                  <a:lnTo>
                    <a:pt x="121" y="228"/>
                  </a:lnTo>
                  <a:lnTo>
                    <a:pt x="126" y="228"/>
                  </a:lnTo>
                  <a:lnTo>
                    <a:pt x="133" y="228"/>
                  </a:lnTo>
                  <a:lnTo>
                    <a:pt x="138" y="226"/>
                  </a:lnTo>
                  <a:lnTo>
                    <a:pt x="149" y="224"/>
                  </a:lnTo>
                  <a:lnTo>
                    <a:pt x="149" y="220"/>
                  </a:lnTo>
                  <a:lnTo>
                    <a:pt x="149" y="216"/>
                  </a:lnTo>
                  <a:lnTo>
                    <a:pt x="149" y="212"/>
                  </a:lnTo>
                  <a:lnTo>
                    <a:pt x="149" y="209"/>
                  </a:lnTo>
                  <a:lnTo>
                    <a:pt x="149" y="204"/>
                  </a:lnTo>
                  <a:lnTo>
                    <a:pt x="141" y="200"/>
                  </a:lnTo>
                  <a:lnTo>
                    <a:pt x="130" y="200"/>
                  </a:lnTo>
                  <a:lnTo>
                    <a:pt x="124" y="200"/>
                  </a:lnTo>
                  <a:lnTo>
                    <a:pt x="115" y="200"/>
                  </a:lnTo>
                  <a:lnTo>
                    <a:pt x="111" y="200"/>
                  </a:lnTo>
                  <a:lnTo>
                    <a:pt x="105" y="200"/>
                  </a:lnTo>
                  <a:lnTo>
                    <a:pt x="96" y="200"/>
                  </a:lnTo>
                  <a:lnTo>
                    <a:pt x="91" y="202"/>
                  </a:lnTo>
                  <a:lnTo>
                    <a:pt x="82" y="202"/>
                  </a:lnTo>
                  <a:lnTo>
                    <a:pt x="72" y="204"/>
                  </a:lnTo>
                  <a:lnTo>
                    <a:pt x="66" y="204"/>
                  </a:lnTo>
                  <a:lnTo>
                    <a:pt x="61" y="206"/>
                  </a:lnTo>
                  <a:lnTo>
                    <a:pt x="55" y="211"/>
                  </a:lnTo>
                  <a:lnTo>
                    <a:pt x="49" y="212"/>
                  </a:lnTo>
                  <a:lnTo>
                    <a:pt x="43" y="216"/>
                  </a:lnTo>
                  <a:lnTo>
                    <a:pt x="38" y="220"/>
                  </a:lnTo>
                  <a:lnTo>
                    <a:pt x="33" y="224"/>
                  </a:lnTo>
                  <a:lnTo>
                    <a:pt x="33" y="228"/>
                  </a:lnTo>
                  <a:lnTo>
                    <a:pt x="30" y="232"/>
                  </a:lnTo>
                  <a:lnTo>
                    <a:pt x="30" y="236"/>
                  </a:lnTo>
                  <a:lnTo>
                    <a:pt x="30" y="242"/>
                  </a:lnTo>
                  <a:lnTo>
                    <a:pt x="30" y="250"/>
                  </a:lnTo>
                  <a:lnTo>
                    <a:pt x="33" y="254"/>
                  </a:lnTo>
                  <a:lnTo>
                    <a:pt x="33" y="258"/>
                  </a:lnTo>
                  <a:lnTo>
                    <a:pt x="38" y="265"/>
                  </a:lnTo>
                  <a:lnTo>
                    <a:pt x="40" y="268"/>
                  </a:lnTo>
                  <a:lnTo>
                    <a:pt x="49" y="272"/>
                  </a:lnTo>
                  <a:lnTo>
                    <a:pt x="55" y="277"/>
                  </a:lnTo>
                  <a:lnTo>
                    <a:pt x="61" y="280"/>
                  </a:lnTo>
                  <a:lnTo>
                    <a:pt x="66" y="282"/>
                  </a:lnTo>
                  <a:lnTo>
                    <a:pt x="76" y="282"/>
                  </a:lnTo>
                  <a:lnTo>
                    <a:pt x="85" y="282"/>
                  </a:lnTo>
                  <a:lnTo>
                    <a:pt x="93" y="280"/>
                  </a:lnTo>
                  <a:lnTo>
                    <a:pt x="105" y="280"/>
                  </a:lnTo>
                  <a:lnTo>
                    <a:pt x="111" y="280"/>
                  </a:lnTo>
                  <a:lnTo>
                    <a:pt x="121" y="277"/>
                  </a:lnTo>
                  <a:lnTo>
                    <a:pt x="126" y="277"/>
                  </a:lnTo>
                  <a:lnTo>
                    <a:pt x="133" y="274"/>
                  </a:lnTo>
                  <a:lnTo>
                    <a:pt x="138" y="270"/>
                  </a:lnTo>
                  <a:lnTo>
                    <a:pt x="138" y="265"/>
                  </a:lnTo>
                  <a:lnTo>
                    <a:pt x="138" y="260"/>
                  </a:lnTo>
                  <a:lnTo>
                    <a:pt x="138" y="256"/>
                  </a:lnTo>
                  <a:lnTo>
                    <a:pt x="138" y="252"/>
                  </a:lnTo>
                  <a:lnTo>
                    <a:pt x="133" y="250"/>
                  </a:lnTo>
                  <a:lnTo>
                    <a:pt x="126" y="248"/>
                  </a:lnTo>
                  <a:lnTo>
                    <a:pt x="115" y="248"/>
                  </a:lnTo>
                  <a:lnTo>
                    <a:pt x="111" y="248"/>
                  </a:lnTo>
                  <a:lnTo>
                    <a:pt x="105" y="248"/>
                  </a:lnTo>
                  <a:lnTo>
                    <a:pt x="99" y="250"/>
                  </a:lnTo>
                  <a:lnTo>
                    <a:pt x="93" y="252"/>
                  </a:lnTo>
                  <a:lnTo>
                    <a:pt x="82" y="256"/>
                  </a:lnTo>
                  <a:lnTo>
                    <a:pt x="76" y="260"/>
                  </a:lnTo>
                  <a:lnTo>
                    <a:pt x="74" y="265"/>
                  </a:lnTo>
                  <a:lnTo>
                    <a:pt x="66" y="268"/>
                  </a:lnTo>
                  <a:lnTo>
                    <a:pt x="58" y="270"/>
                  </a:lnTo>
                  <a:lnTo>
                    <a:pt x="52" y="274"/>
                  </a:lnTo>
                  <a:lnTo>
                    <a:pt x="52" y="280"/>
                  </a:lnTo>
                  <a:lnTo>
                    <a:pt x="52" y="284"/>
                  </a:lnTo>
                  <a:lnTo>
                    <a:pt x="52" y="290"/>
                  </a:lnTo>
                  <a:lnTo>
                    <a:pt x="52" y="296"/>
                  </a:lnTo>
                  <a:lnTo>
                    <a:pt x="52" y="300"/>
                  </a:lnTo>
                  <a:lnTo>
                    <a:pt x="52" y="304"/>
                  </a:lnTo>
                  <a:lnTo>
                    <a:pt x="52" y="308"/>
                  </a:lnTo>
                  <a:lnTo>
                    <a:pt x="58" y="312"/>
                  </a:lnTo>
                  <a:lnTo>
                    <a:pt x="63" y="316"/>
                  </a:lnTo>
                  <a:lnTo>
                    <a:pt x="66" y="320"/>
                  </a:lnTo>
                  <a:lnTo>
                    <a:pt x="72" y="322"/>
                  </a:lnTo>
                  <a:lnTo>
                    <a:pt x="76" y="324"/>
                  </a:lnTo>
                  <a:lnTo>
                    <a:pt x="85" y="324"/>
                  </a:lnTo>
                  <a:lnTo>
                    <a:pt x="91" y="324"/>
                  </a:lnTo>
                  <a:lnTo>
                    <a:pt x="96" y="324"/>
                  </a:lnTo>
                  <a:lnTo>
                    <a:pt x="108" y="326"/>
                  </a:lnTo>
                  <a:lnTo>
                    <a:pt x="115" y="326"/>
                  </a:lnTo>
                  <a:lnTo>
                    <a:pt x="124" y="326"/>
                  </a:lnTo>
                  <a:lnTo>
                    <a:pt x="133" y="324"/>
                  </a:lnTo>
                  <a:lnTo>
                    <a:pt x="144" y="324"/>
                  </a:lnTo>
                  <a:lnTo>
                    <a:pt x="151" y="322"/>
                  </a:lnTo>
                  <a:lnTo>
                    <a:pt x="157" y="320"/>
                  </a:lnTo>
                  <a:lnTo>
                    <a:pt x="160" y="314"/>
                  </a:lnTo>
                  <a:lnTo>
                    <a:pt x="160" y="310"/>
                  </a:lnTo>
                  <a:lnTo>
                    <a:pt x="163" y="306"/>
                  </a:lnTo>
                  <a:lnTo>
                    <a:pt x="160" y="302"/>
                  </a:lnTo>
                  <a:lnTo>
                    <a:pt x="154" y="300"/>
                  </a:lnTo>
                  <a:lnTo>
                    <a:pt x="146" y="298"/>
                  </a:lnTo>
                  <a:lnTo>
                    <a:pt x="138" y="298"/>
                  </a:lnTo>
                  <a:lnTo>
                    <a:pt x="130" y="298"/>
                  </a:lnTo>
                  <a:lnTo>
                    <a:pt x="124" y="298"/>
                  </a:lnTo>
                  <a:lnTo>
                    <a:pt x="115" y="298"/>
                  </a:lnTo>
                  <a:lnTo>
                    <a:pt x="111" y="298"/>
                  </a:lnTo>
                  <a:lnTo>
                    <a:pt x="102" y="298"/>
                  </a:lnTo>
                  <a:lnTo>
                    <a:pt x="96" y="300"/>
                  </a:lnTo>
                  <a:lnTo>
                    <a:pt x="88" y="302"/>
                  </a:lnTo>
                  <a:lnTo>
                    <a:pt x="85" y="306"/>
                  </a:lnTo>
                  <a:lnTo>
                    <a:pt x="80" y="308"/>
                  </a:lnTo>
                  <a:lnTo>
                    <a:pt x="74" y="314"/>
                  </a:lnTo>
                  <a:lnTo>
                    <a:pt x="69" y="318"/>
                  </a:lnTo>
                  <a:lnTo>
                    <a:pt x="69" y="324"/>
                  </a:lnTo>
                  <a:lnTo>
                    <a:pt x="69" y="328"/>
                  </a:lnTo>
                  <a:lnTo>
                    <a:pt x="69" y="332"/>
                  </a:lnTo>
                  <a:lnTo>
                    <a:pt x="69" y="336"/>
                  </a:lnTo>
                  <a:lnTo>
                    <a:pt x="72" y="340"/>
                  </a:lnTo>
                  <a:lnTo>
                    <a:pt x="72" y="347"/>
                  </a:lnTo>
                  <a:lnTo>
                    <a:pt x="76" y="350"/>
                  </a:lnTo>
                  <a:lnTo>
                    <a:pt x="82" y="352"/>
                  </a:lnTo>
                  <a:lnTo>
                    <a:pt x="91" y="354"/>
                  </a:lnTo>
                  <a:lnTo>
                    <a:pt x="96" y="354"/>
                  </a:lnTo>
                  <a:lnTo>
                    <a:pt x="105" y="354"/>
                  </a:lnTo>
                  <a:lnTo>
                    <a:pt x="113" y="352"/>
                  </a:lnTo>
                  <a:lnTo>
                    <a:pt x="123" y="358"/>
                  </a:lnTo>
                  <a:lnTo>
                    <a:pt x="125" y="363"/>
                  </a:lnTo>
                  <a:lnTo>
                    <a:pt x="126" y="371"/>
                  </a:lnTo>
                  <a:lnTo>
                    <a:pt x="128" y="384"/>
                  </a:lnTo>
                  <a:lnTo>
                    <a:pt x="116" y="395"/>
                  </a:lnTo>
                  <a:lnTo>
                    <a:pt x="95" y="403"/>
                  </a:lnTo>
                  <a:lnTo>
                    <a:pt x="74" y="411"/>
                  </a:lnTo>
                  <a:lnTo>
                    <a:pt x="43" y="415"/>
                  </a:lnTo>
                  <a:lnTo>
                    <a:pt x="0" y="417"/>
                  </a:lnTo>
                </a:path>
              </a:pathLst>
            </a:custGeom>
            <a:noFill/>
            <a:ln w="28575" cmpd="sng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81" name="Freeform 152"/>
            <p:cNvSpPr>
              <a:spLocks/>
            </p:cNvSpPr>
            <p:nvPr/>
          </p:nvSpPr>
          <p:spPr bwMode="auto">
            <a:xfrm>
              <a:off x="882" y="1257"/>
              <a:ext cx="146" cy="609"/>
            </a:xfrm>
            <a:custGeom>
              <a:avLst/>
              <a:gdLst>
                <a:gd name="T0" fmla="*/ 82 w 177"/>
                <a:gd name="T1" fmla="*/ 862 h 505"/>
                <a:gd name="T2" fmla="*/ 27 w 177"/>
                <a:gd name="T3" fmla="*/ 824 h 505"/>
                <a:gd name="T4" fmla="*/ 17 w 177"/>
                <a:gd name="T5" fmla="*/ 633 h 505"/>
                <a:gd name="T6" fmla="*/ 13 w 177"/>
                <a:gd name="T7" fmla="*/ 591 h 505"/>
                <a:gd name="T8" fmla="*/ 26 w 177"/>
                <a:gd name="T9" fmla="*/ 570 h 505"/>
                <a:gd name="T10" fmla="*/ 48 w 177"/>
                <a:gd name="T11" fmla="*/ 563 h 505"/>
                <a:gd name="T12" fmla="*/ 64 w 177"/>
                <a:gd name="T13" fmla="*/ 570 h 505"/>
                <a:gd name="T14" fmla="*/ 67 w 177"/>
                <a:gd name="T15" fmla="*/ 602 h 505"/>
                <a:gd name="T16" fmla="*/ 50 w 177"/>
                <a:gd name="T17" fmla="*/ 598 h 505"/>
                <a:gd name="T18" fmla="*/ 31 w 177"/>
                <a:gd name="T19" fmla="*/ 591 h 505"/>
                <a:gd name="T20" fmla="*/ 13 w 177"/>
                <a:gd name="T21" fmla="*/ 578 h 505"/>
                <a:gd name="T22" fmla="*/ 2 w 177"/>
                <a:gd name="T23" fmla="*/ 543 h 505"/>
                <a:gd name="T24" fmla="*/ 9 w 177"/>
                <a:gd name="T25" fmla="*/ 509 h 505"/>
                <a:gd name="T26" fmla="*/ 29 w 177"/>
                <a:gd name="T27" fmla="*/ 486 h 505"/>
                <a:gd name="T28" fmla="*/ 45 w 177"/>
                <a:gd name="T29" fmla="*/ 485 h 505"/>
                <a:gd name="T30" fmla="*/ 64 w 177"/>
                <a:gd name="T31" fmla="*/ 493 h 505"/>
                <a:gd name="T32" fmla="*/ 68 w 177"/>
                <a:gd name="T33" fmla="*/ 529 h 505"/>
                <a:gd name="T34" fmla="*/ 50 w 177"/>
                <a:gd name="T35" fmla="*/ 534 h 505"/>
                <a:gd name="T36" fmla="*/ 31 w 177"/>
                <a:gd name="T37" fmla="*/ 529 h 505"/>
                <a:gd name="T38" fmla="*/ 13 w 177"/>
                <a:gd name="T39" fmla="*/ 509 h 505"/>
                <a:gd name="T40" fmla="*/ 5 w 177"/>
                <a:gd name="T41" fmla="*/ 470 h 505"/>
                <a:gd name="T42" fmla="*/ 13 w 177"/>
                <a:gd name="T43" fmla="*/ 432 h 505"/>
                <a:gd name="T44" fmla="*/ 31 w 177"/>
                <a:gd name="T45" fmla="*/ 408 h 505"/>
                <a:gd name="T46" fmla="*/ 57 w 177"/>
                <a:gd name="T47" fmla="*/ 410 h 505"/>
                <a:gd name="T48" fmla="*/ 73 w 177"/>
                <a:gd name="T49" fmla="*/ 443 h 505"/>
                <a:gd name="T50" fmla="*/ 56 w 177"/>
                <a:gd name="T51" fmla="*/ 459 h 505"/>
                <a:gd name="T52" fmla="*/ 35 w 177"/>
                <a:gd name="T53" fmla="*/ 459 h 505"/>
                <a:gd name="T54" fmla="*/ 19 w 177"/>
                <a:gd name="T55" fmla="*/ 432 h 505"/>
                <a:gd name="T56" fmla="*/ 13 w 177"/>
                <a:gd name="T57" fmla="*/ 397 h 505"/>
                <a:gd name="T58" fmla="*/ 13 w 177"/>
                <a:gd name="T59" fmla="*/ 355 h 505"/>
                <a:gd name="T60" fmla="*/ 31 w 177"/>
                <a:gd name="T61" fmla="*/ 333 h 505"/>
                <a:gd name="T62" fmla="*/ 54 w 177"/>
                <a:gd name="T63" fmla="*/ 333 h 505"/>
                <a:gd name="T64" fmla="*/ 70 w 177"/>
                <a:gd name="T65" fmla="*/ 347 h 505"/>
                <a:gd name="T66" fmla="*/ 65 w 177"/>
                <a:gd name="T67" fmla="*/ 382 h 505"/>
                <a:gd name="T68" fmla="*/ 45 w 177"/>
                <a:gd name="T69" fmla="*/ 382 h 505"/>
                <a:gd name="T70" fmla="*/ 21 w 177"/>
                <a:gd name="T71" fmla="*/ 375 h 505"/>
                <a:gd name="T72" fmla="*/ 6 w 177"/>
                <a:gd name="T73" fmla="*/ 347 h 505"/>
                <a:gd name="T74" fmla="*/ 2 w 177"/>
                <a:gd name="T75" fmla="*/ 310 h 505"/>
                <a:gd name="T76" fmla="*/ 7 w 177"/>
                <a:gd name="T77" fmla="*/ 264 h 505"/>
                <a:gd name="T78" fmla="*/ 29 w 177"/>
                <a:gd name="T79" fmla="*/ 240 h 505"/>
                <a:gd name="T80" fmla="*/ 54 w 177"/>
                <a:gd name="T81" fmla="*/ 250 h 505"/>
                <a:gd name="T82" fmla="*/ 64 w 177"/>
                <a:gd name="T83" fmla="*/ 280 h 505"/>
                <a:gd name="T84" fmla="*/ 50 w 177"/>
                <a:gd name="T85" fmla="*/ 298 h 505"/>
                <a:gd name="T86" fmla="*/ 31 w 177"/>
                <a:gd name="T87" fmla="*/ 287 h 505"/>
                <a:gd name="T88" fmla="*/ 14 w 177"/>
                <a:gd name="T89" fmla="*/ 254 h 505"/>
                <a:gd name="T90" fmla="*/ 14 w 177"/>
                <a:gd name="T91" fmla="*/ 210 h 505"/>
                <a:gd name="T92" fmla="*/ 21 w 177"/>
                <a:gd name="T93" fmla="*/ 174 h 505"/>
                <a:gd name="T94" fmla="*/ 40 w 177"/>
                <a:gd name="T95" fmla="*/ 168 h 505"/>
                <a:gd name="T96" fmla="*/ 67 w 177"/>
                <a:gd name="T97" fmla="*/ 168 h 505"/>
                <a:gd name="T98" fmla="*/ 78 w 177"/>
                <a:gd name="T99" fmla="*/ 198 h 505"/>
                <a:gd name="T100" fmla="*/ 59 w 177"/>
                <a:gd name="T101" fmla="*/ 212 h 505"/>
                <a:gd name="T102" fmla="*/ 40 w 177"/>
                <a:gd name="T103" fmla="*/ 210 h 505"/>
                <a:gd name="T104" fmla="*/ 24 w 177"/>
                <a:gd name="T105" fmla="*/ 177 h 505"/>
                <a:gd name="T106" fmla="*/ 26 w 177"/>
                <a:gd name="T107" fmla="*/ 139 h 505"/>
                <a:gd name="T108" fmla="*/ 40 w 177"/>
                <a:gd name="T109" fmla="*/ 116 h 505"/>
                <a:gd name="T110" fmla="*/ 57 w 177"/>
                <a:gd name="T111" fmla="*/ 86 h 505"/>
                <a:gd name="T112" fmla="*/ 9 w 177"/>
                <a:gd name="T113" fmla="*/ 7 h 50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77"/>
                <a:gd name="T172" fmla="*/ 0 h 505"/>
                <a:gd name="T173" fmla="*/ 177 w 177"/>
                <a:gd name="T174" fmla="*/ 505 h 505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77" h="505">
                  <a:moveTo>
                    <a:pt x="177" y="436"/>
                  </a:moveTo>
                  <a:lnTo>
                    <a:pt x="172" y="449"/>
                  </a:lnTo>
                  <a:lnTo>
                    <a:pt x="169" y="461"/>
                  </a:lnTo>
                  <a:lnTo>
                    <a:pt x="161" y="478"/>
                  </a:lnTo>
                  <a:lnTo>
                    <a:pt x="145" y="492"/>
                  </a:lnTo>
                  <a:lnTo>
                    <a:pt x="122" y="503"/>
                  </a:lnTo>
                  <a:lnTo>
                    <a:pt x="98" y="505"/>
                  </a:lnTo>
                  <a:lnTo>
                    <a:pt x="76" y="503"/>
                  </a:lnTo>
                  <a:lnTo>
                    <a:pt x="51" y="486"/>
                  </a:lnTo>
                  <a:lnTo>
                    <a:pt x="49" y="469"/>
                  </a:lnTo>
                  <a:lnTo>
                    <a:pt x="46" y="446"/>
                  </a:lnTo>
                  <a:lnTo>
                    <a:pt x="53" y="423"/>
                  </a:lnTo>
                  <a:lnTo>
                    <a:pt x="55" y="403"/>
                  </a:lnTo>
                  <a:lnTo>
                    <a:pt x="43" y="386"/>
                  </a:lnTo>
                  <a:lnTo>
                    <a:pt x="31" y="361"/>
                  </a:lnTo>
                  <a:lnTo>
                    <a:pt x="23" y="357"/>
                  </a:lnTo>
                  <a:lnTo>
                    <a:pt x="23" y="351"/>
                  </a:lnTo>
                  <a:lnTo>
                    <a:pt x="23" y="345"/>
                  </a:lnTo>
                  <a:lnTo>
                    <a:pt x="20" y="341"/>
                  </a:lnTo>
                  <a:lnTo>
                    <a:pt x="23" y="337"/>
                  </a:lnTo>
                  <a:lnTo>
                    <a:pt x="23" y="333"/>
                  </a:lnTo>
                  <a:lnTo>
                    <a:pt x="28" y="331"/>
                  </a:lnTo>
                  <a:lnTo>
                    <a:pt x="34" y="329"/>
                  </a:lnTo>
                  <a:lnTo>
                    <a:pt x="39" y="327"/>
                  </a:lnTo>
                  <a:lnTo>
                    <a:pt x="46" y="325"/>
                  </a:lnTo>
                  <a:lnTo>
                    <a:pt x="54" y="325"/>
                  </a:lnTo>
                  <a:lnTo>
                    <a:pt x="62" y="321"/>
                  </a:lnTo>
                  <a:lnTo>
                    <a:pt x="67" y="321"/>
                  </a:lnTo>
                  <a:lnTo>
                    <a:pt x="79" y="321"/>
                  </a:lnTo>
                  <a:lnTo>
                    <a:pt x="85" y="321"/>
                  </a:lnTo>
                  <a:lnTo>
                    <a:pt x="90" y="321"/>
                  </a:lnTo>
                  <a:lnTo>
                    <a:pt x="96" y="321"/>
                  </a:lnTo>
                  <a:lnTo>
                    <a:pt x="102" y="321"/>
                  </a:lnTo>
                  <a:lnTo>
                    <a:pt x="108" y="323"/>
                  </a:lnTo>
                  <a:lnTo>
                    <a:pt x="113" y="325"/>
                  </a:lnTo>
                  <a:lnTo>
                    <a:pt x="119" y="329"/>
                  </a:lnTo>
                  <a:lnTo>
                    <a:pt x="121" y="333"/>
                  </a:lnTo>
                  <a:lnTo>
                    <a:pt x="125" y="337"/>
                  </a:lnTo>
                  <a:lnTo>
                    <a:pt x="125" y="341"/>
                  </a:lnTo>
                  <a:lnTo>
                    <a:pt x="119" y="343"/>
                  </a:lnTo>
                  <a:lnTo>
                    <a:pt x="113" y="343"/>
                  </a:lnTo>
                  <a:lnTo>
                    <a:pt x="108" y="343"/>
                  </a:lnTo>
                  <a:lnTo>
                    <a:pt x="102" y="343"/>
                  </a:lnTo>
                  <a:lnTo>
                    <a:pt x="96" y="343"/>
                  </a:lnTo>
                  <a:lnTo>
                    <a:pt x="90" y="341"/>
                  </a:lnTo>
                  <a:lnTo>
                    <a:pt x="85" y="341"/>
                  </a:lnTo>
                  <a:lnTo>
                    <a:pt x="79" y="341"/>
                  </a:lnTo>
                  <a:lnTo>
                    <a:pt x="67" y="341"/>
                  </a:lnTo>
                  <a:lnTo>
                    <a:pt x="62" y="339"/>
                  </a:lnTo>
                  <a:lnTo>
                    <a:pt x="54" y="337"/>
                  </a:lnTo>
                  <a:lnTo>
                    <a:pt x="48" y="337"/>
                  </a:lnTo>
                  <a:lnTo>
                    <a:pt x="46" y="333"/>
                  </a:lnTo>
                  <a:lnTo>
                    <a:pt x="34" y="333"/>
                  </a:lnTo>
                  <a:lnTo>
                    <a:pt x="28" y="331"/>
                  </a:lnTo>
                  <a:lnTo>
                    <a:pt x="23" y="329"/>
                  </a:lnTo>
                  <a:lnTo>
                    <a:pt x="20" y="325"/>
                  </a:lnTo>
                  <a:lnTo>
                    <a:pt x="11" y="325"/>
                  </a:lnTo>
                  <a:lnTo>
                    <a:pt x="11" y="319"/>
                  </a:lnTo>
                  <a:lnTo>
                    <a:pt x="8" y="313"/>
                  </a:lnTo>
                  <a:lnTo>
                    <a:pt x="5" y="309"/>
                  </a:lnTo>
                  <a:lnTo>
                    <a:pt x="5" y="305"/>
                  </a:lnTo>
                  <a:lnTo>
                    <a:pt x="5" y="302"/>
                  </a:lnTo>
                  <a:lnTo>
                    <a:pt x="8" y="297"/>
                  </a:lnTo>
                  <a:lnTo>
                    <a:pt x="11" y="293"/>
                  </a:lnTo>
                  <a:lnTo>
                    <a:pt x="16" y="290"/>
                  </a:lnTo>
                  <a:lnTo>
                    <a:pt x="23" y="286"/>
                  </a:lnTo>
                  <a:lnTo>
                    <a:pt x="28" y="286"/>
                  </a:lnTo>
                  <a:lnTo>
                    <a:pt x="34" y="281"/>
                  </a:lnTo>
                  <a:lnTo>
                    <a:pt x="42" y="277"/>
                  </a:lnTo>
                  <a:lnTo>
                    <a:pt x="51" y="277"/>
                  </a:lnTo>
                  <a:lnTo>
                    <a:pt x="56" y="277"/>
                  </a:lnTo>
                  <a:lnTo>
                    <a:pt x="62" y="276"/>
                  </a:lnTo>
                  <a:lnTo>
                    <a:pt x="67" y="276"/>
                  </a:lnTo>
                  <a:lnTo>
                    <a:pt x="74" y="276"/>
                  </a:lnTo>
                  <a:lnTo>
                    <a:pt x="79" y="276"/>
                  </a:lnTo>
                  <a:lnTo>
                    <a:pt x="85" y="277"/>
                  </a:lnTo>
                  <a:lnTo>
                    <a:pt x="90" y="277"/>
                  </a:lnTo>
                  <a:lnTo>
                    <a:pt x="102" y="277"/>
                  </a:lnTo>
                  <a:lnTo>
                    <a:pt x="108" y="279"/>
                  </a:lnTo>
                  <a:lnTo>
                    <a:pt x="113" y="281"/>
                  </a:lnTo>
                  <a:lnTo>
                    <a:pt x="119" y="283"/>
                  </a:lnTo>
                  <a:lnTo>
                    <a:pt x="125" y="288"/>
                  </a:lnTo>
                  <a:lnTo>
                    <a:pt x="125" y="293"/>
                  </a:lnTo>
                  <a:lnTo>
                    <a:pt x="125" y="297"/>
                  </a:lnTo>
                  <a:lnTo>
                    <a:pt x="121" y="302"/>
                  </a:lnTo>
                  <a:lnTo>
                    <a:pt x="113" y="302"/>
                  </a:lnTo>
                  <a:lnTo>
                    <a:pt x="108" y="302"/>
                  </a:lnTo>
                  <a:lnTo>
                    <a:pt x="102" y="302"/>
                  </a:lnTo>
                  <a:lnTo>
                    <a:pt x="96" y="304"/>
                  </a:lnTo>
                  <a:lnTo>
                    <a:pt x="90" y="304"/>
                  </a:lnTo>
                  <a:lnTo>
                    <a:pt x="79" y="304"/>
                  </a:lnTo>
                  <a:lnTo>
                    <a:pt x="74" y="304"/>
                  </a:lnTo>
                  <a:lnTo>
                    <a:pt x="67" y="304"/>
                  </a:lnTo>
                  <a:lnTo>
                    <a:pt x="62" y="302"/>
                  </a:lnTo>
                  <a:lnTo>
                    <a:pt x="56" y="302"/>
                  </a:lnTo>
                  <a:lnTo>
                    <a:pt x="51" y="302"/>
                  </a:lnTo>
                  <a:lnTo>
                    <a:pt x="46" y="299"/>
                  </a:lnTo>
                  <a:lnTo>
                    <a:pt x="39" y="297"/>
                  </a:lnTo>
                  <a:lnTo>
                    <a:pt x="34" y="293"/>
                  </a:lnTo>
                  <a:lnTo>
                    <a:pt x="23" y="290"/>
                  </a:lnTo>
                  <a:lnTo>
                    <a:pt x="20" y="286"/>
                  </a:lnTo>
                  <a:lnTo>
                    <a:pt x="16" y="279"/>
                  </a:lnTo>
                  <a:lnTo>
                    <a:pt x="11" y="277"/>
                  </a:lnTo>
                  <a:lnTo>
                    <a:pt x="11" y="272"/>
                  </a:lnTo>
                  <a:lnTo>
                    <a:pt x="8" y="268"/>
                  </a:lnTo>
                  <a:lnTo>
                    <a:pt x="8" y="262"/>
                  </a:lnTo>
                  <a:lnTo>
                    <a:pt x="8" y="258"/>
                  </a:lnTo>
                  <a:lnTo>
                    <a:pt x="11" y="254"/>
                  </a:lnTo>
                  <a:lnTo>
                    <a:pt x="16" y="248"/>
                  </a:lnTo>
                  <a:lnTo>
                    <a:pt x="23" y="246"/>
                  </a:lnTo>
                  <a:lnTo>
                    <a:pt x="28" y="242"/>
                  </a:lnTo>
                  <a:lnTo>
                    <a:pt x="34" y="238"/>
                  </a:lnTo>
                  <a:lnTo>
                    <a:pt x="39" y="238"/>
                  </a:lnTo>
                  <a:lnTo>
                    <a:pt x="46" y="234"/>
                  </a:lnTo>
                  <a:lnTo>
                    <a:pt x="54" y="232"/>
                  </a:lnTo>
                  <a:lnTo>
                    <a:pt x="65" y="230"/>
                  </a:lnTo>
                  <a:lnTo>
                    <a:pt x="77" y="230"/>
                  </a:lnTo>
                  <a:lnTo>
                    <a:pt x="88" y="230"/>
                  </a:lnTo>
                  <a:lnTo>
                    <a:pt x="93" y="232"/>
                  </a:lnTo>
                  <a:lnTo>
                    <a:pt x="102" y="234"/>
                  </a:lnTo>
                  <a:lnTo>
                    <a:pt x="108" y="236"/>
                  </a:lnTo>
                  <a:lnTo>
                    <a:pt x="116" y="238"/>
                  </a:lnTo>
                  <a:lnTo>
                    <a:pt x="121" y="238"/>
                  </a:lnTo>
                  <a:lnTo>
                    <a:pt x="128" y="246"/>
                  </a:lnTo>
                  <a:lnTo>
                    <a:pt x="131" y="252"/>
                  </a:lnTo>
                  <a:lnTo>
                    <a:pt x="125" y="258"/>
                  </a:lnTo>
                  <a:lnTo>
                    <a:pt x="121" y="262"/>
                  </a:lnTo>
                  <a:lnTo>
                    <a:pt x="116" y="262"/>
                  </a:lnTo>
                  <a:lnTo>
                    <a:pt x="105" y="262"/>
                  </a:lnTo>
                  <a:lnTo>
                    <a:pt x="100" y="262"/>
                  </a:lnTo>
                  <a:lnTo>
                    <a:pt x="90" y="262"/>
                  </a:lnTo>
                  <a:lnTo>
                    <a:pt x="85" y="262"/>
                  </a:lnTo>
                  <a:lnTo>
                    <a:pt x="79" y="262"/>
                  </a:lnTo>
                  <a:lnTo>
                    <a:pt x="67" y="262"/>
                  </a:lnTo>
                  <a:lnTo>
                    <a:pt x="62" y="262"/>
                  </a:lnTo>
                  <a:lnTo>
                    <a:pt x="56" y="260"/>
                  </a:lnTo>
                  <a:lnTo>
                    <a:pt x="46" y="258"/>
                  </a:lnTo>
                  <a:lnTo>
                    <a:pt x="46" y="254"/>
                  </a:lnTo>
                  <a:lnTo>
                    <a:pt x="39" y="252"/>
                  </a:lnTo>
                  <a:lnTo>
                    <a:pt x="34" y="246"/>
                  </a:lnTo>
                  <a:lnTo>
                    <a:pt x="28" y="246"/>
                  </a:lnTo>
                  <a:lnTo>
                    <a:pt x="23" y="238"/>
                  </a:lnTo>
                  <a:lnTo>
                    <a:pt x="23" y="234"/>
                  </a:lnTo>
                  <a:lnTo>
                    <a:pt x="23" y="230"/>
                  </a:lnTo>
                  <a:lnTo>
                    <a:pt x="23" y="226"/>
                  </a:lnTo>
                  <a:lnTo>
                    <a:pt x="23" y="222"/>
                  </a:lnTo>
                  <a:lnTo>
                    <a:pt x="23" y="214"/>
                  </a:lnTo>
                  <a:lnTo>
                    <a:pt x="23" y="210"/>
                  </a:lnTo>
                  <a:lnTo>
                    <a:pt x="23" y="206"/>
                  </a:lnTo>
                  <a:lnTo>
                    <a:pt x="23" y="202"/>
                  </a:lnTo>
                  <a:lnTo>
                    <a:pt x="28" y="198"/>
                  </a:lnTo>
                  <a:lnTo>
                    <a:pt x="34" y="196"/>
                  </a:lnTo>
                  <a:lnTo>
                    <a:pt x="36" y="193"/>
                  </a:lnTo>
                  <a:lnTo>
                    <a:pt x="46" y="190"/>
                  </a:lnTo>
                  <a:lnTo>
                    <a:pt x="54" y="190"/>
                  </a:lnTo>
                  <a:lnTo>
                    <a:pt x="65" y="188"/>
                  </a:lnTo>
                  <a:lnTo>
                    <a:pt x="77" y="190"/>
                  </a:lnTo>
                  <a:lnTo>
                    <a:pt x="82" y="190"/>
                  </a:lnTo>
                  <a:lnTo>
                    <a:pt x="88" y="190"/>
                  </a:lnTo>
                  <a:lnTo>
                    <a:pt x="96" y="190"/>
                  </a:lnTo>
                  <a:lnTo>
                    <a:pt x="102" y="190"/>
                  </a:lnTo>
                  <a:lnTo>
                    <a:pt x="108" y="190"/>
                  </a:lnTo>
                  <a:lnTo>
                    <a:pt x="113" y="193"/>
                  </a:lnTo>
                  <a:lnTo>
                    <a:pt x="125" y="194"/>
                  </a:lnTo>
                  <a:lnTo>
                    <a:pt x="125" y="198"/>
                  </a:lnTo>
                  <a:lnTo>
                    <a:pt x="125" y="202"/>
                  </a:lnTo>
                  <a:lnTo>
                    <a:pt x="125" y="206"/>
                  </a:lnTo>
                  <a:lnTo>
                    <a:pt x="125" y="210"/>
                  </a:lnTo>
                  <a:lnTo>
                    <a:pt x="125" y="214"/>
                  </a:lnTo>
                  <a:lnTo>
                    <a:pt x="116" y="218"/>
                  </a:lnTo>
                  <a:lnTo>
                    <a:pt x="105" y="218"/>
                  </a:lnTo>
                  <a:lnTo>
                    <a:pt x="100" y="218"/>
                  </a:lnTo>
                  <a:lnTo>
                    <a:pt x="90" y="218"/>
                  </a:lnTo>
                  <a:lnTo>
                    <a:pt x="85" y="218"/>
                  </a:lnTo>
                  <a:lnTo>
                    <a:pt x="79" y="218"/>
                  </a:lnTo>
                  <a:lnTo>
                    <a:pt x="70" y="218"/>
                  </a:lnTo>
                  <a:lnTo>
                    <a:pt x="65" y="216"/>
                  </a:lnTo>
                  <a:lnTo>
                    <a:pt x="56" y="216"/>
                  </a:lnTo>
                  <a:lnTo>
                    <a:pt x="46" y="214"/>
                  </a:lnTo>
                  <a:lnTo>
                    <a:pt x="39" y="214"/>
                  </a:lnTo>
                  <a:lnTo>
                    <a:pt x="34" y="212"/>
                  </a:lnTo>
                  <a:lnTo>
                    <a:pt x="28" y="208"/>
                  </a:lnTo>
                  <a:lnTo>
                    <a:pt x="23" y="206"/>
                  </a:lnTo>
                  <a:lnTo>
                    <a:pt x="16" y="202"/>
                  </a:lnTo>
                  <a:lnTo>
                    <a:pt x="11" y="198"/>
                  </a:lnTo>
                  <a:lnTo>
                    <a:pt x="5" y="194"/>
                  </a:lnTo>
                  <a:lnTo>
                    <a:pt x="5" y="190"/>
                  </a:lnTo>
                  <a:lnTo>
                    <a:pt x="2" y="186"/>
                  </a:lnTo>
                  <a:lnTo>
                    <a:pt x="2" y="182"/>
                  </a:lnTo>
                  <a:lnTo>
                    <a:pt x="2" y="177"/>
                  </a:lnTo>
                  <a:lnTo>
                    <a:pt x="2" y="168"/>
                  </a:lnTo>
                  <a:lnTo>
                    <a:pt x="5" y="165"/>
                  </a:lnTo>
                  <a:lnTo>
                    <a:pt x="5" y="161"/>
                  </a:lnTo>
                  <a:lnTo>
                    <a:pt x="11" y="154"/>
                  </a:lnTo>
                  <a:lnTo>
                    <a:pt x="13" y="151"/>
                  </a:lnTo>
                  <a:lnTo>
                    <a:pt x="23" y="147"/>
                  </a:lnTo>
                  <a:lnTo>
                    <a:pt x="28" y="143"/>
                  </a:lnTo>
                  <a:lnTo>
                    <a:pt x="34" y="139"/>
                  </a:lnTo>
                  <a:lnTo>
                    <a:pt x="39" y="137"/>
                  </a:lnTo>
                  <a:lnTo>
                    <a:pt x="51" y="137"/>
                  </a:lnTo>
                  <a:lnTo>
                    <a:pt x="59" y="137"/>
                  </a:lnTo>
                  <a:lnTo>
                    <a:pt x="67" y="139"/>
                  </a:lnTo>
                  <a:lnTo>
                    <a:pt x="79" y="139"/>
                  </a:lnTo>
                  <a:lnTo>
                    <a:pt x="85" y="139"/>
                  </a:lnTo>
                  <a:lnTo>
                    <a:pt x="96" y="143"/>
                  </a:lnTo>
                  <a:lnTo>
                    <a:pt x="102" y="143"/>
                  </a:lnTo>
                  <a:lnTo>
                    <a:pt x="108" y="145"/>
                  </a:lnTo>
                  <a:lnTo>
                    <a:pt x="113" y="149"/>
                  </a:lnTo>
                  <a:lnTo>
                    <a:pt x="113" y="154"/>
                  </a:lnTo>
                  <a:lnTo>
                    <a:pt x="113" y="159"/>
                  </a:lnTo>
                  <a:lnTo>
                    <a:pt x="113" y="163"/>
                  </a:lnTo>
                  <a:lnTo>
                    <a:pt x="113" y="167"/>
                  </a:lnTo>
                  <a:lnTo>
                    <a:pt x="108" y="168"/>
                  </a:lnTo>
                  <a:lnTo>
                    <a:pt x="102" y="170"/>
                  </a:lnTo>
                  <a:lnTo>
                    <a:pt x="90" y="170"/>
                  </a:lnTo>
                  <a:lnTo>
                    <a:pt x="85" y="170"/>
                  </a:lnTo>
                  <a:lnTo>
                    <a:pt x="79" y="170"/>
                  </a:lnTo>
                  <a:lnTo>
                    <a:pt x="74" y="168"/>
                  </a:lnTo>
                  <a:lnTo>
                    <a:pt x="67" y="167"/>
                  </a:lnTo>
                  <a:lnTo>
                    <a:pt x="56" y="163"/>
                  </a:lnTo>
                  <a:lnTo>
                    <a:pt x="51" y="159"/>
                  </a:lnTo>
                  <a:lnTo>
                    <a:pt x="48" y="154"/>
                  </a:lnTo>
                  <a:lnTo>
                    <a:pt x="39" y="151"/>
                  </a:lnTo>
                  <a:lnTo>
                    <a:pt x="31" y="149"/>
                  </a:lnTo>
                  <a:lnTo>
                    <a:pt x="25" y="145"/>
                  </a:lnTo>
                  <a:lnTo>
                    <a:pt x="25" y="139"/>
                  </a:lnTo>
                  <a:lnTo>
                    <a:pt x="25" y="135"/>
                  </a:lnTo>
                  <a:lnTo>
                    <a:pt x="25" y="129"/>
                  </a:lnTo>
                  <a:lnTo>
                    <a:pt x="25" y="123"/>
                  </a:lnTo>
                  <a:lnTo>
                    <a:pt x="25" y="119"/>
                  </a:lnTo>
                  <a:lnTo>
                    <a:pt x="25" y="115"/>
                  </a:lnTo>
                  <a:lnTo>
                    <a:pt x="25" y="111"/>
                  </a:lnTo>
                  <a:lnTo>
                    <a:pt x="31" y="107"/>
                  </a:lnTo>
                  <a:lnTo>
                    <a:pt x="36" y="103"/>
                  </a:lnTo>
                  <a:lnTo>
                    <a:pt x="39" y="99"/>
                  </a:lnTo>
                  <a:lnTo>
                    <a:pt x="46" y="97"/>
                  </a:lnTo>
                  <a:lnTo>
                    <a:pt x="51" y="95"/>
                  </a:lnTo>
                  <a:lnTo>
                    <a:pt x="59" y="95"/>
                  </a:lnTo>
                  <a:lnTo>
                    <a:pt x="65" y="95"/>
                  </a:lnTo>
                  <a:lnTo>
                    <a:pt x="70" y="95"/>
                  </a:lnTo>
                  <a:lnTo>
                    <a:pt x="82" y="93"/>
                  </a:lnTo>
                  <a:lnTo>
                    <a:pt x="90" y="93"/>
                  </a:lnTo>
                  <a:lnTo>
                    <a:pt x="100" y="93"/>
                  </a:lnTo>
                  <a:lnTo>
                    <a:pt x="108" y="95"/>
                  </a:lnTo>
                  <a:lnTo>
                    <a:pt x="119" y="95"/>
                  </a:lnTo>
                  <a:lnTo>
                    <a:pt x="128" y="97"/>
                  </a:lnTo>
                  <a:lnTo>
                    <a:pt x="133" y="99"/>
                  </a:lnTo>
                  <a:lnTo>
                    <a:pt x="136" y="105"/>
                  </a:lnTo>
                  <a:lnTo>
                    <a:pt x="136" y="109"/>
                  </a:lnTo>
                  <a:lnTo>
                    <a:pt x="139" y="113"/>
                  </a:lnTo>
                  <a:lnTo>
                    <a:pt x="136" y="117"/>
                  </a:lnTo>
                  <a:lnTo>
                    <a:pt x="131" y="119"/>
                  </a:lnTo>
                  <a:lnTo>
                    <a:pt x="121" y="121"/>
                  </a:lnTo>
                  <a:lnTo>
                    <a:pt x="113" y="121"/>
                  </a:lnTo>
                  <a:lnTo>
                    <a:pt x="105" y="121"/>
                  </a:lnTo>
                  <a:lnTo>
                    <a:pt x="100" y="121"/>
                  </a:lnTo>
                  <a:lnTo>
                    <a:pt x="90" y="121"/>
                  </a:lnTo>
                  <a:lnTo>
                    <a:pt x="85" y="121"/>
                  </a:lnTo>
                  <a:lnTo>
                    <a:pt x="77" y="121"/>
                  </a:lnTo>
                  <a:lnTo>
                    <a:pt x="70" y="119"/>
                  </a:lnTo>
                  <a:lnTo>
                    <a:pt x="62" y="117"/>
                  </a:lnTo>
                  <a:lnTo>
                    <a:pt x="59" y="113"/>
                  </a:lnTo>
                  <a:lnTo>
                    <a:pt x="54" y="111"/>
                  </a:lnTo>
                  <a:lnTo>
                    <a:pt x="48" y="105"/>
                  </a:lnTo>
                  <a:lnTo>
                    <a:pt x="42" y="101"/>
                  </a:lnTo>
                  <a:lnTo>
                    <a:pt x="42" y="95"/>
                  </a:lnTo>
                  <a:lnTo>
                    <a:pt x="42" y="91"/>
                  </a:lnTo>
                  <a:lnTo>
                    <a:pt x="42" y="87"/>
                  </a:lnTo>
                  <a:lnTo>
                    <a:pt x="42" y="84"/>
                  </a:lnTo>
                  <a:lnTo>
                    <a:pt x="46" y="79"/>
                  </a:lnTo>
                  <a:lnTo>
                    <a:pt x="46" y="73"/>
                  </a:lnTo>
                  <a:lnTo>
                    <a:pt x="51" y="70"/>
                  </a:lnTo>
                  <a:lnTo>
                    <a:pt x="56" y="68"/>
                  </a:lnTo>
                  <a:lnTo>
                    <a:pt x="65" y="66"/>
                  </a:lnTo>
                  <a:lnTo>
                    <a:pt x="70" y="66"/>
                  </a:lnTo>
                  <a:lnTo>
                    <a:pt x="79" y="66"/>
                  </a:lnTo>
                  <a:lnTo>
                    <a:pt x="88" y="68"/>
                  </a:lnTo>
                  <a:lnTo>
                    <a:pt x="99" y="61"/>
                  </a:lnTo>
                  <a:lnTo>
                    <a:pt x="101" y="57"/>
                  </a:lnTo>
                  <a:lnTo>
                    <a:pt x="102" y="49"/>
                  </a:lnTo>
                  <a:lnTo>
                    <a:pt x="104" y="36"/>
                  </a:lnTo>
                  <a:lnTo>
                    <a:pt x="91" y="25"/>
                  </a:lnTo>
                  <a:lnTo>
                    <a:pt x="69" y="17"/>
                  </a:lnTo>
                  <a:lnTo>
                    <a:pt x="49" y="9"/>
                  </a:lnTo>
                  <a:lnTo>
                    <a:pt x="16" y="4"/>
                  </a:lnTo>
                  <a:lnTo>
                    <a:pt x="0" y="0"/>
                  </a:lnTo>
                </a:path>
              </a:pathLst>
            </a:custGeom>
            <a:noFill/>
            <a:ln w="28575" cmpd="sng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82" name="Freeform 153"/>
            <p:cNvSpPr>
              <a:spLocks/>
            </p:cNvSpPr>
            <p:nvPr/>
          </p:nvSpPr>
          <p:spPr bwMode="auto">
            <a:xfrm>
              <a:off x="1011" y="1101"/>
              <a:ext cx="114" cy="687"/>
            </a:xfrm>
            <a:custGeom>
              <a:avLst/>
              <a:gdLst>
                <a:gd name="T0" fmla="*/ 17 w 137"/>
                <a:gd name="T1" fmla="*/ 902 h 569"/>
                <a:gd name="T2" fmla="*/ 47 w 137"/>
                <a:gd name="T3" fmla="*/ 838 h 569"/>
                <a:gd name="T4" fmla="*/ 63 w 137"/>
                <a:gd name="T5" fmla="*/ 817 h 569"/>
                <a:gd name="T6" fmla="*/ 67 w 137"/>
                <a:gd name="T7" fmla="*/ 775 h 569"/>
                <a:gd name="T8" fmla="*/ 55 w 137"/>
                <a:gd name="T9" fmla="*/ 755 h 569"/>
                <a:gd name="T10" fmla="*/ 33 w 137"/>
                <a:gd name="T11" fmla="*/ 747 h 569"/>
                <a:gd name="T12" fmla="*/ 18 w 137"/>
                <a:gd name="T13" fmla="*/ 755 h 569"/>
                <a:gd name="T14" fmla="*/ 15 w 137"/>
                <a:gd name="T15" fmla="*/ 787 h 569"/>
                <a:gd name="T16" fmla="*/ 31 w 137"/>
                <a:gd name="T17" fmla="*/ 782 h 569"/>
                <a:gd name="T18" fmla="*/ 50 w 137"/>
                <a:gd name="T19" fmla="*/ 775 h 569"/>
                <a:gd name="T20" fmla="*/ 67 w 137"/>
                <a:gd name="T21" fmla="*/ 762 h 569"/>
                <a:gd name="T22" fmla="*/ 77 w 137"/>
                <a:gd name="T23" fmla="*/ 727 h 569"/>
                <a:gd name="T24" fmla="*/ 71 w 137"/>
                <a:gd name="T25" fmla="*/ 694 h 569"/>
                <a:gd name="T26" fmla="*/ 52 w 137"/>
                <a:gd name="T27" fmla="*/ 670 h 569"/>
                <a:gd name="T28" fmla="*/ 36 w 137"/>
                <a:gd name="T29" fmla="*/ 669 h 569"/>
                <a:gd name="T30" fmla="*/ 18 w 137"/>
                <a:gd name="T31" fmla="*/ 677 h 569"/>
                <a:gd name="T32" fmla="*/ 14 w 137"/>
                <a:gd name="T33" fmla="*/ 715 h 569"/>
                <a:gd name="T34" fmla="*/ 31 w 137"/>
                <a:gd name="T35" fmla="*/ 718 h 569"/>
                <a:gd name="T36" fmla="*/ 49 w 137"/>
                <a:gd name="T37" fmla="*/ 715 h 569"/>
                <a:gd name="T38" fmla="*/ 67 w 137"/>
                <a:gd name="T39" fmla="*/ 694 h 569"/>
                <a:gd name="T40" fmla="*/ 76 w 137"/>
                <a:gd name="T41" fmla="*/ 654 h 569"/>
                <a:gd name="T42" fmla="*/ 67 w 137"/>
                <a:gd name="T43" fmla="*/ 617 h 569"/>
                <a:gd name="T44" fmla="*/ 50 w 137"/>
                <a:gd name="T45" fmla="*/ 592 h 569"/>
                <a:gd name="T46" fmla="*/ 24 w 137"/>
                <a:gd name="T47" fmla="*/ 595 h 569"/>
                <a:gd name="T48" fmla="*/ 8 w 137"/>
                <a:gd name="T49" fmla="*/ 627 h 569"/>
                <a:gd name="T50" fmla="*/ 26 w 137"/>
                <a:gd name="T51" fmla="*/ 645 h 569"/>
                <a:gd name="T52" fmla="*/ 47 w 137"/>
                <a:gd name="T53" fmla="*/ 645 h 569"/>
                <a:gd name="T54" fmla="*/ 61 w 137"/>
                <a:gd name="T55" fmla="*/ 617 h 569"/>
                <a:gd name="T56" fmla="*/ 67 w 137"/>
                <a:gd name="T57" fmla="*/ 581 h 569"/>
                <a:gd name="T58" fmla="*/ 67 w 137"/>
                <a:gd name="T59" fmla="*/ 538 h 569"/>
                <a:gd name="T60" fmla="*/ 50 w 137"/>
                <a:gd name="T61" fmla="*/ 518 h 569"/>
                <a:gd name="T62" fmla="*/ 27 w 137"/>
                <a:gd name="T63" fmla="*/ 518 h 569"/>
                <a:gd name="T64" fmla="*/ 12 w 137"/>
                <a:gd name="T65" fmla="*/ 532 h 569"/>
                <a:gd name="T66" fmla="*/ 16 w 137"/>
                <a:gd name="T67" fmla="*/ 567 h 569"/>
                <a:gd name="T68" fmla="*/ 36 w 137"/>
                <a:gd name="T69" fmla="*/ 567 h 569"/>
                <a:gd name="T70" fmla="*/ 58 w 137"/>
                <a:gd name="T71" fmla="*/ 560 h 569"/>
                <a:gd name="T72" fmla="*/ 74 w 137"/>
                <a:gd name="T73" fmla="*/ 532 h 569"/>
                <a:gd name="T74" fmla="*/ 79 w 137"/>
                <a:gd name="T75" fmla="*/ 494 h 569"/>
                <a:gd name="T76" fmla="*/ 72 w 137"/>
                <a:gd name="T77" fmla="*/ 449 h 569"/>
                <a:gd name="T78" fmla="*/ 52 w 137"/>
                <a:gd name="T79" fmla="*/ 424 h 569"/>
                <a:gd name="T80" fmla="*/ 27 w 137"/>
                <a:gd name="T81" fmla="*/ 435 h 569"/>
                <a:gd name="T82" fmla="*/ 18 w 137"/>
                <a:gd name="T83" fmla="*/ 464 h 569"/>
                <a:gd name="T84" fmla="*/ 31 w 137"/>
                <a:gd name="T85" fmla="*/ 483 h 569"/>
                <a:gd name="T86" fmla="*/ 49 w 137"/>
                <a:gd name="T87" fmla="*/ 470 h 569"/>
                <a:gd name="T88" fmla="*/ 67 w 137"/>
                <a:gd name="T89" fmla="*/ 438 h 569"/>
                <a:gd name="T90" fmla="*/ 67 w 137"/>
                <a:gd name="T91" fmla="*/ 392 h 569"/>
                <a:gd name="T92" fmla="*/ 58 w 137"/>
                <a:gd name="T93" fmla="*/ 357 h 569"/>
                <a:gd name="T94" fmla="*/ 42 w 137"/>
                <a:gd name="T95" fmla="*/ 350 h 569"/>
                <a:gd name="T96" fmla="*/ 15 w 137"/>
                <a:gd name="T97" fmla="*/ 350 h 569"/>
                <a:gd name="T98" fmla="*/ 4 w 137"/>
                <a:gd name="T99" fmla="*/ 382 h 569"/>
                <a:gd name="T100" fmla="*/ 22 w 137"/>
                <a:gd name="T101" fmla="*/ 396 h 569"/>
                <a:gd name="T102" fmla="*/ 42 w 137"/>
                <a:gd name="T103" fmla="*/ 392 h 569"/>
                <a:gd name="T104" fmla="*/ 57 w 137"/>
                <a:gd name="T105" fmla="*/ 361 h 569"/>
                <a:gd name="T106" fmla="*/ 55 w 137"/>
                <a:gd name="T107" fmla="*/ 322 h 569"/>
                <a:gd name="T108" fmla="*/ 40 w 137"/>
                <a:gd name="T109" fmla="*/ 245 h 569"/>
                <a:gd name="T110" fmla="*/ 2 w 137"/>
                <a:gd name="T111" fmla="*/ 105 h 569"/>
                <a:gd name="T112" fmla="*/ 52 w 137"/>
                <a:gd name="T113" fmla="*/ 0 h 56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7"/>
                <a:gd name="T172" fmla="*/ 0 h 569"/>
                <a:gd name="T173" fmla="*/ 137 w 137"/>
                <a:gd name="T174" fmla="*/ 569 h 569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7" h="569">
                  <a:moveTo>
                    <a:pt x="21" y="569"/>
                  </a:moveTo>
                  <a:lnTo>
                    <a:pt x="24" y="557"/>
                  </a:lnTo>
                  <a:lnTo>
                    <a:pt x="24" y="538"/>
                  </a:lnTo>
                  <a:lnTo>
                    <a:pt x="26" y="524"/>
                  </a:lnTo>
                  <a:lnTo>
                    <a:pt x="30" y="513"/>
                  </a:lnTo>
                  <a:lnTo>
                    <a:pt x="39" y="503"/>
                  </a:lnTo>
                  <a:lnTo>
                    <a:pt x="51" y="488"/>
                  </a:lnTo>
                  <a:lnTo>
                    <a:pt x="66" y="480"/>
                  </a:lnTo>
                  <a:lnTo>
                    <a:pt x="72" y="476"/>
                  </a:lnTo>
                  <a:lnTo>
                    <a:pt x="80" y="476"/>
                  </a:lnTo>
                  <a:lnTo>
                    <a:pt x="85" y="475"/>
                  </a:lnTo>
                  <a:lnTo>
                    <a:pt x="90" y="473"/>
                  </a:lnTo>
                  <a:lnTo>
                    <a:pt x="95" y="473"/>
                  </a:lnTo>
                  <a:lnTo>
                    <a:pt x="106" y="469"/>
                  </a:lnTo>
                  <a:lnTo>
                    <a:pt x="109" y="465"/>
                  </a:lnTo>
                  <a:lnTo>
                    <a:pt x="117" y="461"/>
                  </a:lnTo>
                  <a:lnTo>
                    <a:pt x="117" y="455"/>
                  </a:lnTo>
                  <a:lnTo>
                    <a:pt x="117" y="449"/>
                  </a:lnTo>
                  <a:lnTo>
                    <a:pt x="119" y="445"/>
                  </a:lnTo>
                  <a:lnTo>
                    <a:pt x="117" y="441"/>
                  </a:lnTo>
                  <a:lnTo>
                    <a:pt x="117" y="437"/>
                  </a:lnTo>
                  <a:lnTo>
                    <a:pt x="112" y="435"/>
                  </a:lnTo>
                  <a:lnTo>
                    <a:pt x="106" y="433"/>
                  </a:lnTo>
                  <a:lnTo>
                    <a:pt x="101" y="431"/>
                  </a:lnTo>
                  <a:lnTo>
                    <a:pt x="95" y="429"/>
                  </a:lnTo>
                  <a:lnTo>
                    <a:pt x="87" y="429"/>
                  </a:lnTo>
                  <a:lnTo>
                    <a:pt x="80" y="425"/>
                  </a:lnTo>
                  <a:lnTo>
                    <a:pt x="75" y="425"/>
                  </a:lnTo>
                  <a:lnTo>
                    <a:pt x="63" y="425"/>
                  </a:lnTo>
                  <a:lnTo>
                    <a:pt x="58" y="425"/>
                  </a:lnTo>
                  <a:lnTo>
                    <a:pt x="53" y="425"/>
                  </a:lnTo>
                  <a:lnTo>
                    <a:pt x="47" y="425"/>
                  </a:lnTo>
                  <a:lnTo>
                    <a:pt x="42" y="425"/>
                  </a:lnTo>
                  <a:lnTo>
                    <a:pt x="36" y="427"/>
                  </a:lnTo>
                  <a:lnTo>
                    <a:pt x="31" y="429"/>
                  </a:lnTo>
                  <a:lnTo>
                    <a:pt x="26" y="433"/>
                  </a:lnTo>
                  <a:lnTo>
                    <a:pt x="24" y="437"/>
                  </a:lnTo>
                  <a:lnTo>
                    <a:pt x="21" y="441"/>
                  </a:lnTo>
                  <a:lnTo>
                    <a:pt x="21" y="445"/>
                  </a:lnTo>
                  <a:lnTo>
                    <a:pt x="26" y="447"/>
                  </a:lnTo>
                  <a:lnTo>
                    <a:pt x="31" y="447"/>
                  </a:lnTo>
                  <a:lnTo>
                    <a:pt x="36" y="447"/>
                  </a:lnTo>
                  <a:lnTo>
                    <a:pt x="42" y="447"/>
                  </a:lnTo>
                  <a:lnTo>
                    <a:pt x="47" y="447"/>
                  </a:lnTo>
                  <a:lnTo>
                    <a:pt x="53" y="445"/>
                  </a:lnTo>
                  <a:lnTo>
                    <a:pt x="58" y="445"/>
                  </a:lnTo>
                  <a:lnTo>
                    <a:pt x="63" y="445"/>
                  </a:lnTo>
                  <a:lnTo>
                    <a:pt x="75" y="445"/>
                  </a:lnTo>
                  <a:lnTo>
                    <a:pt x="80" y="443"/>
                  </a:lnTo>
                  <a:lnTo>
                    <a:pt x="87" y="441"/>
                  </a:lnTo>
                  <a:lnTo>
                    <a:pt x="93" y="441"/>
                  </a:lnTo>
                  <a:lnTo>
                    <a:pt x="95" y="437"/>
                  </a:lnTo>
                  <a:lnTo>
                    <a:pt x="106" y="437"/>
                  </a:lnTo>
                  <a:lnTo>
                    <a:pt x="112" y="435"/>
                  </a:lnTo>
                  <a:lnTo>
                    <a:pt x="117" y="433"/>
                  </a:lnTo>
                  <a:lnTo>
                    <a:pt x="119" y="429"/>
                  </a:lnTo>
                  <a:lnTo>
                    <a:pt x="128" y="429"/>
                  </a:lnTo>
                  <a:lnTo>
                    <a:pt x="128" y="423"/>
                  </a:lnTo>
                  <a:lnTo>
                    <a:pt x="131" y="417"/>
                  </a:lnTo>
                  <a:lnTo>
                    <a:pt x="134" y="413"/>
                  </a:lnTo>
                  <a:lnTo>
                    <a:pt x="134" y="409"/>
                  </a:lnTo>
                  <a:lnTo>
                    <a:pt x="134" y="406"/>
                  </a:lnTo>
                  <a:lnTo>
                    <a:pt x="131" y="401"/>
                  </a:lnTo>
                  <a:lnTo>
                    <a:pt x="128" y="397"/>
                  </a:lnTo>
                  <a:lnTo>
                    <a:pt x="122" y="394"/>
                  </a:lnTo>
                  <a:lnTo>
                    <a:pt x="117" y="390"/>
                  </a:lnTo>
                  <a:lnTo>
                    <a:pt x="112" y="390"/>
                  </a:lnTo>
                  <a:lnTo>
                    <a:pt x="106" y="385"/>
                  </a:lnTo>
                  <a:lnTo>
                    <a:pt x="99" y="381"/>
                  </a:lnTo>
                  <a:lnTo>
                    <a:pt x="90" y="381"/>
                  </a:lnTo>
                  <a:lnTo>
                    <a:pt x="85" y="381"/>
                  </a:lnTo>
                  <a:lnTo>
                    <a:pt x="80" y="380"/>
                  </a:lnTo>
                  <a:lnTo>
                    <a:pt x="75" y="380"/>
                  </a:lnTo>
                  <a:lnTo>
                    <a:pt x="68" y="380"/>
                  </a:lnTo>
                  <a:lnTo>
                    <a:pt x="63" y="380"/>
                  </a:lnTo>
                  <a:lnTo>
                    <a:pt x="58" y="381"/>
                  </a:lnTo>
                  <a:lnTo>
                    <a:pt x="53" y="381"/>
                  </a:lnTo>
                  <a:lnTo>
                    <a:pt x="42" y="381"/>
                  </a:lnTo>
                  <a:lnTo>
                    <a:pt x="36" y="383"/>
                  </a:lnTo>
                  <a:lnTo>
                    <a:pt x="31" y="385"/>
                  </a:lnTo>
                  <a:lnTo>
                    <a:pt x="26" y="388"/>
                  </a:lnTo>
                  <a:lnTo>
                    <a:pt x="21" y="392"/>
                  </a:lnTo>
                  <a:lnTo>
                    <a:pt x="21" y="397"/>
                  </a:lnTo>
                  <a:lnTo>
                    <a:pt x="21" y="401"/>
                  </a:lnTo>
                  <a:lnTo>
                    <a:pt x="24" y="406"/>
                  </a:lnTo>
                  <a:lnTo>
                    <a:pt x="31" y="406"/>
                  </a:lnTo>
                  <a:lnTo>
                    <a:pt x="36" y="406"/>
                  </a:lnTo>
                  <a:lnTo>
                    <a:pt x="42" y="406"/>
                  </a:lnTo>
                  <a:lnTo>
                    <a:pt x="47" y="408"/>
                  </a:lnTo>
                  <a:lnTo>
                    <a:pt x="53" y="408"/>
                  </a:lnTo>
                  <a:lnTo>
                    <a:pt x="63" y="408"/>
                  </a:lnTo>
                  <a:lnTo>
                    <a:pt x="68" y="408"/>
                  </a:lnTo>
                  <a:lnTo>
                    <a:pt x="75" y="408"/>
                  </a:lnTo>
                  <a:lnTo>
                    <a:pt x="80" y="406"/>
                  </a:lnTo>
                  <a:lnTo>
                    <a:pt x="85" y="406"/>
                  </a:lnTo>
                  <a:lnTo>
                    <a:pt x="90" y="406"/>
                  </a:lnTo>
                  <a:lnTo>
                    <a:pt x="95" y="403"/>
                  </a:lnTo>
                  <a:lnTo>
                    <a:pt x="101" y="401"/>
                  </a:lnTo>
                  <a:lnTo>
                    <a:pt x="106" y="397"/>
                  </a:lnTo>
                  <a:lnTo>
                    <a:pt x="117" y="394"/>
                  </a:lnTo>
                  <a:lnTo>
                    <a:pt x="119" y="390"/>
                  </a:lnTo>
                  <a:lnTo>
                    <a:pt x="122" y="383"/>
                  </a:lnTo>
                  <a:lnTo>
                    <a:pt x="128" y="381"/>
                  </a:lnTo>
                  <a:lnTo>
                    <a:pt x="128" y="376"/>
                  </a:lnTo>
                  <a:lnTo>
                    <a:pt x="131" y="372"/>
                  </a:lnTo>
                  <a:lnTo>
                    <a:pt x="131" y="366"/>
                  </a:lnTo>
                  <a:lnTo>
                    <a:pt x="131" y="362"/>
                  </a:lnTo>
                  <a:lnTo>
                    <a:pt x="128" y="358"/>
                  </a:lnTo>
                  <a:lnTo>
                    <a:pt x="122" y="352"/>
                  </a:lnTo>
                  <a:lnTo>
                    <a:pt x="117" y="350"/>
                  </a:lnTo>
                  <a:lnTo>
                    <a:pt x="112" y="346"/>
                  </a:lnTo>
                  <a:lnTo>
                    <a:pt x="106" y="342"/>
                  </a:lnTo>
                  <a:lnTo>
                    <a:pt x="101" y="342"/>
                  </a:lnTo>
                  <a:lnTo>
                    <a:pt x="95" y="338"/>
                  </a:lnTo>
                  <a:lnTo>
                    <a:pt x="87" y="336"/>
                  </a:lnTo>
                  <a:lnTo>
                    <a:pt x="77" y="334"/>
                  </a:lnTo>
                  <a:lnTo>
                    <a:pt x="65" y="334"/>
                  </a:lnTo>
                  <a:lnTo>
                    <a:pt x="55" y="334"/>
                  </a:lnTo>
                  <a:lnTo>
                    <a:pt x="50" y="336"/>
                  </a:lnTo>
                  <a:lnTo>
                    <a:pt x="42" y="338"/>
                  </a:lnTo>
                  <a:lnTo>
                    <a:pt x="36" y="340"/>
                  </a:lnTo>
                  <a:lnTo>
                    <a:pt x="28" y="342"/>
                  </a:lnTo>
                  <a:lnTo>
                    <a:pt x="24" y="342"/>
                  </a:lnTo>
                  <a:lnTo>
                    <a:pt x="17" y="350"/>
                  </a:lnTo>
                  <a:lnTo>
                    <a:pt x="14" y="356"/>
                  </a:lnTo>
                  <a:lnTo>
                    <a:pt x="21" y="362"/>
                  </a:lnTo>
                  <a:lnTo>
                    <a:pt x="24" y="366"/>
                  </a:lnTo>
                  <a:lnTo>
                    <a:pt x="28" y="366"/>
                  </a:lnTo>
                  <a:lnTo>
                    <a:pt x="39" y="366"/>
                  </a:lnTo>
                  <a:lnTo>
                    <a:pt x="44" y="366"/>
                  </a:lnTo>
                  <a:lnTo>
                    <a:pt x="53" y="366"/>
                  </a:lnTo>
                  <a:lnTo>
                    <a:pt x="58" y="366"/>
                  </a:lnTo>
                  <a:lnTo>
                    <a:pt x="63" y="366"/>
                  </a:lnTo>
                  <a:lnTo>
                    <a:pt x="75" y="366"/>
                  </a:lnTo>
                  <a:lnTo>
                    <a:pt x="80" y="366"/>
                  </a:lnTo>
                  <a:lnTo>
                    <a:pt x="85" y="364"/>
                  </a:lnTo>
                  <a:lnTo>
                    <a:pt x="95" y="362"/>
                  </a:lnTo>
                  <a:lnTo>
                    <a:pt x="95" y="358"/>
                  </a:lnTo>
                  <a:lnTo>
                    <a:pt x="101" y="356"/>
                  </a:lnTo>
                  <a:lnTo>
                    <a:pt x="106" y="350"/>
                  </a:lnTo>
                  <a:lnTo>
                    <a:pt x="112" y="350"/>
                  </a:lnTo>
                  <a:lnTo>
                    <a:pt x="117" y="342"/>
                  </a:lnTo>
                  <a:lnTo>
                    <a:pt x="117" y="338"/>
                  </a:lnTo>
                  <a:lnTo>
                    <a:pt x="117" y="334"/>
                  </a:lnTo>
                  <a:lnTo>
                    <a:pt x="117" y="330"/>
                  </a:lnTo>
                  <a:lnTo>
                    <a:pt x="117" y="326"/>
                  </a:lnTo>
                  <a:lnTo>
                    <a:pt x="117" y="318"/>
                  </a:lnTo>
                  <a:lnTo>
                    <a:pt x="117" y="314"/>
                  </a:lnTo>
                  <a:lnTo>
                    <a:pt x="117" y="310"/>
                  </a:lnTo>
                  <a:lnTo>
                    <a:pt x="117" y="306"/>
                  </a:lnTo>
                  <a:lnTo>
                    <a:pt x="112" y="302"/>
                  </a:lnTo>
                  <a:lnTo>
                    <a:pt x="106" y="300"/>
                  </a:lnTo>
                  <a:lnTo>
                    <a:pt x="104" y="297"/>
                  </a:lnTo>
                  <a:lnTo>
                    <a:pt x="95" y="294"/>
                  </a:lnTo>
                  <a:lnTo>
                    <a:pt x="87" y="294"/>
                  </a:lnTo>
                  <a:lnTo>
                    <a:pt x="77" y="292"/>
                  </a:lnTo>
                  <a:lnTo>
                    <a:pt x="65" y="294"/>
                  </a:lnTo>
                  <a:lnTo>
                    <a:pt x="61" y="294"/>
                  </a:lnTo>
                  <a:lnTo>
                    <a:pt x="55" y="294"/>
                  </a:lnTo>
                  <a:lnTo>
                    <a:pt x="47" y="294"/>
                  </a:lnTo>
                  <a:lnTo>
                    <a:pt x="42" y="294"/>
                  </a:lnTo>
                  <a:lnTo>
                    <a:pt x="36" y="294"/>
                  </a:lnTo>
                  <a:lnTo>
                    <a:pt x="31" y="297"/>
                  </a:lnTo>
                  <a:lnTo>
                    <a:pt x="21" y="298"/>
                  </a:lnTo>
                  <a:lnTo>
                    <a:pt x="21" y="302"/>
                  </a:lnTo>
                  <a:lnTo>
                    <a:pt x="21" y="306"/>
                  </a:lnTo>
                  <a:lnTo>
                    <a:pt x="21" y="310"/>
                  </a:lnTo>
                  <a:lnTo>
                    <a:pt x="21" y="314"/>
                  </a:lnTo>
                  <a:lnTo>
                    <a:pt x="21" y="318"/>
                  </a:lnTo>
                  <a:lnTo>
                    <a:pt x="28" y="322"/>
                  </a:lnTo>
                  <a:lnTo>
                    <a:pt x="39" y="322"/>
                  </a:lnTo>
                  <a:lnTo>
                    <a:pt x="44" y="322"/>
                  </a:lnTo>
                  <a:lnTo>
                    <a:pt x="53" y="322"/>
                  </a:lnTo>
                  <a:lnTo>
                    <a:pt x="58" y="322"/>
                  </a:lnTo>
                  <a:lnTo>
                    <a:pt x="63" y="322"/>
                  </a:lnTo>
                  <a:lnTo>
                    <a:pt x="72" y="322"/>
                  </a:lnTo>
                  <a:lnTo>
                    <a:pt x="77" y="320"/>
                  </a:lnTo>
                  <a:lnTo>
                    <a:pt x="85" y="320"/>
                  </a:lnTo>
                  <a:lnTo>
                    <a:pt x="95" y="318"/>
                  </a:lnTo>
                  <a:lnTo>
                    <a:pt x="101" y="318"/>
                  </a:lnTo>
                  <a:lnTo>
                    <a:pt x="106" y="316"/>
                  </a:lnTo>
                  <a:lnTo>
                    <a:pt x="112" y="312"/>
                  </a:lnTo>
                  <a:lnTo>
                    <a:pt x="117" y="310"/>
                  </a:lnTo>
                  <a:lnTo>
                    <a:pt x="122" y="306"/>
                  </a:lnTo>
                  <a:lnTo>
                    <a:pt x="128" y="302"/>
                  </a:lnTo>
                  <a:lnTo>
                    <a:pt x="134" y="298"/>
                  </a:lnTo>
                  <a:lnTo>
                    <a:pt x="134" y="294"/>
                  </a:lnTo>
                  <a:lnTo>
                    <a:pt x="137" y="290"/>
                  </a:lnTo>
                  <a:lnTo>
                    <a:pt x="137" y="286"/>
                  </a:lnTo>
                  <a:lnTo>
                    <a:pt x="137" y="281"/>
                  </a:lnTo>
                  <a:lnTo>
                    <a:pt x="137" y="272"/>
                  </a:lnTo>
                  <a:lnTo>
                    <a:pt x="134" y="269"/>
                  </a:lnTo>
                  <a:lnTo>
                    <a:pt x="134" y="265"/>
                  </a:lnTo>
                  <a:lnTo>
                    <a:pt x="128" y="258"/>
                  </a:lnTo>
                  <a:lnTo>
                    <a:pt x="126" y="255"/>
                  </a:lnTo>
                  <a:lnTo>
                    <a:pt x="117" y="251"/>
                  </a:lnTo>
                  <a:lnTo>
                    <a:pt x="112" y="247"/>
                  </a:lnTo>
                  <a:lnTo>
                    <a:pt x="106" y="243"/>
                  </a:lnTo>
                  <a:lnTo>
                    <a:pt x="101" y="241"/>
                  </a:lnTo>
                  <a:lnTo>
                    <a:pt x="90" y="241"/>
                  </a:lnTo>
                  <a:lnTo>
                    <a:pt x="82" y="241"/>
                  </a:lnTo>
                  <a:lnTo>
                    <a:pt x="75" y="243"/>
                  </a:lnTo>
                  <a:lnTo>
                    <a:pt x="63" y="243"/>
                  </a:lnTo>
                  <a:lnTo>
                    <a:pt x="58" y="243"/>
                  </a:lnTo>
                  <a:lnTo>
                    <a:pt x="47" y="247"/>
                  </a:lnTo>
                  <a:lnTo>
                    <a:pt x="42" y="247"/>
                  </a:lnTo>
                  <a:lnTo>
                    <a:pt x="36" y="249"/>
                  </a:lnTo>
                  <a:lnTo>
                    <a:pt x="31" y="253"/>
                  </a:lnTo>
                  <a:lnTo>
                    <a:pt x="31" y="258"/>
                  </a:lnTo>
                  <a:lnTo>
                    <a:pt x="31" y="263"/>
                  </a:lnTo>
                  <a:lnTo>
                    <a:pt x="31" y="267"/>
                  </a:lnTo>
                  <a:lnTo>
                    <a:pt x="31" y="271"/>
                  </a:lnTo>
                  <a:lnTo>
                    <a:pt x="36" y="272"/>
                  </a:lnTo>
                  <a:lnTo>
                    <a:pt x="42" y="274"/>
                  </a:lnTo>
                  <a:lnTo>
                    <a:pt x="53" y="274"/>
                  </a:lnTo>
                  <a:lnTo>
                    <a:pt x="58" y="274"/>
                  </a:lnTo>
                  <a:lnTo>
                    <a:pt x="63" y="274"/>
                  </a:lnTo>
                  <a:lnTo>
                    <a:pt x="68" y="272"/>
                  </a:lnTo>
                  <a:lnTo>
                    <a:pt x="75" y="271"/>
                  </a:lnTo>
                  <a:lnTo>
                    <a:pt x="85" y="267"/>
                  </a:lnTo>
                  <a:lnTo>
                    <a:pt x="90" y="263"/>
                  </a:lnTo>
                  <a:lnTo>
                    <a:pt x="93" y="258"/>
                  </a:lnTo>
                  <a:lnTo>
                    <a:pt x="101" y="255"/>
                  </a:lnTo>
                  <a:lnTo>
                    <a:pt x="109" y="253"/>
                  </a:lnTo>
                  <a:lnTo>
                    <a:pt x="115" y="249"/>
                  </a:lnTo>
                  <a:lnTo>
                    <a:pt x="115" y="243"/>
                  </a:lnTo>
                  <a:lnTo>
                    <a:pt x="115" y="239"/>
                  </a:lnTo>
                  <a:lnTo>
                    <a:pt x="115" y="233"/>
                  </a:lnTo>
                  <a:lnTo>
                    <a:pt x="115" y="227"/>
                  </a:lnTo>
                  <a:lnTo>
                    <a:pt x="115" y="223"/>
                  </a:lnTo>
                  <a:lnTo>
                    <a:pt x="115" y="219"/>
                  </a:lnTo>
                  <a:lnTo>
                    <a:pt x="115" y="215"/>
                  </a:lnTo>
                  <a:lnTo>
                    <a:pt x="109" y="211"/>
                  </a:lnTo>
                  <a:lnTo>
                    <a:pt x="104" y="207"/>
                  </a:lnTo>
                  <a:lnTo>
                    <a:pt x="101" y="203"/>
                  </a:lnTo>
                  <a:lnTo>
                    <a:pt x="95" y="201"/>
                  </a:lnTo>
                  <a:lnTo>
                    <a:pt x="90" y="199"/>
                  </a:lnTo>
                  <a:lnTo>
                    <a:pt x="82" y="199"/>
                  </a:lnTo>
                  <a:lnTo>
                    <a:pt x="77" y="199"/>
                  </a:lnTo>
                  <a:lnTo>
                    <a:pt x="72" y="199"/>
                  </a:lnTo>
                  <a:lnTo>
                    <a:pt x="61" y="197"/>
                  </a:lnTo>
                  <a:lnTo>
                    <a:pt x="53" y="197"/>
                  </a:lnTo>
                  <a:lnTo>
                    <a:pt x="44" y="197"/>
                  </a:lnTo>
                  <a:lnTo>
                    <a:pt x="36" y="199"/>
                  </a:lnTo>
                  <a:lnTo>
                    <a:pt x="26" y="199"/>
                  </a:lnTo>
                  <a:lnTo>
                    <a:pt x="17" y="201"/>
                  </a:lnTo>
                  <a:lnTo>
                    <a:pt x="12" y="203"/>
                  </a:lnTo>
                  <a:lnTo>
                    <a:pt x="9" y="209"/>
                  </a:lnTo>
                  <a:lnTo>
                    <a:pt x="9" y="213"/>
                  </a:lnTo>
                  <a:lnTo>
                    <a:pt x="7" y="217"/>
                  </a:lnTo>
                  <a:lnTo>
                    <a:pt x="9" y="221"/>
                  </a:lnTo>
                  <a:lnTo>
                    <a:pt x="14" y="223"/>
                  </a:lnTo>
                  <a:lnTo>
                    <a:pt x="24" y="225"/>
                  </a:lnTo>
                  <a:lnTo>
                    <a:pt x="31" y="225"/>
                  </a:lnTo>
                  <a:lnTo>
                    <a:pt x="39" y="225"/>
                  </a:lnTo>
                  <a:lnTo>
                    <a:pt x="44" y="225"/>
                  </a:lnTo>
                  <a:lnTo>
                    <a:pt x="53" y="225"/>
                  </a:lnTo>
                  <a:lnTo>
                    <a:pt x="58" y="225"/>
                  </a:lnTo>
                  <a:lnTo>
                    <a:pt x="65" y="225"/>
                  </a:lnTo>
                  <a:lnTo>
                    <a:pt x="72" y="223"/>
                  </a:lnTo>
                  <a:lnTo>
                    <a:pt x="80" y="221"/>
                  </a:lnTo>
                  <a:lnTo>
                    <a:pt x="82" y="217"/>
                  </a:lnTo>
                  <a:lnTo>
                    <a:pt x="87" y="215"/>
                  </a:lnTo>
                  <a:lnTo>
                    <a:pt x="93" y="209"/>
                  </a:lnTo>
                  <a:lnTo>
                    <a:pt x="99" y="205"/>
                  </a:lnTo>
                  <a:lnTo>
                    <a:pt x="99" y="199"/>
                  </a:lnTo>
                  <a:lnTo>
                    <a:pt x="99" y="195"/>
                  </a:lnTo>
                  <a:lnTo>
                    <a:pt x="99" y="191"/>
                  </a:lnTo>
                  <a:lnTo>
                    <a:pt x="99" y="188"/>
                  </a:lnTo>
                  <a:lnTo>
                    <a:pt x="95" y="183"/>
                  </a:lnTo>
                  <a:lnTo>
                    <a:pt x="95" y="177"/>
                  </a:lnTo>
                  <a:lnTo>
                    <a:pt x="90" y="174"/>
                  </a:lnTo>
                  <a:lnTo>
                    <a:pt x="86" y="162"/>
                  </a:lnTo>
                  <a:lnTo>
                    <a:pt x="77" y="152"/>
                  </a:lnTo>
                  <a:lnTo>
                    <a:pt x="70" y="139"/>
                  </a:lnTo>
                  <a:lnTo>
                    <a:pt x="62" y="129"/>
                  </a:lnTo>
                  <a:lnTo>
                    <a:pt x="39" y="110"/>
                  </a:lnTo>
                  <a:lnTo>
                    <a:pt x="27" y="93"/>
                  </a:lnTo>
                  <a:lnTo>
                    <a:pt x="18" y="75"/>
                  </a:lnTo>
                  <a:lnTo>
                    <a:pt x="2" y="60"/>
                  </a:lnTo>
                  <a:lnTo>
                    <a:pt x="0" y="45"/>
                  </a:lnTo>
                  <a:lnTo>
                    <a:pt x="9" y="17"/>
                  </a:lnTo>
                  <a:lnTo>
                    <a:pt x="24" y="2"/>
                  </a:lnTo>
                  <a:lnTo>
                    <a:pt x="55" y="0"/>
                  </a:lnTo>
                  <a:lnTo>
                    <a:pt x="90" y="0"/>
                  </a:lnTo>
                  <a:lnTo>
                    <a:pt x="120" y="6"/>
                  </a:lnTo>
                </a:path>
              </a:pathLst>
            </a:custGeom>
            <a:noFill/>
            <a:ln w="28575" cmpd="sng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83" name="Freeform 154"/>
            <p:cNvSpPr>
              <a:spLocks/>
            </p:cNvSpPr>
            <p:nvPr/>
          </p:nvSpPr>
          <p:spPr bwMode="auto">
            <a:xfrm>
              <a:off x="1110" y="1109"/>
              <a:ext cx="160" cy="684"/>
            </a:xfrm>
            <a:custGeom>
              <a:avLst/>
              <a:gdLst>
                <a:gd name="T0" fmla="*/ 49 w 192"/>
                <a:gd name="T1" fmla="*/ 892 h 568"/>
                <a:gd name="T2" fmla="*/ 78 w 192"/>
                <a:gd name="T3" fmla="*/ 830 h 568"/>
                <a:gd name="T4" fmla="*/ 95 w 192"/>
                <a:gd name="T5" fmla="*/ 809 h 568"/>
                <a:gd name="T6" fmla="*/ 99 w 192"/>
                <a:gd name="T7" fmla="*/ 767 h 568"/>
                <a:gd name="T8" fmla="*/ 87 w 192"/>
                <a:gd name="T9" fmla="*/ 745 h 568"/>
                <a:gd name="T10" fmla="*/ 65 w 192"/>
                <a:gd name="T11" fmla="*/ 738 h 568"/>
                <a:gd name="T12" fmla="*/ 50 w 192"/>
                <a:gd name="T13" fmla="*/ 745 h 568"/>
                <a:gd name="T14" fmla="*/ 47 w 192"/>
                <a:gd name="T15" fmla="*/ 777 h 568"/>
                <a:gd name="T16" fmla="*/ 63 w 192"/>
                <a:gd name="T17" fmla="*/ 773 h 568"/>
                <a:gd name="T18" fmla="*/ 82 w 192"/>
                <a:gd name="T19" fmla="*/ 767 h 568"/>
                <a:gd name="T20" fmla="*/ 99 w 192"/>
                <a:gd name="T21" fmla="*/ 753 h 568"/>
                <a:gd name="T22" fmla="*/ 110 w 192"/>
                <a:gd name="T23" fmla="*/ 718 h 568"/>
                <a:gd name="T24" fmla="*/ 102 w 192"/>
                <a:gd name="T25" fmla="*/ 684 h 568"/>
                <a:gd name="T26" fmla="*/ 84 w 192"/>
                <a:gd name="T27" fmla="*/ 661 h 568"/>
                <a:gd name="T28" fmla="*/ 68 w 192"/>
                <a:gd name="T29" fmla="*/ 660 h 568"/>
                <a:gd name="T30" fmla="*/ 50 w 192"/>
                <a:gd name="T31" fmla="*/ 670 h 568"/>
                <a:gd name="T32" fmla="*/ 45 w 192"/>
                <a:gd name="T33" fmla="*/ 706 h 568"/>
                <a:gd name="T34" fmla="*/ 63 w 192"/>
                <a:gd name="T35" fmla="*/ 709 h 568"/>
                <a:gd name="T36" fmla="*/ 81 w 192"/>
                <a:gd name="T37" fmla="*/ 706 h 568"/>
                <a:gd name="T38" fmla="*/ 99 w 192"/>
                <a:gd name="T39" fmla="*/ 684 h 568"/>
                <a:gd name="T40" fmla="*/ 108 w 192"/>
                <a:gd name="T41" fmla="*/ 647 h 568"/>
                <a:gd name="T42" fmla="*/ 99 w 192"/>
                <a:gd name="T43" fmla="*/ 608 h 568"/>
                <a:gd name="T44" fmla="*/ 82 w 192"/>
                <a:gd name="T45" fmla="*/ 583 h 568"/>
                <a:gd name="T46" fmla="*/ 57 w 192"/>
                <a:gd name="T47" fmla="*/ 588 h 568"/>
                <a:gd name="T48" fmla="*/ 40 w 192"/>
                <a:gd name="T49" fmla="*/ 618 h 568"/>
                <a:gd name="T50" fmla="*/ 57 w 192"/>
                <a:gd name="T51" fmla="*/ 635 h 568"/>
                <a:gd name="T52" fmla="*/ 78 w 192"/>
                <a:gd name="T53" fmla="*/ 635 h 568"/>
                <a:gd name="T54" fmla="*/ 93 w 192"/>
                <a:gd name="T55" fmla="*/ 608 h 568"/>
                <a:gd name="T56" fmla="*/ 99 w 192"/>
                <a:gd name="T57" fmla="*/ 573 h 568"/>
                <a:gd name="T58" fmla="*/ 99 w 192"/>
                <a:gd name="T59" fmla="*/ 531 h 568"/>
                <a:gd name="T60" fmla="*/ 82 w 192"/>
                <a:gd name="T61" fmla="*/ 512 h 568"/>
                <a:gd name="T62" fmla="*/ 58 w 192"/>
                <a:gd name="T63" fmla="*/ 512 h 568"/>
                <a:gd name="T64" fmla="*/ 43 w 192"/>
                <a:gd name="T65" fmla="*/ 524 h 568"/>
                <a:gd name="T66" fmla="*/ 48 w 192"/>
                <a:gd name="T67" fmla="*/ 559 h 568"/>
                <a:gd name="T68" fmla="*/ 68 w 192"/>
                <a:gd name="T69" fmla="*/ 559 h 568"/>
                <a:gd name="T70" fmla="*/ 90 w 192"/>
                <a:gd name="T71" fmla="*/ 553 h 568"/>
                <a:gd name="T72" fmla="*/ 106 w 192"/>
                <a:gd name="T73" fmla="*/ 524 h 568"/>
                <a:gd name="T74" fmla="*/ 111 w 192"/>
                <a:gd name="T75" fmla="*/ 488 h 568"/>
                <a:gd name="T76" fmla="*/ 104 w 192"/>
                <a:gd name="T77" fmla="*/ 442 h 568"/>
                <a:gd name="T78" fmla="*/ 84 w 192"/>
                <a:gd name="T79" fmla="*/ 418 h 568"/>
                <a:gd name="T80" fmla="*/ 58 w 192"/>
                <a:gd name="T81" fmla="*/ 427 h 568"/>
                <a:gd name="T82" fmla="*/ 50 w 192"/>
                <a:gd name="T83" fmla="*/ 455 h 568"/>
                <a:gd name="T84" fmla="*/ 63 w 192"/>
                <a:gd name="T85" fmla="*/ 477 h 568"/>
                <a:gd name="T86" fmla="*/ 81 w 192"/>
                <a:gd name="T87" fmla="*/ 462 h 568"/>
                <a:gd name="T88" fmla="*/ 98 w 192"/>
                <a:gd name="T89" fmla="*/ 431 h 568"/>
                <a:gd name="T90" fmla="*/ 98 w 192"/>
                <a:gd name="T91" fmla="*/ 385 h 568"/>
                <a:gd name="T92" fmla="*/ 90 w 192"/>
                <a:gd name="T93" fmla="*/ 350 h 568"/>
                <a:gd name="T94" fmla="*/ 73 w 192"/>
                <a:gd name="T95" fmla="*/ 346 h 568"/>
                <a:gd name="T96" fmla="*/ 47 w 192"/>
                <a:gd name="T97" fmla="*/ 346 h 568"/>
                <a:gd name="T98" fmla="*/ 36 w 192"/>
                <a:gd name="T99" fmla="*/ 376 h 568"/>
                <a:gd name="T100" fmla="*/ 54 w 192"/>
                <a:gd name="T101" fmla="*/ 390 h 568"/>
                <a:gd name="T102" fmla="*/ 73 w 192"/>
                <a:gd name="T103" fmla="*/ 385 h 568"/>
                <a:gd name="T104" fmla="*/ 89 w 192"/>
                <a:gd name="T105" fmla="*/ 354 h 568"/>
                <a:gd name="T106" fmla="*/ 87 w 192"/>
                <a:gd name="T107" fmla="*/ 318 h 568"/>
                <a:gd name="T108" fmla="*/ 73 w 192"/>
                <a:gd name="T109" fmla="*/ 293 h 568"/>
                <a:gd name="T110" fmla="*/ 57 w 192"/>
                <a:gd name="T111" fmla="*/ 264 h 568"/>
                <a:gd name="T112" fmla="*/ 23 w 192"/>
                <a:gd name="T113" fmla="*/ 41 h 56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92"/>
                <a:gd name="T172" fmla="*/ 0 h 568"/>
                <a:gd name="T173" fmla="*/ 192 w 192"/>
                <a:gd name="T174" fmla="*/ 568 h 56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92" h="568">
                  <a:moveTo>
                    <a:pt x="75" y="568"/>
                  </a:moveTo>
                  <a:lnTo>
                    <a:pt x="78" y="555"/>
                  </a:lnTo>
                  <a:lnTo>
                    <a:pt x="78" y="536"/>
                  </a:lnTo>
                  <a:lnTo>
                    <a:pt x="80" y="522"/>
                  </a:lnTo>
                  <a:lnTo>
                    <a:pt x="85" y="511"/>
                  </a:lnTo>
                  <a:lnTo>
                    <a:pt x="94" y="501"/>
                  </a:lnTo>
                  <a:lnTo>
                    <a:pt x="105" y="486"/>
                  </a:lnTo>
                  <a:lnTo>
                    <a:pt x="121" y="478"/>
                  </a:lnTo>
                  <a:lnTo>
                    <a:pt x="126" y="475"/>
                  </a:lnTo>
                  <a:lnTo>
                    <a:pt x="135" y="475"/>
                  </a:lnTo>
                  <a:lnTo>
                    <a:pt x="140" y="473"/>
                  </a:lnTo>
                  <a:lnTo>
                    <a:pt x="145" y="471"/>
                  </a:lnTo>
                  <a:lnTo>
                    <a:pt x="150" y="471"/>
                  </a:lnTo>
                  <a:lnTo>
                    <a:pt x="161" y="467"/>
                  </a:lnTo>
                  <a:lnTo>
                    <a:pt x="164" y="463"/>
                  </a:lnTo>
                  <a:lnTo>
                    <a:pt x="172" y="459"/>
                  </a:lnTo>
                  <a:lnTo>
                    <a:pt x="172" y="453"/>
                  </a:lnTo>
                  <a:lnTo>
                    <a:pt x="172" y="447"/>
                  </a:lnTo>
                  <a:lnTo>
                    <a:pt x="174" y="443"/>
                  </a:lnTo>
                  <a:lnTo>
                    <a:pt x="172" y="439"/>
                  </a:lnTo>
                  <a:lnTo>
                    <a:pt x="172" y="435"/>
                  </a:lnTo>
                  <a:lnTo>
                    <a:pt x="167" y="434"/>
                  </a:lnTo>
                  <a:lnTo>
                    <a:pt x="161" y="431"/>
                  </a:lnTo>
                  <a:lnTo>
                    <a:pt x="155" y="429"/>
                  </a:lnTo>
                  <a:lnTo>
                    <a:pt x="150" y="427"/>
                  </a:lnTo>
                  <a:lnTo>
                    <a:pt x="142" y="427"/>
                  </a:lnTo>
                  <a:lnTo>
                    <a:pt x="135" y="423"/>
                  </a:lnTo>
                  <a:lnTo>
                    <a:pt x="129" y="423"/>
                  </a:lnTo>
                  <a:lnTo>
                    <a:pt x="118" y="423"/>
                  </a:lnTo>
                  <a:lnTo>
                    <a:pt x="113" y="423"/>
                  </a:lnTo>
                  <a:lnTo>
                    <a:pt x="108" y="423"/>
                  </a:lnTo>
                  <a:lnTo>
                    <a:pt x="101" y="423"/>
                  </a:lnTo>
                  <a:lnTo>
                    <a:pt x="97" y="423"/>
                  </a:lnTo>
                  <a:lnTo>
                    <a:pt x="91" y="425"/>
                  </a:lnTo>
                  <a:lnTo>
                    <a:pt x="86" y="427"/>
                  </a:lnTo>
                  <a:lnTo>
                    <a:pt x="80" y="431"/>
                  </a:lnTo>
                  <a:lnTo>
                    <a:pt x="78" y="435"/>
                  </a:lnTo>
                  <a:lnTo>
                    <a:pt x="75" y="439"/>
                  </a:lnTo>
                  <a:lnTo>
                    <a:pt x="75" y="443"/>
                  </a:lnTo>
                  <a:lnTo>
                    <a:pt x="80" y="445"/>
                  </a:lnTo>
                  <a:lnTo>
                    <a:pt x="86" y="445"/>
                  </a:lnTo>
                  <a:lnTo>
                    <a:pt x="91" y="445"/>
                  </a:lnTo>
                  <a:lnTo>
                    <a:pt x="97" y="445"/>
                  </a:lnTo>
                  <a:lnTo>
                    <a:pt x="101" y="445"/>
                  </a:lnTo>
                  <a:lnTo>
                    <a:pt x="108" y="443"/>
                  </a:lnTo>
                  <a:lnTo>
                    <a:pt x="113" y="443"/>
                  </a:lnTo>
                  <a:lnTo>
                    <a:pt x="118" y="443"/>
                  </a:lnTo>
                  <a:lnTo>
                    <a:pt x="129" y="443"/>
                  </a:lnTo>
                  <a:lnTo>
                    <a:pt x="135" y="441"/>
                  </a:lnTo>
                  <a:lnTo>
                    <a:pt x="142" y="439"/>
                  </a:lnTo>
                  <a:lnTo>
                    <a:pt x="148" y="439"/>
                  </a:lnTo>
                  <a:lnTo>
                    <a:pt x="150" y="435"/>
                  </a:lnTo>
                  <a:lnTo>
                    <a:pt x="161" y="435"/>
                  </a:lnTo>
                  <a:lnTo>
                    <a:pt x="167" y="434"/>
                  </a:lnTo>
                  <a:lnTo>
                    <a:pt x="172" y="431"/>
                  </a:lnTo>
                  <a:lnTo>
                    <a:pt x="174" y="427"/>
                  </a:lnTo>
                  <a:lnTo>
                    <a:pt x="182" y="427"/>
                  </a:lnTo>
                  <a:lnTo>
                    <a:pt x="182" y="421"/>
                  </a:lnTo>
                  <a:lnTo>
                    <a:pt x="186" y="416"/>
                  </a:lnTo>
                  <a:lnTo>
                    <a:pt x="189" y="411"/>
                  </a:lnTo>
                  <a:lnTo>
                    <a:pt x="189" y="407"/>
                  </a:lnTo>
                  <a:lnTo>
                    <a:pt x="189" y="404"/>
                  </a:lnTo>
                  <a:lnTo>
                    <a:pt x="186" y="400"/>
                  </a:lnTo>
                  <a:lnTo>
                    <a:pt x="182" y="395"/>
                  </a:lnTo>
                  <a:lnTo>
                    <a:pt x="177" y="392"/>
                  </a:lnTo>
                  <a:lnTo>
                    <a:pt x="172" y="388"/>
                  </a:lnTo>
                  <a:lnTo>
                    <a:pt x="167" y="388"/>
                  </a:lnTo>
                  <a:lnTo>
                    <a:pt x="161" y="384"/>
                  </a:lnTo>
                  <a:lnTo>
                    <a:pt x="153" y="379"/>
                  </a:lnTo>
                  <a:lnTo>
                    <a:pt x="145" y="379"/>
                  </a:lnTo>
                  <a:lnTo>
                    <a:pt x="140" y="379"/>
                  </a:lnTo>
                  <a:lnTo>
                    <a:pt x="135" y="378"/>
                  </a:lnTo>
                  <a:lnTo>
                    <a:pt x="129" y="378"/>
                  </a:lnTo>
                  <a:lnTo>
                    <a:pt x="123" y="378"/>
                  </a:lnTo>
                  <a:lnTo>
                    <a:pt x="118" y="378"/>
                  </a:lnTo>
                  <a:lnTo>
                    <a:pt x="113" y="379"/>
                  </a:lnTo>
                  <a:lnTo>
                    <a:pt x="108" y="379"/>
                  </a:lnTo>
                  <a:lnTo>
                    <a:pt x="97" y="379"/>
                  </a:lnTo>
                  <a:lnTo>
                    <a:pt x="91" y="382"/>
                  </a:lnTo>
                  <a:lnTo>
                    <a:pt x="86" y="384"/>
                  </a:lnTo>
                  <a:lnTo>
                    <a:pt x="80" y="386"/>
                  </a:lnTo>
                  <a:lnTo>
                    <a:pt x="75" y="390"/>
                  </a:lnTo>
                  <a:lnTo>
                    <a:pt x="75" y="395"/>
                  </a:lnTo>
                  <a:lnTo>
                    <a:pt x="75" y="400"/>
                  </a:lnTo>
                  <a:lnTo>
                    <a:pt x="78" y="404"/>
                  </a:lnTo>
                  <a:lnTo>
                    <a:pt x="86" y="404"/>
                  </a:lnTo>
                  <a:lnTo>
                    <a:pt x="91" y="404"/>
                  </a:lnTo>
                  <a:lnTo>
                    <a:pt x="97" y="404"/>
                  </a:lnTo>
                  <a:lnTo>
                    <a:pt x="101" y="406"/>
                  </a:lnTo>
                  <a:lnTo>
                    <a:pt x="108" y="406"/>
                  </a:lnTo>
                  <a:lnTo>
                    <a:pt x="118" y="406"/>
                  </a:lnTo>
                  <a:lnTo>
                    <a:pt x="123" y="406"/>
                  </a:lnTo>
                  <a:lnTo>
                    <a:pt x="129" y="406"/>
                  </a:lnTo>
                  <a:lnTo>
                    <a:pt x="135" y="404"/>
                  </a:lnTo>
                  <a:lnTo>
                    <a:pt x="140" y="404"/>
                  </a:lnTo>
                  <a:lnTo>
                    <a:pt x="145" y="404"/>
                  </a:lnTo>
                  <a:lnTo>
                    <a:pt x="150" y="402"/>
                  </a:lnTo>
                  <a:lnTo>
                    <a:pt x="155" y="400"/>
                  </a:lnTo>
                  <a:lnTo>
                    <a:pt x="161" y="395"/>
                  </a:lnTo>
                  <a:lnTo>
                    <a:pt x="172" y="392"/>
                  </a:lnTo>
                  <a:lnTo>
                    <a:pt x="174" y="388"/>
                  </a:lnTo>
                  <a:lnTo>
                    <a:pt x="177" y="382"/>
                  </a:lnTo>
                  <a:lnTo>
                    <a:pt x="182" y="379"/>
                  </a:lnTo>
                  <a:lnTo>
                    <a:pt x="182" y="374"/>
                  </a:lnTo>
                  <a:lnTo>
                    <a:pt x="186" y="370"/>
                  </a:lnTo>
                  <a:lnTo>
                    <a:pt x="186" y="364"/>
                  </a:lnTo>
                  <a:lnTo>
                    <a:pt x="186" y="360"/>
                  </a:lnTo>
                  <a:lnTo>
                    <a:pt x="182" y="356"/>
                  </a:lnTo>
                  <a:lnTo>
                    <a:pt x="177" y="350"/>
                  </a:lnTo>
                  <a:lnTo>
                    <a:pt x="172" y="348"/>
                  </a:lnTo>
                  <a:lnTo>
                    <a:pt x="167" y="344"/>
                  </a:lnTo>
                  <a:lnTo>
                    <a:pt x="161" y="340"/>
                  </a:lnTo>
                  <a:lnTo>
                    <a:pt x="155" y="340"/>
                  </a:lnTo>
                  <a:lnTo>
                    <a:pt x="150" y="336"/>
                  </a:lnTo>
                  <a:lnTo>
                    <a:pt x="142" y="334"/>
                  </a:lnTo>
                  <a:lnTo>
                    <a:pt x="131" y="332"/>
                  </a:lnTo>
                  <a:lnTo>
                    <a:pt x="120" y="332"/>
                  </a:lnTo>
                  <a:lnTo>
                    <a:pt x="110" y="332"/>
                  </a:lnTo>
                  <a:lnTo>
                    <a:pt x="104" y="334"/>
                  </a:lnTo>
                  <a:lnTo>
                    <a:pt x="97" y="336"/>
                  </a:lnTo>
                  <a:lnTo>
                    <a:pt x="91" y="338"/>
                  </a:lnTo>
                  <a:lnTo>
                    <a:pt x="83" y="340"/>
                  </a:lnTo>
                  <a:lnTo>
                    <a:pt x="78" y="340"/>
                  </a:lnTo>
                  <a:lnTo>
                    <a:pt x="72" y="348"/>
                  </a:lnTo>
                  <a:lnTo>
                    <a:pt x="69" y="354"/>
                  </a:lnTo>
                  <a:lnTo>
                    <a:pt x="75" y="360"/>
                  </a:lnTo>
                  <a:lnTo>
                    <a:pt x="78" y="364"/>
                  </a:lnTo>
                  <a:lnTo>
                    <a:pt x="83" y="364"/>
                  </a:lnTo>
                  <a:lnTo>
                    <a:pt x="94" y="364"/>
                  </a:lnTo>
                  <a:lnTo>
                    <a:pt x="99" y="364"/>
                  </a:lnTo>
                  <a:lnTo>
                    <a:pt x="108" y="364"/>
                  </a:lnTo>
                  <a:lnTo>
                    <a:pt x="113" y="364"/>
                  </a:lnTo>
                  <a:lnTo>
                    <a:pt x="118" y="364"/>
                  </a:lnTo>
                  <a:lnTo>
                    <a:pt x="129" y="364"/>
                  </a:lnTo>
                  <a:lnTo>
                    <a:pt x="135" y="364"/>
                  </a:lnTo>
                  <a:lnTo>
                    <a:pt x="140" y="362"/>
                  </a:lnTo>
                  <a:lnTo>
                    <a:pt x="150" y="360"/>
                  </a:lnTo>
                  <a:lnTo>
                    <a:pt x="150" y="356"/>
                  </a:lnTo>
                  <a:lnTo>
                    <a:pt x="155" y="354"/>
                  </a:lnTo>
                  <a:lnTo>
                    <a:pt x="161" y="348"/>
                  </a:lnTo>
                  <a:lnTo>
                    <a:pt x="167" y="348"/>
                  </a:lnTo>
                  <a:lnTo>
                    <a:pt x="172" y="340"/>
                  </a:lnTo>
                  <a:lnTo>
                    <a:pt x="172" y="336"/>
                  </a:lnTo>
                  <a:lnTo>
                    <a:pt x="172" y="332"/>
                  </a:lnTo>
                  <a:lnTo>
                    <a:pt x="172" y="328"/>
                  </a:lnTo>
                  <a:lnTo>
                    <a:pt x="172" y="324"/>
                  </a:lnTo>
                  <a:lnTo>
                    <a:pt x="172" y="316"/>
                  </a:lnTo>
                  <a:lnTo>
                    <a:pt x="172" y="312"/>
                  </a:lnTo>
                  <a:lnTo>
                    <a:pt x="172" y="309"/>
                  </a:lnTo>
                  <a:lnTo>
                    <a:pt x="172" y="304"/>
                  </a:lnTo>
                  <a:lnTo>
                    <a:pt x="167" y="300"/>
                  </a:lnTo>
                  <a:lnTo>
                    <a:pt x="161" y="298"/>
                  </a:lnTo>
                  <a:lnTo>
                    <a:pt x="158" y="295"/>
                  </a:lnTo>
                  <a:lnTo>
                    <a:pt x="150" y="293"/>
                  </a:lnTo>
                  <a:lnTo>
                    <a:pt x="142" y="293"/>
                  </a:lnTo>
                  <a:lnTo>
                    <a:pt x="131" y="291"/>
                  </a:lnTo>
                  <a:lnTo>
                    <a:pt x="120" y="293"/>
                  </a:lnTo>
                  <a:lnTo>
                    <a:pt x="116" y="293"/>
                  </a:lnTo>
                  <a:lnTo>
                    <a:pt x="110" y="293"/>
                  </a:lnTo>
                  <a:lnTo>
                    <a:pt x="101" y="293"/>
                  </a:lnTo>
                  <a:lnTo>
                    <a:pt x="97" y="293"/>
                  </a:lnTo>
                  <a:lnTo>
                    <a:pt x="91" y="293"/>
                  </a:lnTo>
                  <a:lnTo>
                    <a:pt x="86" y="295"/>
                  </a:lnTo>
                  <a:lnTo>
                    <a:pt x="75" y="296"/>
                  </a:lnTo>
                  <a:lnTo>
                    <a:pt x="75" y="300"/>
                  </a:lnTo>
                  <a:lnTo>
                    <a:pt x="75" y="304"/>
                  </a:lnTo>
                  <a:lnTo>
                    <a:pt x="75" y="309"/>
                  </a:lnTo>
                  <a:lnTo>
                    <a:pt x="75" y="312"/>
                  </a:lnTo>
                  <a:lnTo>
                    <a:pt x="75" y="316"/>
                  </a:lnTo>
                  <a:lnTo>
                    <a:pt x="83" y="320"/>
                  </a:lnTo>
                  <a:lnTo>
                    <a:pt x="94" y="320"/>
                  </a:lnTo>
                  <a:lnTo>
                    <a:pt x="99" y="320"/>
                  </a:lnTo>
                  <a:lnTo>
                    <a:pt x="108" y="320"/>
                  </a:lnTo>
                  <a:lnTo>
                    <a:pt x="113" y="320"/>
                  </a:lnTo>
                  <a:lnTo>
                    <a:pt x="118" y="320"/>
                  </a:lnTo>
                  <a:lnTo>
                    <a:pt x="126" y="320"/>
                  </a:lnTo>
                  <a:lnTo>
                    <a:pt x="131" y="318"/>
                  </a:lnTo>
                  <a:lnTo>
                    <a:pt x="140" y="318"/>
                  </a:lnTo>
                  <a:lnTo>
                    <a:pt x="150" y="316"/>
                  </a:lnTo>
                  <a:lnTo>
                    <a:pt x="155" y="316"/>
                  </a:lnTo>
                  <a:lnTo>
                    <a:pt x="161" y="314"/>
                  </a:lnTo>
                  <a:lnTo>
                    <a:pt x="167" y="310"/>
                  </a:lnTo>
                  <a:lnTo>
                    <a:pt x="172" y="309"/>
                  </a:lnTo>
                  <a:lnTo>
                    <a:pt x="177" y="304"/>
                  </a:lnTo>
                  <a:lnTo>
                    <a:pt x="182" y="300"/>
                  </a:lnTo>
                  <a:lnTo>
                    <a:pt x="189" y="296"/>
                  </a:lnTo>
                  <a:lnTo>
                    <a:pt x="189" y="293"/>
                  </a:lnTo>
                  <a:lnTo>
                    <a:pt x="192" y="288"/>
                  </a:lnTo>
                  <a:lnTo>
                    <a:pt x="192" y="284"/>
                  </a:lnTo>
                  <a:lnTo>
                    <a:pt x="192" y="279"/>
                  </a:lnTo>
                  <a:lnTo>
                    <a:pt x="192" y="270"/>
                  </a:lnTo>
                  <a:lnTo>
                    <a:pt x="189" y="267"/>
                  </a:lnTo>
                  <a:lnTo>
                    <a:pt x="189" y="263"/>
                  </a:lnTo>
                  <a:lnTo>
                    <a:pt x="182" y="257"/>
                  </a:lnTo>
                  <a:lnTo>
                    <a:pt x="180" y="253"/>
                  </a:lnTo>
                  <a:lnTo>
                    <a:pt x="172" y="249"/>
                  </a:lnTo>
                  <a:lnTo>
                    <a:pt x="167" y="245"/>
                  </a:lnTo>
                  <a:lnTo>
                    <a:pt x="161" y="241"/>
                  </a:lnTo>
                  <a:lnTo>
                    <a:pt x="155" y="239"/>
                  </a:lnTo>
                  <a:lnTo>
                    <a:pt x="145" y="239"/>
                  </a:lnTo>
                  <a:lnTo>
                    <a:pt x="137" y="239"/>
                  </a:lnTo>
                  <a:lnTo>
                    <a:pt x="129" y="241"/>
                  </a:lnTo>
                  <a:lnTo>
                    <a:pt x="118" y="241"/>
                  </a:lnTo>
                  <a:lnTo>
                    <a:pt x="113" y="241"/>
                  </a:lnTo>
                  <a:lnTo>
                    <a:pt x="101" y="245"/>
                  </a:lnTo>
                  <a:lnTo>
                    <a:pt x="97" y="245"/>
                  </a:lnTo>
                  <a:lnTo>
                    <a:pt x="91" y="247"/>
                  </a:lnTo>
                  <a:lnTo>
                    <a:pt x="86" y="251"/>
                  </a:lnTo>
                  <a:lnTo>
                    <a:pt x="86" y="257"/>
                  </a:lnTo>
                  <a:lnTo>
                    <a:pt x="86" y="261"/>
                  </a:lnTo>
                  <a:lnTo>
                    <a:pt x="86" y="265"/>
                  </a:lnTo>
                  <a:lnTo>
                    <a:pt x="86" y="269"/>
                  </a:lnTo>
                  <a:lnTo>
                    <a:pt x="91" y="270"/>
                  </a:lnTo>
                  <a:lnTo>
                    <a:pt x="97" y="273"/>
                  </a:lnTo>
                  <a:lnTo>
                    <a:pt x="108" y="273"/>
                  </a:lnTo>
                  <a:lnTo>
                    <a:pt x="113" y="273"/>
                  </a:lnTo>
                  <a:lnTo>
                    <a:pt x="118" y="273"/>
                  </a:lnTo>
                  <a:lnTo>
                    <a:pt x="123" y="270"/>
                  </a:lnTo>
                  <a:lnTo>
                    <a:pt x="129" y="269"/>
                  </a:lnTo>
                  <a:lnTo>
                    <a:pt x="140" y="265"/>
                  </a:lnTo>
                  <a:lnTo>
                    <a:pt x="145" y="261"/>
                  </a:lnTo>
                  <a:lnTo>
                    <a:pt x="148" y="257"/>
                  </a:lnTo>
                  <a:lnTo>
                    <a:pt x="155" y="253"/>
                  </a:lnTo>
                  <a:lnTo>
                    <a:pt x="164" y="251"/>
                  </a:lnTo>
                  <a:lnTo>
                    <a:pt x="170" y="247"/>
                  </a:lnTo>
                  <a:lnTo>
                    <a:pt x="170" y="241"/>
                  </a:lnTo>
                  <a:lnTo>
                    <a:pt x="170" y="237"/>
                  </a:lnTo>
                  <a:lnTo>
                    <a:pt x="170" y="231"/>
                  </a:lnTo>
                  <a:lnTo>
                    <a:pt x="170" y="225"/>
                  </a:lnTo>
                  <a:lnTo>
                    <a:pt x="170" y="221"/>
                  </a:lnTo>
                  <a:lnTo>
                    <a:pt x="170" y="217"/>
                  </a:lnTo>
                  <a:lnTo>
                    <a:pt x="170" y="214"/>
                  </a:lnTo>
                  <a:lnTo>
                    <a:pt x="164" y="209"/>
                  </a:lnTo>
                  <a:lnTo>
                    <a:pt x="158" y="205"/>
                  </a:lnTo>
                  <a:lnTo>
                    <a:pt x="155" y="201"/>
                  </a:lnTo>
                  <a:lnTo>
                    <a:pt x="150" y="200"/>
                  </a:lnTo>
                  <a:lnTo>
                    <a:pt x="145" y="198"/>
                  </a:lnTo>
                  <a:lnTo>
                    <a:pt x="137" y="198"/>
                  </a:lnTo>
                  <a:lnTo>
                    <a:pt x="131" y="198"/>
                  </a:lnTo>
                  <a:lnTo>
                    <a:pt x="126" y="198"/>
                  </a:lnTo>
                  <a:lnTo>
                    <a:pt x="116" y="195"/>
                  </a:lnTo>
                  <a:lnTo>
                    <a:pt x="108" y="195"/>
                  </a:lnTo>
                  <a:lnTo>
                    <a:pt x="99" y="195"/>
                  </a:lnTo>
                  <a:lnTo>
                    <a:pt x="91" y="198"/>
                  </a:lnTo>
                  <a:lnTo>
                    <a:pt x="80" y="198"/>
                  </a:lnTo>
                  <a:lnTo>
                    <a:pt x="72" y="200"/>
                  </a:lnTo>
                  <a:lnTo>
                    <a:pt x="67" y="201"/>
                  </a:lnTo>
                  <a:lnTo>
                    <a:pt x="64" y="207"/>
                  </a:lnTo>
                  <a:lnTo>
                    <a:pt x="64" y="211"/>
                  </a:lnTo>
                  <a:lnTo>
                    <a:pt x="62" y="215"/>
                  </a:lnTo>
                  <a:lnTo>
                    <a:pt x="64" y="219"/>
                  </a:lnTo>
                  <a:lnTo>
                    <a:pt x="69" y="221"/>
                  </a:lnTo>
                  <a:lnTo>
                    <a:pt x="78" y="223"/>
                  </a:lnTo>
                  <a:lnTo>
                    <a:pt x="86" y="223"/>
                  </a:lnTo>
                  <a:lnTo>
                    <a:pt x="94" y="223"/>
                  </a:lnTo>
                  <a:lnTo>
                    <a:pt x="99" y="223"/>
                  </a:lnTo>
                  <a:lnTo>
                    <a:pt x="108" y="223"/>
                  </a:lnTo>
                  <a:lnTo>
                    <a:pt x="113" y="223"/>
                  </a:lnTo>
                  <a:lnTo>
                    <a:pt x="120" y="223"/>
                  </a:lnTo>
                  <a:lnTo>
                    <a:pt x="126" y="221"/>
                  </a:lnTo>
                  <a:lnTo>
                    <a:pt x="135" y="219"/>
                  </a:lnTo>
                  <a:lnTo>
                    <a:pt x="137" y="215"/>
                  </a:lnTo>
                  <a:lnTo>
                    <a:pt x="142" y="214"/>
                  </a:lnTo>
                  <a:lnTo>
                    <a:pt x="148" y="207"/>
                  </a:lnTo>
                  <a:lnTo>
                    <a:pt x="153" y="203"/>
                  </a:lnTo>
                  <a:lnTo>
                    <a:pt x="153" y="198"/>
                  </a:lnTo>
                  <a:lnTo>
                    <a:pt x="153" y="193"/>
                  </a:lnTo>
                  <a:lnTo>
                    <a:pt x="153" y="189"/>
                  </a:lnTo>
                  <a:lnTo>
                    <a:pt x="153" y="186"/>
                  </a:lnTo>
                  <a:lnTo>
                    <a:pt x="150" y="182"/>
                  </a:lnTo>
                  <a:lnTo>
                    <a:pt x="150" y="175"/>
                  </a:lnTo>
                  <a:lnTo>
                    <a:pt x="145" y="172"/>
                  </a:lnTo>
                  <a:lnTo>
                    <a:pt x="140" y="170"/>
                  </a:lnTo>
                  <a:lnTo>
                    <a:pt x="131" y="168"/>
                  </a:lnTo>
                  <a:lnTo>
                    <a:pt x="126" y="168"/>
                  </a:lnTo>
                  <a:lnTo>
                    <a:pt x="118" y="168"/>
                  </a:lnTo>
                  <a:lnTo>
                    <a:pt x="110" y="170"/>
                  </a:lnTo>
                  <a:lnTo>
                    <a:pt x="99" y="164"/>
                  </a:lnTo>
                  <a:lnTo>
                    <a:pt x="98" y="159"/>
                  </a:lnTo>
                  <a:lnTo>
                    <a:pt x="97" y="151"/>
                  </a:lnTo>
                  <a:lnTo>
                    <a:pt x="95" y="138"/>
                  </a:lnTo>
                  <a:lnTo>
                    <a:pt x="92" y="108"/>
                  </a:lnTo>
                  <a:lnTo>
                    <a:pt x="83" y="82"/>
                  </a:lnTo>
                  <a:lnTo>
                    <a:pt x="69" y="54"/>
                  </a:lnTo>
                  <a:lnTo>
                    <a:pt x="41" y="23"/>
                  </a:lnTo>
                  <a:lnTo>
                    <a:pt x="0" y="0"/>
                  </a:lnTo>
                </a:path>
              </a:pathLst>
            </a:custGeom>
            <a:noFill/>
            <a:ln w="28575" cmpd="sng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84" name="Freeform 155"/>
            <p:cNvSpPr>
              <a:spLocks/>
            </p:cNvSpPr>
            <p:nvPr/>
          </p:nvSpPr>
          <p:spPr bwMode="auto">
            <a:xfrm>
              <a:off x="1304" y="1311"/>
              <a:ext cx="136" cy="459"/>
            </a:xfrm>
            <a:custGeom>
              <a:avLst/>
              <a:gdLst>
                <a:gd name="T0" fmla="*/ 55 w 164"/>
                <a:gd name="T1" fmla="*/ 20 h 381"/>
                <a:gd name="T2" fmla="*/ 35 w 164"/>
                <a:gd name="T3" fmla="*/ 20 h 381"/>
                <a:gd name="T4" fmla="*/ 17 w 164"/>
                <a:gd name="T5" fmla="*/ 42 h 381"/>
                <a:gd name="T6" fmla="*/ 12 w 164"/>
                <a:gd name="T7" fmla="*/ 84 h 381"/>
                <a:gd name="T8" fmla="*/ 25 w 164"/>
                <a:gd name="T9" fmla="*/ 104 h 381"/>
                <a:gd name="T10" fmla="*/ 48 w 164"/>
                <a:gd name="T11" fmla="*/ 112 h 381"/>
                <a:gd name="T12" fmla="*/ 64 w 164"/>
                <a:gd name="T13" fmla="*/ 104 h 381"/>
                <a:gd name="T14" fmla="*/ 67 w 164"/>
                <a:gd name="T15" fmla="*/ 71 h 381"/>
                <a:gd name="T16" fmla="*/ 51 w 164"/>
                <a:gd name="T17" fmla="*/ 76 h 381"/>
                <a:gd name="T18" fmla="*/ 30 w 164"/>
                <a:gd name="T19" fmla="*/ 84 h 381"/>
                <a:gd name="T20" fmla="*/ 12 w 164"/>
                <a:gd name="T21" fmla="*/ 96 h 381"/>
                <a:gd name="T22" fmla="*/ 2 w 164"/>
                <a:gd name="T23" fmla="*/ 130 h 381"/>
                <a:gd name="T24" fmla="*/ 8 w 164"/>
                <a:gd name="T25" fmla="*/ 165 h 381"/>
                <a:gd name="T26" fmla="*/ 28 w 164"/>
                <a:gd name="T27" fmla="*/ 187 h 381"/>
                <a:gd name="T28" fmla="*/ 44 w 164"/>
                <a:gd name="T29" fmla="*/ 190 h 381"/>
                <a:gd name="T30" fmla="*/ 64 w 164"/>
                <a:gd name="T31" fmla="*/ 180 h 381"/>
                <a:gd name="T32" fmla="*/ 69 w 164"/>
                <a:gd name="T33" fmla="*/ 145 h 381"/>
                <a:gd name="T34" fmla="*/ 51 w 164"/>
                <a:gd name="T35" fmla="*/ 142 h 381"/>
                <a:gd name="T36" fmla="*/ 31 w 164"/>
                <a:gd name="T37" fmla="*/ 145 h 381"/>
                <a:gd name="T38" fmla="*/ 12 w 164"/>
                <a:gd name="T39" fmla="*/ 165 h 381"/>
                <a:gd name="T40" fmla="*/ 4 w 164"/>
                <a:gd name="T41" fmla="*/ 205 h 381"/>
                <a:gd name="T42" fmla="*/ 12 w 164"/>
                <a:gd name="T43" fmla="*/ 242 h 381"/>
                <a:gd name="T44" fmla="*/ 30 w 164"/>
                <a:gd name="T45" fmla="*/ 265 h 381"/>
                <a:gd name="T46" fmla="*/ 57 w 164"/>
                <a:gd name="T47" fmla="*/ 263 h 381"/>
                <a:gd name="T48" fmla="*/ 74 w 164"/>
                <a:gd name="T49" fmla="*/ 233 h 381"/>
                <a:gd name="T50" fmla="*/ 56 w 164"/>
                <a:gd name="T51" fmla="*/ 214 h 381"/>
                <a:gd name="T52" fmla="*/ 35 w 164"/>
                <a:gd name="T53" fmla="*/ 214 h 381"/>
                <a:gd name="T54" fmla="*/ 18 w 164"/>
                <a:gd name="T55" fmla="*/ 242 h 381"/>
                <a:gd name="T56" fmla="*/ 12 w 164"/>
                <a:gd name="T57" fmla="*/ 278 h 381"/>
                <a:gd name="T58" fmla="*/ 12 w 164"/>
                <a:gd name="T59" fmla="*/ 318 h 381"/>
                <a:gd name="T60" fmla="*/ 30 w 164"/>
                <a:gd name="T61" fmla="*/ 340 h 381"/>
                <a:gd name="T62" fmla="*/ 55 w 164"/>
                <a:gd name="T63" fmla="*/ 340 h 381"/>
                <a:gd name="T64" fmla="*/ 70 w 164"/>
                <a:gd name="T65" fmla="*/ 325 h 381"/>
                <a:gd name="T66" fmla="*/ 66 w 164"/>
                <a:gd name="T67" fmla="*/ 290 h 381"/>
                <a:gd name="T68" fmla="*/ 44 w 164"/>
                <a:gd name="T69" fmla="*/ 290 h 381"/>
                <a:gd name="T70" fmla="*/ 22 w 164"/>
                <a:gd name="T71" fmla="*/ 298 h 381"/>
                <a:gd name="T72" fmla="*/ 6 w 164"/>
                <a:gd name="T73" fmla="*/ 325 h 381"/>
                <a:gd name="T74" fmla="*/ 0 w 164"/>
                <a:gd name="T75" fmla="*/ 364 h 381"/>
                <a:gd name="T76" fmla="*/ 7 w 164"/>
                <a:gd name="T77" fmla="*/ 410 h 381"/>
                <a:gd name="T78" fmla="*/ 28 w 164"/>
                <a:gd name="T79" fmla="*/ 434 h 381"/>
                <a:gd name="T80" fmla="*/ 55 w 164"/>
                <a:gd name="T81" fmla="*/ 424 h 381"/>
                <a:gd name="T82" fmla="*/ 64 w 164"/>
                <a:gd name="T83" fmla="*/ 395 h 381"/>
                <a:gd name="T84" fmla="*/ 51 w 164"/>
                <a:gd name="T85" fmla="*/ 375 h 381"/>
                <a:gd name="T86" fmla="*/ 31 w 164"/>
                <a:gd name="T87" fmla="*/ 388 h 381"/>
                <a:gd name="T88" fmla="*/ 13 w 164"/>
                <a:gd name="T89" fmla="*/ 419 h 381"/>
                <a:gd name="T90" fmla="*/ 13 w 164"/>
                <a:gd name="T91" fmla="*/ 465 h 381"/>
                <a:gd name="T92" fmla="*/ 22 w 164"/>
                <a:gd name="T93" fmla="*/ 501 h 381"/>
                <a:gd name="T94" fmla="*/ 39 w 164"/>
                <a:gd name="T95" fmla="*/ 505 h 381"/>
                <a:gd name="T96" fmla="*/ 67 w 164"/>
                <a:gd name="T97" fmla="*/ 505 h 381"/>
                <a:gd name="T98" fmla="*/ 79 w 164"/>
                <a:gd name="T99" fmla="*/ 476 h 381"/>
                <a:gd name="T100" fmla="*/ 58 w 164"/>
                <a:gd name="T101" fmla="*/ 460 h 381"/>
                <a:gd name="T102" fmla="*/ 39 w 164"/>
                <a:gd name="T103" fmla="*/ 465 h 381"/>
                <a:gd name="T104" fmla="*/ 23 w 164"/>
                <a:gd name="T105" fmla="*/ 496 h 381"/>
                <a:gd name="T106" fmla="*/ 25 w 164"/>
                <a:gd name="T107" fmla="*/ 532 h 381"/>
                <a:gd name="T108" fmla="*/ 39 w 164"/>
                <a:gd name="T109" fmla="*/ 558 h 381"/>
                <a:gd name="T110" fmla="*/ 48 w 164"/>
                <a:gd name="T111" fmla="*/ 579 h 381"/>
                <a:gd name="T112" fmla="*/ 16 w 164"/>
                <a:gd name="T113" fmla="*/ 659 h 38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64"/>
                <a:gd name="T172" fmla="*/ 0 h 381"/>
                <a:gd name="T173" fmla="*/ 164 w 164"/>
                <a:gd name="T174" fmla="*/ 381 h 38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64" h="381">
                  <a:moveTo>
                    <a:pt x="164" y="0"/>
                  </a:moveTo>
                  <a:lnTo>
                    <a:pt x="126" y="12"/>
                  </a:lnTo>
                  <a:lnTo>
                    <a:pt x="109" y="16"/>
                  </a:lnTo>
                  <a:lnTo>
                    <a:pt x="103" y="14"/>
                  </a:lnTo>
                  <a:lnTo>
                    <a:pt x="95" y="12"/>
                  </a:lnTo>
                  <a:lnTo>
                    <a:pt x="89" y="12"/>
                  </a:lnTo>
                  <a:lnTo>
                    <a:pt x="84" y="12"/>
                  </a:lnTo>
                  <a:lnTo>
                    <a:pt x="77" y="12"/>
                  </a:lnTo>
                  <a:lnTo>
                    <a:pt x="69" y="12"/>
                  </a:lnTo>
                  <a:lnTo>
                    <a:pt x="61" y="12"/>
                  </a:lnTo>
                  <a:lnTo>
                    <a:pt x="54" y="14"/>
                  </a:lnTo>
                  <a:lnTo>
                    <a:pt x="49" y="16"/>
                  </a:lnTo>
                  <a:lnTo>
                    <a:pt x="44" y="16"/>
                  </a:lnTo>
                  <a:lnTo>
                    <a:pt x="33" y="20"/>
                  </a:lnTo>
                  <a:lnTo>
                    <a:pt x="30" y="24"/>
                  </a:lnTo>
                  <a:lnTo>
                    <a:pt x="21" y="27"/>
                  </a:lnTo>
                  <a:lnTo>
                    <a:pt x="21" y="34"/>
                  </a:lnTo>
                  <a:lnTo>
                    <a:pt x="21" y="39"/>
                  </a:lnTo>
                  <a:lnTo>
                    <a:pt x="18" y="43"/>
                  </a:lnTo>
                  <a:lnTo>
                    <a:pt x="21" y="48"/>
                  </a:lnTo>
                  <a:lnTo>
                    <a:pt x="21" y="52"/>
                  </a:lnTo>
                  <a:lnTo>
                    <a:pt x="26" y="53"/>
                  </a:lnTo>
                  <a:lnTo>
                    <a:pt x="33" y="55"/>
                  </a:lnTo>
                  <a:lnTo>
                    <a:pt x="38" y="57"/>
                  </a:lnTo>
                  <a:lnTo>
                    <a:pt x="44" y="59"/>
                  </a:lnTo>
                  <a:lnTo>
                    <a:pt x="52" y="59"/>
                  </a:lnTo>
                  <a:lnTo>
                    <a:pt x="61" y="64"/>
                  </a:lnTo>
                  <a:lnTo>
                    <a:pt x="66" y="64"/>
                  </a:lnTo>
                  <a:lnTo>
                    <a:pt x="77" y="64"/>
                  </a:lnTo>
                  <a:lnTo>
                    <a:pt x="84" y="64"/>
                  </a:lnTo>
                  <a:lnTo>
                    <a:pt x="89" y="64"/>
                  </a:lnTo>
                  <a:lnTo>
                    <a:pt x="95" y="64"/>
                  </a:lnTo>
                  <a:lnTo>
                    <a:pt x="100" y="64"/>
                  </a:lnTo>
                  <a:lnTo>
                    <a:pt x="106" y="62"/>
                  </a:lnTo>
                  <a:lnTo>
                    <a:pt x="112" y="59"/>
                  </a:lnTo>
                  <a:lnTo>
                    <a:pt x="118" y="55"/>
                  </a:lnTo>
                  <a:lnTo>
                    <a:pt x="120" y="52"/>
                  </a:lnTo>
                  <a:lnTo>
                    <a:pt x="123" y="48"/>
                  </a:lnTo>
                  <a:lnTo>
                    <a:pt x="123" y="43"/>
                  </a:lnTo>
                  <a:lnTo>
                    <a:pt x="118" y="41"/>
                  </a:lnTo>
                  <a:lnTo>
                    <a:pt x="112" y="41"/>
                  </a:lnTo>
                  <a:lnTo>
                    <a:pt x="106" y="41"/>
                  </a:lnTo>
                  <a:lnTo>
                    <a:pt x="100" y="41"/>
                  </a:lnTo>
                  <a:lnTo>
                    <a:pt x="95" y="41"/>
                  </a:lnTo>
                  <a:lnTo>
                    <a:pt x="89" y="43"/>
                  </a:lnTo>
                  <a:lnTo>
                    <a:pt x="84" y="43"/>
                  </a:lnTo>
                  <a:lnTo>
                    <a:pt x="77" y="43"/>
                  </a:lnTo>
                  <a:lnTo>
                    <a:pt x="66" y="43"/>
                  </a:lnTo>
                  <a:lnTo>
                    <a:pt x="61" y="46"/>
                  </a:lnTo>
                  <a:lnTo>
                    <a:pt x="52" y="48"/>
                  </a:lnTo>
                  <a:lnTo>
                    <a:pt x="46" y="48"/>
                  </a:lnTo>
                  <a:lnTo>
                    <a:pt x="44" y="52"/>
                  </a:lnTo>
                  <a:lnTo>
                    <a:pt x="33" y="52"/>
                  </a:lnTo>
                  <a:lnTo>
                    <a:pt x="26" y="53"/>
                  </a:lnTo>
                  <a:lnTo>
                    <a:pt x="21" y="55"/>
                  </a:lnTo>
                  <a:lnTo>
                    <a:pt x="18" y="59"/>
                  </a:lnTo>
                  <a:lnTo>
                    <a:pt x="10" y="59"/>
                  </a:lnTo>
                  <a:lnTo>
                    <a:pt x="10" y="66"/>
                  </a:lnTo>
                  <a:lnTo>
                    <a:pt x="7" y="71"/>
                  </a:lnTo>
                  <a:lnTo>
                    <a:pt x="4" y="75"/>
                  </a:lnTo>
                  <a:lnTo>
                    <a:pt x="4" y="80"/>
                  </a:lnTo>
                  <a:lnTo>
                    <a:pt x="4" y="83"/>
                  </a:lnTo>
                  <a:lnTo>
                    <a:pt x="7" y="87"/>
                  </a:lnTo>
                  <a:lnTo>
                    <a:pt x="10" y="91"/>
                  </a:lnTo>
                  <a:lnTo>
                    <a:pt x="15" y="95"/>
                  </a:lnTo>
                  <a:lnTo>
                    <a:pt x="21" y="99"/>
                  </a:lnTo>
                  <a:lnTo>
                    <a:pt x="26" y="99"/>
                  </a:lnTo>
                  <a:lnTo>
                    <a:pt x="33" y="103"/>
                  </a:lnTo>
                  <a:lnTo>
                    <a:pt x="41" y="107"/>
                  </a:lnTo>
                  <a:lnTo>
                    <a:pt x="49" y="107"/>
                  </a:lnTo>
                  <a:lnTo>
                    <a:pt x="54" y="107"/>
                  </a:lnTo>
                  <a:lnTo>
                    <a:pt x="61" y="109"/>
                  </a:lnTo>
                  <a:lnTo>
                    <a:pt x="66" y="109"/>
                  </a:lnTo>
                  <a:lnTo>
                    <a:pt x="72" y="109"/>
                  </a:lnTo>
                  <a:lnTo>
                    <a:pt x="77" y="109"/>
                  </a:lnTo>
                  <a:lnTo>
                    <a:pt x="84" y="107"/>
                  </a:lnTo>
                  <a:lnTo>
                    <a:pt x="89" y="107"/>
                  </a:lnTo>
                  <a:lnTo>
                    <a:pt x="100" y="107"/>
                  </a:lnTo>
                  <a:lnTo>
                    <a:pt x="106" y="105"/>
                  </a:lnTo>
                  <a:lnTo>
                    <a:pt x="112" y="103"/>
                  </a:lnTo>
                  <a:lnTo>
                    <a:pt x="118" y="101"/>
                  </a:lnTo>
                  <a:lnTo>
                    <a:pt x="123" y="97"/>
                  </a:lnTo>
                  <a:lnTo>
                    <a:pt x="123" y="91"/>
                  </a:lnTo>
                  <a:lnTo>
                    <a:pt x="123" y="87"/>
                  </a:lnTo>
                  <a:lnTo>
                    <a:pt x="120" y="83"/>
                  </a:lnTo>
                  <a:lnTo>
                    <a:pt x="112" y="83"/>
                  </a:lnTo>
                  <a:lnTo>
                    <a:pt x="106" y="83"/>
                  </a:lnTo>
                  <a:lnTo>
                    <a:pt x="100" y="83"/>
                  </a:lnTo>
                  <a:lnTo>
                    <a:pt x="95" y="81"/>
                  </a:lnTo>
                  <a:lnTo>
                    <a:pt x="89" y="81"/>
                  </a:lnTo>
                  <a:lnTo>
                    <a:pt x="77" y="81"/>
                  </a:lnTo>
                  <a:lnTo>
                    <a:pt x="72" y="81"/>
                  </a:lnTo>
                  <a:lnTo>
                    <a:pt x="66" y="81"/>
                  </a:lnTo>
                  <a:lnTo>
                    <a:pt x="61" y="83"/>
                  </a:lnTo>
                  <a:lnTo>
                    <a:pt x="54" y="83"/>
                  </a:lnTo>
                  <a:lnTo>
                    <a:pt x="49" y="83"/>
                  </a:lnTo>
                  <a:lnTo>
                    <a:pt x="44" y="85"/>
                  </a:lnTo>
                  <a:lnTo>
                    <a:pt x="38" y="87"/>
                  </a:lnTo>
                  <a:lnTo>
                    <a:pt x="33" y="91"/>
                  </a:lnTo>
                  <a:lnTo>
                    <a:pt x="21" y="95"/>
                  </a:lnTo>
                  <a:lnTo>
                    <a:pt x="18" y="99"/>
                  </a:lnTo>
                  <a:lnTo>
                    <a:pt x="15" y="105"/>
                  </a:lnTo>
                  <a:lnTo>
                    <a:pt x="10" y="107"/>
                  </a:lnTo>
                  <a:lnTo>
                    <a:pt x="10" y="113"/>
                  </a:lnTo>
                  <a:lnTo>
                    <a:pt x="7" y="117"/>
                  </a:lnTo>
                  <a:lnTo>
                    <a:pt x="7" y="123"/>
                  </a:lnTo>
                  <a:lnTo>
                    <a:pt x="7" y="127"/>
                  </a:lnTo>
                  <a:lnTo>
                    <a:pt x="10" y="131"/>
                  </a:lnTo>
                  <a:lnTo>
                    <a:pt x="15" y="136"/>
                  </a:lnTo>
                  <a:lnTo>
                    <a:pt x="21" y="139"/>
                  </a:lnTo>
                  <a:lnTo>
                    <a:pt x="26" y="143"/>
                  </a:lnTo>
                  <a:lnTo>
                    <a:pt x="33" y="147"/>
                  </a:lnTo>
                  <a:lnTo>
                    <a:pt x="38" y="147"/>
                  </a:lnTo>
                  <a:lnTo>
                    <a:pt x="44" y="150"/>
                  </a:lnTo>
                  <a:lnTo>
                    <a:pt x="52" y="152"/>
                  </a:lnTo>
                  <a:lnTo>
                    <a:pt x="64" y="155"/>
                  </a:lnTo>
                  <a:lnTo>
                    <a:pt x="75" y="155"/>
                  </a:lnTo>
                  <a:lnTo>
                    <a:pt x="87" y="155"/>
                  </a:lnTo>
                  <a:lnTo>
                    <a:pt x="92" y="152"/>
                  </a:lnTo>
                  <a:lnTo>
                    <a:pt x="100" y="150"/>
                  </a:lnTo>
                  <a:lnTo>
                    <a:pt x="106" y="149"/>
                  </a:lnTo>
                  <a:lnTo>
                    <a:pt x="115" y="147"/>
                  </a:lnTo>
                  <a:lnTo>
                    <a:pt x="120" y="147"/>
                  </a:lnTo>
                  <a:lnTo>
                    <a:pt x="126" y="139"/>
                  </a:lnTo>
                  <a:lnTo>
                    <a:pt x="129" y="133"/>
                  </a:lnTo>
                  <a:lnTo>
                    <a:pt x="123" y="127"/>
                  </a:lnTo>
                  <a:lnTo>
                    <a:pt x="120" y="123"/>
                  </a:lnTo>
                  <a:lnTo>
                    <a:pt x="115" y="123"/>
                  </a:lnTo>
                  <a:lnTo>
                    <a:pt x="103" y="123"/>
                  </a:lnTo>
                  <a:lnTo>
                    <a:pt x="98" y="123"/>
                  </a:lnTo>
                  <a:lnTo>
                    <a:pt x="89" y="123"/>
                  </a:lnTo>
                  <a:lnTo>
                    <a:pt x="84" y="123"/>
                  </a:lnTo>
                  <a:lnTo>
                    <a:pt x="77" y="123"/>
                  </a:lnTo>
                  <a:lnTo>
                    <a:pt x="66" y="123"/>
                  </a:lnTo>
                  <a:lnTo>
                    <a:pt x="61" y="123"/>
                  </a:lnTo>
                  <a:lnTo>
                    <a:pt x="54" y="125"/>
                  </a:lnTo>
                  <a:lnTo>
                    <a:pt x="44" y="127"/>
                  </a:lnTo>
                  <a:lnTo>
                    <a:pt x="44" y="131"/>
                  </a:lnTo>
                  <a:lnTo>
                    <a:pt x="38" y="133"/>
                  </a:lnTo>
                  <a:lnTo>
                    <a:pt x="33" y="139"/>
                  </a:lnTo>
                  <a:lnTo>
                    <a:pt x="26" y="139"/>
                  </a:lnTo>
                  <a:lnTo>
                    <a:pt x="21" y="147"/>
                  </a:lnTo>
                  <a:lnTo>
                    <a:pt x="21" y="150"/>
                  </a:lnTo>
                  <a:lnTo>
                    <a:pt x="21" y="155"/>
                  </a:lnTo>
                  <a:lnTo>
                    <a:pt x="21" y="159"/>
                  </a:lnTo>
                  <a:lnTo>
                    <a:pt x="21" y="163"/>
                  </a:lnTo>
                  <a:lnTo>
                    <a:pt x="21" y="170"/>
                  </a:lnTo>
                  <a:lnTo>
                    <a:pt x="21" y="175"/>
                  </a:lnTo>
                  <a:lnTo>
                    <a:pt x="21" y="178"/>
                  </a:lnTo>
                  <a:lnTo>
                    <a:pt x="21" y="182"/>
                  </a:lnTo>
                  <a:lnTo>
                    <a:pt x="26" y="186"/>
                  </a:lnTo>
                  <a:lnTo>
                    <a:pt x="33" y="189"/>
                  </a:lnTo>
                  <a:lnTo>
                    <a:pt x="35" y="192"/>
                  </a:lnTo>
                  <a:lnTo>
                    <a:pt x="44" y="194"/>
                  </a:lnTo>
                  <a:lnTo>
                    <a:pt x="52" y="194"/>
                  </a:lnTo>
                  <a:lnTo>
                    <a:pt x="64" y="196"/>
                  </a:lnTo>
                  <a:lnTo>
                    <a:pt x="75" y="194"/>
                  </a:lnTo>
                  <a:lnTo>
                    <a:pt x="80" y="194"/>
                  </a:lnTo>
                  <a:lnTo>
                    <a:pt x="87" y="194"/>
                  </a:lnTo>
                  <a:lnTo>
                    <a:pt x="95" y="194"/>
                  </a:lnTo>
                  <a:lnTo>
                    <a:pt x="100" y="194"/>
                  </a:lnTo>
                  <a:lnTo>
                    <a:pt x="106" y="194"/>
                  </a:lnTo>
                  <a:lnTo>
                    <a:pt x="112" y="192"/>
                  </a:lnTo>
                  <a:lnTo>
                    <a:pt x="123" y="191"/>
                  </a:lnTo>
                  <a:lnTo>
                    <a:pt x="123" y="186"/>
                  </a:lnTo>
                  <a:lnTo>
                    <a:pt x="123" y="182"/>
                  </a:lnTo>
                  <a:lnTo>
                    <a:pt x="123" y="178"/>
                  </a:lnTo>
                  <a:lnTo>
                    <a:pt x="123" y="175"/>
                  </a:lnTo>
                  <a:lnTo>
                    <a:pt x="123" y="170"/>
                  </a:lnTo>
                  <a:lnTo>
                    <a:pt x="115" y="166"/>
                  </a:lnTo>
                  <a:lnTo>
                    <a:pt x="103" y="166"/>
                  </a:lnTo>
                  <a:lnTo>
                    <a:pt x="98" y="166"/>
                  </a:lnTo>
                  <a:lnTo>
                    <a:pt x="89" y="166"/>
                  </a:lnTo>
                  <a:lnTo>
                    <a:pt x="84" y="166"/>
                  </a:lnTo>
                  <a:lnTo>
                    <a:pt x="77" y="166"/>
                  </a:lnTo>
                  <a:lnTo>
                    <a:pt x="69" y="166"/>
                  </a:lnTo>
                  <a:lnTo>
                    <a:pt x="64" y="168"/>
                  </a:lnTo>
                  <a:lnTo>
                    <a:pt x="54" y="168"/>
                  </a:lnTo>
                  <a:lnTo>
                    <a:pt x="44" y="170"/>
                  </a:lnTo>
                  <a:lnTo>
                    <a:pt x="38" y="170"/>
                  </a:lnTo>
                  <a:lnTo>
                    <a:pt x="33" y="173"/>
                  </a:lnTo>
                  <a:lnTo>
                    <a:pt x="26" y="177"/>
                  </a:lnTo>
                  <a:lnTo>
                    <a:pt x="21" y="178"/>
                  </a:lnTo>
                  <a:lnTo>
                    <a:pt x="15" y="182"/>
                  </a:lnTo>
                  <a:lnTo>
                    <a:pt x="10" y="186"/>
                  </a:lnTo>
                  <a:lnTo>
                    <a:pt x="4" y="191"/>
                  </a:lnTo>
                  <a:lnTo>
                    <a:pt x="4" y="194"/>
                  </a:lnTo>
                  <a:lnTo>
                    <a:pt x="0" y="198"/>
                  </a:lnTo>
                  <a:lnTo>
                    <a:pt x="0" y="202"/>
                  </a:lnTo>
                  <a:lnTo>
                    <a:pt x="0" y="208"/>
                  </a:lnTo>
                  <a:lnTo>
                    <a:pt x="0" y="216"/>
                  </a:lnTo>
                  <a:lnTo>
                    <a:pt x="4" y="220"/>
                  </a:lnTo>
                  <a:lnTo>
                    <a:pt x="4" y="224"/>
                  </a:lnTo>
                  <a:lnTo>
                    <a:pt x="10" y="230"/>
                  </a:lnTo>
                  <a:lnTo>
                    <a:pt x="12" y="234"/>
                  </a:lnTo>
                  <a:lnTo>
                    <a:pt x="21" y="238"/>
                  </a:lnTo>
                  <a:lnTo>
                    <a:pt x="26" y="242"/>
                  </a:lnTo>
                  <a:lnTo>
                    <a:pt x="33" y="245"/>
                  </a:lnTo>
                  <a:lnTo>
                    <a:pt x="38" y="248"/>
                  </a:lnTo>
                  <a:lnTo>
                    <a:pt x="49" y="248"/>
                  </a:lnTo>
                  <a:lnTo>
                    <a:pt x="58" y="248"/>
                  </a:lnTo>
                  <a:lnTo>
                    <a:pt x="66" y="245"/>
                  </a:lnTo>
                  <a:lnTo>
                    <a:pt x="77" y="245"/>
                  </a:lnTo>
                  <a:lnTo>
                    <a:pt x="84" y="245"/>
                  </a:lnTo>
                  <a:lnTo>
                    <a:pt x="95" y="242"/>
                  </a:lnTo>
                  <a:lnTo>
                    <a:pt x="100" y="242"/>
                  </a:lnTo>
                  <a:lnTo>
                    <a:pt x="106" y="240"/>
                  </a:lnTo>
                  <a:lnTo>
                    <a:pt x="112" y="236"/>
                  </a:lnTo>
                  <a:lnTo>
                    <a:pt x="112" y="230"/>
                  </a:lnTo>
                  <a:lnTo>
                    <a:pt x="112" y="226"/>
                  </a:lnTo>
                  <a:lnTo>
                    <a:pt x="112" y="222"/>
                  </a:lnTo>
                  <a:lnTo>
                    <a:pt x="112" y="218"/>
                  </a:lnTo>
                  <a:lnTo>
                    <a:pt x="106" y="216"/>
                  </a:lnTo>
                  <a:lnTo>
                    <a:pt x="100" y="214"/>
                  </a:lnTo>
                  <a:lnTo>
                    <a:pt x="89" y="214"/>
                  </a:lnTo>
                  <a:lnTo>
                    <a:pt x="84" y="214"/>
                  </a:lnTo>
                  <a:lnTo>
                    <a:pt x="77" y="214"/>
                  </a:lnTo>
                  <a:lnTo>
                    <a:pt x="72" y="216"/>
                  </a:lnTo>
                  <a:lnTo>
                    <a:pt x="66" y="218"/>
                  </a:lnTo>
                  <a:lnTo>
                    <a:pt x="54" y="222"/>
                  </a:lnTo>
                  <a:lnTo>
                    <a:pt x="49" y="226"/>
                  </a:lnTo>
                  <a:lnTo>
                    <a:pt x="46" y="230"/>
                  </a:lnTo>
                  <a:lnTo>
                    <a:pt x="38" y="234"/>
                  </a:lnTo>
                  <a:lnTo>
                    <a:pt x="30" y="236"/>
                  </a:lnTo>
                  <a:lnTo>
                    <a:pt x="23" y="240"/>
                  </a:lnTo>
                  <a:lnTo>
                    <a:pt x="23" y="245"/>
                  </a:lnTo>
                  <a:lnTo>
                    <a:pt x="23" y="250"/>
                  </a:lnTo>
                  <a:lnTo>
                    <a:pt x="23" y="256"/>
                  </a:lnTo>
                  <a:lnTo>
                    <a:pt x="23" y="261"/>
                  </a:lnTo>
                  <a:lnTo>
                    <a:pt x="23" y="266"/>
                  </a:lnTo>
                  <a:lnTo>
                    <a:pt x="23" y="270"/>
                  </a:lnTo>
                  <a:lnTo>
                    <a:pt x="23" y="273"/>
                  </a:lnTo>
                  <a:lnTo>
                    <a:pt x="30" y="277"/>
                  </a:lnTo>
                  <a:lnTo>
                    <a:pt x="35" y="282"/>
                  </a:lnTo>
                  <a:lnTo>
                    <a:pt x="38" y="286"/>
                  </a:lnTo>
                  <a:lnTo>
                    <a:pt x="44" y="287"/>
                  </a:lnTo>
                  <a:lnTo>
                    <a:pt x="49" y="289"/>
                  </a:lnTo>
                  <a:lnTo>
                    <a:pt x="58" y="289"/>
                  </a:lnTo>
                  <a:lnTo>
                    <a:pt x="64" y="289"/>
                  </a:lnTo>
                  <a:lnTo>
                    <a:pt x="69" y="289"/>
                  </a:lnTo>
                  <a:lnTo>
                    <a:pt x="80" y="291"/>
                  </a:lnTo>
                  <a:lnTo>
                    <a:pt x="89" y="291"/>
                  </a:lnTo>
                  <a:lnTo>
                    <a:pt x="98" y="291"/>
                  </a:lnTo>
                  <a:lnTo>
                    <a:pt x="106" y="289"/>
                  </a:lnTo>
                  <a:lnTo>
                    <a:pt x="118" y="289"/>
                  </a:lnTo>
                  <a:lnTo>
                    <a:pt x="126" y="287"/>
                  </a:lnTo>
                  <a:lnTo>
                    <a:pt x="131" y="286"/>
                  </a:lnTo>
                  <a:lnTo>
                    <a:pt x="135" y="279"/>
                  </a:lnTo>
                  <a:lnTo>
                    <a:pt x="135" y="275"/>
                  </a:lnTo>
                  <a:lnTo>
                    <a:pt x="138" y="272"/>
                  </a:lnTo>
                  <a:lnTo>
                    <a:pt x="135" y="268"/>
                  </a:lnTo>
                  <a:lnTo>
                    <a:pt x="129" y="266"/>
                  </a:lnTo>
                  <a:lnTo>
                    <a:pt x="120" y="263"/>
                  </a:lnTo>
                  <a:lnTo>
                    <a:pt x="112" y="263"/>
                  </a:lnTo>
                  <a:lnTo>
                    <a:pt x="103" y="263"/>
                  </a:lnTo>
                  <a:lnTo>
                    <a:pt x="98" y="263"/>
                  </a:lnTo>
                  <a:lnTo>
                    <a:pt x="89" y="263"/>
                  </a:lnTo>
                  <a:lnTo>
                    <a:pt x="84" y="263"/>
                  </a:lnTo>
                  <a:lnTo>
                    <a:pt x="75" y="263"/>
                  </a:lnTo>
                  <a:lnTo>
                    <a:pt x="69" y="266"/>
                  </a:lnTo>
                  <a:lnTo>
                    <a:pt x="61" y="268"/>
                  </a:lnTo>
                  <a:lnTo>
                    <a:pt x="58" y="272"/>
                  </a:lnTo>
                  <a:lnTo>
                    <a:pt x="52" y="273"/>
                  </a:lnTo>
                  <a:lnTo>
                    <a:pt x="46" y="279"/>
                  </a:lnTo>
                  <a:lnTo>
                    <a:pt x="41" y="284"/>
                  </a:lnTo>
                  <a:lnTo>
                    <a:pt x="41" y="289"/>
                  </a:lnTo>
                  <a:lnTo>
                    <a:pt x="41" y="293"/>
                  </a:lnTo>
                  <a:lnTo>
                    <a:pt x="41" y="297"/>
                  </a:lnTo>
                  <a:lnTo>
                    <a:pt x="41" y="301"/>
                  </a:lnTo>
                  <a:lnTo>
                    <a:pt x="44" y="305"/>
                  </a:lnTo>
                  <a:lnTo>
                    <a:pt x="44" y="311"/>
                  </a:lnTo>
                  <a:lnTo>
                    <a:pt x="49" y="315"/>
                  </a:lnTo>
                  <a:lnTo>
                    <a:pt x="54" y="317"/>
                  </a:lnTo>
                  <a:lnTo>
                    <a:pt x="64" y="319"/>
                  </a:lnTo>
                  <a:lnTo>
                    <a:pt x="69" y="319"/>
                  </a:lnTo>
                  <a:lnTo>
                    <a:pt x="77" y="319"/>
                  </a:lnTo>
                  <a:lnTo>
                    <a:pt x="87" y="317"/>
                  </a:lnTo>
                  <a:lnTo>
                    <a:pt x="87" y="322"/>
                  </a:lnTo>
                  <a:lnTo>
                    <a:pt x="94" y="325"/>
                  </a:lnTo>
                  <a:lnTo>
                    <a:pt x="85" y="331"/>
                  </a:lnTo>
                  <a:lnTo>
                    <a:pt x="93" y="336"/>
                  </a:lnTo>
                  <a:lnTo>
                    <a:pt x="84" y="341"/>
                  </a:lnTo>
                  <a:lnTo>
                    <a:pt x="74" y="354"/>
                  </a:lnTo>
                  <a:lnTo>
                    <a:pt x="52" y="366"/>
                  </a:lnTo>
                  <a:lnTo>
                    <a:pt x="28" y="377"/>
                  </a:lnTo>
                  <a:lnTo>
                    <a:pt x="4" y="381"/>
                  </a:lnTo>
                </a:path>
              </a:pathLst>
            </a:custGeom>
            <a:noFill/>
            <a:ln w="28575" cmpd="sng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85" name="Freeform 156"/>
            <p:cNvSpPr>
              <a:spLocks/>
            </p:cNvSpPr>
            <p:nvPr/>
          </p:nvSpPr>
          <p:spPr bwMode="auto">
            <a:xfrm>
              <a:off x="1444" y="1279"/>
              <a:ext cx="168" cy="475"/>
            </a:xfrm>
            <a:custGeom>
              <a:avLst/>
              <a:gdLst>
                <a:gd name="T0" fmla="*/ 48 w 203"/>
                <a:gd name="T1" fmla="*/ 0 h 393"/>
                <a:gd name="T2" fmla="*/ 74 w 203"/>
                <a:gd name="T3" fmla="*/ 40 h 393"/>
                <a:gd name="T4" fmla="*/ 82 w 203"/>
                <a:gd name="T5" fmla="*/ 58 h 393"/>
                <a:gd name="T6" fmla="*/ 87 w 203"/>
                <a:gd name="T7" fmla="*/ 99 h 393"/>
                <a:gd name="T8" fmla="*/ 74 w 203"/>
                <a:gd name="T9" fmla="*/ 120 h 393"/>
                <a:gd name="T10" fmla="*/ 52 w 203"/>
                <a:gd name="T11" fmla="*/ 127 h 393"/>
                <a:gd name="T12" fmla="*/ 37 w 203"/>
                <a:gd name="T13" fmla="*/ 120 h 393"/>
                <a:gd name="T14" fmla="*/ 33 w 203"/>
                <a:gd name="T15" fmla="*/ 88 h 393"/>
                <a:gd name="T16" fmla="*/ 50 w 203"/>
                <a:gd name="T17" fmla="*/ 92 h 393"/>
                <a:gd name="T18" fmla="*/ 70 w 203"/>
                <a:gd name="T19" fmla="*/ 99 h 393"/>
                <a:gd name="T20" fmla="*/ 87 w 203"/>
                <a:gd name="T21" fmla="*/ 112 h 393"/>
                <a:gd name="T22" fmla="*/ 97 w 203"/>
                <a:gd name="T23" fmla="*/ 149 h 393"/>
                <a:gd name="T24" fmla="*/ 90 w 203"/>
                <a:gd name="T25" fmla="*/ 184 h 393"/>
                <a:gd name="T26" fmla="*/ 71 w 203"/>
                <a:gd name="T27" fmla="*/ 205 h 393"/>
                <a:gd name="T28" fmla="*/ 55 w 203"/>
                <a:gd name="T29" fmla="*/ 209 h 393"/>
                <a:gd name="T30" fmla="*/ 37 w 203"/>
                <a:gd name="T31" fmla="*/ 201 h 393"/>
                <a:gd name="T32" fmla="*/ 31 w 203"/>
                <a:gd name="T33" fmla="*/ 163 h 393"/>
                <a:gd name="T34" fmla="*/ 50 w 203"/>
                <a:gd name="T35" fmla="*/ 160 h 393"/>
                <a:gd name="T36" fmla="*/ 69 w 203"/>
                <a:gd name="T37" fmla="*/ 163 h 393"/>
                <a:gd name="T38" fmla="*/ 87 w 203"/>
                <a:gd name="T39" fmla="*/ 184 h 393"/>
                <a:gd name="T40" fmla="*/ 94 w 203"/>
                <a:gd name="T41" fmla="*/ 224 h 393"/>
                <a:gd name="T42" fmla="*/ 87 w 203"/>
                <a:gd name="T43" fmla="*/ 261 h 393"/>
                <a:gd name="T44" fmla="*/ 70 w 203"/>
                <a:gd name="T45" fmla="*/ 286 h 393"/>
                <a:gd name="T46" fmla="*/ 43 w 203"/>
                <a:gd name="T47" fmla="*/ 282 h 393"/>
                <a:gd name="T48" fmla="*/ 27 w 203"/>
                <a:gd name="T49" fmla="*/ 253 h 393"/>
                <a:gd name="T50" fmla="*/ 45 w 203"/>
                <a:gd name="T51" fmla="*/ 233 h 393"/>
                <a:gd name="T52" fmla="*/ 65 w 203"/>
                <a:gd name="T53" fmla="*/ 233 h 393"/>
                <a:gd name="T54" fmla="*/ 81 w 203"/>
                <a:gd name="T55" fmla="*/ 261 h 393"/>
                <a:gd name="T56" fmla="*/ 87 w 203"/>
                <a:gd name="T57" fmla="*/ 299 h 393"/>
                <a:gd name="T58" fmla="*/ 87 w 203"/>
                <a:gd name="T59" fmla="*/ 338 h 393"/>
                <a:gd name="T60" fmla="*/ 70 w 203"/>
                <a:gd name="T61" fmla="*/ 361 h 393"/>
                <a:gd name="T62" fmla="*/ 46 w 203"/>
                <a:gd name="T63" fmla="*/ 361 h 393"/>
                <a:gd name="T64" fmla="*/ 30 w 203"/>
                <a:gd name="T65" fmla="*/ 348 h 393"/>
                <a:gd name="T66" fmla="*/ 34 w 203"/>
                <a:gd name="T67" fmla="*/ 313 h 393"/>
                <a:gd name="T68" fmla="*/ 55 w 203"/>
                <a:gd name="T69" fmla="*/ 313 h 393"/>
                <a:gd name="T70" fmla="*/ 78 w 203"/>
                <a:gd name="T71" fmla="*/ 320 h 393"/>
                <a:gd name="T72" fmla="*/ 94 w 203"/>
                <a:gd name="T73" fmla="*/ 348 h 393"/>
                <a:gd name="T74" fmla="*/ 98 w 203"/>
                <a:gd name="T75" fmla="*/ 384 h 393"/>
                <a:gd name="T76" fmla="*/ 92 w 203"/>
                <a:gd name="T77" fmla="*/ 433 h 393"/>
                <a:gd name="T78" fmla="*/ 71 w 203"/>
                <a:gd name="T79" fmla="*/ 456 h 393"/>
                <a:gd name="T80" fmla="*/ 46 w 203"/>
                <a:gd name="T81" fmla="*/ 447 h 393"/>
                <a:gd name="T82" fmla="*/ 37 w 203"/>
                <a:gd name="T83" fmla="*/ 416 h 393"/>
                <a:gd name="T84" fmla="*/ 50 w 203"/>
                <a:gd name="T85" fmla="*/ 396 h 393"/>
                <a:gd name="T86" fmla="*/ 69 w 203"/>
                <a:gd name="T87" fmla="*/ 409 h 393"/>
                <a:gd name="T88" fmla="*/ 85 w 203"/>
                <a:gd name="T89" fmla="*/ 442 h 393"/>
                <a:gd name="T90" fmla="*/ 85 w 203"/>
                <a:gd name="T91" fmla="*/ 488 h 393"/>
                <a:gd name="T92" fmla="*/ 78 w 203"/>
                <a:gd name="T93" fmla="*/ 525 h 393"/>
                <a:gd name="T94" fmla="*/ 60 w 203"/>
                <a:gd name="T95" fmla="*/ 531 h 393"/>
                <a:gd name="T96" fmla="*/ 33 w 203"/>
                <a:gd name="T97" fmla="*/ 531 h 393"/>
                <a:gd name="T98" fmla="*/ 22 w 203"/>
                <a:gd name="T99" fmla="*/ 499 h 393"/>
                <a:gd name="T100" fmla="*/ 41 w 203"/>
                <a:gd name="T101" fmla="*/ 483 h 393"/>
                <a:gd name="T102" fmla="*/ 60 w 203"/>
                <a:gd name="T103" fmla="*/ 488 h 393"/>
                <a:gd name="T104" fmla="*/ 75 w 203"/>
                <a:gd name="T105" fmla="*/ 521 h 393"/>
                <a:gd name="T106" fmla="*/ 74 w 203"/>
                <a:gd name="T107" fmla="*/ 558 h 393"/>
                <a:gd name="T108" fmla="*/ 60 w 203"/>
                <a:gd name="T109" fmla="*/ 584 h 393"/>
                <a:gd name="T110" fmla="*/ 43 w 203"/>
                <a:gd name="T111" fmla="*/ 612 h 393"/>
                <a:gd name="T112" fmla="*/ 90 w 203"/>
                <a:gd name="T113" fmla="*/ 693 h 39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03"/>
                <a:gd name="T172" fmla="*/ 0 h 393"/>
                <a:gd name="T173" fmla="*/ 203 w 203"/>
                <a:gd name="T174" fmla="*/ 393 h 39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03" h="393">
                  <a:moveTo>
                    <a:pt x="0" y="18"/>
                  </a:moveTo>
                  <a:lnTo>
                    <a:pt x="31" y="7"/>
                  </a:lnTo>
                  <a:lnTo>
                    <a:pt x="42" y="3"/>
                  </a:lnTo>
                  <a:lnTo>
                    <a:pt x="62" y="0"/>
                  </a:lnTo>
                  <a:lnTo>
                    <a:pt x="84" y="0"/>
                  </a:lnTo>
                  <a:lnTo>
                    <a:pt x="101" y="7"/>
                  </a:lnTo>
                  <a:lnTo>
                    <a:pt x="110" y="12"/>
                  </a:lnTo>
                  <a:lnTo>
                    <a:pt x="116" y="14"/>
                  </a:lnTo>
                  <a:lnTo>
                    <a:pt x="122" y="18"/>
                  </a:lnTo>
                  <a:lnTo>
                    <a:pt x="129" y="22"/>
                  </a:lnTo>
                  <a:lnTo>
                    <a:pt x="129" y="20"/>
                  </a:lnTo>
                  <a:lnTo>
                    <a:pt x="132" y="22"/>
                  </a:lnTo>
                  <a:lnTo>
                    <a:pt x="130" y="25"/>
                  </a:lnTo>
                  <a:lnTo>
                    <a:pt x="142" y="29"/>
                  </a:lnTo>
                  <a:lnTo>
                    <a:pt x="145" y="33"/>
                  </a:lnTo>
                  <a:lnTo>
                    <a:pt x="153" y="36"/>
                  </a:lnTo>
                  <a:lnTo>
                    <a:pt x="153" y="43"/>
                  </a:lnTo>
                  <a:lnTo>
                    <a:pt x="153" y="48"/>
                  </a:lnTo>
                  <a:lnTo>
                    <a:pt x="156" y="52"/>
                  </a:lnTo>
                  <a:lnTo>
                    <a:pt x="153" y="56"/>
                  </a:lnTo>
                  <a:lnTo>
                    <a:pt x="153" y="61"/>
                  </a:lnTo>
                  <a:lnTo>
                    <a:pt x="148" y="62"/>
                  </a:lnTo>
                  <a:lnTo>
                    <a:pt x="142" y="64"/>
                  </a:lnTo>
                  <a:lnTo>
                    <a:pt x="136" y="66"/>
                  </a:lnTo>
                  <a:lnTo>
                    <a:pt x="130" y="68"/>
                  </a:lnTo>
                  <a:lnTo>
                    <a:pt x="123" y="68"/>
                  </a:lnTo>
                  <a:lnTo>
                    <a:pt x="114" y="72"/>
                  </a:lnTo>
                  <a:lnTo>
                    <a:pt x="109" y="72"/>
                  </a:lnTo>
                  <a:lnTo>
                    <a:pt x="98" y="72"/>
                  </a:lnTo>
                  <a:lnTo>
                    <a:pt x="92" y="72"/>
                  </a:lnTo>
                  <a:lnTo>
                    <a:pt x="87" y="72"/>
                  </a:lnTo>
                  <a:lnTo>
                    <a:pt x="81" y="72"/>
                  </a:lnTo>
                  <a:lnTo>
                    <a:pt x="76" y="72"/>
                  </a:lnTo>
                  <a:lnTo>
                    <a:pt x="70" y="70"/>
                  </a:lnTo>
                  <a:lnTo>
                    <a:pt x="65" y="68"/>
                  </a:lnTo>
                  <a:lnTo>
                    <a:pt x="58" y="64"/>
                  </a:lnTo>
                  <a:lnTo>
                    <a:pt x="56" y="61"/>
                  </a:lnTo>
                  <a:lnTo>
                    <a:pt x="53" y="56"/>
                  </a:lnTo>
                  <a:lnTo>
                    <a:pt x="53" y="52"/>
                  </a:lnTo>
                  <a:lnTo>
                    <a:pt x="58" y="50"/>
                  </a:lnTo>
                  <a:lnTo>
                    <a:pt x="65" y="50"/>
                  </a:lnTo>
                  <a:lnTo>
                    <a:pt x="70" y="50"/>
                  </a:lnTo>
                  <a:lnTo>
                    <a:pt x="76" y="50"/>
                  </a:lnTo>
                  <a:lnTo>
                    <a:pt x="81" y="50"/>
                  </a:lnTo>
                  <a:lnTo>
                    <a:pt x="87" y="52"/>
                  </a:lnTo>
                  <a:lnTo>
                    <a:pt x="92" y="52"/>
                  </a:lnTo>
                  <a:lnTo>
                    <a:pt x="98" y="52"/>
                  </a:lnTo>
                  <a:lnTo>
                    <a:pt x="109" y="52"/>
                  </a:lnTo>
                  <a:lnTo>
                    <a:pt x="114" y="54"/>
                  </a:lnTo>
                  <a:lnTo>
                    <a:pt x="123" y="56"/>
                  </a:lnTo>
                  <a:lnTo>
                    <a:pt x="128" y="56"/>
                  </a:lnTo>
                  <a:lnTo>
                    <a:pt x="130" y="61"/>
                  </a:lnTo>
                  <a:lnTo>
                    <a:pt x="142" y="61"/>
                  </a:lnTo>
                  <a:lnTo>
                    <a:pt x="148" y="62"/>
                  </a:lnTo>
                  <a:lnTo>
                    <a:pt x="153" y="64"/>
                  </a:lnTo>
                  <a:lnTo>
                    <a:pt x="156" y="68"/>
                  </a:lnTo>
                  <a:lnTo>
                    <a:pt x="164" y="68"/>
                  </a:lnTo>
                  <a:lnTo>
                    <a:pt x="164" y="75"/>
                  </a:lnTo>
                  <a:lnTo>
                    <a:pt x="166" y="80"/>
                  </a:lnTo>
                  <a:lnTo>
                    <a:pt x="170" y="84"/>
                  </a:lnTo>
                  <a:lnTo>
                    <a:pt x="170" y="89"/>
                  </a:lnTo>
                  <a:lnTo>
                    <a:pt x="170" y="93"/>
                  </a:lnTo>
                  <a:lnTo>
                    <a:pt x="166" y="97"/>
                  </a:lnTo>
                  <a:lnTo>
                    <a:pt x="164" y="101"/>
                  </a:lnTo>
                  <a:lnTo>
                    <a:pt x="159" y="104"/>
                  </a:lnTo>
                  <a:lnTo>
                    <a:pt x="153" y="109"/>
                  </a:lnTo>
                  <a:lnTo>
                    <a:pt x="148" y="109"/>
                  </a:lnTo>
                  <a:lnTo>
                    <a:pt x="142" y="113"/>
                  </a:lnTo>
                  <a:lnTo>
                    <a:pt x="133" y="117"/>
                  </a:lnTo>
                  <a:lnTo>
                    <a:pt x="126" y="117"/>
                  </a:lnTo>
                  <a:lnTo>
                    <a:pt x="121" y="117"/>
                  </a:lnTo>
                  <a:lnTo>
                    <a:pt x="114" y="118"/>
                  </a:lnTo>
                  <a:lnTo>
                    <a:pt x="109" y="118"/>
                  </a:lnTo>
                  <a:lnTo>
                    <a:pt x="103" y="118"/>
                  </a:lnTo>
                  <a:lnTo>
                    <a:pt x="98" y="118"/>
                  </a:lnTo>
                  <a:lnTo>
                    <a:pt x="92" y="117"/>
                  </a:lnTo>
                  <a:lnTo>
                    <a:pt x="87" y="117"/>
                  </a:lnTo>
                  <a:lnTo>
                    <a:pt x="76" y="117"/>
                  </a:lnTo>
                  <a:lnTo>
                    <a:pt x="70" y="115"/>
                  </a:lnTo>
                  <a:lnTo>
                    <a:pt x="65" y="113"/>
                  </a:lnTo>
                  <a:lnTo>
                    <a:pt x="58" y="111"/>
                  </a:lnTo>
                  <a:lnTo>
                    <a:pt x="53" y="106"/>
                  </a:lnTo>
                  <a:lnTo>
                    <a:pt x="53" y="101"/>
                  </a:lnTo>
                  <a:lnTo>
                    <a:pt x="53" y="97"/>
                  </a:lnTo>
                  <a:lnTo>
                    <a:pt x="56" y="93"/>
                  </a:lnTo>
                  <a:lnTo>
                    <a:pt x="65" y="93"/>
                  </a:lnTo>
                  <a:lnTo>
                    <a:pt x="70" y="93"/>
                  </a:lnTo>
                  <a:lnTo>
                    <a:pt x="76" y="93"/>
                  </a:lnTo>
                  <a:lnTo>
                    <a:pt x="81" y="90"/>
                  </a:lnTo>
                  <a:lnTo>
                    <a:pt x="87" y="90"/>
                  </a:lnTo>
                  <a:lnTo>
                    <a:pt x="98" y="90"/>
                  </a:lnTo>
                  <a:lnTo>
                    <a:pt x="103" y="90"/>
                  </a:lnTo>
                  <a:lnTo>
                    <a:pt x="109" y="90"/>
                  </a:lnTo>
                  <a:lnTo>
                    <a:pt x="114" y="93"/>
                  </a:lnTo>
                  <a:lnTo>
                    <a:pt x="121" y="93"/>
                  </a:lnTo>
                  <a:lnTo>
                    <a:pt x="126" y="93"/>
                  </a:lnTo>
                  <a:lnTo>
                    <a:pt x="130" y="95"/>
                  </a:lnTo>
                  <a:lnTo>
                    <a:pt x="136" y="97"/>
                  </a:lnTo>
                  <a:lnTo>
                    <a:pt x="142" y="101"/>
                  </a:lnTo>
                  <a:lnTo>
                    <a:pt x="153" y="104"/>
                  </a:lnTo>
                  <a:lnTo>
                    <a:pt x="156" y="109"/>
                  </a:lnTo>
                  <a:lnTo>
                    <a:pt x="159" y="115"/>
                  </a:lnTo>
                  <a:lnTo>
                    <a:pt x="164" y="117"/>
                  </a:lnTo>
                  <a:lnTo>
                    <a:pt x="164" y="122"/>
                  </a:lnTo>
                  <a:lnTo>
                    <a:pt x="166" y="127"/>
                  </a:lnTo>
                  <a:lnTo>
                    <a:pt x="166" y="132"/>
                  </a:lnTo>
                  <a:lnTo>
                    <a:pt x="166" y="136"/>
                  </a:lnTo>
                  <a:lnTo>
                    <a:pt x="164" y="140"/>
                  </a:lnTo>
                  <a:lnTo>
                    <a:pt x="159" y="146"/>
                  </a:lnTo>
                  <a:lnTo>
                    <a:pt x="153" y="148"/>
                  </a:lnTo>
                  <a:lnTo>
                    <a:pt x="148" y="152"/>
                  </a:lnTo>
                  <a:lnTo>
                    <a:pt x="142" y="156"/>
                  </a:lnTo>
                  <a:lnTo>
                    <a:pt x="136" y="156"/>
                  </a:lnTo>
                  <a:lnTo>
                    <a:pt x="130" y="160"/>
                  </a:lnTo>
                  <a:lnTo>
                    <a:pt x="123" y="162"/>
                  </a:lnTo>
                  <a:lnTo>
                    <a:pt x="111" y="165"/>
                  </a:lnTo>
                  <a:lnTo>
                    <a:pt x="100" y="165"/>
                  </a:lnTo>
                  <a:lnTo>
                    <a:pt x="90" y="165"/>
                  </a:lnTo>
                  <a:lnTo>
                    <a:pt x="84" y="162"/>
                  </a:lnTo>
                  <a:lnTo>
                    <a:pt x="76" y="160"/>
                  </a:lnTo>
                  <a:lnTo>
                    <a:pt x="70" y="158"/>
                  </a:lnTo>
                  <a:lnTo>
                    <a:pt x="61" y="156"/>
                  </a:lnTo>
                  <a:lnTo>
                    <a:pt x="56" y="156"/>
                  </a:lnTo>
                  <a:lnTo>
                    <a:pt x="51" y="148"/>
                  </a:lnTo>
                  <a:lnTo>
                    <a:pt x="48" y="143"/>
                  </a:lnTo>
                  <a:lnTo>
                    <a:pt x="53" y="136"/>
                  </a:lnTo>
                  <a:lnTo>
                    <a:pt x="56" y="132"/>
                  </a:lnTo>
                  <a:lnTo>
                    <a:pt x="61" y="132"/>
                  </a:lnTo>
                  <a:lnTo>
                    <a:pt x="73" y="132"/>
                  </a:lnTo>
                  <a:lnTo>
                    <a:pt x="78" y="132"/>
                  </a:lnTo>
                  <a:lnTo>
                    <a:pt x="87" y="132"/>
                  </a:lnTo>
                  <a:lnTo>
                    <a:pt x="92" y="132"/>
                  </a:lnTo>
                  <a:lnTo>
                    <a:pt x="98" y="132"/>
                  </a:lnTo>
                  <a:lnTo>
                    <a:pt x="109" y="132"/>
                  </a:lnTo>
                  <a:lnTo>
                    <a:pt x="114" y="132"/>
                  </a:lnTo>
                  <a:lnTo>
                    <a:pt x="121" y="134"/>
                  </a:lnTo>
                  <a:lnTo>
                    <a:pt x="130" y="136"/>
                  </a:lnTo>
                  <a:lnTo>
                    <a:pt x="130" y="140"/>
                  </a:lnTo>
                  <a:lnTo>
                    <a:pt x="136" y="143"/>
                  </a:lnTo>
                  <a:lnTo>
                    <a:pt x="142" y="148"/>
                  </a:lnTo>
                  <a:lnTo>
                    <a:pt x="148" y="148"/>
                  </a:lnTo>
                  <a:lnTo>
                    <a:pt x="153" y="156"/>
                  </a:lnTo>
                  <a:lnTo>
                    <a:pt x="153" y="160"/>
                  </a:lnTo>
                  <a:lnTo>
                    <a:pt x="153" y="165"/>
                  </a:lnTo>
                  <a:lnTo>
                    <a:pt x="153" y="169"/>
                  </a:lnTo>
                  <a:lnTo>
                    <a:pt x="153" y="173"/>
                  </a:lnTo>
                  <a:lnTo>
                    <a:pt x="153" y="181"/>
                  </a:lnTo>
                  <a:lnTo>
                    <a:pt x="153" y="185"/>
                  </a:lnTo>
                  <a:lnTo>
                    <a:pt x="153" y="188"/>
                  </a:lnTo>
                  <a:lnTo>
                    <a:pt x="153" y="192"/>
                  </a:lnTo>
                  <a:lnTo>
                    <a:pt x="148" y="197"/>
                  </a:lnTo>
                  <a:lnTo>
                    <a:pt x="142" y="199"/>
                  </a:lnTo>
                  <a:lnTo>
                    <a:pt x="139" y="202"/>
                  </a:lnTo>
                  <a:lnTo>
                    <a:pt x="130" y="204"/>
                  </a:lnTo>
                  <a:lnTo>
                    <a:pt x="123" y="204"/>
                  </a:lnTo>
                  <a:lnTo>
                    <a:pt x="111" y="206"/>
                  </a:lnTo>
                  <a:lnTo>
                    <a:pt x="100" y="204"/>
                  </a:lnTo>
                  <a:lnTo>
                    <a:pt x="95" y="204"/>
                  </a:lnTo>
                  <a:lnTo>
                    <a:pt x="90" y="204"/>
                  </a:lnTo>
                  <a:lnTo>
                    <a:pt x="81" y="204"/>
                  </a:lnTo>
                  <a:lnTo>
                    <a:pt x="76" y="204"/>
                  </a:lnTo>
                  <a:lnTo>
                    <a:pt x="70" y="204"/>
                  </a:lnTo>
                  <a:lnTo>
                    <a:pt x="65" y="202"/>
                  </a:lnTo>
                  <a:lnTo>
                    <a:pt x="53" y="201"/>
                  </a:lnTo>
                  <a:lnTo>
                    <a:pt x="53" y="197"/>
                  </a:lnTo>
                  <a:lnTo>
                    <a:pt x="53" y="192"/>
                  </a:lnTo>
                  <a:lnTo>
                    <a:pt x="53" y="188"/>
                  </a:lnTo>
                  <a:lnTo>
                    <a:pt x="53" y="185"/>
                  </a:lnTo>
                  <a:lnTo>
                    <a:pt x="53" y="181"/>
                  </a:lnTo>
                  <a:lnTo>
                    <a:pt x="61" y="177"/>
                  </a:lnTo>
                  <a:lnTo>
                    <a:pt x="73" y="177"/>
                  </a:lnTo>
                  <a:lnTo>
                    <a:pt x="78" y="177"/>
                  </a:lnTo>
                  <a:lnTo>
                    <a:pt x="87" y="177"/>
                  </a:lnTo>
                  <a:lnTo>
                    <a:pt x="92" y="177"/>
                  </a:lnTo>
                  <a:lnTo>
                    <a:pt x="98" y="177"/>
                  </a:lnTo>
                  <a:lnTo>
                    <a:pt x="106" y="177"/>
                  </a:lnTo>
                  <a:lnTo>
                    <a:pt x="111" y="179"/>
                  </a:lnTo>
                  <a:lnTo>
                    <a:pt x="121" y="179"/>
                  </a:lnTo>
                  <a:lnTo>
                    <a:pt x="130" y="181"/>
                  </a:lnTo>
                  <a:lnTo>
                    <a:pt x="136" y="181"/>
                  </a:lnTo>
                  <a:lnTo>
                    <a:pt x="142" y="183"/>
                  </a:lnTo>
                  <a:lnTo>
                    <a:pt x="148" y="187"/>
                  </a:lnTo>
                  <a:lnTo>
                    <a:pt x="153" y="188"/>
                  </a:lnTo>
                  <a:lnTo>
                    <a:pt x="159" y="192"/>
                  </a:lnTo>
                  <a:lnTo>
                    <a:pt x="164" y="197"/>
                  </a:lnTo>
                  <a:lnTo>
                    <a:pt x="170" y="201"/>
                  </a:lnTo>
                  <a:lnTo>
                    <a:pt x="170" y="204"/>
                  </a:lnTo>
                  <a:lnTo>
                    <a:pt x="173" y="208"/>
                  </a:lnTo>
                  <a:lnTo>
                    <a:pt x="173" y="213"/>
                  </a:lnTo>
                  <a:lnTo>
                    <a:pt x="173" y="218"/>
                  </a:lnTo>
                  <a:lnTo>
                    <a:pt x="173" y="227"/>
                  </a:lnTo>
                  <a:lnTo>
                    <a:pt x="170" y="230"/>
                  </a:lnTo>
                  <a:lnTo>
                    <a:pt x="170" y="234"/>
                  </a:lnTo>
                  <a:lnTo>
                    <a:pt x="164" y="241"/>
                  </a:lnTo>
                  <a:lnTo>
                    <a:pt x="162" y="245"/>
                  </a:lnTo>
                  <a:lnTo>
                    <a:pt x="153" y="249"/>
                  </a:lnTo>
                  <a:lnTo>
                    <a:pt x="148" y="253"/>
                  </a:lnTo>
                  <a:lnTo>
                    <a:pt x="142" y="256"/>
                  </a:lnTo>
                  <a:lnTo>
                    <a:pt x="136" y="258"/>
                  </a:lnTo>
                  <a:lnTo>
                    <a:pt x="126" y="258"/>
                  </a:lnTo>
                  <a:lnTo>
                    <a:pt x="118" y="258"/>
                  </a:lnTo>
                  <a:lnTo>
                    <a:pt x="109" y="256"/>
                  </a:lnTo>
                  <a:lnTo>
                    <a:pt x="98" y="256"/>
                  </a:lnTo>
                  <a:lnTo>
                    <a:pt x="92" y="256"/>
                  </a:lnTo>
                  <a:lnTo>
                    <a:pt x="81" y="253"/>
                  </a:lnTo>
                  <a:lnTo>
                    <a:pt x="76" y="253"/>
                  </a:lnTo>
                  <a:lnTo>
                    <a:pt x="70" y="251"/>
                  </a:lnTo>
                  <a:lnTo>
                    <a:pt x="65" y="247"/>
                  </a:lnTo>
                  <a:lnTo>
                    <a:pt x="65" y="241"/>
                  </a:lnTo>
                  <a:lnTo>
                    <a:pt x="65" y="236"/>
                  </a:lnTo>
                  <a:lnTo>
                    <a:pt x="65" y="232"/>
                  </a:lnTo>
                  <a:lnTo>
                    <a:pt x="65" y="228"/>
                  </a:lnTo>
                  <a:lnTo>
                    <a:pt x="70" y="227"/>
                  </a:lnTo>
                  <a:lnTo>
                    <a:pt x="76" y="224"/>
                  </a:lnTo>
                  <a:lnTo>
                    <a:pt x="87" y="224"/>
                  </a:lnTo>
                  <a:lnTo>
                    <a:pt x="92" y="224"/>
                  </a:lnTo>
                  <a:lnTo>
                    <a:pt x="98" y="224"/>
                  </a:lnTo>
                  <a:lnTo>
                    <a:pt x="103" y="227"/>
                  </a:lnTo>
                  <a:lnTo>
                    <a:pt x="109" y="228"/>
                  </a:lnTo>
                  <a:lnTo>
                    <a:pt x="121" y="232"/>
                  </a:lnTo>
                  <a:lnTo>
                    <a:pt x="126" y="236"/>
                  </a:lnTo>
                  <a:lnTo>
                    <a:pt x="128" y="241"/>
                  </a:lnTo>
                  <a:lnTo>
                    <a:pt x="136" y="245"/>
                  </a:lnTo>
                  <a:lnTo>
                    <a:pt x="145" y="247"/>
                  </a:lnTo>
                  <a:lnTo>
                    <a:pt x="151" y="251"/>
                  </a:lnTo>
                  <a:lnTo>
                    <a:pt x="151" y="256"/>
                  </a:lnTo>
                  <a:lnTo>
                    <a:pt x="151" y="261"/>
                  </a:lnTo>
                  <a:lnTo>
                    <a:pt x="151" y="267"/>
                  </a:lnTo>
                  <a:lnTo>
                    <a:pt x="151" y="272"/>
                  </a:lnTo>
                  <a:lnTo>
                    <a:pt x="151" y="276"/>
                  </a:lnTo>
                  <a:lnTo>
                    <a:pt x="151" y="281"/>
                  </a:lnTo>
                  <a:lnTo>
                    <a:pt x="151" y="284"/>
                  </a:lnTo>
                  <a:lnTo>
                    <a:pt x="145" y="288"/>
                  </a:lnTo>
                  <a:lnTo>
                    <a:pt x="139" y="292"/>
                  </a:lnTo>
                  <a:lnTo>
                    <a:pt x="136" y="297"/>
                  </a:lnTo>
                  <a:lnTo>
                    <a:pt x="130" y="298"/>
                  </a:lnTo>
                  <a:lnTo>
                    <a:pt x="126" y="300"/>
                  </a:lnTo>
                  <a:lnTo>
                    <a:pt x="118" y="300"/>
                  </a:lnTo>
                  <a:lnTo>
                    <a:pt x="111" y="300"/>
                  </a:lnTo>
                  <a:lnTo>
                    <a:pt x="106" y="300"/>
                  </a:lnTo>
                  <a:lnTo>
                    <a:pt x="95" y="302"/>
                  </a:lnTo>
                  <a:lnTo>
                    <a:pt x="87" y="302"/>
                  </a:lnTo>
                  <a:lnTo>
                    <a:pt x="78" y="302"/>
                  </a:lnTo>
                  <a:lnTo>
                    <a:pt x="70" y="300"/>
                  </a:lnTo>
                  <a:lnTo>
                    <a:pt x="58" y="300"/>
                  </a:lnTo>
                  <a:lnTo>
                    <a:pt x="51" y="298"/>
                  </a:lnTo>
                  <a:lnTo>
                    <a:pt x="46" y="297"/>
                  </a:lnTo>
                  <a:lnTo>
                    <a:pt x="43" y="290"/>
                  </a:lnTo>
                  <a:lnTo>
                    <a:pt x="43" y="286"/>
                  </a:lnTo>
                  <a:lnTo>
                    <a:pt x="40" y="283"/>
                  </a:lnTo>
                  <a:lnTo>
                    <a:pt x="43" y="279"/>
                  </a:lnTo>
                  <a:lnTo>
                    <a:pt x="48" y="276"/>
                  </a:lnTo>
                  <a:lnTo>
                    <a:pt x="56" y="274"/>
                  </a:lnTo>
                  <a:lnTo>
                    <a:pt x="65" y="274"/>
                  </a:lnTo>
                  <a:lnTo>
                    <a:pt x="73" y="274"/>
                  </a:lnTo>
                  <a:lnTo>
                    <a:pt x="78" y="274"/>
                  </a:lnTo>
                  <a:lnTo>
                    <a:pt x="87" y="274"/>
                  </a:lnTo>
                  <a:lnTo>
                    <a:pt x="92" y="274"/>
                  </a:lnTo>
                  <a:lnTo>
                    <a:pt x="100" y="274"/>
                  </a:lnTo>
                  <a:lnTo>
                    <a:pt x="106" y="276"/>
                  </a:lnTo>
                  <a:lnTo>
                    <a:pt x="114" y="279"/>
                  </a:lnTo>
                  <a:lnTo>
                    <a:pt x="118" y="283"/>
                  </a:lnTo>
                  <a:lnTo>
                    <a:pt x="123" y="284"/>
                  </a:lnTo>
                  <a:lnTo>
                    <a:pt x="128" y="290"/>
                  </a:lnTo>
                  <a:lnTo>
                    <a:pt x="133" y="295"/>
                  </a:lnTo>
                  <a:lnTo>
                    <a:pt x="133" y="300"/>
                  </a:lnTo>
                  <a:lnTo>
                    <a:pt x="133" y="304"/>
                  </a:lnTo>
                  <a:lnTo>
                    <a:pt x="133" y="308"/>
                  </a:lnTo>
                  <a:lnTo>
                    <a:pt x="133" y="312"/>
                  </a:lnTo>
                  <a:lnTo>
                    <a:pt x="130" y="316"/>
                  </a:lnTo>
                  <a:lnTo>
                    <a:pt x="130" y="323"/>
                  </a:lnTo>
                  <a:lnTo>
                    <a:pt x="126" y="326"/>
                  </a:lnTo>
                  <a:lnTo>
                    <a:pt x="121" y="329"/>
                  </a:lnTo>
                  <a:lnTo>
                    <a:pt x="111" y="331"/>
                  </a:lnTo>
                  <a:lnTo>
                    <a:pt x="106" y="331"/>
                  </a:lnTo>
                  <a:lnTo>
                    <a:pt x="98" y="331"/>
                  </a:lnTo>
                  <a:lnTo>
                    <a:pt x="90" y="329"/>
                  </a:lnTo>
                  <a:lnTo>
                    <a:pt x="79" y="335"/>
                  </a:lnTo>
                  <a:lnTo>
                    <a:pt x="77" y="339"/>
                  </a:lnTo>
                  <a:lnTo>
                    <a:pt x="76" y="347"/>
                  </a:lnTo>
                  <a:lnTo>
                    <a:pt x="74" y="360"/>
                  </a:lnTo>
                  <a:lnTo>
                    <a:pt x="86" y="371"/>
                  </a:lnTo>
                  <a:lnTo>
                    <a:pt x="107" y="379"/>
                  </a:lnTo>
                  <a:lnTo>
                    <a:pt x="128" y="388"/>
                  </a:lnTo>
                  <a:lnTo>
                    <a:pt x="159" y="392"/>
                  </a:lnTo>
                  <a:lnTo>
                    <a:pt x="203" y="393"/>
                  </a:lnTo>
                </a:path>
              </a:pathLst>
            </a:custGeom>
            <a:noFill/>
            <a:ln w="28575" cmpd="sng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86" name="Freeform 157"/>
            <p:cNvSpPr>
              <a:spLocks/>
            </p:cNvSpPr>
            <p:nvPr/>
          </p:nvSpPr>
          <p:spPr bwMode="auto">
            <a:xfrm>
              <a:off x="1590" y="1763"/>
              <a:ext cx="610" cy="281"/>
            </a:xfrm>
            <a:custGeom>
              <a:avLst/>
              <a:gdLst>
                <a:gd name="T0" fmla="*/ 28 w 736"/>
                <a:gd name="T1" fmla="*/ 0 h 233"/>
                <a:gd name="T2" fmla="*/ 42 w 736"/>
                <a:gd name="T3" fmla="*/ 14 h 233"/>
                <a:gd name="T4" fmla="*/ 56 w 736"/>
                <a:gd name="T5" fmla="*/ 28 h 233"/>
                <a:gd name="T6" fmla="*/ 70 w 736"/>
                <a:gd name="T7" fmla="*/ 65 h 233"/>
                <a:gd name="T8" fmla="*/ 70 w 736"/>
                <a:gd name="T9" fmla="*/ 94 h 233"/>
                <a:gd name="T10" fmla="*/ 75 w 736"/>
                <a:gd name="T11" fmla="*/ 139 h 233"/>
                <a:gd name="T12" fmla="*/ 75 w 736"/>
                <a:gd name="T13" fmla="*/ 168 h 233"/>
                <a:gd name="T14" fmla="*/ 75 w 736"/>
                <a:gd name="T15" fmla="*/ 227 h 233"/>
                <a:gd name="T16" fmla="*/ 78 w 736"/>
                <a:gd name="T17" fmla="*/ 270 h 233"/>
                <a:gd name="T18" fmla="*/ 82 w 736"/>
                <a:gd name="T19" fmla="*/ 305 h 233"/>
                <a:gd name="T20" fmla="*/ 85 w 736"/>
                <a:gd name="T21" fmla="*/ 341 h 233"/>
                <a:gd name="T22" fmla="*/ 99 w 736"/>
                <a:gd name="T23" fmla="*/ 373 h 233"/>
                <a:gd name="T24" fmla="*/ 118 w 736"/>
                <a:gd name="T25" fmla="*/ 393 h 233"/>
                <a:gd name="T26" fmla="*/ 134 w 736"/>
                <a:gd name="T27" fmla="*/ 402 h 233"/>
                <a:gd name="T28" fmla="*/ 142 w 736"/>
                <a:gd name="T29" fmla="*/ 373 h 233"/>
                <a:gd name="T30" fmla="*/ 138 w 736"/>
                <a:gd name="T31" fmla="*/ 314 h 233"/>
                <a:gd name="T32" fmla="*/ 128 w 736"/>
                <a:gd name="T33" fmla="*/ 277 h 233"/>
                <a:gd name="T34" fmla="*/ 121 w 736"/>
                <a:gd name="T35" fmla="*/ 233 h 233"/>
                <a:gd name="T36" fmla="*/ 114 w 736"/>
                <a:gd name="T37" fmla="*/ 197 h 233"/>
                <a:gd name="T38" fmla="*/ 114 w 736"/>
                <a:gd name="T39" fmla="*/ 153 h 233"/>
                <a:gd name="T40" fmla="*/ 114 w 736"/>
                <a:gd name="T41" fmla="*/ 122 h 233"/>
                <a:gd name="T42" fmla="*/ 124 w 736"/>
                <a:gd name="T43" fmla="*/ 94 h 233"/>
                <a:gd name="T44" fmla="*/ 138 w 736"/>
                <a:gd name="T45" fmla="*/ 94 h 233"/>
                <a:gd name="T46" fmla="*/ 159 w 736"/>
                <a:gd name="T47" fmla="*/ 129 h 233"/>
                <a:gd name="T48" fmla="*/ 174 w 736"/>
                <a:gd name="T49" fmla="*/ 168 h 233"/>
                <a:gd name="T50" fmla="*/ 185 w 736"/>
                <a:gd name="T51" fmla="*/ 204 h 233"/>
                <a:gd name="T52" fmla="*/ 185 w 736"/>
                <a:gd name="T53" fmla="*/ 247 h 233"/>
                <a:gd name="T54" fmla="*/ 188 w 736"/>
                <a:gd name="T55" fmla="*/ 283 h 233"/>
                <a:gd name="T56" fmla="*/ 199 w 736"/>
                <a:gd name="T57" fmla="*/ 334 h 233"/>
                <a:gd name="T58" fmla="*/ 206 w 736"/>
                <a:gd name="T59" fmla="*/ 365 h 233"/>
                <a:gd name="T60" fmla="*/ 224 w 736"/>
                <a:gd name="T61" fmla="*/ 393 h 233"/>
                <a:gd name="T62" fmla="*/ 244 w 736"/>
                <a:gd name="T63" fmla="*/ 409 h 233"/>
                <a:gd name="T64" fmla="*/ 255 w 736"/>
                <a:gd name="T65" fmla="*/ 373 h 233"/>
                <a:gd name="T66" fmla="*/ 248 w 736"/>
                <a:gd name="T67" fmla="*/ 322 h 233"/>
                <a:gd name="T68" fmla="*/ 230 w 736"/>
                <a:gd name="T69" fmla="*/ 277 h 233"/>
                <a:gd name="T70" fmla="*/ 220 w 736"/>
                <a:gd name="T71" fmla="*/ 227 h 233"/>
                <a:gd name="T72" fmla="*/ 213 w 736"/>
                <a:gd name="T73" fmla="*/ 168 h 233"/>
                <a:gd name="T74" fmla="*/ 210 w 736"/>
                <a:gd name="T75" fmla="*/ 109 h 233"/>
                <a:gd name="T76" fmla="*/ 210 w 736"/>
                <a:gd name="T77" fmla="*/ 71 h 233"/>
                <a:gd name="T78" fmla="*/ 255 w 736"/>
                <a:gd name="T79" fmla="*/ 65 h 233"/>
                <a:gd name="T80" fmla="*/ 298 w 736"/>
                <a:gd name="T81" fmla="*/ 86 h 233"/>
                <a:gd name="T82" fmla="*/ 312 w 736"/>
                <a:gd name="T83" fmla="*/ 139 h 233"/>
                <a:gd name="T84" fmla="*/ 319 w 736"/>
                <a:gd name="T85" fmla="*/ 182 h 233"/>
                <a:gd name="T86" fmla="*/ 323 w 736"/>
                <a:gd name="T87" fmla="*/ 227 h 233"/>
                <a:gd name="T88" fmla="*/ 327 w 736"/>
                <a:gd name="T89" fmla="*/ 270 h 233"/>
                <a:gd name="T90" fmla="*/ 334 w 736"/>
                <a:gd name="T91" fmla="*/ 314 h 233"/>
                <a:gd name="T92" fmla="*/ 347 w 736"/>
                <a:gd name="T93" fmla="*/ 341 h 233"/>
                <a:gd name="T94" fmla="*/ 370 w 736"/>
                <a:gd name="T95" fmla="*/ 373 h 233"/>
                <a:gd name="T96" fmla="*/ 391 w 736"/>
                <a:gd name="T97" fmla="*/ 393 h 233"/>
                <a:gd name="T98" fmla="*/ 415 w 736"/>
                <a:gd name="T99" fmla="*/ 386 h 233"/>
                <a:gd name="T100" fmla="*/ 419 w 736"/>
                <a:gd name="T101" fmla="*/ 341 h 233"/>
                <a:gd name="T102" fmla="*/ 404 w 736"/>
                <a:gd name="T103" fmla="*/ 247 h 233"/>
                <a:gd name="T104" fmla="*/ 391 w 736"/>
                <a:gd name="T105" fmla="*/ 189 h 233"/>
                <a:gd name="T106" fmla="*/ 380 w 736"/>
                <a:gd name="T107" fmla="*/ 160 h 233"/>
                <a:gd name="T108" fmla="*/ 373 w 736"/>
                <a:gd name="T109" fmla="*/ 129 h 233"/>
                <a:gd name="T110" fmla="*/ 370 w 736"/>
                <a:gd name="T111" fmla="*/ 86 h 233"/>
                <a:gd name="T112" fmla="*/ 376 w 736"/>
                <a:gd name="T113" fmla="*/ 58 h 233"/>
                <a:gd name="T114" fmla="*/ 391 w 736"/>
                <a:gd name="T115" fmla="*/ 51 h 23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736"/>
                <a:gd name="T175" fmla="*/ 0 h 233"/>
                <a:gd name="T176" fmla="*/ 736 w 736"/>
                <a:gd name="T177" fmla="*/ 233 h 233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736" h="233">
                  <a:moveTo>
                    <a:pt x="0" y="4"/>
                  </a:moveTo>
                  <a:lnTo>
                    <a:pt x="50" y="0"/>
                  </a:lnTo>
                  <a:lnTo>
                    <a:pt x="62" y="4"/>
                  </a:lnTo>
                  <a:lnTo>
                    <a:pt x="74" y="8"/>
                  </a:lnTo>
                  <a:lnTo>
                    <a:pt x="87" y="12"/>
                  </a:lnTo>
                  <a:lnTo>
                    <a:pt x="99" y="16"/>
                  </a:lnTo>
                  <a:lnTo>
                    <a:pt x="112" y="25"/>
                  </a:lnTo>
                  <a:lnTo>
                    <a:pt x="124" y="37"/>
                  </a:lnTo>
                  <a:lnTo>
                    <a:pt x="124" y="45"/>
                  </a:lnTo>
                  <a:lnTo>
                    <a:pt x="124" y="54"/>
                  </a:lnTo>
                  <a:lnTo>
                    <a:pt x="131" y="62"/>
                  </a:lnTo>
                  <a:lnTo>
                    <a:pt x="131" y="79"/>
                  </a:lnTo>
                  <a:lnTo>
                    <a:pt x="131" y="87"/>
                  </a:lnTo>
                  <a:lnTo>
                    <a:pt x="131" y="95"/>
                  </a:lnTo>
                  <a:lnTo>
                    <a:pt x="131" y="112"/>
                  </a:lnTo>
                  <a:lnTo>
                    <a:pt x="131" y="129"/>
                  </a:lnTo>
                  <a:lnTo>
                    <a:pt x="131" y="145"/>
                  </a:lnTo>
                  <a:lnTo>
                    <a:pt x="137" y="154"/>
                  </a:lnTo>
                  <a:lnTo>
                    <a:pt x="137" y="162"/>
                  </a:lnTo>
                  <a:lnTo>
                    <a:pt x="143" y="174"/>
                  </a:lnTo>
                  <a:lnTo>
                    <a:pt x="149" y="183"/>
                  </a:lnTo>
                  <a:lnTo>
                    <a:pt x="149" y="195"/>
                  </a:lnTo>
                  <a:lnTo>
                    <a:pt x="162" y="199"/>
                  </a:lnTo>
                  <a:lnTo>
                    <a:pt x="174" y="212"/>
                  </a:lnTo>
                  <a:lnTo>
                    <a:pt x="187" y="220"/>
                  </a:lnTo>
                  <a:lnTo>
                    <a:pt x="206" y="224"/>
                  </a:lnTo>
                  <a:lnTo>
                    <a:pt x="224" y="229"/>
                  </a:lnTo>
                  <a:lnTo>
                    <a:pt x="237" y="229"/>
                  </a:lnTo>
                  <a:lnTo>
                    <a:pt x="243" y="220"/>
                  </a:lnTo>
                  <a:lnTo>
                    <a:pt x="249" y="212"/>
                  </a:lnTo>
                  <a:lnTo>
                    <a:pt x="249" y="195"/>
                  </a:lnTo>
                  <a:lnTo>
                    <a:pt x="243" y="179"/>
                  </a:lnTo>
                  <a:lnTo>
                    <a:pt x="237" y="170"/>
                  </a:lnTo>
                  <a:lnTo>
                    <a:pt x="224" y="158"/>
                  </a:lnTo>
                  <a:lnTo>
                    <a:pt x="218" y="145"/>
                  </a:lnTo>
                  <a:lnTo>
                    <a:pt x="212" y="133"/>
                  </a:lnTo>
                  <a:lnTo>
                    <a:pt x="199" y="124"/>
                  </a:lnTo>
                  <a:lnTo>
                    <a:pt x="199" y="112"/>
                  </a:lnTo>
                  <a:lnTo>
                    <a:pt x="199" y="104"/>
                  </a:lnTo>
                  <a:lnTo>
                    <a:pt x="199" y="87"/>
                  </a:lnTo>
                  <a:lnTo>
                    <a:pt x="199" y="79"/>
                  </a:lnTo>
                  <a:lnTo>
                    <a:pt x="199" y="70"/>
                  </a:lnTo>
                  <a:lnTo>
                    <a:pt x="206" y="62"/>
                  </a:lnTo>
                  <a:lnTo>
                    <a:pt x="218" y="54"/>
                  </a:lnTo>
                  <a:lnTo>
                    <a:pt x="230" y="54"/>
                  </a:lnTo>
                  <a:lnTo>
                    <a:pt x="243" y="54"/>
                  </a:lnTo>
                  <a:lnTo>
                    <a:pt x="268" y="62"/>
                  </a:lnTo>
                  <a:lnTo>
                    <a:pt x="280" y="74"/>
                  </a:lnTo>
                  <a:lnTo>
                    <a:pt x="299" y="87"/>
                  </a:lnTo>
                  <a:lnTo>
                    <a:pt x="305" y="95"/>
                  </a:lnTo>
                  <a:lnTo>
                    <a:pt x="318" y="104"/>
                  </a:lnTo>
                  <a:lnTo>
                    <a:pt x="324" y="116"/>
                  </a:lnTo>
                  <a:lnTo>
                    <a:pt x="324" y="129"/>
                  </a:lnTo>
                  <a:lnTo>
                    <a:pt x="324" y="141"/>
                  </a:lnTo>
                  <a:lnTo>
                    <a:pt x="330" y="154"/>
                  </a:lnTo>
                  <a:lnTo>
                    <a:pt x="330" y="162"/>
                  </a:lnTo>
                  <a:lnTo>
                    <a:pt x="337" y="179"/>
                  </a:lnTo>
                  <a:lnTo>
                    <a:pt x="349" y="191"/>
                  </a:lnTo>
                  <a:lnTo>
                    <a:pt x="349" y="199"/>
                  </a:lnTo>
                  <a:lnTo>
                    <a:pt x="362" y="208"/>
                  </a:lnTo>
                  <a:lnTo>
                    <a:pt x="380" y="220"/>
                  </a:lnTo>
                  <a:lnTo>
                    <a:pt x="393" y="224"/>
                  </a:lnTo>
                  <a:lnTo>
                    <a:pt x="405" y="229"/>
                  </a:lnTo>
                  <a:lnTo>
                    <a:pt x="430" y="233"/>
                  </a:lnTo>
                  <a:lnTo>
                    <a:pt x="443" y="233"/>
                  </a:lnTo>
                  <a:lnTo>
                    <a:pt x="449" y="212"/>
                  </a:lnTo>
                  <a:lnTo>
                    <a:pt x="449" y="199"/>
                  </a:lnTo>
                  <a:lnTo>
                    <a:pt x="436" y="183"/>
                  </a:lnTo>
                  <a:lnTo>
                    <a:pt x="424" y="166"/>
                  </a:lnTo>
                  <a:lnTo>
                    <a:pt x="405" y="158"/>
                  </a:lnTo>
                  <a:lnTo>
                    <a:pt x="399" y="145"/>
                  </a:lnTo>
                  <a:lnTo>
                    <a:pt x="386" y="129"/>
                  </a:lnTo>
                  <a:lnTo>
                    <a:pt x="374" y="112"/>
                  </a:lnTo>
                  <a:lnTo>
                    <a:pt x="374" y="95"/>
                  </a:lnTo>
                  <a:lnTo>
                    <a:pt x="368" y="79"/>
                  </a:lnTo>
                  <a:lnTo>
                    <a:pt x="368" y="62"/>
                  </a:lnTo>
                  <a:lnTo>
                    <a:pt x="368" y="49"/>
                  </a:lnTo>
                  <a:lnTo>
                    <a:pt x="368" y="41"/>
                  </a:lnTo>
                  <a:lnTo>
                    <a:pt x="386" y="37"/>
                  </a:lnTo>
                  <a:lnTo>
                    <a:pt x="449" y="37"/>
                  </a:lnTo>
                  <a:lnTo>
                    <a:pt x="511" y="45"/>
                  </a:lnTo>
                  <a:lnTo>
                    <a:pt x="524" y="49"/>
                  </a:lnTo>
                  <a:lnTo>
                    <a:pt x="536" y="62"/>
                  </a:lnTo>
                  <a:lnTo>
                    <a:pt x="549" y="79"/>
                  </a:lnTo>
                  <a:lnTo>
                    <a:pt x="555" y="91"/>
                  </a:lnTo>
                  <a:lnTo>
                    <a:pt x="561" y="104"/>
                  </a:lnTo>
                  <a:lnTo>
                    <a:pt x="561" y="120"/>
                  </a:lnTo>
                  <a:lnTo>
                    <a:pt x="567" y="129"/>
                  </a:lnTo>
                  <a:lnTo>
                    <a:pt x="567" y="145"/>
                  </a:lnTo>
                  <a:lnTo>
                    <a:pt x="574" y="154"/>
                  </a:lnTo>
                  <a:lnTo>
                    <a:pt x="580" y="166"/>
                  </a:lnTo>
                  <a:lnTo>
                    <a:pt x="586" y="179"/>
                  </a:lnTo>
                  <a:lnTo>
                    <a:pt x="592" y="187"/>
                  </a:lnTo>
                  <a:lnTo>
                    <a:pt x="611" y="195"/>
                  </a:lnTo>
                  <a:lnTo>
                    <a:pt x="624" y="204"/>
                  </a:lnTo>
                  <a:lnTo>
                    <a:pt x="649" y="212"/>
                  </a:lnTo>
                  <a:lnTo>
                    <a:pt x="667" y="220"/>
                  </a:lnTo>
                  <a:lnTo>
                    <a:pt x="686" y="224"/>
                  </a:lnTo>
                  <a:lnTo>
                    <a:pt x="717" y="224"/>
                  </a:lnTo>
                  <a:lnTo>
                    <a:pt x="730" y="220"/>
                  </a:lnTo>
                  <a:lnTo>
                    <a:pt x="736" y="212"/>
                  </a:lnTo>
                  <a:lnTo>
                    <a:pt x="736" y="195"/>
                  </a:lnTo>
                  <a:lnTo>
                    <a:pt x="723" y="154"/>
                  </a:lnTo>
                  <a:lnTo>
                    <a:pt x="711" y="141"/>
                  </a:lnTo>
                  <a:lnTo>
                    <a:pt x="698" y="124"/>
                  </a:lnTo>
                  <a:lnTo>
                    <a:pt x="686" y="108"/>
                  </a:lnTo>
                  <a:lnTo>
                    <a:pt x="680" y="99"/>
                  </a:lnTo>
                  <a:lnTo>
                    <a:pt x="667" y="91"/>
                  </a:lnTo>
                  <a:lnTo>
                    <a:pt x="661" y="83"/>
                  </a:lnTo>
                  <a:lnTo>
                    <a:pt x="655" y="74"/>
                  </a:lnTo>
                  <a:lnTo>
                    <a:pt x="649" y="58"/>
                  </a:lnTo>
                  <a:lnTo>
                    <a:pt x="649" y="49"/>
                  </a:lnTo>
                  <a:lnTo>
                    <a:pt x="649" y="41"/>
                  </a:lnTo>
                  <a:lnTo>
                    <a:pt x="661" y="33"/>
                  </a:lnTo>
                  <a:lnTo>
                    <a:pt x="680" y="29"/>
                  </a:lnTo>
                  <a:lnTo>
                    <a:pt x="686" y="29"/>
                  </a:lnTo>
                </a:path>
              </a:pathLst>
            </a:custGeom>
            <a:noFill/>
            <a:ln w="38100" cmpd="sng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87" name="Rectangle 158"/>
            <p:cNvSpPr>
              <a:spLocks noChangeArrowheads="1"/>
            </p:cNvSpPr>
            <p:nvPr/>
          </p:nvSpPr>
          <p:spPr bwMode="auto">
            <a:xfrm>
              <a:off x="2152" y="1751"/>
              <a:ext cx="81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400" b="1">
                  <a:solidFill>
                    <a:srgbClr val="FF3300"/>
                  </a:solidFill>
                  <a:latin typeface="Arial" charset="0"/>
                </a:rPr>
                <a:t>C</a:t>
              </a:r>
              <a:endParaRPr lang="it-IT" sz="1400" b="1">
                <a:solidFill>
                  <a:srgbClr val="FF3300"/>
                </a:solidFill>
              </a:endParaRPr>
            </a:p>
          </p:txBody>
        </p:sp>
        <p:sp>
          <p:nvSpPr>
            <p:cNvPr id="6688" name="Rectangle 159"/>
            <p:cNvSpPr>
              <a:spLocks noChangeArrowheads="1"/>
            </p:cNvSpPr>
            <p:nvPr/>
          </p:nvSpPr>
          <p:spPr bwMode="auto">
            <a:xfrm>
              <a:off x="748" y="988"/>
              <a:ext cx="81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400" b="1">
                  <a:solidFill>
                    <a:srgbClr val="FF3300"/>
                  </a:solidFill>
                  <a:latin typeface="Arial" charset="0"/>
                </a:rPr>
                <a:t>N</a:t>
              </a:r>
              <a:endParaRPr lang="it-IT" sz="1400" b="1">
                <a:solidFill>
                  <a:srgbClr val="FF3300"/>
                </a:solidFill>
              </a:endParaRPr>
            </a:p>
          </p:txBody>
        </p:sp>
        <p:sp>
          <p:nvSpPr>
            <p:cNvPr id="6689" name="Freeform 160"/>
            <p:cNvSpPr>
              <a:spLocks/>
            </p:cNvSpPr>
            <p:nvPr/>
          </p:nvSpPr>
          <p:spPr bwMode="auto">
            <a:xfrm>
              <a:off x="1155" y="1768"/>
              <a:ext cx="269" cy="221"/>
            </a:xfrm>
            <a:custGeom>
              <a:avLst/>
              <a:gdLst>
                <a:gd name="T0" fmla="*/ 14 w 325"/>
                <a:gd name="T1" fmla="*/ 36 h 183"/>
                <a:gd name="T2" fmla="*/ 0 w 325"/>
                <a:gd name="T3" fmla="*/ 58 h 183"/>
                <a:gd name="T4" fmla="*/ 0 w 325"/>
                <a:gd name="T5" fmla="*/ 72 h 183"/>
                <a:gd name="T6" fmla="*/ 0 w 325"/>
                <a:gd name="T7" fmla="*/ 87 h 183"/>
                <a:gd name="T8" fmla="*/ 7 w 325"/>
                <a:gd name="T9" fmla="*/ 103 h 183"/>
                <a:gd name="T10" fmla="*/ 14 w 325"/>
                <a:gd name="T11" fmla="*/ 103 h 183"/>
                <a:gd name="T12" fmla="*/ 22 w 325"/>
                <a:gd name="T13" fmla="*/ 110 h 183"/>
                <a:gd name="T14" fmla="*/ 28 w 325"/>
                <a:gd name="T15" fmla="*/ 110 h 183"/>
                <a:gd name="T16" fmla="*/ 36 w 325"/>
                <a:gd name="T17" fmla="*/ 110 h 183"/>
                <a:gd name="T18" fmla="*/ 42 w 325"/>
                <a:gd name="T19" fmla="*/ 110 h 183"/>
                <a:gd name="T20" fmla="*/ 57 w 325"/>
                <a:gd name="T21" fmla="*/ 110 h 183"/>
                <a:gd name="T22" fmla="*/ 67 w 325"/>
                <a:gd name="T23" fmla="*/ 110 h 183"/>
                <a:gd name="T24" fmla="*/ 78 w 325"/>
                <a:gd name="T25" fmla="*/ 117 h 183"/>
                <a:gd name="T26" fmla="*/ 85 w 325"/>
                <a:gd name="T27" fmla="*/ 139 h 183"/>
                <a:gd name="T28" fmla="*/ 85 w 325"/>
                <a:gd name="T29" fmla="*/ 176 h 183"/>
                <a:gd name="T30" fmla="*/ 78 w 325"/>
                <a:gd name="T31" fmla="*/ 197 h 183"/>
                <a:gd name="T32" fmla="*/ 70 w 325"/>
                <a:gd name="T33" fmla="*/ 204 h 183"/>
                <a:gd name="T34" fmla="*/ 65 w 325"/>
                <a:gd name="T35" fmla="*/ 204 h 183"/>
                <a:gd name="T36" fmla="*/ 50 w 325"/>
                <a:gd name="T37" fmla="*/ 211 h 183"/>
                <a:gd name="T38" fmla="*/ 39 w 325"/>
                <a:gd name="T39" fmla="*/ 211 h 183"/>
                <a:gd name="T40" fmla="*/ 28 w 325"/>
                <a:gd name="T41" fmla="*/ 220 h 183"/>
                <a:gd name="T42" fmla="*/ 22 w 325"/>
                <a:gd name="T43" fmla="*/ 234 h 183"/>
                <a:gd name="T44" fmla="*/ 22 w 325"/>
                <a:gd name="T45" fmla="*/ 248 h 183"/>
                <a:gd name="T46" fmla="*/ 18 w 325"/>
                <a:gd name="T47" fmla="*/ 264 h 183"/>
                <a:gd name="T48" fmla="*/ 18 w 325"/>
                <a:gd name="T49" fmla="*/ 279 h 183"/>
                <a:gd name="T50" fmla="*/ 18 w 325"/>
                <a:gd name="T51" fmla="*/ 292 h 183"/>
                <a:gd name="T52" fmla="*/ 28 w 325"/>
                <a:gd name="T53" fmla="*/ 308 h 183"/>
                <a:gd name="T54" fmla="*/ 36 w 325"/>
                <a:gd name="T55" fmla="*/ 315 h 183"/>
                <a:gd name="T56" fmla="*/ 46 w 325"/>
                <a:gd name="T57" fmla="*/ 322 h 183"/>
                <a:gd name="T58" fmla="*/ 57 w 325"/>
                <a:gd name="T59" fmla="*/ 322 h 183"/>
                <a:gd name="T60" fmla="*/ 70 w 325"/>
                <a:gd name="T61" fmla="*/ 322 h 183"/>
                <a:gd name="T62" fmla="*/ 78 w 325"/>
                <a:gd name="T63" fmla="*/ 322 h 183"/>
                <a:gd name="T64" fmla="*/ 89 w 325"/>
                <a:gd name="T65" fmla="*/ 315 h 183"/>
                <a:gd name="T66" fmla="*/ 99 w 325"/>
                <a:gd name="T67" fmla="*/ 308 h 183"/>
                <a:gd name="T68" fmla="*/ 107 w 325"/>
                <a:gd name="T69" fmla="*/ 292 h 183"/>
                <a:gd name="T70" fmla="*/ 113 w 325"/>
                <a:gd name="T71" fmla="*/ 292 h 183"/>
                <a:gd name="T72" fmla="*/ 121 w 325"/>
                <a:gd name="T73" fmla="*/ 286 h 183"/>
                <a:gd name="T74" fmla="*/ 127 w 325"/>
                <a:gd name="T75" fmla="*/ 286 h 183"/>
                <a:gd name="T76" fmla="*/ 142 w 325"/>
                <a:gd name="T77" fmla="*/ 279 h 183"/>
                <a:gd name="T78" fmla="*/ 156 w 325"/>
                <a:gd name="T79" fmla="*/ 279 h 183"/>
                <a:gd name="T80" fmla="*/ 170 w 325"/>
                <a:gd name="T81" fmla="*/ 279 h 183"/>
                <a:gd name="T82" fmla="*/ 185 w 325"/>
                <a:gd name="T83" fmla="*/ 264 h 183"/>
                <a:gd name="T84" fmla="*/ 185 w 325"/>
                <a:gd name="T85" fmla="*/ 248 h 183"/>
                <a:gd name="T86" fmla="*/ 185 w 325"/>
                <a:gd name="T87" fmla="*/ 234 h 183"/>
                <a:gd name="T88" fmla="*/ 185 w 325"/>
                <a:gd name="T89" fmla="*/ 204 h 183"/>
                <a:gd name="T90" fmla="*/ 185 w 325"/>
                <a:gd name="T91" fmla="*/ 176 h 183"/>
                <a:gd name="T92" fmla="*/ 185 w 325"/>
                <a:gd name="T93" fmla="*/ 161 h 183"/>
                <a:gd name="T94" fmla="*/ 181 w 325"/>
                <a:gd name="T95" fmla="*/ 146 h 183"/>
                <a:gd name="T96" fmla="*/ 173 w 325"/>
                <a:gd name="T97" fmla="*/ 139 h 183"/>
                <a:gd name="T98" fmla="*/ 170 w 325"/>
                <a:gd name="T99" fmla="*/ 124 h 183"/>
                <a:gd name="T100" fmla="*/ 160 w 325"/>
                <a:gd name="T101" fmla="*/ 117 h 183"/>
                <a:gd name="T102" fmla="*/ 145 w 325"/>
                <a:gd name="T103" fmla="*/ 103 h 183"/>
                <a:gd name="T104" fmla="*/ 142 w 325"/>
                <a:gd name="T105" fmla="*/ 87 h 183"/>
                <a:gd name="T106" fmla="*/ 131 w 325"/>
                <a:gd name="T107" fmla="*/ 87 h 183"/>
                <a:gd name="T108" fmla="*/ 124 w 325"/>
                <a:gd name="T109" fmla="*/ 78 h 183"/>
                <a:gd name="T110" fmla="*/ 118 w 325"/>
                <a:gd name="T111" fmla="*/ 72 h 183"/>
                <a:gd name="T112" fmla="*/ 107 w 325"/>
                <a:gd name="T113" fmla="*/ 65 h 183"/>
                <a:gd name="T114" fmla="*/ 99 w 325"/>
                <a:gd name="T115" fmla="*/ 58 h 183"/>
                <a:gd name="T116" fmla="*/ 99 w 325"/>
                <a:gd name="T117" fmla="*/ 43 h 183"/>
                <a:gd name="T118" fmla="*/ 99 w 325"/>
                <a:gd name="T119" fmla="*/ 28 h 183"/>
                <a:gd name="T120" fmla="*/ 107 w 325"/>
                <a:gd name="T121" fmla="*/ 21 h 183"/>
                <a:gd name="T122" fmla="*/ 113 w 325"/>
                <a:gd name="T123" fmla="*/ 7 h 183"/>
                <a:gd name="T124" fmla="*/ 113 w 325"/>
                <a:gd name="T125" fmla="*/ 0 h 18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25"/>
                <a:gd name="T190" fmla="*/ 0 h 183"/>
                <a:gd name="T191" fmla="*/ 325 w 325"/>
                <a:gd name="T192" fmla="*/ 183 h 18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25" h="183">
                  <a:moveTo>
                    <a:pt x="25" y="21"/>
                  </a:move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13" y="58"/>
                  </a:lnTo>
                  <a:lnTo>
                    <a:pt x="25" y="58"/>
                  </a:lnTo>
                  <a:lnTo>
                    <a:pt x="38" y="62"/>
                  </a:lnTo>
                  <a:lnTo>
                    <a:pt x="50" y="62"/>
                  </a:lnTo>
                  <a:lnTo>
                    <a:pt x="63" y="62"/>
                  </a:lnTo>
                  <a:lnTo>
                    <a:pt x="75" y="62"/>
                  </a:lnTo>
                  <a:lnTo>
                    <a:pt x="100" y="62"/>
                  </a:lnTo>
                  <a:lnTo>
                    <a:pt x="119" y="62"/>
                  </a:lnTo>
                  <a:lnTo>
                    <a:pt x="138" y="66"/>
                  </a:lnTo>
                  <a:lnTo>
                    <a:pt x="150" y="79"/>
                  </a:lnTo>
                  <a:lnTo>
                    <a:pt x="150" y="100"/>
                  </a:lnTo>
                  <a:lnTo>
                    <a:pt x="138" y="112"/>
                  </a:lnTo>
                  <a:lnTo>
                    <a:pt x="125" y="116"/>
                  </a:lnTo>
                  <a:lnTo>
                    <a:pt x="113" y="116"/>
                  </a:lnTo>
                  <a:lnTo>
                    <a:pt x="88" y="120"/>
                  </a:lnTo>
                  <a:lnTo>
                    <a:pt x="69" y="120"/>
                  </a:lnTo>
                  <a:lnTo>
                    <a:pt x="50" y="125"/>
                  </a:lnTo>
                  <a:lnTo>
                    <a:pt x="38" y="133"/>
                  </a:lnTo>
                  <a:lnTo>
                    <a:pt x="38" y="141"/>
                  </a:lnTo>
                  <a:lnTo>
                    <a:pt x="32" y="150"/>
                  </a:lnTo>
                  <a:lnTo>
                    <a:pt x="32" y="158"/>
                  </a:lnTo>
                  <a:lnTo>
                    <a:pt x="32" y="166"/>
                  </a:lnTo>
                  <a:lnTo>
                    <a:pt x="50" y="175"/>
                  </a:lnTo>
                  <a:lnTo>
                    <a:pt x="63" y="179"/>
                  </a:lnTo>
                  <a:lnTo>
                    <a:pt x="82" y="183"/>
                  </a:lnTo>
                  <a:lnTo>
                    <a:pt x="100" y="183"/>
                  </a:lnTo>
                  <a:lnTo>
                    <a:pt x="125" y="183"/>
                  </a:lnTo>
                  <a:lnTo>
                    <a:pt x="138" y="183"/>
                  </a:lnTo>
                  <a:lnTo>
                    <a:pt x="156" y="179"/>
                  </a:lnTo>
                  <a:lnTo>
                    <a:pt x="175" y="175"/>
                  </a:lnTo>
                  <a:lnTo>
                    <a:pt x="188" y="166"/>
                  </a:lnTo>
                  <a:lnTo>
                    <a:pt x="200" y="166"/>
                  </a:lnTo>
                  <a:lnTo>
                    <a:pt x="213" y="162"/>
                  </a:lnTo>
                  <a:lnTo>
                    <a:pt x="225" y="162"/>
                  </a:lnTo>
                  <a:lnTo>
                    <a:pt x="250" y="158"/>
                  </a:lnTo>
                  <a:lnTo>
                    <a:pt x="275" y="158"/>
                  </a:lnTo>
                  <a:lnTo>
                    <a:pt x="300" y="158"/>
                  </a:lnTo>
                  <a:lnTo>
                    <a:pt x="325" y="150"/>
                  </a:lnTo>
                  <a:lnTo>
                    <a:pt x="325" y="141"/>
                  </a:lnTo>
                  <a:lnTo>
                    <a:pt x="325" y="133"/>
                  </a:lnTo>
                  <a:lnTo>
                    <a:pt x="325" y="116"/>
                  </a:lnTo>
                  <a:lnTo>
                    <a:pt x="325" y="100"/>
                  </a:lnTo>
                  <a:lnTo>
                    <a:pt x="325" y="91"/>
                  </a:lnTo>
                  <a:lnTo>
                    <a:pt x="319" y="83"/>
                  </a:lnTo>
                  <a:lnTo>
                    <a:pt x="306" y="79"/>
                  </a:lnTo>
                  <a:lnTo>
                    <a:pt x="300" y="70"/>
                  </a:lnTo>
                  <a:lnTo>
                    <a:pt x="281" y="66"/>
                  </a:lnTo>
                  <a:lnTo>
                    <a:pt x="256" y="58"/>
                  </a:lnTo>
                  <a:lnTo>
                    <a:pt x="250" y="50"/>
                  </a:lnTo>
                  <a:lnTo>
                    <a:pt x="231" y="50"/>
                  </a:lnTo>
                  <a:lnTo>
                    <a:pt x="219" y="45"/>
                  </a:lnTo>
                  <a:lnTo>
                    <a:pt x="206" y="41"/>
                  </a:lnTo>
                  <a:lnTo>
                    <a:pt x="188" y="37"/>
                  </a:lnTo>
                  <a:lnTo>
                    <a:pt x="175" y="33"/>
                  </a:lnTo>
                  <a:lnTo>
                    <a:pt x="175" y="25"/>
                  </a:lnTo>
                  <a:lnTo>
                    <a:pt x="175" y="16"/>
                  </a:lnTo>
                  <a:lnTo>
                    <a:pt x="188" y="12"/>
                  </a:lnTo>
                  <a:lnTo>
                    <a:pt x="200" y="4"/>
                  </a:lnTo>
                  <a:lnTo>
                    <a:pt x="200" y="0"/>
                  </a:lnTo>
                </a:path>
              </a:pathLst>
            </a:custGeom>
            <a:noFill/>
            <a:ln w="28575" cmpd="sng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90" name="Rectangle 161"/>
            <p:cNvSpPr>
              <a:spLocks noChangeArrowheads="1"/>
            </p:cNvSpPr>
            <p:nvPr/>
          </p:nvSpPr>
          <p:spPr bwMode="auto">
            <a:xfrm>
              <a:off x="205" y="1760"/>
              <a:ext cx="449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200" b="1">
                  <a:latin typeface="Arial" charset="0"/>
                </a:rPr>
                <a:t>Versante</a:t>
              </a:r>
            </a:p>
            <a:p>
              <a:pPr algn="l"/>
              <a:r>
                <a:rPr lang="it-IT" sz="1200" b="1">
                  <a:latin typeface="Arial" charset="0"/>
                </a:rPr>
                <a:t>citosolico</a:t>
              </a:r>
            </a:p>
          </p:txBody>
        </p:sp>
        <p:sp>
          <p:nvSpPr>
            <p:cNvPr id="6691" name="Rectangle 162"/>
            <p:cNvSpPr>
              <a:spLocks noChangeArrowheads="1"/>
            </p:cNvSpPr>
            <p:nvPr/>
          </p:nvSpPr>
          <p:spPr bwMode="auto">
            <a:xfrm>
              <a:off x="1297" y="1100"/>
              <a:ext cx="104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200" b="1">
                  <a:solidFill>
                    <a:srgbClr val="000000"/>
                  </a:solidFill>
                  <a:latin typeface="Arial" charset="0"/>
                </a:rPr>
                <a:t>Versante extracellulare</a:t>
              </a:r>
              <a:endParaRPr lang="it-IT" sz="1200" b="1"/>
            </a:p>
          </p:txBody>
        </p:sp>
        <p:sp>
          <p:nvSpPr>
            <p:cNvPr id="6692" name="Oval 171"/>
            <p:cNvSpPr>
              <a:spLocks noChangeArrowheads="1"/>
            </p:cNvSpPr>
            <p:nvPr/>
          </p:nvSpPr>
          <p:spPr bwMode="auto">
            <a:xfrm>
              <a:off x="1637" y="1764"/>
              <a:ext cx="45" cy="35"/>
            </a:xfrm>
            <a:prstGeom prst="ellipse">
              <a:avLst/>
            </a:prstGeom>
            <a:solidFill>
              <a:srgbClr val="FF00FF"/>
            </a:solidFill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93" name="Oval 172"/>
            <p:cNvSpPr>
              <a:spLocks noChangeArrowheads="1"/>
            </p:cNvSpPr>
            <p:nvPr/>
          </p:nvSpPr>
          <p:spPr bwMode="auto">
            <a:xfrm>
              <a:off x="1729" y="2015"/>
              <a:ext cx="43" cy="34"/>
            </a:xfrm>
            <a:prstGeom prst="ellipse">
              <a:avLst/>
            </a:prstGeom>
            <a:solidFill>
              <a:srgbClr val="FF00FF"/>
            </a:solidFill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94" name="Oval 173"/>
            <p:cNvSpPr>
              <a:spLocks noChangeArrowheads="1"/>
            </p:cNvSpPr>
            <p:nvPr/>
          </p:nvSpPr>
          <p:spPr bwMode="auto">
            <a:xfrm>
              <a:off x="1833" y="1884"/>
              <a:ext cx="40" cy="27"/>
            </a:xfrm>
            <a:prstGeom prst="ellipse">
              <a:avLst/>
            </a:prstGeom>
            <a:solidFill>
              <a:srgbClr val="FF00FF"/>
            </a:solidFill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95" name="Oval 174"/>
            <p:cNvSpPr>
              <a:spLocks noChangeArrowheads="1"/>
            </p:cNvSpPr>
            <p:nvPr/>
          </p:nvSpPr>
          <p:spPr bwMode="auto">
            <a:xfrm>
              <a:off x="2055" y="1959"/>
              <a:ext cx="43" cy="36"/>
            </a:xfrm>
            <a:prstGeom prst="ellipse">
              <a:avLst/>
            </a:prstGeom>
            <a:solidFill>
              <a:srgbClr val="FF00FF"/>
            </a:solidFill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96" name="Text Box 881"/>
            <p:cNvSpPr txBox="1">
              <a:spLocks noChangeArrowheads="1"/>
            </p:cNvSpPr>
            <p:nvPr/>
          </p:nvSpPr>
          <p:spPr bwMode="auto">
            <a:xfrm>
              <a:off x="904" y="790"/>
              <a:ext cx="66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it-IT" sz="1600" b="1">
                  <a:solidFill>
                    <a:srgbClr val="FF3300"/>
                  </a:solidFill>
                  <a:latin typeface="Arial" charset="0"/>
                </a:rPr>
                <a:t>recettore</a:t>
              </a:r>
            </a:p>
          </p:txBody>
        </p:sp>
      </p:grpSp>
      <p:sp>
        <p:nvSpPr>
          <p:cNvPr id="619" name="Line 605"/>
          <p:cNvSpPr>
            <a:spLocks noChangeShapeType="1"/>
          </p:cNvSpPr>
          <p:nvPr/>
        </p:nvSpPr>
        <p:spPr bwMode="auto">
          <a:xfrm>
            <a:off x="2628900" y="5268913"/>
            <a:ext cx="330200" cy="1587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grpSp>
        <p:nvGrpSpPr>
          <p:cNvPr id="19" name="Gruppo 645"/>
          <p:cNvGrpSpPr>
            <a:grpSpLocks/>
          </p:cNvGrpSpPr>
          <p:nvPr/>
        </p:nvGrpSpPr>
        <p:grpSpPr bwMode="auto">
          <a:xfrm>
            <a:off x="5880100" y="5724525"/>
            <a:ext cx="931863" cy="641350"/>
            <a:chOff x="5880100" y="5724377"/>
            <a:chExt cx="931863" cy="642291"/>
          </a:xfrm>
        </p:grpSpPr>
        <p:sp>
          <p:nvSpPr>
            <p:cNvPr id="6576" name="Rectangle 180"/>
            <p:cNvSpPr>
              <a:spLocks noChangeArrowheads="1"/>
            </p:cNvSpPr>
            <p:nvPr/>
          </p:nvSpPr>
          <p:spPr bwMode="auto">
            <a:xfrm>
              <a:off x="6456363" y="5842795"/>
              <a:ext cx="355600" cy="212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400" b="1">
                  <a:solidFill>
                    <a:srgbClr val="000000"/>
                  </a:solidFill>
                  <a:latin typeface="Arial" charset="0"/>
                </a:rPr>
                <a:t>ATP</a:t>
              </a:r>
              <a:endParaRPr lang="it-IT" sz="1400"/>
            </a:p>
          </p:txBody>
        </p:sp>
        <p:sp>
          <p:nvSpPr>
            <p:cNvPr id="6577" name="Rectangle 384"/>
            <p:cNvSpPr>
              <a:spLocks noChangeArrowheads="1"/>
            </p:cNvSpPr>
            <p:nvPr/>
          </p:nvSpPr>
          <p:spPr bwMode="auto">
            <a:xfrm>
              <a:off x="6152357" y="6153943"/>
              <a:ext cx="493713" cy="212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400" b="1">
                  <a:solidFill>
                    <a:srgbClr val="000000"/>
                  </a:solidFill>
                  <a:latin typeface="Arial" charset="0"/>
                </a:rPr>
                <a:t>cAMP</a:t>
              </a:r>
              <a:endParaRPr lang="it-IT" sz="1400"/>
            </a:p>
          </p:txBody>
        </p:sp>
        <p:sp>
          <p:nvSpPr>
            <p:cNvPr id="6578" name="Oval 740"/>
            <p:cNvSpPr>
              <a:spLocks noChangeArrowheads="1"/>
            </p:cNvSpPr>
            <p:nvPr/>
          </p:nvSpPr>
          <p:spPr bwMode="auto">
            <a:xfrm>
              <a:off x="5880100" y="5740400"/>
              <a:ext cx="203200" cy="184150"/>
            </a:xfrm>
            <a:prstGeom prst="ellipse">
              <a:avLst/>
            </a:prstGeom>
            <a:solidFill>
              <a:srgbClr val="CCFFFF"/>
            </a:solidFill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it-IT" sz="1800">
                  <a:solidFill>
                    <a:srgbClr val="FF3300"/>
                  </a:solidFill>
                  <a:latin typeface="Arial" charset="0"/>
                </a:rPr>
                <a:t>+</a:t>
              </a:r>
            </a:p>
          </p:txBody>
        </p:sp>
        <p:sp>
          <p:nvSpPr>
            <p:cNvPr id="6579" name="AutoShape 857"/>
            <p:cNvSpPr>
              <a:spLocks noChangeArrowheads="1"/>
            </p:cNvSpPr>
            <p:nvPr/>
          </p:nvSpPr>
          <p:spPr bwMode="auto">
            <a:xfrm rot="18792445" flipH="1">
              <a:off x="5878019" y="5935193"/>
              <a:ext cx="601663" cy="180032"/>
            </a:xfrm>
            <a:prstGeom prst="curvedDownArrow">
              <a:avLst>
                <a:gd name="adj1" fmla="val 46401"/>
                <a:gd name="adj2" fmla="val 187166"/>
                <a:gd name="adj3" fmla="val 61829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637" name="Freeform 409"/>
          <p:cNvSpPr>
            <a:spLocks/>
          </p:cNvSpPr>
          <p:nvPr/>
        </p:nvSpPr>
        <p:spPr bwMode="auto">
          <a:xfrm>
            <a:off x="3468688" y="4121150"/>
            <a:ext cx="128587" cy="190500"/>
          </a:xfrm>
          <a:custGeom>
            <a:avLst/>
            <a:gdLst>
              <a:gd name="T0" fmla="*/ 0 w 64"/>
              <a:gd name="T1" fmla="*/ 2147483647 h 75"/>
              <a:gd name="T2" fmla="*/ 2147483647 w 64"/>
              <a:gd name="T3" fmla="*/ 2147483647 h 75"/>
              <a:gd name="T4" fmla="*/ 2147483647 w 64"/>
              <a:gd name="T5" fmla="*/ 2147483647 h 75"/>
              <a:gd name="T6" fmla="*/ 2147483647 w 64"/>
              <a:gd name="T7" fmla="*/ 2147483647 h 75"/>
              <a:gd name="T8" fmla="*/ 2147483647 w 64"/>
              <a:gd name="T9" fmla="*/ 0 h 75"/>
              <a:gd name="T10" fmla="*/ 2147483647 w 64"/>
              <a:gd name="T11" fmla="*/ 0 h 75"/>
              <a:gd name="T12" fmla="*/ 2147483647 w 64"/>
              <a:gd name="T13" fmla="*/ 2147483647 h 75"/>
              <a:gd name="T14" fmla="*/ 2147483647 w 64"/>
              <a:gd name="T15" fmla="*/ 2147483647 h 75"/>
              <a:gd name="T16" fmla="*/ 2147483647 w 64"/>
              <a:gd name="T17" fmla="*/ 2147483647 h 75"/>
              <a:gd name="T18" fmla="*/ 2147483647 w 64"/>
              <a:gd name="T19" fmla="*/ 2147483647 h 75"/>
              <a:gd name="T20" fmla="*/ 2147483647 w 64"/>
              <a:gd name="T21" fmla="*/ 2147483647 h 75"/>
              <a:gd name="T22" fmla="*/ 0 w 64"/>
              <a:gd name="T23" fmla="*/ 2147483647 h 75"/>
              <a:gd name="T24" fmla="*/ 0 w 64"/>
              <a:gd name="T25" fmla="*/ 2147483647 h 7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64"/>
              <a:gd name="T40" fmla="*/ 0 h 75"/>
              <a:gd name="T41" fmla="*/ 64 w 64"/>
              <a:gd name="T42" fmla="*/ 75 h 75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64" h="75">
                <a:moveTo>
                  <a:pt x="0" y="1"/>
                </a:moveTo>
                <a:lnTo>
                  <a:pt x="22" y="1"/>
                </a:lnTo>
                <a:lnTo>
                  <a:pt x="22" y="23"/>
                </a:lnTo>
                <a:lnTo>
                  <a:pt x="42" y="22"/>
                </a:lnTo>
                <a:lnTo>
                  <a:pt x="42" y="0"/>
                </a:lnTo>
                <a:lnTo>
                  <a:pt x="64" y="0"/>
                </a:lnTo>
                <a:lnTo>
                  <a:pt x="64" y="75"/>
                </a:lnTo>
                <a:lnTo>
                  <a:pt x="42" y="75"/>
                </a:lnTo>
                <a:lnTo>
                  <a:pt x="42" y="45"/>
                </a:lnTo>
                <a:lnTo>
                  <a:pt x="22" y="45"/>
                </a:lnTo>
                <a:lnTo>
                  <a:pt x="22" y="75"/>
                </a:lnTo>
                <a:lnTo>
                  <a:pt x="0" y="75"/>
                </a:lnTo>
                <a:lnTo>
                  <a:pt x="0" y="1"/>
                </a:lnTo>
                <a:close/>
              </a:path>
            </a:pathLst>
          </a:custGeom>
          <a:solidFill>
            <a:srgbClr val="00808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grpSp>
        <p:nvGrpSpPr>
          <p:cNvPr id="20" name="Gruppo 642"/>
          <p:cNvGrpSpPr>
            <a:grpSpLocks/>
          </p:cNvGrpSpPr>
          <p:nvPr/>
        </p:nvGrpSpPr>
        <p:grpSpPr bwMode="auto">
          <a:xfrm>
            <a:off x="2928938" y="5553075"/>
            <a:ext cx="1296987" cy="631825"/>
            <a:chOff x="2928938" y="5553076"/>
            <a:chExt cx="1296987" cy="631824"/>
          </a:xfrm>
        </p:grpSpPr>
        <p:grpSp>
          <p:nvGrpSpPr>
            <p:cNvPr id="6570" name="Gruppo 639"/>
            <p:cNvGrpSpPr>
              <a:grpSpLocks/>
            </p:cNvGrpSpPr>
            <p:nvPr/>
          </p:nvGrpSpPr>
          <p:grpSpPr bwMode="auto">
            <a:xfrm>
              <a:off x="3619500" y="5553076"/>
              <a:ext cx="606425" cy="584199"/>
              <a:chOff x="3562350" y="5591176"/>
              <a:chExt cx="606425" cy="584199"/>
            </a:xfrm>
          </p:grpSpPr>
          <p:sp>
            <p:nvSpPr>
              <p:cNvPr id="635" name="Arco 634"/>
              <p:cNvSpPr/>
              <p:nvPr/>
            </p:nvSpPr>
            <p:spPr bwMode="auto">
              <a:xfrm rot="10514694">
                <a:off x="3562350" y="5591176"/>
                <a:ext cx="466725" cy="476249"/>
              </a:xfrm>
              <a:prstGeom prst="arc">
                <a:avLst/>
              </a:prstGeom>
              <a:noFill/>
              <a:ln w="28575" cap="flat" cmpd="sng" algn="ctr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6575" name="Rectangle 340"/>
              <p:cNvSpPr>
                <a:spLocks noChangeArrowheads="1"/>
              </p:cNvSpPr>
              <p:nvPr/>
            </p:nvSpPr>
            <p:spPr bwMode="auto">
              <a:xfrm>
                <a:off x="3838575" y="5992813"/>
                <a:ext cx="330200" cy="1825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it-IT" sz="1200" b="1">
                    <a:solidFill>
                      <a:srgbClr val="000000"/>
                    </a:solidFill>
                    <a:latin typeface="Arial" charset="0"/>
                  </a:rPr>
                  <a:t>GDP</a:t>
                </a:r>
                <a:endParaRPr lang="it-IT" sz="1200"/>
              </a:p>
            </p:txBody>
          </p:sp>
        </p:grpSp>
        <p:grpSp>
          <p:nvGrpSpPr>
            <p:cNvPr id="6571" name="Gruppo 641"/>
            <p:cNvGrpSpPr>
              <a:grpSpLocks/>
            </p:cNvGrpSpPr>
            <p:nvPr/>
          </p:nvGrpSpPr>
          <p:grpSpPr bwMode="auto">
            <a:xfrm>
              <a:off x="2928938" y="5576888"/>
              <a:ext cx="590550" cy="608012"/>
              <a:chOff x="2928938" y="5576888"/>
              <a:chExt cx="590550" cy="608012"/>
            </a:xfrm>
          </p:grpSpPr>
          <p:sp>
            <p:nvSpPr>
              <p:cNvPr id="6572" name="Rectangle 176"/>
              <p:cNvSpPr>
                <a:spLocks noChangeArrowheads="1"/>
              </p:cNvSpPr>
              <p:nvPr/>
            </p:nvSpPr>
            <p:spPr bwMode="auto">
              <a:xfrm>
                <a:off x="2928938" y="6003925"/>
                <a:ext cx="314325" cy="1809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it-IT" sz="1200" b="1">
                    <a:solidFill>
                      <a:srgbClr val="000000"/>
                    </a:solidFill>
                    <a:latin typeface="Arial" charset="0"/>
                  </a:rPr>
                  <a:t>GTP</a:t>
                </a:r>
                <a:endParaRPr lang="it-IT" sz="1200"/>
              </a:p>
            </p:txBody>
          </p:sp>
          <p:sp>
            <p:nvSpPr>
              <p:cNvPr id="634" name="Arco 633"/>
              <p:cNvSpPr/>
              <p:nvPr/>
            </p:nvSpPr>
            <p:spPr bwMode="auto">
              <a:xfrm rot="5400000">
                <a:off x="3048000" y="5572127"/>
                <a:ext cx="466724" cy="476250"/>
              </a:xfrm>
              <a:prstGeom prst="arc">
                <a:avLst/>
              </a:prstGeom>
              <a:noFill/>
              <a:ln w="28575" cap="flat" cmpd="sng" algn="ctr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</p:grpSp>
      </p:grpSp>
      <p:sp>
        <p:nvSpPr>
          <p:cNvPr id="639" name="Rectangle 176"/>
          <p:cNvSpPr>
            <a:spLocks noChangeArrowheads="1"/>
          </p:cNvSpPr>
          <p:nvPr/>
        </p:nvSpPr>
        <p:spPr bwMode="auto">
          <a:xfrm>
            <a:off x="3405188" y="5546725"/>
            <a:ext cx="314325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it-IT" sz="1200" b="1">
                <a:solidFill>
                  <a:srgbClr val="000000"/>
                </a:solidFill>
                <a:latin typeface="Arial" charset="0"/>
              </a:rPr>
              <a:t>GTP</a:t>
            </a:r>
            <a:endParaRPr lang="it-IT" sz="1200"/>
          </a:p>
        </p:txBody>
      </p:sp>
      <p:sp>
        <p:nvSpPr>
          <p:cNvPr id="647" name="Saetta 646"/>
          <p:cNvSpPr>
            <a:spLocks noChangeArrowheads="1"/>
          </p:cNvSpPr>
          <p:nvPr/>
        </p:nvSpPr>
        <p:spPr bwMode="auto">
          <a:xfrm rot="-2416115">
            <a:off x="8162925" y="6292850"/>
            <a:ext cx="685800" cy="390525"/>
          </a:xfrm>
          <a:prstGeom prst="lightningBol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3" name="Gruppo 649"/>
          <p:cNvGrpSpPr>
            <a:grpSpLocks/>
          </p:cNvGrpSpPr>
          <p:nvPr/>
        </p:nvGrpSpPr>
        <p:grpSpPr bwMode="auto">
          <a:xfrm>
            <a:off x="4679950" y="5400675"/>
            <a:ext cx="544513" cy="671513"/>
            <a:chOff x="4547025" y="5619395"/>
            <a:chExt cx="544088" cy="671868"/>
          </a:xfrm>
        </p:grpSpPr>
        <p:sp>
          <p:nvSpPr>
            <p:cNvPr id="6566" name="Rectangle 398"/>
            <p:cNvSpPr>
              <a:spLocks noChangeArrowheads="1"/>
            </p:cNvSpPr>
            <p:nvPr/>
          </p:nvSpPr>
          <p:spPr bwMode="auto">
            <a:xfrm>
              <a:off x="4728000" y="5861934"/>
              <a:ext cx="288541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200" b="1">
                  <a:solidFill>
                    <a:srgbClr val="000000"/>
                  </a:solidFill>
                  <a:latin typeface="Arial" charset="0"/>
                </a:rPr>
                <a:t>H</a:t>
              </a:r>
              <a:r>
                <a:rPr lang="it-IT" sz="1200" b="1" baseline="-25000">
                  <a:solidFill>
                    <a:srgbClr val="000000"/>
                  </a:solidFill>
                  <a:latin typeface="Arial" charset="0"/>
                </a:rPr>
                <a:t>2</a:t>
              </a:r>
              <a:r>
                <a:rPr lang="it-IT" sz="1200" b="1">
                  <a:solidFill>
                    <a:srgbClr val="000000"/>
                  </a:solidFill>
                  <a:latin typeface="Arial" charset="0"/>
                </a:rPr>
                <a:t>O</a:t>
              </a:r>
              <a:endParaRPr lang="it-IT" sz="1200" b="1"/>
            </a:p>
          </p:txBody>
        </p:sp>
        <p:sp>
          <p:nvSpPr>
            <p:cNvPr id="6567" name="Line 617"/>
            <p:cNvSpPr>
              <a:spLocks noChangeShapeType="1"/>
            </p:cNvSpPr>
            <p:nvPr/>
          </p:nvSpPr>
          <p:spPr bwMode="auto">
            <a:xfrm rot="3149530" flipH="1">
              <a:off x="4617614" y="5553514"/>
              <a:ext cx="396875" cy="5286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48" name="Arco 647"/>
            <p:cNvSpPr/>
            <p:nvPr/>
          </p:nvSpPr>
          <p:spPr bwMode="auto">
            <a:xfrm rot="16530659">
              <a:off x="4619687" y="5819838"/>
              <a:ext cx="466972" cy="475878"/>
            </a:xfrm>
            <a:prstGeom prst="arc">
              <a:avLst/>
            </a:prstGeom>
            <a:noFill/>
            <a:ln w="28575" cap="flat" cmpd="sng" algn="ctr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6569" name="Rectangle 398"/>
            <p:cNvSpPr>
              <a:spLocks noChangeArrowheads="1"/>
            </p:cNvSpPr>
            <p:nvPr/>
          </p:nvSpPr>
          <p:spPr bwMode="auto">
            <a:xfrm>
              <a:off x="4547025" y="6042909"/>
              <a:ext cx="14587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200" b="1">
                  <a:solidFill>
                    <a:srgbClr val="000000"/>
                  </a:solidFill>
                  <a:latin typeface="Arial" charset="0"/>
                </a:rPr>
                <a:t>Pi</a:t>
              </a:r>
              <a:endParaRPr lang="it-IT" sz="1200" b="1"/>
            </a:p>
          </p:txBody>
        </p:sp>
      </p:grpSp>
      <p:grpSp>
        <p:nvGrpSpPr>
          <p:cNvPr id="24" name="Group 791"/>
          <p:cNvGrpSpPr>
            <a:grpSpLocks/>
          </p:cNvGrpSpPr>
          <p:nvPr/>
        </p:nvGrpSpPr>
        <p:grpSpPr bwMode="auto">
          <a:xfrm>
            <a:off x="3930650" y="4594225"/>
            <a:ext cx="639763" cy="1201738"/>
            <a:chOff x="2668" y="2698"/>
            <a:chExt cx="403" cy="757"/>
          </a:xfrm>
        </p:grpSpPr>
        <p:sp>
          <p:nvSpPr>
            <p:cNvPr id="6561" name="Rectangle 190"/>
            <p:cNvSpPr>
              <a:spLocks noChangeArrowheads="1"/>
            </p:cNvSpPr>
            <p:nvPr/>
          </p:nvSpPr>
          <p:spPr bwMode="auto">
            <a:xfrm>
              <a:off x="2668" y="3176"/>
              <a:ext cx="328" cy="1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562" name="Freeform 341"/>
            <p:cNvSpPr>
              <a:spLocks/>
            </p:cNvSpPr>
            <p:nvPr/>
          </p:nvSpPr>
          <p:spPr bwMode="auto">
            <a:xfrm>
              <a:off x="2685" y="3079"/>
              <a:ext cx="386" cy="376"/>
            </a:xfrm>
            <a:custGeom>
              <a:avLst/>
              <a:gdLst>
                <a:gd name="T0" fmla="*/ 264 w 193"/>
                <a:gd name="T1" fmla="*/ 951 h 230"/>
                <a:gd name="T2" fmla="*/ 304 w 193"/>
                <a:gd name="T3" fmla="*/ 963 h 230"/>
                <a:gd name="T4" fmla="*/ 456 w 193"/>
                <a:gd name="T5" fmla="*/ 984 h 230"/>
                <a:gd name="T6" fmla="*/ 536 w 193"/>
                <a:gd name="T7" fmla="*/ 1005 h 230"/>
                <a:gd name="T8" fmla="*/ 696 w 193"/>
                <a:gd name="T9" fmla="*/ 1005 h 230"/>
                <a:gd name="T10" fmla="*/ 848 w 193"/>
                <a:gd name="T11" fmla="*/ 1005 h 230"/>
                <a:gd name="T12" fmla="*/ 1008 w 193"/>
                <a:gd name="T13" fmla="*/ 1005 h 230"/>
                <a:gd name="T14" fmla="*/ 1168 w 193"/>
                <a:gd name="T15" fmla="*/ 997 h 230"/>
                <a:gd name="T16" fmla="*/ 1296 w 193"/>
                <a:gd name="T17" fmla="*/ 938 h 230"/>
                <a:gd name="T18" fmla="*/ 1392 w 193"/>
                <a:gd name="T19" fmla="*/ 888 h 230"/>
                <a:gd name="T20" fmla="*/ 1456 w 193"/>
                <a:gd name="T21" fmla="*/ 812 h 230"/>
                <a:gd name="T22" fmla="*/ 1512 w 193"/>
                <a:gd name="T23" fmla="*/ 721 h 230"/>
                <a:gd name="T24" fmla="*/ 1512 w 193"/>
                <a:gd name="T25" fmla="*/ 652 h 230"/>
                <a:gd name="T26" fmla="*/ 1544 w 193"/>
                <a:gd name="T27" fmla="*/ 577 h 230"/>
                <a:gd name="T28" fmla="*/ 1544 w 193"/>
                <a:gd name="T29" fmla="*/ 468 h 230"/>
                <a:gd name="T30" fmla="*/ 1544 w 193"/>
                <a:gd name="T31" fmla="*/ 379 h 230"/>
                <a:gd name="T32" fmla="*/ 1512 w 193"/>
                <a:gd name="T33" fmla="*/ 289 h 230"/>
                <a:gd name="T34" fmla="*/ 1416 w 193"/>
                <a:gd name="T35" fmla="*/ 214 h 230"/>
                <a:gd name="T36" fmla="*/ 1352 w 193"/>
                <a:gd name="T37" fmla="*/ 144 h 230"/>
                <a:gd name="T38" fmla="*/ 1232 w 193"/>
                <a:gd name="T39" fmla="*/ 70 h 230"/>
                <a:gd name="T40" fmla="*/ 1104 w 193"/>
                <a:gd name="T41" fmla="*/ 29 h 230"/>
                <a:gd name="T42" fmla="*/ 944 w 193"/>
                <a:gd name="T43" fmla="*/ 0 h 230"/>
                <a:gd name="T44" fmla="*/ 784 w 193"/>
                <a:gd name="T45" fmla="*/ 0 h 230"/>
                <a:gd name="T46" fmla="*/ 656 w 193"/>
                <a:gd name="T47" fmla="*/ 0 h 230"/>
                <a:gd name="T48" fmla="*/ 504 w 193"/>
                <a:gd name="T49" fmla="*/ 13 h 230"/>
                <a:gd name="T50" fmla="*/ 352 w 193"/>
                <a:gd name="T51" fmla="*/ 54 h 230"/>
                <a:gd name="T52" fmla="*/ 184 w 193"/>
                <a:gd name="T53" fmla="*/ 70 h 230"/>
                <a:gd name="T54" fmla="*/ 88 w 193"/>
                <a:gd name="T55" fmla="*/ 144 h 230"/>
                <a:gd name="T56" fmla="*/ 0 w 193"/>
                <a:gd name="T57" fmla="*/ 214 h 230"/>
                <a:gd name="T58" fmla="*/ 0 w 193"/>
                <a:gd name="T59" fmla="*/ 289 h 230"/>
                <a:gd name="T60" fmla="*/ 104 w 193"/>
                <a:gd name="T61" fmla="*/ 302 h 230"/>
                <a:gd name="T62" fmla="*/ 240 w 193"/>
                <a:gd name="T63" fmla="*/ 324 h 230"/>
                <a:gd name="T64" fmla="*/ 392 w 193"/>
                <a:gd name="T65" fmla="*/ 270 h 230"/>
                <a:gd name="T66" fmla="*/ 608 w 193"/>
                <a:gd name="T67" fmla="*/ 209 h 230"/>
                <a:gd name="T68" fmla="*/ 888 w 193"/>
                <a:gd name="T69" fmla="*/ 257 h 230"/>
                <a:gd name="T70" fmla="*/ 952 w 193"/>
                <a:gd name="T71" fmla="*/ 342 h 230"/>
                <a:gd name="T72" fmla="*/ 944 w 193"/>
                <a:gd name="T73" fmla="*/ 379 h 230"/>
                <a:gd name="T74" fmla="*/ 944 w 193"/>
                <a:gd name="T75" fmla="*/ 450 h 230"/>
                <a:gd name="T76" fmla="*/ 944 w 193"/>
                <a:gd name="T77" fmla="*/ 521 h 230"/>
                <a:gd name="T78" fmla="*/ 944 w 193"/>
                <a:gd name="T79" fmla="*/ 618 h 230"/>
                <a:gd name="T80" fmla="*/ 880 w 193"/>
                <a:gd name="T81" fmla="*/ 687 h 230"/>
                <a:gd name="T82" fmla="*/ 888 w 193"/>
                <a:gd name="T83" fmla="*/ 750 h 230"/>
                <a:gd name="T84" fmla="*/ 736 w 193"/>
                <a:gd name="T85" fmla="*/ 759 h 230"/>
                <a:gd name="T86" fmla="*/ 568 w 193"/>
                <a:gd name="T87" fmla="*/ 759 h 230"/>
                <a:gd name="T88" fmla="*/ 416 w 193"/>
                <a:gd name="T89" fmla="*/ 742 h 230"/>
                <a:gd name="T90" fmla="*/ 256 w 193"/>
                <a:gd name="T91" fmla="*/ 711 h 230"/>
                <a:gd name="T92" fmla="*/ 128 w 193"/>
                <a:gd name="T93" fmla="*/ 721 h 230"/>
                <a:gd name="T94" fmla="*/ 40 w 193"/>
                <a:gd name="T95" fmla="*/ 799 h 230"/>
                <a:gd name="T96" fmla="*/ 80 w 193"/>
                <a:gd name="T97" fmla="*/ 888 h 230"/>
                <a:gd name="T98" fmla="*/ 216 w 193"/>
                <a:gd name="T99" fmla="*/ 938 h 230"/>
                <a:gd name="T100" fmla="*/ 352 w 193"/>
                <a:gd name="T101" fmla="*/ 976 h 23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93"/>
                <a:gd name="T154" fmla="*/ 0 h 230"/>
                <a:gd name="T155" fmla="*/ 193 w 193"/>
                <a:gd name="T156" fmla="*/ 230 h 23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93" h="230">
                  <a:moveTo>
                    <a:pt x="44" y="223"/>
                  </a:moveTo>
                  <a:lnTo>
                    <a:pt x="33" y="218"/>
                  </a:lnTo>
                  <a:lnTo>
                    <a:pt x="44" y="223"/>
                  </a:lnTo>
                  <a:lnTo>
                    <a:pt x="38" y="220"/>
                  </a:lnTo>
                  <a:lnTo>
                    <a:pt x="46" y="223"/>
                  </a:lnTo>
                  <a:lnTo>
                    <a:pt x="57" y="225"/>
                  </a:lnTo>
                  <a:lnTo>
                    <a:pt x="59" y="228"/>
                  </a:lnTo>
                  <a:lnTo>
                    <a:pt x="67" y="230"/>
                  </a:lnTo>
                  <a:lnTo>
                    <a:pt x="79" y="230"/>
                  </a:lnTo>
                  <a:lnTo>
                    <a:pt x="87" y="230"/>
                  </a:lnTo>
                  <a:lnTo>
                    <a:pt x="94" y="230"/>
                  </a:lnTo>
                  <a:lnTo>
                    <a:pt x="106" y="230"/>
                  </a:lnTo>
                  <a:lnTo>
                    <a:pt x="118" y="230"/>
                  </a:lnTo>
                  <a:lnTo>
                    <a:pt x="126" y="230"/>
                  </a:lnTo>
                  <a:lnTo>
                    <a:pt x="138" y="230"/>
                  </a:lnTo>
                  <a:lnTo>
                    <a:pt x="146" y="228"/>
                  </a:lnTo>
                  <a:lnTo>
                    <a:pt x="154" y="224"/>
                  </a:lnTo>
                  <a:lnTo>
                    <a:pt x="162" y="215"/>
                  </a:lnTo>
                  <a:lnTo>
                    <a:pt x="169" y="215"/>
                  </a:lnTo>
                  <a:lnTo>
                    <a:pt x="174" y="203"/>
                  </a:lnTo>
                  <a:lnTo>
                    <a:pt x="177" y="194"/>
                  </a:lnTo>
                  <a:lnTo>
                    <a:pt x="182" y="186"/>
                  </a:lnTo>
                  <a:lnTo>
                    <a:pt x="185" y="177"/>
                  </a:lnTo>
                  <a:lnTo>
                    <a:pt x="189" y="165"/>
                  </a:lnTo>
                  <a:lnTo>
                    <a:pt x="189" y="157"/>
                  </a:lnTo>
                  <a:lnTo>
                    <a:pt x="189" y="149"/>
                  </a:lnTo>
                  <a:lnTo>
                    <a:pt x="189" y="141"/>
                  </a:lnTo>
                  <a:lnTo>
                    <a:pt x="193" y="132"/>
                  </a:lnTo>
                  <a:lnTo>
                    <a:pt x="193" y="119"/>
                  </a:lnTo>
                  <a:lnTo>
                    <a:pt x="193" y="107"/>
                  </a:lnTo>
                  <a:lnTo>
                    <a:pt x="193" y="99"/>
                  </a:lnTo>
                  <a:lnTo>
                    <a:pt x="193" y="87"/>
                  </a:lnTo>
                  <a:lnTo>
                    <a:pt x="189" y="74"/>
                  </a:lnTo>
                  <a:lnTo>
                    <a:pt x="189" y="66"/>
                  </a:lnTo>
                  <a:lnTo>
                    <a:pt x="185" y="58"/>
                  </a:lnTo>
                  <a:lnTo>
                    <a:pt x="177" y="49"/>
                  </a:lnTo>
                  <a:lnTo>
                    <a:pt x="174" y="42"/>
                  </a:lnTo>
                  <a:lnTo>
                    <a:pt x="169" y="33"/>
                  </a:lnTo>
                  <a:lnTo>
                    <a:pt x="157" y="24"/>
                  </a:lnTo>
                  <a:lnTo>
                    <a:pt x="154" y="16"/>
                  </a:lnTo>
                  <a:lnTo>
                    <a:pt x="146" y="16"/>
                  </a:lnTo>
                  <a:lnTo>
                    <a:pt x="138" y="7"/>
                  </a:lnTo>
                  <a:lnTo>
                    <a:pt x="130" y="3"/>
                  </a:lnTo>
                  <a:lnTo>
                    <a:pt x="118" y="0"/>
                  </a:lnTo>
                  <a:lnTo>
                    <a:pt x="110" y="0"/>
                  </a:lnTo>
                  <a:lnTo>
                    <a:pt x="98" y="0"/>
                  </a:lnTo>
                  <a:lnTo>
                    <a:pt x="91" y="0"/>
                  </a:lnTo>
                  <a:lnTo>
                    <a:pt x="82" y="0"/>
                  </a:lnTo>
                  <a:lnTo>
                    <a:pt x="71" y="0"/>
                  </a:lnTo>
                  <a:lnTo>
                    <a:pt x="63" y="3"/>
                  </a:lnTo>
                  <a:lnTo>
                    <a:pt x="51" y="7"/>
                  </a:lnTo>
                  <a:lnTo>
                    <a:pt x="44" y="12"/>
                  </a:lnTo>
                  <a:lnTo>
                    <a:pt x="32" y="16"/>
                  </a:lnTo>
                  <a:lnTo>
                    <a:pt x="23" y="16"/>
                  </a:lnTo>
                  <a:lnTo>
                    <a:pt x="16" y="24"/>
                  </a:lnTo>
                  <a:lnTo>
                    <a:pt x="11" y="33"/>
                  </a:lnTo>
                  <a:lnTo>
                    <a:pt x="8" y="42"/>
                  </a:lnTo>
                  <a:lnTo>
                    <a:pt x="0" y="49"/>
                  </a:lnTo>
                  <a:lnTo>
                    <a:pt x="0" y="58"/>
                  </a:lnTo>
                  <a:lnTo>
                    <a:pt x="0" y="66"/>
                  </a:lnTo>
                  <a:lnTo>
                    <a:pt x="5" y="67"/>
                  </a:lnTo>
                  <a:lnTo>
                    <a:pt x="13" y="69"/>
                  </a:lnTo>
                  <a:lnTo>
                    <a:pt x="20" y="71"/>
                  </a:lnTo>
                  <a:lnTo>
                    <a:pt x="30" y="74"/>
                  </a:lnTo>
                  <a:lnTo>
                    <a:pt x="40" y="76"/>
                  </a:lnTo>
                  <a:lnTo>
                    <a:pt x="49" y="62"/>
                  </a:lnTo>
                  <a:lnTo>
                    <a:pt x="67" y="55"/>
                  </a:lnTo>
                  <a:lnTo>
                    <a:pt x="76" y="48"/>
                  </a:lnTo>
                  <a:lnTo>
                    <a:pt x="96" y="53"/>
                  </a:lnTo>
                  <a:lnTo>
                    <a:pt x="111" y="59"/>
                  </a:lnTo>
                  <a:lnTo>
                    <a:pt x="117" y="71"/>
                  </a:lnTo>
                  <a:lnTo>
                    <a:pt x="119" y="78"/>
                  </a:lnTo>
                  <a:lnTo>
                    <a:pt x="118" y="81"/>
                  </a:lnTo>
                  <a:lnTo>
                    <a:pt x="118" y="87"/>
                  </a:lnTo>
                  <a:lnTo>
                    <a:pt x="122" y="95"/>
                  </a:lnTo>
                  <a:lnTo>
                    <a:pt x="118" y="103"/>
                  </a:lnTo>
                  <a:lnTo>
                    <a:pt x="118" y="112"/>
                  </a:lnTo>
                  <a:lnTo>
                    <a:pt x="118" y="119"/>
                  </a:lnTo>
                  <a:lnTo>
                    <a:pt x="118" y="127"/>
                  </a:lnTo>
                  <a:lnTo>
                    <a:pt x="118" y="141"/>
                  </a:lnTo>
                  <a:lnTo>
                    <a:pt x="118" y="149"/>
                  </a:lnTo>
                  <a:lnTo>
                    <a:pt x="110" y="157"/>
                  </a:lnTo>
                  <a:lnTo>
                    <a:pt x="110" y="165"/>
                  </a:lnTo>
                  <a:lnTo>
                    <a:pt x="111" y="172"/>
                  </a:lnTo>
                  <a:lnTo>
                    <a:pt x="103" y="173"/>
                  </a:lnTo>
                  <a:lnTo>
                    <a:pt x="92" y="174"/>
                  </a:lnTo>
                  <a:lnTo>
                    <a:pt x="83" y="174"/>
                  </a:lnTo>
                  <a:lnTo>
                    <a:pt x="71" y="174"/>
                  </a:lnTo>
                  <a:lnTo>
                    <a:pt x="60" y="171"/>
                  </a:lnTo>
                  <a:lnTo>
                    <a:pt x="52" y="170"/>
                  </a:lnTo>
                  <a:lnTo>
                    <a:pt x="42" y="170"/>
                  </a:lnTo>
                  <a:lnTo>
                    <a:pt x="32" y="163"/>
                  </a:lnTo>
                  <a:lnTo>
                    <a:pt x="22" y="163"/>
                  </a:lnTo>
                  <a:lnTo>
                    <a:pt x="16" y="165"/>
                  </a:lnTo>
                  <a:lnTo>
                    <a:pt x="12" y="173"/>
                  </a:lnTo>
                  <a:lnTo>
                    <a:pt x="5" y="183"/>
                  </a:lnTo>
                  <a:lnTo>
                    <a:pt x="6" y="195"/>
                  </a:lnTo>
                  <a:lnTo>
                    <a:pt x="10" y="203"/>
                  </a:lnTo>
                  <a:lnTo>
                    <a:pt x="15" y="209"/>
                  </a:lnTo>
                  <a:lnTo>
                    <a:pt x="27" y="215"/>
                  </a:lnTo>
                  <a:lnTo>
                    <a:pt x="42" y="223"/>
                  </a:lnTo>
                  <a:lnTo>
                    <a:pt x="44" y="223"/>
                  </a:lnTo>
                  <a:close/>
                </a:path>
              </a:pathLst>
            </a:custGeom>
            <a:solidFill>
              <a:srgbClr val="008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563" name="Rectangle 342"/>
            <p:cNvSpPr>
              <a:spLocks noChangeArrowheads="1"/>
            </p:cNvSpPr>
            <p:nvPr/>
          </p:nvSpPr>
          <p:spPr bwMode="auto">
            <a:xfrm>
              <a:off x="2709" y="3210"/>
              <a:ext cx="210" cy="1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200" b="1">
                  <a:solidFill>
                    <a:srgbClr val="000000"/>
                  </a:solidFill>
                  <a:latin typeface="Arial" charset="0"/>
                </a:rPr>
                <a:t>GDP</a:t>
              </a:r>
              <a:endParaRPr lang="it-IT" sz="1200"/>
            </a:p>
          </p:txBody>
        </p:sp>
        <p:sp>
          <p:nvSpPr>
            <p:cNvPr id="6564" name="Rectangle 421"/>
            <p:cNvSpPr>
              <a:spLocks noChangeArrowheads="1"/>
            </p:cNvSpPr>
            <p:nvPr/>
          </p:nvSpPr>
          <p:spPr bwMode="auto">
            <a:xfrm>
              <a:off x="2921" y="3189"/>
              <a:ext cx="133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400" b="1">
                  <a:solidFill>
                    <a:srgbClr val="FFFFFF"/>
                  </a:solidFill>
                  <a:latin typeface="Symbol" pitchFamily="18" charset="2"/>
                </a:rPr>
                <a:t>a</a:t>
              </a:r>
              <a:r>
                <a:rPr lang="it-IT" sz="1400" b="1">
                  <a:solidFill>
                    <a:srgbClr val="FFFFFF"/>
                  </a:solidFill>
                  <a:latin typeface="Arial" charset="0"/>
                </a:rPr>
                <a:t>s</a:t>
              </a:r>
            </a:p>
          </p:txBody>
        </p:sp>
        <p:sp>
          <p:nvSpPr>
            <p:cNvPr id="6565" name="Freeform 430"/>
            <p:cNvSpPr>
              <a:spLocks/>
            </p:cNvSpPr>
            <p:nvPr/>
          </p:nvSpPr>
          <p:spPr bwMode="auto">
            <a:xfrm>
              <a:off x="2894" y="2698"/>
              <a:ext cx="27" cy="473"/>
            </a:xfrm>
            <a:custGeom>
              <a:avLst/>
              <a:gdLst>
                <a:gd name="T0" fmla="*/ 135 w 9"/>
                <a:gd name="T1" fmla="*/ 4293 h 157"/>
                <a:gd name="T2" fmla="*/ 0 w 9"/>
                <a:gd name="T3" fmla="*/ 3911 h 157"/>
                <a:gd name="T4" fmla="*/ 135 w 9"/>
                <a:gd name="T5" fmla="*/ 3504 h 157"/>
                <a:gd name="T6" fmla="*/ 243 w 9"/>
                <a:gd name="T7" fmla="*/ 3260 h 157"/>
                <a:gd name="T8" fmla="*/ 135 w 9"/>
                <a:gd name="T9" fmla="*/ 2977 h 157"/>
                <a:gd name="T10" fmla="*/ 0 w 9"/>
                <a:gd name="T11" fmla="*/ 2733 h 157"/>
                <a:gd name="T12" fmla="*/ 135 w 9"/>
                <a:gd name="T13" fmla="*/ 2458 h 157"/>
                <a:gd name="T14" fmla="*/ 243 w 9"/>
                <a:gd name="T15" fmla="*/ 2214 h 157"/>
                <a:gd name="T16" fmla="*/ 243 w 9"/>
                <a:gd name="T17" fmla="*/ 1808 h 157"/>
                <a:gd name="T18" fmla="*/ 135 w 9"/>
                <a:gd name="T19" fmla="*/ 1425 h 157"/>
                <a:gd name="T20" fmla="*/ 135 w 9"/>
                <a:gd name="T21" fmla="*/ 1154 h 157"/>
                <a:gd name="T22" fmla="*/ 243 w 9"/>
                <a:gd name="T23" fmla="*/ 898 h 157"/>
                <a:gd name="T24" fmla="*/ 243 w 9"/>
                <a:gd name="T25" fmla="*/ 627 h 157"/>
                <a:gd name="T26" fmla="*/ 243 w 9"/>
                <a:gd name="T27" fmla="*/ 383 h 157"/>
                <a:gd name="T28" fmla="*/ 243 w 9"/>
                <a:gd name="T29" fmla="*/ 108 h 157"/>
                <a:gd name="T30" fmla="*/ 0 w 9"/>
                <a:gd name="T31" fmla="*/ 108 h 157"/>
                <a:gd name="T32" fmla="*/ 243 w 9"/>
                <a:gd name="T33" fmla="*/ 0 h 15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"/>
                <a:gd name="T52" fmla="*/ 0 h 157"/>
                <a:gd name="T53" fmla="*/ 9 w 9"/>
                <a:gd name="T54" fmla="*/ 157 h 15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" h="157">
                  <a:moveTo>
                    <a:pt x="5" y="157"/>
                  </a:moveTo>
                  <a:lnTo>
                    <a:pt x="0" y="143"/>
                  </a:lnTo>
                  <a:lnTo>
                    <a:pt x="5" y="128"/>
                  </a:lnTo>
                  <a:lnTo>
                    <a:pt x="9" y="119"/>
                  </a:lnTo>
                  <a:lnTo>
                    <a:pt x="5" y="109"/>
                  </a:lnTo>
                  <a:lnTo>
                    <a:pt x="0" y="100"/>
                  </a:lnTo>
                  <a:lnTo>
                    <a:pt x="5" y="90"/>
                  </a:lnTo>
                  <a:lnTo>
                    <a:pt x="9" y="81"/>
                  </a:lnTo>
                  <a:lnTo>
                    <a:pt x="9" y="66"/>
                  </a:lnTo>
                  <a:lnTo>
                    <a:pt x="5" y="52"/>
                  </a:lnTo>
                  <a:lnTo>
                    <a:pt x="5" y="42"/>
                  </a:lnTo>
                  <a:lnTo>
                    <a:pt x="9" y="33"/>
                  </a:lnTo>
                  <a:lnTo>
                    <a:pt x="9" y="23"/>
                  </a:lnTo>
                  <a:lnTo>
                    <a:pt x="9" y="14"/>
                  </a:lnTo>
                  <a:lnTo>
                    <a:pt x="9" y="4"/>
                  </a:lnTo>
                  <a:lnTo>
                    <a:pt x="0" y="4"/>
                  </a:lnTo>
                  <a:lnTo>
                    <a:pt x="9" y="0"/>
                  </a:lnTo>
                </a:path>
              </a:pathLst>
            </a:custGeom>
            <a:noFill/>
            <a:ln w="28575" cmpd="sng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663" name="Rectangle 835"/>
          <p:cNvSpPr>
            <a:spLocks noChangeArrowheads="1"/>
          </p:cNvSpPr>
          <p:nvPr/>
        </p:nvSpPr>
        <p:spPr bwMode="auto">
          <a:xfrm>
            <a:off x="7967663" y="5341938"/>
            <a:ext cx="4984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it-IT" sz="1200" b="1">
                <a:solidFill>
                  <a:srgbClr val="000000"/>
                </a:solidFill>
                <a:latin typeface="Arial" charset="0"/>
              </a:rPr>
              <a:t>GTP</a:t>
            </a:r>
          </a:p>
        </p:txBody>
      </p:sp>
      <p:grpSp>
        <p:nvGrpSpPr>
          <p:cNvPr id="13" name="Gruppo 12"/>
          <p:cNvGrpSpPr/>
          <p:nvPr/>
        </p:nvGrpSpPr>
        <p:grpSpPr>
          <a:xfrm>
            <a:off x="2111345" y="5461880"/>
            <a:ext cx="742950" cy="515282"/>
            <a:chOff x="2111345" y="5461880"/>
            <a:chExt cx="742950" cy="515282"/>
          </a:xfrm>
        </p:grpSpPr>
        <p:sp>
          <p:nvSpPr>
            <p:cNvPr id="603" name="Rectangle 856"/>
            <p:cNvSpPr>
              <a:spLocks noChangeArrowheads="1"/>
            </p:cNvSpPr>
            <p:nvPr/>
          </p:nvSpPr>
          <p:spPr bwMode="auto">
            <a:xfrm>
              <a:off x="2111345" y="5672362"/>
              <a:ext cx="74295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l"/>
              <a:r>
                <a:rPr lang="it-IT" sz="1400" b="1" dirty="0" err="1">
                  <a:solidFill>
                    <a:srgbClr val="000000"/>
                  </a:solidFill>
                  <a:latin typeface="Arial" charset="0"/>
                </a:rPr>
                <a:t>PKA</a:t>
              </a:r>
              <a:r>
                <a:rPr lang="it-IT" sz="1800" b="1" baseline="30000" dirty="0" err="1">
                  <a:solidFill>
                    <a:srgbClr val="000000"/>
                  </a:solidFill>
                  <a:latin typeface="Arial" charset="0"/>
                </a:rPr>
                <a:t>a</a:t>
              </a:r>
              <a:endParaRPr lang="it-IT" sz="1800" b="1" baseline="300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" name="Esplosione 2 2"/>
            <p:cNvSpPr/>
            <p:nvPr/>
          </p:nvSpPr>
          <p:spPr bwMode="auto">
            <a:xfrm>
              <a:off x="2261148" y="5461880"/>
              <a:ext cx="298449" cy="293516"/>
            </a:xfrm>
            <a:prstGeom prst="irregularSeal2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32845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99" grpId="0"/>
      <p:bldP spid="4699" grpId="1"/>
      <p:bldP spid="4507" grpId="0" animBg="1"/>
      <p:bldP spid="4655" grpId="0" animBg="1"/>
      <p:bldP spid="4307" grpId="0"/>
      <p:bldP spid="619" grpId="0" animBg="1"/>
      <p:bldP spid="637" grpId="0" animBg="1"/>
      <p:bldP spid="639" grpId="0"/>
      <p:bldP spid="639" grpId="1"/>
      <p:bldP spid="647" grpId="0" animBg="1"/>
      <p:bldP spid="647" grpId="1" animBg="1"/>
      <p:bldP spid="663" grpId="0"/>
      <p:bldP spid="66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2E9477F0-C4F8-8687-20DF-43BFF29F1F49}"/>
              </a:ext>
            </a:extLst>
          </p:cNvPr>
          <p:cNvSpPr txBox="1"/>
          <p:nvPr/>
        </p:nvSpPr>
        <p:spPr>
          <a:xfrm>
            <a:off x="2664882" y="3136612"/>
            <a:ext cx="36182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b="1" dirty="0"/>
              <a:t>Fine 10/04/2024</a:t>
            </a:r>
          </a:p>
        </p:txBody>
      </p:sp>
    </p:spTree>
    <p:extLst>
      <p:ext uri="{BB962C8B-B14F-4D97-AF65-F5344CB8AC3E}">
        <p14:creationId xmlns:p14="http://schemas.microsoft.com/office/powerpoint/2010/main" val="14259609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24"/>
          <p:cNvSpPr>
            <a:spLocks noChangeArrowheads="1"/>
          </p:cNvSpPr>
          <p:nvPr/>
        </p:nvSpPr>
        <p:spPr bwMode="auto">
          <a:xfrm>
            <a:off x="158789" y="631825"/>
            <a:ext cx="8821737" cy="6494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buFontTx/>
              <a:buChar char="•"/>
            </a:pPr>
            <a:r>
              <a:rPr lang="it-IT" sz="1600" dirty="0">
                <a:latin typeface="Arial" charset="0"/>
              </a:rPr>
              <a:t> Il </a:t>
            </a:r>
            <a:r>
              <a:rPr lang="it-IT" sz="1600" dirty="0" err="1">
                <a:latin typeface="Arial" charset="0"/>
              </a:rPr>
              <a:t>cAMP</a:t>
            </a:r>
            <a:r>
              <a:rPr lang="it-IT" sz="1600" dirty="0">
                <a:latin typeface="Arial" charset="0"/>
              </a:rPr>
              <a:t> è formato dall’ATP (5'-ATP) tramite una reazione di  ciclizzazione con perdita di </a:t>
            </a:r>
            <a:r>
              <a:rPr lang="it-IT" sz="1600" dirty="0" err="1">
                <a:latin typeface="Arial" charset="0"/>
              </a:rPr>
              <a:t>PPi</a:t>
            </a:r>
            <a:r>
              <a:rPr lang="it-IT" sz="1600" dirty="0">
                <a:latin typeface="Arial" charset="0"/>
              </a:rPr>
              <a:t> catalizzata dalla </a:t>
            </a:r>
            <a:r>
              <a:rPr lang="it-IT" sz="1600" i="1" dirty="0" err="1">
                <a:latin typeface="Arial" charset="0"/>
              </a:rPr>
              <a:t>adenilato</a:t>
            </a:r>
            <a:r>
              <a:rPr lang="it-IT" sz="1600" i="1" dirty="0">
                <a:latin typeface="Arial" charset="0"/>
              </a:rPr>
              <a:t> </a:t>
            </a:r>
            <a:r>
              <a:rPr lang="it-IT" sz="1600" i="1" dirty="0" err="1">
                <a:latin typeface="Arial" charset="0"/>
              </a:rPr>
              <a:t>ciclasi</a:t>
            </a:r>
            <a:r>
              <a:rPr lang="it-IT" sz="1600" dirty="0">
                <a:latin typeface="Arial" charset="0"/>
              </a:rPr>
              <a:t>.</a:t>
            </a:r>
          </a:p>
          <a:p>
            <a:pPr algn="just"/>
            <a:endParaRPr lang="it-IT" sz="1600" b="1" dirty="0">
              <a:latin typeface="Arial" charset="0"/>
            </a:endParaRPr>
          </a:p>
          <a:p>
            <a:pPr algn="just"/>
            <a:endParaRPr lang="it-IT" sz="1600" b="1" dirty="0">
              <a:latin typeface="Arial" charset="0"/>
            </a:endParaRPr>
          </a:p>
          <a:p>
            <a:pPr algn="just"/>
            <a:endParaRPr lang="it-IT" sz="1600" b="1" dirty="0">
              <a:latin typeface="Arial" charset="0"/>
            </a:endParaRPr>
          </a:p>
          <a:p>
            <a:pPr algn="just"/>
            <a:endParaRPr lang="it-IT" sz="1600" b="1" dirty="0">
              <a:latin typeface="Arial" charset="0"/>
            </a:endParaRPr>
          </a:p>
          <a:p>
            <a:pPr algn="just"/>
            <a:endParaRPr lang="it-IT" sz="1600" b="1" dirty="0">
              <a:latin typeface="Arial" charset="0"/>
            </a:endParaRPr>
          </a:p>
          <a:p>
            <a:pPr algn="just"/>
            <a:endParaRPr lang="it-IT" sz="1600" b="1" dirty="0">
              <a:latin typeface="Arial" charset="0"/>
            </a:endParaRPr>
          </a:p>
          <a:p>
            <a:pPr algn="just"/>
            <a:endParaRPr lang="it-IT" sz="1600" b="1" dirty="0">
              <a:latin typeface="Arial" charset="0"/>
            </a:endParaRPr>
          </a:p>
          <a:p>
            <a:pPr algn="just"/>
            <a:endParaRPr lang="it-IT" sz="1600" b="1" dirty="0">
              <a:latin typeface="Arial" charset="0"/>
            </a:endParaRPr>
          </a:p>
          <a:p>
            <a:pPr algn="just"/>
            <a:endParaRPr lang="it-IT" sz="1600" b="1" dirty="0">
              <a:latin typeface="Arial" charset="0"/>
            </a:endParaRPr>
          </a:p>
          <a:p>
            <a:pPr algn="just"/>
            <a:endParaRPr lang="it-IT" sz="1600" b="1" dirty="0">
              <a:latin typeface="Arial" charset="0"/>
            </a:endParaRPr>
          </a:p>
          <a:p>
            <a:pPr algn="just"/>
            <a:endParaRPr lang="it-IT" sz="1600" b="1" dirty="0">
              <a:latin typeface="Arial" charset="0"/>
            </a:endParaRPr>
          </a:p>
          <a:p>
            <a:pPr algn="just"/>
            <a:endParaRPr lang="it-IT" sz="1600" b="1" dirty="0">
              <a:latin typeface="Arial" charset="0"/>
            </a:endParaRPr>
          </a:p>
          <a:p>
            <a:pPr algn="just"/>
            <a:endParaRPr lang="it-IT" sz="1600" b="1" dirty="0">
              <a:latin typeface="Arial" charset="0"/>
            </a:endParaRPr>
          </a:p>
          <a:p>
            <a:pPr algn="just"/>
            <a:endParaRPr lang="it-IT" sz="1600" b="1" dirty="0">
              <a:latin typeface="Arial" charset="0"/>
            </a:endParaRPr>
          </a:p>
          <a:p>
            <a:pPr algn="just"/>
            <a:endParaRPr lang="it-IT" sz="1600" b="1" dirty="0">
              <a:latin typeface="Arial" charset="0"/>
            </a:endParaRPr>
          </a:p>
          <a:p>
            <a:pPr algn="just"/>
            <a:endParaRPr lang="it-IT" sz="1600" b="1" dirty="0">
              <a:latin typeface="Arial" charset="0"/>
            </a:endParaRPr>
          </a:p>
          <a:p>
            <a:pPr algn="just"/>
            <a:endParaRPr lang="it-IT" sz="1600" b="1" dirty="0">
              <a:latin typeface="Arial" charset="0"/>
            </a:endParaRPr>
          </a:p>
          <a:p>
            <a:pPr algn="just"/>
            <a:endParaRPr lang="it-IT" sz="1600" b="1" dirty="0">
              <a:latin typeface="Arial" charset="0"/>
            </a:endParaRPr>
          </a:p>
          <a:p>
            <a:pPr algn="just"/>
            <a:endParaRPr lang="it-IT" sz="1600" b="1" dirty="0">
              <a:latin typeface="Arial" charset="0"/>
            </a:endParaRPr>
          </a:p>
          <a:p>
            <a:pPr algn="just"/>
            <a:endParaRPr lang="it-IT" sz="1600" b="1" dirty="0">
              <a:latin typeface="Arial" charset="0"/>
            </a:endParaRPr>
          </a:p>
          <a:p>
            <a:pPr algn="just"/>
            <a:r>
              <a:rPr lang="it-IT" sz="1600" dirty="0">
                <a:latin typeface="Arial" charset="0"/>
              </a:rPr>
              <a:t>Il </a:t>
            </a:r>
            <a:r>
              <a:rPr lang="it-IT" sz="1600" dirty="0" err="1">
                <a:latin typeface="Arial" charset="0"/>
              </a:rPr>
              <a:t>cAMP</a:t>
            </a:r>
            <a:r>
              <a:rPr lang="it-IT" sz="1600" dirty="0">
                <a:latin typeface="Arial" charset="0"/>
              </a:rPr>
              <a:t> è un messaggero chimico </a:t>
            </a:r>
            <a:r>
              <a:rPr lang="it-IT" sz="1600" dirty="0">
                <a:solidFill>
                  <a:srgbClr val="FF3300"/>
                </a:solidFill>
                <a:latin typeface="Arial" charset="0"/>
              </a:rPr>
              <a:t>transiente</a:t>
            </a:r>
            <a:r>
              <a:rPr lang="it-IT" sz="1600" dirty="0">
                <a:latin typeface="Arial" charset="0"/>
              </a:rPr>
              <a:t>. Il suo livello intracellulare è regolato anche dalla sua rimozione da parte di una </a:t>
            </a:r>
            <a:r>
              <a:rPr lang="it-IT" sz="1600" dirty="0" err="1">
                <a:solidFill>
                  <a:srgbClr val="FF3300"/>
                </a:solidFill>
                <a:latin typeface="Arial" charset="0"/>
              </a:rPr>
              <a:t>fosfodieasterasi</a:t>
            </a:r>
            <a:r>
              <a:rPr lang="it-IT" sz="1600" dirty="0">
                <a:solidFill>
                  <a:srgbClr val="FF3300"/>
                </a:solidFill>
                <a:latin typeface="Arial" charset="0"/>
              </a:rPr>
              <a:t> specifica</a:t>
            </a:r>
            <a:r>
              <a:rPr lang="it-IT" sz="1600" dirty="0">
                <a:latin typeface="Arial" charset="0"/>
              </a:rPr>
              <a:t> che idrolizza il legame </a:t>
            </a:r>
            <a:r>
              <a:rPr lang="it-IT" sz="1600" dirty="0" err="1">
                <a:latin typeface="Arial" charset="0"/>
              </a:rPr>
              <a:t>fosfodiestere</a:t>
            </a:r>
            <a:r>
              <a:rPr lang="it-IT" sz="1600" dirty="0">
                <a:latin typeface="Arial" charset="0"/>
              </a:rPr>
              <a:t> ciclico a livello dell’OH sul carbonio 3’,  producendo 5'- AMP</a:t>
            </a:r>
          </a:p>
        </p:txBody>
      </p:sp>
      <p:sp>
        <p:nvSpPr>
          <p:cNvPr id="7171" name="Line 257"/>
          <p:cNvSpPr>
            <a:spLocks noChangeShapeType="1"/>
          </p:cNvSpPr>
          <p:nvPr/>
        </p:nvSpPr>
        <p:spPr bwMode="auto">
          <a:xfrm>
            <a:off x="5940425" y="2278063"/>
            <a:ext cx="1588" cy="1016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grpSp>
        <p:nvGrpSpPr>
          <p:cNvPr id="2" name="Group 329"/>
          <p:cNvGrpSpPr>
            <a:grpSpLocks/>
          </p:cNvGrpSpPr>
          <p:nvPr/>
        </p:nvGrpSpPr>
        <p:grpSpPr bwMode="auto">
          <a:xfrm>
            <a:off x="1630589" y="4606057"/>
            <a:ext cx="6100763" cy="1314450"/>
            <a:chOff x="947" y="2689"/>
            <a:chExt cx="3843" cy="828"/>
          </a:xfrm>
        </p:grpSpPr>
        <p:sp>
          <p:nvSpPr>
            <p:cNvPr id="7298" name="Rectangle 283"/>
            <p:cNvSpPr>
              <a:spLocks noChangeArrowheads="1"/>
            </p:cNvSpPr>
            <p:nvPr/>
          </p:nvSpPr>
          <p:spPr bwMode="auto">
            <a:xfrm>
              <a:off x="947" y="3137"/>
              <a:ext cx="29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600" b="1">
                  <a:solidFill>
                    <a:srgbClr val="000000"/>
                  </a:solidFill>
                  <a:latin typeface="Arial" charset="0"/>
                </a:rPr>
                <a:t>ATP</a:t>
              </a:r>
              <a:r>
                <a:rPr lang="it-IT" sz="1600">
                  <a:solidFill>
                    <a:srgbClr val="000000"/>
                  </a:solidFill>
                  <a:latin typeface="Arial" charset="0"/>
                </a:rPr>
                <a:t> </a:t>
              </a:r>
              <a:endParaRPr lang="it-IT" sz="1600"/>
            </a:p>
          </p:txBody>
        </p:sp>
        <p:grpSp>
          <p:nvGrpSpPr>
            <p:cNvPr id="7299" name="Group 317"/>
            <p:cNvGrpSpPr>
              <a:grpSpLocks/>
            </p:cNvGrpSpPr>
            <p:nvPr/>
          </p:nvGrpSpPr>
          <p:grpSpPr bwMode="auto">
            <a:xfrm>
              <a:off x="1283" y="3166"/>
              <a:ext cx="578" cy="75"/>
              <a:chOff x="1046" y="3276"/>
              <a:chExt cx="578" cy="56"/>
            </a:xfrm>
          </p:grpSpPr>
          <p:sp>
            <p:nvSpPr>
              <p:cNvPr id="7330" name="Line 284"/>
              <p:cNvSpPr>
                <a:spLocks noChangeShapeType="1"/>
              </p:cNvSpPr>
              <p:nvPr/>
            </p:nvSpPr>
            <p:spPr bwMode="auto">
              <a:xfrm>
                <a:off x="1047" y="3314"/>
                <a:ext cx="57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7331" name="Line 285"/>
              <p:cNvSpPr>
                <a:spLocks noChangeShapeType="1"/>
              </p:cNvSpPr>
              <p:nvPr/>
            </p:nvSpPr>
            <p:spPr bwMode="auto">
              <a:xfrm>
                <a:off x="1047" y="3295"/>
                <a:ext cx="57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7332" name="Freeform 286"/>
              <p:cNvSpPr>
                <a:spLocks/>
              </p:cNvSpPr>
              <p:nvPr/>
            </p:nvSpPr>
            <p:spPr bwMode="auto">
              <a:xfrm>
                <a:off x="1046" y="3314"/>
                <a:ext cx="62" cy="18"/>
              </a:xfrm>
              <a:custGeom>
                <a:avLst/>
                <a:gdLst>
                  <a:gd name="T0" fmla="*/ 0 w 62"/>
                  <a:gd name="T1" fmla="*/ 0 h 18"/>
                  <a:gd name="T2" fmla="*/ 50 w 62"/>
                  <a:gd name="T3" fmla="*/ 0 h 18"/>
                  <a:gd name="T4" fmla="*/ 62 w 62"/>
                  <a:gd name="T5" fmla="*/ 18 h 18"/>
                  <a:gd name="T6" fmla="*/ 0 w 62"/>
                  <a:gd name="T7" fmla="*/ 0 h 1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2"/>
                  <a:gd name="T13" fmla="*/ 0 h 18"/>
                  <a:gd name="T14" fmla="*/ 62 w 62"/>
                  <a:gd name="T15" fmla="*/ 18 h 1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2" h="18">
                    <a:moveTo>
                      <a:pt x="0" y="0"/>
                    </a:moveTo>
                    <a:lnTo>
                      <a:pt x="50" y="0"/>
                    </a:lnTo>
                    <a:lnTo>
                      <a:pt x="62" y="18"/>
                    </a:lnTo>
                    <a:lnTo>
                      <a:pt x="0" y="0"/>
                    </a:lnTo>
                    <a:close/>
                  </a:path>
                </a:pathLst>
              </a:cu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7333" name="Freeform 287"/>
              <p:cNvSpPr>
                <a:spLocks/>
              </p:cNvSpPr>
              <p:nvPr/>
            </p:nvSpPr>
            <p:spPr bwMode="auto">
              <a:xfrm>
                <a:off x="1562" y="3276"/>
                <a:ext cx="62" cy="19"/>
              </a:xfrm>
              <a:custGeom>
                <a:avLst/>
                <a:gdLst>
                  <a:gd name="T0" fmla="*/ 62 w 62"/>
                  <a:gd name="T1" fmla="*/ 19 h 19"/>
                  <a:gd name="T2" fmla="*/ 12 w 62"/>
                  <a:gd name="T3" fmla="*/ 19 h 19"/>
                  <a:gd name="T4" fmla="*/ 0 w 62"/>
                  <a:gd name="T5" fmla="*/ 0 h 19"/>
                  <a:gd name="T6" fmla="*/ 62 w 62"/>
                  <a:gd name="T7" fmla="*/ 19 h 1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2"/>
                  <a:gd name="T13" fmla="*/ 0 h 19"/>
                  <a:gd name="T14" fmla="*/ 62 w 62"/>
                  <a:gd name="T15" fmla="*/ 19 h 1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2" h="19">
                    <a:moveTo>
                      <a:pt x="62" y="19"/>
                    </a:moveTo>
                    <a:lnTo>
                      <a:pt x="12" y="19"/>
                    </a:lnTo>
                    <a:lnTo>
                      <a:pt x="0" y="0"/>
                    </a:lnTo>
                    <a:lnTo>
                      <a:pt x="62" y="19"/>
                    </a:lnTo>
                    <a:close/>
                  </a:path>
                </a:pathLst>
              </a:cu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</p:grpSp>
        <p:sp>
          <p:nvSpPr>
            <p:cNvPr id="7300" name="Rectangle 288"/>
            <p:cNvSpPr>
              <a:spLocks noChangeArrowheads="1"/>
            </p:cNvSpPr>
            <p:nvPr/>
          </p:nvSpPr>
          <p:spPr bwMode="auto">
            <a:xfrm>
              <a:off x="2271" y="3127"/>
              <a:ext cx="355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l"/>
              <a:r>
                <a:rPr lang="it-IT" sz="1600" b="1">
                  <a:solidFill>
                    <a:srgbClr val="000000"/>
                  </a:solidFill>
                  <a:latin typeface="Arial" charset="0"/>
                </a:rPr>
                <a:t>cAMP</a:t>
              </a:r>
              <a:endParaRPr lang="it-IT" sz="1600" b="1"/>
            </a:p>
          </p:txBody>
        </p:sp>
        <p:sp>
          <p:nvSpPr>
            <p:cNvPr id="7301" name="Line 289"/>
            <p:cNvSpPr>
              <a:spLocks noChangeShapeType="1"/>
            </p:cNvSpPr>
            <p:nvPr/>
          </p:nvSpPr>
          <p:spPr bwMode="auto">
            <a:xfrm>
              <a:off x="2975" y="3189"/>
              <a:ext cx="55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302" name="Line 290"/>
            <p:cNvSpPr>
              <a:spLocks noChangeShapeType="1"/>
            </p:cNvSpPr>
            <p:nvPr/>
          </p:nvSpPr>
          <p:spPr bwMode="auto">
            <a:xfrm>
              <a:off x="2975" y="3168"/>
              <a:ext cx="55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303" name="Freeform 291"/>
            <p:cNvSpPr>
              <a:spLocks/>
            </p:cNvSpPr>
            <p:nvPr/>
          </p:nvSpPr>
          <p:spPr bwMode="auto">
            <a:xfrm>
              <a:off x="2975" y="3189"/>
              <a:ext cx="83" cy="21"/>
            </a:xfrm>
            <a:custGeom>
              <a:avLst/>
              <a:gdLst>
                <a:gd name="T0" fmla="*/ 0 w 83"/>
                <a:gd name="T1" fmla="*/ 0 h 25"/>
                <a:gd name="T2" fmla="*/ 66 w 83"/>
                <a:gd name="T3" fmla="*/ 0 h 25"/>
                <a:gd name="T4" fmla="*/ 83 w 83"/>
                <a:gd name="T5" fmla="*/ 11 h 25"/>
                <a:gd name="T6" fmla="*/ 0 w 83"/>
                <a:gd name="T7" fmla="*/ 0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3"/>
                <a:gd name="T13" fmla="*/ 0 h 25"/>
                <a:gd name="T14" fmla="*/ 83 w 83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3" h="25">
                  <a:moveTo>
                    <a:pt x="0" y="0"/>
                  </a:moveTo>
                  <a:lnTo>
                    <a:pt x="66" y="0"/>
                  </a:lnTo>
                  <a:lnTo>
                    <a:pt x="83" y="25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304" name="Freeform 292"/>
            <p:cNvSpPr>
              <a:spLocks/>
            </p:cNvSpPr>
            <p:nvPr/>
          </p:nvSpPr>
          <p:spPr bwMode="auto">
            <a:xfrm>
              <a:off x="3446" y="3148"/>
              <a:ext cx="83" cy="20"/>
            </a:xfrm>
            <a:custGeom>
              <a:avLst/>
              <a:gdLst>
                <a:gd name="T0" fmla="*/ 83 w 83"/>
                <a:gd name="T1" fmla="*/ 10 h 24"/>
                <a:gd name="T2" fmla="*/ 17 w 83"/>
                <a:gd name="T3" fmla="*/ 10 h 24"/>
                <a:gd name="T4" fmla="*/ 0 w 83"/>
                <a:gd name="T5" fmla="*/ 0 h 24"/>
                <a:gd name="T6" fmla="*/ 83 w 83"/>
                <a:gd name="T7" fmla="*/ 10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3"/>
                <a:gd name="T13" fmla="*/ 0 h 24"/>
                <a:gd name="T14" fmla="*/ 83 w 83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3" h="24">
                  <a:moveTo>
                    <a:pt x="83" y="24"/>
                  </a:moveTo>
                  <a:lnTo>
                    <a:pt x="17" y="24"/>
                  </a:lnTo>
                  <a:lnTo>
                    <a:pt x="0" y="0"/>
                  </a:lnTo>
                  <a:lnTo>
                    <a:pt x="83" y="24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305" name="Rectangle 293"/>
            <p:cNvSpPr>
              <a:spLocks noChangeArrowheads="1"/>
            </p:cNvSpPr>
            <p:nvPr/>
          </p:nvSpPr>
          <p:spPr bwMode="auto">
            <a:xfrm>
              <a:off x="3688" y="3116"/>
              <a:ext cx="28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600" b="1">
                  <a:solidFill>
                    <a:srgbClr val="000000"/>
                  </a:solidFill>
                  <a:latin typeface="Arial" charset="0"/>
                </a:rPr>
                <a:t>AMP</a:t>
              </a:r>
              <a:endParaRPr lang="it-IT" sz="1600" b="1"/>
            </a:p>
          </p:txBody>
        </p:sp>
        <p:sp>
          <p:nvSpPr>
            <p:cNvPr id="7306" name="Arc 294"/>
            <p:cNvSpPr>
              <a:spLocks/>
            </p:cNvSpPr>
            <p:nvPr/>
          </p:nvSpPr>
          <p:spPr bwMode="auto">
            <a:xfrm>
              <a:off x="1594" y="3036"/>
              <a:ext cx="191" cy="148"/>
            </a:xfrm>
            <a:custGeom>
              <a:avLst/>
              <a:gdLst>
                <a:gd name="T0" fmla="*/ 0 w 23275"/>
                <a:gd name="T1" fmla="*/ 0 h 21600"/>
                <a:gd name="T2" fmla="*/ 0 w 23275"/>
                <a:gd name="T3" fmla="*/ 0 h 21600"/>
                <a:gd name="T4" fmla="*/ 0 w 23275"/>
                <a:gd name="T5" fmla="*/ 0 h 21600"/>
                <a:gd name="T6" fmla="*/ 0 60000 65536"/>
                <a:gd name="T7" fmla="*/ 0 60000 65536"/>
                <a:gd name="T8" fmla="*/ 0 60000 65536"/>
                <a:gd name="T9" fmla="*/ 0 w 23275"/>
                <a:gd name="T10" fmla="*/ 0 h 21600"/>
                <a:gd name="T11" fmla="*/ 23275 w 2327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3275" h="21600" fill="none" extrusionOk="0">
                  <a:moveTo>
                    <a:pt x="23274" y="1973"/>
                  </a:moveTo>
                  <a:cubicBezTo>
                    <a:pt x="22254" y="13091"/>
                    <a:pt x="12929" y="21599"/>
                    <a:pt x="1765" y="21600"/>
                  </a:cubicBezTo>
                  <a:cubicBezTo>
                    <a:pt x="1175" y="21600"/>
                    <a:pt x="587" y="21575"/>
                    <a:pt x="0" y="21527"/>
                  </a:cubicBezTo>
                </a:path>
                <a:path w="23275" h="21600" stroke="0" extrusionOk="0">
                  <a:moveTo>
                    <a:pt x="23274" y="1973"/>
                  </a:moveTo>
                  <a:cubicBezTo>
                    <a:pt x="22254" y="13091"/>
                    <a:pt x="12929" y="21599"/>
                    <a:pt x="1765" y="21600"/>
                  </a:cubicBezTo>
                  <a:cubicBezTo>
                    <a:pt x="1175" y="21600"/>
                    <a:pt x="587" y="21575"/>
                    <a:pt x="0" y="21527"/>
                  </a:cubicBezTo>
                  <a:lnTo>
                    <a:pt x="1765" y="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307" name="Freeform 295"/>
            <p:cNvSpPr>
              <a:spLocks/>
            </p:cNvSpPr>
            <p:nvPr/>
          </p:nvSpPr>
          <p:spPr bwMode="auto">
            <a:xfrm>
              <a:off x="1771" y="3009"/>
              <a:ext cx="38" cy="53"/>
            </a:xfrm>
            <a:custGeom>
              <a:avLst/>
              <a:gdLst>
                <a:gd name="T0" fmla="*/ 23 w 38"/>
                <a:gd name="T1" fmla="*/ 0 h 64"/>
                <a:gd name="T2" fmla="*/ 0 w 38"/>
                <a:gd name="T3" fmla="*/ 24 h 64"/>
                <a:gd name="T4" fmla="*/ 20 w 38"/>
                <a:gd name="T5" fmla="*/ 19 h 64"/>
                <a:gd name="T6" fmla="*/ 38 w 38"/>
                <a:gd name="T7" fmla="*/ 25 h 64"/>
                <a:gd name="T8" fmla="*/ 23 w 38"/>
                <a:gd name="T9" fmla="*/ 0 h 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64"/>
                <a:gd name="T17" fmla="*/ 38 w 38"/>
                <a:gd name="T18" fmla="*/ 64 h 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64">
                  <a:moveTo>
                    <a:pt x="23" y="0"/>
                  </a:moveTo>
                  <a:lnTo>
                    <a:pt x="0" y="61"/>
                  </a:lnTo>
                  <a:lnTo>
                    <a:pt x="20" y="50"/>
                  </a:lnTo>
                  <a:lnTo>
                    <a:pt x="38" y="64"/>
                  </a:lnTo>
                  <a:lnTo>
                    <a:pt x="23" y="0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308" name="Rectangle 296"/>
            <p:cNvSpPr>
              <a:spLocks noChangeArrowheads="1"/>
            </p:cNvSpPr>
            <p:nvPr/>
          </p:nvSpPr>
          <p:spPr bwMode="auto">
            <a:xfrm>
              <a:off x="1869" y="2886"/>
              <a:ext cx="206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600" b="1">
                  <a:solidFill>
                    <a:srgbClr val="000000"/>
                  </a:solidFill>
                  <a:latin typeface="Arial" charset="0"/>
                </a:rPr>
                <a:t>PPi</a:t>
              </a:r>
              <a:endParaRPr lang="it-IT" sz="1600" b="1"/>
            </a:p>
          </p:txBody>
        </p:sp>
        <p:grpSp>
          <p:nvGrpSpPr>
            <p:cNvPr id="7309" name="Group 318"/>
            <p:cNvGrpSpPr>
              <a:grpSpLocks/>
            </p:cNvGrpSpPr>
            <p:nvPr/>
          </p:nvGrpSpPr>
          <p:grpSpPr bwMode="auto">
            <a:xfrm>
              <a:off x="2139" y="2938"/>
              <a:ext cx="442" cy="99"/>
              <a:chOff x="1902" y="3003"/>
              <a:chExt cx="442" cy="57"/>
            </a:xfrm>
          </p:grpSpPr>
          <p:sp>
            <p:nvSpPr>
              <p:cNvPr id="7326" name="Line 297"/>
              <p:cNvSpPr>
                <a:spLocks noChangeShapeType="1"/>
              </p:cNvSpPr>
              <p:nvPr/>
            </p:nvSpPr>
            <p:spPr bwMode="auto">
              <a:xfrm>
                <a:off x="1930" y="3040"/>
                <a:ext cx="414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7327" name="Line 298"/>
              <p:cNvSpPr>
                <a:spLocks noChangeShapeType="1"/>
              </p:cNvSpPr>
              <p:nvPr/>
            </p:nvSpPr>
            <p:spPr bwMode="auto">
              <a:xfrm>
                <a:off x="1930" y="3022"/>
                <a:ext cx="414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7328" name="Freeform 299"/>
              <p:cNvSpPr>
                <a:spLocks/>
              </p:cNvSpPr>
              <p:nvPr/>
            </p:nvSpPr>
            <p:spPr bwMode="auto">
              <a:xfrm>
                <a:off x="1902" y="3041"/>
                <a:ext cx="63" cy="19"/>
              </a:xfrm>
              <a:custGeom>
                <a:avLst/>
                <a:gdLst>
                  <a:gd name="T0" fmla="*/ 0 w 63"/>
                  <a:gd name="T1" fmla="*/ 0 h 19"/>
                  <a:gd name="T2" fmla="*/ 50 w 63"/>
                  <a:gd name="T3" fmla="*/ 0 h 19"/>
                  <a:gd name="T4" fmla="*/ 63 w 63"/>
                  <a:gd name="T5" fmla="*/ 19 h 19"/>
                  <a:gd name="T6" fmla="*/ 0 w 63"/>
                  <a:gd name="T7" fmla="*/ 0 h 1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3"/>
                  <a:gd name="T13" fmla="*/ 0 h 19"/>
                  <a:gd name="T14" fmla="*/ 63 w 63"/>
                  <a:gd name="T15" fmla="*/ 19 h 1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3" h="19">
                    <a:moveTo>
                      <a:pt x="0" y="0"/>
                    </a:moveTo>
                    <a:lnTo>
                      <a:pt x="50" y="0"/>
                    </a:lnTo>
                    <a:lnTo>
                      <a:pt x="63" y="19"/>
                    </a:lnTo>
                    <a:lnTo>
                      <a:pt x="0" y="0"/>
                    </a:lnTo>
                    <a:close/>
                  </a:path>
                </a:pathLst>
              </a:cu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7329" name="Freeform 300"/>
              <p:cNvSpPr>
                <a:spLocks/>
              </p:cNvSpPr>
              <p:nvPr/>
            </p:nvSpPr>
            <p:spPr bwMode="auto">
              <a:xfrm>
                <a:off x="2282" y="3003"/>
                <a:ext cx="62" cy="19"/>
              </a:xfrm>
              <a:custGeom>
                <a:avLst/>
                <a:gdLst>
                  <a:gd name="T0" fmla="*/ 62 w 62"/>
                  <a:gd name="T1" fmla="*/ 19 h 19"/>
                  <a:gd name="T2" fmla="*/ 12 w 62"/>
                  <a:gd name="T3" fmla="*/ 19 h 19"/>
                  <a:gd name="T4" fmla="*/ 0 w 62"/>
                  <a:gd name="T5" fmla="*/ 0 h 19"/>
                  <a:gd name="T6" fmla="*/ 62 w 62"/>
                  <a:gd name="T7" fmla="*/ 19 h 1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2"/>
                  <a:gd name="T13" fmla="*/ 0 h 19"/>
                  <a:gd name="T14" fmla="*/ 62 w 62"/>
                  <a:gd name="T15" fmla="*/ 19 h 1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2" h="19">
                    <a:moveTo>
                      <a:pt x="62" y="19"/>
                    </a:moveTo>
                    <a:lnTo>
                      <a:pt x="12" y="19"/>
                    </a:lnTo>
                    <a:lnTo>
                      <a:pt x="0" y="0"/>
                    </a:lnTo>
                    <a:lnTo>
                      <a:pt x="62" y="19"/>
                    </a:lnTo>
                    <a:close/>
                  </a:path>
                </a:pathLst>
              </a:cu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</p:grpSp>
        <p:sp>
          <p:nvSpPr>
            <p:cNvPr id="7310" name="Rectangle 301"/>
            <p:cNvSpPr>
              <a:spLocks noChangeArrowheads="1"/>
            </p:cNvSpPr>
            <p:nvPr/>
          </p:nvSpPr>
          <p:spPr bwMode="auto">
            <a:xfrm>
              <a:off x="2645" y="2904"/>
              <a:ext cx="228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600" b="1">
                  <a:solidFill>
                    <a:srgbClr val="000000"/>
                  </a:solidFill>
                  <a:latin typeface="Arial" charset="0"/>
                </a:rPr>
                <a:t>2Pi</a:t>
              </a:r>
              <a:r>
                <a:rPr lang="it-IT" sz="1600">
                  <a:solidFill>
                    <a:srgbClr val="000000"/>
                  </a:solidFill>
                  <a:latin typeface="Arial" charset="0"/>
                </a:rPr>
                <a:t> </a:t>
              </a:r>
              <a:endParaRPr lang="it-IT" sz="1600"/>
            </a:p>
          </p:txBody>
        </p:sp>
        <p:sp>
          <p:nvSpPr>
            <p:cNvPr id="7311" name="Rectangle 302"/>
            <p:cNvSpPr>
              <a:spLocks noChangeArrowheads="1"/>
            </p:cNvSpPr>
            <p:nvPr/>
          </p:nvSpPr>
          <p:spPr bwMode="auto">
            <a:xfrm>
              <a:off x="2080" y="2698"/>
              <a:ext cx="60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400" i="1" dirty="0" err="1">
                  <a:solidFill>
                    <a:srgbClr val="000000"/>
                  </a:solidFill>
                  <a:latin typeface="Arial" charset="0"/>
                </a:rPr>
                <a:t>pirofosfatasi</a:t>
              </a:r>
              <a:endParaRPr lang="it-IT" sz="1400" i="1" dirty="0"/>
            </a:p>
          </p:txBody>
        </p:sp>
        <p:sp>
          <p:nvSpPr>
            <p:cNvPr id="7312" name="Rectangle 303"/>
            <p:cNvSpPr>
              <a:spLocks noChangeArrowheads="1"/>
            </p:cNvSpPr>
            <p:nvPr/>
          </p:nvSpPr>
          <p:spPr bwMode="auto">
            <a:xfrm>
              <a:off x="1362" y="3270"/>
              <a:ext cx="457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400" i="1">
                  <a:solidFill>
                    <a:srgbClr val="000000"/>
                  </a:solidFill>
                  <a:latin typeface="Arial" charset="0"/>
                </a:rPr>
                <a:t>adenilato</a:t>
              </a:r>
              <a:endParaRPr lang="it-IT" sz="1400" i="1"/>
            </a:p>
          </p:txBody>
        </p:sp>
        <p:sp>
          <p:nvSpPr>
            <p:cNvPr id="7313" name="Rectangle 304"/>
            <p:cNvSpPr>
              <a:spLocks noChangeArrowheads="1"/>
            </p:cNvSpPr>
            <p:nvPr/>
          </p:nvSpPr>
          <p:spPr bwMode="auto">
            <a:xfrm>
              <a:off x="1430" y="3381"/>
              <a:ext cx="30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400" i="1">
                  <a:solidFill>
                    <a:srgbClr val="000000"/>
                  </a:solidFill>
                  <a:latin typeface="Arial" charset="0"/>
                </a:rPr>
                <a:t>ciclasi</a:t>
              </a:r>
              <a:endParaRPr lang="it-IT" sz="1400" i="1"/>
            </a:p>
          </p:txBody>
        </p:sp>
        <p:sp>
          <p:nvSpPr>
            <p:cNvPr id="7314" name="Rectangle 305"/>
            <p:cNvSpPr>
              <a:spLocks noChangeArrowheads="1"/>
            </p:cNvSpPr>
            <p:nvPr/>
          </p:nvSpPr>
          <p:spPr bwMode="auto">
            <a:xfrm>
              <a:off x="3018" y="3268"/>
              <a:ext cx="108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600">
                  <a:solidFill>
                    <a:srgbClr val="000000"/>
                  </a:solidFill>
                  <a:latin typeface="Arial" charset="0"/>
                </a:rPr>
                <a:t>   </a:t>
              </a:r>
              <a:endParaRPr lang="it-IT" sz="1600"/>
            </a:p>
          </p:txBody>
        </p:sp>
        <p:sp>
          <p:nvSpPr>
            <p:cNvPr id="7315" name="Rectangle 306"/>
            <p:cNvSpPr>
              <a:spLocks noChangeArrowheads="1"/>
            </p:cNvSpPr>
            <p:nvPr/>
          </p:nvSpPr>
          <p:spPr bwMode="auto">
            <a:xfrm>
              <a:off x="3022" y="3227"/>
              <a:ext cx="34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400" i="1">
                  <a:solidFill>
                    <a:srgbClr val="000000"/>
                  </a:solidFill>
                  <a:latin typeface="Arial" charset="0"/>
                </a:rPr>
                <a:t> cAMP</a:t>
              </a:r>
              <a:endParaRPr lang="it-IT" sz="1400" i="1"/>
            </a:p>
          </p:txBody>
        </p:sp>
        <p:sp>
          <p:nvSpPr>
            <p:cNvPr id="7316" name="Rectangle 307"/>
            <p:cNvSpPr>
              <a:spLocks noChangeArrowheads="1"/>
            </p:cNvSpPr>
            <p:nvPr/>
          </p:nvSpPr>
          <p:spPr bwMode="auto">
            <a:xfrm>
              <a:off x="2918" y="3327"/>
              <a:ext cx="727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400" i="1">
                  <a:solidFill>
                    <a:srgbClr val="000000"/>
                  </a:solidFill>
                  <a:latin typeface="Arial" charset="0"/>
                </a:rPr>
                <a:t>fosfodiesterasi</a:t>
              </a:r>
              <a:endParaRPr lang="it-IT" sz="1400" i="1"/>
            </a:p>
          </p:txBody>
        </p:sp>
        <p:sp>
          <p:nvSpPr>
            <p:cNvPr id="7317" name="Rectangle 311"/>
            <p:cNvSpPr>
              <a:spLocks noChangeArrowheads="1"/>
            </p:cNvSpPr>
            <p:nvPr/>
          </p:nvSpPr>
          <p:spPr bwMode="auto">
            <a:xfrm>
              <a:off x="1989" y="3270"/>
              <a:ext cx="83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400" b="1">
                  <a:solidFill>
                    <a:schemeClr val="accent2"/>
                  </a:solidFill>
                  <a:latin typeface="Arial" charset="0"/>
                </a:rPr>
                <a:t>(+1.6 kcal mol</a:t>
              </a:r>
              <a:r>
                <a:rPr lang="it-IT" sz="1400" b="1" baseline="30000">
                  <a:solidFill>
                    <a:schemeClr val="accent2"/>
                  </a:solidFill>
                  <a:latin typeface="Arial" charset="0"/>
                </a:rPr>
                <a:t>-1</a:t>
              </a:r>
              <a:r>
                <a:rPr lang="it-IT" sz="1400" b="1">
                  <a:solidFill>
                    <a:schemeClr val="accent2"/>
                  </a:solidFill>
                  <a:latin typeface="Arial" charset="0"/>
                </a:rPr>
                <a:t>)</a:t>
              </a:r>
            </a:p>
          </p:txBody>
        </p:sp>
        <p:grpSp>
          <p:nvGrpSpPr>
            <p:cNvPr id="7318" name="Group 328"/>
            <p:cNvGrpSpPr>
              <a:grpSpLocks/>
            </p:cNvGrpSpPr>
            <p:nvPr/>
          </p:nvGrpSpPr>
          <p:grpSpPr bwMode="auto">
            <a:xfrm>
              <a:off x="2776" y="2689"/>
              <a:ext cx="2014" cy="726"/>
              <a:chOff x="2776" y="2689"/>
              <a:chExt cx="2014" cy="726"/>
            </a:xfrm>
          </p:grpSpPr>
          <p:sp>
            <p:nvSpPr>
              <p:cNvPr id="7319" name="Rectangle 308"/>
              <p:cNvSpPr>
                <a:spLocks noChangeArrowheads="1"/>
              </p:cNvSpPr>
              <p:nvPr/>
            </p:nvSpPr>
            <p:spPr bwMode="auto">
              <a:xfrm>
                <a:off x="2776" y="2715"/>
                <a:ext cx="806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it-IT" sz="1400" b="1">
                    <a:solidFill>
                      <a:schemeClr val="accent2"/>
                    </a:solidFill>
                    <a:latin typeface="Arial" charset="0"/>
                  </a:rPr>
                  <a:t>(-8/-12 kcal mol</a:t>
                </a:r>
                <a:endParaRPr lang="it-IT" sz="1400" b="1">
                  <a:solidFill>
                    <a:schemeClr val="accent2"/>
                  </a:solidFill>
                </a:endParaRPr>
              </a:p>
            </p:txBody>
          </p:sp>
          <p:sp>
            <p:nvSpPr>
              <p:cNvPr id="7320" name="Rectangle 309"/>
              <p:cNvSpPr>
                <a:spLocks noChangeArrowheads="1"/>
              </p:cNvSpPr>
              <p:nvPr/>
            </p:nvSpPr>
            <p:spPr bwMode="auto">
              <a:xfrm>
                <a:off x="3581" y="2689"/>
                <a:ext cx="85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it-IT" sz="1200" b="1">
                    <a:solidFill>
                      <a:srgbClr val="000000"/>
                    </a:solidFill>
                    <a:latin typeface="Arial" charset="0"/>
                  </a:rPr>
                  <a:t>-</a:t>
                </a:r>
                <a:r>
                  <a:rPr lang="it-IT" sz="1200" b="1">
                    <a:solidFill>
                      <a:schemeClr val="accent2"/>
                    </a:solidFill>
                    <a:latin typeface="Arial" charset="0"/>
                  </a:rPr>
                  <a:t>1</a:t>
                </a:r>
                <a:endParaRPr lang="it-IT" sz="1200" b="1">
                  <a:solidFill>
                    <a:schemeClr val="accent2"/>
                  </a:solidFill>
                </a:endParaRPr>
              </a:p>
            </p:txBody>
          </p:sp>
          <p:sp>
            <p:nvSpPr>
              <p:cNvPr id="7321" name="Rectangle 310"/>
              <p:cNvSpPr>
                <a:spLocks noChangeArrowheads="1"/>
              </p:cNvSpPr>
              <p:nvPr/>
            </p:nvSpPr>
            <p:spPr bwMode="auto">
              <a:xfrm>
                <a:off x="3656" y="2729"/>
                <a:ext cx="37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it-IT" sz="1400" b="1">
                    <a:solidFill>
                      <a:schemeClr val="accent2"/>
                    </a:solidFill>
                    <a:latin typeface="Arial" charset="0"/>
                  </a:rPr>
                  <a:t>)</a:t>
                </a:r>
                <a:endParaRPr lang="it-IT" sz="1400" b="1">
                  <a:solidFill>
                    <a:schemeClr val="accent2"/>
                  </a:solidFill>
                </a:endParaRPr>
              </a:p>
            </p:txBody>
          </p:sp>
          <p:grpSp>
            <p:nvGrpSpPr>
              <p:cNvPr id="7322" name="Group 327"/>
              <p:cNvGrpSpPr>
                <a:grpSpLocks/>
              </p:cNvGrpSpPr>
              <p:nvPr/>
            </p:nvGrpSpPr>
            <p:grpSpPr bwMode="auto">
              <a:xfrm>
                <a:off x="3846" y="3236"/>
                <a:ext cx="944" cy="179"/>
                <a:chOff x="3846" y="3236"/>
                <a:chExt cx="944" cy="179"/>
              </a:xfrm>
            </p:grpSpPr>
            <p:sp>
              <p:nvSpPr>
                <p:cNvPr id="7323" name="Rectangle 314"/>
                <p:cNvSpPr>
                  <a:spLocks noChangeArrowheads="1"/>
                </p:cNvSpPr>
                <p:nvPr/>
              </p:nvSpPr>
              <p:spPr bwMode="auto">
                <a:xfrm>
                  <a:off x="3846" y="3281"/>
                  <a:ext cx="806" cy="13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l"/>
                  <a:r>
                    <a:rPr lang="it-IT" sz="1400" b="1">
                      <a:solidFill>
                        <a:schemeClr val="accent2"/>
                      </a:solidFill>
                      <a:latin typeface="Arial" charset="0"/>
                    </a:rPr>
                    <a:t>(-8/-12 kcal mol</a:t>
                  </a:r>
                  <a:endParaRPr lang="it-IT" sz="1400" b="1">
                    <a:solidFill>
                      <a:schemeClr val="accent2"/>
                    </a:solidFill>
                  </a:endParaRPr>
                </a:p>
              </p:txBody>
            </p:sp>
            <p:sp>
              <p:nvSpPr>
                <p:cNvPr id="7324" name="Rectangle 315"/>
                <p:cNvSpPr>
                  <a:spLocks noChangeArrowheads="1"/>
                </p:cNvSpPr>
                <p:nvPr/>
              </p:nvSpPr>
              <p:spPr bwMode="auto">
                <a:xfrm>
                  <a:off x="4656" y="3236"/>
                  <a:ext cx="85" cy="1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l"/>
                  <a:r>
                    <a:rPr lang="it-IT" sz="1200" b="1">
                      <a:solidFill>
                        <a:schemeClr val="accent2"/>
                      </a:solidFill>
                      <a:latin typeface="Arial" charset="0"/>
                    </a:rPr>
                    <a:t>-1</a:t>
                  </a:r>
                  <a:endParaRPr lang="it-IT" sz="1200" b="1">
                    <a:solidFill>
                      <a:schemeClr val="accent2"/>
                    </a:solidFill>
                  </a:endParaRPr>
                </a:p>
              </p:txBody>
            </p:sp>
            <p:sp>
              <p:nvSpPr>
                <p:cNvPr id="7325" name="Rectangle 316"/>
                <p:cNvSpPr>
                  <a:spLocks noChangeArrowheads="1"/>
                </p:cNvSpPr>
                <p:nvPr/>
              </p:nvSpPr>
              <p:spPr bwMode="auto">
                <a:xfrm>
                  <a:off x="4753" y="3279"/>
                  <a:ext cx="37" cy="13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l"/>
                  <a:r>
                    <a:rPr lang="it-IT" sz="1400" b="1">
                      <a:solidFill>
                        <a:schemeClr val="accent2"/>
                      </a:solidFill>
                      <a:latin typeface="Arial" charset="0"/>
                    </a:rPr>
                    <a:t>)</a:t>
                  </a:r>
                  <a:endParaRPr lang="it-IT" sz="1400" b="1">
                    <a:solidFill>
                      <a:schemeClr val="accent2"/>
                    </a:solidFill>
                  </a:endParaRPr>
                </a:p>
              </p:txBody>
            </p:sp>
          </p:grpSp>
        </p:grpSp>
      </p:grpSp>
      <p:sp>
        <p:nvSpPr>
          <p:cNvPr id="7173" name="Rectangle 323"/>
          <p:cNvSpPr>
            <a:spLocks noChangeArrowheads="1"/>
          </p:cNvSpPr>
          <p:nvPr/>
        </p:nvSpPr>
        <p:spPr bwMode="auto">
          <a:xfrm>
            <a:off x="231775" y="173038"/>
            <a:ext cx="8788400" cy="2841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 defTabSz="1087438"/>
            <a:r>
              <a:rPr lang="it-IT" sz="1800" b="1">
                <a:solidFill>
                  <a:schemeClr val="accent2"/>
                </a:solidFill>
                <a:latin typeface="Arial" charset="0"/>
              </a:rPr>
              <a:t>   </a:t>
            </a:r>
            <a:r>
              <a:rPr lang="it-IT" sz="1800">
                <a:solidFill>
                  <a:schemeClr val="accent2"/>
                </a:solidFill>
                <a:latin typeface="Arial" charset="0"/>
              </a:rPr>
              <a:t>cascata del cAMP</a:t>
            </a:r>
          </a:p>
        </p:txBody>
      </p:sp>
      <p:grpSp>
        <p:nvGrpSpPr>
          <p:cNvPr id="7174" name="Group 333"/>
          <p:cNvGrpSpPr>
            <a:grpSpLocks/>
          </p:cNvGrpSpPr>
          <p:nvPr/>
        </p:nvGrpSpPr>
        <p:grpSpPr bwMode="auto">
          <a:xfrm>
            <a:off x="1028700" y="911225"/>
            <a:ext cx="6388100" cy="1689100"/>
            <a:chOff x="648" y="926"/>
            <a:chExt cx="4024" cy="1064"/>
          </a:xfrm>
        </p:grpSpPr>
        <p:grpSp>
          <p:nvGrpSpPr>
            <p:cNvPr id="7175" name="Group 156"/>
            <p:cNvGrpSpPr>
              <a:grpSpLocks/>
            </p:cNvGrpSpPr>
            <p:nvPr/>
          </p:nvGrpSpPr>
          <p:grpSpPr bwMode="auto">
            <a:xfrm>
              <a:off x="2819" y="1475"/>
              <a:ext cx="471" cy="105"/>
              <a:chOff x="4241" y="3345"/>
              <a:chExt cx="292" cy="37"/>
            </a:xfrm>
          </p:grpSpPr>
          <p:sp>
            <p:nvSpPr>
              <p:cNvPr id="7294" name="Line 157"/>
              <p:cNvSpPr>
                <a:spLocks noChangeShapeType="1"/>
              </p:cNvSpPr>
              <p:nvPr/>
            </p:nvSpPr>
            <p:spPr bwMode="auto">
              <a:xfrm>
                <a:off x="4241" y="3370"/>
                <a:ext cx="270" cy="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7295" name="Line 158"/>
              <p:cNvSpPr>
                <a:spLocks noChangeShapeType="1"/>
              </p:cNvSpPr>
              <p:nvPr/>
            </p:nvSpPr>
            <p:spPr bwMode="auto">
              <a:xfrm>
                <a:off x="4263" y="3357"/>
                <a:ext cx="270" cy="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7296" name="Freeform 159"/>
              <p:cNvSpPr>
                <a:spLocks/>
              </p:cNvSpPr>
              <p:nvPr/>
            </p:nvSpPr>
            <p:spPr bwMode="auto">
              <a:xfrm>
                <a:off x="4263" y="3370"/>
                <a:ext cx="40" cy="12"/>
              </a:xfrm>
              <a:custGeom>
                <a:avLst/>
                <a:gdLst>
                  <a:gd name="T0" fmla="*/ 0 w 40"/>
                  <a:gd name="T1" fmla="*/ 0 h 12"/>
                  <a:gd name="T2" fmla="*/ 32 w 40"/>
                  <a:gd name="T3" fmla="*/ 0 h 12"/>
                  <a:gd name="T4" fmla="*/ 40 w 40"/>
                  <a:gd name="T5" fmla="*/ 12 h 12"/>
                  <a:gd name="T6" fmla="*/ 0 w 40"/>
                  <a:gd name="T7" fmla="*/ 0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0"/>
                  <a:gd name="T13" fmla="*/ 0 h 12"/>
                  <a:gd name="T14" fmla="*/ 40 w 40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0" h="12">
                    <a:moveTo>
                      <a:pt x="0" y="0"/>
                    </a:moveTo>
                    <a:lnTo>
                      <a:pt x="32" y="0"/>
                    </a:lnTo>
                    <a:lnTo>
                      <a:pt x="40" y="12"/>
                    </a:lnTo>
                    <a:lnTo>
                      <a:pt x="0" y="0"/>
                    </a:lnTo>
                    <a:close/>
                  </a:path>
                </a:pathLst>
              </a:cu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190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7297" name="Freeform 160"/>
              <p:cNvSpPr>
                <a:spLocks/>
              </p:cNvSpPr>
              <p:nvPr/>
            </p:nvSpPr>
            <p:spPr bwMode="auto">
              <a:xfrm>
                <a:off x="4492" y="3345"/>
                <a:ext cx="40" cy="12"/>
              </a:xfrm>
              <a:custGeom>
                <a:avLst/>
                <a:gdLst>
                  <a:gd name="T0" fmla="*/ 40 w 40"/>
                  <a:gd name="T1" fmla="*/ 12 h 12"/>
                  <a:gd name="T2" fmla="*/ 8 w 40"/>
                  <a:gd name="T3" fmla="*/ 12 h 12"/>
                  <a:gd name="T4" fmla="*/ 0 w 40"/>
                  <a:gd name="T5" fmla="*/ 0 h 12"/>
                  <a:gd name="T6" fmla="*/ 40 w 40"/>
                  <a:gd name="T7" fmla="*/ 12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0"/>
                  <a:gd name="T13" fmla="*/ 0 h 12"/>
                  <a:gd name="T14" fmla="*/ 40 w 40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0" h="12">
                    <a:moveTo>
                      <a:pt x="40" y="12"/>
                    </a:moveTo>
                    <a:lnTo>
                      <a:pt x="8" y="12"/>
                    </a:lnTo>
                    <a:lnTo>
                      <a:pt x="0" y="0"/>
                    </a:lnTo>
                    <a:lnTo>
                      <a:pt x="40" y="12"/>
                    </a:lnTo>
                    <a:close/>
                  </a:path>
                </a:pathLst>
              </a:cu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190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</p:grpSp>
        <p:grpSp>
          <p:nvGrpSpPr>
            <p:cNvPr id="7176" name="Group 330"/>
            <p:cNvGrpSpPr>
              <a:grpSpLocks/>
            </p:cNvGrpSpPr>
            <p:nvPr/>
          </p:nvGrpSpPr>
          <p:grpSpPr bwMode="auto">
            <a:xfrm>
              <a:off x="648" y="1022"/>
              <a:ext cx="2010" cy="968"/>
              <a:chOff x="648" y="1022"/>
              <a:chExt cx="2010" cy="968"/>
            </a:xfrm>
          </p:grpSpPr>
          <p:sp>
            <p:nvSpPr>
              <p:cNvPr id="7225" name="Line 162"/>
              <p:cNvSpPr>
                <a:spLocks noChangeShapeType="1"/>
              </p:cNvSpPr>
              <p:nvPr/>
            </p:nvSpPr>
            <p:spPr bwMode="auto">
              <a:xfrm>
                <a:off x="1983" y="1464"/>
                <a:ext cx="1" cy="144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7226" name="Rectangle 163"/>
              <p:cNvSpPr>
                <a:spLocks noChangeArrowheads="1"/>
              </p:cNvSpPr>
              <p:nvPr/>
            </p:nvSpPr>
            <p:spPr bwMode="auto">
              <a:xfrm>
                <a:off x="2100" y="1453"/>
                <a:ext cx="62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it-IT" sz="1000" b="1">
                    <a:solidFill>
                      <a:srgbClr val="000000"/>
                    </a:solidFill>
                    <a:latin typeface="Arial" charset="0"/>
                  </a:rPr>
                  <a:t>O</a:t>
                </a:r>
                <a:endParaRPr lang="it-IT" sz="1000" b="1"/>
              </a:p>
            </p:txBody>
          </p:sp>
          <p:sp>
            <p:nvSpPr>
              <p:cNvPr id="7227" name="Rectangle 164"/>
              <p:cNvSpPr>
                <a:spLocks noChangeArrowheads="1"/>
              </p:cNvSpPr>
              <p:nvPr/>
            </p:nvSpPr>
            <p:spPr bwMode="auto">
              <a:xfrm>
                <a:off x="1921" y="1894"/>
                <a:ext cx="62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it-IT" sz="1000" b="1">
                    <a:solidFill>
                      <a:srgbClr val="000000"/>
                    </a:solidFill>
                    <a:latin typeface="Arial" charset="0"/>
                  </a:rPr>
                  <a:t>O</a:t>
                </a:r>
                <a:endParaRPr lang="it-IT" sz="1000" b="1"/>
              </a:p>
            </p:txBody>
          </p:sp>
          <p:sp>
            <p:nvSpPr>
              <p:cNvPr id="7228" name="Rectangle 165"/>
              <p:cNvSpPr>
                <a:spLocks noChangeArrowheads="1"/>
              </p:cNvSpPr>
              <p:nvPr/>
            </p:nvSpPr>
            <p:spPr bwMode="auto">
              <a:xfrm>
                <a:off x="1982" y="1894"/>
                <a:ext cx="58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it-IT" sz="1000" b="1">
                    <a:solidFill>
                      <a:srgbClr val="000000"/>
                    </a:solidFill>
                    <a:latin typeface="Arial" charset="0"/>
                  </a:rPr>
                  <a:t>H</a:t>
                </a:r>
                <a:endParaRPr lang="it-IT" sz="1000" b="1"/>
              </a:p>
            </p:txBody>
          </p:sp>
          <p:sp>
            <p:nvSpPr>
              <p:cNvPr id="7229" name="Rectangle 166"/>
              <p:cNvSpPr>
                <a:spLocks noChangeArrowheads="1"/>
              </p:cNvSpPr>
              <p:nvPr/>
            </p:nvSpPr>
            <p:spPr bwMode="auto">
              <a:xfrm>
                <a:off x="2222" y="1894"/>
                <a:ext cx="62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it-IT" sz="1000" b="1">
                    <a:solidFill>
                      <a:srgbClr val="000000"/>
                    </a:solidFill>
                    <a:latin typeface="Arial" charset="0"/>
                  </a:rPr>
                  <a:t>O</a:t>
                </a:r>
                <a:endParaRPr lang="it-IT" sz="1000" b="1"/>
              </a:p>
            </p:txBody>
          </p:sp>
          <p:sp>
            <p:nvSpPr>
              <p:cNvPr id="7230" name="Rectangle 167"/>
              <p:cNvSpPr>
                <a:spLocks noChangeArrowheads="1"/>
              </p:cNvSpPr>
              <p:nvPr/>
            </p:nvSpPr>
            <p:spPr bwMode="auto">
              <a:xfrm>
                <a:off x="2285" y="1893"/>
                <a:ext cx="58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it-IT" sz="1000" b="1">
                    <a:solidFill>
                      <a:srgbClr val="000000"/>
                    </a:solidFill>
                    <a:latin typeface="Arial" charset="0"/>
                  </a:rPr>
                  <a:t>H</a:t>
                </a:r>
                <a:endParaRPr lang="it-IT" sz="1000" b="1"/>
              </a:p>
            </p:txBody>
          </p:sp>
          <p:sp>
            <p:nvSpPr>
              <p:cNvPr id="7231" name="Line 168"/>
              <p:cNvSpPr>
                <a:spLocks noChangeShapeType="1"/>
              </p:cNvSpPr>
              <p:nvPr/>
            </p:nvSpPr>
            <p:spPr bwMode="auto">
              <a:xfrm>
                <a:off x="1989" y="1619"/>
                <a:ext cx="54" cy="18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7232" name="Line 169"/>
              <p:cNvSpPr>
                <a:spLocks noChangeShapeType="1"/>
              </p:cNvSpPr>
              <p:nvPr/>
            </p:nvSpPr>
            <p:spPr bwMode="auto">
              <a:xfrm flipH="1">
                <a:off x="1989" y="1531"/>
                <a:ext cx="108" cy="88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7233" name="Line 170"/>
              <p:cNvSpPr>
                <a:spLocks noChangeShapeType="1"/>
              </p:cNvSpPr>
              <p:nvPr/>
            </p:nvSpPr>
            <p:spPr bwMode="auto">
              <a:xfrm flipH="1" flipV="1">
                <a:off x="2168" y="1531"/>
                <a:ext cx="108" cy="88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7234" name="Line 171"/>
              <p:cNvSpPr>
                <a:spLocks noChangeShapeType="1"/>
              </p:cNvSpPr>
              <p:nvPr/>
            </p:nvSpPr>
            <p:spPr bwMode="auto">
              <a:xfrm>
                <a:off x="2043" y="1806"/>
                <a:ext cx="178" cy="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7235" name="Line 172"/>
              <p:cNvSpPr>
                <a:spLocks noChangeShapeType="1"/>
              </p:cNvSpPr>
              <p:nvPr/>
            </p:nvSpPr>
            <p:spPr bwMode="auto">
              <a:xfrm flipV="1">
                <a:off x="2276" y="1475"/>
                <a:ext cx="1" cy="144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7236" name="Line 173"/>
              <p:cNvSpPr>
                <a:spLocks noChangeShapeType="1"/>
              </p:cNvSpPr>
              <p:nvPr/>
            </p:nvSpPr>
            <p:spPr bwMode="auto">
              <a:xfrm flipV="1">
                <a:off x="2221" y="1619"/>
                <a:ext cx="55" cy="18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7237" name="Line 174"/>
              <p:cNvSpPr>
                <a:spLocks noChangeShapeType="1"/>
              </p:cNvSpPr>
              <p:nvPr/>
            </p:nvSpPr>
            <p:spPr bwMode="auto">
              <a:xfrm flipH="1">
                <a:off x="2021" y="1806"/>
                <a:ext cx="22" cy="9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7238" name="Line 175"/>
              <p:cNvSpPr>
                <a:spLocks noChangeShapeType="1"/>
              </p:cNvSpPr>
              <p:nvPr/>
            </p:nvSpPr>
            <p:spPr bwMode="auto">
              <a:xfrm>
                <a:off x="2221" y="1806"/>
                <a:ext cx="23" cy="9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7239" name="Rectangle 176"/>
              <p:cNvSpPr>
                <a:spLocks noChangeArrowheads="1"/>
              </p:cNvSpPr>
              <p:nvPr/>
            </p:nvSpPr>
            <p:spPr bwMode="auto">
              <a:xfrm>
                <a:off x="2250" y="1195"/>
                <a:ext cx="58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it-IT" sz="1000" b="1">
                    <a:solidFill>
                      <a:srgbClr val="000000"/>
                    </a:solidFill>
                    <a:latin typeface="Arial" charset="0"/>
                  </a:rPr>
                  <a:t>N</a:t>
                </a:r>
                <a:endParaRPr lang="it-IT" sz="1000" b="1"/>
              </a:p>
            </p:txBody>
          </p:sp>
          <p:sp>
            <p:nvSpPr>
              <p:cNvPr id="7240" name="Rectangle 177"/>
              <p:cNvSpPr>
                <a:spLocks noChangeArrowheads="1"/>
              </p:cNvSpPr>
              <p:nvPr/>
            </p:nvSpPr>
            <p:spPr bwMode="auto">
              <a:xfrm>
                <a:off x="2487" y="1455"/>
                <a:ext cx="58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it-IT" sz="1000" b="1">
                    <a:solidFill>
                      <a:srgbClr val="000000"/>
                    </a:solidFill>
                    <a:latin typeface="Arial" charset="0"/>
                  </a:rPr>
                  <a:t>N</a:t>
                </a:r>
                <a:endParaRPr lang="it-IT" sz="1000" b="1"/>
              </a:p>
            </p:txBody>
          </p:sp>
          <p:sp>
            <p:nvSpPr>
              <p:cNvPr id="7241" name="Rectangle 178"/>
              <p:cNvSpPr>
                <a:spLocks noChangeArrowheads="1"/>
              </p:cNvSpPr>
              <p:nvPr/>
            </p:nvSpPr>
            <p:spPr bwMode="auto">
              <a:xfrm>
                <a:off x="2600" y="1240"/>
                <a:ext cx="58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it-IT" sz="1000" b="1">
                    <a:solidFill>
                      <a:srgbClr val="000000"/>
                    </a:solidFill>
                    <a:latin typeface="Arial" charset="0"/>
                  </a:rPr>
                  <a:t>N</a:t>
                </a:r>
                <a:endParaRPr lang="it-IT" sz="1000" b="1"/>
              </a:p>
            </p:txBody>
          </p:sp>
          <p:sp>
            <p:nvSpPr>
              <p:cNvPr id="7242" name="Rectangle 179"/>
              <p:cNvSpPr>
                <a:spLocks noChangeArrowheads="1"/>
              </p:cNvSpPr>
              <p:nvPr/>
            </p:nvSpPr>
            <p:spPr bwMode="auto">
              <a:xfrm>
                <a:off x="2489" y="1022"/>
                <a:ext cx="58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it-IT" sz="1000" b="1">
                    <a:solidFill>
                      <a:srgbClr val="000000"/>
                    </a:solidFill>
                    <a:latin typeface="Arial" charset="0"/>
                  </a:rPr>
                  <a:t>N</a:t>
                </a:r>
                <a:endParaRPr lang="it-IT" sz="1000" b="1"/>
              </a:p>
            </p:txBody>
          </p:sp>
          <p:sp>
            <p:nvSpPr>
              <p:cNvPr id="7243" name="Rectangle 180"/>
              <p:cNvSpPr>
                <a:spLocks noChangeArrowheads="1"/>
              </p:cNvSpPr>
              <p:nvPr/>
            </p:nvSpPr>
            <p:spPr bwMode="auto">
              <a:xfrm>
                <a:off x="2539" y="1022"/>
                <a:ext cx="58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it-IT" sz="1000" b="1">
                    <a:solidFill>
                      <a:srgbClr val="000000"/>
                    </a:solidFill>
                    <a:latin typeface="Arial" charset="0"/>
                  </a:rPr>
                  <a:t>H</a:t>
                </a:r>
                <a:endParaRPr lang="it-IT" sz="1000" b="1"/>
              </a:p>
            </p:txBody>
          </p:sp>
          <p:sp>
            <p:nvSpPr>
              <p:cNvPr id="7244" name="Rectangle 181"/>
              <p:cNvSpPr>
                <a:spLocks noChangeArrowheads="1"/>
              </p:cNvSpPr>
              <p:nvPr/>
            </p:nvSpPr>
            <p:spPr bwMode="auto">
              <a:xfrm>
                <a:off x="2589" y="1053"/>
                <a:ext cx="44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it-IT" sz="1000" b="1">
                    <a:solidFill>
                      <a:srgbClr val="000000"/>
                    </a:solidFill>
                    <a:latin typeface="Arial" charset="0"/>
                  </a:rPr>
                  <a:t>2</a:t>
                </a:r>
                <a:endParaRPr lang="it-IT" sz="1000" b="1"/>
              </a:p>
            </p:txBody>
          </p:sp>
          <p:sp>
            <p:nvSpPr>
              <p:cNvPr id="7245" name="Line 182"/>
              <p:cNvSpPr>
                <a:spLocks noChangeShapeType="1"/>
              </p:cNvSpPr>
              <p:nvPr/>
            </p:nvSpPr>
            <p:spPr bwMode="auto">
              <a:xfrm flipV="1">
                <a:off x="2277" y="1435"/>
                <a:ext cx="123" cy="4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7246" name="Line 183"/>
              <p:cNvSpPr>
                <a:spLocks noChangeShapeType="1"/>
              </p:cNvSpPr>
              <p:nvPr/>
            </p:nvSpPr>
            <p:spPr bwMode="auto">
              <a:xfrm>
                <a:off x="2201" y="1361"/>
                <a:ext cx="76" cy="11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7247" name="Line 184"/>
              <p:cNvSpPr>
                <a:spLocks noChangeShapeType="1"/>
              </p:cNvSpPr>
              <p:nvPr/>
            </p:nvSpPr>
            <p:spPr bwMode="auto">
              <a:xfrm flipH="1">
                <a:off x="2201" y="1282"/>
                <a:ext cx="52" cy="7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7248" name="Line 185"/>
              <p:cNvSpPr>
                <a:spLocks noChangeShapeType="1"/>
              </p:cNvSpPr>
              <p:nvPr/>
            </p:nvSpPr>
            <p:spPr bwMode="auto">
              <a:xfrm flipH="1">
                <a:off x="2225" y="1307"/>
                <a:ext cx="35" cy="54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7249" name="Line 186"/>
              <p:cNvSpPr>
                <a:spLocks noChangeShapeType="1"/>
              </p:cNvSpPr>
              <p:nvPr/>
            </p:nvSpPr>
            <p:spPr bwMode="auto">
              <a:xfrm flipH="1" flipV="1">
                <a:off x="2304" y="1255"/>
                <a:ext cx="96" cy="34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7250" name="Line 187"/>
              <p:cNvSpPr>
                <a:spLocks noChangeShapeType="1"/>
              </p:cNvSpPr>
              <p:nvPr/>
            </p:nvSpPr>
            <p:spPr bwMode="auto">
              <a:xfrm flipV="1">
                <a:off x="2400" y="1289"/>
                <a:ext cx="1" cy="14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7251" name="Line 188"/>
              <p:cNvSpPr>
                <a:spLocks noChangeShapeType="1"/>
              </p:cNvSpPr>
              <p:nvPr/>
            </p:nvSpPr>
            <p:spPr bwMode="auto">
              <a:xfrm flipH="1">
                <a:off x="2400" y="1217"/>
                <a:ext cx="113" cy="7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7252" name="Line 189"/>
              <p:cNvSpPr>
                <a:spLocks noChangeShapeType="1"/>
              </p:cNvSpPr>
              <p:nvPr/>
            </p:nvSpPr>
            <p:spPr bwMode="auto">
              <a:xfrm flipH="1" flipV="1">
                <a:off x="2513" y="1217"/>
                <a:ext cx="83" cy="54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7253" name="Line 190"/>
              <p:cNvSpPr>
                <a:spLocks noChangeShapeType="1"/>
              </p:cNvSpPr>
              <p:nvPr/>
            </p:nvSpPr>
            <p:spPr bwMode="auto">
              <a:xfrm flipH="1" flipV="1">
                <a:off x="2516" y="1244"/>
                <a:ext cx="58" cy="38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7254" name="Line 191"/>
              <p:cNvSpPr>
                <a:spLocks noChangeShapeType="1"/>
              </p:cNvSpPr>
              <p:nvPr/>
            </p:nvSpPr>
            <p:spPr bwMode="auto">
              <a:xfrm flipV="1">
                <a:off x="2625" y="1326"/>
                <a:ext cx="2" cy="10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7255" name="Line 192"/>
              <p:cNvSpPr>
                <a:spLocks noChangeShapeType="1"/>
              </p:cNvSpPr>
              <p:nvPr/>
            </p:nvSpPr>
            <p:spPr bwMode="auto">
              <a:xfrm flipV="1">
                <a:off x="2540" y="1435"/>
                <a:ext cx="85" cy="54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7256" name="Line 193"/>
              <p:cNvSpPr>
                <a:spLocks noChangeShapeType="1"/>
              </p:cNvSpPr>
              <p:nvPr/>
            </p:nvSpPr>
            <p:spPr bwMode="auto">
              <a:xfrm flipV="1">
                <a:off x="2543" y="1423"/>
                <a:ext cx="61" cy="38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7257" name="Line 194"/>
              <p:cNvSpPr>
                <a:spLocks noChangeShapeType="1"/>
              </p:cNvSpPr>
              <p:nvPr/>
            </p:nvSpPr>
            <p:spPr bwMode="auto">
              <a:xfrm>
                <a:off x="2400" y="1435"/>
                <a:ext cx="82" cy="5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7258" name="Line 195"/>
              <p:cNvSpPr>
                <a:spLocks noChangeShapeType="1"/>
              </p:cNvSpPr>
              <p:nvPr/>
            </p:nvSpPr>
            <p:spPr bwMode="auto">
              <a:xfrm flipV="1">
                <a:off x="2513" y="1109"/>
                <a:ext cx="1" cy="108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7259" name="Rectangle 196"/>
              <p:cNvSpPr>
                <a:spLocks noChangeArrowheads="1"/>
              </p:cNvSpPr>
              <p:nvPr/>
            </p:nvSpPr>
            <p:spPr bwMode="auto">
              <a:xfrm>
                <a:off x="1925" y="1381"/>
                <a:ext cx="58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it-IT" sz="1000" b="1">
                    <a:solidFill>
                      <a:srgbClr val="000000"/>
                    </a:solidFill>
                    <a:latin typeface="Arial" charset="0"/>
                  </a:rPr>
                  <a:t>C</a:t>
                </a:r>
                <a:endParaRPr lang="it-IT" sz="1000" b="1"/>
              </a:p>
            </p:txBody>
          </p:sp>
          <p:sp>
            <p:nvSpPr>
              <p:cNvPr id="7260" name="Rectangle 197"/>
              <p:cNvSpPr>
                <a:spLocks noChangeArrowheads="1"/>
              </p:cNvSpPr>
              <p:nvPr/>
            </p:nvSpPr>
            <p:spPr bwMode="auto">
              <a:xfrm>
                <a:off x="1980" y="1381"/>
                <a:ext cx="58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it-IT" sz="1000" b="1">
                    <a:solidFill>
                      <a:srgbClr val="000000"/>
                    </a:solidFill>
                    <a:latin typeface="Arial" charset="0"/>
                  </a:rPr>
                  <a:t>H</a:t>
                </a:r>
                <a:endParaRPr lang="it-IT" sz="1000" b="1"/>
              </a:p>
            </p:txBody>
          </p:sp>
          <p:sp>
            <p:nvSpPr>
              <p:cNvPr id="7261" name="Rectangle 198"/>
              <p:cNvSpPr>
                <a:spLocks noChangeArrowheads="1"/>
              </p:cNvSpPr>
              <p:nvPr/>
            </p:nvSpPr>
            <p:spPr bwMode="auto">
              <a:xfrm>
                <a:off x="2031" y="1412"/>
                <a:ext cx="44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it-IT" sz="1000" b="1">
                    <a:solidFill>
                      <a:srgbClr val="000000"/>
                    </a:solidFill>
                    <a:latin typeface="Arial" charset="0"/>
                  </a:rPr>
                  <a:t>2</a:t>
                </a:r>
                <a:endParaRPr lang="it-IT" sz="1000" b="1"/>
              </a:p>
            </p:txBody>
          </p:sp>
          <p:sp>
            <p:nvSpPr>
              <p:cNvPr id="7262" name="Line 199"/>
              <p:cNvSpPr>
                <a:spLocks noChangeShapeType="1"/>
              </p:cNvSpPr>
              <p:nvPr/>
            </p:nvSpPr>
            <p:spPr bwMode="auto">
              <a:xfrm>
                <a:off x="1823" y="1435"/>
                <a:ext cx="98" cy="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7263" name="Rectangle 200"/>
              <p:cNvSpPr>
                <a:spLocks noChangeArrowheads="1"/>
              </p:cNvSpPr>
              <p:nvPr/>
            </p:nvSpPr>
            <p:spPr bwMode="auto">
              <a:xfrm>
                <a:off x="1595" y="1371"/>
                <a:ext cx="53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it-IT" sz="1000" b="1">
                    <a:solidFill>
                      <a:srgbClr val="000000"/>
                    </a:solidFill>
                    <a:latin typeface="Arial" charset="0"/>
                  </a:rPr>
                  <a:t>P</a:t>
                </a:r>
                <a:endParaRPr lang="it-IT" sz="1000" b="1"/>
              </a:p>
            </p:txBody>
          </p:sp>
          <p:sp>
            <p:nvSpPr>
              <p:cNvPr id="7264" name="Rectangle 201"/>
              <p:cNvSpPr>
                <a:spLocks noChangeArrowheads="1"/>
              </p:cNvSpPr>
              <p:nvPr/>
            </p:nvSpPr>
            <p:spPr bwMode="auto">
              <a:xfrm>
                <a:off x="1407" y="1381"/>
                <a:ext cx="62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it-IT" sz="1000" b="1">
                    <a:solidFill>
                      <a:srgbClr val="000000"/>
                    </a:solidFill>
                    <a:latin typeface="Arial" charset="0"/>
                  </a:rPr>
                  <a:t>O</a:t>
                </a:r>
                <a:endParaRPr lang="it-IT" sz="1000" b="1"/>
              </a:p>
            </p:txBody>
          </p:sp>
          <p:sp>
            <p:nvSpPr>
              <p:cNvPr id="7265" name="Line 202"/>
              <p:cNvSpPr>
                <a:spLocks noChangeShapeType="1"/>
              </p:cNvSpPr>
              <p:nvPr/>
            </p:nvSpPr>
            <p:spPr bwMode="auto">
              <a:xfrm>
                <a:off x="1473" y="1435"/>
                <a:ext cx="99" cy="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7266" name="Rectangle 203"/>
              <p:cNvSpPr>
                <a:spLocks noChangeArrowheads="1"/>
              </p:cNvSpPr>
              <p:nvPr/>
            </p:nvSpPr>
            <p:spPr bwMode="auto">
              <a:xfrm>
                <a:off x="1582" y="1170"/>
                <a:ext cx="62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it-IT" sz="1000" b="1">
                    <a:solidFill>
                      <a:srgbClr val="000000"/>
                    </a:solidFill>
                    <a:latin typeface="Arial" charset="0"/>
                  </a:rPr>
                  <a:t>O</a:t>
                </a:r>
                <a:endParaRPr lang="it-IT" sz="1000" b="1"/>
              </a:p>
            </p:txBody>
          </p:sp>
          <p:sp>
            <p:nvSpPr>
              <p:cNvPr id="7267" name="Line 204"/>
              <p:cNvSpPr>
                <a:spLocks noChangeShapeType="1"/>
              </p:cNvSpPr>
              <p:nvPr/>
            </p:nvSpPr>
            <p:spPr bwMode="auto">
              <a:xfrm flipV="1">
                <a:off x="1618" y="1257"/>
                <a:ext cx="1" cy="11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7268" name="Line 205"/>
              <p:cNvSpPr>
                <a:spLocks noChangeShapeType="1"/>
              </p:cNvSpPr>
              <p:nvPr/>
            </p:nvSpPr>
            <p:spPr bwMode="auto">
              <a:xfrm flipV="1">
                <a:off x="1598" y="1274"/>
                <a:ext cx="0" cy="7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7269" name="Rectangle 206"/>
              <p:cNvSpPr>
                <a:spLocks noChangeArrowheads="1"/>
              </p:cNvSpPr>
              <p:nvPr/>
            </p:nvSpPr>
            <p:spPr bwMode="auto">
              <a:xfrm>
                <a:off x="1572" y="1556"/>
                <a:ext cx="62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it-IT" sz="1000" b="1">
                    <a:solidFill>
                      <a:srgbClr val="000000"/>
                    </a:solidFill>
                    <a:latin typeface="Arial" charset="0"/>
                  </a:rPr>
                  <a:t>O</a:t>
                </a:r>
                <a:endParaRPr lang="it-IT" sz="1000" b="1"/>
              </a:p>
            </p:txBody>
          </p:sp>
          <p:sp>
            <p:nvSpPr>
              <p:cNvPr id="7270" name="Rectangle 207"/>
              <p:cNvSpPr>
                <a:spLocks noChangeArrowheads="1"/>
              </p:cNvSpPr>
              <p:nvPr/>
            </p:nvSpPr>
            <p:spPr bwMode="auto">
              <a:xfrm>
                <a:off x="1634" y="1527"/>
                <a:ext cx="27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it-IT" sz="1000" b="1">
                    <a:solidFill>
                      <a:srgbClr val="000000"/>
                    </a:solidFill>
                    <a:latin typeface="Arial" charset="0"/>
                  </a:rPr>
                  <a:t>-</a:t>
                </a:r>
                <a:endParaRPr lang="it-IT" sz="1000" b="1"/>
              </a:p>
            </p:txBody>
          </p:sp>
          <p:sp>
            <p:nvSpPr>
              <p:cNvPr id="7271" name="Line 208"/>
              <p:cNvSpPr>
                <a:spLocks noChangeShapeType="1"/>
              </p:cNvSpPr>
              <p:nvPr/>
            </p:nvSpPr>
            <p:spPr bwMode="auto">
              <a:xfrm>
                <a:off x="1608" y="1469"/>
                <a:ext cx="1" cy="9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7272" name="Rectangle 209"/>
              <p:cNvSpPr>
                <a:spLocks noChangeArrowheads="1"/>
              </p:cNvSpPr>
              <p:nvPr/>
            </p:nvSpPr>
            <p:spPr bwMode="auto">
              <a:xfrm>
                <a:off x="1751" y="1381"/>
                <a:ext cx="62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algn="l"/>
                <a:r>
                  <a:rPr lang="it-IT" sz="1000" b="1">
                    <a:solidFill>
                      <a:srgbClr val="000000"/>
                    </a:solidFill>
                    <a:latin typeface="Arial" charset="0"/>
                  </a:rPr>
                  <a:t>O</a:t>
                </a:r>
                <a:endParaRPr lang="it-IT" sz="1000" b="1"/>
              </a:p>
            </p:txBody>
          </p:sp>
          <p:sp>
            <p:nvSpPr>
              <p:cNvPr id="7273" name="Line 210"/>
              <p:cNvSpPr>
                <a:spLocks noChangeShapeType="1"/>
              </p:cNvSpPr>
              <p:nvPr/>
            </p:nvSpPr>
            <p:spPr bwMode="auto">
              <a:xfrm>
                <a:off x="1657" y="1435"/>
                <a:ext cx="90" cy="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7274" name="Rectangle 211"/>
              <p:cNvSpPr>
                <a:spLocks noChangeArrowheads="1"/>
              </p:cNvSpPr>
              <p:nvPr/>
            </p:nvSpPr>
            <p:spPr bwMode="auto">
              <a:xfrm>
                <a:off x="1183" y="1562"/>
                <a:ext cx="62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it-IT" sz="1000" b="1">
                    <a:solidFill>
                      <a:srgbClr val="000000"/>
                    </a:solidFill>
                    <a:latin typeface="Arial" charset="0"/>
                  </a:rPr>
                  <a:t>O</a:t>
                </a:r>
                <a:endParaRPr lang="it-IT" sz="1000" b="1"/>
              </a:p>
            </p:txBody>
          </p:sp>
          <p:sp>
            <p:nvSpPr>
              <p:cNvPr id="7275" name="Rectangle 212"/>
              <p:cNvSpPr>
                <a:spLocks noChangeArrowheads="1"/>
              </p:cNvSpPr>
              <p:nvPr/>
            </p:nvSpPr>
            <p:spPr bwMode="auto">
              <a:xfrm>
                <a:off x="1246" y="1532"/>
                <a:ext cx="27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it-IT" sz="1000" b="1">
                    <a:solidFill>
                      <a:srgbClr val="000000"/>
                    </a:solidFill>
                    <a:latin typeface="Arial" charset="0"/>
                  </a:rPr>
                  <a:t>-</a:t>
                </a:r>
                <a:endParaRPr lang="it-IT" sz="1000" b="1"/>
              </a:p>
            </p:txBody>
          </p:sp>
          <p:sp>
            <p:nvSpPr>
              <p:cNvPr id="7276" name="Line 213"/>
              <p:cNvSpPr>
                <a:spLocks noChangeShapeType="1"/>
              </p:cNvSpPr>
              <p:nvPr/>
            </p:nvSpPr>
            <p:spPr bwMode="auto">
              <a:xfrm>
                <a:off x="1217" y="1475"/>
                <a:ext cx="2" cy="9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7277" name="Rectangle 214"/>
              <p:cNvSpPr>
                <a:spLocks noChangeArrowheads="1"/>
              </p:cNvSpPr>
              <p:nvPr/>
            </p:nvSpPr>
            <p:spPr bwMode="auto">
              <a:xfrm>
                <a:off x="1197" y="1181"/>
                <a:ext cx="62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it-IT" sz="1000" b="1">
                    <a:solidFill>
                      <a:srgbClr val="000000"/>
                    </a:solidFill>
                    <a:latin typeface="Arial" charset="0"/>
                  </a:rPr>
                  <a:t>O</a:t>
                </a:r>
                <a:endParaRPr lang="it-IT" sz="1000" b="1"/>
              </a:p>
            </p:txBody>
          </p:sp>
          <p:sp>
            <p:nvSpPr>
              <p:cNvPr id="7278" name="Line 215"/>
              <p:cNvSpPr>
                <a:spLocks noChangeShapeType="1"/>
              </p:cNvSpPr>
              <p:nvPr/>
            </p:nvSpPr>
            <p:spPr bwMode="auto">
              <a:xfrm flipV="1">
                <a:off x="1233" y="1268"/>
                <a:ext cx="1" cy="10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7279" name="Line 216"/>
              <p:cNvSpPr>
                <a:spLocks noChangeShapeType="1"/>
              </p:cNvSpPr>
              <p:nvPr/>
            </p:nvSpPr>
            <p:spPr bwMode="auto">
              <a:xfrm flipV="1">
                <a:off x="1214" y="1285"/>
                <a:ext cx="0" cy="7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7280" name="Rectangle 217"/>
              <p:cNvSpPr>
                <a:spLocks noChangeArrowheads="1"/>
              </p:cNvSpPr>
              <p:nvPr/>
            </p:nvSpPr>
            <p:spPr bwMode="auto">
              <a:xfrm>
                <a:off x="1203" y="1376"/>
                <a:ext cx="53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it-IT" sz="1000" b="1">
                    <a:solidFill>
                      <a:srgbClr val="000000"/>
                    </a:solidFill>
                    <a:latin typeface="Arial" charset="0"/>
                  </a:rPr>
                  <a:t>P</a:t>
                </a:r>
                <a:endParaRPr lang="it-IT" sz="1000" b="1"/>
              </a:p>
            </p:txBody>
          </p:sp>
          <p:sp>
            <p:nvSpPr>
              <p:cNvPr id="7281" name="Line 218"/>
              <p:cNvSpPr>
                <a:spLocks noChangeShapeType="1"/>
              </p:cNvSpPr>
              <p:nvPr/>
            </p:nvSpPr>
            <p:spPr bwMode="auto">
              <a:xfrm>
                <a:off x="1267" y="1426"/>
                <a:ext cx="131" cy="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7282" name="Line 219"/>
              <p:cNvSpPr>
                <a:spLocks noChangeShapeType="1"/>
              </p:cNvSpPr>
              <p:nvPr/>
            </p:nvSpPr>
            <p:spPr bwMode="auto">
              <a:xfrm>
                <a:off x="1054" y="1426"/>
                <a:ext cx="129" cy="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7283" name="Rectangle 220"/>
              <p:cNvSpPr>
                <a:spLocks noChangeArrowheads="1"/>
              </p:cNvSpPr>
              <p:nvPr/>
            </p:nvSpPr>
            <p:spPr bwMode="auto">
              <a:xfrm>
                <a:off x="825" y="1371"/>
                <a:ext cx="53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it-IT" sz="1000" b="1">
                    <a:solidFill>
                      <a:srgbClr val="000000"/>
                    </a:solidFill>
                    <a:latin typeface="Arial" charset="0"/>
                  </a:rPr>
                  <a:t>P</a:t>
                </a:r>
                <a:endParaRPr lang="it-IT" sz="1000" b="1"/>
              </a:p>
            </p:txBody>
          </p:sp>
          <p:sp>
            <p:nvSpPr>
              <p:cNvPr id="7284" name="Rectangle 221"/>
              <p:cNvSpPr>
                <a:spLocks noChangeArrowheads="1"/>
              </p:cNvSpPr>
              <p:nvPr/>
            </p:nvSpPr>
            <p:spPr bwMode="auto">
              <a:xfrm>
                <a:off x="814" y="1170"/>
                <a:ext cx="62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it-IT" sz="1000" b="1">
                    <a:solidFill>
                      <a:srgbClr val="000000"/>
                    </a:solidFill>
                    <a:latin typeface="Arial" charset="0"/>
                  </a:rPr>
                  <a:t>O</a:t>
                </a:r>
                <a:endParaRPr lang="it-IT" sz="1000" b="1"/>
              </a:p>
            </p:txBody>
          </p:sp>
          <p:sp>
            <p:nvSpPr>
              <p:cNvPr id="7285" name="Line 222"/>
              <p:cNvSpPr>
                <a:spLocks noChangeShapeType="1"/>
              </p:cNvSpPr>
              <p:nvPr/>
            </p:nvSpPr>
            <p:spPr bwMode="auto">
              <a:xfrm flipV="1">
                <a:off x="849" y="1257"/>
                <a:ext cx="0" cy="11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7286" name="Line 223"/>
              <p:cNvSpPr>
                <a:spLocks noChangeShapeType="1"/>
              </p:cNvSpPr>
              <p:nvPr/>
            </p:nvSpPr>
            <p:spPr bwMode="auto">
              <a:xfrm flipV="1">
                <a:off x="829" y="1274"/>
                <a:ext cx="1" cy="7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7287" name="Rectangle 224"/>
              <p:cNvSpPr>
                <a:spLocks noChangeArrowheads="1"/>
              </p:cNvSpPr>
              <p:nvPr/>
            </p:nvSpPr>
            <p:spPr bwMode="auto">
              <a:xfrm>
                <a:off x="803" y="1556"/>
                <a:ext cx="62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it-IT" sz="1000" b="1">
                    <a:solidFill>
                      <a:srgbClr val="000000"/>
                    </a:solidFill>
                    <a:latin typeface="Arial" charset="0"/>
                  </a:rPr>
                  <a:t>O</a:t>
                </a:r>
                <a:endParaRPr lang="it-IT" sz="1000" b="1"/>
              </a:p>
            </p:txBody>
          </p:sp>
          <p:sp>
            <p:nvSpPr>
              <p:cNvPr id="7288" name="Rectangle 225"/>
              <p:cNvSpPr>
                <a:spLocks noChangeArrowheads="1"/>
              </p:cNvSpPr>
              <p:nvPr/>
            </p:nvSpPr>
            <p:spPr bwMode="auto">
              <a:xfrm>
                <a:off x="865" y="1527"/>
                <a:ext cx="27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it-IT" sz="1000" b="1">
                    <a:solidFill>
                      <a:srgbClr val="000000"/>
                    </a:solidFill>
                    <a:latin typeface="Arial" charset="0"/>
                  </a:rPr>
                  <a:t>-</a:t>
                </a:r>
                <a:endParaRPr lang="it-IT" sz="1000" b="1"/>
              </a:p>
            </p:txBody>
          </p:sp>
          <p:sp>
            <p:nvSpPr>
              <p:cNvPr id="7289" name="Line 226"/>
              <p:cNvSpPr>
                <a:spLocks noChangeShapeType="1"/>
              </p:cNvSpPr>
              <p:nvPr/>
            </p:nvSpPr>
            <p:spPr bwMode="auto">
              <a:xfrm>
                <a:off x="839" y="1469"/>
                <a:ext cx="1" cy="9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7290" name="Rectangle 227"/>
              <p:cNvSpPr>
                <a:spLocks noChangeArrowheads="1"/>
              </p:cNvSpPr>
              <p:nvPr/>
            </p:nvSpPr>
            <p:spPr bwMode="auto">
              <a:xfrm>
                <a:off x="981" y="1381"/>
                <a:ext cx="62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it-IT" sz="1000" b="1">
                    <a:solidFill>
                      <a:srgbClr val="000000"/>
                    </a:solidFill>
                    <a:latin typeface="Arial" charset="0"/>
                  </a:rPr>
                  <a:t>O</a:t>
                </a:r>
                <a:endParaRPr lang="it-IT" sz="1000" b="1"/>
              </a:p>
            </p:txBody>
          </p:sp>
          <p:sp>
            <p:nvSpPr>
              <p:cNvPr id="7291" name="Line 228"/>
              <p:cNvSpPr>
                <a:spLocks noChangeShapeType="1"/>
              </p:cNvSpPr>
              <p:nvPr/>
            </p:nvSpPr>
            <p:spPr bwMode="auto">
              <a:xfrm>
                <a:off x="887" y="1435"/>
                <a:ext cx="91" cy="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7292" name="Rectangle 229"/>
              <p:cNvSpPr>
                <a:spLocks noChangeArrowheads="1"/>
              </p:cNvSpPr>
              <p:nvPr/>
            </p:nvSpPr>
            <p:spPr bwMode="auto">
              <a:xfrm>
                <a:off x="648" y="1374"/>
                <a:ext cx="62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it-IT" sz="1000" b="1">
                    <a:solidFill>
                      <a:srgbClr val="000000"/>
                    </a:solidFill>
                    <a:latin typeface="Arial" charset="0"/>
                  </a:rPr>
                  <a:t>O</a:t>
                </a:r>
                <a:endParaRPr lang="it-IT" sz="1000" b="1"/>
              </a:p>
            </p:txBody>
          </p:sp>
          <p:sp>
            <p:nvSpPr>
              <p:cNvPr id="7293" name="Line 230"/>
              <p:cNvSpPr>
                <a:spLocks noChangeShapeType="1"/>
              </p:cNvSpPr>
              <p:nvPr/>
            </p:nvSpPr>
            <p:spPr bwMode="auto">
              <a:xfrm>
                <a:off x="713" y="1430"/>
                <a:ext cx="100" cy="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  <p:sp>
          <p:nvSpPr>
            <p:cNvPr id="7177" name="Rectangle 279"/>
            <p:cNvSpPr>
              <a:spLocks noChangeArrowheads="1"/>
            </p:cNvSpPr>
            <p:nvPr/>
          </p:nvSpPr>
          <p:spPr bwMode="auto">
            <a:xfrm>
              <a:off x="2909" y="1257"/>
              <a:ext cx="285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600" b="1">
                  <a:solidFill>
                    <a:srgbClr val="000000"/>
                  </a:solidFill>
                  <a:latin typeface="Arial" charset="0"/>
                </a:rPr>
                <a:t>- PPi</a:t>
              </a:r>
              <a:endParaRPr lang="it-IT" sz="1600" b="1"/>
            </a:p>
          </p:txBody>
        </p:sp>
        <p:sp>
          <p:nvSpPr>
            <p:cNvPr id="7178" name="Rectangle 232"/>
            <p:cNvSpPr>
              <a:spLocks noChangeArrowheads="1"/>
            </p:cNvSpPr>
            <p:nvPr/>
          </p:nvSpPr>
          <p:spPr bwMode="auto">
            <a:xfrm>
              <a:off x="4070" y="1365"/>
              <a:ext cx="62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000" b="1">
                  <a:solidFill>
                    <a:srgbClr val="000000"/>
                  </a:solidFill>
                  <a:latin typeface="Arial" charset="0"/>
                </a:rPr>
                <a:t>O</a:t>
              </a:r>
              <a:endParaRPr lang="it-IT" sz="1000" b="1"/>
            </a:p>
          </p:txBody>
        </p:sp>
        <p:sp>
          <p:nvSpPr>
            <p:cNvPr id="7179" name="Rectangle 233"/>
            <p:cNvSpPr>
              <a:spLocks noChangeArrowheads="1"/>
            </p:cNvSpPr>
            <p:nvPr/>
          </p:nvSpPr>
          <p:spPr bwMode="auto">
            <a:xfrm>
              <a:off x="4202" y="1819"/>
              <a:ext cx="62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000" b="1">
                  <a:solidFill>
                    <a:srgbClr val="000000"/>
                  </a:solidFill>
                  <a:latin typeface="Arial" charset="0"/>
                </a:rPr>
                <a:t>O</a:t>
              </a:r>
              <a:endParaRPr lang="it-IT" sz="1000" b="1"/>
            </a:p>
          </p:txBody>
        </p:sp>
        <p:sp>
          <p:nvSpPr>
            <p:cNvPr id="7180" name="Rectangle 234"/>
            <p:cNvSpPr>
              <a:spLocks noChangeArrowheads="1"/>
            </p:cNvSpPr>
            <p:nvPr/>
          </p:nvSpPr>
          <p:spPr bwMode="auto">
            <a:xfrm>
              <a:off x="4269" y="1819"/>
              <a:ext cx="58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000" b="1">
                  <a:solidFill>
                    <a:srgbClr val="000000"/>
                  </a:solidFill>
                  <a:latin typeface="Arial" charset="0"/>
                </a:rPr>
                <a:t>H</a:t>
              </a:r>
              <a:endParaRPr lang="it-IT" sz="1000" b="1"/>
            </a:p>
          </p:txBody>
        </p:sp>
        <p:sp>
          <p:nvSpPr>
            <p:cNvPr id="7181" name="Rectangle 235"/>
            <p:cNvSpPr>
              <a:spLocks noChangeArrowheads="1"/>
            </p:cNvSpPr>
            <p:nvPr/>
          </p:nvSpPr>
          <p:spPr bwMode="auto">
            <a:xfrm>
              <a:off x="3683" y="1454"/>
              <a:ext cx="58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000" b="1">
                  <a:solidFill>
                    <a:srgbClr val="000000"/>
                  </a:solidFill>
                  <a:latin typeface="Arial" charset="0"/>
                </a:rPr>
                <a:t>C</a:t>
              </a:r>
              <a:endParaRPr lang="it-IT" sz="1000" b="1"/>
            </a:p>
          </p:txBody>
        </p:sp>
        <p:sp>
          <p:nvSpPr>
            <p:cNvPr id="7182" name="Rectangle 236"/>
            <p:cNvSpPr>
              <a:spLocks noChangeArrowheads="1"/>
            </p:cNvSpPr>
            <p:nvPr/>
          </p:nvSpPr>
          <p:spPr bwMode="auto">
            <a:xfrm>
              <a:off x="3741" y="1454"/>
              <a:ext cx="58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000" b="1">
                  <a:solidFill>
                    <a:srgbClr val="000000"/>
                  </a:solidFill>
                  <a:latin typeface="Arial" charset="0"/>
                </a:rPr>
                <a:t>H</a:t>
              </a:r>
              <a:endParaRPr lang="it-IT" sz="1000" b="1"/>
            </a:p>
          </p:txBody>
        </p:sp>
        <p:sp>
          <p:nvSpPr>
            <p:cNvPr id="7183" name="Rectangle 237"/>
            <p:cNvSpPr>
              <a:spLocks noChangeArrowheads="1"/>
            </p:cNvSpPr>
            <p:nvPr/>
          </p:nvSpPr>
          <p:spPr bwMode="auto">
            <a:xfrm>
              <a:off x="3796" y="1486"/>
              <a:ext cx="44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000" b="1">
                  <a:solidFill>
                    <a:srgbClr val="000000"/>
                  </a:solidFill>
                  <a:latin typeface="Arial" charset="0"/>
                </a:rPr>
                <a:t>2</a:t>
              </a:r>
              <a:endParaRPr lang="it-IT" sz="1000" b="1"/>
            </a:p>
          </p:txBody>
        </p:sp>
        <p:sp>
          <p:nvSpPr>
            <p:cNvPr id="7184" name="Rectangle 238"/>
            <p:cNvSpPr>
              <a:spLocks noChangeArrowheads="1"/>
            </p:cNvSpPr>
            <p:nvPr/>
          </p:nvSpPr>
          <p:spPr bwMode="auto">
            <a:xfrm>
              <a:off x="3853" y="1757"/>
              <a:ext cx="62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000" b="1">
                  <a:solidFill>
                    <a:srgbClr val="000000"/>
                  </a:solidFill>
                  <a:latin typeface="Arial" charset="0"/>
                </a:rPr>
                <a:t>O</a:t>
              </a:r>
              <a:endParaRPr lang="it-IT" sz="1000" b="1"/>
            </a:p>
          </p:txBody>
        </p:sp>
        <p:sp>
          <p:nvSpPr>
            <p:cNvPr id="7185" name="Rectangle 239"/>
            <p:cNvSpPr>
              <a:spLocks noChangeArrowheads="1"/>
            </p:cNvSpPr>
            <p:nvPr/>
          </p:nvSpPr>
          <p:spPr bwMode="auto">
            <a:xfrm>
              <a:off x="3721" y="1718"/>
              <a:ext cx="53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000" b="1">
                  <a:solidFill>
                    <a:srgbClr val="000000"/>
                  </a:solidFill>
                  <a:latin typeface="Arial" charset="0"/>
                </a:rPr>
                <a:t>P</a:t>
              </a:r>
              <a:endParaRPr lang="it-IT" sz="1000" b="1"/>
            </a:p>
          </p:txBody>
        </p:sp>
        <p:sp>
          <p:nvSpPr>
            <p:cNvPr id="7186" name="Rectangle 240"/>
            <p:cNvSpPr>
              <a:spLocks noChangeArrowheads="1"/>
            </p:cNvSpPr>
            <p:nvPr/>
          </p:nvSpPr>
          <p:spPr bwMode="auto">
            <a:xfrm>
              <a:off x="3576" y="1718"/>
              <a:ext cx="62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000" b="1">
                  <a:solidFill>
                    <a:srgbClr val="000000"/>
                  </a:solidFill>
                  <a:latin typeface="Arial" charset="0"/>
                </a:rPr>
                <a:t>O</a:t>
              </a:r>
              <a:endParaRPr lang="it-IT" sz="1000" b="1"/>
            </a:p>
          </p:txBody>
        </p:sp>
        <p:sp>
          <p:nvSpPr>
            <p:cNvPr id="7187" name="Rectangle 241"/>
            <p:cNvSpPr>
              <a:spLocks noChangeArrowheads="1"/>
            </p:cNvSpPr>
            <p:nvPr/>
          </p:nvSpPr>
          <p:spPr bwMode="auto">
            <a:xfrm>
              <a:off x="3717" y="1868"/>
              <a:ext cx="62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000" b="1">
                  <a:solidFill>
                    <a:srgbClr val="000000"/>
                  </a:solidFill>
                  <a:latin typeface="Arial" charset="0"/>
                </a:rPr>
                <a:t>O</a:t>
              </a:r>
              <a:endParaRPr lang="it-IT" sz="1000" b="1"/>
            </a:p>
          </p:txBody>
        </p:sp>
        <p:sp>
          <p:nvSpPr>
            <p:cNvPr id="7188" name="Rectangle 242"/>
            <p:cNvSpPr>
              <a:spLocks noChangeArrowheads="1"/>
            </p:cNvSpPr>
            <p:nvPr/>
          </p:nvSpPr>
          <p:spPr bwMode="auto">
            <a:xfrm>
              <a:off x="3785" y="1836"/>
              <a:ext cx="27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000" b="1">
                  <a:solidFill>
                    <a:srgbClr val="000000"/>
                  </a:solidFill>
                  <a:latin typeface="Arial" charset="0"/>
                </a:rPr>
                <a:t>-</a:t>
              </a:r>
              <a:endParaRPr lang="it-IT" sz="1000" b="1"/>
            </a:p>
          </p:txBody>
        </p:sp>
        <p:sp>
          <p:nvSpPr>
            <p:cNvPr id="7189" name="Rectangle 243"/>
            <p:cNvSpPr>
              <a:spLocks noChangeArrowheads="1"/>
            </p:cNvSpPr>
            <p:nvPr/>
          </p:nvSpPr>
          <p:spPr bwMode="auto">
            <a:xfrm>
              <a:off x="3677" y="1599"/>
              <a:ext cx="62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000" b="1">
                  <a:solidFill>
                    <a:srgbClr val="000000"/>
                  </a:solidFill>
                  <a:latin typeface="Arial" charset="0"/>
                </a:rPr>
                <a:t>O</a:t>
              </a:r>
              <a:endParaRPr lang="it-IT" sz="1000" b="1"/>
            </a:p>
          </p:txBody>
        </p:sp>
        <p:sp>
          <p:nvSpPr>
            <p:cNvPr id="7190" name="Line 244"/>
            <p:cNvSpPr>
              <a:spLocks noChangeShapeType="1"/>
            </p:cNvSpPr>
            <p:nvPr/>
          </p:nvSpPr>
          <p:spPr bwMode="auto">
            <a:xfrm>
              <a:off x="3948" y="1538"/>
              <a:ext cx="61" cy="19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191" name="Line 245"/>
            <p:cNvSpPr>
              <a:spLocks noChangeShapeType="1"/>
            </p:cNvSpPr>
            <p:nvPr/>
          </p:nvSpPr>
          <p:spPr bwMode="auto">
            <a:xfrm flipH="1">
              <a:off x="3948" y="1446"/>
              <a:ext cx="118" cy="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192" name="Line 246"/>
            <p:cNvSpPr>
              <a:spLocks noChangeShapeType="1"/>
            </p:cNvSpPr>
            <p:nvPr/>
          </p:nvSpPr>
          <p:spPr bwMode="auto">
            <a:xfrm flipH="1" flipV="1">
              <a:off x="4142" y="1446"/>
              <a:ext cx="118" cy="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193" name="Line 247"/>
            <p:cNvSpPr>
              <a:spLocks noChangeShapeType="1"/>
            </p:cNvSpPr>
            <p:nvPr/>
          </p:nvSpPr>
          <p:spPr bwMode="auto">
            <a:xfrm>
              <a:off x="4009" y="1729"/>
              <a:ext cx="193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194" name="Line 248"/>
            <p:cNvSpPr>
              <a:spLocks noChangeShapeType="1"/>
            </p:cNvSpPr>
            <p:nvPr/>
          </p:nvSpPr>
          <p:spPr bwMode="auto">
            <a:xfrm flipV="1">
              <a:off x="4260" y="1390"/>
              <a:ext cx="2" cy="14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195" name="Line 249"/>
            <p:cNvSpPr>
              <a:spLocks noChangeShapeType="1"/>
            </p:cNvSpPr>
            <p:nvPr/>
          </p:nvSpPr>
          <p:spPr bwMode="auto">
            <a:xfrm flipV="1">
              <a:off x="4202" y="1538"/>
              <a:ext cx="58" cy="19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196" name="Line 250"/>
            <p:cNvSpPr>
              <a:spLocks noChangeShapeType="1"/>
            </p:cNvSpPr>
            <p:nvPr/>
          </p:nvSpPr>
          <p:spPr bwMode="auto">
            <a:xfrm>
              <a:off x="4202" y="1729"/>
              <a:ext cx="23" cy="9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197" name="Line 251"/>
            <p:cNvSpPr>
              <a:spLocks noChangeShapeType="1"/>
            </p:cNvSpPr>
            <p:nvPr/>
          </p:nvSpPr>
          <p:spPr bwMode="auto">
            <a:xfrm flipH="1" flipV="1">
              <a:off x="3833" y="1505"/>
              <a:ext cx="115" cy="3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198" name="Line 252"/>
            <p:cNvSpPr>
              <a:spLocks noChangeShapeType="1"/>
            </p:cNvSpPr>
            <p:nvPr/>
          </p:nvSpPr>
          <p:spPr bwMode="auto">
            <a:xfrm flipH="1">
              <a:off x="3925" y="1729"/>
              <a:ext cx="84" cy="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199" name="Line 253"/>
            <p:cNvSpPr>
              <a:spLocks noChangeShapeType="1"/>
            </p:cNvSpPr>
            <p:nvPr/>
          </p:nvSpPr>
          <p:spPr bwMode="auto">
            <a:xfrm flipH="1" flipV="1">
              <a:off x="3780" y="1773"/>
              <a:ext cx="68" cy="1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200" name="Line 254"/>
            <p:cNvSpPr>
              <a:spLocks noChangeShapeType="1"/>
            </p:cNvSpPr>
            <p:nvPr/>
          </p:nvSpPr>
          <p:spPr bwMode="auto">
            <a:xfrm flipH="1">
              <a:off x="3648" y="1758"/>
              <a:ext cx="7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201" name="Line 255"/>
            <p:cNvSpPr>
              <a:spLocks noChangeShapeType="1"/>
            </p:cNvSpPr>
            <p:nvPr/>
          </p:nvSpPr>
          <p:spPr bwMode="auto">
            <a:xfrm flipH="1">
              <a:off x="3648" y="1769"/>
              <a:ext cx="73" cy="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202" name="Line 256"/>
            <p:cNvSpPr>
              <a:spLocks noChangeShapeType="1"/>
            </p:cNvSpPr>
            <p:nvPr/>
          </p:nvSpPr>
          <p:spPr bwMode="auto">
            <a:xfrm>
              <a:off x="3750" y="1806"/>
              <a:ext cx="1" cy="6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203" name="Line 258"/>
            <p:cNvSpPr>
              <a:spLocks noChangeShapeType="1"/>
            </p:cNvSpPr>
            <p:nvPr/>
          </p:nvSpPr>
          <p:spPr bwMode="auto">
            <a:xfrm>
              <a:off x="3725" y="1688"/>
              <a:ext cx="12" cy="3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204" name="Rectangle 259"/>
            <p:cNvSpPr>
              <a:spLocks noChangeArrowheads="1"/>
            </p:cNvSpPr>
            <p:nvPr/>
          </p:nvSpPr>
          <p:spPr bwMode="auto">
            <a:xfrm>
              <a:off x="4232" y="1103"/>
              <a:ext cx="58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000" b="1">
                  <a:solidFill>
                    <a:srgbClr val="000000"/>
                  </a:solidFill>
                  <a:latin typeface="Arial" charset="0"/>
                </a:rPr>
                <a:t>N</a:t>
              </a:r>
              <a:endParaRPr lang="it-IT" sz="1000" b="1"/>
            </a:p>
          </p:txBody>
        </p:sp>
        <p:sp>
          <p:nvSpPr>
            <p:cNvPr id="7205" name="Rectangle 260"/>
            <p:cNvSpPr>
              <a:spLocks noChangeArrowheads="1"/>
            </p:cNvSpPr>
            <p:nvPr/>
          </p:nvSpPr>
          <p:spPr bwMode="auto">
            <a:xfrm>
              <a:off x="4488" y="1371"/>
              <a:ext cx="58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000" b="1">
                  <a:solidFill>
                    <a:srgbClr val="000000"/>
                  </a:solidFill>
                  <a:latin typeface="Arial" charset="0"/>
                </a:rPr>
                <a:t>N</a:t>
              </a:r>
              <a:endParaRPr lang="it-IT" sz="1000" b="1"/>
            </a:p>
          </p:txBody>
        </p:sp>
        <p:sp>
          <p:nvSpPr>
            <p:cNvPr id="7206" name="Rectangle 261"/>
            <p:cNvSpPr>
              <a:spLocks noChangeArrowheads="1"/>
            </p:cNvSpPr>
            <p:nvPr/>
          </p:nvSpPr>
          <p:spPr bwMode="auto">
            <a:xfrm>
              <a:off x="4614" y="1150"/>
              <a:ext cx="58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000" b="1">
                  <a:solidFill>
                    <a:srgbClr val="000000"/>
                  </a:solidFill>
                  <a:latin typeface="Arial" charset="0"/>
                </a:rPr>
                <a:t>N</a:t>
              </a:r>
              <a:endParaRPr lang="it-IT" sz="1000" b="1"/>
            </a:p>
          </p:txBody>
        </p:sp>
        <p:sp>
          <p:nvSpPr>
            <p:cNvPr id="7207" name="Rectangle 262"/>
            <p:cNvSpPr>
              <a:spLocks noChangeArrowheads="1"/>
            </p:cNvSpPr>
            <p:nvPr/>
          </p:nvSpPr>
          <p:spPr bwMode="auto">
            <a:xfrm>
              <a:off x="4488" y="926"/>
              <a:ext cx="58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000" b="1">
                  <a:solidFill>
                    <a:srgbClr val="000000"/>
                  </a:solidFill>
                  <a:latin typeface="Arial" charset="0"/>
                </a:rPr>
                <a:t>N</a:t>
              </a:r>
              <a:endParaRPr lang="it-IT" sz="1000" b="1"/>
            </a:p>
          </p:txBody>
        </p:sp>
        <p:sp>
          <p:nvSpPr>
            <p:cNvPr id="7208" name="Rectangle 263"/>
            <p:cNvSpPr>
              <a:spLocks noChangeArrowheads="1"/>
            </p:cNvSpPr>
            <p:nvPr/>
          </p:nvSpPr>
          <p:spPr bwMode="auto">
            <a:xfrm>
              <a:off x="4546" y="926"/>
              <a:ext cx="58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000" b="1">
                  <a:solidFill>
                    <a:srgbClr val="000000"/>
                  </a:solidFill>
                  <a:latin typeface="Arial" charset="0"/>
                </a:rPr>
                <a:t>H</a:t>
              </a:r>
              <a:endParaRPr lang="it-IT" sz="1000" b="1"/>
            </a:p>
          </p:txBody>
        </p:sp>
        <p:sp>
          <p:nvSpPr>
            <p:cNvPr id="7209" name="Rectangle 264"/>
            <p:cNvSpPr>
              <a:spLocks noChangeArrowheads="1"/>
            </p:cNvSpPr>
            <p:nvPr/>
          </p:nvSpPr>
          <p:spPr bwMode="auto">
            <a:xfrm>
              <a:off x="4597" y="959"/>
              <a:ext cx="44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000" b="1">
                  <a:solidFill>
                    <a:srgbClr val="000000"/>
                  </a:solidFill>
                  <a:latin typeface="Arial" charset="0"/>
                </a:rPr>
                <a:t>2</a:t>
              </a:r>
              <a:endParaRPr lang="it-IT" sz="1000" b="1"/>
            </a:p>
          </p:txBody>
        </p:sp>
        <p:sp>
          <p:nvSpPr>
            <p:cNvPr id="7210" name="Line 265"/>
            <p:cNvSpPr>
              <a:spLocks noChangeShapeType="1"/>
            </p:cNvSpPr>
            <p:nvPr/>
          </p:nvSpPr>
          <p:spPr bwMode="auto">
            <a:xfrm flipV="1">
              <a:off x="4260" y="1347"/>
              <a:ext cx="135" cy="4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211" name="Line 266"/>
            <p:cNvSpPr>
              <a:spLocks noChangeShapeType="1"/>
            </p:cNvSpPr>
            <p:nvPr/>
          </p:nvSpPr>
          <p:spPr bwMode="auto">
            <a:xfrm>
              <a:off x="4179" y="1275"/>
              <a:ext cx="81" cy="11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212" name="Line 267"/>
            <p:cNvSpPr>
              <a:spLocks noChangeShapeType="1"/>
            </p:cNvSpPr>
            <p:nvPr/>
          </p:nvSpPr>
          <p:spPr bwMode="auto">
            <a:xfrm flipH="1">
              <a:off x="4179" y="1192"/>
              <a:ext cx="57" cy="8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213" name="Line 268"/>
            <p:cNvSpPr>
              <a:spLocks noChangeShapeType="1"/>
            </p:cNvSpPr>
            <p:nvPr/>
          </p:nvSpPr>
          <p:spPr bwMode="auto">
            <a:xfrm flipH="1">
              <a:off x="4205" y="1219"/>
              <a:ext cx="39" cy="5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214" name="Line 269"/>
            <p:cNvSpPr>
              <a:spLocks noChangeShapeType="1"/>
            </p:cNvSpPr>
            <p:nvPr/>
          </p:nvSpPr>
          <p:spPr bwMode="auto">
            <a:xfrm flipH="1" flipV="1">
              <a:off x="4291" y="1165"/>
              <a:ext cx="104" cy="3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215" name="Line 270"/>
            <p:cNvSpPr>
              <a:spLocks noChangeShapeType="1"/>
            </p:cNvSpPr>
            <p:nvPr/>
          </p:nvSpPr>
          <p:spPr bwMode="auto">
            <a:xfrm flipV="1">
              <a:off x="4395" y="1200"/>
              <a:ext cx="0" cy="14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216" name="Line 271"/>
            <p:cNvSpPr>
              <a:spLocks noChangeShapeType="1"/>
            </p:cNvSpPr>
            <p:nvPr/>
          </p:nvSpPr>
          <p:spPr bwMode="auto">
            <a:xfrm flipH="1">
              <a:off x="4395" y="1128"/>
              <a:ext cx="122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217" name="Line 272"/>
            <p:cNvSpPr>
              <a:spLocks noChangeShapeType="1"/>
            </p:cNvSpPr>
            <p:nvPr/>
          </p:nvSpPr>
          <p:spPr bwMode="auto">
            <a:xfrm flipH="1" flipV="1">
              <a:off x="4517" y="1128"/>
              <a:ext cx="91" cy="5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218" name="Line 273"/>
            <p:cNvSpPr>
              <a:spLocks noChangeShapeType="1"/>
            </p:cNvSpPr>
            <p:nvPr/>
          </p:nvSpPr>
          <p:spPr bwMode="auto">
            <a:xfrm flipH="1" flipV="1">
              <a:off x="4520" y="1155"/>
              <a:ext cx="63" cy="3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219" name="Line 274"/>
            <p:cNvSpPr>
              <a:spLocks noChangeShapeType="1"/>
            </p:cNvSpPr>
            <p:nvPr/>
          </p:nvSpPr>
          <p:spPr bwMode="auto">
            <a:xfrm flipV="1">
              <a:off x="4638" y="1237"/>
              <a:ext cx="2" cy="11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220" name="Line 275"/>
            <p:cNvSpPr>
              <a:spLocks noChangeShapeType="1"/>
            </p:cNvSpPr>
            <p:nvPr/>
          </p:nvSpPr>
          <p:spPr bwMode="auto">
            <a:xfrm flipV="1">
              <a:off x="4547" y="1347"/>
              <a:ext cx="91" cy="5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221" name="Line 276"/>
            <p:cNvSpPr>
              <a:spLocks noChangeShapeType="1"/>
            </p:cNvSpPr>
            <p:nvPr/>
          </p:nvSpPr>
          <p:spPr bwMode="auto">
            <a:xfrm flipV="1">
              <a:off x="4550" y="1337"/>
              <a:ext cx="65" cy="3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222" name="Line 277"/>
            <p:cNvSpPr>
              <a:spLocks noChangeShapeType="1"/>
            </p:cNvSpPr>
            <p:nvPr/>
          </p:nvSpPr>
          <p:spPr bwMode="auto">
            <a:xfrm>
              <a:off x="4395" y="1347"/>
              <a:ext cx="89" cy="5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223" name="Line 278"/>
            <p:cNvSpPr>
              <a:spLocks noChangeShapeType="1"/>
            </p:cNvSpPr>
            <p:nvPr/>
          </p:nvSpPr>
          <p:spPr bwMode="auto">
            <a:xfrm flipV="1">
              <a:off x="4517" y="1015"/>
              <a:ext cx="1" cy="11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224" name="Line 332"/>
            <p:cNvSpPr>
              <a:spLocks noChangeShapeType="1"/>
            </p:cNvSpPr>
            <p:nvPr/>
          </p:nvSpPr>
          <p:spPr bwMode="auto">
            <a:xfrm flipH="1">
              <a:off x="3709" y="1537"/>
              <a:ext cx="0" cy="7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3F02994D-2FD0-4E40-B6CF-A3F7C0B1F9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751"/>
          <a:stretch/>
        </p:blipFill>
        <p:spPr bwMode="auto">
          <a:xfrm>
            <a:off x="691923" y="2639144"/>
            <a:ext cx="7845879" cy="1718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13647</TotalTime>
  <Words>1765</Words>
  <Application>Microsoft Office PowerPoint</Application>
  <PresentationFormat>Presentazione su schermo (4:3)</PresentationFormat>
  <Paragraphs>497</Paragraphs>
  <Slides>20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6" baseType="lpstr">
      <vt:lpstr>Arial</vt:lpstr>
      <vt:lpstr>Calibri</vt:lpstr>
      <vt:lpstr>Symbol</vt:lpstr>
      <vt:lpstr>Times New Roman</vt:lpstr>
      <vt:lpstr>Wingdings</vt:lpstr>
      <vt:lpstr>Struttura predefinita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E se la segnalazione non funziona?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Nessun titolo diapositiva</dc:title>
  <dc:creator>SANDRI</dc:creator>
  <cp:lastModifiedBy>MARDIROSSIAN MARIO</cp:lastModifiedBy>
  <cp:revision>154</cp:revision>
  <cp:lastPrinted>2022-04-20T14:13:14Z</cp:lastPrinted>
  <dcterms:created xsi:type="dcterms:W3CDTF">2001-03-28T15:27:57Z</dcterms:created>
  <dcterms:modified xsi:type="dcterms:W3CDTF">2025-04-15T12:51:40Z</dcterms:modified>
</cp:coreProperties>
</file>