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4"/>
  </p:notesMasterIdLst>
  <p:sldIdLst>
    <p:sldId id="286" r:id="rId2"/>
    <p:sldId id="287" r:id="rId3"/>
    <p:sldId id="288" r:id="rId4"/>
    <p:sldId id="289" r:id="rId5"/>
    <p:sldId id="290" r:id="rId6"/>
    <p:sldId id="291" r:id="rId7"/>
    <p:sldId id="292" r:id="rId8"/>
    <p:sldId id="300" r:id="rId9"/>
    <p:sldId id="293" r:id="rId10"/>
    <p:sldId id="298" r:id="rId11"/>
    <p:sldId id="294" r:id="rId12"/>
    <p:sldId id="295" r:id="rId13"/>
    <p:sldId id="304" r:id="rId14"/>
    <p:sldId id="296" r:id="rId15"/>
    <p:sldId id="297" r:id="rId16"/>
    <p:sldId id="268" r:id="rId17"/>
    <p:sldId id="270" r:id="rId18"/>
    <p:sldId id="271" r:id="rId19"/>
    <p:sldId id="302" r:id="rId20"/>
    <p:sldId id="303" r:id="rId21"/>
    <p:sldId id="299" r:id="rId22"/>
    <p:sldId id="276" r:id="rId23"/>
  </p:sldIdLst>
  <p:sldSz cx="9144000" cy="6858000" type="screen4x3"/>
  <p:notesSz cx="7099300" cy="10234613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9900"/>
    <a:srgbClr val="663300"/>
    <a:srgbClr val="CCECFF"/>
    <a:srgbClr val="9999FF"/>
    <a:srgbClr val="EAEAEA"/>
    <a:srgbClr val="CCFF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17" autoAdjust="0"/>
    <p:restoredTop sz="80437" autoAdjust="0"/>
  </p:normalViewPr>
  <p:slideViewPr>
    <p:cSldViewPr snapToGrid="0">
      <p:cViewPr varScale="1">
        <p:scale>
          <a:sx n="50" d="100"/>
          <a:sy n="50" d="100"/>
        </p:scale>
        <p:origin x="1824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53" tIns="47627" rIns="95253" bIns="47627" numCol="1" anchor="t" anchorCtr="0" compatLnSpc="1">
            <a:prstTxWarp prst="textNoShape">
              <a:avLst/>
            </a:prstTxWarp>
          </a:bodyPr>
          <a:lstStyle>
            <a:lvl1pPr defTabSz="952500">
              <a:defRPr sz="1300" b="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53" tIns="47627" rIns="95253" bIns="47627" numCol="1" anchor="t" anchorCtr="0" compatLnSpc="1">
            <a:prstTxWarp prst="textNoShape">
              <a:avLst/>
            </a:prstTxWarp>
          </a:bodyPr>
          <a:lstStyle>
            <a:lvl1pPr algn="r" defTabSz="952500">
              <a:defRPr sz="1300" b="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9688" cy="38401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53" tIns="47627" rIns="95253" bIns="476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/>
              <a:t>Click to edit Master text styles</a:t>
            </a:r>
          </a:p>
          <a:p>
            <a:pPr lvl="1"/>
            <a:r>
              <a:rPr lang="it-IT" noProof="0"/>
              <a:t>Second level</a:t>
            </a:r>
          </a:p>
          <a:p>
            <a:pPr lvl="2"/>
            <a:r>
              <a:rPr lang="it-IT" noProof="0"/>
              <a:t>Third level</a:t>
            </a:r>
          </a:p>
          <a:p>
            <a:pPr lvl="3"/>
            <a:r>
              <a:rPr lang="it-IT" noProof="0"/>
              <a:t>Fourth level</a:t>
            </a:r>
          </a:p>
          <a:p>
            <a:pPr lvl="4"/>
            <a:r>
              <a:rPr lang="it-IT" noProof="0"/>
              <a:t>Fifth level</a:t>
            </a:r>
          </a:p>
        </p:txBody>
      </p:sp>
      <p:sp>
        <p:nvSpPr>
          <p:cNvPr id="747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53" tIns="47627" rIns="95253" bIns="47627" numCol="1" anchor="b" anchorCtr="0" compatLnSpc="1">
            <a:prstTxWarp prst="textNoShape">
              <a:avLst/>
            </a:prstTxWarp>
          </a:bodyPr>
          <a:lstStyle>
            <a:lvl1pPr defTabSz="952500">
              <a:defRPr sz="1300" b="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47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53" tIns="47627" rIns="95253" bIns="47627" numCol="1" anchor="b" anchorCtr="0" compatLnSpc="1">
            <a:prstTxWarp prst="textNoShape">
              <a:avLst/>
            </a:prstTxWarp>
          </a:bodyPr>
          <a:lstStyle>
            <a:lvl1pPr algn="r" defTabSz="952500">
              <a:defRPr sz="1300" b="0"/>
            </a:lvl1pPr>
          </a:lstStyle>
          <a:p>
            <a:pPr>
              <a:defRPr/>
            </a:pPr>
            <a:fld id="{245F01AE-9D7D-4DEC-BBAA-368BBCEF586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457773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5F01AE-9D7D-4DEC-BBAA-368BBCEF5862}" type="slidenum">
              <a:rPr lang="it-IT" smtClean="0"/>
              <a:pPr>
                <a:defRPr/>
              </a:pPr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34276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5F01AE-9D7D-4DEC-BBAA-368BBCEF5862}" type="slidenum">
              <a:rPr lang="it-IT" smtClean="0"/>
              <a:pPr>
                <a:defRPr/>
              </a:pPr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213452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5F01AE-9D7D-4DEC-BBAA-368BBCEF5862}" type="slidenum">
              <a:rPr lang="it-IT" smtClean="0"/>
              <a:pPr>
                <a:defRPr/>
              </a:pPr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242566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5F01AE-9D7D-4DEC-BBAA-368BBCEF5862}" type="slidenum">
              <a:rPr lang="it-IT" smtClean="0"/>
              <a:pPr>
                <a:defRPr/>
              </a:pPr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18879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CC7F5B-F7AD-445F-B828-204521519D9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B6AEC8-121E-4B2E-A3F0-4C9B3114437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11188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11188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11FF74-7DF9-4337-8E85-107401A8F45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11188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2788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2788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6388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6388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B3FB2C-E54C-4D5E-8884-AC42E4DFBA4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DFF9E1-8BAF-42B9-9550-F80967B1287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E9995D-9F7D-4B9F-B02E-718A6C9E086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278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278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060EEE-EB65-4B2B-B074-D68B7CB8CDF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2A0415-28D8-408C-916C-988C5BB4B60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D8FEA8-86AD-4DF3-93B7-675BD8A5FF8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9C0131-D02A-4755-AD53-0229D31CE89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B538C4-D805-48BA-BC7E-0E969215C15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3AE70B-F505-42FE-A0C4-C6F47380CD6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1118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8954" tIns="54478" rIns="108954" bIns="5447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2788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8954" tIns="54478" rIns="108954" bIns="5447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68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8954" tIns="54478" rIns="108954" bIns="54478" numCol="1" anchor="t" anchorCtr="0" compatLnSpc="1">
            <a:prstTxWarp prst="textNoShape">
              <a:avLst/>
            </a:prstTxWarp>
          </a:bodyPr>
          <a:lstStyle>
            <a:lvl1pPr>
              <a:defRPr sz="1500" b="0" smtClean="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681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8954" tIns="54478" rIns="108954" bIns="54478" numCol="1" anchor="t" anchorCtr="0" compatLnSpc="1">
            <a:prstTxWarp prst="textNoShape">
              <a:avLst/>
            </a:prstTxWarp>
          </a:bodyPr>
          <a:lstStyle>
            <a:lvl1pPr algn="ctr">
              <a:defRPr sz="1500" b="0" smtClean="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68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8954" tIns="54478" rIns="108954" bIns="54478" numCol="1" anchor="t" anchorCtr="0" compatLnSpc="1">
            <a:prstTxWarp prst="textNoShape">
              <a:avLst/>
            </a:prstTxWarp>
          </a:bodyPr>
          <a:lstStyle>
            <a:lvl1pPr algn="r">
              <a:defRPr sz="1500" b="0" smtClean="0"/>
            </a:lvl1pPr>
          </a:lstStyle>
          <a:p>
            <a:pPr>
              <a:defRPr/>
            </a:pPr>
            <a:fld id="{12259A4F-F265-4808-8612-3A22525A937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/>
  <p:txStyles>
    <p:titleStyle>
      <a:lvl1pPr algn="ctr" defTabSz="1087438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+mj-lt"/>
          <a:ea typeface="+mj-ea"/>
          <a:cs typeface="+mj-cs"/>
        </a:defRPr>
      </a:lvl1pPr>
      <a:lvl2pPr algn="ctr" defTabSz="1087438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Times New Roman" pitchFamily="18" charset="0"/>
        </a:defRPr>
      </a:lvl2pPr>
      <a:lvl3pPr algn="ctr" defTabSz="1087438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Times New Roman" pitchFamily="18" charset="0"/>
        </a:defRPr>
      </a:lvl3pPr>
      <a:lvl4pPr algn="ctr" defTabSz="1087438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Times New Roman" pitchFamily="18" charset="0"/>
        </a:defRPr>
      </a:lvl4pPr>
      <a:lvl5pPr algn="ctr" defTabSz="1087438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Times New Roman" pitchFamily="18" charset="0"/>
        </a:defRPr>
      </a:lvl5pPr>
      <a:lvl6pPr marL="457200" algn="ctr" defTabSz="1087438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Times New Roman" pitchFamily="18" charset="0"/>
        </a:defRPr>
      </a:lvl6pPr>
      <a:lvl7pPr marL="914400" algn="ctr" defTabSz="1087438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Times New Roman" pitchFamily="18" charset="0"/>
        </a:defRPr>
      </a:lvl7pPr>
      <a:lvl8pPr marL="1371600" algn="ctr" defTabSz="1087438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Times New Roman" pitchFamily="18" charset="0"/>
        </a:defRPr>
      </a:lvl8pPr>
      <a:lvl9pPr marL="1828800" algn="ctr" defTabSz="1087438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Times New Roman" pitchFamily="18" charset="0"/>
        </a:defRPr>
      </a:lvl9pPr>
    </p:titleStyle>
    <p:bodyStyle>
      <a:lvl1pPr marL="409575" indent="-409575" algn="l" defTabSz="1087438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  <a:ea typeface="+mn-ea"/>
          <a:cs typeface="+mn-cs"/>
        </a:defRPr>
      </a:lvl1pPr>
      <a:lvl2pPr marL="887413" indent="-344488" algn="l" defTabSz="1087438" rtl="0" eaLnBrk="0" fontAlgn="base" hangingPunct="0">
        <a:spcBef>
          <a:spcPct val="20000"/>
        </a:spcBef>
        <a:spcAft>
          <a:spcPct val="0"/>
        </a:spcAft>
        <a:buChar char="–"/>
        <a:defRPr sz="3400">
          <a:solidFill>
            <a:schemeClr val="tx1"/>
          </a:solidFill>
          <a:latin typeface="+mn-lt"/>
        </a:defRPr>
      </a:lvl2pPr>
      <a:lvl3pPr marL="1363663" indent="-276225" algn="l" defTabSz="1087438" rtl="0" eaLnBrk="0" fontAlgn="base" hangingPunct="0">
        <a:spcBef>
          <a:spcPct val="20000"/>
        </a:spcBef>
        <a:spcAft>
          <a:spcPct val="0"/>
        </a:spcAft>
        <a:buChar char="•"/>
        <a:defRPr sz="2900">
          <a:solidFill>
            <a:schemeClr val="tx1"/>
          </a:solidFill>
          <a:latin typeface="+mn-lt"/>
        </a:defRPr>
      </a:lvl3pPr>
      <a:lvl4pPr marL="1906588" indent="-273050" algn="l" defTabSz="1087438" rtl="0" eaLnBrk="0" fontAlgn="base" hangingPunct="0">
        <a:spcBef>
          <a:spcPct val="20000"/>
        </a:spcBef>
        <a:spcAft>
          <a:spcPct val="0"/>
        </a:spcAft>
        <a:buChar char="–"/>
        <a:defRPr sz="2300">
          <a:solidFill>
            <a:schemeClr val="tx1"/>
          </a:solidFill>
          <a:latin typeface="+mn-lt"/>
        </a:defRPr>
      </a:lvl4pPr>
      <a:lvl5pPr marL="2451100" indent="-271463" algn="l" defTabSz="1087438" rtl="0" eaLnBrk="0" fontAlgn="base" hangingPunct="0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5pPr>
      <a:lvl6pPr marL="2908300" indent="-271463" algn="l" defTabSz="1087438" rtl="0" eaLnBrk="0" fontAlgn="base" hangingPunct="0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6pPr>
      <a:lvl7pPr marL="3365500" indent="-271463" algn="l" defTabSz="1087438" rtl="0" eaLnBrk="0" fontAlgn="base" hangingPunct="0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7pPr>
      <a:lvl8pPr marL="3822700" indent="-271463" algn="l" defTabSz="1087438" rtl="0" eaLnBrk="0" fontAlgn="base" hangingPunct="0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8pPr>
      <a:lvl9pPr marL="4279900" indent="-271463" algn="l" defTabSz="1087438" rtl="0" eaLnBrk="0" fontAlgn="base" hangingPunct="0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6.wmf"/><Relationship Id="rId7" Type="http://schemas.openxmlformats.org/officeDocument/2006/relationships/image" Target="../media/image10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Relationship Id="rId9" Type="http://schemas.openxmlformats.org/officeDocument/2006/relationships/image" Target="../media/image1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pPr defTabSz="1087438"/>
            <a:endParaRPr lang="it-IT"/>
          </a:p>
        </p:txBody>
      </p:sp>
      <p:sp>
        <p:nvSpPr>
          <p:cNvPr id="2051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defTabSz="1087438"/>
            <a:endParaRPr lang="it-IT"/>
          </a:p>
        </p:txBody>
      </p:sp>
      <p:sp>
        <p:nvSpPr>
          <p:cNvPr id="70658" name="Rectangle 2"/>
          <p:cNvSpPr>
            <a:spLocks noChangeArrowheads="1"/>
          </p:cNvSpPr>
          <p:nvPr/>
        </p:nvSpPr>
        <p:spPr bwMode="auto">
          <a:xfrm>
            <a:off x="185738" y="138113"/>
            <a:ext cx="8788400" cy="314325"/>
          </a:xfrm>
          <a:prstGeom prst="rect">
            <a:avLst/>
          </a:prstGeom>
          <a:solidFill>
            <a:schemeClr val="bg1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358775" lvl="2" defTabSz="1087438">
              <a:spcBef>
                <a:spcPts val="575"/>
              </a:spcBef>
              <a:spcAft>
                <a:spcPts val="575"/>
              </a:spcAft>
              <a:defRPr/>
            </a:pPr>
            <a:r>
              <a:rPr lang="it-IT" sz="20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Le membrane biologiche</a:t>
            </a:r>
          </a:p>
        </p:txBody>
      </p:sp>
      <p:sp>
        <p:nvSpPr>
          <p:cNvPr id="2053" name="Rectangle 4"/>
          <p:cNvSpPr>
            <a:spLocks noChangeArrowheads="1"/>
          </p:cNvSpPr>
          <p:nvPr/>
        </p:nvSpPr>
        <p:spPr bwMode="auto">
          <a:xfrm>
            <a:off x="298450" y="450850"/>
            <a:ext cx="8437563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7800" indent="-177800">
              <a:spcBef>
                <a:spcPct val="50000"/>
              </a:spcBef>
              <a:buFontTx/>
              <a:buChar char="•"/>
            </a:pPr>
            <a:r>
              <a:rPr lang="it-IT" sz="2400" b="0" dirty="0">
                <a:solidFill>
                  <a:srgbClr val="FF3300"/>
                </a:solidFill>
                <a:latin typeface="Arial" charset="0"/>
              </a:rPr>
              <a:t> </a:t>
            </a:r>
            <a:r>
              <a:rPr lang="it-IT" sz="1800" dirty="0">
                <a:latin typeface="Arial" charset="0"/>
              </a:rPr>
              <a:t>Le membrane biologiche sono una componente fondamentale delle pareti cellulari</a:t>
            </a:r>
            <a:r>
              <a:rPr lang="it-IT" sz="1600" i="1" dirty="0">
                <a:solidFill>
                  <a:srgbClr val="FF3300"/>
                </a:solidFill>
                <a:latin typeface="Arial" charset="0"/>
              </a:rPr>
              <a:t>  </a:t>
            </a:r>
          </a:p>
          <a:p>
            <a:pPr marL="177800" indent="-177800" algn="just">
              <a:buFontTx/>
              <a:buChar char="•"/>
            </a:pPr>
            <a:r>
              <a:rPr lang="it-IT" sz="2400" i="1" dirty="0">
                <a:solidFill>
                  <a:srgbClr val="FF3300"/>
                </a:solidFill>
                <a:latin typeface="Arial" charset="0"/>
              </a:rPr>
              <a:t> </a:t>
            </a:r>
            <a:r>
              <a:rPr lang="it-IT" sz="1800" dirty="0">
                <a:latin typeface="Arial" charset="0"/>
              </a:rPr>
              <a:t>Nelle cellule eucariotiche delimitano anche i compartimenti intracellulari (nucleo, mitocondri, ER, lisosomi ecc.).</a:t>
            </a:r>
          </a:p>
          <a:p>
            <a:pPr marL="177800" indent="-177800">
              <a:spcBef>
                <a:spcPct val="50000"/>
              </a:spcBef>
            </a:pPr>
            <a:endParaRPr lang="it-IT" sz="1800" dirty="0">
              <a:latin typeface="Arial" charset="0"/>
            </a:endParaRPr>
          </a:p>
        </p:txBody>
      </p:sp>
      <p:pic>
        <p:nvPicPr>
          <p:cNvPr id="2054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6425" y="2479675"/>
            <a:ext cx="2897188" cy="338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09988" y="2622550"/>
            <a:ext cx="4387850" cy="262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6" name="Text Box 7"/>
          <p:cNvSpPr txBox="1">
            <a:spLocks noChangeArrowheads="1"/>
          </p:cNvSpPr>
          <p:nvPr/>
        </p:nvSpPr>
        <p:spPr bwMode="auto">
          <a:xfrm>
            <a:off x="2709863" y="2033588"/>
            <a:ext cx="1743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400">
                <a:latin typeface="Arial" charset="0"/>
              </a:rPr>
              <a:t>plasma membrana</a:t>
            </a:r>
          </a:p>
        </p:txBody>
      </p:sp>
      <p:sp>
        <p:nvSpPr>
          <p:cNvPr id="2057" name="Line 8"/>
          <p:cNvSpPr>
            <a:spLocks noChangeShapeType="1"/>
          </p:cNvSpPr>
          <p:nvPr/>
        </p:nvSpPr>
        <p:spPr bwMode="auto">
          <a:xfrm flipH="1">
            <a:off x="2084388" y="2338388"/>
            <a:ext cx="1319212" cy="7334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oval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58" name="Line 9"/>
          <p:cNvSpPr>
            <a:spLocks noChangeShapeType="1"/>
          </p:cNvSpPr>
          <p:nvPr/>
        </p:nvSpPr>
        <p:spPr bwMode="auto">
          <a:xfrm>
            <a:off x="4114800" y="2376488"/>
            <a:ext cx="260350" cy="7064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oval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59" name="Text Box 10"/>
          <p:cNvSpPr txBox="1">
            <a:spLocks noChangeArrowheads="1"/>
          </p:cNvSpPr>
          <p:nvPr/>
        </p:nvSpPr>
        <p:spPr bwMode="auto">
          <a:xfrm>
            <a:off x="557213" y="2014538"/>
            <a:ext cx="14065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400">
                <a:latin typeface="Arial" charset="0"/>
              </a:rPr>
              <a:t>Parete esterna</a:t>
            </a:r>
            <a:endParaRPr lang="it-IT" sz="1400" b="0"/>
          </a:p>
        </p:txBody>
      </p:sp>
      <p:sp>
        <p:nvSpPr>
          <p:cNvPr id="2060" name="Line 11"/>
          <p:cNvSpPr>
            <a:spLocks noChangeShapeType="1"/>
          </p:cNvSpPr>
          <p:nvPr/>
        </p:nvSpPr>
        <p:spPr bwMode="auto">
          <a:xfrm>
            <a:off x="1801813" y="2281238"/>
            <a:ext cx="228600" cy="635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oval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61" name="Text Box 12"/>
          <p:cNvSpPr txBox="1">
            <a:spLocks noChangeArrowheads="1"/>
          </p:cNvSpPr>
          <p:nvPr/>
        </p:nvSpPr>
        <p:spPr bwMode="auto">
          <a:xfrm>
            <a:off x="1346200" y="5964238"/>
            <a:ext cx="19827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600">
                <a:latin typeface="Arial" charset="0"/>
              </a:rPr>
              <a:t>  </a:t>
            </a:r>
            <a:r>
              <a:rPr lang="it-IT" sz="1600">
                <a:solidFill>
                  <a:srgbClr val="000099"/>
                </a:solidFill>
                <a:latin typeface="Arial" charset="0"/>
              </a:rPr>
              <a:t>cellula procariota</a:t>
            </a:r>
            <a:endParaRPr lang="it-IT" sz="1600" b="0">
              <a:solidFill>
                <a:srgbClr val="000099"/>
              </a:solidFill>
            </a:endParaRPr>
          </a:p>
        </p:txBody>
      </p:sp>
      <p:sp>
        <p:nvSpPr>
          <p:cNvPr id="2062" name="Text Box 13"/>
          <p:cNvSpPr txBox="1">
            <a:spLocks noChangeArrowheads="1"/>
          </p:cNvSpPr>
          <p:nvPr/>
        </p:nvSpPr>
        <p:spPr bwMode="auto">
          <a:xfrm>
            <a:off x="5862638" y="5956300"/>
            <a:ext cx="1835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600">
                <a:latin typeface="Arial" charset="0"/>
              </a:rPr>
              <a:t> </a:t>
            </a:r>
            <a:r>
              <a:rPr lang="it-IT" sz="1600">
                <a:solidFill>
                  <a:srgbClr val="000099"/>
                </a:solidFill>
                <a:latin typeface="Arial" charset="0"/>
              </a:rPr>
              <a:t>cellula eucariota</a:t>
            </a:r>
            <a:endParaRPr lang="it-IT" sz="1600" b="0">
              <a:solidFill>
                <a:srgbClr val="000099"/>
              </a:solidFill>
            </a:endParaRPr>
          </a:p>
        </p:txBody>
      </p:sp>
      <p:sp>
        <p:nvSpPr>
          <p:cNvPr id="2063" name="Text Box 14"/>
          <p:cNvSpPr txBox="1">
            <a:spLocks noChangeArrowheads="1"/>
          </p:cNvSpPr>
          <p:nvPr/>
        </p:nvSpPr>
        <p:spPr bwMode="auto">
          <a:xfrm>
            <a:off x="7142163" y="5005388"/>
            <a:ext cx="1531937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400">
                <a:latin typeface="Arial" charset="0"/>
              </a:rPr>
              <a:t>reticolo</a:t>
            </a:r>
          </a:p>
          <a:p>
            <a:r>
              <a:rPr lang="it-IT" sz="1400">
                <a:latin typeface="Arial" charset="0"/>
              </a:rPr>
              <a:t>endoplasmatico</a:t>
            </a:r>
            <a:endParaRPr lang="it-IT" sz="1400" b="0"/>
          </a:p>
        </p:txBody>
      </p:sp>
      <p:sp>
        <p:nvSpPr>
          <p:cNvPr id="2064" name="Line 15"/>
          <p:cNvSpPr>
            <a:spLocks noChangeShapeType="1"/>
          </p:cNvSpPr>
          <p:nvPr/>
        </p:nvSpPr>
        <p:spPr bwMode="auto">
          <a:xfrm flipH="1">
            <a:off x="5445125" y="2416175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oval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65" name="Line 16"/>
          <p:cNvSpPr>
            <a:spLocks noChangeShapeType="1"/>
          </p:cNvSpPr>
          <p:nvPr/>
        </p:nvSpPr>
        <p:spPr bwMode="auto">
          <a:xfrm>
            <a:off x="6705600" y="2605088"/>
            <a:ext cx="635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oval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66" name="Text Box 17"/>
          <p:cNvSpPr txBox="1">
            <a:spLocks noChangeArrowheads="1"/>
          </p:cNvSpPr>
          <p:nvPr/>
        </p:nvSpPr>
        <p:spPr bwMode="auto">
          <a:xfrm>
            <a:off x="6477000" y="2276475"/>
            <a:ext cx="7540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400">
                <a:latin typeface="Arial" charset="0"/>
              </a:rPr>
              <a:t>nucleo</a:t>
            </a:r>
            <a:endParaRPr lang="it-IT" sz="1400" b="0"/>
          </a:p>
        </p:txBody>
      </p:sp>
      <p:sp>
        <p:nvSpPr>
          <p:cNvPr id="2067" name="Text Box 18"/>
          <p:cNvSpPr txBox="1">
            <a:spLocks noChangeArrowheads="1"/>
          </p:cNvSpPr>
          <p:nvPr/>
        </p:nvSpPr>
        <p:spPr bwMode="auto">
          <a:xfrm>
            <a:off x="4953000" y="2124075"/>
            <a:ext cx="9525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400">
                <a:latin typeface="Arial" charset="0"/>
              </a:rPr>
              <a:t>lisosoma</a:t>
            </a:r>
            <a:endParaRPr lang="it-IT" sz="1400" b="0"/>
          </a:p>
        </p:txBody>
      </p:sp>
      <p:sp>
        <p:nvSpPr>
          <p:cNvPr id="2068" name="Line 19"/>
          <p:cNvSpPr>
            <a:spLocks noChangeShapeType="1"/>
          </p:cNvSpPr>
          <p:nvPr/>
        </p:nvSpPr>
        <p:spPr bwMode="auto">
          <a:xfrm flipH="1" flipV="1">
            <a:off x="6477000" y="3824288"/>
            <a:ext cx="746125" cy="12461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oval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69" name="Text Box 20"/>
          <p:cNvSpPr txBox="1">
            <a:spLocks noChangeArrowheads="1"/>
          </p:cNvSpPr>
          <p:nvPr/>
        </p:nvSpPr>
        <p:spPr bwMode="auto">
          <a:xfrm>
            <a:off x="3497263" y="5008563"/>
            <a:ext cx="12080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400">
                <a:latin typeface="Arial" charset="0"/>
              </a:rPr>
              <a:t>mitocondrio</a:t>
            </a:r>
            <a:endParaRPr lang="it-IT" sz="1400" b="0"/>
          </a:p>
        </p:txBody>
      </p:sp>
      <p:sp>
        <p:nvSpPr>
          <p:cNvPr id="2070" name="Line 21"/>
          <p:cNvSpPr>
            <a:spLocks noChangeShapeType="1"/>
          </p:cNvSpPr>
          <p:nvPr/>
        </p:nvSpPr>
        <p:spPr bwMode="auto">
          <a:xfrm flipV="1">
            <a:off x="4030663" y="3970338"/>
            <a:ext cx="176212" cy="9874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oval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71" name="Text Box 22"/>
          <p:cNvSpPr txBox="1">
            <a:spLocks noChangeArrowheads="1"/>
          </p:cNvSpPr>
          <p:nvPr/>
        </p:nvSpPr>
        <p:spPr bwMode="auto">
          <a:xfrm>
            <a:off x="4902200" y="5302250"/>
            <a:ext cx="16398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400">
                <a:latin typeface="Arial" charset="0"/>
              </a:rPr>
              <a:t>apparato di Golgi</a:t>
            </a:r>
            <a:endParaRPr lang="it-IT" sz="1400" b="0"/>
          </a:p>
        </p:txBody>
      </p:sp>
      <p:sp>
        <p:nvSpPr>
          <p:cNvPr id="2072" name="Line 23"/>
          <p:cNvSpPr>
            <a:spLocks noChangeShapeType="1"/>
          </p:cNvSpPr>
          <p:nvPr/>
        </p:nvSpPr>
        <p:spPr bwMode="auto">
          <a:xfrm flipV="1">
            <a:off x="5619750" y="4359275"/>
            <a:ext cx="717550" cy="952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oval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73" name="Line 24"/>
          <p:cNvSpPr>
            <a:spLocks noChangeShapeType="1"/>
          </p:cNvSpPr>
          <p:nvPr/>
        </p:nvSpPr>
        <p:spPr bwMode="auto">
          <a:xfrm flipV="1">
            <a:off x="4030663" y="3551238"/>
            <a:ext cx="709612" cy="13811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oval" w="sm" len="sm"/>
          </a:ln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00432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sellaDiTesto 10"/>
          <p:cNvSpPr txBox="1"/>
          <p:nvPr/>
        </p:nvSpPr>
        <p:spPr>
          <a:xfrm>
            <a:off x="3283075" y="6144459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[Ca</a:t>
            </a:r>
            <a:r>
              <a:rPr lang="it-IT" sz="18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2+</a:t>
            </a: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] &gt; 5mM</a:t>
            </a:r>
            <a:endParaRPr lang="en-GB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192088" y="3491095"/>
            <a:ext cx="5467393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L’integrità della membrana è mantenuta se non ci sono lesioni e se la composizione lipidica dei due foglietti è corretta.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Lesioni alla membrana portano a necrosi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Eventi come un flusso eccessivo di calcio verso il citoplasma cellulare attiva lo «</a:t>
            </a:r>
            <a:r>
              <a:rPr lang="it-IT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scrambling</a:t>
            </a: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» dei fosfolipidi e questo a sua volta contribuisce all’apoptosi</a:t>
            </a:r>
            <a:endParaRPr lang="en-GB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Figure 12.2. Lipid components of the plasma membrane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07" y="712204"/>
            <a:ext cx="3914590" cy="2297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 Box 45"/>
          <p:cNvSpPr txBox="1">
            <a:spLocks noChangeArrowheads="1"/>
          </p:cNvSpPr>
          <p:nvPr/>
        </p:nvSpPr>
        <p:spPr bwMode="auto">
          <a:xfrm>
            <a:off x="192088" y="80963"/>
            <a:ext cx="8782050" cy="349250"/>
          </a:xfrm>
          <a:prstGeom prst="rect">
            <a:avLst/>
          </a:prstGeom>
          <a:solidFill>
            <a:schemeClr val="bg1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tIns="18000" bIns="18000">
            <a:spAutoFit/>
          </a:bodyPr>
          <a:lstStyle/>
          <a:p>
            <a:pPr>
              <a:defRPr/>
            </a:pPr>
            <a:r>
              <a:rPr lang="it-IT" sz="2000" b="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it-IT" sz="20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Asimmetria della membrana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7353" y="3428945"/>
            <a:ext cx="3563100" cy="3352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uppo 1"/>
          <p:cNvGrpSpPr/>
          <p:nvPr/>
        </p:nvGrpSpPr>
        <p:grpSpPr>
          <a:xfrm>
            <a:off x="4165746" y="531813"/>
            <a:ext cx="4683090" cy="2699279"/>
            <a:chOff x="4165746" y="531813"/>
            <a:chExt cx="4683090" cy="2699279"/>
          </a:xfrm>
        </p:grpSpPr>
        <p:pic>
          <p:nvPicPr>
            <p:cNvPr id="8" name="Immagin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65746" y="531813"/>
              <a:ext cx="4683090" cy="2104103"/>
            </a:xfrm>
            <a:prstGeom prst="rect">
              <a:avLst/>
            </a:prstGeom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2155" y="2800350"/>
              <a:ext cx="2124075" cy="419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7611" y="2831042"/>
              <a:ext cx="218122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206934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8"/>
          <p:cNvSpPr>
            <a:spLocks noChangeArrowheads="1"/>
          </p:cNvSpPr>
          <p:nvPr/>
        </p:nvSpPr>
        <p:spPr bwMode="auto">
          <a:xfrm>
            <a:off x="176213" y="592138"/>
            <a:ext cx="8824912" cy="2760662"/>
          </a:xfrm>
          <a:prstGeom prst="rect">
            <a:avLst/>
          </a:prstGeom>
          <a:solidFill>
            <a:schemeClr val="bg1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9219" name="Rectangle 4"/>
          <p:cNvSpPr>
            <a:spLocks noChangeArrowheads="1"/>
          </p:cNvSpPr>
          <p:nvPr/>
        </p:nvSpPr>
        <p:spPr bwMode="auto">
          <a:xfrm>
            <a:off x="171450" y="639763"/>
            <a:ext cx="8972550" cy="5109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it-IT" sz="1800" dirty="0">
                <a:solidFill>
                  <a:srgbClr val="FF3300"/>
                </a:solidFill>
                <a:latin typeface="Arial" charset="0"/>
              </a:rPr>
              <a:t> Le membrane biologiche sono strutture fluide e dinamiche - </a:t>
            </a:r>
            <a:r>
              <a:rPr lang="it-IT" sz="1800" b="0" dirty="0">
                <a:latin typeface="Arial" charset="0"/>
              </a:rPr>
              <a:t>la fluidità dipende: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it-IT" sz="1800" dirty="0">
                <a:solidFill>
                  <a:srgbClr val="FF3300"/>
                </a:solidFill>
                <a:latin typeface="Arial" charset="0"/>
              </a:rPr>
              <a:t> </a:t>
            </a:r>
            <a:r>
              <a:rPr lang="it-IT" sz="1600" b="0" dirty="0">
                <a:latin typeface="Arial" charset="0"/>
              </a:rPr>
              <a:t>dalla </a:t>
            </a:r>
            <a:r>
              <a:rPr lang="it-IT" sz="1600" i="1" dirty="0">
                <a:latin typeface="Arial" charset="0"/>
              </a:rPr>
              <a:t>LUNGHEZZA</a:t>
            </a:r>
            <a:r>
              <a:rPr lang="it-IT" sz="1600" dirty="0">
                <a:latin typeface="Arial" charset="0"/>
              </a:rPr>
              <a:t> </a:t>
            </a:r>
            <a:r>
              <a:rPr lang="it-IT" sz="1600" b="0" dirty="0">
                <a:latin typeface="Arial" charset="0"/>
              </a:rPr>
              <a:t>e</a:t>
            </a:r>
            <a:r>
              <a:rPr lang="it-IT" sz="1600" b="0" i="1" dirty="0">
                <a:latin typeface="Arial" charset="0"/>
              </a:rPr>
              <a:t> </a:t>
            </a:r>
            <a:r>
              <a:rPr lang="it-IT" sz="1600" i="1" dirty="0">
                <a:latin typeface="Arial" charset="0"/>
              </a:rPr>
              <a:t>GRADO DI INSATURAZIONE </a:t>
            </a:r>
            <a:r>
              <a:rPr lang="it-IT" sz="1600" b="0" dirty="0">
                <a:latin typeface="Arial" charset="0"/>
              </a:rPr>
              <a:t>delle catene aciliche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it-IT" sz="1600" b="0" dirty="0">
                <a:latin typeface="Arial" charset="0"/>
              </a:rPr>
              <a:t>dalla </a:t>
            </a:r>
            <a:r>
              <a:rPr lang="it-IT" sz="1600" i="1" dirty="0">
                <a:latin typeface="Arial" charset="0"/>
              </a:rPr>
              <a:t>TEMPERATURA</a:t>
            </a:r>
            <a:endParaRPr lang="it-IT" sz="1600" dirty="0">
              <a:latin typeface="Arial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it-IT" sz="1600" b="0" dirty="0">
                <a:latin typeface="Arial" charset="0"/>
              </a:rPr>
              <a:t>dalla presenza di </a:t>
            </a:r>
            <a:r>
              <a:rPr lang="it-IT" sz="1600" i="1" dirty="0">
                <a:latin typeface="Arial" charset="0"/>
              </a:rPr>
              <a:t>COLESTEROLO</a:t>
            </a:r>
            <a:endParaRPr lang="it-IT" sz="1600" dirty="0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it-IT" sz="1400" i="1" dirty="0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it-IT" sz="1400" i="1" dirty="0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it-IT" sz="1400" i="1" dirty="0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it-IT" sz="1400" i="1" dirty="0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it-IT" sz="1400" i="1" dirty="0"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it-IT" sz="1600" dirty="0">
                <a:solidFill>
                  <a:srgbClr val="FF3300"/>
                </a:solidFill>
                <a:latin typeface="Arial" charset="0"/>
              </a:rPr>
              <a:t>Le membrana biologiche hanno strutture ASIMMETRICHE</a:t>
            </a:r>
            <a:r>
              <a:rPr lang="it-IT" sz="1400" dirty="0">
                <a:solidFill>
                  <a:srgbClr val="FF3300"/>
                </a:solidFill>
                <a:latin typeface="Arial" charset="0"/>
              </a:rPr>
              <a:t>  </a:t>
            </a:r>
          </a:p>
          <a:p>
            <a:pPr marL="180975" indent="-180975">
              <a:spcBef>
                <a:spcPct val="50000"/>
              </a:spcBef>
              <a:buFont typeface="Arial" pitchFamily="34" charset="0"/>
              <a:buChar char="•"/>
            </a:pPr>
            <a:r>
              <a:rPr lang="it-IT" sz="1600" dirty="0">
                <a:latin typeface="Arial" charset="0"/>
              </a:rPr>
              <a:t>proteine e glicolipidi </a:t>
            </a:r>
            <a:r>
              <a:rPr lang="it-IT" sz="1600" b="0" dirty="0">
                <a:latin typeface="Arial" charset="0"/>
              </a:rPr>
              <a:t>hanno un </a:t>
            </a:r>
            <a:r>
              <a:rPr lang="it-IT" sz="1600" dirty="0">
                <a:latin typeface="Arial" charset="0"/>
              </a:rPr>
              <a:t>orientamento </a:t>
            </a:r>
          </a:p>
          <a:p>
            <a:pPr marL="180975" indent="-180975"/>
            <a:r>
              <a:rPr lang="it-IT" sz="1600" dirty="0">
                <a:latin typeface="Arial" charset="0"/>
              </a:rPr>
              <a:t>   assoluto</a:t>
            </a:r>
            <a:r>
              <a:rPr lang="it-IT" sz="1600" b="0" dirty="0">
                <a:latin typeface="Arial" charset="0"/>
              </a:rPr>
              <a:t> (oligosaccaridi sempre esterni)  </a:t>
            </a:r>
          </a:p>
          <a:p>
            <a:pPr marL="180975" indent="-180975">
              <a:spcBef>
                <a:spcPct val="50000"/>
              </a:spcBef>
              <a:buFont typeface="Arial" pitchFamily="34" charset="0"/>
              <a:buChar char="•"/>
            </a:pPr>
            <a:r>
              <a:rPr lang="it-IT" sz="1600" b="0" dirty="0">
                <a:latin typeface="Arial" charset="0"/>
              </a:rPr>
              <a:t>anche i </a:t>
            </a:r>
            <a:r>
              <a:rPr lang="it-IT" sz="1600" dirty="0">
                <a:latin typeface="Arial" charset="0"/>
              </a:rPr>
              <a:t>fosfolipidi</a:t>
            </a:r>
            <a:r>
              <a:rPr lang="it-IT" sz="1600" b="0" dirty="0">
                <a:latin typeface="Arial" charset="0"/>
              </a:rPr>
              <a:t> tendono ad essere </a:t>
            </a:r>
            <a:r>
              <a:rPr lang="it-IT" sz="1600" dirty="0">
                <a:latin typeface="Arial" charset="0"/>
              </a:rPr>
              <a:t>disposti</a:t>
            </a:r>
          </a:p>
          <a:p>
            <a:r>
              <a:rPr lang="it-IT" sz="1600" dirty="0">
                <a:latin typeface="Arial" charset="0"/>
              </a:rPr>
              <a:t>   in maniera asimmetrica</a:t>
            </a:r>
          </a:p>
          <a:p>
            <a:pPr>
              <a:spcBef>
                <a:spcPct val="50000"/>
              </a:spcBef>
            </a:pPr>
            <a:endParaRPr lang="it-IT" sz="1600" dirty="0">
              <a:latin typeface="Arial" charset="0"/>
            </a:endParaRPr>
          </a:p>
        </p:txBody>
      </p:sp>
      <p:grpSp>
        <p:nvGrpSpPr>
          <p:cNvPr id="9232" name="Group 32"/>
          <p:cNvGrpSpPr>
            <a:grpSpLocks/>
          </p:cNvGrpSpPr>
          <p:nvPr/>
        </p:nvGrpSpPr>
        <p:grpSpPr bwMode="auto">
          <a:xfrm>
            <a:off x="4487862" y="1460500"/>
            <a:ext cx="4237037" cy="1797050"/>
            <a:chOff x="1605" y="1192"/>
            <a:chExt cx="2404" cy="888"/>
          </a:xfrm>
        </p:grpSpPr>
        <p:pic>
          <p:nvPicPr>
            <p:cNvPr id="9237" name="Picture 2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605" y="1192"/>
              <a:ext cx="2404" cy="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38" name="Picture 2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1097721">
              <a:off x="2134" y="1235"/>
              <a:ext cx="446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39" name="Oval 31"/>
            <p:cNvSpPr>
              <a:spLocks noChangeArrowheads="1"/>
            </p:cNvSpPr>
            <p:nvPr/>
          </p:nvSpPr>
          <p:spPr bwMode="auto">
            <a:xfrm>
              <a:off x="2263" y="1249"/>
              <a:ext cx="61" cy="6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3" name="Gruppo 2"/>
          <p:cNvGrpSpPr/>
          <p:nvPr/>
        </p:nvGrpSpPr>
        <p:grpSpPr>
          <a:xfrm>
            <a:off x="995363" y="3857625"/>
            <a:ext cx="8062912" cy="2901950"/>
            <a:chOff x="995363" y="3857625"/>
            <a:chExt cx="8062912" cy="2901950"/>
          </a:xfrm>
        </p:grpSpPr>
        <p:sp>
          <p:nvSpPr>
            <p:cNvPr id="9222" name="Rectangle 8"/>
            <p:cNvSpPr>
              <a:spLocks noChangeArrowheads="1"/>
            </p:cNvSpPr>
            <p:nvPr/>
          </p:nvSpPr>
          <p:spPr bwMode="auto">
            <a:xfrm>
              <a:off x="5546725" y="4227513"/>
              <a:ext cx="352425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it-IT" sz="1200">
                  <a:latin typeface="Arial" charset="0"/>
                </a:rPr>
                <a:t>50</a:t>
              </a:r>
            </a:p>
          </p:txBody>
        </p:sp>
        <p:sp>
          <p:nvSpPr>
            <p:cNvPr id="9223" name="Rectangle 9"/>
            <p:cNvSpPr>
              <a:spLocks noChangeArrowheads="1"/>
            </p:cNvSpPr>
            <p:nvPr/>
          </p:nvSpPr>
          <p:spPr bwMode="auto">
            <a:xfrm>
              <a:off x="5503863" y="6102350"/>
              <a:ext cx="352425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it-IT" sz="1200">
                  <a:latin typeface="Arial" charset="0"/>
                </a:rPr>
                <a:t>50</a:t>
              </a:r>
            </a:p>
          </p:txBody>
        </p:sp>
        <p:sp>
          <p:nvSpPr>
            <p:cNvPr id="9224" name="Rectangle 10"/>
            <p:cNvSpPr>
              <a:spLocks noChangeArrowheads="1"/>
            </p:cNvSpPr>
            <p:nvPr/>
          </p:nvSpPr>
          <p:spPr bwMode="auto">
            <a:xfrm>
              <a:off x="6188075" y="6140450"/>
              <a:ext cx="590550" cy="27463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it-IT" sz="1200">
                  <a:latin typeface="Arial" charset="0"/>
                </a:rPr>
                <a:t>totale</a:t>
              </a:r>
            </a:p>
          </p:txBody>
        </p:sp>
        <p:sp>
          <p:nvSpPr>
            <p:cNvPr id="9225" name="Rectangle 11"/>
            <p:cNvSpPr>
              <a:spLocks noChangeArrowheads="1"/>
            </p:cNvSpPr>
            <p:nvPr/>
          </p:nvSpPr>
          <p:spPr bwMode="auto">
            <a:xfrm rot="-2513405">
              <a:off x="6083300" y="3857625"/>
              <a:ext cx="1168400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it-IT" sz="1200">
                  <a:latin typeface="Arial" charset="0"/>
                </a:rPr>
                <a:t>sfingomielina</a:t>
              </a:r>
            </a:p>
          </p:txBody>
        </p:sp>
        <p:sp>
          <p:nvSpPr>
            <p:cNvPr id="9226" name="Rectangle 12"/>
            <p:cNvSpPr>
              <a:spLocks noChangeArrowheads="1"/>
            </p:cNvSpPr>
            <p:nvPr/>
          </p:nvSpPr>
          <p:spPr bwMode="auto">
            <a:xfrm rot="-2567598">
              <a:off x="6496050" y="3897313"/>
              <a:ext cx="1260475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it-IT" sz="1200">
                  <a:latin typeface="Arial" charset="0"/>
                </a:rPr>
                <a:t>fosfatidilcolina</a:t>
              </a:r>
            </a:p>
          </p:txBody>
        </p:sp>
        <p:sp>
          <p:nvSpPr>
            <p:cNvPr id="9227" name="Rectangle 13"/>
            <p:cNvSpPr>
              <a:spLocks noChangeArrowheads="1"/>
            </p:cNvSpPr>
            <p:nvPr/>
          </p:nvSpPr>
          <p:spPr bwMode="auto">
            <a:xfrm rot="-2502645">
              <a:off x="6607175" y="4238625"/>
              <a:ext cx="1927225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it-IT" sz="1200">
                  <a:latin typeface="Arial" charset="0"/>
                </a:rPr>
                <a:t>fosfatidiletanolammina</a:t>
              </a:r>
            </a:p>
          </p:txBody>
        </p:sp>
        <p:sp>
          <p:nvSpPr>
            <p:cNvPr id="9228" name="Rectangle 14"/>
            <p:cNvSpPr>
              <a:spLocks noChangeArrowheads="1"/>
            </p:cNvSpPr>
            <p:nvPr/>
          </p:nvSpPr>
          <p:spPr bwMode="auto">
            <a:xfrm rot="-2298493">
              <a:off x="7073900" y="4665663"/>
              <a:ext cx="1268413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it-IT" sz="1200">
                  <a:latin typeface="Arial" charset="0"/>
                </a:rPr>
                <a:t>fosfatidilserina</a:t>
              </a:r>
            </a:p>
          </p:txBody>
        </p:sp>
        <p:grpSp>
          <p:nvGrpSpPr>
            <p:cNvPr id="2" name="Gruppo 1"/>
            <p:cNvGrpSpPr/>
            <p:nvPr/>
          </p:nvGrpSpPr>
          <p:grpSpPr>
            <a:xfrm>
              <a:off x="995363" y="3906838"/>
              <a:ext cx="8062912" cy="2852737"/>
              <a:chOff x="995363" y="3906838"/>
              <a:chExt cx="8062912" cy="2852737"/>
            </a:xfrm>
          </p:grpSpPr>
          <p:pic>
            <p:nvPicPr>
              <p:cNvPr id="9220" name="Picture 6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5759450" y="3944938"/>
                <a:ext cx="2911475" cy="28146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9221" name="Rectangle 7"/>
              <p:cNvSpPr>
                <a:spLocks noChangeArrowheads="1"/>
              </p:cNvSpPr>
              <p:nvPr/>
            </p:nvSpPr>
            <p:spPr bwMode="auto">
              <a:xfrm>
                <a:off x="5481638" y="4406900"/>
                <a:ext cx="396875" cy="15176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eaVert" wrap="none">
                <a:spAutoFit/>
              </a:bodyPr>
              <a:lstStyle/>
              <a:p>
                <a:pPr algn="ctr"/>
                <a:r>
                  <a:rPr lang="it-IT" sz="1400">
                    <a:latin typeface="Arial" charset="0"/>
                  </a:rPr>
                  <a:t>distribuzione (%)</a:t>
                </a:r>
              </a:p>
            </p:txBody>
          </p:sp>
          <p:sp>
            <p:nvSpPr>
              <p:cNvPr id="9229" name="Rectangle 15"/>
              <p:cNvSpPr>
                <a:spLocks noChangeArrowheads="1"/>
              </p:cNvSpPr>
              <p:nvPr/>
            </p:nvSpPr>
            <p:spPr bwMode="auto">
              <a:xfrm>
                <a:off x="995363" y="5618163"/>
                <a:ext cx="3671887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it-IT" sz="1400" b="0" dirty="0">
                    <a:latin typeface="Arial" charset="0"/>
                  </a:rPr>
                  <a:t>distribuzione di fosfo e sfingolipidi nella </a:t>
                </a:r>
              </a:p>
              <a:p>
                <a:r>
                  <a:rPr lang="it-IT" sz="1400" b="0" dirty="0">
                    <a:latin typeface="Arial" charset="0"/>
                  </a:rPr>
                  <a:t>membrana dell’eritrocita umano</a:t>
                </a:r>
              </a:p>
            </p:txBody>
          </p:sp>
          <p:sp>
            <p:nvSpPr>
              <p:cNvPr id="9230" name="Rectangle 16"/>
              <p:cNvSpPr>
                <a:spLocks noChangeArrowheads="1"/>
              </p:cNvSpPr>
              <p:nvPr/>
            </p:nvSpPr>
            <p:spPr bwMode="auto">
              <a:xfrm>
                <a:off x="8205788" y="5837238"/>
                <a:ext cx="852487" cy="5175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it-IT" sz="1400">
                    <a:solidFill>
                      <a:srgbClr val="FF3300"/>
                    </a:solidFill>
                    <a:latin typeface="Arial" charset="0"/>
                  </a:rPr>
                  <a:t>lato del </a:t>
                </a:r>
              </a:p>
              <a:p>
                <a:r>
                  <a:rPr lang="it-IT" sz="1400">
                    <a:solidFill>
                      <a:srgbClr val="FF3300"/>
                    </a:solidFill>
                    <a:latin typeface="Arial" charset="0"/>
                  </a:rPr>
                  <a:t>citosol</a:t>
                </a:r>
              </a:p>
            </p:txBody>
          </p:sp>
          <p:sp>
            <p:nvSpPr>
              <p:cNvPr id="9231" name="Rectangle 17"/>
              <p:cNvSpPr>
                <a:spLocks noChangeArrowheads="1"/>
              </p:cNvSpPr>
              <p:nvPr/>
            </p:nvSpPr>
            <p:spPr bwMode="auto">
              <a:xfrm>
                <a:off x="8205788" y="3906838"/>
                <a:ext cx="823912" cy="5175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it-IT" sz="1400">
                    <a:solidFill>
                      <a:srgbClr val="FF3300"/>
                    </a:solidFill>
                    <a:latin typeface="Arial" charset="0"/>
                  </a:rPr>
                  <a:t>lato</a:t>
                </a:r>
              </a:p>
              <a:p>
                <a:r>
                  <a:rPr lang="it-IT" sz="1400">
                    <a:solidFill>
                      <a:srgbClr val="FF3300"/>
                    </a:solidFill>
                    <a:latin typeface="Arial" charset="0"/>
                  </a:rPr>
                  <a:t>esterno</a:t>
                </a:r>
              </a:p>
            </p:txBody>
          </p:sp>
          <p:sp>
            <p:nvSpPr>
              <p:cNvPr id="9233" name="Line 34"/>
              <p:cNvSpPr>
                <a:spLocks noChangeShapeType="1"/>
              </p:cNvSpPr>
              <p:nvPr/>
            </p:nvSpPr>
            <p:spPr bwMode="auto">
              <a:xfrm>
                <a:off x="4635500" y="5781675"/>
                <a:ext cx="6731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GB"/>
              </a:p>
            </p:txBody>
          </p:sp>
        </p:grpSp>
      </p:grpSp>
      <p:sp>
        <p:nvSpPr>
          <p:cNvPr id="35875" name="Rectangle 35"/>
          <p:cNvSpPr>
            <a:spLocks noChangeArrowheads="1"/>
          </p:cNvSpPr>
          <p:nvPr/>
        </p:nvSpPr>
        <p:spPr bwMode="auto">
          <a:xfrm>
            <a:off x="171450" y="85725"/>
            <a:ext cx="8807450" cy="406400"/>
          </a:xfrm>
          <a:prstGeom prst="rect">
            <a:avLst/>
          </a:prstGeom>
          <a:solidFill>
            <a:schemeClr val="bg1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it-IT" sz="20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Caratteristiche delle membrane biologiche</a:t>
            </a:r>
          </a:p>
        </p:txBody>
      </p:sp>
      <p:sp>
        <p:nvSpPr>
          <p:cNvPr id="9235" name="Rectangle 36"/>
          <p:cNvSpPr>
            <a:spLocks noChangeArrowheads="1"/>
          </p:cNvSpPr>
          <p:nvPr/>
        </p:nvSpPr>
        <p:spPr bwMode="auto">
          <a:xfrm>
            <a:off x="5915025" y="6372225"/>
            <a:ext cx="2857500" cy="4857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9236" name="Rectangle 33"/>
          <p:cNvSpPr>
            <a:spLocks noChangeArrowheads="1"/>
          </p:cNvSpPr>
          <p:nvPr/>
        </p:nvSpPr>
        <p:spPr bwMode="auto">
          <a:xfrm>
            <a:off x="180975" y="3570288"/>
            <a:ext cx="8797925" cy="290195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25" name="Footer Placeholder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0433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5"/>
          <p:cNvSpPr>
            <a:spLocks noChangeArrowheads="1"/>
          </p:cNvSpPr>
          <p:nvPr/>
        </p:nvSpPr>
        <p:spPr bwMode="auto">
          <a:xfrm>
            <a:off x="160338" y="342900"/>
            <a:ext cx="877887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it-IT" sz="1600" b="0" dirty="0">
                <a:solidFill>
                  <a:srgbClr val="FF3300"/>
                </a:solidFill>
                <a:latin typeface="Arial" charset="0"/>
              </a:rPr>
              <a:t>  </a:t>
            </a:r>
            <a:r>
              <a:rPr lang="it-IT" sz="1600" b="0" dirty="0">
                <a:latin typeface="Arial" charset="0"/>
              </a:rPr>
              <a:t>le membrane</a:t>
            </a:r>
            <a:r>
              <a:rPr lang="it-IT" sz="1600" b="0" dirty="0">
                <a:solidFill>
                  <a:srgbClr val="FD1503"/>
                </a:solidFill>
                <a:latin typeface="Arial" charset="0"/>
              </a:rPr>
              <a:t> </a:t>
            </a:r>
            <a:r>
              <a:rPr lang="it-IT" sz="1600" b="0" dirty="0">
                <a:latin typeface="Arial" charset="0"/>
              </a:rPr>
              <a:t>sono </a:t>
            </a:r>
            <a:r>
              <a:rPr lang="it-IT" sz="1600" b="0" dirty="0" err="1">
                <a:latin typeface="Arial" charset="0"/>
              </a:rPr>
              <a:t>biosintetizzate</a:t>
            </a:r>
            <a:r>
              <a:rPr lang="it-IT" sz="1600" b="0" dirty="0">
                <a:latin typeface="Arial" charset="0"/>
              </a:rPr>
              <a:t> aggiungendo componenti a membrane </a:t>
            </a:r>
            <a:r>
              <a:rPr lang="it-IT" sz="1600" b="0" dirty="0" err="1">
                <a:latin typeface="Arial" charset="0"/>
              </a:rPr>
              <a:t>pre</a:t>
            </a:r>
            <a:r>
              <a:rPr lang="it-IT" sz="1600" b="0" dirty="0">
                <a:latin typeface="Arial" charset="0"/>
              </a:rPr>
              <a:t>-esistenti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it-IT" sz="1600" b="0" dirty="0">
                <a:solidFill>
                  <a:srgbClr val="FD1503"/>
                </a:solidFill>
                <a:latin typeface="Arial" charset="0"/>
              </a:rPr>
              <a:t>  </a:t>
            </a:r>
            <a:r>
              <a:rPr lang="it-IT" sz="1600" b="0" dirty="0">
                <a:latin typeface="Arial" charset="0"/>
              </a:rPr>
              <a:t>danni alle membrane sono una causa primaria della morte cellulare</a:t>
            </a:r>
            <a:endParaRPr lang="it-IT" sz="1400" b="0" dirty="0">
              <a:latin typeface="Arial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it-IT" sz="1600" b="0" dirty="0">
                <a:solidFill>
                  <a:srgbClr val="FD1503"/>
                </a:solidFill>
                <a:latin typeface="Arial" charset="0"/>
              </a:rPr>
              <a:t>  </a:t>
            </a:r>
            <a:r>
              <a:rPr lang="it-IT" sz="1600" b="0" dirty="0">
                <a:latin typeface="Arial" charset="0"/>
              </a:rPr>
              <a:t>anche se fluide, nelle membrane si formano micro-domini lipidici con concentrazioni </a:t>
            </a:r>
          </a:p>
          <a:p>
            <a:r>
              <a:rPr lang="it-IT" sz="1600" b="0" dirty="0">
                <a:latin typeface="Arial" charset="0"/>
              </a:rPr>
              <a:t>   localmente elevate di alcuni tipi di molecole lipidiche  (</a:t>
            </a:r>
            <a:r>
              <a:rPr lang="it-IT" sz="1600" b="0" dirty="0">
                <a:solidFill>
                  <a:srgbClr val="FD1503"/>
                </a:solidFill>
                <a:latin typeface="Arial" charset="0"/>
              </a:rPr>
              <a:t>zattere lipidiche</a:t>
            </a:r>
            <a:r>
              <a:rPr lang="it-IT" sz="1600" b="0" dirty="0">
                <a:latin typeface="Arial" charset="0"/>
              </a:rPr>
              <a:t> e</a:t>
            </a:r>
            <a:r>
              <a:rPr lang="it-IT" sz="1600" b="0" dirty="0">
                <a:solidFill>
                  <a:srgbClr val="FD1503"/>
                </a:solidFill>
                <a:latin typeface="Arial" charset="0"/>
              </a:rPr>
              <a:t> </a:t>
            </a:r>
            <a:r>
              <a:rPr lang="it-IT" sz="1600" b="0" dirty="0" err="1">
                <a:solidFill>
                  <a:srgbClr val="FD1503"/>
                </a:solidFill>
                <a:latin typeface="Arial" charset="0"/>
              </a:rPr>
              <a:t>caveole</a:t>
            </a:r>
            <a:r>
              <a:rPr lang="it-IT" sz="1600" b="0" dirty="0">
                <a:solidFill>
                  <a:srgbClr val="FD1503"/>
                </a:solidFill>
                <a:latin typeface="Arial" charset="0"/>
              </a:rPr>
              <a:t>)</a:t>
            </a:r>
          </a:p>
        </p:txBody>
      </p:sp>
      <p:sp>
        <p:nvSpPr>
          <p:cNvPr id="10244" name="Rectangle 25"/>
          <p:cNvSpPr>
            <a:spLocks noChangeArrowheads="1"/>
          </p:cNvSpPr>
          <p:nvPr/>
        </p:nvSpPr>
        <p:spPr bwMode="auto">
          <a:xfrm>
            <a:off x="212725" y="5707063"/>
            <a:ext cx="8931275" cy="94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0975" indent="-180975">
              <a:spcBef>
                <a:spcPct val="50000"/>
              </a:spcBef>
            </a:pPr>
            <a:r>
              <a:rPr lang="it-IT" sz="1600" b="0" dirty="0">
                <a:latin typeface="Arial" charset="0"/>
              </a:rPr>
              <a:t>- le </a:t>
            </a:r>
            <a:r>
              <a:rPr lang="it-IT" sz="1600" b="0" dirty="0" err="1">
                <a:latin typeface="Arial" charset="0"/>
              </a:rPr>
              <a:t>caveole</a:t>
            </a:r>
            <a:r>
              <a:rPr lang="it-IT" sz="1600" b="0" dirty="0">
                <a:latin typeface="Arial" charset="0"/>
              </a:rPr>
              <a:t> sono zone di invaginazione, importanti per l’incorporazione di proteine.</a:t>
            </a:r>
          </a:p>
          <a:p>
            <a:pPr marL="180975" indent="-180975">
              <a:spcBef>
                <a:spcPct val="50000"/>
              </a:spcBef>
            </a:pPr>
            <a:r>
              <a:rPr lang="it-IT" sz="1600" b="0" dirty="0">
                <a:latin typeface="Arial" charset="0"/>
              </a:rPr>
              <a:t>- le zattere sono ricche in sfingolipidi e colesterolo e sono punti di ancoraggio per proteine di membrana (recettori)</a:t>
            </a:r>
          </a:p>
        </p:txBody>
      </p:sp>
      <p:grpSp>
        <p:nvGrpSpPr>
          <p:cNvPr id="3" name="Gruppo 2"/>
          <p:cNvGrpSpPr/>
          <p:nvPr/>
        </p:nvGrpSpPr>
        <p:grpSpPr>
          <a:xfrm>
            <a:off x="242888" y="1824038"/>
            <a:ext cx="8713787" cy="3859212"/>
            <a:chOff x="242888" y="1824038"/>
            <a:chExt cx="8713787" cy="3859212"/>
          </a:xfrm>
        </p:grpSpPr>
        <p:grpSp>
          <p:nvGrpSpPr>
            <p:cNvPr id="2" name="Gruppo 1"/>
            <p:cNvGrpSpPr/>
            <p:nvPr/>
          </p:nvGrpSpPr>
          <p:grpSpPr>
            <a:xfrm>
              <a:off x="242888" y="1824038"/>
              <a:ext cx="8713787" cy="3859212"/>
              <a:chOff x="242888" y="1824038"/>
              <a:chExt cx="8713787" cy="3859212"/>
            </a:xfrm>
          </p:grpSpPr>
          <p:pic>
            <p:nvPicPr>
              <p:cNvPr id="10243" name="Picture 1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42888" y="2184400"/>
                <a:ext cx="5818187" cy="34988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245" name="Text Box 29"/>
              <p:cNvSpPr txBox="1">
                <a:spLocks noChangeArrowheads="1"/>
              </p:cNvSpPr>
              <p:nvPr/>
            </p:nvSpPr>
            <p:spPr bwMode="auto">
              <a:xfrm>
                <a:off x="725488" y="1824038"/>
                <a:ext cx="2270125" cy="3667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it-IT" sz="1800" b="0">
                    <a:latin typeface="Arial" charset="0"/>
                  </a:rPr>
                  <a:t> zattera </a:t>
                </a:r>
                <a:r>
                  <a:rPr lang="it-IT" sz="1600" b="0">
                    <a:latin typeface="Arial" charset="0"/>
                  </a:rPr>
                  <a:t>(</a:t>
                </a:r>
                <a:r>
                  <a:rPr lang="it-IT" sz="1600" b="0" i="1">
                    <a:latin typeface="Arial" charset="0"/>
                  </a:rPr>
                  <a:t>lipid raft</a:t>
                </a:r>
                <a:r>
                  <a:rPr lang="it-IT" sz="1600" b="0">
                    <a:latin typeface="Arial" charset="0"/>
                  </a:rPr>
                  <a:t>)</a:t>
                </a:r>
              </a:p>
            </p:txBody>
          </p:sp>
          <p:sp>
            <p:nvSpPr>
              <p:cNvPr id="10246" name="Text Box 30"/>
              <p:cNvSpPr txBox="1">
                <a:spLocks noChangeArrowheads="1"/>
              </p:cNvSpPr>
              <p:nvPr/>
            </p:nvSpPr>
            <p:spPr bwMode="auto">
              <a:xfrm>
                <a:off x="3490913" y="1846263"/>
                <a:ext cx="971550" cy="3667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it-IT" sz="1800" b="0">
                    <a:latin typeface="Arial" charset="0"/>
                  </a:rPr>
                  <a:t>caveola</a:t>
                </a:r>
              </a:p>
            </p:txBody>
          </p:sp>
          <p:pic>
            <p:nvPicPr>
              <p:cNvPr id="10248" name="Picture 12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846388" y="2122488"/>
                <a:ext cx="2397125" cy="18018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251" name="Picture 15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134100" y="2224088"/>
                <a:ext cx="2822575" cy="3448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0247" name="Picture 11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50850" y="2173288"/>
              <a:ext cx="2216150" cy="331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49" name="Picture 13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846638" y="2947988"/>
              <a:ext cx="1016000" cy="1638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0" name="Picture 14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919663" y="4076700"/>
              <a:ext cx="277812" cy="476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8896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7D3AC754-FE2A-EF45-0796-FFC389E35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C866354C-D7E0-4284-D84C-57CE7B542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16F075A8-F217-C5F2-ACCB-1B80C4DD0BB2}"/>
              </a:ext>
            </a:extLst>
          </p:cNvPr>
          <p:cNvSpPr txBox="1"/>
          <p:nvPr/>
        </p:nvSpPr>
        <p:spPr>
          <a:xfrm>
            <a:off x="2934372" y="2590800"/>
            <a:ext cx="32752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/>
              <a:t>Fine 08/04/2024</a:t>
            </a:r>
          </a:p>
        </p:txBody>
      </p:sp>
    </p:spTree>
    <p:extLst>
      <p:ext uri="{BB962C8B-B14F-4D97-AF65-F5344CB8AC3E}">
        <p14:creationId xmlns:p14="http://schemas.microsoft.com/office/powerpoint/2010/main" val="36513409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304" name="Group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845541"/>
              </p:ext>
            </p:extLst>
          </p:nvPr>
        </p:nvGraphicFramePr>
        <p:xfrm>
          <a:off x="735013" y="2838450"/>
          <a:ext cx="7691437" cy="3227389"/>
        </p:xfrm>
        <a:graphic>
          <a:graphicData uri="http://schemas.openxmlformats.org/drawingml/2006/table">
            <a:tbl>
              <a:tblPr/>
              <a:tblGrid>
                <a:gridCol w="1924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5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06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56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937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Ione</a:t>
                      </a:r>
                      <a:endParaRPr kumimoji="0" lang="it-IT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Fluido extracellulare</a:t>
                      </a:r>
                      <a:endParaRPr kumimoji="0" lang="it-IT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Fluido intracellulare</a:t>
                      </a:r>
                      <a:endParaRPr kumimoji="0" lang="it-IT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rapporto</a:t>
                      </a:r>
                      <a:endParaRPr kumimoji="0" lang="it-IT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26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Na</a:t>
                      </a:r>
                      <a:r>
                        <a:rPr kumimoji="0" lang="it-IT" sz="16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+</a:t>
                      </a:r>
                      <a:endParaRPr kumimoji="0" lang="it-IT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140 mM</a:t>
                      </a:r>
                      <a:endParaRPr kumimoji="0" lang="it-IT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 mM</a:t>
                      </a:r>
                      <a:endParaRPr kumimoji="0" lang="it-IT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14</a:t>
                      </a:r>
                      <a:endParaRPr kumimoji="0" lang="it-IT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42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K</a:t>
                      </a:r>
                      <a:r>
                        <a:rPr kumimoji="0" lang="it-IT" sz="16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+</a:t>
                      </a:r>
                      <a:endParaRPr kumimoji="0" lang="it-IT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 mM</a:t>
                      </a:r>
                      <a:endParaRPr kumimoji="0" lang="it-IT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140 mM</a:t>
                      </a:r>
                      <a:endParaRPr kumimoji="0" lang="it-IT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1/35</a:t>
                      </a:r>
                      <a:endParaRPr kumimoji="0" lang="it-IT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26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Ca</a:t>
                      </a:r>
                      <a:r>
                        <a:rPr kumimoji="0" lang="it-IT" sz="16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++</a:t>
                      </a:r>
                      <a:endParaRPr kumimoji="0" lang="it-IT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2.5 mM</a:t>
                      </a:r>
                      <a:endParaRPr kumimoji="0" lang="it-IT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0.1 </a:t>
                      </a:r>
                      <a:r>
                        <a:rPr kumimoji="0" 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  <a:sym typeface="Symbol" pitchFamily="18" charset="2"/>
                        </a:rPr>
                        <a:t></a:t>
                      </a:r>
                      <a:r>
                        <a:rPr kumimoji="0" 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</a:t>
                      </a:r>
                      <a:endParaRPr kumimoji="0" lang="it-IT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25000</a:t>
                      </a:r>
                      <a:endParaRPr kumimoji="0" lang="it-IT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42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Cl</a:t>
                      </a:r>
                      <a:r>
                        <a:rPr kumimoji="0" lang="it-IT" sz="16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</a:t>
                      </a:r>
                      <a:endParaRPr kumimoji="0" lang="it-IT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100 mM</a:t>
                      </a:r>
                      <a:endParaRPr kumimoji="0" lang="it-IT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 mM</a:t>
                      </a:r>
                      <a:endParaRPr kumimoji="0" lang="it-IT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25</a:t>
                      </a:r>
                      <a:endParaRPr kumimoji="0" lang="it-IT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298" name="Rectangle 135"/>
          <p:cNvSpPr>
            <a:spLocks noChangeArrowheads="1"/>
          </p:cNvSpPr>
          <p:nvPr/>
        </p:nvSpPr>
        <p:spPr bwMode="auto">
          <a:xfrm>
            <a:off x="258763" y="966788"/>
            <a:ext cx="9148762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buFontTx/>
              <a:buChar char="-"/>
            </a:pPr>
            <a:r>
              <a:rPr lang="en-GB" sz="1800">
                <a:latin typeface="Arial" charset="0"/>
              </a:rPr>
              <a:t> Le concentrazioni di ioni e molecole all’esterno delle cellule  sono diverse da </a:t>
            </a:r>
          </a:p>
          <a:p>
            <a:r>
              <a:rPr lang="en-GB" sz="1800">
                <a:latin typeface="Arial" charset="0"/>
              </a:rPr>
              <a:t>  quelle all’interno. </a:t>
            </a:r>
          </a:p>
          <a:p>
            <a:endParaRPr lang="en-GB" sz="1800">
              <a:latin typeface="Arial" charset="0"/>
            </a:endParaRPr>
          </a:p>
          <a:p>
            <a:pPr>
              <a:buFontTx/>
              <a:buChar char="-"/>
            </a:pPr>
            <a:r>
              <a:rPr lang="en-GB" sz="1800">
                <a:latin typeface="Arial" charset="0"/>
              </a:rPr>
              <a:t> Si formano gradienti chimici e potenziali elettrochimici che sono molto </a:t>
            </a:r>
          </a:p>
          <a:p>
            <a:r>
              <a:rPr lang="en-GB" sz="1800">
                <a:latin typeface="Arial" charset="0"/>
              </a:rPr>
              <a:t>  importanti per diverse funzioni cellulari</a:t>
            </a:r>
            <a:r>
              <a:rPr lang="it-IT" sz="1800"/>
              <a:t> </a:t>
            </a:r>
          </a:p>
        </p:txBody>
      </p:sp>
      <p:sp>
        <p:nvSpPr>
          <p:cNvPr id="39050" name="Text Box 138"/>
          <p:cNvSpPr txBox="1">
            <a:spLocks noChangeArrowheads="1"/>
          </p:cNvSpPr>
          <p:nvPr/>
        </p:nvSpPr>
        <p:spPr bwMode="auto">
          <a:xfrm>
            <a:off x="200025" y="125413"/>
            <a:ext cx="8791575" cy="406400"/>
          </a:xfrm>
          <a:prstGeom prst="rect">
            <a:avLst/>
          </a:prstGeom>
          <a:solidFill>
            <a:schemeClr val="bg1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sz="20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n-GB" sz="20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Le membrane biologiche separano ambienti chimici</a:t>
            </a:r>
            <a:endParaRPr lang="it-IT" sz="20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49380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185738" y="160338"/>
            <a:ext cx="8788400" cy="314325"/>
          </a:xfrm>
          <a:prstGeom prst="rect">
            <a:avLst/>
          </a:prstGeom>
          <a:solidFill>
            <a:schemeClr val="bg1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1087438" lvl="2" defTabSz="1087438">
              <a:spcBef>
                <a:spcPts val="575"/>
              </a:spcBef>
              <a:spcAft>
                <a:spcPts val="575"/>
              </a:spcAft>
              <a:defRPr/>
            </a:pPr>
            <a:r>
              <a:rPr lang="it-IT" sz="2000">
                <a:solidFill>
                  <a:srgbClr val="FD150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Altri componenti principali: le proteine di membrana</a:t>
            </a:r>
          </a:p>
        </p:txBody>
      </p:sp>
      <p:sp>
        <p:nvSpPr>
          <p:cNvPr id="12291" name="Rectangle 25"/>
          <p:cNvSpPr>
            <a:spLocks noChangeArrowheads="1"/>
          </p:cNvSpPr>
          <p:nvPr/>
        </p:nvSpPr>
        <p:spPr bwMode="auto">
          <a:xfrm>
            <a:off x="152400" y="4010025"/>
            <a:ext cx="9124950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it-IT" sz="1600" b="0" dirty="0">
                <a:solidFill>
                  <a:srgbClr val="FF3300"/>
                </a:solidFill>
                <a:latin typeface="Arial" charset="0"/>
              </a:rPr>
              <a:t>  </a:t>
            </a:r>
            <a:r>
              <a:rPr lang="it-IT" sz="1400" b="0" dirty="0">
                <a:latin typeface="Arial" charset="0"/>
              </a:rPr>
              <a:t>proteine </a:t>
            </a:r>
            <a:r>
              <a:rPr lang="it-IT" sz="1400" b="0" i="1" dirty="0">
                <a:solidFill>
                  <a:srgbClr val="FD1503"/>
                </a:solidFill>
                <a:latin typeface="Arial" charset="0"/>
              </a:rPr>
              <a:t>integrali</a:t>
            </a:r>
            <a:r>
              <a:rPr lang="it-IT" sz="1400" b="0" dirty="0">
                <a:latin typeface="Arial" charset="0"/>
              </a:rPr>
              <a:t> di membrana (intrinseche) </a:t>
            </a:r>
            <a:r>
              <a:rPr lang="it-IT" sz="1400" b="0" i="1" dirty="0">
                <a:solidFill>
                  <a:srgbClr val="FF3300"/>
                </a:solidFill>
                <a:latin typeface="Arial" charset="0"/>
              </a:rPr>
              <a:t> </a:t>
            </a:r>
            <a:r>
              <a:rPr lang="it-IT" sz="1400" b="0" dirty="0">
                <a:latin typeface="Arial" charset="0"/>
              </a:rPr>
              <a:t>- dominio immerso nello strato lipidico – </a:t>
            </a:r>
            <a:r>
              <a:rPr lang="it-IT" sz="1400" b="0" dirty="0">
                <a:solidFill>
                  <a:srgbClr val="FF3300"/>
                </a:solidFill>
                <a:latin typeface="Arial" charset="0"/>
              </a:rPr>
              <a:t>proteine IM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it-IT" sz="1400" b="0" i="1" dirty="0">
                <a:solidFill>
                  <a:srgbClr val="FF3300"/>
                </a:solidFill>
                <a:latin typeface="Arial" charset="0"/>
              </a:rPr>
              <a:t>  </a:t>
            </a:r>
            <a:r>
              <a:rPr lang="it-IT" sz="1400" b="0" dirty="0">
                <a:latin typeface="Arial" charset="0"/>
              </a:rPr>
              <a:t>proteine </a:t>
            </a:r>
            <a:r>
              <a:rPr lang="it-IT" sz="1400" b="0" i="1" dirty="0">
                <a:solidFill>
                  <a:srgbClr val="FD1503"/>
                </a:solidFill>
                <a:latin typeface="Arial" charset="0"/>
              </a:rPr>
              <a:t>periferiche</a:t>
            </a:r>
            <a:r>
              <a:rPr lang="it-IT" sz="1400" b="0" dirty="0">
                <a:latin typeface="Arial" charset="0"/>
              </a:rPr>
              <a:t>  (estrinseche) </a:t>
            </a:r>
            <a:r>
              <a:rPr lang="it-IT" sz="1400" b="0" i="1" dirty="0">
                <a:solidFill>
                  <a:srgbClr val="FF3300"/>
                </a:solidFill>
                <a:latin typeface="Arial" charset="0"/>
              </a:rPr>
              <a:t> </a:t>
            </a:r>
            <a:r>
              <a:rPr lang="it-IT" sz="1400" b="0" dirty="0">
                <a:latin typeface="Arial" charset="0"/>
              </a:rPr>
              <a:t>- debolmente associate con proteine </a:t>
            </a:r>
            <a:r>
              <a:rPr lang="it-IT" sz="1400" b="0" i="1" dirty="0">
                <a:latin typeface="Arial" charset="0"/>
              </a:rPr>
              <a:t>IM</a:t>
            </a:r>
            <a:r>
              <a:rPr lang="it-IT" sz="1400" b="0" dirty="0">
                <a:latin typeface="Arial" charset="0"/>
              </a:rPr>
              <a:t>  e con la  superficie della membrana (rimosse da trattamento con sali)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it-IT" sz="1400" b="0" i="1" dirty="0">
                <a:solidFill>
                  <a:srgbClr val="FF3300"/>
                </a:solidFill>
                <a:latin typeface="Arial" charset="0"/>
              </a:rPr>
              <a:t>  </a:t>
            </a:r>
            <a:r>
              <a:rPr lang="it-IT" sz="1400" b="0" dirty="0">
                <a:latin typeface="Arial" charset="0"/>
              </a:rPr>
              <a:t>proteine </a:t>
            </a:r>
            <a:r>
              <a:rPr lang="it-IT" sz="1400" b="0" i="1" dirty="0">
                <a:solidFill>
                  <a:srgbClr val="FD1503"/>
                </a:solidFill>
                <a:latin typeface="Arial" charset="0"/>
              </a:rPr>
              <a:t>ancorate </a:t>
            </a:r>
            <a:r>
              <a:rPr lang="it-IT" sz="1400" b="0" dirty="0">
                <a:latin typeface="Arial" charset="0"/>
              </a:rPr>
              <a:t>- legate covalentemente a molecole  lipidiche inserite nella membrana (es. legame tioestere con palmitato, legame ammidico con miristato,  legame glicosidico con  </a:t>
            </a:r>
            <a:r>
              <a:rPr lang="it-IT" sz="1400" b="0" dirty="0" err="1">
                <a:latin typeface="Arial" charset="0"/>
              </a:rPr>
              <a:t>fosfatidilinositolo</a:t>
            </a:r>
            <a:r>
              <a:rPr lang="it-IT" sz="1400" b="0" dirty="0">
                <a:latin typeface="Arial" charset="0"/>
              </a:rPr>
              <a:t>, legame con </a:t>
            </a:r>
            <a:r>
              <a:rPr lang="it-IT" sz="1400" b="0" dirty="0" err="1">
                <a:latin typeface="Arial" charset="0"/>
              </a:rPr>
              <a:t>prenile</a:t>
            </a:r>
            <a:r>
              <a:rPr lang="it-IT" sz="1400" b="0" dirty="0">
                <a:latin typeface="Arial" charset="0"/>
              </a:rPr>
              <a:t>)  </a:t>
            </a:r>
          </a:p>
          <a:p>
            <a:pPr>
              <a:spcBef>
                <a:spcPct val="100000"/>
              </a:spcBef>
            </a:pPr>
            <a:r>
              <a:rPr lang="it-IT" sz="1400" dirty="0">
                <a:latin typeface="Arial" charset="0"/>
              </a:rPr>
              <a:t>		 </a:t>
            </a:r>
          </a:p>
          <a:p>
            <a:r>
              <a:rPr lang="it-IT" sz="1400" dirty="0">
                <a:latin typeface="Arial" charset="0"/>
              </a:rPr>
              <a:t>	</a:t>
            </a:r>
            <a:endParaRPr lang="it-IT" sz="1400" dirty="0">
              <a:solidFill>
                <a:schemeClr val="accent2"/>
              </a:solidFill>
              <a:latin typeface="Arial" charset="0"/>
            </a:endParaRPr>
          </a:p>
          <a:p>
            <a:pPr>
              <a:spcBef>
                <a:spcPct val="100000"/>
              </a:spcBef>
            </a:pPr>
            <a:endParaRPr lang="it-IT" sz="1400" b="0" dirty="0">
              <a:latin typeface="Arial" charset="0"/>
            </a:endParaRPr>
          </a:p>
        </p:txBody>
      </p:sp>
      <p:pic>
        <p:nvPicPr>
          <p:cNvPr id="12296" name="Picture 5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0413" y="911225"/>
            <a:ext cx="7499350" cy="299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7" name="Rectangle 81"/>
          <p:cNvSpPr>
            <a:spLocks noChangeArrowheads="1"/>
          </p:cNvSpPr>
          <p:nvPr/>
        </p:nvSpPr>
        <p:spPr bwMode="auto">
          <a:xfrm>
            <a:off x="7200900" y="1497013"/>
            <a:ext cx="1684338" cy="60016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it-IT" sz="1300" b="0" dirty="0">
                <a:solidFill>
                  <a:srgbClr val="000000"/>
                </a:solidFill>
                <a:latin typeface="Arial" charset="0"/>
              </a:rPr>
              <a:t>ancorate a</a:t>
            </a:r>
            <a:endParaRPr lang="it-IT" b="0" dirty="0"/>
          </a:p>
          <a:p>
            <a:r>
              <a:rPr lang="it-IT" sz="1300" b="0" dirty="0" err="1">
                <a:solidFill>
                  <a:srgbClr val="000000"/>
                </a:solidFill>
                <a:latin typeface="Arial" charset="0"/>
              </a:rPr>
              <a:t>fosfatidilinositolo</a:t>
            </a:r>
            <a:endParaRPr lang="it-IT" sz="1300" b="0" dirty="0">
              <a:solidFill>
                <a:srgbClr val="000000"/>
              </a:solidFill>
              <a:latin typeface="Arial" charset="0"/>
            </a:endParaRPr>
          </a:p>
          <a:p>
            <a:r>
              <a:rPr lang="it-IT" sz="1300" b="0" dirty="0">
                <a:solidFill>
                  <a:srgbClr val="000000"/>
                </a:solidFill>
                <a:latin typeface="Arial" charset="0"/>
              </a:rPr>
              <a:t>(ancora GPI)</a:t>
            </a:r>
            <a:endParaRPr lang="it-IT" b="0" dirty="0"/>
          </a:p>
        </p:txBody>
      </p:sp>
      <p:sp>
        <p:nvSpPr>
          <p:cNvPr id="12298" name="Rectangle 88"/>
          <p:cNvSpPr>
            <a:spLocks noChangeArrowheads="1"/>
          </p:cNvSpPr>
          <p:nvPr/>
        </p:nvSpPr>
        <p:spPr bwMode="auto">
          <a:xfrm>
            <a:off x="7059613" y="3122613"/>
            <a:ext cx="1635063" cy="80021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300" b="0" dirty="0">
                <a:solidFill>
                  <a:srgbClr val="000000"/>
                </a:solidFill>
                <a:latin typeface="Arial" charset="0"/>
              </a:rPr>
              <a:t>ancorate mediante </a:t>
            </a:r>
          </a:p>
          <a:p>
            <a:r>
              <a:rPr lang="it-IT" sz="1300" b="0" dirty="0">
                <a:solidFill>
                  <a:srgbClr val="000000"/>
                </a:solidFill>
                <a:latin typeface="Arial" charset="0"/>
              </a:rPr>
              <a:t>acido grasso o </a:t>
            </a:r>
            <a:r>
              <a:rPr lang="it-IT" sz="1300" b="0" dirty="0" err="1">
                <a:solidFill>
                  <a:srgbClr val="000000"/>
                </a:solidFill>
                <a:latin typeface="Arial" charset="0"/>
              </a:rPr>
              <a:t>prenile</a:t>
            </a:r>
            <a:endParaRPr lang="it-IT" sz="1300" b="0" dirty="0">
              <a:solidFill>
                <a:srgbClr val="000000"/>
              </a:solidFill>
              <a:latin typeface="Arial" charset="0"/>
            </a:endParaRPr>
          </a:p>
          <a:p>
            <a:endParaRPr lang="it-IT" sz="1300" b="0" dirty="0">
              <a:solidFill>
                <a:srgbClr val="000000"/>
              </a:solidFill>
              <a:latin typeface="Arial" charset="0"/>
            </a:endParaRPr>
          </a:p>
          <a:p>
            <a:endParaRPr lang="it-IT" sz="1300" b="0" dirty="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3" name="Connettore 2 2"/>
          <p:cNvCxnSpPr/>
          <p:nvPr/>
        </p:nvCxnSpPr>
        <p:spPr bwMode="auto">
          <a:xfrm flipV="1">
            <a:off x="1619250" y="3228974"/>
            <a:ext cx="904875" cy="67627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Connettore 2 14"/>
          <p:cNvCxnSpPr/>
          <p:nvPr/>
        </p:nvCxnSpPr>
        <p:spPr bwMode="auto">
          <a:xfrm flipV="1">
            <a:off x="4286250" y="3343276"/>
            <a:ext cx="400050" cy="29527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Connettore 2 16"/>
          <p:cNvCxnSpPr/>
          <p:nvPr/>
        </p:nvCxnSpPr>
        <p:spPr bwMode="auto">
          <a:xfrm flipH="1">
            <a:off x="7724775" y="2809875"/>
            <a:ext cx="695325" cy="1905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Connettore 2 18"/>
          <p:cNvCxnSpPr/>
          <p:nvPr/>
        </p:nvCxnSpPr>
        <p:spPr bwMode="auto">
          <a:xfrm flipH="1" flipV="1">
            <a:off x="7429500" y="2324100"/>
            <a:ext cx="1000125" cy="4191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13" name="Gruppo 12"/>
          <p:cNvGrpSpPr/>
          <p:nvPr/>
        </p:nvGrpSpPr>
        <p:grpSpPr>
          <a:xfrm>
            <a:off x="0" y="5666575"/>
            <a:ext cx="2241550" cy="882965"/>
            <a:chOff x="0" y="5009350"/>
            <a:chExt cx="2241550" cy="882965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009350"/>
              <a:ext cx="2241550" cy="57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ttangolo 7"/>
            <p:cNvSpPr/>
            <p:nvPr/>
          </p:nvSpPr>
          <p:spPr>
            <a:xfrm>
              <a:off x="215657" y="5584538"/>
              <a:ext cx="152528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1400" b="0" dirty="0">
                  <a:latin typeface="Calibri" pitchFamily="34" charset="0"/>
                  <a:cs typeface="Calibri" pitchFamily="34" charset="0"/>
                  <a:sym typeface="Wingdings" pitchFamily="2" charset="2"/>
                </a:rPr>
                <a:t> HO-Ser, HS-Cys </a:t>
              </a:r>
              <a:endParaRPr lang="it-IT" sz="1400" dirty="0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14" name="Gruppo 13"/>
          <p:cNvGrpSpPr/>
          <p:nvPr/>
        </p:nvGrpSpPr>
        <p:grpSpPr>
          <a:xfrm>
            <a:off x="2171700" y="5706454"/>
            <a:ext cx="2228850" cy="863564"/>
            <a:chOff x="2171700" y="5049229"/>
            <a:chExt cx="2228850" cy="863564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8375" y="5049229"/>
              <a:ext cx="1973263" cy="433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ttangolo 8"/>
            <p:cNvSpPr/>
            <p:nvPr/>
          </p:nvSpPr>
          <p:spPr>
            <a:xfrm>
              <a:off x="2171700" y="5605016"/>
              <a:ext cx="222885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t-IT" sz="1400" b="0" dirty="0">
                  <a:latin typeface="Calibri" pitchFamily="34" charset="0"/>
                  <a:cs typeface="Calibri" pitchFamily="34" charset="0"/>
                  <a:sym typeface="Wingdings" pitchFamily="2" charset="2"/>
                </a:rPr>
                <a:t>   H</a:t>
              </a:r>
              <a:r>
                <a:rPr lang="it-IT" sz="1400" b="0" baseline="-25000" dirty="0">
                  <a:latin typeface="Calibri" pitchFamily="34" charset="0"/>
                  <a:cs typeface="Calibri" pitchFamily="34" charset="0"/>
                  <a:sym typeface="Wingdings" pitchFamily="2" charset="2"/>
                </a:rPr>
                <a:t>2</a:t>
              </a:r>
              <a:r>
                <a:rPr lang="it-IT" sz="1400" b="0" dirty="0">
                  <a:latin typeface="Calibri" pitchFamily="34" charset="0"/>
                  <a:cs typeface="Calibri" pitchFamily="34" charset="0"/>
                  <a:sym typeface="Wingdings" pitchFamily="2" charset="2"/>
                </a:rPr>
                <a:t>N</a:t>
              </a:r>
              <a:r>
                <a:rPr lang="el-GR" sz="1400" b="0" baseline="-25000" dirty="0">
                  <a:latin typeface="Cambria Math"/>
                  <a:ea typeface="Cambria Math"/>
                  <a:cs typeface="Calibri" pitchFamily="34" charset="0"/>
                  <a:sym typeface="Wingdings" pitchFamily="2" charset="2"/>
                </a:rPr>
                <a:t>α</a:t>
              </a:r>
              <a:r>
                <a:rPr lang="it-IT" sz="1400" b="0" dirty="0">
                  <a:latin typeface="Calibri" pitchFamily="34" charset="0"/>
                  <a:cs typeface="Calibri" pitchFamily="34" charset="0"/>
                  <a:sym typeface="Wingdings" pitchFamily="2" charset="2"/>
                </a:rPr>
                <a:t>-Gly(N-t </a:t>
              </a:r>
              <a:r>
                <a:rPr lang="it-IT" sz="1400" b="0" dirty="0" err="1">
                  <a:latin typeface="Calibri" pitchFamily="34" charset="0"/>
                  <a:cs typeface="Calibri" pitchFamily="34" charset="0"/>
                  <a:sym typeface="Wingdings" pitchFamily="2" charset="2"/>
                </a:rPr>
                <a:t>erm</a:t>
              </a:r>
              <a:r>
                <a:rPr lang="it-IT" sz="1400" b="0" dirty="0">
                  <a:latin typeface="Calibri" pitchFamily="34" charset="0"/>
                  <a:cs typeface="Calibri" pitchFamily="34" charset="0"/>
                  <a:sym typeface="Wingdings" pitchFamily="2" charset="2"/>
                </a:rPr>
                <a:t>)</a:t>
              </a:r>
              <a:endParaRPr lang="it-IT" sz="1400" dirty="0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16" name="Gruppo 15"/>
          <p:cNvGrpSpPr/>
          <p:nvPr/>
        </p:nvGrpSpPr>
        <p:grpSpPr>
          <a:xfrm>
            <a:off x="4162425" y="5679765"/>
            <a:ext cx="2228850" cy="1014078"/>
            <a:chOff x="4162425" y="5022540"/>
            <a:chExt cx="2228850" cy="1014078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6249" y="5022540"/>
              <a:ext cx="1920875" cy="6289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Rettangolo 27"/>
            <p:cNvSpPr/>
            <p:nvPr/>
          </p:nvSpPr>
          <p:spPr>
            <a:xfrm>
              <a:off x="4162425" y="5728841"/>
              <a:ext cx="222885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t-IT" sz="1400" b="0" dirty="0">
                  <a:latin typeface="Calibri" pitchFamily="34" charset="0"/>
                  <a:cs typeface="Calibri" pitchFamily="34" charset="0"/>
                  <a:sym typeface="Wingdings" pitchFamily="2" charset="2"/>
                </a:rPr>
                <a:t>   (C-</a:t>
              </a:r>
              <a:r>
                <a:rPr lang="it-IT" sz="1400" b="0" dirty="0" err="1">
                  <a:latin typeface="Calibri" pitchFamily="34" charset="0"/>
                  <a:cs typeface="Calibri" pitchFamily="34" charset="0"/>
                  <a:sym typeface="Wingdings" pitchFamily="2" charset="2"/>
                </a:rPr>
                <a:t>term</a:t>
              </a:r>
              <a:r>
                <a:rPr lang="it-IT" sz="1400" b="0" dirty="0">
                  <a:latin typeface="Calibri" pitchFamily="34" charset="0"/>
                  <a:cs typeface="Calibri" pitchFamily="34" charset="0"/>
                  <a:sym typeface="Wingdings" pitchFamily="2" charset="2"/>
                </a:rPr>
                <a:t>) HS-Cys</a:t>
              </a:r>
              <a:endParaRPr lang="it-IT" sz="1400" dirty="0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18" name="Gruppo 17"/>
          <p:cNvGrpSpPr/>
          <p:nvPr/>
        </p:nvGrpSpPr>
        <p:grpSpPr>
          <a:xfrm>
            <a:off x="6448425" y="5648325"/>
            <a:ext cx="2457450" cy="1140768"/>
            <a:chOff x="6448425" y="4991100"/>
            <a:chExt cx="2457450" cy="1140768"/>
          </a:xfrm>
        </p:grpSpPr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3302" y="4991100"/>
              <a:ext cx="2231923" cy="900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ttangolo 9"/>
            <p:cNvSpPr/>
            <p:nvPr/>
          </p:nvSpPr>
          <p:spPr>
            <a:xfrm>
              <a:off x="6448425" y="5824091"/>
              <a:ext cx="245745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100000"/>
                </a:spcBef>
              </a:pPr>
              <a:r>
                <a:rPr lang="it-IT" sz="1400" b="0" dirty="0">
                  <a:latin typeface="Calibri" pitchFamily="34" charset="0"/>
                  <a:cs typeface="Calibri" pitchFamily="34" charset="0"/>
                  <a:sym typeface="Wingdings" pitchFamily="2" charset="2"/>
                </a:rPr>
                <a:t>               C-</a:t>
              </a:r>
              <a:r>
                <a:rPr lang="it-IT" sz="1400" b="0" dirty="0" err="1">
                  <a:latin typeface="Calibri" pitchFamily="34" charset="0"/>
                  <a:cs typeface="Calibri" pitchFamily="34" charset="0"/>
                  <a:sym typeface="Wingdings" pitchFamily="2" charset="2"/>
                </a:rPr>
                <a:t>term</a:t>
              </a:r>
              <a:r>
                <a:rPr lang="it-IT" sz="1400" b="0" dirty="0">
                  <a:latin typeface="Calibri" pitchFamily="34" charset="0"/>
                  <a:cs typeface="Calibri" pitchFamily="34" charset="0"/>
                  <a:sym typeface="Wingdings" pitchFamily="2" charset="2"/>
                </a:rPr>
                <a:t>.</a:t>
              </a:r>
              <a:endParaRPr lang="it-IT" sz="1400" b="0" dirty="0"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34" name="Rettangolo 33"/>
          <p:cNvSpPr/>
          <p:nvPr/>
        </p:nvSpPr>
        <p:spPr>
          <a:xfrm>
            <a:off x="200025" y="526018"/>
            <a:ext cx="83153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800" dirty="0">
                <a:latin typeface="Calibri" pitchFamily="34" charset="0"/>
                <a:cs typeface="Calibri" pitchFamily="34" charset="0"/>
              </a:rPr>
              <a:t>RUOLI BIOLOGICI -  </a:t>
            </a:r>
            <a:r>
              <a:rPr lang="it-IT" sz="1800" dirty="0">
                <a:solidFill>
                  <a:srgbClr val="FF3300"/>
                </a:solidFill>
                <a:latin typeface="Calibri" pitchFamily="34" charset="0"/>
                <a:cs typeface="Calibri" pitchFamily="34" charset="0"/>
              </a:rPr>
              <a:t>trasporto, comunicazione, produzione di energia, locomozione</a:t>
            </a:r>
          </a:p>
        </p:txBody>
      </p:sp>
    </p:spTree>
    <p:extLst>
      <p:ext uri="{BB962C8B-B14F-4D97-AF65-F5344CB8AC3E}">
        <p14:creationId xmlns:p14="http://schemas.microsoft.com/office/powerpoint/2010/main" val="589569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185738" y="147638"/>
            <a:ext cx="8788400" cy="314325"/>
          </a:xfrm>
          <a:prstGeom prst="rect">
            <a:avLst/>
          </a:prstGeom>
          <a:solidFill>
            <a:schemeClr val="bg1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1087438" lvl="2" defTabSz="1087438">
              <a:spcBef>
                <a:spcPts val="575"/>
              </a:spcBef>
              <a:spcAft>
                <a:spcPts val="575"/>
              </a:spcAft>
              <a:defRPr/>
            </a:pPr>
            <a:r>
              <a:rPr lang="it-IT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Esempi di membrane biologiche</a:t>
            </a:r>
          </a:p>
        </p:txBody>
      </p:sp>
      <p:sp>
        <p:nvSpPr>
          <p:cNvPr id="13315" name="Rectangle 6"/>
          <p:cNvSpPr>
            <a:spLocks noChangeArrowheads="1"/>
          </p:cNvSpPr>
          <p:nvPr/>
        </p:nvSpPr>
        <p:spPr bwMode="auto">
          <a:xfrm>
            <a:off x="215900" y="1160463"/>
            <a:ext cx="557053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it-IT" sz="1600" b="0">
                <a:solidFill>
                  <a:srgbClr val="FF3300"/>
                </a:solidFill>
                <a:latin typeface="Arial" charset="0"/>
              </a:rPr>
              <a:t> </a:t>
            </a:r>
            <a:r>
              <a:rPr lang="it-IT" sz="1600">
                <a:latin typeface="Arial" charset="0"/>
              </a:rPr>
              <a:t>La </a:t>
            </a:r>
            <a:r>
              <a:rPr lang="it-IT" sz="1600">
                <a:solidFill>
                  <a:srgbClr val="FD1503"/>
                </a:solidFill>
                <a:latin typeface="Arial" charset="0"/>
              </a:rPr>
              <a:t>composizione</a:t>
            </a:r>
            <a:r>
              <a:rPr lang="it-IT" sz="1600">
                <a:latin typeface="Arial" charset="0"/>
              </a:rPr>
              <a:t> in proteine delle membrane riflette la</a:t>
            </a:r>
          </a:p>
          <a:p>
            <a:r>
              <a:rPr lang="it-IT" sz="1600">
                <a:latin typeface="Arial" charset="0"/>
              </a:rPr>
              <a:t>  funzione del compartimento che delimitano</a:t>
            </a:r>
          </a:p>
        </p:txBody>
      </p:sp>
      <p:sp>
        <p:nvSpPr>
          <p:cNvPr id="13316" name="Text Box 7"/>
          <p:cNvSpPr txBox="1">
            <a:spLocks noChangeArrowheads="1"/>
          </p:cNvSpPr>
          <p:nvPr/>
        </p:nvSpPr>
        <p:spPr bwMode="auto">
          <a:xfrm>
            <a:off x="6178550" y="527050"/>
            <a:ext cx="14811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200">
                <a:latin typeface="Arial" charset="0"/>
              </a:rPr>
              <a:t>composizione (%)</a:t>
            </a:r>
            <a:endParaRPr lang="it-IT" sz="1200" b="0"/>
          </a:p>
        </p:txBody>
      </p:sp>
      <p:grpSp>
        <p:nvGrpSpPr>
          <p:cNvPr id="13317" name="Group 8"/>
          <p:cNvGrpSpPr>
            <a:grpSpLocks/>
          </p:cNvGrpSpPr>
          <p:nvPr/>
        </p:nvGrpSpPr>
        <p:grpSpPr bwMode="auto">
          <a:xfrm>
            <a:off x="5880100" y="600075"/>
            <a:ext cx="3162300" cy="2414588"/>
            <a:chOff x="408" y="4479"/>
            <a:chExt cx="1992" cy="1521"/>
          </a:xfrm>
        </p:grpSpPr>
        <p:grpSp>
          <p:nvGrpSpPr>
            <p:cNvPr id="13330" name="Group 9"/>
            <p:cNvGrpSpPr>
              <a:grpSpLocks/>
            </p:cNvGrpSpPr>
            <p:nvPr/>
          </p:nvGrpSpPr>
          <p:grpSpPr bwMode="auto">
            <a:xfrm>
              <a:off x="408" y="4479"/>
              <a:ext cx="1756" cy="1521"/>
              <a:chOff x="408" y="4479"/>
              <a:chExt cx="1928" cy="1521"/>
            </a:xfrm>
          </p:grpSpPr>
          <p:pic>
            <p:nvPicPr>
              <p:cNvPr id="13333" name="Picture 10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08" y="4479"/>
                <a:ext cx="1604" cy="15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3334" name="Text Box 11"/>
              <p:cNvSpPr txBox="1">
                <a:spLocks noChangeArrowheads="1"/>
              </p:cNvSpPr>
              <p:nvPr/>
            </p:nvSpPr>
            <p:spPr bwMode="auto">
              <a:xfrm>
                <a:off x="720" y="5726"/>
                <a:ext cx="375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it-IT" sz="1200">
                    <a:latin typeface="Arial" charset="0"/>
                  </a:rPr>
                  <a:t>lipidi</a:t>
                </a:r>
                <a:endParaRPr lang="it-IT" sz="1200" b="0"/>
              </a:p>
            </p:txBody>
          </p:sp>
          <p:sp>
            <p:nvSpPr>
              <p:cNvPr id="13335" name="Text Box 12"/>
              <p:cNvSpPr txBox="1">
                <a:spLocks noChangeArrowheads="1"/>
              </p:cNvSpPr>
              <p:nvPr/>
            </p:nvSpPr>
            <p:spPr bwMode="auto">
              <a:xfrm>
                <a:off x="1480" y="5718"/>
                <a:ext cx="543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it-IT" sz="1200">
                    <a:latin typeface="Arial" charset="0"/>
                  </a:rPr>
                  <a:t>proteine</a:t>
                </a:r>
                <a:endParaRPr lang="it-IT" sz="1200" b="0"/>
              </a:p>
            </p:txBody>
          </p:sp>
          <p:sp>
            <p:nvSpPr>
              <p:cNvPr id="13336" name="Text Box 13"/>
              <p:cNvSpPr txBox="1">
                <a:spLocks noChangeArrowheads="1"/>
              </p:cNvSpPr>
              <p:nvPr/>
            </p:nvSpPr>
            <p:spPr bwMode="auto">
              <a:xfrm>
                <a:off x="1846" y="4666"/>
                <a:ext cx="490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it-IT" sz="1200">
                    <a:latin typeface="Arial" charset="0"/>
                  </a:rPr>
                  <a:t>plasma</a:t>
                </a:r>
                <a:endParaRPr lang="it-IT" sz="1200" b="0"/>
              </a:p>
            </p:txBody>
          </p:sp>
          <p:sp>
            <p:nvSpPr>
              <p:cNvPr id="13337" name="Text Box 14"/>
              <p:cNvSpPr txBox="1">
                <a:spLocks noChangeArrowheads="1"/>
              </p:cNvSpPr>
              <p:nvPr/>
            </p:nvSpPr>
            <p:spPr bwMode="auto">
              <a:xfrm>
                <a:off x="1842" y="4844"/>
                <a:ext cx="398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it-IT" sz="1200">
                    <a:latin typeface="Arial" charset="0"/>
                  </a:rPr>
                  <a:t>Golgi</a:t>
                </a:r>
                <a:endParaRPr lang="it-IT" sz="1200" b="0"/>
              </a:p>
            </p:txBody>
          </p:sp>
          <p:sp>
            <p:nvSpPr>
              <p:cNvPr id="13338" name="Text Box 15"/>
              <p:cNvSpPr txBox="1">
                <a:spLocks noChangeArrowheads="1"/>
              </p:cNvSpPr>
              <p:nvPr/>
            </p:nvSpPr>
            <p:spPr bwMode="auto">
              <a:xfrm>
                <a:off x="1859" y="5026"/>
                <a:ext cx="274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it-IT" sz="1200">
                    <a:latin typeface="Arial" charset="0"/>
                  </a:rPr>
                  <a:t>ER</a:t>
                </a:r>
                <a:endParaRPr lang="it-IT" sz="1200" b="0"/>
              </a:p>
            </p:txBody>
          </p:sp>
          <p:sp>
            <p:nvSpPr>
              <p:cNvPr id="13339" name="Text Box 16"/>
              <p:cNvSpPr txBox="1">
                <a:spLocks noChangeArrowheads="1"/>
              </p:cNvSpPr>
              <p:nvPr/>
            </p:nvSpPr>
            <p:spPr bwMode="auto">
              <a:xfrm>
                <a:off x="1836" y="5174"/>
                <a:ext cx="468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it-IT" sz="1200">
                    <a:latin typeface="Arial" charset="0"/>
                  </a:rPr>
                  <a:t>nucleo</a:t>
                </a:r>
                <a:endParaRPr lang="it-IT" sz="1200" b="0"/>
              </a:p>
            </p:txBody>
          </p:sp>
        </p:grpSp>
        <p:sp>
          <p:nvSpPr>
            <p:cNvPr id="13331" name="Text Box 17"/>
            <p:cNvSpPr txBox="1">
              <a:spLocks noChangeArrowheads="1"/>
            </p:cNvSpPr>
            <p:nvPr/>
          </p:nvSpPr>
          <p:spPr bwMode="auto">
            <a:xfrm>
              <a:off x="1716" y="5300"/>
              <a:ext cx="672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 sz="1200">
                  <a:latin typeface="Arial" charset="0"/>
                </a:rPr>
                <a:t>mitocondrio</a:t>
              </a:r>
            </a:p>
            <a:p>
              <a:pPr>
                <a:lnSpc>
                  <a:spcPct val="60000"/>
                </a:lnSpc>
              </a:pPr>
              <a:r>
                <a:rPr lang="it-IT" sz="1200">
                  <a:latin typeface="Arial" charset="0"/>
                </a:rPr>
                <a:t>esterna</a:t>
              </a:r>
              <a:endParaRPr lang="it-IT" sz="1200" b="0"/>
            </a:p>
          </p:txBody>
        </p:sp>
        <p:sp>
          <p:nvSpPr>
            <p:cNvPr id="13332" name="Text Box 18"/>
            <p:cNvSpPr txBox="1">
              <a:spLocks noChangeArrowheads="1"/>
            </p:cNvSpPr>
            <p:nvPr/>
          </p:nvSpPr>
          <p:spPr bwMode="auto">
            <a:xfrm>
              <a:off x="1728" y="5474"/>
              <a:ext cx="672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 sz="1200">
                  <a:latin typeface="Arial" charset="0"/>
                </a:rPr>
                <a:t>mitocondrio</a:t>
              </a:r>
            </a:p>
            <a:p>
              <a:pPr>
                <a:lnSpc>
                  <a:spcPct val="60000"/>
                </a:lnSpc>
              </a:pPr>
              <a:r>
                <a:rPr lang="it-IT" sz="1200">
                  <a:latin typeface="Arial" charset="0"/>
                </a:rPr>
                <a:t>interna</a:t>
              </a:r>
              <a:endParaRPr lang="it-IT" sz="1200" b="0"/>
            </a:p>
          </p:txBody>
        </p:sp>
      </p:grpSp>
      <p:sp>
        <p:nvSpPr>
          <p:cNvPr id="13318" name="Text Box 19"/>
          <p:cNvSpPr txBox="1">
            <a:spLocks noChangeArrowheads="1"/>
          </p:cNvSpPr>
          <p:nvPr/>
        </p:nvSpPr>
        <p:spPr bwMode="auto">
          <a:xfrm>
            <a:off x="298450" y="2359025"/>
            <a:ext cx="723106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75000"/>
              </a:spcBef>
              <a:buFontTx/>
              <a:buChar char="•"/>
            </a:pPr>
            <a:r>
              <a:rPr lang="it-IT" sz="1600">
                <a:solidFill>
                  <a:srgbClr val="FF3300"/>
                </a:solidFill>
                <a:latin typeface="Arial" charset="0"/>
              </a:rPr>
              <a:t> </a:t>
            </a:r>
            <a:r>
              <a:rPr lang="it-IT" sz="1600">
                <a:latin typeface="Arial" charset="0"/>
              </a:rPr>
              <a:t>la membrana citoplasmatica è sorretta da un </a:t>
            </a:r>
          </a:p>
          <a:p>
            <a:r>
              <a:rPr lang="it-IT" sz="1600">
                <a:latin typeface="Arial" charset="0"/>
              </a:rPr>
              <a:t>  impalcatura proteica interna</a:t>
            </a:r>
          </a:p>
        </p:txBody>
      </p:sp>
      <p:pic>
        <p:nvPicPr>
          <p:cNvPr id="13319" name="Picture 2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65300" y="3192463"/>
            <a:ext cx="6437313" cy="336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0" name="Rectangle 21"/>
          <p:cNvSpPr>
            <a:spLocks noChangeArrowheads="1"/>
          </p:cNvSpPr>
          <p:nvPr/>
        </p:nvSpPr>
        <p:spPr bwMode="auto">
          <a:xfrm>
            <a:off x="1435100" y="5176838"/>
            <a:ext cx="695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400">
                <a:latin typeface="Arial" charset="0"/>
              </a:rPr>
              <a:t>actina</a:t>
            </a:r>
          </a:p>
        </p:txBody>
      </p:sp>
      <p:sp>
        <p:nvSpPr>
          <p:cNvPr id="13321" name="Rectangle 22"/>
          <p:cNvSpPr>
            <a:spLocks noChangeArrowheads="1"/>
          </p:cNvSpPr>
          <p:nvPr/>
        </p:nvSpPr>
        <p:spPr bwMode="auto">
          <a:xfrm>
            <a:off x="887413" y="4570413"/>
            <a:ext cx="10890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400">
                <a:latin typeface="Arial" charset="0"/>
              </a:rPr>
              <a:t>glicoforina</a:t>
            </a:r>
          </a:p>
        </p:txBody>
      </p:sp>
      <p:sp>
        <p:nvSpPr>
          <p:cNvPr id="13322" name="Line 23"/>
          <p:cNvSpPr>
            <a:spLocks noChangeShapeType="1"/>
          </p:cNvSpPr>
          <p:nvPr/>
        </p:nvSpPr>
        <p:spPr bwMode="auto">
          <a:xfrm flipV="1">
            <a:off x="1611313" y="3989388"/>
            <a:ext cx="941387" cy="541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oval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3323" name="Line 24"/>
          <p:cNvSpPr>
            <a:spLocks noChangeShapeType="1"/>
          </p:cNvSpPr>
          <p:nvPr/>
        </p:nvSpPr>
        <p:spPr bwMode="auto">
          <a:xfrm flipV="1">
            <a:off x="2073275" y="4859338"/>
            <a:ext cx="942975" cy="454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oval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3324" name="Line 25"/>
          <p:cNvSpPr>
            <a:spLocks noChangeShapeType="1"/>
          </p:cNvSpPr>
          <p:nvPr/>
        </p:nvSpPr>
        <p:spPr bwMode="auto">
          <a:xfrm flipV="1">
            <a:off x="3897313" y="4994275"/>
            <a:ext cx="676275" cy="10858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oval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3325" name="Rectangle 26"/>
          <p:cNvSpPr>
            <a:spLocks noChangeArrowheads="1"/>
          </p:cNvSpPr>
          <p:nvPr/>
        </p:nvSpPr>
        <p:spPr bwMode="auto">
          <a:xfrm>
            <a:off x="3540125" y="6056313"/>
            <a:ext cx="971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400">
                <a:latin typeface="Arial" charset="0"/>
              </a:rPr>
              <a:t>anchirina</a:t>
            </a:r>
          </a:p>
        </p:txBody>
      </p:sp>
      <p:sp>
        <p:nvSpPr>
          <p:cNvPr id="13326" name="Rectangle 27"/>
          <p:cNvSpPr>
            <a:spLocks noChangeArrowheads="1"/>
          </p:cNvSpPr>
          <p:nvPr/>
        </p:nvSpPr>
        <p:spPr bwMode="auto">
          <a:xfrm>
            <a:off x="3344863" y="3144838"/>
            <a:ext cx="110966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400">
                <a:latin typeface="Arial" charset="0"/>
              </a:rPr>
              <a:t>canale per </a:t>
            </a:r>
          </a:p>
          <a:p>
            <a:r>
              <a:rPr lang="it-IT" sz="1400">
                <a:latin typeface="Arial" charset="0"/>
              </a:rPr>
              <a:t>anioni</a:t>
            </a:r>
            <a:r>
              <a:rPr lang="it-IT" sz="1400" b="0">
                <a:latin typeface="Arial" charset="0"/>
              </a:rPr>
              <a:t> </a:t>
            </a:r>
          </a:p>
        </p:txBody>
      </p:sp>
      <p:sp>
        <p:nvSpPr>
          <p:cNvPr id="13327" name="Rectangle 28"/>
          <p:cNvSpPr>
            <a:spLocks noChangeArrowheads="1"/>
          </p:cNvSpPr>
          <p:nvPr/>
        </p:nvSpPr>
        <p:spPr bwMode="auto">
          <a:xfrm>
            <a:off x="1258888" y="5719763"/>
            <a:ext cx="195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400">
                <a:latin typeface="Arial" charset="0"/>
              </a:rPr>
              <a:t>filamenti di spectrina</a:t>
            </a:r>
          </a:p>
        </p:txBody>
      </p:sp>
      <p:sp>
        <p:nvSpPr>
          <p:cNvPr id="13328" name="Line 29"/>
          <p:cNvSpPr>
            <a:spLocks noChangeShapeType="1"/>
          </p:cNvSpPr>
          <p:nvPr/>
        </p:nvSpPr>
        <p:spPr bwMode="auto">
          <a:xfrm flipV="1">
            <a:off x="2495550" y="5145088"/>
            <a:ext cx="587375" cy="6334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oval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3329" name="Rectangle 31"/>
          <p:cNvSpPr>
            <a:spLocks noChangeArrowheads="1"/>
          </p:cNvSpPr>
          <p:nvPr/>
        </p:nvSpPr>
        <p:spPr bwMode="auto">
          <a:xfrm>
            <a:off x="334963" y="582613"/>
            <a:ext cx="2419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75000"/>
              </a:spcBef>
            </a:pPr>
            <a:r>
              <a:rPr lang="it-IT" sz="1800">
                <a:solidFill>
                  <a:srgbClr val="FF3300"/>
                </a:solidFill>
                <a:latin typeface="Arial" charset="0"/>
              </a:rPr>
              <a:t>Cellule eucariotiche: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7"/>
          <p:cNvSpPr>
            <a:spLocks noChangeArrowheads="1"/>
          </p:cNvSpPr>
          <p:nvPr/>
        </p:nvSpPr>
        <p:spPr bwMode="auto">
          <a:xfrm>
            <a:off x="203200" y="603250"/>
            <a:ext cx="829627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75000"/>
              </a:spcBef>
            </a:pPr>
            <a:r>
              <a:rPr lang="it-IT" sz="1600" dirty="0">
                <a:latin typeface="Arial" charset="0"/>
              </a:rPr>
              <a:t>Nei batteri Gram-positivi,</a:t>
            </a:r>
            <a:r>
              <a:rPr lang="it-IT" sz="1600" i="1" dirty="0">
                <a:solidFill>
                  <a:srgbClr val="FF3300"/>
                </a:solidFill>
                <a:latin typeface="Arial" charset="0"/>
              </a:rPr>
              <a:t> </a:t>
            </a:r>
            <a:r>
              <a:rPr lang="it-IT" sz="1600" dirty="0">
                <a:latin typeface="Arial" charset="0"/>
              </a:rPr>
              <a:t>la membrana è sottesa ad un spessa impalcatura esterna di peptidoglicano (polisaccaride + peptidi)</a:t>
            </a:r>
          </a:p>
          <a:p>
            <a:endParaRPr lang="it-IT" sz="1600" dirty="0">
              <a:latin typeface="Arial" charset="0"/>
            </a:endParaRPr>
          </a:p>
        </p:txBody>
      </p:sp>
      <p:pic>
        <p:nvPicPr>
          <p:cNvPr id="15363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3050" y="1825625"/>
            <a:ext cx="1316038" cy="145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Line 15"/>
          <p:cNvSpPr>
            <a:spLocks noChangeShapeType="1"/>
          </p:cNvSpPr>
          <p:nvPr/>
        </p:nvSpPr>
        <p:spPr bwMode="auto">
          <a:xfrm>
            <a:off x="836613" y="2084388"/>
            <a:ext cx="906462" cy="1538287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5365" name="Line 16"/>
          <p:cNvSpPr>
            <a:spLocks noChangeShapeType="1"/>
          </p:cNvSpPr>
          <p:nvPr/>
        </p:nvSpPr>
        <p:spPr bwMode="auto">
          <a:xfrm flipV="1">
            <a:off x="915988" y="1547813"/>
            <a:ext cx="2119312" cy="452437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grpSp>
        <p:nvGrpSpPr>
          <p:cNvPr id="15366" name="Group 30"/>
          <p:cNvGrpSpPr>
            <a:grpSpLocks/>
          </p:cNvGrpSpPr>
          <p:nvPr/>
        </p:nvGrpSpPr>
        <p:grpSpPr bwMode="auto">
          <a:xfrm>
            <a:off x="1608138" y="1312863"/>
            <a:ext cx="3486150" cy="2547937"/>
            <a:chOff x="1549" y="831"/>
            <a:chExt cx="2196" cy="1605"/>
          </a:xfrm>
        </p:grpSpPr>
        <p:pic>
          <p:nvPicPr>
            <p:cNvPr id="15374" name="Picture 14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549" y="831"/>
              <a:ext cx="2196" cy="16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75" name="Oval 22"/>
            <p:cNvSpPr>
              <a:spLocks noChangeArrowheads="1"/>
            </p:cNvSpPr>
            <p:nvPr/>
          </p:nvSpPr>
          <p:spPr bwMode="auto">
            <a:xfrm>
              <a:off x="2437" y="1942"/>
              <a:ext cx="158" cy="418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99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5376" name="Oval 23"/>
            <p:cNvSpPr>
              <a:spLocks noChangeArrowheads="1"/>
            </p:cNvSpPr>
            <p:nvPr/>
          </p:nvSpPr>
          <p:spPr bwMode="auto">
            <a:xfrm>
              <a:off x="3411" y="1528"/>
              <a:ext cx="158" cy="414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99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5377" name="Freeform 24"/>
            <p:cNvSpPr>
              <a:spLocks/>
            </p:cNvSpPr>
            <p:nvPr/>
          </p:nvSpPr>
          <p:spPr bwMode="auto">
            <a:xfrm>
              <a:off x="2749" y="1725"/>
              <a:ext cx="212" cy="117"/>
            </a:xfrm>
            <a:custGeom>
              <a:avLst/>
              <a:gdLst>
                <a:gd name="T0" fmla="*/ 3 w 145"/>
                <a:gd name="T1" fmla="*/ 80 h 73"/>
                <a:gd name="T2" fmla="*/ 22 w 145"/>
                <a:gd name="T3" fmla="*/ 59 h 73"/>
                <a:gd name="T4" fmla="*/ 95 w 145"/>
                <a:gd name="T5" fmla="*/ 6 h 73"/>
                <a:gd name="T6" fmla="*/ 152 w 145"/>
                <a:gd name="T7" fmla="*/ 24 h 73"/>
                <a:gd name="T8" fmla="*/ 187 w 145"/>
                <a:gd name="T9" fmla="*/ 58 h 73"/>
                <a:gd name="T10" fmla="*/ 197 w 145"/>
                <a:gd name="T11" fmla="*/ 87 h 73"/>
                <a:gd name="T12" fmla="*/ 180 w 145"/>
                <a:gd name="T13" fmla="*/ 112 h 73"/>
                <a:gd name="T14" fmla="*/ 0 w 145"/>
                <a:gd name="T15" fmla="*/ 112 h 7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5"/>
                <a:gd name="T25" fmla="*/ 0 h 73"/>
                <a:gd name="T26" fmla="*/ 145 w 145"/>
                <a:gd name="T27" fmla="*/ 73 h 7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5" h="73">
                  <a:moveTo>
                    <a:pt x="2" y="50"/>
                  </a:moveTo>
                  <a:cubicBezTo>
                    <a:pt x="4" y="48"/>
                    <a:pt x="5" y="45"/>
                    <a:pt x="15" y="37"/>
                  </a:cubicBezTo>
                  <a:cubicBezTo>
                    <a:pt x="25" y="29"/>
                    <a:pt x="50" y="8"/>
                    <a:pt x="65" y="4"/>
                  </a:cubicBezTo>
                  <a:cubicBezTo>
                    <a:pt x="80" y="0"/>
                    <a:pt x="94" y="10"/>
                    <a:pt x="104" y="15"/>
                  </a:cubicBezTo>
                  <a:cubicBezTo>
                    <a:pt x="114" y="20"/>
                    <a:pt x="123" y="30"/>
                    <a:pt x="128" y="36"/>
                  </a:cubicBezTo>
                  <a:cubicBezTo>
                    <a:pt x="133" y="42"/>
                    <a:pt x="136" y="48"/>
                    <a:pt x="135" y="54"/>
                  </a:cubicBezTo>
                  <a:cubicBezTo>
                    <a:pt x="134" y="60"/>
                    <a:pt x="145" y="67"/>
                    <a:pt x="123" y="70"/>
                  </a:cubicBezTo>
                  <a:cubicBezTo>
                    <a:pt x="101" y="73"/>
                    <a:pt x="26" y="70"/>
                    <a:pt x="0" y="70"/>
                  </a:cubicBezTo>
                </a:path>
              </a:pathLst>
            </a:custGeom>
            <a:gradFill rotWithShape="0">
              <a:gsLst>
                <a:gs pos="0">
                  <a:srgbClr val="FFFF00"/>
                </a:gs>
                <a:gs pos="100000">
                  <a:srgbClr val="F6AC52"/>
                </a:gs>
              </a:gsLst>
              <a:path path="rect">
                <a:fillToRect l="50000" t="50000" r="50000" b="50000"/>
              </a:path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15367" name="Text Box 18"/>
          <p:cNvSpPr txBox="1">
            <a:spLocks noChangeArrowheads="1"/>
          </p:cNvSpPr>
          <p:nvPr/>
        </p:nvSpPr>
        <p:spPr bwMode="auto">
          <a:xfrm>
            <a:off x="5584825" y="1054100"/>
            <a:ext cx="16287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sz="1600">
                <a:solidFill>
                  <a:srgbClr val="FF3300"/>
                </a:solidFill>
                <a:latin typeface="Arial" charset="0"/>
              </a:rPr>
              <a:t>peptidoglicano</a:t>
            </a:r>
            <a:endParaRPr lang="it-IT" sz="1600" b="0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15368" name="Text Box 20"/>
          <p:cNvSpPr txBox="1">
            <a:spLocks noChangeArrowheads="1"/>
          </p:cNvSpPr>
          <p:nvPr/>
        </p:nvSpPr>
        <p:spPr bwMode="auto">
          <a:xfrm>
            <a:off x="4376738" y="3248025"/>
            <a:ext cx="12112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sz="1600">
                <a:solidFill>
                  <a:srgbClr val="FF3300"/>
                </a:solidFill>
                <a:latin typeface="Arial" charset="0"/>
              </a:rPr>
              <a:t>membrana</a:t>
            </a:r>
            <a:endParaRPr lang="it-IT" sz="1600" b="0">
              <a:solidFill>
                <a:srgbClr val="FF3300"/>
              </a:solidFill>
              <a:latin typeface="Arial" charset="0"/>
            </a:endParaRPr>
          </a:p>
        </p:txBody>
      </p:sp>
      <p:pic>
        <p:nvPicPr>
          <p:cNvPr id="15369" name="Picture 2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90775" y="4197350"/>
            <a:ext cx="4010025" cy="234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70" name="Text Box 27"/>
          <p:cNvSpPr txBox="1">
            <a:spLocks noChangeArrowheads="1"/>
          </p:cNvSpPr>
          <p:nvPr/>
        </p:nvSpPr>
        <p:spPr bwMode="auto">
          <a:xfrm>
            <a:off x="2555875" y="5630863"/>
            <a:ext cx="25114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sz="1600">
                <a:latin typeface="Arial" charset="0"/>
              </a:rPr>
              <a:t>Peptidoglicano di tipo A</a:t>
            </a:r>
            <a:endParaRPr lang="it-IT" sz="1600" b="0">
              <a:latin typeface="Arial" charset="0"/>
            </a:endParaRPr>
          </a:p>
        </p:txBody>
      </p:sp>
      <p:pic>
        <p:nvPicPr>
          <p:cNvPr id="15371" name="Picture 2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4675" y="1317625"/>
            <a:ext cx="3262313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21" name="Rectangle 29"/>
          <p:cNvSpPr>
            <a:spLocks noChangeArrowheads="1"/>
          </p:cNvSpPr>
          <p:nvPr/>
        </p:nvSpPr>
        <p:spPr bwMode="auto">
          <a:xfrm>
            <a:off x="192088" y="157163"/>
            <a:ext cx="8791575" cy="406400"/>
          </a:xfrm>
          <a:prstGeom prst="rect">
            <a:avLst/>
          </a:prstGeom>
          <a:solidFill>
            <a:schemeClr val="bg1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it-IT" sz="20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Cellule procariotiche: batteri Gram-positivi</a:t>
            </a:r>
          </a:p>
        </p:txBody>
      </p:sp>
      <p:sp>
        <p:nvSpPr>
          <p:cNvPr id="15373" name="Line 31"/>
          <p:cNvSpPr>
            <a:spLocks noChangeShapeType="1"/>
          </p:cNvSpPr>
          <p:nvPr/>
        </p:nvSpPr>
        <p:spPr bwMode="auto">
          <a:xfrm flipH="1">
            <a:off x="5080000" y="1276350"/>
            <a:ext cx="533400" cy="48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6"/>
          <p:cNvSpPr>
            <a:spLocks noChangeArrowheads="1"/>
          </p:cNvSpPr>
          <p:nvPr/>
        </p:nvSpPr>
        <p:spPr bwMode="auto">
          <a:xfrm>
            <a:off x="153988" y="676275"/>
            <a:ext cx="8740775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75000"/>
              </a:spcBef>
            </a:pPr>
            <a:r>
              <a:rPr lang="it-IT" sz="1600">
                <a:latin typeface="Arial" charset="0"/>
              </a:rPr>
              <a:t>Nei batteri Gram-negativi,</a:t>
            </a:r>
            <a:r>
              <a:rPr lang="it-IT" sz="1600" i="1">
                <a:solidFill>
                  <a:srgbClr val="FF3300"/>
                </a:solidFill>
                <a:latin typeface="Arial" charset="0"/>
              </a:rPr>
              <a:t> </a:t>
            </a:r>
            <a:r>
              <a:rPr lang="it-IT" sz="1600">
                <a:latin typeface="Arial" charset="0"/>
              </a:rPr>
              <a:t> l’impalcatura di peptidoglicano è meno spessa ed è presente una seconda membrana esterna ricca di lipopolisaccaride nel suo foglietto esterno</a:t>
            </a:r>
          </a:p>
          <a:p>
            <a:endParaRPr lang="it-IT" sz="1600">
              <a:latin typeface="Arial" charset="0"/>
            </a:endParaRPr>
          </a:p>
          <a:p>
            <a:r>
              <a:rPr lang="it-IT" sz="1600">
                <a:latin typeface="Arial" charset="0"/>
              </a:rPr>
              <a:t>   </a:t>
            </a:r>
          </a:p>
        </p:txBody>
      </p:sp>
      <p:sp>
        <p:nvSpPr>
          <p:cNvPr id="16387" name="Text Box 7"/>
          <p:cNvSpPr txBox="1">
            <a:spLocks noChangeArrowheads="1"/>
          </p:cNvSpPr>
          <p:nvPr/>
        </p:nvSpPr>
        <p:spPr bwMode="auto">
          <a:xfrm>
            <a:off x="5321300" y="1773238"/>
            <a:ext cx="10826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sz="1400">
                <a:latin typeface="Arial" charset="0"/>
              </a:rPr>
              <a:t>membrana</a:t>
            </a:r>
          </a:p>
          <a:p>
            <a:pPr algn="ctr"/>
            <a:r>
              <a:rPr lang="it-IT" sz="1400">
                <a:latin typeface="Arial" charset="0"/>
              </a:rPr>
              <a:t>esterna</a:t>
            </a:r>
            <a:endParaRPr lang="it-IT" sz="1400" b="0">
              <a:latin typeface="Arial" charset="0"/>
            </a:endParaRPr>
          </a:p>
        </p:txBody>
      </p:sp>
      <p:sp>
        <p:nvSpPr>
          <p:cNvPr id="16388" name="Text Box 9"/>
          <p:cNvSpPr txBox="1">
            <a:spLocks noChangeArrowheads="1"/>
          </p:cNvSpPr>
          <p:nvPr/>
        </p:nvSpPr>
        <p:spPr bwMode="auto">
          <a:xfrm>
            <a:off x="852488" y="1911350"/>
            <a:ext cx="16303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sz="1400">
                <a:latin typeface="Arial" charset="0"/>
              </a:rPr>
              <a:t>lipopolisaccaride</a:t>
            </a:r>
            <a:endParaRPr lang="it-IT" sz="1400" b="0">
              <a:latin typeface="Arial" charset="0"/>
            </a:endParaRPr>
          </a:p>
        </p:txBody>
      </p:sp>
      <p:sp>
        <p:nvSpPr>
          <p:cNvPr id="16389" name="Line 10"/>
          <p:cNvSpPr>
            <a:spLocks noChangeShapeType="1"/>
          </p:cNvSpPr>
          <p:nvPr/>
        </p:nvSpPr>
        <p:spPr bwMode="auto">
          <a:xfrm>
            <a:off x="2455863" y="2120900"/>
            <a:ext cx="812800" cy="4699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oval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6390" name="Text Box 11"/>
          <p:cNvSpPr txBox="1">
            <a:spLocks noChangeArrowheads="1"/>
          </p:cNvSpPr>
          <p:nvPr/>
        </p:nvSpPr>
        <p:spPr bwMode="auto">
          <a:xfrm>
            <a:off x="3289300" y="5357813"/>
            <a:ext cx="169386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sz="1400">
                <a:latin typeface="Arial" charset="0"/>
              </a:rPr>
              <a:t>plasmamembrana</a:t>
            </a:r>
          </a:p>
          <a:p>
            <a:pPr algn="ctr"/>
            <a:endParaRPr lang="it-IT" sz="1400" b="0">
              <a:latin typeface="Arial" charset="0"/>
            </a:endParaRPr>
          </a:p>
        </p:txBody>
      </p:sp>
      <p:sp>
        <p:nvSpPr>
          <p:cNvPr id="16391" name="Text Box 13"/>
          <p:cNvSpPr txBox="1">
            <a:spLocks noChangeArrowheads="1"/>
          </p:cNvSpPr>
          <p:nvPr/>
        </p:nvSpPr>
        <p:spPr bwMode="auto">
          <a:xfrm>
            <a:off x="4524375" y="5673725"/>
            <a:ext cx="1441450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sz="1400">
                <a:latin typeface="Arial" charset="0"/>
              </a:rPr>
              <a:t>peptidoglicano</a:t>
            </a:r>
            <a:endParaRPr lang="it-IT" sz="1400" b="0">
              <a:latin typeface="Arial" charset="0"/>
            </a:endParaRPr>
          </a:p>
        </p:txBody>
      </p:sp>
      <p:sp>
        <p:nvSpPr>
          <p:cNvPr id="16392" name="Line 17"/>
          <p:cNvSpPr>
            <a:spLocks noChangeShapeType="1"/>
          </p:cNvSpPr>
          <p:nvPr/>
        </p:nvSpPr>
        <p:spPr bwMode="auto">
          <a:xfrm flipV="1">
            <a:off x="923925" y="3467100"/>
            <a:ext cx="1862138" cy="1270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6393" name="Line 14"/>
          <p:cNvSpPr>
            <a:spLocks noChangeShapeType="1"/>
          </p:cNvSpPr>
          <p:nvPr/>
        </p:nvSpPr>
        <p:spPr bwMode="auto">
          <a:xfrm flipV="1">
            <a:off x="5294313" y="3894138"/>
            <a:ext cx="4762" cy="17589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oval" w="sm" len="sm"/>
          </a:ln>
        </p:spPr>
        <p:txBody>
          <a:bodyPr wrap="none" anchor="ctr"/>
          <a:lstStyle/>
          <a:p>
            <a:endParaRPr lang="en-GB"/>
          </a:p>
        </p:txBody>
      </p:sp>
      <p:pic>
        <p:nvPicPr>
          <p:cNvPr id="16394" name="Picture 3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64175" y="2516188"/>
            <a:ext cx="3311525" cy="241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5" name="Picture 1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444500" y="1304925"/>
            <a:ext cx="5721350" cy="402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49" name="Rectangle 33"/>
          <p:cNvSpPr>
            <a:spLocks noChangeArrowheads="1"/>
          </p:cNvSpPr>
          <p:nvPr/>
        </p:nvSpPr>
        <p:spPr bwMode="auto">
          <a:xfrm>
            <a:off x="192088" y="169863"/>
            <a:ext cx="8791575" cy="406400"/>
          </a:xfrm>
          <a:prstGeom prst="rect">
            <a:avLst/>
          </a:prstGeom>
          <a:solidFill>
            <a:schemeClr val="bg1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it-IT" sz="20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Cellule procariotiche: batteri Gram-negativi</a:t>
            </a:r>
          </a:p>
        </p:txBody>
      </p:sp>
      <p:sp>
        <p:nvSpPr>
          <p:cNvPr id="16397" name="Line 34"/>
          <p:cNvSpPr>
            <a:spLocks noChangeShapeType="1"/>
          </p:cNvSpPr>
          <p:nvPr/>
        </p:nvSpPr>
        <p:spPr bwMode="auto">
          <a:xfrm>
            <a:off x="5080000" y="3886200"/>
            <a:ext cx="368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6398" name="Line 16"/>
          <p:cNvSpPr>
            <a:spLocks noChangeShapeType="1"/>
          </p:cNvSpPr>
          <p:nvPr/>
        </p:nvSpPr>
        <p:spPr bwMode="auto">
          <a:xfrm>
            <a:off x="779463" y="3652838"/>
            <a:ext cx="1965325" cy="127635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6399" name="Line 12"/>
          <p:cNvSpPr>
            <a:spLocks noChangeShapeType="1"/>
          </p:cNvSpPr>
          <p:nvPr/>
        </p:nvSpPr>
        <p:spPr bwMode="auto">
          <a:xfrm flipH="1" flipV="1">
            <a:off x="4291013" y="5024438"/>
            <a:ext cx="417512" cy="3349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oval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6400" name="Line 35"/>
          <p:cNvSpPr>
            <a:spLocks noChangeShapeType="1"/>
          </p:cNvSpPr>
          <p:nvPr/>
        </p:nvSpPr>
        <p:spPr bwMode="auto">
          <a:xfrm flipV="1">
            <a:off x="4797425" y="4668838"/>
            <a:ext cx="1042988" cy="7159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oval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6401" name="Line 36"/>
          <p:cNvSpPr>
            <a:spLocks noChangeShapeType="1"/>
          </p:cNvSpPr>
          <p:nvPr/>
        </p:nvSpPr>
        <p:spPr bwMode="auto">
          <a:xfrm flipH="1" flipV="1">
            <a:off x="5375275" y="1976438"/>
            <a:ext cx="7938" cy="13398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oval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6402" name="Line 37"/>
          <p:cNvSpPr>
            <a:spLocks noChangeShapeType="1"/>
          </p:cNvSpPr>
          <p:nvPr/>
        </p:nvSpPr>
        <p:spPr bwMode="auto">
          <a:xfrm>
            <a:off x="5207000" y="3302000"/>
            <a:ext cx="279400" cy="12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CAEA844E-5A5D-B365-A720-392876F08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880D0159-2A78-5F16-D0FE-F9FB26DA1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340800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668338" y="147638"/>
            <a:ext cx="7850187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8954" tIns="54478" rIns="108954" bIns="54478">
            <a:spAutoFit/>
          </a:bodyPr>
          <a:lstStyle/>
          <a:p>
            <a:pPr marL="1087438" lvl="2" defTabSz="1087438">
              <a:spcBef>
                <a:spcPts val="575"/>
              </a:spcBef>
              <a:spcAft>
                <a:spcPts val="575"/>
              </a:spcAft>
            </a:pPr>
            <a:r>
              <a:rPr lang="it-IT" sz="2000">
                <a:solidFill>
                  <a:srgbClr val="FF3300"/>
                </a:solidFill>
                <a:latin typeface="Arial" charset="0"/>
              </a:rPr>
              <a:t> </a:t>
            </a:r>
            <a:endParaRPr lang="it-IT" sz="2000" b="0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71683" name="Rectangle 3"/>
          <p:cNvSpPr>
            <a:spLocks noChangeArrowheads="1"/>
          </p:cNvSpPr>
          <p:nvPr/>
        </p:nvSpPr>
        <p:spPr bwMode="auto">
          <a:xfrm>
            <a:off x="92075" y="174625"/>
            <a:ext cx="8963025" cy="349250"/>
          </a:xfrm>
          <a:prstGeom prst="rect">
            <a:avLst/>
          </a:prstGeom>
          <a:solidFill>
            <a:schemeClr val="bg1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lIns="36000" tIns="18000" rIns="36000" bIns="18000">
            <a:spAutoFit/>
          </a:bodyPr>
          <a:lstStyle/>
          <a:p>
            <a:pPr>
              <a:defRPr/>
            </a:pPr>
            <a:r>
              <a:rPr lang="it-IT" sz="20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Funzioni delle membrane biologiche</a:t>
            </a:r>
          </a:p>
        </p:txBody>
      </p:sp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193675" y="814388"/>
            <a:ext cx="8950325" cy="556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it-IT" sz="1800" dirty="0">
                <a:solidFill>
                  <a:srgbClr val="FF3300"/>
                </a:solidFill>
                <a:latin typeface="Arial" charset="0"/>
              </a:rPr>
              <a:t>1) Permeabilità Selettiva</a:t>
            </a:r>
            <a:endParaRPr lang="it-IT" sz="1800" b="0" i="1" dirty="0">
              <a:solidFill>
                <a:srgbClr val="FF3300"/>
              </a:solidFill>
              <a:latin typeface="Arial" charset="0"/>
            </a:endParaRPr>
          </a:p>
          <a:p>
            <a:pPr algn="just">
              <a:spcBef>
                <a:spcPct val="25000"/>
              </a:spcBef>
              <a:buFontTx/>
              <a:buChar char="•"/>
            </a:pPr>
            <a:r>
              <a:rPr lang="it-IT" sz="1600" b="0" i="1" dirty="0">
                <a:solidFill>
                  <a:srgbClr val="FF3300"/>
                </a:solidFill>
                <a:latin typeface="Arial" charset="0"/>
              </a:rPr>
              <a:t>   </a:t>
            </a:r>
            <a:r>
              <a:rPr lang="it-IT" sz="1600" b="0" dirty="0">
                <a:latin typeface="Arial" charset="0"/>
              </a:rPr>
              <a:t>le membrane</a:t>
            </a:r>
            <a:r>
              <a:rPr lang="it-IT" sz="1600" b="0" i="1" dirty="0">
                <a:solidFill>
                  <a:srgbClr val="FF3300"/>
                </a:solidFill>
                <a:latin typeface="Arial" charset="0"/>
              </a:rPr>
              <a:t> </a:t>
            </a:r>
            <a:r>
              <a:rPr lang="it-IT" sz="1600" b="0" dirty="0">
                <a:latin typeface="Arial" charset="0"/>
              </a:rPr>
              <a:t>separano il citosol dall’ambiente esterno:  </a:t>
            </a:r>
          </a:p>
          <a:p>
            <a:pPr algn="just"/>
            <a:r>
              <a:rPr lang="it-IT" sz="1600" b="0" dirty="0">
                <a:solidFill>
                  <a:srgbClr val="FF3300"/>
                </a:solidFill>
                <a:latin typeface="Arial" charset="0"/>
              </a:rPr>
              <a:t>    -</a:t>
            </a:r>
            <a:r>
              <a:rPr lang="it-IT" sz="1600" b="0" dirty="0">
                <a:latin typeface="Arial" charset="0"/>
              </a:rPr>
              <a:t> lo </a:t>
            </a:r>
            <a:r>
              <a:rPr lang="it-IT" sz="1600" dirty="0">
                <a:latin typeface="Arial" charset="0"/>
              </a:rPr>
              <a:t>proteggono</a:t>
            </a:r>
            <a:r>
              <a:rPr lang="it-IT" sz="1600" b="0" dirty="0">
                <a:latin typeface="Arial" charset="0"/>
              </a:rPr>
              <a:t> da molecole e ioni tossici</a:t>
            </a:r>
          </a:p>
          <a:p>
            <a:pPr algn="just"/>
            <a:r>
              <a:rPr lang="it-IT" sz="1600" b="0" dirty="0">
                <a:solidFill>
                  <a:srgbClr val="FF3300"/>
                </a:solidFill>
                <a:latin typeface="Arial" charset="0"/>
              </a:rPr>
              <a:t>    -</a:t>
            </a:r>
            <a:r>
              <a:rPr lang="it-IT" sz="1600" b="0" dirty="0">
                <a:latin typeface="Arial" charset="0"/>
              </a:rPr>
              <a:t> permettono l’</a:t>
            </a:r>
            <a:r>
              <a:rPr lang="it-IT" sz="1600" dirty="0">
                <a:latin typeface="Arial" charset="0"/>
              </a:rPr>
              <a:t>accumulo di nutrienti</a:t>
            </a:r>
            <a:r>
              <a:rPr lang="it-IT" sz="1600" b="0" dirty="0">
                <a:latin typeface="Arial" charset="0"/>
              </a:rPr>
              <a:t> cellulari e ioni </a:t>
            </a:r>
          </a:p>
          <a:p>
            <a:pPr algn="just"/>
            <a:r>
              <a:rPr lang="it-IT" sz="1600" b="0" dirty="0">
                <a:latin typeface="Arial" charset="0"/>
              </a:rPr>
              <a:t>        </a:t>
            </a:r>
            <a:r>
              <a:rPr lang="it-IT" sz="1600" b="0" dirty="0">
                <a:solidFill>
                  <a:srgbClr val="FF3300"/>
                </a:solidFill>
                <a:latin typeface="Arial" charset="0"/>
              </a:rPr>
              <a:t>° </a:t>
            </a:r>
            <a:r>
              <a:rPr lang="it-IT" sz="1600" b="0" dirty="0">
                <a:latin typeface="Arial" charset="0"/>
              </a:rPr>
              <a:t> evitano la </a:t>
            </a:r>
            <a:r>
              <a:rPr lang="it-IT" sz="1600" dirty="0">
                <a:latin typeface="Arial" charset="0"/>
              </a:rPr>
              <a:t>dispersione di metaboliti</a:t>
            </a:r>
          </a:p>
          <a:p>
            <a:pPr algn="just"/>
            <a:r>
              <a:rPr lang="it-IT" sz="1600" b="0" dirty="0">
                <a:solidFill>
                  <a:srgbClr val="FF3300"/>
                </a:solidFill>
                <a:latin typeface="Arial" charset="0"/>
              </a:rPr>
              <a:t>        °</a:t>
            </a:r>
            <a:r>
              <a:rPr lang="it-IT" sz="1600" b="0" dirty="0">
                <a:latin typeface="Arial" charset="0"/>
              </a:rPr>
              <a:t>  permettono la </a:t>
            </a:r>
            <a:r>
              <a:rPr lang="it-IT" sz="1600" dirty="0">
                <a:latin typeface="Arial" charset="0"/>
              </a:rPr>
              <a:t>formazione di gradienti chimici ed elettrochimici</a:t>
            </a:r>
            <a:r>
              <a:rPr lang="it-IT" sz="1600" b="0" dirty="0">
                <a:latin typeface="Arial" charset="0"/>
              </a:rPr>
              <a:t> (potenziali elettrici)</a:t>
            </a:r>
          </a:p>
          <a:p>
            <a:pPr algn="just"/>
            <a:r>
              <a:rPr lang="it-IT" sz="1600" b="0" dirty="0">
                <a:latin typeface="Arial" charset="0"/>
              </a:rPr>
              <a:t>    </a:t>
            </a:r>
            <a:r>
              <a:rPr lang="it-IT" sz="1600" b="0" dirty="0">
                <a:solidFill>
                  <a:srgbClr val="FF3300"/>
                </a:solidFill>
                <a:latin typeface="Arial" charset="0"/>
              </a:rPr>
              <a:t>-</a:t>
            </a:r>
            <a:r>
              <a:rPr lang="it-IT" sz="1600" b="0" dirty="0">
                <a:latin typeface="Arial" charset="0"/>
              </a:rPr>
              <a:t> delimitano compartimenti interni.</a:t>
            </a:r>
          </a:p>
          <a:p>
            <a:pPr algn="just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it-IT" sz="1600" b="0" i="1" dirty="0">
                <a:solidFill>
                  <a:srgbClr val="FF3300"/>
                </a:solidFill>
                <a:latin typeface="Arial" charset="0"/>
              </a:rPr>
              <a:t>  </a:t>
            </a:r>
            <a:r>
              <a:rPr lang="it-IT" sz="1600" b="0" dirty="0">
                <a:latin typeface="Arial" charset="0"/>
              </a:rPr>
              <a:t>sono dotate di sistemi proteici che mediano il </a:t>
            </a:r>
            <a:r>
              <a:rPr lang="it-IT" sz="1600" dirty="0">
                <a:latin typeface="Arial" charset="0"/>
              </a:rPr>
              <a:t>trasporto</a:t>
            </a:r>
            <a:r>
              <a:rPr lang="it-IT" sz="1600" b="0" dirty="0">
                <a:latin typeface="Arial" charset="0"/>
              </a:rPr>
              <a:t> di metaboliti, ioni ed anche  macromolecole,  necessari per il funzionamento cellulare</a:t>
            </a:r>
            <a:r>
              <a:rPr lang="it-IT" sz="1600" dirty="0">
                <a:latin typeface="Arial" charset="0"/>
              </a:rPr>
              <a:t> (</a:t>
            </a:r>
            <a:r>
              <a:rPr lang="it-IT" sz="1600" dirty="0">
                <a:solidFill>
                  <a:srgbClr val="FF3300"/>
                </a:solidFill>
                <a:latin typeface="Arial" charset="0"/>
              </a:rPr>
              <a:t>permeabilità selettiva</a:t>
            </a:r>
            <a:r>
              <a:rPr lang="it-IT" sz="1600" dirty="0">
                <a:latin typeface="Arial" charset="0"/>
              </a:rPr>
              <a:t>).</a:t>
            </a:r>
          </a:p>
          <a:p>
            <a:pPr algn="just">
              <a:lnSpc>
                <a:spcPct val="80000"/>
              </a:lnSpc>
            </a:pPr>
            <a:endParaRPr lang="it-IT" sz="1600" dirty="0">
              <a:latin typeface="Arial" charset="0"/>
            </a:endParaRPr>
          </a:p>
          <a:p>
            <a:pPr algn="just"/>
            <a:r>
              <a:rPr lang="it-IT" sz="1800" dirty="0">
                <a:solidFill>
                  <a:srgbClr val="FF0000"/>
                </a:solidFill>
                <a:latin typeface="Arial" charset="0"/>
              </a:rPr>
              <a:t>2) Comunicazione  intercellulare</a:t>
            </a:r>
          </a:p>
          <a:p>
            <a:pPr algn="just">
              <a:spcBef>
                <a:spcPct val="25000"/>
              </a:spcBef>
              <a:buFontTx/>
              <a:buChar char="•"/>
            </a:pPr>
            <a:r>
              <a:rPr lang="it-IT" sz="1600" b="0" dirty="0">
                <a:solidFill>
                  <a:srgbClr val="FF3300"/>
                </a:solidFill>
                <a:latin typeface="Arial" charset="0"/>
              </a:rPr>
              <a:t>  </a:t>
            </a:r>
            <a:r>
              <a:rPr lang="it-IT" sz="1600" b="0" dirty="0">
                <a:latin typeface="Arial" charset="0"/>
              </a:rPr>
              <a:t>sistemi proteici associati alla membrana permettono la </a:t>
            </a:r>
            <a:r>
              <a:rPr lang="it-IT" sz="1600" dirty="0">
                <a:latin typeface="Arial" charset="0"/>
              </a:rPr>
              <a:t>trasduzione e la generazione di segnali</a:t>
            </a:r>
            <a:r>
              <a:rPr lang="it-IT" sz="1600" b="0" dirty="0">
                <a:latin typeface="Arial" charset="0"/>
              </a:rPr>
              <a:t> chimici</a:t>
            </a:r>
          </a:p>
          <a:p>
            <a:pPr algn="just"/>
            <a:endParaRPr lang="it-IT" sz="1600" b="0" dirty="0">
              <a:latin typeface="Arial" charset="0"/>
            </a:endParaRPr>
          </a:p>
          <a:p>
            <a:pPr algn="just"/>
            <a:r>
              <a:rPr lang="it-IT" sz="1800" dirty="0">
                <a:solidFill>
                  <a:srgbClr val="FF0000"/>
                </a:solidFill>
                <a:latin typeface="Arial" charset="0"/>
              </a:rPr>
              <a:t>3) Conversione Di Energia</a:t>
            </a:r>
            <a:r>
              <a:rPr lang="it-IT" sz="1800" b="0" dirty="0">
                <a:latin typeface="Arial" charset="0"/>
              </a:rPr>
              <a:t>  </a:t>
            </a:r>
          </a:p>
          <a:p>
            <a:pPr algn="just">
              <a:spcBef>
                <a:spcPct val="25000"/>
              </a:spcBef>
              <a:buFontTx/>
              <a:buChar char="•"/>
            </a:pPr>
            <a:r>
              <a:rPr lang="it-IT" sz="1600" b="0" dirty="0">
                <a:solidFill>
                  <a:srgbClr val="FF3300"/>
                </a:solidFill>
                <a:latin typeface="Arial" charset="0"/>
              </a:rPr>
              <a:t>  </a:t>
            </a:r>
            <a:r>
              <a:rPr lang="it-IT" sz="1600" b="0" dirty="0">
                <a:latin typeface="Arial" charset="0"/>
              </a:rPr>
              <a:t>sistemi proteici associati a membrane (plasmatiche nei procarioti, dei mitocondri negli eucarioti) producono gradienti protonici transmembrana, </a:t>
            </a:r>
            <a:r>
              <a:rPr lang="it-IT" sz="1600" b="0" dirty="0">
                <a:latin typeface="Arial" charset="0"/>
                <a:sym typeface="Symbol" pitchFamily="18" charset="2"/>
              </a:rPr>
              <a:t>che sono convertiti in</a:t>
            </a:r>
            <a:r>
              <a:rPr lang="it-IT" sz="1600" b="0" dirty="0">
                <a:latin typeface="Arial" charset="0"/>
              </a:rPr>
              <a:t> energia chimica da altri complessi proteici</a:t>
            </a:r>
          </a:p>
          <a:p>
            <a:pPr algn="just"/>
            <a:endParaRPr lang="it-IT" sz="1600" dirty="0">
              <a:solidFill>
                <a:srgbClr val="FF3300"/>
              </a:solidFill>
              <a:latin typeface="Arial" charset="0"/>
            </a:endParaRPr>
          </a:p>
          <a:p>
            <a:pPr algn="just"/>
            <a:r>
              <a:rPr lang="it-IT" sz="1800" dirty="0">
                <a:solidFill>
                  <a:srgbClr val="FF3300"/>
                </a:solidFill>
                <a:latin typeface="Arial" charset="0"/>
              </a:rPr>
              <a:t>4)</a:t>
            </a:r>
            <a:r>
              <a:rPr lang="it-IT" sz="1800" b="0" dirty="0">
                <a:latin typeface="Arial" charset="0"/>
              </a:rPr>
              <a:t> </a:t>
            </a:r>
            <a:r>
              <a:rPr lang="it-IT" sz="1800" dirty="0">
                <a:solidFill>
                  <a:srgbClr val="FF0000"/>
                </a:solidFill>
                <a:latin typeface="Arial" charset="0"/>
              </a:rPr>
              <a:t>Locomozione Cellulare</a:t>
            </a:r>
            <a:r>
              <a:rPr lang="it-IT" sz="1800" b="0" dirty="0">
                <a:solidFill>
                  <a:srgbClr val="FF0000"/>
                </a:solidFill>
                <a:latin typeface="Arial" charset="0"/>
              </a:rPr>
              <a:t>   </a:t>
            </a:r>
            <a:endParaRPr lang="it-IT" sz="1800" b="0" dirty="0">
              <a:latin typeface="Arial" charset="0"/>
            </a:endParaRPr>
          </a:p>
          <a:p>
            <a:pPr algn="just">
              <a:spcBef>
                <a:spcPct val="25000"/>
              </a:spcBef>
              <a:buFontTx/>
              <a:buChar char="•"/>
            </a:pPr>
            <a:r>
              <a:rPr lang="it-IT" sz="1600" b="0" dirty="0">
                <a:solidFill>
                  <a:srgbClr val="FF3300"/>
                </a:solidFill>
                <a:latin typeface="Arial" charset="0"/>
              </a:rPr>
              <a:t>  </a:t>
            </a:r>
            <a:r>
              <a:rPr lang="it-IT" sz="1600" b="0" dirty="0">
                <a:latin typeface="Arial" charset="0"/>
              </a:rPr>
              <a:t>le membrane di alcune cellule sono dotate di sistemi di propulsione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8881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689668AE-F502-70FB-5843-32361EDE1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74884BCA-13AC-E111-7EEE-07C2AE8F9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53460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ipopolisaccaride - Wikipedia">
            <a:extLst>
              <a:ext uri="{FF2B5EF4-FFF2-40B4-BE49-F238E27FC236}">
                <a16:creationId xmlns:a16="http://schemas.microsoft.com/office/drawing/2014/main" id="{44B75729-6A20-4C8F-8407-7A1D84ACD1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10080" y="114300"/>
            <a:ext cx="2903814" cy="6675438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39085388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43" name="Rectangle 11"/>
          <p:cNvSpPr>
            <a:spLocks noChangeArrowheads="1"/>
          </p:cNvSpPr>
          <p:nvPr/>
        </p:nvSpPr>
        <p:spPr bwMode="auto">
          <a:xfrm>
            <a:off x="185738" y="185738"/>
            <a:ext cx="8788400" cy="314325"/>
          </a:xfrm>
          <a:prstGeom prst="rect">
            <a:avLst/>
          </a:prstGeom>
          <a:solidFill>
            <a:schemeClr val="bg1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1087438" lvl="2" defTabSz="1087438">
              <a:spcBef>
                <a:spcPts val="575"/>
              </a:spcBef>
              <a:spcAft>
                <a:spcPts val="575"/>
              </a:spcAft>
              <a:defRPr/>
            </a:pPr>
            <a:r>
              <a:rPr lang="it-IT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esempi di cellule procariotiche</a:t>
            </a:r>
          </a:p>
        </p:txBody>
      </p:sp>
      <p:pic>
        <p:nvPicPr>
          <p:cNvPr id="17411" name="Picture 5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562850" y="4948238"/>
            <a:ext cx="1368425" cy="1462087"/>
          </a:xfrm>
          <a:noFill/>
        </p:spPr>
      </p:pic>
      <p:pic>
        <p:nvPicPr>
          <p:cNvPr id="17412" name="Picture 55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63525" y="5021263"/>
            <a:ext cx="2586038" cy="1376362"/>
          </a:xfrm>
          <a:noFill/>
        </p:spPr>
      </p:pic>
      <p:sp>
        <p:nvSpPr>
          <p:cNvPr id="17413" name="Rectangle 70"/>
          <p:cNvSpPr>
            <a:spLocks noChangeArrowheads="1"/>
          </p:cNvSpPr>
          <p:nvPr/>
        </p:nvSpPr>
        <p:spPr bwMode="auto">
          <a:xfrm>
            <a:off x="3019425" y="5087938"/>
            <a:ext cx="1924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800" i="1">
                <a:latin typeface="Arial" charset="0"/>
              </a:rPr>
              <a:t>Escherichia coli</a:t>
            </a:r>
          </a:p>
        </p:txBody>
      </p:sp>
      <p:sp>
        <p:nvSpPr>
          <p:cNvPr id="17414" name="Rectangle 71"/>
          <p:cNvSpPr>
            <a:spLocks noChangeArrowheads="1"/>
          </p:cNvSpPr>
          <p:nvPr/>
        </p:nvSpPr>
        <p:spPr bwMode="auto">
          <a:xfrm>
            <a:off x="4852988" y="6030913"/>
            <a:ext cx="2749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800" i="1">
                <a:latin typeface="Arial" charset="0"/>
              </a:rPr>
              <a:t>Staphylococcus aureus</a:t>
            </a:r>
          </a:p>
        </p:txBody>
      </p:sp>
      <p:pic>
        <p:nvPicPr>
          <p:cNvPr id="17415" name="Picture 61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258763" y="1101725"/>
            <a:ext cx="4002087" cy="3875088"/>
          </a:xfrm>
          <a:noFill/>
        </p:spPr>
      </p:pic>
      <p:pic>
        <p:nvPicPr>
          <p:cNvPr id="17416" name="Picture 62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4927600" y="773113"/>
            <a:ext cx="4011613" cy="4117975"/>
          </a:xfrm>
          <a:noFill/>
        </p:spPr>
      </p:pic>
      <p:sp>
        <p:nvSpPr>
          <p:cNvPr id="17417" name="Rectangle 63"/>
          <p:cNvSpPr>
            <a:spLocks noChangeArrowheads="1"/>
          </p:cNvSpPr>
          <p:nvPr/>
        </p:nvSpPr>
        <p:spPr bwMode="auto">
          <a:xfrm>
            <a:off x="592138" y="4240213"/>
            <a:ext cx="24225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600">
                <a:solidFill>
                  <a:schemeClr val="bg1"/>
                </a:solidFill>
                <a:latin typeface="Arial" charset="0"/>
              </a:rPr>
              <a:t>batterio Gram-negativo</a:t>
            </a:r>
          </a:p>
        </p:txBody>
      </p:sp>
      <p:sp>
        <p:nvSpPr>
          <p:cNvPr id="17418" name="Rectangle 64"/>
          <p:cNvSpPr>
            <a:spLocks noChangeArrowheads="1"/>
          </p:cNvSpPr>
          <p:nvPr/>
        </p:nvSpPr>
        <p:spPr bwMode="auto">
          <a:xfrm>
            <a:off x="6672263" y="3944938"/>
            <a:ext cx="23669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600">
                <a:solidFill>
                  <a:schemeClr val="bg1"/>
                </a:solidFill>
                <a:latin typeface="Arial" charset="0"/>
              </a:rPr>
              <a:t>batterio Gram-positivo</a:t>
            </a:r>
          </a:p>
        </p:txBody>
      </p:sp>
      <p:sp>
        <p:nvSpPr>
          <p:cNvPr id="17419" name="Rectangle 72"/>
          <p:cNvSpPr>
            <a:spLocks noChangeArrowheads="1"/>
          </p:cNvSpPr>
          <p:nvPr/>
        </p:nvSpPr>
        <p:spPr bwMode="auto">
          <a:xfrm>
            <a:off x="254000" y="4881563"/>
            <a:ext cx="6705600" cy="112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7420" name="Rectangle 73"/>
          <p:cNvSpPr>
            <a:spLocks noChangeArrowheads="1"/>
          </p:cNvSpPr>
          <p:nvPr/>
        </p:nvSpPr>
        <p:spPr bwMode="auto">
          <a:xfrm>
            <a:off x="254000" y="777875"/>
            <a:ext cx="3995738" cy="32543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7421" name="Text Box 76"/>
          <p:cNvSpPr txBox="1">
            <a:spLocks noChangeArrowheads="1"/>
          </p:cNvSpPr>
          <p:nvPr/>
        </p:nvSpPr>
        <p:spPr bwMode="auto">
          <a:xfrm>
            <a:off x="4238625" y="3557588"/>
            <a:ext cx="742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800">
                <a:solidFill>
                  <a:srgbClr val="FF3300"/>
                </a:solidFill>
                <a:latin typeface="Arial" charset="0"/>
              </a:rPr>
              <a:t>} IM {</a:t>
            </a:r>
          </a:p>
        </p:txBody>
      </p:sp>
      <p:sp>
        <p:nvSpPr>
          <p:cNvPr id="17422" name="Text Box 77"/>
          <p:cNvSpPr txBox="1">
            <a:spLocks noChangeArrowheads="1"/>
          </p:cNvSpPr>
          <p:nvPr/>
        </p:nvSpPr>
        <p:spPr bwMode="auto">
          <a:xfrm>
            <a:off x="4213225" y="3240088"/>
            <a:ext cx="781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800">
                <a:solidFill>
                  <a:srgbClr val="FF3300"/>
                </a:solidFill>
                <a:latin typeface="Arial" charset="0"/>
              </a:rPr>
              <a:t>} Pg {</a:t>
            </a:r>
          </a:p>
        </p:txBody>
      </p:sp>
      <p:sp>
        <p:nvSpPr>
          <p:cNvPr id="17423" name="Line 78"/>
          <p:cNvSpPr>
            <a:spLocks noChangeShapeType="1"/>
          </p:cNvSpPr>
          <p:nvPr/>
        </p:nvSpPr>
        <p:spPr bwMode="auto">
          <a:xfrm flipV="1">
            <a:off x="4879975" y="1755775"/>
            <a:ext cx="0" cy="16002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7424" name="Text Box 79"/>
          <p:cNvSpPr txBox="1">
            <a:spLocks noChangeArrowheads="1"/>
          </p:cNvSpPr>
          <p:nvPr/>
        </p:nvSpPr>
        <p:spPr bwMode="auto">
          <a:xfrm>
            <a:off x="4162425" y="2960688"/>
            <a:ext cx="641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800">
                <a:solidFill>
                  <a:srgbClr val="FF3300"/>
                </a:solidFill>
                <a:latin typeface="Arial" charset="0"/>
              </a:rPr>
              <a:t>}OM</a:t>
            </a:r>
          </a:p>
        </p:txBody>
      </p:sp>
      <p:sp>
        <p:nvSpPr>
          <p:cNvPr id="17425" name="Text Box 80"/>
          <p:cNvSpPr txBox="1">
            <a:spLocks noChangeArrowheads="1"/>
          </p:cNvSpPr>
          <p:nvPr/>
        </p:nvSpPr>
        <p:spPr bwMode="auto">
          <a:xfrm>
            <a:off x="4175125" y="2516188"/>
            <a:ext cx="717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800">
                <a:solidFill>
                  <a:srgbClr val="FF3300"/>
                </a:solidFill>
                <a:latin typeface="Arial" charset="0"/>
              </a:rPr>
              <a:t>}LPS</a:t>
            </a:r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56"/>
          <p:cNvGrpSpPr>
            <a:grpSpLocks/>
          </p:cNvGrpSpPr>
          <p:nvPr/>
        </p:nvGrpSpPr>
        <p:grpSpPr bwMode="auto">
          <a:xfrm>
            <a:off x="1257300" y="2908300"/>
            <a:ext cx="7158038" cy="3484563"/>
            <a:chOff x="792" y="1616"/>
            <a:chExt cx="4509" cy="2195"/>
          </a:xfrm>
        </p:grpSpPr>
        <p:grpSp>
          <p:nvGrpSpPr>
            <p:cNvPr id="4111" name="Group 87"/>
            <p:cNvGrpSpPr>
              <a:grpSpLocks/>
            </p:cNvGrpSpPr>
            <p:nvPr/>
          </p:nvGrpSpPr>
          <p:grpSpPr bwMode="auto">
            <a:xfrm>
              <a:off x="1111" y="2292"/>
              <a:ext cx="2780" cy="1519"/>
              <a:chOff x="551" y="2476"/>
              <a:chExt cx="2780" cy="1335"/>
            </a:xfrm>
          </p:grpSpPr>
          <p:pic>
            <p:nvPicPr>
              <p:cNvPr id="4147" name="Picture 52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551" y="2476"/>
                <a:ext cx="2780" cy="13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148" name="Rectangle 86"/>
              <p:cNvSpPr>
                <a:spLocks noChangeArrowheads="1"/>
              </p:cNvSpPr>
              <p:nvPr/>
            </p:nvSpPr>
            <p:spPr bwMode="auto">
              <a:xfrm>
                <a:off x="3104" y="2560"/>
                <a:ext cx="216" cy="31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4112" name="Group 85"/>
            <p:cNvGrpSpPr>
              <a:grpSpLocks/>
            </p:cNvGrpSpPr>
            <p:nvPr/>
          </p:nvGrpSpPr>
          <p:grpSpPr bwMode="auto">
            <a:xfrm rot="315743">
              <a:off x="792" y="1616"/>
              <a:ext cx="3176" cy="610"/>
              <a:chOff x="216" y="1688"/>
              <a:chExt cx="3176" cy="610"/>
            </a:xfrm>
          </p:grpSpPr>
          <p:pic>
            <p:nvPicPr>
              <p:cNvPr id="4145" name="Picture 20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D4FEFE"/>
                  </a:clrFrom>
                  <a:clrTo>
                    <a:srgbClr val="D4FEFE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16" y="1752"/>
                <a:ext cx="3171" cy="5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146" name="Rectangle 84"/>
              <p:cNvSpPr>
                <a:spLocks noChangeArrowheads="1"/>
              </p:cNvSpPr>
              <p:nvPr/>
            </p:nvSpPr>
            <p:spPr bwMode="auto">
              <a:xfrm>
                <a:off x="3112" y="1688"/>
                <a:ext cx="280" cy="57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4113" name="Rectangle 51"/>
            <p:cNvSpPr>
              <a:spLocks noChangeArrowheads="1"/>
            </p:cNvSpPr>
            <p:nvPr/>
          </p:nvSpPr>
          <p:spPr bwMode="auto">
            <a:xfrm>
              <a:off x="3038" y="2641"/>
              <a:ext cx="273" cy="18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114" name="AutoShape 88"/>
            <p:cNvSpPr>
              <a:spLocks noChangeAspect="1" noChangeArrowheads="1" noTextEdit="1"/>
            </p:cNvSpPr>
            <p:nvPr/>
          </p:nvSpPr>
          <p:spPr bwMode="auto">
            <a:xfrm>
              <a:off x="3587" y="1749"/>
              <a:ext cx="1426" cy="1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15" name="Rectangle 90"/>
            <p:cNvSpPr>
              <a:spLocks noChangeArrowheads="1"/>
            </p:cNvSpPr>
            <p:nvPr/>
          </p:nvSpPr>
          <p:spPr bwMode="auto">
            <a:xfrm>
              <a:off x="3975" y="2126"/>
              <a:ext cx="123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2300" b="0">
                  <a:solidFill>
                    <a:srgbClr val="000000"/>
                  </a:solidFill>
                </a:rPr>
                <a:t>C</a:t>
              </a:r>
              <a:endParaRPr lang="it-IT"/>
            </a:p>
          </p:txBody>
        </p:sp>
        <p:sp>
          <p:nvSpPr>
            <p:cNvPr id="4116" name="Rectangle 91"/>
            <p:cNvSpPr>
              <a:spLocks noChangeArrowheads="1"/>
            </p:cNvSpPr>
            <p:nvPr/>
          </p:nvSpPr>
          <p:spPr bwMode="auto">
            <a:xfrm>
              <a:off x="3975" y="2438"/>
              <a:ext cx="123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2300" b="0">
                  <a:solidFill>
                    <a:srgbClr val="000000"/>
                  </a:solidFill>
                </a:rPr>
                <a:t>C</a:t>
              </a:r>
              <a:endParaRPr lang="it-IT"/>
            </a:p>
          </p:txBody>
        </p:sp>
        <p:sp>
          <p:nvSpPr>
            <p:cNvPr id="4117" name="Rectangle 92"/>
            <p:cNvSpPr>
              <a:spLocks noChangeArrowheads="1"/>
            </p:cNvSpPr>
            <p:nvPr/>
          </p:nvSpPr>
          <p:spPr bwMode="auto">
            <a:xfrm>
              <a:off x="3975" y="2749"/>
              <a:ext cx="123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2300" b="0">
                  <a:solidFill>
                    <a:srgbClr val="000000"/>
                  </a:solidFill>
                </a:rPr>
                <a:t>C</a:t>
              </a:r>
              <a:endParaRPr lang="it-IT"/>
            </a:p>
          </p:txBody>
        </p:sp>
        <p:sp>
          <p:nvSpPr>
            <p:cNvPr id="4118" name="Rectangle 93"/>
            <p:cNvSpPr>
              <a:spLocks noChangeArrowheads="1"/>
            </p:cNvSpPr>
            <p:nvPr/>
          </p:nvSpPr>
          <p:spPr bwMode="auto">
            <a:xfrm>
              <a:off x="3708" y="2906"/>
              <a:ext cx="133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2300" b="0">
                  <a:solidFill>
                    <a:srgbClr val="000000"/>
                  </a:solidFill>
                </a:rPr>
                <a:t>H</a:t>
              </a:r>
              <a:endParaRPr lang="it-IT"/>
            </a:p>
          </p:txBody>
        </p:sp>
        <p:sp>
          <p:nvSpPr>
            <p:cNvPr id="4119" name="Rectangle 94"/>
            <p:cNvSpPr>
              <a:spLocks noChangeArrowheads="1"/>
            </p:cNvSpPr>
            <p:nvPr/>
          </p:nvSpPr>
          <p:spPr bwMode="auto">
            <a:xfrm>
              <a:off x="4237" y="2906"/>
              <a:ext cx="133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2300" b="0">
                  <a:solidFill>
                    <a:srgbClr val="000000"/>
                  </a:solidFill>
                </a:rPr>
                <a:t>O</a:t>
              </a:r>
              <a:endParaRPr lang="it-IT"/>
            </a:p>
          </p:txBody>
        </p:sp>
        <p:sp>
          <p:nvSpPr>
            <p:cNvPr id="4120" name="Rectangle 95"/>
            <p:cNvSpPr>
              <a:spLocks noChangeArrowheads="1"/>
            </p:cNvSpPr>
            <p:nvPr/>
          </p:nvSpPr>
          <p:spPr bwMode="auto">
            <a:xfrm>
              <a:off x="4523" y="2749"/>
              <a:ext cx="102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2300" b="0">
                  <a:solidFill>
                    <a:srgbClr val="000000"/>
                  </a:solidFill>
                </a:rPr>
                <a:t>P</a:t>
              </a:r>
              <a:endParaRPr lang="it-IT"/>
            </a:p>
          </p:txBody>
        </p:sp>
        <p:sp>
          <p:nvSpPr>
            <p:cNvPr id="4121" name="Rectangle 96"/>
            <p:cNvSpPr>
              <a:spLocks noChangeArrowheads="1"/>
            </p:cNvSpPr>
            <p:nvPr/>
          </p:nvSpPr>
          <p:spPr bwMode="auto">
            <a:xfrm>
              <a:off x="4659" y="3019"/>
              <a:ext cx="194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2300" b="0">
                  <a:solidFill>
                    <a:srgbClr val="000000"/>
                  </a:solidFill>
                </a:rPr>
                <a:t>O-</a:t>
              </a:r>
              <a:endParaRPr lang="it-IT"/>
            </a:p>
          </p:txBody>
        </p:sp>
        <p:sp>
          <p:nvSpPr>
            <p:cNvPr id="4122" name="Rectangle 97"/>
            <p:cNvSpPr>
              <a:spLocks noChangeArrowheads="1"/>
            </p:cNvSpPr>
            <p:nvPr/>
          </p:nvSpPr>
          <p:spPr bwMode="auto">
            <a:xfrm>
              <a:off x="4803" y="2830"/>
              <a:ext cx="133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2300" b="0">
                  <a:solidFill>
                    <a:srgbClr val="000000"/>
                  </a:solidFill>
                </a:rPr>
                <a:t>O</a:t>
              </a:r>
              <a:endParaRPr lang="it-IT"/>
            </a:p>
          </p:txBody>
        </p:sp>
        <p:sp>
          <p:nvSpPr>
            <p:cNvPr id="4123" name="Rectangle 98"/>
            <p:cNvSpPr>
              <a:spLocks noChangeArrowheads="1"/>
            </p:cNvSpPr>
            <p:nvPr/>
          </p:nvSpPr>
          <p:spPr bwMode="auto">
            <a:xfrm>
              <a:off x="4505" y="2438"/>
              <a:ext cx="133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2300" b="0">
                  <a:solidFill>
                    <a:srgbClr val="000000"/>
                  </a:solidFill>
                </a:rPr>
                <a:t>O</a:t>
              </a:r>
              <a:endParaRPr lang="it-IT"/>
            </a:p>
          </p:txBody>
        </p:sp>
        <p:sp>
          <p:nvSpPr>
            <p:cNvPr id="4124" name="Rectangle 99"/>
            <p:cNvSpPr>
              <a:spLocks noChangeArrowheads="1"/>
            </p:cNvSpPr>
            <p:nvPr/>
          </p:nvSpPr>
          <p:spPr bwMode="auto">
            <a:xfrm>
              <a:off x="3660" y="2438"/>
              <a:ext cx="133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2300" b="0">
                  <a:solidFill>
                    <a:srgbClr val="000000"/>
                  </a:solidFill>
                </a:rPr>
                <a:t>O</a:t>
              </a:r>
              <a:endParaRPr lang="it-IT"/>
            </a:p>
          </p:txBody>
        </p:sp>
        <p:sp>
          <p:nvSpPr>
            <p:cNvPr id="4125" name="Rectangle 100"/>
            <p:cNvSpPr>
              <a:spLocks noChangeArrowheads="1"/>
            </p:cNvSpPr>
            <p:nvPr/>
          </p:nvSpPr>
          <p:spPr bwMode="auto">
            <a:xfrm>
              <a:off x="3702" y="1971"/>
              <a:ext cx="133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2300" b="0">
                  <a:solidFill>
                    <a:srgbClr val="000000"/>
                  </a:solidFill>
                </a:rPr>
                <a:t>O</a:t>
              </a:r>
              <a:endParaRPr lang="it-IT"/>
            </a:p>
          </p:txBody>
        </p:sp>
        <p:sp>
          <p:nvSpPr>
            <p:cNvPr id="4126" name="Rectangle 101"/>
            <p:cNvSpPr>
              <a:spLocks noChangeArrowheads="1"/>
            </p:cNvSpPr>
            <p:nvPr/>
          </p:nvSpPr>
          <p:spPr bwMode="auto">
            <a:xfrm>
              <a:off x="4055" y="1825"/>
              <a:ext cx="133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2300" b="0">
                  <a:solidFill>
                    <a:srgbClr val="000000"/>
                  </a:solidFill>
                </a:rPr>
                <a:t>H</a:t>
              </a:r>
              <a:endParaRPr lang="it-IT"/>
            </a:p>
          </p:txBody>
        </p:sp>
        <p:sp>
          <p:nvSpPr>
            <p:cNvPr id="4127" name="Rectangle 102"/>
            <p:cNvSpPr>
              <a:spLocks noChangeArrowheads="1"/>
            </p:cNvSpPr>
            <p:nvPr/>
          </p:nvSpPr>
          <p:spPr bwMode="auto">
            <a:xfrm>
              <a:off x="4243" y="1971"/>
              <a:ext cx="133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2300" b="0">
                  <a:solidFill>
                    <a:srgbClr val="000000"/>
                  </a:solidFill>
                </a:rPr>
                <a:t>H</a:t>
              </a:r>
              <a:endParaRPr lang="it-IT"/>
            </a:p>
          </p:txBody>
        </p:sp>
        <p:sp>
          <p:nvSpPr>
            <p:cNvPr id="4128" name="Rectangle 103"/>
            <p:cNvSpPr>
              <a:spLocks noChangeArrowheads="1"/>
            </p:cNvSpPr>
            <p:nvPr/>
          </p:nvSpPr>
          <p:spPr bwMode="auto">
            <a:xfrm>
              <a:off x="4285" y="2438"/>
              <a:ext cx="133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2300" b="0">
                  <a:solidFill>
                    <a:srgbClr val="000000"/>
                  </a:solidFill>
                </a:rPr>
                <a:t>H</a:t>
              </a:r>
              <a:endParaRPr lang="it-IT"/>
            </a:p>
          </p:txBody>
        </p:sp>
        <p:sp>
          <p:nvSpPr>
            <p:cNvPr id="4129" name="Line 104"/>
            <p:cNvSpPr>
              <a:spLocks noChangeShapeType="1"/>
            </p:cNvSpPr>
            <p:nvPr/>
          </p:nvSpPr>
          <p:spPr bwMode="auto">
            <a:xfrm>
              <a:off x="4039" y="2316"/>
              <a:ext cx="1" cy="13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30" name="Line 105"/>
            <p:cNvSpPr>
              <a:spLocks noChangeShapeType="1"/>
            </p:cNvSpPr>
            <p:nvPr/>
          </p:nvSpPr>
          <p:spPr bwMode="auto">
            <a:xfrm>
              <a:off x="4039" y="2628"/>
              <a:ext cx="1" cy="13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31" name="Line 106"/>
            <p:cNvSpPr>
              <a:spLocks noChangeShapeType="1"/>
            </p:cNvSpPr>
            <p:nvPr/>
          </p:nvSpPr>
          <p:spPr bwMode="auto">
            <a:xfrm flipH="1">
              <a:off x="3858" y="2895"/>
              <a:ext cx="106" cy="6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32" name="Line 107"/>
            <p:cNvSpPr>
              <a:spLocks noChangeShapeType="1"/>
            </p:cNvSpPr>
            <p:nvPr/>
          </p:nvSpPr>
          <p:spPr bwMode="auto">
            <a:xfrm>
              <a:off x="4115" y="2895"/>
              <a:ext cx="111" cy="6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33" name="Line 108"/>
            <p:cNvSpPr>
              <a:spLocks noChangeShapeType="1"/>
            </p:cNvSpPr>
            <p:nvPr/>
          </p:nvSpPr>
          <p:spPr bwMode="auto">
            <a:xfrm flipV="1">
              <a:off x="4388" y="2895"/>
              <a:ext cx="111" cy="6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34" name="Line 109"/>
            <p:cNvSpPr>
              <a:spLocks noChangeShapeType="1"/>
            </p:cNvSpPr>
            <p:nvPr/>
          </p:nvSpPr>
          <p:spPr bwMode="auto">
            <a:xfrm>
              <a:off x="4625" y="2938"/>
              <a:ext cx="54" cy="9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35" name="Line 110"/>
            <p:cNvSpPr>
              <a:spLocks noChangeShapeType="1"/>
            </p:cNvSpPr>
            <p:nvPr/>
          </p:nvSpPr>
          <p:spPr bwMode="auto">
            <a:xfrm>
              <a:off x="4639" y="2868"/>
              <a:ext cx="153" cy="4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36" name="Line 111"/>
            <p:cNvSpPr>
              <a:spLocks noChangeShapeType="1"/>
            </p:cNvSpPr>
            <p:nvPr/>
          </p:nvSpPr>
          <p:spPr bwMode="auto">
            <a:xfrm flipV="1">
              <a:off x="4598" y="2628"/>
              <a:ext cx="1" cy="13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37" name="Line 112"/>
            <p:cNvSpPr>
              <a:spLocks noChangeShapeType="1"/>
            </p:cNvSpPr>
            <p:nvPr/>
          </p:nvSpPr>
          <p:spPr bwMode="auto">
            <a:xfrm flipV="1">
              <a:off x="4552" y="2628"/>
              <a:ext cx="1" cy="13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38" name="Line 113"/>
            <p:cNvSpPr>
              <a:spLocks noChangeShapeType="1"/>
            </p:cNvSpPr>
            <p:nvPr/>
          </p:nvSpPr>
          <p:spPr bwMode="auto">
            <a:xfrm flipH="1">
              <a:off x="3811" y="2540"/>
              <a:ext cx="153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39" name="Line 114"/>
            <p:cNvSpPr>
              <a:spLocks noChangeShapeType="1"/>
            </p:cNvSpPr>
            <p:nvPr/>
          </p:nvSpPr>
          <p:spPr bwMode="auto">
            <a:xfrm flipH="1" flipV="1">
              <a:off x="3852" y="2119"/>
              <a:ext cx="112" cy="6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40" name="Line 115"/>
            <p:cNvSpPr>
              <a:spLocks noChangeShapeType="1"/>
            </p:cNvSpPr>
            <p:nvPr/>
          </p:nvSpPr>
          <p:spPr bwMode="auto">
            <a:xfrm flipV="1">
              <a:off x="4062" y="2014"/>
              <a:ext cx="34" cy="12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41" name="Line 116"/>
            <p:cNvSpPr>
              <a:spLocks noChangeShapeType="1"/>
            </p:cNvSpPr>
            <p:nvPr/>
          </p:nvSpPr>
          <p:spPr bwMode="auto">
            <a:xfrm flipV="1">
              <a:off x="4115" y="2123"/>
              <a:ext cx="105" cy="6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42" name="Line 117"/>
            <p:cNvSpPr>
              <a:spLocks noChangeShapeType="1"/>
            </p:cNvSpPr>
            <p:nvPr/>
          </p:nvSpPr>
          <p:spPr bwMode="auto">
            <a:xfrm>
              <a:off x="4115" y="2540"/>
              <a:ext cx="147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43" name="Line 118"/>
            <p:cNvSpPr>
              <a:spLocks noChangeShapeType="1"/>
            </p:cNvSpPr>
            <p:nvPr/>
          </p:nvSpPr>
          <p:spPr bwMode="auto">
            <a:xfrm flipV="1">
              <a:off x="4944" y="2936"/>
              <a:ext cx="136" cy="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44" name="Text Box 119"/>
            <p:cNvSpPr txBox="1">
              <a:spLocks noChangeArrowheads="1"/>
            </p:cNvSpPr>
            <p:nvPr/>
          </p:nvSpPr>
          <p:spPr bwMode="auto">
            <a:xfrm>
              <a:off x="5046" y="2815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 sz="2400">
                  <a:latin typeface="Arial" charset="0"/>
                </a:rPr>
                <a:t>R</a:t>
              </a:r>
            </a:p>
          </p:txBody>
        </p:sp>
      </p:grp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407988" y="796925"/>
            <a:ext cx="6919912" cy="517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75000"/>
              </a:spcBef>
              <a:buFontTx/>
              <a:buChar char="•"/>
            </a:pPr>
            <a:r>
              <a:rPr lang="it-IT" sz="2000">
                <a:latin typeface="Arial" charset="0"/>
              </a:rPr>
              <a:t> </a:t>
            </a:r>
            <a:r>
              <a:rPr lang="it-IT" sz="1800">
                <a:latin typeface="Arial" charset="0"/>
              </a:rPr>
              <a:t>I FOSFOLIPIDI</a:t>
            </a:r>
            <a:r>
              <a:rPr lang="it-IT" sz="1800" i="1">
                <a:solidFill>
                  <a:srgbClr val="FF3300"/>
                </a:solidFill>
                <a:latin typeface="Arial" charset="0"/>
              </a:rPr>
              <a:t> </a:t>
            </a:r>
          </a:p>
          <a:p>
            <a:endParaRPr lang="it-IT" sz="1800">
              <a:latin typeface="Arial" charset="0"/>
            </a:endParaRPr>
          </a:p>
          <a:p>
            <a:r>
              <a:rPr lang="it-IT" sz="1600" b="0">
                <a:latin typeface="Arial" charset="0"/>
              </a:rPr>
              <a:t>  </a:t>
            </a:r>
          </a:p>
          <a:p>
            <a:endParaRPr lang="it-IT" sz="1400" b="0">
              <a:latin typeface="Arial" charset="0"/>
            </a:endParaRPr>
          </a:p>
          <a:p>
            <a:endParaRPr lang="it-IT" sz="1400" i="1">
              <a:solidFill>
                <a:srgbClr val="FF3300"/>
              </a:solidFill>
              <a:latin typeface="Arial" charset="0"/>
            </a:endParaRPr>
          </a:p>
          <a:p>
            <a:endParaRPr lang="it-IT" sz="1400" i="1">
              <a:solidFill>
                <a:srgbClr val="FF3300"/>
              </a:solidFill>
              <a:latin typeface="Arial" charset="0"/>
            </a:endParaRPr>
          </a:p>
          <a:p>
            <a:endParaRPr lang="it-IT" sz="1400" i="1">
              <a:solidFill>
                <a:srgbClr val="FF3300"/>
              </a:solidFill>
              <a:latin typeface="Arial" charset="0"/>
            </a:endParaRPr>
          </a:p>
          <a:p>
            <a:endParaRPr lang="it-IT" sz="1400" i="1">
              <a:solidFill>
                <a:srgbClr val="FF3300"/>
              </a:solidFill>
              <a:latin typeface="Arial" charset="0"/>
            </a:endParaRPr>
          </a:p>
          <a:p>
            <a:endParaRPr lang="it-IT" sz="1400" i="1">
              <a:solidFill>
                <a:srgbClr val="FF3300"/>
              </a:solidFill>
              <a:latin typeface="Arial" charset="0"/>
            </a:endParaRPr>
          </a:p>
          <a:p>
            <a:endParaRPr lang="it-IT" sz="1400" i="1">
              <a:solidFill>
                <a:srgbClr val="FF3300"/>
              </a:solidFill>
              <a:latin typeface="Arial" charset="0"/>
            </a:endParaRPr>
          </a:p>
          <a:p>
            <a:endParaRPr lang="it-IT" sz="1400" i="1">
              <a:solidFill>
                <a:srgbClr val="FF3300"/>
              </a:solidFill>
              <a:latin typeface="Arial" charset="0"/>
            </a:endParaRPr>
          </a:p>
          <a:p>
            <a:endParaRPr lang="it-IT" sz="1400" i="1">
              <a:solidFill>
                <a:srgbClr val="FF3300"/>
              </a:solidFill>
              <a:latin typeface="Arial" charset="0"/>
            </a:endParaRPr>
          </a:p>
          <a:p>
            <a:endParaRPr lang="it-IT" sz="1400" i="1">
              <a:solidFill>
                <a:srgbClr val="FF3300"/>
              </a:solidFill>
              <a:latin typeface="Arial" charset="0"/>
            </a:endParaRPr>
          </a:p>
          <a:p>
            <a:endParaRPr lang="it-IT" sz="1400" i="1">
              <a:solidFill>
                <a:srgbClr val="FF3300"/>
              </a:solidFill>
              <a:latin typeface="Arial" charset="0"/>
            </a:endParaRPr>
          </a:p>
          <a:p>
            <a:endParaRPr lang="it-IT" sz="1400" i="1">
              <a:solidFill>
                <a:srgbClr val="FF3300"/>
              </a:solidFill>
              <a:latin typeface="Arial" charset="0"/>
            </a:endParaRPr>
          </a:p>
          <a:p>
            <a:endParaRPr lang="it-IT" sz="1400" i="1">
              <a:solidFill>
                <a:srgbClr val="FF3300"/>
              </a:solidFill>
              <a:latin typeface="Arial" charset="0"/>
            </a:endParaRPr>
          </a:p>
          <a:p>
            <a:endParaRPr lang="it-IT" sz="1400" i="1">
              <a:solidFill>
                <a:srgbClr val="FF3300"/>
              </a:solidFill>
              <a:latin typeface="Arial" charset="0"/>
            </a:endParaRPr>
          </a:p>
          <a:p>
            <a:endParaRPr lang="it-IT" sz="1400" i="1">
              <a:solidFill>
                <a:srgbClr val="FF3300"/>
              </a:solidFill>
              <a:latin typeface="Arial" charset="0"/>
            </a:endParaRPr>
          </a:p>
          <a:p>
            <a:endParaRPr lang="it-IT" sz="1400" i="1">
              <a:solidFill>
                <a:srgbClr val="FF3300"/>
              </a:solidFill>
              <a:latin typeface="Arial" charset="0"/>
            </a:endParaRPr>
          </a:p>
          <a:p>
            <a:endParaRPr lang="it-IT" sz="1400" i="1">
              <a:solidFill>
                <a:srgbClr val="FF3300"/>
              </a:solidFill>
              <a:latin typeface="Arial" charset="0"/>
            </a:endParaRPr>
          </a:p>
          <a:p>
            <a:endParaRPr lang="it-IT" sz="1400" i="1">
              <a:solidFill>
                <a:srgbClr val="FF3300"/>
              </a:solidFill>
              <a:latin typeface="Arial" charset="0"/>
            </a:endParaRPr>
          </a:p>
          <a:p>
            <a:endParaRPr lang="it-IT" sz="1400" i="1">
              <a:solidFill>
                <a:srgbClr val="FF3300"/>
              </a:solidFill>
              <a:latin typeface="Arial" charset="0"/>
            </a:endParaRPr>
          </a:p>
          <a:p>
            <a:r>
              <a:rPr lang="it-IT" sz="1400" i="1">
                <a:solidFill>
                  <a:srgbClr val="FF3300"/>
                </a:solidFill>
                <a:latin typeface="Arial" charset="0"/>
              </a:rPr>
              <a:t>  </a:t>
            </a:r>
            <a:endParaRPr lang="en-GB" sz="1400" b="0">
              <a:latin typeface="Arial" charset="0"/>
            </a:endParaRP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6740525" y="809625"/>
            <a:ext cx="131921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>
                <a:latin typeface="Arial" charset="0"/>
              </a:rPr>
              <a:t>STRUTTURA </a:t>
            </a:r>
          </a:p>
          <a:p>
            <a:r>
              <a:rPr lang="en-GB" sz="1400">
                <a:latin typeface="Arial" charset="0"/>
              </a:rPr>
              <a:t>GENERALE</a:t>
            </a:r>
          </a:p>
        </p:txBody>
      </p:sp>
      <p:grpSp>
        <p:nvGrpSpPr>
          <p:cNvPr id="3" name="Gruppo 2"/>
          <p:cNvGrpSpPr/>
          <p:nvPr/>
        </p:nvGrpSpPr>
        <p:grpSpPr>
          <a:xfrm>
            <a:off x="7029450" y="1955800"/>
            <a:ext cx="1250950" cy="701675"/>
            <a:chOff x="7029450" y="1955800"/>
            <a:chExt cx="1250950" cy="701675"/>
          </a:xfrm>
        </p:grpSpPr>
        <p:sp>
          <p:nvSpPr>
            <p:cNvPr id="4107" name="Line 11"/>
            <p:cNvSpPr>
              <a:spLocks noChangeShapeType="1"/>
            </p:cNvSpPr>
            <p:nvPr/>
          </p:nvSpPr>
          <p:spPr bwMode="auto">
            <a:xfrm>
              <a:off x="7029450" y="2314575"/>
              <a:ext cx="41592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108" name="Rectangle 12"/>
            <p:cNvSpPr>
              <a:spLocks noChangeArrowheads="1"/>
            </p:cNvSpPr>
            <p:nvPr/>
          </p:nvSpPr>
          <p:spPr bwMode="auto">
            <a:xfrm>
              <a:off x="7434263" y="1955800"/>
              <a:ext cx="846137" cy="701675"/>
            </a:xfrm>
            <a:prstGeom prst="rect">
              <a:avLst/>
            </a:prstGeom>
            <a:solidFill>
              <a:srgbClr val="66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sz="1800" b="0">
                  <a:latin typeface="Arial" charset="0"/>
                </a:rPr>
                <a:t>R</a:t>
              </a:r>
              <a:endParaRPr lang="en-GB" sz="1400" b="0">
                <a:latin typeface="Arial" charset="0"/>
              </a:endParaRPr>
            </a:p>
          </p:txBody>
        </p:sp>
      </p:grpSp>
      <p:grpSp>
        <p:nvGrpSpPr>
          <p:cNvPr id="2" name="Gruppo 1"/>
          <p:cNvGrpSpPr/>
          <p:nvPr/>
        </p:nvGrpSpPr>
        <p:grpSpPr>
          <a:xfrm>
            <a:off x="2938463" y="1106488"/>
            <a:ext cx="4337050" cy="1604962"/>
            <a:chOff x="2938463" y="1106488"/>
            <a:chExt cx="4337050" cy="1604962"/>
          </a:xfrm>
        </p:grpSpPr>
        <p:sp>
          <p:nvSpPr>
            <p:cNvPr id="4101" name="Line 5"/>
            <p:cNvSpPr>
              <a:spLocks noChangeShapeType="1"/>
            </p:cNvSpPr>
            <p:nvPr/>
          </p:nvSpPr>
          <p:spPr bwMode="auto">
            <a:xfrm>
              <a:off x="5421313" y="1412875"/>
              <a:ext cx="41592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102" name="Line 6"/>
            <p:cNvSpPr>
              <a:spLocks noChangeShapeType="1"/>
            </p:cNvSpPr>
            <p:nvPr/>
          </p:nvSpPr>
          <p:spPr bwMode="auto">
            <a:xfrm>
              <a:off x="5408613" y="1909763"/>
              <a:ext cx="41592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103" name="Line 7"/>
            <p:cNvSpPr>
              <a:spLocks noChangeShapeType="1"/>
            </p:cNvSpPr>
            <p:nvPr/>
          </p:nvSpPr>
          <p:spPr bwMode="auto">
            <a:xfrm>
              <a:off x="6229350" y="2295525"/>
              <a:ext cx="41751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104" name="Rectangle 8"/>
            <p:cNvSpPr>
              <a:spLocks noChangeArrowheads="1"/>
            </p:cNvSpPr>
            <p:nvPr/>
          </p:nvSpPr>
          <p:spPr bwMode="auto">
            <a:xfrm>
              <a:off x="5829300" y="1135063"/>
              <a:ext cx="476250" cy="1317625"/>
            </a:xfrm>
            <a:prstGeom prst="rect">
              <a:avLst/>
            </a:prstGeom>
            <a:solidFill>
              <a:srgbClr val="66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r>
                <a:rPr lang="en-GB" sz="1600">
                  <a:latin typeface="Arial" charset="0"/>
                </a:rPr>
                <a:t>glicerolo</a:t>
              </a:r>
              <a:endParaRPr lang="en-GB" sz="1600"/>
            </a:p>
          </p:txBody>
        </p:sp>
        <p:sp>
          <p:nvSpPr>
            <p:cNvPr id="4105" name="Rectangle 9"/>
            <p:cNvSpPr>
              <a:spLocks noChangeArrowheads="1"/>
            </p:cNvSpPr>
            <p:nvPr/>
          </p:nvSpPr>
          <p:spPr bwMode="auto">
            <a:xfrm>
              <a:off x="2938463" y="1106488"/>
              <a:ext cx="2473325" cy="439737"/>
            </a:xfrm>
            <a:prstGeom prst="rect">
              <a:avLst/>
            </a:prstGeom>
            <a:solidFill>
              <a:srgbClr val="FAFF97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sz="1600" dirty="0" err="1">
                  <a:latin typeface="Arial" charset="0"/>
                </a:rPr>
                <a:t>acido</a:t>
              </a:r>
              <a:r>
                <a:rPr lang="en-GB" sz="1600" dirty="0">
                  <a:latin typeface="Arial" charset="0"/>
                </a:rPr>
                <a:t> </a:t>
              </a:r>
              <a:r>
                <a:rPr lang="en-GB" sz="1600" dirty="0" err="1">
                  <a:latin typeface="Arial" charset="0"/>
                </a:rPr>
                <a:t>grasso</a:t>
              </a:r>
              <a:endParaRPr lang="en-GB" sz="1600" dirty="0"/>
            </a:p>
          </p:txBody>
        </p:sp>
        <p:sp>
          <p:nvSpPr>
            <p:cNvPr id="4106" name="Rectangle 10"/>
            <p:cNvSpPr>
              <a:spLocks noChangeArrowheads="1"/>
            </p:cNvSpPr>
            <p:nvPr/>
          </p:nvSpPr>
          <p:spPr bwMode="auto">
            <a:xfrm>
              <a:off x="2938463" y="1706563"/>
              <a:ext cx="2473325" cy="439737"/>
            </a:xfrm>
            <a:prstGeom prst="rect">
              <a:avLst/>
            </a:prstGeom>
            <a:solidFill>
              <a:srgbClr val="FAFF97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sz="1600">
                  <a:latin typeface="Arial" charset="0"/>
                </a:rPr>
                <a:t>acido grasso</a:t>
              </a:r>
              <a:endParaRPr lang="en-GB" sz="1600"/>
            </a:p>
          </p:txBody>
        </p:sp>
        <p:sp>
          <p:nvSpPr>
            <p:cNvPr id="4109" name="Oval 13"/>
            <p:cNvSpPr>
              <a:spLocks noChangeArrowheads="1"/>
            </p:cNvSpPr>
            <p:nvPr/>
          </p:nvSpPr>
          <p:spPr bwMode="auto">
            <a:xfrm>
              <a:off x="6513513" y="1965325"/>
              <a:ext cx="762000" cy="746125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33CC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sz="1600">
                  <a:latin typeface="Arial" charset="0"/>
                </a:rPr>
                <a:t>PO</a:t>
              </a:r>
              <a:r>
                <a:rPr lang="en-GB" sz="1600" baseline="-25000">
                  <a:latin typeface="Arial" charset="0"/>
                </a:rPr>
                <a:t>4</a:t>
              </a:r>
              <a:r>
                <a:rPr lang="en-GB" sz="1600" baseline="30000">
                  <a:latin typeface="Arial" charset="0"/>
                </a:rPr>
                <a:t>2-</a:t>
              </a:r>
              <a:endParaRPr lang="en-GB" sz="1600">
                <a:latin typeface="Arial" charset="0"/>
              </a:endParaRPr>
            </a:p>
          </p:txBody>
        </p:sp>
      </p:grpSp>
      <p:sp>
        <p:nvSpPr>
          <p:cNvPr id="72752" name="Rectangle 48"/>
          <p:cNvSpPr>
            <a:spLocks noChangeArrowheads="1"/>
          </p:cNvSpPr>
          <p:nvPr/>
        </p:nvSpPr>
        <p:spPr bwMode="auto">
          <a:xfrm>
            <a:off x="179388" y="169863"/>
            <a:ext cx="8786812" cy="349250"/>
          </a:xfrm>
          <a:prstGeom prst="rect">
            <a:avLst/>
          </a:prstGeom>
          <a:solidFill>
            <a:schemeClr val="bg1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tIns="18000" bIns="18000">
            <a:spAutoFit/>
          </a:bodyPr>
          <a:lstStyle/>
          <a:p>
            <a:pPr>
              <a:defRPr/>
            </a:pPr>
            <a:r>
              <a:rPr lang="it-IT" sz="2000" b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Principali componenti lipidici delle membrane</a:t>
            </a:r>
          </a:p>
        </p:txBody>
      </p:sp>
      <p:sp>
        <p:nvSpPr>
          <p:cNvPr id="53" name="Date Placeholder 5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4" name="Footer Placeholder 5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515922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ruppo 87"/>
          <p:cNvGrpSpPr/>
          <p:nvPr/>
        </p:nvGrpSpPr>
        <p:grpSpPr>
          <a:xfrm>
            <a:off x="219075" y="742949"/>
            <a:ext cx="2541588" cy="968375"/>
            <a:chOff x="2938463" y="1106488"/>
            <a:chExt cx="4337050" cy="1604962"/>
          </a:xfrm>
        </p:grpSpPr>
        <p:sp>
          <p:nvSpPr>
            <p:cNvPr id="89" name="Line 5"/>
            <p:cNvSpPr>
              <a:spLocks noChangeShapeType="1"/>
            </p:cNvSpPr>
            <p:nvPr/>
          </p:nvSpPr>
          <p:spPr bwMode="auto">
            <a:xfrm>
              <a:off x="5421313" y="1412875"/>
              <a:ext cx="41592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 sz="1400">
                <a:latin typeface="Arial Narrow" panose="020B0606020202030204" pitchFamily="34" charset="0"/>
              </a:endParaRPr>
            </a:p>
          </p:txBody>
        </p:sp>
        <p:sp>
          <p:nvSpPr>
            <p:cNvPr id="90" name="Line 6"/>
            <p:cNvSpPr>
              <a:spLocks noChangeShapeType="1"/>
            </p:cNvSpPr>
            <p:nvPr/>
          </p:nvSpPr>
          <p:spPr bwMode="auto">
            <a:xfrm>
              <a:off x="5408613" y="1909763"/>
              <a:ext cx="41592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 sz="1400">
                <a:latin typeface="Arial Narrow" panose="020B0606020202030204" pitchFamily="34" charset="0"/>
              </a:endParaRPr>
            </a:p>
          </p:txBody>
        </p:sp>
        <p:sp>
          <p:nvSpPr>
            <p:cNvPr id="91" name="Line 7"/>
            <p:cNvSpPr>
              <a:spLocks noChangeShapeType="1"/>
            </p:cNvSpPr>
            <p:nvPr/>
          </p:nvSpPr>
          <p:spPr bwMode="auto">
            <a:xfrm>
              <a:off x="6229350" y="2295525"/>
              <a:ext cx="41751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 sz="1400">
                <a:latin typeface="Arial Narrow" panose="020B0606020202030204" pitchFamily="34" charset="0"/>
              </a:endParaRPr>
            </a:p>
          </p:txBody>
        </p:sp>
        <p:sp>
          <p:nvSpPr>
            <p:cNvPr id="92" name="Rectangle 8"/>
            <p:cNvSpPr>
              <a:spLocks noChangeArrowheads="1"/>
            </p:cNvSpPr>
            <p:nvPr/>
          </p:nvSpPr>
          <p:spPr bwMode="auto">
            <a:xfrm>
              <a:off x="5829300" y="1135063"/>
              <a:ext cx="476250" cy="1317625"/>
            </a:xfrm>
            <a:prstGeom prst="rect">
              <a:avLst/>
            </a:prstGeom>
            <a:solidFill>
              <a:srgbClr val="66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r>
                <a:rPr lang="en-GB" sz="1400">
                  <a:latin typeface="Arial Narrow" panose="020B0606020202030204" pitchFamily="34" charset="0"/>
                </a:rPr>
                <a:t>glicerolo</a:t>
              </a:r>
            </a:p>
          </p:txBody>
        </p:sp>
        <p:sp>
          <p:nvSpPr>
            <p:cNvPr id="93" name="Rectangle 9"/>
            <p:cNvSpPr>
              <a:spLocks noChangeArrowheads="1"/>
            </p:cNvSpPr>
            <p:nvPr/>
          </p:nvSpPr>
          <p:spPr bwMode="auto">
            <a:xfrm>
              <a:off x="2938463" y="1106488"/>
              <a:ext cx="2473325" cy="439737"/>
            </a:xfrm>
            <a:prstGeom prst="rect">
              <a:avLst/>
            </a:prstGeom>
            <a:solidFill>
              <a:srgbClr val="FAFF97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sz="1400" dirty="0" err="1">
                  <a:latin typeface="Arial Narrow" panose="020B0606020202030204" pitchFamily="34" charset="0"/>
                </a:rPr>
                <a:t>acido</a:t>
              </a:r>
              <a:r>
                <a:rPr lang="en-GB" sz="1400" dirty="0">
                  <a:latin typeface="Arial Narrow" panose="020B0606020202030204" pitchFamily="34" charset="0"/>
                </a:rPr>
                <a:t> </a:t>
              </a:r>
              <a:r>
                <a:rPr lang="en-GB" sz="1400" dirty="0" err="1">
                  <a:latin typeface="Arial Narrow" panose="020B0606020202030204" pitchFamily="34" charset="0"/>
                </a:rPr>
                <a:t>grasso</a:t>
              </a:r>
              <a:endParaRPr lang="en-GB" sz="1400" dirty="0">
                <a:latin typeface="Arial Narrow" panose="020B0606020202030204" pitchFamily="34" charset="0"/>
              </a:endParaRPr>
            </a:p>
          </p:txBody>
        </p:sp>
        <p:sp>
          <p:nvSpPr>
            <p:cNvPr id="94" name="Rectangle 10"/>
            <p:cNvSpPr>
              <a:spLocks noChangeArrowheads="1"/>
            </p:cNvSpPr>
            <p:nvPr/>
          </p:nvSpPr>
          <p:spPr bwMode="auto">
            <a:xfrm>
              <a:off x="2938463" y="1706563"/>
              <a:ext cx="2473325" cy="439737"/>
            </a:xfrm>
            <a:prstGeom prst="rect">
              <a:avLst/>
            </a:prstGeom>
            <a:solidFill>
              <a:srgbClr val="FAFF97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sz="1400">
                  <a:latin typeface="Arial Narrow" panose="020B0606020202030204" pitchFamily="34" charset="0"/>
                </a:rPr>
                <a:t>acido grasso</a:t>
              </a:r>
            </a:p>
          </p:txBody>
        </p:sp>
        <p:sp>
          <p:nvSpPr>
            <p:cNvPr id="95" name="Oval 13"/>
            <p:cNvSpPr>
              <a:spLocks noChangeArrowheads="1"/>
            </p:cNvSpPr>
            <p:nvPr/>
          </p:nvSpPr>
          <p:spPr bwMode="auto">
            <a:xfrm>
              <a:off x="6513513" y="1965325"/>
              <a:ext cx="762000" cy="746125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33CC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sz="1400">
                  <a:latin typeface="Arial Narrow" panose="020B0606020202030204" pitchFamily="34" charset="0"/>
                </a:rPr>
                <a:t>PO</a:t>
              </a:r>
              <a:r>
                <a:rPr lang="en-GB" sz="1400" baseline="-25000">
                  <a:latin typeface="Arial Narrow" panose="020B0606020202030204" pitchFamily="34" charset="0"/>
                </a:rPr>
                <a:t>4</a:t>
              </a:r>
              <a:r>
                <a:rPr lang="en-GB" sz="1400" baseline="30000">
                  <a:latin typeface="Arial Narrow" panose="020B0606020202030204" pitchFamily="34" charset="0"/>
                </a:rPr>
                <a:t>2-</a:t>
              </a:r>
              <a:endParaRPr lang="en-GB" sz="1400">
                <a:latin typeface="Arial Narrow" panose="020B0606020202030204" pitchFamily="34" charset="0"/>
              </a:endParaRPr>
            </a:p>
          </p:txBody>
        </p:sp>
      </p:grpSp>
      <p:sp>
        <p:nvSpPr>
          <p:cNvPr id="75836" name="Rectangle 60"/>
          <p:cNvSpPr>
            <a:spLocks noChangeArrowheads="1"/>
          </p:cNvSpPr>
          <p:nvPr/>
        </p:nvSpPr>
        <p:spPr bwMode="auto">
          <a:xfrm>
            <a:off x="179388" y="169863"/>
            <a:ext cx="8786812" cy="349250"/>
          </a:xfrm>
          <a:prstGeom prst="rect">
            <a:avLst/>
          </a:prstGeom>
          <a:solidFill>
            <a:schemeClr val="bg1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tIns="18000" bIns="18000">
            <a:spAutoFit/>
          </a:bodyPr>
          <a:lstStyle/>
          <a:p>
            <a:pPr>
              <a:defRPr/>
            </a:pPr>
            <a:r>
              <a:rPr lang="it-IT" sz="2000" b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Tipi di fosfolipidi</a:t>
            </a:r>
          </a:p>
        </p:txBody>
      </p:sp>
      <p:sp>
        <p:nvSpPr>
          <p:cNvPr id="5132" name="Rectangle 69"/>
          <p:cNvSpPr>
            <a:spLocks noChangeArrowheads="1"/>
          </p:cNvSpPr>
          <p:nvPr/>
        </p:nvSpPr>
        <p:spPr bwMode="auto">
          <a:xfrm>
            <a:off x="2836863" y="1343025"/>
            <a:ext cx="350837" cy="333375"/>
          </a:xfrm>
          <a:prstGeom prst="rect">
            <a:avLst/>
          </a:prstGeom>
          <a:solidFill>
            <a:srgbClr val="66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1800" b="0" dirty="0">
                <a:latin typeface="Arial" charset="0"/>
              </a:rPr>
              <a:t>R</a:t>
            </a:r>
            <a:endParaRPr lang="en-GB" sz="1400" b="0" dirty="0">
              <a:latin typeface="Arial" charset="0"/>
            </a:endParaRPr>
          </a:p>
        </p:txBody>
      </p:sp>
      <p:grpSp>
        <p:nvGrpSpPr>
          <p:cNvPr id="3" name="Gruppo 2"/>
          <p:cNvGrpSpPr/>
          <p:nvPr/>
        </p:nvGrpSpPr>
        <p:grpSpPr>
          <a:xfrm>
            <a:off x="334963" y="1801813"/>
            <a:ext cx="3443287" cy="784225"/>
            <a:chOff x="334963" y="1801813"/>
            <a:chExt cx="3443287" cy="784225"/>
          </a:xfrm>
        </p:grpSpPr>
        <p:pic>
          <p:nvPicPr>
            <p:cNvPr id="5141" name="Picture 79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63588" y="1801813"/>
              <a:ext cx="788987" cy="784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" name="Gruppo 1"/>
            <p:cNvGrpSpPr/>
            <p:nvPr/>
          </p:nvGrpSpPr>
          <p:grpSpPr>
            <a:xfrm>
              <a:off x="334963" y="2130425"/>
              <a:ext cx="3443287" cy="371475"/>
              <a:chOff x="334963" y="2130425"/>
              <a:chExt cx="3443287" cy="371475"/>
            </a:xfrm>
          </p:grpSpPr>
          <p:sp>
            <p:nvSpPr>
              <p:cNvPr id="5123" name="Text Box 16"/>
              <p:cNvSpPr txBox="1">
                <a:spLocks noChangeArrowheads="1"/>
              </p:cNvSpPr>
              <p:nvPr/>
            </p:nvSpPr>
            <p:spPr bwMode="auto">
              <a:xfrm>
                <a:off x="1122363" y="2165350"/>
                <a:ext cx="2478087" cy="3365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algn="ctr"/>
                <a:r>
                  <a:rPr lang="en-GB" sz="1600" dirty="0" err="1">
                    <a:latin typeface="Arial" charset="0"/>
                  </a:rPr>
                  <a:t>acido</a:t>
                </a:r>
                <a:r>
                  <a:rPr lang="en-GB" sz="1600" dirty="0">
                    <a:latin typeface="Arial" charset="0"/>
                  </a:rPr>
                  <a:t> </a:t>
                </a:r>
                <a:r>
                  <a:rPr lang="en-GB" sz="1600" dirty="0" err="1">
                    <a:latin typeface="Arial" charset="0"/>
                  </a:rPr>
                  <a:t>fosfatidico</a:t>
                </a:r>
                <a:endParaRPr lang="en-GB" sz="1600" dirty="0">
                  <a:latin typeface="Arial" charset="0"/>
                </a:endParaRPr>
              </a:p>
            </p:txBody>
          </p:sp>
          <p:sp>
            <p:nvSpPr>
              <p:cNvPr id="5133" name="Text Box 70"/>
              <p:cNvSpPr txBox="1">
                <a:spLocks noChangeArrowheads="1"/>
              </p:cNvSpPr>
              <p:nvPr/>
            </p:nvSpPr>
            <p:spPr bwMode="auto">
              <a:xfrm>
                <a:off x="3346450" y="2149475"/>
                <a:ext cx="431800" cy="3365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it-IT" sz="1600" dirty="0">
                    <a:latin typeface="Arial" charset="0"/>
                  </a:rPr>
                  <a:t>(</a:t>
                </a:r>
                <a:r>
                  <a:rPr lang="it-IT" sz="1600" dirty="0">
                    <a:latin typeface="Arial" charset="0"/>
                    <a:sym typeface="Symbol" pitchFamily="18" charset="2"/>
                  </a:rPr>
                  <a:t></a:t>
                </a:r>
                <a:r>
                  <a:rPr lang="it-IT" sz="1600" dirty="0">
                    <a:latin typeface="Arial" charset="0"/>
                  </a:rPr>
                  <a:t>)</a:t>
                </a:r>
              </a:p>
            </p:txBody>
          </p:sp>
          <p:grpSp>
            <p:nvGrpSpPr>
              <p:cNvPr id="5148" name="Group 37"/>
              <p:cNvGrpSpPr>
                <a:grpSpLocks/>
              </p:cNvGrpSpPr>
              <p:nvPr/>
            </p:nvGrpSpPr>
            <p:grpSpPr bwMode="auto">
              <a:xfrm>
                <a:off x="334963" y="2130425"/>
                <a:ext cx="441325" cy="268288"/>
                <a:chOff x="517" y="460"/>
                <a:chExt cx="1064" cy="565"/>
              </a:xfrm>
            </p:grpSpPr>
            <p:pic>
              <p:nvPicPr>
                <p:cNvPr id="5180" name="Picture 64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rot="766341" flipH="1">
                  <a:off x="529" y="460"/>
                  <a:ext cx="893" cy="3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5181" name="Line 65"/>
                <p:cNvSpPr>
                  <a:spLocks noChangeShapeType="1"/>
                </p:cNvSpPr>
                <p:nvPr/>
              </p:nvSpPr>
              <p:spPr bwMode="auto">
                <a:xfrm flipH="1">
                  <a:off x="1486" y="954"/>
                  <a:ext cx="9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182" name="Rectangle 66"/>
                <p:cNvSpPr>
                  <a:spLocks noChangeArrowheads="1"/>
                </p:cNvSpPr>
                <p:nvPr/>
              </p:nvSpPr>
              <p:spPr bwMode="auto">
                <a:xfrm flipH="1">
                  <a:off x="1367" y="573"/>
                  <a:ext cx="83" cy="452"/>
                </a:xfrm>
                <a:prstGeom prst="rect">
                  <a:avLst/>
                </a:prstGeom>
                <a:solidFill>
                  <a:srgbClr val="CCFF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pic>
              <p:nvPicPr>
                <p:cNvPr id="5183" name="Picture 67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rot="766341" flipH="1">
                  <a:off x="517" y="627"/>
                  <a:ext cx="893" cy="3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</p:grpSp>
      <p:grpSp>
        <p:nvGrpSpPr>
          <p:cNvPr id="4" name="Gruppo 3"/>
          <p:cNvGrpSpPr/>
          <p:nvPr/>
        </p:nvGrpSpPr>
        <p:grpSpPr>
          <a:xfrm>
            <a:off x="306388" y="2660650"/>
            <a:ext cx="3184525" cy="1466850"/>
            <a:chOff x="306388" y="2660650"/>
            <a:chExt cx="3184525" cy="1466850"/>
          </a:xfrm>
        </p:grpSpPr>
        <p:sp>
          <p:nvSpPr>
            <p:cNvPr id="5125" name="Text Box 33"/>
            <p:cNvSpPr txBox="1">
              <a:spLocks noChangeArrowheads="1"/>
            </p:cNvSpPr>
            <p:nvPr/>
          </p:nvSpPr>
          <p:spPr bwMode="auto">
            <a:xfrm>
              <a:off x="2370138" y="3790950"/>
              <a:ext cx="1120775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 sz="1600">
                  <a:latin typeface="Arial" charset="0"/>
                </a:rPr>
                <a:t>(</a:t>
              </a:r>
              <a:r>
                <a:rPr lang="it-IT" sz="1600">
                  <a:latin typeface="Arial" charset="0"/>
                  <a:sym typeface="Symbol" pitchFamily="18" charset="2"/>
                </a:rPr>
                <a:t></a:t>
              </a:r>
              <a:r>
                <a:rPr lang="it-IT" sz="1600">
                  <a:latin typeface="Arial" charset="0"/>
                </a:rPr>
                <a:t> </a:t>
              </a:r>
              <a:r>
                <a:rPr lang="it-IT" sz="1600">
                  <a:latin typeface="Arial" charset="0"/>
                  <a:sym typeface="Symbol" pitchFamily="18" charset="2"/>
                </a:rPr>
                <a:t></a:t>
              </a:r>
              <a:r>
                <a:rPr lang="it-IT" sz="1600">
                  <a:latin typeface="Arial" charset="0"/>
                </a:rPr>
                <a:t> + </a:t>
              </a:r>
              <a:r>
                <a:rPr lang="it-IT" sz="1600" b="0">
                  <a:latin typeface="Arial" charset="0"/>
                </a:rPr>
                <a:t>=</a:t>
              </a:r>
              <a:r>
                <a:rPr lang="it-IT" sz="1600">
                  <a:latin typeface="Arial" charset="0"/>
                </a:rPr>
                <a:t> </a:t>
              </a:r>
              <a:r>
                <a:rPr lang="it-IT" sz="1600">
                  <a:latin typeface="Arial" charset="0"/>
                  <a:sym typeface="Symbol" pitchFamily="18" charset="2"/>
                </a:rPr>
                <a:t></a:t>
              </a:r>
              <a:r>
                <a:rPr lang="it-IT" sz="1600">
                  <a:latin typeface="Arial" charset="0"/>
                </a:rPr>
                <a:t>)</a:t>
              </a:r>
            </a:p>
          </p:txBody>
        </p:sp>
        <p:pic>
          <p:nvPicPr>
            <p:cNvPr id="5142" name="Picture 8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98500" y="2660650"/>
              <a:ext cx="2400300" cy="1216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43" name="Text Box 5"/>
            <p:cNvSpPr txBox="1">
              <a:spLocks noChangeArrowheads="1"/>
            </p:cNvSpPr>
            <p:nvPr/>
          </p:nvSpPr>
          <p:spPr bwMode="auto">
            <a:xfrm>
              <a:off x="739775" y="3781425"/>
              <a:ext cx="163195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GB" sz="1600">
                  <a:latin typeface="Arial" charset="0"/>
                </a:rPr>
                <a:t>fosfatidilserina</a:t>
              </a:r>
            </a:p>
          </p:txBody>
        </p:sp>
        <p:grpSp>
          <p:nvGrpSpPr>
            <p:cNvPr id="5149" name="Group 42"/>
            <p:cNvGrpSpPr>
              <a:grpSpLocks/>
            </p:cNvGrpSpPr>
            <p:nvPr/>
          </p:nvGrpSpPr>
          <p:grpSpPr bwMode="auto">
            <a:xfrm>
              <a:off x="306388" y="3235325"/>
              <a:ext cx="441325" cy="268288"/>
              <a:chOff x="517" y="460"/>
              <a:chExt cx="1064" cy="565"/>
            </a:xfrm>
          </p:grpSpPr>
          <p:pic>
            <p:nvPicPr>
              <p:cNvPr id="5176" name="Picture 6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rot="766341" flipH="1">
                <a:off x="529" y="460"/>
                <a:ext cx="893" cy="3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177" name="Line 65"/>
              <p:cNvSpPr>
                <a:spLocks noChangeShapeType="1"/>
              </p:cNvSpPr>
              <p:nvPr/>
            </p:nvSpPr>
            <p:spPr bwMode="auto">
              <a:xfrm flipH="1">
                <a:off x="1486" y="954"/>
                <a:ext cx="9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178" name="Rectangle 66"/>
              <p:cNvSpPr>
                <a:spLocks noChangeArrowheads="1"/>
              </p:cNvSpPr>
              <p:nvPr/>
            </p:nvSpPr>
            <p:spPr bwMode="auto">
              <a:xfrm flipH="1">
                <a:off x="1367" y="573"/>
                <a:ext cx="83" cy="452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pic>
            <p:nvPicPr>
              <p:cNvPr id="5179" name="Picture 67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rot="766341" flipH="1">
                <a:off x="517" y="627"/>
                <a:ext cx="893" cy="3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5" name="Gruppo 4"/>
          <p:cNvGrpSpPr/>
          <p:nvPr/>
        </p:nvGrpSpPr>
        <p:grpSpPr>
          <a:xfrm>
            <a:off x="255588" y="4035425"/>
            <a:ext cx="3632200" cy="1219200"/>
            <a:chOff x="255588" y="4035425"/>
            <a:chExt cx="3632200" cy="1219200"/>
          </a:xfrm>
        </p:grpSpPr>
        <p:sp>
          <p:nvSpPr>
            <p:cNvPr id="5122" name="Text Box 9"/>
            <p:cNvSpPr txBox="1">
              <a:spLocks noChangeArrowheads="1"/>
            </p:cNvSpPr>
            <p:nvPr/>
          </p:nvSpPr>
          <p:spPr bwMode="auto">
            <a:xfrm>
              <a:off x="625475" y="4916488"/>
              <a:ext cx="1620838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GB" sz="1600">
                  <a:latin typeface="Arial" charset="0"/>
                </a:rPr>
                <a:t>fosfatidilcolina</a:t>
              </a:r>
            </a:p>
          </p:txBody>
        </p:sp>
        <p:pic>
          <p:nvPicPr>
            <p:cNvPr id="5144" name="Picture 8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46113" y="4035425"/>
              <a:ext cx="3241675" cy="901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45" name="Text Box 35"/>
            <p:cNvSpPr txBox="1">
              <a:spLocks noChangeArrowheads="1"/>
            </p:cNvSpPr>
            <p:nvPr/>
          </p:nvSpPr>
          <p:spPr bwMode="auto">
            <a:xfrm>
              <a:off x="2181225" y="4918075"/>
              <a:ext cx="954088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 sz="1600">
                  <a:latin typeface="Arial" charset="0"/>
                </a:rPr>
                <a:t>(</a:t>
              </a:r>
              <a:r>
                <a:rPr lang="it-IT" sz="1600">
                  <a:latin typeface="Arial" charset="0"/>
                  <a:sym typeface="Symbol" pitchFamily="18" charset="2"/>
                </a:rPr>
                <a:t></a:t>
              </a:r>
              <a:r>
                <a:rPr lang="it-IT" sz="1600">
                  <a:latin typeface="Arial" charset="0"/>
                </a:rPr>
                <a:t> + </a:t>
              </a:r>
              <a:r>
                <a:rPr lang="it-IT" sz="1600" b="0">
                  <a:latin typeface="Arial" charset="0"/>
                </a:rPr>
                <a:t>=</a:t>
              </a:r>
              <a:r>
                <a:rPr lang="it-IT" sz="1600">
                  <a:latin typeface="Arial" charset="0"/>
                </a:rPr>
                <a:t> 0)</a:t>
              </a:r>
            </a:p>
          </p:txBody>
        </p:sp>
        <p:grpSp>
          <p:nvGrpSpPr>
            <p:cNvPr id="5150" name="Group 47"/>
            <p:cNvGrpSpPr>
              <a:grpSpLocks/>
            </p:cNvGrpSpPr>
            <p:nvPr/>
          </p:nvGrpSpPr>
          <p:grpSpPr bwMode="auto">
            <a:xfrm>
              <a:off x="255588" y="4308475"/>
              <a:ext cx="441325" cy="268288"/>
              <a:chOff x="517" y="460"/>
              <a:chExt cx="1064" cy="565"/>
            </a:xfrm>
          </p:grpSpPr>
          <p:pic>
            <p:nvPicPr>
              <p:cNvPr id="5172" name="Picture 6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rot="766341" flipH="1">
                <a:off x="529" y="460"/>
                <a:ext cx="893" cy="3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173" name="Line 65"/>
              <p:cNvSpPr>
                <a:spLocks noChangeShapeType="1"/>
              </p:cNvSpPr>
              <p:nvPr/>
            </p:nvSpPr>
            <p:spPr bwMode="auto">
              <a:xfrm flipH="1">
                <a:off x="1486" y="954"/>
                <a:ext cx="9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174" name="Rectangle 66"/>
              <p:cNvSpPr>
                <a:spLocks noChangeArrowheads="1"/>
              </p:cNvSpPr>
              <p:nvPr/>
            </p:nvSpPr>
            <p:spPr bwMode="auto">
              <a:xfrm flipH="1">
                <a:off x="1367" y="573"/>
                <a:ext cx="83" cy="452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pic>
            <p:nvPicPr>
              <p:cNvPr id="5175" name="Picture 67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rot="766341" flipH="1">
                <a:off x="517" y="627"/>
                <a:ext cx="893" cy="3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8" name="Gruppo 7"/>
          <p:cNvGrpSpPr/>
          <p:nvPr/>
        </p:nvGrpSpPr>
        <p:grpSpPr>
          <a:xfrm>
            <a:off x="217488" y="5329238"/>
            <a:ext cx="3444875" cy="1195387"/>
            <a:chOff x="217488" y="5329238"/>
            <a:chExt cx="3444875" cy="1195387"/>
          </a:xfrm>
        </p:grpSpPr>
        <p:pic>
          <p:nvPicPr>
            <p:cNvPr id="5146" name="Picture 8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88975" y="5329238"/>
              <a:ext cx="2776538" cy="892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" name="Gruppo 5"/>
            <p:cNvGrpSpPr/>
            <p:nvPr/>
          </p:nvGrpSpPr>
          <p:grpSpPr>
            <a:xfrm>
              <a:off x="217488" y="5622925"/>
              <a:ext cx="3444875" cy="901700"/>
              <a:chOff x="217488" y="5622925"/>
              <a:chExt cx="3444875" cy="901700"/>
            </a:xfrm>
          </p:grpSpPr>
          <p:sp>
            <p:nvSpPr>
              <p:cNvPr id="5126" name="Text Box 44"/>
              <p:cNvSpPr txBox="1">
                <a:spLocks noChangeArrowheads="1"/>
              </p:cNvSpPr>
              <p:nvPr/>
            </p:nvSpPr>
            <p:spPr bwMode="auto">
              <a:xfrm>
                <a:off x="2708275" y="6188075"/>
                <a:ext cx="954088" cy="3365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it-IT" sz="1600" dirty="0">
                    <a:latin typeface="Arial" charset="0"/>
                  </a:rPr>
                  <a:t>(</a:t>
                </a:r>
                <a:r>
                  <a:rPr lang="it-IT" sz="1600" dirty="0">
                    <a:latin typeface="Arial" charset="0"/>
                    <a:sym typeface="Symbol" pitchFamily="18" charset="2"/>
                  </a:rPr>
                  <a:t></a:t>
                </a:r>
                <a:r>
                  <a:rPr lang="it-IT" sz="1600" dirty="0">
                    <a:latin typeface="Arial" charset="0"/>
                  </a:rPr>
                  <a:t> + </a:t>
                </a:r>
                <a:r>
                  <a:rPr lang="it-IT" sz="1600" b="0" dirty="0">
                    <a:latin typeface="Arial" charset="0"/>
                  </a:rPr>
                  <a:t>=</a:t>
                </a:r>
                <a:r>
                  <a:rPr lang="it-IT" sz="1600" dirty="0">
                    <a:latin typeface="Arial" charset="0"/>
                  </a:rPr>
                  <a:t> 0)</a:t>
                </a:r>
              </a:p>
            </p:txBody>
          </p:sp>
          <p:sp>
            <p:nvSpPr>
              <p:cNvPr id="5147" name="Text Box 34"/>
              <p:cNvSpPr txBox="1">
                <a:spLocks noChangeArrowheads="1"/>
              </p:cNvSpPr>
              <p:nvPr/>
            </p:nvSpPr>
            <p:spPr bwMode="auto">
              <a:xfrm>
                <a:off x="334963" y="6159500"/>
                <a:ext cx="2400300" cy="3365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n-GB" sz="1600">
                    <a:latin typeface="Arial" charset="0"/>
                  </a:rPr>
                  <a:t>fosfatidiletanolammina</a:t>
                </a:r>
              </a:p>
            </p:txBody>
          </p:sp>
          <p:grpSp>
            <p:nvGrpSpPr>
              <p:cNvPr id="5151" name="Group 52"/>
              <p:cNvGrpSpPr>
                <a:grpSpLocks/>
              </p:cNvGrpSpPr>
              <p:nvPr/>
            </p:nvGrpSpPr>
            <p:grpSpPr bwMode="auto">
              <a:xfrm>
                <a:off x="217488" y="5622925"/>
                <a:ext cx="441325" cy="268288"/>
                <a:chOff x="517" y="460"/>
                <a:chExt cx="1064" cy="565"/>
              </a:xfrm>
            </p:grpSpPr>
            <p:pic>
              <p:nvPicPr>
                <p:cNvPr id="5168" name="Picture 64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rot="766341" flipH="1">
                  <a:off x="529" y="460"/>
                  <a:ext cx="893" cy="3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5169" name="Line 65"/>
                <p:cNvSpPr>
                  <a:spLocks noChangeShapeType="1"/>
                </p:cNvSpPr>
                <p:nvPr/>
              </p:nvSpPr>
              <p:spPr bwMode="auto">
                <a:xfrm flipH="1">
                  <a:off x="1486" y="954"/>
                  <a:ext cx="9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170" name="Rectangle 66"/>
                <p:cNvSpPr>
                  <a:spLocks noChangeArrowheads="1"/>
                </p:cNvSpPr>
                <p:nvPr/>
              </p:nvSpPr>
              <p:spPr bwMode="auto">
                <a:xfrm flipH="1">
                  <a:off x="1367" y="573"/>
                  <a:ext cx="83" cy="452"/>
                </a:xfrm>
                <a:prstGeom prst="rect">
                  <a:avLst/>
                </a:prstGeom>
                <a:solidFill>
                  <a:srgbClr val="CCFF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pic>
              <p:nvPicPr>
                <p:cNvPr id="5171" name="Picture 67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rot="766341" flipH="1">
                  <a:off x="517" y="627"/>
                  <a:ext cx="893" cy="3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</p:grpSp>
      <p:grpSp>
        <p:nvGrpSpPr>
          <p:cNvPr id="7" name="Gruppo 6"/>
          <p:cNvGrpSpPr/>
          <p:nvPr/>
        </p:nvGrpSpPr>
        <p:grpSpPr>
          <a:xfrm>
            <a:off x="4675188" y="746125"/>
            <a:ext cx="4049712" cy="1363663"/>
            <a:chOff x="4675188" y="746125"/>
            <a:chExt cx="4049712" cy="1363663"/>
          </a:xfrm>
        </p:grpSpPr>
        <p:sp>
          <p:nvSpPr>
            <p:cNvPr id="5124" name="Text Box 20"/>
            <p:cNvSpPr txBox="1">
              <a:spLocks noChangeArrowheads="1"/>
            </p:cNvSpPr>
            <p:nvPr/>
          </p:nvSpPr>
          <p:spPr bwMode="auto">
            <a:xfrm>
              <a:off x="6843713" y="1679575"/>
              <a:ext cx="1881187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GB" sz="1600">
                  <a:latin typeface="Arial" charset="0"/>
                </a:rPr>
                <a:t>fosfatidilglicerolo</a:t>
              </a:r>
            </a:p>
          </p:txBody>
        </p:sp>
        <p:sp>
          <p:nvSpPr>
            <p:cNvPr id="5134" name="Text Box 71"/>
            <p:cNvSpPr txBox="1">
              <a:spLocks noChangeArrowheads="1"/>
            </p:cNvSpPr>
            <p:nvPr/>
          </p:nvSpPr>
          <p:spPr bwMode="auto">
            <a:xfrm>
              <a:off x="6823075" y="1022350"/>
              <a:ext cx="43180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 sz="1600">
                  <a:latin typeface="Arial" charset="0"/>
                </a:rPr>
                <a:t>(</a:t>
              </a:r>
              <a:r>
                <a:rPr lang="it-IT" sz="1600">
                  <a:latin typeface="Arial" charset="0"/>
                  <a:sym typeface="Symbol" pitchFamily="18" charset="2"/>
                </a:rPr>
                <a:t></a:t>
              </a:r>
              <a:r>
                <a:rPr lang="it-IT" sz="1600">
                  <a:latin typeface="Arial" charset="0"/>
                </a:rPr>
                <a:t>)</a:t>
              </a:r>
            </a:p>
          </p:txBody>
        </p:sp>
        <p:pic>
          <p:nvPicPr>
            <p:cNvPr id="5135" name="Picture 74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065713" y="746125"/>
              <a:ext cx="1657350" cy="1363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152" name="Group 57"/>
            <p:cNvGrpSpPr>
              <a:grpSpLocks/>
            </p:cNvGrpSpPr>
            <p:nvPr/>
          </p:nvGrpSpPr>
          <p:grpSpPr bwMode="auto">
            <a:xfrm>
              <a:off x="4675188" y="1022350"/>
              <a:ext cx="441325" cy="268288"/>
              <a:chOff x="517" y="460"/>
              <a:chExt cx="1064" cy="565"/>
            </a:xfrm>
          </p:grpSpPr>
          <p:pic>
            <p:nvPicPr>
              <p:cNvPr id="5164" name="Picture 6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rot="766341" flipH="1">
                <a:off x="529" y="460"/>
                <a:ext cx="893" cy="3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165" name="Line 65"/>
              <p:cNvSpPr>
                <a:spLocks noChangeShapeType="1"/>
              </p:cNvSpPr>
              <p:nvPr/>
            </p:nvSpPr>
            <p:spPr bwMode="auto">
              <a:xfrm flipH="1">
                <a:off x="1486" y="954"/>
                <a:ext cx="9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166" name="Rectangle 66"/>
              <p:cNvSpPr>
                <a:spLocks noChangeArrowheads="1"/>
              </p:cNvSpPr>
              <p:nvPr/>
            </p:nvSpPr>
            <p:spPr bwMode="auto">
              <a:xfrm flipH="1">
                <a:off x="1367" y="534"/>
                <a:ext cx="118" cy="491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pic>
            <p:nvPicPr>
              <p:cNvPr id="5167" name="Picture 67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rot="766341" flipH="1">
                <a:off x="517" y="627"/>
                <a:ext cx="893" cy="3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9" name="Gruppo 8"/>
          <p:cNvGrpSpPr/>
          <p:nvPr/>
        </p:nvGrpSpPr>
        <p:grpSpPr>
          <a:xfrm>
            <a:off x="4646613" y="2193925"/>
            <a:ext cx="3967162" cy="1681163"/>
            <a:chOff x="4646613" y="2193925"/>
            <a:chExt cx="3967162" cy="1681163"/>
          </a:xfrm>
        </p:grpSpPr>
        <p:sp>
          <p:nvSpPr>
            <p:cNvPr id="5128" name="Rectangle 46"/>
            <p:cNvSpPr>
              <a:spLocks noChangeArrowheads="1"/>
            </p:cNvSpPr>
            <p:nvPr/>
          </p:nvSpPr>
          <p:spPr bwMode="auto">
            <a:xfrm>
              <a:off x="4975225" y="3538538"/>
              <a:ext cx="3609975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600" dirty="0" err="1">
                  <a:latin typeface="Arial" charset="0"/>
                </a:rPr>
                <a:t>difosfatidilglicerolo</a:t>
              </a:r>
              <a:r>
                <a:rPr lang="en-GB" sz="1600" dirty="0">
                  <a:latin typeface="Arial" charset="0"/>
                </a:rPr>
                <a:t>  (</a:t>
              </a:r>
              <a:r>
                <a:rPr lang="en-GB" sz="1600" dirty="0" err="1">
                  <a:latin typeface="Arial" charset="0"/>
                </a:rPr>
                <a:t>cardiolipina</a:t>
              </a:r>
              <a:r>
                <a:rPr lang="en-GB" sz="1600" dirty="0">
                  <a:latin typeface="Arial" charset="0"/>
                </a:rPr>
                <a:t>)</a:t>
              </a:r>
              <a:endParaRPr lang="it-IT" sz="1600" dirty="0">
                <a:latin typeface="Arial" charset="0"/>
              </a:endParaRPr>
            </a:p>
          </p:txBody>
        </p:sp>
        <p:pic>
          <p:nvPicPr>
            <p:cNvPr id="5136" name="Picture 75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059363" y="2193925"/>
              <a:ext cx="3554412" cy="1427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39" name="Text Box 77"/>
            <p:cNvSpPr txBox="1">
              <a:spLocks noChangeArrowheads="1"/>
            </p:cNvSpPr>
            <p:nvPr/>
          </p:nvSpPr>
          <p:spPr bwMode="auto">
            <a:xfrm>
              <a:off x="6835775" y="2343150"/>
              <a:ext cx="68580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it-IT" sz="1600">
                  <a:latin typeface="Arial" charset="0"/>
                </a:rPr>
                <a:t>(</a:t>
              </a:r>
              <a:r>
                <a:rPr lang="it-IT" sz="1600">
                  <a:latin typeface="Arial" charset="0"/>
                  <a:sym typeface="Symbol" pitchFamily="18" charset="2"/>
                </a:rPr>
                <a:t> </a:t>
              </a:r>
              <a:r>
                <a:rPr lang="it-IT" sz="1600">
                  <a:latin typeface="Arial" charset="0"/>
                </a:rPr>
                <a:t>)</a:t>
              </a:r>
            </a:p>
          </p:txBody>
        </p:sp>
        <p:grpSp>
          <p:nvGrpSpPr>
            <p:cNvPr id="5153" name="Group 62"/>
            <p:cNvGrpSpPr>
              <a:grpSpLocks/>
            </p:cNvGrpSpPr>
            <p:nvPr/>
          </p:nvGrpSpPr>
          <p:grpSpPr bwMode="auto">
            <a:xfrm>
              <a:off x="4646613" y="2508250"/>
              <a:ext cx="441325" cy="268288"/>
              <a:chOff x="517" y="460"/>
              <a:chExt cx="1064" cy="565"/>
            </a:xfrm>
          </p:grpSpPr>
          <p:pic>
            <p:nvPicPr>
              <p:cNvPr id="5160" name="Picture 6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rot="766341" flipH="1">
                <a:off x="529" y="460"/>
                <a:ext cx="893" cy="3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161" name="Line 65"/>
              <p:cNvSpPr>
                <a:spLocks noChangeShapeType="1"/>
              </p:cNvSpPr>
              <p:nvPr/>
            </p:nvSpPr>
            <p:spPr bwMode="auto">
              <a:xfrm flipH="1">
                <a:off x="1486" y="954"/>
                <a:ext cx="9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162" name="Rectangle 66"/>
              <p:cNvSpPr>
                <a:spLocks noChangeArrowheads="1"/>
              </p:cNvSpPr>
              <p:nvPr/>
            </p:nvSpPr>
            <p:spPr bwMode="auto">
              <a:xfrm flipH="1">
                <a:off x="1367" y="573"/>
                <a:ext cx="83" cy="452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pic>
            <p:nvPicPr>
              <p:cNvPr id="5163" name="Picture 67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rot="766341" flipH="1">
                <a:off x="517" y="627"/>
                <a:ext cx="893" cy="3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5154" name="Rectangle 76"/>
            <p:cNvSpPr>
              <a:spLocks noChangeArrowheads="1"/>
            </p:cNvSpPr>
            <p:nvPr/>
          </p:nvSpPr>
          <p:spPr bwMode="auto">
            <a:xfrm>
              <a:off x="6727825" y="2905125"/>
              <a:ext cx="2857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 sz="2400" b="0">
                  <a:solidFill>
                    <a:srgbClr val="000000"/>
                  </a:solidFill>
                </a:rPr>
                <a:t>-</a:t>
              </a:r>
            </a:p>
          </p:txBody>
        </p:sp>
      </p:grpSp>
      <p:grpSp>
        <p:nvGrpSpPr>
          <p:cNvPr id="10" name="Gruppo 9"/>
          <p:cNvGrpSpPr/>
          <p:nvPr/>
        </p:nvGrpSpPr>
        <p:grpSpPr>
          <a:xfrm>
            <a:off x="5453063" y="4119563"/>
            <a:ext cx="2887662" cy="2371725"/>
            <a:chOff x="5453063" y="4119563"/>
            <a:chExt cx="2887662" cy="2371725"/>
          </a:xfrm>
        </p:grpSpPr>
        <p:sp>
          <p:nvSpPr>
            <p:cNvPr id="5127" name="Text Box 45"/>
            <p:cNvSpPr txBox="1">
              <a:spLocks noChangeArrowheads="1"/>
            </p:cNvSpPr>
            <p:nvPr/>
          </p:nvSpPr>
          <p:spPr bwMode="auto">
            <a:xfrm>
              <a:off x="7851775" y="5426075"/>
              <a:ext cx="43180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 sz="1600">
                  <a:latin typeface="Arial" charset="0"/>
                </a:rPr>
                <a:t>(</a:t>
              </a:r>
              <a:r>
                <a:rPr lang="it-IT" sz="1600">
                  <a:latin typeface="Arial" charset="0"/>
                  <a:sym typeface="Symbol" pitchFamily="18" charset="2"/>
                </a:rPr>
                <a:t></a:t>
              </a:r>
              <a:r>
                <a:rPr lang="it-IT" sz="1600">
                  <a:latin typeface="Arial" charset="0"/>
                </a:rPr>
                <a:t>)</a:t>
              </a:r>
            </a:p>
          </p:txBody>
        </p:sp>
        <p:pic>
          <p:nvPicPr>
            <p:cNvPr id="5137" name="Picture 76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5826125" y="4119563"/>
              <a:ext cx="2514600" cy="210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38" name="Text Box 13"/>
            <p:cNvSpPr txBox="1">
              <a:spLocks noChangeArrowheads="1"/>
            </p:cNvSpPr>
            <p:nvPr/>
          </p:nvSpPr>
          <p:spPr bwMode="auto">
            <a:xfrm>
              <a:off x="6353175" y="6154738"/>
              <a:ext cx="1881188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GB" sz="1600">
                  <a:latin typeface="Arial" charset="0"/>
                </a:rPr>
                <a:t>fosfatidilinositolo</a:t>
              </a:r>
            </a:p>
          </p:txBody>
        </p:sp>
        <p:sp>
          <p:nvSpPr>
            <p:cNvPr id="5140" name="Text Box 78"/>
            <p:cNvSpPr txBox="1">
              <a:spLocks noChangeArrowheads="1"/>
            </p:cNvSpPr>
            <p:nvPr/>
          </p:nvSpPr>
          <p:spPr bwMode="auto">
            <a:xfrm>
              <a:off x="7864475" y="4689475"/>
              <a:ext cx="43180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 sz="1600">
                  <a:latin typeface="Arial" charset="0"/>
                </a:rPr>
                <a:t>(</a:t>
              </a:r>
              <a:r>
                <a:rPr lang="it-IT" sz="1600">
                  <a:latin typeface="Arial" charset="0"/>
                  <a:sym typeface="Symbol" pitchFamily="18" charset="2"/>
                </a:rPr>
                <a:t></a:t>
              </a:r>
              <a:r>
                <a:rPr lang="it-IT" sz="1600">
                  <a:latin typeface="Arial" charset="0"/>
                </a:rPr>
                <a:t>)</a:t>
              </a:r>
            </a:p>
          </p:txBody>
        </p:sp>
        <p:grpSp>
          <p:nvGrpSpPr>
            <p:cNvPr id="5155" name="Group 77"/>
            <p:cNvGrpSpPr>
              <a:grpSpLocks/>
            </p:cNvGrpSpPr>
            <p:nvPr/>
          </p:nvGrpSpPr>
          <p:grpSpPr bwMode="auto">
            <a:xfrm>
              <a:off x="5453063" y="4457700"/>
              <a:ext cx="441325" cy="268288"/>
              <a:chOff x="517" y="460"/>
              <a:chExt cx="1064" cy="565"/>
            </a:xfrm>
          </p:grpSpPr>
          <p:pic>
            <p:nvPicPr>
              <p:cNvPr id="5156" name="Picture 6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rot="766341" flipH="1">
                <a:off x="529" y="460"/>
                <a:ext cx="893" cy="3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157" name="Line 65"/>
              <p:cNvSpPr>
                <a:spLocks noChangeShapeType="1"/>
              </p:cNvSpPr>
              <p:nvPr/>
            </p:nvSpPr>
            <p:spPr bwMode="auto">
              <a:xfrm flipH="1">
                <a:off x="1486" y="954"/>
                <a:ext cx="9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158" name="Rectangle 66"/>
              <p:cNvSpPr>
                <a:spLocks noChangeArrowheads="1"/>
              </p:cNvSpPr>
              <p:nvPr/>
            </p:nvSpPr>
            <p:spPr bwMode="auto">
              <a:xfrm flipH="1">
                <a:off x="1367" y="573"/>
                <a:ext cx="83" cy="452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pic>
            <p:nvPicPr>
              <p:cNvPr id="5159" name="Picture 67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rot="766341" flipH="1">
                <a:off x="517" y="627"/>
                <a:ext cx="893" cy="3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68" name="Date Placeholder 6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9" name="Footer Placeholder 6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72" name="Rectangle 69"/>
          <p:cNvSpPr>
            <a:spLocks noChangeArrowheads="1"/>
          </p:cNvSpPr>
          <p:nvPr/>
        </p:nvSpPr>
        <p:spPr bwMode="auto">
          <a:xfrm>
            <a:off x="2836863" y="1333500"/>
            <a:ext cx="350837" cy="333375"/>
          </a:xfrm>
          <a:prstGeom prst="rect">
            <a:avLst/>
          </a:prstGeom>
          <a:solidFill>
            <a:srgbClr val="66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1800" b="0" dirty="0">
                <a:latin typeface="Arial" charset="0"/>
              </a:rPr>
              <a:t>R</a:t>
            </a:r>
            <a:endParaRPr lang="en-GB" sz="1400" b="0" dirty="0">
              <a:latin typeface="Arial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104775" y="1619250"/>
            <a:ext cx="22275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>
                <a:latin typeface="Calibri" pitchFamily="34" charset="0"/>
              </a:rPr>
              <a:t>|-----diacilglicerolo -----|</a:t>
            </a:r>
            <a:endParaRPr lang="en-GB" sz="16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849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2" grpId="0" animBg="1"/>
      <p:bldP spid="7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Line 25"/>
          <p:cNvSpPr>
            <a:spLocks noChangeShapeType="1"/>
          </p:cNvSpPr>
          <p:nvPr/>
        </p:nvSpPr>
        <p:spPr bwMode="auto">
          <a:xfrm flipV="1">
            <a:off x="6921500" y="1544638"/>
            <a:ext cx="209550" cy="1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148" name="Rectangle 3"/>
          <p:cNvSpPr>
            <a:spLocks noChangeArrowheads="1"/>
          </p:cNvSpPr>
          <p:nvPr/>
        </p:nvSpPr>
        <p:spPr bwMode="auto">
          <a:xfrm>
            <a:off x="185738" y="468313"/>
            <a:ext cx="8797925" cy="3643312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grpSp>
        <p:nvGrpSpPr>
          <p:cNvPr id="6149" name="Group 4"/>
          <p:cNvGrpSpPr>
            <a:grpSpLocks/>
          </p:cNvGrpSpPr>
          <p:nvPr/>
        </p:nvGrpSpPr>
        <p:grpSpPr bwMode="auto">
          <a:xfrm>
            <a:off x="1917700" y="3436938"/>
            <a:ext cx="3536950" cy="146050"/>
            <a:chOff x="1283" y="2255"/>
            <a:chExt cx="2095" cy="79"/>
          </a:xfrm>
        </p:grpSpPr>
        <p:sp>
          <p:nvSpPr>
            <p:cNvPr id="6199" name="Line 5"/>
            <p:cNvSpPr>
              <a:spLocks noChangeShapeType="1"/>
            </p:cNvSpPr>
            <p:nvPr/>
          </p:nvSpPr>
          <p:spPr bwMode="auto">
            <a:xfrm>
              <a:off x="1283" y="2255"/>
              <a:ext cx="0" cy="79"/>
            </a:xfrm>
            <a:prstGeom prst="line">
              <a:avLst/>
            </a:prstGeom>
            <a:noFill/>
            <a:ln w="2857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200" name="Line 6"/>
            <p:cNvSpPr>
              <a:spLocks noChangeShapeType="1"/>
            </p:cNvSpPr>
            <p:nvPr/>
          </p:nvSpPr>
          <p:spPr bwMode="auto">
            <a:xfrm>
              <a:off x="1297" y="2295"/>
              <a:ext cx="2081" cy="0"/>
            </a:xfrm>
            <a:prstGeom prst="line">
              <a:avLst/>
            </a:prstGeom>
            <a:noFill/>
            <a:ln w="28575">
              <a:noFill/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201" name="Line 7"/>
            <p:cNvSpPr>
              <a:spLocks noChangeShapeType="1"/>
            </p:cNvSpPr>
            <p:nvPr/>
          </p:nvSpPr>
          <p:spPr bwMode="auto">
            <a:xfrm>
              <a:off x="3378" y="2255"/>
              <a:ext cx="0" cy="79"/>
            </a:xfrm>
            <a:prstGeom prst="line">
              <a:avLst/>
            </a:prstGeom>
            <a:noFill/>
            <a:ln w="2857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6150" name="Text Box 8"/>
          <p:cNvSpPr txBox="1">
            <a:spLocks noChangeArrowheads="1"/>
          </p:cNvSpPr>
          <p:nvPr/>
        </p:nvSpPr>
        <p:spPr bwMode="auto">
          <a:xfrm>
            <a:off x="2165350" y="3413125"/>
            <a:ext cx="12573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GB" sz="1600">
                <a:latin typeface="Arial" charset="0"/>
              </a:rPr>
              <a:t>cerammide</a:t>
            </a:r>
          </a:p>
        </p:txBody>
      </p:sp>
      <p:sp>
        <p:nvSpPr>
          <p:cNvPr id="6151" name="Text Box 9"/>
          <p:cNvSpPr txBox="1">
            <a:spLocks noChangeArrowheads="1"/>
          </p:cNvSpPr>
          <p:nvPr/>
        </p:nvSpPr>
        <p:spPr bwMode="auto">
          <a:xfrm>
            <a:off x="1181100" y="2058988"/>
            <a:ext cx="12128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GB" sz="1800" b="0">
                <a:latin typeface="Arial" charset="0"/>
              </a:rPr>
              <a:t>sfingosina</a:t>
            </a:r>
          </a:p>
        </p:txBody>
      </p:sp>
      <p:sp>
        <p:nvSpPr>
          <p:cNvPr id="6153" name="Line 11"/>
          <p:cNvSpPr>
            <a:spLocks noChangeShapeType="1"/>
          </p:cNvSpPr>
          <p:nvPr/>
        </p:nvSpPr>
        <p:spPr bwMode="auto">
          <a:xfrm>
            <a:off x="6148388" y="1558925"/>
            <a:ext cx="290512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154" name="Rectangle 12"/>
          <p:cNvSpPr>
            <a:spLocks noChangeArrowheads="1"/>
          </p:cNvSpPr>
          <p:nvPr/>
        </p:nvSpPr>
        <p:spPr bwMode="auto">
          <a:xfrm>
            <a:off x="7119938" y="1308100"/>
            <a:ext cx="392112" cy="477838"/>
          </a:xfrm>
          <a:prstGeom prst="rect">
            <a:avLst/>
          </a:prstGeom>
          <a:solidFill>
            <a:srgbClr val="66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1800" b="0">
                <a:latin typeface="Arial" charset="0"/>
              </a:rPr>
              <a:t>R</a:t>
            </a:r>
            <a:endParaRPr lang="en-GB" sz="2000" b="0">
              <a:latin typeface="Arial" charset="0"/>
            </a:endParaRPr>
          </a:p>
        </p:txBody>
      </p:sp>
      <p:sp>
        <p:nvSpPr>
          <p:cNvPr id="6155" name="Oval 13"/>
          <p:cNvSpPr>
            <a:spLocks noChangeArrowheads="1"/>
          </p:cNvSpPr>
          <p:nvPr/>
        </p:nvSpPr>
        <p:spPr bwMode="auto">
          <a:xfrm>
            <a:off x="6356350" y="1236663"/>
            <a:ext cx="646113" cy="6223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33CC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1800" b="0">
                <a:latin typeface="Arial" charset="0"/>
              </a:rPr>
              <a:t>PO</a:t>
            </a:r>
            <a:r>
              <a:rPr lang="en-GB" sz="1600" baseline="-25000">
                <a:latin typeface="Arial" charset="0"/>
              </a:rPr>
              <a:t>4</a:t>
            </a:r>
            <a:r>
              <a:rPr lang="en-GB" sz="1600" baseline="30000">
                <a:latin typeface="Arial" charset="0"/>
              </a:rPr>
              <a:t>2-</a:t>
            </a:r>
            <a:endParaRPr lang="en-GB" sz="1600">
              <a:latin typeface="Arial" charset="0"/>
            </a:endParaRPr>
          </a:p>
        </p:txBody>
      </p:sp>
      <p:grpSp>
        <p:nvGrpSpPr>
          <p:cNvPr id="6156" name="Group 14"/>
          <p:cNvGrpSpPr>
            <a:grpSpLocks/>
          </p:cNvGrpSpPr>
          <p:nvPr/>
        </p:nvGrpSpPr>
        <p:grpSpPr bwMode="auto">
          <a:xfrm>
            <a:off x="727075" y="3225800"/>
            <a:ext cx="4672013" cy="230188"/>
            <a:chOff x="783" y="2218"/>
            <a:chExt cx="2618" cy="145"/>
          </a:xfrm>
        </p:grpSpPr>
        <p:sp>
          <p:nvSpPr>
            <p:cNvPr id="6196" name="Line 15"/>
            <p:cNvSpPr>
              <a:spLocks noChangeShapeType="1"/>
            </p:cNvSpPr>
            <p:nvPr/>
          </p:nvSpPr>
          <p:spPr bwMode="auto">
            <a:xfrm>
              <a:off x="783" y="2218"/>
              <a:ext cx="0" cy="14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197" name="Line 16"/>
            <p:cNvSpPr>
              <a:spLocks noChangeShapeType="1"/>
            </p:cNvSpPr>
            <p:nvPr/>
          </p:nvSpPr>
          <p:spPr bwMode="auto">
            <a:xfrm>
              <a:off x="800" y="2291"/>
              <a:ext cx="260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198" name="Line 17"/>
            <p:cNvSpPr>
              <a:spLocks noChangeShapeType="1"/>
            </p:cNvSpPr>
            <p:nvPr/>
          </p:nvSpPr>
          <p:spPr bwMode="auto">
            <a:xfrm>
              <a:off x="3401" y="2218"/>
              <a:ext cx="0" cy="14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6157" name="Group 18"/>
          <p:cNvGrpSpPr>
            <a:grpSpLocks/>
          </p:cNvGrpSpPr>
          <p:nvPr/>
        </p:nvGrpSpPr>
        <p:grpSpPr bwMode="auto">
          <a:xfrm>
            <a:off x="6477000" y="2732088"/>
            <a:ext cx="658813" cy="976312"/>
            <a:chOff x="4831" y="1810"/>
            <a:chExt cx="415" cy="615"/>
          </a:xfrm>
        </p:grpSpPr>
        <p:sp>
          <p:nvSpPr>
            <p:cNvPr id="6190" name="Line 19"/>
            <p:cNvSpPr>
              <a:spLocks noChangeShapeType="1"/>
            </p:cNvSpPr>
            <p:nvPr/>
          </p:nvSpPr>
          <p:spPr bwMode="auto">
            <a:xfrm>
              <a:off x="4831" y="2116"/>
              <a:ext cx="17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191" name="AutoShape 20"/>
            <p:cNvSpPr>
              <a:spLocks noChangeArrowheads="1"/>
            </p:cNvSpPr>
            <p:nvPr/>
          </p:nvSpPr>
          <p:spPr bwMode="auto">
            <a:xfrm>
              <a:off x="4925" y="2024"/>
              <a:ext cx="178" cy="174"/>
            </a:xfrm>
            <a:prstGeom prst="hexagon">
              <a:avLst>
                <a:gd name="adj" fmla="val 25575"/>
                <a:gd name="vf" fmla="val 115470"/>
              </a:avLst>
            </a:prstGeom>
            <a:solidFill>
              <a:srgbClr val="FD150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192" name="AutoShape 21"/>
            <p:cNvSpPr>
              <a:spLocks noChangeArrowheads="1"/>
            </p:cNvSpPr>
            <p:nvPr/>
          </p:nvSpPr>
          <p:spPr bwMode="auto">
            <a:xfrm>
              <a:off x="5046" y="1810"/>
              <a:ext cx="177" cy="175"/>
            </a:xfrm>
            <a:prstGeom prst="hexagon">
              <a:avLst>
                <a:gd name="adj" fmla="val 25286"/>
                <a:gd name="vf" fmla="val 11547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193" name="AutoShape 22"/>
            <p:cNvSpPr>
              <a:spLocks noChangeArrowheads="1"/>
            </p:cNvSpPr>
            <p:nvPr/>
          </p:nvSpPr>
          <p:spPr bwMode="auto">
            <a:xfrm>
              <a:off x="5069" y="2250"/>
              <a:ext cx="177" cy="175"/>
            </a:xfrm>
            <a:prstGeom prst="hexagon">
              <a:avLst>
                <a:gd name="adj" fmla="val 25286"/>
                <a:gd name="vf" fmla="val 115470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194" name="Line 23"/>
            <p:cNvSpPr>
              <a:spLocks noChangeShapeType="1"/>
            </p:cNvSpPr>
            <p:nvPr/>
          </p:nvSpPr>
          <p:spPr bwMode="auto">
            <a:xfrm>
              <a:off x="5057" y="2192"/>
              <a:ext cx="57" cy="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195" name="Line 24"/>
            <p:cNvSpPr>
              <a:spLocks noChangeShapeType="1"/>
            </p:cNvSpPr>
            <p:nvPr/>
          </p:nvSpPr>
          <p:spPr bwMode="auto">
            <a:xfrm flipH="1">
              <a:off x="5063" y="1985"/>
              <a:ext cx="28" cy="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6158" name="Line 26"/>
          <p:cNvSpPr>
            <a:spLocks noChangeShapeType="1"/>
          </p:cNvSpPr>
          <p:nvPr/>
        </p:nvSpPr>
        <p:spPr bwMode="auto">
          <a:xfrm flipV="1">
            <a:off x="6072188" y="3225800"/>
            <a:ext cx="406400" cy="7938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grpSp>
        <p:nvGrpSpPr>
          <p:cNvPr id="6159" name="Group 27"/>
          <p:cNvGrpSpPr>
            <a:grpSpLocks/>
          </p:cNvGrpSpPr>
          <p:nvPr/>
        </p:nvGrpSpPr>
        <p:grpSpPr bwMode="auto">
          <a:xfrm>
            <a:off x="620713" y="881063"/>
            <a:ext cx="7070725" cy="230187"/>
            <a:chOff x="783" y="2218"/>
            <a:chExt cx="2618" cy="145"/>
          </a:xfrm>
        </p:grpSpPr>
        <p:sp>
          <p:nvSpPr>
            <p:cNvPr id="6187" name="Line 28"/>
            <p:cNvSpPr>
              <a:spLocks noChangeShapeType="1"/>
            </p:cNvSpPr>
            <p:nvPr/>
          </p:nvSpPr>
          <p:spPr bwMode="auto">
            <a:xfrm>
              <a:off x="783" y="2218"/>
              <a:ext cx="0" cy="14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188" name="Line 29"/>
            <p:cNvSpPr>
              <a:spLocks noChangeShapeType="1"/>
            </p:cNvSpPr>
            <p:nvPr/>
          </p:nvSpPr>
          <p:spPr bwMode="auto">
            <a:xfrm>
              <a:off x="800" y="2291"/>
              <a:ext cx="260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189" name="Line 30"/>
            <p:cNvSpPr>
              <a:spLocks noChangeShapeType="1"/>
            </p:cNvSpPr>
            <p:nvPr/>
          </p:nvSpPr>
          <p:spPr bwMode="auto">
            <a:xfrm>
              <a:off x="3401" y="2218"/>
              <a:ext cx="0" cy="14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6160" name="Text Box 31"/>
          <p:cNvSpPr txBox="1">
            <a:spLocks noChangeArrowheads="1"/>
          </p:cNvSpPr>
          <p:nvPr/>
        </p:nvSpPr>
        <p:spPr bwMode="auto">
          <a:xfrm>
            <a:off x="3352800" y="679450"/>
            <a:ext cx="14954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GB" sz="1600">
                <a:latin typeface="Arial" charset="0"/>
              </a:rPr>
              <a:t>sfingomielina</a:t>
            </a:r>
          </a:p>
        </p:txBody>
      </p:sp>
      <p:sp>
        <p:nvSpPr>
          <p:cNvPr id="6161" name="Text Box 32"/>
          <p:cNvSpPr txBox="1">
            <a:spLocks noChangeArrowheads="1"/>
          </p:cNvSpPr>
          <p:nvPr/>
        </p:nvSpPr>
        <p:spPr bwMode="auto">
          <a:xfrm>
            <a:off x="4264025" y="3775075"/>
            <a:ext cx="17446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GB" sz="1600">
                <a:latin typeface="Arial" charset="0"/>
              </a:rPr>
              <a:t>glicosfingolipidi</a:t>
            </a:r>
          </a:p>
        </p:txBody>
      </p:sp>
      <p:sp>
        <p:nvSpPr>
          <p:cNvPr id="6162" name="Text Box 33"/>
          <p:cNvSpPr txBox="1">
            <a:spLocks noChangeArrowheads="1"/>
          </p:cNvSpPr>
          <p:nvPr/>
        </p:nvSpPr>
        <p:spPr bwMode="auto">
          <a:xfrm>
            <a:off x="7307263" y="2273300"/>
            <a:ext cx="13350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GB" sz="1600">
                <a:latin typeface="Arial" charset="0"/>
              </a:rPr>
              <a:t>cerebroside</a:t>
            </a:r>
          </a:p>
        </p:txBody>
      </p:sp>
      <p:grpSp>
        <p:nvGrpSpPr>
          <p:cNvPr id="6163" name="Group 34"/>
          <p:cNvGrpSpPr>
            <a:grpSpLocks/>
          </p:cNvGrpSpPr>
          <p:nvPr/>
        </p:nvGrpSpPr>
        <p:grpSpPr bwMode="auto">
          <a:xfrm>
            <a:off x="6440488" y="2268538"/>
            <a:ext cx="411162" cy="276225"/>
            <a:chOff x="4296" y="2079"/>
            <a:chExt cx="259" cy="174"/>
          </a:xfrm>
        </p:grpSpPr>
        <p:sp>
          <p:nvSpPr>
            <p:cNvPr id="6185" name="AutoShape 35"/>
            <p:cNvSpPr>
              <a:spLocks noChangeArrowheads="1"/>
            </p:cNvSpPr>
            <p:nvPr/>
          </p:nvSpPr>
          <p:spPr bwMode="auto">
            <a:xfrm>
              <a:off x="4377" y="2079"/>
              <a:ext cx="178" cy="174"/>
            </a:xfrm>
            <a:prstGeom prst="hexagon">
              <a:avLst>
                <a:gd name="adj" fmla="val 25575"/>
                <a:gd name="vf" fmla="val 115470"/>
              </a:avLst>
            </a:prstGeom>
            <a:solidFill>
              <a:srgbClr val="FD150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186" name="Line 36"/>
            <p:cNvSpPr>
              <a:spLocks noChangeShapeType="1"/>
            </p:cNvSpPr>
            <p:nvPr/>
          </p:nvSpPr>
          <p:spPr bwMode="auto">
            <a:xfrm flipH="1">
              <a:off x="4296" y="2175"/>
              <a:ext cx="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6164" name="Text Box 37"/>
          <p:cNvSpPr txBox="1">
            <a:spLocks noChangeArrowheads="1"/>
          </p:cNvSpPr>
          <p:nvPr/>
        </p:nvSpPr>
        <p:spPr bwMode="auto">
          <a:xfrm>
            <a:off x="7326313" y="3186113"/>
            <a:ext cx="13128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GB" sz="1600">
                <a:latin typeface="Arial" charset="0"/>
              </a:rPr>
              <a:t>ganglioside</a:t>
            </a:r>
          </a:p>
        </p:txBody>
      </p:sp>
      <p:grpSp>
        <p:nvGrpSpPr>
          <p:cNvPr id="6165" name="Group 38"/>
          <p:cNvGrpSpPr>
            <a:grpSpLocks/>
          </p:cNvGrpSpPr>
          <p:nvPr/>
        </p:nvGrpSpPr>
        <p:grpSpPr bwMode="auto">
          <a:xfrm>
            <a:off x="719138" y="3678238"/>
            <a:ext cx="7770812" cy="230187"/>
            <a:chOff x="783" y="2218"/>
            <a:chExt cx="2618" cy="145"/>
          </a:xfrm>
        </p:grpSpPr>
        <p:sp>
          <p:nvSpPr>
            <p:cNvPr id="6182" name="Line 39"/>
            <p:cNvSpPr>
              <a:spLocks noChangeShapeType="1"/>
            </p:cNvSpPr>
            <p:nvPr/>
          </p:nvSpPr>
          <p:spPr bwMode="auto">
            <a:xfrm>
              <a:off x="783" y="2218"/>
              <a:ext cx="0" cy="14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183" name="Line 40"/>
            <p:cNvSpPr>
              <a:spLocks noChangeShapeType="1"/>
            </p:cNvSpPr>
            <p:nvPr/>
          </p:nvSpPr>
          <p:spPr bwMode="auto">
            <a:xfrm>
              <a:off x="800" y="2291"/>
              <a:ext cx="260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184" name="Line 41"/>
            <p:cNvSpPr>
              <a:spLocks noChangeShapeType="1"/>
            </p:cNvSpPr>
            <p:nvPr/>
          </p:nvSpPr>
          <p:spPr bwMode="auto">
            <a:xfrm>
              <a:off x="3401" y="2218"/>
              <a:ext cx="0" cy="14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pic>
        <p:nvPicPr>
          <p:cNvPr id="6167" name="Picture 4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5788" y="1171575"/>
            <a:ext cx="5084762" cy="204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68" name="Line 44"/>
          <p:cNvSpPr>
            <a:spLocks noChangeShapeType="1"/>
          </p:cNvSpPr>
          <p:nvPr/>
        </p:nvSpPr>
        <p:spPr bwMode="auto">
          <a:xfrm>
            <a:off x="6162675" y="2413000"/>
            <a:ext cx="404813" cy="11113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73773" name="Text Box 45"/>
          <p:cNvSpPr txBox="1">
            <a:spLocks noChangeArrowheads="1"/>
          </p:cNvSpPr>
          <p:nvPr/>
        </p:nvSpPr>
        <p:spPr bwMode="auto">
          <a:xfrm>
            <a:off x="192088" y="80963"/>
            <a:ext cx="8782050" cy="349250"/>
          </a:xfrm>
          <a:prstGeom prst="rect">
            <a:avLst/>
          </a:prstGeom>
          <a:solidFill>
            <a:schemeClr val="bg1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tIns="18000" bIns="18000">
            <a:spAutoFit/>
          </a:bodyPr>
          <a:lstStyle/>
          <a:p>
            <a:pPr>
              <a:defRPr/>
            </a:pPr>
            <a:r>
              <a:rPr lang="it-IT" sz="2000" b="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it-IT" sz="2000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Sfingolipidi</a:t>
            </a:r>
            <a:r>
              <a:rPr lang="it-IT" sz="20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e glicolipidi</a:t>
            </a:r>
          </a:p>
        </p:txBody>
      </p:sp>
      <p:grpSp>
        <p:nvGrpSpPr>
          <p:cNvPr id="4" name="Gruppo 3"/>
          <p:cNvGrpSpPr/>
          <p:nvPr/>
        </p:nvGrpSpPr>
        <p:grpSpPr>
          <a:xfrm>
            <a:off x="169863" y="4376738"/>
            <a:ext cx="8813800" cy="2270125"/>
            <a:chOff x="169863" y="4376738"/>
            <a:chExt cx="8813800" cy="2270125"/>
          </a:xfrm>
        </p:grpSpPr>
        <p:sp>
          <p:nvSpPr>
            <p:cNvPr id="6147" name="Rectangle 2"/>
            <p:cNvSpPr>
              <a:spLocks noChangeArrowheads="1"/>
            </p:cNvSpPr>
            <p:nvPr/>
          </p:nvSpPr>
          <p:spPr bwMode="auto">
            <a:xfrm>
              <a:off x="185738" y="4410075"/>
              <a:ext cx="8797925" cy="21336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pic>
          <p:nvPicPr>
            <p:cNvPr id="6152" name="Picture 10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971800" y="4984750"/>
              <a:ext cx="2652713" cy="15827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66" name="Picture 4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69863" y="4683125"/>
              <a:ext cx="3713162" cy="19637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70" name="Rectangle 46"/>
            <p:cNvSpPr>
              <a:spLocks noChangeArrowheads="1"/>
            </p:cNvSpPr>
            <p:nvPr/>
          </p:nvSpPr>
          <p:spPr bwMode="auto">
            <a:xfrm>
              <a:off x="179388" y="4376738"/>
              <a:ext cx="1838325" cy="395287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 wrap="none" tIns="18000" bIns="18000" anchor="ctr"/>
            <a:lstStyle/>
            <a:p>
              <a:pPr algn="ctr"/>
              <a:endParaRPr lang="en-US" sz="1800">
                <a:solidFill>
                  <a:srgbClr val="FF3300"/>
                </a:solidFill>
                <a:latin typeface="Arial" charset="0"/>
              </a:endParaRPr>
            </a:p>
          </p:txBody>
        </p:sp>
        <p:sp>
          <p:nvSpPr>
            <p:cNvPr id="73775" name="Text Box 47"/>
            <p:cNvSpPr txBox="1">
              <a:spLocks noChangeArrowheads="1"/>
            </p:cNvSpPr>
            <p:nvPr/>
          </p:nvSpPr>
          <p:spPr bwMode="auto">
            <a:xfrm>
              <a:off x="190500" y="4418013"/>
              <a:ext cx="1781175" cy="3492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tIns="18000" bIns="18000">
              <a:spAutoFit/>
            </a:bodyPr>
            <a:lstStyle/>
            <a:p>
              <a:pPr>
                <a:defRPr/>
              </a:pPr>
              <a:r>
                <a:rPr lang="it-IT" sz="2000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Colesterolo</a:t>
              </a:r>
            </a:p>
          </p:txBody>
        </p:sp>
        <p:sp>
          <p:nvSpPr>
            <p:cNvPr id="6172" name="Line 48"/>
            <p:cNvSpPr>
              <a:spLocks noChangeShapeType="1"/>
            </p:cNvSpPr>
            <p:nvPr/>
          </p:nvSpPr>
          <p:spPr bwMode="auto">
            <a:xfrm>
              <a:off x="2017713" y="4403725"/>
              <a:ext cx="0" cy="38735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173" name="Line 49"/>
            <p:cNvSpPr>
              <a:spLocks noChangeShapeType="1"/>
            </p:cNvSpPr>
            <p:nvPr/>
          </p:nvSpPr>
          <p:spPr bwMode="auto">
            <a:xfrm flipH="1">
              <a:off x="177800" y="4781550"/>
              <a:ext cx="1847850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174" name="Text Box 50"/>
            <p:cNvSpPr txBox="1">
              <a:spLocks noChangeArrowheads="1"/>
            </p:cNvSpPr>
            <p:nvPr/>
          </p:nvSpPr>
          <p:spPr bwMode="auto">
            <a:xfrm>
              <a:off x="5661025" y="4589463"/>
              <a:ext cx="3282950" cy="1771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88900" indent="-88900"/>
              <a:r>
                <a:rPr lang="it-IT" sz="1400" dirty="0">
                  <a:latin typeface="Arial" charset="0"/>
                </a:rPr>
                <a:t>steroide più importante negli animali </a:t>
              </a:r>
            </a:p>
            <a:p>
              <a:pPr marL="88900" indent="-88900">
                <a:spcAft>
                  <a:spcPts val="500"/>
                </a:spcAft>
              </a:pPr>
              <a:r>
                <a:rPr lang="it-IT" sz="1400" dirty="0">
                  <a:latin typeface="Arial" charset="0"/>
                </a:rPr>
                <a:t>(ergosterolo in funghi e piante)</a:t>
              </a:r>
              <a:br>
                <a:rPr lang="it-IT" sz="1400" dirty="0">
                  <a:latin typeface="Arial" charset="0"/>
                </a:rPr>
              </a:br>
              <a:endParaRPr lang="it-IT" sz="1400" dirty="0">
                <a:latin typeface="Arial" charset="0"/>
              </a:endParaRPr>
            </a:p>
            <a:p>
              <a:pPr marL="88900" indent="-88900">
                <a:spcAft>
                  <a:spcPts val="500"/>
                </a:spcAft>
                <a:buFontTx/>
                <a:buChar char="-"/>
              </a:pPr>
              <a:r>
                <a:rPr lang="it-IT" sz="1400" dirty="0">
                  <a:latin typeface="Arial" charset="0"/>
                </a:rPr>
                <a:t> componente delle membrane    biologiche, </a:t>
              </a:r>
            </a:p>
            <a:p>
              <a:pPr marL="88900" indent="-88900">
                <a:spcAft>
                  <a:spcPts val="500"/>
                </a:spcAft>
                <a:buFontTx/>
                <a:buChar char="-"/>
              </a:pPr>
              <a:r>
                <a:rPr lang="it-IT" sz="1400" dirty="0">
                  <a:latin typeface="Arial" charset="0"/>
                </a:rPr>
                <a:t> precursore degli acidi biliari </a:t>
              </a:r>
            </a:p>
            <a:p>
              <a:pPr marL="88900" indent="-88900">
                <a:spcAft>
                  <a:spcPts val="500"/>
                </a:spcAft>
                <a:buFontTx/>
                <a:buChar char="-"/>
              </a:pPr>
              <a:r>
                <a:rPr lang="it-IT" sz="1400" dirty="0">
                  <a:latin typeface="Arial" charset="0"/>
                </a:rPr>
                <a:t> precursore degli 'ormoni steroidei'</a:t>
              </a:r>
            </a:p>
          </p:txBody>
        </p:sp>
      </p:grpSp>
      <p:sp>
        <p:nvSpPr>
          <p:cNvPr id="6175" name="Text Box 51"/>
          <p:cNvSpPr txBox="1">
            <a:spLocks noChangeArrowheads="1"/>
          </p:cNvSpPr>
          <p:nvPr/>
        </p:nvSpPr>
        <p:spPr bwMode="auto">
          <a:xfrm>
            <a:off x="7448550" y="1258888"/>
            <a:ext cx="16192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GB" sz="1600">
                <a:latin typeface="Arial" charset="0"/>
              </a:rPr>
              <a:t>(colina,</a:t>
            </a:r>
          </a:p>
          <a:p>
            <a:pPr algn="ctr"/>
            <a:r>
              <a:rPr lang="en-GB" sz="1600">
                <a:latin typeface="Arial" charset="0"/>
              </a:rPr>
              <a:t>etanolammina)</a:t>
            </a:r>
          </a:p>
        </p:txBody>
      </p:sp>
      <p:sp>
        <p:nvSpPr>
          <p:cNvPr id="6176" name="Line 52"/>
          <p:cNvSpPr>
            <a:spLocks noChangeShapeType="1"/>
          </p:cNvSpPr>
          <p:nvPr/>
        </p:nvSpPr>
        <p:spPr bwMode="auto">
          <a:xfrm>
            <a:off x="5602288" y="1863725"/>
            <a:ext cx="176212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177" name="Text Box 54"/>
          <p:cNvSpPr txBox="1">
            <a:spLocks noChangeArrowheads="1"/>
          </p:cNvSpPr>
          <p:nvPr/>
        </p:nvSpPr>
        <p:spPr bwMode="auto">
          <a:xfrm>
            <a:off x="5711825" y="1573213"/>
            <a:ext cx="38576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b="0">
                <a:sym typeface="Symbol" pitchFamily="18" charset="2"/>
              </a:rPr>
              <a:t></a:t>
            </a:r>
          </a:p>
        </p:txBody>
      </p:sp>
      <p:sp>
        <p:nvSpPr>
          <p:cNvPr id="6178" name="Text Box 55"/>
          <p:cNvSpPr txBox="1">
            <a:spLocks noChangeArrowheads="1"/>
          </p:cNvSpPr>
          <p:nvPr/>
        </p:nvSpPr>
        <p:spPr bwMode="auto">
          <a:xfrm>
            <a:off x="5749925" y="1455738"/>
            <a:ext cx="2714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400">
                <a:sym typeface="Symbol" pitchFamily="18" charset="2"/>
              </a:rPr>
              <a:t></a:t>
            </a:r>
          </a:p>
        </p:txBody>
      </p:sp>
      <p:sp>
        <p:nvSpPr>
          <p:cNvPr id="6179" name="Text Box 56"/>
          <p:cNvSpPr txBox="1">
            <a:spLocks noChangeArrowheads="1"/>
          </p:cNvSpPr>
          <p:nvPr/>
        </p:nvSpPr>
        <p:spPr bwMode="auto">
          <a:xfrm>
            <a:off x="5711825" y="2017713"/>
            <a:ext cx="38576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b="0">
                <a:sym typeface="Symbol" pitchFamily="18" charset="2"/>
              </a:rPr>
              <a:t></a:t>
            </a:r>
          </a:p>
        </p:txBody>
      </p:sp>
      <p:sp>
        <p:nvSpPr>
          <p:cNvPr id="6180" name="Text Box 57"/>
          <p:cNvSpPr txBox="1">
            <a:spLocks noChangeArrowheads="1"/>
          </p:cNvSpPr>
          <p:nvPr/>
        </p:nvSpPr>
        <p:spPr bwMode="auto">
          <a:xfrm>
            <a:off x="5711825" y="2462213"/>
            <a:ext cx="38576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b="0">
                <a:sym typeface="Symbol" pitchFamily="18" charset="2"/>
              </a:rPr>
              <a:t></a:t>
            </a:r>
          </a:p>
        </p:txBody>
      </p:sp>
      <p:sp>
        <p:nvSpPr>
          <p:cNvPr id="6181" name="Text Box 58"/>
          <p:cNvSpPr txBox="1">
            <a:spLocks noChangeArrowheads="1"/>
          </p:cNvSpPr>
          <p:nvPr/>
        </p:nvSpPr>
        <p:spPr bwMode="auto">
          <a:xfrm>
            <a:off x="5711825" y="2728913"/>
            <a:ext cx="38576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b="0">
                <a:sym typeface="Symbol" pitchFamily="18" charset="2"/>
              </a:rPr>
              <a:t></a:t>
            </a:r>
          </a:p>
        </p:txBody>
      </p:sp>
      <p:sp>
        <p:nvSpPr>
          <p:cNvPr id="58" name="Date Placeholder 5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9" name="Footer Placeholder 5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grpSp>
        <p:nvGrpSpPr>
          <p:cNvPr id="3" name="Gruppo 2"/>
          <p:cNvGrpSpPr/>
          <p:nvPr/>
        </p:nvGrpSpPr>
        <p:grpSpPr>
          <a:xfrm>
            <a:off x="0" y="340701"/>
            <a:ext cx="9528035" cy="4013002"/>
            <a:chOff x="0" y="200025"/>
            <a:chExt cx="9528035" cy="4013002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85750"/>
              <a:ext cx="9528035" cy="3857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CasellaDiTesto 1"/>
            <p:cNvSpPr txBox="1"/>
            <p:nvPr/>
          </p:nvSpPr>
          <p:spPr>
            <a:xfrm>
              <a:off x="923925" y="1714500"/>
              <a:ext cx="537327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it-IT" sz="1000" dirty="0">
                  <a:solidFill>
                    <a:srgbClr val="FF0000"/>
                  </a:solidFill>
                </a:rPr>
                <a:t>Acido </a:t>
              </a:r>
            </a:p>
            <a:p>
              <a:r>
                <a:rPr lang="it-IT" sz="1000" dirty="0">
                  <a:solidFill>
                    <a:srgbClr val="FF0000"/>
                  </a:solidFill>
                </a:rPr>
                <a:t>grasso</a:t>
              </a:r>
            </a:p>
          </p:txBody>
        </p:sp>
        <p:sp>
          <p:nvSpPr>
            <p:cNvPr id="63" name="CasellaDiTesto 62"/>
            <p:cNvSpPr txBox="1"/>
            <p:nvPr/>
          </p:nvSpPr>
          <p:spPr>
            <a:xfrm>
              <a:off x="2724150" y="1781175"/>
              <a:ext cx="619125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it-IT" sz="1000" dirty="0">
                  <a:solidFill>
                    <a:schemeClr val="accent2"/>
                  </a:solidFill>
                </a:rPr>
                <a:t>fosfo_</a:t>
              </a:r>
            </a:p>
            <a:p>
              <a:r>
                <a:rPr lang="it-IT" sz="1000" dirty="0">
                  <a:solidFill>
                    <a:schemeClr val="accent2"/>
                  </a:solidFill>
                </a:rPr>
                <a:t>colina</a:t>
              </a:r>
            </a:p>
          </p:txBody>
        </p:sp>
        <p:sp>
          <p:nvSpPr>
            <p:cNvPr id="64" name="CasellaDiTesto 63"/>
            <p:cNvSpPr txBox="1"/>
            <p:nvPr/>
          </p:nvSpPr>
          <p:spPr>
            <a:xfrm>
              <a:off x="3933825" y="1714500"/>
              <a:ext cx="933450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it-IT" sz="1000" dirty="0" err="1">
                  <a:solidFill>
                    <a:schemeClr val="accent2"/>
                  </a:solidFill>
                </a:rPr>
                <a:t>fosfoetanol</a:t>
              </a:r>
              <a:r>
                <a:rPr lang="it-IT" sz="1000" dirty="0">
                  <a:solidFill>
                    <a:schemeClr val="accent2"/>
                  </a:solidFill>
                </a:rPr>
                <a:t>_</a:t>
              </a:r>
            </a:p>
            <a:p>
              <a:r>
                <a:rPr lang="it-IT" sz="1000" dirty="0">
                  <a:solidFill>
                    <a:schemeClr val="accent2"/>
                  </a:solidFill>
                </a:rPr>
                <a:t>ammina</a:t>
              </a:r>
            </a:p>
          </p:txBody>
        </p:sp>
        <p:sp>
          <p:nvSpPr>
            <p:cNvPr id="65" name="CasellaDiTesto 64"/>
            <p:cNvSpPr txBox="1"/>
            <p:nvPr/>
          </p:nvSpPr>
          <p:spPr>
            <a:xfrm>
              <a:off x="5267325" y="200025"/>
              <a:ext cx="809625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it-IT" sz="1000" dirty="0">
                  <a:solidFill>
                    <a:srgbClr val="009900"/>
                  </a:solidFill>
                </a:rPr>
                <a:t>zucchero</a:t>
              </a:r>
            </a:p>
          </p:txBody>
        </p:sp>
        <p:sp>
          <p:nvSpPr>
            <p:cNvPr id="66" name="CasellaDiTesto 65"/>
            <p:cNvSpPr txBox="1"/>
            <p:nvPr/>
          </p:nvSpPr>
          <p:spPr>
            <a:xfrm>
              <a:off x="6657975" y="209550"/>
              <a:ext cx="1247775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it-IT" sz="1000" dirty="0">
                  <a:solidFill>
                    <a:srgbClr val="7030A0"/>
                  </a:solidFill>
                </a:rPr>
                <a:t>oligosaccaride</a:t>
              </a:r>
            </a:p>
          </p:txBody>
        </p:sp>
        <p:sp>
          <p:nvSpPr>
            <p:cNvPr id="67" name="CasellaDiTesto 66"/>
            <p:cNvSpPr txBox="1"/>
            <p:nvPr/>
          </p:nvSpPr>
          <p:spPr>
            <a:xfrm>
              <a:off x="76200" y="3905250"/>
              <a:ext cx="895350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it-IT" sz="1400" dirty="0"/>
                <a:t>Sfingosina     </a:t>
              </a:r>
              <a:r>
                <a:rPr lang="it-IT" sz="1400" dirty="0" err="1"/>
                <a:t>ceramide</a:t>
              </a:r>
              <a:r>
                <a:rPr lang="it-IT" sz="1400" dirty="0"/>
                <a:t>                    sfingomieline                            </a:t>
              </a:r>
              <a:r>
                <a:rPr lang="it-IT" sz="1400" dirty="0" err="1"/>
                <a:t>cerebroside</a:t>
              </a:r>
              <a:r>
                <a:rPr lang="it-IT" sz="1400" dirty="0"/>
                <a:t>                   ganglioside          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439027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47775"/>
            <a:ext cx="9132275" cy="359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Parentesi graffa aperta 15"/>
          <p:cNvSpPr/>
          <p:nvPr/>
        </p:nvSpPr>
        <p:spPr bwMode="auto">
          <a:xfrm rot="5400000">
            <a:off x="3138487" y="-2176463"/>
            <a:ext cx="390525" cy="6324600"/>
          </a:xfrm>
          <a:prstGeom prst="leftBrace">
            <a:avLst>
              <a:gd name="adj1" fmla="val 8333"/>
              <a:gd name="adj2" fmla="val 5030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2733675" y="390525"/>
            <a:ext cx="113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800" dirty="0">
                <a:latin typeface="Calibri" pitchFamily="34" charset="0"/>
                <a:cs typeface="Calibri" pitchFamily="34" charset="0"/>
              </a:rPr>
              <a:t>fosfolipidi</a:t>
            </a:r>
          </a:p>
        </p:txBody>
      </p:sp>
      <p:sp>
        <p:nvSpPr>
          <p:cNvPr id="52" name="CasellaDiTesto 51"/>
          <p:cNvSpPr txBox="1"/>
          <p:nvPr/>
        </p:nvSpPr>
        <p:spPr>
          <a:xfrm>
            <a:off x="7067550" y="447675"/>
            <a:ext cx="1228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800" dirty="0">
                <a:latin typeface="Calibri" pitchFamily="34" charset="0"/>
                <a:cs typeface="Calibri" pitchFamily="34" charset="0"/>
              </a:rPr>
              <a:t>sfingolipidi</a:t>
            </a:r>
          </a:p>
        </p:txBody>
      </p:sp>
      <p:sp>
        <p:nvSpPr>
          <p:cNvPr id="53" name="Parentesi graffa aperta 52"/>
          <p:cNvSpPr/>
          <p:nvPr/>
        </p:nvSpPr>
        <p:spPr bwMode="auto">
          <a:xfrm rot="5400000">
            <a:off x="7539037" y="-33336"/>
            <a:ext cx="409575" cy="2076448"/>
          </a:xfrm>
          <a:prstGeom prst="leftBrace">
            <a:avLst>
              <a:gd name="adj1" fmla="val 8333"/>
              <a:gd name="adj2" fmla="val 5030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043" name="Picture 19" descr="http://upload.wikimedia.org/wikipedia/commons/thumb/9/9a/Cholesterol.svg/200px-Cholesterol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075" y="4335462"/>
            <a:ext cx="1905000" cy="128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CasellaDiTesto 54"/>
          <p:cNvSpPr txBox="1"/>
          <p:nvPr/>
        </p:nvSpPr>
        <p:spPr>
          <a:xfrm>
            <a:off x="2800350" y="5581650"/>
            <a:ext cx="8917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>
                <a:latin typeface="Calibri" pitchFamily="34" charset="0"/>
                <a:cs typeface="Calibri" pitchFamily="34" charset="0"/>
              </a:rPr>
              <a:t>colesterolo</a:t>
            </a:r>
          </a:p>
        </p:txBody>
      </p:sp>
    </p:spTree>
    <p:extLst>
      <p:ext uri="{BB962C8B-B14F-4D97-AF65-F5344CB8AC3E}">
        <p14:creationId xmlns:p14="http://schemas.microsoft.com/office/powerpoint/2010/main" val="14697815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185738" y="160338"/>
            <a:ext cx="8788400" cy="314325"/>
          </a:xfrm>
          <a:prstGeom prst="rect">
            <a:avLst/>
          </a:prstGeom>
          <a:solidFill>
            <a:schemeClr val="bg1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defTabSz="1087438">
              <a:defRPr/>
            </a:pPr>
            <a:r>
              <a:rPr lang="it-IT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Struttura delle membrane biologiche </a:t>
            </a:r>
          </a:p>
        </p:txBody>
      </p:sp>
      <p:sp>
        <p:nvSpPr>
          <p:cNvPr id="7171" name="Rectangle 30"/>
          <p:cNvSpPr>
            <a:spLocks noChangeArrowheads="1"/>
          </p:cNvSpPr>
          <p:nvPr/>
        </p:nvSpPr>
        <p:spPr bwMode="auto">
          <a:xfrm>
            <a:off x="163513" y="531813"/>
            <a:ext cx="5480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75000"/>
              </a:spcBef>
            </a:pPr>
            <a:r>
              <a:rPr lang="it-IT" sz="1800">
                <a:latin typeface="Arial" charset="0"/>
              </a:rPr>
              <a:t>Associazione spontanea delle molecole lipidiche</a:t>
            </a:r>
          </a:p>
        </p:txBody>
      </p:sp>
      <p:sp>
        <p:nvSpPr>
          <p:cNvPr id="7177" name="Rectangle 41"/>
          <p:cNvSpPr>
            <a:spLocks noChangeArrowheads="1"/>
          </p:cNvSpPr>
          <p:nvPr/>
        </p:nvSpPr>
        <p:spPr bwMode="auto">
          <a:xfrm>
            <a:off x="134938" y="5478463"/>
            <a:ext cx="9009062" cy="85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it-IT" sz="1800" b="0" dirty="0">
                <a:solidFill>
                  <a:srgbClr val="FF3300"/>
                </a:solidFill>
                <a:latin typeface="Arial" charset="0"/>
              </a:rPr>
              <a:t>  </a:t>
            </a:r>
            <a:r>
              <a:rPr lang="it-IT" sz="1600" b="0" dirty="0">
                <a:latin typeface="Arial" charset="0"/>
              </a:rPr>
              <a:t>molecole lipidiche</a:t>
            </a:r>
            <a:r>
              <a:rPr lang="it-IT" sz="1600" b="0" i="1" dirty="0">
                <a:solidFill>
                  <a:srgbClr val="FF3300"/>
                </a:solidFill>
                <a:latin typeface="Arial" charset="0"/>
              </a:rPr>
              <a:t> </a:t>
            </a:r>
            <a:r>
              <a:rPr lang="it-IT" sz="1600" dirty="0">
                <a:solidFill>
                  <a:srgbClr val="FF3300"/>
                </a:solidFill>
                <a:latin typeface="Arial" charset="0"/>
              </a:rPr>
              <a:t>ANFIPATICHE</a:t>
            </a:r>
            <a:r>
              <a:rPr lang="it-IT" sz="1600" b="0" dirty="0">
                <a:solidFill>
                  <a:srgbClr val="FF3300"/>
                </a:solidFill>
                <a:latin typeface="Arial" charset="0"/>
              </a:rPr>
              <a:t>, </a:t>
            </a:r>
            <a:r>
              <a:rPr lang="it-IT" sz="1600" b="0" dirty="0">
                <a:latin typeface="Arial" charset="0"/>
              </a:rPr>
              <a:t>in un ambiente acquoso,</a:t>
            </a:r>
            <a:r>
              <a:rPr lang="it-IT" sz="1600" b="0" dirty="0">
                <a:solidFill>
                  <a:srgbClr val="FF3300"/>
                </a:solidFill>
                <a:latin typeface="Arial" charset="0"/>
              </a:rPr>
              <a:t> </a:t>
            </a:r>
            <a:r>
              <a:rPr lang="it-IT" sz="1600" b="0" dirty="0">
                <a:latin typeface="Arial" charset="0"/>
              </a:rPr>
              <a:t>formano</a:t>
            </a:r>
            <a:r>
              <a:rPr lang="it-IT" sz="1600" b="0" dirty="0">
                <a:solidFill>
                  <a:srgbClr val="FF3300"/>
                </a:solidFill>
                <a:latin typeface="Arial" charset="0"/>
              </a:rPr>
              <a:t>  </a:t>
            </a:r>
            <a:r>
              <a:rPr lang="it-IT" sz="1600" dirty="0">
                <a:solidFill>
                  <a:srgbClr val="FF3300"/>
                </a:solidFill>
                <a:latin typeface="Arial" charset="0"/>
              </a:rPr>
              <a:t>MICELLE</a:t>
            </a:r>
            <a:r>
              <a:rPr lang="it-IT" sz="1600" b="0" dirty="0">
                <a:solidFill>
                  <a:srgbClr val="FF3300"/>
                </a:solidFill>
                <a:latin typeface="Arial" charset="0"/>
              </a:rPr>
              <a:t> </a:t>
            </a:r>
            <a:r>
              <a:rPr lang="it-IT" sz="1600" b="0" dirty="0">
                <a:latin typeface="Arial" charset="0"/>
              </a:rPr>
              <a:t>o</a:t>
            </a:r>
            <a:r>
              <a:rPr lang="it-IT" sz="1600" b="0" dirty="0">
                <a:solidFill>
                  <a:srgbClr val="FF3300"/>
                </a:solidFill>
                <a:latin typeface="Arial" charset="0"/>
              </a:rPr>
              <a:t>  </a:t>
            </a:r>
          </a:p>
          <a:p>
            <a:r>
              <a:rPr lang="it-IT" sz="1600" b="0" dirty="0">
                <a:solidFill>
                  <a:srgbClr val="FF3300"/>
                </a:solidFill>
                <a:latin typeface="Arial" charset="0"/>
              </a:rPr>
              <a:t>    </a:t>
            </a:r>
            <a:r>
              <a:rPr lang="it-IT" sz="1600" dirty="0">
                <a:solidFill>
                  <a:srgbClr val="FF0000"/>
                </a:solidFill>
                <a:latin typeface="Arial" charset="0"/>
              </a:rPr>
              <a:t>LIPOSOMI</a:t>
            </a:r>
            <a:r>
              <a:rPr lang="it-IT" sz="1600" b="0" dirty="0">
                <a:solidFill>
                  <a:srgbClr val="FF3300"/>
                </a:solidFill>
                <a:latin typeface="Arial" charset="0"/>
              </a:rPr>
              <a:t> </a:t>
            </a:r>
            <a:r>
              <a:rPr lang="it-IT" sz="1600" b="0" dirty="0">
                <a:latin typeface="Arial" charset="0"/>
              </a:rPr>
              <a:t>spontaneamente mediante </a:t>
            </a:r>
            <a:r>
              <a:rPr lang="it-IT" sz="1600" dirty="0">
                <a:solidFill>
                  <a:srgbClr val="FF3300"/>
                </a:solidFill>
                <a:latin typeface="Arial" charset="0"/>
              </a:rPr>
              <a:t>interazioni non-covalenti</a:t>
            </a:r>
            <a:r>
              <a:rPr lang="it-IT" sz="1600" dirty="0">
                <a:latin typeface="Arial" charset="0"/>
              </a:rPr>
              <a:t> </a:t>
            </a:r>
            <a:r>
              <a:rPr lang="it-IT" sz="1600" b="0" dirty="0">
                <a:latin typeface="Arial" charset="0"/>
              </a:rPr>
              <a:t>(idrofobiche e</a:t>
            </a:r>
          </a:p>
          <a:p>
            <a:r>
              <a:rPr lang="it-IT" sz="1600" b="0" dirty="0">
                <a:latin typeface="Arial" charset="0"/>
              </a:rPr>
              <a:t>   di VDW per le code, legami-H ed elettrostatici per le  teste).</a:t>
            </a:r>
          </a:p>
        </p:txBody>
      </p:sp>
      <p:sp>
        <p:nvSpPr>
          <p:cNvPr id="7185" name="Text Box 28"/>
          <p:cNvSpPr txBox="1">
            <a:spLocks noChangeArrowheads="1"/>
          </p:cNvSpPr>
          <p:nvPr/>
        </p:nvSpPr>
        <p:spPr bwMode="auto">
          <a:xfrm>
            <a:off x="3768725" y="2360613"/>
            <a:ext cx="12906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75000"/>
              </a:lnSpc>
            </a:pPr>
            <a:r>
              <a:rPr lang="it-IT" sz="1600">
                <a:latin typeface="Arial" charset="0"/>
              </a:rPr>
              <a:t>code</a:t>
            </a:r>
          </a:p>
          <a:p>
            <a:pPr>
              <a:lnSpc>
                <a:spcPct val="75000"/>
              </a:lnSpc>
            </a:pPr>
            <a:r>
              <a:rPr lang="it-IT" sz="1600">
                <a:latin typeface="Arial" charset="0"/>
              </a:rPr>
              <a:t>idrofobiche</a:t>
            </a:r>
            <a:endParaRPr lang="it-IT" sz="1600" b="0">
              <a:latin typeface="Arial" charset="0"/>
            </a:endParaRPr>
          </a:p>
        </p:txBody>
      </p:sp>
      <p:sp>
        <p:nvSpPr>
          <p:cNvPr id="7186" name="Line 29"/>
          <p:cNvSpPr>
            <a:spLocks noChangeShapeType="1"/>
          </p:cNvSpPr>
          <p:nvPr/>
        </p:nvSpPr>
        <p:spPr bwMode="auto">
          <a:xfrm flipH="1">
            <a:off x="4729163" y="2332038"/>
            <a:ext cx="11112" cy="200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grpSp>
        <p:nvGrpSpPr>
          <p:cNvPr id="2" name="Gruppo 1"/>
          <p:cNvGrpSpPr/>
          <p:nvPr/>
        </p:nvGrpSpPr>
        <p:grpSpPr>
          <a:xfrm>
            <a:off x="209550" y="587375"/>
            <a:ext cx="8701088" cy="2124075"/>
            <a:chOff x="209550" y="587375"/>
            <a:chExt cx="8701088" cy="2124075"/>
          </a:xfrm>
        </p:grpSpPr>
        <p:sp>
          <p:nvSpPr>
            <p:cNvPr id="7179" name="Rectangle 44"/>
            <p:cNvSpPr>
              <a:spLocks noChangeArrowheads="1"/>
            </p:cNvSpPr>
            <p:nvPr/>
          </p:nvSpPr>
          <p:spPr bwMode="auto">
            <a:xfrm>
              <a:off x="209550" y="1071563"/>
              <a:ext cx="2524125" cy="825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 sz="1600" dirty="0">
                  <a:solidFill>
                    <a:srgbClr val="FF3300"/>
                  </a:solidFill>
                  <a:latin typeface="Arial" charset="0"/>
                </a:rPr>
                <a:t>molecole anfipatiche</a:t>
              </a:r>
            </a:p>
            <a:p>
              <a:r>
                <a:rPr lang="it-IT" sz="1600" dirty="0">
                  <a:solidFill>
                    <a:srgbClr val="FF3300"/>
                  </a:solidFill>
                  <a:latin typeface="Arial" charset="0"/>
                </a:rPr>
                <a:t>a singola catena lipidica</a:t>
              </a:r>
            </a:p>
            <a:p>
              <a:r>
                <a:rPr lang="it-IT" sz="1600" dirty="0">
                  <a:solidFill>
                    <a:srgbClr val="FF3300"/>
                  </a:solidFill>
                  <a:latin typeface="Arial" charset="0"/>
                </a:rPr>
                <a:t> (es. SDS)</a:t>
              </a:r>
            </a:p>
          </p:txBody>
        </p:sp>
        <p:pic>
          <p:nvPicPr>
            <p:cNvPr id="7181" name="Picture 1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924300" y="857250"/>
              <a:ext cx="1241425" cy="1655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182" name="Group 32"/>
            <p:cNvGrpSpPr>
              <a:grpSpLocks/>
            </p:cNvGrpSpPr>
            <p:nvPr/>
          </p:nvGrpSpPr>
          <p:grpSpPr bwMode="auto">
            <a:xfrm>
              <a:off x="5621338" y="860425"/>
              <a:ext cx="2352675" cy="1851025"/>
              <a:chOff x="738" y="1517"/>
              <a:chExt cx="1227" cy="961"/>
            </a:xfrm>
          </p:grpSpPr>
          <p:pic>
            <p:nvPicPr>
              <p:cNvPr id="7192" name="Picture 3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978" y="1649"/>
                <a:ext cx="762" cy="7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193" name="Text Box 15"/>
              <p:cNvSpPr txBox="1">
                <a:spLocks noChangeArrowheads="1"/>
              </p:cNvSpPr>
              <p:nvPr/>
            </p:nvSpPr>
            <p:spPr bwMode="auto">
              <a:xfrm>
                <a:off x="738" y="2003"/>
                <a:ext cx="225" cy="1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it-IT" sz="1000">
                    <a:latin typeface="Arial" charset="0"/>
                  </a:rPr>
                  <a:t>H</a:t>
                </a:r>
                <a:r>
                  <a:rPr lang="it-IT" sz="1200" baseline="-25000">
                    <a:latin typeface="Arial" charset="0"/>
                  </a:rPr>
                  <a:t>2</a:t>
                </a:r>
                <a:r>
                  <a:rPr lang="it-IT" sz="1000">
                    <a:latin typeface="Arial" charset="0"/>
                  </a:rPr>
                  <a:t>O</a:t>
                </a:r>
                <a:endParaRPr lang="it-IT" sz="2400" b="0"/>
              </a:p>
            </p:txBody>
          </p:sp>
          <p:sp>
            <p:nvSpPr>
              <p:cNvPr id="7194" name="Text Box 16"/>
              <p:cNvSpPr txBox="1">
                <a:spLocks noChangeArrowheads="1"/>
              </p:cNvSpPr>
              <p:nvPr/>
            </p:nvSpPr>
            <p:spPr bwMode="auto">
              <a:xfrm>
                <a:off x="846" y="2183"/>
                <a:ext cx="225" cy="1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it-IT" sz="1000">
                    <a:latin typeface="Arial" charset="0"/>
                  </a:rPr>
                  <a:t>H</a:t>
                </a:r>
                <a:r>
                  <a:rPr lang="it-IT" sz="1200" baseline="-25000">
                    <a:latin typeface="Arial" charset="0"/>
                  </a:rPr>
                  <a:t>2</a:t>
                </a:r>
                <a:r>
                  <a:rPr lang="it-IT" sz="1000">
                    <a:latin typeface="Arial" charset="0"/>
                  </a:rPr>
                  <a:t>O</a:t>
                </a:r>
                <a:endParaRPr lang="it-IT" sz="2400" b="0"/>
              </a:p>
            </p:txBody>
          </p:sp>
          <p:sp>
            <p:nvSpPr>
              <p:cNvPr id="7195" name="Text Box 17"/>
              <p:cNvSpPr txBox="1">
                <a:spLocks noChangeArrowheads="1"/>
              </p:cNvSpPr>
              <p:nvPr/>
            </p:nvSpPr>
            <p:spPr bwMode="auto">
              <a:xfrm>
                <a:off x="750" y="1811"/>
                <a:ext cx="272" cy="1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it-IT" sz="1000">
                    <a:latin typeface="Arial" charset="0"/>
                  </a:rPr>
                  <a:t>H</a:t>
                </a:r>
                <a:r>
                  <a:rPr lang="it-IT" sz="1200" baseline="-25000">
                    <a:latin typeface="Arial" charset="0"/>
                  </a:rPr>
                  <a:t>2</a:t>
                </a:r>
                <a:r>
                  <a:rPr lang="it-IT" sz="1000">
                    <a:latin typeface="Arial" charset="0"/>
                  </a:rPr>
                  <a:t>O</a:t>
                </a:r>
                <a:endParaRPr lang="it-IT" sz="2400" b="0"/>
              </a:p>
            </p:txBody>
          </p:sp>
          <p:sp>
            <p:nvSpPr>
              <p:cNvPr id="7196" name="Text Box 18"/>
              <p:cNvSpPr txBox="1">
                <a:spLocks noChangeArrowheads="1"/>
              </p:cNvSpPr>
              <p:nvPr/>
            </p:nvSpPr>
            <p:spPr bwMode="auto">
              <a:xfrm>
                <a:off x="888" y="1583"/>
                <a:ext cx="225" cy="1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it-IT" sz="1000">
                    <a:latin typeface="Arial" charset="0"/>
                  </a:rPr>
                  <a:t>H</a:t>
                </a:r>
                <a:r>
                  <a:rPr lang="it-IT" sz="1200" baseline="-25000">
                    <a:latin typeface="Arial" charset="0"/>
                  </a:rPr>
                  <a:t>2</a:t>
                </a:r>
                <a:r>
                  <a:rPr lang="it-IT" sz="1000">
                    <a:latin typeface="Arial" charset="0"/>
                  </a:rPr>
                  <a:t>O</a:t>
                </a:r>
                <a:endParaRPr lang="it-IT" sz="2400" b="0"/>
              </a:p>
            </p:txBody>
          </p:sp>
          <p:sp>
            <p:nvSpPr>
              <p:cNvPr id="7197" name="Text Box 19"/>
              <p:cNvSpPr txBox="1">
                <a:spLocks noChangeArrowheads="1"/>
              </p:cNvSpPr>
              <p:nvPr/>
            </p:nvSpPr>
            <p:spPr bwMode="auto">
              <a:xfrm>
                <a:off x="1200" y="1517"/>
                <a:ext cx="225" cy="1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it-IT" sz="1000">
                    <a:latin typeface="Arial" charset="0"/>
                  </a:rPr>
                  <a:t>H</a:t>
                </a:r>
                <a:r>
                  <a:rPr lang="it-IT" sz="1200" baseline="-25000">
                    <a:latin typeface="Arial" charset="0"/>
                  </a:rPr>
                  <a:t>2</a:t>
                </a:r>
                <a:r>
                  <a:rPr lang="it-IT" sz="1000">
                    <a:latin typeface="Arial" charset="0"/>
                  </a:rPr>
                  <a:t>O</a:t>
                </a:r>
                <a:endParaRPr lang="it-IT" sz="2400" b="0"/>
              </a:p>
            </p:txBody>
          </p:sp>
          <p:sp>
            <p:nvSpPr>
              <p:cNvPr id="7198" name="Text Box 20"/>
              <p:cNvSpPr txBox="1">
                <a:spLocks noChangeArrowheads="1"/>
              </p:cNvSpPr>
              <p:nvPr/>
            </p:nvSpPr>
            <p:spPr bwMode="auto">
              <a:xfrm>
                <a:off x="1602" y="1577"/>
                <a:ext cx="226" cy="1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it-IT" sz="1000">
                    <a:latin typeface="Arial" charset="0"/>
                  </a:rPr>
                  <a:t>H</a:t>
                </a:r>
                <a:r>
                  <a:rPr lang="it-IT" sz="1200" baseline="-25000">
                    <a:latin typeface="Arial" charset="0"/>
                  </a:rPr>
                  <a:t>2</a:t>
                </a:r>
                <a:r>
                  <a:rPr lang="it-IT" sz="1000">
                    <a:latin typeface="Arial" charset="0"/>
                  </a:rPr>
                  <a:t>O</a:t>
                </a:r>
                <a:endParaRPr lang="it-IT" sz="2400" b="0"/>
              </a:p>
            </p:txBody>
          </p:sp>
          <p:sp>
            <p:nvSpPr>
              <p:cNvPr id="7199" name="Text Box 21"/>
              <p:cNvSpPr txBox="1">
                <a:spLocks noChangeArrowheads="1"/>
              </p:cNvSpPr>
              <p:nvPr/>
            </p:nvSpPr>
            <p:spPr bwMode="auto">
              <a:xfrm>
                <a:off x="1728" y="1769"/>
                <a:ext cx="225" cy="1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it-IT" sz="1000">
                    <a:latin typeface="Arial" charset="0"/>
                  </a:rPr>
                  <a:t>H</a:t>
                </a:r>
                <a:r>
                  <a:rPr lang="it-IT" sz="1200" baseline="-25000">
                    <a:latin typeface="Arial" charset="0"/>
                  </a:rPr>
                  <a:t>2</a:t>
                </a:r>
                <a:r>
                  <a:rPr lang="it-IT" sz="1000">
                    <a:latin typeface="Arial" charset="0"/>
                  </a:rPr>
                  <a:t>O</a:t>
                </a:r>
                <a:endParaRPr lang="it-IT" sz="2400" b="0"/>
              </a:p>
            </p:txBody>
          </p:sp>
          <p:sp>
            <p:nvSpPr>
              <p:cNvPr id="7200" name="Text Box 22"/>
              <p:cNvSpPr txBox="1">
                <a:spLocks noChangeArrowheads="1"/>
              </p:cNvSpPr>
              <p:nvPr/>
            </p:nvSpPr>
            <p:spPr bwMode="auto">
              <a:xfrm>
                <a:off x="1740" y="1967"/>
                <a:ext cx="225" cy="1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it-IT" sz="1000">
                    <a:latin typeface="Arial" charset="0"/>
                  </a:rPr>
                  <a:t>H</a:t>
                </a:r>
                <a:r>
                  <a:rPr lang="it-IT" sz="1200" baseline="-25000">
                    <a:latin typeface="Arial" charset="0"/>
                  </a:rPr>
                  <a:t>2</a:t>
                </a:r>
                <a:r>
                  <a:rPr lang="it-IT" sz="1000">
                    <a:latin typeface="Arial" charset="0"/>
                  </a:rPr>
                  <a:t>O</a:t>
                </a:r>
                <a:endParaRPr lang="it-IT" sz="2400" b="0"/>
              </a:p>
            </p:txBody>
          </p:sp>
          <p:sp>
            <p:nvSpPr>
              <p:cNvPr id="7201" name="Text Box 23"/>
              <p:cNvSpPr txBox="1">
                <a:spLocks noChangeArrowheads="1"/>
              </p:cNvSpPr>
              <p:nvPr/>
            </p:nvSpPr>
            <p:spPr bwMode="auto">
              <a:xfrm>
                <a:off x="1032" y="2333"/>
                <a:ext cx="225" cy="1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it-IT" sz="1000">
                    <a:latin typeface="Arial" charset="0"/>
                  </a:rPr>
                  <a:t>H</a:t>
                </a:r>
                <a:r>
                  <a:rPr lang="it-IT" sz="1200" baseline="-25000">
                    <a:latin typeface="Arial" charset="0"/>
                  </a:rPr>
                  <a:t>2</a:t>
                </a:r>
                <a:r>
                  <a:rPr lang="it-IT" sz="1000">
                    <a:latin typeface="Arial" charset="0"/>
                  </a:rPr>
                  <a:t>O</a:t>
                </a:r>
                <a:endParaRPr lang="it-IT" sz="2400" b="0"/>
              </a:p>
            </p:txBody>
          </p:sp>
          <p:sp>
            <p:nvSpPr>
              <p:cNvPr id="7202" name="Text Box 24"/>
              <p:cNvSpPr txBox="1">
                <a:spLocks noChangeArrowheads="1"/>
              </p:cNvSpPr>
              <p:nvPr/>
            </p:nvSpPr>
            <p:spPr bwMode="auto">
              <a:xfrm>
                <a:off x="1344" y="2351"/>
                <a:ext cx="225" cy="1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it-IT" sz="1000">
                    <a:latin typeface="Arial" charset="0"/>
                  </a:rPr>
                  <a:t>H</a:t>
                </a:r>
                <a:r>
                  <a:rPr lang="it-IT" sz="1200" baseline="-25000">
                    <a:latin typeface="Arial" charset="0"/>
                  </a:rPr>
                  <a:t>2</a:t>
                </a:r>
                <a:r>
                  <a:rPr lang="it-IT" sz="1000">
                    <a:latin typeface="Arial" charset="0"/>
                  </a:rPr>
                  <a:t>O</a:t>
                </a:r>
                <a:endParaRPr lang="it-IT" sz="2400" b="0"/>
              </a:p>
            </p:txBody>
          </p:sp>
          <p:sp>
            <p:nvSpPr>
              <p:cNvPr id="7203" name="Text Box 25"/>
              <p:cNvSpPr txBox="1">
                <a:spLocks noChangeArrowheads="1"/>
              </p:cNvSpPr>
              <p:nvPr/>
            </p:nvSpPr>
            <p:spPr bwMode="auto">
              <a:xfrm>
                <a:off x="1650" y="2201"/>
                <a:ext cx="225" cy="1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it-IT" sz="1000">
                    <a:latin typeface="Arial" charset="0"/>
                  </a:rPr>
                  <a:t>H</a:t>
                </a:r>
                <a:r>
                  <a:rPr lang="it-IT" sz="1200" baseline="-25000">
                    <a:latin typeface="Arial" charset="0"/>
                  </a:rPr>
                  <a:t>2</a:t>
                </a:r>
                <a:r>
                  <a:rPr lang="it-IT" sz="1000">
                    <a:latin typeface="Arial" charset="0"/>
                  </a:rPr>
                  <a:t>O</a:t>
                </a:r>
                <a:endParaRPr lang="it-IT" sz="2400" b="0"/>
              </a:p>
            </p:txBody>
          </p:sp>
        </p:grpSp>
        <p:sp>
          <p:nvSpPr>
            <p:cNvPr id="7183" name="Line 26"/>
            <p:cNvSpPr>
              <a:spLocks noChangeShapeType="1"/>
            </p:cNvSpPr>
            <p:nvPr/>
          </p:nvSpPr>
          <p:spPr bwMode="auto">
            <a:xfrm flipV="1">
              <a:off x="3457575" y="1628775"/>
              <a:ext cx="446088" cy="39846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184" name="Text Box 27"/>
            <p:cNvSpPr txBox="1">
              <a:spLocks noChangeArrowheads="1"/>
            </p:cNvSpPr>
            <p:nvPr/>
          </p:nvSpPr>
          <p:spPr bwMode="auto">
            <a:xfrm>
              <a:off x="2822575" y="1919288"/>
              <a:ext cx="738188" cy="460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75000"/>
                </a:lnSpc>
              </a:pPr>
              <a:r>
                <a:rPr lang="it-IT" sz="1600">
                  <a:latin typeface="Arial" charset="0"/>
                </a:rPr>
                <a:t>teste</a:t>
              </a:r>
            </a:p>
            <a:p>
              <a:pPr>
                <a:lnSpc>
                  <a:spcPct val="75000"/>
                </a:lnSpc>
              </a:pPr>
              <a:r>
                <a:rPr lang="it-IT" sz="1600">
                  <a:latin typeface="Arial" charset="0"/>
                </a:rPr>
                <a:t>polari</a:t>
              </a:r>
              <a:endParaRPr lang="it-IT" sz="1600" b="0">
                <a:latin typeface="Arial" charset="0"/>
              </a:endParaRPr>
            </a:p>
          </p:txBody>
        </p:sp>
        <p:sp>
          <p:nvSpPr>
            <p:cNvPr id="7187" name="Rectangle 36"/>
            <p:cNvSpPr>
              <a:spLocks noChangeArrowheads="1"/>
            </p:cNvSpPr>
            <p:nvPr/>
          </p:nvSpPr>
          <p:spPr bwMode="auto">
            <a:xfrm>
              <a:off x="7448550" y="587375"/>
              <a:ext cx="1462088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75000"/>
                </a:lnSpc>
                <a:spcBef>
                  <a:spcPct val="50000"/>
                </a:spcBef>
              </a:pPr>
              <a:r>
                <a:rPr lang="it-IT" sz="1600">
                  <a:latin typeface="Arial" charset="0"/>
                </a:rPr>
                <a:t>micella</a:t>
              </a:r>
            </a:p>
          </p:txBody>
        </p:sp>
        <p:sp>
          <p:nvSpPr>
            <p:cNvPr id="7188" name="Line 37"/>
            <p:cNvSpPr>
              <a:spLocks noChangeShapeType="1"/>
            </p:cNvSpPr>
            <p:nvPr/>
          </p:nvSpPr>
          <p:spPr bwMode="auto">
            <a:xfrm flipH="1" flipV="1">
              <a:off x="5141913" y="1363663"/>
              <a:ext cx="990600" cy="2476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189" name="Line 38"/>
            <p:cNvSpPr>
              <a:spLocks noChangeShapeType="1"/>
            </p:cNvSpPr>
            <p:nvPr/>
          </p:nvSpPr>
          <p:spPr bwMode="auto">
            <a:xfrm flipH="1">
              <a:off x="5122863" y="1989138"/>
              <a:ext cx="996950" cy="18256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5" name="Gruppo 4"/>
          <p:cNvGrpSpPr/>
          <p:nvPr/>
        </p:nvGrpSpPr>
        <p:grpSpPr>
          <a:xfrm>
            <a:off x="192088" y="2406650"/>
            <a:ext cx="8512175" cy="2865438"/>
            <a:chOff x="192088" y="2406650"/>
            <a:chExt cx="8512175" cy="2865438"/>
          </a:xfrm>
        </p:grpSpPr>
        <p:sp>
          <p:nvSpPr>
            <p:cNvPr id="7190" name="Line 49"/>
            <p:cNvSpPr>
              <a:spLocks noChangeShapeType="1"/>
            </p:cNvSpPr>
            <p:nvPr/>
          </p:nvSpPr>
          <p:spPr bwMode="auto">
            <a:xfrm>
              <a:off x="4225925" y="2782888"/>
              <a:ext cx="0" cy="32543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4" name="Gruppo 3"/>
            <p:cNvGrpSpPr/>
            <p:nvPr/>
          </p:nvGrpSpPr>
          <p:grpSpPr>
            <a:xfrm>
              <a:off x="192088" y="2406650"/>
              <a:ext cx="8512175" cy="2865438"/>
              <a:chOff x="192088" y="2406650"/>
              <a:chExt cx="8512175" cy="2865438"/>
            </a:xfrm>
          </p:grpSpPr>
          <p:sp>
            <p:nvSpPr>
              <p:cNvPr id="7176" name="Rectangle 40"/>
              <p:cNvSpPr>
                <a:spLocks noChangeArrowheads="1"/>
              </p:cNvSpPr>
              <p:nvPr/>
            </p:nvSpPr>
            <p:spPr bwMode="auto">
              <a:xfrm>
                <a:off x="2590800" y="4995863"/>
                <a:ext cx="2454275" cy="2762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lnSpc>
                    <a:spcPct val="75000"/>
                  </a:lnSpc>
                  <a:spcBef>
                    <a:spcPct val="50000"/>
                  </a:spcBef>
                </a:pPr>
                <a:r>
                  <a:rPr lang="it-IT" sz="1600" dirty="0">
                    <a:latin typeface="Arial" charset="0"/>
                  </a:rPr>
                  <a:t>doppio strato lipidico</a:t>
                </a:r>
              </a:p>
            </p:txBody>
          </p:sp>
          <p:grpSp>
            <p:nvGrpSpPr>
              <p:cNvPr id="3" name="Gruppo 2"/>
              <p:cNvGrpSpPr/>
              <p:nvPr/>
            </p:nvGrpSpPr>
            <p:grpSpPr>
              <a:xfrm>
                <a:off x="192088" y="2406650"/>
                <a:ext cx="8512175" cy="2773363"/>
                <a:chOff x="192088" y="2406650"/>
                <a:chExt cx="8512175" cy="2773363"/>
              </a:xfrm>
            </p:grpSpPr>
            <p:sp>
              <p:nvSpPr>
                <p:cNvPr id="7172" name="Rectangle 39"/>
                <p:cNvSpPr>
                  <a:spLocks noChangeArrowheads="1"/>
                </p:cNvSpPr>
                <p:nvPr/>
              </p:nvSpPr>
              <p:spPr bwMode="auto">
                <a:xfrm>
                  <a:off x="7480300" y="2892425"/>
                  <a:ext cx="1223963" cy="2762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lnSpc>
                      <a:spcPct val="75000"/>
                    </a:lnSpc>
                    <a:spcBef>
                      <a:spcPct val="50000"/>
                    </a:spcBef>
                  </a:pPr>
                  <a:r>
                    <a:rPr lang="it-IT" sz="1600">
                      <a:latin typeface="Arial" charset="0"/>
                    </a:rPr>
                    <a:t>liposoma</a:t>
                  </a:r>
                </a:p>
              </p:txBody>
            </p:sp>
            <p:pic>
              <p:nvPicPr>
                <p:cNvPr id="7173" name="Picture 9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2032000" y="3149600"/>
                  <a:ext cx="3327400" cy="17668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7174" name="Line 10"/>
                <p:cNvSpPr>
                  <a:spLocks noChangeShapeType="1"/>
                </p:cNvSpPr>
                <p:nvPr/>
              </p:nvSpPr>
              <p:spPr bwMode="auto">
                <a:xfrm flipH="1" flipV="1">
                  <a:off x="5356225" y="3357563"/>
                  <a:ext cx="417513" cy="44132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7175" name="Line 11"/>
                <p:cNvSpPr>
                  <a:spLocks noChangeShapeType="1"/>
                </p:cNvSpPr>
                <p:nvPr/>
              </p:nvSpPr>
              <p:spPr bwMode="auto">
                <a:xfrm flipH="1">
                  <a:off x="5386388" y="4203700"/>
                  <a:ext cx="368300" cy="54927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grpSp>
              <p:nvGrpSpPr>
                <p:cNvPr id="7178" name="Group 5"/>
                <p:cNvGrpSpPr>
                  <a:grpSpLocks/>
                </p:cNvGrpSpPr>
                <p:nvPr/>
              </p:nvGrpSpPr>
              <p:grpSpPr bwMode="auto">
                <a:xfrm rot="10800000">
                  <a:off x="5724525" y="3108325"/>
                  <a:ext cx="2895600" cy="2071688"/>
                  <a:chOff x="768" y="2304"/>
                  <a:chExt cx="2367" cy="1596"/>
                </a:xfrm>
              </p:grpSpPr>
              <p:pic>
                <p:nvPicPr>
                  <p:cNvPr id="7204" name="Picture 6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392" y="2304"/>
                    <a:ext cx="948" cy="94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7205" name="Picture 7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clrChange>
                      <a:clrFrom>
                        <a:srgbClr val="FFFFFB"/>
                      </a:clrFrom>
                      <a:clrTo>
                        <a:srgbClr val="FFFFFB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824" y="2544"/>
                    <a:ext cx="1311" cy="124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7206" name="Picture 8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68" y="2496"/>
                    <a:ext cx="1164" cy="140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sp>
              <p:nvSpPr>
                <p:cNvPr id="7180" name="Rectangle 45"/>
                <p:cNvSpPr>
                  <a:spLocks noChangeArrowheads="1"/>
                </p:cNvSpPr>
                <p:nvPr/>
              </p:nvSpPr>
              <p:spPr bwMode="auto">
                <a:xfrm>
                  <a:off x="192088" y="2873375"/>
                  <a:ext cx="2252662" cy="8255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it-IT" sz="1600">
                      <a:solidFill>
                        <a:srgbClr val="FF3300"/>
                      </a:solidFill>
                      <a:latin typeface="Arial" charset="0"/>
                    </a:rPr>
                    <a:t>molecole anfipatiche </a:t>
                  </a:r>
                </a:p>
                <a:p>
                  <a:r>
                    <a:rPr lang="it-IT" sz="1600">
                      <a:solidFill>
                        <a:srgbClr val="FF3300"/>
                      </a:solidFill>
                      <a:latin typeface="Arial" charset="0"/>
                    </a:rPr>
                    <a:t>a doppia catena</a:t>
                  </a:r>
                </a:p>
                <a:p>
                  <a:r>
                    <a:rPr lang="it-IT" sz="1600">
                      <a:solidFill>
                        <a:srgbClr val="FF3300"/>
                      </a:solidFill>
                      <a:latin typeface="Arial" charset="0"/>
                    </a:rPr>
                    <a:t>lipidica</a:t>
                  </a:r>
                </a:p>
              </p:txBody>
            </p:sp>
            <p:sp>
              <p:nvSpPr>
                <p:cNvPr id="7191" name="Line 50"/>
                <p:cNvSpPr>
                  <a:spLocks noChangeShapeType="1"/>
                </p:cNvSpPr>
                <p:nvPr/>
              </p:nvSpPr>
              <p:spPr bwMode="auto">
                <a:xfrm flipH="1">
                  <a:off x="2578100" y="2406650"/>
                  <a:ext cx="493713" cy="65246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</p:grpSp>
      </p:grpSp>
      <p:sp>
        <p:nvSpPr>
          <p:cNvPr id="39" name="Date Placeholder 3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40" name="Footer Placeholder 3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97620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41E6364D-1ED6-4C10-BA05-892B48226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BF08A897-2979-45CD-99B9-1174CFB3E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4" name="Rectangle 41">
            <a:extLst>
              <a:ext uri="{FF2B5EF4-FFF2-40B4-BE49-F238E27FC236}">
                <a16:creationId xmlns:a16="http://schemas.microsoft.com/office/drawing/2014/main" id="{E7355F9C-C849-4118-8243-58A5AD6262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238" y="153987"/>
            <a:ext cx="8564562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it-IT" sz="2400" b="0" dirty="0">
                <a:solidFill>
                  <a:srgbClr val="FF3300"/>
                </a:solidFill>
                <a:latin typeface="Arial" charset="0"/>
              </a:rPr>
              <a:t> </a:t>
            </a:r>
            <a:r>
              <a:rPr lang="it-IT" sz="2400" b="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it-IT" sz="2000" b="0" dirty="0">
                <a:solidFill>
                  <a:srgbClr val="FF0000"/>
                </a:solidFill>
                <a:latin typeface="Arial" charset="0"/>
              </a:rPr>
              <a:t>I DOPPI STRATI FOSFOLIPIDICI tendono a:</a:t>
            </a:r>
          </a:p>
          <a:p>
            <a:pPr marL="285750" indent="-285750">
              <a:spcBef>
                <a:spcPct val="50000"/>
              </a:spcBef>
              <a:buFontTx/>
              <a:buChar char="-"/>
            </a:pPr>
            <a:r>
              <a:rPr lang="it-IT" sz="2000" b="0" dirty="0">
                <a:latin typeface="Arial" charset="0"/>
              </a:rPr>
              <a:t>Estendersi</a:t>
            </a:r>
          </a:p>
          <a:p>
            <a:pPr marL="285750" indent="-285750">
              <a:spcBef>
                <a:spcPct val="50000"/>
              </a:spcBef>
              <a:buFontTx/>
              <a:buChar char="-"/>
            </a:pPr>
            <a:r>
              <a:rPr lang="it-IT" sz="2000" b="0" dirty="0">
                <a:latin typeface="Arial" charset="0"/>
              </a:rPr>
              <a:t>Formare strutture chiuse</a:t>
            </a:r>
          </a:p>
          <a:p>
            <a:pPr marL="285750" indent="-285750">
              <a:spcBef>
                <a:spcPct val="50000"/>
              </a:spcBef>
              <a:buFontTx/>
              <a:buChar char="-"/>
            </a:pPr>
            <a:r>
              <a:rPr lang="it-IT" sz="2000" b="0" dirty="0">
                <a:latin typeface="Arial" charset="0"/>
              </a:rPr>
              <a:t>Essere </a:t>
            </a:r>
            <a:r>
              <a:rPr lang="it-IT" sz="2000" b="0" dirty="0" err="1">
                <a:latin typeface="Arial" charset="0"/>
              </a:rPr>
              <a:t>autosigillanti</a:t>
            </a:r>
            <a:endParaRPr lang="it-IT" sz="2000" b="0" dirty="0">
              <a:latin typeface="Arial" charset="0"/>
            </a:endParaRPr>
          </a:p>
        </p:txBody>
      </p:sp>
      <p:pic>
        <p:nvPicPr>
          <p:cNvPr id="1028" name="Picture 4" descr="Meccanismi Di Trasporto Cellulari - Lessons - Blendspace">
            <a:extLst>
              <a:ext uri="{FF2B5EF4-FFF2-40B4-BE49-F238E27FC236}">
                <a16:creationId xmlns:a16="http://schemas.microsoft.com/office/drawing/2014/main" id="{B213FA7C-2DA2-4C04-9B8A-AB8BAC92F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3371850"/>
            <a:ext cx="7458075" cy="348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41">
            <a:extLst>
              <a:ext uri="{FF2B5EF4-FFF2-40B4-BE49-F238E27FC236}">
                <a16:creationId xmlns:a16="http://schemas.microsoft.com/office/drawing/2014/main" id="{A0610A22-E5CD-4337-9962-A012AAC099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2817019"/>
            <a:ext cx="85645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400" dirty="0">
                <a:solidFill>
                  <a:srgbClr val="FF3300"/>
                </a:solidFill>
                <a:latin typeface="Arial" charset="0"/>
              </a:rPr>
              <a:t>Struttura a mosaico fluido</a:t>
            </a:r>
            <a:endParaRPr lang="it-IT" sz="20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046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185738" y="147638"/>
            <a:ext cx="8788400" cy="314325"/>
          </a:xfrm>
          <a:prstGeom prst="rect">
            <a:avLst/>
          </a:prstGeom>
          <a:solidFill>
            <a:schemeClr val="bg1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defTabSz="1087438">
              <a:spcBef>
                <a:spcPct val="50000"/>
              </a:spcBef>
              <a:defRPr/>
            </a:pPr>
            <a:r>
              <a:rPr lang="it-IT" sz="20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Il modello a mosaico fluido</a:t>
            </a:r>
          </a:p>
        </p:txBody>
      </p:sp>
      <p:grpSp>
        <p:nvGrpSpPr>
          <p:cNvPr id="8197" name="Group 52"/>
          <p:cNvGrpSpPr>
            <a:grpSpLocks/>
          </p:cNvGrpSpPr>
          <p:nvPr/>
        </p:nvGrpSpPr>
        <p:grpSpPr bwMode="auto">
          <a:xfrm>
            <a:off x="142875" y="1066800"/>
            <a:ext cx="4905375" cy="2481263"/>
            <a:chOff x="829" y="678"/>
            <a:chExt cx="2975" cy="1509"/>
          </a:xfrm>
        </p:grpSpPr>
        <p:pic>
          <p:nvPicPr>
            <p:cNvPr id="8252" name="Picture 5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29" y="678"/>
              <a:ext cx="2975" cy="15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53" name="Picture 5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29" y="678"/>
              <a:ext cx="2975" cy="15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208" name="Rectangle 90"/>
          <p:cNvSpPr>
            <a:spLocks noChangeArrowheads="1"/>
          </p:cNvSpPr>
          <p:nvPr/>
        </p:nvSpPr>
        <p:spPr bwMode="auto">
          <a:xfrm>
            <a:off x="163513" y="568038"/>
            <a:ext cx="88566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400" i="1" dirty="0">
                <a:latin typeface="Arial" charset="0"/>
              </a:rPr>
              <a:t>SINGER &amp; NICHOLSON 1972 -   </a:t>
            </a:r>
            <a:r>
              <a:rPr lang="en-GB" sz="1600" b="0" i="1" dirty="0"/>
              <a:t>“</a:t>
            </a:r>
            <a:r>
              <a:rPr lang="en-GB" sz="1600" i="1" dirty="0"/>
              <a:t>Le membrane </a:t>
            </a:r>
            <a:r>
              <a:rPr lang="en-GB" sz="1600" i="1" dirty="0" err="1"/>
              <a:t>biologiche</a:t>
            </a:r>
            <a:r>
              <a:rPr lang="en-GB" sz="1600" i="1" dirty="0"/>
              <a:t> </a:t>
            </a:r>
            <a:r>
              <a:rPr lang="en-GB" sz="1600" i="1" dirty="0" err="1"/>
              <a:t>sono</a:t>
            </a:r>
            <a:r>
              <a:rPr lang="en-GB" sz="1600" i="1" dirty="0"/>
              <a:t> </a:t>
            </a:r>
            <a:r>
              <a:rPr lang="en-GB" sz="1600" i="1" dirty="0" err="1"/>
              <a:t>soluzioni</a:t>
            </a:r>
            <a:r>
              <a:rPr lang="en-GB" sz="1600" i="1" dirty="0"/>
              <a:t> </a:t>
            </a:r>
            <a:r>
              <a:rPr lang="en-GB" sz="1600" i="1" dirty="0" err="1"/>
              <a:t>bidimensionali</a:t>
            </a:r>
            <a:r>
              <a:rPr lang="en-GB" sz="1600" i="1" dirty="0"/>
              <a:t> di </a:t>
            </a:r>
            <a:r>
              <a:rPr lang="en-GB" sz="1600" i="1" dirty="0" err="1"/>
              <a:t>lipidi</a:t>
            </a:r>
            <a:r>
              <a:rPr lang="en-GB" sz="1600" i="1" dirty="0"/>
              <a:t> </a:t>
            </a:r>
          </a:p>
          <a:p>
            <a:r>
              <a:rPr lang="en-GB" sz="1600" i="1" dirty="0"/>
              <a:t>                                                                                                         e </a:t>
            </a:r>
            <a:r>
              <a:rPr lang="en-GB" sz="1600" i="1" dirty="0" err="1"/>
              <a:t>proteine</a:t>
            </a:r>
            <a:r>
              <a:rPr lang="en-GB" sz="1600" i="1" dirty="0"/>
              <a:t> </a:t>
            </a:r>
            <a:r>
              <a:rPr lang="en-GB" sz="1600" i="1" dirty="0" err="1"/>
              <a:t>globulari</a:t>
            </a:r>
            <a:r>
              <a:rPr lang="en-GB" sz="1600" i="1" dirty="0"/>
              <a:t> ORIENTATI </a:t>
            </a:r>
            <a:r>
              <a:rPr lang="en-GB" sz="1600" b="0" i="1" dirty="0"/>
              <a:t>”</a:t>
            </a:r>
            <a:r>
              <a:rPr lang="en-GB" sz="1600" b="0" dirty="0"/>
              <a:t>  </a:t>
            </a:r>
          </a:p>
        </p:txBody>
      </p:sp>
      <p:grpSp>
        <p:nvGrpSpPr>
          <p:cNvPr id="4" name="Gruppo 3"/>
          <p:cNvGrpSpPr/>
          <p:nvPr/>
        </p:nvGrpSpPr>
        <p:grpSpPr>
          <a:xfrm>
            <a:off x="1060450" y="3663950"/>
            <a:ext cx="1246188" cy="2779713"/>
            <a:chOff x="1060450" y="3663950"/>
            <a:chExt cx="1246188" cy="2779713"/>
          </a:xfrm>
        </p:grpSpPr>
        <p:sp>
          <p:nvSpPr>
            <p:cNvPr id="8196" name="Rectangle 43"/>
            <p:cNvSpPr>
              <a:spLocks noChangeArrowheads="1"/>
            </p:cNvSpPr>
            <p:nvPr/>
          </p:nvSpPr>
          <p:spPr bwMode="auto">
            <a:xfrm>
              <a:off x="1060450" y="5618163"/>
              <a:ext cx="1244600" cy="825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it-IT" sz="1600">
                  <a:solidFill>
                    <a:srgbClr val="009900"/>
                  </a:solidFill>
                  <a:latin typeface="Arial" charset="0"/>
                </a:rPr>
                <a:t>diffusione</a:t>
              </a:r>
            </a:p>
            <a:p>
              <a:pPr algn="ctr"/>
              <a:r>
                <a:rPr lang="it-IT" sz="1600">
                  <a:solidFill>
                    <a:srgbClr val="009900"/>
                  </a:solidFill>
                  <a:latin typeface="Arial" charset="0"/>
                </a:rPr>
                <a:t>laterale</a:t>
              </a:r>
              <a:r>
                <a:rPr lang="it-IT" sz="1600">
                  <a:latin typeface="Arial" charset="0"/>
                </a:rPr>
                <a:t> </a:t>
              </a:r>
            </a:p>
            <a:p>
              <a:pPr algn="ctr"/>
              <a:r>
                <a:rPr lang="it-IT" sz="1600">
                  <a:latin typeface="Arial" charset="0"/>
                </a:rPr>
                <a:t>OK</a:t>
              </a:r>
            </a:p>
          </p:txBody>
        </p:sp>
        <p:sp>
          <p:nvSpPr>
            <p:cNvPr id="8198" name="Freeform 67"/>
            <p:cNvSpPr>
              <a:spLocks noEditPoints="1"/>
            </p:cNvSpPr>
            <p:nvPr/>
          </p:nvSpPr>
          <p:spPr bwMode="auto">
            <a:xfrm>
              <a:off x="1727200" y="3663950"/>
              <a:ext cx="579438" cy="155575"/>
            </a:xfrm>
            <a:custGeom>
              <a:avLst/>
              <a:gdLst>
                <a:gd name="T0" fmla="*/ 0 w 435"/>
                <a:gd name="T1" fmla="*/ 53171 h 79"/>
                <a:gd name="T2" fmla="*/ 483531 w 435"/>
                <a:gd name="T3" fmla="*/ 53171 h 79"/>
                <a:gd name="T4" fmla="*/ 483531 w 435"/>
                <a:gd name="T5" fmla="*/ 104373 h 79"/>
                <a:gd name="T6" fmla="*/ 0 w 435"/>
                <a:gd name="T7" fmla="*/ 104373 h 79"/>
                <a:gd name="T8" fmla="*/ 0 w 435"/>
                <a:gd name="T9" fmla="*/ 53171 h 79"/>
                <a:gd name="T10" fmla="*/ 463550 w 435"/>
                <a:gd name="T11" fmla="*/ 0 h 79"/>
                <a:gd name="T12" fmla="*/ 579438 w 435"/>
                <a:gd name="T13" fmla="*/ 78772 h 79"/>
                <a:gd name="T14" fmla="*/ 463550 w 435"/>
                <a:gd name="T15" fmla="*/ 155575 h 79"/>
                <a:gd name="T16" fmla="*/ 463550 w 435"/>
                <a:gd name="T17" fmla="*/ 0 h 7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35"/>
                <a:gd name="T28" fmla="*/ 0 h 79"/>
                <a:gd name="T29" fmla="*/ 435 w 435"/>
                <a:gd name="T30" fmla="*/ 79 h 7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35" h="79">
                  <a:moveTo>
                    <a:pt x="0" y="27"/>
                  </a:moveTo>
                  <a:lnTo>
                    <a:pt x="363" y="27"/>
                  </a:lnTo>
                  <a:lnTo>
                    <a:pt x="363" y="53"/>
                  </a:lnTo>
                  <a:lnTo>
                    <a:pt x="0" y="53"/>
                  </a:lnTo>
                  <a:lnTo>
                    <a:pt x="0" y="27"/>
                  </a:lnTo>
                  <a:close/>
                  <a:moveTo>
                    <a:pt x="348" y="0"/>
                  </a:moveTo>
                  <a:lnTo>
                    <a:pt x="435" y="40"/>
                  </a:lnTo>
                  <a:lnTo>
                    <a:pt x="348" y="79"/>
                  </a:lnTo>
                  <a:lnTo>
                    <a:pt x="348" y="0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199" name="Freeform 68"/>
            <p:cNvSpPr>
              <a:spLocks noEditPoints="1"/>
            </p:cNvSpPr>
            <p:nvPr/>
          </p:nvSpPr>
          <p:spPr bwMode="auto">
            <a:xfrm>
              <a:off x="1343025" y="3716338"/>
              <a:ext cx="411163" cy="338137"/>
            </a:xfrm>
            <a:custGeom>
              <a:avLst/>
              <a:gdLst>
                <a:gd name="T0" fmla="*/ 411163 w 241"/>
                <a:gd name="T1" fmla="*/ 40576 h 175"/>
                <a:gd name="T2" fmla="*/ 112601 w 241"/>
                <a:gd name="T3" fmla="*/ 280171 h 175"/>
                <a:gd name="T4" fmla="*/ 81891 w 241"/>
                <a:gd name="T5" fmla="*/ 239594 h 175"/>
                <a:gd name="T6" fmla="*/ 380454 w 241"/>
                <a:gd name="T7" fmla="*/ 0 h 175"/>
                <a:gd name="T8" fmla="*/ 411163 w 241"/>
                <a:gd name="T9" fmla="*/ 40576 h 175"/>
                <a:gd name="T10" fmla="*/ 162077 w 241"/>
                <a:gd name="T11" fmla="*/ 305289 h 175"/>
                <a:gd name="T12" fmla="*/ 0 w 241"/>
                <a:gd name="T13" fmla="*/ 338137 h 175"/>
                <a:gd name="T14" fmla="*/ 71655 w 241"/>
                <a:gd name="T15" fmla="*/ 185492 h 175"/>
                <a:gd name="T16" fmla="*/ 162077 w 241"/>
                <a:gd name="T17" fmla="*/ 305289 h 17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41"/>
                <a:gd name="T28" fmla="*/ 0 h 175"/>
                <a:gd name="T29" fmla="*/ 241 w 241"/>
                <a:gd name="T30" fmla="*/ 175 h 17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41" h="175">
                  <a:moveTo>
                    <a:pt x="241" y="21"/>
                  </a:moveTo>
                  <a:lnTo>
                    <a:pt x="66" y="145"/>
                  </a:lnTo>
                  <a:lnTo>
                    <a:pt x="48" y="124"/>
                  </a:lnTo>
                  <a:lnTo>
                    <a:pt x="223" y="0"/>
                  </a:lnTo>
                  <a:lnTo>
                    <a:pt x="241" y="21"/>
                  </a:lnTo>
                  <a:close/>
                  <a:moveTo>
                    <a:pt x="95" y="158"/>
                  </a:moveTo>
                  <a:lnTo>
                    <a:pt x="0" y="175"/>
                  </a:lnTo>
                  <a:lnTo>
                    <a:pt x="42" y="96"/>
                  </a:lnTo>
                  <a:lnTo>
                    <a:pt x="95" y="158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8210" name="Group 97"/>
            <p:cNvGrpSpPr>
              <a:grpSpLocks/>
            </p:cNvGrpSpPr>
            <p:nvPr/>
          </p:nvGrpSpPr>
          <p:grpSpPr bwMode="auto">
            <a:xfrm>
              <a:off x="1639888" y="4046538"/>
              <a:ext cx="287337" cy="1284287"/>
              <a:chOff x="343" y="2997"/>
              <a:chExt cx="181" cy="809"/>
            </a:xfrm>
          </p:grpSpPr>
          <p:sp>
            <p:nvSpPr>
              <p:cNvPr id="8234" name="AutoShape 98"/>
              <p:cNvSpPr>
                <a:spLocks noChangeArrowheads="1"/>
              </p:cNvSpPr>
              <p:nvPr/>
            </p:nvSpPr>
            <p:spPr bwMode="auto">
              <a:xfrm>
                <a:off x="365" y="3143"/>
                <a:ext cx="56" cy="663"/>
              </a:xfrm>
              <a:prstGeom prst="can">
                <a:avLst>
                  <a:gd name="adj" fmla="val 32120"/>
                </a:avLst>
              </a:prstGeom>
              <a:gradFill rotWithShape="1">
                <a:gsLst>
                  <a:gs pos="0">
                    <a:srgbClr val="6C6C6C"/>
                  </a:gs>
                  <a:gs pos="50000">
                    <a:srgbClr val="EAEAEA"/>
                  </a:gs>
                  <a:gs pos="100000">
                    <a:srgbClr val="6C6C6C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8235" name="AutoShape 99"/>
              <p:cNvSpPr>
                <a:spLocks noChangeArrowheads="1"/>
              </p:cNvSpPr>
              <p:nvPr/>
            </p:nvSpPr>
            <p:spPr bwMode="auto">
              <a:xfrm>
                <a:off x="441" y="3141"/>
                <a:ext cx="56" cy="663"/>
              </a:xfrm>
              <a:prstGeom prst="can">
                <a:avLst>
                  <a:gd name="adj" fmla="val 32120"/>
                </a:avLst>
              </a:prstGeom>
              <a:gradFill rotWithShape="1">
                <a:gsLst>
                  <a:gs pos="0">
                    <a:srgbClr val="6C6C6C"/>
                  </a:gs>
                  <a:gs pos="50000">
                    <a:srgbClr val="EAEAEA"/>
                  </a:gs>
                  <a:gs pos="100000">
                    <a:srgbClr val="6C6C6C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8236" name="Oval 100"/>
              <p:cNvSpPr>
                <a:spLocks noChangeArrowheads="1"/>
              </p:cNvSpPr>
              <p:nvPr/>
            </p:nvSpPr>
            <p:spPr bwMode="auto">
              <a:xfrm>
                <a:off x="343" y="2997"/>
                <a:ext cx="181" cy="181"/>
              </a:xfrm>
              <a:prstGeom prst="ellipse">
                <a:avLst/>
              </a:prstGeom>
              <a:gradFill rotWithShape="1">
                <a:gsLst>
                  <a:gs pos="0">
                    <a:srgbClr val="EAEAEA"/>
                  </a:gs>
                  <a:gs pos="100000">
                    <a:srgbClr val="FF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</p:grpSp>
      <p:grpSp>
        <p:nvGrpSpPr>
          <p:cNvPr id="6" name="Gruppo 5"/>
          <p:cNvGrpSpPr/>
          <p:nvPr/>
        </p:nvGrpSpPr>
        <p:grpSpPr>
          <a:xfrm>
            <a:off x="3446463" y="3484563"/>
            <a:ext cx="1093787" cy="2714625"/>
            <a:chOff x="3446463" y="3484563"/>
            <a:chExt cx="1093787" cy="2714625"/>
          </a:xfrm>
        </p:grpSpPr>
        <p:sp>
          <p:nvSpPr>
            <p:cNvPr id="8195" name="Rectangle 42"/>
            <p:cNvSpPr>
              <a:spLocks noChangeArrowheads="1"/>
            </p:cNvSpPr>
            <p:nvPr/>
          </p:nvSpPr>
          <p:spPr bwMode="auto">
            <a:xfrm>
              <a:off x="3619500" y="5618163"/>
              <a:ext cx="920750" cy="581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 sz="1600">
                  <a:solidFill>
                    <a:srgbClr val="009900"/>
                  </a:solidFill>
                  <a:latin typeface="Arial" charset="0"/>
                </a:rPr>
                <a:t>flip/flop</a:t>
              </a:r>
            </a:p>
            <a:p>
              <a:r>
                <a:rPr lang="it-IT" sz="1600">
                  <a:latin typeface="Arial" charset="0"/>
                </a:rPr>
                <a:t>   NO</a:t>
              </a:r>
            </a:p>
          </p:txBody>
        </p:sp>
        <p:grpSp>
          <p:nvGrpSpPr>
            <p:cNvPr id="8205" name="Group 80"/>
            <p:cNvGrpSpPr>
              <a:grpSpLocks/>
            </p:cNvGrpSpPr>
            <p:nvPr/>
          </p:nvGrpSpPr>
          <p:grpSpPr bwMode="auto">
            <a:xfrm flipH="1">
              <a:off x="3675063" y="3484563"/>
              <a:ext cx="157162" cy="703262"/>
              <a:chOff x="3966" y="1506"/>
              <a:chExt cx="217" cy="161"/>
            </a:xfrm>
          </p:grpSpPr>
          <p:sp>
            <p:nvSpPr>
              <p:cNvPr id="8242" name="Freeform 81"/>
              <p:cNvSpPr>
                <a:spLocks/>
              </p:cNvSpPr>
              <p:nvPr/>
            </p:nvSpPr>
            <p:spPr bwMode="auto">
              <a:xfrm>
                <a:off x="3966" y="1506"/>
                <a:ext cx="217" cy="161"/>
              </a:xfrm>
              <a:custGeom>
                <a:avLst/>
                <a:gdLst>
                  <a:gd name="T0" fmla="*/ 217 w 754"/>
                  <a:gd name="T1" fmla="*/ 0 h 613"/>
                  <a:gd name="T2" fmla="*/ 0 w 754"/>
                  <a:gd name="T3" fmla="*/ 58 h 613"/>
                  <a:gd name="T4" fmla="*/ 0 w 754"/>
                  <a:gd name="T5" fmla="*/ 90 h 613"/>
                  <a:gd name="T6" fmla="*/ 145 w 754"/>
                  <a:gd name="T7" fmla="*/ 144 h 613"/>
                  <a:gd name="T8" fmla="*/ 145 w 754"/>
                  <a:gd name="T9" fmla="*/ 161 h 613"/>
                  <a:gd name="T10" fmla="*/ 217 w 754"/>
                  <a:gd name="T11" fmla="*/ 131 h 613"/>
                  <a:gd name="T12" fmla="*/ 145 w 754"/>
                  <a:gd name="T13" fmla="*/ 95 h 613"/>
                  <a:gd name="T14" fmla="*/ 145 w 754"/>
                  <a:gd name="T15" fmla="*/ 112 h 613"/>
                  <a:gd name="T16" fmla="*/ 9 w 754"/>
                  <a:gd name="T17" fmla="*/ 74 h 613"/>
                  <a:gd name="T18" fmla="*/ 9 w 754"/>
                  <a:gd name="T19" fmla="*/ 74 h 613"/>
                  <a:gd name="T20" fmla="*/ 217 w 754"/>
                  <a:gd name="T21" fmla="*/ 33 h 613"/>
                  <a:gd name="T22" fmla="*/ 217 w 754"/>
                  <a:gd name="T23" fmla="*/ 0 h 61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54"/>
                  <a:gd name="T37" fmla="*/ 0 h 613"/>
                  <a:gd name="T38" fmla="*/ 754 w 754"/>
                  <a:gd name="T39" fmla="*/ 613 h 61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54" h="613">
                    <a:moveTo>
                      <a:pt x="754" y="0"/>
                    </a:moveTo>
                    <a:cubicBezTo>
                      <a:pt x="338" y="0"/>
                      <a:pt x="0" y="98"/>
                      <a:pt x="0" y="219"/>
                    </a:cubicBezTo>
                    <a:lnTo>
                      <a:pt x="0" y="344"/>
                    </a:lnTo>
                    <a:cubicBezTo>
                      <a:pt x="0" y="437"/>
                      <a:pt x="201" y="520"/>
                      <a:pt x="503" y="550"/>
                    </a:cubicBezTo>
                    <a:lnTo>
                      <a:pt x="503" y="613"/>
                    </a:lnTo>
                    <a:lnTo>
                      <a:pt x="754" y="500"/>
                    </a:lnTo>
                    <a:lnTo>
                      <a:pt x="503" y="363"/>
                    </a:lnTo>
                    <a:lnTo>
                      <a:pt x="503" y="425"/>
                    </a:lnTo>
                    <a:cubicBezTo>
                      <a:pt x="275" y="402"/>
                      <a:pt x="100" y="349"/>
                      <a:pt x="31" y="282"/>
                    </a:cubicBezTo>
                    <a:cubicBezTo>
                      <a:pt x="127" y="189"/>
                      <a:pt x="421" y="125"/>
                      <a:pt x="754" y="125"/>
                    </a:cubicBezTo>
                    <a:lnTo>
                      <a:pt x="75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243" name="Freeform 82"/>
              <p:cNvSpPr>
                <a:spLocks/>
              </p:cNvSpPr>
              <p:nvPr/>
            </p:nvSpPr>
            <p:spPr bwMode="auto">
              <a:xfrm>
                <a:off x="3966" y="1506"/>
                <a:ext cx="217" cy="74"/>
              </a:xfrm>
              <a:custGeom>
                <a:avLst/>
                <a:gdLst>
                  <a:gd name="T0" fmla="*/ 217 w 754"/>
                  <a:gd name="T1" fmla="*/ 0 h 282"/>
                  <a:gd name="T2" fmla="*/ 0 w 754"/>
                  <a:gd name="T3" fmla="*/ 57 h 282"/>
                  <a:gd name="T4" fmla="*/ 9 w 754"/>
                  <a:gd name="T5" fmla="*/ 74 h 282"/>
                  <a:gd name="T6" fmla="*/ 9 w 754"/>
                  <a:gd name="T7" fmla="*/ 74 h 282"/>
                  <a:gd name="T8" fmla="*/ 217 w 754"/>
                  <a:gd name="T9" fmla="*/ 33 h 282"/>
                  <a:gd name="T10" fmla="*/ 217 w 754"/>
                  <a:gd name="T11" fmla="*/ 0 h 2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54"/>
                  <a:gd name="T19" fmla="*/ 0 h 282"/>
                  <a:gd name="T20" fmla="*/ 754 w 754"/>
                  <a:gd name="T21" fmla="*/ 282 h 28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54" h="282">
                    <a:moveTo>
                      <a:pt x="754" y="0"/>
                    </a:moveTo>
                    <a:cubicBezTo>
                      <a:pt x="338" y="0"/>
                      <a:pt x="0" y="98"/>
                      <a:pt x="0" y="219"/>
                    </a:cubicBezTo>
                    <a:cubicBezTo>
                      <a:pt x="0" y="240"/>
                      <a:pt x="11" y="261"/>
                      <a:pt x="31" y="282"/>
                    </a:cubicBezTo>
                    <a:cubicBezTo>
                      <a:pt x="127" y="189"/>
                      <a:pt x="421" y="125"/>
                      <a:pt x="754" y="125"/>
                    </a:cubicBezTo>
                    <a:lnTo>
                      <a:pt x="75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244" name="Freeform 83"/>
              <p:cNvSpPr>
                <a:spLocks/>
              </p:cNvSpPr>
              <p:nvPr/>
            </p:nvSpPr>
            <p:spPr bwMode="auto">
              <a:xfrm>
                <a:off x="3966" y="1506"/>
                <a:ext cx="217" cy="161"/>
              </a:xfrm>
              <a:custGeom>
                <a:avLst/>
                <a:gdLst>
                  <a:gd name="T0" fmla="*/ 217 w 754"/>
                  <a:gd name="T1" fmla="*/ 0 h 613"/>
                  <a:gd name="T2" fmla="*/ 0 w 754"/>
                  <a:gd name="T3" fmla="*/ 58 h 613"/>
                  <a:gd name="T4" fmla="*/ 0 w 754"/>
                  <a:gd name="T5" fmla="*/ 90 h 613"/>
                  <a:gd name="T6" fmla="*/ 145 w 754"/>
                  <a:gd name="T7" fmla="*/ 144 h 613"/>
                  <a:gd name="T8" fmla="*/ 145 w 754"/>
                  <a:gd name="T9" fmla="*/ 161 h 613"/>
                  <a:gd name="T10" fmla="*/ 217 w 754"/>
                  <a:gd name="T11" fmla="*/ 131 h 613"/>
                  <a:gd name="T12" fmla="*/ 145 w 754"/>
                  <a:gd name="T13" fmla="*/ 95 h 613"/>
                  <a:gd name="T14" fmla="*/ 145 w 754"/>
                  <a:gd name="T15" fmla="*/ 112 h 613"/>
                  <a:gd name="T16" fmla="*/ 9 w 754"/>
                  <a:gd name="T17" fmla="*/ 74 h 613"/>
                  <a:gd name="T18" fmla="*/ 9 w 754"/>
                  <a:gd name="T19" fmla="*/ 74 h 613"/>
                  <a:gd name="T20" fmla="*/ 217 w 754"/>
                  <a:gd name="T21" fmla="*/ 33 h 613"/>
                  <a:gd name="T22" fmla="*/ 217 w 754"/>
                  <a:gd name="T23" fmla="*/ 0 h 61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54"/>
                  <a:gd name="T37" fmla="*/ 0 h 613"/>
                  <a:gd name="T38" fmla="*/ 754 w 754"/>
                  <a:gd name="T39" fmla="*/ 613 h 61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54" h="613">
                    <a:moveTo>
                      <a:pt x="754" y="0"/>
                    </a:moveTo>
                    <a:cubicBezTo>
                      <a:pt x="338" y="0"/>
                      <a:pt x="0" y="98"/>
                      <a:pt x="0" y="219"/>
                    </a:cubicBezTo>
                    <a:lnTo>
                      <a:pt x="0" y="344"/>
                    </a:lnTo>
                    <a:cubicBezTo>
                      <a:pt x="0" y="437"/>
                      <a:pt x="201" y="520"/>
                      <a:pt x="503" y="550"/>
                    </a:cubicBezTo>
                    <a:lnTo>
                      <a:pt x="503" y="613"/>
                    </a:lnTo>
                    <a:lnTo>
                      <a:pt x="754" y="500"/>
                    </a:lnTo>
                    <a:lnTo>
                      <a:pt x="503" y="363"/>
                    </a:lnTo>
                    <a:lnTo>
                      <a:pt x="503" y="425"/>
                    </a:lnTo>
                    <a:cubicBezTo>
                      <a:pt x="275" y="402"/>
                      <a:pt x="100" y="349"/>
                      <a:pt x="31" y="282"/>
                    </a:cubicBezTo>
                    <a:cubicBezTo>
                      <a:pt x="127" y="189"/>
                      <a:pt x="421" y="125"/>
                      <a:pt x="754" y="125"/>
                    </a:cubicBezTo>
                    <a:lnTo>
                      <a:pt x="754" y="0"/>
                    </a:lnTo>
                    <a:close/>
                  </a:path>
                </a:pathLst>
              </a:custGeom>
              <a:solidFill>
                <a:schemeClr val="bg2"/>
              </a:solidFill>
              <a:ln w="1111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245" name="Freeform 84"/>
              <p:cNvSpPr>
                <a:spLocks/>
              </p:cNvSpPr>
              <p:nvPr/>
            </p:nvSpPr>
            <p:spPr bwMode="auto">
              <a:xfrm>
                <a:off x="3966" y="1563"/>
                <a:ext cx="9" cy="17"/>
              </a:xfrm>
              <a:custGeom>
                <a:avLst/>
                <a:gdLst>
                  <a:gd name="T0" fmla="*/ 0 w 9"/>
                  <a:gd name="T1" fmla="*/ 0 h 17"/>
                  <a:gd name="T2" fmla="*/ 9 w 9"/>
                  <a:gd name="T3" fmla="*/ 17 h 17"/>
                  <a:gd name="T4" fmla="*/ 0 60000 65536"/>
                  <a:gd name="T5" fmla="*/ 0 60000 65536"/>
                  <a:gd name="T6" fmla="*/ 0 w 9"/>
                  <a:gd name="T7" fmla="*/ 0 h 17"/>
                  <a:gd name="T8" fmla="*/ 9 w 9"/>
                  <a:gd name="T9" fmla="*/ 17 h 17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9" h="17">
                    <a:moveTo>
                      <a:pt x="0" y="0"/>
                    </a:moveTo>
                    <a:cubicBezTo>
                      <a:pt x="0" y="6"/>
                      <a:pt x="3" y="11"/>
                      <a:pt x="9" y="17"/>
                    </a:cubicBezTo>
                  </a:path>
                </a:pathLst>
              </a:custGeom>
              <a:noFill/>
              <a:ln w="1111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8206" name="Group 103"/>
            <p:cNvGrpSpPr>
              <a:grpSpLocks/>
            </p:cNvGrpSpPr>
            <p:nvPr/>
          </p:nvGrpSpPr>
          <p:grpSpPr bwMode="auto">
            <a:xfrm>
              <a:off x="3603625" y="3683000"/>
              <a:ext cx="479425" cy="225425"/>
              <a:chOff x="1980" y="3444"/>
              <a:chExt cx="476" cy="292"/>
            </a:xfrm>
          </p:grpSpPr>
          <p:sp>
            <p:nvSpPr>
              <p:cNvPr id="8240" name="Line 85"/>
              <p:cNvSpPr>
                <a:spLocks noChangeShapeType="1"/>
              </p:cNvSpPr>
              <p:nvPr/>
            </p:nvSpPr>
            <p:spPr bwMode="auto">
              <a:xfrm flipV="1">
                <a:off x="1980" y="3444"/>
                <a:ext cx="476" cy="279"/>
              </a:xfrm>
              <a:prstGeom prst="line">
                <a:avLst/>
              </a:prstGeom>
              <a:noFill/>
              <a:ln w="4445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241" name="Line 86"/>
              <p:cNvSpPr>
                <a:spLocks noChangeShapeType="1"/>
              </p:cNvSpPr>
              <p:nvPr/>
            </p:nvSpPr>
            <p:spPr bwMode="auto">
              <a:xfrm>
                <a:off x="2023" y="3444"/>
                <a:ext cx="376" cy="292"/>
              </a:xfrm>
              <a:prstGeom prst="line">
                <a:avLst/>
              </a:prstGeom>
              <a:noFill/>
              <a:ln w="4445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8212" name="Group 104"/>
            <p:cNvGrpSpPr>
              <a:grpSpLocks/>
            </p:cNvGrpSpPr>
            <p:nvPr/>
          </p:nvGrpSpPr>
          <p:grpSpPr bwMode="auto">
            <a:xfrm rot="2876635">
              <a:off x="3728244" y="3999707"/>
              <a:ext cx="236537" cy="800100"/>
              <a:chOff x="343" y="2997"/>
              <a:chExt cx="181" cy="809"/>
            </a:xfrm>
          </p:grpSpPr>
          <p:sp>
            <p:nvSpPr>
              <p:cNvPr id="8231" name="AutoShape 105"/>
              <p:cNvSpPr>
                <a:spLocks noChangeArrowheads="1"/>
              </p:cNvSpPr>
              <p:nvPr/>
            </p:nvSpPr>
            <p:spPr bwMode="auto">
              <a:xfrm>
                <a:off x="365" y="3143"/>
                <a:ext cx="56" cy="663"/>
              </a:xfrm>
              <a:prstGeom prst="can">
                <a:avLst>
                  <a:gd name="adj" fmla="val 32120"/>
                </a:avLst>
              </a:prstGeom>
              <a:gradFill rotWithShape="1">
                <a:gsLst>
                  <a:gs pos="0">
                    <a:srgbClr val="6C6C6C"/>
                  </a:gs>
                  <a:gs pos="50000">
                    <a:srgbClr val="EAEAEA"/>
                  </a:gs>
                  <a:gs pos="100000">
                    <a:srgbClr val="6C6C6C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GB"/>
              </a:p>
            </p:txBody>
          </p:sp>
          <p:sp>
            <p:nvSpPr>
              <p:cNvPr id="8232" name="AutoShape 106"/>
              <p:cNvSpPr>
                <a:spLocks noChangeArrowheads="1"/>
              </p:cNvSpPr>
              <p:nvPr/>
            </p:nvSpPr>
            <p:spPr bwMode="auto">
              <a:xfrm>
                <a:off x="441" y="3141"/>
                <a:ext cx="56" cy="663"/>
              </a:xfrm>
              <a:prstGeom prst="can">
                <a:avLst>
                  <a:gd name="adj" fmla="val 32120"/>
                </a:avLst>
              </a:prstGeom>
              <a:gradFill rotWithShape="1">
                <a:gsLst>
                  <a:gs pos="0">
                    <a:srgbClr val="6C6C6C"/>
                  </a:gs>
                  <a:gs pos="50000">
                    <a:srgbClr val="EAEAEA"/>
                  </a:gs>
                  <a:gs pos="100000">
                    <a:srgbClr val="6C6C6C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GB"/>
              </a:p>
            </p:txBody>
          </p:sp>
          <p:sp>
            <p:nvSpPr>
              <p:cNvPr id="8233" name="Oval 107"/>
              <p:cNvSpPr>
                <a:spLocks noChangeArrowheads="1"/>
              </p:cNvSpPr>
              <p:nvPr/>
            </p:nvSpPr>
            <p:spPr bwMode="auto">
              <a:xfrm>
                <a:off x="343" y="2997"/>
                <a:ext cx="181" cy="181"/>
              </a:xfrm>
              <a:prstGeom prst="ellipse">
                <a:avLst/>
              </a:prstGeom>
              <a:gradFill rotWithShape="1">
                <a:gsLst>
                  <a:gs pos="0">
                    <a:srgbClr val="EAEAEA"/>
                  </a:gs>
                  <a:gs pos="100000">
                    <a:srgbClr val="FF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GB"/>
              </a:p>
            </p:txBody>
          </p:sp>
        </p:grpSp>
        <p:grpSp>
          <p:nvGrpSpPr>
            <p:cNvPr id="8213" name="Group 108"/>
            <p:cNvGrpSpPr>
              <a:grpSpLocks/>
            </p:cNvGrpSpPr>
            <p:nvPr/>
          </p:nvGrpSpPr>
          <p:grpSpPr bwMode="auto">
            <a:xfrm flipH="1">
              <a:off x="4014788" y="4500563"/>
              <a:ext cx="138112" cy="455612"/>
              <a:chOff x="3966" y="1506"/>
              <a:chExt cx="217" cy="161"/>
            </a:xfrm>
          </p:grpSpPr>
          <p:sp>
            <p:nvSpPr>
              <p:cNvPr id="8227" name="Freeform 109"/>
              <p:cNvSpPr>
                <a:spLocks/>
              </p:cNvSpPr>
              <p:nvPr/>
            </p:nvSpPr>
            <p:spPr bwMode="auto">
              <a:xfrm>
                <a:off x="3966" y="1506"/>
                <a:ext cx="217" cy="161"/>
              </a:xfrm>
              <a:custGeom>
                <a:avLst/>
                <a:gdLst>
                  <a:gd name="T0" fmla="*/ 217 w 754"/>
                  <a:gd name="T1" fmla="*/ 0 h 613"/>
                  <a:gd name="T2" fmla="*/ 0 w 754"/>
                  <a:gd name="T3" fmla="*/ 58 h 613"/>
                  <a:gd name="T4" fmla="*/ 0 w 754"/>
                  <a:gd name="T5" fmla="*/ 90 h 613"/>
                  <a:gd name="T6" fmla="*/ 145 w 754"/>
                  <a:gd name="T7" fmla="*/ 144 h 613"/>
                  <a:gd name="T8" fmla="*/ 145 w 754"/>
                  <a:gd name="T9" fmla="*/ 161 h 613"/>
                  <a:gd name="T10" fmla="*/ 217 w 754"/>
                  <a:gd name="T11" fmla="*/ 131 h 613"/>
                  <a:gd name="T12" fmla="*/ 145 w 754"/>
                  <a:gd name="T13" fmla="*/ 95 h 613"/>
                  <a:gd name="T14" fmla="*/ 145 w 754"/>
                  <a:gd name="T15" fmla="*/ 112 h 613"/>
                  <a:gd name="T16" fmla="*/ 9 w 754"/>
                  <a:gd name="T17" fmla="*/ 74 h 613"/>
                  <a:gd name="T18" fmla="*/ 9 w 754"/>
                  <a:gd name="T19" fmla="*/ 74 h 613"/>
                  <a:gd name="T20" fmla="*/ 217 w 754"/>
                  <a:gd name="T21" fmla="*/ 33 h 613"/>
                  <a:gd name="T22" fmla="*/ 217 w 754"/>
                  <a:gd name="T23" fmla="*/ 0 h 61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54"/>
                  <a:gd name="T37" fmla="*/ 0 h 613"/>
                  <a:gd name="T38" fmla="*/ 754 w 754"/>
                  <a:gd name="T39" fmla="*/ 613 h 61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54" h="613">
                    <a:moveTo>
                      <a:pt x="754" y="0"/>
                    </a:moveTo>
                    <a:cubicBezTo>
                      <a:pt x="338" y="0"/>
                      <a:pt x="0" y="98"/>
                      <a:pt x="0" y="219"/>
                    </a:cubicBezTo>
                    <a:lnTo>
                      <a:pt x="0" y="344"/>
                    </a:lnTo>
                    <a:cubicBezTo>
                      <a:pt x="0" y="437"/>
                      <a:pt x="201" y="520"/>
                      <a:pt x="503" y="550"/>
                    </a:cubicBezTo>
                    <a:lnTo>
                      <a:pt x="503" y="613"/>
                    </a:lnTo>
                    <a:lnTo>
                      <a:pt x="754" y="500"/>
                    </a:lnTo>
                    <a:lnTo>
                      <a:pt x="503" y="363"/>
                    </a:lnTo>
                    <a:lnTo>
                      <a:pt x="503" y="425"/>
                    </a:lnTo>
                    <a:cubicBezTo>
                      <a:pt x="275" y="402"/>
                      <a:pt x="100" y="349"/>
                      <a:pt x="31" y="282"/>
                    </a:cubicBezTo>
                    <a:cubicBezTo>
                      <a:pt x="127" y="189"/>
                      <a:pt x="421" y="125"/>
                      <a:pt x="754" y="125"/>
                    </a:cubicBezTo>
                    <a:lnTo>
                      <a:pt x="75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228" name="Freeform 110"/>
              <p:cNvSpPr>
                <a:spLocks/>
              </p:cNvSpPr>
              <p:nvPr/>
            </p:nvSpPr>
            <p:spPr bwMode="auto">
              <a:xfrm>
                <a:off x="3966" y="1506"/>
                <a:ext cx="217" cy="74"/>
              </a:xfrm>
              <a:custGeom>
                <a:avLst/>
                <a:gdLst>
                  <a:gd name="T0" fmla="*/ 217 w 754"/>
                  <a:gd name="T1" fmla="*/ 0 h 282"/>
                  <a:gd name="T2" fmla="*/ 0 w 754"/>
                  <a:gd name="T3" fmla="*/ 57 h 282"/>
                  <a:gd name="T4" fmla="*/ 9 w 754"/>
                  <a:gd name="T5" fmla="*/ 74 h 282"/>
                  <a:gd name="T6" fmla="*/ 9 w 754"/>
                  <a:gd name="T7" fmla="*/ 74 h 282"/>
                  <a:gd name="T8" fmla="*/ 217 w 754"/>
                  <a:gd name="T9" fmla="*/ 33 h 282"/>
                  <a:gd name="T10" fmla="*/ 217 w 754"/>
                  <a:gd name="T11" fmla="*/ 0 h 2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54"/>
                  <a:gd name="T19" fmla="*/ 0 h 282"/>
                  <a:gd name="T20" fmla="*/ 754 w 754"/>
                  <a:gd name="T21" fmla="*/ 282 h 28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54" h="282">
                    <a:moveTo>
                      <a:pt x="754" y="0"/>
                    </a:moveTo>
                    <a:cubicBezTo>
                      <a:pt x="338" y="0"/>
                      <a:pt x="0" y="98"/>
                      <a:pt x="0" y="219"/>
                    </a:cubicBezTo>
                    <a:cubicBezTo>
                      <a:pt x="0" y="240"/>
                      <a:pt x="11" y="261"/>
                      <a:pt x="31" y="282"/>
                    </a:cubicBezTo>
                    <a:cubicBezTo>
                      <a:pt x="127" y="189"/>
                      <a:pt x="421" y="125"/>
                      <a:pt x="754" y="125"/>
                    </a:cubicBezTo>
                    <a:lnTo>
                      <a:pt x="75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229" name="Freeform 111"/>
              <p:cNvSpPr>
                <a:spLocks/>
              </p:cNvSpPr>
              <p:nvPr/>
            </p:nvSpPr>
            <p:spPr bwMode="auto">
              <a:xfrm>
                <a:off x="3966" y="1506"/>
                <a:ext cx="217" cy="161"/>
              </a:xfrm>
              <a:custGeom>
                <a:avLst/>
                <a:gdLst>
                  <a:gd name="T0" fmla="*/ 217 w 754"/>
                  <a:gd name="T1" fmla="*/ 0 h 613"/>
                  <a:gd name="T2" fmla="*/ 0 w 754"/>
                  <a:gd name="T3" fmla="*/ 58 h 613"/>
                  <a:gd name="T4" fmla="*/ 0 w 754"/>
                  <a:gd name="T5" fmla="*/ 90 h 613"/>
                  <a:gd name="T6" fmla="*/ 145 w 754"/>
                  <a:gd name="T7" fmla="*/ 144 h 613"/>
                  <a:gd name="T8" fmla="*/ 145 w 754"/>
                  <a:gd name="T9" fmla="*/ 161 h 613"/>
                  <a:gd name="T10" fmla="*/ 217 w 754"/>
                  <a:gd name="T11" fmla="*/ 131 h 613"/>
                  <a:gd name="T12" fmla="*/ 145 w 754"/>
                  <a:gd name="T13" fmla="*/ 95 h 613"/>
                  <a:gd name="T14" fmla="*/ 145 w 754"/>
                  <a:gd name="T15" fmla="*/ 112 h 613"/>
                  <a:gd name="T16" fmla="*/ 9 w 754"/>
                  <a:gd name="T17" fmla="*/ 74 h 613"/>
                  <a:gd name="T18" fmla="*/ 9 w 754"/>
                  <a:gd name="T19" fmla="*/ 74 h 613"/>
                  <a:gd name="T20" fmla="*/ 217 w 754"/>
                  <a:gd name="T21" fmla="*/ 33 h 613"/>
                  <a:gd name="T22" fmla="*/ 217 w 754"/>
                  <a:gd name="T23" fmla="*/ 0 h 61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54"/>
                  <a:gd name="T37" fmla="*/ 0 h 613"/>
                  <a:gd name="T38" fmla="*/ 754 w 754"/>
                  <a:gd name="T39" fmla="*/ 613 h 61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54" h="613">
                    <a:moveTo>
                      <a:pt x="754" y="0"/>
                    </a:moveTo>
                    <a:cubicBezTo>
                      <a:pt x="338" y="0"/>
                      <a:pt x="0" y="98"/>
                      <a:pt x="0" y="219"/>
                    </a:cubicBezTo>
                    <a:lnTo>
                      <a:pt x="0" y="344"/>
                    </a:lnTo>
                    <a:cubicBezTo>
                      <a:pt x="0" y="437"/>
                      <a:pt x="201" y="520"/>
                      <a:pt x="503" y="550"/>
                    </a:cubicBezTo>
                    <a:lnTo>
                      <a:pt x="503" y="613"/>
                    </a:lnTo>
                    <a:lnTo>
                      <a:pt x="754" y="500"/>
                    </a:lnTo>
                    <a:lnTo>
                      <a:pt x="503" y="363"/>
                    </a:lnTo>
                    <a:lnTo>
                      <a:pt x="503" y="425"/>
                    </a:lnTo>
                    <a:cubicBezTo>
                      <a:pt x="275" y="402"/>
                      <a:pt x="100" y="349"/>
                      <a:pt x="31" y="282"/>
                    </a:cubicBezTo>
                    <a:cubicBezTo>
                      <a:pt x="127" y="189"/>
                      <a:pt x="421" y="125"/>
                      <a:pt x="754" y="125"/>
                    </a:cubicBezTo>
                    <a:lnTo>
                      <a:pt x="754" y="0"/>
                    </a:lnTo>
                    <a:close/>
                  </a:path>
                </a:pathLst>
              </a:custGeom>
              <a:solidFill>
                <a:schemeClr val="bg2"/>
              </a:solidFill>
              <a:ln w="1111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230" name="Freeform 112"/>
              <p:cNvSpPr>
                <a:spLocks/>
              </p:cNvSpPr>
              <p:nvPr/>
            </p:nvSpPr>
            <p:spPr bwMode="auto">
              <a:xfrm>
                <a:off x="3966" y="1563"/>
                <a:ext cx="9" cy="17"/>
              </a:xfrm>
              <a:custGeom>
                <a:avLst/>
                <a:gdLst>
                  <a:gd name="T0" fmla="*/ 0 w 9"/>
                  <a:gd name="T1" fmla="*/ 0 h 17"/>
                  <a:gd name="T2" fmla="*/ 9 w 9"/>
                  <a:gd name="T3" fmla="*/ 17 h 17"/>
                  <a:gd name="T4" fmla="*/ 0 60000 65536"/>
                  <a:gd name="T5" fmla="*/ 0 60000 65536"/>
                  <a:gd name="T6" fmla="*/ 0 w 9"/>
                  <a:gd name="T7" fmla="*/ 0 h 17"/>
                  <a:gd name="T8" fmla="*/ 9 w 9"/>
                  <a:gd name="T9" fmla="*/ 17 h 17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9" h="17">
                    <a:moveTo>
                      <a:pt x="0" y="0"/>
                    </a:moveTo>
                    <a:cubicBezTo>
                      <a:pt x="0" y="6"/>
                      <a:pt x="3" y="11"/>
                      <a:pt x="9" y="17"/>
                    </a:cubicBezTo>
                  </a:path>
                </a:pathLst>
              </a:custGeom>
              <a:noFill/>
              <a:ln w="1111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8214" name="Group 113"/>
            <p:cNvGrpSpPr>
              <a:grpSpLocks/>
            </p:cNvGrpSpPr>
            <p:nvPr/>
          </p:nvGrpSpPr>
          <p:grpSpPr bwMode="auto">
            <a:xfrm rot="8372437">
              <a:off x="3714750" y="4711700"/>
              <a:ext cx="236538" cy="800100"/>
              <a:chOff x="343" y="2997"/>
              <a:chExt cx="181" cy="809"/>
            </a:xfrm>
          </p:grpSpPr>
          <p:sp>
            <p:nvSpPr>
              <p:cNvPr id="8224" name="AutoShape 114"/>
              <p:cNvSpPr>
                <a:spLocks noChangeArrowheads="1"/>
              </p:cNvSpPr>
              <p:nvPr/>
            </p:nvSpPr>
            <p:spPr bwMode="auto">
              <a:xfrm>
                <a:off x="365" y="3143"/>
                <a:ext cx="56" cy="663"/>
              </a:xfrm>
              <a:prstGeom prst="can">
                <a:avLst>
                  <a:gd name="adj" fmla="val 32120"/>
                </a:avLst>
              </a:prstGeom>
              <a:gradFill rotWithShape="1">
                <a:gsLst>
                  <a:gs pos="0">
                    <a:srgbClr val="6C6C6C"/>
                  </a:gs>
                  <a:gs pos="50000">
                    <a:srgbClr val="EAEAEA"/>
                  </a:gs>
                  <a:gs pos="100000">
                    <a:srgbClr val="6C6C6C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GB"/>
              </a:p>
            </p:txBody>
          </p:sp>
          <p:sp>
            <p:nvSpPr>
              <p:cNvPr id="8225" name="AutoShape 115"/>
              <p:cNvSpPr>
                <a:spLocks noChangeArrowheads="1"/>
              </p:cNvSpPr>
              <p:nvPr/>
            </p:nvSpPr>
            <p:spPr bwMode="auto">
              <a:xfrm>
                <a:off x="441" y="3141"/>
                <a:ext cx="56" cy="663"/>
              </a:xfrm>
              <a:prstGeom prst="can">
                <a:avLst>
                  <a:gd name="adj" fmla="val 32120"/>
                </a:avLst>
              </a:prstGeom>
              <a:gradFill rotWithShape="1">
                <a:gsLst>
                  <a:gs pos="0">
                    <a:srgbClr val="6C6C6C"/>
                  </a:gs>
                  <a:gs pos="50000">
                    <a:srgbClr val="EAEAEA"/>
                  </a:gs>
                  <a:gs pos="100000">
                    <a:srgbClr val="6C6C6C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GB"/>
              </a:p>
            </p:txBody>
          </p:sp>
          <p:sp>
            <p:nvSpPr>
              <p:cNvPr id="8226" name="Oval 116"/>
              <p:cNvSpPr>
                <a:spLocks noChangeArrowheads="1"/>
              </p:cNvSpPr>
              <p:nvPr/>
            </p:nvSpPr>
            <p:spPr bwMode="auto">
              <a:xfrm>
                <a:off x="343" y="2997"/>
                <a:ext cx="181" cy="181"/>
              </a:xfrm>
              <a:prstGeom prst="ellipse">
                <a:avLst/>
              </a:prstGeom>
              <a:gradFill rotWithShape="1">
                <a:gsLst>
                  <a:gs pos="0">
                    <a:srgbClr val="EAEAEA"/>
                  </a:gs>
                  <a:gs pos="100000">
                    <a:srgbClr val="FF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GB"/>
              </a:p>
            </p:txBody>
          </p:sp>
        </p:grpSp>
      </p:grpSp>
      <p:grpSp>
        <p:nvGrpSpPr>
          <p:cNvPr id="3" name="Gruppo 2"/>
          <p:cNvGrpSpPr/>
          <p:nvPr/>
        </p:nvGrpSpPr>
        <p:grpSpPr>
          <a:xfrm>
            <a:off x="0" y="3603625"/>
            <a:ext cx="1244600" cy="2573338"/>
            <a:chOff x="0" y="3603625"/>
            <a:chExt cx="1244600" cy="2573338"/>
          </a:xfrm>
        </p:grpSpPr>
        <p:grpSp>
          <p:nvGrpSpPr>
            <p:cNvPr id="8200" name="Group 74"/>
            <p:cNvGrpSpPr>
              <a:grpSpLocks/>
            </p:cNvGrpSpPr>
            <p:nvPr/>
          </p:nvGrpSpPr>
          <p:grpSpPr bwMode="auto">
            <a:xfrm>
              <a:off x="436563" y="3603625"/>
              <a:ext cx="488950" cy="436563"/>
              <a:chOff x="3966" y="1506"/>
              <a:chExt cx="217" cy="161"/>
            </a:xfrm>
          </p:grpSpPr>
          <p:sp>
            <p:nvSpPr>
              <p:cNvPr id="8248" name="Freeform 70"/>
              <p:cNvSpPr>
                <a:spLocks/>
              </p:cNvSpPr>
              <p:nvPr/>
            </p:nvSpPr>
            <p:spPr bwMode="auto">
              <a:xfrm>
                <a:off x="3966" y="1506"/>
                <a:ext cx="217" cy="161"/>
              </a:xfrm>
              <a:custGeom>
                <a:avLst/>
                <a:gdLst>
                  <a:gd name="T0" fmla="*/ 217 w 754"/>
                  <a:gd name="T1" fmla="*/ 0 h 613"/>
                  <a:gd name="T2" fmla="*/ 0 w 754"/>
                  <a:gd name="T3" fmla="*/ 58 h 613"/>
                  <a:gd name="T4" fmla="*/ 0 w 754"/>
                  <a:gd name="T5" fmla="*/ 90 h 613"/>
                  <a:gd name="T6" fmla="*/ 145 w 754"/>
                  <a:gd name="T7" fmla="*/ 144 h 613"/>
                  <a:gd name="T8" fmla="*/ 145 w 754"/>
                  <a:gd name="T9" fmla="*/ 161 h 613"/>
                  <a:gd name="T10" fmla="*/ 217 w 754"/>
                  <a:gd name="T11" fmla="*/ 131 h 613"/>
                  <a:gd name="T12" fmla="*/ 145 w 754"/>
                  <a:gd name="T13" fmla="*/ 95 h 613"/>
                  <a:gd name="T14" fmla="*/ 145 w 754"/>
                  <a:gd name="T15" fmla="*/ 112 h 613"/>
                  <a:gd name="T16" fmla="*/ 9 w 754"/>
                  <a:gd name="T17" fmla="*/ 74 h 613"/>
                  <a:gd name="T18" fmla="*/ 9 w 754"/>
                  <a:gd name="T19" fmla="*/ 74 h 613"/>
                  <a:gd name="T20" fmla="*/ 217 w 754"/>
                  <a:gd name="T21" fmla="*/ 33 h 613"/>
                  <a:gd name="T22" fmla="*/ 217 w 754"/>
                  <a:gd name="T23" fmla="*/ 0 h 61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54"/>
                  <a:gd name="T37" fmla="*/ 0 h 613"/>
                  <a:gd name="T38" fmla="*/ 754 w 754"/>
                  <a:gd name="T39" fmla="*/ 613 h 61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54" h="613">
                    <a:moveTo>
                      <a:pt x="754" y="0"/>
                    </a:moveTo>
                    <a:cubicBezTo>
                      <a:pt x="338" y="0"/>
                      <a:pt x="0" y="98"/>
                      <a:pt x="0" y="219"/>
                    </a:cubicBezTo>
                    <a:lnTo>
                      <a:pt x="0" y="344"/>
                    </a:lnTo>
                    <a:cubicBezTo>
                      <a:pt x="0" y="437"/>
                      <a:pt x="201" y="520"/>
                      <a:pt x="503" y="550"/>
                    </a:cubicBezTo>
                    <a:lnTo>
                      <a:pt x="503" y="613"/>
                    </a:lnTo>
                    <a:lnTo>
                      <a:pt x="754" y="500"/>
                    </a:lnTo>
                    <a:lnTo>
                      <a:pt x="503" y="363"/>
                    </a:lnTo>
                    <a:lnTo>
                      <a:pt x="503" y="425"/>
                    </a:lnTo>
                    <a:cubicBezTo>
                      <a:pt x="275" y="402"/>
                      <a:pt x="100" y="349"/>
                      <a:pt x="31" y="282"/>
                    </a:cubicBezTo>
                    <a:cubicBezTo>
                      <a:pt x="127" y="189"/>
                      <a:pt x="421" y="125"/>
                      <a:pt x="754" y="125"/>
                    </a:cubicBezTo>
                    <a:lnTo>
                      <a:pt x="75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249" name="Freeform 71"/>
              <p:cNvSpPr>
                <a:spLocks/>
              </p:cNvSpPr>
              <p:nvPr/>
            </p:nvSpPr>
            <p:spPr bwMode="auto">
              <a:xfrm>
                <a:off x="3966" y="1506"/>
                <a:ext cx="217" cy="74"/>
              </a:xfrm>
              <a:custGeom>
                <a:avLst/>
                <a:gdLst>
                  <a:gd name="T0" fmla="*/ 217 w 754"/>
                  <a:gd name="T1" fmla="*/ 0 h 282"/>
                  <a:gd name="T2" fmla="*/ 0 w 754"/>
                  <a:gd name="T3" fmla="*/ 57 h 282"/>
                  <a:gd name="T4" fmla="*/ 9 w 754"/>
                  <a:gd name="T5" fmla="*/ 74 h 282"/>
                  <a:gd name="T6" fmla="*/ 9 w 754"/>
                  <a:gd name="T7" fmla="*/ 74 h 282"/>
                  <a:gd name="T8" fmla="*/ 217 w 754"/>
                  <a:gd name="T9" fmla="*/ 33 h 282"/>
                  <a:gd name="T10" fmla="*/ 217 w 754"/>
                  <a:gd name="T11" fmla="*/ 0 h 2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54"/>
                  <a:gd name="T19" fmla="*/ 0 h 282"/>
                  <a:gd name="T20" fmla="*/ 754 w 754"/>
                  <a:gd name="T21" fmla="*/ 282 h 28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54" h="282">
                    <a:moveTo>
                      <a:pt x="754" y="0"/>
                    </a:moveTo>
                    <a:cubicBezTo>
                      <a:pt x="338" y="0"/>
                      <a:pt x="0" y="98"/>
                      <a:pt x="0" y="219"/>
                    </a:cubicBezTo>
                    <a:cubicBezTo>
                      <a:pt x="0" y="240"/>
                      <a:pt x="11" y="261"/>
                      <a:pt x="31" y="282"/>
                    </a:cubicBezTo>
                    <a:cubicBezTo>
                      <a:pt x="127" y="189"/>
                      <a:pt x="421" y="125"/>
                      <a:pt x="754" y="125"/>
                    </a:cubicBezTo>
                    <a:lnTo>
                      <a:pt x="75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250" name="Freeform 72"/>
              <p:cNvSpPr>
                <a:spLocks/>
              </p:cNvSpPr>
              <p:nvPr/>
            </p:nvSpPr>
            <p:spPr bwMode="auto">
              <a:xfrm>
                <a:off x="3966" y="1506"/>
                <a:ext cx="217" cy="161"/>
              </a:xfrm>
              <a:custGeom>
                <a:avLst/>
                <a:gdLst>
                  <a:gd name="T0" fmla="*/ 217 w 754"/>
                  <a:gd name="T1" fmla="*/ 0 h 613"/>
                  <a:gd name="T2" fmla="*/ 0 w 754"/>
                  <a:gd name="T3" fmla="*/ 58 h 613"/>
                  <a:gd name="T4" fmla="*/ 0 w 754"/>
                  <a:gd name="T5" fmla="*/ 90 h 613"/>
                  <a:gd name="T6" fmla="*/ 145 w 754"/>
                  <a:gd name="T7" fmla="*/ 144 h 613"/>
                  <a:gd name="T8" fmla="*/ 145 w 754"/>
                  <a:gd name="T9" fmla="*/ 161 h 613"/>
                  <a:gd name="T10" fmla="*/ 217 w 754"/>
                  <a:gd name="T11" fmla="*/ 131 h 613"/>
                  <a:gd name="T12" fmla="*/ 145 w 754"/>
                  <a:gd name="T13" fmla="*/ 95 h 613"/>
                  <a:gd name="T14" fmla="*/ 145 w 754"/>
                  <a:gd name="T15" fmla="*/ 112 h 613"/>
                  <a:gd name="T16" fmla="*/ 9 w 754"/>
                  <a:gd name="T17" fmla="*/ 74 h 613"/>
                  <a:gd name="T18" fmla="*/ 9 w 754"/>
                  <a:gd name="T19" fmla="*/ 74 h 613"/>
                  <a:gd name="T20" fmla="*/ 217 w 754"/>
                  <a:gd name="T21" fmla="*/ 33 h 613"/>
                  <a:gd name="T22" fmla="*/ 217 w 754"/>
                  <a:gd name="T23" fmla="*/ 0 h 61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54"/>
                  <a:gd name="T37" fmla="*/ 0 h 613"/>
                  <a:gd name="T38" fmla="*/ 754 w 754"/>
                  <a:gd name="T39" fmla="*/ 613 h 61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54" h="613">
                    <a:moveTo>
                      <a:pt x="754" y="0"/>
                    </a:moveTo>
                    <a:cubicBezTo>
                      <a:pt x="338" y="0"/>
                      <a:pt x="0" y="98"/>
                      <a:pt x="0" y="219"/>
                    </a:cubicBezTo>
                    <a:lnTo>
                      <a:pt x="0" y="344"/>
                    </a:lnTo>
                    <a:cubicBezTo>
                      <a:pt x="0" y="437"/>
                      <a:pt x="201" y="520"/>
                      <a:pt x="503" y="550"/>
                    </a:cubicBezTo>
                    <a:lnTo>
                      <a:pt x="503" y="613"/>
                    </a:lnTo>
                    <a:lnTo>
                      <a:pt x="754" y="500"/>
                    </a:lnTo>
                    <a:lnTo>
                      <a:pt x="503" y="363"/>
                    </a:lnTo>
                    <a:lnTo>
                      <a:pt x="503" y="425"/>
                    </a:lnTo>
                    <a:cubicBezTo>
                      <a:pt x="275" y="402"/>
                      <a:pt x="100" y="349"/>
                      <a:pt x="31" y="282"/>
                    </a:cubicBezTo>
                    <a:cubicBezTo>
                      <a:pt x="127" y="189"/>
                      <a:pt x="421" y="125"/>
                      <a:pt x="754" y="125"/>
                    </a:cubicBezTo>
                    <a:lnTo>
                      <a:pt x="754" y="0"/>
                    </a:lnTo>
                    <a:close/>
                  </a:path>
                </a:pathLst>
              </a:custGeom>
              <a:noFill/>
              <a:ln w="1111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251" name="Freeform 73"/>
              <p:cNvSpPr>
                <a:spLocks/>
              </p:cNvSpPr>
              <p:nvPr/>
            </p:nvSpPr>
            <p:spPr bwMode="auto">
              <a:xfrm>
                <a:off x="3966" y="1563"/>
                <a:ext cx="9" cy="17"/>
              </a:xfrm>
              <a:custGeom>
                <a:avLst/>
                <a:gdLst>
                  <a:gd name="T0" fmla="*/ 0 w 9"/>
                  <a:gd name="T1" fmla="*/ 0 h 17"/>
                  <a:gd name="T2" fmla="*/ 9 w 9"/>
                  <a:gd name="T3" fmla="*/ 17 h 17"/>
                  <a:gd name="T4" fmla="*/ 0 60000 65536"/>
                  <a:gd name="T5" fmla="*/ 0 60000 65536"/>
                  <a:gd name="T6" fmla="*/ 0 w 9"/>
                  <a:gd name="T7" fmla="*/ 0 h 17"/>
                  <a:gd name="T8" fmla="*/ 9 w 9"/>
                  <a:gd name="T9" fmla="*/ 17 h 17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9" h="17">
                    <a:moveTo>
                      <a:pt x="0" y="0"/>
                    </a:moveTo>
                    <a:cubicBezTo>
                      <a:pt x="0" y="6"/>
                      <a:pt x="3" y="11"/>
                      <a:pt x="9" y="17"/>
                    </a:cubicBezTo>
                  </a:path>
                </a:pathLst>
              </a:custGeom>
              <a:noFill/>
              <a:ln w="1111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8209" name="Group 96"/>
            <p:cNvGrpSpPr>
              <a:grpSpLocks/>
            </p:cNvGrpSpPr>
            <p:nvPr/>
          </p:nvGrpSpPr>
          <p:grpSpPr bwMode="auto">
            <a:xfrm>
              <a:off x="623888" y="4068763"/>
              <a:ext cx="287337" cy="1284287"/>
              <a:chOff x="343" y="2997"/>
              <a:chExt cx="181" cy="809"/>
            </a:xfrm>
          </p:grpSpPr>
          <p:sp>
            <p:nvSpPr>
              <p:cNvPr id="8237" name="AutoShape 94"/>
              <p:cNvSpPr>
                <a:spLocks noChangeArrowheads="1"/>
              </p:cNvSpPr>
              <p:nvPr/>
            </p:nvSpPr>
            <p:spPr bwMode="auto">
              <a:xfrm>
                <a:off x="365" y="3143"/>
                <a:ext cx="56" cy="663"/>
              </a:xfrm>
              <a:prstGeom prst="can">
                <a:avLst>
                  <a:gd name="adj" fmla="val 32120"/>
                </a:avLst>
              </a:prstGeom>
              <a:gradFill rotWithShape="1">
                <a:gsLst>
                  <a:gs pos="0">
                    <a:srgbClr val="6C6C6C"/>
                  </a:gs>
                  <a:gs pos="50000">
                    <a:srgbClr val="EAEAEA"/>
                  </a:gs>
                  <a:gs pos="100000">
                    <a:srgbClr val="6C6C6C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8238" name="AutoShape 95"/>
              <p:cNvSpPr>
                <a:spLocks noChangeArrowheads="1"/>
              </p:cNvSpPr>
              <p:nvPr/>
            </p:nvSpPr>
            <p:spPr bwMode="auto">
              <a:xfrm>
                <a:off x="441" y="3141"/>
                <a:ext cx="56" cy="663"/>
              </a:xfrm>
              <a:prstGeom prst="can">
                <a:avLst>
                  <a:gd name="adj" fmla="val 32120"/>
                </a:avLst>
              </a:prstGeom>
              <a:gradFill rotWithShape="1">
                <a:gsLst>
                  <a:gs pos="0">
                    <a:srgbClr val="6C6C6C"/>
                  </a:gs>
                  <a:gs pos="50000">
                    <a:srgbClr val="EAEAEA"/>
                  </a:gs>
                  <a:gs pos="100000">
                    <a:srgbClr val="6C6C6C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8239" name="Oval 92"/>
              <p:cNvSpPr>
                <a:spLocks noChangeArrowheads="1"/>
              </p:cNvSpPr>
              <p:nvPr/>
            </p:nvSpPr>
            <p:spPr bwMode="auto">
              <a:xfrm>
                <a:off x="343" y="2997"/>
                <a:ext cx="181" cy="181"/>
              </a:xfrm>
              <a:prstGeom prst="ellipse">
                <a:avLst/>
              </a:prstGeom>
              <a:gradFill rotWithShape="1">
                <a:gsLst>
                  <a:gs pos="0">
                    <a:srgbClr val="EAEAEA"/>
                  </a:gs>
                  <a:gs pos="100000">
                    <a:srgbClr val="FF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8215" name="Rectangle 117"/>
            <p:cNvSpPr>
              <a:spLocks noChangeArrowheads="1"/>
            </p:cNvSpPr>
            <p:nvPr/>
          </p:nvSpPr>
          <p:spPr bwMode="auto">
            <a:xfrm>
              <a:off x="0" y="5595938"/>
              <a:ext cx="1244600" cy="581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it-IT" sz="1600">
                  <a:solidFill>
                    <a:srgbClr val="009900"/>
                  </a:solidFill>
                  <a:latin typeface="Arial" charset="0"/>
                </a:rPr>
                <a:t>rotazione</a:t>
              </a:r>
            </a:p>
            <a:p>
              <a:pPr algn="ctr"/>
              <a:r>
                <a:rPr lang="it-IT" sz="1600">
                  <a:latin typeface="Arial" charset="0"/>
                </a:rPr>
                <a:t>OK</a:t>
              </a:r>
            </a:p>
          </p:txBody>
        </p:sp>
      </p:grpSp>
      <p:grpSp>
        <p:nvGrpSpPr>
          <p:cNvPr id="5" name="Gruppo 4"/>
          <p:cNvGrpSpPr/>
          <p:nvPr/>
        </p:nvGrpSpPr>
        <p:grpSpPr>
          <a:xfrm>
            <a:off x="2152650" y="3427413"/>
            <a:ext cx="1577975" cy="2759075"/>
            <a:chOff x="2152650" y="3427413"/>
            <a:chExt cx="1577975" cy="2759075"/>
          </a:xfrm>
        </p:grpSpPr>
        <p:sp>
          <p:nvSpPr>
            <p:cNvPr id="8201" name="Freeform 58"/>
            <p:cNvSpPr>
              <a:spLocks noEditPoints="1"/>
            </p:cNvSpPr>
            <p:nvPr/>
          </p:nvSpPr>
          <p:spPr bwMode="auto">
            <a:xfrm>
              <a:off x="2767013" y="3427413"/>
              <a:ext cx="163512" cy="714375"/>
            </a:xfrm>
            <a:custGeom>
              <a:avLst/>
              <a:gdLst>
                <a:gd name="T0" fmla="*/ 110276 w 86"/>
                <a:gd name="T1" fmla="*/ 0 h 388"/>
                <a:gd name="T2" fmla="*/ 110276 w 86"/>
                <a:gd name="T3" fmla="*/ 47870 h 388"/>
                <a:gd name="T4" fmla="*/ 55138 w 86"/>
                <a:gd name="T5" fmla="*/ 47870 h 388"/>
                <a:gd name="T6" fmla="*/ 55138 w 86"/>
                <a:gd name="T7" fmla="*/ 0 h 388"/>
                <a:gd name="T8" fmla="*/ 110276 w 86"/>
                <a:gd name="T9" fmla="*/ 0 h 388"/>
                <a:gd name="T10" fmla="*/ 110276 w 86"/>
                <a:gd name="T11" fmla="*/ 95741 h 388"/>
                <a:gd name="T12" fmla="*/ 110276 w 86"/>
                <a:gd name="T13" fmla="*/ 143611 h 388"/>
                <a:gd name="T14" fmla="*/ 55138 w 86"/>
                <a:gd name="T15" fmla="*/ 143611 h 388"/>
                <a:gd name="T16" fmla="*/ 55138 w 86"/>
                <a:gd name="T17" fmla="*/ 95741 h 388"/>
                <a:gd name="T18" fmla="*/ 110276 w 86"/>
                <a:gd name="T19" fmla="*/ 95741 h 388"/>
                <a:gd name="T20" fmla="*/ 110276 w 86"/>
                <a:gd name="T21" fmla="*/ 193323 h 388"/>
                <a:gd name="T22" fmla="*/ 110276 w 86"/>
                <a:gd name="T23" fmla="*/ 241194 h 388"/>
                <a:gd name="T24" fmla="*/ 55138 w 86"/>
                <a:gd name="T25" fmla="*/ 241194 h 388"/>
                <a:gd name="T26" fmla="*/ 55138 w 86"/>
                <a:gd name="T27" fmla="*/ 193323 h 388"/>
                <a:gd name="T28" fmla="*/ 110276 w 86"/>
                <a:gd name="T29" fmla="*/ 193323 h 388"/>
                <a:gd name="T30" fmla="*/ 110276 w 86"/>
                <a:gd name="T31" fmla="*/ 289064 h 388"/>
                <a:gd name="T32" fmla="*/ 110276 w 86"/>
                <a:gd name="T33" fmla="*/ 338776 h 388"/>
                <a:gd name="T34" fmla="*/ 55138 w 86"/>
                <a:gd name="T35" fmla="*/ 338776 h 388"/>
                <a:gd name="T36" fmla="*/ 55138 w 86"/>
                <a:gd name="T37" fmla="*/ 289064 h 388"/>
                <a:gd name="T38" fmla="*/ 110276 w 86"/>
                <a:gd name="T39" fmla="*/ 289064 h 388"/>
                <a:gd name="T40" fmla="*/ 110276 w 86"/>
                <a:gd name="T41" fmla="*/ 386646 h 388"/>
                <a:gd name="T42" fmla="*/ 110276 w 86"/>
                <a:gd name="T43" fmla="*/ 434517 h 388"/>
                <a:gd name="T44" fmla="*/ 55138 w 86"/>
                <a:gd name="T45" fmla="*/ 434517 h 388"/>
                <a:gd name="T46" fmla="*/ 55138 w 86"/>
                <a:gd name="T47" fmla="*/ 386646 h 388"/>
                <a:gd name="T48" fmla="*/ 110276 w 86"/>
                <a:gd name="T49" fmla="*/ 386646 h 388"/>
                <a:gd name="T50" fmla="*/ 110276 w 86"/>
                <a:gd name="T51" fmla="*/ 482387 h 388"/>
                <a:gd name="T52" fmla="*/ 110276 w 86"/>
                <a:gd name="T53" fmla="*/ 532099 h 388"/>
                <a:gd name="T54" fmla="*/ 55138 w 86"/>
                <a:gd name="T55" fmla="*/ 532099 h 388"/>
                <a:gd name="T56" fmla="*/ 55138 w 86"/>
                <a:gd name="T57" fmla="*/ 482387 h 388"/>
                <a:gd name="T58" fmla="*/ 110276 w 86"/>
                <a:gd name="T59" fmla="*/ 482387 h 388"/>
                <a:gd name="T60" fmla="*/ 110276 w 86"/>
                <a:gd name="T61" fmla="*/ 579969 h 388"/>
                <a:gd name="T62" fmla="*/ 110276 w 86"/>
                <a:gd name="T63" fmla="*/ 594699 h 388"/>
                <a:gd name="T64" fmla="*/ 55138 w 86"/>
                <a:gd name="T65" fmla="*/ 594699 h 388"/>
                <a:gd name="T66" fmla="*/ 55138 w 86"/>
                <a:gd name="T67" fmla="*/ 579969 h 388"/>
                <a:gd name="T68" fmla="*/ 110276 w 86"/>
                <a:gd name="T69" fmla="*/ 579969 h 388"/>
                <a:gd name="T70" fmla="*/ 163512 w 86"/>
                <a:gd name="T71" fmla="*/ 568922 h 388"/>
                <a:gd name="T72" fmla="*/ 81756 w 86"/>
                <a:gd name="T73" fmla="*/ 714375 h 388"/>
                <a:gd name="T74" fmla="*/ 0 w 86"/>
                <a:gd name="T75" fmla="*/ 568922 h 388"/>
                <a:gd name="T76" fmla="*/ 163512 w 86"/>
                <a:gd name="T77" fmla="*/ 568922 h 38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86"/>
                <a:gd name="T118" fmla="*/ 0 h 388"/>
                <a:gd name="T119" fmla="*/ 86 w 86"/>
                <a:gd name="T120" fmla="*/ 388 h 388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86" h="388">
                  <a:moveTo>
                    <a:pt x="58" y="0"/>
                  </a:moveTo>
                  <a:lnTo>
                    <a:pt x="58" y="26"/>
                  </a:lnTo>
                  <a:lnTo>
                    <a:pt x="29" y="26"/>
                  </a:lnTo>
                  <a:lnTo>
                    <a:pt x="29" y="0"/>
                  </a:lnTo>
                  <a:lnTo>
                    <a:pt x="58" y="0"/>
                  </a:lnTo>
                  <a:close/>
                  <a:moveTo>
                    <a:pt x="58" y="52"/>
                  </a:moveTo>
                  <a:lnTo>
                    <a:pt x="58" y="78"/>
                  </a:lnTo>
                  <a:lnTo>
                    <a:pt x="29" y="78"/>
                  </a:lnTo>
                  <a:lnTo>
                    <a:pt x="29" y="52"/>
                  </a:lnTo>
                  <a:lnTo>
                    <a:pt x="58" y="52"/>
                  </a:lnTo>
                  <a:close/>
                  <a:moveTo>
                    <a:pt x="58" y="105"/>
                  </a:moveTo>
                  <a:lnTo>
                    <a:pt x="58" y="131"/>
                  </a:lnTo>
                  <a:lnTo>
                    <a:pt x="29" y="131"/>
                  </a:lnTo>
                  <a:lnTo>
                    <a:pt x="29" y="105"/>
                  </a:lnTo>
                  <a:lnTo>
                    <a:pt x="58" y="105"/>
                  </a:lnTo>
                  <a:close/>
                  <a:moveTo>
                    <a:pt x="58" y="157"/>
                  </a:moveTo>
                  <a:lnTo>
                    <a:pt x="58" y="184"/>
                  </a:lnTo>
                  <a:lnTo>
                    <a:pt x="29" y="184"/>
                  </a:lnTo>
                  <a:lnTo>
                    <a:pt x="29" y="157"/>
                  </a:lnTo>
                  <a:lnTo>
                    <a:pt x="58" y="157"/>
                  </a:lnTo>
                  <a:close/>
                  <a:moveTo>
                    <a:pt x="58" y="210"/>
                  </a:moveTo>
                  <a:lnTo>
                    <a:pt x="58" y="236"/>
                  </a:lnTo>
                  <a:lnTo>
                    <a:pt x="29" y="236"/>
                  </a:lnTo>
                  <a:lnTo>
                    <a:pt x="29" y="210"/>
                  </a:lnTo>
                  <a:lnTo>
                    <a:pt x="58" y="210"/>
                  </a:lnTo>
                  <a:close/>
                  <a:moveTo>
                    <a:pt x="58" y="262"/>
                  </a:moveTo>
                  <a:lnTo>
                    <a:pt x="58" y="289"/>
                  </a:lnTo>
                  <a:lnTo>
                    <a:pt x="29" y="289"/>
                  </a:lnTo>
                  <a:lnTo>
                    <a:pt x="29" y="262"/>
                  </a:lnTo>
                  <a:lnTo>
                    <a:pt x="58" y="262"/>
                  </a:lnTo>
                  <a:close/>
                  <a:moveTo>
                    <a:pt x="58" y="315"/>
                  </a:moveTo>
                  <a:lnTo>
                    <a:pt x="58" y="323"/>
                  </a:lnTo>
                  <a:lnTo>
                    <a:pt x="29" y="323"/>
                  </a:lnTo>
                  <a:lnTo>
                    <a:pt x="29" y="315"/>
                  </a:lnTo>
                  <a:lnTo>
                    <a:pt x="58" y="315"/>
                  </a:lnTo>
                  <a:close/>
                  <a:moveTo>
                    <a:pt x="86" y="309"/>
                  </a:moveTo>
                  <a:lnTo>
                    <a:pt x="43" y="388"/>
                  </a:lnTo>
                  <a:lnTo>
                    <a:pt x="0" y="309"/>
                  </a:lnTo>
                  <a:lnTo>
                    <a:pt x="86" y="30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8202" name="Group 66"/>
            <p:cNvGrpSpPr>
              <a:grpSpLocks/>
            </p:cNvGrpSpPr>
            <p:nvPr/>
          </p:nvGrpSpPr>
          <p:grpSpPr bwMode="auto">
            <a:xfrm>
              <a:off x="2628900" y="3702050"/>
              <a:ext cx="452438" cy="249238"/>
              <a:chOff x="3966" y="1847"/>
              <a:chExt cx="239" cy="136"/>
            </a:xfrm>
          </p:grpSpPr>
          <p:sp>
            <p:nvSpPr>
              <p:cNvPr id="8246" name="Line 64"/>
              <p:cNvSpPr>
                <a:spLocks noChangeShapeType="1"/>
              </p:cNvSpPr>
              <p:nvPr/>
            </p:nvSpPr>
            <p:spPr bwMode="auto">
              <a:xfrm flipV="1">
                <a:off x="3966" y="1847"/>
                <a:ext cx="239" cy="130"/>
              </a:xfrm>
              <a:prstGeom prst="line">
                <a:avLst/>
              </a:prstGeom>
              <a:noFill/>
              <a:ln w="444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247" name="Line 65"/>
              <p:cNvSpPr>
                <a:spLocks noChangeShapeType="1"/>
              </p:cNvSpPr>
              <p:nvPr/>
            </p:nvSpPr>
            <p:spPr bwMode="auto">
              <a:xfrm>
                <a:off x="3988" y="1847"/>
                <a:ext cx="188" cy="136"/>
              </a:xfrm>
              <a:prstGeom prst="line">
                <a:avLst/>
              </a:prstGeom>
              <a:noFill/>
              <a:ln w="444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8203" name="Line 75"/>
            <p:cNvSpPr>
              <a:spLocks noChangeShapeType="1"/>
            </p:cNvSpPr>
            <p:nvPr/>
          </p:nvSpPr>
          <p:spPr bwMode="auto">
            <a:xfrm flipV="1">
              <a:off x="2628900" y="3702050"/>
              <a:ext cx="452438" cy="239713"/>
            </a:xfrm>
            <a:prstGeom prst="line">
              <a:avLst/>
            </a:prstGeom>
            <a:noFill/>
            <a:ln w="4445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204" name="Line 76"/>
            <p:cNvSpPr>
              <a:spLocks noChangeShapeType="1"/>
            </p:cNvSpPr>
            <p:nvPr/>
          </p:nvSpPr>
          <p:spPr bwMode="auto">
            <a:xfrm>
              <a:off x="2670175" y="3702050"/>
              <a:ext cx="357188" cy="249238"/>
            </a:xfrm>
            <a:prstGeom prst="line">
              <a:avLst/>
            </a:prstGeom>
            <a:noFill/>
            <a:ln w="4445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211" name="Oval 102"/>
            <p:cNvSpPr>
              <a:spLocks noChangeArrowheads="1"/>
            </p:cNvSpPr>
            <p:nvPr/>
          </p:nvSpPr>
          <p:spPr bwMode="auto">
            <a:xfrm>
              <a:off x="2689225" y="4445000"/>
              <a:ext cx="400050" cy="409575"/>
            </a:xfrm>
            <a:prstGeom prst="ellipse">
              <a:avLst/>
            </a:prstGeom>
            <a:gradFill rotWithShape="1">
              <a:gsLst>
                <a:gs pos="0">
                  <a:srgbClr val="FF3300"/>
                </a:gs>
                <a:gs pos="100000">
                  <a:srgbClr val="7618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216" name="Rectangle 118"/>
            <p:cNvSpPr>
              <a:spLocks noChangeArrowheads="1"/>
            </p:cNvSpPr>
            <p:nvPr/>
          </p:nvSpPr>
          <p:spPr bwMode="auto">
            <a:xfrm>
              <a:off x="2152650" y="5605463"/>
              <a:ext cx="1577975" cy="581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it-IT" sz="1600">
                  <a:solidFill>
                    <a:srgbClr val="009900"/>
                  </a:solidFill>
                  <a:latin typeface="Arial" charset="0"/>
                </a:rPr>
                <a:t>traslocazione</a:t>
              </a:r>
              <a:r>
                <a:rPr lang="it-IT" sz="1600">
                  <a:latin typeface="Arial" charset="0"/>
                </a:rPr>
                <a:t> </a:t>
              </a:r>
            </a:p>
            <a:p>
              <a:pPr algn="ctr"/>
              <a:r>
                <a:rPr lang="it-IT" sz="1600">
                  <a:latin typeface="Arial" charset="0"/>
                </a:rPr>
                <a:t>NO</a:t>
              </a:r>
            </a:p>
          </p:txBody>
        </p:sp>
      </p:grpSp>
      <p:grpSp>
        <p:nvGrpSpPr>
          <p:cNvPr id="2" name="Gruppo 1"/>
          <p:cNvGrpSpPr/>
          <p:nvPr/>
        </p:nvGrpSpPr>
        <p:grpSpPr>
          <a:xfrm>
            <a:off x="4211638" y="1481138"/>
            <a:ext cx="5313362" cy="5114925"/>
            <a:chOff x="4211638" y="1481138"/>
            <a:chExt cx="5313362" cy="5114925"/>
          </a:xfrm>
        </p:grpSpPr>
        <p:pic>
          <p:nvPicPr>
            <p:cNvPr id="8207" name="Picture 89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ACFCFB"/>
                </a:clrFrom>
                <a:clrTo>
                  <a:srgbClr val="ACFCFB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211638" y="2257425"/>
              <a:ext cx="5313362" cy="4029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17" name="Line 119"/>
            <p:cNvSpPr>
              <a:spLocks noChangeShapeType="1"/>
            </p:cNvSpPr>
            <p:nvPr/>
          </p:nvSpPr>
          <p:spPr bwMode="auto">
            <a:xfrm flipH="1">
              <a:off x="6311900" y="2149475"/>
              <a:ext cx="203200" cy="73660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218" name="Text Box 121"/>
            <p:cNvSpPr txBox="1">
              <a:spLocks noChangeArrowheads="1"/>
            </p:cNvSpPr>
            <p:nvPr/>
          </p:nvSpPr>
          <p:spPr bwMode="auto">
            <a:xfrm>
              <a:off x="6257925" y="1665288"/>
              <a:ext cx="601663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 sz="2000">
                  <a:solidFill>
                    <a:srgbClr val="000099"/>
                  </a:solidFill>
                  <a:latin typeface="Arial" charset="0"/>
                </a:rPr>
                <a:t>H</a:t>
              </a:r>
              <a:r>
                <a:rPr lang="it-IT" sz="2000" baseline="-25000">
                  <a:solidFill>
                    <a:srgbClr val="000099"/>
                  </a:solidFill>
                  <a:latin typeface="Arial" charset="0"/>
                </a:rPr>
                <a:t>2</a:t>
              </a:r>
              <a:r>
                <a:rPr lang="it-IT" sz="2000">
                  <a:solidFill>
                    <a:srgbClr val="000099"/>
                  </a:solidFill>
                  <a:latin typeface="Arial" charset="0"/>
                </a:rPr>
                <a:t>0</a:t>
              </a:r>
            </a:p>
          </p:txBody>
        </p:sp>
        <p:sp>
          <p:nvSpPr>
            <p:cNvPr id="8219" name="Text Box 122"/>
            <p:cNvSpPr txBox="1">
              <a:spLocks noChangeArrowheads="1"/>
            </p:cNvSpPr>
            <p:nvPr/>
          </p:nvSpPr>
          <p:spPr bwMode="auto">
            <a:xfrm>
              <a:off x="6892925" y="1919288"/>
              <a:ext cx="642938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 sz="2000">
                  <a:solidFill>
                    <a:srgbClr val="FF3399"/>
                  </a:solidFill>
                  <a:latin typeface="Arial" charset="0"/>
                </a:rPr>
                <a:t>PO</a:t>
              </a:r>
              <a:r>
                <a:rPr lang="it-IT" sz="2000" baseline="-25000">
                  <a:solidFill>
                    <a:srgbClr val="FF3399"/>
                  </a:solidFill>
                  <a:latin typeface="Arial" charset="0"/>
                </a:rPr>
                <a:t>4</a:t>
              </a:r>
            </a:p>
          </p:txBody>
        </p:sp>
        <p:sp>
          <p:nvSpPr>
            <p:cNvPr id="8220" name="Line 123"/>
            <p:cNvSpPr>
              <a:spLocks noChangeShapeType="1"/>
            </p:cNvSpPr>
            <p:nvPr/>
          </p:nvSpPr>
          <p:spPr bwMode="auto">
            <a:xfrm flipH="1">
              <a:off x="7035800" y="2238375"/>
              <a:ext cx="101600" cy="88900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221" name="Line 124"/>
            <p:cNvSpPr>
              <a:spLocks noChangeShapeType="1"/>
            </p:cNvSpPr>
            <p:nvPr/>
          </p:nvSpPr>
          <p:spPr bwMode="auto">
            <a:xfrm flipH="1">
              <a:off x="7651750" y="2079625"/>
              <a:ext cx="336550" cy="174625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222" name="Text Box 125"/>
            <p:cNvSpPr txBox="1">
              <a:spLocks noChangeArrowheads="1"/>
            </p:cNvSpPr>
            <p:nvPr/>
          </p:nvSpPr>
          <p:spPr bwMode="auto">
            <a:xfrm>
              <a:off x="7673975" y="1481138"/>
              <a:ext cx="1114425" cy="701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 sz="2000">
                  <a:solidFill>
                    <a:srgbClr val="009900"/>
                  </a:solidFill>
                  <a:latin typeface="Arial" charset="0"/>
                </a:rPr>
                <a:t>catene</a:t>
              </a:r>
            </a:p>
            <a:p>
              <a:r>
                <a:rPr lang="it-IT" sz="2000">
                  <a:solidFill>
                    <a:srgbClr val="009900"/>
                  </a:solidFill>
                  <a:latin typeface="Arial" charset="0"/>
                </a:rPr>
                <a:t>aciliche</a:t>
              </a:r>
            </a:p>
          </p:txBody>
        </p:sp>
        <p:sp>
          <p:nvSpPr>
            <p:cNvPr id="8223" name="Rectangle 90"/>
            <p:cNvSpPr>
              <a:spLocks noChangeArrowheads="1"/>
            </p:cNvSpPr>
            <p:nvPr/>
          </p:nvSpPr>
          <p:spPr bwMode="auto">
            <a:xfrm>
              <a:off x="4340225" y="6291263"/>
              <a:ext cx="46863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sz="1400" i="1">
                  <a:latin typeface="Arial" charset="0"/>
                </a:rPr>
                <a:t>La struttura delle membrane è DINAMICA, non statica</a:t>
              </a:r>
              <a:endParaRPr lang="en-GB" sz="1600" b="0"/>
            </a:p>
          </p:txBody>
        </p:sp>
      </p:grpSp>
      <p:sp>
        <p:nvSpPr>
          <p:cNvPr id="62" name="Date Placeholder 6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3" name="Footer Placeholder 6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0165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11794</TotalTime>
  <Words>1130</Words>
  <Application>Microsoft Office PowerPoint</Application>
  <PresentationFormat>Presentazione su schermo (4:3)</PresentationFormat>
  <Paragraphs>322</Paragraphs>
  <Slides>22</Slides>
  <Notes>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22</vt:i4>
      </vt:variant>
    </vt:vector>
  </HeadingPairs>
  <TitlesOfParts>
    <vt:vector size="29" baseType="lpstr">
      <vt:lpstr>Arial</vt:lpstr>
      <vt:lpstr>Arial Narrow</vt:lpstr>
      <vt:lpstr>Calibri</vt:lpstr>
      <vt:lpstr>Cambria Math</vt:lpstr>
      <vt:lpstr>Symbol</vt:lpstr>
      <vt:lpstr>Times New Roman</vt:lpstr>
      <vt:lpstr>Struttura predefinita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Nessun titolo diapositiva</dc:title>
  <dc:creator>SANDRI</dc:creator>
  <cp:lastModifiedBy>Mario Mardirossian</cp:lastModifiedBy>
  <cp:revision>163</cp:revision>
  <dcterms:created xsi:type="dcterms:W3CDTF">2001-03-28T15:27:57Z</dcterms:created>
  <dcterms:modified xsi:type="dcterms:W3CDTF">2024-04-08T16:06:25Z</dcterms:modified>
</cp:coreProperties>
</file>