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1" r:id="rId2"/>
    <p:sldId id="382" r:id="rId3"/>
    <p:sldId id="383" r:id="rId4"/>
    <p:sldId id="384" r:id="rId5"/>
    <p:sldId id="385" r:id="rId6"/>
    <p:sldId id="386" r:id="rId7"/>
    <p:sldId id="387" r:id="rId8"/>
    <p:sldId id="388" r:id="rId9"/>
    <p:sldId id="389" r:id="rId10"/>
    <p:sldId id="390" r:id="rId11"/>
    <p:sldId id="391"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825449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6889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46325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50643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974908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62415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61406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634721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066401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02006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24/03/2026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27972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24/03/2026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3243902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BBC45A3-C24E-BEF5-E5FE-6D082F2951F2}"/>
              </a:ext>
            </a:extLst>
          </p:cNvPr>
          <p:cNvSpPr>
            <a:spLocks noGrp="1"/>
          </p:cNvSpPr>
          <p:nvPr>
            <p:ph idx="1"/>
          </p:nvPr>
        </p:nvSpPr>
        <p:spPr>
          <a:xfrm>
            <a:off x="838200" y="769545"/>
            <a:ext cx="10515600" cy="5407418"/>
          </a:xfrm>
        </p:spPr>
        <p:txBody>
          <a:bodyPr/>
          <a:lstStyle/>
          <a:p>
            <a:pPr algn="just"/>
            <a:r>
              <a:rPr lang="it-IT" dirty="0"/>
              <a:t>Per superare le contraddizioni del capitalismo sono indispensabili nuove formazioni politiche di ispirazione comunista che abbiano l’obiettivo di preparare il terreno ad una rivoluzione, da realizzarsi tramite la lotta di classe, per dare vita ad una nuova società</a:t>
            </a:r>
          </a:p>
          <a:p>
            <a:pPr algn="just"/>
            <a:r>
              <a:rPr lang="it-IT" dirty="0"/>
              <a:t>Visione internazionalista, in contrapposizione al nazionalismo borghese</a:t>
            </a:r>
          </a:p>
          <a:p>
            <a:pPr algn="just"/>
            <a:r>
              <a:rPr lang="it-IT" dirty="0"/>
              <a:t>Ispirato soprattutto dalle idee del russo Michail Bakunin si sviluppa il movimento anarchico, che si oppone ad ogni visione partitica e statuale e che si diffonde soprattutto nel mondo contadino e nei paesi meno industrializzati</a:t>
            </a:r>
          </a:p>
          <a:p>
            <a:pPr algn="just"/>
            <a:r>
              <a:rPr lang="it-IT" dirty="0"/>
              <a:t>Diffusione nell’ambiente anarchico della tecnica dell’attentato terroristico contro i simboli della società borghese e del potere</a:t>
            </a:r>
          </a:p>
          <a:p>
            <a:endParaRPr lang="it-IT" dirty="0"/>
          </a:p>
        </p:txBody>
      </p:sp>
    </p:spTree>
    <p:extLst>
      <p:ext uri="{BB962C8B-B14F-4D97-AF65-F5344CB8AC3E}">
        <p14:creationId xmlns:p14="http://schemas.microsoft.com/office/powerpoint/2010/main" val="4131363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54C69D5-3820-D0B2-FD01-C16B99EF5721}"/>
              </a:ext>
            </a:extLst>
          </p:cNvPr>
          <p:cNvSpPr>
            <a:spLocks noGrp="1"/>
          </p:cNvSpPr>
          <p:nvPr>
            <p:ph idx="1"/>
          </p:nvPr>
        </p:nvSpPr>
        <p:spPr>
          <a:xfrm>
            <a:off x="838200" y="697117"/>
            <a:ext cx="10515600" cy="5479846"/>
          </a:xfrm>
        </p:spPr>
        <p:txBody>
          <a:bodyPr>
            <a:normAutofit fontScale="92500" lnSpcReduction="10000"/>
          </a:bodyPr>
          <a:lstStyle/>
          <a:p>
            <a:pPr algn="just"/>
            <a:r>
              <a:rPr lang="it-IT" dirty="0"/>
              <a:t>L’accusa agli ebrei è di costituire una «razza degenerata» e una nazione nella nazione e quindi un pericolo per la società «ariana»</a:t>
            </a:r>
          </a:p>
          <a:p>
            <a:pPr algn="just"/>
            <a:r>
              <a:rPr lang="it-IT" dirty="0"/>
              <a:t>Diversi partiti nazionalisti, soprattutto in Germania e Impero austro-ungarico, ricorrono ad argomentazioni antisemite</a:t>
            </a:r>
          </a:p>
          <a:p>
            <a:pPr algn="just"/>
            <a:r>
              <a:rPr lang="it-IT" dirty="0"/>
              <a:t>Il caso Dreyfus in Francia provoca un duro scontro fra socialisti e radicali innocentisti da una parte e i nazionalisti antisemiti del movimento monarchico dell’Action </a:t>
            </a:r>
            <a:r>
              <a:rPr lang="it-IT" dirty="0" err="1"/>
              <a:t>Française</a:t>
            </a:r>
            <a:r>
              <a:rPr lang="it-IT" dirty="0"/>
              <a:t> di Charles </a:t>
            </a:r>
            <a:r>
              <a:rPr lang="it-IT" dirty="0" err="1"/>
              <a:t>Maurras</a:t>
            </a:r>
            <a:r>
              <a:rPr lang="it-IT" dirty="0"/>
              <a:t>, colpevolisti, dall’altra</a:t>
            </a:r>
          </a:p>
          <a:p>
            <a:pPr algn="just"/>
            <a:r>
              <a:rPr lang="it-IT" dirty="0"/>
              <a:t>Diffusione del falso documento dei </a:t>
            </a:r>
            <a:r>
              <a:rPr lang="it-IT" i="1" dirty="0"/>
              <a:t>Protocolli dei saggi anziani di Sion</a:t>
            </a:r>
            <a:r>
              <a:rPr lang="it-IT" dirty="0"/>
              <a:t>, per dimostrare l’esistenza di una congiura ebraica per il dominio del mondo</a:t>
            </a:r>
          </a:p>
          <a:p>
            <a:pPr algn="just"/>
            <a:r>
              <a:rPr lang="it-IT" dirty="0"/>
              <a:t>Il giornalista ebreo ungherese Theodor Herzl, impressionato dai fatti francesi, pubblica nel 1896 </a:t>
            </a:r>
            <a:r>
              <a:rPr lang="it-IT" i="1" dirty="0"/>
              <a:t>Lo Stato ebraico</a:t>
            </a:r>
            <a:r>
              <a:rPr lang="it-IT" dirty="0"/>
              <a:t>, in cui sostiene la necessità di fondare uno Stato-nazione ebraico, individuando nella Palestina uno dei possibili territori: nascita del sionismo</a:t>
            </a:r>
          </a:p>
          <a:p>
            <a:endParaRPr lang="it-IT" dirty="0"/>
          </a:p>
        </p:txBody>
      </p:sp>
    </p:spTree>
    <p:extLst>
      <p:ext uri="{BB962C8B-B14F-4D97-AF65-F5344CB8AC3E}">
        <p14:creationId xmlns:p14="http://schemas.microsoft.com/office/powerpoint/2010/main" val="2102428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A3135F-C59B-2046-6778-6662042B85FE}"/>
              </a:ext>
            </a:extLst>
          </p:cNvPr>
          <p:cNvSpPr>
            <a:spLocks noGrp="1"/>
          </p:cNvSpPr>
          <p:nvPr>
            <p:ph type="title"/>
          </p:nvPr>
        </p:nvSpPr>
        <p:spPr/>
        <p:txBody>
          <a:bodyPr/>
          <a:lstStyle/>
          <a:p>
            <a:r>
              <a:rPr lang="it-IT" dirty="0"/>
              <a:t>La politica in Occidente</a:t>
            </a:r>
          </a:p>
        </p:txBody>
      </p:sp>
      <p:sp>
        <p:nvSpPr>
          <p:cNvPr id="3" name="Segnaposto contenuto 2">
            <a:extLst>
              <a:ext uri="{FF2B5EF4-FFF2-40B4-BE49-F238E27FC236}">
                <a16:creationId xmlns:a16="http://schemas.microsoft.com/office/drawing/2014/main" id="{694B0E8C-4282-A3AF-18ED-A232D8B63422}"/>
              </a:ext>
            </a:extLst>
          </p:cNvPr>
          <p:cNvSpPr>
            <a:spLocks noGrp="1"/>
          </p:cNvSpPr>
          <p:nvPr>
            <p:ph idx="1"/>
          </p:nvPr>
        </p:nvSpPr>
        <p:spPr/>
        <p:txBody>
          <a:bodyPr>
            <a:normAutofit lnSpcReduction="10000"/>
          </a:bodyPr>
          <a:lstStyle/>
          <a:p>
            <a:pPr algn="just"/>
            <a:r>
              <a:rPr lang="it-IT" dirty="0"/>
              <a:t>Nel mondo occidentale i sistemi politici stanno progressivamente includendo le masse popolari, attraverso l’allargamento del diritto di voto o il suffragio universale maschile</a:t>
            </a:r>
          </a:p>
          <a:p>
            <a:pPr algn="just"/>
            <a:r>
              <a:rPr lang="it-IT" dirty="0"/>
              <a:t>Il diritto di voto alle donne ancora non viene riconosciuto, anche se si sviluppano, soprattutto in Inghilterra e negli Stati Uniti, movimenti suffragisti, animati in particolare da donne delle classi borghesi</a:t>
            </a:r>
          </a:p>
          <a:p>
            <a:pPr algn="just"/>
            <a:r>
              <a:rPr lang="it-IT" dirty="0"/>
              <a:t>Le donne socialiste generalmente preferiscono impegnarsi nella militanza politica a favore dei diritti dei lavoratori e delle lavoratrici, ritenendo che una volta realizzata la società socialista tutte le discriminazioni di genere sarebbero state risolte</a:t>
            </a:r>
          </a:p>
        </p:txBody>
      </p:sp>
    </p:spTree>
    <p:extLst>
      <p:ext uri="{BB962C8B-B14F-4D97-AF65-F5344CB8AC3E}">
        <p14:creationId xmlns:p14="http://schemas.microsoft.com/office/powerpoint/2010/main" val="2216560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ACE29A0-A621-241B-CA0F-6BA5DA174909}"/>
              </a:ext>
            </a:extLst>
          </p:cNvPr>
          <p:cNvSpPr>
            <a:spLocks noGrp="1"/>
          </p:cNvSpPr>
          <p:nvPr>
            <p:ph idx="1"/>
          </p:nvPr>
        </p:nvSpPr>
        <p:spPr>
          <a:xfrm>
            <a:off x="838200" y="597529"/>
            <a:ext cx="10515600" cy="5579434"/>
          </a:xfrm>
        </p:spPr>
        <p:txBody>
          <a:bodyPr/>
          <a:lstStyle/>
          <a:p>
            <a:pPr algn="just"/>
            <a:r>
              <a:rPr lang="it-IT" dirty="0"/>
              <a:t>Nel 1875 viene fondato il primo importante partito socialista europeo, il Partito socialista dei lavoratori di Germania, che dal 1891 si chiamerà Partito socialdemocratico tedesco (SPD), che diventerà presto un partito di massa</a:t>
            </a:r>
          </a:p>
          <a:p>
            <a:pPr algn="just"/>
            <a:r>
              <a:rPr lang="it-IT" dirty="0"/>
              <a:t>Alla fine dell’Ottocento vengono fondati altri partiti socialisti in tutti i paesi europei</a:t>
            </a:r>
          </a:p>
          <a:p>
            <a:pPr algn="just"/>
            <a:r>
              <a:rPr lang="it-IT" dirty="0"/>
              <a:t>I partiti socialisti sono i primi partiti strutturati in modo moderno: con statuti, congressi, stampa periodica, sezioni sul territorio</a:t>
            </a:r>
          </a:p>
          <a:p>
            <a:pPr algn="just"/>
            <a:r>
              <a:rPr lang="it-IT" dirty="0"/>
              <a:t>Creano e gestiscono inoltre circoli ricreativi e sportivi e sono collegati alle organizzazioni sindacali</a:t>
            </a:r>
          </a:p>
          <a:p>
            <a:pPr algn="just"/>
            <a:r>
              <a:rPr lang="it-IT" dirty="0"/>
              <a:t>All’interno della socialdemocrazia tedesca si alimenta un dibattito che poi influenzerà anche gli altri partiti socialisti</a:t>
            </a:r>
          </a:p>
          <a:p>
            <a:endParaRPr lang="it-IT" dirty="0"/>
          </a:p>
        </p:txBody>
      </p:sp>
    </p:spTree>
    <p:extLst>
      <p:ext uri="{BB962C8B-B14F-4D97-AF65-F5344CB8AC3E}">
        <p14:creationId xmlns:p14="http://schemas.microsoft.com/office/powerpoint/2010/main" val="1265268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24D68AA-4FB4-EA75-89AB-1627DB4D2BF8}"/>
              </a:ext>
            </a:extLst>
          </p:cNvPr>
          <p:cNvSpPr>
            <a:spLocks noGrp="1"/>
          </p:cNvSpPr>
          <p:nvPr>
            <p:ph idx="1"/>
          </p:nvPr>
        </p:nvSpPr>
        <p:spPr>
          <a:xfrm>
            <a:off x="838200" y="724277"/>
            <a:ext cx="10515600" cy="5452686"/>
          </a:xfrm>
        </p:spPr>
        <p:txBody>
          <a:bodyPr>
            <a:normAutofit lnSpcReduction="10000"/>
          </a:bodyPr>
          <a:lstStyle/>
          <a:p>
            <a:pPr algn="just"/>
            <a:r>
              <a:rPr lang="it-IT" dirty="0"/>
              <a:t>Eduard Bernstein sostiene che i socialisti debbano collaborare strutturalmente con la borghesia progressista per realizzare riforme di carattere democratico e sociale (revisionismo o riformismo)</a:t>
            </a:r>
          </a:p>
          <a:p>
            <a:pPr algn="just"/>
            <a:r>
              <a:rPr lang="it-IT" dirty="0"/>
              <a:t>Karl Liebknecht e Rosa Luxemburg sostengono la necessità di realizzare in tempi rapidi una rivoluzione politica e sociale</a:t>
            </a:r>
          </a:p>
          <a:p>
            <a:pPr algn="just"/>
            <a:r>
              <a:rPr lang="it-IT" dirty="0"/>
              <a:t>Karl </a:t>
            </a:r>
            <a:r>
              <a:rPr lang="it-IT" dirty="0" err="1"/>
              <a:t>Kautsky</a:t>
            </a:r>
            <a:r>
              <a:rPr lang="it-IT" dirty="0"/>
              <a:t> cerca una via mediana: il partito socialdemocratico deve puntare alla rivoluzione ma nel frattempo collaborare in parlamento con le forze non socialiste a beneficio della classe operaia</a:t>
            </a:r>
          </a:p>
          <a:p>
            <a:pPr algn="just"/>
            <a:r>
              <a:rPr lang="it-IT" dirty="0"/>
              <a:t>Il Partito socialdemocratico russo si divide (congresso di Londra del 1903) fra un’ala minoritaria (menscevica) di tipo riformista e un’ala maggioritaria (bolscevica) di tipo rivoluzionario</a:t>
            </a:r>
          </a:p>
        </p:txBody>
      </p:sp>
    </p:spTree>
    <p:extLst>
      <p:ext uri="{BB962C8B-B14F-4D97-AF65-F5344CB8AC3E}">
        <p14:creationId xmlns:p14="http://schemas.microsoft.com/office/powerpoint/2010/main" val="165421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75A90D1F-5533-5B4A-EFB7-B0103C3F518E}"/>
              </a:ext>
            </a:extLst>
          </p:cNvPr>
          <p:cNvSpPr>
            <a:spLocks noGrp="1"/>
          </p:cNvSpPr>
          <p:nvPr>
            <p:ph idx="1"/>
          </p:nvPr>
        </p:nvSpPr>
        <p:spPr>
          <a:xfrm>
            <a:off x="838200" y="706170"/>
            <a:ext cx="10515600" cy="5470793"/>
          </a:xfrm>
        </p:spPr>
        <p:txBody>
          <a:bodyPr/>
          <a:lstStyle/>
          <a:p>
            <a:pPr algn="just"/>
            <a:r>
              <a:rPr lang="it-IT" dirty="0"/>
              <a:t>Nel Regno Unito il Labour Party (Partito laburista) è strettamente legato alle Trade </a:t>
            </a:r>
            <a:r>
              <a:rPr lang="it-IT" dirty="0" err="1"/>
              <a:t>Unions</a:t>
            </a:r>
            <a:r>
              <a:rPr lang="it-IT" dirty="0"/>
              <a:t> (sindacati) e ha una politica moderata di tipo riformista e parlamentare</a:t>
            </a:r>
          </a:p>
          <a:p>
            <a:pPr algn="just"/>
            <a:r>
              <a:rPr lang="it-IT" dirty="0"/>
              <a:t>Negli Stati Uniti è molto forte l’American Federation of Labour, un sindacato che, pur essendo molto combattivo nella lotta per le rivendicazioni operaie, non ha un obiettivo di carattere politico</a:t>
            </a:r>
          </a:p>
          <a:p>
            <a:endParaRPr lang="it-IT" dirty="0"/>
          </a:p>
        </p:txBody>
      </p:sp>
    </p:spTree>
    <p:extLst>
      <p:ext uri="{BB962C8B-B14F-4D97-AF65-F5344CB8AC3E}">
        <p14:creationId xmlns:p14="http://schemas.microsoft.com/office/powerpoint/2010/main" val="41898094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E68EEA-A436-7AE4-69CA-194D3CF0CA00}"/>
              </a:ext>
            </a:extLst>
          </p:cNvPr>
          <p:cNvSpPr>
            <a:spLocks noGrp="1"/>
          </p:cNvSpPr>
          <p:nvPr>
            <p:ph type="title"/>
          </p:nvPr>
        </p:nvSpPr>
        <p:spPr/>
        <p:txBody>
          <a:bodyPr/>
          <a:lstStyle/>
          <a:p>
            <a:r>
              <a:rPr lang="it-IT" dirty="0"/>
              <a:t>Nazionalismo e razzismo</a:t>
            </a:r>
          </a:p>
        </p:txBody>
      </p:sp>
      <p:sp>
        <p:nvSpPr>
          <p:cNvPr id="3" name="Segnaposto contenuto 2">
            <a:extLst>
              <a:ext uri="{FF2B5EF4-FFF2-40B4-BE49-F238E27FC236}">
                <a16:creationId xmlns:a16="http://schemas.microsoft.com/office/drawing/2014/main" id="{3D2BAC58-CD2E-F190-B099-88F65D7E4135}"/>
              </a:ext>
            </a:extLst>
          </p:cNvPr>
          <p:cNvSpPr>
            <a:spLocks noGrp="1"/>
          </p:cNvSpPr>
          <p:nvPr>
            <p:ph idx="1"/>
          </p:nvPr>
        </p:nvSpPr>
        <p:spPr/>
        <p:txBody>
          <a:bodyPr/>
          <a:lstStyle/>
          <a:p>
            <a:pPr algn="just"/>
            <a:r>
              <a:rPr lang="it-IT" dirty="0"/>
              <a:t>Con l’affermarsi della società di massa, le classi dirigenti sviluppano una «nazionalizzazione delle masse», allo scopo di integrarle all’interno della nazione</a:t>
            </a:r>
          </a:p>
          <a:p>
            <a:pPr algn="just"/>
            <a:r>
              <a:rPr lang="it-IT" dirty="0"/>
              <a:t>Alla fine dell’Ottocento il discorso nazionalista diventa quindi centrale</a:t>
            </a:r>
          </a:p>
          <a:p>
            <a:pPr algn="just"/>
            <a:r>
              <a:rPr lang="it-IT" dirty="0"/>
              <a:t>Le élite politiche fanno appello alla collettività nazionale in nome della quale affermano di operare</a:t>
            </a:r>
          </a:p>
          <a:p>
            <a:pPr algn="just"/>
            <a:r>
              <a:rPr lang="it-IT" dirty="0"/>
              <a:t>Il nazionalismo, da fenomeno politico eversivo all’inizio del secolo, ora costituisce invece una fondamentale risorsa nelle mani delle classi dirigenti per il controllo delle masse</a:t>
            </a:r>
          </a:p>
        </p:txBody>
      </p:sp>
    </p:spTree>
    <p:extLst>
      <p:ext uri="{BB962C8B-B14F-4D97-AF65-F5344CB8AC3E}">
        <p14:creationId xmlns:p14="http://schemas.microsoft.com/office/powerpoint/2010/main" val="1708286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2EC7C4C-A8C7-ED4A-1355-26FED51C80F8}"/>
              </a:ext>
            </a:extLst>
          </p:cNvPr>
          <p:cNvSpPr>
            <a:spLocks noGrp="1"/>
          </p:cNvSpPr>
          <p:nvPr>
            <p:ph idx="1"/>
          </p:nvPr>
        </p:nvSpPr>
        <p:spPr>
          <a:xfrm>
            <a:off x="838200" y="633743"/>
            <a:ext cx="10515600" cy="5543220"/>
          </a:xfrm>
        </p:spPr>
        <p:txBody>
          <a:bodyPr/>
          <a:lstStyle/>
          <a:p>
            <a:pPr algn="just"/>
            <a:r>
              <a:rPr lang="it-IT" dirty="0"/>
              <a:t>Gli strumenti sono la scuola, l’esercito e la ritualità pubblica</a:t>
            </a:r>
          </a:p>
          <a:p>
            <a:pPr algn="just"/>
            <a:r>
              <a:rPr lang="it-IT" dirty="0"/>
              <a:t>La scuola serve anche ad educare i bambini al senso di appartenenza ad una comunità nazionale</a:t>
            </a:r>
          </a:p>
          <a:p>
            <a:pPr algn="just"/>
            <a:r>
              <a:rPr lang="it-IT" dirty="0"/>
              <a:t>Anche il culto dell’esercito e degli eroi occupa una posizione centrale: militarizzazione dell’idea di nazione</a:t>
            </a:r>
          </a:p>
          <a:p>
            <a:pPr algn="just"/>
            <a:r>
              <a:rPr lang="it-IT" dirty="0"/>
              <a:t>Diffusione del sistema della coscrizione obbligatoria</a:t>
            </a:r>
          </a:p>
          <a:p>
            <a:pPr algn="just"/>
            <a:r>
              <a:rPr lang="it-IT" dirty="0"/>
              <a:t>Tutti gli Stati si dotano di feste nazionali attraverso le quali onorare la patria</a:t>
            </a:r>
          </a:p>
          <a:p>
            <a:pPr algn="just"/>
            <a:r>
              <a:rPr lang="it-IT" dirty="0"/>
              <a:t>Il culto della morte per la patria, tipico del nazionalismo, è ricalcato sulla tradizione cristiana</a:t>
            </a:r>
          </a:p>
          <a:p>
            <a:pPr algn="just"/>
            <a:r>
              <a:rPr lang="it-IT" dirty="0"/>
              <a:t>Il nazionalismo diventa poi alla fine dell’Ottocento chiaramente razzista</a:t>
            </a:r>
          </a:p>
        </p:txBody>
      </p:sp>
    </p:spTree>
    <p:extLst>
      <p:ext uri="{BB962C8B-B14F-4D97-AF65-F5344CB8AC3E}">
        <p14:creationId xmlns:p14="http://schemas.microsoft.com/office/powerpoint/2010/main" val="1865475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90952E3-F5AB-DBE6-B202-F60DE26B94DC}"/>
              </a:ext>
            </a:extLst>
          </p:cNvPr>
          <p:cNvSpPr>
            <a:spLocks noGrp="1"/>
          </p:cNvSpPr>
          <p:nvPr>
            <p:ph idx="1"/>
          </p:nvPr>
        </p:nvSpPr>
        <p:spPr>
          <a:xfrm>
            <a:off x="838200" y="724277"/>
            <a:ext cx="10515600" cy="5452686"/>
          </a:xfrm>
        </p:spPr>
        <p:txBody>
          <a:bodyPr/>
          <a:lstStyle/>
          <a:p>
            <a:pPr algn="just"/>
            <a:r>
              <a:rPr lang="it-IT" dirty="0"/>
              <a:t>Il razzismo viene supportato da teorie di tipo scientifico, in cui si espone una visione gerarchica delle razze umane, dove la razza bianca si trova al livello più alto di perfezione</a:t>
            </a:r>
          </a:p>
          <a:p>
            <a:pPr algn="just"/>
            <a:r>
              <a:rPr lang="it-IT" dirty="0"/>
              <a:t>Importanza del </a:t>
            </a:r>
            <a:r>
              <a:rPr lang="it-IT" i="1" dirty="0"/>
              <a:t>Saggio sull’ineguaglianza delle razze umane</a:t>
            </a:r>
            <a:r>
              <a:rPr lang="it-IT" dirty="0"/>
              <a:t> (1853) di Joseph-Arthur de </a:t>
            </a:r>
            <a:r>
              <a:rPr lang="it-IT" dirty="0" err="1"/>
              <a:t>Gobineau</a:t>
            </a:r>
            <a:endParaRPr lang="it-IT" dirty="0"/>
          </a:p>
          <a:p>
            <a:pPr algn="just"/>
            <a:r>
              <a:rPr lang="it-IT" dirty="0"/>
              <a:t>Francis </a:t>
            </a:r>
            <a:r>
              <a:rPr lang="it-IT" dirty="0" err="1"/>
              <a:t>Galton</a:t>
            </a:r>
            <a:r>
              <a:rPr lang="it-IT" dirty="0"/>
              <a:t> fonda l’eugenetica: organizzazione su basi scientifiche della riproduzione per ottenere individui sempre più adatti alla sopravvivenza e coerenti con la razza di appartenenza</a:t>
            </a:r>
          </a:p>
          <a:p>
            <a:pPr algn="just"/>
            <a:r>
              <a:rPr lang="it-IT" dirty="0"/>
              <a:t>Houston Stewart Chamberlain pubblica nel 1899 le </a:t>
            </a:r>
            <a:r>
              <a:rPr lang="it-IT" i="1" dirty="0"/>
              <a:t>Basi del secolo XIX</a:t>
            </a:r>
            <a:r>
              <a:rPr lang="it-IT" dirty="0"/>
              <a:t>, in cui teorizza la superiorità della razza germanica, ariana, e il pericolo rappresentato dalla razza ebraica</a:t>
            </a:r>
          </a:p>
        </p:txBody>
      </p:sp>
    </p:spTree>
    <p:extLst>
      <p:ext uri="{BB962C8B-B14F-4D97-AF65-F5344CB8AC3E}">
        <p14:creationId xmlns:p14="http://schemas.microsoft.com/office/powerpoint/2010/main" val="2413824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07FB395D-2C69-F594-030B-610767529C47}"/>
              </a:ext>
            </a:extLst>
          </p:cNvPr>
          <p:cNvSpPr>
            <a:spLocks noGrp="1"/>
          </p:cNvSpPr>
          <p:nvPr>
            <p:ph idx="1"/>
          </p:nvPr>
        </p:nvSpPr>
        <p:spPr>
          <a:xfrm>
            <a:off x="838200" y="660903"/>
            <a:ext cx="10515600" cy="5516060"/>
          </a:xfrm>
        </p:spPr>
        <p:txBody>
          <a:bodyPr/>
          <a:lstStyle/>
          <a:p>
            <a:pPr algn="just"/>
            <a:r>
              <a:rPr lang="it-IT" dirty="0"/>
              <a:t>Anche negli Stati Uniti si afferma un razzismo bianco nei confronti di neri, nativi americani e nuovi immigrati, spesso contadini provenienti dalle aree più depresse d’Europa (Penisola iberica, Italia, Europa orientale, Russia)</a:t>
            </a:r>
          </a:p>
          <a:p>
            <a:pPr algn="just"/>
            <a:r>
              <a:rPr lang="it-IT" dirty="0"/>
              <a:t>In Europa il razzismo militante e politico si concentra contro gli ebrei, discriminati dalle società cristiane in particolare a partire dal Medioevo</a:t>
            </a:r>
          </a:p>
          <a:p>
            <a:pPr algn="just"/>
            <a:r>
              <a:rPr lang="it-IT" dirty="0"/>
              <a:t>Nell’Impero russo gli ebrei sono confinati dalla fine del XVIII secolo nella «zona di residenza», un territorio che va dal Mar Baltico al Mar Nero</a:t>
            </a:r>
          </a:p>
          <a:p>
            <a:pPr algn="just"/>
            <a:r>
              <a:rPr lang="it-IT" dirty="0"/>
              <a:t>In Russia verso la fine dell’Ottocento le autorità zariste incoraggiano i pogrom della popolazione contro le comunità ebraiche</a:t>
            </a:r>
          </a:p>
          <a:p>
            <a:endParaRPr lang="it-IT" dirty="0"/>
          </a:p>
        </p:txBody>
      </p:sp>
    </p:spTree>
    <p:extLst>
      <p:ext uri="{BB962C8B-B14F-4D97-AF65-F5344CB8AC3E}">
        <p14:creationId xmlns:p14="http://schemas.microsoft.com/office/powerpoint/2010/main" val="3844960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5FC9207-C654-ED14-292D-77F99612D82A}"/>
              </a:ext>
            </a:extLst>
          </p:cNvPr>
          <p:cNvSpPr>
            <a:spLocks noGrp="1"/>
          </p:cNvSpPr>
          <p:nvPr>
            <p:ph idx="1"/>
          </p:nvPr>
        </p:nvSpPr>
        <p:spPr>
          <a:xfrm>
            <a:off x="838200" y="633743"/>
            <a:ext cx="10515600" cy="5543220"/>
          </a:xfrm>
        </p:spPr>
        <p:txBody>
          <a:bodyPr/>
          <a:lstStyle/>
          <a:p>
            <a:pPr algn="just"/>
            <a:r>
              <a:rPr lang="it-IT" dirty="0"/>
              <a:t>Molti ebrei quindi emigrano, soprattutto in direzione degli Stati Uniti, dove si integrano socialmente ed economicamente</a:t>
            </a:r>
          </a:p>
          <a:p>
            <a:pPr algn="just"/>
            <a:r>
              <a:rPr lang="it-IT" dirty="0"/>
              <a:t>In Europa tra la fine del Settecento e l’Ottocento gli ebrei vengono emancipati e parificati a tutti gli altri cittadini</a:t>
            </a:r>
          </a:p>
          <a:p>
            <a:pPr algn="just"/>
            <a:r>
              <a:rPr lang="it-IT" dirty="0"/>
              <a:t>Gli ebrei quindi si integrano nella società e spesso assumono posizioni di rilievo nei campi della politica, dell’economia, della cultura, dell’arte</a:t>
            </a:r>
          </a:p>
          <a:p>
            <a:pPr algn="just"/>
            <a:r>
              <a:rPr lang="it-IT" dirty="0"/>
              <a:t>Continua però ad esistere nei confronti degli ebrei un pregiudizio cristiano di natura religiosa (antigiudaismo)</a:t>
            </a:r>
          </a:p>
          <a:p>
            <a:pPr algn="just"/>
            <a:r>
              <a:rPr lang="it-IT" dirty="0"/>
              <a:t>A questo si sovrappone un antisemitismo politico, di matrice nazionalista, che spesso poi si appoggia alle teorie del razzismo «scientifico»</a:t>
            </a:r>
          </a:p>
        </p:txBody>
      </p:sp>
    </p:spTree>
    <p:extLst>
      <p:ext uri="{BB962C8B-B14F-4D97-AF65-F5344CB8AC3E}">
        <p14:creationId xmlns:p14="http://schemas.microsoft.com/office/powerpoint/2010/main" val="379972394"/>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1087</Words>
  <Application>Microsoft Office PowerPoint</Application>
  <PresentationFormat>Widescreen</PresentationFormat>
  <Paragraphs>49</Paragraphs>
  <Slides>11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11</vt:i4>
      </vt:variant>
    </vt:vector>
  </HeadingPairs>
  <TitlesOfParts>
    <vt:vector size="15" baseType="lpstr">
      <vt:lpstr>Aptos</vt:lpstr>
      <vt:lpstr>Aptos Display</vt:lpstr>
      <vt:lpstr>Arial</vt:lpstr>
      <vt:lpstr>1_Tema di Office</vt:lpstr>
      <vt:lpstr>Presentazione standard di PowerPoint</vt:lpstr>
      <vt:lpstr>Presentazione standard di PowerPoint</vt:lpstr>
      <vt:lpstr>Presentazione standard di PowerPoint</vt:lpstr>
      <vt:lpstr>Presentazione standard di PowerPoint</vt:lpstr>
      <vt:lpstr>Nazionalismo e razzismo</vt:lpstr>
      <vt:lpstr>Presentazione standard di PowerPoint</vt:lpstr>
      <vt:lpstr>Presentazione standard di PowerPoint</vt:lpstr>
      <vt:lpstr>Presentazione standard di PowerPoint</vt:lpstr>
      <vt:lpstr>Presentazione standard di PowerPoint</vt:lpstr>
      <vt:lpstr>Presentazione standard di PowerPoint</vt:lpstr>
      <vt:lpstr>La politica in Occidente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2026-03-24T09:56:21Z</dcterms:created>
  <dcterms:modified xsi:type="dcterms:W3CDTF">2026-03-24T09:57:00Z</dcterms:modified>
</cp:coreProperties>
</file>