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885" r:id="rId2"/>
    <p:sldId id="313" r:id="rId3"/>
    <p:sldId id="315" r:id="rId4"/>
    <p:sldId id="316" r:id="rId5"/>
    <p:sldId id="318" r:id="rId6"/>
    <p:sldId id="319" r:id="rId7"/>
    <p:sldId id="1009" r:id="rId8"/>
    <p:sldId id="992" r:id="rId9"/>
    <p:sldId id="993" r:id="rId10"/>
    <p:sldId id="320" r:id="rId11"/>
    <p:sldId id="996" r:id="rId12"/>
    <p:sldId id="997" r:id="rId13"/>
    <p:sldId id="929" r:id="rId14"/>
    <p:sldId id="998" r:id="rId15"/>
    <p:sldId id="962" r:id="rId16"/>
    <p:sldId id="963" r:id="rId17"/>
    <p:sldId id="321" r:id="rId18"/>
    <p:sldId id="272" r:id="rId19"/>
    <p:sldId id="969" r:id="rId20"/>
    <p:sldId id="327" r:id="rId21"/>
    <p:sldId id="970" r:id="rId22"/>
    <p:sldId id="986" r:id="rId23"/>
    <p:sldId id="985" r:id="rId24"/>
    <p:sldId id="981" r:id="rId25"/>
    <p:sldId id="527" r:id="rId26"/>
    <p:sldId id="914" r:id="rId27"/>
    <p:sldId id="476" r:id="rId28"/>
    <p:sldId id="330" r:id="rId29"/>
    <p:sldId id="334" r:id="rId30"/>
    <p:sldId id="987" r:id="rId31"/>
    <p:sldId id="913" r:id="rId32"/>
    <p:sldId id="1000" r:id="rId33"/>
    <p:sldId id="984" r:id="rId34"/>
    <p:sldId id="1005" r:id="rId35"/>
    <p:sldId id="971" r:id="rId36"/>
    <p:sldId id="977" r:id="rId37"/>
    <p:sldId id="328" r:id="rId38"/>
    <p:sldId id="974" r:id="rId39"/>
    <p:sldId id="682" r:id="rId40"/>
    <p:sldId id="731" r:id="rId41"/>
    <p:sldId id="669" r:id="rId42"/>
    <p:sldId id="455" r:id="rId43"/>
    <p:sldId id="458" r:id="rId44"/>
    <p:sldId id="459" r:id="rId45"/>
    <p:sldId id="976" r:id="rId46"/>
    <p:sldId id="973" r:id="rId47"/>
    <p:sldId id="525" r:id="rId48"/>
    <p:sldId id="972" r:id="rId49"/>
    <p:sldId id="535" r:id="rId50"/>
    <p:sldId id="526" r:id="rId51"/>
    <p:sldId id="469" r:id="rId52"/>
    <p:sldId id="990" r:id="rId53"/>
    <p:sldId id="310" r:id="rId54"/>
    <p:sldId id="988" r:id="rId55"/>
    <p:sldId id="995" r:id="rId56"/>
    <p:sldId id="989" r:id="rId57"/>
    <p:sldId id="994" r:id="rId58"/>
    <p:sldId id="267" r:id="rId59"/>
    <p:sldId id="982" r:id="rId60"/>
    <p:sldId id="1004" r:id="rId61"/>
    <p:sldId id="1008" r:id="rId62"/>
    <p:sldId id="285" r:id="rId63"/>
    <p:sldId id="258" r:id="rId64"/>
    <p:sldId id="284" r:id="rId65"/>
    <p:sldId id="286" r:id="rId66"/>
    <p:sldId id="287" r:id="rId67"/>
    <p:sldId id="1010" r:id="rId68"/>
    <p:sldId id="260" r:id="rId69"/>
    <p:sldId id="261" r:id="rId70"/>
    <p:sldId id="262" r:id="rId71"/>
    <p:sldId id="522" r:id="rId72"/>
    <p:sldId id="524" r:id="rId73"/>
    <p:sldId id="276" r:id="rId74"/>
    <p:sldId id="534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029" autoAdjust="0"/>
  </p:normalViewPr>
  <p:slideViewPr>
    <p:cSldViewPr snapToGrid="0">
      <p:cViewPr varScale="1">
        <p:scale>
          <a:sx n="114" d="100"/>
          <a:sy n="114" d="100"/>
        </p:scale>
        <p:origin x="81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FFEC56FB-C4B4-4ECA-BBA1-40D40875A65C}"/>
    <pc:docChg chg="delSld">
      <pc:chgData name="TOMMASINI ALBERTO" userId="8c013d22-ceb2-4014-ae73-ac062752c54f" providerId="ADAL" clId="{FFEC56FB-C4B4-4ECA-BBA1-40D40875A65C}" dt="2026-03-15T22:39:00.558" v="1" actId="47"/>
      <pc:docMkLst>
        <pc:docMk/>
      </pc:docMkLst>
      <pc:sldChg chg="del">
        <pc:chgData name="TOMMASINI ALBERTO" userId="8c013d22-ceb2-4014-ae73-ac062752c54f" providerId="ADAL" clId="{FFEC56FB-C4B4-4ECA-BBA1-40D40875A65C}" dt="2026-03-15T22:38:54.263" v="0" actId="47"/>
        <pc:sldMkLst>
          <pc:docMk/>
          <pc:sldMk cId="2135586965" sldId="934"/>
        </pc:sldMkLst>
      </pc:sldChg>
      <pc:sldChg chg="del">
        <pc:chgData name="TOMMASINI ALBERTO" userId="8c013d22-ceb2-4014-ae73-ac062752c54f" providerId="ADAL" clId="{FFEC56FB-C4B4-4ECA-BBA1-40D40875A65C}" dt="2026-03-15T22:39:00.558" v="1" actId="47"/>
        <pc:sldMkLst>
          <pc:docMk/>
          <pc:sldMk cId="3420537136" sldId="9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08B0-E820-4F94-8379-B0D232AA6C7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6B48-B72B-4E7D-997A-4B7DF3EF024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82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L’iperuricemia viene definita da una concentrazione di acido urico plasmatico superiore a 6,8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La solubilità dell’urato di sodio ha come limite circa 6,4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 0,3-0,4 mg/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dL</a:t>
            </a:r>
            <a:r>
              <a:rPr lang="it-IT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possono essere legati alle proteine plasmatiche.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64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703F-DB77-4EF5-B137-C426C66C76D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EB20DDA-ACA2-4335-9AB3-7AF01B21DA87}" type="slidenum">
              <a:t>73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F591B0-8EED-4ACD-AC2F-1A3C579B8F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9869D4-BF2F-4CC2-A986-38464E44E21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pesce azzurro (per esempio sarde, acciughe, aringhe), frattaglie (fegato, animelle, rognone, cervello), carni (estratti e sughi inclusi), pollame, crostacei, salumi, legumi, asparagi, spinaci, frutta secca </a:t>
            </a:r>
            <a:r>
              <a:rPr lang="it-IT" b="0" i="0" dirty="0">
                <a:solidFill>
                  <a:srgbClr val="E2EEFF"/>
                </a:solidFill>
                <a:effectLst/>
                <a:latin typeface="Google Sans"/>
              </a:rPr>
              <a:t>a</a:t>
            </a:r>
            <a:r>
              <a:rPr lang="it-IT" b="0" i="0" dirty="0">
                <a:solidFill>
                  <a:srgbClr val="E8EAED"/>
                </a:solidFill>
                <a:effectLst/>
                <a:latin typeface="Google Sans"/>
              </a:rPr>
              <a:t> guscio, funghi e cavolfiori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9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foot </a:t>
            </a:r>
            <a:r>
              <a:rPr lang="it-IT" dirty="0" err="1"/>
              <a:t>processes</a:t>
            </a:r>
            <a:r>
              <a:rPr lang="it-IT" dirty="0"/>
              <a:t> fuse; </a:t>
            </a:r>
            <a:r>
              <a:rPr lang="it-IT" dirty="0" err="1"/>
              <a:t>mesangial</a:t>
            </a:r>
            <a:r>
              <a:rPr lang="it-IT" dirty="0"/>
              <a:t> and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swell</a:t>
            </a:r>
            <a:r>
              <a:rPr lang="it-IT" dirty="0"/>
              <a:t> and proliferate, </a:t>
            </a:r>
            <a:r>
              <a:rPr lang="it-IT" dirty="0" err="1"/>
              <a:t>invading</a:t>
            </a:r>
            <a:r>
              <a:rPr lang="it-IT" dirty="0"/>
              <a:t> </a:t>
            </a:r>
            <a:r>
              <a:rPr lang="it-IT" dirty="0" err="1"/>
              <a:t>capillary</a:t>
            </a:r>
            <a:r>
              <a:rPr lang="it-IT" dirty="0"/>
              <a:t> lumen; fibrillar </a:t>
            </a:r>
            <a:r>
              <a:rPr lang="it-IT" dirty="0" err="1"/>
              <a:t>basement</a:t>
            </a:r>
            <a:r>
              <a:rPr lang="it-IT" dirty="0"/>
              <a:t> membrane–like </a:t>
            </a:r>
            <a:r>
              <a:rPr lang="it-IT" dirty="0" err="1"/>
              <a:t>material</a:t>
            </a:r>
            <a:r>
              <a:rPr lang="it-IT" dirty="0"/>
              <a:t> (</a:t>
            </a:r>
            <a:r>
              <a:rPr lang="it-IT" dirty="0" err="1"/>
              <a:t>mesangial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) </a:t>
            </a:r>
          </a:p>
          <a:p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deposited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;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porosity</a:t>
            </a:r>
            <a:r>
              <a:rPr lang="it-IT" dirty="0"/>
              <a:t> of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walls</a:t>
            </a:r>
            <a:r>
              <a:rPr lang="it-IT" dirty="0"/>
              <a:t> </a:t>
            </a:r>
            <a:r>
              <a:rPr lang="it-IT" dirty="0" err="1"/>
              <a:t>permits</a:t>
            </a:r>
            <a:r>
              <a:rPr lang="it-IT" dirty="0"/>
              <a:t> </a:t>
            </a:r>
            <a:r>
              <a:rPr lang="it-IT" dirty="0" err="1"/>
              <a:t>escape</a:t>
            </a:r>
            <a:r>
              <a:rPr lang="it-IT" dirty="0"/>
              <a:t> of plasma </a:t>
            </a:r>
            <a:r>
              <a:rPr lang="it-IT" dirty="0" err="1"/>
              <a:t>proteins</a:t>
            </a:r>
            <a:r>
              <a:rPr lang="it-IT" dirty="0"/>
              <a:t> and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causing</a:t>
            </a:r>
            <a:r>
              <a:rPr lang="it-IT" dirty="0"/>
              <a:t> proteinuria and </a:t>
            </a:r>
            <a:r>
              <a:rPr lang="it-IT" dirty="0" err="1"/>
              <a:t>hematuria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09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6B48-B72B-4E7D-997A-4B7DF3EF024B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1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E341B-D216-408D-9101-52BF5B9E7A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CAEEA66-156C-44A9-B591-ABF330E412F5}" type="slidenum">
              <a:t>63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E631C3-2CC8-47AD-BF38-5815734394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78BA5DB-9B48-42E8-98EA-77C10654919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wrap="square" anchor="t">
            <a:sp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RIPA </a:t>
            </a:r>
            <a:r>
              <a:rPr lang="it-IT" dirty="0" err="1"/>
              <a:t>radioimmunoprecipitazione</a:t>
            </a:r>
            <a:endParaRPr lang="it-IT" dirty="0"/>
          </a:p>
          <a:p>
            <a:pPr marL="216000" marR="0" lvl="0" indent="-21600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ECEE5BC-B4E9-4488-B54E-AA0D5BCB659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D09A5-47B8-490A-85C7-71342CCDAF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FC25D2A-511A-4926-9B9E-A15C84C61E4D}" type="slidenum">
              <a:t>68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4DD437-F52B-467A-9D3A-13AA362638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1467C-B3C7-4810-85DE-214D1FF88C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587F2-08FD-4181-A3A9-0F0E732258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33636C2-8FEC-4299-9FE7-9069AA6A482A}" type="slidenum">
              <a:t>69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A66C4-A97A-4686-8B0F-7FD702E9C4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7D351-3266-40A4-B034-FEADBB2C1C7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DF5E-AD3A-4065-8B32-688B182EA0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B9E248C-B532-47B0-BD2B-EBEC44795916}" type="slidenum">
              <a:t>70</a:t>
            </a:fld>
            <a:endParaRPr lang="it-IT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15D4C-984E-4603-A28A-D7CCFF7C08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315186-26B8-44C5-BE9D-95E6F45670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3114-A5BB-B5F7-C6C0-1726093CF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281FE-33ED-B8AD-C3AF-E8A0BF6D0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F59A-DCF3-F042-3661-58418685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E9A67-A660-B27B-E9E6-901C258F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A1707-5A8E-EE74-4899-7F644DAB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8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06D35-A4C9-E81C-3B5C-05E7F484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4A6D8-C0C6-FDD7-F8AA-9DF7D8250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3FDBE-2D10-5158-0AAD-1868C13A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D8298-1D99-600F-92BC-A7D74955B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A96EB-9665-784C-F539-A28FEE4FF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7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E3C6D8-0C63-6BDC-97BB-5F49F3F22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F31C9E-3250-688B-52F3-E6659C57E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D3F7D-B32E-AB81-59A8-0DC5A58CE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72A1F-C52B-A85B-AFDB-7066F495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D667A-08E1-A560-E7E7-35241809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706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996376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Titolo Test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>
              <a:lnSpc>
                <a:spcPct val="90000"/>
              </a:lnSpc>
              <a:defRPr sz="330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Titolo Testo</a:t>
            </a:r>
          </a:p>
        </p:txBody>
      </p:sp>
      <p:sp>
        <p:nvSpPr>
          <p:cNvPr id="928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042248" y="6404294"/>
            <a:ext cx="311553" cy="26924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40057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266C-76E9-7BF7-DE21-170AEDC38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9A35B-7049-EEE9-E758-141F0AA3E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C9813-1455-CCF0-63BD-1431B61B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CA68-2703-CC99-6A1F-5ABCF01C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70F02-DB0A-1839-F8B9-33F47338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18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6389E-97ED-5968-8879-B996F96B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3C276-221C-BFA0-BBF0-A4222109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3EDC0-3B8E-B521-B8CA-F4FCE9463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44756-8073-B890-8766-A3638F9A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1FA40-FF4B-BD46-E85D-850D23E0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938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8AEB2-725D-02ED-6E44-2C013556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98072-7167-3AAB-7271-AB40CFA88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8D583-A36D-817E-FC9A-23BD4DAF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C2A1B-A302-6546-B30D-E24844F4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B5FB0-EEB4-B966-BB45-9207BBCA2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65D34-A9F2-7C50-C6CE-8836B2E4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929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57DD-300F-5206-27E2-CF14BB8F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C201-E34E-4E52-3B4B-17B6680E2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21CCD-DA38-DA65-F081-98EEECFF9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F6B36-42E5-2133-5D07-071ECF89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E42E43-F69E-9A8C-734B-CEB34E843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0DF87D-1FD8-C212-74F7-6C50F9D7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395AA-39E5-7064-F6C7-6E46C4E0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0183-6CF0-C12B-2B8D-5C900D6BB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04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4557-B9EB-21DA-0108-7304E970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84DF7-76A2-9375-D13D-42709007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065EB-3CD8-AD43-D33F-274DCDC64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CD811-C40A-9DDA-4A10-9C5B2897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37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48F58B-04E2-722D-0C21-BFC31B71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12A3-E38F-C3B2-FE4F-21586F84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D9FC3-29F0-61C9-C3B4-67CF87AF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150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0AD9-83C3-0D51-3C39-F38848DF1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CD858-592A-BBBE-4D87-BF079AF4E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26B860-C301-F673-4DA0-542D86758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BBE0C-1A51-6813-2422-451419AE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C0814-1C16-CE58-1C18-4829A449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E39E6-F5B2-22CE-2BD5-7B16AF417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6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C33E-DDBC-9DE2-7138-32003335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D66A3-A6B5-06EC-5C76-661929564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AEDA3-ACCB-5F96-D16C-30F264E51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AE1D2-F625-28D5-4538-278B47E6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A459-F219-B368-B96B-4164CEB8F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1C607-569F-CBF3-0A59-76FB8109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7869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CE8417-D096-88A0-02DC-C229D056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97761-B3D9-F712-7DA0-0E657F06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AA04A-F61A-1B31-1F67-29FC94A90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CF8C6-3008-4EA4-A741-D3F340983DBF}" type="datetimeFigureOut">
              <a:rPr lang="it-IT" smtClean="0"/>
              <a:t>15/03/2026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9F6C-9E09-ADEF-BA7A-E27A28E0B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44BC7-418C-98D6-5431-3CC9CA36A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C2AEB-C35F-4604-9AF0-BBCBCCDC407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80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doi.org/10.3389/fimmu.2017.00603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3389/fimmu.2017.00603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1098839" y="698951"/>
            <a:ext cx="992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</a:rPr>
              <a:t>PATOLOGIA GENERALE</a:t>
            </a:r>
          </a:p>
        </p:txBody>
      </p:sp>
      <p:pic>
        <p:nvPicPr>
          <p:cNvPr id="6" name="Picture 6" descr="logo burlo_colore">
            <a:extLst>
              <a:ext uri="{FF2B5EF4-FFF2-40B4-BE49-F238E27FC236}">
                <a16:creationId xmlns:a16="http://schemas.microsoft.com/office/drawing/2014/main" id="{19B7DFD1-790C-352F-8B56-504BA01E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343" y="5437819"/>
            <a:ext cx="3289797" cy="109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E7B1A-F206-A51F-84FA-CAA2F672A1B9}"/>
              </a:ext>
            </a:extLst>
          </p:cNvPr>
          <p:cNvSpPr txBox="1"/>
          <p:nvPr/>
        </p:nvSpPr>
        <p:spPr>
          <a:xfrm>
            <a:off x="4716594" y="4495803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Alberto Tommasini</a:t>
            </a:r>
          </a:p>
        </p:txBody>
      </p:sp>
      <p:pic>
        <p:nvPicPr>
          <p:cNvPr id="8" name="Picture 2" descr="Università degli studi di Trieste">
            <a:extLst>
              <a:ext uri="{FF2B5EF4-FFF2-40B4-BE49-F238E27FC236}">
                <a16:creationId xmlns:a16="http://schemas.microsoft.com/office/drawing/2014/main" id="{D57E5811-6619-CEEC-3DEE-86FF48CC9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7400" y="5395861"/>
            <a:ext cx="6254827" cy="10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9962E-512C-81F3-867F-47AD19F44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614" y="5371364"/>
            <a:ext cx="142283" cy="11447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26ACCA-26B7-84E5-A28E-8D566FAFE8C3}"/>
              </a:ext>
            </a:extLst>
          </p:cNvPr>
          <p:cNvCxnSpPr/>
          <p:nvPr/>
        </p:nvCxnSpPr>
        <p:spPr>
          <a:xfrm>
            <a:off x="322259" y="5118249"/>
            <a:ext cx="11640065" cy="0"/>
          </a:xfrm>
          <a:prstGeom prst="line">
            <a:avLst/>
          </a:prstGeom>
          <a:ln w="28575">
            <a:solidFill>
              <a:srgbClr val="556C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071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DA2ED-9022-582D-0B34-994DE952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015" y="89548"/>
            <a:ext cx="9890407" cy="66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55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9C7B0-730A-58F3-14C9-84353B37C29D}"/>
              </a:ext>
            </a:extLst>
          </p:cNvPr>
          <p:cNvSpPr txBox="1"/>
          <p:nvPr/>
        </p:nvSpPr>
        <p:spPr>
          <a:xfrm>
            <a:off x="577001" y="474314"/>
            <a:ext cx="1085544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Renzo, 64 aa, da 2 mesi lamenta dolori diffusi alle articolazioni della mani, polsi, ginocchia e caviglie. I dolori hanno andamento capriccioso, durano ore o giorni. Il medico, non riscontrando segni di </a:t>
            </a:r>
            <a:r>
              <a:rPr lang="it-IT" sz="2800" dirty="0" err="1"/>
              <a:t>artite</a:t>
            </a:r>
            <a:r>
              <a:rPr lang="it-IT" sz="2800" dirty="0"/>
              <a:t> attiva ha ipotizzato un’artrosi. </a:t>
            </a:r>
          </a:p>
          <a:p>
            <a:r>
              <a:rPr lang="it-IT" sz="2800" dirty="0"/>
              <a:t>Emocromo </a:t>
            </a:r>
            <a:r>
              <a:rPr lang="it-IT" sz="2800" dirty="0" err="1"/>
              <a:t>n.l</a:t>
            </a:r>
            <a:r>
              <a:rPr lang="it-IT" sz="2800" dirty="0"/>
              <a:t>., fattore reumatoide </a:t>
            </a:r>
            <a:r>
              <a:rPr lang="it-IT" sz="2800" dirty="0" err="1"/>
              <a:t>neg</a:t>
            </a:r>
            <a:r>
              <a:rPr lang="it-IT" sz="2800" dirty="0"/>
              <a:t>., VES 40.</a:t>
            </a:r>
          </a:p>
          <a:p>
            <a:r>
              <a:rPr lang="it-IT" sz="2800" dirty="0"/>
              <a:t>Dopo alcuni mesi comincia rigidità </a:t>
            </a:r>
            <a:r>
              <a:rPr lang="it-IT" sz="2800" dirty="0" err="1"/>
              <a:t>mattunina</a:t>
            </a:r>
            <a:r>
              <a:rPr lang="it-IT" sz="2800" dirty="0"/>
              <a:t> (1 h) alle articolazioni delle dita di mani e piedi e dei polsi e poi ancora tumefazione, calore e dolore a carico delle articolazioni.</a:t>
            </a:r>
          </a:p>
          <a:p>
            <a:r>
              <a:rPr lang="it-IT" sz="2800" dirty="0"/>
              <a:t>Rx mani: solo segni di artrosi</a:t>
            </a:r>
          </a:p>
          <a:p>
            <a:r>
              <a:rPr lang="it-IT" sz="2800" dirty="0"/>
              <a:t>Esami del sangue: VES 120 mm/h, PCR 52 mg/L, FR +, ACPA + </a:t>
            </a:r>
          </a:p>
          <a:p>
            <a:r>
              <a:rPr lang="it-IT" sz="2800" dirty="0"/>
              <a:t>-&gt; ARTRITE REUMATOIDE</a:t>
            </a:r>
          </a:p>
        </p:txBody>
      </p:sp>
    </p:spTree>
    <p:extLst>
      <p:ext uri="{BB962C8B-B14F-4D97-AF65-F5344CB8AC3E}">
        <p14:creationId xmlns:p14="http://schemas.microsoft.com/office/powerpoint/2010/main" val="3772556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ESAMI DI PRIMO LIVELLO</a:t>
            </a:r>
          </a:p>
          <a:p>
            <a:endParaRPr lang="it-IT" sz="2800" dirty="0"/>
          </a:p>
          <a:p>
            <a:r>
              <a:rPr lang="it-IT" sz="2800" dirty="0"/>
              <a:t>Indici di flogosi</a:t>
            </a:r>
          </a:p>
          <a:p>
            <a:endParaRPr lang="it-IT" sz="2800" dirty="0"/>
          </a:p>
          <a:p>
            <a:r>
              <a:rPr lang="it-IT" sz="2800" dirty="0"/>
              <a:t>Emocromo</a:t>
            </a:r>
          </a:p>
          <a:p>
            <a:endParaRPr lang="it-IT" sz="2800" dirty="0"/>
          </a:p>
          <a:p>
            <a:r>
              <a:rPr lang="it-IT" sz="2800" dirty="0"/>
              <a:t>Protidogramma</a:t>
            </a:r>
          </a:p>
          <a:p>
            <a:endParaRPr lang="it-IT" sz="2800" dirty="0"/>
          </a:p>
          <a:p>
            <a:r>
              <a:rPr lang="it-IT" sz="2800" dirty="0"/>
              <a:t>AST ALT ALP, </a:t>
            </a:r>
            <a:r>
              <a:rPr lang="it-IT" sz="2800" dirty="0" err="1"/>
              <a:t>gGT</a:t>
            </a:r>
            <a:r>
              <a:rPr lang="it-IT" sz="2800" dirty="0"/>
              <a:t>, creatinina</a:t>
            </a:r>
          </a:p>
          <a:p>
            <a:endParaRPr lang="it-IT" sz="2800" dirty="0"/>
          </a:p>
          <a:p>
            <a:r>
              <a:rPr lang="it-IT" sz="2800" dirty="0"/>
              <a:t>Ac urico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686006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olo 1">
            <a:extLst>
              <a:ext uri="{FF2B5EF4-FFF2-40B4-BE49-F238E27FC236}">
                <a16:creationId xmlns:a16="http://schemas.microsoft.com/office/drawing/2014/main" id="{09EE2352-EFDB-1E19-B885-996299A9A8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714" y="136216"/>
            <a:ext cx="1728426" cy="731838"/>
          </a:xfrm>
        </p:spPr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sp>
        <p:nvSpPr>
          <p:cNvPr id="46082" name="Segnaposto contenuto 2">
            <a:extLst>
              <a:ext uri="{FF2B5EF4-FFF2-40B4-BE49-F238E27FC236}">
                <a16:creationId xmlns:a16="http://schemas.microsoft.com/office/drawing/2014/main" id="{9C775F8A-536F-3228-250B-1C4426D997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8452" y="1683974"/>
            <a:ext cx="4289407" cy="3382962"/>
          </a:xfrm>
        </p:spPr>
        <p:txBody>
          <a:bodyPr/>
          <a:lstStyle/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Si lega, complessandosi con la fosfatidilcolina alla parete di molti batteri, favorendone la fagocitosi e la distruzione da parte dei fagociti</a:t>
            </a:r>
          </a:p>
          <a:p>
            <a:pPr marL="0" indent="0" algn="just">
              <a:buNone/>
            </a:pPr>
            <a:endParaRPr lang="it-IT" altLang="it-IT" sz="2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altLang="it-IT" sz="2600" dirty="0">
                <a:cs typeface="Arial" panose="020B0604020202020204" pitchFamily="34" charset="0"/>
              </a:rPr>
              <a:t>mg/L</a:t>
            </a:r>
          </a:p>
        </p:txBody>
      </p:sp>
      <p:pic>
        <p:nvPicPr>
          <p:cNvPr id="46084" name="Picture 5" descr="PDB 1lj7 EBI.jpg">
            <a:extLst>
              <a:ext uri="{FF2B5EF4-FFF2-40B4-BE49-F238E27FC236}">
                <a16:creationId xmlns:a16="http://schemas.microsoft.com/office/drawing/2014/main" id="{ABAF9CC3-9AC1-1C37-8759-C059AB76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0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7899F8-021E-A6D1-5642-7A8E471915EC}"/>
              </a:ext>
            </a:extLst>
          </p:cNvPr>
          <p:cNvSpPr txBox="1">
            <a:spLocks noChangeArrowheads="1"/>
          </p:cNvSpPr>
          <p:nvPr/>
        </p:nvSpPr>
        <p:spPr>
          <a:xfrm>
            <a:off x="7449351" y="136216"/>
            <a:ext cx="172842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42D87-B286-0F69-57BE-50888714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92" y="827881"/>
            <a:ext cx="5303094" cy="397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01BA3-DB11-6AA4-5FBB-BBDA4A9DDAC1}"/>
              </a:ext>
            </a:extLst>
          </p:cNvPr>
          <p:cNvSpPr txBox="1"/>
          <p:nvPr/>
        </p:nvSpPr>
        <p:spPr>
          <a:xfrm>
            <a:off x="5812618" y="4695566"/>
            <a:ext cx="6070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Misura fibrinogeno, immunoglobuline, immunocomplessi</a:t>
            </a:r>
          </a:p>
          <a:p>
            <a:r>
              <a:rPr lang="it-IT" sz="2400" dirty="0"/>
              <a:t>Aumenta con riduzione dei globuli rossi</a:t>
            </a:r>
            <a:br>
              <a:rPr lang="it-IT" sz="2400" dirty="0"/>
            </a:br>
            <a:r>
              <a:rPr lang="it-IT" sz="2400" dirty="0"/>
              <a:t>Si riduce se manca albumina (s. </a:t>
            </a:r>
            <a:r>
              <a:rPr lang="it-IT" sz="2400"/>
              <a:t>nefrosica)</a:t>
            </a:r>
            <a:endParaRPr lang="it-IT" sz="2400" dirty="0"/>
          </a:p>
          <a:p>
            <a:r>
              <a:rPr lang="it-IT" sz="2400" dirty="0"/>
              <a:t>mm/h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EA82F3D-1E67-683D-DC0D-A2287E72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41" y="3788417"/>
            <a:ext cx="3627868" cy="29333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C8533-DF0E-AD86-CEB2-3E73A6453D6B}"/>
              </a:ext>
            </a:extLst>
          </p:cNvPr>
          <p:cNvSpPr txBox="1"/>
          <p:nvPr/>
        </p:nvSpPr>
        <p:spPr>
          <a:xfrm>
            <a:off x="5259880" y="827881"/>
            <a:ext cx="206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Forze repellenti</a:t>
            </a:r>
          </a:p>
          <a:p>
            <a:r>
              <a:rPr lang="it-IT" dirty="0"/>
              <a:t>Carica di membrana</a:t>
            </a:r>
          </a:p>
        </p:txBody>
      </p:sp>
    </p:spTree>
    <p:extLst>
      <p:ext uri="{BB962C8B-B14F-4D97-AF65-F5344CB8AC3E}">
        <p14:creationId xmlns:p14="http://schemas.microsoft.com/office/powerpoint/2010/main" val="7485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8875D0-0EDA-4918-E350-5433A037DEC5}"/>
              </a:ext>
            </a:extLst>
          </p:cNvPr>
          <p:cNvSpPr txBox="1"/>
          <p:nvPr/>
        </p:nvSpPr>
        <p:spPr>
          <a:xfrm>
            <a:off x="400967" y="254272"/>
            <a:ext cx="11383546" cy="584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solidFill>
                  <a:srgbClr val="0070C0"/>
                </a:solidFill>
              </a:rPr>
              <a:t>ESAMI DI SECONDO LIVELLO</a:t>
            </a:r>
          </a:p>
          <a:p>
            <a:pPr>
              <a:lnSpc>
                <a:spcPct val="150000"/>
              </a:lnSpc>
            </a:pP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Fattore reumatoide e ACPA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antinucleo ANA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ENA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Anticorpi anti </a:t>
            </a:r>
            <a:r>
              <a:rPr lang="it-IT" sz="2800" dirty="0" err="1"/>
              <a:t>dsDNA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Anticorpi </a:t>
            </a:r>
            <a:r>
              <a:rPr lang="it-IT" sz="2800" dirty="0" err="1"/>
              <a:t>antifosfolipidi</a:t>
            </a:r>
            <a:endParaRPr lang="it-IT" sz="2800" dirty="0"/>
          </a:p>
          <a:p>
            <a:pPr>
              <a:lnSpc>
                <a:spcPct val="150000"/>
              </a:lnSpc>
            </a:pPr>
            <a:r>
              <a:rPr lang="it-IT" sz="2800" dirty="0"/>
              <a:t>Complemento</a:t>
            </a:r>
          </a:p>
          <a:p>
            <a:pPr>
              <a:lnSpc>
                <a:spcPct val="150000"/>
              </a:lnSpc>
            </a:pPr>
            <a:r>
              <a:rPr lang="it-IT" sz="2800" dirty="0"/>
              <a:t>Genotipo HLA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35712-F094-FE76-81C7-F65B55F9A4AD}"/>
              </a:ext>
            </a:extLst>
          </p:cNvPr>
          <p:cNvSpPr txBox="1"/>
          <p:nvPr/>
        </p:nvSpPr>
        <p:spPr>
          <a:xfrm>
            <a:off x="6143050" y="2614325"/>
            <a:ext cx="4983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</a:rPr>
              <a:t>Infiammazione + Autoimmunità:</a:t>
            </a:r>
          </a:p>
          <a:p>
            <a:r>
              <a:rPr lang="it-IT" sz="3200" dirty="0">
                <a:solidFill>
                  <a:srgbClr val="C00000"/>
                </a:solidFill>
              </a:rPr>
              <a:t>L’essenza delle malattie reumatologiche</a:t>
            </a:r>
          </a:p>
        </p:txBody>
      </p:sp>
    </p:spTree>
    <p:extLst>
      <p:ext uri="{BB962C8B-B14F-4D97-AF65-F5344CB8AC3E}">
        <p14:creationId xmlns:p14="http://schemas.microsoft.com/office/powerpoint/2010/main" val="12432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44CB06-F588-05FA-8D32-2E342563B4BE}"/>
              </a:ext>
            </a:extLst>
          </p:cNvPr>
          <p:cNvSpPr txBox="1"/>
          <p:nvPr/>
        </p:nvSpPr>
        <p:spPr>
          <a:xfrm>
            <a:off x="195944" y="182880"/>
            <a:ext cx="9797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Intervento dell’immunità </a:t>
            </a:r>
            <a:r>
              <a:rPr lang="it-IT" sz="3200" b="1" dirty="0" err="1">
                <a:solidFill>
                  <a:schemeClr val="accent1"/>
                </a:solidFill>
              </a:rPr>
              <a:t>adattaiva</a:t>
            </a:r>
            <a:r>
              <a:rPr lang="it-IT" sz="3200" b="1" dirty="0">
                <a:solidFill>
                  <a:schemeClr val="accent1"/>
                </a:solidFill>
              </a:rPr>
              <a:t> TCR E BCR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DBE38-9A41-0D99-E66F-D499452C40D0}"/>
              </a:ext>
            </a:extLst>
          </p:cNvPr>
          <p:cNvSpPr txBox="1"/>
          <p:nvPr/>
        </p:nvSpPr>
        <p:spPr>
          <a:xfrm>
            <a:off x="3917794" y="2456795"/>
            <a:ext cx="79561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Riconoscimento nel tessuto infettato</a:t>
            </a:r>
          </a:p>
          <a:p>
            <a:endParaRPr lang="it-IT" sz="2800" dirty="0"/>
          </a:p>
          <a:p>
            <a:r>
              <a:rPr lang="it-IT" sz="2800" dirty="0"/>
              <a:t>Allerta immunità naturale e processo infiammatorio</a:t>
            </a:r>
          </a:p>
          <a:p>
            <a:endParaRPr lang="it-IT" sz="2800" dirty="0"/>
          </a:p>
          <a:p>
            <a:r>
              <a:rPr lang="it-IT" sz="2800" dirty="0"/>
              <a:t>Attivazione delle cellule dendritiche cariche di antigeni e migrazione nei linfonodi</a:t>
            </a:r>
          </a:p>
          <a:p>
            <a:endParaRPr lang="it-IT" sz="2800" dirty="0"/>
          </a:p>
          <a:p>
            <a:r>
              <a:rPr lang="it-IT" sz="2800" dirty="0"/>
              <a:t>Selezione di linfociti con affinità per antigeni selezionati e avvio dell’immunità adattativa</a:t>
            </a:r>
          </a:p>
          <a:p>
            <a:endParaRPr lang="it-IT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00E37-D5EF-055B-CEA8-8B464A86B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44" y="2459702"/>
            <a:ext cx="2945487" cy="37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578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595EC-F7B9-4290-9232-17196191C569}"/>
              </a:ext>
            </a:extLst>
          </p:cNvPr>
          <p:cNvGrpSpPr/>
          <p:nvPr/>
        </p:nvGrpSpPr>
        <p:grpSpPr>
          <a:xfrm>
            <a:off x="5078509" y="3184711"/>
            <a:ext cx="6271961" cy="3609154"/>
            <a:chOff x="5078509" y="3184711"/>
            <a:chExt cx="6271961" cy="360915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4A9336-A3F6-49AB-95F3-5620C5B8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4077" y="3706956"/>
              <a:ext cx="2506393" cy="29852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600490-146F-434C-8231-95371962C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0893" y="3798857"/>
              <a:ext cx="2337092" cy="2534713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5A8CF-4CF1-48F2-BE8C-84B87258EA57}"/>
                </a:ext>
              </a:extLst>
            </p:cNvPr>
            <p:cNvCxnSpPr>
              <a:cxnSpLocks/>
              <a:stCxn id="94" idx="7"/>
            </p:cNvCxnSpPr>
            <p:nvPr/>
          </p:nvCxnSpPr>
          <p:spPr>
            <a:xfrm>
              <a:off x="8159115" y="3713259"/>
              <a:ext cx="1716837" cy="10887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9E5989F-AD92-40FD-BD04-29DE90B84A17}"/>
                </a:ext>
              </a:extLst>
            </p:cNvPr>
            <p:cNvCxnSpPr>
              <a:cxnSpLocks/>
              <a:stCxn id="94" idx="5"/>
            </p:cNvCxnSpPr>
            <p:nvPr/>
          </p:nvCxnSpPr>
          <p:spPr>
            <a:xfrm flipV="1">
              <a:off x="8159115" y="4803731"/>
              <a:ext cx="1739880" cy="14615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5B6450E3-892B-4140-B453-553AF590B51D}"/>
                </a:ext>
              </a:extLst>
            </p:cNvPr>
            <p:cNvSpPr/>
            <p:nvPr/>
          </p:nvSpPr>
          <p:spPr>
            <a:xfrm>
              <a:off x="5078509" y="3184711"/>
              <a:ext cx="3609154" cy="360915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</a:t>
              </a:r>
            </a:p>
          </p:txBody>
        </p:sp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BADE68DF-9B74-4E48-A033-29AE981DF30F}"/>
                </a:ext>
              </a:extLst>
            </p:cNvPr>
            <p:cNvSpPr/>
            <p:nvPr/>
          </p:nvSpPr>
          <p:spPr>
            <a:xfrm>
              <a:off x="10254418" y="3283456"/>
              <a:ext cx="112042" cy="63788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FED9366-D326-490E-90CB-FF2C8196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5" y="0"/>
            <a:ext cx="3090213" cy="3474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35AA4-29E3-4E5E-B59B-64072C996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607588"/>
            <a:ext cx="3121842" cy="2561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635E4-ECC6-41A1-B605-152EA44CF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1935">
            <a:off x="6128390" y="2385436"/>
            <a:ext cx="303685" cy="30015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D32EA6-E7D8-441F-88D0-A6004BCC199B}"/>
              </a:ext>
            </a:extLst>
          </p:cNvPr>
          <p:cNvCxnSpPr>
            <a:cxnSpLocks/>
          </p:cNvCxnSpPr>
          <p:nvPr/>
        </p:nvCxnSpPr>
        <p:spPr>
          <a:xfrm flipV="1">
            <a:off x="2019504" y="393147"/>
            <a:ext cx="1979563" cy="10508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D2D4B02-1601-46BC-9809-F49C9204E06D}"/>
              </a:ext>
            </a:extLst>
          </p:cNvPr>
          <p:cNvCxnSpPr>
            <a:cxnSpLocks/>
          </p:cNvCxnSpPr>
          <p:nvPr/>
        </p:nvCxnSpPr>
        <p:spPr>
          <a:xfrm>
            <a:off x="1985275" y="1444010"/>
            <a:ext cx="1292855" cy="15720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DC9E24-84F5-4A41-B1AA-1435B5C7DAA6}"/>
              </a:ext>
            </a:extLst>
          </p:cNvPr>
          <p:cNvCxnSpPr/>
          <p:nvPr/>
        </p:nvCxnSpPr>
        <p:spPr>
          <a:xfrm>
            <a:off x="5723538" y="253551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D2FDED1-8B7E-4802-93A9-0D2FD3EA1C9D}"/>
              </a:ext>
            </a:extLst>
          </p:cNvPr>
          <p:cNvSpPr/>
          <p:nvPr/>
        </p:nvSpPr>
        <p:spPr>
          <a:xfrm>
            <a:off x="2973022" y="215153"/>
            <a:ext cx="3609154" cy="36091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344AE-80D3-4B80-82B8-2D87B38C683A}"/>
              </a:ext>
            </a:extLst>
          </p:cNvPr>
          <p:cNvGrpSpPr/>
          <p:nvPr/>
        </p:nvGrpSpPr>
        <p:grpSpPr>
          <a:xfrm>
            <a:off x="6080294" y="117804"/>
            <a:ext cx="5548223" cy="3609154"/>
            <a:chOff x="6080294" y="117804"/>
            <a:chExt cx="5548223" cy="360915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25B388-8A58-4035-9233-DA52D88455A3}"/>
                </a:ext>
              </a:extLst>
            </p:cNvPr>
            <p:cNvCxnSpPr>
              <a:cxnSpLocks/>
            </p:cNvCxnSpPr>
            <p:nvPr/>
          </p:nvCxnSpPr>
          <p:spPr>
            <a:xfrm>
              <a:off x="6080294" y="2438628"/>
              <a:ext cx="2763783" cy="99036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2A61B9-8BD4-4673-AE61-68506DCF1C1B}"/>
                </a:ext>
              </a:extLst>
            </p:cNvPr>
            <p:cNvGrpSpPr/>
            <p:nvPr/>
          </p:nvGrpSpPr>
          <p:grpSpPr>
            <a:xfrm>
              <a:off x="8019363" y="117804"/>
              <a:ext cx="3609154" cy="3609154"/>
              <a:chOff x="8019363" y="117804"/>
              <a:chExt cx="3609154" cy="360915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7A8953D-5D47-43AC-8954-59FA59D43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6083" y="752420"/>
                <a:ext cx="1204884" cy="113557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294445-E927-4DCE-932C-0A569E61A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39107" y="1306561"/>
                <a:ext cx="303685" cy="30015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1F014EA-AFE4-4930-973B-2A4BCE5E6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885711">
                <a:off x="9363033" y="1479283"/>
                <a:ext cx="1890356" cy="206950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528AAD3-D090-4CDA-9559-BA3B0AD799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02670" y="414868"/>
                <a:ext cx="1389208" cy="95860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A1853D7-B16E-4BDB-A1BF-55AD125B4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349550">
                <a:off x="8527830" y="2013907"/>
                <a:ext cx="998069" cy="1165188"/>
              </a:xfrm>
              <a:prstGeom prst="rect">
                <a:avLst/>
              </a:prstGeom>
            </p:spPr>
          </p:pic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93B3927-D20A-4D42-A4C0-A8CC3F6646A8}"/>
                  </a:ext>
                </a:extLst>
              </p:cNvPr>
              <p:cNvSpPr/>
              <p:nvPr/>
            </p:nvSpPr>
            <p:spPr>
              <a:xfrm>
                <a:off x="8019363" y="117804"/>
                <a:ext cx="3609154" cy="3609154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c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F90DAA1-3141-4741-A4B0-87B0D177DC1E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 flipV="1">
              <a:off x="6080294" y="646352"/>
              <a:ext cx="2467617" cy="17922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2DE762-BFA0-4677-B7FF-5711FD4621CF}"/>
              </a:ext>
            </a:extLst>
          </p:cNvPr>
          <p:cNvGrpSpPr/>
          <p:nvPr/>
        </p:nvGrpSpPr>
        <p:grpSpPr>
          <a:xfrm>
            <a:off x="1985275" y="3369498"/>
            <a:ext cx="3722575" cy="1816286"/>
            <a:chOff x="1985275" y="3369498"/>
            <a:chExt cx="3722575" cy="1816286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A115BED-7991-4072-BB3E-F440A03A0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48612" y="3688666"/>
              <a:ext cx="615108" cy="608222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6E52090-7296-49BE-A087-06478458B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85275" y="4308741"/>
              <a:ext cx="1052331" cy="78472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B9A0F2BC-4931-49E0-9D35-802DE988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09285" y="3688666"/>
              <a:ext cx="805694" cy="831099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069031-A046-43B6-93A4-E936A74EE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2279" y="4748392"/>
              <a:ext cx="2905571" cy="43739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79B0BD2-DB41-46ED-8D07-82CC0D8552E9}"/>
                </a:ext>
              </a:extLst>
            </p:cNvPr>
            <p:cNvCxnSpPr>
              <a:cxnSpLocks/>
            </p:cNvCxnSpPr>
            <p:nvPr/>
          </p:nvCxnSpPr>
          <p:spPr>
            <a:xfrm>
              <a:off x="4039007" y="4038748"/>
              <a:ext cx="1668843" cy="70964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Arrow: Right 108">
              <a:extLst>
                <a:ext uri="{FF2B5EF4-FFF2-40B4-BE49-F238E27FC236}">
                  <a16:creationId xmlns:a16="http://schemas.microsoft.com/office/drawing/2014/main" id="{995998E3-10D2-4F92-922B-256884CCBE6E}"/>
                </a:ext>
              </a:extLst>
            </p:cNvPr>
            <p:cNvSpPr/>
            <p:nvPr/>
          </p:nvSpPr>
          <p:spPr>
            <a:xfrm rot="19135636">
              <a:off x="3003106" y="3369498"/>
              <a:ext cx="787756" cy="13758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43518-0898-46BA-8A3A-634D26F491B4}"/>
              </a:ext>
            </a:extLst>
          </p:cNvPr>
          <p:cNvSpPr txBox="1"/>
          <p:nvPr/>
        </p:nvSpPr>
        <p:spPr>
          <a:xfrm>
            <a:off x="10968154" y="1721929"/>
            <a:ext cx="1068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6h</a:t>
            </a:r>
          </a:p>
          <a:p>
            <a:r>
              <a:rPr lang="it-IT" sz="2800" b="1" dirty="0"/>
              <a:t>carico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90FB10F-9C54-4301-B8D9-51B1D2B46D33}"/>
              </a:ext>
            </a:extLst>
          </p:cNvPr>
          <p:cNvSpPr txBox="1"/>
          <p:nvPr/>
        </p:nvSpPr>
        <p:spPr>
          <a:xfrm>
            <a:off x="9087842" y="3479942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24h: viaggio e specializzazione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EA7484-97EE-4B8C-97C4-0F45B89768FB}"/>
              </a:ext>
            </a:extLst>
          </p:cNvPr>
          <p:cNvSpPr txBox="1"/>
          <p:nvPr/>
        </p:nvSpPr>
        <p:spPr>
          <a:xfrm>
            <a:off x="4519927" y="5749323"/>
            <a:ext cx="2945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1 settimana</a:t>
            </a:r>
          </a:p>
          <a:p>
            <a:r>
              <a:rPr lang="it-IT" sz="2800" b="1" dirty="0"/>
              <a:t>Nel </a:t>
            </a:r>
            <a:r>
              <a:rPr lang="it-IT" sz="2800" b="1" dirty="0" err="1"/>
              <a:t>linfondo</a:t>
            </a:r>
            <a:endParaRPr lang="it-IT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CD10EE-39E8-F104-2007-37C8C51D5621}"/>
              </a:ext>
            </a:extLst>
          </p:cNvPr>
          <p:cNvSpPr txBox="1"/>
          <p:nvPr/>
        </p:nvSpPr>
        <p:spPr>
          <a:xfrm>
            <a:off x="6102376" y="-23140"/>
            <a:ext cx="266534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1h</a:t>
            </a:r>
          </a:p>
          <a:p>
            <a:r>
              <a:rPr lang="it-IT" sz="2800" b="1" dirty="0"/>
              <a:t>Attivazione</a:t>
            </a:r>
          </a:p>
          <a:p>
            <a:r>
              <a:rPr lang="it-IT" sz="2800" b="1" dirty="0"/>
              <a:t>Immunità innata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BA948-A447-794C-0AE0-B43051540B28}"/>
              </a:ext>
            </a:extLst>
          </p:cNvPr>
          <p:cNvSpPr txBox="1"/>
          <p:nvPr/>
        </p:nvSpPr>
        <p:spPr>
          <a:xfrm>
            <a:off x="137160" y="5354275"/>
            <a:ext cx="4459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800"/>
              </a:spcBef>
            </a:pPr>
            <a:r>
              <a:rPr lang="it-IT" sz="2400" b="0" i="0" u="none" strike="noStrike" baseline="0" dirty="0"/>
              <a:t>La cellula dendritica può interagire con </a:t>
            </a:r>
            <a:r>
              <a:rPr lang="it-IT" sz="2400" b="0" i="0" u="sng" strike="noStrike" baseline="0" dirty="0"/>
              <a:t>100-1000 Linfociti/ora</a:t>
            </a:r>
            <a:br>
              <a:rPr lang="it-IT" sz="2400" dirty="0"/>
            </a:br>
            <a:r>
              <a:rPr lang="it-IT" sz="2400" b="1" i="0" u="none" strike="noStrike" baseline="0" dirty="0"/>
              <a:t>500 milioni di linfociti al dì</a:t>
            </a:r>
            <a:r>
              <a:rPr lang="it-IT" sz="2400" b="1" i="0" u="none" strike="noStrike" baseline="0" dirty="0">
                <a:solidFill>
                  <a:srgbClr val="B60014"/>
                </a:solidFill>
              </a:rPr>
              <a:t> </a:t>
            </a:r>
            <a:r>
              <a:rPr lang="it-IT" sz="2400" i="0" u="none" strike="noStrike" baseline="0" dirty="0"/>
              <a:t>fanno il loro passaggio in un linfonodo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4728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5" grpId="0"/>
      <p:bldP spid="36" grpId="0"/>
      <p:bldP spid="2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TextShape 1"/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28DA0-C3C3-4973-7EBD-B38955413544}"/>
              </a:ext>
            </a:extLst>
          </p:cNvPr>
          <p:cNvSpPr txBox="1"/>
          <p:nvPr/>
        </p:nvSpPr>
        <p:spPr>
          <a:xfrm>
            <a:off x="5555009" y="1887543"/>
            <a:ext cx="631805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Persistenza dell’agente offendente</a:t>
            </a:r>
          </a:p>
          <a:p>
            <a:r>
              <a:rPr lang="it-IT" sz="3200" dirty="0"/>
              <a:t>     </a:t>
            </a:r>
            <a:r>
              <a:rPr lang="it-IT" sz="2400" dirty="0"/>
              <a:t>(caratteristiche dell’agente e dell’ospite)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Gravità del processo iniziale e coinvolgimento anomalo </a:t>
            </a:r>
            <a:r>
              <a:rPr lang="it-IT" sz="3200" b="1" dirty="0"/>
              <a:t>dell’immunità adattativa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32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3200" dirty="0"/>
              <a:t>Fattori genetici predisponenti</a:t>
            </a:r>
          </a:p>
          <a:p>
            <a:r>
              <a:rPr lang="it-IT" sz="2400" dirty="0"/>
              <a:t>       difetti immunitari</a:t>
            </a:r>
          </a:p>
          <a:p>
            <a:r>
              <a:rPr lang="it-IT" sz="2400" dirty="0"/>
              <a:t>       difetti dei meccanismi di </a:t>
            </a:r>
            <a:r>
              <a:rPr lang="it-IT" sz="2400" dirty="0" err="1"/>
              <a:t>rparazione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CD885-5D72-572F-00C2-3B495D286715}"/>
              </a:ext>
            </a:extLst>
          </p:cNvPr>
          <p:cNvSpPr txBox="1"/>
          <p:nvPr/>
        </p:nvSpPr>
        <p:spPr>
          <a:xfrm>
            <a:off x="5707930" y="273377"/>
            <a:ext cx="57409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Evoluzione di infiammazione acuta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Infiammazione cronica </a:t>
            </a:r>
            <a:r>
              <a:rPr lang="it-IT" sz="2800" i="1" dirty="0"/>
              <a:t>ab </a:t>
            </a:r>
            <a:r>
              <a:rPr lang="it-IT" sz="2800" i="1" dirty="0" err="1"/>
              <a:t>initio</a:t>
            </a:r>
            <a:endParaRPr lang="it-IT" sz="28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5AF97-E128-7481-E520-530B3230A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3" y="1085678"/>
            <a:ext cx="3689889" cy="53651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roup 3"/>
          <p:cNvGrpSpPr/>
          <p:nvPr/>
        </p:nvGrpSpPr>
        <p:grpSpPr>
          <a:xfrm>
            <a:off x="193250" y="325224"/>
            <a:ext cx="11863631" cy="5858759"/>
            <a:chOff x="0" y="0"/>
            <a:chExt cx="8568720" cy="3599279"/>
          </a:xfrm>
        </p:grpSpPr>
        <p:pic>
          <p:nvPicPr>
            <p:cNvPr id="1085" name="Picture 2" descr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568721" cy="35992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6" name="CustomShape 4"/>
            <p:cNvSpPr/>
            <p:nvPr/>
          </p:nvSpPr>
          <p:spPr>
            <a:xfrm>
              <a:off x="2880360" y="57959"/>
              <a:ext cx="244800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CustomShape 5"/>
            <p:cNvSpPr/>
            <p:nvPr/>
          </p:nvSpPr>
          <p:spPr>
            <a:xfrm>
              <a:off x="5400360" y="57959"/>
              <a:ext cx="3093121" cy="3492001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14C7A3-8652-5047-404A-02006B053378}"/>
              </a:ext>
            </a:extLst>
          </p:cNvPr>
          <p:cNvSpPr txBox="1"/>
          <p:nvPr/>
        </p:nvSpPr>
        <p:spPr>
          <a:xfrm>
            <a:off x="9733175" y="4284483"/>
            <a:ext cx="2179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+ angiogenesi</a:t>
            </a:r>
          </a:p>
        </p:txBody>
      </p:sp>
    </p:spTree>
    <p:extLst>
      <p:ext uri="{BB962C8B-B14F-4D97-AF65-F5344CB8AC3E}">
        <p14:creationId xmlns:p14="http://schemas.microsoft.com/office/powerpoint/2010/main" val="155810092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>
            <a:extLst>
              <a:ext uri="{FF2B5EF4-FFF2-40B4-BE49-F238E27FC236}">
                <a16:creationId xmlns:a16="http://schemas.microsoft.com/office/drawing/2014/main" id="{38565C14-8869-9D2C-44B2-66C0AE6F8AD3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C91026-1418-EF9F-4432-15395C052D54}"/>
              </a:ext>
            </a:extLst>
          </p:cNvPr>
          <p:cNvSpPr txBox="1"/>
          <p:nvPr/>
        </p:nvSpPr>
        <p:spPr>
          <a:xfrm>
            <a:off x="405353" y="1107649"/>
            <a:ext cx="103694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Malattie reumatologiche</a:t>
            </a:r>
          </a:p>
          <a:p>
            <a:endParaRPr lang="it-IT" sz="3200" dirty="0"/>
          </a:p>
          <a:p>
            <a:r>
              <a:rPr lang="it-IT" sz="3200" dirty="0"/>
              <a:t>Malattie infiammatorie dell’intestino</a:t>
            </a:r>
          </a:p>
          <a:p>
            <a:endParaRPr lang="it-IT" sz="3200" dirty="0"/>
          </a:p>
          <a:p>
            <a:r>
              <a:rPr lang="it-IT" sz="3200" dirty="0"/>
              <a:t>Malattie con infiammazione cronica «sub-clinica»</a:t>
            </a:r>
          </a:p>
          <a:p>
            <a:r>
              <a:rPr lang="it-IT" sz="3200" dirty="0"/>
              <a:t>	- malattie neurodegenerative</a:t>
            </a:r>
          </a:p>
          <a:p>
            <a:r>
              <a:rPr lang="it-IT" sz="3200" dirty="0"/>
              <a:t>	- aterosclerosi</a:t>
            </a:r>
          </a:p>
          <a:p>
            <a:r>
              <a:rPr lang="it-IT" sz="3200" dirty="0"/>
              <a:t>	- diabete di tipo 2, sindrome metabolica</a:t>
            </a:r>
          </a:p>
          <a:p>
            <a:r>
              <a:rPr lang="it-IT" sz="3200" dirty="0"/>
              <a:t>	- alcuni tumori</a:t>
            </a:r>
          </a:p>
        </p:txBody>
      </p:sp>
    </p:spTree>
    <p:extLst>
      <p:ext uri="{BB962C8B-B14F-4D97-AF65-F5344CB8AC3E}">
        <p14:creationId xmlns:p14="http://schemas.microsoft.com/office/powerpoint/2010/main" val="190350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TextShape 2"/>
          <p:cNvSpPr txBox="1"/>
          <p:nvPr/>
        </p:nvSpPr>
        <p:spPr>
          <a:xfrm>
            <a:off x="1030902" y="4346975"/>
            <a:ext cx="10648907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500"/>
              </a:spcBef>
              <a:buClr>
                <a:srgbClr val="0BD0D9"/>
              </a:buClr>
              <a:buSzPct val="95000"/>
              <a:defRPr sz="2600" b="1" spc="-1"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ea typeface="Constantia"/>
              <a:cs typeface="Constantia"/>
              <a:sym typeface="Constant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574A5A-A8B5-17C7-42E6-C60FA04C97A6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DELL’INFIAMMAZIONE ACUTA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181A2-7190-3262-519C-2DF41875DEB7}"/>
              </a:ext>
            </a:extLst>
          </p:cNvPr>
          <p:cNvSpPr txBox="1"/>
          <p:nvPr/>
        </p:nvSpPr>
        <p:spPr>
          <a:xfrm>
            <a:off x="301658" y="1197765"/>
            <a:ext cx="1143471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Interruzione della produzione di sostanze infiammatorie</a:t>
            </a:r>
          </a:p>
          <a:p>
            <a:endParaRPr lang="it-IT" sz="3200" dirty="0"/>
          </a:p>
          <a:p>
            <a:r>
              <a:rPr lang="it-IT" sz="3200" dirty="0"/>
              <a:t>Neutralizzazione dei mediatori coinvolti (esaurimento, degradazione)</a:t>
            </a:r>
          </a:p>
          <a:p>
            <a:endParaRPr lang="it-IT" sz="3200" dirty="0"/>
          </a:p>
          <a:p>
            <a:r>
              <a:rPr lang="it-IT" sz="3200" dirty="0"/>
              <a:t>Normalizzazione della permeabilità vascolare e interruzione della migrazione leucocitaria</a:t>
            </a:r>
          </a:p>
          <a:p>
            <a:endParaRPr lang="it-IT" sz="3200" dirty="0"/>
          </a:p>
          <a:p>
            <a:r>
              <a:rPr lang="it-IT" sz="3200" dirty="0"/>
              <a:t>Sintesi di mediatori antinfiammatori (e.g. TGF</a:t>
            </a:r>
            <a:r>
              <a:rPr lang="el-GR" sz="3200" dirty="0"/>
              <a:t>β</a:t>
            </a:r>
            <a:r>
              <a:rPr lang="en-US" sz="3200" dirty="0"/>
              <a:t>, </a:t>
            </a:r>
            <a:r>
              <a:rPr lang="en-US" sz="3200" dirty="0" err="1"/>
              <a:t>lipoxine</a:t>
            </a:r>
            <a:r>
              <a:rPr lang="en-US" sz="3200" dirty="0"/>
              <a:t>, </a:t>
            </a:r>
            <a:r>
              <a:rPr lang="en-US" sz="3200" dirty="0" err="1"/>
              <a:t>resolvine</a:t>
            </a:r>
            <a:r>
              <a:rPr lang="en-US" sz="3200" dirty="0"/>
              <a:t> e </a:t>
            </a:r>
            <a:r>
              <a:rPr lang="en-US" sz="3200" dirty="0" err="1"/>
              <a:t>protectine</a:t>
            </a:r>
            <a:r>
              <a:rPr lang="el-GR" sz="3200" dirty="0"/>
              <a:t>)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514598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2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2" grpId="0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CC36D60-EB67-5367-89B2-E4497F3197AB}"/>
              </a:ext>
            </a:extLst>
          </p:cNvPr>
          <p:cNvGrpSpPr/>
          <p:nvPr/>
        </p:nvGrpSpPr>
        <p:grpSpPr>
          <a:xfrm>
            <a:off x="8685965" y="3894282"/>
            <a:ext cx="3132138" cy="2813050"/>
            <a:chOff x="2729885" y="520616"/>
            <a:chExt cx="3132138" cy="2813050"/>
          </a:xfrm>
        </p:grpSpPr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4FBBF1F9-88BA-D4B6-A37F-BE7E07AD9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9885" y="520616"/>
              <a:ext cx="3132138" cy="2813050"/>
              <a:chOff x="1678" y="132"/>
              <a:chExt cx="2279" cy="2318"/>
            </a:xfrm>
          </p:grpSpPr>
          <p:pic>
            <p:nvPicPr>
              <p:cNvPr id="12" name="Picture 7">
                <a:extLst>
                  <a:ext uri="{FF2B5EF4-FFF2-40B4-BE49-F238E27FC236}">
                    <a16:creationId xmlns:a16="http://schemas.microsoft.com/office/drawing/2014/main" id="{24E3BD86-D9F8-CB64-D084-99B67F20DA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8" y="132"/>
                <a:ext cx="2279" cy="2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1">
                <a:extLst>
                  <a:ext uri="{FF2B5EF4-FFF2-40B4-BE49-F238E27FC236}">
                    <a16:creationId xmlns:a16="http://schemas.microsoft.com/office/drawing/2014/main" id="{BE896D74-E6E8-7420-EC77-2AA180DE7B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7" y="1869"/>
                <a:ext cx="221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66BC56-DF83-7CD2-41A3-ED133ABD2D4C}"/>
                </a:ext>
              </a:extLst>
            </p:cNvPr>
            <p:cNvGrpSpPr/>
            <p:nvPr/>
          </p:nvGrpSpPr>
          <p:grpSpPr>
            <a:xfrm>
              <a:off x="4908098" y="2628426"/>
              <a:ext cx="742412" cy="463424"/>
              <a:chOff x="4054433" y="3993671"/>
              <a:chExt cx="742412" cy="46342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CB66533-58AC-3072-DB8A-6F25F0750A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4433" y="4133200"/>
                <a:ext cx="381053" cy="323895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2356AE-E9A9-99A4-2722-8B1637825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8212922">
                <a:off x="4416852" y="4024481"/>
                <a:ext cx="410804" cy="349183"/>
              </a:xfrm>
              <a:prstGeom prst="rect">
                <a:avLst/>
              </a:prstGeom>
            </p:spPr>
          </p:pic>
        </p:grpSp>
      </p:grpSp>
      <p:sp>
        <p:nvSpPr>
          <p:cNvPr id="3" name="TextShape 1">
            <a:extLst>
              <a:ext uri="{FF2B5EF4-FFF2-40B4-BE49-F238E27FC236}">
                <a16:creationId xmlns:a16="http://schemas.microsoft.com/office/drawing/2014/main" id="{91EE3DC7-F944-811B-4199-27B82F787D60}"/>
              </a:ext>
            </a:extLst>
          </p:cNvPr>
          <p:cNvSpPr txBox="1"/>
          <p:nvPr/>
        </p:nvSpPr>
        <p:spPr>
          <a:xfrm>
            <a:off x="152919" y="134556"/>
            <a:ext cx="840636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66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lang="en-US" sz="4000" dirty="0" err="1">
                <a:solidFill>
                  <a:schemeClr val="accent1"/>
                </a:solidFill>
              </a:rPr>
              <a:t>I</a:t>
            </a:r>
            <a:r>
              <a:rPr sz="4000" dirty="0" err="1">
                <a:solidFill>
                  <a:schemeClr val="accent1"/>
                </a:solidFill>
              </a:rPr>
              <a:t>nf</a:t>
            </a:r>
            <a:r>
              <a:rPr lang="en-US" sz="4000" dirty="0" err="1">
                <a:solidFill>
                  <a:schemeClr val="accent1"/>
                </a:solidFill>
              </a:rPr>
              <a:t>iammazione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cronica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113122" y="910224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PERSISTENZA DELL’AGENTE OFFENDENTE: infezione cronica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1F7D6A-5CC3-94BA-2D0B-F3FF38FA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034" y="1716346"/>
            <a:ext cx="5179931" cy="476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BE5F9B-C784-A67A-76B9-790282B27161}"/>
              </a:ext>
            </a:extLst>
          </p:cNvPr>
          <p:cNvSpPr txBox="1"/>
          <p:nvPr/>
        </p:nvSpPr>
        <p:spPr>
          <a:xfrm>
            <a:off x="377456" y="2828835"/>
            <a:ext cx="36389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Caratteristiche del microbo</a:t>
            </a:r>
          </a:p>
          <a:p>
            <a:endParaRPr lang="it-IT" sz="2400" b="1" dirty="0"/>
          </a:p>
          <a:p>
            <a:r>
              <a:rPr lang="it-IT" sz="2400" b="1" dirty="0"/>
              <a:t>Contesto dell’infezione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F6F49-DE48-A932-7BF4-D6B31E5D134D}"/>
              </a:ext>
            </a:extLst>
          </p:cNvPr>
          <p:cNvSpPr txBox="1"/>
          <p:nvPr/>
        </p:nvSpPr>
        <p:spPr>
          <a:xfrm>
            <a:off x="8291121" y="1674673"/>
            <a:ext cx="3611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Caratteristiche dell’ospite</a:t>
            </a:r>
          </a:p>
          <a:p>
            <a:endParaRPr lang="it-IT" sz="2400" b="1" dirty="0"/>
          </a:p>
          <a:p>
            <a:pPr marL="342900" indent="-342900">
              <a:buFontTx/>
              <a:buChar char="-"/>
            </a:pPr>
            <a:r>
              <a:rPr lang="it-IT" sz="2400" b="1" dirty="0"/>
              <a:t>Primitive (genetiche)</a:t>
            </a:r>
          </a:p>
          <a:p>
            <a:pPr marL="342900" indent="-342900">
              <a:buFontTx/>
              <a:buChar char="-"/>
            </a:pPr>
            <a:r>
              <a:rPr lang="it-IT" sz="2400" b="1" dirty="0"/>
              <a:t>Secondarie </a:t>
            </a:r>
            <a:br>
              <a:rPr lang="it-IT" sz="2400" b="1" dirty="0"/>
            </a:br>
            <a:r>
              <a:rPr lang="it-IT" sz="2400" b="1" dirty="0"/>
              <a:t>(stato nutrizionale, comorbidità, farmaci)</a:t>
            </a:r>
          </a:p>
        </p:txBody>
      </p:sp>
      <p:pic>
        <p:nvPicPr>
          <p:cNvPr id="1028" name="Picture 4" descr="RKI - EM-Aufnahmen - Mycobacterium tuberculosis">
            <a:extLst>
              <a:ext uri="{FF2B5EF4-FFF2-40B4-BE49-F238E27FC236}">
                <a16:creationId xmlns:a16="http://schemas.microsoft.com/office/drawing/2014/main" id="{EC06374A-3B2E-8AD1-4D24-1130DC62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1" y="4209824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52E614-1100-62AF-BB25-8929F0EE97A3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INFEZIONI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79F695-B1E4-2B3C-46FE-564F71805C8A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Mycobacterium </a:t>
            </a:r>
            <a:r>
              <a:rPr lang="it-IT" sz="2800" dirty="0" err="1"/>
              <a:t>tberculosis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Treponema </a:t>
            </a:r>
            <a:r>
              <a:rPr lang="it-IT" sz="2800" dirty="0" err="1"/>
              <a:t>pallidum</a:t>
            </a:r>
            <a:endParaRPr lang="it-IT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32F29-8A5D-1815-5DE2-39E38FE0E8A0}"/>
              </a:ext>
            </a:extLst>
          </p:cNvPr>
          <p:cNvSpPr txBox="1"/>
          <p:nvPr/>
        </p:nvSpPr>
        <p:spPr>
          <a:xfrm>
            <a:off x="3689497" y="2711856"/>
            <a:ext cx="7958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IV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T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interferone gamma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Potenziamento dei macrofagi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Reazione granulomatosa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1B3B5-726D-29F2-9D62-CD21A4FACEFD}"/>
              </a:ext>
            </a:extLst>
          </p:cNvPr>
          <p:cNvSpPr txBox="1"/>
          <p:nvPr/>
        </p:nvSpPr>
        <p:spPr>
          <a:xfrm>
            <a:off x="362004" y="5853223"/>
            <a:ext cx="1136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citochine come l’interferone gamma e il TNF-alfa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F4369-56BB-A408-C678-820070533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1" y="2911884"/>
            <a:ext cx="2591162" cy="22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686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64E6CE-C80F-66B6-E858-6F532EA9D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8" y="218108"/>
            <a:ext cx="6074409" cy="6124073"/>
          </a:xfrm>
          <a:prstGeom prst="rect">
            <a:avLst/>
          </a:prstGeom>
        </p:spPr>
      </p:pic>
      <p:pic>
        <p:nvPicPr>
          <p:cNvPr id="3074" name="Picture 2" descr="Digitare emoji su Mac, cinque modi per farlo - macitynet.it">
            <a:extLst>
              <a:ext uri="{FF2B5EF4-FFF2-40B4-BE49-F238E27FC236}">
                <a16:creationId xmlns:a16="http://schemas.microsoft.com/office/drawing/2014/main" id="{15767BDC-E8FD-99F9-DA24-562BBC28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9" y="218108"/>
            <a:ext cx="5195188" cy="38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00D0F-6A49-2625-C4F0-E1635A8316E7}"/>
              </a:ext>
            </a:extLst>
          </p:cNvPr>
          <p:cNvSpPr txBox="1"/>
          <p:nvPr/>
        </p:nvSpPr>
        <p:spPr>
          <a:xfrm>
            <a:off x="5621404" y="6455226"/>
            <a:ext cx="1821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1855-56</a:t>
            </a:r>
          </a:p>
        </p:txBody>
      </p:sp>
    </p:spTree>
    <p:extLst>
      <p:ext uri="{BB962C8B-B14F-4D97-AF65-F5344CB8AC3E}">
        <p14:creationId xmlns:p14="http://schemas.microsoft.com/office/powerpoint/2010/main" val="113055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EC26577-B81D-2B15-B357-3280346EAD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629" y="135010"/>
          <a:ext cx="10329138" cy="6669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Home &amp; Student" r:id="rId2" imgW="17461496" imgH="11275400" progId="CorelDRAWHome.Graphic.21">
                  <p:embed/>
                </p:oleObj>
              </mc:Choice>
              <mc:Fallback>
                <p:oleObj name="CorelDRAW Home &amp; Student" r:id="rId2" imgW="17461496" imgH="11275400" progId="CorelDRAWHome.Graphic.2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C26577-B81D-2B15-B357-3280346EAD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1629" y="135010"/>
                        <a:ext cx="10329138" cy="6669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8142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DA1EA1E-630E-D387-D488-09FC007C4549}"/>
              </a:ext>
            </a:extLst>
          </p:cNvPr>
          <p:cNvSpPr txBox="1">
            <a:spLocks/>
          </p:cNvSpPr>
          <p:nvPr/>
        </p:nvSpPr>
        <p:spPr>
          <a:xfrm>
            <a:off x="1185530" y="512062"/>
            <a:ext cx="10441171" cy="6049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tubercolosi è una malattia infettiva contagiosa che si trasmette per via aerea mediante il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Mycobacterium </a:t>
            </a:r>
            <a:r>
              <a:rPr lang="it-IT" i="1" dirty="0" err="1">
                <a:latin typeface="Arial" panose="020B0604020202020204" pitchFamily="34" charset="0"/>
                <a:cs typeface="Arial" panose="020B0604020202020204" pitchFamily="34" charset="0"/>
              </a:rPr>
              <a:t>tuberculosis</a:t>
            </a: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it-IT" sz="105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contagio può avvenire per trasmissione da un individuo malato, tramite saliva, starnuto o colpo di tosse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Non necessariamente tutte le persone contagiate si ammalano subito. Il sistema immunitario può limitare l’infezione e il batterio può rimanere quiescente per anni</a:t>
            </a:r>
          </a:p>
          <a:p>
            <a:pPr algn="just">
              <a:defRPr/>
            </a:pPr>
            <a:endParaRPr lang="it-IT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malattia può manifestarsi in occasione di un abbassamento delle difese immunitarie (concausa)</a:t>
            </a:r>
          </a:p>
        </p:txBody>
      </p:sp>
    </p:spTree>
    <p:extLst>
      <p:ext uri="{BB962C8B-B14F-4D97-AF65-F5344CB8AC3E}">
        <p14:creationId xmlns:p14="http://schemas.microsoft.com/office/powerpoint/2010/main" val="25551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isultati immagini per hypersensitivity reactions">
            <a:extLst>
              <a:ext uri="{FF2B5EF4-FFF2-40B4-BE49-F238E27FC236}">
                <a16:creationId xmlns:a16="http://schemas.microsoft.com/office/drawing/2014/main" id="{9366727E-BC51-43F7-BC9E-D387FFA1D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8CFD94-F493-42D6-81BB-387CAD0F0171}"/>
              </a:ext>
            </a:extLst>
          </p:cNvPr>
          <p:cNvSpPr/>
          <p:nvPr/>
        </p:nvSpPr>
        <p:spPr>
          <a:xfrm>
            <a:off x="8616951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862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CD59BEB-6CB2-144E-BF00-1305F9F1E0B5}"/>
              </a:ext>
            </a:extLst>
          </p:cNvPr>
          <p:cNvGrpSpPr>
            <a:grpSpLocks/>
          </p:cNvGrpSpPr>
          <p:nvPr/>
        </p:nvGrpSpPr>
        <p:grpSpPr bwMode="auto">
          <a:xfrm>
            <a:off x="1318438" y="164268"/>
            <a:ext cx="9262878" cy="6529463"/>
            <a:chOff x="83986" y="883826"/>
            <a:chExt cx="8952510" cy="5857542"/>
          </a:xfrm>
        </p:grpSpPr>
        <p:pic>
          <p:nvPicPr>
            <p:cNvPr id="60420" name="Picture 2">
              <a:extLst>
                <a:ext uri="{FF2B5EF4-FFF2-40B4-BE49-F238E27FC236}">
                  <a16:creationId xmlns:a16="http://schemas.microsoft.com/office/drawing/2014/main" id="{9CE2CEC7-7731-5242-8915-535227AB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86" y="883826"/>
              <a:ext cx="8952510" cy="5857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60421" name="Rettangolo 2">
              <a:extLst>
                <a:ext uri="{FF2B5EF4-FFF2-40B4-BE49-F238E27FC236}">
                  <a16:creationId xmlns:a16="http://schemas.microsoft.com/office/drawing/2014/main" id="{55BA29F1-6C97-5E45-974F-7BA29A20D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112" y="1556792"/>
              <a:ext cx="1296144" cy="5760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it-IT" altLang="it-IT" sz="24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8443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>
            <a:extLst>
              <a:ext uri="{FF2B5EF4-FFF2-40B4-BE49-F238E27FC236}">
                <a16:creationId xmlns:a16="http://schemas.microsoft.com/office/drawing/2014/main" id="{B45AC2FB-0AFE-449B-AC00-5B8650DE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9" y="674098"/>
            <a:ext cx="7059665" cy="50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5" descr="Risultati immagini per test tubercolinico positivo">
            <a:extLst>
              <a:ext uri="{FF2B5EF4-FFF2-40B4-BE49-F238E27FC236}">
                <a16:creationId xmlns:a16="http://schemas.microsoft.com/office/drawing/2014/main" id="{21A2EDF9-F38A-4BA7-B2A7-7C355923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172" y="899375"/>
            <a:ext cx="3230174" cy="47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021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829D99-24F0-6EF7-937E-85AA57F0C087}"/>
              </a:ext>
            </a:extLst>
          </p:cNvPr>
          <p:cNvSpPr txBox="1"/>
          <p:nvPr/>
        </p:nvSpPr>
        <p:spPr>
          <a:xfrm>
            <a:off x="202019" y="116958"/>
            <a:ext cx="1162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L’ipersensibilità di tipo IV può associarsi ad un quadro infiammatorio diffuso o localizzato (granulomatoso)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7ACCB-1175-237D-74FD-7D9F784E4C7A}"/>
              </a:ext>
            </a:extLst>
          </p:cNvPr>
          <p:cNvSpPr txBox="1"/>
          <p:nvPr/>
        </p:nvSpPr>
        <p:spPr>
          <a:xfrm>
            <a:off x="340241" y="1034721"/>
            <a:ext cx="524185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Granulomi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Al centro il patogeno difficile da uccidere e degradare. Necrosi caseosa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Intorno, macrofagi attivati in diverse fasi </a:t>
            </a:r>
            <a:r>
              <a:rPr lang="it-IT" sz="2400" dirty="0" err="1"/>
              <a:t>differenziative</a:t>
            </a:r>
            <a:r>
              <a:rPr lang="it-IT" sz="2400" dirty="0"/>
              <a:t> (cellule </a:t>
            </a:r>
            <a:r>
              <a:rPr lang="it-IT" sz="2400" dirty="0" err="1"/>
              <a:t>epiteliodi</a:t>
            </a:r>
            <a:r>
              <a:rPr lang="it-IT" sz="2400" dirty="0"/>
              <a:t>, cellule giganti multinucleate)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Infiltrato di linfociti e plasmacellule più o meno ricco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Reazione fibroblastica </a:t>
            </a:r>
            <a:r>
              <a:rPr lang="it-IT" sz="2400" dirty="0" err="1"/>
              <a:t>circosatnte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dirty="0"/>
              <a:t>Calcificazioni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431A0-4280-C924-06A4-BFEDB319E456}"/>
              </a:ext>
            </a:extLst>
          </p:cNvPr>
          <p:cNvSpPr txBox="1"/>
          <p:nvPr/>
        </p:nvSpPr>
        <p:spPr>
          <a:xfrm>
            <a:off x="349051" y="5676580"/>
            <a:ext cx="11419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Può costituire un equilibrio accettabile, ma persiste uno stato infiammatorio</a:t>
            </a:r>
          </a:p>
          <a:p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					Né vincitori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né vinti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it-IT" sz="2400" b="1" i="0" dirty="0">
                <a:solidFill>
                  <a:srgbClr val="BCC0C3"/>
                </a:solidFill>
                <a:effectLst/>
                <a:latin typeface="arial" panose="020B0604020202020204" pitchFamily="34" charset="0"/>
              </a:rPr>
              <a:t>Si esce sconfitti a metà</a:t>
            </a:r>
            <a:r>
              <a:rPr lang="it-IT" sz="2400" b="0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 </a:t>
            </a:r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ECD03-5A1C-68B8-AEA9-AB592357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35" y="913137"/>
            <a:ext cx="5491066" cy="441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50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8D59D95-CFA8-7460-5213-E43D6B9437EE}"/>
              </a:ext>
            </a:extLst>
          </p:cNvPr>
          <p:cNvSpPr txBox="1"/>
          <p:nvPr/>
        </p:nvSpPr>
        <p:spPr>
          <a:xfrm>
            <a:off x="1981108" y="5267015"/>
            <a:ext cx="227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Cellule </a:t>
            </a:r>
            <a:r>
              <a:rPr lang="it-IT" sz="2400" dirty="0" err="1"/>
              <a:t>epiteliodi</a:t>
            </a:r>
            <a:endParaRPr lang="it-IT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3FEBB0-C8AC-4BD2-CA9F-F6C784162F3A}"/>
              </a:ext>
            </a:extLst>
          </p:cNvPr>
          <p:cNvSpPr txBox="1"/>
          <p:nvPr/>
        </p:nvSpPr>
        <p:spPr>
          <a:xfrm>
            <a:off x="7590046" y="5325492"/>
            <a:ext cx="200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Cellula gigante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0A03-F506-30A8-E3F5-A9B6B8E4C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9" y="1070843"/>
            <a:ext cx="10637041" cy="391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0811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extShape 2"/>
          <p:cNvSpPr txBox="1"/>
          <p:nvPr/>
        </p:nvSpPr>
        <p:spPr>
          <a:xfrm>
            <a:off x="1410573" y="2524038"/>
            <a:ext cx="8658002" cy="521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640080" lvl="1" indent="-246599" algn="just">
              <a:spcBef>
                <a:spcPts val="500"/>
              </a:spcBef>
              <a:buClr>
                <a:srgbClr val="0F6FC6"/>
              </a:buClr>
              <a:buSzPct val="85000"/>
              <a:buChar char="●"/>
              <a:defRPr sz="2800" b="1" spc="-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800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F123A-33FC-474F-D5A2-459D444400AC}"/>
              </a:ext>
            </a:extLst>
          </p:cNvPr>
          <p:cNvSpPr txBox="1"/>
          <p:nvPr/>
        </p:nvSpPr>
        <p:spPr>
          <a:xfrm>
            <a:off x="296944" y="480768"/>
            <a:ext cx="1143471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Lipoxine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. Arachidonico): </a:t>
            </a:r>
            <a:br>
              <a:rPr lang="it-IT" sz="2800" dirty="0"/>
            </a:br>
            <a:r>
              <a:rPr lang="it-IT" sz="2800" dirty="0"/>
              <a:t>-&gt; inibiscono migrazione dei neutrofili </a:t>
            </a:r>
            <a:br>
              <a:rPr lang="it-IT" sz="2800" dirty="0"/>
            </a:br>
            <a:r>
              <a:rPr lang="it-IT" sz="2800" dirty="0"/>
              <a:t>-&gt; potenziano clearance </a:t>
            </a:r>
            <a:r>
              <a:rPr lang="it-IT" sz="2800" dirty="0" err="1"/>
              <a:t>macrofagica</a:t>
            </a:r>
            <a:endParaRPr lang="it-IT" sz="2800" dirty="0"/>
          </a:p>
          <a:p>
            <a:pPr lvl="1"/>
            <a:r>
              <a:rPr lang="it-IT" sz="2800" dirty="0"/>
              <a:t>(stimolate da aspirina)</a:t>
            </a:r>
          </a:p>
          <a:p>
            <a:endParaRPr lang="it-IT" sz="2800" dirty="0"/>
          </a:p>
          <a:p>
            <a:r>
              <a:rPr lang="it-IT" sz="2800" dirty="0" err="1"/>
              <a:t>Resolvine</a:t>
            </a:r>
            <a:r>
              <a:rPr lang="it-IT" sz="2800" dirty="0"/>
              <a:t> e </a:t>
            </a:r>
            <a:r>
              <a:rPr lang="it-IT" sz="2800" dirty="0" err="1"/>
              <a:t>protectine</a:t>
            </a:r>
            <a:r>
              <a:rPr lang="it-IT" sz="2800" dirty="0"/>
              <a:t> (derivate da </a:t>
            </a:r>
            <a:r>
              <a:rPr lang="it-IT" sz="2800" dirty="0" err="1"/>
              <a:t>ac</a:t>
            </a:r>
            <a:r>
              <a:rPr lang="it-IT" sz="2800" dirty="0"/>
              <a:t> grassi omega-3)</a:t>
            </a:r>
          </a:p>
          <a:p>
            <a:r>
              <a:rPr lang="it-IT" sz="2800" dirty="0"/>
              <a:t>-&gt; Inibiscono richiamo dei neutrofili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97292814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79C85B9-D457-2EA4-6E70-3862076D473C}"/>
              </a:ext>
            </a:extLst>
          </p:cNvPr>
          <p:cNvGrpSpPr/>
          <p:nvPr/>
        </p:nvGrpSpPr>
        <p:grpSpPr>
          <a:xfrm>
            <a:off x="1043961" y="1498856"/>
            <a:ext cx="4920120" cy="4032001"/>
            <a:chOff x="0" y="0"/>
            <a:chExt cx="4920119" cy="4032000"/>
          </a:xfrm>
        </p:grpSpPr>
        <p:pic>
          <p:nvPicPr>
            <p:cNvPr id="3" name="Picture 2" descr="Picture 2">
              <a:extLst>
                <a:ext uri="{FF2B5EF4-FFF2-40B4-BE49-F238E27FC236}">
                  <a16:creationId xmlns:a16="http://schemas.microsoft.com/office/drawing/2014/main" id="{44F11DDD-69EA-6EB9-948B-BE09327A8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920120" cy="4032001"/>
            </a:xfrm>
            <a:prstGeom prst="rect">
              <a:avLst/>
            </a:prstGeom>
            <a:ln w="3175" cap="flat">
              <a:solidFill>
                <a:srgbClr val="002060"/>
              </a:solidFill>
              <a:prstDash val="solid"/>
              <a:round/>
            </a:ln>
            <a:effectLst/>
          </p:spPr>
        </p:pic>
        <p:sp>
          <p:nvSpPr>
            <p:cNvPr id="4" name="CustomShape 4">
              <a:extLst>
                <a:ext uri="{FF2B5EF4-FFF2-40B4-BE49-F238E27FC236}">
                  <a16:creationId xmlns:a16="http://schemas.microsoft.com/office/drawing/2014/main" id="{6097453F-B18B-954F-2DDC-B301922589FF}"/>
                </a:ext>
              </a:extLst>
            </p:cNvPr>
            <p:cNvSpPr/>
            <p:nvPr/>
          </p:nvSpPr>
          <p:spPr>
            <a:xfrm>
              <a:off x="2676239" y="1079999"/>
              <a:ext cx="1139761" cy="1079642"/>
            </a:xfrm>
            <a:prstGeom prst="ellipse">
              <a:avLst/>
            </a:prstGeom>
            <a:noFill/>
            <a:ln w="3810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DC1E711-2DA4-F24F-E801-C89BD3C2F678}"/>
              </a:ext>
            </a:extLst>
          </p:cNvPr>
          <p:cNvGrpSpPr/>
          <p:nvPr/>
        </p:nvGrpSpPr>
        <p:grpSpPr>
          <a:xfrm>
            <a:off x="6227920" y="1498856"/>
            <a:ext cx="4097882" cy="4020816"/>
            <a:chOff x="0" y="0"/>
            <a:chExt cx="4097880" cy="4020815"/>
          </a:xfrm>
        </p:grpSpPr>
        <p:pic>
          <p:nvPicPr>
            <p:cNvPr id="6" name="Picture 2" descr="Picture 2">
              <a:extLst>
                <a:ext uri="{FF2B5EF4-FFF2-40B4-BE49-F238E27FC236}">
                  <a16:creationId xmlns:a16="http://schemas.microsoft.com/office/drawing/2014/main" id="{EC208831-7C25-6E39-64FF-906CA8BA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097881" cy="314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ustomShape 6">
              <a:extLst>
                <a:ext uri="{FF2B5EF4-FFF2-40B4-BE49-F238E27FC236}">
                  <a16:creationId xmlns:a16="http://schemas.microsoft.com/office/drawing/2014/main" id="{041F8056-A20F-DC58-4767-F252CB7E0CC7}"/>
                </a:ext>
              </a:extLst>
            </p:cNvPr>
            <p:cNvSpPr/>
            <p:nvPr/>
          </p:nvSpPr>
          <p:spPr>
            <a:xfrm>
              <a:off x="411480" y="72000"/>
              <a:ext cx="1604521" cy="1511641"/>
            </a:xfrm>
            <a:prstGeom prst="ellipse">
              <a:avLst/>
            </a:prstGeom>
            <a:noFill/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" name="CustomShape 7">
              <a:extLst>
                <a:ext uri="{FF2B5EF4-FFF2-40B4-BE49-F238E27FC236}">
                  <a16:creationId xmlns:a16="http://schemas.microsoft.com/office/drawing/2014/main" id="{FBBAE9FB-2DF2-1360-7FAA-A717DB938291}"/>
                </a:ext>
              </a:extLst>
            </p:cNvPr>
            <p:cNvSpPr/>
            <p:nvPr/>
          </p:nvSpPr>
          <p:spPr>
            <a:xfrm>
              <a:off x="431999" y="3191040"/>
              <a:ext cx="3240002" cy="829776"/>
            </a:xfrm>
            <a:prstGeom prst="rect">
              <a:avLst/>
            </a:prstGeom>
            <a:noFill/>
            <a:ln w="3175" cap="flat">
              <a:solidFill>
                <a:srgbClr val="002060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/>
            <a:p>
              <a:pPr algn="just">
                <a:defRPr sz="2400" spc="-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400"/>
                <a:t>prominent </a:t>
              </a:r>
              <a:r>
                <a:rPr sz="2400" b="1"/>
                <a:t>erosion</a:t>
              </a:r>
              <a:r>
                <a:rPr sz="2400"/>
                <a:t> of lung parenchima in TBC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3592F01-3FF3-8162-BFA0-8F2DC807245C}"/>
              </a:ext>
            </a:extLst>
          </p:cNvPr>
          <p:cNvSpPr txBox="1"/>
          <p:nvPr/>
        </p:nvSpPr>
        <p:spPr>
          <a:xfrm>
            <a:off x="228600" y="340445"/>
            <a:ext cx="1131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EQUILIBRIO A PREZZO DI UN DANNO PARENCHIMALE LENTO E PROGRESSIVO IN MOLTI CASI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99D3B0-75AD-EB47-4AEA-0E26357FCDAD}"/>
              </a:ext>
            </a:extLst>
          </p:cNvPr>
          <p:cNvSpPr txBox="1"/>
          <p:nvPr/>
        </p:nvSpPr>
        <p:spPr>
          <a:xfrm>
            <a:off x="839972" y="6115692"/>
            <a:ext cx="9165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Esempio del possibile danno collaterale dell’infiammazione</a:t>
            </a:r>
          </a:p>
        </p:txBody>
      </p:sp>
    </p:spTree>
    <p:extLst>
      <p:ext uri="{BB962C8B-B14F-4D97-AF65-F5344CB8AC3E}">
        <p14:creationId xmlns:p14="http://schemas.microsoft.com/office/powerpoint/2010/main" val="224013587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4">
            <a:extLst>
              <a:ext uri="{FF2B5EF4-FFF2-40B4-BE49-F238E27FC236}">
                <a16:creationId xmlns:a16="http://schemas.microsoft.com/office/drawing/2014/main" id="{D1E76117-0AF3-354A-8F04-2DBF644B56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779" y="208924"/>
            <a:ext cx="8466137" cy="647700"/>
          </a:xfrm>
        </p:spPr>
        <p:txBody>
          <a:bodyPr/>
          <a:lstStyle/>
          <a:p>
            <a:r>
              <a:rPr lang="it-IT" altLang="it-IT" sz="3800" dirty="0">
                <a:latin typeface="Arial" panose="020B0604020202020204" pitchFamily="34" charset="0"/>
                <a:cs typeface="Arial" panose="020B0604020202020204" pitchFamily="34" charset="0"/>
              </a:rPr>
              <a:t>Granulomi polmonari nella tubercolosi</a:t>
            </a:r>
          </a:p>
        </p:txBody>
      </p:sp>
      <p:pic>
        <p:nvPicPr>
          <p:cNvPr id="58370" name="Picture 6" descr="normal lung rx">
            <a:extLst>
              <a:ext uri="{FF2B5EF4-FFF2-40B4-BE49-F238E27FC236}">
                <a16:creationId xmlns:a16="http://schemas.microsoft.com/office/drawing/2014/main" id="{61E54338-132E-C648-9E6F-592D9956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1196975"/>
            <a:ext cx="594042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CasellaDiTesto 1">
            <a:extLst>
              <a:ext uri="{FF2B5EF4-FFF2-40B4-BE49-F238E27FC236}">
                <a16:creationId xmlns:a16="http://schemas.microsoft.com/office/drawing/2014/main" id="{6A843589-501D-F34D-8BCE-94523DE7C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196976"/>
            <a:ext cx="2120900" cy="461963"/>
          </a:xfrm>
          <a:prstGeom prst="rect">
            <a:avLst/>
          </a:prstGeom>
          <a:solidFill>
            <a:srgbClr val="4D4D4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polmone sano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79A12BE6-A25C-1641-8D6B-80ED7B2E213D}"/>
              </a:ext>
            </a:extLst>
          </p:cNvPr>
          <p:cNvGrpSpPr>
            <a:grpSpLocks/>
          </p:cNvGrpSpPr>
          <p:nvPr/>
        </p:nvGrpSpPr>
        <p:grpSpPr bwMode="auto">
          <a:xfrm>
            <a:off x="4367213" y="1196976"/>
            <a:ext cx="6265862" cy="5400675"/>
            <a:chOff x="2843213" y="1196975"/>
            <a:chExt cx="6265862" cy="5400675"/>
          </a:xfrm>
        </p:grpSpPr>
        <p:pic>
          <p:nvPicPr>
            <p:cNvPr id="58373" name="Picture 5">
              <a:extLst>
                <a:ext uri="{FF2B5EF4-FFF2-40B4-BE49-F238E27FC236}">
                  <a16:creationId xmlns:a16="http://schemas.microsoft.com/office/drawing/2014/main" id="{B083C6C1-F8B0-234E-9DD9-F34F09003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1196975"/>
              <a:ext cx="6265862" cy="540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58374" name="CasellaDiTesto 5">
              <a:extLst>
                <a:ext uri="{FF2B5EF4-FFF2-40B4-BE49-F238E27FC236}">
                  <a16:creationId xmlns:a16="http://schemas.microsoft.com/office/drawing/2014/main" id="{E8627306-5256-2042-AAE0-E27413382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5801" y="1229978"/>
              <a:ext cx="4717115" cy="830870"/>
            </a:xfrm>
            <a:prstGeom prst="rect">
              <a:avLst/>
            </a:prstGeom>
            <a:solidFill>
              <a:srgbClr val="4D4D4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4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polmone con addensamenti radio opachi (granulomi tubercolari)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2161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585988-040D-A5E7-27F2-415B43B37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99" y="83670"/>
            <a:ext cx="9692601" cy="652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8288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578B9E-603E-03C6-D37F-3A0CF758286B}"/>
              </a:ext>
            </a:extLst>
          </p:cNvPr>
          <p:cNvSpPr txBox="1"/>
          <p:nvPr/>
        </p:nvSpPr>
        <p:spPr>
          <a:xfrm>
            <a:off x="377456" y="297712"/>
            <a:ext cx="112545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Altre malattie sono caratterizzate da infezione granulomatosa cronica</a:t>
            </a:r>
          </a:p>
          <a:p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Nella </a:t>
            </a:r>
            <a:r>
              <a:rPr lang="it-IT" sz="2800" b="1" dirty="0"/>
              <a:t>tubercolosi, lebbra, sifilide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Parassiti: schistosomiasi, </a:t>
            </a:r>
            <a:r>
              <a:rPr lang="it-IT" sz="2800" dirty="0" err="1"/>
              <a:t>trichinellosi</a:t>
            </a:r>
            <a:endParaRPr lang="it-IT" sz="2800" dirty="0"/>
          </a:p>
          <a:p>
            <a:pPr marL="342900" indent="-342900">
              <a:buFontTx/>
              <a:buChar char="-"/>
            </a:pPr>
            <a:r>
              <a:rPr lang="it-IT" sz="2800" dirty="0"/>
              <a:t>Nelle malattie granulomatose croniche (M di Crohn, vasculite con granulomatosi … 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Nella sarcoidosi (che somiglia un po’ ad una tubercolosi senza micobatterio)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Corpo estraneo (non zona necrotica, pochi linfociti, «non immune»)</a:t>
            </a:r>
          </a:p>
          <a:p>
            <a:pPr marL="342900" indent="-342900">
              <a:buFontTx/>
              <a:buChar char="-"/>
            </a:pPr>
            <a:r>
              <a:rPr lang="it-IT" sz="2800" dirty="0"/>
              <a:t>Da polveri (</a:t>
            </a:r>
            <a:r>
              <a:rPr lang="it-IT" sz="2800" dirty="0" err="1"/>
              <a:t>berilliosi</a:t>
            </a:r>
            <a:r>
              <a:rPr lang="it-IT" sz="2800" dirty="0"/>
              <a:t>, silicosi, asbestosi)</a:t>
            </a:r>
          </a:p>
          <a:p>
            <a:pPr marL="342900" indent="-342900">
              <a:buFontTx/>
              <a:buChar char="-"/>
            </a:pPr>
            <a:endParaRPr lang="it-IT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CE893-5794-778C-E435-DD7D978AA0E9}"/>
              </a:ext>
            </a:extLst>
          </p:cNvPr>
          <p:cNvSpPr txBox="1"/>
          <p:nvPr/>
        </p:nvSpPr>
        <p:spPr>
          <a:xfrm>
            <a:off x="377456" y="5247017"/>
            <a:ext cx="11663916" cy="83099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Il livelli plasmatici di </a:t>
            </a:r>
            <a:r>
              <a:rPr lang="it-IT" sz="2400" b="1" dirty="0"/>
              <a:t>ACE</a:t>
            </a:r>
            <a:r>
              <a:rPr lang="it-IT" sz="2400" dirty="0"/>
              <a:t> sono un marcatore della flogosi granulomatosa sistemica</a:t>
            </a:r>
          </a:p>
          <a:p>
            <a:r>
              <a:rPr lang="it-IT" sz="2400" dirty="0"/>
              <a:t>L’infiammazione sistemica è dominata da Interferone-gamma</a:t>
            </a:r>
          </a:p>
        </p:txBody>
      </p:sp>
    </p:spTree>
    <p:extLst>
      <p:ext uri="{BB962C8B-B14F-4D97-AF65-F5344CB8AC3E}">
        <p14:creationId xmlns:p14="http://schemas.microsoft.com/office/powerpoint/2010/main" val="41688579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575A035-A941-C028-9980-3C47CF5E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763" y="1771460"/>
            <a:ext cx="3881018" cy="258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935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IRRITANTI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5E0A1-2B50-C00F-A8AA-D4B4531D6B96}"/>
              </a:ext>
            </a:extLst>
          </p:cNvPr>
          <p:cNvSpPr txBox="1"/>
          <p:nvPr/>
        </p:nvSpPr>
        <p:spPr>
          <a:xfrm>
            <a:off x="223284" y="919716"/>
            <a:ext cx="109674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Sostanze esogene non degradabili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silicosi, asbestosi  </a:t>
            </a:r>
            <a:r>
              <a:rPr lang="it-IT" sz="2800" dirty="0" err="1"/>
              <a:t>etc</a:t>
            </a:r>
            <a:endParaRPr lang="it-IT" sz="2800" dirty="0"/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Sostanze endogene </a:t>
            </a:r>
            <a:r>
              <a:rPr lang="it-IT" sz="2800" dirty="0" err="1"/>
              <a:t>anaomale</a:t>
            </a:r>
            <a:endParaRPr lang="it-IT" sz="2800" dirty="0"/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Cristalli di </a:t>
            </a:r>
            <a:r>
              <a:rPr lang="it-IT" sz="2800" dirty="0" err="1"/>
              <a:t>colestorolo</a:t>
            </a:r>
            <a:r>
              <a:rPr lang="it-IT" sz="2800" dirty="0"/>
              <a:t> o di </a:t>
            </a:r>
            <a:r>
              <a:rPr lang="it-IT" sz="2800" b="1" dirty="0"/>
              <a:t>acido urico (gotta)</a:t>
            </a:r>
          </a:p>
        </p:txBody>
      </p:sp>
    </p:spTree>
    <p:extLst>
      <p:ext uri="{BB962C8B-B14F-4D97-AF65-F5344CB8AC3E}">
        <p14:creationId xmlns:p14="http://schemas.microsoft.com/office/powerpoint/2010/main" val="39893534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B89359-9A97-6BFE-109A-515DB3B9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8" y="68258"/>
            <a:ext cx="9670256" cy="4732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48443-A507-68C0-EB5F-F4DEBB4A2523}"/>
              </a:ext>
            </a:extLst>
          </p:cNvPr>
          <p:cNvSpPr txBox="1"/>
          <p:nvPr/>
        </p:nvSpPr>
        <p:spPr>
          <a:xfrm>
            <a:off x="9192774" y="4565029"/>
            <a:ext cx="8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Rugarli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7EB99A-F0EE-4B85-1512-D4A01B287555}"/>
              </a:ext>
            </a:extLst>
          </p:cNvPr>
          <p:cNvSpPr txBox="1"/>
          <p:nvPr/>
        </p:nvSpPr>
        <p:spPr>
          <a:xfrm>
            <a:off x="334043" y="4850750"/>
            <a:ext cx="558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Uomini e donne post-menopausa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Familiarità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Obesità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cibi ad alto contenuto di purine e alcolici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Mesi estivi (disidratazione)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Difetto di G6PD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9876CA9-D7A0-A3CC-B5BB-CEAFFCC96C61}"/>
              </a:ext>
            </a:extLst>
          </p:cNvPr>
          <p:cNvSpPr/>
          <p:nvPr/>
        </p:nvSpPr>
        <p:spPr>
          <a:xfrm>
            <a:off x="1302488" y="914754"/>
            <a:ext cx="3434317" cy="39872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242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 - IMMUNOPATOLOGIA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Persistenza di un allergene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89497" y="2711856"/>
            <a:ext cx="7958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linfociti B e IgE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Attivazione mastociti ed eosinofili</a:t>
            </a:r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4B7F-9670-995E-CAA2-84C8F7EB070D}"/>
              </a:ext>
            </a:extLst>
          </p:cNvPr>
          <p:cNvSpPr txBox="1"/>
          <p:nvPr/>
        </p:nvSpPr>
        <p:spPr>
          <a:xfrm>
            <a:off x="362004" y="5437111"/>
            <a:ext cx="1136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Infiammazione dominata da istamina, leucotrieni, citochine come IL-4 e IL-5</a:t>
            </a:r>
          </a:p>
          <a:p>
            <a:endParaRPr lang="it-IT" sz="2400" dirty="0"/>
          </a:p>
          <a:p>
            <a:r>
              <a:rPr lang="it-IT" sz="2400" dirty="0"/>
              <a:t>INFIAMMAZIONE ALLERGICA </a:t>
            </a:r>
            <a:r>
              <a:rPr lang="it-IT" sz="2400" b="1" dirty="0"/>
              <a:t>ACUTA</a:t>
            </a:r>
            <a:r>
              <a:rPr lang="it-IT" sz="2400" dirty="0"/>
              <a:t> E </a:t>
            </a:r>
            <a:r>
              <a:rPr lang="it-IT" sz="2400" b="1" dirty="0"/>
              <a:t>CRONICA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hypersensitivity reactions">
            <a:extLst>
              <a:ext uri="{FF2B5EF4-FFF2-40B4-BE49-F238E27FC236}">
                <a16:creationId xmlns:a16="http://schemas.microsoft.com/office/drawing/2014/main" id="{21B7C310-2A5B-1A20-4788-09DA11FA1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86D12AD-2C51-069D-8ADB-E67B3E51F2D8}"/>
              </a:ext>
            </a:extLst>
          </p:cNvPr>
          <p:cNvSpPr/>
          <p:nvPr/>
        </p:nvSpPr>
        <p:spPr>
          <a:xfrm>
            <a:off x="3163330" y="1047853"/>
            <a:ext cx="1823857" cy="56841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07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F9811926-33C1-2B4A-A3F6-0E035C6F7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561" y="520726"/>
            <a:ext cx="8280400" cy="12255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it-IT" altLang="it-IT" sz="34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Aumento di permeabilità</a:t>
            </a: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it-IT" altLang="it-IT" sz="3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→ essudazione di fluido ricco di proteine </a:t>
            </a:r>
          </a:p>
        </p:txBody>
      </p:sp>
      <p:pic>
        <p:nvPicPr>
          <p:cNvPr id="43011" name="Picture 8" descr="eye_periorbital_edema_allergy">
            <a:extLst>
              <a:ext uri="{FF2B5EF4-FFF2-40B4-BE49-F238E27FC236}">
                <a16:creationId xmlns:a16="http://schemas.microsoft.com/office/drawing/2014/main" id="{0E8BC9D7-8122-4147-9348-6A5198A9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470150"/>
            <a:ext cx="46799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E87824A-94EF-C746-A861-669007A447A6}"/>
              </a:ext>
            </a:extLst>
          </p:cNvPr>
          <p:cNvGrpSpPr>
            <a:grpSpLocks/>
          </p:cNvGrpSpPr>
          <p:nvPr/>
        </p:nvGrpSpPr>
        <p:grpSpPr bwMode="auto">
          <a:xfrm>
            <a:off x="436932" y="2023275"/>
            <a:ext cx="4374421" cy="3540125"/>
            <a:chOff x="-1087068" y="2023475"/>
            <a:chExt cx="4374421" cy="3539430"/>
          </a:xfrm>
        </p:grpSpPr>
        <p:sp>
          <p:nvSpPr>
            <p:cNvPr id="43014" name="Text Box 4">
              <a:extLst>
                <a:ext uri="{FF2B5EF4-FFF2-40B4-BE49-F238E27FC236}">
                  <a16:creationId xmlns:a16="http://schemas.microsoft.com/office/drawing/2014/main" id="{1A53F37E-7E0A-9A45-990D-11FB90A30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087068" y="2023475"/>
              <a:ext cx="4319588" cy="3539430"/>
            </a:xfrm>
            <a:prstGeom prst="rect">
              <a:avLst/>
            </a:prstGeom>
            <a:solidFill>
              <a:srgbClr val="5FDD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57200" indent="-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q"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principali mediatori: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istamina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leucotrieni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r>
                <a:rPr lang="it-IT" altLang="it-IT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prostaglandine</a:t>
              </a: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/>
              </a:pPr>
              <a:endParaRPr lang="it-IT" altLang="it-IT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15" name="Text Box 5">
              <a:extLst>
                <a:ext uri="{FF2B5EF4-FFF2-40B4-BE49-F238E27FC236}">
                  <a16:creationId xmlns:a16="http://schemas.microsoft.com/office/drawing/2014/main" id="{40FF9126-6D21-CA4A-8358-4AADB1532E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73460" y="4206563"/>
              <a:ext cx="3960813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fonte principale:  </a:t>
              </a:r>
              <a:r>
                <a:rPr lang="it-IT" altLang="it-IT" sz="3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</a:t>
              </a:r>
              <a:r>
                <a:rPr lang="it-IT" altLang="it-IT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cellule</a:t>
              </a:r>
              <a:endParaRPr lang="it-IT" altLang="it-IT" sz="3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13" name="CasellaDiTesto 2">
            <a:extLst>
              <a:ext uri="{FF2B5EF4-FFF2-40B4-BE49-F238E27FC236}">
                <a16:creationId xmlns:a16="http://schemas.microsoft.com/office/drawing/2014/main" id="{F8EBA685-3A60-714F-89BA-A4982423B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525" y="5224463"/>
            <a:ext cx="2078038" cy="4000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gonfiore (</a:t>
            </a:r>
            <a:r>
              <a:rPr lang="it-IT" altLang="it-IT" sz="2000" b="1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</a:t>
            </a:r>
            <a:r>
              <a:rPr lang="it-IT" altLang="it-IT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03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D19E44-0312-28DA-ACD6-9CCF99EB61F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FIBROSI/CICATRIZZAZIONE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86C0BA-6F79-C884-7176-D22B788F8A02}"/>
              </a:ext>
            </a:extLst>
          </p:cNvPr>
          <p:cNvSpPr txBox="1"/>
          <p:nvPr/>
        </p:nvSpPr>
        <p:spPr>
          <a:xfrm>
            <a:off x="350635" y="941901"/>
            <a:ext cx="11522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Riparazione con fibrosi in tessuti privi di capacità rigenerativa o in presenza di lesione molto ampie</a:t>
            </a:r>
          </a:p>
          <a:p>
            <a:endParaRPr lang="it-IT" sz="2800" dirty="0"/>
          </a:p>
          <a:p>
            <a:pPr marL="457200" indent="-457200">
              <a:buFontTx/>
              <a:buChar char="-"/>
            </a:pPr>
            <a:r>
              <a:rPr lang="it-IT" sz="2800" dirty="0"/>
              <a:t>Infarto del miocardio, ferite profonde</a:t>
            </a:r>
          </a:p>
          <a:p>
            <a:pPr marL="457200" indent="-457200">
              <a:buFontTx/>
              <a:buChar char="-"/>
            </a:pPr>
            <a:endParaRPr lang="it-IT" sz="2800" dirty="0"/>
          </a:p>
          <a:p>
            <a:r>
              <a:rPr lang="it-IT" sz="2800" dirty="0"/>
              <a:t>La fibrosi può compromettere variamente le normali funzioni dell’organo</a:t>
            </a:r>
          </a:p>
        </p:txBody>
      </p:sp>
    </p:spTree>
    <p:extLst>
      <p:ext uri="{BB962C8B-B14F-4D97-AF65-F5344CB8AC3E}">
        <p14:creationId xmlns:p14="http://schemas.microsoft.com/office/powerpoint/2010/main" val="376956968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4">
            <a:extLst>
              <a:ext uri="{FF2B5EF4-FFF2-40B4-BE49-F238E27FC236}">
                <a16:creationId xmlns:a16="http://schemas.microsoft.com/office/drawing/2014/main" id="{D2E8D355-8F58-B24A-8FAC-EA7DE3CC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6" y="41275"/>
            <a:ext cx="3529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it-IT" altLang="it-IT" sz="2400"/>
          </a:p>
        </p:txBody>
      </p:sp>
      <p:sp>
        <p:nvSpPr>
          <p:cNvPr id="44034" name="Text Box 5">
            <a:extLst>
              <a:ext uri="{FF2B5EF4-FFF2-40B4-BE49-F238E27FC236}">
                <a16:creationId xmlns:a16="http://schemas.microsoft.com/office/drawing/2014/main" id="{CE060116-B992-414B-9FD0-D19F8CD75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25" y="-25400"/>
            <a:ext cx="91709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Mast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it-IT" altLang="it-IT" sz="3600" dirty="0">
                <a:latin typeface="Arial" panose="020B0604020202020204" pitchFamily="34" charset="0"/>
                <a:cs typeface="Arial" panose="020B0604020202020204" pitchFamily="34" charset="0"/>
              </a:rPr>
              <a:t> in prossimità dei vasi</a:t>
            </a:r>
          </a:p>
        </p:txBody>
      </p:sp>
      <p:sp>
        <p:nvSpPr>
          <p:cNvPr id="38918" name="Text Box 6">
            <a:extLst>
              <a:ext uri="{FF2B5EF4-FFF2-40B4-BE49-F238E27FC236}">
                <a16:creationId xmlns:a16="http://schemas.microsoft.com/office/drawing/2014/main" id="{C8C034E8-0DC4-6C47-A162-420A5A539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039" y="4635501"/>
            <a:ext cx="1081087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inside</a:t>
            </a:r>
          </a:p>
        </p:txBody>
      </p:sp>
      <p:sp>
        <p:nvSpPr>
          <p:cNvPr id="38919" name="Text Box 7">
            <a:extLst>
              <a:ext uri="{FF2B5EF4-FFF2-40B4-BE49-F238E27FC236}">
                <a16:creationId xmlns:a16="http://schemas.microsoft.com/office/drawing/2014/main" id="{D8DF6E94-FA6C-984F-800A-E3184B721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4" y="4073526"/>
            <a:ext cx="1298575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2800" b="1"/>
              <a:t>outside</a:t>
            </a:r>
          </a:p>
        </p:txBody>
      </p:sp>
      <p:grpSp>
        <p:nvGrpSpPr>
          <p:cNvPr id="44037" name="Gruppo 4">
            <a:extLst>
              <a:ext uri="{FF2B5EF4-FFF2-40B4-BE49-F238E27FC236}">
                <a16:creationId xmlns:a16="http://schemas.microsoft.com/office/drawing/2014/main" id="{FD619923-137A-5B44-9E8E-28B8844DC4DA}"/>
              </a:ext>
            </a:extLst>
          </p:cNvPr>
          <p:cNvGrpSpPr>
            <a:grpSpLocks/>
          </p:cNvGrpSpPr>
          <p:nvPr/>
        </p:nvGrpSpPr>
        <p:grpSpPr bwMode="auto">
          <a:xfrm>
            <a:off x="6045201" y="1027113"/>
            <a:ext cx="4562475" cy="5543550"/>
            <a:chOff x="4546600" y="1246188"/>
            <a:chExt cx="4562475" cy="5543550"/>
          </a:xfrm>
          <a:noFill/>
        </p:grpSpPr>
        <p:pic>
          <p:nvPicPr>
            <p:cNvPr id="44050" name="Picture 3">
              <a:extLst>
                <a:ext uri="{FF2B5EF4-FFF2-40B4-BE49-F238E27FC236}">
                  <a16:creationId xmlns:a16="http://schemas.microsoft.com/office/drawing/2014/main" id="{6C11A5DF-5BD9-0E4F-9474-532FF7B89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1246188"/>
              <a:ext cx="4562475" cy="554355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51" name="Freeform 8">
              <a:extLst>
                <a:ext uri="{FF2B5EF4-FFF2-40B4-BE49-F238E27FC236}">
                  <a16:creationId xmlns:a16="http://schemas.microsoft.com/office/drawing/2014/main" id="{9D80A095-9C4D-B645-97DF-DEB42FCA70BF}"/>
                </a:ext>
              </a:extLst>
            </p:cNvPr>
            <p:cNvSpPr>
              <a:spLocks/>
            </p:cNvSpPr>
            <p:nvPr/>
          </p:nvSpPr>
          <p:spPr bwMode="auto">
            <a:xfrm rot="8415912">
              <a:off x="6137275" y="1525588"/>
              <a:ext cx="2701925" cy="5053012"/>
            </a:xfrm>
            <a:custGeom>
              <a:avLst/>
              <a:gdLst>
                <a:gd name="T0" fmla="*/ 2147483646 w 1416"/>
                <a:gd name="T1" fmla="*/ 0 h 2448"/>
                <a:gd name="T2" fmla="*/ 2147483646 w 1416"/>
                <a:gd name="T3" fmla="*/ 2147483646 h 2448"/>
                <a:gd name="T4" fmla="*/ 2147483646 w 1416"/>
                <a:gd name="T5" fmla="*/ 2147483646 h 2448"/>
                <a:gd name="T6" fmla="*/ 2147483646 w 1416"/>
                <a:gd name="T7" fmla="*/ 2147483646 h 2448"/>
                <a:gd name="T8" fmla="*/ 2147483646 w 1416"/>
                <a:gd name="T9" fmla="*/ 2147483646 h 2448"/>
                <a:gd name="T10" fmla="*/ 2147483646 w 1416"/>
                <a:gd name="T11" fmla="*/ 2147483646 h 2448"/>
                <a:gd name="T12" fmla="*/ 2147483646 w 1416"/>
                <a:gd name="T13" fmla="*/ 2147483646 h 2448"/>
                <a:gd name="T14" fmla="*/ 2147483646 w 1416"/>
                <a:gd name="T15" fmla="*/ 2147483646 h 2448"/>
                <a:gd name="T16" fmla="*/ 2147483646 w 1416"/>
                <a:gd name="T17" fmla="*/ 2147483646 h 2448"/>
                <a:gd name="T18" fmla="*/ 2147483646 w 1416"/>
                <a:gd name="T19" fmla="*/ 2147483646 h 2448"/>
                <a:gd name="T20" fmla="*/ 2147483646 w 1416"/>
                <a:gd name="T21" fmla="*/ 2147483646 h 2448"/>
                <a:gd name="T22" fmla="*/ 2147483646 w 1416"/>
                <a:gd name="T23" fmla="*/ 2147483646 h 2448"/>
                <a:gd name="T24" fmla="*/ 2147483646 w 1416"/>
                <a:gd name="T25" fmla="*/ 2147483646 h 2448"/>
                <a:gd name="T26" fmla="*/ 2147483646 w 1416"/>
                <a:gd name="T27" fmla="*/ 2147483646 h 2448"/>
                <a:gd name="T28" fmla="*/ 2147483646 w 1416"/>
                <a:gd name="T29" fmla="*/ 2147483646 h 2448"/>
                <a:gd name="T30" fmla="*/ 2147483646 w 1416"/>
                <a:gd name="T31" fmla="*/ 2147483646 h 2448"/>
                <a:gd name="T32" fmla="*/ 2147483646 w 1416"/>
                <a:gd name="T33" fmla="*/ 2147483646 h 2448"/>
                <a:gd name="T34" fmla="*/ 2147483646 w 1416"/>
                <a:gd name="T35" fmla="*/ 2147483646 h 2448"/>
                <a:gd name="T36" fmla="*/ 2147483646 w 1416"/>
                <a:gd name="T37" fmla="*/ 2147483646 h 2448"/>
                <a:gd name="T38" fmla="*/ 2147483646 w 1416"/>
                <a:gd name="T39" fmla="*/ 2147483646 h 2448"/>
                <a:gd name="T40" fmla="*/ 2147483646 w 1416"/>
                <a:gd name="T41" fmla="*/ 2147483646 h 2448"/>
                <a:gd name="T42" fmla="*/ 2147483646 w 1416"/>
                <a:gd name="T43" fmla="*/ 2147483646 h 2448"/>
                <a:gd name="T44" fmla="*/ 2147483646 w 1416"/>
                <a:gd name="T45" fmla="*/ 2147483646 h 2448"/>
                <a:gd name="T46" fmla="*/ 2147483646 w 1416"/>
                <a:gd name="T47" fmla="*/ 2147483646 h 2448"/>
                <a:gd name="T48" fmla="*/ 2147483646 w 1416"/>
                <a:gd name="T49" fmla="*/ 2147483646 h 2448"/>
                <a:gd name="T50" fmla="*/ 2147483646 w 1416"/>
                <a:gd name="T51" fmla="*/ 2147483646 h 2448"/>
                <a:gd name="T52" fmla="*/ 2147483646 w 1416"/>
                <a:gd name="T53" fmla="*/ 2147483646 h 2448"/>
                <a:gd name="T54" fmla="*/ 2147483646 w 1416"/>
                <a:gd name="T55" fmla="*/ 2147483646 h 2448"/>
                <a:gd name="T56" fmla="*/ 2147483646 w 1416"/>
                <a:gd name="T57" fmla="*/ 2147483646 h 2448"/>
                <a:gd name="T58" fmla="*/ 2147483646 w 1416"/>
                <a:gd name="T59" fmla="*/ 2147483646 h 2448"/>
                <a:gd name="T60" fmla="*/ 2147483646 w 1416"/>
                <a:gd name="T61" fmla="*/ 2147483646 h 2448"/>
                <a:gd name="T62" fmla="*/ 0 w 1416"/>
                <a:gd name="T63" fmla="*/ 2147483646 h 24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16" h="2448">
                  <a:moveTo>
                    <a:pt x="1416" y="0"/>
                  </a:moveTo>
                  <a:cubicBezTo>
                    <a:pt x="1391" y="99"/>
                    <a:pt x="1368" y="199"/>
                    <a:pt x="1336" y="296"/>
                  </a:cubicBezTo>
                  <a:cubicBezTo>
                    <a:pt x="1322" y="337"/>
                    <a:pt x="1316" y="426"/>
                    <a:pt x="1296" y="456"/>
                  </a:cubicBezTo>
                  <a:cubicBezTo>
                    <a:pt x="1267" y="500"/>
                    <a:pt x="1245" y="552"/>
                    <a:pt x="1224" y="600"/>
                  </a:cubicBezTo>
                  <a:cubicBezTo>
                    <a:pt x="1206" y="641"/>
                    <a:pt x="1201" y="688"/>
                    <a:pt x="1184" y="728"/>
                  </a:cubicBezTo>
                  <a:cubicBezTo>
                    <a:pt x="1180" y="737"/>
                    <a:pt x="1172" y="743"/>
                    <a:pt x="1168" y="752"/>
                  </a:cubicBezTo>
                  <a:cubicBezTo>
                    <a:pt x="1151" y="790"/>
                    <a:pt x="1141" y="833"/>
                    <a:pt x="1128" y="872"/>
                  </a:cubicBezTo>
                  <a:cubicBezTo>
                    <a:pt x="1125" y="881"/>
                    <a:pt x="1116" y="887"/>
                    <a:pt x="1112" y="896"/>
                  </a:cubicBezTo>
                  <a:cubicBezTo>
                    <a:pt x="1099" y="926"/>
                    <a:pt x="1096" y="971"/>
                    <a:pt x="1064" y="992"/>
                  </a:cubicBezTo>
                  <a:cubicBezTo>
                    <a:pt x="1031" y="1014"/>
                    <a:pt x="1047" y="1001"/>
                    <a:pt x="1016" y="1032"/>
                  </a:cubicBezTo>
                  <a:cubicBezTo>
                    <a:pt x="987" y="1120"/>
                    <a:pt x="1033" y="987"/>
                    <a:pt x="992" y="1080"/>
                  </a:cubicBezTo>
                  <a:cubicBezTo>
                    <a:pt x="973" y="1123"/>
                    <a:pt x="977" y="1176"/>
                    <a:pt x="928" y="1192"/>
                  </a:cubicBezTo>
                  <a:cubicBezTo>
                    <a:pt x="919" y="1218"/>
                    <a:pt x="897" y="1238"/>
                    <a:pt x="888" y="1264"/>
                  </a:cubicBezTo>
                  <a:cubicBezTo>
                    <a:pt x="880" y="1288"/>
                    <a:pt x="868" y="1314"/>
                    <a:pt x="856" y="1336"/>
                  </a:cubicBezTo>
                  <a:cubicBezTo>
                    <a:pt x="841" y="1363"/>
                    <a:pt x="802" y="1401"/>
                    <a:pt x="792" y="1432"/>
                  </a:cubicBezTo>
                  <a:cubicBezTo>
                    <a:pt x="768" y="1504"/>
                    <a:pt x="745" y="1573"/>
                    <a:pt x="712" y="1640"/>
                  </a:cubicBezTo>
                  <a:cubicBezTo>
                    <a:pt x="697" y="1671"/>
                    <a:pt x="694" y="1684"/>
                    <a:pt x="664" y="1704"/>
                  </a:cubicBezTo>
                  <a:cubicBezTo>
                    <a:pt x="651" y="1743"/>
                    <a:pt x="639" y="1771"/>
                    <a:pt x="600" y="1784"/>
                  </a:cubicBezTo>
                  <a:cubicBezTo>
                    <a:pt x="589" y="1818"/>
                    <a:pt x="566" y="1820"/>
                    <a:pt x="544" y="1848"/>
                  </a:cubicBezTo>
                  <a:cubicBezTo>
                    <a:pt x="515" y="1885"/>
                    <a:pt x="509" y="1912"/>
                    <a:pt x="472" y="1936"/>
                  </a:cubicBezTo>
                  <a:cubicBezTo>
                    <a:pt x="451" y="2000"/>
                    <a:pt x="483" y="1925"/>
                    <a:pt x="440" y="1968"/>
                  </a:cubicBezTo>
                  <a:cubicBezTo>
                    <a:pt x="397" y="2011"/>
                    <a:pt x="472" y="1979"/>
                    <a:pt x="408" y="2000"/>
                  </a:cubicBezTo>
                  <a:cubicBezTo>
                    <a:pt x="393" y="2045"/>
                    <a:pt x="406" y="2018"/>
                    <a:pt x="352" y="2072"/>
                  </a:cubicBezTo>
                  <a:cubicBezTo>
                    <a:pt x="344" y="2080"/>
                    <a:pt x="343" y="2094"/>
                    <a:pt x="336" y="2104"/>
                  </a:cubicBezTo>
                  <a:cubicBezTo>
                    <a:pt x="329" y="2113"/>
                    <a:pt x="319" y="2119"/>
                    <a:pt x="312" y="2128"/>
                  </a:cubicBezTo>
                  <a:cubicBezTo>
                    <a:pt x="283" y="2165"/>
                    <a:pt x="277" y="2192"/>
                    <a:pt x="240" y="2216"/>
                  </a:cubicBezTo>
                  <a:cubicBezTo>
                    <a:pt x="215" y="2253"/>
                    <a:pt x="208" y="2283"/>
                    <a:pt x="168" y="2296"/>
                  </a:cubicBezTo>
                  <a:cubicBezTo>
                    <a:pt x="141" y="2336"/>
                    <a:pt x="160" y="2315"/>
                    <a:pt x="104" y="2352"/>
                  </a:cubicBezTo>
                  <a:cubicBezTo>
                    <a:pt x="96" y="2357"/>
                    <a:pt x="80" y="2368"/>
                    <a:pt x="80" y="2368"/>
                  </a:cubicBezTo>
                  <a:cubicBezTo>
                    <a:pt x="75" y="2376"/>
                    <a:pt x="71" y="2385"/>
                    <a:pt x="64" y="2392"/>
                  </a:cubicBezTo>
                  <a:cubicBezTo>
                    <a:pt x="57" y="2399"/>
                    <a:pt x="46" y="2400"/>
                    <a:pt x="40" y="2408"/>
                  </a:cubicBezTo>
                  <a:cubicBezTo>
                    <a:pt x="26" y="2426"/>
                    <a:pt x="33" y="2448"/>
                    <a:pt x="0" y="2448"/>
                  </a:cubicBezTo>
                </a:path>
              </a:pathLst>
            </a:custGeom>
            <a:grpFill/>
            <a:ln w="28575" cap="flat" cmpd="sng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84CA91D0-3956-BE41-82E8-B1ED9DA6CE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1863" y="4797425"/>
              <a:ext cx="1558925" cy="400050"/>
            </a:xfrm>
            <a:prstGeom prst="rect">
              <a:avLst/>
            </a:prstGeom>
            <a:grpFill/>
            <a:ln>
              <a:solidFill>
                <a:srgbClr val="111111"/>
              </a:solidFill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000" b="1">
                  <a:solidFill>
                    <a:srgbClr val="000066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vessel wall</a:t>
              </a:r>
            </a:p>
          </p:txBody>
        </p:sp>
      </p:grpSp>
      <p:cxnSp>
        <p:nvCxnSpPr>
          <p:cNvPr id="44038" name="Connettore 2 2">
            <a:extLst>
              <a:ext uri="{FF2B5EF4-FFF2-40B4-BE49-F238E27FC236}">
                <a16:creationId xmlns:a16="http://schemas.microsoft.com/office/drawing/2014/main" id="{7AB6FAF6-21A9-FF42-AACA-8CB7E9CE826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16839" y="3668713"/>
            <a:ext cx="827087" cy="836612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039" name="Connettore 2 14">
            <a:extLst>
              <a:ext uri="{FF2B5EF4-FFF2-40B4-BE49-F238E27FC236}">
                <a16:creationId xmlns:a16="http://schemas.microsoft.com/office/drawing/2014/main" id="{7E0E0CBE-F9C2-0B40-A7A5-26F1C0E9CA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6739" y="3225800"/>
            <a:ext cx="649287" cy="0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4040" name="Gruppo 2">
            <a:extLst>
              <a:ext uri="{FF2B5EF4-FFF2-40B4-BE49-F238E27FC236}">
                <a16:creationId xmlns:a16="http://schemas.microsoft.com/office/drawing/2014/main" id="{2D803947-FEFA-484B-B0B6-A4CEA6D8CCCF}"/>
              </a:ext>
            </a:extLst>
          </p:cNvPr>
          <p:cNvGrpSpPr>
            <a:grpSpLocks/>
          </p:cNvGrpSpPr>
          <p:nvPr/>
        </p:nvGrpSpPr>
        <p:grpSpPr bwMode="auto">
          <a:xfrm>
            <a:off x="1557339" y="1020763"/>
            <a:ext cx="4454525" cy="5543550"/>
            <a:chOff x="46038" y="1246188"/>
            <a:chExt cx="4454525" cy="5543550"/>
          </a:xfrm>
          <a:noFill/>
        </p:grpSpPr>
        <p:grpSp>
          <p:nvGrpSpPr>
            <p:cNvPr id="44044" name="Gruppo 3">
              <a:extLst>
                <a:ext uri="{FF2B5EF4-FFF2-40B4-BE49-F238E27FC236}">
                  <a16:creationId xmlns:a16="http://schemas.microsoft.com/office/drawing/2014/main" id="{8378A0F7-7BC5-B440-9793-52595B5E73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8" y="1246188"/>
              <a:ext cx="4454525" cy="5543550"/>
              <a:chOff x="46038" y="1246188"/>
              <a:chExt cx="4454525" cy="5567362"/>
            </a:xfrm>
            <a:grpFill/>
          </p:grpSpPr>
          <p:pic>
            <p:nvPicPr>
              <p:cNvPr id="44046" name="Picture 2">
                <a:extLst>
                  <a:ext uri="{FF2B5EF4-FFF2-40B4-BE49-F238E27FC236}">
                    <a16:creationId xmlns:a16="http://schemas.microsoft.com/office/drawing/2014/main" id="{3461DB36-B902-9E45-9939-FB6AF6E47A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38" y="1246188"/>
                <a:ext cx="4454525" cy="556736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4047" name="Freeform 8">
                <a:extLst>
                  <a:ext uri="{FF2B5EF4-FFF2-40B4-BE49-F238E27FC236}">
                    <a16:creationId xmlns:a16="http://schemas.microsoft.com/office/drawing/2014/main" id="{BA749C23-23A4-7841-A372-D784197D1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338" y="1790700"/>
                <a:ext cx="2247900" cy="3886200"/>
              </a:xfrm>
              <a:custGeom>
                <a:avLst/>
                <a:gdLst>
                  <a:gd name="T0" fmla="*/ 2147483646 w 1416"/>
                  <a:gd name="T1" fmla="*/ 0 h 2448"/>
                  <a:gd name="T2" fmla="*/ 2147483646 w 1416"/>
                  <a:gd name="T3" fmla="*/ 2147483646 h 2448"/>
                  <a:gd name="T4" fmla="*/ 2147483646 w 1416"/>
                  <a:gd name="T5" fmla="*/ 2147483646 h 2448"/>
                  <a:gd name="T6" fmla="*/ 2147483646 w 1416"/>
                  <a:gd name="T7" fmla="*/ 2147483646 h 2448"/>
                  <a:gd name="T8" fmla="*/ 2147483646 w 1416"/>
                  <a:gd name="T9" fmla="*/ 2147483646 h 2448"/>
                  <a:gd name="T10" fmla="*/ 2147483646 w 1416"/>
                  <a:gd name="T11" fmla="*/ 2147483646 h 2448"/>
                  <a:gd name="T12" fmla="*/ 2147483646 w 1416"/>
                  <a:gd name="T13" fmla="*/ 2147483646 h 2448"/>
                  <a:gd name="T14" fmla="*/ 2147483646 w 1416"/>
                  <a:gd name="T15" fmla="*/ 2147483646 h 2448"/>
                  <a:gd name="T16" fmla="*/ 2147483646 w 1416"/>
                  <a:gd name="T17" fmla="*/ 2147483646 h 2448"/>
                  <a:gd name="T18" fmla="*/ 2147483646 w 1416"/>
                  <a:gd name="T19" fmla="*/ 2147483646 h 2448"/>
                  <a:gd name="T20" fmla="*/ 2147483646 w 1416"/>
                  <a:gd name="T21" fmla="*/ 2147483646 h 2448"/>
                  <a:gd name="T22" fmla="*/ 2147483646 w 1416"/>
                  <a:gd name="T23" fmla="*/ 2147483646 h 2448"/>
                  <a:gd name="T24" fmla="*/ 2147483646 w 1416"/>
                  <a:gd name="T25" fmla="*/ 2147483646 h 2448"/>
                  <a:gd name="T26" fmla="*/ 2147483646 w 1416"/>
                  <a:gd name="T27" fmla="*/ 2147483646 h 2448"/>
                  <a:gd name="T28" fmla="*/ 2147483646 w 1416"/>
                  <a:gd name="T29" fmla="*/ 2147483646 h 2448"/>
                  <a:gd name="T30" fmla="*/ 2147483646 w 1416"/>
                  <a:gd name="T31" fmla="*/ 2147483646 h 2448"/>
                  <a:gd name="T32" fmla="*/ 2147483646 w 1416"/>
                  <a:gd name="T33" fmla="*/ 2147483646 h 2448"/>
                  <a:gd name="T34" fmla="*/ 2147483646 w 1416"/>
                  <a:gd name="T35" fmla="*/ 2147483646 h 2448"/>
                  <a:gd name="T36" fmla="*/ 2147483646 w 1416"/>
                  <a:gd name="T37" fmla="*/ 2147483646 h 2448"/>
                  <a:gd name="T38" fmla="*/ 2147483646 w 1416"/>
                  <a:gd name="T39" fmla="*/ 2147483646 h 2448"/>
                  <a:gd name="T40" fmla="*/ 2147483646 w 1416"/>
                  <a:gd name="T41" fmla="*/ 2147483646 h 2448"/>
                  <a:gd name="T42" fmla="*/ 2147483646 w 1416"/>
                  <a:gd name="T43" fmla="*/ 2147483646 h 2448"/>
                  <a:gd name="T44" fmla="*/ 2147483646 w 1416"/>
                  <a:gd name="T45" fmla="*/ 2147483646 h 2448"/>
                  <a:gd name="T46" fmla="*/ 2147483646 w 1416"/>
                  <a:gd name="T47" fmla="*/ 2147483646 h 2448"/>
                  <a:gd name="T48" fmla="*/ 2147483646 w 1416"/>
                  <a:gd name="T49" fmla="*/ 2147483646 h 2448"/>
                  <a:gd name="T50" fmla="*/ 2147483646 w 1416"/>
                  <a:gd name="T51" fmla="*/ 2147483646 h 2448"/>
                  <a:gd name="T52" fmla="*/ 2147483646 w 1416"/>
                  <a:gd name="T53" fmla="*/ 2147483646 h 2448"/>
                  <a:gd name="T54" fmla="*/ 2147483646 w 1416"/>
                  <a:gd name="T55" fmla="*/ 2147483646 h 2448"/>
                  <a:gd name="T56" fmla="*/ 2147483646 w 1416"/>
                  <a:gd name="T57" fmla="*/ 2147483646 h 2448"/>
                  <a:gd name="T58" fmla="*/ 2147483646 w 1416"/>
                  <a:gd name="T59" fmla="*/ 2147483646 h 2448"/>
                  <a:gd name="T60" fmla="*/ 2147483646 w 1416"/>
                  <a:gd name="T61" fmla="*/ 2147483646 h 2448"/>
                  <a:gd name="T62" fmla="*/ 0 w 1416"/>
                  <a:gd name="T63" fmla="*/ 2147483646 h 2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16" h="2448">
                    <a:moveTo>
                      <a:pt x="1416" y="0"/>
                    </a:moveTo>
                    <a:cubicBezTo>
                      <a:pt x="1391" y="99"/>
                      <a:pt x="1368" y="199"/>
                      <a:pt x="1336" y="296"/>
                    </a:cubicBezTo>
                    <a:cubicBezTo>
                      <a:pt x="1322" y="337"/>
                      <a:pt x="1316" y="426"/>
                      <a:pt x="1296" y="456"/>
                    </a:cubicBezTo>
                    <a:cubicBezTo>
                      <a:pt x="1267" y="500"/>
                      <a:pt x="1245" y="552"/>
                      <a:pt x="1224" y="600"/>
                    </a:cubicBezTo>
                    <a:cubicBezTo>
                      <a:pt x="1206" y="641"/>
                      <a:pt x="1201" y="688"/>
                      <a:pt x="1184" y="728"/>
                    </a:cubicBezTo>
                    <a:cubicBezTo>
                      <a:pt x="1180" y="737"/>
                      <a:pt x="1172" y="743"/>
                      <a:pt x="1168" y="752"/>
                    </a:cubicBezTo>
                    <a:cubicBezTo>
                      <a:pt x="1151" y="790"/>
                      <a:pt x="1141" y="833"/>
                      <a:pt x="1128" y="872"/>
                    </a:cubicBezTo>
                    <a:cubicBezTo>
                      <a:pt x="1125" y="881"/>
                      <a:pt x="1116" y="887"/>
                      <a:pt x="1112" y="896"/>
                    </a:cubicBezTo>
                    <a:cubicBezTo>
                      <a:pt x="1099" y="926"/>
                      <a:pt x="1096" y="971"/>
                      <a:pt x="1064" y="992"/>
                    </a:cubicBezTo>
                    <a:cubicBezTo>
                      <a:pt x="1031" y="1014"/>
                      <a:pt x="1047" y="1001"/>
                      <a:pt x="1016" y="1032"/>
                    </a:cubicBezTo>
                    <a:cubicBezTo>
                      <a:pt x="987" y="1120"/>
                      <a:pt x="1033" y="987"/>
                      <a:pt x="992" y="1080"/>
                    </a:cubicBezTo>
                    <a:cubicBezTo>
                      <a:pt x="973" y="1123"/>
                      <a:pt x="977" y="1176"/>
                      <a:pt x="928" y="1192"/>
                    </a:cubicBezTo>
                    <a:cubicBezTo>
                      <a:pt x="919" y="1218"/>
                      <a:pt x="897" y="1238"/>
                      <a:pt x="888" y="1264"/>
                    </a:cubicBezTo>
                    <a:cubicBezTo>
                      <a:pt x="880" y="1288"/>
                      <a:pt x="868" y="1314"/>
                      <a:pt x="856" y="1336"/>
                    </a:cubicBezTo>
                    <a:cubicBezTo>
                      <a:pt x="841" y="1363"/>
                      <a:pt x="802" y="1401"/>
                      <a:pt x="792" y="1432"/>
                    </a:cubicBezTo>
                    <a:cubicBezTo>
                      <a:pt x="768" y="1504"/>
                      <a:pt x="745" y="1573"/>
                      <a:pt x="712" y="1640"/>
                    </a:cubicBezTo>
                    <a:cubicBezTo>
                      <a:pt x="697" y="1671"/>
                      <a:pt x="694" y="1684"/>
                      <a:pt x="664" y="1704"/>
                    </a:cubicBezTo>
                    <a:cubicBezTo>
                      <a:pt x="651" y="1743"/>
                      <a:pt x="639" y="1771"/>
                      <a:pt x="600" y="1784"/>
                    </a:cubicBezTo>
                    <a:cubicBezTo>
                      <a:pt x="589" y="1818"/>
                      <a:pt x="566" y="1820"/>
                      <a:pt x="544" y="1848"/>
                    </a:cubicBezTo>
                    <a:cubicBezTo>
                      <a:pt x="515" y="1885"/>
                      <a:pt x="509" y="1912"/>
                      <a:pt x="472" y="1936"/>
                    </a:cubicBezTo>
                    <a:cubicBezTo>
                      <a:pt x="451" y="2000"/>
                      <a:pt x="483" y="1925"/>
                      <a:pt x="440" y="1968"/>
                    </a:cubicBezTo>
                    <a:cubicBezTo>
                      <a:pt x="397" y="2011"/>
                      <a:pt x="472" y="1979"/>
                      <a:pt x="408" y="2000"/>
                    </a:cubicBezTo>
                    <a:cubicBezTo>
                      <a:pt x="393" y="2045"/>
                      <a:pt x="406" y="2018"/>
                      <a:pt x="352" y="2072"/>
                    </a:cubicBezTo>
                    <a:cubicBezTo>
                      <a:pt x="344" y="2080"/>
                      <a:pt x="343" y="2094"/>
                      <a:pt x="336" y="2104"/>
                    </a:cubicBezTo>
                    <a:cubicBezTo>
                      <a:pt x="329" y="2113"/>
                      <a:pt x="319" y="2119"/>
                      <a:pt x="312" y="2128"/>
                    </a:cubicBezTo>
                    <a:cubicBezTo>
                      <a:pt x="283" y="2165"/>
                      <a:pt x="277" y="2192"/>
                      <a:pt x="240" y="2216"/>
                    </a:cubicBezTo>
                    <a:cubicBezTo>
                      <a:pt x="215" y="2253"/>
                      <a:pt x="208" y="2283"/>
                      <a:pt x="168" y="2296"/>
                    </a:cubicBezTo>
                    <a:cubicBezTo>
                      <a:pt x="141" y="2336"/>
                      <a:pt x="160" y="2315"/>
                      <a:pt x="104" y="2352"/>
                    </a:cubicBezTo>
                    <a:cubicBezTo>
                      <a:pt x="96" y="2357"/>
                      <a:pt x="80" y="2368"/>
                      <a:pt x="80" y="2368"/>
                    </a:cubicBezTo>
                    <a:cubicBezTo>
                      <a:pt x="75" y="2376"/>
                      <a:pt x="71" y="2385"/>
                      <a:pt x="64" y="2392"/>
                    </a:cubicBezTo>
                    <a:cubicBezTo>
                      <a:pt x="57" y="2399"/>
                      <a:pt x="46" y="2400"/>
                      <a:pt x="40" y="2408"/>
                    </a:cubicBezTo>
                    <a:cubicBezTo>
                      <a:pt x="26" y="2426"/>
                      <a:pt x="33" y="2448"/>
                      <a:pt x="0" y="2448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048" name="Freeform 9">
                <a:extLst>
                  <a:ext uri="{FF2B5EF4-FFF2-40B4-BE49-F238E27FC236}">
                    <a16:creationId xmlns:a16="http://schemas.microsoft.com/office/drawing/2014/main" id="{B1A3074F-B26A-1E4E-BE4B-7E995F5A7FA2}"/>
                  </a:ext>
                </a:extLst>
              </p:cNvPr>
              <p:cNvSpPr>
                <a:spLocks/>
              </p:cNvSpPr>
              <p:nvPr/>
            </p:nvSpPr>
            <p:spPr bwMode="auto">
              <a:xfrm rot="180101">
                <a:off x="1131888" y="1916113"/>
                <a:ext cx="2536825" cy="4302125"/>
              </a:xfrm>
              <a:custGeom>
                <a:avLst/>
                <a:gdLst>
                  <a:gd name="T0" fmla="*/ 2147483646 w 1598"/>
                  <a:gd name="T1" fmla="*/ 0 h 2710"/>
                  <a:gd name="T2" fmla="*/ 2147483646 w 1598"/>
                  <a:gd name="T3" fmla="*/ 2147483646 h 2710"/>
                  <a:gd name="T4" fmla="*/ 2147483646 w 1598"/>
                  <a:gd name="T5" fmla="*/ 2147483646 h 2710"/>
                  <a:gd name="T6" fmla="*/ 2147483646 w 1598"/>
                  <a:gd name="T7" fmla="*/ 2147483646 h 2710"/>
                  <a:gd name="T8" fmla="*/ 2147483646 w 1598"/>
                  <a:gd name="T9" fmla="*/ 2147483646 h 2710"/>
                  <a:gd name="T10" fmla="*/ 2147483646 w 1598"/>
                  <a:gd name="T11" fmla="*/ 2147483646 h 2710"/>
                  <a:gd name="T12" fmla="*/ 2147483646 w 1598"/>
                  <a:gd name="T13" fmla="*/ 2147483646 h 2710"/>
                  <a:gd name="T14" fmla="*/ 2147483646 w 1598"/>
                  <a:gd name="T15" fmla="*/ 2147483646 h 2710"/>
                  <a:gd name="T16" fmla="*/ 2147483646 w 1598"/>
                  <a:gd name="T17" fmla="*/ 2147483646 h 2710"/>
                  <a:gd name="T18" fmla="*/ 2147483646 w 1598"/>
                  <a:gd name="T19" fmla="*/ 2147483646 h 2710"/>
                  <a:gd name="T20" fmla="*/ 2147483646 w 1598"/>
                  <a:gd name="T21" fmla="*/ 2147483646 h 2710"/>
                  <a:gd name="T22" fmla="*/ 2147483646 w 1598"/>
                  <a:gd name="T23" fmla="*/ 2147483646 h 2710"/>
                  <a:gd name="T24" fmla="*/ 2147483646 w 1598"/>
                  <a:gd name="T25" fmla="*/ 2147483646 h 2710"/>
                  <a:gd name="T26" fmla="*/ 2147483646 w 1598"/>
                  <a:gd name="T27" fmla="*/ 2147483646 h 2710"/>
                  <a:gd name="T28" fmla="*/ 2147483646 w 1598"/>
                  <a:gd name="T29" fmla="*/ 2147483646 h 2710"/>
                  <a:gd name="T30" fmla="*/ 2147483646 w 1598"/>
                  <a:gd name="T31" fmla="*/ 2147483646 h 2710"/>
                  <a:gd name="T32" fmla="*/ 2147483646 w 1598"/>
                  <a:gd name="T33" fmla="*/ 2147483646 h 2710"/>
                  <a:gd name="T34" fmla="*/ 2147483646 w 1598"/>
                  <a:gd name="T35" fmla="*/ 2147483646 h 2710"/>
                  <a:gd name="T36" fmla="*/ 2147483646 w 1598"/>
                  <a:gd name="T37" fmla="*/ 2147483646 h 2710"/>
                  <a:gd name="T38" fmla="*/ 2147483646 w 1598"/>
                  <a:gd name="T39" fmla="*/ 2147483646 h 2710"/>
                  <a:gd name="T40" fmla="*/ 2147483646 w 1598"/>
                  <a:gd name="T41" fmla="*/ 2147483646 h 2710"/>
                  <a:gd name="T42" fmla="*/ 2147483646 w 1598"/>
                  <a:gd name="T43" fmla="*/ 2147483646 h 2710"/>
                  <a:gd name="T44" fmla="*/ 2147483646 w 1598"/>
                  <a:gd name="T45" fmla="*/ 2147483646 h 2710"/>
                  <a:gd name="T46" fmla="*/ 2147483646 w 1598"/>
                  <a:gd name="T47" fmla="*/ 2147483646 h 2710"/>
                  <a:gd name="T48" fmla="*/ 2147483646 w 1598"/>
                  <a:gd name="T49" fmla="*/ 2147483646 h 2710"/>
                  <a:gd name="T50" fmla="*/ 2147483646 w 1598"/>
                  <a:gd name="T51" fmla="*/ 2147483646 h 2710"/>
                  <a:gd name="T52" fmla="*/ 2147483646 w 1598"/>
                  <a:gd name="T53" fmla="*/ 2147483646 h 2710"/>
                  <a:gd name="T54" fmla="*/ 2147483646 w 1598"/>
                  <a:gd name="T55" fmla="*/ 2147483646 h 2710"/>
                  <a:gd name="T56" fmla="*/ 2147483646 w 1598"/>
                  <a:gd name="T57" fmla="*/ 2147483646 h 2710"/>
                  <a:gd name="T58" fmla="*/ 2147483646 w 1598"/>
                  <a:gd name="T59" fmla="*/ 2147483646 h 2710"/>
                  <a:gd name="T60" fmla="*/ 2147483646 w 1598"/>
                  <a:gd name="T61" fmla="*/ 2147483646 h 2710"/>
                  <a:gd name="T62" fmla="*/ 2147483646 w 1598"/>
                  <a:gd name="T63" fmla="*/ 2147483646 h 2710"/>
                  <a:gd name="T64" fmla="*/ 2147483646 w 1598"/>
                  <a:gd name="T65" fmla="*/ 2147483646 h 2710"/>
                  <a:gd name="T66" fmla="*/ 2147483646 w 1598"/>
                  <a:gd name="T67" fmla="*/ 2147483646 h 271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598" h="2710">
                    <a:moveTo>
                      <a:pt x="1598" y="0"/>
                    </a:moveTo>
                    <a:cubicBezTo>
                      <a:pt x="1593" y="8"/>
                      <a:pt x="1586" y="15"/>
                      <a:pt x="1582" y="24"/>
                    </a:cubicBezTo>
                    <a:cubicBezTo>
                      <a:pt x="1578" y="34"/>
                      <a:pt x="1579" y="46"/>
                      <a:pt x="1574" y="56"/>
                    </a:cubicBezTo>
                    <a:cubicBezTo>
                      <a:pt x="1568" y="66"/>
                      <a:pt x="1557" y="71"/>
                      <a:pt x="1550" y="80"/>
                    </a:cubicBezTo>
                    <a:cubicBezTo>
                      <a:pt x="1522" y="113"/>
                      <a:pt x="1522" y="140"/>
                      <a:pt x="1486" y="176"/>
                    </a:cubicBezTo>
                    <a:cubicBezTo>
                      <a:pt x="1470" y="223"/>
                      <a:pt x="1490" y="180"/>
                      <a:pt x="1454" y="216"/>
                    </a:cubicBezTo>
                    <a:cubicBezTo>
                      <a:pt x="1427" y="243"/>
                      <a:pt x="1403" y="289"/>
                      <a:pt x="1382" y="320"/>
                    </a:cubicBezTo>
                    <a:cubicBezTo>
                      <a:pt x="1352" y="364"/>
                      <a:pt x="1331" y="416"/>
                      <a:pt x="1310" y="464"/>
                    </a:cubicBezTo>
                    <a:cubicBezTo>
                      <a:pt x="1299" y="489"/>
                      <a:pt x="1294" y="536"/>
                      <a:pt x="1278" y="560"/>
                    </a:cubicBezTo>
                    <a:cubicBezTo>
                      <a:pt x="1262" y="584"/>
                      <a:pt x="1239" y="605"/>
                      <a:pt x="1230" y="632"/>
                    </a:cubicBezTo>
                    <a:cubicBezTo>
                      <a:pt x="1217" y="672"/>
                      <a:pt x="1216" y="698"/>
                      <a:pt x="1174" y="712"/>
                    </a:cubicBezTo>
                    <a:cubicBezTo>
                      <a:pt x="1145" y="800"/>
                      <a:pt x="1194" y="669"/>
                      <a:pt x="1142" y="752"/>
                    </a:cubicBezTo>
                    <a:cubicBezTo>
                      <a:pt x="1140" y="756"/>
                      <a:pt x="1088" y="890"/>
                      <a:pt x="1086" y="896"/>
                    </a:cubicBezTo>
                    <a:cubicBezTo>
                      <a:pt x="1078" y="920"/>
                      <a:pt x="1056" y="945"/>
                      <a:pt x="1046" y="968"/>
                    </a:cubicBezTo>
                    <a:cubicBezTo>
                      <a:pt x="1036" y="991"/>
                      <a:pt x="1030" y="1016"/>
                      <a:pt x="1022" y="1040"/>
                    </a:cubicBezTo>
                    <a:cubicBezTo>
                      <a:pt x="1008" y="1083"/>
                      <a:pt x="973" y="1116"/>
                      <a:pt x="958" y="1160"/>
                    </a:cubicBezTo>
                    <a:cubicBezTo>
                      <a:pt x="951" y="1209"/>
                      <a:pt x="945" y="1248"/>
                      <a:pt x="918" y="1288"/>
                    </a:cubicBezTo>
                    <a:cubicBezTo>
                      <a:pt x="909" y="1324"/>
                      <a:pt x="901" y="1366"/>
                      <a:pt x="886" y="1400"/>
                    </a:cubicBezTo>
                    <a:cubicBezTo>
                      <a:pt x="872" y="1432"/>
                      <a:pt x="852" y="1464"/>
                      <a:pt x="838" y="1496"/>
                    </a:cubicBezTo>
                    <a:cubicBezTo>
                      <a:pt x="795" y="1593"/>
                      <a:pt x="797" y="1713"/>
                      <a:pt x="702" y="1776"/>
                    </a:cubicBezTo>
                    <a:cubicBezTo>
                      <a:pt x="683" y="1805"/>
                      <a:pt x="675" y="1828"/>
                      <a:pt x="646" y="1848"/>
                    </a:cubicBezTo>
                    <a:cubicBezTo>
                      <a:pt x="632" y="1889"/>
                      <a:pt x="591" y="1931"/>
                      <a:pt x="566" y="1968"/>
                    </a:cubicBezTo>
                    <a:cubicBezTo>
                      <a:pt x="555" y="1984"/>
                      <a:pt x="518" y="2000"/>
                      <a:pt x="518" y="2000"/>
                    </a:cubicBezTo>
                    <a:cubicBezTo>
                      <a:pt x="488" y="2044"/>
                      <a:pt x="457" y="2088"/>
                      <a:pt x="414" y="2120"/>
                    </a:cubicBezTo>
                    <a:cubicBezTo>
                      <a:pt x="394" y="2180"/>
                      <a:pt x="423" y="2108"/>
                      <a:pt x="382" y="2160"/>
                    </a:cubicBezTo>
                    <a:cubicBezTo>
                      <a:pt x="351" y="2199"/>
                      <a:pt x="402" y="2175"/>
                      <a:pt x="350" y="2192"/>
                    </a:cubicBezTo>
                    <a:cubicBezTo>
                      <a:pt x="332" y="2246"/>
                      <a:pt x="357" y="2187"/>
                      <a:pt x="318" y="2232"/>
                    </a:cubicBezTo>
                    <a:cubicBezTo>
                      <a:pt x="305" y="2246"/>
                      <a:pt x="300" y="2266"/>
                      <a:pt x="286" y="2280"/>
                    </a:cubicBezTo>
                    <a:cubicBezTo>
                      <a:pt x="278" y="2288"/>
                      <a:pt x="270" y="2296"/>
                      <a:pt x="262" y="2304"/>
                    </a:cubicBezTo>
                    <a:cubicBezTo>
                      <a:pt x="247" y="2348"/>
                      <a:pt x="216" y="2385"/>
                      <a:pt x="190" y="2424"/>
                    </a:cubicBezTo>
                    <a:cubicBezTo>
                      <a:pt x="162" y="2465"/>
                      <a:pt x="155" y="2432"/>
                      <a:pt x="134" y="2496"/>
                    </a:cubicBezTo>
                    <a:cubicBezTo>
                      <a:pt x="119" y="2541"/>
                      <a:pt x="104" y="2582"/>
                      <a:pt x="70" y="2616"/>
                    </a:cubicBezTo>
                    <a:cubicBezTo>
                      <a:pt x="63" y="2636"/>
                      <a:pt x="62" y="2648"/>
                      <a:pt x="46" y="2664"/>
                    </a:cubicBezTo>
                    <a:cubicBezTo>
                      <a:pt x="0" y="2710"/>
                      <a:pt x="12" y="2692"/>
                      <a:pt x="22" y="2672"/>
                    </a:cubicBezTo>
                  </a:path>
                </a:pathLst>
              </a:custGeom>
              <a:grpFill/>
              <a:ln w="28575" cap="flat" cmpd="sng">
                <a:solidFill>
                  <a:srgbClr val="000000"/>
                </a:solidFill>
                <a:prstDash val="dash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Text Box 6">
                <a:extLst>
                  <a:ext uri="{FF2B5EF4-FFF2-40B4-BE49-F238E27FC236}">
                    <a16:creationId xmlns:a16="http://schemas.microsoft.com/office/drawing/2014/main" id="{2CE5018F-821F-F943-9DEF-1E79026772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913" y="3076466"/>
                <a:ext cx="1520825" cy="401768"/>
              </a:xfrm>
              <a:prstGeom prst="rect">
                <a:avLst/>
              </a:prstGeom>
              <a:grpFill/>
              <a:ln>
                <a:solidFill>
                  <a:srgbClr val="111111"/>
                </a:solidFill>
              </a:ln>
              <a:effec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buNone/>
                  <a:defRPr/>
                </a:pPr>
                <a:r>
                  <a:rPr lang="it-IT" altLang="it-IT" sz="2000" b="1">
                    <a:solidFill>
                      <a:srgbClr val="00006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vessel wall</a:t>
                </a:r>
              </a:p>
            </p:txBody>
          </p:sp>
        </p:grpSp>
        <p:sp>
          <p:nvSpPr>
            <p:cNvPr id="44045" name="CasellaDiTesto 1">
              <a:extLst>
                <a:ext uri="{FF2B5EF4-FFF2-40B4-BE49-F238E27FC236}">
                  <a16:creationId xmlns:a16="http://schemas.microsoft.com/office/drawing/2014/main" id="{A712A51C-F65F-0E4E-BD17-F3DDB31527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5" y="1268760"/>
              <a:ext cx="3214341" cy="430887"/>
            </a:xfrm>
            <a:prstGeom prst="rect">
              <a:avLst/>
            </a:prstGeom>
            <a:grpFill/>
            <a:ln w="12700">
              <a:solidFill>
                <a:srgbClr val="11111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it-IT" altLang="it-IT" sz="2200">
                  <a:solidFill>
                    <a:srgbClr val="1111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cells stained in red</a:t>
              </a:r>
            </a:p>
          </p:txBody>
        </p:sp>
      </p:grpSp>
      <p:cxnSp>
        <p:nvCxnSpPr>
          <p:cNvPr id="44041" name="Connettore 2 2">
            <a:extLst>
              <a:ext uri="{FF2B5EF4-FFF2-40B4-BE49-F238E27FC236}">
                <a16:creationId xmlns:a16="http://schemas.microsoft.com/office/drawing/2014/main" id="{CE195300-DD04-D248-A75A-0558FFAED4E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79763" y="3138489"/>
            <a:ext cx="576262" cy="111125"/>
          </a:xfrm>
          <a:prstGeom prst="straightConnector1">
            <a:avLst/>
          </a:prstGeom>
          <a:noFill/>
          <a:ln w="38100" cap="sq" algn="ctr">
            <a:solidFill>
              <a:schemeClr val="bg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 Box 6">
            <a:extLst>
              <a:ext uri="{FF2B5EF4-FFF2-40B4-BE49-F238E27FC236}">
                <a16:creationId xmlns:a16="http://schemas.microsoft.com/office/drawing/2014/main" id="{CF5B44CD-F23D-FD4B-A3D1-FD60E3D2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6838" y="2994025"/>
            <a:ext cx="539750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ED597F23-0C9E-8540-AA98-7511DB537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1" y="3711575"/>
            <a:ext cx="441325" cy="369888"/>
          </a:xfrm>
          <a:prstGeom prst="rect">
            <a:avLst/>
          </a:prstGeom>
          <a:noFill/>
          <a:ln>
            <a:solidFill>
              <a:srgbClr val="111111"/>
            </a:solidFill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it-IT" altLang="it-IT" sz="18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09461106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8A389E34-94DE-1B41-B10C-7EF1658996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821" y="92870"/>
            <a:ext cx="7788275" cy="719138"/>
          </a:xfrm>
        </p:spPr>
        <p:txBody>
          <a:bodyPr/>
          <a:lstStyle/>
          <a:p>
            <a:r>
              <a:rPr lang="it-IT" altLang="it-IT" sz="3200" dirty="0">
                <a:latin typeface="+mn-lt"/>
                <a:cs typeface="Arial" panose="020B0604020202020204" pitchFamily="34" charset="0"/>
              </a:rPr>
              <a:t>Degranulazione delle </a:t>
            </a:r>
            <a:r>
              <a:rPr lang="it-IT" altLang="it-IT" sz="3200" dirty="0" err="1">
                <a:latin typeface="+mn-lt"/>
                <a:cs typeface="Arial" panose="020B0604020202020204" pitchFamily="34" charset="0"/>
              </a:rPr>
              <a:t>mast</a:t>
            </a:r>
            <a:r>
              <a:rPr lang="it-IT" altLang="it-IT" sz="3200" dirty="0">
                <a:latin typeface="+mn-lt"/>
                <a:cs typeface="Arial" panose="020B0604020202020204" pitchFamily="34" charset="0"/>
              </a:rPr>
              <a:t> cellule</a:t>
            </a:r>
          </a:p>
        </p:txBody>
      </p:sp>
      <p:pic>
        <p:nvPicPr>
          <p:cNvPr id="45058" name="Picture 5" descr="attivazione mastociti">
            <a:extLst>
              <a:ext uri="{FF2B5EF4-FFF2-40B4-BE49-F238E27FC236}">
                <a16:creationId xmlns:a16="http://schemas.microsoft.com/office/drawing/2014/main" id="{3D74DBC3-0676-D04C-8463-11E28A80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5" r="142"/>
          <a:stretch>
            <a:fillRect/>
          </a:stretch>
        </p:blipFill>
        <p:spPr bwMode="auto">
          <a:xfrm>
            <a:off x="2445797" y="966481"/>
            <a:ext cx="716438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CasellaDiTesto 1">
            <a:extLst>
              <a:ext uri="{FF2B5EF4-FFF2-40B4-BE49-F238E27FC236}">
                <a16:creationId xmlns:a16="http://schemas.microsoft.com/office/drawing/2014/main" id="{882C0A21-4E40-0A48-AB38-C22962C77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619250"/>
            <a:ext cx="1416050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1A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stimulation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D6256-E15D-9F70-67AD-C0A775E7B1C6}"/>
              </a:ext>
            </a:extLst>
          </p:cNvPr>
          <p:cNvSpPr txBox="1"/>
          <p:nvPr/>
        </p:nvSpPr>
        <p:spPr>
          <a:xfrm>
            <a:off x="691978" y="5066270"/>
            <a:ext cx="1069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Stimoli fisici (trauma, </a:t>
            </a:r>
            <a:r>
              <a:rPr lang="it-IT" sz="2400" dirty="0" err="1"/>
              <a:t>fereddo</a:t>
            </a:r>
            <a:r>
              <a:rPr lang="it-IT" sz="2400" dirty="0"/>
              <a:t>, caldo)</a:t>
            </a:r>
          </a:p>
          <a:p>
            <a:r>
              <a:rPr lang="it-IT" sz="2400" dirty="0"/>
              <a:t>Reazioni allergiche (</a:t>
            </a:r>
            <a:r>
              <a:rPr lang="it-IT" sz="2400" dirty="0" err="1"/>
              <a:t>corr</a:t>
            </a:r>
            <a:r>
              <a:rPr lang="it-IT" sz="2400" dirty="0"/>
              <a:t> legame </a:t>
            </a:r>
            <a:r>
              <a:rPr lang="it-IT" sz="2400" dirty="0" err="1"/>
              <a:t>legame</a:t>
            </a:r>
            <a:r>
              <a:rPr lang="it-IT" sz="2400" dirty="0"/>
              <a:t> di IgE di superficie da parte di </a:t>
            </a:r>
            <a:r>
              <a:rPr lang="it-IT" sz="2400" dirty="0" err="1"/>
              <a:t>allegene</a:t>
            </a:r>
            <a:r>
              <a:rPr lang="it-IT" sz="2400" dirty="0"/>
              <a:t>)</a:t>
            </a:r>
          </a:p>
          <a:p>
            <a:r>
              <a:rPr lang="it-IT" sz="2400" dirty="0"/>
              <a:t>Attivazione del sistema del complemento (C3a, C5a)</a:t>
            </a:r>
          </a:p>
          <a:p>
            <a:r>
              <a:rPr lang="it-IT" sz="2400" dirty="0" err="1"/>
              <a:t>PAMPs</a:t>
            </a:r>
            <a:r>
              <a:rPr lang="it-IT" sz="2400" dirty="0"/>
              <a:t> di derivazione batterica (LPS …)</a:t>
            </a:r>
          </a:p>
        </p:txBody>
      </p:sp>
    </p:spTree>
    <p:extLst>
      <p:ext uri="{BB962C8B-B14F-4D97-AF65-F5344CB8AC3E}">
        <p14:creationId xmlns:p14="http://schemas.microsoft.com/office/powerpoint/2010/main" val="2506721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E65D585-9B93-4942-A15D-4D86E84E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4451"/>
            <a:ext cx="4619625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CasellaDiTesto 1">
            <a:extLst>
              <a:ext uri="{FF2B5EF4-FFF2-40B4-BE49-F238E27FC236}">
                <a16:creationId xmlns:a16="http://schemas.microsoft.com/office/drawing/2014/main" id="{D3D996BC-4E4A-4AD0-83B2-BA896D26C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4176" y="927162"/>
            <a:ext cx="4392612" cy="313932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300" dirty="0"/>
              <a:t>In </a:t>
            </a:r>
            <a:r>
              <a:rPr lang="en-US" altLang="it-IT" sz="2300" dirty="0" err="1"/>
              <a:t>segiuito</a:t>
            </a:r>
            <a:r>
              <a:rPr lang="en-US" altLang="it-IT" sz="2300" dirty="0"/>
              <a:t> a </a:t>
            </a:r>
            <a:r>
              <a:rPr lang="en-US" altLang="it-IT" sz="2300" dirty="0" err="1"/>
              <a:t>attivazione</a:t>
            </a:r>
            <a:r>
              <a:rPr lang="en-US" altLang="it-IT" sz="2300" dirty="0"/>
              <a:t> le mast cellule (</a:t>
            </a:r>
            <a:r>
              <a:rPr lang="en-US" altLang="it-IT" sz="2300" dirty="0" err="1"/>
              <a:t>già</a:t>
            </a:r>
            <a:r>
              <a:rPr lang="en-US" altLang="it-IT" sz="2300" dirty="0"/>
              <a:t> </a:t>
            </a:r>
            <a:r>
              <a:rPr lang="en-US" altLang="it-IT" sz="2300" dirty="0" err="1"/>
              <a:t>sensibilizzate</a:t>
            </a:r>
            <a:r>
              <a:rPr lang="en-US" altLang="it-IT" sz="2300" dirty="0"/>
              <a:t>) </a:t>
            </a:r>
            <a:r>
              <a:rPr lang="en-US" altLang="it-IT" sz="2300" dirty="0" err="1"/>
              <a:t>producono</a:t>
            </a:r>
            <a:r>
              <a:rPr lang="en-US" altLang="it-IT" sz="2300" dirty="0"/>
              <a:t> </a:t>
            </a:r>
            <a:r>
              <a:rPr lang="en-US" altLang="it-IT" sz="2300" dirty="0" err="1"/>
              <a:t>mediatori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coinvolti</a:t>
            </a:r>
            <a:r>
              <a:rPr lang="en-US" altLang="it-IT" sz="2300" dirty="0"/>
              <a:t> </a:t>
            </a:r>
            <a:r>
              <a:rPr lang="en-US" altLang="it-IT" sz="2300" dirty="0" err="1"/>
              <a:t>nella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fase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precoce</a:t>
            </a:r>
            <a:r>
              <a:rPr lang="en-US" altLang="it-IT" sz="2300" dirty="0"/>
              <a:t> e </a:t>
            </a:r>
            <a:r>
              <a:rPr lang="en-US" altLang="it-IT" sz="2300" dirty="0" err="1"/>
              <a:t>tardiva</a:t>
            </a:r>
            <a:r>
              <a:rPr lang="en-US" altLang="it-IT" sz="2300" dirty="0"/>
              <a:t> </a:t>
            </a:r>
            <a:r>
              <a:rPr lang="en-US" altLang="it-IT" sz="2300" dirty="0" err="1"/>
              <a:t>dell’infiammazione</a:t>
            </a:r>
            <a:r>
              <a:rPr lang="en-US" altLang="it-IT" sz="2300" dirty="0"/>
              <a:t> </a:t>
            </a:r>
            <a:r>
              <a:rPr lang="en-US" altLang="it-IT" sz="2300" dirty="0" err="1"/>
              <a:t>allergica</a:t>
            </a: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it-IT" sz="2300" dirty="0"/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000" dirty="0"/>
              <a:t>ECF, eosinophil chemotactic factor; NCF, neutrophil chemotactic factor; </a:t>
            </a:r>
            <a:r>
              <a:rPr lang="it-IT" altLang="it-IT" sz="2000" dirty="0"/>
              <a:t>PAF, </a:t>
            </a:r>
            <a:r>
              <a:rPr lang="it-IT" altLang="it-IT" sz="2000" dirty="0" err="1"/>
              <a:t>platelet-activating</a:t>
            </a:r>
            <a:r>
              <a:rPr lang="it-IT" altLang="it-IT" sz="2000" dirty="0"/>
              <a:t> </a:t>
            </a:r>
            <a:r>
              <a:rPr lang="it-IT" altLang="it-IT" sz="2000" dirty="0" err="1"/>
              <a:t>factor</a:t>
            </a:r>
            <a:r>
              <a:rPr lang="it-IT" alt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022034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CC7EF1-83DE-D65A-4843-BBF8BAD30FC3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ASMA BRONCHIALE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5DDDA-52C1-48EA-1C94-564ED7D40270}"/>
              </a:ext>
            </a:extLst>
          </p:cNvPr>
          <p:cNvSpPr txBox="1"/>
          <p:nvPr/>
        </p:nvSpPr>
        <p:spPr>
          <a:xfrm>
            <a:off x="281734" y="820489"/>
            <a:ext cx="115412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Malattia infiammatoria multifattoriale caratterizzata da</a:t>
            </a:r>
          </a:p>
          <a:p>
            <a:endParaRPr lang="it-IT" sz="2800" dirty="0"/>
          </a:p>
          <a:p>
            <a:pPr marL="285750" indent="-285750">
              <a:buFontTx/>
              <a:buChar char="-"/>
            </a:pPr>
            <a:r>
              <a:rPr lang="it-IT" sz="2800" dirty="0"/>
              <a:t>Iper-reattività bronchiale</a:t>
            </a:r>
          </a:p>
          <a:p>
            <a:pPr marL="285750" indent="-285750">
              <a:buFontTx/>
              <a:buChar char="-"/>
            </a:pPr>
            <a:r>
              <a:rPr lang="it-IT" sz="2800" dirty="0"/>
              <a:t>Ripetute reazioni di ipersensibilità ad antigeni giunti a contatto con le mucose polmonari</a:t>
            </a:r>
          </a:p>
          <a:p>
            <a:endParaRPr lang="it-IT" sz="2800" dirty="0"/>
          </a:p>
          <a:p>
            <a:r>
              <a:rPr lang="it-IT" sz="2800" dirty="0"/>
              <a:t>-&gt; ostruzione delle vie respiratorie</a:t>
            </a:r>
          </a:p>
          <a:p>
            <a:r>
              <a:rPr lang="it-IT" sz="2800" dirty="0"/>
              <a:t>-&gt; infiammazione cronica dei bronchi</a:t>
            </a:r>
          </a:p>
          <a:p>
            <a:r>
              <a:rPr lang="it-IT" sz="2800" dirty="0"/>
              <a:t>-&gt; ipertrofia ed iperplasia del muscolo lisci bronchiale</a:t>
            </a:r>
          </a:p>
          <a:p>
            <a:r>
              <a:rPr lang="it-IT" sz="2800" dirty="0"/>
              <a:t>-&gt; </a:t>
            </a:r>
            <a:r>
              <a:rPr lang="it-IT" sz="2800" dirty="0" err="1"/>
              <a:t>ipereattività</a:t>
            </a:r>
            <a:r>
              <a:rPr lang="it-IT" sz="2800" dirty="0"/>
              <a:t> a broncocostrittori derivata da acido arachidonico (leucotrieni)</a:t>
            </a:r>
          </a:p>
        </p:txBody>
      </p:sp>
    </p:spTree>
    <p:extLst>
      <p:ext uri="{BB962C8B-B14F-4D97-AF65-F5344CB8AC3E}">
        <p14:creationId xmlns:p14="http://schemas.microsoft.com/office/powerpoint/2010/main" val="227445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Figure F7 ">
            <a:extLst>
              <a:ext uri="{FF2B5EF4-FFF2-40B4-BE49-F238E27FC236}">
                <a16:creationId xmlns:a16="http://schemas.microsoft.com/office/drawing/2014/main" id="{F29B3212-419F-4B1C-900D-39E62793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27438"/>
            <a:ext cx="8513762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Risultati immagini per asthma smooth muscle hypertrophy">
            <a:extLst>
              <a:ext uri="{FF2B5EF4-FFF2-40B4-BE49-F238E27FC236}">
                <a16:creationId xmlns:a16="http://schemas.microsoft.com/office/drawing/2014/main" id="{5D3F8487-547B-4813-9001-6348CC492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1763"/>
            <a:ext cx="85137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CasellaDiTesto 1">
            <a:extLst>
              <a:ext uri="{FF2B5EF4-FFF2-40B4-BE49-F238E27FC236}">
                <a16:creationId xmlns:a16="http://schemas.microsoft.com/office/drawing/2014/main" id="{886A597A-06AA-4933-B44A-BB71856E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3" y="158750"/>
            <a:ext cx="3008312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200">
                <a:solidFill>
                  <a:srgbClr val="000000"/>
                </a:solidFill>
              </a:rPr>
              <a:t>bronchus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337304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F6B62-8B71-B41D-260A-6C422246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751" y="2468358"/>
            <a:ext cx="4171429" cy="3856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D0B182-DCEE-FF1E-B928-B7BD2F1BBD5A}"/>
              </a:ext>
            </a:extLst>
          </p:cNvPr>
          <p:cNvSpPr txBox="1"/>
          <p:nvPr/>
        </p:nvSpPr>
        <p:spPr>
          <a:xfrm>
            <a:off x="187823" y="177937"/>
            <a:ext cx="6895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ANAFILASSI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28946F-C9DC-D6E8-6807-513E09440AFF}"/>
              </a:ext>
            </a:extLst>
          </p:cNvPr>
          <p:cNvSpPr txBox="1"/>
          <p:nvPr/>
        </p:nvSpPr>
        <p:spPr>
          <a:xfrm>
            <a:off x="245201" y="2035589"/>
            <a:ext cx="7329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b="1" dirty="0"/>
              <a:t>Sintomi </a:t>
            </a:r>
            <a:r>
              <a:rPr lang="it-IT" sz="2400" b="1" dirty="0" err="1"/>
              <a:t>mucocutanei</a:t>
            </a:r>
            <a:r>
              <a:rPr lang="it-IT" sz="2400" dirty="0"/>
              <a:t> eritema/orticaria, edema delle labbra, lingua e gola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b="1" dirty="0"/>
              <a:t>Sintomi respiratori </a:t>
            </a:r>
            <a:r>
              <a:rPr lang="it-IT" sz="2400" dirty="0"/>
              <a:t>(broncospasmo, dispnea). L’edema della laringe può causare grave ostruzione respiratoria alta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Segni cardiovascolari </a:t>
            </a:r>
            <a:r>
              <a:rPr lang="it-IT" sz="2400" dirty="0"/>
              <a:t>(ipotensione, collasso, shock, decesso)</a:t>
            </a:r>
          </a:p>
          <a:p>
            <a:pPr marL="285750" indent="-285750">
              <a:buFontTx/>
              <a:buChar char="-"/>
            </a:pPr>
            <a:r>
              <a:rPr lang="it-IT" sz="2400" b="1" dirty="0"/>
              <a:t>Sintomi gastrointestinali </a:t>
            </a:r>
            <a:r>
              <a:rPr lang="it-IT" sz="2400" dirty="0"/>
              <a:t>(dolore addominale, crampi, vomito, diarrea)</a:t>
            </a:r>
          </a:p>
          <a:p>
            <a:pPr marL="285750" indent="-285750">
              <a:buFontTx/>
              <a:buChar char="-"/>
            </a:pPr>
            <a:endParaRPr lang="it-IT" sz="2400" dirty="0"/>
          </a:p>
          <a:p>
            <a:r>
              <a:rPr lang="it-IT" sz="2400" dirty="0"/>
              <a:t>Possibile reazione sistemica </a:t>
            </a:r>
          </a:p>
          <a:p>
            <a:r>
              <a:rPr lang="it-IT" sz="2400" dirty="0"/>
              <a:t>- Veleno di imenotteri, farmaci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D4316-16CC-80E6-8BC9-20484D5DF6D5}"/>
              </a:ext>
            </a:extLst>
          </p:cNvPr>
          <p:cNvSpPr txBox="1"/>
          <p:nvPr/>
        </p:nvSpPr>
        <p:spPr>
          <a:xfrm>
            <a:off x="245201" y="762712"/>
            <a:ext cx="11758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Sintomi </a:t>
            </a:r>
            <a:r>
              <a:rPr lang="it-IT" sz="2800" dirty="0" err="1"/>
              <a:t>muococutanei</a:t>
            </a:r>
            <a:r>
              <a:rPr lang="it-IT" sz="2800" dirty="0"/>
              <a:t>: eritema/orticaria, edema delle labbra, lingua e gola ad insorgenza rapida entro pochi minuti dal contatto con l’allergene</a:t>
            </a:r>
          </a:p>
        </p:txBody>
      </p:sp>
    </p:spTree>
    <p:extLst>
      <p:ext uri="{BB962C8B-B14F-4D97-AF65-F5344CB8AC3E}">
        <p14:creationId xmlns:p14="http://schemas.microsoft.com/office/powerpoint/2010/main" val="33400537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6657B-85ED-08A2-CD6F-F93C0C9A41CC}"/>
              </a:ext>
            </a:extLst>
          </p:cNvPr>
          <p:cNvSpPr txBox="1"/>
          <p:nvPr/>
        </p:nvSpPr>
        <p:spPr>
          <a:xfrm>
            <a:off x="212651" y="871869"/>
            <a:ext cx="10600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Presenza di una </a:t>
            </a:r>
            <a:r>
              <a:rPr lang="it-IT" sz="2800" b="1" dirty="0"/>
              <a:t>reazione </a:t>
            </a:r>
            <a:r>
              <a:rPr lang="it-IT" sz="2800" b="1" dirty="0" err="1"/>
              <a:t>autoimmuniaria</a:t>
            </a:r>
            <a:endParaRPr lang="it-IT" sz="2800" b="1" dirty="0"/>
          </a:p>
          <a:p>
            <a:pPr marL="457200" indent="-457200">
              <a:buFontTx/>
              <a:buChar char="-"/>
            </a:pPr>
            <a:r>
              <a:rPr lang="it-IT" sz="2800" dirty="0"/>
              <a:t>d’organo</a:t>
            </a:r>
          </a:p>
          <a:p>
            <a:pPr marL="457200" indent="-457200">
              <a:buFontTx/>
              <a:buChar char="-"/>
            </a:pPr>
            <a:r>
              <a:rPr lang="it-IT" sz="2800" dirty="0"/>
              <a:t>sistemica</a:t>
            </a:r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2BEA313C-4E8C-90BF-A8ED-7FA2409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04" y="2711856"/>
            <a:ext cx="3131804" cy="2608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FB8D0-D31F-F32D-2549-D49D445DBF63}"/>
              </a:ext>
            </a:extLst>
          </p:cNvPr>
          <p:cNvSpPr txBox="1"/>
          <p:nvPr/>
        </p:nvSpPr>
        <p:spPr>
          <a:xfrm>
            <a:off x="3662915" y="2026056"/>
            <a:ext cx="79584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ATTREZZI IMMUNITARI TIPICI DELL’IPERSENSIBILITA’ DI TIPO II, o di tipo III sec. </a:t>
            </a:r>
            <a:r>
              <a:rPr lang="it-IT" sz="2400" dirty="0" err="1"/>
              <a:t>Gell</a:t>
            </a:r>
            <a:r>
              <a:rPr lang="it-IT" sz="2400" dirty="0"/>
              <a:t> &amp; Coombs</a:t>
            </a:r>
          </a:p>
          <a:p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Coinvolgimento di </a:t>
            </a:r>
            <a:r>
              <a:rPr lang="it-IT" sz="2400" b="1" dirty="0"/>
              <a:t>linfociti </a:t>
            </a:r>
            <a:r>
              <a:rPr lang="it-IT" sz="2400" b="1" dirty="0" err="1"/>
              <a:t>autoreattivi</a:t>
            </a:r>
            <a:r>
              <a:rPr lang="it-IT" sz="2400" b="1" dirty="0"/>
              <a:t> </a:t>
            </a:r>
            <a:r>
              <a:rPr lang="it-IT" sz="2400" dirty="0"/>
              <a:t>-&gt; apoptosi o necrosi delle cellule bersaglio -&gt; amplificazione</a:t>
            </a:r>
          </a:p>
          <a:p>
            <a:pPr lvl="1"/>
            <a:r>
              <a:rPr lang="it-IT" sz="2400" dirty="0"/>
              <a:t>	Scarsa infiammazione sistemica, talora dominata da IFN-gamma, IL-17, IL-6, TNF-alfa</a:t>
            </a:r>
          </a:p>
          <a:p>
            <a:pPr lvl="1"/>
            <a:endParaRPr lang="it-IT" sz="2400" dirty="0"/>
          </a:p>
          <a:p>
            <a:pPr marL="342900" indent="-342900">
              <a:buFontTx/>
              <a:buChar char="-"/>
            </a:pPr>
            <a:r>
              <a:rPr lang="it-IT" sz="2400" dirty="0"/>
              <a:t>Formazione di </a:t>
            </a:r>
            <a:r>
              <a:rPr lang="it-IT" sz="2400" b="1" dirty="0"/>
              <a:t>immunocomplessi e attivazione del sistema del complemento </a:t>
            </a:r>
            <a:r>
              <a:rPr lang="it-IT" sz="2400" dirty="0"/>
              <a:t>(e.g. vasculiti, nefriti)</a:t>
            </a:r>
          </a:p>
          <a:p>
            <a:pPr lvl="1"/>
            <a:r>
              <a:rPr lang="it-IT" sz="2400" dirty="0"/>
              <a:t>	Infiammazione dominata da Interferoni, IL-6 </a:t>
            </a:r>
            <a:r>
              <a:rPr lang="it-IT" sz="2400" dirty="0" err="1"/>
              <a:t>etc</a:t>
            </a:r>
            <a:endParaRPr lang="it-IT" sz="2400" dirty="0"/>
          </a:p>
          <a:p>
            <a:pPr marL="342900" indent="-342900">
              <a:buFontTx/>
              <a:buChar char="-"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8910819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isultati immagini per hypersensitivity reactions">
            <a:extLst>
              <a:ext uri="{FF2B5EF4-FFF2-40B4-BE49-F238E27FC236}">
                <a16:creationId xmlns:a16="http://schemas.microsoft.com/office/drawing/2014/main" id="{5353B5C9-9D34-4101-9839-2104EE3D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9BCAD0A1-851E-42A4-8C6A-675E1FEF02F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19300" y="-984"/>
            <a:ext cx="8130752" cy="59093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3600" dirty="0" err="1"/>
              <a:t>Four</a:t>
            </a:r>
            <a:r>
              <a:rPr lang="it-IT" altLang="it-IT" sz="3600" dirty="0"/>
              <a:t> </a:t>
            </a:r>
            <a:r>
              <a:rPr lang="it-IT" altLang="it-IT" sz="3600" dirty="0" err="1"/>
              <a:t>types</a:t>
            </a:r>
            <a:r>
              <a:rPr lang="it-IT" altLang="it-IT" sz="3600" dirty="0"/>
              <a:t> of </a:t>
            </a:r>
            <a:r>
              <a:rPr lang="it-IT" altLang="it-IT" sz="3600" dirty="0" err="1"/>
              <a:t>hypersensitivity</a:t>
            </a:r>
            <a:r>
              <a:rPr lang="it-IT" altLang="it-IT" sz="3600" dirty="0"/>
              <a:t> reactions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D09F80-D0DC-4119-9D05-781B626C60AD}"/>
              </a:ext>
            </a:extLst>
          </p:cNvPr>
          <p:cNvSpPr/>
          <p:nvPr/>
        </p:nvSpPr>
        <p:spPr>
          <a:xfrm>
            <a:off x="4943475" y="1125538"/>
            <a:ext cx="1873250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99AFEE-BB8C-C689-2391-C8AB6510CCEB}"/>
              </a:ext>
            </a:extLst>
          </p:cNvPr>
          <p:cNvSpPr txBox="1"/>
          <p:nvPr/>
        </p:nvSpPr>
        <p:spPr>
          <a:xfrm>
            <a:off x="91857" y="59417"/>
            <a:ext cx="11340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PERSISTENZA DELL’AGENTE OFFENDENTE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27B4F-5579-B6B5-7B77-C8E8D6E6A7F5}"/>
              </a:ext>
            </a:extLst>
          </p:cNvPr>
          <p:cNvSpPr txBox="1"/>
          <p:nvPr/>
        </p:nvSpPr>
        <p:spPr>
          <a:xfrm>
            <a:off x="207593" y="741405"/>
            <a:ext cx="115906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Cause scatenanti possibili reazioni autoimmunitarie</a:t>
            </a:r>
          </a:p>
          <a:p>
            <a:endParaRPr lang="it-IT" sz="2400" dirty="0"/>
          </a:p>
          <a:p>
            <a:pPr marL="285750" indent="-285750">
              <a:buFontTx/>
              <a:buChar char="-"/>
            </a:pPr>
            <a:r>
              <a:rPr lang="it-IT" sz="2400" dirty="0"/>
              <a:t>Perdita della </a:t>
            </a:r>
            <a:r>
              <a:rPr lang="it-IT" sz="2400" b="1" dirty="0"/>
              <a:t>tolleranza </a:t>
            </a:r>
            <a:r>
              <a:rPr lang="it-IT" sz="2400" b="1" dirty="0" err="1"/>
              <a:t>immuniaria</a:t>
            </a:r>
            <a:endParaRPr lang="it-IT" sz="2400" b="1" dirty="0"/>
          </a:p>
          <a:p>
            <a:pPr marL="285750" indent="-285750">
              <a:buFontTx/>
              <a:buChar char="-"/>
            </a:pPr>
            <a:r>
              <a:rPr lang="it-IT" sz="2400" dirty="0"/>
              <a:t>Mimetismo antigenico da parte di sostanze estranee o di agenti infettivi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Liberazione di antigeni «criptici», cioè normalmente nascosti al sistema immunitario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Fattori genetici facilitanti l’amplificazione della reazione immunitaria</a:t>
            </a:r>
          </a:p>
          <a:p>
            <a:endParaRPr lang="it-IT" sz="2400" dirty="0"/>
          </a:p>
          <a:p>
            <a:r>
              <a:rPr lang="it-IT" sz="2400" b="1" dirty="0"/>
              <a:t>Meccanismi del danno autoimmune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Tossicità cellulare mediata da autoanticorpi (tipo II)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Azione di anticorpi su recettori biologici o mediatori, inibitoria o sinergica (tipo 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Reazione citotossica mediata da linfociti T </a:t>
            </a:r>
            <a:r>
              <a:rPr lang="it-IT" sz="2400" dirty="0" err="1"/>
              <a:t>autoreattivi</a:t>
            </a:r>
            <a:r>
              <a:rPr lang="it-IT" sz="2400" dirty="0"/>
              <a:t> (tipo IV)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Deposizione di immunocomplessi e infiammazione amplificata da complemento (tipo III)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7386926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507CA485-92CB-4754-B947-E381E2EB8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52438"/>
            <a:ext cx="7218363" cy="636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sellaDiTesto 1">
            <a:extLst>
              <a:ext uri="{FF2B5EF4-FFF2-40B4-BE49-F238E27FC236}">
                <a16:creationId xmlns:a16="http://schemas.microsoft.com/office/drawing/2014/main" id="{A6D8A9ED-6678-46AD-8365-D135E53A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5" y="-77788"/>
            <a:ext cx="7061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3000"/>
              <a:t>Mechanisms of antibody-mediated injury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EA95A5-F9DE-4AF7-B44F-A4D03EBC8141}"/>
              </a:ext>
            </a:extLst>
          </p:cNvPr>
          <p:cNvSpPr txBox="1"/>
          <p:nvPr/>
        </p:nvSpPr>
        <p:spPr>
          <a:xfrm>
            <a:off x="8878391" y="2185988"/>
            <a:ext cx="1494833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2800">
                <a:cs typeface="Arial" charset="0"/>
              </a:rPr>
              <a:t>cytotoxic</a:t>
            </a:r>
          </a:p>
        </p:txBody>
      </p:sp>
      <p:sp>
        <p:nvSpPr>
          <p:cNvPr id="4" name="Freccia circolare a destra 3">
            <a:extLst>
              <a:ext uri="{FF2B5EF4-FFF2-40B4-BE49-F238E27FC236}">
                <a16:creationId xmlns:a16="http://schemas.microsoft.com/office/drawing/2014/main" id="{BEB31D9A-7FC2-40CA-8A3C-0D3A9C80B3F6}"/>
              </a:ext>
            </a:extLst>
          </p:cNvPr>
          <p:cNvSpPr/>
          <p:nvPr/>
        </p:nvSpPr>
        <p:spPr>
          <a:xfrm rot="10577864">
            <a:off x="8875714" y="1289050"/>
            <a:ext cx="503237" cy="973138"/>
          </a:xfrm>
          <a:prstGeom prst="curvedRigh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Freccia circolare a sinistra 4">
            <a:extLst>
              <a:ext uri="{FF2B5EF4-FFF2-40B4-BE49-F238E27FC236}">
                <a16:creationId xmlns:a16="http://schemas.microsoft.com/office/drawing/2014/main" id="{49CC8C36-C7C8-4E26-8234-CCF6FAF1E7E3}"/>
              </a:ext>
            </a:extLst>
          </p:cNvPr>
          <p:cNvSpPr/>
          <p:nvPr/>
        </p:nvSpPr>
        <p:spPr>
          <a:xfrm rot="21411508">
            <a:off x="8951913" y="2649538"/>
            <a:ext cx="501650" cy="971550"/>
          </a:xfrm>
          <a:prstGeom prst="curvedLeftArrow">
            <a:avLst/>
          </a:prstGeom>
          <a:solidFill>
            <a:srgbClr val="FFFF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9378EB-A691-45F3-9B47-C2D7AA98CF5E}"/>
              </a:ext>
            </a:extLst>
          </p:cNvPr>
          <p:cNvSpPr txBox="1"/>
          <p:nvPr/>
        </p:nvSpPr>
        <p:spPr>
          <a:xfrm>
            <a:off x="8832851" y="5210175"/>
            <a:ext cx="1655763" cy="954088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>
                <a:cs typeface="Arial" charset="0"/>
              </a:rPr>
              <a:t>non</a:t>
            </a:r>
            <a:r>
              <a:rPr lang="it-IT" sz="2800">
                <a:cs typeface="Arial" charset="0"/>
              </a:rPr>
              <a:t> cytotoxic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9D7D5-C20B-1175-1CDA-C7EA45A6DFB2}"/>
              </a:ext>
            </a:extLst>
          </p:cNvPr>
          <p:cNvSpPr txBox="1"/>
          <p:nvPr/>
        </p:nvSpPr>
        <p:spPr>
          <a:xfrm>
            <a:off x="10859118" y="1273817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BB686-B700-4CB6-7788-86467B613261}"/>
              </a:ext>
            </a:extLst>
          </p:cNvPr>
          <p:cNvSpPr txBox="1"/>
          <p:nvPr/>
        </p:nvSpPr>
        <p:spPr>
          <a:xfrm>
            <a:off x="10859118" y="3147578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III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9A933-9B04-B219-D48C-CAFBFF3A63AF}"/>
              </a:ext>
            </a:extLst>
          </p:cNvPr>
          <p:cNvSpPr txBox="1"/>
          <p:nvPr/>
        </p:nvSpPr>
        <p:spPr>
          <a:xfrm>
            <a:off x="10920834" y="5301295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V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roup 3"/>
          <p:cNvGrpSpPr/>
          <p:nvPr/>
        </p:nvGrpSpPr>
        <p:grpSpPr>
          <a:xfrm>
            <a:off x="7386985" y="1196642"/>
            <a:ext cx="4248001" cy="5401082"/>
            <a:chOff x="0" y="0"/>
            <a:chExt cx="4248000" cy="5401080"/>
          </a:xfrm>
        </p:grpSpPr>
        <p:pic>
          <p:nvPicPr>
            <p:cNvPr id="1359" name="Picture 4" descr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248001" cy="54010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0" name="CustomShape 4"/>
            <p:cNvSpPr/>
            <p:nvPr/>
          </p:nvSpPr>
          <p:spPr>
            <a:xfrm>
              <a:off x="72000" y="4929480"/>
              <a:ext cx="4104001" cy="397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3175" cap="flat">
              <a:solidFill>
                <a:srgbClr val="5B9BD5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4999" tIns="44999" rIns="44999" bIns="44999" numCol="1" anchor="t">
              <a:spAutoFit/>
            </a:bodyPr>
            <a:lstStyle>
              <a:lvl1pPr algn="ctr">
                <a:defRPr sz="2000" spc="-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purulent exudate in pericardial cavity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8061F42-B838-CFB3-D71D-74B5CE15E9EB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RISOLUZIONE con SUPPURAZIONE e drenaggio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03303D-2336-57F8-5DC1-A4950C7E349F}"/>
              </a:ext>
            </a:extLst>
          </p:cNvPr>
          <p:cNvSpPr txBox="1"/>
          <p:nvPr/>
        </p:nvSpPr>
        <p:spPr>
          <a:xfrm>
            <a:off x="254382" y="1012880"/>
            <a:ext cx="700197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Alcuni germi tendono a indurre un’infiammazione acuta intensa dominata da essudato ricco in granulociti neutrofili (Pus)</a:t>
            </a:r>
          </a:p>
          <a:p>
            <a:endParaRPr lang="it-IT" sz="2800" dirty="0"/>
          </a:p>
          <a:p>
            <a:r>
              <a:rPr lang="it-IT" sz="2800" dirty="0"/>
              <a:t>Si tratta di batteri </a:t>
            </a:r>
            <a:r>
              <a:rPr lang="it-IT" sz="2800" b="1" dirty="0"/>
              <a:t>piogeni</a:t>
            </a:r>
            <a:r>
              <a:rPr lang="it-IT" sz="2800" dirty="0"/>
              <a:t> (induttori di pus) come stafilococchi, meningococchi, </a:t>
            </a:r>
            <a:r>
              <a:rPr lang="it-IT" sz="2800" dirty="0" err="1"/>
              <a:t>gonococci</a:t>
            </a:r>
            <a:r>
              <a:rPr lang="it-IT" sz="2800" dirty="0"/>
              <a:t>) dotati di capsula polisaccaridica che da un lato ostacola la fagocitosi e dall’altro stimola la reazione dell’immunità innata</a:t>
            </a:r>
          </a:p>
          <a:p>
            <a:endParaRPr lang="it-IT" sz="2800" dirty="0"/>
          </a:p>
          <a:p>
            <a:r>
              <a:rPr lang="it-IT" sz="2800" dirty="0"/>
              <a:t>Si possono avere raccolte circoscritte in cavità o neo-cavità post-necrotiche -&gt; ascessi, che possono guarire se trovano drenaggio esterno</a:t>
            </a:r>
          </a:p>
        </p:txBody>
      </p:sp>
    </p:spTree>
    <p:extLst>
      <p:ext uri="{BB962C8B-B14F-4D97-AF65-F5344CB8AC3E}">
        <p14:creationId xmlns:p14="http://schemas.microsoft.com/office/powerpoint/2010/main" val="282798111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isultati immagini per hypersensitivity reactions">
            <a:extLst>
              <a:ext uri="{FF2B5EF4-FFF2-40B4-BE49-F238E27FC236}">
                <a16:creationId xmlns:a16="http://schemas.microsoft.com/office/drawing/2014/main" id="{14B86ACE-6E53-405A-A0E1-ED6DADA3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92138"/>
            <a:ext cx="86423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D6AED71-43F6-4725-996F-DA27FC57CD4D}"/>
              </a:ext>
            </a:extLst>
          </p:cNvPr>
          <p:cNvSpPr/>
          <p:nvPr/>
        </p:nvSpPr>
        <p:spPr>
          <a:xfrm>
            <a:off x="6816726" y="1125538"/>
            <a:ext cx="1800225" cy="5543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80E846D-687C-492A-9A1D-36824CB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755650"/>
            <a:ext cx="2171700" cy="36988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immune complexes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66A08B-1F96-07FF-172A-F33B9E28FE45}"/>
              </a:ext>
            </a:extLst>
          </p:cNvPr>
          <p:cNvSpPr txBox="1"/>
          <p:nvPr/>
        </p:nvSpPr>
        <p:spPr>
          <a:xfrm>
            <a:off x="172995" y="118624"/>
            <a:ext cx="116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Tipo III – Malattie da immunocomplessi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6A485A-5BE9-F44A-48A0-C279957A19DB}"/>
              </a:ext>
            </a:extLst>
          </p:cNvPr>
          <p:cNvSpPr txBox="1"/>
          <p:nvPr/>
        </p:nvSpPr>
        <p:spPr>
          <a:xfrm>
            <a:off x="257022" y="850144"/>
            <a:ext cx="67593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Immunocomplessi dati da anticorpi IgG o IgM diretti contro antigeni esogeni (microbici) o endogeni (nucleoproteine, DNA, immunoglobuline)</a:t>
            </a:r>
          </a:p>
          <a:p>
            <a:endParaRPr lang="it-IT" sz="2800" dirty="0"/>
          </a:p>
          <a:p>
            <a:r>
              <a:rPr lang="it-IT" sz="2800" dirty="0"/>
              <a:t>Danno legato alla precipitazione sulle pareti endoteliali in vari organi con manifestazioni variamente a carico di cute, reni, articolazioni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89D8804-4612-B3FF-7F34-4000A2D29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74" y="55562"/>
            <a:ext cx="3794125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4F3219-8158-BB45-6153-157C2D833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1086" y="128510"/>
            <a:ext cx="3343138" cy="2578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E1808C-201F-95B6-9529-8A9E00EC7D39}"/>
              </a:ext>
            </a:extLst>
          </p:cNvPr>
          <p:cNvSpPr txBox="1"/>
          <p:nvPr/>
        </p:nvSpPr>
        <p:spPr>
          <a:xfrm>
            <a:off x="172994" y="128510"/>
            <a:ext cx="6455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LOCALIZZATO: GN POSTSTREPTOCOCCICA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9C8AA8-5850-FE99-92B2-A83FF6609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4" y="791080"/>
            <a:ext cx="3697654" cy="30402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BC0F1C-9002-01CF-1354-04CB5648D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138" y="785890"/>
            <a:ext cx="4491503" cy="30129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929212-E6DC-17D6-95B9-633679398F82}"/>
              </a:ext>
            </a:extLst>
          </p:cNvPr>
          <p:cNvCxnSpPr>
            <a:cxnSpLocks/>
          </p:cNvCxnSpPr>
          <p:nvPr/>
        </p:nvCxnSpPr>
        <p:spPr>
          <a:xfrm>
            <a:off x="6492883" y="1245031"/>
            <a:ext cx="2117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7A9EDCF-4693-80D8-0E53-6DB2417265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3057" y="2826248"/>
            <a:ext cx="3341167" cy="3785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99DD80-D725-9CDA-36E1-F357535AE099}"/>
              </a:ext>
            </a:extLst>
          </p:cNvPr>
          <p:cNvSpPr txBox="1"/>
          <p:nvPr/>
        </p:nvSpPr>
        <p:spPr>
          <a:xfrm>
            <a:off x="6687477" y="5610445"/>
            <a:ext cx="192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Depositi di Immunoglobuline e complemento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148591-6522-AD97-DC4F-EFE17B53F903}"/>
              </a:ext>
            </a:extLst>
          </p:cNvPr>
          <p:cNvCxnSpPr>
            <a:cxnSpLocks/>
          </p:cNvCxnSpPr>
          <p:nvPr/>
        </p:nvCxnSpPr>
        <p:spPr>
          <a:xfrm flipH="1">
            <a:off x="1828800" y="1990660"/>
            <a:ext cx="5005953" cy="2870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466E02A-7F15-03D3-8D4C-E063AA263C8F}"/>
              </a:ext>
            </a:extLst>
          </p:cNvPr>
          <p:cNvCxnSpPr>
            <a:cxnSpLocks/>
          </p:cNvCxnSpPr>
          <p:nvPr/>
        </p:nvCxnSpPr>
        <p:spPr>
          <a:xfrm flipH="1">
            <a:off x="5526454" y="2447143"/>
            <a:ext cx="1752583" cy="232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67412656-E5FB-DB41-1FF5-C73253967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9870" y="4861302"/>
            <a:ext cx="1076773" cy="14250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F4EEE1-8508-4B99-3304-77F3509E7B09}"/>
              </a:ext>
            </a:extLst>
          </p:cNvPr>
          <p:cNvSpPr txBox="1"/>
          <p:nvPr/>
        </p:nvSpPr>
        <p:spPr>
          <a:xfrm>
            <a:off x="1087453" y="6286357"/>
            <a:ext cx="114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Ematuria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2AC822-BD5B-2B0B-09D9-98762A96F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1365" y="4971104"/>
            <a:ext cx="1168529" cy="97800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76680C2-825A-89F0-77A8-11D69ACE32B9}"/>
              </a:ext>
            </a:extLst>
          </p:cNvPr>
          <p:cNvSpPr txBox="1"/>
          <p:nvPr/>
        </p:nvSpPr>
        <p:spPr>
          <a:xfrm>
            <a:off x="4680420" y="6058914"/>
            <a:ext cx="174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Proteinuria</a:t>
            </a:r>
          </a:p>
          <a:p>
            <a:r>
              <a:rPr lang="it-IT" sz="2000" b="1" dirty="0"/>
              <a:t>edema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E289485-15D3-E873-6CAC-D3B0528225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9043" y="4941075"/>
            <a:ext cx="1558038" cy="154533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0469B57-B27D-10F7-5CEB-D4E450172968}"/>
              </a:ext>
            </a:extLst>
          </p:cNvPr>
          <p:cNvCxnSpPr>
            <a:cxnSpLocks/>
          </p:cNvCxnSpPr>
          <p:nvPr/>
        </p:nvCxnSpPr>
        <p:spPr>
          <a:xfrm flipH="1">
            <a:off x="4234719" y="2868209"/>
            <a:ext cx="1548877" cy="1975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32FCF3-3484-C852-7F91-605A00FDA55C}"/>
              </a:ext>
            </a:extLst>
          </p:cNvPr>
          <p:cNvSpPr txBox="1"/>
          <p:nvPr/>
        </p:nvSpPr>
        <p:spPr>
          <a:xfrm>
            <a:off x="2554701" y="6411708"/>
            <a:ext cx="1536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Ipertensione</a:t>
            </a:r>
          </a:p>
        </p:txBody>
      </p:sp>
    </p:spTree>
    <p:extLst>
      <p:ext uri="{BB962C8B-B14F-4D97-AF65-F5344CB8AC3E}">
        <p14:creationId xmlns:p14="http://schemas.microsoft.com/office/powerpoint/2010/main" val="35959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32" grpId="0"/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TextShape 2"/>
          <p:cNvSpPr txBox="1"/>
          <p:nvPr/>
        </p:nvSpPr>
        <p:spPr>
          <a:xfrm>
            <a:off x="254382" y="909569"/>
            <a:ext cx="11005826" cy="162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In IPER- INFIAMMAZIONE / tempesta </a:t>
            </a:r>
            <a:r>
              <a:rPr lang="it-IT" sz="3000" dirty="0" err="1"/>
              <a:t>citochinica</a:t>
            </a:r>
            <a:r>
              <a:rPr lang="it-IT" sz="3000" dirty="0"/>
              <a:t> </a:t>
            </a:r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endParaRPr lang="it-IT" sz="3000" dirty="0"/>
          </a:p>
          <a:p>
            <a:pPr marL="361" algn="just">
              <a:spcBef>
                <a:spcPts val="600"/>
              </a:spcBef>
              <a:buClr>
                <a:srgbClr val="0BD0D9"/>
              </a:buClr>
              <a:buSzPct val="95000"/>
              <a:defRPr sz="29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it-IT" sz="3000" dirty="0"/>
              <a:t>-&gt; Sepsi/reazione </a:t>
            </a:r>
            <a:r>
              <a:rPr lang="it-IT" sz="3000" dirty="0" err="1"/>
              <a:t>linfoistiocitaria</a:t>
            </a:r>
            <a:r>
              <a:rPr lang="it-IT" sz="3000" dirty="0"/>
              <a:t> -&gt; Shock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F0F88E-4AF5-3CD0-A62D-9015CA6306AC}"/>
              </a:ext>
            </a:extLst>
          </p:cNvPr>
          <p:cNvSpPr txBox="1"/>
          <p:nvPr/>
        </p:nvSpPr>
        <p:spPr>
          <a:xfrm>
            <a:off x="254382" y="240632"/>
            <a:ext cx="10113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</a:rPr>
              <a:t>EVOLUZIONE DELL’INFIAMMAZIONE ACUTA</a:t>
            </a:r>
          </a:p>
        </p:txBody>
      </p:sp>
    </p:spTree>
    <p:extLst>
      <p:ext uri="{BB962C8B-B14F-4D97-AF65-F5344CB8AC3E}">
        <p14:creationId xmlns:p14="http://schemas.microsoft.com/office/powerpoint/2010/main" val="179627592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A3E8AF-F62F-DCF7-3585-67C88CBFC73D}"/>
              </a:ext>
            </a:extLst>
          </p:cNvPr>
          <p:cNvSpPr txBox="1"/>
          <p:nvPr/>
        </p:nvSpPr>
        <p:spPr>
          <a:xfrm>
            <a:off x="153223" y="113682"/>
            <a:ext cx="11140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A VOLTE XE PEZO EL TACON DEL BUSO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A5CF9-143E-D2E9-7F03-80D8F6880CAC}"/>
              </a:ext>
            </a:extLst>
          </p:cNvPr>
          <p:cNvSpPr txBox="1"/>
          <p:nvPr/>
        </p:nvSpPr>
        <p:spPr>
          <a:xfrm>
            <a:off x="207594" y="731520"/>
            <a:ext cx="1152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Molte patologie sono legate a circoli viziosi attuati in tentativi compensatori eroici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683B4-1639-DDB0-4D40-040852C4E2D1}"/>
              </a:ext>
            </a:extLst>
          </p:cNvPr>
          <p:cNvSpPr txBox="1"/>
          <p:nvPr/>
        </p:nvSpPr>
        <p:spPr>
          <a:xfrm>
            <a:off x="207594" y="1416424"/>
            <a:ext cx="117768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Systemic inflammatory response syndrome (SIRS) o “</a:t>
            </a:r>
            <a:r>
              <a:rPr lang="en-US" sz="2400" b="1" dirty="0" err="1"/>
              <a:t>tempesta</a:t>
            </a:r>
            <a:r>
              <a:rPr lang="en-US" sz="2400" b="1" dirty="0"/>
              <a:t> </a:t>
            </a:r>
            <a:r>
              <a:rPr lang="en-US" sz="2400" b="1" dirty="0" err="1"/>
              <a:t>citochinica</a:t>
            </a:r>
            <a:r>
              <a:rPr lang="en-US" sz="2400" b="1" dirty="0"/>
              <a:t>”</a:t>
            </a:r>
            <a:endParaRPr lang="en-US" sz="2400" dirty="0"/>
          </a:p>
          <a:p>
            <a:r>
              <a:rPr lang="en-US" sz="2400" dirty="0" err="1"/>
              <a:t>Condizione</a:t>
            </a:r>
            <a:r>
              <a:rPr lang="en-US" sz="2400" dirty="0"/>
              <a:t> </a:t>
            </a:r>
            <a:r>
              <a:rPr lang="en-US" sz="2400" dirty="0" err="1"/>
              <a:t>simil-settica</a:t>
            </a:r>
            <a:r>
              <a:rPr lang="en-US" sz="2400" dirty="0"/>
              <a:t> (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verificarsi</a:t>
            </a:r>
            <a:r>
              <a:rPr lang="en-US" sz="2400" dirty="0"/>
              <a:t> </a:t>
            </a:r>
            <a:r>
              <a:rPr lang="en-US" sz="2400" dirty="0" err="1"/>
              <a:t>anche</a:t>
            </a:r>
            <a:r>
              <a:rPr lang="en-US" sz="2400" dirty="0"/>
              <a:t> in </a:t>
            </a:r>
            <a:r>
              <a:rPr lang="en-US" sz="2400" dirty="0" err="1"/>
              <a:t>assenza</a:t>
            </a:r>
            <a:r>
              <a:rPr lang="en-US" sz="2400" dirty="0"/>
              <a:t> di </a:t>
            </a:r>
            <a:r>
              <a:rPr lang="en-US" sz="2400" dirty="0" err="1"/>
              <a:t>setticemia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derivare</a:t>
            </a:r>
            <a:r>
              <a:rPr lang="en-US" sz="2400" dirty="0"/>
              <a:t> da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varietà</a:t>
            </a:r>
            <a:r>
              <a:rPr lang="en-US" sz="2400" dirty="0"/>
              <a:t> di stimuli non </a:t>
            </a:r>
            <a:r>
              <a:rPr lang="en-US" sz="2400" dirty="0" err="1"/>
              <a:t>batterici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Infezioni</a:t>
            </a:r>
            <a:r>
              <a:rPr lang="en-US" sz="2400" dirty="0"/>
              <a:t> </a:t>
            </a:r>
            <a:r>
              <a:rPr lang="en-US" sz="2400" dirty="0" err="1"/>
              <a:t>virali</a:t>
            </a:r>
            <a:r>
              <a:rPr lang="en-US" sz="2400" dirty="0"/>
              <a:t> con 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risposta</a:t>
            </a:r>
            <a:r>
              <a:rPr lang="en-US" sz="2400" dirty="0"/>
              <a:t> </a:t>
            </a:r>
            <a:r>
              <a:rPr lang="en-US" sz="2400" dirty="0" err="1"/>
              <a:t>citotossica</a:t>
            </a:r>
            <a:r>
              <a:rPr lang="en-US" sz="2400" dirty="0"/>
              <a:t> da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dell’organismo</a:t>
            </a:r>
            <a:r>
              <a:rPr lang="en-US" sz="24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ustioni</a:t>
            </a:r>
            <a:r>
              <a:rPr lang="en-US" sz="2400" dirty="0"/>
              <a:t>, </a:t>
            </a:r>
            <a:r>
              <a:rPr lang="en-US" sz="2400" dirty="0" err="1"/>
              <a:t>gravi</a:t>
            </a:r>
            <a:r>
              <a:rPr lang="en-US" sz="2400" dirty="0"/>
              <a:t> trauma, </a:t>
            </a:r>
            <a:r>
              <a:rPr lang="en-US" sz="2400" dirty="0" err="1"/>
              <a:t>pancreatite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CAR-T (cytokine release syndrome)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 err="1"/>
              <a:t>Patogenesi</a:t>
            </a:r>
            <a:r>
              <a:rPr lang="en-US" sz="2400" dirty="0"/>
              <a:t> simile </a:t>
            </a:r>
            <a:r>
              <a:rPr lang="en-US" sz="2400" dirty="0" err="1"/>
              <a:t>allo</a:t>
            </a:r>
            <a:r>
              <a:rPr lang="en-US" sz="2400" dirty="0"/>
              <a:t> shock </a:t>
            </a:r>
            <a:r>
              <a:rPr lang="en-US" sz="2400" dirty="0" err="1"/>
              <a:t>settico</a:t>
            </a:r>
            <a:r>
              <a:rPr lang="en-US" sz="2400" dirty="0"/>
              <a:t> (legato a </a:t>
            </a:r>
            <a:r>
              <a:rPr lang="en-US" sz="2400" dirty="0" err="1"/>
              <a:t>iperstimolazione</a:t>
            </a:r>
            <a:r>
              <a:rPr lang="en-US" sz="2400" dirty="0"/>
              <a:t> da </a:t>
            </a:r>
            <a:r>
              <a:rPr lang="en-US" sz="2400" dirty="0" err="1"/>
              <a:t>lipopolisaccaride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Iperferritinemia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Iperproduzione</a:t>
            </a:r>
            <a:r>
              <a:rPr lang="en-US" sz="2400" dirty="0"/>
              <a:t> di </a:t>
            </a:r>
            <a:r>
              <a:rPr lang="en-US" sz="2400" dirty="0" err="1"/>
              <a:t>citochine</a:t>
            </a:r>
            <a:r>
              <a:rPr lang="en-US" sz="2400" dirty="0"/>
              <a:t> come IL-1, IL-6, IFN-gamma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Segni</a:t>
            </a:r>
            <a:r>
              <a:rPr lang="en-US" sz="2400" dirty="0"/>
              <a:t> di </a:t>
            </a:r>
            <a:r>
              <a:rPr lang="en-US" sz="2400" dirty="0" err="1"/>
              <a:t>attivazione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coagulazione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Piastrinopenia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400" dirty="0" err="1"/>
              <a:t>Aumento</a:t>
            </a:r>
            <a:r>
              <a:rPr lang="en-US" sz="2400" dirty="0"/>
              <a:t> </a:t>
            </a:r>
            <a:r>
              <a:rPr lang="en-US" sz="2400" dirty="0" err="1"/>
              <a:t>dei</a:t>
            </a:r>
            <a:r>
              <a:rPr lang="en-US" sz="2400" dirty="0"/>
              <a:t> </a:t>
            </a:r>
            <a:r>
              <a:rPr lang="en-US" sz="2400" dirty="0" err="1"/>
              <a:t>frammenti</a:t>
            </a:r>
            <a:r>
              <a:rPr lang="en-US" sz="2400" dirty="0"/>
              <a:t> di digestion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fibrina</a:t>
            </a:r>
            <a:r>
              <a:rPr lang="en-US" sz="2400" dirty="0"/>
              <a:t> (D-</a:t>
            </a:r>
            <a:r>
              <a:rPr lang="en-US" sz="2400" dirty="0" err="1"/>
              <a:t>Dimero</a:t>
            </a:r>
            <a:r>
              <a:rPr lang="en-US" sz="2400" dirty="0"/>
              <a:t>)</a:t>
            </a:r>
          </a:p>
          <a:p>
            <a:pPr lvl="4"/>
            <a:r>
              <a:rPr lang="en-US" sz="2400" dirty="0"/>
              <a:t>(</a:t>
            </a:r>
            <a:r>
              <a:rPr lang="en-US" sz="2400" dirty="0" err="1"/>
              <a:t>vedi</a:t>
            </a:r>
            <a:r>
              <a:rPr lang="en-US" sz="2400" dirty="0"/>
              <a:t> </a:t>
            </a:r>
            <a:r>
              <a:rPr lang="en-US" sz="2400" dirty="0" err="1"/>
              <a:t>lezione</a:t>
            </a:r>
            <a:r>
              <a:rPr lang="en-US" sz="2400" dirty="0"/>
              <a:t> </a:t>
            </a:r>
            <a:r>
              <a:rPr lang="en-US" sz="2400" dirty="0" err="1"/>
              <a:t>emostasi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15264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A8D80B-2383-9657-C5AA-FEB6DE5B9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08" y="809698"/>
            <a:ext cx="7757683" cy="52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5D7FA-6A80-686E-BADB-8D8C22682FE4}"/>
              </a:ext>
            </a:extLst>
          </p:cNvPr>
          <p:cNvSpPr txBox="1"/>
          <p:nvPr/>
        </p:nvSpPr>
        <p:spPr>
          <a:xfrm>
            <a:off x="185271" y="138063"/>
            <a:ext cx="266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SHOCK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8A713-CC1D-0414-BEA4-245B1A1BF6FC}"/>
              </a:ext>
            </a:extLst>
          </p:cNvPr>
          <p:cNvSpPr txBox="1"/>
          <p:nvPr/>
        </p:nvSpPr>
        <p:spPr>
          <a:xfrm>
            <a:off x="185271" y="881061"/>
            <a:ext cx="11782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Conflitto di perfusione tra centro e periferia</a:t>
            </a:r>
          </a:p>
          <a:p>
            <a:endParaRPr lang="it-IT" sz="2800" dirty="0"/>
          </a:p>
          <a:p>
            <a:r>
              <a:rPr lang="it-IT" sz="2800" dirty="0"/>
              <a:t>Riduzione della portata cardiaca 	-&gt; shock cardiogeno (infarto miocardico)</a:t>
            </a:r>
          </a:p>
          <a:p>
            <a:r>
              <a:rPr lang="it-IT" sz="2800" dirty="0"/>
              <a:t>Ridotto volume circolante		-&gt; shock </a:t>
            </a:r>
            <a:r>
              <a:rPr lang="it-IT" sz="2800" dirty="0" err="1"/>
              <a:t>ipovolemico</a:t>
            </a:r>
            <a:r>
              <a:rPr lang="it-IT" sz="2800" dirty="0"/>
              <a:t> perdita di liquidi</a:t>
            </a:r>
          </a:p>
          <a:p>
            <a:r>
              <a:rPr lang="it-IT" sz="2800" u="sng" dirty="0"/>
              <a:t>Attivazione endoteliale, vasodilatazione, </a:t>
            </a:r>
            <a:r>
              <a:rPr lang="it-IT" sz="2800" b="1" u="sng" dirty="0"/>
              <a:t>CID	-&gt; shock settico</a:t>
            </a:r>
          </a:p>
          <a:p>
            <a:endParaRPr lang="it-IT" sz="2800" dirty="0"/>
          </a:p>
          <a:p>
            <a:r>
              <a:rPr lang="it-IT" sz="2800" dirty="0"/>
              <a:t>Ipossia tessutale, sofferenza organi vitali, circolo vizioso</a:t>
            </a:r>
          </a:p>
          <a:p>
            <a:endParaRPr lang="it-IT" sz="2800" dirty="0"/>
          </a:p>
          <a:p>
            <a:r>
              <a:rPr lang="it-IT" sz="2800" dirty="0"/>
              <a:t>SINDROME DA </a:t>
            </a:r>
            <a:r>
              <a:rPr lang="it-IT" sz="2800" b="1" dirty="0"/>
              <a:t>INSUFFICIENZA MULTI-ORGANO </a:t>
            </a:r>
            <a:r>
              <a:rPr lang="it-IT" sz="2800" dirty="0"/>
              <a:t>(MOF </a:t>
            </a:r>
            <a:r>
              <a:rPr lang="it-IT" sz="2800" dirty="0" err="1"/>
              <a:t>multi-organ</a:t>
            </a:r>
            <a:r>
              <a:rPr lang="it-IT" sz="2800" dirty="0"/>
              <a:t> </a:t>
            </a:r>
            <a:r>
              <a:rPr lang="it-IT" sz="2800" dirty="0" err="1"/>
              <a:t>failure</a:t>
            </a:r>
            <a:r>
              <a:rPr lang="it-IT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885073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458E5-75C5-EDE7-87F7-9EEDB39F8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82" y="-23427"/>
            <a:ext cx="10715812" cy="678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23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3C8CCF-363E-2586-BB44-932C38D3E6E6}"/>
              </a:ext>
            </a:extLst>
          </p:cNvPr>
          <p:cNvSpPr txBox="1"/>
          <p:nvPr/>
        </p:nvSpPr>
        <p:spPr>
          <a:xfrm>
            <a:off x="786003" y="1840552"/>
            <a:ext cx="31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Aumento della PCR e di varie citochine infiammatorie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5A703C5-6FB4-61DA-34CE-5A1C02419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2698" y="646752"/>
            <a:ext cx="1728426" cy="731838"/>
          </a:xfrm>
        </p:spPr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PCR</a:t>
            </a:r>
          </a:p>
        </p:txBody>
      </p:sp>
      <p:pic>
        <p:nvPicPr>
          <p:cNvPr id="4" name="Picture 5" descr="PDB 1lj7 EBI.jpg">
            <a:extLst>
              <a:ext uri="{FF2B5EF4-FFF2-40B4-BE49-F238E27FC236}">
                <a16:creationId xmlns:a16="http://schemas.microsoft.com/office/drawing/2014/main" id="{426E24C5-1040-CB0E-F06B-752FD6392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072" y="184789"/>
            <a:ext cx="22082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1B3349F-0864-5B89-B8BF-725EAEED13CD}"/>
              </a:ext>
            </a:extLst>
          </p:cNvPr>
          <p:cNvSpPr txBox="1">
            <a:spLocks noChangeArrowheads="1"/>
          </p:cNvSpPr>
          <p:nvPr/>
        </p:nvSpPr>
        <p:spPr>
          <a:xfrm>
            <a:off x="8275734" y="1515150"/>
            <a:ext cx="172842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9CF7E07-68C3-376A-C52C-95588AE7DEFC}"/>
              </a:ext>
            </a:extLst>
          </p:cNvPr>
          <p:cNvSpPr txBox="1">
            <a:spLocks noChangeArrowheads="1"/>
          </p:cNvSpPr>
          <p:nvPr/>
        </p:nvSpPr>
        <p:spPr>
          <a:xfrm>
            <a:off x="732698" y="4072832"/>
            <a:ext cx="3408996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FIBRINOGENO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42B57-AA86-4D00-FC69-8C6C1ACE3BE1}"/>
              </a:ext>
            </a:extLst>
          </p:cNvPr>
          <p:cNvSpPr txBox="1"/>
          <p:nvPr/>
        </p:nvSpPr>
        <p:spPr>
          <a:xfrm>
            <a:off x="732698" y="4804670"/>
            <a:ext cx="3189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Aumentata produzione, ma ancor </a:t>
            </a:r>
            <a:r>
              <a:rPr lang="it-IT" dirty="0" err="1"/>
              <a:t>iù</a:t>
            </a:r>
            <a:r>
              <a:rPr lang="it-IT" dirty="0"/>
              <a:t> aumentato consumo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0FBB0-7063-560E-7F00-16DD3C84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340" y="2357909"/>
            <a:ext cx="4324954" cy="224821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EB4848-364D-5F4C-F823-118B59B88C35}"/>
              </a:ext>
            </a:extLst>
          </p:cNvPr>
          <p:cNvSpPr/>
          <p:nvPr/>
        </p:nvSpPr>
        <p:spPr>
          <a:xfrm>
            <a:off x="5318515" y="4164920"/>
            <a:ext cx="660129" cy="273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63438-A1AA-5A60-257F-17B4E238CA3B}"/>
              </a:ext>
            </a:extLst>
          </p:cNvPr>
          <p:cNvSpPr txBox="1"/>
          <p:nvPr/>
        </p:nvSpPr>
        <p:spPr>
          <a:xfrm>
            <a:off x="7109827" y="4987636"/>
            <a:ext cx="289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Riduzione della VES per riduzione del fibrinogeno</a:t>
            </a:r>
          </a:p>
        </p:txBody>
      </p:sp>
    </p:spTree>
    <p:extLst>
      <p:ext uri="{BB962C8B-B14F-4D97-AF65-F5344CB8AC3E}">
        <p14:creationId xmlns:p14="http://schemas.microsoft.com/office/powerpoint/2010/main" val="69661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138223" y="696417"/>
            <a:ext cx="1168055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FANS (</a:t>
            </a:r>
            <a:r>
              <a:rPr lang="it-IT" sz="2400" b="1" dirty="0" err="1"/>
              <a:t>NSAIDs</a:t>
            </a:r>
            <a:r>
              <a:rPr lang="it-IT" sz="2400" b="1" dirty="0"/>
              <a:t>) </a:t>
            </a:r>
            <a:r>
              <a:rPr lang="it-IT" sz="2400" dirty="0"/>
              <a:t>farmaci antinfiammatori non steroidei: bloccare la </a:t>
            </a:r>
            <a:r>
              <a:rPr lang="it-IT" sz="2400" dirty="0" err="1"/>
              <a:t>produzuone</a:t>
            </a:r>
            <a:r>
              <a:rPr lang="it-IT" sz="2400" dirty="0"/>
              <a:t> di mediatori infiammatori derivati dall’acido arachidonico	</a:t>
            </a:r>
            <a:br>
              <a:rPr lang="it-IT" sz="2400" dirty="0"/>
            </a:br>
            <a:r>
              <a:rPr lang="it-IT" sz="2400" dirty="0"/>
              <a:t>	Inibitori Cox 1 e Cox 2, o inibitori selettivi di Cox 2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Anti-</a:t>
            </a:r>
            <a:r>
              <a:rPr lang="it-IT" sz="2400" b="1" dirty="0" err="1"/>
              <a:t>leucotrienici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dei 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inibitore del recettori dei </a:t>
            </a:r>
            <a:r>
              <a:rPr lang="it-IT" sz="2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cisteinil</a:t>
            </a: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-leucotrieni di tipo 1 </a:t>
            </a:r>
            <a:b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it-IT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	(LTC4, LTD4, LTE4)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Glucocorticoidi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inibizione di fattori di trascrizione dell’infiammazione (ad esempio NF-KB), ma molti 	effetti «off-target». Buona azione su IL-1, TNF-alfa, IL-6</a:t>
            </a:r>
            <a:br>
              <a:rPr lang="it-IT" sz="2400" dirty="0"/>
            </a:br>
            <a:r>
              <a:rPr lang="it-IT" sz="2400" dirty="0"/>
              <a:t>	inibizione della fosfolipasi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Antimalarici</a:t>
            </a:r>
            <a:br>
              <a:rPr lang="it-IT" sz="2400" dirty="0"/>
            </a:br>
            <a:r>
              <a:rPr lang="it-IT" sz="2400" dirty="0"/>
              <a:t>	idrossiclorochina: inibitore dell’attivazione </a:t>
            </a:r>
            <a:r>
              <a:rPr lang="it-IT" sz="2400" dirty="0" err="1"/>
              <a:t>lisosomale</a:t>
            </a:r>
            <a:r>
              <a:rPr lang="it-IT" sz="2400" dirty="0"/>
              <a:t> dell’infiammazione</a:t>
            </a:r>
            <a:br>
              <a:rPr lang="it-IT" sz="2400" dirty="0"/>
            </a:br>
            <a:r>
              <a:rPr lang="it-IT" sz="2400" dirty="0"/>
              <a:t>	discreta azione su infiammazione </a:t>
            </a:r>
            <a:r>
              <a:rPr lang="it-IT" sz="2400" dirty="0" err="1"/>
              <a:t>interferonica</a:t>
            </a:r>
            <a:endParaRPr lang="it-IT" sz="2400" dirty="0"/>
          </a:p>
          <a:p>
            <a:pPr>
              <a:spcBef>
                <a:spcPts val="1200"/>
              </a:spcBef>
            </a:pPr>
            <a:r>
              <a:rPr lang="it-IT" sz="2400" b="1" dirty="0"/>
              <a:t>Colchicina</a:t>
            </a:r>
            <a:br>
              <a:rPr lang="it-IT" sz="2400" dirty="0"/>
            </a:br>
            <a:r>
              <a:rPr lang="it-IT" sz="2400" dirty="0"/>
              <a:t>	azione prevalente su alcune malattie associate a iperproduzione di IL-1</a:t>
            </a:r>
          </a:p>
        </p:txBody>
      </p:sp>
    </p:spTree>
    <p:extLst>
      <p:ext uri="{BB962C8B-B14F-4D97-AF65-F5344CB8AC3E}">
        <p14:creationId xmlns:p14="http://schemas.microsoft.com/office/powerpoint/2010/main" val="167964291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CustomShape 6"/>
          <p:cNvSpPr/>
          <p:nvPr/>
        </p:nvSpPr>
        <p:spPr>
          <a:xfrm flipV="1">
            <a:off x="1161540" y="4918421"/>
            <a:ext cx="369361" cy="660602"/>
          </a:xfrm>
          <a:prstGeom prst="line">
            <a:avLst/>
          </a:prstGeom>
          <a:noFill/>
          <a:ln w="57150" cap="flat">
            <a:solidFill>
              <a:schemeClr val="accent3">
                <a:lumOff val="44000"/>
              </a:schemeClr>
            </a:solidFill>
            <a:prstDash val="solid"/>
            <a:round/>
            <a:tailEnd type="triangle" w="med" len="med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endParaRPr/>
          </a:p>
        </p:txBody>
      </p:sp>
      <p:sp>
        <p:nvSpPr>
          <p:cNvPr id="1371" name="CustomShape 8"/>
          <p:cNvSpPr/>
          <p:nvPr/>
        </p:nvSpPr>
        <p:spPr>
          <a:xfrm>
            <a:off x="8745919" y="2508033"/>
            <a:ext cx="1403281" cy="397976"/>
          </a:xfrm>
          <a:prstGeom prst="rect">
            <a:avLst/>
          </a:prstGeom>
          <a:noFill/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 numCol="1" anchor="ctr">
            <a:spAutoFit/>
          </a:bodyPr>
          <a:lstStyle>
            <a:lvl1pPr algn="ctr">
              <a:defRPr sz="2000" b="1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intact liver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5599EC-B6B3-2EEA-62D7-4426956B2298}"/>
              </a:ext>
            </a:extLst>
          </p:cNvPr>
          <p:cNvSpPr txBox="1"/>
          <p:nvPr/>
        </p:nvSpPr>
        <p:spPr>
          <a:xfrm>
            <a:off x="378135" y="246043"/>
            <a:ext cx="11399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Gli ascessi hanno tipicamente una zona centrale necrotica circondata da uno strato di neutrofili vivi e da tessuto con vasodilatazione e proliferazione di fibroblasti che contribuiscono a contenere il processo. La guarigione avviene per drenaggio o per sostituzione fibrosa (a causa della distruzione tessutale)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C73E-5529-AEDB-E946-B42CAD02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09" y="2429180"/>
            <a:ext cx="3238050" cy="349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5FCC5-9436-1ABD-D1AA-17E2D2B2F1B4}"/>
              </a:ext>
            </a:extLst>
          </p:cNvPr>
          <p:cNvSpPr txBox="1"/>
          <p:nvPr/>
        </p:nvSpPr>
        <p:spPr>
          <a:xfrm>
            <a:off x="1683020" y="6052288"/>
            <a:ext cx="216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Ascesso epatico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2083B-BD7E-8A3C-A3A7-7EBAB154D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67" y="2429180"/>
            <a:ext cx="4803706" cy="3543328"/>
          </a:xfrm>
          <a:prstGeom prst="rect">
            <a:avLst/>
          </a:prstGeom>
        </p:spPr>
      </p:pic>
      <p:sp>
        <p:nvSpPr>
          <p:cNvPr id="1370" name="CustomShape 7"/>
          <p:cNvSpPr/>
          <p:nvPr/>
        </p:nvSpPr>
        <p:spPr>
          <a:xfrm>
            <a:off x="7103390" y="3970106"/>
            <a:ext cx="1115998" cy="46147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3175" cap="flat">
            <a:solidFill>
              <a:srgbClr val="000000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4999" tIns="44999" rIns="44999" bIns="44999" numCol="1" anchor="ctr">
            <a:spAutoFit/>
          </a:bodyPr>
          <a:lstStyle>
            <a:lvl1pPr algn="ctr">
              <a:defRPr sz="2400" spc="-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necrosis</a:t>
            </a:r>
          </a:p>
        </p:txBody>
      </p:sp>
    </p:spTree>
    <p:extLst>
      <p:ext uri="{BB962C8B-B14F-4D97-AF65-F5344CB8AC3E}">
        <p14:creationId xmlns:p14="http://schemas.microsoft.com/office/powerpoint/2010/main" val="398902823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98E8A0-DB70-7381-A4C9-C3C87D078F5D}"/>
              </a:ext>
            </a:extLst>
          </p:cNvPr>
          <p:cNvSpPr txBox="1"/>
          <p:nvPr/>
        </p:nvSpPr>
        <p:spPr>
          <a:xfrm>
            <a:off x="138223" y="111642"/>
            <a:ext cx="10015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1"/>
                </a:solidFill>
              </a:rPr>
              <a:t>TERAPIE ANTINFIAMMATORIE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864F5-CAB5-EB26-6CB3-60043268B6ED}"/>
              </a:ext>
            </a:extLst>
          </p:cNvPr>
          <p:cNvSpPr txBox="1"/>
          <p:nvPr/>
        </p:nvSpPr>
        <p:spPr>
          <a:xfrm>
            <a:off x="216975" y="915407"/>
            <a:ext cx="1168055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400" b="1" dirty="0"/>
              <a:t>Inibitori biologici</a:t>
            </a:r>
          </a:p>
          <a:p>
            <a:pPr>
              <a:spcBef>
                <a:spcPts val="1200"/>
              </a:spcBef>
            </a:pPr>
            <a:r>
              <a:rPr lang="it-IT" sz="2400" dirty="0"/>
              <a:t>	IL1RA	</a:t>
            </a:r>
            <a:r>
              <a:rPr lang="it-IT" sz="2400" dirty="0" err="1"/>
              <a:t>anakinra</a:t>
            </a:r>
            <a:r>
              <a:rPr lang="it-IT" sz="2400" dirty="0"/>
              <a:t>; anticorpi anti-citochine o loro recettori (IL-1beta, </a:t>
            </a:r>
            <a:r>
              <a:rPr lang="it-IT" sz="2400" dirty="0" err="1"/>
              <a:t>TNFalfa</a:t>
            </a:r>
            <a:r>
              <a:rPr lang="it-IT" sz="2400" dirty="0"/>
              <a:t>, IL-6, IL-17, 	INFNAR, </a:t>
            </a:r>
            <a:r>
              <a:rPr lang="it-IT" sz="2400" dirty="0" err="1"/>
              <a:t>etc</a:t>
            </a:r>
            <a:r>
              <a:rPr lang="it-IT" sz="2400" dirty="0"/>
              <a:t>)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Cartucce assorbenti citochine </a:t>
            </a:r>
            <a:br>
              <a:rPr lang="it-IT" sz="2400" b="1" dirty="0"/>
            </a:br>
            <a:r>
              <a:rPr lang="it-IT" sz="2400" b="1" dirty="0"/>
              <a:t>	</a:t>
            </a:r>
            <a:r>
              <a:rPr lang="it-IT" sz="2400" dirty="0"/>
              <a:t>Uso in unità di terapia intensiva per «detossificare» il sangue</a:t>
            </a:r>
          </a:p>
          <a:p>
            <a:pPr>
              <a:spcBef>
                <a:spcPts val="1200"/>
              </a:spcBef>
            </a:pPr>
            <a:r>
              <a:rPr lang="it-IT" sz="2400" b="1" dirty="0"/>
              <a:t>Piccole molecole </a:t>
            </a:r>
            <a:r>
              <a:rPr lang="it-IT" sz="2400" dirty="0"/>
              <a:t>antinfiammatorie</a:t>
            </a:r>
            <a:br>
              <a:rPr lang="it-IT" sz="2400" dirty="0"/>
            </a:br>
            <a:r>
              <a:rPr lang="it-IT" sz="2400" dirty="0"/>
              <a:t>	JAK inibitori: via di trasduzione del segnale di citochine come interferoni e IL-6</a:t>
            </a:r>
            <a:br>
              <a:rPr lang="it-IT" sz="2400" dirty="0"/>
            </a:br>
            <a:r>
              <a:rPr lang="it-IT" sz="2400" dirty="0"/>
              <a:t>	</a:t>
            </a:r>
            <a:r>
              <a:rPr lang="it-IT" sz="2400" dirty="0" err="1"/>
              <a:t>Apremilast</a:t>
            </a:r>
            <a:r>
              <a:rPr lang="it-IT" sz="2400" dirty="0"/>
              <a:t>: via di segnale di NF-KB</a:t>
            </a:r>
          </a:p>
        </p:txBody>
      </p:sp>
    </p:spTree>
    <p:extLst>
      <p:ext uri="{BB962C8B-B14F-4D97-AF65-F5344CB8AC3E}">
        <p14:creationId xmlns:p14="http://schemas.microsoft.com/office/powerpoint/2010/main" val="663796640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C1E84B-339D-99AC-3C00-0E2A3C7278CD}"/>
              </a:ext>
            </a:extLst>
          </p:cNvPr>
          <p:cNvSpPr txBox="1"/>
          <p:nvPr/>
        </p:nvSpPr>
        <p:spPr>
          <a:xfrm>
            <a:off x="1061095" y="1119773"/>
            <a:ext cx="899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Renzo aveva sia indici di flogosi sia autoanticorpi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E7C2D277-0E92-73ED-23FA-2ED8FFBF8D90}"/>
              </a:ext>
            </a:extLst>
          </p:cNvPr>
          <p:cNvSpPr/>
          <p:nvPr/>
        </p:nvSpPr>
        <p:spPr>
          <a:xfrm>
            <a:off x="5413052" y="1936376"/>
            <a:ext cx="440086" cy="9828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D81F4-D115-6E97-3F45-A1194FECABD8}"/>
              </a:ext>
            </a:extLst>
          </p:cNvPr>
          <p:cNvSpPr txBox="1"/>
          <p:nvPr/>
        </p:nvSpPr>
        <p:spPr>
          <a:xfrm>
            <a:off x="1218385" y="3391920"/>
            <a:ext cx="8992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Questa è una caratteristica dell’infiammazione cronica in reumatologia, mantenuta da processi autoimmuni</a:t>
            </a:r>
          </a:p>
        </p:txBody>
      </p:sp>
    </p:spTree>
    <p:extLst>
      <p:ext uri="{BB962C8B-B14F-4D97-AF65-F5344CB8AC3E}">
        <p14:creationId xmlns:p14="http://schemas.microsoft.com/office/powerpoint/2010/main" val="93093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15103C-F030-4EC9-AD01-FF95C7EF3D6A}"/>
              </a:ext>
            </a:extLst>
          </p:cNvPr>
          <p:cNvSpPr txBox="1"/>
          <p:nvPr/>
        </p:nvSpPr>
        <p:spPr>
          <a:xfrm>
            <a:off x="198123" y="4426747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Basedow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CCEF0-B9D5-4E8F-A689-E44BF86A14EA}"/>
              </a:ext>
            </a:extLst>
          </p:cNvPr>
          <p:cNvSpPr txBox="1"/>
          <p:nvPr/>
        </p:nvSpPr>
        <p:spPr>
          <a:xfrm>
            <a:off x="1779576" y="4426747"/>
            <a:ext cx="1415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Miastenia</a:t>
            </a:r>
          </a:p>
          <a:p>
            <a:r>
              <a:rPr lang="it-IT" sz="2400" dirty="0" err="1"/>
              <a:t>gravis</a:t>
            </a:r>
            <a:endParaRPr lang="it-IT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FCB16-9393-42F5-B2D7-46A31D7DC9A6}"/>
              </a:ext>
            </a:extLst>
          </p:cNvPr>
          <p:cNvSpPr txBox="1"/>
          <p:nvPr/>
        </p:nvSpPr>
        <p:spPr>
          <a:xfrm>
            <a:off x="3536453" y="4426747"/>
            <a:ext cx="1738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Sindrome anti-fosfolipidi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1DBF9-D68F-433F-A722-6D98DD50D6B9}"/>
              </a:ext>
            </a:extLst>
          </p:cNvPr>
          <p:cNvSpPr txBox="1"/>
          <p:nvPr/>
        </p:nvSpPr>
        <p:spPr>
          <a:xfrm>
            <a:off x="8351908" y="4426747"/>
            <a:ext cx="2060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Anemia emolitica autoimmune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481818-3793-4DD5-AAD6-75C51788948E}"/>
              </a:ext>
            </a:extLst>
          </p:cNvPr>
          <p:cNvSpPr txBox="1"/>
          <p:nvPr/>
        </p:nvSpPr>
        <p:spPr>
          <a:xfrm>
            <a:off x="10173914" y="4426746"/>
            <a:ext cx="1738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Artrite reumatoide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CB2598-DB9A-49E0-B99C-3C824A5E20C5}"/>
              </a:ext>
            </a:extLst>
          </p:cNvPr>
          <p:cNvSpPr txBox="1"/>
          <p:nvPr/>
        </p:nvSpPr>
        <p:spPr>
          <a:xfrm>
            <a:off x="5098113" y="4426747"/>
            <a:ext cx="138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Pemfigo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17F765-576F-41B6-83E3-B42884325C04}"/>
              </a:ext>
            </a:extLst>
          </p:cNvPr>
          <p:cNvSpPr txBox="1"/>
          <p:nvPr/>
        </p:nvSpPr>
        <p:spPr>
          <a:xfrm>
            <a:off x="6968318" y="4426747"/>
            <a:ext cx="138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AT1R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8A6582-233A-4B38-81BD-852A86AB2B5B}"/>
              </a:ext>
            </a:extLst>
          </p:cNvPr>
          <p:cNvSpPr txBox="1"/>
          <p:nvPr/>
        </p:nvSpPr>
        <p:spPr>
          <a:xfrm>
            <a:off x="2431829" y="6376700"/>
            <a:ext cx="551009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D54449"/>
                </a:solidFill>
                <a:latin typeface="MuseoSans"/>
                <a:hlinkClick r:id="rId2"/>
              </a:rPr>
              <a:t>https://doi.org/10.3389/fimmu.2017.00603</a:t>
            </a:r>
            <a:endParaRPr lang="it-IT" sz="1633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AB8D4-C233-0393-C8EF-3338EA7F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2" y="861719"/>
            <a:ext cx="11576657" cy="325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BE9B98-3E53-431A-BD50-71175384B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53" y="46022"/>
            <a:ext cx="11486594" cy="81136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AUTOANTICORPI: CAUSA e/o MARCATORE?</a:t>
            </a:r>
          </a:p>
        </p:txBody>
      </p:sp>
    </p:spTree>
    <p:extLst>
      <p:ext uri="{BB962C8B-B14F-4D97-AF65-F5344CB8AC3E}">
        <p14:creationId xmlns:p14="http://schemas.microsoft.com/office/powerpoint/2010/main" val="32573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8844426-0AE8-41BB-848B-6E914E5F37D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3779" y="163324"/>
            <a:ext cx="8490242" cy="816136"/>
          </a:xfrm>
        </p:spPr>
        <p:txBody>
          <a:bodyPr/>
          <a:lstStyle/>
          <a:p>
            <a:pPr lvl="0"/>
            <a:r>
              <a:rPr lang="it-IT" b="1">
                <a:solidFill>
                  <a:srgbClr val="0070C0"/>
                </a:solidFill>
                <a:latin typeface="+mn-lt"/>
                <a:cs typeface="Tahoma" pitchFamily="2"/>
              </a:rPr>
              <a:t>Il Laboratorio di Autoimmunità</a:t>
            </a:r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C463BB76-84B3-4D74-A32B-1DF3BA3272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4652" y="1189026"/>
            <a:ext cx="10728948" cy="4245611"/>
          </a:xfrm>
        </p:spPr>
        <p:txBody>
          <a:bodyPr wrap="square" anchor="t">
            <a:noAutofit/>
          </a:bodyPr>
          <a:lstStyle/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Fondamentale per la diagnostica e classificazione in reumatologia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Problematiche tecniche e interpretative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Test IFI con interpretazione operatore-dipendente</a:t>
            </a:r>
          </a:p>
          <a:p>
            <a:pPr>
              <a:spcBef>
                <a:spcPts val="543"/>
              </a:spcBef>
              <a:tabLst>
                <a:tab pos="0" algn="l"/>
              </a:tabLst>
            </a:pPr>
            <a:r>
              <a:rPr lang="it-IT" sz="2400" dirty="0">
                <a:solidFill>
                  <a:srgbClr val="FF0000"/>
                </a:solidFill>
                <a:latin typeface="Arial" pitchFamily="34"/>
                <a:cs typeface="Tahoma" pitchFamily="2"/>
              </a:rPr>
              <a:t>Molti marcatori soffrono di sensibilità e specificità metodo-dipendenti</a:t>
            </a:r>
          </a:p>
          <a:p>
            <a:pPr>
              <a:spcBef>
                <a:spcPts val="45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Esperienza nel considerare insieme diversi fattori tecnici e clinici</a:t>
            </a: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r>
              <a:rPr lang="it-IT" sz="2400" dirty="0">
                <a:latin typeface="Arial" pitchFamily="34"/>
                <a:cs typeface="Tahoma" pitchFamily="2"/>
              </a:rPr>
              <a:t>Confronto con il referente clinico</a:t>
            </a:r>
          </a:p>
          <a:p>
            <a:pPr marL="0" indent="0">
              <a:spcBef>
                <a:spcPts val="453"/>
              </a:spcBef>
              <a:buNone/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spcBef>
                <a:spcPts val="453"/>
              </a:spcBef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  <a:p>
            <a:pPr>
              <a:tabLst>
                <a:tab pos="0" algn="l"/>
              </a:tabLst>
            </a:pPr>
            <a:endParaRPr lang="it-IT" sz="2400" dirty="0">
              <a:latin typeface="Arial" pitchFamily="34"/>
              <a:cs typeface="Tahoma" pitchFamily="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346C7-04A2-49AD-8E4C-D98DDAE0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10" y="20957"/>
            <a:ext cx="11123490" cy="6749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E5AC42-47F5-458D-BE4A-16FE70B46466}"/>
              </a:ext>
            </a:extLst>
          </p:cNvPr>
          <p:cNvSpPr txBox="1"/>
          <p:nvPr/>
        </p:nvSpPr>
        <p:spPr>
          <a:xfrm rot="16200000">
            <a:off x="9127830" y="3525500"/>
            <a:ext cx="551009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D54449"/>
                </a:solidFill>
                <a:latin typeface="MuseoSans"/>
                <a:hlinkClick r:id="rId4"/>
              </a:rPr>
              <a:t>https://doi.org/10.3389/fimmu.2017.00603</a:t>
            </a:r>
            <a:endParaRPr lang="it-IT" sz="1633" dirty="0"/>
          </a:p>
        </p:txBody>
      </p:sp>
    </p:spTree>
    <p:extLst>
      <p:ext uri="{BB962C8B-B14F-4D97-AF65-F5344CB8AC3E}">
        <p14:creationId xmlns:p14="http://schemas.microsoft.com/office/powerpoint/2010/main" val="2547600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BC7D-B6F6-4F63-9F85-B9846EC3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00" y="142629"/>
            <a:ext cx="11682600" cy="894171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ARTRITE REUMATOIDE: quante e quali malattie?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33999-7F72-476A-968F-C973E670EE90}"/>
              </a:ext>
            </a:extLst>
          </p:cNvPr>
          <p:cNvSpPr txBox="1"/>
          <p:nvPr/>
        </p:nvSpPr>
        <p:spPr>
          <a:xfrm>
            <a:off x="348000" y="1036800"/>
            <a:ext cx="11179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/>
              <a:t>Malattia</a:t>
            </a:r>
            <a:r>
              <a:rPr lang="en-US" sz="2800" dirty="0"/>
              <a:t> </a:t>
            </a:r>
            <a:r>
              <a:rPr lang="en-US" sz="2800" dirty="0" err="1"/>
              <a:t>infiammatoria</a:t>
            </a:r>
            <a:r>
              <a:rPr lang="en-US" sz="2800" dirty="0"/>
              <a:t> </a:t>
            </a:r>
            <a:r>
              <a:rPr lang="en-US" sz="2800" dirty="0" err="1"/>
              <a:t>cronica</a:t>
            </a:r>
            <a:r>
              <a:rPr lang="en-US" sz="2800" dirty="0"/>
              <a:t> con </a:t>
            </a:r>
            <a:r>
              <a:rPr lang="en-US" sz="2800" dirty="0" err="1"/>
              <a:t>rischio</a:t>
            </a:r>
            <a:r>
              <a:rPr lang="en-US" sz="2800" dirty="0"/>
              <a:t> </a:t>
            </a:r>
            <a:r>
              <a:rPr lang="en-US" sz="2800" dirty="0" err="1"/>
              <a:t>evolutivo</a:t>
            </a:r>
            <a:r>
              <a:rPr lang="en-US" sz="2800" dirty="0"/>
              <a:t> in </a:t>
            </a:r>
            <a:r>
              <a:rPr lang="en-US" sz="2800" dirty="0" err="1"/>
              <a:t>artrite</a:t>
            </a:r>
            <a:r>
              <a:rPr lang="en-US" sz="2800" dirty="0"/>
              <a:t> </a:t>
            </a:r>
            <a:r>
              <a:rPr lang="en-US" sz="2800" dirty="0" err="1"/>
              <a:t>erosiva</a:t>
            </a:r>
            <a:endParaRPr lang="it-IT" sz="2800" dirty="0"/>
          </a:p>
          <a:p>
            <a:pPr algn="l"/>
            <a:r>
              <a:rPr lang="en-US" sz="2800" dirty="0" err="1"/>
              <a:t>Interessa</a:t>
            </a:r>
            <a:r>
              <a:rPr lang="en-US" sz="2800" dirty="0"/>
              <a:t> 0.5-1% </a:t>
            </a:r>
            <a:r>
              <a:rPr lang="en-US" sz="2800" dirty="0" err="1"/>
              <a:t>della</a:t>
            </a:r>
            <a:r>
              <a:rPr lang="en-US" sz="2800" dirty="0"/>
              <a:t> </a:t>
            </a:r>
            <a:r>
              <a:rPr lang="en-US" sz="2800" dirty="0" err="1"/>
              <a:t>popolazione</a:t>
            </a:r>
            <a:r>
              <a:rPr lang="en-US" sz="2800" dirty="0"/>
              <a:t>, </a:t>
            </a:r>
            <a:r>
              <a:rPr lang="en-US" sz="2800" dirty="0" err="1"/>
              <a:t>maggiormente</a:t>
            </a:r>
            <a:r>
              <a:rPr lang="en-US" sz="2800" dirty="0"/>
              <a:t> </a:t>
            </a:r>
            <a:r>
              <a:rPr lang="en-US" sz="2800" dirty="0" err="1"/>
              <a:t>donne</a:t>
            </a:r>
            <a:r>
              <a:rPr lang="en-US" sz="2800" dirty="0"/>
              <a:t> </a:t>
            </a:r>
            <a:r>
              <a:rPr lang="en-US" sz="2800" dirty="0" err="1"/>
              <a:t>tra</a:t>
            </a:r>
            <a:r>
              <a:rPr lang="en-US" sz="2800" dirty="0"/>
              <a:t> 30 e 50 anni</a:t>
            </a:r>
          </a:p>
          <a:p>
            <a:pPr algn="l"/>
            <a:endParaRPr lang="en-US" sz="2800" dirty="0"/>
          </a:p>
          <a:p>
            <a:pPr algn="l"/>
            <a:r>
              <a:rPr lang="en-US" sz="2800" dirty="0" err="1"/>
              <a:t>Origine</a:t>
            </a:r>
            <a:r>
              <a:rPr lang="en-US" sz="2800" dirty="0"/>
              <a:t> </a:t>
            </a:r>
            <a:r>
              <a:rPr lang="en-US" sz="2800" dirty="0" err="1"/>
              <a:t>multifattoriale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B694C-57B6-47D2-9A01-DDB2FB261BEB}"/>
              </a:ext>
            </a:extLst>
          </p:cNvPr>
          <p:cNvSpPr txBox="1"/>
          <p:nvPr/>
        </p:nvSpPr>
        <p:spPr>
          <a:xfrm>
            <a:off x="420000" y="3217150"/>
            <a:ext cx="1117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Infiammazione da cellule immuni e cellule sinoviali simil-</a:t>
            </a:r>
            <a:r>
              <a:rPr lang="it-IT" sz="2800" dirty="0" err="1"/>
              <a:t>macrofagiche</a:t>
            </a:r>
            <a:r>
              <a:rPr lang="it-IT" sz="2800" dirty="0"/>
              <a:t>:</a:t>
            </a:r>
          </a:p>
          <a:p>
            <a:pPr lvl="1"/>
            <a:r>
              <a:rPr lang="it-IT" sz="2800" dirty="0"/>
              <a:t>- citochine: TNF-alfa, IL-6 e IL-1</a:t>
            </a:r>
          </a:p>
          <a:p>
            <a:pPr lvl="1"/>
            <a:r>
              <a:rPr lang="it-IT" sz="2800" dirty="0"/>
              <a:t>- enzimi, metalloproteasi, prostaglandine, leucotrieni</a:t>
            </a:r>
          </a:p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Formazione di centri germinali ectopici in sinovia</a:t>
            </a:r>
          </a:p>
          <a:p>
            <a:pPr marL="311079" indent="-311079">
              <a:buFont typeface="Wingdings" panose="05000000000000000000" pitchFamily="2" charset="2"/>
              <a:buChar char="v"/>
            </a:pPr>
            <a:r>
              <a:rPr lang="it-IT" sz="2800" dirty="0"/>
              <a:t>Attivazione di osteoclasti</a:t>
            </a:r>
          </a:p>
        </p:txBody>
      </p:sp>
    </p:spTree>
    <p:extLst>
      <p:ext uri="{BB962C8B-B14F-4D97-AF65-F5344CB8AC3E}">
        <p14:creationId xmlns:p14="http://schemas.microsoft.com/office/powerpoint/2010/main" val="2061292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25DF54-6A32-49AC-9946-8430D95143E6}"/>
              </a:ext>
            </a:extLst>
          </p:cNvPr>
          <p:cNvSpPr txBox="1"/>
          <p:nvPr/>
        </p:nvSpPr>
        <p:spPr>
          <a:xfrm>
            <a:off x="388496" y="579043"/>
            <a:ext cx="11513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err="1"/>
              <a:t>Interessamento</a:t>
            </a:r>
            <a:r>
              <a:rPr lang="en-US" sz="2800" dirty="0"/>
              <a:t> </a:t>
            </a:r>
            <a:r>
              <a:rPr lang="en-US" sz="2800" dirty="0" err="1"/>
              <a:t>simmetrico</a:t>
            </a:r>
            <a:r>
              <a:rPr lang="en-US" sz="2800" dirty="0"/>
              <a:t> con </a:t>
            </a:r>
            <a:r>
              <a:rPr lang="en-US" sz="2800" dirty="0" err="1"/>
              <a:t>tumefazione</a:t>
            </a:r>
            <a:r>
              <a:rPr lang="en-US" sz="2800" dirty="0"/>
              <a:t>, </a:t>
            </a:r>
            <a:r>
              <a:rPr lang="en-US" sz="2800" dirty="0" err="1"/>
              <a:t>rigidità</a:t>
            </a:r>
            <a:r>
              <a:rPr lang="en-US" sz="2800" dirty="0"/>
              <a:t> (</a:t>
            </a:r>
            <a:r>
              <a:rPr lang="en-US" sz="2800" dirty="0" err="1"/>
              <a:t>soprattutto</a:t>
            </a:r>
            <a:r>
              <a:rPr lang="en-US" sz="2800" dirty="0"/>
              <a:t> </a:t>
            </a:r>
            <a:r>
              <a:rPr lang="en-US" sz="2800" dirty="0" err="1"/>
              <a:t>mattutina</a:t>
            </a:r>
            <a:r>
              <a:rPr lang="en-US" sz="2800" dirty="0"/>
              <a:t>) e </a:t>
            </a:r>
            <a:r>
              <a:rPr lang="en-US" sz="2800" dirty="0" err="1"/>
              <a:t>limitazione</a:t>
            </a:r>
            <a:r>
              <a:rPr lang="en-US" sz="2800" dirty="0"/>
              <a:t> </a:t>
            </a:r>
            <a:r>
              <a:rPr lang="en-US" sz="2800" dirty="0" err="1"/>
              <a:t>funzionale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948F-7E4A-44C7-BF56-4ACEAEE6F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34" y="1771003"/>
            <a:ext cx="5662931" cy="40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41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89E05-E9B6-3C27-2E25-21BB2667E6B4}"/>
              </a:ext>
            </a:extLst>
          </p:cNvPr>
          <p:cNvSpPr txBox="1"/>
          <p:nvPr/>
        </p:nvSpPr>
        <p:spPr>
          <a:xfrm>
            <a:off x="2836107" y="2369862"/>
            <a:ext cx="3569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err="1"/>
              <a:t>Pat</a:t>
            </a:r>
            <a:r>
              <a:rPr lang="it-IT" sz="6600" dirty="0"/>
              <a:t> </a:t>
            </a:r>
            <a:r>
              <a:rPr lang="it-IT" sz="6600" dirty="0" err="1"/>
              <a:t>clin</a:t>
            </a:r>
            <a:endParaRPr lang="it-IT" sz="6600" dirty="0"/>
          </a:p>
        </p:txBody>
      </p:sp>
    </p:spTree>
    <p:extLst>
      <p:ext uri="{BB962C8B-B14F-4D97-AF65-F5344CB8AC3E}">
        <p14:creationId xmlns:p14="http://schemas.microsoft.com/office/powerpoint/2010/main" val="3397728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7BCB3-4E7E-4C98-835B-C602D213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DFFAB8-E503-44D7-8DE4-37E3B2D6F0B1}" type="slidenum">
              <a:rPr/>
              <a:t>68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707C-D7CE-430A-9D25-6D0AD0C419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800" y="1"/>
            <a:ext cx="10515600" cy="1015200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Gli autoanticorpi in Artrite Reumatoide (AR)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432A3-37F0-4D86-AEF0-76C7454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7400" y="107682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it-IT" dirty="0">
                <a:cs typeface="Tahoma" pitchFamily="2"/>
              </a:rPr>
              <a:t>Gli autoanticorpi delineano sottogruppi di pazienti, per prognosi e risposta terapeutica</a:t>
            </a:r>
          </a:p>
          <a:p>
            <a:pPr lvl="0"/>
            <a:r>
              <a:rPr lang="it-IT" dirty="0">
                <a:cs typeface="Tahoma" pitchFamily="2"/>
              </a:rPr>
              <a:t>Sieropositiva vs Sieronegativa</a:t>
            </a:r>
          </a:p>
          <a:p>
            <a:pPr lvl="0"/>
            <a:endParaRPr lang="it-IT" dirty="0">
              <a:cs typeface="Tahoma" pitchFamily="2"/>
            </a:endParaRPr>
          </a:p>
          <a:p>
            <a:pPr marL="0" lvl="0" indent="0">
              <a:buNone/>
            </a:pPr>
            <a:r>
              <a:rPr lang="it-IT" dirty="0">
                <a:cs typeface="Tahoma" pitchFamily="2"/>
              </a:rPr>
              <a:t>- FR fattore reumatoide</a:t>
            </a:r>
          </a:p>
          <a:p>
            <a:pPr marL="0" lvl="0" indent="0">
              <a:buNone/>
            </a:pPr>
            <a:r>
              <a:rPr lang="it-IT" dirty="0">
                <a:cs typeface="Tahoma" pitchFamily="2"/>
              </a:rPr>
              <a:t>- anti-CCP IgG (con peptidi ciclici </a:t>
            </a:r>
            <a:r>
              <a:rPr lang="it-IT" dirty="0" err="1">
                <a:cs typeface="Tahoma" pitchFamily="2"/>
              </a:rPr>
              <a:t>citrullinati</a:t>
            </a:r>
            <a:r>
              <a:rPr lang="it-IT" dirty="0">
                <a:cs typeface="Tahoma" pitchFamily="2"/>
              </a:rPr>
              <a:t> di II generazione - CCP2)</a:t>
            </a:r>
          </a:p>
          <a:p>
            <a:pPr lvl="0"/>
            <a:endParaRPr lang="it-IT" dirty="0">
              <a:cs typeface="Tahoma" pitchFamily="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2CF9E-FB57-401D-BC14-10B383111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188FCD-1995-4FC9-9E70-EFD894FAD043}" type="slidenum">
              <a:rPr/>
              <a:t>69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05BF1-0E99-494A-BCED-08911CA21F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600" y="77125"/>
            <a:ext cx="10515600" cy="1017275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FATTORE REUMATOIDE (FR)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0DA9A-B70A-47B9-9E15-3D65A6C13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05100" y="1257787"/>
            <a:ext cx="11581800" cy="4935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Miscela di tutte le classi anticorpali, i test in uso dosano però prevalentemente IgM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E’ il primo test di diagnostica </a:t>
            </a:r>
            <a:r>
              <a:rPr lang="it-IT" b="0" dirty="0" err="1">
                <a:cs typeface="Tahoma" pitchFamily="2"/>
              </a:rPr>
              <a:t>autoanticorpale</a:t>
            </a:r>
            <a:r>
              <a:rPr lang="it-IT" b="0" dirty="0">
                <a:cs typeface="Tahoma" pitchFamily="2"/>
              </a:rPr>
              <a:t> (prima descrizione del fenomeno nel 1922)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Utilità diagnostica: 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prevalenza in AR 60-90%, bassa specificità in quanto presenti in </a:t>
            </a:r>
            <a:r>
              <a:rPr lang="it-IT" b="0" dirty="0" err="1">
                <a:cs typeface="Tahoma" pitchFamily="2"/>
              </a:rPr>
              <a:t>SjS</a:t>
            </a:r>
            <a:r>
              <a:rPr lang="it-IT" b="0" dirty="0">
                <a:cs typeface="Tahoma" pitchFamily="2"/>
              </a:rPr>
              <a:t> (75-95%), </a:t>
            </a:r>
            <a:r>
              <a:rPr lang="it-IT" b="0" dirty="0" err="1">
                <a:cs typeface="Tahoma" pitchFamily="2"/>
              </a:rPr>
              <a:t>SSc</a:t>
            </a:r>
            <a:r>
              <a:rPr lang="it-IT" b="0" dirty="0">
                <a:cs typeface="Tahoma" pitchFamily="2"/>
              </a:rPr>
              <a:t> (20-30%), LES (15-35%), MC (40-100%), infezioni croniche e nel 10-15% della popolazione generale &gt;60 anni</a:t>
            </a:r>
            <a:br>
              <a:rPr lang="it-IT" b="0" dirty="0">
                <a:cs typeface="Tahoma" pitchFamily="2"/>
              </a:rPr>
            </a:br>
            <a:r>
              <a:rPr lang="it-IT" b="0" dirty="0">
                <a:cs typeface="Tahoma" pitchFamily="2"/>
              </a:rPr>
              <a:t>- Scarsa utilità in età pediatrica.</a:t>
            </a:r>
          </a:p>
          <a:p>
            <a:pPr lvl="0">
              <a:lnSpc>
                <a:spcPct val="100000"/>
              </a:lnSpc>
            </a:pPr>
            <a:r>
              <a:rPr lang="it-IT" b="0" dirty="0">
                <a:cs typeface="Tahoma" pitchFamily="2"/>
              </a:rPr>
              <a:t>- La </a:t>
            </a:r>
            <a:r>
              <a:rPr lang="it-IT" b="0" dirty="0" err="1">
                <a:cs typeface="Tahoma" pitchFamily="2"/>
              </a:rPr>
              <a:t>predittività</a:t>
            </a:r>
            <a:r>
              <a:rPr lang="it-IT" b="0" dirty="0">
                <a:cs typeface="Tahoma" pitchFamily="2"/>
              </a:rPr>
              <a:t>/specificità è legata a classe (IgG e </a:t>
            </a:r>
            <a:r>
              <a:rPr lang="it-IT" b="0" dirty="0" err="1">
                <a:cs typeface="Tahoma" pitchFamily="2"/>
              </a:rPr>
              <a:t>IgA</a:t>
            </a:r>
            <a:r>
              <a:rPr lang="it-IT" b="0" dirty="0">
                <a:cs typeface="Tahoma" pitchFamily="2"/>
              </a:rPr>
              <a:t>). Il titolo correla con l’attività di malattia ed è utile nel monitoraggio delle terapie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81BD18-B3E9-BDD2-F4F3-1F523A27E61E}"/>
              </a:ext>
            </a:extLst>
          </p:cNvPr>
          <p:cNvSpPr txBox="1"/>
          <p:nvPr/>
        </p:nvSpPr>
        <p:spPr>
          <a:xfrm>
            <a:off x="1206347" y="579017"/>
            <a:ext cx="96948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bianco (laudabile nella scuola Salernitana) da favorire ed evacuare. </a:t>
            </a: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Pus marcio morte. </a:t>
            </a:r>
          </a:p>
          <a:p>
            <a:pPr rtl="0">
              <a:buNone/>
            </a:pP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Dove non può il pus può il coltello, dove non può il coltello, il cauterio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Argilla, miele, zucchero, sale, salice …</a:t>
            </a:r>
            <a:endParaRPr lang="it-IT" sz="3200" b="0" dirty="0">
              <a:effectLst/>
            </a:endParaRPr>
          </a:p>
          <a:p>
            <a:pPr rtl="0">
              <a:buNone/>
            </a:pPr>
            <a:r>
              <a:rPr lang="it-IT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meglio lavare le ferite con vino caldo e aceto e rimuovere il tessuto necrotico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405600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FF2B3-E1B9-4EFD-82E1-26D5C2B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69E48A-6103-4D87-A48F-32BF26ECC464}" type="slidenum">
              <a:rPr/>
              <a:t>70</a:t>
            </a:fld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A49868-635C-4D0A-8073-0C63A9F524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5800" y="62725"/>
            <a:ext cx="10515600" cy="786875"/>
          </a:xfrm>
        </p:spPr>
        <p:txBody>
          <a:bodyPr/>
          <a:lstStyle/>
          <a:p>
            <a:pPr lvl="0"/>
            <a:r>
              <a:rPr lang="it-IT" b="1" dirty="0">
                <a:solidFill>
                  <a:srgbClr val="0070C0"/>
                </a:solidFill>
                <a:latin typeface="+mn-lt"/>
                <a:cs typeface="Tahoma" pitchFamily="2"/>
              </a:rPr>
              <a:t>Anti-CCP o ACPA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89B0B-069B-4BC1-ABCA-BC223069F3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5800" y="1098425"/>
            <a:ext cx="11653800" cy="4351338"/>
          </a:xfrm>
        </p:spPr>
        <p:txBody>
          <a:bodyPr>
            <a:noAutofit/>
          </a:bodyPr>
          <a:lstStyle/>
          <a:p>
            <a:pPr lvl="0"/>
            <a:r>
              <a:rPr lang="it-IT" dirty="0">
                <a:cs typeface="Tahoma" pitchFamily="2"/>
              </a:rPr>
              <a:t>Utilità diagnostica: sensibilità media 82%, specificità 96%</a:t>
            </a:r>
          </a:p>
          <a:p>
            <a:pPr lvl="0"/>
            <a:r>
              <a:rPr lang="it-IT" dirty="0">
                <a:cs typeface="Tahoma" pitchFamily="2"/>
              </a:rPr>
              <a:t>Se combinati a FR → VPP vicino al 100%</a:t>
            </a:r>
          </a:p>
          <a:p>
            <a:pPr lvl="0"/>
            <a:r>
              <a:rPr lang="it-IT" dirty="0">
                <a:cs typeface="Tahoma" pitchFamily="2"/>
              </a:rPr>
              <a:t>Particolarmente utile nelle dx differenziale all’esordio (più precoci del FR), valore predittivo elevato (presenti in elevata % in AR giovanile idiopatica FR negativa che successivamente sviluppano AR in età adulta); associato a HLA-DRB1 e fumo</a:t>
            </a:r>
          </a:p>
          <a:p>
            <a:pPr lvl="0"/>
            <a:r>
              <a:rPr lang="it-IT" dirty="0">
                <a:cs typeface="Tahoma" pitchFamily="2"/>
              </a:rPr>
              <a:t>Elevato valore prognostico → associati a maggiore severità (</a:t>
            </a:r>
            <a:r>
              <a:rPr lang="it-IT" b="1" dirty="0" err="1">
                <a:cs typeface="Tahoma" pitchFamily="2"/>
              </a:rPr>
              <a:t>erosività</a:t>
            </a:r>
            <a:r>
              <a:rPr lang="it-IT" dirty="0">
                <a:cs typeface="Tahoma" pitchFamily="2"/>
              </a:rPr>
              <a:t>; manifestazioni extra-articolari; mortalità) e necessità di terapie più precoci e aggressive</a:t>
            </a:r>
          </a:p>
          <a:p>
            <a:pPr lvl="0"/>
            <a:r>
              <a:rPr lang="it-IT" dirty="0">
                <a:cs typeface="Tahoma" pitchFamily="2"/>
              </a:rPr>
              <a:t>Utili nel monitoraggio delle terapie con farmaci biologici (B e non B-mirate)</a:t>
            </a: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  <a:p>
            <a:pPr lvl="0"/>
            <a:endParaRPr lang="it-IT" dirty="0">
              <a:cs typeface="Tahoma" pitchFamily="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66D0-A2E3-4CAB-9034-1B10F465B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0" y="141618"/>
            <a:ext cx="10515600" cy="799754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HLA B27 NELLE </a:t>
            </a:r>
            <a:r>
              <a:rPr lang="it-IT" b="1" dirty="0" err="1">
                <a:solidFill>
                  <a:srgbClr val="0070C0"/>
                </a:solidFill>
                <a:latin typeface="+mn-lt"/>
              </a:rPr>
              <a:t>SpA</a:t>
            </a:r>
            <a:endParaRPr lang="it-I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2B9-FD2E-435D-865E-59645EDE770A}"/>
              </a:ext>
            </a:extLst>
          </p:cNvPr>
          <p:cNvSpPr txBox="1"/>
          <p:nvPr/>
        </p:nvSpPr>
        <p:spPr>
          <a:xfrm>
            <a:off x="654103" y="1236416"/>
            <a:ext cx="10883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HLA B27: 5% </a:t>
            </a:r>
            <a:r>
              <a:rPr lang="en-US" sz="2400" dirty="0" err="1">
                <a:solidFill>
                  <a:srgbClr val="000000"/>
                </a:solidFill>
              </a:rPr>
              <a:t>popolazione</a:t>
            </a:r>
            <a:r>
              <a:rPr lang="en-US" sz="2400" dirty="0">
                <a:solidFill>
                  <a:srgbClr val="000000"/>
                </a:solidFill>
              </a:rPr>
              <a:t> (solo 10% di </a:t>
            </a:r>
            <a:r>
              <a:rPr lang="en-US" sz="2400" dirty="0" err="1">
                <a:solidFill>
                  <a:srgbClr val="000000"/>
                </a:solidFill>
              </a:rPr>
              <a:t>loro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sviluppano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SpA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fino</a:t>
            </a:r>
            <a:r>
              <a:rPr lang="en-US" sz="2400" dirty="0">
                <a:solidFill>
                  <a:srgbClr val="000000"/>
                </a:solidFill>
              </a:rPr>
              <a:t> al 30% se </a:t>
            </a:r>
            <a:r>
              <a:rPr lang="en-US" sz="2400" dirty="0" err="1">
                <a:solidFill>
                  <a:srgbClr val="000000"/>
                </a:solidFill>
              </a:rPr>
              <a:t>familiarità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 algn="l"/>
            <a:r>
              <a:rPr lang="en-US" sz="2400" dirty="0">
                <a:solidFill>
                  <a:srgbClr val="000000"/>
                </a:solidFill>
              </a:rPr>
              <a:t>10–15% </a:t>
            </a:r>
            <a:r>
              <a:rPr lang="en-US" sz="2400" dirty="0" err="1">
                <a:solidFill>
                  <a:srgbClr val="000000"/>
                </a:solidFill>
              </a:rPr>
              <a:t>dei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soggetti</a:t>
            </a:r>
            <a:r>
              <a:rPr lang="en-US" sz="2400" dirty="0">
                <a:solidFill>
                  <a:srgbClr val="000000"/>
                </a:solidFill>
              </a:rPr>
              <a:t> con AS </a:t>
            </a:r>
            <a:r>
              <a:rPr lang="en-US" sz="2400" dirty="0" err="1">
                <a:solidFill>
                  <a:srgbClr val="000000"/>
                </a:solidFill>
              </a:rPr>
              <a:t>possono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essere</a:t>
            </a:r>
            <a:r>
              <a:rPr lang="en-US" sz="2400" dirty="0">
                <a:solidFill>
                  <a:srgbClr val="000000"/>
                </a:solidFill>
              </a:rPr>
              <a:t> B27-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51A02-9646-AC80-21C4-00137C01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23" y="2630315"/>
            <a:ext cx="6636330" cy="34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439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FF23-D33D-405A-8B7A-49A539A20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6" y="137612"/>
            <a:ext cx="10515600" cy="841221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+mn-lt"/>
              </a:rPr>
              <a:t>AUTOANTICORPI NEL LUPUS</a:t>
            </a:r>
          </a:p>
        </p:txBody>
      </p:sp>
      <p:sp>
        <p:nvSpPr>
          <p:cNvPr id="3" name="CasellaDiTesto 7">
            <a:extLst>
              <a:ext uri="{FF2B5EF4-FFF2-40B4-BE49-F238E27FC236}">
                <a16:creationId xmlns:a16="http://schemas.microsoft.com/office/drawing/2014/main" id="{2E17296E-C21D-4AD1-849F-DDB45DAC6319}"/>
              </a:ext>
            </a:extLst>
          </p:cNvPr>
          <p:cNvSpPr txBox="1"/>
          <p:nvPr/>
        </p:nvSpPr>
        <p:spPr>
          <a:xfrm>
            <a:off x="220173" y="1123983"/>
            <a:ext cx="3189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1948 &gt; LE </a:t>
            </a:r>
            <a:r>
              <a:rPr lang="it-IT" sz="2800" dirty="0" err="1"/>
              <a:t>cells</a:t>
            </a:r>
            <a:endParaRPr lang="it-IT" sz="2800" dirty="0"/>
          </a:p>
        </p:txBody>
      </p:sp>
      <p:pic>
        <p:nvPicPr>
          <p:cNvPr id="4" name="Immagine 8" descr="images.jpg">
            <a:extLst>
              <a:ext uri="{FF2B5EF4-FFF2-40B4-BE49-F238E27FC236}">
                <a16:creationId xmlns:a16="http://schemas.microsoft.com/office/drawing/2014/main" id="{1E8C7AFA-67B1-4D9B-80D3-5425E6AC69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2537" y="505339"/>
            <a:ext cx="3396866" cy="2744668"/>
          </a:xfrm>
          <a:prstGeom prst="rect">
            <a:avLst/>
          </a:prstGeom>
        </p:spPr>
      </p:pic>
      <p:sp>
        <p:nvSpPr>
          <p:cNvPr id="5" name="CasellaDiTesto 9">
            <a:extLst>
              <a:ext uri="{FF2B5EF4-FFF2-40B4-BE49-F238E27FC236}">
                <a16:creationId xmlns:a16="http://schemas.microsoft.com/office/drawing/2014/main" id="{7409AA1A-134B-4DBB-8B15-DADBD9F152A5}"/>
              </a:ext>
            </a:extLst>
          </p:cNvPr>
          <p:cNvSpPr txBox="1"/>
          <p:nvPr/>
        </p:nvSpPr>
        <p:spPr>
          <a:xfrm>
            <a:off x="149115" y="1802735"/>
            <a:ext cx="6978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Granulociti che mangiano granulociti</a:t>
            </a:r>
          </a:p>
          <a:p>
            <a:endParaRPr lang="it-IT" sz="2800" dirty="0"/>
          </a:p>
          <a:p>
            <a:r>
              <a:rPr lang="it-IT" sz="2800" dirty="0"/>
              <a:t>In realtà dovuto alla presenza di fattori sierici </a:t>
            </a:r>
            <a:r>
              <a:rPr lang="it-IT" sz="2800" dirty="0" err="1"/>
              <a:t>opsonizzanti</a:t>
            </a:r>
            <a:r>
              <a:rPr lang="it-IT" sz="2800" dirty="0"/>
              <a:t> il nucleo dei neutrofili</a:t>
            </a:r>
          </a:p>
        </p:txBody>
      </p:sp>
      <p:sp>
        <p:nvSpPr>
          <p:cNvPr id="6" name="CasellaDiTesto 10">
            <a:extLst>
              <a:ext uri="{FF2B5EF4-FFF2-40B4-BE49-F238E27FC236}">
                <a16:creationId xmlns:a16="http://schemas.microsoft.com/office/drawing/2014/main" id="{656145E1-92DC-43EF-A5BF-6B9E2A6A3190}"/>
              </a:ext>
            </a:extLst>
          </p:cNvPr>
          <p:cNvSpPr txBox="1"/>
          <p:nvPr/>
        </p:nvSpPr>
        <p:spPr>
          <a:xfrm>
            <a:off x="3585814" y="5829441"/>
            <a:ext cx="725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1957 &gt; ANA: </a:t>
            </a:r>
            <a:r>
              <a:rPr lang="it-IT" sz="2800" b="1" dirty="0"/>
              <a:t>anticorpi anti-nucleo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658B7E0-F2E0-F783-A082-C2A90F9FC4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0173" y="3714199"/>
            <a:ext cx="2954210" cy="2749113"/>
          </a:xfrm>
          <a:prstGeom prst="rect">
            <a:avLst/>
          </a:prstGeom>
          <a:noFill/>
          <a:ln w="9360">
            <a:solidFill>
              <a:srgbClr val="48A142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6851929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L_ANA3_GB_06">
            <a:extLst>
              <a:ext uri="{FF2B5EF4-FFF2-40B4-BE49-F238E27FC236}">
                <a16:creationId xmlns:a16="http://schemas.microsoft.com/office/drawing/2014/main" id="{C61FAE4A-27B7-4BF6-BFFB-951061C800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7923" y="1325147"/>
            <a:ext cx="3761513" cy="494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E5BAA1C-8A68-A84C-7F5B-C287D9882F93}"/>
              </a:ext>
            </a:extLst>
          </p:cNvPr>
          <p:cNvSpPr txBox="1">
            <a:spLocks/>
          </p:cNvSpPr>
          <p:nvPr/>
        </p:nvSpPr>
        <p:spPr>
          <a:xfrm>
            <a:off x="96366" y="137612"/>
            <a:ext cx="10515600" cy="841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70C0"/>
                </a:solidFill>
                <a:latin typeface="+mn-lt"/>
              </a:rPr>
              <a:t>LINEBLOT</a:t>
            </a:r>
          </a:p>
        </p:txBody>
      </p:sp>
      <p:pic>
        <p:nvPicPr>
          <p:cNvPr id="11" name="Picture 6" descr="d9a1a2d999">
            <a:extLst>
              <a:ext uri="{FF2B5EF4-FFF2-40B4-BE49-F238E27FC236}">
                <a16:creationId xmlns:a16="http://schemas.microsoft.com/office/drawing/2014/main" id="{A7277253-3985-4ED3-AD57-3DAA83ACB9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87766" y="302588"/>
            <a:ext cx="2663339" cy="64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A1AD95-1E3C-4B84-855F-952DC8C0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03" y="158400"/>
            <a:ext cx="9587770" cy="65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1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FA1150-87F6-6E60-0BCA-33C28C0B7FAA}"/>
              </a:ext>
            </a:extLst>
          </p:cNvPr>
          <p:cNvSpPr txBox="1"/>
          <p:nvPr/>
        </p:nvSpPr>
        <p:spPr>
          <a:xfrm>
            <a:off x="378135" y="246043"/>
            <a:ext cx="11399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Evoluzione dell’infiammazione suppurativa</a:t>
            </a:r>
          </a:p>
          <a:p>
            <a:r>
              <a:rPr lang="it-IT" sz="2800" dirty="0"/>
              <a:t>Per effetto di enzimi distrutti e aumento di pressione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BFDF8-8CA3-0246-5F8A-8CA2A7F37C50}"/>
              </a:ext>
            </a:extLst>
          </p:cNvPr>
          <p:cNvSpPr txBox="1"/>
          <p:nvPr/>
        </p:nvSpPr>
        <p:spPr>
          <a:xfrm>
            <a:off x="378135" y="1486041"/>
            <a:ext cx="9074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APERTURA ESTERNA DRENAGGIO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FISTOLIZZAZIONE IN ALTRO ORGANO O VISCERE o CAVITA’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/>
              <a:t>EMBOLIA SETTICA EMATICA -&gt; SETTICEMIA/SEPSI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2AC6F5-F662-3324-439F-6A254C51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89" y="2686371"/>
            <a:ext cx="4478690" cy="358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495B1-7040-E71E-0349-AB237B8D1E2F}"/>
              </a:ext>
            </a:extLst>
          </p:cNvPr>
          <p:cNvSpPr txBox="1"/>
          <p:nvPr/>
        </p:nvSpPr>
        <p:spPr>
          <a:xfrm>
            <a:off x="441289" y="6360946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Ascesso in Ca mammella</a:t>
            </a:r>
          </a:p>
        </p:txBody>
      </p:sp>
      <p:pic>
        <p:nvPicPr>
          <p:cNvPr id="1026" name="Picture 2" descr="Colovesical fistula">
            <a:extLst>
              <a:ext uri="{FF2B5EF4-FFF2-40B4-BE49-F238E27FC236}">
                <a16:creationId xmlns:a16="http://schemas.microsoft.com/office/drawing/2014/main" id="{DBFFA1EE-EC25-FEC2-9EA6-D195EFD7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53" y="2868612"/>
            <a:ext cx="4344241" cy="32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55335F-5CA0-7034-D230-C37771286AA9}"/>
              </a:ext>
            </a:extLst>
          </p:cNvPr>
          <p:cNvSpPr txBox="1"/>
          <p:nvPr/>
        </p:nvSpPr>
        <p:spPr>
          <a:xfrm>
            <a:off x="5796879" y="6283252"/>
            <a:ext cx="426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Malattia di Crohn: fistola tra colon e vescica</a:t>
            </a:r>
          </a:p>
        </p:txBody>
      </p:sp>
    </p:spTree>
    <p:extLst>
      <p:ext uri="{BB962C8B-B14F-4D97-AF65-F5344CB8AC3E}">
        <p14:creationId xmlns:p14="http://schemas.microsoft.com/office/powerpoint/2010/main" val="3990217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418FD5-8655-22D8-FDD3-DC5955667D27}"/>
              </a:ext>
            </a:extLst>
          </p:cNvPr>
          <p:cNvSpPr txBox="1"/>
          <p:nvPr/>
        </p:nvSpPr>
        <p:spPr>
          <a:xfrm>
            <a:off x="711200" y="5193553"/>
            <a:ext cx="525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Perforazione e diffusione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localizzata (ascesso saccato)</a:t>
            </a:r>
          </a:p>
          <a:p>
            <a:pPr marL="285750" indent="-285750">
              <a:buFontTx/>
              <a:buChar char="-"/>
            </a:pPr>
            <a:r>
              <a:rPr lang="it-IT" sz="2400" dirty="0"/>
              <a:t>Peritonite generalizzata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09B10-6BB7-C389-60EB-4F699112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62" y="703609"/>
            <a:ext cx="6096851" cy="370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67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2832</Words>
  <Application>Microsoft Office PowerPoint</Application>
  <PresentationFormat>Widescreen</PresentationFormat>
  <Paragraphs>425</Paragraphs>
  <Slides>74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6" baseType="lpstr">
      <vt:lpstr>Arial</vt:lpstr>
      <vt:lpstr>Arial</vt:lpstr>
      <vt:lpstr>Calibri</vt:lpstr>
      <vt:lpstr>Calibri Light</vt:lpstr>
      <vt:lpstr>Constantia</vt:lpstr>
      <vt:lpstr>Google Sans</vt:lpstr>
      <vt:lpstr>MuseoSans</vt:lpstr>
      <vt:lpstr>Tahoma</vt:lpstr>
      <vt:lpstr>Times New Roman</vt:lpstr>
      <vt:lpstr>Wingdings</vt:lpstr>
      <vt:lpstr>Office Theme</vt:lpstr>
      <vt:lpstr>CorelDRAW Home &amp; Student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Granulomi polmonari nella tubercolosi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Degranulazione delle mast cellule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Four types of hypersensitivity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PCR</vt:lpstr>
      <vt:lpstr>PowerPoint Presentation</vt:lpstr>
      <vt:lpstr>PowerPoint Presentation</vt:lpstr>
      <vt:lpstr>PowerPoint Presentation</vt:lpstr>
      <vt:lpstr>AUTOANTICORPI: CAUSA e/o MARCATORE?</vt:lpstr>
      <vt:lpstr>Il Laboratorio di Autoimmunità</vt:lpstr>
      <vt:lpstr>PowerPoint Presentation</vt:lpstr>
      <vt:lpstr>ARTRITE REUMATOIDE: quante e quali malattie?</vt:lpstr>
      <vt:lpstr>PowerPoint Presentation</vt:lpstr>
      <vt:lpstr>PowerPoint Presentation</vt:lpstr>
      <vt:lpstr>Gli autoanticorpi in Artrite Reumatoide (AR)</vt:lpstr>
      <vt:lpstr>FATTORE REUMATOIDE (FR)</vt:lpstr>
      <vt:lpstr>Anti-CCP o ACPA</vt:lpstr>
      <vt:lpstr>HLA B27 NELLE SpA</vt:lpstr>
      <vt:lpstr>AUTOANTICORPI NEL LUPUS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TOMMASINI ALBERTO</dc:creator>
  <cp:lastModifiedBy>Alberto Tommasini</cp:lastModifiedBy>
  <cp:revision>114</cp:revision>
  <dcterms:created xsi:type="dcterms:W3CDTF">2023-03-04T20:45:59Z</dcterms:created>
  <dcterms:modified xsi:type="dcterms:W3CDTF">2026-03-15T22:39:05Z</dcterms:modified>
</cp:coreProperties>
</file>