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79" r:id="rId19"/>
    <p:sldId id="280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68F47-7498-F9E1-D89A-E7C91708E147}" v="7" dt="2025-04-01T07:14:47.5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RO FIORETTA" userId="S::4844@ds.units.it::acb42767-02b6-4820-a527-d01c68335df7" providerId="AD" clId="Web-{96068F47-7498-F9E1-D89A-E7C91708E147}"/>
    <pc:docChg chg="modSld">
      <pc:chgData name="ASARO FIORETTA" userId="S::4844@ds.units.it::acb42767-02b6-4820-a527-d01c68335df7" providerId="AD" clId="Web-{96068F47-7498-F9E1-D89A-E7C91708E147}" dt="2025-04-01T07:14:47.595" v="6" actId="20577"/>
      <pc:docMkLst>
        <pc:docMk/>
      </pc:docMkLst>
      <pc:sldChg chg="modSp">
        <pc:chgData name="ASARO FIORETTA" userId="S::4844@ds.units.it::acb42767-02b6-4820-a527-d01c68335df7" providerId="AD" clId="Web-{96068F47-7498-F9E1-D89A-E7C91708E147}" dt="2025-04-01T07:14:47.595" v="6" actId="20577"/>
        <pc:sldMkLst>
          <pc:docMk/>
          <pc:sldMk cId="0" sldId="259"/>
        </pc:sldMkLst>
        <pc:spChg chg="mod">
          <ac:chgData name="ASARO FIORETTA" userId="S::4844@ds.units.it::acb42767-02b6-4820-a527-d01c68335df7" providerId="AD" clId="Web-{96068F47-7498-F9E1-D89A-E7C91708E147}" dt="2025-04-01T07:14:47.595" v="6" actId="20577"/>
          <ac:spMkLst>
            <pc:docMk/>
            <pc:sldMk cId="0" sldId="259"/>
            <ac:spMk id="1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 potenziale chimico</a:t>
            </a:r>
          </a:p>
        </p:txBody>
      </p:sp>
      <p:sp>
        <p:nvSpPr>
          <p:cNvPr id="95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Sostanze pure e trasformazioni fisiche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Diagramma di fase per una sostanza pura </a:t>
            </a:r>
          </a:p>
        </p:txBody>
      </p:sp>
      <p:pic>
        <p:nvPicPr>
          <p:cNvPr id="137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86" y="1562467"/>
            <a:ext cx="3749565" cy="360484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CasellaDiTesto 6"/>
          <p:cNvSpPr txBox="1"/>
          <p:nvPr/>
        </p:nvSpPr>
        <p:spPr>
          <a:xfrm>
            <a:off x="883919" y="5167312"/>
            <a:ext cx="990921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https://research.ebsco.com/c/jeaook/ebook-viewer/pdf/xnnfjnpwon/section/lp_C?location=https%25253A%25252F%25252Fresearch.ebsco.com%25252Fc%25252Fjeaook%25252Fsearch%25252Fdetails%25252Fxnnfjnpwon%25253Fdb%25253De000xww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ndizione dell’equilibrio tra le fas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Condizione dell’equilibrio tra le fasi</a:t>
            </a:r>
          </a:p>
        </p:txBody>
      </p:sp>
      <p:sp>
        <p:nvSpPr>
          <p:cNvPr id="141" name="All’equilibrio il potenziale chimico di una sostanza è identico in tutta la sostanza, qualunque sia il numero delle fasi presenti…"/>
          <p:cNvSpPr txBox="1">
            <a:spLocks noGrp="1"/>
          </p:cNvSpPr>
          <p:nvPr>
            <p:ph type="body" idx="1"/>
          </p:nvPr>
        </p:nvSpPr>
        <p:spPr>
          <a:xfrm>
            <a:off x="838200" y="1516640"/>
            <a:ext cx="10515600" cy="4827844"/>
          </a:xfrm>
          <a:prstGeom prst="rect">
            <a:avLst/>
          </a:prstGeom>
        </p:spPr>
        <p:txBody>
          <a:bodyPr/>
          <a:lstStyle/>
          <a:p>
            <a:r>
              <a:t>All’equilibrio il potenziale chimico di una sostanza è identico in tutta la sostanza, qualunque sia il numero delle fasi presenti</a:t>
            </a:r>
          </a:p>
          <a:p>
            <a:r>
              <a:t>Si considera che il potenziale chimico per una sostanza nel sito 1 sia μ</a:t>
            </a:r>
            <a:r>
              <a:rPr baseline="-23857"/>
              <a:t>1</a:t>
            </a:r>
            <a:r>
              <a:t> e nel sito 2 μ</a:t>
            </a:r>
            <a:r>
              <a:rPr baseline="-23857"/>
              <a:t>2</a:t>
            </a:r>
          </a:p>
          <a:p>
            <a:r>
              <a:t>i due siti possono essere nella stessa fase e in due fasi diverse</a:t>
            </a:r>
          </a:p>
          <a:p>
            <a:r>
              <a:t>Si trasferisce una quantità infinitesima di moli della sostanza, dn, dal sito 1 al sito 2</a:t>
            </a:r>
          </a:p>
          <a:p>
            <a:r>
              <a:t>La variazione di G del sistema è</a:t>
            </a:r>
          </a:p>
          <a:p>
            <a:r>
              <a:t>dG=μ</a:t>
            </a:r>
            <a:r>
              <a:rPr baseline="-23857"/>
              <a:t>1</a:t>
            </a:r>
            <a:r>
              <a:t>(-dn) + μ</a:t>
            </a:r>
            <a:r>
              <a:rPr baseline="-23857"/>
              <a:t>2</a:t>
            </a:r>
            <a:r>
              <a:t>dn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accogliendo d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100"/>
            </a:pPr>
            <a:r>
              <a:t>raccogliendo dn</a:t>
            </a:r>
          </a:p>
          <a:p>
            <a:pPr marL="0" indent="0">
              <a:buSzTx/>
              <a:buFontTx/>
              <a:buNone/>
              <a:defRPr sz="3100"/>
            </a:pPr>
            <a:r>
              <a:t>dG=(μ</a:t>
            </a:r>
            <a:r>
              <a:rPr baseline="-22129"/>
              <a:t>2</a:t>
            </a:r>
            <a:r>
              <a:t>-μ</a:t>
            </a:r>
            <a:r>
              <a:rPr baseline="-22129"/>
              <a:t>1</a:t>
            </a:r>
            <a:r>
              <a:t>)dn</a:t>
            </a:r>
          </a:p>
          <a:p>
            <a:pPr>
              <a:defRPr sz="3100"/>
            </a:pPr>
            <a:r>
              <a:t>se μ</a:t>
            </a:r>
            <a:r>
              <a:rPr baseline="-22129"/>
              <a:t>1</a:t>
            </a:r>
            <a:r>
              <a:t> &gt; μ</a:t>
            </a:r>
            <a:r>
              <a:rPr baseline="-22129"/>
              <a:t>2</a:t>
            </a:r>
            <a:r>
              <a:t>  dG&lt; 0 e il trasferimento da 1 a 2 è spontaneo</a:t>
            </a:r>
          </a:p>
          <a:p>
            <a:pPr>
              <a:defRPr sz="3100"/>
            </a:pPr>
            <a:r>
              <a:t>se μ</a:t>
            </a:r>
            <a:r>
              <a:rPr baseline="-22129"/>
              <a:t>2</a:t>
            </a:r>
            <a:r>
              <a:t>&gt; μ</a:t>
            </a:r>
            <a:r>
              <a:rPr baseline="-22129"/>
              <a:t>1</a:t>
            </a:r>
            <a:r>
              <a:t>  dG&gt; 0 ed è spontaneo </a:t>
            </a:r>
            <a:r>
              <a:rPr baseline="-22129"/>
              <a:t> </a:t>
            </a:r>
            <a:r>
              <a:t>il trasferimento nel verso opposto</a:t>
            </a:r>
          </a:p>
          <a:p>
            <a:pPr>
              <a:defRPr sz="3100"/>
            </a:pPr>
            <a:r>
              <a:t>se </a:t>
            </a:r>
            <a:r>
              <a:rPr b="1"/>
              <a:t>μ</a:t>
            </a:r>
            <a:r>
              <a:rPr b="1" baseline="-22129"/>
              <a:t>2</a:t>
            </a:r>
            <a:r>
              <a:rPr b="1"/>
              <a:t>= μ</a:t>
            </a:r>
            <a:r>
              <a:rPr b="1" baseline="-22129"/>
              <a:t>1</a:t>
            </a:r>
            <a:r>
              <a:t>  dG= 0 e il sistema è all’</a:t>
            </a:r>
            <a:r>
              <a:rPr b="1"/>
              <a:t>equilibrio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ipendenza della stabilità delle fasi dalla 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Dipendenza</a:t>
            </a:r>
            <a:r>
              <a:t> </a:t>
            </a:r>
            <a:r>
              <a:rPr err="1"/>
              <a:t>della</a:t>
            </a:r>
            <a:r>
              <a:t> </a:t>
            </a:r>
            <a:r>
              <a:rPr err="1"/>
              <a:t>stabilità</a:t>
            </a:r>
            <a:r>
              <a:t> </a:t>
            </a:r>
            <a:r>
              <a:rPr err="1"/>
              <a:t>delle</a:t>
            </a:r>
            <a:r>
              <a:t> </a:t>
            </a:r>
            <a:r>
              <a:rPr err="1"/>
              <a:t>fasi</a:t>
            </a:r>
            <a:r>
              <a:t> </a:t>
            </a:r>
            <a:r>
              <a:rPr err="1"/>
              <a:t>dalla</a:t>
            </a:r>
            <a:r>
              <a:t>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pendenza negativa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476686" y="1592390"/>
                <a:ext cx="4024971" cy="435133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𝜕𝜇</m:t>
                                  </m:r>
                                </m:num>
                                <m:den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pendenza negativa</a:t>
                </a:r>
              </a:p>
              <a:p>
                <a:pPr marL="0" indent="0">
                  <a:buSzTx/>
                  <a:buFontTx/>
                  <a:buNone/>
                </a:pPr>
                <a:r>
                  <a:t>S</a:t>
                </a:r>
                <a:r>
                  <a:rPr baseline="-23857"/>
                  <a:t>m</a:t>
                </a:r>
                <a:r>
                  <a:t>(gas)&gt; S</a:t>
                </a:r>
                <a:r>
                  <a:rPr baseline="-23857"/>
                  <a:t>m</a:t>
                </a:r>
                <a:r>
                  <a:t>(liq)&gt; S</a:t>
                </a:r>
                <a:r>
                  <a:rPr baseline="-23857"/>
                  <a:t>m</a:t>
                </a:r>
                <a:r>
                  <a:t>(solido)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</p:txBody>
          </p:sp>
        </mc:Choice>
        <mc:Fallback xmlns="">
          <p:sp>
            <p:nvSpPr>
              <p:cNvPr id="146" name="pendenza negativa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6686" y="1592390"/>
                <a:ext cx="4024971" cy="4351339"/>
              </a:xfrm>
              <a:prstGeom prst="rect">
                <a:avLst/>
              </a:prstGeom>
              <a:blipFill>
                <a:blip r:embed="rId2"/>
                <a:stretch>
                  <a:fillRect l="-4242" r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75" y="1217194"/>
            <a:ext cx="7035801" cy="47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https://scholar.harvard.edu/files/schwartz/files/9-phases.pdf"/>
          <p:cNvSpPr txBox="1"/>
          <p:nvPr/>
        </p:nvSpPr>
        <p:spPr>
          <a:xfrm>
            <a:off x="163702" y="5657149"/>
            <a:ext cx="734117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0433FF"/>
                </a:solidFill>
              </a:defRPr>
            </a:lvl1pPr>
          </a:lstStyle>
          <a:p>
            <a:r>
              <a:t>https://scholar.harvard.edu/files/schwartz/files/9-phases.pdf</a:t>
            </a:r>
          </a:p>
        </p:txBody>
      </p:sp>
      <p:sp>
        <p:nvSpPr>
          <p:cNvPr id="149" name="H2O"/>
          <p:cNvSpPr txBox="1"/>
          <p:nvPr/>
        </p:nvSpPr>
        <p:spPr>
          <a:xfrm>
            <a:off x="5593828" y="4071113"/>
            <a:ext cx="59884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H</a:t>
            </a:r>
            <a:r>
              <a:rPr baseline="-26833"/>
              <a:t>2</a:t>
            </a:r>
            <a:r>
              <a:t>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3F5DC94-C6D2-4B3B-AADC-D740F9F3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Dipendenza della stabilità delle fasi dalla 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23B17B-E11A-4427-A827-6A671CF2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13" y="1819275"/>
            <a:ext cx="4762500" cy="32194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8422F5-41DE-4942-8B64-B39ABFB4448F}"/>
              </a:ext>
            </a:extLst>
          </p:cNvPr>
          <p:cNvSpPr txBox="1"/>
          <p:nvPr/>
        </p:nvSpPr>
        <p:spPr>
          <a:xfrm>
            <a:off x="838199" y="5374360"/>
            <a:ext cx="10515599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Constructing the Phase Diagram of a Single-Component System Using Fundamental Principles of Thermodynamics and Statistical Mechanics: A Spreadsheet-Based Learning Experience for </a:t>
            </a:r>
            <a:r>
              <a:rPr lang="en-US" sz="2000" dirty="0" err="1">
                <a:solidFill>
                  <a:srgbClr val="0070C0"/>
                </a:solidFill>
              </a:rPr>
              <a:t>StudentsA</a:t>
            </a:r>
            <a:r>
              <a:rPr lang="en-US" sz="2000" dirty="0">
                <a:solidFill>
                  <a:srgbClr val="0070C0"/>
                </a:solidFill>
              </a:rPr>
              <a:t>. M. Halpern and C. J. </a:t>
            </a:r>
            <a:r>
              <a:rPr lang="en-US" sz="2000" dirty="0" err="1">
                <a:solidFill>
                  <a:srgbClr val="0070C0"/>
                </a:solidFill>
              </a:rPr>
              <a:t>Marzzacco</a:t>
            </a:r>
            <a:r>
              <a:rPr lang="en-US" sz="2000" dirty="0">
                <a:solidFill>
                  <a:srgbClr val="0070C0"/>
                </a:solidFill>
              </a:rPr>
              <a:t> J. Chem. Educ. 2018, 95 (12), 2197-2204 DOI: 10.1021/acs.jchemed.8b00560 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F1447-5FC3-4301-A985-9424915FE3DA}"/>
              </a:ext>
            </a:extLst>
          </p:cNvPr>
          <p:cNvSpPr txBox="1"/>
          <p:nvPr/>
        </p:nvSpPr>
        <p:spPr>
          <a:xfrm>
            <a:off x="8934138" y="2338466"/>
            <a:ext cx="2548328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p= 1 bar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/>
              <a:t>T</a:t>
            </a:r>
            <a:r>
              <a:rPr lang="it-IT" sz="2800" baseline="-25000" dirty="0"/>
              <a:t>b</a:t>
            </a:r>
            <a:r>
              <a:rPr lang="it-IT" sz="2800" dirty="0"/>
              <a:t>= 629.71 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 di ebollizione in con</a:t>
            </a:r>
            <a:r>
              <a:rPr lang="it-IT" sz="2800" dirty="0"/>
              <a:t>dizioni standard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774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D5F26-3C33-4F07-B5AA-6A43C3BF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Dipendenza della stabilità delle fasi dalla 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03D6CA-2FDE-4852-8720-0F7EB881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4648"/>
            <a:ext cx="5438456" cy="39265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1173C7-9517-46F1-966C-EC9FD6A2CF8B}"/>
              </a:ext>
            </a:extLst>
          </p:cNvPr>
          <p:cNvSpPr txBox="1"/>
          <p:nvPr/>
        </p:nvSpPr>
        <p:spPr>
          <a:xfrm>
            <a:off x="7555043" y="2083633"/>
            <a:ext cx="4452078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p= 1 bar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err="1"/>
              <a:t>T</a:t>
            </a:r>
            <a:r>
              <a:rPr lang="it-IT" sz="2800" baseline="-25000" err="1"/>
              <a:t>fus</a:t>
            </a:r>
            <a:r>
              <a:rPr lang="it-IT" sz="2800"/>
              <a:t>= 386.87 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</a:t>
            </a:r>
            <a:r>
              <a:rPr kumimoji="0" lang="it-IT" sz="2800" b="0" i="0" u="none" strike="noStrike" cap="none" spc="0" normalizeH="0" baseline="-2500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</a:t>
            </a: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= 458.20 K</a:t>
            </a:r>
          </a:p>
        </p:txBody>
      </p:sp>
    </p:spTree>
    <p:extLst>
      <p:ext uri="{BB962C8B-B14F-4D97-AF65-F5344CB8AC3E}">
        <p14:creationId xmlns:p14="http://schemas.microsoft.com/office/powerpoint/2010/main" val="36587609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10461-0174-4BA4-9359-D36E0CD8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Dipendenza della stabilità delle fasi dalla 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32A801-77D1-4479-A8CC-134878DF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80" y="2299037"/>
            <a:ext cx="4396320" cy="30224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7B98FC-16CE-4832-9475-DA1570F35B28}"/>
              </a:ext>
            </a:extLst>
          </p:cNvPr>
          <p:cNvSpPr txBox="1"/>
          <p:nvPr/>
        </p:nvSpPr>
        <p:spPr>
          <a:xfrm>
            <a:off x="6610662" y="3770463"/>
            <a:ext cx="4933466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curve con pendenza positiva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 p= 1 bar il diamante è una fase metastabile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04E1AA-EFF2-460C-AB86-AF76E5D4F35A}"/>
              </a:ext>
            </a:extLst>
          </p:cNvPr>
          <p:cNvSpPr txBox="1"/>
          <p:nvPr/>
        </p:nvSpPr>
        <p:spPr>
          <a:xfrm>
            <a:off x="2608289" y="1612451"/>
            <a:ext cx="286312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T=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819CA8E-9FF4-4E48-BC4B-B8EFF49B321F}"/>
                  </a:ext>
                </a:extLst>
              </p:cNvPr>
              <p:cNvSpPr txBox="1"/>
              <p:nvPr/>
            </p:nvSpPr>
            <p:spPr>
              <a:xfrm>
                <a:off x="6185146" y="2135669"/>
                <a:ext cx="6093500" cy="1189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AE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ar-AE" sz="3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𝜕𝜇</m:t>
                                  </m:r>
                                </m:num>
                                <m:den>
                                  <m: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𝜕</m:t>
                                  </m:r>
                                  <m: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𝑇</m:t>
                          </m:r>
                        </m:sub>
                      </m:sSub>
                      <m:r>
                        <a:rPr kumimoji="0" lang="ar-AE" sz="3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𝑉</m:t>
                          </m:r>
                        </m:e>
                        <m:sub>
                          <m: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819CA8E-9FF4-4E48-BC4B-B8EFF49B3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46" y="2135669"/>
                <a:ext cx="6093500" cy="1189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9238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pendenza della stabilità delle fasi dalla p"/>
          <p:cNvSpPr txBox="1">
            <a:spLocks noGrp="1"/>
          </p:cNvSpPr>
          <p:nvPr>
            <p:ph type="title"/>
          </p:nvPr>
        </p:nvSpPr>
        <p:spPr>
          <a:xfrm>
            <a:off x="838200" y="213522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Dipendenza della stabilità delle fasi dalla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Il Vm del gas è il più grande e il μ del gas aumenta più degli altri con l’aumento della p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985001" y="1697345"/>
                <a:ext cx="4062233" cy="435133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𝜕𝜇</m:t>
                                  </m:r>
                                </m:num>
                                <m:den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endParaRPr/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r>
                  <a:t>Il </a:t>
                </a:r>
                <a:r>
                  <a:rPr err="1"/>
                  <a:t>V</a:t>
                </a:r>
                <a:r>
                  <a:rPr baseline="-24037" err="1"/>
                  <a:t>m</a:t>
                </a:r>
                <a:r>
                  <a:t> del gas è il </a:t>
                </a:r>
                <a:r>
                  <a:rPr err="1"/>
                  <a:t>più</a:t>
                </a:r>
                <a:r>
                  <a:t> </a:t>
                </a:r>
                <a:r>
                  <a:rPr err="1"/>
                  <a:t>grande</a:t>
                </a:r>
                <a:r>
                  <a:t> e il μ del gas </a:t>
                </a:r>
                <a:r>
                  <a:rPr err="1"/>
                  <a:t>aumenta</a:t>
                </a:r>
                <a:r>
                  <a:t> </a:t>
                </a:r>
                <a:r>
                  <a:rPr err="1"/>
                  <a:t>più</a:t>
                </a:r>
                <a:r>
                  <a:t> </a:t>
                </a:r>
                <a:r>
                  <a:rPr err="1"/>
                  <a:t>degli</a:t>
                </a:r>
                <a:r>
                  <a:t> </a:t>
                </a:r>
                <a:r>
                  <a:rPr err="1"/>
                  <a:t>altri</a:t>
                </a:r>
                <a:r>
                  <a:t> con </a:t>
                </a:r>
                <a:r>
                  <a:rPr err="1"/>
                  <a:t>l’aumento</a:t>
                </a:r>
                <a:r>
                  <a:t> </a:t>
                </a:r>
                <a:r>
                  <a:rPr err="1"/>
                  <a:t>della</a:t>
                </a:r>
                <a:r>
                  <a:t> p</a:t>
                </a:r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r>
                  <a:t>per </a:t>
                </a:r>
                <a:r>
                  <a:rPr err="1"/>
                  <a:t>l’acqua</a:t>
                </a:r>
                <a:r>
                  <a:t> il </a:t>
                </a:r>
                <a:r>
                  <a:rPr err="1"/>
                  <a:t>V</a:t>
                </a:r>
                <a:r>
                  <a:rPr baseline="-24037" err="1"/>
                  <a:t>m</a:t>
                </a:r>
                <a:r>
                  <a:t>(</a:t>
                </a:r>
                <a:r>
                  <a:rPr err="1"/>
                  <a:t>liq</a:t>
                </a:r>
                <a:r>
                  <a:t>)&lt; </a:t>
                </a:r>
                <a:r>
                  <a:rPr err="1"/>
                  <a:t>V</a:t>
                </a:r>
                <a:r>
                  <a:rPr baseline="-24037" err="1"/>
                  <a:t>m</a:t>
                </a:r>
                <a:r>
                  <a:t>(</a:t>
                </a:r>
                <a:r>
                  <a:rPr err="1"/>
                  <a:t>solido</a:t>
                </a:r>
                <a:r>
                  <a:t>)</a:t>
                </a:r>
              </a:p>
            </p:txBody>
          </p:sp>
        </mc:Choice>
        <mc:Fallback xmlns="">
          <p:sp>
            <p:nvSpPr>
              <p:cNvPr id="152" name="Il Vm del gas è il più grande e il μ del gas aumenta più degli altri con l’aumento della p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85001" y="1697345"/>
                <a:ext cx="4062233" cy="4351339"/>
              </a:xfrm>
              <a:prstGeom prst="rect">
                <a:avLst/>
              </a:prstGeom>
              <a:blipFill>
                <a:blip r:embed="rId2"/>
                <a:stretch>
                  <a:fillRect l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https://scholar.harvard.edu/files/schwartz/files/9-phases.pdf"/>
          <p:cNvSpPr txBox="1"/>
          <p:nvPr/>
        </p:nvSpPr>
        <p:spPr>
          <a:xfrm>
            <a:off x="3955655" y="5633786"/>
            <a:ext cx="734117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0433FF"/>
                </a:solidFill>
              </a:defRPr>
            </a:lvl1pPr>
          </a:lstStyle>
          <a:p>
            <a:r>
              <a:t>https://scholar.harvard.edu/files/schwartz/files/9-phases.pdf</a:t>
            </a:r>
          </a:p>
        </p:txBody>
      </p:sp>
      <p:pic>
        <p:nvPicPr>
          <p:cNvPr id="15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92" y="1156761"/>
            <a:ext cx="6410347" cy="4544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olido…"/>
          <p:cNvSpPr txBox="1"/>
          <p:nvPr/>
        </p:nvSpPr>
        <p:spPr>
          <a:xfrm>
            <a:off x="5800651" y="3476817"/>
            <a:ext cx="92253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solidFill>
                  <a:srgbClr val="0433FF"/>
                </a:solidFill>
              </a:defRPr>
            </a:pPr>
            <a:r>
              <a:t>solido</a:t>
            </a:r>
          </a:p>
          <a:p>
            <a:pPr>
              <a:defRPr sz="2300">
                <a:solidFill>
                  <a:srgbClr val="00F900"/>
                </a:solidFill>
              </a:defRPr>
            </a:pPr>
            <a:r>
              <a:t>liquido</a:t>
            </a:r>
          </a:p>
          <a:p>
            <a:pPr>
              <a:defRPr sz="2300">
                <a:solidFill>
                  <a:srgbClr val="FF2600"/>
                </a:solidFill>
              </a:defRPr>
            </a:pPr>
            <a:r>
              <a:t>vapore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nfini di f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Confini di fase</a:t>
            </a:r>
          </a:p>
        </p:txBody>
      </p:sp>
      <p:sp>
        <p:nvSpPr>
          <p:cNvPr id="158" name="Le linee di confine tra tali regioni, confini di fase, mostrano i valori di p e T per i quali due fasi coesistono all’equilibrio…"/>
          <p:cNvSpPr txBox="1">
            <a:spLocks noGrp="1"/>
          </p:cNvSpPr>
          <p:nvPr>
            <p:ph type="body" idx="1"/>
          </p:nvPr>
        </p:nvSpPr>
        <p:spPr>
          <a:xfrm>
            <a:off x="838200" y="1516640"/>
            <a:ext cx="10515600" cy="4898473"/>
          </a:xfrm>
          <a:prstGeom prst="rect">
            <a:avLst/>
          </a:prstGeom>
        </p:spPr>
        <p:txBody>
          <a:bodyPr/>
          <a:lstStyle/>
          <a:p>
            <a:r>
              <a:t>Le linee di confine tra tali regioni, </a:t>
            </a:r>
            <a:r>
              <a:rPr b="1"/>
              <a:t>confini di fase</a:t>
            </a:r>
            <a:r>
              <a:t>, mostrano i valori di p e T per i quali due fasi coesistono all’equilibrio </a:t>
            </a:r>
          </a:p>
          <a:p>
            <a:r>
              <a:t>Si può ricavare l’espressione analitica di p in funzione di T, partendo dalla condizione dell’equilibrio tra le fasi, </a:t>
            </a:r>
          </a:p>
          <a:p>
            <a:pPr marL="0" indent="0">
              <a:buSzTx/>
              <a:buFontTx/>
              <a:buNone/>
            </a:pPr>
            <a:r>
              <a:t>μ</a:t>
            </a:r>
            <a:r>
              <a:rPr baseline="-23857"/>
              <a:t>α</a:t>
            </a:r>
            <a:r>
              <a:t>(p,T)= μ</a:t>
            </a:r>
            <a:r>
              <a:rPr baseline="-23857"/>
              <a:t>β</a:t>
            </a:r>
            <a:r>
              <a:t>(p,T)               si evidenzia la dipendenza di μ da p e T</a:t>
            </a:r>
          </a:p>
          <a:p>
            <a:pPr marL="0" indent="0">
              <a:buSzTx/>
              <a:buFontTx/>
              <a:buNone/>
            </a:pPr>
            <a:r>
              <a:t>le fasi sono contrassegnate come  α e β</a:t>
            </a:r>
          </a:p>
          <a:p>
            <a:pPr marL="0" indent="0">
              <a:buSzTx/>
              <a:buFontTx/>
              <a:buNone/>
            </a:pPr>
            <a:r>
              <a:t>Si fa una variazione infinitesima di p e T. La variazione  deve essere tale che le il punto rappresentativo del sistema rimanga sul confine di fase</a:t>
            </a:r>
          </a:p>
          <a:p>
            <a:pPr marL="0" indent="0">
              <a:buSzTx/>
              <a:buFontTx/>
              <a:buNone/>
            </a:pPr>
            <a:r>
              <a:t>dμ</a:t>
            </a:r>
            <a:r>
              <a:rPr baseline="-23857"/>
              <a:t>α</a:t>
            </a:r>
            <a:r>
              <a:t>= dμ</a:t>
            </a:r>
            <a:r>
              <a:rPr baseline="-23857"/>
              <a:t>β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Equazione di Clapeyr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Equazione di Clapeyron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dμα= -Sα,mdT + Vα,mdp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552687"/>
                <a:ext cx="10515600" cy="515262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dμ</a:t>
                </a:r>
                <a:r>
                  <a:rPr baseline="13962"/>
                  <a:t>α</a:t>
                </a:r>
                <a:r>
                  <a:t>= -S</a:t>
                </a:r>
                <a:r>
                  <a:rPr baseline="-24037"/>
                  <a:t>α,m</a:t>
                </a:r>
                <a:r>
                  <a:t>dT + V</a:t>
                </a:r>
                <a:r>
                  <a:rPr baseline="-24037"/>
                  <a:t>α,m</a:t>
                </a:r>
                <a:r>
                  <a:t>dp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dμ</a:t>
                </a:r>
                <a:r>
                  <a:rPr baseline="13962"/>
                  <a:t>β</a:t>
                </a:r>
                <a:r>
                  <a:t>= -S</a:t>
                </a:r>
                <a:r>
                  <a:rPr baseline="-24037"/>
                  <a:t>β,m</a:t>
                </a:r>
                <a:r>
                  <a:t>dT + V</a:t>
                </a:r>
                <a:r>
                  <a:rPr baseline="-24037"/>
                  <a:t>β,m</a:t>
                </a:r>
                <a:r>
                  <a:t>dp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-S</a:t>
                </a:r>
                <a:r>
                  <a:rPr baseline="-24037"/>
                  <a:t>α,m</a:t>
                </a:r>
                <a:r>
                  <a:t>dT + V</a:t>
                </a:r>
                <a:r>
                  <a:rPr baseline="-24037"/>
                  <a:t>α,m</a:t>
                </a:r>
                <a:r>
                  <a:t>dp= -S</a:t>
                </a:r>
                <a:r>
                  <a:rPr baseline="-24037"/>
                  <a:t>β,m</a:t>
                </a:r>
                <a:r>
                  <a:t>dT + V</a:t>
                </a:r>
                <a:r>
                  <a:rPr baseline="-24037"/>
                  <a:t>β,m</a:t>
                </a:r>
                <a:r>
                  <a:t>dp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(V</a:t>
                </a:r>
                <a:r>
                  <a:rPr baseline="-24037"/>
                  <a:t>β,m</a:t>
                </a:r>
                <a:r>
                  <a:t> - V</a:t>
                </a:r>
                <a:r>
                  <a:rPr baseline="-24037"/>
                  <a:t>α,m</a:t>
                </a:r>
                <a:r>
                  <a:t>)dp= (S</a:t>
                </a:r>
                <a:r>
                  <a:rPr baseline="-24037"/>
                  <a:t>β,m</a:t>
                </a:r>
                <a:r>
                  <a:t> - S</a:t>
                </a:r>
                <a:r>
                  <a:rPr baseline="-24037"/>
                  <a:t>α,m</a:t>
                </a:r>
                <a:r>
                  <a:t>)dT</a:t>
                </a:r>
              </a:p>
              <a:p>
                <a:pPr marL="0" indent="0" defTabSz="905255">
                  <a:spcBef>
                    <a:spcPts val="0"/>
                  </a:spcBef>
                  <a:buSzTx/>
                  <a:buNone/>
                  <a:defRPr sz="2772"/>
                </a:pPr>
                <a:endParaRPr/>
              </a:p>
              <a:p>
                <a:pPr marL="0" lvl="1" indent="452627" defTabSz="905255">
                  <a:spcBef>
                    <a:spcPts val="900"/>
                  </a:spcBef>
                  <a:buSzTx/>
                  <a:buNone/>
                  <a:defRPr sz="2772"/>
                </a:pPr>
                <a14:m>
                  <m:oMath xmlns:m="http://schemas.openxmlformats.org/officeDocument/2006/math">
                    <m:f>
                      <m:fPr>
                        <m:ctrlP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sz="2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t>  </a:t>
                </a:r>
              </a:p>
              <a:p>
                <a:pPr marL="0" lvl="1" indent="0" defTabSz="905255">
                  <a:spcBef>
                    <a:spcPts val="900"/>
                  </a:spcBef>
                  <a:buSzTx/>
                  <a:buNone/>
                  <a:defRPr sz="2772"/>
                </a:pPr>
                <a:endParaRPr/>
              </a:p>
              <a:p>
                <a:pPr marL="0" lvl="1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vale per qualsiasi confine di fase</a:t>
                </a:r>
              </a:p>
            </p:txBody>
          </p:sp>
        </mc:Choice>
        <mc:Fallback xmlns="">
          <p:sp>
            <p:nvSpPr>
              <p:cNvPr id="161" name="dμα= -Sα,mdT + Vα,mdp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52687"/>
                <a:ext cx="10515600" cy="5152623"/>
              </a:xfrm>
              <a:prstGeom prst="rect">
                <a:avLst/>
              </a:prstGeom>
              <a:blipFill>
                <a:blip r:embed="rId2"/>
                <a:stretch>
                  <a:fillRect l="-1623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Il </a:t>
            </a:r>
            <a:r>
              <a:rPr dirty="0" err="1"/>
              <a:t>potenziale</a:t>
            </a:r>
            <a:r>
              <a:rPr dirty="0"/>
              <a:t> </a:t>
            </a:r>
            <a:r>
              <a:rPr dirty="0" err="1"/>
              <a:t>chimico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sostanza</a:t>
            </a:r>
            <a:r>
              <a:rPr dirty="0"/>
              <a:t> pura</a:t>
            </a:r>
          </a:p>
        </p:txBody>
      </p:sp>
      <p:sp>
        <p:nvSpPr>
          <p:cNvPr id="98" name="Rettangolo 3"/>
          <p:cNvSpPr/>
          <p:nvPr/>
        </p:nvSpPr>
        <p:spPr>
          <a:xfrm>
            <a:off x="3887372" y="5008098"/>
            <a:ext cx="4417256" cy="130829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987402"/>
                <a:ext cx="10515600" cy="4870598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r>
                  <a:rPr dirty="0" err="1"/>
                  <a:t>Definizione</a:t>
                </a:r>
                <a:r>
                  <a:rPr lang="it-IT" dirty="0"/>
                  <a:t> di potenziale chimico</a:t>
                </a:r>
                <a:endParaRPr dirty="0"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r>
                  <a:rPr dirty="0" err="1"/>
                  <a:t>Mostra</a:t>
                </a:r>
                <a:r>
                  <a:rPr dirty="0"/>
                  <a:t> come varia </a:t>
                </a:r>
                <a:r>
                  <a:rPr dirty="0" err="1"/>
                  <a:t>l’energia</a:t>
                </a:r>
                <a:r>
                  <a:rPr dirty="0"/>
                  <a:t> di Gibbs di un </a:t>
                </a:r>
                <a:r>
                  <a:rPr dirty="0" err="1"/>
                  <a:t>sistema</a:t>
                </a:r>
                <a:r>
                  <a:rPr dirty="0"/>
                  <a:t> </a:t>
                </a:r>
                <a:r>
                  <a:rPr dirty="0" err="1"/>
                  <a:t>quando</a:t>
                </a:r>
                <a:r>
                  <a:rPr dirty="0"/>
                  <a:t>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aggiunge</a:t>
                </a:r>
                <a:r>
                  <a:rPr dirty="0"/>
                  <a:t> della </a:t>
                </a:r>
                <a:r>
                  <a:rPr dirty="0" err="1"/>
                  <a:t>sostanza</a:t>
                </a:r>
                <a:r>
                  <a:rPr dirty="0"/>
                  <a:t>. Se </a:t>
                </a:r>
                <a:r>
                  <a:rPr dirty="0"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rPr dirty="0"/>
                  <a:t>&gt; 0, </a:t>
                </a:r>
                <a:r>
                  <a:rPr dirty="0" err="1"/>
                  <a:t>l’energia</a:t>
                </a:r>
                <a:r>
                  <a:rPr dirty="0"/>
                  <a:t> di Gibbs </a:t>
                </a:r>
                <a:r>
                  <a:rPr dirty="0" err="1"/>
                  <a:t>aumenta</a:t>
                </a:r>
                <a:r>
                  <a:rPr dirty="0"/>
                  <a:t> con </a:t>
                </a:r>
                <a:r>
                  <a:rPr dirty="0" err="1"/>
                  <a:t>l’aumentare</a:t>
                </a:r>
                <a:r>
                  <a:rPr dirty="0"/>
                  <a:t> di n, il </a:t>
                </a:r>
                <a:r>
                  <a:rPr dirty="0" err="1"/>
                  <a:t>numero</a:t>
                </a:r>
                <a:r>
                  <a:rPr dirty="0"/>
                  <a:t> di </a:t>
                </a:r>
                <a:r>
                  <a:rPr dirty="0" err="1"/>
                  <a:t>moli</a:t>
                </a:r>
                <a:r>
                  <a:rPr dirty="0"/>
                  <a:t> della </a:t>
                </a:r>
                <a:r>
                  <a:rPr dirty="0" err="1"/>
                  <a:t>sostanza</a:t>
                </a:r>
                <a:endParaRPr dirty="0"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r>
                  <a:rPr dirty="0"/>
                  <a:t>Per </a:t>
                </a:r>
                <a:r>
                  <a:rPr dirty="0" err="1"/>
                  <a:t>una</a:t>
                </a:r>
                <a:r>
                  <a:rPr dirty="0"/>
                  <a:t> </a:t>
                </a:r>
                <a:r>
                  <a:rPr dirty="0" err="1"/>
                  <a:t>sostanza</a:t>
                </a:r>
                <a:r>
                  <a:rPr dirty="0"/>
                  <a:t> pura </a:t>
                </a:r>
                <a:r>
                  <a:rPr dirty="0"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rPr dirty="0"/>
                  <a:t> è </a:t>
                </a:r>
                <a:r>
                  <a:rPr dirty="0" err="1"/>
                  <a:t>semplicemente</a:t>
                </a:r>
                <a:r>
                  <a:rPr dirty="0"/>
                  <a:t> </a:t>
                </a:r>
                <a:r>
                  <a:rPr dirty="0" err="1"/>
                  <a:t>l’</a:t>
                </a:r>
                <a:r>
                  <a:rPr b="1" dirty="0" err="1"/>
                  <a:t>energia</a:t>
                </a:r>
                <a:r>
                  <a:rPr b="1" dirty="0"/>
                  <a:t> di Gibbs </a:t>
                </a:r>
                <a:r>
                  <a:rPr b="1" dirty="0" err="1"/>
                  <a:t>molare</a:t>
                </a:r>
                <a:endParaRPr b="1" dirty="0"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endParaRPr b="1" dirty="0"/>
              </a:p>
              <a:p>
                <a:pPr marL="0" indent="0" algn="ctr" defTabSz="777240">
                  <a:spcBef>
                    <a:spcPts val="800"/>
                  </a:spcBef>
                  <a:buSzTx/>
                  <a:buNone/>
                  <a:defRPr sz="306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r>
                      <a:rPr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sz="3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sz="33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33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sz="33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33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sz="33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dirty="0">
                    <a:latin typeface="+mj-lt"/>
                    <a:ea typeface="+mj-ea"/>
                    <a:cs typeface="+mj-cs"/>
                    <a:sym typeface="Calibri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sz="3600" dirty="0"/>
              </a:p>
            </p:txBody>
          </p:sp>
        </mc:Choice>
        <mc:Fallback>
          <p:sp>
            <p:nvSpPr>
              <p:cNvPr id="99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87402"/>
                <a:ext cx="10515600" cy="4870598"/>
              </a:xfrm>
              <a:prstGeom prst="rect">
                <a:avLst/>
              </a:prstGeom>
              <a:blipFill>
                <a:blip r:embed="rId2"/>
                <a:stretch>
                  <a:fillRect l="-1333" t="-1877" r="-9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C4098F-9F0C-37E1-9FEC-F97A1786C3D7}"/>
              </a:ext>
            </a:extLst>
          </p:cNvPr>
          <p:cNvSpPr txBox="1"/>
          <p:nvPr/>
        </p:nvSpPr>
        <p:spPr>
          <a:xfrm>
            <a:off x="771524" y="1421934"/>
            <a:ext cx="111252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 è una grandezza </a:t>
            </a: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estensiva e 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formalmente, G=</a:t>
            </a:r>
            <a:r>
              <a:rPr kumimoji="0" lang="it-IT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nG</a:t>
            </a:r>
            <a:r>
              <a:rPr kumimoji="0" lang="it-IT" sz="28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</a:t>
            </a:r>
            <a:r>
              <a:rPr kumimoji="0" lang="it-IT" sz="28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    </a:t>
            </a:r>
            <a:r>
              <a:rPr kumimoji="0" lang="it-IT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n= numero di moli</a:t>
            </a:r>
            <a:endParaRPr kumimoji="0" lang="it-IT" sz="28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nfine solido-liquid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Confine solido-liquido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Entropia molare di fusione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Entropia molare di fusione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sostituendo, l’equazione di Clapeyron diventa</a:t>
                </a:r>
              </a:p>
              <a:p>
                <a:pPr marL="0" indent="0" algn="ctr">
                  <a:buSzTx/>
                  <a:buFontTx/>
                  <a:buNone/>
                  <a:defRPr sz="25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Δ</a:t>
                </a:r>
                <a:r>
                  <a:rPr baseline="-23857"/>
                  <a:t>fus</a:t>
                </a:r>
                <a:r>
                  <a:t>H</a:t>
                </a:r>
                <a:r>
                  <a:rPr baseline="-23857"/>
                  <a:t>m</a:t>
                </a:r>
                <a:r>
                  <a:t>&gt; 0, Δ</a:t>
                </a:r>
                <a:r>
                  <a:rPr baseline="-23857"/>
                  <a:t>fus</a:t>
                </a:r>
                <a:r>
                  <a:t>V</a:t>
                </a:r>
                <a:r>
                  <a:rPr baseline="-23857"/>
                  <a:t>m</a:t>
                </a:r>
                <a:r>
                  <a:t> è molto piccolo e solitamente &gt; 0 (un’eccezione molto importante è l’acqua)</a:t>
                </a:r>
              </a:p>
            </p:txBody>
          </p:sp>
        </mc:Choice>
        <mc:Fallback xmlns="">
          <p:sp>
            <p:nvSpPr>
              <p:cNvPr id="164" name="Entropia molare di fusion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Equazione"/>
              <p:cNvSpPr txBox="1"/>
              <p:nvPr/>
            </p:nvSpPr>
            <p:spPr>
              <a:xfrm>
                <a:off x="2027939" y="2443234"/>
                <a:ext cx="1996087" cy="7804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𝑓𝑢𝑠</m:t>
                          </m:r>
                        </m:sub>
                      </m:sSub>
                      <m:sSub>
                        <m:sSub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300"/>
              </a:p>
            </p:txBody>
          </p:sp>
        </mc:Choice>
        <mc:Fallback xmlns="">
          <p:sp>
            <p:nvSpPr>
              <p:cNvPr id="165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39" y="2443234"/>
                <a:ext cx="1996087" cy="780475"/>
              </a:xfrm>
              <a:prstGeom prst="rect">
                <a:avLst/>
              </a:prstGeom>
              <a:blipFill>
                <a:blip r:embed="rId3"/>
                <a:stretch>
                  <a:fillRect r="-122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Integrando, facendo l’approssimazione che ΔfusHm e ΔfusVm non varino con p e T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199" y="379569"/>
                <a:ext cx="10515601" cy="5261736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Integrando, facendo l’approssimazione che Δ</a:t>
                </a:r>
                <a:r>
                  <a:rPr baseline="-23857"/>
                  <a:t>fus</a:t>
                </a:r>
                <a:r>
                  <a:t>H</a:t>
                </a:r>
                <a:r>
                  <a:rPr baseline="-23857"/>
                  <a:t>m</a:t>
                </a:r>
                <a:r>
                  <a:t> e Δ</a:t>
                </a:r>
                <a:r>
                  <a:rPr baseline="-23857"/>
                  <a:t>fus</a:t>
                </a:r>
                <a:r>
                  <a:t>V</a:t>
                </a:r>
                <a:r>
                  <a:rPr baseline="-23857"/>
                  <a:t>m</a:t>
                </a:r>
                <a:r>
                  <a:t> non varino con p e T</a:t>
                </a:r>
              </a:p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l’equazione approssimata della curva di confine solido-liquido</a:t>
                </a:r>
              </a:p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∗+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7" name="Integrando, facendo l’approssimazione che ΔfusHm e ΔfusVm non varino con p e T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379569"/>
                <a:ext cx="10515601" cy="5261736"/>
              </a:xfrm>
              <a:prstGeom prst="rect">
                <a:avLst/>
              </a:prstGeom>
              <a:blipFill>
                <a:blip r:embed="rId2"/>
                <a:stretch>
                  <a:fillRect l="-1564" t="-1854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quando T è vicina a T* si può approssimare il logaritm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199" y="671113"/>
                <a:ext cx="10515601" cy="542170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FontTx/>
                  <a:buNone/>
                </a:pPr>
                <a:r>
                  <a:t>quando T è vicina a T* si può approssimare il logaritmo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  <a:defRPr sz="26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num>
                            <m:den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ricordando che ln(1+x)≈ x, quando x è molto piccolo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equazione di una retta p= a + bT</a:t>
                </a:r>
              </a:p>
            </p:txBody>
          </p:sp>
        </mc:Choice>
        <mc:Fallback xmlns="">
          <p:sp>
            <p:nvSpPr>
              <p:cNvPr id="169" name="quando T è vicina a T* si può approssimare il logaritm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671113"/>
                <a:ext cx="10515601" cy="5421706"/>
              </a:xfrm>
              <a:prstGeom prst="rect">
                <a:avLst/>
              </a:prstGeom>
              <a:blipFill>
                <a:blip r:embed="rId2"/>
                <a:stretch>
                  <a:fillRect l="-156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Equazione"/>
              <p:cNvSpPr txBox="1"/>
              <p:nvPr/>
            </p:nvSpPr>
            <p:spPr>
              <a:xfrm>
                <a:off x="2944084" y="3560339"/>
                <a:ext cx="4335399" cy="9501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∗+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170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84" y="3560339"/>
                <a:ext cx="4335399" cy="950143"/>
              </a:xfrm>
              <a:prstGeom prst="rect">
                <a:avLst/>
              </a:prstGeom>
              <a:blipFill>
                <a:blip r:embed="rId3"/>
                <a:stretch>
                  <a:fillRect r="-53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fine liquido-vapo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Confine liquido-vapore</a:t>
            </a:r>
          </a:p>
        </p:txBody>
      </p:sp>
      <p:sp>
        <p:nvSpPr>
          <p:cNvPr id="173" name="ΔvapHm &gt; 0, ΔvapVm   &gt;0 e grande. La pendenza della curva di p in funzione di T è positiva, ma meno ripida di quella del confine solido-liquid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pPr marL="0" indent="0">
              <a:buSzTx/>
              <a:buFontTx/>
              <a:buNone/>
            </a:pPr>
            <a:r>
              <a:t>Δ</a:t>
            </a:r>
            <a:r>
              <a:rPr baseline="-23857"/>
              <a:t>vap</a:t>
            </a:r>
            <a:r>
              <a:t>H</a:t>
            </a:r>
            <a:r>
              <a:rPr baseline="-23857"/>
              <a:t>m</a:t>
            </a:r>
            <a:r>
              <a:t> &gt; 0, Δ</a:t>
            </a:r>
            <a:r>
              <a:rPr baseline="-23857"/>
              <a:t>vap</a:t>
            </a:r>
            <a:r>
              <a:t>V</a:t>
            </a:r>
            <a:r>
              <a:rPr baseline="-23857"/>
              <a:t>m  </a:t>
            </a:r>
            <a:r>
              <a:t> &gt;0 e grande. La pendenza della curva di p in funzione di T è positiva, ma meno ripida di quella del confine solido-liquido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Equazione"/>
              <p:cNvSpPr txBox="1"/>
              <p:nvPr/>
            </p:nvSpPr>
            <p:spPr>
              <a:xfrm>
                <a:off x="1306940" y="1660375"/>
                <a:ext cx="2127768" cy="91523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700"/>
              </a:p>
            </p:txBody>
          </p:sp>
        </mc:Choice>
        <mc:Fallback xmlns="">
          <p:sp>
            <p:nvSpPr>
              <p:cNvPr id="174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40" y="1660375"/>
                <a:ext cx="2127768" cy="915235"/>
              </a:xfrm>
              <a:prstGeom prst="rect">
                <a:avLst/>
              </a:prstGeom>
              <a:blipFill>
                <a:blip r:embed="rId2"/>
                <a:stretch>
                  <a:fillRect r="-5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quazione di Clapeyron-Clausi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Equazione di Clapeyron-Clausius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Siccome Vm(gas)&gt;&gt; Vm(liq)  si può approssimare ΔvapVm≈ Vm(gas)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522419"/>
                <a:ext cx="10515601" cy="435133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Siccome V</a:t>
                </a:r>
                <a:r>
                  <a:rPr baseline="-23857"/>
                  <a:t>m</a:t>
                </a:r>
                <a:r>
                  <a:t>(gas)&gt;&gt; V</a:t>
                </a:r>
                <a:r>
                  <a:rPr baseline="-23857"/>
                  <a:t>m</a:t>
                </a:r>
                <a:r>
                  <a:t>(liq)  si può approssimare Δ</a:t>
                </a:r>
                <a:r>
                  <a:rPr baseline="-23857"/>
                  <a:t>vap</a:t>
                </a:r>
                <a:r>
                  <a:t>V</a:t>
                </a:r>
                <a:r>
                  <a:rPr baseline="-23857"/>
                  <a:t>m</a:t>
                </a:r>
                <a:r>
                  <a:t>≈ V</a:t>
                </a:r>
                <a:r>
                  <a:rPr baseline="-23857"/>
                  <a:t>m</a:t>
                </a:r>
                <a:r>
                  <a:t>(gas)</a:t>
                </a:r>
              </a:p>
              <a:p>
                <a:r>
                  <a:t>considerando un gas ideale V</a:t>
                </a:r>
                <a:r>
                  <a:rPr baseline="-23857"/>
                  <a:t>m</a:t>
                </a:r>
                <a:r>
                  <a:t>(gas)= RT/p</a:t>
                </a:r>
              </a:p>
              <a:p>
                <a:pPr marL="0" lvl="5" indent="114300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/>
              </a:p>
              <a:p>
                <a:pPr marL="0" lvl="5" indent="114300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facendo anche l’approssimazione che Δ</a:t>
                </a:r>
                <a:r>
                  <a:rPr baseline="-23857"/>
                  <a:t>vap</a:t>
                </a:r>
                <a:r>
                  <a:t>H</a:t>
                </a:r>
                <a:r>
                  <a:rPr baseline="-23857"/>
                  <a:t>m</a:t>
                </a:r>
                <a:r>
                  <a:t> sia indipendente dalla T</a:t>
                </a:r>
              </a:p>
              <a:p>
                <a:pPr marL="0" lvl="3" indent="685800">
                  <a:buSzTx/>
                  <a:buFontTx/>
                  <a:buNone/>
                  <a:defRPr sz="2300"/>
                </a:pPr>
                <a14:m>
                  <m:oMath xmlns:m="http://schemas.openxmlformats.org/officeDocument/2006/math">
                    <m:r>
                      <a:rPr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r>
                  <a:t>  </a:t>
                </a:r>
                <a:r>
                  <a:rPr sz="2800"/>
                  <a:t>in forma esponenziale </a:t>
                </a:r>
                <a:r>
                  <a:t>  </a:t>
                </a:r>
                <a:r>
                  <a:rPr sz="2800"/>
                  <a:t>p=p*exp(-χ)</a:t>
                </a:r>
              </a:p>
            </p:txBody>
          </p:sp>
        </mc:Choice>
        <mc:Fallback xmlns="">
          <p:sp>
            <p:nvSpPr>
              <p:cNvPr id="177" name="Siccome Vm(gas)&gt;&gt; Vm(liq)  si può approssimare ΔvapVm≈ Vm(gas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22419"/>
                <a:ext cx="10515601" cy="4351339"/>
              </a:xfrm>
              <a:prstGeom prst="rect">
                <a:avLst/>
              </a:prstGeom>
              <a:blipFill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fine solido-vapo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Confine solido-vapore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L’equazione di Clapeyron-Clausius vale anche per il confine solido-vapore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499096"/>
                <a:ext cx="10515600" cy="435133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L’equazione di Clapeyron-Clausius vale anche per il confine solido-vapore</a:t>
                </a:r>
              </a:p>
              <a:p>
                <a:r>
                  <a:t>Alla Δ</a:t>
                </a:r>
                <a:r>
                  <a:rPr baseline="-23857"/>
                  <a:t>vap</a:t>
                </a:r>
                <a:r>
                  <a:t>H</a:t>
                </a:r>
                <a:r>
                  <a:rPr baseline="-23857"/>
                  <a:t>m</a:t>
                </a:r>
                <a:r>
                  <a:t> si sostituisce l’entalpia di sublimazione Δ</a:t>
                </a:r>
                <a:r>
                  <a:rPr baseline="-23857"/>
                  <a:t>sub</a:t>
                </a:r>
                <a:r>
                  <a:t>H</a:t>
                </a:r>
                <a:r>
                  <a:rPr baseline="-23857"/>
                  <a:t>m</a:t>
                </a:r>
              </a:p>
              <a:p>
                <a:pPr marL="0" indent="0" algn="ctr">
                  <a:buSzTx/>
                  <a:buFontTx/>
                  <a:buNone/>
                  <a:defRPr sz="26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𝑠𝑢𝑏</m:t>
                              </m:r>
                            </m:sub>
                          </m:s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baseline="-23857"/>
              </a:p>
              <a:p>
                <a:endParaRPr baseline="-23857"/>
              </a:p>
              <a:p>
                <a:pPr marL="0" lvl="1" indent="228600"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𝑠𝑢𝑏</m:t>
                            </m:r>
                          </m:sub>
                        </m:sSub>
                        <m:sSub>
                          <m:sSub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r>
                  <a:rPr sz="2500"/>
                  <a:t>   </a:t>
                </a:r>
                <a:r>
                  <a:t>in forma esponenziale  p=p*exp(-χ’)</a:t>
                </a:r>
                <a:endParaRPr sz="2500"/>
              </a:p>
            </p:txBody>
          </p:sp>
        </mc:Choice>
        <mc:Fallback xmlns="">
          <p:sp>
            <p:nvSpPr>
              <p:cNvPr id="180" name="L’equazione di Clapeyron-Clausius vale anche per il confine solido-vapor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499096"/>
                <a:ext cx="10515600" cy="4351339"/>
              </a:xfrm>
              <a:prstGeom prst="rect">
                <a:avLst/>
              </a:prstGeom>
              <a:blipFill>
                <a:blip r:embed="rId2"/>
                <a:stretch>
                  <a:fillRect l="-150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sellaDiTesto 6"/>
          <p:cNvSpPr txBox="1"/>
          <p:nvPr/>
        </p:nvSpPr>
        <p:spPr>
          <a:xfrm>
            <a:off x="2532183" y="6281044"/>
            <a:ext cx="600690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https://goldbook.iupac.org/terms/view/C01032</a:t>
            </a:r>
          </a:p>
        </p:txBody>
      </p:sp>
      <p:grpSp>
        <p:nvGrpSpPr>
          <p:cNvPr id="107" name="Gruppo 15"/>
          <p:cNvGrpSpPr/>
          <p:nvPr/>
        </p:nvGrpSpPr>
        <p:grpSpPr>
          <a:xfrm>
            <a:off x="1350497" y="392290"/>
            <a:ext cx="9136528" cy="5846585"/>
            <a:chOff x="0" y="0"/>
            <a:chExt cx="9136526" cy="5846584"/>
          </a:xfrm>
        </p:grpSpPr>
        <p:grpSp>
          <p:nvGrpSpPr>
            <p:cNvPr id="105" name="Gruppo 13"/>
            <p:cNvGrpSpPr/>
            <p:nvPr/>
          </p:nvGrpSpPr>
          <p:grpSpPr>
            <a:xfrm>
              <a:off x="0" y="0"/>
              <a:ext cx="9136527" cy="5846585"/>
              <a:chOff x="0" y="0"/>
              <a:chExt cx="9136526" cy="5846584"/>
            </a:xfrm>
          </p:grpSpPr>
          <p:pic>
            <p:nvPicPr>
              <p:cNvPr id="102" name="Immagine 4" descr="Immagin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9136527" cy="58465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3" name="Rettangolo 9"/>
              <p:cNvSpPr/>
              <p:nvPr/>
            </p:nvSpPr>
            <p:spPr>
              <a:xfrm>
                <a:off x="1178169" y="1211426"/>
                <a:ext cx="3084343" cy="2250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04" name="Immagine 12" descr="Immagin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4101" y="3259525"/>
                <a:ext cx="6524729" cy="5009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06" name="Rettangolo 14"/>
            <p:cNvSpPr/>
            <p:nvPr/>
          </p:nvSpPr>
          <p:spPr>
            <a:xfrm>
              <a:off x="4801773" y="2913618"/>
              <a:ext cx="4074943" cy="29542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di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 da T e p</a:t>
            </a:r>
          </a:p>
        </p:txBody>
      </p:sp>
      <p:sp>
        <p:nvSpPr>
          <p:cNvPr id="110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429125"/>
            <a:ext cx="10515601" cy="4518905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>
              <a:lnSpc>
                <a:spcPct val="81000"/>
              </a:lnSpc>
              <a:defRPr sz="2500"/>
            </a:pPr>
            <a:r>
              <a:rPr dirty="0"/>
              <a:t>Per </a:t>
            </a:r>
            <a:r>
              <a:rPr dirty="0" err="1"/>
              <a:t>una</a:t>
            </a:r>
            <a:r>
              <a:rPr dirty="0"/>
              <a:t> </a:t>
            </a:r>
            <a:r>
              <a:rPr b="1" dirty="0" err="1"/>
              <a:t>sostanza</a:t>
            </a:r>
            <a:r>
              <a:rPr b="1" dirty="0"/>
              <a:t> pura</a:t>
            </a:r>
            <a:r>
              <a:rPr dirty="0"/>
              <a:t>, </a:t>
            </a:r>
            <a:r>
              <a:rPr dirty="0" err="1"/>
              <a:t>tralasciando</a:t>
            </a:r>
            <a:r>
              <a:rPr dirty="0"/>
              <a:t> ora *</a:t>
            </a:r>
          </a:p>
          <a:p>
            <a:pPr>
              <a:lnSpc>
                <a:spcPct val="81000"/>
              </a:lnSpc>
              <a:defRPr sz="2500"/>
            </a:pPr>
            <a:r>
              <a:rPr dirty="0" err="1"/>
              <a:t>Ricordando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dirty="0"/>
              <a:t>= G</a:t>
            </a:r>
            <a:r>
              <a:rPr baseline="-25000" dirty="0"/>
              <a:t>m</a:t>
            </a:r>
            <a:r>
              <a:rPr dirty="0"/>
              <a:t> e la </a:t>
            </a:r>
            <a:r>
              <a:rPr dirty="0" err="1"/>
              <a:t>dipendenza</a:t>
            </a:r>
            <a:r>
              <a:rPr dirty="0"/>
              <a:t> di G da p e T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rPr dirty="0"/>
              <a:t>	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rPr dirty="0"/>
              <a:t>		d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m</a:t>
            </a:r>
            <a:r>
              <a:rPr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 err="1"/>
              <a:t>dp-S</a:t>
            </a:r>
            <a:r>
              <a:rPr lang="en-US" baseline="-25000" dirty="0" err="1"/>
              <a:t>m</a:t>
            </a:r>
            <a:r>
              <a:rPr lang="en-US" dirty="0" err="1"/>
              <a:t>dT</a:t>
            </a:r>
            <a:endParaRPr baseline="-25000" dirty="0"/>
          </a:p>
          <a:p>
            <a:pPr marL="0" indent="0">
              <a:lnSpc>
                <a:spcPct val="81000"/>
              </a:lnSpc>
              <a:buSzTx/>
              <a:buNone/>
              <a:defRPr sz="2500" baseline="-25000"/>
            </a:pPr>
            <a:endParaRPr baseline="-25000" dirty="0"/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rPr dirty="0"/>
              <a:t>Per </a:t>
            </a:r>
            <a:r>
              <a:rPr dirty="0" err="1"/>
              <a:t>gli</a:t>
            </a:r>
            <a:r>
              <a:rPr dirty="0"/>
              <a:t> </a:t>
            </a:r>
            <a:r>
              <a:rPr b="1" dirty="0" err="1"/>
              <a:t>stati</a:t>
            </a:r>
            <a:r>
              <a:rPr b="1" dirty="0"/>
              <a:t> </a:t>
            </a:r>
            <a:r>
              <a:rPr b="1" dirty="0" err="1"/>
              <a:t>condensati</a:t>
            </a:r>
            <a:r>
              <a:rPr dirty="0"/>
              <a:t> della </a:t>
            </a:r>
            <a:r>
              <a:rPr dirty="0" err="1"/>
              <a:t>materia</a:t>
            </a:r>
            <a:r>
              <a:rPr dirty="0"/>
              <a:t> (</a:t>
            </a:r>
            <a:r>
              <a:rPr dirty="0" err="1"/>
              <a:t>liquido</a:t>
            </a:r>
            <a:r>
              <a:rPr dirty="0"/>
              <a:t>, </a:t>
            </a:r>
            <a:r>
              <a:rPr dirty="0" err="1"/>
              <a:t>solido</a:t>
            </a:r>
            <a:r>
              <a:rPr b="1" dirty="0"/>
              <a:t>)</a:t>
            </a:r>
            <a:r>
              <a:rPr dirty="0"/>
              <a:t>, il </a:t>
            </a:r>
            <a:r>
              <a:rPr b="1" dirty="0"/>
              <a:t>volume</a:t>
            </a:r>
            <a:r>
              <a:rPr dirty="0"/>
              <a:t> è </a:t>
            </a:r>
            <a:r>
              <a:rPr dirty="0" err="1"/>
              <a:t>determinato</a:t>
            </a:r>
            <a:r>
              <a:rPr dirty="0"/>
              <a:t> </a:t>
            </a:r>
            <a:r>
              <a:rPr dirty="0" err="1"/>
              <a:t>dalle</a:t>
            </a:r>
            <a:r>
              <a:rPr dirty="0"/>
              <a:t> </a:t>
            </a:r>
            <a:r>
              <a:rPr dirty="0" err="1"/>
              <a:t>dimensioni</a:t>
            </a:r>
            <a:r>
              <a:rPr dirty="0"/>
              <a:t> delle </a:t>
            </a:r>
            <a:r>
              <a:rPr dirty="0" err="1"/>
              <a:t>molecole</a:t>
            </a:r>
            <a:r>
              <a:rPr dirty="0"/>
              <a:t> e </a:t>
            </a:r>
            <a:r>
              <a:rPr dirty="0" err="1"/>
              <a:t>dalle</a:t>
            </a:r>
            <a:r>
              <a:rPr dirty="0"/>
              <a:t> </a:t>
            </a:r>
            <a:r>
              <a:rPr dirty="0" err="1"/>
              <a:t>forze</a:t>
            </a:r>
            <a:r>
              <a:rPr dirty="0"/>
              <a:t> </a:t>
            </a:r>
            <a:r>
              <a:rPr dirty="0" err="1"/>
              <a:t>intermolecolari</a:t>
            </a:r>
            <a:r>
              <a:rPr dirty="0"/>
              <a:t>, e varia molto </a:t>
            </a:r>
            <a:r>
              <a:rPr dirty="0" err="1"/>
              <a:t>debolmente</a:t>
            </a:r>
            <a:r>
              <a:rPr dirty="0"/>
              <a:t> al </a:t>
            </a:r>
            <a:r>
              <a:rPr dirty="0" err="1"/>
              <a:t>variare</a:t>
            </a:r>
            <a:r>
              <a:rPr dirty="0"/>
              <a:t> di p e T. </a:t>
            </a:r>
            <a:r>
              <a:rPr dirty="0" err="1"/>
              <a:t>Così</a:t>
            </a:r>
            <a:r>
              <a:rPr dirty="0"/>
              <a:t>, </a:t>
            </a:r>
            <a:r>
              <a:rPr dirty="0" err="1"/>
              <a:t>comunemente</a:t>
            </a:r>
            <a:r>
              <a:rPr dirty="0"/>
              <a:t>, se ne </a:t>
            </a:r>
            <a:r>
              <a:rPr dirty="0" err="1"/>
              <a:t>trascura</a:t>
            </a:r>
            <a:r>
              <a:rPr dirty="0"/>
              <a:t> la </a:t>
            </a:r>
            <a:r>
              <a:rPr dirty="0" err="1"/>
              <a:t>dipendenza</a:t>
            </a:r>
            <a:endParaRPr dirty="0"/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rPr dirty="0"/>
              <a:t>a </a:t>
            </a:r>
            <a:r>
              <a:rPr b="1" dirty="0"/>
              <a:t>T cost</a:t>
            </a:r>
            <a:r>
              <a:rPr dirty="0"/>
              <a:t>, il </a:t>
            </a:r>
            <a:r>
              <a:rPr dirty="0" err="1"/>
              <a:t>risultato</a:t>
            </a:r>
            <a:r>
              <a:rPr dirty="0"/>
              <a:t> </a:t>
            </a:r>
            <a:r>
              <a:rPr dirty="0" err="1"/>
              <a:t>dell’integrale</a:t>
            </a:r>
            <a:r>
              <a:rPr dirty="0"/>
              <a:t> è</a:t>
            </a:r>
          </a:p>
          <a:p>
            <a:pPr marL="0" indent="0">
              <a:lnSpc>
                <a:spcPct val="81000"/>
              </a:lnSpc>
              <a:buSzTx/>
              <a:buNone/>
              <a:defRPr sz="2500">
                <a:latin typeface="Symbol"/>
                <a:ea typeface="Symbol"/>
                <a:cs typeface="Symbol"/>
                <a:sym typeface="Symbol"/>
              </a:defRPr>
            </a:pPr>
            <a:r>
              <a:rPr dirty="0"/>
              <a:t>	m</a:t>
            </a:r>
            <a:r>
              <a:rPr baseline="-25000" dirty="0">
                <a:latin typeface="+mj-lt"/>
                <a:ea typeface="+mj-ea"/>
                <a:cs typeface="+mj-cs"/>
                <a:sym typeface="Calibri"/>
              </a:rPr>
              <a:t>f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=</a:t>
            </a:r>
            <a:r>
              <a:rPr dirty="0" err="1"/>
              <a:t>m</a:t>
            </a:r>
            <a:r>
              <a:rPr baseline="-25000" dirty="0" err="1">
                <a:latin typeface="+mj-lt"/>
                <a:ea typeface="+mj-ea"/>
                <a:cs typeface="+mj-cs"/>
                <a:sym typeface="Calibri"/>
              </a:rPr>
              <a:t>i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+V</a:t>
            </a:r>
            <a:r>
              <a:rPr baseline="-25000" dirty="0" err="1">
                <a:latin typeface="+mj-lt"/>
                <a:ea typeface="+mj-ea"/>
                <a:cs typeface="+mj-cs"/>
                <a:sym typeface="Calibri"/>
              </a:rPr>
              <a:t>m</a:t>
            </a:r>
            <a:r>
              <a:rPr dirty="0" err="1"/>
              <a:t>D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p</a:t>
            </a:r>
            <a:endParaRPr dirty="0"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21" y="362605"/>
            <a:ext cx="9085354" cy="557836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CasellaDiTesto 4"/>
          <p:cNvSpPr txBox="1"/>
          <p:nvPr/>
        </p:nvSpPr>
        <p:spPr>
          <a:xfrm>
            <a:off x="2771930" y="6033728"/>
            <a:ext cx="600193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https://goldbook.iupac.org/terms/view/S05908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di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 da p per un gas ideale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50578" y="1399015"/>
                <a:ext cx="10515601" cy="4814326"/>
              </a:xfrm>
              <a:prstGeom prst="rect">
                <a:avLst/>
              </a:prstGeom>
            </p:spPr>
            <p:txBody>
              <a:bodyPr/>
              <a:lstStyle/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Per i gas non si può trascurare la dipendenza del volume da p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Per un gas ideale questa è espressa dalla legge dei gas ideali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Si considera che lo </a:t>
                </a:r>
                <a:r>
                  <a:rPr b="1"/>
                  <a:t>stato iniziale</a:t>
                </a:r>
                <a:r>
                  <a:t> sia lo </a:t>
                </a:r>
                <a:r>
                  <a:rPr b="1"/>
                  <a:t>stato standard</a:t>
                </a:r>
                <a:r>
                  <a:t>, cioè p= 1 bar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Il potenziale chimico nello stato standard, analogamente alle altre grandezze termodinamiche, viene indicato come 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t>°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La variazione di 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t> con la pressione è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endParaRPr/>
              </a:p>
              <a:p>
                <a:pPr marL="0" indent="0" defTabSz="859536">
                  <a:lnSpc>
                    <a:spcPct val="72000"/>
                  </a:lnSpc>
                  <a:spcBef>
                    <a:spcPts val="900"/>
                  </a:spcBef>
                  <a:buSzTx/>
                  <a:buNone/>
                  <a:defRPr sz="235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  <m:sup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  <m:nary>
                            <m:naryPr>
                              <m:limLoc m:val="undOvr"/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b>
                            <m:sup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f>
                                <m:fPr>
                                  <m:ctrlP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/>
              </a:p>
              <a:p>
                <a:pPr marL="0" indent="0" defTabSz="859536">
                  <a:lnSpc>
                    <a:spcPct val="72000"/>
                  </a:lnSpc>
                  <a:spcBef>
                    <a:spcPts val="900"/>
                  </a:spcBef>
                  <a:buSzTx/>
                  <a:buNone/>
                  <a:defRPr sz="2350"/>
                </a:pPr>
                <a:endParaRPr/>
              </a:p>
              <a:p>
                <a:pPr marL="0" indent="0" defTabSz="859536">
                  <a:lnSpc>
                    <a:spcPct val="72000"/>
                  </a:lnSpc>
                  <a:spcBef>
                    <a:spcPts val="900"/>
                  </a:spcBef>
                  <a:buSzTx/>
                  <a:buNone/>
                  <a:defRPr sz="235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°+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500"/>
              </a:p>
            </p:txBody>
          </p:sp>
        </mc:Choice>
        <mc:Fallback xmlns="">
          <p:sp>
            <p:nvSpPr>
              <p:cNvPr id="116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0578" y="1399015"/>
                <a:ext cx="10515601" cy="4814326"/>
              </a:xfrm>
              <a:prstGeom prst="rect">
                <a:avLst/>
              </a:prstGeom>
              <a:blipFill>
                <a:blip r:embed="rId2"/>
                <a:stretch>
                  <a:fillRect l="-1159" t="-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ttangolo 3"/>
          <p:cNvSpPr/>
          <p:nvPr/>
        </p:nvSpPr>
        <p:spPr>
          <a:xfrm>
            <a:off x="391653" y="4926211"/>
            <a:ext cx="3263117" cy="1065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057" extrusionOk="0">
                <a:moveTo>
                  <a:pt x="46" y="205"/>
                </a:moveTo>
                <a:cubicBezTo>
                  <a:pt x="1136" y="-41"/>
                  <a:pt x="2272" y="682"/>
                  <a:pt x="4097" y="205"/>
                </a:cubicBezTo>
                <a:cubicBezTo>
                  <a:pt x="5922" y="-271"/>
                  <a:pt x="6946" y="437"/>
                  <a:pt x="7721" y="205"/>
                </a:cubicBezTo>
                <a:cubicBezTo>
                  <a:pt x="8497" y="-26"/>
                  <a:pt x="10394" y="427"/>
                  <a:pt x="12412" y="205"/>
                </a:cubicBezTo>
                <a:cubicBezTo>
                  <a:pt x="14429" y="-16"/>
                  <a:pt x="14950" y="-115"/>
                  <a:pt x="16463" y="205"/>
                </a:cubicBezTo>
                <a:cubicBezTo>
                  <a:pt x="17975" y="526"/>
                  <a:pt x="20163" y="300"/>
                  <a:pt x="21366" y="205"/>
                </a:cubicBezTo>
                <a:cubicBezTo>
                  <a:pt x="21325" y="5139"/>
                  <a:pt x="21193" y="5731"/>
                  <a:pt x="21366" y="10943"/>
                </a:cubicBezTo>
                <a:cubicBezTo>
                  <a:pt x="21539" y="16155"/>
                  <a:pt x="21234" y="18015"/>
                  <a:pt x="21366" y="20854"/>
                </a:cubicBezTo>
                <a:cubicBezTo>
                  <a:pt x="19896" y="20820"/>
                  <a:pt x="19081" y="21329"/>
                  <a:pt x="17102" y="20854"/>
                </a:cubicBezTo>
                <a:cubicBezTo>
                  <a:pt x="15123" y="20379"/>
                  <a:pt x="14260" y="21291"/>
                  <a:pt x="13478" y="20854"/>
                </a:cubicBezTo>
                <a:cubicBezTo>
                  <a:pt x="12695" y="20417"/>
                  <a:pt x="10965" y="21239"/>
                  <a:pt x="9214" y="20854"/>
                </a:cubicBezTo>
                <a:cubicBezTo>
                  <a:pt x="7463" y="20470"/>
                  <a:pt x="6182" y="21197"/>
                  <a:pt x="4950" y="20854"/>
                </a:cubicBezTo>
                <a:cubicBezTo>
                  <a:pt x="3718" y="20511"/>
                  <a:pt x="2362" y="20771"/>
                  <a:pt x="46" y="20854"/>
                </a:cubicBezTo>
                <a:cubicBezTo>
                  <a:pt x="52" y="18631"/>
                  <a:pt x="-61" y="15429"/>
                  <a:pt x="46" y="10117"/>
                </a:cubicBezTo>
                <a:cubicBezTo>
                  <a:pt x="154" y="4805"/>
                  <a:pt x="126" y="2331"/>
                  <a:pt x="46" y="205"/>
                </a:cubicBezTo>
                <a:close/>
              </a:path>
            </a:pathLst>
          </a:custGeom>
          <a:ln w="8572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8" y="618576"/>
            <a:ext cx="8404008" cy="255867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asellaDiTesto 5"/>
          <p:cNvSpPr txBox="1"/>
          <p:nvPr/>
        </p:nvSpPr>
        <p:spPr>
          <a:xfrm>
            <a:off x="1831918" y="2277562"/>
            <a:ext cx="8773019" cy="828041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Una fase di una sostanza è una porzione della sostanza uniforme sia come composizione chimica che stato fisico (lo stato di aggregazione)</a:t>
            </a:r>
          </a:p>
        </p:txBody>
      </p:sp>
      <p:sp>
        <p:nvSpPr>
          <p:cNvPr id="121" name="CasellaDiTesto 7"/>
          <p:cNvSpPr txBox="1"/>
          <p:nvPr/>
        </p:nvSpPr>
        <p:spPr>
          <a:xfrm>
            <a:off x="1769839" y="1812008"/>
            <a:ext cx="8897176" cy="4597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https://goldbook.iupac.org/terms/view/P04528</a:t>
            </a:r>
          </a:p>
        </p:txBody>
      </p:sp>
      <p:pic>
        <p:nvPicPr>
          <p:cNvPr id="122" name="Immagine 9" descr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90" y="3357805"/>
            <a:ext cx="9782033" cy="244247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asellaDiTesto 11"/>
          <p:cNvSpPr txBox="1"/>
          <p:nvPr/>
        </p:nvSpPr>
        <p:spPr>
          <a:xfrm>
            <a:off x="5443869" y="5544996"/>
            <a:ext cx="600193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https://goldbook.iupac.org/terms/view/P04537</a:t>
            </a:r>
          </a:p>
        </p:txBody>
      </p:sp>
      <p:sp>
        <p:nvSpPr>
          <p:cNvPr id="124" name="CasellaDiTesto 8"/>
          <p:cNvSpPr txBox="1"/>
          <p:nvPr/>
        </p:nvSpPr>
        <p:spPr>
          <a:xfrm>
            <a:off x="1709490" y="6049521"/>
            <a:ext cx="10163642" cy="497841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 b="1"/>
            </a:pPr>
            <a:r>
              <a:t>Transizione di fase </a:t>
            </a:r>
            <a:r>
              <a:rPr b="0"/>
              <a:t>il passaggio spontaneo da una fase ad un’altra</a:t>
            </a:r>
          </a:p>
        </p:txBody>
      </p:sp>
      <p:sp>
        <p:nvSpPr>
          <p:cNvPr id="125" name="CasellaDiTesto 2"/>
          <p:cNvSpPr txBox="1"/>
          <p:nvPr/>
        </p:nvSpPr>
        <p:spPr>
          <a:xfrm>
            <a:off x="425548" y="2419643"/>
            <a:ext cx="111579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A9D18E"/>
                </a:solidFill>
              </a:defRPr>
            </a:lvl1pPr>
          </a:lstStyle>
          <a:p>
            <a:r>
              <a:t>Atkins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Transizione di fase del I ordine</a:t>
            </a:r>
          </a:p>
        </p:txBody>
      </p:sp>
      <p:sp>
        <p:nvSpPr>
          <p:cNvPr id="12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593886"/>
            <a:ext cx="10515600" cy="4351339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/>
            </a:pPr>
            <a:r>
              <a:t>Si verifica, ad ogni data p, ad una determinata T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Il calore provoca i cambiamenti di fase quali la trasformazione dalla fase liquida a quella gassosa o dalla fase solida alla fase liquida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Una transizione nella quale alla transizione </a:t>
            </a:r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le energie di Gibbs molari (potenziali chimici)delle due fasi sono uguali: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  <a:endParaRPr sz="2376"/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Le loro derivate prime rispetto a T e p sono discontinue, cioè </a:t>
            </a:r>
            <a:endParaRPr sz="2376"/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S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)≠ S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 </a:t>
            </a:r>
            <a:endParaRPr sz="2376"/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V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)≠ V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o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Diagramma di fase</a:t>
            </a:r>
          </a:p>
        </p:txBody>
      </p:sp>
      <p:pic>
        <p:nvPicPr>
          <p:cNvPr id="131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44" y="1336005"/>
            <a:ext cx="4969706" cy="463176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asellaDiTesto 6"/>
          <p:cNvSpPr txBox="1"/>
          <p:nvPr/>
        </p:nvSpPr>
        <p:spPr>
          <a:xfrm>
            <a:off x="5725550" y="6176962"/>
            <a:ext cx="60069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https://imfsrule.weebly.com/phase-diagrams.html</a:t>
            </a:r>
          </a:p>
        </p:txBody>
      </p:sp>
      <p:sp>
        <p:nvSpPr>
          <p:cNvPr id="133" name="CasellaDiTesto 7"/>
          <p:cNvSpPr txBox="1"/>
          <p:nvPr/>
        </p:nvSpPr>
        <p:spPr>
          <a:xfrm>
            <a:off x="7627912" y="616294"/>
            <a:ext cx="3344888" cy="66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H</a:t>
            </a:r>
            <a:r>
              <a:rPr baseline="-25000"/>
              <a:t>2</a:t>
            </a:r>
            <a:r>
              <a:t>O</a:t>
            </a:r>
          </a:p>
        </p:txBody>
      </p:sp>
      <p:sp>
        <p:nvSpPr>
          <p:cNvPr id="134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1058598" y="1542389"/>
            <a:ext cx="4473324" cy="4741317"/>
          </a:xfrm>
          <a:prstGeom prst="rect">
            <a:avLst/>
          </a:prstGeom>
        </p:spPr>
        <p:txBody>
          <a:bodyPr/>
          <a:lstStyle/>
          <a:p>
            <a:r>
              <a:t>es. ad 1 atm il ghiaccio costituisce la fase stabile dell’acqua a T&lt; 0 °C</a:t>
            </a:r>
          </a:p>
          <a:p>
            <a:r>
              <a:t>a T&gt; 0°C è stabile la fase liquida</a:t>
            </a:r>
          </a:p>
          <a:p>
            <a:r>
              <a:t>Il digramma di fase di una sostanza mostra le </a:t>
            </a:r>
            <a:r>
              <a:rPr b="1"/>
              <a:t>regioni di p e T </a:t>
            </a:r>
            <a:r>
              <a:t>alle quali le varie fasi sono termodinamicamente stabili (equilibrio)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FA4D7-5AB0-458D-B011-4359DF22D231}">
  <ds:schemaRefs>
    <ds:schemaRef ds:uri="http://schemas.microsoft.com/office/2006/metadata/properties"/>
    <ds:schemaRef ds:uri="http://schemas.microsoft.com/office/infopath/2007/PartnerControls"/>
    <ds:schemaRef ds:uri="e2159b33-9406-468d-939c-07ba024f37a5"/>
    <ds:schemaRef ds:uri="f3ec0090-a91c-41e3-8ea3-4e47221e0305"/>
  </ds:schemaRefs>
</ds:datastoreItem>
</file>

<file path=customXml/itemProps2.xml><?xml version="1.0" encoding="utf-8"?>
<ds:datastoreItem xmlns:ds="http://schemas.openxmlformats.org/officeDocument/2006/customXml" ds:itemID="{A6C8558E-82FF-46F5-A6BF-F3616F4F6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21B97-DD9E-4AC4-AE6B-E671C7829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c0090-a91c-41e3-8ea3-4e47221e0305"/>
    <ds:schemaRef ds:uri="e2159b33-9406-468d-939c-07ba024f3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1394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Tema di Office</vt:lpstr>
      <vt:lpstr>Il potenziale chimico</vt:lpstr>
      <vt:lpstr>Il potenziale chimico di una sostanza pura</vt:lpstr>
      <vt:lpstr>Presentazione standard di PowerPoint</vt:lpstr>
      <vt:lpstr>Dipendenza di m da T e p</vt:lpstr>
      <vt:lpstr>Presentazione standard di PowerPoint</vt:lpstr>
      <vt:lpstr>Dipendenza di m da p per un gas ideale</vt:lpstr>
      <vt:lpstr>Presentazione standard di PowerPoint</vt:lpstr>
      <vt:lpstr>Transizione di fase del I ordine</vt:lpstr>
      <vt:lpstr>Diagramma di fase</vt:lpstr>
      <vt:lpstr>Diagramma di fase per una sostanza pura </vt:lpstr>
      <vt:lpstr>Condizione dell’equilibrio tra le fasi</vt:lpstr>
      <vt:lpstr>Presentazione standard di PowerPoint</vt:lpstr>
      <vt:lpstr>Dipendenza della stabilità delle fasi dalla T</vt:lpstr>
      <vt:lpstr>Dipendenza della stabilità delle fasi dalla T</vt:lpstr>
      <vt:lpstr>Dipendenza della stabilità delle fasi dalla T</vt:lpstr>
      <vt:lpstr>Dipendenza della stabilità delle fasi dalla p</vt:lpstr>
      <vt:lpstr>Dipendenza della stabilità delle fasi dalla p</vt:lpstr>
      <vt:lpstr>Confini di fase</vt:lpstr>
      <vt:lpstr>Equazione di Clapeyron</vt:lpstr>
      <vt:lpstr>Confine solido-liquido</vt:lpstr>
      <vt:lpstr>Presentazione standard di PowerPoint</vt:lpstr>
      <vt:lpstr>Presentazione standard di PowerPoint</vt:lpstr>
      <vt:lpstr>Confine liquido-vapore</vt:lpstr>
      <vt:lpstr>Equazione di Clapeyron-Clausius</vt:lpstr>
      <vt:lpstr>Confine solido-vapore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potenziale chimico</dc:title>
  <dc:creator>asaro</dc:creator>
  <cp:lastModifiedBy>ASARO FIORETTA</cp:lastModifiedBy>
  <cp:revision>9</cp:revision>
  <cp:lastPrinted>2025-03-31T08:25:29Z</cp:lastPrinted>
  <dcterms:modified xsi:type="dcterms:W3CDTF">2026-03-25T09:26:24Z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