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9.xml" ContentType="application/inkml+xml"/>
  <Override PartName="/ppt/notesSlides/notesSlide23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885" r:id="rId2"/>
    <p:sldId id="267" r:id="rId3"/>
    <p:sldId id="270" r:id="rId4"/>
    <p:sldId id="524" r:id="rId5"/>
    <p:sldId id="560" r:id="rId6"/>
    <p:sldId id="1007" r:id="rId7"/>
    <p:sldId id="1008" r:id="rId8"/>
    <p:sldId id="454" r:id="rId9"/>
    <p:sldId id="525" r:id="rId10"/>
    <p:sldId id="1004" r:id="rId11"/>
    <p:sldId id="323" r:id="rId12"/>
    <p:sldId id="526" r:id="rId13"/>
    <p:sldId id="333" r:id="rId14"/>
    <p:sldId id="334" r:id="rId15"/>
    <p:sldId id="335" r:id="rId16"/>
    <p:sldId id="527" r:id="rId17"/>
    <p:sldId id="528" r:id="rId18"/>
    <p:sldId id="330" r:id="rId19"/>
    <p:sldId id="275" r:id="rId20"/>
    <p:sldId id="276" r:id="rId21"/>
    <p:sldId id="523" r:id="rId22"/>
    <p:sldId id="531" r:id="rId23"/>
    <p:sldId id="533" r:id="rId24"/>
    <p:sldId id="1032" r:id="rId25"/>
    <p:sldId id="511" r:id="rId26"/>
    <p:sldId id="1033" r:id="rId27"/>
    <p:sldId id="1018" r:id="rId28"/>
    <p:sldId id="1010" r:id="rId29"/>
    <p:sldId id="512" r:id="rId30"/>
    <p:sldId id="1029" r:id="rId31"/>
    <p:sldId id="561" r:id="rId32"/>
    <p:sldId id="503" r:id="rId33"/>
    <p:sldId id="507" r:id="rId34"/>
    <p:sldId id="541" r:id="rId35"/>
    <p:sldId id="1035" r:id="rId36"/>
    <p:sldId id="626" r:id="rId37"/>
    <p:sldId id="628" r:id="rId38"/>
    <p:sldId id="630" r:id="rId39"/>
    <p:sldId id="1036" r:id="rId40"/>
    <p:sldId id="633" r:id="rId41"/>
    <p:sldId id="634" r:id="rId42"/>
    <p:sldId id="637" r:id="rId43"/>
    <p:sldId id="1037" r:id="rId44"/>
    <p:sldId id="1017" r:id="rId45"/>
    <p:sldId id="536" r:id="rId46"/>
    <p:sldId id="393" r:id="rId47"/>
    <p:sldId id="574" r:id="rId48"/>
    <p:sldId id="587" r:id="rId49"/>
    <p:sldId id="588" r:id="rId50"/>
    <p:sldId id="575" r:id="rId51"/>
    <p:sldId id="571" r:id="rId52"/>
    <p:sldId id="1002" r:id="rId53"/>
    <p:sldId id="589" r:id="rId54"/>
    <p:sldId id="591" r:id="rId55"/>
    <p:sldId id="593" r:id="rId56"/>
    <p:sldId id="395" r:id="rId57"/>
    <p:sldId id="1034" r:id="rId58"/>
    <p:sldId id="1025" r:id="rId59"/>
    <p:sldId id="271" r:id="rId60"/>
    <p:sldId id="259" r:id="rId61"/>
    <p:sldId id="1026" r:id="rId62"/>
    <p:sldId id="272" r:id="rId63"/>
    <p:sldId id="256" r:id="rId64"/>
    <p:sldId id="268" r:id="rId65"/>
    <p:sldId id="260" r:id="rId66"/>
    <p:sldId id="262" r:id="rId67"/>
    <p:sldId id="594" r:id="rId68"/>
    <p:sldId id="595" r:id="rId69"/>
    <p:sldId id="597" r:id="rId70"/>
    <p:sldId id="598" r:id="rId71"/>
    <p:sldId id="596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1F9"/>
    <a:srgbClr val="C8D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DF4A14-6A4B-4734-97A7-2FB163274E0D}" v="164" dt="2026-03-25T20:33:11.022"/>
    <p1510:client id="{F37FC31C-328F-4F14-890C-F409230FEB7B}" v="1" dt="2026-03-25T14:10:35.8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41" autoAdjust="0"/>
    <p:restoredTop sz="94567" autoAdjust="0"/>
  </p:normalViewPr>
  <p:slideViewPr>
    <p:cSldViewPr snapToGrid="0">
      <p:cViewPr varScale="1">
        <p:scale>
          <a:sx n="113" d="100"/>
          <a:sy n="113" d="100"/>
        </p:scale>
        <p:origin x="101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ASINI ALBERTO" userId="8c013d22-ceb2-4014-ae73-ac062752c54f" providerId="ADAL" clId="{7B648A43-9DC0-4722-B9CA-0E718B52FA4A}"/>
    <pc:docChg chg="custSel addSld modSld">
      <pc:chgData name="TOMMASINI ALBERTO" userId="8c013d22-ceb2-4014-ae73-ac062752c54f" providerId="ADAL" clId="{7B648A43-9DC0-4722-B9CA-0E718B52FA4A}" dt="2026-03-25T14:10:56.277" v="2" actId="478"/>
      <pc:docMkLst>
        <pc:docMk/>
      </pc:docMkLst>
      <pc:sldChg chg="delSp add mod delAnim">
        <pc:chgData name="TOMMASINI ALBERTO" userId="8c013d22-ceb2-4014-ae73-ac062752c54f" providerId="ADAL" clId="{7B648A43-9DC0-4722-B9CA-0E718B52FA4A}" dt="2026-03-25T14:10:56.277" v="2" actId="478"/>
        <pc:sldMkLst>
          <pc:docMk/>
          <pc:sldMk cId="823390216" sldId="503"/>
        </pc:sldMkLst>
        <pc:spChg chg="del">
          <ac:chgData name="TOMMASINI ALBERTO" userId="8c013d22-ceb2-4014-ae73-ac062752c54f" providerId="ADAL" clId="{7B648A43-9DC0-4722-B9CA-0E718B52FA4A}" dt="2026-03-25T14:10:56.277" v="2" actId="478"/>
          <ac:spMkLst>
            <pc:docMk/>
            <pc:sldMk cId="823390216" sldId="503"/>
            <ac:spMk id="6" creationId="{9C8B89DA-B799-7C3E-906D-73EF3E4B1FEC}"/>
          </ac:spMkLst>
        </pc:spChg>
        <pc:spChg chg="del">
          <ac:chgData name="TOMMASINI ALBERTO" userId="8c013d22-ceb2-4014-ae73-ac062752c54f" providerId="ADAL" clId="{7B648A43-9DC0-4722-B9CA-0E718B52FA4A}" dt="2026-03-25T14:10:45.561" v="1" actId="478"/>
          <ac:spMkLst>
            <pc:docMk/>
            <pc:sldMk cId="823390216" sldId="503"/>
            <ac:spMk id="9" creationId="{7F702AC0-8763-563E-9CF9-EEFBE94292DD}"/>
          </ac:spMkLst>
        </pc:spChg>
      </pc:sldChg>
      <pc:sldChg chg="add">
        <pc:chgData name="TOMMASINI ALBERTO" userId="8c013d22-ceb2-4014-ae73-ac062752c54f" providerId="ADAL" clId="{7B648A43-9DC0-4722-B9CA-0E718B52FA4A}" dt="2026-03-25T14:10:35.762" v="0"/>
        <pc:sldMkLst>
          <pc:docMk/>
          <pc:sldMk cId="3633520101" sldId="507"/>
        </pc:sldMkLst>
      </pc:sldChg>
      <pc:sldChg chg="add">
        <pc:chgData name="TOMMASINI ALBERTO" userId="8c013d22-ceb2-4014-ae73-ac062752c54f" providerId="ADAL" clId="{7B648A43-9DC0-4722-B9CA-0E718B52FA4A}" dt="2026-03-25T14:10:35.762" v="0"/>
        <pc:sldMkLst>
          <pc:docMk/>
          <pc:sldMk cId="3330508752" sldId="541"/>
        </pc:sldMkLst>
      </pc:sldChg>
    </pc:docChg>
  </pc:docChgLst>
  <pc:docChgLst>
    <pc:chgData name="TOMMASINI ALBERTO" userId="8c013d22-ceb2-4014-ae73-ac062752c54f" providerId="ADAL" clId="{FFEC56FB-C4B4-4ECA-BBA1-40D40875A65C}"/>
    <pc:docChg chg="custSel addSld delSld modSld">
      <pc:chgData name="TOMMASINI ALBERTO" userId="8c013d22-ceb2-4014-ae73-ac062752c54f" providerId="ADAL" clId="{FFEC56FB-C4B4-4ECA-BBA1-40D40875A65C}" dt="2026-03-25T20:33:11.022" v="244" actId="20577"/>
      <pc:docMkLst>
        <pc:docMk/>
      </pc:docMkLst>
      <pc:sldChg chg="del">
        <pc:chgData name="TOMMASINI ALBERTO" userId="8c013d22-ceb2-4014-ae73-ac062752c54f" providerId="ADAL" clId="{FFEC56FB-C4B4-4ECA-BBA1-40D40875A65C}" dt="2026-03-24T22:36:19.456" v="1" actId="47"/>
        <pc:sldMkLst>
          <pc:docMk/>
          <pc:sldMk cId="0" sldId="265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0" sldId="266"/>
        </pc:sldMkLst>
      </pc:sldChg>
      <pc:sldChg chg="del">
        <pc:chgData name="TOMMASINI ALBERTO" userId="8c013d22-ceb2-4014-ae73-ac062752c54f" providerId="ADAL" clId="{FFEC56FB-C4B4-4ECA-BBA1-40D40875A65C}" dt="2026-03-24T22:36:19.456" v="1" actId="47"/>
        <pc:sldMkLst>
          <pc:docMk/>
          <pc:sldMk cId="0" sldId="282"/>
        </pc:sldMkLst>
      </pc:sldChg>
      <pc:sldChg chg="del">
        <pc:chgData name="TOMMASINI ALBERTO" userId="8c013d22-ceb2-4014-ae73-ac062752c54f" providerId="ADAL" clId="{FFEC56FB-C4B4-4ECA-BBA1-40D40875A65C}" dt="2026-03-24T22:36:19.456" v="1" actId="47"/>
        <pc:sldMkLst>
          <pc:docMk/>
          <pc:sldMk cId="0" sldId="284"/>
        </pc:sldMkLst>
      </pc:sldChg>
      <pc:sldChg chg="del">
        <pc:chgData name="TOMMASINI ALBERTO" userId="8c013d22-ceb2-4014-ae73-ac062752c54f" providerId="ADAL" clId="{FFEC56FB-C4B4-4ECA-BBA1-40D40875A65C}" dt="2026-03-24T22:36:19.456" v="1" actId="47"/>
        <pc:sldMkLst>
          <pc:docMk/>
          <pc:sldMk cId="0" sldId="292"/>
        </pc:sldMkLst>
      </pc:sldChg>
      <pc:sldChg chg="del">
        <pc:chgData name="TOMMASINI ALBERTO" userId="8c013d22-ceb2-4014-ae73-ac062752c54f" providerId="ADAL" clId="{FFEC56FB-C4B4-4ECA-BBA1-40D40875A65C}" dt="2026-03-24T22:36:19.456" v="1" actId="47"/>
        <pc:sldMkLst>
          <pc:docMk/>
          <pc:sldMk cId="0" sldId="293"/>
        </pc:sldMkLst>
      </pc:sldChg>
      <pc:sldChg chg="del">
        <pc:chgData name="TOMMASINI ALBERTO" userId="8c013d22-ceb2-4014-ae73-ac062752c54f" providerId="ADAL" clId="{FFEC56FB-C4B4-4ECA-BBA1-40D40875A65C}" dt="2026-03-24T22:36:19.456" v="1" actId="47"/>
        <pc:sldMkLst>
          <pc:docMk/>
          <pc:sldMk cId="0" sldId="294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755120892" sldId="295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3473194246" sldId="296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2141251858" sldId="297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3593721498" sldId="298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497121484" sldId="299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0" sldId="367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0" sldId="372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0" sldId="424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609309946" sldId="453"/>
        </pc:sldMkLst>
      </pc:sldChg>
      <pc:sldChg chg="addSp delSp modSp mod delAnim modAnim">
        <pc:chgData name="TOMMASINI ALBERTO" userId="8c013d22-ceb2-4014-ae73-ac062752c54f" providerId="ADAL" clId="{FFEC56FB-C4B4-4ECA-BBA1-40D40875A65C}" dt="2026-03-24T23:15:15.116" v="63"/>
        <pc:sldMkLst>
          <pc:docMk/>
          <pc:sldMk cId="646024805" sldId="454"/>
        </pc:sldMkLst>
        <pc:spChg chg="del">
          <ac:chgData name="TOMMASINI ALBERTO" userId="8c013d22-ceb2-4014-ae73-ac062752c54f" providerId="ADAL" clId="{FFEC56FB-C4B4-4ECA-BBA1-40D40875A65C}" dt="2026-03-24T23:13:19.020" v="20" actId="478"/>
          <ac:spMkLst>
            <pc:docMk/>
            <pc:sldMk cId="646024805" sldId="454"/>
            <ac:spMk id="4" creationId="{D7659956-6F55-8953-A8D3-23DFBAB75E49}"/>
          </ac:spMkLst>
        </pc:spChg>
        <pc:spChg chg="del">
          <ac:chgData name="TOMMASINI ALBERTO" userId="8c013d22-ceb2-4014-ae73-ac062752c54f" providerId="ADAL" clId="{FFEC56FB-C4B4-4ECA-BBA1-40D40875A65C}" dt="2026-03-24T23:13:15.187" v="19" actId="478"/>
          <ac:spMkLst>
            <pc:docMk/>
            <pc:sldMk cId="646024805" sldId="454"/>
            <ac:spMk id="9" creationId="{E2DBACF5-EACD-432F-AF85-C7C40CD2D7C2}"/>
          </ac:spMkLst>
        </pc:spChg>
        <pc:spChg chg="del">
          <ac:chgData name="TOMMASINI ALBERTO" userId="8c013d22-ceb2-4014-ae73-ac062752c54f" providerId="ADAL" clId="{FFEC56FB-C4B4-4ECA-BBA1-40D40875A65C}" dt="2026-03-24T23:13:15.187" v="19" actId="478"/>
          <ac:spMkLst>
            <pc:docMk/>
            <pc:sldMk cId="646024805" sldId="454"/>
            <ac:spMk id="10" creationId="{6F085FA9-E7B4-425A-9D7C-3760D6A063D7}"/>
          </ac:spMkLst>
        </pc:spChg>
        <pc:spChg chg="mod">
          <ac:chgData name="TOMMASINI ALBERTO" userId="8c013d22-ceb2-4014-ae73-ac062752c54f" providerId="ADAL" clId="{FFEC56FB-C4B4-4ECA-BBA1-40D40875A65C}" dt="2026-03-24T23:13:49.565" v="28" actId="1076"/>
          <ac:spMkLst>
            <pc:docMk/>
            <pc:sldMk cId="646024805" sldId="454"/>
            <ac:spMk id="13" creationId="{6EF23CF1-5F9F-F257-1948-4B48DDC4C560}"/>
          </ac:spMkLst>
        </pc:spChg>
        <pc:spChg chg="del">
          <ac:chgData name="TOMMASINI ALBERTO" userId="8c013d22-ceb2-4014-ae73-ac062752c54f" providerId="ADAL" clId="{FFEC56FB-C4B4-4ECA-BBA1-40D40875A65C}" dt="2026-03-24T23:13:15.187" v="19" actId="478"/>
          <ac:spMkLst>
            <pc:docMk/>
            <pc:sldMk cId="646024805" sldId="454"/>
            <ac:spMk id="14" creationId="{45259267-9A6A-622D-3FFF-E1A2C190FD61}"/>
          </ac:spMkLst>
        </pc:spChg>
        <pc:spChg chg="del">
          <ac:chgData name="TOMMASINI ALBERTO" userId="8c013d22-ceb2-4014-ae73-ac062752c54f" providerId="ADAL" clId="{FFEC56FB-C4B4-4ECA-BBA1-40D40875A65C}" dt="2026-03-24T23:13:19.020" v="20" actId="478"/>
          <ac:spMkLst>
            <pc:docMk/>
            <pc:sldMk cId="646024805" sldId="454"/>
            <ac:spMk id="15" creationId="{092A4B4D-D4B9-5F74-3379-58C1B51E9EBC}"/>
          </ac:spMkLst>
        </pc:spChg>
        <pc:spChg chg="mod">
          <ac:chgData name="TOMMASINI ALBERTO" userId="8c013d22-ceb2-4014-ae73-ac062752c54f" providerId="ADAL" clId="{FFEC56FB-C4B4-4ECA-BBA1-40D40875A65C}" dt="2026-03-24T23:14:48.103" v="60" actId="1076"/>
          <ac:spMkLst>
            <pc:docMk/>
            <pc:sldMk cId="646024805" sldId="454"/>
            <ac:spMk id="16" creationId="{E851F913-4865-8D8E-45FA-84ADA0F17F9B}"/>
          </ac:spMkLst>
        </pc:spChg>
        <pc:spChg chg="add mod">
          <ac:chgData name="TOMMASINI ALBERTO" userId="8c013d22-ceb2-4014-ae73-ac062752c54f" providerId="ADAL" clId="{FFEC56FB-C4B4-4ECA-BBA1-40D40875A65C}" dt="2026-03-24T23:14:34.320" v="58" actId="1076"/>
          <ac:spMkLst>
            <pc:docMk/>
            <pc:sldMk cId="646024805" sldId="454"/>
            <ac:spMk id="20" creationId="{B74FC79E-54B6-9757-0288-B48D8782BE88}"/>
          </ac:spMkLst>
        </pc:spChg>
        <pc:spChg chg="del">
          <ac:chgData name="TOMMASINI ALBERTO" userId="8c013d22-ceb2-4014-ae73-ac062752c54f" providerId="ADAL" clId="{FFEC56FB-C4B4-4ECA-BBA1-40D40875A65C}" dt="2026-03-24T23:13:15.187" v="19" actId="478"/>
          <ac:spMkLst>
            <pc:docMk/>
            <pc:sldMk cId="646024805" sldId="454"/>
            <ac:spMk id="21" creationId="{523685D2-6BF8-2BFD-1F36-8324E750DABE}"/>
          </ac:spMkLst>
        </pc:spChg>
        <pc:spChg chg="del">
          <ac:chgData name="TOMMASINI ALBERTO" userId="8c013d22-ceb2-4014-ae73-ac062752c54f" providerId="ADAL" clId="{FFEC56FB-C4B4-4ECA-BBA1-40D40875A65C}" dt="2026-03-24T23:13:15.187" v="19" actId="478"/>
          <ac:spMkLst>
            <pc:docMk/>
            <pc:sldMk cId="646024805" sldId="454"/>
            <ac:spMk id="22" creationId="{95B06F9A-35E2-13FD-6A07-8BE5030785A8}"/>
          </ac:spMkLst>
        </pc:spChg>
        <pc:picChg chg="del">
          <ac:chgData name="TOMMASINI ALBERTO" userId="8c013d22-ceb2-4014-ae73-ac062752c54f" providerId="ADAL" clId="{FFEC56FB-C4B4-4ECA-BBA1-40D40875A65C}" dt="2026-03-24T23:13:11.664" v="18" actId="478"/>
          <ac:picMkLst>
            <pc:docMk/>
            <pc:sldMk cId="646024805" sldId="454"/>
            <ac:picMk id="5" creationId="{FEFC65B2-0152-406E-821F-A62187CF89BB}"/>
          </ac:picMkLst>
        </pc:picChg>
        <pc:picChg chg="add mod">
          <ac:chgData name="TOMMASINI ALBERTO" userId="8c013d22-ceb2-4014-ae73-ac062752c54f" providerId="ADAL" clId="{FFEC56FB-C4B4-4ECA-BBA1-40D40875A65C}" dt="2026-03-24T23:13:40.285" v="27" actId="1076"/>
          <ac:picMkLst>
            <pc:docMk/>
            <pc:sldMk cId="646024805" sldId="454"/>
            <ac:picMk id="17" creationId="{4562B6BB-A3C8-CF83-68FE-021A3C95B086}"/>
          </ac:picMkLst>
        </pc:picChg>
        <pc:cxnChg chg="del">
          <ac:chgData name="TOMMASINI ALBERTO" userId="8c013d22-ceb2-4014-ae73-ac062752c54f" providerId="ADAL" clId="{FFEC56FB-C4B4-4ECA-BBA1-40D40875A65C}" dt="2026-03-24T23:13:15.187" v="19" actId="478"/>
          <ac:cxnSpMkLst>
            <pc:docMk/>
            <pc:sldMk cId="646024805" sldId="454"/>
            <ac:cxnSpMk id="12" creationId="{BB7EE728-7A67-49B8-82F1-D86305E2224A}"/>
          </ac:cxnSpMkLst>
        </pc:cxnChg>
        <pc:cxnChg chg="del">
          <ac:chgData name="TOMMASINI ALBERTO" userId="8c013d22-ceb2-4014-ae73-ac062752c54f" providerId="ADAL" clId="{FFEC56FB-C4B4-4ECA-BBA1-40D40875A65C}" dt="2026-03-24T23:13:19.020" v="20" actId="478"/>
          <ac:cxnSpMkLst>
            <pc:docMk/>
            <pc:sldMk cId="646024805" sldId="454"/>
            <ac:cxnSpMk id="18" creationId="{F0A7CE41-E2B1-64DE-EB6A-558CD55C914E}"/>
          </ac:cxnSpMkLst>
        </pc:cxnChg>
        <pc:cxnChg chg="del">
          <ac:chgData name="TOMMASINI ALBERTO" userId="8c013d22-ceb2-4014-ae73-ac062752c54f" providerId="ADAL" clId="{FFEC56FB-C4B4-4ECA-BBA1-40D40875A65C}" dt="2026-03-24T23:13:19.020" v="20" actId="478"/>
          <ac:cxnSpMkLst>
            <pc:docMk/>
            <pc:sldMk cId="646024805" sldId="454"/>
            <ac:cxnSpMk id="19" creationId="{DE481B41-EA1D-6EC3-7967-A3D6C4F4D26A}"/>
          </ac:cxnSpMkLst>
        </pc:cxnChg>
        <pc:cxnChg chg="del">
          <ac:chgData name="TOMMASINI ALBERTO" userId="8c013d22-ceb2-4014-ae73-ac062752c54f" providerId="ADAL" clId="{FFEC56FB-C4B4-4ECA-BBA1-40D40875A65C}" dt="2026-03-24T23:13:15.187" v="19" actId="478"/>
          <ac:cxnSpMkLst>
            <pc:docMk/>
            <pc:sldMk cId="646024805" sldId="454"/>
            <ac:cxnSpMk id="24" creationId="{B91374C1-FDFE-3E77-DE4B-CBE67739A687}"/>
          </ac:cxnSpMkLst>
        </pc:cxnChg>
        <pc:cxnChg chg="del">
          <ac:chgData name="TOMMASINI ALBERTO" userId="8c013d22-ceb2-4014-ae73-ac062752c54f" providerId="ADAL" clId="{FFEC56FB-C4B4-4ECA-BBA1-40D40875A65C}" dt="2026-03-24T23:13:15.187" v="19" actId="478"/>
          <ac:cxnSpMkLst>
            <pc:docMk/>
            <pc:sldMk cId="646024805" sldId="454"/>
            <ac:cxnSpMk id="26" creationId="{D188491F-FB70-2762-BE11-7A34F1E87FBF}"/>
          </ac:cxnSpMkLst>
        </pc:cxnChg>
        <pc:cxnChg chg="del">
          <ac:chgData name="TOMMASINI ALBERTO" userId="8c013d22-ceb2-4014-ae73-ac062752c54f" providerId="ADAL" clId="{FFEC56FB-C4B4-4ECA-BBA1-40D40875A65C}" dt="2026-03-24T23:13:15.187" v="19" actId="478"/>
          <ac:cxnSpMkLst>
            <pc:docMk/>
            <pc:sldMk cId="646024805" sldId="454"/>
            <ac:cxnSpMk id="50" creationId="{356A8611-1B1E-4082-6B60-55A800B56E44}"/>
          </ac:cxnSpMkLst>
        </pc:cxnChg>
        <pc:cxnChg chg="del">
          <ac:chgData name="TOMMASINI ALBERTO" userId="8c013d22-ceb2-4014-ae73-ac062752c54f" providerId="ADAL" clId="{FFEC56FB-C4B4-4ECA-BBA1-40D40875A65C}" dt="2026-03-24T23:13:15.187" v="19" actId="478"/>
          <ac:cxnSpMkLst>
            <pc:docMk/>
            <pc:sldMk cId="646024805" sldId="454"/>
            <ac:cxnSpMk id="54" creationId="{662A1D36-CE82-59E8-57E5-D21226030F36}"/>
          </ac:cxnSpMkLst>
        </pc:cxnChg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2334342700" sldId="499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4073718721" sldId="515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972189326" sldId="516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953325752" sldId="517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2408883014" sldId="521"/>
        </pc:sldMkLst>
      </pc:sldChg>
      <pc:sldChg chg="del">
        <pc:chgData name="TOMMASINI ALBERTO" userId="8c013d22-ceb2-4014-ae73-ac062752c54f" providerId="ADAL" clId="{FFEC56FB-C4B4-4ECA-BBA1-40D40875A65C}" dt="2026-03-24T22:36:19.456" v="1" actId="47"/>
        <pc:sldMkLst>
          <pc:docMk/>
          <pc:sldMk cId="1414363406" sldId="522"/>
        </pc:sldMkLst>
      </pc:sldChg>
      <pc:sldChg chg="addSp delSp modSp mod">
        <pc:chgData name="TOMMASINI ALBERTO" userId="8c013d22-ceb2-4014-ae73-ac062752c54f" providerId="ADAL" clId="{FFEC56FB-C4B4-4ECA-BBA1-40D40875A65C}" dt="2026-03-24T23:12:21.608" v="17" actId="478"/>
        <pc:sldMkLst>
          <pc:docMk/>
          <pc:sldMk cId="3462938068" sldId="528"/>
        </pc:sldMkLst>
        <pc:spChg chg="del mod">
          <ac:chgData name="TOMMASINI ALBERTO" userId="8c013d22-ceb2-4014-ae73-ac062752c54f" providerId="ADAL" clId="{FFEC56FB-C4B4-4ECA-BBA1-40D40875A65C}" dt="2026-03-24T23:12:21.608" v="17" actId="478"/>
          <ac:spMkLst>
            <pc:docMk/>
            <pc:sldMk cId="3462938068" sldId="528"/>
            <ac:spMk id="4" creationId="{65717FC1-2B7E-8900-7262-41A8022B4BF9}"/>
          </ac:spMkLst>
        </pc:spChg>
        <pc:spChg chg="del mod">
          <ac:chgData name="TOMMASINI ALBERTO" userId="8c013d22-ceb2-4014-ae73-ac062752c54f" providerId="ADAL" clId="{FFEC56FB-C4B4-4ECA-BBA1-40D40875A65C}" dt="2026-03-24T23:12:12.207" v="14" actId="478"/>
          <ac:spMkLst>
            <pc:docMk/>
            <pc:sldMk cId="3462938068" sldId="528"/>
            <ac:spMk id="6" creationId="{0CE420AD-4024-5820-7B47-899B59C8B8C9}"/>
          </ac:spMkLst>
        </pc:spChg>
        <pc:spChg chg="del mod">
          <ac:chgData name="TOMMASINI ALBERTO" userId="8c013d22-ceb2-4014-ae73-ac062752c54f" providerId="ADAL" clId="{FFEC56FB-C4B4-4ECA-BBA1-40D40875A65C}" dt="2026-03-24T23:12:13.636" v="15" actId="478"/>
          <ac:spMkLst>
            <pc:docMk/>
            <pc:sldMk cId="3462938068" sldId="528"/>
            <ac:spMk id="9" creationId="{D8476C54-C6FD-D10D-DD00-08F089A9DD74}"/>
          </ac:spMkLst>
        </pc:spChg>
        <pc:spChg chg="del mod">
          <ac:chgData name="TOMMASINI ALBERTO" userId="8c013d22-ceb2-4014-ae73-ac062752c54f" providerId="ADAL" clId="{FFEC56FB-C4B4-4ECA-BBA1-40D40875A65C}" dt="2026-03-24T23:12:21.608" v="17" actId="478"/>
          <ac:spMkLst>
            <pc:docMk/>
            <pc:sldMk cId="3462938068" sldId="528"/>
            <ac:spMk id="10" creationId="{B790D3A6-65F6-2405-F473-DF436F02DF5C}"/>
          </ac:spMkLst>
        </pc:spChg>
        <pc:spChg chg="del mod">
          <ac:chgData name="TOMMASINI ALBERTO" userId="8c013d22-ceb2-4014-ae73-ac062752c54f" providerId="ADAL" clId="{FFEC56FB-C4B4-4ECA-BBA1-40D40875A65C}" dt="2026-03-24T23:12:15.291" v="16" actId="478"/>
          <ac:spMkLst>
            <pc:docMk/>
            <pc:sldMk cId="3462938068" sldId="528"/>
            <ac:spMk id="11" creationId="{FFF75C09-92B7-C891-5751-D56188CD5058}"/>
          </ac:spMkLst>
        </pc:spChg>
        <pc:spChg chg="del mod">
          <ac:chgData name="TOMMASINI ALBERTO" userId="8c013d22-ceb2-4014-ae73-ac062752c54f" providerId="ADAL" clId="{FFEC56FB-C4B4-4ECA-BBA1-40D40875A65C}" dt="2026-03-24T23:12:21.608" v="17" actId="478"/>
          <ac:spMkLst>
            <pc:docMk/>
            <pc:sldMk cId="3462938068" sldId="528"/>
            <ac:spMk id="14" creationId="{3DEE8C81-AEE0-934C-F783-02F52403761F}"/>
          </ac:spMkLst>
        </pc:spChg>
        <pc:picChg chg="del mod">
          <ac:chgData name="TOMMASINI ALBERTO" userId="8c013d22-ceb2-4014-ae73-ac062752c54f" providerId="ADAL" clId="{FFEC56FB-C4B4-4ECA-BBA1-40D40875A65C}" dt="2026-03-24T23:12:00.235" v="6" actId="478"/>
          <ac:picMkLst>
            <pc:docMk/>
            <pc:sldMk cId="3462938068" sldId="528"/>
            <ac:picMk id="2" creationId="{A5894E51-8665-9F3F-77E2-D2AA0465E17A}"/>
          </ac:picMkLst>
        </pc:picChg>
        <pc:picChg chg="add mod">
          <ac:chgData name="TOMMASINI ALBERTO" userId="8c013d22-ceb2-4014-ae73-ac062752c54f" providerId="ADAL" clId="{FFEC56FB-C4B4-4ECA-BBA1-40D40875A65C}" dt="2026-03-24T23:11:52.336" v="4"/>
          <ac:picMkLst>
            <pc:docMk/>
            <pc:sldMk cId="3462938068" sldId="528"/>
            <ac:picMk id="18" creationId="{1CF4A143-4FA4-89B2-9F2A-36537F0DBFBE}"/>
          </ac:picMkLst>
        </pc:picChg>
        <pc:cxnChg chg="del mod">
          <ac:chgData name="TOMMASINI ALBERTO" userId="8c013d22-ceb2-4014-ae73-ac062752c54f" providerId="ADAL" clId="{FFEC56FB-C4B4-4ECA-BBA1-40D40875A65C}" dt="2026-03-24T23:12:08.707" v="10" actId="478"/>
          <ac:cxnSpMkLst>
            <pc:docMk/>
            <pc:sldMk cId="3462938068" sldId="528"/>
            <ac:cxnSpMk id="3" creationId="{6795A538-9083-8A85-957E-29F40AF1FF32}"/>
          </ac:cxnSpMkLst>
        </pc:cxnChg>
        <pc:cxnChg chg="del">
          <ac:chgData name="TOMMASINI ALBERTO" userId="8c013d22-ceb2-4014-ae73-ac062752c54f" providerId="ADAL" clId="{FFEC56FB-C4B4-4ECA-BBA1-40D40875A65C}" dt="2026-03-24T23:12:10.467" v="12" actId="478"/>
          <ac:cxnSpMkLst>
            <pc:docMk/>
            <pc:sldMk cId="3462938068" sldId="528"/>
            <ac:cxnSpMk id="5" creationId="{D0A5B7E2-EC85-7187-A675-155DC92B9079}"/>
          </ac:cxnSpMkLst>
        </pc:cxnChg>
        <pc:cxnChg chg="del mod">
          <ac:chgData name="TOMMASINI ALBERTO" userId="8c013d22-ceb2-4014-ae73-ac062752c54f" providerId="ADAL" clId="{FFEC56FB-C4B4-4ECA-BBA1-40D40875A65C}" dt="2026-03-24T23:12:07.489" v="9" actId="478"/>
          <ac:cxnSpMkLst>
            <pc:docMk/>
            <pc:sldMk cId="3462938068" sldId="528"/>
            <ac:cxnSpMk id="7" creationId="{97572806-7776-B4BA-CC7E-5F5A80BCD194}"/>
          </ac:cxnSpMkLst>
        </pc:cxnChg>
        <pc:cxnChg chg="del">
          <ac:chgData name="TOMMASINI ALBERTO" userId="8c013d22-ceb2-4014-ae73-ac062752c54f" providerId="ADAL" clId="{FFEC56FB-C4B4-4ECA-BBA1-40D40875A65C}" dt="2026-03-24T23:12:09.506" v="11" actId="478"/>
          <ac:cxnSpMkLst>
            <pc:docMk/>
            <pc:sldMk cId="3462938068" sldId="528"/>
            <ac:cxnSpMk id="8" creationId="{EB400213-284D-860C-D1E2-6FB8613C79ED}"/>
          </ac:cxnSpMkLst>
        </pc:cxnChg>
        <pc:cxnChg chg="del">
          <ac:chgData name="TOMMASINI ALBERTO" userId="8c013d22-ceb2-4014-ae73-ac062752c54f" providerId="ADAL" clId="{FFEC56FB-C4B4-4ECA-BBA1-40D40875A65C}" dt="2026-03-24T23:12:21.608" v="17" actId="478"/>
          <ac:cxnSpMkLst>
            <pc:docMk/>
            <pc:sldMk cId="3462938068" sldId="528"/>
            <ac:cxnSpMk id="12" creationId="{9CD77DA3-8EB1-F674-D9A0-8390B960A81B}"/>
          </ac:cxnSpMkLst>
        </pc:cxnChg>
        <pc:cxnChg chg="del mod">
          <ac:chgData name="TOMMASINI ALBERTO" userId="8c013d22-ceb2-4014-ae73-ac062752c54f" providerId="ADAL" clId="{FFEC56FB-C4B4-4ECA-BBA1-40D40875A65C}" dt="2026-03-24T23:12:21.608" v="17" actId="478"/>
          <ac:cxnSpMkLst>
            <pc:docMk/>
            <pc:sldMk cId="3462938068" sldId="528"/>
            <ac:cxnSpMk id="13" creationId="{0BCB8EF5-7D34-08D7-A681-6600ED231C64}"/>
          </ac:cxnSpMkLst>
        </pc:cxnChg>
        <pc:cxnChg chg="del">
          <ac:chgData name="TOMMASINI ALBERTO" userId="8c013d22-ceb2-4014-ae73-ac062752c54f" providerId="ADAL" clId="{FFEC56FB-C4B4-4ECA-BBA1-40D40875A65C}" dt="2026-03-24T23:12:21.608" v="17" actId="478"/>
          <ac:cxnSpMkLst>
            <pc:docMk/>
            <pc:sldMk cId="3462938068" sldId="528"/>
            <ac:cxnSpMk id="15" creationId="{CD9CD778-42D6-667F-7232-AFE770227304}"/>
          </ac:cxnSpMkLst>
        </pc:cxnChg>
        <pc:cxnChg chg="del">
          <ac:chgData name="TOMMASINI ALBERTO" userId="8c013d22-ceb2-4014-ae73-ac062752c54f" providerId="ADAL" clId="{FFEC56FB-C4B4-4ECA-BBA1-40D40875A65C}" dt="2026-03-24T23:12:02.091" v="7" actId="478"/>
          <ac:cxnSpMkLst>
            <pc:docMk/>
            <pc:sldMk cId="3462938068" sldId="528"/>
            <ac:cxnSpMk id="16" creationId="{83E9ECD0-17E3-C34E-7FF4-3B91ED8047A8}"/>
          </ac:cxnSpMkLst>
        </pc:cxnChg>
        <pc:cxnChg chg="del">
          <ac:chgData name="TOMMASINI ALBERTO" userId="8c013d22-ceb2-4014-ae73-ac062752c54f" providerId="ADAL" clId="{FFEC56FB-C4B4-4ECA-BBA1-40D40875A65C}" dt="2026-03-24T23:12:06.363" v="8" actId="478"/>
          <ac:cxnSpMkLst>
            <pc:docMk/>
            <pc:sldMk cId="3462938068" sldId="528"/>
            <ac:cxnSpMk id="17" creationId="{21B2F9A7-6B0A-FE1C-313F-329E9BF9CAF3}"/>
          </ac:cxnSpMkLst>
        </pc:cxnChg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519867359" sldId="529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3073980010" sldId="530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1158941112" sldId="535"/>
        </pc:sldMkLst>
      </pc:sldChg>
      <pc:sldChg chg="del">
        <pc:chgData name="TOMMASINI ALBERTO" userId="8c013d22-ceb2-4014-ae73-ac062752c54f" providerId="ADAL" clId="{FFEC56FB-C4B4-4ECA-BBA1-40D40875A65C}" dt="2026-03-25T20:07:34.279" v="64" actId="2696"/>
        <pc:sldMkLst>
          <pc:docMk/>
          <pc:sldMk cId="945512913" sldId="560"/>
        </pc:sldMkLst>
      </pc:sldChg>
      <pc:sldChg chg="add">
        <pc:chgData name="TOMMASINI ALBERTO" userId="8c013d22-ceb2-4014-ae73-ac062752c54f" providerId="ADAL" clId="{FFEC56FB-C4B4-4ECA-BBA1-40D40875A65C}" dt="2026-03-25T20:07:51.063" v="65"/>
        <pc:sldMkLst>
          <pc:docMk/>
          <pc:sldMk cId="1182841362" sldId="560"/>
        </pc:sldMkLst>
      </pc:sldChg>
      <pc:sldChg chg="add">
        <pc:chgData name="TOMMASINI ALBERTO" userId="8c013d22-ceb2-4014-ae73-ac062752c54f" providerId="ADAL" clId="{FFEC56FB-C4B4-4ECA-BBA1-40D40875A65C}" dt="2026-03-25T20:14:54.481" v="66"/>
        <pc:sldMkLst>
          <pc:docMk/>
          <pc:sldMk cId="745299335" sldId="626"/>
        </pc:sldMkLst>
      </pc:sldChg>
      <pc:sldChg chg="add">
        <pc:chgData name="TOMMASINI ALBERTO" userId="8c013d22-ceb2-4014-ae73-ac062752c54f" providerId="ADAL" clId="{FFEC56FB-C4B4-4ECA-BBA1-40D40875A65C}" dt="2026-03-25T20:14:54.481" v="66"/>
        <pc:sldMkLst>
          <pc:docMk/>
          <pc:sldMk cId="1799519883" sldId="628"/>
        </pc:sldMkLst>
      </pc:sldChg>
      <pc:sldChg chg="add">
        <pc:chgData name="TOMMASINI ALBERTO" userId="8c013d22-ceb2-4014-ae73-ac062752c54f" providerId="ADAL" clId="{FFEC56FB-C4B4-4ECA-BBA1-40D40875A65C}" dt="2026-03-25T20:14:54.481" v="66"/>
        <pc:sldMkLst>
          <pc:docMk/>
          <pc:sldMk cId="2785778455" sldId="630"/>
        </pc:sldMkLst>
      </pc:sldChg>
      <pc:sldChg chg="addSp delSp modSp add mod">
        <pc:chgData name="TOMMASINI ALBERTO" userId="8c013d22-ceb2-4014-ae73-ac062752c54f" providerId="ADAL" clId="{FFEC56FB-C4B4-4ECA-BBA1-40D40875A65C}" dt="2026-03-25T20:25:51.019" v="120" actId="1076"/>
        <pc:sldMkLst>
          <pc:docMk/>
          <pc:sldMk cId="2032442056" sldId="633"/>
        </pc:sldMkLst>
        <pc:spChg chg="add del mod">
          <ac:chgData name="TOMMASINI ALBERTO" userId="8c013d22-ceb2-4014-ae73-ac062752c54f" providerId="ADAL" clId="{FFEC56FB-C4B4-4ECA-BBA1-40D40875A65C}" dt="2026-03-25T20:25:47.814" v="119" actId="478"/>
          <ac:spMkLst>
            <pc:docMk/>
            <pc:sldMk cId="2032442056" sldId="633"/>
            <ac:spMk id="2" creationId="{175417A8-2918-A916-044F-CB047024DF9D}"/>
          </ac:spMkLst>
        </pc:spChg>
        <pc:spChg chg="mod">
          <ac:chgData name="TOMMASINI ALBERTO" userId="8c013d22-ceb2-4014-ae73-ac062752c54f" providerId="ADAL" clId="{FFEC56FB-C4B4-4ECA-BBA1-40D40875A65C}" dt="2026-03-25T20:25:51.019" v="120" actId="1076"/>
          <ac:spMkLst>
            <pc:docMk/>
            <pc:sldMk cId="2032442056" sldId="633"/>
            <ac:spMk id="54276" creationId="{6FBD1C3D-F9B8-F1C5-EB71-7CDE7082401F}"/>
          </ac:spMkLst>
        </pc:spChg>
        <pc:picChg chg="del">
          <ac:chgData name="TOMMASINI ALBERTO" userId="8c013d22-ceb2-4014-ae73-ac062752c54f" providerId="ADAL" clId="{FFEC56FB-C4B4-4ECA-BBA1-40D40875A65C}" dt="2026-03-25T20:25:44.850" v="118" actId="478"/>
          <ac:picMkLst>
            <pc:docMk/>
            <pc:sldMk cId="2032442056" sldId="633"/>
            <ac:picMk id="54277" creationId="{E97C387A-3B98-55BC-D05E-EC94D08D94B1}"/>
          </ac:picMkLst>
        </pc:picChg>
      </pc:sldChg>
      <pc:sldChg chg="modSp add">
        <pc:chgData name="TOMMASINI ALBERTO" userId="8c013d22-ceb2-4014-ae73-ac062752c54f" providerId="ADAL" clId="{FFEC56FB-C4B4-4ECA-BBA1-40D40875A65C}" dt="2026-03-25T20:26:11.113" v="122" actId="20577"/>
        <pc:sldMkLst>
          <pc:docMk/>
          <pc:sldMk cId="2184911046" sldId="634"/>
        </pc:sldMkLst>
        <pc:spChg chg="mod">
          <ac:chgData name="TOMMASINI ALBERTO" userId="8c013d22-ceb2-4014-ae73-ac062752c54f" providerId="ADAL" clId="{FFEC56FB-C4B4-4ECA-BBA1-40D40875A65C}" dt="2026-03-25T20:26:11.113" v="122" actId="20577"/>
          <ac:spMkLst>
            <pc:docMk/>
            <pc:sldMk cId="2184911046" sldId="634"/>
            <ac:spMk id="56323" creationId="{50180E35-9176-AA96-1274-65B85EE3FFB9}"/>
          </ac:spMkLst>
        </pc:spChg>
      </pc:sldChg>
      <pc:sldChg chg="modSp add modAnim">
        <pc:chgData name="TOMMASINI ALBERTO" userId="8c013d22-ceb2-4014-ae73-ac062752c54f" providerId="ADAL" clId="{FFEC56FB-C4B4-4ECA-BBA1-40D40875A65C}" dt="2026-03-25T20:33:11.022" v="244" actId="20577"/>
        <pc:sldMkLst>
          <pc:docMk/>
          <pc:sldMk cId="200733105" sldId="637"/>
        </pc:sldMkLst>
        <pc:spChg chg="mod">
          <ac:chgData name="TOMMASINI ALBERTO" userId="8c013d22-ceb2-4014-ae73-ac062752c54f" providerId="ADAL" clId="{FFEC56FB-C4B4-4ECA-BBA1-40D40875A65C}" dt="2026-03-25T20:33:11.022" v="244" actId="20577"/>
          <ac:spMkLst>
            <pc:docMk/>
            <pc:sldMk cId="200733105" sldId="637"/>
            <ac:spMk id="57347" creationId="{E7E0FD5D-64C5-7B4D-B455-B4B9D25D3C1D}"/>
          </ac:spMkLst>
        </pc:spChg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395614899" sldId="1003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3494291931" sldId="1009"/>
        </pc:sldMkLst>
      </pc:sldChg>
      <pc:sldChg chg="add">
        <pc:chgData name="TOMMASINI ALBERTO" userId="8c013d22-ceb2-4014-ae73-ac062752c54f" providerId="ADAL" clId="{FFEC56FB-C4B4-4ECA-BBA1-40D40875A65C}" dt="2026-03-25T20:27:10.530" v="126"/>
        <pc:sldMkLst>
          <pc:docMk/>
          <pc:sldMk cId="146780879" sldId="1010"/>
        </pc:sldMkLst>
      </pc:sldChg>
      <pc:sldChg chg="add del">
        <pc:chgData name="TOMMASINI ALBERTO" userId="8c013d22-ceb2-4014-ae73-ac062752c54f" providerId="ADAL" clId="{FFEC56FB-C4B4-4ECA-BBA1-40D40875A65C}" dt="2026-03-25T20:27:03.433" v="125" actId="2696"/>
        <pc:sldMkLst>
          <pc:docMk/>
          <pc:sldMk cId="3253235736" sldId="1010"/>
        </pc:sldMkLst>
      </pc:sldChg>
      <pc:sldChg chg="add del">
        <pc:chgData name="TOMMASINI ALBERTO" userId="8c013d22-ceb2-4014-ae73-ac062752c54f" providerId="ADAL" clId="{FFEC56FB-C4B4-4ECA-BBA1-40D40875A65C}" dt="2026-03-25T20:26:56.957" v="124" actId="47"/>
        <pc:sldMkLst>
          <pc:docMk/>
          <pc:sldMk cId="4236211027" sldId="1012"/>
        </pc:sldMkLst>
      </pc:sldChg>
      <pc:sldChg chg="del">
        <pc:chgData name="TOMMASINI ALBERTO" userId="8c013d22-ceb2-4014-ae73-ac062752c54f" providerId="ADAL" clId="{FFEC56FB-C4B4-4ECA-BBA1-40D40875A65C}" dt="2026-03-24T22:36:06.804" v="0" actId="47"/>
        <pc:sldMkLst>
          <pc:docMk/>
          <pc:sldMk cId="425808606" sldId="1019"/>
        </pc:sldMkLst>
      </pc:sldChg>
      <pc:sldChg chg="del">
        <pc:chgData name="TOMMASINI ALBERTO" userId="8c013d22-ceb2-4014-ae73-ac062752c54f" providerId="ADAL" clId="{FFEC56FB-C4B4-4ECA-BBA1-40D40875A65C}" dt="2026-03-24T22:36:06.804" v="0" actId="47"/>
        <pc:sldMkLst>
          <pc:docMk/>
          <pc:sldMk cId="3813510888" sldId="1020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191589089" sldId="1021"/>
        </pc:sldMkLst>
      </pc:sldChg>
      <pc:sldChg chg="del">
        <pc:chgData name="TOMMASINI ALBERTO" userId="8c013d22-ceb2-4014-ae73-ac062752c54f" providerId="ADAL" clId="{FFEC56FB-C4B4-4ECA-BBA1-40D40875A65C}" dt="2026-03-24T22:36:19.456" v="1" actId="47"/>
        <pc:sldMkLst>
          <pc:docMk/>
          <pc:sldMk cId="1558095850" sldId="1022"/>
        </pc:sldMkLst>
      </pc:sldChg>
      <pc:sldChg chg="del">
        <pc:chgData name="TOMMASINI ALBERTO" userId="8c013d22-ceb2-4014-ae73-ac062752c54f" providerId="ADAL" clId="{FFEC56FB-C4B4-4ECA-BBA1-40D40875A65C}" dt="2026-03-24T22:36:19.456" v="1" actId="47"/>
        <pc:sldMkLst>
          <pc:docMk/>
          <pc:sldMk cId="2271781517" sldId="1023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4283948257" sldId="1024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4217076220" sldId="1030"/>
        </pc:sldMkLst>
      </pc:sldChg>
      <pc:sldChg chg="del">
        <pc:chgData name="TOMMASINI ALBERTO" userId="8c013d22-ceb2-4014-ae73-ac062752c54f" providerId="ADAL" clId="{FFEC56FB-C4B4-4ECA-BBA1-40D40875A65C}" dt="2026-03-24T22:36:43.114" v="2" actId="47"/>
        <pc:sldMkLst>
          <pc:docMk/>
          <pc:sldMk cId="4118764468" sldId="1031"/>
        </pc:sldMkLst>
      </pc:sldChg>
      <pc:sldChg chg="modSp add mod">
        <pc:chgData name="TOMMASINI ALBERTO" userId="8c013d22-ceb2-4014-ae73-ac062752c54f" providerId="ADAL" clId="{FFEC56FB-C4B4-4ECA-BBA1-40D40875A65C}" dt="2026-03-25T20:21:49.129" v="117" actId="20577"/>
        <pc:sldMkLst>
          <pc:docMk/>
          <pc:sldMk cId="3048371182" sldId="1035"/>
        </pc:sldMkLst>
        <pc:spChg chg="mod">
          <ac:chgData name="TOMMASINI ALBERTO" userId="8c013d22-ceb2-4014-ae73-ac062752c54f" providerId="ADAL" clId="{FFEC56FB-C4B4-4ECA-BBA1-40D40875A65C}" dt="2026-03-25T20:21:49.129" v="117" actId="20577"/>
          <ac:spMkLst>
            <pc:docMk/>
            <pc:sldMk cId="3048371182" sldId="1035"/>
            <ac:spMk id="3" creationId="{170EC050-00D7-4C52-B1C8-2DC270A0C652}"/>
          </ac:spMkLst>
        </pc:spChg>
      </pc:sldChg>
      <pc:sldChg chg="add">
        <pc:chgData name="TOMMASINI ALBERTO" userId="8c013d22-ceb2-4014-ae73-ac062752c54f" providerId="ADAL" clId="{FFEC56FB-C4B4-4ECA-BBA1-40D40875A65C}" dt="2026-03-25T20:14:54.481" v="66"/>
        <pc:sldMkLst>
          <pc:docMk/>
          <pc:sldMk cId="1660710669" sldId="1036"/>
        </pc:sldMkLst>
      </pc:sldChg>
      <pc:sldChg chg="add">
        <pc:chgData name="TOMMASINI ALBERTO" userId="8c013d22-ceb2-4014-ae73-ac062752c54f" providerId="ADAL" clId="{FFEC56FB-C4B4-4ECA-BBA1-40D40875A65C}" dt="2026-03-25T20:14:54.481" v="66"/>
        <pc:sldMkLst>
          <pc:docMk/>
          <pc:sldMk cId="4113251445" sldId="1037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4T19:40:54.1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1 124,'0'-2,"0"0,0-1,0 1,1 0,-1-1,1 1,-1 0,1 0,0 0,0 0,0 0,0 0,0 0,1 0,-1 0,1 0,-1 1,4-4,-1 2,0 1,0-1,0 1,1-1,-1 1,1 1,-1-1,8-1,9-1,0 2,0 0,26 1,-38 1,58 1,-26 0,0-1,-1-2,1-1,66-16,-78 11,-1 1,2 2,-1 1,1 1,31 0,210 5,-256-2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4T21:10:17.41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1 124,'54'-23,"92"-27,-84 31,-31 10,0 2,0 1,0 1,33 0,128 6,-69 2,-106-3,-8-1,0 1,0 0,0 0,0 1,0 0,0 1,0-1,0 2,0-1,0 1,15 9,-7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4T21:10:27.46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61,'0'0,"-1"0,1 0,0 0,0 0,0 0,-1 0,1 0,0 0,0 1,0-1,-1 0,1 0,0 0,0 0,0 0,-1 0,1 0,0 0,0-1,0 1,-1 0,1 0,0 0,0 0,0 0,-1 0,1 0,0 0,0 0,0-1,0 1,-1 0,1 0,0 0,0 0,0-1,0 1,0 0,0 0,0 0,-1 0,1-1,0 1,0 0,0 0,0 0,0-1,0 1,0 0,0 0,0 0,0-1,0 1,0 0,0 0,0-1,0 1,0 0,1 0,-1 0,0 0,0-1,0 1,0 0,13-9,38-4,1 2,0 2,1 3,56 0,67 7,-158-1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4T19:41:08.6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43,'3'-3,"7"-2,7-1,8-2,1 2,4 2,1 1,-1 1,-2 2,-4 0,-2 0,0 0,1 0,1 1,3-4,-4-1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4T19:41:13.3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40,'22'-12,"-4"0,5 7,-1 1,1 1,1 0,-1 2,0 1,30 3,14 0,13-3,-60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4T19:41:17.3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1 127,'59'0,"0"-2,-1-3,102-22,-49 3,-71 17,-1-1,0-2,59-25,-80 26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4T19:45:44.72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34,'103'1,"111"-2,-196-1,-1-1,32-10,-1 1,-28 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4T19:45:47.05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0,'525'0'0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4T19:45:49.06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0,'438'35'0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4T19:45:52.82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38,'0'-1,"0"-1,0 1,0 0,0 0,1 0,-1 0,0 0,1-1,-1 1,1 0,-1 0,1 0,0 0,-1 0,1 0,0 1,0-1,-1 0,1 0,0 0,1 0,1-1,0 0,0 1,1 0,-1-1,0 1,0 0,6 0,7-1,0 1,24 1,-27 1,17-1,9-1,1 2,-1 2,0 1,49 12,-64-11,0-1,0-1,0-1,41-2,-41-1,1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4T19:50:05.159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 0,'649'-18'0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22963-3AFD-43BE-8EC9-2A2773FE80C4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236EB-6D98-4FEA-9BA4-2E5A01D815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04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8FD1E6F5-497A-4110-B47B-081BFE8805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33EF04-8857-4966-B9A0-248D03F350F1}" type="slidenum">
              <a:rPr lang="it-IT" altLang="it-IT"/>
              <a:pPr algn="r" eaLnBrk="1" hangingPunct="1">
                <a:spcBef>
                  <a:spcPct val="0"/>
                </a:spcBef>
              </a:pPr>
              <a:t>2</a:t>
            </a:fld>
            <a:endParaRPr lang="it-IT" altLang="it-IT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28709105-445D-44A9-8B13-2B25D9857C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0EB8861B-0702-449A-B950-95B5DE870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>
            <a:extLst>
              <a:ext uri="{FF2B5EF4-FFF2-40B4-BE49-F238E27FC236}">
                <a16:creationId xmlns:a16="http://schemas.microsoft.com/office/drawing/2014/main" id="{C0AF584C-1017-4564-AEEC-14B75B74A5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D2DA20-5C4F-4F52-AE9B-7EE4513E6A6D}" type="slidenum">
              <a:rPr lang="it-IT" altLang="it-IT"/>
              <a:pPr algn="r" eaLnBrk="1" hangingPunct="1">
                <a:spcBef>
                  <a:spcPct val="0"/>
                </a:spcBef>
              </a:pPr>
              <a:t>20</a:t>
            </a:fld>
            <a:endParaRPr lang="it-IT" altLang="it-IT"/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EBE56B25-6455-4410-8A82-1A440F51A6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39BF0BB8-3BEF-48CC-A287-74AD802CFA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Valori i PTT o </a:t>
            </a:r>
            <a:r>
              <a:rPr lang="it-IT" sz="1200" dirty="0" err="1"/>
              <a:t>aPTT</a:t>
            </a:r>
            <a:r>
              <a:rPr lang="it-IT" sz="1200" dirty="0"/>
              <a:t> ratio &lt;1 non hanno di solito significato clinico, ma sono in genere secondari a prelievi difficoltosi in cui si attiva la coagulazione prima dell’analisi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888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Fattore V; mutazioni che lo rendono resistente al clivaggio da parte </a:t>
            </a:r>
            <a:r>
              <a:rPr lang="it-IT"/>
              <a:t>di proteina C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706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Fondaparinux</a:t>
            </a:r>
            <a:r>
              <a:rPr lang="it-IT" dirty="0"/>
              <a:t> agisce solo in presenza di ATIII, come l’eparina. Ha un effetto anticoagulante indiretto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090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CE47FF-D9CA-ECF4-958A-059DA34047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2CD1CB-5DD3-4D0A-B521-56F14A589CB4}" type="slidenum">
              <a:rPr lang="it-IT" altLang="en-US"/>
              <a:pPr/>
              <a:t>36</a:t>
            </a:fld>
            <a:endParaRPr lang="it-IT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A4DD16E1-4B1A-8D2B-7457-5A92E0D0B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2736FBF-0FBB-C5D8-2B54-A7F487A84B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864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599106-03CC-772E-F3F3-C35EAA053D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CD6F16-D37F-41B5-A4F0-BF8E5E036302}" type="slidenum">
              <a:rPr lang="it-IT" altLang="en-US"/>
              <a:pPr/>
              <a:t>37</a:t>
            </a:fld>
            <a:endParaRPr lang="it-IT" altLang="en-US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F424CA9-7722-5189-11A3-3363F2536A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2F78513-0FBA-EF02-B738-AE8F05A78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411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9764FE8-CB13-5C3E-AC0F-7A91F59B86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14449A-BAF6-4D1C-B2BE-2117F90679DE}" type="slidenum">
              <a:rPr lang="it-IT" altLang="en-US"/>
              <a:pPr/>
              <a:t>38</a:t>
            </a:fld>
            <a:endParaRPr lang="it-IT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D8A7F161-C6FD-B28E-A985-177C2FC072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3A83BD3B-F3F6-CEF4-E3A8-D205F9CD3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199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382021-AE8C-9989-7CBA-74F6C4C9E2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B9A86F-D3D8-4297-BF96-67E616411BF8}" type="slidenum">
              <a:rPr lang="it-IT" altLang="en-US"/>
              <a:pPr/>
              <a:t>39</a:t>
            </a:fld>
            <a:endParaRPr lang="it-IT" altLang="en-US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31D22194-54DD-2785-0216-EDFF1988DB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CE83E7B-D8AE-A433-4E03-B324CF748F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010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ABB0C7-D6FA-4ADF-F2B9-525D2F014D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04A96B-E760-4972-A2F4-E71A8E4C58D5}" type="slidenum">
              <a:rPr lang="it-IT" altLang="en-US"/>
              <a:pPr/>
              <a:t>40</a:t>
            </a:fld>
            <a:endParaRPr lang="it-IT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54CD1902-95B7-1111-7AD9-E418995698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70E7C0E-9714-5BA7-EE96-ECD1F6E7A2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826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ABE884-927B-DDBD-A51C-8EAA3D6E32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2A95C0-0C11-449C-A523-103BE1EF32CC}" type="slidenum">
              <a:rPr lang="it-IT" altLang="en-US"/>
              <a:pPr/>
              <a:t>41</a:t>
            </a:fld>
            <a:endParaRPr lang="it-IT" altLang="en-US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8F3F817-5451-50E2-E3FB-CDBD2A5FB5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170F5533-CBBE-B4D1-FA10-BB71C521ED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472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A62B07E1-E1B7-465F-8563-EC146C151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F854D6-CF95-4190-8F2F-62A9304639B5}" type="slidenum">
              <a:rPr lang="it-IT" altLang="it-IT"/>
              <a:pPr algn="r" eaLnBrk="1" hangingPunct="1">
                <a:spcBef>
                  <a:spcPct val="0"/>
                </a:spcBef>
              </a:pPr>
              <a:t>3</a:t>
            </a:fld>
            <a:endParaRPr lang="it-IT" altLang="it-IT"/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82999985-14A4-4252-A479-C0A7ADAEF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44070C8F-1F00-4943-BC44-8504D0F130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F02538-141F-F5B1-B052-26207C31D4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830C23-8656-45F8-8B2D-750AAB9B272A}" type="slidenum">
              <a:rPr lang="it-IT" altLang="en-US"/>
              <a:pPr/>
              <a:t>42</a:t>
            </a:fld>
            <a:endParaRPr lang="it-IT" altLang="en-US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DA5C52A2-32E3-6C8F-9A66-D8886091C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E143FD93-79F2-9005-C510-FAD6EF252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La protamine non ha </a:t>
            </a:r>
            <a:r>
              <a:rPr lang="en-US" altLang="en-US" dirty="0" err="1"/>
              <a:t>effetto</a:t>
            </a:r>
            <a:r>
              <a:rPr lang="en-US" altLang="en-US" dirty="0"/>
              <a:t> </a:t>
            </a:r>
            <a:r>
              <a:rPr lang="en-US" altLang="en-US" err="1"/>
              <a:t>su</a:t>
            </a:r>
            <a:r>
              <a:rPr lang="en-US" altLang="en-US"/>
              <a:t> fondaparinux</a:t>
            </a:r>
          </a:p>
        </p:txBody>
      </p:sp>
    </p:spTree>
    <p:extLst>
      <p:ext uri="{BB962C8B-B14F-4D97-AF65-F5344CB8AC3E}">
        <p14:creationId xmlns:p14="http://schemas.microsoft.com/office/powerpoint/2010/main" val="1749441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DA81808F-33E3-0DFB-11C3-CBB5897065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97A437-5B20-467D-B0C8-AF648DEC967B}" type="slidenum">
              <a:rPr lang="en-US" altLang="it-IT"/>
              <a:pPr>
                <a:spcBef>
                  <a:spcPct val="0"/>
                </a:spcBef>
              </a:pPr>
              <a:t>46</a:t>
            </a:fld>
            <a:endParaRPr lang="en-US" altLang="it-IT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04CEEFE-BA65-C667-B5AD-EDC2393AE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469A34BA-4A43-A7A6-BFF5-B87BE1AFD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2A226EC1-072D-C957-3E5F-4F335F941C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3F6FA7-529A-45BB-BCAC-EF342D54ABC2}" type="slidenum">
              <a:rPr lang="en-US" altLang="it-IT"/>
              <a:pPr>
                <a:spcBef>
                  <a:spcPct val="0"/>
                </a:spcBef>
              </a:pPr>
              <a:t>47</a:t>
            </a:fld>
            <a:endParaRPr lang="en-US" altLang="it-IT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CEB016B-1FC1-3DF6-1846-25034900DD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22C595AA-4873-79FF-6F6A-59C11A2FA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61A8E5E8-AF34-79FD-440C-7F95C4D8DF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B8F29C-A79F-4FFB-BF3A-EFBBA32CB8A1}" type="slidenum">
              <a:rPr lang="en-US" altLang="it-IT"/>
              <a:pPr>
                <a:spcBef>
                  <a:spcPct val="0"/>
                </a:spcBef>
              </a:pPr>
              <a:t>56</a:t>
            </a:fld>
            <a:endParaRPr lang="en-US" altLang="it-IT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ABD0D58C-7925-F9A7-E599-E48DCFB540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20470235-D892-6E13-3FA5-87A34E911E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Dosaggio </a:t>
            </a:r>
            <a:r>
              <a:rPr lang="it-IT" dirty="0" err="1"/>
              <a:t>cromogenico</a:t>
            </a:r>
            <a:r>
              <a:rPr lang="it-IT" dirty="0"/>
              <a:t> FVIII</a:t>
            </a:r>
            <a:br>
              <a:rPr lang="it-IT" dirty="0"/>
            </a:br>
            <a:r>
              <a:rPr lang="it-IT" dirty="0"/>
              <a:t>Viene aggiunto un eccesso di Fattore </a:t>
            </a:r>
            <a:r>
              <a:rPr lang="it-IT" dirty="0" err="1"/>
              <a:t>IXa</a:t>
            </a:r>
            <a:r>
              <a:rPr lang="it-IT" dirty="0"/>
              <a:t> e Fattore X.</a:t>
            </a:r>
          </a:p>
          <a:p>
            <a:r>
              <a:rPr lang="it-IT" dirty="0"/>
              <a:t>Il FVIII del campione di sangue del paziente, se presente e funzionante, si lega al Fattore </a:t>
            </a:r>
            <a:r>
              <a:rPr lang="it-IT" dirty="0" err="1"/>
              <a:t>IXa</a:t>
            </a:r>
            <a:r>
              <a:rPr lang="it-IT" dirty="0"/>
              <a:t> formando un complesso.</a:t>
            </a:r>
          </a:p>
          <a:p>
            <a:r>
              <a:rPr lang="it-IT" dirty="0"/>
              <a:t>Questo complesso </a:t>
            </a:r>
            <a:r>
              <a:rPr lang="it-IT" b="1" dirty="0"/>
              <a:t>attiva</a:t>
            </a:r>
            <a:r>
              <a:rPr lang="it-IT" dirty="0"/>
              <a:t> il Fattore X, convertendolo in </a:t>
            </a:r>
            <a:r>
              <a:rPr lang="it-IT" b="1" dirty="0"/>
              <a:t>Fattore </a:t>
            </a:r>
            <a:r>
              <a:rPr lang="it-IT" b="1" dirty="0" err="1"/>
              <a:t>Xa</a:t>
            </a:r>
            <a:r>
              <a:rPr lang="it-IT" dirty="0"/>
              <a:t>.</a:t>
            </a:r>
          </a:p>
          <a:p>
            <a:r>
              <a:rPr lang="it-IT" dirty="0"/>
              <a:t>Il Fa</a:t>
            </a:r>
          </a:p>
          <a:p>
            <a:endParaRPr lang="it-IT" dirty="0"/>
          </a:p>
          <a:p>
            <a:r>
              <a:rPr lang="it-IT" dirty="0"/>
              <a:t>Test CAT</a:t>
            </a:r>
          </a:p>
          <a:p>
            <a:r>
              <a:rPr lang="it-IT" dirty="0"/>
              <a:t>A un campione di plasma (povero o ricco di piastrine) vengono aggiunti un attivatore (ad esempio, fattore tissutale) e una sostanza che funge da substrato </a:t>
            </a:r>
            <a:r>
              <a:rPr lang="it-IT" dirty="0" err="1"/>
              <a:t>fluorogenico</a:t>
            </a:r>
            <a:r>
              <a:rPr lang="it-IT" dirty="0"/>
              <a:t> per la trombina.</a:t>
            </a:r>
          </a:p>
          <a:p>
            <a:endParaRPr lang="it-IT" dirty="0"/>
          </a:p>
          <a:p>
            <a:r>
              <a:rPr lang="it-IT" dirty="0"/>
              <a:t>CAT con </a:t>
            </a:r>
            <a:r>
              <a:rPr lang="it-IT" dirty="0" err="1"/>
              <a:t>trombomodulina</a:t>
            </a:r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8CAF0-3AE9-47B1-B253-6C2F32A3C3B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20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88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>
            <a:extLst>
              <a:ext uri="{FF2B5EF4-FFF2-40B4-BE49-F238E27FC236}">
                <a16:creationId xmlns:a16="http://schemas.microsoft.com/office/drawing/2014/main" id="{081179C7-4E06-889B-400E-99E2A715AF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B6459E1-6033-4478-AF90-4DEBABB71317}" type="slidenum">
              <a:rPr lang="it-IT" altLang="it-IT"/>
              <a:pPr algn="r" eaLnBrk="1" hangingPunct="1">
                <a:spcBef>
                  <a:spcPct val="0"/>
                </a:spcBef>
              </a:pPr>
              <a:t>11</a:t>
            </a:fld>
            <a:endParaRPr lang="it-IT" altLang="it-IT"/>
          </a:p>
        </p:txBody>
      </p:sp>
      <p:sp>
        <p:nvSpPr>
          <p:cNvPr id="223235" name="Rectangle 2">
            <a:extLst>
              <a:ext uri="{FF2B5EF4-FFF2-40B4-BE49-F238E27FC236}">
                <a16:creationId xmlns:a16="http://schemas.microsoft.com/office/drawing/2014/main" id="{843CC350-6C8F-5519-7672-0D5F71CB6B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>
            <a:extLst>
              <a:ext uri="{FF2B5EF4-FFF2-40B4-BE49-F238E27FC236}">
                <a16:creationId xmlns:a16="http://schemas.microsoft.com/office/drawing/2014/main" id="{58E3DD0D-4DEF-9FD6-0F96-34ECD1C42E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>
            <a:extLst>
              <a:ext uri="{FF2B5EF4-FFF2-40B4-BE49-F238E27FC236}">
                <a16:creationId xmlns:a16="http://schemas.microsoft.com/office/drawing/2014/main" id="{2790F321-7CA9-7966-4245-5179A59319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C88CFA-4E9F-4D98-8FAA-6439521AD13C}" type="slidenum">
              <a:rPr lang="it-IT" altLang="it-IT"/>
              <a:pPr algn="r" eaLnBrk="1" hangingPunct="1">
                <a:spcBef>
                  <a:spcPct val="0"/>
                </a:spcBef>
              </a:pPr>
              <a:t>13</a:t>
            </a:fld>
            <a:endParaRPr lang="it-IT" altLang="it-IT"/>
          </a:p>
        </p:txBody>
      </p:sp>
      <p:sp>
        <p:nvSpPr>
          <p:cNvPr id="233475" name="Rectangle 2">
            <a:extLst>
              <a:ext uri="{FF2B5EF4-FFF2-40B4-BE49-F238E27FC236}">
                <a16:creationId xmlns:a16="http://schemas.microsoft.com/office/drawing/2014/main" id="{761D5F61-9FC7-6801-FD76-FA63BCAEB4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>
            <a:extLst>
              <a:ext uri="{FF2B5EF4-FFF2-40B4-BE49-F238E27FC236}">
                <a16:creationId xmlns:a16="http://schemas.microsoft.com/office/drawing/2014/main" id="{3D6A9A7A-0985-149F-19FF-45443892EF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>
            <a:extLst>
              <a:ext uri="{FF2B5EF4-FFF2-40B4-BE49-F238E27FC236}">
                <a16:creationId xmlns:a16="http://schemas.microsoft.com/office/drawing/2014/main" id="{B53C6A3E-6326-8BCF-C8E5-4B6A1007C6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75C6C3-1FBC-44C8-B00D-5812E3E63C24}" type="slidenum">
              <a:rPr lang="it-IT" altLang="it-IT"/>
              <a:pPr algn="r" eaLnBrk="1" hangingPunct="1">
                <a:spcBef>
                  <a:spcPct val="0"/>
                </a:spcBef>
              </a:pPr>
              <a:t>14</a:t>
            </a:fld>
            <a:endParaRPr lang="it-IT" altLang="it-IT"/>
          </a:p>
        </p:txBody>
      </p:sp>
      <p:sp>
        <p:nvSpPr>
          <p:cNvPr id="234499" name="Rectangle 2">
            <a:extLst>
              <a:ext uri="{FF2B5EF4-FFF2-40B4-BE49-F238E27FC236}">
                <a16:creationId xmlns:a16="http://schemas.microsoft.com/office/drawing/2014/main" id="{F5CD4D8D-2F70-1ADE-C19F-E1168BFA95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>
            <a:extLst>
              <a:ext uri="{FF2B5EF4-FFF2-40B4-BE49-F238E27FC236}">
                <a16:creationId xmlns:a16="http://schemas.microsoft.com/office/drawing/2014/main" id="{63F989A0-5464-8F66-0C5C-25B1D904B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>
            <a:extLst>
              <a:ext uri="{FF2B5EF4-FFF2-40B4-BE49-F238E27FC236}">
                <a16:creationId xmlns:a16="http://schemas.microsoft.com/office/drawing/2014/main" id="{11A619DD-9817-1EF1-7028-AC3497901A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886994-39B9-463C-A41C-6FE7BC3A2DAC}" type="slidenum">
              <a:rPr lang="it-IT" altLang="it-IT"/>
              <a:pPr algn="r" eaLnBrk="1" hangingPunct="1">
                <a:spcBef>
                  <a:spcPct val="0"/>
                </a:spcBef>
              </a:pPr>
              <a:t>15</a:t>
            </a:fld>
            <a:endParaRPr lang="it-IT" altLang="it-IT"/>
          </a:p>
        </p:txBody>
      </p:sp>
      <p:sp>
        <p:nvSpPr>
          <p:cNvPr id="235523" name="Rectangle 2">
            <a:extLst>
              <a:ext uri="{FF2B5EF4-FFF2-40B4-BE49-F238E27FC236}">
                <a16:creationId xmlns:a16="http://schemas.microsoft.com/office/drawing/2014/main" id="{4763BC82-F80E-A3EC-8B0F-1B7304572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>
            <a:extLst>
              <a:ext uri="{FF2B5EF4-FFF2-40B4-BE49-F238E27FC236}">
                <a16:creationId xmlns:a16="http://schemas.microsoft.com/office/drawing/2014/main" id="{644DA988-1067-8609-FD58-37C3558A19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D512BA1E-18D7-1B0C-1ABF-6CB028F6C1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39C7B5-4CE3-42C8-B19E-73943A506647}" type="slidenum">
              <a:rPr lang="it-IT" altLang="it-IT"/>
              <a:pPr algn="r" eaLnBrk="1" hangingPunct="1">
                <a:spcBef>
                  <a:spcPct val="0"/>
                </a:spcBef>
              </a:pPr>
              <a:t>18</a:t>
            </a:fld>
            <a:endParaRPr lang="it-IT" altLang="it-IT"/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EC3E9165-D3FA-FD09-EF24-30F248EA7D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63237075-26F2-47C4-31A9-217C2A7E97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4F03CDA0-C0EC-4B71-91F9-E6FF651A4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9C120C-B939-4BF7-8192-EEA2E8E9A8BD}" type="slidenum">
              <a:rPr lang="it-IT" altLang="it-IT"/>
              <a:pPr algn="r" eaLnBrk="1" hangingPunct="1">
                <a:spcBef>
                  <a:spcPct val="0"/>
                </a:spcBef>
              </a:pPr>
              <a:t>19</a:t>
            </a:fld>
            <a:endParaRPr lang="it-IT" altLang="it-IT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30094FAE-68E1-4CF3-9926-552484C4B2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EDB7847B-B2B1-4DBE-9C64-BCCAAC228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EEB3B-2FA2-4C01-85FC-96CA432CF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F3CCF-79AA-401E-B8A7-0FEE1DFF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7D8B1-1A9D-4A30-B8E3-0F8FD65C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F6429-B7A1-4BAE-BD6A-84C4415C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2C69C-A89C-4458-83D4-3C6DABEB5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61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AE237-AE7D-42EF-9E07-834E839A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3B7AE-03F6-43CE-A75F-59ABBDB80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A898-760C-41D6-83CF-B9D5DB3B6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ADAC7-8B4C-4BB7-A146-2A319184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B90FB-5A26-4C03-BA14-A0547649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79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B92718-E533-43F1-8DA6-9B6C3E7BD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2124C-D5B6-4B56-9931-53F6C61D7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1458D-6FC3-4274-B59C-BF6DB7D3D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5529E-F354-4A16-ABB8-1AE1B3A3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144DD-B4B0-4898-9235-7BF59B85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789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9652-75C4-94BD-FF78-608C6F787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7FEE8-D471-3E84-BB1D-63FE2EFF4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E28CB-6223-906F-7FDC-33DE8C3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A5751-5B6E-4D21-B58C-59C48F0528C8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EB673-5CAC-EACA-5AF4-6D8E7CD3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24B6C-0D31-CD83-49D6-F8EFBF311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816A-ABF0-42BB-977C-0FB99D796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85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EBC2C-A02F-EF53-FF23-233997CB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C4486-DEB0-1BD6-1804-924538F94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E73DD-F25C-856F-81C9-785829EE5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1C8A2-1568-042B-B5C6-DC861B90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F0D10-3BA2-1333-2741-44940B147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48726-636A-FE90-F6BB-86E5665D8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1094957-F982-4722-BB93-96FDFE8B2A7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49454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8712-212F-4A67-A9E3-0A95734E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63331-F577-45AD-8ED5-2ED5CC538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438B0-4005-4F95-9105-FEA95715C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E69C6-B863-46E2-9831-3CC4C1442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9CDAE-7405-47E0-9F01-67FB27A03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22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8ADF-2496-4E3D-B707-0E246533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99355-E62A-4F78-996D-864086D5A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8B7AE-515E-4D91-B375-F7852555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97812-265E-48FC-8E67-7DD361AA9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8BCD3-FDEB-494F-B2E9-2ABF63FC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59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12FBB-E630-418C-B3B8-816B71A7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883A0-C8D1-4FD4-B17E-528A37BA0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5A9DD-8C80-4C94-8F4A-4EB56A246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4FE8B-7631-4957-A2B7-EC1432B1E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40221-3FAC-403E-93DF-1DEED48D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4AB7C-609E-44BA-B414-FFA2988A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02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95DA1-49C8-4017-9ADB-133EFCF86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ACC6D-8F86-4357-B2F0-CB3B12C16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B62D3-2FCA-41C6-8CB9-872990C01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D630D-8581-4EB0-9ECD-BDE651B8F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003538-5568-41A6-A7BC-8C137DBDA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9800F1-1932-4434-814E-41BD251C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619F8F-8FC6-40E3-8CEF-ED942A96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2485DA-1764-4245-8414-71C67A71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86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E527-D7C6-44C1-96D1-E0BD561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81FD8-0F37-4C0B-B79C-514935CB7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75B79-CD49-4021-B5DD-EF69CCDD4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CB757-58E3-413E-9FC2-48DCEC70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613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C3C397-6876-4119-96E7-3C88BC8F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7741BB-6FE3-445C-BD56-2BF1F8A2C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E3BA9-D148-4A1F-9AD3-F276B22B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78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DAFB-8923-4C37-97AF-F5D2A69D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684B6-5CD4-43E6-87B2-9AC315D23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B1044-8BB5-4CBD-9547-54CF3572F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59CE5-3CD6-4307-A835-917244356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1F2EF-8A52-4CD2-A415-C8FA42FC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3992C-0384-41AF-9475-C5E365649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40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4CAF-5930-4E9F-83DB-E4518A6C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27F2D1-F2D2-4589-8195-B07AC007C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48B16-1A4B-4A06-B0A9-5E18A49BE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082FA-D977-44CF-AD93-F120D60C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83CCD-8332-4C93-81B8-5F39BF80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EC2B5-98EE-4619-AE5E-9F8833D27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121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AFE40F-9859-4BF5-903E-24FAB713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556EB-4A10-4CA6-B22B-FF460E37F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41F4A-7A42-4370-A16D-12FBBF4D8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1A3B8-091E-4CC1-9C99-5F127D0B6E7B}" type="datetimeFigureOut">
              <a:rPr lang="it-IT" smtClean="0"/>
              <a:t>25/03/2026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2DA10-934E-49C5-A3E5-B4D2B4110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535B3-1B56-45BC-B062-8DBA54D50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36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4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7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4.emf"/><Relationship Id="rId9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16.emf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customXml" Target="../ink/ink2.xml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customXml" Target="../ink/ink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customXml" Target="../ink/ink6.xml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openxmlformats.org/officeDocument/2006/relationships/customXml" Target="../ink/ink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customXml" Target="../ink/ink11.xml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1098839" y="698951"/>
            <a:ext cx="9923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</a:rPr>
              <a:t>PATOLOGIA </a:t>
            </a:r>
            <a:br>
              <a:rPr lang="en-US" sz="7200" b="1" dirty="0">
                <a:solidFill>
                  <a:srgbClr val="00B050"/>
                </a:solidFill>
              </a:rPr>
            </a:br>
            <a:r>
              <a:rPr lang="en-US" sz="7200" b="1" dirty="0">
                <a:solidFill>
                  <a:srgbClr val="00B050"/>
                </a:solidFill>
              </a:rPr>
              <a:t>GENERALE E CLINICA</a:t>
            </a:r>
          </a:p>
        </p:txBody>
      </p:sp>
      <p:pic>
        <p:nvPicPr>
          <p:cNvPr id="6" name="Picture 6" descr="logo burlo_colore">
            <a:extLst>
              <a:ext uri="{FF2B5EF4-FFF2-40B4-BE49-F238E27FC236}">
                <a16:creationId xmlns:a16="http://schemas.microsoft.com/office/drawing/2014/main" id="{19B7DFD1-790C-352F-8B56-504BA01E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3" y="5437819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E7B1A-F206-A51F-84FA-CAA2F672A1B9}"/>
              </a:ext>
            </a:extLst>
          </p:cNvPr>
          <p:cNvSpPr txBox="1"/>
          <p:nvPr/>
        </p:nvSpPr>
        <p:spPr>
          <a:xfrm>
            <a:off x="4716594" y="4495803"/>
            <a:ext cx="19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Alberto Tommasini</a:t>
            </a:r>
          </a:p>
        </p:txBody>
      </p:sp>
      <p:pic>
        <p:nvPicPr>
          <p:cNvPr id="8" name="Picture 2" descr="Università degli studi di Trieste">
            <a:extLst>
              <a:ext uri="{FF2B5EF4-FFF2-40B4-BE49-F238E27FC236}">
                <a16:creationId xmlns:a16="http://schemas.microsoft.com/office/drawing/2014/main" id="{D57E5811-6619-CEEC-3DEE-86FF48CC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00" y="5395861"/>
            <a:ext cx="625482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9962E-512C-81F3-867F-47AD19F44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14" y="5371364"/>
            <a:ext cx="142283" cy="11447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26ACCA-26B7-84E5-A28E-8D566FAFE8C3}"/>
              </a:ext>
            </a:extLst>
          </p:cNvPr>
          <p:cNvCxnSpPr/>
          <p:nvPr/>
        </p:nvCxnSpPr>
        <p:spPr>
          <a:xfrm>
            <a:off x="322259" y="5118249"/>
            <a:ext cx="1164006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071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343069-DBDE-61D9-7238-615BA0630698}"/>
              </a:ext>
            </a:extLst>
          </p:cNvPr>
          <p:cNvSpPr txBox="1"/>
          <p:nvPr/>
        </p:nvSpPr>
        <p:spPr>
          <a:xfrm>
            <a:off x="354169" y="476518"/>
            <a:ext cx="1132696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>
                <a:solidFill>
                  <a:srgbClr val="0070C0"/>
                </a:solidFill>
              </a:rPr>
              <a:t>In vitro </a:t>
            </a:r>
            <a:r>
              <a:rPr lang="it-IT" sz="2400" dirty="0"/>
              <a:t>sono definite due vie, che in realtà sono un artefatto che rispecchia due diversi test di coagulazione: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it-IT" sz="2400" dirty="0"/>
              <a:t>Il PT (tempo di protrombina) che dipende dall’aggiunta al plasma di </a:t>
            </a:r>
            <a:r>
              <a:rPr lang="it-IT" sz="2400" dirty="0" err="1"/>
              <a:t>FVIIa</a:t>
            </a:r>
            <a:r>
              <a:rPr lang="it-IT" sz="2400" dirty="0"/>
              <a:t>-TF ed era chiamata </a:t>
            </a:r>
            <a:r>
              <a:rPr lang="it-IT" sz="2400" b="1" i="1" dirty="0"/>
              <a:t>estrinseca</a:t>
            </a:r>
            <a:r>
              <a:rPr lang="it-IT" sz="2400" dirty="0"/>
              <a:t> (perché il TF è estrinseco rispetto al vaso normale)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it-IT" sz="2400" dirty="0"/>
              <a:t>L’</a:t>
            </a:r>
            <a:r>
              <a:rPr lang="it-IT" sz="2400" dirty="0" err="1"/>
              <a:t>aPTT</a:t>
            </a:r>
            <a:r>
              <a:rPr lang="it-IT" sz="2400" dirty="0"/>
              <a:t> (tempo di tromboplastina attivata) che dipende dall’aggiunta di fosfolipidi e  rispecchia più la funzione dei fattori della fase di amplificazione e propagazione. La via misurata dall’</a:t>
            </a:r>
            <a:r>
              <a:rPr lang="it-IT" sz="2400" dirty="0" err="1"/>
              <a:t>aPTT</a:t>
            </a:r>
            <a:r>
              <a:rPr lang="it-IT" sz="2400" dirty="0"/>
              <a:t> viene detta</a:t>
            </a:r>
            <a:r>
              <a:rPr lang="it-IT" sz="2400" b="1" i="1" dirty="0"/>
              <a:t> intrinseca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420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4761CE3-BDEC-BE81-7F59-9A106C33294F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1135064"/>
            <a:ext cx="2362200" cy="1528763"/>
            <a:chOff x="2544" y="715"/>
            <a:chExt cx="1488" cy="963"/>
          </a:xfrm>
        </p:grpSpPr>
        <p:pic>
          <p:nvPicPr>
            <p:cNvPr id="124977" name="Picture 3">
              <a:extLst>
                <a:ext uri="{FF2B5EF4-FFF2-40B4-BE49-F238E27FC236}">
                  <a16:creationId xmlns:a16="http://schemas.microsoft.com/office/drawing/2014/main" id="{F513DE8C-C922-330E-3C40-B3F230E23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932"/>
              <a:ext cx="1488" cy="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978" name="Text Box 4">
              <a:extLst>
                <a:ext uri="{FF2B5EF4-FFF2-40B4-BE49-F238E27FC236}">
                  <a16:creationId xmlns:a16="http://schemas.microsoft.com/office/drawing/2014/main" id="{2B914EA9-CC6A-23BE-0CF5-CBAA22E58B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4" y="715"/>
              <a:ext cx="106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2000">
                  <a:solidFill>
                    <a:schemeClr val="bg1"/>
                  </a:solidFill>
                  <a:latin typeface="Futura Lt BT" pitchFamily="34" charset="0"/>
                </a:rPr>
                <a:t>Tissue factor</a:t>
              </a:r>
            </a:p>
          </p:txBody>
        </p:sp>
      </p:grpSp>
      <p:sp>
        <p:nvSpPr>
          <p:cNvPr id="149509" name="Rectangle 5">
            <a:extLst>
              <a:ext uri="{FF2B5EF4-FFF2-40B4-BE49-F238E27FC236}">
                <a16:creationId xmlns:a16="http://schemas.microsoft.com/office/drawing/2014/main" id="{565BC7BF-F847-7376-9F69-323A6A503C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4000" b="1" dirty="0">
                <a:solidFill>
                  <a:schemeClr val="accent1"/>
                </a:solidFill>
                <a:latin typeface="+mn-lt"/>
              </a:rPr>
              <a:t>La </a:t>
            </a:r>
            <a:r>
              <a:rPr lang="en-GB" sz="4000" b="1" dirty="0" err="1">
                <a:solidFill>
                  <a:schemeClr val="accent1"/>
                </a:solidFill>
                <a:latin typeface="+mn-lt"/>
              </a:rPr>
              <a:t>cascata</a:t>
            </a:r>
            <a:r>
              <a:rPr lang="en-GB" sz="40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sz="4000" b="1" dirty="0" err="1">
                <a:solidFill>
                  <a:schemeClr val="accent1"/>
                </a:solidFill>
                <a:latin typeface="+mn-lt"/>
              </a:rPr>
              <a:t>della</a:t>
            </a:r>
            <a:r>
              <a:rPr lang="en-GB" sz="40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sz="4000" b="1" dirty="0" err="1">
                <a:solidFill>
                  <a:schemeClr val="accent1"/>
                </a:solidFill>
                <a:latin typeface="+mn-lt"/>
              </a:rPr>
              <a:t>coagulazione</a:t>
            </a:r>
            <a:r>
              <a:rPr lang="en-GB" sz="40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sz="4000" b="1" dirty="0" err="1">
                <a:solidFill>
                  <a:schemeClr val="accent1"/>
                </a:solidFill>
                <a:latin typeface="+mn-lt"/>
              </a:rPr>
              <a:t>fisiologica</a:t>
            </a:r>
            <a:endParaRPr lang="en-GB" sz="4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9510" name="Oval 6">
            <a:extLst>
              <a:ext uri="{FF2B5EF4-FFF2-40B4-BE49-F238E27FC236}">
                <a16:creationId xmlns:a16="http://schemas.microsoft.com/office/drawing/2014/main" id="{70143690-661A-0B83-E04F-93F901797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2247901"/>
            <a:ext cx="609600" cy="574675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prstShdw prst="shdw17" dist="17961" dir="27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XI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11" name="Oval 7">
            <a:extLst>
              <a:ext uri="{FF2B5EF4-FFF2-40B4-BE49-F238E27FC236}">
                <a16:creationId xmlns:a16="http://schemas.microsoft.com/office/drawing/2014/main" id="{C74AA449-EBB6-D783-B0CB-87E3040A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1" y="2209801"/>
            <a:ext cx="671513" cy="633413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16471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solidFill>
                  <a:schemeClr val="bg1"/>
                </a:solidFill>
                <a:latin typeface="Times New Roman" pitchFamily="18" charset="0"/>
              </a:rPr>
              <a:t>XIa</a:t>
            </a:r>
            <a:endParaRPr lang="it-IT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2850F7D2-1F24-14D2-C022-544D9B6D272E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1600200"/>
            <a:ext cx="1371600" cy="5035550"/>
            <a:chOff x="2448" y="1004"/>
            <a:chExt cx="864" cy="3172"/>
          </a:xfrm>
        </p:grpSpPr>
        <p:sp>
          <p:nvSpPr>
            <p:cNvPr id="124966" name="Oval 9">
              <a:extLst>
                <a:ext uri="{FF2B5EF4-FFF2-40B4-BE49-F238E27FC236}">
                  <a16:creationId xmlns:a16="http://schemas.microsoft.com/office/drawing/2014/main" id="{C5F1331F-8458-A3CD-6EAC-20C34232C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924"/>
              <a:ext cx="390" cy="36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67" name="Text Box 10">
              <a:extLst>
                <a:ext uri="{FF2B5EF4-FFF2-40B4-BE49-F238E27FC236}">
                  <a16:creationId xmlns:a16="http://schemas.microsoft.com/office/drawing/2014/main" id="{321372D4-081B-C25B-0AF7-C7E9165B6F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7" y="3042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24968" name="Oval 11">
              <a:extLst>
                <a:ext uri="{FF2B5EF4-FFF2-40B4-BE49-F238E27FC236}">
                  <a16:creationId xmlns:a16="http://schemas.microsoft.com/office/drawing/2014/main" id="{78E1EEAF-15FF-09D3-342C-D532F9132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2684"/>
              <a:ext cx="553" cy="50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X</a:t>
              </a:r>
              <a:endParaRPr lang="it-IT" altLang="it-IT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69" name="Oval 12">
              <a:extLst>
                <a:ext uri="{FF2B5EF4-FFF2-40B4-BE49-F238E27FC236}">
                  <a16:creationId xmlns:a16="http://schemas.microsoft.com/office/drawing/2014/main" id="{59EB43C2-86B8-3CA9-BD72-EB74AC3FA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596"/>
              <a:ext cx="672" cy="5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bg1"/>
                  </a:solidFill>
                  <a:latin typeface="Times New Roman" panose="02020603050405020304" pitchFamily="18" charset="0"/>
                </a:rPr>
                <a:t>Protrombina</a:t>
              </a:r>
              <a:endParaRPr lang="it-IT" altLang="it-IT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70" name="AutoShape 13">
              <a:extLst>
                <a:ext uri="{FF2B5EF4-FFF2-40B4-BE49-F238E27FC236}">
                  <a16:creationId xmlns:a16="http://schemas.microsoft.com/office/drawing/2014/main" id="{FA5CBE17-A06E-DB83-CCA6-C9BC066F0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2348"/>
              <a:ext cx="237" cy="435"/>
            </a:xfrm>
            <a:prstGeom prst="downArrow">
              <a:avLst>
                <a:gd name="adj1" fmla="val 44444"/>
                <a:gd name="adj2" fmla="val 102547"/>
              </a:avLst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71" name="Oval 14">
              <a:extLst>
                <a:ext uri="{FF2B5EF4-FFF2-40B4-BE49-F238E27FC236}">
                  <a16:creationId xmlns:a16="http://schemas.microsoft.com/office/drawing/2014/main" id="{BB38F0D2-EB8E-C115-C627-8FBD54AF4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9" y="1004"/>
              <a:ext cx="474" cy="4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VII</a:t>
              </a:r>
            </a:p>
          </p:txBody>
        </p:sp>
        <p:sp>
          <p:nvSpPr>
            <p:cNvPr id="124972" name="Oval 15">
              <a:extLst>
                <a:ext uri="{FF2B5EF4-FFF2-40B4-BE49-F238E27FC236}">
                  <a16:creationId xmlns:a16="http://schemas.microsoft.com/office/drawing/2014/main" id="{146E32CD-0AB4-E84B-2DFA-0AF71AB43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060"/>
              <a:ext cx="390" cy="36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73" name="Text Box 16">
              <a:extLst>
                <a:ext uri="{FF2B5EF4-FFF2-40B4-BE49-F238E27FC236}">
                  <a16:creationId xmlns:a16="http://schemas.microsoft.com/office/drawing/2014/main" id="{4D2F47AC-B6A2-8D5E-C964-2C817979E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0" y="2180"/>
              <a:ext cx="3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VIII</a:t>
              </a:r>
            </a:p>
          </p:txBody>
        </p:sp>
        <p:sp>
          <p:nvSpPr>
            <p:cNvPr id="124974" name="Oval 17">
              <a:extLst>
                <a:ext uri="{FF2B5EF4-FFF2-40B4-BE49-F238E27FC236}">
                  <a16:creationId xmlns:a16="http://schemas.microsoft.com/office/drawing/2014/main" id="{2A35A610-B99D-8513-D370-C154380D0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" y="1868"/>
              <a:ext cx="455" cy="39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IX</a:t>
              </a:r>
              <a:endParaRPr lang="it-IT" altLang="it-IT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75" name="AutoShape 18">
              <a:extLst>
                <a:ext uri="{FF2B5EF4-FFF2-40B4-BE49-F238E27FC236}">
                  <a16:creationId xmlns:a16="http://schemas.microsoft.com/office/drawing/2014/main" id="{51327417-EE44-8170-4BDD-5E332AD01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484"/>
              <a:ext cx="237" cy="435"/>
            </a:xfrm>
            <a:prstGeom prst="downArrow">
              <a:avLst>
                <a:gd name="adj1" fmla="val 44444"/>
                <a:gd name="adj2" fmla="val 102547"/>
              </a:avLst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76" name="AutoShape 19">
              <a:extLst>
                <a:ext uri="{FF2B5EF4-FFF2-40B4-BE49-F238E27FC236}">
                  <a16:creationId xmlns:a16="http://schemas.microsoft.com/office/drawing/2014/main" id="{06A7BA84-55A9-549D-FB5A-148C4DC0F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3260"/>
              <a:ext cx="237" cy="435"/>
            </a:xfrm>
            <a:prstGeom prst="downArrow">
              <a:avLst>
                <a:gd name="adj1" fmla="val 44444"/>
                <a:gd name="adj2" fmla="val 102547"/>
              </a:avLst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it-IT" sz="20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3A77839C-8C60-A402-4225-A92632486F23}"/>
              </a:ext>
            </a:extLst>
          </p:cNvPr>
          <p:cNvGrpSpPr>
            <a:grpSpLocks/>
          </p:cNvGrpSpPr>
          <p:nvPr/>
        </p:nvGrpSpPr>
        <p:grpSpPr bwMode="auto">
          <a:xfrm>
            <a:off x="5410201" y="4648198"/>
            <a:ext cx="619125" cy="618565"/>
            <a:chOff x="2352" y="2592"/>
            <a:chExt cx="474" cy="473"/>
          </a:xfrm>
        </p:grpSpPr>
        <p:sp>
          <p:nvSpPr>
            <p:cNvPr id="124964" name="Oval 21">
              <a:extLst>
                <a:ext uri="{FF2B5EF4-FFF2-40B4-BE49-F238E27FC236}">
                  <a16:creationId xmlns:a16="http://schemas.microsoft.com/office/drawing/2014/main" id="{D20EC184-45D3-44E6-C49A-05AD37A90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592"/>
              <a:ext cx="474" cy="44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18900000" scaled="1"/>
            </a:gradFill>
            <a:ln>
              <a:noFill/>
            </a:ln>
            <a:effectLst>
              <a:prstShdw prst="shdw17" dist="17961" dir="2700000">
                <a:srgbClr val="003D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65" name="Text Box 22">
              <a:extLst>
                <a:ext uri="{FF2B5EF4-FFF2-40B4-BE49-F238E27FC236}">
                  <a16:creationId xmlns:a16="http://schemas.microsoft.com/office/drawing/2014/main" id="{ACF0BBB3-39FD-A881-1AB4-9CED1B084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1" y="2783"/>
              <a:ext cx="341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Va</a:t>
              </a:r>
            </a:p>
          </p:txBody>
        </p:sp>
      </p:grpSp>
      <p:grpSp>
        <p:nvGrpSpPr>
          <p:cNvPr id="5" name="Group 23">
            <a:extLst>
              <a:ext uri="{FF2B5EF4-FFF2-40B4-BE49-F238E27FC236}">
                <a16:creationId xmlns:a16="http://schemas.microsoft.com/office/drawing/2014/main" id="{164CE82E-C4A4-D823-92A8-7A1BA744D019}"/>
              </a:ext>
            </a:extLst>
          </p:cNvPr>
          <p:cNvGrpSpPr>
            <a:grpSpLocks/>
          </p:cNvGrpSpPr>
          <p:nvPr/>
        </p:nvGrpSpPr>
        <p:grpSpPr bwMode="auto">
          <a:xfrm>
            <a:off x="5562601" y="3276601"/>
            <a:ext cx="669925" cy="600075"/>
            <a:chOff x="1048" y="2144"/>
            <a:chExt cx="422" cy="378"/>
          </a:xfrm>
        </p:grpSpPr>
        <p:sp>
          <p:nvSpPr>
            <p:cNvPr id="124962" name="Oval 24">
              <a:extLst>
                <a:ext uri="{FF2B5EF4-FFF2-40B4-BE49-F238E27FC236}">
                  <a16:creationId xmlns:a16="http://schemas.microsoft.com/office/drawing/2014/main" id="{2836D576-F6B5-9293-6A33-7B2BBF237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144"/>
              <a:ext cx="389" cy="362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ffectLst>
              <a:prstShdw prst="shdw17" dist="17961" dir="2700000">
                <a:srgbClr val="999900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63" name="Text Box 25">
              <a:extLst>
                <a:ext uri="{FF2B5EF4-FFF2-40B4-BE49-F238E27FC236}">
                  <a16:creationId xmlns:a16="http://schemas.microsoft.com/office/drawing/2014/main" id="{2D9B55C6-CFD4-0E34-3B07-D491087B9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8" y="2310"/>
              <a:ext cx="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VIIIa</a:t>
              </a:r>
            </a:p>
          </p:txBody>
        </p:sp>
      </p:grpSp>
      <p:sp>
        <p:nvSpPr>
          <p:cNvPr id="149530" name="Oval 26">
            <a:extLst>
              <a:ext uri="{FF2B5EF4-FFF2-40B4-BE49-F238E27FC236}">
                <a16:creationId xmlns:a16="http://schemas.microsoft.com/office/drawing/2014/main" id="{F1D7AA18-9E83-98BE-321D-5E39CEAA0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600200"/>
            <a:ext cx="762000" cy="698500"/>
          </a:xfrm>
          <a:prstGeom prst="ellipse">
            <a:avLst/>
          </a:prstGeom>
          <a:gradFill rotWithShape="0">
            <a:gsLst>
              <a:gs pos="0">
                <a:srgbClr val="FF99FF"/>
              </a:gs>
              <a:gs pos="100000">
                <a:srgbClr val="FFE0FF"/>
              </a:gs>
            </a:gsLst>
            <a:lin ang="18900000" scaled="1"/>
          </a:gradFill>
          <a:ln>
            <a:noFill/>
          </a:ln>
          <a:effectLst>
            <a:prstShdw prst="shdw17" dist="17961" dir="2700000">
              <a:srgbClr val="99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VIIa</a:t>
            </a:r>
          </a:p>
        </p:txBody>
      </p:sp>
      <p:sp>
        <p:nvSpPr>
          <p:cNvPr id="149531" name="Oval 27">
            <a:extLst>
              <a:ext uri="{FF2B5EF4-FFF2-40B4-BE49-F238E27FC236}">
                <a16:creationId xmlns:a16="http://schemas.microsoft.com/office/drawing/2014/main" id="{32AD3835-9A8D-5A79-56AB-2419E509A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971800"/>
            <a:ext cx="762000" cy="66675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C0"/>
              </a:gs>
            </a:gsLst>
            <a:lin ang="18900000" scaled="1"/>
          </a:gradFill>
          <a:ln>
            <a:noFill/>
          </a:ln>
          <a:effectLst>
            <a:prstShdw prst="shdw17" dist="17961" dir="2700000">
              <a:srgbClr val="99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IXa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32" name="AutoShape 28">
            <a:extLst>
              <a:ext uri="{FF2B5EF4-FFF2-40B4-BE49-F238E27FC236}">
                <a16:creationId xmlns:a16="http://schemas.microsoft.com/office/drawing/2014/main" id="{E10BF3FA-B43A-DB16-D2E3-EEBAA978B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200" y="2336801"/>
            <a:ext cx="376238" cy="690563"/>
          </a:xfrm>
          <a:prstGeom prst="downArrow">
            <a:avLst>
              <a:gd name="adj1" fmla="val 44444"/>
              <a:gd name="adj2" fmla="val 102547"/>
            </a:avLst>
          </a:prstGeom>
          <a:gradFill rotWithShape="0">
            <a:gsLst>
              <a:gs pos="0">
                <a:srgbClr val="FF99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bg1"/>
              </a:solidFill>
            </a:endParaRPr>
          </a:p>
        </p:txBody>
      </p:sp>
      <p:sp>
        <p:nvSpPr>
          <p:cNvPr id="149533" name="Oval 29">
            <a:extLst>
              <a:ext uri="{FF2B5EF4-FFF2-40B4-BE49-F238E27FC236}">
                <a16:creationId xmlns:a16="http://schemas.microsoft.com/office/drawing/2014/main" id="{B163D53D-BB49-C740-7690-45A7D5AC7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254501"/>
            <a:ext cx="877888" cy="804863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100000">
                <a:srgbClr val="9DC4FF"/>
              </a:gs>
            </a:gsLst>
            <a:lin ang="18900000" scaled="1"/>
          </a:gradFill>
          <a:ln>
            <a:noFill/>
          </a:ln>
          <a:effectLst>
            <a:prstShdw prst="shdw17" dist="17961" dir="2700000">
              <a:srgbClr val="00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Xa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34" name="Oval 30">
            <a:extLst>
              <a:ext uri="{FF2B5EF4-FFF2-40B4-BE49-F238E27FC236}">
                <a16:creationId xmlns:a16="http://schemas.microsoft.com/office/drawing/2014/main" id="{FAE18351-CE8C-1983-40BC-1A8CA3FF0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35" name="AutoShape 31">
            <a:extLst>
              <a:ext uri="{FF2B5EF4-FFF2-40B4-BE49-F238E27FC236}">
                <a16:creationId xmlns:a16="http://schemas.microsoft.com/office/drawing/2014/main" id="{E9BD4244-C61D-0CA6-C78B-512DB98DF48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181600" y="3016925"/>
            <a:ext cx="3048000" cy="519351"/>
          </a:xfrm>
          <a:custGeom>
            <a:avLst/>
            <a:gdLst>
              <a:gd name="T0" fmla="*/ 2147483647 w 21600"/>
              <a:gd name="T1" fmla="*/ 322811140 h 21600"/>
              <a:gd name="T2" fmla="*/ 1556667504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012" y="7792"/>
                </a:moveTo>
                <a:cubicBezTo>
                  <a:pt x="18710" y="3805"/>
                  <a:pt x="14993" y="1109"/>
                  <a:pt x="10800" y="1109"/>
                </a:cubicBezTo>
                <a:cubicBezTo>
                  <a:pt x="5447" y="1109"/>
                  <a:pt x="1109" y="5447"/>
                  <a:pt x="1109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5473" y="0"/>
                  <a:pt x="19616" y="3005"/>
                  <a:pt x="21066" y="7447"/>
                </a:cubicBezTo>
                <a:lnTo>
                  <a:pt x="23633" y="6609"/>
                </a:lnTo>
                <a:lnTo>
                  <a:pt x="21551" y="10714"/>
                </a:lnTo>
                <a:lnTo>
                  <a:pt x="17445" y="8630"/>
                </a:lnTo>
                <a:lnTo>
                  <a:pt x="20012" y="7792"/>
                </a:lnTo>
                <a:close/>
              </a:path>
            </a:pathLst>
          </a:custGeom>
          <a:gradFill rotWithShape="1">
            <a:gsLst>
              <a:gs pos="0">
                <a:srgbClr val="0033CC">
                  <a:alpha val="14000"/>
                </a:srgbClr>
              </a:gs>
              <a:gs pos="100000">
                <a:srgbClr val="3E6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149536" name="AutoShape 32">
            <a:extLst>
              <a:ext uri="{FF2B5EF4-FFF2-40B4-BE49-F238E27FC236}">
                <a16:creationId xmlns:a16="http://schemas.microsoft.com/office/drawing/2014/main" id="{CDDC9777-4F0A-FCC6-10EA-E7091E040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200" y="5181601"/>
            <a:ext cx="376238" cy="690563"/>
          </a:xfrm>
          <a:prstGeom prst="downArrow">
            <a:avLst>
              <a:gd name="adj1" fmla="val 44444"/>
              <a:gd name="adj2" fmla="val 102547"/>
            </a:avLst>
          </a:prstGeom>
          <a:gradFill rotWithShape="0">
            <a:gsLst>
              <a:gs pos="0">
                <a:srgbClr val="0066FF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it-IT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37" name="AutoShape 33">
            <a:extLst>
              <a:ext uri="{FF2B5EF4-FFF2-40B4-BE49-F238E27FC236}">
                <a16:creationId xmlns:a16="http://schemas.microsoft.com/office/drawing/2014/main" id="{D54590D5-153C-648E-B7EC-74FE4916D520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3138488" y="2347913"/>
            <a:ext cx="4086225" cy="4267200"/>
          </a:xfrm>
          <a:custGeom>
            <a:avLst/>
            <a:gdLst/>
            <a:ahLst/>
            <a:cxnLst/>
            <a:rect l="0" t="0" r="0" b="0"/>
            <a:pathLst/>
          </a:custGeom>
          <a:gradFill rotWithShape="1">
            <a:gsLst>
              <a:gs pos="0">
                <a:srgbClr val="0033CC">
                  <a:alpha val="14000"/>
                </a:srgbClr>
              </a:gs>
              <a:gs pos="100000">
                <a:srgbClr val="3E6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149538" name="AutoShape 34">
            <a:extLst>
              <a:ext uri="{FF2B5EF4-FFF2-40B4-BE49-F238E27FC236}">
                <a16:creationId xmlns:a16="http://schemas.microsoft.com/office/drawing/2014/main" id="{03EB801D-FF1F-E344-A42D-E61929CB8FD0}"/>
              </a:ext>
            </a:extLst>
          </p:cNvPr>
          <p:cNvSpPr>
            <a:spLocks noChangeArrowheads="1"/>
          </p:cNvSpPr>
          <p:nvPr/>
        </p:nvSpPr>
        <p:spPr bwMode="auto">
          <a:xfrm rot="-20450874">
            <a:off x="4267200" y="2535120"/>
            <a:ext cx="1524000" cy="747951"/>
          </a:xfrm>
          <a:prstGeom prst="rightArrow">
            <a:avLst>
              <a:gd name="adj1" fmla="val 49028"/>
              <a:gd name="adj2" fmla="val 167995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27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it-IT">
              <a:solidFill>
                <a:schemeClr val="bg1"/>
              </a:solidFill>
            </a:endParaRPr>
          </a:p>
        </p:txBody>
      </p:sp>
      <p:sp>
        <p:nvSpPr>
          <p:cNvPr id="149539" name="Oval 35">
            <a:extLst>
              <a:ext uri="{FF2B5EF4-FFF2-40B4-BE49-F238E27FC236}">
                <a16:creationId xmlns:a16="http://schemas.microsoft.com/office/drawing/2014/main" id="{A2DDFA6F-CE33-B432-0F58-9CE459473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971800"/>
            <a:ext cx="762000" cy="66675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C0"/>
              </a:gs>
            </a:gsLst>
            <a:lin ang="18900000" scaled="1"/>
          </a:gradFill>
          <a:ln>
            <a:noFill/>
          </a:ln>
          <a:effectLst>
            <a:prstShdw prst="shdw17" dist="17961" dir="2700000">
              <a:srgbClr val="99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IXa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0" name="Oval 36">
            <a:extLst>
              <a:ext uri="{FF2B5EF4-FFF2-40B4-BE49-F238E27FC236}">
                <a16:creationId xmlns:a16="http://schemas.microsoft.com/office/drawing/2014/main" id="{3899CAE7-D884-6C94-1F71-A87FCE2B1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267201"/>
            <a:ext cx="877888" cy="804863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100000">
                <a:srgbClr val="9DC4FF"/>
              </a:gs>
            </a:gsLst>
            <a:lin ang="18900000" scaled="1"/>
          </a:gradFill>
          <a:ln>
            <a:noFill/>
          </a:ln>
          <a:effectLst>
            <a:prstShdw prst="shdw17" dist="17961" dir="2700000">
              <a:srgbClr val="00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Xa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1" name="AutoShape 37">
            <a:extLst>
              <a:ext uri="{FF2B5EF4-FFF2-40B4-BE49-F238E27FC236}">
                <a16:creationId xmlns:a16="http://schemas.microsoft.com/office/drawing/2014/main" id="{1CE41DE4-902C-55E0-7CB7-92C39DEA9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3721101"/>
            <a:ext cx="376238" cy="690563"/>
          </a:xfrm>
          <a:prstGeom prst="downArrow">
            <a:avLst>
              <a:gd name="adj1" fmla="val 44444"/>
              <a:gd name="adj2" fmla="val 102547"/>
            </a:avLst>
          </a:prstGeom>
          <a:gradFill rotWithShape="0">
            <a:gsLst>
              <a:gs pos="0">
                <a:srgbClr val="FFFF00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bg1"/>
              </a:solidFill>
            </a:endParaRPr>
          </a:p>
        </p:txBody>
      </p:sp>
      <p:sp>
        <p:nvSpPr>
          <p:cNvPr id="149542" name="Oval 38">
            <a:extLst>
              <a:ext uri="{FF2B5EF4-FFF2-40B4-BE49-F238E27FC236}">
                <a16:creationId xmlns:a16="http://schemas.microsoft.com/office/drawing/2014/main" id="{5D72E119-98BE-EFBF-16E8-E8E177225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3" name="Oval 39">
            <a:extLst>
              <a:ext uri="{FF2B5EF4-FFF2-40B4-BE49-F238E27FC236}">
                <a16:creationId xmlns:a16="http://schemas.microsoft.com/office/drawing/2014/main" id="{8848144B-5470-7C8B-128E-7CC636EF6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4" name="Oval 40">
            <a:extLst>
              <a:ext uri="{FF2B5EF4-FFF2-40B4-BE49-F238E27FC236}">
                <a16:creationId xmlns:a16="http://schemas.microsoft.com/office/drawing/2014/main" id="{66C43474-9216-0F93-094C-7939D0534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5" name="Oval 41">
            <a:extLst>
              <a:ext uri="{FF2B5EF4-FFF2-40B4-BE49-F238E27FC236}">
                <a16:creationId xmlns:a16="http://schemas.microsoft.com/office/drawing/2014/main" id="{DACA4B37-B1B0-B6AB-81BB-6477DBC7C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6" name="Oval 42">
            <a:extLst>
              <a:ext uri="{FF2B5EF4-FFF2-40B4-BE49-F238E27FC236}">
                <a16:creationId xmlns:a16="http://schemas.microsoft.com/office/drawing/2014/main" id="{DA94DAC8-437F-83E8-ABCA-C1C5641EE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7" name="Oval 43">
            <a:extLst>
              <a:ext uri="{FF2B5EF4-FFF2-40B4-BE49-F238E27FC236}">
                <a16:creationId xmlns:a16="http://schemas.microsoft.com/office/drawing/2014/main" id="{DFAF90CD-1208-D3E5-8C4D-3A5A680E7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8" name="Oval 44">
            <a:extLst>
              <a:ext uri="{FF2B5EF4-FFF2-40B4-BE49-F238E27FC236}">
                <a16:creationId xmlns:a16="http://schemas.microsoft.com/office/drawing/2014/main" id="{52FE34E9-433A-4256-92BD-A3CFF3475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9" name="Oval 45">
            <a:extLst>
              <a:ext uri="{FF2B5EF4-FFF2-40B4-BE49-F238E27FC236}">
                <a16:creationId xmlns:a16="http://schemas.microsoft.com/office/drawing/2014/main" id="{BA4569F6-11E8-5EDF-98C1-9BAECFB94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50" name="Oval 46">
            <a:extLst>
              <a:ext uri="{FF2B5EF4-FFF2-40B4-BE49-F238E27FC236}">
                <a16:creationId xmlns:a16="http://schemas.microsoft.com/office/drawing/2014/main" id="{EC8A4454-CC9E-DE73-9F15-0D2B6D273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9551" name="Picture 47">
            <a:extLst>
              <a:ext uri="{FF2B5EF4-FFF2-40B4-BE49-F238E27FC236}">
                <a16:creationId xmlns:a16="http://schemas.microsoft.com/office/drawing/2014/main" id="{E90FC338-C3C2-5C18-EC07-249B5128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4779964"/>
            <a:ext cx="35814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0">
            <a:extLst>
              <a:ext uri="{FF2B5EF4-FFF2-40B4-BE49-F238E27FC236}">
                <a16:creationId xmlns:a16="http://schemas.microsoft.com/office/drawing/2014/main" id="{A4DCB685-AB94-9908-692B-19D4D0C714EC}"/>
              </a:ext>
            </a:extLst>
          </p:cNvPr>
          <p:cNvGrpSpPr>
            <a:grpSpLocks/>
          </p:cNvGrpSpPr>
          <p:nvPr/>
        </p:nvGrpSpPr>
        <p:grpSpPr bwMode="auto">
          <a:xfrm>
            <a:off x="5229227" y="3641725"/>
            <a:ext cx="568325" cy="2895600"/>
            <a:chOff x="5049" y="1298"/>
            <a:chExt cx="358" cy="1824"/>
          </a:xfrm>
        </p:grpSpPr>
        <p:sp>
          <p:nvSpPr>
            <p:cNvPr id="124960" name="AutoShape 51">
              <a:extLst>
                <a:ext uri="{FF2B5EF4-FFF2-40B4-BE49-F238E27FC236}">
                  <a16:creationId xmlns:a16="http://schemas.microsoft.com/office/drawing/2014/main" id="{11A453B9-9005-2D38-9E07-E4097388CD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4777" y="2495"/>
              <a:ext cx="871" cy="327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2 h 21600"/>
                <a:gd name="T4" fmla="*/ 1 w 21600"/>
                <a:gd name="T5" fmla="*/ 0 h 21600"/>
                <a:gd name="T6" fmla="*/ 1 w 21600"/>
                <a:gd name="T7" fmla="*/ 1 h 21600"/>
                <a:gd name="T8" fmla="*/ 1 w 21600"/>
                <a:gd name="T9" fmla="*/ 2 h 21600"/>
                <a:gd name="T10" fmla="*/ 1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74 w 21600"/>
                <a:gd name="T19" fmla="*/ 3166 h 21600"/>
                <a:gd name="T20" fmla="*/ 18426 w 21600"/>
                <a:gd name="T21" fmla="*/ 1843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674" y="5898"/>
                  </a:moveTo>
                  <a:cubicBezTo>
                    <a:pt x="16981" y="3177"/>
                    <a:pt x="14004" y="1524"/>
                    <a:pt x="10800" y="1524"/>
                  </a:cubicBezTo>
                  <a:cubicBezTo>
                    <a:pt x="5677" y="1524"/>
                    <a:pt x="1524" y="5677"/>
                    <a:pt x="1524" y="10800"/>
                  </a:cubicBezTo>
                  <a:cubicBezTo>
                    <a:pt x="1523" y="10882"/>
                    <a:pt x="1525" y="10964"/>
                    <a:pt x="1527" y="11046"/>
                  </a:cubicBezTo>
                  <a:lnTo>
                    <a:pt x="3" y="11086"/>
                  </a:lnTo>
                  <a:cubicBezTo>
                    <a:pt x="1" y="10991"/>
                    <a:pt x="0" y="1089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4530" y="-1"/>
                    <a:pt x="17997" y="1925"/>
                    <a:pt x="19968" y="5092"/>
                  </a:cubicBezTo>
                  <a:lnTo>
                    <a:pt x="22260" y="3665"/>
                  </a:lnTo>
                  <a:lnTo>
                    <a:pt x="21150" y="8434"/>
                  </a:lnTo>
                  <a:lnTo>
                    <a:pt x="16382" y="7324"/>
                  </a:lnTo>
                  <a:lnTo>
                    <a:pt x="18674" y="5898"/>
                  </a:lnTo>
                  <a:close/>
                </a:path>
              </a:pathLst>
            </a:custGeom>
            <a:gradFill rotWithShape="1">
              <a:gsLst>
                <a:gs pos="0">
                  <a:srgbClr val="0033CC">
                    <a:alpha val="14000"/>
                  </a:srgbClr>
                </a:gs>
                <a:gs pos="100000">
                  <a:srgbClr val="3E65D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124961" name="AutoShape 52">
              <a:extLst>
                <a:ext uri="{FF2B5EF4-FFF2-40B4-BE49-F238E27FC236}">
                  <a16:creationId xmlns:a16="http://schemas.microsoft.com/office/drawing/2014/main" id="{1F6364BD-37E6-394C-2B28-D66EC45F99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4332" y="2046"/>
              <a:ext cx="1824" cy="327"/>
            </a:xfrm>
            <a:custGeom>
              <a:avLst/>
              <a:gdLst>
                <a:gd name="T0" fmla="*/ 5 w 21600"/>
                <a:gd name="T1" fmla="*/ 0 h 21600"/>
                <a:gd name="T2" fmla="*/ 0 w 21600"/>
                <a:gd name="T3" fmla="*/ 7 h 21600"/>
                <a:gd name="T4" fmla="*/ 6 w 21600"/>
                <a:gd name="T5" fmla="*/ 1 h 21600"/>
                <a:gd name="T6" fmla="*/ 14 w 21600"/>
                <a:gd name="T7" fmla="*/ 4 h 21600"/>
                <a:gd name="T8" fmla="*/ 13 w 21600"/>
                <a:gd name="T9" fmla="*/ 6 h 21600"/>
                <a:gd name="T10" fmla="*/ 10 w 21600"/>
                <a:gd name="T11" fmla="*/ 5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2 w 21600"/>
                <a:gd name="T19" fmla="*/ 3162 h 21600"/>
                <a:gd name="T20" fmla="*/ 18438 w 21600"/>
                <a:gd name="T21" fmla="*/ 1843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012" y="7792"/>
                  </a:moveTo>
                  <a:cubicBezTo>
                    <a:pt x="18710" y="3805"/>
                    <a:pt x="14993" y="1109"/>
                    <a:pt x="10800" y="1109"/>
                  </a:cubicBezTo>
                  <a:cubicBezTo>
                    <a:pt x="5447" y="1109"/>
                    <a:pt x="1109" y="5447"/>
                    <a:pt x="1109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5473" y="0"/>
                    <a:pt x="19616" y="3005"/>
                    <a:pt x="21066" y="7447"/>
                  </a:cubicBezTo>
                  <a:lnTo>
                    <a:pt x="23633" y="6609"/>
                  </a:lnTo>
                  <a:lnTo>
                    <a:pt x="21551" y="10714"/>
                  </a:lnTo>
                  <a:lnTo>
                    <a:pt x="17445" y="8630"/>
                  </a:lnTo>
                  <a:lnTo>
                    <a:pt x="20012" y="7792"/>
                  </a:lnTo>
                  <a:close/>
                </a:path>
              </a:pathLst>
            </a:custGeom>
            <a:gradFill rotWithShape="1">
              <a:gsLst>
                <a:gs pos="0">
                  <a:srgbClr val="0033CC">
                    <a:alpha val="14000"/>
                  </a:srgbClr>
                </a:gs>
                <a:gs pos="100000">
                  <a:srgbClr val="3E65D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9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9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9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95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9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775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25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225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375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525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495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P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0" grpId="0" animBg="1" autoUpdateAnimBg="0"/>
      <p:bldP spid="149511" grpId="0" animBg="1" autoUpdateAnimBg="0"/>
      <p:bldP spid="149530" grpId="0" animBg="1" autoUpdateAnimBg="0"/>
      <p:bldP spid="149531" grpId="0" animBg="1" autoUpdateAnimBg="0"/>
      <p:bldP spid="149532" grpId="0" animBg="1"/>
      <p:bldP spid="149533" grpId="0" animBg="1" autoUpdateAnimBg="0"/>
      <p:bldP spid="149534" grpId="0" animBg="1" autoUpdateAnimBg="0"/>
      <p:bldP spid="149536" grpId="0" animBg="1" autoUpdateAnimBg="0"/>
      <p:bldP spid="149538" grpId="0" animBg="1"/>
      <p:bldP spid="149539" grpId="0" animBg="1" autoUpdateAnimBg="0"/>
      <p:bldP spid="149540" grpId="0" animBg="1" autoUpdateAnimBg="0"/>
      <p:bldP spid="149541" grpId="0" animBg="1"/>
      <p:bldP spid="149542" grpId="0" animBg="1" autoUpdateAnimBg="0"/>
      <p:bldP spid="149543" grpId="0" animBg="1" autoUpdateAnimBg="0"/>
      <p:bldP spid="149544" grpId="0" animBg="1" autoUpdateAnimBg="0"/>
      <p:bldP spid="149545" grpId="0" animBg="1" autoUpdateAnimBg="0"/>
      <p:bldP spid="149546" grpId="0" animBg="1" autoUpdateAnimBg="0"/>
      <p:bldP spid="149547" grpId="0" animBg="1" autoUpdateAnimBg="0"/>
      <p:bldP spid="149548" grpId="0" animBg="1" autoUpdateAnimBg="0"/>
      <p:bldP spid="149549" grpId="0" animBg="1" autoUpdateAnimBg="0"/>
      <p:bldP spid="149550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0EED8B-9776-BAE3-D265-2BF83B3E9224}"/>
              </a:ext>
            </a:extLst>
          </p:cNvPr>
          <p:cNvSpPr txBox="1"/>
          <p:nvPr/>
        </p:nvSpPr>
        <p:spPr>
          <a:xfrm>
            <a:off x="157900" y="82759"/>
            <a:ext cx="1076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Meccanismi di controllo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E53AB2-D238-6DDB-DF69-4A84D0488B1E}"/>
              </a:ext>
            </a:extLst>
          </p:cNvPr>
          <p:cNvSpPr txBox="1"/>
          <p:nvPr/>
        </p:nvSpPr>
        <p:spPr>
          <a:xfrm>
            <a:off x="241252" y="774760"/>
            <a:ext cx="117905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FAGOCITI: rimozione di attivatori, fibrina e suoi prodotti</a:t>
            </a:r>
          </a:p>
          <a:p>
            <a:endParaRPr lang="it-IT" sz="2000" dirty="0"/>
          </a:p>
          <a:p>
            <a:r>
              <a:rPr lang="it-IT" sz="2000" dirty="0"/>
              <a:t>INIBITORI della coagulazione</a:t>
            </a:r>
          </a:p>
          <a:p>
            <a:r>
              <a:rPr lang="it-IT" sz="2000" dirty="0"/>
              <a:t>   &gt; inibitore complesso TF-</a:t>
            </a:r>
            <a:r>
              <a:rPr lang="it-IT" sz="2000" dirty="0" err="1"/>
              <a:t>VIIa</a:t>
            </a:r>
            <a:r>
              <a:rPr lang="it-IT" sz="2000" dirty="0"/>
              <a:t> (</a:t>
            </a:r>
            <a:r>
              <a:rPr lang="it-IT" sz="2000" b="1" dirty="0"/>
              <a:t>TFPI</a:t>
            </a:r>
            <a:r>
              <a:rPr lang="it-IT" sz="2000" dirty="0"/>
              <a:t>) </a:t>
            </a:r>
          </a:p>
          <a:p>
            <a:r>
              <a:rPr lang="it-IT" sz="2000" dirty="0"/>
              <a:t>	   Prodotto da endotelio e PLT, (NON descritti difetti: letalità embrionale nell’animale)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   &gt; </a:t>
            </a:r>
            <a:r>
              <a:rPr lang="it-IT" sz="2000" b="1" dirty="0"/>
              <a:t>antitrombina III </a:t>
            </a:r>
            <a:r>
              <a:rPr lang="it-IT" sz="2000" dirty="0"/>
              <a:t>(ATIII prodotta da fegato, vedi animazioni in slide seguente). </a:t>
            </a:r>
            <a:br>
              <a:rPr lang="it-IT" sz="2000" dirty="0"/>
            </a:br>
            <a:r>
              <a:rPr lang="it-IT" sz="2000" dirty="0"/>
              <a:t>	Inibizione </a:t>
            </a:r>
            <a:r>
              <a:rPr lang="it-IT" sz="2000" u="sng" dirty="0"/>
              <a:t>trombina</a:t>
            </a:r>
            <a:r>
              <a:rPr lang="it-IT" sz="2000" dirty="0"/>
              <a:t>: con cui interagisce dopo legame a </a:t>
            </a:r>
            <a:r>
              <a:rPr lang="it-IT" sz="2000" dirty="0" err="1"/>
              <a:t>eparan</a:t>
            </a:r>
            <a:r>
              <a:rPr lang="it-IT" sz="2000" dirty="0"/>
              <a:t> solfato </a:t>
            </a:r>
            <a:br>
              <a:rPr lang="it-IT" sz="2000" dirty="0"/>
            </a:br>
            <a:r>
              <a:rPr lang="it-IT" sz="2000" dirty="0"/>
              <a:t>	(necessarie lunghe catene di </a:t>
            </a:r>
            <a:r>
              <a:rPr lang="it-IT" sz="2000" dirty="0" err="1"/>
              <a:t>glicosaminoglicani</a:t>
            </a:r>
            <a:r>
              <a:rPr lang="it-IT" sz="2000" dirty="0"/>
              <a:t> contenenti </a:t>
            </a:r>
            <a:r>
              <a:rPr lang="it-IT" sz="2000" dirty="0" err="1"/>
              <a:t>eparan</a:t>
            </a:r>
            <a:r>
              <a:rPr lang="it-IT" sz="2000" dirty="0"/>
              <a:t> solfato) </a:t>
            </a:r>
            <a:br>
              <a:rPr lang="it-IT" sz="2000" dirty="0"/>
            </a:br>
            <a:r>
              <a:rPr lang="it-IT" sz="2000" dirty="0"/>
              <a:t>   &gt; Inibizione </a:t>
            </a:r>
            <a:r>
              <a:rPr lang="it-IT" sz="2000" u="sng" dirty="0" err="1"/>
              <a:t>FXa</a:t>
            </a:r>
            <a:r>
              <a:rPr lang="it-IT" sz="2000" dirty="0"/>
              <a:t>: indipendente da </a:t>
            </a:r>
            <a:r>
              <a:rPr lang="it-IT" sz="2000" dirty="0" err="1"/>
              <a:t>eparan</a:t>
            </a:r>
            <a:r>
              <a:rPr lang="it-IT" sz="2000" dirty="0"/>
              <a:t> solfato, sufficienti </a:t>
            </a:r>
            <a:r>
              <a:rPr lang="it-IT" sz="2000" dirty="0" err="1"/>
              <a:t>glicosaminoglicani</a:t>
            </a:r>
            <a:r>
              <a:rPr lang="it-IT" sz="2000" dirty="0"/>
              <a:t> più corti, </a:t>
            </a:r>
            <a:br>
              <a:rPr lang="it-IT" sz="2000" dirty="0"/>
            </a:br>
            <a:r>
              <a:rPr lang="it-IT" sz="2000" dirty="0"/>
              <a:t>		(eparine a basso peso molecolare agiscono prevalentemente su </a:t>
            </a:r>
            <a:r>
              <a:rPr lang="it-IT" sz="2000" dirty="0" err="1"/>
              <a:t>Fxa</a:t>
            </a:r>
            <a:r>
              <a:rPr lang="it-IT" sz="2000" dirty="0"/>
              <a:t>)</a:t>
            </a:r>
          </a:p>
          <a:p>
            <a:r>
              <a:rPr lang="it-IT" sz="2000" dirty="0"/>
              <a:t>	   (</a:t>
            </a:r>
            <a:r>
              <a:rPr lang="it-IT" sz="2000" dirty="0">
                <a:solidFill>
                  <a:srgbClr val="C00000"/>
                </a:solidFill>
              </a:rPr>
              <a:t>Difetto ATIII</a:t>
            </a:r>
            <a:r>
              <a:rPr lang="it-IT" sz="2000" dirty="0"/>
              <a:t>, quantitativo o qualitativo, aumentato rischio trombotico)</a:t>
            </a:r>
            <a:br>
              <a:rPr lang="it-IT" sz="2000" dirty="0"/>
            </a:br>
            <a:endParaRPr lang="it-IT" sz="2000" dirty="0"/>
          </a:p>
          <a:p>
            <a:r>
              <a:rPr lang="it-IT" sz="2000" b="1" dirty="0"/>
              <a:t>   &gt; sistema proteina C </a:t>
            </a:r>
            <a:r>
              <a:rPr lang="it-IT" sz="2000" dirty="0"/>
              <a:t>(C, S cofattore di C, </a:t>
            </a:r>
            <a:r>
              <a:rPr lang="it-IT" sz="2000" dirty="0" err="1"/>
              <a:t>transmodulina</a:t>
            </a:r>
            <a:r>
              <a:rPr lang="it-IT" sz="2000" dirty="0"/>
              <a:t> TM, recettore proteina C EPCR)</a:t>
            </a:r>
            <a:br>
              <a:rPr lang="it-IT" sz="2000" dirty="0"/>
            </a:br>
            <a:r>
              <a:rPr lang="it-IT" sz="2000" dirty="0"/>
              <a:t>	   inattivazione cofattori Va e </a:t>
            </a:r>
            <a:r>
              <a:rPr lang="it-IT" sz="2000" dirty="0" err="1"/>
              <a:t>VIIIa</a:t>
            </a:r>
            <a:r>
              <a:rPr lang="it-IT" sz="2000" dirty="0"/>
              <a:t> (la mutazione Leiden rende il FV meno suscettibile alla p C)</a:t>
            </a:r>
            <a:br>
              <a:rPr lang="it-IT" sz="2000" dirty="0"/>
            </a:br>
            <a:r>
              <a:rPr lang="it-IT" sz="2000" dirty="0"/>
              <a:t>	   C fa parte dei fattori K-dipendenti prodotti in fegato, S è sintetizzato anche da endotelio</a:t>
            </a:r>
            <a:br>
              <a:rPr lang="it-IT" sz="2000" dirty="0"/>
            </a:br>
            <a:r>
              <a:rPr lang="it-IT" sz="2000" dirty="0"/>
              <a:t>	</a:t>
            </a:r>
            <a:r>
              <a:rPr lang="it-IT" sz="2000" u="sng" dirty="0"/>
              <a:t>   è attivata da trombina </a:t>
            </a:r>
            <a:r>
              <a:rPr lang="it-IT" sz="2000" dirty="0"/>
              <a:t>attraverso TM su cellule endoteliali, più efficace se legata a EPCR (paradossale 	   azione anti-emostatica della trombina****)</a:t>
            </a:r>
          </a:p>
        </p:txBody>
      </p:sp>
    </p:spTree>
    <p:extLst>
      <p:ext uri="{BB962C8B-B14F-4D97-AF65-F5344CB8AC3E}">
        <p14:creationId xmlns:p14="http://schemas.microsoft.com/office/powerpoint/2010/main" val="3376161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F62B4BD-B4FC-AD9F-C076-C567EEE3CA65}"/>
              </a:ext>
            </a:extLst>
          </p:cNvPr>
          <p:cNvGrpSpPr>
            <a:grpSpLocks/>
          </p:cNvGrpSpPr>
          <p:nvPr/>
        </p:nvGrpSpPr>
        <p:grpSpPr bwMode="auto">
          <a:xfrm>
            <a:off x="8040688" y="2090738"/>
            <a:ext cx="1122362" cy="1122362"/>
            <a:chOff x="3923" y="1979"/>
            <a:chExt cx="707" cy="707"/>
          </a:xfrm>
        </p:grpSpPr>
        <p:pic>
          <p:nvPicPr>
            <p:cNvPr id="135182" name="Picture 3">
              <a:extLst>
                <a:ext uri="{FF2B5EF4-FFF2-40B4-BE49-F238E27FC236}">
                  <a16:creationId xmlns:a16="http://schemas.microsoft.com/office/drawing/2014/main" id="{EF8A0251-A855-9A0B-1DD8-336D2EB5A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1979"/>
              <a:ext cx="707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83" name="Text Box 4">
              <a:extLst>
                <a:ext uri="{FF2B5EF4-FFF2-40B4-BE49-F238E27FC236}">
                  <a16:creationId xmlns:a16="http://schemas.microsoft.com/office/drawing/2014/main" id="{84493728-53F1-B418-9EC2-9C27A3277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2160"/>
              <a:ext cx="3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AT</a:t>
              </a:r>
            </a:p>
          </p:txBody>
        </p:sp>
      </p:grpSp>
      <p:pic>
        <p:nvPicPr>
          <p:cNvPr id="159749" name="Picture 5">
            <a:extLst>
              <a:ext uri="{FF2B5EF4-FFF2-40B4-BE49-F238E27FC236}">
                <a16:creationId xmlns:a16="http://schemas.microsoft.com/office/drawing/2014/main" id="{8DDAA6FA-C8F5-8DD0-A484-C7546D53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2392364"/>
            <a:ext cx="31115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6">
            <a:extLst>
              <a:ext uri="{FF2B5EF4-FFF2-40B4-BE49-F238E27FC236}">
                <a16:creationId xmlns:a16="http://schemas.microsoft.com/office/drawing/2014/main" id="{481FCC4F-E5A3-A2F2-79B4-84A019F11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2205039"/>
            <a:ext cx="5222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>
            <a:extLst>
              <a:ext uri="{FF2B5EF4-FFF2-40B4-BE49-F238E27FC236}">
                <a16:creationId xmlns:a16="http://schemas.microsoft.com/office/drawing/2014/main" id="{D59E6561-53CA-8EE8-45F5-F3BE68D92EA8}"/>
              </a:ext>
            </a:extLst>
          </p:cNvPr>
          <p:cNvGrpSpPr>
            <a:grpSpLocks/>
          </p:cNvGrpSpPr>
          <p:nvPr/>
        </p:nvGrpSpPr>
        <p:grpSpPr bwMode="auto">
          <a:xfrm>
            <a:off x="3071814" y="2108200"/>
            <a:ext cx="998537" cy="998538"/>
            <a:chOff x="975" y="1616"/>
            <a:chExt cx="629" cy="629"/>
          </a:xfrm>
        </p:grpSpPr>
        <p:pic>
          <p:nvPicPr>
            <p:cNvPr id="135180" name="Picture 8">
              <a:extLst>
                <a:ext uri="{FF2B5EF4-FFF2-40B4-BE49-F238E27FC236}">
                  <a16:creationId xmlns:a16="http://schemas.microsoft.com/office/drawing/2014/main" id="{2F66362B-B710-4AEE-9EFE-D1D705721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616"/>
              <a:ext cx="629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81" name="Text Box 9">
              <a:extLst>
                <a:ext uri="{FF2B5EF4-FFF2-40B4-BE49-F238E27FC236}">
                  <a16:creationId xmlns:a16="http://schemas.microsoft.com/office/drawing/2014/main" id="{E141071B-8A0A-1CCE-0F4C-D0D6A434BC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1797"/>
              <a:ext cx="5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1400">
                  <a:latin typeface="Arial" panose="020B0604020202020204" pitchFamily="34" charset="0"/>
                </a:rPr>
                <a:t>Trombina</a:t>
              </a:r>
            </a:p>
          </p:txBody>
        </p:sp>
      </p:grpSp>
      <p:sp>
        <p:nvSpPr>
          <p:cNvPr id="159754" name="Rectangle 10">
            <a:extLst>
              <a:ext uri="{FF2B5EF4-FFF2-40B4-BE49-F238E27FC236}">
                <a16:creationId xmlns:a16="http://schemas.microsoft.com/office/drawing/2014/main" id="{8D35D469-8F46-8998-D55A-829D3FF23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6" y="188913"/>
            <a:ext cx="8893175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3600" b="1" dirty="0">
                <a:solidFill>
                  <a:schemeClr val="accent1"/>
                </a:solidFill>
                <a:latin typeface="+mn-lt"/>
              </a:rPr>
              <a:t>Meccanismo di azione dell’ Antitrombina</a:t>
            </a:r>
            <a:br>
              <a:rPr lang="it-IT" sz="3600" b="1" dirty="0">
                <a:solidFill>
                  <a:schemeClr val="accent1"/>
                </a:solidFill>
                <a:latin typeface="+mn-lt"/>
              </a:rPr>
            </a:br>
            <a:r>
              <a:rPr lang="it-IT" sz="3600" b="1" dirty="0">
                <a:solidFill>
                  <a:schemeClr val="accent1"/>
                </a:solidFill>
                <a:latin typeface="+mn-lt"/>
              </a:rPr>
              <a:t>Inibitore della trombina</a:t>
            </a: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946F2B99-0505-F30B-764D-7CF0396C226F}"/>
              </a:ext>
            </a:extLst>
          </p:cNvPr>
          <p:cNvGrpSpPr>
            <a:grpSpLocks/>
          </p:cNvGrpSpPr>
          <p:nvPr/>
        </p:nvGrpSpPr>
        <p:grpSpPr bwMode="auto">
          <a:xfrm>
            <a:off x="5475289" y="2111375"/>
            <a:ext cx="998537" cy="998538"/>
            <a:chOff x="975" y="1616"/>
            <a:chExt cx="629" cy="629"/>
          </a:xfrm>
        </p:grpSpPr>
        <p:pic>
          <p:nvPicPr>
            <p:cNvPr id="135178" name="Picture 12">
              <a:extLst>
                <a:ext uri="{FF2B5EF4-FFF2-40B4-BE49-F238E27FC236}">
                  <a16:creationId xmlns:a16="http://schemas.microsoft.com/office/drawing/2014/main" id="{95596D9E-4712-194D-D5F5-10EDBB3FA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616"/>
              <a:ext cx="629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79" name="Text Box 13">
              <a:extLst>
                <a:ext uri="{FF2B5EF4-FFF2-40B4-BE49-F238E27FC236}">
                  <a16:creationId xmlns:a16="http://schemas.microsoft.com/office/drawing/2014/main" id="{A3BF5A60-02C3-0E29-EDAF-10E7E829D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1797"/>
              <a:ext cx="5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1400">
                  <a:latin typeface="Arial" panose="020B0604020202020204" pitchFamily="34" charset="0"/>
                </a:rPr>
                <a:t>Trombina</a:t>
              </a:r>
            </a:p>
          </p:txBody>
        </p:sp>
      </p:grpSp>
      <p:sp>
        <p:nvSpPr>
          <p:cNvPr id="159758" name="Text Box 14">
            <a:extLst>
              <a:ext uri="{FF2B5EF4-FFF2-40B4-BE49-F238E27FC236}">
                <a16:creationId xmlns:a16="http://schemas.microsoft.com/office/drawing/2014/main" id="{FA72FB77-E956-B094-178F-16B0B7591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952" y="4002088"/>
            <a:ext cx="47644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it-IT" sz="2000">
                <a:latin typeface="Futura Lt BT" pitchFamily="34" charset="0"/>
              </a:rPr>
              <a:t>In soluzione la reazione è molto lenta</a:t>
            </a:r>
          </a:p>
        </p:txBody>
      </p:sp>
      <p:sp>
        <p:nvSpPr>
          <p:cNvPr id="159759" name="Text Box 15">
            <a:extLst>
              <a:ext uri="{FF2B5EF4-FFF2-40B4-BE49-F238E27FC236}">
                <a16:creationId xmlns:a16="http://schemas.microsoft.com/office/drawing/2014/main" id="{64E05BA3-FCF6-E357-5FBA-470568B8E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464" y="2420938"/>
            <a:ext cx="25506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it-IT" sz="2000">
                <a:latin typeface="Futura Lt BT" pitchFamily="34" charset="0"/>
              </a:rPr>
              <a:t>Complesso inattivo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0.22101 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847 0 " pathEditMode="relative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847 0 " pathEditMode="relative" ptsTypes="AA">
                                      <p:cBhvr>
                                        <p:cTn id="10" dur="2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9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0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01 3.7037E-6 L 0.26355 0.00115 " pathEditMode="relative" rAng="0" ptsTypes="AA">
                                      <p:cBhvr>
                                        <p:cTn id="34" dur="6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BB853A2-EC2E-2D6A-C065-5A72324039E9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4227513"/>
            <a:ext cx="2819400" cy="273050"/>
            <a:chOff x="1104" y="3072"/>
            <a:chExt cx="1776" cy="159"/>
          </a:xfrm>
        </p:grpSpPr>
        <p:sp>
          <p:nvSpPr>
            <p:cNvPr id="136247" name="AutoShape 3">
              <a:extLst>
                <a:ext uri="{FF2B5EF4-FFF2-40B4-BE49-F238E27FC236}">
                  <a16:creationId xmlns:a16="http://schemas.microsoft.com/office/drawing/2014/main" id="{1A9F21D3-64AC-429D-C337-5D3479AC0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48" name="AutoShape 4">
              <a:extLst>
                <a:ext uri="{FF2B5EF4-FFF2-40B4-BE49-F238E27FC236}">
                  <a16:creationId xmlns:a16="http://schemas.microsoft.com/office/drawing/2014/main" id="{320514AB-7A2E-A7EC-5E90-BCAE3AE94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6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49" name="AutoShape 5">
              <a:extLst>
                <a:ext uri="{FF2B5EF4-FFF2-40B4-BE49-F238E27FC236}">
                  <a16:creationId xmlns:a16="http://schemas.microsoft.com/office/drawing/2014/main" id="{A9F3C06F-E6E1-76CF-10DC-9EF671D8E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8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50" name="AutoShape 6">
              <a:extLst>
                <a:ext uri="{FF2B5EF4-FFF2-40B4-BE49-F238E27FC236}">
                  <a16:creationId xmlns:a16="http://schemas.microsoft.com/office/drawing/2014/main" id="{241D0A9D-A3C1-1A69-5152-B840497ED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51" name="AutoShape 7">
              <a:extLst>
                <a:ext uri="{FF2B5EF4-FFF2-40B4-BE49-F238E27FC236}">
                  <a16:creationId xmlns:a16="http://schemas.microsoft.com/office/drawing/2014/main" id="{59F658FA-16C2-CC9C-65A2-B8FB14834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52" name="AutoShape 8">
              <a:extLst>
                <a:ext uri="{FF2B5EF4-FFF2-40B4-BE49-F238E27FC236}">
                  <a16:creationId xmlns:a16="http://schemas.microsoft.com/office/drawing/2014/main" id="{A14B1820-739A-9CD1-42A2-C44AEDCCF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4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53" name="AutoShape 9">
              <a:extLst>
                <a:ext uri="{FF2B5EF4-FFF2-40B4-BE49-F238E27FC236}">
                  <a16:creationId xmlns:a16="http://schemas.microsoft.com/office/drawing/2014/main" id="{23482498-F4BA-03F2-1321-031B994BE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54" name="AutoShape 10">
              <a:extLst>
                <a:ext uri="{FF2B5EF4-FFF2-40B4-BE49-F238E27FC236}">
                  <a16:creationId xmlns:a16="http://schemas.microsoft.com/office/drawing/2014/main" id="{A0C25F50-3988-E744-8C4A-0B6FA49A0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8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</p:grpSp>
      <p:sp>
        <p:nvSpPr>
          <p:cNvPr id="160779" name="Oval 11">
            <a:extLst>
              <a:ext uri="{FF2B5EF4-FFF2-40B4-BE49-F238E27FC236}">
                <a16:creationId xmlns:a16="http://schemas.microsoft.com/office/drawing/2014/main" id="{E3CDF16C-4523-0622-D7EE-E141C136A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059238"/>
            <a:ext cx="762000" cy="1733550"/>
          </a:xfrm>
          <a:prstGeom prst="ellipse">
            <a:avLst/>
          </a:pr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imes New Roman" panose="02020603050405020304" pitchFamily="18" charset="0"/>
              </a:rPr>
              <a:t>HSPG</a:t>
            </a:r>
            <a:endParaRPr lang="it-IT" altLang="it-IT" sz="1800">
              <a:latin typeface="Times New Roman" panose="02020603050405020304" pitchFamily="18" charset="0"/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43F4CE61-2045-5EF3-CCBF-7569D1E1B2F2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5216525"/>
            <a:ext cx="9144000" cy="1308100"/>
            <a:chOff x="-6" y="2750"/>
            <a:chExt cx="5760" cy="824"/>
          </a:xfrm>
        </p:grpSpPr>
        <p:pic>
          <p:nvPicPr>
            <p:cNvPr id="136236" name="Picture 13">
              <a:extLst>
                <a:ext uri="{FF2B5EF4-FFF2-40B4-BE49-F238E27FC236}">
                  <a16:creationId xmlns:a16="http://schemas.microsoft.com/office/drawing/2014/main" id="{B02C4432-4986-E936-2BED-E331A54D2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" t="68802" r="6117" b="5907"/>
            <a:stretch>
              <a:fillRect/>
            </a:stretch>
          </p:blipFill>
          <p:spPr bwMode="auto">
            <a:xfrm>
              <a:off x="-6" y="2750"/>
              <a:ext cx="5760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6237" name="Group 14">
              <a:extLst>
                <a:ext uri="{FF2B5EF4-FFF2-40B4-BE49-F238E27FC236}">
                  <a16:creationId xmlns:a16="http://schemas.microsoft.com/office/drawing/2014/main" id="{B877641C-4533-F738-714B-6BFAEDEE34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052"/>
              <a:ext cx="5738" cy="423"/>
              <a:chOff x="0" y="3052"/>
              <a:chExt cx="5738" cy="423"/>
            </a:xfrm>
          </p:grpSpPr>
          <p:sp>
            <p:nvSpPr>
              <p:cNvPr id="136238" name="Freeform 15">
                <a:extLst>
                  <a:ext uri="{FF2B5EF4-FFF2-40B4-BE49-F238E27FC236}">
                    <a16:creationId xmlns:a16="http://schemas.microsoft.com/office/drawing/2014/main" id="{A0C17B5F-1786-5B35-B329-894E1E9AF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158"/>
                <a:ext cx="3201" cy="256"/>
              </a:xfrm>
              <a:custGeom>
                <a:avLst/>
                <a:gdLst>
                  <a:gd name="T0" fmla="*/ 0 w 3201"/>
                  <a:gd name="T1" fmla="*/ 64 h 256"/>
                  <a:gd name="T2" fmla="*/ 345 w 3201"/>
                  <a:gd name="T3" fmla="*/ 97 h 256"/>
                  <a:gd name="T4" fmla="*/ 1157 w 3201"/>
                  <a:gd name="T5" fmla="*/ 227 h 256"/>
                  <a:gd name="T6" fmla="*/ 1746 w 3201"/>
                  <a:gd name="T7" fmla="*/ 0 h 256"/>
                  <a:gd name="T8" fmla="*/ 2880 w 3201"/>
                  <a:gd name="T9" fmla="*/ 227 h 256"/>
                  <a:gd name="T10" fmla="*/ 3201 w 3201"/>
                  <a:gd name="T11" fmla="*/ 172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01" h="256">
                    <a:moveTo>
                      <a:pt x="0" y="64"/>
                    </a:moveTo>
                    <a:cubicBezTo>
                      <a:pt x="57" y="69"/>
                      <a:pt x="152" y="70"/>
                      <a:pt x="345" y="97"/>
                    </a:cubicBezTo>
                    <a:cubicBezTo>
                      <a:pt x="538" y="124"/>
                      <a:pt x="924" y="243"/>
                      <a:pt x="1157" y="227"/>
                    </a:cubicBezTo>
                    <a:cubicBezTo>
                      <a:pt x="1390" y="211"/>
                      <a:pt x="1459" y="0"/>
                      <a:pt x="1746" y="0"/>
                    </a:cubicBezTo>
                    <a:cubicBezTo>
                      <a:pt x="2033" y="0"/>
                      <a:pt x="2638" y="198"/>
                      <a:pt x="2880" y="227"/>
                    </a:cubicBezTo>
                    <a:cubicBezTo>
                      <a:pt x="3122" y="256"/>
                      <a:pt x="3134" y="183"/>
                      <a:pt x="3201" y="172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39" name="Freeform 16">
                <a:extLst>
                  <a:ext uri="{FF2B5EF4-FFF2-40B4-BE49-F238E27FC236}">
                    <a16:creationId xmlns:a16="http://schemas.microsoft.com/office/drawing/2014/main" id="{52BC6D56-B942-37C4-5C2B-D48BAAE89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" y="3243"/>
                <a:ext cx="1157" cy="97"/>
              </a:xfrm>
              <a:custGeom>
                <a:avLst/>
                <a:gdLst>
                  <a:gd name="T0" fmla="*/ 0 w 1157"/>
                  <a:gd name="T1" fmla="*/ 0 h 97"/>
                  <a:gd name="T2" fmla="*/ 195 w 1157"/>
                  <a:gd name="T3" fmla="*/ 57 h 97"/>
                  <a:gd name="T4" fmla="*/ 613 w 1157"/>
                  <a:gd name="T5" fmla="*/ 96 h 97"/>
                  <a:gd name="T6" fmla="*/ 976 w 1157"/>
                  <a:gd name="T7" fmla="*/ 51 h 97"/>
                  <a:gd name="T8" fmla="*/ 1157 w 1157"/>
                  <a:gd name="T9" fmla="*/ 96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7" h="97">
                    <a:moveTo>
                      <a:pt x="0" y="0"/>
                    </a:moveTo>
                    <a:cubicBezTo>
                      <a:pt x="33" y="9"/>
                      <a:pt x="93" y="41"/>
                      <a:pt x="195" y="57"/>
                    </a:cubicBezTo>
                    <a:cubicBezTo>
                      <a:pt x="297" y="73"/>
                      <a:pt x="483" y="97"/>
                      <a:pt x="613" y="96"/>
                    </a:cubicBezTo>
                    <a:cubicBezTo>
                      <a:pt x="743" y="95"/>
                      <a:pt x="885" y="51"/>
                      <a:pt x="976" y="51"/>
                    </a:cubicBezTo>
                    <a:cubicBezTo>
                      <a:pt x="1067" y="51"/>
                      <a:pt x="1112" y="73"/>
                      <a:pt x="1157" y="96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0" name="Freeform 17">
                <a:extLst>
                  <a:ext uri="{FF2B5EF4-FFF2-40B4-BE49-F238E27FC236}">
                    <a16:creationId xmlns:a16="http://schemas.microsoft.com/office/drawing/2014/main" id="{18B69225-3E37-9C7E-65E8-604145E26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" y="3188"/>
                <a:ext cx="3663" cy="259"/>
              </a:xfrm>
              <a:custGeom>
                <a:avLst/>
                <a:gdLst>
                  <a:gd name="T0" fmla="*/ 0 w 3663"/>
                  <a:gd name="T1" fmla="*/ 178 h 259"/>
                  <a:gd name="T2" fmla="*/ 337 w 3663"/>
                  <a:gd name="T3" fmla="*/ 151 h 259"/>
                  <a:gd name="T4" fmla="*/ 790 w 3663"/>
                  <a:gd name="T5" fmla="*/ 15 h 259"/>
                  <a:gd name="T6" fmla="*/ 1244 w 3663"/>
                  <a:gd name="T7" fmla="*/ 106 h 259"/>
                  <a:gd name="T8" fmla="*/ 1698 w 3663"/>
                  <a:gd name="T9" fmla="*/ 15 h 259"/>
                  <a:gd name="T10" fmla="*/ 2151 w 3663"/>
                  <a:gd name="T11" fmla="*/ 197 h 259"/>
                  <a:gd name="T12" fmla="*/ 2877 w 3663"/>
                  <a:gd name="T13" fmla="*/ 106 h 259"/>
                  <a:gd name="T14" fmla="*/ 3421 w 3663"/>
                  <a:gd name="T15" fmla="*/ 242 h 259"/>
                  <a:gd name="T16" fmla="*/ 3663 w 3663"/>
                  <a:gd name="T17" fmla="*/ 208 h 2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63" h="259">
                    <a:moveTo>
                      <a:pt x="0" y="178"/>
                    </a:moveTo>
                    <a:cubicBezTo>
                      <a:pt x="56" y="174"/>
                      <a:pt x="206" y="178"/>
                      <a:pt x="337" y="151"/>
                    </a:cubicBezTo>
                    <a:cubicBezTo>
                      <a:pt x="468" y="124"/>
                      <a:pt x="639" y="22"/>
                      <a:pt x="790" y="15"/>
                    </a:cubicBezTo>
                    <a:cubicBezTo>
                      <a:pt x="941" y="8"/>
                      <a:pt x="1093" y="106"/>
                      <a:pt x="1244" y="106"/>
                    </a:cubicBezTo>
                    <a:cubicBezTo>
                      <a:pt x="1395" y="106"/>
                      <a:pt x="1547" y="0"/>
                      <a:pt x="1698" y="15"/>
                    </a:cubicBezTo>
                    <a:cubicBezTo>
                      <a:pt x="1849" y="30"/>
                      <a:pt x="1955" y="182"/>
                      <a:pt x="2151" y="197"/>
                    </a:cubicBezTo>
                    <a:cubicBezTo>
                      <a:pt x="2347" y="212"/>
                      <a:pt x="2665" y="98"/>
                      <a:pt x="2877" y="106"/>
                    </a:cubicBezTo>
                    <a:cubicBezTo>
                      <a:pt x="3089" y="114"/>
                      <a:pt x="3290" y="225"/>
                      <a:pt x="3421" y="242"/>
                    </a:cubicBezTo>
                    <a:cubicBezTo>
                      <a:pt x="3552" y="259"/>
                      <a:pt x="3613" y="215"/>
                      <a:pt x="3663" y="208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1" name="Freeform 18">
                <a:extLst>
                  <a:ext uri="{FF2B5EF4-FFF2-40B4-BE49-F238E27FC236}">
                    <a16:creationId xmlns:a16="http://schemas.microsoft.com/office/drawing/2014/main" id="{F1E30A90-AFAE-513F-7B22-3E5C4A4B9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8" y="3158"/>
                <a:ext cx="2499" cy="248"/>
              </a:xfrm>
              <a:custGeom>
                <a:avLst/>
                <a:gdLst>
                  <a:gd name="T0" fmla="*/ 2499 w 2499"/>
                  <a:gd name="T1" fmla="*/ 145 h 248"/>
                  <a:gd name="T2" fmla="*/ 2131 w 2499"/>
                  <a:gd name="T3" fmla="*/ 45 h 248"/>
                  <a:gd name="T4" fmla="*/ 1678 w 2499"/>
                  <a:gd name="T5" fmla="*/ 227 h 248"/>
                  <a:gd name="T6" fmla="*/ 1071 w 2499"/>
                  <a:gd name="T7" fmla="*/ 169 h 248"/>
                  <a:gd name="T8" fmla="*/ 453 w 2499"/>
                  <a:gd name="T9" fmla="*/ 136 h 248"/>
                  <a:gd name="T10" fmla="*/ 0 w 2499"/>
                  <a:gd name="T11" fmla="*/ 0 h 2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99" h="248">
                    <a:moveTo>
                      <a:pt x="2499" y="145"/>
                    </a:moveTo>
                    <a:cubicBezTo>
                      <a:pt x="2438" y="129"/>
                      <a:pt x="2268" y="31"/>
                      <a:pt x="2131" y="45"/>
                    </a:cubicBezTo>
                    <a:cubicBezTo>
                      <a:pt x="1994" y="59"/>
                      <a:pt x="1855" y="206"/>
                      <a:pt x="1678" y="227"/>
                    </a:cubicBezTo>
                    <a:cubicBezTo>
                      <a:pt x="1501" y="248"/>
                      <a:pt x="1275" y="184"/>
                      <a:pt x="1071" y="169"/>
                    </a:cubicBezTo>
                    <a:cubicBezTo>
                      <a:pt x="867" y="154"/>
                      <a:pt x="631" y="164"/>
                      <a:pt x="453" y="136"/>
                    </a:cubicBezTo>
                    <a:cubicBezTo>
                      <a:pt x="275" y="108"/>
                      <a:pt x="136" y="64"/>
                      <a:pt x="0" y="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2" name="Freeform 19">
                <a:extLst>
                  <a:ext uri="{FF2B5EF4-FFF2-40B4-BE49-F238E27FC236}">
                    <a16:creationId xmlns:a16="http://schemas.microsoft.com/office/drawing/2014/main" id="{7E75A9AC-5347-31D9-0381-97A8D0D4C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3082"/>
                <a:ext cx="3624" cy="228"/>
              </a:xfrm>
              <a:custGeom>
                <a:avLst/>
                <a:gdLst>
                  <a:gd name="T0" fmla="*/ 3624 w 3624"/>
                  <a:gd name="T1" fmla="*/ 212 h 228"/>
                  <a:gd name="T2" fmla="*/ 3101 w 3624"/>
                  <a:gd name="T3" fmla="*/ 76 h 228"/>
                  <a:gd name="T4" fmla="*/ 2778 w 3624"/>
                  <a:gd name="T5" fmla="*/ 173 h 228"/>
                  <a:gd name="T6" fmla="*/ 2466 w 3624"/>
                  <a:gd name="T7" fmla="*/ 212 h 228"/>
                  <a:gd name="T8" fmla="*/ 1876 w 3624"/>
                  <a:gd name="T9" fmla="*/ 76 h 228"/>
                  <a:gd name="T10" fmla="*/ 878 w 3624"/>
                  <a:gd name="T11" fmla="*/ 121 h 228"/>
                  <a:gd name="T12" fmla="*/ 351 w 3624"/>
                  <a:gd name="T13" fmla="*/ 17 h 228"/>
                  <a:gd name="T14" fmla="*/ 0 w 3624"/>
                  <a:gd name="T15" fmla="*/ 20 h 2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624" h="228">
                    <a:moveTo>
                      <a:pt x="3624" y="212"/>
                    </a:moveTo>
                    <a:cubicBezTo>
                      <a:pt x="3536" y="189"/>
                      <a:pt x="3242" y="82"/>
                      <a:pt x="3101" y="76"/>
                    </a:cubicBezTo>
                    <a:cubicBezTo>
                      <a:pt x="2960" y="70"/>
                      <a:pt x="2884" y="150"/>
                      <a:pt x="2778" y="173"/>
                    </a:cubicBezTo>
                    <a:cubicBezTo>
                      <a:pt x="2672" y="196"/>
                      <a:pt x="2616" y="228"/>
                      <a:pt x="2466" y="212"/>
                    </a:cubicBezTo>
                    <a:cubicBezTo>
                      <a:pt x="2316" y="196"/>
                      <a:pt x="2141" y="91"/>
                      <a:pt x="1876" y="76"/>
                    </a:cubicBezTo>
                    <a:cubicBezTo>
                      <a:pt x="1611" y="61"/>
                      <a:pt x="1132" y="131"/>
                      <a:pt x="878" y="121"/>
                    </a:cubicBezTo>
                    <a:cubicBezTo>
                      <a:pt x="624" y="111"/>
                      <a:pt x="497" y="34"/>
                      <a:pt x="351" y="17"/>
                    </a:cubicBezTo>
                    <a:cubicBezTo>
                      <a:pt x="205" y="0"/>
                      <a:pt x="73" y="20"/>
                      <a:pt x="0" y="2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3" name="Freeform 20">
                <a:extLst>
                  <a:ext uri="{FF2B5EF4-FFF2-40B4-BE49-F238E27FC236}">
                    <a16:creationId xmlns:a16="http://schemas.microsoft.com/office/drawing/2014/main" id="{FADDDA53-E44B-84E2-BA52-DBB3CFA67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3126"/>
                <a:ext cx="2000" cy="349"/>
              </a:xfrm>
              <a:custGeom>
                <a:avLst/>
                <a:gdLst>
                  <a:gd name="T0" fmla="*/ 0 w 2000"/>
                  <a:gd name="T1" fmla="*/ 0 h 349"/>
                  <a:gd name="T2" fmla="*/ 457 w 2000"/>
                  <a:gd name="T3" fmla="*/ 32 h 349"/>
                  <a:gd name="T4" fmla="*/ 813 w 2000"/>
                  <a:gd name="T5" fmla="*/ 39 h 349"/>
                  <a:gd name="T6" fmla="*/ 1138 w 2000"/>
                  <a:gd name="T7" fmla="*/ 123 h 349"/>
                  <a:gd name="T8" fmla="*/ 1455 w 2000"/>
                  <a:gd name="T9" fmla="*/ 304 h 349"/>
                  <a:gd name="T10" fmla="*/ 1773 w 2000"/>
                  <a:gd name="T11" fmla="*/ 304 h 349"/>
                  <a:gd name="T12" fmla="*/ 2000 w 2000"/>
                  <a:gd name="T13" fmla="*/ 349 h 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00" h="349">
                    <a:moveTo>
                      <a:pt x="0" y="0"/>
                    </a:moveTo>
                    <a:cubicBezTo>
                      <a:pt x="76" y="5"/>
                      <a:pt x="322" y="26"/>
                      <a:pt x="457" y="32"/>
                    </a:cubicBezTo>
                    <a:cubicBezTo>
                      <a:pt x="592" y="38"/>
                      <a:pt x="700" y="24"/>
                      <a:pt x="813" y="39"/>
                    </a:cubicBezTo>
                    <a:cubicBezTo>
                      <a:pt x="926" y="54"/>
                      <a:pt x="1031" y="79"/>
                      <a:pt x="1138" y="123"/>
                    </a:cubicBezTo>
                    <a:cubicBezTo>
                      <a:pt x="1245" y="167"/>
                      <a:pt x="1349" y="274"/>
                      <a:pt x="1455" y="304"/>
                    </a:cubicBezTo>
                    <a:cubicBezTo>
                      <a:pt x="1561" y="334"/>
                      <a:pt x="1682" y="296"/>
                      <a:pt x="1773" y="304"/>
                    </a:cubicBezTo>
                    <a:cubicBezTo>
                      <a:pt x="1864" y="312"/>
                      <a:pt x="1932" y="330"/>
                      <a:pt x="2000" y="349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4" name="Freeform 21">
                <a:extLst>
                  <a:ext uri="{FF2B5EF4-FFF2-40B4-BE49-F238E27FC236}">
                    <a16:creationId xmlns:a16="http://schemas.microsoft.com/office/drawing/2014/main" id="{60824B6D-80D9-0028-0B5F-5B618D352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" y="3228"/>
                <a:ext cx="675" cy="150"/>
              </a:xfrm>
              <a:custGeom>
                <a:avLst/>
                <a:gdLst>
                  <a:gd name="T0" fmla="*/ 0 w 675"/>
                  <a:gd name="T1" fmla="*/ 24 h 150"/>
                  <a:gd name="T2" fmla="*/ 269 w 675"/>
                  <a:gd name="T3" fmla="*/ 21 h 150"/>
                  <a:gd name="T4" fmla="*/ 675 w 675"/>
                  <a:gd name="T5" fmla="*/ 150 h 1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5" h="150">
                    <a:moveTo>
                      <a:pt x="0" y="24"/>
                    </a:moveTo>
                    <a:cubicBezTo>
                      <a:pt x="44" y="24"/>
                      <a:pt x="156" y="0"/>
                      <a:pt x="269" y="21"/>
                    </a:cubicBezTo>
                    <a:cubicBezTo>
                      <a:pt x="382" y="42"/>
                      <a:pt x="590" y="123"/>
                      <a:pt x="675" y="15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5" name="Freeform 22">
                <a:extLst>
                  <a:ext uri="{FF2B5EF4-FFF2-40B4-BE49-F238E27FC236}">
                    <a16:creationId xmlns:a16="http://schemas.microsoft.com/office/drawing/2014/main" id="{E590E52B-C7A0-2332-A08E-A617C426F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" y="3052"/>
                <a:ext cx="1044" cy="121"/>
              </a:xfrm>
              <a:custGeom>
                <a:avLst/>
                <a:gdLst>
                  <a:gd name="T0" fmla="*/ 1044 w 1044"/>
                  <a:gd name="T1" fmla="*/ 61 h 121"/>
                  <a:gd name="T2" fmla="*/ 908 w 1044"/>
                  <a:gd name="T3" fmla="*/ 15 h 121"/>
                  <a:gd name="T4" fmla="*/ 681 w 1044"/>
                  <a:gd name="T5" fmla="*/ 15 h 121"/>
                  <a:gd name="T6" fmla="*/ 273 w 1044"/>
                  <a:gd name="T7" fmla="*/ 106 h 121"/>
                  <a:gd name="T8" fmla="*/ 0 w 1044"/>
                  <a:gd name="T9" fmla="*/ 106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4" h="121">
                    <a:moveTo>
                      <a:pt x="1044" y="61"/>
                    </a:moveTo>
                    <a:cubicBezTo>
                      <a:pt x="1006" y="42"/>
                      <a:pt x="968" y="23"/>
                      <a:pt x="908" y="15"/>
                    </a:cubicBezTo>
                    <a:cubicBezTo>
                      <a:pt x="848" y="7"/>
                      <a:pt x="787" y="0"/>
                      <a:pt x="681" y="15"/>
                    </a:cubicBezTo>
                    <a:cubicBezTo>
                      <a:pt x="575" y="30"/>
                      <a:pt x="386" y="91"/>
                      <a:pt x="273" y="106"/>
                    </a:cubicBezTo>
                    <a:cubicBezTo>
                      <a:pt x="160" y="121"/>
                      <a:pt x="80" y="113"/>
                      <a:pt x="0" y="106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6" name="Freeform 23">
                <a:extLst>
                  <a:ext uri="{FF2B5EF4-FFF2-40B4-BE49-F238E27FC236}">
                    <a16:creationId xmlns:a16="http://schemas.microsoft.com/office/drawing/2014/main" id="{2EF5255C-B605-CE9D-6758-C96CC5713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" y="3168"/>
                <a:ext cx="404" cy="81"/>
              </a:xfrm>
              <a:custGeom>
                <a:avLst/>
                <a:gdLst>
                  <a:gd name="T0" fmla="*/ 404 w 404"/>
                  <a:gd name="T1" fmla="*/ 0 h 81"/>
                  <a:gd name="T2" fmla="*/ 181 w 404"/>
                  <a:gd name="T3" fmla="*/ 35 h 81"/>
                  <a:gd name="T4" fmla="*/ 0 w 404"/>
                  <a:gd name="T5" fmla="*/ 81 h 8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04" h="81">
                    <a:moveTo>
                      <a:pt x="404" y="0"/>
                    </a:moveTo>
                    <a:cubicBezTo>
                      <a:pt x="367" y="6"/>
                      <a:pt x="248" y="22"/>
                      <a:pt x="181" y="35"/>
                    </a:cubicBezTo>
                    <a:cubicBezTo>
                      <a:pt x="114" y="48"/>
                      <a:pt x="30" y="73"/>
                      <a:pt x="0" y="81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5" name="Group 24">
            <a:extLst>
              <a:ext uri="{FF2B5EF4-FFF2-40B4-BE49-F238E27FC236}">
                <a16:creationId xmlns:a16="http://schemas.microsoft.com/office/drawing/2014/main" id="{D2CBB6E5-43B4-7B75-7B16-DADF4EC53DE8}"/>
              </a:ext>
            </a:extLst>
          </p:cNvPr>
          <p:cNvGrpSpPr>
            <a:grpSpLocks/>
          </p:cNvGrpSpPr>
          <p:nvPr/>
        </p:nvGrpSpPr>
        <p:grpSpPr bwMode="auto">
          <a:xfrm>
            <a:off x="8040688" y="1989138"/>
            <a:ext cx="1122362" cy="1122362"/>
            <a:chOff x="3923" y="1979"/>
            <a:chExt cx="707" cy="707"/>
          </a:xfrm>
        </p:grpSpPr>
        <p:pic>
          <p:nvPicPr>
            <p:cNvPr id="136234" name="Picture 25">
              <a:extLst>
                <a:ext uri="{FF2B5EF4-FFF2-40B4-BE49-F238E27FC236}">
                  <a16:creationId xmlns:a16="http://schemas.microsoft.com/office/drawing/2014/main" id="{447CFF4B-83D4-0EC1-9DC3-B4ADA1EB5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1979"/>
              <a:ext cx="707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235" name="Text Box 26">
              <a:extLst>
                <a:ext uri="{FF2B5EF4-FFF2-40B4-BE49-F238E27FC236}">
                  <a16:creationId xmlns:a16="http://schemas.microsoft.com/office/drawing/2014/main" id="{1F577574-F8C8-4AC0-F1DE-7B25AB813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2160"/>
              <a:ext cx="3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AT</a:t>
              </a:r>
            </a:p>
          </p:txBody>
        </p:sp>
      </p:grpSp>
      <p:pic>
        <p:nvPicPr>
          <p:cNvPr id="160795" name="Picture 27">
            <a:extLst>
              <a:ext uri="{FF2B5EF4-FFF2-40B4-BE49-F238E27FC236}">
                <a16:creationId xmlns:a16="http://schemas.microsoft.com/office/drawing/2014/main" id="{13E900CD-AAD3-03D3-FEC2-C0C3971F2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2290764"/>
            <a:ext cx="31115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96" name="Picture 28">
            <a:extLst>
              <a:ext uri="{FF2B5EF4-FFF2-40B4-BE49-F238E27FC236}">
                <a16:creationId xmlns:a16="http://schemas.microsoft.com/office/drawing/2014/main" id="{836F3D3C-8874-7B83-D421-B90341D51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4" y="3602039"/>
            <a:ext cx="5222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9">
            <a:extLst>
              <a:ext uri="{FF2B5EF4-FFF2-40B4-BE49-F238E27FC236}">
                <a16:creationId xmlns:a16="http://schemas.microsoft.com/office/drawing/2014/main" id="{55AB5E0E-F943-928F-9D0F-CCFFF9A426A9}"/>
              </a:ext>
            </a:extLst>
          </p:cNvPr>
          <p:cNvGrpSpPr>
            <a:grpSpLocks/>
          </p:cNvGrpSpPr>
          <p:nvPr/>
        </p:nvGrpSpPr>
        <p:grpSpPr bwMode="auto">
          <a:xfrm>
            <a:off x="6164263" y="3441701"/>
            <a:ext cx="1122362" cy="1122363"/>
            <a:chOff x="4649" y="1979"/>
            <a:chExt cx="707" cy="707"/>
          </a:xfrm>
        </p:grpSpPr>
        <p:grpSp>
          <p:nvGrpSpPr>
            <p:cNvPr id="136229" name="Group 30">
              <a:extLst>
                <a:ext uri="{FF2B5EF4-FFF2-40B4-BE49-F238E27FC236}">
                  <a16:creationId xmlns:a16="http://schemas.microsoft.com/office/drawing/2014/main" id="{9029FAE3-CBD9-53F9-63EF-65F164EAEE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9" y="1979"/>
              <a:ext cx="707" cy="707"/>
              <a:chOff x="3923" y="1979"/>
              <a:chExt cx="707" cy="707"/>
            </a:xfrm>
          </p:grpSpPr>
          <p:pic>
            <p:nvPicPr>
              <p:cNvPr id="136232" name="Picture 31">
                <a:extLst>
                  <a:ext uri="{FF2B5EF4-FFF2-40B4-BE49-F238E27FC236}">
                    <a16:creationId xmlns:a16="http://schemas.microsoft.com/office/drawing/2014/main" id="{0253769E-A7BD-9BE4-94CA-A76D199606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3" y="1979"/>
                <a:ext cx="707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6233" name="Text Box 32">
                <a:extLst>
                  <a:ext uri="{FF2B5EF4-FFF2-40B4-BE49-F238E27FC236}">
                    <a16:creationId xmlns:a16="http://schemas.microsoft.com/office/drawing/2014/main" id="{1BF06102-4EFC-FB4E-7934-9DAB4D4CB4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6" y="2160"/>
                <a:ext cx="32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2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AT</a:t>
                </a:r>
              </a:p>
            </p:txBody>
          </p:sp>
        </p:grpSp>
        <p:pic>
          <p:nvPicPr>
            <p:cNvPr id="136230" name="Picture 33">
              <a:extLst>
                <a:ext uri="{FF2B5EF4-FFF2-40B4-BE49-F238E27FC236}">
                  <a16:creationId xmlns:a16="http://schemas.microsoft.com/office/drawing/2014/main" id="{BDC7F6CF-DE85-204D-A22B-E92FD3891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" y="2169"/>
              <a:ext cx="196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231" name="Picture 34">
              <a:extLst>
                <a:ext uri="{FF2B5EF4-FFF2-40B4-BE49-F238E27FC236}">
                  <a16:creationId xmlns:a16="http://schemas.microsoft.com/office/drawing/2014/main" id="{D30BC092-2938-F27B-05B2-98336EDDD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2085"/>
              <a:ext cx="329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35">
            <a:extLst>
              <a:ext uri="{FF2B5EF4-FFF2-40B4-BE49-F238E27FC236}">
                <a16:creationId xmlns:a16="http://schemas.microsoft.com/office/drawing/2014/main" id="{184D09DE-3ACB-82A8-FDE6-C554C8FD7F88}"/>
              </a:ext>
            </a:extLst>
          </p:cNvPr>
          <p:cNvGrpSpPr>
            <a:grpSpLocks/>
          </p:cNvGrpSpPr>
          <p:nvPr/>
        </p:nvGrpSpPr>
        <p:grpSpPr bwMode="auto">
          <a:xfrm>
            <a:off x="3071814" y="2095500"/>
            <a:ext cx="998537" cy="998538"/>
            <a:chOff x="975" y="1616"/>
            <a:chExt cx="629" cy="629"/>
          </a:xfrm>
        </p:grpSpPr>
        <p:pic>
          <p:nvPicPr>
            <p:cNvPr id="136227" name="Picture 36">
              <a:extLst>
                <a:ext uri="{FF2B5EF4-FFF2-40B4-BE49-F238E27FC236}">
                  <a16:creationId xmlns:a16="http://schemas.microsoft.com/office/drawing/2014/main" id="{67877D33-BFE8-CAF5-210A-A83BA9247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616"/>
              <a:ext cx="629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228" name="Text Box 37">
              <a:extLst>
                <a:ext uri="{FF2B5EF4-FFF2-40B4-BE49-F238E27FC236}">
                  <a16:creationId xmlns:a16="http://schemas.microsoft.com/office/drawing/2014/main" id="{D0660DFC-53CF-2DD6-A55B-69DDCC88CF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1797"/>
              <a:ext cx="5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1400">
                  <a:solidFill>
                    <a:srgbClr val="000066"/>
                  </a:solidFill>
                  <a:latin typeface="Arial" panose="020B0604020202020204" pitchFamily="34" charset="0"/>
                </a:rPr>
                <a:t>Thrombin</a:t>
              </a:r>
            </a:p>
          </p:txBody>
        </p:sp>
      </p:grpSp>
      <p:grpSp>
        <p:nvGrpSpPr>
          <p:cNvPr id="9" name="Group 39">
            <a:extLst>
              <a:ext uri="{FF2B5EF4-FFF2-40B4-BE49-F238E27FC236}">
                <a16:creationId xmlns:a16="http://schemas.microsoft.com/office/drawing/2014/main" id="{10330DF9-B7C0-02FC-556E-422A2B649CCE}"/>
              </a:ext>
            </a:extLst>
          </p:cNvPr>
          <p:cNvGrpSpPr>
            <a:grpSpLocks/>
          </p:cNvGrpSpPr>
          <p:nvPr/>
        </p:nvGrpSpPr>
        <p:grpSpPr bwMode="auto">
          <a:xfrm>
            <a:off x="5087938" y="3429001"/>
            <a:ext cx="1649412" cy="1122363"/>
            <a:chOff x="2231" y="2160"/>
            <a:chExt cx="1039" cy="707"/>
          </a:xfrm>
        </p:grpSpPr>
        <p:grpSp>
          <p:nvGrpSpPr>
            <p:cNvPr id="136219" name="Group 40">
              <a:extLst>
                <a:ext uri="{FF2B5EF4-FFF2-40B4-BE49-F238E27FC236}">
                  <a16:creationId xmlns:a16="http://schemas.microsoft.com/office/drawing/2014/main" id="{A142938C-01C8-7293-94D8-049681FA0C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3" y="2160"/>
              <a:ext cx="707" cy="707"/>
              <a:chOff x="2563" y="2167"/>
              <a:chExt cx="707" cy="707"/>
            </a:xfrm>
          </p:grpSpPr>
          <p:grpSp>
            <p:nvGrpSpPr>
              <p:cNvPr id="136223" name="Group 41">
                <a:extLst>
                  <a:ext uri="{FF2B5EF4-FFF2-40B4-BE49-F238E27FC236}">
                    <a16:creationId xmlns:a16="http://schemas.microsoft.com/office/drawing/2014/main" id="{1D920F16-6BF6-E26A-0C42-AFC3E7213B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3" y="2167"/>
                <a:ext cx="707" cy="707"/>
                <a:chOff x="2562" y="1026"/>
                <a:chExt cx="707" cy="707"/>
              </a:xfrm>
            </p:grpSpPr>
            <p:pic>
              <p:nvPicPr>
                <p:cNvPr id="136225" name="Picture 42">
                  <a:extLst>
                    <a:ext uri="{FF2B5EF4-FFF2-40B4-BE49-F238E27FC236}">
                      <a16:creationId xmlns:a16="http://schemas.microsoft.com/office/drawing/2014/main" id="{65887C9B-C523-A513-5F03-AB3D6EBD49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2" y="1026"/>
                  <a:ext cx="707" cy="7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6226" name="Picture 43">
                  <a:extLst>
                    <a:ext uri="{FF2B5EF4-FFF2-40B4-BE49-F238E27FC236}">
                      <a16:creationId xmlns:a16="http://schemas.microsoft.com/office/drawing/2014/main" id="{6868F4A6-087F-8DFA-BAD4-23E38F0805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8" y="1133"/>
                  <a:ext cx="329" cy="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6224" name="Text Box 44">
                <a:extLst>
                  <a:ext uri="{FF2B5EF4-FFF2-40B4-BE49-F238E27FC236}">
                    <a16:creationId xmlns:a16="http://schemas.microsoft.com/office/drawing/2014/main" id="{DDA0318E-A292-5710-3701-D4A9434E7A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3" y="2354"/>
                <a:ext cx="32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2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AT</a:t>
                </a:r>
              </a:p>
            </p:txBody>
          </p:sp>
        </p:grpSp>
        <p:grpSp>
          <p:nvGrpSpPr>
            <p:cNvPr id="136220" name="Group 45">
              <a:extLst>
                <a:ext uri="{FF2B5EF4-FFF2-40B4-BE49-F238E27FC236}">
                  <a16:creationId xmlns:a16="http://schemas.microsoft.com/office/drawing/2014/main" id="{055947BE-2FCF-6A86-2552-60F15A8EB5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" y="2219"/>
              <a:ext cx="629" cy="629"/>
              <a:chOff x="1655" y="1320"/>
              <a:chExt cx="629" cy="629"/>
            </a:xfrm>
          </p:grpSpPr>
          <p:pic>
            <p:nvPicPr>
              <p:cNvPr id="136221" name="Picture 46">
                <a:extLst>
                  <a:ext uri="{FF2B5EF4-FFF2-40B4-BE49-F238E27FC236}">
                    <a16:creationId xmlns:a16="http://schemas.microsoft.com/office/drawing/2014/main" id="{4537D1A9-B9CF-F22B-B201-B681F2E421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5" y="1320"/>
                <a:ext cx="629" cy="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6222" name="Text Box 47">
                <a:extLst>
                  <a:ext uri="{FF2B5EF4-FFF2-40B4-BE49-F238E27FC236}">
                    <a16:creationId xmlns:a16="http://schemas.microsoft.com/office/drawing/2014/main" id="{B4482FDF-69E4-6407-FD4D-FC267EFC1A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6" y="1512"/>
                <a:ext cx="58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1400">
                    <a:solidFill>
                      <a:srgbClr val="000066"/>
                    </a:solidFill>
                    <a:latin typeface="Arial" panose="020B0604020202020204" pitchFamily="34" charset="0"/>
                  </a:rPr>
                  <a:t>Trombina</a:t>
                </a:r>
              </a:p>
            </p:txBody>
          </p:sp>
        </p:grpSp>
      </p:grpSp>
      <p:grpSp>
        <p:nvGrpSpPr>
          <p:cNvPr id="13" name="Group 48">
            <a:extLst>
              <a:ext uri="{FF2B5EF4-FFF2-40B4-BE49-F238E27FC236}">
                <a16:creationId xmlns:a16="http://schemas.microsoft.com/office/drawing/2014/main" id="{E6C87C87-11CE-6DA0-8DF2-EE05DFE7A69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4392613"/>
            <a:ext cx="2819400" cy="273050"/>
            <a:chOff x="2016" y="2420"/>
            <a:chExt cx="1776" cy="172"/>
          </a:xfrm>
        </p:grpSpPr>
        <p:sp>
          <p:nvSpPr>
            <p:cNvPr id="136211" name="AutoShape 49">
              <a:extLst>
                <a:ext uri="{FF2B5EF4-FFF2-40B4-BE49-F238E27FC236}">
                  <a16:creationId xmlns:a16="http://schemas.microsoft.com/office/drawing/2014/main" id="{D243DADB-4577-D244-85CB-32BE2F770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2" name="AutoShape 50">
              <a:extLst>
                <a:ext uri="{FF2B5EF4-FFF2-40B4-BE49-F238E27FC236}">
                  <a16:creationId xmlns:a16="http://schemas.microsoft.com/office/drawing/2014/main" id="{559B565F-6693-72F4-B0BA-05B21C427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3" name="AutoShape 51">
              <a:extLst>
                <a:ext uri="{FF2B5EF4-FFF2-40B4-BE49-F238E27FC236}">
                  <a16:creationId xmlns:a16="http://schemas.microsoft.com/office/drawing/2014/main" id="{BFA1D4AB-EE24-A5F1-82F2-02CE0747A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4" name="AutoShape 52">
              <a:extLst>
                <a:ext uri="{FF2B5EF4-FFF2-40B4-BE49-F238E27FC236}">
                  <a16:creationId xmlns:a16="http://schemas.microsoft.com/office/drawing/2014/main" id="{521A516B-BF57-4C6D-3111-6D2C98778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5" name="AutoShape 53">
              <a:extLst>
                <a:ext uri="{FF2B5EF4-FFF2-40B4-BE49-F238E27FC236}">
                  <a16:creationId xmlns:a16="http://schemas.microsoft.com/office/drawing/2014/main" id="{2E61C10A-9E9D-1405-A164-BE1011EE4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4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6" name="AutoShape 54">
              <a:extLst>
                <a:ext uri="{FF2B5EF4-FFF2-40B4-BE49-F238E27FC236}">
                  <a16:creationId xmlns:a16="http://schemas.microsoft.com/office/drawing/2014/main" id="{3BFADEB3-D51F-CCC5-010B-45AD4BE27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7" name="AutoShape 55">
              <a:extLst>
                <a:ext uri="{FF2B5EF4-FFF2-40B4-BE49-F238E27FC236}">
                  <a16:creationId xmlns:a16="http://schemas.microsoft.com/office/drawing/2014/main" id="{C3435821-1CA6-0AC1-2BBC-722FCF002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8" name="AutoShape 56">
              <a:extLst>
                <a:ext uri="{FF2B5EF4-FFF2-40B4-BE49-F238E27FC236}">
                  <a16:creationId xmlns:a16="http://schemas.microsoft.com/office/drawing/2014/main" id="{8AE712E5-6E56-7FA4-D8C9-50BBEDAF2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0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</p:grpSp>
      <p:sp>
        <p:nvSpPr>
          <p:cNvPr id="160825" name="Text Box 57">
            <a:extLst>
              <a:ext uri="{FF2B5EF4-FFF2-40B4-BE49-F238E27FC236}">
                <a16:creationId xmlns:a16="http://schemas.microsoft.com/office/drawing/2014/main" id="{328739AF-FC0E-CEF6-276A-D93C54C39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00439"/>
            <a:ext cx="32766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La reazione è accelerata                 (1000-3000 volte)dall’eparan-solfato</a:t>
            </a:r>
          </a:p>
        </p:txBody>
      </p:sp>
      <p:sp>
        <p:nvSpPr>
          <p:cNvPr id="160826" name="AutoShape 58">
            <a:extLst>
              <a:ext uri="{FF2B5EF4-FFF2-40B4-BE49-F238E27FC236}">
                <a16:creationId xmlns:a16="http://schemas.microsoft.com/office/drawing/2014/main" id="{F8699D60-6336-7593-7A75-44F0760233C7}"/>
              </a:ext>
            </a:extLst>
          </p:cNvPr>
          <p:cNvSpPr>
            <a:spLocks noChangeArrowheads="1"/>
          </p:cNvSpPr>
          <p:nvPr/>
        </p:nvSpPr>
        <p:spPr bwMode="auto">
          <a:xfrm rot="19380284" flipH="1">
            <a:off x="7175500" y="4076701"/>
            <a:ext cx="692150" cy="212725"/>
          </a:xfrm>
          <a:prstGeom prst="rightArrow">
            <a:avLst>
              <a:gd name="adj1" fmla="val 34065"/>
              <a:gd name="adj2" fmla="val 131354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35001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60827" name="Text Box 59">
            <a:extLst>
              <a:ext uri="{FF2B5EF4-FFF2-40B4-BE49-F238E27FC236}">
                <a16:creationId xmlns:a16="http://schemas.microsoft.com/office/drawing/2014/main" id="{6F6F4242-426F-6C8C-9C6D-13E1A4C81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141663"/>
            <a:ext cx="7718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Effettivamente entrambi AT e trombina si legano all’ eparan-solfato</a:t>
            </a:r>
          </a:p>
        </p:txBody>
      </p:sp>
      <p:sp>
        <p:nvSpPr>
          <p:cNvPr id="160828" name="Text Box 60">
            <a:extLst>
              <a:ext uri="{FF2B5EF4-FFF2-40B4-BE49-F238E27FC236}">
                <a16:creationId xmlns:a16="http://schemas.microsoft.com/office/drawing/2014/main" id="{B2B1ED97-D466-376E-BF52-2BA9CB886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2270125"/>
            <a:ext cx="47484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Ed avviene una rapida iterazione tra loro</a:t>
            </a:r>
          </a:p>
        </p:txBody>
      </p:sp>
      <p:sp>
        <p:nvSpPr>
          <p:cNvPr id="160829" name="Text Box 61">
            <a:extLst>
              <a:ext uri="{FF2B5EF4-FFF2-40B4-BE49-F238E27FC236}">
                <a16:creationId xmlns:a16="http://schemas.microsoft.com/office/drawing/2014/main" id="{44BCA44F-CA84-3952-3FAE-271C94FCC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989139"/>
            <a:ext cx="5632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Il complesso non è legato da affinità all’eparan-solfato</a:t>
            </a:r>
          </a:p>
        </p:txBody>
      </p:sp>
      <p:sp>
        <p:nvSpPr>
          <p:cNvPr id="160830" name="Text Box 62">
            <a:extLst>
              <a:ext uri="{FF2B5EF4-FFF2-40B4-BE49-F238E27FC236}">
                <a16:creationId xmlns:a16="http://schemas.microsoft.com/office/drawing/2014/main" id="{8EF35BA3-E12D-0A85-9AE5-3A1E98E05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565400"/>
            <a:ext cx="2592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e si libera  nel sangue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0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0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486 0.20996 " pathEditMode="relative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486 0.20996 " pathEditMode="relative" ptsTypes="AA">
                                      <p:cBhvr>
                                        <p:cTn id="25" dur="2000" fill="hold"/>
                                        <p:tgtEl>
                                          <p:spTgt spid="160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17187 0.20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1039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0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0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0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06094 3.33333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88 0.2081 L 0.21806 0.2115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1.11111E-6 -0.05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5023 L 0.37014 -0.3546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1523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86" dur="1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9" grpId="0" animBg="1"/>
      <p:bldP spid="160825" grpId="0"/>
      <p:bldP spid="160825" grpId="1"/>
      <p:bldP spid="160826" grpId="0" animBg="1"/>
      <p:bldP spid="160826" grpId="1" animBg="1"/>
      <p:bldP spid="160827" grpId="0"/>
      <p:bldP spid="160827" grpId="1"/>
      <p:bldP spid="160828" grpId="0"/>
      <p:bldP spid="160828" grpId="1"/>
      <p:bldP spid="160829" grpId="0"/>
      <p:bldP spid="1608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8810622-C550-D771-DB2A-1B1250EF53B8}"/>
              </a:ext>
            </a:extLst>
          </p:cNvPr>
          <p:cNvGrpSpPr>
            <a:grpSpLocks/>
          </p:cNvGrpSpPr>
          <p:nvPr/>
        </p:nvGrpSpPr>
        <p:grpSpPr bwMode="auto">
          <a:xfrm>
            <a:off x="3071814" y="2084389"/>
            <a:ext cx="998537" cy="998537"/>
            <a:chOff x="975" y="1616"/>
            <a:chExt cx="629" cy="629"/>
          </a:xfrm>
        </p:grpSpPr>
        <p:pic>
          <p:nvPicPr>
            <p:cNvPr id="137278" name="Picture 3">
              <a:extLst>
                <a:ext uri="{FF2B5EF4-FFF2-40B4-BE49-F238E27FC236}">
                  <a16:creationId xmlns:a16="http://schemas.microsoft.com/office/drawing/2014/main" id="{E29086F9-0A16-2A4B-EE18-5AF520E55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616"/>
              <a:ext cx="629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79" name="Text Box 4">
              <a:extLst>
                <a:ext uri="{FF2B5EF4-FFF2-40B4-BE49-F238E27FC236}">
                  <a16:creationId xmlns:a16="http://schemas.microsoft.com/office/drawing/2014/main" id="{7CB0D5BA-4F37-E3E1-913A-ACCF92D67A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1797"/>
              <a:ext cx="5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1400">
                  <a:solidFill>
                    <a:srgbClr val="000066"/>
                  </a:solidFill>
                  <a:latin typeface="Arial" panose="020B0604020202020204" pitchFamily="34" charset="0"/>
                </a:rPr>
                <a:t>Thrombin</a:t>
              </a:r>
            </a:p>
          </p:txBody>
        </p:sp>
      </p:grpSp>
      <p:grpSp>
        <p:nvGrpSpPr>
          <p:cNvPr id="137219" name="Group 5">
            <a:extLst>
              <a:ext uri="{FF2B5EF4-FFF2-40B4-BE49-F238E27FC236}">
                <a16:creationId xmlns:a16="http://schemas.microsoft.com/office/drawing/2014/main" id="{BFAA1F92-E8F9-52CC-04DD-B90D8DDFC7DF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4227513"/>
            <a:ext cx="2819400" cy="273050"/>
            <a:chOff x="1104" y="3072"/>
            <a:chExt cx="1776" cy="159"/>
          </a:xfrm>
        </p:grpSpPr>
        <p:sp>
          <p:nvSpPr>
            <p:cNvPr id="137270" name="AutoShape 6">
              <a:extLst>
                <a:ext uri="{FF2B5EF4-FFF2-40B4-BE49-F238E27FC236}">
                  <a16:creationId xmlns:a16="http://schemas.microsoft.com/office/drawing/2014/main" id="{1DED2150-3989-3D96-592E-7DB39241D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1" name="AutoShape 7">
              <a:extLst>
                <a:ext uri="{FF2B5EF4-FFF2-40B4-BE49-F238E27FC236}">
                  <a16:creationId xmlns:a16="http://schemas.microsoft.com/office/drawing/2014/main" id="{3F5365E7-B82F-115C-8740-8E8B44BE4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6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2" name="AutoShape 8">
              <a:extLst>
                <a:ext uri="{FF2B5EF4-FFF2-40B4-BE49-F238E27FC236}">
                  <a16:creationId xmlns:a16="http://schemas.microsoft.com/office/drawing/2014/main" id="{30313533-F697-87FD-ECF2-791905AE1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8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3" name="AutoShape 9">
              <a:extLst>
                <a:ext uri="{FF2B5EF4-FFF2-40B4-BE49-F238E27FC236}">
                  <a16:creationId xmlns:a16="http://schemas.microsoft.com/office/drawing/2014/main" id="{0F693DA9-C447-0E50-D2E6-B5CFC1F6D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4" name="AutoShape 10">
              <a:extLst>
                <a:ext uri="{FF2B5EF4-FFF2-40B4-BE49-F238E27FC236}">
                  <a16:creationId xmlns:a16="http://schemas.microsoft.com/office/drawing/2014/main" id="{A3B1D96A-8F73-AB20-3937-1061854D3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5" name="AutoShape 11">
              <a:extLst>
                <a:ext uri="{FF2B5EF4-FFF2-40B4-BE49-F238E27FC236}">
                  <a16:creationId xmlns:a16="http://schemas.microsoft.com/office/drawing/2014/main" id="{C8A7E582-2CA2-0DB6-0576-373E59BCB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4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6" name="AutoShape 12">
              <a:extLst>
                <a:ext uri="{FF2B5EF4-FFF2-40B4-BE49-F238E27FC236}">
                  <a16:creationId xmlns:a16="http://schemas.microsoft.com/office/drawing/2014/main" id="{3747386F-E44F-FBB1-4AA1-812946672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7" name="AutoShape 13">
              <a:extLst>
                <a:ext uri="{FF2B5EF4-FFF2-40B4-BE49-F238E27FC236}">
                  <a16:creationId xmlns:a16="http://schemas.microsoft.com/office/drawing/2014/main" id="{CCA7A790-70A4-7A61-E2E7-82453A2D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8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</p:grpSp>
      <p:sp>
        <p:nvSpPr>
          <p:cNvPr id="137220" name="Oval 14">
            <a:extLst>
              <a:ext uri="{FF2B5EF4-FFF2-40B4-BE49-F238E27FC236}">
                <a16:creationId xmlns:a16="http://schemas.microsoft.com/office/drawing/2014/main" id="{09377D0B-2372-7C9D-D2FC-D10791C9D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059238"/>
            <a:ext cx="762000" cy="1733550"/>
          </a:xfrm>
          <a:prstGeom prst="ellipse">
            <a:avLst/>
          </a:pr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imes New Roman" panose="02020603050405020304" pitchFamily="18" charset="0"/>
              </a:rPr>
              <a:t>HSPG</a:t>
            </a:r>
            <a:endParaRPr lang="it-IT" altLang="it-IT" sz="1800">
              <a:latin typeface="Times New Roman" panose="02020603050405020304" pitchFamily="18" charset="0"/>
            </a:endParaRPr>
          </a:p>
        </p:txBody>
      </p:sp>
      <p:grpSp>
        <p:nvGrpSpPr>
          <p:cNvPr id="137221" name="Group 15">
            <a:extLst>
              <a:ext uri="{FF2B5EF4-FFF2-40B4-BE49-F238E27FC236}">
                <a16:creationId xmlns:a16="http://schemas.microsoft.com/office/drawing/2014/main" id="{7E7C51C7-C7BC-052E-2AF2-1D071DC343D8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5216525"/>
            <a:ext cx="9144000" cy="1308100"/>
            <a:chOff x="-6" y="2750"/>
            <a:chExt cx="5760" cy="824"/>
          </a:xfrm>
        </p:grpSpPr>
        <p:pic>
          <p:nvPicPr>
            <p:cNvPr id="137259" name="Picture 16">
              <a:extLst>
                <a:ext uri="{FF2B5EF4-FFF2-40B4-BE49-F238E27FC236}">
                  <a16:creationId xmlns:a16="http://schemas.microsoft.com/office/drawing/2014/main" id="{2C5A2227-AF1C-D792-C216-761B1E4B86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" t="68802" r="6117" b="5907"/>
            <a:stretch>
              <a:fillRect/>
            </a:stretch>
          </p:blipFill>
          <p:spPr bwMode="auto">
            <a:xfrm>
              <a:off x="-6" y="2750"/>
              <a:ext cx="5760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7260" name="Group 17">
              <a:extLst>
                <a:ext uri="{FF2B5EF4-FFF2-40B4-BE49-F238E27FC236}">
                  <a16:creationId xmlns:a16="http://schemas.microsoft.com/office/drawing/2014/main" id="{6126AA03-5F19-4A0A-E1A4-C4CFD7240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052"/>
              <a:ext cx="5738" cy="423"/>
              <a:chOff x="0" y="3052"/>
              <a:chExt cx="5738" cy="423"/>
            </a:xfrm>
          </p:grpSpPr>
          <p:sp>
            <p:nvSpPr>
              <p:cNvPr id="137261" name="Freeform 18">
                <a:extLst>
                  <a:ext uri="{FF2B5EF4-FFF2-40B4-BE49-F238E27FC236}">
                    <a16:creationId xmlns:a16="http://schemas.microsoft.com/office/drawing/2014/main" id="{EDA0E232-CEDE-0859-5104-57DFF9A81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158"/>
                <a:ext cx="3201" cy="256"/>
              </a:xfrm>
              <a:custGeom>
                <a:avLst/>
                <a:gdLst>
                  <a:gd name="T0" fmla="*/ 0 w 3201"/>
                  <a:gd name="T1" fmla="*/ 64 h 256"/>
                  <a:gd name="T2" fmla="*/ 345 w 3201"/>
                  <a:gd name="T3" fmla="*/ 97 h 256"/>
                  <a:gd name="T4" fmla="*/ 1157 w 3201"/>
                  <a:gd name="T5" fmla="*/ 227 h 256"/>
                  <a:gd name="T6" fmla="*/ 1746 w 3201"/>
                  <a:gd name="T7" fmla="*/ 0 h 256"/>
                  <a:gd name="T8" fmla="*/ 2880 w 3201"/>
                  <a:gd name="T9" fmla="*/ 227 h 256"/>
                  <a:gd name="T10" fmla="*/ 3201 w 3201"/>
                  <a:gd name="T11" fmla="*/ 172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01" h="256">
                    <a:moveTo>
                      <a:pt x="0" y="64"/>
                    </a:moveTo>
                    <a:cubicBezTo>
                      <a:pt x="57" y="69"/>
                      <a:pt x="152" y="70"/>
                      <a:pt x="345" y="97"/>
                    </a:cubicBezTo>
                    <a:cubicBezTo>
                      <a:pt x="538" y="124"/>
                      <a:pt x="924" y="243"/>
                      <a:pt x="1157" y="227"/>
                    </a:cubicBezTo>
                    <a:cubicBezTo>
                      <a:pt x="1390" y="211"/>
                      <a:pt x="1459" y="0"/>
                      <a:pt x="1746" y="0"/>
                    </a:cubicBezTo>
                    <a:cubicBezTo>
                      <a:pt x="2033" y="0"/>
                      <a:pt x="2638" y="198"/>
                      <a:pt x="2880" y="227"/>
                    </a:cubicBezTo>
                    <a:cubicBezTo>
                      <a:pt x="3122" y="256"/>
                      <a:pt x="3134" y="183"/>
                      <a:pt x="3201" y="172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2" name="Freeform 19">
                <a:extLst>
                  <a:ext uri="{FF2B5EF4-FFF2-40B4-BE49-F238E27FC236}">
                    <a16:creationId xmlns:a16="http://schemas.microsoft.com/office/drawing/2014/main" id="{2EB89F10-E1E0-0F2D-EA0D-E30BDD6E9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" y="3243"/>
                <a:ext cx="1157" cy="97"/>
              </a:xfrm>
              <a:custGeom>
                <a:avLst/>
                <a:gdLst>
                  <a:gd name="T0" fmla="*/ 0 w 1157"/>
                  <a:gd name="T1" fmla="*/ 0 h 97"/>
                  <a:gd name="T2" fmla="*/ 195 w 1157"/>
                  <a:gd name="T3" fmla="*/ 57 h 97"/>
                  <a:gd name="T4" fmla="*/ 613 w 1157"/>
                  <a:gd name="T5" fmla="*/ 96 h 97"/>
                  <a:gd name="T6" fmla="*/ 976 w 1157"/>
                  <a:gd name="T7" fmla="*/ 51 h 97"/>
                  <a:gd name="T8" fmla="*/ 1157 w 1157"/>
                  <a:gd name="T9" fmla="*/ 96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7" h="97">
                    <a:moveTo>
                      <a:pt x="0" y="0"/>
                    </a:moveTo>
                    <a:cubicBezTo>
                      <a:pt x="33" y="9"/>
                      <a:pt x="93" y="41"/>
                      <a:pt x="195" y="57"/>
                    </a:cubicBezTo>
                    <a:cubicBezTo>
                      <a:pt x="297" y="73"/>
                      <a:pt x="483" y="97"/>
                      <a:pt x="613" y="96"/>
                    </a:cubicBezTo>
                    <a:cubicBezTo>
                      <a:pt x="743" y="95"/>
                      <a:pt x="885" y="51"/>
                      <a:pt x="976" y="51"/>
                    </a:cubicBezTo>
                    <a:cubicBezTo>
                      <a:pt x="1067" y="51"/>
                      <a:pt x="1112" y="73"/>
                      <a:pt x="1157" y="96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3" name="Freeform 20">
                <a:extLst>
                  <a:ext uri="{FF2B5EF4-FFF2-40B4-BE49-F238E27FC236}">
                    <a16:creationId xmlns:a16="http://schemas.microsoft.com/office/drawing/2014/main" id="{C353FF32-505E-8922-0C52-995C4ED96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" y="3188"/>
                <a:ext cx="3663" cy="259"/>
              </a:xfrm>
              <a:custGeom>
                <a:avLst/>
                <a:gdLst>
                  <a:gd name="T0" fmla="*/ 0 w 3663"/>
                  <a:gd name="T1" fmla="*/ 178 h 259"/>
                  <a:gd name="T2" fmla="*/ 337 w 3663"/>
                  <a:gd name="T3" fmla="*/ 151 h 259"/>
                  <a:gd name="T4" fmla="*/ 790 w 3663"/>
                  <a:gd name="T5" fmla="*/ 15 h 259"/>
                  <a:gd name="T6" fmla="*/ 1244 w 3663"/>
                  <a:gd name="T7" fmla="*/ 106 h 259"/>
                  <a:gd name="T8" fmla="*/ 1698 w 3663"/>
                  <a:gd name="T9" fmla="*/ 15 h 259"/>
                  <a:gd name="T10" fmla="*/ 2151 w 3663"/>
                  <a:gd name="T11" fmla="*/ 197 h 259"/>
                  <a:gd name="T12" fmla="*/ 2877 w 3663"/>
                  <a:gd name="T13" fmla="*/ 106 h 259"/>
                  <a:gd name="T14" fmla="*/ 3421 w 3663"/>
                  <a:gd name="T15" fmla="*/ 242 h 259"/>
                  <a:gd name="T16" fmla="*/ 3663 w 3663"/>
                  <a:gd name="T17" fmla="*/ 208 h 2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63" h="259">
                    <a:moveTo>
                      <a:pt x="0" y="178"/>
                    </a:moveTo>
                    <a:cubicBezTo>
                      <a:pt x="56" y="174"/>
                      <a:pt x="206" y="178"/>
                      <a:pt x="337" y="151"/>
                    </a:cubicBezTo>
                    <a:cubicBezTo>
                      <a:pt x="468" y="124"/>
                      <a:pt x="639" y="22"/>
                      <a:pt x="790" y="15"/>
                    </a:cubicBezTo>
                    <a:cubicBezTo>
                      <a:pt x="941" y="8"/>
                      <a:pt x="1093" y="106"/>
                      <a:pt x="1244" y="106"/>
                    </a:cubicBezTo>
                    <a:cubicBezTo>
                      <a:pt x="1395" y="106"/>
                      <a:pt x="1547" y="0"/>
                      <a:pt x="1698" y="15"/>
                    </a:cubicBezTo>
                    <a:cubicBezTo>
                      <a:pt x="1849" y="30"/>
                      <a:pt x="1955" y="182"/>
                      <a:pt x="2151" y="197"/>
                    </a:cubicBezTo>
                    <a:cubicBezTo>
                      <a:pt x="2347" y="212"/>
                      <a:pt x="2665" y="98"/>
                      <a:pt x="2877" y="106"/>
                    </a:cubicBezTo>
                    <a:cubicBezTo>
                      <a:pt x="3089" y="114"/>
                      <a:pt x="3290" y="225"/>
                      <a:pt x="3421" y="242"/>
                    </a:cubicBezTo>
                    <a:cubicBezTo>
                      <a:pt x="3552" y="259"/>
                      <a:pt x="3613" y="215"/>
                      <a:pt x="3663" y="208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4" name="Freeform 21">
                <a:extLst>
                  <a:ext uri="{FF2B5EF4-FFF2-40B4-BE49-F238E27FC236}">
                    <a16:creationId xmlns:a16="http://schemas.microsoft.com/office/drawing/2014/main" id="{CE3445F9-59E8-6C89-28A6-102698067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8" y="3158"/>
                <a:ext cx="2499" cy="248"/>
              </a:xfrm>
              <a:custGeom>
                <a:avLst/>
                <a:gdLst>
                  <a:gd name="T0" fmla="*/ 2499 w 2499"/>
                  <a:gd name="T1" fmla="*/ 145 h 248"/>
                  <a:gd name="T2" fmla="*/ 2131 w 2499"/>
                  <a:gd name="T3" fmla="*/ 45 h 248"/>
                  <a:gd name="T4" fmla="*/ 1678 w 2499"/>
                  <a:gd name="T5" fmla="*/ 227 h 248"/>
                  <a:gd name="T6" fmla="*/ 1071 w 2499"/>
                  <a:gd name="T7" fmla="*/ 169 h 248"/>
                  <a:gd name="T8" fmla="*/ 453 w 2499"/>
                  <a:gd name="T9" fmla="*/ 136 h 248"/>
                  <a:gd name="T10" fmla="*/ 0 w 2499"/>
                  <a:gd name="T11" fmla="*/ 0 h 2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99" h="248">
                    <a:moveTo>
                      <a:pt x="2499" y="145"/>
                    </a:moveTo>
                    <a:cubicBezTo>
                      <a:pt x="2438" y="129"/>
                      <a:pt x="2268" y="31"/>
                      <a:pt x="2131" y="45"/>
                    </a:cubicBezTo>
                    <a:cubicBezTo>
                      <a:pt x="1994" y="59"/>
                      <a:pt x="1855" y="206"/>
                      <a:pt x="1678" y="227"/>
                    </a:cubicBezTo>
                    <a:cubicBezTo>
                      <a:pt x="1501" y="248"/>
                      <a:pt x="1275" y="184"/>
                      <a:pt x="1071" y="169"/>
                    </a:cubicBezTo>
                    <a:cubicBezTo>
                      <a:pt x="867" y="154"/>
                      <a:pt x="631" y="164"/>
                      <a:pt x="453" y="136"/>
                    </a:cubicBezTo>
                    <a:cubicBezTo>
                      <a:pt x="275" y="108"/>
                      <a:pt x="136" y="64"/>
                      <a:pt x="0" y="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5" name="Freeform 22">
                <a:extLst>
                  <a:ext uri="{FF2B5EF4-FFF2-40B4-BE49-F238E27FC236}">
                    <a16:creationId xmlns:a16="http://schemas.microsoft.com/office/drawing/2014/main" id="{D7A52082-F5E3-0073-CF41-3CCF6B054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3082"/>
                <a:ext cx="3624" cy="228"/>
              </a:xfrm>
              <a:custGeom>
                <a:avLst/>
                <a:gdLst>
                  <a:gd name="T0" fmla="*/ 3624 w 3624"/>
                  <a:gd name="T1" fmla="*/ 212 h 228"/>
                  <a:gd name="T2" fmla="*/ 3101 w 3624"/>
                  <a:gd name="T3" fmla="*/ 76 h 228"/>
                  <a:gd name="T4" fmla="*/ 2778 w 3624"/>
                  <a:gd name="T5" fmla="*/ 173 h 228"/>
                  <a:gd name="T6" fmla="*/ 2466 w 3624"/>
                  <a:gd name="T7" fmla="*/ 212 h 228"/>
                  <a:gd name="T8" fmla="*/ 1876 w 3624"/>
                  <a:gd name="T9" fmla="*/ 76 h 228"/>
                  <a:gd name="T10" fmla="*/ 878 w 3624"/>
                  <a:gd name="T11" fmla="*/ 121 h 228"/>
                  <a:gd name="T12" fmla="*/ 351 w 3624"/>
                  <a:gd name="T13" fmla="*/ 17 h 228"/>
                  <a:gd name="T14" fmla="*/ 0 w 3624"/>
                  <a:gd name="T15" fmla="*/ 20 h 2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624" h="228">
                    <a:moveTo>
                      <a:pt x="3624" y="212"/>
                    </a:moveTo>
                    <a:cubicBezTo>
                      <a:pt x="3536" y="189"/>
                      <a:pt x="3242" y="82"/>
                      <a:pt x="3101" y="76"/>
                    </a:cubicBezTo>
                    <a:cubicBezTo>
                      <a:pt x="2960" y="70"/>
                      <a:pt x="2884" y="150"/>
                      <a:pt x="2778" y="173"/>
                    </a:cubicBezTo>
                    <a:cubicBezTo>
                      <a:pt x="2672" y="196"/>
                      <a:pt x="2616" y="228"/>
                      <a:pt x="2466" y="212"/>
                    </a:cubicBezTo>
                    <a:cubicBezTo>
                      <a:pt x="2316" y="196"/>
                      <a:pt x="2141" y="91"/>
                      <a:pt x="1876" y="76"/>
                    </a:cubicBezTo>
                    <a:cubicBezTo>
                      <a:pt x="1611" y="61"/>
                      <a:pt x="1132" y="131"/>
                      <a:pt x="878" y="121"/>
                    </a:cubicBezTo>
                    <a:cubicBezTo>
                      <a:pt x="624" y="111"/>
                      <a:pt x="497" y="34"/>
                      <a:pt x="351" y="17"/>
                    </a:cubicBezTo>
                    <a:cubicBezTo>
                      <a:pt x="205" y="0"/>
                      <a:pt x="73" y="20"/>
                      <a:pt x="0" y="2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6" name="Freeform 23">
                <a:extLst>
                  <a:ext uri="{FF2B5EF4-FFF2-40B4-BE49-F238E27FC236}">
                    <a16:creationId xmlns:a16="http://schemas.microsoft.com/office/drawing/2014/main" id="{A2CEA3CA-B470-9923-35A0-201379DFC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3126"/>
                <a:ext cx="2000" cy="349"/>
              </a:xfrm>
              <a:custGeom>
                <a:avLst/>
                <a:gdLst>
                  <a:gd name="T0" fmla="*/ 0 w 2000"/>
                  <a:gd name="T1" fmla="*/ 0 h 349"/>
                  <a:gd name="T2" fmla="*/ 457 w 2000"/>
                  <a:gd name="T3" fmla="*/ 32 h 349"/>
                  <a:gd name="T4" fmla="*/ 813 w 2000"/>
                  <a:gd name="T5" fmla="*/ 39 h 349"/>
                  <a:gd name="T6" fmla="*/ 1138 w 2000"/>
                  <a:gd name="T7" fmla="*/ 123 h 349"/>
                  <a:gd name="T8" fmla="*/ 1455 w 2000"/>
                  <a:gd name="T9" fmla="*/ 304 h 349"/>
                  <a:gd name="T10" fmla="*/ 1773 w 2000"/>
                  <a:gd name="T11" fmla="*/ 304 h 349"/>
                  <a:gd name="T12" fmla="*/ 2000 w 2000"/>
                  <a:gd name="T13" fmla="*/ 349 h 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00" h="349">
                    <a:moveTo>
                      <a:pt x="0" y="0"/>
                    </a:moveTo>
                    <a:cubicBezTo>
                      <a:pt x="76" y="5"/>
                      <a:pt x="322" y="26"/>
                      <a:pt x="457" y="32"/>
                    </a:cubicBezTo>
                    <a:cubicBezTo>
                      <a:pt x="592" y="38"/>
                      <a:pt x="700" y="24"/>
                      <a:pt x="813" y="39"/>
                    </a:cubicBezTo>
                    <a:cubicBezTo>
                      <a:pt x="926" y="54"/>
                      <a:pt x="1031" y="79"/>
                      <a:pt x="1138" y="123"/>
                    </a:cubicBezTo>
                    <a:cubicBezTo>
                      <a:pt x="1245" y="167"/>
                      <a:pt x="1349" y="274"/>
                      <a:pt x="1455" y="304"/>
                    </a:cubicBezTo>
                    <a:cubicBezTo>
                      <a:pt x="1561" y="334"/>
                      <a:pt x="1682" y="296"/>
                      <a:pt x="1773" y="304"/>
                    </a:cubicBezTo>
                    <a:cubicBezTo>
                      <a:pt x="1864" y="312"/>
                      <a:pt x="1932" y="330"/>
                      <a:pt x="2000" y="349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7" name="Freeform 24">
                <a:extLst>
                  <a:ext uri="{FF2B5EF4-FFF2-40B4-BE49-F238E27FC236}">
                    <a16:creationId xmlns:a16="http://schemas.microsoft.com/office/drawing/2014/main" id="{9C3E5DFE-1B81-AA8D-2CED-DB5B98B23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" y="3228"/>
                <a:ext cx="675" cy="150"/>
              </a:xfrm>
              <a:custGeom>
                <a:avLst/>
                <a:gdLst>
                  <a:gd name="T0" fmla="*/ 0 w 675"/>
                  <a:gd name="T1" fmla="*/ 24 h 150"/>
                  <a:gd name="T2" fmla="*/ 269 w 675"/>
                  <a:gd name="T3" fmla="*/ 21 h 150"/>
                  <a:gd name="T4" fmla="*/ 675 w 675"/>
                  <a:gd name="T5" fmla="*/ 150 h 1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5" h="150">
                    <a:moveTo>
                      <a:pt x="0" y="24"/>
                    </a:moveTo>
                    <a:cubicBezTo>
                      <a:pt x="44" y="24"/>
                      <a:pt x="156" y="0"/>
                      <a:pt x="269" y="21"/>
                    </a:cubicBezTo>
                    <a:cubicBezTo>
                      <a:pt x="382" y="42"/>
                      <a:pt x="590" y="123"/>
                      <a:pt x="675" y="15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8" name="Freeform 25">
                <a:extLst>
                  <a:ext uri="{FF2B5EF4-FFF2-40B4-BE49-F238E27FC236}">
                    <a16:creationId xmlns:a16="http://schemas.microsoft.com/office/drawing/2014/main" id="{7B0BFA70-ADFD-3AFC-6D64-264C60AE4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" y="3052"/>
                <a:ext cx="1044" cy="121"/>
              </a:xfrm>
              <a:custGeom>
                <a:avLst/>
                <a:gdLst>
                  <a:gd name="T0" fmla="*/ 1044 w 1044"/>
                  <a:gd name="T1" fmla="*/ 61 h 121"/>
                  <a:gd name="T2" fmla="*/ 908 w 1044"/>
                  <a:gd name="T3" fmla="*/ 15 h 121"/>
                  <a:gd name="T4" fmla="*/ 681 w 1044"/>
                  <a:gd name="T5" fmla="*/ 15 h 121"/>
                  <a:gd name="T6" fmla="*/ 273 w 1044"/>
                  <a:gd name="T7" fmla="*/ 106 h 121"/>
                  <a:gd name="T8" fmla="*/ 0 w 1044"/>
                  <a:gd name="T9" fmla="*/ 106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4" h="121">
                    <a:moveTo>
                      <a:pt x="1044" y="61"/>
                    </a:moveTo>
                    <a:cubicBezTo>
                      <a:pt x="1006" y="42"/>
                      <a:pt x="968" y="23"/>
                      <a:pt x="908" y="15"/>
                    </a:cubicBezTo>
                    <a:cubicBezTo>
                      <a:pt x="848" y="7"/>
                      <a:pt x="787" y="0"/>
                      <a:pt x="681" y="15"/>
                    </a:cubicBezTo>
                    <a:cubicBezTo>
                      <a:pt x="575" y="30"/>
                      <a:pt x="386" y="91"/>
                      <a:pt x="273" y="106"/>
                    </a:cubicBezTo>
                    <a:cubicBezTo>
                      <a:pt x="160" y="121"/>
                      <a:pt x="80" y="113"/>
                      <a:pt x="0" y="106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9" name="Freeform 26">
                <a:extLst>
                  <a:ext uri="{FF2B5EF4-FFF2-40B4-BE49-F238E27FC236}">
                    <a16:creationId xmlns:a16="http://schemas.microsoft.com/office/drawing/2014/main" id="{6FFBE182-7F08-D59C-97EB-4E69F895C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" y="3168"/>
                <a:ext cx="404" cy="81"/>
              </a:xfrm>
              <a:custGeom>
                <a:avLst/>
                <a:gdLst>
                  <a:gd name="T0" fmla="*/ 404 w 404"/>
                  <a:gd name="T1" fmla="*/ 0 h 81"/>
                  <a:gd name="T2" fmla="*/ 181 w 404"/>
                  <a:gd name="T3" fmla="*/ 35 h 81"/>
                  <a:gd name="T4" fmla="*/ 0 w 404"/>
                  <a:gd name="T5" fmla="*/ 81 h 8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04" h="81">
                    <a:moveTo>
                      <a:pt x="404" y="0"/>
                    </a:moveTo>
                    <a:cubicBezTo>
                      <a:pt x="367" y="6"/>
                      <a:pt x="248" y="22"/>
                      <a:pt x="181" y="35"/>
                    </a:cubicBezTo>
                    <a:cubicBezTo>
                      <a:pt x="114" y="48"/>
                      <a:pt x="30" y="73"/>
                      <a:pt x="0" y="81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id="{F0820E8F-ABF2-8197-6425-CED7CBBE4EC8}"/>
              </a:ext>
            </a:extLst>
          </p:cNvPr>
          <p:cNvGrpSpPr>
            <a:grpSpLocks/>
          </p:cNvGrpSpPr>
          <p:nvPr/>
        </p:nvGrpSpPr>
        <p:grpSpPr bwMode="auto">
          <a:xfrm>
            <a:off x="8040688" y="1978026"/>
            <a:ext cx="1122362" cy="1122363"/>
            <a:chOff x="3923" y="1979"/>
            <a:chExt cx="707" cy="707"/>
          </a:xfrm>
        </p:grpSpPr>
        <p:pic>
          <p:nvPicPr>
            <p:cNvPr id="137257" name="Picture 28">
              <a:extLst>
                <a:ext uri="{FF2B5EF4-FFF2-40B4-BE49-F238E27FC236}">
                  <a16:creationId xmlns:a16="http://schemas.microsoft.com/office/drawing/2014/main" id="{9CE26BCC-67BE-5BDE-D11F-780E245D8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1979"/>
              <a:ext cx="707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58" name="Text Box 29">
              <a:extLst>
                <a:ext uri="{FF2B5EF4-FFF2-40B4-BE49-F238E27FC236}">
                  <a16:creationId xmlns:a16="http://schemas.microsoft.com/office/drawing/2014/main" id="{1819F428-DE0C-8EF7-6412-6D8A581075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2160"/>
              <a:ext cx="3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AT</a:t>
              </a:r>
            </a:p>
          </p:txBody>
        </p:sp>
      </p:grpSp>
      <p:pic>
        <p:nvPicPr>
          <p:cNvPr id="161822" name="Picture 30">
            <a:extLst>
              <a:ext uri="{FF2B5EF4-FFF2-40B4-BE49-F238E27FC236}">
                <a16:creationId xmlns:a16="http://schemas.microsoft.com/office/drawing/2014/main" id="{C3A91EAB-A128-CC99-B31C-EB00ED602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2279650"/>
            <a:ext cx="31115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1">
            <a:extLst>
              <a:ext uri="{FF2B5EF4-FFF2-40B4-BE49-F238E27FC236}">
                <a16:creationId xmlns:a16="http://schemas.microsoft.com/office/drawing/2014/main" id="{2EE87C9E-F119-6AA3-8622-543B5A17D7C9}"/>
              </a:ext>
            </a:extLst>
          </p:cNvPr>
          <p:cNvGrpSpPr>
            <a:grpSpLocks/>
          </p:cNvGrpSpPr>
          <p:nvPr/>
        </p:nvGrpSpPr>
        <p:grpSpPr bwMode="auto">
          <a:xfrm>
            <a:off x="6164263" y="3429001"/>
            <a:ext cx="1122362" cy="1122363"/>
            <a:chOff x="4649" y="1979"/>
            <a:chExt cx="707" cy="707"/>
          </a:xfrm>
        </p:grpSpPr>
        <p:grpSp>
          <p:nvGrpSpPr>
            <p:cNvPr id="137252" name="Group 32">
              <a:extLst>
                <a:ext uri="{FF2B5EF4-FFF2-40B4-BE49-F238E27FC236}">
                  <a16:creationId xmlns:a16="http://schemas.microsoft.com/office/drawing/2014/main" id="{3F1A5851-DBE1-CAB8-1D6E-835722556B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9" y="1979"/>
              <a:ext cx="707" cy="707"/>
              <a:chOff x="3923" y="1979"/>
              <a:chExt cx="707" cy="707"/>
            </a:xfrm>
          </p:grpSpPr>
          <p:pic>
            <p:nvPicPr>
              <p:cNvPr id="137255" name="Picture 33">
                <a:extLst>
                  <a:ext uri="{FF2B5EF4-FFF2-40B4-BE49-F238E27FC236}">
                    <a16:creationId xmlns:a16="http://schemas.microsoft.com/office/drawing/2014/main" id="{F7B7E2CE-6100-6470-975E-A15DF001B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3" y="1979"/>
                <a:ext cx="707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256" name="Text Box 34">
                <a:extLst>
                  <a:ext uri="{FF2B5EF4-FFF2-40B4-BE49-F238E27FC236}">
                    <a16:creationId xmlns:a16="http://schemas.microsoft.com/office/drawing/2014/main" id="{B88F9E23-9E25-CE68-FF2C-0F44F64600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6" y="2160"/>
                <a:ext cx="32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2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AT</a:t>
                </a:r>
              </a:p>
            </p:txBody>
          </p:sp>
        </p:grpSp>
        <p:pic>
          <p:nvPicPr>
            <p:cNvPr id="137253" name="Picture 35">
              <a:extLst>
                <a:ext uri="{FF2B5EF4-FFF2-40B4-BE49-F238E27FC236}">
                  <a16:creationId xmlns:a16="http://schemas.microsoft.com/office/drawing/2014/main" id="{8A4EC856-A7D0-9FC1-8A9E-4FFDDC991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" y="2169"/>
              <a:ext cx="196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54" name="Picture 36">
              <a:extLst>
                <a:ext uri="{FF2B5EF4-FFF2-40B4-BE49-F238E27FC236}">
                  <a16:creationId xmlns:a16="http://schemas.microsoft.com/office/drawing/2014/main" id="{890448EF-76FF-E7AB-31AB-AAA3C564B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2085"/>
              <a:ext cx="329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1829" name="Picture 37">
            <a:extLst>
              <a:ext uri="{FF2B5EF4-FFF2-40B4-BE49-F238E27FC236}">
                <a16:creationId xmlns:a16="http://schemas.microsoft.com/office/drawing/2014/main" id="{2FD16A22-6FDC-6BE4-1AA7-E0C3B1A3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4" y="3590925"/>
            <a:ext cx="5222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9">
            <a:extLst>
              <a:ext uri="{FF2B5EF4-FFF2-40B4-BE49-F238E27FC236}">
                <a16:creationId xmlns:a16="http://schemas.microsoft.com/office/drawing/2014/main" id="{1145A883-8E8E-F428-1363-E066609AAAFA}"/>
              </a:ext>
            </a:extLst>
          </p:cNvPr>
          <p:cNvGrpSpPr>
            <a:grpSpLocks/>
          </p:cNvGrpSpPr>
          <p:nvPr/>
        </p:nvGrpSpPr>
        <p:grpSpPr bwMode="auto">
          <a:xfrm>
            <a:off x="3117851" y="2193926"/>
            <a:ext cx="792163" cy="792163"/>
            <a:chOff x="930" y="1661"/>
            <a:chExt cx="499" cy="499"/>
          </a:xfrm>
        </p:grpSpPr>
        <p:pic>
          <p:nvPicPr>
            <p:cNvPr id="137249" name="Picture 40">
              <a:extLst>
                <a:ext uri="{FF2B5EF4-FFF2-40B4-BE49-F238E27FC236}">
                  <a16:creationId xmlns:a16="http://schemas.microsoft.com/office/drawing/2014/main" id="{F2246FEA-7815-8E2C-46B3-276014B1B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1661"/>
              <a:ext cx="499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50" name="Text Box 41">
              <a:extLst>
                <a:ext uri="{FF2B5EF4-FFF2-40B4-BE49-F238E27FC236}">
                  <a16:creationId xmlns:a16="http://schemas.microsoft.com/office/drawing/2014/main" id="{94014619-67B3-19FA-B30F-B455AEBB02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1" y="1785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it-IT" altLang="it-IT" sz="2000">
                <a:solidFill>
                  <a:srgbClr val="99CC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7251" name="Text Box 42">
              <a:extLst>
                <a:ext uri="{FF2B5EF4-FFF2-40B4-BE49-F238E27FC236}">
                  <a16:creationId xmlns:a16="http://schemas.microsoft.com/office/drawing/2014/main" id="{71A8D167-A21C-B71E-086F-0D6956A0EF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" y="1786"/>
              <a:ext cx="3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Xa</a:t>
              </a:r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id="{DEC81659-CE6C-8558-EEC9-82A8880A63DE}"/>
              </a:ext>
            </a:extLst>
          </p:cNvPr>
          <p:cNvGrpSpPr>
            <a:grpSpLocks/>
          </p:cNvGrpSpPr>
          <p:nvPr/>
        </p:nvGrpSpPr>
        <p:grpSpPr bwMode="auto">
          <a:xfrm>
            <a:off x="5872164" y="3384551"/>
            <a:ext cx="1417637" cy="1122363"/>
            <a:chOff x="2346" y="1344"/>
            <a:chExt cx="893" cy="707"/>
          </a:xfrm>
        </p:grpSpPr>
        <p:grpSp>
          <p:nvGrpSpPr>
            <p:cNvPr id="137240" name="Group 44">
              <a:extLst>
                <a:ext uri="{FF2B5EF4-FFF2-40B4-BE49-F238E27FC236}">
                  <a16:creationId xmlns:a16="http://schemas.microsoft.com/office/drawing/2014/main" id="{10121D4C-2477-FD91-7883-C49F9A6C01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2" y="1344"/>
              <a:ext cx="707" cy="707"/>
              <a:chOff x="2563" y="2167"/>
              <a:chExt cx="707" cy="707"/>
            </a:xfrm>
          </p:grpSpPr>
          <p:grpSp>
            <p:nvGrpSpPr>
              <p:cNvPr id="137245" name="Group 45">
                <a:extLst>
                  <a:ext uri="{FF2B5EF4-FFF2-40B4-BE49-F238E27FC236}">
                    <a16:creationId xmlns:a16="http://schemas.microsoft.com/office/drawing/2014/main" id="{308A8A30-2C49-02A0-4882-B4798E2DA8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3" y="2167"/>
                <a:ext cx="707" cy="707"/>
                <a:chOff x="2562" y="1026"/>
                <a:chExt cx="707" cy="707"/>
              </a:xfrm>
            </p:grpSpPr>
            <p:pic>
              <p:nvPicPr>
                <p:cNvPr id="137247" name="Picture 46">
                  <a:extLst>
                    <a:ext uri="{FF2B5EF4-FFF2-40B4-BE49-F238E27FC236}">
                      <a16:creationId xmlns:a16="http://schemas.microsoft.com/office/drawing/2014/main" id="{76BAC724-120C-9A61-30F7-F0EE7311DB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2" y="1026"/>
                  <a:ext cx="707" cy="7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7248" name="Picture 47">
                  <a:extLst>
                    <a:ext uri="{FF2B5EF4-FFF2-40B4-BE49-F238E27FC236}">
                      <a16:creationId xmlns:a16="http://schemas.microsoft.com/office/drawing/2014/main" id="{DAD568CF-2A33-AA3B-BF8E-A9CC793921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8" y="1133"/>
                  <a:ext cx="329" cy="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7246" name="Text Box 48">
                <a:extLst>
                  <a:ext uri="{FF2B5EF4-FFF2-40B4-BE49-F238E27FC236}">
                    <a16:creationId xmlns:a16="http://schemas.microsoft.com/office/drawing/2014/main" id="{E40DA1A2-02F2-D8F8-3DA0-A5DD8E34B7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3" y="2354"/>
                <a:ext cx="32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2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AT</a:t>
                </a:r>
              </a:p>
            </p:txBody>
          </p:sp>
        </p:grpSp>
        <p:grpSp>
          <p:nvGrpSpPr>
            <p:cNvPr id="137241" name="Group 49">
              <a:extLst>
                <a:ext uri="{FF2B5EF4-FFF2-40B4-BE49-F238E27FC236}">
                  <a16:creationId xmlns:a16="http://schemas.microsoft.com/office/drawing/2014/main" id="{74F38F11-9C41-56BC-82BC-954C726522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6" y="1450"/>
              <a:ext cx="499" cy="499"/>
              <a:chOff x="930" y="1661"/>
              <a:chExt cx="499" cy="499"/>
            </a:xfrm>
          </p:grpSpPr>
          <p:pic>
            <p:nvPicPr>
              <p:cNvPr id="137242" name="Picture 50">
                <a:extLst>
                  <a:ext uri="{FF2B5EF4-FFF2-40B4-BE49-F238E27FC236}">
                    <a16:creationId xmlns:a16="http://schemas.microsoft.com/office/drawing/2014/main" id="{49385A63-9F7B-1A2A-895F-61BC1EB426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1661"/>
                <a:ext cx="499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243" name="Text Box 51">
                <a:extLst>
                  <a:ext uri="{FF2B5EF4-FFF2-40B4-BE49-F238E27FC236}">
                    <a16:creationId xmlns:a16="http://schemas.microsoft.com/office/drawing/2014/main" id="{442DD1F4-1A3A-D34A-5D12-F034317F4B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1" y="1785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endParaRPr lang="it-IT" altLang="it-IT" sz="2000">
                  <a:solidFill>
                    <a:srgbClr val="99CC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244" name="Text Box 52">
                <a:extLst>
                  <a:ext uri="{FF2B5EF4-FFF2-40B4-BE49-F238E27FC236}">
                    <a16:creationId xmlns:a16="http://schemas.microsoft.com/office/drawing/2014/main" id="{C854EDDE-E428-08BF-74E6-2BC922BCF8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4" y="1786"/>
                <a:ext cx="31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2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Xa</a:t>
                </a:r>
              </a:p>
            </p:txBody>
          </p:sp>
        </p:grpSp>
      </p:grpSp>
      <p:sp>
        <p:nvSpPr>
          <p:cNvPr id="161845" name="Text Box 53">
            <a:extLst>
              <a:ext uri="{FF2B5EF4-FFF2-40B4-BE49-F238E27FC236}">
                <a16:creationId xmlns:a16="http://schemas.microsoft.com/office/drawing/2014/main" id="{5BE85778-3EA1-AAA0-EFC8-F30942C09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797" y="410608"/>
            <a:ext cx="49311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it-IT" altLang="it-IT">
                <a:latin typeface="Futura Lt BT" pitchFamily="34" charset="0"/>
              </a:rPr>
              <a:t>Inibizione del Fattore Xa</a:t>
            </a:r>
            <a:endParaRPr lang="en-US" altLang="it-IT">
              <a:latin typeface="Futura Lt BT" pitchFamily="34" charset="0"/>
            </a:endParaRPr>
          </a:p>
        </p:txBody>
      </p:sp>
      <p:grpSp>
        <p:nvGrpSpPr>
          <p:cNvPr id="137230" name="Group 54">
            <a:extLst>
              <a:ext uri="{FF2B5EF4-FFF2-40B4-BE49-F238E27FC236}">
                <a16:creationId xmlns:a16="http://schemas.microsoft.com/office/drawing/2014/main" id="{3417D92B-BE7C-B29A-DCBF-9898F961F0C9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4392613"/>
            <a:ext cx="2819400" cy="273050"/>
            <a:chOff x="2016" y="2420"/>
            <a:chExt cx="1776" cy="172"/>
          </a:xfrm>
        </p:grpSpPr>
        <p:sp>
          <p:nvSpPr>
            <p:cNvPr id="137232" name="AutoShape 55">
              <a:extLst>
                <a:ext uri="{FF2B5EF4-FFF2-40B4-BE49-F238E27FC236}">
                  <a16:creationId xmlns:a16="http://schemas.microsoft.com/office/drawing/2014/main" id="{071761C3-B7D6-BE87-4A1A-58E2B3DC0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3" name="AutoShape 56">
              <a:extLst>
                <a:ext uri="{FF2B5EF4-FFF2-40B4-BE49-F238E27FC236}">
                  <a16:creationId xmlns:a16="http://schemas.microsoft.com/office/drawing/2014/main" id="{D5C8F0B9-77BD-9618-80DD-4937954EB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4" name="AutoShape 57">
              <a:extLst>
                <a:ext uri="{FF2B5EF4-FFF2-40B4-BE49-F238E27FC236}">
                  <a16:creationId xmlns:a16="http://schemas.microsoft.com/office/drawing/2014/main" id="{7D4A6DA2-23CE-A28B-9842-82AFD8BEA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5" name="AutoShape 58">
              <a:extLst>
                <a:ext uri="{FF2B5EF4-FFF2-40B4-BE49-F238E27FC236}">
                  <a16:creationId xmlns:a16="http://schemas.microsoft.com/office/drawing/2014/main" id="{7E848DE0-058F-B273-16F8-748DD1726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6" name="AutoShape 59">
              <a:extLst>
                <a:ext uri="{FF2B5EF4-FFF2-40B4-BE49-F238E27FC236}">
                  <a16:creationId xmlns:a16="http://schemas.microsoft.com/office/drawing/2014/main" id="{F4F253DD-EEE4-0EF5-7D59-367769F1A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4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7" name="AutoShape 60">
              <a:extLst>
                <a:ext uri="{FF2B5EF4-FFF2-40B4-BE49-F238E27FC236}">
                  <a16:creationId xmlns:a16="http://schemas.microsoft.com/office/drawing/2014/main" id="{E6677C7A-1B6C-A218-540F-CC5EE0AC6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8" name="AutoShape 61">
              <a:extLst>
                <a:ext uri="{FF2B5EF4-FFF2-40B4-BE49-F238E27FC236}">
                  <a16:creationId xmlns:a16="http://schemas.microsoft.com/office/drawing/2014/main" id="{F1D8A8CF-889C-864C-0EDB-F45ED2A04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9" name="AutoShape 62">
              <a:extLst>
                <a:ext uri="{FF2B5EF4-FFF2-40B4-BE49-F238E27FC236}">
                  <a16:creationId xmlns:a16="http://schemas.microsoft.com/office/drawing/2014/main" id="{7C7F81E6-E9A2-9E58-983C-75E43E9ED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0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</p:grpSp>
      <p:sp>
        <p:nvSpPr>
          <p:cNvPr id="161855" name="Text Box 63">
            <a:extLst>
              <a:ext uri="{FF2B5EF4-FFF2-40B4-BE49-F238E27FC236}">
                <a16:creationId xmlns:a16="http://schemas.microsoft.com/office/drawing/2014/main" id="{4C05200D-12F4-3696-5A8E-773A7A16C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2349500"/>
            <a:ext cx="58464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In questo caso anche l’AT si lega al eparan-solfato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486 0.20996 " pathEditMode="relative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486 0.20996 " pathEditMode="relative" ptsTypes="AA">
                                      <p:cBhvr>
                                        <p:cTn id="20" dur="2000" fill="hold"/>
                                        <p:tgtEl>
                                          <p:spTgt spid="1618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30174 0.1988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87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31214E-6 L -3.61111E-6 -0.0647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3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6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6474 L 0.33073 -0.30635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-120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45" grpId="0"/>
      <p:bldP spid="161855" grpId="0"/>
      <p:bldP spid="16185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73EA3D-FAA3-9475-E5F8-70B197668B9A}"/>
              </a:ext>
            </a:extLst>
          </p:cNvPr>
          <p:cNvSpPr txBox="1"/>
          <p:nvPr/>
        </p:nvSpPr>
        <p:spPr>
          <a:xfrm>
            <a:off x="212260" y="149963"/>
            <a:ext cx="1076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Vantaggi delle eparine a basso peso molecolare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5073C-27A5-CE0F-06E3-952FF9279C8F}"/>
              </a:ext>
            </a:extLst>
          </p:cNvPr>
          <p:cNvSpPr txBox="1"/>
          <p:nvPr/>
        </p:nvSpPr>
        <p:spPr>
          <a:xfrm>
            <a:off x="427629" y="1182805"/>
            <a:ext cx="83296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Inibizione </a:t>
            </a:r>
            <a:r>
              <a:rPr lang="it-IT" sz="2800" dirty="0" err="1"/>
              <a:t>FXa</a:t>
            </a:r>
            <a:r>
              <a:rPr lang="it-IT" sz="2800" dirty="0"/>
              <a:t>: in alto nella catena di amplificazione. Maggior efficacia per molecola</a:t>
            </a:r>
          </a:p>
          <a:p>
            <a:endParaRPr lang="it-IT" sz="2800" dirty="0"/>
          </a:p>
          <a:p>
            <a:r>
              <a:rPr lang="it-IT" sz="2800" dirty="0"/>
              <a:t>Risparmiare la trombina è vantaggioso anche perché la trombina ha anche un’azione anticoagulante legandosi alla </a:t>
            </a:r>
            <a:r>
              <a:rPr lang="it-IT" sz="2800" dirty="0" err="1"/>
              <a:t>trombomodulina</a:t>
            </a:r>
            <a:r>
              <a:rPr lang="it-IT" sz="2800" dirty="0"/>
              <a:t> (e attivando la proteina C)</a:t>
            </a:r>
          </a:p>
          <a:p>
            <a:endParaRPr lang="it-IT" sz="2800" dirty="0"/>
          </a:p>
          <a:p>
            <a:r>
              <a:rPr lang="it-IT" sz="2800" dirty="0"/>
              <a:t>Meno interazione con proteine plasmatiche, farmacodinamica più prevedibile</a:t>
            </a:r>
          </a:p>
        </p:txBody>
      </p:sp>
    </p:spTree>
    <p:extLst>
      <p:ext uri="{BB962C8B-B14F-4D97-AF65-F5344CB8AC3E}">
        <p14:creationId xmlns:p14="http://schemas.microsoft.com/office/powerpoint/2010/main" val="839486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1CF4A143-4FA4-89B2-9F2A-36537F0DB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7" y="0"/>
            <a:ext cx="85725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938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Oval 3">
            <a:extLst>
              <a:ext uri="{FF2B5EF4-FFF2-40B4-BE49-F238E27FC236}">
                <a16:creationId xmlns:a16="http://schemas.microsoft.com/office/drawing/2014/main" id="{2B851E0B-5AE8-2CAA-4836-41ACAC88E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1800" y="5746750"/>
            <a:ext cx="1066800" cy="92075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Thrombin</a:t>
            </a:r>
            <a:endParaRPr lang="it-IT">
              <a:latin typeface="Times New Roman" pitchFamily="18" charset="0"/>
            </a:endParaRPr>
          </a:p>
        </p:txBody>
      </p:sp>
      <p:pic>
        <p:nvPicPr>
          <p:cNvPr id="156676" name="Picture 4">
            <a:extLst>
              <a:ext uri="{FF2B5EF4-FFF2-40B4-BE49-F238E27FC236}">
                <a16:creationId xmlns:a16="http://schemas.microsoft.com/office/drawing/2014/main" id="{71156A43-72B4-82F3-03AB-93288E03F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6700" y="1485901"/>
            <a:ext cx="2362200" cy="11842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</p:pic>
      <p:sp>
        <p:nvSpPr>
          <p:cNvPr id="156677" name="Oval 5">
            <a:extLst>
              <a:ext uri="{FF2B5EF4-FFF2-40B4-BE49-F238E27FC236}">
                <a16:creationId xmlns:a16="http://schemas.microsoft.com/office/drawing/2014/main" id="{40EC61E6-677A-EA0A-775C-38897D3EE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2247901"/>
            <a:ext cx="609600" cy="57467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XI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156678" name="Oval 6">
            <a:extLst>
              <a:ext uri="{FF2B5EF4-FFF2-40B4-BE49-F238E27FC236}">
                <a16:creationId xmlns:a16="http://schemas.microsoft.com/office/drawing/2014/main" id="{89735A8F-D269-3F9C-08E4-84493B51C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1" y="2209801"/>
            <a:ext cx="671513" cy="63341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XIa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156679" name="Oval 7">
            <a:extLst>
              <a:ext uri="{FF2B5EF4-FFF2-40B4-BE49-F238E27FC236}">
                <a16:creationId xmlns:a16="http://schemas.microsoft.com/office/drawing/2014/main" id="{0C9FDF95-4800-129B-DDFE-19DBE7AF4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264" y="1600201"/>
            <a:ext cx="752475" cy="6905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VII</a:t>
            </a:r>
          </a:p>
        </p:txBody>
      </p:sp>
      <p:sp>
        <p:nvSpPr>
          <p:cNvPr id="156680" name="Oval 8">
            <a:extLst>
              <a:ext uri="{FF2B5EF4-FFF2-40B4-BE49-F238E27FC236}">
                <a16:creationId xmlns:a16="http://schemas.microsoft.com/office/drawing/2014/main" id="{6A5BFA28-639A-6049-A378-8D136BB4B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551" y="2971801"/>
            <a:ext cx="722313" cy="63182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IX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156681" name="AutoShape 9">
            <a:extLst>
              <a:ext uri="{FF2B5EF4-FFF2-40B4-BE49-F238E27FC236}">
                <a16:creationId xmlns:a16="http://schemas.microsoft.com/office/drawing/2014/main" id="{4B37E7C0-B153-E4CE-6C35-25DED76E2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589" y="5181601"/>
            <a:ext cx="376237" cy="690563"/>
          </a:xfrm>
          <a:prstGeom prst="downArrow">
            <a:avLst>
              <a:gd name="adj1" fmla="val 44444"/>
              <a:gd name="adj2" fmla="val 10254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en-GB" sz="200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132106" name="Group 10">
            <a:extLst>
              <a:ext uri="{FF2B5EF4-FFF2-40B4-BE49-F238E27FC236}">
                <a16:creationId xmlns:a16="http://schemas.microsoft.com/office/drawing/2014/main" id="{C7DBFDAF-D9B0-8136-8B1D-8B8753F57E9C}"/>
              </a:ext>
            </a:extLst>
          </p:cNvPr>
          <p:cNvGrpSpPr>
            <a:grpSpLocks/>
          </p:cNvGrpSpPr>
          <p:nvPr/>
        </p:nvGrpSpPr>
        <p:grpSpPr bwMode="auto">
          <a:xfrm>
            <a:off x="5232401" y="4652964"/>
            <a:ext cx="619125" cy="619125"/>
            <a:chOff x="2448" y="2928"/>
            <a:chExt cx="390" cy="390"/>
          </a:xfrm>
        </p:grpSpPr>
        <p:sp>
          <p:nvSpPr>
            <p:cNvPr id="156683" name="Oval 11">
              <a:extLst>
                <a:ext uri="{FF2B5EF4-FFF2-40B4-BE49-F238E27FC236}">
                  <a16:creationId xmlns:a16="http://schemas.microsoft.com/office/drawing/2014/main" id="{4ABB138B-0714-3490-5852-678E0DB8F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928"/>
              <a:ext cx="390" cy="362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32154" name="Text Box 12">
              <a:extLst>
                <a:ext uri="{FF2B5EF4-FFF2-40B4-BE49-F238E27FC236}">
                  <a16:creationId xmlns:a16="http://schemas.microsoft.com/office/drawing/2014/main" id="{B8C0D4A0-808C-0095-E302-BD3CB53DCA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3" y="3085"/>
              <a:ext cx="28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latin typeface="Times New Roman" panose="02020603050405020304" pitchFamily="18" charset="0"/>
                </a:rPr>
                <a:t>Va</a:t>
              </a:r>
            </a:p>
          </p:txBody>
        </p:sp>
      </p:grpSp>
      <p:sp>
        <p:nvSpPr>
          <p:cNvPr id="156685" name="Oval 13">
            <a:extLst>
              <a:ext uri="{FF2B5EF4-FFF2-40B4-BE49-F238E27FC236}">
                <a16:creationId xmlns:a16="http://schemas.microsoft.com/office/drawing/2014/main" id="{8EE622CC-F1CE-5160-212D-312B55797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100" y="3284539"/>
            <a:ext cx="617538" cy="57467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32108" name="Text Box 14">
            <a:extLst>
              <a:ext uri="{FF2B5EF4-FFF2-40B4-BE49-F238E27FC236}">
                <a16:creationId xmlns:a16="http://schemas.microsoft.com/office/drawing/2014/main" id="{60D95B82-1E19-2B90-A5A6-5FB249064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3484563"/>
            <a:ext cx="669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b="1">
                <a:latin typeface="Times New Roman" panose="02020603050405020304" pitchFamily="18" charset="0"/>
              </a:rPr>
              <a:t>VIIIa</a:t>
            </a:r>
          </a:p>
        </p:txBody>
      </p:sp>
      <p:sp>
        <p:nvSpPr>
          <p:cNvPr id="156687" name="Oval 15">
            <a:extLst>
              <a:ext uri="{FF2B5EF4-FFF2-40B4-BE49-F238E27FC236}">
                <a16:creationId xmlns:a16="http://schemas.microsoft.com/office/drawing/2014/main" id="{32F27C41-168E-3FE7-B3B8-9B3F58B69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1600200"/>
            <a:ext cx="762000" cy="6985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VIIa</a:t>
            </a:r>
          </a:p>
        </p:txBody>
      </p:sp>
      <p:sp>
        <p:nvSpPr>
          <p:cNvPr id="156688" name="Oval 16">
            <a:extLst>
              <a:ext uri="{FF2B5EF4-FFF2-40B4-BE49-F238E27FC236}">
                <a16:creationId xmlns:a16="http://schemas.microsoft.com/office/drawing/2014/main" id="{0368176F-F48C-440A-172A-4964115C7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2971800"/>
            <a:ext cx="762000" cy="66675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IXa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156689" name="Oval 17">
            <a:extLst>
              <a:ext uri="{FF2B5EF4-FFF2-40B4-BE49-F238E27FC236}">
                <a16:creationId xmlns:a16="http://schemas.microsoft.com/office/drawing/2014/main" id="{B6C8E978-03E0-CEEF-0215-0E00D3D73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764" y="4292601"/>
            <a:ext cx="877887" cy="8048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Xa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156690" name="AutoShape 18">
            <a:extLst>
              <a:ext uri="{FF2B5EF4-FFF2-40B4-BE49-F238E27FC236}">
                <a16:creationId xmlns:a16="http://schemas.microsoft.com/office/drawing/2014/main" id="{B73D30FF-3016-2376-2544-6FE659DD57E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965700" y="3016925"/>
            <a:ext cx="3048000" cy="519351"/>
          </a:xfrm>
          <a:custGeom>
            <a:avLst/>
            <a:gdLst>
              <a:gd name="G0" fmla="+- -1184997 0 0"/>
              <a:gd name="G1" fmla="+- -11796480 0 0"/>
              <a:gd name="G2" fmla="+- -1184997 0 -11796480"/>
              <a:gd name="G3" fmla="+- 10800 0 0"/>
              <a:gd name="G4" fmla="+- 0 0 -118499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691 0 0"/>
              <a:gd name="G9" fmla="+- 0 0 -11796480"/>
              <a:gd name="G10" fmla="+- 9691 0 2700"/>
              <a:gd name="G11" fmla="cos G10 -1184997"/>
              <a:gd name="G12" fmla="sin G10 -1184997"/>
              <a:gd name="G13" fmla="cos 13500 -1184997"/>
              <a:gd name="G14" fmla="sin 13500 -1184997"/>
              <a:gd name="G15" fmla="+- G11 10800 0"/>
              <a:gd name="G16" fmla="+- G12 10800 0"/>
              <a:gd name="G17" fmla="+- G13 10800 0"/>
              <a:gd name="G18" fmla="+- G14 10800 0"/>
              <a:gd name="G19" fmla="*/ 9691 1 2"/>
              <a:gd name="G20" fmla="+- G19 5400 0"/>
              <a:gd name="G21" fmla="cos G20 -1184997"/>
              <a:gd name="G22" fmla="sin G20 -1184997"/>
              <a:gd name="G23" fmla="+- G21 10800 0"/>
              <a:gd name="G24" fmla="+- G12 G23 G22"/>
              <a:gd name="G25" fmla="+- G22 G23 G11"/>
              <a:gd name="G26" fmla="cos 10800 -1184997"/>
              <a:gd name="G27" fmla="sin 10800 -1184997"/>
              <a:gd name="G28" fmla="cos 9691 -1184997"/>
              <a:gd name="G29" fmla="sin 9691 -118499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118499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691 G39"/>
              <a:gd name="G43" fmla="sin 969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102 w 21600"/>
              <a:gd name="T5" fmla="*/ 134 h 21600"/>
              <a:gd name="T6" fmla="*/ 554 w 21600"/>
              <a:gd name="T7" fmla="*/ 10800 h 21600"/>
              <a:gd name="T8" fmla="*/ 9277 w 21600"/>
              <a:gd name="T9" fmla="*/ 1229 h 21600"/>
              <a:gd name="T10" fmla="*/ 23633 w 21600"/>
              <a:gd name="T11" fmla="*/ 6609 h 21600"/>
              <a:gd name="T12" fmla="*/ 21551 w 21600"/>
              <a:gd name="T13" fmla="*/ 10714 h 21600"/>
              <a:gd name="T14" fmla="*/ 17445 w 21600"/>
              <a:gd name="T15" fmla="*/ 863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012" y="7792"/>
                </a:moveTo>
                <a:cubicBezTo>
                  <a:pt x="18710" y="3805"/>
                  <a:pt x="14993" y="1109"/>
                  <a:pt x="10800" y="1109"/>
                </a:cubicBezTo>
                <a:cubicBezTo>
                  <a:pt x="5447" y="1109"/>
                  <a:pt x="1109" y="5447"/>
                  <a:pt x="1109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5473" y="0"/>
                  <a:pt x="19616" y="3005"/>
                  <a:pt x="21066" y="7447"/>
                </a:cubicBezTo>
                <a:lnTo>
                  <a:pt x="23633" y="6609"/>
                </a:lnTo>
                <a:lnTo>
                  <a:pt x="21551" y="10714"/>
                </a:lnTo>
                <a:lnTo>
                  <a:pt x="17445" y="8630"/>
                </a:lnTo>
                <a:lnTo>
                  <a:pt x="20012" y="7792"/>
                </a:lnTo>
                <a:close/>
              </a:path>
            </a:pathLst>
          </a:custGeom>
          <a:solidFill>
            <a:schemeClr val="accent2"/>
          </a:solidFill>
          <a:ln w="2857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sp>
        <p:nvSpPr>
          <p:cNvPr id="156691" name="AutoShape 19">
            <a:extLst>
              <a:ext uri="{FF2B5EF4-FFF2-40B4-BE49-F238E27FC236}">
                <a16:creationId xmlns:a16="http://schemas.microsoft.com/office/drawing/2014/main" id="{D51A5400-1FBA-3079-7A2B-83C230C6BA0E}"/>
              </a:ext>
            </a:extLst>
          </p:cNvPr>
          <p:cNvSpPr>
            <a:spLocks noChangeArrowheads="1"/>
          </p:cNvSpPr>
          <p:nvPr/>
        </p:nvSpPr>
        <p:spPr bwMode="auto">
          <a:xfrm rot="-20450874">
            <a:off x="4051300" y="2535120"/>
            <a:ext cx="1524000" cy="747951"/>
          </a:xfrm>
          <a:prstGeom prst="rightArrow">
            <a:avLst>
              <a:gd name="adj1" fmla="val 49028"/>
              <a:gd name="adj2" fmla="val 167995"/>
            </a:avLst>
          </a:prstGeom>
          <a:solidFill>
            <a:schemeClr val="accent2"/>
          </a:solidFill>
          <a:ln w="317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sp>
        <p:nvSpPr>
          <p:cNvPr id="132114" name="AutoShape 20">
            <a:extLst>
              <a:ext uri="{FF2B5EF4-FFF2-40B4-BE49-F238E27FC236}">
                <a16:creationId xmlns:a16="http://schemas.microsoft.com/office/drawing/2014/main" id="{300069B4-FE69-D1BE-9026-ACA9B0DA3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5181601"/>
            <a:ext cx="376238" cy="690563"/>
          </a:xfrm>
          <a:prstGeom prst="downArrow">
            <a:avLst>
              <a:gd name="adj1" fmla="val 44444"/>
              <a:gd name="adj2" fmla="val 10254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it-IT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6693" name="AutoShape 21">
            <a:extLst>
              <a:ext uri="{FF2B5EF4-FFF2-40B4-BE49-F238E27FC236}">
                <a16:creationId xmlns:a16="http://schemas.microsoft.com/office/drawing/2014/main" id="{EA53A68B-FADF-7B46-13BC-ADE9864E0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589" y="3733801"/>
            <a:ext cx="376237" cy="690563"/>
          </a:xfrm>
          <a:prstGeom prst="downArrow">
            <a:avLst>
              <a:gd name="adj1" fmla="val 44444"/>
              <a:gd name="adj2" fmla="val 10254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56694" name="AutoShape 22">
            <a:extLst>
              <a:ext uri="{FF2B5EF4-FFF2-40B4-BE49-F238E27FC236}">
                <a16:creationId xmlns:a16="http://schemas.microsoft.com/office/drawing/2014/main" id="{DEFF90EE-854B-25A1-3B03-073400CD5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589" y="2362201"/>
            <a:ext cx="376237" cy="690563"/>
          </a:xfrm>
          <a:prstGeom prst="downArrow">
            <a:avLst>
              <a:gd name="adj1" fmla="val 44444"/>
              <a:gd name="adj2" fmla="val 10254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2B0DAF8C-ED4E-4BFB-C604-65B32D424219}"/>
              </a:ext>
            </a:extLst>
          </p:cNvPr>
          <p:cNvGrpSpPr>
            <a:grpSpLocks/>
          </p:cNvGrpSpPr>
          <p:nvPr/>
        </p:nvGrpSpPr>
        <p:grpSpPr bwMode="auto">
          <a:xfrm>
            <a:off x="5519738" y="4292600"/>
            <a:ext cx="3600450" cy="2368550"/>
            <a:chOff x="2517" y="2704"/>
            <a:chExt cx="2268" cy="1492"/>
          </a:xfrm>
        </p:grpSpPr>
        <p:grpSp>
          <p:nvGrpSpPr>
            <p:cNvPr id="132142" name="Group 24">
              <a:extLst>
                <a:ext uri="{FF2B5EF4-FFF2-40B4-BE49-F238E27FC236}">
                  <a16:creationId xmlns:a16="http://schemas.microsoft.com/office/drawing/2014/main" id="{FFF41B8F-CFEF-0ED0-B2E6-419DCA30F0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7" y="2704"/>
              <a:ext cx="672" cy="1492"/>
              <a:chOff x="2640" y="2688"/>
              <a:chExt cx="672" cy="1492"/>
            </a:xfrm>
          </p:grpSpPr>
          <p:sp>
            <p:nvSpPr>
              <p:cNvPr id="156697" name="Oval 25">
                <a:extLst>
                  <a:ext uri="{FF2B5EF4-FFF2-40B4-BE49-F238E27FC236}">
                    <a16:creationId xmlns:a16="http://schemas.microsoft.com/office/drawing/2014/main" id="{7477B31C-4816-7839-9E1E-812533B65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2688"/>
                <a:ext cx="553" cy="507"/>
              </a:xfrm>
              <a:prstGeom prst="ellipse">
                <a:avLst/>
              </a:prstGeom>
              <a:gradFill rotWithShape="0">
                <a:gsLst>
                  <a:gs pos="0">
                    <a:srgbClr val="0066FF"/>
                  </a:gs>
                  <a:gs pos="100000">
                    <a:srgbClr val="0066FF">
                      <a:gamma/>
                      <a:tint val="38431"/>
                      <a:invGamma/>
                    </a:srgb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0066FF">
                    <a:gamma/>
                    <a:shade val="60000"/>
                    <a:invGamma/>
                  </a:srgbClr>
                </a:prstShdw>
              </a:effec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Xa</a:t>
                </a:r>
                <a:endParaRPr lang="it-IT">
                  <a:latin typeface="Times New Roman" pitchFamily="18" charset="0"/>
                </a:endParaRPr>
              </a:p>
            </p:txBody>
          </p:sp>
          <p:sp>
            <p:nvSpPr>
              <p:cNvPr id="156698" name="Oval 26">
                <a:extLst>
                  <a:ext uri="{FF2B5EF4-FFF2-40B4-BE49-F238E27FC236}">
                    <a16:creationId xmlns:a16="http://schemas.microsoft.com/office/drawing/2014/main" id="{DBC54294-B437-2E36-9DC9-231F2C311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0" y="3600"/>
                <a:ext cx="672" cy="580"/>
              </a:xfrm>
              <a:prstGeom prst="ellipse">
                <a:avLst/>
              </a:prstGeom>
              <a:gradFill rotWithShape="0">
                <a:gsLst>
                  <a:gs pos="0">
                    <a:srgbClr val="CCFF33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FF0000">
                    <a:gamma/>
                    <a:shade val="60000"/>
                    <a:invGamma/>
                  </a:srgbClr>
                </a:prstShdw>
              </a:effec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Trombina</a:t>
                </a:r>
                <a:endParaRPr lang="it-IT">
                  <a:latin typeface="Times New Roman" pitchFamily="18" charset="0"/>
                </a:endParaRPr>
              </a:p>
            </p:txBody>
          </p:sp>
        </p:grpSp>
        <p:grpSp>
          <p:nvGrpSpPr>
            <p:cNvPr id="132143" name="Group 27">
              <a:extLst>
                <a:ext uri="{FF2B5EF4-FFF2-40B4-BE49-F238E27FC236}">
                  <a16:creationId xmlns:a16="http://schemas.microsoft.com/office/drawing/2014/main" id="{7C0CA58D-4BF5-A46C-0CEE-221B19B2DF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7" y="3249"/>
              <a:ext cx="1678" cy="862"/>
              <a:chOff x="3107" y="3249"/>
              <a:chExt cx="1678" cy="862"/>
            </a:xfrm>
          </p:grpSpPr>
          <p:grpSp>
            <p:nvGrpSpPr>
              <p:cNvPr id="132144" name="Group 28">
                <a:extLst>
                  <a:ext uri="{FF2B5EF4-FFF2-40B4-BE49-F238E27FC236}">
                    <a16:creationId xmlns:a16="http://schemas.microsoft.com/office/drawing/2014/main" id="{071F813F-0F98-6684-604E-8F7515E63B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23" y="3249"/>
                <a:ext cx="862" cy="862"/>
                <a:chOff x="2563" y="2167"/>
                <a:chExt cx="707" cy="707"/>
              </a:xfrm>
            </p:grpSpPr>
            <p:grpSp>
              <p:nvGrpSpPr>
                <p:cNvPr id="132147" name="Group 29">
                  <a:extLst>
                    <a:ext uri="{FF2B5EF4-FFF2-40B4-BE49-F238E27FC236}">
                      <a16:creationId xmlns:a16="http://schemas.microsoft.com/office/drawing/2014/main" id="{5DA2C9E8-EA75-0F93-1C7E-6EBA529DC8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3" y="2167"/>
                  <a:ext cx="707" cy="707"/>
                  <a:chOff x="2562" y="1026"/>
                  <a:chExt cx="707" cy="707"/>
                </a:xfrm>
              </p:grpSpPr>
              <p:pic>
                <p:nvPicPr>
                  <p:cNvPr id="132149" name="Picture 30">
                    <a:extLst>
                      <a:ext uri="{FF2B5EF4-FFF2-40B4-BE49-F238E27FC236}">
                        <a16:creationId xmlns:a16="http://schemas.microsoft.com/office/drawing/2014/main" id="{EFB8C9DC-3F76-11C2-8BAF-13F9A015B19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62" y="1026"/>
                    <a:ext cx="707" cy="7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32150" name="Picture 31">
                    <a:extLst>
                      <a:ext uri="{FF2B5EF4-FFF2-40B4-BE49-F238E27FC236}">
                        <a16:creationId xmlns:a16="http://schemas.microsoft.com/office/drawing/2014/main" id="{859EE63B-D2EF-14FE-1D0D-D2E06294F4C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68" y="1133"/>
                    <a:ext cx="329" cy="4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32148" name="Text Box 32">
                  <a:extLst>
                    <a:ext uri="{FF2B5EF4-FFF2-40B4-BE49-F238E27FC236}">
                      <a16:creationId xmlns:a16="http://schemas.microsoft.com/office/drawing/2014/main" id="{3BE296AD-CD9A-2961-6A21-92528E87C6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33" y="2354"/>
                  <a:ext cx="263" cy="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buClrTx/>
                    <a:buSzTx/>
                    <a:buFontTx/>
                    <a:buNone/>
                  </a:pPr>
                  <a:r>
                    <a:rPr lang="en-US" altLang="it-IT" sz="200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AT</a:t>
                  </a:r>
                </a:p>
              </p:txBody>
            </p:sp>
          </p:grpSp>
          <p:sp>
            <p:nvSpPr>
              <p:cNvPr id="132145" name="Line 33">
                <a:extLst>
                  <a:ext uri="{FF2B5EF4-FFF2-40B4-BE49-F238E27FC236}">
                    <a16:creationId xmlns:a16="http://schemas.microsoft.com/office/drawing/2014/main" id="{52A6B849-B419-25C8-8178-A20C5F6DE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4093369">
                <a:off x="3442" y="3506"/>
                <a:ext cx="528" cy="657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 type="triangle" w="med" len="med"/>
                <a:tailEnd/>
              </a:ln>
              <a:effectLst>
                <a:outerShdw dist="38100" dir="54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2146" name="Line 34">
                <a:extLst>
                  <a:ext uri="{FF2B5EF4-FFF2-40B4-BE49-F238E27FC236}">
                    <a16:creationId xmlns:a16="http://schemas.microsoft.com/office/drawing/2014/main" id="{9CE4A708-691E-29EF-8486-8CCBCE277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7506631" flipV="1">
                <a:off x="3582" y="2792"/>
                <a:ext cx="113" cy="1062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 type="triangle" w="med" len="med"/>
              </a:ln>
              <a:effectLst>
                <a:outerShdw dist="38100" dir="54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8" name="Group 35">
            <a:extLst>
              <a:ext uri="{FF2B5EF4-FFF2-40B4-BE49-F238E27FC236}">
                <a16:creationId xmlns:a16="http://schemas.microsoft.com/office/drawing/2014/main" id="{A4746146-0CF1-1973-1385-67872D3831CB}"/>
              </a:ext>
            </a:extLst>
          </p:cNvPr>
          <p:cNvGrpSpPr>
            <a:grpSpLocks/>
          </p:cNvGrpSpPr>
          <p:nvPr/>
        </p:nvGrpSpPr>
        <p:grpSpPr bwMode="auto">
          <a:xfrm>
            <a:off x="2495550" y="3286125"/>
            <a:ext cx="3390900" cy="2273300"/>
            <a:chOff x="612" y="2070"/>
            <a:chExt cx="2136" cy="1432"/>
          </a:xfrm>
        </p:grpSpPr>
        <p:grpSp>
          <p:nvGrpSpPr>
            <p:cNvPr id="132129" name="Group 36">
              <a:extLst>
                <a:ext uri="{FF2B5EF4-FFF2-40B4-BE49-F238E27FC236}">
                  <a16:creationId xmlns:a16="http://schemas.microsoft.com/office/drawing/2014/main" id="{B9E45461-BF5B-2692-A77D-5EFD23F21A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6" y="2070"/>
              <a:ext cx="422" cy="1227"/>
              <a:chOff x="2462" y="2070"/>
              <a:chExt cx="422" cy="1227"/>
            </a:xfrm>
          </p:grpSpPr>
          <p:grpSp>
            <p:nvGrpSpPr>
              <p:cNvPr id="132136" name="Group 37">
                <a:extLst>
                  <a:ext uri="{FF2B5EF4-FFF2-40B4-BE49-F238E27FC236}">
                    <a16:creationId xmlns:a16="http://schemas.microsoft.com/office/drawing/2014/main" id="{7D90DEF3-C692-EAB7-9651-AF44F9E265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82" y="2931"/>
                <a:ext cx="390" cy="366"/>
                <a:chOff x="1610" y="4203"/>
                <a:chExt cx="390" cy="366"/>
              </a:xfrm>
            </p:grpSpPr>
            <p:sp>
              <p:nvSpPr>
                <p:cNvPr id="132140" name="Oval 38">
                  <a:extLst>
                    <a:ext uri="{FF2B5EF4-FFF2-40B4-BE49-F238E27FC236}">
                      <a16:creationId xmlns:a16="http://schemas.microsoft.com/office/drawing/2014/main" id="{D0B3373F-E4A5-88C5-A67F-4552A50EFE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0" y="4203"/>
                  <a:ext cx="390" cy="36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66FF"/>
                    </a:gs>
                    <a:gs pos="100000">
                      <a:srgbClr val="FFFFFF"/>
                    </a:gs>
                  </a:gsLst>
                  <a:lin ang="18900000" scaled="1"/>
                </a:gradFill>
                <a:ln>
                  <a:noFill/>
                </a:ln>
                <a:effectLst>
                  <a:prstShdw prst="shdw17" dist="17961" dir="2700000">
                    <a:srgbClr val="003D99"/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endParaRPr lang="it-IT" altLang="it-IT" sz="1800">
                    <a:latin typeface="Arial Unicode MS" pitchFamily="34" charset="-128"/>
                  </a:endParaRPr>
                </a:p>
              </p:txBody>
            </p:sp>
            <p:sp>
              <p:nvSpPr>
                <p:cNvPr id="156711" name="Text Box 39">
                  <a:extLst>
                    <a:ext uri="{FF2B5EF4-FFF2-40B4-BE49-F238E27FC236}">
                      <a16:creationId xmlns:a16="http://schemas.microsoft.com/office/drawing/2014/main" id="{DBEA14EA-3956-FF58-3387-C82B69F027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59" y="4336"/>
                  <a:ext cx="281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 eaLnBrk="0" hangingPunct="0">
                    <a:spcBef>
                      <a:spcPct val="0"/>
                    </a:spcBef>
                    <a:defRPr/>
                  </a:pPr>
                  <a:r>
                    <a:rPr lang="it-IT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itchFamily="18" charset="0"/>
                    </a:rPr>
                    <a:t>Va</a:t>
                  </a:r>
                  <a:endParaRPr lang="it-IT" b="1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2137" name="Group 40">
                <a:extLst>
                  <a:ext uri="{FF2B5EF4-FFF2-40B4-BE49-F238E27FC236}">
                    <a16:creationId xmlns:a16="http://schemas.microsoft.com/office/drawing/2014/main" id="{CCA77B5A-7006-C951-CAA9-801F79946A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2" y="2070"/>
                <a:ext cx="422" cy="362"/>
                <a:chOff x="1698" y="3339"/>
                <a:chExt cx="422" cy="362"/>
              </a:xfrm>
            </p:grpSpPr>
            <p:sp>
              <p:nvSpPr>
                <p:cNvPr id="132138" name="Oval 41">
                  <a:extLst>
                    <a:ext uri="{FF2B5EF4-FFF2-40B4-BE49-F238E27FC236}">
                      <a16:creationId xmlns:a16="http://schemas.microsoft.com/office/drawing/2014/main" id="{DB0630B1-F78D-1899-D249-C8AFD417F4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4" y="3339"/>
                  <a:ext cx="389" cy="36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6600"/>
                    </a:gs>
                  </a:gsLst>
                  <a:lin ang="2700000" scaled="1"/>
                </a:gradFill>
                <a:ln>
                  <a:noFill/>
                </a:ln>
                <a:effectLst>
                  <a:prstShdw prst="shdw17" dist="17961" dir="2700000">
                    <a:srgbClr val="999900"/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endParaRPr lang="it-IT" altLang="it-IT" sz="1800">
                    <a:latin typeface="Arial Unicode MS" pitchFamily="34" charset="-128"/>
                  </a:endParaRPr>
                </a:p>
              </p:txBody>
            </p:sp>
            <p:sp>
              <p:nvSpPr>
                <p:cNvPr id="156714" name="Text Box 42">
                  <a:extLst>
                    <a:ext uri="{FF2B5EF4-FFF2-40B4-BE49-F238E27FC236}">
                      <a16:creationId xmlns:a16="http://schemas.microsoft.com/office/drawing/2014/main" id="{82E02F3C-6F13-8D23-9764-E161707873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98" y="3481"/>
                  <a:ext cx="422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 eaLnBrk="0" hangingPunct="0">
                    <a:spcBef>
                      <a:spcPct val="0"/>
                    </a:spcBef>
                    <a:defRPr/>
                  </a:pPr>
                  <a:r>
                    <a:rPr lang="it-IT" sz="1600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itchFamily="18" charset="0"/>
                    </a:rPr>
                    <a:t>VIIIa</a:t>
                  </a:r>
                  <a:endParaRPr lang="it-IT" sz="1600" b="1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32130" name="Group 43">
              <a:extLst>
                <a:ext uri="{FF2B5EF4-FFF2-40B4-BE49-F238E27FC236}">
                  <a16:creationId xmlns:a16="http://schemas.microsoft.com/office/drawing/2014/main" id="{7A95E1DB-FECD-B48F-EF0E-C72B9EA39F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" y="2205"/>
              <a:ext cx="1510" cy="1297"/>
              <a:chOff x="612" y="2205"/>
              <a:chExt cx="1510" cy="1297"/>
            </a:xfrm>
          </p:grpSpPr>
          <p:sp>
            <p:nvSpPr>
              <p:cNvPr id="132131" name="Line 44">
                <a:extLst>
                  <a:ext uri="{FF2B5EF4-FFF2-40B4-BE49-F238E27FC236}">
                    <a16:creationId xmlns:a16="http://schemas.microsoft.com/office/drawing/2014/main" id="{4F4D6377-1C6E-80F2-CB5B-5E0AA40131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4093369">
                <a:off x="1448" y="2397"/>
                <a:ext cx="864" cy="48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 type="triangle" w="med" len="med"/>
              </a:ln>
              <a:effectLst>
                <a:outerShdw dist="38100" dir="54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2132" name="Line 45">
                <a:extLst>
                  <a:ext uri="{FF2B5EF4-FFF2-40B4-BE49-F238E27FC236}">
                    <a16:creationId xmlns:a16="http://schemas.microsoft.com/office/drawing/2014/main" id="{FB7CB66B-2AE8-B619-0512-0DB8C77E44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4093369">
                <a:off x="1735" y="2909"/>
                <a:ext cx="253" cy="522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 type="triangle" w="med" len="med"/>
              </a:ln>
              <a:effectLst>
                <a:outerShdw dist="38100" dir="54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32133" name="Group 46">
                <a:extLst>
                  <a:ext uri="{FF2B5EF4-FFF2-40B4-BE49-F238E27FC236}">
                    <a16:creationId xmlns:a16="http://schemas.microsoft.com/office/drawing/2014/main" id="{584E508D-F8BD-EF5A-A7E3-860D87BA75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612" y="2795"/>
                <a:ext cx="990" cy="707"/>
                <a:chOff x="748" y="1706"/>
                <a:chExt cx="990" cy="707"/>
              </a:xfrm>
            </p:grpSpPr>
            <p:pic>
              <p:nvPicPr>
                <p:cNvPr id="132134" name="Picture 47">
                  <a:extLst>
                    <a:ext uri="{FF2B5EF4-FFF2-40B4-BE49-F238E27FC236}">
                      <a16:creationId xmlns:a16="http://schemas.microsoft.com/office/drawing/2014/main" id="{213F17F4-770F-1589-0289-CDEE6A934B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8" y="1706"/>
                  <a:ext cx="990" cy="7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2135" name="Text Box 48">
                  <a:extLst>
                    <a:ext uri="{FF2B5EF4-FFF2-40B4-BE49-F238E27FC236}">
                      <a16:creationId xmlns:a16="http://schemas.microsoft.com/office/drawing/2014/main" id="{9AA24C04-5301-8B6E-F4E5-A562A1EB16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4" y="1849"/>
                  <a:ext cx="44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 eaLnBrk="1" hangingPunct="1">
                    <a:buClrTx/>
                    <a:buSzTx/>
                    <a:buFontTx/>
                    <a:buNone/>
                  </a:pPr>
                  <a:r>
                    <a:rPr lang="en-US" altLang="it-IT" sz="200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APC</a:t>
                  </a:r>
                </a:p>
              </p:txBody>
            </p:sp>
          </p:grpSp>
        </p:grpSp>
      </p:grpSp>
      <p:grpSp>
        <p:nvGrpSpPr>
          <p:cNvPr id="14" name="Group 49">
            <a:extLst>
              <a:ext uri="{FF2B5EF4-FFF2-40B4-BE49-F238E27FC236}">
                <a16:creationId xmlns:a16="http://schemas.microsoft.com/office/drawing/2014/main" id="{55F04394-608E-CB42-4F53-EF049B7AF119}"/>
              </a:ext>
            </a:extLst>
          </p:cNvPr>
          <p:cNvGrpSpPr>
            <a:grpSpLocks/>
          </p:cNvGrpSpPr>
          <p:nvPr/>
        </p:nvGrpSpPr>
        <p:grpSpPr bwMode="auto">
          <a:xfrm>
            <a:off x="5375275" y="1100138"/>
            <a:ext cx="3843338" cy="2662238"/>
            <a:chOff x="2426" y="693"/>
            <a:chExt cx="2421" cy="1677"/>
          </a:xfrm>
        </p:grpSpPr>
        <p:grpSp>
          <p:nvGrpSpPr>
            <p:cNvPr id="132120" name="Group 50">
              <a:extLst>
                <a:ext uri="{FF2B5EF4-FFF2-40B4-BE49-F238E27FC236}">
                  <a16:creationId xmlns:a16="http://schemas.microsoft.com/office/drawing/2014/main" id="{90026DFB-EF81-1AA1-7CB4-DE9688011E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26" y="693"/>
              <a:ext cx="1488" cy="954"/>
              <a:chOff x="2544" y="680"/>
              <a:chExt cx="1488" cy="954"/>
            </a:xfrm>
          </p:grpSpPr>
          <p:grpSp>
            <p:nvGrpSpPr>
              <p:cNvPr id="132125" name="Group 51">
                <a:extLst>
                  <a:ext uri="{FF2B5EF4-FFF2-40B4-BE49-F238E27FC236}">
                    <a16:creationId xmlns:a16="http://schemas.microsoft.com/office/drawing/2014/main" id="{2D135934-3D7C-DD0C-244F-4E722F73F6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44" y="680"/>
                <a:ext cx="1488" cy="954"/>
                <a:chOff x="2544" y="724"/>
                <a:chExt cx="1488" cy="954"/>
              </a:xfrm>
            </p:grpSpPr>
            <p:pic>
              <p:nvPicPr>
                <p:cNvPr id="132127" name="Picture 52">
                  <a:extLst>
                    <a:ext uri="{FF2B5EF4-FFF2-40B4-BE49-F238E27FC236}">
                      <a16:creationId xmlns:a16="http://schemas.microsoft.com/office/drawing/2014/main" id="{1FA96BE5-4C11-4972-203D-E745DF8530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4" y="932"/>
                  <a:ext cx="1488" cy="7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2128" name="Text Box 53">
                  <a:extLst>
                    <a:ext uri="{FF2B5EF4-FFF2-40B4-BE49-F238E27FC236}">
                      <a16:creationId xmlns:a16="http://schemas.microsoft.com/office/drawing/2014/main" id="{DA634286-675F-2C46-716C-28BAF553A2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51" y="724"/>
                  <a:ext cx="971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GB" altLang="it-IT" sz="1800">
                      <a:solidFill>
                        <a:schemeClr val="bg1"/>
                      </a:solidFill>
                      <a:latin typeface="Futura Lt BT" pitchFamily="34" charset="0"/>
                    </a:rPr>
                    <a:t>Tissue factor</a:t>
                  </a:r>
                </a:p>
              </p:txBody>
            </p:sp>
          </p:grpSp>
          <p:sp>
            <p:nvSpPr>
              <p:cNvPr id="156726" name="Oval 54">
                <a:extLst>
                  <a:ext uri="{FF2B5EF4-FFF2-40B4-BE49-F238E27FC236}">
                    <a16:creationId xmlns:a16="http://schemas.microsoft.com/office/drawing/2014/main" id="{6CCA278F-FC56-66C5-1BDF-C212E7DF7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1008"/>
                <a:ext cx="480" cy="440"/>
              </a:xfrm>
              <a:prstGeom prst="ellipse">
                <a:avLst/>
              </a:prstGeom>
              <a:gradFill rotWithShape="0">
                <a:gsLst>
                  <a:gs pos="0">
                    <a:srgbClr val="FF99FF"/>
                  </a:gs>
                  <a:gs pos="100000">
                    <a:srgbClr val="FF99FF">
                      <a:gamma/>
                      <a:tint val="30196"/>
                      <a:invGamma/>
                    </a:srgb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FF99FF">
                    <a:gamma/>
                    <a:shade val="60000"/>
                    <a:invGamma/>
                  </a:srgbClr>
                </a:prstShdw>
              </a:effec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VIIa</a:t>
                </a:r>
                <a:endParaRPr lang="it-IT" b="1">
                  <a:latin typeface="Times New Roman" pitchFamily="18" charset="0"/>
                </a:endParaRPr>
              </a:p>
            </p:txBody>
          </p:sp>
        </p:grpSp>
        <p:sp>
          <p:nvSpPr>
            <p:cNvPr id="132121" name="Line 55">
              <a:extLst>
                <a:ext uri="{FF2B5EF4-FFF2-40B4-BE49-F238E27FC236}">
                  <a16:creationId xmlns:a16="http://schemas.microsoft.com/office/drawing/2014/main" id="{C8B7FEA3-E3ED-D55D-C270-C680C5CB5C6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093369">
              <a:off x="3854" y="1300"/>
              <a:ext cx="96" cy="864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prstDash val="sysDot"/>
              <a:round/>
              <a:headEnd type="triangle" w="med" len="med"/>
              <a:tailEnd/>
            </a:ln>
            <a:effectLst>
              <a:outerShdw dist="38100" dir="54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32122" name="Group 56">
              <a:extLst>
                <a:ext uri="{FF2B5EF4-FFF2-40B4-BE49-F238E27FC236}">
                  <a16:creationId xmlns:a16="http://schemas.microsoft.com/office/drawing/2014/main" id="{6E516279-7657-A82A-DAC2-C530931E01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5" y="1661"/>
              <a:ext cx="652" cy="709"/>
              <a:chOff x="4195" y="1661"/>
              <a:chExt cx="652" cy="709"/>
            </a:xfrm>
          </p:grpSpPr>
          <p:pic>
            <p:nvPicPr>
              <p:cNvPr id="132123" name="Picture 57">
                <a:extLst>
                  <a:ext uri="{FF2B5EF4-FFF2-40B4-BE49-F238E27FC236}">
                    <a16:creationId xmlns:a16="http://schemas.microsoft.com/office/drawing/2014/main" id="{23BECD7E-FA1E-E3D0-7D7A-7F2E3AEF77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715194">
                <a:off x="4166" y="1690"/>
                <a:ext cx="709" cy="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2124" name="Text Box 58">
                <a:extLst>
                  <a:ext uri="{FF2B5EF4-FFF2-40B4-BE49-F238E27FC236}">
                    <a16:creationId xmlns:a16="http://schemas.microsoft.com/office/drawing/2014/main" id="{E6D78B26-A605-E874-E757-725FE1034E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3257571">
                <a:off x="4401" y="1949"/>
                <a:ext cx="42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altLang="it-IT" sz="1800">
                    <a:solidFill>
                      <a:srgbClr val="000066"/>
                    </a:solidFill>
                    <a:latin typeface="Arial" panose="020B0604020202020204" pitchFamily="34" charset="0"/>
                  </a:rPr>
                  <a:t>TFPI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7B8CCB82-D8ED-49B7-AC04-404276F46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5663" r="6085" b="5939"/>
          <a:stretch>
            <a:fillRect/>
          </a:stretch>
        </p:blipFill>
        <p:spPr bwMode="auto">
          <a:xfrm>
            <a:off x="1524001" y="1125538"/>
            <a:ext cx="91487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>
            <a:extLst>
              <a:ext uri="{FF2B5EF4-FFF2-40B4-BE49-F238E27FC236}">
                <a16:creationId xmlns:a16="http://schemas.microsoft.com/office/drawing/2014/main" id="{3AF9D496-A5F1-4409-B2BF-031F19794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6DF7E46E-38C0-4E8E-9080-96A15E32F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Freeform 5">
            <a:extLst>
              <a:ext uri="{FF2B5EF4-FFF2-40B4-BE49-F238E27FC236}">
                <a16:creationId xmlns:a16="http://schemas.microsoft.com/office/drawing/2014/main" id="{A9EDA622-43B5-40C9-9D71-4C921E92B292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58" name="Freeform 6">
            <a:extLst>
              <a:ext uri="{FF2B5EF4-FFF2-40B4-BE49-F238E27FC236}">
                <a16:creationId xmlns:a16="http://schemas.microsoft.com/office/drawing/2014/main" id="{5A9D9A6A-43AA-419C-B7E2-960C07D711A8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59" name="Freeform 7">
            <a:extLst>
              <a:ext uri="{FF2B5EF4-FFF2-40B4-BE49-F238E27FC236}">
                <a16:creationId xmlns:a16="http://schemas.microsoft.com/office/drawing/2014/main" id="{07A1832F-35F8-4442-9327-796576666D28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0" name="Freeform 8">
            <a:extLst>
              <a:ext uri="{FF2B5EF4-FFF2-40B4-BE49-F238E27FC236}">
                <a16:creationId xmlns:a16="http://schemas.microsoft.com/office/drawing/2014/main" id="{8294E3C4-37A6-4930-BD62-36F8052965D3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1" name="Freeform 9">
            <a:extLst>
              <a:ext uri="{FF2B5EF4-FFF2-40B4-BE49-F238E27FC236}">
                <a16:creationId xmlns:a16="http://schemas.microsoft.com/office/drawing/2014/main" id="{86CBE8C9-460D-4E68-947B-D683898A9C35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2" name="Freeform 10">
            <a:extLst>
              <a:ext uri="{FF2B5EF4-FFF2-40B4-BE49-F238E27FC236}">
                <a16:creationId xmlns:a16="http://schemas.microsoft.com/office/drawing/2014/main" id="{1D241AA2-E812-435B-B04F-1B21ABD44A36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3" name="Freeform 11">
            <a:extLst>
              <a:ext uri="{FF2B5EF4-FFF2-40B4-BE49-F238E27FC236}">
                <a16:creationId xmlns:a16="http://schemas.microsoft.com/office/drawing/2014/main" id="{D9AFD52A-B93E-4EB3-9DC8-182F1AF0758B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4" name="Freeform 12">
            <a:extLst>
              <a:ext uri="{FF2B5EF4-FFF2-40B4-BE49-F238E27FC236}">
                <a16:creationId xmlns:a16="http://schemas.microsoft.com/office/drawing/2014/main" id="{590298D7-8E2A-4BA1-9CCF-B4C1681E602B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5" name="Freeform 13">
            <a:extLst>
              <a:ext uri="{FF2B5EF4-FFF2-40B4-BE49-F238E27FC236}">
                <a16:creationId xmlns:a16="http://schemas.microsoft.com/office/drawing/2014/main" id="{E91ACCE8-0C9E-4406-8DA5-CF2DFC07AC42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6" name="Freeform 14">
            <a:extLst>
              <a:ext uri="{FF2B5EF4-FFF2-40B4-BE49-F238E27FC236}">
                <a16:creationId xmlns:a16="http://schemas.microsoft.com/office/drawing/2014/main" id="{B320992C-C1D2-4D19-B70A-8B1EA6FBAA77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7" name="Freeform 15">
            <a:extLst>
              <a:ext uri="{FF2B5EF4-FFF2-40B4-BE49-F238E27FC236}">
                <a16:creationId xmlns:a16="http://schemas.microsoft.com/office/drawing/2014/main" id="{8E00138B-86AA-4175-9F3B-72E503AE6D00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8" name="Freeform 16">
            <a:extLst>
              <a:ext uri="{FF2B5EF4-FFF2-40B4-BE49-F238E27FC236}">
                <a16:creationId xmlns:a16="http://schemas.microsoft.com/office/drawing/2014/main" id="{31748D61-64B8-4E65-9096-26C297D1A544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9" name="Freeform 17">
            <a:extLst>
              <a:ext uri="{FF2B5EF4-FFF2-40B4-BE49-F238E27FC236}">
                <a16:creationId xmlns:a16="http://schemas.microsoft.com/office/drawing/2014/main" id="{92E1D67B-75ED-47FF-B75C-0F8ED11E8065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0" name="Freeform 18">
            <a:extLst>
              <a:ext uri="{FF2B5EF4-FFF2-40B4-BE49-F238E27FC236}">
                <a16:creationId xmlns:a16="http://schemas.microsoft.com/office/drawing/2014/main" id="{BBF2DCB0-BE91-4009-B1C4-1F5BA8590D5C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1" name="Freeform 19">
            <a:extLst>
              <a:ext uri="{FF2B5EF4-FFF2-40B4-BE49-F238E27FC236}">
                <a16:creationId xmlns:a16="http://schemas.microsoft.com/office/drawing/2014/main" id="{D644F849-BEAE-499A-AAAF-3A09195CBB96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2" name="Freeform 20">
            <a:extLst>
              <a:ext uri="{FF2B5EF4-FFF2-40B4-BE49-F238E27FC236}">
                <a16:creationId xmlns:a16="http://schemas.microsoft.com/office/drawing/2014/main" id="{3A9D2F98-35DC-42BD-ADC4-F9D18CFB6B15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3" name="Freeform 21">
            <a:extLst>
              <a:ext uri="{FF2B5EF4-FFF2-40B4-BE49-F238E27FC236}">
                <a16:creationId xmlns:a16="http://schemas.microsoft.com/office/drawing/2014/main" id="{88135A09-DDAD-4B85-B76B-0609011EF8F0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4" name="Freeform 22">
            <a:extLst>
              <a:ext uri="{FF2B5EF4-FFF2-40B4-BE49-F238E27FC236}">
                <a16:creationId xmlns:a16="http://schemas.microsoft.com/office/drawing/2014/main" id="{FDE7D65D-3E00-4341-BA2E-4E68B576179A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74775" name="Freeform 23">
            <a:extLst>
              <a:ext uri="{FF2B5EF4-FFF2-40B4-BE49-F238E27FC236}">
                <a16:creationId xmlns:a16="http://schemas.microsoft.com/office/drawing/2014/main" id="{F9732320-6010-4EDD-9452-CC3E2FD44A61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4776" name="Picture 24">
            <a:extLst>
              <a:ext uri="{FF2B5EF4-FFF2-40B4-BE49-F238E27FC236}">
                <a16:creationId xmlns:a16="http://schemas.microsoft.com/office/drawing/2014/main" id="{AECF6C64-81A5-4A8D-A5C0-F4A997051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7" name="Picture 25">
            <a:extLst>
              <a:ext uri="{FF2B5EF4-FFF2-40B4-BE49-F238E27FC236}">
                <a16:creationId xmlns:a16="http://schemas.microsoft.com/office/drawing/2014/main" id="{70680789-B0E2-4C70-B63C-BD90DD9C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78" name="Group 26">
            <a:extLst>
              <a:ext uri="{FF2B5EF4-FFF2-40B4-BE49-F238E27FC236}">
                <a16:creationId xmlns:a16="http://schemas.microsoft.com/office/drawing/2014/main" id="{1C702671-3B57-4468-A6F5-D40651819D68}"/>
              </a:ext>
            </a:extLst>
          </p:cNvPr>
          <p:cNvGrpSpPr>
            <a:grpSpLocks/>
          </p:cNvGrpSpPr>
          <p:nvPr/>
        </p:nvGrpSpPr>
        <p:grpSpPr bwMode="auto">
          <a:xfrm>
            <a:off x="4270375" y="3860801"/>
            <a:ext cx="2852738" cy="1941513"/>
            <a:chOff x="1730" y="2432"/>
            <a:chExt cx="1797" cy="1223"/>
          </a:xfrm>
        </p:grpSpPr>
        <p:pic>
          <p:nvPicPr>
            <p:cNvPr id="74785" name="Picture 27">
              <a:extLst>
                <a:ext uri="{FF2B5EF4-FFF2-40B4-BE49-F238E27FC236}">
                  <a16:creationId xmlns:a16="http://schemas.microsoft.com/office/drawing/2014/main" id="{E3C6480A-6605-4CC9-8993-4AB075F8D0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" y="2947"/>
              <a:ext cx="243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6" name="Picture 28">
              <a:extLst>
                <a:ext uri="{FF2B5EF4-FFF2-40B4-BE49-F238E27FC236}">
                  <a16:creationId xmlns:a16="http://schemas.microsoft.com/office/drawing/2014/main" id="{F6E7312D-BDB0-45E3-89BB-6B27E2C7FB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848720">
              <a:off x="1888" y="2977"/>
              <a:ext cx="24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7" name="Picture 29">
              <a:extLst>
                <a:ext uri="{FF2B5EF4-FFF2-40B4-BE49-F238E27FC236}">
                  <a16:creationId xmlns:a16="http://schemas.microsoft.com/office/drawing/2014/main" id="{62B3585A-78F0-46F9-A5D8-102B80F6C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6622">
              <a:off x="2020" y="3093"/>
              <a:ext cx="225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8" name="Picture 30">
              <a:extLst>
                <a:ext uri="{FF2B5EF4-FFF2-40B4-BE49-F238E27FC236}">
                  <a16:creationId xmlns:a16="http://schemas.microsoft.com/office/drawing/2014/main" id="{E549F598-41EF-4659-B5A0-023B7BD27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136815">
              <a:off x="2200" y="315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9" name="Picture 31">
              <a:extLst>
                <a:ext uri="{FF2B5EF4-FFF2-40B4-BE49-F238E27FC236}">
                  <a16:creationId xmlns:a16="http://schemas.microsoft.com/office/drawing/2014/main" id="{92A58DB3-CEEC-46E4-A20E-2C3A01E08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61704">
              <a:off x="2308" y="3245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0" name="Picture 32">
              <a:extLst>
                <a:ext uri="{FF2B5EF4-FFF2-40B4-BE49-F238E27FC236}">
                  <a16:creationId xmlns:a16="http://schemas.microsoft.com/office/drawing/2014/main" id="{61B0F8D1-8305-4D57-B9E7-D2B5EF9CE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2751">
              <a:off x="2426" y="333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1" name="Picture 33">
              <a:extLst>
                <a:ext uri="{FF2B5EF4-FFF2-40B4-BE49-F238E27FC236}">
                  <a16:creationId xmlns:a16="http://schemas.microsoft.com/office/drawing/2014/main" id="{F3679704-AAB1-42EA-B778-34AD181C1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3272">
              <a:off x="2561" y="3429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2" name="Picture 34">
              <a:extLst>
                <a:ext uri="{FF2B5EF4-FFF2-40B4-BE49-F238E27FC236}">
                  <a16:creationId xmlns:a16="http://schemas.microsoft.com/office/drawing/2014/main" id="{243BF07B-CA83-44F4-905A-064757999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40119">
              <a:off x="2727" y="3332"/>
              <a:ext cx="253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3" name="Picture 35">
              <a:extLst>
                <a:ext uri="{FF2B5EF4-FFF2-40B4-BE49-F238E27FC236}">
                  <a16:creationId xmlns:a16="http://schemas.microsoft.com/office/drawing/2014/main" id="{30B29559-F1E4-4F6E-B9FE-79866F743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4358">
              <a:off x="2901" y="3257"/>
              <a:ext cx="21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4" name="Picture 36">
              <a:extLst>
                <a:ext uri="{FF2B5EF4-FFF2-40B4-BE49-F238E27FC236}">
                  <a16:creationId xmlns:a16="http://schemas.microsoft.com/office/drawing/2014/main" id="{A6EDB526-0BBF-4BEF-B3D3-24A61C3F9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68215">
              <a:off x="2971" y="3113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5" name="Picture 37">
              <a:extLst>
                <a:ext uri="{FF2B5EF4-FFF2-40B4-BE49-F238E27FC236}">
                  <a16:creationId xmlns:a16="http://schemas.microsoft.com/office/drawing/2014/main" id="{CE7783AE-01CB-4857-8238-482B4C347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04763">
              <a:off x="3107" y="3022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6" name="Picture 38">
              <a:extLst>
                <a:ext uri="{FF2B5EF4-FFF2-40B4-BE49-F238E27FC236}">
                  <a16:creationId xmlns:a16="http://schemas.microsoft.com/office/drawing/2014/main" id="{A6A53761-7A9C-4DB6-9100-A06CC1FD6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36717">
              <a:off x="3281" y="2998"/>
              <a:ext cx="2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7" name="Picture 39">
              <a:extLst>
                <a:ext uri="{FF2B5EF4-FFF2-40B4-BE49-F238E27FC236}">
                  <a16:creationId xmlns:a16="http://schemas.microsoft.com/office/drawing/2014/main" id="{90CF1888-EF1D-47F5-932F-4FB211EB7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90850">
              <a:off x="1776" y="278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8" name="Picture 40">
              <a:extLst>
                <a:ext uri="{FF2B5EF4-FFF2-40B4-BE49-F238E27FC236}">
                  <a16:creationId xmlns:a16="http://schemas.microsoft.com/office/drawing/2014/main" id="{36740BC3-63FF-41F2-B027-BCA4DCEBE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1961" y="284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9" name="Picture 41">
              <a:extLst>
                <a:ext uri="{FF2B5EF4-FFF2-40B4-BE49-F238E27FC236}">
                  <a16:creationId xmlns:a16="http://schemas.microsoft.com/office/drawing/2014/main" id="{DEDC001C-84F7-48DC-ABDC-AEA4C51FC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23148">
              <a:off x="2133" y="302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0" name="Picture 42">
              <a:extLst>
                <a:ext uri="{FF2B5EF4-FFF2-40B4-BE49-F238E27FC236}">
                  <a16:creationId xmlns:a16="http://schemas.microsoft.com/office/drawing/2014/main" id="{428A3F28-FB6A-4B2C-A933-4304A8719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410" y="3198"/>
              <a:ext cx="30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1" name="Picture 43">
              <a:extLst>
                <a:ext uri="{FF2B5EF4-FFF2-40B4-BE49-F238E27FC236}">
                  <a16:creationId xmlns:a16="http://schemas.microsoft.com/office/drawing/2014/main" id="{8918F050-1F24-4CBB-963C-F4543AF10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01115">
              <a:off x="2562" y="3243"/>
              <a:ext cx="31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2" name="Picture 44">
              <a:extLst>
                <a:ext uri="{FF2B5EF4-FFF2-40B4-BE49-F238E27FC236}">
                  <a16:creationId xmlns:a16="http://schemas.microsoft.com/office/drawing/2014/main" id="{20FC0142-DCD6-4C6A-8E4F-38464668F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1021">
              <a:off x="2731" y="3166"/>
              <a:ext cx="29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3" name="Picture 45">
              <a:extLst>
                <a:ext uri="{FF2B5EF4-FFF2-40B4-BE49-F238E27FC236}">
                  <a16:creationId xmlns:a16="http://schemas.microsoft.com/office/drawing/2014/main" id="{98F68E9E-6215-4CF5-A297-A4291CDB40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868" y="2995"/>
              <a:ext cx="3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4" name="Picture 46">
              <a:extLst>
                <a:ext uri="{FF2B5EF4-FFF2-40B4-BE49-F238E27FC236}">
                  <a16:creationId xmlns:a16="http://schemas.microsoft.com/office/drawing/2014/main" id="{45E2259E-90E8-4576-B458-DD8938CFE6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0117">
              <a:off x="3053" y="288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5" name="Picture 47">
              <a:extLst>
                <a:ext uri="{FF2B5EF4-FFF2-40B4-BE49-F238E27FC236}">
                  <a16:creationId xmlns:a16="http://schemas.microsoft.com/office/drawing/2014/main" id="{B109FBF5-3299-4D62-8BA4-ED140B231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562" y="311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6" name="Picture 48">
              <a:extLst>
                <a:ext uri="{FF2B5EF4-FFF2-40B4-BE49-F238E27FC236}">
                  <a16:creationId xmlns:a16="http://schemas.microsoft.com/office/drawing/2014/main" id="{81A5D8AB-6CB4-45EB-AA4C-72B562E86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81" y="306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7" name="Picture 49">
              <a:extLst>
                <a:ext uri="{FF2B5EF4-FFF2-40B4-BE49-F238E27FC236}">
                  <a16:creationId xmlns:a16="http://schemas.microsoft.com/office/drawing/2014/main" id="{05B9801C-8F7D-4602-961E-BF53EDDF5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5526">
              <a:off x="2687" y="300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8" name="Picture 50">
              <a:extLst>
                <a:ext uri="{FF2B5EF4-FFF2-40B4-BE49-F238E27FC236}">
                  <a16:creationId xmlns:a16="http://schemas.microsoft.com/office/drawing/2014/main" id="{C500A7BA-4FC4-49B8-8763-54C1DA1BE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71445">
              <a:off x="2321" y="290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9" name="Picture 51">
              <a:extLst>
                <a:ext uri="{FF2B5EF4-FFF2-40B4-BE49-F238E27FC236}">
                  <a16:creationId xmlns:a16="http://schemas.microsoft.com/office/drawing/2014/main" id="{9DFE0ECD-4B14-49E1-AA6F-A8C8AAA1B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9565">
              <a:off x="2154" y="2886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0" name="Picture 52">
              <a:extLst>
                <a:ext uri="{FF2B5EF4-FFF2-40B4-BE49-F238E27FC236}">
                  <a16:creationId xmlns:a16="http://schemas.microsoft.com/office/drawing/2014/main" id="{98841F11-E754-4964-BA73-3F6BC3404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1724">
              <a:off x="2517" y="293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1" name="Picture 53">
              <a:extLst>
                <a:ext uri="{FF2B5EF4-FFF2-40B4-BE49-F238E27FC236}">
                  <a16:creationId xmlns:a16="http://schemas.microsoft.com/office/drawing/2014/main" id="{1153C8CA-DCCF-4347-9BBC-662F03A99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2783">
              <a:off x="2880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2" name="Picture 54">
              <a:extLst>
                <a:ext uri="{FF2B5EF4-FFF2-40B4-BE49-F238E27FC236}">
                  <a16:creationId xmlns:a16="http://schemas.microsoft.com/office/drawing/2014/main" id="{382BA091-A532-41DE-9C29-F0CB25E4E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644263">
              <a:off x="3243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3" name="Picture 55">
              <a:extLst>
                <a:ext uri="{FF2B5EF4-FFF2-40B4-BE49-F238E27FC236}">
                  <a16:creationId xmlns:a16="http://schemas.microsoft.com/office/drawing/2014/main" id="{FCFC80D3-13B0-4A73-A4C2-B4513AA19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49107">
              <a:off x="2699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4" name="Picture 56">
              <a:extLst>
                <a:ext uri="{FF2B5EF4-FFF2-40B4-BE49-F238E27FC236}">
                  <a16:creationId xmlns:a16="http://schemas.microsoft.com/office/drawing/2014/main" id="{0EF930A1-0258-407F-AFC4-9E2A3147D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23396">
              <a:off x="2472" y="2795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5" name="Picture 57">
              <a:extLst>
                <a:ext uri="{FF2B5EF4-FFF2-40B4-BE49-F238E27FC236}">
                  <a16:creationId xmlns:a16="http://schemas.microsoft.com/office/drawing/2014/main" id="{A145126D-A1D2-4299-A3FF-B006C9E56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1973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6" name="Picture 58">
              <a:extLst>
                <a:ext uri="{FF2B5EF4-FFF2-40B4-BE49-F238E27FC236}">
                  <a16:creationId xmlns:a16="http://schemas.microsoft.com/office/drawing/2014/main" id="{F0C98022-4644-4809-8ABB-2FCF3C67E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154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7" name="Picture 59">
              <a:extLst>
                <a:ext uri="{FF2B5EF4-FFF2-40B4-BE49-F238E27FC236}">
                  <a16:creationId xmlns:a16="http://schemas.microsoft.com/office/drawing/2014/main" id="{87C288FD-B7E1-4868-B759-FD473561A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55285">
              <a:off x="2336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8" name="Picture 60">
              <a:extLst>
                <a:ext uri="{FF2B5EF4-FFF2-40B4-BE49-F238E27FC236}">
                  <a16:creationId xmlns:a16="http://schemas.microsoft.com/office/drawing/2014/main" id="{1A405D3C-CCB8-4E2F-9E9E-068B33E66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81102">
              <a:off x="265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9" name="Picture 61">
              <a:extLst>
                <a:ext uri="{FF2B5EF4-FFF2-40B4-BE49-F238E27FC236}">
                  <a16:creationId xmlns:a16="http://schemas.microsoft.com/office/drawing/2014/main" id="{74A22DEE-C294-4E07-9C2D-362C2ECDB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642517">
              <a:off x="2835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0" name="Picture 62">
              <a:extLst>
                <a:ext uri="{FF2B5EF4-FFF2-40B4-BE49-F238E27FC236}">
                  <a16:creationId xmlns:a16="http://schemas.microsoft.com/office/drawing/2014/main" id="{021C8F6A-8C30-48D4-8C97-CC39255D0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11638">
              <a:off x="3107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1" name="Picture 63">
              <a:extLst>
                <a:ext uri="{FF2B5EF4-FFF2-40B4-BE49-F238E27FC236}">
                  <a16:creationId xmlns:a16="http://schemas.microsoft.com/office/drawing/2014/main" id="{DA277376-7AA0-4A4E-ADDF-1A9F49043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217515">
              <a:off x="2109" y="2659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2" name="Picture 64">
              <a:extLst>
                <a:ext uri="{FF2B5EF4-FFF2-40B4-BE49-F238E27FC236}">
                  <a16:creationId xmlns:a16="http://schemas.microsoft.com/office/drawing/2014/main" id="{BC44D514-39E5-481F-B24F-49D447156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65358">
              <a:off x="229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3" name="Picture 65">
              <a:extLst>
                <a:ext uri="{FF2B5EF4-FFF2-40B4-BE49-F238E27FC236}">
                  <a16:creationId xmlns:a16="http://schemas.microsoft.com/office/drawing/2014/main" id="{75784FF6-56C0-4C2B-802E-B924BC78F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35163">
              <a:off x="2472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4" name="Picture 66">
              <a:extLst>
                <a:ext uri="{FF2B5EF4-FFF2-40B4-BE49-F238E27FC236}">
                  <a16:creationId xmlns:a16="http://schemas.microsoft.com/office/drawing/2014/main" id="{5C487251-685C-40CE-933F-89475D982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684" y="258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5" name="Picture 67">
              <a:extLst>
                <a:ext uri="{FF2B5EF4-FFF2-40B4-BE49-F238E27FC236}">
                  <a16:creationId xmlns:a16="http://schemas.microsoft.com/office/drawing/2014/main" id="{FD457FE8-45BC-4F69-B93D-235416614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3236">
              <a:off x="288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6" name="Picture 68">
              <a:extLst>
                <a:ext uri="{FF2B5EF4-FFF2-40B4-BE49-F238E27FC236}">
                  <a16:creationId xmlns:a16="http://schemas.microsoft.com/office/drawing/2014/main" id="{5C068E67-0802-46EA-9946-0C7E710FC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216">
              <a:off x="3016" y="261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7" name="Picture 69">
              <a:extLst>
                <a:ext uri="{FF2B5EF4-FFF2-40B4-BE49-F238E27FC236}">
                  <a16:creationId xmlns:a16="http://schemas.microsoft.com/office/drawing/2014/main" id="{92190A8F-A279-41C6-AB86-C48410E8C0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45559">
              <a:off x="324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8" name="Picture 70">
              <a:extLst>
                <a:ext uri="{FF2B5EF4-FFF2-40B4-BE49-F238E27FC236}">
                  <a16:creationId xmlns:a16="http://schemas.microsoft.com/office/drawing/2014/main" id="{32FC4BB4-B7D9-4B72-BD5D-6F9BF82CB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35760">
              <a:off x="2593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9" name="Picture 71">
              <a:extLst>
                <a:ext uri="{FF2B5EF4-FFF2-40B4-BE49-F238E27FC236}">
                  <a16:creationId xmlns:a16="http://schemas.microsoft.com/office/drawing/2014/main" id="{B9CABE47-89C1-4CA2-9C1D-EF20AD6F3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366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36" name="Text Box 72">
            <a:extLst>
              <a:ext uri="{FF2B5EF4-FFF2-40B4-BE49-F238E27FC236}">
                <a16:creationId xmlns:a16="http://schemas.microsoft.com/office/drawing/2014/main" id="{0AC79F8C-F27F-48E4-946D-2DB0A1C51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682" y="5684838"/>
            <a:ext cx="2999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Futura Lt BT" pitchFamily="34" charset="0"/>
              </a:rPr>
              <a:t>Aggregazione piastrinica</a:t>
            </a:r>
          </a:p>
        </p:txBody>
      </p:sp>
      <p:pic>
        <p:nvPicPr>
          <p:cNvPr id="11337" name="Picture 73">
            <a:extLst>
              <a:ext uri="{FF2B5EF4-FFF2-40B4-BE49-F238E27FC236}">
                <a16:creationId xmlns:a16="http://schemas.microsoft.com/office/drawing/2014/main" id="{2659F5F7-2B36-45DD-87C7-36CD6FD4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644900"/>
            <a:ext cx="290671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</p:pic>
      <p:sp>
        <p:nvSpPr>
          <p:cNvPr id="11338" name="Text Box 74">
            <a:extLst>
              <a:ext uri="{FF2B5EF4-FFF2-40B4-BE49-F238E27FC236}">
                <a16:creationId xmlns:a16="http://schemas.microsoft.com/office/drawing/2014/main" id="{C2AE1DC2-CB6A-41D1-AD32-ED0078F86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141" y="2519363"/>
            <a:ext cx="3068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Attivazione della coagulazione</a:t>
            </a:r>
          </a:p>
        </p:txBody>
      </p:sp>
      <p:sp>
        <p:nvSpPr>
          <p:cNvPr id="11339" name="Line 75">
            <a:extLst>
              <a:ext uri="{FF2B5EF4-FFF2-40B4-BE49-F238E27FC236}">
                <a16:creationId xmlns:a16="http://schemas.microsoft.com/office/drawing/2014/main" id="{1A556E97-F8A4-40A4-8337-9D437142E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1676" y="3068638"/>
            <a:ext cx="5762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lg"/>
            <a:tailEnd type="triangle" w="sm" len="lg"/>
          </a:ln>
          <a:effectLst>
            <a:outerShdw dist="40161" dir="4293903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1340" name="Text Box 76">
            <a:extLst>
              <a:ext uri="{FF2B5EF4-FFF2-40B4-BE49-F238E27FC236}">
                <a16:creationId xmlns:a16="http://schemas.microsoft.com/office/drawing/2014/main" id="{BD1AC1C5-0CAC-4E97-AC56-C6CD2DE6E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396" y="5688013"/>
            <a:ext cx="1955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Fibrino formazione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36" grpId="0"/>
      <p:bldP spid="11338" grpId="0"/>
      <p:bldP spid="113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032A02CB-EA47-4A91-B7C2-90D76A333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257024A1-9173-489E-ACCF-BFF65F86E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>
            <a:extLst>
              <a:ext uri="{FF2B5EF4-FFF2-40B4-BE49-F238E27FC236}">
                <a16:creationId xmlns:a16="http://schemas.microsoft.com/office/drawing/2014/main" id="{4DA53E1F-D9CA-495B-90CC-D61D2829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Freeform 5">
            <a:extLst>
              <a:ext uri="{FF2B5EF4-FFF2-40B4-BE49-F238E27FC236}">
                <a16:creationId xmlns:a16="http://schemas.microsoft.com/office/drawing/2014/main" id="{9366727D-98AF-4801-B0D3-EDCA756A0FFB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0" name="Freeform 6">
            <a:extLst>
              <a:ext uri="{FF2B5EF4-FFF2-40B4-BE49-F238E27FC236}">
                <a16:creationId xmlns:a16="http://schemas.microsoft.com/office/drawing/2014/main" id="{B076FD4E-8C99-4E1B-AAEA-40D7E5938CA4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1" name="Freeform 7">
            <a:extLst>
              <a:ext uri="{FF2B5EF4-FFF2-40B4-BE49-F238E27FC236}">
                <a16:creationId xmlns:a16="http://schemas.microsoft.com/office/drawing/2014/main" id="{118572D8-118B-4BD3-9884-5CD1BFDED13A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2" name="Freeform 8">
            <a:extLst>
              <a:ext uri="{FF2B5EF4-FFF2-40B4-BE49-F238E27FC236}">
                <a16:creationId xmlns:a16="http://schemas.microsoft.com/office/drawing/2014/main" id="{71C1F852-B1DF-4A19-B256-2C834C3A76CB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3" name="Freeform 9">
            <a:extLst>
              <a:ext uri="{FF2B5EF4-FFF2-40B4-BE49-F238E27FC236}">
                <a16:creationId xmlns:a16="http://schemas.microsoft.com/office/drawing/2014/main" id="{8D3D3E1B-9559-43D9-A272-F4C99D52186F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4" name="Freeform 10">
            <a:extLst>
              <a:ext uri="{FF2B5EF4-FFF2-40B4-BE49-F238E27FC236}">
                <a16:creationId xmlns:a16="http://schemas.microsoft.com/office/drawing/2014/main" id="{9477EB57-A6A0-433A-982B-C22E72E0AD67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5" name="Freeform 11">
            <a:extLst>
              <a:ext uri="{FF2B5EF4-FFF2-40B4-BE49-F238E27FC236}">
                <a16:creationId xmlns:a16="http://schemas.microsoft.com/office/drawing/2014/main" id="{8F6F206B-6C9F-4B0C-BCA4-808191371D80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6" name="Freeform 12">
            <a:extLst>
              <a:ext uri="{FF2B5EF4-FFF2-40B4-BE49-F238E27FC236}">
                <a16:creationId xmlns:a16="http://schemas.microsoft.com/office/drawing/2014/main" id="{741395AF-D4C0-441E-8A20-5ECCC85EE2B4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7" name="Freeform 13">
            <a:extLst>
              <a:ext uri="{FF2B5EF4-FFF2-40B4-BE49-F238E27FC236}">
                <a16:creationId xmlns:a16="http://schemas.microsoft.com/office/drawing/2014/main" id="{83500577-70EE-408E-97A8-FCBBA6CBED20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8" name="Freeform 14">
            <a:extLst>
              <a:ext uri="{FF2B5EF4-FFF2-40B4-BE49-F238E27FC236}">
                <a16:creationId xmlns:a16="http://schemas.microsoft.com/office/drawing/2014/main" id="{B36F56CE-8143-4AC0-AF46-C178CBFFA247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9" name="Freeform 15">
            <a:extLst>
              <a:ext uri="{FF2B5EF4-FFF2-40B4-BE49-F238E27FC236}">
                <a16:creationId xmlns:a16="http://schemas.microsoft.com/office/drawing/2014/main" id="{50FB69FA-00CA-492E-B9AC-3CDD200B582F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0" name="Freeform 16">
            <a:extLst>
              <a:ext uri="{FF2B5EF4-FFF2-40B4-BE49-F238E27FC236}">
                <a16:creationId xmlns:a16="http://schemas.microsoft.com/office/drawing/2014/main" id="{75CA27EB-7A8D-4358-BB85-B0404B1802E3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1" name="Freeform 17">
            <a:extLst>
              <a:ext uri="{FF2B5EF4-FFF2-40B4-BE49-F238E27FC236}">
                <a16:creationId xmlns:a16="http://schemas.microsoft.com/office/drawing/2014/main" id="{303F5DB6-B8B1-46D1-BE38-45E199EE6DA4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2" name="Freeform 18">
            <a:extLst>
              <a:ext uri="{FF2B5EF4-FFF2-40B4-BE49-F238E27FC236}">
                <a16:creationId xmlns:a16="http://schemas.microsoft.com/office/drawing/2014/main" id="{AE9D79BE-B97B-478F-80ED-93957DC17A05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3" name="Freeform 19">
            <a:extLst>
              <a:ext uri="{FF2B5EF4-FFF2-40B4-BE49-F238E27FC236}">
                <a16:creationId xmlns:a16="http://schemas.microsoft.com/office/drawing/2014/main" id="{DB2954EA-4017-46A2-9714-5EBCFF09270C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4" name="Freeform 20">
            <a:extLst>
              <a:ext uri="{FF2B5EF4-FFF2-40B4-BE49-F238E27FC236}">
                <a16:creationId xmlns:a16="http://schemas.microsoft.com/office/drawing/2014/main" id="{3178AA74-B38C-47C2-9FDC-A66728BBF9BA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5" name="Freeform 21">
            <a:extLst>
              <a:ext uri="{FF2B5EF4-FFF2-40B4-BE49-F238E27FC236}">
                <a16:creationId xmlns:a16="http://schemas.microsoft.com/office/drawing/2014/main" id="{FECE69C9-930A-4EB8-9A7C-F1D0EA451192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6" name="Freeform 22">
            <a:extLst>
              <a:ext uri="{FF2B5EF4-FFF2-40B4-BE49-F238E27FC236}">
                <a16:creationId xmlns:a16="http://schemas.microsoft.com/office/drawing/2014/main" id="{C0A9AE68-BD6C-4B53-B11B-668986FFBCFB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72727" name="Freeform 23">
            <a:extLst>
              <a:ext uri="{FF2B5EF4-FFF2-40B4-BE49-F238E27FC236}">
                <a16:creationId xmlns:a16="http://schemas.microsoft.com/office/drawing/2014/main" id="{58C1F27A-BB02-49EE-BCF0-8DE0AC6B5219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2728" name="Picture 24">
            <a:extLst>
              <a:ext uri="{FF2B5EF4-FFF2-40B4-BE49-F238E27FC236}">
                <a16:creationId xmlns:a16="http://schemas.microsoft.com/office/drawing/2014/main" id="{2E1908C8-0AB9-4932-B1DE-B0DD2855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6" y="4678364"/>
            <a:ext cx="3857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9" name="Picture 25">
            <a:extLst>
              <a:ext uri="{FF2B5EF4-FFF2-40B4-BE49-F238E27FC236}">
                <a16:creationId xmlns:a16="http://schemas.microsoft.com/office/drawing/2014/main" id="{BCD74CFA-45CD-497B-BF90-03548973C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48720">
            <a:off x="4521200" y="4725988"/>
            <a:ext cx="387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0" name="Picture 26">
            <a:extLst>
              <a:ext uri="{FF2B5EF4-FFF2-40B4-BE49-F238E27FC236}">
                <a16:creationId xmlns:a16="http://schemas.microsoft.com/office/drawing/2014/main" id="{8903F71C-D7D2-48FC-861A-ABC04C915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622">
            <a:off x="4730750" y="4910139"/>
            <a:ext cx="3571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1" name="Picture 27">
            <a:extLst>
              <a:ext uri="{FF2B5EF4-FFF2-40B4-BE49-F238E27FC236}">
                <a16:creationId xmlns:a16="http://schemas.microsoft.com/office/drawing/2014/main" id="{825B84D6-28A2-49B3-9666-C214CF8B2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6815">
            <a:off x="5016500" y="501491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2" name="Picture 28">
            <a:extLst>
              <a:ext uri="{FF2B5EF4-FFF2-40B4-BE49-F238E27FC236}">
                <a16:creationId xmlns:a16="http://schemas.microsoft.com/office/drawing/2014/main" id="{87B75E88-0057-49BC-8363-356288F7A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704">
            <a:off x="5187950" y="5151439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3" name="Picture 29">
            <a:extLst>
              <a:ext uri="{FF2B5EF4-FFF2-40B4-BE49-F238E27FC236}">
                <a16:creationId xmlns:a16="http://schemas.microsoft.com/office/drawing/2014/main" id="{846DEF2C-8353-4C5B-8553-45F88CFC5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51">
            <a:off x="5375275" y="530066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4" name="Picture 30">
            <a:extLst>
              <a:ext uri="{FF2B5EF4-FFF2-40B4-BE49-F238E27FC236}">
                <a16:creationId xmlns:a16="http://schemas.microsoft.com/office/drawing/2014/main" id="{ACD0B4DE-329A-451F-93D7-D4C1AA266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2">
            <a:off x="5589589" y="5443539"/>
            <a:ext cx="433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5" name="Picture 31">
            <a:extLst>
              <a:ext uri="{FF2B5EF4-FFF2-40B4-BE49-F238E27FC236}">
                <a16:creationId xmlns:a16="http://schemas.microsoft.com/office/drawing/2014/main" id="{86F1BFD8-A94E-4E74-AE0F-F05F6A670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119">
            <a:off x="5853114" y="5289550"/>
            <a:ext cx="4016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6" name="Picture 32">
            <a:extLst>
              <a:ext uri="{FF2B5EF4-FFF2-40B4-BE49-F238E27FC236}">
                <a16:creationId xmlns:a16="http://schemas.microsoft.com/office/drawing/2014/main" id="{B2C2CA42-0B1A-4C87-A0C8-1DA80B471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58">
            <a:off x="6129339" y="5170488"/>
            <a:ext cx="33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7" name="Picture 33">
            <a:extLst>
              <a:ext uri="{FF2B5EF4-FFF2-40B4-BE49-F238E27FC236}">
                <a16:creationId xmlns:a16="http://schemas.microsoft.com/office/drawing/2014/main" id="{A65C0F65-2D87-47B5-B524-52EA848B1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8215">
            <a:off x="6240463" y="4941888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8" name="Picture 34">
            <a:extLst>
              <a:ext uri="{FF2B5EF4-FFF2-40B4-BE49-F238E27FC236}">
                <a16:creationId xmlns:a16="http://schemas.microsoft.com/office/drawing/2014/main" id="{FF54B8A3-08B2-430D-A49B-A1D86561C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4763">
            <a:off x="6456363" y="4797425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9" name="Picture 35">
            <a:extLst>
              <a:ext uri="{FF2B5EF4-FFF2-40B4-BE49-F238E27FC236}">
                <a16:creationId xmlns:a16="http://schemas.microsoft.com/office/drawing/2014/main" id="{6FF4EBB3-845E-447F-B928-6B31C53FA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731794" y="4760119"/>
            <a:ext cx="3492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0" name="Picture 36">
            <a:extLst>
              <a:ext uri="{FF2B5EF4-FFF2-40B4-BE49-F238E27FC236}">
                <a16:creationId xmlns:a16="http://schemas.microsoft.com/office/drawing/2014/main" id="{3A27B6D8-79C7-41BE-800C-E7DC03D1E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1" name="Picture 37">
            <a:extLst>
              <a:ext uri="{FF2B5EF4-FFF2-40B4-BE49-F238E27FC236}">
                <a16:creationId xmlns:a16="http://schemas.microsoft.com/office/drawing/2014/main" id="{5C409360-4644-41C1-BB37-4F6C06CB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4" name="Picture 38">
            <a:extLst>
              <a:ext uri="{FF2B5EF4-FFF2-40B4-BE49-F238E27FC236}">
                <a16:creationId xmlns:a16="http://schemas.microsoft.com/office/drawing/2014/main" id="{95742251-4141-44BA-AD9E-CD6E36178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0850">
            <a:off x="4046538" y="32988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5" name="Picture 39">
            <a:extLst>
              <a:ext uri="{FF2B5EF4-FFF2-40B4-BE49-F238E27FC236}">
                <a16:creationId xmlns:a16="http://schemas.microsoft.com/office/drawing/2014/main" id="{3A0D8F44-3A2C-40DE-9E65-75B545A09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4205288" y="2895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6" name="Picture 40">
            <a:extLst>
              <a:ext uri="{FF2B5EF4-FFF2-40B4-BE49-F238E27FC236}">
                <a16:creationId xmlns:a16="http://schemas.microsoft.com/office/drawing/2014/main" id="{D1D6D7FE-88DB-4ABB-9E1A-742C249D2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3148">
            <a:off x="4872038" y="273685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7" name="Picture 41">
            <a:extLst>
              <a:ext uri="{FF2B5EF4-FFF2-40B4-BE49-F238E27FC236}">
                <a16:creationId xmlns:a16="http://schemas.microsoft.com/office/drawing/2014/main" id="{558285C1-F4D1-41D8-8564-004D68A40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5375276" y="2754314"/>
            <a:ext cx="4857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8" name="Picture 42">
            <a:extLst>
              <a:ext uri="{FF2B5EF4-FFF2-40B4-BE49-F238E27FC236}">
                <a16:creationId xmlns:a16="http://schemas.microsoft.com/office/drawing/2014/main" id="{9B2B4D9A-FD5D-4D5C-B6DC-7E01FBF5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6115051" y="2898776"/>
            <a:ext cx="4984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9" name="Picture 43">
            <a:extLst>
              <a:ext uri="{FF2B5EF4-FFF2-40B4-BE49-F238E27FC236}">
                <a16:creationId xmlns:a16="http://schemas.microsoft.com/office/drawing/2014/main" id="{8F4AE6C7-1DDA-4B11-992F-56964E34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0117">
            <a:off x="6850063" y="33321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0" name="Picture 44">
            <a:extLst>
              <a:ext uri="{FF2B5EF4-FFF2-40B4-BE49-F238E27FC236}">
                <a16:creationId xmlns:a16="http://schemas.microsoft.com/office/drawing/2014/main" id="{896ED427-9416-4684-A633-B2357579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01115">
            <a:off x="5667376" y="3236914"/>
            <a:ext cx="4984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1" name="Picture 45">
            <a:extLst>
              <a:ext uri="{FF2B5EF4-FFF2-40B4-BE49-F238E27FC236}">
                <a16:creationId xmlns:a16="http://schemas.microsoft.com/office/drawing/2014/main" id="{AF426C58-1144-4742-AC81-99836C7C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021">
            <a:off x="5857876" y="2676525"/>
            <a:ext cx="4683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62" name="Text Box 46">
            <a:extLst>
              <a:ext uri="{FF2B5EF4-FFF2-40B4-BE49-F238E27FC236}">
                <a16:creationId xmlns:a16="http://schemas.microsoft.com/office/drawing/2014/main" id="{7F037748-CE02-41A9-A8D5-DA577EFD6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176" y="5688013"/>
            <a:ext cx="24705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Adesività delle piastrine</a:t>
            </a:r>
          </a:p>
        </p:txBody>
      </p:sp>
      <p:sp>
        <p:nvSpPr>
          <p:cNvPr id="72751" name="Text Box 48">
            <a:extLst>
              <a:ext uri="{FF2B5EF4-FFF2-40B4-BE49-F238E27FC236}">
                <a16:creationId xmlns:a16="http://schemas.microsoft.com/office/drawing/2014/main" id="{394D365A-422D-4A59-A766-652969065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333376"/>
            <a:ext cx="6192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solidFill>
                <a:schemeClr val="bg1"/>
              </a:solidFill>
              <a:latin typeface="Futura Lt BT" pitchFamily="34" charset="0"/>
            </a:endParaRP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E75AB473-0722-C3A0-1717-FAEAE677ECB6}"/>
              </a:ext>
            </a:extLst>
          </p:cNvPr>
          <p:cNvSpPr txBox="1">
            <a:spLocks noChangeArrowheads="1"/>
          </p:cNvSpPr>
          <p:nvPr/>
        </p:nvSpPr>
        <p:spPr>
          <a:xfrm>
            <a:off x="261257" y="168242"/>
            <a:ext cx="8336286" cy="426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sz="3600" b="1" dirty="0">
                <a:solidFill>
                  <a:srgbClr val="0070C0"/>
                </a:solidFill>
                <a:latin typeface="Arial Unicode MS" pitchFamily="34" charset="-128"/>
              </a:rPr>
              <a:t>3. FASE COAGULATIVA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142 0.16805 " pathEditMode="relative" ptsTypes="AA">
                                      <p:cBhvr>
                                        <p:cTn id="6" dur="2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04827 0.2372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118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0.00677 0.30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15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0.00295 0.34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708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0052 0.341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70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0.0118 0.279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139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-0.00573 0.268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342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05191 0.184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E709F1E6-8F3E-4A20-B9AD-2C0CB2B39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>
            <a:extLst>
              <a:ext uri="{FF2B5EF4-FFF2-40B4-BE49-F238E27FC236}">
                <a16:creationId xmlns:a16="http://schemas.microsoft.com/office/drawing/2014/main" id="{E810A898-CE39-4A1D-B906-FAA429F7C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>
            <a:extLst>
              <a:ext uri="{FF2B5EF4-FFF2-40B4-BE49-F238E27FC236}">
                <a16:creationId xmlns:a16="http://schemas.microsoft.com/office/drawing/2014/main" id="{3E4D726B-730D-4BB2-8468-EAFB00FC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Freeform 5">
            <a:extLst>
              <a:ext uri="{FF2B5EF4-FFF2-40B4-BE49-F238E27FC236}">
                <a16:creationId xmlns:a16="http://schemas.microsoft.com/office/drawing/2014/main" id="{9F79684E-F52E-43DA-9DE4-AAF5B19C661F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2" name="Freeform 6">
            <a:extLst>
              <a:ext uri="{FF2B5EF4-FFF2-40B4-BE49-F238E27FC236}">
                <a16:creationId xmlns:a16="http://schemas.microsoft.com/office/drawing/2014/main" id="{A852F072-F439-48C1-BD74-07FF623BA30C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3" name="Freeform 7">
            <a:extLst>
              <a:ext uri="{FF2B5EF4-FFF2-40B4-BE49-F238E27FC236}">
                <a16:creationId xmlns:a16="http://schemas.microsoft.com/office/drawing/2014/main" id="{7CA009F9-6650-4FEE-A61D-0D389273E05E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4" name="Freeform 8">
            <a:extLst>
              <a:ext uri="{FF2B5EF4-FFF2-40B4-BE49-F238E27FC236}">
                <a16:creationId xmlns:a16="http://schemas.microsoft.com/office/drawing/2014/main" id="{28C95D88-8981-408C-80E8-8B578564AD96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5" name="Freeform 9">
            <a:extLst>
              <a:ext uri="{FF2B5EF4-FFF2-40B4-BE49-F238E27FC236}">
                <a16:creationId xmlns:a16="http://schemas.microsoft.com/office/drawing/2014/main" id="{6B9A8EE2-1E81-4E4E-8725-AD56AC2DBFA9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6" name="Freeform 10">
            <a:extLst>
              <a:ext uri="{FF2B5EF4-FFF2-40B4-BE49-F238E27FC236}">
                <a16:creationId xmlns:a16="http://schemas.microsoft.com/office/drawing/2014/main" id="{9C191491-80A3-4D01-9770-C5B20F7FD873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7" name="Freeform 11">
            <a:extLst>
              <a:ext uri="{FF2B5EF4-FFF2-40B4-BE49-F238E27FC236}">
                <a16:creationId xmlns:a16="http://schemas.microsoft.com/office/drawing/2014/main" id="{5956DB1B-D031-4702-8065-23612E844C00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8" name="Freeform 12">
            <a:extLst>
              <a:ext uri="{FF2B5EF4-FFF2-40B4-BE49-F238E27FC236}">
                <a16:creationId xmlns:a16="http://schemas.microsoft.com/office/drawing/2014/main" id="{0A20F5A0-95D6-49D7-A116-44A8CE91E4CD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9" name="Freeform 13">
            <a:extLst>
              <a:ext uri="{FF2B5EF4-FFF2-40B4-BE49-F238E27FC236}">
                <a16:creationId xmlns:a16="http://schemas.microsoft.com/office/drawing/2014/main" id="{D7A62465-FC04-44B5-AF4E-CF4EEBFEF14D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0" name="Freeform 14">
            <a:extLst>
              <a:ext uri="{FF2B5EF4-FFF2-40B4-BE49-F238E27FC236}">
                <a16:creationId xmlns:a16="http://schemas.microsoft.com/office/drawing/2014/main" id="{09110BE5-FAA0-4021-9C0D-D750BBF83CA8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1" name="Freeform 15">
            <a:extLst>
              <a:ext uri="{FF2B5EF4-FFF2-40B4-BE49-F238E27FC236}">
                <a16:creationId xmlns:a16="http://schemas.microsoft.com/office/drawing/2014/main" id="{F67AB57F-73EB-4C2E-9C63-5D061E273785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2" name="Freeform 16">
            <a:extLst>
              <a:ext uri="{FF2B5EF4-FFF2-40B4-BE49-F238E27FC236}">
                <a16:creationId xmlns:a16="http://schemas.microsoft.com/office/drawing/2014/main" id="{2C77C6E5-AE3E-460D-9EF6-2DF87FD497F0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3" name="Freeform 17">
            <a:extLst>
              <a:ext uri="{FF2B5EF4-FFF2-40B4-BE49-F238E27FC236}">
                <a16:creationId xmlns:a16="http://schemas.microsoft.com/office/drawing/2014/main" id="{DF39ADE3-FEDE-4996-899D-1B0A6637E6B8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4" name="Freeform 18">
            <a:extLst>
              <a:ext uri="{FF2B5EF4-FFF2-40B4-BE49-F238E27FC236}">
                <a16:creationId xmlns:a16="http://schemas.microsoft.com/office/drawing/2014/main" id="{6B324F51-1872-4BC1-937A-48B9E2EFABAB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5" name="Freeform 19">
            <a:extLst>
              <a:ext uri="{FF2B5EF4-FFF2-40B4-BE49-F238E27FC236}">
                <a16:creationId xmlns:a16="http://schemas.microsoft.com/office/drawing/2014/main" id="{0B50F72F-A643-4944-A159-45AA1E34475B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6" name="Freeform 20">
            <a:extLst>
              <a:ext uri="{FF2B5EF4-FFF2-40B4-BE49-F238E27FC236}">
                <a16:creationId xmlns:a16="http://schemas.microsoft.com/office/drawing/2014/main" id="{5646E388-BEA2-4A1A-8EE8-0728C1D58C05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7" name="Freeform 21">
            <a:extLst>
              <a:ext uri="{FF2B5EF4-FFF2-40B4-BE49-F238E27FC236}">
                <a16:creationId xmlns:a16="http://schemas.microsoft.com/office/drawing/2014/main" id="{1F33937A-3828-4EB1-B36E-09899BE8DA96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8" name="Freeform 22">
            <a:extLst>
              <a:ext uri="{FF2B5EF4-FFF2-40B4-BE49-F238E27FC236}">
                <a16:creationId xmlns:a16="http://schemas.microsoft.com/office/drawing/2014/main" id="{625F4A1F-2BAC-4E09-8A4D-16531642E24F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12311" name="Freeform 23">
            <a:extLst>
              <a:ext uri="{FF2B5EF4-FFF2-40B4-BE49-F238E27FC236}">
                <a16:creationId xmlns:a16="http://schemas.microsoft.com/office/drawing/2014/main" id="{39D17B56-6D89-476A-984E-77E9C4D9F5A7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2312" name="Picture 24">
            <a:extLst>
              <a:ext uri="{FF2B5EF4-FFF2-40B4-BE49-F238E27FC236}">
                <a16:creationId xmlns:a16="http://schemas.microsoft.com/office/drawing/2014/main" id="{DA198EBC-8E66-4D0A-B543-EF5C30652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01" name="Picture 25">
            <a:extLst>
              <a:ext uri="{FF2B5EF4-FFF2-40B4-BE49-F238E27FC236}">
                <a16:creationId xmlns:a16="http://schemas.microsoft.com/office/drawing/2014/main" id="{0F87E0A5-7FE9-4B59-B13D-92E75F221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>
            <a:extLst>
              <a:ext uri="{FF2B5EF4-FFF2-40B4-BE49-F238E27FC236}">
                <a16:creationId xmlns:a16="http://schemas.microsoft.com/office/drawing/2014/main" id="{D8147837-5CFD-4F5F-9D53-2734DF791C06}"/>
              </a:ext>
            </a:extLst>
          </p:cNvPr>
          <p:cNvGrpSpPr>
            <a:grpSpLocks/>
          </p:cNvGrpSpPr>
          <p:nvPr/>
        </p:nvGrpSpPr>
        <p:grpSpPr bwMode="auto">
          <a:xfrm>
            <a:off x="4270375" y="3860801"/>
            <a:ext cx="2852738" cy="1941513"/>
            <a:chOff x="1730" y="2432"/>
            <a:chExt cx="1797" cy="1223"/>
          </a:xfrm>
        </p:grpSpPr>
        <p:pic>
          <p:nvPicPr>
            <p:cNvPr id="75823" name="Picture 27">
              <a:extLst>
                <a:ext uri="{FF2B5EF4-FFF2-40B4-BE49-F238E27FC236}">
                  <a16:creationId xmlns:a16="http://schemas.microsoft.com/office/drawing/2014/main" id="{AF101D2F-ACA4-44D7-9DEA-8B7715506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" y="2947"/>
              <a:ext cx="243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4" name="Picture 28">
              <a:extLst>
                <a:ext uri="{FF2B5EF4-FFF2-40B4-BE49-F238E27FC236}">
                  <a16:creationId xmlns:a16="http://schemas.microsoft.com/office/drawing/2014/main" id="{8F60FB2B-1165-419E-AD71-6A57A6991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848720">
              <a:off x="1888" y="2977"/>
              <a:ext cx="24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5" name="Picture 29">
              <a:extLst>
                <a:ext uri="{FF2B5EF4-FFF2-40B4-BE49-F238E27FC236}">
                  <a16:creationId xmlns:a16="http://schemas.microsoft.com/office/drawing/2014/main" id="{044EFFB6-0CDD-4403-A42E-44B94A50D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6622">
              <a:off x="2020" y="3093"/>
              <a:ext cx="225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6" name="Picture 30">
              <a:extLst>
                <a:ext uri="{FF2B5EF4-FFF2-40B4-BE49-F238E27FC236}">
                  <a16:creationId xmlns:a16="http://schemas.microsoft.com/office/drawing/2014/main" id="{A56B48B1-5CDA-496E-A897-3F9055C2D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136815">
              <a:off x="2200" y="315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7" name="Picture 31">
              <a:extLst>
                <a:ext uri="{FF2B5EF4-FFF2-40B4-BE49-F238E27FC236}">
                  <a16:creationId xmlns:a16="http://schemas.microsoft.com/office/drawing/2014/main" id="{D36A7176-FE87-46A2-8E74-A334D45BC0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61704">
              <a:off x="2308" y="3245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8" name="Picture 32">
              <a:extLst>
                <a:ext uri="{FF2B5EF4-FFF2-40B4-BE49-F238E27FC236}">
                  <a16:creationId xmlns:a16="http://schemas.microsoft.com/office/drawing/2014/main" id="{0D3221A0-3DFE-4748-8643-985E5B087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2751">
              <a:off x="2426" y="333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9" name="Picture 33">
              <a:extLst>
                <a:ext uri="{FF2B5EF4-FFF2-40B4-BE49-F238E27FC236}">
                  <a16:creationId xmlns:a16="http://schemas.microsoft.com/office/drawing/2014/main" id="{05D1969B-6FA5-43A3-8197-55CF6282C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3272">
              <a:off x="2561" y="3429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0" name="Picture 34">
              <a:extLst>
                <a:ext uri="{FF2B5EF4-FFF2-40B4-BE49-F238E27FC236}">
                  <a16:creationId xmlns:a16="http://schemas.microsoft.com/office/drawing/2014/main" id="{43BA6A89-900F-4237-80E5-095F76A99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40119">
              <a:off x="2727" y="3332"/>
              <a:ext cx="253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1" name="Picture 35">
              <a:extLst>
                <a:ext uri="{FF2B5EF4-FFF2-40B4-BE49-F238E27FC236}">
                  <a16:creationId xmlns:a16="http://schemas.microsoft.com/office/drawing/2014/main" id="{A9ECCE3B-2B5C-4FF5-9239-9E3CD2139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4358">
              <a:off x="2901" y="3257"/>
              <a:ext cx="21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2" name="Picture 36">
              <a:extLst>
                <a:ext uri="{FF2B5EF4-FFF2-40B4-BE49-F238E27FC236}">
                  <a16:creationId xmlns:a16="http://schemas.microsoft.com/office/drawing/2014/main" id="{C9A01121-3931-4BE9-92BD-679754F8B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68215">
              <a:off x="2971" y="3113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3" name="Picture 37">
              <a:extLst>
                <a:ext uri="{FF2B5EF4-FFF2-40B4-BE49-F238E27FC236}">
                  <a16:creationId xmlns:a16="http://schemas.microsoft.com/office/drawing/2014/main" id="{A651FF2E-35EA-4D7B-99F7-4556B2251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04763">
              <a:off x="3107" y="3022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4" name="Picture 38">
              <a:extLst>
                <a:ext uri="{FF2B5EF4-FFF2-40B4-BE49-F238E27FC236}">
                  <a16:creationId xmlns:a16="http://schemas.microsoft.com/office/drawing/2014/main" id="{61FE32B7-549B-439D-9531-FB7C29D5F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36717">
              <a:off x="3281" y="2998"/>
              <a:ext cx="2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5" name="Picture 39">
              <a:extLst>
                <a:ext uri="{FF2B5EF4-FFF2-40B4-BE49-F238E27FC236}">
                  <a16:creationId xmlns:a16="http://schemas.microsoft.com/office/drawing/2014/main" id="{8CAB37C5-1190-4C2A-94BF-9C795F8BE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90850">
              <a:off x="1776" y="278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6" name="Picture 40">
              <a:extLst>
                <a:ext uri="{FF2B5EF4-FFF2-40B4-BE49-F238E27FC236}">
                  <a16:creationId xmlns:a16="http://schemas.microsoft.com/office/drawing/2014/main" id="{509EF78F-DA0F-4671-900C-196BC64C9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1961" y="284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7" name="Picture 41">
              <a:extLst>
                <a:ext uri="{FF2B5EF4-FFF2-40B4-BE49-F238E27FC236}">
                  <a16:creationId xmlns:a16="http://schemas.microsoft.com/office/drawing/2014/main" id="{6020FF33-81A7-471A-B7EA-24018CD24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23148">
              <a:off x="2133" y="302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8" name="Picture 42">
              <a:extLst>
                <a:ext uri="{FF2B5EF4-FFF2-40B4-BE49-F238E27FC236}">
                  <a16:creationId xmlns:a16="http://schemas.microsoft.com/office/drawing/2014/main" id="{429D7313-C405-43A1-B343-DAB12E7DB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410" y="3198"/>
              <a:ext cx="30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9" name="Picture 43">
              <a:extLst>
                <a:ext uri="{FF2B5EF4-FFF2-40B4-BE49-F238E27FC236}">
                  <a16:creationId xmlns:a16="http://schemas.microsoft.com/office/drawing/2014/main" id="{6E33CAE5-218F-45B4-B924-61B44363D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01115">
              <a:off x="2562" y="3243"/>
              <a:ext cx="31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0" name="Picture 44">
              <a:extLst>
                <a:ext uri="{FF2B5EF4-FFF2-40B4-BE49-F238E27FC236}">
                  <a16:creationId xmlns:a16="http://schemas.microsoft.com/office/drawing/2014/main" id="{C99B4E0E-4A9E-4E19-B4A1-AAED2FB55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1021">
              <a:off x="2731" y="3166"/>
              <a:ext cx="29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1" name="Picture 45">
              <a:extLst>
                <a:ext uri="{FF2B5EF4-FFF2-40B4-BE49-F238E27FC236}">
                  <a16:creationId xmlns:a16="http://schemas.microsoft.com/office/drawing/2014/main" id="{31E87C5D-559C-4DFB-AC4F-BE52B8734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868" y="2995"/>
              <a:ext cx="3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2" name="Picture 46">
              <a:extLst>
                <a:ext uri="{FF2B5EF4-FFF2-40B4-BE49-F238E27FC236}">
                  <a16:creationId xmlns:a16="http://schemas.microsoft.com/office/drawing/2014/main" id="{4A718E7A-F9CB-482A-9AF8-C797F4AD7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0117">
              <a:off x="3053" y="288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3" name="Picture 47">
              <a:extLst>
                <a:ext uri="{FF2B5EF4-FFF2-40B4-BE49-F238E27FC236}">
                  <a16:creationId xmlns:a16="http://schemas.microsoft.com/office/drawing/2014/main" id="{ABC70604-2CCC-4E12-802C-13AD4FC92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562" y="311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4" name="Picture 48">
              <a:extLst>
                <a:ext uri="{FF2B5EF4-FFF2-40B4-BE49-F238E27FC236}">
                  <a16:creationId xmlns:a16="http://schemas.microsoft.com/office/drawing/2014/main" id="{48934311-FB55-4848-867A-BA74F8FB0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81" y="306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5" name="Picture 49">
              <a:extLst>
                <a:ext uri="{FF2B5EF4-FFF2-40B4-BE49-F238E27FC236}">
                  <a16:creationId xmlns:a16="http://schemas.microsoft.com/office/drawing/2014/main" id="{5C20E0AE-6965-42B6-B6BC-D5CA21CFDC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5526">
              <a:off x="2687" y="300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6" name="Picture 50">
              <a:extLst>
                <a:ext uri="{FF2B5EF4-FFF2-40B4-BE49-F238E27FC236}">
                  <a16:creationId xmlns:a16="http://schemas.microsoft.com/office/drawing/2014/main" id="{527E6718-758D-4462-B4B9-3661E4EBE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71445">
              <a:off x="2321" y="290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7" name="Picture 51">
              <a:extLst>
                <a:ext uri="{FF2B5EF4-FFF2-40B4-BE49-F238E27FC236}">
                  <a16:creationId xmlns:a16="http://schemas.microsoft.com/office/drawing/2014/main" id="{5D3E1928-2A1F-4ED9-AF1B-C38C930FE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9565">
              <a:off x="2154" y="2886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8" name="Picture 52">
              <a:extLst>
                <a:ext uri="{FF2B5EF4-FFF2-40B4-BE49-F238E27FC236}">
                  <a16:creationId xmlns:a16="http://schemas.microsoft.com/office/drawing/2014/main" id="{5B631330-1CAB-4219-9C42-F2B42E5CB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1724">
              <a:off x="2517" y="293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9" name="Picture 53">
              <a:extLst>
                <a:ext uri="{FF2B5EF4-FFF2-40B4-BE49-F238E27FC236}">
                  <a16:creationId xmlns:a16="http://schemas.microsoft.com/office/drawing/2014/main" id="{ACEDBF74-2541-48FC-9908-7D718F3DB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2783">
              <a:off x="2880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0" name="Picture 54">
              <a:extLst>
                <a:ext uri="{FF2B5EF4-FFF2-40B4-BE49-F238E27FC236}">
                  <a16:creationId xmlns:a16="http://schemas.microsoft.com/office/drawing/2014/main" id="{7C804F04-799C-4E1F-BAE7-96CA3033A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644263">
              <a:off x="3243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1" name="Picture 55">
              <a:extLst>
                <a:ext uri="{FF2B5EF4-FFF2-40B4-BE49-F238E27FC236}">
                  <a16:creationId xmlns:a16="http://schemas.microsoft.com/office/drawing/2014/main" id="{E903E722-E210-408F-A322-9385CA9FA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49107">
              <a:off x="2699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2" name="Picture 56">
              <a:extLst>
                <a:ext uri="{FF2B5EF4-FFF2-40B4-BE49-F238E27FC236}">
                  <a16:creationId xmlns:a16="http://schemas.microsoft.com/office/drawing/2014/main" id="{0A45A50D-A8FC-45A8-A13C-2B0A86D8F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23396">
              <a:off x="2472" y="2795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3" name="Picture 57">
              <a:extLst>
                <a:ext uri="{FF2B5EF4-FFF2-40B4-BE49-F238E27FC236}">
                  <a16:creationId xmlns:a16="http://schemas.microsoft.com/office/drawing/2014/main" id="{EDA65F78-9819-4556-9BDA-751696206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1973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4" name="Picture 58">
              <a:extLst>
                <a:ext uri="{FF2B5EF4-FFF2-40B4-BE49-F238E27FC236}">
                  <a16:creationId xmlns:a16="http://schemas.microsoft.com/office/drawing/2014/main" id="{264B3366-2E6C-4187-A2B5-E11A87FCC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154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5" name="Picture 59">
              <a:extLst>
                <a:ext uri="{FF2B5EF4-FFF2-40B4-BE49-F238E27FC236}">
                  <a16:creationId xmlns:a16="http://schemas.microsoft.com/office/drawing/2014/main" id="{B5C4B559-E5F5-460D-8CD3-44FC806C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55285">
              <a:off x="2336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6" name="Picture 60">
              <a:extLst>
                <a:ext uri="{FF2B5EF4-FFF2-40B4-BE49-F238E27FC236}">
                  <a16:creationId xmlns:a16="http://schemas.microsoft.com/office/drawing/2014/main" id="{D1AD9EAA-3792-4225-8A35-E23BA5BE7D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81102">
              <a:off x="265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7" name="Picture 61">
              <a:extLst>
                <a:ext uri="{FF2B5EF4-FFF2-40B4-BE49-F238E27FC236}">
                  <a16:creationId xmlns:a16="http://schemas.microsoft.com/office/drawing/2014/main" id="{F055C179-4FC7-4084-A49E-BB6BBCDC8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642517">
              <a:off x="2835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8" name="Picture 62">
              <a:extLst>
                <a:ext uri="{FF2B5EF4-FFF2-40B4-BE49-F238E27FC236}">
                  <a16:creationId xmlns:a16="http://schemas.microsoft.com/office/drawing/2014/main" id="{96B53F83-4B18-4505-9F2F-FDE6B4A18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11638">
              <a:off x="3107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9" name="Picture 63">
              <a:extLst>
                <a:ext uri="{FF2B5EF4-FFF2-40B4-BE49-F238E27FC236}">
                  <a16:creationId xmlns:a16="http://schemas.microsoft.com/office/drawing/2014/main" id="{C05FA944-1D7E-4A80-9A08-6F9C6716A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217515">
              <a:off x="2109" y="2659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0" name="Picture 64">
              <a:extLst>
                <a:ext uri="{FF2B5EF4-FFF2-40B4-BE49-F238E27FC236}">
                  <a16:creationId xmlns:a16="http://schemas.microsoft.com/office/drawing/2014/main" id="{751CFDA6-22E5-452E-8E9D-7DD233FF8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65358">
              <a:off x="229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1" name="Picture 65">
              <a:extLst>
                <a:ext uri="{FF2B5EF4-FFF2-40B4-BE49-F238E27FC236}">
                  <a16:creationId xmlns:a16="http://schemas.microsoft.com/office/drawing/2014/main" id="{9AC42976-0496-410E-8296-ACCDBA998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35163">
              <a:off x="2472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2" name="Picture 66">
              <a:extLst>
                <a:ext uri="{FF2B5EF4-FFF2-40B4-BE49-F238E27FC236}">
                  <a16:creationId xmlns:a16="http://schemas.microsoft.com/office/drawing/2014/main" id="{518C2105-AEB9-4D1D-856C-5712E3478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684" y="258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3" name="Picture 67">
              <a:extLst>
                <a:ext uri="{FF2B5EF4-FFF2-40B4-BE49-F238E27FC236}">
                  <a16:creationId xmlns:a16="http://schemas.microsoft.com/office/drawing/2014/main" id="{8276C9C4-613A-42E6-8DFF-739447952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3236">
              <a:off x="288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4" name="Picture 68">
              <a:extLst>
                <a:ext uri="{FF2B5EF4-FFF2-40B4-BE49-F238E27FC236}">
                  <a16:creationId xmlns:a16="http://schemas.microsoft.com/office/drawing/2014/main" id="{9AE5D170-DA78-4FC5-BFEC-8E10FA467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216">
              <a:off x="3016" y="261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5" name="Picture 69">
              <a:extLst>
                <a:ext uri="{FF2B5EF4-FFF2-40B4-BE49-F238E27FC236}">
                  <a16:creationId xmlns:a16="http://schemas.microsoft.com/office/drawing/2014/main" id="{6C1F6AA4-107B-4E69-8F2F-30C830091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45559">
              <a:off x="324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6" name="Picture 70">
              <a:extLst>
                <a:ext uri="{FF2B5EF4-FFF2-40B4-BE49-F238E27FC236}">
                  <a16:creationId xmlns:a16="http://schemas.microsoft.com/office/drawing/2014/main" id="{3CD456DE-0B38-471A-9090-82B824D71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35760">
              <a:off x="2593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7" name="Picture 71">
              <a:extLst>
                <a:ext uri="{FF2B5EF4-FFF2-40B4-BE49-F238E27FC236}">
                  <a16:creationId xmlns:a16="http://schemas.microsoft.com/office/drawing/2014/main" id="{B87E77C9-83A0-4CE4-8A41-B1F74868C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366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60" name="Picture 72">
            <a:extLst>
              <a:ext uri="{FF2B5EF4-FFF2-40B4-BE49-F238E27FC236}">
                <a16:creationId xmlns:a16="http://schemas.microsoft.com/office/drawing/2014/main" id="{C3679895-CB74-4144-A93F-942572E5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644900"/>
            <a:ext cx="290671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</p:pic>
      <p:grpSp>
        <p:nvGrpSpPr>
          <p:cNvPr id="3" name="Group 73">
            <a:extLst>
              <a:ext uri="{FF2B5EF4-FFF2-40B4-BE49-F238E27FC236}">
                <a16:creationId xmlns:a16="http://schemas.microsoft.com/office/drawing/2014/main" id="{6AD8AFA9-B119-480B-8C44-3E54A8EC51D5}"/>
              </a:ext>
            </a:extLst>
          </p:cNvPr>
          <p:cNvGrpSpPr>
            <a:grpSpLocks/>
          </p:cNvGrpSpPr>
          <p:nvPr/>
        </p:nvGrpSpPr>
        <p:grpSpPr bwMode="auto">
          <a:xfrm>
            <a:off x="1514476" y="4365626"/>
            <a:ext cx="9167813" cy="1481138"/>
            <a:chOff x="-15" y="2750"/>
            <a:chExt cx="5775" cy="933"/>
          </a:xfrm>
        </p:grpSpPr>
        <p:sp useBgFill="1">
          <p:nvSpPr>
            <p:cNvPr id="75821" name="Rectangle 74">
              <a:extLst>
                <a:ext uri="{FF2B5EF4-FFF2-40B4-BE49-F238E27FC236}">
                  <a16:creationId xmlns:a16="http://schemas.microsoft.com/office/drawing/2014/main" id="{A2644A16-9F39-40E4-A47E-2240E84CD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50"/>
              <a:ext cx="5760" cy="233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miter lim="800000"/>
                  <a:headEnd type="none" w="sm" len="lg"/>
                  <a:tailEnd type="none" w="sm" len="lg"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pic>
          <p:nvPicPr>
            <p:cNvPr id="75822" name="Picture 75">
              <a:extLst>
                <a:ext uri="{FF2B5EF4-FFF2-40B4-BE49-F238E27FC236}">
                  <a16:creationId xmlns:a16="http://schemas.microsoft.com/office/drawing/2014/main" id="{71BD04BC-8CA1-46E5-9CE6-CE12ADCE2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" t="68802" r="6117" b="5907"/>
            <a:stretch>
              <a:fillRect/>
            </a:stretch>
          </p:blipFill>
          <p:spPr bwMode="auto">
            <a:xfrm>
              <a:off x="-15" y="2750"/>
              <a:ext cx="5760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64" name="Text Box 76">
            <a:extLst>
              <a:ext uri="{FF2B5EF4-FFF2-40B4-BE49-F238E27FC236}">
                <a16:creationId xmlns:a16="http://schemas.microsoft.com/office/drawing/2014/main" id="{4CD101E0-E3FD-4BDC-AE06-3059E87A8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571" y="5684838"/>
            <a:ext cx="17155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Futura Lt BT" pitchFamily="34" charset="0"/>
              </a:rPr>
              <a:t>Regeneration</a:t>
            </a:r>
          </a:p>
        </p:txBody>
      </p:sp>
      <p:sp>
        <p:nvSpPr>
          <p:cNvPr id="12365" name="Text Box 77">
            <a:extLst>
              <a:ext uri="{FF2B5EF4-FFF2-40B4-BE49-F238E27FC236}">
                <a16:creationId xmlns:a16="http://schemas.microsoft.com/office/drawing/2014/main" id="{C22FDEB9-47CD-4B46-8C3D-194933DC2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802" y="2587625"/>
            <a:ext cx="3031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latin typeface="Futura Lt BT" pitchFamily="34" charset="0"/>
              </a:rPr>
              <a:t>Attivazione della fibrinolisi</a:t>
            </a:r>
          </a:p>
        </p:txBody>
      </p:sp>
      <p:sp>
        <p:nvSpPr>
          <p:cNvPr id="12366" name="Line 78">
            <a:extLst>
              <a:ext uri="{FF2B5EF4-FFF2-40B4-BE49-F238E27FC236}">
                <a16:creationId xmlns:a16="http://schemas.microsoft.com/office/drawing/2014/main" id="{7DE59834-EA48-45A3-8B0B-D0112BEB6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1676" y="3068638"/>
            <a:ext cx="5762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lg"/>
            <a:tailEnd type="triangle" w="sm" len="lg"/>
          </a:ln>
          <a:effectLst>
            <a:outerShdw dist="40161" dir="4293903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2367" name="Text Box 79">
            <a:extLst>
              <a:ext uri="{FF2B5EF4-FFF2-40B4-BE49-F238E27FC236}">
                <a16:creationId xmlns:a16="http://schemas.microsoft.com/office/drawing/2014/main" id="{D431F18A-729A-4CF1-8849-0D6038643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914" y="5684838"/>
            <a:ext cx="2991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latin typeface="Futura Lt BT" pitchFamily="34" charset="0"/>
              </a:rPr>
              <a:t>Lisi del tappo emostatico</a:t>
            </a:r>
          </a:p>
        </p:txBody>
      </p:sp>
      <p:sp>
        <p:nvSpPr>
          <p:cNvPr id="12368" name="Text Box 80">
            <a:extLst>
              <a:ext uri="{FF2B5EF4-FFF2-40B4-BE49-F238E27FC236}">
                <a16:creationId xmlns:a16="http://schemas.microsoft.com/office/drawing/2014/main" id="{2765D6ED-85E0-4D21-810A-CA3988CE6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214" y="3019425"/>
            <a:ext cx="3977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latin typeface="Futura Lt BT" pitchFamily="34" charset="0"/>
              </a:rPr>
              <a:t>Restituzione dell’integrità del vaso</a:t>
            </a:r>
          </a:p>
        </p:txBody>
      </p:sp>
      <p:grpSp>
        <p:nvGrpSpPr>
          <p:cNvPr id="4" name="Group 81">
            <a:extLst>
              <a:ext uri="{FF2B5EF4-FFF2-40B4-BE49-F238E27FC236}">
                <a16:creationId xmlns:a16="http://schemas.microsoft.com/office/drawing/2014/main" id="{833DB936-E66D-4336-A03F-08B744346E8E}"/>
              </a:ext>
            </a:extLst>
          </p:cNvPr>
          <p:cNvGrpSpPr>
            <a:grpSpLocks/>
          </p:cNvGrpSpPr>
          <p:nvPr/>
        </p:nvGrpSpPr>
        <p:grpSpPr bwMode="auto">
          <a:xfrm>
            <a:off x="1524001" y="4845051"/>
            <a:ext cx="9109075" cy="671513"/>
            <a:chOff x="0" y="3052"/>
            <a:chExt cx="5738" cy="423"/>
          </a:xfrm>
        </p:grpSpPr>
        <p:sp>
          <p:nvSpPr>
            <p:cNvPr id="75812" name="Freeform 82">
              <a:extLst>
                <a:ext uri="{FF2B5EF4-FFF2-40B4-BE49-F238E27FC236}">
                  <a16:creationId xmlns:a16="http://schemas.microsoft.com/office/drawing/2014/main" id="{EB436231-42F9-498F-B05D-8CDAFF196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158"/>
              <a:ext cx="3201" cy="256"/>
            </a:xfrm>
            <a:custGeom>
              <a:avLst/>
              <a:gdLst>
                <a:gd name="T0" fmla="*/ 0 w 3201"/>
                <a:gd name="T1" fmla="*/ 64 h 256"/>
                <a:gd name="T2" fmla="*/ 345 w 3201"/>
                <a:gd name="T3" fmla="*/ 97 h 256"/>
                <a:gd name="T4" fmla="*/ 1157 w 3201"/>
                <a:gd name="T5" fmla="*/ 227 h 256"/>
                <a:gd name="T6" fmla="*/ 1746 w 3201"/>
                <a:gd name="T7" fmla="*/ 0 h 256"/>
                <a:gd name="T8" fmla="*/ 2880 w 3201"/>
                <a:gd name="T9" fmla="*/ 227 h 256"/>
                <a:gd name="T10" fmla="*/ 3201 w 3201"/>
                <a:gd name="T11" fmla="*/ 172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01" h="256">
                  <a:moveTo>
                    <a:pt x="0" y="64"/>
                  </a:moveTo>
                  <a:cubicBezTo>
                    <a:pt x="57" y="69"/>
                    <a:pt x="152" y="70"/>
                    <a:pt x="345" y="97"/>
                  </a:cubicBezTo>
                  <a:cubicBezTo>
                    <a:pt x="538" y="124"/>
                    <a:pt x="924" y="243"/>
                    <a:pt x="1157" y="227"/>
                  </a:cubicBezTo>
                  <a:cubicBezTo>
                    <a:pt x="1390" y="211"/>
                    <a:pt x="1459" y="0"/>
                    <a:pt x="1746" y="0"/>
                  </a:cubicBezTo>
                  <a:cubicBezTo>
                    <a:pt x="2033" y="0"/>
                    <a:pt x="2638" y="198"/>
                    <a:pt x="2880" y="227"/>
                  </a:cubicBezTo>
                  <a:cubicBezTo>
                    <a:pt x="3122" y="256"/>
                    <a:pt x="3134" y="183"/>
                    <a:pt x="3201" y="172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3" name="Freeform 83">
              <a:extLst>
                <a:ext uri="{FF2B5EF4-FFF2-40B4-BE49-F238E27FC236}">
                  <a16:creationId xmlns:a16="http://schemas.microsoft.com/office/drawing/2014/main" id="{95D72DA2-0755-48BF-A6F9-D12C953F0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" y="3243"/>
              <a:ext cx="1157" cy="97"/>
            </a:xfrm>
            <a:custGeom>
              <a:avLst/>
              <a:gdLst>
                <a:gd name="T0" fmla="*/ 0 w 1157"/>
                <a:gd name="T1" fmla="*/ 0 h 97"/>
                <a:gd name="T2" fmla="*/ 195 w 1157"/>
                <a:gd name="T3" fmla="*/ 57 h 97"/>
                <a:gd name="T4" fmla="*/ 613 w 1157"/>
                <a:gd name="T5" fmla="*/ 96 h 97"/>
                <a:gd name="T6" fmla="*/ 976 w 1157"/>
                <a:gd name="T7" fmla="*/ 51 h 97"/>
                <a:gd name="T8" fmla="*/ 1157 w 1157"/>
                <a:gd name="T9" fmla="*/ 96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7" h="97">
                  <a:moveTo>
                    <a:pt x="0" y="0"/>
                  </a:moveTo>
                  <a:cubicBezTo>
                    <a:pt x="33" y="9"/>
                    <a:pt x="93" y="41"/>
                    <a:pt x="195" y="57"/>
                  </a:cubicBezTo>
                  <a:cubicBezTo>
                    <a:pt x="297" y="73"/>
                    <a:pt x="483" y="97"/>
                    <a:pt x="613" y="96"/>
                  </a:cubicBezTo>
                  <a:cubicBezTo>
                    <a:pt x="743" y="95"/>
                    <a:pt x="885" y="51"/>
                    <a:pt x="976" y="51"/>
                  </a:cubicBezTo>
                  <a:cubicBezTo>
                    <a:pt x="1067" y="51"/>
                    <a:pt x="1112" y="73"/>
                    <a:pt x="1157" y="96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4" name="Freeform 84">
              <a:extLst>
                <a:ext uri="{FF2B5EF4-FFF2-40B4-BE49-F238E27FC236}">
                  <a16:creationId xmlns:a16="http://schemas.microsoft.com/office/drawing/2014/main" id="{25150129-5BA1-4746-BC2E-B6F785E5A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" y="3188"/>
              <a:ext cx="3663" cy="259"/>
            </a:xfrm>
            <a:custGeom>
              <a:avLst/>
              <a:gdLst>
                <a:gd name="T0" fmla="*/ 0 w 3663"/>
                <a:gd name="T1" fmla="*/ 178 h 259"/>
                <a:gd name="T2" fmla="*/ 337 w 3663"/>
                <a:gd name="T3" fmla="*/ 151 h 259"/>
                <a:gd name="T4" fmla="*/ 790 w 3663"/>
                <a:gd name="T5" fmla="*/ 15 h 259"/>
                <a:gd name="T6" fmla="*/ 1244 w 3663"/>
                <a:gd name="T7" fmla="*/ 106 h 259"/>
                <a:gd name="T8" fmla="*/ 1698 w 3663"/>
                <a:gd name="T9" fmla="*/ 15 h 259"/>
                <a:gd name="T10" fmla="*/ 2151 w 3663"/>
                <a:gd name="T11" fmla="*/ 197 h 259"/>
                <a:gd name="T12" fmla="*/ 2877 w 3663"/>
                <a:gd name="T13" fmla="*/ 106 h 259"/>
                <a:gd name="T14" fmla="*/ 3421 w 3663"/>
                <a:gd name="T15" fmla="*/ 242 h 259"/>
                <a:gd name="T16" fmla="*/ 3663 w 3663"/>
                <a:gd name="T17" fmla="*/ 208 h 2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63" h="259">
                  <a:moveTo>
                    <a:pt x="0" y="178"/>
                  </a:moveTo>
                  <a:cubicBezTo>
                    <a:pt x="56" y="174"/>
                    <a:pt x="206" y="178"/>
                    <a:pt x="337" y="151"/>
                  </a:cubicBezTo>
                  <a:cubicBezTo>
                    <a:pt x="468" y="124"/>
                    <a:pt x="639" y="22"/>
                    <a:pt x="790" y="15"/>
                  </a:cubicBezTo>
                  <a:cubicBezTo>
                    <a:pt x="941" y="8"/>
                    <a:pt x="1093" y="106"/>
                    <a:pt x="1244" y="106"/>
                  </a:cubicBezTo>
                  <a:cubicBezTo>
                    <a:pt x="1395" y="106"/>
                    <a:pt x="1547" y="0"/>
                    <a:pt x="1698" y="15"/>
                  </a:cubicBezTo>
                  <a:cubicBezTo>
                    <a:pt x="1849" y="30"/>
                    <a:pt x="1955" y="182"/>
                    <a:pt x="2151" y="197"/>
                  </a:cubicBezTo>
                  <a:cubicBezTo>
                    <a:pt x="2347" y="212"/>
                    <a:pt x="2665" y="98"/>
                    <a:pt x="2877" y="106"/>
                  </a:cubicBezTo>
                  <a:cubicBezTo>
                    <a:pt x="3089" y="114"/>
                    <a:pt x="3290" y="225"/>
                    <a:pt x="3421" y="242"/>
                  </a:cubicBezTo>
                  <a:cubicBezTo>
                    <a:pt x="3552" y="259"/>
                    <a:pt x="3613" y="215"/>
                    <a:pt x="3663" y="208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5" name="Freeform 85">
              <a:extLst>
                <a:ext uri="{FF2B5EF4-FFF2-40B4-BE49-F238E27FC236}">
                  <a16:creationId xmlns:a16="http://schemas.microsoft.com/office/drawing/2014/main" id="{9B314A1F-8910-42D8-B783-E097B306E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3158"/>
              <a:ext cx="2499" cy="248"/>
            </a:xfrm>
            <a:custGeom>
              <a:avLst/>
              <a:gdLst>
                <a:gd name="T0" fmla="*/ 2499 w 2499"/>
                <a:gd name="T1" fmla="*/ 145 h 248"/>
                <a:gd name="T2" fmla="*/ 2131 w 2499"/>
                <a:gd name="T3" fmla="*/ 45 h 248"/>
                <a:gd name="T4" fmla="*/ 1678 w 2499"/>
                <a:gd name="T5" fmla="*/ 227 h 248"/>
                <a:gd name="T6" fmla="*/ 1071 w 2499"/>
                <a:gd name="T7" fmla="*/ 169 h 248"/>
                <a:gd name="T8" fmla="*/ 453 w 2499"/>
                <a:gd name="T9" fmla="*/ 136 h 248"/>
                <a:gd name="T10" fmla="*/ 0 w 2499"/>
                <a:gd name="T11" fmla="*/ 0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99" h="248">
                  <a:moveTo>
                    <a:pt x="2499" y="145"/>
                  </a:moveTo>
                  <a:cubicBezTo>
                    <a:pt x="2438" y="129"/>
                    <a:pt x="2268" y="31"/>
                    <a:pt x="2131" y="45"/>
                  </a:cubicBezTo>
                  <a:cubicBezTo>
                    <a:pt x="1994" y="59"/>
                    <a:pt x="1855" y="206"/>
                    <a:pt x="1678" y="227"/>
                  </a:cubicBezTo>
                  <a:cubicBezTo>
                    <a:pt x="1501" y="248"/>
                    <a:pt x="1275" y="184"/>
                    <a:pt x="1071" y="169"/>
                  </a:cubicBezTo>
                  <a:cubicBezTo>
                    <a:pt x="867" y="154"/>
                    <a:pt x="631" y="164"/>
                    <a:pt x="453" y="136"/>
                  </a:cubicBezTo>
                  <a:cubicBezTo>
                    <a:pt x="275" y="108"/>
                    <a:pt x="136" y="64"/>
                    <a:pt x="0" y="0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6" name="Freeform 86">
              <a:extLst>
                <a:ext uri="{FF2B5EF4-FFF2-40B4-BE49-F238E27FC236}">
                  <a16:creationId xmlns:a16="http://schemas.microsoft.com/office/drawing/2014/main" id="{889D3C9F-D381-4904-B95A-5EB1FC484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" y="3082"/>
              <a:ext cx="3624" cy="228"/>
            </a:xfrm>
            <a:custGeom>
              <a:avLst/>
              <a:gdLst>
                <a:gd name="T0" fmla="*/ 3624 w 3624"/>
                <a:gd name="T1" fmla="*/ 212 h 228"/>
                <a:gd name="T2" fmla="*/ 3101 w 3624"/>
                <a:gd name="T3" fmla="*/ 76 h 228"/>
                <a:gd name="T4" fmla="*/ 2778 w 3624"/>
                <a:gd name="T5" fmla="*/ 173 h 228"/>
                <a:gd name="T6" fmla="*/ 2466 w 3624"/>
                <a:gd name="T7" fmla="*/ 212 h 228"/>
                <a:gd name="T8" fmla="*/ 1876 w 3624"/>
                <a:gd name="T9" fmla="*/ 76 h 228"/>
                <a:gd name="T10" fmla="*/ 878 w 3624"/>
                <a:gd name="T11" fmla="*/ 121 h 228"/>
                <a:gd name="T12" fmla="*/ 351 w 3624"/>
                <a:gd name="T13" fmla="*/ 17 h 228"/>
                <a:gd name="T14" fmla="*/ 0 w 3624"/>
                <a:gd name="T15" fmla="*/ 20 h 2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624" h="228">
                  <a:moveTo>
                    <a:pt x="3624" y="212"/>
                  </a:moveTo>
                  <a:cubicBezTo>
                    <a:pt x="3536" y="189"/>
                    <a:pt x="3242" y="82"/>
                    <a:pt x="3101" y="76"/>
                  </a:cubicBezTo>
                  <a:cubicBezTo>
                    <a:pt x="2960" y="70"/>
                    <a:pt x="2884" y="150"/>
                    <a:pt x="2778" y="173"/>
                  </a:cubicBezTo>
                  <a:cubicBezTo>
                    <a:pt x="2672" y="196"/>
                    <a:pt x="2616" y="228"/>
                    <a:pt x="2466" y="212"/>
                  </a:cubicBezTo>
                  <a:cubicBezTo>
                    <a:pt x="2316" y="196"/>
                    <a:pt x="2141" y="91"/>
                    <a:pt x="1876" y="76"/>
                  </a:cubicBezTo>
                  <a:cubicBezTo>
                    <a:pt x="1611" y="61"/>
                    <a:pt x="1132" y="131"/>
                    <a:pt x="878" y="121"/>
                  </a:cubicBezTo>
                  <a:cubicBezTo>
                    <a:pt x="624" y="111"/>
                    <a:pt x="497" y="34"/>
                    <a:pt x="351" y="17"/>
                  </a:cubicBezTo>
                  <a:cubicBezTo>
                    <a:pt x="205" y="0"/>
                    <a:pt x="73" y="20"/>
                    <a:pt x="0" y="20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7" name="Freeform 87">
              <a:extLst>
                <a:ext uri="{FF2B5EF4-FFF2-40B4-BE49-F238E27FC236}">
                  <a16:creationId xmlns:a16="http://schemas.microsoft.com/office/drawing/2014/main" id="{5A2DD824-8444-4249-A71E-EB3194A4E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3126"/>
              <a:ext cx="2000" cy="349"/>
            </a:xfrm>
            <a:custGeom>
              <a:avLst/>
              <a:gdLst>
                <a:gd name="T0" fmla="*/ 0 w 2000"/>
                <a:gd name="T1" fmla="*/ 0 h 349"/>
                <a:gd name="T2" fmla="*/ 457 w 2000"/>
                <a:gd name="T3" fmla="*/ 32 h 349"/>
                <a:gd name="T4" fmla="*/ 813 w 2000"/>
                <a:gd name="T5" fmla="*/ 39 h 349"/>
                <a:gd name="T6" fmla="*/ 1138 w 2000"/>
                <a:gd name="T7" fmla="*/ 123 h 349"/>
                <a:gd name="T8" fmla="*/ 1455 w 2000"/>
                <a:gd name="T9" fmla="*/ 304 h 349"/>
                <a:gd name="T10" fmla="*/ 1773 w 2000"/>
                <a:gd name="T11" fmla="*/ 304 h 349"/>
                <a:gd name="T12" fmla="*/ 2000 w 2000"/>
                <a:gd name="T13" fmla="*/ 349 h 3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00" h="349">
                  <a:moveTo>
                    <a:pt x="0" y="0"/>
                  </a:moveTo>
                  <a:cubicBezTo>
                    <a:pt x="76" y="5"/>
                    <a:pt x="322" y="26"/>
                    <a:pt x="457" y="32"/>
                  </a:cubicBezTo>
                  <a:cubicBezTo>
                    <a:pt x="592" y="38"/>
                    <a:pt x="700" y="24"/>
                    <a:pt x="813" y="39"/>
                  </a:cubicBezTo>
                  <a:cubicBezTo>
                    <a:pt x="926" y="54"/>
                    <a:pt x="1031" y="79"/>
                    <a:pt x="1138" y="123"/>
                  </a:cubicBezTo>
                  <a:cubicBezTo>
                    <a:pt x="1245" y="167"/>
                    <a:pt x="1349" y="274"/>
                    <a:pt x="1455" y="304"/>
                  </a:cubicBezTo>
                  <a:cubicBezTo>
                    <a:pt x="1561" y="334"/>
                    <a:pt x="1682" y="296"/>
                    <a:pt x="1773" y="304"/>
                  </a:cubicBezTo>
                  <a:cubicBezTo>
                    <a:pt x="1864" y="312"/>
                    <a:pt x="1932" y="330"/>
                    <a:pt x="2000" y="349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8" name="Freeform 88">
              <a:extLst>
                <a:ext uri="{FF2B5EF4-FFF2-40B4-BE49-F238E27FC236}">
                  <a16:creationId xmlns:a16="http://schemas.microsoft.com/office/drawing/2014/main" id="{7180191C-8600-4341-B393-FA043CE25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" y="3228"/>
              <a:ext cx="675" cy="150"/>
            </a:xfrm>
            <a:custGeom>
              <a:avLst/>
              <a:gdLst>
                <a:gd name="T0" fmla="*/ 0 w 675"/>
                <a:gd name="T1" fmla="*/ 24 h 150"/>
                <a:gd name="T2" fmla="*/ 269 w 675"/>
                <a:gd name="T3" fmla="*/ 21 h 150"/>
                <a:gd name="T4" fmla="*/ 675 w 675"/>
                <a:gd name="T5" fmla="*/ 150 h 1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5" h="150">
                  <a:moveTo>
                    <a:pt x="0" y="24"/>
                  </a:moveTo>
                  <a:cubicBezTo>
                    <a:pt x="44" y="24"/>
                    <a:pt x="156" y="0"/>
                    <a:pt x="269" y="21"/>
                  </a:cubicBezTo>
                  <a:cubicBezTo>
                    <a:pt x="382" y="42"/>
                    <a:pt x="590" y="123"/>
                    <a:pt x="675" y="150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9" name="Freeform 89">
              <a:extLst>
                <a:ext uri="{FF2B5EF4-FFF2-40B4-BE49-F238E27FC236}">
                  <a16:creationId xmlns:a16="http://schemas.microsoft.com/office/drawing/2014/main" id="{5A4449A1-FE54-4A12-B378-F05ABE898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" y="3052"/>
              <a:ext cx="1044" cy="121"/>
            </a:xfrm>
            <a:custGeom>
              <a:avLst/>
              <a:gdLst>
                <a:gd name="T0" fmla="*/ 1044 w 1044"/>
                <a:gd name="T1" fmla="*/ 61 h 121"/>
                <a:gd name="T2" fmla="*/ 908 w 1044"/>
                <a:gd name="T3" fmla="*/ 15 h 121"/>
                <a:gd name="T4" fmla="*/ 681 w 1044"/>
                <a:gd name="T5" fmla="*/ 15 h 121"/>
                <a:gd name="T6" fmla="*/ 273 w 1044"/>
                <a:gd name="T7" fmla="*/ 106 h 121"/>
                <a:gd name="T8" fmla="*/ 0 w 1044"/>
                <a:gd name="T9" fmla="*/ 106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4" h="121">
                  <a:moveTo>
                    <a:pt x="1044" y="61"/>
                  </a:moveTo>
                  <a:cubicBezTo>
                    <a:pt x="1006" y="42"/>
                    <a:pt x="968" y="23"/>
                    <a:pt x="908" y="15"/>
                  </a:cubicBezTo>
                  <a:cubicBezTo>
                    <a:pt x="848" y="7"/>
                    <a:pt x="787" y="0"/>
                    <a:pt x="681" y="15"/>
                  </a:cubicBezTo>
                  <a:cubicBezTo>
                    <a:pt x="575" y="30"/>
                    <a:pt x="386" y="91"/>
                    <a:pt x="273" y="106"/>
                  </a:cubicBezTo>
                  <a:cubicBezTo>
                    <a:pt x="160" y="121"/>
                    <a:pt x="80" y="113"/>
                    <a:pt x="0" y="106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20" name="Freeform 90">
              <a:extLst>
                <a:ext uri="{FF2B5EF4-FFF2-40B4-BE49-F238E27FC236}">
                  <a16:creationId xmlns:a16="http://schemas.microsoft.com/office/drawing/2014/main" id="{95683663-630C-4BF1-B147-66B5947B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" y="3168"/>
              <a:ext cx="404" cy="81"/>
            </a:xfrm>
            <a:custGeom>
              <a:avLst/>
              <a:gdLst>
                <a:gd name="T0" fmla="*/ 404 w 404"/>
                <a:gd name="T1" fmla="*/ 0 h 81"/>
                <a:gd name="T2" fmla="*/ 181 w 404"/>
                <a:gd name="T3" fmla="*/ 35 h 81"/>
                <a:gd name="T4" fmla="*/ 0 w 404"/>
                <a:gd name="T5" fmla="*/ 81 h 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4" h="81">
                  <a:moveTo>
                    <a:pt x="404" y="0"/>
                  </a:moveTo>
                  <a:cubicBezTo>
                    <a:pt x="367" y="6"/>
                    <a:pt x="248" y="22"/>
                    <a:pt x="181" y="35"/>
                  </a:cubicBezTo>
                  <a:cubicBezTo>
                    <a:pt x="114" y="48"/>
                    <a:pt x="30" y="73"/>
                    <a:pt x="0" y="81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2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2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12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64" grpId="0"/>
      <p:bldP spid="12364" grpId="1"/>
      <p:bldP spid="12365" grpId="0"/>
      <p:bldP spid="12365" grpId="1"/>
      <p:bldP spid="12367" grpId="0"/>
      <p:bldP spid="123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7B5C8F6-E34E-72AB-7B5D-756FF95CDDE1}"/>
              </a:ext>
            </a:extLst>
          </p:cNvPr>
          <p:cNvSpPr txBox="1">
            <a:spLocks noChangeArrowheads="1"/>
          </p:cNvSpPr>
          <p:nvPr/>
        </p:nvSpPr>
        <p:spPr>
          <a:xfrm>
            <a:off x="261257" y="168242"/>
            <a:ext cx="8336286" cy="426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sz="3600" b="1" dirty="0">
                <a:solidFill>
                  <a:srgbClr val="0070C0"/>
                </a:solidFill>
                <a:latin typeface="Arial Unicode MS" pitchFamily="34" charset="-128"/>
              </a:rPr>
              <a:t>4. FASE FIBRINOLITICA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D231D-938A-42CE-3436-C5D4276CE4AA}"/>
              </a:ext>
            </a:extLst>
          </p:cNvPr>
          <p:cNvSpPr txBox="1"/>
          <p:nvPr/>
        </p:nvSpPr>
        <p:spPr>
          <a:xfrm>
            <a:off x="359391" y="868907"/>
            <a:ext cx="10285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Rimuovere il tappo emostatico una volta ricostituita l’integrità vascolare</a:t>
            </a:r>
          </a:p>
          <a:p>
            <a:endParaRPr lang="it-IT" sz="2400" dirty="0"/>
          </a:p>
          <a:p>
            <a:r>
              <a:rPr lang="it-IT" sz="2400" dirty="0"/>
              <a:t>Prevenire l’accumulo di fibrina in sedi dove si verifichi un inappropriata attivazione della coagulazione</a:t>
            </a:r>
          </a:p>
          <a:p>
            <a:endParaRPr lang="it-IT" sz="2400" dirty="0"/>
          </a:p>
          <a:p>
            <a:r>
              <a:rPr lang="it-IT" sz="2400" dirty="0"/>
              <a:t>L’azione del t-PA si svolge solo </a:t>
            </a:r>
            <a:br>
              <a:rPr lang="it-IT" sz="2400" dirty="0"/>
            </a:br>
            <a:r>
              <a:rPr lang="it-IT" sz="2400" dirty="0"/>
              <a:t>sulla superficie </a:t>
            </a:r>
            <a:r>
              <a:rPr lang="it-IT" sz="2400" dirty="0" err="1"/>
              <a:t>fibrinica</a:t>
            </a:r>
            <a:endParaRPr lang="it-IT" sz="2400" dirty="0"/>
          </a:p>
          <a:p>
            <a:endParaRPr lang="it-IT" sz="2400" dirty="0"/>
          </a:p>
          <a:p>
            <a:r>
              <a:rPr lang="it-IT" dirty="0"/>
              <a:t>T-PA = </a:t>
            </a:r>
            <a:r>
              <a:rPr lang="it-IT" dirty="0" err="1"/>
              <a:t>Tissue-type</a:t>
            </a:r>
            <a:r>
              <a:rPr lang="it-IT" dirty="0"/>
              <a:t> </a:t>
            </a:r>
            <a:r>
              <a:rPr lang="it-IT" dirty="0" err="1"/>
              <a:t>Plasminogen</a:t>
            </a:r>
            <a:r>
              <a:rPr lang="it-IT" dirty="0"/>
              <a:t> </a:t>
            </a:r>
            <a:r>
              <a:rPr lang="it-IT" dirty="0" err="1"/>
              <a:t>Activator</a:t>
            </a:r>
            <a:endParaRPr lang="it-IT" dirty="0"/>
          </a:p>
          <a:p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AF8A0-DCC5-8C33-DB39-385546953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709" y="2374710"/>
            <a:ext cx="5698360" cy="41489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458779-F155-67FE-2FBE-761CE3398879}"/>
              </a:ext>
            </a:extLst>
          </p:cNvPr>
          <p:cNvSpPr txBox="1"/>
          <p:nvPr/>
        </p:nvSpPr>
        <p:spPr>
          <a:xfrm>
            <a:off x="9621672" y="4079837"/>
            <a:ext cx="1533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PAI-1 e PAI-2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D2EA0E-2D81-7DF5-C994-C581862242DE}"/>
              </a:ext>
            </a:extLst>
          </p:cNvPr>
          <p:cNvSpPr txBox="1"/>
          <p:nvPr/>
        </p:nvSpPr>
        <p:spPr>
          <a:xfrm>
            <a:off x="10428323" y="6105099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FDP</a:t>
            </a:r>
          </a:p>
        </p:txBody>
      </p:sp>
    </p:spTree>
    <p:extLst>
      <p:ext uri="{BB962C8B-B14F-4D97-AF65-F5344CB8AC3E}">
        <p14:creationId xmlns:p14="http://schemas.microsoft.com/office/powerpoint/2010/main" val="2531398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DA9F4B3-69E2-AA88-CDBF-9D5276A31924}"/>
              </a:ext>
            </a:extLst>
          </p:cNvPr>
          <p:cNvSpPr txBox="1">
            <a:spLocks noChangeArrowheads="1"/>
          </p:cNvSpPr>
          <p:nvPr/>
        </p:nvSpPr>
        <p:spPr>
          <a:xfrm>
            <a:off x="243059" y="122749"/>
            <a:ext cx="11807913" cy="426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sz="3200" b="1" dirty="0">
                <a:solidFill>
                  <a:srgbClr val="0070C0"/>
                </a:solidFill>
                <a:latin typeface="Arial Unicode MS" pitchFamily="34" charset="-128"/>
              </a:rPr>
              <a:t>TEST PER LA DIAGNOSI DELLE MALATTIE EMORRAGICHE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292945E-600C-4A3A-E2EC-5CCC906BF416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1268413"/>
            <a:ext cx="8331200" cy="479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it-IT" altLang="it-IT" sz="2400" dirty="0"/>
              <a:t>Sono le prove minime e sufficienti per consentire un bilancio preoperatorio o un approccio diagnostico di normalità.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altLang="it-IT" sz="2400" dirty="0"/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 dirty="0"/>
              <a:t>Conteggio delle piastrine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 dirty="0"/>
              <a:t>Tempo di emorragia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 dirty="0"/>
              <a:t>Tempo di protrombina (PT)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 dirty="0"/>
              <a:t>Tempo di tromboplastina parziale attivata (</a:t>
            </a:r>
            <a:r>
              <a:rPr lang="it-IT" altLang="it-IT" b="1" dirty="0" err="1"/>
              <a:t>aPTT</a:t>
            </a:r>
            <a:r>
              <a:rPr lang="it-IT" altLang="it-IT" b="1" dirty="0"/>
              <a:t>)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 dirty="0"/>
              <a:t> Dosaggio fibrinogeno</a:t>
            </a:r>
          </a:p>
        </p:txBody>
      </p:sp>
    </p:spTree>
    <p:extLst>
      <p:ext uri="{BB962C8B-B14F-4D97-AF65-F5344CB8AC3E}">
        <p14:creationId xmlns:p14="http://schemas.microsoft.com/office/powerpoint/2010/main" val="778302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4BB877-93FC-54E8-CC36-83DCA930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541" y="385336"/>
            <a:ext cx="30972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I° LIVELLO</a:t>
            </a:r>
          </a:p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tempo di emorragia</a:t>
            </a:r>
          </a:p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PT</a:t>
            </a:r>
          </a:p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Tahoma" panose="020B0604030504040204" pitchFamily="34" charset="0"/>
                <a:cs typeface="Arial" panose="020B0604020202020204" pitchFamily="34" charset="0"/>
              </a:rPr>
              <a:t>aPTT</a:t>
            </a:r>
            <a:endParaRPr lang="it-IT" altLang="it-IT" sz="2400" dirty="0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conta piastrinica</a:t>
            </a:r>
          </a:p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dosaggio fibrinogeno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ACBBAD-0F24-A074-94DA-F9FE37753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431" y="3465324"/>
            <a:ext cx="3313112" cy="12065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II° LIVELLO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dosaggio AT-III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dosaggio D-dimero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84CA03-1AD3-A749-EC0F-569C557A8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529" y="1636524"/>
            <a:ext cx="4105275" cy="3035300"/>
          </a:xfrm>
          <a:prstGeom prst="rect">
            <a:avLst/>
          </a:prstGeom>
          <a:solidFill>
            <a:schemeClr val="accent1"/>
          </a:solidFill>
          <a:ln w="222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III° LIVELLO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Proteina C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Proteina S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APCR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dosaggio fattori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LAC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aggregazione piastrinica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Altri…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199B48-85F1-9DF5-C4D6-BE3280FCBD52}"/>
              </a:ext>
            </a:extLst>
          </p:cNvPr>
          <p:cNvSpPr txBox="1"/>
          <p:nvPr/>
        </p:nvSpPr>
        <p:spPr>
          <a:xfrm>
            <a:off x="455541" y="4841420"/>
            <a:ext cx="378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Tanta </a:t>
            </a:r>
            <a:r>
              <a:rPr lang="en-US" dirty="0" err="1"/>
              <a:t>fibrinolisi</a:t>
            </a:r>
            <a:r>
              <a:rPr lang="en-US" dirty="0"/>
              <a:t> è un </a:t>
            </a:r>
            <a:r>
              <a:rPr lang="en-US" dirty="0" err="1"/>
              <a:t>indice</a:t>
            </a:r>
            <a:r>
              <a:rPr lang="en-US" dirty="0"/>
              <a:t> </a:t>
            </a:r>
            <a:r>
              <a:rPr lang="en-US" dirty="0" err="1"/>
              <a:t>indiretto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c’è</a:t>
            </a:r>
            <a:r>
              <a:rPr lang="en-US" dirty="0"/>
              <a:t> </a:t>
            </a:r>
            <a:r>
              <a:rPr lang="en-US" dirty="0" err="1"/>
              <a:t>tanta</a:t>
            </a:r>
            <a:r>
              <a:rPr lang="en-US" dirty="0"/>
              <a:t> </a:t>
            </a:r>
            <a:r>
              <a:rPr lang="en-US" dirty="0" err="1"/>
              <a:t>formazione</a:t>
            </a:r>
            <a:r>
              <a:rPr lang="en-US" dirty="0"/>
              <a:t> di </a:t>
            </a:r>
            <a:r>
              <a:rPr lang="en-US" dirty="0" err="1"/>
              <a:t>fibrina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3DB3D-5946-B712-EBE3-88A1C96C01B0}"/>
              </a:ext>
            </a:extLst>
          </p:cNvPr>
          <p:cNvSpPr txBox="1"/>
          <p:nvPr/>
        </p:nvSpPr>
        <p:spPr>
          <a:xfrm>
            <a:off x="5215529" y="4841419"/>
            <a:ext cx="410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differenze</a:t>
            </a:r>
            <a:r>
              <a:rPr lang="en-US" dirty="0"/>
              <a:t> </a:t>
            </a:r>
            <a:r>
              <a:rPr lang="en-US" dirty="0" err="1"/>
              <a:t>individuali</a:t>
            </a:r>
            <a:r>
              <a:rPr lang="en-US" dirty="0"/>
              <a:t> </a:t>
            </a:r>
            <a:r>
              <a:rPr lang="en-US" dirty="0" err="1"/>
              <a:t>nell’equilibrio</a:t>
            </a:r>
            <a:r>
              <a:rPr lang="en-US" dirty="0"/>
              <a:t> della </a:t>
            </a:r>
            <a:r>
              <a:rPr lang="en-US" dirty="0" err="1"/>
              <a:t>bilancia</a:t>
            </a:r>
            <a:r>
              <a:rPr lang="en-US" dirty="0"/>
              <a:t> </a:t>
            </a:r>
            <a:r>
              <a:rPr lang="en-US" dirty="0" err="1"/>
              <a:t>emostatica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539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FAEBAFF3-CEBA-E723-C605-B4583093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7" y="0"/>
            <a:ext cx="85725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FB6AF-FA36-46C2-BC5B-B1A77D9686B6}"/>
              </a:ext>
            </a:extLst>
          </p:cNvPr>
          <p:cNvSpPr txBox="1"/>
          <p:nvPr/>
        </p:nvSpPr>
        <p:spPr>
          <a:xfrm>
            <a:off x="8651269" y="63425"/>
            <a:ext cx="3293081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TEMPO DI PROTROMBINA</a:t>
            </a:r>
          </a:p>
          <a:p>
            <a:r>
              <a:rPr lang="en-US" sz="2000" b="1" dirty="0" err="1"/>
              <a:t>Avvio</a:t>
            </a:r>
            <a:r>
              <a:rPr lang="en-US" sz="2000" b="1" dirty="0"/>
              <a:t> da </a:t>
            </a:r>
            <a:r>
              <a:rPr lang="en-US" sz="2000" b="1" dirty="0" err="1"/>
              <a:t>TF:VIIa</a:t>
            </a:r>
            <a:r>
              <a:rPr lang="en-US" sz="2000" b="1" dirty="0"/>
              <a:t> </a:t>
            </a:r>
            <a:br>
              <a:rPr lang="en-US" sz="2000" b="1" dirty="0"/>
            </a:br>
            <a:r>
              <a:rPr lang="en-US" sz="2000" b="1" dirty="0"/>
              <a:t>(</a:t>
            </a:r>
            <a:r>
              <a:rPr lang="en-US" sz="2000" b="1" dirty="0" err="1"/>
              <a:t>Fattori</a:t>
            </a:r>
            <a:r>
              <a:rPr lang="en-US" sz="2000" b="1" dirty="0"/>
              <a:t> K </a:t>
            </a:r>
            <a:r>
              <a:rPr lang="en-US" sz="2000" b="1" dirty="0" err="1"/>
              <a:t>dipendenti</a:t>
            </a:r>
            <a:r>
              <a:rPr lang="en-US" sz="2000" b="1" dirty="0"/>
              <a:t>. </a:t>
            </a:r>
            <a:r>
              <a:rPr lang="en-US" sz="2000" b="1" dirty="0" err="1"/>
              <a:t>Fegato</a:t>
            </a:r>
            <a:r>
              <a:rPr lang="en-US" sz="2000" b="1" dirty="0"/>
              <a:t>)</a:t>
            </a:r>
          </a:p>
          <a:p>
            <a:endParaRPr lang="en-US" sz="2000" b="1" dirty="0"/>
          </a:p>
          <a:p>
            <a:r>
              <a:rPr lang="en-US" sz="2000" b="1" dirty="0" err="1"/>
              <a:t>Amplificazione</a:t>
            </a:r>
            <a:endParaRPr lang="en-US" sz="2000" b="1" dirty="0"/>
          </a:p>
          <a:p>
            <a:r>
              <a:rPr lang="en-US" sz="2000" b="1" dirty="0"/>
              <a:t>(solo FV)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DBB8A21-FF9A-3D36-7EA7-10777C3B123C}"/>
                  </a:ext>
                </a:extLst>
              </p14:cNvPr>
              <p14:cNvContentPartPr/>
              <p14:nvPr/>
            </p14:nvContentPartPr>
            <p14:xfrm>
              <a:off x="4767194" y="2263382"/>
              <a:ext cx="365760" cy="45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DBB8A21-FF9A-3D36-7EA7-10777C3B12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13554" y="2155382"/>
                <a:ext cx="47340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5709F4-35D2-DD53-7723-46D6752D7624}"/>
                  </a:ext>
                </a:extLst>
              </p14:cNvPr>
              <p14:cNvContentPartPr/>
              <p14:nvPr/>
            </p14:nvContentPartPr>
            <p14:xfrm>
              <a:off x="5423114" y="3598262"/>
              <a:ext cx="132120" cy="15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5709F4-35D2-DD53-7723-46D6752D762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69474" y="3490262"/>
                <a:ext cx="23976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F773E9-DCC5-E4E0-DFC9-E878AD1B7F32}"/>
                  </a:ext>
                </a:extLst>
              </p14:cNvPr>
              <p14:cNvContentPartPr/>
              <p14:nvPr/>
            </p14:nvContentPartPr>
            <p14:xfrm>
              <a:off x="2926154" y="4078142"/>
              <a:ext cx="143640" cy="14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F773E9-DCC5-E4E0-DFC9-E878AD1B7F3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2154" y="3970142"/>
                <a:ext cx="25128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C56DCB6-1987-6846-68F6-74ABE479CEFB}"/>
                  </a:ext>
                </a:extLst>
              </p14:cNvPr>
              <p14:cNvContentPartPr/>
              <p14:nvPr/>
            </p14:nvContentPartPr>
            <p14:xfrm>
              <a:off x="9499202" y="2533617"/>
              <a:ext cx="245520" cy="46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C56DCB6-1987-6846-68F6-74ABE479CEF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45562" y="2425617"/>
                <a:ext cx="353160" cy="26172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5C08AC9-E709-4C26-B39B-1B24310FE9F3}"/>
              </a:ext>
            </a:extLst>
          </p:cNvPr>
          <p:cNvSpPr txBox="1"/>
          <p:nvPr/>
        </p:nvSpPr>
        <p:spPr>
          <a:xfrm>
            <a:off x="9562264" y="2348951"/>
            <a:ext cx="13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</a:t>
            </a:r>
            <a:r>
              <a:rPr lang="en-US" dirty="0" err="1"/>
              <a:t>dipendenti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BB3486-8147-64D7-8EEC-86877F1968D3}"/>
              </a:ext>
            </a:extLst>
          </p:cNvPr>
          <p:cNvSpPr txBox="1"/>
          <p:nvPr/>
        </p:nvSpPr>
        <p:spPr>
          <a:xfrm>
            <a:off x="9621962" y="3064817"/>
            <a:ext cx="149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11-13 secondi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76A632-2C2C-D2F4-6DE3-51AB96F994AE}"/>
              </a:ext>
            </a:extLst>
          </p:cNvPr>
          <p:cNvCxnSpPr/>
          <p:nvPr/>
        </p:nvCxnSpPr>
        <p:spPr>
          <a:xfrm>
            <a:off x="8470048" y="127699"/>
            <a:ext cx="50450" cy="6602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593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71138C-7107-47AC-966D-D9E34D71D8F9}"/>
              </a:ext>
            </a:extLst>
          </p:cNvPr>
          <p:cNvSpPr txBox="1"/>
          <p:nvPr/>
        </p:nvSpPr>
        <p:spPr>
          <a:xfrm>
            <a:off x="233917" y="138222"/>
            <a:ext cx="5862083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TEMPO DI PROTROMBINA STANDARDIZZATO</a:t>
            </a:r>
          </a:p>
          <a:p>
            <a:endParaRPr lang="en-US" sz="2000" b="1" dirty="0"/>
          </a:p>
          <a:p>
            <a:r>
              <a:rPr lang="en-US" sz="3600" b="1" dirty="0"/>
              <a:t>INR: </a:t>
            </a:r>
            <a:r>
              <a:rPr lang="en-US" sz="2400" b="1" dirty="0" err="1"/>
              <a:t>normalizzazione</a:t>
            </a:r>
            <a:r>
              <a:rPr lang="en-US" sz="2400" b="1" dirty="0"/>
              <a:t> per </a:t>
            </a:r>
            <a:r>
              <a:rPr lang="en-US" sz="2400" b="1" dirty="0" err="1"/>
              <a:t>eterogenità</a:t>
            </a:r>
            <a:r>
              <a:rPr lang="en-US" sz="2400" b="1" dirty="0"/>
              <a:t> </a:t>
            </a:r>
            <a:r>
              <a:rPr lang="en-US" sz="2400" b="1" dirty="0" err="1"/>
              <a:t>tromboplastine</a:t>
            </a:r>
            <a:endParaRPr lang="it-IT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35D2BA-EE51-4F79-85F8-60A5921DC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49" y="2268529"/>
            <a:ext cx="5810949" cy="23209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49AAB2-19AD-45A4-A840-5B4A3A8CC93B}"/>
              </a:ext>
            </a:extLst>
          </p:cNvPr>
          <p:cNvSpPr/>
          <p:nvPr/>
        </p:nvSpPr>
        <p:spPr>
          <a:xfrm>
            <a:off x="1965085" y="3648945"/>
            <a:ext cx="691601" cy="232094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C447F-99FF-4FFC-BCD8-1C9A5FD7540C}"/>
              </a:ext>
            </a:extLst>
          </p:cNvPr>
          <p:cNvSpPr/>
          <p:nvPr/>
        </p:nvSpPr>
        <p:spPr>
          <a:xfrm>
            <a:off x="2352571" y="3593803"/>
            <a:ext cx="691601" cy="144602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FBA3C-25D5-441B-B879-62BDB059D2B0}"/>
              </a:ext>
            </a:extLst>
          </p:cNvPr>
          <p:cNvSpPr txBox="1"/>
          <p:nvPr/>
        </p:nvSpPr>
        <p:spPr>
          <a:xfrm>
            <a:off x="2621743" y="5028429"/>
            <a:ext cx="1268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PROTESI </a:t>
            </a:r>
          </a:p>
          <a:p>
            <a:r>
              <a:rPr lang="en-US" dirty="0"/>
              <a:t>VALVOLARE</a:t>
            </a:r>
            <a:endParaRPr lang="it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EDFB9-8F98-4CB6-A0C2-0415AFE5315E}"/>
              </a:ext>
            </a:extLst>
          </p:cNvPr>
          <p:cNvSpPr txBox="1"/>
          <p:nvPr/>
        </p:nvSpPr>
        <p:spPr>
          <a:xfrm>
            <a:off x="1837231" y="5982809"/>
            <a:ext cx="1261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PREGRESSA</a:t>
            </a:r>
          </a:p>
          <a:p>
            <a:r>
              <a:rPr lang="en-US" dirty="0"/>
              <a:t>TROMBOSI</a:t>
            </a:r>
            <a:endParaRPr lang="it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4261A7-5065-4ECD-BD4C-CD61E5724ABF}"/>
              </a:ext>
            </a:extLst>
          </p:cNvPr>
          <p:cNvSpPr/>
          <p:nvPr/>
        </p:nvSpPr>
        <p:spPr>
          <a:xfrm>
            <a:off x="1160838" y="3737048"/>
            <a:ext cx="460627" cy="232094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8DF9D-A7BA-4B89-AA78-FEE172E41ACD}"/>
              </a:ext>
            </a:extLst>
          </p:cNvPr>
          <p:cNvSpPr txBox="1"/>
          <p:nvPr/>
        </p:nvSpPr>
        <p:spPr>
          <a:xfrm>
            <a:off x="1114275" y="6057989"/>
            <a:ext cx="50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v.n.</a:t>
            </a:r>
            <a:endParaRPr lang="it-IT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6F6170B-0E57-49F3-B58C-C139651E58A2}"/>
              </a:ext>
            </a:extLst>
          </p:cNvPr>
          <p:cNvSpPr txBox="1">
            <a:spLocks noChangeArrowheads="1"/>
          </p:cNvSpPr>
          <p:nvPr/>
        </p:nvSpPr>
        <p:spPr>
          <a:xfrm>
            <a:off x="6273570" y="336840"/>
            <a:ext cx="5810949" cy="5256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it-IT" altLang="it-IT" dirty="0"/>
              <a:t>Valutazione delle carenze della via estrinseca (fattore tessutale)</a:t>
            </a:r>
          </a:p>
          <a:p>
            <a:pPr>
              <a:lnSpc>
                <a:spcPct val="125000"/>
              </a:lnSpc>
            </a:pPr>
            <a:r>
              <a:rPr lang="it-IT" altLang="it-IT" dirty="0"/>
              <a:t>Valutazione della capacità di sintesi proteica epatica</a:t>
            </a:r>
          </a:p>
          <a:p>
            <a:pPr>
              <a:lnSpc>
                <a:spcPct val="125000"/>
              </a:lnSpc>
            </a:pPr>
            <a:r>
              <a:rPr lang="it-IT" altLang="it-IT" dirty="0"/>
              <a:t>Valutazione globale della funzionalità emostatica plasmatica (in combinazione con l’</a:t>
            </a:r>
            <a:r>
              <a:rPr lang="it-IT" altLang="it-IT" dirty="0" err="1"/>
              <a:t>aPTT</a:t>
            </a:r>
            <a:r>
              <a:rPr lang="it-IT" altLang="it-IT" dirty="0"/>
              <a:t>), tranne il FXIII</a:t>
            </a:r>
          </a:p>
          <a:p>
            <a:pPr>
              <a:lnSpc>
                <a:spcPct val="125000"/>
              </a:lnSpc>
            </a:pPr>
            <a:r>
              <a:rPr lang="it-IT" altLang="it-IT" dirty="0"/>
              <a:t>Controllo della terapia anticoagulante orale (TAO)</a:t>
            </a:r>
          </a:p>
          <a:p>
            <a:pPr>
              <a:lnSpc>
                <a:spcPct val="125000"/>
              </a:lnSpc>
            </a:pPr>
            <a:r>
              <a:rPr lang="it-IT" dirty="0"/>
              <a:t>Non risente dell’eparina, perché nella formulazione è contenuto un inibitore dell’eparina (</a:t>
            </a:r>
            <a:r>
              <a:rPr lang="it-IT" dirty="0" err="1"/>
              <a:t>polybrene</a:t>
            </a:r>
            <a:r>
              <a:rPr lang="it-IT" dirty="0"/>
              <a:t>)</a:t>
            </a:r>
            <a:endParaRPr lang="it-IT" altLang="it-IT" dirty="0"/>
          </a:p>
          <a:p>
            <a:pPr>
              <a:buFont typeface="Wingdings" panose="05000000000000000000" pitchFamily="2" charset="2"/>
              <a:buNone/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598123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017E8-8EDA-6372-A375-C4E156D7A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6CFCBE53-0740-68E0-E8B7-CA913335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8" y="-1"/>
            <a:ext cx="85725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B7D75A-FAF0-AC11-18F7-D39533E61D3C}"/>
              </a:ext>
            </a:extLst>
          </p:cNvPr>
          <p:cNvSpPr txBox="1"/>
          <p:nvPr/>
        </p:nvSpPr>
        <p:spPr>
          <a:xfrm>
            <a:off x="8658570" y="146886"/>
            <a:ext cx="351057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>
                <a:highlight>
                  <a:srgbClr val="FFFF00"/>
                </a:highlight>
              </a:rPr>
              <a:t>aPTT</a:t>
            </a:r>
            <a:endParaRPr lang="it-IT" sz="2200" dirty="0"/>
          </a:p>
          <a:p>
            <a:pPr marL="0" indent="0">
              <a:buNone/>
            </a:pPr>
            <a:r>
              <a:rPr lang="en-US" altLang="it-IT" sz="2000" dirty="0"/>
              <a:t>a 37°C </a:t>
            </a:r>
            <a:r>
              <a:rPr lang="en-US" altLang="it-IT" sz="2000" dirty="0" err="1"/>
              <a:t>miscela</a:t>
            </a:r>
            <a:r>
              <a:rPr lang="en-US" altLang="it-IT" sz="2000" dirty="0"/>
              <a:t> </a:t>
            </a:r>
            <a:r>
              <a:rPr lang="en-US" altLang="it-IT" sz="2000" dirty="0" err="1"/>
              <a:t>composta</a:t>
            </a:r>
            <a:r>
              <a:rPr lang="en-US" altLang="it-IT" sz="2000" dirty="0"/>
              <a:t> da:</a:t>
            </a:r>
          </a:p>
          <a:p>
            <a:pPr>
              <a:buFontTx/>
              <a:buNone/>
            </a:pPr>
            <a:r>
              <a:rPr lang="en-US" altLang="it-IT" sz="2000" dirty="0"/>
              <a:t> - Plasma </a:t>
            </a:r>
            <a:r>
              <a:rPr lang="en-US" altLang="it-IT" sz="2000" dirty="0" err="1"/>
              <a:t>citratato</a:t>
            </a:r>
            <a:r>
              <a:rPr lang="en-US" altLang="it-IT" sz="2000" dirty="0"/>
              <a:t> </a:t>
            </a:r>
            <a:r>
              <a:rPr lang="en-US" altLang="it-IT" sz="2000" dirty="0" err="1"/>
              <a:t>povero</a:t>
            </a:r>
            <a:r>
              <a:rPr lang="en-US" altLang="it-IT" sz="2000" dirty="0"/>
              <a:t> di </a:t>
            </a:r>
            <a:r>
              <a:rPr lang="en-US" altLang="it-IT" sz="2000" dirty="0" err="1"/>
              <a:t>piastrine</a:t>
            </a:r>
            <a:endParaRPr lang="en-US" altLang="it-IT" sz="2000" dirty="0"/>
          </a:p>
          <a:p>
            <a:pPr>
              <a:buFontTx/>
              <a:buNone/>
            </a:pPr>
            <a:r>
              <a:rPr lang="en-US" altLang="it-IT" sz="2000" dirty="0"/>
              <a:t> - </a:t>
            </a:r>
            <a:r>
              <a:rPr lang="en-US" altLang="it-IT" sz="2000" dirty="0" err="1"/>
              <a:t>Attivatore-Fosfolipidi</a:t>
            </a:r>
            <a:endParaRPr lang="en-US" altLang="it-IT" sz="2000" dirty="0"/>
          </a:p>
          <a:p>
            <a:pPr>
              <a:buFontTx/>
              <a:buNone/>
            </a:pPr>
            <a:r>
              <a:rPr lang="en-US" altLang="it-IT" sz="2000" dirty="0"/>
              <a:t> - Calcio </a:t>
            </a:r>
            <a:r>
              <a:rPr lang="en-US" altLang="it-IT" sz="2000" dirty="0" err="1"/>
              <a:t>cloruro</a:t>
            </a:r>
            <a:endParaRPr lang="en-US" altLang="it-IT" sz="2000" dirty="0"/>
          </a:p>
          <a:p>
            <a:pPr>
              <a:buFontTx/>
              <a:buNone/>
            </a:pPr>
            <a:endParaRPr lang="en-US" altLang="it-IT" sz="2000" dirty="0"/>
          </a:p>
          <a:p>
            <a:pPr>
              <a:buFontTx/>
              <a:buNone/>
            </a:pPr>
            <a:r>
              <a:rPr lang="en-US" altLang="it-IT" sz="2000" dirty="0" err="1"/>
              <a:t>Fotografa</a:t>
            </a:r>
            <a:r>
              <a:rPr lang="en-US" altLang="it-IT" sz="2000" dirty="0"/>
              <a:t> la </a:t>
            </a:r>
            <a:r>
              <a:rPr lang="en-US" altLang="it-IT" sz="2000" dirty="0" err="1"/>
              <a:t>fase</a:t>
            </a:r>
            <a:r>
              <a:rPr lang="en-US" altLang="it-IT" sz="2000" dirty="0"/>
              <a:t> di </a:t>
            </a:r>
            <a:r>
              <a:rPr lang="en-US" altLang="it-IT" sz="2000" dirty="0" err="1"/>
              <a:t>amplificazione</a:t>
            </a:r>
            <a:r>
              <a:rPr lang="en-US" altLang="it-IT" sz="2000" dirty="0"/>
              <a:t>, </a:t>
            </a:r>
            <a:r>
              <a:rPr lang="en-US" altLang="it-IT" sz="2000" dirty="0" err="1"/>
              <a:t>favorità</a:t>
            </a:r>
            <a:r>
              <a:rPr lang="en-US" altLang="it-IT" sz="2000" dirty="0"/>
              <a:t> da </a:t>
            </a:r>
            <a:r>
              <a:rPr lang="en-US" altLang="it-IT" sz="2000" dirty="0" err="1"/>
              <a:t>esposizione</a:t>
            </a:r>
            <a:r>
              <a:rPr lang="en-US" altLang="it-IT" sz="2000" dirty="0"/>
              <a:t> di </a:t>
            </a:r>
            <a:r>
              <a:rPr lang="en-US" altLang="it-IT" sz="2000" dirty="0" err="1"/>
              <a:t>fosfolipidi</a:t>
            </a:r>
            <a:r>
              <a:rPr lang="en-US" altLang="it-IT" sz="2000" dirty="0"/>
              <a:t> e </a:t>
            </a:r>
            <a:r>
              <a:rPr lang="en-US" altLang="it-IT" sz="2000" dirty="0" err="1"/>
              <a:t>attivazione</a:t>
            </a:r>
            <a:r>
              <a:rPr lang="en-US" altLang="it-IT" sz="2000" dirty="0"/>
              <a:t> del F XII (</a:t>
            </a:r>
            <a:r>
              <a:rPr lang="en-US" altLang="it-IT" sz="2000" dirty="0" err="1"/>
              <a:t>anche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attivazione</a:t>
            </a:r>
            <a:r>
              <a:rPr lang="en-US" altLang="it-IT" sz="2000" dirty="0"/>
              <a:t> da </a:t>
            </a:r>
            <a:r>
              <a:rPr lang="en-US" altLang="it-IT" sz="2000" dirty="0" err="1"/>
              <a:t>protesi</a:t>
            </a:r>
            <a:r>
              <a:rPr lang="en-US" altLang="it-IT" sz="2000" dirty="0"/>
              <a:t> </a:t>
            </a:r>
            <a:r>
              <a:rPr lang="en-US" altLang="it-IT" sz="2000" dirty="0" err="1"/>
              <a:t>valvolari</a:t>
            </a:r>
            <a:r>
              <a:rPr lang="en-US" altLang="it-IT" sz="2000" dirty="0"/>
              <a:t>)</a:t>
            </a:r>
          </a:p>
          <a:p>
            <a:endParaRPr lang="it-IT" sz="2000" dirty="0"/>
          </a:p>
          <a:p>
            <a:r>
              <a:rPr lang="it-IT" sz="2000" dirty="0"/>
              <a:t>Risente più dai dai fattori XII, XI e IX e VIII: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C2EBE7-C101-3426-5B83-2DAB2B5B4A5C}"/>
              </a:ext>
            </a:extLst>
          </p:cNvPr>
          <p:cNvSpPr txBox="1"/>
          <p:nvPr/>
        </p:nvSpPr>
        <p:spPr>
          <a:xfrm>
            <a:off x="8658571" y="4852491"/>
            <a:ext cx="3208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Fattori XII e XI: scarse conseguenze su emostasi, ma rilevanti nell’amplificazione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5F8DCB-181C-840A-4D2C-C97D29BD958B}"/>
              </a:ext>
            </a:extLst>
          </p:cNvPr>
          <p:cNvCxnSpPr/>
          <p:nvPr/>
        </p:nvCxnSpPr>
        <p:spPr>
          <a:xfrm>
            <a:off x="8470048" y="127699"/>
            <a:ext cx="50450" cy="6602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840AB09-77BC-32BC-E9B8-38C93AB30B57}"/>
                  </a:ext>
                </a:extLst>
              </p14:cNvPr>
              <p14:cNvContentPartPr/>
              <p14:nvPr/>
            </p14:nvContentPartPr>
            <p14:xfrm>
              <a:off x="390674" y="1974302"/>
              <a:ext cx="169200" cy="12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840AB09-77BC-32BC-E9B8-38C93AB30B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7034" y="1866302"/>
                <a:ext cx="27684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5658AA2-B44F-D91D-C8CF-69874FB61E00}"/>
                  </a:ext>
                </a:extLst>
              </p14:cNvPr>
              <p14:cNvContentPartPr/>
              <p14:nvPr/>
            </p14:nvContentPartPr>
            <p14:xfrm>
              <a:off x="964514" y="2465342"/>
              <a:ext cx="18972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5658AA2-B44F-D91D-C8CF-69874FB61E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0874" y="2357702"/>
                <a:ext cx="2973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A33A5D6-BDA5-1D44-203E-2D067E51F870}"/>
                  </a:ext>
                </a:extLst>
              </p14:cNvPr>
              <p14:cNvContentPartPr/>
              <p14:nvPr/>
            </p14:nvContentPartPr>
            <p14:xfrm>
              <a:off x="1626554" y="2963582"/>
              <a:ext cx="158040" cy="12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A33A5D6-BDA5-1D44-203E-2D067E51F87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2914" y="2855942"/>
                <a:ext cx="26568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21E07DC-3BA1-519C-4B66-56B6AEDEDD6C}"/>
                  </a:ext>
                </a:extLst>
              </p14:cNvPr>
              <p14:cNvContentPartPr/>
              <p14:nvPr/>
            </p14:nvContentPartPr>
            <p14:xfrm>
              <a:off x="4180754" y="2628782"/>
              <a:ext cx="221040" cy="1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21E07DC-3BA1-519C-4B66-56B6AEDEDD6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27114" y="2521142"/>
                <a:ext cx="328680" cy="22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813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5BC24-BC4A-DC8E-80C5-7FD223589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511" y="204952"/>
            <a:ext cx="7987746" cy="6139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51E4B9-76D2-6A66-783A-C3F5E17EEB94}"/>
              </a:ext>
            </a:extLst>
          </p:cNvPr>
          <p:cNvSpPr txBox="1"/>
          <p:nvPr/>
        </p:nvSpPr>
        <p:spPr>
          <a:xfrm>
            <a:off x="8355724" y="6468382"/>
            <a:ext cx="3563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chemeClr val="accent1">
                    <a:lumMod val="75000"/>
                  </a:schemeClr>
                </a:solidFill>
              </a:rPr>
              <a:t>Dominick J. Angiolillo, NEJM 2025</a:t>
            </a:r>
          </a:p>
        </p:txBody>
      </p:sp>
    </p:spTree>
    <p:extLst>
      <p:ext uri="{BB962C8B-B14F-4D97-AF65-F5344CB8AC3E}">
        <p14:creationId xmlns:p14="http://schemas.microsoft.com/office/powerpoint/2010/main" val="35383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09B79E-E258-1680-03F0-6D59F8E20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0" y="317839"/>
            <a:ext cx="6892740" cy="1307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FF0E86-32F5-1F85-A107-51EC20252E81}"/>
              </a:ext>
            </a:extLst>
          </p:cNvPr>
          <p:cNvSpPr txBox="1"/>
          <p:nvPr/>
        </p:nvSpPr>
        <p:spPr>
          <a:xfrm>
            <a:off x="143219" y="1580921"/>
            <a:ext cx="114961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  <a:p>
            <a:r>
              <a:rPr lang="it-IT" sz="2000" dirty="0"/>
              <a:t>Sperimentazione clinica di fase 2</a:t>
            </a:r>
          </a:p>
          <a:p>
            <a:endParaRPr lang="it-IT" sz="2000" dirty="0"/>
          </a:p>
          <a:p>
            <a:r>
              <a:rPr lang="it-IT" sz="2000" dirty="0" err="1"/>
              <a:t>Abelacimab</a:t>
            </a:r>
            <a:r>
              <a:rPr lang="it-IT" sz="2000" dirty="0"/>
              <a:t> -&gt; Anticorpo monoclonale anti FXI e </a:t>
            </a:r>
            <a:r>
              <a:rPr lang="it-IT" sz="2000" dirty="0" err="1"/>
              <a:t>FXIa</a:t>
            </a:r>
            <a:r>
              <a:rPr lang="it-IT" sz="2000" dirty="0"/>
              <a:t>, Iniettato s.c. una volta al mese, </a:t>
            </a:r>
            <a:br>
              <a:rPr lang="it-IT" sz="2000" dirty="0"/>
            </a:br>
            <a:r>
              <a:rPr lang="it-IT" sz="2000" dirty="0"/>
              <a:t>paragonato con </a:t>
            </a:r>
            <a:r>
              <a:rPr lang="it-IT" sz="2000" dirty="0" err="1"/>
              <a:t>Rivaroxaban</a:t>
            </a:r>
            <a:r>
              <a:rPr lang="it-IT" sz="2000" dirty="0"/>
              <a:t> (inibitore di </a:t>
            </a:r>
            <a:r>
              <a:rPr lang="it-IT" sz="2000" dirty="0" err="1"/>
              <a:t>Fxa</a:t>
            </a:r>
            <a:r>
              <a:rPr lang="it-IT" sz="20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194783-1E23-7C55-5DC0-8021E18DF692}"/>
              </a:ext>
            </a:extLst>
          </p:cNvPr>
          <p:cNvSpPr txBox="1"/>
          <p:nvPr/>
        </p:nvSpPr>
        <p:spPr>
          <a:xfrm>
            <a:off x="143219" y="3260994"/>
            <a:ext cx="10672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FXI: </a:t>
            </a:r>
            <a:br>
              <a:rPr lang="it-IT" sz="2000" dirty="0"/>
            </a:br>
            <a:r>
              <a:rPr lang="it-IT" sz="2000" dirty="0"/>
              <a:t>- Ruolo minore in emostasi (emofilia C, da carenza di FXI) non è grave</a:t>
            </a:r>
          </a:p>
          <a:p>
            <a:r>
              <a:rPr lang="it-IT" sz="2000" dirty="0"/>
              <a:t>- Ruolo critico in trombosi (soggetti con livelli ridotti di FXI hanno basso rischio di tromboembolismo senza avere aumentato rischio di emorragia)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CE187-33BB-EF0F-2D97-B55175C8E209}"/>
              </a:ext>
            </a:extLst>
          </p:cNvPr>
          <p:cNvSpPr txBox="1"/>
          <p:nvPr/>
        </p:nvSpPr>
        <p:spPr>
          <a:xfrm>
            <a:off x="242372" y="4700526"/>
            <a:ext cx="9430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Aumento </a:t>
            </a:r>
            <a:r>
              <a:rPr lang="it-IT" dirty="0" err="1"/>
              <a:t>aPTT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Non aumento di emorragie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0D794-DEDE-F15F-F7EB-F30B526B5B63}"/>
              </a:ext>
            </a:extLst>
          </p:cNvPr>
          <p:cNvSpPr txBox="1"/>
          <p:nvPr/>
        </p:nvSpPr>
        <p:spPr>
          <a:xfrm>
            <a:off x="236863" y="5662670"/>
            <a:ext cx="6070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Altri inibitori di FXI sono in studio, tra cui le piccole molecola assumibili per </a:t>
            </a:r>
            <a:r>
              <a:rPr lang="it-IT" dirty="0" err="1"/>
              <a:t>os</a:t>
            </a:r>
            <a:r>
              <a:rPr lang="it-IT" dirty="0"/>
              <a:t> </a:t>
            </a:r>
            <a:r>
              <a:rPr lang="it-IT" dirty="0" err="1"/>
              <a:t>asundexian</a:t>
            </a:r>
            <a:r>
              <a:rPr lang="it-IT" dirty="0"/>
              <a:t> </a:t>
            </a:r>
            <a:r>
              <a:rPr lang="it-IT" dirty="0" err="1"/>
              <a:t>milvexian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78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97DA99-64F9-4EF7-ACE3-D56011F527E1}"/>
              </a:ext>
            </a:extLst>
          </p:cNvPr>
          <p:cNvSpPr txBox="1"/>
          <p:nvPr/>
        </p:nvSpPr>
        <p:spPr>
          <a:xfrm>
            <a:off x="233916" y="63953"/>
            <a:ext cx="3620350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buClr>
                <a:srgbClr val="FF6600"/>
              </a:buClr>
            </a:pPr>
            <a:r>
              <a:rPr lang="en-US" sz="2400" b="1" dirty="0" err="1"/>
              <a:t>aPTT</a:t>
            </a:r>
            <a:r>
              <a:rPr lang="en-US" sz="2400" b="1" dirty="0"/>
              <a:t> (</a:t>
            </a:r>
            <a:r>
              <a:rPr lang="en-US" sz="2400" b="1" dirty="0" err="1"/>
              <a:t>su</a:t>
            </a:r>
            <a:r>
              <a:rPr lang="en-US" sz="2400" b="1" dirty="0"/>
              <a:t> plasma senza PLT)</a:t>
            </a:r>
            <a:br>
              <a:rPr lang="en-US" sz="2400" b="1" dirty="0"/>
            </a:br>
            <a:endParaRPr lang="it-IT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BE0471-C353-42CB-A1C8-C915E1B4C530}"/>
              </a:ext>
            </a:extLst>
          </p:cNvPr>
          <p:cNvSpPr txBox="1">
            <a:spLocks noChangeArrowheads="1"/>
          </p:cNvSpPr>
          <p:nvPr/>
        </p:nvSpPr>
        <p:spPr>
          <a:xfrm>
            <a:off x="871331" y="1235842"/>
            <a:ext cx="9858616" cy="3095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it-IT" altLang="it-IT" u="sng" dirty="0"/>
              <a:t>Applicazioni diagnostiche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Valutazione delle carenze della </a:t>
            </a:r>
            <a:r>
              <a:rPr lang="it-IT" altLang="it-IT" b="1" dirty="0">
                <a:solidFill>
                  <a:srgbClr val="FF3300"/>
                </a:solidFill>
              </a:rPr>
              <a:t>via intrinseca (di amplificazione)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Valutazione globale della </a:t>
            </a:r>
            <a:r>
              <a:rPr lang="it-IT" altLang="it-IT" b="1" dirty="0">
                <a:solidFill>
                  <a:srgbClr val="FF3300"/>
                </a:solidFill>
              </a:rPr>
              <a:t>funzionalità emostatica plasmatica</a:t>
            </a:r>
            <a:r>
              <a:rPr lang="it-IT" altLang="it-IT" dirty="0"/>
              <a:t> (in combinazione con il PT), tranne il FXIII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Controllo della terapia eparinica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Messa in evidenza di anticoagulanti circolanti (LAC)</a:t>
            </a:r>
          </a:p>
        </p:txBody>
      </p:sp>
    </p:spTree>
    <p:extLst>
      <p:ext uri="{BB962C8B-B14F-4D97-AF65-F5344CB8AC3E}">
        <p14:creationId xmlns:p14="http://schemas.microsoft.com/office/powerpoint/2010/main" val="136570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4C1E0636-0CA9-4748-B177-DEC01F07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>
            <a:extLst>
              <a:ext uri="{FF2B5EF4-FFF2-40B4-BE49-F238E27FC236}">
                <a16:creationId xmlns:a16="http://schemas.microsoft.com/office/drawing/2014/main" id="{F95BFE0F-1B8C-40FD-9EF8-26494C7F8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>
            <a:extLst>
              <a:ext uri="{FF2B5EF4-FFF2-40B4-BE49-F238E27FC236}">
                <a16:creationId xmlns:a16="http://schemas.microsoft.com/office/drawing/2014/main" id="{BCB43FA5-14F1-44C4-8D61-4C0C324BC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Freeform 5">
            <a:extLst>
              <a:ext uri="{FF2B5EF4-FFF2-40B4-BE49-F238E27FC236}">
                <a16:creationId xmlns:a16="http://schemas.microsoft.com/office/drawing/2014/main" id="{DC5F8B96-A566-4232-AD36-9CCF3DD90C98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4" name="Freeform 6">
            <a:extLst>
              <a:ext uri="{FF2B5EF4-FFF2-40B4-BE49-F238E27FC236}">
                <a16:creationId xmlns:a16="http://schemas.microsoft.com/office/drawing/2014/main" id="{124EE724-EB96-4E4A-AEE1-1ED304887382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5" name="Freeform 7">
            <a:extLst>
              <a:ext uri="{FF2B5EF4-FFF2-40B4-BE49-F238E27FC236}">
                <a16:creationId xmlns:a16="http://schemas.microsoft.com/office/drawing/2014/main" id="{71855DB4-3C96-47C2-A71F-57438C7DC6ED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6" name="Freeform 8">
            <a:extLst>
              <a:ext uri="{FF2B5EF4-FFF2-40B4-BE49-F238E27FC236}">
                <a16:creationId xmlns:a16="http://schemas.microsoft.com/office/drawing/2014/main" id="{480279DC-08C2-4F9E-A2EB-40554426CAFD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7" name="Freeform 9">
            <a:extLst>
              <a:ext uri="{FF2B5EF4-FFF2-40B4-BE49-F238E27FC236}">
                <a16:creationId xmlns:a16="http://schemas.microsoft.com/office/drawing/2014/main" id="{E990F17D-CD02-4C44-9923-C4E8D7B0BDB6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8" name="Freeform 10">
            <a:extLst>
              <a:ext uri="{FF2B5EF4-FFF2-40B4-BE49-F238E27FC236}">
                <a16:creationId xmlns:a16="http://schemas.microsoft.com/office/drawing/2014/main" id="{4D896280-405E-4416-931F-B94D36718D89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9" name="Freeform 11">
            <a:extLst>
              <a:ext uri="{FF2B5EF4-FFF2-40B4-BE49-F238E27FC236}">
                <a16:creationId xmlns:a16="http://schemas.microsoft.com/office/drawing/2014/main" id="{5F207B21-ED49-408D-ADC2-AAE3834AE232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0" name="Freeform 12">
            <a:extLst>
              <a:ext uri="{FF2B5EF4-FFF2-40B4-BE49-F238E27FC236}">
                <a16:creationId xmlns:a16="http://schemas.microsoft.com/office/drawing/2014/main" id="{974AFBA3-10BA-40B7-B0AE-9553EF6CE7EC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1" name="Freeform 13">
            <a:extLst>
              <a:ext uri="{FF2B5EF4-FFF2-40B4-BE49-F238E27FC236}">
                <a16:creationId xmlns:a16="http://schemas.microsoft.com/office/drawing/2014/main" id="{111B041D-EB91-4828-A74C-A560017A5AAA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2" name="Freeform 14">
            <a:extLst>
              <a:ext uri="{FF2B5EF4-FFF2-40B4-BE49-F238E27FC236}">
                <a16:creationId xmlns:a16="http://schemas.microsoft.com/office/drawing/2014/main" id="{7AE96E67-8CBC-4E0A-B5C3-02E016B42320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3" name="Freeform 15">
            <a:extLst>
              <a:ext uri="{FF2B5EF4-FFF2-40B4-BE49-F238E27FC236}">
                <a16:creationId xmlns:a16="http://schemas.microsoft.com/office/drawing/2014/main" id="{AFB1AB6D-566D-4274-B2C3-304C948E0F75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4" name="Freeform 16">
            <a:extLst>
              <a:ext uri="{FF2B5EF4-FFF2-40B4-BE49-F238E27FC236}">
                <a16:creationId xmlns:a16="http://schemas.microsoft.com/office/drawing/2014/main" id="{245178B3-87AA-4A21-A595-02DB00F15E7E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5" name="Freeform 17">
            <a:extLst>
              <a:ext uri="{FF2B5EF4-FFF2-40B4-BE49-F238E27FC236}">
                <a16:creationId xmlns:a16="http://schemas.microsoft.com/office/drawing/2014/main" id="{48810A22-3511-4A07-86E7-0C398AEDCA53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6" name="Freeform 18">
            <a:extLst>
              <a:ext uri="{FF2B5EF4-FFF2-40B4-BE49-F238E27FC236}">
                <a16:creationId xmlns:a16="http://schemas.microsoft.com/office/drawing/2014/main" id="{A72BE6AD-3DD8-4A08-8998-1AF3844BBFB2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7" name="Freeform 19">
            <a:extLst>
              <a:ext uri="{FF2B5EF4-FFF2-40B4-BE49-F238E27FC236}">
                <a16:creationId xmlns:a16="http://schemas.microsoft.com/office/drawing/2014/main" id="{252BBAFD-F9B5-49F0-A857-CC21A4AE24D8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8" name="Freeform 20">
            <a:extLst>
              <a:ext uri="{FF2B5EF4-FFF2-40B4-BE49-F238E27FC236}">
                <a16:creationId xmlns:a16="http://schemas.microsoft.com/office/drawing/2014/main" id="{433FB480-C389-42D6-B4CA-7ACA1DD3302B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9" name="Freeform 21">
            <a:extLst>
              <a:ext uri="{FF2B5EF4-FFF2-40B4-BE49-F238E27FC236}">
                <a16:creationId xmlns:a16="http://schemas.microsoft.com/office/drawing/2014/main" id="{F8F983AD-50AA-45E7-84CA-CE17451EC052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50" name="Freeform 22">
            <a:extLst>
              <a:ext uri="{FF2B5EF4-FFF2-40B4-BE49-F238E27FC236}">
                <a16:creationId xmlns:a16="http://schemas.microsoft.com/office/drawing/2014/main" id="{2C1C14E9-FD9D-4E13-85A4-66CC38176700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73751" name="Freeform 23">
            <a:extLst>
              <a:ext uri="{FF2B5EF4-FFF2-40B4-BE49-F238E27FC236}">
                <a16:creationId xmlns:a16="http://schemas.microsoft.com/office/drawing/2014/main" id="{81B1DEF2-89BA-4529-9245-5D0A95B033DC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3752" name="Picture 24">
            <a:extLst>
              <a:ext uri="{FF2B5EF4-FFF2-40B4-BE49-F238E27FC236}">
                <a16:creationId xmlns:a16="http://schemas.microsoft.com/office/drawing/2014/main" id="{B512F9D6-6F68-459E-91FC-229D5944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6" y="4678364"/>
            <a:ext cx="3857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5">
            <a:extLst>
              <a:ext uri="{FF2B5EF4-FFF2-40B4-BE49-F238E27FC236}">
                <a16:creationId xmlns:a16="http://schemas.microsoft.com/office/drawing/2014/main" id="{B598D110-5E94-4CAF-8BEA-F5718BA3D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48720">
            <a:off x="4521200" y="4725988"/>
            <a:ext cx="387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4" name="Picture 26">
            <a:extLst>
              <a:ext uri="{FF2B5EF4-FFF2-40B4-BE49-F238E27FC236}">
                <a16:creationId xmlns:a16="http://schemas.microsoft.com/office/drawing/2014/main" id="{51C1B8CF-BCBA-4DBD-9A66-3F16320D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622">
            <a:off x="4730750" y="4910139"/>
            <a:ext cx="3571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5" name="Picture 27">
            <a:extLst>
              <a:ext uri="{FF2B5EF4-FFF2-40B4-BE49-F238E27FC236}">
                <a16:creationId xmlns:a16="http://schemas.microsoft.com/office/drawing/2014/main" id="{FCC642EC-433C-43B9-AEDC-93E19F5E5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6815">
            <a:off x="5016500" y="501491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6" name="Picture 28">
            <a:extLst>
              <a:ext uri="{FF2B5EF4-FFF2-40B4-BE49-F238E27FC236}">
                <a16:creationId xmlns:a16="http://schemas.microsoft.com/office/drawing/2014/main" id="{196703F8-79E8-4C7D-91F0-19D9FC91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704">
            <a:off x="5187950" y="5151439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7" name="Picture 29">
            <a:extLst>
              <a:ext uri="{FF2B5EF4-FFF2-40B4-BE49-F238E27FC236}">
                <a16:creationId xmlns:a16="http://schemas.microsoft.com/office/drawing/2014/main" id="{8B8E26F7-7018-4517-8D6C-2B1EE31F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51">
            <a:off x="5375275" y="530066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8" name="Picture 30">
            <a:extLst>
              <a:ext uri="{FF2B5EF4-FFF2-40B4-BE49-F238E27FC236}">
                <a16:creationId xmlns:a16="http://schemas.microsoft.com/office/drawing/2014/main" id="{90A9C97E-C7CD-47FB-AA61-B0068117F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2">
            <a:off x="5589589" y="5443539"/>
            <a:ext cx="433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9" name="Picture 31">
            <a:extLst>
              <a:ext uri="{FF2B5EF4-FFF2-40B4-BE49-F238E27FC236}">
                <a16:creationId xmlns:a16="http://schemas.microsoft.com/office/drawing/2014/main" id="{70A9C3CA-E935-40BA-8EC0-114A764E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119">
            <a:off x="5853114" y="5289550"/>
            <a:ext cx="4016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0" name="Picture 32">
            <a:extLst>
              <a:ext uri="{FF2B5EF4-FFF2-40B4-BE49-F238E27FC236}">
                <a16:creationId xmlns:a16="http://schemas.microsoft.com/office/drawing/2014/main" id="{FBF313B6-48D8-427F-9BF9-92AFBED20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58">
            <a:off x="6129339" y="5170488"/>
            <a:ext cx="33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1" name="Picture 33">
            <a:extLst>
              <a:ext uri="{FF2B5EF4-FFF2-40B4-BE49-F238E27FC236}">
                <a16:creationId xmlns:a16="http://schemas.microsoft.com/office/drawing/2014/main" id="{A53C0A91-DF22-4734-B3F0-829A8F9B2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8215">
            <a:off x="6240463" y="4941888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4">
            <a:extLst>
              <a:ext uri="{FF2B5EF4-FFF2-40B4-BE49-F238E27FC236}">
                <a16:creationId xmlns:a16="http://schemas.microsoft.com/office/drawing/2014/main" id="{BDE96760-6BD9-41A5-AEB5-78698280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4763">
            <a:off x="6456363" y="4797425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5">
            <a:extLst>
              <a:ext uri="{FF2B5EF4-FFF2-40B4-BE49-F238E27FC236}">
                <a16:creationId xmlns:a16="http://schemas.microsoft.com/office/drawing/2014/main" id="{4518500F-BB38-4A4B-BE8D-EBAC8C2D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731794" y="4760119"/>
            <a:ext cx="3492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36">
            <a:extLst>
              <a:ext uri="{FF2B5EF4-FFF2-40B4-BE49-F238E27FC236}">
                <a16:creationId xmlns:a16="http://schemas.microsoft.com/office/drawing/2014/main" id="{732036BD-098E-4D74-85B7-105EA384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7">
            <a:extLst>
              <a:ext uri="{FF2B5EF4-FFF2-40B4-BE49-F238E27FC236}">
                <a16:creationId xmlns:a16="http://schemas.microsoft.com/office/drawing/2014/main" id="{4C016135-89A5-4E89-9DCC-B08B126D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8">
            <a:extLst>
              <a:ext uri="{FF2B5EF4-FFF2-40B4-BE49-F238E27FC236}">
                <a16:creationId xmlns:a16="http://schemas.microsoft.com/office/drawing/2014/main" id="{18C0C35C-F3B3-4806-8F0C-DE57B1DB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0850">
            <a:off x="4343401" y="4414838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9">
            <a:extLst>
              <a:ext uri="{FF2B5EF4-FFF2-40B4-BE49-F238E27FC236}">
                <a16:creationId xmlns:a16="http://schemas.microsoft.com/office/drawing/2014/main" id="{9418BEDA-94C7-4454-9F64-47FAFD2BA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4637088" y="45212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40">
            <a:extLst>
              <a:ext uri="{FF2B5EF4-FFF2-40B4-BE49-F238E27FC236}">
                <a16:creationId xmlns:a16="http://schemas.microsoft.com/office/drawing/2014/main" id="{75D79E30-FCEF-4A45-91E7-42EB7F989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3148">
            <a:off x="4910138" y="479425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9" name="Picture 41">
            <a:extLst>
              <a:ext uri="{FF2B5EF4-FFF2-40B4-BE49-F238E27FC236}">
                <a16:creationId xmlns:a16="http://schemas.microsoft.com/office/drawing/2014/main" id="{5DF3491E-6166-466F-9609-914E7E86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5349876" y="5076826"/>
            <a:ext cx="4857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0" name="Picture 42">
            <a:extLst>
              <a:ext uri="{FF2B5EF4-FFF2-40B4-BE49-F238E27FC236}">
                <a16:creationId xmlns:a16="http://schemas.microsoft.com/office/drawing/2014/main" id="{CC8E36D2-C65D-46FF-892C-FC736BF78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01115">
            <a:off x="5591176" y="5148264"/>
            <a:ext cx="4984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1" name="Picture 43">
            <a:extLst>
              <a:ext uri="{FF2B5EF4-FFF2-40B4-BE49-F238E27FC236}">
                <a16:creationId xmlns:a16="http://schemas.microsoft.com/office/drawing/2014/main" id="{5CF54BE5-320D-406D-A0BC-32C39EF6A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021">
            <a:off x="5859463" y="5026025"/>
            <a:ext cx="4683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2" name="Picture 44">
            <a:extLst>
              <a:ext uri="{FF2B5EF4-FFF2-40B4-BE49-F238E27FC236}">
                <a16:creationId xmlns:a16="http://schemas.microsoft.com/office/drawing/2014/main" id="{089414E4-4DBC-486F-88EF-026656FC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6076951" y="4754564"/>
            <a:ext cx="4984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3" name="Picture 45">
            <a:extLst>
              <a:ext uri="{FF2B5EF4-FFF2-40B4-BE49-F238E27FC236}">
                <a16:creationId xmlns:a16="http://schemas.microsoft.com/office/drawing/2014/main" id="{949B4DF7-09AB-466A-BECC-0725A738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0117">
            <a:off x="6370638" y="4584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6" name="Picture 46">
            <a:extLst>
              <a:ext uri="{FF2B5EF4-FFF2-40B4-BE49-F238E27FC236}">
                <a16:creationId xmlns:a16="http://schemas.microsoft.com/office/drawing/2014/main" id="{72CB9C2E-8891-477D-8737-E1EBAA6B3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3468">
            <a:off x="5591175" y="4941889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7" name="Picture 47">
            <a:extLst>
              <a:ext uri="{FF2B5EF4-FFF2-40B4-BE49-F238E27FC236}">
                <a16:creationId xmlns:a16="http://schemas.microsoft.com/office/drawing/2014/main" id="{9FA85D2E-D3A8-4CEF-93FD-0BC399138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03838" y="48688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8" name="Picture 48">
            <a:extLst>
              <a:ext uri="{FF2B5EF4-FFF2-40B4-BE49-F238E27FC236}">
                <a16:creationId xmlns:a16="http://schemas.microsoft.com/office/drawing/2014/main" id="{353A05C5-4E53-4455-9149-51BEEFF2A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5526">
            <a:off x="5789613" y="4762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9" name="Picture 49">
            <a:extLst>
              <a:ext uri="{FF2B5EF4-FFF2-40B4-BE49-F238E27FC236}">
                <a16:creationId xmlns:a16="http://schemas.microsoft.com/office/drawing/2014/main" id="{69797D92-4521-40D8-A575-F557B9011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1445">
            <a:off x="5208588" y="4605338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0" name="Picture 50">
            <a:extLst>
              <a:ext uri="{FF2B5EF4-FFF2-40B4-BE49-F238E27FC236}">
                <a16:creationId xmlns:a16="http://schemas.microsoft.com/office/drawing/2014/main" id="{A3484638-28C1-42F4-89F6-48C937BE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9565">
            <a:off x="4943475" y="45815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1" name="Picture 51">
            <a:extLst>
              <a:ext uri="{FF2B5EF4-FFF2-40B4-BE49-F238E27FC236}">
                <a16:creationId xmlns:a16="http://schemas.microsoft.com/office/drawing/2014/main" id="{A399B09E-F209-4E5F-84DC-2040B58D3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724">
            <a:off x="5519738" y="46529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2" name="Picture 52">
            <a:extLst>
              <a:ext uri="{FF2B5EF4-FFF2-40B4-BE49-F238E27FC236}">
                <a16:creationId xmlns:a16="http://schemas.microsoft.com/office/drawing/2014/main" id="{BA937A60-339C-4ECA-BBB6-34CC618E8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783">
            <a:off x="6096000" y="4508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3" name="Picture 53">
            <a:extLst>
              <a:ext uri="{FF2B5EF4-FFF2-40B4-BE49-F238E27FC236}">
                <a16:creationId xmlns:a16="http://schemas.microsoft.com/office/drawing/2014/main" id="{F05CE406-3DB2-4F19-8538-58F973D4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4263">
            <a:off x="6672263" y="4508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4" name="Picture 54">
            <a:extLst>
              <a:ext uri="{FF2B5EF4-FFF2-40B4-BE49-F238E27FC236}">
                <a16:creationId xmlns:a16="http://schemas.microsoft.com/office/drawing/2014/main" id="{02191682-FA47-4DA4-8812-01BF848D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49107">
            <a:off x="5808663" y="4508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5" name="Picture 55">
            <a:extLst>
              <a:ext uri="{FF2B5EF4-FFF2-40B4-BE49-F238E27FC236}">
                <a16:creationId xmlns:a16="http://schemas.microsoft.com/office/drawing/2014/main" id="{75CFFCB9-699F-42B4-97D2-903F5A31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3396">
            <a:off x="5448300" y="44370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6" name="Picture 56">
            <a:extLst>
              <a:ext uri="{FF2B5EF4-FFF2-40B4-BE49-F238E27FC236}">
                <a16:creationId xmlns:a16="http://schemas.microsoft.com/office/drawing/2014/main" id="{2760BEDF-E6E5-4545-8935-69038653C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3468">
            <a:off x="4656138" y="43656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7" name="Picture 57">
            <a:extLst>
              <a:ext uri="{FF2B5EF4-FFF2-40B4-BE49-F238E27FC236}">
                <a16:creationId xmlns:a16="http://schemas.microsoft.com/office/drawing/2014/main" id="{9D639AFF-D793-4157-98B9-EF676EBE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3468">
            <a:off x="4943475" y="43656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8" name="Picture 58">
            <a:extLst>
              <a:ext uri="{FF2B5EF4-FFF2-40B4-BE49-F238E27FC236}">
                <a16:creationId xmlns:a16="http://schemas.microsoft.com/office/drawing/2014/main" id="{5B24451D-CC5B-47C8-AAAB-BAD1C84D8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5285">
            <a:off x="5232400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9" name="Picture 59">
            <a:extLst>
              <a:ext uri="{FF2B5EF4-FFF2-40B4-BE49-F238E27FC236}">
                <a16:creationId xmlns:a16="http://schemas.microsoft.com/office/drawing/2014/main" id="{021454EE-B968-4A56-B697-FFE00BF3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1102">
            <a:off x="5735638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0" name="Picture 60">
            <a:extLst>
              <a:ext uri="{FF2B5EF4-FFF2-40B4-BE49-F238E27FC236}">
                <a16:creationId xmlns:a16="http://schemas.microsoft.com/office/drawing/2014/main" id="{4C48BBF8-9F58-435E-A06D-4FD0FF724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42517">
            <a:off x="6024563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1" name="Picture 61">
            <a:extLst>
              <a:ext uri="{FF2B5EF4-FFF2-40B4-BE49-F238E27FC236}">
                <a16:creationId xmlns:a16="http://schemas.microsoft.com/office/drawing/2014/main" id="{B9471FFC-8ECB-4EA8-8932-D5C5A5B1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1638">
            <a:off x="6456363" y="43656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Picture 62">
            <a:extLst>
              <a:ext uri="{FF2B5EF4-FFF2-40B4-BE49-F238E27FC236}">
                <a16:creationId xmlns:a16="http://schemas.microsoft.com/office/drawing/2014/main" id="{8BFBB064-AD6F-4F78-88F6-A7C690DA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17515">
            <a:off x="4872038" y="42211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Picture 63">
            <a:extLst>
              <a:ext uri="{FF2B5EF4-FFF2-40B4-BE49-F238E27FC236}">
                <a16:creationId xmlns:a16="http://schemas.microsoft.com/office/drawing/2014/main" id="{3510AF03-2A1E-4E00-9871-58C638A6D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65358">
            <a:off x="5159375" y="4076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Picture 64">
            <a:extLst>
              <a:ext uri="{FF2B5EF4-FFF2-40B4-BE49-F238E27FC236}">
                <a16:creationId xmlns:a16="http://schemas.microsoft.com/office/drawing/2014/main" id="{012EB21E-3C97-4ED0-B135-43705CDC6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5163">
            <a:off x="5448300" y="4076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5" name="Picture 65">
            <a:extLst>
              <a:ext uri="{FF2B5EF4-FFF2-40B4-BE49-F238E27FC236}">
                <a16:creationId xmlns:a16="http://schemas.microsoft.com/office/drawing/2014/main" id="{6DF18B0D-BE12-49E8-A7B1-C3BA08B10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24270">
            <a:off x="5784851" y="4100513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6" name="Picture 66">
            <a:extLst>
              <a:ext uri="{FF2B5EF4-FFF2-40B4-BE49-F238E27FC236}">
                <a16:creationId xmlns:a16="http://schemas.microsoft.com/office/drawing/2014/main" id="{D2CB779E-DCF3-412F-B7C2-7EDD17B7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36">
            <a:off x="6096000" y="4076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7" name="Picture 67">
            <a:extLst>
              <a:ext uri="{FF2B5EF4-FFF2-40B4-BE49-F238E27FC236}">
                <a16:creationId xmlns:a16="http://schemas.microsoft.com/office/drawing/2014/main" id="{0FB0D594-8E30-446E-824A-00A788EAA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216">
            <a:off x="6311900" y="41497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8" name="Picture 68">
            <a:extLst>
              <a:ext uri="{FF2B5EF4-FFF2-40B4-BE49-F238E27FC236}">
                <a16:creationId xmlns:a16="http://schemas.microsoft.com/office/drawing/2014/main" id="{98917DA5-C237-4CA1-B14F-5D51A302C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45559">
            <a:off x="6672263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9" name="Picture 69">
            <a:extLst>
              <a:ext uri="{FF2B5EF4-FFF2-40B4-BE49-F238E27FC236}">
                <a16:creationId xmlns:a16="http://schemas.microsoft.com/office/drawing/2014/main" id="{1F7A5676-452C-4C31-890E-37B0E60F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35760">
            <a:off x="5640388" y="388461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0" name="Picture 70">
            <a:extLst>
              <a:ext uri="{FF2B5EF4-FFF2-40B4-BE49-F238E27FC236}">
                <a16:creationId xmlns:a16="http://schemas.microsoft.com/office/drawing/2014/main" id="{76FB1F9A-4FB2-481D-94A1-7E10589B8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24270">
            <a:off x="5280026" y="3884613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99" name="Text Box 71">
            <a:extLst>
              <a:ext uri="{FF2B5EF4-FFF2-40B4-BE49-F238E27FC236}">
                <a16:creationId xmlns:a16="http://schemas.microsoft.com/office/drawing/2014/main" id="{9D1DE16D-A7C9-40A3-B3F9-FBCA001F1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543" y="5688013"/>
            <a:ext cx="25058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Aggregazione piastrinica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1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1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10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10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10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10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" fill="hold"/>
                                        <p:tgtEl>
                                          <p:spTgt spid="10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10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9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" fill="hold"/>
                                        <p:tgtEl>
                                          <p:spTgt spid="10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" fill="hold"/>
                                        <p:tgtEl>
                                          <p:spTgt spid="10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" fill="hold"/>
                                        <p:tgtEl>
                                          <p:spTgt spid="10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" fill="hold"/>
                                        <p:tgtEl>
                                          <p:spTgt spid="10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" fill="hold"/>
                                        <p:tgtEl>
                                          <p:spTgt spid="10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" fill="hold"/>
                                        <p:tgtEl>
                                          <p:spTgt spid="10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" fill="hold"/>
                                        <p:tgtEl>
                                          <p:spTgt spid="10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" fill="hold"/>
                                        <p:tgtEl>
                                          <p:spTgt spid="10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C9E4D-389D-B4BD-7907-E24963093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78" y="42390"/>
            <a:ext cx="9783540" cy="67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04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F91F0A-BB85-D3AC-3A2C-9A11D501A4FB}"/>
              </a:ext>
            </a:extLst>
          </p:cNvPr>
          <p:cNvSpPr txBox="1"/>
          <p:nvPr/>
        </p:nvSpPr>
        <p:spPr>
          <a:xfrm>
            <a:off x="339634" y="235132"/>
            <a:ext cx="105756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CORREZIONE DELLE PROVE COAGULATIVE DI PRIMO LIVELLO</a:t>
            </a:r>
          </a:p>
          <a:p>
            <a:endParaRPr lang="it-IT" sz="2400" b="1" dirty="0">
              <a:solidFill>
                <a:srgbClr val="0070C0"/>
              </a:solidFill>
            </a:endParaRPr>
          </a:p>
          <a:p>
            <a:r>
              <a:rPr lang="it-IT" sz="2400" b="1" dirty="0"/>
              <a:t>Correzione con plasma ricco di fattori: difetto intrinseco di fattori</a:t>
            </a:r>
          </a:p>
          <a:p>
            <a:pPr marL="342900" indent="-342900">
              <a:buFontTx/>
              <a:buChar char="-"/>
            </a:pPr>
            <a:r>
              <a:rPr lang="it-IT" sz="2400" dirty="0" err="1"/>
              <a:t>aPTT</a:t>
            </a:r>
            <a:r>
              <a:rPr lang="it-IT" sz="2400" dirty="0"/>
              <a:t> allungato senza storia di sanguinamenti -&gt; FXII</a:t>
            </a:r>
          </a:p>
          <a:p>
            <a:pPr marL="342900" indent="-342900">
              <a:buFontTx/>
              <a:buChar char="-"/>
            </a:pPr>
            <a:r>
              <a:rPr lang="it-IT" sz="2400" dirty="0" err="1"/>
              <a:t>aPTT</a:t>
            </a:r>
            <a:r>
              <a:rPr lang="it-IT" sz="2400" dirty="0"/>
              <a:t> </a:t>
            </a:r>
            <a:r>
              <a:rPr lang="it-IT" sz="2400" dirty="0" err="1"/>
              <a:t>alllungato</a:t>
            </a:r>
            <a:r>
              <a:rPr lang="it-IT" sz="2400" dirty="0"/>
              <a:t> e storia personale/familiare di sanguinamenti -&gt; emofilie</a:t>
            </a:r>
          </a:p>
          <a:p>
            <a:pPr marL="342900" indent="-342900">
              <a:buFontTx/>
              <a:buChar char="-"/>
            </a:pPr>
            <a:r>
              <a:rPr lang="it-IT" sz="2400" dirty="0" err="1"/>
              <a:t>aPTT</a:t>
            </a:r>
            <a:r>
              <a:rPr lang="it-IT" sz="2400" dirty="0"/>
              <a:t> normale-lungo con storia di diatesi -&gt; difetto </a:t>
            </a:r>
            <a:r>
              <a:rPr lang="it-IT" sz="2400" dirty="0" err="1"/>
              <a:t>vWF</a:t>
            </a:r>
            <a:r>
              <a:rPr lang="it-IT" sz="2400" dirty="0"/>
              <a:t> o emofilie lievi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PT allungato -&gt; difetto di fattore VII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r>
              <a:rPr lang="it-IT" sz="2400" b="1" dirty="0"/>
              <a:t>Mancata correzione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Anticoagulanti tipo LAC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Terapie anticoagulanti (eparina)</a:t>
            </a:r>
          </a:p>
        </p:txBody>
      </p:sp>
    </p:spTree>
    <p:extLst>
      <p:ext uri="{BB962C8B-B14F-4D97-AF65-F5344CB8AC3E}">
        <p14:creationId xmlns:p14="http://schemas.microsoft.com/office/powerpoint/2010/main" val="1694393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9FE1D-3E27-4EF4-AE00-191E1BD69139}"/>
              </a:ext>
            </a:extLst>
          </p:cNvPr>
          <p:cNvSpPr txBox="1"/>
          <p:nvPr/>
        </p:nvSpPr>
        <p:spPr>
          <a:xfrm>
            <a:off x="230121" y="118092"/>
            <a:ext cx="4604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IPERCOAGULABILITA’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006F0-C345-4ED2-9477-D6927650C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498" y="306182"/>
            <a:ext cx="6597502" cy="62456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AF4473-4328-4311-BAF6-8D4006F335B6}"/>
              </a:ext>
            </a:extLst>
          </p:cNvPr>
          <p:cNvSpPr/>
          <p:nvPr/>
        </p:nvSpPr>
        <p:spPr>
          <a:xfrm>
            <a:off x="5667153" y="1834117"/>
            <a:ext cx="6434002" cy="80597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47720A-EFEF-4A3A-8564-08B6EC5E6075}"/>
              </a:ext>
            </a:extLst>
          </p:cNvPr>
          <p:cNvSpPr/>
          <p:nvPr/>
        </p:nvSpPr>
        <p:spPr>
          <a:xfrm>
            <a:off x="5660063" y="3400645"/>
            <a:ext cx="6434002" cy="44653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FDE634-F590-4605-8396-D8F4E1C74633}"/>
              </a:ext>
            </a:extLst>
          </p:cNvPr>
          <p:cNvSpPr/>
          <p:nvPr/>
        </p:nvSpPr>
        <p:spPr>
          <a:xfrm>
            <a:off x="5663609" y="2680464"/>
            <a:ext cx="6434002" cy="686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479AC-41B9-7CD4-E5EA-F74BC2AEB537}"/>
              </a:ext>
            </a:extLst>
          </p:cNvPr>
          <p:cNvSpPr txBox="1"/>
          <p:nvPr/>
        </p:nvSpPr>
        <p:spPr>
          <a:xfrm>
            <a:off x="11380424" y="1818082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F8E13-3AB1-533B-1F3F-96430294D50A}"/>
              </a:ext>
            </a:extLst>
          </p:cNvPr>
          <p:cNvSpPr txBox="1"/>
          <p:nvPr/>
        </p:nvSpPr>
        <p:spPr>
          <a:xfrm>
            <a:off x="11470094" y="2723446"/>
            <a:ext cx="64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9F5693-44C2-405D-B948-2271457A2365}"/>
              </a:ext>
            </a:extLst>
          </p:cNvPr>
          <p:cNvSpPr txBox="1"/>
          <p:nvPr/>
        </p:nvSpPr>
        <p:spPr>
          <a:xfrm>
            <a:off x="3591882" y="2771045"/>
            <a:ext cx="80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AVVIO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1A54C5-F5F3-754C-05D2-151C05F3C573}"/>
              </a:ext>
            </a:extLst>
          </p:cNvPr>
          <p:cNvSpPr txBox="1"/>
          <p:nvPr/>
        </p:nvSpPr>
        <p:spPr>
          <a:xfrm>
            <a:off x="230121" y="1155577"/>
            <a:ext cx="2817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PROPAGAZIONE</a:t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b="1" dirty="0">
                <a:solidFill>
                  <a:srgbClr val="0070C0"/>
                </a:solidFill>
              </a:rPr>
              <a:t>favorita da esposizione di fosfolipidi e attivazione del fattore XII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78B69C1E-05B8-1E84-3B7C-57356AA4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10" y="2355906"/>
            <a:ext cx="5024913" cy="401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D9B702-EA79-0162-8A48-FF1C4A8A0DE6}"/>
              </a:ext>
            </a:extLst>
          </p:cNvPr>
          <p:cNvSpPr txBox="1"/>
          <p:nvPr/>
        </p:nvSpPr>
        <p:spPr>
          <a:xfrm>
            <a:off x="1901068" y="5256955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AMPLIFICAZIONE</a:t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b="1" dirty="0">
                <a:solidFill>
                  <a:srgbClr val="0070C0"/>
                </a:solidFill>
              </a:rPr>
              <a:t>(FV)</a:t>
            </a:r>
          </a:p>
        </p:txBody>
      </p:sp>
    </p:spTree>
    <p:extLst>
      <p:ext uri="{BB962C8B-B14F-4D97-AF65-F5344CB8AC3E}">
        <p14:creationId xmlns:p14="http://schemas.microsoft.com/office/powerpoint/2010/main" val="8233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9FE1D-3E27-4EF4-AE00-191E1BD69139}"/>
              </a:ext>
            </a:extLst>
          </p:cNvPr>
          <p:cNvSpPr txBox="1"/>
          <p:nvPr/>
        </p:nvSpPr>
        <p:spPr>
          <a:xfrm>
            <a:off x="226679" y="144628"/>
            <a:ext cx="984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ANTICOAGULANTI E ANTIAGGREGANTI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EC050-00D7-4C52-B1C8-2DC270A0C652}"/>
              </a:ext>
            </a:extLst>
          </p:cNvPr>
          <p:cNvSpPr txBox="1"/>
          <p:nvPr/>
        </p:nvSpPr>
        <p:spPr>
          <a:xfrm>
            <a:off x="345558" y="982176"/>
            <a:ext cx="115808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EPARINA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Standard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A basso peso </a:t>
            </a:r>
            <a:r>
              <a:rPr lang="en-US" sz="2400" dirty="0" err="1"/>
              <a:t>molecolare</a:t>
            </a:r>
            <a:r>
              <a:rPr lang="en-US" sz="2400" dirty="0"/>
              <a:t> (</a:t>
            </a:r>
            <a:r>
              <a:rPr lang="en-US" sz="2400" dirty="0" err="1"/>
              <a:t>s.c.</a:t>
            </a:r>
            <a:r>
              <a:rPr lang="en-US" sz="2400" dirty="0"/>
              <a:t>)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n-US" sz="2400" dirty="0"/>
              <a:t>DICUMAROLOCI (ha </a:t>
            </a:r>
            <a:r>
              <a:rPr lang="en-US" sz="2400" dirty="0" err="1"/>
              <a:t>numerose</a:t>
            </a:r>
            <a:r>
              <a:rPr lang="en-US" sz="2400" dirty="0"/>
              <a:t> </a:t>
            </a:r>
            <a:r>
              <a:rPr lang="en-US" sz="2400" dirty="0" err="1"/>
              <a:t>interazioni</a:t>
            </a:r>
            <a:r>
              <a:rPr lang="en-US" sz="2400" dirty="0"/>
              <a:t>)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Agisce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cascata</a:t>
            </a:r>
            <a:r>
              <a:rPr lang="en-US" sz="2400" dirty="0"/>
              <a:t> mediate da </a:t>
            </a:r>
            <a:r>
              <a:rPr lang="en-US" sz="2400" dirty="0" err="1"/>
              <a:t>fattori</a:t>
            </a:r>
            <a:r>
              <a:rPr lang="en-US" sz="2400" dirty="0"/>
              <a:t> vit-K </a:t>
            </a:r>
            <a:r>
              <a:rPr lang="en-US" sz="2400" dirty="0" err="1"/>
              <a:t>dipendenti</a:t>
            </a:r>
            <a:r>
              <a:rPr lang="en-US" sz="2400" dirty="0"/>
              <a:t> </a:t>
            </a:r>
            <a:r>
              <a:rPr lang="en-US" sz="2400" dirty="0" err="1"/>
              <a:t>inibendo</a:t>
            </a:r>
            <a:r>
              <a:rPr lang="en-US" sz="2400" dirty="0"/>
              <a:t> </a:t>
            </a:r>
            <a:r>
              <a:rPr lang="en-US" sz="2400" u="sng" dirty="0"/>
              <a:t>vit K </a:t>
            </a:r>
            <a:r>
              <a:rPr lang="en-US" sz="2400" u="sng" dirty="0" err="1"/>
              <a:t>epossido</a:t>
            </a:r>
            <a:r>
              <a:rPr lang="en-US" sz="2400" u="sng" dirty="0"/>
              <a:t> </a:t>
            </a:r>
            <a:r>
              <a:rPr lang="en-US" sz="2400" u="sng" dirty="0" err="1"/>
              <a:t>reduttasi</a:t>
            </a:r>
            <a:r>
              <a:rPr lang="en-US" sz="2400" u="sng" dirty="0"/>
              <a:t>  </a:t>
            </a:r>
            <a:r>
              <a:rPr lang="en-US" sz="2400" dirty="0"/>
              <a:t>(</a:t>
            </a:r>
            <a:r>
              <a:rPr lang="en-US" sz="2400" dirty="0" err="1"/>
              <a:t>Vitamina</a:t>
            </a:r>
            <a:r>
              <a:rPr lang="en-US" sz="2400" dirty="0"/>
              <a:t> K è </a:t>
            </a:r>
            <a:r>
              <a:rPr lang="en-US" sz="2400" dirty="0" err="1"/>
              <a:t>antidoto</a:t>
            </a:r>
            <a:r>
              <a:rPr lang="en-US" sz="2400" dirty="0"/>
              <a:t> se la dose non è </a:t>
            </a:r>
            <a:r>
              <a:rPr lang="en-US" sz="2400" dirty="0" err="1"/>
              <a:t>stata</a:t>
            </a:r>
            <a:r>
              <a:rPr lang="en-US" sz="2400" dirty="0"/>
              <a:t> </a:t>
            </a:r>
            <a:r>
              <a:rPr lang="en-US" sz="2400" dirty="0" err="1"/>
              <a:t>eccessiva</a:t>
            </a:r>
            <a:r>
              <a:rPr lang="en-US" sz="2400" dirty="0"/>
              <a:t>)</a:t>
            </a:r>
          </a:p>
          <a:p>
            <a:endParaRPr lang="it-IT" sz="2400" dirty="0"/>
          </a:p>
          <a:p>
            <a:r>
              <a:rPr lang="it-IT" sz="2400" dirty="0"/>
              <a:t>NUOVI ANTICOAGULANTI ORALI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Effetto rapido e rapidamente reversibile (ma non antidoti in emergenza)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posologia fissa, poche interazioni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Eliminazione renale (</a:t>
            </a:r>
            <a:r>
              <a:rPr lang="it-IT" sz="2400" dirty="0" err="1"/>
              <a:t>dabigatran</a:t>
            </a:r>
            <a:r>
              <a:rPr lang="it-IT" sz="2400" dirty="0"/>
              <a:t>) o epatico/renale (</a:t>
            </a:r>
            <a:r>
              <a:rPr lang="it-IT" sz="2400" dirty="0" err="1"/>
              <a:t>rivaroxaban</a:t>
            </a:r>
            <a:r>
              <a:rPr lang="it-IT" sz="2400" dirty="0"/>
              <a:t>, </a:t>
            </a:r>
            <a:r>
              <a:rPr lang="it-IT" sz="2400" dirty="0" err="1"/>
              <a:t>apixaban</a:t>
            </a:r>
            <a:r>
              <a:rPr lang="it-IT" sz="2400" dirty="0"/>
              <a:t>)</a:t>
            </a:r>
          </a:p>
          <a:p>
            <a:r>
              <a:rPr lang="it-IT" sz="2400" dirty="0"/>
              <a:t>In soggetti con fibrillazione atriale a rischio</a:t>
            </a:r>
          </a:p>
          <a:p>
            <a:endParaRPr lang="it-IT" sz="2400" dirty="0"/>
          </a:p>
          <a:p>
            <a:r>
              <a:rPr lang="it-IT" sz="2400" dirty="0"/>
              <a:t>ACIDO ACETILSALICILICO e FANS antiaggreganti irreversibile o reversibile</a:t>
            </a:r>
          </a:p>
        </p:txBody>
      </p:sp>
    </p:spTree>
    <p:extLst>
      <p:ext uri="{BB962C8B-B14F-4D97-AF65-F5344CB8AC3E}">
        <p14:creationId xmlns:p14="http://schemas.microsoft.com/office/powerpoint/2010/main" val="3633520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B35B3-12B1-8C9B-EAA3-8AAD1562E564}"/>
              </a:ext>
            </a:extLst>
          </p:cNvPr>
          <p:cNvSpPr txBox="1"/>
          <p:nvPr/>
        </p:nvSpPr>
        <p:spPr>
          <a:xfrm>
            <a:off x="282052" y="33073"/>
            <a:ext cx="1166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TERAPIE ANTIAGGREGANTI E ANTICOAGULANTI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4DF5E3-EDD1-C442-BDB3-D8C753C6B2ED}"/>
              </a:ext>
            </a:extLst>
          </p:cNvPr>
          <p:cNvSpPr/>
          <p:nvPr/>
        </p:nvSpPr>
        <p:spPr>
          <a:xfrm>
            <a:off x="2262434" y="838996"/>
            <a:ext cx="2403836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/>
              <a:t>PARENTERALI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1BFA86-4CAC-C793-B878-A5B330E95833}"/>
              </a:ext>
            </a:extLst>
          </p:cNvPr>
          <p:cNvSpPr/>
          <p:nvPr/>
        </p:nvSpPr>
        <p:spPr>
          <a:xfrm>
            <a:off x="7819529" y="825731"/>
            <a:ext cx="2403836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/>
              <a:t>ORALI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BAC07-4129-FD33-6006-1A7B020BB020}"/>
              </a:ext>
            </a:extLst>
          </p:cNvPr>
          <p:cNvSpPr txBox="1"/>
          <p:nvPr/>
        </p:nvSpPr>
        <p:spPr>
          <a:xfrm rot="16200000">
            <a:off x="-270799" y="1992560"/>
            <a:ext cx="1319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TARGET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AF2AFC-6B49-EC1E-FB69-F2026943A9F1}"/>
              </a:ext>
            </a:extLst>
          </p:cNvPr>
          <p:cNvSpPr/>
          <p:nvPr/>
        </p:nvSpPr>
        <p:spPr>
          <a:xfrm>
            <a:off x="876689" y="1749278"/>
            <a:ext cx="1385746" cy="105108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TROMBINA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6082D9-1CCC-F868-5201-3E09FFE72D80}"/>
              </a:ext>
            </a:extLst>
          </p:cNvPr>
          <p:cNvSpPr/>
          <p:nvPr/>
        </p:nvSpPr>
        <p:spPr>
          <a:xfrm>
            <a:off x="2511503" y="1727645"/>
            <a:ext cx="1385747" cy="105108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TROMBINA/</a:t>
            </a:r>
            <a:r>
              <a:rPr lang="it-IT" b="1" dirty="0" err="1"/>
              <a:t>FxA</a:t>
            </a:r>
            <a:endParaRPr lang="it-IT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E523E9-F985-D984-5EAF-8C530523C161}"/>
              </a:ext>
            </a:extLst>
          </p:cNvPr>
          <p:cNvSpPr/>
          <p:nvPr/>
        </p:nvSpPr>
        <p:spPr>
          <a:xfrm>
            <a:off x="4229609" y="1751563"/>
            <a:ext cx="1236119" cy="105108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FXa</a:t>
            </a:r>
            <a:endParaRPr lang="it-IT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1FD6EA-728D-33E8-3BB4-EA14C1367888}"/>
              </a:ext>
            </a:extLst>
          </p:cNvPr>
          <p:cNvSpPr/>
          <p:nvPr/>
        </p:nvSpPr>
        <p:spPr>
          <a:xfrm>
            <a:off x="7100543" y="1736688"/>
            <a:ext cx="1400124" cy="105108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TROMBINA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945C63-65D0-15C0-2084-50FE62FD1985}"/>
              </a:ext>
            </a:extLst>
          </p:cNvPr>
          <p:cNvSpPr/>
          <p:nvPr/>
        </p:nvSpPr>
        <p:spPr>
          <a:xfrm>
            <a:off x="8749870" y="1749277"/>
            <a:ext cx="1436694" cy="105108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TROMBINA/</a:t>
            </a:r>
            <a:r>
              <a:rPr lang="it-IT" b="1" dirty="0" err="1"/>
              <a:t>FxA</a:t>
            </a:r>
            <a:endParaRPr lang="it-IT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C2CDD8-B85E-1B44-9405-1EB7F50F3B4B}"/>
              </a:ext>
            </a:extLst>
          </p:cNvPr>
          <p:cNvSpPr/>
          <p:nvPr/>
        </p:nvSpPr>
        <p:spPr>
          <a:xfrm>
            <a:off x="10415152" y="1742396"/>
            <a:ext cx="1436694" cy="105108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Vit</a:t>
            </a:r>
            <a:r>
              <a:rPr lang="it-IT" b="1" dirty="0"/>
              <a:t> K (epossido reduttasi)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B72172-CA95-15A4-BF7F-3A21FE26F89C}"/>
              </a:ext>
            </a:extLst>
          </p:cNvPr>
          <p:cNvSpPr txBox="1"/>
          <p:nvPr/>
        </p:nvSpPr>
        <p:spPr>
          <a:xfrm>
            <a:off x="821747" y="2929390"/>
            <a:ext cx="1738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BIVALIRUDININA</a:t>
            </a:r>
          </a:p>
          <a:p>
            <a:r>
              <a:rPr lang="it-IT" b="1" u="sng" dirty="0"/>
              <a:t>ARGATROBAN</a:t>
            </a:r>
          </a:p>
          <a:p>
            <a:r>
              <a:rPr lang="it-IT" dirty="0"/>
              <a:t>IRUDINA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50CD55-DD10-E992-10BB-13D6901419F1}"/>
              </a:ext>
            </a:extLst>
          </p:cNvPr>
          <p:cNvSpPr txBox="1"/>
          <p:nvPr/>
        </p:nvSpPr>
        <p:spPr>
          <a:xfrm>
            <a:off x="2456576" y="2929389"/>
            <a:ext cx="2015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ENF (S.C., E.V.)</a:t>
            </a:r>
            <a:br>
              <a:rPr lang="it-IT" dirty="0"/>
            </a:br>
            <a:r>
              <a:rPr lang="it-IT" dirty="0"/>
              <a:t>(con antitrombina)</a:t>
            </a:r>
          </a:p>
          <a:p>
            <a:r>
              <a:rPr lang="it-IT" b="1" dirty="0"/>
              <a:t>EBPM</a:t>
            </a:r>
            <a:r>
              <a:rPr lang="it-IT" dirty="0"/>
              <a:t> (più </a:t>
            </a:r>
            <a:r>
              <a:rPr lang="it-IT" dirty="0" err="1"/>
              <a:t>Fxa</a:t>
            </a:r>
            <a:r>
              <a:rPr lang="it-IT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ADC124-F7BB-9E77-8396-5CCF6A9DA04F}"/>
              </a:ext>
            </a:extLst>
          </p:cNvPr>
          <p:cNvSpPr txBox="1"/>
          <p:nvPr/>
        </p:nvSpPr>
        <p:spPr>
          <a:xfrm>
            <a:off x="4393931" y="2898891"/>
            <a:ext cx="2569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FONDAPARINUX (s.c.) </a:t>
            </a:r>
          </a:p>
          <a:p>
            <a:r>
              <a:rPr lang="it-IT" dirty="0"/>
              <a:t>(si lega ad ATIII aumentando sua attività)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E18913-D840-4005-87DE-29AC034C8B31}"/>
              </a:ext>
            </a:extLst>
          </p:cNvPr>
          <p:cNvSpPr txBox="1"/>
          <p:nvPr/>
        </p:nvSpPr>
        <p:spPr>
          <a:xfrm>
            <a:off x="7041158" y="2929389"/>
            <a:ext cx="1436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DABIGATRAN</a:t>
            </a:r>
          </a:p>
          <a:p>
            <a:r>
              <a:rPr lang="it-IT" dirty="0"/>
              <a:t>(CLASSE </a:t>
            </a:r>
            <a:r>
              <a:rPr lang="it-IT" dirty="0" err="1"/>
              <a:t>nao</a:t>
            </a:r>
            <a:r>
              <a:rPr lang="it-IT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42531B-B52F-713D-B474-772B197FE010}"/>
              </a:ext>
            </a:extLst>
          </p:cNvPr>
          <p:cNvSpPr txBox="1"/>
          <p:nvPr/>
        </p:nvSpPr>
        <p:spPr>
          <a:xfrm>
            <a:off x="8620760" y="2929390"/>
            <a:ext cx="1565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APIXABAN</a:t>
            </a:r>
          </a:p>
          <a:p>
            <a:r>
              <a:rPr lang="it-IT" dirty="0"/>
              <a:t>RIVAROXABAN</a:t>
            </a:r>
          </a:p>
          <a:p>
            <a:r>
              <a:rPr lang="it-IT" dirty="0"/>
              <a:t>EDOXABAN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96CF46-7307-3134-DADA-53B04AA3ECF8}"/>
              </a:ext>
            </a:extLst>
          </p:cNvPr>
          <p:cNvSpPr txBox="1"/>
          <p:nvPr/>
        </p:nvSpPr>
        <p:spPr>
          <a:xfrm>
            <a:off x="10419573" y="2987871"/>
            <a:ext cx="125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AVK</a:t>
            </a:r>
          </a:p>
          <a:p>
            <a:r>
              <a:rPr lang="it-IT" b="1" dirty="0"/>
              <a:t>WARFARIN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ABBAC4E-8FDE-B52F-EC09-F5967B121C47}"/>
              </a:ext>
            </a:extLst>
          </p:cNvPr>
          <p:cNvSpPr/>
          <p:nvPr/>
        </p:nvSpPr>
        <p:spPr>
          <a:xfrm>
            <a:off x="1484722" y="3981743"/>
            <a:ext cx="400639" cy="430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49E8CA-0833-BBF8-992C-F21FB83B2D0F}"/>
              </a:ext>
            </a:extLst>
          </p:cNvPr>
          <p:cNvSpPr txBox="1"/>
          <p:nvPr/>
        </p:nvSpPr>
        <p:spPr>
          <a:xfrm>
            <a:off x="821747" y="4567966"/>
            <a:ext cx="1979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TEV associata a HIT</a:t>
            </a:r>
          </a:p>
          <a:p>
            <a:r>
              <a:rPr lang="it-IT" dirty="0"/>
              <a:t>Emivita 45’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176DBD-2F96-EDB8-731E-F1212B0A8DD7}"/>
              </a:ext>
            </a:extLst>
          </p:cNvPr>
          <p:cNvSpPr txBox="1"/>
          <p:nvPr/>
        </p:nvSpPr>
        <p:spPr>
          <a:xfrm rot="16200000">
            <a:off x="-274849" y="2986433"/>
            <a:ext cx="1319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FARMACI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162F45-08A5-A123-FDCA-6895CF10789E}"/>
              </a:ext>
            </a:extLst>
          </p:cNvPr>
          <p:cNvSpPr txBox="1"/>
          <p:nvPr/>
        </p:nvSpPr>
        <p:spPr>
          <a:xfrm rot="16200000">
            <a:off x="-312359" y="4241536"/>
            <a:ext cx="1414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INDICAZIONI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0B1FBD-E59F-C769-B847-6FB65703ADF6}"/>
              </a:ext>
            </a:extLst>
          </p:cNvPr>
          <p:cNvSpPr txBox="1"/>
          <p:nvPr/>
        </p:nvSpPr>
        <p:spPr>
          <a:xfrm rot="16200000">
            <a:off x="-556370" y="5721316"/>
            <a:ext cx="1923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MONITORAGGIO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564063-ED48-DFD1-3BB7-FB10956112A2}"/>
              </a:ext>
            </a:extLst>
          </p:cNvPr>
          <p:cNvSpPr txBox="1"/>
          <p:nvPr/>
        </p:nvSpPr>
        <p:spPr>
          <a:xfrm>
            <a:off x="780897" y="5560212"/>
            <a:ext cx="12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aPTT</a:t>
            </a:r>
            <a:r>
              <a:rPr lang="it-IT" dirty="0"/>
              <a:t> 1.5 - 3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3DC55AF8-1D1D-D35F-4606-8E182F1CC8C6}"/>
              </a:ext>
            </a:extLst>
          </p:cNvPr>
          <p:cNvSpPr/>
          <p:nvPr/>
        </p:nvSpPr>
        <p:spPr>
          <a:xfrm>
            <a:off x="1488772" y="3996190"/>
            <a:ext cx="400639" cy="430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92485FC5-60DC-6607-C1A4-BCE97C85468A}"/>
              </a:ext>
            </a:extLst>
          </p:cNvPr>
          <p:cNvSpPr/>
          <p:nvPr/>
        </p:nvSpPr>
        <p:spPr>
          <a:xfrm>
            <a:off x="3248391" y="3958003"/>
            <a:ext cx="400639" cy="430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33B56B-D08C-1BFA-0B17-7043001F907E}"/>
              </a:ext>
            </a:extLst>
          </p:cNvPr>
          <p:cNvSpPr txBox="1"/>
          <p:nvPr/>
        </p:nvSpPr>
        <p:spPr>
          <a:xfrm>
            <a:off x="2782574" y="4560972"/>
            <a:ext cx="1629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TEV associata a HIT</a:t>
            </a:r>
          </a:p>
          <a:p>
            <a:endParaRPr lang="it-IT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73E4E5-E21C-D718-FFAD-4470EA2277AB}"/>
              </a:ext>
            </a:extLst>
          </p:cNvPr>
          <p:cNvSpPr txBox="1"/>
          <p:nvPr/>
        </p:nvSpPr>
        <p:spPr>
          <a:xfrm>
            <a:off x="2741723" y="5553218"/>
            <a:ext cx="1571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aPTT</a:t>
            </a:r>
            <a:r>
              <a:rPr lang="it-IT" dirty="0"/>
              <a:t> 1.5 – 2.5</a:t>
            </a:r>
          </a:p>
          <a:p>
            <a:r>
              <a:rPr lang="it-IT" dirty="0"/>
              <a:t>Attività anti-</a:t>
            </a:r>
            <a:r>
              <a:rPr lang="it-IT" dirty="0" err="1"/>
              <a:t>Xa</a:t>
            </a:r>
            <a:endParaRPr lang="it-IT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97C888-DC8B-C179-6FFE-AD544C7A1558}"/>
              </a:ext>
            </a:extLst>
          </p:cNvPr>
          <p:cNvSpPr txBox="1"/>
          <p:nvPr/>
        </p:nvSpPr>
        <p:spPr>
          <a:xfrm>
            <a:off x="4417183" y="4298087"/>
            <a:ext cx="1337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  <a:p>
            <a:r>
              <a:rPr lang="it-IT" dirty="0"/>
              <a:t>Emivita 17 h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44401B64-B43F-0E12-2430-3AA783AECD7C}"/>
              </a:ext>
            </a:extLst>
          </p:cNvPr>
          <p:cNvSpPr/>
          <p:nvPr/>
        </p:nvSpPr>
        <p:spPr>
          <a:xfrm>
            <a:off x="4482086" y="3942050"/>
            <a:ext cx="400639" cy="430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DC43AC-DE11-187E-2F57-CD17FFE08B02}"/>
              </a:ext>
            </a:extLst>
          </p:cNvPr>
          <p:cNvSpPr txBox="1"/>
          <p:nvPr/>
        </p:nvSpPr>
        <p:spPr>
          <a:xfrm>
            <a:off x="4331562" y="5491747"/>
            <a:ext cx="157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Attività anti-</a:t>
            </a:r>
            <a:r>
              <a:rPr lang="it-IT" dirty="0" err="1"/>
              <a:t>Xa</a:t>
            </a:r>
            <a:endParaRPr lang="it-IT" dirty="0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F9050977-20F1-F8D5-FFF3-6F5C728466DE}"/>
              </a:ext>
            </a:extLst>
          </p:cNvPr>
          <p:cNvSpPr/>
          <p:nvPr/>
        </p:nvSpPr>
        <p:spPr>
          <a:xfrm>
            <a:off x="10719375" y="3933899"/>
            <a:ext cx="353456" cy="430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10FC47-E477-1650-03D7-8F0E7A98D5F9}"/>
              </a:ext>
            </a:extLst>
          </p:cNvPr>
          <p:cNvSpPr txBox="1"/>
          <p:nvPr/>
        </p:nvSpPr>
        <p:spPr>
          <a:xfrm>
            <a:off x="10238484" y="4576165"/>
            <a:ext cx="1180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Emivita 17 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6C9A61-C62A-DDA2-51D7-C36E2B850B3C}"/>
              </a:ext>
            </a:extLst>
          </p:cNvPr>
          <p:cNvSpPr txBox="1"/>
          <p:nvPr/>
        </p:nvSpPr>
        <p:spPr>
          <a:xfrm>
            <a:off x="10317052" y="5560212"/>
            <a:ext cx="1725690" cy="91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PT</a:t>
            </a:r>
          </a:p>
          <a:p>
            <a:r>
              <a:rPr lang="it-IT" dirty="0"/>
              <a:t>Azione lenta e variabile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C6ECFF-394A-8EB9-28B1-930CD32A8890}"/>
              </a:ext>
            </a:extLst>
          </p:cNvPr>
          <p:cNvSpPr txBox="1"/>
          <p:nvPr/>
        </p:nvSpPr>
        <p:spPr>
          <a:xfrm>
            <a:off x="7215489" y="4999220"/>
            <a:ext cx="26446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SULODEXIDE</a:t>
            </a:r>
          </a:p>
          <a:p>
            <a:r>
              <a:rPr lang="it-IT" dirty="0" err="1"/>
              <a:t>glucosamminoglicani</a:t>
            </a:r>
            <a:r>
              <a:rPr lang="it-IT" dirty="0"/>
              <a:t> </a:t>
            </a:r>
            <a:br>
              <a:rPr lang="it-IT" dirty="0"/>
            </a:br>
            <a:r>
              <a:rPr lang="it-IT" dirty="0"/>
              <a:t>composti all'80% da eparine a basso peso molecolare e </a:t>
            </a:r>
            <a:r>
              <a:rPr lang="it-IT" dirty="0" err="1"/>
              <a:t>dermatan</a:t>
            </a:r>
            <a:r>
              <a:rPr lang="it-IT" dirty="0"/>
              <a:t> solfato al 20%.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99A2F2B-AD5A-A4B8-6356-C6D7227F910D}"/>
              </a:ext>
            </a:extLst>
          </p:cNvPr>
          <p:cNvSpPr/>
          <p:nvPr/>
        </p:nvSpPr>
        <p:spPr>
          <a:xfrm>
            <a:off x="7519012" y="4235994"/>
            <a:ext cx="1436694" cy="6463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/>
              <a:t>FxA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330508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9FE1D-3E27-4EF4-AE00-191E1BD69139}"/>
              </a:ext>
            </a:extLst>
          </p:cNvPr>
          <p:cNvSpPr txBox="1"/>
          <p:nvPr/>
        </p:nvSpPr>
        <p:spPr>
          <a:xfrm>
            <a:off x="226679" y="144628"/>
            <a:ext cx="984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ANTICOAGULANTI E ANTIAGGREGANTI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EC050-00D7-4C52-B1C8-2DC270A0C652}"/>
              </a:ext>
            </a:extLst>
          </p:cNvPr>
          <p:cNvSpPr txBox="1"/>
          <p:nvPr/>
        </p:nvSpPr>
        <p:spPr>
          <a:xfrm>
            <a:off x="345558" y="982176"/>
            <a:ext cx="116296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EPARINA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Standard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A basso peso </a:t>
            </a:r>
            <a:r>
              <a:rPr lang="en-US" sz="2400" dirty="0" err="1"/>
              <a:t>molecolare</a:t>
            </a:r>
            <a:r>
              <a:rPr lang="en-US" sz="2400" dirty="0"/>
              <a:t> (</a:t>
            </a:r>
            <a:r>
              <a:rPr lang="en-US" sz="2400" dirty="0" err="1"/>
              <a:t>s.c.</a:t>
            </a:r>
            <a:r>
              <a:rPr lang="en-US" sz="2400" dirty="0"/>
              <a:t>)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n-US" sz="2400" dirty="0"/>
              <a:t>DICUMAROLOCI (ha </a:t>
            </a:r>
            <a:r>
              <a:rPr lang="en-US" sz="2400" dirty="0" err="1"/>
              <a:t>numerose</a:t>
            </a:r>
            <a:r>
              <a:rPr lang="en-US" sz="2400" dirty="0"/>
              <a:t> </a:t>
            </a:r>
            <a:r>
              <a:rPr lang="en-US" sz="2400" dirty="0" err="1"/>
              <a:t>interazioni</a:t>
            </a:r>
            <a:r>
              <a:rPr lang="en-US" sz="2400" dirty="0"/>
              <a:t>)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Agisce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cascata</a:t>
            </a:r>
            <a:r>
              <a:rPr lang="en-US" sz="2400" dirty="0"/>
              <a:t> mediate da </a:t>
            </a:r>
            <a:r>
              <a:rPr lang="en-US" sz="2400" dirty="0" err="1"/>
              <a:t>fattori</a:t>
            </a:r>
            <a:r>
              <a:rPr lang="en-US" sz="2400" dirty="0"/>
              <a:t> vit-K </a:t>
            </a:r>
            <a:r>
              <a:rPr lang="en-US" sz="2400" dirty="0" err="1"/>
              <a:t>dipendenti</a:t>
            </a:r>
            <a:r>
              <a:rPr lang="en-US" sz="2400" dirty="0"/>
              <a:t> </a:t>
            </a:r>
            <a:r>
              <a:rPr lang="en-US" sz="2400" dirty="0" err="1"/>
              <a:t>inibendo</a:t>
            </a:r>
            <a:r>
              <a:rPr lang="en-US" sz="2400" dirty="0"/>
              <a:t> </a:t>
            </a:r>
            <a:r>
              <a:rPr lang="en-US" sz="2400" u="sng" dirty="0"/>
              <a:t>vit K </a:t>
            </a:r>
            <a:r>
              <a:rPr lang="en-US" sz="2400" u="sng" dirty="0" err="1"/>
              <a:t>epossido</a:t>
            </a:r>
            <a:r>
              <a:rPr lang="en-US" sz="2400" u="sng" dirty="0"/>
              <a:t> </a:t>
            </a:r>
            <a:r>
              <a:rPr lang="en-US" sz="2400" u="sng" dirty="0" err="1"/>
              <a:t>reduttasi</a:t>
            </a:r>
            <a:r>
              <a:rPr lang="en-US" sz="2400" u="sng" dirty="0"/>
              <a:t>  </a:t>
            </a:r>
            <a:r>
              <a:rPr lang="en-US" sz="2400" dirty="0"/>
              <a:t>(</a:t>
            </a:r>
            <a:r>
              <a:rPr lang="en-US" sz="2400" dirty="0" err="1"/>
              <a:t>Vitamina</a:t>
            </a:r>
            <a:r>
              <a:rPr lang="en-US" sz="2400" dirty="0"/>
              <a:t> K è </a:t>
            </a:r>
            <a:r>
              <a:rPr lang="en-US" sz="2400" dirty="0" err="1"/>
              <a:t>antidoto</a:t>
            </a:r>
            <a:r>
              <a:rPr lang="en-US" sz="2400" dirty="0"/>
              <a:t> se la dose non è </a:t>
            </a:r>
            <a:r>
              <a:rPr lang="en-US" sz="2400" dirty="0" err="1"/>
              <a:t>stata</a:t>
            </a:r>
            <a:r>
              <a:rPr lang="en-US" sz="2400" dirty="0"/>
              <a:t> </a:t>
            </a:r>
            <a:r>
              <a:rPr lang="en-US" sz="2400" dirty="0" err="1"/>
              <a:t>eccessiva</a:t>
            </a:r>
            <a:r>
              <a:rPr lang="en-US" sz="2400" dirty="0"/>
              <a:t>)</a:t>
            </a:r>
          </a:p>
          <a:p>
            <a:endParaRPr lang="it-IT" sz="2400" dirty="0"/>
          </a:p>
          <a:p>
            <a:r>
              <a:rPr lang="it-IT" sz="2400" dirty="0"/>
              <a:t>NUOVI ANTICOAGULANTI ORALI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Effetto rapido e rapidamente reversibile (ma non antidoti in emergenza)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posologia fissa, poche interazioni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Eliminazione renale (</a:t>
            </a:r>
            <a:r>
              <a:rPr lang="it-IT" sz="2400" dirty="0" err="1"/>
              <a:t>dabigatran</a:t>
            </a:r>
            <a:r>
              <a:rPr lang="it-IT" sz="2400" dirty="0"/>
              <a:t>) o epatico/renale (</a:t>
            </a:r>
            <a:r>
              <a:rPr lang="it-IT" sz="2400" dirty="0" err="1"/>
              <a:t>rivaroxaban</a:t>
            </a:r>
            <a:r>
              <a:rPr lang="it-IT" sz="2400" dirty="0"/>
              <a:t>, </a:t>
            </a:r>
            <a:r>
              <a:rPr lang="it-IT" sz="2400" dirty="0" err="1"/>
              <a:t>apixaban</a:t>
            </a:r>
            <a:r>
              <a:rPr lang="it-IT" sz="2400" dirty="0"/>
              <a:t>)</a:t>
            </a:r>
          </a:p>
          <a:p>
            <a:r>
              <a:rPr lang="it-IT" sz="2400" dirty="0"/>
              <a:t>In soggetti con fibrillazione atriale a rischio</a:t>
            </a:r>
          </a:p>
          <a:p>
            <a:endParaRPr lang="it-IT" sz="2400" dirty="0"/>
          </a:p>
          <a:p>
            <a:r>
              <a:rPr lang="it-IT" sz="2400" dirty="0"/>
              <a:t>Acido acetilsalicilico e FANS antiaggreganti irreversibile o reversibile, </a:t>
            </a:r>
            <a:r>
              <a:rPr lang="it-IT" sz="2400" dirty="0" err="1"/>
              <a:t>copidogrel</a:t>
            </a:r>
            <a:r>
              <a:rPr lang="it-IT" sz="2400" dirty="0"/>
              <a:t>, </a:t>
            </a:r>
            <a:r>
              <a:rPr lang="it-IT" sz="2400" dirty="0" err="1"/>
              <a:t>tiofiban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048371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59C3E1-9000-4FA0-F6E3-FCF8BD135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174" y="3669728"/>
            <a:ext cx="4650267" cy="2987736"/>
          </a:xfrm>
          <a:prstGeom prst="rect">
            <a:avLst/>
          </a:prstGeom>
        </p:spPr>
      </p:pic>
      <p:sp>
        <p:nvSpPr>
          <p:cNvPr id="32770" name="Rectangle 2">
            <a:extLst>
              <a:ext uri="{FF2B5EF4-FFF2-40B4-BE49-F238E27FC236}">
                <a16:creationId xmlns:a16="http://schemas.microsoft.com/office/drawing/2014/main" id="{5223837B-48EC-F769-B86E-4A16E3A11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11" y="79075"/>
            <a:ext cx="10363200" cy="698691"/>
          </a:xfrm>
        </p:spPr>
        <p:txBody>
          <a:bodyPr/>
          <a:lstStyle/>
          <a:p>
            <a:r>
              <a:rPr lang="it-IT" altLang="en-US" b="1" dirty="0">
                <a:solidFill>
                  <a:srgbClr val="0070C0"/>
                </a:solidFill>
                <a:latin typeface="+mn-lt"/>
              </a:rPr>
              <a:t>Cumarine</a:t>
            </a: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03B3D55B-98DB-3723-576C-2307EDDC48E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05070" y="5083904"/>
            <a:ext cx="6431884" cy="99633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altLang="en-US" sz="2000" dirty="0"/>
              <a:t>Dall’osservazione che il trifoglio rosso, ingerito dal bestiame causava morte per emorragia, si è isolato il principio attivo presente nel vegetale, il </a:t>
            </a:r>
            <a:r>
              <a:rPr lang="it-IT" altLang="en-US" sz="2000" dirty="0" err="1">
                <a:solidFill>
                  <a:srgbClr val="D32567"/>
                </a:solidFill>
              </a:rPr>
              <a:t>dicumarolo</a:t>
            </a:r>
            <a:r>
              <a:rPr lang="it-IT" altLang="en-US" sz="2000" dirty="0"/>
              <a:t>.</a:t>
            </a:r>
          </a:p>
        </p:txBody>
      </p:sp>
      <p:pic>
        <p:nvPicPr>
          <p:cNvPr id="32775" name="Picture 7">
            <a:extLst>
              <a:ext uri="{FF2B5EF4-FFF2-40B4-BE49-F238E27FC236}">
                <a16:creationId xmlns:a16="http://schemas.microsoft.com/office/drawing/2014/main" id="{9E17977F-3AA2-C9E2-47AF-856043B5979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59" y="777766"/>
            <a:ext cx="5430566" cy="3521578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277D9148-292C-F7B0-0C5A-727248F09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8882" y="1694404"/>
            <a:ext cx="2376145" cy="2081068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299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307CF07-2B5B-8BF4-0266-ACC7DE6E1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827" y="97469"/>
            <a:ext cx="6484883" cy="569938"/>
          </a:xfrm>
        </p:spPr>
        <p:txBody>
          <a:bodyPr>
            <a:normAutofit fontScale="90000"/>
          </a:bodyPr>
          <a:lstStyle/>
          <a:p>
            <a:r>
              <a:rPr lang="it-IT" altLang="en-US" sz="3200" b="1" dirty="0">
                <a:solidFill>
                  <a:srgbClr val="0070C0"/>
                </a:solidFill>
                <a:latin typeface="+mn-lt"/>
              </a:rPr>
              <a:t>Meccanismo di azione delle cumarine</a:t>
            </a: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A34636F0-D2D6-CE63-2692-0C0BEC89315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235299" y="3056875"/>
            <a:ext cx="3276600" cy="1219200"/>
          </a:xfrm>
        </p:spPr>
        <p:txBody>
          <a:bodyPr/>
          <a:lstStyle/>
          <a:p>
            <a:pPr algn="just"/>
            <a:r>
              <a:rPr lang="it-IT" altLang="en-US" sz="1800" dirty="0"/>
              <a:t>E’ evidente una analogia strutturale tra le cumarine e la parte </a:t>
            </a:r>
            <a:r>
              <a:rPr lang="it-IT" altLang="en-US" sz="1800" dirty="0" err="1"/>
              <a:t>naftochinonica</a:t>
            </a:r>
            <a:r>
              <a:rPr lang="it-IT" altLang="en-US" sz="1800" dirty="0"/>
              <a:t> della vitamina K</a:t>
            </a:r>
          </a:p>
        </p:txBody>
      </p:sp>
      <p:pic>
        <p:nvPicPr>
          <p:cNvPr id="37897" name="Picture 9">
            <a:extLst>
              <a:ext uri="{FF2B5EF4-FFF2-40B4-BE49-F238E27FC236}">
                <a16:creationId xmlns:a16="http://schemas.microsoft.com/office/drawing/2014/main" id="{061D44CE-0E9F-6C15-EACC-CF1D2DA2A3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548" y="1044370"/>
            <a:ext cx="5324695" cy="3644711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2E0274-6453-5BBB-7596-4EBD48D199B3}"/>
              </a:ext>
            </a:extLst>
          </p:cNvPr>
          <p:cNvSpPr txBox="1"/>
          <p:nvPr/>
        </p:nvSpPr>
        <p:spPr>
          <a:xfrm>
            <a:off x="7302137" y="557932"/>
            <a:ext cx="47026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Inibizione della attivazione di fattori vitamina K dipendente</a:t>
            </a:r>
          </a:p>
          <a:p>
            <a:endParaRPr lang="it-IT" altLang="en-US" sz="2800" dirty="0"/>
          </a:p>
          <a:p>
            <a:r>
              <a:rPr lang="it-IT" altLang="en-US" sz="2800" dirty="0"/>
              <a:t>(FII o protrombina, VII, IX e X)</a:t>
            </a:r>
            <a:endParaRPr lang="it-IT" sz="2800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430F7699-93B2-4963-F8A5-92D6CAA77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8774" y="3982008"/>
            <a:ext cx="5118346" cy="1414146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373A29-376A-7AAA-EA48-DA0D21F7990D}"/>
              </a:ext>
            </a:extLst>
          </p:cNvPr>
          <p:cNvSpPr txBox="1"/>
          <p:nvPr/>
        </p:nvSpPr>
        <p:spPr>
          <a:xfrm>
            <a:off x="8889314" y="4135819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Vit</a:t>
            </a:r>
            <a:r>
              <a:rPr lang="it-IT" dirty="0"/>
              <a:t> 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EA4D4C-A30C-F7C0-2D01-DDDE2982B2EC}"/>
              </a:ext>
            </a:extLst>
          </p:cNvPr>
          <p:cNvSpPr txBox="1"/>
          <p:nvPr/>
        </p:nvSpPr>
        <p:spPr>
          <a:xfrm>
            <a:off x="557049" y="5657442"/>
            <a:ext cx="11177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Non inibiscono i fattori già preformati, ma l’effetto dura fino a nuova sintesi:</a:t>
            </a:r>
          </a:p>
          <a:p>
            <a:r>
              <a:rPr lang="it-IT" sz="2800" dirty="0"/>
              <a:t>Latenza di inizio e fine azione (difficile maneggevolezza)</a:t>
            </a:r>
          </a:p>
        </p:txBody>
      </p:sp>
    </p:spTree>
    <p:extLst>
      <p:ext uri="{BB962C8B-B14F-4D97-AF65-F5344CB8AC3E}">
        <p14:creationId xmlns:p14="http://schemas.microsoft.com/office/powerpoint/2010/main" val="179951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>
            <a:extLst>
              <a:ext uri="{FF2B5EF4-FFF2-40B4-BE49-F238E27FC236}">
                <a16:creationId xmlns:a16="http://schemas.microsoft.com/office/drawing/2014/main" id="{77BB8027-6BB7-CE59-F4DD-D2889E007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6410" y="929817"/>
            <a:ext cx="7459122" cy="5200688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</a:pPr>
            <a:r>
              <a:rPr lang="it-IT" altLang="en-US" dirty="0"/>
              <a:t>Attenzione particolare all’aggiustamento del dosaggio, per evitare effetti eccessivi con conseguenti gravi emorragie. Molto importante il monitoraggio della capacità di coagulazione del sangue.</a:t>
            </a:r>
          </a:p>
          <a:p>
            <a:pPr algn="just">
              <a:lnSpc>
                <a:spcPct val="90000"/>
              </a:lnSpc>
            </a:pPr>
            <a:r>
              <a:rPr lang="it-IT" altLang="en-US" dirty="0"/>
              <a:t>Molti farmaci influenzano l’assorbimento, con possibili sovra o </a:t>
            </a:r>
            <a:r>
              <a:rPr lang="it-IT" altLang="en-US" dirty="0" err="1"/>
              <a:t>sottodosaggi</a:t>
            </a:r>
            <a:r>
              <a:rPr lang="it-IT" altLang="en-US" dirty="0"/>
              <a:t> molto pericolosi</a:t>
            </a:r>
          </a:p>
          <a:p>
            <a:pPr algn="just">
              <a:lnSpc>
                <a:spcPct val="90000"/>
              </a:lnSpc>
            </a:pPr>
            <a:r>
              <a:rPr lang="it-IT" altLang="en-US" dirty="0"/>
              <a:t>Antidoti per il sovradosaggio: Vitamina K e, nei casi gravi e urgenti, trasfusioni di plasma (contenente fattori già gamma-carbossilati)</a:t>
            </a:r>
          </a:p>
          <a:p>
            <a:pPr algn="just">
              <a:lnSpc>
                <a:spcPct val="90000"/>
              </a:lnSpc>
            </a:pPr>
            <a:endParaRPr lang="it-IT" altLang="en-US" dirty="0"/>
          </a:p>
        </p:txBody>
      </p:sp>
      <p:pic>
        <p:nvPicPr>
          <p:cNvPr id="3074" name="Picture 2" descr="Wilson - Warfarin Mouse Block Kit, with 16 Blocks and Reusable Station ::  Weeks Home Hardware">
            <a:extLst>
              <a:ext uri="{FF2B5EF4-FFF2-40B4-BE49-F238E27FC236}">
                <a16:creationId xmlns:a16="http://schemas.microsoft.com/office/drawing/2014/main" id="{313E49DE-D30C-DF8A-2592-931B8AF0B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460" y="1269713"/>
            <a:ext cx="3997358" cy="39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77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91694260-75A6-E471-ED60-7A2E0F2D8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924" y="0"/>
            <a:ext cx="10515600" cy="809297"/>
          </a:xfrm>
        </p:spPr>
        <p:txBody>
          <a:bodyPr/>
          <a:lstStyle/>
          <a:p>
            <a:r>
              <a:rPr lang="it-IT" altLang="en-US" b="1" dirty="0">
                <a:solidFill>
                  <a:srgbClr val="0070C0"/>
                </a:solidFill>
                <a:latin typeface="+mn-lt"/>
              </a:rPr>
              <a:t>Eparine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2744D08F-CBC7-9D22-6903-CC5F993D39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2245" y="1193320"/>
            <a:ext cx="9876915" cy="4114800"/>
          </a:xfrm>
        </p:spPr>
        <p:txBody>
          <a:bodyPr/>
          <a:lstStyle/>
          <a:p>
            <a:pPr algn="just"/>
            <a:r>
              <a:rPr lang="it-IT" altLang="en-US" dirty="0"/>
              <a:t>Sono costituite da polimeri di </a:t>
            </a:r>
            <a:r>
              <a:rPr lang="it-IT" altLang="en-US" dirty="0" err="1"/>
              <a:t>glucosamminoglicano</a:t>
            </a:r>
            <a:r>
              <a:rPr lang="it-IT" altLang="en-US" dirty="0"/>
              <a:t> con peso molecolare di 15-30 </a:t>
            </a:r>
            <a:r>
              <a:rPr lang="it-IT" altLang="en-US" dirty="0" err="1"/>
              <a:t>Kda</a:t>
            </a:r>
            <a:r>
              <a:rPr lang="it-IT" altLang="en-US" dirty="0"/>
              <a:t>.</a:t>
            </a:r>
          </a:p>
          <a:p>
            <a:pPr algn="just"/>
            <a:r>
              <a:rPr lang="it-IT" altLang="en-US" dirty="0"/>
              <a:t>Ottenute da fonti animali (es. Intestino di maiale).</a:t>
            </a:r>
          </a:p>
          <a:p>
            <a:pPr algn="just"/>
            <a:r>
              <a:rPr lang="it-IT" altLang="en-US" dirty="0"/>
              <a:t>Oggi si usano derivati semisintetici a minor peso molecolare.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17790F6-D22E-359B-885D-8F2026EA3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202" y="3683480"/>
            <a:ext cx="7435788" cy="22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A6EB01-CEB8-7A9D-E6F8-B40C30B29BA7}"/>
              </a:ext>
            </a:extLst>
          </p:cNvPr>
          <p:cNvSpPr txBox="1"/>
          <p:nvPr/>
        </p:nvSpPr>
        <p:spPr>
          <a:xfrm>
            <a:off x="466531" y="471196"/>
            <a:ext cx="107628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Le reazioni coagulative avvengono </a:t>
            </a:r>
            <a:r>
              <a:rPr lang="it-IT" sz="2800" b="1" dirty="0"/>
              <a:t>esclusivamente su appropriate superfici </a:t>
            </a:r>
            <a:r>
              <a:rPr lang="it-IT" sz="2800" dirty="0"/>
              <a:t>di cellule attivate che espongono specifici recettori per alcuni fattori della coagulazione e </a:t>
            </a:r>
            <a:r>
              <a:rPr lang="it-IT" sz="2800" u="sng" dirty="0"/>
              <a:t>fosfolipidi a carica negativa </a:t>
            </a:r>
            <a:r>
              <a:rPr lang="it-IT" sz="2800" dirty="0"/>
              <a:t>ai quali si legano </a:t>
            </a:r>
            <a:r>
              <a:rPr lang="it-IT" sz="2800" u="sng" dirty="0"/>
              <a:t>fattori </a:t>
            </a:r>
            <a:r>
              <a:rPr lang="it-IT" sz="2800" u="sng" dirty="0" err="1"/>
              <a:t>vit</a:t>
            </a:r>
            <a:r>
              <a:rPr lang="it-IT" sz="2800" u="sng" dirty="0"/>
              <a:t> K dipendenti </a:t>
            </a:r>
            <a:r>
              <a:rPr lang="it-IT" sz="2800" dirty="0"/>
              <a:t>in modo </a:t>
            </a:r>
            <a:r>
              <a:rPr lang="it-IT" sz="2800" u="sng" dirty="0"/>
              <a:t>Ca++ </a:t>
            </a:r>
            <a:r>
              <a:rPr lang="it-IT" sz="2800" dirty="0"/>
              <a:t>dipendente</a:t>
            </a:r>
          </a:p>
          <a:p>
            <a:endParaRPr lang="it-IT" sz="2800" dirty="0"/>
          </a:p>
          <a:p>
            <a:r>
              <a:rPr lang="it-IT" sz="2800" dirty="0"/>
              <a:t>Ciascuna reazione ha bisogno di un facilitatore (cofattore non enzimatico)</a:t>
            </a:r>
          </a:p>
          <a:p>
            <a:endParaRPr lang="it-IT" sz="2800" dirty="0"/>
          </a:p>
          <a:p>
            <a:r>
              <a:rPr lang="it-IT" sz="2800" b="1" dirty="0"/>
              <a:t>SUPERFICI</a:t>
            </a:r>
            <a:r>
              <a:rPr lang="it-IT" sz="2800" dirty="0"/>
              <a:t>:</a:t>
            </a:r>
          </a:p>
          <a:p>
            <a:r>
              <a:rPr lang="it-IT" sz="2800" dirty="0"/>
              <a:t>Cellule della parete vascolare esposte al danno e piastrine attivate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209220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5841264A-E275-C95C-CDD9-E8441193BB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524" y="120770"/>
            <a:ext cx="10363200" cy="540589"/>
          </a:xfrm>
        </p:spPr>
        <p:txBody>
          <a:bodyPr/>
          <a:lstStyle/>
          <a:p>
            <a:r>
              <a:rPr lang="it-IT" altLang="en-US" sz="3200" b="1" dirty="0">
                <a:solidFill>
                  <a:srgbClr val="0070C0"/>
                </a:solidFill>
                <a:latin typeface="+mn-lt"/>
              </a:rPr>
              <a:t>Meccanismo di azione della eparina</a:t>
            </a: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6FBD1C3D-F9B8-F1C5-EB71-7CDE7082401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609849" y="1821888"/>
            <a:ext cx="8416887" cy="1981200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</a:pPr>
            <a:r>
              <a:rPr lang="it-IT" altLang="en-US" sz="2000" dirty="0"/>
              <a:t>L’antitrombina III è il fattore fisiologico che lega la trombina disattivandola. La velocità di legame è però bassa.</a:t>
            </a:r>
          </a:p>
          <a:p>
            <a:pPr algn="just">
              <a:lnSpc>
                <a:spcPct val="90000"/>
              </a:lnSpc>
            </a:pPr>
            <a:r>
              <a:rPr lang="it-IT" altLang="en-US" sz="2000" dirty="0"/>
              <a:t>Il complesso con l’eparina aumenta dalle 100 alle 1000 volte questa velocità.</a:t>
            </a:r>
          </a:p>
          <a:p>
            <a:pPr algn="just">
              <a:lnSpc>
                <a:spcPct val="90000"/>
              </a:lnSpc>
            </a:pPr>
            <a:r>
              <a:rPr lang="it-IT" altLang="en-US" sz="2000" dirty="0"/>
              <a:t>Oltre alla trombina, altri fattori attivati (</a:t>
            </a:r>
            <a:r>
              <a:rPr lang="it-IT" altLang="en-US" sz="2000" dirty="0" err="1"/>
              <a:t>FXIa</a:t>
            </a:r>
            <a:r>
              <a:rPr lang="it-IT" altLang="en-US" sz="2000" dirty="0"/>
              <a:t>, </a:t>
            </a:r>
            <a:r>
              <a:rPr lang="it-IT" altLang="en-US" sz="2000" dirty="0" err="1"/>
              <a:t>FIXa</a:t>
            </a:r>
            <a:r>
              <a:rPr lang="it-IT" altLang="en-US" sz="2000" dirty="0"/>
              <a:t>, </a:t>
            </a:r>
            <a:r>
              <a:rPr lang="it-IT" altLang="en-US" sz="2000" dirty="0" err="1">
                <a:solidFill>
                  <a:srgbClr val="D32567"/>
                </a:solidFill>
              </a:rPr>
              <a:t>FXa</a:t>
            </a:r>
            <a:r>
              <a:rPr lang="it-IT" altLang="en-US" sz="2000" dirty="0"/>
              <a:t>) vengono inattivati dalla antitrombina III e, più velocemente, dal suo complesso con l’eparina.</a:t>
            </a:r>
          </a:p>
        </p:txBody>
      </p:sp>
    </p:spTree>
    <p:extLst>
      <p:ext uri="{BB962C8B-B14F-4D97-AF65-F5344CB8AC3E}">
        <p14:creationId xmlns:p14="http://schemas.microsoft.com/office/powerpoint/2010/main" val="203244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50180E35-9176-AA96-1274-65B85EE3F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6557" y="490268"/>
            <a:ext cx="10915787" cy="6089208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</a:pPr>
            <a:r>
              <a:rPr lang="it-IT" altLang="en-US" dirty="0"/>
              <a:t>Non passa le membrane fisiologiche, ed è degradata dall’ambiente gastrico -&gt; Solo endovena o sottocute </a:t>
            </a:r>
          </a:p>
          <a:p>
            <a:pPr algn="just">
              <a:lnSpc>
                <a:spcPct val="90000"/>
              </a:lnSpc>
            </a:pPr>
            <a:r>
              <a:rPr lang="it-IT" altLang="en-US" dirty="0"/>
              <a:t>Un vantaggio è la possibilità di uso in gravidanza, poiché non passa la barriera placentare</a:t>
            </a:r>
          </a:p>
          <a:p>
            <a:pPr algn="just">
              <a:lnSpc>
                <a:spcPct val="90000"/>
              </a:lnSpc>
            </a:pPr>
            <a:r>
              <a:rPr lang="it-IT" altLang="en-US" dirty="0"/>
              <a:t>Il dosaggio è espresso in U.I., funzione dell’effetto anticoagulante; questo perché non vi è esatta corrispondenza col peso, data la eterogeneità del prodotto in base alla sua produzione</a:t>
            </a:r>
          </a:p>
          <a:p>
            <a:pPr algn="just"/>
            <a:r>
              <a:rPr lang="it-IT" altLang="en-US" dirty="0"/>
              <a:t>Le LMWH hanno meno attività sulla trombina rispetto al </a:t>
            </a:r>
            <a:r>
              <a:rPr lang="it-IT" altLang="en-US" dirty="0" err="1"/>
              <a:t>Fxa</a:t>
            </a:r>
            <a:endParaRPr lang="it-IT" altLang="en-US" dirty="0"/>
          </a:p>
          <a:p>
            <a:pPr algn="just"/>
            <a:r>
              <a:rPr lang="it-IT" altLang="en-US" dirty="0"/>
              <a:t>Le LMWH hanno migliori caratteristiche farmacocinetiche (maggiore biodisponibilità, migliore risposta dose-effetto) e minori effetti indesiderati</a:t>
            </a:r>
          </a:p>
        </p:txBody>
      </p:sp>
    </p:spTree>
    <p:extLst>
      <p:ext uri="{BB962C8B-B14F-4D97-AF65-F5344CB8AC3E}">
        <p14:creationId xmlns:p14="http://schemas.microsoft.com/office/powerpoint/2010/main" val="21849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16410181-B2AE-9686-FB3E-E9C8F47D1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113" y="123587"/>
            <a:ext cx="10515600" cy="468762"/>
          </a:xfrm>
        </p:spPr>
        <p:txBody>
          <a:bodyPr>
            <a:noAutofit/>
          </a:bodyPr>
          <a:lstStyle/>
          <a:p>
            <a:r>
              <a:rPr lang="it-IT" altLang="en-US" sz="3200" b="1" dirty="0">
                <a:solidFill>
                  <a:srgbClr val="0070C0"/>
                </a:solidFill>
                <a:latin typeface="+mn-lt"/>
              </a:rPr>
              <a:t>Effetti collaterali della eparina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E7E0FD5D-64C5-7B4D-B455-B4B9D25D3C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5146" y="998680"/>
            <a:ext cx="10578640" cy="5235066"/>
          </a:xfrm>
        </p:spPr>
        <p:txBody>
          <a:bodyPr>
            <a:noAutofit/>
          </a:bodyPr>
          <a:lstStyle/>
          <a:p>
            <a:r>
              <a:rPr lang="it-IT" altLang="en-US" sz="2400" dirty="0"/>
              <a:t>Necessità di attento monitoraggio (</a:t>
            </a:r>
            <a:r>
              <a:rPr lang="it-IT" altLang="en-US" sz="2400" dirty="0" err="1"/>
              <a:t>aPTT</a:t>
            </a:r>
            <a:r>
              <a:rPr lang="it-IT" altLang="en-US" sz="2400" dirty="0"/>
              <a:t> meglio di PT perché indaga più fattori bersaglio di eparina, non solo fattore </a:t>
            </a:r>
            <a:r>
              <a:rPr lang="it-IT" altLang="en-US" sz="2400" dirty="0" err="1"/>
              <a:t>Xa</a:t>
            </a:r>
            <a:r>
              <a:rPr lang="it-IT" altLang="en-US" sz="2400" dirty="0"/>
              <a:t> </a:t>
            </a:r>
            <a:r>
              <a:rPr lang="it-IT" altLang="en-US" sz="2400"/>
              <a:t>e IIa).</a:t>
            </a:r>
            <a:endParaRPr lang="it-IT" altLang="en-US" sz="2400" dirty="0"/>
          </a:p>
          <a:p>
            <a:endParaRPr lang="it-IT" altLang="en-US" sz="2400" dirty="0"/>
          </a:p>
          <a:p>
            <a:r>
              <a:rPr lang="it-IT" altLang="en-US" sz="2400" dirty="0"/>
              <a:t>Possibilità di insorgenza di piastrinopenia (meno per le LMWH).</a:t>
            </a:r>
          </a:p>
          <a:p>
            <a:endParaRPr lang="it-IT" altLang="en-US" sz="2400" dirty="0"/>
          </a:p>
          <a:p>
            <a:r>
              <a:rPr lang="it-IT" altLang="en-US" sz="2400" dirty="0"/>
              <a:t>Il sovradosaggio può essere trattato somministrando </a:t>
            </a:r>
            <a:r>
              <a:rPr lang="it-IT" altLang="en-US" sz="2400" dirty="0">
                <a:solidFill>
                  <a:srgbClr val="D32567"/>
                </a:solidFill>
              </a:rPr>
              <a:t>protamina solfato</a:t>
            </a:r>
            <a:r>
              <a:rPr lang="it-IT" altLang="en-US" sz="2400" dirty="0"/>
              <a:t>, una proteina con elevato numero di Arg  cariche positive (</a:t>
            </a:r>
            <a:r>
              <a:rPr lang="it-IT" sz="2400" dirty="0"/>
              <a:t>estratta originariamente dallo sperma di salmone)</a:t>
            </a:r>
            <a:r>
              <a:rPr lang="it-IT" alt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073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AC6C9-8FA1-2905-5C88-3D02421AD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210"/>
            <a:ext cx="12192000" cy="644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51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40AF5F-7657-703F-7BC5-F2C676DFFCCB}"/>
              </a:ext>
            </a:extLst>
          </p:cNvPr>
          <p:cNvSpPr txBox="1"/>
          <p:nvPr/>
        </p:nvSpPr>
        <p:spPr>
          <a:xfrm>
            <a:off x="282053" y="259307"/>
            <a:ext cx="6928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POCA COAGULAZIONE</a:t>
            </a:r>
          </a:p>
        </p:txBody>
      </p:sp>
    </p:spTree>
    <p:extLst>
      <p:ext uri="{BB962C8B-B14F-4D97-AF65-F5344CB8AC3E}">
        <p14:creationId xmlns:p14="http://schemas.microsoft.com/office/powerpoint/2010/main" val="94214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B35B3-12B1-8C9B-EAA3-8AAD1562E564}"/>
              </a:ext>
            </a:extLst>
          </p:cNvPr>
          <p:cNvSpPr txBox="1"/>
          <p:nvPr/>
        </p:nvSpPr>
        <p:spPr>
          <a:xfrm>
            <a:off x="282053" y="259307"/>
            <a:ext cx="6928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EMOFILIA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47528D-E6B0-37A9-B09E-C5D236AA37BC}"/>
              </a:ext>
            </a:extLst>
          </p:cNvPr>
          <p:cNvSpPr txBox="1"/>
          <p:nvPr/>
        </p:nvSpPr>
        <p:spPr>
          <a:xfrm>
            <a:off x="282053" y="1123405"/>
            <a:ext cx="11047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Nel bambino, emofilie e difetto </a:t>
            </a:r>
            <a:r>
              <a:rPr lang="it-IT" sz="2800" dirty="0" err="1"/>
              <a:t>vWF</a:t>
            </a:r>
            <a:r>
              <a:rPr lang="it-IT" sz="2800" dirty="0"/>
              <a:t> costituiscono il 95% delle coagulopatie congenite</a:t>
            </a:r>
          </a:p>
        </p:txBody>
      </p:sp>
    </p:spTree>
    <p:extLst>
      <p:ext uri="{BB962C8B-B14F-4D97-AF65-F5344CB8AC3E}">
        <p14:creationId xmlns:p14="http://schemas.microsoft.com/office/powerpoint/2010/main" val="448097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2CE3463F-3D89-A933-B817-E240656E5B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71648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0070C0"/>
                </a:solidFill>
                <a:latin typeface="+mn-lt"/>
              </a:rPr>
              <a:t>Emofilia A o emofilia classica</a:t>
            </a:r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9849C80E-F17E-CA63-63E0-814C6FD4CA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790" y="1253331"/>
            <a:ext cx="10515600" cy="4351338"/>
          </a:xfrm>
        </p:spPr>
        <p:txBody>
          <a:bodyPr>
            <a:normAutofit/>
          </a:bodyPr>
          <a:lstStyle/>
          <a:p>
            <a:pPr marL="254003" indent="-254003"/>
            <a:r>
              <a:rPr lang="it-IT" altLang="it-IT" dirty="0"/>
              <a:t>Deficit di </a:t>
            </a:r>
            <a:r>
              <a:rPr lang="it-IT" altLang="it-IT" b="1" dirty="0"/>
              <a:t>Fattore VIII </a:t>
            </a:r>
            <a:r>
              <a:rPr lang="it-IT" altLang="it-IT" dirty="0"/>
              <a:t>(150 differenti mutazioni descritte)</a:t>
            </a:r>
          </a:p>
          <a:p>
            <a:pPr marL="254003" indent="-254003"/>
            <a:r>
              <a:rPr lang="it-IT" altLang="it-IT" b="1" dirty="0"/>
              <a:t>X-</a:t>
            </a:r>
            <a:r>
              <a:rPr lang="it-IT" altLang="it-IT" b="1" dirty="0" err="1"/>
              <a:t>linked</a:t>
            </a:r>
            <a:r>
              <a:rPr lang="it-IT" altLang="it-IT" dirty="0"/>
              <a:t>, frequenza 1:5 000-10 000 nati maschi</a:t>
            </a:r>
          </a:p>
          <a:p>
            <a:r>
              <a:rPr lang="it-IT" dirty="0"/>
              <a:t>Femmina eterozigote sana (</a:t>
            </a:r>
            <a:r>
              <a:rPr lang="it-IT" altLang="it-IT" dirty="0">
                <a:cs typeface="Times New Roman" panose="02020603050405020304" pitchFamily="18" charset="0"/>
              </a:rPr>
              <a:t>Raramente lieve espressione anche nelle femmine eterozigoti se </a:t>
            </a:r>
            <a:r>
              <a:rPr lang="it-IT" altLang="it-IT" dirty="0" err="1">
                <a:cs typeface="Times New Roman" panose="02020603050405020304" pitchFamily="18" charset="0"/>
              </a:rPr>
              <a:t>lionizzazione</a:t>
            </a:r>
            <a:r>
              <a:rPr lang="it-IT" altLang="it-IT" dirty="0">
                <a:cs typeface="Times New Roman" panose="02020603050405020304" pitchFamily="18" charset="0"/>
              </a:rPr>
              <a:t> sfavorevole)</a:t>
            </a:r>
            <a:endParaRPr lang="it-IT" dirty="0"/>
          </a:p>
          <a:p>
            <a:r>
              <a:rPr lang="it-IT" dirty="0"/>
              <a:t>Il 30-40% dei casi deriva da mutazioni «de novo», non presenti nel sangue materno</a:t>
            </a:r>
          </a:p>
          <a:p>
            <a:pPr marL="254003" indent="-254003"/>
            <a:endParaRPr lang="it-IT" altLang="it-IT" dirty="0"/>
          </a:p>
          <a:p>
            <a:pPr marL="254003" indent="-254003"/>
            <a:r>
              <a:rPr lang="it-IT" altLang="it-IT" dirty="0"/>
              <a:t>Emorragie </a:t>
            </a:r>
          </a:p>
          <a:p>
            <a:pPr marL="254003" indent="-254003"/>
            <a:r>
              <a:rPr lang="it-IT" altLang="it-IT" dirty="0"/>
              <a:t>Trattamento con infusione di VIII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4728FAE8-0924-4967-712D-3C1477369C02}"/>
              </a:ext>
            </a:extLst>
          </p:cNvPr>
          <p:cNvGrpSpPr>
            <a:grpSpLocks/>
          </p:cNvGrpSpPr>
          <p:nvPr/>
        </p:nvGrpSpPr>
        <p:grpSpPr bwMode="auto">
          <a:xfrm>
            <a:off x="6959906" y="3911111"/>
            <a:ext cx="4181122" cy="2803878"/>
            <a:chOff x="1968" y="2016"/>
            <a:chExt cx="2634" cy="1987"/>
          </a:xfrm>
        </p:grpSpPr>
        <p:pic>
          <p:nvPicPr>
            <p:cNvPr id="45061" name="Picture 5">
              <a:extLst>
                <a:ext uri="{FF2B5EF4-FFF2-40B4-BE49-F238E27FC236}">
                  <a16:creationId xmlns:a16="http://schemas.microsoft.com/office/drawing/2014/main" id="{70A61F89-F234-B261-EF66-98C42FBF0B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352"/>
              <a:ext cx="111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2" name="Picture 6">
              <a:extLst>
                <a:ext uri="{FF2B5EF4-FFF2-40B4-BE49-F238E27FC236}">
                  <a16:creationId xmlns:a16="http://schemas.microsoft.com/office/drawing/2014/main" id="{D6221CF6-1F46-207A-11D5-CA22CC766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016"/>
              <a:ext cx="1194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Text Box 7">
              <a:extLst>
                <a:ext uri="{FF2B5EF4-FFF2-40B4-BE49-F238E27FC236}">
                  <a16:creationId xmlns:a16="http://schemas.microsoft.com/office/drawing/2014/main" id="{B98BC22F-F505-6CB0-F32D-B5DB3B4CC1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3744"/>
              <a:ext cx="199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78"/>
                <a:t>I Romanov e il principe Alexis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3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5AA2A03-3DF5-14BB-793A-9E37FBF7E8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3679" y="213597"/>
            <a:ext cx="10533888" cy="47612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dirty="0"/>
              <a:t>Pedigree di Emofilia A nelle famiglie reali europee</a:t>
            </a:r>
          </a:p>
        </p:txBody>
      </p:sp>
      <p:pic>
        <p:nvPicPr>
          <p:cNvPr id="165891" name="Picture 3">
            <a:extLst>
              <a:ext uri="{FF2B5EF4-FFF2-40B4-BE49-F238E27FC236}">
                <a16:creationId xmlns:a16="http://schemas.microsoft.com/office/drawing/2014/main" id="{8DF51B07-04AC-CB27-1936-FB7B73CE9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16" y="951172"/>
            <a:ext cx="8538968" cy="569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FC216C-85B5-E8E4-987C-D08D8ECA9DD6}"/>
              </a:ext>
            </a:extLst>
          </p:cNvPr>
          <p:cNvSpPr txBox="1"/>
          <p:nvPr/>
        </p:nvSpPr>
        <p:spPr>
          <a:xfrm>
            <a:off x="256032" y="617282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Emofilia B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91C9EA-8502-FC99-1158-8673A6509FC7}"/>
              </a:ext>
            </a:extLst>
          </p:cNvPr>
          <p:cNvSpPr txBox="1"/>
          <p:nvPr/>
        </p:nvSpPr>
        <p:spPr>
          <a:xfrm>
            <a:off x="535710" y="391886"/>
            <a:ext cx="535691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Fattore VIII</a:t>
            </a:r>
          </a:p>
          <a:p>
            <a:endParaRPr lang="it-IT" sz="2400" b="1" dirty="0"/>
          </a:p>
          <a:p>
            <a:r>
              <a:rPr lang="it-IT" sz="2600" dirty="0"/>
              <a:t>Nel plasma circola come proenzima legato al </a:t>
            </a:r>
            <a:r>
              <a:rPr lang="it-IT" sz="2600" dirty="0" err="1"/>
              <a:t>vWF</a:t>
            </a:r>
            <a:r>
              <a:rPr lang="it-IT" sz="2600" dirty="0"/>
              <a:t> ed ha emivita di 8-12 h</a:t>
            </a:r>
          </a:p>
          <a:p>
            <a:endParaRPr lang="it-IT" sz="2600" dirty="0"/>
          </a:p>
          <a:p>
            <a:r>
              <a:rPr lang="it-IT" sz="2600" dirty="0"/>
              <a:t>Il rilascio dal </a:t>
            </a:r>
            <a:r>
              <a:rPr lang="it-IT" sz="2600" dirty="0" err="1"/>
              <a:t>vWF</a:t>
            </a:r>
            <a:r>
              <a:rPr lang="it-IT" sz="2600" dirty="0"/>
              <a:t> è mediato dalla trombina o dal </a:t>
            </a:r>
            <a:r>
              <a:rPr lang="it-IT" sz="2600" dirty="0" err="1"/>
              <a:t>FXa</a:t>
            </a:r>
            <a:endParaRPr lang="it-IT" sz="2600" dirty="0"/>
          </a:p>
          <a:p>
            <a:endParaRPr lang="it-IT" sz="2600" dirty="0"/>
          </a:p>
          <a:p>
            <a:r>
              <a:rPr lang="it-IT" sz="2600" dirty="0"/>
              <a:t>Cofattore che amplifica la cascata potenziando la conversione di X in </a:t>
            </a:r>
            <a:r>
              <a:rPr lang="it-IT" sz="2600" dirty="0" err="1"/>
              <a:t>Xa</a:t>
            </a:r>
            <a:r>
              <a:rPr lang="it-IT" sz="2600" dirty="0"/>
              <a:t> da parte del fattore IX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107E50-13C6-4D90-57E5-55FBCEC66713}"/>
              </a:ext>
            </a:extLst>
          </p:cNvPr>
          <p:cNvSpPr txBox="1"/>
          <p:nvPr/>
        </p:nvSpPr>
        <p:spPr>
          <a:xfrm>
            <a:off x="535710" y="5311179"/>
            <a:ext cx="6971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Alterazione </a:t>
            </a:r>
            <a:r>
              <a:rPr lang="it-IT" sz="2800" b="1" dirty="0" err="1"/>
              <a:t>aPTT</a:t>
            </a:r>
            <a:r>
              <a:rPr lang="it-IT" sz="2800" b="1" dirty="0"/>
              <a:t> (-&gt; fase di amplificazione) ma non PTT (-&gt; fase di avvio)</a:t>
            </a:r>
            <a:endParaRPr lang="it-IT" sz="2800" dirty="0"/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3BC6328D-ACE8-F2D1-E7BD-64461C192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93" y="275580"/>
            <a:ext cx="5228634" cy="418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E202800-A42C-3419-67DC-DD80FD176BDD}"/>
                  </a:ext>
                </a:extLst>
              </p14:cNvPr>
              <p14:cNvContentPartPr/>
              <p14:nvPr/>
            </p14:nvContentPartPr>
            <p14:xfrm>
              <a:off x="8903954" y="1872782"/>
              <a:ext cx="234000" cy="68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E202800-A42C-3419-67DC-DD80FD176B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49954" y="1764782"/>
                <a:ext cx="341640" cy="2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432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52BE76-888D-8641-18F6-FDE3682287C0}"/>
              </a:ext>
            </a:extLst>
          </p:cNvPr>
          <p:cNvSpPr txBox="1"/>
          <p:nvPr/>
        </p:nvSpPr>
        <p:spPr>
          <a:xfrm>
            <a:off x="278713" y="296584"/>
            <a:ext cx="115214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Test di correzione con plasma ricco di fattori</a:t>
            </a:r>
          </a:p>
          <a:p>
            <a:endParaRPr lang="it-IT" sz="2800" dirty="0"/>
          </a:p>
          <a:p>
            <a:r>
              <a:rPr lang="it-IT" sz="2800" dirty="0"/>
              <a:t>Ma anche prove crociate con plasma emofilia A (FVIII) e B (FIX)</a:t>
            </a:r>
          </a:p>
          <a:p>
            <a:endParaRPr lang="it-IT" sz="28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800" dirty="0"/>
              <a:t>Se il mio plasma da esaminare non corregge l’</a:t>
            </a:r>
            <a:r>
              <a:rPr lang="it-IT" sz="2800" dirty="0" err="1"/>
              <a:t>aPTT</a:t>
            </a:r>
            <a:r>
              <a:rPr lang="it-IT" sz="2800" dirty="0"/>
              <a:t> di un’emofilia A, ma corregge quello di una B, ho conferma che si tratti di un difetto di un’emofilia A (difetto di FVIII)</a:t>
            </a:r>
          </a:p>
          <a:p>
            <a:endParaRPr lang="it-IT" sz="28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800" dirty="0"/>
              <a:t>Dosaggio a due tempi: rilevazione </a:t>
            </a:r>
            <a:r>
              <a:rPr lang="it-IT" sz="2800" dirty="0" err="1"/>
              <a:t>cromogenica</a:t>
            </a:r>
            <a:r>
              <a:rPr lang="it-IT" sz="2800" dirty="0"/>
              <a:t> dell’attività di </a:t>
            </a:r>
            <a:r>
              <a:rPr lang="it-IT" sz="2800" dirty="0" err="1"/>
              <a:t>FXa</a:t>
            </a:r>
            <a:r>
              <a:rPr lang="it-IT" sz="2800" dirty="0"/>
              <a:t> (dipendente da FVIII)</a:t>
            </a:r>
          </a:p>
          <a:p>
            <a:r>
              <a:rPr lang="it-IT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06940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B65995-D526-8A3A-8792-7F8EF4E643FB}"/>
                  </a:ext>
                </a:extLst>
              </p:cNvPr>
              <p:cNvSpPr txBox="1"/>
              <p:nvPr/>
            </p:nvSpPr>
            <p:spPr>
              <a:xfrm>
                <a:off x="626515" y="504921"/>
                <a:ext cx="11157654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/>
                  <a:t>Attivazione epatica dei fattori della coagulazione mediata da vitamina K</a:t>
                </a:r>
              </a:p>
              <a:p>
                <a:r>
                  <a:rPr lang="it-IT" sz="2800" dirty="0"/>
                  <a:t>I </a:t>
                </a:r>
                <a:r>
                  <a:rPr lang="it-IT" sz="2800" b="1" dirty="0"/>
                  <a:t>II</a:t>
                </a:r>
                <a:r>
                  <a:rPr lang="it-IT" sz="2800" dirty="0"/>
                  <a:t> V </a:t>
                </a:r>
                <a:r>
                  <a:rPr lang="it-IT" sz="2800" b="1" dirty="0"/>
                  <a:t>VII</a:t>
                </a:r>
                <a:r>
                  <a:rPr lang="it-IT" sz="2800" dirty="0"/>
                  <a:t> </a:t>
                </a:r>
                <a:r>
                  <a:rPr lang="it-IT" sz="2800" b="1" dirty="0"/>
                  <a:t>IX</a:t>
                </a:r>
                <a:r>
                  <a:rPr lang="it-IT" sz="2800" dirty="0"/>
                  <a:t> </a:t>
                </a:r>
                <a:r>
                  <a:rPr lang="it-IT" sz="2800" b="1" dirty="0"/>
                  <a:t>X</a:t>
                </a:r>
                <a:r>
                  <a:rPr lang="it-IT" sz="2800" dirty="0"/>
                  <a:t> XI XII XIII: in grassetto quelli più sensibili al difetto</a:t>
                </a:r>
              </a:p>
              <a:p>
                <a:r>
                  <a:rPr lang="it-IT" sz="2800" dirty="0"/>
                  <a:t>Solo VIII è prodotto anche in endotelio</a:t>
                </a:r>
              </a:p>
              <a:p>
                <a:endParaRPr lang="it-IT" sz="2800" dirty="0"/>
              </a:p>
              <a:p>
                <a:r>
                  <a:rPr lang="it-IT" sz="2800" dirty="0"/>
                  <a:t>Fonte principale di </a:t>
                </a:r>
                <a:r>
                  <a:rPr lang="it-IT" sz="2800" dirty="0" err="1"/>
                  <a:t>vit</a:t>
                </a:r>
                <a:r>
                  <a:rPr lang="it-IT" sz="2800" dirty="0"/>
                  <a:t> K = flora batterica intestinale</a:t>
                </a:r>
              </a:p>
              <a:p>
                <a:r>
                  <a:rPr lang="it-IT" sz="2800" dirty="0"/>
                  <a:t>Fonti alimentari sono le piante verdi e le carni</a:t>
                </a:r>
              </a:p>
              <a:p>
                <a:endParaRPr lang="it-IT" sz="2800" dirty="0"/>
              </a:p>
              <a:p>
                <a:r>
                  <a:rPr lang="it-IT" sz="2800" dirty="0"/>
                  <a:t>Rischio di difetto in:</a:t>
                </a:r>
              </a:p>
              <a:p>
                <a:r>
                  <a:rPr lang="it-IT" sz="2800" dirty="0"/>
                  <a:t>Neonati, trattamento antibiotico, soggetti con malassorbimento</a:t>
                </a:r>
              </a:p>
              <a:p>
                <a:endParaRPr lang="it-IT" sz="2800" dirty="0"/>
              </a:p>
              <a:p>
                <a:r>
                  <a:rPr lang="it-IT" sz="2800" dirty="0"/>
                  <a:t>Durante la reazione di </a:t>
                </a: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</m:t>
                    </m:r>
                  </m:oMath>
                </a14:m>
                <a:r>
                  <a:rPr lang="it-IT" sz="2800" dirty="0"/>
                  <a:t>-carbossilazione, la vitamina K viene ossidata (e perde la sua funzione di coenzima. Viene ridotta nuovamente dalla </a:t>
                </a:r>
                <a:r>
                  <a:rPr lang="it-IT" sz="2800" b="1" dirty="0"/>
                  <a:t>vitamina K epossido reduttasi</a:t>
                </a:r>
                <a:r>
                  <a:rPr lang="it-IT" sz="2800" dirty="0"/>
                  <a:t> (inibita dai dicumarolici come il warfarin)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B65995-D526-8A3A-8792-7F8EF4E64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15" y="504921"/>
                <a:ext cx="11157654" cy="5693866"/>
              </a:xfrm>
              <a:prstGeom prst="rect">
                <a:avLst/>
              </a:prstGeom>
              <a:blipFill>
                <a:blip r:embed="rId2"/>
                <a:stretch>
                  <a:fillRect l="-1148" t="-1071" b="-21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28413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extLst>
              <a:ext uri="{FF2B5EF4-FFF2-40B4-BE49-F238E27FC236}">
                <a16:creationId xmlns:a16="http://schemas.microsoft.com/office/drawing/2014/main" id="{8A79D347-7EE6-6CD1-B845-11DE8913D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04" y="150707"/>
            <a:ext cx="838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>
                <a:solidFill>
                  <a:srgbClr val="0070C0"/>
                </a:solidFill>
                <a:latin typeface="+mn-lt"/>
              </a:rPr>
              <a:t>EMOFILIA A: </a:t>
            </a:r>
            <a:r>
              <a:rPr lang="it-IT" altLang="it-IT" sz="24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ASPETTI  CLINICI 1</a:t>
            </a:r>
            <a:r>
              <a:rPr lang="it-IT" altLang="it-IT" sz="2400" b="1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18D8FB8E-0FA3-2C9F-08E5-CE20DB747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04" y="643662"/>
            <a:ext cx="11766150" cy="10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Clinica eterogenea a seconda dell’anomalia molecolare e di conseguenza in base alla attività coagulante del fattore VIII ( FVIII:C ) (v.n. 50 - 200%)</a:t>
            </a:r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D6947E2D-8546-52D6-5A0F-C58A0256B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04" y="1986660"/>
            <a:ext cx="11714392" cy="419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GRAVE 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: FVIII:C = 0-2% del normale 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 emorragie spontanee , necessità di terapia sostitutiva costante (</a:t>
            </a:r>
            <a:r>
              <a:rPr lang="it-IT" altLang="it-IT" sz="2800" dirty="0" err="1">
                <a:latin typeface="+mn-lt"/>
                <a:cs typeface="Times New Roman" panose="02020603050405020304" pitchFamily="18" charset="0"/>
              </a:rPr>
              <a:t>e.g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 per inversione </a:t>
            </a:r>
            <a:r>
              <a:rPr lang="it-IT" altLang="it-IT" sz="2800" dirty="0" err="1">
                <a:latin typeface="+mn-lt"/>
                <a:cs typeface="Times New Roman" panose="02020603050405020304" pitchFamily="18" charset="0"/>
              </a:rPr>
              <a:t>intr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. 22 o </a:t>
            </a:r>
            <a:r>
              <a:rPr lang="it-IT" altLang="it-IT" sz="2800" dirty="0" err="1">
                <a:latin typeface="+mn-lt"/>
                <a:cs typeface="Times New Roman" panose="02020603050405020304" pitchFamily="18" charset="0"/>
              </a:rPr>
              <a:t>intr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. 1).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Già nei primi 2 anni di vita: emartri con </a:t>
            </a:r>
            <a:r>
              <a:rPr lang="it-IT" altLang="it-IT" sz="2800" dirty="0" err="1">
                <a:latin typeface="+mn-lt"/>
                <a:cs typeface="Times New Roman" panose="02020603050405020304" pitchFamily="18" charset="0"/>
              </a:rPr>
              <a:t>gattonamento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 o deambulazione</a:t>
            </a:r>
            <a:br>
              <a:rPr lang="it-IT" altLang="it-IT" sz="2800" dirty="0">
                <a:latin typeface="+mn-lt"/>
                <a:cs typeface="Times New Roman" panose="02020603050405020304" pitchFamily="18" charset="0"/>
              </a:rPr>
            </a:b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Pericolo per emorragie cerebrali!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it-IT" altLang="it-IT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MODERATA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: FVIII:C= 2-5%. Emorragie sproporzionate dopo trauma. Raramente emartri spontanei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altLang="it-IT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LIEVE</a:t>
            </a:r>
            <a:r>
              <a:rPr lang="it-IT" altLang="it-IT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: FVIII:C= 5-25%. Mutazioni </a:t>
            </a:r>
            <a:r>
              <a:rPr lang="it-IT" altLang="it-IT" sz="2800" dirty="0" err="1">
                <a:latin typeface="+mn-lt"/>
                <a:cs typeface="Times New Roman" panose="02020603050405020304" pitchFamily="18" charset="0"/>
              </a:rPr>
              <a:t>missenso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. Emorragie solo dopo traumi o interventi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6E09163F-1795-E296-3EFC-BE5E6C2F38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8672" y="1006920"/>
          <a:ext cx="5609342" cy="4926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di Photo Editor" r:id="rId2" imgW="11057143" imgH="11285714" progId="MSPhotoEd.3">
                  <p:embed/>
                </p:oleObj>
              </mc:Choice>
              <mc:Fallback>
                <p:oleObj name="Fotografia di Photo Editor" r:id="rId2" imgW="11057143" imgH="11285714" progId="MSPhotoEd.3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6E09163F-1795-E296-3EFC-BE5E6C2F38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672" y="1006920"/>
                        <a:ext cx="5609342" cy="49263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C905574-846A-1506-6AB3-C1BC267D8FC8}"/>
              </a:ext>
            </a:extLst>
          </p:cNvPr>
          <p:cNvSpPr txBox="1"/>
          <p:nvPr/>
        </p:nvSpPr>
        <p:spPr>
          <a:xfrm>
            <a:off x="449362" y="381435"/>
            <a:ext cx="10486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Emorragie </a:t>
            </a:r>
            <a:r>
              <a:rPr lang="it-IT" sz="2800" dirty="0" err="1"/>
              <a:t>intrarticolari</a:t>
            </a:r>
            <a:r>
              <a:rPr lang="it-IT" sz="2800" dirty="0"/>
              <a:t> e </a:t>
            </a:r>
            <a:r>
              <a:rPr lang="it-IT" sz="2800" dirty="0" err="1"/>
              <a:t>mucolari</a:t>
            </a:r>
            <a:r>
              <a:rPr lang="it-IT" sz="2800" dirty="0"/>
              <a:t>, spontanee o post-traumatiche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DFA1A-FABD-9979-8B54-401993750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345" y="1392085"/>
            <a:ext cx="3724607" cy="3930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4987E4-8556-158F-3D1A-BCA50CBD2F5B}"/>
              </a:ext>
            </a:extLst>
          </p:cNvPr>
          <p:cNvSpPr txBox="1"/>
          <p:nvPr/>
        </p:nvSpPr>
        <p:spPr>
          <a:xfrm>
            <a:off x="6641157" y="5517751"/>
            <a:ext cx="5245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Ginocchia, caviglie, gomiti.</a:t>
            </a:r>
          </a:p>
          <a:p>
            <a:r>
              <a:rPr lang="it-IT" sz="2400" dirty="0"/>
              <a:t>Sinovite cronica e tendenza a recidiva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07F05-FC6F-ACA5-9E43-7F1D989C6978}"/>
              </a:ext>
            </a:extLst>
          </p:cNvPr>
          <p:cNvSpPr txBox="1"/>
          <p:nvPr/>
        </p:nvSpPr>
        <p:spPr>
          <a:xfrm>
            <a:off x="378672" y="5892175"/>
            <a:ext cx="5717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Dolore muscolare, parestesie, ischemie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24175C5-C8EC-FFAA-43BE-3DF147790FC5}"/>
              </a:ext>
            </a:extLst>
          </p:cNvPr>
          <p:cNvGraphicFramePr>
            <a:graphicFrameLocks noGrp="1"/>
          </p:cNvGraphicFramePr>
          <p:nvPr/>
        </p:nvGraphicFramePr>
        <p:xfrm>
          <a:off x="172871" y="207844"/>
          <a:ext cx="11636992" cy="6101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007">
                  <a:extLst>
                    <a:ext uri="{9D8B030D-6E8A-4147-A177-3AD203B41FA5}">
                      <a16:colId xmlns:a16="http://schemas.microsoft.com/office/drawing/2014/main" val="235653471"/>
                    </a:ext>
                  </a:extLst>
                </a:gridCol>
                <a:gridCol w="3866865">
                  <a:extLst>
                    <a:ext uri="{9D8B030D-6E8A-4147-A177-3AD203B41FA5}">
                      <a16:colId xmlns:a16="http://schemas.microsoft.com/office/drawing/2014/main" val="4196660745"/>
                    </a:ext>
                  </a:extLst>
                </a:gridCol>
                <a:gridCol w="3844120">
                  <a:extLst>
                    <a:ext uri="{9D8B030D-6E8A-4147-A177-3AD203B41FA5}">
                      <a16:colId xmlns:a16="http://schemas.microsoft.com/office/drawing/2014/main" val="1479171732"/>
                    </a:ext>
                  </a:extLst>
                </a:gridCol>
              </a:tblGrid>
              <a:tr h="458591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SINTOMI EMORRAGICI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Difetti dell’emostasi primaria (difetto piastrinico, m. di von </a:t>
                      </a:r>
                      <a:r>
                        <a:rPr lang="it-IT" sz="2400" dirty="0" err="1"/>
                        <a:t>Willebrand</a:t>
                      </a:r>
                      <a:r>
                        <a:rPr lang="it-IT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Coagulopatia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827302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Sanguinamento da ferite minori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Sì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171469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Petecchie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Frequenti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112671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Ecchimosi o ematomi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Comuni ecchimosi di piccole dimensioni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Possono essere presenti ematomi profondi palpabili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660103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Emartri ed ematomi muscolari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Molto rari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Comuni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29666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Sanguinamento dopo manovre invasive o chirurgia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Spesso immediate in corso di chirurgia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Per lo più postchirurgico o post-procedurale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64030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b="1" dirty="0">
                          <a:solidFill>
                            <a:srgbClr val="0070C0"/>
                          </a:solidFill>
                        </a:rPr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b="1" dirty="0">
                          <a:solidFill>
                            <a:srgbClr val="0070C0"/>
                          </a:solidFill>
                        </a:rPr>
                        <a:t>In vivo: test di emorragia</a:t>
                      </a:r>
                      <a:br>
                        <a:rPr lang="it-IT" sz="2400" b="1" dirty="0">
                          <a:solidFill>
                            <a:srgbClr val="0070C0"/>
                          </a:solidFill>
                        </a:rPr>
                      </a:br>
                      <a:r>
                        <a:rPr lang="it-IT" sz="2400" b="1" dirty="0">
                          <a:solidFill>
                            <a:srgbClr val="0070C0"/>
                          </a:solidFill>
                        </a:rPr>
                        <a:t>In vitro: test aggregazione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b="1" dirty="0">
                          <a:solidFill>
                            <a:srgbClr val="0070C0"/>
                          </a:solidFill>
                        </a:rPr>
                        <a:t>In vitro</a:t>
                      </a:r>
                      <a:br>
                        <a:rPr lang="it-IT" sz="2400" b="1" dirty="0">
                          <a:solidFill>
                            <a:srgbClr val="0070C0"/>
                          </a:solidFill>
                        </a:rPr>
                      </a:br>
                      <a:r>
                        <a:rPr lang="it-IT" sz="2400" b="1" dirty="0">
                          <a:solidFill>
                            <a:srgbClr val="0070C0"/>
                          </a:solidFill>
                        </a:rPr>
                        <a:t>Test coagulazione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625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5261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B84BCF-69E5-6231-B450-E338E9D0D333}"/>
              </a:ext>
            </a:extLst>
          </p:cNvPr>
          <p:cNvSpPr txBox="1"/>
          <p:nvPr/>
        </p:nvSpPr>
        <p:spPr>
          <a:xfrm>
            <a:off x="246112" y="238994"/>
            <a:ext cx="113385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TERAPIA</a:t>
            </a:r>
          </a:p>
          <a:p>
            <a:endParaRPr lang="it-IT" sz="2800" dirty="0"/>
          </a:p>
          <a:p>
            <a:r>
              <a:rPr lang="it-IT" sz="2800" dirty="0"/>
              <a:t>Infusione EV di FVIII da plasma di donatori o ricombinante</a:t>
            </a:r>
          </a:p>
          <a:p>
            <a:r>
              <a:rPr lang="it-IT" sz="2800" dirty="0"/>
              <a:t>In casi lievi è di qualche efficacia la </a:t>
            </a:r>
            <a:r>
              <a:rPr lang="it-IT" sz="2800" dirty="0" err="1"/>
              <a:t>desmopressina</a:t>
            </a:r>
            <a:r>
              <a:rPr lang="it-IT" sz="2800" dirty="0"/>
              <a:t> (rilascio FVIII cellulare)</a:t>
            </a:r>
          </a:p>
          <a:p>
            <a:endParaRPr lang="it-IT" sz="2800" dirty="0"/>
          </a:p>
          <a:p>
            <a:pPr marL="342900" indent="-342900">
              <a:buFontTx/>
              <a:buChar char="-"/>
            </a:pPr>
            <a:r>
              <a:rPr lang="it-IT" sz="2800" dirty="0"/>
              <a:t>On demand (sanguinamento o interventi)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In profilassi </a:t>
            </a:r>
            <a:br>
              <a:rPr lang="it-IT" sz="2800" dirty="0"/>
            </a:br>
            <a:r>
              <a:rPr lang="it-IT" sz="2800" dirty="0"/>
              <a:t>	primaria: prima del danno articolare</a:t>
            </a:r>
            <a:br>
              <a:rPr lang="it-IT" sz="2800" dirty="0"/>
            </a:br>
            <a:r>
              <a:rPr lang="it-IT" sz="2800" dirty="0"/>
              <a:t>	secondaria: dopo 1-2 emorragie </a:t>
            </a:r>
            <a:r>
              <a:rPr lang="it-IT" sz="2800" dirty="0" err="1"/>
              <a:t>intrarticolari</a:t>
            </a:r>
            <a:br>
              <a:rPr lang="it-IT" sz="2800" dirty="0"/>
            </a:br>
            <a:r>
              <a:rPr lang="it-IT" sz="2800" dirty="0"/>
              <a:t>	terziaria: in presenza di danno articolare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Intermittente (attività fisica …)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  <a:p>
            <a:r>
              <a:rPr lang="it-IT" sz="2800" dirty="0"/>
              <a:t>In generale a giorni alterni</a:t>
            </a:r>
          </a:p>
          <a:p>
            <a:r>
              <a:rPr lang="it-IT" sz="2800" dirty="0"/>
              <a:t>Emivita allungata con FVIII-</a:t>
            </a:r>
            <a:r>
              <a:rPr lang="it-IT" sz="2800" dirty="0" err="1"/>
              <a:t>Fc</a:t>
            </a:r>
            <a:r>
              <a:rPr lang="it-IT" sz="2800" dirty="0"/>
              <a:t> o FVIII-PEG -&gt; 2 infusioni/settimana</a:t>
            </a:r>
          </a:p>
        </p:txBody>
      </p:sp>
    </p:spTree>
    <p:extLst>
      <p:ext uri="{BB962C8B-B14F-4D97-AF65-F5344CB8AC3E}">
        <p14:creationId xmlns:p14="http://schemas.microsoft.com/office/powerpoint/2010/main" val="31667918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otlight on emicizumab in the management of hemophilia A: patient sel | JBM">
            <a:extLst>
              <a:ext uri="{FF2B5EF4-FFF2-40B4-BE49-F238E27FC236}">
                <a16:creationId xmlns:a16="http://schemas.microsoft.com/office/drawing/2014/main" id="{F81875E8-BC9D-4971-09AC-CEBA3AA11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138" y="2947437"/>
            <a:ext cx="5403515" cy="35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B84BCF-69E5-6231-B450-E338E9D0D333}"/>
              </a:ext>
            </a:extLst>
          </p:cNvPr>
          <p:cNvSpPr txBox="1"/>
          <p:nvPr/>
        </p:nvSpPr>
        <p:spPr>
          <a:xfrm>
            <a:off x="272616" y="164218"/>
            <a:ext cx="113385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Anticorpi anti VIII (inibitore)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Più frequenti nelle forme gravi dopo 15-20 esposizioni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800" dirty="0"/>
              <a:t>Aumentare la dose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800" dirty="0"/>
              <a:t>Agenti bypassanti </a:t>
            </a:r>
            <a:br>
              <a:rPr lang="it-IT" sz="2800" dirty="0"/>
            </a:br>
            <a:r>
              <a:rPr lang="it-IT" sz="2800" dirty="0"/>
              <a:t>	complesso protrombinico ricombinante attivato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800" dirty="0" err="1"/>
              <a:t>Emicizumab</a:t>
            </a:r>
            <a:r>
              <a:rPr lang="it-IT" sz="2800" dirty="0"/>
              <a:t> (anticorpo attivante </a:t>
            </a:r>
            <a:r>
              <a:rPr lang="it-IT" sz="2800" dirty="0" err="1"/>
              <a:t>bispecifico</a:t>
            </a:r>
            <a:r>
              <a:rPr lang="it-IT" sz="2800" dirty="0"/>
              <a:t>)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0859476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2A06C-29AF-FFDC-627D-1F3BA46DA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84" y="113348"/>
            <a:ext cx="10917886" cy="6386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12287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>
            <a:extLst>
              <a:ext uri="{FF2B5EF4-FFF2-40B4-BE49-F238E27FC236}">
                <a16:creationId xmlns:a16="http://schemas.microsoft.com/office/drawing/2014/main" id="{56123FA3-60A5-376A-6CEE-99EB70BD51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655" y="358545"/>
            <a:ext cx="10407527" cy="6108516"/>
          </a:xfrm>
        </p:spPr>
        <p:txBody>
          <a:bodyPr>
            <a:normAutofit/>
          </a:bodyPr>
          <a:lstStyle/>
          <a:p>
            <a:pPr marL="254003" indent="-254003"/>
            <a:r>
              <a:rPr lang="it-IT" altLang="it-IT" b="1" dirty="0">
                <a:solidFill>
                  <a:srgbClr val="0070C0"/>
                </a:solidFill>
              </a:rPr>
              <a:t>EMOFILIA B</a:t>
            </a:r>
            <a:r>
              <a:rPr lang="it-IT" altLang="it-IT" b="1" dirty="0"/>
              <a:t>, deficit di Fattore IX</a:t>
            </a:r>
            <a:r>
              <a:rPr lang="it-IT" altLang="it-IT" dirty="0"/>
              <a:t> (300 mutazioni conosciute)</a:t>
            </a:r>
          </a:p>
          <a:p>
            <a:pPr marL="254003" indent="-254003"/>
            <a:r>
              <a:rPr lang="it-IT" altLang="it-IT" b="1" dirty="0">
                <a:solidFill>
                  <a:srgbClr val="0070C0"/>
                </a:solidFill>
              </a:rPr>
              <a:t>EMOFILIA C</a:t>
            </a:r>
            <a:r>
              <a:rPr lang="it-IT" altLang="it-IT" b="1" dirty="0"/>
              <a:t>, deficit di fattore XI</a:t>
            </a:r>
            <a:r>
              <a:rPr lang="it-IT" altLang="it-IT" dirty="0"/>
              <a:t>, 3 mutazioni conosciute</a:t>
            </a:r>
          </a:p>
          <a:p>
            <a:pPr marL="609608" lvl="1" indent="-203203"/>
            <a:r>
              <a:rPr lang="it-IT" altLang="it-IT" sz="2800" dirty="0"/>
              <a:t>Mancata attivazione da contatto con superfici cariche negativamente</a:t>
            </a:r>
          </a:p>
          <a:p>
            <a:pPr marL="609608" lvl="1" indent="-203203"/>
            <a:r>
              <a:rPr lang="it-IT" altLang="it-IT" sz="2800" dirty="0"/>
              <a:t>Identificata nel1953, comune negli ebrei </a:t>
            </a:r>
            <a:r>
              <a:rPr lang="it-IT" altLang="it-IT" sz="2800" dirty="0" err="1"/>
              <a:t>Ashkenazi</a:t>
            </a:r>
            <a:endParaRPr lang="it-IT" altLang="it-IT" sz="2800" dirty="0"/>
          </a:p>
          <a:p>
            <a:pPr marL="254003" indent="-254003"/>
            <a:r>
              <a:rPr lang="it-IT" altLang="it-IT" b="1" dirty="0">
                <a:solidFill>
                  <a:srgbClr val="0070C0"/>
                </a:solidFill>
              </a:rPr>
              <a:t>von </a:t>
            </a:r>
            <a:r>
              <a:rPr lang="it-IT" altLang="it-IT" b="1" dirty="0" err="1">
                <a:solidFill>
                  <a:srgbClr val="0070C0"/>
                </a:solidFill>
              </a:rPr>
              <a:t>Willebrand</a:t>
            </a:r>
            <a:r>
              <a:rPr lang="it-IT" altLang="it-IT" b="1" dirty="0">
                <a:solidFill>
                  <a:srgbClr val="0070C0"/>
                </a:solidFill>
              </a:rPr>
              <a:t> </a:t>
            </a:r>
            <a:r>
              <a:rPr lang="it-IT" altLang="it-IT" b="1" dirty="0" err="1">
                <a:solidFill>
                  <a:srgbClr val="0070C0"/>
                </a:solidFill>
              </a:rPr>
              <a:t>Disease</a:t>
            </a:r>
            <a:r>
              <a:rPr lang="it-IT" altLang="it-IT" dirty="0"/>
              <a:t>, </a:t>
            </a:r>
            <a:r>
              <a:rPr lang="it-IT" altLang="it-IT" b="1" dirty="0"/>
              <a:t>deficit di Fattore VIII-</a:t>
            </a:r>
            <a:r>
              <a:rPr lang="it-IT" altLang="it-IT" b="1" dirty="0" err="1"/>
              <a:t>vW</a:t>
            </a:r>
            <a:endParaRPr lang="it-IT" altLang="it-IT" b="1" dirty="0"/>
          </a:p>
          <a:p>
            <a:pPr marL="609608" lvl="1" indent="-203203"/>
            <a:r>
              <a:rPr lang="it-IT" altLang="it-IT" sz="2800" dirty="0"/>
              <a:t>La patologia ereditaria più diffusa (125 nati per milione, doppio di emofilia A)</a:t>
            </a:r>
          </a:p>
          <a:p>
            <a:pPr marL="609608" lvl="1" indent="-203203"/>
            <a:r>
              <a:rPr lang="it-IT" altLang="it-IT" sz="2800" dirty="0"/>
              <a:t>Adesione piastrinica difettosa </a:t>
            </a:r>
          </a:p>
          <a:p>
            <a:pPr marL="254003" indent="-254003"/>
            <a:r>
              <a:rPr lang="it-IT" altLang="it-IT" b="1" dirty="0">
                <a:solidFill>
                  <a:srgbClr val="0070C0"/>
                </a:solidFill>
              </a:rPr>
              <a:t>Deficit di Fattore XIII</a:t>
            </a:r>
            <a:r>
              <a:rPr lang="it-IT" altLang="it-IT" dirty="0">
                <a:solidFill>
                  <a:srgbClr val="0070C0"/>
                </a:solidFill>
              </a:rPr>
              <a:t> </a:t>
            </a:r>
            <a:r>
              <a:rPr lang="it-IT" altLang="it-IT" dirty="0"/>
              <a:t>(autosomici recessivi)</a:t>
            </a:r>
          </a:p>
          <a:p>
            <a:pPr marL="609608" lvl="1" indent="-203203"/>
            <a:endParaRPr lang="it-IT" altLang="it-IT" sz="2800" dirty="0"/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0F9E17B3-3F31-EBF7-CE1E-3BA4C7DC4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7113" y="2342444"/>
            <a:ext cx="184731" cy="36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778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C7B9DF-EC6E-B29C-E3D0-820F6B102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35" y="131544"/>
            <a:ext cx="8551730" cy="4664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6F5D54-E2D7-CA46-316C-35E95940A383}"/>
              </a:ext>
            </a:extLst>
          </p:cNvPr>
          <p:cNvSpPr txBox="1"/>
          <p:nvPr/>
        </p:nvSpPr>
        <p:spPr>
          <a:xfrm>
            <a:off x="1710033" y="4972130"/>
            <a:ext cx="87719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vviare una cascata rapida e amplificante, capace di prevenire la morte per emorragia, pur garantendo che la formazione del coagulo rimanga localizzata solo dove </a:t>
            </a:r>
            <a:r>
              <a:rPr lang="it-IT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necessario</a:t>
            </a:r>
            <a:b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it-IT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t-IT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 capolavoro di ingegneria biologica che sfrutta</a:t>
            </a: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 intricato equilibrio di attivatori, amplificatori e inibitori, creando un gradiente spaziale in cui le forze anticoagulanti diventano progressivamente più forti a distanza dal sito di danno vascolare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921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E4D0B62-402C-7B99-165D-1B6C23DFF7BA}"/>
              </a:ext>
            </a:extLst>
          </p:cNvPr>
          <p:cNvSpPr txBox="1"/>
          <p:nvPr/>
        </p:nvSpPr>
        <p:spPr>
          <a:xfrm>
            <a:off x="3215729" y="1764407"/>
            <a:ext cx="5760846" cy="2310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Una curiosità da NEJM 2025</a:t>
            </a:r>
          </a:p>
        </p:txBody>
      </p:sp>
    </p:spTree>
    <p:extLst>
      <p:ext uri="{BB962C8B-B14F-4D97-AF65-F5344CB8AC3E}">
        <p14:creationId xmlns:p14="http://schemas.microsoft.com/office/powerpoint/2010/main" val="20687380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D49991E-9044-83CD-8A9A-FB8E66934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" y="1035859"/>
            <a:ext cx="12191473" cy="4352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062C77-0387-2F1A-4EF3-DAD046365860}"/>
              </a:ext>
            </a:extLst>
          </p:cNvPr>
          <p:cNvSpPr txBox="1"/>
          <p:nvPr/>
        </p:nvSpPr>
        <p:spPr>
          <a:xfrm>
            <a:off x="4667628" y="5662761"/>
            <a:ext cx="285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Da Leiden ad Aurora</a:t>
            </a:r>
          </a:p>
        </p:txBody>
      </p:sp>
    </p:spTree>
    <p:extLst>
      <p:ext uri="{BB962C8B-B14F-4D97-AF65-F5344CB8AC3E}">
        <p14:creationId xmlns:p14="http://schemas.microsoft.com/office/powerpoint/2010/main" val="2724507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F59AC7-6CBD-9CD4-C1D2-675D58C31EDB}"/>
              </a:ext>
            </a:extLst>
          </p:cNvPr>
          <p:cNvSpPr txBox="1"/>
          <p:nvPr/>
        </p:nvSpPr>
        <p:spPr>
          <a:xfrm>
            <a:off x="296215" y="299389"/>
            <a:ext cx="1158454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Tre gruppi di fattori</a:t>
            </a:r>
          </a:p>
          <a:p>
            <a:r>
              <a:rPr lang="it-IT" sz="2400" b="1" dirty="0"/>
              <a:t>Sistema di contatto</a:t>
            </a:r>
          </a:p>
          <a:p>
            <a:r>
              <a:rPr lang="it-IT" sz="2400" dirty="0"/>
              <a:t>Fattore XII, fattore XI, </a:t>
            </a:r>
            <a:r>
              <a:rPr lang="it-IT" sz="2400" dirty="0" err="1"/>
              <a:t>precallicreina</a:t>
            </a:r>
            <a:endParaRPr lang="it-IT" sz="2400" dirty="0"/>
          </a:p>
          <a:p>
            <a:endParaRPr lang="it-IT" sz="2400" dirty="0"/>
          </a:p>
          <a:p>
            <a:r>
              <a:rPr lang="it-IT" sz="2400" b="1" dirty="0"/>
              <a:t>Fattori vitamina K dipendenti</a:t>
            </a:r>
          </a:p>
          <a:p>
            <a:r>
              <a:rPr lang="it-IT" sz="2400" dirty="0"/>
              <a:t>FII, FVII, FIX, FX. Precursori enzimatici con una sequenza N-terminale formate da 10-12 residui di acido </a:t>
            </a:r>
            <a:r>
              <a:rPr lang="it-IT" sz="2400" dirty="0">
                <a:sym typeface="Symbol" panose="05050102010706020507" pitchFamily="18" charset="2"/>
              </a:rPr>
              <a:t></a:t>
            </a:r>
            <a:r>
              <a:rPr lang="it-IT" sz="2400" dirty="0"/>
              <a:t>-</a:t>
            </a:r>
            <a:r>
              <a:rPr lang="it-IT" sz="2400" dirty="0" err="1"/>
              <a:t>carbossiglutammico</a:t>
            </a:r>
            <a:r>
              <a:rPr lang="it-IT" sz="2400" dirty="0"/>
              <a:t> che permette il legame ai fosfolipidi. La </a:t>
            </a:r>
            <a:r>
              <a:rPr lang="it-IT" sz="2400" dirty="0">
                <a:sym typeface="Symbol" panose="05050102010706020507" pitchFamily="18" charset="2"/>
              </a:rPr>
              <a:t></a:t>
            </a:r>
            <a:r>
              <a:rPr lang="it-IT" sz="2400" dirty="0"/>
              <a:t>-carbossilazione è catalizzata dalla vitamina K. I dicumarolici inibiscono il riciclo di vitamina K</a:t>
            </a:r>
          </a:p>
          <a:p>
            <a:endParaRPr lang="it-IT" sz="2400" dirty="0"/>
          </a:p>
          <a:p>
            <a:r>
              <a:rPr lang="it-IT" sz="2400" b="1" dirty="0"/>
              <a:t>Cofattori</a:t>
            </a:r>
          </a:p>
          <a:p>
            <a:r>
              <a:rPr lang="it-IT" sz="2400" dirty="0"/>
              <a:t>Fattore V			prodotto da fegato (e PLT)	cofattore di FII (trombina)</a:t>
            </a:r>
          </a:p>
          <a:p>
            <a:r>
              <a:rPr lang="it-IT" sz="2400" dirty="0"/>
              <a:t>Fattor VIII			prodotto nel fegato		cofattore di FX</a:t>
            </a:r>
          </a:p>
          <a:p>
            <a:r>
              <a:rPr lang="it-IT" sz="2400" dirty="0"/>
              <a:t>In realtà pro-cofattori -&gt; azione piena dopo attivazione da trombina</a:t>
            </a:r>
          </a:p>
          <a:p>
            <a:endParaRPr lang="it-IT" sz="2400" dirty="0"/>
          </a:p>
          <a:p>
            <a:r>
              <a:rPr lang="it-IT" sz="2400" dirty="0"/>
              <a:t>Fattore III (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)					cofattore di </a:t>
            </a:r>
            <a:r>
              <a:rPr lang="it-IT" sz="2400" dirty="0" err="1"/>
              <a:t>FVIIa</a:t>
            </a:r>
            <a:endParaRPr lang="it-IT" sz="2400" dirty="0"/>
          </a:p>
          <a:p>
            <a:r>
              <a:rPr lang="it-IT" sz="2400" dirty="0"/>
              <a:t>è una glicoproteina transmembrana presente su numerosi tipi di cellule (eccetto cellule endoteliali). Anche detta TROMBOPLASTINA, o CD142 							</a:t>
            </a:r>
          </a:p>
        </p:txBody>
      </p:sp>
    </p:spTree>
    <p:extLst>
      <p:ext uri="{BB962C8B-B14F-4D97-AF65-F5344CB8AC3E}">
        <p14:creationId xmlns:p14="http://schemas.microsoft.com/office/powerpoint/2010/main" val="38640190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0A12C-1292-FCCB-3192-F820FDF6C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11" y="239127"/>
            <a:ext cx="10515600" cy="671203"/>
          </a:xfrm>
        </p:spPr>
        <p:txBody>
          <a:bodyPr>
            <a:normAutofit fontScale="90000"/>
          </a:bodyPr>
          <a:lstStyle/>
          <a:p>
            <a:pPr marR="0" algn="ctr" rtl="0"/>
            <a:r>
              <a:rPr lang="it-IT" b="0" i="0" u="none" strike="noStrike" kern="100" baseline="0" dirty="0">
                <a:solidFill>
                  <a:srgbClr val="0F4761"/>
                </a:solidFill>
                <a:latin typeface="Times New Roman" panose="02020603050405020304" pitchFamily="18" charset="0"/>
              </a:rPr>
              <a:t>Fattore V e Fattore VIII come amplificatori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EBC42A-D482-6946-BBBF-72AC73657254}"/>
              </a:ext>
            </a:extLst>
          </p:cNvPr>
          <p:cNvSpPr txBox="1"/>
          <p:nvPr/>
        </p:nvSpPr>
        <p:spPr>
          <a:xfrm>
            <a:off x="727200" y="1590152"/>
            <a:ext cx="24800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VIA DEL FATTORE TESSUTALE</a:t>
            </a:r>
          </a:p>
          <a:p>
            <a:r>
              <a:rPr lang="it-IT" b="1" dirty="0"/>
              <a:t>(FASE di AVVIO DELLA COAGULAZIONE e amplificazione da FV)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81D5FB8-EC02-EBC8-944C-0F6703EA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658" y="1590152"/>
            <a:ext cx="5984541" cy="478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8142435-220B-36C3-1269-B58E57E9DB7C}"/>
                  </a:ext>
                </a:extLst>
              </p14:cNvPr>
              <p14:cNvContentPartPr/>
              <p14:nvPr/>
            </p14:nvContentPartPr>
            <p14:xfrm>
              <a:off x="6616440" y="3641760"/>
              <a:ext cx="332280" cy="45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8142435-220B-36C3-1269-B58E57E9DB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62800" y="3533760"/>
                <a:ext cx="43992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C8E6AE1-0ECC-FD08-C24F-5D7B7F55B3C7}"/>
                  </a:ext>
                </a:extLst>
              </p14:cNvPr>
              <p14:cNvContentPartPr/>
              <p14:nvPr/>
            </p14:nvContentPartPr>
            <p14:xfrm>
              <a:off x="7312320" y="4593240"/>
              <a:ext cx="189360" cy="22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C8E6AE1-0ECC-FD08-C24F-5D7B7F55B3C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58320" y="4485240"/>
                <a:ext cx="297000" cy="23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30074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94F9E-F0C3-89B6-D01B-66D03A58B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8610" y="278075"/>
            <a:ext cx="11054780" cy="1046230"/>
          </a:xfrm>
        </p:spPr>
        <p:txBody>
          <a:bodyPr>
            <a:noAutofit/>
          </a:bodyPr>
          <a:lstStyle/>
          <a:p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cofattori </a:t>
            </a:r>
            <a:r>
              <a:rPr lang="it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Fattore V 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</a:t>
            </a:r>
            <a:r>
              <a:rPr lang="it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Fattore VIII 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sono amplificatori/acceleratori critici</a:t>
            </a:r>
            <a:b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 loro potere amplificante deve essere controllato attraverso meccanismi inibitori altrettanto sofisticati, come la regolazione da proteina C attivata. 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A28E1F-D003-A985-BF66-DAE9628E8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56" y="2903086"/>
            <a:ext cx="5627141" cy="28681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51C2A7-ADFA-4256-F7BF-D7E240149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60" y="2903086"/>
            <a:ext cx="5491710" cy="279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195FE-AE45-FBAB-5D59-933226544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815">
            <a:off x="3153116" y="2214332"/>
            <a:ext cx="989406" cy="9556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055F4C-EB42-BEC4-1C7F-704E1EF75F78}"/>
              </a:ext>
            </a:extLst>
          </p:cNvPr>
          <p:cNvSpPr txBox="1"/>
          <p:nvPr/>
        </p:nvSpPr>
        <p:spPr>
          <a:xfrm>
            <a:off x="3859200" y="2203200"/>
            <a:ext cx="191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Proteina</a:t>
            </a:r>
            <a:r>
              <a:rPr lang="en-US" dirty="0"/>
              <a:t> C </a:t>
            </a:r>
            <a:r>
              <a:rPr lang="en-US" dirty="0" err="1"/>
              <a:t>attivata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14D71E-A8CD-5B29-2ED8-744BA9402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815">
            <a:off x="8871116" y="2251818"/>
            <a:ext cx="989406" cy="9556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FFAC76-51BC-3B4B-5A52-15B0E6201E1E}"/>
              </a:ext>
            </a:extLst>
          </p:cNvPr>
          <p:cNvSpPr txBox="1"/>
          <p:nvPr/>
        </p:nvSpPr>
        <p:spPr>
          <a:xfrm>
            <a:off x="9711392" y="2307014"/>
            <a:ext cx="191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Proteina</a:t>
            </a:r>
            <a:r>
              <a:rPr lang="en-US" dirty="0"/>
              <a:t> C </a:t>
            </a:r>
            <a:r>
              <a:rPr lang="en-US" dirty="0" err="1"/>
              <a:t>attivata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3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180D5F-449C-DD4E-4A26-A460EE5297DE}"/>
              </a:ext>
            </a:extLst>
          </p:cNvPr>
          <p:cNvSpPr txBox="1"/>
          <p:nvPr/>
        </p:nvSpPr>
        <p:spPr>
          <a:xfrm>
            <a:off x="696685" y="658895"/>
            <a:ext cx="1010738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i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Malattia da alterato funzionamento dei cofattori della coagulazione</a:t>
            </a:r>
            <a:b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«Famose e relativamente frequenti»</a:t>
            </a:r>
          </a:p>
          <a:p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ifetto di funzione del fattore VIII = </a:t>
            </a:r>
            <a:r>
              <a:rPr lang="it-IT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emofilia A</a:t>
            </a:r>
            <a:b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Eccesso di funzione del FV (mutazione di </a:t>
            </a:r>
            <a:r>
              <a:rPr lang="it-IT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Leiden</a:t>
            </a: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= </a:t>
            </a:r>
            <a:r>
              <a:rPr lang="it-IT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trombofilia</a:t>
            </a: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b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sz="2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«Rare e quasi sconosciute»</a:t>
            </a:r>
            <a:b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Difetto del FV con diatesi emorragica (s di </a:t>
            </a:r>
            <a:r>
              <a:rPr lang="it-IT" sz="2400" b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Owren</a:t>
            </a: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b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sz="2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sz="2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sz="2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B2C4B-FF1F-40CF-2590-EAE083669558}"/>
              </a:ext>
            </a:extLst>
          </p:cNvPr>
          <p:cNvSpPr txBox="1"/>
          <p:nvPr/>
        </p:nvSpPr>
        <p:spPr>
          <a:xfrm>
            <a:off x="680357" y="4020235"/>
            <a:ext cx="10814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oggi: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78743-8C59-111B-C540-91852513C897}"/>
              </a:ext>
            </a:extLst>
          </p:cNvPr>
          <p:cNvSpPr txBox="1"/>
          <p:nvPr/>
        </p:nvSpPr>
        <p:spPr>
          <a:xfrm>
            <a:off x="696685" y="4643611"/>
            <a:ext cx="10814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Mutazione di FVIII con diatesi trombotica (mutazione </a:t>
            </a:r>
            <a:r>
              <a:rPr lang="it-IT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Aurora</a:t>
            </a: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268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4A812-45F8-EA47-EE5B-CFA7A4ACE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847" y="5154706"/>
            <a:ext cx="10515600" cy="941294"/>
          </a:xfrm>
        </p:spPr>
        <p:txBody>
          <a:bodyPr>
            <a:normAutofit/>
          </a:bodyPr>
          <a:lstStyle/>
          <a:p>
            <a:pPr marR="0" algn="ctr" rtl="0"/>
            <a:r>
              <a:rPr lang="it-IT" sz="3200" b="0" i="0" u="none" strike="noStrike" kern="100" baseline="0" dirty="0">
                <a:solidFill>
                  <a:srgbClr val="0F4761"/>
                </a:solidFill>
                <a:latin typeface="Times New Roman" panose="02020603050405020304" pitchFamily="18" charset="0"/>
              </a:rPr>
              <a:t>La simmetria biologica nella coagulazione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9D282-F923-1EA0-391A-AE2546617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9201"/>
            <a:ext cx="10515600" cy="545435"/>
          </a:xfrm>
        </p:spPr>
        <p:txBody>
          <a:bodyPr>
            <a:normAutofit/>
          </a:bodyPr>
          <a:lstStyle/>
          <a:p>
            <a:pPr marL="0" marR="0" lvl="0" indent="0" algn="ctr" rtl="0">
              <a:buNone/>
            </a:pPr>
            <a:r>
              <a:rPr lang="it-IT" sz="3200" b="0" i="0" u="none" strike="noStrike" kern="100" baseline="0" dirty="0">
                <a:solidFill>
                  <a:srgbClr val="0F4761"/>
                </a:solidFill>
                <a:latin typeface="Times New Roman" panose="02020603050405020304" pitchFamily="18" charset="0"/>
              </a:rPr>
              <a:t>Scoperta della mutazione Aurora del Fattore VIII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6E35B8-07BD-1FA0-3C28-096970A5C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376" y="1295761"/>
            <a:ext cx="7439247" cy="30116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FE0DB1-9F4E-8A2C-48B6-EE0F8FCBB408}"/>
              </a:ext>
            </a:extLst>
          </p:cNvPr>
          <p:cNvSpPr txBox="1"/>
          <p:nvPr/>
        </p:nvSpPr>
        <p:spPr>
          <a:xfrm>
            <a:off x="10003152" y="2087563"/>
            <a:ext cx="169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NEJM Aug 2025</a:t>
            </a:r>
          </a:p>
        </p:txBody>
      </p:sp>
    </p:spTree>
    <p:extLst>
      <p:ext uri="{BB962C8B-B14F-4D97-AF65-F5344CB8AC3E}">
        <p14:creationId xmlns:p14="http://schemas.microsoft.com/office/powerpoint/2010/main" val="20984236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9EC750-7437-11BB-7CBF-57BDCE5799FE}"/>
              </a:ext>
            </a:extLst>
          </p:cNvPr>
          <p:cNvSpPr txBox="1"/>
          <p:nvPr/>
        </p:nvSpPr>
        <p:spPr>
          <a:xfrm>
            <a:off x="310244" y="628233"/>
            <a:ext cx="11647714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dirty="0"/>
              <a:t>Un </a:t>
            </a:r>
            <a:r>
              <a:rPr lang="it-IT" sz="2000" b="1" dirty="0"/>
              <a:t>uomo di 18 anni</a:t>
            </a:r>
            <a:r>
              <a:rPr lang="it-IT" sz="2000" dirty="0"/>
              <a:t> è stato valutato per trombosi ricorrenti gravi 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000" b="1" dirty="0"/>
          </a:p>
          <a:p>
            <a:r>
              <a:rPr lang="it-IT" sz="2000" b="1" dirty="0"/>
              <a:t>Laboratorio emostasi</a:t>
            </a:r>
            <a:r>
              <a:rPr lang="it-IT" sz="2000" dirty="0"/>
              <a:t>:</a:t>
            </a:r>
          </a:p>
          <a:p>
            <a:r>
              <a:rPr lang="it-IT" dirty="0"/>
              <a:t>Attività coagulante del FVIII (test </a:t>
            </a:r>
            <a:r>
              <a:rPr lang="it-IT" b="1" dirty="0" err="1"/>
              <a:t>aPTT</a:t>
            </a:r>
            <a:r>
              <a:rPr lang="it-IT" b="1" dirty="0"/>
              <a:t> one-stage</a:t>
            </a:r>
            <a:r>
              <a:rPr lang="it-IT" dirty="0"/>
              <a:t>) -&gt; 300–900% del normale (plasma </a:t>
            </a:r>
            <a:r>
              <a:rPr lang="it-IT" dirty="0" err="1"/>
              <a:t>paz</a:t>
            </a:r>
            <a:r>
              <a:rPr lang="it-IT" dirty="0"/>
              <a:t>. + plasma Emofilia A)</a:t>
            </a:r>
            <a:br>
              <a:rPr lang="it-IT" dirty="0"/>
            </a:br>
            <a:r>
              <a:rPr lang="it-IT" dirty="0"/>
              <a:t>Normali livelli di </a:t>
            </a:r>
            <a:r>
              <a:rPr lang="it-IT" b="1" dirty="0"/>
              <a:t>FVIII (ELISA)</a:t>
            </a:r>
            <a:r>
              <a:rPr lang="it-IT" dirty="0"/>
              <a:t> e normale attività (reazione in vitro tra F </a:t>
            </a:r>
            <a:r>
              <a:rPr lang="it-IT" dirty="0" err="1"/>
              <a:t>IXa</a:t>
            </a:r>
            <a:r>
              <a:rPr lang="it-IT" dirty="0"/>
              <a:t> e FX con reazione </a:t>
            </a:r>
            <a:r>
              <a:rPr lang="it-IT" sz="2000" dirty="0" err="1"/>
              <a:t>cromogenica</a:t>
            </a:r>
            <a:r>
              <a:rPr lang="it-IT" sz="2000" dirty="0"/>
              <a:t> in seguito a generazione di </a:t>
            </a:r>
            <a:r>
              <a:rPr lang="it-IT" sz="2000" dirty="0" err="1"/>
              <a:t>Xa</a:t>
            </a:r>
            <a:r>
              <a:rPr lang="it-IT" sz="2000" dirty="0"/>
              <a:t>).</a:t>
            </a:r>
          </a:p>
          <a:p>
            <a:r>
              <a:rPr lang="it-IT" dirty="0"/>
              <a:t>Aumento della velocità di attivazione della trombina (misurata per attivazione di un substrato fluorescente, </a:t>
            </a:r>
            <a:r>
              <a:rPr lang="it-IT" b="1" dirty="0"/>
              <a:t>test CAT</a:t>
            </a:r>
            <a:r>
              <a:rPr lang="it-IT" dirty="0"/>
              <a:t>)</a:t>
            </a:r>
          </a:p>
          <a:p>
            <a:r>
              <a:rPr lang="it-IT" dirty="0"/>
              <a:t>L’attivazione della proteina C (test </a:t>
            </a:r>
            <a:r>
              <a:rPr lang="it-IT" b="1" dirty="0"/>
              <a:t>CAT con </a:t>
            </a:r>
            <a:r>
              <a:rPr lang="it-IT" b="1" dirty="0" err="1"/>
              <a:t>trombomodulina</a:t>
            </a:r>
            <a:r>
              <a:rPr lang="it-IT" dirty="0"/>
              <a:t>) ha indicato resistenza alla proteina C attivata.</a:t>
            </a:r>
          </a:p>
          <a:p>
            <a:endParaRPr lang="it-IT" sz="2000" b="1" dirty="0"/>
          </a:p>
          <a:p>
            <a:r>
              <a:rPr lang="it-IT" sz="2000" b="1" dirty="0"/>
              <a:t>Genetica</a:t>
            </a:r>
            <a:r>
              <a:rPr lang="it-IT" sz="2000" dirty="0"/>
              <a:t>:</a:t>
            </a:r>
          </a:p>
          <a:p>
            <a:r>
              <a:rPr lang="it-IT" dirty="0"/>
              <a:t>Il sequenziamento del genoma ha identificato una </a:t>
            </a:r>
            <a:r>
              <a:rPr lang="it-IT" b="1" dirty="0"/>
              <a:t>mutazione </a:t>
            </a:r>
            <a:r>
              <a:rPr lang="it-IT" b="1" dirty="0" err="1"/>
              <a:t>missenso</a:t>
            </a:r>
            <a:r>
              <a:rPr lang="it-IT" b="1" dirty="0"/>
              <a:t> eterozigote (c.1768C&gt;A, p.Arg590Ser)</a:t>
            </a:r>
            <a:r>
              <a:rPr lang="it-IT" dirty="0"/>
              <a:t> nel dominio A2 del FVIII, denominata </a:t>
            </a:r>
            <a:r>
              <a:rPr lang="it-IT" b="1" dirty="0"/>
              <a:t>FVIII Aurora</a:t>
            </a:r>
            <a:r>
              <a:rPr lang="it-IT" dirty="0"/>
              <a:t>. Questa regione include siti di legame per APC e per il fattore IX. </a:t>
            </a:r>
          </a:p>
          <a:p>
            <a:endParaRPr lang="it-IT" sz="2000" b="1" dirty="0"/>
          </a:p>
          <a:p>
            <a:r>
              <a:rPr lang="it-IT" sz="2000" b="1" dirty="0"/>
              <a:t>Implicazioni</a:t>
            </a:r>
            <a:r>
              <a:rPr lang="it-IT" sz="2000" dirty="0"/>
              <a:t>:</a:t>
            </a:r>
          </a:p>
          <a:p>
            <a:r>
              <a:rPr lang="it-IT" dirty="0"/>
              <a:t>FVIII Aurora rappresenta la prima </a:t>
            </a:r>
            <a:r>
              <a:rPr lang="it-IT" b="1" dirty="0"/>
              <a:t>variante naturale di FVIII a guadagno di funzione</a:t>
            </a:r>
            <a:r>
              <a:rPr lang="it-IT" dirty="0"/>
              <a:t>.</a:t>
            </a:r>
          </a:p>
          <a:p>
            <a:r>
              <a:rPr lang="it-IT" dirty="0"/>
              <a:t>È concettualmente simile al </a:t>
            </a:r>
            <a:r>
              <a:rPr lang="it-IT" b="1" dirty="0"/>
              <a:t>fattore V Leiden</a:t>
            </a:r>
            <a:r>
              <a:rPr lang="it-IT" dirty="0"/>
              <a:t> (che ha similmente una GOF con riduzione di inibizione) </a:t>
            </a:r>
            <a:br>
              <a:rPr lang="it-IT" dirty="0"/>
            </a:br>
            <a:r>
              <a:rPr lang="it-IT" dirty="0"/>
              <a:t>Sul fronte terapeutico, potrebbe essere sfruttato per terapia emofilia B </a:t>
            </a:r>
            <a:br>
              <a:rPr lang="it-IT" dirty="0"/>
            </a:br>
            <a:br>
              <a:rPr lang="it-IT" dirty="0"/>
            </a:br>
            <a:r>
              <a:rPr lang="it-IT" dirty="0"/>
              <a:t>Come proposto per il </a:t>
            </a:r>
            <a:r>
              <a:rPr lang="it-IT" b="1" dirty="0"/>
              <a:t>fattore IX Padua </a:t>
            </a:r>
            <a:r>
              <a:rPr lang="it-IT" dirty="0"/>
              <a:t>nell’emofilia B </a:t>
            </a:r>
            <a:r>
              <a:rPr lang="it-IT" b="1" dirty="0"/>
              <a:t>(</a:t>
            </a:r>
            <a:r>
              <a:rPr lang="it-IT" dirty="0"/>
              <a:t>GOF con aumentata attività catalitica).</a:t>
            </a:r>
          </a:p>
        </p:txBody>
      </p:sp>
    </p:spTree>
    <p:extLst>
      <p:ext uri="{BB962C8B-B14F-4D97-AF65-F5344CB8AC3E}">
        <p14:creationId xmlns:p14="http://schemas.microsoft.com/office/powerpoint/2010/main" val="9001425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0AA8-D5A6-3CEE-32E5-76ED29EF0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260"/>
            <a:ext cx="10515600" cy="581173"/>
          </a:xfrm>
        </p:spPr>
        <p:txBody>
          <a:bodyPr>
            <a:normAutofit fontScale="90000"/>
          </a:bodyPr>
          <a:lstStyle/>
          <a:p>
            <a:pPr marR="0" algn="ctr" rtl="0"/>
            <a:r>
              <a:rPr lang="it-IT" b="0" i="0" u="none" strike="noStrike" kern="100" baseline="0" dirty="0">
                <a:solidFill>
                  <a:srgbClr val="0F4761"/>
                </a:solidFill>
                <a:latin typeface="Times New Roman" panose="02020603050405020304" pitchFamily="18" charset="0"/>
              </a:rPr>
              <a:t>La mutazione Aurora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2B5508-96DD-FE18-FB29-BAB45781F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09" y="978194"/>
            <a:ext cx="7055041" cy="542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2B2717-E5D9-2E02-7A0B-1DCBF5DC2094}"/>
              </a:ext>
            </a:extLst>
          </p:cNvPr>
          <p:cNvSpPr txBox="1"/>
          <p:nvPr/>
        </p:nvSpPr>
        <p:spPr>
          <a:xfrm>
            <a:off x="8203019" y="1993605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Aumento</a:t>
            </a:r>
            <a:r>
              <a:rPr lang="en-US" dirty="0"/>
              <a:t> </a:t>
            </a:r>
            <a:r>
              <a:rPr lang="en-US" dirty="0" err="1"/>
              <a:t>generazione</a:t>
            </a:r>
            <a:r>
              <a:rPr lang="en-US" dirty="0"/>
              <a:t> di </a:t>
            </a:r>
            <a:r>
              <a:rPr lang="en-US" dirty="0" err="1"/>
              <a:t>trombina</a:t>
            </a:r>
            <a:endParaRPr lang="en-US" dirty="0"/>
          </a:p>
          <a:p>
            <a:r>
              <a:rPr lang="en-US" dirty="0"/>
              <a:t>(test CAT)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028A2-FC70-20BB-7C44-EFF0B69B3208}"/>
              </a:ext>
            </a:extLst>
          </p:cNvPr>
          <p:cNvSpPr txBox="1"/>
          <p:nvPr/>
        </p:nvSpPr>
        <p:spPr>
          <a:xfrm>
            <a:off x="8203019" y="4416055"/>
            <a:ext cx="3531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Anche</a:t>
            </a:r>
            <a:r>
              <a:rPr lang="en-US" dirty="0"/>
              <a:t> dopo </a:t>
            </a:r>
            <a:r>
              <a:rPr lang="en-US" dirty="0" err="1"/>
              <a:t>aggiunta</a:t>
            </a:r>
            <a:r>
              <a:rPr lang="en-US" dirty="0"/>
              <a:t> di </a:t>
            </a:r>
            <a:r>
              <a:rPr lang="en-US" dirty="0" err="1"/>
              <a:t>proteina</a:t>
            </a:r>
            <a:r>
              <a:rPr lang="en-US" dirty="0"/>
              <a:t> C </a:t>
            </a:r>
            <a:r>
              <a:rPr lang="en-US" dirty="0" err="1"/>
              <a:t>attivata</a:t>
            </a:r>
            <a:endParaRPr lang="en-US" dirty="0"/>
          </a:p>
          <a:p>
            <a:r>
              <a:rPr lang="en-US" dirty="0"/>
              <a:t>(test CAT con </a:t>
            </a:r>
            <a:r>
              <a:rPr lang="en-US" dirty="0" err="1"/>
              <a:t>trombomodulina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03742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01DE3-D069-8FA0-0B14-3FEE419A4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1" y="157791"/>
            <a:ext cx="11780873" cy="1208494"/>
          </a:xfrm>
        </p:spPr>
        <p:txBody>
          <a:bodyPr>
            <a:normAutofit fontScale="90000"/>
          </a:bodyPr>
          <a:lstStyle/>
          <a:p>
            <a:pPr marR="0" algn="ctr" rtl="0"/>
            <a:r>
              <a:rPr lang="it-IT" kern="100" dirty="0">
                <a:solidFill>
                  <a:srgbClr val="0F4761"/>
                </a:solidFill>
                <a:latin typeface="Times New Roman" panose="02020603050405020304" pitchFamily="18" charset="0"/>
              </a:rPr>
              <a:t>Leiden vs Aurora; malattia di </a:t>
            </a:r>
            <a:r>
              <a:rPr lang="it-IT" kern="100" dirty="0" err="1">
                <a:solidFill>
                  <a:srgbClr val="0F4761"/>
                </a:solidFill>
                <a:latin typeface="Times New Roman" panose="02020603050405020304" pitchFamily="18" charset="0"/>
              </a:rPr>
              <a:t>Owren</a:t>
            </a:r>
            <a:r>
              <a:rPr lang="it-IT" kern="100" dirty="0">
                <a:solidFill>
                  <a:srgbClr val="0F4761"/>
                </a:solidFill>
                <a:latin typeface="Times New Roman" panose="02020603050405020304" pitchFamily="18" charset="0"/>
              </a:rPr>
              <a:t> vs Emofilia A</a:t>
            </a:r>
            <a:br>
              <a:rPr lang="it-IT" kern="100" dirty="0">
                <a:solidFill>
                  <a:srgbClr val="0F4761"/>
                </a:solidFill>
                <a:latin typeface="Times New Roman" panose="02020603050405020304" pitchFamily="18" charset="0"/>
              </a:rPr>
            </a:br>
            <a:r>
              <a:rPr lang="it-IT" kern="100" dirty="0">
                <a:solidFill>
                  <a:srgbClr val="0F4761"/>
                </a:solidFill>
                <a:latin typeface="Times New Roman" panose="02020603050405020304" pitchFamily="18" charset="0"/>
              </a:rPr>
              <a:t>G</a:t>
            </a:r>
            <a:r>
              <a:rPr lang="it-IT" b="0" i="0" u="none" strike="noStrike" kern="100" baseline="0" dirty="0">
                <a:solidFill>
                  <a:srgbClr val="0F4761"/>
                </a:solidFill>
                <a:latin typeface="Times New Roman" panose="02020603050405020304" pitchFamily="18" charset="0"/>
              </a:rPr>
              <a:t>enetica ed epidemiologia	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8A56AC-90D3-3C6B-9CC6-B39D99F99B17}"/>
              </a:ext>
            </a:extLst>
          </p:cNvPr>
          <p:cNvGraphicFramePr>
            <a:graphicFrameLocks noGrp="1"/>
          </p:cNvGraphicFramePr>
          <p:nvPr/>
        </p:nvGraphicFramePr>
        <p:xfrm>
          <a:off x="484966" y="1962888"/>
          <a:ext cx="11136421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833">
                  <a:extLst>
                    <a:ext uri="{9D8B030D-6E8A-4147-A177-3AD203B41FA5}">
                      <a16:colId xmlns:a16="http://schemas.microsoft.com/office/drawing/2014/main" val="228905004"/>
                    </a:ext>
                  </a:extLst>
                </a:gridCol>
                <a:gridCol w="1577483">
                  <a:extLst>
                    <a:ext uri="{9D8B030D-6E8A-4147-A177-3AD203B41FA5}">
                      <a16:colId xmlns:a16="http://schemas.microsoft.com/office/drawing/2014/main" val="2013079482"/>
                    </a:ext>
                  </a:extLst>
                </a:gridCol>
                <a:gridCol w="2266528">
                  <a:extLst>
                    <a:ext uri="{9D8B030D-6E8A-4147-A177-3AD203B41FA5}">
                      <a16:colId xmlns:a16="http://schemas.microsoft.com/office/drawing/2014/main" val="3422623865"/>
                    </a:ext>
                  </a:extLst>
                </a:gridCol>
                <a:gridCol w="1876646">
                  <a:extLst>
                    <a:ext uri="{9D8B030D-6E8A-4147-A177-3AD203B41FA5}">
                      <a16:colId xmlns:a16="http://schemas.microsoft.com/office/drawing/2014/main" val="2103179307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1954611707"/>
                    </a:ext>
                  </a:extLst>
                </a:gridCol>
                <a:gridCol w="1435395">
                  <a:extLst>
                    <a:ext uri="{9D8B030D-6E8A-4147-A177-3AD203B41FA5}">
                      <a16:colId xmlns:a16="http://schemas.microsoft.com/office/drawing/2014/main" val="1949750009"/>
                    </a:ext>
                  </a:extLst>
                </a:gridCol>
                <a:gridCol w="1674629">
                  <a:extLst>
                    <a:ext uri="{9D8B030D-6E8A-4147-A177-3AD203B41FA5}">
                      <a16:colId xmlns:a16="http://schemas.microsoft.com/office/drawing/2014/main" val="165589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Fattore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Cromosoma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Funzione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Frequenza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Eredità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Clinica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74883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FV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Leiden </a:t>
                      </a:r>
                    </a:p>
                    <a:p>
                      <a:pPr algn="ctr"/>
                      <a:r>
                        <a:rPr lang="en-US" dirty="0"/>
                        <a:t>GOF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Frequente</a:t>
                      </a:r>
                      <a:r>
                        <a:rPr lang="en-US" baseline="0" dirty="0"/>
                        <a:t> (</a:t>
                      </a:r>
                      <a:r>
                        <a:rPr lang="en-US" dirty="0"/>
                        <a:t>Founder effect)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Semi-</a:t>
                      </a:r>
                      <a:r>
                        <a:rPr lang="en-US" dirty="0" err="1"/>
                        <a:t>dominante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Trombosi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7005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Owren disease </a:t>
                      </a:r>
                    </a:p>
                    <a:p>
                      <a:pPr algn="ctr"/>
                      <a:r>
                        <a:rPr lang="en-US" dirty="0"/>
                        <a:t>(LOF)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rarissima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Recessiva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Emorragia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3363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FVIII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Aurora </a:t>
                      </a:r>
                    </a:p>
                    <a:p>
                      <a:pPr algn="ctr"/>
                      <a:r>
                        <a:rPr lang="en-US" dirty="0"/>
                        <a:t>GOF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rarissima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r>
                        <a:rPr lang="en-US" baseline="0" dirty="0"/>
                        <a:t> semi-dominate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Trombosi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14791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Emofilia</a:t>
                      </a:r>
                      <a:r>
                        <a:rPr lang="en-US" dirty="0"/>
                        <a:t> A </a:t>
                      </a:r>
                    </a:p>
                    <a:p>
                      <a:pPr algn="ctr"/>
                      <a:r>
                        <a:rPr lang="en-US" dirty="0"/>
                        <a:t>(LOF)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Frequente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(Founder effect e</a:t>
                      </a:r>
                      <a:r>
                        <a:rPr lang="en-US" baseline="0" dirty="0"/>
                        <a:t> X-</a:t>
                      </a:r>
                      <a:r>
                        <a:rPr lang="en-US" baseline="0" dirty="0" err="1"/>
                        <a:t>recessività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X- </a:t>
                      </a:r>
                      <a:r>
                        <a:rPr lang="en-US" dirty="0" err="1"/>
                        <a:t>recessiva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Emorragia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880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5802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CE404D2-26FC-F2EC-21F0-26CC4B272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76" y="239140"/>
            <a:ext cx="5815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chemeClr val="accent1"/>
                </a:solidFill>
              </a:rPr>
              <a:t>PIASTRINOPENIE FAMILIARI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1550A-15B4-0A61-3DE2-538A74C64050}"/>
              </a:ext>
            </a:extLst>
          </p:cNvPr>
          <p:cNvSpPr txBox="1"/>
          <p:nvPr/>
        </p:nvSpPr>
        <p:spPr>
          <a:xfrm>
            <a:off x="280176" y="1074322"/>
            <a:ext cx="89494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Dal punto di vista pratico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PIATRINOPENIA ISOLATA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CON PREDISPOSIZIONE AD ACQUISIRE ALTRE MALATTIE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ASSOCIATA A DIFETTI CONGENITI AGGIUNTIVI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pPr marL="342900" indent="-342900">
              <a:buFontTx/>
              <a:buChar char="-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69765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913CD5E-754D-3878-0F05-D23370D6F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153" y="161318"/>
            <a:ext cx="76769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chemeClr val="accent1"/>
                </a:solidFill>
              </a:rPr>
              <a:t>PIASTRINOPENIE FAMILIARI ISOLATE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301351-3469-32A1-BA38-92A4D02AA91E}"/>
              </a:ext>
            </a:extLst>
          </p:cNvPr>
          <p:cNvSpPr txBox="1"/>
          <p:nvPr/>
        </p:nvSpPr>
        <p:spPr>
          <a:xfrm>
            <a:off x="212154" y="1011677"/>
            <a:ext cx="117917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DIFETTO ESCLUSIVAMENTE NUMERICO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Correlazione tra conta e gravità</a:t>
            </a:r>
          </a:p>
          <a:p>
            <a:r>
              <a:rPr lang="it-IT" sz="2800" dirty="0"/>
              <a:t>DIFETTO NUMERICO E FUNZIONALE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Più gravi di quanto previsto dalla sola conta. Ad esempio nella S. Bernard Soulier </a:t>
            </a:r>
            <a:r>
              <a:rPr lang="it-IT" sz="2800" dirty="0" err="1"/>
              <a:t>biallelica</a:t>
            </a:r>
            <a:r>
              <a:rPr lang="it-IT" sz="2800" dirty="0"/>
              <a:t> (difetto complesso glicoproteico di superficie </a:t>
            </a:r>
            <a:r>
              <a:rPr lang="it-IT" sz="2800" dirty="0" err="1"/>
              <a:t>GPIb</a:t>
            </a:r>
            <a:r>
              <a:rPr lang="it-IT" sz="2800" dirty="0"/>
              <a:t>/IX/V). Le forme </a:t>
            </a:r>
            <a:r>
              <a:rPr lang="it-IT" sz="2800" dirty="0" err="1"/>
              <a:t>monoalleliche</a:t>
            </a:r>
            <a:r>
              <a:rPr lang="it-IT" sz="2800" dirty="0"/>
              <a:t> hanno solo piastrinopenia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Altre (GFl1b, FLI1, SLFN14, ITGA2B/3, PRKACG) 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  <a:p>
            <a:r>
              <a:rPr lang="it-IT" sz="2800" dirty="0"/>
              <a:t>Talora conta piastrinica sottostimata se MPV molto ampio</a:t>
            </a:r>
          </a:p>
        </p:txBody>
      </p:sp>
    </p:spTree>
    <p:extLst>
      <p:ext uri="{BB962C8B-B14F-4D97-AF65-F5344CB8AC3E}">
        <p14:creationId xmlns:p14="http://schemas.microsoft.com/office/powerpoint/2010/main" val="30558693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913CD5E-754D-3878-0F05-D23370D6F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95" y="133586"/>
            <a:ext cx="1033304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b="1" dirty="0">
                <a:solidFill>
                  <a:srgbClr val="0070C0"/>
                </a:solidFill>
              </a:rPr>
              <a:t>PIASTRINOPENIE </a:t>
            </a:r>
            <a:r>
              <a:rPr lang="it-IT" sz="3200" b="1" dirty="0">
                <a:solidFill>
                  <a:srgbClr val="0070C0"/>
                </a:solidFill>
              </a:rPr>
              <a:t>CON PREDISPOSIZIONE AD ACQUISIRE ALTRE MALATTIE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301351-3469-32A1-BA38-92A4D02AA91E}"/>
              </a:ext>
            </a:extLst>
          </p:cNvPr>
          <p:cNvSpPr txBox="1"/>
          <p:nvPr/>
        </p:nvSpPr>
        <p:spPr>
          <a:xfrm>
            <a:off x="214427" y="1290536"/>
            <a:ext cx="117917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MYH9 (AD)</a:t>
            </a:r>
          </a:p>
          <a:p>
            <a:r>
              <a:rPr lang="it-IT" sz="2400" dirty="0"/>
              <a:t>MACROPIASTRINOPENIA (può esserci in anamnesi familiare nefropatia, cataratta, sordità)</a:t>
            </a:r>
          </a:p>
          <a:p>
            <a:r>
              <a:rPr lang="it-IT" sz="2400" dirty="0"/>
              <a:t>(MPV molto alto in piastrinopenia suggerisce una forma genetica)</a:t>
            </a:r>
          </a:p>
          <a:p>
            <a:endParaRPr lang="it-IT" sz="2400" dirty="0"/>
          </a:p>
          <a:p>
            <a:r>
              <a:rPr lang="it-IT" sz="2400" dirty="0"/>
              <a:t>Sviluppo di sordità neurosensoriale in ½ dei pazienti, cataratta</a:t>
            </a:r>
          </a:p>
          <a:p>
            <a:r>
              <a:rPr lang="it-IT" sz="2400" dirty="0"/>
              <a:t>Proteinuria fino insufficienza renale in ¼</a:t>
            </a:r>
          </a:p>
          <a:p>
            <a:r>
              <a:rPr lang="it-IT" sz="2400" dirty="0"/>
              <a:t>Ipertransaminasemia in ½</a:t>
            </a:r>
          </a:p>
          <a:p>
            <a:endParaRPr lang="it-IT" sz="2400" dirty="0"/>
          </a:p>
          <a:p>
            <a:r>
              <a:rPr lang="it-IT" sz="2400" dirty="0"/>
              <a:t>CAMT (trombocitopenia </a:t>
            </a:r>
            <a:r>
              <a:rPr lang="it-IT" sz="2400" dirty="0" err="1"/>
              <a:t>amegacariocitica</a:t>
            </a:r>
            <a:r>
              <a:rPr lang="it-IT" sz="2400" dirty="0"/>
              <a:t> congenita)</a:t>
            </a:r>
          </a:p>
          <a:p>
            <a:r>
              <a:rPr lang="it-IT" sz="2400" dirty="0"/>
              <a:t>Rischio di aplasia midollare</a:t>
            </a:r>
          </a:p>
          <a:p>
            <a:endParaRPr lang="it-IT" sz="2400" dirty="0"/>
          </a:p>
          <a:p>
            <a:r>
              <a:rPr lang="it-IT" sz="2400" dirty="0"/>
              <a:t>FDP-AML</a:t>
            </a:r>
          </a:p>
          <a:p>
            <a:r>
              <a:rPr lang="it-IT" sz="2400" dirty="0"/>
              <a:t>Rischio di neoplasie ematologiche (AML)</a:t>
            </a:r>
          </a:p>
          <a:p>
            <a:r>
              <a:rPr lang="it-IT" sz="2400" dirty="0"/>
              <a:t>ANKRD26-RT, ETV6-RT</a:t>
            </a:r>
          </a:p>
        </p:txBody>
      </p:sp>
    </p:spTree>
    <p:extLst>
      <p:ext uri="{BB962C8B-B14F-4D97-AF65-F5344CB8AC3E}">
        <p14:creationId xmlns:p14="http://schemas.microsoft.com/office/powerpoint/2010/main" val="1610333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B8BEC8-0229-3440-D135-CC9990CCAA75}"/>
              </a:ext>
            </a:extLst>
          </p:cNvPr>
          <p:cNvSpPr txBox="1"/>
          <p:nvPr/>
        </p:nvSpPr>
        <p:spPr>
          <a:xfrm>
            <a:off x="4174685" y="281141"/>
            <a:ext cx="675061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Fattore tissutale o CD142</a:t>
            </a:r>
          </a:p>
          <a:p>
            <a:r>
              <a:rPr lang="it-IT" sz="2400" dirty="0" err="1"/>
              <a:t>Eterodimero</a:t>
            </a:r>
            <a:r>
              <a:rPr lang="it-IT" sz="2400" dirty="0"/>
              <a:t> con IFNAR1: inibizione reciproca</a:t>
            </a:r>
          </a:p>
          <a:p>
            <a:endParaRPr lang="it-IT" sz="2400" dirty="0"/>
          </a:p>
          <a:p>
            <a:r>
              <a:rPr lang="it-IT" sz="2400" dirty="0"/>
              <a:t>La dissociazione del TF dall’IFNAR in seguito a danno vascolare e legame del fattore </a:t>
            </a:r>
            <a:r>
              <a:rPr lang="it-IT" sz="2400" dirty="0" err="1"/>
              <a:t>VIIa</a:t>
            </a:r>
            <a:r>
              <a:rPr lang="it-IT" sz="2400" dirty="0"/>
              <a:t> a TF contribuisce al tempo stesso a: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Avvio della coagulazione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Facilitazione della risposta infiammatoria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r>
              <a:rPr lang="it-IT" sz="2400" dirty="0"/>
              <a:t>E’ l’unico fattore per cui non è stato descritto un difetto congenito</a:t>
            </a:r>
          </a:p>
          <a:p>
            <a:endParaRPr lang="it-IT" sz="2400" dirty="0"/>
          </a:p>
          <a:p>
            <a:r>
              <a:rPr lang="it-IT" sz="2400" dirty="0"/>
              <a:t>Le cellule endoteliali e i monociti possono esprimere TF in condizioni di elevata infiammazione </a:t>
            </a:r>
          </a:p>
          <a:p>
            <a:endParaRPr lang="it-IT" sz="2400" dirty="0"/>
          </a:p>
          <a:p>
            <a:r>
              <a:rPr lang="it-IT" sz="2400" dirty="0"/>
              <a:t>Insieme a fosfolipidi costitutiva l’estratto chiamato </a:t>
            </a:r>
            <a:r>
              <a:rPr lang="it-IT" sz="2400" i="1" dirty="0"/>
              <a:t>tromboplastina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325410-F353-A9FC-6CE8-1BC647FA5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04" y="259080"/>
            <a:ext cx="3419952" cy="337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106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ltrombopag: an update on the novel, non-peptide thrombopoietin receptor  agonist for the treatment of immune thrombocytopenia | SpringerLink">
            <a:extLst>
              <a:ext uri="{FF2B5EF4-FFF2-40B4-BE49-F238E27FC236}">
                <a16:creationId xmlns:a16="http://schemas.microsoft.com/office/drawing/2014/main" id="{E775CF3C-8363-1CF3-94FA-C2E5AC81E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073" y="364888"/>
            <a:ext cx="4221804" cy="32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36FB1A-1B84-9811-67F6-540A5D197C60}"/>
              </a:ext>
            </a:extLst>
          </p:cNvPr>
          <p:cNvSpPr txBox="1"/>
          <p:nvPr/>
        </p:nvSpPr>
        <p:spPr>
          <a:xfrm>
            <a:off x="907915" y="1095983"/>
            <a:ext cx="13359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MYH9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632B22-E701-431E-D154-2D5D4F69222F}"/>
              </a:ext>
            </a:extLst>
          </p:cNvPr>
          <p:cNvSpPr txBox="1"/>
          <p:nvPr/>
        </p:nvSpPr>
        <p:spPr>
          <a:xfrm>
            <a:off x="1050587" y="4562432"/>
            <a:ext cx="15304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CAMT </a:t>
            </a:r>
          </a:p>
        </p:txBody>
      </p:sp>
      <p:pic>
        <p:nvPicPr>
          <p:cNvPr id="1032" name="Picture 8" descr="Cellule Staminali">
            <a:extLst>
              <a:ext uri="{FF2B5EF4-FFF2-40B4-BE49-F238E27FC236}">
                <a16:creationId xmlns:a16="http://schemas.microsoft.com/office/drawing/2014/main" id="{D10F9B4E-78E1-F71C-D31C-95F8B6737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09" y="4136761"/>
            <a:ext cx="2728406" cy="23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694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913CD5E-754D-3878-0F05-D23370D6F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154" y="115920"/>
            <a:ext cx="102548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b="1" dirty="0">
                <a:solidFill>
                  <a:srgbClr val="0070C0"/>
                </a:solidFill>
              </a:rPr>
              <a:t>PIASTRINOPENIE </a:t>
            </a:r>
            <a:r>
              <a:rPr lang="it-IT" sz="3200" b="1" dirty="0">
                <a:solidFill>
                  <a:srgbClr val="0070C0"/>
                </a:solidFill>
              </a:rPr>
              <a:t>ASSOCIATA A DIFETTI CONGENITI AGGIUNTIVI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301351-3469-32A1-BA38-92A4D02AA91E}"/>
              </a:ext>
            </a:extLst>
          </p:cNvPr>
          <p:cNvSpPr txBox="1"/>
          <p:nvPr/>
        </p:nvSpPr>
        <p:spPr>
          <a:xfrm>
            <a:off x="283490" y="1407269"/>
            <a:ext cx="117917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TAR: Con aplasia bilaterale del radio</a:t>
            </a:r>
          </a:p>
          <a:p>
            <a:endParaRPr lang="it-IT" sz="2800" dirty="0"/>
          </a:p>
          <a:p>
            <a:r>
              <a:rPr lang="it-IT" sz="2800" dirty="0"/>
              <a:t>Dismorfismi, malformazioni cerebrali</a:t>
            </a:r>
          </a:p>
          <a:p>
            <a:endParaRPr lang="it-IT" sz="2800" dirty="0"/>
          </a:p>
          <a:p>
            <a:r>
              <a:rPr lang="it-IT" sz="2800" dirty="0"/>
              <a:t>Piastrinopenia X-</a:t>
            </a:r>
            <a:r>
              <a:rPr lang="it-IT" sz="2800" dirty="0" err="1"/>
              <a:t>linked</a:t>
            </a:r>
            <a:r>
              <a:rPr lang="it-IT" sz="2800" dirty="0"/>
              <a:t> con talassemia (XLTT) </a:t>
            </a:r>
            <a:br>
              <a:rPr lang="it-IT" sz="2800" dirty="0"/>
            </a:br>
            <a:r>
              <a:rPr lang="it-IT" sz="2800" dirty="0"/>
              <a:t>Piastrinopenia X-</a:t>
            </a:r>
            <a:r>
              <a:rPr lang="it-IT" sz="2800" dirty="0" err="1"/>
              <a:t>linked</a:t>
            </a:r>
            <a:r>
              <a:rPr lang="it-IT" sz="2800" dirty="0"/>
              <a:t> con anemia </a:t>
            </a:r>
            <a:r>
              <a:rPr lang="it-IT" sz="2800" dirty="0" err="1"/>
              <a:t>diseritropoietica</a:t>
            </a:r>
            <a:endParaRPr lang="it-IT" sz="2800" dirty="0"/>
          </a:p>
          <a:p>
            <a:endParaRPr lang="it-IT" sz="2800" dirty="0"/>
          </a:p>
          <a:p>
            <a:r>
              <a:rPr lang="it-IT" sz="2800" dirty="0"/>
              <a:t>Sindrome di Wiskott Aldrich (X-recessiva)</a:t>
            </a:r>
          </a:p>
          <a:p>
            <a:r>
              <a:rPr lang="it-IT" sz="2800" dirty="0"/>
              <a:t>(unica forma familiare </a:t>
            </a:r>
            <a:r>
              <a:rPr lang="it-IT" sz="2800" dirty="0" err="1"/>
              <a:t>dipiastrinopenia</a:t>
            </a:r>
            <a:r>
              <a:rPr lang="it-IT" sz="2800" dirty="0"/>
              <a:t> con </a:t>
            </a:r>
            <a:r>
              <a:rPr lang="it-IT" sz="2800" dirty="0" err="1"/>
              <a:t>micropiastrine</a:t>
            </a:r>
            <a:r>
              <a:rPr lang="it-IT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0862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BE3386-8981-4B28-AEB2-C5CE95880F99}"/>
              </a:ext>
            </a:extLst>
          </p:cNvPr>
          <p:cNvSpPr txBox="1"/>
          <p:nvPr/>
        </p:nvSpPr>
        <p:spPr>
          <a:xfrm>
            <a:off x="289737" y="319615"/>
            <a:ext cx="116125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EMOSTASI E TROMBOSI</a:t>
            </a:r>
          </a:p>
          <a:p>
            <a:endParaRPr lang="it-IT" dirty="0"/>
          </a:p>
          <a:p>
            <a:endParaRPr lang="it-IT" sz="2000" dirty="0"/>
          </a:p>
          <a:p>
            <a:pPr marL="342900" indent="-342900">
              <a:buFontTx/>
              <a:buChar char="-"/>
            </a:pPr>
            <a:endParaRPr lang="it-IT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94DA5-EBB4-4D4E-AF00-B566A4DC4FBA}"/>
              </a:ext>
            </a:extLst>
          </p:cNvPr>
          <p:cNvSpPr txBox="1"/>
          <p:nvPr/>
        </p:nvSpPr>
        <p:spPr>
          <a:xfrm>
            <a:off x="328149" y="1083455"/>
            <a:ext cx="5166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EMOSTASI</a:t>
            </a:r>
            <a:r>
              <a:rPr lang="it-IT" sz="2000" dirty="0"/>
              <a:t>: risposta a danno vascolare</a:t>
            </a:r>
          </a:p>
          <a:p>
            <a:r>
              <a:rPr lang="it-IT" sz="2000" dirty="0"/>
              <a:t>Vasocostrizione locale, edema tessutale, coagulazione, adesione aggregazione e attivazione piastrinica &gt; TAPPO EMOSTATICO</a:t>
            </a:r>
          </a:p>
          <a:p>
            <a:endParaRPr lang="it-IT" sz="2000" dirty="0"/>
          </a:p>
          <a:p>
            <a:r>
              <a:rPr lang="it-IT" sz="2000" b="1" dirty="0"/>
              <a:t>TROMBOSI</a:t>
            </a:r>
            <a:r>
              <a:rPr lang="it-IT" sz="2000" dirty="0"/>
              <a:t>: formazione di un trombo (simil-coagulo) in circolo. Sbilanciamento tra sistemi PRO- e </a:t>
            </a:r>
            <a:r>
              <a:rPr lang="it-IT" sz="2000" dirty="0" err="1"/>
              <a:t>ANTI-trombotici</a:t>
            </a:r>
            <a:endParaRPr lang="it-IT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972197-0864-4E3A-913D-90FDAF571B33}"/>
              </a:ext>
            </a:extLst>
          </p:cNvPr>
          <p:cNvSpPr txBox="1"/>
          <p:nvPr/>
        </p:nvSpPr>
        <p:spPr>
          <a:xfrm>
            <a:off x="876692" y="3775723"/>
            <a:ext cx="5699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Il coagulo dipende dalla conversione del fibrinogeno in fibrina</a:t>
            </a:r>
          </a:p>
          <a:p>
            <a:endParaRPr lang="it-IT" sz="2800" dirty="0"/>
          </a:p>
          <a:p>
            <a:r>
              <a:rPr lang="it-IT" sz="2800" dirty="0"/>
              <a:t>Danno </a:t>
            </a:r>
            <a:r>
              <a:rPr lang="it-IT" sz="2800" dirty="0" err="1"/>
              <a:t>TF:VIIa</a:t>
            </a:r>
            <a:r>
              <a:rPr lang="it-IT" sz="2800" dirty="0"/>
              <a:t> 		TPFI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67562-F38D-4744-AA49-BA2F9B881D8D}"/>
              </a:ext>
            </a:extLst>
          </p:cNvPr>
          <p:cNvSpPr txBox="1"/>
          <p:nvPr/>
        </p:nvSpPr>
        <p:spPr>
          <a:xfrm>
            <a:off x="6385485" y="88423"/>
            <a:ext cx="3920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VIA DEL FATTORE TESSUTALE</a:t>
            </a:r>
          </a:p>
          <a:p>
            <a:r>
              <a:rPr lang="it-IT" b="1" dirty="0"/>
              <a:t>(FASE di AVVIO DELLA COAGULAZIONE)</a:t>
            </a: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7F5E1B6B-557C-4793-B175-04677FB2D7E9}"/>
              </a:ext>
            </a:extLst>
          </p:cNvPr>
          <p:cNvSpPr/>
          <p:nvPr/>
        </p:nvSpPr>
        <p:spPr>
          <a:xfrm>
            <a:off x="3431854" y="5234133"/>
            <a:ext cx="877186" cy="21265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F23CF1-5F9F-F257-1948-4B48DDC4C560}"/>
              </a:ext>
            </a:extLst>
          </p:cNvPr>
          <p:cNvSpPr txBox="1"/>
          <p:nvPr/>
        </p:nvSpPr>
        <p:spPr>
          <a:xfrm>
            <a:off x="10036387" y="1834174"/>
            <a:ext cx="80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AVVIO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51F913-4865-8D8E-45FA-84ADA0F17F9B}"/>
              </a:ext>
            </a:extLst>
          </p:cNvPr>
          <p:cNvSpPr txBox="1"/>
          <p:nvPr/>
        </p:nvSpPr>
        <p:spPr>
          <a:xfrm>
            <a:off x="5494686" y="970451"/>
            <a:ext cx="1736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PROPAGAZIONE</a:t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b="1" dirty="0">
                <a:solidFill>
                  <a:srgbClr val="0070C0"/>
                </a:solidFill>
              </a:rPr>
              <a:t>favorita da esposizione di fosfolipidi e attivazione del fattore XII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3E54E-B6A5-6177-41AA-05E576608D07}"/>
              </a:ext>
            </a:extLst>
          </p:cNvPr>
          <p:cNvSpPr txBox="1"/>
          <p:nvPr/>
        </p:nvSpPr>
        <p:spPr>
          <a:xfrm>
            <a:off x="464151" y="5915210"/>
            <a:ext cx="997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TPFI: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Pathway </a:t>
            </a:r>
            <a:r>
              <a:rPr lang="it-IT" dirty="0" err="1"/>
              <a:t>Inhibitor</a:t>
            </a:r>
            <a:r>
              <a:rPr lang="it-IT" dirty="0"/>
              <a:t>: INIBISCE IL PROCESSO SU ENDOTELIO SANO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4562B6BB-A3C8-CF83-68FE-021A3C95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15" y="1419035"/>
            <a:ext cx="5024913" cy="401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4FC79E-54B6-9757-0288-B48D8782BE88}"/>
              </a:ext>
            </a:extLst>
          </p:cNvPr>
          <p:cNvSpPr txBox="1"/>
          <p:nvPr/>
        </p:nvSpPr>
        <p:spPr>
          <a:xfrm>
            <a:off x="8345573" y="4320084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AMPLIFICAZIONE</a:t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b="1" dirty="0">
                <a:solidFill>
                  <a:srgbClr val="0070C0"/>
                </a:solidFill>
              </a:rPr>
              <a:t>(FV)</a:t>
            </a:r>
          </a:p>
        </p:txBody>
      </p:sp>
    </p:spTree>
    <p:extLst>
      <p:ext uri="{BB962C8B-B14F-4D97-AF65-F5344CB8AC3E}">
        <p14:creationId xmlns:p14="http://schemas.microsoft.com/office/powerpoint/2010/main" val="64602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EF4DD6-E280-5762-698E-D3C4D9240D82}"/>
              </a:ext>
            </a:extLst>
          </p:cNvPr>
          <p:cNvSpPr txBox="1"/>
          <p:nvPr/>
        </p:nvSpPr>
        <p:spPr>
          <a:xfrm>
            <a:off x="148262" y="85425"/>
            <a:ext cx="1076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PROCESSO COAGULATIVO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5D19E-5A49-AB7C-85C5-A93764B08556}"/>
              </a:ext>
            </a:extLst>
          </p:cNvPr>
          <p:cNvSpPr txBox="1"/>
          <p:nvPr/>
        </p:nvSpPr>
        <p:spPr>
          <a:xfrm>
            <a:off x="205088" y="733647"/>
            <a:ext cx="82414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AVVIO</a:t>
            </a:r>
          </a:p>
          <a:p>
            <a:r>
              <a:rPr lang="it-IT" sz="2400" dirty="0"/>
              <a:t>Nel sangue 1% del </a:t>
            </a:r>
            <a:r>
              <a:rPr lang="it-IT" sz="2400" b="1" dirty="0"/>
              <a:t>FVII</a:t>
            </a:r>
            <a:r>
              <a:rPr lang="it-IT" sz="2400" dirty="0"/>
              <a:t> è presente in forma attiva</a:t>
            </a:r>
          </a:p>
          <a:p>
            <a:endParaRPr lang="it-IT" sz="2400" dirty="0"/>
          </a:p>
          <a:p>
            <a:r>
              <a:rPr lang="it-IT" sz="2400" dirty="0"/>
              <a:t>Fattore tessutale (</a:t>
            </a:r>
            <a:r>
              <a:rPr lang="it-IT" sz="2400" b="1" dirty="0"/>
              <a:t>TF</a:t>
            </a:r>
            <a:r>
              <a:rPr lang="it-IT" sz="2400" dirty="0"/>
              <a:t>), esposto da endotelio danneggiato lega </a:t>
            </a:r>
            <a:r>
              <a:rPr lang="it-IT" sz="2400" b="1" dirty="0" err="1"/>
              <a:t>FVIIa</a:t>
            </a:r>
            <a:r>
              <a:rPr lang="it-IT" sz="2400" dirty="0"/>
              <a:t> su superficie fosfolipidica anionica</a:t>
            </a:r>
          </a:p>
          <a:p>
            <a:endParaRPr lang="it-IT" sz="2400" dirty="0"/>
          </a:p>
          <a:p>
            <a:r>
              <a:rPr lang="it-IT" sz="2400" b="1" dirty="0">
                <a:solidFill>
                  <a:srgbClr val="0070C0"/>
                </a:solidFill>
              </a:rPr>
              <a:t>AMPLIFICAZIONE</a:t>
            </a:r>
          </a:p>
          <a:p>
            <a:r>
              <a:rPr lang="it-IT" sz="2400" dirty="0"/>
              <a:t>La trombina formata attiva i </a:t>
            </a:r>
            <a:r>
              <a:rPr lang="it-IT" sz="2400" b="1" dirty="0"/>
              <a:t>cofattori</a:t>
            </a:r>
            <a:r>
              <a:rPr lang="it-IT" sz="2400" dirty="0"/>
              <a:t> V e VIII e le </a:t>
            </a:r>
            <a:r>
              <a:rPr lang="it-IT" sz="2400" b="1" dirty="0"/>
              <a:t>piastrine</a:t>
            </a:r>
          </a:p>
          <a:p>
            <a:r>
              <a:rPr lang="it-IT" sz="2400" dirty="0"/>
              <a:t>con esposizione di fosfolipidi anionici</a:t>
            </a:r>
          </a:p>
          <a:p>
            <a:endParaRPr lang="it-IT" sz="2400" dirty="0"/>
          </a:p>
          <a:p>
            <a:r>
              <a:rPr lang="it-IT" sz="2400" b="1" dirty="0">
                <a:solidFill>
                  <a:srgbClr val="0070C0"/>
                </a:solidFill>
              </a:rPr>
              <a:t>PROPAGAZIONE</a:t>
            </a:r>
          </a:p>
          <a:p>
            <a:r>
              <a:rPr lang="it-IT" sz="2400" dirty="0"/>
              <a:t>Trasferimento del fattore IX dalle cellule della parete alla superficie piastrinica. Processo attivato da trombina e/o da fosfolipidi (nella «via intrinseca, indagata da </a:t>
            </a:r>
            <a:r>
              <a:rPr lang="it-IT" sz="2400" dirty="0" err="1"/>
              <a:t>aPTT</a:t>
            </a:r>
            <a:r>
              <a:rPr lang="it-IT" sz="2400" dirty="0"/>
              <a:t>, test in cui la coagulazione viene innescata in vitro dall’aggiunta di fosfolipidi)</a:t>
            </a:r>
          </a:p>
        </p:txBody>
      </p:sp>
      <p:pic>
        <p:nvPicPr>
          <p:cNvPr id="5" name="Picture 4" descr="Bilancia Peso Giudice - Immagini gratis su Pixabay">
            <a:extLst>
              <a:ext uri="{FF2B5EF4-FFF2-40B4-BE49-F238E27FC236}">
                <a16:creationId xmlns:a16="http://schemas.microsoft.com/office/drawing/2014/main" id="{7E50C17B-B0DD-1028-DD3A-784CA695C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7" y="1091682"/>
            <a:ext cx="2804669" cy="219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F955C0-1D70-C1AD-941B-A2B3E85BCDDD}"/>
              </a:ext>
            </a:extLst>
          </p:cNvPr>
          <p:cNvSpPr txBox="1"/>
          <p:nvPr/>
        </p:nvSpPr>
        <p:spPr>
          <a:xfrm>
            <a:off x="9030346" y="4494509"/>
            <a:ext cx="2515891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/>
              <a:t>Necessità di meccanismi di controllo!!!!</a:t>
            </a:r>
          </a:p>
        </p:txBody>
      </p:sp>
    </p:spTree>
    <p:extLst>
      <p:ext uri="{BB962C8B-B14F-4D97-AF65-F5344CB8AC3E}">
        <p14:creationId xmlns:p14="http://schemas.microsoft.com/office/powerpoint/2010/main" val="58647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3498</TotalTime>
  <Words>3999</Words>
  <Application>Microsoft Office PowerPoint</Application>
  <PresentationFormat>Widescreen</PresentationFormat>
  <Paragraphs>611</Paragraphs>
  <Slides>71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4" baseType="lpstr">
      <vt:lpstr>Aptos</vt:lpstr>
      <vt:lpstr>Arial</vt:lpstr>
      <vt:lpstr>Arial Unicode MS</vt:lpstr>
      <vt:lpstr>Calibri</vt:lpstr>
      <vt:lpstr>Calibri Light</vt:lpstr>
      <vt:lpstr>Cambria Math</vt:lpstr>
      <vt:lpstr>Futura Lt BT</vt:lpstr>
      <vt:lpstr>Symbol</vt:lpstr>
      <vt:lpstr>Tahoma</vt:lpstr>
      <vt:lpstr>Times New Roman</vt:lpstr>
      <vt:lpstr>Wingdings</vt:lpstr>
      <vt:lpstr>Office Theme</vt:lpstr>
      <vt:lpstr>Fotografia di Photo Editor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cascata della coagulazione fisiologica</vt:lpstr>
      <vt:lpstr>PowerPoint Presentation</vt:lpstr>
      <vt:lpstr>Meccanismo di azione dell’ Antitrombina Inibitore della trombina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Cumarine</vt:lpstr>
      <vt:lpstr>Meccanismo di azione delle cumarine</vt:lpstr>
      <vt:lpstr>PowerPoint Presentation</vt:lpstr>
      <vt:lpstr>Eparine</vt:lpstr>
      <vt:lpstr>Meccanismo di azione della eparina</vt:lpstr>
      <vt:lpstr>PowerPoint Presentation</vt:lpstr>
      <vt:lpstr>Effetti collaterali della eparina</vt:lpstr>
      <vt:lpstr>PowerPoint Presentation</vt:lpstr>
      <vt:lpstr>PowerPoint Presentation</vt:lpstr>
      <vt:lpstr>PowerPoint Presentation</vt:lpstr>
      <vt:lpstr>Emofilia A o emofilia classica</vt:lpstr>
      <vt:lpstr>Pedigree di Emofilia A nelle famiglie reali europee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Fattore V e Fattore VIII come amplificatori</vt:lpstr>
      <vt:lpstr>I cofattori Fattore V e Fattore VIII sono amplificatori/acceleratori critici Il loro potere amplificante deve essere controllato attraverso meccanismi inibitori altrettanto sofisticati, come la regolazione da proteina C attivata. </vt:lpstr>
      <vt:lpstr>PowerPoint Presentation</vt:lpstr>
      <vt:lpstr>La simmetria biologica nella coagulazione</vt:lpstr>
      <vt:lpstr>PowerPoint Presentation</vt:lpstr>
      <vt:lpstr>La mutazione Aurora</vt:lpstr>
      <vt:lpstr>Leiden vs Aurora; malattia di Owren vs Emofilia A Genetica ed epidemiologia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Alberto Tommasini</cp:lastModifiedBy>
  <cp:revision>84</cp:revision>
  <dcterms:created xsi:type="dcterms:W3CDTF">2022-04-07T18:21:05Z</dcterms:created>
  <dcterms:modified xsi:type="dcterms:W3CDTF">2026-03-25T20:33:19Z</dcterms:modified>
</cp:coreProperties>
</file>