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5"/>
  </p:notesMasterIdLst>
  <p:sldIdLst>
    <p:sldId id="256" r:id="rId2"/>
    <p:sldId id="258" r:id="rId3"/>
    <p:sldId id="259" r:id="rId4"/>
    <p:sldId id="260" r:id="rId5"/>
    <p:sldId id="257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0"/>
    <p:restoredTop sz="94610"/>
  </p:normalViewPr>
  <p:slideViewPr>
    <p:cSldViewPr snapToGrid="0" snapToObjects="1">
      <p:cViewPr varScale="1">
        <p:scale>
          <a:sx n="158" d="100"/>
          <a:sy n="158" d="100"/>
        </p:scale>
        <p:origin x="32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481987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9091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"/>
          </a:xfrm>
          <a:prstGeom prst="rect">
            <a:avLst/>
          </a:prstGeom>
          <a:solidFill>
            <a:srgbClr val="00FFB2"/>
          </a:solidFill>
          <a:ln w="12700">
            <a:solidFill>
              <a:srgbClr val="00FFB2"/>
            </a:solidFill>
            <a:prstDash val="solid"/>
          </a:ln>
        </p:spPr>
        <p:txBody>
          <a:bodyPr/>
          <a:lstStyle/>
          <a:p>
            <a:endParaRPr lang="en-IT"/>
          </a:p>
        </p:txBody>
      </p:sp>
      <p:sp>
        <p:nvSpPr>
          <p:cNvPr id="3" name="Shape 1"/>
          <p:cNvSpPr/>
          <p:nvPr/>
        </p:nvSpPr>
        <p:spPr>
          <a:xfrm>
            <a:off x="0" y="5079492"/>
            <a:ext cx="9144000" cy="64008"/>
          </a:xfrm>
          <a:prstGeom prst="rect">
            <a:avLst/>
          </a:prstGeom>
          <a:solidFill>
            <a:srgbClr val="FF2D78"/>
          </a:solidFill>
          <a:ln w="12700">
            <a:solidFill>
              <a:srgbClr val="FF2D78"/>
            </a:solidFill>
            <a:prstDash val="solid"/>
          </a:ln>
        </p:spPr>
        <p:txBody>
          <a:bodyPr/>
          <a:lstStyle/>
          <a:p>
            <a:endParaRPr lang="en-IT"/>
          </a:p>
        </p:txBody>
      </p:sp>
      <p:sp>
        <p:nvSpPr>
          <p:cNvPr id="4" name="Text 2"/>
          <p:cNvSpPr/>
          <p:nvPr/>
        </p:nvSpPr>
        <p:spPr>
          <a:xfrm>
            <a:off x="548640" y="548640"/>
            <a:ext cx="8229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200" b="1" kern="0" spc="800" dirty="0">
                <a:solidFill>
                  <a:srgbClr val="00FFB2"/>
                </a:solidFill>
                <a:latin typeface="Impact" panose="020B0806030902050204" pitchFamily="34" charset="0"/>
                <a:ea typeface="Georgia" pitchFamily="34" charset="-122"/>
                <a:cs typeface="Georgia" pitchFamily="34" charset="-120"/>
              </a:rPr>
              <a:t>LA</a:t>
            </a:r>
            <a:endParaRPr lang="en-US" sz="7200" dirty="0">
              <a:latin typeface="Impact" panose="020B0806030902050204" pitchFamily="34" charset="0"/>
            </a:endParaRPr>
          </a:p>
        </p:txBody>
      </p:sp>
      <p:sp>
        <p:nvSpPr>
          <p:cNvPr id="5" name="Text 3"/>
          <p:cNvSpPr/>
          <p:nvPr/>
        </p:nvSpPr>
        <p:spPr>
          <a:xfrm>
            <a:off x="548640" y="1325880"/>
            <a:ext cx="822960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200" b="1" dirty="0">
                <a:solidFill>
                  <a:srgbClr val="FFFFFF"/>
                </a:solidFill>
                <a:latin typeface="Impact" panose="020B0806030902050204" pitchFamily="34" charset="0"/>
                <a:ea typeface="Georgia" pitchFamily="34" charset="-122"/>
                <a:cs typeface="Georgia" pitchFamily="34" charset="-120"/>
              </a:rPr>
              <a:t>TRADUZIONE</a:t>
            </a:r>
            <a:endParaRPr lang="en-US" sz="7200" dirty="0">
              <a:latin typeface="Impact" panose="020B0806030902050204" pitchFamily="34" charset="0"/>
            </a:endParaRPr>
          </a:p>
        </p:txBody>
      </p:sp>
      <p:sp>
        <p:nvSpPr>
          <p:cNvPr id="6" name="Shape 4"/>
          <p:cNvSpPr/>
          <p:nvPr/>
        </p:nvSpPr>
        <p:spPr>
          <a:xfrm>
            <a:off x="548640" y="2697480"/>
            <a:ext cx="8046720" cy="0"/>
          </a:xfrm>
          <a:prstGeom prst="line">
            <a:avLst/>
          </a:prstGeom>
          <a:noFill/>
          <a:ln w="25400">
            <a:solidFill>
              <a:srgbClr val="FF2D78"/>
            </a:solidFill>
            <a:prstDash val="solid"/>
          </a:ln>
        </p:spPr>
        <p:txBody>
          <a:bodyPr/>
          <a:lstStyle/>
          <a:p>
            <a:endParaRPr lang="en-IT"/>
          </a:p>
        </p:txBody>
      </p:sp>
      <p:sp>
        <p:nvSpPr>
          <p:cNvPr id="7" name="Text 5"/>
          <p:cNvSpPr/>
          <p:nvPr/>
        </p:nvSpPr>
        <p:spPr>
          <a:xfrm>
            <a:off x="548640" y="2834640"/>
            <a:ext cx="7315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i="1" dirty="0">
                <a:solidFill>
                  <a:srgbClr val="FF2D78"/>
                </a:solidFill>
                <a:latin typeface="Impact" panose="020B0806030902050204" pitchFamily="34" charset="0"/>
                <a:ea typeface="Calibri" pitchFamily="34" charset="-122"/>
                <a:cs typeface="Calibri" pitchFamily="34" charset="-120"/>
              </a:rPr>
              <a:t>Prospettive di studio e problemi aperti</a:t>
            </a:r>
            <a:endParaRPr lang="en-US" sz="1500" dirty="0">
              <a:latin typeface="Impact" panose="020B0806030902050204" pitchFamily="34" charset="0"/>
            </a:endParaRPr>
          </a:p>
        </p:txBody>
      </p:sp>
      <p:sp>
        <p:nvSpPr>
          <p:cNvPr id="8" name="Text 6"/>
          <p:cNvSpPr/>
          <p:nvPr/>
        </p:nvSpPr>
        <p:spPr>
          <a:xfrm>
            <a:off x="548640" y="3383280"/>
            <a:ext cx="77724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i="1" dirty="0">
                <a:solidFill>
                  <a:srgbClr val="8888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«La traduzione non è né una sotto-letteratura, né una sotto-critica...</a:t>
            </a:r>
            <a:endParaRPr lang="en-US" sz="1050" dirty="0"/>
          </a:p>
          <a:p>
            <a:pPr marL="0" indent="0">
              <a:buNone/>
            </a:pPr>
            <a:r>
              <a:rPr lang="en-US" sz="1050" i="1" dirty="0">
                <a:solidFill>
                  <a:srgbClr val="8888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traduzione è soggetto e oggetto di un sapere proprio.» — Antoine Berman</a:t>
            </a:r>
            <a:endParaRPr lang="en-US" sz="1050" dirty="0"/>
          </a:p>
        </p:txBody>
      </p:sp>
      <p:sp>
        <p:nvSpPr>
          <p:cNvPr id="9" name="Text 7"/>
          <p:cNvSpPr/>
          <p:nvPr/>
        </p:nvSpPr>
        <p:spPr>
          <a:xfrm>
            <a:off x="548640" y="461772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8888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Sergia Adamo  ·  26 </a:t>
            </a:r>
            <a:r>
              <a:rPr lang="en-US" sz="1000" dirty="0" err="1">
                <a:solidFill>
                  <a:srgbClr val="8888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marzo</a:t>
            </a:r>
            <a:r>
              <a:rPr lang="en-US" sz="1000" dirty="0">
                <a:solidFill>
                  <a:srgbClr val="8888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2026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9091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54864" cy="5143500"/>
          </a:xfrm>
          <a:prstGeom prst="rect">
            <a:avLst/>
          </a:prstGeom>
          <a:solidFill>
            <a:srgbClr val="FF2D78"/>
          </a:solidFill>
          <a:ln w="12700">
            <a:solidFill>
              <a:srgbClr val="FF2D78"/>
            </a:solidFill>
            <a:prstDash val="solid"/>
          </a:ln>
        </p:spPr>
        <p:txBody>
          <a:bodyPr/>
          <a:lstStyle/>
          <a:p>
            <a:endParaRPr lang="en-IT"/>
          </a:p>
        </p:txBody>
      </p:sp>
      <p:sp>
        <p:nvSpPr>
          <p:cNvPr id="3" name="Text 1"/>
          <p:cNvSpPr/>
          <p:nvPr/>
        </p:nvSpPr>
        <p:spPr>
          <a:xfrm>
            <a:off x="914400" y="914400"/>
            <a:ext cx="7315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kern="0" spc="600" dirty="0">
                <a:solidFill>
                  <a:srgbClr val="FF2D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PARTE II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914400" y="1508760"/>
            <a:ext cx="731520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5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Teorie</a:t>
            </a:r>
            <a:endParaRPr lang="en-US" sz="5200" dirty="0"/>
          </a:p>
        </p:txBody>
      </p:sp>
      <p:sp>
        <p:nvSpPr>
          <p:cNvPr id="5" name="Shape 3"/>
          <p:cNvSpPr/>
          <p:nvPr/>
        </p:nvSpPr>
        <p:spPr>
          <a:xfrm>
            <a:off x="914400" y="2606040"/>
            <a:ext cx="6858000" cy="0"/>
          </a:xfrm>
          <a:prstGeom prst="line">
            <a:avLst/>
          </a:prstGeom>
          <a:noFill/>
          <a:ln w="12700">
            <a:solidFill>
              <a:srgbClr val="FF2D78">
                <a:alpha val="50000"/>
              </a:srgbClr>
            </a:solidFill>
            <a:prstDash val="solid"/>
          </a:ln>
        </p:spPr>
        <p:txBody>
          <a:bodyPr/>
          <a:lstStyle/>
          <a:p>
            <a:endParaRPr lang="en-IT"/>
          </a:p>
        </p:txBody>
      </p:sp>
      <p:sp>
        <p:nvSpPr>
          <p:cNvPr id="6" name="Text 4"/>
          <p:cNvSpPr/>
          <p:nvPr/>
        </p:nvSpPr>
        <p:spPr>
          <a:xfrm>
            <a:off x="914400" y="274320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8888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Dai modelli linguistici alle prospettive postcoloniali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9091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56032"/>
            <a:ext cx="82296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200" dirty="0">
                <a:solidFill>
                  <a:srgbClr val="00FF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MAPPA DEGLI APPROCCI TEORICI</a:t>
            </a:r>
            <a:endParaRPr lang="en-US" sz="1100" dirty="0"/>
          </a:p>
        </p:txBody>
      </p:sp>
      <p:sp>
        <p:nvSpPr>
          <p:cNvPr id="3" name="Shape 1"/>
          <p:cNvSpPr/>
          <p:nvPr/>
        </p:nvSpPr>
        <p:spPr>
          <a:xfrm>
            <a:off x="457200" y="822960"/>
            <a:ext cx="8229600" cy="713232"/>
          </a:xfrm>
          <a:prstGeom prst="rect">
            <a:avLst/>
          </a:prstGeom>
          <a:solidFill>
            <a:srgbClr val="111122"/>
          </a:solidFill>
          <a:ln w="12700">
            <a:solidFill>
              <a:srgbClr val="1A1A35"/>
            </a:solidFill>
            <a:prstDash val="solid"/>
          </a:ln>
        </p:spPr>
        <p:txBody>
          <a:bodyPr/>
          <a:lstStyle/>
          <a:p>
            <a:endParaRPr lang="en-IT"/>
          </a:p>
        </p:txBody>
      </p:sp>
      <p:sp>
        <p:nvSpPr>
          <p:cNvPr id="4" name="Shape 2"/>
          <p:cNvSpPr/>
          <p:nvPr/>
        </p:nvSpPr>
        <p:spPr>
          <a:xfrm>
            <a:off x="457200" y="822960"/>
            <a:ext cx="50292" cy="713232"/>
          </a:xfrm>
          <a:prstGeom prst="rect">
            <a:avLst/>
          </a:prstGeom>
          <a:solidFill>
            <a:srgbClr val="00FFB2"/>
          </a:solidFill>
          <a:ln w="12700">
            <a:solidFill>
              <a:srgbClr val="00FFB2"/>
            </a:solidFill>
            <a:prstDash val="solid"/>
          </a:ln>
        </p:spPr>
        <p:txBody>
          <a:bodyPr/>
          <a:lstStyle/>
          <a:p>
            <a:endParaRPr lang="en-IT"/>
          </a:p>
        </p:txBody>
      </p:sp>
      <p:sp>
        <p:nvSpPr>
          <p:cNvPr id="5" name="Text 3"/>
          <p:cNvSpPr/>
          <p:nvPr/>
        </p:nvSpPr>
        <p:spPr>
          <a:xfrm>
            <a:off x="685800" y="932688"/>
            <a:ext cx="21031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00FF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LINGUISTICO</a:t>
            </a:r>
            <a:endParaRPr lang="en-US" sz="1150" dirty="0"/>
          </a:p>
        </p:txBody>
      </p:sp>
      <p:sp>
        <p:nvSpPr>
          <p:cNvPr id="6" name="Shape 4"/>
          <p:cNvSpPr/>
          <p:nvPr/>
        </p:nvSpPr>
        <p:spPr>
          <a:xfrm>
            <a:off x="2788920" y="914400"/>
            <a:ext cx="0" cy="530352"/>
          </a:xfrm>
          <a:prstGeom prst="line">
            <a:avLst/>
          </a:prstGeom>
          <a:noFill/>
          <a:ln w="12700">
            <a:solidFill>
              <a:srgbClr val="2A2A50"/>
            </a:solidFill>
            <a:prstDash val="solid"/>
          </a:ln>
        </p:spPr>
        <p:txBody>
          <a:bodyPr/>
          <a:lstStyle/>
          <a:p>
            <a:endParaRPr lang="en-IT"/>
          </a:p>
        </p:txBody>
      </p:sp>
      <p:sp>
        <p:nvSpPr>
          <p:cNvPr id="7" name="Text 5"/>
          <p:cNvSpPr/>
          <p:nvPr/>
        </p:nvSpPr>
        <p:spPr>
          <a:xfrm>
            <a:off x="2971800" y="914400"/>
            <a:ext cx="54864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Equivalenza (Nida, Catford). Trasferimento del significato. Metodi formali vs. dinamici.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457200" y="1645920"/>
            <a:ext cx="8229600" cy="713232"/>
          </a:xfrm>
          <a:prstGeom prst="rect">
            <a:avLst/>
          </a:prstGeom>
          <a:solidFill>
            <a:srgbClr val="0A0A1A"/>
          </a:solidFill>
          <a:ln w="12700">
            <a:solidFill>
              <a:srgbClr val="1A1A35"/>
            </a:solidFill>
            <a:prstDash val="solid"/>
          </a:ln>
        </p:spPr>
        <p:txBody>
          <a:bodyPr/>
          <a:lstStyle/>
          <a:p>
            <a:endParaRPr lang="en-IT"/>
          </a:p>
        </p:txBody>
      </p:sp>
      <p:sp>
        <p:nvSpPr>
          <p:cNvPr id="9" name="Shape 7"/>
          <p:cNvSpPr/>
          <p:nvPr/>
        </p:nvSpPr>
        <p:spPr>
          <a:xfrm>
            <a:off x="457200" y="1645920"/>
            <a:ext cx="50292" cy="713232"/>
          </a:xfrm>
          <a:prstGeom prst="rect">
            <a:avLst/>
          </a:prstGeom>
          <a:solidFill>
            <a:srgbClr val="FF2D78"/>
          </a:solidFill>
          <a:ln w="12700">
            <a:solidFill>
              <a:srgbClr val="FF2D78"/>
            </a:solidFill>
            <a:prstDash val="solid"/>
          </a:ln>
        </p:spPr>
        <p:txBody>
          <a:bodyPr/>
          <a:lstStyle/>
          <a:p>
            <a:endParaRPr lang="en-IT"/>
          </a:p>
        </p:txBody>
      </p:sp>
      <p:sp>
        <p:nvSpPr>
          <p:cNvPr id="10" name="Text 8"/>
          <p:cNvSpPr/>
          <p:nvPr/>
        </p:nvSpPr>
        <p:spPr>
          <a:xfrm>
            <a:off x="685800" y="1755648"/>
            <a:ext cx="21031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FF2D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FUNZIONALISTA</a:t>
            </a:r>
            <a:endParaRPr lang="en-US" sz="1150" dirty="0"/>
          </a:p>
        </p:txBody>
      </p:sp>
      <p:sp>
        <p:nvSpPr>
          <p:cNvPr id="11" name="Shape 9"/>
          <p:cNvSpPr/>
          <p:nvPr/>
        </p:nvSpPr>
        <p:spPr>
          <a:xfrm>
            <a:off x="2788920" y="1737360"/>
            <a:ext cx="0" cy="530352"/>
          </a:xfrm>
          <a:prstGeom prst="line">
            <a:avLst/>
          </a:prstGeom>
          <a:noFill/>
          <a:ln w="12700">
            <a:solidFill>
              <a:srgbClr val="2A2A50"/>
            </a:solidFill>
            <a:prstDash val="solid"/>
          </a:ln>
        </p:spPr>
        <p:txBody>
          <a:bodyPr/>
          <a:lstStyle/>
          <a:p>
            <a:endParaRPr lang="en-IT"/>
          </a:p>
        </p:txBody>
      </p:sp>
      <p:sp>
        <p:nvSpPr>
          <p:cNvPr id="12" name="Text 10"/>
          <p:cNvSpPr/>
          <p:nvPr/>
        </p:nvSpPr>
        <p:spPr>
          <a:xfrm>
            <a:off x="2971800" y="1737360"/>
            <a:ext cx="54864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Skopostheorie (Vermeer, Reiss). Lo scopo comunicativo determina la traduzione.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457200" y="2468880"/>
            <a:ext cx="8229600" cy="713232"/>
          </a:xfrm>
          <a:prstGeom prst="rect">
            <a:avLst/>
          </a:prstGeom>
          <a:solidFill>
            <a:srgbClr val="111122"/>
          </a:solidFill>
          <a:ln w="12700">
            <a:solidFill>
              <a:srgbClr val="1A1A35"/>
            </a:solidFill>
            <a:prstDash val="solid"/>
          </a:ln>
        </p:spPr>
        <p:txBody>
          <a:bodyPr/>
          <a:lstStyle/>
          <a:p>
            <a:endParaRPr lang="en-IT"/>
          </a:p>
        </p:txBody>
      </p:sp>
      <p:sp>
        <p:nvSpPr>
          <p:cNvPr id="14" name="Shape 12"/>
          <p:cNvSpPr/>
          <p:nvPr/>
        </p:nvSpPr>
        <p:spPr>
          <a:xfrm>
            <a:off x="457200" y="2468880"/>
            <a:ext cx="50292" cy="713232"/>
          </a:xfrm>
          <a:prstGeom prst="rect">
            <a:avLst/>
          </a:prstGeom>
          <a:solidFill>
            <a:srgbClr val="BFFF00"/>
          </a:solidFill>
          <a:ln w="12700">
            <a:solidFill>
              <a:srgbClr val="BFFF00"/>
            </a:solidFill>
            <a:prstDash val="solid"/>
          </a:ln>
        </p:spPr>
        <p:txBody>
          <a:bodyPr/>
          <a:lstStyle/>
          <a:p>
            <a:endParaRPr lang="en-IT"/>
          </a:p>
        </p:txBody>
      </p:sp>
      <p:sp>
        <p:nvSpPr>
          <p:cNvPr id="15" name="Text 13"/>
          <p:cNvSpPr/>
          <p:nvPr/>
        </p:nvSpPr>
        <p:spPr>
          <a:xfrm>
            <a:off x="685800" y="2578608"/>
            <a:ext cx="21031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BFFF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DESCRITTIVO</a:t>
            </a:r>
            <a:endParaRPr lang="en-US" sz="1150" dirty="0"/>
          </a:p>
        </p:txBody>
      </p:sp>
      <p:sp>
        <p:nvSpPr>
          <p:cNvPr id="16" name="Shape 14"/>
          <p:cNvSpPr/>
          <p:nvPr/>
        </p:nvSpPr>
        <p:spPr>
          <a:xfrm>
            <a:off x="2788920" y="2560320"/>
            <a:ext cx="0" cy="530352"/>
          </a:xfrm>
          <a:prstGeom prst="line">
            <a:avLst/>
          </a:prstGeom>
          <a:noFill/>
          <a:ln w="12700">
            <a:solidFill>
              <a:srgbClr val="2A2A50"/>
            </a:solidFill>
            <a:prstDash val="solid"/>
          </a:ln>
        </p:spPr>
        <p:txBody>
          <a:bodyPr/>
          <a:lstStyle/>
          <a:p>
            <a:endParaRPr lang="en-IT"/>
          </a:p>
        </p:txBody>
      </p:sp>
      <p:sp>
        <p:nvSpPr>
          <p:cNvPr id="17" name="Text 15"/>
          <p:cNvSpPr/>
          <p:nvPr/>
        </p:nvSpPr>
        <p:spPr>
          <a:xfrm>
            <a:off x="2971800" y="2560320"/>
            <a:ext cx="54864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Polysystem Theory (Even-Zohar). Norme (Toury). La traduzione come fatto culturale.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457200" y="3291840"/>
            <a:ext cx="8229600" cy="713232"/>
          </a:xfrm>
          <a:prstGeom prst="rect">
            <a:avLst/>
          </a:prstGeom>
          <a:solidFill>
            <a:srgbClr val="0A0A1A"/>
          </a:solidFill>
          <a:ln w="12700">
            <a:solidFill>
              <a:srgbClr val="1A1A35"/>
            </a:solidFill>
            <a:prstDash val="solid"/>
          </a:ln>
        </p:spPr>
        <p:txBody>
          <a:bodyPr/>
          <a:lstStyle/>
          <a:p>
            <a:endParaRPr lang="en-IT"/>
          </a:p>
        </p:txBody>
      </p:sp>
      <p:sp>
        <p:nvSpPr>
          <p:cNvPr id="19" name="Shape 17"/>
          <p:cNvSpPr/>
          <p:nvPr/>
        </p:nvSpPr>
        <p:spPr>
          <a:xfrm>
            <a:off x="457200" y="3291840"/>
            <a:ext cx="50292" cy="713232"/>
          </a:xfrm>
          <a:prstGeom prst="rect">
            <a:avLst/>
          </a:prstGeom>
          <a:solidFill>
            <a:srgbClr val="00D4FF"/>
          </a:solidFill>
          <a:ln w="12700">
            <a:solidFill>
              <a:srgbClr val="00D4FF"/>
            </a:solidFill>
            <a:prstDash val="solid"/>
          </a:ln>
        </p:spPr>
        <p:txBody>
          <a:bodyPr/>
          <a:lstStyle/>
          <a:p>
            <a:endParaRPr lang="en-IT"/>
          </a:p>
        </p:txBody>
      </p:sp>
      <p:sp>
        <p:nvSpPr>
          <p:cNvPr id="20" name="Text 18"/>
          <p:cNvSpPr/>
          <p:nvPr/>
        </p:nvSpPr>
        <p:spPr>
          <a:xfrm>
            <a:off x="685800" y="3401568"/>
            <a:ext cx="21031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00D4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ERMENEUTICO</a:t>
            </a:r>
            <a:endParaRPr lang="en-US" sz="1150" dirty="0"/>
          </a:p>
        </p:txBody>
      </p:sp>
      <p:sp>
        <p:nvSpPr>
          <p:cNvPr id="21" name="Shape 19"/>
          <p:cNvSpPr/>
          <p:nvPr/>
        </p:nvSpPr>
        <p:spPr>
          <a:xfrm>
            <a:off x="2788920" y="3383280"/>
            <a:ext cx="0" cy="530352"/>
          </a:xfrm>
          <a:prstGeom prst="line">
            <a:avLst/>
          </a:prstGeom>
          <a:noFill/>
          <a:ln w="12700">
            <a:solidFill>
              <a:srgbClr val="2A2A50"/>
            </a:solidFill>
            <a:prstDash val="solid"/>
          </a:ln>
        </p:spPr>
        <p:txBody>
          <a:bodyPr/>
          <a:lstStyle/>
          <a:p>
            <a:endParaRPr lang="en-IT"/>
          </a:p>
        </p:txBody>
      </p:sp>
      <p:sp>
        <p:nvSpPr>
          <p:cNvPr id="22" name="Text 20"/>
          <p:cNvSpPr/>
          <p:nvPr/>
        </p:nvSpPr>
        <p:spPr>
          <a:xfrm>
            <a:off x="2971800" y="3383280"/>
            <a:ext cx="54864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Steiner (After Babel). Tradurre come atto di comprensione e appropriazione.</a:t>
            </a:r>
            <a:endParaRPr lang="en-US" sz="1100" dirty="0"/>
          </a:p>
        </p:txBody>
      </p:sp>
      <p:sp>
        <p:nvSpPr>
          <p:cNvPr id="23" name="Shape 21"/>
          <p:cNvSpPr/>
          <p:nvPr/>
        </p:nvSpPr>
        <p:spPr>
          <a:xfrm>
            <a:off x="457200" y="4114800"/>
            <a:ext cx="8229600" cy="713232"/>
          </a:xfrm>
          <a:prstGeom prst="rect">
            <a:avLst/>
          </a:prstGeom>
          <a:solidFill>
            <a:srgbClr val="111122"/>
          </a:solidFill>
          <a:ln w="12700">
            <a:solidFill>
              <a:srgbClr val="1A1A35"/>
            </a:solidFill>
            <a:prstDash val="solid"/>
          </a:ln>
        </p:spPr>
        <p:txBody>
          <a:bodyPr/>
          <a:lstStyle/>
          <a:p>
            <a:endParaRPr lang="en-IT"/>
          </a:p>
        </p:txBody>
      </p:sp>
      <p:sp>
        <p:nvSpPr>
          <p:cNvPr id="24" name="Shape 22"/>
          <p:cNvSpPr/>
          <p:nvPr/>
        </p:nvSpPr>
        <p:spPr>
          <a:xfrm>
            <a:off x="457200" y="4114800"/>
            <a:ext cx="50292" cy="713232"/>
          </a:xfrm>
          <a:prstGeom prst="rect">
            <a:avLst/>
          </a:prstGeom>
          <a:solidFill>
            <a:srgbClr val="00FFB2"/>
          </a:solidFill>
          <a:ln w="12700">
            <a:solidFill>
              <a:srgbClr val="00FFB2"/>
            </a:solidFill>
            <a:prstDash val="solid"/>
          </a:ln>
        </p:spPr>
        <p:txBody>
          <a:bodyPr/>
          <a:lstStyle/>
          <a:p>
            <a:endParaRPr lang="en-IT"/>
          </a:p>
        </p:txBody>
      </p:sp>
      <p:sp>
        <p:nvSpPr>
          <p:cNvPr id="25" name="Text 23"/>
          <p:cNvSpPr/>
          <p:nvPr/>
        </p:nvSpPr>
        <p:spPr>
          <a:xfrm>
            <a:off x="685800" y="4224528"/>
            <a:ext cx="21031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00FF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POSTCOLONIALE</a:t>
            </a:r>
            <a:endParaRPr lang="en-US" sz="1150" dirty="0"/>
          </a:p>
        </p:txBody>
      </p:sp>
      <p:sp>
        <p:nvSpPr>
          <p:cNvPr id="26" name="Shape 24"/>
          <p:cNvSpPr/>
          <p:nvPr/>
        </p:nvSpPr>
        <p:spPr>
          <a:xfrm>
            <a:off x="2788920" y="4206240"/>
            <a:ext cx="0" cy="530352"/>
          </a:xfrm>
          <a:prstGeom prst="line">
            <a:avLst/>
          </a:prstGeom>
          <a:noFill/>
          <a:ln w="12700">
            <a:solidFill>
              <a:srgbClr val="2A2A50"/>
            </a:solidFill>
            <a:prstDash val="solid"/>
          </a:ln>
        </p:spPr>
        <p:txBody>
          <a:bodyPr/>
          <a:lstStyle/>
          <a:p>
            <a:endParaRPr lang="en-IT"/>
          </a:p>
        </p:txBody>
      </p:sp>
      <p:sp>
        <p:nvSpPr>
          <p:cNvPr id="27" name="Text 25"/>
          <p:cNvSpPr/>
          <p:nvPr/>
        </p:nvSpPr>
        <p:spPr>
          <a:xfrm>
            <a:off x="2971800" y="4206240"/>
            <a:ext cx="54864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Potere, identità, resistenza. Bhabha, Spivak. Il traduttore non è neutro: è situato.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9091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56032"/>
            <a:ext cx="82296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200" dirty="0">
                <a:solidFill>
                  <a:srgbClr val="00FF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DUE PARADIGMI A CONFRONTO</a:t>
            </a:r>
            <a:endParaRPr lang="en-US" sz="1100" dirty="0"/>
          </a:p>
        </p:txBody>
      </p:sp>
      <p:sp>
        <p:nvSpPr>
          <p:cNvPr id="3" name="Shape 1"/>
          <p:cNvSpPr/>
          <p:nvPr/>
        </p:nvSpPr>
        <p:spPr>
          <a:xfrm>
            <a:off x="365760" y="822960"/>
            <a:ext cx="4114800" cy="4023360"/>
          </a:xfrm>
          <a:prstGeom prst="rect">
            <a:avLst/>
          </a:prstGeom>
          <a:solidFill>
            <a:srgbClr val="111122"/>
          </a:solidFill>
          <a:ln w="12700">
            <a:solidFill>
              <a:srgbClr val="00FFB2"/>
            </a:solidFill>
            <a:prstDash val="solid"/>
          </a:ln>
          <a:effectLst>
            <a:outerShdw blurRad="152400" dist="50800" dir="8100000" algn="bl" rotWithShape="0">
              <a:srgbClr val="00FFB2">
                <a:alpha val="25000"/>
              </a:srgbClr>
            </a:outerShdw>
          </a:effectLst>
        </p:spPr>
        <p:txBody>
          <a:bodyPr/>
          <a:lstStyle/>
          <a:p>
            <a:endParaRPr lang="en-IT"/>
          </a:p>
        </p:txBody>
      </p:sp>
      <p:sp>
        <p:nvSpPr>
          <p:cNvPr id="4" name="Shape 2"/>
          <p:cNvSpPr/>
          <p:nvPr/>
        </p:nvSpPr>
        <p:spPr>
          <a:xfrm>
            <a:off x="365760" y="822960"/>
            <a:ext cx="4114800" cy="530352"/>
          </a:xfrm>
          <a:prstGeom prst="rect">
            <a:avLst/>
          </a:prstGeom>
          <a:solidFill>
            <a:srgbClr val="00FFB2"/>
          </a:solidFill>
          <a:ln w="12700">
            <a:solidFill>
              <a:srgbClr val="00FFB2"/>
            </a:solidFill>
            <a:prstDash val="solid"/>
          </a:ln>
        </p:spPr>
        <p:txBody>
          <a:bodyPr/>
          <a:lstStyle/>
          <a:p>
            <a:endParaRPr lang="en-IT"/>
          </a:p>
        </p:txBody>
      </p:sp>
      <p:sp>
        <p:nvSpPr>
          <p:cNvPr id="5" name="Text 3"/>
          <p:cNvSpPr/>
          <p:nvPr/>
        </p:nvSpPr>
        <p:spPr>
          <a:xfrm>
            <a:off x="502920" y="877824"/>
            <a:ext cx="384048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kern="0" spc="100" dirty="0">
                <a:solidFill>
                  <a:srgbClr val="09091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EQUIVALENZA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548640" y="1508760"/>
            <a:ext cx="374904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Nida (1964): Formale (parola/parola) &amp; Dinamica (effetto equivalente sul lettore)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548640" y="2377440"/>
            <a:ext cx="374904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Catford (1965): Equivalenza testuale e formale · shift linguistici obbligatori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548640" y="3246120"/>
            <a:ext cx="374904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00FF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⚠ Problema: il significato è sempre contestuale, non stabile e trasferibile.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4663440" y="822960"/>
            <a:ext cx="4114800" cy="4023360"/>
          </a:xfrm>
          <a:prstGeom prst="rect">
            <a:avLst/>
          </a:prstGeom>
          <a:solidFill>
            <a:srgbClr val="111122"/>
          </a:solidFill>
          <a:ln w="12700">
            <a:solidFill>
              <a:srgbClr val="FF2D78"/>
            </a:solidFill>
            <a:prstDash val="solid"/>
          </a:ln>
          <a:effectLst>
            <a:outerShdw blurRad="152400" dist="50800" dir="8100000" algn="bl" rotWithShape="0">
              <a:srgbClr val="FF2D78">
                <a:alpha val="25000"/>
              </a:srgbClr>
            </a:outerShdw>
          </a:effectLst>
        </p:spPr>
        <p:txBody>
          <a:bodyPr/>
          <a:lstStyle/>
          <a:p>
            <a:endParaRPr lang="en-IT"/>
          </a:p>
        </p:txBody>
      </p:sp>
      <p:sp>
        <p:nvSpPr>
          <p:cNvPr id="10" name="Shape 8"/>
          <p:cNvSpPr/>
          <p:nvPr/>
        </p:nvSpPr>
        <p:spPr>
          <a:xfrm>
            <a:off x="4663440" y="822960"/>
            <a:ext cx="4114800" cy="530352"/>
          </a:xfrm>
          <a:prstGeom prst="rect">
            <a:avLst/>
          </a:prstGeom>
          <a:solidFill>
            <a:srgbClr val="FF2D78"/>
          </a:solidFill>
          <a:ln w="12700">
            <a:solidFill>
              <a:srgbClr val="FF2D78"/>
            </a:solidFill>
            <a:prstDash val="solid"/>
          </a:ln>
        </p:spPr>
        <p:txBody>
          <a:bodyPr/>
          <a:lstStyle/>
          <a:p>
            <a:endParaRPr lang="en-IT"/>
          </a:p>
        </p:txBody>
      </p:sp>
      <p:sp>
        <p:nvSpPr>
          <p:cNvPr id="11" name="Text 9"/>
          <p:cNvSpPr/>
          <p:nvPr/>
        </p:nvSpPr>
        <p:spPr>
          <a:xfrm>
            <a:off x="4800600" y="877824"/>
            <a:ext cx="384048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kern="0" spc="100" dirty="0">
                <a:solidFill>
                  <a:srgbClr val="09091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SKOPOSTHEORIE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4846320" y="1508760"/>
            <a:ext cx="374904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Vermeer &amp; Reiss (1984): il testo tradotto risponde allo scopo (skopos) della comunicazione di arrivo.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4846320" y="2377440"/>
            <a:ext cx="374904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Conseguenze: lo stesso testo può avere traduzioni radicalmente diverse.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4846320" y="3246120"/>
            <a:ext cx="374904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FF2D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⚠ Limite: rischio di perdere il rispetto per il testo di partenza.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9091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56032"/>
            <a:ext cx="82296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200" dirty="0">
                <a:solidFill>
                  <a:srgbClr val="00FF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NORME · ETICA · DECOSTRUZIONE</a:t>
            </a:r>
            <a:endParaRPr lang="en-US" sz="1100" dirty="0"/>
          </a:p>
        </p:txBody>
      </p:sp>
      <p:sp>
        <p:nvSpPr>
          <p:cNvPr id="3" name="Shape 1"/>
          <p:cNvSpPr/>
          <p:nvPr/>
        </p:nvSpPr>
        <p:spPr>
          <a:xfrm>
            <a:off x="365760" y="777240"/>
            <a:ext cx="4023360" cy="1965960"/>
          </a:xfrm>
          <a:prstGeom prst="rect">
            <a:avLst/>
          </a:prstGeom>
          <a:solidFill>
            <a:srgbClr val="111122"/>
          </a:solidFill>
          <a:ln w="12700">
            <a:solidFill>
              <a:srgbClr val="00FFB2"/>
            </a:solidFill>
            <a:prstDash val="solid"/>
          </a:ln>
          <a:effectLst>
            <a:outerShdw blurRad="152400" dist="50800" dir="8100000" algn="bl" rotWithShape="0">
              <a:srgbClr val="00FFB2">
                <a:alpha val="25000"/>
              </a:srgbClr>
            </a:outerShdw>
          </a:effectLst>
        </p:spPr>
        <p:txBody>
          <a:bodyPr/>
          <a:lstStyle/>
          <a:p>
            <a:endParaRPr lang="en-IT"/>
          </a:p>
        </p:txBody>
      </p:sp>
      <p:sp>
        <p:nvSpPr>
          <p:cNvPr id="4" name="Shape 2"/>
          <p:cNvSpPr/>
          <p:nvPr/>
        </p:nvSpPr>
        <p:spPr>
          <a:xfrm>
            <a:off x="365760" y="777240"/>
            <a:ext cx="50292" cy="1965960"/>
          </a:xfrm>
          <a:prstGeom prst="rect">
            <a:avLst/>
          </a:prstGeom>
          <a:solidFill>
            <a:srgbClr val="00FFB2"/>
          </a:solidFill>
          <a:ln w="12700">
            <a:solidFill>
              <a:srgbClr val="00FFB2"/>
            </a:solidFill>
            <a:prstDash val="solid"/>
          </a:ln>
        </p:spPr>
        <p:txBody>
          <a:bodyPr/>
          <a:lstStyle/>
          <a:p>
            <a:endParaRPr lang="en-IT"/>
          </a:p>
        </p:txBody>
      </p:sp>
      <p:sp>
        <p:nvSpPr>
          <p:cNvPr id="5" name="Text 3"/>
          <p:cNvSpPr/>
          <p:nvPr/>
        </p:nvSpPr>
        <p:spPr>
          <a:xfrm>
            <a:off x="566928" y="914400"/>
            <a:ext cx="3657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0FFB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Toury &amp; le Norme (1995)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566928" y="1371600"/>
            <a:ext cx="365760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 norme traduttive governano le scelte dei traduttori. La traduzione è un fatto culturale con regole storicamente variabili.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4709160" y="777240"/>
            <a:ext cx="4023360" cy="1965960"/>
          </a:xfrm>
          <a:prstGeom prst="rect">
            <a:avLst/>
          </a:prstGeom>
          <a:solidFill>
            <a:srgbClr val="111122"/>
          </a:solidFill>
          <a:ln w="12700">
            <a:solidFill>
              <a:srgbClr val="FF2D78"/>
            </a:solidFill>
            <a:prstDash val="solid"/>
          </a:ln>
          <a:effectLst>
            <a:outerShdw blurRad="152400" dist="50800" dir="8100000" algn="bl" rotWithShape="0">
              <a:srgbClr val="FF2D78">
                <a:alpha val="25000"/>
              </a:srgbClr>
            </a:outerShdw>
          </a:effectLst>
        </p:spPr>
        <p:txBody>
          <a:bodyPr/>
          <a:lstStyle/>
          <a:p>
            <a:endParaRPr lang="en-IT"/>
          </a:p>
        </p:txBody>
      </p:sp>
      <p:sp>
        <p:nvSpPr>
          <p:cNvPr id="8" name="Shape 6"/>
          <p:cNvSpPr/>
          <p:nvPr/>
        </p:nvSpPr>
        <p:spPr>
          <a:xfrm>
            <a:off x="4709160" y="777240"/>
            <a:ext cx="50292" cy="1965960"/>
          </a:xfrm>
          <a:prstGeom prst="rect">
            <a:avLst/>
          </a:prstGeom>
          <a:solidFill>
            <a:srgbClr val="FF2D78"/>
          </a:solidFill>
          <a:ln w="12700">
            <a:solidFill>
              <a:srgbClr val="FF2D78"/>
            </a:solidFill>
            <a:prstDash val="solid"/>
          </a:ln>
        </p:spPr>
        <p:txBody>
          <a:bodyPr/>
          <a:lstStyle/>
          <a:p>
            <a:endParaRPr lang="en-IT"/>
          </a:p>
        </p:txBody>
      </p:sp>
      <p:sp>
        <p:nvSpPr>
          <p:cNvPr id="9" name="Text 7"/>
          <p:cNvSpPr/>
          <p:nvPr/>
        </p:nvSpPr>
        <p:spPr>
          <a:xfrm>
            <a:off x="4910328" y="914400"/>
            <a:ext cx="3657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2D7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Berman &amp; l'Etica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4910328" y="1371600"/>
            <a:ext cx="365760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Il traduttore deve rispettare la lettera del testo straniero. Critica alla domesticazione etnocentrica.</a:t>
            </a:r>
            <a:endParaRPr lang="en-US" sz="1050" dirty="0"/>
          </a:p>
        </p:txBody>
      </p:sp>
      <p:sp>
        <p:nvSpPr>
          <p:cNvPr id="11" name="Shape 9"/>
          <p:cNvSpPr/>
          <p:nvPr/>
        </p:nvSpPr>
        <p:spPr>
          <a:xfrm>
            <a:off x="365760" y="2926080"/>
            <a:ext cx="4023360" cy="1965960"/>
          </a:xfrm>
          <a:prstGeom prst="rect">
            <a:avLst/>
          </a:prstGeom>
          <a:solidFill>
            <a:srgbClr val="111122"/>
          </a:solidFill>
          <a:ln w="12700">
            <a:solidFill>
              <a:srgbClr val="BFFF00"/>
            </a:solidFill>
            <a:prstDash val="solid"/>
          </a:ln>
          <a:effectLst>
            <a:outerShdw blurRad="152400" dist="50800" dir="8100000" algn="bl" rotWithShape="0">
              <a:srgbClr val="BFFF00">
                <a:alpha val="25000"/>
              </a:srgbClr>
            </a:outerShdw>
          </a:effectLst>
        </p:spPr>
        <p:txBody>
          <a:bodyPr/>
          <a:lstStyle/>
          <a:p>
            <a:endParaRPr lang="en-IT"/>
          </a:p>
        </p:txBody>
      </p:sp>
      <p:sp>
        <p:nvSpPr>
          <p:cNvPr id="12" name="Shape 10"/>
          <p:cNvSpPr/>
          <p:nvPr/>
        </p:nvSpPr>
        <p:spPr>
          <a:xfrm>
            <a:off x="365760" y="2926080"/>
            <a:ext cx="50292" cy="1965960"/>
          </a:xfrm>
          <a:prstGeom prst="rect">
            <a:avLst/>
          </a:prstGeom>
          <a:solidFill>
            <a:srgbClr val="BFFF00"/>
          </a:solidFill>
          <a:ln w="12700">
            <a:solidFill>
              <a:srgbClr val="BFFF00"/>
            </a:solidFill>
            <a:prstDash val="solid"/>
          </a:ln>
        </p:spPr>
        <p:txBody>
          <a:bodyPr/>
          <a:lstStyle/>
          <a:p>
            <a:endParaRPr lang="en-IT"/>
          </a:p>
        </p:txBody>
      </p:sp>
      <p:sp>
        <p:nvSpPr>
          <p:cNvPr id="13" name="Text 11"/>
          <p:cNvSpPr/>
          <p:nvPr/>
        </p:nvSpPr>
        <p:spPr>
          <a:xfrm>
            <a:off x="566928" y="3063240"/>
            <a:ext cx="3657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BFFF0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Derrida &amp; la Decostruzione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566928" y="3520440"/>
            <a:ext cx="365760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L'originale è già una traduzione. Non esiste testo puro. La traduzione rivela l'impossibilità di un significato stabile.</a:t>
            </a:r>
            <a:endParaRPr lang="en-US" sz="1050" dirty="0"/>
          </a:p>
        </p:txBody>
      </p:sp>
      <p:sp>
        <p:nvSpPr>
          <p:cNvPr id="15" name="Shape 13"/>
          <p:cNvSpPr/>
          <p:nvPr/>
        </p:nvSpPr>
        <p:spPr>
          <a:xfrm>
            <a:off x="4709160" y="2926080"/>
            <a:ext cx="4023360" cy="1965960"/>
          </a:xfrm>
          <a:prstGeom prst="rect">
            <a:avLst/>
          </a:prstGeom>
          <a:solidFill>
            <a:srgbClr val="111122"/>
          </a:solidFill>
          <a:ln w="12700">
            <a:solidFill>
              <a:srgbClr val="00D4FF"/>
            </a:solidFill>
            <a:prstDash val="solid"/>
          </a:ln>
          <a:effectLst>
            <a:outerShdw blurRad="152400" dist="50800" dir="8100000" algn="bl" rotWithShape="0">
              <a:srgbClr val="00D4FF">
                <a:alpha val="25000"/>
              </a:srgbClr>
            </a:outerShdw>
          </a:effectLst>
        </p:spPr>
        <p:txBody>
          <a:bodyPr/>
          <a:lstStyle/>
          <a:p>
            <a:endParaRPr lang="en-IT"/>
          </a:p>
        </p:txBody>
      </p:sp>
      <p:sp>
        <p:nvSpPr>
          <p:cNvPr id="16" name="Shape 14"/>
          <p:cNvSpPr/>
          <p:nvPr/>
        </p:nvSpPr>
        <p:spPr>
          <a:xfrm>
            <a:off x="4709160" y="2926080"/>
            <a:ext cx="50292" cy="1965960"/>
          </a:xfrm>
          <a:prstGeom prst="rect">
            <a:avLst/>
          </a:prstGeom>
          <a:solidFill>
            <a:srgbClr val="00D4FF"/>
          </a:solidFill>
          <a:ln w="12700">
            <a:solidFill>
              <a:srgbClr val="00D4FF"/>
            </a:solidFill>
            <a:prstDash val="solid"/>
          </a:ln>
        </p:spPr>
        <p:txBody>
          <a:bodyPr/>
          <a:lstStyle/>
          <a:p>
            <a:endParaRPr lang="en-IT"/>
          </a:p>
        </p:txBody>
      </p:sp>
      <p:sp>
        <p:nvSpPr>
          <p:cNvPr id="17" name="Text 15"/>
          <p:cNvSpPr/>
          <p:nvPr/>
        </p:nvSpPr>
        <p:spPr>
          <a:xfrm>
            <a:off x="4910328" y="3063240"/>
            <a:ext cx="3657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0D4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Venuti &amp; l'Invisibilità (1995)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4910328" y="3520440"/>
            <a:ext cx="365760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Il traduttore è storicamente reso invisibile. Foreignizzazione vs. domesticazione: resistere ai valori dominanti.</a:t>
            </a:r>
            <a:endParaRPr lang="en-US" sz="105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9091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54864" cy="5143500"/>
          </a:xfrm>
          <a:prstGeom prst="rect">
            <a:avLst/>
          </a:prstGeom>
          <a:solidFill>
            <a:srgbClr val="BFFF00"/>
          </a:solidFill>
          <a:ln w="12700">
            <a:solidFill>
              <a:srgbClr val="BFFF00"/>
            </a:solidFill>
            <a:prstDash val="solid"/>
          </a:ln>
        </p:spPr>
        <p:txBody>
          <a:bodyPr/>
          <a:lstStyle/>
          <a:p>
            <a:endParaRPr lang="en-IT"/>
          </a:p>
        </p:txBody>
      </p:sp>
      <p:sp>
        <p:nvSpPr>
          <p:cNvPr id="3" name="Text 1"/>
          <p:cNvSpPr/>
          <p:nvPr/>
        </p:nvSpPr>
        <p:spPr>
          <a:xfrm>
            <a:off x="914400" y="914400"/>
            <a:ext cx="7315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kern="0" spc="600" dirty="0">
                <a:solidFill>
                  <a:srgbClr val="BFFF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PARTE III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914400" y="1508760"/>
            <a:ext cx="731520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5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Pratiche</a:t>
            </a:r>
            <a:endParaRPr lang="en-US" sz="5200" dirty="0"/>
          </a:p>
        </p:txBody>
      </p:sp>
      <p:sp>
        <p:nvSpPr>
          <p:cNvPr id="5" name="Shape 3"/>
          <p:cNvSpPr/>
          <p:nvPr/>
        </p:nvSpPr>
        <p:spPr>
          <a:xfrm>
            <a:off x="914400" y="2606040"/>
            <a:ext cx="6858000" cy="0"/>
          </a:xfrm>
          <a:prstGeom prst="line">
            <a:avLst/>
          </a:prstGeom>
          <a:noFill/>
          <a:ln w="12700">
            <a:solidFill>
              <a:srgbClr val="BFFF00">
                <a:alpha val="50000"/>
              </a:srgbClr>
            </a:solidFill>
            <a:prstDash val="solid"/>
          </a:ln>
        </p:spPr>
        <p:txBody>
          <a:bodyPr/>
          <a:lstStyle/>
          <a:p>
            <a:endParaRPr lang="en-IT"/>
          </a:p>
        </p:txBody>
      </p:sp>
      <p:sp>
        <p:nvSpPr>
          <p:cNvPr id="6" name="Text 4"/>
          <p:cNvSpPr/>
          <p:nvPr/>
        </p:nvSpPr>
        <p:spPr>
          <a:xfrm>
            <a:off x="914400" y="274320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8888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 forme concrete del tradurre nella storia e nella contemporaneità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9091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56032"/>
            <a:ext cx="82296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200" dirty="0">
                <a:solidFill>
                  <a:srgbClr val="00FF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 UNIVERSO DI PRATICHE</a:t>
            </a:r>
            <a:endParaRPr lang="en-US" sz="1100" dirty="0"/>
          </a:p>
        </p:txBody>
      </p:sp>
      <p:sp>
        <p:nvSpPr>
          <p:cNvPr id="3" name="Shape 1"/>
          <p:cNvSpPr/>
          <p:nvPr/>
        </p:nvSpPr>
        <p:spPr>
          <a:xfrm>
            <a:off x="320040" y="804672"/>
            <a:ext cx="1600200" cy="1920240"/>
          </a:xfrm>
          <a:prstGeom prst="rect">
            <a:avLst/>
          </a:prstGeom>
          <a:solidFill>
            <a:srgbClr val="111122"/>
          </a:solidFill>
          <a:ln w="12700">
            <a:solidFill>
              <a:srgbClr val="00FFB2"/>
            </a:solidFill>
            <a:prstDash val="solid"/>
          </a:ln>
          <a:effectLst>
            <a:outerShdw blurRad="152400" dist="50800" dir="8100000" algn="bl" rotWithShape="0">
              <a:srgbClr val="00FFB2">
                <a:alpha val="20000"/>
              </a:srgbClr>
            </a:outerShdw>
          </a:effectLst>
        </p:spPr>
        <p:txBody>
          <a:bodyPr/>
          <a:lstStyle/>
          <a:p>
            <a:endParaRPr lang="en-IT"/>
          </a:p>
        </p:txBody>
      </p:sp>
      <p:sp>
        <p:nvSpPr>
          <p:cNvPr id="4" name="Shape 2"/>
          <p:cNvSpPr/>
          <p:nvPr/>
        </p:nvSpPr>
        <p:spPr>
          <a:xfrm>
            <a:off x="320040" y="804672"/>
            <a:ext cx="1600200" cy="50292"/>
          </a:xfrm>
          <a:prstGeom prst="rect">
            <a:avLst/>
          </a:prstGeom>
          <a:solidFill>
            <a:srgbClr val="00FFB2"/>
          </a:solidFill>
          <a:ln w="12700">
            <a:solidFill>
              <a:srgbClr val="00FFB2"/>
            </a:solidFill>
            <a:prstDash val="solid"/>
          </a:ln>
        </p:spPr>
        <p:txBody>
          <a:bodyPr/>
          <a:lstStyle/>
          <a:p>
            <a:endParaRPr lang="en-IT"/>
          </a:p>
        </p:txBody>
      </p:sp>
      <p:sp>
        <p:nvSpPr>
          <p:cNvPr id="5" name="Text 3"/>
          <p:cNvSpPr/>
          <p:nvPr/>
        </p:nvSpPr>
        <p:spPr>
          <a:xfrm>
            <a:off x="411480" y="969264"/>
            <a:ext cx="14630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00FF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Interpretazione</a:t>
            </a:r>
            <a:endParaRPr lang="en-US" sz="1150" dirty="0"/>
          </a:p>
        </p:txBody>
      </p:sp>
      <p:sp>
        <p:nvSpPr>
          <p:cNvPr id="6" name="Text 4"/>
          <p:cNvSpPr/>
          <p:nvPr/>
        </p:nvSpPr>
        <p:spPr>
          <a:xfrm>
            <a:off x="411480" y="1792224"/>
            <a:ext cx="146304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8888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Orale · consecutiva · simultanea</a:t>
            </a:r>
            <a:endParaRPr lang="en-US" sz="900" dirty="0"/>
          </a:p>
        </p:txBody>
      </p:sp>
      <p:sp>
        <p:nvSpPr>
          <p:cNvPr id="7" name="Shape 5"/>
          <p:cNvSpPr/>
          <p:nvPr/>
        </p:nvSpPr>
        <p:spPr>
          <a:xfrm>
            <a:off x="2029968" y="804672"/>
            <a:ext cx="1600200" cy="1920240"/>
          </a:xfrm>
          <a:prstGeom prst="rect">
            <a:avLst/>
          </a:prstGeom>
          <a:solidFill>
            <a:srgbClr val="111122"/>
          </a:solidFill>
          <a:ln w="12700">
            <a:solidFill>
              <a:srgbClr val="FF2D78"/>
            </a:solidFill>
            <a:prstDash val="solid"/>
          </a:ln>
          <a:effectLst>
            <a:outerShdw blurRad="152400" dist="50800" dir="8100000" algn="bl" rotWithShape="0">
              <a:srgbClr val="FF2D78">
                <a:alpha val="20000"/>
              </a:srgbClr>
            </a:outerShdw>
          </a:effectLst>
        </p:spPr>
        <p:txBody>
          <a:bodyPr/>
          <a:lstStyle/>
          <a:p>
            <a:endParaRPr lang="en-IT"/>
          </a:p>
        </p:txBody>
      </p:sp>
      <p:sp>
        <p:nvSpPr>
          <p:cNvPr id="8" name="Shape 6"/>
          <p:cNvSpPr/>
          <p:nvPr/>
        </p:nvSpPr>
        <p:spPr>
          <a:xfrm>
            <a:off x="2029968" y="804672"/>
            <a:ext cx="1600200" cy="50292"/>
          </a:xfrm>
          <a:prstGeom prst="rect">
            <a:avLst/>
          </a:prstGeom>
          <a:solidFill>
            <a:srgbClr val="FF2D78"/>
          </a:solidFill>
          <a:ln w="12700">
            <a:solidFill>
              <a:srgbClr val="FF2D78"/>
            </a:solidFill>
            <a:prstDash val="solid"/>
          </a:ln>
        </p:spPr>
        <p:txBody>
          <a:bodyPr/>
          <a:lstStyle/>
          <a:p>
            <a:endParaRPr lang="en-IT"/>
          </a:p>
        </p:txBody>
      </p:sp>
      <p:sp>
        <p:nvSpPr>
          <p:cNvPr id="9" name="Text 7"/>
          <p:cNvSpPr/>
          <p:nvPr/>
        </p:nvSpPr>
        <p:spPr>
          <a:xfrm>
            <a:off x="2121408" y="969264"/>
            <a:ext cx="14630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FF2D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Testi sacri</a:t>
            </a:r>
            <a:endParaRPr lang="en-US" sz="1150" dirty="0"/>
          </a:p>
        </p:txBody>
      </p:sp>
      <p:sp>
        <p:nvSpPr>
          <p:cNvPr id="10" name="Text 8"/>
          <p:cNvSpPr/>
          <p:nvPr/>
        </p:nvSpPr>
        <p:spPr>
          <a:xfrm>
            <a:off x="2121408" y="1792224"/>
            <a:ext cx="146304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8888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Bibbia, Corano: potere e ortodossia</a:t>
            </a:r>
            <a:endParaRPr lang="en-US" sz="900" dirty="0"/>
          </a:p>
        </p:txBody>
      </p:sp>
      <p:sp>
        <p:nvSpPr>
          <p:cNvPr id="11" name="Shape 9"/>
          <p:cNvSpPr/>
          <p:nvPr/>
        </p:nvSpPr>
        <p:spPr>
          <a:xfrm>
            <a:off x="3739896" y="804672"/>
            <a:ext cx="1600200" cy="1920240"/>
          </a:xfrm>
          <a:prstGeom prst="rect">
            <a:avLst/>
          </a:prstGeom>
          <a:solidFill>
            <a:srgbClr val="111122"/>
          </a:solidFill>
          <a:ln w="12700">
            <a:solidFill>
              <a:srgbClr val="BFFF00"/>
            </a:solidFill>
            <a:prstDash val="solid"/>
          </a:ln>
          <a:effectLst>
            <a:outerShdw blurRad="152400" dist="50800" dir="8100000" algn="bl" rotWithShape="0">
              <a:srgbClr val="BFFF00">
                <a:alpha val="20000"/>
              </a:srgbClr>
            </a:outerShdw>
          </a:effectLst>
        </p:spPr>
        <p:txBody>
          <a:bodyPr/>
          <a:lstStyle/>
          <a:p>
            <a:endParaRPr lang="en-IT"/>
          </a:p>
        </p:txBody>
      </p:sp>
      <p:sp>
        <p:nvSpPr>
          <p:cNvPr id="12" name="Shape 10"/>
          <p:cNvSpPr/>
          <p:nvPr/>
        </p:nvSpPr>
        <p:spPr>
          <a:xfrm>
            <a:off x="3739896" y="804672"/>
            <a:ext cx="1600200" cy="50292"/>
          </a:xfrm>
          <a:prstGeom prst="rect">
            <a:avLst/>
          </a:prstGeom>
          <a:solidFill>
            <a:srgbClr val="BFFF00"/>
          </a:solidFill>
          <a:ln w="12700">
            <a:solidFill>
              <a:srgbClr val="BFFF00"/>
            </a:solidFill>
            <a:prstDash val="solid"/>
          </a:ln>
        </p:spPr>
        <p:txBody>
          <a:bodyPr/>
          <a:lstStyle/>
          <a:p>
            <a:endParaRPr lang="en-IT"/>
          </a:p>
        </p:txBody>
      </p:sp>
      <p:sp>
        <p:nvSpPr>
          <p:cNvPr id="13" name="Text 11"/>
          <p:cNvSpPr/>
          <p:nvPr/>
        </p:nvSpPr>
        <p:spPr>
          <a:xfrm>
            <a:off x="3831336" y="969264"/>
            <a:ext cx="14630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BFFF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Volgarizzazione</a:t>
            </a:r>
            <a:endParaRPr lang="en-US" sz="1150" dirty="0"/>
          </a:p>
        </p:txBody>
      </p:sp>
      <p:sp>
        <p:nvSpPr>
          <p:cNvPr id="14" name="Text 12"/>
          <p:cNvSpPr/>
          <p:nvPr/>
        </p:nvSpPr>
        <p:spPr>
          <a:xfrm>
            <a:off x="3831336" y="1792224"/>
            <a:ext cx="146304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8888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Dal latino alle lingue volgari</a:t>
            </a:r>
            <a:endParaRPr lang="en-US" sz="900" dirty="0"/>
          </a:p>
        </p:txBody>
      </p:sp>
      <p:sp>
        <p:nvSpPr>
          <p:cNvPr id="15" name="Shape 13"/>
          <p:cNvSpPr/>
          <p:nvPr/>
        </p:nvSpPr>
        <p:spPr>
          <a:xfrm>
            <a:off x="5449824" y="804672"/>
            <a:ext cx="1600200" cy="1920240"/>
          </a:xfrm>
          <a:prstGeom prst="rect">
            <a:avLst/>
          </a:prstGeom>
          <a:solidFill>
            <a:srgbClr val="111122"/>
          </a:solidFill>
          <a:ln w="12700">
            <a:solidFill>
              <a:srgbClr val="00D4FF"/>
            </a:solidFill>
            <a:prstDash val="solid"/>
          </a:ln>
          <a:effectLst>
            <a:outerShdw blurRad="152400" dist="50800" dir="8100000" algn="bl" rotWithShape="0">
              <a:srgbClr val="00D4FF">
                <a:alpha val="20000"/>
              </a:srgbClr>
            </a:outerShdw>
          </a:effectLst>
        </p:spPr>
        <p:txBody>
          <a:bodyPr/>
          <a:lstStyle/>
          <a:p>
            <a:endParaRPr lang="en-IT"/>
          </a:p>
        </p:txBody>
      </p:sp>
      <p:sp>
        <p:nvSpPr>
          <p:cNvPr id="16" name="Shape 14"/>
          <p:cNvSpPr/>
          <p:nvPr/>
        </p:nvSpPr>
        <p:spPr>
          <a:xfrm>
            <a:off x="5449824" y="804672"/>
            <a:ext cx="1600200" cy="50292"/>
          </a:xfrm>
          <a:prstGeom prst="rect">
            <a:avLst/>
          </a:prstGeom>
          <a:solidFill>
            <a:srgbClr val="00D4FF"/>
          </a:solidFill>
          <a:ln w="12700">
            <a:solidFill>
              <a:srgbClr val="00D4FF"/>
            </a:solidFill>
            <a:prstDash val="solid"/>
          </a:ln>
        </p:spPr>
        <p:txBody>
          <a:bodyPr/>
          <a:lstStyle/>
          <a:p>
            <a:endParaRPr lang="en-IT"/>
          </a:p>
        </p:txBody>
      </p:sp>
      <p:sp>
        <p:nvSpPr>
          <p:cNvPr id="17" name="Text 15"/>
          <p:cNvSpPr/>
          <p:nvPr/>
        </p:nvSpPr>
        <p:spPr>
          <a:xfrm>
            <a:off x="5541264" y="969264"/>
            <a:ext cx="14630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00D4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Traduzione poetica</a:t>
            </a:r>
            <a:endParaRPr lang="en-US" sz="1150" dirty="0"/>
          </a:p>
        </p:txBody>
      </p:sp>
      <p:sp>
        <p:nvSpPr>
          <p:cNvPr id="18" name="Text 16"/>
          <p:cNvSpPr/>
          <p:nvPr/>
        </p:nvSpPr>
        <p:spPr>
          <a:xfrm>
            <a:off x="5541264" y="1792224"/>
            <a:ext cx="146304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8888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Intraducibilità vs. trasformazione creativa</a:t>
            </a:r>
            <a:endParaRPr lang="en-US" sz="900" dirty="0"/>
          </a:p>
        </p:txBody>
      </p:sp>
      <p:sp>
        <p:nvSpPr>
          <p:cNvPr id="19" name="Shape 17"/>
          <p:cNvSpPr/>
          <p:nvPr/>
        </p:nvSpPr>
        <p:spPr>
          <a:xfrm>
            <a:off x="7159752" y="804672"/>
            <a:ext cx="1600200" cy="1920240"/>
          </a:xfrm>
          <a:prstGeom prst="rect">
            <a:avLst/>
          </a:prstGeom>
          <a:solidFill>
            <a:srgbClr val="111122"/>
          </a:solidFill>
          <a:ln w="12700">
            <a:solidFill>
              <a:srgbClr val="00FFB2"/>
            </a:solidFill>
            <a:prstDash val="solid"/>
          </a:ln>
          <a:effectLst>
            <a:outerShdw blurRad="152400" dist="50800" dir="8100000" algn="bl" rotWithShape="0">
              <a:srgbClr val="00FFB2">
                <a:alpha val="20000"/>
              </a:srgbClr>
            </a:outerShdw>
          </a:effectLst>
        </p:spPr>
        <p:txBody>
          <a:bodyPr/>
          <a:lstStyle/>
          <a:p>
            <a:endParaRPr lang="en-IT"/>
          </a:p>
        </p:txBody>
      </p:sp>
      <p:sp>
        <p:nvSpPr>
          <p:cNvPr id="20" name="Shape 18"/>
          <p:cNvSpPr/>
          <p:nvPr/>
        </p:nvSpPr>
        <p:spPr>
          <a:xfrm>
            <a:off x="7159752" y="804672"/>
            <a:ext cx="1600200" cy="50292"/>
          </a:xfrm>
          <a:prstGeom prst="rect">
            <a:avLst/>
          </a:prstGeom>
          <a:solidFill>
            <a:srgbClr val="00FFB2"/>
          </a:solidFill>
          <a:ln w="12700">
            <a:solidFill>
              <a:srgbClr val="00FFB2"/>
            </a:solidFill>
            <a:prstDash val="solid"/>
          </a:ln>
        </p:spPr>
        <p:txBody>
          <a:bodyPr/>
          <a:lstStyle/>
          <a:p>
            <a:endParaRPr lang="en-IT"/>
          </a:p>
        </p:txBody>
      </p:sp>
      <p:sp>
        <p:nvSpPr>
          <p:cNvPr id="21" name="Text 19"/>
          <p:cNvSpPr/>
          <p:nvPr/>
        </p:nvSpPr>
        <p:spPr>
          <a:xfrm>
            <a:off x="7251192" y="969264"/>
            <a:ext cx="14630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00FF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Autotraduzione</a:t>
            </a:r>
            <a:endParaRPr lang="en-US" sz="1150" dirty="0"/>
          </a:p>
        </p:txBody>
      </p:sp>
      <p:sp>
        <p:nvSpPr>
          <p:cNvPr id="22" name="Text 20"/>
          <p:cNvSpPr/>
          <p:nvPr/>
        </p:nvSpPr>
        <p:spPr>
          <a:xfrm>
            <a:off x="7251192" y="1792224"/>
            <a:ext cx="146304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8888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Beckett, Nabokov — doppia identità</a:t>
            </a:r>
            <a:endParaRPr lang="en-US" sz="900" dirty="0"/>
          </a:p>
        </p:txBody>
      </p:sp>
      <p:sp>
        <p:nvSpPr>
          <p:cNvPr id="23" name="Shape 21"/>
          <p:cNvSpPr/>
          <p:nvPr/>
        </p:nvSpPr>
        <p:spPr>
          <a:xfrm>
            <a:off x="320040" y="2862072"/>
            <a:ext cx="1600200" cy="1920240"/>
          </a:xfrm>
          <a:prstGeom prst="rect">
            <a:avLst/>
          </a:prstGeom>
          <a:solidFill>
            <a:srgbClr val="111122"/>
          </a:solidFill>
          <a:ln w="12700">
            <a:solidFill>
              <a:srgbClr val="FF2D78"/>
            </a:solidFill>
            <a:prstDash val="solid"/>
          </a:ln>
          <a:effectLst>
            <a:outerShdw blurRad="152400" dist="50800" dir="8100000" algn="bl" rotWithShape="0">
              <a:srgbClr val="FF2D78">
                <a:alpha val="20000"/>
              </a:srgbClr>
            </a:outerShdw>
          </a:effectLst>
        </p:spPr>
        <p:txBody>
          <a:bodyPr/>
          <a:lstStyle/>
          <a:p>
            <a:endParaRPr lang="en-IT"/>
          </a:p>
        </p:txBody>
      </p:sp>
      <p:sp>
        <p:nvSpPr>
          <p:cNvPr id="24" name="Shape 22"/>
          <p:cNvSpPr/>
          <p:nvPr/>
        </p:nvSpPr>
        <p:spPr>
          <a:xfrm>
            <a:off x="320040" y="2862072"/>
            <a:ext cx="1600200" cy="50292"/>
          </a:xfrm>
          <a:prstGeom prst="rect">
            <a:avLst/>
          </a:prstGeom>
          <a:solidFill>
            <a:srgbClr val="FF2D78"/>
          </a:solidFill>
          <a:ln w="12700">
            <a:solidFill>
              <a:srgbClr val="FF2D78"/>
            </a:solidFill>
            <a:prstDash val="solid"/>
          </a:ln>
        </p:spPr>
        <p:txBody>
          <a:bodyPr/>
          <a:lstStyle/>
          <a:p>
            <a:endParaRPr lang="en-IT"/>
          </a:p>
        </p:txBody>
      </p:sp>
      <p:sp>
        <p:nvSpPr>
          <p:cNvPr id="25" name="Text 23"/>
          <p:cNvSpPr/>
          <p:nvPr/>
        </p:nvSpPr>
        <p:spPr>
          <a:xfrm>
            <a:off x="411480" y="3026664"/>
            <a:ext cx="14630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FF2D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Doppiaggio &amp; Sub</a:t>
            </a:r>
            <a:endParaRPr lang="en-US" sz="1150" dirty="0"/>
          </a:p>
        </p:txBody>
      </p:sp>
      <p:sp>
        <p:nvSpPr>
          <p:cNvPr id="26" name="Text 24"/>
          <p:cNvSpPr/>
          <p:nvPr/>
        </p:nvSpPr>
        <p:spPr>
          <a:xfrm>
            <a:off x="411480" y="3849624"/>
            <a:ext cx="146304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8888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Vincoli tecnici dell'audiovisivo</a:t>
            </a:r>
            <a:endParaRPr lang="en-US" sz="900" dirty="0"/>
          </a:p>
        </p:txBody>
      </p:sp>
      <p:sp>
        <p:nvSpPr>
          <p:cNvPr id="27" name="Shape 25"/>
          <p:cNvSpPr/>
          <p:nvPr/>
        </p:nvSpPr>
        <p:spPr>
          <a:xfrm>
            <a:off x="2029968" y="2862072"/>
            <a:ext cx="1600200" cy="1920240"/>
          </a:xfrm>
          <a:prstGeom prst="rect">
            <a:avLst/>
          </a:prstGeom>
          <a:solidFill>
            <a:srgbClr val="111122"/>
          </a:solidFill>
          <a:ln w="12700">
            <a:solidFill>
              <a:srgbClr val="BFFF00"/>
            </a:solidFill>
            <a:prstDash val="solid"/>
          </a:ln>
          <a:effectLst>
            <a:outerShdw blurRad="152400" dist="50800" dir="8100000" algn="bl" rotWithShape="0">
              <a:srgbClr val="BFFF00">
                <a:alpha val="20000"/>
              </a:srgbClr>
            </a:outerShdw>
          </a:effectLst>
        </p:spPr>
        <p:txBody>
          <a:bodyPr/>
          <a:lstStyle/>
          <a:p>
            <a:endParaRPr lang="en-IT"/>
          </a:p>
        </p:txBody>
      </p:sp>
      <p:sp>
        <p:nvSpPr>
          <p:cNvPr id="28" name="Shape 26"/>
          <p:cNvSpPr/>
          <p:nvPr/>
        </p:nvSpPr>
        <p:spPr>
          <a:xfrm>
            <a:off x="2029968" y="2862072"/>
            <a:ext cx="1600200" cy="50292"/>
          </a:xfrm>
          <a:prstGeom prst="rect">
            <a:avLst/>
          </a:prstGeom>
          <a:solidFill>
            <a:srgbClr val="BFFF00"/>
          </a:solidFill>
          <a:ln w="12700">
            <a:solidFill>
              <a:srgbClr val="BFFF00"/>
            </a:solidFill>
            <a:prstDash val="solid"/>
          </a:ln>
        </p:spPr>
        <p:txBody>
          <a:bodyPr/>
          <a:lstStyle/>
          <a:p>
            <a:endParaRPr lang="en-IT"/>
          </a:p>
        </p:txBody>
      </p:sp>
      <p:sp>
        <p:nvSpPr>
          <p:cNvPr id="29" name="Text 27"/>
          <p:cNvSpPr/>
          <p:nvPr/>
        </p:nvSpPr>
        <p:spPr>
          <a:xfrm>
            <a:off x="2121408" y="3026664"/>
            <a:ext cx="14630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BFFF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Pseudotraduzione</a:t>
            </a:r>
            <a:endParaRPr lang="en-US" sz="1150" dirty="0"/>
          </a:p>
        </p:txBody>
      </p:sp>
      <p:sp>
        <p:nvSpPr>
          <p:cNvPr id="30" name="Text 28"/>
          <p:cNvSpPr/>
          <p:nvPr/>
        </p:nvSpPr>
        <p:spPr>
          <a:xfrm>
            <a:off x="2121408" y="3849624"/>
            <a:ext cx="146304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8888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Testo presentato come traduzione ma originale</a:t>
            </a:r>
            <a:endParaRPr lang="en-US" sz="900" dirty="0"/>
          </a:p>
        </p:txBody>
      </p:sp>
      <p:sp>
        <p:nvSpPr>
          <p:cNvPr id="31" name="Shape 29"/>
          <p:cNvSpPr/>
          <p:nvPr/>
        </p:nvSpPr>
        <p:spPr>
          <a:xfrm>
            <a:off x="3739896" y="2862072"/>
            <a:ext cx="1600200" cy="1920240"/>
          </a:xfrm>
          <a:prstGeom prst="rect">
            <a:avLst/>
          </a:prstGeom>
          <a:solidFill>
            <a:srgbClr val="111122"/>
          </a:solidFill>
          <a:ln w="12700">
            <a:solidFill>
              <a:srgbClr val="00D4FF"/>
            </a:solidFill>
            <a:prstDash val="solid"/>
          </a:ln>
          <a:effectLst>
            <a:outerShdw blurRad="152400" dist="50800" dir="8100000" algn="bl" rotWithShape="0">
              <a:srgbClr val="00D4FF">
                <a:alpha val="20000"/>
              </a:srgbClr>
            </a:outerShdw>
          </a:effectLst>
        </p:spPr>
        <p:txBody>
          <a:bodyPr/>
          <a:lstStyle/>
          <a:p>
            <a:endParaRPr lang="en-IT"/>
          </a:p>
        </p:txBody>
      </p:sp>
      <p:sp>
        <p:nvSpPr>
          <p:cNvPr id="32" name="Shape 30"/>
          <p:cNvSpPr/>
          <p:nvPr/>
        </p:nvSpPr>
        <p:spPr>
          <a:xfrm>
            <a:off x="3739896" y="2862072"/>
            <a:ext cx="1600200" cy="50292"/>
          </a:xfrm>
          <a:prstGeom prst="rect">
            <a:avLst/>
          </a:prstGeom>
          <a:solidFill>
            <a:srgbClr val="00D4FF"/>
          </a:solidFill>
          <a:ln w="12700">
            <a:solidFill>
              <a:srgbClr val="00D4FF"/>
            </a:solidFill>
            <a:prstDash val="solid"/>
          </a:ln>
        </p:spPr>
        <p:txBody>
          <a:bodyPr/>
          <a:lstStyle/>
          <a:p>
            <a:endParaRPr lang="en-IT"/>
          </a:p>
        </p:txBody>
      </p:sp>
      <p:sp>
        <p:nvSpPr>
          <p:cNvPr id="33" name="Text 31"/>
          <p:cNvSpPr/>
          <p:nvPr/>
        </p:nvSpPr>
        <p:spPr>
          <a:xfrm>
            <a:off x="3831336" y="3026664"/>
            <a:ext cx="14630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00D4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Localizzazione</a:t>
            </a:r>
            <a:endParaRPr lang="en-US" sz="1150" dirty="0"/>
          </a:p>
        </p:txBody>
      </p:sp>
      <p:sp>
        <p:nvSpPr>
          <p:cNvPr id="34" name="Text 32"/>
          <p:cNvSpPr/>
          <p:nvPr/>
        </p:nvSpPr>
        <p:spPr>
          <a:xfrm>
            <a:off x="3831336" y="3849624"/>
            <a:ext cx="146304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8888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Software, videogiochi: adattamento totale</a:t>
            </a:r>
            <a:endParaRPr lang="en-US" sz="900" dirty="0"/>
          </a:p>
        </p:txBody>
      </p:sp>
      <p:sp>
        <p:nvSpPr>
          <p:cNvPr id="35" name="Shape 33"/>
          <p:cNvSpPr/>
          <p:nvPr/>
        </p:nvSpPr>
        <p:spPr>
          <a:xfrm>
            <a:off x="5449824" y="2862072"/>
            <a:ext cx="1600200" cy="1920240"/>
          </a:xfrm>
          <a:prstGeom prst="rect">
            <a:avLst/>
          </a:prstGeom>
          <a:solidFill>
            <a:srgbClr val="111122"/>
          </a:solidFill>
          <a:ln w="12700">
            <a:solidFill>
              <a:srgbClr val="00FFB2"/>
            </a:solidFill>
            <a:prstDash val="solid"/>
          </a:ln>
          <a:effectLst>
            <a:outerShdw blurRad="152400" dist="50800" dir="8100000" algn="bl" rotWithShape="0">
              <a:srgbClr val="00FFB2">
                <a:alpha val="20000"/>
              </a:srgbClr>
            </a:outerShdw>
          </a:effectLst>
        </p:spPr>
        <p:txBody>
          <a:bodyPr/>
          <a:lstStyle/>
          <a:p>
            <a:endParaRPr lang="en-IT"/>
          </a:p>
        </p:txBody>
      </p:sp>
      <p:sp>
        <p:nvSpPr>
          <p:cNvPr id="36" name="Shape 34"/>
          <p:cNvSpPr/>
          <p:nvPr/>
        </p:nvSpPr>
        <p:spPr>
          <a:xfrm>
            <a:off x="5449824" y="2862072"/>
            <a:ext cx="1600200" cy="50292"/>
          </a:xfrm>
          <a:prstGeom prst="rect">
            <a:avLst/>
          </a:prstGeom>
          <a:solidFill>
            <a:srgbClr val="00FFB2"/>
          </a:solidFill>
          <a:ln w="12700">
            <a:solidFill>
              <a:srgbClr val="00FFB2"/>
            </a:solidFill>
            <a:prstDash val="solid"/>
          </a:ln>
        </p:spPr>
        <p:txBody>
          <a:bodyPr/>
          <a:lstStyle/>
          <a:p>
            <a:endParaRPr lang="en-IT"/>
          </a:p>
        </p:txBody>
      </p:sp>
      <p:sp>
        <p:nvSpPr>
          <p:cNvPr id="37" name="Text 35"/>
          <p:cNvSpPr/>
          <p:nvPr/>
        </p:nvSpPr>
        <p:spPr>
          <a:xfrm>
            <a:off x="5541264" y="3026664"/>
            <a:ext cx="14630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00FF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Ritraduzione</a:t>
            </a:r>
            <a:endParaRPr lang="en-US" sz="1150" dirty="0"/>
          </a:p>
        </p:txBody>
      </p:sp>
      <p:sp>
        <p:nvSpPr>
          <p:cNvPr id="38" name="Text 36"/>
          <p:cNvSpPr/>
          <p:nvPr/>
        </p:nvSpPr>
        <p:spPr>
          <a:xfrm>
            <a:off x="5541264" y="3849624"/>
            <a:ext cx="146304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8888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Ritornare su testi già tradotti — perché?</a:t>
            </a:r>
            <a:endParaRPr lang="en-US" sz="900" dirty="0"/>
          </a:p>
        </p:txBody>
      </p:sp>
      <p:sp>
        <p:nvSpPr>
          <p:cNvPr id="39" name="Shape 37"/>
          <p:cNvSpPr/>
          <p:nvPr/>
        </p:nvSpPr>
        <p:spPr>
          <a:xfrm>
            <a:off x="7159752" y="2862072"/>
            <a:ext cx="1600200" cy="1920240"/>
          </a:xfrm>
          <a:prstGeom prst="rect">
            <a:avLst/>
          </a:prstGeom>
          <a:solidFill>
            <a:srgbClr val="111122"/>
          </a:solidFill>
          <a:ln w="12700">
            <a:solidFill>
              <a:srgbClr val="FF2D78"/>
            </a:solidFill>
            <a:prstDash val="solid"/>
          </a:ln>
          <a:effectLst>
            <a:outerShdw blurRad="152400" dist="50800" dir="8100000" algn="bl" rotWithShape="0">
              <a:srgbClr val="FF2D78">
                <a:alpha val="20000"/>
              </a:srgbClr>
            </a:outerShdw>
          </a:effectLst>
        </p:spPr>
        <p:txBody>
          <a:bodyPr/>
          <a:lstStyle/>
          <a:p>
            <a:endParaRPr lang="en-IT"/>
          </a:p>
        </p:txBody>
      </p:sp>
      <p:sp>
        <p:nvSpPr>
          <p:cNvPr id="40" name="Shape 38"/>
          <p:cNvSpPr/>
          <p:nvPr/>
        </p:nvSpPr>
        <p:spPr>
          <a:xfrm>
            <a:off x="7159752" y="2862072"/>
            <a:ext cx="1600200" cy="50292"/>
          </a:xfrm>
          <a:prstGeom prst="rect">
            <a:avLst/>
          </a:prstGeom>
          <a:solidFill>
            <a:srgbClr val="FF2D78"/>
          </a:solidFill>
          <a:ln w="12700">
            <a:solidFill>
              <a:srgbClr val="FF2D78"/>
            </a:solidFill>
            <a:prstDash val="solid"/>
          </a:ln>
        </p:spPr>
        <p:txBody>
          <a:bodyPr/>
          <a:lstStyle/>
          <a:p>
            <a:endParaRPr lang="en-IT"/>
          </a:p>
        </p:txBody>
      </p:sp>
      <p:sp>
        <p:nvSpPr>
          <p:cNvPr id="41" name="Text 39"/>
          <p:cNvSpPr/>
          <p:nvPr/>
        </p:nvSpPr>
        <p:spPr>
          <a:xfrm>
            <a:off x="7251192" y="3026664"/>
            <a:ext cx="14630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FF2D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Trad. giuridica</a:t>
            </a:r>
            <a:endParaRPr lang="en-US" sz="1150" dirty="0"/>
          </a:p>
        </p:txBody>
      </p:sp>
      <p:sp>
        <p:nvSpPr>
          <p:cNvPr id="42" name="Text 40"/>
          <p:cNvSpPr/>
          <p:nvPr/>
        </p:nvSpPr>
        <p:spPr>
          <a:xfrm>
            <a:off x="7251192" y="3849624"/>
            <a:ext cx="146304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8888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Precisione, impegno civile, responsabilità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09091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56032"/>
            <a:ext cx="82296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200" dirty="0">
                <a:solidFill>
                  <a:srgbClr val="00FF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SCHLEIERMACHER: LE DUE VIE DEL TRADURRE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457200" y="713232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8888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«Di tali vie ce ne sono soltanto due.» — F. Schleiermacher, 1813</a:t>
            </a:r>
            <a:endParaRPr lang="en-US" sz="1000" dirty="0"/>
          </a:p>
        </p:txBody>
      </p:sp>
      <p:sp>
        <p:nvSpPr>
          <p:cNvPr id="4" name="Shape 2"/>
          <p:cNvSpPr/>
          <p:nvPr/>
        </p:nvSpPr>
        <p:spPr>
          <a:xfrm>
            <a:off x="365760" y="1097280"/>
            <a:ext cx="4114800" cy="3749040"/>
          </a:xfrm>
          <a:prstGeom prst="rect">
            <a:avLst/>
          </a:prstGeom>
          <a:solidFill>
            <a:srgbClr val="111122"/>
          </a:solidFill>
          <a:ln w="12700">
            <a:solidFill>
              <a:srgbClr val="00FFB2"/>
            </a:solidFill>
            <a:prstDash val="solid"/>
          </a:ln>
          <a:effectLst>
            <a:outerShdw blurRad="152400" dist="50800" dir="8100000" algn="bl" rotWithShape="0">
              <a:srgbClr val="00FFB2">
                <a:alpha val="25000"/>
              </a:srgbClr>
            </a:outerShdw>
          </a:effectLst>
        </p:spPr>
        <p:txBody>
          <a:bodyPr/>
          <a:lstStyle/>
          <a:p>
            <a:endParaRPr lang="en-IT"/>
          </a:p>
        </p:txBody>
      </p:sp>
      <p:sp>
        <p:nvSpPr>
          <p:cNvPr id="5" name="Shape 3"/>
          <p:cNvSpPr/>
          <p:nvPr/>
        </p:nvSpPr>
        <p:spPr>
          <a:xfrm>
            <a:off x="365760" y="1097280"/>
            <a:ext cx="4114800" cy="566928"/>
          </a:xfrm>
          <a:prstGeom prst="rect">
            <a:avLst/>
          </a:prstGeom>
          <a:solidFill>
            <a:srgbClr val="00FFB2"/>
          </a:solidFill>
          <a:ln w="12700">
            <a:solidFill>
              <a:srgbClr val="00FFB2"/>
            </a:solidFill>
            <a:prstDash val="solid"/>
          </a:ln>
        </p:spPr>
        <p:txBody>
          <a:bodyPr/>
          <a:lstStyle/>
          <a:p>
            <a:endParaRPr lang="en-IT"/>
          </a:p>
        </p:txBody>
      </p:sp>
      <p:sp>
        <p:nvSpPr>
          <p:cNvPr id="6" name="Text 4"/>
          <p:cNvSpPr/>
          <p:nvPr/>
        </p:nvSpPr>
        <p:spPr>
          <a:xfrm>
            <a:off x="502920" y="1152144"/>
            <a:ext cx="384048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9091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① DOMESTICAZIONE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548640" y="1801368"/>
            <a:ext cx="37490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i="1" dirty="0">
                <a:solidFill>
                  <a:srgbClr val="00FFB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Portare lo scrittore verso il lettore</a:t>
            </a:r>
            <a:endParaRPr lang="en-US" sz="1250" dirty="0"/>
          </a:p>
        </p:txBody>
      </p:sp>
      <p:sp>
        <p:nvSpPr>
          <p:cNvPr id="8" name="Text 6"/>
          <p:cNvSpPr/>
          <p:nvPr/>
        </p:nvSpPr>
        <p:spPr>
          <a:xfrm>
            <a:off x="548640" y="2267712"/>
            <a:ext cx="374904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Il testo è adattato alle norme della cultura di arrivo. Il lettore percepisce il testo come se fosse scritto nella propria lingua.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548640" y="3246120"/>
            <a:ext cx="3749040" cy="548640"/>
          </a:xfrm>
          <a:prstGeom prst="rect">
            <a:avLst/>
          </a:prstGeom>
          <a:solidFill>
            <a:srgbClr val="0A0A1A"/>
          </a:solidFill>
          <a:ln w="12700">
            <a:solidFill>
              <a:srgbClr val="00FFB2"/>
            </a:solidFill>
            <a:prstDash val="solid"/>
          </a:ln>
        </p:spPr>
        <p:txBody>
          <a:bodyPr/>
          <a:lstStyle/>
          <a:p>
            <a:endParaRPr lang="en-IT"/>
          </a:p>
        </p:txBody>
      </p:sp>
      <p:sp>
        <p:nvSpPr>
          <p:cNvPr id="10" name="Text 8"/>
          <p:cNvSpPr/>
          <p:nvPr/>
        </p:nvSpPr>
        <p:spPr>
          <a:xfrm>
            <a:off x="658368" y="3291840"/>
            <a:ext cx="35661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00FF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⚠ Venuti: rischio di etnocentrismo, di cancellare l'alterità.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4663440" y="1097280"/>
            <a:ext cx="4114800" cy="3749040"/>
          </a:xfrm>
          <a:prstGeom prst="rect">
            <a:avLst/>
          </a:prstGeom>
          <a:solidFill>
            <a:srgbClr val="111122"/>
          </a:solidFill>
          <a:ln w="12700">
            <a:solidFill>
              <a:srgbClr val="FF2D78"/>
            </a:solidFill>
            <a:prstDash val="solid"/>
          </a:ln>
          <a:effectLst>
            <a:outerShdw blurRad="152400" dist="50800" dir="8100000" algn="bl" rotWithShape="0">
              <a:srgbClr val="FF2D78">
                <a:alpha val="25000"/>
              </a:srgbClr>
            </a:outerShdw>
          </a:effectLst>
        </p:spPr>
        <p:txBody>
          <a:bodyPr/>
          <a:lstStyle/>
          <a:p>
            <a:endParaRPr lang="en-IT"/>
          </a:p>
        </p:txBody>
      </p:sp>
      <p:sp>
        <p:nvSpPr>
          <p:cNvPr id="12" name="Shape 10"/>
          <p:cNvSpPr/>
          <p:nvPr/>
        </p:nvSpPr>
        <p:spPr>
          <a:xfrm>
            <a:off x="4663440" y="1097280"/>
            <a:ext cx="4114800" cy="566928"/>
          </a:xfrm>
          <a:prstGeom prst="rect">
            <a:avLst/>
          </a:prstGeom>
          <a:solidFill>
            <a:srgbClr val="FF2D78"/>
          </a:solidFill>
          <a:ln w="12700">
            <a:solidFill>
              <a:srgbClr val="FF2D78"/>
            </a:solidFill>
            <a:prstDash val="solid"/>
          </a:ln>
        </p:spPr>
        <p:txBody>
          <a:bodyPr/>
          <a:lstStyle/>
          <a:p>
            <a:endParaRPr lang="en-IT"/>
          </a:p>
        </p:txBody>
      </p:sp>
      <p:sp>
        <p:nvSpPr>
          <p:cNvPr id="13" name="Text 11"/>
          <p:cNvSpPr/>
          <p:nvPr/>
        </p:nvSpPr>
        <p:spPr>
          <a:xfrm>
            <a:off x="4800600" y="1152144"/>
            <a:ext cx="384048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9091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② FOREIGNIZZAZIONE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4846320" y="1801368"/>
            <a:ext cx="37490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i="1" dirty="0">
                <a:solidFill>
                  <a:srgbClr val="FF2D7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Portare il lettore verso lo scrittore</a:t>
            </a:r>
            <a:endParaRPr lang="en-US" sz="1250" dirty="0"/>
          </a:p>
        </p:txBody>
      </p:sp>
      <p:sp>
        <p:nvSpPr>
          <p:cNvPr id="15" name="Text 13"/>
          <p:cNvSpPr/>
          <p:nvPr/>
        </p:nvSpPr>
        <p:spPr>
          <a:xfrm>
            <a:off x="4846320" y="2267712"/>
            <a:ext cx="374904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Il testo mantiene i tratti della cultura di partenza. Il lettore deve fare uno sforzo, è «portato» verso il testo straniero.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4846320" y="3246120"/>
            <a:ext cx="3749040" cy="548640"/>
          </a:xfrm>
          <a:prstGeom prst="rect">
            <a:avLst/>
          </a:prstGeom>
          <a:solidFill>
            <a:srgbClr val="0A0A1A"/>
          </a:solidFill>
          <a:ln w="12700">
            <a:solidFill>
              <a:srgbClr val="FF2D78"/>
            </a:solidFill>
            <a:prstDash val="solid"/>
          </a:ln>
        </p:spPr>
        <p:txBody>
          <a:bodyPr/>
          <a:lstStyle/>
          <a:p>
            <a:endParaRPr lang="en-IT"/>
          </a:p>
        </p:txBody>
      </p:sp>
      <p:sp>
        <p:nvSpPr>
          <p:cNvPr id="17" name="Text 15"/>
          <p:cNvSpPr/>
          <p:nvPr/>
        </p:nvSpPr>
        <p:spPr>
          <a:xfrm>
            <a:off x="4956048" y="3291840"/>
            <a:ext cx="35661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FF2D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Berman: rispetto della lettera, accoglienza dell'estraneo.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09091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54864" cy="5143500"/>
          </a:xfrm>
          <a:prstGeom prst="rect">
            <a:avLst/>
          </a:prstGeom>
          <a:solidFill>
            <a:srgbClr val="00D4FF"/>
          </a:solidFill>
          <a:ln w="12700">
            <a:solidFill>
              <a:srgbClr val="00D4FF"/>
            </a:solidFill>
            <a:prstDash val="solid"/>
          </a:ln>
        </p:spPr>
        <p:txBody>
          <a:bodyPr/>
          <a:lstStyle/>
          <a:p>
            <a:endParaRPr lang="en-IT"/>
          </a:p>
        </p:txBody>
      </p:sp>
      <p:sp>
        <p:nvSpPr>
          <p:cNvPr id="3" name="Text 1"/>
          <p:cNvSpPr/>
          <p:nvPr/>
        </p:nvSpPr>
        <p:spPr>
          <a:xfrm>
            <a:off x="914400" y="914400"/>
            <a:ext cx="7315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kern="0" spc="600" dirty="0">
                <a:solidFill>
                  <a:srgbClr val="00D4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PARTE IV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914400" y="1508760"/>
            <a:ext cx="731520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5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Soggetti</a:t>
            </a:r>
            <a:endParaRPr lang="en-US" sz="5200" dirty="0"/>
          </a:p>
        </p:txBody>
      </p:sp>
      <p:sp>
        <p:nvSpPr>
          <p:cNvPr id="5" name="Shape 3"/>
          <p:cNvSpPr/>
          <p:nvPr/>
        </p:nvSpPr>
        <p:spPr>
          <a:xfrm>
            <a:off x="914400" y="2606040"/>
            <a:ext cx="6858000" cy="0"/>
          </a:xfrm>
          <a:prstGeom prst="line">
            <a:avLst/>
          </a:prstGeom>
          <a:noFill/>
          <a:ln w="12700">
            <a:solidFill>
              <a:srgbClr val="00D4FF">
                <a:alpha val="50000"/>
              </a:srgbClr>
            </a:solidFill>
            <a:prstDash val="solid"/>
          </a:ln>
        </p:spPr>
        <p:txBody>
          <a:bodyPr/>
          <a:lstStyle/>
          <a:p>
            <a:endParaRPr lang="en-IT"/>
          </a:p>
        </p:txBody>
      </p:sp>
      <p:sp>
        <p:nvSpPr>
          <p:cNvPr id="6" name="Text 4"/>
          <p:cNvSpPr/>
          <p:nvPr/>
        </p:nvSpPr>
        <p:spPr>
          <a:xfrm>
            <a:off x="914400" y="274320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8888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Chi traduce, chi commissiona, chi legge: agenti e contesti del tradurre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09091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56032"/>
            <a:ext cx="82296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200" dirty="0">
                <a:solidFill>
                  <a:srgbClr val="00FF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 SOGGETTI: UNA RETE DI AGENTI</a:t>
            </a:r>
            <a:endParaRPr lang="en-US" sz="1100" dirty="0"/>
          </a:p>
        </p:txBody>
      </p:sp>
      <p:sp>
        <p:nvSpPr>
          <p:cNvPr id="3" name="Shape 1"/>
          <p:cNvSpPr/>
          <p:nvPr/>
        </p:nvSpPr>
        <p:spPr>
          <a:xfrm>
            <a:off x="320040" y="804672"/>
            <a:ext cx="2651760" cy="1920240"/>
          </a:xfrm>
          <a:prstGeom prst="rect">
            <a:avLst/>
          </a:prstGeom>
          <a:solidFill>
            <a:srgbClr val="111122"/>
          </a:solidFill>
          <a:ln w="12700">
            <a:solidFill>
              <a:srgbClr val="00FFB2"/>
            </a:solidFill>
            <a:prstDash val="solid"/>
          </a:ln>
          <a:effectLst>
            <a:outerShdw blurRad="152400" dist="50800" dir="8100000" algn="bl" rotWithShape="0">
              <a:srgbClr val="00FFB2">
                <a:alpha val="25000"/>
              </a:srgbClr>
            </a:outerShdw>
          </a:effectLst>
        </p:spPr>
        <p:txBody>
          <a:bodyPr/>
          <a:lstStyle/>
          <a:p>
            <a:endParaRPr lang="en-IT"/>
          </a:p>
        </p:txBody>
      </p:sp>
      <p:sp>
        <p:nvSpPr>
          <p:cNvPr id="4" name="Shape 2"/>
          <p:cNvSpPr/>
          <p:nvPr/>
        </p:nvSpPr>
        <p:spPr>
          <a:xfrm>
            <a:off x="320040" y="804672"/>
            <a:ext cx="2651760" cy="50292"/>
          </a:xfrm>
          <a:prstGeom prst="rect">
            <a:avLst/>
          </a:prstGeom>
          <a:solidFill>
            <a:srgbClr val="00FFB2"/>
          </a:solidFill>
          <a:ln w="12700">
            <a:solidFill>
              <a:srgbClr val="00FFB2"/>
            </a:solidFill>
            <a:prstDash val="solid"/>
          </a:ln>
        </p:spPr>
        <p:txBody>
          <a:bodyPr/>
          <a:lstStyle/>
          <a:p>
            <a:endParaRPr lang="en-IT"/>
          </a:p>
        </p:txBody>
      </p:sp>
      <p:sp>
        <p:nvSpPr>
          <p:cNvPr id="5" name="Text 3"/>
          <p:cNvSpPr/>
          <p:nvPr/>
        </p:nvSpPr>
        <p:spPr>
          <a:xfrm>
            <a:off x="457200" y="969264"/>
            <a:ext cx="24231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0FF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Traduttori &amp; Traduttrici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457200" y="1444752"/>
            <a:ext cx="24231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Invisibili eppure essenziali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457200" y="1847088"/>
            <a:ext cx="24231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Firma, retribuzione, riconoscimento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457200" y="2249424"/>
            <a:ext cx="24231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Prospettive di genere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3172968" y="804672"/>
            <a:ext cx="2651760" cy="1920240"/>
          </a:xfrm>
          <a:prstGeom prst="rect">
            <a:avLst/>
          </a:prstGeom>
          <a:solidFill>
            <a:srgbClr val="111122"/>
          </a:solidFill>
          <a:ln w="12700">
            <a:solidFill>
              <a:srgbClr val="FF2D78"/>
            </a:solidFill>
            <a:prstDash val="solid"/>
          </a:ln>
          <a:effectLst>
            <a:outerShdw blurRad="152400" dist="50800" dir="8100000" algn="bl" rotWithShape="0">
              <a:srgbClr val="FF2D78">
                <a:alpha val="25000"/>
              </a:srgbClr>
            </a:outerShdw>
          </a:effectLst>
        </p:spPr>
        <p:txBody>
          <a:bodyPr/>
          <a:lstStyle/>
          <a:p>
            <a:endParaRPr lang="en-IT"/>
          </a:p>
        </p:txBody>
      </p:sp>
      <p:sp>
        <p:nvSpPr>
          <p:cNvPr id="10" name="Shape 8"/>
          <p:cNvSpPr/>
          <p:nvPr/>
        </p:nvSpPr>
        <p:spPr>
          <a:xfrm>
            <a:off x="3172968" y="804672"/>
            <a:ext cx="2651760" cy="50292"/>
          </a:xfrm>
          <a:prstGeom prst="rect">
            <a:avLst/>
          </a:prstGeom>
          <a:solidFill>
            <a:srgbClr val="FF2D78"/>
          </a:solidFill>
          <a:ln w="12700">
            <a:solidFill>
              <a:srgbClr val="FF2D78"/>
            </a:solidFill>
            <a:prstDash val="solid"/>
          </a:ln>
        </p:spPr>
        <p:txBody>
          <a:bodyPr/>
          <a:lstStyle/>
          <a:p>
            <a:endParaRPr lang="en-IT"/>
          </a:p>
        </p:txBody>
      </p:sp>
      <p:sp>
        <p:nvSpPr>
          <p:cNvPr id="11" name="Text 9"/>
          <p:cNvSpPr/>
          <p:nvPr/>
        </p:nvSpPr>
        <p:spPr>
          <a:xfrm>
            <a:off x="3310128" y="969264"/>
            <a:ext cx="24231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2D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Interpreti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3310128" y="1444752"/>
            <a:ext cx="24231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Mediazione orale diplomatica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3310128" y="1847088"/>
            <a:ext cx="24231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Contesti giudiziari e comunitari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3310128" y="2249424"/>
            <a:ext cx="24231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Responsabilità specialistica</a:t>
            </a:r>
            <a:endParaRPr lang="en-US" sz="1000" dirty="0"/>
          </a:p>
        </p:txBody>
      </p:sp>
      <p:sp>
        <p:nvSpPr>
          <p:cNvPr id="15" name="Shape 13"/>
          <p:cNvSpPr/>
          <p:nvPr/>
        </p:nvSpPr>
        <p:spPr>
          <a:xfrm>
            <a:off x="6025896" y="804672"/>
            <a:ext cx="2651760" cy="1920240"/>
          </a:xfrm>
          <a:prstGeom prst="rect">
            <a:avLst/>
          </a:prstGeom>
          <a:solidFill>
            <a:srgbClr val="111122"/>
          </a:solidFill>
          <a:ln w="12700">
            <a:solidFill>
              <a:srgbClr val="BFFF00"/>
            </a:solidFill>
            <a:prstDash val="solid"/>
          </a:ln>
          <a:effectLst>
            <a:outerShdw blurRad="152400" dist="50800" dir="8100000" algn="bl" rotWithShape="0">
              <a:srgbClr val="BFFF00">
                <a:alpha val="25000"/>
              </a:srgbClr>
            </a:outerShdw>
          </a:effectLst>
        </p:spPr>
        <p:txBody>
          <a:bodyPr/>
          <a:lstStyle/>
          <a:p>
            <a:endParaRPr lang="en-IT"/>
          </a:p>
        </p:txBody>
      </p:sp>
      <p:sp>
        <p:nvSpPr>
          <p:cNvPr id="16" name="Shape 14"/>
          <p:cNvSpPr/>
          <p:nvPr/>
        </p:nvSpPr>
        <p:spPr>
          <a:xfrm>
            <a:off x="6025896" y="804672"/>
            <a:ext cx="2651760" cy="50292"/>
          </a:xfrm>
          <a:prstGeom prst="rect">
            <a:avLst/>
          </a:prstGeom>
          <a:solidFill>
            <a:srgbClr val="BFFF00"/>
          </a:solidFill>
          <a:ln w="12700">
            <a:solidFill>
              <a:srgbClr val="BFFF00"/>
            </a:solidFill>
            <a:prstDash val="solid"/>
          </a:ln>
        </p:spPr>
        <p:txBody>
          <a:bodyPr/>
          <a:lstStyle/>
          <a:p>
            <a:endParaRPr lang="en-IT"/>
          </a:p>
        </p:txBody>
      </p:sp>
      <p:sp>
        <p:nvSpPr>
          <p:cNvPr id="17" name="Text 15"/>
          <p:cNvSpPr/>
          <p:nvPr/>
        </p:nvSpPr>
        <p:spPr>
          <a:xfrm>
            <a:off x="6163056" y="969264"/>
            <a:ext cx="24231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BFFF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Editori &amp; Patroni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6163056" y="1444752"/>
            <a:ext cx="24231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Chi finanzia la traduzione?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6163056" y="1847088"/>
            <a:ext cx="24231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Chi decide cosa viene tradotto?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6163056" y="2249424"/>
            <a:ext cx="24231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Il ruolo del committente</a:t>
            </a:r>
            <a:endParaRPr lang="en-US" sz="1000" dirty="0"/>
          </a:p>
        </p:txBody>
      </p:sp>
      <p:sp>
        <p:nvSpPr>
          <p:cNvPr id="21" name="Shape 19"/>
          <p:cNvSpPr/>
          <p:nvPr/>
        </p:nvSpPr>
        <p:spPr>
          <a:xfrm>
            <a:off x="1746504" y="2834640"/>
            <a:ext cx="2651760" cy="1920240"/>
          </a:xfrm>
          <a:prstGeom prst="rect">
            <a:avLst/>
          </a:prstGeom>
          <a:solidFill>
            <a:srgbClr val="111122"/>
          </a:solidFill>
          <a:ln w="12700">
            <a:solidFill>
              <a:srgbClr val="00D4FF"/>
            </a:solidFill>
            <a:prstDash val="solid"/>
          </a:ln>
          <a:effectLst>
            <a:outerShdw blurRad="152400" dist="50800" dir="8100000" algn="bl" rotWithShape="0">
              <a:srgbClr val="00D4FF">
                <a:alpha val="25000"/>
              </a:srgbClr>
            </a:outerShdw>
          </a:effectLst>
        </p:spPr>
        <p:txBody>
          <a:bodyPr/>
          <a:lstStyle/>
          <a:p>
            <a:endParaRPr lang="en-IT"/>
          </a:p>
        </p:txBody>
      </p:sp>
      <p:sp>
        <p:nvSpPr>
          <p:cNvPr id="22" name="Shape 20"/>
          <p:cNvSpPr/>
          <p:nvPr/>
        </p:nvSpPr>
        <p:spPr>
          <a:xfrm>
            <a:off x="1746504" y="2834640"/>
            <a:ext cx="2651760" cy="50292"/>
          </a:xfrm>
          <a:prstGeom prst="rect">
            <a:avLst/>
          </a:prstGeom>
          <a:solidFill>
            <a:srgbClr val="00D4FF"/>
          </a:solidFill>
          <a:ln w="12700">
            <a:solidFill>
              <a:srgbClr val="00D4FF"/>
            </a:solidFill>
            <a:prstDash val="solid"/>
          </a:ln>
        </p:spPr>
        <p:txBody>
          <a:bodyPr/>
          <a:lstStyle/>
          <a:p>
            <a:endParaRPr lang="en-IT"/>
          </a:p>
        </p:txBody>
      </p:sp>
      <p:sp>
        <p:nvSpPr>
          <p:cNvPr id="23" name="Text 21"/>
          <p:cNvSpPr/>
          <p:nvPr/>
        </p:nvSpPr>
        <p:spPr>
          <a:xfrm>
            <a:off x="1883664" y="2999232"/>
            <a:ext cx="24231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0D4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Mercati Globali</a:t>
            </a:r>
            <a:endParaRPr lang="en-US" sz="1200" dirty="0"/>
          </a:p>
        </p:txBody>
      </p:sp>
      <p:sp>
        <p:nvSpPr>
          <p:cNvPr id="24" name="Text 22"/>
          <p:cNvSpPr/>
          <p:nvPr/>
        </p:nvSpPr>
        <p:spPr>
          <a:xfrm>
            <a:off x="1883664" y="3474720"/>
            <a:ext cx="24231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Quali lingue dominano?</a:t>
            </a:r>
            <a:endParaRPr lang="en-US" sz="1000" dirty="0"/>
          </a:p>
        </p:txBody>
      </p:sp>
      <p:sp>
        <p:nvSpPr>
          <p:cNvPr id="25" name="Text 23"/>
          <p:cNvSpPr/>
          <p:nvPr/>
        </p:nvSpPr>
        <p:spPr>
          <a:xfrm>
            <a:off x="1883664" y="3877056"/>
            <a:ext cx="24231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Quali restano escluse?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1883664" y="4279392"/>
            <a:ext cx="24231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Asimmetrie del mercato globale</a:t>
            </a:r>
            <a:endParaRPr lang="en-US" sz="1000" dirty="0"/>
          </a:p>
        </p:txBody>
      </p:sp>
      <p:sp>
        <p:nvSpPr>
          <p:cNvPr id="27" name="Shape 25"/>
          <p:cNvSpPr/>
          <p:nvPr/>
        </p:nvSpPr>
        <p:spPr>
          <a:xfrm>
            <a:off x="4599432" y="2834640"/>
            <a:ext cx="2651760" cy="1920240"/>
          </a:xfrm>
          <a:prstGeom prst="rect">
            <a:avLst/>
          </a:prstGeom>
          <a:solidFill>
            <a:srgbClr val="111122"/>
          </a:solidFill>
          <a:ln w="12700">
            <a:solidFill>
              <a:srgbClr val="00FFB2"/>
            </a:solidFill>
            <a:prstDash val="solid"/>
          </a:ln>
          <a:effectLst>
            <a:outerShdw blurRad="152400" dist="50800" dir="8100000" algn="bl" rotWithShape="0">
              <a:srgbClr val="00FFB2">
                <a:alpha val="25000"/>
              </a:srgbClr>
            </a:outerShdw>
          </a:effectLst>
        </p:spPr>
        <p:txBody>
          <a:bodyPr/>
          <a:lstStyle/>
          <a:p>
            <a:endParaRPr lang="en-IT"/>
          </a:p>
        </p:txBody>
      </p:sp>
      <p:sp>
        <p:nvSpPr>
          <p:cNvPr id="28" name="Shape 26"/>
          <p:cNvSpPr/>
          <p:nvPr/>
        </p:nvSpPr>
        <p:spPr>
          <a:xfrm>
            <a:off x="4599432" y="2834640"/>
            <a:ext cx="2651760" cy="50292"/>
          </a:xfrm>
          <a:prstGeom prst="rect">
            <a:avLst/>
          </a:prstGeom>
          <a:solidFill>
            <a:srgbClr val="00FFB2"/>
          </a:solidFill>
          <a:ln w="12700">
            <a:solidFill>
              <a:srgbClr val="00FFB2"/>
            </a:solidFill>
            <a:prstDash val="solid"/>
          </a:ln>
        </p:spPr>
        <p:txBody>
          <a:bodyPr/>
          <a:lstStyle/>
          <a:p>
            <a:endParaRPr lang="en-IT"/>
          </a:p>
        </p:txBody>
      </p:sp>
      <p:sp>
        <p:nvSpPr>
          <p:cNvPr id="29" name="Text 27"/>
          <p:cNvSpPr/>
          <p:nvPr/>
        </p:nvSpPr>
        <p:spPr>
          <a:xfrm>
            <a:off x="4736592" y="2999232"/>
            <a:ext cx="24231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0FF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Mediatori Culturali</a:t>
            </a:r>
            <a:endParaRPr lang="en-US" sz="1200" dirty="0"/>
          </a:p>
        </p:txBody>
      </p:sp>
      <p:sp>
        <p:nvSpPr>
          <p:cNvPr id="30" name="Text 28"/>
          <p:cNvSpPr/>
          <p:nvPr/>
        </p:nvSpPr>
        <p:spPr>
          <a:xfrm>
            <a:off x="4736592" y="3474720"/>
            <a:ext cx="24231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Agenti, consulenti, critici</a:t>
            </a:r>
            <a:endParaRPr lang="en-US" sz="1000" dirty="0"/>
          </a:p>
        </p:txBody>
      </p:sp>
      <p:sp>
        <p:nvSpPr>
          <p:cNvPr id="31" name="Text 29"/>
          <p:cNvSpPr/>
          <p:nvPr/>
        </p:nvSpPr>
        <p:spPr>
          <a:xfrm>
            <a:off x="4736592" y="3877056"/>
            <a:ext cx="24231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La traduzione come sistema complesso</a:t>
            </a:r>
            <a:endParaRPr lang="en-US" sz="1000" dirty="0"/>
          </a:p>
        </p:txBody>
      </p:sp>
      <p:sp>
        <p:nvSpPr>
          <p:cNvPr id="32" name="Text 30"/>
          <p:cNvSpPr/>
          <p:nvPr/>
        </p:nvSpPr>
        <p:spPr>
          <a:xfrm>
            <a:off x="4736592" y="4279392"/>
            <a:ext cx="24231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Reti di relazioni e potere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09091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56032"/>
            <a:ext cx="82296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200" dirty="0">
                <a:solidFill>
                  <a:srgbClr val="00FF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TRADUZIONE, POTERE E POSTCOLONIALISMO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457200" y="713232"/>
            <a:ext cx="8229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i="1" dirty="0">
                <a:solidFill>
                  <a:srgbClr val="8888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André Lefevere: la traduzione è stata storicamente legata al potere — politico, religioso, istituzionale.</a:t>
            </a:r>
            <a:endParaRPr lang="en-US" sz="1050" dirty="0"/>
          </a:p>
        </p:txBody>
      </p:sp>
      <p:sp>
        <p:nvSpPr>
          <p:cNvPr id="4" name="Shape 2"/>
          <p:cNvSpPr/>
          <p:nvPr/>
        </p:nvSpPr>
        <p:spPr>
          <a:xfrm>
            <a:off x="365760" y="1188720"/>
            <a:ext cx="4023360" cy="1783080"/>
          </a:xfrm>
          <a:prstGeom prst="rect">
            <a:avLst/>
          </a:prstGeom>
          <a:solidFill>
            <a:srgbClr val="111122"/>
          </a:solidFill>
          <a:ln w="12700">
            <a:solidFill>
              <a:srgbClr val="FF2D78"/>
            </a:solidFill>
            <a:prstDash val="solid"/>
          </a:ln>
          <a:effectLst>
            <a:outerShdw blurRad="152400" dist="50800" dir="8100000" algn="bl" rotWithShape="0">
              <a:srgbClr val="FF2D78">
                <a:alpha val="25000"/>
              </a:srgbClr>
            </a:outerShdw>
          </a:effectLst>
        </p:spPr>
        <p:txBody>
          <a:bodyPr/>
          <a:lstStyle/>
          <a:p>
            <a:endParaRPr lang="en-IT"/>
          </a:p>
        </p:txBody>
      </p:sp>
      <p:sp>
        <p:nvSpPr>
          <p:cNvPr id="5" name="Shape 3"/>
          <p:cNvSpPr/>
          <p:nvPr/>
        </p:nvSpPr>
        <p:spPr>
          <a:xfrm>
            <a:off x="365760" y="1188720"/>
            <a:ext cx="50292" cy="1783080"/>
          </a:xfrm>
          <a:prstGeom prst="rect">
            <a:avLst/>
          </a:prstGeom>
          <a:solidFill>
            <a:srgbClr val="FF2D78"/>
          </a:solidFill>
          <a:ln w="12700">
            <a:solidFill>
              <a:srgbClr val="FF2D78"/>
            </a:solidFill>
            <a:prstDash val="solid"/>
          </a:ln>
        </p:spPr>
        <p:txBody>
          <a:bodyPr/>
          <a:lstStyle/>
          <a:p>
            <a:endParaRPr lang="en-IT"/>
          </a:p>
        </p:txBody>
      </p:sp>
      <p:sp>
        <p:nvSpPr>
          <p:cNvPr id="6" name="Text 4"/>
          <p:cNvSpPr/>
          <p:nvPr/>
        </p:nvSpPr>
        <p:spPr>
          <a:xfrm>
            <a:off x="566928" y="1298448"/>
            <a:ext cx="3657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2D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Colonialismo &amp; Traduzione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566928" y="1755648"/>
            <a:ext cx="36576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Strumento di conquista: imporre categorie linguistiche e culturali dominanti sulle lingue colonizzate. (Rafaeli Coronado, Malinche)</a:t>
            </a:r>
            <a:endParaRPr lang="en-US" sz="1050" dirty="0"/>
          </a:p>
        </p:txBody>
      </p:sp>
      <p:sp>
        <p:nvSpPr>
          <p:cNvPr id="8" name="Shape 6"/>
          <p:cNvSpPr/>
          <p:nvPr/>
        </p:nvSpPr>
        <p:spPr>
          <a:xfrm>
            <a:off x="4709160" y="1188720"/>
            <a:ext cx="4023360" cy="1783080"/>
          </a:xfrm>
          <a:prstGeom prst="rect">
            <a:avLst/>
          </a:prstGeom>
          <a:solidFill>
            <a:srgbClr val="111122"/>
          </a:solidFill>
          <a:ln w="12700">
            <a:solidFill>
              <a:srgbClr val="00FFB2"/>
            </a:solidFill>
            <a:prstDash val="solid"/>
          </a:ln>
          <a:effectLst>
            <a:outerShdw blurRad="152400" dist="50800" dir="8100000" algn="bl" rotWithShape="0">
              <a:srgbClr val="00FFB2">
                <a:alpha val="25000"/>
              </a:srgbClr>
            </a:outerShdw>
          </a:effectLst>
        </p:spPr>
        <p:txBody>
          <a:bodyPr/>
          <a:lstStyle/>
          <a:p>
            <a:endParaRPr lang="en-IT"/>
          </a:p>
        </p:txBody>
      </p:sp>
      <p:sp>
        <p:nvSpPr>
          <p:cNvPr id="9" name="Shape 7"/>
          <p:cNvSpPr/>
          <p:nvPr/>
        </p:nvSpPr>
        <p:spPr>
          <a:xfrm>
            <a:off x="4709160" y="1188720"/>
            <a:ext cx="50292" cy="1783080"/>
          </a:xfrm>
          <a:prstGeom prst="rect">
            <a:avLst/>
          </a:prstGeom>
          <a:solidFill>
            <a:srgbClr val="00FFB2"/>
          </a:solidFill>
          <a:ln w="12700">
            <a:solidFill>
              <a:srgbClr val="00FFB2"/>
            </a:solidFill>
            <a:prstDash val="solid"/>
          </a:ln>
        </p:spPr>
        <p:txBody>
          <a:bodyPr/>
          <a:lstStyle/>
          <a:p>
            <a:endParaRPr lang="en-IT"/>
          </a:p>
        </p:txBody>
      </p:sp>
      <p:sp>
        <p:nvSpPr>
          <p:cNvPr id="10" name="Text 8"/>
          <p:cNvSpPr/>
          <p:nvPr/>
        </p:nvSpPr>
        <p:spPr>
          <a:xfrm>
            <a:off x="4910328" y="1298448"/>
            <a:ext cx="3657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0FF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Spivak: la subalterna può parlare?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4910328" y="1755648"/>
            <a:ext cx="36576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Il traduttore postcoloniale deve interrogarsi sulla propria posizione di privilegio. Responsabilità politica nel tradurre testi del Terzo Mondo.</a:t>
            </a:r>
            <a:endParaRPr lang="en-US" sz="1050" dirty="0"/>
          </a:p>
        </p:txBody>
      </p:sp>
      <p:sp>
        <p:nvSpPr>
          <p:cNvPr id="12" name="Shape 10"/>
          <p:cNvSpPr/>
          <p:nvPr/>
        </p:nvSpPr>
        <p:spPr>
          <a:xfrm>
            <a:off x="365760" y="3154680"/>
            <a:ext cx="4023360" cy="1783080"/>
          </a:xfrm>
          <a:prstGeom prst="rect">
            <a:avLst/>
          </a:prstGeom>
          <a:solidFill>
            <a:srgbClr val="111122"/>
          </a:solidFill>
          <a:ln w="12700">
            <a:solidFill>
              <a:srgbClr val="BFFF00"/>
            </a:solidFill>
            <a:prstDash val="solid"/>
          </a:ln>
          <a:effectLst>
            <a:outerShdw blurRad="152400" dist="50800" dir="8100000" algn="bl" rotWithShape="0">
              <a:srgbClr val="BFFF00">
                <a:alpha val="25000"/>
              </a:srgbClr>
            </a:outerShdw>
          </a:effectLst>
        </p:spPr>
        <p:txBody>
          <a:bodyPr/>
          <a:lstStyle/>
          <a:p>
            <a:endParaRPr lang="en-IT"/>
          </a:p>
        </p:txBody>
      </p:sp>
      <p:sp>
        <p:nvSpPr>
          <p:cNvPr id="13" name="Shape 11"/>
          <p:cNvSpPr/>
          <p:nvPr/>
        </p:nvSpPr>
        <p:spPr>
          <a:xfrm>
            <a:off x="365760" y="3154680"/>
            <a:ext cx="50292" cy="1783080"/>
          </a:xfrm>
          <a:prstGeom prst="rect">
            <a:avLst/>
          </a:prstGeom>
          <a:solidFill>
            <a:srgbClr val="BFFF00"/>
          </a:solidFill>
          <a:ln w="12700">
            <a:solidFill>
              <a:srgbClr val="BFFF00"/>
            </a:solidFill>
            <a:prstDash val="solid"/>
          </a:ln>
        </p:spPr>
        <p:txBody>
          <a:bodyPr/>
          <a:lstStyle/>
          <a:p>
            <a:endParaRPr lang="en-IT"/>
          </a:p>
        </p:txBody>
      </p:sp>
      <p:sp>
        <p:nvSpPr>
          <p:cNvPr id="14" name="Text 12"/>
          <p:cNvSpPr/>
          <p:nvPr/>
        </p:nvSpPr>
        <p:spPr>
          <a:xfrm>
            <a:off x="566928" y="3264408"/>
            <a:ext cx="3657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BFFF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Bhabha: il Terzo Spazio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566928" y="3721608"/>
            <a:ext cx="36576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traduzione crea un 'terzo spazio' di negoziazione delle identità culturali, né completamente originale né completamente derivativo.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4709160" y="3154680"/>
            <a:ext cx="4023360" cy="1783080"/>
          </a:xfrm>
          <a:prstGeom prst="rect">
            <a:avLst/>
          </a:prstGeom>
          <a:solidFill>
            <a:srgbClr val="111122"/>
          </a:solidFill>
          <a:ln w="12700">
            <a:solidFill>
              <a:srgbClr val="00D4FF"/>
            </a:solidFill>
            <a:prstDash val="solid"/>
          </a:ln>
          <a:effectLst>
            <a:outerShdw blurRad="152400" dist="50800" dir="8100000" algn="bl" rotWithShape="0">
              <a:srgbClr val="00D4FF">
                <a:alpha val="25000"/>
              </a:srgbClr>
            </a:outerShdw>
          </a:effectLst>
        </p:spPr>
        <p:txBody>
          <a:bodyPr/>
          <a:lstStyle/>
          <a:p>
            <a:endParaRPr lang="en-IT"/>
          </a:p>
        </p:txBody>
      </p:sp>
      <p:sp>
        <p:nvSpPr>
          <p:cNvPr id="17" name="Shape 15"/>
          <p:cNvSpPr/>
          <p:nvPr/>
        </p:nvSpPr>
        <p:spPr>
          <a:xfrm>
            <a:off x="4709160" y="3154680"/>
            <a:ext cx="50292" cy="1783080"/>
          </a:xfrm>
          <a:prstGeom prst="rect">
            <a:avLst/>
          </a:prstGeom>
          <a:solidFill>
            <a:srgbClr val="00D4FF"/>
          </a:solidFill>
          <a:ln w="12700">
            <a:solidFill>
              <a:srgbClr val="00D4FF"/>
            </a:solidFill>
            <a:prstDash val="solid"/>
          </a:ln>
        </p:spPr>
        <p:txBody>
          <a:bodyPr/>
          <a:lstStyle/>
          <a:p>
            <a:endParaRPr lang="en-IT"/>
          </a:p>
        </p:txBody>
      </p:sp>
      <p:sp>
        <p:nvSpPr>
          <p:cNvPr id="18" name="Text 16"/>
          <p:cNvSpPr/>
          <p:nvPr/>
        </p:nvSpPr>
        <p:spPr>
          <a:xfrm>
            <a:off x="4910328" y="3264408"/>
            <a:ext cx="3657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0D4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Dal postcoloniale al planetario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4910328" y="3721608"/>
            <a:ext cx="36576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Appiah, Casanova: come si costruisce un canone letterario mondiale? Chi traduce chi? Le asimmetrie del mercato globale.</a:t>
            </a:r>
            <a:endParaRPr lang="en-US" sz="10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9091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56032"/>
            <a:ext cx="82296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200" dirty="0">
                <a:solidFill>
                  <a:srgbClr val="00FF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PERCHÉ LA TRADUZIONE È UN PROBLEMA?</a:t>
            </a:r>
            <a:endParaRPr lang="en-US" sz="1100" dirty="0"/>
          </a:p>
        </p:txBody>
      </p:sp>
      <p:sp>
        <p:nvSpPr>
          <p:cNvPr id="3" name="Shape 1"/>
          <p:cNvSpPr/>
          <p:nvPr/>
        </p:nvSpPr>
        <p:spPr>
          <a:xfrm>
            <a:off x="457200" y="822960"/>
            <a:ext cx="3840480" cy="3474720"/>
          </a:xfrm>
          <a:prstGeom prst="rect">
            <a:avLst/>
          </a:prstGeom>
          <a:solidFill>
            <a:srgbClr val="111122"/>
          </a:solidFill>
          <a:ln w="12700">
            <a:solidFill>
              <a:srgbClr val="FF2D78"/>
            </a:solidFill>
            <a:prstDash val="solid"/>
          </a:ln>
          <a:effectLst>
            <a:outerShdw blurRad="152400" dist="50800" dir="8100000" algn="bl" rotWithShape="0">
              <a:srgbClr val="FF2D78">
                <a:alpha val="25000"/>
              </a:srgbClr>
            </a:outerShdw>
          </a:effectLst>
        </p:spPr>
        <p:txBody>
          <a:bodyPr/>
          <a:lstStyle/>
          <a:p>
            <a:endParaRPr lang="en-IT"/>
          </a:p>
        </p:txBody>
      </p:sp>
      <p:sp>
        <p:nvSpPr>
          <p:cNvPr id="4" name="Text 2"/>
          <p:cNvSpPr/>
          <p:nvPr/>
        </p:nvSpPr>
        <p:spPr>
          <a:xfrm>
            <a:off x="594360" y="960120"/>
            <a:ext cx="35661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F2D7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Mars Attacks!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594360" y="1325880"/>
            <a:ext cx="3566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i="1" dirty="0">
                <a:solidFill>
                  <a:srgbClr val="8888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Tim Burton, 1996</a:t>
            </a:r>
            <a:endParaRPr lang="en-US" sz="950" dirty="0"/>
          </a:p>
        </p:txBody>
      </p:sp>
      <p:sp>
        <p:nvSpPr>
          <p:cNvPr id="6" name="Text 4"/>
          <p:cNvSpPr/>
          <p:nvPr/>
        </p:nvSpPr>
        <p:spPr>
          <a:xfrm>
            <a:off x="594360" y="1691640"/>
            <a:ext cx="356616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 marziani arrivano sulla Terra. Il governo USA commissiona una macchina di traduzione automatica per il primo contatto.</a:t>
            </a:r>
            <a:endParaRPr lang="en-US" sz="1100" dirty="0"/>
          </a:p>
          <a:p>
            <a:pPr marL="0" indent="0">
              <a:buNone/>
            </a:pP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macchina traduce messaggi di pace... qualcosa va tragicamente storto.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594360" y="3246120"/>
            <a:ext cx="3566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FF2D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Errore fondamentale: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594360" y="3493008"/>
            <a:ext cx="35661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8888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presupporre un unico modello universale di traduzione.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4572000" y="822960"/>
            <a:ext cx="4114800" cy="3474720"/>
          </a:xfrm>
          <a:prstGeom prst="rect">
            <a:avLst/>
          </a:prstGeom>
          <a:solidFill>
            <a:srgbClr val="111122"/>
          </a:solidFill>
          <a:ln w="12700">
            <a:solidFill>
              <a:srgbClr val="00FFB2"/>
            </a:solidFill>
            <a:prstDash val="solid"/>
          </a:ln>
          <a:effectLst>
            <a:outerShdw blurRad="152400" dist="50800" dir="8100000" algn="bl" rotWithShape="0">
              <a:srgbClr val="00FFB2">
                <a:alpha val="25000"/>
              </a:srgbClr>
            </a:outerShdw>
          </a:effectLst>
        </p:spPr>
        <p:txBody>
          <a:bodyPr/>
          <a:lstStyle/>
          <a:p>
            <a:endParaRPr lang="en-IT"/>
          </a:p>
        </p:txBody>
      </p:sp>
      <p:sp>
        <p:nvSpPr>
          <p:cNvPr id="10" name="Shape 8"/>
          <p:cNvSpPr/>
          <p:nvPr/>
        </p:nvSpPr>
        <p:spPr>
          <a:xfrm>
            <a:off x="4572000" y="822960"/>
            <a:ext cx="50292" cy="3474720"/>
          </a:xfrm>
          <a:prstGeom prst="rect">
            <a:avLst/>
          </a:prstGeom>
          <a:solidFill>
            <a:srgbClr val="00FFB2"/>
          </a:solidFill>
          <a:ln w="12700">
            <a:solidFill>
              <a:srgbClr val="00FFB2"/>
            </a:solidFill>
            <a:prstDash val="solid"/>
          </a:ln>
        </p:spPr>
        <p:txBody>
          <a:bodyPr/>
          <a:lstStyle/>
          <a:p>
            <a:endParaRPr lang="en-IT"/>
          </a:p>
        </p:txBody>
      </p:sp>
      <p:sp>
        <p:nvSpPr>
          <p:cNvPr id="11" name="Text 9"/>
          <p:cNvSpPr/>
          <p:nvPr/>
        </p:nvSpPr>
        <p:spPr>
          <a:xfrm>
            <a:off x="4754880" y="960120"/>
            <a:ext cx="3749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200" dirty="0">
                <a:solidFill>
                  <a:srgbClr val="00FF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LEZIONE CHIAVE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4754880" y="1417320"/>
            <a:ext cx="37490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Non esiste una soluzione traduttiva ideale, assoluta, universalmente valida.</a:t>
            </a:r>
            <a:endParaRPr lang="en-US" sz="1600" dirty="0"/>
          </a:p>
        </p:txBody>
      </p:sp>
      <p:sp>
        <p:nvSpPr>
          <p:cNvPr id="13" name="Shape 11"/>
          <p:cNvSpPr/>
          <p:nvPr/>
        </p:nvSpPr>
        <p:spPr>
          <a:xfrm>
            <a:off x="4754880" y="2514600"/>
            <a:ext cx="3474720" cy="0"/>
          </a:xfrm>
          <a:prstGeom prst="line">
            <a:avLst/>
          </a:prstGeom>
          <a:noFill/>
          <a:ln w="12700">
            <a:solidFill>
              <a:srgbClr val="00FFB2">
                <a:alpha val="50000"/>
              </a:srgbClr>
            </a:solidFill>
            <a:prstDash val="solid"/>
          </a:ln>
        </p:spPr>
        <p:txBody>
          <a:bodyPr/>
          <a:lstStyle/>
          <a:p>
            <a:endParaRPr lang="en-IT"/>
          </a:p>
        </p:txBody>
      </p:sp>
      <p:sp>
        <p:nvSpPr>
          <p:cNvPr id="14" name="Text 12"/>
          <p:cNvSpPr/>
          <p:nvPr/>
        </p:nvSpPr>
        <p:spPr>
          <a:xfrm>
            <a:off x="4754880" y="2651760"/>
            <a:ext cx="37490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Ogni traduzione risponde a un contesto specifico, a esigenze e strategie diverse.</a:t>
            </a:r>
            <a:endParaRPr lang="en-US" sz="115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9091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56032"/>
            <a:ext cx="82296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200" dirty="0">
                <a:solidFill>
                  <a:srgbClr val="00FF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CONCLUSIONI: PROBLEMI APERTI</a:t>
            </a:r>
            <a:endParaRPr lang="en-US" sz="1100" dirty="0"/>
          </a:p>
        </p:txBody>
      </p:sp>
      <p:sp>
        <p:nvSpPr>
          <p:cNvPr id="3" name="Shape 1"/>
          <p:cNvSpPr/>
          <p:nvPr/>
        </p:nvSpPr>
        <p:spPr>
          <a:xfrm>
            <a:off x="320040" y="777240"/>
            <a:ext cx="4206240" cy="1051560"/>
          </a:xfrm>
          <a:prstGeom prst="rect">
            <a:avLst/>
          </a:prstGeom>
          <a:solidFill>
            <a:srgbClr val="111122"/>
          </a:solidFill>
          <a:ln w="12700">
            <a:solidFill>
              <a:srgbClr val="00FFB2"/>
            </a:solidFill>
            <a:prstDash val="solid"/>
          </a:ln>
          <a:effectLst>
            <a:outerShdw blurRad="152400" dist="50800" dir="8100000" algn="bl" rotWithShape="0">
              <a:srgbClr val="00FFB2">
                <a:alpha val="20000"/>
              </a:srgbClr>
            </a:outerShdw>
          </a:effectLst>
        </p:spPr>
        <p:txBody>
          <a:bodyPr/>
          <a:lstStyle/>
          <a:p>
            <a:endParaRPr lang="en-IT"/>
          </a:p>
        </p:txBody>
      </p:sp>
      <p:sp>
        <p:nvSpPr>
          <p:cNvPr id="4" name="Text 2"/>
          <p:cNvSpPr/>
          <p:nvPr/>
        </p:nvSpPr>
        <p:spPr>
          <a:xfrm>
            <a:off x="457200" y="886968"/>
            <a:ext cx="438912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00FFB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3000" dirty="0"/>
          </a:p>
        </p:txBody>
      </p:sp>
      <p:sp>
        <p:nvSpPr>
          <p:cNvPr id="5" name="Text 3"/>
          <p:cNvSpPr/>
          <p:nvPr/>
        </p:nvSpPr>
        <p:spPr>
          <a:xfrm>
            <a:off x="960120" y="914400"/>
            <a:ext cx="34290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Teoria vs. pratica: una tensione produttiva, non da risolvere</a:t>
            </a:r>
            <a:endParaRPr lang="en-US" sz="1100" dirty="0"/>
          </a:p>
        </p:txBody>
      </p:sp>
      <p:sp>
        <p:nvSpPr>
          <p:cNvPr id="6" name="Shape 4"/>
          <p:cNvSpPr/>
          <p:nvPr/>
        </p:nvSpPr>
        <p:spPr>
          <a:xfrm>
            <a:off x="4727448" y="777240"/>
            <a:ext cx="4206240" cy="1051560"/>
          </a:xfrm>
          <a:prstGeom prst="rect">
            <a:avLst/>
          </a:prstGeom>
          <a:solidFill>
            <a:srgbClr val="111122"/>
          </a:solidFill>
          <a:ln w="12700">
            <a:solidFill>
              <a:srgbClr val="FF2D78"/>
            </a:solidFill>
            <a:prstDash val="solid"/>
          </a:ln>
          <a:effectLst>
            <a:outerShdw blurRad="152400" dist="50800" dir="8100000" algn="bl" rotWithShape="0">
              <a:srgbClr val="FF2D78">
                <a:alpha val="20000"/>
              </a:srgbClr>
            </a:outerShdw>
          </a:effectLst>
        </p:spPr>
        <p:txBody>
          <a:bodyPr/>
          <a:lstStyle/>
          <a:p>
            <a:endParaRPr lang="en-IT"/>
          </a:p>
        </p:txBody>
      </p:sp>
      <p:sp>
        <p:nvSpPr>
          <p:cNvPr id="7" name="Text 5"/>
          <p:cNvSpPr/>
          <p:nvPr/>
        </p:nvSpPr>
        <p:spPr>
          <a:xfrm>
            <a:off x="4864608" y="886968"/>
            <a:ext cx="438912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FF2D7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3000" dirty="0"/>
          </a:p>
        </p:txBody>
      </p:sp>
      <p:sp>
        <p:nvSpPr>
          <p:cNvPr id="8" name="Text 6"/>
          <p:cNvSpPr/>
          <p:nvPr/>
        </p:nvSpPr>
        <p:spPr>
          <a:xfrm>
            <a:off x="5367528" y="914400"/>
            <a:ext cx="34290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traduzione come metafora della contemporaneità: identità, alterità, globalizzazione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320040" y="1965960"/>
            <a:ext cx="4206240" cy="1051560"/>
          </a:xfrm>
          <a:prstGeom prst="rect">
            <a:avLst/>
          </a:prstGeom>
          <a:solidFill>
            <a:srgbClr val="111122"/>
          </a:solidFill>
          <a:ln w="12700">
            <a:solidFill>
              <a:srgbClr val="BFFF00"/>
            </a:solidFill>
            <a:prstDash val="solid"/>
          </a:ln>
          <a:effectLst>
            <a:outerShdw blurRad="152400" dist="50800" dir="8100000" algn="bl" rotWithShape="0">
              <a:srgbClr val="BFFF00">
                <a:alpha val="20000"/>
              </a:srgbClr>
            </a:outerShdw>
          </a:effectLst>
        </p:spPr>
        <p:txBody>
          <a:bodyPr/>
          <a:lstStyle/>
          <a:p>
            <a:endParaRPr lang="en-IT"/>
          </a:p>
        </p:txBody>
      </p:sp>
      <p:sp>
        <p:nvSpPr>
          <p:cNvPr id="10" name="Text 8"/>
          <p:cNvSpPr/>
          <p:nvPr/>
        </p:nvSpPr>
        <p:spPr>
          <a:xfrm>
            <a:off x="457200" y="2075688"/>
            <a:ext cx="438912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BFFF0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3000" dirty="0"/>
          </a:p>
        </p:txBody>
      </p:sp>
      <p:sp>
        <p:nvSpPr>
          <p:cNvPr id="11" name="Text 9"/>
          <p:cNvSpPr/>
          <p:nvPr/>
        </p:nvSpPr>
        <p:spPr>
          <a:xfrm>
            <a:off x="960120" y="2103120"/>
            <a:ext cx="34290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L'invisibilità del traduttore: questione etica e politica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4727448" y="1965960"/>
            <a:ext cx="4206240" cy="1051560"/>
          </a:xfrm>
          <a:prstGeom prst="rect">
            <a:avLst/>
          </a:prstGeom>
          <a:solidFill>
            <a:srgbClr val="111122"/>
          </a:solidFill>
          <a:ln w="12700">
            <a:solidFill>
              <a:srgbClr val="00D4FF"/>
            </a:solidFill>
            <a:prstDash val="solid"/>
          </a:ln>
          <a:effectLst>
            <a:outerShdw blurRad="152400" dist="50800" dir="8100000" algn="bl" rotWithShape="0">
              <a:srgbClr val="00D4FF">
                <a:alpha val="20000"/>
              </a:srgbClr>
            </a:outerShdw>
          </a:effectLst>
        </p:spPr>
        <p:txBody>
          <a:bodyPr/>
          <a:lstStyle/>
          <a:p>
            <a:endParaRPr lang="en-IT"/>
          </a:p>
        </p:txBody>
      </p:sp>
      <p:sp>
        <p:nvSpPr>
          <p:cNvPr id="13" name="Text 11"/>
          <p:cNvSpPr/>
          <p:nvPr/>
        </p:nvSpPr>
        <p:spPr>
          <a:xfrm>
            <a:off x="4864608" y="2075688"/>
            <a:ext cx="438912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00D4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</a:t>
            </a:r>
            <a:endParaRPr lang="en-US" sz="3000" dirty="0"/>
          </a:p>
        </p:txBody>
      </p:sp>
      <p:sp>
        <p:nvSpPr>
          <p:cNvPr id="14" name="Text 12"/>
          <p:cNvSpPr/>
          <p:nvPr/>
        </p:nvSpPr>
        <p:spPr>
          <a:xfrm>
            <a:off x="5367528" y="2103120"/>
            <a:ext cx="34290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Traduzione automatica e IA: strumento utile o riduzione del problema?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320040" y="3154680"/>
            <a:ext cx="4206240" cy="1051560"/>
          </a:xfrm>
          <a:prstGeom prst="rect">
            <a:avLst/>
          </a:prstGeom>
          <a:solidFill>
            <a:srgbClr val="111122"/>
          </a:solidFill>
          <a:ln w="12700">
            <a:solidFill>
              <a:srgbClr val="00FFB2"/>
            </a:solidFill>
            <a:prstDash val="solid"/>
          </a:ln>
          <a:effectLst>
            <a:outerShdw blurRad="152400" dist="50800" dir="8100000" algn="bl" rotWithShape="0">
              <a:srgbClr val="00FFB2">
                <a:alpha val="20000"/>
              </a:srgbClr>
            </a:outerShdw>
          </a:effectLst>
        </p:spPr>
        <p:txBody>
          <a:bodyPr/>
          <a:lstStyle/>
          <a:p>
            <a:endParaRPr lang="en-IT"/>
          </a:p>
        </p:txBody>
      </p:sp>
      <p:sp>
        <p:nvSpPr>
          <p:cNvPr id="16" name="Text 14"/>
          <p:cNvSpPr/>
          <p:nvPr/>
        </p:nvSpPr>
        <p:spPr>
          <a:xfrm>
            <a:off x="457200" y="3264408"/>
            <a:ext cx="438912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00FFB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</a:t>
            </a:r>
            <a:endParaRPr lang="en-US" sz="3000" dirty="0"/>
          </a:p>
        </p:txBody>
      </p:sp>
      <p:sp>
        <p:nvSpPr>
          <p:cNvPr id="17" name="Text 15"/>
          <p:cNvSpPr/>
          <p:nvPr/>
        </p:nvSpPr>
        <p:spPr>
          <a:xfrm>
            <a:off x="960120" y="3291840"/>
            <a:ext cx="34290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Quali lingue vengono tradotte? Le asimmetrie del mercato globale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4727448" y="3154680"/>
            <a:ext cx="4206240" cy="1051560"/>
          </a:xfrm>
          <a:prstGeom prst="rect">
            <a:avLst/>
          </a:prstGeom>
          <a:solidFill>
            <a:srgbClr val="111122"/>
          </a:solidFill>
          <a:ln w="12700">
            <a:solidFill>
              <a:srgbClr val="FF2D78"/>
            </a:solidFill>
            <a:prstDash val="solid"/>
          </a:ln>
          <a:effectLst>
            <a:outerShdw blurRad="152400" dist="50800" dir="8100000" algn="bl" rotWithShape="0">
              <a:srgbClr val="FF2D78">
                <a:alpha val="20000"/>
              </a:srgbClr>
            </a:outerShdw>
          </a:effectLst>
        </p:spPr>
        <p:txBody>
          <a:bodyPr/>
          <a:lstStyle/>
          <a:p>
            <a:endParaRPr lang="en-IT"/>
          </a:p>
        </p:txBody>
      </p:sp>
      <p:sp>
        <p:nvSpPr>
          <p:cNvPr id="19" name="Text 17"/>
          <p:cNvSpPr/>
          <p:nvPr/>
        </p:nvSpPr>
        <p:spPr>
          <a:xfrm>
            <a:off x="4864608" y="3264408"/>
            <a:ext cx="438912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FF2D7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</a:t>
            </a:r>
            <a:endParaRPr lang="en-US" sz="3000" dirty="0"/>
          </a:p>
        </p:txBody>
      </p:sp>
      <p:sp>
        <p:nvSpPr>
          <p:cNvPr id="20" name="Text 18"/>
          <p:cNvSpPr/>
          <p:nvPr/>
        </p:nvSpPr>
        <p:spPr>
          <a:xfrm>
            <a:off x="5367528" y="3291840"/>
            <a:ext cx="34290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traduzione come sapere situato: il traduttore non è neutro</a:t>
            </a:r>
            <a:endParaRPr lang="en-US" sz="1100" dirty="0"/>
          </a:p>
        </p:txBody>
      </p:sp>
      <p:sp>
        <p:nvSpPr>
          <p:cNvPr id="21" name="Shape 19"/>
          <p:cNvSpPr/>
          <p:nvPr/>
        </p:nvSpPr>
        <p:spPr>
          <a:xfrm>
            <a:off x="320040" y="4352544"/>
            <a:ext cx="8503920" cy="594360"/>
          </a:xfrm>
          <a:prstGeom prst="rect">
            <a:avLst/>
          </a:prstGeom>
          <a:solidFill>
            <a:srgbClr val="00FFB2"/>
          </a:solidFill>
          <a:ln w="12700">
            <a:solidFill>
              <a:srgbClr val="00FFB2"/>
            </a:solidFill>
            <a:prstDash val="solid"/>
          </a:ln>
        </p:spPr>
        <p:txBody>
          <a:bodyPr/>
          <a:lstStyle/>
          <a:p>
            <a:endParaRPr lang="en-IT"/>
          </a:p>
        </p:txBody>
      </p:sp>
      <p:sp>
        <p:nvSpPr>
          <p:cNvPr id="22" name="Text 20"/>
          <p:cNvSpPr/>
          <p:nvPr/>
        </p:nvSpPr>
        <p:spPr>
          <a:xfrm>
            <a:off x="502920" y="4398264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i="1" dirty="0">
                <a:solidFill>
                  <a:srgbClr val="09091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«La traduzione può rinunciare alla teoria, non al pensiero.» — Antoine Berman</a:t>
            </a:r>
            <a:endParaRPr lang="en-US" sz="115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1">
    <p:bg>
      <p:bgPr>
        <a:solidFill>
          <a:srgbClr val="09091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56032"/>
            <a:ext cx="82296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200" dirty="0">
                <a:solidFill>
                  <a:srgbClr val="00FF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GLOSSARIO ESSENZIALE</a:t>
            </a:r>
            <a:endParaRPr lang="en-US" sz="1100" dirty="0"/>
          </a:p>
        </p:txBody>
      </p:sp>
      <p:sp>
        <p:nvSpPr>
          <p:cNvPr id="3" name="Shape 1"/>
          <p:cNvSpPr/>
          <p:nvPr/>
        </p:nvSpPr>
        <p:spPr>
          <a:xfrm>
            <a:off x="365760" y="804672"/>
            <a:ext cx="4160520" cy="713232"/>
          </a:xfrm>
          <a:prstGeom prst="rect">
            <a:avLst/>
          </a:prstGeom>
          <a:solidFill>
            <a:srgbClr val="111122"/>
          </a:solidFill>
          <a:ln w="12700">
            <a:solidFill>
              <a:srgbClr val="1A1A35"/>
            </a:solidFill>
            <a:prstDash val="solid"/>
          </a:ln>
        </p:spPr>
        <p:txBody>
          <a:bodyPr/>
          <a:lstStyle/>
          <a:p>
            <a:endParaRPr lang="en-IT"/>
          </a:p>
        </p:txBody>
      </p:sp>
      <p:sp>
        <p:nvSpPr>
          <p:cNvPr id="4" name="Shape 2"/>
          <p:cNvSpPr/>
          <p:nvPr/>
        </p:nvSpPr>
        <p:spPr>
          <a:xfrm>
            <a:off x="365760" y="804672"/>
            <a:ext cx="45720" cy="713232"/>
          </a:xfrm>
          <a:prstGeom prst="rect">
            <a:avLst/>
          </a:prstGeom>
          <a:solidFill>
            <a:srgbClr val="00FFB2"/>
          </a:solidFill>
          <a:ln w="12700">
            <a:solidFill>
              <a:srgbClr val="00FFB2"/>
            </a:solidFill>
            <a:prstDash val="solid"/>
          </a:ln>
        </p:spPr>
        <p:txBody>
          <a:bodyPr/>
          <a:lstStyle/>
          <a:p>
            <a:endParaRPr lang="en-IT"/>
          </a:p>
        </p:txBody>
      </p:sp>
      <p:sp>
        <p:nvSpPr>
          <p:cNvPr id="5" name="Text 3"/>
          <p:cNvSpPr/>
          <p:nvPr/>
        </p:nvSpPr>
        <p:spPr>
          <a:xfrm>
            <a:off x="548640" y="868680"/>
            <a:ext cx="1554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00FF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Domesticazione</a:t>
            </a:r>
            <a:endParaRPr lang="en-US" sz="1150" dirty="0"/>
          </a:p>
        </p:txBody>
      </p:sp>
      <p:sp>
        <p:nvSpPr>
          <p:cNvPr id="6" name="Text 4"/>
          <p:cNvSpPr/>
          <p:nvPr/>
        </p:nvSpPr>
        <p:spPr>
          <a:xfrm>
            <a:off x="2240280" y="868680"/>
            <a:ext cx="2148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8888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Adattare il testo alle norme della cultura di arrivo</a:t>
            </a:r>
            <a:endParaRPr lang="en-US" sz="1000" dirty="0"/>
          </a:p>
        </p:txBody>
      </p:sp>
      <p:sp>
        <p:nvSpPr>
          <p:cNvPr id="7" name="Shape 5"/>
          <p:cNvSpPr/>
          <p:nvPr/>
        </p:nvSpPr>
        <p:spPr>
          <a:xfrm>
            <a:off x="4709160" y="804672"/>
            <a:ext cx="4160520" cy="713232"/>
          </a:xfrm>
          <a:prstGeom prst="rect">
            <a:avLst/>
          </a:prstGeom>
          <a:solidFill>
            <a:srgbClr val="0A0A1A"/>
          </a:solidFill>
          <a:ln w="12700">
            <a:solidFill>
              <a:srgbClr val="1A1A35"/>
            </a:solidFill>
            <a:prstDash val="solid"/>
          </a:ln>
        </p:spPr>
        <p:txBody>
          <a:bodyPr/>
          <a:lstStyle/>
          <a:p>
            <a:endParaRPr lang="en-IT"/>
          </a:p>
        </p:txBody>
      </p:sp>
      <p:sp>
        <p:nvSpPr>
          <p:cNvPr id="8" name="Shape 6"/>
          <p:cNvSpPr/>
          <p:nvPr/>
        </p:nvSpPr>
        <p:spPr>
          <a:xfrm>
            <a:off x="4709160" y="804672"/>
            <a:ext cx="45720" cy="713232"/>
          </a:xfrm>
          <a:prstGeom prst="rect">
            <a:avLst/>
          </a:prstGeom>
          <a:solidFill>
            <a:srgbClr val="FF2D78"/>
          </a:solidFill>
          <a:ln w="12700">
            <a:solidFill>
              <a:srgbClr val="FF2D78"/>
            </a:solidFill>
            <a:prstDash val="solid"/>
          </a:ln>
        </p:spPr>
        <p:txBody>
          <a:bodyPr/>
          <a:lstStyle/>
          <a:p>
            <a:endParaRPr lang="en-IT"/>
          </a:p>
        </p:txBody>
      </p:sp>
      <p:sp>
        <p:nvSpPr>
          <p:cNvPr id="9" name="Text 7"/>
          <p:cNvSpPr/>
          <p:nvPr/>
        </p:nvSpPr>
        <p:spPr>
          <a:xfrm>
            <a:off x="4892040" y="868680"/>
            <a:ext cx="1554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FF2D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Norma traduttiva</a:t>
            </a:r>
            <a:endParaRPr lang="en-US" sz="1150" dirty="0"/>
          </a:p>
        </p:txBody>
      </p:sp>
      <p:sp>
        <p:nvSpPr>
          <p:cNvPr id="10" name="Text 8"/>
          <p:cNvSpPr/>
          <p:nvPr/>
        </p:nvSpPr>
        <p:spPr>
          <a:xfrm>
            <a:off x="6583680" y="868680"/>
            <a:ext cx="2148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8888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Regola convenzionale che governa le scelte del traduttore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365760" y="1609344"/>
            <a:ext cx="4160520" cy="713232"/>
          </a:xfrm>
          <a:prstGeom prst="rect">
            <a:avLst/>
          </a:prstGeom>
          <a:solidFill>
            <a:srgbClr val="111122"/>
          </a:solidFill>
          <a:ln w="12700">
            <a:solidFill>
              <a:srgbClr val="1A1A35"/>
            </a:solidFill>
            <a:prstDash val="solid"/>
          </a:ln>
        </p:spPr>
        <p:txBody>
          <a:bodyPr/>
          <a:lstStyle/>
          <a:p>
            <a:endParaRPr lang="en-IT"/>
          </a:p>
        </p:txBody>
      </p:sp>
      <p:sp>
        <p:nvSpPr>
          <p:cNvPr id="12" name="Shape 10"/>
          <p:cNvSpPr/>
          <p:nvPr/>
        </p:nvSpPr>
        <p:spPr>
          <a:xfrm>
            <a:off x="365760" y="1609344"/>
            <a:ext cx="45720" cy="713232"/>
          </a:xfrm>
          <a:prstGeom prst="rect">
            <a:avLst/>
          </a:prstGeom>
          <a:solidFill>
            <a:srgbClr val="BFFF00"/>
          </a:solidFill>
          <a:ln w="12700">
            <a:solidFill>
              <a:srgbClr val="BFFF00"/>
            </a:solidFill>
            <a:prstDash val="solid"/>
          </a:ln>
        </p:spPr>
        <p:txBody>
          <a:bodyPr/>
          <a:lstStyle/>
          <a:p>
            <a:endParaRPr lang="en-IT"/>
          </a:p>
        </p:txBody>
      </p:sp>
      <p:sp>
        <p:nvSpPr>
          <p:cNvPr id="13" name="Text 11"/>
          <p:cNvSpPr/>
          <p:nvPr/>
        </p:nvSpPr>
        <p:spPr>
          <a:xfrm>
            <a:off x="548640" y="1673352"/>
            <a:ext cx="1554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BFFF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Foreignizzazione</a:t>
            </a:r>
            <a:endParaRPr lang="en-US" sz="1150" dirty="0"/>
          </a:p>
        </p:txBody>
      </p:sp>
      <p:sp>
        <p:nvSpPr>
          <p:cNvPr id="14" name="Text 12"/>
          <p:cNvSpPr/>
          <p:nvPr/>
        </p:nvSpPr>
        <p:spPr>
          <a:xfrm>
            <a:off x="2240280" y="1673352"/>
            <a:ext cx="2148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8888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Preservare l'estraneità del testo di partenza</a:t>
            </a:r>
            <a:endParaRPr lang="en-US" sz="1000" dirty="0"/>
          </a:p>
        </p:txBody>
      </p:sp>
      <p:sp>
        <p:nvSpPr>
          <p:cNvPr id="15" name="Shape 13"/>
          <p:cNvSpPr/>
          <p:nvPr/>
        </p:nvSpPr>
        <p:spPr>
          <a:xfrm>
            <a:off x="4709160" y="1609344"/>
            <a:ext cx="4160520" cy="713232"/>
          </a:xfrm>
          <a:prstGeom prst="rect">
            <a:avLst/>
          </a:prstGeom>
          <a:solidFill>
            <a:srgbClr val="0A0A1A"/>
          </a:solidFill>
          <a:ln w="12700">
            <a:solidFill>
              <a:srgbClr val="1A1A35"/>
            </a:solidFill>
            <a:prstDash val="solid"/>
          </a:ln>
        </p:spPr>
        <p:txBody>
          <a:bodyPr/>
          <a:lstStyle/>
          <a:p>
            <a:endParaRPr lang="en-IT"/>
          </a:p>
        </p:txBody>
      </p:sp>
      <p:sp>
        <p:nvSpPr>
          <p:cNvPr id="16" name="Shape 14"/>
          <p:cNvSpPr/>
          <p:nvPr/>
        </p:nvSpPr>
        <p:spPr>
          <a:xfrm>
            <a:off x="4709160" y="1609344"/>
            <a:ext cx="45720" cy="713232"/>
          </a:xfrm>
          <a:prstGeom prst="rect">
            <a:avLst/>
          </a:prstGeom>
          <a:solidFill>
            <a:srgbClr val="00D4FF"/>
          </a:solidFill>
          <a:ln w="12700">
            <a:solidFill>
              <a:srgbClr val="00D4FF"/>
            </a:solidFill>
            <a:prstDash val="solid"/>
          </a:ln>
        </p:spPr>
        <p:txBody>
          <a:bodyPr/>
          <a:lstStyle/>
          <a:p>
            <a:endParaRPr lang="en-IT"/>
          </a:p>
        </p:txBody>
      </p:sp>
      <p:sp>
        <p:nvSpPr>
          <p:cNvPr id="17" name="Text 15"/>
          <p:cNvSpPr/>
          <p:nvPr/>
        </p:nvSpPr>
        <p:spPr>
          <a:xfrm>
            <a:off x="4892040" y="1673352"/>
            <a:ext cx="1554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00D4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Agenzia (agency)</a:t>
            </a:r>
            <a:endParaRPr lang="en-US" sz="1150" dirty="0"/>
          </a:p>
        </p:txBody>
      </p:sp>
      <p:sp>
        <p:nvSpPr>
          <p:cNvPr id="18" name="Text 16"/>
          <p:cNvSpPr/>
          <p:nvPr/>
        </p:nvSpPr>
        <p:spPr>
          <a:xfrm>
            <a:off x="6583680" y="1673352"/>
            <a:ext cx="2148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8888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Capacità di agire in modo autonomo e responsabile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365760" y="2414016"/>
            <a:ext cx="4160520" cy="713232"/>
          </a:xfrm>
          <a:prstGeom prst="rect">
            <a:avLst/>
          </a:prstGeom>
          <a:solidFill>
            <a:srgbClr val="111122"/>
          </a:solidFill>
          <a:ln w="12700">
            <a:solidFill>
              <a:srgbClr val="1A1A35"/>
            </a:solidFill>
            <a:prstDash val="solid"/>
          </a:ln>
        </p:spPr>
        <p:txBody>
          <a:bodyPr/>
          <a:lstStyle/>
          <a:p>
            <a:endParaRPr lang="en-IT"/>
          </a:p>
        </p:txBody>
      </p:sp>
      <p:sp>
        <p:nvSpPr>
          <p:cNvPr id="20" name="Shape 18"/>
          <p:cNvSpPr/>
          <p:nvPr/>
        </p:nvSpPr>
        <p:spPr>
          <a:xfrm>
            <a:off x="365760" y="2414016"/>
            <a:ext cx="45720" cy="713232"/>
          </a:xfrm>
          <a:prstGeom prst="rect">
            <a:avLst/>
          </a:prstGeom>
          <a:solidFill>
            <a:srgbClr val="00FFB2"/>
          </a:solidFill>
          <a:ln w="12700">
            <a:solidFill>
              <a:srgbClr val="00FFB2"/>
            </a:solidFill>
            <a:prstDash val="solid"/>
          </a:ln>
        </p:spPr>
        <p:txBody>
          <a:bodyPr/>
          <a:lstStyle/>
          <a:p>
            <a:endParaRPr lang="en-IT"/>
          </a:p>
        </p:txBody>
      </p:sp>
      <p:sp>
        <p:nvSpPr>
          <p:cNvPr id="21" name="Text 19"/>
          <p:cNvSpPr/>
          <p:nvPr/>
        </p:nvSpPr>
        <p:spPr>
          <a:xfrm>
            <a:off x="548640" y="2478024"/>
            <a:ext cx="1554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00FF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Equivalenza</a:t>
            </a:r>
            <a:endParaRPr lang="en-US" sz="1150" dirty="0"/>
          </a:p>
        </p:txBody>
      </p:sp>
      <p:sp>
        <p:nvSpPr>
          <p:cNvPr id="22" name="Text 20"/>
          <p:cNvSpPr/>
          <p:nvPr/>
        </p:nvSpPr>
        <p:spPr>
          <a:xfrm>
            <a:off x="2240280" y="2478024"/>
            <a:ext cx="2148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8888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Corrispondenza tra testo di partenza e testo di arrivo</a:t>
            </a:r>
            <a:endParaRPr lang="en-US" sz="1000" dirty="0"/>
          </a:p>
        </p:txBody>
      </p:sp>
      <p:sp>
        <p:nvSpPr>
          <p:cNvPr id="23" name="Shape 21"/>
          <p:cNvSpPr/>
          <p:nvPr/>
        </p:nvSpPr>
        <p:spPr>
          <a:xfrm>
            <a:off x="4709160" y="2414016"/>
            <a:ext cx="4160520" cy="713232"/>
          </a:xfrm>
          <a:prstGeom prst="rect">
            <a:avLst/>
          </a:prstGeom>
          <a:solidFill>
            <a:srgbClr val="0A0A1A"/>
          </a:solidFill>
          <a:ln w="12700">
            <a:solidFill>
              <a:srgbClr val="1A1A35"/>
            </a:solidFill>
            <a:prstDash val="solid"/>
          </a:ln>
        </p:spPr>
        <p:txBody>
          <a:bodyPr/>
          <a:lstStyle/>
          <a:p>
            <a:endParaRPr lang="en-IT"/>
          </a:p>
        </p:txBody>
      </p:sp>
      <p:sp>
        <p:nvSpPr>
          <p:cNvPr id="24" name="Shape 22"/>
          <p:cNvSpPr/>
          <p:nvPr/>
        </p:nvSpPr>
        <p:spPr>
          <a:xfrm>
            <a:off x="4709160" y="2414016"/>
            <a:ext cx="45720" cy="713232"/>
          </a:xfrm>
          <a:prstGeom prst="rect">
            <a:avLst/>
          </a:prstGeom>
          <a:solidFill>
            <a:srgbClr val="FF2D78"/>
          </a:solidFill>
          <a:ln w="12700">
            <a:solidFill>
              <a:srgbClr val="FF2D78"/>
            </a:solidFill>
            <a:prstDash val="solid"/>
          </a:ln>
        </p:spPr>
        <p:txBody>
          <a:bodyPr/>
          <a:lstStyle/>
          <a:p>
            <a:endParaRPr lang="en-IT"/>
          </a:p>
        </p:txBody>
      </p:sp>
      <p:sp>
        <p:nvSpPr>
          <p:cNvPr id="25" name="Text 23"/>
          <p:cNvSpPr/>
          <p:nvPr/>
        </p:nvSpPr>
        <p:spPr>
          <a:xfrm>
            <a:off x="4892040" y="2478024"/>
            <a:ext cx="1554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FF2D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Terzo spazio</a:t>
            </a:r>
            <a:endParaRPr lang="en-US" sz="1150" dirty="0"/>
          </a:p>
        </p:txBody>
      </p:sp>
      <p:sp>
        <p:nvSpPr>
          <p:cNvPr id="26" name="Text 24"/>
          <p:cNvSpPr/>
          <p:nvPr/>
        </p:nvSpPr>
        <p:spPr>
          <a:xfrm>
            <a:off x="6583680" y="2478024"/>
            <a:ext cx="2148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8888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Spazio ibrido di negoziazione culturale (Bhabha)</a:t>
            </a:r>
            <a:endParaRPr lang="en-US" sz="1000" dirty="0"/>
          </a:p>
        </p:txBody>
      </p:sp>
      <p:sp>
        <p:nvSpPr>
          <p:cNvPr id="27" name="Shape 25"/>
          <p:cNvSpPr/>
          <p:nvPr/>
        </p:nvSpPr>
        <p:spPr>
          <a:xfrm>
            <a:off x="365760" y="3218688"/>
            <a:ext cx="4160520" cy="713232"/>
          </a:xfrm>
          <a:prstGeom prst="rect">
            <a:avLst/>
          </a:prstGeom>
          <a:solidFill>
            <a:srgbClr val="111122"/>
          </a:solidFill>
          <a:ln w="12700">
            <a:solidFill>
              <a:srgbClr val="1A1A35"/>
            </a:solidFill>
            <a:prstDash val="solid"/>
          </a:ln>
        </p:spPr>
        <p:txBody>
          <a:bodyPr/>
          <a:lstStyle/>
          <a:p>
            <a:endParaRPr lang="en-IT"/>
          </a:p>
        </p:txBody>
      </p:sp>
      <p:sp>
        <p:nvSpPr>
          <p:cNvPr id="28" name="Shape 26"/>
          <p:cNvSpPr/>
          <p:nvPr/>
        </p:nvSpPr>
        <p:spPr>
          <a:xfrm>
            <a:off x="365760" y="3218688"/>
            <a:ext cx="45720" cy="713232"/>
          </a:xfrm>
          <a:prstGeom prst="rect">
            <a:avLst/>
          </a:prstGeom>
          <a:solidFill>
            <a:srgbClr val="BFFF00"/>
          </a:solidFill>
          <a:ln w="12700">
            <a:solidFill>
              <a:srgbClr val="BFFF00"/>
            </a:solidFill>
            <a:prstDash val="solid"/>
          </a:ln>
        </p:spPr>
        <p:txBody>
          <a:bodyPr/>
          <a:lstStyle/>
          <a:p>
            <a:endParaRPr lang="en-IT"/>
          </a:p>
        </p:txBody>
      </p:sp>
      <p:sp>
        <p:nvSpPr>
          <p:cNvPr id="29" name="Text 27"/>
          <p:cNvSpPr/>
          <p:nvPr/>
        </p:nvSpPr>
        <p:spPr>
          <a:xfrm>
            <a:off x="548640" y="3282696"/>
            <a:ext cx="1554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BFFF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Skopos</a:t>
            </a:r>
            <a:endParaRPr lang="en-US" sz="1150" dirty="0"/>
          </a:p>
        </p:txBody>
      </p:sp>
      <p:sp>
        <p:nvSpPr>
          <p:cNvPr id="30" name="Text 28"/>
          <p:cNvSpPr/>
          <p:nvPr/>
        </p:nvSpPr>
        <p:spPr>
          <a:xfrm>
            <a:off x="2240280" y="3282696"/>
            <a:ext cx="2148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8888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 scopo comunicativo della traduzione (ted.)</a:t>
            </a:r>
            <a:endParaRPr lang="en-US" sz="1000" dirty="0"/>
          </a:p>
        </p:txBody>
      </p:sp>
      <p:sp>
        <p:nvSpPr>
          <p:cNvPr id="31" name="Shape 29"/>
          <p:cNvSpPr/>
          <p:nvPr/>
        </p:nvSpPr>
        <p:spPr>
          <a:xfrm>
            <a:off x="4709160" y="3218688"/>
            <a:ext cx="4160520" cy="713232"/>
          </a:xfrm>
          <a:prstGeom prst="rect">
            <a:avLst/>
          </a:prstGeom>
          <a:solidFill>
            <a:srgbClr val="0A0A1A"/>
          </a:solidFill>
          <a:ln w="12700">
            <a:solidFill>
              <a:srgbClr val="1A1A35"/>
            </a:solidFill>
            <a:prstDash val="solid"/>
          </a:ln>
        </p:spPr>
        <p:txBody>
          <a:bodyPr/>
          <a:lstStyle/>
          <a:p>
            <a:endParaRPr lang="en-IT"/>
          </a:p>
        </p:txBody>
      </p:sp>
      <p:sp>
        <p:nvSpPr>
          <p:cNvPr id="32" name="Shape 30"/>
          <p:cNvSpPr/>
          <p:nvPr/>
        </p:nvSpPr>
        <p:spPr>
          <a:xfrm>
            <a:off x="4709160" y="3218688"/>
            <a:ext cx="45720" cy="713232"/>
          </a:xfrm>
          <a:prstGeom prst="rect">
            <a:avLst/>
          </a:prstGeom>
          <a:solidFill>
            <a:srgbClr val="00D4FF"/>
          </a:solidFill>
          <a:ln w="12700">
            <a:solidFill>
              <a:srgbClr val="00D4FF"/>
            </a:solidFill>
            <a:prstDash val="solid"/>
          </a:ln>
        </p:spPr>
        <p:txBody>
          <a:bodyPr/>
          <a:lstStyle/>
          <a:p>
            <a:endParaRPr lang="en-IT"/>
          </a:p>
        </p:txBody>
      </p:sp>
      <p:sp>
        <p:nvSpPr>
          <p:cNvPr id="33" name="Text 31"/>
          <p:cNvSpPr/>
          <p:nvPr/>
        </p:nvSpPr>
        <p:spPr>
          <a:xfrm>
            <a:off x="4892040" y="3282696"/>
            <a:ext cx="1554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00D4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Traduzione radicale</a:t>
            </a:r>
            <a:endParaRPr lang="en-US" sz="1150" dirty="0"/>
          </a:p>
        </p:txBody>
      </p:sp>
      <p:sp>
        <p:nvSpPr>
          <p:cNvPr id="34" name="Text 32"/>
          <p:cNvSpPr/>
          <p:nvPr/>
        </p:nvSpPr>
        <p:spPr>
          <a:xfrm>
            <a:off x="6583680" y="3282696"/>
            <a:ext cx="2148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8888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Primo contatto assoluto tra due culture ignote (Quine)</a:t>
            </a:r>
            <a:endParaRPr lang="en-US" sz="1000" dirty="0"/>
          </a:p>
        </p:txBody>
      </p:sp>
      <p:sp>
        <p:nvSpPr>
          <p:cNvPr id="35" name="Shape 33"/>
          <p:cNvSpPr/>
          <p:nvPr/>
        </p:nvSpPr>
        <p:spPr>
          <a:xfrm>
            <a:off x="365760" y="4023360"/>
            <a:ext cx="4160520" cy="713232"/>
          </a:xfrm>
          <a:prstGeom prst="rect">
            <a:avLst/>
          </a:prstGeom>
          <a:solidFill>
            <a:srgbClr val="111122"/>
          </a:solidFill>
          <a:ln w="12700">
            <a:solidFill>
              <a:srgbClr val="1A1A35"/>
            </a:solidFill>
            <a:prstDash val="solid"/>
          </a:ln>
        </p:spPr>
        <p:txBody>
          <a:bodyPr/>
          <a:lstStyle/>
          <a:p>
            <a:endParaRPr lang="en-IT"/>
          </a:p>
        </p:txBody>
      </p:sp>
      <p:sp>
        <p:nvSpPr>
          <p:cNvPr id="36" name="Shape 34"/>
          <p:cNvSpPr/>
          <p:nvPr/>
        </p:nvSpPr>
        <p:spPr>
          <a:xfrm>
            <a:off x="365760" y="4023360"/>
            <a:ext cx="45720" cy="713232"/>
          </a:xfrm>
          <a:prstGeom prst="rect">
            <a:avLst/>
          </a:prstGeom>
          <a:solidFill>
            <a:srgbClr val="00FFB2"/>
          </a:solidFill>
          <a:ln w="12700">
            <a:solidFill>
              <a:srgbClr val="00FFB2"/>
            </a:solidFill>
            <a:prstDash val="solid"/>
          </a:ln>
        </p:spPr>
        <p:txBody>
          <a:bodyPr/>
          <a:lstStyle/>
          <a:p>
            <a:endParaRPr lang="en-IT"/>
          </a:p>
        </p:txBody>
      </p:sp>
      <p:sp>
        <p:nvSpPr>
          <p:cNvPr id="37" name="Text 35"/>
          <p:cNvSpPr/>
          <p:nvPr/>
        </p:nvSpPr>
        <p:spPr>
          <a:xfrm>
            <a:off x="548640" y="4087368"/>
            <a:ext cx="1554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00FF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Habitus</a:t>
            </a:r>
            <a:endParaRPr lang="en-US" sz="1150" dirty="0"/>
          </a:p>
        </p:txBody>
      </p:sp>
      <p:sp>
        <p:nvSpPr>
          <p:cNvPr id="38" name="Text 36"/>
          <p:cNvSpPr/>
          <p:nvPr/>
        </p:nvSpPr>
        <p:spPr>
          <a:xfrm>
            <a:off x="2240280" y="4087368"/>
            <a:ext cx="2148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8888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Disposizioni interiorizzate che guidano le pratiche (Bourdieu)</a:t>
            </a:r>
            <a:endParaRPr lang="en-US" sz="1000" dirty="0"/>
          </a:p>
        </p:txBody>
      </p:sp>
      <p:sp>
        <p:nvSpPr>
          <p:cNvPr id="39" name="Shape 37"/>
          <p:cNvSpPr/>
          <p:nvPr/>
        </p:nvSpPr>
        <p:spPr>
          <a:xfrm>
            <a:off x="4709160" y="4023360"/>
            <a:ext cx="4160520" cy="713232"/>
          </a:xfrm>
          <a:prstGeom prst="rect">
            <a:avLst/>
          </a:prstGeom>
          <a:solidFill>
            <a:srgbClr val="0A0A1A"/>
          </a:solidFill>
          <a:ln w="12700">
            <a:solidFill>
              <a:srgbClr val="1A1A35"/>
            </a:solidFill>
            <a:prstDash val="solid"/>
          </a:ln>
        </p:spPr>
        <p:txBody>
          <a:bodyPr/>
          <a:lstStyle/>
          <a:p>
            <a:endParaRPr lang="en-IT"/>
          </a:p>
        </p:txBody>
      </p:sp>
      <p:sp>
        <p:nvSpPr>
          <p:cNvPr id="40" name="Shape 38"/>
          <p:cNvSpPr/>
          <p:nvPr/>
        </p:nvSpPr>
        <p:spPr>
          <a:xfrm>
            <a:off x="4709160" y="4023360"/>
            <a:ext cx="45720" cy="713232"/>
          </a:xfrm>
          <a:prstGeom prst="rect">
            <a:avLst/>
          </a:prstGeom>
          <a:solidFill>
            <a:srgbClr val="FF2D78"/>
          </a:solidFill>
          <a:ln w="12700">
            <a:solidFill>
              <a:srgbClr val="FF2D78"/>
            </a:solidFill>
            <a:prstDash val="solid"/>
          </a:ln>
        </p:spPr>
        <p:txBody>
          <a:bodyPr/>
          <a:lstStyle/>
          <a:p>
            <a:endParaRPr lang="en-IT"/>
          </a:p>
        </p:txBody>
      </p:sp>
      <p:sp>
        <p:nvSpPr>
          <p:cNvPr id="41" name="Text 39"/>
          <p:cNvSpPr/>
          <p:nvPr/>
        </p:nvSpPr>
        <p:spPr>
          <a:xfrm>
            <a:off x="4892040" y="4087368"/>
            <a:ext cx="1554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FF2D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Invisibilità</a:t>
            </a:r>
            <a:endParaRPr lang="en-US" sz="1150" dirty="0"/>
          </a:p>
        </p:txBody>
      </p:sp>
      <p:sp>
        <p:nvSpPr>
          <p:cNvPr id="42" name="Text 40"/>
          <p:cNvSpPr/>
          <p:nvPr/>
        </p:nvSpPr>
        <p:spPr>
          <a:xfrm>
            <a:off x="6583680" y="4087368"/>
            <a:ext cx="2148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8888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cancellazione del traduttore nella traduzione fluente (Venuti)</a:t>
            </a:r>
            <a:endParaRPr lang="en-US" sz="10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2">
    <p:bg>
      <p:bgPr>
        <a:solidFill>
          <a:srgbClr val="09091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56032"/>
            <a:ext cx="82296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200" dirty="0">
                <a:solidFill>
                  <a:srgbClr val="00FF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RIFERIMENTI BIBLIOGRAFICI</a:t>
            </a:r>
            <a:endParaRPr lang="en-US" sz="1100" dirty="0"/>
          </a:p>
        </p:txBody>
      </p:sp>
      <p:sp>
        <p:nvSpPr>
          <p:cNvPr id="3" name="Shape 1"/>
          <p:cNvSpPr/>
          <p:nvPr/>
        </p:nvSpPr>
        <p:spPr>
          <a:xfrm>
            <a:off x="365760" y="749808"/>
            <a:ext cx="8412480" cy="347472"/>
          </a:xfrm>
          <a:prstGeom prst="rect">
            <a:avLst/>
          </a:prstGeom>
          <a:solidFill>
            <a:srgbClr val="111122"/>
          </a:solidFill>
          <a:ln w="12700">
            <a:solidFill>
              <a:srgbClr val="1A1A35"/>
            </a:solidFill>
            <a:prstDash val="solid"/>
          </a:ln>
        </p:spPr>
        <p:txBody>
          <a:bodyPr/>
          <a:lstStyle/>
          <a:p>
            <a:endParaRPr lang="en-IT"/>
          </a:p>
        </p:txBody>
      </p:sp>
      <p:sp>
        <p:nvSpPr>
          <p:cNvPr id="4" name="Shape 2"/>
          <p:cNvSpPr/>
          <p:nvPr/>
        </p:nvSpPr>
        <p:spPr>
          <a:xfrm>
            <a:off x="365760" y="749808"/>
            <a:ext cx="45720" cy="347472"/>
          </a:xfrm>
          <a:prstGeom prst="rect">
            <a:avLst/>
          </a:prstGeom>
          <a:solidFill>
            <a:srgbClr val="00FFB2"/>
          </a:solidFill>
          <a:ln w="12700">
            <a:solidFill>
              <a:srgbClr val="00FFB2"/>
            </a:solidFill>
            <a:prstDash val="solid"/>
          </a:ln>
        </p:spPr>
        <p:txBody>
          <a:bodyPr/>
          <a:lstStyle/>
          <a:p>
            <a:endParaRPr lang="en-IT"/>
          </a:p>
        </p:txBody>
      </p:sp>
      <p:sp>
        <p:nvSpPr>
          <p:cNvPr id="5" name="Text 3"/>
          <p:cNvSpPr/>
          <p:nvPr/>
        </p:nvSpPr>
        <p:spPr>
          <a:xfrm>
            <a:off x="548640" y="777240"/>
            <a:ext cx="813816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Adamo, Sergia. La traduzione: prospettive di studio e problemi aperti.</a:t>
            </a:r>
            <a:endParaRPr lang="en-US" sz="1000" dirty="0"/>
          </a:p>
        </p:txBody>
      </p:sp>
      <p:sp>
        <p:nvSpPr>
          <p:cNvPr id="6" name="Shape 4"/>
          <p:cNvSpPr/>
          <p:nvPr/>
        </p:nvSpPr>
        <p:spPr>
          <a:xfrm>
            <a:off x="365760" y="1133856"/>
            <a:ext cx="8412480" cy="347472"/>
          </a:xfrm>
          <a:prstGeom prst="rect">
            <a:avLst/>
          </a:prstGeom>
          <a:solidFill>
            <a:srgbClr val="0A0A1A"/>
          </a:solidFill>
          <a:ln w="12700">
            <a:solidFill>
              <a:srgbClr val="1A1A35"/>
            </a:solidFill>
            <a:prstDash val="solid"/>
          </a:ln>
        </p:spPr>
        <p:txBody>
          <a:bodyPr/>
          <a:lstStyle/>
          <a:p>
            <a:endParaRPr lang="en-IT"/>
          </a:p>
        </p:txBody>
      </p:sp>
      <p:sp>
        <p:nvSpPr>
          <p:cNvPr id="7" name="Shape 5"/>
          <p:cNvSpPr/>
          <p:nvPr/>
        </p:nvSpPr>
        <p:spPr>
          <a:xfrm>
            <a:off x="365760" y="1133856"/>
            <a:ext cx="45720" cy="347472"/>
          </a:xfrm>
          <a:prstGeom prst="rect">
            <a:avLst/>
          </a:prstGeom>
          <a:solidFill>
            <a:srgbClr val="FF2D78"/>
          </a:solidFill>
          <a:ln w="12700">
            <a:solidFill>
              <a:srgbClr val="FF2D78"/>
            </a:solidFill>
            <a:prstDash val="solid"/>
          </a:ln>
        </p:spPr>
        <p:txBody>
          <a:bodyPr/>
          <a:lstStyle/>
          <a:p>
            <a:endParaRPr lang="en-IT"/>
          </a:p>
        </p:txBody>
      </p:sp>
      <p:sp>
        <p:nvSpPr>
          <p:cNvPr id="8" name="Text 6"/>
          <p:cNvSpPr/>
          <p:nvPr/>
        </p:nvSpPr>
        <p:spPr>
          <a:xfrm>
            <a:off x="548640" y="1161288"/>
            <a:ext cx="813816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Bassnett, Susan. Comparative Literature. University of Toronto Press, 1993.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365760" y="1517904"/>
            <a:ext cx="8412480" cy="347472"/>
          </a:xfrm>
          <a:prstGeom prst="rect">
            <a:avLst/>
          </a:prstGeom>
          <a:solidFill>
            <a:srgbClr val="111122"/>
          </a:solidFill>
          <a:ln w="12700">
            <a:solidFill>
              <a:srgbClr val="1A1A35"/>
            </a:solidFill>
            <a:prstDash val="solid"/>
          </a:ln>
        </p:spPr>
        <p:txBody>
          <a:bodyPr/>
          <a:lstStyle/>
          <a:p>
            <a:endParaRPr lang="en-IT"/>
          </a:p>
        </p:txBody>
      </p:sp>
      <p:sp>
        <p:nvSpPr>
          <p:cNvPr id="10" name="Shape 8"/>
          <p:cNvSpPr/>
          <p:nvPr/>
        </p:nvSpPr>
        <p:spPr>
          <a:xfrm>
            <a:off x="365760" y="1517904"/>
            <a:ext cx="45720" cy="347472"/>
          </a:xfrm>
          <a:prstGeom prst="rect">
            <a:avLst/>
          </a:prstGeom>
          <a:solidFill>
            <a:srgbClr val="BFFF00"/>
          </a:solidFill>
          <a:ln w="12700">
            <a:solidFill>
              <a:srgbClr val="BFFF00"/>
            </a:solidFill>
            <a:prstDash val="solid"/>
          </a:ln>
        </p:spPr>
        <p:txBody>
          <a:bodyPr/>
          <a:lstStyle/>
          <a:p>
            <a:endParaRPr lang="en-IT"/>
          </a:p>
        </p:txBody>
      </p:sp>
      <p:sp>
        <p:nvSpPr>
          <p:cNvPr id="11" name="Text 9"/>
          <p:cNvSpPr/>
          <p:nvPr/>
        </p:nvSpPr>
        <p:spPr>
          <a:xfrm>
            <a:off x="548640" y="1545336"/>
            <a:ext cx="813816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Berman, Antoine. L'épreuve de l'étranger. Gallimard, 1984.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365760" y="1901952"/>
            <a:ext cx="8412480" cy="347472"/>
          </a:xfrm>
          <a:prstGeom prst="rect">
            <a:avLst/>
          </a:prstGeom>
          <a:solidFill>
            <a:srgbClr val="0A0A1A"/>
          </a:solidFill>
          <a:ln w="12700">
            <a:solidFill>
              <a:srgbClr val="1A1A35"/>
            </a:solidFill>
            <a:prstDash val="solid"/>
          </a:ln>
        </p:spPr>
        <p:txBody>
          <a:bodyPr/>
          <a:lstStyle/>
          <a:p>
            <a:endParaRPr lang="en-IT"/>
          </a:p>
        </p:txBody>
      </p:sp>
      <p:sp>
        <p:nvSpPr>
          <p:cNvPr id="13" name="Shape 11"/>
          <p:cNvSpPr/>
          <p:nvPr/>
        </p:nvSpPr>
        <p:spPr>
          <a:xfrm>
            <a:off x="365760" y="1901952"/>
            <a:ext cx="45720" cy="347472"/>
          </a:xfrm>
          <a:prstGeom prst="rect">
            <a:avLst/>
          </a:prstGeom>
          <a:solidFill>
            <a:srgbClr val="00D4FF"/>
          </a:solidFill>
          <a:ln w="12700">
            <a:solidFill>
              <a:srgbClr val="00D4FF"/>
            </a:solidFill>
            <a:prstDash val="solid"/>
          </a:ln>
        </p:spPr>
        <p:txBody>
          <a:bodyPr/>
          <a:lstStyle/>
          <a:p>
            <a:endParaRPr lang="en-IT"/>
          </a:p>
        </p:txBody>
      </p:sp>
      <p:sp>
        <p:nvSpPr>
          <p:cNvPr id="14" name="Text 12"/>
          <p:cNvSpPr/>
          <p:nvPr/>
        </p:nvSpPr>
        <p:spPr>
          <a:xfrm>
            <a:off x="548640" y="1929384"/>
            <a:ext cx="813816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Chesterman, Andrew. Memes of Translation. John Benjamins, 1997.</a:t>
            </a:r>
            <a:endParaRPr lang="en-US" sz="1000" dirty="0"/>
          </a:p>
        </p:txBody>
      </p:sp>
      <p:sp>
        <p:nvSpPr>
          <p:cNvPr id="15" name="Shape 13"/>
          <p:cNvSpPr/>
          <p:nvPr/>
        </p:nvSpPr>
        <p:spPr>
          <a:xfrm>
            <a:off x="365760" y="2286000"/>
            <a:ext cx="8412480" cy="347472"/>
          </a:xfrm>
          <a:prstGeom prst="rect">
            <a:avLst/>
          </a:prstGeom>
          <a:solidFill>
            <a:srgbClr val="111122"/>
          </a:solidFill>
          <a:ln w="12700">
            <a:solidFill>
              <a:srgbClr val="1A1A35"/>
            </a:solidFill>
            <a:prstDash val="solid"/>
          </a:ln>
        </p:spPr>
        <p:txBody>
          <a:bodyPr/>
          <a:lstStyle/>
          <a:p>
            <a:endParaRPr lang="en-IT"/>
          </a:p>
        </p:txBody>
      </p:sp>
      <p:sp>
        <p:nvSpPr>
          <p:cNvPr id="16" name="Shape 14"/>
          <p:cNvSpPr/>
          <p:nvPr/>
        </p:nvSpPr>
        <p:spPr>
          <a:xfrm>
            <a:off x="365760" y="2286000"/>
            <a:ext cx="45720" cy="347472"/>
          </a:xfrm>
          <a:prstGeom prst="rect">
            <a:avLst/>
          </a:prstGeom>
          <a:solidFill>
            <a:srgbClr val="00FFB2"/>
          </a:solidFill>
          <a:ln w="12700">
            <a:solidFill>
              <a:srgbClr val="00FFB2"/>
            </a:solidFill>
            <a:prstDash val="solid"/>
          </a:ln>
        </p:spPr>
        <p:txBody>
          <a:bodyPr/>
          <a:lstStyle/>
          <a:p>
            <a:endParaRPr lang="en-IT"/>
          </a:p>
        </p:txBody>
      </p:sp>
      <p:sp>
        <p:nvSpPr>
          <p:cNvPr id="17" name="Text 15"/>
          <p:cNvSpPr/>
          <p:nvPr/>
        </p:nvSpPr>
        <p:spPr>
          <a:xfrm>
            <a:off x="548640" y="2313432"/>
            <a:ext cx="813816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Derrida, Jacques. «Des Tours de Babel». Psyché. Galilée, 1987.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365760" y="2670048"/>
            <a:ext cx="8412480" cy="347472"/>
          </a:xfrm>
          <a:prstGeom prst="rect">
            <a:avLst/>
          </a:prstGeom>
          <a:solidFill>
            <a:srgbClr val="0A0A1A"/>
          </a:solidFill>
          <a:ln w="12700">
            <a:solidFill>
              <a:srgbClr val="1A1A35"/>
            </a:solidFill>
            <a:prstDash val="solid"/>
          </a:ln>
        </p:spPr>
        <p:txBody>
          <a:bodyPr/>
          <a:lstStyle/>
          <a:p>
            <a:endParaRPr lang="en-IT"/>
          </a:p>
        </p:txBody>
      </p:sp>
      <p:sp>
        <p:nvSpPr>
          <p:cNvPr id="19" name="Shape 17"/>
          <p:cNvSpPr/>
          <p:nvPr/>
        </p:nvSpPr>
        <p:spPr>
          <a:xfrm>
            <a:off x="365760" y="2670048"/>
            <a:ext cx="45720" cy="347472"/>
          </a:xfrm>
          <a:prstGeom prst="rect">
            <a:avLst/>
          </a:prstGeom>
          <a:solidFill>
            <a:srgbClr val="FF2D78"/>
          </a:solidFill>
          <a:ln w="12700">
            <a:solidFill>
              <a:srgbClr val="FF2D78"/>
            </a:solidFill>
            <a:prstDash val="solid"/>
          </a:ln>
        </p:spPr>
        <p:txBody>
          <a:bodyPr/>
          <a:lstStyle/>
          <a:p>
            <a:endParaRPr lang="en-IT"/>
          </a:p>
        </p:txBody>
      </p:sp>
      <p:sp>
        <p:nvSpPr>
          <p:cNvPr id="20" name="Text 18"/>
          <p:cNvSpPr/>
          <p:nvPr/>
        </p:nvSpPr>
        <p:spPr>
          <a:xfrm>
            <a:off x="548640" y="2697480"/>
            <a:ext cx="813816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Holmes, James S. «The Name and Nature of Translation Studies». 1972.</a:t>
            </a:r>
            <a:endParaRPr lang="en-US" sz="1000" dirty="0"/>
          </a:p>
        </p:txBody>
      </p:sp>
      <p:sp>
        <p:nvSpPr>
          <p:cNvPr id="21" name="Shape 19"/>
          <p:cNvSpPr/>
          <p:nvPr/>
        </p:nvSpPr>
        <p:spPr>
          <a:xfrm>
            <a:off x="365760" y="3054096"/>
            <a:ext cx="8412480" cy="347472"/>
          </a:xfrm>
          <a:prstGeom prst="rect">
            <a:avLst/>
          </a:prstGeom>
          <a:solidFill>
            <a:srgbClr val="111122"/>
          </a:solidFill>
          <a:ln w="12700">
            <a:solidFill>
              <a:srgbClr val="1A1A35"/>
            </a:solidFill>
            <a:prstDash val="solid"/>
          </a:ln>
        </p:spPr>
        <p:txBody>
          <a:bodyPr/>
          <a:lstStyle/>
          <a:p>
            <a:endParaRPr lang="en-IT"/>
          </a:p>
        </p:txBody>
      </p:sp>
      <p:sp>
        <p:nvSpPr>
          <p:cNvPr id="22" name="Shape 20"/>
          <p:cNvSpPr/>
          <p:nvPr/>
        </p:nvSpPr>
        <p:spPr>
          <a:xfrm>
            <a:off x="365760" y="3054096"/>
            <a:ext cx="45720" cy="347472"/>
          </a:xfrm>
          <a:prstGeom prst="rect">
            <a:avLst/>
          </a:prstGeom>
          <a:solidFill>
            <a:srgbClr val="BFFF00"/>
          </a:solidFill>
          <a:ln w="12700">
            <a:solidFill>
              <a:srgbClr val="BFFF00"/>
            </a:solidFill>
            <a:prstDash val="solid"/>
          </a:ln>
        </p:spPr>
        <p:txBody>
          <a:bodyPr/>
          <a:lstStyle/>
          <a:p>
            <a:endParaRPr lang="en-IT"/>
          </a:p>
        </p:txBody>
      </p:sp>
      <p:sp>
        <p:nvSpPr>
          <p:cNvPr id="23" name="Text 21"/>
          <p:cNvSpPr/>
          <p:nvPr/>
        </p:nvSpPr>
        <p:spPr>
          <a:xfrm>
            <a:off x="548640" y="3081528"/>
            <a:ext cx="813816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Nida, Eugene A. Toward a Science of Translating. Brill, 1964.</a:t>
            </a:r>
            <a:endParaRPr lang="en-US" sz="1000" dirty="0"/>
          </a:p>
        </p:txBody>
      </p:sp>
      <p:sp>
        <p:nvSpPr>
          <p:cNvPr id="24" name="Shape 22"/>
          <p:cNvSpPr/>
          <p:nvPr/>
        </p:nvSpPr>
        <p:spPr>
          <a:xfrm>
            <a:off x="365760" y="3438144"/>
            <a:ext cx="8412480" cy="347472"/>
          </a:xfrm>
          <a:prstGeom prst="rect">
            <a:avLst/>
          </a:prstGeom>
          <a:solidFill>
            <a:srgbClr val="0A0A1A"/>
          </a:solidFill>
          <a:ln w="12700">
            <a:solidFill>
              <a:srgbClr val="1A1A35"/>
            </a:solidFill>
            <a:prstDash val="solid"/>
          </a:ln>
        </p:spPr>
        <p:txBody>
          <a:bodyPr/>
          <a:lstStyle/>
          <a:p>
            <a:endParaRPr lang="en-IT"/>
          </a:p>
        </p:txBody>
      </p:sp>
      <p:sp>
        <p:nvSpPr>
          <p:cNvPr id="25" name="Shape 23"/>
          <p:cNvSpPr/>
          <p:nvPr/>
        </p:nvSpPr>
        <p:spPr>
          <a:xfrm>
            <a:off x="365760" y="3438144"/>
            <a:ext cx="45720" cy="347472"/>
          </a:xfrm>
          <a:prstGeom prst="rect">
            <a:avLst/>
          </a:prstGeom>
          <a:solidFill>
            <a:srgbClr val="00D4FF"/>
          </a:solidFill>
          <a:ln w="12700">
            <a:solidFill>
              <a:srgbClr val="00D4FF"/>
            </a:solidFill>
            <a:prstDash val="solid"/>
          </a:ln>
        </p:spPr>
        <p:txBody>
          <a:bodyPr/>
          <a:lstStyle/>
          <a:p>
            <a:endParaRPr lang="en-IT"/>
          </a:p>
        </p:txBody>
      </p:sp>
      <p:sp>
        <p:nvSpPr>
          <p:cNvPr id="26" name="Text 24"/>
          <p:cNvSpPr/>
          <p:nvPr/>
        </p:nvSpPr>
        <p:spPr>
          <a:xfrm>
            <a:off x="548640" y="3465576"/>
            <a:ext cx="813816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Quine, W.V.O. «Translation and Meaning». Word and Object. MIT Press, 1960.</a:t>
            </a:r>
            <a:endParaRPr lang="en-US" sz="1000" dirty="0"/>
          </a:p>
        </p:txBody>
      </p:sp>
      <p:sp>
        <p:nvSpPr>
          <p:cNvPr id="27" name="Shape 25"/>
          <p:cNvSpPr/>
          <p:nvPr/>
        </p:nvSpPr>
        <p:spPr>
          <a:xfrm>
            <a:off x="365760" y="3822192"/>
            <a:ext cx="8412480" cy="347472"/>
          </a:xfrm>
          <a:prstGeom prst="rect">
            <a:avLst/>
          </a:prstGeom>
          <a:solidFill>
            <a:srgbClr val="111122"/>
          </a:solidFill>
          <a:ln w="12700">
            <a:solidFill>
              <a:srgbClr val="1A1A35"/>
            </a:solidFill>
            <a:prstDash val="solid"/>
          </a:ln>
        </p:spPr>
        <p:txBody>
          <a:bodyPr/>
          <a:lstStyle/>
          <a:p>
            <a:endParaRPr lang="en-IT"/>
          </a:p>
        </p:txBody>
      </p:sp>
      <p:sp>
        <p:nvSpPr>
          <p:cNvPr id="28" name="Shape 26"/>
          <p:cNvSpPr/>
          <p:nvPr/>
        </p:nvSpPr>
        <p:spPr>
          <a:xfrm>
            <a:off x="365760" y="3822192"/>
            <a:ext cx="45720" cy="347472"/>
          </a:xfrm>
          <a:prstGeom prst="rect">
            <a:avLst/>
          </a:prstGeom>
          <a:solidFill>
            <a:srgbClr val="00FFB2"/>
          </a:solidFill>
          <a:ln w="12700">
            <a:solidFill>
              <a:srgbClr val="00FFB2"/>
            </a:solidFill>
            <a:prstDash val="solid"/>
          </a:ln>
        </p:spPr>
        <p:txBody>
          <a:bodyPr/>
          <a:lstStyle/>
          <a:p>
            <a:endParaRPr lang="en-IT"/>
          </a:p>
        </p:txBody>
      </p:sp>
      <p:sp>
        <p:nvSpPr>
          <p:cNvPr id="29" name="Text 27"/>
          <p:cNvSpPr/>
          <p:nvPr/>
        </p:nvSpPr>
        <p:spPr>
          <a:xfrm>
            <a:off x="548640" y="3849624"/>
            <a:ext cx="813816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Schleiermacher, Friedrich. «Sui diversi metodi del tradurre». 1813.</a:t>
            </a:r>
            <a:endParaRPr lang="en-US" sz="1000" dirty="0"/>
          </a:p>
        </p:txBody>
      </p:sp>
      <p:sp>
        <p:nvSpPr>
          <p:cNvPr id="30" name="Shape 28"/>
          <p:cNvSpPr/>
          <p:nvPr/>
        </p:nvSpPr>
        <p:spPr>
          <a:xfrm>
            <a:off x="365760" y="4206240"/>
            <a:ext cx="8412480" cy="347472"/>
          </a:xfrm>
          <a:prstGeom prst="rect">
            <a:avLst/>
          </a:prstGeom>
          <a:solidFill>
            <a:srgbClr val="0A0A1A"/>
          </a:solidFill>
          <a:ln w="12700">
            <a:solidFill>
              <a:srgbClr val="1A1A35"/>
            </a:solidFill>
            <a:prstDash val="solid"/>
          </a:ln>
        </p:spPr>
        <p:txBody>
          <a:bodyPr/>
          <a:lstStyle/>
          <a:p>
            <a:endParaRPr lang="en-IT"/>
          </a:p>
        </p:txBody>
      </p:sp>
      <p:sp>
        <p:nvSpPr>
          <p:cNvPr id="31" name="Shape 29"/>
          <p:cNvSpPr/>
          <p:nvPr/>
        </p:nvSpPr>
        <p:spPr>
          <a:xfrm>
            <a:off x="365760" y="4206240"/>
            <a:ext cx="45720" cy="347472"/>
          </a:xfrm>
          <a:prstGeom prst="rect">
            <a:avLst/>
          </a:prstGeom>
          <a:solidFill>
            <a:srgbClr val="FF2D78"/>
          </a:solidFill>
          <a:ln w="12700">
            <a:solidFill>
              <a:srgbClr val="FF2D78"/>
            </a:solidFill>
            <a:prstDash val="solid"/>
          </a:ln>
        </p:spPr>
        <p:txBody>
          <a:bodyPr/>
          <a:lstStyle/>
          <a:p>
            <a:endParaRPr lang="en-IT"/>
          </a:p>
        </p:txBody>
      </p:sp>
      <p:sp>
        <p:nvSpPr>
          <p:cNvPr id="32" name="Text 30"/>
          <p:cNvSpPr/>
          <p:nvPr/>
        </p:nvSpPr>
        <p:spPr>
          <a:xfrm>
            <a:off x="548640" y="4233672"/>
            <a:ext cx="813816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Toury, Gideon. Descriptive Translation Studies and Beyond. John Benjamins, 1995.</a:t>
            </a:r>
            <a:endParaRPr lang="en-US" sz="1000" dirty="0"/>
          </a:p>
        </p:txBody>
      </p:sp>
      <p:sp>
        <p:nvSpPr>
          <p:cNvPr id="33" name="Shape 31"/>
          <p:cNvSpPr/>
          <p:nvPr/>
        </p:nvSpPr>
        <p:spPr>
          <a:xfrm>
            <a:off x="365760" y="4590288"/>
            <a:ext cx="8412480" cy="347472"/>
          </a:xfrm>
          <a:prstGeom prst="rect">
            <a:avLst/>
          </a:prstGeom>
          <a:solidFill>
            <a:srgbClr val="111122"/>
          </a:solidFill>
          <a:ln w="12700">
            <a:solidFill>
              <a:srgbClr val="1A1A35"/>
            </a:solidFill>
            <a:prstDash val="solid"/>
          </a:ln>
        </p:spPr>
        <p:txBody>
          <a:bodyPr/>
          <a:lstStyle/>
          <a:p>
            <a:endParaRPr lang="en-IT"/>
          </a:p>
        </p:txBody>
      </p:sp>
      <p:sp>
        <p:nvSpPr>
          <p:cNvPr id="34" name="Shape 32"/>
          <p:cNvSpPr/>
          <p:nvPr/>
        </p:nvSpPr>
        <p:spPr>
          <a:xfrm>
            <a:off x="365760" y="4590288"/>
            <a:ext cx="45720" cy="347472"/>
          </a:xfrm>
          <a:prstGeom prst="rect">
            <a:avLst/>
          </a:prstGeom>
          <a:solidFill>
            <a:srgbClr val="BFFF00"/>
          </a:solidFill>
          <a:ln w="12700">
            <a:solidFill>
              <a:srgbClr val="BFFF00"/>
            </a:solidFill>
            <a:prstDash val="solid"/>
          </a:ln>
        </p:spPr>
        <p:txBody>
          <a:bodyPr/>
          <a:lstStyle/>
          <a:p>
            <a:endParaRPr lang="en-IT"/>
          </a:p>
        </p:txBody>
      </p:sp>
      <p:sp>
        <p:nvSpPr>
          <p:cNvPr id="35" name="Text 33"/>
          <p:cNvSpPr/>
          <p:nvPr/>
        </p:nvSpPr>
        <p:spPr>
          <a:xfrm>
            <a:off x="548640" y="4617720"/>
            <a:ext cx="813816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Venuti, Lawrence. The Translator's Invisibility. Routledge, 1995.</a:t>
            </a:r>
            <a:endParaRPr lang="en-US" sz="10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3">
    <p:bg>
      <p:bgPr>
        <a:solidFill>
          <a:srgbClr val="09091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286000" cy="64008"/>
          </a:xfrm>
          <a:prstGeom prst="rect">
            <a:avLst/>
          </a:prstGeom>
          <a:solidFill>
            <a:srgbClr val="00FFB2"/>
          </a:solidFill>
          <a:ln w="12700">
            <a:solidFill>
              <a:srgbClr val="00FFB2"/>
            </a:solidFill>
            <a:prstDash val="solid"/>
          </a:ln>
        </p:spPr>
        <p:txBody>
          <a:bodyPr/>
          <a:lstStyle/>
          <a:p>
            <a:endParaRPr lang="en-IT"/>
          </a:p>
        </p:txBody>
      </p:sp>
      <p:sp>
        <p:nvSpPr>
          <p:cNvPr id="3" name="Shape 1"/>
          <p:cNvSpPr/>
          <p:nvPr/>
        </p:nvSpPr>
        <p:spPr>
          <a:xfrm>
            <a:off x="2286000" y="0"/>
            <a:ext cx="2286000" cy="64008"/>
          </a:xfrm>
          <a:prstGeom prst="rect">
            <a:avLst/>
          </a:prstGeom>
          <a:solidFill>
            <a:srgbClr val="FF2D78"/>
          </a:solidFill>
          <a:ln w="12700">
            <a:solidFill>
              <a:srgbClr val="FF2D78"/>
            </a:solidFill>
            <a:prstDash val="solid"/>
          </a:ln>
        </p:spPr>
        <p:txBody>
          <a:bodyPr/>
          <a:lstStyle/>
          <a:p>
            <a:endParaRPr lang="en-IT"/>
          </a:p>
        </p:txBody>
      </p:sp>
      <p:sp>
        <p:nvSpPr>
          <p:cNvPr id="4" name="Shape 2"/>
          <p:cNvSpPr/>
          <p:nvPr/>
        </p:nvSpPr>
        <p:spPr>
          <a:xfrm>
            <a:off x="4572000" y="0"/>
            <a:ext cx="2286000" cy="64008"/>
          </a:xfrm>
          <a:prstGeom prst="rect">
            <a:avLst/>
          </a:prstGeom>
          <a:solidFill>
            <a:srgbClr val="BFFF00"/>
          </a:solidFill>
          <a:ln w="12700">
            <a:solidFill>
              <a:srgbClr val="BFFF00"/>
            </a:solidFill>
            <a:prstDash val="solid"/>
          </a:ln>
        </p:spPr>
        <p:txBody>
          <a:bodyPr/>
          <a:lstStyle/>
          <a:p>
            <a:endParaRPr lang="en-IT"/>
          </a:p>
        </p:txBody>
      </p:sp>
      <p:sp>
        <p:nvSpPr>
          <p:cNvPr id="5" name="Shape 3"/>
          <p:cNvSpPr/>
          <p:nvPr/>
        </p:nvSpPr>
        <p:spPr>
          <a:xfrm>
            <a:off x="6858000" y="0"/>
            <a:ext cx="2286000" cy="64008"/>
          </a:xfrm>
          <a:prstGeom prst="rect">
            <a:avLst/>
          </a:prstGeom>
          <a:solidFill>
            <a:srgbClr val="00D4FF"/>
          </a:solidFill>
          <a:ln w="12700">
            <a:solidFill>
              <a:srgbClr val="00D4FF"/>
            </a:solidFill>
            <a:prstDash val="solid"/>
          </a:ln>
        </p:spPr>
        <p:txBody>
          <a:bodyPr/>
          <a:lstStyle/>
          <a:p>
            <a:endParaRPr lang="en-IT"/>
          </a:p>
        </p:txBody>
      </p:sp>
      <p:sp>
        <p:nvSpPr>
          <p:cNvPr id="6" name="Text 4"/>
          <p:cNvSpPr/>
          <p:nvPr/>
        </p:nvSpPr>
        <p:spPr>
          <a:xfrm>
            <a:off x="548640" y="594360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6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DOMANDE &amp;</a:t>
            </a:r>
            <a:endParaRPr lang="en-US" sz="6400" dirty="0"/>
          </a:p>
        </p:txBody>
      </p:sp>
      <p:sp>
        <p:nvSpPr>
          <p:cNvPr id="7" name="Text 5"/>
          <p:cNvSpPr/>
          <p:nvPr/>
        </p:nvSpPr>
        <p:spPr>
          <a:xfrm>
            <a:off x="548640" y="1371600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6400" b="1" dirty="0">
                <a:solidFill>
                  <a:srgbClr val="00FFB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DISCUSSIONE</a:t>
            </a:r>
            <a:endParaRPr lang="en-US" sz="6400" dirty="0"/>
          </a:p>
        </p:txBody>
      </p:sp>
      <p:sp>
        <p:nvSpPr>
          <p:cNvPr id="8" name="Shape 6"/>
          <p:cNvSpPr/>
          <p:nvPr/>
        </p:nvSpPr>
        <p:spPr>
          <a:xfrm>
            <a:off x="548640" y="2304288"/>
            <a:ext cx="8046720" cy="0"/>
          </a:xfrm>
          <a:prstGeom prst="line">
            <a:avLst/>
          </a:prstGeom>
          <a:noFill/>
          <a:ln w="12700">
            <a:solidFill>
              <a:srgbClr val="FF2D78"/>
            </a:solidFill>
            <a:prstDash val="solid"/>
          </a:ln>
        </p:spPr>
        <p:txBody>
          <a:bodyPr/>
          <a:lstStyle/>
          <a:p>
            <a:endParaRPr lang="en-IT"/>
          </a:p>
        </p:txBody>
      </p:sp>
      <p:sp>
        <p:nvSpPr>
          <p:cNvPr id="9" name="Shape 7"/>
          <p:cNvSpPr/>
          <p:nvPr/>
        </p:nvSpPr>
        <p:spPr>
          <a:xfrm>
            <a:off x="548640" y="2468880"/>
            <a:ext cx="8046720" cy="1828800"/>
          </a:xfrm>
          <a:prstGeom prst="rect">
            <a:avLst/>
          </a:prstGeom>
          <a:solidFill>
            <a:srgbClr val="111122"/>
          </a:solidFill>
          <a:ln w="12700">
            <a:solidFill>
              <a:srgbClr val="FF2D78"/>
            </a:solidFill>
            <a:prstDash val="solid"/>
          </a:ln>
          <a:effectLst>
            <a:outerShdw blurRad="152400" dist="50800" dir="8100000" algn="bl" rotWithShape="0">
              <a:srgbClr val="FF2D78">
                <a:alpha val="25000"/>
              </a:srgbClr>
            </a:outerShdw>
          </a:effectLst>
        </p:spPr>
        <p:txBody>
          <a:bodyPr/>
          <a:lstStyle/>
          <a:p>
            <a:endParaRPr lang="en-IT"/>
          </a:p>
        </p:txBody>
      </p:sp>
      <p:sp>
        <p:nvSpPr>
          <p:cNvPr id="10" name="Text 8"/>
          <p:cNvSpPr/>
          <p:nvPr/>
        </p:nvSpPr>
        <p:spPr>
          <a:xfrm>
            <a:off x="731520" y="2606040"/>
            <a:ext cx="7680960" cy="1508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i="1" dirty="0">
                <a:solidFill>
                  <a:srgbClr val="8888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«Per non fare a meno di tutto questo è opportuno interrogarsi non solo sui metodi di indagine, ma anche sulla natura del particolare oggetto di studio che la traduzione rappresenta, in tutta la sua problematicità, erraticità, indeterminatezza.»</a:t>
            </a:r>
            <a:endParaRPr lang="en-US" sz="1050" dirty="0"/>
          </a:p>
          <a:p>
            <a:pPr marL="0" indent="0">
              <a:buNone/>
            </a:pPr>
            <a:r>
              <a:rPr lang="en-US" sz="1050" i="1" dirty="0">
                <a:solidFill>
                  <a:srgbClr val="8888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 Sergia Adamo</a:t>
            </a:r>
            <a:endParaRPr lang="en-US" sz="10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9091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56032"/>
            <a:ext cx="82296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200" dirty="0">
                <a:solidFill>
                  <a:srgbClr val="00FF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TRADUZIONE RADICALE</a:t>
            </a:r>
            <a:endParaRPr lang="en-US" sz="1100" dirty="0"/>
          </a:p>
        </p:txBody>
      </p:sp>
      <p:sp>
        <p:nvSpPr>
          <p:cNvPr id="3" name="Shape 1"/>
          <p:cNvSpPr/>
          <p:nvPr/>
        </p:nvSpPr>
        <p:spPr>
          <a:xfrm>
            <a:off x="473425" y="793990"/>
            <a:ext cx="8229600" cy="1005840"/>
          </a:xfrm>
          <a:prstGeom prst="rect">
            <a:avLst/>
          </a:prstGeom>
          <a:solidFill>
            <a:srgbClr val="111122"/>
          </a:solidFill>
          <a:ln w="12700">
            <a:solidFill>
              <a:srgbClr val="BFFF00"/>
            </a:solidFill>
            <a:prstDash val="solid"/>
          </a:ln>
        </p:spPr>
        <p:txBody>
          <a:bodyPr/>
          <a:lstStyle/>
          <a:p>
            <a:endParaRPr lang="en-IT"/>
          </a:p>
        </p:txBody>
      </p:sp>
      <p:sp>
        <p:nvSpPr>
          <p:cNvPr id="4" name="Text 2"/>
          <p:cNvSpPr/>
          <p:nvPr/>
        </p:nvSpPr>
        <p:spPr>
          <a:xfrm>
            <a:off x="594360" y="868680"/>
            <a:ext cx="3200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800" b="1" dirty="0">
                <a:solidFill>
                  <a:srgbClr val="BFFF0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GAVAGAI ?</a:t>
            </a:r>
            <a:endParaRPr lang="en-US" sz="3800" dirty="0"/>
          </a:p>
        </p:txBody>
      </p:sp>
      <p:sp>
        <p:nvSpPr>
          <p:cNvPr id="5" name="Shape 3"/>
          <p:cNvSpPr/>
          <p:nvPr/>
        </p:nvSpPr>
        <p:spPr>
          <a:xfrm>
            <a:off x="3657600" y="1078992"/>
            <a:ext cx="704007" cy="347472"/>
          </a:xfrm>
          <a:prstGeom prst="rect">
            <a:avLst/>
          </a:prstGeom>
          <a:solidFill>
            <a:srgbClr val="1A1A30"/>
          </a:solidFill>
          <a:ln w="12700">
            <a:solidFill>
              <a:srgbClr val="BFFF00"/>
            </a:solidFill>
            <a:prstDash val="solid"/>
          </a:ln>
        </p:spPr>
        <p:txBody>
          <a:bodyPr/>
          <a:lstStyle/>
          <a:p>
            <a:endParaRPr lang="en-IT"/>
          </a:p>
        </p:txBody>
      </p:sp>
      <p:sp>
        <p:nvSpPr>
          <p:cNvPr id="6" name="Text 4"/>
          <p:cNvSpPr/>
          <p:nvPr/>
        </p:nvSpPr>
        <p:spPr>
          <a:xfrm>
            <a:off x="3657600" y="1078992"/>
            <a:ext cx="704007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BFFF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coniglio</a:t>
            </a:r>
            <a:endParaRPr lang="en-US" sz="1000" dirty="0"/>
          </a:p>
        </p:txBody>
      </p:sp>
      <p:sp>
        <p:nvSpPr>
          <p:cNvPr id="7" name="Shape 5"/>
          <p:cNvSpPr/>
          <p:nvPr/>
        </p:nvSpPr>
        <p:spPr>
          <a:xfrm>
            <a:off x="4437126" y="1081662"/>
            <a:ext cx="620396" cy="347472"/>
          </a:xfrm>
          <a:prstGeom prst="rect">
            <a:avLst/>
          </a:prstGeom>
          <a:solidFill>
            <a:srgbClr val="1A1A30"/>
          </a:solidFill>
          <a:ln w="12700">
            <a:solidFill>
              <a:srgbClr val="BFFF00"/>
            </a:solidFill>
            <a:prstDash val="solid"/>
          </a:ln>
        </p:spPr>
        <p:txBody>
          <a:bodyPr/>
          <a:lstStyle/>
          <a:p>
            <a:endParaRPr lang="en-IT"/>
          </a:p>
        </p:txBody>
      </p:sp>
      <p:sp>
        <p:nvSpPr>
          <p:cNvPr id="8" name="Text 6"/>
          <p:cNvSpPr/>
          <p:nvPr/>
        </p:nvSpPr>
        <p:spPr>
          <a:xfrm>
            <a:off x="4480560" y="1078992"/>
            <a:ext cx="650114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BFFF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animale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5130674" y="1078992"/>
            <a:ext cx="987552" cy="347472"/>
          </a:xfrm>
          <a:prstGeom prst="rect">
            <a:avLst/>
          </a:prstGeom>
          <a:solidFill>
            <a:srgbClr val="1A1A30"/>
          </a:solidFill>
          <a:ln w="12700">
            <a:solidFill>
              <a:srgbClr val="BFFF00"/>
            </a:solidFill>
            <a:prstDash val="solid"/>
          </a:ln>
        </p:spPr>
        <p:txBody>
          <a:bodyPr/>
          <a:lstStyle/>
          <a:p>
            <a:endParaRPr lang="en-IT"/>
          </a:p>
        </p:txBody>
      </p:sp>
      <p:sp>
        <p:nvSpPr>
          <p:cNvPr id="10" name="Text 8"/>
          <p:cNvSpPr/>
          <p:nvPr/>
        </p:nvSpPr>
        <p:spPr>
          <a:xfrm>
            <a:off x="5130674" y="1078992"/>
            <a:ext cx="98755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BFFF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bianco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6197346" y="1084090"/>
            <a:ext cx="891540" cy="347472"/>
          </a:xfrm>
          <a:prstGeom prst="rect">
            <a:avLst/>
          </a:prstGeom>
          <a:solidFill>
            <a:srgbClr val="1A1A30"/>
          </a:solidFill>
          <a:ln w="12700">
            <a:solidFill>
              <a:srgbClr val="BFFF00"/>
            </a:solidFill>
            <a:prstDash val="solid"/>
          </a:ln>
        </p:spPr>
        <p:txBody>
          <a:bodyPr/>
          <a:lstStyle/>
          <a:p>
            <a:endParaRPr lang="en-IT"/>
          </a:p>
        </p:txBody>
      </p:sp>
      <p:sp>
        <p:nvSpPr>
          <p:cNvPr id="12" name="Text 10"/>
          <p:cNvSpPr/>
          <p:nvPr/>
        </p:nvSpPr>
        <p:spPr>
          <a:xfrm>
            <a:off x="6191378" y="1078992"/>
            <a:ext cx="8915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BFFF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corre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7168006" y="1078992"/>
            <a:ext cx="1351370" cy="347472"/>
          </a:xfrm>
          <a:prstGeom prst="rect">
            <a:avLst/>
          </a:prstGeom>
          <a:solidFill>
            <a:srgbClr val="1A1A30"/>
          </a:solidFill>
          <a:ln w="12700">
            <a:solidFill>
              <a:srgbClr val="BFFF00"/>
            </a:solidFill>
            <a:prstDash val="solid"/>
          </a:ln>
        </p:spPr>
        <p:txBody>
          <a:bodyPr/>
          <a:lstStyle/>
          <a:p>
            <a:endParaRPr lang="en-IT"/>
          </a:p>
        </p:txBody>
      </p:sp>
      <p:sp>
        <p:nvSpPr>
          <p:cNvPr id="14" name="Text 12"/>
          <p:cNvSpPr/>
          <p:nvPr/>
        </p:nvSpPr>
        <p:spPr>
          <a:xfrm>
            <a:off x="6384677" y="1089188"/>
            <a:ext cx="2960714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BFFF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parte di coniglio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594360" y="1572768"/>
            <a:ext cx="8229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8888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Quine, 1959  ·  Scenario: linguista + nativo della giungla. Passa un coniglio.</a:t>
            </a:r>
            <a:endParaRPr lang="en-US" sz="900" dirty="0"/>
          </a:p>
        </p:txBody>
      </p:sp>
      <p:sp>
        <p:nvSpPr>
          <p:cNvPr id="16" name="Shape 14"/>
          <p:cNvSpPr/>
          <p:nvPr/>
        </p:nvSpPr>
        <p:spPr>
          <a:xfrm>
            <a:off x="457200" y="1993392"/>
            <a:ext cx="4023360" cy="2103120"/>
          </a:xfrm>
          <a:prstGeom prst="rect">
            <a:avLst/>
          </a:prstGeom>
          <a:solidFill>
            <a:srgbClr val="111122"/>
          </a:solidFill>
          <a:ln w="12700">
            <a:solidFill>
              <a:srgbClr val="00FFB2"/>
            </a:solidFill>
            <a:prstDash val="solid"/>
          </a:ln>
          <a:effectLst>
            <a:outerShdw blurRad="152400" dist="50800" dir="8100000" algn="bl" rotWithShape="0">
              <a:srgbClr val="00FFB2">
                <a:alpha val="25000"/>
              </a:srgbClr>
            </a:outerShdw>
          </a:effectLst>
        </p:spPr>
        <p:txBody>
          <a:bodyPr/>
          <a:lstStyle/>
          <a:p>
            <a:endParaRPr lang="en-IT"/>
          </a:p>
        </p:txBody>
      </p:sp>
      <p:sp>
        <p:nvSpPr>
          <p:cNvPr id="17" name="Shape 15"/>
          <p:cNvSpPr/>
          <p:nvPr/>
        </p:nvSpPr>
        <p:spPr>
          <a:xfrm>
            <a:off x="457200" y="1993392"/>
            <a:ext cx="50292" cy="2103120"/>
          </a:xfrm>
          <a:prstGeom prst="rect">
            <a:avLst/>
          </a:prstGeom>
          <a:solidFill>
            <a:srgbClr val="00FFB2"/>
          </a:solidFill>
          <a:ln w="12700">
            <a:solidFill>
              <a:srgbClr val="00FFB2"/>
            </a:solidFill>
            <a:prstDash val="solid"/>
          </a:ln>
        </p:spPr>
        <p:txBody>
          <a:bodyPr/>
          <a:lstStyle/>
          <a:p>
            <a:endParaRPr lang="en-IT"/>
          </a:p>
        </p:txBody>
      </p:sp>
      <p:sp>
        <p:nvSpPr>
          <p:cNvPr id="18" name="Text 16"/>
          <p:cNvSpPr/>
          <p:nvPr/>
        </p:nvSpPr>
        <p:spPr>
          <a:xfrm>
            <a:off x="640080" y="2121408"/>
            <a:ext cx="3657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100" dirty="0">
                <a:solidFill>
                  <a:srgbClr val="00FF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W.V.O. QUINE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640080" y="2560320"/>
            <a:ext cx="36576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La traduzione resta nell'indeterminatezza.</a:t>
            </a:r>
            <a:endParaRPr lang="en-US" sz="1200" dirty="0"/>
          </a:p>
          <a:p>
            <a:pPr marL="0" indent="0">
              <a:buNone/>
            </a:pPr>
            <a:r>
              <a:rPr lang="en-US" sz="12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Non esistono soluzioni definitive.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4663440" y="1993392"/>
            <a:ext cx="4023360" cy="2103120"/>
          </a:xfrm>
          <a:prstGeom prst="rect">
            <a:avLst/>
          </a:prstGeom>
          <a:solidFill>
            <a:srgbClr val="111122"/>
          </a:solidFill>
          <a:ln w="12700">
            <a:solidFill>
              <a:srgbClr val="00D4FF"/>
            </a:solidFill>
            <a:prstDash val="solid"/>
          </a:ln>
          <a:effectLst>
            <a:outerShdw blurRad="152400" dist="50800" dir="8100000" algn="bl" rotWithShape="0">
              <a:srgbClr val="00D4FF">
                <a:alpha val="25000"/>
              </a:srgbClr>
            </a:outerShdw>
          </a:effectLst>
        </p:spPr>
        <p:txBody>
          <a:bodyPr/>
          <a:lstStyle/>
          <a:p>
            <a:endParaRPr lang="en-IT"/>
          </a:p>
        </p:txBody>
      </p:sp>
      <p:sp>
        <p:nvSpPr>
          <p:cNvPr id="21" name="Shape 19"/>
          <p:cNvSpPr/>
          <p:nvPr/>
        </p:nvSpPr>
        <p:spPr>
          <a:xfrm>
            <a:off x="4663440" y="1993392"/>
            <a:ext cx="50292" cy="2103120"/>
          </a:xfrm>
          <a:prstGeom prst="rect">
            <a:avLst/>
          </a:prstGeom>
          <a:solidFill>
            <a:srgbClr val="00D4FF"/>
          </a:solidFill>
          <a:ln w="12700">
            <a:solidFill>
              <a:srgbClr val="00D4FF"/>
            </a:solidFill>
            <a:prstDash val="solid"/>
          </a:ln>
        </p:spPr>
        <p:txBody>
          <a:bodyPr/>
          <a:lstStyle/>
          <a:p>
            <a:endParaRPr lang="en-IT"/>
          </a:p>
        </p:txBody>
      </p:sp>
      <p:sp>
        <p:nvSpPr>
          <p:cNvPr id="22" name="Text 20"/>
          <p:cNvSpPr/>
          <p:nvPr/>
        </p:nvSpPr>
        <p:spPr>
          <a:xfrm>
            <a:off x="4846320" y="2121408"/>
            <a:ext cx="3657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100" dirty="0">
                <a:solidFill>
                  <a:srgbClr val="00D4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COLOMBO 1492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4846320" y="2560320"/>
            <a:ext cx="36576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① Lingua come strumento di potere.</a:t>
            </a:r>
            <a:endParaRPr lang="en-US" sz="1200" dirty="0"/>
          </a:p>
          <a:p>
            <a:pPr marL="0" indent="0">
              <a:buNone/>
            </a:pPr>
            <a:r>
              <a:rPr lang="en-US" sz="12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② Figure di mediazione bilingui, parte di entrambe le culture.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9091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56032"/>
            <a:ext cx="82296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200" dirty="0">
                <a:solidFill>
                  <a:srgbClr val="00FF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TRANSLATION STUDIES  ·  La Disciplina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457200" y="731520"/>
            <a:ext cx="8229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8888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James Holmes (1972) — La mappa dei Translation Studies</a:t>
            </a:r>
            <a:endParaRPr lang="en-US" sz="1200" dirty="0"/>
          </a:p>
        </p:txBody>
      </p:sp>
      <p:sp>
        <p:nvSpPr>
          <p:cNvPr id="4" name="Shape 2"/>
          <p:cNvSpPr/>
          <p:nvPr/>
        </p:nvSpPr>
        <p:spPr>
          <a:xfrm>
            <a:off x="457200" y="1188720"/>
            <a:ext cx="4023360" cy="2834640"/>
          </a:xfrm>
          <a:prstGeom prst="rect">
            <a:avLst/>
          </a:prstGeom>
          <a:solidFill>
            <a:srgbClr val="111122"/>
          </a:solidFill>
          <a:ln w="12700">
            <a:solidFill>
              <a:srgbClr val="00FFB2"/>
            </a:solidFill>
            <a:prstDash val="solid"/>
          </a:ln>
          <a:effectLst>
            <a:outerShdw blurRad="152400" dist="50800" dir="8100000" algn="bl" rotWithShape="0">
              <a:srgbClr val="00FFB2">
                <a:alpha val="25000"/>
              </a:srgbClr>
            </a:outerShdw>
          </a:effectLst>
        </p:spPr>
        <p:txBody>
          <a:bodyPr/>
          <a:lstStyle/>
          <a:p>
            <a:endParaRPr lang="en-IT"/>
          </a:p>
        </p:txBody>
      </p:sp>
      <p:sp>
        <p:nvSpPr>
          <p:cNvPr id="5" name="Shape 3"/>
          <p:cNvSpPr/>
          <p:nvPr/>
        </p:nvSpPr>
        <p:spPr>
          <a:xfrm>
            <a:off x="457200" y="1188720"/>
            <a:ext cx="50292" cy="2834640"/>
          </a:xfrm>
          <a:prstGeom prst="rect">
            <a:avLst/>
          </a:prstGeom>
          <a:solidFill>
            <a:srgbClr val="00FFB2"/>
          </a:solidFill>
          <a:ln w="12700">
            <a:solidFill>
              <a:srgbClr val="00FFB2"/>
            </a:solidFill>
            <a:prstDash val="solid"/>
          </a:ln>
        </p:spPr>
        <p:txBody>
          <a:bodyPr/>
          <a:lstStyle/>
          <a:p>
            <a:endParaRPr lang="en-IT"/>
          </a:p>
        </p:txBody>
      </p:sp>
      <p:sp>
        <p:nvSpPr>
          <p:cNvPr id="6" name="Text 4"/>
          <p:cNvSpPr/>
          <p:nvPr/>
        </p:nvSpPr>
        <p:spPr>
          <a:xfrm>
            <a:off x="658368" y="1325880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kern="0" spc="100" dirty="0">
                <a:solidFill>
                  <a:srgbClr val="00FF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RICERCA PURA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658368" y="1874520"/>
            <a:ext cx="3611880" cy="566928"/>
          </a:xfrm>
          <a:prstGeom prst="rect">
            <a:avLst/>
          </a:prstGeom>
          <a:solidFill>
            <a:srgbClr val="0A0A1A"/>
          </a:solidFill>
          <a:ln w="12700">
            <a:solidFill>
              <a:srgbClr val="222244"/>
            </a:solidFill>
            <a:prstDash val="solid"/>
          </a:ln>
        </p:spPr>
        <p:txBody>
          <a:bodyPr/>
          <a:lstStyle/>
          <a:p>
            <a:endParaRPr lang="en-IT"/>
          </a:p>
        </p:txBody>
      </p:sp>
      <p:sp>
        <p:nvSpPr>
          <p:cNvPr id="8" name="Text 6"/>
          <p:cNvSpPr/>
          <p:nvPr/>
        </p:nvSpPr>
        <p:spPr>
          <a:xfrm>
            <a:off x="804672" y="1892808"/>
            <a:ext cx="338328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Descrittiva: prodotto · funzione · processo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658368" y="2532888"/>
            <a:ext cx="3611880" cy="566928"/>
          </a:xfrm>
          <a:prstGeom prst="rect">
            <a:avLst/>
          </a:prstGeom>
          <a:solidFill>
            <a:srgbClr val="0A0A1A"/>
          </a:solidFill>
          <a:ln w="12700">
            <a:solidFill>
              <a:srgbClr val="222244"/>
            </a:solidFill>
            <a:prstDash val="solid"/>
          </a:ln>
        </p:spPr>
        <p:txBody>
          <a:bodyPr/>
          <a:lstStyle/>
          <a:p>
            <a:endParaRPr lang="en-IT"/>
          </a:p>
        </p:txBody>
      </p:sp>
      <p:sp>
        <p:nvSpPr>
          <p:cNvPr id="10" name="Text 8"/>
          <p:cNvSpPr/>
          <p:nvPr/>
        </p:nvSpPr>
        <p:spPr>
          <a:xfrm>
            <a:off x="804672" y="2551176"/>
            <a:ext cx="338328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Teorica: teorie generali e parziali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658368" y="3191256"/>
            <a:ext cx="3611880" cy="566928"/>
          </a:xfrm>
          <a:prstGeom prst="rect">
            <a:avLst/>
          </a:prstGeom>
          <a:solidFill>
            <a:srgbClr val="0A0A1A"/>
          </a:solidFill>
          <a:ln w="12700">
            <a:solidFill>
              <a:srgbClr val="222244"/>
            </a:solidFill>
            <a:prstDash val="solid"/>
          </a:ln>
        </p:spPr>
        <p:txBody>
          <a:bodyPr/>
          <a:lstStyle/>
          <a:p>
            <a:endParaRPr lang="en-IT"/>
          </a:p>
        </p:txBody>
      </p:sp>
      <p:sp>
        <p:nvSpPr>
          <p:cNvPr id="12" name="Text 10"/>
          <p:cNvSpPr/>
          <p:nvPr/>
        </p:nvSpPr>
        <p:spPr>
          <a:xfrm>
            <a:off x="804672" y="3209544"/>
            <a:ext cx="338328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Fondamenti epistemologici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4663440" y="1188720"/>
            <a:ext cx="4023360" cy="2834640"/>
          </a:xfrm>
          <a:prstGeom prst="rect">
            <a:avLst/>
          </a:prstGeom>
          <a:solidFill>
            <a:srgbClr val="111122"/>
          </a:solidFill>
          <a:ln w="12700">
            <a:solidFill>
              <a:srgbClr val="00D4FF"/>
            </a:solidFill>
            <a:prstDash val="solid"/>
          </a:ln>
          <a:effectLst>
            <a:outerShdw blurRad="152400" dist="50800" dir="8100000" algn="bl" rotWithShape="0">
              <a:srgbClr val="00D4FF">
                <a:alpha val="25000"/>
              </a:srgbClr>
            </a:outerShdw>
          </a:effectLst>
        </p:spPr>
        <p:txBody>
          <a:bodyPr/>
          <a:lstStyle/>
          <a:p>
            <a:endParaRPr lang="en-IT"/>
          </a:p>
        </p:txBody>
      </p:sp>
      <p:sp>
        <p:nvSpPr>
          <p:cNvPr id="14" name="Shape 12"/>
          <p:cNvSpPr/>
          <p:nvPr/>
        </p:nvSpPr>
        <p:spPr>
          <a:xfrm>
            <a:off x="4663440" y="1188720"/>
            <a:ext cx="50292" cy="2834640"/>
          </a:xfrm>
          <a:prstGeom prst="rect">
            <a:avLst/>
          </a:prstGeom>
          <a:solidFill>
            <a:srgbClr val="00D4FF"/>
          </a:solidFill>
          <a:ln w="12700">
            <a:solidFill>
              <a:srgbClr val="00D4FF"/>
            </a:solidFill>
            <a:prstDash val="solid"/>
          </a:ln>
        </p:spPr>
        <p:txBody>
          <a:bodyPr/>
          <a:lstStyle/>
          <a:p>
            <a:endParaRPr lang="en-IT"/>
          </a:p>
        </p:txBody>
      </p:sp>
      <p:sp>
        <p:nvSpPr>
          <p:cNvPr id="15" name="Text 13"/>
          <p:cNvSpPr/>
          <p:nvPr/>
        </p:nvSpPr>
        <p:spPr>
          <a:xfrm>
            <a:off x="4864608" y="1325880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kern="0" spc="100" dirty="0">
                <a:solidFill>
                  <a:srgbClr val="00D4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RICERCA APPLICATA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4864608" y="1874520"/>
            <a:ext cx="3611880" cy="566928"/>
          </a:xfrm>
          <a:prstGeom prst="rect">
            <a:avLst/>
          </a:prstGeom>
          <a:solidFill>
            <a:srgbClr val="0A0A1A"/>
          </a:solidFill>
          <a:ln w="12700">
            <a:solidFill>
              <a:srgbClr val="222244"/>
            </a:solidFill>
            <a:prstDash val="solid"/>
          </a:ln>
        </p:spPr>
        <p:txBody>
          <a:bodyPr/>
          <a:lstStyle/>
          <a:p>
            <a:endParaRPr lang="en-IT"/>
          </a:p>
        </p:txBody>
      </p:sp>
      <p:sp>
        <p:nvSpPr>
          <p:cNvPr id="17" name="Text 15"/>
          <p:cNvSpPr/>
          <p:nvPr/>
        </p:nvSpPr>
        <p:spPr>
          <a:xfrm>
            <a:off x="5010912" y="1892808"/>
            <a:ext cx="338328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Formazione dei traduttori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4864608" y="2532888"/>
            <a:ext cx="3611880" cy="566928"/>
          </a:xfrm>
          <a:prstGeom prst="rect">
            <a:avLst/>
          </a:prstGeom>
          <a:solidFill>
            <a:srgbClr val="0A0A1A"/>
          </a:solidFill>
          <a:ln w="12700">
            <a:solidFill>
              <a:srgbClr val="222244"/>
            </a:solidFill>
            <a:prstDash val="solid"/>
          </a:ln>
        </p:spPr>
        <p:txBody>
          <a:bodyPr/>
          <a:lstStyle/>
          <a:p>
            <a:endParaRPr lang="en-IT"/>
          </a:p>
        </p:txBody>
      </p:sp>
      <p:sp>
        <p:nvSpPr>
          <p:cNvPr id="19" name="Text 17"/>
          <p:cNvSpPr/>
          <p:nvPr/>
        </p:nvSpPr>
        <p:spPr>
          <a:xfrm>
            <a:off x="5010912" y="2551176"/>
            <a:ext cx="338328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Strumenti (dizionari, glossari, TA)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4864608" y="3191256"/>
            <a:ext cx="3611880" cy="566928"/>
          </a:xfrm>
          <a:prstGeom prst="rect">
            <a:avLst/>
          </a:prstGeom>
          <a:solidFill>
            <a:srgbClr val="0A0A1A"/>
          </a:solidFill>
          <a:ln w="12700">
            <a:solidFill>
              <a:srgbClr val="222244"/>
            </a:solidFill>
            <a:prstDash val="solid"/>
          </a:ln>
        </p:spPr>
        <p:txBody>
          <a:bodyPr/>
          <a:lstStyle/>
          <a:p>
            <a:endParaRPr lang="en-IT"/>
          </a:p>
        </p:txBody>
      </p:sp>
      <p:sp>
        <p:nvSpPr>
          <p:cNvPr id="21" name="Text 19"/>
          <p:cNvSpPr/>
          <p:nvPr/>
        </p:nvSpPr>
        <p:spPr>
          <a:xfrm>
            <a:off x="5010912" y="3209544"/>
            <a:ext cx="338328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Critica delle traduzioni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457200" y="4251960"/>
            <a:ext cx="8229600" cy="594360"/>
          </a:xfrm>
          <a:prstGeom prst="rect">
            <a:avLst/>
          </a:prstGeom>
          <a:solidFill>
            <a:srgbClr val="0A0A1A"/>
          </a:solidFill>
          <a:ln w="12700">
            <a:solidFill>
              <a:srgbClr val="FF2D78"/>
            </a:solidFill>
            <a:prstDash val="solid"/>
          </a:ln>
        </p:spPr>
        <p:txBody>
          <a:bodyPr/>
          <a:lstStyle/>
          <a:p>
            <a:endParaRPr lang="en-IT"/>
          </a:p>
        </p:txBody>
      </p:sp>
      <p:sp>
        <p:nvSpPr>
          <p:cNvPr id="23" name="Text 21"/>
          <p:cNvSpPr/>
          <p:nvPr/>
        </p:nvSpPr>
        <p:spPr>
          <a:xfrm>
            <a:off x="640080" y="4297680"/>
            <a:ext cx="78638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i="1" dirty="0">
                <a:solidFill>
                  <a:srgbClr val="FF2D7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«La teoria deve aiutare a riflettere sul proprio lavoro, non prescrivere regole rigide.»</a:t>
            </a:r>
            <a:endParaRPr lang="en-US" sz="11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9091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56032"/>
            <a:ext cx="82296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n-US" sz="1100" dirty="0"/>
          </a:p>
        </p:txBody>
      </p:sp>
      <p:sp>
        <p:nvSpPr>
          <p:cNvPr id="3" name="Shape 1"/>
          <p:cNvSpPr/>
          <p:nvPr/>
        </p:nvSpPr>
        <p:spPr>
          <a:xfrm>
            <a:off x="457200" y="914400"/>
            <a:ext cx="4023360" cy="1737360"/>
          </a:xfrm>
          <a:prstGeom prst="rect">
            <a:avLst/>
          </a:prstGeom>
          <a:solidFill>
            <a:srgbClr val="111122"/>
          </a:solidFill>
          <a:ln w="12700">
            <a:solidFill>
              <a:srgbClr val="00FFB2"/>
            </a:solidFill>
            <a:prstDash val="solid"/>
          </a:ln>
          <a:effectLst>
            <a:outerShdw blurRad="152400" dist="50800" dir="8100000" algn="bl" rotWithShape="0">
              <a:srgbClr val="00FFB2">
                <a:alpha val="25000"/>
              </a:srgbClr>
            </a:outerShdw>
          </a:effectLst>
        </p:spPr>
        <p:txBody>
          <a:bodyPr/>
          <a:lstStyle/>
          <a:p>
            <a:endParaRPr lang="en-IT"/>
          </a:p>
        </p:txBody>
      </p:sp>
      <p:sp>
        <p:nvSpPr>
          <p:cNvPr id="4" name="Shape 2"/>
          <p:cNvSpPr/>
          <p:nvPr/>
        </p:nvSpPr>
        <p:spPr>
          <a:xfrm>
            <a:off x="457200" y="914400"/>
            <a:ext cx="50292" cy="1737360"/>
          </a:xfrm>
          <a:prstGeom prst="rect">
            <a:avLst/>
          </a:prstGeom>
          <a:solidFill>
            <a:srgbClr val="00FFB2"/>
          </a:solidFill>
          <a:ln w="12700">
            <a:solidFill>
              <a:srgbClr val="00FFB2"/>
            </a:solidFill>
            <a:prstDash val="solid"/>
          </a:ln>
        </p:spPr>
        <p:txBody>
          <a:bodyPr/>
          <a:lstStyle/>
          <a:p>
            <a:endParaRPr lang="en-IT"/>
          </a:p>
        </p:txBody>
      </p:sp>
      <p:sp>
        <p:nvSpPr>
          <p:cNvPr id="5" name="Text 3"/>
          <p:cNvSpPr/>
          <p:nvPr/>
        </p:nvSpPr>
        <p:spPr>
          <a:xfrm>
            <a:off x="640080" y="1078992"/>
            <a:ext cx="5029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00FFB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</a:t>
            </a:r>
            <a:endParaRPr lang="en-US" sz="2600" dirty="0"/>
          </a:p>
        </p:txBody>
      </p:sp>
      <p:sp>
        <p:nvSpPr>
          <p:cNvPr id="6" name="Text 4"/>
          <p:cNvSpPr/>
          <p:nvPr/>
        </p:nvSpPr>
        <p:spPr>
          <a:xfrm>
            <a:off x="658368" y="1609344"/>
            <a:ext cx="3657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Metafore &amp; Rappresentazioni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658368" y="2057400"/>
            <a:ext cx="3657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8888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Come si pensa e si descrive la traduzione</a:t>
            </a:r>
            <a:endParaRPr lang="en-US" sz="1000" dirty="0"/>
          </a:p>
        </p:txBody>
      </p:sp>
      <p:sp>
        <p:nvSpPr>
          <p:cNvPr id="8" name="Shape 6"/>
          <p:cNvSpPr/>
          <p:nvPr/>
        </p:nvSpPr>
        <p:spPr>
          <a:xfrm>
            <a:off x="4754880" y="914400"/>
            <a:ext cx="4023360" cy="1737360"/>
          </a:xfrm>
          <a:prstGeom prst="rect">
            <a:avLst/>
          </a:prstGeom>
          <a:solidFill>
            <a:srgbClr val="111122"/>
          </a:solidFill>
          <a:ln w="12700">
            <a:solidFill>
              <a:srgbClr val="FF2D78"/>
            </a:solidFill>
            <a:prstDash val="solid"/>
          </a:ln>
          <a:effectLst>
            <a:outerShdw blurRad="152400" dist="50800" dir="8100000" algn="bl" rotWithShape="0">
              <a:srgbClr val="FF2D78">
                <a:alpha val="25000"/>
              </a:srgbClr>
            </a:outerShdw>
          </a:effectLst>
        </p:spPr>
        <p:txBody>
          <a:bodyPr/>
          <a:lstStyle/>
          <a:p>
            <a:endParaRPr lang="en-IT"/>
          </a:p>
        </p:txBody>
      </p:sp>
      <p:sp>
        <p:nvSpPr>
          <p:cNvPr id="9" name="Shape 7"/>
          <p:cNvSpPr/>
          <p:nvPr/>
        </p:nvSpPr>
        <p:spPr>
          <a:xfrm>
            <a:off x="4754880" y="914400"/>
            <a:ext cx="50292" cy="1737360"/>
          </a:xfrm>
          <a:prstGeom prst="rect">
            <a:avLst/>
          </a:prstGeom>
          <a:solidFill>
            <a:srgbClr val="FF2D78"/>
          </a:solidFill>
          <a:ln w="12700">
            <a:solidFill>
              <a:srgbClr val="FF2D78"/>
            </a:solidFill>
            <a:prstDash val="solid"/>
          </a:ln>
        </p:spPr>
        <p:txBody>
          <a:bodyPr/>
          <a:lstStyle/>
          <a:p>
            <a:endParaRPr lang="en-IT"/>
          </a:p>
        </p:txBody>
      </p:sp>
      <p:sp>
        <p:nvSpPr>
          <p:cNvPr id="10" name="Text 8"/>
          <p:cNvSpPr/>
          <p:nvPr/>
        </p:nvSpPr>
        <p:spPr>
          <a:xfrm>
            <a:off x="4937760" y="1078992"/>
            <a:ext cx="5029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2D7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II</a:t>
            </a:r>
            <a:endParaRPr lang="en-US" sz="2600" dirty="0"/>
          </a:p>
        </p:txBody>
      </p:sp>
      <p:sp>
        <p:nvSpPr>
          <p:cNvPr id="11" name="Text 9"/>
          <p:cNvSpPr/>
          <p:nvPr/>
        </p:nvSpPr>
        <p:spPr>
          <a:xfrm>
            <a:off x="4956048" y="1609344"/>
            <a:ext cx="3657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Teorie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4956048" y="2057400"/>
            <a:ext cx="3657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8888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Linguistici · ermeneutici · descrittivi · postcoloniali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457200" y="2834640"/>
            <a:ext cx="4023360" cy="1737360"/>
          </a:xfrm>
          <a:prstGeom prst="rect">
            <a:avLst/>
          </a:prstGeom>
          <a:solidFill>
            <a:srgbClr val="111122"/>
          </a:solidFill>
          <a:ln w="12700">
            <a:solidFill>
              <a:srgbClr val="BFFF00"/>
            </a:solidFill>
            <a:prstDash val="solid"/>
          </a:ln>
          <a:effectLst>
            <a:outerShdw blurRad="152400" dist="50800" dir="8100000" algn="bl" rotWithShape="0">
              <a:srgbClr val="BFFF00">
                <a:alpha val="25000"/>
              </a:srgbClr>
            </a:outerShdw>
          </a:effectLst>
        </p:spPr>
        <p:txBody>
          <a:bodyPr/>
          <a:lstStyle/>
          <a:p>
            <a:endParaRPr lang="en-IT"/>
          </a:p>
        </p:txBody>
      </p:sp>
      <p:sp>
        <p:nvSpPr>
          <p:cNvPr id="14" name="Shape 12"/>
          <p:cNvSpPr/>
          <p:nvPr/>
        </p:nvSpPr>
        <p:spPr>
          <a:xfrm>
            <a:off x="457200" y="2834640"/>
            <a:ext cx="50292" cy="1737360"/>
          </a:xfrm>
          <a:prstGeom prst="rect">
            <a:avLst/>
          </a:prstGeom>
          <a:solidFill>
            <a:srgbClr val="BFFF00"/>
          </a:solidFill>
          <a:ln w="12700">
            <a:solidFill>
              <a:srgbClr val="BFFF00"/>
            </a:solidFill>
            <a:prstDash val="solid"/>
          </a:ln>
        </p:spPr>
        <p:txBody>
          <a:bodyPr/>
          <a:lstStyle/>
          <a:p>
            <a:endParaRPr lang="en-IT"/>
          </a:p>
        </p:txBody>
      </p:sp>
      <p:sp>
        <p:nvSpPr>
          <p:cNvPr id="15" name="Text 13"/>
          <p:cNvSpPr/>
          <p:nvPr/>
        </p:nvSpPr>
        <p:spPr>
          <a:xfrm>
            <a:off x="640080" y="2999232"/>
            <a:ext cx="5029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BFFF0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III</a:t>
            </a:r>
            <a:endParaRPr lang="en-US" sz="2600" dirty="0"/>
          </a:p>
        </p:txBody>
      </p:sp>
      <p:sp>
        <p:nvSpPr>
          <p:cNvPr id="16" name="Text 14"/>
          <p:cNvSpPr/>
          <p:nvPr/>
        </p:nvSpPr>
        <p:spPr>
          <a:xfrm>
            <a:off x="658368" y="3529584"/>
            <a:ext cx="3657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Pratiche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658368" y="3977640"/>
            <a:ext cx="3657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8888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Tipologie e forme del tradurre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4754880" y="2834640"/>
            <a:ext cx="4023360" cy="1737360"/>
          </a:xfrm>
          <a:prstGeom prst="rect">
            <a:avLst/>
          </a:prstGeom>
          <a:solidFill>
            <a:srgbClr val="111122"/>
          </a:solidFill>
          <a:ln w="12700">
            <a:solidFill>
              <a:srgbClr val="00D4FF"/>
            </a:solidFill>
            <a:prstDash val="solid"/>
          </a:ln>
          <a:effectLst>
            <a:outerShdw blurRad="152400" dist="50800" dir="8100000" algn="bl" rotWithShape="0">
              <a:srgbClr val="00D4FF">
                <a:alpha val="25000"/>
              </a:srgbClr>
            </a:outerShdw>
          </a:effectLst>
        </p:spPr>
        <p:txBody>
          <a:bodyPr/>
          <a:lstStyle/>
          <a:p>
            <a:endParaRPr lang="en-IT"/>
          </a:p>
        </p:txBody>
      </p:sp>
      <p:sp>
        <p:nvSpPr>
          <p:cNvPr id="19" name="Shape 17"/>
          <p:cNvSpPr/>
          <p:nvPr/>
        </p:nvSpPr>
        <p:spPr>
          <a:xfrm>
            <a:off x="4754880" y="2834640"/>
            <a:ext cx="50292" cy="1737360"/>
          </a:xfrm>
          <a:prstGeom prst="rect">
            <a:avLst/>
          </a:prstGeom>
          <a:solidFill>
            <a:srgbClr val="00D4FF"/>
          </a:solidFill>
          <a:ln w="12700">
            <a:solidFill>
              <a:srgbClr val="00D4FF"/>
            </a:solidFill>
            <a:prstDash val="solid"/>
          </a:ln>
        </p:spPr>
        <p:txBody>
          <a:bodyPr/>
          <a:lstStyle/>
          <a:p>
            <a:endParaRPr lang="en-IT"/>
          </a:p>
        </p:txBody>
      </p:sp>
      <p:sp>
        <p:nvSpPr>
          <p:cNvPr id="20" name="Text 18"/>
          <p:cNvSpPr/>
          <p:nvPr/>
        </p:nvSpPr>
        <p:spPr>
          <a:xfrm>
            <a:off x="4937760" y="2999232"/>
            <a:ext cx="5029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00D4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IV</a:t>
            </a:r>
            <a:endParaRPr lang="en-US" sz="2600" dirty="0"/>
          </a:p>
        </p:txBody>
      </p:sp>
      <p:sp>
        <p:nvSpPr>
          <p:cNvPr id="21" name="Text 19"/>
          <p:cNvSpPr/>
          <p:nvPr/>
        </p:nvSpPr>
        <p:spPr>
          <a:xfrm>
            <a:off x="4956048" y="3529584"/>
            <a:ext cx="3657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Soggetti</a:t>
            </a:r>
            <a:endParaRPr lang="en-US" sz="1400" dirty="0"/>
          </a:p>
        </p:txBody>
      </p:sp>
      <p:sp>
        <p:nvSpPr>
          <p:cNvPr id="22" name="Text 20"/>
          <p:cNvSpPr/>
          <p:nvPr/>
        </p:nvSpPr>
        <p:spPr>
          <a:xfrm>
            <a:off x="4956048" y="3977640"/>
            <a:ext cx="3657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8888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Traduttori · editori · mercati · contesto globale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9091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7071A"/>
          </a:solidFill>
          <a:ln w="12700">
            <a:solidFill>
              <a:srgbClr val="090912"/>
            </a:solidFill>
            <a:prstDash val="solid"/>
          </a:ln>
        </p:spPr>
        <p:txBody>
          <a:bodyPr/>
          <a:lstStyle/>
          <a:p>
            <a:endParaRPr lang="en-IT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54864" cy="5143500"/>
          </a:xfrm>
          <a:prstGeom prst="rect">
            <a:avLst/>
          </a:prstGeom>
          <a:solidFill>
            <a:srgbClr val="00FFB2"/>
          </a:solidFill>
          <a:ln w="12700">
            <a:solidFill>
              <a:srgbClr val="00FFB2"/>
            </a:solidFill>
            <a:prstDash val="solid"/>
          </a:ln>
        </p:spPr>
        <p:txBody>
          <a:bodyPr/>
          <a:lstStyle/>
          <a:p>
            <a:endParaRPr lang="en-IT"/>
          </a:p>
        </p:txBody>
      </p:sp>
      <p:sp>
        <p:nvSpPr>
          <p:cNvPr id="4" name="Text 2"/>
          <p:cNvSpPr/>
          <p:nvPr/>
        </p:nvSpPr>
        <p:spPr>
          <a:xfrm>
            <a:off x="914400" y="914400"/>
            <a:ext cx="7315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kern="0" spc="600" dirty="0">
                <a:solidFill>
                  <a:srgbClr val="00FF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PARTE I</a:t>
            </a:r>
            <a:endParaRPr lang="en-US" sz="1300" dirty="0"/>
          </a:p>
        </p:txBody>
      </p:sp>
      <p:sp>
        <p:nvSpPr>
          <p:cNvPr id="5" name="Text 3"/>
          <p:cNvSpPr/>
          <p:nvPr/>
        </p:nvSpPr>
        <p:spPr>
          <a:xfrm>
            <a:off x="914400" y="1508760"/>
            <a:ext cx="731520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Metafore, Immagini</a:t>
            </a:r>
            <a:endParaRPr lang="en-US" sz="4400" dirty="0"/>
          </a:p>
          <a:p>
            <a:pPr marL="0" indent="0">
              <a:buNone/>
            </a:pPr>
            <a:r>
              <a:rPr lang="en-US" sz="4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 Rappresentazioni</a:t>
            </a:r>
            <a:endParaRPr lang="en-US" sz="4400" dirty="0"/>
          </a:p>
        </p:txBody>
      </p:sp>
      <p:sp>
        <p:nvSpPr>
          <p:cNvPr id="6" name="Shape 4"/>
          <p:cNvSpPr/>
          <p:nvPr/>
        </p:nvSpPr>
        <p:spPr>
          <a:xfrm>
            <a:off x="914400" y="3474720"/>
            <a:ext cx="6858000" cy="0"/>
          </a:xfrm>
          <a:prstGeom prst="line">
            <a:avLst/>
          </a:prstGeom>
          <a:noFill/>
          <a:ln w="12700">
            <a:solidFill>
              <a:srgbClr val="00FFB2">
                <a:alpha val="50000"/>
              </a:srgbClr>
            </a:solidFill>
            <a:prstDash val="solid"/>
          </a:ln>
        </p:spPr>
        <p:txBody>
          <a:bodyPr/>
          <a:lstStyle/>
          <a:p>
            <a:endParaRPr lang="en-IT"/>
          </a:p>
        </p:txBody>
      </p:sp>
      <p:sp>
        <p:nvSpPr>
          <p:cNvPr id="7" name="Text 5"/>
          <p:cNvSpPr/>
          <p:nvPr/>
        </p:nvSpPr>
        <p:spPr>
          <a:xfrm>
            <a:off x="914400" y="361188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8888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Come la cultura ha immaginato la traduzione nel corso dei secoli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9091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56032"/>
            <a:ext cx="82296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200" dirty="0">
                <a:solidFill>
                  <a:srgbClr val="00FF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PERCHÉ LE METAFORE CONTANO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457200" y="713232"/>
            <a:ext cx="8229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8888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Andrew Chesterman · Memes of Translation</a:t>
            </a:r>
            <a:endParaRPr lang="en-US" sz="1000" dirty="0"/>
          </a:p>
        </p:txBody>
      </p:sp>
      <p:sp>
        <p:nvSpPr>
          <p:cNvPr id="4" name="Shape 2"/>
          <p:cNvSpPr/>
          <p:nvPr/>
        </p:nvSpPr>
        <p:spPr>
          <a:xfrm>
            <a:off x="365760" y="1097280"/>
            <a:ext cx="2651760" cy="1691640"/>
          </a:xfrm>
          <a:prstGeom prst="rect">
            <a:avLst/>
          </a:prstGeom>
          <a:solidFill>
            <a:srgbClr val="111122"/>
          </a:solidFill>
          <a:ln w="12700">
            <a:solidFill>
              <a:srgbClr val="00FFB2"/>
            </a:solidFill>
            <a:prstDash val="solid"/>
          </a:ln>
          <a:effectLst>
            <a:outerShdw blurRad="152400" dist="50800" dir="8100000" algn="bl" rotWithShape="0">
              <a:srgbClr val="00FFB2">
                <a:alpha val="30000"/>
              </a:srgbClr>
            </a:outerShdw>
          </a:effectLst>
        </p:spPr>
        <p:txBody>
          <a:bodyPr/>
          <a:lstStyle/>
          <a:p>
            <a:endParaRPr lang="en-IT"/>
          </a:p>
        </p:txBody>
      </p:sp>
      <p:sp>
        <p:nvSpPr>
          <p:cNvPr id="5" name="Shape 3"/>
          <p:cNvSpPr/>
          <p:nvPr/>
        </p:nvSpPr>
        <p:spPr>
          <a:xfrm>
            <a:off x="365760" y="1097280"/>
            <a:ext cx="2651760" cy="54864"/>
          </a:xfrm>
          <a:prstGeom prst="rect">
            <a:avLst/>
          </a:prstGeom>
          <a:solidFill>
            <a:srgbClr val="00FFB2"/>
          </a:solidFill>
          <a:ln w="12700">
            <a:solidFill>
              <a:srgbClr val="00FFB2"/>
            </a:solidFill>
            <a:prstDash val="solid"/>
          </a:ln>
        </p:spPr>
        <p:txBody>
          <a:bodyPr/>
          <a:lstStyle/>
          <a:p>
            <a:endParaRPr lang="en-IT"/>
          </a:p>
        </p:txBody>
      </p:sp>
      <p:sp>
        <p:nvSpPr>
          <p:cNvPr id="6" name="Text 4"/>
          <p:cNvSpPr/>
          <p:nvPr/>
        </p:nvSpPr>
        <p:spPr>
          <a:xfrm>
            <a:off x="502920" y="1280160"/>
            <a:ext cx="2423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0FF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ESECUZIONE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502920" y="1719072"/>
            <a:ext cx="242316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traduzione come interpretazione fedele di un'opera già esistente</a:t>
            </a:r>
            <a:endParaRPr lang="en-US" sz="1050" dirty="0"/>
          </a:p>
        </p:txBody>
      </p:sp>
      <p:sp>
        <p:nvSpPr>
          <p:cNvPr id="8" name="Shape 6"/>
          <p:cNvSpPr/>
          <p:nvPr/>
        </p:nvSpPr>
        <p:spPr>
          <a:xfrm>
            <a:off x="3200400" y="1097280"/>
            <a:ext cx="2651760" cy="1691640"/>
          </a:xfrm>
          <a:prstGeom prst="rect">
            <a:avLst/>
          </a:prstGeom>
          <a:solidFill>
            <a:srgbClr val="111122"/>
          </a:solidFill>
          <a:ln w="12700">
            <a:solidFill>
              <a:srgbClr val="FF2D78"/>
            </a:solidFill>
            <a:prstDash val="solid"/>
          </a:ln>
          <a:effectLst>
            <a:outerShdw blurRad="152400" dist="50800" dir="8100000" algn="bl" rotWithShape="0">
              <a:srgbClr val="FF2D78">
                <a:alpha val="30000"/>
              </a:srgbClr>
            </a:outerShdw>
          </a:effectLst>
        </p:spPr>
        <p:txBody>
          <a:bodyPr/>
          <a:lstStyle/>
          <a:p>
            <a:endParaRPr lang="en-IT"/>
          </a:p>
        </p:txBody>
      </p:sp>
      <p:sp>
        <p:nvSpPr>
          <p:cNvPr id="9" name="Shape 7"/>
          <p:cNvSpPr/>
          <p:nvPr/>
        </p:nvSpPr>
        <p:spPr>
          <a:xfrm>
            <a:off x="3200400" y="1097280"/>
            <a:ext cx="2651760" cy="54864"/>
          </a:xfrm>
          <a:prstGeom prst="rect">
            <a:avLst/>
          </a:prstGeom>
          <a:solidFill>
            <a:srgbClr val="FF2D78"/>
          </a:solidFill>
          <a:ln w="12700">
            <a:solidFill>
              <a:srgbClr val="FF2D78"/>
            </a:solidFill>
            <a:prstDash val="solid"/>
          </a:ln>
        </p:spPr>
        <p:txBody>
          <a:bodyPr/>
          <a:lstStyle/>
          <a:p>
            <a:endParaRPr lang="en-IT"/>
          </a:p>
        </p:txBody>
      </p:sp>
      <p:sp>
        <p:nvSpPr>
          <p:cNvPr id="10" name="Text 8"/>
          <p:cNvSpPr/>
          <p:nvPr/>
        </p:nvSpPr>
        <p:spPr>
          <a:xfrm>
            <a:off x="3337560" y="1280160"/>
            <a:ext cx="2423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2D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TRASFERIMENTO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3337560" y="1719072"/>
            <a:ext cx="242316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Codificazione/ricodificazione meccanica del significato</a:t>
            </a:r>
            <a:endParaRPr lang="en-US" sz="1050" dirty="0"/>
          </a:p>
        </p:txBody>
      </p:sp>
      <p:sp>
        <p:nvSpPr>
          <p:cNvPr id="12" name="Shape 10"/>
          <p:cNvSpPr/>
          <p:nvPr/>
        </p:nvSpPr>
        <p:spPr>
          <a:xfrm>
            <a:off x="6035040" y="1097280"/>
            <a:ext cx="2651760" cy="1691640"/>
          </a:xfrm>
          <a:prstGeom prst="rect">
            <a:avLst/>
          </a:prstGeom>
          <a:solidFill>
            <a:srgbClr val="111122"/>
          </a:solidFill>
          <a:ln w="12700">
            <a:solidFill>
              <a:srgbClr val="BFFF00"/>
            </a:solidFill>
            <a:prstDash val="solid"/>
          </a:ln>
          <a:effectLst>
            <a:outerShdw blurRad="152400" dist="50800" dir="8100000" algn="bl" rotWithShape="0">
              <a:srgbClr val="BFFF00">
                <a:alpha val="30000"/>
              </a:srgbClr>
            </a:outerShdw>
          </a:effectLst>
        </p:spPr>
        <p:txBody>
          <a:bodyPr/>
          <a:lstStyle/>
          <a:p>
            <a:endParaRPr lang="en-IT"/>
          </a:p>
        </p:txBody>
      </p:sp>
      <p:sp>
        <p:nvSpPr>
          <p:cNvPr id="13" name="Shape 11"/>
          <p:cNvSpPr/>
          <p:nvPr/>
        </p:nvSpPr>
        <p:spPr>
          <a:xfrm>
            <a:off x="6035040" y="1097280"/>
            <a:ext cx="2651760" cy="54864"/>
          </a:xfrm>
          <a:prstGeom prst="rect">
            <a:avLst/>
          </a:prstGeom>
          <a:solidFill>
            <a:srgbClr val="BFFF00"/>
          </a:solidFill>
          <a:ln w="12700">
            <a:solidFill>
              <a:srgbClr val="BFFF00"/>
            </a:solidFill>
            <a:prstDash val="solid"/>
          </a:ln>
        </p:spPr>
        <p:txBody>
          <a:bodyPr/>
          <a:lstStyle/>
          <a:p>
            <a:endParaRPr lang="en-IT"/>
          </a:p>
        </p:txBody>
      </p:sp>
      <p:sp>
        <p:nvSpPr>
          <p:cNvPr id="14" name="Text 12"/>
          <p:cNvSpPr/>
          <p:nvPr/>
        </p:nvSpPr>
        <p:spPr>
          <a:xfrm>
            <a:off x="6172200" y="1280160"/>
            <a:ext cx="2423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BFFF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CAMBIO D'ABITO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6172200" y="1719072"/>
            <a:ext cx="242316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Stesso contenuto, forma linguistica diversa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365760" y="2971800"/>
            <a:ext cx="2651760" cy="1691640"/>
          </a:xfrm>
          <a:prstGeom prst="rect">
            <a:avLst/>
          </a:prstGeom>
          <a:solidFill>
            <a:srgbClr val="111122"/>
          </a:solidFill>
          <a:ln w="12700">
            <a:solidFill>
              <a:srgbClr val="00D4FF"/>
            </a:solidFill>
            <a:prstDash val="solid"/>
          </a:ln>
          <a:effectLst>
            <a:outerShdw blurRad="152400" dist="50800" dir="8100000" algn="bl" rotWithShape="0">
              <a:srgbClr val="00D4FF">
                <a:alpha val="30000"/>
              </a:srgbClr>
            </a:outerShdw>
          </a:effectLst>
        </p:spPr>
        <p:txBody>
          <a:bodyPr/>
          <a:lstStyle/>
          <a:p>
            <a:endParaRPr lang="en-IT"/>
          </a:p>
        </p:txBody>
      </p:sp>
      <p:sp>
        <p:nvSpPr>
          <p:cNvPr id="17" name="Shape 15"/>
          <p:cNvSpPr/>
          <p:nvPr/>
        </p:nvSpPr>
        <p:spPr>
          <a:xfrm>
            <a:off x="365760" y="2971800"/>
            <a:ext cx="2651760" cy="54864"/>
          </a:xfrm>
          <a:prstGeom prst="rect">
            <a:avLst/>
          </a:prstGeom>
          <a:solidFill>
            <a:srgbClr val="00D4FF"/>
          </a:solidFill>
          <a:ln w="12700">
            <a:solidFill>
              <a:srgbClr val="00D4FF"/>
            </a:solidFill>
            <a:prstDash val="solid"/>
          </a:ln>
        </p:spPr>
        <p:txBody>
          <a:bodyPr/>
          <a:lstStyle/>
          <a:p>
            <a:endParaRPr lang="en-IT"/>
          </a:p>
        </p:txBody>
      </p:sp>
      <p:sp>
        <p:nvSpPr>
          <p:cNvPr id="18" name="Text 16"/>
          <p:cNvSpPr/>
          <p:nvPr/>
        </p:nvSpPr>
        <p:spPr>
          <a:xfrm>
            <a:off x="502920" y="3154680"/>
            <a:ext cx="2423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0D4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LOTTA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502920" y="3593592"/>
            <a:ext cx="242316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Conflitto e negoziazione tra due sistemi linguistici</a:t>
            </a:r>
            <a:endParaRPr lang="en-US" sz="1050" dirty="0"/>
          </a:p>
        </p:txBody>
      </p:sp>
      <p:sp>
        <p:nvSpPr>
          <p:cNvPr id="20" name="Shape 18"/>
          <p:cNvSpPr/>
          <p:nvPr/>
        </p:nvSpPr>
        <p:spPr>
          <a:xfrm>
            <a:off x="3200400" y="2971800"/>
            <a:ext cx="2651760" cy="1691640"/>
          </a:xfrm>
          <a:prstGeom prst="rect">
            <a:avLst/>
          </a:prstGeom>
          <a:solidFill>
            <a:srgbClr val="111122"/>
          </a:solidFill>
          <a:ln w="12700">
            <a:solidFill>
              <a:srgbClr val="00FFB2"/>
            </a:solidFill>
            <a:prstDash val="solid"/>
          </a:ln>
          <a:effectLst>
            <a:outerShdw blurRad="152400" dist="50800" dir="8100000" algn="bl" rotWithShape="0">
              <a:srgbClr val="00FFB2">
                <a:alpha val="30000"/>
              </a:srgbClr>
            </a:outerShdw>
          </a:effectLst>
        </p:spPr>
        <p:txBody>
          <a:bodyPr/>
          <a:lstStyle/>
          <a:p>
            <a:endParaRPr lang="en-IT"/>
          </a:p>
        </p:txBody>
      </p:sp>
      <p:sp>
        <p:nvSpPr>
          <p:cNvPr id="21" name="Shape 19"/>
          <p:cNvSpPr/>
          <p:nvPr/>
        </p:nvSpPr>
        <p:spPr>
          <a:xfrm>
            <a:off x="3200400" y="2971800"/>
            <a:ext cx="2651760" cy="54864"/>
          </a:xfrm>
          <a:prstGeom prst="rect">
            <a:avLst/>
          </a:prstGeom>
          <a:solidFill>
            <a:srgbClr val="00FFB2"/>
          </a:solidFill>
          <a:ln w="12700">
            <a:solidFill>
              <a:srgbClr val="00FFB2"/>
            </a:solidFill>
            <a:prstDash val="solid"/>
          </a:ln>
        </p:spPr>
        <p:txBody>
          <a:bodyPr/>
          <a:lstStyle/>
          <a:p>
            <a:endParaRPr lang="en-IT"/>
          </a:p>
        </p:txBody>
      </p:sp>
      <p:sp>
        <p:nvSpPr>
          <p:cNvPr id="22" name="Text 20"/>
          <p:cNvSpPr/>
          <p:nvPr/>
        </p:nvSpPr>
        <p:spPr>
          <a:xfrm>
            <a:off x="3337560" y="3154680"/>
            <a:ext cx="2423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0FF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TRADIMENTO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3337560" y="3593592"/>
            <a:ext cx="242316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Traduttore traditore — impossibilità della fedeltà assoluta</a:t>
            </a:r>
            <a:endParaRPr lang="en-US" sz="1050" dirty="0"/>
          </a:p>
        </p:txBody>
      </p:sp>
      <p:sp>
        <p:nvSpPr>
          <p:cNvPr id="24" name="Shape 22"/>
          <p:cNvSpPr/>
          <p:nvPr/>
        </p:nvSpPr>
        <p:spPr>
          <a:xfrm>
            <a:off x="6035040" y="2971800"/>
            <a:ext cx="2651760" cy="1691640"/>
          </a:xfrm>
          <a:prstGeom prst="rect">
            <a:avLst/>
          </a:prstGeom>
          <a:solidFill>
            <a:srgbClr val="111122"/>
          </a:solidFill>
          <a:ln w="12700">
            <a:solidFill>
              <a:srgbClr val="FF2D78"/>
            </a:solidFill>
            <a:prstDash val="solid"/>
          </a:ln>
          <a:effectLst>
            <a:outerShdw blurRad="152400" dist="50800" dir="8100000" algn="bl" rotWithShape="0">
              <a:srgbClr val="FF2D78">
                <a:alpha val="30000"/>
              </a:srgbClr>
            </a:outerShdw>
          </a:effectLst>
        </p:spPr>
        <p:txBody>
          <a:bodyPr/>
          <a:lstStyle/>
          <a:p>
            <a:endParaRPr lang="en-IT"/>
          </a:p>
        </p:txBody>
      </p:sp>
      <p:sp>
        <p:nvSpPr>
          <p:cNvPr id="25" name="Shape 23"/>
          <p:cNvSpPr/>
          <p:nvPr/>
        </p:nvSpPr>
        <p:spPr>
          <a:xfrm>
            <a:off x="6035040" y="2971800"/>
            <a:ext cx="2651760" cy="54864"/>
          </a:xfrm>
          <a:prstGeom prst="rect">
            <a:avLst/>
          </a:prstGeom>
          <a:solidFill>
            <a:srgbClr val="FF2D78"/>
          </a:solidFill>
          <a:ln w="12700">
            <a:solidFill>
              <a:srgbClr val="FF2D78"/>
            </a:solidFill>
            <a:prstDash val="solid"/>
          </a:ln>
        </p:spPr>
        <p:txBody>
          <a:bodyPr/>
          <a:lstStyle/>
          <a:p>
            <a:endParaRPr lang="en-IT"/>
          </a:p>
        </p:txBody>
      </p:sp>
      <p:sp>
        <p:nvSpPr>
          <p:cNvPr id="26" name="Text 24"/>
          <p:cNvSpPr/>
          <p:nvPr/>
        </p:nvSpPr>
        <p:spPr>
          <a:xfrm>
            <a:off x="6172200" y="3154680"/>
            <a:ext cx="2423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2D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COPIA</a:t>
            </a:r>
            <a:endParaRPr lang="en-US" sz="1300" dirty="0"/>
          </a:p>
        </p:txBody>
      </p:sp>
      <p:sp>
        <p:nvSpPr>
          <p:cNvPr id="27" name="Text 25"/>
          <p:cNvSpPr/>
          <p:nvPr/>
        </p:nvSpPr>
        <p:spPr>
          <a:xfrm>
            <a:off x="6172200" y="3593592"/>
            <a:ext cx="242316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Subordinazione all'originale</a:t>
            </a:r>
            <a:endParaRPr lang="en-US" sz="105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9091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56032"/>
            <a:ext cx="82296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200" dirty="0">
                <a:solidFill>
                  <a:srgbClr val="00FF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SCHIAVI DELL'ORIGINALE</a:t>
            </a:r>
            <a:endParaRPr lang="en-US" sz="1100" dirty="0"/>
          </a:p>
        </p:txBody>
      </p:sp>
      <p:sp>
        <p:nvSpPr>
          <p:cNvPr id="3" name="Shape 1"/>
          <p:cNvSpPr/>
          <p:nvPr/>
        </p:nvSpPr>
        <p:spPr>
          <a:xfrm>
            <a:off x="1234440" y="868680"/>
            <a:ext cx="0" cy="3977640"/>
          </a:xfrm>
          <a:prstGeom prst="line">
            <a:avLst/>
          </a:prstGeom>
          <a:noFill/>
          <a:ln w="25400">
            <a:solidFill>
              <a:srgbClr val="333355"/>
            </a:solidFill>
            <a:prstDash val="solid"/>
          </a:ln>
        </p:spPr>
        <p:txBody>
          <a:bodyPr/>
          <a:lstStyle/>
          <a:p>
            <a:endParaRPr lang="en-IT"/>
          </a:p>
        </p:txBody>
      </p:sp>
      <p:sp>
        <p:nvSpPr>
          <p:cNvPr id="4" name="Shape 2"/>
          <p:cNvSpPr/>
          <p:nvPr/>
        </p:nvSpPr>
        <p:spPr>
          <a:xfrm>
            <a:off x="1115568" y="941832"/>
            <a:ext cx="237744" cy="237744"/>
          </a:xfrm>
          <a:prstGeom prst="ellipse">
            <a:avLst/>
          </a:prstGeom>
          <a:solidFill>
            <a:srgbClr val="00FFB2"/>
          </a:solidFill>
          <a:ln w="12700">
            <a:solidFill>
              <a:srgbClr val="00FFB2"/>
            </a:solidFill>
            <a:prstDash val="solid"/>
          </a:ln>
        </p:spPr>
        <p:txBody>
          <a:bodyPr/>
          <a:lstStyle/>
          <a:p>
            <a:endParaRPr lang="en-IT"/>
          </a:p>
        </p:txBody>
      </p:sp>
      <p:sp>
        <p:nvSpPr>
          <p:cNvPr id="5" name="Text 3"/>
          <p:cNvSpPr/>
          <p:nvPr/>
        </p:nvSpPr>
        <p:spPr>
          <a:xfrm>
            <a:off x="0" y="886968"/>
            <a:ext cx="10515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500" b="1" dirty="0">
                <a:solidFill>
                  <a:srgbClr val="00FFB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1540</a:t>
            </a:r>
            <a:endParaRPr lang="en-US" sz="1500" dirty="0"/>
          </a:p>
        </p:txBody>
      </p:sp>
      <p:sp>
        <p:nvSpPr>
          <p:cNvPr id="6" name="Shape 4"/>
          <p:cNvSpPr/>
          <p:nvPr/>
        </p:nvSpPr>
        <p:spPr>
          <a:xfrm>
            <a:off x="1554480" y="868680"/>
            <a:ext cx="7132320" cy="841248"/>
          </a:xfrm>
          <a:prstGeom prst="rect">
            <a:avLst/>
          </a:prstGeom>
          <a:solidFill>
            <a:srgbClr val="111122"/>
          </a:solidFill>
          <a:ln w="12700">
            <a:solidFill>
              <a:srgbClr val="00FFB2"/>
            </a:solidFill>
            <a:prstDash val="solid"/>
          </a:ln>
        </p:spPr>
        <p:txBody>
          <a:bodyPr/>
          <a:lstStyle/>
          <a:p>
            <a:endParaRPr lang="en-IT"/>
          </a:p>
        </p:txBody>
      </p:sp>
      <p:sp>
        <p:nvSpPr>
          <p:cNvPr id="7" name="Text 5"/>
          <p:cNvSpPr/>
          <p:nvPr/>
        </p:nvSpPr>
        <p:spPr>
          <a:xfrm>
            <a:off x="1719072" y="923544"/>
            <a:ext cx="6858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0FF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Etienne Dolet —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1719072" y="1216152"/>
            <a:ext cx="6858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 regole del tradurre bene: non sottomettersi al punto di tradurre parola per parola.</a:t>
            </a:r>
            <a:endParaRPr lang="en-US" sz="1050" dirty="0"/>
          </a:p>
        </p:txBody>
      </p:sp>
      <p:sp>
        <p:nvSpPr>
          <p:cNvPr id="9" name="Shape 7"/>
          <p:cNvSpPr/>
          <p:nvPr/>
        </p:nvSpPr>
        <p:spPr>
          <a:xfrm>
            <a:off x="1115568" y="1947672"/>
            <a:ext cx="237744" cy="237744"/>
          </a:xfrm>
          <a:prstGeom prst="ellipse">
            <a:avLst/>
          </a:prstGeom>
          <a:solidFill>
            <a:srgbClr val="FF2D78"/>
          </a:solidFill>
          <a:ln w="12700">
            <a:solidFill>
              <a:srgbClr val="FF2D78"/>
            </a:solidFill>
            <a:prstDash val="solid"/>
          </a:ln>
        </p:spPr>
        <p:txBody>
          <a:bodyPr/>
          <a:lstStyle/>
          <a:p>
            <a:endParaRPr lang="en-IT"/>
          </a:p>
        </p:txBody>
      </p:sp>
      <p:sp>
        <p:nvSpPr>
          <p:cNvPr id="10" name="Text 8"/>
          <p:cNvSpPr/>
          <p:nvPr/>
        </p:nvSpPr>
        <p:spPr>
          <a:xfrm>
            <a:off x="0" y="1892808"/>
            <a:ext cx="10515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500" b="1" dirty="0">
                <a:solidFill>
                  <a:srgbClr val="FF2D7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1545</a:t>
            </a:r>
            <a:endParaRPr lang="en-US" sz="1500" dirty="0"/>
          </a:p>
        </p:txBody>
      </p:sp>
      <p:sp>
        <p:nvSpPr>
          <p:cNvPr id="11" name="Shape 9"/>
          <p:cNvSpPr/>
          <p:nvPr/>
        </p:nvSpPr>
        <p:spPr>
          <a:xfrm>
            <a:off x="1554480" y="1874520"/>
            <a:ext cx="7132320" cy="841248"/>
          </a:xfrm>
          <a:prstGeom prst="rect">
            <a:avLst/>
          </a:prstGeom>
          <a:solidFill>
            <a:srgbClr val="111122"/>
          </a:solidFill>
          <a:ln w="12700">
            <a:solidFill>
              <a:srgbClr val="FF2D78"/>
            </a:solidFill>
            <a:prstDash val="solid"/>
          </a:ln>
        </p:spPr>
        <p:txBody>
          <a:bodyPr/>
          <a:lstStyle/>
          <a:p>
            <a:endParaRPr lang="en-IT"/>
          </a:p>
        </p:txBody>
      </p:sp>
      <p:sp>
        <p:nvSpPr>
          <p:cNvPr id="12" name="Text 10"/>
          <p:cNvSpPr/>
          <p:nvPr/>
        </p:nvSpPr>
        <p:spPr>
          <a:xfrm>
            <a:off x="1719072" y="1929384"/>
            <a:ext cx="6858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2D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Jacques Peletier du Mans —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1719072" y="2221992"/>
            <a:ext cx="6858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traduzione si deve sottomettere alle caratteristiche retoriche dell'originale.</a:t>
            </a:r>
            <a:endParaRPr lang="en-US" sz="1050" dirty="0"/>
          </a:p>
        </p:txBody>
      </p:sp>
      <p:sp>
        <p:nvSpPr>
          <p:cNvPr id="14" name="Shape 12"/>
          <p:cNvSpPr/>
          <p:nvPr/>
        </p:nvSpPr>
        <p:spPr>
          <a:xfrm>
            <a:off x="1115568" y="2953512"/>
            <a:ext cx="237744" cy="237744"/>
          </a:xfrm>
          <a:prstGeom prst="ellipse">
            <a:avLst/>
          </a:prstGeom>
          <a:solidFill>
            <a:srgbClr val="BFFF00"/>
          </a:solidFill>
          <a:ln w="12700">
            <a:solidFill>
              <a:srgbClr val="BFFF00"/>
            </a:solidFill>
            <a:prstDash val="solid"/>
          </a:ln>
        </p:spPr>
        <p:txBody>
          <a:bodyPr/>
          <a:lstStyle/>
          <a:p>
            <a:endParaRPr lang="en-IT"/>
          </a:p>
        </p:txBody>
      </p:sp>
      <p:sp>
        <p:nvSpPr>
          <p:cNvPr id="15" name="Text 13"/>
          <p:cNvSpPr/>
          <p:nvPr/>
        </p:nvSpPr>
        <p:spPr>
          <a:xfrm>
            <a:off x="0" y="2898648"/>
            <a:ext cx="10515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500" b="1" dirty="0">
                <a:solidFill>
                  <a:srgbClr val="BFFF0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1640</a:t>
            </a:r>
            <a:endParaRPr lang="en-US" sz="1500" dirty="0"/>
          </a:p>
        </p:txBody>
      </p:sp>
      <p:sp>
        <p:nvSpPr>
          <p:cNvPr id="16" name="Shape 14"/>
          <p:cNvSpPr/>
          <p:nvPr/>
        </p:nvSpPr>
        <p:spPr>
          <a:xfrm>
            <a:off x="1554480" y="2880360"/>
            <a:ext cx="7132320" cy="841248"/>
          </a:xfrm>
          <a:prstGeom prst="rect">
            <a:avLst/>
          </a:prstGeom>
          <a:solidFill>
            <a:srgbClr val="111122"/>
          </a:solidFill>
          <a:ln w="12700">
            <a:solidFill>
              <a:srgbClr val="BFFF00"/>
            </a:solidFill>
            <a:prstDash val="solid"/>
          </a:ln>
        </p:spPr>
        <p:txBody>
          <a:bodyPr/>
          <a:lstStyle/>
          <a:p>
            <a:endParaRPr lang="en-IT"/>
          </a:p>
        </p:txBody>
      </p:sp>
      <p:sp>
        <p:nvSpPr>
          <p:cNvPr id="17" name="Text 15"/>
          <p:cNvSpPr/>
          <p:nvPr/>
        </p:nvSpPr>
        <p:spPr>
          <a:xfrm>
            <a:off x="1719072" y="2935224"/>
            <a:ext cx="6858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BFFF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Perrot d'Ablancourt —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1719072" y="3227832"/>
            <a:ext cx="6858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Il traduttore segue l'originale «più come uno schiavo che come un compagno».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1115568" y="3959352"/>
            <a:ext cx="237744" cy="237744"/>
          </a:xfrm>
          <a:prstGeom prst="ellipse">
            <a:avLst/>
          </a:prstGeom>
          <a:solidFill>
            <a:srgbClr val="00D4FF"/>
          </a:solidFill>
          <a:ln w="12700">
            <a:solidFill>
              <a:srgbClr val="00D4FF"/>
            </a:solidFill>
            <a:prstDash val="solid"/>
          </a:ln>
        </p:spPr>
        <p:txBody>
          <a:bodyPr/>
          <a:lstStyle/>
          <a:p>
            <a:endParaRPr lang="en-IT"/>
          </a:p>
        </p:txBody>
      </p:sp>
      <p:sp>
        <p:nvSpPr>
          <p:cNvPr id="20" name="Text 18"/>
          <p:cNvSpPr/>
          <p:nvPr/>
        </p:nvSpPr>
        <p:spPr>
          <a:xfrm>
            <a:off x="0" y="3904488"/>
            <a:ext cx="10515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500" b="1" dirty="0">
                <a:solidFill>
                  <a:srgbClr val="00D4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Oggi</a:t>
            </a:r>
            <a:endParaRPr lang="en-US" sz="1500" dirty="0"/>
          </a:p>
        </p:txBody>
      </p:sp>
      <p:sp>
        <p:nvSpPr>
          <p:cNvPr id="21" name="Shape 19"/>
          <p:cNvSpPr/>
          <p:nvPr/>
        </p:nvSpPr>
        <p:spPr>
          <a:xfrm>
            <a:off x="1554480" y="3886200"/>
            <a:ext cx="7132320" cy="841248"/>
          </a:xfrm>
          <a:prstGeom prst="rect">
            <a:avLst/>
          </a:prstGeom>
          <a:solidFill>
            <a:srgbClr val="111122"/>
          </a:solidFill>
          <a:ln w="12700">
            <a:solidFill>
              <a:srgbClr val="00D4FF"/>
            </a:solidFill>
            <a:prstDash val="solid"/>
          </a:ln>
        </p:spPr>
        <p:txBody>
          <a:bodyPr/>
          <a:lstStyle/>
          <a:p>
            <a:endParaRPr lang="en-IT"/>
          </a:p>
        </p:txBody>
      </p:sp>
      <p:sp>
        <p:nvSpPr>
          <p:cNvPr id="22" name="Text 20"/>
          <p:cNvSpPr/>
          <p:nvPr/>
        </p:nvSpPr>
        <p:spPr>
          <a:xfrm>
            <a:off x="1719072" y="3941064"/>
            <a:ext cx="6858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0D4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Daniel Simeoni —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1719072" y="4233672"/>
            <a:ext cx="6858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Il servilismo del traduttore come habitus culturale interiorizzato (Bourdieu).</a:t>
            </a:r>
            <a:endParaRPr lang="en-US" sz="1050" dirty="0"/>
          </a:p>
        </p:txBody>
      </p:sp>
      <p:sp>
        <p:nvSpPr>
          <p:cNvPr id="24" name="Text 22"/>
          <p:cNvSpPr/>
          <p:nvPr/>
        </p:nvSpPr>
        <p:spPr>
          <a:xfrm>
            <a:off x="1554480" y="4800600"/>
            <a:ext cx="71323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00D4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Tensione costante tra dipendenza e autonomia, convenzione e sovvertimento.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9091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56032"/>
            <a:ext cx="82296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200" dirty="0">
                <a:solidFill>
                  <a:srgbClr val="00FF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ALTRE METAFORE FONDAMENTALI</a:t>
            </a:r>
            <a:endParaRPr lang="en-US" sz="1100" dirty="0"/>
          </a:p>
        </p:txBody>
      </p:sp>
      <p:sp>
        <p:nvSpPr>
          <p:cNvPr id="3" name="Shape 1"/>
          <p:cNvSpPr/>
          <p:nvPr/>
        </p:nvSpPr>
        <p:spPr>
          <a:xfrm>
            <a:off x="365760" y="777240"/>
            <a:ext cx="4023360" cy="1965960"/>
          </a:xfrm>
          <a:prstGeom prst="rect">
            <a:avLst/>
          </a:prstGeom>
          <a:solidFill>
            <a:srgbClr val="111122"/>
          </a:solidFill>
          <a:ln w="12700">
            <a:solidFill>
              <a:srgbClr val="FF2D78"/>
            </a:solidFill>
            <a:prstDash val="solid"/>
          </a:ln>
          <a:effectLst>
            <a:outerShdw blurRad="152400" dist="50800" dir="8100000" algn="bl" rotWithShape="0">
              <a:srgbClr val="FF2D78">
                <a:alpha val="25000"/>
              </a:srgbClr>
            </a:outerShdw>
          </a:effectLst>
        </p:spPr>
        <p:txBody>
          <a:bodyPr/>
          <a:lstStyle/>
          <a:p>
            <a:endParaRPr lang="en-IT"/>
          </a:p>
        </p:txBody>
      </p:sp>
      <p:sp>
        <p:nvSpPr>
          <p:cNvPr id="4" name="Shape 2"/>
          <p:cNvSpPr/>
          <p:nvPr/>
        </p:nvSpPr>
        <p:spPr>
          <a:xfrm>
            <a:off x="365760" y="777240"/>
            <a:ext cx="50292" cy="1965960"/>
          </a:xfrm>
          <a:prstGeom prst="rect">
            <a:avLst/>
          </a:prstGeom>
          <a:solidFill>
            <a:srgbClr val="FF2D78"/>
          </a:solidFill>
          <a:ln w="12700">
            <a:solidFill>
              <a:srgbClr val="FF2D78"/>
            </a:solidFill>
            <a:prstDash val="solid"/>
          </a:ln>
        </p:spPr>
        <p:txBody>
          <a:bodyPr/>
          <a:lstStyle/>
          <a:p>
            <a:endParaRPr lang="en-IT"/>
          </a:p>
        </p:txBody>
      </p:sp>
      <p:sp>
        <p:nvSpPr>
          <p:cNvPr id="5" name="Text 3"/>
          <p:cNvSpPr/>
          <p:nvPr/>
        </p:nvSpPr>
        <p:spPr>
          <a:xfrm>
            <a:off x="566928" y="914400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FF2D7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Belle e Infedeli</a:t>
            </a:r>
            <a:endParaRPr lang="en-US" sz="1500" dirty="0"/>
          </a:p>
        </p:txBody>
      </p:sp>
      <p:sp>
        <p:nvSpPr>
          <p:cNvPr id="6" name="Text 4"/>
          <p:cNvSpPr/>
          <p:nvPr/>
        </p:nvSpPr>
        <p:spPr>
          <a:xfrm>
            <a:off x="566928" y="1344168"/>
            <a:ext cx="365760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traduzione come donna: bella se libera, fedele se brutta. Il pensiero femminista ha smontato questa metafora come proiezione di pregiudizi di genere.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4709160" y="777240"/>
            <a:ext cx="4023360" cy="1965960"/>
          </a:xfrm>
          <a:prstGeom prst="rect">
            <a:avLst/>
          </a:prstGeom>
          <a:solidFill>
            <a:srgbClr val="111122"/>
          </a:solidFill>
          <a:ln w="12700">
            <a:solidFill>
              <a:srgbClr val="00D4FF"/>
            </a:solidFill>
            <a:prstDash val="solid"/>
          </a:ln>
          <a:effectLst>
            <a:outerShdw blurRad="152400" dist="50800" dir="8100000" algn="bl" rotWithShape="0">
              <a:srgbClr val="00D4FF">
                <a:alpha val="25000"/>
              </a:srgbClr>
            </a:outerShdw>
          </a:effectLst>
        </p:spPr>
        <p:txBody>
          <a:bodyPr/>
          <a:lstStyle/>
          <a:p>
            <a:endParaRPr lang="en-IT"/>
          </a:p>
        </p:txBody>
      </p:sp>
      <p:sp>
        <p:nvSpPr>
          <p:cNvPr id="8" name="Shape 6"/>
          <p:cNvSpPr/>
          <p:nvPr/>
        </p:nvSpPr>
        <p:spPr>
          <a:xfrm>
            <a:off x="4709160" y="777240"/>
            <a:ext cx="50292" cy="1965960"/>
          </a:xfrm>
          <a:prstGeom prst="rect">
            <a:avLst/>
          </a:prstGeom>
          <a:solidFill>
            <a:srgbClr val="00D4FF"/>
          </a:solidFill>
          <a:ln w="12700">
            <a:solidFill>
              <a:srgbClr val="00D4FF"/>
            </a:solidFill>
            <a:prstDash val="solid"/>
          </a:ln>
        </p:spPr>
        <p:txBody>
          <a:bodyPr/>
          <a:lstStyle/>
          <a:p>
            <a:endParaRPr lang="en-IT"/>
          </a:p>
        </p:txBody>
      </p:sp>
      <p:sp>
        <p:nvSpPr>
          <p:cNvPr id="9" name="Text 7"/>
          <p:cNvSpPr/>
          <p:nvPr/>
        </p:nvSpPr>
        <p:spPr>
          <a:xfrm>
            <a:off x="4910328" y="914400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00D4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Ponti</a:t>
            </a:r>
            <a:endParaRPr lang="en-US" sz="1500" dirty="0"/>
          </a:p>
        </p:txBody>
      </p:sp>
      <p:sp>
        <p:nvSpPr>
          <p:cNvPr id="10" name="Text 8"/>
          <p:cNvSpPr/>
          <p:nvPr/>
        </p:nvSpPr>
        <p:spPr>
          <a:xfrm>
            <a:off x="4910328" y="1344168"/>
            <a:ext cx="365760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Heidegger: il ponte non unisce due rive che già esistono. Le rive diventano tali grazie al ponte. La traduzione crea l'alterità che collega.</a:t>
            </a:r>
            <a:endParaRPr lang="en-US" sz="1050" dirty="0"/>
          </a:p>
        </p:txBody>
      </p:sp>
      <p:sp>
        <p:nvSpPr>
          <p:cNvPr id="11" name="Shape 9"/>
          <p:cNvSpPr/>
          <p:nvPr/>
        </p:nvSpPr>
        <p:spPr>
          <a:xfrm>
            <a:off x="365760" y="2926080"/>
            <a:ext cx="4023360" cy="1965960"/>
          </a:xfrm>
          <a:prstGeom prst="rect">
            <a:avLst/>
          </a:prstGeom>
          <a:solidFill>
            <a:srgbClr val="111122"/>
          </a:solidFill>
          <a:ln w="12700">
            <a:solidFill>
              <a:srgbClr val="00FFB2"/>
            </a:solidFill>
            <a:prstDash val="solid"/>
          </a:ln>
          <a:effectLst>
            <a:outerShdw blurRad="152400" dist="50800" dir="8100000" algn="bl" rotWithShape="0">
              <a:srgbClr val="00FFB2">
                <a:alpha val="25000"/>
              </a:srgbClr>
            </a:outerShdw>
          </a:effectLst>
        </p:spPr>
        <p:txBody>
          <a:bodyPr/>
          <a:lstStyle/>
          <a:p>
            <a:endParaRPr lang="en-IT"/>
          </a:p>
        </p:txBody>
      </p:sp>
      <p:sp>
        <p:nvSpPr>
          <p:cNvPr id="12" name="Shape 10"/>
          <p:cNvSpPr/>
          <p:nvPr/>
        </p:nvSpPr>
        <p:spPr>
          <a:xfrm>
            <a:off x="365760" y="2926080"/>
            <a:ext cx="50292" cy="1965960"/>
          </a:xfrm>
          <a:prstGeom prst="rect">
            <a:avLst/>
          </a:prstGeom>
          <a:solidFill>
            <a:srgbClr val="00FFB2"/>
          </a:solidFill>
          <a:ln w="12700">
            <a:solidFill>
              <a:srgbClr val="00FFB2"/>
            </a:solidFill>
            <a:prstDash val="solid"/>
          </a:ln>
        </p:spPr>
        <p:txBody>
          <a:bodyPr/>
          <a:lstStyle/>
          <a:p>
            <a:endParaRPr lang="en-IT"/>
          </a:p>
        </p:txBody>
      </p:sp>
      <p:sp>
        <p:nvSpPr>
          <p:cNvPr id="13" name="Text 11"/>
          <p:cNvSpPr/>
          <p:nvPr/>
        </p:nvSpPr>
        <p:spPr>
          <a:xfrm>
            <a:off x="566928" y="3063240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00FFB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Trapianti</a:t>
            </a:r>
            <a:endParaRPr lang="en-US" sz="1500" dirty="0"/>
          </a:p>
        </p:txBody>
      </p:sp>
      <p:sp>
        <p:nvSpPr>
          <p:cNvPr id="14" name="Text 12"/>
          <p:cNvSpPr/>
          <p:nvPr/>
        </p:nvSpPr>
        <p:spPr>
          <a:xfrm>
            <a:off x="566928" y="3493008"/>
            <a:ext cx="365760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Schleiermacher (1813): tradurre = trapiantare opere straniere nel suolo della lingua materna. Portare lo scrittore al lettore vs. portare il lettore allo scrittore.</a:t>
            </a:r>
            <a:endParaRPr lang="en-US" sz="1050" dirty="0"/>
          </a:p>
        </p:txBody>
      </p:sp>
      <p:sp>
        <p:nvSpPr>
          <p:cNvPr id="15" name="Shape 13"/>
          <p:cNvSpPr/>
          <p:nvPr/>
        </p:nvSpPr>
        <p:spPr>
          <a:xfrm>
            <a:off x="4709160" y="2926080"/>
            <a:ext cx="4023360" cy="1965960"/>
          </a:xfrm>
          <a:prstGeom prst="rect">
            <a:avLst/>
          </a:prstGeom>
          <a:solidFill>
            <a:srgbClr val="111122"/>
          </a:solidFill>
          <a:ln w="12700">
            <a:solidFill>
              <a:srgbClr val="BFFF00"/>
            </a:solidFill>
            <a:prstDash val="solid"/>
          </a:ln>
          <a:effectLst>
            <a:outerShdw blurRad="152400" dist="50800" dir="8100000" algn="bl" rotWithShape="0">
              <a:srgbClr val="BFFF00">
                <a:alpha val="25000"/>
              </a:srgbClr>
            </a:outerShdw>
          </a:effectLst>
        </p:spPr>
        <p:txBody>
          <a:bodyPr/>
          <a:lstStyle/>
          <a:p>
            <a:endParaRPr lang="en-IT"/>
          </a:p>
        </p:txBody>
      </p:sp>
      <p:sp>
        <p:nvSpPr>
          <p:cNvPr id="16" name="Shape 14"/>
          <p:cNvSpPr/>
          <p:nvPr/>
        </p:nvSpPr>
        <p:spPr>
          <a:xfrm>
            <a:off x="4709160" y="2926080"/>
            <a:ext cx="50292" cy="1965960"/>
          </a:xfrm>
          <a:prstGeom prst="rect">
            <a:avLst/>
          </a:prstGeom>
          <a:solidFill>
            <a:srgbClr val="BFFF00"/>
          </a:solidFill>
          <a:ln w="12700">
            <a:solidFill>
              <a:srgbClr val="BFFF00"/>
            </a:solidFill>
            <a:prstDash val="solid"/>
          </a:ln>
        </p:spPr>
        <p:txBody>
          <a:bodyPr/>
          <a:lstStyle/>
          <a:p>
            <a:endParaRPr lang="en-IT"/>
          </a:p>
        </p:txBody>
      </p:sp>
      <p:sp>
        <p:nvSpPr>
          <p:cNvPr id="17" name="Text 15"/>
          <p:cNvSpPr/>
          <p:nvPr/>
        </p:nvSpPr>
        <p:spPr>
          <a:xfrm>
            <a:off x="4910328" y="3063240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BFFF0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Cannibalismi</a:t>
            </a:r>
            <a:endParaRPr lang="en-US" sz="1500" dirty="0"/>
          </a:p>
        </p:txBody>
      </p:sp>
      <p:sp>
        <p:nvSpPr>
          <p:cNvPr id="18" name="Text 16"/>
          <p:cNvSpPr/>
          <p:nvPr/>
        </p:nvSpPr>
        <p:spPr>
          <a:xfrm>
            <a:off x="4910328" y="3493008"/>
            <a:ext cx="365760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Tradizione brasiliana (Oswald de Andrade): divorare l'originale per assimilarlo e trasformarlo. La traduzione come appropriazione creativa.</a:t>
            </a:r>
            <a:endParaRPr lang="en-US" sz="10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300</TotalTime>
  <Words>1711</Words>
  <Application>Microsoft Macintosh PowerPoint</Application>
  <PresentationFormat>On-screen Show (16:9)</PresentationFormat>
  <Paragraphs>269</Paragraphs>
  <Slides>23</Slides>
  <Notes>23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8" baseType="lpstr">
      <vt:lpstr>Arial</vt:lpstr>
      <vt:lpstr>Calibri</vt:lpstr>
      <vt:lpstr>Georgia</vt:lpstr>
      <vt:lpstr>Impact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Traduzione — Fluo Edition</dc:title>
  <dc:subject>PptxGenJS Presentation</dc:subject>
  <dc:creator>PptxGenJS</dc:creator>
  <cp:lastModifiedBy>Microsoft Office User</cp:lastModifiedBy>
  <cp:revision>4</cp:revision>
  <dcterms:created xsi:type="dcterms:W3CDTF">2026-03-26T09:31:34Z</dcterms:created>
  <dcterms:modified xsi:type="dcterms:W3CDTF">2026-03-26T14:35:21Z</dcterms:modified>
</cp:coreProperties>
</file>