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48" r:id="rId2"/>
    <p:sldId id="751" r:id="rId3"/>
    <p:sldId id="449" r:id="rId4"/>
    <p:sldId id="450" r:id="rId5"/>
    <p:sldId id="750" r:id="rId6"/>
    <p:sldId id="452" r:id="rId7"/>
    <p:sldId id="453" r:id="rId8"/>
    <p:sldId id="752" r:id="rId9"/>
    <p:sldId id="454" r:id="rId10"/>
    <p:sldId id="2273" r:id="rId11"/>
    <p:sldId id="560" r:id="rId12"/>
    <p:sldId id="561" r:id="rId13"/>
    <p:sldId id="562" r:id="rId14"/>
    <p:sldId id="563" r:id="rId15"/>
    <p:sldId id="564" r:id="rId16"/>
    <p:sldId id="755" r:id="rId17"/>
    <p:sldId id="566" r:id="rId18"/>
    <p:sldId id="568" r:id="rId19"/>
    <p:sldId id="569" r:id="rId20"/>
    <p:sldId id="760" r:id="rId21"/>
    <p:sldId id="572" r:id="rId22"/>
    <p:sldId id="963" r:id="rId23"/>
    <p:sldId id="576" r:id="rId24"/>
    <p:sldId id="967" r:id="rId25"/>
    <p:sldId id="578" r:id="rId26"/>
    <p:sldId id="968" r:id="rId27"/>
    <p:sldId id="579" r:id="rId28"/>
    <p:sldId id="582" r:id="rId29"/>
    <p:sldId id="972" r:id="rId30"/>
    <p:sldId id="526" r:id="rId31"/>
    <p:sldId id="973" r:id="rId32"/>
    <p:sldId id="2242" r:id="rId33"/>
    <p:sldId id="2190" r:id="rId34"/>
    <p:sldId id="2018" r:id="rId35"/>
    <p:sldId id="588" r:id="rId36"/>
    <p:sldId id="2250" r:id="rId37"/>
    <p:sldId id="600" r:id="rId38"/>
    <p:sldId id="602" r:id="rId39"/>
    <p:sldId id="604" r:id="rId40"/>
    <p:sldId id="606" r:id="rId41"/>
    <p:sldId id="2253" r:id="rId42"/>
    <p:sldId id="412" r:id="rId43"/>
    <p:sldId id="413" r:id="rId44"/>
    <p:sldId id="528" r:id="rId45"/>
    <p:sldId id="2264" r:id="rId46"/>
    <p:sldId id="2265" r:id="rId47"/>
    <p:sldId id="2266" r:id="rId48"/>
    <p:sldId id="2267" r:id="rId49"/>
    <p:sldId id="445" r:id="rId50"/>
    <p:sldId id="447" r:id="rId51"/>
    <p:sldId id="530" r:id="rId52"/>
    <p:sldId id="451" r:id="rId53"/>
    <p:sldId id="2268" r:id="rId54"/>
    <p:sldId id="2269" r:id="rId55"/>
    <p:sldId id="2270" r:id="rId56"/>
    <p:sldId id="22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2"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60" autoAdjust="0"/>
    <p:restoredTop sz="94258" autoAdjust="0"/>
  </p:normalViewPr>
  <p:slideViewPr>
    <p:cSldViewPr snapToGrid="0">
      <p:cViewPr varScale="1">
        <p:scale>
          <a:sx n="113" d="100"/>
          <a:sy n="113" d="100"/>
        </p:scale>
        <p:origin x="101"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undo custSel addSld delSld modSld">
      <pc:chgData name="TOMMASINI ALBERTO" userId="8c013d22-ceb2-4014-ae73-ac062752c54f" providerId="ADAL" clId="{7B648A43-9DC0-4722-B9CA-0E718B52FA4A}" dt="2026-03-03T17:01:35.072" v="777" actId="47"/>
      <pc:docMkLst>
        <pc:docMk/>
      </pc:docMkLst>
      <pc:sldChg chg="add del">
        <pc:chgData name="TOMMASINI ALBERTO" userId="8c013d22-ceb2-4014-ae73-ac062752c54f" providerId="ADAL" clId="{7B648A43-9DC0-4722-B9CA-0E718B52FA4A}" dt="2026-03-03T17:01:33.121" v="776" actId="47"/>
        <pc:sldMkLst>
          <pc:docMk/>
          <pc:sldMk cId="0" sldId="412"/>
        </pc:sldMkLst>
      </pc:sldChg>
      <pc:sldChg chg="add del">
        <pc:chgData name="TOMMASINI ALBERTO" userId="8c013d22-ceb2-4014-ae73-ac062752c54f" providerId="ADAL" clId="{7B648A43-9DC0-4722-B9CA-0E718B52FA4A}" dt="2026-03-03T17:01:30.948" v="775" actId="47"/>
        <pc:sldMkLst>
          <pc:docMk/>
          <pc:sldMk cId="0" sldId="413"/>
        </pc:sldMkLst>
      </pc:sldChg>
      <pc:sldChg chg="add del">
        <pc:chgData name="TOMMASINI ALBERTO" userId="8c013d22-ceb2-4014-ae73-ac062752c54f" providerId="ADAL" clId="{7B648A43-9DC0-4722-B9CA-0E718B52FA4A}" dt="2026-03-03T17:01:20.939" v="769" actId="47"/>
        <pc:sldMkLst>
          <pc:docMk/>
          <pc:sldMk cId="453181185" sldId="445"/>
        </pc:sldMkLst>
      </pc:sldChg>
      <pc:sldChg chg="add del">
        <pc:chgData name="TOMMASINI ALBERTO" userId="8c013d22-ceb2-4014-ae73-ac062752c54f" providerId="ADAL" clId="{7B648A43-9DC0-4722-B9CA-0E718B52FA4A}" dt="2026-03-03T17:01:19.460" v="768" actId="47"/>
        <pc:sldMkLst>
          <pc:docMk/>
          <pc:sldMk cId="1827380540" sldId="447"/>
        </pc:sldMkLst>
      </pc:sldChg>
      <pc:sldChg chg="modSp mod">
        <pc:chgData name="TOMMASINI ALBERTO" userId="8c013d22-ceb2-4014-ae73-ac062752c54f" providerId="ADAL" clId="{7B648A43-9DC0-4722-B9CA-0E718B52FA4A}" dt="2026-03-03T15:32:32.690" v="709" actId="113"/>
        <pc:sldMkLst>
          <pc:docMk/>
          <pc:sldMk cId="998702707" sldId="449"/>
        </pc:sldMkLst>
        <pc:spChg chg="mod">
          <ac:chgData name="TOMMASINI ALBERTO" userId="8c013d22-ceb2-4014-ae73-ac062752c54f" providerId="ADAL" clId="{7B648A43-9DC0-4722-B9CA-0E718B52FA4A}" dt="2026-03-03T15:32:32.690" v="709" actId="113"/>
          <ac:spMkLst>
            <pc:docMk/>
            <pc:sldMk cId="998702707" sldId="449"/>
            <ac:spMk id="2" creationId="{15C6D9B2-CAA1-9A24-57B5-EC7C0EF8354F}"/>
          </ac:spMkLst>
        </pc:spChg>
        <pc:spChg chg="mod">
          <ac:chgData name="TOMMASINI ALBERTO" userId="8c013d22-ceb2-4014-ae73-ac062752c54f" providerId="ADAL" clId="{7B648A43-9DC0-4722-B9CA-0E718B52FA4A}" dt="2026-03-03T15:32:24.900" v="708" actId="1076"/>
          <ac:spMkLst>
            <pc:docMk/>
            <pc:sldMk cId="998702707" sldId="449"/>
            <ac:spMk id="4" creationId="{4B3106CF-1DA9-DE4B-E26D-C0F794B04D1A}"/>
          </ac:spMkLst>
        </pc:spChg>
      </pc:sldChg>
      <pc:sldChg chg="add del">
        <pc:chgData name="TOMMASINI ALBERTO" userId="8c013d22-ceb2-4014-ae73-ac062752c54f" providerId="ADAL" clId="{7B648A43-9DC0-4722-B9CA-0E718B52FA4A}" dt="2026-03-03T17:01:18.194" v="766" actId="47"/>
        <pc:sldMkLst>
          <pc:docMk/>
          <pc:sldMk cId="1530616222" sldId="451"/>
        </pc:sldMkLst>
      </pc:sldChg>
      <pc:sldChg chg="modSp mod">
        <pc:chgData name="TOMMASINI ALBERTO" userId="8c013d22-ceb2-4014-ae73-ac062752c54f" providerId="ADAL" clId="{7B648A43-9DC0-4722-B9CA-0E718B52FA4A}" dt="2026-03-03T15:33:40.642" v="711" actId="113"/>
        <pc:sldMkLst>
          <pc:docMk/>
          <pc:sldMk cId="2610529016" sldId="452"/>
        </pc:sldMkLst>
        <pc:spChg chg="mod">
          <ac:chgData name="TOMMASINI ALBERTO" userId="8c013d22-ceb2-4014-ae73-ac062752c54f" providerId="ADAL" clId="{7B648A43-9DC0-4722-B9CA-0E718B52FA4A}" dt="2026-03-03T15:33:40.642" v="711" actId="113"/>
          <ac:spMkLst>
            <pc:docMk/>
            <pc:sldMk cId="2610529016" sldId="452"/>
            <ac:spMk id="4" creationId="{9783EE0F-A8FA-D98C-E101-D2D3EA986294}"/>
          </ac:spMkLst>
        </pc:spChg>
      </pc:sldChg>
      <pc:sldChg chg="modSp mod">
        <pc:chgData name="TOMMASINI ALBERTO" userId="8c013d22-ceb2-4014-ae73-ac062752c54f" providerId="ADAL" clId="{7B648A43-9DC0-4722-B9CA-0E718B52FA4A}" dt="2026-03-03T16:29:58.446" v="714" actId="20577"/>
        <pc:sldMkLst>
          <pc:docMk/>
          <pc:sldMk cId="191822580" sldId="453"/>
        </pc:sldMkLst>
        <pc:spChg chg="mod">
          <ac:chgData name="TOMMASINI ALBERTO" userId="8c013d22-ceb2-4014-ae73-ac062752c54f" providerId="ADAL" clId="{7B648A43-9DC0-4722-B9CA-0E718B52FA4A}" dt="2026-03-03T16:29:58.446" v="714" actId="20577"/>
          <ac:spMkLst>
            <pc:docMk/>
            <pc:sldMk cId="191822580" sldId="453"/>
            <ac:spMk id="4" creationId="{CF14285F-C458-908E-C1A8-032B2B0F018A}"/>
          </ac:spMkLst>
        </pc:spChg>
      </pc:sldChg>
      <pc:sldChg chg="add del">
        <pc:chgData name="TOMMASINI ALBERTO" userId="8c013d22-ceb2-4014-ae73-ac062752c54f" providerId="ADAL" clId="{7B648A43-9DC0-4722-B9CA-0E718B52FA4A}" dt="2026-03-03T17:01:28.775" v="774" actId="47"/>
        <pc:sldMkLst>
          <pc:docMk/>
          <pc:sldMk cId="0" sldId="528"/>
        </pc:sldMkLst>
      </pc:sldChg>
      <pc:sldChg chg="add del">
        <pc:chgData name="TOMMASINI ALBERTO" userId="8c013d22-ceb2-4014-ae73-ac062752c54f" providerId="ADAL" clId="{7B648A43-9DC0-4722-B9CA-0E718B52FA4A}" dt="2026-03-03T17:01:18.574" v="767" actId="47"/>
        <pc:sldMkLst>
          <pc:docMk/>
          <pc:sldMk cId="474508887" sldId="530"/>
        </pc:sldMkLst>
      </pc:sldChg>
      <pc:sldChg chg="modSp mod">
        <pc:chgData name="TOMMASINI ALBERTO" userId="8c013d22-ceb2-4014-ae73-ac062752c54f" providerId="ADAL" clId="{7B648A43-9DC0-4722-B9CA-0E718B52FA4A}" dt="2026-03-03T16:52:01.812" v="716" actId="20577"/>
        <pc:sldMkLst>
          <pc:docMk/>
          <pc:sldMk cId="285928076" sldId="560"/>
        </pc:sldMkLst>
        <pc:spChg chg="mod">
          <ac:chgData name="TOMMASINI ALBERTO" userId="8c013d22-ceb2-4014-ae73-ac062752c54f" providerId="ADAL" clId="{7B648A43-9DC0-4722-B9CA-0E718B52FA4A}" dt="2026-03-03T16:52:01.812" v="716" actId="20577"/>
          <ac:spMkLst>
            <pc:docMk/>
            <pc:sldMk cId="285928076" sldId="560"/>
            <ac:spMk id="4" creationId="{C05AF10C-F4F1-08D4-4D69-9C87A3D58549}"/>
          </ac:spMkLst>
        </pc:spChg>
        <pc:spChg chg="mod">
          <ac:chgData name="TOMMASINI ALBERTO" userId="8c013d22-ceb2-4014-ae73-ac062752c54f" providerId="ADAL" clId="{7B648A43-9DC0-4722-B9CA-0E718B52FA4A}" dt="2026-03-03T16:51:22.775" v="715" actId="113"/>
          <ac:spMkLst>
            <pc:docMk/>
            <pc:sldMk cId="285928076" sldId="560"/>
            <ac:spMk id="5" creationId="{221CCA1D-9059-101E-015E-064898CF1BBF}"/>
          </ac:spMkLst>
        </pc:spChg>
      </pc:sldChg>
      <pc:sldChg chg="modSp mod">
        <pc:chgData name="TOMMASINI ALBERTO" userId="8c013d22-ceb2-4014-ae73-ac062752c54f" providerId="ADAL" clId="{7B648A43-9DC0-4722-B9CA-0E718B52FA4A}" dt="2026-03-03T16:53:51.927" v="719" actId="1076"/>
        <pc:sldMkLst>
          <pc:docMk/>
          <pc:sldMk cId="2381552560" sldId="564"/>
        </pc:sldMkLst>
        <pc:spChg chg="mod">
          <ac:chgData name="TOMMASINI ALBERTO" userId="8c013d22-ceb2-4014-ae73-ac062752c54f" providerId="ADAL" clId="{7B648A43-9DC0-4722-B9CA-0E718B52FA4A}" dt="2026-03-03T16:53:48.303" v="718" actId="14100"/>
          <ac:spMkLst>
            <pc:docMk/>
            <pc:sldMk cId="2381552560" sldId="564"/>
            <ac:spMk id="4" creationId="{B0250C79-D646-9C2D-4C57-F127448570EB}"/>
          </ac:spMkLst>
        </pc:spChg>
        <pc:spChg chg="mod">
          <ac:chgData name="TOMMASINI ALBERTO" userId="8c013d22-ceb2-4014-ae73-ac062752c54f" providerId="ADAL" clId="{7B648A43-9DC0-4722-B9CA-0E718B52FA4A}" dt="2026-03-03T16:53:51.927" v="719" actId="1076"/>
          <ac:spMkLst>
            <pc:docMk/>
            <pc:sldMk cId="2381552560" sldId="564"/>
            <ac:spMk id="6" creationId="{D2139486-F1BE-3FF1-731D-143C8F53622C}"/>
          </ac:spMkLst>
        </pc:spChg>
      </pc:sldChg>
      <pc:sldChg chg="modSp mod">
        <pc:chgData name="TOMMASINI ALBERTO" userId="8c013d22-ceb2-4014-ae73-ac062752c54f" providerId="ADAL" clId="{7B648A43-9DC0-4722-B9CA-0E718B52FA4A}" dt="2026-03-03T16:57:49.651" v="731" actId="20577"/>
        <pc:sldMkLst>
          <pc:docMk/>
          <pc:sldMk cId="3217577832" sldId="576"/>
        </pc:sldMkLst>
        <pc:spChg chg="mod">
          <ac:chgData name="TOMMASINI ALBERTO" userId="8c013d22-ceb2-4014-ae73-ac062752c54f" providerId="ADAL" clId="{7B648A43-9DC0-4722-B9CA-0E718B52FA4A}" dt="2026-03-03T16:57:49.651" v="731" actId="20577"/>
          <ac:spMkLst>
            <pc:docMk/>
            <pc:sldMk cId="3217577832" sldId="576"/>
            <ac:spMk id="3" creationId="{54D998A8-E41B-1DA6-DCBE-2C37790B5498}"/>
          </ac:spMkLst>
        </pc:spChg>
      </pc:sldChg>
      <pc:sldChg chg="modSp mod">
        <pc:chgData name="TOMMASINI ALBERTO" userId="8c013d22-ceb2-4014-ae73-ac062752c54f" providerId="ADAL" clId="{7B648A43-9DC0-4722-B9CA-0E718B52FA4A}" dt="2026-03-03T16:59:00.509" v="733" actId="115"/>
        <pc:sldMkLst>
          <pc:docMk/>
          <pc:sldMk cId="59937416" sldId="578"/>
        </pc:sldMkLst>
        <pc:spChg chg="mod">
          <ac:chgData name="TOMMASINI ALBERTO" userId="8c013d22-ceb2-4014-ae73-ac062752c54f" providerId="ADAL" clId="{7B648A43-9DC0-4722-B9CA-0E718B52FA4A}" dt="2026-03-03T16:59:00.509" v="733" actId="115"/>
          <ac:spMkLst>
            <pc:docMk/>
            <pc:sldMk cId="59937416" sldId="578"/>
            <ac:spMk id="3" creationId="{49C518F0-7945-156C-1C39-917C254602DE}"/>
          </ac:spMkLst>
        </pc:spChg>
      </pc:sldChg>
      <pc:sldChg chg="modSp add del mod">
        <pc:chgData name="TOMMASINI ALBERTO" userId="8c013d22-ceb2-4014-ae73-ac062752c54f" providerId="ADAL" clId="{7B648A43-9DC0-4722-B9CA-0E718B52FA4A}" dt="2026-03-03T16:59:41.192" v="737" actId="47"/>
        <pc:sldMkLst>
          <pc:docMk/>
          <pc:sldMk cId="153338076" sldId="582"/>
        </pc:sldMkLst>
      </pc:sldChg>
      <pc:sldChg chg="add del">
        <pc:chgData name="TOMMASINI ALBERTO" userId="8c013d22-ceb2-4014-ae73-ac062752c54f" providerId="ADAL" clId="{7B648A43-9DC0-4722-B9CA-0E718B52FA4A}" dt="2026-03-03T17:00:13.081" v="739" actId="47"/>
        <pc:sldMkLst>
          <pc:docMk/>
          <pc:sldMk cId="3500380385" sldId="588"/>
        </pc:sldMkLst>
      </pc:sldChg>
      <pc:sldChg chg="modSp mod">
        <pc:chgData name="TOMMASINI ALBERTO" userId="8c013d22-ceb2-4014-ae73-ac062752c54f" providerId="ADAL" clId="{7B648A43-9DC0-4722-B9CA-0E718B52FA4A}" dt="2026-03-03T16:54:07.366" v="720" actId="113"/>
        <pc:sldMkLst>
          <pc:docMk/>
          <pc:sldMk cId="2033985223" sldId="755"/>
        </pc:sldMkLst>
        <pc:spChg chg="mod">
          <ac:chgData name="TOMMASINI ALBERTO" userId="8c013d22-ceb2-4014-ae73-ac062752c54f" providerId="ADAL" clId="{7B648A43-9DC0-4722-B9CA-0E718B52FA4A}" dt="2026-03-03T16:54:07.366" v="720" actId="113"/>
          <ac:spMkLst>
            <pc:docMk/>
            <pc:sldMk cId="2033985223" sldId="755"/>
            <ac:spMk id="3" creationId="{241EC3CF-F48E-FDCE-3757-EF95A367A7A2}"/>
          </ac:spMkLst>
        </pc:spChg>
      </pc:sldChg>
      <pc:sldChg chg="modSp mod">
        <pc:chgData name="TOMMASINI ALBERTO" userId="8c013d22-ceb2-4014-ae73-ac062752c54f" providerId="ADAL" clId="{7B648A43-9DC0-4722-B9CA-0E718B52FA4A}" dt="2026-03-03T16:58:43.680" v="732" actId="113"/>
        <pc:sldMkLst>
          <pc:docMk/>
          <pc:sldMk cId="490602522" sldId="967"/>
        </pc:sldMkLst>
        <pc:spChg chg="mod">
          <ac:chgData name="TOMMASINI ALBERTO" userId="8c013d22-ceb2-4014-ae73-ac062752c54f" providerId="ADAL" clId="{7B648A43-9DC0-4722-B9CA-0E718B52FA4A}" dt="2026-03-03T16:58:43.680" v="732" actId="113"/>
          <ac:spMkLst>
            <pc:docMk/>
            <pc:sldMk cId="490602522" sldId="967"/>
            <ac:spMk id="3" creationId="{3CA60BDF-A355-F957-0933-38728E32FE74}"/>
          </ac:spMkLst>
        </pc:spChg>
      </pc:sldChg>
      <pc:sldChg chg="add del">
        <pc:chgData name="TOMMASINI ALBERTO" userId="8c013d22-ceb2-4014-ae73-ac062752c54f" providerId="ADAL" clId="{7B648A43-9DC0-4722-B9CA-0E718B52FA4A}" dt="2026-03-03T17:01:35.072" v="777" actId="47"/>
        <pc:sldMkLst>
          <pc:docMk/>
          <pc:sldMk cId="2446194221" sldId="2253"/>
        </pc:sldMkLst>
      </pc:sldChg>
      <pc:sldChg chg="add del">
        <pc:chgData name="TOMMASINI ALBERTO" userId="8c013d22-ceb2-4014-ae73-ac062752c54f" providerId="ADAL" clId="{7B648A43-9DC0-4722-B9CA-0E718B52FA4A}" dt="2026-03-03T17:01:27.207" v="773" actId="47"/>
        <pc:sldMkLst>
          <pc:docMk/>
          <pc:sldMk cId="1851780556" sldId="2264"/>
        </pc:sldMkLst>
      </pc:sldChg>
      <pc:sldChg chg="add del">
        <pc:chgData name="TOMMASINI ALBERTO" userId="8c013d22-ceb2-4014-ae73-ac062752c54f" providerId="ADAL" clId="{7B648A43-9DC0-4722-B9CA-0E718B52FA4A}" dt="2026-03-03T17:01:25.945" v="772" actId="47"/>
        <pc:sldMkLst>
          <pc:docMk/>
          <pc:sldMk cId="89455631" sldId="2265"/>
        </pc:sldMkLst>
      </pc:sldChg>
      <pc:sldChg chg="add del">
        <pc:chgData name="TOMMASINI ALBERTO" userId="8c013d22-ceb2-4014-ae73-ac062752c54f" providerId="ADAL" clId="{7B648A43-9DC0-4722-B9CA-0E718B52FA4A}" dt="2026-03-03T17:01:24.862" v="771" actId="47"/>
        <pc:sldMkLst>
          <pc:docMk/>
          <pc:sldMk cId="1263184961" sldId="2266"/>
        </pc:sldMkLst>
      </pc:sldChg>
      <pc:sldChg chg="add del">
        <pc:chgData name="TOMMASINI ALBERTO" userId="8c013d22-ceb2-4014-ae73-ac062752c54f" providerId="ADAL" clId="{7B648A43-9DC0-4722-B9CA-0E718B52FA4A}" dt="2026-03-03T17:01:22.546" v="770" actId="47"/>
        <pc:sldMkLst>
          <pc:docMk/>
          <pc:sldMk cId="4133379868" sldId="2267"/>
        </pc:sldMkLst>
      </pc:sldChg>
      <pc:sldChg chg="add del">
        <pc:chgData name="TOMMASINI ALBERTO" userId="8c013d22-ceb2-4014-ae73-ac062752c54f" providerId="ADAL" clId="{7B648A43-9DC0-4722-B9CA-0E718B52FA4A}" dt="2026-03-03T17:01:17.840" v="765" actId="47"/>
        <pc:sldMkLst>
          <pc:docMk/>
          <pc:sldMk cId="2758967576" sldId="2268"/>
        </pc:sldMkLst>
      </pc:sldChg>
      <pc:sldMasterChg chg="addSldLayout delSldLayout">
        <pc:chgData name="TOMMASINI ALBERTO" userId="8c013d22-ceb2-4014-ae73-ac062752c54f" providerId="ADAL" clId="{7B648A43-9DC0-4722-B9CA-0E718B52FA4A}" dt="2026-03-03T17:01:28.775" v="774" actId="47"/>
        <pc:sldMasterMkLst>
          <pc:docMk/>
          <pc:sldMasterMk cId="3813208129" sldId="2147483648"/>
        </pc:sldMasterMkLst>
        <pc:sldLayoutChg chg="add del">
          <pc:chgData name="TOMMASINI ALBERTO" userId="8c013d22-ceb2-4014-ae73-ac062752c54f" providerId="ADAL" clId="{7B648A43-9DC0-4722-B9CA-0E718B52FA4A}" dt="2026-03-03T17:01:28.775" v="774" actId="47"/>
          <pc:sldLayoutMkLst>
            <pc:docMk/>
            <pc:sldMasterMk cId="3813208129" sldId="2147483648"/>
            <pc:sldLayoutMk cId="1817939075" sldId="2147483665"/>
          </pc:sldLayoutMkLst>
        </pc:sldLayoutChg>
      </pc:sldMasterChg>
    </pc:docChg>
  </pc:docChgLst>
  <pc:docChgLst>
    <pc:chgData name="TOMMASINI ALBERTO" userId="8c013d22-ceb2-4014-ae73-ac062752c54f" providerId="ADAL" clId="{E64C128E-6809-4061-A7C5-CBEB58F8E522}"/>
    <pc:docChg chg="custSel addSld delSld modSld">
      <pc:chgData name="TOMMASINI ALBERTO" userId="8c013d22-ceb2-4014-ae73-ac062752c54f" providerId="ADAL" clId="{E64C128E-6809-4061-A7C5-CBEB58F8E522}" dt="2026-03-13T06:30:33.666" v="174" actId="255"/>
      <pc:docMkLst>
        <pc:docMk/>
      </pc:docMkLst>
      <pc:sldChg chg="modSp mod">
        <pc:chgData name="TOMMASINI ALBERTO" userId="8c013d22-ceb2-4014-ae73-ac062752c54f" providerId="ADAL" clId="{E64C128E-6809-4061-A7C5-CBEB58F8E522}" dt="2026-03-13T06:30:33.666" v="174" actId="255"/>
        <pc:sldMkLst>
          <pc:docMk/>
          <pc:sldMk cId="285928076" sldId="560"/>
        </pc:sldMkLst>
        <pc:spChg chg="mod">
          <ac:chgData name="TOMMASINI ALBERTO" userId="8c013d22-ceb2-4014-ae73-ac062752c54f" providerId="ADAL" clId="{E64C128E-6809-4061-A7C5-CBEB58F8E522}" dt="2026-03-13T06:30:33.666" v="174" actId="255"/>
          <ac:spMkLst>
            <pc:docMk/>
            <pc:sldMk cId="285928076" sldId="560"/>
            <ac:spMk id="4" creationId="{C05AF10C-F4F1-08D4-4D69-9C87A3D58549}"/>
          </ac:spMkLst>
        </pc:spChg>
        <pc:spChg chg="mod">
          <ac:chgData name="TOMMASINI ALBERTO" userId="8c013d22-ceb2-4014-ae73-ac062752c54f" providerId="ADAL" clId="{E64C128E-6809-4061-A7C5-CBEB58F8E522}" dt="2026-03-13T06:30:16.505" v="172" actId="113"/>
          <ac:spMkLst>
            <pc:docMk/>
            <pc:sldMk cId="285928076" sldId="560"/>
            <ac:spMk id="5" creationId="{221CCA1D-9059-101E-015E-064898CF1BBF}"/>
          </ac:spMkLst>
        </pc:spChg>
      </pc:sldChg>
      <pc:sldChg chg="addSp delSp modSp add mod modAnim">
        <pc:chgData name="TOMMASINI ALBERTO" userId="8c013d22-ceb2-4014-ae73-ac062752c54f" providerId="ADAL" clId="{E64C128E-6809-4061-A7C5-CBEB58F8E522}" dt="2026-03-13T06:28:17.786" v="10"/>
        <pc:sldMkLst>
          <pc:docMk/>
          <pc:sldMk cId="1858254067" sldId="2273"/>
        </pc:sldMkLst>
        <pc:spChg chg="add mod">
          <ac:chgData name="TOMMASINI ALBERTO" userId="8c013d22-ceb2-4014-ae73-ac062752c54f" providerId="ADAL" clId="{E64C128E-6809-4061-A7C5-CBEB58F8E522}" dt="2026-03-13T06:28:10.438" v="9" actId="255"/>
          <ac:spMkLst>
            <pc:docMk/>
            <pc:sldMk cId="1858254067" sldId="2273"/>
            <ac:spMk id="6" creationId="{D9D5FFE8-FB18-59D2-0D2A-0D48A111DCCE}"/>
          </ac:spMkLst>
        </pc:spChg>
      </pc:sldChg>
    </pc:docChg>
  </pc:docChgLst>
  <pc:docChgLst>
    <pc:chgData name="TOMMASINI ALBERTO" userId="8c013d22-ceb2-4014-ae73-ac062752c54f" providerId="ADAL" clId="{FFEC56FB-C4B4-4ECA-BBA1-40D40875A65C}"/>
    <pc:docChg chg="modSld">
      <pc:chgData name="TOMMASINI ALBERTO" userId="8c013d22-ceb2-4014-ae73-ac062752c54f" providerId="ADAL" clId="{FFEC56FB-C4B4-4ECA-BBA1-40D40875A65C}" dt="2026-03-26T21:46:53.884" v="72" actId="113"/>
      <pc:docMkLst>
        <pc:docMk/>
      </pc:docMkLst>
      <pc:sldChg chg="modSp mod">
        <pc:chgData name="TOMMASINI ALBERTO" userId="8c013d22-ceb2-4014-ae73-ac062752c54f" providerId="ADAL" clId="{FFEC56FB-C4B4-4ECA-BBA1-40D40875A65C}" dt="2026-03-26T21:34:51.278" v="17" actId="20577"/>
        <pc:sldMkLst>
          <pc:docMk/>
          <pc:sldMk cId="2610529016" sldId="452"/>
        </pc:sldMkLst>
        <pc:spChg chg="mod">
          <ac:chgData name="TOMMASINI ALBERTO" userId="8c013d22-ceb2-4014-ae73-ac062752c54f" providerId="ADAL" clId="{FFEC56FB-C4B4-4ECA-BBA1-40D40875A65C}" dt="2026-03-26T21:34:51.278" v="17" actId="20577"/>
          <ac:spMkLst>
            <pc:docMk/>
            <pc:sldMk cId="2610529016" sldId="452"/>
            <ac:spMk id="4" creationId="{9783EE0F-A8FA-D98C-E101-D2D3EA986294}"/>
          </ac:spMkLst>
        </pc:spChg>
      </pc:sldChg>
      <pc:sldChg chg="modSp mod">
        <pc:chgData name="TOMMASINI ALBERTO" userId="8c013d22-ceb2-4014-ae73-ac062752c54f" providerId="ADAL" clId="{FFEC56FB-C4B4-4ECA-BBA1-40D40875A65C}" dt="2026-03-26T21:36:00.572" v="61" actId="20577"/>
        <pc:sldMkLst>
          <pc:docMk/>
          <pc:sldMk cId="191822580" sldId="453"/>
        </pc:sldMkLst>
        <pc:spChg chg="mod">
          <ac:chgData name="TOMMASINI ALBERTO" userId="8c013d22-ceb2-4014-ae73-ac062752c54f" providerId="ADAL" clId="{FFEC56FB-C4B4-4ECA-BBA1-40D40875A65C}" dt="2026-03-26T21:36:00.572" v="61" actId="20577"/>
          <ac:spMkLst>
            <pc:docMk/>
            <pc:sldMk cId="191822580" sldId="453"/>
            <ac:spMk id="4" creationId="{CF14285F-C458-908E-C1A8-032B2B0F018A}"/>
          </ac:spMkLst>
        </pc:spChg>
      </pc:sldChg>
      <pc:sldChg chg="modSp mod">
        <pc:chgData name="TOMMASINI ALBERTO" userId="8c013d22-ceb2-4014-ae73-ac062752c54f" providerId="ADAL" clId="{FFEC56FB-C4B4-4ECA-BBA1-40D40875A65C}" dt="2026-03-26T21:37:00.917" v="62" actId="6549"/>
        <pc:sldMkLst>
          <pc:docMk/>
          <pc:sldMk cId="285928076" sldId="560"/>
        </pc:sldMkLst>
        <pc:spChg chg="mod">
          <ac:chgData name="TOMMASINI ALBERTO" userId="8c013d22-ceb2-4014-ae73-ac062752c54f" providerId="ADAL" clId="{FFEC56FB-C4B4-4ECA-BBA1-40D40875A65C}" dt="2026-03-26T21:37:00.917" v="62" actId="6549"/>
          <ac:spMkLst>
            <pc:docMk/>
            <pc:sldMk cId="285928076" sldId="560"/>
            <ac:spMk id="5" creationId="{221CCA1D-9059-101E-015E-064898CF1BBF}"/>
          </ac:spMkLst>
        </pc:spChg>
      </pc:sldChg>
      <pc:sldChg chg="modSp mod">
        <pc:chgData name="TOMMASINI ALBERTO" userId="8c013d22-ceb2-4014-ae73-ac062752c54f" providerId="ADAL" clId="{FFEC56FB-C4B4-4ECA-BBA1-40D40875A65C}" dt="2026-03-26T21:38:54.141" v="69" actId="14100"/>
        <pc:sldMkLst>
          <pc:docMk/>
          <pc:sldMk cId="3238442088" sldId="563"/>
        </pc:sldMkLst>
        <pc:spChg chg="mod">
          <ac:chgData name="TOMMASINI ALBERTO" userId="8c013d22-ceb2-4014-ae73-ac062752c54f" providerId="ADAL" clId="{FFEC56FB-C4B4-4ECA-BBA1-40D40875A65C}" dt="2026-03-26T21:38:54.141" v="69" actId="14100"/>
          <ac:spMkLst>
            <pc:docMk/>
            <pc:sldMk cId="3238442088" sldId="563"/>
            <ac:spMk id="4" creationId="{3BE505F9-FCC5-F695-67E6-4632F7E5ECA3}"/>
          </ac:spMkLst>
        </pc:spChg>
        <pc:spChg chg="mod">
          <ac:chgData name="TOMMASINI ALBERTO" userId="8c013d22-ceb2-4014-ae73-ac062752c54f" providerId="ADAL" clId="{FFEC56FB-C4B4-4ECA-BBA1-40D40875A65C}" dt="2026-03-26T21:38:50.760" v="68" actId="1076"/>
          <ac:spMkLst>
            <pc:docMk/>
            <pc:sldMk cId="3238442088" sldId="563"/>
            <ac:spMk id="8" creationId="{0127879F-9AC4-1A62-7622-359894355A2C}"/>
          </ac:spMkLst>
        </pc:spChg>
      </pc:sldChg>
      <pc:sldChg chg="modSp mod">
        <pc:chgData name="TOMMASINI ALBERTO" userId="8c013d22-ceb2-4014-ae73-ac062752c54f" providerId="ADAL" clId="{FFEC56FB-C4B4-4ECA-BBA1-40D40875A65C}" dt="2026-03-26T21:41:04.839" v="70" actId="20577"/>
        <pc:sldMkLst>
          <pc:docMk/>
          <pc:sldMk cId="3243854863" sldId="760"/>
        </pc:sldMkLst>
        <pc:spChg chg="mod">
          <ac:chgData name="TOMMASINI ALBERTO" userId="8c013d22-ceb2-4014-ae73-ac062752c54f" providerId="ADAL" clId="{FFEC56FB-C4B4-4ECA-BBA1-40D40875A65C}" dt="2026-03-26T21:41:04.839" v="70" actId="20577"/>
          <ac:spMkLst>
            <pc:docMk/>
            <pc:sldMk cId="3243854863" sldId="760"/>
            <ac:spMk id="2" creationId="{0835D2AA-6DC6-6527-BE7C-A735AE29990F}"/>
          </ac:spMkLst>
        </pc:spChg>
      </pc:sldChg>
      <pc:sldChg chg="modSp mod">
        <pc:chgData name="TOMMASINI ALBERTO" userId="8c013d22-ceb2-4014-ae73-ac062752c54f" providerId="ADAL" clId="{FFEC56FB-C4B4-4ECA-BBA1-40D40875A65C}" dt="2026-03-26T21:45:53.474" v="71" actId="113"/>
        <pc:sldMkLst>
          <pc:docMk/>
          <pc:sldMk cId="3727242150" sldId="973"/>
        </pc:sldMkLst>
        <pc:spChg chg="mod">
          <ac:chgData name="TOMMASINI ALBERTO" userId="8c013d22-ceb2-4014-ae73-ac062752c54f" providerId="ADAL" clId="{FFEC56FB-C4B4-4ECA-BBA1-40D40875A65C}" dt="2026-03-26T21:45:53.474" v="71" actId="113"/>
          <ac:spMkLst>
            <pc:docMk/>
            <pc:sldMk cId="3727242150" sldId="973"/>
            <ac:spMk id="2" creationId="{F5219693-3846-7BBF-1098-4757A72D4987}"/>
          </ac:spMkLst>
        </pc:spChg>
      </pc:sldChg>
      <pc:sldChg chg="modSp mod">
        <pc:chgData name="TOMMASINI ALBERTO" userId="8c013d22-ceb2-4014-ae73-ac062752c54f" providerId="ADAL" clId="{FFEC56FB-C4B4-4ECA-BBA1-40D40875A65C}" dt="2026-03-26T21:46:53.884" v="72" actId="113"/>
        <pc:sldMkLst>
          <pc:docMk/>
          <pc:sldMk cId="1658000633" sldId="2250"/>
        </pc:sldMkLst>
        <pc:spChg chg="mod">
          <ac:chgData name="TOMMASINI ALBERTO" userId="8c013d22-ceb2-4014-ae73-ac062752c54f" providerId="ADAL" clId="{FFEC56FB-C4B4-4ECA-BBA1-40D40875A65C}" dt="2026-03-26T21:46:53.884" v="72" actId="113"/>
          <ac:spMkLst>
            <pc:docMk/>
            <pc:sldMk cId="1658000633" sldId="2250"/>
            <ac:spMk id="6" creationId="{DD59F44C-AED7-DA0A-96F3-36290AFED4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kGroteskNeue"/>
              </a:defRPr>
            </a:lvl1pPr>
          </a:lstStyle>
          <a:p>
            <a:endParaRPr lang="it-I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kGroteskNeue"/>
              </a:defRPr>
            </a:lvl1pPr>
          </a:lstStyle>
          <a:p>
            <a:fld id="{0A0B457C-BFDD-48CD-8ECD-CBDDBC2D4E1E}" type="datetimeFigureOut">
              <a:rPr lang="it-IT" smtClean="0"/>
              <a:pPr/>
              <a:t>26/03/2026</a:t>
            </a:fld>
            <a:endParaRPr lang="it-I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kGroteskNeue"/>
              </a:defRPr>
            </a:lvl1pPr>
          </a:lstStyle>
          <a:p>
            <a:endParaRPr lang="it-I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kGroteskNeue"/>
              </a:defRPr>
            </a:lvl1pPr>
          </a:lstStyle>
          <a:p>
            <a:fld id="{E56D3972-1BAF-4870-8D69-05E9CA4EEE3F}" type="slidenum">
              <a:rPr lang="it-IT" smtClean="0"/>
              <a:pPr/>
              <a:t>‹#›</a:t>
            </a:fld>
            <a:endParaRPr lang="it-IT" dirty="0"/>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kGroteskNeue"/>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6D3972-1BAF-4870-8D69-05E9CA4EEE3F}" type="slidenum">
              <a:rPr lang="it-IT" smtClean="0"/>
              <a:pPr/>
              <a:t>21</a:t>
            </a:fld>
            <a:endParaRPr lang="it-IT" dirty="0"/>
          </a:p>
        </p:txBody>
      </p:sp>
    </p:spTree>
    <p:extLst>
      <p:ext uri="{BB962C8B-B14F-4D97-AF65-F5344CB8AC3E}">
        <p14:creationId xmlns:p14="http://schemas.microsoft.com/office/powerpoint/2010/main" val="200131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dirty="0">
                <a:effectLst/>
                <a:latin typeface="fkGroteskNeue"/>
              </a:rPr>
              <a:t>Come altre componenti immunitarie, anche il complemento deve essere attivato per funzionare. </a:t>
            </a:r>
          </a:p>
          <a:p>
            <a:endParaRPr lang="en-US" dirty="0"/>
          </a:p>
        </p:txBody>
      </p:sp>
      <p:sp>
        <p:nvSpPr>
          <p:cNvPr id="4" name="Slide Number Placeholder 3"/>
          <p:cNvSpPr>
            <a:spLocks noGrp="1"/>
          </p:cNvSpPr>
          <p:nvPr>
            <p:ph type="sldNum" sz="quarter" idx="5"/>
          </p:nvPr>
        </p:nvSpPr>
        <p:spPr/>
        <p:txBody>
          <a:bodyPr/>
          <a:lstStyle/>
          <a:p>
            <a:fld id="{E56D3972-1BAF-4870-8D69-05E9CA4EEE3F}" type="slidenum">
              <a:rPr lang="it-IT" smtClean="0"/>
              <a:pPr/>
              <a:t>23</a:t>
            </a:fld>
            <a:endParaRPr lang="it-IT" dirty="0"/>
          </a:p>
        </p:txBody>
      </p:sp>
    </p:spTree>
    <p:extLst>
      <p:ext uri="{BB962C8B-B14F-4D97-AF65-F5344CB8AC3E}">
        <p14:creationId xmlns:p14="http://schemas.microsoft.com/office/powerpoint/2010/main" val="228593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Caso classico di PFAPA</a:t>
            </a:r>
            <a:endParaRPr/>
          </a:p>
          <a:p>
            <a:pPr marL="0" lvl="0" indent="0" algn="l" rtl="0">
              <a:spcBef>
                <a:spcPts val="0"/>
              </a:spcBef>
              <a:spcAft>
                <a:spcPts val="0"/>
              </a:spcAft>
              <a:buNone/>
            </a:pPr>
            <a:r>
              <a:rPr lang="it-IT"/>
              <a:t>Diagnosi facile</a:t>
            </a:r>
            <a:endParaRPr/>
          </a:p>
        </p:txBody>
      </p:sp>
      <p:sp>
        <p:nvSpPr>
          <p:cNvPr id="207" name="Google Shape;20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33</a:t>
            </a:fld>
            <a:endParaRPr/>
          </a:p>
        </p:txBody>
      </p:sp>
    </p:spTree>
    <p:extLst>
      <p:ext uri="{BB962C8B-B14F-4D97-AF65-F5344CB8AC3E}">
        <p14:creationId xmlns:p14="http://schemas.microsoft.com/office/powerpoint/2010/main" val="422033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34</a:t>
            </a:fld>
            <a:endParaRPr lang="it-IT"/>
          </a:p>
        </p:txBody>
      </p:sp>
    </p:spTree>
    <p:extLst>
      <p:ext uri="{BB962C8B-B14F-4D97-AF65-F5344CB8AC3E}">
        <p14:creationId xmlns:p14="http://schemas.microsoft.com/office/powerpoint/2010/main" val="1210342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77FAD89-E623-5628-5F72-ADD784FEE6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eaLnBrk="1" hangingPunct="1"/>
            <a:fld id="{6879FEB6-770C-4848-98C2-C729664B2C5A}" type="slidenum">
              <a:rPr lang="it-IT" altLang="it-IT" sz="1200">
                <a:latin typeface="Arial" panose="020B0604020202020204" pitchFamily="34" charset="0"/>
              </a:rPr>
              <a:pPr eaLnBrk="1" hangingPunct="1"/>
              <a:t>42</a:t>
            </a:fld>
            <a:endParaRPr lang="it-IT" altLang="it-IT" sz="1200">
              <a:latin typeface="Arial" panose="020B0604020202020204" pitchFamily="34" charset="0"/>
            </a:endParaRPr>
          </a:p>
        </p:txBody>
      </p:sp>
      <p:sp>
        <p:nvSpPr>
          <p:cNvPr id="55299" name="Rectangle 2">
            <a:extLst>
              <a:ext uri="{FF2B5EF4-FFF2-40B4-BE49-F238E27FC236}">
                <a16:creationId xmlns:a16="http://schemas.microsoft.com/office/drawing/2014/main" id="{B7021BA3-E8C3-F07A-D2F5-CF804DB89C2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E1CFDC37-9829-9419-C9FB-9B7C614E13D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PAF = fattore attivante le piastrine</a:t>
            </a:r>
          </a:p>
          <a:p>
            <a:pPr eaLnBrk="1" hangingPunct="1"/>
            <a:r>
              <a:rPr lang="it-IT" altLang="it-IT">
                <a:latin typeface="Arial" panose="020B0604020202020204" pitchFamily="34" charset="0"/>
              </a:rPr>
              <a:t>PBE = proteina basica eosinofila</a:t>
            </a:r>
          </a:p>
          <a:p>
            <a:pPr eaLnBrk="1" hangingPunct="1"/>
            <a:r>
              <a:rPr lang="it-IT" altLang="it-IT">
                <a:latin typeface="Arial" panose="020B0604020202020204" pitchFamily="34" charset="0"/>
              </a:rPr>
              <a:t>IL-5 = interleuchina 5</a:t>
            </a:r>
          </a:p>
          <a:p>
            <a:pPr eaLnBrk="1" hangingPunct="1"/>
            <a:r>
              <a:rPr lang="it-IT" altLang="it-IT">
                <a:latin typeface="Arial" panose="020B0604020202020204" pitchFamily="34" charset="0"/>
              </a:rPr>
              <a:t>IL-4 = interleuchina 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0F4B4AD0-C8BC-2F51-7312-68FBC22DE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eaLnBrk="1" hangingPunct="1"/>
            <a:fld id="{84A7C704-0B19-4320-A60B-0CB8370B8A4B}" type="slidenum">
              <a:rPr lang="it-IT" altLang="it-IT" sz="1200">
                <a:latin typeface="Arial" panose="020B0604020202020204" pitchFamily="34" charset="0"/>
              </a:rPr>
              <a:pPr eaLnBrk="1" hangingPunct="1"/>
              <a:t>44</a:t>
            </a:fld>
            <a:endParaRPr lang="it-IT" altLang="it-IT" sz="1200">
              <a:latin typeface="Arial" panose="020B0604020202020204" pitchFamily="34" charset="0"/>
            </a:endParaRPr>
          </a:p>
        </p:txBody>
      </p:sp>
      <p:sp>
        <p:nvSpPr>
          <p:cNvPr id="56323" name="Rectangle 2">
            <a:extLst>
              <a:ext uri="{FF2B5EF4-FFF2-40B4-BE49-F238E27FC236}">
                <a16:creationId xmlns:a16="http://schemas.microsoft.com/office/drawing/2014/main" id="{9477C3FF-9041-F789-6C06-0A2AD6769AE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0317BFE7-9D8B-B242-CCD6-62DB4809B87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p:bg>
      <p:bgPr>
        <a:solidFill>
          <a:schemeClr val="accent3">
            <a:lumOff val="44000"/>
          </a:schemeClr>
        </a:solidFill>
        <a:effectLst/>
      </p:bgPr>
    </p:bg>
    <p:spTree>
      <p:nvGrpSpPr>
        <p:cNvPr id="1" name=""/>
        <p:cNvGrpSpPr/>
        <p:nvPr/>
      </p:nvGrpSpPr>
      <p:grpSpPr>
        <a:xfrm>
          <a:off x="0" y="0"/>
          <a:ext cx="0" cy="0"/>
          <a:chOff x="0" y="0"/>
          <a:chExt cx="0" cy="0"/>
        </a:xfrm>
      </p:grpSpPr>
      <p:sp>
        <p:nvSpPr>
          <p:cNvPr id="845"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35143204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olo titolo">
    <p:bg>
      <p:bgPr>
        <a:solidFill>
          <a:schemeClr val="accent3">
            <a:lumOff val="44000"/>
          </a:schemeClr>
        </a:solidFill>
        <a:effectLst/>
      </p:bgPr>
    </p:bg>
    <p:spTree>
      <p:nvGrpSpPr>
        <p:cNvPr id="1" name=""/>
        <p:cNvGrpSpPr/>
        <p:nvPr/>
      </p:nvGrpSpPr>
      <p:grpSpPr>
        <a:xfrm>
          <a:off x="0" y="0"/>
          <a:ext cx="0" cy="0"/>
          <a:chOff x="0" y="0"/>
          <a:chExt cx="0" cy="0"/>
        </a:xfrm>
      </p:grpSpPr>
      <p:sp>
        <p:nvSpPr>
          <p:cNvPr id="927" name="Titolo Testo"/>
          <p:cNvSpPr txBox="1">
            <a:spLocks noGrp="1"/>
          </p:cNvSpPr>
          <p:nvPr>
            <p:ph type="title"/>
          </p:nvPr>
        </p:nvSpPr>
        <p:spPr>
          <a:xfrm>
            <a:off x="838200" y="365125"/>
            <a:ext cx="10515600" cy="1325564"/>
          </a:xfrm>
          <a:prstGeom prst="rect">
            <a:avLst/>
          </a:prstGeom>
        </p:spPr>
        <p:txBody>
          <a:bodyPr>
            <a:normAutofit/>
          </a:bodyPr>
          <a:lstStyle>
            <a:lvl1pPr algn="l" defTabSz="685800">
              <a:lnSpc>
                <a:spcPct val="90000"/>
              </a:lnSpc>
              <a:defRPr sz="3300" spc="0">
                <a:latin typeface="Calibri"/>
                <a:ea typeface="Calibri"/>
                <a:cs typeface="Calibri"/>
                <a:sym typeface="Calibri"/>
              </a:defRPr>
            </a:lvl1pPr>
          </a:lstStyle>
          <a:p>
            <a:r>
              <a:t>Titolo Testo</a:t>
            </a:r>
          </a:p>
        </p:txBody>
      </p:sp>
      <p:sp>
        <p:nvSpPr>
          <p:cNvPr id="928"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7231834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849A060B-9798-D78B-2A13-00755CBAC5CE}"/>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6B670BB-69FD-935C-C61D-3246E87518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05B51C0-4340-F5DC-B6DB-8428A73C5054}"/>
              </a:ext>
            </a:extLst>
          </p:cNvPr>
          <p:cNvSpPr>
            <a:spLocks noGrp="1" noChangeArrowheads="1"/>
          </p:cNvSpPr>
          <p:nvPr>
            <p:ph type="sldNum" sz="quarter" idx="12"/>
          </p:nvPr>
        </p:nvSpPr>
        <p:spPr>
          <a:ln/>
        </p:spPr>
        <p:txBody>
          <a:bodyPr/>
          <a:lstStyle>
            <a:lvl1pPr>
              <a:defRPr/>
            </a:lvl1pPr>
          </a:lstStyle>
          <a:p>
            <a:fld id="{2AC63482-06FC-4BDA-960E-E72CB271D290}" type="slidenum">
              <a:rPr lang="it-IT" altLang="it-IT"/>
              <a:pPr/>
              <a:t>‹#›</a:t>
            </a:fld>
            <a:endParaRPr lang="it-IT" altLang="it-IT"/>
          </a:p>
        </p:txBody>
      </p:sp>
    </p:spTree>
    <p:extLst>
      <p:ext uri="{BB962C8B-B14F-4D97-AF65-F5344CB8AC3E}">
        <p14:creationId xmlns:p14="http://schemas.microsoft.com/office/powerpoint/2010/main" val="181793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atin typeface="fkGroteskNeue"/>
                <a:ea typeface="ADLaM Display" panose="02010000000000000000" pitchFamily="2" charset="0"/>
                <a:cs typeface="ADLaM Display" panose="02010000000000000000" pitchFamily="2" charset="0"/>
              </a:defRPr>
            </a:lvl1pPr>
          </a:lstStyle>
          <a:p>
            <a:r>
              <a:rPr lang="en-US" dirty="0"/>
              <a:t>Click to edit Master title style</a:t>
            </a:r>
            <a:endParaRPr lang="it-IT" dirty="0"/>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atin typeface="fkGroteskNeue"/>
                <a:ea typeface="ADLaM Display" panose="02010000000000000000" pitchFamily="2" charset="0"/>
                <a:cs typeface="ADLaM Display" panose="02010000000000000000" pitchFamily="2" charset="0"/>
              </a:defRPr>
            </a:lvl1pPr>
            <a:lvl2pPr>
              <a:defRPr sz="2800">
                <a:latin typeface="fkGroteskNeue"/>
                <a:ea typeface="ADLaM Display" panose="02010000000000000000" pitchFamily="2" charset="0"/>
                <a:cs typeface="ADLaM Display" panose="02010000000000000000" pitchFamily="2" charset="0"/>
              </a:defRPr>
            </a:lvl2pPr>
            <a:lvl3pPr>
              <a:defRPr sz="2400">
                <a:latin typeface="fkGroteskNeue"/>
                <a:ea typeface="ADLaM Display" panose="02010000000000000000" pitchFamily="2" charset="0"/>
                <a:cs typeface="ADLaM Display" panose="02010000000000000000" pitchFamily="2" charset="0"/>
              </a:defRPr>
            </a:lvl3pPr>
            <a:lvl4pPr>
              <a:defRPr sz="2000">
                <a:latin typeface="fkGroteskNeue"/>
                <a:ea typeface="ADLaM Display" panose="02010000000000000000" pitchFamily="2" charset="0"/>
                <a:cs typeface="ADLaM Display" panose="02010000000000000000" pitchFamily="2" charset="0"/>
              </a:defRPr>
            </a:lvl4pPr>
            <a:lvl5pPr>
              <a:defRPr sz="2000">
                <a:latin typeface="fkGroteskNeue"/>
                <a:ea typeface="ADLaM Display" panose="02010000000000000000" pitchFamily="2" charset="0"/>
                <a:cs typeface="ADLaM Display" panose="020100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atin typeface="fkGroteskNeue"/>
                <a:ea typeface="ADLaM Display" panose="02010000000000000000" pitchFamily="2" charset="0"/>
                <a:cs typeface="ADLaM Display" panose="0201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26/03/2026</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kGroteskNeue"/>
              </a:defRPr>
            </a:lvl1pPr>
          </a:lstStyle>
          <a:p>
            <a:fld id="{A0B33E83-5B70-478A-811F-D68EF46544F0}" type="datetimeFigureOut">
              <a:rPr lang="it-IT" smtClean="0"/>
              <a:pPr/>
              <a:t>26/03/2026</a:t>
            </a:fld>
            <a:endParaRPr lang="it-IT" dirty="0"/>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kGroteskNeue"/>
              </a:defRPr>
            </a:lvl1pPr>
          </a:lstStyle>
          <a:p>
            <a:endParaRPr lang="it-IT" dirty="0"/>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kGroteskNeue"/>
              </a:defRPr>
            </a:lvl1pPr>
          </a:lstStyle>
          <a:p>
            <a:fld id="{C4E3D03F-1C1C-44C3-AC98-472873C54907}" type="slidenum">
              <a:rPr lang="it-IT" smtClean="0"/>
              <a:pPr/>
              <a:t>‹#›</a:t>
            </a:fld>
            <a:endParaRPr lang="it-IT" dirty="0"/>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kGroteskNeu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kGroteskNeu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kGroteskNeu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kGroteskNeu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kGroteskNeu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2E73C6BA-E6F8-299A-6D7F-29B9D5A96849}"/>
              </a:ext>
            </a:extLst>
          </p:cNvPr>
          <p:cNvGrpSpPr>
            <a:grpSpLocks/>
          </p:cNvGrpSpPr>
          <p:nvPr/>
        </p:nvGrpSpPr>
        <p:grpSpPr bwMode="auto">
          <a:xfrm>
            <a:off x="4169969" y="1095449"/>
            <a:ext cx="2954085" cy="2719686"/>
            <a:chOff x="1678" y="132"/>
            <a:chExt cx="2279" cy="2318"/>
          </a:xfrm>
        </p:grpSpPr>
        <p:pic>
          <p:nvPicPr>
            <p:cNvPr id="5" name="Picture 7">
              <a:extLst>
                <a:ext uri="{FF2B5EF4-FFF2-40B4-BE49-F238E27FC236}">
                  <a16:creationId xmlns:a16="http://schemas.microsoft.com/office/drawing/2014/main" id="{EADBE6F8-A798-53CE-9C66-E2C901F9AC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 y="132"/>
              <a:ext cx="2279"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E6036857-3E3C-703E-258A-8E15F176D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 y="1869"/>
              <a:ext cx="22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1CF6D9F7-CD18-4A61-BC7D-896374CFBBEC}"/>
              </a:ext>
            </a:extLst>
          </p:cNvPr>
          <p:cNvSpPr txBox="1"/>
          <p:nvPr/>
        </p:nvSpPr>
        <p:spPr>
          <a:xfrm>
            <a:off x="374939" y="147929"/>
            <a:ext cx="10630958" cy="1015663"/>
          </a:xfrm>
          <a:prstGeom prst="rect">
            <a:avLst/>
          </a:prstGeom>
          <a:noFill/>
        </p:spPr>
        <p:txBody>
          <a:bodyPr wrap="square" lIns="91440" tIns="45720" rIns="91440" bIns="45720" rtlCol="0" anchor="t">
            <a:spAutoFit/>
          </a:bodyPr>
          <a:lstStyle/>
          <a:p>
            <a:pPr algn="ctr"/>
            <a:r>
              <a:rPr lang="en-US" sz="6000" b="1" dirty="0">
                <a:solidFill>
                  <a:srgbClr val="00B050"/>
                </a:solidFill>
                <a:latin typeface="fkGroteskNeue"/>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673186" y="4548863"/>
            <a:ext cx="1947649" cy="369332"/>
          </a:xfrm>
          <a:prstGeom prst="rect">
            <a:avLst/>
          </a:prstGeom>
          <a:noFill/>
        </p:spPr>
        <p:txBody>
          <a:bodyPr wrap="none" rtlCol="0">
            <a:spAutoFit/>
          </a:bodyPr>
          <a:lstStyle/>
          <a:p>
            <a:r>
              <a:rPr lang="en-GB" dirty="0">
                <a:latin typeface="fkGroteskNeue"/>
              </a:rPr>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6"/>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A11282-6854-AF76-7547-6B465C01B80B}"/>
              </a:ext>
            </a:extLst>
          </p:cNvPr>
          <p:cNvSpPr txBox="1"/>
          <p:nvPr/>
        </p:nvSpPr>
        <p:spPr>
          <a:xfrm>
            <a:off x="3610158" y="3804303"/>
            <a:ext cx="4659447" cy="769441"/>
          </a:xfrm>
          <a:prstGeom prst="rect">
            <a:avLst/>
          </a:prstGeom>
          <a:noFill/>
        </p:spPr>
        <p:txBody>
          <a:bodyPr wrap="square" rtlCol="0">
            <a:spAutoFit/>
          </a:bodyPr>
          <a:lstStyle/>
          <a:p>
            <a:r>
              <a:rPr lang="en-US" sz="4400" b="1" dirty="0">
                <a:solidFill>
                  <a:srgbClr val="7030A0"/>
                </a:solidFill>
                <a:effectLst>
                  <a:outerShdw blurRad="38100" dist="38100" dir="2700000" algn="tl">
                    <a:srgbClr val="000000">
                      <a:alpha val="43137"/>
                    </a:srgbClr>
                  </a:outerShdw>
                </a:effectLst>
                <a:latin typeface="fkGroteskNeue"/>
              </a:rPr>
              <a:t>IMMUNOLOGIA</a:t>
            </a:r>
          </a:p>
        </p:txBody>
      </p: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86AF-6408-7401-F6C5-6861ADEB69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100290-74EF-C57D-7D7F-9BD3A35AE84D}"/>
              </a:ext>
            </a:extLst>
          </p:cNvPr>
          <p:cNvSpPr txBox="1"/>
          <p:nvPr/>
        </p:nvSpPr>
        <p:spPr>
          <a:xfrm>
            <a:off x="408123" y="3155290"/>
            <a:ext cx="5139061" cy="2862322"/>
          </a:xfrm>
          <a:prstGeom prst="rect">
            <a:avLst/>
          </a:prstGeom>
          <a:noFill/>
        </p:spPr>
        <p:txBody>
          <a:bodyPr wrap="square" rtlCol="0">
            <a:spAutoFit/>
          </a:bodyPr>
          <a:lstStyle/>
          <a:p>
            <a:r>
              <a:rPr lang="it-IT" sz="2000" i="1" dirty="0">
                <a:latin typeface="fkGroteskNeue"/>
              </a:rPr>
              <a:t>Tucidide Peste di Atene 430 a.C.</a:t>
            </a:r>
          </a:p>
          <a:p>
            <a:endParaRPr lang="it-IT" sz="2000" i="1" dirty="0">
              <a:latin typeface="fkGroteskNeue"/>
            </a:endParaRPr>
          </a:p>
          <a:p>
            <a:r>
              <a:rPr lang="it-IT" sz="2000" i="1" dirty="0">
                <a:latin typeface="fkGroteskNeue"/>
              </a:rPr>
              <a:t>«c’erano dei sopravvissuti che avevano compassione di chi stava morendo o era malato, perché ne avevano già fatto esperienza ed erano ormai in uno stato d’animo fiducioso perché la malattia non prendeva due volte la stessa persona, per lo meno non in modo da ucciderla» </a:t>
            </a:r>
          </a:p>
        </p:txBody>
      </p:sp>
      <p:pic>
        <p:nvPicPr>
          <p:cNvPr id="3074" name="Picture 2">
            <a:extLst>
              <a:ext uri="{FF2B5EF4-FFF2-40B4-BE49-F238E27FC236}">
                <a16:creationId xmlns:a16="http://schemas.microsoft.com/office/drawing/2014/main" id="{29E99F0A-2ED5-8E6E-8EB5-5319032AF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886" y="3178384"/>
            <a:ext cx="4273043" cy="2926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D5FFE8-FB18-59D2-0D2A-0D48A111DCCE}"/>
              </a:ext>
            </a:extLst>
          </p:cNvPr>
          <p:cNvSpPr txBox="1"/>
          <p:nvPr/>
        </p:nvSpPr>
        <p:spPr>
          <a:xfrm>
            <a:off x="408123" y="426256"/>
            <a:ext cx="10401806" cy="1569660"/>
          </a:xfrm>
          <a:prstGeom prst="rect">
            <a:avLst/>
          </a:prstGeom>
          <a:noFill/>
        </p:spPr>
        <p:txBody>
          <a:bodyPr wrap="square">
            <a:spAutoFit/>
          </a:bodyPr>
          <a:lstStyle/>
          <a:p>
            <a:pPr algn="just">
              <a:buNone/>
            </a:pPr>
            <a:r>
              <a:rPr lang="it-IT" sz="2400" b="0" i="0" dirty="0">
                <a:effectLst/>
                <a:latin typeface="fkGroteskNeue"/>
              </a:rPr>
              <a:t>Circa il 99% degli animali è protetto solo da barriere naturali e dal sistema immunitario innato, ma i vertebrati, come gli esseri umani, possiedono un terzo livello di difesa: il </a:t>
            </a:r>
            <a:r>
              <a:rPr lang="it-IT" sz="2400" b="1" i="0" dirty="0">
                <a:effectLst/>
                <a:latin typeface="fkGroteskNeue"/>
              </a:rPr>
              <a:t>sistema immunitario adattativo</a:t>
            </a:r>
            <a:r>
              <a:rPr lang="it-IT" sz="2400" b="0" i="0" dirty="0">
                <a:effectLst/>
                <a:latin typeface="fkGroteskNeue"/>
              </a:rPr>
              <a:t>. Questo sistema è in grado di adattarsi per riconoscere e contrastare quasi qualsiasi agente patogeno.</a:t>
            </a:r>
          </a:p>
        </p:txBody>
      </p:sp>
    </p:spTree>
    <p:extLst>
      <p:ext uri="{BB962C8B-B14F-4D97-AF65-F5344CB8AC3E}">
        <p14:creationId xmlns:p14="http://schemas.microsoft.com/office/powerpoint/2010/main" val="18582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3971-61BE-E310-7EC5-BF8DAFBA6E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780323-6207-4D0D-DA07-B5374B843D10}"/>
              </a:ext>
            </a:extLst>
          </p:cNvPr>
          <p:cNvPicPr>
            <a:picLocks noChangeAspect="1"/>
          </p:cNvPicPr>
          <p:nvPr/>
        </p:nvPicPr>
        <p:blipFill>
          <a:blip r:embed="rId2"/>
          <a:stretch>
            <a:fillRect/>
          </a:stretch>
        </p:blipFill>
        <p:spPr>
          <a:xfrm>
            <a:off x="7619448" y="4212197"/>
            <a:ext cx="3962953" cy="2295845"/>
          </a:xfrm>
          <a:prstGeom prst="rect">
            <a:avLst/>
          </a:prstGeom>
        </p:spPr>
      </p:pic>
      <p:sp>
        <p:nvSpPr>
          <p:cNvPr id="5" name="TextBox 4">
            <a:extLst>
              <a:ext uri="{FF2B5EF4-FFF2-40B4-BE49-F238E27FC236}">
                <a16:creationId xmlns:a16="http://schemas.microsoft.com/office/drawing/2014/main" id="{221CCA1D-9059-101E-015E-064898CF1BBF}"/>
              </a:ext>
            </a:extLst>
          </p:cNvPr>
          <p:cNvSpPr txBox="1"/>
          <p:nvPr/>
        </p:nvSpPr>
        <p:spPr>
          <a:xfrm>
            <a:off x="506895" y="349958"/>
            <a:ext cx="11178210" cy="3816429"/>
          </a:xfrm>
          <a:prstGeom prst="rect">
            <a:avLst/>
          </a:prstGeom>
          <a:noFill/>
        </p:spPr>
        <p:txBody>
          <a:bodyPr wrap="square">
            <a:spAutoFit/>
          </a:bodyPr>
          <a:lstStyle/>
          <a:p>
            <a:pPr algn="just">
              <a:buNone/>
            </a:pPr>
            <a:r>
              <a:rPr lang="it-IT" sz="2200" b="0" i="0" dirty="0">
                <a:effectLst/>
                <a:latin typeface="fkGroteskNeue"/>
              </a:rPr>
              <a:t>Sistema adattativo: </a:t>
            </a:r>
          </a:p>
          <a:p>
            <a:pPr marL="342900" indent="-342900" algn="just">
              <a:buFontTx/>
              <a:buChar char="-"/>
            </a:pPr>
            <a:r>
              <a:rPr lang="it-IT" sz="2200" dirty="0">
                <a:latin typeface="fkGroteskNeue"/>
              </a:rPr>
              <a:t>Memoria specifica delle infezioni superate</a:t>
            </a:r>
          </a:p>
          <a:p>
            <a:pPr marL="342900" indent="-342900" algn="just">
              <a:buFontTx/>
              <a:buChar char="-"/>
            </a:pPr>
            <a:r>
              <a:rPr lang="it-IT" sz="2200" b="0" i="0" dirty="0">
                <a:effectLst/>
                <a:latin typeface="fkGroteskNeue"/>
              </a:rPr>
              <a:t>Un’altra prova risale al 1790, quando </a:t>
            </a:r>
            <a:r>
              <a:rPr lang="it-IT" sz="2200" b="1" i="0" dirty="0">
                <a:effectLst/>
                <a:latin typeface="fkGroteskNeue"/>
              </a:rPr>
              <a:t>Edward Jenner </a:t>
            </a:r>
            <a:r>
              <a:rPr lang="it-IT" sz="2200" i="0" dirty="0">
                <a:effectLst/>
                <a:latin typeface="fkGroteskNeue"/>
              </a:rPr>
              <a:t>osservò </a:t>
            </a:r>
            <a:r>
              <a:rPr lang="it-IT" sz="2200" b="0" i="0" dirty="0">
                <a:effectLst/>
                <a:latin typeface="fkGroteskNeue"/>
              </a:rPr>
              <a:t>che le mungitrici, infettate da una forma più lieve di virus chiamata vaiolo vaccino (</a:t>
            </a:r>
            <a:r>
              <a:rPr lang="it-IT" sz="2200" b="0" i="0" dirty="0" err="1">
                <a:effectLst/>
                <a:latin typeface="fkGroteskNeue"/>
              </a:rPr>
              <a:t>cowpox</a:t>
            </a:r>
            <a:r>
              <a:rPr lang="it-IT" sz="2200" b="0" i="0" dirty="0">
                <a:effectLst/>
                <a:latin typeface="fkGroteskNeue"/>
              </a:rPr>
              <a:t>), non si ammalavano di vaiolo umano. Inoculò il pus di una lesione da </a:t>
            </a:r>
            <a:r>
              <a:rPr lang="it-IT" sz="2200" b="0" i="0" dirty="0" err="1">
                <a:effectLst/>
                <a:latin typeface="fkGroteskNeue"/>
              </a:rPr>
              <a:t>cowpox</a:t>
            </a:r>
            <a:r>
              <a:rPr lang="it-IT" sz="2200" b="0" i="0" dirty="0">
                <a:effectLst/>
                <a:latin typeface="fkGroteskNeue"/>
              </a:rPr>
              <a:t> in un bambino, James Phipps, che in seguito risultò immune al vaiolo. </a:t>
            </a:r>
          </a:p>
          <a:p>
            <a:pPr algn="just">
              <a:buNone/>
            </a:pPr>
            <a:r>
              <a:rPr lang="it-IT" sz="2200" b="0" i="0" dirty="0">
                <a:effectLst/>
                <a:latin typeface="fkGroteskNeue"/>
              </a:rPr>
              <a:t>Da “vacca” deriva infatti il termine “vaccino”. </a:t>
            </a:r>
          </a:p>
          <a:p>
            <a:pPr algn="just">
              <a:buNone/>
            </a:pPr>
            <a:endParaRPr lang="it-IT" sz="2200" dirty="0">
              <a:latin typeface="fkGroteskNeue"/>
            </a:endParaRPr>
          </a:p>
          <a:p>
            <a:pPr algn="just">
              <a:buNone/>
            </a:pPr>
            <a:r>
              <a:rPr lang="it-IT" sz="2200" b="0" i="0" dirty="0">
                <a:effectLst/>
                <a:latin typeface="fkGroteskNeue"/>
              </a:rPr>
              <a:t>La protezione è selettiva: il vaccino antivaiolo protegge solo contro virus correlati, non contro altre malattie come morbillo o parotite. Questo è uno dei tratti distintivi dell’immunità adattativa: la </a:t>
            </a:r>
            <a:r>
              <a:rPr lang="it-IT" sz="2200" b="1" i="0" dirty="0">
                <a:effectLst/>
                <a:latin typeface="fkGroteskNeue"/>
              </a:rPr>
              <a:t>specificità.</a:t>
            </a:r>
          </a:p>
        </p:txBody>
      </p:sp>
      <p:sp>
        <p:nvSpPr>
          <p:cNvPr id="4" name="TextBox 3">
            <a:extLst>
              <a:ext uri="{FF2B5EF4-FFF2-40B4-BE49-F238E27FC236}">
                <a16:creationId xmlns:a16="http://schemas.microsoft.com/office/drawing/2014/main" id="{C05AF10C-F4F1-08D4-4D69-9C87A3D58549}"/>
              </a:ext>
            </a:extLst>
          </p:cNvPr>
          <p:cNvSpPr txBox="1"/>
          <p:nvPr/>
        </p:nvSpPr>
        <p:spPr>
          <a:xfrm>
            <a:off x="506895" y="4387561"/>
            <a:ext cx="6596271" cy="1446550"/>
          </a:xfrm>
          <a:prstGeom prst="rect">
            <a:avLst/>
          </a:prstGeom>
          <a:noFill/>
        </p:spPr>
        <p:txBody>
          <a:bodyPr wrap="square">
            <a:spAutoFit/>
          </a:bodyPr>
          <a:lstStyle/>
          <a:p>
            <a:pPr algn="just">
              <a:buNone/>
            </a:pPr>
            <a:r>
              <a:rPr lang="it-IT" sz="2200" b="0" i="0" dirty="0">
                <a:effectLst/>
                <a:latin typeface="fkGroteskNeue"/>
              </a:rPr>
              <a:t>Successivamente si scoprì che l’immunità contro il vaiolo era dovuta alla produzione di </a:t>
            </a:r>
            <a:r>
              <a:rPr lang="it-IT" sz="2200" b="1" i="0" dirty="0">
                <a:effectLst/>
                <a:latin typeface="fkGroteskNeue"/>
              </a:rPr>
              <a:t>anticorpi</a:t>
            </a:r>
            <a:r>
              <a:rPr lang="it-IT" sz="2200" b="0" i="0" dirty="0">
                <a:effectLst/>
                <a:latin typeface="fkGroteskNeue"/>
              </a:rPr>
              <a:t>. </a:t>
            </a:r>
          </a:p>
          <a:p>
            <a:pPr algn="just">
              <a:buNone/>
            </a:pPr>
            <a:endParaRPr lang="it-IT" sz="2200" b="0" i="0" dirty="0">
              <a:effectLst/>
              <a:latin typeface="fkGroteskNeue"/>
            </a:endParaRPr>
          </a:p>
          <a:p>
            <a:pPr algn="just">
              <a:buNone/>
            </a:pPr>
            <a:r>
              <a:rPr lang="it-IT" sz="2200" b="0" i="0" dirty="0">
                <a:effectLst/>
                <a:latin typeface="fkGroteskNeue"/>
              </a:rPr>
              <a:t>Gli anticorpi sono prodotti da linfociti B.</a:t>
            </a:r>
          </a:p>
        </p:txBody>
      </p:sp>
    </p:spTree>
    <p:extLst>
      <p:ext uri="{BB962C8B-B14F-4D97-AF65-F5344CB8AC3E}">
        <p14:creationId xmlns:p14="http://schemas.microsoft.com/office/powerpoint/2010/main" val="28592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840A-A286-BBB3-0F79-2C221A3258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795270-01B3-F7AE-C7C7-96D481B2C6FD}"/>
              </a:ext>
            </a:extLst>
          </p:cNvPr>
          <p:cNvSpPr txBox="1"/>
          <p:nvPr/>
        </p:nvSpPr>
        <p:spPr>
          <a:xfrm>
            <a:off x="473324" y="766732"/>
            <a:ext cx="5957293" cy="5324535"/>
          </a:xfrm>
          <a:prstGeom prst="rect">
            <a:avLst/>
          </a:prstGeom>
          <a:noFill/>
        </p:spPr>
        <p:txBody>
          <a:bodyPr wrap="square">
            <a:spAutoFit/>
          </a:bodyPr>
          <a:lstStyle/>
          <a:p>
            <a:pPr algn="just">
              <a:buNone/>
            </a:pPr>
            <a:r>
              <a:rPr lang="it-IT" sz="2000" b="0" i="0" dirty="0">
                <a:effectLst/>
                <a:latin typeface="fkGroteskNeue"/>
              </a:rPr>
              <a:t>Nel 1977, </a:t>
            </a:r>
            <a:r>
              <a:rPr lang="it-IT" sz="2000" b="0" i="0" dirty="0" err="1">
                <a:effectLst/>
                <a:latin typeface="fkGroteskNeue"/>
              </a:rPr>
              <a:t>Susumu</a:t>
            </a:r>
            <a:r>
              <a:rPr lang="it-IT" sz="2000" b="0" i="0" dirty="0">
                <a:effectLst/>
                <a:latin typeface="fkGroteskNeue"/>
              </a:rPr>
              <a:t> </a:t>
            </a:r>
            <a:r>
              <a:rPr lang="it-IT" sz="2000" b="0" i="0" dirty="0" err="1">
                <a:effectLst/>
                <a:latin typeface="fkGroteskNeue"/>
              </a:rPr>
              <a:t>Tonegawa</a:t>
            </a:r>
            <a:r>
              <a:rPr lang="it-IT" sz="2000" b="0" i="0" dirty="0">
                <a:effectLst/>
                <a:latin typeface="fkGroteskNeue"/>
              </a:rPr>
              <a:t> risolse il mistero di come i linfociti B riescano a produrre circa </a:t>
            </a:r>
            <a:r>
              <a:rPr lang="it-IT" sz="2000" b="1" i="0" dirty="0">
                <a:effectLst/>
                <a:latin typeface="fkGroteskNeue"/>
              </a:rPr>
              <a:t>100 milioni di anticorpi differenti</a:t>
            </a:r>
            <a:r>
              <a:rPr lang="it-IT" sz="2000" b="0" i="0" dirty="0">
                <a:effectLst/>
                <a:latin typeface="fkGroteskNeue"/>
              </a:rPr>
              <a:t>. </a:t>
            </a:r>
            <a:endParaRPr lang="it-IT" sz="2000" dirty="0">
              <a:latin typeface="fkGroteskNeue"/>
            </a:endParaRPr>
          </a:p>
          <a:p>
            <a:pPr algn="just">
              <a:buNone/>
            </a:pPr>
            <a:endParaRPr lang="it-IT" sz="2000" b="0" i="0" dirty="0">
              <a:effectLst/>
              <a:latin typeface="fkGroteskNeue"/>
            </a:endParaRPr>
          </a:p>
          <a:p>
            <a:pPr algn="just">
              <a:buNone/>
            </a:pPr>
            <a:r>
              <a:rPr lang="it-IT" sz="2000" b="0" i="0" dirty="0">
                <a:effectLst/>
                <a:latin typeface="fkGroteskNeue"/>
              </a:rPr>
              <a:t>Si pensava che tutte le cellule del corpo avessero lo stesso DNA, ma </a:t>
            </a:r>
            <a:r>
              <a:rPr lang="it-IT" sz="2000" b="0" i="0" dirty="0" err="1">
                <a:effectLst/>
                <a:latin typeface="fkGroteskNeue"/>
              </a:rPr>
              <a:t>Tonegawa</a:t>
            </a:r>
            <a:r>
              <a:rPr lang="it-IT" sz="2000" b="0" i="0" dirty="0">
                <a:effectLst/>
                <a:latin typeface="fkGroteskNeue"/>
              </a:rPr>
              <a:t> ipotizzò che durante la maturazione dei linfociti B il DNA dei geni per gli anticorpi potesse subire </a:t>
            </a:r>
            <a:r>
              <a:rPr lang="it-IT" sz="2000" b="1" i="0" dirty="0">
                <a:effectLst/>
                <a:latin typeface="fkGroteskNeue"/>
              </a:rPr>
              <a:t>riarrangiamenti</a:t>
            </a:r>
            <a:r>
              <a:rPr lang="it-IT" sz="2000" b="0" i="0" dirty="0">
                <a:effectLst/>
                <a:latin typeface="fkGroteskNeue"/>
              </a:rPr>
              <a:t>.</a:t>
            </a:r>
          </a:p>
          <a:p>
            <a:pPr algn="just">
              <a:buNone/>
            </a:pPr>
            <a:endParaRPr lang="it-IT" sz="2000" b="0" i="0" dirty="0">
              <a:effectLst/>
              <a:latin typeface="fkGroteskNeue"/>
            </a:endParaRPr>
          </a:p>
          <a:p>
            <a:pPr algn="just">
              <a:buNone/>
            </a:pPr>
            <a:r>
              <a:rPr lang="it-IT" sz="2000" b="0" i="0" dirty="0">
                <a:effectLst/>
                <a:latin typeface="fkGroteskNeue"/>
              </a:rPr>
              <a:t>Confrontando il DNA di una cellula B immatura e di una matura, scoprì che i geni degli anticorpi si ricombinano attraverso l’unione di diversi segmenti genici: 	</a:t>
            </a:r>
          </a:p>
          <a:p>
            <a:pPr marL="342900" indent="-342900" algn="just">
              <a:buFont typeface="Arial" panose="020B0604020202020204" pitchFamily="34" charset="0"/>
              <a:buChar char="•"/>
            </a:pPr>
            <a:r>
              <a:rPr lang="it-IT" sz="2000" b="0" i="0" dirty="0">
                <a:effectLst/>
                <a:latin typeface="fkGroteskNeue"/>
              </a:rPr>
              <a:t>V (</a:t>
            </a:r>
            <a:r>
              <a:rPr lang="it-IT" sz="2000" b="0" i="0" dirty="0" err="1">
                <a:effectLst/>
                <a:latin typeface="fkGroteskNeue"/>
              </a:rPr>
              <a:t>Variable</a:t>
            </a:r>
            <a:r>
              <a:rPr lang="it-IT" sz="2000" b="0" i="0" dirty="0">
                <a:effectLst/>
                <a:latin typeface="fkGroteskNeue"/>
              </a:rPr>
              <a:t>)</a:t>
            </a:r>
          </a:p>
          <a:p>
            <a:pPr marL="342900" indent="-342900" algn="just">
              <a:buFont typeface="Arial" panose="020B0604020202020204" pitchFamily="34" charset="0"/>
              <a:buChar char="•"/>
            </a:pPr>
            <a:r>
              <a:rPr lang="it-IT" sz="2000" b="0" i="0" dirty="0">
                <a:effectLst/>
                <a:latin typeface="fkGroteskNeue"/>
              </a:rPr>
              <a:t>D (</a:t>
            </a:r>
            <a:r>
              <a:rPr lang="it-IT" sz="2000" b="0" i="0" dirty="0" err="1">
                <a:effectLst/>
                <a:latin typeface="fkGroteskNeue"/>
              </a:rPr>
              <a:t>Diversity</a:t>
            </a:r>
            <a:r>
              <a:rPr lang="it-IT" sz="2000" b="0" i="0" dirty="0">
                <a:effectLst/>
                <a:latin typeface="fkGroteskNeue"/>
              </a:rPr>
              <a:t>)</a:t>
            </a:r>
          </a:p>
          <a:p>
            <a:pPr marL="342900" indent="-342900" algn="just">
              <a:buFont typeface="Arial" panose="020B0604020202020204" pitchFamily="34" charset="0"/>
              <a:buChar char="•"/>
            </a:pPr>
            <a:r>
              <a:rPr lang="it-IT" sz="2000" b="0" i="0" dirty="0">
                <a:effectLst/>
                <a:latin typeface="fkGroteskNeue"/>
              </a:rPr>
              <a:t>J (</a:t>
            </a:r>
            <a:r>
              <a:rPr lang="it-IT" sz="2000" b="0" i="0" dirty="0" err="1">
                <a:effectLst/>
                <a:latin typeface="fkGroteskNeue"/>
              </a:rPr>
              <a:t>Joining</a:t>
            </a:r>
            <a:r>
              <a:rPr lang="it-IT" sz="2000" b="0" i="0" dirty="0">
                <a:effectLst/>
                <a:latin typeface="fkGroteskNeue"/>
              </a:rPr>
              <a:t>)</a:t>
            </a:r>
          </a:p>
          <a:p>
            <a:pPr marL="342900" indent="-342900" algn="just">
              <a:buFont typeface="Arial" panose="020B0604020202020204" pitchFamily="34" charset="0"/>
              <a:buChar char="•"/>
            </a:pPr>
            <a:r>
              <a:rPr lang="it-IT" sz="2000" b="0" i="0" dirty="0">
                <a:effectLst/>
                <a:latin typeface="fkGroteskNeue"/>
              </a:rPr>
              <a:t>C (Constant)</a:t>
            </a:r>
          </a:p>
        </p:txBody>
      </p:sp>
      <p:pic>
        <p:nvPicPr>
          <p:cNvPr id="5" name="Picture 4">
            <a:extLst>
              <a:ext uri="{FF2B5EF4-FFF2-40B4-BE49-F238E27FC236}">
                <a16:creationId xmlns:a16="http://schemas.microsoft.com/office/drawing/2014/main" id="{5698D288-73FC-DAC0-211B-8351A0FB2AD8}"/>
              </a:ext>
            </a:extLst>
          </p:cNvPr>
          <p:cNvPicPr>
            <a:picLocks noChangeAspect="1"/>
          </p:cNvPicPr>
          <p:nvPr/>
        </p:nvPicPr>
        <p:blipFill>
          <a:blip r:embed="rId2"/>
          <a:stretch>
            <a:fillRect/>
          </a:stretch>
        </p:blipFill>
        <p:spPr>
          <a:xfrm>
            <a:off x="6706349" y="2995691"/>
            <a:ext cx="5012327" cy="3154612"/>
          </a:xfrm>
          <a:prstGeom prst="rect">
            <a:avLst/>
          </a:prstGeom>
        </p:spPr>
      </p:pic>
      <p:pic>
        <p:nvPicPr>
          <p:cNvPr id="7170" name="Picture 2" descr="Non solo arte e cultura: i Premi Nobel a testimonianza dell’eccellenza italiana in ogni scienza">
            <a:extLst>
              <a:ext uri="{FF2B5EF4-FFF2-40B4-BE49-F238E27FC236}">
                <a16:creationId xmlns:a16="http://schemas.microsoft.com/office/drawing/2014/main" id="{473F005D-63E6-3E88-DCC6-176B9F644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922" y="515178"/>
            <a:ext cx="3903179" cy="196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66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ABD8-DC08-6242-DF24-230D863C32AD}"/>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16749379-5F35-F743-F083-7C5616EF3159}"/>
              </a:ext>
            </a:extLst>
          </p:cNvPr>
          <p:cNvSpPr txBox="1"/>
          <p:nvPr/>
        </p:nvSpPr>
        <p:spPr>
          <a:xfrm>
            <a:off x="6096000" y="396146"/>
            <a:ext cx="5557216" cy="4708981"/>
          </a:xfrm>
          <a:prstGeom prst="rect">
            <a:avLst/>
          </a:prstGeom>
          <a:noFill/>
        </p:spPr>
        <p:txBody>
          <a:bodyPr wrap="square" lIns="91440" tIns="45720" rIns="91440" bIns="45720" anchor="t">
            <a:spAutoFit/>
          </a:bodyPr>
          <a:lstStyle/>
          <a:p>
            <a:pPr algn="just">
              <a:buNone/>
            </a:pPr>
            <a:r>
              <a:rPr lang="it-IT" sz="2000" b="0" i="0" dirty="0">
                <a:effectLst/>
                <a:latin typeface="Microsoft Sans Serif"/>
                <a:ea typeface="Microsoft Sans Serif"/>
                <a:cs typeface="Microsoft Sans Serif"/>
              </a:rPr>
              <a:t>Ogni segmento è presente in molte copie leggermente diverse. </a:t>
            </a:r>
          </a:p>
          <a:p>
            <a:pPr algn="just">
              <a:buNone/>
            </a:pPr>
            <a:endParaRPr lang="it-IT" sz="2000" dirty="0">
              <a:latin typeface="Microsoft Sans Serif"/>
              <a:ea typeface="Microsoft Sans Serif"/>
              <a:cs typeface="Microsoft Sans Serif"/>
            </a:endParaRPr>
          </a:p>
          <a:p>
            <a:pPr algn="just">
              <a:buNone/>
            </a:pPr>
            <a:r>
              <a:rPr lang="it-IT" sz="2000" b="0" i="0" dirty="0">
                <a:effectLst/>
                <a:latin typeface="Microsoft Sans Serif"/>
                <a:ea typeface="Microsoft Sans Serif"/>
                <a:cs typeface="Microsoft Sans Serif"/>
              </a:rPr>
              <a:t>Ogni linfocita B combina casualmente uno di ciascun tipo, creando un gene unico per la catena pesante o leggera dell’anticorpo. </a:t>
            </a:r>
          </a:p>
          <a:p>
            <a:pPr algn="just">
              <a:buNone/>
            </a:pPr>
            <a:endParaRPr lang="it-IT" sz="2000" dirty="0">
              <a:latin typeface="Microsoft Sans Serif"/>
              <a:ea typeface="Microsoft Sans Serif"/>
              <a:cs typeface="Microsoft Sans Serif"/>
            </a:endParaRPr>
          </a:p>
          <a:p>
            <a:pPr algn="just">
              <a:buNone/>
            </a:pPr>
            <a:r>
              <a:rPr lang="it-IT" sz="2000" b="0" i="0" dirty="0">
                <a:effectLst/>
                <a:latin typeface="Microsoft Sans Serif"/>
                <a:ea typeface="Microsoft Sans Serif"/>
                <a:cs typeface="Microsoft Sans Serif"/>
              </a:rPr>
              <a:t>Questo meccanismo di “mix-and-match” (ricombinazione modulare) genera milioni di combinazioni possibili.</a:t>
            </a:r>
          </a:p>
          <a:p>
            <a:pPr algn="just">
              <a:buNone/>
            </a:pPr>
            <a:endParaRPr lang="it-IT" sz="2000" b="0" i="0" dirty="0">
              <a:effectLst/>
              <a:latin typeface="Microsoft Sans Serif"/>
              <a:ea typeface="Microsoft Sans Serif"/>
              <a:cs typeface="Microsoft Sans Serif"/>
            </a:endParaRPr>
          </a:p>
          <a:p>
            <a:pPr algn="just">
              <a:buNone/>
            </a:pPr>
            <a:r>
              <a:rPr lang="it-IT" sz="2000" b="0" i="0" dirty="0">
                <a:effectLst/>
                <a:latin typeface="Microsoft Sans Serif"/>
                <a:ea typeface="Microsoft Sans Serif"/>
                <a:cs typeface="Microsoft Sans Serif"/>
              </a:rPr>
              <a:t>Inoltre, durante l’unione tra i segmenti, avvengono aggiunte o delezioni casuali di basi di DNA, un </a:t>
            </a:r>
            <a:r>
              <a:rPr lang="it-IT" dirty="0">
                <a:latin typeface="Microsoft Sans Serif"/>
                <a:ea typeface="Microsoft Sans Serif"/>
                <a:cs typeface="Microsoft Sans Serif"/>
              </a:rPr>
              <a:t>processo</a:t>
            </a:r>
            <a:r>
              <a:rPr lang="it-IT" sz="2000" b="0" i="0" dirty="0">
                <a:effectLst/>
                <a:latin typeface="Microsoft Sans Serif"/>
                <a:ea typeface="Microsoft Sans Serif"/>
                <a:cs typeface="Microsoft Sans Serif"/>
              </a:rPr>
              <a:t> detto diversità giunzionale, che aumenta ulteriormente la variabilità.</a:t>
            </a:r>
          </a:p>
        </p:txBody>
      </p:sp>
      <p:pic>
        <p:nvPicPr>
          <p:cNvPr id="2" name="Picture 1">
            <a:extLst>
              <a:ext uri="{FF2B5EF4-FFF2-40B4-BE49-F238E27FC236}">
                <a16:creationId xmlns:a16="http://schemas.microsoft.com/office/drawing/2014/main" id="{6B3DEA0D-FF95-F0E4-3AB2-A521C2FBC1D5}"/>
              </a:ext>
            </a:extLst>
          </p:cNvPr>
          <p:cNvPicPr>
            <a:picLocks noChangeAspect="1"/>
          </p:cNvPicPr>
          <p:nvPr/>
        </p:nvPicPr>
        <p:blipFill>
          <a:blip r:embed="rId2"/>
          <a:stretch>
            <a:fillRect/>
          </a:stretch>
        </p:blipFill>
        <p:spPr>
          <a:xfrm>
            <a:off x="623229" y="396146"/>
            <a:ext cx="5012327" cy="3154612"/>
          </a:xfrm>
          <a:prstGeom prst="rect">
            <a:avLst/>
          </a:prstGeom>
        </p:spPr>
      </p:pic>
      <p:sp>
        <p:nvSpPr>
          <p:cNvPr id="5" name="TextBox 4">
            <a:extLst>
              <a:ext uri="{FF2B5EF4-FFF2-40B4-BE49-F238E27FC236}">
                <a16:creationId xmlns:a16="http://schemas.microsoft.com/office/drawing/2014/main" id="{7C27472E-43D0-0B30-D070-DBECE6404138}"/>
              </a:ext>
            </a:extLst>
          </p:cNvPr>
          <p:cNvSpPr txBox="1"/>
          <p:nvPr/>
        </p:nvSpPr>
        <p:spPr>
          <a:xfrm>
            <a:off x="538783" y="5350978"/>
            <a:ext cx="11114433" cy="1200329"/>
          </a:xfrm>
          <a:prstGeom prst="rect">
            <a:avLst/>
          </a:prstGeom>
          <a:noFill/>
        </p:spPr>
        <p:txBody>
          <a:bodyPr wrap="square">
            <a:spAutoFit/>
          </a:bodyPr>
          <a:lstStyle/>
          <a:p>
            <a:pPr algn="just">
              <a:buNone/>
            </a:pPr>
            <a:r>
              <a:rPr lang="it-IT" sz="2400" b="0" i="0" dirty="0">
                <a:effectLst/>
                <a:latin typeface="fkGroteskNeue"/>
              </a:rPr>
              <a:t>Grazie a questa strategia, con una quantità limitata di DNA, l’organismo riesce a produrre </a:t>
            </a:r>
            <a:r>
              <a:rPr lang="it-IT" sz="2400" b="1" i="0" dirty="0">
                <a:effectLst/>
                <a:latin typeface="fkGroteskNeue"/>
              </a:rPr>
              <a:t>un numero praticamente illimitato di anticorpi diversi</a:t>
            </a:r>
            <a:r>
              <a:rPr lang="it-IT" sz="2400" b="0" i="0" dirty="0">
                <a:effectLst/>
                <a:latin typeface="fkGroteskNeue"/>
              </a:rPr>
              <a:t>, ciascuno capace di riconoscere un antigene specifico.</a:t>
            </a:r>
          </a:p>
        </p:txBody>
      </p:sp>
      <p:sp>
        <p:nvSpPr>
          <p:cNvPr id="7" name="TextBox 6">
            <a:extLst>
              <a:ext uri="{FF2B5EF4-FFF2-40B4-BE49-F238E27FC236}">
                <a16:creationId xmlns:a16="http://schemas.microsoft.com/office/drawing/2014/main" id="{4B5B4F4E-484B-3112-FE4C-35FE1B761397}"/>
              </a:ext>
            </a:extLst>
          </p:cNvPr>
          <p:cNvSpPr txBox="1"/>
          <p:nvPr/>
        </p:nvSpPr>
        <p:spPr>
          <a:xfrm>
            <a:off x="712681" y="3796609"/>
            <a:ext cx="5012327" cy="830997"/>
          </a:xfrm>
          <a:prstGeom prst="rect">
            <a:avLst/>
          </a:prstGeom>
          <a:noFill/>
        </p:spPr>
        <p:txBody>
          <a:bodyPr wrap="square">
            <a:spAutoFit/>
          </a:bodyPr>
          <a:lstStyle/>
          <a:p>
            <a:r>
              <a:rPr lang="it-IT" sz="1600" b="0" i="0" dirty="0">
                <a:effectLst/>
                <a:latin typeface="fkGroteskNeue"/>
              </a:rPr>
              <a:t>I geni delle </a:t>
            </a:r>
            <a:r>
              <a:rPr lang="it-IT" sz="1600" dirty="0" err="1">
                <a:latin typeface="fkGroteskNeue"/>
              </a:rPr>
              <a:t>ig</a:t>
            </a:r>
            <a:r>
              <a:rPr lang="it-IT" sz="1600" dirty="0">
                <a:latin typeface="fkGroteskNeue"/>
              </a:rPr>
              <a:t> </a:t>
            </a:r>
            <a:r>
              <a:rPr lang="it-IT" sz="1600" b="0" i="0" dirty="0">
                <a:effectLst/>
                <a:latin typeface="fkGroteskNeue"/>
              </a:rPr>
              <a:t> si trovano:</a:t>
            </a:r>
            <a:br>
              <a:rPr lang="it-IT" sz="1600" b="0" i="0" dirty="0">
                <a:effectLst/>
                <a:latin typeface="fkGroteskNeue"/>
              </a:rPr>
            </a:br>
            <a:r>
              <a:rPr lang="it-IT" sz="1600" b="0" i="0" dirty="0">
                <a:effectLst/>
                <a:latin typeface="fkGroteskNeue"/>
              </a:rPr>
              <a:t>catene pesanti: cromosoma 14</a:t>
            </a:r>
            <a:endParaRPr lang="it-IT" sz="1600" dirty="0">
              <a:latin typeface="fkGroteskNeue"/>
            </a:endParaRPr>
          </a:p>
          <a:p>
            <a:r>
              <a:rPr lang="it-IT" sz="1600" b="0" i="0" dirty="0">
                <a:effectLst/>
                <a:latin typeface="fkGroteskNeue"/>
              </a:rPr>
              <a:t>catene leggere κ sul </a:t>
            </a:r>
            <a:r>
              <a:rPr lang="it-IT" sz="1600" b="0" i="0" dirty="0" err="1">
                <a:effectLst/>
                <a:latin typeface="fkGroteskNeue"/>
              </a:rPr>
              <a:t>cr</a:t>
            </a:r>
            <a:r>
              <a:rPr lang="it-IT" sz="1600" b="0" i="0" dirty="0">
                <a:effectLst/>
                <a:latin typeface="fkGroteskNeue"/>
              </a:rPr>
              <a:t>. 2 e λ sul </a:t>
            </a:r>
            <a:r>
              <a:rPr lang="it-IT" sz="1600" b="0" i="0" dirty="0" err="1">
                <a:effectLst/>
                <a:latin typeface="fkGroteskNeue"/>
              </a:rPr>
              <a:t>cr</a:t>
            </a:r>
            <a:r>
              <a:rPr lang="it-IT" sz="1600" b="0" i="0" dirty="0">
                <a:effectLst/>
                <a:latin typeface="fkGroteskNeue"/>
              </a:rPr>
              <a:t>. 22</a:t>
            </a:r>
            <a:endParaRPr lang="it-IT" sz="1600" dirty="0">
              <a:latin typeface="fkGroteskNeue"/>
            </a:endParaRPr>
          </a:p>
        </p:txBody>
      </p:sp>
    </p:spTree>
    <p:extLst>
      <p:ext uri="{BB962C8B-B14F-4D97-AF65-F5344CB8AC3E}">
        <p14:creationId xmlns:p14="http://schemas.microsoft.com/office/powerpoint/2010/main" val="344325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E8145-C0F6-F180-CA65-CDB596D41F3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8F804BF-1374-CFF4-AC1D-77E1E7570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21" y="2999273"/>
            <a:ext cx="4076700" cy="3257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8C3FBC-E802-2FCC-F666-4F43920303C8}"/>
              </a:ext>
            </a:extLst>
          </p:cNvPr>
          <p:cNvSpPr txBox="1"/>
          <p:nvPr/>
        </p:nvSpPr>
        <p:spPr>
          <a:xfrm>
            <a:off x="371959" y="440893"/>
            <a:ext cx="9335146" cy="707886"/>
          </a:xfrm>
          <a:prstGeom prst="rect">
            <a:avLst/>
          </a:prstGeom>
          <a:noFill/>
        </p:spPr>
        <p:txBody>
          <a:bodyPr wrap="square">
            <a:spAutoFit/>
          </a:bodyPr>
          <a:lstStyle/>
          <a:p>
            <a:pPr algn="l">
              <a:buNone/>
            </a:pPr>
            <a:r>
              <a:rPr lang="it-IT" sz="2000" b="1" i="0" dirty="0">
                <a:effectLst/>
                <a:latin typeface="fkGroteskNeue"/>
              </a:rPr>
              <a:t>3 miliardi di linfociti B</a:t>
            </a:r>
            <a:r>
              <a:rPr lang="it-IT" sz="2000" b="0" i="0" dirty="0">
                <a:effectLst/>
                <a:latin typeface="fkGroteskNeue"/>
              </a:rPr>
              <a:t>, 100 milioni di </a:t>
            </a:r>
            <a:r>
              <a:rPr lang="it-IT" sz="2000" dirty="0">
                <a:latin typeface="fkGroteskNeue"/>
              </a:rPr>
              <a:t>specificità anticorpali (circa 30 linfociti/specificità)</a:t>
            </a:r>
          </a:p>
          <a:p>
            <a:r>
              <a:rPr lang="it-IT" sz="2000" dirty="0">
                <a:latin typeface="fkGroteskNeue"/>
              </a:rPr>
              <a:t>Un linfocito B esprime sulla superficie circa 100.000 recettori (BCR) identici</a:t>
            </a:r>
          </a:p>
        </p:txBody>
      </p:sp>
      <p:sp>
        <p:nvSpPr>
          <p:cNvPr id="4" name="TextBox 3">
            <a:extLst>
              <a:ext uri="{FF2B5EF4-FFF2-40B4-BE49-F238E27FC236}">
                <a16:creationId xmlns:a16="http://schemas.microsoft.com/office/drawing/2014/main" id="{3BE505F9-FCC5-F695-67E6-4632F7E5ECA3}"/>
              </a:ext>
            </a:extLst>
          </p:cNvPr>
          <p:cNvSpPr txBox="1"/>
          <p:nvPr/>
        </p:nvSpPr>
        <p:spPr>
          <a:xfrm>
            <a:off x="4991676" y="4122311"/>
            <a:ext cx="6557792" cy="2246769"/>
          </a:xfrm>
          <a:prstGeom prst="rect">
            <a:avLst/>
          </a:prstGeom>
          <a:noFill/>
        </p:spPr>
        <p:txBody>
          <a:bodyPr wrap="square">
            <a:spAutoFit/>
          </a:bodyPr>
          <a:lstStyle/>
          <a:p>
            <a:pPr algn="l">
              <a:buNone/>
            </a:pPr>
            <a:r>
              <a:rPr lang="it-IT" sz="2000" b="0" i="0" dirty="0">
                <a:effectLst/>
                <a:latin typeface="fkGroteskNeue"/>
              </a:rPr>
              <a:t>Questo sistema è </a:t>
            </a:r>
            <a:r>
              <a:rPr lang="it-IT" sz="2000" b="1" i="0" dirty="0">
                <a:effectLst/>
                <a:latin typeface="fkGroteskNeue"/>
              </a:rPr>
              <a:t>straordinariamente efficiente</a:t>
            </a:r>
            <a:r>
              <a:rPr lang="it-IT" sz="2000" b="0" i="0" dirty="0">
                <a:effectLst/>
                <a:latin typeface="fkGroteskNeue"/>
              </a:rPr>
              <a:t>:</a:t>
            </a:r>
            <a:endParaRPr lang="it-IT" sz="2000" dirty="0">
              <a:latin typeface="fkGroteskNeue"/>
            </a:endParaRPr>
          </a:p>
          <a:p>
            <a:pPr marL="342900" indent="-342900" algn="l">
              <a:buFont typeface="Arial" panose="020B0604020202020204" pitchFamily="34" charset="0"/>
              <a:buChar char="•"/>
            </a:pPr>
            <a:r>
              <a:rPr lang="it-IT" sz="2000" b="0" i="0" dirty="0">
                <a:effectLst/>
                <a:latin typeface="fkGroteskNeue"/>
              </a:rPr>
              <a:t>Usa pochi geni per creare una vasta diversità di anticorpi.</a:t>
            </a:r>
          </a:p>
          <a:p>
            <a:pPr marL="342900" indent="-342900" algn="l">
              <a:buFont typeface="Arial" panose="020B0604020202020204" pitchFamily="34" charset="0"/>
              <a:buChar char="•"/>
            </a:pPr>
            <a:r>
              <a:rPr lang="it-IT" sz="2000" b="0" i="0" dirty="0">
                <a:effectLst/>
                <a:latin typeface="fkGroteskNeue"/>
              </a:rPr>
              <a:t>Produce cellule B solo su richiesta, solo quelle utili, evitando sprechi.</a:t>
            </a:r>
          </a:p>
          <a:p>
            <a:pPr marL="342900" indent="-342900" algn="l">
              <a:buFont typeface="Arial" panose="020B0604020202020204" pitchFamily="34" charset="0"/>
              <a:buChar char="•"/>
            </a:pPr>
            <a:r>
              <a:rPr lang="it-IT" sz="2000" dirty="0">
                <a:latin typeface="fkGroteskNeue"/>
              </a:rPr>
              <a:t>E</a:t>
            </a:r>
            <a:r>
              <a:rPr lang="it-IT" sz="2000" b="0" i="0" dirty="0">
                <a:effectLst/>
                <a:latin typeface="fkGroteskNeue"/>
              </a:rPr>
              <a:t>limina la maggior parte delle cellule proliferate (adesso  superflue) dopo la guarigione, mantenendo il sistema flessibile e pronto a nuove sfide.</a:t>
            </a:r>
          </a:p>
        </p:txBody>
      </p:sp>
      <p:sp>
        <p:nvSpPr>
          <p:cNvPr id="6" name="TextBox 5">
            <a:extLst>
              <a:ext uri="{FF2B5EF4-FFF2-40B4-BE49-F238E27FC236}">
                <a16:creationId xmlns:a16="http://schemas.microsoft.com/office/drawing/2014/main" id="{9E25BA63-54F3-A031-5620-CEB779135071}"/>
              </a:ext>
            </a:extLst>
          </p:cNvPr>
          <p:cNvSpPr txBox="1"/>
          <p:nvPr/>
        </p:nvSpPr>
        <p:spPr>
          <a:xfrm>
            <a:off x="371959" y="1345091"/>
            <a:ext cx="10693831" cy="707886"/>
          </a:xfrm>
          <a:prstGeom prst="rect">
            <a:avLst/>
          </a:prstGeom>
          <a:noFill/>
        </p:spPr>
        <p:txBody>
          <a:bodyPr wrap="square">
            <a:spAutoFit/>
          </a:bodyPr>
          <a:lstStyle/>
          <a:p>
            <a:pPr algn="just">
              <a:buNone/>
            </a:pPr>
            <a:r>
              <a:rPr lang="it-IT" sz="2000" dirty="0">
                <a:latin typeface="fkGroteskNeue"/>
              </a:rPr>
              <a:t>Facilitare l’incontro di un bersaglio (un patogeno) con le poche cellule specifiche che</a:t>
            </a:r>
            <a:r>
              <a:rPr lang="it-IT" sz="2000" b="0" i="0" dirty="0">
                <a:effectLst/>
                <a:latin typeface="fkGroteskNeue"/>
              </a:rPr>
              <a:t> devono poi moltiplicarsi rapidamente (ogni 12 ore) per produrre una risposta efficace: </a:t>
            </a:r>
            <a:r>
              <a:rPr lang="it-IT" sz="2000" b="1" i="0" dirty="0">
                <a:effectLst/>
                <a:latin typeface="fkGroteskNeue"/>
              </a:rPr>
              <a:t>selezione clonale</a:t>
            </a:r>
            <a:r>
              <a:rPr lang="it-IT" sz="2000" b="0" i="0" dirty="0">
                <a:effectLst/>
                <a:latin typeface="fkGroteskNeue"/>
              </a:rPr>
              <a:t>.</a:t>
            </a:r>
          </a:p>
        </p:txBody>
      </p:sp>
      <p:sp>
        <p:nvSpPr>
          <p:cNvPr id="8" name="TextBox 7">
            <a:extLst>
              <a:ext uri="{FF2B5EF4-FFF2-40B4-BE49-F238E27FC236}">
                <a16:creationId xmlns:a16="http://schemas.microsoft.com/office/drawing/2014/main" id="{0127879F-9AC4-1A62-7622-359894355A2C}"/>
              </a:ext>
            </a:extLst>
          </p:cNvPr>
          <p:cNvSpPr txBox="1"/>
          <p:nvPr/>
        </p:nvSpPr>
        <p:spPr>
          <a:xfrm>
            <a:off x="4991675" y="2337871"/>
            <a:ext cx="6428165" cy="1631216"/>
          </a:xfrm>
          <a:prstGeom prst="rect">
            <a:avLst/>
          </a:prstGeom>
          <a:noFill/>
        </p:spPr>
        <p:txBody>
          <a:bodyPr wrap="square">
            <a:spAutoFit/>
          </a:bodyPr>
          <a:lstStyle/>
          <a:p>
            <a:pPr algn="just">
              <a:buNone/>
            </a:pPr>
            <a:r>
              <a:rPr lang="it-IT" sz="2000" b="0" i="0" dirty="0">
                <a:effectLst/>
                <a:latin typeface="fkGroteskNeue"/>
              </a:rPr>
              <a:t>In una settimana può formare fino a 20.000 cellule figlie identiche: </a:t>
            </a:r>
            <a:r>
              <a:rPr lang="it-IT" sz="2000" b="1" i="0" dirty="0">
                <a:effectLst/>
                <a:latin typeface="fkGroteskNeue"/>
              </a:rPr>
              <a:t>clone</a:t>
            </a:r>
            <a:r>
              <a:rPr lang="it-IT" sz="2000" b="0" i="0" dirty="0">
                <a:effectLst/>
                <a:latin typeface="fkGroteskNeue"/>
              </a:rPr>
              <a:t>. </a:t>
            </a:r>
          </a:p>
          <a:p>
            <a:pPr algn="just">
              <a:buNone/>
            </a:pPr>
            <a:r>
              <a:rPr lang="it-IT" sz="2000" b="0" i="0" dirty="0">
                <a:effectLst/>
                <a:latin typeface="fkGroteskNeue"/>
              </a:rPr>
              <a:t>Molte diventano </a:t>
            </a:r>
            <a:r>
              <a:rPr lang="it-IT" sz="2000" b="1" i="0" dirty="0">
                <a:effectLst/>
                <a:latin typeface="fkGroteskNeue"/>
              </a:rPr>
              <a:t>plasmacellule:</a:t>
            </a:r>
            <a:r>
              <a:rPr lang="it-IT" sz="2000" b="0" i="0" dirty="0">
                <a:effectLst/>
                <a:latin typeface="fkGroteskNeue"/>
              </a:rPr>
              <a:t> vere e proprie fabbriche di anticorpi che rilasciano circa 2.000 molecole di anticorpo al secondo nel sangue. </a:t>
            </a:r>
          </a:p>
        </p:txBody>
      </p:sp>
    </p:spTree>
    <p:extLst>
      <p:ext uri="{BB962C8B-B14F-4D97-AF65-F5344CB8AC3E}">
        <p14:creationId xmlns:p14="http://schemas.microsoft.com/office/powerpoint/2010/main" val="323844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576D-5653-6D2D-A89C-75127BB163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EC0642-E7B0-B6B9-07FB-89971588C63E}"/>
              </a:ext>
            </a:extLst>
          </p:cNvPr>
          <p:cNvPicPr>
            <a:picLocks noChangeAspect="1"/>
          </p:cNvPicPr>
          <p:nvPr/>
        </p:nvPicPr>
        <p:blipFill>
          <a:blip r:embed="rId2"/>
          <a:stretch>
            <a:fillRect/>
          </a:stretch>
        </p:blipFill>
        <p:spPr>
          <a:xfrm>
            <a:off x="6478656" y="709230"/>
            <a:ext cx="4039164" cy="2019582"/>
          </a:xfrm>
          <a:prstGeom prst="rect">
            <a:avLst/>
          </a:prstGeom>
        </p:spPr>
      </p:pic>
      <p:sp>
        <p:nvSpPr>
          <p:cNvPr id="4" name="TextBox 3">
            <a:extLst>
              <a:ext uri="{FF2B5EF4-FFF2-40B4-BE49-F238E27FC236}">
                <a16:creationId xmlns:a16="http://schemas.microsoft.com/office/drawing/2014/main" id="{B0250C79-D646-9C2D-4C57-F127448570EB}"/>
              </a:ext>
            </a:extLst>
          </p:cNvPr>
          <p:cNvSpPr txBox="1"/>
          <p:nvPr/>
        </p:nvSpPr>
        <p:spPr>
          <a:xfrm>
            <a:off x="774914" y="993951"/>
            <a:ext cx="5321086" cy="2554545"/>
          </a:xfrm>
          <a:prstGeom prst="rect">
            <a:avLst/>
          </a:prstGeom>
          <a:noFill/>
        </p:spPr>
        <p:txBody>
          <a:bodyPr wrap="square">
            <a:spAutoFit/>
          </a:bodyPr>
          <a:lstStyle/>
          <a:p>
            <a:r>
              <a:rPr lang="it-IT" sz="2000" dirty="0">
                <a:latin typeface="fkGroteskNeue"/>
              </a:rPr>
              <a:t>Gli anticorpi non uccidono direttamente i patogeni: </a:t>
            </a:r>
          </a:p>
          <a:p>
            <a:r>
              <a:rPr lang="it-IT" sz="2000" dirty="0">
                <a:latin typeface="fkGroteskNeue"/>
              </a:rPr>
              <a:t>Li marcano per la distruzione, come una sorta di “bacio della morte” </a:t>
            </a:r>
          </a:p>
          <a:p>
            <a:endParaRPr lang="it-IT" sz="2000" b="1" dirty="0">
              <a:latin typeface="fkGroteskNeue"/>
            </a:endParaRPr>
          </a:p>
          <a:p>
            <a:r>
              <a:rPr lang="it-IT" sz="2000" b="1" dirty="0">
                <a:latin typeface="fkGroteskNeue"/>
              </a:rPr>
              <a:t>Opsonizzazione: </a:t>
            </a:r>
            <a:r>
              <a:rPr lang="it-IT" sz="2000" dirty="0">
                <a:latin typeface="fkGroteskNeue"/>
              </a:rPr>
              <a:t>legame all’antigene attraverso la parte Fab e lasciando esposta la coda </a:t>
            </a:r>
            <a:r>
              <a:rPr lang="it-IT" sz="2000" dirty="0" err="1">
                <a:latin typeface="fkGroteskNeue"/>
              </a:rPr>
              <a:t>Fc</a:t>
            </a:r>
            <a:r>
              <a:rPr lang="it-IT" sz="2000" dirty="0">
                <a:latin typeface="fkGroteskNeue"/>
              </a:rPr>
              <a:t> che a sua volta si lega ad apposti recettori sui fagociti. </a:t>
            </a:r>
          </a:p>
        </p:txBody>
      </p:sp>
      <p:sp>
        <p:nvSpPr>
          <p:cNvPr id="6" name="TextBox 5">
            <a:extLst>
              <a:ext uri="{FF2B5EF4-FFF2-40B4-BE49-F238E27FC236}">
                <a16:creationId xmlns:a16="http://schemas.microsoft.com/office/drawing/2014/main" id="{D2139486-F1BE-3FF1-731D-143C8F53622C}"/>
              </a:ext>
            </a:extLst>
          </p:cNvPr>
          <p:cNvSpPr txBox="1"/>
          <p:nvPr/>
        </p:nvSpPr>
        <p:spPr>
          <a:xfrm>
            <a:off x="774914" y="3792675"/>
            <a:ext cx="10758410" cy="400110"/>
          </a:xfrm>
          <a:prstGeom prst="rect">
            <a:avLst/>
          </a:prstGeom>
          <a:noFill/>
        </p:spPr>
        <p:txBody>
          <a:bodyPr wrap="square">
            <a:spAutoFit/>
          </a:bodyPr>
          <a:lstStyle/>
          <a:p>
            <a:r>
              <a:rPr lang="it-IT" sz="2000" dirty="0">
                <a:latin typeface="fkGroteskNeue"/>
              </a:rPr>
              <a:t>Questo contatto potenzia l’attività dei macrofagi, che diventano più avidi nel “mangiare” i patogeni. </a:t>
            </a:r>
          </a:p>
        </p:txBody>
      </p:sp>
      <p:sp>
        <p:nvSpPr>
          <p:cNvPr id="7" name="TextBox 6">
            <a:extLst>
              <a:ext uri="{FF2B5EF4-FFF2-40B4-BE49-F238E27FC236}">
                <a16:creationId xmlns:a16="http://schemas.microsoft.com/office/drawing/2014/main" id="{49CF44EC-2777-BE0F-5B16-F6F39741E938}"/>
              </a:ext>
            </a:extLst>
          </p:cNvPr>
          <p:cNvSpPr txBox="1"/>
          <p:nvPr/>
        </p:nvSpPr>
        <p:spPr>
          <a:xfrm>
            <a:off x="803326" y="4436965"/>
            <a:ext cx="10856956" cy="1015663"/>
          </a:xfrm>
          <a:prstGeom prst="rect">
            <a:avLst/>
          </a:prstGeom>
          <a:noFill/>
        </p:spPr>
        <p:txBody>
          <a:bodyPr wrap="square">
            <a:spAutoFit/>
          </a:bodyPr>
          <a:lstStyle/>
          <a:p>
            <a:r>
              <a:rPr lang="it-IT" sz="2000" dirty="0">
                <a:latin typeface="fkGroteskNeue"/>
              </a:rPr>
              <a:t>Gli anticorpi possono anche </a:t>
            </a:r>
            <a:r>
              <a:rPr lang="it-IT" sz="2000" b="1" dirty="0">
                <a:latin typeface="fkGroteskNeue"/>
              </a:rPr>
              <a:t>neutralizzare </a:t>
            </a:r>
            <a:r>
              <a:rPr lang="it-IT" sz="2000" dirty="0">
                <a:latin typeface="fkGroteskNeue"/>
              </a:rPr>
              <a:t>i virus impedendo loro di legarsi ai recettori delle cellule o di replicarsi al loro interno. Questi anticorpi, detti anticorpi </a:t>
            </a:r>
            <a:r>
              <a:rPr lang="it-IT" sz="2000" b="1" dirty="0">
                <a:latin typeface="fkGroteskNeue"/>
              </a:rPr>
              <a:t>neutralizzanti</a:t>
            </a:r>
            <a:r>
              <a:rPr lang="it-IT" sz="2000" dirty="0">
                <a:latin typeface="fkGroteskNeue"/>
              </a:rPr>
              <a:t>, si legano alle parti del virus che normalmente si connetterebbero al recettore cellulare, bloccando così l’ingresso del virus nella cellula. </a:t>
            </a:r>
          </a:p>
        </p:txBody>
      </p:sp>
    </p:spTree>
    <p:extLst>
      <p:ext uri="{BB962C8B-B14F-4D97-AF65-F5344CB8AC3E}">
        <p14:creationId xmlns:p14="http://schemas.microsoft.com/office/powerpoint/2010/main" val="2381552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A8A8-6B06-BDC5-38D4-0BD7A84F01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1EC3CF-F48E-FDCE-3757-EF95A367A7A2}"/>
              </a:ext>
            </a:extLst>
          </p:cNvPr>
          <p:cNvSpPr txBox="1"/>
          <p:nvPr/>
        </p:nvSpPr>
        <p:spPr>
          <a:xfrm>
            <a:off x="351182" y="520933"/>
            <a:ext cx="11489635" cy="3170099"/>
          </a:xfrm>
          <a:prstGeom prst="rect">
            <a:avLst/>
          </a:prstGeom>
          <a:noFill/>
        </p:spPr>
        <p:txBody>
          <a:bodyPr wrap="square">
            <a:spAutoFit/>
          </a:bodyPr>
          <a:lstStyle/>
          <a:p>
            <a:pPr algn="l">
              <a:buNone/>
            </a:pPr>
            <a:r>
              <a:rPr lang="it-IT" sz="2000" b="0" i="0" dirty="0">
                <a:effectLst/>
                <a:latin typeface="fkGroteskNeue"/>
              </a:rPr>
              <a:t>Gli anticorpi possono neutralizzare o “marcare” i virus, ma non possono raggiungerli all’interno delle cellule. </a:t>
            </a:r>
          </a:p>
          <a:p>
            <a:pPr algn="l">
              <a:buNone/>
            </a:pPr>
            <a:endParaRPr lang="it-IT" sz="2000" dirty="0">
              <a:latin typeface="fkGroteskNeue"/>
            </a:endParaRPr>
          </a:p>
          <a:p>
            <a:pPr algn="l">
              <a:buNone/>
            </a:pPr>
            <a:r>
              <a:rPr lang="it-IT" sz="2000" b="0" i="0" dirty="0">
                <a:effectLst/>
                <a:latin typeface="fkGroteskNeue"/>
              </a:rPr>
              <a:t>Un’altra arma: il linfocita T citotossico o “</a:t>
            </a:r>
            <a:r>
              <a:rPr lang="it-IT" sz="2000" b="1" i="0" dirty="0">
                <a:effectLst/>
                <a:latin typeface="fkGroteskNeue"/>
              </a:rPr>
              <a:t>killer T </a:t>
            </a:r>
            <a:r>
              <a:rPr lang="it-IT" sz="2000" b="1" i="0" dirty="0" err="1">
                <a:effectLst/>
                <a:latin typeface="fkGroteskNeue"/>
              </a:rPr>
              <a:t>cell</a:t>
            </a:r>
            <a:r>
              <a:rPr lang="it-IT" sz="2000" b="0" i="0" dirty="0">
                <a:effectLst/>
                <a:latin typeface="fkGroteskNeue"/>
              </a:rPr>
              <a:t>”, appartenente anch’esso al sistema adattativo.</a:t>
            </a:r>
          </a:p>
          <a:p>
            <a:pPr algn="l">
              <a:buNone/>
            </a:pPr>
            <a:endParaRPr lang="it-IT" sz="2000" b="0" i="0" dirty="0">
              <a:effectLst/>
              <a:latin typeface="fkGroteskNeue"/>
            </a:endParaRPr>
          </a:p>
          <a:p>
            <a:pPr algn="l">
              <a:buNone/>
            </a:pPr>
            <a:r>
              <a:rPr lang="it-IT" sz="2000" b="0" i="0" dirty="0">
                <a:effectLst/>
                <a:latin typeface="fkGroteskNeue"/>
              </a:rPr>
              <a:t>Nel corpo umano adulto ci sono circa </a:t>
            </a:r>
            <a:r>
              <a:rPr lang="it-IT" sz="2000" b="1" i="0" dirty="0">
                <a:effectLst/>
                <a:latin typeface="fkGroteskNeue"/>
              </a:rPr>
              <a:t>300 miliardi di linfociti T</a:t>
            </a:r>
            <a:r>
              <a:rPr lang="it-IT" sz="2000" b="0" i="0" dirty="0">
                <a:effectLst/>
                <a:latin typeface="fkGroteskNeue"/>
              </a:rPr>
              <a:t>. </a:t>
            </a:r>
          </a:p>
          <a:p>
            <a:pPr algn="l">
              <a:buNone/>
            </a:pPr>
            <a:endParaRPr lang="it-IT" sz="2000" dirty="0">
              <a:latin typeface="fkGroteskNeue"/>
            </a:endParaRPr>
          </a:p>
          <a:p>
            <a:pPr algn="l">
              <a:buNone/>
            </a:pPr>
            <a:r>
              <a:rPr lang="it-IT" sz="2000" dirty="0">
                <a:latin typeface="fkGroteskNeue"/>
              </a:rPr>
              <a:t>P</a:t>
            </a:r>
            <a:r>
              <a:rPr lang="it-IT" sz="2000" b="0" i="0" dirty="0">
                <a:effectLst/>
                <a:latin typeface="fkGroteskNeue"/>
              </a:rPr>
              <a:t>rodotti nel midollo osseo, maturano nel timo (da cui la “T”). Possiedono recettori specifici (i TCR) strutturalmente simili agli anticorpi e generati anch’essi attraverso ricombinazione genica. </a:t>
            </a:r>
          </a:p>
          <a:p>
            <a:pPr algn="l">
              <a:buNone/>
            </a:pPr>
            <a:endParaRPr lang="it-IT" sz="2000" dirty="0">
              <a:latin typeface="fkGroteskNeue"/>
            </a:endParaRPr>
          </a:p>
          <a:p>
            <a:pPr algn="l">
              <a:buNone/>
            </a:pPr>
            <a:r>
              <a:rPr lang="it-IT" sz="2000" b="0" i="0" dirty="0">
                <a:effectLst/>
                <a:latin typeface="fkGroteskNeue"/>
              </a:rPr>
              <a:t>Come i linfociti B, i T seguono il principio della selezione clonale</a:t>
            </a:r>
          </a:p>
        </p:txBody>
      </p:sp>
    </p:spTree>
    <p:extLst>
      <p:ext uri="{BB962C8B-B14F-4D97-AF65-F5344CB8AC3E}">
        <p14:creationId xmlns:p14="http://schemas.microsoft.com/office/powerpoint/2010/main" val="203398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1FF57-C5D5-499E-7DBE-00E1E431291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779B43C-1CD3-685D-EDC7-05B7D777FA9E}"/>
              </a:ext>
            </a:extLst>
          </p:cNvPr>
          <p:cNvPicPr>
            <a:picLocks noChangeAspect="1"/>
          </p:cNvPicPr>
          <p:nvPr/>
        </p:nvPicPr>
        <p:blipFill>
          <a:blip r:embed="rId2"/>
          <a:stretch>
            <a:fillRect/>
          </a:stretch>
        </p:blipFill>
        <p:spPr>
          <a:xfrm>
            <a:off x="7414928" y="2205371"/>
            <a:ext cx="4067743" cy="3315163"/>
          </a:xfrm>
          <a:prstGeom prst="rect">
            <a:avLst/>
          </a:prstGeom>
        </p:spPr>
      </p:pic>
      <p:sp>
        <p:nvSpPr>
          <p:cNvPr id="3" name="TextBox 2">
            <a:extLst>
              <a:ext uri="{FF2B5EF4-FFF2-40B4-BE49-F238E27FC236}">
                <a16:creationId xmlns:a16="http://schemas.microsoft.com/office/drawing/2014/main" id="{72BF425C-0F46-6F8F-F0B6-D032E50A0AA1}"/>
              </a:ext>
            </a:extLst>
          </p:cNvPr>
          <p:cNvSpPr txBox="1"/>
          <p:nvPr/>
        </p:nvSpPr>
        <p:spPr>
          <a:xfrm>
            <a:off x="410704" y="307697"/>
            <a:ext cx="11489635" cy="1323439"/>
          </a:xfrm>
          <a:prstGeom prst="rect">
            <a:avLst/>
          </a:prstGeom>
          <a:noFill/>
        </p:spPr>
        <p:txBody>
          <a:bodyPr wrap="square">
            <a:spAutoFit/>
          </a:bodyPr>
          <a:lstStyle/>
          <a:p>
            <a:pPr algn="l">
              <a:buNone/>
            </a:pPr>
            <a:r>
              <a:rPr lang="it-IT" sz="2000" b="1" dirty="0">
                <a:latin typeface="fkGroteskNeue"/>
              </a:rPr>
              <a:t>D</a:t>
            </a:r>
            <a:r>
              <a:rPr lang="it-IT" sz="2000" b="1" i="0" dirty="0">
                <a:effectLst/>
                <a:latin typeface="fkGroteskNeue"/>
              </a:rPr>
              <a:t>ifferenze importanti tra linfociti B e T:</a:t>
            </a:r>
          </a:p>
          <a:p>
            <a:pPr marL="285750" indent="-285750" algn="l">
              <a:buFont typeface="Arial" panose="020B0604020202020204" pitchFamily="34" charset="0"/>
              <a:buChar char="•"/>
            </a:pPr>
            <a:r>
              <a:rPr lang="it-IT" sz="2000" b="0" i="0" dirty="0">
                <a:effectLst/>
                <a:latin typeface="fkGroteskNeue"/>
              </a:rPr>
              <a:t>I B riconoscono antigeni direttamente, mentre i T solo se l’antigene viene presentato da un’altra cellula.</a:t>
            </a:r>
          </a:p>
          <a:p>
            <a:pPr marL="285750" indent="-285750" algn="l">
              <a:buFont typeface="Arial" panose="020B0604020202020204" pitchFamily="34" charset="0"/>
              <a:buChar char="•"/>
            </a:pPr>
            <a:r>
              <a:rPr lang="it-IT" sz="2000" b="0" i="0" dirty="0">
                <a:effectLst/>
                <a:latin typeface="fkGroteskNeue"/>
              </a:rPr>
              <a:t>I B secernono i loro recettori come anticorpi, i T no: i loro recettori restano ancorati alla membrana.</a:t>
            </a:r>
          </a:p>
          <a:p>
            <a:pPr marL="285750" indent="-285750" algn="l">
              <a:buFont typeface="Arial" panose="020B0604020202020204" pitchFamily="34" charset="0"/>
              <a:buChar char="•"/>
            </a:pPr>
            <a:r>
              <a:rPr lang="it-IT" sz="2000" b="0" i="0" dirty="0">
                <a:effectLst/>
                <a:latin typeface="fkGroteskNeue"/>
              </a:rPr>
              <a:t>I T riconoscono solo antigeni proteici, non altre molecole.</a:t>
            </a:r>
          </a:p>
        </p:txBody>
      </p:sp>
      <p:sp>
        <p:nvSpPr>
          <p:cNvPr id="5" name="TextBox 4">
            <a:extLst>
              <a:ext uri="{FF2B5EF4-FFF2-40B4-BE49-F238E27FC236}">
                <a16:creationId xmlns:a16="http://schemas.microsoft.com/office/drawing/2014/main" id="{75E7F713-93FF-FE51-ED52-EDAF0D4DA13D}"/>
              </a:ext>
            </a:extLst>
          </p:cNvPr>
          <p:cNvSpPr txBox="1"/>
          <p:nvPr/>
        </p:nvSpPr>
        <p:spPr>
          <a:xfrm>
            <a:off x="457199" y="1884251"/>
            <a:ext cx="6847669" cy="4401205"/>
          </a:xfrm>
          <a:prstGeom prst="rect">
            <a:avLst/>
          </a:prstGeom>
          <a:noFill/>
        </p:spPr>
        <p:txBody>
          <a:bodyPr wrap="square">
            <a:spAutoFit/>
          </a:bodyPr>
          <a:lstStyle/>
          <a:p>
            <a:pPr algn="l"/>
            <a:r>
              <a:rPr lang="it-IT" sz="2000" dirty="0">
                <a:latin typeface="fkGroteskNeue"/>
              </a:rPr>
              <a:t>T</a:t>
            </a:r>
            <a:r>
              <a:rPr lang="it-IT" sz="2000" b="0" i="0" dirty="0">
                <a:effectLst/>
                <a:latin typeface="fkGroteskNeue"/>
              </a:rPr>
              <a:t>re principali sottotipi di linfociti T:</a:t>
            </a:r>
          </a:p>
          <a:p>
            <a:pPr marL="342900" indent="-342900" algn="l">
              <a:buFont typeface="Arial" panose="020B0604020202020204" pitchFamily="34" charset="0"/>
              <a:buChar char="•"/>
            </a:pPr>
            <a:r>
              <a:rPr lang="it-IT" sz="2000" b="1" i="0" dirty="0">
                <a:effectLst/>
                <a:latin typeface="fkGroteskNeue"/>
              </a:rPr>
              <a:t>T citotossici (CTL): </a:t>
            </a:r>
            <a:r>
              <a:rPr lang="it-IT" sz="2000" b="0" i="0" dirty="0">
                <a:effectLst/>
                <a:latin typeface="fkGroteskNeue"/>
              </a:rPr>
              <a:t>eliminano cellule infettate da virus inducendole all’apoptosi (“suicidio assistito”), impedendo così la replicazione virale.</a:t>
            </a:r>
          </a:p>
          <a:p>
            <a:pPr marL="342900" indent="-342900" algn="l">
              <a:buFont typeface="Arial" panose="020B0604020202020204" pitchFamily="34" charset="0"/>
              <a:buChar char="•"/>
            </a:pPr>
            <a:r>
              <a:rPr lang="it-IT" sz="2000" b="1" i="0" dirty="0">
                <a:effectLst/>
                <a:latin typeface="fkGroteskNeue"/>
              </a:rPr>
              <a:t>T </a:t>
            </a:r>
            <a:r>
              <a:rPr lang="it-IT" sz="2000" b="1" i="0" dirty="0" err="1">
                <a:effectLst/>
                <a:latin typeface="fkGroteskNeue"/>
              </a:rPr>
              <a:t>helper</a:t>
            </a:r>
            <a:r>
              <a:rPr lang="it-IT" sz="2000" b="1" i="0" dirty="0">
                <a:effectLst/>
                <a:latin typeface="fkGroteskNeue"/>
              </a:rPr>
              <a:t> (</a:t>
            </a:r>
            <a:r>
              <a:rPr lang="it-IT" sz="2000" b="1" i="0" dirty="0" err="1">
                <a:effectLst/>
                <a:latin typeface="fkGroteskNeue"/>
              </a:rPr>
              <a:t>Th</a:t>
            </a:r>
            <a:r>
              <a:rPr lang="it-IT" sz="2000" b="1" i="0" dirty="0">
                <a:effectLst/>
                <a:latin typeface="fkGroteskNeue"/>
              </a:rPr>
              <a:t>)</a:t>
            </a:r>
            <a:r>
              <a:rPr lang="it-IT" sz="2000" b="0" i="0" dirty="0">
                <a:effectLst/>
                <a:latin typeface="fkGroteskNeue"/>
              </a:rPr>
              <a:t>: coordinano la risposta immunitaria producendo citochine come IL-2 e IFN-γ, che attivano macrofagi, CTL e linfociti B.</a:t>
            </a:r>
          </a:p>
          <a:p>
            <a:pPr marL="342900" indent="-342900" algn="l">
              <a:buFont typeface="Arial" panose="020B0604020202020204" pitchFamily="34" charset="0"/>
              <a:buChar char="•"/>
            </a:pPr>
            <a:r>
              <a:rPr lang="it-IT" sz="2000" b="1" i="0" dirty="0">
                <a:effectLst/>
                <a:latin typeface="fkGroteskNeue"/>
              </a:rPr>
              <a:t>T regolatori (</a:t>
            </a:r>
            <a:r>
              <a:rPr lang="it-IT" sz="2000" b="1" i="0" dirty="0" err="1">
                <a:effectLst/>
                <a:latin typeface="fkGroteskNeue"/>
              </a:rPr>
              <a:t>Treg</a:t>
            </a:r>
            <a:r>
              <a:rPr lang="it-IT" sz="2000" b="1" i="0" dirty="0">
                <a:effectLst/>
                <a:latin typeface="fkGroteskNeue"/>
              </a:rPr>
              <a:t>)</a:t>
            </a:r>
            <a:r>
              <a:rPr lang="it-IT" sz="2000" b="0" i="0" dirty="0">
                <a:effectLst/>
                <a:latin typeface="fkGroteskNeue"/>
              </a:rPr>
              <a:t>: moderano la risposta immunitaria, prevenendo eccessi o reazioni autoimmuni.</a:t>
            </a:r>
          </a:p>
          <a:p>
            <a:pPr algn="l"/>
            <a:endParaRPr lang="it-IT" sz="2000" b="0" i="0" dirty="0">
              <a:effectLst/>
              <a:latin typeface="fkGroteskNeue"/>
            </a:endParaRPr>
          </a:p>
          <a:p>
            <a:pPr algn="l"/>
            <a:r>
              <a:rPr lang="it-IT" sz="2000" dirty="0">
                <a:latin typeface="fkGroteskNeue"/>
              </a:rPr>
              <a:t>M</a:t>
            </a:r>
            <a:r>
              <a:rPr lang="it-IT" sz="2000" b="0" i="0" dirty="0">
                <a:effectLst/>
                <a:latin typeface="fkGroteskNeue"/>
              </a:rPr>
              <a:t>entre gli anticorpi combattono i patogeni fuori dalle cellule, i linfociti T assicurano che anche le cellule infettate vengano riconosciute ed eliminate, mantenendo l’equilibrio e l’efficacia della risposta adattativa.</a:t>
            </a:r>
          </a:p>
        </p:txBody>
      </p:sp>
    </p:spTree>
    <p:extLst>
      <p:ext uri="{BB962C8B-B14F-4D97-AF65-F5344CB8AC3E}">
        <p14:creationId xmlns:p14="http://schemas.microsoft.com/office/powerpoint/2010/main" val="1555870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B4FE-98F6-252F-0E2D-2AB368AC4B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A3B2E2-7965-16AE-F630-3BA31B9282B1}"/>
              </a:ext>
            </a:extLst>
          </p:cNvPr>
          <p:cNvSpPr txBox="1"/>
          <p:nvPr/>
        </p:nvSpPr>
        <p:spPr>
          <a:xfrm>
            <a:off x="199484" y="329598"/>
            <a:ext cx="11274428" cy="5940088"/>
          </a:xfrm>
          <a:prstGeom prst="rect">
            <a:avLst/>
          </a:prstGeom>
          <a:noFill/>
        </p:spPr>
        <p:txBody>
          <a:bodyPr wrap="square">
            <a:spAutoFit/>
          </a:bodyPr>
          <a:lstStyle/>
          <a:p>
            <a:pPr algn="l">
              <a:buNone/>
            </a:pPr>
            <a:r>
              <a:rPr lang="it-IT" sz="2000" b="1" dirty="0">
                <a:latin typeface="fkGroteskNeue"/>
              </a:rPr>
              <a:t>P</a:t>
            </a:r>
            <a:r>
              <a:rPr lang="it-IT" sz="2000" b="1" i="0" dirty="0">
                <a:effectLst/>
                <a:latin typeface="fkGroteskNeue"/>
              </a:rPr>
              <a:t>resentazione dell’antigene </a:t>
            </a:r>
            <a:endParaRPr lang="it-IT" sz="2000" dirty="0">
              <a:latin typeface="fkGroteskNeue"/>
            </a:endParaRPr>
          </a:p>
          <a:p>
            <a:pPr algn="l">
              <a:buNone/>
            </a:pPr>
            <a:endParaRPr lang="it-IT" sz="2000" b="0" i="0" dirty="0">
              <a:effectLst/>
              <a:latin typeface="fkGroteskNeue"/>
            </a:endParaRPr>
          </a:p>
          <a:p>
            <a:pPr algn="l">
              <a:buNone/>
            </a:pPr>
            <a:r>
              <a:rPr lang="it-IT" sz="2000" b="0" i="0" dirty="0">
                <a:effectLst/>
                <a:latin typeface="fkGroteskNeue"/>
              </a:rPr>
              <a:t>Le cellule mostrano ai linfociti T frammenti di proteine (antigeni) per farli riconoscere e attivare la risposta immunitaria. Questo compito è svolto da proteine specializzate chiamate MHC (Major </a:t>
            </a:r>
            <a:r>
              <a:rPr lang="it-IT" sz="2000" b="0" i="0" dirty="0" err="1">
                <a:effectLst/>
                <a:latin typeface="fkGroteskNeue"/>
              </a:rPr>
              <a:t>Histocompatibility</a:t>
            </a:r>
            <a:r>
              <a:rPr lang="it-IT" sz="2000" b="0" i="0" dirty="0">
                <a:effectLst/>
                <a:latin typeface="fkGroteskNeue"/>
              </a:rPr>
              <a:t> </a:t>
            </a:r>
            <a:r>
              <a:rPr lang="it-IT" sz="2000" b="0" i="0" dirty="0" err="1">
                <a:effectLst/>
                <a:latin typeface="fkGroteskNeue"/>
              </a:rPr>
              <a:t>Complex</a:t>
            </a:r>
            <a:r>
              <a:rPr lang="it-IT" sz="2000" b="0" i="0" dirty="0">
                <a:effectLst/>
                <a:latin typeface="fkGroteskNeue"/>
              </a:rPr>
              <a:t>), fondamentali sia per l’immunità adattativa sia per il rigetto dei trapianti.</a:t>
            </a:r>
          </a:p>
          <a:p>
            <a:pPr algn="l">
              <a:buNone/>
            </a:pPr>
            <a:endParaRPr lang="it-IT" sz="2000" b="0" i="0" dirty="0">
              <a:effectLst/>
              <a:latin typeface="fkGroteskNeue"/>
            </a:endParaRPr>
          </a:p>
          <a:p>
            <a:pPr algn="l"/>
            <a:r>
              <a:rPr lang="it-IT" sz="2000" b="1" i="0" dirty="0">
                <a:effectLst/>
                <a:latin typeface="fkGroteskNeue"/>
              </a:rPr>
              <a:t>MHC di classe I</a:t>
            </a:r>
          </a:p>
          <a:p>
            <a:pPr marL="800100" lvl="1" indent="-342900" algn="l">
              <a:buFont typeface="Arial" panose="020B0604020202020204" pitchFamily="34" charset="0"/>
              <a:buChar char="•"/>
            </a:pPr>
            <a:r>
              <a:rPr lang="it-IT" sz="2000" b="0" i="0" dirty="0">
                <a:effectLst/>
                <a:latin typeface="fkGroteskNeue"/>
              </a:rPr>
              <a:t>Sulla superficie di quasi tutte le cellule dell’organismo.</a:t>
            </a:r>
          </a:p>
          <a:p>
            <a:pPr marL="800100" lvl="1" indent="-342900" algn="l">
              <a:buFont typeface="Arial" panose="020B0604020202020204" pitchFamily="34" charset="0"/>
              <a:buChar char="•"/>
            </a:pPr>
            <a:r>
              <a:rPr lang="it-IT" sz="2000" b="0" i="0" dirty="0">
                <a:effectLst/>
                <a:latin typeface="fkGroteskNeue"/>
              </a:rPr>
              <a:t>Funzionano come “cartelloni informativi” per i linfociti T citotossici (CTL).</a:t>
            </a:r>
          </a:p>
          <a:p>
            <a:pPr marL="800100" lvl="1" indent="-342900" algn="l">
              <a:buFont typeface="Arial" panose="020B0604020202020204" pitchFamily="34" charset="0"/>
              <a:buChar char="•"/>
            </a:pPr>
            <a:r>
              <a:rPr lang="it-IT" sz="2000" b="0" i="0" dirty="0">
                <a:effectLst/>
                <a:latin typeface="fkGroteskNeue"/>
              </a:rPr>
              <a:t>Quando una cellula è infettata da un virus, frammenti di proteine virali (peptidi) vengono caricati sulle MHC di classe I e esposti sulla superficie (questo permette ai CTL di “guardare dentro” la cellula e riconoscere le cellule infette da eliminare).</a:t>
            </a:r>
          </a:p>
          <a:p>
            <a:pPr lvl="1" algn="l"/>
            <a:endParaRPr lang="it-IT" sz="2000" b="0" i="0" dirty="0">
              <a:effectLst/>
              <a:latin typeface="fkGroteskNeue"/>
            </a:endParaRPr>
          </a:p>
          <a:p>
            <a:pPr algn="l"/>
            <a:r>
              <a:rPr lang="it-IT" sz="2000" b="1" i="0" dirty="0">
                <a:effectLst/>
                <a:latin typeface="fkGroteskNeue"/>
              </a:rPr>
              <a:t>MHC di classe II</a:t>
            </a:r>
          </a:p>
          <a:p>
            <a:pPr marL="800100" lvl="1" indent="-342900" algn="l">
              <a:buFont typeface="Arial" panose="020B0604020202020204" pitchFamily="34" charset="0"/>
              <a:buChar char="•"/>
            </a:pPr>
            <a:r>
              <a:rPr lang="it-IT" sz="2000" dirty="0">
                <a:latin typeface="fkGroteskNeue"/>
              </a:rPr>
              <a:t>E</a:t>
            </a:r>
            <a:r>
              <a:rPr lang="it-IT" sz="2000" b="0" i="0" dirty="0">
                <a:effectLst/>
                <a:latin typeface="fkGroteskNeue"/>
              </a:rPr>
              <a:t>spresse solo da cellule specializzate (cellule presentanti l’antigene, APC, come macrofagi, cellule dendritiche e linfociti B).</a:t>
            </a:r>
          </a:p>
          <a:p>
            <a:pPr marL="800100" lvl="1" indent="-342900" algn="l">
              <a:buFont typeface="Arial" panose="020B0604020202020204" pitchFamily="34" charset="0"/>
              <a:buChar char="•"/>
            </a:pPr>
            <a:r>
              <a:rPr lang="it-IT" sz="2000" dirty="0">
                <a:latin typeface="fkGroteskNeue"/>
              </a:rPr>
              <a:t>L</a:t>
            </a:r>
            <a:r>
              <a:rPr lang="it-IT" sz="2000" b="0" i="0" dirty="0">
                <a:effectLst/>
                <a:latin typeface="fkGroteskNeue"/>
              </a:rPr>
              <a:t>e APC fagocitano il microrganismo, ne frammentano le proteine e ne espongono i peptidi tramite MHC di classe II.</a:t>
            </a:r>
          </a:p>
          <a:p>
            <a:pPr marL="800100" lvl="1" indent="-342900" algn="l">
              <a:buFont typeface="Arial" panose="020B0604020202020204" pitchFamily="34" charset="0"/>
              <a:buChar char="•"/>
            </a:pPr>
            <a:r>
              <a:rPr lang="it-IT" sz="2000" b="0" i="0" dirty="0">
                <a:effectLst/>
                <a:latin typeface="fkGroteskNeue"/>
              </a:rPr>
              <a:t>Questi segnali vengono riconosciuti dai linfociti T </a:t>
            </a:r>
            <a:r>
              <a:rPr lang="it-IT" sz="2000" b="0" i="0" dirty="0" err="1">
                <a:effectLst/>
                <a:latin typeface="fkGroteskNeue"/>
              </a:rPr>
              <a:t>helper</a:t>
            </a:r>
            <a:r>
              <a:rPr lang="it-IT" sz="2000" b="0" i="0" dirty="0">
                <a:effectLst/>
                <a:latin typeface="fkGroteskNeue"/>
              </a:rPr>
              <a:t> (</a:t>
            </a:r>
            <a:r>
              <a:rPr lang="it-IT" sz="2000" b="0" i="0" dirty="0" err="1">
                <a:effectLst/>
                <a:latin typeface="fkGroteskNeue"/>
              </a:rPr>
              <a:t>Th</a:t>
            </a:r>
            <a:r>
              <a:rPr lang="it-IT" sz="2000" b="0" i="0" dirty="0">
                <a:effectLst/>
                <a:latin typeface="fkGroteskNeue"/>
              </a:rPr>
              <a:t>).</a:t>
            </a:r>
          </a:p>
        </p:txBody>
      </p:sp>
    </p:spTree>
    <p:extLst>
      <p:ext uri="{BB962C8B-B14F-4D97-AF65-F5344CB8AC3E}">
        <p14:creationId xmlns:p14="http://schemas.microsoft.com/office/powerpoint/2010/main" val="133966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85998-EA35-7B45-296B-EE82D03A78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49CAB4-2AE1-11E5-0FBA-89F826839E8B}"/>
              </a:ext>
            </a:extLst>
          </p:cNvPr>
          <p:cNvSpPr txBox="1"/>
          <p:nvPr/>
        </p:nvSpPr>
        <p:spPr>
          <a:xfrm>
            <a:off x="480448" y="1042618"/>
            <a:ext cx="6405966" cy="3170099"/>
          </a:xfrm>
          <a:prstGeom prst="rect">
            <a:avLst/>
          </a:prstGeom>
          <a:noFill/>
        </p:spPr>
        <p:txBody>
          <a:bodyPr wrap="square">
            <a:spAutoFit/>
          </a:bodyPr>
          <a:lstStyle/>
          <a:p>
            <a:pPr algn="just">
              <a:buNone/>
            </a:pPr>
            <a:r>
              <a:rPr lang="it-IT" sz="2000" dirty="0">
                <a:latin typeface="fkGroteskNeue"/>
              </a:rPr>
              <a:t>L</a:t>
            </a:r>
            <a:r>
              <a:rPr lang="it-IT" sz="2000" b="0" i="0" dirty="0">
                <a:effectLst/>
                <a:latin typeface="fkGroteskNeue"/>
              </a:rPr>
              <a:t>infociti B e T sono armi potenti del sistema adattativo</a:t>
            </a:r>
            <a:r>
              <a:rPr lang="it-IT" sz="2000" dirty="0">
                <a:latin typeface="fkGroteskNeue"/>
              </a:rPr>
              <a:t>, ma</a:t>
            </a:r>
            <a:r>
              <a:rPr lang="it-IT" sz="2000" b="0" i="0" dirty="0">
                <a:effectLst/>
                <a:latin typeface="fkGroteskNeue"/>
              </a:rPr>
              <a:t> devono essere attivati prima di agire. </a:t>
            </a:r>
          </a:p>
          <a:p>
            <a:pPr algn="just">
              <a:buNone/>
            </a:pPr>
            <a:endParaRPr lang="it-IT" sz="2000" dirty="0">
              <a:latin typeface="fkGroteskNeue"/>
            </a:endParaRPr>
          </a:p>
          <a:p>
            <a:pPr algn="just">
              <a:buNone/>
            </a:pPr>
            <a:r>
              <a:rPr lang="it-IT" sz="2000" b="0" i="0" dirty="0">
                <a:effectLst/>
                <a:latin typeface="fkGroteskNeue"/>
              </a:rPr>
              <a:t>T </a:t>
            </a:r>
            <a:r>
              <a:rPr lang="it-IT" sz="2000" b="0" i="0" dirty="0" err="1">
                <a:effectLst/>
                <a:latin typeface="fkGroteskNeue"/>
              </a:rPr>
              <a:t>helper</a:t>
            </a:r>
            <a:r>
              <a:rPr lang="it-IT" sz="2000" b="0" i="0" dirty="0">
                <a:effectLst/>
                <a:latin typeface="fkGroteskNeue"/>
              </a:rPr>
              <a:t> (</a:t>
            </a:r>
            <a:r>
              <a:rPr lang="it-IT" sz="2000" b="0" i="0" dirty="0" err="1">
                <a:effectLst/>
                <a:latin typeface="fkGroteskNeue"/>
              </a:rPr>
              <a:t>Th</a:t>
            </a:r>
            <a:r>
              <a:rPr lang="it-IT" sz="2000" b="0" i="0" dirty="0">
                <a:effectLst/>
                <a:latin typeface="fkGroteskNeue"/>
              </a:rPr>
              <a:t>), l’attivazione richiede</a:t>
            </a:r>
            <a:r>
              <a:rPr lang="it-IT" sz="2000" b="1" i="0" dirty="0">
                <a:effectLst/>
                <a:latin typeface="fkGroteskNeue"/>
              </a:rPr>
              <a:t> due segnali</a:t>
            </a:r>
            <a:r>
              <a:rPr lang="it-IT" sz="2000" b="0" i="0" dirty="0">
                <a:effectLst/>
                <a:latin typeface="fkGroteskNeue"/>
              </a:rPr>
              <a:t>:</a:t>
            </a:r>
          </a:p>
          <a:p>
            <a:pPr marL="342900" indent="-342900" algn="just">
              <a:buFont typeface="Arial" panose="020B0604020202020204" pitchFamily="34" charset="0"/>
              <a:buChar char="•"/>
            </a:pPr>
            <a:r>
              <a:rPr lang="it-IT" sz="2000" dirty="0">
                <a:latin typeface="fkGroteskNeue"/>
              </a:rPr>
              <a:t>Il </a:t>
            </a:r>
            <a:r>
              <a:rPr lang="it-IT" sz="2000" b="0" i="0" dirty="0">
                <a:effectLst/>
                <a:latin typeface="fkGroteskNeue"/>
              </a:rPr>
              <a:t>recettore del T </a:t>
            </a:r>
            <a:r>
              <a:rPr lang="it-IT" sz="2000" b="0" i="0" dirty="0" err="1">
                <a:effectLst/>
                <a:latin typeface="fkGroteskNeue"/>
              </a:rPr>
              <a:t>cell</a:t>
            </a:r>
            <a:r>
              <a:rPr lang="it-IT" sz="2000" b="0" i="0" dirty="0">
                <a:effectLst/>
                <a:latin typeface="fkGroteskNeue"/>
              </a:rPr>
              <a:t> (TCR) riconosce il proprio antigene presentato da una cellula presentante l’antigene (APC) tramite una molecola MHC di classe II.</a:t>
            </a:r>
          </a:p>
          <a:p>
            <a:pPr marL="342900" indent="-342900" algn="just">
              <a:buFont typeface="Arial" panose="020B0604020202020204" pitchFamily="34" charset="0"/>
              <a:buChar char="•"/>
            </a:pPr>
            <a:r>
              <a:rPr lang="it-IT" sz="2000" dirty="0">
                <a:latin typeface="fkGroteskNeue"/>
              </a:rPr>
              <a:t>S</a:t>
            </a:r>
            <a:r>
              <a:rPr lang="it-IT" sz="2000" b="0" i="0" dirty="0">
                <a:effectLst/>
                <a:latin typeface="fkGroteskNeue"/>
              </a:rPr>
              <a:t>econdo segnale, non specifico: coinvolge la proteina B7 dell’APC che si lega al recettore CD28 sulla superficie del linfocita T.</a:t>
            </a:r>
          </a:p>
        </p:txBody>
      </p:sp>
      <p:sp>
        <p:nvSpPr>
          <p:cNvPr id="4" name="TextBox 3">
            <a:extLst>
              <a:ext uri="{FF2B5EF4-FFF2-40B4-BE49-F238E27FC236}">
                <a16:creationId xmlns:a16="http://schemas.microsoft.com/office/drawing/2014/main" id="{10A0091C-B09F-D939-E9CE-22C871424A43}"/>
              </a:ext>
            </a:extLst>
          </p:cNvPr>
          <p:cNvSpPr txBox="1"/>
          <p:nvPr/>
        </p:nvSpPr>
        <p:spPr>
          <a:xfrm>
            <a:off x="439119" y="406853"/>
            <a:ext cx="6096000" cy="523220"/>
          </a:xfrm>
          <a:prstGeom prst="rect">
            <a:avLst/>
          </a:prstGeom>
          <a:noFill/>
        </p:spPr>
        <p:txBody>
          <a:bodyPr wrap="square">
            <a:spAutoFit/>
          </a:bodyPr>
          <a:lstStyle/>
          <a:p>
            <a:pPr algn="l">
              <a:buNone/>
            </a:pPr>
            <a:r>
              <a:rPr lang="it-IT" sz="2800" b="1" i="0" dirty="0">
                <a:effectLst/>
                <a:latin typeface="fkGroteskNeue"/>
              </a:rPr>
              <a:t>Attivazione dei linfociti</a:t>
            </a:r>
          </a:p>
        </p:txBody>
      </p:sp>
      <p:sp>
        <p:nvSpPr>
          <p:cNvPr id="6" name="TextBox 5">
            <a:extLst>
              <a:ext uri="{FF2B5EF4-FFF2-40B4-BE49-F238E27FC236}">
                <a16:creationId xmlns:a16="http://schemas.microsoft.com/office/drawing/2014/main" id="{D8E8FF16-D6A3-C0FB-24A2-ACFB542CC302}"/>
              </a:ext>
            </a:extLst>
          </p:cNvPr>
          <p:cNvSpPr txBox="1"/>
          <p:nvPr/>
        </p:nvSpPr>
        <p:spPr>
          <a:xfrm>
            <a:off x="480448" y="5963853"/>
            <a:ext cx="11231105" cy="707886"/>
          </a:xfrm>
          <a:prstGeom prst="rect">
            <a:avLst/>
          </a:prstGeom>
          <a:noFill/>
        </p:spPr>
        <p:txBody>
          <a:bodyPr wrap="square">
            <a:spAutoFit/>
          </a:bodyPr>
          <a:lstStyle/>
          <a:p>
            <a:pPr algn="just">
              <a:buNone/>
            </a:pPr>
            <a:r>
              <a:rPr lang="it-IT" sz="2000" b="0" i="0" dirty="0">
                <a:effectLst/>
                <a:latin typeface="fkGroteskNeue"/>
              </a:rPr>
              <a:t>Anche i linfociti B e T citotossici richiedono due segnali di attivazione simili, a conferma del rigoroso controllo con cui il sistema immunitario regola l’uso delle proprie armi più potenti.</a:t>
            </a:r>
            <a:endParaRPr lang="it-IT" sz="2000" dirty="0">
              <a:latin typeface="fkGroteskNeue"/>
            </a:endParaRPr>
          </a:p>
        </p:txBody>
      </p:sp>
      <p:pic>
        <p:nvPicPr>
          <p:cNvPr id="7" name="Picture 6">
            <a:extLst>
              <a:ext uri="{FF2B5EF4-FFF2-40B4-BE49-F238E27FC236}">
                <a16:creationId xmlns:a16="http://schemas.microsoft.com/office/drawing/2014/main" id="{C43B3CCA-BD1D-D013-0152-D64FCF9BC1E2}"/>
              </a:ext>
            </a:extLst>
          </p:cNvPr>
          <p:cNvPicPr>
            <a:picLocks noChangeAspect="1"/>
          </p:cNvPicPr>
          <p:nvPr/>
        </p:nvPicPr>
        <p:blipFill>
          <a:blip r:embed="rId2"/>
          <a:stretch>
            <a:fillRect/>
          </a:stretch>
        </p:blipFill>
        <p:spPr>
          <a:xfrm>
            <a:off x="7311204" y="668463"/>
            <a:ext cx="4058216" cy="2543530"/>
          </a:xfrm>
          <a:prstGeom prst="rect">
            <a:avLst/>
          </a:prstGeom>
        </p:spPr>
      </p:pic>
      <p:sp>
        <p:nvSpPr>
          <p:cNvPr id="9" name="TextBox 8">
            <a:extLst>
              <a:ext uri="{FF2B5EF4-FFF2-40B4-BE49-F238E27FC236}">
                <a16:creationId xmlns:a16="http://schemas.microsoft.com/office/drawing/2014/main" id="{940301A8-1E28-7C53-10A2-F5DAD0A9005C}"/>
              </a:ext>
            </a:extLst>
          </p:cNvPr>
          <p:cNvSpPr txBox="1"/>
          <p:nvPr/>
        </p:nvSpPr>
        <p:spPr>
          <a:xfrm>
            <a:off x="480448" y="4272677"/>
            <a:ext cx="11448082" cy="1631216"/>
          </a:xfrm>
          <a:prstGeom prst="rect">
            <a:avLst/>
          </a:prstGeom>
          <a:noFill/>
        </p:spPr>
        <p:txBody>
          <a:bodyPr wrap="square">
            <a:spAutoFit/>
          </a:bodyPr>
          <a:lstStyle/>
          <a:p>
            <a:pPr algn="just">
              <a:buNone/>
            </a:pPr>
            <a:r>
              <a:rPr lang="it-IT" sz="2000" b="0" i="0" dirty="0">
                <a:effectLst/>
                <a:latin typeface="fkGroteskNeue"/>
              </a:rPr>
              <a:t>Questa combinazione a “doppia chiave” garantisce che il </a:t>
            </a:r>
            <a:r>
              <a:rPr lang="it-IT" sz="2000" b="0" i="0" dirty="0" err="1">
                <a:effectLst/>
                <a:latin typeface="fkGroteskNeue"/>
              </a:rPr>
              <a:t>Th</a:t>
            </a:r>
            <a:r>
              <a:rPr lang="it-IT" sz="2000" b="0" i="0" dirty="0">
                <a:effectLst/>
                <a:latin typeface="fkGroteskNeue"/>
              </a:rPr>
              <a:t> venga attivato solo quando c’è </a:t>
            </a:r>
            <a:r>
              <a:rPr lang="it-IT" sz="2000" b="1" i="0" dirty="0">
                <a:effectLst/>
                <a:latin typeface="fkGroteskNeue"/>
              </a:rPr>
              <a:t>sia l’antigene </a:t>
            </a:r>
            <a:r>
              <a:rPr lang="it-IT" sz="2000" b="0" i="0" dirty="0">
                <a:effectLst/>
                <a:latin typeface="fkGroteskNeue"/>
              </a:rPr>
              <a:t>giusto </a:t>
            </a:r>
            <a:r>
              <a:rPr lang="it-IT" sz="2000" b="1" i="0" dirty="0">
                <a:effectLst/>
                <a:latin typeface="fkGroteskNeue"/>
              </a:rPr>
              <a:t>sia un contesto immunologico </a:t>
            </a:r>
            <a:r>
              <a:rPr lang="it-IT" sz="2000" b="0" i="0" dirty="0">
                <a:effectLst/>
                <a:latin typeface="fkGroteskNeue"/>
              </a:rPr>
              <a:t>appropriato.</a:t>
            </a:r>
          </a:p>
          <a:p>
            <a:pPr algn="just">
              <a:buNone/>
            </a:pPr>
            <a:r>
              <a:rPr lang="it-IT" sz="2000" b="0" i="0" dirty="0">
                <a:effectLst/>
                <a:latin typeface="fkGroteskNeue"/>
              </a:rPr>
              <a:t>Una volta ricevuti entrambi i segnali, il linfocita prolifera formando un clone di cellule identiche che si differenziano in forme mature capaci di secernere citochine, fondamentali per coordinare la risposta immunitaria (attivando B </a:t>
            </a:r>
            <a:r>
              <a:rPr lang="it-IT" sz="2000" b="0" i="0" dirty="0" err="1">
                <a:effectLst/>
                <a:latin typeface="fkGroteskNeue"/>
              </a:rPr>
              <a:t>cell</a:t>
            </a:r>
            <a:r>
              <a:rPr lang="it-IT" sz="2000" b="0" i="0" dirty="0">
                <a:effectLst/>
                <a:latin typeface="fkGroteskNeue"/>
              </a:rPr>
              <a:t>, macrofagi e linfociti T citotossici).</a:t>
            </a:r>
          </a:p>
        </p:txBody>
      </p:sp>
    </p:spTree>
    <p:extLst>
      <p:ext uri="{BB962C8B-B14F-4D97-AF65-F5344CB8AC3E}">
        <p14:creationId xmlns:p14="http://schemas.microsoft.com/office/powerpoint/2010/main" val="348678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FA4DA55-6C74-57D4-DEC1-6938B6464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17" y="1425184"/>
            <a:ext cx="3951438" cy="3292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792B02-C87B-6E0D-9065-4A6DEE7EDF23}"/>
              </a:ext>
            </a:extLst>
          </p:cNvPr>
          <p:cNvSpPr txBox="1"/>
          <p:nvPr/>
        </p:nvSpPr>
        <p:spPr>
          <a:xfrm>
            <a:off x="1371600" y="4940300"/>
            <a:ext cx="1971374" cy="369332"/>
          </a:xfrm>
          <a:prstGeom prst="rect">
            <a:avLst/>
          </a:prstGeom>
          <a:noFill/>
        </p:spPr>
        <p:txBody>
          <a:bodyPr wrap="none" rtlCol="0">
            <a:spAutoFit/>
          </a:bodyPr>
          <a:lstStyle/>
          <a:p>
            <a:r>
              <a:rPr lang="it-IT" dirty="0">
                <a:latin typeface="fkGroteskNeue"/>
              </a:rPr>
              <a:t>Palermo 1446 circa</a:t>
            </a:r>
          </a:p>
        </p:txBody>
      </p:sp>
      <p:pic>
        <p:nvPicPr>
          <p:cNvPr id="5124" name="Picture 4">
            <a:extLst>
              <a:ext uri="{FF2B5EF4-FFF2-40B4-BE49-F238E27FC236}">
                <a16:creationId xmlns:a16="http://schemas.microsoft.com/office/drawing/2014/main" id="{12685DE8-487C-CD2C-45F5-D186EF64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430583"/>
            <a:ext cx="4840440" cy="3287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959D18-1062-1D77-CD5D-B145D6BB2D09}"/>
              </a:ext>
            </a:extLst>
          </p:cNvPr>
          <p:cNvSpPr txBox="1"/>
          <p:nvPr/>
        </p:nvSpPr>
        <p:spPr>
          <a:xfrm>
            <a:off x="8011093" y="5058085"/>
            <a:ext cx="695627" cy="369332"/>
          </a:xfrm>
          <a:prstGeom prst="rect">
            <a:avLst/>
          </a:prstGeom>
          <a:noFill/>
        </p:spPr>
        <p:txBody>
          <a:bodyPr wrap="square" rtlCol="0">
            <a:spAutoFit/>
          </a:bodyPr>
          <a:lstStyle/>
          <a:p>
            <a:r>
              <a:rPr lang="it-IT" dirty="0">
                <a:latin typeface="fkGroteskNeue"/>
              </a:rPr>
              <a:t>1897</a:t>
            </a:r>
          </a:p>
        </p:txBody>
      </p:sp>
    </p:spTree>
    <p:extLst>
      <p:ext uri="{BB962C8B-B14F-4D97-AF65-F5344CB8AC3E}">
        <p14:creationId xmlns:p14="http://schemas.microsoft.com/office/powerpoint/2010/main" val="178258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EF6C-9BB3-7AB7-985C-E44D4B3943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5DB4CA-4754-C158-E40D-FA9F718AE175}"/>
              </a:ext>
            </a:extLst>
          </p:cNvPr>
          <p:cNvSpPr txBox="1"/>
          <p:nvPr/>
        </p:nvSpPr>
        <p:spPr>
          <a:xfrm>
            <a:off x="439119" y="1171665"/>
            <a:ext cx="6823454" cy="5078313"/>
          </a:xfrm>
          <a:prstGeom prst="rect">
            <a:avLst/>
          </a:prstGeom>
          <a:noFill/>
        </p:spPr>
        <p:txBody>
          <a:bodyPr wrap="square">
            <a:spAutoFit/>
          </a:bodyPr>
          <a:lstStyle/>
          <a:p>
            <a:pPr algn="just">
              <a:buNone/>
            </a:pPr>
            <a:r>
              <a:rPr lang="it-IT" b="0" i="0" dirty="0">
                <a:effectLst/>
                <a:latin typeface="fkGroteskNeue"/>
              </a:rPr>
              <a:t>Poche centinaia o migliaia di linfociti T specifici per un singolo antigene: come possono incontrare rapidamente una cellula presentante l’antigene (APC) contenente quel patogeno. </a:t>
            </a:r>
          </a:p>
          <a:p>
            <a:pPr algn="just">
              <a:buNone/>
            </a:pPr>
            <a:endParaRPr lang="it-IT" dirty="0">
              <a:latin typeface="fkGroteskNeue"/>
            </a:endParaRPr>
          </a:p>
          <a:p>
            <a:pPr algn="just">
              <a:buNone/>
            </a:pPr>
            <a:r>
              <a:rPr lang="it-IT" b="0" i="0" dirty="0">
                <a:effectLst/>
                <a:latin typeface="fkGroteskNeue"/>
              </a:rPr>
              <a:t>I linfonodi</a:t>
            </a:r>
            <a:r>
              <a:rPr lang="it-IT" dirty="0">
                <a:latin typeface="fkGroteskNeue"/>
              </a:rPr>
              <a:t>: </a:t>
            </a:r>
            <a:r>
              <a:rPr lang="it-IT" b="1" i="0" dirty="0">
                <a:effectLst/>
                <a:latin typeface="fkGroteskNeue"/>
              </a:rPr>
              <a:t>punti d’incontro </a:t>
            </a:r>
            <a:r>
              <a:rPr lang="it-IT" b="0" i="0" dirty="0">
                <a:effectLst/>
                <a:latin typeface="fkGroteskNeue"/>
              </a:rPr>
              <a:t>in cui cellule immunitarie e antigeni possono interagire facilmente.</a:t>
            </a:r>
          </a:p>
          <a:p>
            <a:pPr algn="just">
              <a:buNone/>
            </a:pPr>
            <a:endParaRPr lang="it-IT" b="0" i="0" dirty="0">
              <a:effectLst/>
              <a:latin typeface="fkGroteskNeue"/>
            </a:endParaRPr>
          </a:p>
          <a:p>
            <a:pPr algn="just">
              <a:buNone/>
            </a:pPr>
            <a:r>
              <a:rPr lang="it-IT" b="0" i="0" dirty="0">
                <a:effectLst/>
                <a:latin typeface="fkGroteskNeue"/>
              </a:rPr>
              <a:t>Il sistema linfatico funziona in parallelo al sistema circolatorio, ma invece di essere in pressione serve a raccogliere e drenare il liquido (linfa) che fuoriesce dai capillari sanguigni nei tessuti.</a:t>
            </a:r>
          </a:p>
          <a:p>
            <a:pPr algn="just">
              <a:buNone/>
            </a:pPr>
            <a:endParaRPr lang="it-IT" b="0" i="0" dirty="0">
              <a:effectLst/>
              <a:latin typeface="fkGroteskNeue"/>
            </a:endParaRPr>
          </a:p>
          <a:p>
            <a:pPr algn="just"/>
            <a:r>
              <a:rPr lang="it-IT" b="0" i="0" dirty="0">
                <a:effectLst/>
                <a:latin typeface="fkGroteskNeue"/>
              </a:rPr>
              <a:t>La linfa dei tessuti periferici viene convogliata attraverso vasi linfatici unidirezionali fino al dotto toracico (che sbocca nella vena succlavia sinistra) e al dotto linfatico destro (che sbocca nella v. succlavia destra).</a:t>
            </a:r>
          </a:p>
          <a:p>
            <a:pPr algn="just">
              <a:buFont typeface="Arial" panose="020B0604020202020204" pitchFamily="34" charset="0"/>
              <a:buChar char="•"/>
            </a:pPr>
            <a:endParaRPr lang="it-IT" b="0" i="0" dirty="0">
              <a:effectLst/>
              <a:latin typeface="fkGroteskNeue"/>
            </a:endParaRPr>
          </a:p>
          <a:p>
            <a:pPr algn="just"/>
            <a:r>
              <a:rPr lang="it-IT" b="0" i="0" dirty="0">
                <a:effectLst/>
                <a:latin typeface="fkGroteskNeue"/>
              </a:rPr>
              <a:t>Durante questo percorso, la linfa attraversa numerosi linfonodi (circa 500 in un essere umano), disposti spesso in catene interconnesse.</a:t>
            </a:r>
          </a:p>
        </p:txBody>
      </p:sp>
      <p:sp>
        <p:nvSpPr>
          <p:cNvPr id="2" name="TextBox 1">
            <a:extLst>
              <a:ext uri="{FF2B5EF4-FFF2-40B4-BE49-F238E27FC236}">
                <a16:creationId xmlns:a16="http://schemas.microsoft.com/office/drawing/2014/main" id="{0835D2AA-6DC6-6527-BE7C-A735AE29990F}"/>
              </a:ext>
            </a:extLst>
          </p:cNvPr>
          <p:cNvSpPr txBox="1"/>
          <p:nvPr/>
        </p:nvSpPr>
        <p:spPr>
          <a:xfrm>
            <a:off x="439119" y="406853"/>
            <a:ext cx="9980908" cy="523220"/>
          </a:xfrm>
          <a:prstGeom prst="rect">
            <a:avLst/>
          </a:prstGeom>
          <a:noFill/>
        </p:spPr>
        <p:txBody>
          <a:bodyPr wrap="square">
            <a:spAutoFit/>
          </a:bodyPr>
          <a:lstStyle/>
          <a:p>
            <a:pPr algn="l">
              <a:buNone/>
            </a:pPr>
            <a:r>
              <a:rPr lang="it-IT" sz="2800" b="1" i="0" dirty="0">
                <a:effectLst/>
                <a:latin typeface="fkGroteskNeue"/>
              </a:rPr>
              <a:t>Facilitare gli incontri: gli organi linfatici secondari</a:t>
            </a:r>
          </a:p>
        </p:txBody>
      </p:sp>
      <p:pic>
        <p:nvPicPr>
          <p:cNvPr id="5" name="Google Shape;161;p28">
            <a:extLst>
              <a:ext uri="{FF2B5EF4-FFF2-40B4-BE49-F238E27FC236}">
                <a16:creationId xmlns:a16="http://schemas.microsoft.com/office/drawing/2014/main" id="{C3F307CF-BB30-5473-F32D-C53E570C0D1D}"/>
              </a:ext>
            </a:extLst>
          </p:cNvPr>
          <p:cNvPicPr preferRelativeResize="0"/>
          <p:nvPr/>
        </p:nvPicPr>
        <p:blipFill rotWithShape="1">
          <a:blip r:embed="rId2">
            <a:alphaModFix/>
          </a:blip>
          <a:srcRect r="58811"/>
          <a:stretch/>
        </p:blipFill>
        <p:spPr>
          <a:xfrm>
            <a:off x="7742796" y="321334"/>
            <a:ext cx="4326402" cy="6378784"/>
          </a:xfrm>
          <a:prstGeom prst="rect">
            <a:avLst/>
          </a:prstGeom>
          <a:noFill/>
          <a:ln>
            <a:noFill/>
          </a:ln>
        </p:spPr>
      </p:pic>
    </p:spTree>
    <p:extLst>
      <p:ext uri="{BB962C8B-B14F-4D97-AF65-F5344CB8AC3E}">
        <p14:creationId xmlns:p14="http://schemas.microsoft.com/office/powerpoint/2010/main" val="3243854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C36CE-E365-3566-4861-345BABA65E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C2E4F5-47F4-1369-E881-30F4F38B34DD}"/>
              </a:ext>
            </a:extLst>
          </p:cNvPr>
          <p:cNvSpPr txBox="1"/>
          <p:nvPr/>
        </p:nvSpPr>
        <p:spPr>
          <a:xfrm>
            <a:off x="439119" y="1189059"/>
            <a:ext cx="10187609" cy="1015663"/>
          </a:xfrm>
          <a:prstGeom prst="rect">
            <a:avLst/>
          </a:prstGeom>
          <a:noFill/>
        </p:spPr>
        <p:txBody>
          <a:bodyPr wrap="square">
            <a:spAutoFit/>
          </a:bodyPr>
          <a:lstStyle/>
          <a:p>
            <a:pPr marL="285750" indent="-285750" algn="l">
              <a:buFont typeface="Arial" panose="020B0604020202020204" pitchFamily="34" charset="0"/>
              <a:buChar char="•"/>
            </a:pPr>
            <a:r>
              <a:rPr lang="it-IT" sz="2000" b="0" i="0" dirty="0">
                <a:effectLst/>
                <a:latin typeface="fkGroteskNeue"/>
              </a:rPr>
              <a:t>Gli antigeni o i microrganismi catturati nei tessuti vengono trasportati nella linfa ai linfonodi.</a:t>
            </a:r>
          </a:p>
          <a:p>
            <a:pPr marL="285750" indent="-285750" algn="l">
              <a:buFont typeface="Arial" panose="020B0604020202020204" pitchFamily="34" charset="0"/>
              <a:buChar char="•"/>
            </a:pPr>
            <a:r>
              <a:rPr lang="it-IT" sz="2000" b="0" i="0" dirty="0">
                <a:effectLst/>
                <a:latin typeface="fkGroteskNeue"/>
              </a:rPr>
              <a:t>Le APC migrano nei linfonodi per esporre gli antigeni tramite MHC.</a:t>
            </a:r>
          </a:p>
          <a:p>
            <a:pPr marL="285750" indent="-285750" algn="l">
              <a:buFont typeface="Arial" panose="020B0604020202020204" pitchFamily="34" charset="0"/>
              <a:buChar char="•"/>
            </a:pPr>
            <a:r>
              <a:rPr lang="it-IT" sz="2000" b="0" i="0" dirty="0">
                <a:effectLst/>
                <a:latin typeface="fkGroteskNeue"/>
              </a:rPr>
              <a:t>I linfociti B e T vi circolano continuamente, cercando il proprio antigene “specifico”.</a:t>
            </a:r>
          </a:p>
        </p:txBody>
      </p:sp>
      <p:sp>
        <p:nvSpPr>
          <p:cNvPr id="2" name="TextBox 1">
            <a:extLst>
              <a:ext uri="{FF2B5EF4-FFF2-40B4-BE49-F238E27FC236}">
                <a16:creationId xmlns:a16="http://schemas.microsoft.com/office/drawing/2014/main" id="{A5C582C0-EEBB-6FAD-4A50-9B3C2006A65B}"/>
              </a:ext>
            </a:extLst>
          </p:cNvPr>
          <p:cNvSpPr txBox="1"/>
          <p:nvPr/>
        </p:nvSpPr>
        <p:spPr>
          <a:xfrm>
            <a:off x="439119" y="406853"/>
            <a:ext cx="9980908" cy="523220"/>
          </a:xfrm>
          <a:prstGeom prst="rect">
            <a:avLst/>
          </a:prstGeom>
          <a:noFill/>
        </p:spPr>
        <p:txBody>
          <a:bodyPr wrap="square">
            <a:spAutoFit/>
          </a:bodyPr>
          <a:lstStyle/>
          <a:p>
            <a:pPr algn="l">
              <a:buNone/>
            </a:pPr>
            <a:r>
              <a:rPr lang="it-IT" sz="2800" b="1" i="0" dirty="0">
                <a:effectLst/>
                <a:latin typeface="fkGroteskNeue"/>
              </a:rPr>
              <a:t>Facilitare gli incontri: gli organi linfatici secondari</a:t>
            </a:r>
          </a:p>
        </p:txBody>
      </p:sp>
      <p:pic>
        <p:nvPicPr>
          <p:cNvPr id="4" name="Picture 3" descr="Cartoon of a truck carrying a large object on the back&#10;&#10;AI-generated content may be incorrect.">
            <a:extLst>
              <a:ext uri="{FF2B5EF4-FFF2-40B4-BE49-F238E27FC236}">
                <a16:creationId xmlns:a16="http://schemas.microsoft.com/office/drawing/2014/main" id="{DA887C75-E731-4CEC-2EDC-F695C936C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759" y="2405333"/>
            <a:ext cx="4045814" cy="4045814"/>
          </a:xfrm>
          <a:prstGeom prst="rect">
            <a:avLst/>
          </a:prstGeom>
        </p:spPr>
      </p:pic>
      <p:pic>
        <p:nvPicPr>
          <p:cNvPr id="5" name="Picture 4" descr="Cartoon of two pink bacteria with eyes and legs standing next to a table with baskets of fruit&#10;&#10;AI-generated content may be incorrect.">
            <a:extLst>
              <a:ext uri="{FF2B5EF4-FFF2-40B4-BE49-F238E27FC236}">
                <a16:creationId xmlns:a16="http://schemas.microsoft.com/office/drawing/2014/main" id="{A35632E8-F13C-C882-0C34-53C85600B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365" y="2414834"/>
            <a:ext cx="3999123" cy="3999123"/>
          </a:xfrm>
          <a:prstGeom prst="rect">
            <a:avLst/>
          </a:prstGeom>
        </p:spPr>
      </p:pic>
    </p:spTree>
    <p:extLst>
      <p:ext uri="{BB962C8B-B14F-4D97-AF65-F5344CB8AC3E}">
        <p14:creationId xmlns:p14="http://schemas.microsoft.com/office/powerpoint/2010/main" val="1509954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0595EC-F7B9-4290-9232-17196191C569}"/>
              </a:ext>
            </a:extLst>
          </p:cNvPr>
          <p:cNvGrpSpPr/>
          <p:nvPr/>
        </p:nvGrpSpPr>
        <p:grpSpPr>
          <a:xfrm>
            <a:off x="5078509" y="3184711"/>
            <a:ext cx="6271961" cy="3609154"/>
            <a:chOff x="5078509" y="3184711"/>
            <a:chExt cx="6271961" cy="3609154"/>
          </a:xfrm>
        </p:grpSpPr>
        <p:pic>
          <p:nvPicPr>
            <p:cNvPr id="22" name="Picture 21">
              <a:extLst>
                <a:ext uri="{FF2B5EF4-FFF2-40B4-BE49-F238E27FC236}">
                  <a16:creationId xmlns:a16="http://schemas.microsoft.com/office/drawing/2014/main" id="{F34A9336-A3F6-49AB-95F3-5620C5B82188}"/>
                </a:ext>
              </a:extLst>
            </p:cNvPr>
            <p:cNvPicPr>
              <a:picLocks noChangeAspect="1"/>
            </p:cNvPicPr>
            <p:nvPr/>
          </p:nvPicPr>
          <p:blipFill>
            <a:blip r:embed="rId2"/>
            <a:stretch>
              <a:fillRect/>
            </a:stretch>
          </p:blipFill>
          <p:spPr>
            <a:xfrm>
              <a:off x="8844077" y="3706956"/>
              <a:ext cx="2506393" cy="2985257"/>
            </a:xfrm>
            <a:prstGeom prst="rect">
              <a:avLst/>
            </a:prstGeom>
          </p:spPr>
        </p:pic>
        <p:pic>
          <p:nvPicPr>
            <p:cNvPr id="23" name="Picture 22">
              <a:extLst>
                <a:ext uri="{FF2B5EF4-FFF2-40B4-BE49-F238E27FC236}">
                  <a16:creationId xmlns:a16="http://schemas.microsoft.com/office/drawing/2014/main" id="{E6600490-146F-434C-8231-95371962CB3E}"/>
                </a:ext>
              </a:extLst>
            </p:cNvPr>
            <p:cNvPicPr>
              <a:picLocks noChangeAspect="1"/>
            </p:cNvPicPr>
            <p:nvPr/>
          </p:nvPicPr>
          <p:blipFill>
            <a:blip r:embed="rId3"/>
            <a:stretch>
              <a:fillRect/>
            </a:stretch>
          </p:blipFill>
          <p:spPr>
            <a:xfrm>
              <a:off x="5730893" y="3798857"/>
              <a:ext cx="2337092" cy="2534713"/>
            </a:xfrm>
            <a:prstGeom prst="rect">
              <a:avLst/>
            </a:prstGeom>
          </p:spPr>
        </p:pic>
        <p:cxnSp>
          <p:nvCxnSpPr>
            <p:cNvPr id="57" name="Straight Connector 56">
              <a:extLst>
                <a:ext uri="{FF2B5EF4-FFF2-40B4-BE49-F238E27FC236}">
                  <a16:creationId xmlns:a16="http://schemas.microsoft.com/office/drawing/2014/main" id="{0485A8CF-4CF1-48F2-BE8C-84B87258EA57}"/>
                </a:ext>
              </a:extLst>
            </p:cNvPr>
            <p:cNvCxnSpPr>
              <a:cxnSpLocks/>
              <a:stCxn id="94" idx="7"/>
            </p:cNvCxnSpPr>
            <p:nvPr/>
          </p:nvCxnSpPr>
          <p:spPr>
            <a:xfrm>
              <a:off x="8159115" y="3713259"/>
              <a:ext cx="1716837" cy="10887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E5989F-AD92-40FD-BD04-29DE90B84A17}"/>
                </a:ext>
              </a:extLst>
            </p:cNvPr>
            <p:cNvCxnSpPr>
              <a:cxnSpLocks/>
              <a:stCxn id="94" idx="5"/>
            </p:cNvCxnSpPr>
            <p:nvPr/>
          </p:nvCxnSpPr>
          <p:spPr>
            <a:xfrm flipV="1">
              <a:off x="8159115" y="4803731"/>
              <a:ext cx="1739880" cy="146158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5B6450E3-892B-4140-B453-553AF590B51D}"/>
                </a:ext>
              </a:extLst>
            </p:cNvPr>
            <p:cNvSpPr/>
            <p:nvPr/>
          </p:nvSpPr>
          <p:spPr>
            <a:xfrm>
              <a:off x="5078509" y="3184711"/>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sp>
          <p:nvSpPr>
            <p:cNvPr id="101" name="Arrow: Down 100">
              <a:extLst>
                <a:ext uri="{FF2B5EF4-FFF2-40B4-BE49-F238E27FC236}">
                  <a16:creationId xmlns:a16="http://schemas.microsoft.com/office/drawing/2014/main" id="{BADE68DF-9B74-4E48-A033-29AE981DF30F}"/>
                </a:ext>
              </a:extLst>
            </p:cNvPr>
            <p:cNvSpPr/>
            <p:nvPr/>
          </p:nvSpPr>
          <p:spPr>
            <a:xfrm>
              <a:off x="10254418" y="3283456"/>
              <a:ext cx="112042" cy="637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4">
            <a:extLst>
              <a:ext uri="{FF2B5EF4-FFF2-40B4-BE49-F238E27FC236}">
                <a16:creationId xmlns:a16="http://schemas.microsoft.com/office/drawing/2014/main" id="{5FED9366-D326-490E-90CB-FF2C819642F0}"/>
              </a:ext>
            </a:extLst>
          </p:cNvPr>
          <p:cNvPicPr>
            <a:picLocks noChangeAspect="1"/>
          </p:cNvPicPr>
          <p:nvPr/>
        </p:nvPicPr>
        <p:blipFill>
          <a:blip r:embed="rId4"/>
          <a:stretch>
            <a:fillRect/>
          </a:stretch>
        </p:blipFill>
        <p:spPr>
          <a:xfrm>
            <a:off x="46155" y="0"/>
            <a:ext cx="3090213" cy="3474231"/>
          </a:xfrm>
          <a:prstGeom prst="rect">
            <a:avLst/>
          </a:prstGeom>
        </p:spPr>
      </p:pic>
      <p:pic>
        <p:nvPicPr>
          <p:cNvPr id="7" name="Picture 6">
            <a:extLst>
              <a:ext uri="{FF2B5EF4-FFF2-40B4-BE49-F238E27FC236}">
                <a16:creationId xmlns:a16="http://schemas.microsoft.com/office/drawing/2014/main" id="{D6135AA4-29E3-4E5E-B59B-64072C996DA8}"/>
              </a:ext>
            </a:extLst>
          </p:cNvPr>
          <p:cNvPicPr>
            <a:picLocks noChangeAspect="1"/>
          </p:cNvPicPr>
          <p:nvPr/>
        </p:nvPicPr>
        <p:blipFill>
          <a:blip r:embed="rId5"/>
          <a:stretch>
            <a:fillRect/>
          </a:stretch>
        </p:blipFill>
        <p:spPr>
          <a:xfrm>
            <a:off x="3460131" y="607588"/>
            <a:ext cx="3121842" cy="2561747"/>
          </a:xfrm>
          <a:prstGeom prst="rect">
            <a:avLst/>
          </a:prstGeom>
        </p:spPr>
      </p:pic>
      <p:pic>
        <p:nvPicPr>
          <p:cNvPr id="14" name="Picture 13">
            <a:extLst>
              <a:ext uri="{FF2B5EF4-FFF2-40B4-BE49-F238E27FC236}">
                <a16:creationId xmlns:a16="http://schemas.microsoft.com/office/drawing/2014/main" id="{A2A635E4-ECC6-41A1-B605-152EA44CF688}"/>
              </a:ext>
            </a:extLst>
          </p:cNvPr>
          <p:cNvPicPr>
            <a:picLocks noChangeAspect="1"/>
          </p:cNvPicPr>
          <p:nvPr/>
        </p:nvPicPr>
        <p:blipFill>
          <a:blip r:embed="rId6"/>
          <a:stretch>
            <a:fillRect/>
          </a:stretch>
        </p:blipFill>
        <p:spPr>
          <a:xfrm rot="20701935">
            <a:off x="6128390" y="2385436"/>
            <a:ext cx="303685" cy="300154"/>
          </a:xfrm>
          <a:prstGeom prst="rect">
            <a:avLst/>
          </a:prstGeom>
        </p:spPr>
      </p:pic>
      <p:cxnSp>
        <p:nvCxnSpPr>
          <p:cNvPr id="25" name="Straight Connector 24">
            <a:extLst>
              <a:ext uri="{FF2B5EF4-FFF2-40B4-BE49-F238E27FC236}">
                <a16:creationId xmlns:a16="http://schemas.microsoft.com/office/drawing/2014/main" id="{80D32EA6-E7D8-441F-88D0-A6004BCC199B}"/>
              </a:ext>
            </a:extLst>
          </p:cNvPr>
          <p:cNvCxnSpPr>
            <a:cxnSpLocks/>
          </p:cNvCxnSpPr>
          <p:nvPr/>
        </p:nvCxnSpPr>
        <p:spPr>
          <a:xfrm flipV="1">
            <a:off x="2019504" y="393147"/>
            <a:ext cx="1979563" cy="10508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D4B02-1601-46BC-9809-F49C9204E06D}"/>
              </a:ext>
            </a:extLst>
          </p:cNvPr>
          <p:cNvCxnSpPr>
            <a:cxnSpLocks/>
          </p:cNvCxnSpPr>
          <p:nvPr/>
        </p:nvCxnSpPr>
        <p:spPr>
          <a:xfrm>
            <a:off x="1985275" y="1444010"/>
            <a:ext cx="1292855" cy="15720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8DC9E24-84F5-4A41-B1AA-1435B5C7DAA6}"/>
              </a:ext>
            </a:extLst>
          </p:cNvPr>
          <p:cNvCxnSpPr/>
          <p:nvPr/>
        </p:nvCxnSpPr>
        <p:spPr>
          <a:xfrm>
            <a:off x="5723538" y="253551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3D2FDED1-8B7E-4802-93A9-0D2FD3EA1C9D}"/>
              </a:ext>
            </a:extLst>
          </p:cNvPr>
          <p:cNvSpPr/>
          <p:nvPr/>
        </p:nvSpPr>
        <p:spPr>
          <a:xfrm>
            <a:off x="2973022" y="215153"/>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B2C344AE-80D3-4B80-82B8-2D87B38C683A}"/>
              </a:ext>
            </a:extLst>
          </p:cNvPr>
          <p:cNvGrpSpPr/>
          <p:nvPr/>
        </p:nvGrpSpPr>
        <p:grpSpPr>
          <a:xfrm>
            <a:off x="6080294" y="117804"/>
            <a:ext cx="5548223" cy="3609154"/>
            <a:chOff x="6080294" y="117804"/>
            <a:chExt cx="5548223" cy="3609154"/>
          </a:xfrm>
        </p:grpSpPr>
        <p:cxnSp>
          <p:nvCxnSpPr>
            <p:cNvPr id="29" name="Straight Connector 28">
              <a:extLst>
                <a:ext uri="{FF2B5EF4-FFF2-40B4-BE49-F238E27FC236}">
                  <a16:creationId xmlns:a16="http://schemas.microsoft.com/office/drawing/2014/main" id="{7A25B388-8A58-4035-9233-DA52D88455A3}"/>
                </a:ext>
              </a:extLst>
            </p:cNvPr>
            <p:cNvCxnSpPr>
              <a:cxnSpLocks/>
            </p:cNvCxnSpPr>
            <p:nvPr/>
          </p:nvCxnSpPr>
          <p:spPr>
            <a:xfrm>
              <a:off x="6080294" y="2438628"/>
              <a:ext cx="2763783" cy="99036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02A61B9-8BD4-4673-AE61-68506DCF1C1B}"/>
                </a:ext>
              </a:extLst>
            </p:cNvPr>
            <p:cNvGrpSpPr/>
            <p:nvPr/>
          </p:nvGrpSpPr>
          <p:grpSpPr>
            <a:xfrm>
              <a:off x="8019363" y="117804"/>
              <a:ext cx="3609154" cy="3609154"/>
              <a:chOff x="8019363" y="117804"/>
              <a:chExt cx="3609154" cy="3609154"/>
            </a:xfrm>
          </p:grpSpPr>
          <p:pic>
            <p:nvPicPr>
              <p:cNvPr id="9" name="Picture 8">
                <a:extLst>
                  <a:ext uri="{FF2B5EF4-FFF2-40B4-BE49-F238E27FC236}">
                    <a16:creationId xmlns:a16="http://schemas.microsoft.com/office/drawing/2014/main" id="{47A8953D-5D47-43AC-8954-59FA59D434EB}"/>
                  </a:ext>
                </a:extLst>
              </p:cNvPr>
              <p:cNvPicPr>
                <a:picLocks noChangeAspect="1"/>
              </p:cNvPicPr>
              <p:nvPr/>
            </p:nvPicPr>
            <p:blipFill>
              <a:blip r:embed="rId7"/>
              <a:stretch>
                <a:fillRect/>
              </a:stretch>
            </p:blipFill>
            <p:spPr>
              <a:xfrm>
                <a:off x="8326083" y="752420"/>
                <a:ext cx="1204884" cy="1135577"/>
              </a:xfrm>
              <a:prstGeom prst="rect">
                <a:avLst/>
              </a:prstGeom>
            </p:spPr>
          </p:pic>
          <p:pic>
            <p:nvPicPr>
              <p:cNvPr id="13" name="Picture 12">
                <a:extLst>
                  <a:ext uri="{FF2B5EF4-FFF2-40B4-BE49-F238E27FC236}">
                    <a16:creationId xmlns:a16="http://schemas.microsoft.com/office/drawing/2014/main" id="{F1294445-E927-4DCE-932C-0A569E61A5F5}"/>
                  </a:ext>
                </a:extLst>
              </p:cNvPr>
              <p:cNvPicPr>
                <a:picLocks noChangeAspect="1"/>
              </p:cNvPicPr>
              <p:nvPr/>
            </p:nvPicPr>
            <p:blipFill>
              <a:blip r:embed="rId6"/>
              <a:stretch>
                <a:fillRect/>
              </a:stretch>
            </p:blipFill>
            <p:spPr>
              <a:xfrm>
                <a:off x="8139107" y="1306561"/>
                <a:ext cx="303685" cy="300154"/>
              </a:xfrm>
              <a:prstGeom prst="rect">
                <a:avLst/>
              </a:prstGeom>
            </p:spPr>
          </p:pic>
          <p:pic>
            <p:nvPicPr>
              <p:cNvPr id="20" name="Picture 19">
                <a:extLst>
                  <a:ext uri="{FF2B5EF4-FFF2-40B4-BE49-F238E27FC236}">
                    <a16:creationId xmlns:a16="http://schemas.microsoft.com/office/drawing/2014/main" id="{91F014EA-AFE4-4930-973B-2A4BCE5E6D81}"/>
                  </a:ext>
                </a:extLst>
              </p:cNvPr>
              <p:cNvPicPr>
                <a:picLocks noChangeAspect="1"/>
              </p:cNvPicPr>
              <p:nvPr/>
            </p:nvPicPr>
            <p:blipFill>
              <a:blip r:embed="rId8"/>
              <a:stretch>
                <a:fillRect/>
              </a:stretch>
            </p:blipFill>
            <p:spPr>
              <a:xfrm rot="20885711">
                <a:off x="9363033" y="1479283"/>
                <a:ext cx="1890356" cy="2069507"/>
              </a:xfrm>
              <a:prstGeom prst="rect">
                <a:avLst/>
              </a:prstGeom>
            </p:spPr>
          </p:pic>
          <p:pic>
            <p:nvPicPr>
              <p:cNvPr id="16" name="Picture 15">
                <a:extLst>
                  <a:ext uri="{FF2B5EF4-FFF2-40B4-BE49-F238E27FC236}">
                    <a16:creationId xmlns:a16="http://schemas.microsoft.com/office/drawing/2014/main" id="{1528AAD3-D090-4CDA-9559-BA3B0AD79977}"/>
                  </a:ext>
                </a:extLst>
              </p:cNvPr>
              <p:cNvPicPr>
                <a:picLocks noChangeAspect="1"/>
              </p:cNvPicPr>
              <p:nvPr/>
            </p:nvPicPr>
            <p:blipFill>
              <a:blip r:embed="rId9"/>
              <a:stretch>
                <a:fillRect/>
              </a:stretch>
            </p:blipFill>
            <p:spPr>
              <a:xfrm>
                <a:off x="9402670" y="414868"/>
                <a:ext cx="1389208" cy="958605"/>
              </a:xfrm>
              <a:prstGeom prst="rect">
                <a:avLst/>
              </a:prstGeom>
            </p:spPr>
          </p:pic>
          <p:pic>
            <p:nvPicPr>
              <p:cNvPr id="18" name="Picture 17">
                <a:extLst>
                  <a:ext uri="{FF2B5EF4-FFF2-40B4-BE49-F238E27FC236}">
                    <a16:creationId xmlns:a16="http://schemas.microsoft.com/office/drawing/2014/main" id="{DA1853D7-B16E-4BDB-A1BF-55AD125B478B}"/>
                  </a:ext>
                </a:extLst>
              </p:cNvPr>
              <p:cNvPicPr>
                <a:picLocks noChangeAspect="1"/>
              </p:cNvPicPr>
              <p:nvPr/>
            </p:nvPicPr>
            <p:blipFill>
              <a:blip r:embed="rId10"/>
              <a:stretch>
                <a:fillRect/>
              </a:stretch>
            </p:blipFill>
            <p:spPr>
              <a:xfrm rot="21349550">
                <a:off x="8527830" y="2013907"/>
                <a:ext cx="998069" cy="1165188"/>
              </a:xfrm>
              <a:prstGeom prst="rect">
                <a:avLst/>
              </a:prstGeom>
            </p:spPr>
          </p:pic>
          <p:sp>
            <p:nvSpPr>
              <p:cNvPr id="85" name="Oval 84">
                <a:extLst>
                  <a:ext uri="{FF2B5EF4-FFF2-40B4-BE49-F238E27FC236}">
                    <a16:creationId xmlns:a16="http://schemas.microsoft.com/office/drawing/2014/main" id="{293B3927-D20A-4D42-A4C0-A8CC3F6646A8}"/>
                  </a:ext>
                </a:extLst>
              </p:cNvPr>
              <p:cNvSpPr/>
              <p:nvPr/>
            </p:nvSpPr>
            <p:spPr>
              <a:xfrm>
                <a:off x="8019363" y="117804"/>
                <a:ext cx="3609154" cy="3609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t>
                </a:r>
              </a:p>
            </p:txBody>
          </p:sp>
        </p:grpSp>
        <p:cxnSp>
          <p:nvCxnSpPr>
            <p:cNvPr id="28" name="Straight Connector 27">
              <a:extLst>
                <a:ext uri="{FF2B5EF4-FFF2-40B4-BE49-F238E27FC236}">
                  <a16:creationId xmlns:a16="http://schemas.microsoft.com/office/drawing/2014/main" id="{4F90DAA1-3141-4741-A4B0-87B0D177DC1E}"/>
                </a:ext>
              </a:extLst>
            </p:cNvPr>
            <p:cNvCxnSpPr>
              <a:cxnSpLocks/>
              <a:endCxn id="85" idx="1"/>
            </p:cNvCxnSpPr>
            <p:nvPr/>
          </p:nvCxnSpPr>
          <p:spPr>
            <a:xfrm flipV="1">
              <a:off x="6080294" y="646352"/>
              <a:ext cx="2467617" cy="17922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12DE762-BFA0-4677-B7FF-5711FD4621CF}"/>
              </a:ext>
            </a:extLst>
          </p:cNvPr>
          <p:cNvGrpSpPr/>
          <p:nvPr/>
        </p:nvGrpSpPr>
        <p:grpSpPr>
          <a:xfrm>
            <a:off x="1985275" y="3369498"/>
            <a:ext cx="3722575" cy="1816286"/>
            <a:chOff x="1985275" y="3369498"/>
            <a:chExt cx="3722575" cy="1816286"/>
          </a:xfrm>
        </p:grpSpPr>
        <p:pic>
          <p:nvPicPr>
            <p:cNvPr id="69" name="Picture 68">
              <a:extLst>
                <a:ext uri="{FF2B5EF4-FFF2-40B4-BE49-F238E27FC236}">
                  <a16:creationId xmlns:a16="http://schemas.microsoft.com/office/drawing/2014/main" id="{2A115BED-7991-4072-BB3E-F440A03A0ADA}"/>
                </a:ext>
              </a:extLst>
            </p:cNvPr>
            <p:cNvPicPr>
              <a:picLocks noChangeAspect="1"/>
            </p:cNvPicPr>
            <p:nvPr/>
          </p:nvPicPr>
          <p:blipFill>
            <a:blip r:embed="rId11"/>
            <a:stretch>
              <a:fillRect/>
            </a:stretch>
          </p:blipFill>
          <p:spPr>
            <a:xfrm>
              <a:off x="2348612" y="3688666"/>
              <a:ext cx="615108" cy="608222"/>
            </a:xfrm>
            <a:prstGeom prst="rect">
              <a:avLst/>
            </a:prstGeom>
          </p:spPr>
        </p:pic>
        <p:pic>
          <p:nvPicPr>
            <p:cNvPr id="71" name="Picture 70">
              <a:extLst>
                <a:ext uri="{FF2B5EF4-FFF2-40B4-BE49-F238E27FC236}">
                  <a16:creationId xmlns:a16="http://schemas.microsoft.com/office/drawing/2014/main" id="{36E52090-7296-49BE-A087-06478458BCBC}"/>
                </a:ext>
              </a:extLst>
            </p:cNvPr>
            <p:cNvPicPr>
              <a:picLocks noChangeAspect="1"/>
            </p:cNvPicPr>
            <p:nvPr/>
          </p:nvPicPr>
          <p:blipFill>
            <a:blip r:embed="rId12"/>
            <a:stretch>
              <a:fillRect/>
            </a:stretch>
          </p:blipFill>
          <p:spPr>
            <a:xfrm>
              <a:off x="1985275" y="4308741"/>
              <a:ext cx="1052331" cy="784728"/>
            </a:xfrm>
            <a:prstGeom prst="rect">
              <a:avLst/>
            </a:prstGeom>
          </p:spPr>
        </p:pic>
        <p:pic>
          <p:nvPicPr>
            <p:cNvPr id="73" name="Picture 72">
              <a:extLst>
                <a:ext uri="{FF2B5EF4-FFF2-40B4-BE49-F238E27FC236}">
                  <a16:creationId xmlns:a16="http://schemas.microsoft.com/office/drawing/2014/main" id="{B9A0F2BC-4931-49E0-9D35-802DE9882B2F}"/>
                </a:ext>
              </a:extLst>
            </p:cNvPr>
            <p:cNvPicPr>
              <a:picLocks noChangeAspect="1"/>
            </p:cNvPicPr>
            <p:nvPr/>
          </p:nvPicPr>
          <p:blipFill>
            <a:blip r:embed="rId13"/>
            <a:stretch>
              <a:fillRect/>
            </a:stretch>
          </p:blipFill>
          <p:spPr>
            <a:xfrm>
              <a:off x="3009285" y="3688666"/>
              <a:ext cx="805694" cy="831099"/>
            </a:xfrm>
            <a:prstGeom prst="rect">
              <a:avLst/>
            </a:prstGeom>
          </p:spPr>
        </p:pic>
        <p:cxnSp>
          <p:nvCxnSpPr>
            <p:cNvPr id="74" name="Straight Connector 73">
              <a:extLst>
                <a:ext uri="{FF2B5EF4-FFF2-40B4-BE49-F238E27FC236}">
                  <a16:creationId xmlns:a16="http://schemas.microsoft.com/office/drawing/2014/main" id="{E8069031-A046-43B6-93A4-E936A74EE21D}"/>
                </a:ext>
              </a:extLst>
            </p:cNvPr>
            <p:cNvCxnSpPr>
              <a:cxnSpLocks/>
            </p:cNvCxnSpPr>
            <p:nvPr/>
          </p:nvCxnSpPr>
          <p:spPr>
            <a:xfrm flipH="1">
              <a:off x="2802279" y="4748392"/>
              <a:ext cx="2905571" cy="4373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9B0BD2-DB41-46ED-8D07-82CC0D8552E9}"/>
                </a:ext>
              </a:extLst>
            </p:cNvPr>
            <p:cNvCxnSpPr>
              <a:cxnSpLocks/>
            </p:cNvCxnSpPr>
            <p:nvPr/>
          </p:nvCxnSpPr>
          <p:spPr>
            <a:xfrm>
              <a:off x="4039007" y="4038748"/>
              <a:ext cx="1668843" cy="7096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9" name="Arrow: Right 108">
              <a:extLst>
                <a:ext uri="{FF2B5EF4-FFF2-40B4-BE49-F238E27FC236}">
                  <a16:creationId xmlns:a16="http://schemas.microsoft.com/office/drawing/2014/main" id="{995998E3-10D2-4F92-922B-256884CCBE6E}"/>
                </a:ext>
              </a:extLst>
            </p:cNvPr>
            <p:cNvSpPr/>
            <p:nvPr/>
          </p:nvSpPr>
          <p:spPr>
            <a:xfrm rot="19135636">
              <a:off x="3003106" y="3369498"/>
              <a:ext cx="787756" cy="137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TextBox 9">
            <a:extLst>
              <a:ext uri="{FF2B5EF4-FFF2-40B4-BE49-F238E27FC236}">
                <a16:creationId xmlns:a16="http://schemas.microsoft.com/office/drawing/2014/main" id="{41A43518-0898-46BA-8A3A-634D26F491B4}"/>
              </a:ext>
            </a:extLst>
          </p:cNvPr>
          <p:cNvSpPr txBox="1"/>
          <p:nvPr/>
        </p:nvSpPr>
        <p:spPr>
          <a:xfrm>
            <a:off x="10968154" y="1721929"/>
            <a:ext cx="939616" cy="830997"/>
          </a:xfrm>
          <a:prstGeom prst="rect">
            <a:avLst/>
          </a:prstGeom>
          <a:noFill/>
        </p:spPr>
        <p:txBody>
          <a:bodyPr wrap="none" rtlCol="0">
            <a:spAutoFit/>
          </a:bodyPr>
          <a:lstStyle/>
          <a:p>
            <a:r>
              <a:rPr lang="it-IT" sz="2400" b="1" dirty="0">
                <a:latin typeface="fkGroteskNeue"/>
              </a:rPr>
              <a:t>6h</a:t>
            </a:r>
          </a:p>
          <a:p>
            <a:r>
              <a:rPr lang="it-IT" sz="2400" b="1" dirty="0">
                <a:latin typeface="fkGroteskNeue"/>
              </a:rPr>
              <a:t>carico</a:t>
            </a:r>
          </a:p>
        </p:txBody>
      </p:sp>
      <p:sp>
        <p:nvSpPr>
          <p:cNvPr id="35" name="TextBox 34">
            <a:extLst>
              <a:ext uri="{FF2B5EF4-FFF2-40B4-BE49-F238E27FC236}">
                <a16:creationId xmlns:a16="http://schemas.microsoft.com/office/drawing/2014/main" id="{990FB10F-9C54-4301-B8D9-51B1D2B46D33}"/>
              </a:ext>
            </a:extLst>
          </p:cNvPr>
          <p:cNvSpPr txBox="1"/>
          <p:nvPr/>
        </p:nvSpPr>
        <p:spPr>
          <a:xfrm>
            <a:off x="9087842" y="3479942"/>
            <a:ext cx="2945176" cy="830997"/>
          </a:xfrm>
          <a:prstGeom prst="rect">
            <a:avLst/>
          </a:prstGeom>
          <a:noFill/>
        </p:spPr>
        <p:txBody>
          <a:bodyPr wrap="square" rtlCol="0">
            <a:spAutoFit/>
          </a:bodyPr>
          <a:lstStyle/>
          <a:p>
            <a:r>
              <a:rPr lang="it-IT" sz="2400" b="1" dirty="0">
                <a:latin typeface="fkGroteskNeue"/>
              </a:rPr>
              <a:t>24h: viaggio e specializzazione</a:t>
            </a:r>
          </a:p>
        </p:txBody>
      </p:sp>
      <p:sp>
        <p:nvSpPr>
          <p:cNvPr id="36" name="TextBox 35">
            <a:extLst>
              <a:ext uri="{FF2B5EF4-FFF2-40B4-BE49-F238E27FC236}">
                <a16:creationId xmlns:a16="http://schemas.microsoft.com/office/drawing/2014/main" id="{7DEA7484-97EE-4B8C-97C4-0F45B89768FB}"/>
              </a:ext>
            </a:extLst>
          </p:cNvPr>
          <p:cNvSpPr txBox="1"/>
          <p:nvPr/>
        </p:nvSpPr>
        <p:spPr>
          <a:xfrm>
            <a:off x="4519927" y="5749323"/>
            <a:ext cx="2945176" cy="830997"/>
          </a:xfrm>
          <a:prstGeom prst="rect">
            <a:avLst/>
          </a:prstGeom>
          <a:noFill/>
        </p:spPr>
        <p:txBody>
          <a:bodyPr wrap="square" rtlCol="0">
            <a:spAutoFit/>
          </a:bodyPr>
          <a:lstStyle/>
          <a:p>
            <a:r>
              <a:rPr lang="it-IT" sz="2400" b="1" dirty="0">
                <a:latin typeface="fkGroteskNeue"/>
              </a:rPr>
              <a:t>1 settimana</a:t>
            </a:r>
          </a:p>
          <a:p>
            <a:r>
              <a:rPr lang="it-IT" sz="2400" b="1" dirty="0">
                <a:latin typeface="fkGroteskNeue"/>
              </a:rPr>
              <a:t>Nel </a:t>
            </a:r>
            <a:r>
              <a:rPr lang="it-IT" sz="2400" b="1" dirty="0" err="1">
                <a:latin typeface="fkGroteskNeue"/>
              </a:rPr>
              <a:t>linfondo</a:t>
            </a:r>
            <a:endParaRPr lang="it-IT" sz="2400" b="1" dirty="0">
              <a:latin typeface="fkGroteskNeue"/>
            </a:endParaRPr>
          </a:p>
        </p:txBody>
      </p:sp>
      <p:sp>
        <p:nvSpPr>
          <p:cNvPr id="2" name="TextBox 1">
            <a:extLst>
              <a:ext uri="{FF2B5EF4-FFF2-40B4-BE49-F238E27FC236}">
                <a16:creationId xmlns:a16="http://schemas.microsoft.com/office/drawing/2014/main" id="{8CCD10EE-39E8-F104-2007-37C8C51D5621}"/>
              </a:ext>
            </a:extLst>
          </p:cNvPr>
          <p:cNvSpPr txBox="1"/>
          <p:nvPr/>
        </p:nvSpPr>
        <p:spPr>
          <a:xfrm>
            <a:off x="6177397" y="34718"/>
            <a:ext cx="2309350" cy="1200329"/>
          </a:xfrm>
          <a:prstGeom prst="rect">
            <a:avLst/>
          </a:prstGeom>
          <a:noFill/>
        </p:spPr>
        <p:txBody>
          <a:bodyPr wrap="none" rtlCol="0">
            <a:spAutoFit/>
          </a:bodyPr>
          <a:lstStyle/>
          <a:p>
            <a:r>
              <a:rPr lang="it-IT" sz="2400" b="1" dirty="0">
                <a:latin typeface="fkGroteskNeue"/>
              </a:rPr>
              <a:t>1h</a:t>
            </a:r>
          </a:p>
          <a:p>
            <a:r>
              <a:rPr lang="it-IT" sz="2400" b="1" dirty="0">
                <a:latin typeface="fkGroteskNeue"/>
              </a:rPr>
              <a:t>Attivazione</a:t>
            </a:r>
          </a:p>
          <a:p>
            <a:r>
              <a:rPr lang="it-IT" sz="2400" b="1" dirty="0">
                <a:latin typeface="fkGroteskNeue"/>
              </a:rPr>
              <a:t>Immunità innata</a:t>
            </a:r>
          </a:p>
        </p:txBody>
      </p:sp>
      <p:sp>
        <p:nvSpPr>
          <p:cNvPr id="11" name="TextBox 10">
            <a:extLst>
              <a:ext uri="{FF2B5EF4-FFF2-40B4-BE49-F238E27FC236}">
                <a16:creationId xmlns:a16="http://schemas.microsoft.com/office/drawing/2014/main" id="{30EBA948-A447-794C-0AE0-B43051540B28}"/>
              </a:ext>
            </a:extLst>
          </p:cNvPr>
          <p:cNvSpPr txBox="1"/>
          <p:nvPr/>
        </p:nvSpPr>
        <p:spPr>
          <a:xfrm>
            <a:off x="137160" y="5354275"/>
            <a:ext cx="4459106" cy="1323439"/>
          </a:xfrm>
          <a:prstGeom prst="rect">
            <a:avLst/>
          </a:prstGeom>
          <a:noFill/>
        </p:spPr>
        <p:txBody>
          <a:bodyPr wrap="square" rtlCol="0">
            <a:spAutoFit/>
          </a:bodyPr>
          <a:lstStyle/>
          <a:p>
            <a:pPr algn="l">
              <a:spcBef>
                <a:spcPts val="1800"/>
              </a:spcBef>
            </a:pPr>
            <a:r>
              <a:rPr lang="it-IT" sz="2000" b="0" i="0" u="none" strike="noStrike" baseline="0" dirty="0">
                <a:latin typeface="fkGroteskNeue"/>
              </a:rPr>
              <a:t>La cellula dendritica può interagire con </a:t>
            </a:r>
            <a:r>
              <a:rPr lang="it-IT" sz="2000" b="0" i="0" u="sng" strike="noStrike" baseline="0" dirty="0">
                <a:latin typeface="fkGroteskNeue"/>
              </a:rPr>
              <a:t>100-1000 Linfociti/ora</a:t>
            </a:r>
            <a:br>
              <a:rPr lang="it-IT" sz="2000" dirty="0">
                <a:latin typeface="fkGroteskNeue"/>
              </a:rPr>
            </a:br>
            <a:r>
              <a:rPr lang="it-IT" sz="2000" b="1" i="0" u="none" strike="noStrike" baseline="0" dirty="0">
                <a:latin typeface="fkGroteskNeue"/>
              </a:rPr>
              <a:t>500 milioni di linfociti al dì</a:t>
            </a:r>
            <a:r>
              <a:rPr lang="it-IT" sz="2000" b="1" i="0" u="none" strike="noStrike" baseline="0" dirty="0">
                <a:solidFill>
                  <a:srgbClr val="B60014"/>
                </a:solidFill>
                <a:latin typeface="fkGroteskNeue"/>
              </a:rPr>
              <a:t> </a:t>
            </a:r>
            <a:r>
              <a:rPr lang="it-IT" sz="2000" i="0" u="none" strike="noStrike" baseline="0" dirty="0">
                <a:latin typeface="fkGroteskNeue"/>
              </a:rPr>
              <a:t>fanno il loro passaggio in un linfonodo</a:t>
            </a:r>
            <a:endParaRPr lang="it-IT" sz="2000" dirty="0">
              <a:latin typeface="fkGroteskNeue"/>
            </a:endParaRPr>
          </a:p>
        </p:txBody>
      </p:sp>
    </p:spTree>
    <p:extLst>
      <p:ext uri="{BB962C8B-B14F-4D97-AF65-F5344CB8AC3E}">
        <p14:creationId xmlns:p14="http://schemas.microsoft.com/office/powerpoint/2010/main" val="34728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P spid="36" grpId="0"/>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8397-CE5F-FC7C-662C-FADB4B7E80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D998A8-E41B-1DA6-DCBE-2C37790B5498}"/>
              </a:ext>
            </a:extLst>
          </p:cNvPr>
          <p:cNvSpPr txBox="1"/>
          <p:nvPr/>
        </p:nvSpPr>
        <p:spPr>
          <a:xfrm>
            <a:off x="440753" y="1693161"/>
            <a:ext cx="7422054" cy="4401205"/>
          </a:xfrm>
          <a:prstGeom prst="rect">
            <a:avLst/>
          </a:prstGeom>
          <a:noFill/>
        </p:spPr>
        <p:txBody>
          <a:bodyPr wrap="square">
            <a:spAutoFit/>
          </a:bodyPr>
          <a:lstStyle/>
          <a:p>
            <a:pPr algn="just">
              <a:buNone/>
            </a:pPr>
            <a:r>
              <a:rPr lang="it-IT" sz="2000" b="0" i="0" dirty="0">
                <a:effectLst/>
                <a:latin typeface="fkGroteskNeue"/>
              </a:rPr>
              <a:t>È la più antica e funziona senza bisogno di anticorpi. Le proteine del complemento, prodotte dal fegato, sono presenti in alta concentrazione nel sangue. La proteina principale, C3, viene continuamente e spontaneamente scissa in C3a e C3b. </a:t>
            </a:r>
          </a:p>
          <a:p>
            <a:pPr algn="just">
              <a:buNone/>
            </a:pPr>
            <a:r>
              <a:rPr lang="it-IT" sz="2000" b="1" i="0" dirty="0">
                <a:effectLst/>
                <a:latin typeface="fkGroteskNeue"/>
              </a:rPr>
              <a:t>C3b</a:t>
            </a:r>
            <a:r>
              <a:rPr lang="it-IT" sz="2000" b="0" i="0" dirty="0">
                <a:effectLst/>
                <a:latin typeface="fkGroteskNeue"/>
              </a:rPr>
              <a:t> è molto reattivo e può legarsi a </a:t>
            </a:r>
            <a:r>
              <a:rPr lang="it-IT" sz="2000" b="1" i="0" u="sng" dirty="0">
                <a:effectLst/>
                <a:latin typeface="fkGroteskNeue"/>
              </a:rPr>
              <a:t>gruppi amminici o ossidrilici presenti sulle superfici cellulari</a:t>
            </a:r>
            <a:r>
              <a:rPr lang="it-IT" sz="2000" b="0" i="0" dirty="0">
                <a:effectLst/>
                <a:latin typeface="fkGroteskNeue"/>
              </a:rPr>
              <a:t>. Se riesce ad ancorarsi a una superficie batterica, forma un complesso con la proteina B, che viene poi clivata da D per formare l’enzima C3bBb, che a sua volta converte C3, generando altre molecole di C3b. </a:t>
            </a:r>
          </a:p>
          <a:p>
            <a:pPr algn="just">
              <a:buNone/>
            </a:pPr>
            <a:endParaRPr lang="it-IT" sz="2000" b="0" i="0" dirty="0">
              <a:effectLst/>
              <a:latin typeface="fkGroteskNeue"/>
            </a:endParaRPr>
          </a:p>
          <a:p>
            <a:pPr algn="just">
              <a:buNone/>
            </a:pPr>
            <a:r>
              <a:rPr lang="it-IT" sz="2000" b="0" i="0" dirty="0">
                <a:effectLst/>
                <a:latin typeface="fkGroteskNeue"/>
              </a:rPr>
              <a:t>Quando molte molecole di C3b sono sulla superficie del patogeno, il complesso può scindere anche C5, innescando la formazione del </a:t>
            </a:r>
            <a:r>
              <a:rPr lang="it-IT" sz="2000" b="1" i="0" dirty="0">
                <a:effectLst/>
                <a:latin typeface="fkGroteskNeue"/>
              </a:rPr>
              <a:t>complesso di attacco alla membrana (MAC).</a:t>
            </a:r>
            <a:br>
              <a:rPr lang="it-IT" sz="2000" b="0" i="0" dirty="0">
                <a:effectLst/>
                <a:latin typeface="fkGroteskNeue"/>
              </a:rPr>
            </a:br>
            <a:r>
              <a:rPr lang="it-IT" sz="2000" b="0" i="0" dirty="0">
                <a:effectLst/>
                <a:latin typeface="fkGroteskNeue"/>
              </a:rPr>
              <a:t>che perfora la membrana del batterio.</a:t>
            </a:r>
          </a:p>
        </p:txBody>
      </p:sp>
      <p:sp>
        <p:nvSpPr>
          <p:cNvPr id="2" name="TextBox 1">
            <a:extLst>
              <a:ext uri="{FF2B5EF4-FFF2-40B4-BE49-F238E27FC236}">
                <a16:creationId xmlns:a16="http://schemas.microsoft.com/office/drawing/2014/main" id="{E4CDA4E8-EEE8-2E57-B6B3-DFCF8A4361E6}"/>
              </a:ext>
            </a:extLst>
          </p:cNvPr>
          <p:cNvSpPr txBox="1"/>
          <p:nvPr/>
        </p:nvSpPr>
        <p:spPr>
          <a:xfrm>
            <a:off x="440753" y="368392"/>
            <a:ext cx="6025830" cy="523220"/>
          </a:xfrm>
          <a:prstGeom prst="rect">
            <a:avLst/>
          </a:prstGeom>
          <a:noFill/>
        </p:spPr>
        <p:txBody>
          <a:bodyPr wrap="square" rtlCol="0">
            <a:spAutoFit/>
          </a:bodyPr>
          <a:lstStyle/>
          <a:p>
            <a:r>
              <a:rPr lang="en-US" sz="2800" b="1" dirty="0" err="1">
                <a:latin typeface="fkGroteskNeue"/>
              </a:rPr>
              <a:t>Attivazione</a:t>
            </a:r>
            <a:r>
              <a:rPr lang="en-US" sz="2800" b="1" dirty="0">
                <a:latin typeface="fkGroteskNeue"/>
              </a:rPr>
              <a:t> del </a:t>
            </a:r>
            <a:r>
              <a:rPr lang="en-US" sz="2800" b="1" dirty="0" err="1">
                <a:latin typeface="fkGroteskNeue"/>
              </a:rPr>
              <a:t>complemento</a:t>
            </a:r>
            <a:endParaRPr lang="en-US" sz="2800" b="1" dirty="0">
              <a:latin typeface="fkGroteskNeue"/>
            </a:endParaRPr>
          </a:p>
        </p:txBody>
      </p:sp>
      <p:sp>
        <p:nvSpPr>
          <p:cNvPr id="5" name="TextBox 4">
            <a:extLst>
              <a:ext uri="{FF2B5EF4-FFF2-40B4-BE49-F238E27FC236}">
                <a16:creationId xmlns:a16="http://schemas.microsoft.com/office/drawing/2014/main" id="{76B91F20-5328-2545-8133-9C1741DABE76}"/>
              </a:ext>
            </a:extLst>
          </p:cNvPr>
          <p:cNvSpPr txBox="1"/>
          <p:nvPr/>
        </p:nvSpPr>
        <p:spPr>
          <a:xfrm>
            <a:off x="440753" y="1081029"/>
            <a:ext cx="6096000" cy="523220"/>
          </a:xfrm>
          <a:prstGeom prst="rect">
            <a:avLst/>
          </a:prstGeom>
          <a:noFill/>
        </p:spPr>
        <p:txBody>
          <a:bodyPr wrap="square">
            <a:spAutoFit/>
          </a:bodyPr>
          <a:lstStyle/>
          <a:p>
            <a:pPr algn="l"/>
            <a:r>
              <a:rPr lang="it-IT" sz="2800" b="1" i="0" dirty="0">
                <a:effectLst/>
                <a:latin typeface="fkGroteskNeue"/>
              </a:rPr>
              <a:t>La via alternativa</a:t>
            </a:r>
          </a:p>
        </p:txBody>
      </p:sp>
      <p:pic>
        <p:nvPicPr>
          <p:cNvPr id="6" name="Picture 5">
            <a:extLst>
              <a:ext uri="{FF2B5EF4-FFF2-40B4-BE49-F238E27FC236}">
                <a16:creationId xmlns:a16="http://schemas.microsoft.com/office/drawing/2014/main" id="{70D74149-DECD-6D23-B1BB-E547A2778B61}"/>
              </a:ext>
            </a:extLst>
          </p:cNvPr>
          <p:cNvPicPr>
            <a:picLocks noChangeAspect="1"/>
          </p:cNvPicPr>
          <p:nvPr/>
        </p:nvPicPr>
        <p:blipFill>
          <a:blip r:embed="rId3"/>
          <a:stretch>
            <a:fillRect/>
          </a:stretch>
        </p:blipFill>
        <p:spPr>
          <a:xfrm>
            <a:off x="8496745" y="0"/>
            <a:ext cx="3422100" cy="1973328"/>
          </a:xfrm>
          <a:prstGeom prst="rect">
            <a:avLst/>
          </a:prstGeom>
        </p:spPr>
      </p:pic>
      <p:pic>
        <p:nvPicPr>
          <p:cNvPr id="7" name="Picture 6">
            <a:extLst>
              <a:ext uri="{FF2B5EF4-FFF2-40B4-BE49-F238E27FC236}">
                <a16:creationId xmlns:a16="http://schemas.microsoft.com/office/drawing/2014/main" id="{72E2B227-5C2A-9BF6-BB11-C17CCFA1C12D}"/>
              </a:ext>
            </a:extLst>
          </p:cNvPr>
          <p:cNvPicPr>
            <a:picLocks noChangeAspect="1"/>
          </p:cNvPicPr>
          <p:nvPr/>
        </p:nvPicPr>
        <p:blipFill>
          <a:blip r:embed="rId4"/>
          <a:stretch>
            <a:fillRect/>
          </a:stretch>
        </p:blipFill>
        <p:spPr>
          <a:xfrm>
            <a:off x="8479915" y="2137668"/>
            <a:ext cx="3433320" cy="1459576"/>
          </a:xfrm>
          <a:prstGeom prst="rect">
            <a:avLst/>
          </a:prstGeom>
        </p:spPr>
      </p:pic>
      <p:pic>
        <p:nvPicPr>
          <p:cNvPr id="8" name="Picture 7">
            <a:extLst>
              <a:ext uri="{FF2B5EF4-FFF2-40B4-BE49-F238E27FC236}">
                <a16:creationId xmlns:a16="http://schemas.microsoft.com/office/drawing/2014/main" id="{766788BF-B3F2-F156-4EA4-3F28CF11F395}"/>
              </a:ext>
            </a:extLst>
          </p:cNvPr>
          <p:cNvPicPr>
            <a:picLocks noChangeAspect="1"/>
          </p:cNvPicPr>
          <p:nvPr/>
        </p:nvPicPr>
        <p:blipFill>
          <a:blip r:embed="rId5"/>
          <a:stretch>
            <a:fillRect/>
          </a:stretch>
        </p:blipFill>
        <p:spPr>
          <a:xfrm>
            <a:off x="8533512" y="3668896"/>
            <a:ext cx="3379723" cy="1462380"/>
          </a:xfrm>
          <a:prstGeom prst="rect">
            <a:avLst/>
          </a:prstGeom>
        </p:spPr>
      </p:pic>
      <p:pic>
        <p:nvPicPr>
          <p:cNvPr id="9" name="Picture 8">
            <a:extLst>
              <a:ext uri="{FF2B5EF4-FFF2-40B4-BE49-F238E27FC236}">
                <a16:creationId xmlns:a16="http://schemas.microsoft.com/office/drawing/2014/main" id="{6009A1C6-E2A3-879F-A83D-6104FC4EB01F}"/>
              </a:ext>
            </a:extLst>
          </p:cNvPr>
          <p:cNvPicPr>
            <a:picLocks noChangeAspect="1"/>
          </p:cNvPicPr>
          <p:nvPr/>
        </p:nvPicPr>
        <p:blipFill>
          <a:blip r:embed="rId6"/>
          <a:stretch>
            <a:fillRect/>
          </a:stretch>
        </p:blipFill>
        <p:spPr>
          <a:xfrm>
            <a:off x="8741331" y="5131276"/>
            <a:ext cx="3171904" cy="1578643"/>
          </a:xfrm>
          <a:prstGeom prst="rect">
            <a:avLst/>
          </a:prstGeom>
        </p:spPr>
      </p:pic>
    </p:spTree>
    <p:extLst>
      <p:ext uri="{BB962C8B-B14F-4D97-AF65-F5344CB8AC3E}">
        <p14:creationId xmlns:p14="http://schemas.microsoft.com/office/powerpoint/2010/main" val="3217577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60BDF-A355-F957-0933-38728E32FE74}"/>
              </a:ext>
            </a:extLst>
          </p:cNvPr>
          <p:cNvSpPr txBox="1"/>
          <p:nvPr/>
        </p:nvSpPr>
        <p:spPr>
          <a:xfrm>
            <a:off x="433952" y="1107805"/>
            <a:ext cx="10048068" cy="4616648"/>
          </a:xfrm>
          <a:prstGeom prst="rect">
            <a:avLst/>
          </a:prstGeom>
          <a:noFill/>
        </p:spPr>
        <p:txBody>
          <a:bodyPr wrap="square">
            <a:spAutoFit/>
          </a:bodyPr>
          <a:lstStyle/>
          <a:p>
            <a:pPr algn="l">
              <a:buNone/>
            </a:pPr>
            <a:r>
              <a:rPr lang="it-IT" sz="2000" b="0" i="0" dirty="0">
                <a:effectLst/>
                <a:latin typeface="fkGroteskNeue"/>
              </a:rPr>
              <a:t>Le cellule dell’organismo dispongono di numerosi meccanismi regolatori che impediscono al complemento di attaccarle:</a:t>
            </a:r>
          </a:p>
          <a:p>
            <a:pPr marL="285750" indent="-285750" algn="l">
              <a:buFont typeface="Arial" panose="020B0604020202020204" pitchFamily="34" charset="0"/>
              <a:buChar char="•"/>
            </a:pPr>
            <a:r>
              <a:rPr lang="it-IT" sz="2000" b="0" i="0" dirty="0">
                <a:effectLst/>
                <a:latin typeface="fkGroteskNeue"/>
              </a:rPr>
              <a:t>MCP (membrane </a:t>
            </a:r>
            <a:r>
              <a:rPr lang="it-IT" sz="2000" b="0" i="0" dirty="0" err="1">
                <a:effectLst/>
                <a:latin typeface="fkGroteskNeue"/>
              </a:rPr>
              <a:t>cofactor</a:t>
            </a:r>
            <a:r>
              <a:rPr lang="it-IT" sz="2000" b="0" i="0" dirty="0">
                <a:effectLst/>
                <a:latin typeface="fkGroteskNeue"/>
              </a:rPr>
              <a:t> </a:t>
            </a:r>
            <a:r>
              <a:rPr lang="it-IT" sz="2000" b="0" i="0" dirty="0" err="1">
                <a:effectLst/>
                <a:latin typeface="fkGroteskNeue"/>
              </a:rPr>
              <a:t>protein</a:t>
            </a:r>
            <a:r>
              <a:rPr lang="it-IT" sz="2000" b="0" i="0" dirty="0">
                <a:effectLst/>
                <a:latin typeface="fkGroteskNeue"/>
              </a:rPr>
              <a:t>) inattiva C3b;</a:t>
            </a:r>
          </a:p>
          <a:p>
            <a:pPr marL="285750" indent="-285750" algn="l">
              <a:buFont typeface="Arial" panose="020B0604020202020204" pitchFamily="34" charset="0"/>
              <a:buChar char="•"/>
            </a:pPr>
            <a:r>
              <a:rPr lang="it-IT" sz="2000" b="0" i="0" dirty="0">
                <a:effectLst/>
                <a:latin typeface="fkGroteskNeue"/>
              </a:rPr>
              <a:t>DAF (</a:t>
            </a:r>
            <a:r>
              <a:rPr lang="it-IT" sz="2000" b="0" i="0" dirty="0" err="1">
                <a:effectLst/>
                <a:latin typeface="fkGroteskNeue"/>
              </a:rPr>
              <a:t>decay</a:t>
            </a:r>
            <a:r>
              <a:rPr lang="it-IT" sz="2000" b="0" i="0" dirty="0">
                <a:effectLst/>
                <a:latin typeface="fkGroteskNeue"/>
              </a:rPr>
              <a:t> </a:t>
            </a:r>
            <a:r>
              <a:rPr lang="it-IT" sz="2000" b="0" i="0" dirty="0" err="1">
                <a:effectLst/>
                <a:latin typeface="fkGroteskNeue"/>
              </a:rPr>
              <a:t>accelerating</a:t>
            </a:r>
            <a:r>
              <a:rPr lang="it-IT" sz="2000" b="0" i="0" dirty="0">
                <a:effectLst/>
                <a:latin typeface="fkGroteskNeue"/>
              </a:rPr>
              <a:t> </a:t>
            </a:r>
            <a:r>
              <a:rPr lang="it-IT" sz="2000" b="0" i="0" dirty="0" err="1">
                <a:effectLst/>
                <a:latin typeface="fkGroteskNeue"/>
              </a:rPr>
              <a:t>factor</a:t>
            </a:r>
            <a:r>
              <a:rPr lang="it-IT" sz="2000" b="0" i="0" dirty="0">
                <a:effectLst/>
                <a:latin typeface="fkGroteskNeue"/>
              </a:rPr>
              <a:t>) inattiva la convertasi C3bBb;</a:t>
            </a:r>
          </a:p>
          <a:p>
            <a:pPr marL="285750" indent="-285750" algn="l">
              <a:buFont typeface="Arial" panose="020B0604020202020204" pitchFamily="34" charset="0"/>
              <a:buChar char="•"/>
            </a:pPr>
            <a:r>
              <a:rPr lang="it-IT" sz="2000" b="0" i="0" dirty="0">
                <a:effectLst/>
                <a:latin typeface="fkGroteskNeue"/>
              </a:rPr>
              <a:t>CD59 (</a:t>
            </a:r>
            <a:r>
              <a:rPr lang="it-IT" sz="2000" b="0" i="0" dirty="0" err="1">
                <a:effectLst/>
                <a:latin typeface="fkGroteskNeue"/>
              </a:rPr>
              <a:t>protectina</a:t>
            </a:r>
            <a:r>
              <a:rPr lang="it-IT" sz="2000" b="0" i="0" dirty="0">
                <a:effectLst/>
                <a:latin typeface="fkGroteskNeue"/>
              </a:rPr>
              <a:t>) blocca l’inserimento di C9 nel MAC.</a:t>
            </a:r>
          </a:p>
          <a:p>
            <a:pPr algn="l">
              <a:buNone/>
            </a:pPr>
            <a:endParaRPr lang="it-IT" sz="2000" b="0" i="0" dirty="0">
              <a:effectLst/>
              <a:latin typeface="fkGroteskNeue"/>
            </a:endParaRPr>
          </a:p>
          <a:p>
            <a:pPr algn="l">
              <a:buNone/>
            </a:pPr>
            <a:r>
              <a:rPr lang="it-IT" sz="2000" b="0" i="0" dirty="0">
                <a:effectLst/>
                <a:latin typeface="fkGroteskNeue"/>
              </a:rPr>
              <a:t>Senza queste protezioni, anche le cellule umane sarebbero distrutte. </a:t>
            </a:r>
          </a:p>
          <a:p>
            <a:pPr algn="l">
              <a:buNone/>
            </a:pPr>
            <a:r>
              <a:rPr lang="it-IT" b="0" i="1" dirty="0">
                <a:effectLst/>
                <a:latin typeface="fkGroteskNeue"/>
              </a:rPr>
              <a:t>Un esempio drammatico è il fallimento dei trapianti tra specie diverse (</a:t>
            </a:r>
            <a:r>
              <a:rPr lang="it-IT" b="1" i="1" dirty="0">
                <a:effectLst/>
                <a:latin typeface="fkGroteskNeue"/>
              </a:rPr>
              <a:t>xenotrapianti</a:t>
            </a:r>
            <a:r>
              <a:rPr lang="it-IT" b="0" i="1" dirty="0">
                <a:effectLst/>
                <a:latin typeface="fkGroteskNeue"/>
              </a:rPr>
              <a:t>), come quello di organi di maiale in babbuini: le proteine regolatorie dei suini non riescono a bloccare il complemento dei primati, causando distruzione fulminante del trapianto.</a:t>
            </a:r>
          </a:p>
          <a:p>
            <a:pPr algn="l">
              <a:buNone/>
            </a:pPr>
            <a:endParaRPr lang="it-IT" sz="2000" b="0" i="0" dirty="0">
              <a:effectLst/>
              <a:latin typeface="fkGroteskNeue"/>
            </a:endParaRPr>
          </a:p>
          <a:p>
            <a:pPr algn="l">
              <a:buNone/>
            </a:pPr>
            <a:r>
              <a:rPr lang="it-IT" sz="2000" b="0" i="0" dirty="0">
                <a:effectLst/>
                <a:latin typeface="fkGroteskNeue"/>
              </a:rPr>
              <a:t>Caratteristiche chiave del sistema del complemento</a:t>
            </a:r>
          </a:p>
          <a:p>
            <a:pPr marL="342900" indent="-342900" algn="l">
              <a:buFont typeface="Arial" panose="020B0604020202020204" pitchFamily="34" charset="0"/>
              <a:buChar char="•"/>
            </a:pPr>
            <a:r>
              <a:rPr lang="it-IT" sz="2000" b="1" i="0" dirty="0">
                <a:effectLst/>
                <a:latin typeface="fkGroteskNeue"/>
              </a:rPr>
              <a:t>Velocità</a:t>
            </a:r>
            <a:r>
              <a:rPr lang="it-IT" sz="2000" b="0" i="0" dirty="0">
                <a:effectLst/>
                <a:latin typeface="fkGroteskNeue"/>
              </a:rPr>
              <a:t> – agisce quasi istantaneamente, con proteine già presenti e pronte all’attacco.</a:t>
            </a:r>
          </a:p>
          <a:p>
            <a:pPr marL="342900" indent="-342900" algn="l">
              <a:buFont typeface="Arial" panose="020B0604020202020204" pitchFamily="34" charset="0"/>
              <a:buChar char="•"/>
            </a:pPr>
            <a:r>
              <a:rPr lang="it-IT" sz="2000" b="1" i="0" dirty="0">
                <a:effectLst/>
                <a:latin typeface="fkGroteskNeue"/>
              </a:rPr>
              <a:t>Potenza distruttiva </a:t>
            </a:r>
            <a:r>
              <a:rPr lang="it-IT" sz="2000" b="0" i="0" dirty="0">
                <a:effectLst/>
                <a:latin typeface="fkGroteskNeue"/>
              </a:rPr>
              <a:t>– ogni superficie non protetta viene riconosciuta e “bombardata”: il suo stato predefinito è la morte se manca la protezione.</a:t>
            </a:r>
          </a:p>
        </p:txBody>
      </p:sp>
      <p:sp>
        <p:nvSpPr>
          <p:cNvPr id="5" name="TextBox 4">
            <a:extLst>
              <a:ext uri="{FF2B5EF4-FFF2-40B4-BE49-F238E27FC236}">
                <a16:creationId xmlns:a16="http://schemas.microsoft.com/office/drawing/2014/main" id="{FDD6A6D2-2628-A2D4-DCE3-327CCCE3A5FA}"/>
              </a:ext>
            </a:extLst>
          </p:cNvPr>
          <p:cNvSpPr txBox="1"/>
          <p:nvPr/>
        </p:nvSpPr>
        <p:spPr>
          <a:xfrm>
            <a:off x="433952" y="342275"/>
            <a:ext cx="10945248" cy="400110"/>
          </a:xfrm>
          <a:prstGeom prst="rect">
            <a:avLst/>
          </a:prstGeom>
          <a:noFill/>
        </p:spPr>
        <p:txBody>
          <a:bodyPr wrap="square">
            <a:spAutoFit/>
          </a:bodyPr>
          <a:lstStyle/>
          <a:p>
            <a:pPr algn="l">
              <a:buNone/>
            </a:pPr>
            <a:r>
              <a:rPr lang="it-IT" sz="2000" b="1" i="0" dirty="0">
                <a:effectLst/>
                <a:latin typeface="fkGroteskNeue"/>
              </a:rPr>
              <a:t>Protezione delle cellule umane dall’</a:t>
            </a:r>
            <a:r>
              <a:rPr lang="it-IT" sz="2000" b="1" i="0" dirty="0" err="1">
                <a:effectLst/>
                <a:latin typeface="fkGroteskNeue"/>
              </a:rPr>
              <a:t>autoattacco</a:t>
            </a:r>
            <a:r>
              <a:rPr lang="it-IT" sz="2000" b="1" i="0" dirty="0">
                <a:effectLst/>
                <a:latin typeface="fkGroteskNeue"/>
              </a:rPr>
              <a:t> da parte del complemento</a:t>
            </a:r>
          </a:p>
        </p:txBody>
      </p:sp>
    </p:spTree>
    <p:extLst>
      <p:ext uri="{BB962C8B-B14F-4D97-AF65-F5344CB8AC3E}">
        <p14:creationId xmlns:p14="http://schemas.microsoft.com/office/powerpoint/2010/main" val="490602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334F-CCE6-9F95-B4AF-21256C6795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C518F0-7945-156C-1C39-917C254602DE}"/>
              </a:ext>
            </a:extLst>
          </p:cNvPr>
          <p:cNvSpPr txBox="1"/>
          <p:nvPr/>
        </p:nvSpPr>
        <p:spPr>
          <a:xfrm>
            <a:off x="320298" y="1061070"/>
            <a:ext cx="11432583" cy="4401205"/>
          </a:xfrm>
          <a:prstGeom prst="rect">
            <a:avLst/>
          </a:prstGeom>
          <a:noFill/>
        </p:spPr>
        <p:txBody>
          <a:bodyPr wrap="square">
            <a:spAutoFit/>
          </a:bodyPr>
          <a:lstStyle/>
          <a:p>
            <a:pPr algn="l">
              <a:buNone/>
            </a:pPr>
            <a:r>
              <a:rPr lang="it-IT" sz="2000" b="0" i="0" dirty="0" err="1">
                <a:effectLst/>
                <a:latin typeface="fkGroteskNeue"/>
              </a:rPr>
              <a:t>Mannose-binding</a:t>
            </a:r>
            <a:r>
              <a:rPr lang="it-IT" sz="2000" b="0" i="0" dirty="0">
                <a:effectLst/>
                <a:latin typeface="fkGroteskNeue"/>
              </a:rPr>
              <a:t> </a:t>
            </a:r>
            <a:r>
              <a:rPr lang="it-IT" sz="2000" b="0" i="0" dirty="0" err="1">
                <a:effectLst/>
                <a:latin typeface="fkGroteskNeue"/>
              </a:rPr>
              <a:t>lectin</a:t>
            </a:r>
            <a:r>
              <a:rPr lang="it-IT" sz="2000" b="0" i="0" dirty="0">
                <a:effectLst/>
                <a:latin typeface="fkGroteskNeue"/>
              </a:rPr>
              <a:t> (MBL), una proteina prodotta dal fegato e presente nel sangue e nei tessuti.  </a:t>
            </a:r>
          </a:p>
          <a:p>
            <a:pPr algn="l">
              <a:buNone/>
            </a:pPr>
            <a:endParaRPr lang="it-IT" sz="2000" dirty="0">
              <a:latin typeface="fkGroteskNeue"/>
            </a:endParaRPr>
          </a:p>
          <a:p>
            <a:pPr algn="l">
              <a:buNone/>
            </a:pPr>
            <a:r>
              <a:rPr lang="it-IT" sz="2000" b="1" dirty="0">
                <a:latin typeface="fkGroteskNeue"/>
              </a:rPr>
              <a:t>M</a:t>
            </a:r>
            <a:r>
              <a:rPr lang="it-IT" sz="2000" b="1" i="0" dirty="0">
                <a:effectLst/>
                <a:latin typeface="fkGroteskNeue"/>
              </a:rPr>
              <a:t>annosio</a:t>
            </a:r>
            <a:r>
              <a:rPr lang="it-IT" sz="2000" b="0" i="0" dirty="0">
                <a:effectLst/>
                <a:latin typeface="fkGroteskNeue"/>
              </a:rPr>
              <a:t>: zucchero </a:t>
            </a:r>
            <a:r>
              <a:rPr lang="it-IT" sz="2000" b="1" i="0" u="sng" dirty="0">
                <a:effectLst/>
                <a:latin typeface="fkGroteskNeue"/>
              </a:rPr>
              <a:t>presente sulle superfici di molti patogeni </a:t>
            </a:r>
            <a:r>
              <a:rPr lang="it-IT" sz="2000" b="0" i="0" dirty="0">
                <a:effectLst/>
                <a:latin typeface="fkGroteskNeue"/>
              </a:rPr>
              <a:t>(batteri, virus, funghi e parassiti) ma non sulle cellule umane sane.</a:t>
            </a:r>
          </a:p>
          <a:p>
            <a:pPr algn="l">
              <a:buNone/>
            </a:pPr>
            <a:endParaRPr lang="it-IT" sz="2000" b="0" i="0" dirty="0">
              <a:effectLst/>
              <a:latin typeface="fkGroteskNeue"/>
            </a:endParaRPr>
          </a:p>
          <a:p>
            <a:pPr marL="342900" indent="-342900" algn="l">
              <a:buFont typeface="Arial" panose="020B0604020202020204" pitchFamily="34" charset="0"/>
              <a:buChar char="•"/>
            </a:pPr>
            <a:r>
              <a:rPr lang="it-IT" sz="2000" b="0" i="0" dirty="0">
                <a:effectLst/>
                <a:latin typeface="fkGroteskNeue"/>
              </a:rPr>
              <a:t>In circolo, la MBL si lega a una proteina chiamata MASP (MBL-</a:t>
            </a:r>
            <a:r>
              <a:rPr lang="it-IT" sz="2000" b="0" i="0" dirty="0" err="1">
                <a:effectLst/>
                <a:latin typeface="fkGroteskNeue"/>
              </a:rPr>
              <a:t>associated</a:t>
            </a:r>
            <a:r>
              <a:rPr lang="it-IT" sz="2000" b="0" i="0" dirty="0">
                <a:effectLst/>
                <a:latin typeface="fkGroteskNeue"/>
              </a:rPr>
              <a:t> serine </a:t>
            </a:r>
            <a:r>
              <a:rPr lang="it-IT" sz="2000" b="0" i="0" dirty="0" err="1">
                <a:effectLst/>
                <a:latin typeface="fkGroteskNeue"/>
              </a:rPr>
              <a:t>protease</a:t>
            </a:r>
            <a:r>
              <a:rPr lang="it-IT" sz="2000" b="0" i="0" dirty="0">
                <a:effectLst/>
                <a:latin typeface="fkGroteskNeue"/>
              </a:rPr>
              <a:t>).</a:t>
            </a:r>
          </a:p>
          <a:p>
            <a:pPr marL="342900" indent="-342900" algn="l">
              <a:buFont typeface="Arial" panose="020B0604020202020204" pitchFamily="34" charset="0"/>
              <a:buChar char="•"/>
            </a:pPr>
            <a:r>
              <a:rPr lang="it-IT" sz="2000" b="0" i="0" dirty="0">
                <a:effectLst/>
                <a:latin typeface="fkGroteskNeue"/>
              </a:rPr>
              <a:t>Quando la MBL riconosce e si lega ai residui di mannosio su un microrganismo, la MASP si attiva e agisce come una convertasi, </a:t>
            </a:r>
            <a:r>
              <a:rPr lang="it-IT" sz="2000" b="0" i="0" dirty="0" err="1">
                <a:effectLst/>
                <a:latin typeface="fkGroteskNeue"/>
              </a:rPr>
              <a:t>clivando</a:t>
            </a:r>
            <a:r>
              <a:rPr lang="it-IT" sz="2000" b="0" i="0" dirty="0">
                <a:effectLst/>
                <a:latin typeface="fkGroteskNeue"/>
              </a:rPr>
              <a:t> le proteine C3 in C3a e C3b.</a:t>
            </a:r>
          </a:p>
          <a:p>
            <a:pPr marL="342900" indent="-342900" algn="l">
              <a:buFont typeface="Arial" panose="020B0604020202020204" pitchFamily="34" charset="0"/>
              <a:buChar char="•"/>
            </a:pPr>
            <a:r>
              <a:rPr lang="it-IT" sz="2000" b="0" i="0" dirty="0">
                <a:effectLst/>
                <a:latin typeface="fkGroteskNeue"/>
              </a:rPr>
              <a:t>Il C3b si lega alla superficie microbica e avvia l’attivazione a cascata del complemento, portando alla formazione del </a:t>
            </a:r>
            <a:r>
              <a:rPr lang="it-IT" sz="2000" b="1" i="0" dirty="0">
                <a:effectLst/>
                <a:latin typeface="fkGroteskNeue"/>
              </a:rPr>
              <a:t>complesso di attacco alla membrana (MAC) </a:t>
            </a:r>
            <a:r>
              <a:rPr lang="it-IT" sz="2000" b="0" i="0" dirty="0">
                <a:effectLst/>
                <a:latin typeface="fkGroteskNeue"/>
              </a:rPr>
              <a:t>e alla distruzione del patogeno.</a:t>
            </a:r>
          </a:p>
          <a:p>
            <a:pPr marL="342900" indent="-342900" algn="l">
              <a:buFont typeface="Arial" panose="020B0604020202020204" pitchFamily="34" charset="0"/>
              <a:buChar char="•"/>
            </a:pPr>
            <a:endParaRPr lang="it-IT" sz="2000" b="0" i="0" dirty="0">
              <a:effectLst/>
              <a:latin typeface="fkGroteskNeue"/>
            </a:endParaRPr>
          </a:p>
          <a:p>
            <a:pPr algn="l"/>
            <a:r>
              <a:rPr lang="it-IT" sz="2000" b="0" i="0" dirty="0">
                <a:effectLst/>
                <a:latin typeface="fkGroteskNeue"/>
              </a:rPr>
              <a:t>La via alternativa si comporta come una difesa casuale — che colpisce superfici non protette.</a:t>
            </a:r>
          </a:p>
          <a:p>
            <a:pPr algn="l"/>
            <a:r>
              <a:rPr lang="it-IT" sz="2000" b="0" i="0" dirty="0">
                <a:effectLst/>
                <a:latin typeface="fkGroteskNeue"/>
              </a:rPr>
              <a:t>La via </a:t>
            </a:r>
            <a:r>
              <a:rPr lang="it-IT" sz="2000" b="0" i="0" dirty="0" err="1">
                <a:effectLst/>
                <a:latin typeface="fkGroteskNeue"/>
              </a:rPr>
              <a:t>lectinica</a:t>
            </a:r>
            <a:r>
              <a:rPr lang="it-IT" sz="2000" b="0" i="0" dirty="0">
                <a:effectLst/>
                <a:latin typeface="fkGroteskNeue"/>
              </a:rPr>
              <a:t>, invece, colpisce selettivamente i patogeni riconoscendo strutture specifiche (come il mannosio).</a:t>
            </a:r>
          </a:p>
        </p:txBody>
      </p:sp>
      <p:sp>
        <p:nvSpPr>
          <p:cNvPr id="4" name="TextBox 3">
            <a:extLst>
              <a:ext uri="{FF2B5EF4-FFF2-40B4-BE49-F238E27FC236}">
                <a16:creationId xmlns:a16="http://schemas.microsoft.com/office/drawing/2014/main" id="{CD125A34-92A3-885A-CB16-95671068B65A}"/>
              </a:ext>
            </a:extLst>
          </p:cNvPr>
          <p:cNvSpPr txBox="1"/>
          <p:nvPr/>
        </p:nvSpPr>
        <p:spPr>
          <a:xfrm>
            <a:off x="320298" y="231206"/>
            <a:ext cx="6096000" cy="523220"/>
          </a:xfrm>
          <a:prstGeom prst="rect">
            <a:avLst/>
          </a:prstGeom>
          <a:noFill/>
        </p:spPr>
        <p:txBody>
          <a:bodyPr wrap="square">
            <a:spAutoFit/>
          </a:bodyPr>
          <a:lstStyle/>
          <a:p>
            <a:r>
              <a:rPr lang="it-IT" sz="2800" b="1" i="0" dirty="0">
                <a:effectLst/>
                <a:latin typeface="fkGroteskNeue"/>
              </a:rPr>
              <a:t>La via </a:t>
            </a:r>
            <a:r>
              <a:rPr lang="it-IT" sz="2800" b="1" i="0" dirty="0" err="1">
                <a:effectLst/>
                <a:latin typeface="fkGroteskNeue"/>
              </a:rPr>
              <a:t>lectinica</a:t>
            </a:r>
            <a:endParaRPr lang="en-US" sz="2800" b="1" dirty="0"/>
          </a:p>
        </p:txBody>
      </p:sp>
    </p:spTree>
    <p:extLst>
      <p:ext uri="{BB962C8B-B14F-4D97-AF65-F5344CB8AC3E}">
        <p14:creationId xmlns:p14="http://schemas.microsoft.com/office/powerpoint/2010/main" val="59937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15CB0-4D49-1556-E45F-2C4F7A0368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26AB9A-A49B-091C-FC52-C2339AC46A02}"/>
              </a:ext>
            </a:extLst>
          </p:cNvPr>
          <p:cNvSpPr txBox="1"/>
          <p:nvPr/>
        </p:nvSpPr>
        <p:spPr>
          <a:xfrm>
            <a:off x="320298" y="1061070"/>
            <a:ext cx="11432583" cy="2554545"/>
          </a:xfrm>
          <a:prstGeom prst="rect">
            <a:avLst/>
          </a:prstGeom>
          <a:noFill/>
        </p:spPr>
        <p:txBody>
          <a:bodyPr wrap="square">
            <a:spAutoFit/>
          </a:bodyPr>
          <a:lstStyle/>
          <a:p>
            <a:pPr algn="l">
              <a:buNone/>
            </a:pPr>
            <a:r>
              <a:rPr lang="it-IT" sz="2000" b="0" i="0" dirty="0">
                <a:effectLst/>
                <a:latin typeface="fkGroteskNeue"/>
              </a:rPr>
              <a:t>La via classica del complemento si attiva quando C1q si lega a </a:t>
            </a:r>
            <a:r>
              <a:rPr lang="it-IT" sz="2000" b="1" i="0" dirty="0">
                <a:effectLst/>
                <a:latin typeface="fkGroteskNeue"/>
              </a:rPr>
              <a:t>complessi antigene-anticorpo </a:t>
            </a:r>
            <a:r>
              <a:rPr lang="it-IT" sz="2000" b="0" i="0" dirty="0">
                <a:effectLst/>
                <a:latin typeface="fkGroteskNeue"/>
              </a:rPr>
              <a:t>(IgM o IgG aggregate).</a:t>
            </a:r>
          </a:p>
          <a:p>
            <a:pPr algn="l">
              <a:buNone/>
            </a:pPr>
            <a:r>
              <a:rPr lang="it-IT" sz="2000" b="0" i="0" dirty="0">
                <a:effectLst/>
                <a:latin typeface="fkGroteskNeue"/>
              </a:rPr>
              <a:t>​</a:t>
            </a:r>
          </a:p>
          <a:p>
            <a:pPr algn="l">
              <a:buNone/>
            </a:pPr>
            <a:r>
              <a:rPr lang="it-IT" sz="2000" b="0" i="0" dirty="0">
                <a:effectLst/>
                <a:latin typeface="fkGroteskNeue"/>
              </a:rPr>
              <a:t>C1q attiva C1r e C1s, che </a:t>
            </a:r>
            <a:r>
              <a:rPr lang="it-IT" sz="2000" b="0" i="0" dirty="0" err="1">
                <a:effectLst/>
                <a:latin typeface="fkGroteskNeue"/>
              </a:rPr>
              <a:t>clivano</a:t>
            </a:r>
            <a:r>
              <a:rPr lang="it-IT" sz="2000" b="0" i="0" dirty="0">
                <a:effectLst/>
                <a:latin typeface="fkGroteskNeue"/>
              </a:rPr>
              <a:t> C4 in C4a/C4b e C2 in C2a/C2b, formando il complesso C4b2a (C3 convertasi).</a:t>
            </a:r>
          </a:p>
          <a:p>
            <a:pPr algn="l">
              <a:buNone/>
            </a:pPr>
            <a:r>
              <a:rPr lang="it-IT" sz="2000" b="0" i="0" dirty="0">
                <a:effectLst/>
                <a:latin typeface="fkGroteskNeue"/>
              </a:rPr>
              <a:t>​</a:t>
            </a:r>
          </a:p>
          <a:p>
            <a:pPr algn="l">
              <a:buNone/>
            </a:pPr>
            <a:r>
              <a:rPr lang="it-IT" sz="2000" b="0" i="0" dirty="0">
                <a:effectLst/>
                <a:latin typeface="fkGroteskNeue"/>
              </a:rPr>
              <a:t>Questa convertasi scinde C3 in C3a (</a:t>
            </a:r>
            <a:r>
              <a:rPr lang="it-IT" sz="2000" b="0" i="0" dirty="0" err="1">
                <a:effectLst/>
                <a:latin typeface="fkGroteskNeue"/>
              </a:rPr>
              <a:t>anafilatotossina</a:t>
            </a:r>
            <a:r>
              <a:rPr lang="it-IT" sz="2000" b="0" i="0" dirty="0">
                <a:effectLst/>
                <a:latin typeface="fkGroteskNeue"/>
              </a:rPr>
              <a:t>) e C3b, avviando l'amplificazione e convergendo verso il complesso di attacco alla membrana (</a:t>
            </a:r>
            <a:r>
              <a:rPr lang="it-IT" sz="2000" b="1" i="0" dirty="0">
                <a:effectLst/>
                <a:latin typeface="fkGroteskNeue"/>
              </a:rPr>
              <a:t>MAC</a:t>
            </a:r>
            <a:r>
              <a:rPr lang="it-IT" sz="2000" b="0" i="0" dirty="0">
                <a:effectLst/>
                <a:latin typeface="fkGroteskNeue"/>
              </a:rPr>
              <a:t>).</a:t>
            </a:r>
          </a:p>
        </p:txBody>
      </p:sp>
      <p:sp>
        <p:nvSpPr>
          <p:cNvPr id="4" name="TextBox 3">
            <a:extLst>
              <a:ext uri="{FF2B5EF4-FFF2-40B4-BE49-F238E27FC236}">
                <a16:creationId xmlns:a16="http://schemas.microsoft.com/office/drawing/2014/main" id="{D08D85F6-5D98-365B-5B55-E51F81E59BCD}"/>
              </a:ext>
            </a:extLst>
          </p:cNvPr>
          <p:cNvSpPr txBox="1"/>
          <p:nvPr/>
        </p:nvSpPr>
        <p:spPr>
          <a:xfrm>
            <a:off x="320298" y="231206"/>
            <a:ext cx="6096000" cy="523220"/>
          </a:xfrm>
          <a:prstGeom prst="rect">
            <a:avLst/>
          </a:prstGeom>
          <a:noFill/>
        </p:spPr>
        <p:txBody>
          <a:bodyPr wrap="square">
            <a:spAutoFit/>
          </a:bodyPr>
          <a:lstStyle/>
          <a:p>
            <a:r>
              <a:rPr lang="it-IT" sz="2800" b="1" i="0" dirty="0">
                <a:effectLst/>
                <a:latin typeface="fkGroteskNeue"/>
              </a:rPr>
              <a:t>La via classica</a:t>
            </a:r>
            <a:endParaRPr lang="en-US" sz="2800" b="1" dirty="0"/>
          </a:p>
        </p:txBody>
      </p:sp>
    </p:spTree>
    <p:extLst>
      <p:ext uri="{BB962C8B-B14F-4D97-AF65-F5344CB8AC3E}">
        <p14:creationId xmlns:p14="http://schemas.microsoft.com/office/powerpoint/2010/main" val="2196222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80A7-3204-00CC-F554-54C950178A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7A3C18-00CA-80E9-5125-40D363ADA138}"/>
              </a:ext>
            </a:extLst>
          </p:cNvPr>
          <p:cNvSpPr txBox="1"/>
          <p:nvPr/>
        </p:nvSpPr>
        <p:spPr>
          <a:xfrm>
            <a:off x="894875" y="719015"/>
            <a:ext cx="10005597" cy="4708981"/>
          </a:xfrm>
          <a:prstGeom prst="rect">
            <a:avLst/>
          </a:prstGeom>
          <a:noFill/>
        </p:spPr>
        <p:txBody>
          <a:bodyPr wrap="square">
            <a:spAutoFit/>
          </a:bodyPr>
          <a:lstStyle/>
          <a:p>
            <a:pPr>
              <a:buNone/>
            </a:pPr>
            <a:r>
              <a:rPr lang="it-IT" sz="2000" b="0" i="0" dirty="0">
                <a:effectLst/>
                <a:latin typeface="fkGroteskNeue"/>
              </a:rPr>
              <a:t>Oltre a formare i complessi di attacco alla membrana (MAC), il sistema del complemento svolge altre funzioni fondamentali:</a:t>
            </a:r>
          </a:p>
          <a:p>
            <a:pPr>
              <a:buNone/>
            </a:pPr>
            <a:endParaRPr lang="it-IT" sz="2000" b="0" i="0" dirty="0">
              <a:effectLst/>
              <a:latin typeface="fkGroteskNeue"/>
            </a:endParaRPr>
          </a:p>
          <a:p>
            <a:pPr marL="342900" indent="-342900">
              <a:buFont typeface="Arial" panose="020B0604020202020204" pitchFamily="34" charset="0"/>
              <a:buChar char="•"/>
            </a:pPr>
            <a:r>
              <a:rPr lang="it-IT" sz="2000" b="1" i="0" dirty="0">
                <a:effectLst/>
                <a:latin typeface="fkGroteskNeue"/>
              </a:rPr>
              <a:t>Opsonizzazione</a:t>
            </a:r>
            <a:r>
              <a:rPr lang="it-IT" sz="2000" b="0" i="0" dirty="0">
                <a:effectLst/>
                <a:latin typeface="fkGroteskNeue"/>
              </a:rPr>
              <a:t> (“decorazione” dei patogeni)</a:t>
            </a:r>
            <a:br>
              <a:rPr lang="it-IT" sz="2000" b="0" i="0" dirty="0">
                <a:effectLst/>
                <a:latin typeface="fkGroteskNeue"/>
              </a:rPr>
            </a:br>
            <a:r>
              <a:rPr lang="it-IT" sz="2000" b="0" i="0" dirty="0">
                <a:effectLst/>
                <a:latin typeface="fkGroteskNeue"/>
              </a:rPr>
              <a:t>Quando la proteina C3b si lega alla superficie di un microrganismo, può essere scissa da proteine del siero in una forma inattiva, chiamata iC3b, in grado di legarsi a recettori su macrofagi facilitando la fagocitosi. </a:t>
            </a:r>
          </a:p>
          <a:p>
            <a:pPr marL="342900" indent="-342900">
              <a:buFont typeface="Arial" panose="020B0604020202020204" pitchFamily="34" charset="0"/>
              <a:buChar char="•"/>
            </a:pPr>
            <a:endParaRPr lang="it-IT" sz="2000" dirty="0">
              <a:latin typeface="fkGroteskNeue"/>
            </a:endParaRPr>
          </a:p>
          <a:p>
            <a:pPr marL="342900" indent="-342900">
              <a:buFont typeface="Arial" panose="020B0604020202020204" pitchFamily="34" charset="0"/>
              <a:buChar char="•"/>
            </a:pPr>
            <a:r>
              <a:rPr lang="it-IT" sz="2000" b="1" i="0" dirty="0">
                <a:effectLst/>
                <a:latin typeface="fkGroteskNeue"/>
              </a:rPr>
              <a:t>Chemiotassi</a:t>
            </a:r>
            <a:br>
              <a:rPr lang="it-IT" sz="2000" b="0" i="0" dirty="0">
                <a:effectLst/>
                <a:latin typeface="fkGroteskNeue"/>
              </a:rPr>
            </a:br>
            <a:r>
              <a:rPr lang="it-IT" sz="2000" b="0" i="0" dirty="0">
                <a:effectLst/>
                <a:latin typeface="fkGroteskNeue"/>
              </a:rPr>
              <a:t>Durante la cascata del complemento, la </a:t>
            </a:r>
            <a:r>
              <a:rPr lang="it-IT" sz="2000" b="0" i="0" dirty="0" err="1">
                <a:effectLst/>
                <a:latin typeface="fkGroteskNeue"/>
              </a:rPr>
              <a:t>clivazione</a:t>
            </a:r>
            <a:r>
              <a:rPr lang="it-IT" sz="2000" b="0" i="0" dirty="0">
                <a:effectLst/>
                <a:latin typeface="fkGroteskNeue"/>
              </a:rPr>
              <a:t> delle proteine C3 e C5 genera frammenti solubili C3a e C5a </a:t>
            </a:r>
            <a:r>
              <a:rPr lang="it-IT" sz="2000" b="0" i="0" dirty="0" err="1">
                <a:effectLst/>
                <a:latin typeface="fkGroteskNeue"/>
              </a:rPr>
              <a:t>chemoattrattanti</a:t>
            </a:r>
            <a:r>
              <a:rPr lang="it-IT" sz="2000" b="0" i="0" dirty="0">
                <a:effectLst/>
                <a:latin typeface="fkGroteskNeue"/>
              </a:rPr>
              <a:t> (soprattutto C5a), richiamando macrofagi, neutrofili e altre cellule immunitarie nel sito d’infezione.</a:t>
            </a:r>
          </a:p>
          <a:p>
            <a:pPr marL="342900" indent="-342900">
              <a:buFont typeface="Arial" panose="020B0604020202020204" pitchFamily="34" charset="0"/>
              <a:buChar char="•"/>
            </a:pPr>
            <a:endParaRPr lang="it-IT" sz="2000" dirty="0">
              <a:latin typeface="fkGroteskNeue"/>
            </a:endParaRPr>
          </a:p>
          <a:p>
            <a:pPr marL="342900" indent="-342900">
              <a:buFont typeface="Arial" panose="020B0604020202020204" pitchFamily="34" charset="0"/>
              <a:buChar char="•"/>
            </a:pPr>
            <a:r>
              <a:rPr lang="it-IT" sz="2000" b="0" i="0" dirty="0">
                <a:effectLst/>
                <a:latin typeface="fkGroteskNeue"/>
              </a:rPr>
              <a:t>C3a e C5a sono detti </a:t>
            </a:r>
            <a:r>
              <a:rPr lang="it-IT" sz="2000" b="0" i="0" dirty="0" err="1">
                <a:effectLst/>
                <a:latin typeface="fkGroteskNeue"/>
              </a:rPr>
              <a:t>anafilatossine</a:t>
            </a:r>
            <a:r>
              <a:rPr lang="it-IT" sz="2000" b="0" i="0" dirty="0">
                <a:effectLst/>
                <a:latin typeface="fkGroteskNeue"/>
              </a:rPr>
              <a:t> aumentano la </a:t>
            </a:r>
            <a:r>
              <a:rPr lang="it-IT" sz="2000" b="1" i="0" dirty="0">
                <a:effectLst/>
                <a:latin typeface="fkGroteskNeue"/>
              </a:rPr>
              <a:t>vasodilatazione</a:t>
            </a:r>
            <a:r>
              <a:rPr lang="it-IT" sz="2000" b="0" i="0" dirty="0">
                <a:effectLst/>
                <a:latin typeface="fkGroteskNeue"/>
              </a:rPr>
              <a:t> e la permeabilità dei vasi</a:t>
            </a:r>
            <a:r>
              <a:rPr lang="it-IT" sz="2000" dirty="0">
                <a:latin typeface="fkGroteskNeue"/>
              </a:rPr>
              <a:t> (perché possono contribuire alle reazioni anafilattiche)</a:t>
            </a:r>
            <a:r>
              <a:rPr lang="it-IT" sz="2000" b="0" i="0" dirty="0">
                <a:effectLst/>
                <a:latin typeface="fkGroteskNeue"/>
              </a:rPr>
              <a:t>.</a:t>
            </a:r>
          </a:p>
        </p:txBody>
      </p:sp>
      <p:sp>
        <p:nvSpPr>
          <p:cNvPr id="2" name="TextBox 1">
            <a:extLst>
              <a:ext uri="{FF2B5EF4-FFF2-40B4-BE49-F238E27FC236}">
                <a16:creationId xmlns:a16="http://schemas.microsoft.com/office/drawing/2014/main" id="{9305C5D4-2C4F-C713-921C-7F45C8685492}"/>
              </a:ext>
            </a:extLst>
          </p:cNvPr>
          <p:cNvSpPr txBox="1"/>
          <p:nvPr/>
        </p:nvSpPr>
        <p:spPr>
          <a:xfrm>
            <a:off x="2242088" y="5775702"/>
            <a:ext cx="6922576" cy="400110"/>
          </a:xfrm>
          <a:prstGeom prst="rect">
            <a:avLst/>
          </a:prstGeom>
          <a:noFill/>
        </p:spPr>
        <p:txBody>
          <a:bodyPr wrap="square" rtlCol="0">
            <a:spAutoFit/>
          </a:bodyPr>
          <a:lstStyle/>
          <a:p>
            <a:r>
              <a:rPr lang="en-US" sz="2000" b="1" dirty="0"/>
              <a:t>Tutto molto </a:t>
            </a:r>
            <a:r>
              <a:rPr lang="en-US" sz="2000" b="1" dirty="0" err="1"/>
              <a:t>rapido</a:t>
            </a:r>
            <a:r>
              <a:rPr lang="en-US" sz="2000" b="1" dirty="0"/>
              <a:t>!</a:t>
            </a:r>
          </a:p>
        </p:txBody>
      </p:sp>
    </p:spTree>
    <p:extLst>
      <p:ext uri="{BB962C8B-B14F-4D97-AF65-F5344CB8AC3E}">
        <p14:creationId xmlns:p14="http://schemas.microsoft.com/office/powerpoint/2010/main" val="365303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90AC-EB4D-F0F7-4AC2-9E6DB4DF38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DB8812-7403-605E-D534-49F1C101F143}"/>
              </a:ext>
            </a:extLst>
          </p:cNvPr>
          <p:cNvSpPr txBox="1"/>
          <p:nvPr/>
        </p:nvSpPr>
        <p:spPr>
          <a:xfrm>
            <a:off x="338126" y="930643"/>
            <a:ext cx="6110800" cy="3170099"/>
          </a:xfrm>
          <a:prstGeom prst="rect">
            <a:avLst/>
          </a:prstGeom>
          <a:noFill/>
        </p:spPr>
        <p:txBody>
          <a:bodyPr wrap="square">
            <a:spAutoFit/>
          </a:bodyPr>
          <a:lstStyle/>
          <a:p>
            <a:pPr>
              <a:spcBef>
                <a:spcPts val="1200"/>
              </a:spcBef>
            </a:pPr>
            <a:r>
              <a:rPr lang="it-IT" sz="2000" dirty="0">
                <a:effectLst/>
                <a:latin typeface="fkGroteskNeue"/>
              </a:rPr>
              <a:t>Mentre i </a:t>
            </a:r>
            <a:r>
              <a:rPr lang="it-IT" sz="2000" b="0" dirty="0">
                <a:effectLst/>
                <a:latin typeface="fkGroteskNeue"/>
              </a:rPr>
              <a:t>macrofagi</a:t>
            </a:r>
            <a:r>
              <a:rPr lang="it-IT" sz="2000" dirty="0">
                <a:effectLst/>
                <a:latin typeface="fkGroteskNeue"/>
              </a:rPr>
              <a:t> agiscono come </a:t>
            </a:r>
            <a:r>
              <a:rPr lang="it-IT" sz="2000" b="0" dirty="0">
                <a:effectLst/>
                <a:latin typeface="fkGroteskNeue"/>
              </a:rPr>
              <a:t>sentinelle longeve</a:t>
            </a:r>
            <a:r>
              <a:rPr lang="it-IT" sz="2000" dirty="0">
                <a:effectLst/>
                <a:latin typeface="fkGroteskNeue"/>
              </a:rPr>
              <a:t> nei tessuti, i neutrofili sono cellule a vita breve (5 giorni), altamente distruttive e sempre pronte all’azione.</a:t>
            </a:r>
            <a:r>
              <a:rPr lang="it-IT" sz="2000" dirty="0">
                <a:latin typeface="fkGroteskNeue"/>
              </a:rPr>
              <a:t> </a:t>
            </a:r>
          </a:p>
          <a:p>
            <a:pPr>
              <a:spcBef>
                <a:spcPts val="1200"/>
              </a:spcBef>
            </a:pPr>
            <a:r>
              <a:rPr lang="it-IT" sz="2000" dirty="0">
                <a:latin typeface="fkGroteskNeue"/>
              </a:rPr>
              <a:t>Il 70% dei globuli bianchi circolanti (</a:t>
            </a:r>
            <a:r>
              <a:rPr lang="it-IT" sz="2000" b="0" dirty="0">
                <a:effectLst/>
                <a:latin typeface="fkGroteskNeue"/>
              </a:rPr>
              <a:t>20 miliardi di neutrofili)</a:t>
            </a:r>
            <a:r>
              <a:rPr lang="it-IT" sz="2000" dirty="0">
                <a:effectLst/>
                <a:latin typeface="fkGroteskNeue"/>
              </a:rPr>
              <a:t>, continuamente prodotti dal </a:t>
            </a:r>
            <a:r>
              <a:rPr lang="it-IT" sz="2000" b="0" dirty="0">
                <a:effectLst/>
                <a:latin typeface="fkGroteskNeue"/>
              </a:rPr>
              <a:t>midollo osseo</a:t>
            </a:r>
            <a:r>
              <a:rPr lang="it-IT" sz="2000" dirty="0">
                <a:effectLst/>
                <a:latin typeface="fkGroteskNeue"/>
              </a:rPr>
              <a:t>. </a:t>
            </a:r>
          </a:p>
          <a:p>
            <a:pPr>
              <a:spcBef>
                <a:spcPts val="1200"/>
              </a:spcBef>
            </a:pPr>
            <a:r>
              <a:rPr lang="it-IT" sz="2000" dirty="0">
                <a:latin typeface="fkGroteskNeue"/>
              </a:rPr>
              <a:t>L</a:t>
            </a:r>
            <a:r>
              <a:rPr lang="it-IT" sz="2000" dirty="0">
                <a:effectLst/>
                <a:latin typeface="fkGroteskNeue"/>
              </a:rPr>
              <a:t>a loro </a:t>
            </a:r>
            <a:r>
              <a:rPr lang="it-IT" sz="2000" b="1" dirty="0">
                <a:effectLst/>
                <a:latin typeface="fkGroteskNeue"/>
              </a:rPr>
              <a:t>attività è così aggressiva da poter danneggiare anche i tessuti sani</a:t>
            </a:r>
            <a:r>
              <a:rPr lang="it-IT" sz="2000" dirty="0">
                <a:effectLst/>
                <a:latin typeface="fkGroteskNeue"/>
              </a:rPr>
              <a:t>; per limitare i danni, vengono quindi programmati per morire rapidamente (un meccanismo di sicurezza).</a:t>
            </a:r>
          </a:p>
        </p:txBody>
      </p:sp>
      <p:sp>
        <p:nvSpPr>
          <p:cNvPr id="2" name="TextBox 1">
            <a:extLst>
              <a:ext uri="{FF2B5EF4-FFF2-40B4-BE49-F238E27FC236}">
                <a16:creationId xmlns:a16="http://schemas.microsoft.com/office/drawing/2014/main" id="{7D92EC03-95F4-4C6E-6751-80A6941558F8}"/>
              </a:ext>
            </a:extLst>
          </p:cNvPr>
          <p:cNvSpPr txBox="1"/>
          <p:nvPr/>
        </p:nvSpPr>
        <p:spPr>
          <a:xfrm>
            <a:off x="329059" y="245563"/>
            <a:ext cx="4726983" cy="523220"/>
          </a:xfrm>
          <a:prstGeom prst="rect">
            <a:avLst/>
          </a:prstGeom>
          <a:noFill/>
        </p:spPr>
        <p:txBody>
          <a:bodyPr wrap="square" rtlCol="0">
            <a:spAutoFit/>
          </a:bodyPr>
          <a:lstStyle/>
          <a:p>
            <a:r>
              <a:rPr lang="en-US" sz="2800" b="1" dirty="0" err="1"/>
              <a:t>Richiamo</a:t>
            </a:r>
            <a:r>
              <a:rPr lang="en-US" sz="2800" b="1" dirty="0"/>
              <a:t> di </a:t>
            </a:r>
            <a:r>
              <a:rPr lang="en-US" sz="2800" b="1" dirty="0" err="1"/>
              <a:t>neutrofili</a:t>
            </a:r>
            <a:endParaRPr lang="en-US" sz="2800" b="1" dirty="0"/>
          </a:p>
        </p:txBody>
      </p:sp>
      <p:pic>
        <p:nvPicPr>
          <p:cNvPr id="1026" name="Picture 2" descr="Arrivano i nostri!” | Insurgent art.">
            <a:extLst>
              <a:ext uri="{FF2B5EF4-FFF2-40B4-BE49-F238E27FC236}">
                <a16:creationId xmlns:a16="http://schemas.microsoft.com/office/drawing/2014/main" id="{893F8B9C-0F80-91A7-BCDE-CBB7B121B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52" y="930643"/>
            <a:ext cx="5334044" cy="2888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0ED31-07EA-9A6B-9BEB-F81AE764BDBA}"/>
              </a:ext>
            </a:extLst>
          </p:cNvPr>
          <p:cNvSpPr txBox="1"/>
          <p:nvPr/>
        </p:nvSpPr>
        <p:spPr>
          <a:xfrm>
            <a:off x="338126" y="4108713"/>
            <a:ext cx="11452821" cy="2092881"/>
          </a:xfrm>
          <a:prstGeom prst="rect">
            <a:avLst/>
          </a:prstGeom>
          <a:noFill/>
        </p:spPr>
        <p:txBody>
          <a:bodyPr wrap="square">
            <a:spAutoFit/>
          </a:bodyPr>
          <a:lstStyle/>
          <a:p>
            <a:pPr rtl="0">
              <a:spcBef>
                <a:spcPts val="1200"/>
              </a:spcBef>
              <a:buNone/>
            </a:pPr>
            <a:r>
              <a:rPr lang="it-IT" sz="2000" dirty="0">
                <a:effectLst/>
                <a:latin typeface="fkGroteskNeue"/>
              </a:rPr>
              <a:t>Quando vengono </a:t>
            </a:r>
            <a:r>
              <a:rPr lang="it-IT" sz="2000" b="0" dirty="0">
                <a:effectLst/>
                <a:latin typeface="fkGroteskNeue"/>
              </a:rPr>
              <a:t>richiamati da segnali infiammatori</a:t>
            </a:r>
            <a:r>
              <a:rPr lang="it-IT" sz="2000" dirty="0">
                <a:effectLst/>
                <a:latin typeface="fkGroteskNeue"/>
              </a:rPr>
              <a:t> l</a:t>
            </a:r>
            <a:r>
              <a:rPr lang="it-IT" sz="2000" b="0" dirty="0">
                <a:effectLst/>
                <a:latin typeface="fkGroteskNeue"/>
              </a:rPr>
              <a:t>asciano il flusso sanguigno in circa 30 minuti (</a:t>
            </a:r>
            <a:r>
              <a:rPr lang="it-IT" sz="2000" b="0" dirty="0" err="1">
                <a:effectLst/>
                <a:latin typeface="fkGroteskNeue"/>
              </a:rPr>
              <a:t>rolling</a:t>
            </a:r>
            <a:r>
              <a:rPr lang="it-IT" sz="2000" b="0" dirty="0">
                <a:effectLst/>
                <a:latin typeface="fkGroteskNeue"/>
              </a:rPr>
              <a:t> e diapedesi)</a:t>
            </a:r>
            <a:r>
              <a:rPr lang="it-IT" sz="2000" dirty="0">
                <a:effectLst/>
                <a:latin typeface="fkGroteskNeue"/>
              </a:rPr>
              <a:t> e diventano </a:t>
            </a:r>
            <a:r>
              <a:rPr lang="it-IT" sz="2000" b="0" dirty="0">
                <a:effectLst/>
                <a:latin typeface="fkGroteskNeue"/>
              </a:rPr>
              <a:t>altamente fagocitici</a:t>
            </a:r>
            <a:r>
              <a:rPr lang="it-IT" sz="2000" dirty="0">
                <a:effectLst/>
                <a:latin typeface="fkGroteskNeue"/>
              </a:rPr>
              <a:t>. Nel tessuto:</a:t>
            </a:r>
          </a:p>
          <a:p>
            <a:pPr marL="342900" indent="-342900" rtl="0">
              <a:spcBef>
                <a:spcPts val="1200"/>
              </a:spcBef>
              <a:buFont typeface="Arial" panose="020B0604020202020204" pitchFamily="34" charset="0"/>
              <a:buChar char="•"/>
            </a:pPr>
            <a:r>
              <a:rPr lang="it-IT" sz="2000" dirty="0">
                <a:effectLst/>
                <a:latin typeface="fkGroteskNeue"/>
              </a:rPr>
              <a:t>rilasciano potenti </a:t>
            </a:r>
            <a:r>
              <a:rPr lang="it-IT" sz="2000" b="0" dirty="0">
                <a:effectLst/>
                <a:latin typeface="fkGroteskNeue"/>
              </a:rPr>
              <a:t>enzimi e sostanze tossiche</a:t>
            </a:r>
            <a:r>
              <a:rPr lang="it-IT" sz="2000" dirty="0">
                <a:effectLst/>
                <a:latin typeface="fkGroteskNeue"/>
              </a:rPr>
              <a:t> contenute nei granuli preformati</a:t>
            </a:r>
          </a:p>
          <a:p>
            <a:pPr marL="342900" indent="-342900" rtl="0">
              <a:spcBef>
                <a:spcPts val="1200"/>
              </a:spcBef>
              <a:buFont typeface="Arial" panose="020B0604020202020204" pitchFamily="34" charset="0"/>
              <a:buChar char="•"/>
            </a:pPr>
            <a:r>
              <a:rPr lang="it-IT" sz="2000" dirty="0">
                <a:effectLst/>
                <a:latin typeface="fkGroteskNeue"/>
              </a:rPr>
              <a:t>secernono </a:t>
            </a:r>
            <a:r>
              <a:rPr lang="it-IT" sz="2000" b="0" dirty="0">
                <a:effectLst/>
                <a:latin typeface="fkGroteskNeue"/>
              </a:rPr>
              <a:t>citochine infiammatorie</a:t>
            </a:r>
            <a:r>
              <a:rPr lang="it-IT" sz="2000" dirty="0">
                <a:effectLst/>
                <a:latin typeface="fkGroteskNeue"/>
              </a:rPr>
              <a:t> (come TNF) che richiamano e attivano altre cellule</a:t>
            </a:r>
          </a:p>
          <a:p>
            <a:pPr marL="342900" indent="-342900" rtl="0">
              <a:spcBef>
                <a:spcPts val="1200"/>
              </a:spcBef>
              <a:buFont typeface="Arial" panose="020B0604020202020204" pitchFamily="34" charset="0"/>
              <a:buChar char="•"/>
            </a:pPr>
            <a:r>
              <a:rPr lang="it-IT" sz="2000" dirty="0">
                <a:effectLst/>
                <a:latin typeface="fkGroteskNeue"/>
              </a:rPr>
              <a:t>distruggono batteri, virus, funghi e anche parassiti, ma a prezzo di </a:t>
            </a:r>
            <a:r>
              <a:rPr lang="it-IT" sz="2000" b="0" dirty="0">
                <a:effectLst/>
                <a:latin typeface="fkGroteskNeue"/>
              </a:rPr>
              <a:t>danni collaterali</a:t>
            </a:r>
            <a:r>
              <a:rPr lang="it-IT" sz="2000" dirty="0">
                <a:effectLst/>
                <a:latin typeface="fkGroteskNeue"/>
              </a:rPr>
              <a:t> ai tessuti circostanti.</a:t>
            </a:r>
          </a:p>
        </p:txBody>
      </p:sp>
    </p:spTree>
    <p:extLst>
      <p:ext uri="{BB962C8B-B14F-4D97-AF65-F5344CB8AC3E}">
        <p14:creationId xmlns:p14="http://schemas.microsoft.com/office/powerpoint/2010/main" val="153338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A826-8BF2-2F1B-CA8A-7568AB4173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5AE380-5255-998D-4008-9EBCBB1BD6CC}"/>
              </a:ext>
            </a:extLst>
          </p:cNvPr>
          <p:cNvSpPr txBox="1"/>
          <p:nvPr/>
        </p:nvSpPr>
        <p:spPr>
          <a:xfrm>
            <a:off x="539241" y="474052"/>
            <a:ext cx="11391501" cy="707886"/>
          </a:xfrm>
          <a:prstGeom prst="rect">
            <a:avLst/>
          </a:prstGeom>
          <a:noFill/>
        </p:spPr>
        <p:txBody>
          <a:bodyPr wrap="square">
            <a:spAutoFit/>
          </a:bodyPr>
          <a:lstStyle/>
          <a:p>
            <a:pPr rtl="0">
              <a:spcBef>
                <a:spcPts val="1200"/>
              </a:spcBef>
              <a:buNone/>
            </a:pPr>
            <a:r>
              <a:rPr lang="it-IT" sz="2000" dirty="0">
                <a:effectLst/>
                <a:latin typeface="fkGroteskNeue"/>
              </a:rPr>
              <a:t>La morte dei neutrofili nei siti d’infezione dà origine al</a:t>
            </a:r>
            <a:r>
              <a:rPr lang="it-IT" sz="2000" b="1" dirty="0">
                <a:effectLst/>
                <a:latin typeface="fkGroteskNeue"/>
              </a:rPr>
              <a:t> pus</a:t>
            </a:r>
            <a:r>
              <a:rPr lang="it-IT" sz="2000" dirty="0">
                <a:effectLst/>
                <a:latin typeface="fkGroteskNeue"/>
              </a:rPr>
              <a:t>, </a:t>
            </a:r>
            <a:r>
              <a:rPr lang="it-IT" sz="2000" b="1" dirty="0">
                <a:effectLst/>
                <a:latin typeface="fkGroteskNeue"/>
              </a:rPr>
              <a:t>formato quasi esclusivamente da cellule neutrofile morte e detriti microbici</a:t>
            </a:r>
            <a:r>
              <a:rPr lang="it-IT" sz="2000" dirty="0">
                <a:effectLst/>
                <a:latin typeface="fkGroteskNeue"/>
              </a:rPr>
              <a:t>. Senza neutrofili, un essere umano morirebbe di infezioni </a:t>
            </a:r>
            <a:r>
              <a:rPr lang="it-IT" sz="2000" b="0" dirty="0">
                <a:effectLst/>
                <a:latin typeface="fkGroteskNeue"/>
              </a:rPr>
              <a:t>in pochi giorni</a:t>
            </a:r>
            <a:r>
              <a:rPr lang="it-IT" sz="2000" dirty="0">
                <a:effectLst/>
                <a:latin typeface="fkGroteskNeue"/>
              </a:rPr>
              <a:t>.</a:t>
            </a:r>
          </a:p>
        </p:txBody>
      </p:sp>
      <p:pic>
        <p:nvPicPr>
          <p:cNvPr id="2" name="Picture 1">
            <a:extLst>
              <a:ext uri="{FF2B5EF4-FFF2-40B4-BE49-F238E27FC236}">
                <a16:creationId xmlns:a16="http://schemas.microsoft.com/office/drawing/2014/main" id="{68A92C78-3C0A-D98B-DB3E-BF4AB082710F}"/>
              </a:ext>
            </a:extLst>
          </p:cNvPr>
          <p:cNvPicPr>
            <a:picLocks noChangeAspect="1"/>
          </p:cNvPicPr>
          <p:nvPr/>
        </p:nvPicPr>
        <p:blipFill>
          <a:blip r:embed="rId2"/>
          <a:stretch>
            <a:fillRect/>
          </a:stretch>
        </p:blipFill>
        <p:spPr>
          <a:xfrm>
            <a:off x="2378369" y="1996073"/>
            <a:ext cx="7246886" cy="3822899"/>
          </a:xfrm>
          <a:prstGeom prst="rect">
            <a:avLst/>
          </a:prstGeom>
        </p:spPr>
      </p:pic>
    </p:spTree>
    <p:extLst>
      <p:ext uri="{BB962C8B-B14F-4D97-AF65-F5344CB8AC3E}">
        <p14:creationId xmlns:p14="http://schemas.microsoft.com/office/powerpoint/2010/main" val="294198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6D9B2-CAA1-9A24-57B5-EC7C0EF8354F}"/>
              </a:ext>
            </a:extLst>
          </p:cNvPr>
          <p:cNvSpPr txBox="1"/>
          <p:nvPr/>
        </p:nvSpPr>
        <p:spPr>
          <a:xfrm>
            <a:off x="589935" y="678426"/>
            <a:ext cx="10972800" cy="4462760"/>
          </a:xfrm>
          <a:prstGeom prst="rect">
            <a:avLst/>
          </a:prstGeom>
          <a:noFill/>
        </p:spPr>
        <p:txBody>
          <a:bodyPr wrap="square" lIns="91440" tIns="45720" rIns="91440" bIns="45720" rtlCol="0" anchor="t">
            <a:spAutoFit/>
          </a:bodyPr>
          <a:lstStyle/>
          <a:p>
            <a:pPr>
              <a:spcBef>
                <a:spcPts val="1200"/>
              </a:spcBef>
            </a:pPr>
            <a:r>
              <a:rPr lang="it-IT" sz="2400" b="1" dirty="0">
                <a:latin typeface="fkGroteskNeue"/>
              </a:rPr>
              <a:t>Malattie infettive = principale causa di morte in tutte le società </a:t>
            </a:r>
            <a:r>
              <a:rPr lang="it-IT" sz="2400" b="1" dirty="0" err="1">
                <a:latin typeface="fkGroteskNeue"/>
              </a:rPr>
              <a:t>pre</a:t>
            </a:r>
            <a:r>
              <a:rPr lang="it-IT" sz="2400" b="1" dirty="0">
                <a:latin typeface="fkGroteskNeue"/>
              </a:rPr>
              <a:t>-moderne</a:t>
            </a:r>
            <a:br>
              <a:rPr lang="it-IT" sz="2000" dirty="0">
                <a:latin typeface="fkGroteskNeue"/>
              </a:rPr>
            </a:br>
            <a:endParaRPr lang="it-IT" sz="2000" dirty="0">
              <a:latin typeface="fkGroteskNeue"/>
            </a:endParaRPr>
          </a:p>
          <a:p>
            <a:pPr>
              <a:spcBef>
                <a:spcPts val="1200"/>
              </a:spcBef>
            </a:pPr>
            <a:r>
              <a:rPr lang="it-IT" sz="2000" b="1" dirty="0">
                <a:latin typeface="fkGroteskNeue"/>
              </a:rPr>
              <a:t>Ieri</a:t>
            </a:r>
          </a:p>
          <a:p>
            <a:pPr>
              <a:spcBef>
                <a:spcPts val="1200"/>
              </a:spcBef>
            </a:pPr>
            <a:r>
              <a:rPr lang="it-IT" sz="2000" dirty="0">
                <a:latin typeface="fkGroteskNeue"/>
              </a:rPr>
              <a:t>Nei cacciatori-raccoglitori e agricoltori senza medicina moderna: 73% dei decessi per infezioni</a:t>
            </a:r>
            <a:br>
              <a:rPr lang="it-IT" sz="2000" dirty="0">
                <a:latin typeface="fkGroteskNeue"/>
              </a:rPr>
            </a:br>
            <a:r>
              <a:rPr lang="it-IT" sz="2000" dirty="0">
                <a:latin typeface="fkGroteskNeue"/>
              </a:rPr>
              <a:t>Aspettativa di vita greco-romana: 20–35 anni (quanto bastava per riprodursi e allevare figli)</a:t>
            </a:r>
          </a:p>
          <a:p>
            <a:pPr>
              <a:spcBef>
                <a:spcPts val="1200"/>
              </a:spcBef>
            </a:pPr>
            <a:endParaRPr lang="it-IT" sz="2000" dirty="0">
              <a:latin typeface="fkGroteskNeue"/>
            </a:endParaRPr>
          </a:p>
          <a:p>
            <a:pPr>
              <a:spcBef>
                <a:spcPts val="1200"/>
              </a:spcBef>
            </a:pPr>
            <a:r>
              <a:rPr lang="it-IT" sz="2000" b="1" dirty="0">
                <a:latin typeface="fkGroteskNeue"/>
              </a:rPr>
              <a:t>Oggi:</a:t>
            </a:r>
          </a:p>
          <a:p>
            <a:pPr>
              <a:spcBef>
                <a:spcPts val="1200"/>
              </a:spcBef>
            </a:pPr>
            <a:r>
              <a:rPr lang="it-IT" sz="2000" dirty="0">
                <a:latin typeface="fkGroteskNeue"/>
              </a:rPr>
              <a:t>Scenario completamente diverso e "anomalo" nella storia evolutiva umana</a:t>
            </a:r>
            <a:br>
              <a:rPr lang="it-IT" sz="2000" dirty="0">
                <a:latin typeface="fkGroteskNeue"/>
              </a:rPr>
            </a:br>
            <a:r>
              <a:rPr lang="it-IT" sz="2000" dirty="0">
                <a:latin typeface="fkGroteskNeue"/>
              </a:rPr>
              <a:t>Le infezioni sono diventate relativamente meno importanti</a:t>
            </a:r>
          </a:p>
          <a:p>
            <a:pPr>
              <a:spcBef>
                <a:spcPts val="1200"/>
              </a:spcBef>
            </a:pPr>
            <a:r>
              <a:rPr lang="it-IT" sz="2000" dirty="0">
                <a:latin typeface="fkGroteskNeue"/>
              </a:rPr>
              <a:t>Abbiamo selezionato un sistema immunitario potente, ma oggi ne vediamo anche gli svantaggi</a:t>
            </a:r>
            <a:br>
              <a:rPr lang="it-IT" sz="2000" dirty="0">
                <a:latin typeface="fkGroteskNeue"/>
              </a:rPr>
            </a:br>
            <a:r>
              <a:rPr lang="it-IT" sz="2000" dirty="0">
                <a:latin typeface="fkGroteskNeue"/>
              </a:rPr>
              <a:t>- Allergie, autoimmunità, infiammazione cronica</a:t>
            </a:r>
          </a:p>
        </p:txBody>
      </p:sp>
      <p:sp>
        <p:nvSpPr>
          <p:cNvPr id="4" name="TextBox 3">
            <a:extLst>
              <a:ext uri="{FF2B5EF4-FFF2-40B4-BE49-F238E27FC236}">
                <a16:creationId xmlns:a16="http://schemas.microsoft.com/office/drawing/2014/main" id="{4B3106CF-1DA9-DE4B-E26D-C0F794B04D1A}"/>
              </a:ext>
            </a:extLst>
          </p:cNvPr>
          <p:cNvSpPr txBox="1"/>
          <p:nvPr/>
        </p:nvSpPr>
        <p:spPr>
          <a:xfrm>
            <a:off x="589935" y="5348577"/>
            <a:ext cx="11207813" cy="830997"/>
          </a:xfrm>
          <a:prstGeom prst="rect">
            <a:avLst/>
          </a:prstGeom>
          <a:noFill/>
        </p:spPr>
        <p:txBody>
          <a:bodyPr wrap="square">
            <a:spAutoFit/>
          </a:bodyPr>
          <a:lstStyle/>
          <a:p>
            <a:pPr>
              <a:spcBef>
                <a:spcPts val="1200"/>
              </a:spcBef>
            </a:pPr>
            <a:r>
              <a:rPr lang="it-IT" sz="2400" dirty="0">
                <a:latin typeface="fkGroteskNeue"/>
              </a:rPr>
              <a:t>Il paradosso della modernità: vivere più a lungo, con migliore stato igienico-nutrizionale, ci espone a malattie diverse, legate ai meccanismi di difesa stessi dell'organismo.</a:t>
            </a:r>
          </a:p>
        </p:txBody>
      </p:sp>
    </p:spTree>
    <p:extLst>
      <p:ext uri="{BB962C8B-B14F-4D97-AF65-F5344CB8AC3E}">
        <p14:creationId xmlns:p14="http://schemas.microsoft.com/office/powerpoint/2010/main" val="99870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6EE0B48-5788-0F41-8024-0D0AE0D6B783}"/>
              </a:ext>
            </a:extLst>
          </p:cNvPr>
          <p:cNvSpPr>
            <a:spLocks noGrp="1" noChangeArrowheads="1"/>
          </p:cNvSpPr>
          <p:nvPr>
            <p:ph type="title"/>
          </p:nvPr>
        </p:nvSpPr>
        <p:spPr>
          <a:xfrm>
            <a:off x="608562" y="115882"/>
            <a:ext cx="10608729" cy="695831"/>
          </a:xfrm>
        </p:spPr>
        <p:txBody>
          <a:bodyPr/>
          <a:lstStyle/>
          <a:p>
            <a:pPr>
              <a:defRPr/>
            </a:pPr>
            <a:r>
              <a:rPr lang="it-IT" altLang="it-IT" sz="3200" b="1" dirty="0">
                <a:solidFill>
                  <a:srgbClr val="0070C0"/>
                </a:solidFill>
                <a:latin typeface="+mn-lt"/>
              </a:rPr>
              <a:t>Migrazione leucocitaria nella flogosi: </a:t>
            </a:r>
            <a:r>
              <a:rPr lang="it-IT" altLang="it-IT" sz="2800" b="1" dirty="0">
                <a:solidFill>
                  <a:srgbClr val="0070C0"/>
                </a:solidFill>
                <a:latin typeface="+mn-lt"/>
              </a:rPr>
              <a:t>microscopia </a:t>
            </a:r>
            <a:r>
              <a:rPr lang="it-IT" altLang="it-IT" sz="2800" b="1" dirty="0" err="1">
                <a:solidFill>
                  <a:srgbClr val="0070C0"/>
                </a:solidFill>
                <a:latin typeface="+mn-lt"/>
              </a:rPr>
              <a:t>intravitale</a:t>
            </a:r>
            <a:r>
              <a:rPr lang="it-IT" altLang="it-IT" sz="3200" b="1" dirty="0">
                <a:solidFill>
                  <a:srgbClr val="0070C0"/>
                </a:solidFill>
                <a:latin typeface="+mn-lt"/>
              </a:rPr>
              <a:t> </a:t>
            </a:r>
          </a:p>
        </p:txBody>
      </p:sp>
      <p:pic>
        <p:nvPicPr>
          <p:cNvPr id="3" name="Picture 2">
            <a:extLst>
              <a:ext uri="{FF2B5EF4-FFF2-40B4-BE49-F238E27FC236}">
                <a16:creationId xmlns:a16="http://schemas.microsoft.com/office/drawing/2014/main" id="{D69A91C9-7BA8-A69C-F8D5-B878E409BB62}"/>
              </a:ext>
            </a:extLst>
          </p:cNvPr>
          <p:cNvPicPr>
            <a:picLocks noChangeAspect="1"/>
          </p:cNvPicPr>
          <p:nvPr/>
        </p:nvPicPr>
        <p:blipFill>
          <a:blip r:embed="rId2"/>
          <a:stretch>
            <a:fillRect/>
          </a:stretch>
        </p:blipFill>
        <p:spPr>
          <a:xfrm>
            <a:off x="2645403" y="1610207"/>
            <a:ext cx="6078165" cy="4022534"/>
          </a:xfrm>
          <a:prstGeom prst="rect">
            <a:avLst/>
          </a:prstGeom>
        </p:spPr>
      </p:pic>
      <p:sp>
        <p:nvSpPr>
          <p:cNvPr id="4" name="TextBox 3">
            <a:extLst>
              <a:ext uri="{FF2B5EF4-FFF2-40B4-BE49-F238E27FC236}">
                <a16:creationId xmlns:a16="http://schemas.microsoft.com/office/drawing/2014/main" id="{0C2FEE88-A463-6470-368E-FFEC23DDE667}"/>
              </a:ext>
            </a:extLst>
          </p:cNvPr>
          <p:cNvSpPr txBox="1"/>
          <p:nvPr/>
        </p:nvSpPr>
        <p:spPr>
          <a:xfrm>
            <a:off x="5176076" y="5632741"/>
            <a:ext cx="1016817" cy="461665"/>
          </a:xfrm>
          <a:prstGeom prst="rect">
            <a:avLst/>
          </a:prstGeom>
          <a:noFill/>
        </p:spPr>
        <p:txBody>
          <a:bodyPr wrap="none" rtlCol="0">
            <a:spAutoFit/>
          </a:bodyPr>
          <a:lstStyle/>
          <a:p>
            <a:r>
              <a:rPr lang="it-IT" sz="2400" dirty="0"/>
              <a:t>venula</a:t>
            </a:r>
          </a:p>
        </p:txBody>
      </p:sp>
    </p:spTree>
    <p:extLst>
      <p:ext uri="{BB962C8B-B14F-4D97-AF65-F5344CB8AC3E}">
        <p14:creationId xmlns:p14="http://schemas.microsoft.com/office/powerpoint/2010/main" val="55657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219693-3846-7BBF-1098-4757A72D4987}"/>
              </a:ext>
            </a:extLst>
          </p:cNvPr>
          <p:cNvSpPr txBox="1"/>
          <p:nvPr/>
        </p:nvSpPr>
        <p:spPr>
          <a:xfrm>
            <a:off x="833230" y="1016678"/>
            <a:ext cx="10525539" cy="2554545"/>
          </a:xfrm>
          <a:prstGeom prst="rect">
            <a:avLst/>
          </a:prstGeom>
          <a:noFill/>
        </p:spPr>
        <p:txBody>
          <a:bodyPr wrap="square">
            <a:spAutoFit/>
          </a:bodyPr>
          <a:lstStyle/>
          <a:p>
            <a:pPr algn="l">
              <a:buNone/>
            </a:pPr>
            <a:r>
              <a:rPr lang="it-IT" sz="2000" b="0" i="0" dirty="0">
                <a:effectLst/>
                <a:latin typeface="fkGroteskNeue"/>
              </a:rPr>
              <a:t>Quando un virus infetta una cellula, ne prende il controllo, la usa per replicarsi e alla fine la distrugge liberando nuove particelle virali che infetteranno altre cellule. </a:t>
            </a:r>
          </a:p>
          <a:p>
            <a:pPr algn="l">
              <a:buNone/>
            </a:pPr>
            <a:r>
              <a:rPr lang="it-IT" sz="2000" b="0" i="0" dirty="0">
                <a:effectLst/>
                <a:latin typeface="fkGroteskNeue"/>
              </a:rPr>
              <a:t>Le normali armi dell’immunità innata — come fagociti e proteine del complemento — funzionano solo contro virus liberi all’esterno delle cellule, ma diventano inefficaci una volta che il virus è entrato.</a:t>
            </a:r>
          </a:p>
          <a:p>
            <a:pPr algn="l">
              <a:buNone/>
            </a:pPr>
            <a:endParaRPr lang="it-IT" sz="2000" b="0" i="0" dirty="0">
              <a:effectLst/>
              <a:latin typeface="fkGroteskNeue"/>
            </a:endParaRPr>
          </a:p>
          <a:p>
            <a:pPr algn="l">
              <a:buNone/>
            </a:pPr>
            <a:r>
              <a:rPr lang="it-IT" sz="2000" b="0" i="0" dirty="0">
                <a:effectLst/>
                <a:latin typeface="fkGroteskNeue"/>
              </a:rPr>
              <a:t>Per questo, l’organismo possiede una difesa specializzata e potentissima: il sistema dell’</a:t>
            </a:r>
            <a:r>
              <a:rPr lang="it-IT" sz="2000" b="1" i="0" dirty="0">
                <a:effectLst/>
                <a:latin typeface="fkGroteskNeue"/>
              </a:rPr>
              <a:t>interferone</a:t>
            </a:r>
            <a:r>
              <a:rPr lang="it-IT" sz="2000" b="0" i="0" dirty="0">
                <a:effectLst/>
                <a:latin typeface="fkGroteskNeue"/>
              </a:rPr>
              <a:t>, che i virus temono di più.</a:t>
            </a:r>
          </a:p>
        </p:txBody>
      </p:sp>
      <p:sp>
        <p:nvSpPr>
          <p:cNvPr id="3" name="TextBox 2">
            <a:extLst>
              <a:ext uri="{FF2B5EF4-FFF2-40B4-BE49-F238E27FC236}">
                <a16:creationId xmlns:a16="http://schemas.microsoft.com/office/drawing/2014/main" id="{CEC0053F-1D76-4361-308A-D49E21C34748}"/>
              </a:ext>
            </a:extLst>
          </p:cNvPr>
          <p:cNvSpPr txBox="1"/>
          <p:nvPr/>
        </p:nvSpPr>
        <p:spPr>
          <a:xfrm>
            <a:off x="290801" y="259292"/>
            <a:ext cx="8765542" cy="584775"/>
          </a:xfrm>
          <a:prstGeom prst="rect">
            <a:avLst/>
          </a:prstGeom>
          <a:noFill/>
        </p:spPr>
        <p:txBody>
          <a:bodyPr wrap="square">
            <a:spAutoFit/>
          </a:bodyPr>
          <a:lstStyle/>
          <a:p>
            <a:r>
              <a:rPr lang="it-IT" sz="3200" b="1" dirty="0">
                <a:latin typeface="fkGroteskNeue"/>
              </a:rPr>
              <a:t>Risposta innata contro i virus</a:t>
            </a:r>
          </a:p>
        </p:txBody>
      </p:sp>
      <p:sp>
        <p:nvSpPr>
          <p:cNvPr id="4" name="TextBox 3">
            <a:extLst>
              <a:ext uri="{FF2B5EF4-FFF2-40B4-BE49-F238E27FC236}">
                <a16:creationId xmlns:a16="http://schemas.microsoft.com/office/drawing/2014/main" id="{6709ED74-87D6-64CD-7CE8-ABE9FF119FA1}"/>
              </a:ext>
            </a:extLst>
          </p:cNvPr>
          <p:cNvSpPr txBox="1"/>
          <p:nvPr/>
        </p:nvSpPr>
        <p:spPr>
          <a:xfrm>
            <a:off x="833230" y="4016632"/>
            <a:ext cx="6097656" cy="2246769"/>
          </a:xfrm>
          <a:prstGeom prst="rect">
            <a:avLst/>
          </a:prstGeom>
          <a:noFill/>
        </p:spPr>
        <p:txBody>
          <a:bodyPr wrap="square">
            <a:spAutoFit/>
          </a:bodyPr>
          <a:lstStyle/>
          <a:p>
            <a:pPr algn="l">
              <a:buNone/>
            </a:pPr>
            <a:r>
              <a:rPr lang="it-IT" sz="2000" b="0" i="0" dirty="0">
                <a:effectLst/>
                <a:latin typeface="fkGroteskNeue"/>
              </a:rPr>
              <a:t>Le cellule dendritiche </a:t>
            </a:r>
            <a:r>
              <a:rPr lang="it-IT" sz="2000" b="0" i="0" dirty="0" err="1">
                <a:effectLst/>
                <a:latin typeface="fkGroteskNeue"/>
              </a:rPr>
              <a:t>plasmacitoidi</a:t>
            </a:r>
            <a:r>
              <a:rPr lang="it-IT" sz="2000" b="0" i="0" dirty="0">
                <a:effectLst/>
                <a:latin typeface="fkGroteskNeue"/>
              </a:rPr>
              <a:t> (</a:t>
            </a:r>
            <a:r>
              <a:rPr lang="it-IT" sz="2000" b="0" i="0" dirty="0" err="1">
                <a:effectLst/>
                <a:latin typeface="fkGroteskNeue"/>
              </a:rPr>
              <a:t>pDC</a:t>
            </a:r>
            <a:r>
              <a:rPr lang="it-IT" sz="2000" b="0" i="0" dirty="0">
                <a:effectLst/>
                <a:latin typeface="fkGroteskNeue"/>
              </a:rPr>
              <a:t>) sono le "Regine degli Interferoni": 1.000 volte più interferone di tipo I al giorno rispetto a qualsiasi altro tipo cellulare!</a:t>
            </a:r>
          </a:p>
          <a:p>
            <a:pPr algn="l">
              <a:buNone/>
            </a:pPr>
            <a:r>
              <a:rPr lang="it-IT" sz="2000" b="0" i="0" dirty="0">
                <a:effectLst/>
                <a:latin typeface="fkGroteskNeue"/>
              </a:rPr>
              <a:t>Queste "fabbriche di interferone" svolgono un ruolo critico nella difesa innata contro i virus, specialmente nelle fasi iniziali dell’infezione, quando è essenziale bloccare rapidamente la replicazione virale.</a:t>
            </a:r>
          </a:p>
        </p:txBody>
      </p:sp>
      <p:sp>
        <p:nvSpPr>
          <p:cNvPr id="5" name="TextBox 4">
            <a:extLst>
              <a:ext uri="{FF2B5EF4-FFF2-40B4-BE49-F238E27FC236}">
                <a16:creationId xmlns:a16="http://schemas.microsoft.com/office/drawing/2014/main" id="{EAFB5D07-DE56-E0DC-5501-18658B50020A}"/>
              </a:ext>
            </a:extLst>
          </p:cNvPr>
          <p:cNvSpPr txBox="1"/>
          <p:nvPr/>
        </p:nvSpPr>
        <p:spPr>
          <a:xfrm>
            <a:off x="8325851" y="4613159"/>
            <a:ext cx="3032918" cy="1631216"/>
          </a:xfrm>
          <a:prstGeom prst="rect">
            <a:avLst/>
          </a:prstGeom>
          <a:noFill/>
          <a:ln>
            <a:solidFill>
              <a:schemeClr val="accent1"/>
            </a:solidFill>
          </a:ln>
        </p:spPr>
        <p:txBody>
          <a:bodyPr wrap="square" rtlCol="0">
            <a:spAutoFit/>
          </a:bodyPr>
          <a:lstStyle/>
          <a:p>
            <a:r>
              <a:rPr lang="it-IT" sz="2000" dirty="0"/>
              <a:t>Interferoni di tipo I</a:t>
            </a:r>
          </a:p>
          <a:p>
            <a:endParaRPr lang="it-IT" sz="2000" dirty="0"/>
          </a:p>
          <a:p>
            <a:r>
              <a:rPr lang="it-IT" sz="2000" dirty="0"/>
              <a:t>Cellule NK</a:t>
            </a:r>
          </a:p>
          <a:p>
            <a:endParaRPr lang="it-IT" sz="2000" dirty="0"/>
          </a:p>
          <a:p>
            <a:r>
              <a:rPr lang="it-IT" sz="2000" dirty="0"/>
              <a:t>Linfociti T citotossici</a:t>
            </a:r>
          </a:p>
        </p:txBody>
      </p:sp>
    </p:spTree>
    <p:extLst>
      <p:ext uri="{BB962C8B-B14F-4D97-AF65-F5344CB8AC3E}">
        <p14:creationId xmlns:p14="http://schemas.microsoft.com/office/powerpoint/2010/main" val="3727242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ell line&#10;&#10;AI-generated content may be incorrect.">
            <a:extLst>
              <a:ext uri="{FF2B5EF4-FFF2-40B4-BE49-F238E27FC236}">
                <a16:creationId xmlns:a16="http://schemas.microsoft.com/office/drawing/2014/main" id="{902844C9-994F-0F09-709A-5ACD05FFF637}"/>
              </a:ext>
            </a:extLst>
          </p:cNvPr>
          <p:cNvPicPr>
            <a:picLocks noChangeAspect="1"/>
          </p:cNvPicPr>
          <p:nvPr/>
        </p:nvPicPr>
        <p:blipFill>
          <a:blip r:embed="rId2"/>
          <a:stretch>
            <a:fillRect/>
          </a:stretch>
        </p:blipFill>
        <p:spPr>
          <a:xfrm>
            <a:off x="6580503" y="977061"/>
            <a:ext cx="5364455" cy="4530684"/>
          </a:xfrm>
          <a:prstGeom prst="rect">
            <a:avLst/>
          </a:prstGeom>
          <a:ln>
            <a:solidFill>
              <a:srgbClr val="7030A0"/>
            </a:solidFill>
          </a:ln>
        </p:spPr>
      </p:pic>
      <p:sp>
        <p:nvSpPr>
          <p:cNvPr id="3" name="TextBox 2">
            <a:extLst>
              <a:ext uri="{FF2B5EF4-FFF2-40B4-BE49-F238E27FC236}">
                <a16:creationId xmlns:a16="http://schemas.microsoft.com/office/drawing/2014/main" id="{640B6541-D775-711B-6477-E94E40561263}"/>
              </a:ext>
            </a:extLst>
          </p:cNvPr>
          <p:cNvSpPr txBox="1"/>
          <p:nvPr/>
        </p:nvSpPr>
        <p:spPr>
          <a:xfrm>
            <a:off x="356599" y="844067"/>
            <a:ext cx="6158106" cy="5632311"/>
          </a:xfrm>
          <a:prstGeom prst="rect">
            <a:avLst/>
          </a:prstGeom>
          <a:noFill/>
        </p:spPr>
        <p:txBody>
          <a:bodyPr wrap="square">
            <a:spAutoFit/>
          </a:bodyPr>
          <a:lstStyle/>
          <a:p>
            <a:pPr algn="l">
              <a:buNone/>
            </a:pPr>
            <a:r>
              <a:rPr lang="it-IT" sz="2000" b="0" i="0" dirty="0">
                <a:effectLst/>
                <a:latin typeface="fkGroteskNeue"/>
              </a:rPr>
              <a:t>Quando i recettori di riconoscimento del pattern (PRR) di una cellula rilevano la presenza di un virus, la cellula produce interferoni di tipo I (IFN‑α e IFN‑β)</a:t>
            </a:r>
          </a:p>
          <a:p>
            <a:pPr algn="l">
              <a:buNone/>
            </a:pPr>
            <a:endParaRPr lang="it-IT" sz="2000" dirty="0">
              <a:latin typeface="fkGroteskNeue"/>
            </a:endParaRPr>
          </a:p>
          <a:p>
            <a:pPr marL="285750" indent="-285750" algn="l">
              <a:buFont typeface="Arial" panose="020B0604020202020204" pitchFamily="34" charset="0"/>
              <a:buChar char="•"/>
            </a:pPr>
            <a:r>
              <a:rPr lang="it-IT" sz="2000" b="0" i="0" dirty="0">
                <a:effectLst/>
                <a:latin typeface="fkGroteskNeue"/>
              </a:rPr>
              <a:t>legano recettore IFNAR sulla cellula stessa e su quelle vicine, inducendo la produzione di centinaia di proteine antivirali che limitano la replicazione virale;</a:t>
            </a:r>
          </a:p>
          <a:p>
            <a:pPr marL="285750" indent="-285750" algn="l">
              <a:buFont typeface="Arial" panose="020B0604020202020204" pitchFamily="34" charset="0"/>
              <a:buChar char="•"/>
            </a:pPr>
            <a:r>
              <a:rPr lang="it-IT" sz="2000" b="0" i="0" dirty="0">
                <a:effectLst/>
                <a:latin typeface="fkGroteskNeue"/>
              </a:rPr>
              <a:t>Le cellule non ancora infette rispondono attivando geni antivirali e preparando meccanismi di autodistruzione (apoptosi), pronti a sacrificarsi se il virus dovesse penetrarvi</a:t>
            </a:r>
          </a:p>
          <a:p>
            <a:pPr algn="l"/>
            <a:endParaRPr lang="it-IT" sz="2000" dirty="0">
              <a:latin typeface="fkGroteskNeue"/>
            </a:endParaRPr>
          </a:p>
          <a:p>
            <a:pPr algn="l"/>
            <a:r>
              <a:rPr lang="it-IT" sz="2000" b="0" i="0" dirty="0">
                <a:effectLst/>
                <a:latin typeface="fkGroteskNeue"/>
              </a:rPr>
              <a:t>Una cellula “avvisata” dall’interferone resta funzionale finché non subisce realmente l’infezione;</a:t>
            </a:r>
          </a:p>
          <a:p>
            <a:pPr marL="342900" indent="-342900" algn="l">
              <a:buFont typeface="Arial" panose="020B0604020202020204" pitchFamily="34" charset="0"/>
              <a:buChar char="•"/>
            </a:pPr>
            <a:r>
              <a:rPr lang="it-IT" sz="2000" b="0" i="0" dirty="0">
                <a:effectLst/>
                <a:latin typeface="fkGroteskNeue"/>
              </a:rPr>
              <a:t>se viene infettata, muore insieme al virus, impedendone la replicazione;</a:t>
            </a:r>
          </a:p>
          <a:p>
            <a:pPr marL="342900" indent="-342900" algn="l">
              <a:buFont typeface="Arial" panose="020B0604020202020204" pitchFamily="34" charset="0"/>
              <a:buChar char="•"/>
            </a:pPr>
            <a:r>
              <a:rPr lang="it-IT" sz="2000" b="0" i="0" dirty="0">
                <a:effectLst/>
                <a:latin typeface="fkGroteskNeue"/>
              </a:rPr>
              <a:t>se l’attacco non arriva, torna allo stato normale, evitando sprechi energetici o danni ai tessuti.</a:t>
            </a:r>
          </a:p>
        </p:txBody>
      </p:sp>
      <p:sp>
        <p:nvSpPr>
          <p:cNvPr id="4" name="TextBox 3">
            <a:extLst>
              <a:ext uri="{FF2B5EF4-FFF2-40B4-BE49-F238E27FC236}">
                <a16:creationId xmlns:a16="http://schemas.microsoft.com/office/drawing/2014/main" id="{1F3DFA85-4658-D3E5-0095-76391514D704}"/>
              </a:ext>
            </a:extLst>
          </p:cNvPr>
          <p:cNvSpPr txBox="1"/>
          <p:nvPr/>
        </p:nvSpPr>
        <p:spPr>
          <a:xfrm>
            <a:off x="290801" y="259292"/>
            <a:ext cx="8765542" cy="584775"/>
          </a:xfrm>
          <a:prstGeom prst="rect">
            <a:avLst/>
          </a:prstGeom>
          <a:noFill/>
        </p:spPr>
        <p:txBody>
          <a:bodyPr wrap="square">
            <a:spAutoFit/>
          </a:bodyPr>
          <a:lstStyle/>
          <a:p>
            <a:r>
              <a:rPr lang="it-IT" sz="3200" b="1" dirty="0">
                <a:latin typeface="fkGroteskNeue"/>
              </a:rPr>
              <a:t>Interferoni di tipo I</a:t>
            </a:r>
          </a:p>
        </p:txBody>
      </p:sp>
    </p:spTree>
    <p:extLst>
      <p:ext uri="{BB962C8B-B14F-4D97-AF65-F5344CB8AC3E}">
        <p14:creationId xmlns:p14="http://schemas.microsoft.com/office/powerpoint/2010/main" val="3521418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Box 1">
            <a:extLst>
              <a:ext uri="{FF2B5EF4-FFF2-40B4-BE49-F238E27FC236}">
                <a16:creationId xmlns:a16="http://schemas.microsoft.com/office/drawing/2014/main" id="{7BCC3C96-9CFE-4845-FE77-E201968134D8}"/>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Quando esageriamo con l’interferone</a:t>
            </a:r>
          </a:p>
        </p:txBody>
      </p:sp>
      <p:sp>
        <p:nvSpPr>
          <p:cNvPr id="3" name="TextBox 2">
            <a:extLst>
              <a:ext uri="{FF2B5EF4-FFF2-40B4-BE49-F238E27FC236}">
                <a16:creationId xmlns:a16="http://schemas.microsoft.com/office/drawing/2014/main" id="{4655A49E-6B88-F8D2-0262-25520BC3A18F}"/>
              </a:ext>
            </a:extLst>
          </p:cNvPr>
          <p:cNvSpPr txBox="1"/>
          <p:nvPr/>
        </p:nvSpPr>
        <p:spPr>
          <a:xfrm>
            <a:off x="381407" y="982858"/>
            <a:ext cx="11456895" cy="4093428"/>
          </a:xfrm>
          <a:prstGeom prst="rect">
            <a:avLst/>
          </a:prstGeom>
          <a:noFill/>
        </p:spPr>
        <p:txBody>
          <a:bodyPr wrap="square" rtlCol="0">
            <a:spAutoFit/>
          </a:bodyPr>
          <a:lstStyle/>
          <a:p>
            <a:r>
              <a:rPr lang="it-IT" sz="3200" dirty="0"/>
              <a:t>E’ come vivere con l’influenza … e anche peggio</a:t>
            </a:r>
          </a:p>
          <a:p>
            <a:endParaRPr lang="it-IT" sz="3200" dirty="0"/>
          </a:p>
          <a:p>
            <a:pPr marL="457200" indent="-457200">
              <a:buFontTx/>
              <a:buChar char="-"/>
            </a:pPr>
            <a:r>
              <a:rPr lang="it-IT" sz="2800" dirty="0"/>
              <a:t>Malattie multifattoriali dello spettro del Lupus Eritematoso Sistemico</a:t>
            </a:r>
          </a:p>
          <a:p>
            <a:pPr marL="914400" lvl="1" indent="-457200">
              <a:buFontTx/>
              <a:buChar char="-"/>
            </a:pPr>
            <a:r>
              <a:rPr lang="it-IT" sz="2800" dirty="0"/>
              <a:t>Lupus</a:t>
            </a:r>
          </a:p>
          <a:p>
            <a:pPr marL="914400" lvl="1" indent="-457200">
              <a:buFontTx/>
              <a:buChar char="-"/>
            </a:pPr>
            <a:r>
              <a:rPr lang="it-IT" sz="2800" dirty="0"/>
              <a:t>Dermatomiosite</a:t>
            </a:r>
          </a:p>
          <a:p>
            <a:pPr marL="914400" lvl="1" indent="-457200">
              <a:buFontTx/>
              <a:buChar char="-"/>
            </a:pPr>
            <a:r>
              <a:rPr lang="it-IT" sz="2800" dirty="0"/>
              <a:t>Malattia di </a:t>
            </a:r>
            <a:r>
              <a:rPr lang="it-IT" sz="2800" dirty="0" err="1"/>
              <a:t>Sjogren</a:t>
            </a:r>
            <a:endParaRPr lang="it-IT" sz="2800" dirty="0"/>
          </a:p>
          <a:p>
            <a:pPr marL="914400" lvl="1" indent="-457200">
              <a:buFontTx/>
              <a:buChar char="-"/>
            </a:pPr>
            <a:endParaRPr lang="it-IT" sz="2800" dirty="0"/>
          </a:p>
          <a:p>
            <a:pPr marL="457200" indent="-457200">
              <a:buFontTx/>
              <a:buChar char="-"/>
            </a:pPr>
            <a:r>
              <a:rPr lang="it-IT" sz="2800" dirty="0"/>
              <a:t>Malattie monogeniche rare</a:t>
            </a:r>
          </a:p>
          <a:p>
            <a:pPr marL="914400" lvl="1" indent="-457200">
              <a:buFontTx/>
              <a:buChar char="-"/>
            </a:pPr>
            <a:r>
              <a:rPr lang="it-IT" sz="2800" dirty="0"/>
              <a:t>Interferonopatie</a:t>
            </a:r>
          </a:p>
        </p:txBody>
      </p:sp>
    </p:spTree>
    <p:extLst>
      <p:ext uri="{BB962C8B-B14F-4D97-AF65-F5344CB8AC3E}">
        <p14:creationId xmlns:p14="http://schemas.microsoft.com/office/powerpoint/2010/main" val="3600548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Tanto </a:t>
            </a:r>
            <a:r>
              <a:rPr lang="en-US" sz="3600" b="1" dirty="0" err="1">
                <a:solidFill>
                  <a:srgbClr val="0070C0"/>
                </a:solidFill>
              </a:rPr>
              <a:t>interferone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pic>
        <p:nvPicPr>
          <p:cNvPr id="19" name="Picture 18">
            <a:extLst>
              <a:ext uri="{FF2B5EF4-FFF2-40B4-BE49-F238E27FC236}">
                <a16:creationId xmlns:a16="http://schemas.microsoft.com/office/drawing/2014/main" id="{14250C01-09F0-ABF9-949F-0426AA721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30" y="1236983"/>
            <a:ext cx="6593462" cy="4735260"/>
          </a:xfrm>
          <a:prstGeom prst="rect">
            <a:avLst/>
          </a:prstGeom>
        </p:spPr>
      </p:pic>
      <p:pic>
        <p:nvPicPr>
          <p:cNvPr id="20" name="Picture 2" descr="Sembra influenza ma non lo è - Fapnet">
            <a:extLst>
              <a:ext uri="{FF2B5EF4-FFF2-40B4-BE49-F238E27FC236}">
                <a16:creationId xmlns:a16="http://schemas.microsoft.com/office/drawing/2014/main" id="{1C5DB281-B521-7785-7E33-B8BAE5D17E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8508" y="1158746"/>
            <a:ext cx="4505763" cy="5072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7120BE-F548-DD71-B41A-A61B001ADD2D}"/>
              </a:ext>
            </a:extLst>
          </p:cNvPr>
          <p:cNvSpPr txBox="1"/>
          <p:nvPr/>
        </p:nvSpPr>
        <p:spPr>
          <a:xfrm>
            <a:off x="7703060" y="158608"/>
            <a:ext cx="3646950" cy="646331"/>
          </a:xfrm>
          <a:prstGeom prst="rect">
            <a:avLst/>
          </a:prstGeom>
          <a:noFill/>
        </p:spPr>
        <p:txBody>
          <a:bodyPr wrap="square" rtlCol="0">
            <a:spAutoFit/>
          </a:bodyPr>
          <a:lstStyle/>
          <a:p>
            <a:pPr algn="just"/>
            <a:r>
              <a:rPr lang="en-US" sz="3600" b="1" dirty="0">
                <a:solidFill>
                  <a:srgbClr val="0070C0"/>
                </a:solidFill>
              </a:rPr>
              <a:t>Poco </a:t>
            </a:r>
            <a:r>
              <a:rPr lang="en-US" sz="3600" b="1" dirty="0" err="1">
                <a:solidFill>
                  <a:srgbClr val="0070C0"/>
                </a:solidFill>
              </a:rPr>
              <a:t>interferone</a:t>
            </a:r>
            <a:endParaRPr lang="en-US" sz="3600" b="1" dirty="0">
              <a:solidFill>
                <a:srgbClr val="0070C0"/>
              </a:solidFill>
            </a:endParaRPr>
          </a:p>
        </p:txBody>
      </p:sp>
    </p:spTree>
    <p:extLst>
      <p:ext uri="{BB962C8B-B14F-4D97-AF65-F5344CB8AC3E}">
        <p14:creationId xmlns:p14="http://schemas.microsoft.com/office/powerpoint/2010/main" val="206654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3C516-2F20-D913-151E-CA3CF8A504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138B24-B6E3-0A07-2C7F-EBADE7209565}"/>
              </a:ext>
            </a:extLst>
          </p:cNvPr>
          <p:cNvSpPr txBox="1"/>
          <p:nvPr/>
        </p:nvSpPr>
        <p:spPr>
          <a:xfrm>
            <a:off x="290801" y="958367"/>
            <a:ext cx="11610398" cy="4093428"/>
          </a:xfrm>
          <a:prstGeom prst="rect">
            <a:avLst/>
          </a:prstGeom>
          <a:noFill/>
        </p:spPr>
        <p:txBody>
          <a:bodyPr wrap="square">
            <a:spAutoFit/>
          </a:bodyPr>
          <a:lstStyle/>
          <a:p>
            <a:pPr algn="l">
              <a:buNone/>
            </a:pPr>
            <a:r>
              <a:rPr lang="it-IT" sz="2000" b="0" i="0" dirty="0">
                <a:effectLst/>
                <a:latin typeface="fkGroteskNeue"/>
              </a:rPr>
              <a:t>Un'arma cruciale dell'immunità innata contro le infezioni virali (come herpes e HPV) e i tumori. </a:t>
            </a:r>
          </a:p>
          <a:p>
            <a:pPr algn="l">
              <a:buNone/>
            </a:pPr>
            <a:r>
              <a:rPr lang="it-IT" sz="2000" b="0" i="0" dirty="0">
                <a:effectLst/>
                <a:latin typeface="fkGroteskNeue"/>
              </a:rPr>
              <a:t>Persone con difetti genetici nelle NK hanno gravi difficoltà a controllare queste infezioni.</a:t>
            </a:r>
          </a:p>
          <a:p>
            <a:pPr algn="l">
              <a:buNone/>
            </a:pPr>
            <a:endParaRPr lang="it-IT" sz="2000" b="0" i="0" dirty="0">
              <a:effectLst/>
              <a:latin typeface="fkGroteskNeue"/>
            </a:endParaRPr>
          </a:p>
          <a:p>
            <a:pPr marL="342900" indent="-342900" algn="l">
              <a:buFont typeface="Arial" panose="020B0604020202020204" pitchFamily="34" charset="0"/>
              <a:buChar char="•"/>
            </a:pPr>
            <a:r>
              <a:rPr lang="it-IT" sz="2000" b="0" i="0" dirty="0">
                <a:effectLst/>
                <a:latin typeface="fkGroteskNeue"/>
              </a:rPr>
              <a:t>Maturano nel midollo osseo, emivita ~1 settimana nel sangue, milza e fegato.</a:t>
            </a:r>
          </a:p>
          <a:p>
            <a:pPr marL="342900" indent="-342900" algn="l">
              <a:buFont typeface="Arial" panose="020B0604020202020204" pitchFamily="34" charset="0"/>
              <a:buChar char="•"/>
            </a:pPr>
            <a:r>
              <a:rPr lang="it-IT" sz="2000" b="0" i="0" dirty="0">
                <a:effectLst/>
                <a:latin typeface="fkGroteskNeue"/>
              </a:rPr>
              <a:t>Usano "roll, stop, exit" per lasciare il sangue e raggiungere i siti infetti, dove proliferano rapidamente.</a:t>
            </a:r>
          </a:p>
          <a:p>
            <a:pPr algn="l"/>
            <a:endParaRPr lang="it-IT" sz="2000" b="0" i="0" dirty="0">
              <a:effectLst/>
              <a:latin typeface="fkGroteskNeue"/>
            </a:endParaRPr>
          </a:p>
          <a:p>
            <a:pPr algn="l">
              <a:buNone/>
            </a:pPr>
            <a:r>
              <a:rPr lang="it-IT" sz="2000" b="0" i="0" dirty="0">
                <a:effectLst/>
                <a:latin typeface="fkGroteskNeue"/>
              </a:rPr>
              <a:t>Due ruoli principali</a:t>
            </a:r>
          </a:p>
          <a:p>
            <a:pPr marL="342900" indent="-342900" algn="l">
              <a:buFont typeface="Arial" panose="020B0604020202020204" pitchFamily="34" charset="0"/>
              <a:buChar char="•"/>
            </a:pPr>
            <a:r>
              <a:rPr lang="it-IT" sz="2000" b="0" i="0" dirty="0">
                <a:effectLst/>
                <a:latin typeface="fkGroteskNeue"/>
              </a:rPr>
              <a:t>Produzione di citochine: secernono IFN-γ (e altre) per attivare macrofagi e altre cellule immunitarie. </a:t>
            </a:r>
          </a:p>
          <a:p>
            <a:pPr marL="342900" indent="-342900" algn="l">
              <a:buFont typeface="Arial" panose="020B0604020202020204" pitchFamily="34" charset="0"/>
              <a:buChar char="•"/>
            </a:pPr>
            <a:r>
              <a:rPr lang="it-IT" sz="2000" dirty="0">
                <a:latin typeface="fkGroteskNeue"/>
              </a:rPr>
              <a:t>Sono </a:t>
            </a:r>
            <a:r>
              <a:rPr lang="it-IT" sz="2000" b="0" i="0" dirty="0">
                <a:effectLst/>
                <a:latin typeface="fkGroteskNeue"/>
              </a:rPr>
              <a:t>attivate da segnali di pericolo come IFN-α/β (da cellule infette) o LPS (da batteri).</a:t>
            </a:r>
            <a:endParaRPr lang="it-IT" sz="2000" dirty="0">
              <a:latin typeface="fkGroteskNeue"/>
            </a:endParaRPr>
          </a:p>
          <a:p>
            <a:pPr marL="342900" indent="-342900" algn="l">
              <a:buFont typeface="Arial" panose="020B0604020202020204" pitchFamily="34" charset="0"/>
              <a:buChar char="•"/>
            </a:pPr>
            <a:r>
              <a:rPr lang="it-IT" sz="2000" b="0" i="0" dirty="0">
                <a:effectLst/>
                <a:latin typeface="fkGroteskNeue"/>
              </a:rPr>
              <a:t>Inducono l'apoptosi nelle cellule bersaglio (infette da virus, tumorali, batteri, parassiti, funghi) tramite:</a:t>
            </a:r>
          </a:p>
          <a:p>
            <a:pPr marL="800100" lvl="1" indent="-342900">
              <a:buFont typeface="Arial" panose="020B0604020202020204" pitchFamily="34" charset="0"/>
              <a:buChar char="•"/>
            </a:pPr>
            <a:r>
              <a:rPr lang="it-IT" sz="2000" b="0" i="0" dirty="0">
                <a:effectLst/>
                <a:latin typeface="fkGroteskNeue"/>
              </a:rPr>
              <a:t>Sistema di iniezione: </a:t>
            </a:r>
            <a:r>
              <a:rPr lang="it-IT" sz="2000" b="0" i="0" dirty="0" err="1">
                <a:effectLst/>
                <a:latin typeface="fkGroteskNeue"/>
              </a:rPr>
              <a:t>perforina</a:t>
            </a:r>
            <a:r>
              <a:rPr lang="it-IT" sz="2000" b="0" i="0" dirty="0">
                <a:effectLst/>
                <a:latin typeface="fkGroteskNeue"/>
              </a:rPr>
              <a:t> crea pori nella membrana della cellula bersaglio, permettendo l'ingresso di </a:t>
            </a:r>
            <a:r>
              <a:rPr lang="it-IT" sz="2000" b="0" i="0" dirty="0" err="1">
                <a:effectLst/>
                <a:latin typeface="fkGroteskNeue"/>
              </a:rPr>
              <a:t>granzyme</a:t>
            </a:r>
            <a:r>
              <a:rPr lang="it-IT" sz="2000" b="0" i="0" dirty="0">
                <a:effectLst/>
                <a:latin typeface="fkGroteskNeue"/>
              </a:rPr>
              <a:t> B (enzimi pro-</a:t>
            </a:r>
            <a:r>
              <a:rPr lang="it-IT" sz="2000" b="0" i="0" dirty="0" err="1">
                <a:effectLst/>
                <a:latin typeface="fkGroteskNeue"/>
              </a:rPr>
              <a:t>apoptotici</a:t>
            </a:r>
            <a:r>
              <a:rPr lang="it-IT" sz="2000" b="0" i="0" dirty="0">
                <a:effectLst/>
                <a:latin typeface="fkGroteskNeue"/>
              </a:rPr>
              <a:t>).</a:t>
            </a:r>
            <a:endParaRPr lang="it-IT" sz="2000" dirty="0">
              <a:latin typeface="fkGroteskNeue"/>
            </a:endParaRPr>
          </a:p>
          <a:p>
            <a:pPr marL="800100" lvl="1" indent="-342900">
              <a:buFont typeface="Arial" panose="020B0604020202020204" pitchFamily="34" charset="0"/>
              <a:buChar char="•"/>
            </a:pPr>
            <a:r>
              <a:rPr lang="it-IT" sz="2000" b="0" i="0" dirty="0">
                <a:effectLst/>
                <a:latin typeface="fkGroteskNeue"/>
              </a:rPr>
              <a:t>Via Fas-</a:t>
            </a:r>
            <a:r>
              <a:rPr lang="it-IT" sz="2000" b="0" i="0" dirty="0" err="1">
                <a:effectLst/>
                <a:latin typeface="fkGroteskNeue"/>
              </a:rPr>
              <a:t>FasL</a:t>
            </a:r>
            <a:r>
              <a:rPr lang="it-IT" sz="2000" b="0" i="0" dirty="0">
                <a:effectLst/>
                <a:latin typeface="fkGroteskNeue"/>
              </a:rPr>
              <a:t>: il ligando Fas sulle NK si lega a Fas sulla cellula target, segnalando l'autodistruzione.</a:t>
            </a:r>
          </a:p>
        </p:txBody>
      </p:sp>
      <p:sp>
        <p:nvSpPr>
          <p:cNvPr id="2" name="TextBox 1">
            <a:extLst>
              <a:ext uri="{FF2B5EF4-FFF2-40B4-BE49-F238E27FC236}">
                <a16:creationId xmlns:a16="http://schemas.microsoft.com/office/drawing/2014/main" id="{8D9F9AF2-AA56-D098-7F54-EFE17A8934A9}"/>
              </a:ext>
            </a:extLst>
          </p:cNvPr>
          <p:cNvSpPr txBox="1"/>
          <p:nvPr/>
        </p:nvSpPr>
        <p:spPr>
          <a:xfrm>
            <a:off x="290801" y="259292"/>
            <a:ext cx="8765542" cy="584775"/>
          </a:xfrm>
          <a:prstGeom prst="rect">
            <a:avLst/>
          </a:prstGeom>
          <a:noFill/>
        </p:spPr>
        <p:txBody>
          <a:bodyPr wrap="square">
            <a:spAutoFit/>
          </a:bodyPr>
          <a:lstStyle/>
          <a:p>
            <a:r>
              <a:rPr lang="it-IT" sz="3200" b="1" dirty="0">
                <a:latin typeface="fkGroteskNeue"/>
              </a:rPr>
              <a:t>Cellule Natural Killer NK</a:t>
            </a:r>
          </a:p>
        </p:txBody>
      </p:sp>
    </p:spTree>
    <p:extLst>
      <p:ext uri="{BB962C8B-B14F-4D97-AF65-F5344CB8AC3E}">
        <p14:creationId xmlns:p14="http://schemas.microsoft.com/office/powerpoint/2010/main" val="3500380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46A7C-7C2A-F7F0-FD64-D77A99224A8D}"/>
              </a:ext>
            </a:extLst>
          </p:cNvPr>
          <p:cNvSpPr txBox="1"/>
          <p:nvPr/>
        </p:nvSpPr>
        <p:spPr>
          <a:xfrm>
            <a:off x="616616" y="583174"/>
            <a:ext cx="9489910" cy="2246769"/>
          </a:xfrm>
          <a:prstGeom prst="rect">
            <a:avLst/>
          </a:prstGeom>
          <a:noFill/>
        </p:spPr>
        <p:txBody>
          <a:bodyPr wrap="square">
            <a:spAutoFit/>
          </a:bodyPr>
          <a:lstStyle/>
          <a:p>
            <a:pPr algn="just">
              <a:buNone/>
            </a:pPr>
            <a:r>
              <a:rPr lang="it-IT" sz="2000" b="0" i="0" dirty="0">
                <a:effectLst/>
                <a:latin typeface="fkGroteskNeue"/>
              </a:rPr>
              <a:t>A differenza dei linfociti T killer (che usano TCR specifici), le NK bilanciano segnali attivanti ("</a:t>
            </a:r>
            <a:r>
              <a:rPr lang="it-IT" sz="2000" b="0" i="0" dirty="0" err="1">
                <a:effectLst/>
                <a:latin typeface="fkGroteskNeue"/>
              </a:rPr>
              <a:t>kill</a:t>
            </a:r>
            <a:r>
              <a:rPr lang="it-IT" sz="2000" b="0" i="0" dirty="0">
                <a:effectLst/>
                <a:latin typeface="fkGroteskNeue"/>
              </a:rPr>
              <a:t>!") e inibitori ("</a:t>
            </a:r>
            <a:r>
              <a:rPr lang="it-IT" sz="2000" b="0" i="0" dirty="0" err="1">
                <a:effectLst/>
                <a:latin typeface="fkGroteskNeue"/>
              </a:rPr>
              <a:t>don't</a:t>
            </a:r>
            <a:r>
              <a:rPr lang="it-IT" sz="2000" b="0" i="0" dirty="0">
                <a:effectLst/>
                <a:latin typeface="fkGroteskNeue"/>
              </a:rPr>
              <a:t> </a:t>
            </a:r>
            <a:r>
              <a:rPr lang="it-IT" sz="2000" b="0" i="0" dirty="0" err="1">
                <a:effectLst/>
                <a:latin typeface="fkGroteskNeue"/>
              </a:rPr>
              <a:t>kill</a:t>
            </a:r>
            <a:r>
              <a:rPr lang="it-IT" sz="2000" b="0" i="0" dirty="0">
                <a:effectLst/>
                <a:latin typeface="fkGroteskNeue"/>
              </a:rPr>
              <a:t>!"):</a:t>
            </a:r>
          </a:p>
          <a:p>
            <a:pPr algn="just">
              <a:buFont typeface="Arial" panose="020B0604020202020204" pitchFamily="34" charset="0"/>
              <a:buChar char="•"/>
            </a:pPr>
            <a:endParaRPr lang="it-IT" sz="2000" b="0" i="0" dirty="0">
              <a:effectLst/>
              <a:latin typeface="fkGroteskNeue"/>
            </a:endParaRPr>
          </a:p>
          <a:p>
            <a:pPr marL="342900" indent="-342900" algn="just">
              <a:buFont typeface="Arial" panose="020B0604020202020204" pitchFamily="34" charset="0"/>
              <a:buChar char="•"/>
            </a:pPr>
            <a:r>
              <a:rPr lang="it-IT" sz="2000" b="0" i="0" dirty="0">
                <a:effectLst/>
                <a:latin typeface="fkGroteskNeue"/>
              </a:rPr>
              <a:t>Segnali inibitori: recettori che riconoscono MHC di classe I sulle cellule sane </a:t>
            </a:r>
            <a:endParaRPr lang="it-IT" sz="2000" dirty="0">
              <a:latin typeface="fkGroteskNeue"/>
            </a:endParaRPr>
          </a:p>
          <a:p>
            <a:pPr marL="342900" indent="-342900" algn="just">
              <a:buFont typeface="Arial" panose="020B0604020202020204" pitchFamily="34" charset="0"/>
              <a:buChar char="•"/>
            </a:pPr>
            <a:r>
              <a:rPr lang="it-IT" sz="2000" b="0" i="0" dirty="0">
                <a:effectLst/>
                <a:latin typeface="fkGroteskNeue"/>
              </a:rPr>
              <a:t>Segnali attivanti: recettori che rilevano carboidrati o proteine anomale su cellule "stressate" (infette o tumorali).</a:t>
            </a:r>
          </a:p>
          <a:p>
            <a:pPr algn="just">
              <a:buNone/>
            </a:pPr>
            <a:endParaRPr lang="it-IT" sz="2000" b="0" i="0" dirty="0">
              <a:effectLst/>
              <a:latin typeface="fkGroteskNeue"/>
            </a:endParaRPr>
          </a:p>
        </p:txBody>
      </p:sp>
      <p:pic>
        <p:nvPicPr>
          <p:cNvPr id="4" name="Picture 3">
            <a:extLst>
              <a:ext uri="{FF2B5EF4-FFF2-40B4-BE49-F238E27FC236}">
                <a16:creationId xmlns:a16="http://schemas.microsoft.com/office/drawing/2014/main" id="{30AD2A11-A852-D23F-0B4D-DD13DEC63333}"/>
              </a:ext>
            </a:extLst>
          </p:cNvPr>
          <p:cNvPicPr>
            <a:picLocks noChangeAspect="1"/>
          </p:cNvPicPr>
          <p:nvPr/>
        </p:nvPicPr>
        <p:blipFill>
          <a:blip r:embed="rId2"/>
          <a:stretch>
            <a:fillRect/>
          </a:stretch>
        </p:blipFill>
        <p:spPr>
          <a:xfrm>
            <a:off x="5993931" y="3429000"/>
            <a:ext cx="5439912" cy="2162533"/>
          </a:xfrm>
          <a:prstGeom prst="rect">
            <a:avLst/>
          </a:prstGeom>
        </p:spPr>
      </p:pic>
      <p:sp>
        <p:nvSpPr>
          <p:cNvPr id="6" name="TextBox 5">
            <a:extLst>
              <a:ext uri="{FF2B5EF4-FFF2-40B4-BE49-F238E27FC236}">
                <a16:creationId xmlns:a16="http://schemas.microsoft.com/office/drawing/2014/main" id="{DD59F44C-AED7-DA0A-96F3-36290AFED4BC}"/>
              </a:ext>
            </a:extLst>
          </p:cNvPr>
          <p:cNvSpPr txBox="1"/>
          <p:nvPr/>
        </p:nvSpPr>
        <p:spPr>
          <a:xfrm>
            <a:off x="616616" y="2771328"/>
            <a:ext cx="4893847" cy="3477875"/>
          </a:xfrm>
          <a:prstGeom prst="rect">
            <a:avLst/>
          </a:prstGeom>
          <a:noFill/>
        </p:spPr>
        <p:txBody>
          <a:bodyPr wrap="square">
            <a:spAutoFit/>
          </a:bodyPr>
          <a:lstStyle/>
          <a:p>
            <a:pPr algn="just">
              <a:buNone/>
            </a:pPr>
            <a:r>
              <a:rPr lang="it-IT" sz="2000" b="0" i="0" dirty="0">
                <a:effectLst/>
                <a:latin typeface="fkGroteskNeue"/>
              </a:rPr>
              <a:t>Le NK </a:t>
            </a:r>
            <a:r>
              <a:rPr lang="it-IT" sz="2000" b="1" i="0" dirty="0">
                <a:effectLst/>
                <a:latin typeface="fkGroteskNeue"/>
              </a:rPr>
              <a:t>uccidono solo se i segnali "</a:t>
            </a:r>
            <a:r>
              <a:rPr lang="it-IT" sz="2000" b="1" i="0" dirty="0" err="1">
                <a:effectLst/>
                <a:latin typeface="fkGroteskNeue"/>
              </a:rPr>
              <a:t>kill</a:t>
            </a:r>
            <a:r>
              <a:rPr lang="it-IT" sz="2000" b="1" i="0" dirty="0">
                <a:effectLst/>
                <a:latin typeface="fkGroteskNeue"/>
              </a:rPr>
              <a:t>" superano quelli "</a:t>
            </a:r>
            <a:r>
              <a:rPr lang="it-IT" sz="2000" b="1" i="0" dirty="0" err="1">
                <a:effectLst/>
                <a:latin typeface="fkGroteskNeue"/>
              </a:rPr>
              <a:t>don't</a:t>
            </a:r>
            <a:r>
              <a:rPr lang="it-IT" sz="2000" b="1" i="0" dirty="0">
                <a:effectLst/>
                <a:latin typeface="fkGroteskNeue"/>
              </a:rPr>
              <a:t> </a:t>
            </a:r>
            <a:r>
              <a:rPr lang="it-IT" sz="2000" b="1" i="0" dirty="0" err="1">
                <a:effectLst/>
                <a:latin typeface="fkGroteskNeue"/>
              </a:rPr>
              <a:t>kill</a:t>
            </a:r>
            <a:r>
              <a:rPr lang="it-IT" sz="2000" b="1" i="0" dirty="0">
                <a:effectLst/>
                <a:latin typeface="fkGroteskNeue"/>
              </a:rPr>
              <a:t>". </a:t>
            </a:r>
            <a:r>
              <a:rPr lang="it-IT" sz="2000" b="0" i="0" dirty="0">
                <a:effectLst/>
                <a:latin typeface="fkGroteskNeue"/>
              </a:rPr>
              <a:t>Questo è cruciale contro virus che spengono l'espressione di MHC I per sfuggire ai T killer: le NK le riconoscono proprio per l'assenza di MHC I e le eliminano.</a:t>
            </a:r>
          </a:p>
          <a:p>
            <a:pPr algn="just">
              <a:buNone/>
            </a:pPr>
            <a:br>
              <a:rPr lang="it-IT" sz="2000" dirty="0">
                <a:latin typeface="fkGroteskNeue"/>
              </a:rPr>
            </a:br>
            <a:r>
              <a:rPr lang="it-IT" sz="2000" b="0" i="0" dirty="0">
                <a:effectLst/>
                <a:latin typeface="fkGroteskNeue"/>
              </a:rPr>
              <a:t>In sintesi, le NK sono "esecutrici veloci" che colmano i limiti degli anticorpi (non entrano nelle cellule) e dei T killer (contro cellule senza MHC I).</a:t>
            </a:r>
          </a:p>
        </p:txBody>
      </p:sp>
    </p:spTree>
    <p:extLst>
      <p:ext uri="{BB962C8B-B14F-4D97-AF65-F5344CB8AC3E}">
        <p14:creationId xmlns:p14="http://schemas.microsoft.com/office/powerpoint/2010/main" val="1658000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E2064-FD4A-E5BA-1168-F8010CE572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C1A435-92A5-0021-D920-3BE8B0E2940A}"/>
              </a:ext>
            </a:extLst>
          </p:cNvPr>
          <p:cNvSpPr txBox="1"/>
          <p:nvPr/>
        </p:nvSpPr>
        <p:spPr>
          <a:xfrm>
            <a:off x="548434" y="973486"/>
            <a:ext cx="6534291" cy="5324535"/>
          </a:xfrm>
          <a:prstGeom prst="rect">
            <a:avLst/>
          </a:prstGeom>
          <a:noFill/>
        </p:spPr>
        <p:txBody>
          <a:bodyPr wrap="square">
            <a:spAutoFit/>
          </a:bodyPr>
          <a:lstStyle/>
          <a:p>
            <a:pPr algn="l">
              <a:buNone/>
            </a:pPr>
            <a:r>
              <a:rPr lang="it-IT" sz="2000" dirty="0">
                <a:latin typeface="fkGroteskNeue"/>
              </a:rPr>
              <a:t>P</a:t>
            </a:r>
            <a:r>
              <a:rPr lang="it-IT" sz="2000" b="0" i="0" dirty="0">
                <a:effectLst/>
                <a:latin typeface="fkGroteskNeue"/>
              </a:rPr>
              <a:t>entamero,</a:t>
            </a:r>
            <a:r>
              <a:rPr lang="it-IT" sz="2000" dirty="0">
                <a:latin typeface="fkGroteskNeue"/>
              </a:rPr>
              <a:t> </a:t>
            </a:r>
            <a:r>
              <a:rPr lang="it-IT" sz="2000" b="0" i="0" dirty="0">
                <a:effectLst/>
                <a:latin typeface="fkGroteskNeue"/>
              </a:rPr>
              <a:t>ideale come "primo anticorpo" precoce nelle infezioni, grazie alla sua efficacia nel fissare il complemento tramite la via classica (anticorpo-dipendente).</a:t>
            </a:r>
          </a:p>
          <a:p>
            <a:pPr algn="l">
              <a:buNone/>
            </a:pPr>
            <a:endParaRPr lang="it-IT" sz="2000" b="0" i="0" dirty="0">
              <a:effectLst/>
              <a:latin typeface="fkGrotesk"/>
            </a:endParaRPr>
          </a:p>
          <a:p>
            <a:pPr algn="l">
              <a:buNone/>
            </a:pPr>
            <a:r>
              <a:rPr lang="it-IT" sz="2000" b="0" i="0" dirty="0">
                <a:effectLst/>
                <a:latin typeface="fkGroteskNeue"/>
              </a:rPr>
              <a:t>Nel sangue, complessi C1 sono inattivi per un inibitore. </a:t>
            </a:r>
            <a:br>
              <a:rPr lang="it-IT" sz="2000" b="0" i="0" dirty="0">
                <a:effectLst/>
                <a:latin typeface="fkGroteskNeue"/>
              </a:rPr>
            </a:br>
            <a:r>
              <a:rPr lang="it-IT" sz="2000" b="0" i="0" dirty="0">
                <a:effectLst/>
                <a:latin typeface="fkGroteskNeue"/>
              </a:rPr>
              <a:t>IgM lega l'invasore con i suoi siti Fab; le sue 5 </a:t>
            </a:r>
            <a:r>
              <a:rPr lang="it-IT" sz="2000" b="0" i="0" dirty="0" err="1">
                <a:effectLst/>
                <a:latin typeface="fkGroteskNeue"/>
              </a:rPr>
              <a:t>Fc</a:t>
            </a:r>
            <a:r>
              <a:rPr lang="it-IT" sz="2000" b="0" i="0" dirty="0">
                <a:effectLst/>
                <a:latin typeface="fkGroteskNeue"/>
              </a:rPr>
              <a:t> vicine catturano più complessi C1, rimuovendone gli inibitori e generando C3 convertasi -&gt; C3b opsonizza, attira neutrofili e forma il complesso di attacco di membrana (MAC), lisando il patogeno.</a:t>
            </a:r>
          </a:p>
          <a:p>
            <a:pPr algn="l">
              <a:buNone/>
            </a:pPr>
            <a:endParaRPr lang="it-IT" sz="2000" b="0" i="0" dirty="0">
              <a:effectLst/>
              <a:latin typeface="fkGrotesk"/>
            </a:endParaRPr>
          </a:p>
          <a:p>
            <a:pPr algn="l">
              <a:buNone/>
            </a:pPr>
            <a:r>
              <a:rPr lang="it-IT" sz="2000" b="0" i="0" dirty="0">
                <a:effectLst/>
                <a:latin typeface="fkGroteskNeue"/>
              </a:rPr>
              <a:t>Batteri con "cappotti" resistenti al complemento diretto vengono superati da IgM, integrando immunità adattativa (IgM identifica) con innata (complemento attacca). </a:t>
            </a:r>
          </a:p>
          <a:p>
            <a:pPr algn="l">
              <a:buNone/>
            </a:pPr>
            <a:r>
              <a:rPr lang="it-IT" sz="2000" b="0" i="0" dirty="0">
                <a:effectLst/>
                <a:latin typeface="fkGroteskNeue"/>
              </a:rPr>
              <a:t>Inoltre, IgM neutralizza virus.</a:t>
            </a:r>
          </a:p>
          <a:p>
            <a:pPr algn="l">
              <a:buNone/>
            </a:pPr>
            <a:r>
              <a:rPr lang="it-IT" sz="2000" b="0" i="0" dirty="0">
                <a:effectLst/>
                <a:latin typeface="fkGroteskNeue"/>
              </a:rPr>
              <a:t>IgM esemplifica la </a:t>
            </a:r>
            <a:r>
              <a:rPr lang="it-IT" sz="2000" b="1" i="0" dirty="0">
                <a:effectLst/>
                <a:latin typeface="fkGroteskNeue"/>
              </a:rPr>
              <a:t>sinergia innata-adattativa</a:t>
            </a:r>
            <a:r>
              <a:rPr lang="it-IT" sz="2000" b="0" i="0" dirty="0">
                <a:effectLst/>
                <a:latin typeface="fkGroteskNeue"/>
              </a:rPr>
              <a:t>, estendendo il repertorio contro patogeni elusivi.</a:t>
            </a:r>
          </a:p>
        </p:txBody>
      </p:sp>
      <p:sp>
        <p:nvSpPr>
          <p:cNvPr id="2" name="TextBox 1">
            <a:extLst>
              <a:ext uri="{FF2B5EF4-FFF2-40B4-BE49-F238E27FC236}">
                <a16:creationId xmlns:a16="http://schemas.microsoft.com/office/drawing/2014/main" id="{65BB7E8B-EF8D-6B07-DDE6-13A0C7EFD18F}"/>
              </a:ext>
            </a:extLst>
          </p:cNvPr>
          <p:cNvSpPr txBox="1"/>
          <p:nvPr/>
        </p:nvSpPr>
        <p:spPr>
          <a:xfrm>
            <a:off x="548434" y="335797"/>
            <a:ext cx="764953" cy="523220"/>
          </a:xfrm>
          <a:prstGeom prst="rect">
            <a:avLst/>
          </a:prstGeom>
          <a:noFill/>
        </p:spPr>
        <p:txBody>
          <a:bodyPr wrap="none" rtlCol="0">
            <a:spAutoFit/>
          </a:bodyPr>
          <a:lstStyle/>
          <a:p>
            <a:r>
              <a:rPr lang="en-US" sz="2800" b="1" dirty="0">
                <a:latin typeface="fkGroteskNeue"/>
              </a:rPr>
              <a:t>IgM</a:t>
            </a:r>
          </a:p>
        </p:txBody>
      </p:sp>
      <p:pic>
        <p:nvPicPr>
          <p:cNvPr id="5" name="Picture 4" descr="A diagram of a molecule&#10;&#10;AI-generated content may be incorrect.">
            <a:extLst>
              <a:ext uri="{FF2B5EF4-FFF2-40B4-BE49-F238E27FC236}">
                <a16:creationId xmlns:a16="http://schemas.microsoft.com/office/drawing/2014/main" id="{48D0E0E2-49CE-A8DE-93F1-81B7746EE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672" y="1035479"/>
            <a:ext cx="4548166" cy="5003694"/>
          </a:xfrm>
          <a:prstGeom prst="rect">
            <a:avLst/>
          </a:prstGeom>
        </p:spPr>
      </p:pic>
    </p:spTree>
    <p:extLst>
      <p:ext uri="{BB962C8B-B14F-4D97-AF65-F5344CB8AC3E}">
        <p14:creationId xmlns:p14="http://schemas.microsoft.com/office/powerpoint/2010/main" val="3239479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0515D-5D8C-F9C7-F235-A02BDADA23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43997E-8826-267C-71C9-34A3E8CDDBC4}"/>
              </a:ext>
            </a:extLst>
          </p:cNvPr>
          <p:cNvSpPr txBox="1"/>
          <p:nvPr/>
        </p:nvSpPr>
        <p:spPr>
          <a:xfrm>
            <a:off x="548434" y="915913"/>
            <a:ext cx="6596285" cy="5632311"/>
          </a:xfrm>
          <a:prstGeom prst="rect">
            <a:avLst/>
          </a:prstGeom>
          <a:noFill/>
        </p:spPr>
        <p:txBody>
          <a:bodyPr wrap="square">
            <a:spAutoFit/>
          </a:bodyPr>
          <a:lstStyle/>
          <a:p>
            <a:pPr algn="l">
              <a:buNone/>
            </a:pPr>
            <a:r>
              <a:rPr lang="it-IT" sz="2000" b="0" i="0" dirty="0">
                <a:effectLst/>
                <a:latin typeface="fkGroteskNeue"/>
              </a:rPr>
              <a:t>Esistono in sottoclassi (es. IgG1, IgG3) con regioni </a:t>
            </a:r>
            <a:r>
              <a:rPr lang="it-IT" sz="2000" b="0" i="0" dirty="0" err="1">
                <a:effectLst/>
                <a:latin typeface="fkGroteskNeue"/>
              </a:rPr>
              <a:t>Fc</a:t>
            </a:r>
            <a:r>
              <a:rPr lang="it-IT" sz="2000" b="0" i="0" dirty="0">
                <a:effectLst/>
                <a:latin typeface="fkGroteskNeue"/>
              </a:rPr>
              <a:t> leggermente diverse.</a:t>
            </a:r>
          </a:p>
          <a:p>
            <a:pPr algn="l">
              <a:buNone/>
            </a:pPr>
            <a:r>
              <a:rPr lang="it-IT" sz="2000" b="0" i="0" dirty="0">
                <a:effectLst/>
                <a:latin typeface="fkGroteskNeue"/>
              </a:rPr>
              <a:t>Sono la classe più abbondante nel sangue, con emivita lunga (~3 settimane vs 1 giorno di IgM), e attraversano la placenta fornendo al </a:t>
            </a:r>
            <a:r>
              <a:rPr lang="it-IT" sz="2000" b="1" i="0" dirty="0">
                <a:effectLst/>
                <a:latin typeface="fkGroteskNeue"/>
              </a:rPr>
              <a:t>feto</a:t>
            </a:r>
            <a:r>
              <a:rPr lang="it-IT" sz="2000" b="0" i="0" dirty="0">
                <a:effectLst/>
                <a:latin typeface="fkGroteskNeue"/>
              </a:rPr>
              <a:t> anticorpi materni fino a mesi dopo la nascita.</a:t>
            </a:r>
          </a:p>
          <a:p>
            <a:pPr algn="l">
              <a:buNone/>
            </a:pPr>
            <a:endParaRPr lang="it-IT" sz="2000" b="0" i="0" dirty="0">
              <a:effectLst/>
              <a:latin typeface="fkGrotesk"/>
            </a:endParaRPr>
          </a:p>
          <a:p>
            <a:pPr marL="342900" indent="-342900" algn="l">
              <a:buFont typeface="Arial" panose="020B0604020202020204" pitchFamily="34" charset="0"/>
              <a:buChar char="•"/>
            </a:pPr>
            <a:r>
              <a:rPr lang="it-IT" sz="2000" b="1" i="0" dirty="0">
                <a:effectLst/>
                <a:latin typeface="fkGroteskNeue"/>
              </a:rPr>
              <a:t>IgG1</a:t>
            </a:r>
            <a:r>
              <a:rPr lang="it-IT" sz="2000" b="0" i="0" dirty="0">
                <a:effectLst/>
                <a:latin typeface="fkGroteskNeue"/>
              </a:rPr>
              <a:t>: Eccellente opsonizzante. Lega invasori con Fab; la </a:t>
            </a:r>
            <a:r>
              <a:rPr lang="it-IT" sz="2000" b="0" i="0" dirty="0" err="1">
                <a:effectLst/>
                <a:latin typeface="fkGroteskNeue"/>
              </a:rPr>
              <a:t>Fc</a:t>
            </a:r>
            <a:r>
              <a:rPr lang="it-IT" sz="2000" b="0" i="0" dirty="0">
                <a:effectLst/>
                <a:latin typeface="fkGroteskNeue"/>
              </a:rPr>
              <a:t> si attacca a recettori </a:t>
            </a:r>
            <a:r>
              <a:rPr lang="it-IT" sz="2000" b="0" i="0" dirty="0" err="1">
                <a:effectLst/>
                <a:latin typeface="fkGroteskNeue"/>
              </a:rPr>
              <a:t>Fcγ</a:t>
            </a:r>
            <a:r>
              <a:rPr lang="it-IT" sz="2000" b="0" i="0" dirty="0">
                <a:effectLst/>
                <a:latin typeface="fkGroteskNeue"/>
              </a:rPr>
              <a:t> su macrofagi e neutrofili, favorendo </a:t>
            </a:r>
            <a:r>
              <a:rPr lang="it-IT" sz="2000" b="1" i="1" dirty="0">
                <a:effectLst/>
                <a:latin typeface="fkGroteskNeue"/>
              </a:rPr>
              <a:t>fagocitosi</a:t>
            </a:r>
            <a:r>
              <a:rPr lang="it-IT" sz="2000" b="0" i="0" dirty="0">
                <a:effectLst/>
                <a:latin typeface="fkGroteskNeue"/>
              </a:rPr>
              <a:t> professionale.</a:t>
            </a:r>
          </a:p>
          <a:p>
            <a:pPr marL="342900" indent="-342900" algn="l">
              <a:buFont typeface="Arial" panose="020B0604020202020204" pitchFamily="34" charset="0"/>
              <a:buChar char="•"/>
            </a:pPr>
            <a:r>
              <a:rPr lang="it-IT" sz="2000" b="1" i="0" dirty="0">
                <a:effectLst/>
                <a:latin typeface="fkGroteskNeue"/>
              </a:rPr>
              <a:t>IgG3</a:t>
            </a:r>
            <a:r>
              <a:rPr lang="it-IT" sz="2000" b="0" i="0" dirty="0">
                <a:effectLst/>
                <a:latin typeface="fkGroteskNeue"/>
              </a:rPr>
              <a:t>: Fissa complemento meglio di altre IgG e attiva citotossicità cellulare anticorpo-dipendente (</a:t>
            </a:r>
            <a:r>
              <a:rPr lang="it-IT" sz="2000" b="1" i="1" dirty="0">
                <a:effectLst/>
                <a:latin typeface="fkGroteskNeue"/>
              </a:rPr>
              <a:t>ADCC</a:t>
            </a:r>
            <a:r>
              <a:rPr lang="it-IT" sz="2000" b="0" i="0" dirty="0">
                <a:effectLst/>
                <a:latin typeface="fkGroteskNeue"/>
              </a:rPr>
              <a:t>). Forma un "ponte" tra cellule NK e target (es. cellule virus-infette).</a:t>
            </a:r>
          </a:p>
          <a:p>
            <a:pPr algn="l">
              <a:buNone/>
            </a:pPr>
            <a:endParaRPr lang="it-IT" sz="2000" b="0" i="0" dirty="0">
              <a:effectLst/>
              <a:latin typeface="fkGroteskNeue"/>
            </a:endParaRPr>
          </a:p>
          <a:p>
            <a:pPr algn="l">
              <a:buNone/>
            </a:pPr>
            <a:r>
              <a:rPr lang="it-IT" sz="2000" b="0" i="0" dirty="0">
                <a:effectLst/>
                <a:latin typeface="fkGroteskNeue"/>
              </a:rPr>
              <a:t>IgG neutralizzano virus come IgM, ma persistono più a lungo. Le "gammaglobuline" (</a:t>
            </a:r>
            <a:r>
              <a:rPr lang="it-IT" sz="2000" b="0" i="0" dirty="0" err="1">
                <a:effectLst/>
                <a:latin typeface="fkGroteskNeue"/>
              </a:rPr>
              <a:t>pooled</a:t>
            </a:r>
            <a:r>
              <a:rPr lang="it-IT" sz="2000" b="0" i="0" dirty="0">
                <a:effectLst/>
                <a:latin typeface="fkGroteskNeue"/>
              </a:rPr>
              <a:t> IgG da donatori) si usano profilatticamente.</a:t>
            </a:r>
          </a:p>
          <a:p>
            <a:pPr algn="l">
              <a:buNone/>
            </a:pPr>
            <a:r>
              <a:rPr lang="it-IT" sz="2000" b="0" i="0" dirty="0">
                <a:effectLst/>
                <a:latin typeface="fkGroteskNeue"/>
              </a:rPr>
              <a:t>IgG integrano </a:t>
            </a:r>
            <a:r>
              <a:rPr lang="it-IT" sz="2000" b="1" i="0" dirty="0">
                <a:effectLst/>
                <a:latin typeface="fkGroteskNeue"/>
              </a:rPr>
              <a:t>opsonizzazione</a:t>
            </a:r>
            <a:r>
              <a:rPr lang="it-IT" sz="2000" b="0" i="0" dirty="0">
                <a:effectLst/>
                <a:latin typeface="fkGroteskNeue"/>
              </a:rPr>
              <a:t>, </a:t>
            </a:r>
            <a:r>
              <a:rPr lang="it-IT" sz="2000" b="1" i="0" dirty="0">
                <a:effectLst/>
                <a:latin typeface="fkGroteskNeue"/>
              </a:rPr>
              <a:t>ADCC e</a:t>
            </a:r>
            <a:r>
              <a:rPr lang="it-IT" sz="2000" b="0" i="0" dirty="0">
                <a:effectLst/>
                <a:latin typeface="fkGroteskNeue"/>
              </a:rPr>
              <a:t> </a:t>
            </a:r>
            <a:r>
              <a:rPr lang="it-IT" sz="2000" b="1" i="0" dirty="0">
                <a:effectLst/>
                <a:latin typeface="fkGroteskNeue"/>
              </a:rPr>
              <a:t>protezione neonatale</a:t>
            </a:r>
            <a:r>
              <a:rPr lang="it-IT" sz="2000" b="0" i="0" dirty="0">
                <a:effectLst/>
                <a:latin typeface="fkGroteskNeue"/>
              </a:rPr>
              <a:t>.</a:t>
            </a:r>
          </a:p>
        </p:txBody>
      </p:sp>
      <p:sp>
        <p:nvSpPr>
          <p:cNvPr id="2" name="TextBox 1">
            <a:extLst>
              <a:ext uri="{FF2B5EF4-FFF2-40B4-BE49-F238E27FC236}">
                <a16:creationId xmlns:a16="http://schemas.microsoft.com/office/drawing/2014/main" id="{185128B0-B5D4-09FD-4261-4C8F70F14379}"/>
              </a:ext>
            </a:extLst>
          </p:cNvPr>
          <p:cNvSpPr txBox="1"/>
          <p:nvPr/>
        </p:nvSpPr>
        <p:spPr>
          <a:xfrm>
            <a:off x="548434" y="335797"/>
            <a:ext cx="679994" cy="523220"/>
          </a:xfrm>
          <a:prstGeom prst="rect">
            <a:avLst/>
          </a:prstGeom>
          <a:noFill/>
        </p:spPr>
        <p:txBody>
          <a:bodyPr wrap="none" rtlCol="0">
            <a:spAutoFit/>
          </a:bodyPr>
          <a:lstStyle/>
          <a:p>
            <a:r>
              <a:rPr lang="en-US" sz="2800" b="1" dirty="0">
                <a:latin typeface="fkGroteskNeue"/>
              </a:rPr>
              <a:t>IgG</a:t>
            </a:r>
          </a:p>
        </p:txBody>
      </p:sp>
      <p:pic>
        <p:nvPicPr>
          <p:cNvPr id="12" name="Picture 11">
            <a:extLst>
              <a:ext uri="{FF2B5EF4-FFF2-40B4-BE49-F238E27FC236}">
                <a16:creationId xmlns:a16="http://schemas.microsoft.com/office/drawing/2014/main" id="{825E647F-2094-3FB4-3FB4-51ED85D8DA7D}"/>
              </a:ext>
            </a:extLst>
          </p:cNvPr>
          <p:cNvPicPr>
            <a:picLocks noChangeAspect="1"/>
          </p:cNvPicPr>
          <p:nvPr/>
        </p:nvPicPr>
        <p:blipFill>
          <a:blip r:embed="rId2"/>
          <a:stretch>
            <a:fillRect/>
          </a:stretch>
        </p:blipFill>
        <p:spPr>
          <a:xfrm>
            <a:off x="7709889" y="3161654"/>
            <a:ext cx="3870349" cy="2421449"/>
          </a:xfrm>
          <a:prstGeom prst="rect">
            <a:avLst/>
          </a:prstGeom>
        </p:spPr>
      </p:pic>
    </p:spTree>
    <p:extLst>
      <p:ext uri="{BB962C8B-B14F-4D97-AF65-F5344CB8AC3E}">
        <p14:creationId xmlns:p14="http://schemas.microsoft.com/office/powerpoint/2010/main" val="224657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8940D-6192-B545-C2AC-B7849855E3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BEF9E5-ECE5-0270-6D26-037B7E8760B5}"/>
              </a:ext>
            </a:extLst>
          </p:cNvPr>
          <p:cNvSpPr txBox="1"/>
          <p:nvPr/>
        </p:nvSpPr>
        <p:spPr>
          <a:xfrm>
            <a:off x="548434" y="889892"/>
            <a:ext cx="6203660" cy="5632311"/>
          </a:xfrm>
          <a:prstGeom prst="rect">
            <a:avLst/>
          </a:prstGeom>
          <a:noFill/>
        </p:spPr>
        <p:txBody>
          <a:bodyPr wrap="square">
            <a:spAutoFit/>
          </a:bodyPr>
          <a:lstStyle/>
          <a:p>
            <a:pPr algn="just">
              <a:buNone/>
            </a:pPr>
            <a:r>
              <a:rPr lang="it-IT" sz="2000" b="0" i="0" dirty="0">
                <a:effectLst/>
                <a:latin typeface="fkGroteskNeue"/>
              </a:rPr>
              <a:t>Guardiane delle mucose. Classe più abbondante nel corpo umano (non nel sangue, dove domina IgG).</a:t>
            </a:r>
          </a:p>
          <a:p>
            <a:pPr algn="just">
              <a:buNone/>
            </a:pPr>
            <a:endParaRPr lang="it-IT" sz="2000" b="0" i="0" dirty="0">
              <a:effectLst/>
              <a:latin typeface="fkGrotesk"/>
            </a:endParaRPr>
          </a:p>
          <a:p>
            <a:pPr algn="just">
              <a:buNone/>
            </a:pPr>
            <a:r>
              <a:rPr lang="it-IT" sz="2000" b="0" i="0" dirty="0" err="1">
                <a:effectLst/>
                <a:latin typeface="fkGroteskNeue"/>
              </a:rPr>
              <a:t>IgA</a:t>
            </a:r>
            <a:r>
              <a:rPr lang="it-IT" sz="2000" b="0" i="0" dirty="0">
                <a:effectLst/>
                <a:latin typeface="fkGroteskNeue"/>
              </a:rPr>
              <a:t> è dimero: due unità IgG-like unite da una "clip" (catena J e componente secretoria), che funge da "passaporto" per il trasporto attraverso mucose. </a:t>
            </a:r>
          </a:p>
          <a:p>
            <a:pPr algn="just">
              <a:buNone/>
            </a:pPr>
            <a:endParaRPr lang="it-IT" sz="2000" dirty="0">
              <a:latin typeface="fkGroteskNeue"/>
            </a:endParaRPr>
          </a:p>
          <a:p>
            <a:pPr algn="just">
              <a:buNone/>
            </a:pPr>
            <a:r>
              <a:rPr lang="it-IT" sz="2000" b="0" i="0" dirty="0">
                <a:effectLst/>
                <a:latin typeface="fkGroteskNeue"/>
              </a:rPr>
              <a:t>Resistente ad acidi e enzimi digestivi, "riveste" i patogeni impedendone l'adesione alle cellule epiteliali. </a:t>
            </a:r>
          </a:p>
          <a:p>
            <a:pPr algn="just">
              <a:buNone/>
            </a:pPr>
            <a:endParaRPr lang="it-IT" sz="2000" dirty="0">
              <a:latin typeface="fkGroteskNeue"/>
            </a:endParaRPr>
          </a:p>
          <a:p>
            <a:pPr algn="just">
              <a:buNone/>
            </a:pPr>
            <a:r>
              <a:rPr lang="it-IT" sz="2000" b="0" i="0" dirty="0">
                <a:effectLst/>
                <a:latin typeface="fkGroteskNeue"/>
              </a:rPr>
              <a:t>Con 4 siti Fab, aggrega invasori in ammassi eliminati da muco o feci (batteri espulsi ~30% delle feci normali).</a:t>
            </a:r>
          </a:p>
          <a:p>
            <a:pPr algn="just">
              <a:buNone/>
            </a:pPr>
            <a:endParaRPr lang="it-IT" sz="2000" b="0" i="0" dirty="0">
              <a:effectLst/>
              <a:latin typeface="fkGroteskNeue"/>
            </a:endParaRPr>
          </a:p>
          <a:p>
            <a:pPr algn="just">
              <a:buNone/>
            </a:pPr>
            <a:r>
              <a:rPr lang="it-IT" sz="2000" dirty="0">
                <a:latin typeface="fkGroteskNeue"/>
              </a:rPr>
              <a:t>N</a:t>
            </a:r>
            <a:r>
              <a:rPr lang="it-IT" sz="2000" b="0" i="0" dirty="0">
                <a:effectLst/>
                <a:latin typeface="fkGroteskNeue"/>
              </a:rPr>
              <a:t>el latte materno riveste l'intestino del bambino contro patogeni ingeriti. </a:t>
            </a:r>
            <a:r>
              <a:rPr lang="it-IT" sz="2000" b="1" i="0" dirty="0">
                <a:effectLst/>
                <a:latin typeface="fkGroteskNeue"/>
              </a:rPr>
              <a:t>Non fissa complemento</a:t>
            </a:r>
            <a:r>
              <a:rPr lang="it-IT" sz="2000" b="0" i="0" dirty="0">
                <a:effectLst/>
                <a:latin typeface="fkGroteskNeue"/>
              </a:rPr>
              <a:t>, evitando infiammazione cronica da microbi non patogeni. Neutralizza adesione e favorisce espulsione, preservando omeostasi </a:t>
            </a:r>
            <a:r>
              <a:rPr lang="it-IT" sz="2000" b="0" i="0" dirty="0" err="1">
                <a:effectLst/>
                <a:latin typeface="fkGroteskNeue"/>
              </a:rPr>
              <a:t>mucosale</a:t>
            </a:r>
            <a:r>
              <a:rPr lang="it-IT" sz="2000" b="0" i="0" dirty="0">
                <a:effectLst/>
                <a:latin typeface="fkGroteskNeue"/>
              </a:rPr>
              <a:t> senza infiammazione eccessiva.</a:t>
            </a:r>
          </a:p>
        </p:txBody>
      </p:sp>
      <p:sp>
        <p:nvSpPr>
          <p:cNvPr id="2" name="TextBox 1">
            <a:extLst>
              <a:ext uri="{FF2B5EF4-FFF2-40B4-BE49-F238E27FC236}">
                <a16:creationId xmlns:a16="http://schemas.microsoft.com/office/drawing/2014/main" id="{A0B5B39B-AB9D-1472-3D7D-A607ECE26349}"/>
              </a:ext>
            </a:extLst>
          </p:cNvPr>
          <p:cNvSpPr txBox="1"/>
          <p:nvPr/>
        </p:nvSpPr>
        <p:spPr>
          <a:xfrm>
            <a:off x="548434" y="335797"/>
            <a:ext cx="668773" cy="523220"/>
          </a:xfrm>
          <a:prstGeom prst="rect">
            <a:avLst/>
          </a:prstGeom>
          <a:noFill/>
        </p:spPr>
        <p:txBody>
          <a:bodyPr wrap="none" rtlCol="0">
            <a:spAutoFit/>
          </a:bodyPr>
          <a:lstStyle/>
          <a:p>
            <a:r>
              <a:rPr lang="en-US" sz="2800" b="1" dirty="0">
                <a:latin typeface="fkGroteskNeue"/>
              </a:rPr>
              <a:t>IgA</a:t>
            </a:r>
          </a:p>
        </p:txBody>
      </p:sp>
      <p:pic>
        <p:nvPicPr>
          <p:cNvPr id="4" name="Picture 3">
            <a:extLst>
              <a:ext uri="{FF2B5EF4-FFF2-40B4-BE49-F238E27FC236}">
                <a16:creationId xmlns:a16="http://schemas.microsoft.com/office/drawing/2014/main" id="{72AB49B5-7532-7DB1-72EA-0C0DEF9DD9CE}"/>
              </a:ext>
            </a:extLst>
          </p:cNvPr>
          <p:cNvPicPr>
            <a:picLocks noChangeAspect="1"/>
          </p:cNvPicPr>
          <p:nvPr/>
        </p:nvPicPr>
        <p:blipFill>
          <a:blip r:embed="rId2"/>
          <a:stretch>
            <a:fillRect/>
          </a:stretch>
        </p:blipFill>
        <p:spPr>
          <a:xfrm>
            <a:off x="7289369" y="889892"/>
            <a:ext cx="4515004" cy="3416398"/>
          </a:xfrm>
          <a:prstGeom prst="rect">
            <a:avLst/>
          </a:prstGeom>
        </p:spPr>
      </p:pic>
      <p:pic>
        <p:nvPicPr>
          <p:cNvPr id="6" name="Picture 5" descr="Diagram of a chain reaction&#10;&#10;AI-generated content may be incorrect.">
            <a:extLst>
              <a:ext uri="{FF2B5EF4-FFF2-40B4-BE49-F238E27FC236}">
                <a16:creationId xmlns:a16="http://schemas.microsoft.com/office/drawing/2014/main" id="{96F5212C-E9B4-63EE-A37C-28E4968E0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15333" y="3428333"/>
            <a:ext cx="1663075" cy="3889238"/>
          </a:xfrm>
          <a:prstGeom prst="rect">
            <a:avLst/>
          </a:prstGeom>
        </p:spPr>
      </p:pic>
    </p:spTree>
    <p:extLst>
      <p:ext uri="{BB962C8B-B14F-4D97-AF65-F5344CB8AC3E}">
        <p14:creationId xmlns:p14="http://schemas.microsoft.com/office/powerpoint/2010/main" val="801959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001F-1D33-84E6-D830-CBC1262F09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D644EE-DF34-D103-6192-9019A37738AE}"/>
              </a:ext>
            </a:extLst>
          </p:cNvPr>
          <p:cNvSpPr txBox="1"/>
          <p:nvPr/>
        </p:nvSpPr>
        <p:spPr>
          <a:xfrm>
            <a:off x="241371" y="781042"/>
            <a:ext cx="6590019" cy="5324535"/>
          </a:xfrm>
          <a:prstGeom prst="rect">
            <a:avLst/>
          </a:prstGeom>
          <a:noFill/>
        </p:spPr>
        <p:txBody>
          <a:bodyPr wrap="square" rtlCol="0">
            <a:spAutoFit/>
          </a:bodyPr>
          <a:lstStyle/>
          <a:p>
            <a:r>
              <a:rPr lang="it-IT" sz="2000" b="1" dirty="0">
                <a:latin typeface="fkGroteskNeue"/>
              </a:rPr>
              <a:t>Malattie infettive co-evolute con l’uomo</a:t>
            </a:r>
            <a:r>
              <a:rPr lang="it-IT" sz="2000" dirty="0">
                <a:latin typeface="fkGroteskNeue"/>
              </a:rPr>
              <a:t>:</a:t>
            </a:r>
          </a:p>
          <a:p>
            <a:endParaRPr lang="it-IT" sz="2000" dirty="0">
              <a:latin typeface="fkGroteskNeue"/>
            </a:endParaRPr>
          </a:p>
          <a:p>
            <a:pPr lvl="1"/>
            <a:r>
              <a:rPr lang="it-IT" sz="2000" dirty="0">
                <a:latin typeface="fkGroteskNeue"/>
              </a:rPr>
              <a:t>Cambiamenti nello stile di vita</a:t>
            </a:r>
          </a:p>
          <a:p>
            <a:pPr lvl="1"/>
            <a:r>
              <a:rPr lang="it-IT" sz="2000" dirty="0">
                <a:latin typeface="fkGroteskNeue"/>
              </a:rPr>
              <a:t>Crescita esplosiva della popolazione</a:t>
            </a:r>
          </a:p>
          <a:p>
            <a:pPr lvl="1"/>
            <a:r>
              <a:rPr lang="it-IT" sz="2000" dirty="0">
                <a:latin typeface="fkGroteskNeue"/>
              </a:rPr>
              <a:t>Contatti con animali allevati, maggiori scambi</a:t>
            </a:r>
          </a:p>
          <a:p>
            <a:pPr lvl="1"/>
            <a:endParaRPr lang="it-IT" sz="2000" dirty="0">
              <a:latin typeface="fkGroteskNeue"/>
            </a:endParaRPr>
          </a:p>
          <a:p>
            <a:r>
              <a:rPr lang="it-IT" sz="2000" dirty="0">
                <a:latin typeface="fkGroteskNeue"/>
              </a:rPr>
              <a:t>Cacciatori-raccoglitori e piccole comunità stanziali:</a:t>
            </a:r>
          </a:p>
          <a:p>
            <a:r>
              <a:rPr lang="it-IT" sz="2000" dirty="0">
                <a:latin typeface="fkGroteskNeue"/>
              </a:rPr>
              <a:t>	Effetti delle infezioni non travolgenti, </a:t>
            </a:r>
            <a:br>
              <a:rPr lang="it-IT" sz="2000" dirty="0">
                <a:latin typeface="fkGroteskNeue"/>
              </a:rPr>
            </a:br>
            <a:r>
              <a:rPr lang="it-IT" sz="2000" dirty="0">
                <a:latin typeface="fkGroteskNeue"/>
              </a:rPr>
              <a:t>	specie nei giovani</a:t>
            </a:r>
          </a:p>
          <a:p>
            <a:r>
              <a:rPr lang="it-IT" sz="2000" dirty="0">
                <a:latin typeface="fkGroteskNeue"/>
              </a:rPr>
              <a:t>	Epidemie rare → minima pressione 	selettiva sull'immunità</a:t>
            </a:r>
          </a:p>
          <a:p>
            <a:endParaRPr lang="it-IT" sz="2000" dirty="0">
              <a:latin typeface="fkGroteskNeue"/>
            </a:endParaRPr>
          </a:p>
          <a:p>
            <a:r>
              <a:rPr lang="it-IT" sz="2000" dirty="0">
                <a:latin typeface="fkGroteskNeue"/>
              </a:rPr>
              <a:t>Vedi i nativi Americani </a:t>
            </a:r>
            <a:r>
              <a:rPr lang="it-IT" sz="2000" dirty="0" err="1">
                <a:latin typeface="fkGroteskNeue"/>
              </a:rPr>
              <a:t>pre</a:t>
            </a:r>
            <a:r>
              <a:rPr lang="it-IT" sz="2000" dirty="0">
                <a:latin typeface="fkGroteskNeue"/>
              </a:rPr>
              <a:t>-colombiani</a:t>
            </a:r>
          </a:p>
          <a:p>
            <a:r>
              <a:rPr lang="it-IT" sz="2000" dirty="0">
                <a:latin typeface="fkGroteskNeue"/>
              </a:rPr>
              <a:t>	Nessuna pressione selettiva → alta vulnerabilità</a:t>
            </a:r>
          </a:p>
          <a:p>
            <a:r>
              <a:rPr lang="it-IT" sz="2000" dirty="0">
                <a:latin typeface="fkGroteskNeue"/>
              </a:rPr>
              <a:t>	Arrivo europei: vaiolo, morbillo → mortalità di massa</a:t>
            </a:r>
          </a:p>
          <a:p>
            <a:endParaRPr lang="it-IT" sz="2000" dirty="0">
              <a:latin typeface="fkGroteskNeue"/>
            </a:endParaRPr>
          </a:p>
          <a:p>
            <a:r>
              <a:rPr lang="it-IT" sz="2000" dirty="0">
                <a:latin typeface="fkGroteskNeue"/>
              </a:rPr>
              <a:t>Europei selezionati in città affollate</a:t>
            </a:r>
          </a:p>
        </p:txBody>
      </p:sp>
      <p:pic>
        <p:nvPicPr>
          <p:cNvPr id="7" name="Picture 6" descr="A collage of a river and a city&#10;&#10;AI-generated content may be incorrect.">
            <a:extLst>
              <a:ext uri="{FF2B5EF4-FFF2-40B4-BE49-F238E27FC236}">
                <a16:creationId xmlns:a16="http://schemas.microsoft.com/office/drawing/2014/main" id="{8335778A-3CA4-D898-0E63-6492F7210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216" y="887480"/>
            <a:ext cx="4994413" cy="4994413"/>
          </a:xfrm>
          <a:prstGeom prst="rect">
            <a:avLst/>
          </a:prstGeom>
        </p:spPr>
      </p:pic>
    </p:spTree>
    <p:extLst>
      <p:ext uri="{BB962C8B-B14F-4D97-AF65-F5344CB8AC3E}">
        <p14:creationId xmlns:p14="http://schemas.microsoft.com/office/powerpoint/2010/main" val="2228668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984B-4415-FDAF-553B-AFB234FE91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9F861E-9061-6D34-2BFF-C83E33180816}"/>
              </a:ext>
            </a:extLst>
          </p:cNvPr>
          <p:cNvSpPr txBox="1"/>
          <p:nvPr/>
        </p:nvSpPr>
        <p:spPr>
          <a:xfrm>
            <a:off x="548434" y="953062"/>
            <a:ext cx="10833941" cy="2031325"/>
          </a:xfrm>
          <a:prstGeom prst="rect">
            <a:avLst/>
          </a:prstGeom>
          <a:noFill/>
        </p:spPr>
        <p:txBody>
          <a:bodyPr wrap="square">
            <a:spAutoFit/>
          </a:bodyPr>
          <a:lstStyle/>
          <a:p>
            <a:pPr algn="l">
              <a:buNone/>
            </a:pPr>
            <a:r>
              <a:rPr lang="it-IT" b="0" i="0" dirty="0">
                <a:effectLst/>
                <a:latin typeface="fkGroteskNeue"/>
              </a:rPr>
              <a:t>Anticorpi anti-parassiti e pro-allergie</a:t>
            </a:r>
          </a:p>
          <a:p>
            <a:pPr algn="l">
              <a:buNone/>
            </a:pPr>
            <a:endParaRPr lang="it-IT" b="0" i="0" dirty="0">
              <a:effectLst/>
              <a:latin typeface="fkGrotesk"/>
            </a:endParaRPr>
          </a:p>
          <a:p>
            <a:pPr marL="285750" indent="-285750" algn="l">
              <a:buFont typeface="Arial" panose="020B0604020202020204" pitchFamily="34" charset="0"/>
              <a:buChar char="•"/>
            </a:pPr>
            <a:r>
              <a:rPr lang="it-IT" b="0" i="0" dirty="0">
                <a:effectLst/>
                <a:latin typeface="fkGroteskNeue"/>
              </a:rPr>
              <a:t>Alla prima esposizione a un allergene (antigene che induce IgE), i linfociti B producono molte IgE che legano recettori </a:t>
            </a:r>
            <a:r>
              <a:rPr lang="it-IT" b="0" i="0" dirty="0" err="1">
                <a:effectLst/>
                <a:latin typeface="fkGroteskNeue"/>
              </a:rPr>
              <a:t>Fcε</a:t>
            </a:r>
            <a:r>
              <a:rPr lang="it-IT" b="0" i="0" dirty="0">
                <a:effectLst/>
                <a:latin typeface="fkGroteskNeue"/>
              </a:rPr>
              <a:t> sui mastociti (cellule longeve sotto barriere cutanee/mucose). </a:t>
            </a:r>
          </a:p>
          <a:p>
            <a:pPr marL="285750" indent="-285750" algn="l">
              <a:buFont typeface="Arial" panose="020B0604020202020204" pitchFamily="34" charset="0"/>
              <a:buChar char="•"/>
            </a:pPr>
            <a:r>
              <a:rPr lang="it-IT" b="0" i="0" dirty="0">
                <a:effectLst/>
                <a:latin typeface="fkGroteskNeue"/>
              </a:rPr>
              <a:t>Alla seconda esposizione, l'allergene </a:t>
            </a:r>
            <a:r>
              <a:rPr lang="it-IT" b="0" i="0" dirty="0" err="1">
                <a:effectLst/>
                <a:latin typeface="fkGroteskNeue"/>
              </a:rPr>
              <a:t>crosslinka</a:t>
            </a:r>
            <a:r>
              <a:rPr lang="it-IT" b="0" i="0" dirty="0">
                <a:effectLst/>
                <a:latin typeface="fkGroteskNeue"/>
              </a:rPr>
              <a:t> IgE sui mastociti, segnalando degranulazione: istamina aumenta permeabilità capillare (naso che cola, occhi lacrimosi), broncospasmo o shock anafilattico (riduzione volume ematico, arresto cardiaco; ~1500 morti/anno USA da punture api).</a:t>
            </a:r>
          </a:p>
        </p:txBody>
      </p:sp>
      <p:sp>
        <p:nvSpPr>
          <p:cNvPr id="2" name="TextBox 1">
            <a:extLst>
              <a:ext uri="{FF2B5EF4-FFF2-40B4-BE49-F238E27FC236}">
                <a16:creationId xmlns:a16="http://schemas.microsoft.com/office/drawing/2014/main" id="{CA9A9A0D-D01E-20F5-5705-EAB8E66768A4}"/>
              </a:ext>
            </a:extLst>
          </p:cNvPr>
          <p:cNvSpPr txBox="1"/>
          <p:nvPr/>
        </p:nvSpPr>
        <p:spPr>
          <a:xfrm>
            <a:off x="548434" y="335797"/>
            <a:ext cx="625492" cy="523220"/>
          </a:xfrm>
          <a:prstGeom prst="rect">
            <a:avLst/>
          </a:prstGeom>
          <a:noFill/>
        </p:spPr>
        <p:txBody>
          <a:bodyPr wrap="none" rtlCol="0">
            <a:spAutoFit/>
          </a:bodyPr>
          <a:lstStyle/>
          <a:p>
            <a:r>
              <a:rPr lang="en-US" sz="2800" b="1" dirty="0">
                <a:latin typeface="fkGroteskNeue"/>
              </a:rPr>
              <a:t>IgE</a:t>
            </a:r>
          </a:p>
        </p:txBody>
      </p:sp>
      <p:sp>
        <p:nvSpPr>
          <p:cNvPr id="5" name="TextBox 4">
            <a:extLst>
              <a:ext uri="{FF2B5EF4-FFF2-40B4-BE49-F238E27FC236}">
                <a16:creationId xmlns:a16="http://schemas.microsoft.com/office/drawing/2014/main" id="{D691522E-E4EB-2577-1E26-D1FB89477740}"/>
              </a:ext>
            </a:extLst>
          </p:cNvPr>
          <p:cNvSpPr txBox="1"/>
          <p:nvPr/>
        </p:nvSpPr>
        <p:spPr>
          <a:xfrm>
            <a:off x="548435" y="3526989"/>
            <a:ext cx="5223716" cy="2308324"/>
          </a:xfrm>
          <a:prstGeom prst="rect">
            <a:avLst/>
          </a:prstGeom>
          <a:noFill/>
        </p:spPr>
        <p:txBody>
          <a:bodyPr wrap="square">
            <a:spAutoFit/>
          </a:bodyPr>
          <a:lstStyle/>
          <a:p>
            <a:pPr algn="l">
              <a:buNone/>
            </a:pPr>
            <a:r>
              <a:rPr lang="it-IT" b="0" i="0" dirty="0">
                <a:effectLst/>
                <a:latin typeface="fkGroteskNeue"/>
              </a:rPr>
              <a:t>Lo switch da IgM è diretto da citochine di </a:t>
            </a:r>
            <a:r>
              <a:rPr lang="it-IT" b="0" i="0" dirty="0" err="1">
                <a:effectLst/>
                <a:latin typeface="fkGroteskNeue"/>
              </a:rPr>
              <a:t>Th</a:t>
            </a:r>
            <a:r>
              <a:rPr lang="it-IT" b="0" i="0" dirty="0">
                <a:effectLst/>
                <a:latin typeface="fkGroteskNeue"/>
              </a:rPr>
              <a:t>:</a:t>
            </a:r>
          </a:p>
          <a:p>
            <a:pPr marL="285750" indent="-285750" algn="l">
              <a:buFont typeface="Arial" panose="020B0604020202020204" pitchFamily="34" charset="0"/>
              <a:buChar char="•"/>
            </a:pPr>
            <a:r>
              <a:rPr lang="it-IT" b="0" i="0" dirty="0">
                <a:effectLst/>
                <a:latin typeface="fkGroteskNeue"/>
              </a:rPr>
              <a:t>IL-4 + IL-5: favoriscono IgE (anti-vermi, parassiti).</a:t>
            </a:r>
          </a:p>
          <a:p>
            <a:pPr marL="285750" indent="-285750" algn="l">
              <a:buFont typeface="Arial" panose="020B0604020202020204" pitchFamily="34" charset="0"/>
              <a:buChar char="•"/>
            </a:pPr>
            <a:r>
              <a:rPr lang="it-IT" b="0" i="0" dirty="0">
                <a:effectLst/>
                <a:latin typeface="fkGroteskNeue"/>
              </a:rPr>
              <a:t>IFN-γ: IgG3 (anti-batteri/virus).</a:t>
            </a:r>
          </a:p>
          <a:p>
            <a:pPr marL="285750" indent="-285750" algn="l">
              <a:buFont typeface="Arial" panose="020B0604020202020204" pitchFamily="34" charset="0"/>
              <a:buChar char="•"/>
            </a:pPr>
            <a:r>
              <a:rPr lang="it-IT" b="0" i="0" dirty="0">
                <a:effectLst/>
                <a:latin typeface="fkGroteskNeue"/>
              </a:rPr>
              <a:t>TGFβ: </a:t>
            </a:r>
            <a:r>
              <a:rPr lang="it-IT" b="0" i="0" dirty="0" err="1">
                <a:effectLst/>
                <a:latin typeface="fkGroteskNeue"/>
              </a:rPr>
              <a:t>IgA</a:t>
            </a:r>
            <a:r>
              <a:rPr lang="it-IT" b="0" i="0" dirty="0">
                <a:effectLst/>
                <a:latin typeface="fkGroteskNeue"/>
              </a:rPr>
              <a:t> (anti-infezioni mucose, raffreddore).</a:t>
            </a:r>
          </a:p>
          <a:p>
            <a:pPr algn="l"/>
            <a:endParaRPr lang="it-IT" b="0" i="0" dirty="0">
              <a:effectLst/>
              <a:latin typeface="fkGroteskNeue"/>
            </a:endParaRPr>
          </a:p>
          <a:p>
            <a:pPr algn="l">
              <a:buNone/>
            </a:pPr>
            <a:r>
              <a:rPr lang="it-IT" b="0" i="0" dirty="0">
                <a:effectLst/>
                <a:latin typeface="fkGroteskNeue"/>
              </a:rPr>
              <a:t>Questo garantisce anticorpi "su misura" per l'invasore: </a:t>
            </a:r>
            <a:r>
              <a:rPr lang="it-IT" b="0" i="0" dirty="0" err="1">
                <a:effectLst/>
                <a:latin typeface="fkGroteskNeue"/>
              </a:rPr>
              <a:t>IgA</a:t>
            </a:r>
            <a:r>
              <a:rPr lang="it-IT" b="0" i="0" dirty="0">
                <a:effectLst/>
                <a:latin typeface="fkGroteskNeue"/>
              </a:rPr>
              <a:t> per mucose, IgG per sangue, IgE per elminti. Senza switch, solo IgM limiterebbe la difesa.</a:t>
            </a:r>
          </a:p>
        </p:txBody>
      </p:sp>
    </p:spTree>
    <p:extLst>
      <p:ext uri="{BB962C8B-B14F-4D97-AF65-F5344CB8AC3E}">
        <p14:creationId xmlns:p14="http://schemas.microsoft.com/office/powerpoint/2010/main" val="398033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different colored rectangular objects&#10;&#10;AI-generated content may be incorrect.">
            <a:extLst>
              <a:ext uri="{FF2B5EF4-FFF2-40B4-BE49-F238E27FC236}">
                <a16:creationId xmlns:a16="http://schemas.microsoft.com/office/drawing/2014/main" id="{26A02EE7-C05E-7418-E856-A7D61F9AF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803" y="417042"/>
            <a:ext cx="2268113" cy="1929819"/>
          </a:xfrm>
          <a:prstGeom prst="rect">
            <a:avLst/>
          </a:prstGeom>
        </p:spPr>
      </p:pic>
      <p:pic>
        <p:nvPicPr>
          <p:cNvPr id="9" name="Picture 8" descr="A diagram of different types of igg&#10;&#10;AI-generated content may be incorrect.">
            <a:extLst>
              <a:ext uri="{FF2B5EF4-FFF2-40B4-BE49-F238E27FC236}">
                <a16:creationId xmlns:a16="http://schemas.microsoft.com/office/drawing/2014/main" id="{907CB23F-3E59-D7F1-8ED1-B95421E8C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557" y="2460246"/>
            <a:ext cx="2252737" cy="1937507"/>
          </a:xfrm>
          <a:prstGeom prst="rect">
            <a:avLst/>
          </a:prstGeom>
        </p:spPr>
      </p:pic>
      <p:pic>
        <p:nvPicPr>
          <p:cNvPr id="11" name="Picture 10" descr="A diagram of different colored rectangular shapes&#10;&#10;AI-generated content may be incorrect.">
            <a:extLst>
              <a:ext uri="{FF2B5EF4-FFF2-40B4-BE49-F238E27FC236}">
                <a16:creationId xmlns:a16="http://schemas.microsoft.com/office/drawing/2014/main" id="{96C06F8F-C975-F603-4BA3-725A71F08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2557" y="4511138"/>
            <a:ext cx="2237359" cy="1922131"/>
          </a:xfrm>
          <a:prstGeom prst="rect">
            <a:avLst/>
          </a:prstGeom>
        </p:spPr>
      </p:pic>
      <p:pic>
        <p:nvPicPr>
          <p:cNvPr id="3" name="Picture 2">
            <a:extLst>
              <a:ext uri="{FF2B5EF4-FFF2-40B4-BE49-F238E27FC236}">
                <a16:creationId xmlns:a16="http://schemas.microsoft.com/office/drawing/2014/main" id="{A1342247-0201-B314-E28E-B826B2A8D16D}"/>
              </a:ext>
            </a:extLst>
          </p:cNvPr>
          <p:cNvPicPr>
            <a:picLocks noChangeAspect="1"/>
          </p:cNvPicPr>
          <p:nvPr/>
        </p:nvPicPr>
        <p:blipFill>
          <a:blip r:embed="rId5"/>
          <a:stretch>
            <a:fillRect/>
          </a:stretch>
        </p:blipFill>
        <p:spPr>
          <a:xfrm>
            <a:off x="809872" y="546421"/>
            <a:ext cx="4420592" cy="5575410"/>
          </a:xfrm>
          <a:prstGeom prst="rect">
            <a:avLst/>
          </a:prstGeom>
        </p:spPr>
      </p:pic>
    </p:spTree>
    <p:extLst>
      <p:ext uri="{BB962C8B-B14F-4D97-AF65-F5344CB8AC3E}">
        <p14:creationId xmlns:p14="http://schemas.microsoft.com/office/powerpoint/2010/main" val="2446194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BE3AF0DB-FA35-540A-46A8-0F3877332240}"/>
              </a:ext>
            </a:extLst>
          </p:cNvPr>
          <p:cNvPicPr>
            <a:picLocks noChangeAspect="1" noChangeArrowheads="1"/>
          </p:cNvPicPr>
          <p:nvPr/>
        </p:nvPicPr>
        <p:blipFill>
          <a:blip r:embed="rId3">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2054225" y="838200"/>
            <a:ext cx="1125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59" name="Picture 3">
            <a:extLst>
              <a:ext uri="{FF2B5EF4-FFF2-40B4-BE49-F238E27FC236}">
                <a16:creationId xmlns:a16="http://schemas.microsoft.com/office/drawing/2014/main" id="{451EB9B8-0DEC-4AE3-ADEB-38C3309F3E76}"/>
              </a:ext>
            </a:extLst>
          </p:cNvPr>
          <p:cNvPicPr>
            <a:picLocks noChangeAspect="1" noChangeArrowheads="1"/>
          </p:cNvPicPr>
          <p:nvPr/>
        </p:nvPicPr>
        <p:blipFill>
          <a:blip r:embed="rId4">
            <a:clrChange>
              <a:clrFrom>
                <a:srgbClr val="0000FF"/>
              </a:clrFrom>
              <a:clrTo>
                <a:srgbClr val="0000FF">
                  <a:alpha val="0"/>
                </a:srgbClr>
              </a:clrTo>
            </a:clrChange>
            <a:extLst>
              <a:ext uri="{28A0092B-C50C-407E-A947-70E740481C1C}">
                <a14:useLocalDpi xmlns:a14="http://schemas.microsoft.com/office/drawing/2010/main" val="0"/>
              </a:ext>
            </a:extLst>
          </a:blip>
          <a:srcRect/>
          <a:stretch>
            <a:fillRect/>
          </a:stretch>
        </p:blipFill>
        <p:spPr bwMode="auto">
          <a:xfrm>
            <a:off x="1603375" y="2667001"/>
            <a:ext cx="7699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60" name="Picture 4">
            <a:extLst>
              <a:ext uri="{FF2B5EF4-FFF2-40B4-BE49-F238E27FC236}">
                <a16:creationId xmlns:a16="http://schemas.microsoft.com/office/drawing/2014/main" id="{FF78DD31-04E6-4B82-53E8-9E9D78B698C6}"/>
              </a:ext>
            </a:extLst>
          </p:cNvPr>
          <p:cNvPicPr>
            <a:picLocks noChangeAspect="1" noChangeArrowheads="1"/>
          </p:cNvPicPr>
          <p:nvPr/>
        </p:nvPicPr>
        <p:blipFill>
          <a:blip r:embed="rId5">
            <a:clrChange>
              <a:clrFrom>
                <a:srgbClr val="0000FF"/>
              </a:clrFrom>
              <a:clrTo>
                <a:srgbClr val="0000FF">
                  <a:alpha val="0"/>
                </a:srgbClr>
              </a:clrTo>
            </a:clrChange>
            <a:extLst>
              <a:ext uri="{28A0092B-C50C-407E-A947-70E740481C1C}">
                <a14:useLocalDpi xmlns:a14="http://schemas.microsoft.com/office/drawing/2010/main" val="0"/>
              </a:ext>
            </a:extLst>
          </a:blip>
          <a:srcRect/>
          <a:stretch>
            <a:fillRect/>
          </a:stretch>
        </p:blipFill>
        <p:spPr bwMode="auto">
          <a:xfrm>
            <a:off x="1679575" y="3538538"/>
            <a:ext cx="29718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61" name="Picture 5">
            <a:extLst>
              <a:ext uri="{FF2B5EF4-FFF2-40B4-BE49-F238E27FC236}">
                <a16:creationId xmlns:a16="http://schemas.microsoft.com/office/drawing/2014/main" id="{5FF41AB8-C44D-1BBE-FE8F-CEE93555D201}"/>
              </a:ext>
            </a:extLst>
          </p:cNvPr>
          <p:cNvPicPr>
            <a:picLocks noChangeAspect="1" noChangeArrowheads="1"/>
          </p:cNvPicPr>
          <p:nvPr/>
        </p:nvPicPr>
        <p:blipFill>
          <a:blip r:embed="rId6">
            <a:clrChange>
              <a:clrFrom>
                <a:srgbClr val="0000FF"/>
              </a:clrFrom>
              <a:clrTo>
                <a:srgbClr val="0000FF">
                  <a:alpha val="0"/>
                </a:srgbClr>
              </a:clrTo>
            </a:clrChange>
            <a:extLst>
              <a:ext uri="{28A0092B-C50C-407E-A947-70E740481C1C}">
                <a14:useLocalDpi xmlns:a14="http://schemas.microsoft.com/office/drawing/2010/main" val="0"/>
              </a:ext>
            </a:extLst>
          </a:blip>
          <a:srcRect/>
          <a:stretch>
            <a:fillRect/>
          </a:stretch>
        </p:blipFill>
        <p:spPr bwMode="auto">
          <a:xfrm>
            <a:off x="6858000" y="2362201"/>
            <a:ext cx="11493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62" name="Picture 6">
            <a:extLst>
              <a:ext uri="{FF2B5EF4-FFF2-40B4-BE49-F238E27FC236}">
                <a16:creationId xmlns:a16="http://schemas.microsoft.com/office/drawing/2014/main" id="{770916A8-8B38-1FAB-E432-740CAE2241EC}"/>
              </a:ext>
            </a:extLst>
          </p:cNvPr>
          <p:cNvPicPr>
            <a:picLocks noChangeAspect="1" noChangeArrowheads="1"/>
          </p:cNvPicPr>
          <p:nvPr/>
        </p:nvPicPr>
        <p:blipFill>
          <a:blip r:embed="rId7">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5872163" y="3582988"/>
            <a:ext cx="11414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63" name="Picture 7">
            <a:extLst>
              <a:ext uri="{FF2B5EF4-FFF2-40B4-BE49-F238E27FC236}">
                <a16:creationId xmlns:a16="http://schemas.microsoft.com/office/drawing/2014/main" id="{D0031A81-5C7A-3288-EBA1-67E8E1DF1FAF}"/>
              </a:ext>
            </a:extLst>
          </p:cNvPr>
          <p:cNvPicPr>
            <a:picLocks noChangeAspect="1" noChangeArrowheads="1"/>
          </p:cNvPicPr>
          <p:nvPr/>
        </p:nvPicPr>
        <p:blipFill>
          <a:blip r:embed="rId8">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4343401" y="2133601"/>
            <a:ext cx="13684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464" name="Text Box 8">
            <a:extLst>
              <a:ext uri="{FF2B5EF4-FFF2-40B4-BE49-F238E27FC236}">
                <a16:creationId xmlns:a16="http://schemas.microsoft.com/office/drawing/2014/main" id="{80863197-C202-8463-C8A6-279FECD2AAED}"/>
              </a:ext>
            </a:extLst>
          </p:cNvPr>
          <p:cNvSpPr txBox="1">
            <a:spLocks noChangeArrowheads="1"/>
          </p:cNvSpPr>
          <p:nvPr/>
        </p:nvSpPr>
        <p:spPr bwMode="auto">
          <a:xfrm>
            <a:off x="1839914" y="180976"/>
            <a:ext cx="1512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IgE legate</a:t>
            </a:r>
            <a:br>
              <a:rPr lang="it-IT" altLang="it-IT" sz="1600">
                <a:latin typeface="Tahoma" panose="020B0604030504040204" pitchFamily="34" charset="0"/>
              </a:rPr>
            </a:br>
            <a:r>
              <a:rPr lang="it-IT" altLang="it-IT" sz="1600">
                <a:latin typeface="Tahoma" panose="020B0604030504040204" pitchFamily="34" charset="0"/>
              </a:rPr>
              <a:t>alla membrana</a:t>
            </a:r>
          </a:p>
        </p:txBody>
      </p:sp>
      <p:sp>
        <p:nvSpPr>
          <p:cNvPr id="19465" name="Line 9">
            <a:extLst>
              <a:ext uri="{FF2B5EF4-FFF2-40B4-BE49-F238E27FC236}">
                <a16:creationId xmlns:a16="http://schemas.microsoft.com/office/drawing/2014/main" id="{EA0911AD-241B-929C-F49D-681430CB17FC}"/>
              </a:ext>
            </a:extLst>
          </p:cNvPr>
          <p:cNvSpPr>
            <a:spLocks noChangeShapeType="1"/>
          </p:cNvSpPr>
          <p:nvPr/>
        </p:nvSpPr>
        <p:spPr bwMode="auto">
          <a:xfrm>
            <a:off x="2133600" y="6858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it-IT"/>
          </a:p>
        </p:txBody>
      </p:sp>
      <p:sp>
        <p:nvSpPr>
          <p:cNvPr id="19466" name="Text Box 10">
            <a:extLst>
              <a:ext uri="{FF2B5EF4-FFF2-40B4-BE49-F238E27FC236}">
                <a16:creationId xmlns:a16="http://schemas.microsoft.com/office/drawing/2014/main" id="{DE9F4CCD-F021-5B23-7672-C856852BA934}"/>
              </a:ext>
            </a:extLst>
          </p:cNvPr>
          <p:cNvSpPr txBox="1">
            <a:spLocks noChangeArrowheads="1"/>
          </p:cNvSpPr>
          <p:nvPr/>
        </p:nvSpPr>
        <p:spPr bwMode="auto">
          <a:xfrm>
            <a:off x="7278688" y="476251"/>
            <a:ext cx="3389312" cy="150812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marL="290513" indent="-290513"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b="1">
                <a:solidFill>
                  <a:srgbClr val="CC0000"/>
                </a:solidFill>
                <a:latin typeface="Tahoma" panose="020B0604030504040204" pitchFamily="34" charset="0"/>
              </a:rPr>
              <a:t>Reazioni allergiche acute</a:t>
            </a:r>
          </a:p>
          <a:p>
            <a:pPr>
              <a:buFontTx/>
              <a:buChar char="•"/>
            </a:pPr>
            <a:r>
              <a:rPr lang="it-IT" altLang="it-IT" sz="1800">
                <a:latin typeface="Tahoma" panose="020B0604030504040204" pitchFamily="34" charset="0"/>
              </a:rPr>
              <a:t>Broncospasmo</a:t>
            </a:r>
          </a:p>
          <a:p>
            <a:pPr>
              <a:buFontTx/>
              <a:buChar char="•"/>
            </a:pPr>
            <a:r>
              <a:rPr lang="it-IT" altLang="it-IT" sz="1800">
                <a:latin typeface="Tahoma" panose="020B0604030504040204" pitchFamily="34" charset="0"/>
              </a:rPr>
              <a:t>Orticaria</a:t>
            </a:r>
          </a:p>
          <a:p>
            <a:pPr>
              <a:buFontTx/>
              <a:buChar char="•"/>
            </a:pPr>
            <a:r>
              <a:rPr lang="it-IT" altLang="it-IT" sz="1800">
                <a:latin typeface="Tahoma" panose="020B0604030504040204" pitchFamily="34" charset="0"/>
              </a:rPr>
              <a:t>Starnuti, rinorrea,</a:t>
            </a:r>
            <a:br>
              <a:rPr lang="it-IT" altLang="it-IT" sz="1800">
                <a:latin typeface="Tahoma" panose="020B0604030504040204" pitchFamily="34" charset="0"/>
              </a:rPr>
            </a:br>
            <a:r>
              <a:rPr lang="it-IT" altLang="it-IT" sz="1800">
                <a:latin typeface="Tahoma" panose="020B0604030504040204" pitchFamily="34" charset="0"/>
              </a:rPr>
              <a:t>congiuntivite</a:t>
            </a:r>
          </a:p>
        </p:txBody>
      </p:sp>
      <p:sp>
        <p:nvSpPr>
          <p:cNvPr id="19467" name="Text Box 11">
            <a:extLst>
              <a:ext uri="{FF2B5EF4-FFF2-40B4-BE49-F238E27FC236}">
                <a16:creationId xmlns:a16="http://schemas.microsoft.com/office/drawing/2014/main" id="{B9ABEB3B-2227-9A53-EC2B-F0488E5FD22B}"/>
              </a:ext>
            </a:extLst>
          </p:cNvPr>
          <p:cNvSpPr txBox="1">
            <a:spLocks noChangeArrowheads="1"/>
          </p:cNvSpPr>
          <p:nvPr/>
        </p:nvSpPr>
        <p:spPr bwMode="auto">
          <a:xfrm>
            <a:off x="4402139" y="501650"/>
            <a:ext cx="2382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Istamina, leucotrieni, </a:t>
            </a:r>
          </a:p>
          <a:p>
            <a:r>
              <a:rPr lang="it-IT" altLang="it-IT" sz="1800">
                <a:latin typeface="Tahoma" panose="020B0604030504040204" pitchFamily="34" charset="0"/>
              </a:rPr>
              <a:t>PAF</a:t>
            </a:r>
          </a:p>
        </p:txBody>
      </p:sp>
      <p:sp>
        <p:nvSpPr>
          <p:cNvPr id="19468" name="Text Box 12">
            <a:extLst>
              <a:ext uri="{FF2B5EF4-FFF2-40B4-BE49-F238E27FC236}">
                <a16:creationId xmlns:a16="http://schemas.microsoft.com/office/drawing/2014/main" id="{4B8368EC-42DA-7C1A-C538-4E5EB8AF1915}"/>
              </a:ext>
            </a:extLst>
          </p:cNvPr>
          <p:cNvSpPr txBox="1">
            <a:spLocks noChangeArrowheads="1"/>
          </p:cNvSpPr>
          <p:nvPr/>
        </p:nvSpPr>
        <p:spPr bwMode="auto">
          <a:xfrm>
            <a:off x="2422525" y="2774951"/>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Allergene</a:t>
            </a:r>
          </a:p>
        </p:txBody>
      </p:sp>
      <p:sp>
        <p:nvSpPr>
          <p:cNvPr id="19469" name="Line 13">
            <a:extLst>
              <a:ext uri="{FF2B5EF4-FFF2-40B4-BE49-F238E27FC236}">
                <a16:creationId xmlns:a16="http://schemas.microsoft.com/office/drawing/2014/main" id="{F3D9DD72-2454-E060-5FFF-7DBEB8CD341D}"/>
              </a:ext>
            </a:extLst>
          </p:cNvPr>
          <p:cNvSpPr>
            <a:spLocks noChangeShapeType="1"/>
          </p:cNvSpPr>
          <p:nvPr/>
        </p:nvSpPr>
        <p:spPr bwMode="auto">
          <a:xfrm flipV="1">
            <a:off x="1981200" y="2133600"/>
            <a:ext cx="76200" cy="5334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70" name="Line 14">
            <a:extLst>
              <a:ext uri="{FF2B5EF4-FFF2-40B4-BE49-F238E27FC236}">
                <a16:creationId xmlns:a16="http://schemas.microsoft.com/office/drawing/2014/main" id="{04AE502E-A91F-BF48-881B-244F711CFD42}"/>
              </a:ext>
            </a:extLst>
          </p:cNvPr>
          <p:cNvSpPr>
            <a:spLocks noChangeShapeType="1"/>
          </p:cNvSpPr>
          <p:nvPr/>
        </p:nvSpPr>
        <p:spPr bwMode="auto">
          <a:xfrm>
            <a:off x="1905000" y="3352800"/>
            <a:ext cx="76200" cy="9144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71" name="Text Box 15">
            <a:extLst>
              <a:ext uri="{FF2B5EF4-FFF2-40B4-BE49-F238E27FC236}">
                <a16:creationId xmlns:a16="http://schemas.microsoft.com/office/drawing/2014/main" id="{AD786B1F-538C-F6B1-AEDE-E19AD5C1661D}"/>
              </a:ext>
            </a:extLst>
          </p:cNvPr>
          <p:cNvSpPr txBox="1">
            <a:spLocks noChangeArrowheads="1"/>
          </p:cNvSpPr>
          <p:nvPr/>
        </p:nvSpPr>
        <p:spPr bwMode="auto">
          <a:xfrm>
            <a:off x="1800225" y="5967414"/>
            <a:ext cx="933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sz="1600">
                <a:latin typeface="Tahoma" panose="020B0604030504040204" pitchFamily="34" charset="0"/>
              </a:rPr>
              <a:t>MHC </a:t>
            </a:r>
            <a:br>
              <a:rPr lang="it-IT" altLang="it-IT" sz="1600">
                <a:latin typeface="Tahoma" panose="020B0604030504040204" pitchFamily="34" charset="0"/>
              </a:rPr>
            </a:br>
            <a:r>
              <a:rPr lang="it-IT" altLang="it-IT" sz="1600">
                <a:latin typeface="Tahoma" panose="020B0604030504040204" pitchFamily="34" charset="0"/>
              </a:rPr>
              <a:t>classe II</a:t>
            </a:r>
          </a:p>
        </p:txBody>
      </p:sp>
      <p:sp>
        <p:nvSpPr>
          <p:cNvPr id="19472" name="Line 16">
            <a:extLst>
              <a:ext uri="{FF2B5EF4-FFF2-40B4-BE49-F238E27FC236}">
                <a16:creationId xmlns:a16="http://schemas.microsoft.com/office/drawing/2014/main" id="{6E271944-12A9-71A1-B80F-1D11073C8950}"/>
              </a:ext>
            </a:extLst>
          </p:cNvPr>
          <p:cNvSpPr>
            <a:spLocks noChangeShapeType="1"/>
          </p:cNvSpPr>
          <p:nvPr/>
        </p:nvSpPr>
        <p:spPr bwMode="auto">
          <a:xfrm flipV="1">
            <a:off x="2438400" y="4953000"/>
            <a:ext cx="685800" cy="1066800"/>
          </a:xfrm>
          <a:prstGeom prst="line">
            <a:avLst/>
          </a:prstGeom>
          <a:noFill/>
          <a:ln w="19050">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73" name="Text Box 17">
            <a:extLst>
              <a:ext uri="{FF2B5EF4-FFF2-40B4-BE49-F238E27FC236}">
                <a16:creationId xmlns:a16="http://schemas.microsoft.com/office/drawing/2014/main" id="{C581AEEE-F630-8D77-3AD3-8FCD1D58D91A}"/>
              </a:ext>
            </a:extLst>
          </p:cNvPr>
          <p:cNvSpPr txBox="1">
            <a:spLocks noChangeArrowheads="1"/>
          </p:cNvSpPr>
          <p:nvPr/>
        </p:nvSpPr>
        <p:spPr bwMode="auto">
          <a:xfrm>
            <a:off x="3200400" y="5981700"/>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T cell receptor</a:t>
            </a:r>
          </a:p>
        </p:txBody>
      </p:sp>
      <p:sp>
        <p:nvSpPr>
          <p:cNvPr id="19474" name="Line 18">
            <a:extLst>
              <a:ext uri="{FF2B5EF4-FFF2-40B4-BE49-F238E27FC236}">
                <a16:creationId xmlns:a16="http://schemas.microsoft.com/office/drawing/2014/main" id="{F2B2223F-C48D-834A-C8D6-32655F44FF4F}"/>
              </a:ext>
            </a:extLst>
          </p:cNvPr>
          <p:cNvSpPr>
            <a:spLocks noChangeShapeType="1"/>
          </p:cNvSpPr>
          <p:nvPr/>
        </p:nvSpPr>
        <p:spPr bwMode="auto">
          <a:xfrm flipH="1" flipV="1">
            <a:off x="3454400" y="4953000"/>
            <a:ext cx="304800" cy="990600"/>
          </a:xfrm>
          <a:prstGeom prst="line">
            <a:avLst/>
          </a:prstGeom>
          <a:noFill/>
          <a:ln w="19050">
            <a:solidFill>
              <a:srgbClr val="33CCCC"/>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75" name="Text Box 19">
            <a:extLst>
              <a:ext uri="{FF2B5EF4-FFF2-40B4-BE49-F238E27FC236}">
                <a16:creationId xmlns:a16="http://schemas.microsoft.com/office/drawing/2014/main" id="{9A074050-95DD-AC37-B341-E804F9B0C3E1}"/>
              </a:ext>
            </a:extLst>
          </p:cNvPr>
          <p:cNvSpPr txBox="1">
            <a:spLocks noChangeArrowheads="1"/>
          </p:cNvSpPr>
          <p:nvPr/>
        </p:nvSpPr>
        <p:spPr bwMode="auto">
          <a:xfrm>
            <a:off x="7967664" y="4191001"/>
            <a:ext cx="2700337" cy="181292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marL="290513" indent="-290513"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b="1">
                <a:solidFill>
                  <a:srgbClr val="CC0000"/>
                </a:solidFill>
                <a:latin typeface="Tahoma" panose="020B0604030504040204" pitchFamily="34" charset="0"/>
              </a:rPr>
              <a:t>Reazione allergiche croniche</a:t>
            </a:r>
          </a:p>
          <a:p>
            <a:pPr>
              <a:buFontTx/>
              <a:buChar char="•"/>
            </a:pPr>
            <a:r>
              <a:rPr lang="it-IT" altLang="it-IT" sz="1800">
                <a:latin typeface="Tahoma" panose="020B0604030504040204" pitchFamily="34" charset="0"/>
              </a:rPr>
              <a:t>Peggioramento </a:t>
            </a:r>
            <a:br>
              <a:rPr lang="it-IT" altLang="it-IT" sz="1800">
                <a:latin typeface="Tahoma" panose="020B0604030504040204" pitchFamily="34" charset="0"/>
              </a:rPr>
            </a:br>
            <a:r>
              <a:rPr lang="it-IT" altLang="it-IT" sz="1800">
                <a:latin typeface="Tahoma" panose="020B0604030504040204" pitchFamily="34" charset="0"/>
              </a:rPr>
              <a:t>broncospasmo</a:t>
            </a:r>
          </a:p>
          <a:p>
            <a:pPr>
              <a:buFontTx/>
              <a:buChar char="•"/>
            </a:pPr>
            <a:r>
              <a:rPr lang="it-IT" altLang="it-IT" sz="1800">
                <a:latin typeface="Tahoma" panose="020B0604030504040204" pitchFamily="34" charset="0"/>
              </a:rPr>
              <a:t>Rinite cronica</a:t>
            </a:r>
          </a:p>
          <a:p>
            <a:pPr>
              <a:buFontTx/>
              <a:buChar char="•"/>
            </a:pPr>
            <a:r>
              <a:rPr lang="it-IT" altLang="it-IT" sz="1800">
                <a:latin typeface="Tahoma" panose="020B0604030504040204" pitchFamily="34" charset="0"/>
              </a:rPr>
              <a:t>Eczema</a:t>
            </a:r>
          </a:p>
        </p:txBody>
      </p:sp>
      <p:sp>
        <p:nvSpPr>
          <p:cNvPr id="19476" name="Text Box 20">
            <a:extLst>
              <a:ext uri="{FF2B5EF4-FFF2-40B4-BE49-F238E27FC236}">
                <a16:creationId xmlns:a16="http://schemas.microsoft.com/office/drawing/2014/main" id="{BD4D3D9A-1321-BA70-BC6B-A1788B1E31D8}"/>
              </a:ext>
            </a:extLst>
          </p:cNvPr>
          <p:cNvSpPr txBox="1">
            <a:spLocks noChangeArrowheads="1"/>
          </p:cNvSpPr>
          <p:nvPr/>
        </p:nvSpPr>
        <p:spPr bwMode="auto">
          <a:xfrm>
            <a:off x="4800601" y="5891213"/>
            <a:ext cx="1304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Neurotrofine</a:t>
            </a:r>
          </a:p>
        </p:txBody>
      </p:sp>
      <p:sp>
        <p:nvSpPr>
          <p:cNvPr id="19477" name="Rectangle 21">
            <a:extLst>
              <a:ext uri="{FF2B5EF4-FFF2-40B4-BE49-F238E27FC236}">
                <a16:creationId xmlns:a16="http://schemas.microsoft.com/office/drawing/2014/main" id="{ED32E427-F40D-502A-71FA-C9FB5FCC67AB}"/>
              </a:ext>
            </a:extLst>
          </p:cNvPr>
          <p:cNvSpPr>
            <a:spLocks noChangeArrowheads="1"/>
          </p:cNvSpPr>
          <p:nvPr/>
        </p:nvSpPr>
        <p:spPr bwMode="auto">
          <a:xfrm>
            <a:off x="6445250" y="6286500"/>
            <a:ext cx="1327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Neuropeptidi</a:t>
            </a:r>
          </a:p>
        </p:txBody>
      </p:sp>
      <p:sp>
        <p:nvSpPr>
          <p:cNvPr id="19478" name="Line 22">
            <a:extLst>
              <a:ext uri="{FF2B5EF4-FFF2-40B4-BE49-F238E27FC236}">
                <a16:creationId xmlns:a16="http://schemas.microsoft.com/office/drawing/2014/main" id="{779932AA-CA06-6BB7-FAD9-32685218F100}"/>
              </a:ext>
            </a:extLst>
          </p:cNvPr>
          <p:cNvSpPr>
            <a:spLocks noChangeShapeType="1"/>
          </p:cNvSpPr>
          <p:nvPr/>
        </p:nvSpPr>
        <p:spPr bwMode="auto">
          <a:xfrm>
            <a:off x="4265613" y="5332413"/>
            <a:ext cx="1065212" cy="608012"/>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79" name="Line 23">
            <a:extLst>
              <a:ext uri="{FF2B5EF4-FFF2-40B4-BE49-F238E27FC236}">
                <a16:creationId xmlns:a16="http://schemas.microsoft.com/office/drawing/2014/main" id="{25475963-C6BB-560C-B49F-38ED1D91D542}"/>
              </a:ext>
            </a:extLst>
          </p:cNvPr>
          <p:cNvSpPr>
            <a:spLocks noChangeShapeType="1"/>
          </p:cNvSpPr>
          <p:nvPr/>
        </p:nvSpPr>
        <p:spPr bwMode="auto">
          <a:xfrm>
            <a:off x="6248401" y="6096000"/>
            <a:ext cx="608013" cy="230188"/>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0" name="Line 24">
            <a:extLst>
              <a:ext uri="{FF2B5EF4-FFF2-40B4-BE49-F238E27FC236}">
                <a16:creationId xmlns:a16="http://schemas.microsoft.com/office/drawing/2014/main" id="{2B235131-5F2E-7CA7-20E9-E5611F8AA06D}"/>
              </a:ext>
            </a:extLst>
          </p:cNvPr>
          <p:cNvSpPr>
            <a:spLocks noChangeShapeType="1"/>
          </p:cNvSpPr>
          <p:nvPr/>
        </p:nvSpPr>
        <p:spPr bwMode="auto">
          <a:xfrm flipV="1">
            <a:off x="7327901" y="5734050"/>
            <a:ext cx="568325" cy="53975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1" name="Rectangle 25">
            <a:extLst>
              <a:ext uri="{FF2B5EF4-FFF2-40B4-BE49-F238E27FC236}">
                <a16:creationId xmlns:a16="http://schemas.microsoft.com/office/drawing/2014/main" id="{E6060BBE-0C5E-03C7-BD39-28147E6CFCAD}"/>
              </a:ext>
            </a:extLst>
          </p:cNvPr>
          <p:cNvSpPr>
            <a:spLocks noChangeArrowheads="1"/>
          </p:cNvSpPr>
          <p:nvPr/>
        </p:nvSpPr>
        <p:spPr bwMode="auto">
          <a:xfrm>
            <a:off x="6816725" y="4365625"/>
            <a:ext cx="10239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Istamina,</a:t>
            </a:r>
            <a:br>
              <a:rPr lang="it-IT" altLang="it-IT" sz="1600">
                <a:latin typeface="Tahoma" panose="020B0604030504040204" pitchFamily="34" charset="0"/>
              </a:rPr>
            </a:br>
            <a:r>
              <a:rPr lang="it-IT" altLang="it-IT" sz="1600">
                <a:latin typeface="Tahoma" panose="020B0604030504040204" pitchFamily="34" charset="0"/>
              </a:rPr>
              <a:t> lipidi,</a:t>
            </a:r>
          </a:p>
          <a:p>
            <a:r>
              <a:rPr lang="it-IT" altLang="it-IT" sz="1600">
                <a:latin typeface="Tahoma" panose="020B0604030504040204" pitchFamily="34" charset="0"/>
              </a:rPr>
              <a:t>citochine</a:t>
            </a:r>
          </a:p>
        </p:txBody>
      </p:sp>
      <p:sp>
        <p:nvSpPr>
          <p:cNvPr id="19482" name="Line 26">
            <a:extLst>
              <a:ext uri="{FF2B5EF4-FFF2-40B4-BE49-F238E27FC236}">
                <a16:creationId xmlns:a16="http://schemas.microsoft.com/office/drawing/2014/main" id="{E8C07A50-F34C-2D78-91FC-CA7676EC0DDD}"/>
              </a:ext>
            </a:extLst>
          </p:cNvPr>
          <p:cNvSpPr>
            <a:spLocks noChangeShapeType="1"/>
          </p:cNvSpPr>
          <p:nvPr/>
        </p:nvSpPr>
        <p:spPr bwMode="auto">
          <a:xfrm flipV="1">
            <a:off x="4498975" y="4267200"/>
            <a:ext cx="1295400" cy="2286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3" name="Rectangle 27">
            <a:extLst>
              <a:ext uri="{FF2B5EF4-FFF2-40B4-BE49-F238E27FC236}">
                <a16:creationId xmlns:a16="http://schemas.microsoft.com/office/drawing/2014/main" id="{46E51688-EAA4-30C2-ED27-2A5DA321FD0D}"/>
              </a:ext>
            </a:extLst>
          </p:cNvPr>
          <p:cNvSpPr>
            <a:spLocks noChangeArrowheads="1"/>
          </p:cNvSpPr>
          <p:nvPr/>
        </p:nvSpPr>
        <p:spPr bwMode="auto">
          <a:xfrm>
            <a:off x="4727575" y="4748213"/>
            <a:ext cx="17224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600">
                <a:latin typeface="Tahoma" panose="020B0604030504040204" pitchFamily="34" charset="0"/>
              </a:rPr>
              <a:t>Fattore di rilascio</a:t>
            </a:r>
            <a:br>
              <a:rPr lang="it-IT" altLang="it-IT" sz="1600">
                <a:latin typeface="Tahoma" panose="020B0604030504040204" pitchFamily="34" charset="0"/>
              </a:rPr>
            </a:br>
            <a:r>
              <a:rPr lang="it-IT" altLang="it-IT" sz="1600">
                <a:latin typeface="Tahoma" panose="020B0604030504040204" pitchFamily="34" charset="0"/>
              </a:rPr>
              <a:t>dell’istamina,</a:t>
            </a:r>
            <a:br>
              <a:rPr lang="it-IT" altLang="it-IT" sz="1600">
                <a:latin typeface="Tahoma" panose="020B0604030504040204" pitchFamily="34" charset="0"/>
              </a:rPr>
            </a:br>
            <a:r>
              <a:rPr lang="it-IT" altLang="it-IT" sz="1600">
                <a:latin typeface="Tahoma" panose="020B0604030504040204" pitchFamily="34" charset="0"/>
              </a:rPr>
              <a:t> neuropeptidi</a:t>
            </a:r>
          </a:p>
        </p:txBody>
      </p:sp>
      <p:sp>
        <p:nvSpPr>
          <p:cNvPr id="19484" name="Line 28">
            <a:extLst>
              <a:ext uri="{FF2B5EF4-FFF2-40B4-BE49-F238E27FC236}">
                <a16:creationId xmlns:a16="http://schemas.microsoft.com/office/drawing/2014/main" id="{3FC23F50-AD20-D12A-6C58-543D3CCDFFD7}"/>
              </a:ext>
            </a:extLst>
          </p:cNvPr>
          <p:cNvSpPr>
            <a:spLocks noChangeShapeType="1"/>
          </p:cNvSpPr>
          <p:nvPr/>
        </p:nvSpPr>
        <p:spPr bwMode="auto">
          <a:xfrm>
            <a:off x="7010401" y="4114801"/>
            <a:ext cx="957263" cy="250825"/>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5" name="Rectangle 29">
            <a:extLst>
              <a:ext uri="{FF2B5EF4-FFF2-40B4-BE49-F238E27FC236}">
                <a16:creationId xmlns:a16="http://schemas.microsoft.com/office/drawing/2014/main" id="{88353B42-932B-D587-5FCD-3E60F5F9114C}"/>
              </a:ext>
            </a:extLst>
          </p:cNvPr>
          <p:cNvSpPr>
            <a:spLocks noChangeArrowheads="1"/>
          </p:cNvSpPr>
          <p:nvPr/>
        </p:nvSpPr>
        <p:spPr bwMode="auto">
          <a:xfrm>
            <a:off x="8382000" y="32766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spcBef>
                <a:spcPct val="50000"/>
              </a:spcBef>
            </a:pPr>
            <a:r>
              <a:rPr lang="it-IT" altLang="it-IT" sz="1800">
                <a:latin typeface="Tahoma" panose="020B0604030504040204" pitchFamily="34" charset="0"/>
              </a:rPr>
              <a:t>PBE, PAF,</a:t>
            </a:r>
            <a:br>
              <a:rPr lang="it-IT" altLang="it-IT" sz="1800">
                <a:latin typeface="Tahoma" panose="020B0604030504040204" pitchFamily="34" charset="0"/>
              </a:rPr>
            </a:br>
            <a:r>
              <a:rPr lang="it-IT" altLang="it-IT" sz="1800">
                <a:latin typeface="Tahoma" panose="020B0604030504040204" pitchFamily="34" charset="0"/>
              </a:rPr>
              <a:t>leucotrieni</a:t>
            </a:r>
          </a:p>
        </p:txBody>
      </p:sp>
      <p:sp>
        <p:nvSpPr>
          <p:cNvPr id="19486" name="Line 30">
            <a:extLst>
              <a:ext uri="{FF2B5EF4-FFF2-40B4-BE49-F238E27FC236}">
                <a16:creationId xmlns:a16="http://schemas.microsoft.com/office/drawing/2014/main" id="{2989E2AA-182A-6D3E-8DF9-11AABC08B357}"/>
              </a:ext>
            </a:extLst>
          </p:cNvPr>
          <p:cNvSpPr>
            <a:spLocks noChangeShapeType="1"/>
          </p:cNvSpPr>
          <p:nvPr/>
        </p:nvSpPr>
        <p:spPr bwMode="auto">
          <a:xfrm>
            <a:off x="7924800" y="3429000"/>
            <a:ext cx="609600" cy="6858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7" name="Line 31">
            <a:extLst>
              <a:ext uri="{FF2B5EF4-FFF2-40B4-BE49-F238E27FC236}">
                <a16:creationId xmlns:a16="http://schemas.microsoft.com/office/drawing/2014/main" id="{2EE37060-7487-4CC4-693B-7D546E0CCC53}"/>
              </a:ext>
            </a:extLst>
          </p:cNvPr>
          <p:cNvSpPr>
            <a:spLocks noChangeShapeType="1"/>
          </p:cNvSpPr>
          <p:nvPr/>
        </p:nvSpPr>
        <p:spPr bwMode="auto">
          <a:xfrm flipV="1">
            <a:off x="4191000" y="3124200"/>
            <a:ext cx="2590800" cy="12192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88" name="Text Box 32">
            <a:extLst>
              <a:ext uri="{FF2B5EF4-FFF2-40B4-BE49-F238E27FC236}">
                <a16:creationId xmlns:a16="http://schemas.microsoft.com/office/drawing/2014/main" id="{94524C8C-B503-323C-2410-7888822A4ACE}"/>
              </a:ext>
            </a:extLst>
          </p:cNvPr>
          <p:cNvSpPr txBox="1">
            <a:spLocks noChangeArrowheads="1"/>
          </p:cNvSpPr>
          <p:nvPr/>
        </p:nvSpPr>
        <p:spPr bwMode="auto">
          <a:xfrm>
            <a:off x="5656264" y="3138488"/>
            <a:ext cx="592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IL-5</a:t>
            </a:r>
          </a:p>
        </p:txBody>
      </p:sp>
      <p:sp>
        <p:nvSpPr>
          <p:cNvPr id="19489" name="Line 33">
            <a:extLst>
              <a:ext uri="{FF2B5EF4-FFF2-40B4-BE49-F238E27FC236}">
                <a16:creationId xmlns:a16="http://schemas.microsoft.com/office/drawing/2014/main" id="{C34A060B-BA15-E814-3779-58BC9DB54951}"/>
              </a:ext>
            </a:extLst>
          </p:cNvPr>
          <p:cNvSpPr>
            <a:spLocks noChangeShapeType="1"/>
          </p:cNvSpPr>
          <p:nvPr/>
        </p:nvSpPr>
        <p:spPr bwMode="auto">
          <a:xfrm flipV="1">
            <a:off x="3962400" y="3200400"/>
            <a:ext cx="838200" cy="10668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90" name="Text Box 34">
            <a:extLst>
              <a:ext uri="{FF2B5EF4-FFF2-40B4-BE49-F238E27FC236}">
                <a16:creationId xmlns:a16="http://schemas.microsoft.com/office/drawing/2014/main" id="{05A529E0-350E-9E06-685C-33781C69211F}"/>
              </a:ext>
            </a:extLst>
          </p:cNvPr>
          <p:cNvSpPr txBox="1">
            <a:spLocks noChangeArrowheads="1"/>
          </p:cNvSpPr>
          <p:nvPr/>
        </p:nvSpPr>
        <p:spPr bwMode="auto">
          <a:xfrm>
            <a:off x="3962400" y="3352801"/>
            <a:ext cx="592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IL-4</a:t>
            </a:r>
          </a:p>
        </p:txBody>
      </p:sp>
      <p:grpSp>
        <p:nvGrpSpPr>
          <p:cNvPr id="19491" name="Group 35">
            <a:extLst>
              <a:ext uri="{FF2B5EF4-FFF2-40B4-BE49-F238E27FC236}">
                <a16:creationId xmlns:a16="http://schemas.microsoft.com/office/drawing/2014/main" id="{CCDA3BDF-7001-CB6D-3DEB-DBCFBBC6D98B}"/>
              </a:ext>
            </a:extLst>
          </p:cNvPr>
          <p:cNvGrpSpPr>
            <a:grpSpLocks/>
          </p:cNvGrpSpPr>
          <p:nvPr/>
        </p:nvGrpSpPr>
        <p:grpSpPr bwMode="auto">
          <a:xfrm>
            <a:off x="3276600" y="2057401"/>
            <a:ext cx="1219200" cy="823913"/>
            <a:chOff x="1200" y="1296"/>
            <a:chExt cx="768" cy="519"/>
          </a:xfrm>
        </p:grpSpPr>
        <p:pic>
          <p:nvPicPr>
            <p:cNvPr id="19498" name="Picture 36">
              <a:extLst>
                <a:ext uri="{FF2B5EF4-FFF2-40B4-BE49-F238E27FC236}">
                  <a16:creationId xmlns:a16="http://schemas.microsoft.com/office/drawing/2014/main" id="{D56981C1-FF76-61AE-68AA-50F14C24EEEA}"/>
                </a:ext>
              </a:extLst>
            </p:cNvPr>
            <p:cNvPicPr>
              <a:picLocks noChangeAspect="1" noChangeArrowheads="1"/>
            </p:cNvPicPr>
            <p:nvPr/>
          </p:nvPicPr>
          <p:blipFill>
            <a:blip r:embed="rId9">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1796" y="1441"/>
              <a:ext cx="17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99" name="Picture 37">
              <a:extLst>
                <a:ext uri="{FF2B5EF4-FFF2-40B4-BE49-F238E27FC236}">
                  <a16:creationId xmlns:a16="http://schemas.microsoft.com/office/drawing/2014/main" id="{396648E4-925F-B13F-1A48-1C0485B9E72A}"/>
                </a:ext>
              </a:extLst>
            </p:cNvPr>
            <p:cNvPicPr>
              <a:picLocks noChangeAspect="1" noChangeArrowheads="1"/>
            </p:cNvPicPr>
            <p:nvPr/>
          </p:nvPicPr>
          <p:blipFill>
            <a:blip r:embed="rId9">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1728" y="1537"/>
              <a:ext cx="17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0" name="Picture 38">
              <a:extLst>
                <a:ext uri="{FF2B5EF4-FFF2-40B4-BE49-F238E27FC236}">
                  <a16:creationId xmlns:a16="http://schemas.microsoft.com/office/drawing/2014/main" id="{7B410B2E-CE08-2E1A-6B17-DDF07FC6B567}"/>
                </a:ext>
              </a:extLst>
            </p:cNvPr>
            <p:cNvPicPr>
              <a:picLocks noChangeAspect="1" noChangeArrowheads="1"/>
            </p:cNvPicPr>
            <p:nvPr/>
          </p:nvPicPr>
          <p:blipFill>
            <a:blip r:embed="rId9">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1460" y="1440"/>
              <a:ext cx="17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1" name="Picture 39">
              <a:extLst>
                <a:ext uri="{FF2B5EF4-FFF2-40B4-BE49-F238E27FC236}">
                  <a16:creationId xmlns:a16="http://schemas.microsoft.com/office/drawing/2014/main" id="{646A0E34-FC3C-C670-1D93-DF8D03A158BA}"/>
                </a:ext>
              </a:extLst>
            </p:cNvPr>
            <p:cNvPicPr>
              <a:picLocks noChangeAspect="1" noChangeArrowheads="1"/>
            </p:cNvPicPr>
            <p:nvPr/>
          </p:nvPicPr>
          <p:blipFill>
            <a:blip r:embed="rId9">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1200" y="1296"/>
              <a:ext cx="17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502" name="Picture 40">
              <a:extLst>
                <a:ext uri="{FF2B5EF4-FFF2-40B4-BE49-F238E27FC236}">
                  <a16:creationId xmlns:a16="http://schemas.microsoft.com/office/drawing/2014/main" id="{C6B0053B-5ABF-7F99-4C8E-D5D6E769A5CF}"/>
                </a:ext>
              </a:extLst>
            </p:cNvPr>
            <p:cNvPicPr>
              <a:picLocks noChangeAspect="1" noChangeArrowheads="1"/>
            </p:cNvPicPr>
            <p:nvPr/>
          </p:nvPicPr>
          <p:blipFill>
            <a:blip r:embed="rId9">
              <a:clrChange>
                <a:clrFrom>
                  <a:srgbClr val="0000FE"/>
                </a:clrFrom>
                <a:clrTo>
                  <a:srgbClr val="0000FE">
                    <a:alpha val="0"/>
                  </a:srgbClr>
                </a:clrTo>
              </a:clrChange>
              <a:extLst>
                <a:ext uri="{28A0092B-C50C-407E-A947-70E740481C1C}">
                  <a14:useLocalDpi xmlns:a14="http://schemas.microsoft.com/office/drawing/2010/main" val="0"/>
                </a:ext>
              </a:extLst>
            </a:blip>
            <a:srcRect/>
            <a:stretch>
              <a:fillRect/>
            </a:stretch>
          </p:blipFill>
          <p:spPr bwMode="auto">
            <a:xfrm>
              <a:off x="1584" y="1296"/>
              <a:ext cx="17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503" name="Text Box 41">
              <a:extLst>
                <a:ext uri="{FF2B5EF4-FFF2-40B4-BE49-F238E27FC236}">
                  <a16:creationId xmlns:a16="http://schemas.microsoft.com/office/drawing/2014/main" id="{AAD3F1CE-7CD5-6AA8-6F6A-3281C8F36C63}"/>
                </a:ext>
              </a:extLst>
            </p:cNvPr>
            <p:cNvSpPr txBox="1">
              <a:spLocks noChangeArrowheads="1"/>
            </p:cNvSpPr>
            <p:nvPr/>
          </p:nvSpPr>
          <p:spPr bwMode="auto">
            <a:xfrm>
              <a:off x="1430" y="1584"/>
              <a:ext cx="3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IgE</a:t>
              </a:r>
            </a:p>
          </p:txBody>
        </p:sp>
      </p:grpSp>
      <p:sp>
        <p:nvSpPr>
          <p:cNvPr id="19492" name="Line 42">
            <a:extLst>
              <a:ext uri="{FF2B5EF4-FFF2-40B4-BE49-F238E27FC236}">
                <a16:creationId xmlns:a16="http://schemas.microsoft.com/office/drawing/2014/main" id="{9BC0C504-F8F9-62C6-3CEE-8D2A68D7B889}"/>
              </a:ext>
            </a:extLst>
          </p:cNvPr>
          <p:cNvSpPr>
            <a:spLocks noChangeShapeType="1"/>
          </p:cNvSpPr>
          <p:nvPr/>
        </p:nvSpPr>
        <p:spPr bwMode="auto">
          <a:xfrm>
            <a:off x="3200400" y="1600200"/>
            <a:ext cx="1524000" cy="609600"/>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9493" name="Rectangle 43">
            <a:extLst>
              <a:ext uri="{FF2B5EF4-FFF2-40B4-BE49-F238E27FC236}">
                <a16:creationId xmlns:a16="http://schemas.microsoft.com/office/drawing/2014/main" id="{D1429824-4E69-11E3-78E0-8B1FAF352A9D}"/>
              </a:ext>
            </a:extLst>
          </p:cNvPr>
          <p:cNvSpPr>
            <a:spLocks noChangeArrowheads="1"/>
          </p:cNvSpPr>
          <p:nvPr/>
        </p:nvSpPr>
        <p:spPr bwMode="auto">
          <a:xfrm>
            <a:off x="4343400" y="1690688"/>
            <a:ext cx="592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IL-4</a:t>
            </a:r>
          </a:p>
        </p:txBody>
      </p:sp>
      <p:sp>
        <p:nvSpPr>
          <p:cNvPr id="19494" name="Line 44">
            <a:extLst>
              <a:ext uri="{FF2B5EF4-FFF2-40B4-BE49-F238E27FC236}">
                <a16:creationId xmlns:a16="http://schemas.microsoft.com/office/drawing/2014/main" id="{E09C2CC4-3206-399C-40C9-03BD7F1F8285}"/>
              </a:ext>
            </a:extLst>
          </p:cNvPr>
          <p:cNvSpPr>
            <a:spLocks noChangeShapeType="1"/>
          </p:cNvSpPr>
          <p:nvPr/>
        </p:nvSpPr>
        <p:spPr bwMode="auto">
          <a:xfrm flipV="1">
            <a:off x="3200401" y="981076"/>
            <a:ext cx="3903663" cy="238125"/>
          </a:xfrm>
          <a:prstGeom prst="line">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cxnSp>
        <p:nvCxnSpPr>
          <p:cNvPr id="19495" name="AutoShape 45">
            <a:extLst>
              <a:ext uri="{FF2B5EF4-FFF2-40B4-BE49-F238E27FC236}">
                <a16:creationId xmlns:a16="http://schemas.microsoft.com/office/drawing/2014/main" id="{6D5EFBDA-0947-7FF1-F89E-7C45FCF67AC7}"/>
              </a:ext>
            </a:extLst>
          </p:cNvPr>
          <p:cNvCxnSpPr>
            <a:cxnSpLocks noChangeShapeType="1"/>
          </p:cNvCxnSpPr>
          <p:nvPr/>
        </p:nvCxnSpPr>
        <p:spPr bwMode="auto">
          <a:xfrm>
            <a:off x="3179763" y="1409700"/>
            <a:ext cx="4252912" cy="952500"/>
          </a:xfrm>
          <a:prstGeom prst="curvedConnector2">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9496" name="Rectangle 46">
            <a:extLst>
              <a:ext uri="{FF2B5EF4-FFF2-40B4-BE49-F238E27FC236}">
                <a16:creationId xmlns:a16="http://schemas.microsoft.com/office/drawing/2014/main" id="{0C928CF6-9B82-3DE1-D403-F646941FC968}"/>
              </a:ext>
            </a:extLst>
          </p:cNvPr>
          <p:cNvSpPr>
            <a:spLocks noChangeArrowheads="1"/>
          </p:cNvSpPr>
          <p:nvPr/>
        </p:nvSpPr>
        <p:spPr bwMode="auto">
          <a:xfrm>
            <a:off x="6324600" y="1447801"/>
            <a:ext cx="592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it-IT" altLang="it-IT" sz="1800">
                <a:latin typeface="Tahoma" panose="020B0604030504040204" pitchFamily="34" charset="0"/>
              </a:rPr>
              <a:t>IL-5</a:t>
            </a:r>
          </a:p>
        </p:txBody>
      </p:sp>
      <p:sp>
        <p:nvSpPr>
          <p:cNvPr id="19497" name="Rectangle 47">
            <a:extLst>
              <a:ext uri="{FF2B5EF4-FFF2-40B4-BE49-F238E27FC236}">
                <a16:creationId xmlns:a16="http://schemas.microsoft.com/office/drawing/2014/main" id="{31B0EEC6-12C3-5DA3-A7C5-C27638674948}"/>
              </a:ext>
            </a:extLst>
          </p:cNvPr>
          <p:cNvSpPr>
            <a:spLocks noChangeArrowheads="1"/>
          </p:cNvSpPr>
          <p:nvPr/>
        </p:nvSpPr>
        <p:spPr bwMode="auto">
          <a:xfrm>
            <a:off x="8551864" y="6248401"/>
            <a:ext cx="21161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r>
              <a:rPr lang="en-US" altLang="it-IT" sz="1600" i="1">
                <a:latin typeface="Arial" panose="020B0604020202020204" pitchFamily="34" charset="0"/>
              </a:rPr>
              <a:t>Modificato da: </a:t>
            </a:r>
            <a:br>
              <a:rPr lang="en-US" altLang="it-IT" sz="1600" i="1">
                <a:latin typeface="Arial" panose="020B0604020202020204" pitchFamily="34" charset="0"/>
              </a:rPr>
            </a:br>
            <a:r>
              <a:rPr lang="en-US" altLang="it-IT" sz="1600" i="1">
                <a:latin typeface="Arial" panose="020B0604020202020204" pitchFamily="34" charset="0"/>
              </a:rPr>
              <a:t>Mackay, NEMJ, 2001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FC6EF90-C491-8EE7-FC44-7C8CA9953E13}"/>
              </a:ext>
            </a:extLst>
          </p:cNvPr>
          <p:cNvSpPr>
            <a:spLocks noGrp="1" noChangeArrowheads="1"/>
          </p:cNvSpPr>
          <p:nvPr>
            <p:ph type="title"/>
          </p:nvPr>
        </p:nvSpPr>
        <p:spPr>
          <a:xfrm>
            <a:off x="3200400" y="176214"/>
            <a:ext cx="6934200" cy="890587"/>
          </a:xfrm>
        </p:spPr>
        <p:txBody>
          <a:bodyPr>
            <a:normAutofit fontScale="90000"/>
          </a:bodyPr>
          <a:lstStyle/>
          <a:p>
            <a:pPr eaLnBrk="1" hangingPunct="1"/>
            <a:r>
              <a:rPr lang="en-US" altLang="it-IT"/>
              <a:t>Meccanismi d’azione dell’istamina</a:t>
            </a:r>
          </a:p>
        </p:txBody>
      </p:sp>
      <p:sp>
        <p:nvSpPr>
          <p:cNvPr id="20483" name="Rectangle 3">
            <a:extLst>
              <a:ext uri="{FF2B5EF4-FFF2-40B4-BE49-F238E27FC236}">
                <a16:creationId xmlns:a16="http://schemas.microsoft.com/office/drawing/2014/main" id="{EFE3DA76-F867-A4C8-782B-6533B39B2EE6}"/>
              </a:ext>
            </a:extLst>
          </p:cNvPr>
          <p:cNvSpPr>
            <a:spLocks noChangeArrowheads="1"/>
          </p:cNvSpPr>
          <p:nvPr/>
        </p:nvSpPr>
        <p:spPr bwMode="auto">
          <a:xfrm>
            <a:off x="2590800" y="1371600"/>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Vasodilatazione (eritema)</a:t>
            </a:r>
          </a:p>
        </p:txBody>
      </p:sp>
      <p:sp>
        <p:nvSpPr>
          <p:cNvPr id="20484" name="Rectangle 4">
            <a:extLst>
              <a:ext uri="{FF2B5EF4-FFF2-40B4-BE49-F238E27FC236}">
                <a16:creationId xmlns:a16="http://schemas.microsoft.com/office/drawing/2014/main" id="{3E96242C-6138-19C2-C3BB-EA067080DBA3}"/>
              </a:ext>
            </a:extLst>
          </p:cNvPr>
          <p:cNvSpPr>
            <a:spLocks noChangeArrowheads="1"/>
          </p:cNvSpPr>
          <p:nvPr/>
        </p:nvSpPr>
        <p:spPr bwMode="auto">
          <a:xfrm>
            <a:off x="7391400" y="1371600"/>
            <a:ext cx="25908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sym typeface="Symbol" panose="05050102010706020507" pitchFamily="18" charset="2"/>
              </a:rPr>
              <a:t> Permeabilità vasale</a:t>
            </a:r>
            <a:endParaRPr lang="it-IT" altLang="it-IT">
              <a:latin typeface="Tahoma" panose="020B0604030504040204" pitchFamily="34" charset="0"/>
            </a:endParaRPr>
          </a:p>
        </p:txBody>
      </p:sp>
      <p:sp>
        <p:nvSpPr>
          <p:cNvPr id="20485" name="Rectangle 5">
            <a:extLst>
              <a:ext uri="{FF2B5EF4-FFF2-40B4-BE49-F238E27FC236}">
                <a16:creationId xmlns:a16="http://schemas.microsoft.com/office/drawing/2014/main" id="{CC5EF4AF-6D4D-E949-1C82-AE78052FBAC1}"/>
              </a:ext>
            </a:extLst>
          </p:cNvPr>
          <p:cNvSpPr>
            <a:spLocks noChangeArrowheads="1"/>
          </p:cNvSpPr>
          <p:nvPr/>
        </p:nvSpPr>
        <p:spPr bwMode="auto">
          <a:xfrm>
            <a:off x="4876800" y="2057400"/>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Fuoriuscita di plasma</a:t>
            </a:r>
          </a:p>
        </p:txBody>
      </p:sp>
      <p:sp>
        <p:nvSpPr>
          <p:cNvPr id="20486" name="Rectangle 6">
            <a:extLst>
              <a:ext uri="{FF2B5EF4-FFF2-40B4-BE49-F238E27FC236}">
                <a16:creationId xmlns:a16="http://schemas.microsoft.com/office/drawing/2014/main" id="{432BE40C-C967-B7DA-9FFA-E25ED9D6240C}"/>
              </a:ext>
            </a:extLst>
          </p:cNvPr>
          <p:cNvSpPr>
            <a:spLocks noChangeArrowheads="1"/>
          </p:cNvSpPr>
          <p:nvPr/>
        </p:nvSpPr>
        <p:spPr bwMode="auto">
          <a:xfrm>
            <a:off x="4876800" y="2819400"/>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Edema</a:t>
            </a:r>
          </a:p>
        </p:txBody>
      </p:sp>
      <p:sp>
        <p:nvSpPr>
          <p:cNvPr id="20487" name="Rectangle 7">
            <a:extLst>
              <a:ext uri="{FF2B5EF4-FFF2-40B4-BE49-F238E27FC236}">
                <a16:creationId xmlns:a16="http://schemas.microsoft.com/office/drawing/2014/main" id="{360078F0-B53F-1023-0947-A56A32CB994A}"/>
              </a:ext>
            </a:extLst>
          </p:cNvPr>
          <p:cNvSpPr>
            <a:spLocks noChangeArrowheads="1"/>
          </p:cNvSpPr>
          <p:nvPr/>
        </p:nvSpPr>
        <p:spPr bwMode="auto">
          <a:xfrm>
            <a:off x="4876800" y="3581401"/>
            <a:ext cx="3581400" cy="838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L’istamina stimola le </a:t>
            </a:r>
            <a:br>
              <a:rPr lang="it-IT" altLang="it-IT">
                <a:latin typeface="Tahoma" panose="020B0604030504040204" pitchFamily="34" charset="0"/>
              </a:rPr>
            </a:br>
            <a:r>
              <a:rPr lang="it-IT" altLang="it-IT">
                <a:latin typeface="Tahoma" panose="020B0604030504040204" pitchFamily="34" charset="0"/>
              </a:rPr>
              <a:t>terminazioni nervose</a:t>
            </a:r>
          </a:p>
        </p:txBody>
      </p:sp>
      <p:sp>
        <p:nvSpPr>
          <p:cNvPr id="20488" name="Rectangle 8">
            <a:extLst>
              <a:ext uri="{FF2B5EF4-FFF2-40B4-BE49-F238E27FC236}">
                <a16:creationId xmlns:a16="http://schemas.microsoft.com/office/drawing/2014/main" id="{88C4B6ED-5898-6A8F-B1E1-5925D413184D}"/>
              </a:ext>
            </a:extLst>
          </p:cNvPr>
          <p:cNvSpPr>
            <a:spLocks noChangeArrowheads="1"/>
          </p:cNvSpPr>
          <p:nvPr/>
        </p:nvSpPr>
        <p:spPr bwMode="auto">
          <a:xfrm>
            <a:off x="4876800" y="4686300"/>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Prurito</a:t>
            </a:r>
          </a:p>
        </p:txBody>
      </p:sp>
      <p:cxnSp>
        <p:nvCxnSpPr>
          <p:cNvPr id="20489" name="AutoShape 9">
            <a:extLst>
              <a:ext uri="{FF2B5EF4-FFF2-40B4-BE49-F238E27FC236}">
                <a16:creationId xmlns:a16="http://schemas.microsoft.com/office/drawing/2014/main" id="{91D7D62C-40DC-12DF-06EA-9CFFB3223547}"/>
              </a:ext>
            </a:extLst>
          </p:cNvPr>
          <p:cNvCxnSpPr>
            <a:cxnSpLocks noChangeShapeType="1"/>
            <a:stCxn id="20483" idx="2"/>
            <a:endCxn id="20485" idx="0"/>
          </p:cNvCxnSpPr>
          <p:nvPr/>
        </p:nvCxnSpPr>
        <p:spPr bwMode="auto">
          <a:xfrm>
            <a:off x="4381500" y="1828800"/>
            <a:ext cx="2286000" cy="228600"/>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20490" name="AutoShape 10">
            <a:extLst>
              <a:ext uri="{FF2B5EF4-FFF2-40B4-BE49-F238E27FC236}">
                <a16:creationId xmlns:a16="http://schemas.microsoft.com/office/drawing/2014/main" id="{845F47FD-1953-E7A7-0CAD-E67EA1BA8BB3}"/>
              </a:ext>
            </a:extLst>
          </p:cNvPr>
          <p:cNvCxnSpPr>
            <a:cxnSpLocks noChangeShapeType="1"/>
            <a:stCxn id="20484" idx="2"/>
            <a:endCxn id="20485" idx="0"/>
          </p:cNvCxnSpPr>
          <p:nvPr/>
        </p:nvCxnSpPr>
        <p:spPr bwMode="auto">
          <a:xfrm flipH="1">
            <a:off x="6667500" y="1828800"/>
            <a:ext cx="2019300" cy="228600"/>
          </a:xfrm>
          <a:prstGeom prst="straightConnector1">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0491" name="AutoShape 11">
            <a:extLst>
              <a:ext uri="{FF2B5EF4-FFF2-40B4-BE49-F238E27FC236}">
                <a16:creationId xmlns:a16="http://schemas.microsoft.com/office/drawing/2014/main" id="{FA05AEAD-81B1-2CA4-75F7-EAB44CB877F3}"/>
              </a:ext>
            </a:extLst>
          </p:cNvPr>
          <p:cNvCxnSpPr>
            <a:cxnSpLocks noChangeShapeType="1"/>
            <a:stCxn id="20485" idx="2"/>
            <a:endCxn id="20486" idx="0"/>
          </p:cNvCxnSpPr>
          <p:nvPr/>
        </p:nvCxnSpPr>
        <p:spPr bwMode="auto">
          <a:xfrm>
            <a:off x="6667500" y="2514600"/>
            <a:ext cx="0" cy="304800"/>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20492" name="AutoShape 12">
            <a:extLst>
              <a:ext uri="{FF2B5EF4-FFF2-40B4-BE49-F238E27FC236}">
                <a16:creationId xmlns:a16="http://schemas.microsoft.com/office/drawing/2014/main" id="{3712E11C-10BE-9F7A-3C2D-13031A2C28AD}"/>
              </a:ext>
            </a:extLst>
          </p:cNvPr>
          <p:cNvCxnSpPr>
            <a:cxnSpLocks noChangeShapeType="1"/>
            <a:stCxn id="20486" idx="2"/>
            <a:endCxn id="20487" idx="0"/>
          </p:cNvCxnSpPr>
          <p:nvPr/>
        </p:nvCxnSpPr>
        <p:spPr bwMode="auto">
          <a:xfrm>
            <a:off x="6667500" y="3276600"/>
            <a:ext cx="0" cy="304801"/>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20493" name="AutoShape 13">
            <a:extLst>
              <a:ext uri="{FF2B5EF4-FFF2-40B4-BE49-F238E27FC236}">
                <a16:creationId xmlns:a16="http://schemas.microsoft.com/office/drawing/2014/main" id="{F163B045-4431-BD2E-8635-BFEC11CD2C2D}"/>
              </a:ext>
            </a:extLst>
          </p:cNvPr>
          <p:cNvCxnSpPr>
            <a:cxnSpLocks noChangeShapeType="1"/>
            <a:stCxn id="20487" idx="2"/>
            <a:endCxn id="20488" idx="0"/>
          </p:cNvCxnSpPr>
          <p:nvPr/>
        </p:nvCxnSpPr>
        <p:spPr bwMode="auto">
          <a:xfrm>
            <a:off x="6667500" y="4419601"/>
            <a:ext cx="0" cy="266699"/>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20494" name="Rectangle 14">
            <a:extLst>
              <a:ext uri="{FF2B5EF4-FFF2-40B4-BE49-F238E27FC236}">
                <a16:creationId xmlns:a16="http://schemas.microsoft.com/office/drawing/2014/main" id="{0CBC9F9E-693C-4A3A-47C1-99E9C040344D}"/>
              </a:ext>
            </a:extLst>
          </p:cNvPr>
          <p:cNvSpPr>
            <a:spLocks noChangeArrowheads="1"/>
          </p:cNvSpPr>
          <p:nvPr/>
        </p:nvSpPr>
        <p:spPr bwMode="auto">
          <a:xfrm>
            <a:off x="4876800" y="5410199"/>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dirty="0">
                <a:latin typeface="Tahoma" panose="020B0604030504040204" pitchFamily="34" charset="0"/>
              </a:rPr>
              <a:t>Rilascio di neuropeptidi</a:t>
            </a:r>
          </a:p>
        </p:txBody>
      </p:sp>
      <p:cxnSp>
        <p:nvCxnSpPr>
          <p:cNvPr id="20495" name="AutoShape 15">
            <a:extLst>
              <a:ext uri="{FF2B5EF4-FFF2-40B4-BE49-F238E27FC236}">
                <a16:creationId xmlns:a16="http://schemas.microsoft.com/office/drawing/2014/main" id="{4443A03C-7FE2-B9BB-AAEC-B01BAC840E73}"/>
              </a:ext>
            </a:extLst>
          </p:cNvPr>
          <p:cNvCxnSpPr>
            <a:cxnSpLocks noChangeShapeType="1"/>
            <a:stCxn id="20488" idx="2"/>
          </p:cNvCxnSpPr>
          <p:nvPr/>
        </p:nvCxnSpPr>
        <p:spPr bwMode="auto">
          <a:xfrm>
            <a:off x="6667500" y="5143500"/>
            <a:ext cx="0" cy="227700"/>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20496" name="Rectangle 16">
            <a:extLst>
              <a:ext uri="{FF2B5EF4-FFF2-40B4-BE49-F238E27FC236}">
                <a16:creationId xmlns:a16="http://schemas.microsoft.com/office/drawing/2014/main" id="{B478C87E-89EE-437A-7B0D-DA8A63D4E5DC}"/>
              </a:ext>
            </a:extLst>
          </p:cNvPr>
          <p:cNvSpPr>
            <a:spLocks noChangeArrowheads="1"/>
          </p:cNvSpPr>
          <p:nvPr/>
        </p:nvSpPr>
        <p:spPr bwMode="auto">
          <a:xfrm>
            <a:off x="4876800" y="6148385"/>
            <a:ext cx="3581400" cy="4572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algn="ctr"/>
            <a:r>
              <a:rPr lang="it-IT" altLang="it-IT">
                <a:latin typeface="Tahoma" panose="020B0604030504040204" pitchFamily="34" charset="0"/>
              </a:rPr>
              <a:t>Risposta cutanea (eritema)</a:t>
            </a:r>
          </a:p>
        </p:txBody>
      </p:sp>
      <p:cxnSp>
        <p:nvCxnSpPr>
          <p:cNvPr id="20497" name="AutoShape 17">
            <a:extLst>
              <a:ext uri="{FF2B5EF4-FFF2-40B4-BE49-F238E27FC236}">
                <a16:creationId xmlns:a16="http://schemas.microsoft.com/office/drawing/2014/main" id="{6757F0F7-8297-BD3E-6BF0-E09D5B55D2D1}"/>
              </a:ext>
            </a:extLst>
          </p:cNvPr>
          <p:cNvCxnSpPr>
            <a:cxnSpLocks noChangeShapeType="1"/>
            <a:stCxn id="20494" idx="2"/>
          </p:cNvCxnSpPr>
          <p:nvPr/>
        </p:nvCxnSpPr>
        <p:spPr bwMode="auto">
          <a:xfrm>
            <a:off x="6667500" y="5867399"/>
            <a:ext cx="0" cy="270000"/>
          </a:xfrm>
          <a:prstGeom prst="straightConnector1">
            <a:avLst/>
          </a:prstGeom>
          <a:noFill/>
          <a:ln w="19050">
            <a:solidFill>
              <a:schemeClr val="tx1"/>
            </a:solidFill>
            <a:round/>
            <a:headEnd type="none" w="sm" len="sm"/>
            <a:tailEnd type="triangle" w="sm" len="sm"/>
          </a:ln>
          <a:extLst>
            <a:ext uri="{909E8E84-426E-40DD-AFC4-6F175D3DCCD1}">
              <a14:hiddenFill xmlns:a14="http://schemas.microsoft.com/office/drawing/2010/main">
                <a:noFill/>
              </a14:hiddenFill>
            </a:ext>
          </a:ex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20" name="Text Box 8">
            <a:extLst>
              <a:ext uri="{FF2B5EF4-FFF2-40B4-BE49-F238E27FC236}">
                <a16:creationId xmlns:a16="http://schemas.microsoft.com/office/drawing/2014/main" id="{86DA06EF-3AF2-1D1C-526A-17D3A01E51A4}"/>
              </a:ext>
            </a:extLst>
          </p:cNvPr>
          <p:cNvSpPr txBox="1">
            <a:spLocks noChangeArrowheads="1"/>
          </p:cNvSpPr>
          <p:nvPr/>
        </p:nvSpPr>
        <p:spPr bwMode="auto">
          <a:xfrm>
            <a:off x="966001" y="974724"/>
            <a:ext cx="822801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eaLnBrk="1" hangingPunct="1">
              <a:buFontTx/>
              <a:buChar char="-"/>
            </a:pPr>
            <a:r>
              <a:rPr lang="it-IT" altLang="it-IT" sz="2200" dirty="0">
                <a:latin typeface="+mn-lt"/>
              </a:rPr>
              <a:t> Conta degli eosinofili</a:t>
            </a:r>
          </a:p>
          <a:p>
            <a:pPr eaLnBrk="1" hangingPunct="1">
              <a:buFontTx/>
              <a:buChar char="-"/>
            </a:pPr>
            <a:endParaRPr lang="it-IT" altLang="it-IT" sz="2200" dirty="0">
              <a:latin typeface="+mn-lt"/>
            </a:endParaRPr>
          </a:p>
          <a:p>
            <a:pPr eaLnBrk="1" hangingPunct="1">
              <a:buFontTx/>
              <a:buChar char="-"/>
            </a:pPr>
            <a:r>
              <a:rPr lang="it-IT" altLang="it-IT" sz="2200" dirty="0">
                <a:latin typeface="+mn-lt"/>
              </a:rPr>
              <a:t> Dosaggio delle IgE totali</a:t>
            </a:r>
          </a:p>
          <a:p>
            <a:pPr eaLnBrk="1" hangingPunct="1">
              <a:buFontTx/>
              <a:buChar char="-"/>
            </a:pPr>
            <a:endParaRPr lang="it-IT" altLang="it-IT" sz="2200" dirty="0">
              <a:latin typeface="+mn-lt"/>
            </a:endParaRPr>
          </a:p>
          <a:p>
            <a:pPr eaLnBrk="1" hangingPunct="1">
              <a:buFontTx/>
              <a:buChar char="-"/>
            </a:pPr>
            <a:r>
              <a:rPr lang="it-IT" altLang="it-IT" sz="2200" dirty="0">
                <a:latin typeface="+mn-lt"/>
              </a:rPr>
              <a:t> Valutazione della risposta cutanea rapida ad antigeni purificati (</a:t>
            </a:r>
            <a:r>
              <a:rPr lang="it-IT" altLang="it-IT" sz="2200" dirty="0" err="1">
                <a:latin typeface="+mn-lt"/>
              </a:rPr>
              <a:t>prick</a:t>
            </a:r>
            <a:r>
              <a:rPr lang="it-IT" altLang="it-IT" sz="2200" dirty="0">
                <a:latin typeface="+mn-lt"/>
              </a:rPr>
              <a:t> test)</a:t>
            </a: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a:p>
            <a:pPr eaLnBrk="1" hangingPunct="1">
              <a:buFontTx/>
              <a:buChar char="-"/>
            </a:pPr>
            <a:endParaRPr lang="it-IT" altLang="it-IT" sz="2200" dirty="0">
              <a:latin typeface="+mn-lt"/>
            </a:endParaRPr>
          </a:p>
        </p:txBody>
      </p:sp>
      <p:pic>
        <p:nvPicPr>
          <p:cNvPr id="371721" name="Picture 9">
            <a:extLst>
              <a:ext uri="{FF2B5EF4-FFF2-40B4-BE49-F238E27FC236}">
                <a16:creationId xmlns:a16="http://schemas.microsoft.com/office/drawing/2014/main" id="{911D133B-85F7-30CF-6528-5C63DC553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013" y="3500437"/>
            <a:ext cx="27368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1745" name="Group 33">
            <a:extLst>
              <a:ext uri="{FF2B5EF4-FFF2-40B4-BE49-F238E27FC236}">
                <a16:creationId xmlns:a16="http://schemas.microsoft.com/office/drawing/2014/main" id="{EC68626C-77D9-8E4C-D8FC-F79ACEB582A9}"/>
              </a:ext>
            </a:extLst>
          </p:cNvPr>
          <p:cNvGraphicFramePr>
            <a:graphicFrameLocks noGrp="1"/>
          </p:cNvGraphicFramePr>
          <p:nvPr>
            <p:ph/>
          </p:nvPr>
        </p:nvGraphicFramePr>
        <p:xfrm>
          <a:off x="1119988" y="3429000"/>
          <a:ext cx="8229600" cy="1916114"/>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889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a:t>
                      </a:r>
                      <a:endParaRPr kumimoji="0" lang="it-IT" sz="1800" b="0" i="0" u="none" strike="noStrike" cap="none" normalizeH="0" baseline="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No wheal, 3 mm flare</a:t>
                      </a:r>
                      <a:endParaRPr kumimoji="0" lang="it-IT" sz="1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44500">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a:t>
                      </a:r>
                      <a:endParaRPr kumimoji="0" lang="it-IT" sz="1800" b="0" i="0" u="none" strike="noStrike" cap="none" normalizeH="0" baseline="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2.3 mm wheal with flare</a:t>
                      </a:r>
                      <a:endParaRPr kumimoji="0" lang="it-IT" sz="1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4608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a:t>
                      </a:r>
                      <a:endParaRPr kumimoji="0" lang="it-IT" sz="1800" b="0" i="0" u="none" strike="noStrike" cap="none" normalizeH="0" baseline="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3-5 mm wheal with flare</a:t>
                      </a:r>
                      <a:endParaRPr kumimoji="0" lang="it-IT" sz="1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3658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a:t>
                      </a:r>
                      <a:endParaRPr kumimoji="0" lang="it-IT" sz="1800" b="0" i="0" u="none" strike="noStrike" cap="none" normalizeH="0" baseline="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Arial" charset="0"/>
                          <a:cs typeface="Arial" charset="0"/>
                        </a:rPr>
                        <a:t>&gt;5 mm wheal, may have pseudopodia</a:t>
                      </a:r>
                      <a:endParaRPr kumimoji="0" lang="it-IT" sz="1800" b="0" i="0" u="none" strike="noStrike" cap="none" normalizeH="0" baseline="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71747" name="Picture 35">
            <a:extLst>
              <a:ext uri="{FF2B5EF4-FFF2-40B4-BE49-F238E27FC236}">
                <a16:creationId xmlns:a16="http://schemas.microsoft.com/office/drawing/2014/main" id="{7C6E908B-9250-8980-54FD-EFACB66CB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7476" y="5217318"/>
            <a:ext cx="20161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48" name="Picture 36">
            <a:extLst>
              <a:ext uri="{FF2B5EF4-FFF2-40B4-BE49-F238E27FC236}">
                <a16:creationId xmlns:a16="http://schemas.microsoft.com/office/drawing/2014/main" id="{406DDFD3-A2C5-3CBB-DA81-7CCAC951F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251" y="319699"/>
            <a:ext cx="23431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49" name="Text Box 37">
            <a:extLst>
              <a:ext uri="{FF2B5EF4-FFF2-40B4-BE49-F238E27FC236}">
                <a16:creationId xmlns:a16="http://schemas.microsoft.com/office/drawing/2014/main" id="{9949EC2C-A311-3DEE-674E-C047AB29C177}"/>
              </a:ext>
            </a:extLst>
          </p:cNvPr>
          <p:cNvSpPr txBox="1">
            <a:spLocks noChangeArrowheads="1"/>
          </p:cNvSpPr>
          <p:nvPr/>
        </p:nvSpPr>
        <p:spPr bwMode="auto">
          <a:xfrm>
            <a:off x="904089" y="5511800"/>
            <a:ext cx="62642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rebuchet MS" panose="020B0603020202020204" pitchFamily="34" charset="0"/>
              </a:defRPr>
            </a:lvl1pPr>
            <a:lvl2pPr marL="742950" indent="-285750" eaLnBrk="0" hangingPunct="0">
              <a:defRPr sz="2000">
                <a:solidFill>
                  <a:schemeClr val="tx1"/>
                </a:solidFill>
                <a:latin typeface="Trebuchet MS" panose="020B0603020202020204" pitchFamily="34" charset="0"/>
              </a:defRPr>
            </a:lvl2pPr>
            <a:lvl3pPr marL="1143000" indent="-228600" eaLnBrk="0" hangingPunct="0">
              <a:defRPr sz="2000">
                <a:solidFill>
                  <a:schemeClr val="tx1"/>
                </a:solidFill>
                <a:latin typeface="Trebuchet MS" panose="020B0603020202020204" pitchFamily="34" charset="0"/>
              </a:defRPr>
            </a:lvl3pPr>
            <a:lvl4pPr marL="1600200" indent="-228600" eaLnBrk="0" hangingPunct="0">
              <a:defRPr sz="2000">
                <a:solidFill>
                  <a:schemeClr val="tx1"/>
                </a:solidFill>
                <a:latin typeface="Trebuchet MS" panose="020B0603020202020204" pitchFamily="34" charset="0"/>
              </a:defRPr>
            </a:lvl4pPr>
            <a:lvl5pPr marL="2057400" indent="-228600" eaLnBrk="0" hangingPunct="0">
              <a:defRPr sz="2000">
                <a:solidFill>
                  <a:schemeClr val="tx1"/>
                </a:solidFill>
                <a:latin typeface="Trebuchet MS" panose="020B0603020202020204" pitchFamily="34" charset="0"/>
              </a:defRPr>
            </a:lvl5pPr>
            <a:lvl6pPr marL="2514600" indent="-228600" eaLnBrk="0" fontAlgn="base" hangingPunct="0">
              <a:spcBef>
                <a:spcPct val="0"/>
              </a:spcBef>
              <a:spcAft>
                <a:spcPct val="0"/>
              </a:spcAft>
              <a:defRPr sz="2000">
                <a:solidFill>
                  <a:schemeClr val="tx1"/>
                </a:solidFill>
                <a:latin typeface="Trebuchet MS" panose="020B0603020202020204" pitchFamily="34" charset="0"/>
              </a:defRPr>
            </a:lvl6pPr>
            <a:lvl7pPr marL="2971800" indent="-228600" eaLnBrk="0" fontAlgn="base" hangingPunct="0">
              <a:spcBef>
                <a:spcPct val="0"/>
              </a:spcBef>
              <a:spcAft>
                <a:spcPct val="0"/>
              </a:spcAft>
              <a:defRPr sz="2000">
                <a:solidFill>
                  <a:schemeClr val="tx1"/>
                </a:solidFill>
                <a:latin typeface="Trebuchet MS" panose="020B0603020202020204" pitchFamily="34" charset="0"/>
              </a:defRPr>
            </a:lvl7pPr>
            <a:lvl8pPr marL="3429000" indent="-228600" eaLnBrk="0" fontAlgn="base" hangingPunct="0">
              <a:spcBef>
                <a:spcPct val="0"/>
              </a:spcBef>
              <a:spcAft>
                <a:spcPct val="0"/>
              </a:spcAft>
              <a:defRPr sz="2000">
                <a:solidFill>
                  <a:schemeClr val="tx1"/>
                </a:solidFill>
                <a:latin typeface="Trebuchet MS" panose="020B0603020202020204" pitchFamily="34" charset="0"/>
              </a:defRPr>
            </a:lvl8pPr>
            <a:lvl9pPr marL="3886200" indent="-228600" eaLnBrk="0" fontAlgn="base" hangingPunct="0">
              <a:spcBef>
                <a:spcPct val="0"/>
              </a:spcBef>
              <a:spcAft>
                <a:spcPct val="0"/>
              </a:spcAft>
              <a:defRPr sz="2000">
                <a:solidFill>
                  <a:schemeClr val="tx1"/>
                </a:solidFill>
                <a:latin typeface="Trebuchet MS" panose="020B0603020202020204" pitchFamily="34" charset="0"/>
              </a:defRPr>
            </a:lvl9pPr>
          </a:lstStyle>
          <a:p>
            <a:pPr eaLnBrk="1" hangingPunct="1"/>
            <a:endParaRPr lang="it-IT" altLang="it-IT" sz="2200" dirty="0">
              <a:latin typeface="+mn-lt"/>
            </a:endParaRPr>
          </a:p>
          <a:p>
            <a:pPr eaLnBrk="1" hangingPunct="1"/>
            <a:r>
              <a:rPr lang="it-IT" altLang="it-IT" sz="2200" dirty="0">
                <a:latin typeface="+mn-lt"/>
              </a:rPr>
              <a:t>- Dosaggio di anticorpi </a:t>
            </a:r>
            <a:r>
              <a:rPr lang="it-IT" altLang="it-IT" sz="2200" dirty="0" err="1">
                <a:latin typeface="+mn-lt"/>
              </a:rPr>
              <a:t>specific</a:t>
            </a:r>
            <a:r>
              <a:rPr lang="it-IT" altLang="it-IT" sz="2200" dirty="0">
                <a:latin typeface="+mn-lt"/>
              </a:rPr>
              <a:t> IgE: RAST</a:t>
            </a:r>
          </a:p>
        </p:txBody>
      </p:sp>
      <p:sp>
        <p:nvSpPr>
          <p:cNvPr id="2" name="TextBox 1">
            <a:extLst>
              <a:ext uri="{FF2B5EF4-FFF2-40B4-BE49-F238E27FC236}">
                <a16:creationId xmlns:a16="http://schemas.microsoft.com/office/drawing/2014/main" id="{10B05C74-B26F-561E-E90C-445DCEBCE146}"/>
              </a:ext>
            </a:extLst>
          </p:cNvPr>
          <p:cNvSpPr txBox="1"/>
          <p:nvPr/>
        </p:nvSpPr>
        <p:spPr>
          <a:xfrm>
            <a:off x="468000" y="319699"/>
            <a:ext cx="4226400" cy="461665"/>
          </a:xfrm>
          <a:prstGeom prst="rect">
            <a:avLst/>
          </a:prstGeom>
          <a:noFill/>
        </p:spPr>
        <p:txBody>
          <a:bodyPr wrap="square" rtlCol="0">
            <a:spAutoFit/>
          </a:bodyPr>
          <a:lstStyle/>
          <a:p>
            <a:r>
              <a:rPr lang="it-IT" sz="2400" b="1" dirty="0"/>
              <a:t>I test per le allergie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1748"/>
                                        </p:tgtEl>
                                        <p:attrNameLst>
                                          <p:attrName>style.visibility</p:attrName>
                                        </p:attrNameLst>
                                      </p:cBhvr>
                                      <p:to>
                                        <p:strVal val="visible"/>
                                      </p:to>
                                    </p:set>
                                    <p:animEffect transition="in" filter="fade">
                                      <p:cBhvr>
                                        <p:cTn id="7" dur="2000"/>
                                        <p:tgtEl>
                                          <p:spTgt spid="37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71748"/>
                                        </p:tgtEl>
                                      </p:cBhvr>
                                    </p:animEffect>
                                    <p:set>
                                      <p:cBhvr>
                                        <p:cTn id="12" dur="1" fill="hold">
                                          <p:stCondLst>
                                            <p:cond delay="499"/>
                                          </p:stCondLst>
                                        </p:cTn>
                                        <p:tgtEl>
                                          <p:spTgt spid="37174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71720"/>
                                        </p:tgtEl>
                                        <p:attrNameLst>
                                          <p:attrName>style.visibility</p:attrName>
                                        </p:attrNameLst>
                                      </p:cBhvr>
                                      <p:to>
                                        <p:strVal val="visible"/>
                                      </p:to>
                                    </p:set>
                                    <p:animEffect transition="in" filter="fade">
                                      <p:cBhvr>
                                        <p:cTn id="15" dur="2000"/>
                                        <p:tgtEl>
                                          <p:spTgt spid="3717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71721"/>
                                        </p:tgtEl>
                                        <p:attrNameLst>
                                          <p:attrName>style.visibility</p:attrName>
                                        </p:attrNameLst>
                                      </p:cBhvr>
                                      <p:to>
                                        <p:strVal val="visible"/>
                                      </p:to>
                                    </p:set>
                                    <p:animEffect transition="in" filter="fade">
                                      <p:cBhvr>
                                        <p:cTn id="20" dur="2000"/>
                                        <p:tgtEl>
                                          <p:spTgt spid="371721"/>
                                        </p:tgtEl>
                                      </p:cBhvr>
                                    </p:animEffect>
                                  </p:childTnLst>
                                </p:cTn>
                              </p:par>
                              <p:par>
                                <p:cTn id="21" presetID="10" presetClass="entr" presetSubtype="0" fill="hold" nodeType="withEffect">
                                  <p:stCondLst>
                                    <p:cond delay="0"/>
                                  </p:stCondLst>
                                  <p:childTnLst>
                                    <p:set>
                                      <p:cBhvr>
                                        <p:cTn id="22" dur="1" fill="hold">
                                          <p:stCondLst>
                                            <p:cond delay="0"/>
                                          </p:stCondLst>
                                        </p:cTn>
                                        <p:tgtEl>
                                          <p:spTgt spid="371745"/>
                                        </p:tgtEl>
                                        <p:attrNameLst>
                                          <p:attrName>style.visibility</p:attrName>
                                        </p:attrNameLst>
                                      </p:cBhvr>
                                      <p:to>
                                        <p:strVal val="visible"/>
                                      </p:to>
                                    </p:set>
                                    <p:animEffect transition="in" filter="fade">
                                      <p:cBhvr>
                                        <p:cTn id="23" dur="2000"/>
                                        <p:tgtEl>
                                          <p:spTgt spid="3717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71747"/>
                                        </p:tgtEl>
                                        <p:attrNameLst>
                                          <p:attrName>style.visibility</p:attrName>
                                        </p:attrNameLst>
                                      </p:cBhvr>
                                      <p:to>
                                        <p:strVal val="visible"/>
                                      </p:to>
                                    </p:set>
                                    <p:animEffect transition="in" filter="fade">
                                      <p:cBhvr>
                                        <p:cTn id="28" dur="2000"/>
                                        <p:tgtEl>
                                          <p:spTgt spid="3717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1749"/>
                                        </p:tgtEl>
                                        <p:attrNameLst>
                                          <p:attrName>style.visibility</p:attrName>
                                        </p:attrNameLst>
                                      </p:cBhvr>
                                      <p:to>
                                        <p:strVal val="visible"/>
                                      </p:to>
                                    </p:set>
                                    <p:animEffect transition="in" filter="fade">
                                      <p:cBhvr>
                                        <p:cTn id="33" dur="2000"/>
                                        <p:tgtEl>
                                          <p:spTgt spid="37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0" grpId="0"/>
      <p:bldP spid="37174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hypersensitivity reactions">
            <a:extLst>
              <a:ext uri="{FF2B5EF4-FFF2-40B4-BE49-F238E27FC236}">
                <a16:creationId xmlns:a16="http://schemas.microsoft.com/office/drawing/2014/main" id="{21B7C310-2A5B-1A20-4788-09DA11FA1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592138"/>
            <a:ext cx="86423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86D12AD-2C51-069D-8ADB-E67B3E51F2D8}"/>
              </a:ext>
            </a:extLst>
          </p:cNvPr>
          <p:cNvSpPr/>
          <p:nvPr/>
        </p:nvSpPr>
        <p:spPr>
          <a:xfrm>
            <a:off x="3163330" y="1047853"/>
            <a:ext cx="1823857" cy="56841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1780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F9811926-33C1-2B4A-A3F6-0E035C6F7D1D}"/>
              </a:ext>
            </a:extLst>
          </p:cNvPr>
          <p:cNvSpPr>
            <a:spLocks noGrp="1" noChangeArrowheads="1"/>
          </p:cNvSpPr>
          <p:nvPr>
            <p:ph type="body" idx="1"/>
          </p:nvPr>
        </p:nvSpPr>
        <p:spPr>
          <a:xfrm>
            <a:off x="371561" y="520726"/>
            <a:ext cx="8280400" cy="1225550"/>
          </a:xfrm>
        </p:spPr>
        <p:txBody>
          <a:bodyPr/>
          <a:lstStyle/>
          <a:p>
            <a:pPr marL="0" indent="0">
              <a:buNone/>
              <a:defRPr/>
            </a:pPr>
            <a:r>
              <a:rPr lang="it-IT" altLang="it-IT" sz="3400" b="1" dirty="0">
                <a:solidFill>
                  <a:schemeClr val="tx1">
                    <a:lumMod val="65000"/>
                    <a:lumOff val="35000"/>
                  </a:schemeClr>
                </a:solidFill>
                <a:cs typeface="Arial" panose="020B0604020202020204" pitchFamily="34" charset="0"/>
              </a:rPr>
              <a:t>Aumento di permeabilità</a:t>
            </a:r>
            <a:r>
              <a:rPr lang="it-IT" altLang="it-IT" sz="3400" dirty="0">
                <a:solidFill>
                  <a:schemeClr val="tx1">
                    <a:lumMod val="65000"/>
                    <a:lumOff val="35000"/>
                  </a:schemeClr>
                </a:solidFill>
                <a:cs typeface="Arial" panose="020B0604020202020204" pitchFamily="34" charset="0"/>
              </a:rPr>
              <a:t> </a:t>
            </a:r>
          </a:p>
          <a:p>
            <a:pPr>
              <a:buFontTx/>
              <a:buNone/>
              <a:defRPr/>
            </a:pPr>
            <a:r>
              <a:rPr lang="it-IT" altLang="it-IT" sz="3400" dirty="0">
                <a:solidFill>
                  <a:schemeClr val="tx1">
                    <a:lumMod val="65000"/>
                    <a:lumOff val="35000"/>
                  </a:schemeClr>
                </a:solidFill>
                <a:cs typeface="Arial" panose="020B0604020202020204" pitchFamily="34" charset="0"/>
              </a:rPr>
              <a:t>→ essudazione di fluido ricco di proteine </a:t>
            </a:r>
          </a:p>
        </p:txBody>
      </p:sp>
      <p:pic>
        <p:nvPicPr>
          <p:cNvPr id="43011" name="Picture 8" descr="eye_periorbital_edema_allergy">
            <a:extLst>
              <a:ext uri="{FF2B5EF4-FFF2-40B4-BE49-F238E27FC236}">
                <a16:creationId xmlns:a16="http://schemas.microsoft.com/office/drawing/2014/main" id="{0E8BC9D7-8122-4147-9348-6A5198A96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613" y="2470150"/>
            <a:ext cx="46799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a:extLst>
              <a:ext uri="{FF2B5EF4-FFF2-40B4-BE49-F238E27FC236}">
                <a16:creationId xmlns:a16="http://schemas.microsoft.com/office/drawing/2014/main" id="{9E87824A-94EF-C746-A861-669007A447A6}"/>
              </a:ext>
            </a:extLst>
          </p:cNvPr>
          <p:cNvGrpSpPr>
            <a:grpSpLocks/>
          </p:cNvGrpSpPr>
          <p:nvPr/>
        </p:nvGrpSpPr>
        <p:grpSpPr bwMode="auto">
          <a:xfrm>
            <a:off x="436932" y="2023275"/>
            <a:ext cx="4374421" cy="3540125"/>
            <a:chOff x="-1087068" y="2023475"/>
            <a:chExt cx="4374421" cy="3539430"/>
          </a:xfrm>
        </p:grpSpPr>
        <p:sp>
          <p:nvSpPr>
            <p:cNvPr id="43014" name="Text Box 4">
              <a:extLst>
                <a:ext uri="{FF2B5EF4-FFF2-40B4-BE49-F238E27FC236}">
                  <a16:creationId xmlns:a16="http://schemas.microsoft.com/office/drawing/2014/main" id="{1A53F37E-7E0A-9A45-990D-11FB90A30569}"/>
                </a:ext>
              </a:extLst>
            </p:cNvPr>
            <p:cNvSpPr txBox="1">
              <a:spLocks noChangeArrowheads="1"/>
            </p:cNvSpPr>
            <p:nvPr/>
          </p:nvSpPr>
          <p:spPr bwMode="auto">
            <a:xfrm>
              <a:off x="-1087068" y="2023475"/>
              <a:ext cx="4319588" cy="3539430"/>
            </a:xfrm>
            <a:prstGeom prst="rect">
              <a:avLst/>
            </a:prstGeom>
            <a:solidFill>
              <a:srgbClr val="5FDDFB"/>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 typeface="Wingdings" pitchFamily="2" charset="2"/>
                <a:buChar char="q"/>
                <a:defRPr/>
              </a:pPr>
              <a:r>
                <a:rPr lang="it-IT" altLang="it-IT" dirty="0">
                  <a:solidFill>
                    <a:srgbClr val="000000"/>
                  </a:solidFill>
                  <a:latin typeface="Arial" panose="020B0604020202020204" pitchFamily="34" charset="0"/>
                  <a:cs typeface="Arial" panose="020B0604020202020204" pitchFamily="34" charset="0"/>
                </a:rPr>
                <a:t> principali mediatori:</a:t>
              </a:r>
            </a:p>
            <a:p>
              <a:pPr lvl="1" eaLnBrk="0" fontAlgn="base" hangingPunct="0">
                <a:spcBef>
                  <a:spcPct val="0"/>
                </a:spcBef>
                <a:spcAft>
                  <a:spcPct val="0"/>
                </a:spcAft>
                <a:buFont typeface="Wingdings" pitchFamily="2" charset="2"/>
                <a:buChar char="ü"/>
                <a:defRPr/>
              </a:pPr>
              <a:r>
                <a:rPr lang="it-IT" altLang="it-IT" sz="3200" dirty="0">
                  <a:solidFill>
                    <a:srgbClr val="000000"/>
                  </a:solidFill>
                  <a:latin typeface="Arial" panose="020B0604020202020204" pitchFamily="34" charset="0"/>
                  <a:cs typeface="Arial" panose="020B0604020202020204" pitchFamily="34" charset="0"/>
                </a:rPr>
                <a:t> istamina</a:t>
              </a:r>
            </a:p>
            <a:p>
              <a:pPr lvl="1" eaLnBrk="0" fontAlgn="base" hangingPunct="0">
                <a:spcBef>
                  <a:spcPct val="0"/>
                </a:spcBef>
                <a:spcAft>
                  <a:spcPct val="0"/>
                </a:spcAft>
                <a:buFont typeface="Wingdings" pitchFamily="2" charset="2"/>
                <a:buChar char="ü"/>
                <a:defRPr/>
              </a:pPr>
              <a:r>
                <a:rPr lang="it-IT" altLang="it-IT" sz="3200" dirty="0">
                  <a:solidFill>
                    <a:srgbClr val="000000"/>
                  </a:solidFill>
                  <a:latin typeface="Arial" panose="020B0604020202020204" pitchFamily="34" charset="0"/>
                  <a:cs typeface="Arial" panose="020B0604020202020204" pitchFamily="34" charset="0"/>
                </a:rPr>
                <a:t> leucotrieni</a:t>
              </a:r>
            </a:p>
            <a:p>
              <a:pPr lvl="1" eaLnBrk="0" fontAlgn="base" hangingPunct="0">
                <a:spcBef>
                  <a:spcPct val="0"/>
                </a:spcBef>
                <a:spcAft>
                  <a:spcPct val="0"/>
                </a:spcAft>
                <a:buFont typeface="Wingdings" pitchFamily="2" charset="2"/>
                <a:buChar char="ü"/>
                <a:defRPr/>
              </a:pPr>
              <a:r>
                <a:rPr lang="it-IT" altLang="it-IT" sz="3200" dirty="0">
                  <a:solidFill>
                    <a:srgbClr val="000000"/>
                  </a:solidFill>
                  <a:latin typeface="Arial" panose="020B0604020202020204" pitchFamily="34" charset="0"/>
                  <a:cs typeface="Arial" panose="020B0604020202020204" pitchFamily="34" charset="0"/>
                </a:rPr>
                <a:t>prostaglandine</a:t>
              </a:r>
            </a:p>
            <a:p>
              <a:pPr lvl="1" eaLnBrk="0" fontAlgn="base" hangingPunct="0">
                <a:spcBef>
                  <a:spcPct val="0"/>
                </a:spcBef>
                <a:spcAft>
                  <a:spcPct val="0"/>
                </a:spcAft>
                <a:buFont typeface="Wingdings" pitchFamily="2" charset="2"/>
                <a:buChar char="ü"/>
                <a:defRPr/>
              </a:pPr>
              <a:endParaRPr lang="it-IT" altLang="it-IT" sz="3200" dirty="0">
                <a:solidFill>
                  <a:srgbClr val="000000"/>
                </a:solidFill>
                <a:latin typeface="Arial" panose="020B0604020202020204" pitchFamily="34" charset="0"/>
                <a:cs typeface="Arial" panose="020B0604020202020204" pitchFamily="34" charset="0"/>
              </a:endParaRPr>
            </a:p>
            <a:p>
              <a:pPr lvl="1" eaLnBrk="0" fontAlgn="base" hangingPunct="0">
                <a:spcBef>
                  <a:spcPct val="0"/>
                </a:spcBef>
                <a:spcAft>
                  <a:spcPct val="0"/>
                </a:spcAft>
                <a:buFont typeface="Wingdings" pitchFamily="2" charset="2"/>
                <a:buChar char="ü"/>
                <a:defRPr/>
              </a:pPr>
              <a:endParaRPr lang="it-IT" altLang="it-IT" sz="3200" dirty="0">
                <a:solidFill>
                  <a:srgbClr val="000000"/>
                </a:solidFill>
                <a:latin typeface="Arial" panose="020B0604020202020204" pitchFamily="34" charset="0"/>
                <a:cs typeface="Arial" panose="020B0604020202020204" pitchFamily="34" charset="0"/>
              </a:endParaRPr>
            </a:p>
            <a:p>
              <a:pPr lvl="1" eaLnBrk="0" fontAlgn="base" hangingPunct="0">
                <a:spcBef>
                  <a:spcPct val="0"/>
                </a:spcBef>
                <a:spcAft>
                  <a:spcPct val="0"/>
                </a:spcAft>
                <a:buFont typeface="Wingdings" pitchFamily="2" charset="2"/>
                <a:buChar char="ü"/>
                <a:defRPr/>
              </a:pPr>
              <a:endParaRPr lang="it-IT" altLang="it-IT" sz="3200" dirty="0">
                <a:solidFill>
                  <a:srgbClr val="000000"/>
                </a:solidFill>
                <a:latin typeface="Arial" panose="020B0604020202020204" pitchFamily="34" charset="0"/>
                <a:cs typeface="Arial" panose="020B0604020202020204" pitchFamily="34" charset="0"/>
              </a:endParaRPr>
            </a:p>
          </p:txBody>
        </p:sp>
        <p:sp>
          <p:nvSpPr>
            <p:cNvPr id="43015" name="Text Box 5">
              <a:extLst>
                <a:ext uri="{FF2B5EF4-FFF2-40B4-BE49-F238E27FC236}">
                  <a16:creationId xmlns:a16="http://schemas.microsoft.com/office/drawing/2014/main" id="{40FF9126-6D21-CA4A-8358-4AADB1532E1D}"/>
                </a:ext>
              </a:extLst>
            </p:cNvPr>
            <p:cNvSpPr txBox="1">
              <a:spLocks noChangeArrowheads="1"/>
            </p:cNvSpPr>
            <p:nvPr/>
          </p:nvSpPr>
          <p:spPr bwMode="auto">
            <a:xfrm>
              <a:off x="-673460" y="4206563"/>
              <a:ext cx="3960813"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None/>
                <a:defRPr/>
              </a:pPr>
              <a:r>
                <a:rPr lang="it-IT" altLang="it-IT" dirty="0">
                  <a:solidFill>
                    <a:srgbClr val="000000"/>
                  </a:solidFill>
                  <a:latin typeface="Arial" panose="020B0604020202020204" pitchFamily="34" charset="0"/>
                  <a:cs typeface="Arial" panose="020B0604020202020204" pitchFamily="34" charset="0"/>
                </a:rPr>
                <a:t>fonte principale:  </a:t>
              </a:r>
              <a:r>
                <a:rPr lang="it-IT" altLang="it-IT" sz="3600" dirty="0" err="1">
                  <a:solidFill>
                    <a:srgbClr val="FF0000"/>
                  </a:solidFill>
                  <a:latin typeface="Arial" panose="020B0604020202020204" pitchFamily="34" charset="0"/>
                  <a:cs typeface="Arial" panose="020B0604020202020204" pitchFamily="34" charset="0"/>
                </a:rPr>
                <a:t>mast</a:t>
              </a:r>
              <a:r>
                <a:rPr lang="it-IT" altLang="it-IT" sz="3600" dirty="0">
                  <a:solidFill>
                    <a:srgbClr val="FF0000"/>
                  </a:solidFill>
                  <a:latin typeface="Arial" panose="020B0604020202020204" pitchFamily="34" charset="0"/>
                  <a:cs typeface="Arial" panose="020B0604020202020204" pitchFamily="34" charset="0"/>
                </a:rPr>
                <a:t> cellule</a:t>
              </a:r>
              <a:endParaRPr lang="it-IT" altLang="it-IT" sz="3600" dirty="0">
                <a:solidFill>
                  <a:srgbClr val="111111"/>
                </a:solidFill>
                <a:latin typeface="Arial" panose="020B0604020202020204" pitchFamily="34" charset="0"/>
                <a:cs typeface="Arial" panose="020B0604020202020204" pitchFamily="34" charset="0"/>
              </a:endParaRPr>
            </a:p>
          </p:txBody>
        </p:sp>
      </p:grpSp>
      <p:sp>
        <p:nvSpPr>
          <p:cNvPr id="43013" name="CasellaDiTesto 2">
            <a:extLst>
              <a:ext uri="{FF2B5EF4-FFF2-40B4-BE49-F238E27FC236}">
                <a16:creationId xmlns:a16="http://schemas.microsoft.com/office/drawing/2014/main" id="{F8EBA685-3A60-714F-89BA-A4982423B4B6}"/>
              </a:ext>
            </a:extLst>
          </p:cNvPr>
          <p:cNvSpPr txBox="1">
            <a:spLocks noChangeArrowheads="1"/>
          </p:cNvSpPr>
          <p:nvPr/>
        </p:nvSpPr>
        <p:spPr bwMode="auto">
          <a:xfrm>
            <a:off x="8518525" y="5224463"/>
            <a:ext cx="2078038" cy="400050"/>
          </a:xfrm>
          <a:prstGeom prst="rect">
            <a:avLst/>
          </a:prstGeom>
          <a:solidFill>
            <a:schemeClr val="accent2"/>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defRPr/>
            </a:pPr>
            <a:r>
              <a:rPr lang="it-IT" altLang="it-IT" sz="2000">
                <a:solidFill>
                  <a:srgbClr val="FFFFFF"/>
                </a:solidFill>
                <a:latin typeface="Arial" panose="020B0604020202020204" pitchFamily="34" charset="0"/>
                <a:cs typeface="Arial" panose="020B0604020202020204" pitchFamily="34" charset="0"/>
              </a:rPr>
              <a:t>gonfiore (</a:t>
            </a:r>
            <a:r>
              <a:rPr lang="it-IT" altLang="it-IT" sz="2000" b="1" i="1">
                <a:solidFill>
                  <a:srgbClr val="FFFFFF"/>
                </a:solidFill>
                <a:latin typeface="Arial" panose="020B0604020202020204" pitchFamily="34" charset="0"/>
                <a:cs typeface="Arial" panose="020B0604020202020204" pitchFamily="34" charset="0"/>
              </a:rPr>
              <a:t>tumor</a:t>
            </a:r>
            <a:r>
              <a:rPr lang="it-IT" altLang="it-IT" sz="200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45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4">
            <a:extLst>
              <a:ext uri="{FF2B5EF4-FFF2-40B4-BE49-F238E27FC236}">
                <a16:creationId xmlns:a16="http://schemas.microsoft.com/office/drawing/2014/main" id="{D2E8D355-8F58-B24A-8FAC-EA7DE3CCEBC7}"/>
              </a:ext>
            </a:extLst>
          </p:cNvPr>
          <p:cNvSpPr txBox="1">
            <a:spLocks noChangeArrowheads="1"/>
          </p:cNvSpPr>
          <p:nvPr/>
        </p:nvSpPr>
        <p:spPr bwMode="auto">
          <a:xfrm>
            <a:off x="4187826" y="41275"/>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None/>
              <a:defRPr/>
            </a:pPr>
            <a:endParaRPr lang="it-IT" altLang="it-IT" sz="2400"/>
          </a:p>
        </p:txBody>
      </p:sp>
      <p:sp>
        <p:nvSpPr>
          <p:cNvPr id="44034" name="Text Box 5">
            <a:extLst>
              <a:ext uri="{FF2B5EF4-FFF2-40B4-BE49-F238E27FC236}">
                <a16:creationId xmlns:a16="http://schemas.microsoft.com/office/drawing/2014/main" id="{CE060116-B992-414B-9FD0-D19F8CD753D7}"/>
              </a:ext>
            </a:extLst>
          </p:cNvPr>
          <p:cNvSpPr txBox="1">
            <a:spLocks noChangeArrowheads="1"/>
          </p:cNvSpPr>
          <p:nvPr/>
        </p:nvSpPr>
        <p:spPr bwMode="auto">
          <a:xfrm>
            <a:off x="1533525" y="-25400"/>
            <a:ext cx="91709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None/>
              <a:defRPr/>
            </a:pPr>
            <a:r>
              <a:rPr lang="it-IT" altLang="it-IT" sz="3600" dirty="0" err="1">
                <a:latin typeface="Arial" panose="020B0604020202020204" pitchFamily="34" charset="0"/>
                <a:cs typeface="Arial" panose="020B0604020202020204" pitchFamily="34" charset="0"/>
              </a:rPr>
              <a:t>Mast</a:t>
            </a:r>
            <a:r>
              <a:rPr lang="it-IT" altLang="it-IT" sz="3600" dirty="0">
                <a:latin typeface="Arial" panose="020B0604020202020204" pitchFamily="34" charset="0"/>
                <a:cs typeface="Arial" panose="020B0604020202020204" pitchFamily="34" charset="0"/>
              </a:rPr>
              <a:t> </a:t>
            </a:r>
            <a:r>
              <a:rPr lang="it-IT" altLang="it-IT" sz="3600" dirty="0" err="1">
                <a:latin typeface="Arial" panose="020B0604020202020204" pitchFamily="34" charset="0"/>
                <a:cs typeface="Arial" panose="020B0604020202020204" pitchFamily="34" charset="0"/>
              </a:rPr>
              <a:t>cells</a:t>
            </a:r>
            <a:r>
              <a:rPr lang="it-IT" altLang="it-IT" sz="3600" dirty="0">
                <a:latin typeface="Arial" panose="020B0604020202020204" pitchFamily="34" charset="0"/>
                <a:cs typeface="Arial" panose="020B0604020202020204" pitchFamily="34" charset="0"/>
              </a:rPr>
              <a:t> in prossimità dei vasi</a:t>
            </a:r>
          </a:p>
        </p:txBody>
      </p:sp>
      <p:sp>
        <p:nvSpPr>
          <p:cNvPr id="38918" name="Text Box 6">
            <a:extLst>
              <a:ext uri="{FF2B5EF4-FFF2-40B4-BE49-F238E27FC236}">
                <a16:creationId xmlns:a16="http://schemas.microsoft.com/office/drawing/2014/main" id="{C8C034E8-0DC4-6C47-A162-420A5A539C88}"/>
              </a:ext>
            </a:extLst>
          </p:cNvPr>
          <p:cNvSpPr txBox="1">
            <a:spLocks noChangeArrowheads="1"/>
          </p:cNvSpPr>
          <p:nvPr/>
        </p:nvSpPr>
        <p:spPr bwMode="auto">
          <a:xfrm>
            <a:off x="9444039" y="4635501"/>
            <a:ext cx="1081087" cy="519113"/>
          </a:xfrm>
          <a:prstGeom prst="rect">
            <a:avLst/>
          </a:prstGeom>
          <a:noFill/>
          <a:ln>
            <a:no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50000"/>
              </a:spcBef>
              <a:spcAft>
                <a:spcPct val="0"/>
              </a:spcAft>
              <a:buNone/>
              <a:defRPr/>
            </a:pPr>
            <a:r>
              <a:rPr lang="it-IT" altLang="it-IT" sz="2800" b="1"/>
              <a:t>inside</a:t>
            </a:r>
          </a:p>
        </p:txBody>
      </p:sp>
      <p:sp>
        <p:nvSpPr>
          <p:cNvPr id="38919" name="Text Box 7">
            <a:extLst>
              <a:ext uri="{FF2B5EF4-FFF2-40B4-BE49-F238E27FC236}">
                <a16:creationId xmlns:a16="http://schemas.microsoft.com/office/drawing/2014/main" id="{D8DF6E94-FA6C-984F-800A-E3184B721E6B}"/>
              </a:ext>
            </a:extLst>
          </p:cNvPr>
          <p:cNvSpPr txBox="1">
            <a:spLocks noChangeArrowheads="1"/>
          </p:cNvSpPr>
          <p:nvPr/>
        </p:nvSpPr>
        <p:spPr bwMode="auto">
          <a:xfrm>
            <a:off x="7427914" y="4073526"/>
            <a:ext cx="1298575" cy="519113"/>
          </a:xfrm>
          <a:prstGeom prst="rect">
            <a:avLst/>
          </a:prstGeom>
          <a:noFill/>
          <a:ln>
            <a:no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50000"/>
              </a:spcBef>
              <a:spcAft>
                <a:spcPct val="0"/>
              </a:spcAft>
              <a:buNone/>
              <a:defRPr/>
            </a:pPr>
            <a:r>
              <a:rPr lang="it-IT" altLang="it-IT" sz="2800" b="1"/>
              <a:t>outside</a:t>
            </a:r>
          </a:p>
        </p:txBody>
      </p:sp>
      <p:grpSp>
        <p:nvGrpSpPr>
          <p:cNvPr id="44037" name="Gruppo 4">
            <a:extLst>
              <a:ext uri="{FF2B5EF4-FFF2-40B4-BE49-F238E27FC236}">
                <a16:creationId xmlns:a16="http://schemas.microsoft.com/office/drawing/2014/main" id="{FD619923-137A-5B44-9E8E-28B8844DC4DA}"/>
              </a:ext>
            </a:extLst>
          </p:cNvPr>
          <p:cNvGrpSpPr>
            <a:grpSpLocks/>
          </p:cNvGrpSpPr>
          <p:nvPr/>
        </p:nvGrpSpPr>
        <p:grpSpPr bwMode="auto">
          <a:xfrm>
            <a:off x="6045201" y="1027113"/>
            <a:ext cx="4562475" cy="5543550"/>
            <a:chOff x="4546600" y="1246188"/>
            <a:chExt cx="4562475" cy="5543550"/>
          </a:xfrm>
          <a:noFill/>
        </p:grpSpPr>
        <p:pic>
          <p:nvPicPr>
            <p:cNvPr id="44050" name="Picture 3">
              <a:extLst>
                <a:ext uri="{FF2B5EF4-FFF2-40B4-BE49-F238E27FC236}">
                  <a16:creationId xmlns:a16="http://schemas.microsoft.com/office/drawing/2014/main" id="{6C11A5DF-5BD9-0E4F-9474-532FF7B89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600" y="1246188"/>
              <a:ext cx="4562475" cy="5543550"/>
            </a:xfrm>
            <a:prstGeom prst="rect">
              <a:avLst/>
            </a:prstGeom>
            <a:gr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51" name="Freeform 8">
              <a:extLst>
                <a:ext uri="{FF2B5EF4-FFF2-40B4-BE49-F238E27FC236}">
                  <a16:creationId xmlns:a16="http://schemas.microsoft.com/office/drawing/2014/main" id="{9D80A095-9C4D-B645-97DF-DEB42FCA70BF}"/>
                </a:ext>
              </a:extLst>
            </p:cNvPr>
            <p:cNvSpPr>
              <a:spLocks/>
            </p:cNvSpPr>
            <p:nvPr/>
          </p:nvSpPr>
          <p:spPr bwMode="auto">
            <a:xfrm rot="8415912">
              <a:off x="6137275" y="1525588"/>
              <a:ext cx="2701925" cy="5053012"/>
            </a:xfrm>
            <a:custGeom>
              <a:avLst/>
              <a:gdLst>
                <a:gd name="T0" fmla="*/ 2147483646 w 1416"/>
                <a:gd name="T1" fmla="*/ 0 h 2448"/>
                <a:gd name="T2" fmla="*/ 2147483646 w 1416"/>
                <a:gd name="T3" fmla="*/ 2147483646 h 2448"/>
                <a:gd name="T4" fmla="*/ 2147483646 w 1416"/>
                <a:gd name="T5" fmla="*/ 2147483646 h 2448"/>
                <a:gd name="T6" fmla="*/ 2147483646 w 1416"/>
                <a:gd name="T7" fmla="*/ 2147483646 h 2448"/>
                <a:gd name="T8" fmla="*/ 2147483646 w 1416"/>
                <a:gd name="T9" fmla="*/ 2147483646 h 2448"/>
                <a:gd name="T10" fmla="*/ 2147483646 w 1416"/>
                <a:gd name="T11" fmla="*/ 2147483646 h 2448"/>
                <a:gd name="T12" fmla="*/ 2147483646 w 1416"/>
                <a:gd name="T13" fmla="*/ 2147483646 h 2448"/>
                <a:gd name="T14" fmla="*/ 2147483646 w 1416"/>
                <a:gd name="T15" fmla="*/ 2147483646 h 2448"/>
                <a:gd name="T16" fmla="*/ 2147483646 w 1416"/>
                <a:gd name="T17" fmla="*/ 2147483646 h 2448"/>
                <a:gd name="T18" fmla="*/ 2147483646 w 1416"/>
                <a:gd name="T19" fmla="*/ 2147483646 h 2448"/>
                <a:gd name="T20" fmla="*/ 2147483646 w 1416"/>
                <a:gd name="T21" fmla="*/ 2147483646 h 2448"/>
                <a:gd name="T22" fmla="*/ 2147483646 w 1416"/>
                <a:gd name="T23" fmla="*/ 2147483646 h 2448"/>
                <a:gd name="T24" fmla="*/ 2147483646 w 1416"/>
                <a:gd name="T25" fmla="*/ 2147483646 h 2448"/>
                <a:gd name="T26" fmla="*/ 2147483646 w 1416"/>
                <a:gd name="T27" fmla="*/ 2147483646 h 2448"/>
                <a:gd name="T28" fmla="*/ 2147483646 w 1416"/>
                <a:gd name="T29" fmla="*/ 2147483646 h 2448"/>
                <a:gd name="T30" fmla="*/ 2147483646 w 1416"/>
                <a:gd name="T31" fmla="*/ 2147483646 h 2448"/>
                <a:gd name="T32" fmla="*/ 2147483646 w 1416"/>
                <a:gd name="T33" fmla="*/ 2147483646 h 2448"/>
                <a:gd name="T34" fmla="*/ 2147483646 w 1416"/>
                <a:gd name="T35" fmla="*/ 2147483646 h 2448"/>
                <a:gd name="T36" fmla="*/ 2147483646 w 1416"/>
                <a:gd name="T37" fmla="*/ 2147483646 h 2448"/>
                <a:gd name="T38" fmla="*/ 2147483646 w 1416"/>
                <a:gd name="T39" fmla="*/ 2147483646 h 2448"/>
                <a:gd name="T40" fmla="*/ 2147483646 w 1416"/>
                <a:gd name="T41" fmla="*/ 2147483646 h 2448"/>
                <a:gd name="T42" fmla="*/ 2147483646 w 1416"/>
                <a:gd name="T43" fmla="*/ 2147483646 h 2448"/>
                <a:gd name="T44" fmla="*/ 2147483646 w 1416"/>
                <a:gd name="T45" fmla="*/ 2147483646 h 2448"/>
                <a:gd name="T46" fmla="*/ 2147483646 w 1416"/>
                <a:gd name="T47" fmla="*/ 2147483646 h 2448"/>
                <a:gd name="T48" fmla="*/ 2147483646 w 1416"/>
                <a:gd name="T49" fmla="*/ 2147483646 h 2448"/>
                <a:gd name="T50" fmla="*/ 2147483646 w 1416"/>
                <a:gd name="T51" fmla="*/ 2147483646 h 2448"/>
                <a:gd name="T52" fmla="*/ 2147483646 w 1416"/>
                <a:gd name="T53" fmla="*/ 2147483646 h 2448"/>
                <a:gd name="T54" fmla="*/ 2147483646 w 1416"/>
                <a:gd name="T55" fmla="*/ 2147483646 h 2448"/>
                <a:gd name="T56" fmla="*/ 2147483646 w 1416"/>
                <a:gd name="T57" fmla="*/ 2147483646 h 2448"/>
                <a:gd name="T58" fmla="*/ 2147483646 w 1416"/>
                <a:gd name="T59" fmla="*/ 2147483646 h 2448"/>
                <a:gd name="T60" fmla="*/ 2147483646 w 1416"/>
                <a:gd name="T61" fmla="*/ 2147483646 h 2448"/>
                <a:gd name="T62" fmla="*/ 0 w 1416"/>
                <a:gd name="T63" fmla="*/ 2147483646 h 24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16" h="2448">
                  <a:moveTo>
                    <a:pt x="1416" y="0"/>
                  </a:moveTo>
                  <a:cubicBezTo>
                    <a:pt x="1391" y="99"/>
                    <a:pt x="1368" y="199"/>
                    <a:pt x="1336" y="296"/>
                  </a:cubicBezTo>
                  <a:cubicBezTo>
                    <a:pt x="1322" y="337"/>
                    <a:pt x="1316" y="426"/>
                    <a:pt x="1296" y="456"/>
                  </a:cubicBezTo>
                  <a:cubicBezTo>
                    <a:pt x="1267" y="500"/>
                    <a:pt x="1245" y="552"/>
                    <a:pt x="1224" y="600"/>
                  </a:cubicBezTo>
                  <a:cubicBezTo>
                    <a:pt x="1206" y="641"/>
                    <a:pt x="1201" y="688"/>
                    <a:pt x="1184" y="728"/>
                  </a:cubicBezTo>
                  <a:cubicBezTo>
                    <a:pt x="1180" y="737"/>
                    <a:pt x="1172" y="743"/>
                    <a:pt x="1168" y="752"/>
                  </a:cubicBezTo>
                  <a:cubicBezTo>
                    <a:pt x="1151" y="790"/>
                    <a:pt x="1141" y="833"/>
                    <a:pt x="1128" y="872"/>
                  </a:cubicBezTo>
                  <a:cubicBezTo>
                    <a:pt x="1125" y="881"/>
                    <a:pt x="1116" y="887"/>
                    <a:pt x="1112" y="896"/>
                  </a:cubicBezTo>
                  <a:cubicBezTo>
                    <a:pt x="1099" y="926"/>
                    <a:pt x="1096" y="971"/>
                    <a:pt x="1064" y="992"/>
                  </a:cubicBezTo>
                  <a:cubicBezTo>
                    <a:pt x="1031" y="1014"/>
                    <a:pt x="1047" y="1001"/>
                    <a:pt x="1016" y="1032"/>
                  </a:cubicBezTo>
                  <a:cubicBezTo>
                    <a:pt x="987" y="1120"/>
                    <a:pt x="1033" y="987"/>
                    <a:pt x="992" y="1080"/>
                  </a:cubicBezTo>
                  <a:cubicBezTo>
                    <a:pt x="973" y="1123"/>
                    <a:pt x="977" y="1176"/>
                    <a:pt x="928" y="1192"/>
                  </a:cubicBezTo>
                  <a:cubicBezTo>
                    <a:pt x="919" y="1218"/>
                    <a:pt x="897" y="1238"/>
                    <a:pt x="888" y="1264"/>
                  </a:cubicBezTo>
                  <a:cubicBezTo>
                    <a:pt x="880" y="1288"/>
                    <a:pt x="868" y="1314"/>
                    <a:pt x="856" y="1336"/>
                  </a:cubicBezTo>
                  <a:cubicBezTo>
                    <a:pt x="841" y="1363"/>
                    <a:pt x="802" y="1401"/>
                    <a:pt x="792" y="1432"/>
                  </a:cubicBezTo>
                  <a:cubicBezTo>
                    <a:pt x="768" y="1504"/>
                    <a:pt x="745" y="1573"/>
                    <a:pt x="712" y="1640"/>
                  </a:cubicBezTo>
                  <a:cubicBezTo>
                    <a:pt x="697" y="1671"/>
                    <a:pt x="694" y="1684"/>
                    <a:pt x="664" y="1704"/>
                  </a:cubicBezTo>
                  <a:cubicBezTo>
                    <a:pt x="651" y="1743"/>
                    <a:pt x="639" y="1771"/>
                    <a:pt x="600" y="1784"/>
                  </a:cubicBezTo>
                  <a:cubicBezTo>
                    <a:pt x="589" y="1818"/>
                    <a:pt x="566" y="1820"/>
                    <a:pt x="544" y="1848"/>
                  </a:cubicBezTo>
                  <a:cubicBezTo>
                    <a:pt x="515" y="1885"/>
                    <a:pt x="509" y="1912"/>
                    <a:pt x="472" y="1936"/>
                  </a:cubicBezTo>
                  <a:cubicBezTo>
                    <a:pt x="451" y="2000"/>
                    <a:pt x="483" y="1925"/>
                    <a:pt x="440" y="1968"/>
                  </a:cubicBezTo>
                  <a:cubicBezTo>
                    <a:pt x="397" y="2011"/>
                    <a:pt x="472" y="1979"/>
                    <a:pt x="408" y="2000"/>
                  </a:cubicBezTo>
                  <a:cubicBezTo>
                    <a:pt x="393" y="2045"/>
                    <a:pt x="406" y="2018"/>
                    <a:pt x="352" y="2072"/>
                  </a:cubicBezTo>
                  <a:cubicBezTo>
                    <a:pt x="344" y="2080"/>
                    <a:pt x="343" y="2094"/>
                    <a:pt x="336" y="2104"/>
                  </a:cubicBezTo>
                  <a:cubicBezTo>
                    <a:pt x="329" y="2113"/>
                    <a:pt x="319" y="2119"/>
                    <a:pt x="312" y="2128"/>
                  </a:cubicBezTo>
                  <a:cubicBezTo>
                    <a:pt x="283" y="2165"/>
                    <a:pt x="277" y="2192"/>
                    <a:pt x="240" y="2216"/>
                  </a:cubicBezTo>
                  <a:cubicBezTo>
                    <a:pt x="215" y="2253"/>
                    <a:pt x="208" y="2283"/>
                    <a:pt x="168" y="2296"/>
                  </a:cubicBezTo>
                  <a:cubicBezTo>
                    <a:pt x="141" y="2336"/>
                    <a:pt x="160" y="2315"/>
                    <a:pt x="104" y="2352"/>
                  </a:cubicBezTo>
                  <a:cubicBezTo>
                    <a:pt x="96" y="2357"/>
                    <a:pt x="80" y="2368"/>
                    <a:pt x="80" y="2368"/>
                  </a:cubicBezTo>
                  <a:cubicBezTo>
                    <a:pt x="75" y="2376"/>
                    <a:pt x="71" y="2385"/>
                    <a:pt x="64" y="2392"/>
                  </a:cubicBezTo>
                  <a:cubicBezTo>
                    <a:pt x="57" y="2399"/>
                    <a:pt x="46" y="2400"/>
                    <a:pt x="40" y="2408"/>
                  </a:cubicBezTo>
                  <a:cubicBezTo>
                    <a:pt x="26" y="2426"/>
                    <a:pt x="33" y="2448"/>
                    <a:pt x="0" y="2448"/>
                  </a:cubicBezTo>
                </a:path>
              </a:pathLst>
            </a:custGeom>
            <a:grpFill/>
            <a:ln w="28575" cap="flat" cmpd="sng">
              <a:solidFill>
                <a:srgbClr val="0000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it-IT" sz="2400">
                <a:solidFill>
                  <a:srgbClr val="FFFFFF"/>
                </a:solidFill>
                <a:latin typeface="Times New Roman" panose="02020603050405020304" pitchFamily="18" charset="0"/>
              </a:endParaRPr>
            </a:p>
          </p:txBody>
        </p:sp>
        <p:sp>
          <p:nvSpPr>
            <p:cNvPr id="11" name="Text Box 6">
              <a:extLst>
                <a:ext uri="{FF2B5EF4-FFF2-40B4-BE49-F238E27FC236}">
                  <a16:creationId xmlns:a16="http://schemas.microsoft.com/office/drawing/2014/main" id="{84CA91D0-3956-BE41-82E8-B1ED9DA6CE66}"/>
                </a:ext>
              </a:extLst>
            </p:cNvPr>
            <p:cNvSpPr txBox="1">
              <a:spLocks noChangeArrowheads="1"/>
            </p:cNvSpPr>
            <p:nvPr/>
          </p:nvSpPr>
          <p:spPr bwMode="auto">
            <a:xfrm>
              <a:off x="4741863" y="4797425"/>
              <a:ext cx="1558925" cy="400050"/>
            </a:xfrm>
            <a:prstGeom prst="rect">
              <a:avLst/>
            </a:prstGeom>
            <a:grpFill/>
            <a:ln>
              <a:solidFill>
                <a:srgbClr val="111111"/>
              </a:solid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50000"/>
                </a:spcBef>
                <a:spcAft>
                  <a:spcPct val="0"/>
                </a:spcAft>
                <a:buNone/>
                <a:defRPr/>
              </a:pPr>
              <a:r>
                <a:rPr lang="it-IT" altLang="it-IT" sz="2000" b="1">
                  <a:solidFill>
                    <a:srgbClr val="000066">
                      <a:lumMod val="75000"/>
                    </a:srgbClr>
                  </a:solidFill>
                  <a:latin typeface="Arial" panose="020B0604020202020204" pitchFamily="34" charset="0"/>
                  <a:cs typeface="Arial" panose="020B0604020202020204" pitchFamily="34" charset="0"/>
                </a:rPr>
                <a:t>vessel wall</a:t>
              </a:r>
            </a:p>
          </p:txBody>
        </p:sp>
      </p:grpSp>
      <p:cxnSp>
        <p:nvCxnSpPr>
          <p:cNvPr id="44038" name="Connettore 2 2">
            <a:extLst>
              <a:ext uri="{FF2B5EF4-FFF2-40B4-BE49-F238E27FC236}">
                <a16:creationId xmlns:a16="http://schemas.microsoft.com/office/drawing/2014/main" id="{7AB6FAF6-21A9-FF42-AACA-8CB7E9CE8266}"/>
              </a:ext>
            </a:extLst>
          </p:cNvPr>
          <p:cNvCxnSpPr>
            <a:cxnSpLocks noChangeShapeType="1"/>
          </p:cNvCxnSpPr>
          <p:nvPr/>
        </p:nvCxnSpPr>
        <p:spPr bwMode="auto">
          <a:xfrm flipV="1">
            <a:off x="7716839" y="3668713"/>
            <a:ext cx="827087" cy="836612"/>
          </a:xfrm>
          <a:prstGeom prst="straightConnector1">
            <a:avLst/>
          </a:prstGeom>
          <a:noFill/>
          <a:ln w="38100" cap="sq" algn="ctr">
            <a:solidFill>
              <a:schemeClr val="bg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39" name="Connettore 2 14">
            <a:extLst>
              <a:ext uri="{FF2B5EF4-FFF2-40B4-BE49-F238E27FC236}">
                <a16:creationId xmlns:a16="http://schemas.microsoft.com/office/drawing/2014/main" id="{7E0E0CBE-F9C2-0B40-A7A5-26F1C0E9CA46}"/>
              </a:ext>
            </a:extLst>
          </p:cNvPr>
          <p:cNvCxnSpPr>
            <a:cxnSpLocks noChangeShapeType="1"/>
          </p:cNvCxnSpPr>
          <p:nvPr/>
        </p:nvCxnSpPr>
        <p:spPr bwMode="auto">
          <a:xfrm>
            <a:off x="3106739" y="3225800"/>
            <a:ext cx="649287" cy="0"/>
          </a:xfrm>
          <a:prstGeom prst="straightConnector1">
            <a:avLst/>
          </a:prstGeom>
          <a:noFill/>
          <a:ln w="38100" cap="sq" algn="ctr">
            <a:solidFill>
              <a:schemeClr val="bg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4040" name="Gruppo 2">
            <a:extLst>
              <a:ext uri="{FF2B5EF4-FFF2-40B4-BE49-F238E27FC236}">
                <a16:creationId xmlns:a16="http://schemas.microsoft.com/office/drawing/2014/main" id="{2D803947-FEFA-484B-B0B6-A4CEA6D8CCCF}"/>
              </a:ext>
            </a:extLst>
          </p:cNvPr>
          <p:cNvGrpSpPr>
            <a:grpSpLocks/>
          </p:cNvGrpSpPr>
          <p:nvPr/>
        </p:nvGrpSpPr>
        <p:grpSpPr bwMode="auto">
          <a:xfrm>
            <a:off x="1557339" y="1020763"/>
            <a:ext cx="4454525" cy="5543550"/>
            <a:chOff x="46038" y="1246188"/>
            <a:chExt cx="4454525" cy="5543550"/>
          </a:xfrm>
          <a:noFill/>
        </p:grpSpPr>
        <p:grpSp>
          <p:nvGrpSpPr>
            <p:cNvPr id="44044" name="Gruppo 3">
              <a:extLst>
                <a:ext uri="{FF2B5EF4-FFF2-40B4-BE49-F238E27FC236}">
                  <a16:creationId xmlns:a16="http://schemas.microsoft.com/office/drawing/2014/main" id="{8378A0F7-7BC5-B440-9793-52595B5E73F7}"/>
                </a:ext>
              </a:extLst>
            </p:cNvPr>
            <p:cNvGrpSpPr>
              <a:grpSpLocks/>
            </p:cNvGrpSpPr>
            <p:nvPr/>
          </p:nvGrpSpPr>
          <p:grpSpPr bwMode="auto">
            <a:xfrm>
              <a:off x="46038" y="1246188"/>
              <a:ext cx="4454525" cy="5543550"/>
              <a:chOff x="46038" y="1246188"/>
              <a:chExt cx="4454525" cy="5567362"/>
            </a:xfrm>
            <a:grpFill/>
          </p:grpSpPr>
          <p:pic>
            <p:nvPicPr>
              <p:cNvPr id="44046" name="Picture 2">
                <a:extLst>
                  <a:ext uri="{FF2B5EF4-FFF2-40B4-BE49-F238E27FC236}">
                    <a16:creationId xmlns:a16="http://schemas.microsoft.com/office/drawing/2014/main" id="{3461DB36-B902-9E45-9939-FB6AF6E47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246188"/>
                <a:ext cx="4454525" cy="5567362"/>
              </a:xfrm>
              <a:prstGeom prst="rect">
                <a:avLst/>
              </a:prstGeom>
              <a:grp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7" name="Freeform 8">
                <a:extLst>
                  <a:ext uri="{FF2B5EF4-FFF2-40B4-BE49-F238E27FC236}">
                    <a16:creationId xmlns:a16="http://schemas.microsoft.com/office/drawing/2014/main" id="{BA749C23-23A4-7841-A372-D784197D157A}"/>
                  </a:ext>
                </a:extLst>
              </p:cNvPr>
              <p:cNvSpPr>
                <a:spLocks/>
              </p:cNvSpPr>
              <p:nvPr/>
            </p:nvSpPr>
            <p:spPr bwMode="auto">
              <a:xfrm>
                <a:off x="668338" y="1790700"/>
                <a:ext cx="2247900" cy="3886200"/>
              </a:xfrm>
              <a:custGeom>
                <a:avLst/>
                <a:gdLst>
                  <a:gd name="T0" fmla="*/ 2147483646 w 1416"/>
                  <a:gd name="T1" fmla="*/ 0 h 2448"/>
                  <a:gd name="T2" fmla="*/ 2147483646 w 1416"/>
                  <a:gd name="T3" fmla="*/ 2147483646 h 2448"/>
                  <a:gd name="T4" fmla="*/ 2147483646 w 1416"/>
                  <a:gd name="T5" fmla="*/ 2147483646 h 2448"/>
                  <a:gd name="T6" fmla="*/ 2147483646 w 1416"/>
                  <a:gd name="T7" fmla="*/ 2147483646 h 2448"/>
                  <a:gd name="T8" fmla="*/ 2147483646 w 1416"/>
                  <a:gd name="T9" fmla="*/ 2147483646 h 2448"/>
                  <a:gd name="T10" fmla="*/ 2147483646 w 1416"/>
                  <a:gd name="T11" fmla="*/ 2147483646 h 2448"/>
                  <a:gd name="T12" fmla="*/ 2147483646 w 1416"/>
                  <a:gd name="T13" fmla="*/ 2147483646 h 2448"/>
                  <a:gd name="T14" fmla="*/ 2147483646 w 1416"/>
                  <a:gd name="T15" fmla="*/ 2147483646 h 2448"/>
                  <a:gd name="T16" fmla="*/ 2147483646 w 1416"/>
                  <a:gd name="T17" fmla="*/ 2147483646 h 2448"/>
                  <a:gd name="T18" fmla="*/ 2147483646 w 1416"/>
                  <a:gd name="T19" fmla="*/ 2147483646 h 2448"/>
                  <a:gd name="T20" fmla="*/ 2147483646 w 1416"/>
                  <a:gd name="T21" fmla="*/ 2147483646 h 2448"/>
                  <a:gd name="T22" fmla="*/ 2147483646 w 1416"/>
                  <a:gd name="T23" fmla="*/ 2147483646 h 2448"/>
                  <a:gd name="T24" fmla="*/ 2147483646 w 1416"/>
                  <a:gd name="T25" fmla="*/ 2147483646 h 2448"/>
                  <a:gd name="T26" fmla="*/ 2147483646 w 1416"/>
                  <a:gd name="T27" fmla="*/ 2147483646 h 2448"/>
                  <a:gd name="T28" fmla="*/ 2147483646 w 1416"/>
                  <a:gd name="T29" fmla="*/ 2147483646 h 2448"/>
                  <a:gd name="T30" fmla="*/ 2147483646 w 1416"/>
                  <a:gd name="T31" fmla="*/ 2147483646 h 2448"/>
                  <a:gd name="T32" fmla="*/ 2147483646 w 1416"/>
                  <a:gd name="T33" fmla="*/ 2147483646 h 2448"/>
                  <a:gd name="T34" fmla="*/ 2147483646 w 1416"/>
                  <a:gd name="T35" fmla="*/ 2147483646 h 2448"/>
                  <a:gd name="T36" fmla="*/ 2147483646 w 1416"/>
                  <a:gd name="T37" fmla="*/ 2147483646 h 2448"/>
                  <a:gd name="T38" fmla="*/ 2147483646 w 1416"/>
                  <a:gd name="T39" fmla="*/ 2147483646 h 2448"/>
                  <a:gd name="T40" fmla="*/ 2147483646 w 1416"/>
                  <a:gd name="T41" fmla="*/ 2147483646 h 2448"/>
                  <a:gd name="T42" fmla="*/ 2147483646 w 1416"/>
                  <a:gd name="T43" fmla="*/ 2147483646 h 2448"/>
                  <a:gd name="T44" fmla="*/ 2147483646 w 1416"/>
                  <a:gd name="T45" fmla="*/ 2147483646 h 2448"/>
                  <a:gd name="T46" fmla="*/ 2147483646 w 1416"/>
                  <a:gd name="T47" fmla="*/ 2147483646 h 2448"/>
                  <a:gd name="T48" fmla="*/ 2147483646 w 1416"/>
                  <a:gd name="T49" fmla="*/ 2147483646 h 2448"/>
                  <a:gd name="T50" fmla="*/ 2147483646 w 1416"/>
                  <a:gd name="T51" fmla="*/ 2147483646 h 2448"/>
                  <a:gd name="T52" fmla="*/ 2147483646 w 1416"/>
                  <a:gd name="T53" fmla="*/ 2147483646 h 2448"/>
                  <a:gd name="T54" fmla="*/ 2147483646 w 1416"/>
                  <a:gd name="T55" fmla="*/ 2147483646 h 2448"/>
                  <a:gd name="T56" fmla="*/ 2147483646 w 1416"/>
                  <a:gd name="T57" fmla="*/ 2147483646 h 2448"/>
                  <a:gd name="T58" fmla="*/ 2147483646 w 1416"/>
                  <a:gd name="T59" fmla="*/ 2147483646 h 2448"/>
                  <a:gd name="T60" fmla="*/ 2147483646 w 1416"/>
                  <a:gd name="T61" fmla="*/ 2147483646 h 2448"/>
                  <a:gd name="T62" fmla="*/ 0 w 1416"/>
                  <a:gd name="T63" fmla="*/ 2147483646 h 24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16" h="2448">
                    <a:moveTo>
                      <a:pt x="1416" y="0"/>
                    </a:moveTo>
                    <a:cubicBezTo>
                      <a:pt x="1391" y="99"/>
                      <a:pt x="1368" y="199"/>
                      <a:pt x="1336" y="296"/>
                    </a:cubicBezTo>
                    <a:cubicBezTo>
                      <a:pt x="1322" y="337"/>
                      <a:pt x="1316" y="426"/>
                      <a:pt x="1296" y="456"/>
                    </a:cubicBezTo>
                    <a:cubicBezTo>
                      <a:pt x="1267" y="500"/>
                      <a:pt x="1245" y="552"/>
                      <a:pt x="1224" y="600"/>
                    </a:cubicBezTo>
                    <a:cubicBezTo>
                      <a:pt x="1206" y="641"/>
                      <a:pt x="1201" y="688"/>
                      <a:pt x="1184" y="728"/>
                    </a:cubicBezTo>
                    <a:cubicBezTo>
                      <a:pt x="1180" y="737"/>
                      <a:pt x="1172" y="743"/>
                      <a:pt x="1168" y="752"/>
                    </a:cubicBezTo>
                    <a:cubicBezTo>
                      <a:pt x="1151" y="790"/>
                      <a:pt x="1141" y="833"/>
                      <a:pt x="1128" y="872"/>
                    </a:cubicBezTo>
                    <a:cubicBezTo>
                      <a:pt x="1125" y="881"/>
                      <a:pt x="1116" y="887"/>
                      <a:pt x="1112" y="896"/>
                    </a:cubicBezTo>
                    <a:cubicBezTo>
                      <a:pt x="1099" y="926"/>
                      <a:pt x="1096" y="971"/>
                      <a:pt x="1064" y="992"/>
                    </a:cubicBezTo>
                    <a:cubicBezTo>
                      <a:pt x="1031" y="1014"/>
                      <a:pt x="1047" y="1001"/>
                      <a:pt x="1016" y="1032"/>
                    </a:cubicBezTo>
                    <a:cubicBezTo>
                      <a:pt x="987" y="1120"/>
                      <a:pt x="1033" y="987"/>
                      <a:pt x="992" y="1080"/>
                    </a:cubicBezTo>
                    <a:cubicBezTo>
                      <a:pt x="973" y="1123"/>
                      <a:pt x="977" y="1176"/>
                      <a:pt x="928" y="1192"/>
                    </a:cubicBezTo>
                    <a:cubicBezTo>
                      <a:pt x="919" y="1218"/>
                      <a:pt x="897" y="1238"/>
                      <a:pt x="888" y="1264"/>
                    </a:cubicBezTo>
                    <a:cubicBezTo>
                      <a:pt x="880" y="1288"/>
                      <a:pt x="868" y="1314"/>
                      <a:pt x="856" y="1336"/>
                    </a:cubicBezTo>
                    <a:cubicBezTo>
                      <a:pt x="841" y="1363"/>
                      <a:pt x="802" y="1401"/>
                      <a:pt x="792" y="1432"/>
                    </a:cubicBezTo>
                    <a:cubicBezTo>
                      <a:pt x="768" y="1504"/>
                      <a:pt x="745" y="1573"/>
                      <a:pt x="712" y="1640"/>
                    </a:cubicBezTo>
                    <a:cubicBezTo>
                      <a:pt x="697" y="1671"/>
                      <a:pt x="694" y="1684"/>
                      <a:pt x="664" y="1704"/>
                    </a:cubicBezTo>
                    <a:cubicBezTo>
                      <a:pt x="651" y="1743"/>
                      <a:pt x="639" y="1771"/>
                      <a:pt x="600" y="1784"/>
                    </a:cubicBezTo>
                    <a:cubicBezTo>
                      <a:pt x="589" y="1818"/>
                      <a:pt x="566" y="1820"/>
                      <a:pt x="544" y="1848"/>
                    </a:cubicBezTo>
                    <a:cubicBezTo>
                      <a:pt x="515" y="1885"/>
                      <a:pt x="509" y="1912"/>
                      <a:pt x="472" y="1936"/>
                    </a:cubicBezTo>
                    <a:cubicBezTo>
                      <a:pt x="451" y="2000"/>
                      <a:pt x="483" y="1925"/>
                      <a:pt x="440" y="1968"/>
                    </a:cubicBezTo>
                    <a:cubicBezTo>
                      <a:pt x="397" y="2011"/>
                      <a:pt x="472" y="1979"/>
                      <a:pt x="408" y="2000"/>
                    </a:cubicBezTo>
                    <a:cubicBezTo>
                      <a:pt x="393" y="2045"/>
                      <a:pt x="406" y="2018"/>
                      <a:pt x="352" y="2072"/>
                    </a:cubicBezTo>
                    <a:cubicBezTo>
                      <a:pt x="344" y="2080"/>
                      <a:pt x="343" y="2094"/>
                      <a:pt x="336" y="2104"/>
                    </a:cubicBezTo>
                    <a:cubicBezTo>
                      <a:pt x="329" y="2113"/>
                      <a:pt x="319" y="2119"/>
                      <a:pt x="312" y="2128"/>
                    </a:cubicBezTo>
                    <a:cubicBezTo>
                      <a:pt x="283" y="2165"/>
                      <a:pt x="277" y="2192"/>
                      <a:pt x="240" y="2216"/>
                    </a:cubicBezTo>
                    <a:cubicBezTo>
                      <a:pt x="215" y="2253"/>
                      <a:pt x="208" y="2283"/>
                      <a:pt x="168" y="2296"/>
                    </a:cubicBezTo>
                    <a:cubicBezTo>
                      <a:pt x="141" y="2336"/>
                      <a:pt x="160" y="2315"/>
                      <a:pt x="104" y="2352"/>
                    </a:cubicBezTo>
                    <a:cubicBezTo>
                      <a:pt x="96" y="2357"/>
                      <a:pt x="80" y="2368"/>
                      <a:pt x="80" y="2368"/>
                    </a:cubicBezTo>
                    <a:cubicBezTo>
                      <a:pt x="75" y="2376"/>
                      <a:pt x="71" y="2385"/>
                      <a:pt x="64" y="2392"/>
                    </a:cubicBezTo>
                    <a:cubicBezTo>
                      <a:pt x="57" y="2399"/>
                      <a:pt x="46" y="2400"/>
                      <a:pt x="40" y="2408"/>
                    </a:cubicBezTo>
                    <a:cubicBezTo>
                      <a:pt x="26" y="2426"/>
                      <a:pt x="33" y="2448"/>
                      <a:pt x="0" y="2448"/>
                    </a:cubicBezTo>
                  </a:path>
                </a:pathLst>
              </a:custGeom>
              <a:grpFill/>
              <a:ln w="28575" cap="flat" cmpd="sng">
                <a:solidFill>
                  <a:srgbClr val="0000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it-IT" sz="2400">
                  <a:solidFill>
                    <a:srgbClr val="FFFFFF"/>
                  </a:solidFill>
                  <a:latin typeface="Times New Roman" panose="02020603050405020304" pitchFamily="18" charset="0"/>
                </a:endParaRPr>
              </a:p>
            </p:txBody>
          </p:sp>
          <p:sp>
            <p:nvSpPr>
              <p:cNvPr id="44048" name="Freeform 9">
                <a:extLst>
                  <a:ext uri="{FF2B5EF4-FFF2-40B4-BE49-F238E27FC236}">
                    <a16:creationId xmlns:a16="http://schemas.microsoft.com/office/drawing/2014/main" id="{B1A3074F-B26A-1E4E-BE4B-7E995F5A7FA2}"/>
                  </a:ext>
                </a:extLst>
              </p:cNvPr>
              <p:cNvSpPr>
                <a:spLocks/>
              </p:cNvSpPr>
              <p:nvPr/>
            </p:nvSpPr>
            <p:spPr bwMode="auto">
              <a:xfrm rot="180101">
                <a:off x="1131888" y="1916113"/>
                <a:ext cx="2536825" cy="4302125"/>
              </a:xfrm>
              <a:custGeom>
                <a:avLst/>
                <a:gdLst>
                  <a:gd name="T0" fmla="*/ 2147483646 w 1598"/>
                  <a:gd name="T1" fmla="*/ 0 h 2710"/>
                  <a:gd name="T2" fmla="*/ 2147483646 w 1598"/>
                  <a:gd name="T3" fmla="*/ 2147483646 h 2710"/>
                  <a:gd name="T4" fmla="*/ 2147483646 w 1598"/>
                  <a:gd name="T5" fmla="*/ 2147483646 h 2710"/>
                  <a:gd name="T6" fmla="*/ 2147483646 w 1598"/>
                  <a:gd name="T7" fmla="*/ 2147483646 h 2710"/>
                  <a:gd name="T8" fmla="*/ 2147483646 w 1598"/>
                  <a:gd name="T9" fmla="*/ 2147483646 h 2710"/>
                  <a:gd name="T10" fmla="*/ 2147483646 w 1598"/>
                  <a:gd name="T11" fmla="*/ 2147483646 h 2710"/>
                  <a:gd name="T12" fmla="*/ 2147483646 w 1598"/>
                  <a:gd name="T13" fmla="*/ 2147483646 h 2710"/>
                  <a:gd name="T14" fmla="*/ 2147483646 w 1598"/>
                  <a:gd name="T15" fmla="*/ 2147483646 h 2710"/>
                  <a:gd name="T16" fmla="*/ 2147483646 w 1598"/>
                  <a:gd name="T17" fmla="*/ 2147483646 h 2710"/>
                  <a:gd name="T18" fmla="*/ 2147483646 w 1598"/>
                  <a:gd name="T19" fmla="*/ 2147483646 h 2710"/>
                  <a:gd name="T20" fmla="*/ 2147483646 w 1598"/>
                  <a:gd name="T21" fmla="*/ 2147483646 h 2710"/>
                  <a:gd name="T22" fmla="*/ 2147483646 w 1598"/>
                  <a:gd name="T23" fmla="*/ 2147483646 h 2710"/>
                  <a:gd name="T24" fmla="*/ 2147483646 w 1598"/>
                  <a:gd name="T25" fmla="*/ 2147483646 h 2710"/>
                  <a:gd name="T26" fmla="*/ 2147483646 w 1598"/>
                  <a:gd name="T27" fmla="*/ 2147483646 h 2710"/>
                  <a:gd name="T28" fmla="*/ 2147483646 w 1598"/>
                  <a:gd name="T29" fmla="*/ 2147483646 h 2710"/>
                  <a:gd name="T30" fmla="*/ 2147483646 w 1598"/>
                  <a:gd name="T31" fmla="*/ 2147483646 h 2710"/>
                  <a:gd name="T32" fmla="*/ 2147483646 w 1598"/>
                  <a:gd name="T33" fmla="*/ 2147483646 h 2710"/>
                  <a:gd name="T34" fmla="*/ 2147483646 w 1598"/>
                  <a:gd name="T35" fmla="*/ 2147483646 h 2710"/>
                  <a:gd name="T36" fmla="*/ 2147483646 w 1598"/>
                  <a:gd name="T37" fmla="*/ 2147483646 h 2710"/>
                  <a:gd name="T38" fmla="*/ 2147483646 w 1598"/>
                  <a:gd name="T39" fmla="*/ 2147483646 h 2710"/>
                  <a:gd name="T40" fmla="*/ 2147483646 w 1598"/>
                  <a:gd name="T41" fmla="*/ 2147483646 h 2710"/>
                  <a:gd name="T42" fmla="*/ 2147483646 w 1598"/>
                  <a:gd name="T43" fmla="*/ 2147483646 h 2710"/>
                  <a:gd name="T44" fmla="*/ 2147483646 w 1598"/>
                  <a:gd name="T45" fmla="*/ 2147483646 h 2710"/>
                  <a:gd name="T46" fmla="*/ 2147483646 w 1598"/>
                  <a:gd name="T47" fmla="*/ 2147483646 h 2710"/>
                  <a:gd name="T48" fmla="*/ 2147483646 w 1598"/>
                  <a:gd name="T49" fmla="*/ 2147483646 h 2710"/>
                  <a:gd name="T50" fmla="*/ 2147483646 w 1598"/>
                  <a:gd name="T51" fmla="*/ 2147483646 h 2710"/>
                  <a:gd name="T52" fmla="*/ 2147483646 w 1598"/>
                  <a:gd name="T53" fmla="*/ 2147483646 h 2710"/>
                  <a:gd name="T54" fmla="*/ 2147483646 w 1598"/>
                  <a:gd name="T55" fmla="*/ 2147483646 h 2710"/>
                  <a:gd name="T56" fmla="*/ 2147483646 w 1598"/>
                  <a:gd name="T57" fmla="*/ 2147483646 h 2710"/>
                  <a:gd name="T58" fmla="*/ 2147483646 w 1598"/>
                  <a:gd name="T59" fmla="*/ 2147483646 h 2710"/>
                  <a:gd name="T60" fmla="*/ 2147483646 w 1598"/>
                  <a:gd name="T61" fmla="*/ 2147483646 h 2710"/>
                  <a:gd name="T62" fmla="*/ 2147483646 w 1598"/>
                  <a:gd name="T63" fmla="*/ 2147483646 h 2710"/>
                  <a:gd name="T64" fmla="*/ 2147483646 w 1598"/>
                  <a:gd name="T65" fmla="*/ 2147483646 h 2710"/>
                  <a:gd name="T66" fmla="*/ 2147483646 w 1598"/>
                  <a:gd name="T67" fmla="*/ 2147483646 h 27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98" h="2710">
                    <a:moveTo>
                      <a:pt x="1598" y="0"/>
                    </a:moveTo>
                    <a:cubicBezTo>
                      <a:pt x="1593" y="8"/>
                      <a:pt x="1586" y="15"/>
                      <a:pt x="1582" y="24"/>
                    </a:cubicBezTo>
                    <a:cubicBezTo>
                      <a:pt x="1578" y="34"/>
                      <a:pt x="1579" y="46"/>
                      <a:pt x="1574" y="56"/>
                    </a:cubicBezTo>
                    <a:cubicBezTo>
                      <a:pt x="1568" y="66"/>
                      <a:pt x="1557" y="71"/>
                      <a:pt x="1550" y="80"/>
                    </a:cubicBezTo>
                    <a:cubicBezTo>
                      <a:pt x="1522" y="113"/>
                      <a:pt x="1522" y="140"/>
                      <a:pt x="1486" y="176"/>
                    </a:cubicBezTo>
                    <a:cubicBezTo>
                      <a:pt x="1470" y="223"/>
                      <a:pt x="1490" y="180"/>
                      <a:pt x="1454" y="216"/>
                    </a:cubicBezTo>
                    <a:cubicBezTo>
                      <a:pt x="1427" y="243"/>
                      <a:pt x="1403" y="289"/>
                      <a:pt x="1382" y="320"/>
                    </a:cubicBezTo>
                    <a:cubicBezTo>
                      <a:pt x="1352" y="364"/>
                      <a:pt x="1331" y="416"/>
                      <a:pt x="1310" y="464"/>
                    </a:cubicBezTo>
                    <a:cubicBezTo>
                      <a:pt x="1299" y="489"/>
                      <a:pt x="1294" y="536"/>
                      <a:pt x="1278" y="560"/>
                    </a:cubicBezTo>
                    <a:cubicBezTo>
                      <a:pt x="1262" y="584"/>
                      <a:pt x="1239" y="605"/>
                      <a:pt x="1230" y="632"/>
                    </a:cubicBezTo>
                    <a:cubicBezTo>
                      <a:pt x="1217" y="672"/>
                      <a:pt x="1216" y="698"/>
                      <a:pt x="1174" y="712"/>
                    </a:cubicBezTo>
                    <a:cubicBezTo>
                      <a:pt x="1145" y="800"/>
                      <a:pt x="1194" y="669"/>
                      <a:pt x="1142" y="752"/>
                    </a:cubicBezTo>
                    <a:cubicBezTo>
                      <a:pt x="1140" y="756"/>
                      <a:pt x="1088" y="890"/>
                      <a:pt x="1086" y="896"/>
                    </a:cubicBezTo>
                    <a:cubicBezTo>
                      <a:pt x="1078" y="920"/>
                      <a:pt x="1056" y="945"/>
                      <a:pt x="1046" y="968"/>
                    </a:cubicBezTo>
                    <a:cubicBezTo>
                      <a:pt x="1036" y="991"/>
                      <a:pt x="1030" y="1016"/>
                      <a:pt x="1022" y="1040"/>
                    </a:cubicBezTo>
                    <a:cubicBezTo>
                      <a:pt x="1008" y="1083"/>
                      <a:pt x="973" y="1116"/>
                      <a:pt x="958" y="1160"/>
                    </a:cubicBezTo>
                    <a:cubicBezTo>
                      <a:pt x="951" y="1209"/>
                      <a:pt x="945" y="1248"/>
                      <a:pt x="918" y="1288"/>
                    </a:cubicBezTo>
                    <a:cubicBezTo>
                      <a:pt x="909" y="1324"/>
                      <a:pt x="901" y="1366"/>
                      <a:pt x="886" y="1400"/>
                    </a:cubicBezTo>
                    <a:cubicBezTo>
                      <a:pt x="872" y="1432"/>
                      <a:pt x="852" y="1464"/>
                      <a:pt x="838" y="1496"/>
                    </a:cubicBezTo>
                    <a:cubicBezTo>
                      <a:pt x="795" y="1593"/>
                      <a:pt x="797" y="1713"/>
                      <a:pt x="702" y="1776"/>
                    </a:cubicBezTo>
                    <a:cubicBezTo>
                      <a:pt x="683" y="1805"/>
                      <a:pt x="675" y="1828"/>
                      <a:pt x="646" y="1848"/>
                    </a:cubicBezTo>
                    <a:cubicBezTo>
                      <a:pt x="632" y="1889"/>
                      <a:pt x="591" y="1931"/>
                      <a:pt x="566" y="1968"/>
                    </a:cubicBezTo>
                    <a:cubicBezTo>
                      <a:pt x="555" y="1984"/>
                      <a:pt x="518" y="2000"/>
                      <a:pt x="518" y="2000"/>
                    </a:cubicBezTo>
                    <a:cubicBezTo>
                      <a:pt x="488" y="2044"/>
                      <a:pt x="457" y="2088"/>
                      <a:pt x="414" y="2120"/>
                    </a:cubicBezTo>
                    <a:cubicBezTo>
                      <a:pt x="394" y="2180"/>
                      <a:pt x="423" y="2108"/>
                      <a:pt x="382" y="2160"/>
                    </a:cubicBezTo>
                    <a:cubicBezTo>
                      <a:pt x="351" y="2199"/>
                      <a:pt x="402" y="2175"/>
                      <a:pt x="350" y="2192"/>
                    </a:cubicBezTo>
                    <a:cubicBezTo>
                      <a:pt x="332" y="2246"/>
                      <a:pt x="357" y="2187"/>
                      <a:pt x="318" y="2232"/>
                    </a:cubicBezTo>
                    <a:cubicBezTo>
                      <a:pt x="305" y="2246"/>
                      <a:pt x="300" y="2266"/>
                      <a:pt x="286" y="2280"/>
                    </a:cubicBezTo>
                    <a:cubicBezTo>
                      <a:pt x="278" y="2288"/>
                      <a:pt x="270" y="2296"/>
                      <a:pt x="262" y="2304"/>
                    </a:cubicBezTo>
                    <a:cubicBezTo>
                      <a:pt x="247" y="2348"/>
                      <a:pt x="216" y="2385"/>
                      <a:pt x="190" y="2424"/>
                    </a:cubicBezTo>
                    <a:cubicBezTo>
                      <a:pt x="162" y="2465"/>
                      <a:pt x="155" y="2432"/>
                      <a:pt x="134" y="2496"/>
                    </a:cubicBezTo>
                    <a:cubicBezTo>
                      <a:pt x="119" y="2541"/>
                      <a:pt x="104" y="2582"/>
                      <a:pt x="70" y="2616"/>
                    </a:cubicBezTo>
                    <a:cubicBezTo>
                      <a:pt x="63" y="2636"/>
                      <a:pt x="62" y="2648"/>
                      <a:pt x="46" y="2664"/>
                    </a:cubicBezTo>
                    <a:cubicBezTo>
                      <a:pt x="0" y="2710"/>
                      <a:pt x="12" y="2692"/>
                      <a:pt x="22" y="2672"/>
                    </a:cubicBezTo>
                  </a:path>
                </a:pathLst>
              </a:custGeom>
              <a:grpFill/>
              <a:ln w="28575" cap="flat" cmpd="sng">
                <a:solidFill>
                  <a:srgbClr val="000000"/>
                </a:solidFill>
                <a:prstDash val="dash"/>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it-IT" sz="2400">
                  <a:solidFill>
                    <a:srgbClr val="FFFFFF"/>
                  </a:solidFill>
                  <a:latin typeface="Times New Roman" panose="02020603050405020304" pitchFamily="18" charset="0"/>
                </a:endParaRPr>
              </a:p>
            </p:txBody>
          </p:sp>
          <p:sp>
            <p:nvSpPr>
              <p:cNvPr id="14" name="Text Box 6">
                <a:extLst>
                  <a:ext uri="{FF2B5EF4-FFF2-40B4-BE49-F238E27FC236}">
                    <a16:creationId xmlns:a16="http://schemas.microsoft.com/office/drawing/2014/main" id="{2CE5018F-821F-F943-9DEF-1E790267720A}"/>
                  </a:ext>
                </a:extLst>
              </p:cNvPr>
              <p:cNvSpPr txBox="1">
                <a:spLocks noChangeArrowheads="1"/>
              </p:cNvSpPr>
              <p:nvPr/>
            </p:nvSpPr>
            <p:spPr bwMode="auto">
              <a:xfrm>
                <a:off x="61913" y="3076466"/>
                <a:ext cx="1520825" cy="401768"/>
              </a:xfrm>
              <a:prstGeom prst="rect">
                <a:avLst/>
              </a:prstGeom>
              <a:grpFill/>
              <a:ln>
                <a:solidFill>
                  <a:srgbClr val="111111"/>
                </a:solid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50000"/>
                  </a:spcBef>
                  <a:spcAft>
                    <a:spcPct val="0"/>
                  </a:spcAft>
                  <a:buNone/>
                  <a:defRPr/>
                </a:pPr>
                <a:r>
                  <a:rPr lang="it-IT" altLang="it-IT" sz="2000" b="1">
                    <a:solidFill>
                      <a:srgbClr val="000066">
                        <a:lumMod val="75000"/>
                      </a:srgbClr>
                    </a:solidFill>
                    <a:latin typeface="Arial" panose="020B0604020202020204" pitchFamily="34" charset="0"/>
                    <a:cs typeface="Arial" panose="020B0604020202020204" pitchFamily="34" charset="0"/>
                  </a:rPr>
                  <a:t>vessel wall</a:t>
                </a:r>
              </a:p>
            </p:txBody>
          </p:sp>
        </p:grpSp>
        <p:sp>
          <p:nvSpPr>
            <p:cNvPr id="44045" name="CasellaDiTesto 1">
              <a:extLst>
                <a:ext uri="{FF2B5EF4-FFF2-40B4-BE49-F238E27FC236}">
                  <a16:creationId xmlns:a16="http://schemas.microsoft.com/office/drawing/2014/main" id="{A712A51C-F65F-0E4E-BD17-F3DDB3152792}"/>
                </a:ext>
              </a:extLst>
            </p:cNvPr>
            <p:cNvSpPr txBox="1">
              <a:spLocks noChangeArrowheads="1"/>
            </p:cNvSpPr>
            <p:nvPr/>
          </p:nvSpPr>
          <p:spPr bwMode="auto">
            <a:xfrm>
              <a:off x="61515" y="1268760"/>
              <a:ext cx="3214341" cy="430887"/>
            </a:xfrm>
            <a:prstGeom prst="rect">
              <a:avLst/>
            </a:prstGeom>
            <a:grpFill/>
            <a:ln w="12700">
              <a:solidFill>
                <a:srgbClr val="11111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defRPr/>
              </a:pPr>
              <a:r>
                <a:rPr lang="it-IT" altLang="it-IT" sz="2200">
                  <a:solidFill>
                    <a:srgbClr val="111111"/>
                  </a:solidFill>
                  <a:latin typeface="Arial" panose="020B0604020202020204" pitchFamily="34" charset="0"/>
                  <a:cs typeface="Arial" panose="020B0604020202020204" pitchFamily="34" charset="0"/>
                </a:rPr>
                <a:t>mast cells stained in red</a:t>
              </a:r>
            </a:p>
          </p:txBody>
        </p:sp>
      </p:grpSp>
      <p:cxnSp>
        <p:nvCxnSpPr>
          <p:cNvPr id="44041" name="Connettore 2 2">
            <a:extLst>
              <a:ext uri="{FF2B5EF4-FFF2-40B4-BE49-F238E27FC236}">
                <a16:creationId xmlns:a16="http://schemas.microsoft.com/office/drawing/2014/main" id="{CE195300-DD04-D248-A75A-0558FFAED4EB}"/>
              </a:ext>
            </a:extLst>
          </p:cNvPr>
          <p:cNvCxnSpPr>
            <a:cxnSpLocks noChangeShapeType="1"/>
          </p:cNvCxnSpPr>
          <p:nvPr/>
        </p:nvCxnSpPr>
        <p:spPr bwMode="auto">
          <a:xfrm>
            <a:off x="3179763" y="3138489"/>
            <a:ext cx="576262" cy="111125"/>
          </a:xfrm>
          <a:prstGeom prst="straightConnector1">
            <a:avLst/>
          </a:prstGeom>
          <a:noFill/>
          <a:ln w="38100" cap="sq" algn="ctr">
            <a:solidFill>
              <a:schemeClr val="bg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6">
            <a:extLst>
              <a:ext uri="{FF2B5EF4-FFF2-40B4-BE49-F238E27FC236}">
                <a16:creationId xmlns:a16="http://schemas.microsoft.com/office/drawing/2014/main" id="{CF5B44CD-F23D-FD4B-A3D1-FD60E3D20D50}"/>
              </a:ext>
            </a:extLst>
          </p:cNvPr>
          <p:cNvSpPr txBox="1">
            <a:spLocks noChangeArrowheads="1"/>
          </p:cNvSpPr>
          <p:nvPr/>
        </p:nvSpPr>
        <p:spPr bwMode="auto">
          <a:xfrm>
            <a:off x="7716838" y="2994025"/>
            <a:ext cx="539750" cy="369888"/>
          </a:xfrm>
          <a:prstGeom prst="rect">
            <a:avLst/>
          </a:prstGeom>
          <a:noFill/>
          <a:ln>
            <a:solidFill>
              <a:srgbClr val="111111"/>
            </a:solid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50000"/>
              </a:spcBef>
              <a:spcAft>
                <a:spcPct val="0"/>
              </a:spcAft>
              <a:buNone/>
              <a:defRPr/>
            </a:pPr>
            <a:r>
              <a:rPr lang="it-IT" altLang="it-IT" sz="1800">
                <a:latin typeface="Arial" panose="020B0604020202020204" pitchFamily="34" charset="0"/>
                <a:cs typeface="Arial" panose="020B0604020202020204" pitchFamily="34" charset="0"/>
              </a:rPr>
              <a:t>out</a:t>
            </a:r>
          </a:p>
        </p:txBody>
      </p:sp>
      <p:sp>
        <p:nvSpPr>
          <p:cNvPr id="21" name="Text Box 6">
            <a:extLst>
              <a:ext uri="{FF2B5EF4-FFF2-40B4-BE49-F238E27FC236}">
                <a16:creationId xmlns:a16="http://schemas.microsoft.com/office/drawing/2014/main" id="{ED597F23-0C9E-8540-AA98-7511DB537F24}"/>
              </a:ext>
            </a:extLst>
          </p:cNvPr>
          <p:cNvSpPr txBox="1">
            <a:spLocks noChangeArrowheads="1"/>
          </p:cNvSpPr>
          <p:nvPr/>
        </p:nvSpPr>
        <p:spPr bwMode="auto">
          <a:xfrm>
            <a:off x="8750301" y="3711575"/>
            <a:ext cx="441325" cy="369888"/>
          </a:xfrm>
          <a:prstGeom prst="rect">
            <a:avLst/>
          </a:prstGeom>
          <a:noFill/>
          <a:ln>
            <a:solidFill>
              <a:srgbClr val="111111"/>
            </a:solidFill>
          </a:ln>
          <a:effec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50000"/>
              </a:spcBef>
              <a:spcAft>
                <a:spcPct val="0"/>
              </a:spcAft>
              <a:buNone/>
              <a:defRPr/>
            </a:pPr>
            <a:r>
              <a:rPr lang="it-IT" altLang="it-IT" sz="1800">
                <a:latin typeface="Arial" panose="020B0604020202020204" pitchFamily="34" charset="0"/>
                <a:cs typeface="Arial" panose="020B0604020202020204" pitchFamily="34" charset="0"/>
              </a:rPr>
              <a:t>in</a:t>
            </a:r>
          </a:p>
        </p:txBody>
      </p:sp>
    </p:spTree>
    <p:extLst>
      <p:ext uri="{BB962C8B-B14F-4D97-AF65-F5344CB8AC3E}">
        <p14:creationId xmlns:p14="http://schemas.microsoft.com/office/powerpoint/2010/main" val="126318496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A389E34-94DE-1B41-B10C-7EF1658996E8}"/>
              </a:ext>
            </a:extLst>
          </p:cNvPr>
          <p:cNvSpPr>
            <a:spLocks noGrp="1" noChangeArrowheads="1"/>
          </p:cNvSpPr>
          <p:nvPr>
            <p:ph type="title"/>
          </p:nvPr>
        </p:nvSpPr>
        <p:spPr>
          <a:xfrm>
            <a:off x="171821" y="92870"/>
            <a:ext cx="7788275" cy="719138"/>
          </a:xfrm>
        </p:spPr>
        <p:txBody>
          <a:bodyPr/>
          <a:lstStyle/>
          <a:p>
            <a:r>
              <a:rPr lang="it-IT" altLang="it-IT" sz="3200" dirty="0">
                <a:latin typeface="+mn-lt"/>
                <a:cs typeface="Arial" panose="020B0604020202020204" pitchFamily="34" charset="0"/>
              </a:rPr>
              <a:t>Degranulazione delle </a:t>
            </a:r>
            <a:r>
              <a:rPr lang="it-IT" altLang="it-IT" sz="3200" dirty="0" err="1">
                <a:latin typeface="+mn-lt"/>
                <a:cs typeface="Arial" panose="020B0604020202020204" pitchFamily="34" charset="0"/>
              </a:rPr>
              <a:t>mast</a:t>
            </a:r>
            <a:r>
              <a:rPr lang="it-IT" altLang="it-IT" sz="3200" dirty="0">
                <a:latin typeface="+mn-lt"/>
                <a:cs typeface="Arial" panose="020B0604020202020204" pitchFamily="34" charset="0"/>
              </a:rPr>
              <a:t> cellule</a:t>
            </a:r>
          </a:p>
        </p:txBody>
      </p:sp>
      <p:pic>
        <p:nvPicPr>
          <p:cNvPr id="45058" name="Picture 5" descr="attivazione mastociti">
            <a:extLst>
              <a:ext uri="{FF2B5EF4-FFF2-40B4-BE49-F238E27FC236}">
                <a16:creationId xmlns:a16="http://schemas.microsoft.com/office/drawing/2014/main" id="{3D74DBC3-0676-D04C-8463-11E28A80A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265" r="142"/>
          <a:stretch>
            <a:fillRect/>
          </a:stretch>
        </p:blipFill>
        <p:spPr bwMode="auto">
          <a:xfrm>
            <a:off x="2445797" y="966481"/>
            <a:ext cx="7164388"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CasellaDiTesto 1">
            <a:extLst>
              <a:ext uri="{FF2B5EF4-FFF2-40B4-BE49-F238E27FC236}">
                <a16:creationId xmlns:a16="http://schemas.microsoft.com/office/drawing/2014/main" id="{882C0A21-4E40-0A48-AB38-C22962C77FD7}"/>
              </a:ext>
            </a:extLst>
          </p:cNvPr>
          <p:cNvSpPr txBox="1">
            <a:spLocks noChangeArrowheads="1"/>
          </p:cNvSpPr>
          <p:nvPr/>
        </p:nvSpPr>
        <p:spPr bwMode="auto">
          <a:xfrm>
            <a:off x="5375275" y="1619250"/>
            <a:ext cx="1416050" cy="369888"/>
          </a:xfrm>
          <a:prstGeom prst="rect">
            <a:avLst/>
          </a:prstGeom>
          <a:solidFill>
            <a:schemeClr val="tx1"/>
          </a:solidFill>
          <a:ln w="9525">
            <a:solidFill>
              <a:srgbClr val="00001A"/>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defRPr/>
            </a:pPr>
            <a:r>
              <a:rPr lang="it-IT" altLang="it-IT" sz="1800" b="1">
                <a:solidFill>
                  <a:srgbClr val="FF0000"/>
                </a:solidFill>
                <a:latin typeface="Arial" panose="020B0604020202020204" pitchFamily="34" charset="0"/>
                <a:cs typeface="Arial" panose="020B0604020202020204" pitchFamily="34" charset="0"/>
              </a:rPr>
              <a:t>stimulation</a:t>
            </a:r>
          </a:p>
        </p:txBody>
      </p:sp>
      <p:sp>
        <p:nvSpPr>
          <p:cNvPr id="2" name="TextBox 1">
            <a:extLst>
              <a:ext uri="{FF2B5EF4-FFF2-40B4-BE49-F238E27FC236}">
                <a16:creationId xmlns:a16="http://schemas.microsoft.com/office/drawing/2014/main" id="{9C2D6256-E15D-9F70-67AD-C0A775E7B1C6}"/>
              </a:ext>
            </a:extLst>
          </p:cNvPr>
          <p:cNvSpPr txBox="1"/>
          <p:nvPr/>
        </p:nvSpPr>
        <p:spPr>
          <a:xfrm>
            <a:off x="691978" y="5066270"/>
            <a:ext cx="10691065" cy="1569660"/>
          </a:xfrm>
          <a:prstGeom prst="rect">
            <a:avLst/>
          </a:prstGeom>
          <a:noFill/>
        </p:spPr>
        <p:txBody>
          <a:bodyPr wrap="square" rtlCol="0">
            <a:spAutoFit/>
          </a:bodyPr>
          <a:lstStyle/>
          <a:p>
            <a:r>
              <a:rPr lang="it-IT" sz="2400" dirty="0"/>
              <a:t>Stimoli fisici (trauma, </a:t>
            </a:r>
            <a:r>
              <a:rPr lang="it-IT" sz="2400" dirty="0" err="1"/>
              <a:t>fereddo</a:t>
            </a:r>
            <a:r>
              <a:rPr lang="it-IT" sz="2400" dirty="0"/>
              <a:t>, caldo)</a:t>
            </a:r>
          </a:p>
          <a:p>
            <a:r>
              <a:rPr lang="it-IT" sz="2400" dirty="0"/>
              <a:t>Reazioni allergiche (</a:t>
            </a:r>
            <a:r>
              <a:rPr lang="it-IT" sz="2400" dirty="0" err="1"/>
              <a:t>corr</a:t>
            </a:r>
            <a:r>
              <a:rPr lang="it-IT" sz="2400" dirty="0"/>
              <a:t> legame </a:t>
            </a:r>
            <a:r>
              <a:rPr lang="it-IT" sz="2400" dirty="0" err="1"/>
              <a:t>legame</a:t>
            </a:r>
            <a:r>
              <a:rPr lang="it-IT" sz="2400" dirty="0"/>
              <a:t> di IgE di superficie da parte di </a:t>
            </a:r>
            <a:r>
              <a:rPr lang="it-IT" sz="2400" dirty="0" err="1"/>
              <a:t>allegene</a:t>
            </a:r>
            <a:r>
              <a:rPr lang="it-IT" sz="2400" dirty="0"/>
              <a:t>)</a:t>
            </a:r>
          </a:p>
          <a:p>
            <a:r>
              <a:rPr lang="it-IT" sz="2400" dirty="0"/>
              <a:t>Attivazione del sistema del complemento (C3a, C5a)</a:t>
            </a:r>
          </a:p>
          <a:p>
            <a:r>
              <a:rPr lang="it-IT" sz="2400" dirty="0" err="1"/>
              <a:t>PAMPs</a:t>
            </a:r>
            <a:r>
              <a:rPr lang="it-IT" sz="2400" dirty="0"/>
              <a:t> di derivazione batterica (LPS …)</a:t>
            </a:r>
          </a:p>
        </p:txBody>
      </p:sp>
    </p:spTree>
    <p:extLst>
      <p:ext uri="{BB962C8B-B14F-4D97-AF65-F5344CB8AC3E}">
        <p14:creationId xmlns:p14="http://schemas.microsoft.com/office/powerpoint/2010/main" val="4133379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AABE92-ED6B-E0E2-940F-977AA93288D7}"/>
              </a:ext>
            </a:extLst>
          </p:cNvPr>
          <p:cNvSpPr txBox="1"/>
          <p:nvPr/>
        </p:nvSpPr>
        <p:spPr>
          <a:xfrm>
            <a:off x="266906" y="257021"/>
            <a:ext cx="11101310" cy="2246769"/>
          </a:xfrm>
          <a:prstGeom prst="rect">
            <a:avLst/>
          </a:prstGeom>
          <a:noFill/>
        </p:spPr>
        <p:txBody>
          <a:bodyPr wrap="square" rtlCol="0">
            <a:spAutoFit/>
          </a:bodyPr>
          <a:lstStyle/>
          <a:p>
            <a:r>
              <a:rPr lang="it-IT" sz="2800" b="1" dirty="0">
                <a:solidFill>
                  <a:schemeClr val="accent1"/>
                </a:solidFill>
              </a:rPr>
              <a:t>Allergia mediata da IgE e mastcellule</a:t>
            </a:r>
          </a:p>
          <a:p>
            <a:endParaRPr lang="it-IT" sz="2800" dirty="0"/>
          </a:p>
          <a:p>
            <a:pPr marL="285750" indent="-285750">
              <a:buFontTx/>
              <a:buChar char="-"/>
            </a:pPr>
            <a:r>
              <a:rPr lang="it-IT" sz="2800" dirty="0"/>
              <a:t>Reazioni immediate</a:t>
            </a:r>
          </a:p>
          <a:p>
            <a:pPr marL="285750" indent="-285750">
              <a:buFontTx/>
              <a:buChar char="-"/>
            </a:pPr>
            <a:r>
              <a:rPr lang="it-IT" sz="2800" dirty="0"/>
              <a:t>Predisposizione genetica (atopia)</a:t>
            </a:r>
          </a:p>
          <a:p>
            <a:pPr marL="285750" indent="-285750">
              <a:buFontTx/>
              <a:buChar char="-"/>
            </a:pPr>
            <a:r>
              <a:rPr lang="it-IT" sz="2800" dirty="0"/>
              <a:t>Proteine ambientali, pollini, forfora di animali, cibi </a:t>
            </a:r>
            <a:r>
              <a:rPr lang="it-IT" sz="2800" dirty="0" err="1"/>
              <a:t>etc</a:t>
            </a:r>
            <a:r>
              <a:rPr lang="it-IT" sz="2800" dirty="0"/>
              <a:t> …</a:t>
            </a:r>
          </a:p>
        </p:txBody>
      </p:sp>
      <p:sp>
        <p:nvSpPr>
          <p:cNvPr id="6" name="TextBox 5">
            <a:extLst>
              <a:ext uri="{FF2B5EF4-FFF2-40B4-BE49-F238E27FC236}">
                <a16:creationId xmlns:a16="http://schemas.microsoft.com/office/drawing/2014/main" id="{A8CA149C-602E-8FFD-DCB1-16C8E48683B3}"/>
              </a:ext>
            </a:extLst>
          </p:cNvPr>
          <p:cNvSpPr txBox="1"/>
          <p:nvPr/>
        </p:nvSpPr>
        <p:spPr>
          <a:xfrm>
            <a:off x="835317" y="2807456"/>
            <a:ext cx="10775092" cy="2677656"/>
          </a:xfrm>
          <a:prstGeom prst="rect">
            <a:avLst/>
          </a:prstGeom>
          <a:noFill/>
        </p:spPr>
        <p:txBody>
          <a:bodyPr wrap="square" rtlCol="0">
            <a:spAutoFit/>
          </a:bodyPr>
          <a:lstStyle/>
          <a:p>
            <a:r>
              <a:rPr lang="it-IT" sz="2400" dirty="0"/>
              <a:t>Via di incontro trans-cutanea: programma del prurito (allergia IgE-mediata, mastcellule, istamina)</a:t>
            </a:r>
          </a:p>
          <a:p>
            <a:endParaRPr lang="it-IT" sz="2400" dirty="0"/>
          </a:p>
          <a:p>
            <a:r>
              <a:rPr lang="it-IT" sz="2400" dirty="0"/>
              <a:t>Via di incontro alimentare: programma della tolleranza. </a:t>
            </a:r>
          </a:p>
          <a:p>
            <a:r>
              <a:rPr lang="it-IT" sz="2400" dirty="0"/>
              <a:t>		Raramente allergie ritardate associate a risposta cellulare ritardata</a:t>
            </a:r>
          </a:p>
          <a:p>
            <a:r>
              <a:rPr lang="it-IT" sz="2400" dirty="0"/>
              <a:t>		In sensibilizzati, possibile reazione pronta a contatto con le mucose</a:t>
            </a:r>
          </a:p>
          <a:p>
            <a:r>
              <a:rPr lang="it-IT" sz="2400" dirty="0"/>
              <a:t>			diverso destino se allergeni degradabili dallo stomaco o meno</a:t>
            </a:r>
          </a:p>
        </p:txBody>
      </p:sp>
    </p:spTree>
    <p:extLst>
      <p:ext uri="{BB962C8B-B14F-4D97-AF65-F5344CB8AC3E}">
        <p14:creationId xmlns:p14="http://schemas.microsoft.com/office/powerpoint/2010/main" val="45318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0">
            <a:extLst>
              <a:ext uri="{FF2B5EF4-FFF2-40B4-BE49-F238E27FC236}">
                <a16:creationId xmlns:a16="http://schemas.microsoft.com/office/drawing/2014/main" id="{EE039D65-F28A-8AA0-4BD8-01D530F9F894}"/>
              </a:ext>
            </a:extLst>
          </p:cNvPr>
          <p:cNvSpPr txBox="1"/>
          <p:nvPr/>
        </p:nvSpPr>
        <p:spPr>
          <a:xfrm>
            <a:off x="1590869" y="4811757"/>
            <a:ext cx="2736304" cy="1477328"/>
          </a:xfrm>
          <a:prstGeom prst="rect">
            <a:avLst/>
          </a:prstGeom>
          <a:noFill/>
        </p:spPr>
        <p:txBody>
          <a:bodyPr wrap="square" rtlCol="0">
            <a:spAutoFit/>
          </a:bodyPr>
          <a:lstStyle/>
          <a:p>
            <a:r>
              <a:rPr lang="it-IT" dirty="0">
                <a:solidFill>
                  <a:srgbClr val="C00000"/>
                </a:solidFill>
                <a:latin typeface="fkGroteskNeue"/>
              </a:rPr>
              <a:t>1348-50</a:t>
            </a:r>
          </a:p>
          <a:p>
            <a:r>
              <a:rPr lang="it-IT" dirty="0">
                <a:solidFill>
                  <a:srgbClr val="C00000"/>
                </a:solidFill>
                <a:latin typeface="fkGroteskNeue"/>
              </a:rPr>
              <a:t>1450-1</a:t>
            </a:r>
          </a:p>
          <a:p>
            <a:endParaRPr lang="it-IT" dirty="0">
              <a:solidFill>
                <a:srgbClr val="C00000"/>
              </a:solidFill>
              <a:latin typeface="fkGroteskNeue"/>
            </a:endParaRPr>
          </a:p>
          <a:p>
            <a:r>
              <a:rPr lang="it-IT" dirty="0">
                <a:solidFill>
                  <a:srgbClr val="C00000"/>
                </a:solidFill>
                <a:latin typeface="fkGroteskNeue"/>
              </a:rPr>
              <a:t>1494</a:t>
            </a:r>
          </a:p>
          <a:p>
            <a:r>
              <a:rPr lang="it-IT" dirty="0">
                <a:solidFill>
                  <a:srgbClr val="C00000"/>
                </a:solidFill>
                <a:latin typeface="fkGroteskNeue"/>
              </a:rPr>
              <a:t>Chiesa di San Rocco</a:t>
            </a:r>
          </a:p>
        </p:txBody>
      </p:sp>
      <p:pic>
        <p:nvPicPr>
          <p:cNvPr id="3" name="Picture 5">
            <a:extLst>
              <a:ext uri="{FF2B5EF4-FFF2-40B4-BE49-F238E27FC236}">
                <a16:creationId xmlns:a16="http://schemas.microsoft.com/office/drawing/2014/main" id="{7BEB2740-BEB7-5456-FCF6-EA2087C7657D}"/>
              </a:ext>
            </a:extLst>
          </p:cNvPr>
          <p:cNvPicPr>
            <a:picLocks noChangeAspect="1" noChangeArrowheads="1"/>
          </p:cNvPicPr>
          <p:nvPr/>
        </p:nvPicPr>
        <p:blipFill>
          <a:blip r:embed="rId2" cstate="print"/>
          <a:srcRect/>
          <a:stretch>
            <a:fillRect/>
          </a:stretch>
        </p:blipFill>
        <p:spPr bwMode="auto">
          <a:xfrm>
            <a:off x="1590869" y="563285"/>
            <a:ext cx="2830852" cy="4176464"/>
          </a:xfrm>
          <a:prstGeom prst="rect">
            <a:avLst/>
          </a:prstGeom>
          <a:noFill/>
          <a:ln w="9525">
            <a:noFill/>
            <a:miter lim="800000"/>
            <a:headEnd/>
            <a:tailEnd/>
          </a:ln>
        </p:spPr>
      </p:pic>
      <p:grpSp>
        <p:nvGrpSpPr>
          <p:cNvPr id="4" name="Gruppo 14">
            <a:extLst>
              <a:ext uri="{FF2B5EF4-FFF2-40B4-BE49-F238E27FC236}">
                <a16:creationId xmlns:a16="http://schemas.microsoft.com/office/drawing/2014/main" id="{964C937B-9C9A-FA9E-842A-D71732D9989D}"/>
              </a:ext>
            </a:extLst>
          </p:cNvPr>
          <p:cNvGrpSpPr/>
          <p:nvPr/>
        </p:nvGrpSpPr>
        <p:grpSpPr>
          <a:xfrm>
            <a:off x="4614932" y="552651"/>
            <a:ext cx="5760913" cy="2756081"/>
            <a:chOff x="3203575" y="970094"/>
            <a:chExt cx="5760913" cy="2756081"/>
          </a:xfrm>
        </p:grpSpPr>
        <p:sp>
          <p:nvSpPr>
            <p:cNvPr id="5" name="CasellaDiTesto 8">
              <a:extLst>
                <a:ext uri="{FF2B5EF4-FFF2-40B4-BE49-F238E27FC236}">
                  <a16:creationId xmlns:a16="http://schemas.microsoft.com/office/drawing/2014/main" id="{74FA6929-7811-9393-25BA-AE261D215EB1}"/>
                </a:ext>
              </a:extLst>
            </p:cNvPr>
            <p:cNvSpPr txBox="1"/>
            <p:nvPr/>
          </p:nvSpPr>
          <p:spPr>
            <a:xfrm>
              <a:off x="3203575" y="980728"/>
              <a:ext cx="1540825" cy="2585323"/>
            </a:xfrm>
            <a:prstGeom prst="rect">
              <a:avLst/>
            </a:prstGeom>
            <a:noFill/>
          </p:spPr>
          <p:txBody>
            <a:bodyPr wrap="square" rtlCol="0">
              <a:spAutoFit/>
            </a:bodyPr>
            <a:lstStyle/>
            <a:p>
              <a:r>
                <a:rPr lang="it-IT" dirty="0">
                  <a:solidFill>
                    <a:srgbClr val="C00000"/>
                  </a:solidFill>
                  <a:latin typeface="fkGroteskNeue"/>
                </a:rPr>
                <a:t>1575</a:t>
              </a:r>
            </a:p>
            <a:p>
              <a:r>
                <a:rPr lang="it-IT" dirty="0">
                  <a:solidFill>
                    <a:srgbClr val="C00000"/>
                  </a:solidFill>
                  <a:latin typeface="fkGroteskNeue"/>
                </a:rPr>
                <a:t>50.000 morti</a:t>
              </a:r>
            </a:p>
            <a:p>
              <a:endParaRPr lang="it-IT" dirty="0">
                <a:solidFill>
                  <a:srgbClr val="C00000"/>
                </a:solidFill>
                <a:latin typeface="fkGroteskNeue"/>
              </a:endParaRPr>
            </a:p>
            <a:p>
              <a:r>
                <a:rPr lang="it-IT" dirty="0">
                  <a:solidFill>
                    <a:srgbClr val="C00000"/>
                  </a:solidFill>
                  <a:latin typeface="fkGroteskNeue"/>
                </a:rPr>
                <a:t>Dal 1577, </a:t>
              </a:r>
            </a:p>
            <a:p>
              <a:r>
                <a:rPr lang="it-IT" dirty="0">
                  <a:solidFill>
                    <a:srgbClr val="C00000"/>
                  </a:solidFill>
                  <a:latin typeface="fkGroteskNeue"/>
                </a:rPr>
                <a:t>Palladio</a:t>
              </a:r>
            </a:p>
            <a:p>
              <a:r>
                <a:rPr lang="it-IT" dirty="0">
                  <a:solidFill>
                    <a:srgbClr val="C00000"/>
                  </a:solidFill>
                  <a:latin typeface="fkGroteskNeue"/>
                </a:rPr>
                <a:t>Chiesa del </a:t>
              </a:r>
            </a:p>
            <a:p>
              <a:r>
                <a:rPr lang="it-IT" dirty="0">
                  <a:solidFill>
                    <a:srgbClr val="C00000"/>
                  </a:solidFill>
                  <a:latin typeface="fkGroteskNeue"/>
                </a:rPr>
                <a:t>Redentore</a:t>
              </a:r>
            </a:p>
            <a:p>
              <a:r>
                <a:rPr lang="it-IT" dirty="0">
                  <a:solidFill>
                    <a:srgbClr val="C00000"/>
                  </a:solidFill>
                  <a:latin typeface="fkGroteskNeue"/>
                </a:rPr>
                <a:t>Giudecca</a:t>
              </a:r>
            </a:p>
            <a:p>
              <a:r>
                <a:rPr lang="it-IT" dirty="0">
                  <a:solidFill>
                    <a:srgbClr val="C00000"/>
                  </a:solidFill>
                  <a:latin typeface="fkGroteskNeue"/>
                </a:rPr>
                <a:t>19/07</a:t>
              </a:r>
            </a:p>
          </p:txBody>
        </p:sp>
        <p:pic>
          <p:nvPicPr>
            <p:cNvPr id="6" name="Picture 3">
              <a:extLst>
                <a:ext uri="{FF2B5EF4-FFF2-40B4-BE49-F238E27FC236}">
                  <a16:creationId xmlns:a16="http://schemas.microsoft.com/office/drawing/2014/main" id="{D9BC7379-0F06-AE3E-6AA4-58C3666C3476}"/>
                </a:ext>
              </a:extLst>
            </p:cNvPr>
            <p:cNvPicPr>
              <a:picLocks noChangeAspect="1" noChangeArrowheads="1"/>
            </p:cNvPicPr>
            <p:nvPr/>
          </p:nvPicPr>
          <p:blipFill>
            <a:blip r:embed="rId3" cstate="print"/>
            <a:srcRect/>
            <a:stretch>
              <a:fillRect/>
            </a:stretch>
          </p:blipFill>
          <p:spPr bwMode="auto">
            <a:xfrm>
              <a:off x="4787726" y="980728"/>
              <a:ext cx="4176762" cy="2745447"/>
            </a:xfrm>
            <a:prstGeom prst="rect">
              <a:avLst/>
            </a:prstGeom>
            <a:noFill/>
            <a:ln w="9525">
              <a:noFill/>
              <a:miter lim="800000"/>
              <a:headEnd/>
              <a:tailEnd/>
            </a:ln>
          </p:spPr>
        </p:pic>
        <p:sp>
          <p:nvSpPr>
            <p:cNvPr id="7" name="Rettangolo 18">
              <a:extLst>
                <a:ext uri="{FF2B5EF4-FFF2-40B4-BE49-F238E27FC236}">
                  <a16:creationId xmlns:a16="http://schemas.microsoft.com/office/drawing/2014/main" id="{30A5726E-D5E7-D4CF-7234-9F9A112639E5}"/>
                </a:ext>
              </a:extLst>
            </p:cNvPr>
            <p:cNvSpPr/>
            <p:nvPr/>
          </p:nvSpPr>
          <p:spPr>
            <a:xfrm>
              <a:off x="3203575" y="970094"/>
              <a:ext cx="5760913" cy="2746937"/>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00000"/>
                </a:solidFill>
                <a:latin typeface="fkGroteskNeue"/>
              </a:endParaRPr>
            </a:p>
          </p:txBody>
        </p:sp>
      </p:grpSp>
      <p:grpSp>
        <p:nvGrpSpPr>
          <p:cNvPr id="8" name="Gruppo 15">
            <a:extLst>
              <a:ext uri="{FF2B5EF4-FFF2-40B4-BE49-F238E27FC236}">
                <a16:creationId xmlns:a16="http://schemas.microsoft.com/office/drawing/2014/main" id="{9D80D809-3395-B2FD-14FF-2B17CA74CF15}"/>
              </a:ext>
            </a:extLst>
          </p:cNvPr>
          <p:cNvGrpSpPr/>
          <p:nvPr/>
        </p:nvGrpSpPr>
        <p:grpSpPr>
          <a:xfrm>
            <a:off x="4614932" y="3443605"/>
            <a:ext cx="5761186" cy="2797679"/>
            <a:chOff x="3203575" y="3861048"/>
            <a:chExt cx="5761186" cy="2797679"/>
          </a:xfrm>
        </p:grpSpPr>
        <p:sp>
          <p:nvSpPr>
            <p:cNvPr id="9" name="CasellaDiTesto 12">
              <a:extLst>
                <a:ext uri="{FF2B5EF4-FFF2-40B4-BE49-F238E27FC236}">
                  <a16:creationId xmlns:a16="http://schemas.microsoft.com/office/drawing/2014/main" id="{54BA7359-1F74-2591-E770-033D24C14F63}"/>
                </a:ext>
              </a:extLst>
            </p:cNvPr>
            <p:cNvSpPr txBox="1"/>
            <p:nvPr/>
          </p:nvSpPr>
          <p:spPr>
            <a:xfrm>
              <a:off x="3203575" y="4005064"/>
              <a:ext cx="1440607" cy="2308324"/>
            </a:xfrm>
            <a:prstGeom prst="rect">
              <a:avLst/>
            </a:prstGeom>
            <a:noFill/>
          </p:spPr>
          <p:txBody>
            <a:bodyPr wrap="square" rtlCol="0">
              <a:spAutoFit/>
            </a:bodyPr>
            <a:lstStyle/>
            <a:p>
              <a:r>
                <a:rPr lang="it-IT" dirty="0">
                  <a:solidFill>
                    <a:srgbClr val="C00000"/>
                  </a:solidFill>
                  <a:latin typeface="fkGroteskNeue"/>
                </a:rPr>
                <a:t>1630</a:t>
              </a:r>
            </a:p>
            <a:p>
              <a:r>
                <a:rPr lang="it-IT" dirty="0">
                  <a:solidFill>
                    <a:srgbClr val="C00000"/>
                  </a:solidFill>
                  <a:latin typeface="fkGroteskNeue"/>
                </a:rPr>
                <a:t>80.000 morti</a:t>
              </a:r>
            </a:p>
            <a:p>
              <a:endParaRPr lang="it-IT" dirty="0">
                <a:solidFill>
                  <a:srgbClr val="C00000"/>
                </a:solidFill>
                <a:latin typeface="fkGroteskNeue"/>
              </a:endParaRPr>
            </a:p>
            <a:p>
              <a:r>
                <a:rPr lang="it-IT" dirty="0">
                  <a:solidFill>
                    <a:srgbClr val="C00000"/>
                  </a:solidFill>
                  <a:latin typeface="fkGroteskNeue"/>
                </a:rPr>
                <a:t>1687</a:t>
              </a:r>
            </a:p>
            <a:p>
              <a:r>
                <a:rPr lang="it-IT" dirty="0" err="1">
                  <a:solidFill>
                    <a:srgbClr val="C00000"/>
                  </a:solidFill>
                  <a:latin typeface="fkGroteskNeue"/>
                </a:rPr>
                <a:t>Longhena</a:t>
              </a:r>
              <a:endParaRPr lang="it-IT" dirty="0">
                <a:solidFill>
                  <a:srgbClr val="C00000"/>
                </a:solidFill>
                <a:latin typeface="fkGroteskNeue"/>
              </a:endParaRPr>
            </a:p>
            <a:p>
              <a:r>
                <a:rPr lang="it-IT" dirty="0">
                  <a:solidFill>
                    <a:srgbClr val="C00000"/>
                  </a:solidFill>
                  <a:latin typeface="fkGroteskNeue"/>
                </a:rPr>
                <a:t>Chiesa della </a:t>
              </a:r>
            </a:p>
            <a:p>
              <a:r>
                <a:rPr lang="it-IT" dirty="0">
                  <a:solidFill>
                    <a:srgbClr val="C00000"/>
                  </a:solidFill>
                  <a:latin typeface="fkGroteskNeue"/>
                </a:rPr>
                <a:t>Salute</a:t>
              </a:r>
            </a:p>
            <a:p>
              <a:r>
                <a:rPr lang="it-IT" dirty="0">
                  <a:solidFill>
                    <a:srgbClr val="C00000"/>
                  </a:solidFill>
                  <a:latin typeface="fkGroteskNeue"/>
                </a:rPr>
                <a:t>21/11</a:t>
              </a:r>
            </a:p>
          </p:txBody>
        </p:sp>
        <p:pic>
          <p:nvPicPr>
            <p:cNvPr id="10" name="Picture 4">
              <a:extLst>
                <a:ext uri="{FF2B5EF4-FFF2-40B4-BE49-F238E27FC236}">
                  <a16:creationId xmlns:a16="http://schemas.microsoft.com/office/drawing/2014/main" id="{3CD34048-0344-BE74-B507-FDB9E701CD5F}"/>
                </a:ext>
              </a:extLst>
            </p:cNvPr>
            <p:cNvPicPr>
              <a:picLocks noChangeAspect="1" noChangeArrowheads="1"/>
            </p:cNvPicPr>
            <p:nvPr/>
          </p:nvPicPr>
          <p:blipFill>
            <a:blip r:embed="rId4" cstate="print"/>
            <a:srcRect/>
            <a:stretch>
              <a:fillRect/>
            </a:stretch>
          </p:blipFill>
          <p:spPr bwMode="auto">
            <a:xfrm>
              <a:off x="4787726" y="3883567"/>
              <a:ext cx="4165621" cy="2759922"/>
            </a:xfrm>
            <a:prstGeom prst="rect">
              <a:avLst/>
            </a:prstGeom>
            <a:noFill/>
            <a:ln w="9525">
              <a:noFill/>
              <a:miter lim="800000"/>
              <a:headEnd/>
              <a:tailEnd/>
            </a:ln>
          </p:spPr>
        </p:pic>
        <p:sp>
          <p:nvSpPr>
            <p:cNvPr id="11" name="Rettangolo 19">
              <a:extLst>
                <a:ext uri="{FF2B5EF4-FFF2-40B4-BE49-F238E27FC236}">
                  <a16:creationId xmlns:a16="http://schemas.microsoft.com/office/drawing/2014/main" id="{1FC42FA7-2FA5-7B8A-AB4E-AD8DBDB95C78}"/>
                </a:ext>
              </a:extLst>
            </p:cNvPr>
            <p:cNvSpPr/>
            <p:nvPr/>
          </p:nvSpPr>
          <p:spPr>
            <a:xfrm>
              <a:off x="3203848" y="3861048"/>
              <a:ext cx="5760913" cy="279767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00000"/>
                </a:solidFill>
                <a:latin typeface="fkGroteskNeue"/>
              </a:endParaRPr>
            </a:p>
          </p:txBody>
        </p:sp>
      </p:grpSp>
      <p:sp>
        <p:nvSpPr>
          <p:cNvPr id="12" name="Rettangolo 23">
            <a:extLst>
              <a:ext uri="{FF2B5EF4-FFF2-40B4-BE49-F238E27FC236}">
                <a16:creationId xmlns:a16="http://schemas.microsoft.com/office/drawing/2014/main" id="{AB9735F6-40B1-B64B-D62C-9CEA66223B00}"/>
              </a:ext>
            </a:extLst>
          </p:cNvPr>
          <p:cNvSpPr/>
          <p:nvPr/>
        </p:nvSpPr>
        <p:spPr>
          <a:xfrm>
            <a:off x="1580236" y="563285"/>
            <a:ext cx="2848421" cy="567799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00000"/>
              </a:solidFill>
              <a:latin typeface="fkGroteskNeue"/>
            </a:endParaRPr>
          </a:p>
        </p:txBody>
      </p:sp>
    </p:spTree>
    <p:extLst>
      <p:ext uri="{BB962C8B-B14F-4D97-AF65-F5344CB8AC3E}">
        <p14:creationId xmlns:p14="http://schemas.microsoft.com/office/powerpoint/2010/main" val="6171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69F48F-D46A-E5AB-C7FA-B44E42BEA4E0}"/>
              </a:ext>
            </a:extLst>
          </p:cNvPr>
          <p:cNvSpPr txBox="1"/>
          <p:nvPr/>
        </p:nvSpPr>
        <p:spPr>
          <a:xfrm>
            <a:off x="6452477" y="273729"/>
            <a:ext cx="5126025" cy="2985433"/>
          </a:xfrm>
          <a:prstGeom prst="rect">
            <a:avLst/>
          </a:prstGeom>
          <a:noFill/>
        </p:spPr>
        <p:txBody>
          <a:bodyPr wrap="square" rtlCol="0">
            <a:spAutoFit/>
          </a:bodyPr>
          <a:lstStyle/>
          <a:p>
            <a:pPr>
              <a:spcBef>
                <a:spcPts val="1200"/>
              </a:spcBef>
            </a:pPr>
            <a:r>
              <a:rPr lang="it-IT" sz="2400" b="1" dirty="0"/>
              <a:t>Sensibilizzazione</a:t>
            </a:r>
          </a:p>
          <a:p>
            <a:pPr>
              <a:spcBef>
                <a:spcPts val="1200"/>
              </a:spcBef>
            </a:pPr>
            <a:r>
              <a:rPr lang="it-IT" sz="2400" dirty="0"/>
              <a:t>Attivazione di cellule Th2 produttori di:</a:t>
            </a:r>
            <a:br>
              <a:rPr lang="it-IT" sz="2400" dirty="0"/>
            </a:br>
            <a:r>
              <a:rPr lang="it-IT" sz="2400" dirty="0"/>
              <a:t>- </a:t>
            </a:r>
            <a:r>
              <a:rPr lang="it-IT" sz="2400" b="1" dirty="0"/>
              <a:t>IL4</a:t>
            </a:r>
            <a:r>
              <a:rPr lang="it-IT" sz="2400" dirty="0"/>
              <a:t>, stimolo B e indirizzo a </a:t>
            </a:r>
            <a:r>
              <a:rPr lang="it-IT" sz="2400" b="1" dirty="0"/>
              <a:t>IgE</a:t>
            </a:r>
            <a:br>
              <a:rPr lang="it-IT" sz="2400" dirty="0"/>
            </a:br>
            <a:r>
              <a:rPr lang="it-IT" sz="2400" dirty="0"/>
              <a:t>- IL13 induce muco negli epiteli</a:t>
            </a:r>
            <a:br>
              <a:rPr lang="it-IT" sz="2400" dirty="0"/>
            </a:br>
            <a:r>
              <a:rPr lang="it-IT" sz="2400" dirty="0"/>
              <a:t>- IL-5 Induce recruitment di eosinofili</a:t>
            </a:r>
          </a:p>
          <a:p>
            <a:pPr>
              <a:spcBef>
                <a:spcPts val="1200"/>
              </a:spcBef>
            </a:pPr>
            <a:r>
              <a:rPr lang="it-IT" sz="2400" dirty="0"/>
              <a:t>Legame delle IgE con recettori </a:t>
            </a:r>
            <a:r>
              <a:rPr lang="it-IT" sz="2400" dirty="0" err="1"/>
              <a:t>Fc</a:t>
            </a:r>
            <a:r>
              <a:rPr lang="it-IT" sz="2400" dirty="0"/>
              <a:t> su </a:t>
            </a:r>
            <a:r>
              <a:rPr lang="it-IT" sz="2400" dirty="0" err="1"/>
              <a:t>mast</a:t>
            </a:r>
            <a:r>
              <a:rPr lang="it-IT" sz="2400" dirty="0"/>
              <a:t> cellule</a:t>
            </a:r>
          </a:p>
        </p:txBody>
      </p:sp>
      <p:pic>
        <p:nvPicPr>
          <p:cNvPr id="6" name="Picture 5">
            <a:extLst>
              <a:ext uri="{FF2B5EF4-FFF2-40B4-BE49-F238E27FC236}">
                <a16:creationId xmlns:a16="http://schemas.microsoft.com/office/drawing/2014/main" id="{E7DA4F80-F003-6278-C135-FDE488C43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34" y="138112"/>
            <a:ext cx="5256213"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o 1">
            <a:extLst>
              <a:ext uri="{FF2B5EF4-FFF2-40B4-BE49-F238E27FC236}">
                <a16:creationId xmlns:a16="http://schemas.microsoft.com/office/drawing/2014/main" id="{F77E6D33-B549-41A2-C138-1D3A522745E9}"/>
              </a:ext>
            </a:extLst>
          </p:cNvPr>
          <p:cNvGrpSpPr>
            <a:grpSpLocks/>
          </p:cNvGrpSpPr>
          <p:nvPr/>
        </p:nvGrpSpPr>
        <p:grpSpPr bwMode="auto">
          <a:xfrm>
            <a:off x="3449228" y="3897085"/>
            <a:ext cx="5479912" cy="1384995"/>
            <a:chOff x="3276600" y="3849338"/>
            <a:chExt cx="5479912" cy="1384995"/>
          </a:xfrm>
        </p:grpSpPr>
        <p:sp>
          <p:nvSpPr>
            <p:cNvPr id="10" name="Line 10">
              <a:extLst>
                <a:ext uri="{FF2B5EF4-FFF2-40B4-BE49-F238E27FC236}">
                  <a16:creationId xmlns:a16="http://schemas.microsoft.com/office/drawing/2014/main" id="{2CA13917-2A0B-8C9D-B7FE-FA2DDAE5BAC2}"/>
                </a:ext>
              </a:extLst>
            </p:cNvPr>
            <p:cNvSpPr>
              <a:spLocks noChangeShapeType="1"/>
            </p:cNvSpPr>
            <p:nvPr/>
          </p:nvSpPr>
          <p:spPr bwMode="auto">
            <a:xfrm flipH="1" flipV="1">
              <a:off x="5292725" y="3860800"/>
              <a:ext cx="936625" cy="577850"/>
            </a:xfrm>
            <a:prstGeom prst="line">
              <a:avLst/>
            </a:prstGeom>
            <a:noFill/>
            <a:ln w="57150">
              <a:solidFill>
                <a:schemeClr val="bg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cs typeface="Arial" charset="0"/>
              </a:endParaRPr>
            </a:p>
          </p:txBody>
        </p:sp>
        <p:sp>
          <p:nvSpPr>
            <p:cNvPr id="11" name="Line 11">
              <a:extLst>
                <a:ext uri="{FF2B5EF4-FFF2-40B4-BE49-F238E27FC236}">
                  <a16:creationId xmlns:a16="http://schemas.microsoft.com/office/drawing/2014/main" id="{8A802CE5-1D7E-333B-4BFF-D43BA8EAE5D9}"/>
                </a:ext>
              </a:extLst>
            </p:cNvPr>
            <p:cNvSpPr>
              <a:spLocks noChangeShapeType="1"/>
            </p:cNvSpPr>
            <p:nvPr/>
          </p:nvSpPr>
          <p:spPr bwMode="auto">
            <a:xfrm flipH="1">
              <a:off x="3276600" y="4438650"/>
              <a:ext cx="2914650" cy="430213"/>
            </a:xfrm>
            <a:prstGeom prst="line">
              <a:avLst/>
            </a:prstGeom>
            <a:noFill/>
            <a:ln w="57150">
              <a:solidFill>
                <a:schemeClr val="bg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cs typeface="Arial" charset="0"/>
              </a:endParaRPr>
            </a:p>
          </p:txBody>
        </p:sp>
        <p:sp>
          <p:nvSpPr>
            <p:cNvPr id="12" name="Text Box 7">
              <a:extLst>
                <a:ext uri="{FF2B5EF4-FFF2-40B4-BE49-F238E27FC236}">
                  <a16:creationId xmlns:a16="http://schemas.microsoft.com/office/drawing/2014/main" id="{193753CC-3957-C7C2-7F06-C65BDBD11DF6}"/>
                </a:ext>
              </a:extLst>
            </p:cNvPr>
            <p:cNvSpPr txBox="1">
              <a:spLocks noChangeArrowheads="1"/>
            </p:cNvSpPr>
            <p:nvPr/>
          </p:nvSpPr>
          <p:spPr bwMode="auto">
            <a:xfrm>
              <a:off x="6191250" y="3849338"/>
              <a:ext cx="2565262" cy="138499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defRPr/>
              </a:pPr>
              <a:r>
                <a:rPr lang="it-IT" altLang="it-IT" sz="2400" b="1" dirty="0">
                  <a:solidFill>
                    <a:srgbClr val="000000"/>
                  </a:solidFill>
                  <a:latin typeface="+mn-lt"/>
                </a:rPr>
                <a:t>Nuova esposizione</a:t>
              </a:r>
            </a:p>
            <a:p>
              <a:pPr eaLnBrk="1" hangingPunct="1">
                <a:spcBef>
                  <a:spcPct val="50000"/>
                </a:spcBef>
                <a:buFontTx/>
                <a:buNone/>
                <a:defRPr/>
              </a:pPr>
              <a:r>
                <a:rPr lang="it-IT" altLang="it-IT" sz="2400" dirty="0">
                  <a:solidFill>
                    <a:srgbClr val="000000"/>
                  </a:solidFill>
                  <a:latin typeface="+mn-lt"/>
                </a:rPr>
                <a:t>Reazione di degranulazione</a:t>
              </a:r>
            </a:p>
          </p:txBody>
        </p:sp>
      </p:grpSp>
      <p:sp>
        <p:nvSpPr>
          <p:cNvPr id="13" name="TextBox 12">
            <a:extLst>
              <a:ext uri="{FF2B5EF4-FFF2-40B4-BE49-F238E27FC236}">
                <a16:creationId xmlns:a16="http://schemas.microsoft.com/office/drawing/2014/main" id="{D400BB51-B1B3-5673-38A4-7707F59C7DF7}"/>
              </a:ext>
            </a:extLst>
          </p:cNvPr>
          <p:cNvSpPr txBox="1"/>
          <p:nvPr/>
        </p:nvSpPr>
        <p:spPr>
          <a:xfrm>
            <a:off x="8872152" y="3496333"/>
            <a:ext cx="3222641" cy="3046988"/>
          </a:xfrm>
          <a:prstGeom prst="rect">
            <a:avLst/>
          </a:prstGeom>
          <a:noFill/>
        </p:spPr>
        <p:txBody>
          <a:bodyPr wrap="square" rtlCol="0">
            <a:spAutoFit/>
          </a:bodyPr>
          <a:lstStyle/>
          <a:p>
            <a:r>
              <a:rPr lang="it-IT" sz="2400" b="1" dirty="0"/>
              <a:t>Reazione immediata</a:t>
            </a:r>
          </a:p>
          <a:p>
            <a:r>
              <a:rPr lang="it-IT" sz="2400" dirty="0"/>
              <a:t>(secondi, minuti)</a:t>
            </a:r>
          </a:p>
          <a:p>
            <a:endParaRPr lang="it-IT" sz="2400" dirty="0"/>
          </a:p>
          <a:p>
            <a:r>
              <a:rPr lang="it-IT" sz="2400" b="1" dirty="0"/>
              <a:t>Fase </a:t>
            </a:r>
            <a:r>
              <a:rPr lang="en-US" sz="2400" b="1" dirty="0" err="1"/>
              <a:t>tardiva</a:t>
            </a:r>
            <a:r>
              <a:rPr lang="en-US" sz="2400" b="1" dirty="0"/>
              <a:t> </a:t>
            </a:r>
            <a:r>
              <a:rPr lang="en-US" sz="2400" dirty="0"/>
              <a:t>(2-4 ore)  </a:t>
            </a:r>
            <a:br>
              <a:rPr lang="en-US" sz="2400" dirty="0"/>
            </a:br>
            <a:r>
              <a:rPr lang="en-US" sz="2400" dirty="0"/>
              <a:t>- </a:t>
            </a:r>
            <a:r>
              <a:rPr lang="en-US" sz="2400" dirty="0" err="1"/>
              <a:t>leucotrieni</a:t>
            </a:r>
            <a:endParaRPr lang="en-US" sz="2400" dirty="0"/>
          </a:p>
          <a:p>
            <a:r>
              <a:rPr lang="en-US" sz="2400" dirty="0"/>
              <a:t>- </a:t>
            </a:r>
            <a:r>
              <a:rPr lang="en-US" sz="2400" dirty="0" err="1"/>
              <a:t>Chemochine</a:t>
            </a:r>
            <a:endParaRPr lang="en-US" sz="2400" dirty="0"/>
          </a:p>
          <a:p>
            <a:r>
              <a:rPr lang="en-US" sz="2400" dirty="0" err="1"/>
              <a:t>Infiltrato</a:t>
            </a:r>
            <a:r>
              <a:rPr lang="en-US" sz="2400" dirty="0"/>
              <a:t> </a:t>
            </a:r>
            <a:r>
              <a:rPr lang="en-US" sz="2400" dirty="0" err="1"/>
              <a:t>leucocitario</a:t>
            </a:r>
            <a:r>
              <a:rPr lang="en-US" sz="2400" dirty="0"/>
              <a:t> e</a:t>
            </a:r>
          </a:p>
          <a:p>
            <a:r>
              <a:rPr lang="en-US" sz="2400" dirty="0" err="1"/>
              <a:t>amplificazione</a:t>
            </a:r>
            <a:r>
              <a:rPr lang="en-US" sz="2400" dirty="0"/>
              <a:t> </a:t>
            </a:r>
            <a:r>
              <a:rPr lang="en-US" sz="2400" dirty="0" err="1"/>
              <a:t>risposta</a:t>
            </a:r>
            <a:endParaRPr lang="it-IT" sz="2400" dirty="0"/>
          </a:p>
        </p:txBody>
      </p:sp>
      <p:sp>
        <p:nvSpPr>
          <p:cNvPr id="3" name="TextBox 2">
            <a:extLst>
              <a:ext uri="{FF2B5EF4-FFF2-40B4-BE49-F238E27FC236}">
                <a16:creationId xmlns:a16="http://schemas.microsoft.com/office/drawing/2014/main" id="{F888B401-B62E-7F0C-E799-D0B3573FF7AC}"/>
              </a:ext>
            </a:extLst>
          </p:cNvPr>
          <p:cNvSpPr txBox="1"/>
          <p:nvPr/>
        </p:nvSpPr>
        <p:spPr>
          <a:xfrm rot="16200000">
            <a:off x="-943203" y="1872000"/>
            <a:ext cx="3222641" cy="369332"/>
          </a:xfrm>
          <a:prstGeom prst="rect">
            <a:avLst/>
          </a:prstGeom>
          <a:solidFill>
            <a:schemeClr val="bg1"/>
          </a:solidFill>
        </p:spPr>
        <p:txBody>
          <a:bodyPr wrap="square" rtlCol="0">
            <a:spAutoFit/>
          </a:bodyPr>
          <a:lstStyle/>
          <a:p>
            <a:r>
              <a:rPr lang="it-IT" dirty="0"/>
              <a:t>Reazione immediata</a:t>
            </a:r>
          </a:p>
        </p:txBody>
      </p:sp>
      <p:sp>
        <p:nvSpPr>
          <p:cNvPr id="4" name="TextBox 3">
            <a:extLst>
              <a:ext uri="{FF2B5EF4-FFF2-40B4-BE49-F238E27FC236}">
                <a16:creationId xmlns:a16="http://schemas.microsoft.com/office/drawing/2014/main" id="{AFFFBA57-8785-CE5E-2F00-8DF6820D9586}"/>
              </a:ext>
            </a:extLst>
          </p:cNvPr>
          <p:cNvSpPr txBox="1"/>
          <p:nvPr/>
        </p:nvSpPr>
        <p:spPr>
          <a:xfrm rot="16200000">
            <a:off x="-266874" y="5631924"/>
            <a:ext cx="1869981" cy="369332"/>
          </a:xfrm>
          <a:prstGeom prst="rect">
            <a:avLst/>
          </a:prstGeom>
          <a:solidFill>
            <a:schemeClr val="bg1"/>
          </a:solidFill>
        </p:spPr>
        <p:txBody>
          <a:bodyPr wrap="square" rtlCol="0">
            <a:spAutoFit/>
          </a:bodyPr>
          <a:lstStyle/>
          <a:p>
            <a:r>
              <a:rPr lang="it-IT" dirty="0"/>
              <a:t>Reazione tardiva</a:t>
            </a:r>
          </a:p>
        </p:txBody>
      </p:sp>
    </p:spTree>
    <p:extLst>
      <p:ext uri="{BB962C8B-B14F-4D97-AF65-F5344CB8AC3E}">
        <p14:creationId xmlns:p14="http://schemas.microsoft.com/office/powerpoint/2010/main" val="18273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a:extLst>
              <a:ext uri="{FF2B5EF4-FFF2-40B4-BE49-F238E27FC236}">
                <a16:creationId xmlns:a16="http://schemas.microsoft.com/office/drawing/2014/main" id="{902B2F36-8163-498A-AA4D-5BE994BB1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51" y="1799144"/>
            <a:ext cx="10153512" cy="46585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0E21817E-2200-8F67-740C-8E772F9C7189}"/>
              </a:ext>
            </a:extLst>
          </p:cNvPr>
          <p:cNvSpPr txBox="1"/>
          <p:nvPr/>
        </p:nvSpPr>
        <p:spPr>
          <a:xfrm>
            <a:off x="836867" y="225652"/>
            <a:ext cx="10234196" cy="1200329"/>
          </a:xfrm>
          <a:prstGeom prst="rect">
            <a:avLst/>
          </a:prstGeom>
          <a:noFill/>
        </p:spPr>
        <p:txBody>
          <a:bodyPr wrap="square" rtlCol="0">
            <a:spAutoFit/>
          </a:bodyPr>
          <a:lstStyle/>
          <a:p>
            <a:r>
              <a:rPr lang="it-IT" sz="2400" dirty="0"/>
              <a:t>Il tipo di insulto, la sede e durata del challenge, la predisposizione genetica, la presenza di fattori concomitanti, possono associarsi all’attivazione di diversi programmi dell’immunità adattativa T mediata</a:t>
            </a:r>
          </a:p>
        </p:txBody>
      </p:sp>
    </p:spTree>
    <p:extLst>
      <p:ext uri="{BB962C8B-B14F-4D97-AF65-F5344CB8AC3E}">
        <p14:creationId xmlns:p14="http://schemas.microsoft.com/office/powerpoint/2010/main" val="47450888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9FBEA920-D957-44AA-849F-F5A3E143BA87}"/>
              </a:ext>
            </a:extLst>
          </p:cNvPr>
          <p:cNvGrpSpPr>
            <a:grpSpLocks/>
          </p:cNvGrpSpPr>
          <p:nvPr/>
        </p:nvGrpSpPr>
        <p:grpSpPr bwMode="auto">
          <a:xfrm>
            <a:off x="2208213" y="981076"/>
            <a:ext cx="7567612" cy="3700463"/>
            <a:chOff x="683568" y="980728"/>
            <a:chExt cx="7568368" cy="3701406"/>
          </a:xfrm>
        </p:grpSpPr>
        <p:pic>
          <p:nvPicPr>
            <p:cNvPr id="13318" name="Picture 6" descr="http://what-when-how.com/wp-content/uploads/2012/04/tmp4C46_thumb2.jpg">
              <a:extLst>
                <a:ext uri="{FF2B5EF4-FFF2-40B4-BE49-F238E27FC236}">
                  <a16:creationId xmlns:a16="http://schemas.microsoft.com/office/drawing/2014/main" id="{C8D00B36-791B-4BE5-A5C8-2BF352D3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568368" cy="370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CasellaDiTesto 1">
              <a:extLst>
                <a:ext uri="{FF2B5EF4-FFF2-40B4-BE49-F238E27FC236}">
                  <a16:creationId xmlns:a16="http://schemas.microsoft.com/office/drawing/2014/main" id="{A77E2084-A2C9-4D51-BF76-1E9EFD8AA969}"/>
                </a:ext>
              </a:extLst>
            </p:cNvPr>
            <p:cNvSpPr txBox="1">
              <a:spLocks noChangeArrowheads="1"/>
            </p:cNvSpPr>
            <p:nvPr/>
          </p:nvSpPr>
          <p:spPr bwMode="auto">
            <a:xfrm>
              <a:off x="755576" y="1053897"/>
              <a:ext cx="1031308" cy="430887"/>
            </a:xfrm>
            <a:prstGeom prst="rect">
              <a:avLst/>
            </a:prstGeom>
            <a:noFill/>
            <a:ln w="12700">
              <a:solidFill>
                <a:srgbClr val="000000"/>
              </a:solidFill>
              <a:miter lim="800000"/>
              <a:headEnd/>
              <a:tailEnd/>
            </a:ln>
          </p:spPr>
          <p:txBody>
            <a:bodyPr wrap="non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it-IT" altLang="it-IT" sz="2200" dirty="0" err="1"/>
                <a:t>resting</a:t>
              </a:r>
              <a:endParaRPr lang="it-IT" altLang="it-IT" sz="2200" dirty="0"/>
            </a:p>
          </p:txBody>
        </p:sp>
        <p:sp>
          <p:nvSpPr>
            <p:cNvPr id="13320" name="CasellaDiTesto 6">
              <a:extLst>
                <a:ext uri="{FF2B5EF4-FFF2-40B4-BE49-F238E27FC236}">
                  <a16:creationId xmlns:a16="http://schemas.microsoft.com/office/drawing/2014/main" id="{0FA3C43E-85AB-47F3-98DD-C47E6E223369}"/>
                </a:ext>
              </a:extLst>
            </p:cNvPr>
            <p:cNvSpPr txBox="1">
              <a:spLocks noChangeArrowheads="1"/>
            </p:cNvSpPr>
            <p:nvPr/>
          </p:nvSpPr>
          <p:spPr bwMode="auto">
            <a:xfrm>
              <a:off x="4067944" y="1053897"/>
              <a:ext cx="1302985" cy="430887"/>
            </a:xfrm>
            <a:prstGeom prst="rect">
              <a:avLst/>
            </a:prstGeom>
            <a:noFill/>
            <a:ln w="12700">
              <a:solidFill>
                <a:srgbClr val="000000"/>
              </a:solidFill>
              <a:miter lim="800000"/>
              <a:headEnd/>
              <a:tailEnd/>
            </a:ln>
          </p:spPr>
          <p:txBody>
            <a:bodyPr wrap="non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it-IT" altLang="it-IT" sz="2200" dirty="0" err="1"/>
                <a:t>activated</a:t>
              </a:r>
              <a:endParaRPr lang="it-IT" altLang="it-IT" sz="2200" dirty="0"/>
            </a:p>
          </p:txBody>
        </p:sp>
      </p:grpSp>
      <p:sp>
        <p:nvSpPr>
          <p:cNvPr id="3" name="Segnaposto contenuto 2">
            <a:extLst>
              <a:ext uri="{FF2B5EF4-FFF2-40B4-BE49-F238E27FC236}">
                <a16:creationId xmlns:a16="http://schemas.microsoft.com/office/drawing/2014/main" id="{BBA9E4C9-6E12-4583-BDA6-794C802FFBC0}"/>
              </a:ext>
            </a:extLst>
          </p:cNvPr>
          <p:cNvSpPr>
            <a:spLocks noGrp="1"/>
          </p:cNvSpPr>
          <p:nvPr>
            <p:ph idx="1"/>
          </p:nvPr>
        </p:nvSpPr>
        <p:spPr>
          <a:xfrm>
            <a:off x="1558926" y="5013326"/>
            <a:ext cx="9109075" cy="1655763"/>
          </a:xfrm>
          <a:ln w="19050"/>
        </p:spPr>
        <p:txBody>
          <a:bodyPr/>
          <a:lstStyle/>
          <a:p>
            <a:pPr marL="0" indent="0">
              <a:buNone/>
              <a:defRPr/>
            </a:pPr>
            <a:r>
              <a:rPr lang="it-IT" dirty="0"/>
              <a:t>Due principali subsets:</a:t>
            </a:r>
          </a:p>
          <a:p>
            <a:pPr lvl="1">
              <a:defRPr/>
            </a:pPr>
            <a:r>
              <a:rPr lang="it-IT" b="1" dirty="0"/>
              <a:t>In tessuti connettivi: </a:t>
            </a:r>
            <a:r>
              <a:rPr lang="it-IT" dirty="0"/>
              <a:t>pelle, intestino, sottomucosa</a:t>
            </a:r>
          </a:p>
          <a:p>
            <a:pPr lvl="1">
              <a:defRPr/>
            </a:pPr>
            <a:r>
              <a:rPr lang="it-IT" b="1" dirty="0" err="1"/>
              <a:t>Mucosali</a:t>
            </a:r>
            <a:r>
              <a:rPr lang="it-IT" b="1" dirty="0"/>
              <a:t>: </a:t>
            </a:r>
            <a:r>
              <a:rPr lang="it-IT" dirty="0"/>
              <a:t>vie aeree, mucosa intestinale</a:t>
            </a:r>
          </a:p>
        </p:txBody>
      </p:sp>
      <p:sp>
        <p:nvSpPr>
          <p:cNvPr id="5" name="CasellaDiTesto 4">
            <a:extLst>
              <a:ext uri="{FF2B5EF4-FFF2-40B4-BE49-F238E27FC236}">
                <a16:creationId xmlns:a16="http://schemas.microsoft.com/office/drawing/2014/main" id="{1119F026-BCAE-481E-A494-914276167CAD}"/>
              </a:ext>
            </a:extLst>
          </p:cNvPr>
          <p:cNvSpPr txBox="1"/>
          <p:nvPr/>
        </p:nvSpPr>
        <p:spPr>
          <a:xfrm>
            <a:off x="4651376" y="-87313"/>
            <a:ext cx="2256387" cy="707886"/>
          </a:xfrm>
          <a:prstGeom prst="rect">
            <a:avLst/>
          </a:prstGeom>
          <a:noFill/>
        </p:spPr>
        <p:txBody>
          <a:bodyPr wrap="none">
            <a:spAutoFit/>
          </a:bodyPr>
          <a:lstStyle/>
          <a:p>
            <a:pPr>
              <a:defRPr/>
            </a:pPr>
            <a:r>
              <a:rPr lang="it-IT" sz="4000">
                <a:effectLst>
                  <a:outerShdw blurRad="38100" dist="38100" dir="2700000" algn="tl">
                    <a:srgbClr val="000000">
                      <a:alpha val="43137"/>
                    </a:srgbClr>
                  </a:outerShdw>
                </a:effectLst>
                <a:cs typeface="Arial" charset="0"/>
              </a:rPr>
              <a:t>Mast cells</a:t>
            </a:r>
          </a:p>
        </p:txBody>
      </p:sp>
    </p:spTree>
    <p:extLst>
      <p:ext uri="{BB962C8B-B14F-4D97-AF65-F5344CB8AC3E}">
        <p14:creationId xmlns:p14="http://schemas.microsoft.com/office/powerpoint/2010/main" val="1530616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600" fill="hold"/>
                                        <p:tgtEl>
                                          <p:spTgt spid="4"/>
                                        </p:tgtEl>
                                        <p:attrNameLst>
                                          <p:attrName>ppt_w</p:attrName>
                                        </p:attrNameLst>
                                      </p:cBhvr>
                                      <p:tavLst>
                                        <p:tav tm="0">
                                          <p:val>
                                            <p:fltVal val="0"/>
                                          </p:val>
                                        </p:tav>
                                        <p:tav tm="100000">
                                          <p:val>
                                            <p:strVal val="#ppt_w"/>
                                          </p:val>
                                        </p:tav>
                                      </p:tavLst>
                                    </p:anim>
                                    <p:anim calcmode="lin" valueType="num">
                                      <p:cBhvr>
                                        <p:cTn id="8" dur="600" fill="hold"/>
                                        <p:tgtEl>
                                          <p:spTgt spid="4"/>
                                        </p:tgtEl>
                                        <p:attrNameLst>
                                          <p:attrName>ppt_h</p:attrName>
                                        </p:attrNameLst>
                                      </p:cBhvr>
                                      <p:tavLst>
                                        <p:tav tm="0">
                                          <p:val>
                                            <p:fltVal val="0"/>
                                          </p:val>
                                        </p:tav>
                                        <p:tav tm="100000">
                                          <p:val>
                                            <p:strVal val="#ppt_h"/>
                                          </p:val>
                                        </p:tav>
                                      </p:tavLst>
                                    </p:anim>
                                    <p:anim calcmode="lin" valueType="num">
                                      <p:cBhvr>
                                        <p:cTn id="9" dur="600" fill="hold"/>
                                        <p:tgtEl>
                                          <p:spTgt spid="4"/>
                                        </p:tgtEl>
                                        <p:attrNameLst>
                                          <p:attrName>style.rotation</p:attrName>
                                        </p:attrNameLst>
                                      </p:cBhvr>
                                      <p:tavLst>
                                        <p:tav tm="0">
                                          <p:val>
                                            <p:fltVal val="90"/>
                                          </p:val>
                                        </p:tav>
                                        <p:tav tm="100000">
                                          <p:val>
                                            <p:fltVal val="0"/>
                                          </p:val>
                                        </p:tav>
                                      </p:tavLst>
                                    </p:anim>
                                    <p:animEffect transition="in" filter="fade">
                                      <p:cBhvr>
                                        <p:cTn id="10"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6E65D585-9B93-4942-A15D-4D86E84EB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6" y="44451"/>
            <a:ext cx="461962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CasellaDiTesto 1">
            <a:extLst>
              <a:ext uri="{FF2B5EF4-FFF2-40B4-BE49-F238E27FC236}">
                <a16:creationId xmlns:a16="http://schemas.microsoft.com/office/drawing/2014/main" id="{D3D996BC-4E4A-4AD0-83B2-BA896D26C9C4}"/>
              </a:ext>
            </a:extLst>
          </p:cNvPr>
          <p:cNvSpPr txBox="1">
            <a:spLocks noChangeArrowheads="1"/>
          </p:cNvSpPr>
          <p:nvPr/>
        </p:nvSpPr>
        <p:spPr bwMode="auto">
          <a:xfrm>
            <a:off x="7214176" y="927162"/>
            <a:ext cx="4392612" cy="255454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it-IT" sz="2000" dirty="0"/>
              <a:t>In </a:t>
            </a:r>
            <a:r>
              <a:rPr lang="en-US" altLang="it-IT" sz="2000" dirty="0" err="1"/>
              <a:t>segiuito</a:t>
            </a:r>
            <a:r>
              <a:rPr lang="en-US" altLang="it-IT" sz="2000" dirty="0"/>
              <a:t> ad </a:t>
            </a:r>
            <a:r>
              <a:rPr lang="en-US" altLang="it-IT" sz="2000" dirty="0" err="1"/>
              <a:t>attivazione</a:t>
            </a:r>
            <a:r>
              <a:rPr lang="en-US" altLang="it-IT" sz="2000" dirty="0"/>
              <a:t>, le mast cellule </a:t>
            </a:r>
            <a:r>
              <a:rPr lang="en-US" altLang="it-IT" sz="2000" dirty="0" err="1"/>
              <a:t>producono</a:t>
            </a:r>
            <a:r>
              <a:rPr lang="en-US" altLang="it-IT" sz="2000" dirty="0"/>
              <a:t> </a:t>
            </a:r>
            <a:r>
              <a:rPr lang="en-US" altLang="it-IT" sz="2000" dirty="0" err="1"/>
              <a:t>mediatori</a:t>
            </a:r>
            <a:r>
              <a:rPr lang="en-US" altLang="it-IT" sz="2000" dirty="0"/>
              <a:t> </a:t>
            </a:r>
            <a:r>
              <a:rPr lang="en-US" altLang="it-IT" sz="2000" dirty="0" err="1"/>
              <a:t>coinvolti</a:t>
            </a:r>
            <a:r>
              <a:rPr lang="en-US" altLang="it-IT" sz="2000" dirty="0"/>
              <a:t> </a:t>
            </a:r>
            <a:r>
              <a:rPr lang="en-US" altLang="it-IT" sz="2000" dirty="0" err="1"/>
              <a:t>nella</a:t>
            </a:r>
            <a:r>
              <a:rPr lang="en-US" altLang="it-IT" sz="2000" dirty="0"/>
              <a:t> </a:t>
            </a:r>
            <a:r>
              <a:rPr lang="en-US" altLang="it-IT" sz="2000" dirty="0" err="1"/>
              <a:t>fase</a:t>
            </a:r>
            <a:r>
              <a:rPr lang="en-US" altLang="it-IT" sz="2000" dirty="0"/>
              <a:t> </a:t>
            </a:r>
            <a:r>
              <a:rPr lang="en-US" altLang="it-IT" sz="2000" dirty="0" err="1"/>
              <a:t>precoce</a:t>
            </a:r>
            <a:r>
              <a:rPr lang="en-US" altLang="it-IT" sz="2000" dirty="0"/>
              <a:t> e </a:t>
            </a:r>
            <a:r>
              <a:rPr lang="en-US" altLang="it-IT" sz="2000" dirty="0" err="1"/>
              <a:t>tardiva</a:t>
            </a:r>
            <a:r>
              <a:rPr lang="en-US" altLang="it-IT" sz="2000" dirty="0"/>
              <a:t> </a:t>
            </a:r>
            <a:r>
              <a:rPr lang="en-US" altLang="it-IT" sz="2000" dirty="0" err="1"/>
              <a:t>dell’infiammazione</a:t>
            </a:r>
            <a:r>
              <a:rPr lang="en-US" altLang="it-IT" sz="2000" dirty="0"/>
              <a:t> </a:t>
            </a:r>
            <a:r>
              <a:rPr lang="en-US" altLang="it-IT" sz="2000" dirty="0" err="1"/>
              <a:t>allergica</a:t>
            </a:r>
            <a:endParaRPr lang="en-US" altLang="it-IT" sz="2000" dirty="0"/>
          </a:p>
          <a:p>
            <a:pPr algn="just" eaLnBrk="1" hangingPunct="1">
              <a:spcBef>
                <a:spcPct val="0"/>
              </a:spcBef>
              <a:buClrTx/>
              <a:buSzTx/>
              <a:buFontTx/>
              <a:buNone/>
            </a:pPr>
            <a:endParaRPr lang="en-US" altLang="it-IT" sz="2000" dirty="0"/>
          </a:p>
          <a:p>
            <a:pPr algn="just" eaLnBrk="1" hangingPunct="1">
              <a:spcBef>
                <a:spcPct val="0"/>
              </a:spcBef>
              <a:buClrTx/>
              <a:buSzTx/>
              <a:buFontTx/>
              <a:buNone/>
            </a:pPr>
            <a:r>
              <a:rPr lang="en-US" altLang="it-IT" sz="2000" dirty="0"/>
              <a:t>ECF, eosinophil chemotactic factor; NCF, neutrophil chemotactic factor; </a:t>
            </a:r>
            <a:r>
              <a:rPr lang="it-IT" altLang="it-IT" sz="2000" dirty="0"/>
              <a:t>PAF, </a:t>
            </a:r>
            <a:r>
              <a:rPr lang="it-IT" altLang="it-IT" sz="2000" dirty="0" err="1"/>
              <a:t>platelet-activating</a:t>
            </a:r>
            <a:r>
              <a:rPr lang="it-IT" altLang="it-IT" sz="2000" dirty="0"/>
              <a:t> </a:t>
            </a:r>
            <a:r>
              <a:rPr lang="it-IT" altLang="it-IT" sz="2000" dirty="0" err="1"/>
              <a:t>factor</a:t>
            </a:r>
            <a:r>
              <a:rPr lang="it-IT" altLang="it-IT" sz="2000" dirty="0"/>
              <a:t>.</a:t>
            </a:r>
          </a:p>
        </p:txBody>
      </p:sp>
    </p:spTree>
    <p:extLst>
      <p:ext uri="{BB962C8B-B14F-4D97-AF65-F5344CB8AC3E}">
        <p14:creationId xmlns:p14="http://schemas.microsoft.com/office/powerpoint/2010/main" val="275896757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CC7EF1-83DE-D65A-4843-BBF8BAD30FC3}"/>
              </a:ext>
            </a:extLst>
          </p:cNvPr>
          <p:cNvSpPr txBox="1"/>
          <p:nvPr/>
        </p:nvSpPr>
        <p:spPr>
          <a:xfrm>
            <a:off x="187823" y="177937"/>
            <a:ext cx="6895070" cy="584775"/>
          </a:xfrm>
          <a:prstGeom prst="rect">
            <a:avLst/>
          </a:prstGeom>
          <a:noFill/>
        </p:spPr>
        <p:txBody>
          <a:bodyPr wrap="square" rtlCol="0">
            <a:spAutoFit/>
          </a:bodyPr>
          <a:lstStyle/>
          <a:p>
            <a:r>
              <a:rPr lang="it-IT" sz="3200" b="1" dirty="0">
                <a:solidFill>
                  <a:schemeClr val="accent1"/>
                </a:solidFill>
              </a:rPr>
              <a:t>ASMA BRONCHIALE</a:t>
            </a:r>
          </a:p>
        </p:txBody>
      </p:sp>
      <p:sp>
        <p:nvSpPr>
          <p:cNvPr id="7" name="TextBox 6">
            <a:extLst>
              <a:ext uri="{FF2B5EF4-FFF2-40B4-BE49-F238E27FC236}">
                <a16:creationId xmlns:a16="http://schemas.microsoft.com/office/drawing/2014/main" id="{A1E5DDDA-52C1-48EA-1C94-564ED7D40270}"/>
              </a:ext>
            </a:extLst>
          </p:cNvPr>
          <p:cNvSpPr txBox="1"/>
          <p:nvPr/>
        </p:nvSpPr>
        <p:spPr>
          <a:xfrm>
            <a:off x="281734" y="820489"/>
            <a:ext cx="11541211" cy="3416320"/>
          </a:xfrm>
          <a:prstGeom prst="rect">
            <a:avLst/>
          </a:prstGeom>
          <a:noFill/>
        </p:spPr>
        <p:txBody>
          <a:bodyPr wrap="square" rtlCol="0">
            <a:spAutoFit/>
          </a:bodyPr>
          <a:lstStyle/>
          <a:p>
            <a:r>
              <a:rPr lang="it-IT" sz="2400" dirty="0"/>
              <a:t>Malattia infiammatoria multifattoriale caratterizzata da</a:t>
            </a:r>
          </a:p>
          <a:p>
            <a:endParaRPr lang="it-IT" sz="2400" dirty="0"/>
          </a:p>
          <a:p>
            <a:pPr marL="285750" indent="-285750">
              <a:buFontTx/>
              <a:buChar char="-"/>
            </a:pPr>
            <a:r>
              <a:rPr lang="it-IT" sz="2400" dirty="0"/>
              <a:t>Iper-reattività bronchiale</a:t>
            </a:r>
          </a:p>
          <a:p>
            <a:pPr marL="285750" indent="-285750">
              <a:buFontTx/>
              <a:buChar char="-"/>
            </a:pPr>
            <a:r>
              <a:rPr lang="it-IT" sz="2400" dirty="0"/>
              <a:t>Ripetute reazioni di ipersensibilità ad antigeni giunti a contatto con le mucose polmonari</a:t>
            </a:r>
          </a:p>
          <a:p>
            <a:endParaRPr lang="it-IT" sz="2400" dirty="0"/>
          </a:p>
          <a:p>
            <a:r>
              <a:rPr lang="it-IT" sz="2400" dirty="0"/>
              <a:t>-&gt; ostruzione delle vie respiratorie</a:t>
            </a:r>
          </a:p>
          <a:p>
            <a:r>
              <a:rPr lang="it-IT" sz="2400" dirty="0"/>
              <a:t>-&gt; infiammazione cronica dei bronchi</a:t>
            </a:r>
          </a:p>
          <a:p>
            <a:r>
              <a:rPr lang="it-IT" sz="2400" dirty="0"/>
              <a:t>-&gt; ipertrofia ed iperplasia del muscolo lisci bronchiale</a:t>
            </a:r>
          </a:p>
          <a:p>
            <a:r>
              <a:rPr lang="it-IT" sz="2400" dirty="0"/>
              <a:t>-&gt; </a:t>
            </a:r>
            <a:r>
              <a:rPr lang="it-IT" sz="2400" dirty="0" err="1"/>
              <a:t>ipereattività</a:t>
            </a:r>
            <a:r>
              <a:rPr lang="it-IT" sz="2400" dirty="0"/>
              <a:t> a broncocostrittori derivata da acido arachidonico (leucotrieni)</a:t>
            </a:r>
          </a:p>
        </p:txBody>
      </p:sp>
    </p:spTree>
    <p:extLst>
      <p:ext uri="{BB962C8B-B14F-4D97-AF65-F5344CB8AC3E}">
        <p14:creationId xmlns:p14="http://schemas.microsoft.com/office/powerpoint/2010/main" val="201418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igure F7 ">
            <a:extLst>
              <a:ext uri="{FF2B5EF4-FFF2-40B4-BE49-F238E27FC236}">
                <a16:creationId xmlns:a16="http://schemas.microsoft.com/office/drawing/2014/main" id="{F29B3212-419F-4B1C-900D-39E627933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627438"/>
            <a:ext cx="8513762"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Risultati immagini per asthma smooth muscle hypertrophy">
            <a:extLst>
              <a:ext uri="{FF2B5EF4-FFF2-40B4-BE49-F238E27FC236}">
                <a16:creationId xmlns:a16="http://schemas.microsoft.com/office/drawing/2014/main" id="{5D3F8487-547B-4813-9001-6348CC492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31763"/>
            <a:ext cx="851376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asellaDiTesto 1">
            <a:extLst>
              <a:ext uri="{FF2B5EF4-FFF2-40B4-BE49-F238E27FC236}">
                <a16:creationId xmlns:a16="http://schemas.microsoft.com/office/drawing/2014/main" id="{886A597A-06AA-4933-B44A-BB71856E0B1E}"/>
              </a:ext>
            </a:extLst>
          </p:cNvPr>
          <p:cNvSpPr txBox="1">
            <a:spLocks noChangeArrowheads="1"/>
          </p:cNvSpPr>
          <p:nvPr/>
        </p:nvSpPr>
        <p:spPr bwMode="auto">
          <a:xfrm>
            <a:off x="4183063" y="158750"/>
            <a:ext cx="3008312" cy="43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it-IT" altLang="it-IT" sz="2200">
                <a:solidFill>
                  <a:srgbClr val="000000"/>
                </a:solidFill>
              </a:rPr>
              <a:t>bronchus cross section</a:t>
            </a:r>
          </a:p>
        </p:txBody>
      </p:sp>
    </p:spTree>
    <p:extLst>
      <p:ext uri="{BB962C8B-B14F-4D97-AF65-F5344CB8AC3E}">
        <p14:creationId xmlns:p14="http://schemas.microsoft.com/office/powerpoint/2010/main" val="35829387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barn(inVertical)">
                                      <p:cBhvr>
                                        <p:cTn id="7"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sultati immagini per systemic anaphylaxis">
            <a:extLst>
              <a:ext uri="{FF2B5EF4-FFF2-40B4-BE49-F238E27FC236}">
                <a16:creationId xmlns:a16="http://schemas.microsoft.com/office/drawing/2014/main" id="{CAC2CDEE-3CDA-4CA9-A25E-25E7AA46F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499" y="600001"/>
            <a:ext cx="7200900" cy="6053138"/>
          </a:xfrm>
          <a:prstGeom prst="rect">
            <a:avLst/>
          </a:prstGeom>
          <a:noFill/>
          <a:ln>
            <a:noFill/>
          </a:ln>
        </p:spPr>
      </p:pic>
      <p:sp>
        <p:nvSpPr>
          <p:cNvPr id="22531" name="CasellaDiTesto 1">
            <a:extLst>
              <a:ext uri="{FF2B5EF4-FFF2-40B4-BE49-F238E27FC236}">
                <a16:creationId xmlns:a16="http://schemas.microsoft.com/office/drawing/2014/main" id="{3F03F169-280B-4F1E-94D6-23CDC9B95368}"/>
              </a:ext>
            </a:extLst>
          </p:cNvPr>
          <p:cNvSpPr txBox="1">
            <a:spLocks noChangeArrowheads="1"/>
          </p:cNvSpPr>
          <p:nvPr/>
        </p:nvSpPr>
        <p:spPr bwMode="auto">
          <a:xfrm>
            <a:off x="3929064" y="-36513"/>
            <a:ext cx="4014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it-IT" altLang="it-IT"/>
              <a:t>Systemic anaphylaxis</a:t>
            </a:r>
          </a:p>
        </p:txBody>
      </p:sp>
      <p:sp>
        <p:nvSpPr>
          <p:cNvPr id="3" name="Ovale 2">
            <a:extLst>
              <a:ext uri="{FF2B5EF4-FFF2-40B4-BE49-F238E27FC236}">
                <a16:creationId xmlns:a16="http://schemas.microsoft.com/office/drawing/2014/main" id="{39BBB739-5B7F-4867-B55A-C014544ABC54}"/>
              </a:ext>
            </a:extLst>
          </p:cNvPr>
          <p:cNvSpPr/>
          <p:nvPr/>
        </p:nvSpPr>
        <p:spPr>
          <a:xfrm>
            <a:off x="3143251" y="2420938"/>
            <a:ext cx="2232025" cy="863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5" name="Ovale 4">
            <a:extLst>
              <a:ext uri="{FF2B5EF4-FFF2-40B4-BE49-F238E27FC236}">
                <a16:creationId xmlns:a16="http://schemas.microsoft.com/office/drawing/2014/main" id="{1285AE05-E40C-49FF-B7F4-6EF7E76A26FF}"/>
              </a:ext>
            </a:extLst>
          </p:cNvPr>
          <p:cNvSpPr/>
          <p:nvPr/>
        </p:nvSpPr>
        <p:spPr>
          <a:xfrm>
            <a:off x="2279651" y="3213101"/>
            <a:ext cx="2447925" cy="10080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 name="Ovale 5">
            <a:extLst>
              <a:ext uri="{FF2B5EF4-FFF2-40B4-BE49-F238E27FC236}">
                <a16:creationId xmlns:a16="http://schemas.microsoft.com/office/drawing/2014/main" id="{761EDED9-BB48-484C-BA93-C163538263BD}"/>
              </a:ext>
            </a:extLst>
          </p:cNvPr>
          <p:cNvSpPr/>
          <p:nvPr/>
        </p:nvSpPr>
        <p:spPr>
          <a:xfrm>
            <a:off x="6816725" y="2924175"/>
            <a:ext cx="2808288" cy="1728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extLst>
      <p:ext uri="{BB962C8B-B14F-4D97-AF65-F5344CB8AC3E}">
        <p14:creationId xmlns:p14="http://schemas.microsoft.com/office/powerpoint/2010/main" val="25383498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8C8E-A428-A36B-5351-76F35B918E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83EE0F-A8FA-D98C-E101-D2D3EA986294}"/>
              </a:ext>
            </a:extLst>
          </p:cNvPr>
          <p:cNvSpPr txBox="1"/>
          <p:nvPr/>
        </p:nvSpPr>
        <p:spPr>
          <a:xfrm>
            <a:off x="387627" y="1208651"/>
            <a:ext cx="6072808" cy="5016758"/>
          </a:xfrm>
          <a:prstGeom prst="rect">
            <a:avLst/>
          </a:prstGeom>
          <a:noFill/>
        </p:spPr>
        <p:txBody>
          <a:bodyPr wrap="square">
            <a:spAutoFit/>
          </a:bodyPr>
          <a:lstStyle/>
          <a:p>
            <a:pPr marL="342900" indent="-342900">
              <a:buFont typeface="Arial" panose="020B0604020202020204" pitchFamily="34" charset="0"/>
              <a:buChar char="•"/>
            </a:pPr>
            <a:r>
              <a:rPr lang="it-IT" sz="2000" b="1" i="0" dirty="0">
                <a:effectLst/>
                <a:latin typeface="fkGroteskNeue"/>
              </a:rPr>
              <a:t>pelle </a:t>
            </a:r>
            <a:r>
              <a:rPr lang="it-IT" sz="2000" b="0" i="0" dirty="0">
                <a:effectLst/>
                <a:latin typeface="fkGroteskNeue"/>
              </a:rPr>
              <a:t>(~2 m²)</a:t>
            </a:r>
            <a:r>
              <a:rPr lang="it-IT" sz="2000" dirty="0">
                <a:latin typeface="fkGroteskNeue"/>
              </a:rPr>
              <a:t> struttura robusta, cheratinizzata, difficilmente penetrabile.</a:t>
            </a:r>
          </a:p>
          <a:p>
            <a:pPr marL="342900" indent="-342900" algn="l">
              <a:buFont typeface="Arial" panose="020B0604020202020204" pitchFamily="34" charset="0"/>
              <a:buChar char="•"/>
            </a:pPr>
            <a:endParaRPr lang="it-IT" sz="2000" b="0" i="0" dirty="0">
              <a:effectLst/>
              <a:latin typeface="fkGroteskNeue"/>
            </a:endParaRPr>
          </a:p>
          <a:p>
            <a:pPr marL="342900" indent="-342900" algn="l">
              <a:buFont typeface="Arial" panose="020B0604020202020204" pitchFamily="34" charset="0"/>
              <a:buChar char="•"/>
            </a:pPr>
            <a:r>
              <a:rPr lang="it-IT" sz="2000" b="1" i="0" dirty="0">
                <a:effectLst/>
                <a:latin typeface="fkGroteskNeue"/>
              </a:rPr>
              <a:t>mucose</a:t>
            </a:r>
            <a:r>
              <a:rPr lang="it-IT" sz="2000" b="0" i="0" dirty="0">
                <a:effectLst/>
                <a:latin typeface="fkGroteskNeue"/>
              </a:rPr>
              <a:t> di digerente, respiratorio e genitale (~400 m², circa due campi da tennis). Sottile e specializzata per scambio (nutrienti, gas, liquidi), quindi intrinsecamente più vulnerabile.​</a:t>
            </a:r>
          </a:p>
          <a:p>
            <a:pPr algn="l">
              <a:buFont typeface="Arial" panose="020B0604020202020204" pitchFamily="34" charset="0"/>
              <a:buChar char="•"/>
            </a:pPr>
            <a:endParaRPr lang="it-IT" sz="2000" b="0" i="0" dirty="0">
              <a:effectLst/>
              <a:latin typeface="fkGroteskNeue"/>
            </a:endParaRPr>
          </a:p>
          <a:p>
            <a:pPr algn="l">
              <a:buNone/>
            </a:pPr>
            <a:r>
              <a:rPr lang="it-IT" sz="2000" b="0" i="0" dirty="0">
                <a:effectLst/>
                <a:latin typeface="fkGrotesk"/>
              </a:rPr>
              <a:t>Implicazioni immunologiche</a:t>
            </a:r>
          </a:p>
          <a:p>
            <a:pPr marL="342900" indent="-342900" algn="l">
              <a:buFont typeface="Arial" panose="020B0604020202020204" pitchFamily="34" charset="0"/>
              <a:buChar char="•"/>
            </a:pPr>
            <a:r>
              <a:rPr lang="it-IT" sz="2000" b="0" i="0" dirty="0">
                <a:effectLst/>
                <a:latin typeface="fkGroteskNeue"/>
              </a:rPr>
              <a:t>Patogeni (virus, batteri, parassiti, funghi) devono prima superare queste barriere per causare malattia.</a:t>
            </a:r>
          </a:p>
          <a:p>
            <a:pPr marL="342900" indent="-342900" algn="l">
              <a:buFont typeface="Arial" panose="020B0604020202020204" pitchFamily="34" charset="0"/>
              <a:buChar char="•"/>
            </a:pPr>
            <a:endParaRPr lang="it-IT" sz="2000" b="0" i="0" dirty="0">
              <a:effectLst/>
              <a:latin typeface="fkGroteskNeue"/>
            </a:endParaRPr>
          </a:p>
          <a:p>
            <a:pPr marL="342900" indent="-342900" algn="l">
              <a:buFont typeface="Arial" panose="020B0604020202020204" pitchFamily="34" charset="0"/>
              <a:buChar char="•"/>
            </a:pPr>
            <a:r>
              <a:rPr lang="it-IT" sz="2000" b="0" i="0" dirty="0">
                <a:effectLst/>
                <a:latin typeface="fkGroteskNeue"/>
              </a:rPr>
              <a:t>L’estensione delle mucose richiede sistemi di difesa locali molto sviluppati (muco, </a:t>
            </a:r>
            <a:r>
              <a:rPr lang="it-IT" sz="2000" b="0" i="0" dirty="0" err="1">
                <a:effectLst/>
                <a:latin typeface="fkGroteskNeue"/>
              </a:rPr>
              <a:t>IgA</a:t>
            </a:r>
            <a:r>
              <a:rPr lang="it-IT" sz="2000" b="0" i="0" dirty="0">
                <a:effectLst/>
                <a:latin typeface="fkGroteskNeue"/>
              </a:rPr>
              <a:t>, cellule epiteliali attive, tessuto linfoide associato alle mucose, germi commensali)</a:t>
            </a:r>
          </a:p>
        </p:txBody>
      </p:sp>
      <p:pic>
        <p:nvPicPr>
          <p:cNvPr id="17" name="Picture 16">
            <a:extLst>
              <a:ext uri="{FF2B5EF4-FFF2-40B4-BE49-F238E27FC236}">
                <a16:creationId xmlns:a16="http://schemas.microsoft.com/office/drawing/2014/main" id="{05F50046-4702-B7FB-B87E-070F012C0645}"/>
              </a:ext>
            </a:extLst>
          </p:cNvPr>
          <p:cNvPicPr>
            <a:picLocks noChangeAspect="1"/>
          </p:cNvPicPr>
          <p:nvPr/>
        </p:nvPicPr>
        <p:blipFill>
          <a:blip r:embed="rId2"/>
          <a:stretch>
            <a:fillRect/>
          </a:stretch>
        </p:blipFill>
        <p:spPr>
          <a:xfrm>
            <a:off x="6847012" y="779864"/>
            <a:ext cx="4957361" cy="3751119"/>
          </a:xfrm>
          <a:prstGeom prst="rect">
            <a:avLst/>
          </a:prstGeom>
        </p:spPr>
      </p:pic>
      <p:sp>
        <p:nvSpPr>
          <p:cNvPr id="3" name="TextBox 2">
            <a:extLst>
              <a:ext uri="{FF2B5EF4-FFF2-40B4-BE49-F238E27FC236}">
                <a16:creationId xmlns:a16="http://schemas.microsoft.com/office/drawing/2014/main" id="{8DE1A768-93BC-0480-F1D7-59A968CA9414}"/>
              </a:ext>
            </a:extLst>
          </p:cNvPr>
          <p:cNvSpPr txBox="1"/>
          <p:nvPr/>
        </p:nvSpPr>
        <p:spPr>
          <a:xfrm>
            <a:off x="364435" y="595198"/>
            <a:ext cx="6096000" cy="523220"/>
          </a:xfrm>
          <a:prstGeom prst="rect">
            <a:avLst/>
          </a:prstGeom>
          <a:noFill/>
        </p:spPr>
        <p:txBody>
          <a:bodyPr wrap="square">
            <a:spAutoFit/>
          </a:bodyPr>
          <a:lstStyle/>
          <a:p>
            <a:pPr algn="l"/>
            <a:r>
              <a:rPr lang="it-IT" sz="2800" b="1" dirty="0">
                <a:latin typeface="fkGroteskNeue"/>
              </a:rPr>
              <a:t>Interfacce</a:t>
            </a:r>
            <a:r>
              <a:rPr lang="it-IT" sz="2800" b="1" i="0" dirty="0">
                <a:effectLst/>
                <a:latin typeface="fkGroteskNeue"/>
              </a:rPr>
              <a:t> fisiche</a:t>
            </a:r>
          </a:p>
        </p:txBody>
      </p:sp>
    </p:spTree>
    <p:extLst>
      <p:ext uri="{BB962C8B-B14F-4D97-AF65-F5344CB8AC3E}">
        <p14:creationId xmlns:p14="http://schemas.microsoft.com/office/powerpoint/2010/main" val="2610529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8222-23CC-C8D7-B03D-E1945102A7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9EBA093-9E5F-4B22-06EE-EEA6EFD16E00}"/>
              </a:ext>
            </a:extLst>
          </p:cNvPr>
          <p:cNvPicPr>
            <a:picLocks noChangeAspect="1"/>
          </p:cNvPicPr>
          <p:nvPr/>
        </p:nvPicPr>
        <p:blipFill>
          <a:blip r:embed="rId2"/>
          <a:stretch>
            <a:fillRect/>
          </a:stretch>
        </p:blipFill>
        <p:spPr>
          <a:xfrm>
            <a:off x="488245" y="3616271"/>
            <a:ext cx="3804414" cy="3075531"/>
          </a:xfrm>
          <a:prstGeom prst="rect">
            <a:avLst/>
          </a:prstGeom>
        </p:spPr>
      </p:pic>
      <p:pic>
        <p:nvPicPr>
          <p:cNvPr id="3" name="Picture 2">
            <a:extLst>
              <a:ext uri="{FF2B5EF4-FFF2-40B4-BE49-F238E27FC236}">
                <a16:creationId xmlns:a16="http://schemas.microsoft.com/office/drawing/2014/main" id="{694B5051-329B-22C0-4959-308D7C64FFFD}"/>
              </a:ext>
            </a:extLst>
          </p:cNvPr>
          <p:cNvPicPr>
            <a:picLocks noChangeAspect="1"/>
          </p:cNvPicPr>
          <p:nvPr/>
        </p:nvPicPr>
        <p:blipFill>
          <a:blip r:embed="rId3"/>
          <a:stretch>
            <a:fillRect/>
          </a:stretch>
        </p:blipFill>
        <p:spPr>
          <a:xfrm>
            <a:off x="608381" y="398609"/>
            <a:ext cx="3148180" cy="3030391"/>
          </a:xfrm>
          <a:prstGeom prst="rect">
            <a:avLst/>
          </a:prstGeom>
        </p:spPr>
      </p:pic>
      <p:sp>
        <p:nvSpPr>
          <p:cNvPr id="4" name="TextBox 3">
            <a:extLst>
              <a:ext uri="{FF2B5EF4-FFF2-40B4-BE49-F238E27FC236}">
                <a16:creationId xmlns:a16="http://schemas.microsoft.com/office/drawing/2014/main" id="{CF14285F-C458-908E-C1A8-032B2B0F018A}"/>
              </a:ext>
            </a:extLst>
          </p:cNvPr>
          <p:cNvSpPr txBox="1"/>
          <p:nvPr/>
        </p:nvSpPr>
        <p:spPr>
          <a:xfrm>
            <a:off x="4292659" y="1261780"/>
            <a:ext cx="7171041" cy="5016758"/>
          </a:xfrm>
          <a:prstGeom prst="rect">
            <a:avLst/>
          </a:prstGeom>
          <a:noFill/>
        </p:spPr>
        <p:txBody>
          <a:bodyPr wrap="square">
            <a:spAutoFit/>
          </a:bodyPr>
          <a:lstStyle/>
          <a:p>
            <a:pPr algn="l">
              <a:buNone/>
            </a:pPr>
            <a:r>
              <a:rPr lang="it-IT" sz="2000" b="0" i="0" dirty="0">
                <a:effectLst/>
                <a:latin typeface="fkGroteskNeue"/>
              </a:rPr>
              <a:t>è il peggior incontro possibile per un batterio: </a:t>
            </a:r>
          </a:p>
          <a:p>
            <a:pPr algn="l">
              <a:buNone/>
            </a:pPr>
            <a:r>
              <a:rPr lang="it-IT" sz="2000" b="0" i="0" dirty="0">
                <a:effectLst/>
                <a:latin typeface="fkGroteskNeue"/>
              </a:rPr>
              <a:t>riconosce il microbo e si protende in un prolungamento per afferrarlo e fagocitarlo</a:t>
            </a:r>
          </a:p>
          <a:p>
            <a:pPr algn="l">
              <a:buNone/>
            </a:pPr>
            <a:endParaRPr lang="it-IT" sz="2000" b="0" i="0" dirty="0">
              <a:effectLst/>
              <a:latin typeface="fkGroteskNeue"/>
            </a:endParaRPr>
          </a:p>
          <a:p>
            <a:pPr algn="l">
              <a:buNone/>
            </a:pPr>
            <a:r>
              <a:rPr lang="it-IT" sz="2000" b="1" i="0" dirty="0">
                <a:effectLst/>
                <a:latin typeface="fkGroteskNeue"/>
              </a:rPr>
              <a:t>Riconoscimento e aggancio</a:t>
            </a:r>
          </a:p>
          <a:p>
            <a:pPr algn="l"/>
            <a:r>
              <a:rPr lang="it-IT" sz="2000" b="0" i="0" dirty="0">
                <a:effectLst/>
                <a:latin typeface="fkGroteskNeue"/>
              </a:rPr>
              <a:t>Recettori di pattern (</a:t>
            </a:r>
            <a:r>
              <a:rPr lang="it-IT" sz="2000" b="0" i="1" dirty="0">
                <a:effectLst/>
                <a:latin typeface="fkGroteskNeue"/>
              </a:rPr>
              <a:t>PRR</a:t>
            </a:r>
            <a:r>
              <a:rPr lang="it-IT" sz="2000" b="0" i="0" dirty="0">
                <a:effectLst/>
                <a:latin typeface="fkGroteskNeue"/>
              </a:rPr>
              <a:t>) sul macrofago rilevano </a:t>
            </a:r>
            <a:r>
              <a:rPr lang="it-IT" sz="2000" b="0" i="1" dirty="0">
                <a:effectLst/>
                <a:latin typeface="fkGroteskNeue"/>
              </a:rPr>
              <a:t>PAMP</a:t>
            </a:r>
            <a:r>
              <a:rPr lang="it-IT" sz="2000" b="0" i="0" dirty="0">
                <a:effectLst/>
                <a:latin typeface="fkGroteskNeue"/>
              </a:rPr>
              <a:t> batterici </a:t>
            </a:r>
            <a:br>
              <a:rPr lang="it-IT" sz="2000" b="0" i="0" dirty="0">
                <a:effectLst/>
                <a:latin typeface="fkGroteskNeue"/>
              </a:rPr>
            </a:br>
            <a:r>
              <a:rPr lang="it-IT" sz="2000" b="0" i="0" dirty="0">
                <a:effectLst/>
                <a:latin typeface="fkGroteskNeue"/>
              </a:rPr>
              <a:t>→ attivazione.</a:t>
            </a:r>
          </a:p>
          <a:p>
            <a:pPr algn="l"/>
            <a:endParaRPr lang="it-IT" sz="2000" b="0" i="0" dirty="0">
              <a:effectLst/>
              <a:latin typeface="fkGroteskNeue"/>
            </a:endParaRPr>
          </a:p>
          <a:p>
            <a:pPr marL="285750" indent="-285750" algn="l">
              <a:buFont typeface="Arial" panose="020B0604020202020204" pitchFamily="34" charset="0"/>
              <a:buChar char="•"/>
            </a:pPr>
            <a:r>
              <a:rPr lang="it-IT" sz="2000" b="0" i="0" dirty="0">
                <a:effectLst/>
                <a:latin typeface="fkGroteskNeue"/>
              </a:rPr>
              <a:t>La cellula estende pseudopodi che circondano il batterio, primo passo per inglobarlo in un fagosoma.​</a:t>
            </a:r>
          </a:p>
          <a:p>
            <a:pPr marL="285750" indent="-285750" algn="l">
              <a:buFont typeface="Arial" panose="020B0604020202020204" pitchFamily="34" charset="0"/>
              <a:buChar char="•"/>
            </a:pPr>
            <a:r>
              <a:rPr lang="it-IT" sz="2000" b="0" i="0" dirty="0">
                <a:effectLst/>
                <a:latin typeface="fkGroteskNeue"/>
              </a:rPr>
              <a:t>Il batterio viene internalizzato e fuso con lisosomi </a:t>
            </a:r>
            <a:br>
              <a:rPr lang="it-IT" sz="2000" b="0" i="0" dirty="0">
                <a:effectLst/>
                <a:latin typeface="fkGroteskNeue"/>
              </a:rPr>
            </a:br>
            <a:r>
              <a:rPr lang="it-IT" sz="2000" b="0" i="0" dirty="0">
                <a:effectLst/>
                <a:latin typeface="fkGroteskNeue"/>
              </a:rPr>
              <a:t>→ degradazione enzimatica.</a:t>
            </a:r>
          </a:p>
          <a:p>
            <a:pPr marL="285750" indent="-285750" algn="l">
              <a:buFont typeface="Arial" panose="020B0604020202020204" pitchFamily="34" charset="0"/>
              <a:buChar char="•"/>
            </a:pPr>
            <a:endParaRPr lang="it-IT" sz="2000" b="0" i="0" dirty="0">
              <a:effectLst/>
              <a:latin typeface="fkGroteskNeue"/>
            </a:endParaRPr>
          </a:p>
          <a:p>
            <a:pPr marL="285750" indent="-285750" algn="l">
              <a:buFont typeface="Arial" panose="020B0604020202020204" pitchFamily="34" charset="0"/>
              <a:buChar char="•"/>
            </a:pPr>
            <a:r>
              <a:rPr lang="it-IT" sz="2000" b="0" i="0" dirty="0">
                <a:effectLst/>
                <a:latin typeface="fkGroteskNeue"/>
              </a:rPr>
              <a:t>I frammenti possono poi essere presentati su </a:t>
            </a:r>
            <a:r>
              <a:rPr lang="it-IT" sz="2000" b="0" i="1" dirty="0">
                <a:effectLst/>
                <a:latin typeface="fkGroteskNeue"/>
              </a:rPr>
              <a:t>MHC II (o HLA, delle specie di espositori di superficie) </a:t>
            </a:r>
            <a:r>
              <a:rPr lang="it-IT" sz="2000" b="0" i="0" dirty="0">
                <a:effectLst/>
                <a:latin typeface="fkGroteskNeue"/>
              </a:rPr>
              <a:t>per attivare linfociti T </a:t>
            </a:r>
            <a:r>
              <a:rPr lang="it-IT" sz="2000" b="0" i="0" dirty="0" err="1">
                <a:effectLst/>
                <a:latin typeface="fkGroteskNeue"/>
              </a:rPr>
              <a:t>helper</a:t>
            </a:r>
            <a:r>
              <a:rPr lang="it-IT" sz="2000" b="0" i="0" dirty="0">
                <a:effectLst/>
                <a:latin typeface="fkGroteskNeue"/>
              </a:rPr>
              <a:t>.​</a:t>
            </a:r>
          </a:p>
        </p:txBody>
      </p:sp>
      <p:sp>
        <p:nvSpPr>
          <p:cNvPr id="5" name="TextBox 4">
            <a:extLst>
              <a:ext uri="{FF2B5EF4-FFF2-40B4-BE49-F238E27FC236}">
                <a16:creationId xmlns:a16="http://schemas.microsoft.com/office/drawing/2014/main" id="{9B5CA262-E164-FC84-6B94-B6732F8FC20B}"/>
              </a:ext>
            </a:extLst>
          </p:cNvPr>
          <p:cNvSpPr txBox="1"/>
          <p:nvPr/>
        </p:nvSpPr>
        <p:spPr>
          <a:xfrm>
            <a:off x="4149155" y="398609"/>
            <a:ext cx="6096000" cy="523220"/>
          </a:xfrm>
          <a:prstGeom prst="rect">
            <a:avLst/>
          </a:prstGeom>
          <a:noFill/>
        </p:spPr>
        <p:txBody>
          <a:bodyPr wrap="square">
            <a:spAutoFit/>
          </a:bodyPr>
          <a:lstStyle/>
          <a:p>
            <a:r>
              <a:rPr lang="it-IT" sz="2800" b="1" i="0" dirty="0">
                <a:effectLst/>
                <a:latin typeface="fkGroteskNeue"/>
              </a:rPr>
              <a:t>Il macrofago </a:t>
            </a:r>
            <a:endParaRPr lang="en-US" sz="2800" dirty="0"/>
          </a:p>
        </p:txBody>
      </p:sp>
    </p:spTree>
    <p:extLst>
      <p:ext uri="{BB962C8B-B14F-4D97-AF65-F5344CB8AC3E}">
        <p14:creationId xmlns:p14="http://schemas.microsoft.com/office/powerpoint/2010/main" val="19182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7B418D-D820-6345-1AB8-6677448FB625}"/>
              </a:ext>
            </a:extLst>
          </p:cNvPr>
          <p:cNvPicPr>
            <a:picLocks noChangeAspect="1"/>
          </p:cNvPicPr>
          <p:nvPr/>
        </p:nvPicPr>
        <p:blipFill>
          <a:blip r:embed="rId2"/>
          <a:stretch>
            <a:fillRect/>
          </a:stretch>
        </p:blipFill>
        <p:spPr>
          <a:xfrm>
            <a:off x="3285225" y="183874"/>
            <a:ext cx="6251531" cy="6490252"/>
          </a:xfrm>
          <a:prstGeom prst="rect">
            <a:avLst/>
          </a:prstGeom>
        </p:spPr>
      </p:pic>
      <p:pic>
        <p:nvPicPr>
          <p:cNvPr id="4" name="Picture 3">
            <a:extLst>
              <a:ext uri="{FF2B5EF4-FFF2-40B4-BE49-F238E27FC236}">
                <a16:creationId xmlns:a16="http://schemas.microsoft.com/office/drawing/2014/main" id="{C8CF69DF-307B-83D1-CC3B-CF2A3DB73228}"/>
              </a:ext>
            </a:extLst>
          </p:cNvPr>
          <p:cNvPicPr>
            <a:picLocks noChangeAspect="1"/>
          </p:cNvPicPr>
          <p:nvPr/>
        </p:nvPicPr>
        <p:blipFill>
          <a:blip r:embed="rId3"/>
          <a:stretch>
            <a:fillRect/>
          </a:stretch>
        </p:blipFill>
        <p:spPr>
          <a:xfrm>
            <a:off x="319202" y="1592672"/>
            <a:ext cx="3115110" cy="4010585"/>
          </a:xfrm>
          <a:prstGeom prst="rect">
            <a:avLst/>
          </a:prstGeom>
        </p:spPr>
      </p:pic>
      <p:cxnSp>
        <p:nvCxnSpPr>
          <p:cNvPr id="6" name="Straight Arrow Connector 5">
            <a:extLst>
              <a:ext uri="{FF2B5EF4-FFF2-40B4-BE49-F238E27FC236}">
                <a16:creationId xmlns:a16="http://schemas.microsoft.com/office/drawing/2014/main" id="{814E5C51-4B67-BF6C-7264-B25441321910}"/>
              </a:ext>
            </a:extLst>
          </p:cNvPr>
          <p:cNvCxnSpPr/>
          <p:nvPr/>
        </p:nvCxnSpPr>
        <p:spPr>
          <a:xfrm>
            <a:off x="2703444" y="2782956"/>
            <a:ext cx="8348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75F59B2-883E-86AF-BCE7-3B77335D1300}"/>
              </a:ext>
            </a:extLst>
          </p:cNvPr>
          <p:cNvSpPr txBox="1"/>
          <p:nvPr/>
        </p:nvSpPr>
        <p:spPr>
          <a:xfrm>
            <a:off x="7792278" y="3150705"/>
            <a:ext cx="2322944" cy="369332"/>
          </a:xfrm>
          <a:prstGeom prst="rect">
            <a:avLst/>
          </a:prstGeom>
          <a:solidFill>
            <a:schemeClr val="bg1"/>
          </a:solidFill>
        </p:spPr>
        <p:txBody>
          <a:bodyPr wrap="none" rtlCol="0">
            <a:spAutoFit/>
          </a:bodyPr>
          <a:lstStyle/>
          <a:p>
            <a:r>
              <a:rPr lang="it-IT" b="1" dirty="0">
                <a:latin typeface="fkGroteskNeue"/>
              </a:rPr>
              <a:t>Monociti </a:t>
            </a:r>
            <a:r>
              <a:rPr lang="it-IT" dirty="0">
                <a:latin typeface="fkGroteskNeue"/>
              </a:rPr>
              <a:t>→</a:t>
            </a:r>
            <a:r>
              <a:rPr lang="it-IT" b="1" dirty="0">
                <a:latin typeface="fkGroteskNeue"/>
              </a:rPr>
              <a:t> Macrofagi</a:t>
            </a:r>
          </a:p>
        </p:txBody>
      </p:sp>
    </p:spTree>
    <p:extLst>
      <p:ext uri="{BB962C8B-B14F-4D97-AF65-F5344CB8AC3E}">
        <p14:creationId xmlns:p14="http://schemas.microsoft.com/office/powerpoint/2010/main" val="189273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5CA4-D736-7BE2-0391-B50DF1CBD4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6E9691-44B6-2D72-68CD-DB2FE69546DB}"/>
              </a:ext>
            </a:extLst>
          </p:cNvPr>
          <p:cNvSpPr txBox="1"/>
          <p:nvPr/>
        </p:nvSpPr>
        <p:spPr>
          <a:xfrm>
            <a:off x="408122" y="1090612"/>
            <a:ext cx="5853804" cy="2246769"/>
          </a:xfrm>
          <a:prstGeom prst="rect">
            <a:avLst/>
          </a:prstGeom>
          <a:noFill/>
        </p:spPr>
        <p:txBody>
          <a:bodyPr wrap="square">
            <a:spAutoFit/>
          </a:bodyPr>
          <a:lstStyle/>
          <a:p>
            <a:pPr>
              <a:buNone/>
            </a:pPr>
            <a:r>
              <a:rPr lang="it-IT" sz="2000" dirty="0">
                <a:effectLst/>
                <a:latin typeface="fkGroteskNeue"/>
              </a:rPr>
              <a:t>La fagocitosi nei macrofagi rappresenta un'evoluzione della fagocitosi primitiva osservata nelle amebe</a:t>
            </a:r>
            <a:r>
              <a:rPr lang="it-IT" sz="2000" dirty="0">
                <a:latin typeface="fkGroteskNeue"/>
              </a:rPr>
              <a:t> da 2,5 miliardi di anni</a:t>
            </a:r>
            <a:r>
              <a:rPr lang="it-IT" sz="2000" dirty="0">
                <a:effectLst/>
                <a:latin typeface="fkGroteskNeue"/>
              </a:rPr>
              <a:t>. </a:t>
            </a:r>
          </a:p>
          <a:p>
            <a:pPr>
              <a:buNone/>
            </a:pPr>
            <a:endParaRPr lang="it-IT" sz="2000" b="0" dirty="0">
              <a:latin typeface="fkGrotesk"/>
            </a:endParaRPr>
          </a:p>
          <a:p>
            <a:pPr>
              <a:buNone/>
            </a:pPr>
            <a:r>
              <a:rPr lang="it-IT" sz="2000" b="0" i="0" dirty="0">
                <a:effectLst/>
                <a:latin typeface="fkGroteskNeue"/>
              </a:rPr>
              <a:t>La fagocitosi si è evoluta indipendentemente in vari lignaggi eucarioti, passando da funzione nutrizionale a difensiva nei macrofagi.</a:t>
            </a:r>
            <a:endParaRPr lang="it-IT" sz="2000" dirty="0">
              <a:latin typeface="fkGroteskNeue"/>
            </a:endParaRPr>
          </a:p>
        </p:txBody>
      </p:sp>
      <p:pic>
        <p:nvPicPr>
          <p:cNvPr id="8" name="Picture 7">
            <a:extLst>
              <a:ext uri="{FF2B5EF4-FFF2-40B4-BE49-F238E27FC236}">
                <a16:creationId xmlns:a16="http://schemas.microsoft.com/office/drawing/2014/main" id="{766FFE7A-2B59-5A98-2A5D-5648D2301C22}"/>
              </a:ext>
            </a:extLst>
          </p:cNvPr>
          <p:cNvPicPr>
            <a:picLocks noChangeAspect="1"/>
          </p:cNvPicPr>
          <p:nvPr/>
        </p:nvPicPr>
        <p:blipFill>
          <a:blip r:embed="rId2"/>
          <a:stretch>
            <a:fillRect/>
          </a:stretch>
        </p:blipFill>
        <p:spPr>
          <a:xfrm>
            <a:off x="6430617" y="457073"/>
            <a:ext cx="5462978" cy="2755769"/>
          </a:xfrm>
          <a:prstGeom prst="rect">
            <a:avLst/>
          </a:prstGeom>
        </p:spPr>
      </p:pic>
      <p:sp>
        <p:nvSpPr>
          <p:cNvPr id="2" name="TextBox 1">
            <a:extLst>
              <a:ext uri="{FF2B5EF4-FFF2-40B4-BE49-F238E27FC236}">
                <a16:creationId xmlns:a16="http://schemas.microsoft.com/office/drawing/2014/main" id="{ACD5F503-B845-D220-CF12-C4C94EDAD952}"/>
              </a:ext>
            </a:extLst>
          </p:cNvPr>
          <p:cNvSpPr txBox="1"/>
          <p:nvPr/>
        </p:nvSpPr>
        <p:spPr>
          <a:xfrm>
            <a:off x="408122" y="392624"/>
            <a:ext cx="4040850" cy="523220"/>
          </a:xfrm>
          <a:prstGeom prst="rect">
            <a:avLst/>
          </a:prstGeom>
          <a:noFill/>
        </p:spPr>
        <p:txBody>
          <a:bodyPr wrap="none" rtlCol="0">
            <a:spAutoFit/>
          </a:bodyPr>
          <a:lstStyle/>
          <a:p>
            <a:r>
              <a:rPr lang="en-US" sz="2800" b="1" dirty="0" err="1">
                <a:latin typeface="fkGroteskNeue"/>
              </a:rPr>
              <a:t>Macrofagi</a:t>
            </a:r>
            <a:r>
              <a:rPr lang="en-US" sz="2800" b="1" dirty="0">
                <a:latin typeface="fkGroteskNeue"/>
              </a:rPr>
              <a:t> come le </a:t>
            </a:r>
            <a:r>
              <a:rPr lang="en-US" sz="2800" b="1" dirty="0" err="1">
                <a:latin typeface="fkGroteskNeue"/>
              </a:rPr>
              <a:t>amebe</a:t>
            </a:r>
            <a:endParaRPr lang="en-US" sz="2800" b="1" dirty="0">
              <a:latin typeface="fkGroteskNeue"/>
            </a:endParaRPr>
          </a:p>
        </p:txBody>
      </p:sp>
    </p:spTree>
    <p:extLst>
      <p:ext uri="{BB962C8B-B14F-4D97-AF65-F5344CB8AC3E}">
        <p14:creationId xmlns:p14="http://schemas.microsoft.com/office/powerpoint/2010/main" val="2979984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5225</TotalTime>
  <Words>4788</Words>
  <Application>Microsoft Office PowerPoint</Application>
  <PresentationFormat>Widescreen</PresentationFormat>
  <Paragraphs>472</Paragraphs>
  <Slides>56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Calibri Light</vt:lpstr>
      <vt:lpstr>Constantia</vt:lpstr>
      <vt:lpstr>fkGrotesk</vt:lpstr>
      <vt:lpstr>fkGroteskNeue</vt:lpstr>
      <vt:lpstr>Microsoft Sans Serif</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Migrazione leucocitaria nella flogosi: microscopia intravitale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Meccanismi d’azione dell’istamina</vt:lpstr>
      <vt:lpstr>PowerPoint Presentation</vt:lpstr>
      <vt:lpstr>PowerPoint Presentation</vt:lpstr>
      <vt:lpstr>PowerPoint Presentation</vt:lpstr>
      <vt:lpstr>PowerPoint Presentation</vt:lpstr>
      <vt:lpstr>Degranulazione delle mast cellule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306</cp:revision>
  <dcterms:created xsi:type="dcterms:W3CDTF">2021-01-24T09:29:02Z</dcterms:created>
  <dcterms:modified xsi:type="dcterms:W3CDTF">2026-03-26T21:47:02Z</dcterms:modified>
</cp:coreProperties>
</file>