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8" r:id="rId3"/>
    <p:sldId id="259" r:id="rId4"/>
    <p:sldId id="260" r:id="rId5"/>
    <p:sldId id="262" r:id="rId6"/>
    <p:sldId id="265" r:id="rId7"/>
    <p:sldId id="263" r:id="rId8"/>
    <p:sldId id="261" r:id="rId9"/>
    <p:sldId id="264" r:id="rId10"/>
    <p:sldId id="266" r:id="rId11"/>
    <p:sldId id="267" r:id="rId12"/>
    <p:sldId id="268" r:id="rId1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7" d="100"/>
          <a:sy n="57" d="100"/>
        </p:scale>
        <p:origin x="68"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7F17D4-318E-4CF3-9BA1-6129A18E804B}" type="datetimeFigureOut">
              <a:rPr lang="it-IT" smtClean="0"/>
              <a:t>27/03/2026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CC4594-278E-40E3-836B-876B8B6A1FD9}" type="slidenum">
              <a:rPr lang="it-IT" smtClean="0"/>
              <a:t>‹N›</a:t>
            </a:fld>
            <a:endParaRPr lang="it-IT"/>
          </a:p>
        </p:txBody>
      </p:sp>
    </p:spTree>
    <p:extLst>
      <p:ext uri="{BB962C8B-B14F-4D97-AF65-F5344CB8AC3E}">
        <p14:creationId xmlns:p14="http://schemas.microsoft.com/office/powerpoint/2010/main" val="193978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8CC4594-278E-40E3-836B-876B8B6A1FD9}" type="slidenum">
              <a:rPr lang="it-IT" smtClean="0"/>
              <a:t>4</a:t>
            </a:fld>
            <a:endParaRPr lang="it-IT"/>
          </a:p>
        </p:txBody>
      </p:sp>
    </p:spTree>
    <p:extLst>
      <p:ext uri="{BB962C8B-B14F-4D97-AF65-F5344CB8AC3E}">
        <p14:creationId xmlns:p14="http://schemas.microsoft.com/office/powerpoint/2010/main" val="2148330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E8CC4594-278E-40E3-836B-876B8B6A1FD9}" type="slidenum">
              <a:rPr lang="it-IT" smtClean="0"/>
              <a:t>8</a:t>
            </a:fld>
            <a:endParaRPr lang="it-IT"/>
          </a:p>
        </p:txBody>
      </p:sp>
    </p:spTree>
    <p:extLst>
      <p:ext uri="{BB962C8B-B14F-4D97-AF65-F5344CB8AC3E}">
        <p14:creationId xmlns:p14="http://schemas.microsoft.com/office/powerpoint/2010/main" val="174751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8CB824-1DA4-656E-875F-EBA7D8A9CA1B}"/>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9F7106D2-DD05-A57E-4907-C0BE61F119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62D840C6-AF9C-19F7-F66D-A6DDC5E235CC}"/>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355DAA4B-BEB4-F860-ECBE-9ED7F3F3146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BE7DD0B-63A5-5FA9-D949-618438622790}"/>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2505035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2793FD-CEB3-12FF-7146-A5CA2F827596}"/>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06651C9-870B-03CE-1F49-25055C6CF545}"/>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E468FF9-408D-D4A4-F345-741873310CC9}"/>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834E6E23-894E-C55B-B040-559D5941567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41EDDD6-65E0-C3FD-A464-B4B833E591C8}"/>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2663456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F12F38F-BAF0-4E97-19A2-71C3774D7487}"/>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64393ED-16D8-8479-1509-6BBD9F06541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3B6576-CFA8-EB25-EA81-916BABD448C4}"/>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19433E5B-BD94-550F-0A8C-BBBA1C01A8D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2BC3014-BD60-BC8E-0B82-0F81D59ED21E}"/>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3455018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702669-F968-5CF3-1F3F-EBAF1B35A94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E8FDABB-AD66-F411-8580-5C3056386735}"/>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1AE1BF1-57EA-A9E1-8AB1-D6613A9EEC4A}"/>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3BAFEC75-9433-2E2F-843F-7AEB1F64179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01FC3DC-65AD-E980-E4A5-E5B2816E91D2}"/>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3012292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2E11C4-95B2-27A7-9E66-ECEDECCA6A3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0E757E54-3EAF-B18D-4879-C00A03DF32C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9FABA409-774A-CFFB-7A97-891E7AAF9563}"/>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A03F4D05-2730-FC30-D4DF-88E0ADB3F90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11F479E-F87C-16C2-8001-B822B64BE577}"/>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189822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70FA8D-E6E4-BB0E-2721-106194F81C5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D3B12FA-E9C9-A1AF-63E9-C6B60AF29A4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9B20EDC-F032-07A9-6E1E-963F310E00CF}"/>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DA439211-C592-9979-1628-CEB95886B7F9}"/>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6" name="Segnaposto piè di pagina 5">
            <a:extLst>
              <a:ext uri="{FF2B5EF4-FFF2-40B4-BE49-F238E27FC236}">
                <a16:creationId xmlns:a16="http://schemas.microsoft.com/office/drawing/2014/main" id="{DDCB84D3-5DC7-3087-BFDE-7B9B168854B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DFE78D6-8E01-C556-D799-C724322D0D92}"/>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442455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5DA3DA-DA4C-F9B2-CA86-495924D3002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1995D284-99B3-2191-E83B-D71C48456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43567778-6581-B9E9-76E3-CC4462EBD07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4A3985F0-83B2-775A-32C1-1D2D4E83F1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2DF2E1A7-C262-9182-D16F-56A1219B294A}"/>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19B9499A-13A7-FBFF-5D18-7B41A8AB4181}"/>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8" name="Segnaposto piè di pagina 7">
            <a:extLst>
              <a:ext uri="{FF2B5EF4-FFF2-40B4-BE49-F238E27FC236}">
                <a16:creationId xmlns:a16="http://schemas.microsoft.com/office/drawing/2014/main" id="{B733C37E-95F6-9A64-86D8-0EF42662E9B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476A28C-52A5-25CD-615B-8CDDEF90D091}"/>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1126630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C17DD0C-DAC6-C75B-4498-F75DE0AE2F6B}"/>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B308D37-2802-2234-8647-26B790ADAD5D}"/>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4" name="Segnaposto piè di pagina 3">
            <a:extLst>
              <a:ext uri="{FF2B5EF4-FFF2-40B4-BE49-F238E27FC236}">
                <a16:creationId xmlns:a16="http://schemas.microsoft.com/office/drawing/2014/main" id="{71EDA2C0-57C8-68BE-35FB-7A30A369D972}"/>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1397391E-752D-E80C-2416-89F52030782F}"/>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882726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149C2B5-756E-E2E6-DE77-77EE6BAAE680}"/>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3" name="Segnaposto piè di pagina 2">
            <a:extLst>
              <a:ext uri="{FF2B5EF4-FFF2-40B4-BE49-F238E27FC236}">
                <a16:creationId xmlns:a16="http://schemas.microsoft.com/office/drawing/2014/main" id="{CF98B234-B2FB-732B-C964-73B04E0E30D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945878BB-99D1-7ECD-19F2-C5675BAD3FED}"/>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582572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4CD73F-2EFF-62B3-2CFB-FB71E0C6713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B3CAADC-9545-AC0F-12C3-20FE68D0F2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57387C19-952F-1B0F-945C-FF85218569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4B154F98-3E95-C09A-75CE-E00D3B7F9C65}"/>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6" name="Segnaposto piè di pagina 5">
            <a:extLst>
              <a:ext uri="{FF2B5EF4-FFF2-40B4-BE49-F238E27FC236}">
                <a16:creationId xmlns:a16="http://schemas.microsoft.com/office/drawing/2014/main" id="{27DE1E61-FE6F-7994-C63F-9834D8778D3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7643D40-5EEB-DAAA-22A6-9D42C6F03AD1}"/>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2825143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8F3412-F890-5D69-7F5F-7CF2971854B8}"/>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9B4F1857-C2A5-3315-A4E5-549BD283DD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9CC2BB56-AABE-E85C-19F4-1ED6592A13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EF6ABB2-8A2A-DD09-0B36-72D579A53BE2}"/>
              </a:ext>
            </a:extLst>
          </p:cNvPr>
          <p:cNvSpPr>
            <a:spLocks noGrp="1"/>
          </p:cNvSpPr>
          <p:nvPr>
            <p:ph type="dt" sz="half" idx="10"/>
          </p:nvPr>
        </p:nvSpPr>
        <p:spPr/>
        <p:txBody>
          <a:bodyPr/>
          <a:lstStyle/>
          <a:p>
            <a:fld id="{4C53DA0D-2899-4C50-8F90-DD6EDFECA629}" type="datetimeFigureOut">
              <a:rPr lang="it-IT" smtClean="0"/>
              <a:t>27/03/2026</a:t>
            </a:fld>
            <a:endParaRPr lang="it-IT"/>
          </a:p>
        </p:txBody>
      </p:sp>
      <p:sp>
        <p:nvSpPr>
          <p:cNvPr id="6" name="Segnaposto piè di pagina 5">
            <a:extLst>
              <a:ext uri="{FF2B5EF4-FFF2-40B4-BE49-F238E27FC236}">
                <a16:creationId xmlns:a16="http://schemas.microsoft.com/office/drawing/2014/main" id="{4BC1853E-BB5F-77F9-4861-6CA41676E04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08A53B6-FE0F-9BBB-53B2-FB5CA3C85838}"/>
              </a:ext>
            </a:extLst>
          </p:cNvPr>
          <p:cNvSpPr>
            <a:spLocks noGrp="1"/>
          </p:cNvSpPr>
          <p:nvPr>
            <p:ph type="sldNum" sz="quarter" idx="12"/>
          </p:nvPr>
        </p:nvSpPr>
        <p:spPr/>
        <p:txBody>
          <a:bodyPr/>
          <a:lstStyle/>
          <a:p>
            <a:fld id="{60C28A81-35F9-4AF0-BF08-5AD93D8A171C}" type="slidenum">
              <a:rPr lang="it-IT" smtClean="0"/>
              <a:t>‹N›</a:t>
            </a:fld>
            <a:endParaRPr lang="it-IT"/>
          </a:p>
        </p:txBody>
      </p:sp>
    </p:spTree>
    <p:extLst>
      <p:ext uri="{BB962C8B-B14F-4D97-AF65-F5344CB8AC3E}">
        <p14:creationId xmlns:p14="http://schemas.microsoft.com/office/powerpoint/2010/main" val="3284932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37426477-BC9D-4EF8-23E7-3F45B42ED9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861A98A-60D8-A686-5660-CE8F6F2F5B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719E9E5-DAAD-4829-DC70-9F603DF546D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C53DA0D-2899-4C50-8F90-DD6EDFECA629}" type="datetimeFigureOut">
              <a:rPr lang="it-IT" smtClean="0"/>
              <a:t>27/03/2026</a:t>
            </a:fld>
            <a:endParaRPr lang="it-IT"/>
          </a:p>
        </p:txBody>
      </p:sp>
      <p:sp>
        <p:nvSpPr>
          <p:cNvPr id="5" name="Segnaposto piè di pagina 4">
            <a:extLst>
              <a:ext uri="{FF2B5EF4-FFF2-40B4-BE49-F238E27FC236}">
                <a16:creationId xmlns:a16="http://schemas.microsoft.com/office/drawing/2014/main" id="{B222DCCA-4591-32EE-12D5-637D6217D4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4D0CE1E5-7327-9D56-7825-15C8BED687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0C28A81-35F9-4AF0-BF08-5AD93D8A171C}" type="slidenum">
              <a:rPr lang="it-IT" smtClean="0"/>
              <a:t>‹N›</a:t>
            </a:fld>
            <a:endParaRPr lang="it-IT"/>
          </a:p>
        </p:txBody>
      </p:sp>
    </p:spTree>
    <p:extLst>
      <p:ext uri="{BB962C8B-B14F-4D97-AF65-F5344CB8AC3E}">
        <p14:creationId xmlns:p14="http://schemas.microsoft.com/office/powerpoint/2010/main" val="1225309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doi.org/10.1016/B978-081551524-1.50012-3"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9346F0-641D-98DF-83C8-F8071AFEB727}"/>
              </a:ext>
            </a:extLst>
          </p:cNvPr>
          <p:cNvSpPr>
            <a:spLocks noGrp="1"/>
          </p:cNvSpPr>
          <p:nvPr>
            <p:ph type="ctrTitle"/>
          </p:nvPr>
        </p:nvSpPr>
        <p:spPr/>
        <p:txBody>
          <a:bodyPr/>
          <a:lstStyle/>
          <a:p>
            <a:r>
              <a:rPr lang="it-IT" dirty="0"/>
              <a:t>Diamanti artificiali</a:t>
            </a:r>
          </a:p>
        </p:txBody>
      </p:sp>
      <p:sp>
        <p:nvSpPr>
          <p:cNvPr id="3" name="Sottotitolo 2">
            <a:extLst>
              <a:ext uri="{FF2B5EF4-FFF2-40B4-BE49-F238E27FC236}">
                <a16:creationId xmlns:a16="http://schemas.microsoft.com/office/drawing/2014/main" id="{633E0C92-BF22-0877-5B8F-3E19048E5A37}"/>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4160279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B5EFB866-E8B0-1C6C-7FAE-E1FD97AD3466}"/>
              </a:ext>
            </a:extLst>
          </p:cNvPr>
          <p:cNvSpPr>
            <a:spLocks noGrp="1"/>
          </p:cNvSpPr>
          <p:nvPr>
            <p:ph type="title"/>
          </p:nvPr>
        </p:nvSpPr>
        <p:spPr/>
        <p:txBody>
          <a:bodyPr/>
          <a:lstStyle/>
          <a:p>
            <a:r>
              <a:rPr lang="it-IT" dirty="0"/>
              <a:t>Diamanti naturali</a:t>
            </a:r>
          </a:p>
        </p:txBody>
      </p:sp>
      <p:sp>
        <p:nvSpPr>
          <p:cNvPr id="4" name="Segnaposto contenuto 3">
            <a:extLst>
              <a:ext uri="{FF2B5EF4-FFF2-40B4-BE49-F238E27FC236}">
                <a16:creationId xmlns:a16="http://schemas.microsoft.com/office/drawing/2014/main" id="{AB8D3A8A-93BB-6A0D-8EDF-10A7366C8D13}"/>
              </a:ext>
            </a:extLst>
          </p:cNvPr>
          <p:cNvSpPr>
            <a:spLocks noGrp="1"/>
          </p:cNvSpPr>
          <p:nvPr>
            <p:ph idx="1"/>
          </p:nvPr>
        </p:nvSpPr>
        <p:spPr/>
        <p:txBody>
          <a:bodyPr/>
          <a:lstStyle/>
          <a:p>
            <a:pPr marL="0" indent="0">
              <a:buNone/>
            </a:pPr>
            <a:r>
              <a:rPr lang="en-US" dirty="0"/>
              <a:t>Diamond is one of three naturally carbon minerals native to the earth, the other two are graphite and </a:t>
            </a:r>
            <a:r>
              <a:rPr lang="en-US" dirty="0" err="1"/>
              <a:t>lonsdaleite</a:t>
            </a:r>
            <a:r>
              <a:rPr lang="en-US" dirty="0"/>
              <a:t>. Boyd et al [5] suggest that the vast majority of diamonds were formed in the deep lithospheric keel, approximately 150–200 km below the ancient Craton crust. Corresponding to pressures and temperatures of 70–80 kbar and 1400–1600 °C, some diamonds originated in the deeper lithospheric mantle (extending to a depth of at least 700 km) [27]. The Subsurface formation of diamond was brought to the surface by volcanic eruptions of kimberlite, and it was found at very low concentrations (parts per million) in kimberlite [5], as shown in Fig. 3.</a:t>
            </a:r>
            <a:endParaRPr lang="it-IT" dirty="0"/>
          </a:p>
        </p:txBody>
      </p:sp>
    </p:spTree>
    <p:extLst>
      <p:ext uri="{BB962C8B-B14F-4D97-AF65-F5344CB8AC3E}">
        <p14:creationId xmlns:p14="http://schemas.microsoft.com/office/powerpoint/2010/main" val="289782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AFE8227-C443-417B-BA91-520EB1EF45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BAE433F-D31A-8253-C06C-F536D14A05D0}"/>
              </a:ext>
            </a:extLst>
          </p:cNvPr>
          <p:cNvSpPr>
            <a:spLocks noGrp="1"/>
          </p:cNvSpPr>
          <p:nvPr>
            <p:ph type="title"/>
          </p:nvPr>
        </p:nvSpPr>
        <p:spPr>
          <a:xfrm>
            <a:off x="8643193" y="489507"/>
            <a:ext cx="3091607" cy="1655483"/>
          </a:xfrm>
        </p:spPr>
        <p:txBody>
          <a:bodyPr vert="horz" lIns="91440" tIns="45720" rIns="91440" bIns="45720" rtlCol="0" anchor="b">
            <a:normAutofit/>
          </a:bodyPr>
          <a:lstStyle/>
          <a:p>
            <a:r>
              <a:rPr lang="en-US" sz="3700"/>
              <a:t>Distribuzione dei diamanti nella terra</a:t>
            </a:r>
          </a:p>
        </p:txBody>
      </p:sp>
      <p:pic>
        <p:nvPicPr>
          <p:cNvPr id="4" name="Segnaposto contenuto 3">
            <a:extLst>
              <a:ext uri="{FF2B5EF4-FFF2-40B4-BE49-F238E27FC236}">
                <a16:creationId xmlns:a16="http://schemas.microsoft.com/office/drawing/2014/main" id="{C173C503-D895-224F-9CEB-C1F08C616592}"/>
              </a:ext>
            </a:extLst>
          </p:cNvPr>
          <p:cNvPicPr>
            <a:picLocks noChangeAspect="1"/>
          </p:cNvPicPr>
          <p:nvPr/>
        </p:nvPicPr>
        <p:blipFill>
          <a:blip r:embed="rId2"/>
          <a:srcRect r="-1" b="7370"/>
          <a:stretch>
            <a:fillRect/>
          </a:stretch>
        </p:blipFill>
        <p:spPr>
          <a:xfrm>
            <a:off x="20" y="431"/>
            <a:ext cx="8115280" cy="6408311"/>
          </a:xfrm>
          <a:prstGeom prst="rect">
            <a:avLst/>
          </a:prstGeom>
        </p:spPr>
      </p:pic>
      <p:sp>
        <p:nvSpPr>
          <p:cNvPr id="17" name="Content Placeholder 16">
            <a:extLst>
              <a:ext uri="{FF2B5EF4-FFF2-40B4-BE49-F238E27FC236}">
                <a16:creationId xmlns:a16="http://schemas.microsoft.com/office/drawing/2014/main" id="{CD8DFC8F-EE78-CFA8-DF1E-0E74DE3D430E}"/>
              </a:ext>
            </a:extLst>
          </p:cNvPr>
          <p:cNvSpPr>
            <a:spLocks noGrp="1"/>
          </p:cNvSpPr>
          <p:nvPr>
            <p:ph idx="1"/>
          </p:nvPr>
        </p:nvSpPr>
        <p:spPr>
          <a:xfrm>
            <a:off x="8401051" y="2418408"/>
            <a:ext cx="3184956" cy="3540265"/>
          </a:xfrm>
        </p:spPr>
        <p:txBody>
          <a:bodyPr>
            <a:normAutofit fontScale="92500" lnSpcReduction="20000"/>
          </a:bodyPr>
          <a:lstStyle/>
          <a:p>
            <a:pPr marL="0" indent="0">
              <a:buNone/>
            </a:pPr>
            <a:r>
              <a:rPr lang="en-US" sz="2400" dirty="0"/>
              <a:t>In nature, diamond forms over a long time through the transformation of graphite under HTHP conditions in the Earth’s crust. The process requires extreme temperatures and pressures to surpass the reaction boundary without the help of a catalyst</a:t>
            </a:r>
          </a:p>
        </p:txBody>
      </p:sp>
      <p:sp>
        <p:nvSpPr>
          <p:cNvPr id="22" name="Rectangle 21">
            <a:extLst>
              <a:ext uri="{FF2B5EF4-FFF2-40B4-BE49-F238E27FC236}">
                <a16:creationId xmlns:a16="http://schemas.microsoft.com/office/drawing/2014/main" id="{907741FC-B544-4A6E-B831-6789D0423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6408741"/>
            <a:ext cx="12191998" cy="45720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F0BE7ED-7814-4273-B18A-F26CC0380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6408742"/>
            <a:ext cx="8115300" cy="449258"/>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1497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ACECEC-778B-E384-3C74-6427820A8A99}"/>
              </a:ext>
            </a:extLst>
          </p:cNvPr>
          <p:cNvSpPr>
            <a:spLocks noGrp="1"/>
          </p:cNvSpPr>
          <p:nvPr>
            <p:ph type="title"/>
          </p:nvPr>
        </p:nvSpPr>
        <p:spPr/>
        <p:txBody>
          <a:bodyPr/>
          <a:lstStyle/>
          <a:p>
            <a:r>
              <a:rPr lang="it-IT" dirty="0"/>
              <a:t>Diagramma di fase del carbonio</a:t>
            </a:r>
          </a:p>
        </p:txBody>
      </p:sp>
      <p:pic>
        <p:nvPicPr>
          <p:cNvPr id="4" name="Segnaposto contenuto 3">
            <a:extLst>
              <a:ext uri="{FF2B5EF4-FFF2-40B4-BE49-F238E27FC236}">
                <a16:creationId xmlns:a16="http://schemas.microsoft.com/office/drawing/2014/main" id="{AA312339-FE23-6699-BC09-41A243D7E2F3}"/>
              </a:ext>
            </a:extLst>
          </p:cNvPr>
          <p:cNvPicPr>
            <a:picLocks noGrp="1" noChangeAspect="1"/>
          </p:cNvPicPr>
          <p:nvPr>
            <p:ph idx="1"/>
          </p:nvPr>
        </p:nvPicPr>
        <p:blipFill>
          <a:blip r:embed="rId2"/>
          <a:stretch>
            <a:fillRect/>
          </a:stretch>
        </p:blipFill>
        <p:spPr>
          <a:xfrm>
            <a:off x="3876674" y="2434431"/>
            <a:ext cx="4921637" cy="3474718"/>
          </a:xfrm>
          <a:prstGeom prst="rect">
            <a:avLst/>
          </a:prstGeom>
        </p:spPr>
      </p:pic>
    </p:spTree>
    <p:extLst>
      <p:ext uri="{BB962C8B-B14F-4D97-AF65-F5344CB8AC3E}">
        <p14:creationId xmlns:p14="http://schemas.microsoft.com/office/powerpoint/2010/main" val="1286516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B94799-AC9A-ECE0-4C75-F733C770FDA2}"/>
              </a:ext>
            </a:extLst>
          </p:cNvPr>
          <p:cNvSpPr>
            <a:spLocks noGrp="1"/>
          </p:cNvSpPr>
          <p:nvPr>
            <p:ph type="title"/>
          </p:nvPr>
        </p:nvSpPr>
        <p:spPr/>
        <p:txBody>
          <a:bodyPr/>
          <a:lstStyle/>
          <a:p>
            <a:r>
              <a:rPr lang="it-IT" dirty="0"/>
              <a:t>DND </a:t>
            </a:r>
            <a:r>
              <a:rPr lang="it-IT" dirty="0" err="1"/>
              <a:t>Detonation</a:t>
            </a:r>
            <a:r>
              <a:rPr lang="it-IT" dirty="0"/>
              <a:t> </a:t>
            </a:r>
            <a:r>
              <a:rPr lang="it-IT" dirty="0" err="1"/>
              <a:t>Nanodiamonds</a:t>
            </a:r>
            <a:endParaRPr lang="it-IT" dirty="0"/>
          </a:p>
        </p:txBody>
      </p:sp>
      <p:sp>
        <p:nvSpPr>
          <p:cNvPr id="3" name="Segnaposto contenuto 2">
            <a:extLst>
              <a:ext uri="{FF2B5EF4-FFF2-40B4-BE49-F238E27FC236}">
                <a16:creationId xmlns:a16="http://schemas.microsoft.com/office/drawing/2014/main" id="{5B99FD43-5FB9-C4DC-351F-A989445F7EE2}"/>
              </a:ext>
            </a:extLst>
          </p:cNvPr>
          <p:cNvSpPr>
            <a:spLocks noGrp="1"/>
          </p:cNvSpPr>
          <p:nvPr>
            <p:ph idx="1"/>
          </p:nvPr>
        </p:nvSpPr>
        <p:spPr>
          <a:xfrm>
            <a:off x="838200" y="1825624"/>
            <a:ext cx="10515600" cy="3508376"/>
          </a:xfrm>
        </p:spPr>
        <p:txBody>
          <a:bodyPr>
            <a:normAutofit lnSpcReduction="10000"/>
          </a:bodyPr>
          <a:lstStyle/>
          <a:p>
            <a:pPr marL="0" indent="0">
              <a:buNone/>
            </a:pPr>
            <a:r>
              <a:rPr lang="it-IT" dirty="0"/>
              <a:t>Test Nos. 2, 5, and 6 </a:t>
            </a:r>
            <a:r>
              <a:rPr lang="it-IT" dirty="0" err="1"/>
              <a:t>were</a:t>
            </a:r>
            <a:r>
              <a:rPr lang="it-IT" dirty="0"/>
              <a:t> </a:t>
            </a:r>
            <a:r>
              <a:rPr lang="it-IT" dirty="0" err="1"/>
              <a:t>performed</a:t>
            </a:r>
            <a:r>
              <a:rPr lang="it-IT" dirty="0"/>
              <a:t> in the </a:t>
            </a:r>
            <a:r>
              <a:rPr lang="it-IT" dirty="0" err="1"/>
              <a:t>explosive</a:t>
            </a:r>
            <a:r>
              <a:rPr lang="it-IT" dirty="0"/>
              <a:t> </a:t>
            </a:r>
            <a:r>
              <a:rPr lang="it-IT" dirty="0" err="1"/>
              <a:t>chamber</a:t>
            </a:r>
            <a:r>
              <a:rPr lang="it-IT" dirty="0"/>
              <a:t> with a volume of 0.175 m</a:t>
            </a:r>
            <a:r>
              <a:rPr lang="it-IT" baseline="30000" dirty="0"/>
              <a:t>3</a:t>
            </a:r>
            <a:r>
              <a:rPr lang="it-IT" dirty="0"/>
              <a:t>; </a:t>
            </a:r>
          </a:p>
          <a:p>
            <a:pPr marL="0" indent="0">
              <a:buNone/>
            </a:pPr>
            <a:r>
              <a:rPr lang="it-IT" dirty="0"/>
              <a:t>high </a:t>
            </a:r>
            <a:r>
              <a:rPr lang="it-IT" dirty="0" err="1"/>
              <a:t>explosives</a:t>
            </a:r>
            <a:r>
              <a:rPr lang="it-IT" dirty="0"/>
              <a:t> are </a:t>
            </a:r>
            <a:r>
              <a:rPr lang="it-IT" b="1" dirty="0"/>
              <a:t>TNT</a:t>
            </a:r>
            <a:r>
              <a:rPr lang="it-IT" dirty="0"/>
              <a:t> (2,4,6-trinitrotoluene), </a:t>
            </a:r>
            <a:r>
              <a:rPr lang="it-IT" b="1" dirty="0"/>
              <a:t>RDX</a:t>
            </a:r>
            <a:r>
              <a:rPr lang="it-IT" dirty="0"/>
              <a:t> (1,3,5-trinitro-1,3,5-triazacyclohexane), </a:t>
            </a:r>
            <a:r>
              <a:rPr lang="it-IT" b="1" dirty="0"/>
              <a:t>Z-TAKOT</a:t>
            </a:r>
            <a:r>
              <a:rPr lang="it-IT" dirty="0"/>
              <a:t> (2,4,8,10-tetranitro-5N-benzotriazolo/2,1-a/-benzotriazoli-6-um); </a:t>
            </a:r>
            <a:r>
              <a:rPr lang="it-IT" b="1" dirty="0"/>
              <a:t>HNAB</a:t>
            </a:r>
            <a:r>
              <a:rPr lang="it-IT" dirty="0"/>
              <a:t> (bis(2,4,6-trinitrophenyl)-</a:t>
            </a:r>
            <a:r>
              <a:rPr lang="it-IT" dirty="0" err="1"/>
              <a:t>diazin</a:t>
            </a:r>
            <a:r>
              <a:rPr lang="it-IT" dirty="0"/>
              <a:t>), </a:t>
            </a:r>
            <a:r>
              <a:rPr lang="it-IT" b="1" dirty="0"/>
              <a:t>TATB</a:t>
            </a:r>
            <a:r>
              <a:rPr lang="it-IT" dirty="0"/>
              <a:t> (1,3,5-triamino-2,4,6-trinitrobenzene), </a:t>
            </a:r>
            <a:r>
              <a:rPr lang="it-IT" b="1" dirty="0" err="1"/>
              <a:t>tetryl</a:t>
            </a:r>
            <a:r>
              <a:rPr lang="it-IT" dirty="0"/>
              <a:t> (N-methyl-2,4,6-trinitrophenyl </a:t>
            </a:r>
            <a:r>
              <a:rPr lang="it-IT" dirty="0" err="1"/>
              <a:t>nitramine</a:t>
            </a:r>
            <a:r>
              <a:rPr lang="it-IT" dirty="0"/>
              <a:t>), and </a:t>
            </a:r>
            <a:r>
              <a:rPr lang="it-IT" b="1" dirty="0" err="1"/>
              <a:t>picric</a:t>
            </a:r>
            <a:r>
              <a:rPr lang="it-IT" b="1" dirty="0"/>
              <a:t> acid </a:t>
            </a:r>
            <a:r>
              <a:rPr lang="it-IT" dirty="0"/>
              <a:t>(2,4,6-trinitrophenol); the gas medium in test Nos. 7–14 </a:t>
            </a:r>
            <a:r>
              <a:rPr lang="it-IT" dirty="0" err="1"/>
              <a:t>consisted</a:t>
            </a:r>
            <a:r>
              <a:rPr lang="it-IT" dirty="0"/>
              <a:t> of the </a:t>
            </a:r>
            <a:r>
              <a:rPr lang="it-IT" dirty="0" err="1"/>
              <a:t>detonation</a:t>
            </a:r>
            <a:r>
              <a:rPr lang="it-IT" dirty="0"/>
              <a:t> products after the </a:t>
            </a:r>
            <a:r>
              <a:rPr lang="it-IT" dirty="0" err="1"/>
              <a:t>previous</a:t>
            </a:r>
            <a:r>
              <a:rPr lang="it-IT" dirty="0"/>
              <a:t> </a:t>
            </a:r>
            <a:r>
              <a:rPr lang="it-IT" dirty="0" err="1"/>
              <a:t>tests</a:t>
            </a:r>
            <a:r>
              <a:rPr lang="it-IT" dirty="0"/>
              <a:t>.</a:t>
            </a:r>
          </a:p>
        </p:txBody>
      </p:sp>
      <p:sp>
        <p:nvSpPr>
          <p:cNvPr id="5" name="CasellaDiTesto 4">
            <a:extLst>
              <a:ext uri="{FF2B5EF4-FFF2-40B4-BE49-F238E27FC236}">
                <a16:creationId xmlns:a16="http://schemas.microsoft.com/office/drawing/2014/main" id="{D5D71429-D5B6-222F-388E-C2DDDE4BC176}"/>
              </a:ext>
            </a:extLst>
          </p:cNvPr>
          <p:cNvSpPr txBox="1"/>
          <p:nvPr/>
        </p:nvSpPr>
        <p:spPr>
          <a:xfrm>
            <a:off x="933450" y="5591086"/>
            <a:ext cx="10325100" cy="707886"/>
          </a:xfrm>
          <a:prstGeom prst="rect">
            <a:avLst/>
          </a:prstGeom>
          <a:noFill/>
        </p:spPr>
        <p:txBody>
          <a:bodyPr wrap="square">
            <a:spAutoFit/>
          </a:bodyPr>
          <a:lstStyle/>
          <a:p>
            <a:r>
              <a:rPr lang="it-IT" sz="2000" dirty="0" err="1">
                <a:solidFill>
                  <a:srgbClr val="0070C0"/>
                </a:solidFill>
              </a:rPr>
              <a:t>Dolmatov</a:t>
            </a:r>
            <a:r>
              <a:rPr lang="it-IT" sz="2000" dirty="0">
                <a:solidFill>
                  <a:srgbClr val="0070C0"/>
                </a:solidFill>
              </a:rPr>
              <a:t>, V.Y., et al. </a:t>
            </a:r>
            <a:r>
              <a:rPr lang="it-IT" sz="2000" dirty="0" err="1">
                <a:solidFill>
                  <a:srgbClr val="0070C0"/>
                </a:solidFill>
              </a:rPr>
              <a:t>Obtaining</a:t>
            </a:r>
            <a:r>
              <a:rPr lang="it-IT" sz="2000" dirty="0">
                <a:solidFill>
                  <a:srgbClr val="0070C0"/>
                </a:solidFill>
              </a:rPr>
              <a:t> of </a:t>
            </a:r>
            <a:r>
              <a:rPr lang="it-IT" sz="2000" dirty="0" err="1">
                <a:solidFill>
                  <a:srgbClr val="0070C0"/>
                </a:solidFill>
              </a:rPr>
              <a:t>Detonation</a:t>
            </a:r>
            <a:r>
              <a:rPr lang="it-IT" sz="2000" dirty="0">
                <a:solidFill>
                  <a:srgbClr val="0070C0"/>
                </a:solidFill>
              </a:rPr>
              <a:t> </a:t>
            </a:r>
            <a:r>
              <a:rPr lang="it-IT" sz="2000" dirty="0" err="1">
                <a:solidFill>
                  <a:srgbClr val="0070C0"/>
                </a:solidFill>
              </a:rPr>
              <a:t>Diamonds</a:t>
            </a:r>
            <a:r>
              <a:rPr lang="it-IT" sz="2000" dirty="0">
                <a:solidFill>
                  <a:srgbClr val="0070C0"/>
                </a:solidFill>
              </a:rPr>
              <a:t> from </a:t>
            </a:r>
            <a:r>
              <a:rPr lang="it-IT" sz="2000" dirty="0" err="1">
                <a:solidFill>
                  <a:srgbClr val="0070C0"/>
                </a:solidFill>
              </a:rPr>
              <a:t>Individual</a:t>
            </a:r>
            <a:r>
              <a:rPr lang="it-IT" sz="2000" dirty="0">
                <a:solidFill>
                  <a:srgbClr val="0070C0"/>
                </a:solidFill>
              </a:rPr>
              <a:t> </a:t>
            </a:r>
            <a:r>
              <a:rPr lang="it-IT" sz="2000" dirty="0" err="1">
                <a:solidFill>
                  <a:srgbClr val="0070C0"/>
                </a:solidFill>
              </a:rPr>
              <a:t>Explosives</a:t>
            </a:r>
            <a:r>
              <a:rPr lang="it-IT" sz="2000" dirty="0">
                <a:solidFill>
                  <a:srgbClr val="0070C0"/>
                </a:solidFill>
              </a:rPr>
              <a:t>. </a:t>
            </a:r>
            <a:r>
              <a:rPr lang="it-IT" sz="2000" dirty="0" err="1">
                <a:solidFill>
                  <a:srgbClr val="0070C0"/>
                </a:solidFill>
              </a:rPr>
              <a:t>Combust</a:t>
            </a:r>
            <a:r>
              <a:rPr lang="it-IT" sz="2000" dirty="0">
                <a:solidFill>
                  <a:srgbClr val="0070C0"/>
                </a:solidFill>
              </a:rPr>
              <a:t> </a:t>
            </a:r>
            <a:r>
              <a:rPr lang="it-IT" sz="2000" dirty="0" err="1">
                <a:solidFill>
                  <a:srgbClr val="0070C0"/>
                </a:solidFill>
              </a:rPr>
              <a:t>Explos</a:t>
            </a:r>
            <a:r>
              <a:rPr lang="it-IT" sz="2000" dirty="0">
                <a:solidFill>
                  <a:srgbClr val="0070C0"/>
                </a:solidFill>
              </a:rPr>
              <a:t> Shock </a:t>
            </a:r>
            <a:r>
              <a:rPr lang="it-IT" sz="2000" dirty="0" err="1">
                <a:solidFill>
                  <a:srgbClr val="0070C0"/>
                </a:solidFill>
              </a:rPr>
              <a:t>Waves</a:t>
            </a:r>
            <a:r>
              <a:rPr lang="it-IT" sz="2000" dirty="0">
                <a:solidFill>
                  <a:srgbClr val="0070C0"/>
                </a:solidFill>
              </a:rPr>
              <a:t> 57, 232–237 (2021). https://doi.org/10.1134/S001050822102012X</a:t>
            </a:r>
          </a:p>
        </p:txBody>
      </p:sp>
    </p:spTree>
    <p:extLst>
      <p:ext uri="{BB962C8B-B14F-4D97-AF65-F5344CB8AC3E}">
        <p14:creationId xmlns:p14="http://schemas.microsoft.com/office/powerpoint/2010/main" val="980311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E117F042-B7CF-23D4-B1AC-697DEFA81AA3}"/>
              </a:ext>
            </a:extLst>
          </p:cNvPr>
          <p:cNvSpPr txBox="1"/>
          <p:nvPr/>
        </p:nvSpPr>
        <p:spPr>
          <a:xfrm>
            <a:off x="590550" y="347960"/>
            <a:ext cx="11430000" cy="95410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en-US" sz="2800" dirty="0"/>
              <a:t>Yield of the diamond batch mixture (DBM) and DNDs </a:t>
            </a:r>
          </a:p>
          <a:p>
            <a:pPr algn="ctr"/>
            <a:r>
              <a:rPr lang="en-US" sz="2800" dirty="0"/>
              <a:t>for different types of individual explosives and synthesis conditions </a:t>
            </a:r>
            <a:endParaRPr lang="it-IT" sz="2800" dirty="0"/>
          </a:p>
        </p:txBody>
      </p:sp>
      <p:pic>
        <p:nvPicPr>
          <p:cNvPr id="5" name="Immagine 4">
            <a:extLst>
              <a:ext uri="{FF2B5EF4-FFF2-40B4-BE49-F238E27FC236}">
                <a16:creationId xmlns:a16="http://schemas.microsoft.com/office/drawing/2014/main" id="{B253CF22-CB78-C5DB-B8D5-82C41C02A55B}"/>
              </a:ext>
            </a:extLst>
          </p:cNvPr>
          <p:cNvPicPr>
            <a:picLocks noChangeAspect="1"/>
          </p:cNvPicPr>
          <p:nvPr/>
        </p:nvPicPr>
        <p:blipFill>
          <a:blip r:embed="rId2"/>
          <a:stretch>
            <a:fillRect/>
          </a:stretch>
        </p:blipFill>
        <p:spPr>
          <a:xfrm>
            <a:off x="1580520" y="1546822"/>
            <a:ext cx="9030960" cy="496321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753470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AE1A394-3201-F70C-223F-BECA8C5ECD04}"/>
              </a:ext>
            </a:extLst>
          </p:cNvPr>
          <p:cNvPicPr>
            <a:picLocks noChangeAspect="1"/>
          </p:cNvPicPr>
          <p:nvPr/>
        </p:nvPicPr>
        <p:blipFill>
          <a:blip r:embed="rId3"/>
          <a:stretch>
            <a:fillRect/>
          </a:stretch>
        </p:blipFill>
        <p:spPr>
          <a:xfrm>
            <a:off x="1086840" y="884706"/>
            <a:ext cx="10520864" cy="3140884"/>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CasellaDiTesto 4">
            <a:extLst>
              <a:ext uri="{FF2B5EF4-FFF2-40B4-BE49-F238E27FC236}">
                <a16:creationId xmlns:a16="http://schemas.microsoft.com/office/drawing/2014/main" id="{ABB2EF8D-B9A9-7B49-0494-041F2BE0E31F}"/>
              </a:ext>
            </a:extLst>
          </p:cNvPr>
          <p:cNvSpPr txBox="1"/>
          <p:nvPr/>
        </p:nvSpPr>
        <p:spPr>
          <a:xfrm>
            <a:off x="1246845" y="4353111"/>
            <a:ext cx="9859305" cy="830997"/>
          </a:xfrm>
          <a:prstGeom prst="rect">
            <a:avLst/>
          </a:prstGeom>
          <a:noFill/>
        </p:spPr>
        <p:txBody>
          <a:bodyPr wrap="square">
            <a:spAutoFit/>
          </a:bodyPr>
          <a:lstStyle/>
          <a:p>
            <a:r>
              <a:rPr lang="en-US" sz="2400" dirty="0"/>
              <a:t>The </a:t>
            </a:r>
            <a:r>
              <a:rPr lang="en-US" sz="2400" b="1" dirty="0"/>
              <a:t>pressure</a:t>
            </a:r>
            <a:r>
              <a:rPr lang="en-US" sz="2400" dirty="0"/>
              <a:t> for tetryl was found to be 20–21</a:t>
            </a:r>
            <a:r>
              <a:rPr lang="en-US" sz="2400" b="1" dirty="0"/>
              <a:t> </a:t>
            </a:r>
            <a:r>
              <a:rPr lang="en-US" sz="2400" b="1" dirty="0" err="1"/>
              <a:t>GPa</a:t>
            </a:r>
            <a:r>
              <a:rPr lang="en-US" sz="2400" dirty="0"/>
              <a:t>, and the corresponding values for picric acid and TNT were approximately 19 </a:t>
            </a:r>
            <a:r>
              <a:rPr lang="en-US" sz="2400" dirty="0" err="1"/>
              <a:t>GPa</a:t>
            </a:r>
            <a:r>
              <a:rPr lang="en-US" sz="2400" dirty="0"/>
              <a:t> and 16–17 </a:t>
            </a:r>
            <a:r>
              <a:rPr lang="en-US" sz="2400" dirty="0" err="1"/>
              <a:t>GPa</a:t>
            </a:r>
            <a:r>
              <a:rPr lang="en-US" sz="2400" dirty="0"/>
              <a:t> </a:t>
            </a:r>
            <a:endParaRPr lang="it-IT" sz="2400" dirty="0"/>
          </a:p>
        </p:txBody>
      </p:sp>
      <p:sp>
        <p:nvSpPr>
          <p:cNvPr id="7" name="CasellaDiTesto 6">
            <a:extLst>
              <a:ext uri="{FF2B5EF4-FFF2-40B4-BE49-F238E27FC236}">
                <a16:creationId xmlns:a16="http://schemas.microsoft.com/office/drawing/2014/main" id="{ED4F5FE9-92C2-65D7-661D-9A40E149C84F}"/>
              </a:ext>
            </a:extLst>
          </p:cNvPr>
          <p:cNvSpPr txBox="1"/>
          <p:nvPr/>
        </p:nvSpPr>
        <p:spPr>
          <a:xfrm>
            <a:off x="1301654" y="5188464"/>
            <a:ext cx="10306050" cy="1569660"/>
          </a:xfrm>
          <a:prstGeom prst="rect">
            <a:avLst/>
          </a:prstGeom>
          <a:noFill/>
        </p:spPr>
        <p:txBody>
          <a:bodyPr wrap="square">
            <a:spAutoFit/>
          </a:bodyPr>
          <a:lstStyle/>
          <a:p>
            <a:r>
              <a:rPr lang="en-US" sz="2400" dirty="0"/>
              <a:t>A new method was developed for industrial production of DND from an individual explosive (tetryl) with a large yield (6–7%) and a high content of DNDs in the diamond batch mixture (51–63%), which significantly simplifies chemical purification of DNDs. </a:t>
            </a:r>
            <a:endParaRPr lang="it-IT" sz="2400" dirty="0"/>
          </a:p>
        </p:txBody>
      </p:sp>
    </p:spTree>
    <p:extLst>
      <p:ext uri="{BB962C8B-B14F-4D97-AF65-F5344CB8AC3E}">
        <p14:creationId xmlns:p14="http://schemas.microsoft.com/office/powerpoint/2010/main" val="12405890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BAC82-919E-F8C2-3407-18F038468FEA}"/>
              </a:ext>
            </a:extLst>
          </p:cNvPr>
          <p:cNvSpPr>
            <a:spLocks noGrp="1"/>
          </p:cNvSpPr>
          <p:nvPr>
            <p:ph type="title"/>
          </p:nvPr>
        </p:nvSpPr>
        <p:spPr/>
        <p:txBody>
          <a:bodyPr/>
          <a:lstStyle/>
          <a:p>
            <a:r>
              <a:rPr lang="it-IT" dirty="0"/>
              <a:t>The </a:t>
            </a:r>
            <a:r>
              <a:rPr lang="it-IT" dirty="0" err="1"/>
              <a:t>discovery</a:t>
            </a:r>
            <a:r>
              <a:rPr lang="it-IT" dirty="0"/>
              <a:t> of DND</a:t>
            </a:r>
          </a:p>
        </p:txBody>
      </p:sp>
      <p:sp>
        <p:nvSpPr>
          <p:cNvPr id="3" name="Segnaposto contenuto 2">
            <a:extLst>
              <a:ext uri="{FF2B5EF4-FFF2-40B4-BE49-F238E27FC236}">
                <a16:creationId xmlns:a16="http://schemas.microsoft.com/office/drawing/2014/main" id="{6FBFE0BF-ED7E-F878-D721-836E752DCBF7}"/>
              </a:ext>
            </a:extLst>
          </p:cNvPr>
          <p:cNvSpPr>
            <a:spLocks noGrp="1"/>
          </p:cNvSpPr>
          <p:nvPr>
            <p:ph idx="1"/>
          </p:nvPr>
        </p:nvSpPr>
        <p:spPr>
          <a:xfrm>
            <a:off x="838199" y="1825624"/>
            <a:ext cx="10715625" cy="3089275"/>
          </a:xfrm>
        </p:spPr>
        <p:txBody>
          <a:bodyPr>
            <a:normAutofit lnSpcReduction="10000"/>
          </a:bodyPr>
          <a:lstStyle/>
          <a:p>
            <a:pPr marL="0" indent="0">
              <a:buNone/>
            </a:pPr>
            <a:r>
              <a:rPr lang="en-US" dirty="0"/>
              <a:t>The history is part of the development of explosive technologies in the synthesis of superhard materials</a:t>
            </a:r>
          </a:p>
          <a:p>
            <a:pPr marL="0" indent="0">
              <a:buNone/>
            </a:pPr>
            <a:r>
              <a:rPr lang="en-US" dirty="0"/>
              <a:t>Diamonds were obtained by shock compression of graphite, and carbon black in spherical, and cylindrical storage ampoules</a:t>
            </a:r>
          </a:p>
          <a:p>
            <a:pPr marL="0" indent="0">
              <a:buNone/>
            </a:pPr>
            <a:r>
              <a:rPr lang="en-US" b="1" dirty="0"/>
              <a:t>Phase diagram for carbon</a:t>
            </a:r>
            <a:r>
              <a:rPr lang="en-US" dirty="0"/>
              <a:t>, and the parameters at the </a:t>
            </a:r>
            <a:r>
              <a:rPr lang="en-US" dirty="0" err="1"/>
              <a:t>Jouguet</a:t>
            </a:r>
            <a:r>
              <a:rPr lang="en-US" dirty="0"/>
              <a:t> point for the detonation of high-density charges of powerful explosives proved that the free carbon of DPs must condense in the form of diamond. </a:t>
            </a:r>
          </a:p>
          <a:p>
            <a:pPr marL="0" indent="0">
              <a:buNone/>
            </a:pPr>
            <a:endParaRPr lang="en-US" dirty="0"/>
          </a:p>
          <a:p>
            <a:pPr marL="0" indent="0">
              <a:buNone/>
            </a:pPr>
            <a:endParaRPr lang="it-IT" dirty="0"/>
          </a:p>
        </p:txBody>
      </p:sp>
      <p:sp>
        <p:nvSpPr>
          <p:cNvPr id="5" name="CasellaDiTesto 4">
            <a:extLst>
              <a:ext uri="{FF2B5EF4-FFF2-40B4-BE49-F238E27FC236}">
                <a16:creationId xmlns:a16="http://schemas.microsoft.com/office/drawing/2014/main" id="{C33CC81C-39BD-834F-3461-CA209FECA6D8}"/>
              </a:ext>
            </a:extLst>
          </p:cNvPr>
          <p:cNvSpPr txBox="1"/>
          <p:nvPr/>
        </p:nvSpPr>
        <p:spPr>
          <a:xfrm>
            <a:off x="838200" y="5010150"/>
            <a:ext cx="10801350" cy="1569660"/>
          </a:xfrm>
          <a:prstGeom prst="rect">
            <a:avLst/>
          </a:prstGeom>
          <a:noFill/>
        </p:spPr>
        <p:txBody>
          <a:bodyPr wrap="square">
            <a:spAutoFit/>
          </a:bodyPr>
          <a:lstStyle/>
          <a:p>
            <a:r>
              <a:rPr lang="it-IT" sz="2400" dirty="0">
                <a:solidFill>
                  <a:srgbClr val="0070C0"/>
                </a:solidFill>
              </a:rPr>
              <a:t>Vyacheslav V. </a:t>
            </a:r>
            <a:r>
              <a:rPr lang="it-IT" sz="2400" dirty="0" err="1">
                <a:solidFill>
                  <a:srgbClr val="0070C0"/>
                </a:solidFill>
              </a:rPr>
              <a:t>Danilenko</a:t>
            </a:r>
            <a:r>
              <a:rPr lang="it-IT" sz="2400" dirty="0">
                <a:solidFill>
                  <a:srgbClr val="0070C0"/>
                </a:solidFill>
              </a:rPr>
              <a:t>, 10 - On the Discovery of </a:t>
            </a:r>
            <a:r>
              <a:rPr lang="it-IT" sz="2400" dirty="0" err="1">
                <a:solidFill>
                  <a:srgbClr val="0070C0"/>
                </a:solidFill>
              </a:rPr>
              <a:t>Detonation</a:t>
            </a:r>
            <a:r>
              <a:rPr lang="it-IT" sz="2400" dirty="0">
                <a:solidFill>
                  <a:srgbClr val="0070C0"/>
                </a:solidFill>
              </a:rPr>
              <a:t> </a:t>
            </a:r>
            <a:r>
              <a:rPr lang="it-IT" sz="2400" dirty="0" err="1">
                <a:solidFill>
                  <a:srgbClr val="0070C0"/>
                </a:solidFill>
              </a:rPr>
              <a:t>Nanodiamond</a:t>
            </a:r>
            <a:r>
              <a:rPr lang="it-IT" sz="2400" dirty="0">
                <a:solidFill>
                  <a:srgbClr val="0070C0"/>
                </a:solidFill>
              </a:rPr>
              <a:t>, Editor(s): Olga A. </a:t>
            </a:r>
            <a:r>
              <a:rPr lang="it-IT" sz="2400" dirty="0" err="1">
                <a:solidFill>
                  <a:srgbClr val="0070C0"/>
                </a:solidFill>
              </a:rPr>
              <a:t>Shenderova</a:t>
            </a:r>
            <a:r>
              <a:rPr lang="it-IT" sz="2400" dirty="0">
                <a:solidFill>
                  <a:srgbClr val="0070C0"/>
                </a:solidFill>
              </a:rPr>
              <a:t>, Dieter M. Gruen, </a:t>
            </a:r>
            <a:r>
              <a:rPr lang="it-IT" sz="2400" dirty="0" err="1">
                <a:solidFill>
                  <a:srgbClr val="0070C0"/>
                </a:solidFill>
              </a:rPr>
              <a:t>Ultrananocrystalline</a:t>
            </a:r>
            <a:r>
              <a:rPr lang="it-IT" sz="2400" dirty="0">
                <a:solidFill>
                  <a:srgbClr val="0070C0"/>
                </a:solidFill>
              </a:rPr>
              <a:t> Diamond, William Andrew Publishing, 2006, 335-345, </a:t>
            </a:r>
            <a:r>
              <a:rPr lang="it-IT" sz="2400" dirty="0">
                <a:solidFill>
                  <a:srgbClr val="467886"/>
                </a:solidFill>
                <a:hlinkClick r:id="rId2">
                  <a:extLst>
                    <a:ext uri="{A12FA001-AC4F-418D-AE19-62706E023703}">
                      <ahyp:hlinkClr xmlns:ahyp="http://schemas.microsoft.com/office/drawing/2018/hyperlinkcolor" val="tx"/>
                    </a:ext>
                  </a:extLst>
                </a:hlinkClick>
              </a:rPr>
              <a:t>https://doi.org/10.1016/</a:t>
            </a:r>
            <a:r>
              <a:rPr lang="it-IT" sz="2400" dirty="0">
                <a:solidFill>
                  <a:srgbClr val="0070C0"/>
                </a:solidFill>
                <a:hlinkClick r:id="rId2">
                  <a:extLst>
                    <a:ext uri="{A12FA001-AC4F-418D-AE19-62706E023703}">
                      <ahyp:hlinkClr xmlns:ahyp="http://schemas.microsoft.com/office/drawing/2018/hyperlinkcolor" val="tx"/>
                    </a:ext>
                  </a:extLst>
                </a:hlinkClick>
              </a:rPr>
              <a:t>B978-081551524-1.50012-3</a:t>
            </a:r>
            <a:r>
              <a:rPr lang="it-IT" sz="2400" dirty="0">
                <a:solidFill>
                  <a:srgbClr val="0070C0"/>
                </a:solidFill>
              </a:rPr>
              <a:t> solo abstract</a:t>
            </a:r>
          </a:p>
        </p:txBody>
      </p:sp>
    </p:spTree>
    <p:extLst>
      <p:ext uri="{BB962C8B-B14F-4D97-AF65-F5344CB8AC3E}">
        <p14:creationId xmlns:p14="http://schemas.microsoft.com/office/powerpoint/2010/main" val="2898194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E95D4A-BB83-B69E-E1CB-24E2E957168E}"/>
              </a:ext>
            </a:extLst>
          </p:cNvPr>
          <p:cNvSpPr>
            <a:spLocks noGrp="1"/>
          </p:cNvSpPr>
          <p:nvPr>
            <p:ph type="title"/>
          </p:nvPr>
        </p:nvSpPr>
        <p:spPr/>
        <p:txBody>
          <a:bodyPr/>
          <a:lstStyle/>
          <a:p>
            <a:r>
              <a:rPr lang="it-IT" dirty="0"/>
              <a:t>Diamanti da Chemical Vapor </a:t>
            </a:r>
            <a:r>
              <a:rPr lang="it-IT" dirty="0" err="1"/>
              <a:t>Deposition</a:t>
            </a:r>
            <a:r>
              <a:rPr lang="it-IT" dirty="0"/>
              <a:t> (CVD)</a:t>
            </a:r>
          </a:p>
        </p:txBody>
      </p:sp>
      <p:pic>
        <p:nvPicPr>
          <p:cNvPr id="6" name="Segnaposto contenuto 5">
            <a:extLst>
              <a:ext uri="{FF2B5EF4-FFF2-40B4-BE49-F238E27FC236}">
                <a16:creationId xmlns:a16="http://schemas.microsoft.com/office/drawing/2014/main" id="{229669C6-0C94-B13E-D88F-C7DA9910B3E7}"/>
              </a:ext>
            </a:extLst>
          </p:cNvPr>
          <p:cNvPicPr>
            <a:picLocks noGrp="1" noChangeAspect="1"/>
          </p:cNvPicPr>
          <p:nvPr>
            <p:ph idx="1"/>
          </p:nvPr>
        </p:nvPicPr>
        <p:blipFill>
          <a:blip r:embed="rId2"/>
          <a:stretch>
            <a:fillRect/>
          </a:stretch>
        </p:blipFill>
        <p:spPr>
          <a:xfrm>
            <a:off x="563079" y="1872475"/>
            <a:ext cx="5319477" cy="3312841"/>
          </a:xfrm>
          <a:prstGeom prst="rect">
            <a:avLst/>
          </a:prstGeom>
        </p:spPr>
      </p:pic>
      <p:sp>
        <p:nvSpPr>
          <p:cNvPr id="5" name="CasellaDiTesto 4">
            <a:extLst>
              <a:ext uri="{FF2B5EF4-FFF2-40B4-BE49-F238E27FC236}">
                <a16:creationId xmlns:a16="http://schemas.microsoft.com/office/drawing/2014/main" id="{C944B5CA-3349-DEFE-DACD-95638DA3EF10}"/>
              </a:ext>
            </a:extLst>
          </p:cNvPr>
          <p:cNvSpPr txBox="1"/>
          <p:nvPr/>
        </p:nvSpPr>
        <p:spPr>
          <a:xfrm>
            <a:off x="1028699" y="5611812"/>
            <a:ext cx="10677525" cy="461665"/>
          </a:xfrm>
          <a:prstGeom prst="rect">
            <a:avLst/>
          </a:prstGeom>
          <a:noFill/>
        </p:spPr>
        <p:txBody>
          <a:bodyPr wrap="square">
            <a:spAutoFit/>
          </a:bodyPr>
          <a:lstStyle/>
          <a:p>
            <a:r>
              <a:rPr lang="it-IT" sz="2400" dirty="0">
                <a:solidFill>
                  <a:srgbClr val="0070C0"/>
                </a:solidFill>
              </a:rPr>
              <a:t>https://www.sciencedirect.com/topics/engineering/diamond-phase</a:t>
            </a:r>
          </a:p>
        </p:txBody>
      </p:sp>
      <p:sp>
        <p:nvSpPr>
          <p:cNvPr id="7" name="CasellaDiTesto 6">
            <a:extLst>
              <a:ext uri="{FF2B5EF4-FFF2-40B4-BE49-F238E27FC236}">
                <a16:creationId xmlns:a16="http://schemas.microsoft.com/office/drawing/2014/main" id="{D3EE7140-BC42-95E8-AFD9-02CE04FAAECB}"/>
              </a:ext>
            </a:extLst>
          </p:cNvPr>
          <p:cNvSpPr txBox="1"/>
          <p:nvPr/>
        </p:nvSpPr>
        <p:spPr>
          <a:xfrm>
            <a:off x="6690732" y="1872475"/>
            <a:ext cx="4663068" cy="3108543"/>
          </a:xfrm>
          <a:prstGeom prst="rect">
            <a:avLst/>
          </a:prstGeom>
          <a:noFill/>
        </p:spPr>
        <p:txBody>
          <a:bodyPr wrap="square" rtlCol="0">
            <a:spAutoFit/>
          </a:bodyPr>
          <a:lstStyle/>
          <a:p>
            <a:r>
              <a:rPr lang="it-IT" sz="2800" dirty="0"/>
              <a:t>CVD di alcani, generalmente CH</a:t>
            </a:r>
            <a:r>
              <a:rPr lang="it-IT" sz="2800" baseline="-25000" dirty="0"/>
              <a:t>4</a:t>
            </a:r>
            <a:r>
              <a:rPr lang="it-IT" sz="2800" dirty="0"/>
              <a:t>, in presenza di H</a:t>
            </a:r>
            <a:r>
              <a:rPr lang="it-IT" sz="2800" baseline="-25000" dirty="0"/>
              <a:t>2</a:t>
            </a:r>
            <a:r>
              <a:rPr lang="it-IT" sz="2800" dirty="0"/>
              <a:t>. Eccesso di H</a:t>
            </a:r>
            <a:r>
              <a:rPr lang="it-IT" sz="2800" baseline="-25000" dirty="0"/>
              <a:t>2</a:t>
            </a:r>
            <a:r>
              <a:rPr lang="it-IT" sz="2800" dirty="0"/>
              <a:t> (&gt;98%) Reazioni radicaliche. I radicali H</a:t>
            </a:r>
            <a:r>
              <a:rPr lang="it-IT" sz="2800" dirty="0">
                <a:latin typeface="Aptos" panose="020B0004020202020204" pitchFamily="34" charset="0"/>
              </a:rPr>
              <a:t>· (atomi) sono prodotti o da un filamento caldo o in un plasma.</a:t>
            </a:r>
            <a:endParaRPr lang="it-IT" sz="2800" dirty="0"/>
          </a:p>
        </p:txBody>
      </p:sp>
    </p:spTree>
    <p:extLst>
      <p:ext uri="{BB962C8B-B14F-4D97-AF65-F5344CB8AC3E}">
        <p14:creationId xmlns:p14="http://schemas.microsoft.com/office/powerpoint/2010/main" val="400314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olo 6">
            <a:extLst>
              <a:ext uri="{FF2B5EF4-FFF2-40B4-BE49-F238E27FC236}">
                <a16:creationId xmlns:a16="http://schemas.microsoft.com/office/drawing/2014/main" id="{B1D2BD15-D411-F11F-39B0-6B48DA2181FD}"/>
              </a:ext>
            </a:extLst>
          </p:cNvPr>
          <p:cNvSpPr>
            <a:spLocks noGrp="1"/>
          </p:cNvSpPr>
          <p:nvPr>
            <p:ph type="title"/>
          </p:nvPr>
        </p:nvSpPr>
        <p:spPr/>
        <p:txBody>
          <a:bodyPr/>
          <a:lstStyle/>
          <a:p>
            <a:r>
              <a:rPr lang="it-IT" dirty="0"/>
              <a:t>Digramma di fase del carbonio</a:t>
            </a:r>
          </a:p>
        </p:txBody>
      </p:sp>
      <p:sp>
        <p:nvSpPr>
          <p:cNvPr id="8" name="Segnaposto testo 7">
            <a:extLst>
              <a:ext uri="{FF2B5EF4-FFF2-40B4-BE49-F238E27FC236}">
                <a16:creationId xmlns:a16="http://schemas.microsoft.com/office/drawing/2014/main" id="{EBEA5D11-95A3-DBB6-433E-846D325CC14C}"/>
              </a:ext>
            </a:extLst>
          </p:cNvPr>
          <p:cNvSpPr>
            <a:spLocks noGrp="1"/>
          </p:cNvSpPr>
          <p:nvPr>
            <p:ph type="body" idx="1"/>
          </p:nvPr>
        </p:nvSpPr>
        <p:spPr/>
        <p:txBody>
          <a:bodyPr/>
          <a:lstStyle/>
          <a:p>
            <a:r>
              <a:rPr lang="it-IT" dirty="0"/>
              <a:t>Regioni a bassa p</a:t>
            </a:r>
          </a:p>
        </p:txBody>
      </p:sp>
      <p:pic>
        <p:nvPicPr>
          <p:cNvPr id="13" name="Segnaposto contenuto 12">
            <a:extLst>
              <a:ext uri="{FF2B5EF4-FFF2-40B4-BE49-F238E27FC236}">
                <a16:creationId xmlns:a16="http://schemas.microsoft.com/office/drawing/2014/main" id="{AF6426F2-35A7-9B6E-9A53-CA779D7F1A1B}"/>
              </a:ext>
            </a:extLst>
          </p:cNvPr>
          <p:cNvPicPr>
            <a:picLocks noGrp="1" noChangeAspect="1"/>
          </p:cNvPicPr>
          <p:nvPr>
            <p:ph sz="half" idx="2"/>
          </p:nvPr>
        </p:nvPicPr>
        <p:blipFill>
          <a:blip r:embed="rId2"/>
          <a:stretch>
            <a:fillRect/>
          </a:stretch>
        </p:blipFill>
        <p:spPr>
          <a:xfrm>
            <a:off x="1406755" y="2505075"/>
            <a:ext cx="4023853" cy="3684588"/>
          </a:xfrm>
          <a:prstGeom prst="rect">
            <a:avLst/>
          </a:prstGeom>
        </p:spPr>
      </p:pic>
      <p:sp>
        <p:nvSpPr>
          <p:cNvPr id="10" name="Segnaposto testo 9">
            <a:extLst>
              <a:ext uri="{FF2B5EF4-FFF2-40B4-BE49-F238E27FC236}">
                <a16:creationId xmlns:a16="http://schemas.microsoft.com/office/drawing/2014/main" id="{DDFF22B5-741D-2C2C-80D6-1546AD3F41D7}"/>
              </a:ext>
            </a:extLst>
          </p:cNvPr>
          <p:cNvSpPr>
            <a:spLocks noGrp="1"/>
          </p:cNvSpPr>
          <p:nvPr>
            <p:ph type="body" sz="quarter" idx="3"/>
          </p:nvPr>
        </p:nvSpPr>
        <p:spPr>
          <a:xfrm>
            <a:off x="6169024" y="1397646"/>
            <a:ext cx="5183188" cy="823912"/>
          </a:xfrm>
        </p:spPr>
        <p:txBody>
          <a:bodyPr/>
          <a:lstStyle/>
          <a:p>
            <a:r>
              <a:rPr lang="it-IT" dirty="0"/>
              <a:t>Regioni ad alta p e T (da calcoli </a:t>
            </a:r>
            <a:r>
              <a:rPr lang="it-IT" dirty="0" err="1"/>
              <a:t>teprici</a:t>
            </a:r>
            <a:endParaRPr lang="it-IT" dirty="0"/>
          </a:p>
        </p:txBody>
      </p:sp>
      <p:pic>
        <p:nvPicPr>
          <p:cNvPr id="16" name="Segnaposto contenuto 15">
            <a:extLst>
              <a:ext uri="{FF2B5EF4-FFF2-40B4-BE49-F238E27FC236}">
                <a16:creationId xmlns:a16="http://schemas.microsoft.com/office/drawing/2014/main" id="{06FD1FB4-F2AB-9D1E-0CC4-F619AE5F4FA0}"/>
              </a:ext>
            </a:extLst>
          </p:cNvPr>
          <p:cNvPicPr>
            <a:picLocks noGrp="1" noChangeAspect="1"/>
          </p:cNvPicPr>
          <p:nvPr>
            <p:ph sz="quarter" idx="4"/>
          </p:nvPr>
        </p:nvPicPr>
        <p:blipFill>
          <a:blip r:embed="rId3"/>
          <a:stretch>
            <a:fillRect/>
          </a:stretch>
        </p:blipFill>
        <p:spPr>
          <a:xfrm>
            <a:off x="7211864" y="2019905"/>
            <a:ext cx="4522936" cy="4654928"/>
          </a:xfrm>
          <a:prstGeom prst="rect">
            <a:avLst/>
          </a:prstGeom>
        </p:spPr>
      </p:pic>
      <p:sp>
        <p:nvSpPr>
          <p:cNvPr id="14" name="CasellaDiTesto 13">
            <a:extLst>
              <a:ext uri="{FF2B5EF4-FFF2-40B4-BE49-F238E27FC236}">
                <a16:creationId xmlns:a16="http://schemas.microsoft.com/office/drawing/2014/main" id="{88F07C6C-59D7-D161-1E58-9D87396EA61C}"/>
              </a:ext>
            </a:extLst>
          </p:cNvPr>
          <p:cNvSpPr txBox="1"/>
          <p:nvPr/>
        </p:nvSpPr>
        <p:spPr>
          <a:xfrm>
            <a:off x="1123950" y="1457325"/>
            <a:ext cx="4038600" cy="461665"/>
          </a:xfrm>
          <a:prstGeom prst="rect">
            <a:avLst/>
          </a:prstGeom>
          <a:noFill/>
        </p:spPr>
        <p:txBody>
          <a:bodyPr wrap="square" rtlCol="0">
            <a:spAutoFit/>
          </a:bodyPr>
          <a:lstStyle/>
          <a:p>
            <a:r>
              <a:rPr lang="it-IT" sz="2400" dirty="0">
                <a:solidFill>
                  <a:schemeClr val="bg1">
                    <a:lumMod val="50000"/>
                  </a:schemeClr>
                </a:solidFill>
              </a:rPr>
              <a:t>1 </a:t>
            </a:r>
            <a:r>
              <a:rPr lang="it-IT" sz="2400" dirty="0" err="1">
                <a:solidFill>
                  <a:schemeClr val="bg1">
                    <a:lumMod val="50000"/>
                  </a:schemeClr>
                </a:solidFill>
              </a:rPr>
              <a:t>GPa</a:t>
            </a:r>
            <a:r>
              <a:rPr lang="it-IT" sz="2400" dirty="0">
                <a:solidFill>
                  <a:schemeClr val="bg1">
                    <a:lumMod val="50000"/>
                  </a:schemeClr>
                </a:solidFill>
              </a:rPr>
              <a:t>= 10000 bar</a:t>
            </a:r>
          </a:p>
        </p:txBody>
      </p:sp>
    </p:spTree>
    <p:extLst>
      <p:ext uri="{BB962C8B-B14F-4D97-AF65-F5344CB8AC3E}">
        <p14:creationId xmlns:p14="http://schemas.microsoft.com/office/powerpoint/2010/main" val="3352542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1282AB3E-7BA9-7FEB-2E7E-4E4432832BD2}"/>
              </a:ext>
            </a:extLst>
          </p:cNvPr>
          <p:cNvPicPr>
            <a:picLocks noChangeAspect="1"/>
          </p:cNvPicPr>
          <p:nvPr/>
        </p:nvPicPr>
        <p:blipFill>
          <a:blip r:embed="rId3"/>
          <a:stretch>
            <a:fillRect/>
          </a:stretch>
        </p:blipFill>
        <p:spPr>
          <a:xfrm>
            <a:off x="757190" y="0"/>
            <a:ext cx="4566751" cy="6858000"/>
          </a:xfrm>
          <a:prstGeom prst="rect">
            <a:avLst/>
          </a:prstGeom>
        </p:spPr>
      </p:pic>
      <p:sp>
        <p:nvSpPr>
          <p:cNvPr id="4" name="CasellaDiTesto 3">
            <a:extLst>
              <a:ext uri="{FF2B5EF4-FFF2-40B4-BE49-F238E27FC236}">
                <a16:creationId xmlns:a16="http://schemas.microsoft.com/office/drawing/2014/main" id="{C81A651D-399A-4D18-6F55-34EE527B24D6}"/>
              </a:ext>
            </a:extLst>
          </p:cNvPr>
          <p:cNvSpPr txBox="1"/>
          <p:nvPr/>
        </p:nvSpPr>
        <p:spPr>
          <a:xfrm>
            <a:off x="6096000" y="446049"/>
            <a:ext cx="4709532" cy="156966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wrap="square" rtlCol="0">
            <a:spAutoFit/>
          </a:bodyPr>
          <a:lstStyle/>
          <a:p>
            <a:r>
              <a:rPr lang="it-IT" sz="3200" dirty="0"/>
              <a:t>Diagramma di fase relativo alla conversione di C grafite in C diamante</a:t>
            </a:r>
          </a:p>
        </p:txBody>
      </p:sp>
      <p:sp>
        <p:nvSpPr>
          <p:cNvPr id="6" name="CasellaDiTesto 5">
            <a:extLst>
              <a:ext uri="{FF2B5EF4-FFF2-40B4-BE49-F238E27FC236}">
                <a16:creationId xmlns:a16="http://schemas.microsoft.com/office/drawing/2014/main" id="{0FC6485A-838A-9FFC-35B4-C0CFEEA4532C}"/>
              </a:ext>
            </a:extLst>
          </p:cNvPr>
          <p:cNvSpPr txBox="1"/>
          <p:nvPr/>
        </p:nvSpPr>
        <p:spPr>
          <a:xfrm>
            <a:off x="5510259" y="4842292"/>
            <a:ext cx="6500765" cy="1938992"/>
          </a:xfrm>
          <a:prstGeom prst="rect">
            <a:avLst/>
          </a:prstGeom>
          <a:noFill/>
        </p:spPr>
        <p:txBody>
          <a:bodyPr wrap="square">
            <a:spAutoFit/>
          </a:bodyPr>
          <a:lstStyle/>
          <a:p>
            <a:r>
              <a:rPr lang="it-IT" sz="2400" dirty="0">
                <a:solidFill>
                  <a:srgbClr val="0070C0"/>
                </a:solidFill>
              </a:rPr>
              <a:t>F.P. Bundy, et al. The pressure-temperature </a:t>
            </a:r>
            <a:r>
              <a:rPr lang="it-IT" sz="2400" dirty="0" err="1">
                <a:solidFill>
                  <a:srgbClr val="0070C0"/>
                </a:solidFill>
              </a:rPr>
              <a:t>phase</a:t>
            </a:r>
            <a:r>
              <a:rPr lang="it-IT" sz="2400" dirty="0">
                <a:solidFill>
                  <a:srgbClr val="0070C0"/>
                </a:solidFill>
              </a:rPr>
              <a:t> and </a:t>
            </a:r>
            <a:r>
              <a:rPr lang="it-IT" sz="2400" dirty="0" err="1">
                <a:solidFill>
                  <a:srgbClr val="0070C0"/>
                </a:solidFill>
              </a:rPr>
              <a:t>transformation</a:t>
            </a:r>
            <a:r>
              <a:rPr lang="it-IT" sz="2400" dirty="0">
                <a:solidFill>
                  <a:srgbClr val="0070C0"/>
                </a:solidFill>
              </a:rPr>
              <a:t> </a:t>
            </a:r>
            <a:r>
              <a:rPr lang="it-IT" sz="2400" dirty="0" err="1">
                <a:solidFill>
                  <a:srgbClr val="0070C0"/>
                </a:solidFill>
              </a:rPr>
              <a:t>diagram</a:t>
            </a:r>
            <a:r>
              <a:rPr lang="it-IT" sz="2400" dirty="0">
                <a:solidFill>
                  <a:srgbClr val="0070C0"/>
                </a:solidFill>
              </a:rPr>
              <a:t> for carbon; </a:t>
            </a:r>
            <a:r>
              <a:rPr lang="it-IT" sz="2400" dirty="0" err="1">
                <a:solidFill>
                  <a:srgbClr val="0070C0"/>
                </a:solidFill>
              </a:rPr>
              <a:t>updated</a:t>
            </a:r>
            <a:r>
              <a:rPr lang="it-IT" sz="2400" dirty="0">
                <a:solidFill>
                  <a:srgbClr val="0070C0"/>
                </a:solidFill>
              </a:rPr>
              <a:t> </a:t>
            </a:r>
            <a:r>
              <a:rPr lang="it-IT" sz="2400" dirty="0" err="1">
                <a:solidFill>
                  <a:srgbClr val="0070C0"/>
                </a:solidFill>
              </a:rPr>
              <a:t>through</a:t>
            </a:r>
            <a:r>
              <a:rPr lang="it-IT" sz="2400" dirty="0">
                <a:solidFill>
                  <a:srgbClr val="0070C0"/>
                </a:solidFill>
              </a:rPr>
              <a:t> 1994, Carbon, 34,(2) 141-153, 1996</a:t>
            </a:r>
          </a:p>
          <a:p>
            <a:r>
              <a:rPr lang="it-IT" sz="2400" dirty="0">
                <a:solidFill>
                  <a:srgbClr val="0070C0"/>
                </a:solidFill>
              </a:rPr>
              <a:t>https://doi.org/10.1016/0008-6223(96)00170-4</a:t>
            </a:r>
            <a:endParaRPr lang="it-IT" dirty="0">
              <a:solidFill>
                <a:srgbClr val="0070C0"/>
              </a:solidFill>
            </a:endParaRPr>
          </a:p>
        </p:txBody>
      </p:sp>
    </p:spTree>
    <p:extLst>
      <p:ext uri="{BB962C8B-B14F-4D97-AF65-F5344CB8AC3E}">
        <p14:creationId xmlns:p14="http://schemas.microsoft.com/office/powerpoint/2010/main" val="3779263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523C82-C53A-8561-C948-98761F001DF6}"/>
              </a:ext>
            </a:extLst>
          </p:cNvPr>
          <p:cNvSpPr>
            <a:spLocks noGrp="1"/>
          </p:cNvSpPr>
          <p:nvPr>
            <p:ph type="title"/>
          </p:nvPr>
        </p:nvSpPr>
        <p:spPr/>
        <p:txBody>
          <a:bodyPr/>
          <a:lstStyle/>
          <a:p>
            <a:r>
              <a:rPr lang="it-IT" dirty="0"/>
              <a:t>Diamanti naturali</a:t>
            </a:r>
          </a:p>
        </p:txBody>
      </p:sp>
      <p:sp>
        <p:nvSpPr>
          <p:cNvPr id="4" name="CasellaDiTesto 3">
            <a:extLst>
              <a:ext uri="{FF2B5EF4-FFF2-40B4-BE49-F238E27FC236}">
                <a16:creationId xmlns:a16="http://schemas.microsoft.com/office/drawing/2014/main" id="{FF3177BC-404D-AEF6-0EDF-4720BC94CCF2}"/>
              </a:ext>
            </a:extLst>
          </p:cNvPr>
          <p:cNvSpPr txBox="1"/>
          <p:nvPr/>
        </p:nvSpPr>
        <p:spPr>
          <a:xfrm>
            <a:off x="638175" y="5569545"/>
            <a:ext cx="10058400" cy="1200329"/>
          </a:xfrm>
          <a:prstGeom prst="rect">
            <a:avLst/>
          </a:prstGeom>
          <a:noFill/>
        </p:spPr>
        <p:txBody>
          <a:bodyPr wrap="square">
            <a:spAutoFit/>
          </a:bodyPr>
          <a:lstStyle/>
          <a:p>
            <a:r>
              <a:rPr lang="it-IT" sz="2400" dirty="0">
                <a:solidFill>
                  <a:srgbClr val="0070C0"/>
                </a:solidFill>
              </a:rPr>
              <a:t>J. Zhang, et al.  A review of </a:t>
            </a:r>
            <a:r>
              <a:rPr lang="it-IT" sz="2400" dirty="0" err="1">
                <a:solidFill>
                  <a:srgbClr val="0070C0"/>
                </a:solidFill>
              </a:rPr>
              <a:t>diamond</a:t>
            </a:r>
            <a:r>
              <a:rPr lang="it-IT" sz="2400" dirty="0">
                <a:solidFill>
                  <a:srgbClr val="0070C0"/>
                </a:solidFill>
              </a:rPr>
              <a:t> </a:t>
            </a:r>
            <a:r>
              <a:rPr lang="it-IT" sz="2400" dirty="0" err="1">
                <a:solidFill>
                  <a:srgbClr val="0070C0"/>
                </a:solidFill>
              </a:rPr>
              <a:t>synthesis</a:t>
            </a:r>
            <a:r>
              <a:rPr lang="it-IT" sz="2400" dirty="0">
                <a:solidFill>
                  <a:srgbClr val="0070C0"/>
                </a:solidFill>
              </a:rPr>
              <a:t>, </a:t>
            </a:r>
            <a:r>
              <a:rPr lang="it-IT" sz="2400" dirty="0" err="1">
                <a:solidFill>
                  <a:srgbClr val="0070C0"/>
                </a:solidFill>
              </a:rPr>
              <a:t>modification</a:t>
            </a:r>
            <a:r>
              <a:rPr lang="it-IT" sz="2400" dirty="0">
                <a:solidFill>
                  <a:srgbClr val="0070C0"/>
                </a:solidFill>
              </a:rPr>
              <a:t> </a:t>
            </a:r>
            <a:r>
              <a:rPr lang="it-IT" sz="2400" dirty="0" err="1">
                <a:solidFill>
                  <a:srgbClr val="0070C0"/>
                </a:solidFill>
              </a:rPr>
              <a:t>technology</a:t>
            </a:r>
            <a:r>
              <a:rPr lang="it-IT" sz="2400" dirty="0">
                <a:solidFill>
                  <a:srgbClr val="0070C0"/>
                </a:solidFill>
              </a:rPr>
              <a:t>, and cutting tool </a:t>
            </a:r>
            <a:r>
              <a:rPr lang="it-IT" sz="2400" dirty="0" err="1">
                <a:solidFill>
                  <a:srgbClr val="0070C0"/>
                </a:solidFill>
              </a:rPr>
              <a:t>application</a:t>
            </a:r>
            <a:r>
              <a:rPr lang="it-IT" sz="2400" dirty="0">
                <a:solidFill>
                  <a:srgbClr val="0070C0"/>
                </a:solidFill>
              </a:rPr>
              <a:t> in ultra-</a:t>
            </a:r>
            <a:r>
              <a:rPr lang="it-IT" sz="2400" dirty="0" err="1">
                <a:solidFill>
                  <a:srgbClr val="0070C0"/>
                </a:solidFill>
              </a:rPr>
              <a:t>precision</a:t>
            </a:r>
            <a:r>
              <a:rPr lang="it-IT" sz="2400" dirty="0">
                <a:solidFill>
                  <a:srgbClr val="0070C0"/>
                </a:solidFill>
              </a:rPr>
              <a:t> </a:t>
            </a:r>
            <a:r>
              <a:rPr lang="it-IT" sz="2400" dirty="0" err="1">
                <a:solidFill>
                  <a:srgbClr val="0070C0"/>
                </a:solidFill>
              </a:rPr>
              <a:t>machining</a:t>
            </a:r>
            <a:r>
              <a:rPr lang="it-IT" sz="2400" dirty="0">
                <a:solidFill>
                  <a:srgbClr val="0070C0"/>
                </a:solidFill>
              </a:rPr>
              <a:t>, </a:t>
            </a:r>
            <a:r>
              <a:rPr lang="it-IT" sz="2400" dirty="0" err="1">
                <a:solidFill>
                  <a:srgbClr val="0070C0"/>
                </a:solidFill>
              </a:rPr>
              <a:t>Materials</a:t>
            </a:r>
            <a:r>
              <a:rPr lang="it-IT" sz="2400" dirty="0">
                <a:solidFill>
                  <a:srgbClr val="0070C0"/>
                </a:solidFill>
              </a:rPr>
              <a:t> &amp; Design, 2024, 237, 112577, https://doi.org/10.1016/j.matdes.2023.112577</a:t>
            </a:r>
          </a:p>
        </p:txBody>
      </p:sp>
      <p:sp>
        <p:nvSpPr>
          <p:cNvPr id="6" name="CasellaDiTesto 5">
            <a:extLst>
              <a:ext uri="{FF2B5EF4-FFF2-40B4-BE49-F238E27FC236}">
                <a16:creationId xmlns:a16="http://schemas.microsoft.com/office/drawing/2014/main" id="{FD383E5E-99E1-4E41-1F12-4E0F6DD3E488}"/>
              </a:ext>
            </a:extLst>
          </p:cNvPr>
          <p:cNvSpPr txBox="1"/>
          <p:nvPr/>
        </p:nvSpPr>
        <p:spPr>
          <a:xfrm>
            <a:off x="714375" y="1878390"/>
            <a:ext cx="10763250" cy="3416320"/>
          </a:xfrm>
          <a:prstGeom prst="rect">
            <a:avLst/>
          </a:prstGeom>
          <a:noFill/>
        </p:spPr>
        <p:txBody>
          <a:bodyPr wrap="square">
            <a:spAutoFit/>
          </a:bodyPr>
          <a:lstStyle/>
          <a:p>
            <a:r>
              <a:rPr lang="en-US" sz="2400" dirty="0"/>
              <a:t>Diamond is the hardest natural material</a:t>
            </a:r>
          </a:p>
          <a:p>
            <a:r>
              <a:rPr lang="en-US" sz="2400" dirty="0"/>
              <a:t>Natural diamond is formed at depths of 150 km beneath the earth's surface in the mantle . After undergoing hundreds of millions of years of geological processes, the diamond was brought to the surface through events like volcanic eruptions.</a:t>
            </a:r>
          </a:p>
          <a:p>
            <a:r>
              <a:rPr lang="en-US" sz="2400" dirty="0"/>
              <a:t>In 1796, Tennant demonstrated that diamond is made of carbon by burning it to produce CO</a:t>
            </a:r>
            <a:r>
              <a:rPr lang="en-US" sz="2400" baseline="-25000" dirty="0"/>
              <a:t>2</a:t>
            </a:r>
            <a:r>
              <a:rPr lang="en-US" sz="2400" dirty="0"/>
              <a:t>. The exploration of synthetic diamond began in 1871 after learning that natural diamond is created from carbon under extreme heat and pressure deep in the earth’s crust.</a:t>
            </a:r>
          </a:p>
        </p:txBody>
      </p:sp>
    </p:spTree>
    <p:extLst>
      <p:ext uri="{BB962C8B-B14F-4D97-AF65-F5344CB8AC3E}">
        <p14:creationId xmlns:p14="http://schemas.microsoft.com/office/powerpoint/2010/main" val="3730795926"/>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63</TotalTime>
  <Words>799</Words>
  <Application>Microsoft Office PowerPoint</Application>
  <PresentationFormat>Widescreen</PresentationFormat>
  <Paragraphs>36</Paragraphs>
  <Slides>12</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12</vt:i4>
      </vt:variant>
    </vt:vector>
  </HeadingPairs>
  <TitlesOfParts>
    <vt:vector size="16" baseType="lpstr">
      <vt:lpstr>Aptos</vt:lpstr>
      <vt:lpstr>Aptos Display</vt:lpstr>
      <vt:lpstr>Arial</vt:lpstr>
      <vt:lpstr>Tema di Office</vt:lpstr>
      <vt:lpstr>Diamanti artificiali</vt:lpstr>
      <vt:lpstr>DND Detonation Nanodiamonds</vt:lpstr>
      <vt:lpstr>Presentazione standard di PowerPoint</vt:lpstr>
      <vt:lpstr>Presentazione standard di PowerPoint</vt:lpstr>
      <vt:lpstr>The discovery of DND</vt:lpstr>
      <vt:lpstr>Diamanti da Chemical Vapor Deposition (CVD)</vt:lpstr>
      <vt:lpstr>Digramma di fase del carbonio</vt:lpstr>
      <vt:lpstr>Presentazione standard di PowerPoint</vt:lpstr>
      <vt:lpstr>Diamanti naturali</vt:lpstr>
      <vt:lpstr>Diamanti naturali</vt:lpstr>
      <vt:lpstr>Distribuzione dei diamanti nella terra</vt:lpstr>
      <vt:lpstr>Diagramma di fase del carbonio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ASARO FIORETTA</dc:creator>
  <cp:lastModifiedBy>ASARO FIORETTA</cp:lastModifiedBy>
  <cp:revision>28</cp:revision>
  <dcterms:created xsi:type="dcterms:W3CDTF">2026-03-27T09:15:01Z</dcterms:created>
  <dcterms:modified xsi:type="dcterms:W3CDTF">2026-03-27T12:56:57Z</dcterms:modified>
</cp:coreProperties>
</file>